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2" r:id="rId3"/>
    <p:sldId id="266" r:id="rId4"/>
    <p:sldId id="258" r:id="rId5"/>
    <p:sldId id="273" r:id="rId6"/>
    <p:sldId id="274" r:id="rId7"/>
    <p:sldId id="259" r:id="rId8"/>
    <p:sldId id="263" r:id="rId9"/>
    <p:sldId id="260" r:id="rId10"/>
    <p:sldId id="261" r:id="rId11"/>
    <p:sldId id="264" r:id="rId12"/>
    <p:sldId id="265" r:id="rId13"/>
    <p:sldId id="267" r:id="rId14"/>
    <p:sldId id="268" r:id="rId15"/>
    <p:sldId id="275" r:id="rId16"/>
    <p:sldId id="271" r:id="rId17"/>
    <p:sldId id="270" r:id="rId18"/>
    <p:sldId id="276" r:id="rId19"/>
    <p:sldId id="277" r:id="rId20"/>
    <p:sldId id="279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04264-07E4-45E1-AB77-B1C0B608E089}" v="10" dt="2021-02-25T05:57:28.776"/>
    <p1510:client id="{ACAB2420-E194-4B5E-B5A6-B87BC73C7F63}" v="217" dt="2021-02-25T05:54:11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microsoft.com/office/2016/11/relationships/changesInfo" Target="changesInfos/changesInfo1.xml"/><Relationship Id="rId29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hika Nandur Bukkapatnam" userId="72ebad70bc75369f" providerId="Windows Live" clId="Web-{ACAB2420-E194-4B5E-B5A6-B87BC73C7F63}"/>
    <pc:docChg chg="addSld delSld modSld">
      <pc:chgData name="Radhika Nandur Bukkapatnam" userId="72ebad70bc75369f" providerId="Windows Live" clId="Web-{ACAB2420-E194-4B5E-B5A6-B87BC73C7F63}" dt="2021-02-25T05:54:11.569" v="107"/>
      <pc:docMkLst>
        <pc:docMk/>
      </pc:docMkLst>
      <pc:sldChg chg="modSp">
        <pc:chgData name="Radhika Nandur Bukkapatnam" userId="72ebad70bc75369f" providerId="Windows Live" clId="Web-{ACAB2420-E194-4B5E-B5A6-B87BC73C7F63}" dt="2021-02-25T05:45:52.943" v="16" actId="20577"/>
        <pc:sldMkLst>
          <pc:docMk/>
          <pc:sldMk cId="103245858" sldId="256"/>
        </pc:sldMkLst>
        <pc:spChg chg="mod">
          <ac:chgData name="Radhika Nandur Bukkapatnam" userId="72ebad70bc75369f" providerId="Windows Live" clId="Web-{ACAB2420-E194-4B5E-B5A6-B87BC73C7F63}" dt="2021-02-25T05:45:52.943" v="16" actId="20577"/>
          <ac:spMkLst>
            <pc:docMk/>
            <pc:sldMk cId="103245858" sldId="256"/>
            <ac:spMk id="3" creationId="{91402CF9-7409-422F-92EC-1148021F43C0}"/>
          </ac:spMkLst>
        </pc:spChg>
      </pc:sldChg>
      <pc:sldChg chg="modSp del">
        <pc:chgData name="Radhika Nandur Bukkapatnam" userId="72ebad70bc75369f" providerId="Windows Live" clId="Web-{ACAB2420-E194-4B5E-B5A6-B87BC73C7F63}" dt="2021-02-25T05:48:30.328" v="34"/>
        <pc:sldMkLst>
          <pc:docMk/>
          <pc:sldMk cId="994672347" sldId="257"/>
        </pc:sldMkLst>
        <pc:spChg chg="mod">
          <ac:chgData name="Radhika Nandur Bukkapatnam" userId="72ebad70bc75369f" providerId="Windows Live" clId="Web-{ACAB2420-E194-4B5E-B5A6-B87BC73C7F63}" dt="2021-02-25T05:48:18.531" v="33" actId="20577"/>
          <ac:spMkLst>
            <pc:docMk/>
            <pc:sldMk cId="994672347" sldId="257"/>
            <ac:spMk id="2" creationId="{E435E365-3A86-4A3B-BD3F-B6F7AC328E62}"/>
          </ac:spMkLst>
        </pc:spChg>
        <pc:picChg chg="mod">
          <ac:chgData name="Radhika Nandur Bukkapatnam" userId="72ebad70bc75369f" providerId="Windows Live" clId="Web-{ACAB2420-E194-4B5E-B5A6-B87BC73C7F63}" dt="2021-02-25T05:47:47.029" v="31" actId="14100"/>
          <ac:picMkLst>
            <pc:docMk/>
            <pc:sldMk cId="994672347" sldId="257"/>
            <ac:picMk id="4" creationId="{DEA4E698-4063-42FA-80E5-7FDFA830702F}"/>
          </ac:picMkLst>
        </pc:picChg>
      </pc:sldChg>
      <pc:sldChg chg="addSp delSp modSp">
        <pc:chgData name="Radhika Nandur Bukkapatnam" userId="72ebad70bc75369f" providerId="Windows Live" clId="Web-{ACAB2420-E194-4B5E-B5A6-B87BC73C7F63}" dt="2021-02-25T05:53:45.411" v="106"/>
        <pc:sldMkLst>
          <pc:docMk/>
          <pc:sldMk cId="152193205" sldId="259"/>
        </pc:sldMkLst>
        <pc:spChg chg="add mod">
          <ac:chgData name="Radhika Nandur Bukkapatnam" userId="72ebad70bc75369f" providerId="Windows Live" clId="Web-{ACAB2420-E194-4B5E-B5A6-B87BC73C7F63}" dt="2021-02-25T05:53:45.411" v="106"/>
          <ac:spMkLst>
            <pc:docMk/>
            <pc:sldMk cId="152193205" sldId="259"/>
            <ac:spMk id="6" creationId="{D44EB0DA-9860-4ACF-8A43-E6AAA65377B1}"/>
          </ac:spMkLst>
        </pc:spChg>
        <pc:picChg chg="del">
          <ac:chgData name="Radhika Nandur Bukkapatnam" userId="72ebad70bc75369f" providerId="Windows Live" clId="Web-{ACAB2420-E194-4B5E-B5A6-B87BC73C7F63}" dt="2021-02-25T05:53:45.411" v="106"/>
          <ac:picMkLst>
            <pc:docMk/>
            <pc:sldMk cId="152193205" sldId="259"/>
            <ac:picMk id="4" creationId="{1B71C4F2-8503-41FD-9B54-2114695EC8DC}"/>
          </ac:picMkLst>
        </pc:picChg>
      </pc:sldChg>
      <pc:sldChg chg="modSp">
        <pc:chgData name="Radhika Nandur Bukkapatnam" userId="72ebad70bc75369f" providerId="Windows Live" clId="Web-{ACAB2420-E194-4B5E-B5A6-B87BC73C7F63}" dt="2021-02-25T05:46:49.212" v="29" actId="20577"/>
        <pc:sldMkLst>
          <pc:docMk/>
          <pc:sldMk cId="3654751328" sldId="266"/>
        </pc:sldMkLst>
        <pc:spChg chg="mod">
          <ac:chgData name="Radhika Nandur Bukkapatnam" userId="72ebad70bc75369f" providerId="Windows Live" clId="Web-{ACAB2420-E194-4B5E-B5A6-B87BC73C7F63}" dt="2021-02-25T05:46:30.242" v="27" actId="20577"/>
          <ac:spMkLst>
            <pc:docMk/>
            <pc:sldMk cId="3654751328" sldId="266"/>
            <ac:spMk id="3" creationId="{2809D6F9-E5C7-48CF-BDED-39B248C606DD}"/>
          </ac:spMkLst>
        </pc:spChg>
        <pc:spChg chg="mod">
          <ac:chgData name="Radhika Nandur Bukkapatnam" userId="72ebad70bc75369f" providerId="Windows Live" clId="Web-{ACAB2420-E194-4B5E-B5A6-B87BC73C7F63}" dt="2021-02-25T05:46:49.212" v="29" actId="20577"/>
          <ac:spMkLst>
            <pc:docMk/>
            <pc:sldMk cId="3654751328" sldId="266"/>
            <ac:spMk id="13" creationId="{63B2E4B2-C19F-465A-9B32-0998F924495A}"/>
          </ac:spMkLst>
        </pc:spChg>
      </pc:sldChg>
      <pc:sldChg chg="modSp new">
        <pc:chgData name="Radhika Nandur Bukkapatnam" userId="72ebad70bc75369f" providerId="Windows Live" clId="Web-{ACAB2420-E194-4B5E-B5A6-B87BC73C7F63}" dt="2021-02-25T05:53:28.191" v="105" actId="20577"/>
        <pc:sldMkLst>
          <pc:docMk/>
          <pc:sldMk cId="1900999270" sldId="273"/>
        </pc:sldMkLst>
        <pc:spChg chg="mod">
          <ac:chgData name="Radhika Nandur Bukkapatnam" userId="72ebad70bc75369f" providerId="Windows Live" clId="Web-{ACAB2420-E194-4B5E-B5A6-B87BC73C7F63}" dt="2021-02-25T05:49:25.316" v="48" actId="20577"/>
          <ac:spMkLst>
            <pc:docMk/>
            <pc:sldMk cId="1900999270" sldId="273"/>
            <ac:spMk id="2" creationId="{6416A5D9-E270-4CED-B2AB-9EA79F1CBCEB}"/>
          </ac:spMkLst>
        </pc:spChg>
        <pc:spChg chg="mod">
          <ac:chgData name="Radhika Nandur Bukkapatnam" userId="72ebad70bc75369f" providerId="Windows Live" clId="Web-{ACAB2420-E194-4B5E-B5A6-B87BC73C7F63}" dt="2021-02-25T05:53:28.191" v="105" actId="20577"/>
          <ac:spMkLst>
            <pc:docMk/>
            <pc:sldMk cId="1900999270" sldId="273"/>
            <ac:spMk id="3" creationId="{80C31733-A1F5-40CD-B16C-C4EADAE6204B}"/>
          </ac:spMkLst>
        </pc:spChg>
      </pc:sldChg>
      <pc:sldChg chg="new">
        <pc:chgData name="Radhika Nandur Bukkapatnam" userId="72ebad70bc75369f" providerId="Windows Live" clId="Web-{ACAB2420-E194-4B5E-B5A6-B87BC73C7F63}" dt="2021-02-25T05:54:11.569" v="107"/>
        <pc:sldMkLst>
          <pc:docMk/>
          <pc:sldMk cId="4251305796" sldId="274"/>
        </pc:sldMkLst>
      </pc:sldChg>
    </pc:docChg>
  </pc:docChgLst>
  <pc:docChgLst>
    <pc:chgData name="Radhika Nandur Bukkapatnam" userId="72ebad70bc75369f" providerId="Windows Live" clId="Web-{A6404264-07E4-45E1-AB77-B1C0B608E089}"/>
    <pc:docChg chg="modSld">
      <pc:chgData name="Radhika Nandur Bukkapatnam" userId="72ebad70bc75369f" providerId="Windows Live" clId="Web-{A6404264-07E4-45E1-AB77-B1C0B608E089}" dt="2021-02-25T05:57:28.776" v="7" actId="1076"/>
      <pc:docMkLst>
        <pc:docMk/>
      </pc:docMkLst>
      <pc:sldChg chg="delSp modSp mod modClrScheme chgLayout">
        <pc:chgData name="Radhika Nandur Bukkapatnam" userId="72ebad70bc75369f" providerId="Windows Live" clId="Web-{A6404264-07E4-45E1-AB77-B1C0B608E089}" dt="2021-02-25T05:57:28.776" v="7" actId="1076"/>
        <pc:sldMkLst>
          <pc:docMk/>
          <pc:sldMk cId="953728610" sldId="258"/>
        </pc:sldMkLst>
        <pc:spChg chg="del">
          <ac:chgData name="Radhika Nandur Bukkapatnam" userId="72ebad70bc75369f" providerId="Windows Live" clId="Web-{A6404264-07E4-45E1-AB77-B1C0B608E089}" dt="2021-02-25T05:55:39.458" v="1"/>
          <ac:spMkLst>
            <pc:docMk/>
            <pc:sldMk cId="953728610" sldId="258"/>
            <ac:spMk id="2" creationId="{A440AA7D-EC2A-4852-B496-6EB6D8A2166E}"/>
          </ac:spMkLst>
        </pc:spChg>
        <pc:spChg chg="del">
          <ac:chgData name="Radhika Nandur Bukkapatnam" userId="72ebad70bc75369f" providerId="Windows Live" clId="Web-{A6404264-07E4-45E1-AB77-B1C0B608E089}" dt="2021-02-25T05:55:39.458" v="1"/>
          <ac:spMkLst>
            <pc:docMk/>
            <pc:sldMk cId="953728610" sldId="258"/>
            <ac:spMk id="3" creationId="{A0C20217-FE68-45A1-B09B-021C2E14DBDE}"/>
          </ac:spMkLst>
        </pc:spChg>
        <pc:picChg chg="mod modCrop">
          <ac:chgData name="Radhika Nandur Bukkapatnam" userId="72ebad70bc75369f" providerId="Windows Live" clId="Web-{A6404264-07E4-45E1-AB77-B1C0B608E089}" dt="2021-02-25T05:57:28.776" v="7" actId="1076"/>
          <ac:picMkLst>
            <pc:docMk/>
            <pc:sldMk cId="953728610" sldId="258"/>
            <ac:picMk id="4" creationId="{4E858101-301F-4251-8A55-47A8718C7241}"/>
          </ac:picMkLst>
        </pc:picChg>
      </pc:sldChg>
      <pc:sldChg chg="modSp">
        <pc:chgData name="Radhika Nandur Bukkapatnam" userId="72ebad70bc75369f" providerId="Windows Live" clId="Web-{A6404264-07E4-45E1-AB77-B1C0B608E089}" dt="2021-02-25T05:55:01.659" v="0" actId="20577"/>
        <pc:sldMkLst>
          <pc:docMk/>
          <pc:sldMk cId="1900999270" sldId="273"/>
        </pc:sldMkLst>
        <pc:spChg chg="mod">
          <ac:chgData name="Radhika Nandur Bukkapatnam" userId="72ebad70bc75369f" providerId="Windows Live" clId="Web-{A6404264-07E4-45E1-AB77-B1C0B608E089}" dt="2021-02-25T05:55:01.659" v="0" actId="20577"/>
          <ac:spMkLst>
            <pc:docMk/>
            <pc:sldMk cId="1900999270" sldId="273"/>
            <ac:spMk id="2" creationId="{6416A5D9-E270-4CED-B2AB-9EA79F1CBC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F3BF-A213-4342-A54B-34ACDF0627D2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27F6-5020-4606-B2F6-E9144D7F3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7D8B3-5FE5-4252-BF99-BED09B22E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Heart Failure in Women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402CF9-7409-422F-92EC-1148021F4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Radhika </a:t>
            </a:r>
            <a:r>
              <a:rPr lang="en-US" dirty="0" err="1">
                <a:cs typeface="Calibri"/>
              </a:rPr>
              <a:t>Nandur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Bukkapatnam</a:t>
            </a:r>
          </a:p>
          <a:p>
            <a:r>
              <a:rPr lang="en-US" dirty="0">
                <a:cs typeface="Calibri" panose="020F0502020204030204"/>
              </a:rPr>
              <a:t>2/26/2021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E008E4-3B86-4C82-A442-7CF368AE1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91" y="4244456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346D5-4322-4081-93AF-4BF40570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Peripartum Cardiomyopathy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FEB89C3-4FEE-4302-91CA-7D9A0B35BB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40933"/>
            <a:ext cx="4031586" cy="51514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5D40B5A-BCB4-4196-AD04-CFEDD565A1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Heart muscle weakness during or right after pregnancy</a:t>
            </a:r>
          </a:p>
          <a:p>
            <a:r>
              <a:rPr lang="en-US" dirty="0" smtClean="0"/>
              <a:t>Incidence 1:3000</a:t>
            </a:r>
          </a:p>
          <a:p>
            <a:r>
              <a:rPr lang="en-US" dirty="0" smtClean="0"/>
              <a:t>Most women recover</a:t>
            </a:r>
          </a:p>
          <a:p>
            <a:r>
              <a:rPr lang="en-US" dirty="0" smtClean="0"/>
              <a:t>Recognize with symptoms of CHF, high HR or swelling</a:t>
            </a:r>
            <a:endParaRPr lang="en-US" dirty="0" smtClean="0"/>
          </a:p>
          <a:p>
            <a:r>
              <a:rPr lang="en-US" dirty="0" smtClean="0"/>
              <a:t>RF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Multiparity</a:t>
            </a:r>
          </a:p>
          <a:p>
            <a:pPr lvl="1"/>
            <a:r>
              <a:rPr lang="en-US" dirty="0"/>
              <a:t>Socioeconomic status</a:t>
            </a:r>
          </a:p>
          <a:p>
            <a:pPr lvl="1"/>
            <a:r>
              <a:rPr lang="en-US" dirty="0"/>
              <a:t>Comorbidities</a:t>
            </a:r>
          </a:p>
          <a:p>
            <a:pPr lvl="1"/>
            <a:r>
              <a:rPr lang="en-US" dirty="0"/>
              <a:t>Multiple pregnancies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C104C-35C2-49BD-8E59-34DF011B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Obesity and Risk of Heart Failure in Women vs Men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749A876-8845-43E4-B3D5-CC5A89974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704" y="2014101"/>
            <a:ext cx="7410263" cy="41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C381C-2F0F-4ADD-8359-37996FBA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Hypertension and CHF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EFC03D3-5E90-444D-BD5A-BD8C317BD8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46281"/>
            <a:ext cx="5181600" cy="3710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50% of patients with hypertension develop CHF</a:t>
            </a:r>
          </a:p>
          <a:p>
            <a:r>
              <a:rPr lang="en-US" sz="2800" dirty="0" smtClean="0"/>
              <a:t>Mostly with preserved HF</a:t>
            </a:r>
          </a:p>
          <a:p>
            <a:r>
              <a:rPr lang="en-US" sz="2800" dirty="0" smtClean="0"/>
              <a:t>Some have heart attacks, causing low LVEF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6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77C0C-4C31-40FB-8DB8-171DF2AA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Diabetes and CHF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324178C-32C9-44CF-8E1E-A18B60DA66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5935" y="1825625"/>
            <a:ext cx="5146129" cy="4351338"/>
          </a:xfrm>
          <a:prstGeom prst="rect">
            <a:avLst/>
          </a:prstGeom>
        </p:spPr>
      </p:pic>
      <p:pic>
        <p:nvPicPr>
          <p:cNvPr id="2050" name="Picture 2" descr="iabetes, heart failure, and renal dysfunction: The vicious circles -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56" y="2100896"/>
            <a:ext cx="5823944" cy="308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08386-B2FA-4EEA-96CF-CB29D967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Takastubo</a:t>
            </a:r>
            <a:r>
              <a:rPr lang="en-US" b="1" dirty="0"/>
              <a:t> Cardiomyopathy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77D093-295E-4AE7-808E-546AAE3E7B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&gt;90% cases involve women</a:t>
            </a:r>
          </a:p>
          <a:p>
            <a:r>
              <a:rPr lang="en-US" dirty="0"/>
              <a:t>Majority are postmenopausal</a:t>
            </a:r>
          </a:p>
          <a:p>
            <a:r>
              <a:rPr lang="en-US" dirty="0"/>
              <a:t>Average age ~68 years</a:t>
            </a:r>
          </a:p>
          <a:p>
            <a:r>
              <a:rPr lang="en-US" dirty="0" err="1"/>
              <a:t>Neurohormonal</a:t>
            </a:r>
            <a:r>
              <a:rPr lang="en-US" dirty="0"/>
              <a:t> </a:t>
            </a:r>
            <a:r>
              <a:rPr lang="en-US" dirty="0" smtClean="0"/>
              <a:t>mediation</a:t>
            </a:r>
          </a:p>
          <a:p>
            <a:r>
              <a:rPr lang="en-US" dirty="0" smtClean="0"/>
              <a:t>Presenting symptoms are like a heart attack, but there are no blocked arteries</a:t>
            </a:r>
          </a:p>
          <a:p>
            <a:r>
              <a:rPr lang="en-US" dirty="0" smtClean="0"/>
              <a:t>Apical ballooning</a:t>
            </a:r>
          </a:p>
          <a:p>
            <a:r>
              <a:rPr lang="en-US" dirty="0" smtClean="0"/>
              <a:t>Good prognosis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6EFA38C-ACE8-48A3-925C-87D0B7623D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6850" y="3080544"/>
            <a:ext cx="44323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Cancer and Congestive Heart Failure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Cardiovascular disease is the commonest cause of mortality in pts with breast cancer</a:t>
            </a:r>
          </a:p>
          <a:p>
            <a:r>
              <a:rPr lang="en-US" dirty="0" smtClean="0"/>
              <a:t>Some cancer drugs cause temporary heart damage, sometimes permanent</a:t>
            </a:r>
          </a:p>
          <a:p>
            <a:r>
              <a:rPr lang="en-US" dirty="0" smtClean="0"/>
              <a:t>Preventable RF: obesity, inactivity, diabetes</a:t>
            </a:r>
          </a:p>
          <a:p>
            <a:r>
              <a:rPr lang="en-US" dirty="0" smtClean="0"/>
              <a:t>Radiation induced cardiovascular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FD032-568A-4A54-A5FE-5966C3D1F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3FF17B9-E2BE-48C6-B7D5-89BFE7876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717"/>
          <a:stretch/>
        </p:blipFill>
        <p:spPr>
          <a:xfrm>
            <a:off x="954156" y="500381"/>
            <a:ext cx="10283687" cy="57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990F2-5F10-4491-9C6F-ECB41876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Prognosis of CHF in Men and Women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8BC22B7-1C3D-4241-B355-4A2742CA6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238" y="1825625"/>
            <a:ext cx="79115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HF affects ~2.5 million women in the US</a:t>
            </a:r>
          </a:p>
          <a:p>
            <a:r>
              <a:rPr lang="en-US" dirty="0" smtClean="0"/>
              <a:t>Prevalence of HF is 1.8% for white and Mexican American women and 3% in African American women</a:t>
            </a:r>
          </a:p>
          <a:p>
            <a:r>
              <a:rPr lang="en-US" dirty="0" smtClean="0"/>
              <a:t>Many women are misdiagnosed with symptoms of menopause, panic attack or stress</a:t>
            </a:r>
          </a:p>
          <a:p>
            <a:r>
              <a:rPr lang="en-US" dirty="0" smtClean="0"/>
              <a:t>Depression is very common in women with CHF, affecting compliance</a:t>
            </a:r>
          </a:p>
          <a:p>
            <a:r>
              <a:rPr lang="en-US" dirty="0" smtClean="0"/>
              <a:t>~80% of CHF is preventable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Early recognition, education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Standard drug therapy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Self monitoring and diuretic titration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Access and clear communication with Cardiology team</a:t>
            </a:r>
          </a:p>
        </p:txBody>
      </p:sp>
    </p:spTree>
    <p:extLst>
      <p:ext uri="{BB962C8B-B14F-4D97-AF65-F5344CB8AC3E}">
        <p14:creationId xmlns:p14="http://schemas.microsoft.com/office/powerpoint/2010/main" val="21370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34D24-F5A5-40EA-8414-E13B157BD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verse Pregnancy Outcomes: A Window into Cardiovascular Disease 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0"/>
            <a:ext cx="11926957" cy="67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Katherine </a:t>
            </a:r>
            <a:r>
              <a:rPr lang="en-US" dirty="0" err="1" smtClean="0"/>
              <a:t>Suggett</a:t>
            </a:r>
            <a:endParaRPr lang="en-US" dirty="0" smtClean="0"/>
          </a:p>
          <a:p>
            <a:r>
              <a:rPr lang="en-US" dirty="0" smtClean="0"/>
              <a:t>Kim </a:t>
            </a:r>
            <a:r>
              <a:rPr lang="en-US" dirty="0" err="1" smtClean="0"/>
              <a:t>Newlin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809D6F9-E5C7-48CF-BDED-39B248C6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latin typeface="+mj-lt"/>
                <a:ea typeface="+mj-ea"/>
                <a:cs typeface="+mj-cs"/>
              </a:rPr>
              <a:t>Types of Heart Failure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xmlns="" id="{63B2E4B2-C19F-465A-9B32-0998F9244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cs typeface="Calibri"/>
              </a:rPr>
              <a:t>Reduced EF and Preserved EF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CB80C619-74D3-49EC-AEF1-2D5619D33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92" y="2405149"/>
            <a:ext cx="9214319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858101-301F-4251-8A55-47A8718C7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58" t="-4583" r="229" b="21276"/>
          <a:stretch/>
        </p:blipFill>
        <p:spPr>
          <a:xfrm>
            <a:off x="3307443" y="241300"/>
            <a:ext cx="5564423" cy="6467706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9537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6A5D9-E270-4CED-B2AB-9EA79F1C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Causes of Congestive Heart Failure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C31733-A1F5-40CD-B16C-C4EADAE62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Coronary Artery Disease</a:t>
            </a:r>
          </a:p>
          <a:p>
            <a:r>
              <a:rPr lang="en-US" dirty="0" smtClean="0">
                <a:cs typeface="Calibri"/>
              </a:rPr>
              <a:t>Hypertension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Valvular Heart Disease</a:t>
            </a:r>
          </a:p>
          <a:p>
            <a:r>
              <a:rPr lang="en-US" dirty="0">
                <a:cs typeface="Calibri"/>
              </a:rPr>
              <a:t>Infection</a:t>
            </a:r>
          </a:p>
          <a:p>
            <a:r>
              <a:rPr lang="en-US" dirty="0">
                <a:cs typeface="Calibri"/>
              </a:rPr>
              <a:t>Chemotherapy</a:t>
            </a:r>
          </a:p>
          <a:p>
            <a:r>
              <a:rPr lang="en-US" dirty="0">
                <a:cs typeface="Calibri"/>
              </a:rPr>
              <a:t>Pregnancy</a:t>
            </a:r>
          </a:p>
          <a:p>
            <a:r>
              <a:rPr lang="en-US" dirty="0">
                <a:cs typeface="Calibri"/>
              </a:rPr>
              <a:t>Increased heart rate (Tachycardia induced)</a:t>
            </a:r>
          </a:p>
          <a:p>
            <a:r>
              <a:rPr lang="en-US" dirty="0">
                <a:cs typeface="Calibri"/>
              </a:rPr>
              <a:t>Broken heart </a:t>
            </a:r>
            <a:r>
              <a:rPr lang="en-US" dirty="0">
                <a:cs typeface="Calibri"/>
              </a:rPr>
              <a:t>s</a:t>
            </a:r>
            <a:r>
              <a:rPr lang="en-US" dirty="0" smtClean="0">
                <a:cs typeface="Calibri"/>
              </a:rPr>
              <a:t>yndrome</a:t>
            </a:r>
          </a:p>
          <a:p>
            <a:r>
              <a:rPr lang="en-US" dirty="0" smtClean="0">
                <a:cs typeface="Calibri"/>
              </a:rPr>
              <a:t>Diabetes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9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9F5F5-D2D8-47DF-855B-AEFDBACB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CHF Statistics in Women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half the CHF occurs in women</a:t>
            </a:r>
          </a:p>
          <a:p>
            <a:r>
              <a:rPr lang="en-US" dirty="0" smtClean="0"/>
              <a:t>Women make up &lt;30% of participants in clinical trials</a:t>
            </a:r>
          </a:p>
          <a:p>
            <a:r>
              <a:rPr lang="en-US" dirty="0" smtClean="0"/>
              <a:t>Magnitude of improvement in CHF survival in women is less pronounced</a:t>
            </a:r>
          </a:p>
          <a:p>
            <a:r>
              <a:rPr lang="en-US" dirty="0" smtClean="0"/>
              <a:t>Women with CHF are older, with more comorbidities and have normal LVEF, and less access to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CHF Mortality in Men vs Women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188C8D-D4A6-458C-BB67-3EB3C6FD7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59" y="2148649"/>
            <a:ext cx="8042555" cy="4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C8036-C147-4671-BF64-B619708C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Relative Causes of CHF in Women vs </a:t>
            </a:r>
            <a:r>
              <a:rPr lang="en-US" b="1" dirty="0" smtClean="0"/>
              <a:t>Men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7B8B017-F033-42D6-BAC9-54554EFC9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800" y="2438930"/>
            <a:ext cx="69773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9657E-6540-4FC8-A1DB-72F41C15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CHF in women at various ages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03230EF-F716-4860-88AB-E194C75AF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333" y="1666468"/>
            <a:ext cx="9160934" cy="43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355</Words>
  <Application>Microsoft Macintosh PowerPoint</Application>
  <PresentationFormat>Widescreen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Arial</vt:lpstr>
      <vt:lpstr>Office Theme</vt:lpstr>
      <vt:lpstr>Heart Failure in Women</vt:lpstr>
      <vt:lpstr>PowerPoint Presentation</vt:lpstr>
      <vt:lpstr>Types of Heart Failure</vt:lpstr>
      <vt:lpstr>PowerPoint Presentation</vt:lpstr>
      <vt:lpstr>Causes of Congestive Heart Failure</vt:lpstr>
      <vt:lpstr>CHF Statistics in Women</vt:lpstr>
      <vt:lpstr>CHF Mortality in Men vs Women</vt:lpstr>
      <vt:lpstr>Relative Causes of CHF in Women vs Men</vt:lpstr>
      <vt:lpstr>Causes of CHF in women at various ages</vt:lpstr>
      <vt:lpstr>Peripartum Cardiomyopathy</vt:lpstr>
      <vt:lpstr>Obesity and Risk of Heart Failure in Women vs Men</vt:lpstr>
      <vt:lpstr>Hypertension and CHF</vt:lpstr>
      <vt:lpstr>Diabetes and CHF</vt:lpstr>
      <vt:lpstr>Takastubo Cardiomyopathy</vt:lpstr>
      <vt:lpstr>Cancer and Congestive Heart Failure</vt:lpstr>
      <vt:lpstr>PowerPoint Presentation</vt:lpstr>
      <vt:lpstr>Prognosis of CHF in Men and Women</vt:lpstr>
      <vt:lpstr>Conclusion</vt:lpstr>
      <vt:lpstr>Management</vt:lpstr>
      <vt:lpstr>PowerPoint Presentation</vt:lpstr>
      <vt:lpstr>Acknowledgement</vt:lpstr>
      <vt:lpstr>Thank you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Failure in Women</dc:title>
  <dc:creator>Radhika N Bukkapatnam</dc:creator>
  <cp:lastModifiedBy>Radhika Nandur Bukkapatnam</cp:lastModifiedBy>
  <cp:revision>51</cp:revision>
  <dcterms:created xsi:type="dcterms:W3CDTF">2021-02-25T03:16:54Z</dcterms:created>
  <dcterms:modified xsi:type="dcterms:W3CDTF">2021-03-01T02:33:11Z</dcterms:modified>
</cp:coreProperties>
</file>