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6" r:id="rId2"/>
    <p:sldId id="259" r:id="rId3"/>
    <p:sldId id="258" r:id="rId4"/>
    <p:sldId id="282" r:id="rId5"/>
    <p:sldId id="261" r:id="rId6"/>
    <p:sldId id="278" r:id="rId7"/>
    <p:sldId id="262" r:id="rId8"/>
    <p:sldId id="263" r:id="rId9"/>
    <p:sldId id="287" r:id="rId10"/>
    <p:sldId id="266" r:id="rId11"/>
    <p:sldId id="288" r:id="rId12"/>
    <p:sldId id="264" r:id="rId13"/>
    <p:sldId id="289" r:id="rId14"/>
    <p:sldId id="265" r:id="rId15"/>
    <p:sldId id="268" r:id="rId16"/>
    <p:sldId id="269" r:id="rId17"/>
    <p:sldId id="273" r:id="rId18"/>
    <p:sldId id="274" r:id="rId19"/>
    <p:sldId id="290" r:id="rId20"/>
    <p:sldId id="275" r:id="rId21"/>
    <p:sldId id="276" r:id="rId22"/>
    <p:sldId id="277" r:id="rId23"/>
    <p:sldId id="279" r:id="rId24"/>
    <p:sldId id="285" r:id="rId25"/>
    <p:sldId id="267" r:id="rId26"/>
    <p:sldId id="257"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141"/>
  </p:normalViewPr>
  <p:slideViewPr>
    <p:cSldViewPr snapToGrid="0" snapToObjects="1">
      <p:cViewPr>
        <p:scale>
          <a:sx n="101" d="100"/>
          <a:sy n="101" d="100"/>
        </p:scale>
        <p:origin x="-10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6D5C356-3B99-FC48-B375-6891BCC9363F}" type="datetimeFigureOut">
              <a:rPr lang="en-US" smtClean="0"/>
              <a:t>3/26/2021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966181-6EE3-6545-BFC0-875B4C431509}" type="slidenum">
              <a:rPr lang="en-US" smtClean="0"/>
              <a:t>‹#›</a:t>
            </a:fld>
            <a:endParaRPr lang="en-US"/>
          </a:p>
        </p:txBody>
      </p:sp>
    </p:spTree>
    <p:extLst>
      <p:ext uri="{BB962C8B-B14F-4D97-AF65-F5344CB8AC3E}">
        <p14:creationId xmlns:p14="http://schemas.microsoft.com/office/powerpoint/2010/main" val="1816685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DF683A-3F4B-DF41-9DB5-5F67A646DFC6}" type="datetimeFigureOut">
              <a:rPr lang="en-US" smtClean="0"/>
              <a:t>3/26/2021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BD3329-34BE-9D46-BE3C-7D64789C992C}" type="slidenum">
              <a:rPr lang="en-US" smtClean="0"/>
              <a:t>‹#›</a:t>
            </a:fld>
            <a:endParaRPr lang="en-US"/>
          </a:p>
        </p:txBody>
      </p:sp>
    </p:spTree>
    <p:extLst>
      <p:ext uri="{BB962C8B-B14F-4D97-AF65-F5344CB8AC3E}">
        <p14:creationId xmlns:p14="http://schemas.microsoft.com/office/powerpoint/2010/main" val="288619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259566-C7B5-4E4C-9B94-EE982026EEF0}"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490634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59566-C7B5-4E4C-9B94-EE982026EEF0}"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32027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59566-C7B5-4E4C-9B94-EE982026EEF0}"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214053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259566-C7B5-4E4C-9B94-EE982026EEF0}"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89702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259566-C7B5-4E4C-9B94-EE982026EEF0}"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78096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259566-C7B5-4E4C-9B94-EE982026EEF0}"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11623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259566-C7B5-4E4C-9B94-EE982026EEF0}"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208388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259566-C7B5-4E4C-9B94-EE982026EEF0}"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98238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259566-C7B5-4E4C-9B94-EE982026EEF0}" type="datetimeFigureOut">
              <a:rPr lang="en-US" smtClean="0"/>
              <a:t>3/26/2021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188163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259566-C7B5-4E4C-9B94-EE982026EEF0}"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723106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259566-C7B5-4E4C-9B94-EE982026EEF0}"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F205DC-A4C5-E04A-8AE4-3F813FF2664B}" type="slidenum">
              <a:rPr lang="en-US" smtClean="0"/>
              <a:t>‹#›</a:t>
            </a:fld>
            <a:endParaRPr lang="en-US"/>
          </a:p>
        </p:txBody>
      </p:sp>
    </p:spTree>
    <p:extLst>
      <p:ext uri="{BB962C8B-B14F-4D97-AF65-F5344CB8AC3E}">
        <p14:creationId xmlns:p14="http://schemas.microsoft.com/office/powerpoint/2010/main" val="646483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59566-C7B5-4E4C-9B94-EE982026EEF0}" type="datetimeFigureOut">
              <a:rPr lang="en-US" smtClean="0"/>
              <a:t>3/26/2021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F205DC-A4C5-E04A-8AE4-3F813FF2664B}" type="slidenum">
              <a:rPr lang="en-US" smtClean="0"/>
              <a:t>‹#›</a:t>
            </a:fld>
            <a:endParaRPr lang="en-US"/>
          </a:p>
        </p:txBody>
      </p:sp>
    </p:spTree>
    <p:extLst>
      <p:ext uri="{BB962C8B-B14F-4D97-AF65-F5344CB8AC3E}">
        <p14:creationId xmlns:p14="http://schemas.microsoft.com/office/powerpoint/2010/main" val="209129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blipFill>
            <a:blip r:embed="rId2"/>
            <a:tile tx="0" ty="0" sx="100000" sy="100000" flip="none" algn="tl"/>
          </a:blipFill>
        </p:spPr>
        <p:txBody>
          <a:bodyPr>
            <a:normAutofit/>
          </a:bodyPr>
          <a:lstStyle/>
          <a:p>
            <a:r>
              <a:rPr lang="en-US" b="1" dirty="0" smtClean="0"/>
              <a:t>Lipoprotein and their Role in </a:t>
            </a:r>
            <a:r>
              <a:rPr lang="en-US" b="1" dirty="0" err="1" smtClean="0"/>
              <a:t>Atherogenesis</a:t>
            </a:r>
            <a:endParaRPr lang="en-US" b="1" dirty="0"/>
          </a:p>
        </p:txBody>
      </p:sp>
      <p:sp>
        <p:nvSpPr>
          <p:cNvPr id="3" name="Subtitle 2"/>
          <p:cNvSpPr>
            <a:spLocks noGrp="1"/>
          </p:cNvSpPr>
          <p:nvPr>
            <p:ph type="subTitle" idx="1"/>
          </p:nvPr>
        </p:nvSpPr>
        <p:spPr>
          <a:blipFill>
            <a:blip r:embed="rId2"/>
            <a:tile tx="0" ty="0" sx="100000" sy="100000" flip="none" algn="tl"/>
          </a:blipFill>
        </p:spPr>
        <p:txBody>
          <a:bodyPr/>
          <a:lstStyle/>
          <a:p>
            <a:r>
              <a:rPr lang="en-US" dirty="0" smtClean="0"/>
              <a:t>Radhika Nandur Bukkapatnam, MD</a:t>
            </a:r>
          </a:p>
          <a:p>
            <a:r>
              <a:rPr lang="en-US" dirty="0" smtClean="0"/>
              <a:t>Jan 8, 2021</a:t>
            </a:r>
            <a:endParaRPr lang="en-US" dirty="0"/>
          </a:p>
        </p:txBody>
      </p:sp>
    </p:spTree>
    <p:extLst>
      <p:ext uri="{BB962C8B-B14F-4D97-AF65-F5344CB8AC3E}">
        <p14:creationId xmlns:p14="http://schemas.microsoft.com/office/powerpoint/2010/main" val="1284832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Reduction of LDL based on ASCVD Risk Score</a:t>
            </a:r>
            <a:endParaRPr lang="en-US" b="1" dirty="0"/>
          </a:p>
        </p:txBody>
      </p:sp>
      <p:pic>
        <p:nvPicPr>
          <p:cNvPr id="4102" name="Picture 6" descr="ow to manage blood cholesterol in primary and secondary preventio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599" y="1889373"/>
            <a:ext cx="11411971" cy="4392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4709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400" b="1" dirty="0" smtClean="0"/>
              <a:t>Lipoprotein (a)</a:t>
            </a:r>
            <a:endParaRPr lang="en-US" sz="4400" b="1" dirty="0"/>
          </a:p>
        </p:txBody>
      </p:sp>
      <p:pic>
        <p:nvPicPr>
          <p:cNvPr id="16386" name="Picture 2" descr="0 Things to Know About Lipoprotein(a) - Amgen Sci"/>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183188" y="1660752"/>
            <a:ext cx="6172200" cy="3526971"/>
          </a:xfrm>
          <a:prstGeom prst="rect">
            <a:avLst/>
          </a:prstGeom>
          <a:noFill/>
          <a:extLst>
            <a:ext uri="{909E8E84-426E-40DD-AFC4-6F175D3DCCD1}">
              <a14:hiddenFill xmlns:a14="http://schemas.microsoft.com/office/drawing/2010/main">
                <a:solidFill>
                  <a:srgbClr val="FFFFFF"/>
                </a:solidFill>
              </a14:hiddenFill>
            </a:ext>
          </a:extLst>
        </p:spPr>
      </p:pic>
      <p:sp>
        <p:nvSpPr>
          <p:cNvPr id="7" name="Text Placeholder 6"/>
          <p:cNvSpPr>
            <a:spLocks noGrp="1"/>
          </p:cNvSpPr>
          <p:nvPr>
            <p:ph type="body" sz="half" idx="2"/>
          </p:nvPr>
        </p:nvSpPr>
        <p:spPr/>
        <p:txBody>
          <a:bodyPr>
            <a:normAutofit/>
          </a:bodyPr>
          <a:lstStyle/>
          <a:p>
            <a:r>
              <a:rPr lang="en-US" sz="2800" dirty="0" err="1" smtClean="0"/>
              <a:t>Lp</a:t>
            </a:r>
            <a:r>
              <a:rPr lang="en-US" sz="2800" dirty="0" smtClean="0"/>
              <a:t> (a) consists of an LDL particle in which </a:t>
            </a:r>
            <a:r>
              <a:rPr lang="en-US" sz="2800" dirty="0" err="1" smtClean="0"/>
              <a:t>apo</a:t>
            </a:r>
            <a:r>
              <a:rPr lang="en-US" sz="2800" dirty="0" smtClean="0"/>
              <a:t> B 100 is linked to </a:t>
            </a:r>
            <a:r>
              <a:rPr lang="en-US" sz="2800" dirty="0" err="1" smtClean="0"/>
              <a:t>apo</a:t>
            </a:r>
            <a:r>
              <a:rPr lang="en-US" sz="2800" dirty="0" smtClean="0"/>
              <a:t>(a), with repeated </a:t>
            </a:r>
            <a:r>
              <a:rPr lang="en-US" sz="2800" dirty="0" err="1" smtClean="0"/>
              <a:t>Kringle</a:t>
            </a:r>
            <a:r>
              <a:rPr lang="en-US" sz="2800" dirty="0" smtClean="0"/>
              <a:t> units that are similar to plasminogen</a:t>
            </a:r>
            <a:endParaRPr lang="en-US" sz="2800" dirty="0"/>
          </a:p>
        </p:txBody>
      </p:sp>
    </p:spTree>
    <p:extLst>
      <p:ext uri="{BB962C8B-B14F-4D97-AF65-F5344CB8AC3E}">
        <p14:creationId xmlns:p14="http://schemas.microsoft.com/office/powerpoint/2010/main" val="1573612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Lipoprotein (a)</a:t>
            </a:r>
            <a:endParaRPr lang="en-US" b="1" dirty="0"/>
          </a:p>
        </p:txBody>
      </p:sp>
      <p:sp>
        <p:nvSpPr>
          <p:cNvPr id="6" name="Content Placeholder 5"/>
          <p:cNvSpPr>
            <a:spLocks noGrp="1"/>
          </p:cNvSpPr>
          <p:nvPr>
            <p:ph idx="1"/>
          </p:nvPr>
        </p:nvSpPr>
        <p:spPr/>
        <p:txBody>
          <a:bodyPr>
            <a:normAutofit/>
          </a:bodyPr>
          <a:lstStyle/>
          <a:p>
            <a:r>
              <a:rPr lang="en-US" dirty="0"/>
              <a:t>The new AHA/ACC guidelines list elevated </a:t>
            </a:r>
            <a:r>
              <a:rPr lang="en-US" dirty="0" err="1"/>
              <a:t>Lp</a:t>
            </a:r>
            <a:r>
              <a:rPr lang="en-US" dirty="0"/>
              <a:t>(a) a one of the risk-enhancing factors for developing </a:t>
            </a:r>
            <a:r>
              <a:rPr lang="en-US" dirty="0" smtClean="0"/>
              <a:t>ASCVD</a:t>
            </a:r>
          </a:p>
          <a:p>
            <a:r>
              <a:rPr lang="en-US" dirty="0" smtClean="0"/>
              <a:t>Elevated </a:t>
            </a:r>
            <a:r>
              <a:rPr lang="en-US" dirty="0"/>
              <a:t>levels of </a:t>
            </a:r>
            <a:r>
              <a:rPr lang="en-US" dirty="0" err="1"/>
              <a:t>Lp</a:t>
            </a:r>
            <a:r>
              <a:rPr lang="en-US" dirty="0"/>
              <a:t>(a) do not respond well to changes in diet or statin </a:t>
            </a:r>
            <a:r>
              <a:rPr lang="en-US" dirty="0" smtClean="0"/>
              <a:t>therapy</a:t>
            </a:r>
          </a:p>
          <a:p>
            <a:r>
              <a:rPr lang="en-US" dirty="0"/>
              <a:t>Treatment with niacin reduces </a:t>
            </a:r>
            <a:r>
              <a:rPr lang="en-US" dirty="0" err="1"/>
              <a:t>Lp</a:t>
            </a:r>
            <a:r>
              <a:rPr lang="en-US" dirty="0"/>
              <a:t>(a) by 20-30%, and the European guidelines recommend treating patients with elevated </a:t>
            </a:r>
            <a:r>
              <a:rPr lang="en-US" dirty="0" err="1"/>
              <a:t>Lp</a:t>
            </a:r>
            <a:r>
              <a:rPr lang="en-US" dirty="0"/>
              <a:t>(a) who are at intermediate to high risk of CVD with extended release niacin to obtain levels of </a:t>
            </a:r>
            <a:r>
              <a:rPr lang="en-US" dirty="0" err="1"/>
              <a:t>Lp</a:t>
            </a:r>
            <a:r>
              <a:rPr lang="en-US" dirty="0"/>
              <a:t>(a) </a:t>
            </a:r>
            <a:r>
              <a:rPr lang="en-US" b="1" dirty="0"/>
              <a:t>&lt; 50 </a:t>
            </a:r>
            <a:r>
              <a:rPr lang="en-US" b="1" dirty="0" smtClean="0"/>
              <a:t>mg/</a:t>
            </a:r>
            <a:r>
              <a:rPr lang="en-US" b="1" dirty="0" err="1" smtClean="0"/>
              <a:t>dL</a:t>
            </a:r>
            <a:endParaRPr lang="en-US" b="1" dirty="0" smtClean="0"/>
          </a:p>
          <a:p>
            <a:r>
              <a:rPr lang="en-US" dirty="0"/>
              <a:t>Antisense oligonucleotide therapy is in development to reduce circulating </a:t>
            </a:r>
            <a:r>
              <a:rPr lang="en-US" dirty="0" err="1"/>
              <a:t>Lp</a:t>
            </a:r>
            <a:r>
              <a:rPr lang="en-US" dirty="0"/>
              <a:t>(a</a:t>
            </a:r>
            <a:r>
              <a:rPr lang="en-US" dirty="0" smtClean="0"/>
              <a:t>)</a:t>
            </a:r>
            <a:endParaRPr lang="en-US" dirty="0"/>
          </a:p>
        </p:txBody>
      </p:sp>
    </p:spTree>
    <p:extLst>
      <p:ext uri="{BB962C8B-B14F-4D97-AF65-F5344CB8AC3E}">
        <p14:creationId xmlns:p14="http://schemas.microsoft.com/office/powerpoint/2010/main" val="136029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Triglycerides</a:t>
            </a:r>
            <a:endParaRPr lang="en-US" b="1" dirty="0"/>
          </a:p>
        </p:txBody>
      </p:sp>
      <p:pic>
        <p:nvPicPr>
          <p:cNvPr id="17412" name="Picture 4" descr="utrients | Free Full-Text | Serum Triglycerides and Atherosclerotic  Cardiovas"/>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838200" y="2714041"/>
            <a:ext cx="4610100" cy="2290553"/>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descr="appy Healthy Long Life: Why You Might Want to Keep Your Triglycerides  U"/>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285613" y="2336800"/>
            <a:ext cx="4450119" cy="2989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5531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Triglycerides </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Hypertriglyceridemia is generally the result of increases in one or more of the triglyceride-rich lipoproteins; chylomicrons, VLDL, or their </a:t>
            </a:r>
            <a:r>
              <a:rPr lang="en-US" dirty="0" smtClean="0"/>
              <a:t>remnants</a:t>
            </a:r>
          </a:p>
          <a:p>
            <a:r>
              <a:rPr lang="en-US" dirty="0"/>
              <a:t>S</a:t>
            </a:r>
            <a:r>
              <a:rPr lang="en-US" dirty="0" smtClean="0"/>
              <a:t>econdary </a:t>
            </a:r>
            <a:r>
              <a:rPr lang="en-US" dirty="0"/>
              <a:t>to </a:t>
            </a:r>
            <a:r>
              <a:rPr lang="en-US" dirty="0" smtClean="0"/>
              <a:t>diabetes </a:t>
            </a:r>
            <a:r>
              <a:rPr lang="en-US" dirty="0"/>
              <a:t>mellitus, hypothyroidism, renal disease, and nephrotic </a:t>
            </a:r>
            <a:r>
              <a:rPr lang="en-US" dirty="0" smtClean="0"/>
              <a:t>syndrome, diet </a:t>
            </a:r>
            <a:r>
              <a:rPr lang="en-US" dirty="0"/>
              <a:t>with high fat or high glycemic index </a:t>
            </a:r>
            <a:r>
              <a:rPr lang="en-US" dirty="0" smtClean="0"/>
              <a:t>content, excess </a:t>
            </a:r>
            <a:r>
              <a:rPr lang="en-US" dirty="0"/>
              <a:t>alcohol </a:t>
            </a:r>
            <a:r>
              <a:rPr lang="en-US" dirty="0" smtClean="0"/>
              <a:t>and </a:t>
            </a:r>
            <a:r>
              <a:rPr lang="en-US" dirty="0"/>
              <a:t>lack of exercise are widely held to be a major contributor to the recent rise in circulating triglyceride levels in developed </a:t>
            </a:r>
            <a:r>
              <a:rPr lang="en-US" dirty="0" smtClean="0"/>
              <a:t>countries.</a:t>
            </a:r>
          </a:p>
          <a:p>
            <a:r>
              <a:rPr lang="en-US" dirty="0" smtClean="0"/>
              <a:t>Triglyceride </a:t>
            </a:r>
            <a:r>
              <a:rPr lang="en-US" dirty="0"/>
              <a:t>rich lipoproteins (VLDL, chylomicron) also contain significant amounts of cholesterol </a:t>
            </a:r>
            <a:r>
              <a:rPr lang="en-US" dirty="0" smtClean="0"/>
              <a:t>and </a:t>
            </a:r>
            <a:r>
              <a:rPr lang="en-US" dirty="0"/>
              <a:t>could promote foam cell formation by contributing cholesterol to the lesion. Remnants of VLDL and chylomicrons are created by partial hydrolysis of their triglycerides through the action of lipoprotein lipase.</a:t>
            </a:r>
          </a:p>
        </p:txBody>
      </p:sp>
    </p:spTree>
    <p:extLst>
      <p:ext uri="{BB962C8B-B14F-4D97-AF65-F5344CB8AC3E}">
        <p14:creationId xmlns:p14="http://schemas.microsoft.com/office/powerpoint/2010/main" val="155137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Treatment of Elevated Triglycerides</a:t>
            </a:r>
            <a:endParaRPr lang="en-US" b="1" dirty="0"/>
          </a:p>
        </p:txBody>
      </p:sp>
      <p:sp>
        <p:nvSpPr>
          <p:cNvPr id="3" name="Content Placeholder 2"/>
          <p:cNvSpPr>
            <a:spLocks noGrp="1"/>
          </p:cNvSpPr>
          <p:nvPr>
            <p:ph idx="1"/>
          </p:nvPr>
        </p:nvSpPr>
        <p:spPr>
          <a:xfrm>
            <a:off x="5325534" y="4026958"/>
            <a:ext cx="10515600" cy="4351338"/>
          </a:xfrm>
        </p:spPr>
        <p:txBody>
          <a:bodyPr/>
          <a:lstStyle/>
          <a:p>
            <a:r>
              <a:rPr lang="en-US" dirty="0" smtClean="0"/>
              <a:t>Low glycemic index diet</a:t>
            </a:r>
          </a:p>
          <a:p>
            <a:r>
              <a:rPr lang="en-US" dirty="0" smtClean="0"/>
              <a:t>Decrease alcohol intake</a:t>
            </a:r>
          </a:p>
          <a:p>
            <a:r>
              <a:rPr lang="en-US" dirty="0" smtClean="0"/>
              <a:t>Fish oil</a:t>
            </a:r>
          </a:p>
          <a:p>
            <a:endParaRPr lang="en-US" dirty="0"/>
          </a:p>
        </p:txBody>
      </p:sp>
      <p:pic>
        <p:nvPicPr>
          <p:cNvPr id="8194" name="Picture 2" descr="ow To Cut Your Triglycerides in Half...Without Pills - Part 2* - OmegaV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867" y="1269999"/>
            <a:ext cx="9764184" cy="51477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58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Vascepa</a:t>
            </a:r>
            <a:r>
              <a:rPr lang="en-US" b="1" dirty="0" smtClean="0"/>
              <a:t> (</a:t>
            </a:r>
            <a:r>
              <a:rPr lang="en-US" b="1" dirty="0" err="1" smtClean="0"/>
              <a:t>Icosapent</a:t>
            </a:r>
            <a:r>
              <a:rPr lang="en-US" b="1" dirty="0" smtClean="0"/>
              <a:t> ethyl) capsules</a:t>
            </a:r>
            <a:endParaRPr lang="en-US" b="1" dirty="0"/>
          </a:p>
        </p:txBody>
      </p:sp>
      <p:pic>
        <p:nvPicPr>
          <p:cNvPr id="15362" name="Picture 2" descr="rescription Fish Oils&#10;Prescription fish oils, Lovaza,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81638" y="1286932"/>
            <a:ext cx="5571067" cy="55710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142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HDL-C</a:t>
            </a:r>
            <a:endParaRPr lang="en-US" b="1" dirty="0"/>
          </a:p>
        </p:txBody>
      </p:sp>
      <p:sp>
        <p:nvSpPr>
          <p:cNvPr id="3" name="Content Placeholder 2"/>
          <p:cNvSpPr>
            <a:spLocks noGrp="1"/>
          </p:cNvSpPr>
          <p:nvPr>
            <p:ph idx="1"/>
          </p:nvPr>
        </p:nvSpPr>
        <p:spPr/>
        <p:txBody>
          <a:bodyPr>
            <a:normAutofit/>
          </a:bodyPr>
          <a:lstStyle/>
          <a:p>
            <a:r>
              <a:rPr lang="en-US" dirty="0"/>
              <a:t>Over the years, low HDL-C levels have consistently been reported to be associated with increased risk of ASCVD and </a:t>
            </a:r>
            <a:r>
              <a:rPr lang="en-US" dirty="0" smtClean="0"/>
              <a:t>events,</a:t>
            </a:r>
            <a:r>
              <a:rPr lang="en-US" dirty="0"/>
              <a:t> statin therapy was effective in reducing risk for CVE in subjects with </a:t>
            </a:r>
            <a:r>
              <a:rPr lang="en-US" dirty="0" smtClean="0"/>
              <a:t>low-HDL-C.</a:t>
            </a:r>
          </a:p>
          <a:p>
            <a:r>
              <a:rPr lang="en-US" dirty="0"/>
              <a:t>A key purported anti-</a:t>
            </a:r>
            <a:r>
              <a:rPr lang="en-US" dirty="0" err="1"/>
              <a:t>atherogenic</a:t>
            </a:r>
            <a:r>
              <a:rPr lang="en-US" dirty="0"/>
              <a:t> function of HDL is to promote reverse cholesterol transport (RCT) whereby cholesterol is removed from peripheral tissues and delivered to the liver for excretion into bile and feces out of the body</a:t>
            </a:r>
            <a:r>
              <a:rPr lang="en-US" dirty="0" smtClean="0"/>
              <a:t>.</a:t>
            </a:r>
          </a:p>
          <a:p>
            <a:r>
              <a:rPr lang="en-US" dirty="0" smtClean="0"/>
              <a:t>HDL’s </a:t>
            </a:r>
            <a:r>
              <a:rPr lang="en-US" dirty="0"/>
              <a:t>anti-inflammatory properties are conferred by numerous mechanisms in many types of </a:t>
            </a:r>
            <a:r>
              <a:rPr lang="en-US" dirty="0" smtClean="0"/>
              <a:t>cells</a:t>
            </a:r>
            <a:endParaRPr lang="en-US" dirty="0"/>
          </a:p>
        </p:txBody>
      </p:sp>
    </p:spTree>
    <p:extLst>
      <p:ext uri="{BB962C8B-B14F-4D97-AF65-F5344CB8AC3E}">
        <p14:creationId xmlns:p14="http://schemas.microsoft.com/office/powerpoint/2010/main" val="225637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HDL have many beneficial properties, including anti-inflammatory, anti-oxidative, anti-thrombotic, anti-infectious, anti-apoptotic, intercellular communication, and pro-vasodilatory capacities. </a:t>
            </a:r>
            <a:endParaRPr lang="en-US" dirty="0" smtClean="0"/>
          </a:p>
          <a:p>
            <a:r>
              <a:rPr lang="en-US" dirty="0"/>
              <a:t>HDL dysfunction has been reported in many </a:t>
            </a:r>
            <a:r>
              <a:rPr lang="en-US" dirty="0" err="1"/>
              <a:t>cardiometabolic</a:t>
            </a:r>
            <a:r>
              <a:rPr lang="en-US" dirty="0"/>
              <a:t> diseases, including CAD, T2D, and CKD. Current and future challenges include the need to better define HDL anti-</a:t>
            </a:r>
            <a:r>
              <a:rPr lang="en-US" dirty="0" err="1"/>
              <a:t>atherogenic</a:t>
            </a:r>
            <a:r>
              <a:rPr lang="en-US" dirty="0"/>
              <a:t> properties in health and pro-</a:t>
            </a:r>
            <a:r>
              <a:rPr lang="en-US" dirty="0" err="1"/>
              <a:t>atherogenic</a:t>
            </a:r>
            <a:r>
              <a:rPr lang="en-US" dirty="0"/>
              <a:t> influences in disease to better control HDL function to potentially prevent and treat CVD.</a:t>
            </a:r>
          </a:p>
        </p:txBody>
      </p:sp>
    </p:spTree>
    <p:extLst>
      <p:ext uri="{BB962C8B-B14F-4D97-AF65-F5344CB8AC3E}">
        <p14:creationId xmlns:p14="http://schemas.microsoft.com/office/powerpoint/2010/main" val="1760241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Affecting HDL</a:t>
            </a:r>
            <a:endParaRPr lang="en-US" b="1" dirty="0"/>
          </a:p>
        </p:txBody>
      </p:sp>
      <p:sp>
        <p:nvSpPr>
          <p:cNvPr id="4" name="Content Placeholder 3"/>
          <p:cNvSpPr>
            <a:spLocks noGrp="1"/>
          </p:cNvSpPr>
          <p:nvPr>
            <p:ph sz="half" idx="1"/>
          </p:nvPr>
        </p:nvSpPr>
        <p:spPr/>
        <p:txBody>
          <a:bodyPr/>
          <a:lstStyle/>
          <a:p>
            <a:r>
              <a:rPr lang="en-US" dirty="0" smtClean="0"/>
              <a:t>Raise HDL</a:t>
            </a:r>
          </a:p>
          <a:p>
            <a:pPr lvl="1"/>
            <a:r>
              <a:rPr lang="en-US" dirty="0" smtClean="0"/>
              <a:t>Exercise</a:t>
            </a:r>
          </a:p>
          <a:p>
            <a:pPr lvl="1"/>
            <a:r>
              <a:rPr lang="en-US" dirty="0" smtClean="0"/>
              <a:t>Weight loss</a:t>
            </a:r>
          </a:p>
          <a:p>
            <a:pPr lvl="1"/>
            <a:r>
              <a:rPr lang="en-US" dirty="0" smtClean="0"/>
              <a:t>Smoking cessation</a:t>
            </a:r>
          </a:p>
          <a:p>
            <a:pPr lvl="1"/>
            <a:r>
              <a:rPr lang="en-US" dirty="0" smtClean="0"/>
              <a:t>Estrogen</a:t>
            </a:r>
          </a:p>
          <a:p>
            <a:pPr lvl="1"/>
            <a:r>
              <a:rPr lang="en-US" dirty="0" smtClean="0"/>
              <a:t>Alcohol</a:t>
            </a:r>
          </a:p>
          <a:p>
            <a:pPr lvl="1"/>
            <a:r>
              <a:rPr lang="en-US" dirty="0" smtClean="0"/>
              <a:t>Niacin</a:t>
            </a:r>
          </a:p>
          <a:p>
            <a:pPr lvl="1"/>
            <a:r>
              <a:rPr lang="en-US" dirty="0" smtClean="0"/>
              <a:t>Fibrates</a:t>
            </a:r>
          </a:p>
          <a:p>
            <a:pPr lvl="1"/>
            <a:r>
              <a:rPr lang="en-US" dirty="0" smtClean="0"/>
              <a:t>Statins</a:t>
            </a:r>
            <a:endParaRPr lang="en-US" dirty="0"/>
          </a:p>
        </p:txBody>
      </p:sp>
      <p:sp>
        <p:nvSpPr>
          <p:cNvPr id="5" name="Content Placeholder 4"/>
          <p:cNvSpPr>
            <a:spLocks noGrp="1"/>
          </p:cNvSpPr>
          <p:nvPr>
            <p:ph sz="half" idx="2"/>
          </p:nvPr>
        </p:nvSpPr>
        <p:spPr>
          <a:blipFill>
            <a:blip r:embed="rId2"/>
            <a:tile tx="0" ty="0" sx="100000" sy="100000" flip="none" algn="tl"/>
          </a:blipFill>
        </p:spPr>
        <p:txBody>
          <a:bodyPr/>
          <a:lstStyle/>
          <a:p>
            <a:r>
              <a:rPr lang="en-US" dirty="0" smtClean="0"/>
              <a:t>Lower HDL</a:t>
            </a:r>
          </a:p>
          <a:p>
            <a:pPr lvl="1"/>
            <a:r>
              <a:rPr lang="en-US" dirty="0" smtClean="0"/>
              <a:t>Lack of exercise</a:t>
            </a:r>
          </a:p>
          <a:p>
            <a:pPr lvl="1"/>
            <a:r>
              <a:rPr lang="en-US" dirty="0" smtClean="0"/>
              <a:t>High Triglycerides</a:t>
            </a:r>
          </a:p>
          <a:p>
            <a:pPr lvl="1"/>
            <a:r>
              <a:rPr lang="en-US" dirty="0" smtClean="0"/>
              <a:t>Smoking</a:t>
            </a:r>
          </a:p>
          <a:p>
            <a:pPr lvl="1"/>
            <a:r>
              <a:rPr lang="en-US" dirty="0" smtClean="0"/>
              <a:t>Certain drugs</a:t>
            </a:r>
          </a:p>
          <a:p>
            <a:pPr lvl="1"/>
            <a:r>
              <a:rPr lang="en-US" dirty="0" smtClean="0"/>
              <a:t>Progesterone</a:t>
            </a:r>
          </a:p>
          <a:p>
            <a:pPr lvl="1"/>
            <a:r>
              <a:rPr lang="en-US" dirty="0" smtClean="0"/>
              <a:t>Diabetes</a:t>
            </a:r>
          </a:p>
          <a:p>
            <a:pPr lvl="1"/>
            <a:r>
              <a:rPr lang="en-US" dirty="0" smtClean="0"/>
              <a:t>Obesity</a:t>
            </a:r>
          </a:p>
          <a:p>
            <a:pPr lvl="1"/>
            <a:r>
              <a:rPr lang="en-US" dirty="0" smtClean="0"/>
              <a:t>Metabolic syndrome</a:t>
            </a:r>
            <a:endParaRPr lang="en-US" dirty="0"/>
          </a:p>
        </p:txBody>
      </p:sp>
    </p:spTree>
    <p:extLst>
      <p:ext uri="{BB962C8B-B14F-4D97-AF65-F5344CB8AC3E}">
        <p14:creationId xmlns:p14="http://schemas.microsoft.com/office/powerpoint/2010/main" val="90004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Lipoproteins</a:t>
            </a:r>
            <a:endParaRPr lang="en-US" sz="4800" b="1" dirty="0"/>
          </a:p>
        </p:txBody>
      </p:sp>
      <p:sp>
        <p:nvSpPr>
          <p:cNvPr id="8" name="Content Placeholder 7"/>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normAutofit/>
          </a:bodyPr>
          <a:lstStyle/>
          <a:p>
            <a:r>
              <a:rPr lang="en-US" sz="2400" dirty="0" smtClean="0"/>
              <a:t>There are five different types of lipoprotein particles:</a:t>
            </a:r>
          </a:p>
          <a:p>
            <a:r>
              <a:rPr lang="en-US" sz="2400" dirty="0" smtClean="0"/>
              <a:t>Chylomicrons</a:t>
            </a:r>
          </a:p>
          <a:p>
            <a:r>
              <a:rPr lang="en-US" sz="2400" dirty="0" smtClean="0"/>
              <a:t>Very low density Lipoproteins</a:t>
            </a:r>
          </a:p>
          <a:p>
            <a:r>
              <a:rPr lang="en-US" sz="2400" dirty="0" smtClean="0"/>
              <a:t>Intermediate density Lipoproteins</a:t>
            </a:r>
          </a:p>
          <a:p>
            <a:r>
              <a:rPr lang="en-US" sz="2400" dirty="0" smtClean="0"/>
              <a:t>Low density Lipoproteins</a:t>
            </a:r>
          </a:p>
          <a:p>
            <a:r>
              <a:rPr lang="en-US" sz="2400" dirty="0" smtClean="0"/>
              <a:t>High Density Lipoproteins</a:t>
            </a:r>
          </a:p>
        </p:txBody>
      </p:sp>
      <p:pic>
        <p:nvPicPr>
          <p:cNvPr id="6" name="Picture 2" descr="https://www.tomwademd.net/wp-content/uploads/2020/01/fig13-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9517" y="987425"/>
            <a:ext cx="4727638" cy="5328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74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Very High HDL-C</a:t>
            </a:r>
            <a:endParaRPr lang="en-US" b="1" dirty="0"/>
          </a:p>
        </p:txBody>
      </p:sp>
      <p:sp>
        <p:nvSpPr>
          <p:cNvPr id="3" name="Content Placeholder 2"/>
          <p:cNvSpPr>
            <a:spLocks noGrp="1"/>
          </p:cNvSpPr>
          <p:nvPr>
            <p:ph idx="1"/>
          </p:nvPr>
        </p:nvSpPr>
        <p:spPr/>
        <p:txBody>
          <a:bodyPr/>
          <a:lstStyle/>
          <a:p>
            <a:r>
              <a:rPr lang="en-US" dirty="0"/>
              <a:t>T</a:t>
            </a:r>
            <a:r>
              <a:rPr lang="en-US" dirty="0" smtClean="0"/>
              <a:t>wo </a:t>
            </a:r>
            <a:r>
              <a:rPr lang="en-US" dirty="0"/>
              <a:t>large population-based cohorts in Denmark (52,268 men and 64,240 women) represents the largest study with the most events among those with extremely elevated HDL-C to directly assess the presence or absence of a U-shaped curve with regard to mortality, cardiovascular, and non-cardiovascular events in a sex-specific </a:t>
            </a:r>
            <a:r>
              <a:rPr lang="en-US" dirty="0" smtClean="0"/>
              <a:t>manner.</a:t>
            </a:r>
          </a:p>
          <a:p>
            <a:r>
              <a:rPr lang="en-US" dirty="0" smtClean="0"/>
              <a:t>Nadir </a:t>
            </a:r>
            <a:r>
              <a:rPr lang="en-US" dirty="0"/>
              <a:t>in mortality rates among European Caucasians at HDL-C levels of 73 mg/</a:t>
            </a:r>
            <a:r>
              <a:rPr lang="en-US" dirty="0" err="1"/>
              <a:t>dL</a:t>
            </a:r>
            <a:r>
              <a:rPr lang="en-US" dirty="0"/>
              <a:t> for men and 93 mg/</a:t>
            </a:r>
            <a:r>
              <a:rPr lang="en-US" dirty="0" err="1"/>
              <a:t>dL</a:t>
            </a:r>
            <a:r>
              <a:rPr lang="en-US" dirty="0"/>
              <a:t> for </a:t>
            </a:r>
            <a:r>
              <a:rPr lang="en-US" dirty="0" smtClean="0"/>
              <a:t>women</a:t>
            </a:r>
          </a:p>
          <a:p>
            <a:r>
              <a:rPr lang="en-US" dirty="0"/>
              <a:t>All-cause mortality rates increased significantly for men with HDL-C levels above 97 mg/</a:t>
            </a:r>
            <a:r>
              <a:rPr lang="en-US" dirty="0" err="1"/>
              <a:t>dL</a:t>
            </a:r>
            <a:r>
              <a:rPr lang="en-US" dirty="0"/>
              <a:t> and for women above 135 mg/</a:t>
            </a:r>
            <a:r>
              <a:rPr lang="en-US" dirty="0" err="1"/>
              <a:t>dL</a:t>
            </a:r>
            <a:r>
              <a:rPr lang="en-US" dirty="0"/>
              <a:t>,</a:t>
            </a:r>
          </a:p>
        </p:txBody>
      </p:sp>
    </p:spTree>
    <p:extLst>
      <p:ext uri="{BB962C8B-B14F-4D97-AF65-F5344CB8AC3E}">
        <p14:creationId xmlns:p14="http://schemas.microsoft.com/office/powerpoint/2010/main" val="2105952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Possible explanations of high HDL-C include genetic mutations leading to very high HDL-C that also confer adverse CV risk or confounding by factors associated with both mortality and CV risk and high HDL-C levels</a:t>
            </a:r>
            <a:r>
              <a:rPr lang="en-US" dirty="0" smtClean="0"/>
              <a:t>.</a:t>
            </a:r>
          </a:p>
          <a:p>
            <a:r>
              <a:rPr lang="en-US" dirty="0"/>
              <a:t>Alternatively, extreme elevations in HDL-C may directly represent dysfunctional HDL in some individuals, which may in turn promote CV risk</a:t>
            </a:r>
          </a:p>
        </p:txBody>
      </p:sp>
    </p:spTree>
    <p:extLst>
      <p:ext uri="{BB962C8B-B14F-4D97-AF65-F5344CB8AC3E}">
        <p14:creationId xmlns:p14="http://schemas.microsoft.com/office/powerpoint/2010/main" val="351049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conclusion, the complexity of HDL biology is inadequately reflected </a:t>
            </a:r>
            <a:r>
              <a:rPr lang="en-US" dirty="0" smtClean="0"/>
              <a:t>by </a:t>
            </a:r>
            <a:r>
              <a:rPr lang="en-US" dirty="0"/>
              <a:t>measurement of HDL-C </a:t>
            </a:r>
            <a:r>
              <a:rPr lang="en-US" dirty="0" smtClean="0"/>
              <a:t>levels.</a:t>
            </a:r>
          </a:p>
          <a:p>
            <a:r>
              <a:rPr lang="en-US" dirty="0"/>
              <a:t>The future of HDL likely lies in incorporation of deep phenotyping of HDL composition and function for a more sophisticated understanding of cardiovascular risk at an individual and population level</a:t>
            </a:r>
            <a:r>
              <a:rPr lang="en-US" dirty="0" smtClean="0"/>
              <a:t>.</a:t>
            </a:r>
          </a:p>
          <a:p>
            <a:r>
              <a:rPr lang="en-US" dirty="0"/>
              <a:t>Therapeutic interventions targeting HDL will likely only be successful at reduction in cardiovascular events if their impact on reverse cholesterol transport and other functions is better understood and thoroughly characterized.</a:t>
            </a:r>
          </a:p>
        </p:txBody>
      </p:sp>
    </p:spTree>
    <p:extLst>
      <p:ext uri="{BB962C8B-B14F-4D97-AF65-F5344CB8AC3E}">
        <p14:creationId xmlns:p14="http://schemas.microsoft.com/office/powerpoint/2010/main" val="839502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Non-HDL C</a:t>
            </a:r>
            <a:endParaRPr lang="en-US" b="1" dirty="0"/>
          </a:p>
        </p:txBody>
      </p:sp>
      <p:pic>
        <p:nvPicPr>
          <p:cNvPr id="13314" name="Picture 2" descr="vidence for changing lipid management strategy to focus on non-high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95877" y="1388533"/>
            <a:ext cx="9134028" cy="4987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260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a:bodyPr>
          <a:lstStyle/>
          <a:p>
            <a:r>
              <a:rPr lang="en-US" dirty="0" smtClean="0"/>
              <a:t>Current </a:t>
            </a:r>
            <a:r>
              <a:rPr lang="en-US" dirty="0"/>
              <a:t>recommendations set the goal of non-HDL-C as 30 mg/dl higher than the corresponding LDL-C </a:t>
            </a:r>
            <a:r>
              <a:rPr lang="en-US" dirty="0" smtClean="0"/>
              <a:t>goals.</a:t>
            </a:r>
          </a:p>
          <a:p>
            <a:r>
              <a:rPr lang="en-US" dirty="0" smtClean="0"/>
              <a:t>Non-HDL-C</a:t>
            </a:r>
            <a:r>
              <a:rPr lang="en-US" dirty="0"/>
              <a:t>, calculated as the difference between TC and HDL-C, represents the cholesterol mass contained in all </a:t>
            </a:r>
            <a:r>
              <a:rPr lang="en-US" dirty="0" err="1"/>
              <a:t>atherogenic</a:t>
            </a:r>
            <a:r>
              <a:rPr lang="en-US" dirty="0"/>
              <a:t> lipoproteins including LDL-C and </a:t>
            </a:r>
            <a:r>
              <a:rPr lang="en-US" dirty="0" smtClean="0"/>
              <a:t>VLDL-C</a:t>
            </a:r>
          </a:p>
          <a:p>
            <a:endParaRPr lang="en-US" dirty="0"/>
          </a:p>
        </p:txBody>
      </p:sp>
    </p:spTree>
    <p:extLst>
      <p:ext uri="{BB962C8B-B14F-4D97-AF65-F5344CB8AC3E}">
        <p14:creationId xmlns:p14="http://schemas.microsoft.com/office/powerpoint/2010/main" val="425017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 of LIPOPROTEIN FRAGMENTS</a:t>
            </a:r>
            <a:endParaRPr lang="en-US" b="1" dirty="0"/>
          </a:p>
        </p:txBody>
      </p:sp>
      <p:pic>
        <p:nvPicPr>
          <p:cNvPr id="5122" name="Picture 2" descr="ACE Lipid Targets for Patients With Type 2 Diabetes | Download Ta"/>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20800" y="1816937"/>
            <a:ext cx="9330267" cy="44635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713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00+ Happy New Year 2021 Facebook Profile Pictures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4709" y="666559"/>
            <a:ext cx="9525000" cy="543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682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60172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the Role of Apo B in Atherosclerosis?</a:t>
            </a:r>
            <a:endParaRPr lang="en-US" b="1" dirty="0"/>
          </a:p>
        </p:txBody>
      </p:sp>
      <p:sp>
        <p:nvSpPr>
          <p:cNvPr id="3" name="Content Placeholder 2"/>
          <p:cNvSpPr>
            <a:spLocks noGrp="1"/>
          </p:cNvSpPr>
          <p:nvPr>
            <p:ph idx="1"/>
          </p:nvPr>
        </p:nvSpPr>
        <p:spPr/>
        <p:txBody>
          <a:bodyPr vert="horz" lIns="91440" tIns="45720" rIns="91440" bIns="45720" rtlCol="0" anchor="t">
            <a:normAutofit/>
          </a:bodyPr>
          <a:lstStyle/>
          <a:p>
            <a:r>
              <a:rPr lang="en-US" dirty="0" err="1"/>
              <a:t>ApoB</a:t>
            </a:r>
            <a:r>
              <a:rPr lang="en-US" dirty="0"/>
              <a:t> is a large protein that envelops the surface </a:t>
            </a:r>
            <a:r>
              <a:rPr lang="en-US" dirty="0" err="1" smtClean="0"/>
              <a:t>atherogenic</a:t>
            </a:r>
            <a:r>
              <a:rPr lang="en-US" dirty="0" smtClean="0"/>
              <a:t> as </a:t>
            </a:r>
            <a:r>
              <a:rPr lang="en-US" dirty="0"/>
              <a:t>a macromolecular </a:t>
            </a:r>
            <a:r>
              <a:rPr lang="en-US" dirty="0" smtClean="0"/>
              <a:t>scaffold </a:t>
            </a:r>
            <a:endParaRPr lang="en-US" dirty="0"/>
          </a:p>
          <a:p>
            <a:r>
              <a:rPr lang="en-US" dirty="0"/>
              <a:t>The </a:t>
            </a:r>
            <a:r>
              <a:rPr lang="en-US" dirty="0" err="1"/>
              <a:t>apoB</a:t>
            </a:r>
            <a:r>
              <a:rPr lang="en-US" dirty="0"/>
              <a:t> molecule, one single copy per particle, also serves as a ligand for LDL receptor-mediated clearance. </a:t>
            </a:r>
          </a:p>
          <a:p>
            <a:r>
              <a:rPr lang="en-US" dirty="0"/>
              <a:t>LDL </a:t>
            </a:r>
            <a:r>
              <a:rPr lang="en-US" dirty="0" smtClean="0"/>
              <a:t>is the most </a:t>
            </a:r>
            <a:r>
              <a:rPr lang="en-US" dirty="0"/>
              <a:t>abundant </a:t>
            </a:r>
            <a:r>
              <a:rPr lang="en-US" dirty="0" err="1"/>
              <a:t>atherogenic</a:t>
            </a:r>
            <a:r>
              <a:rPr lang="en-US" dirty="0"/>
              <a:t> lipoprotein </a:t>
            </a:r>
            <a:r>
              <a:rPr lang="en-US" dirty="0" smtClean="0"/>
              <a:t>and </a:t>
            </a:r>
            <a:r>
              <a:rPr lang="en-US" dirty="0"/>
              <a:t>the most prominent driver of circulating cholesterol into the artery wall. </a:t>
            </a:r>
          </a:p>
          <a:p>
            <a:r>
              <a:rPr lang="en-US" dirty="0" err="1" smtClean="0"/>
              <a:t>ApoB</a:t>
            </a:r>
            <a:r>
              <a:rPr lang="en-US" dirty="0" smtClean="0"/>
              <a:t>-containing </a:t>
            </a:r>
            <a:r>
              <a:rPr lang="en-US" dirty="0"/>
              <a:t>lipoproteins (up to about 70 nm in diameter), except for fully formed chylomicrons and large VLDL, are capable </a:t>
            </a:r>
            <a:r>
              <a:rPr lang="en-US" dirty="0" smtClean="0"/>
              <a:t>promoting </a:t>
            </a:r>
            <a:r>
              <a:rPr lang="en-US" dirty="0"/>
              <a:t>plaque formation</a:t>
            </a:r>
          </a:p>
          <a:p>
            <a:endParaRPr lang="en-US" dirty="0"/>
          </a:p>
          <a:p>
            <a:endParaRPr lang="en-US" dirty="0">
              <a:cs typeface="Calibri" panose="020F0502020204030204"/>
            </a:endParaRPr>
          </a:p>
        </p:txBody>
      </p:sp>
    </p:spTree>
    <p:extLst>
      <p:ext uri="{BB962C8B-B14F-4D97-AF65-F5344CB8AC3E}">
        <p14:creationId xmlns:p14="http://schemas.microsoft.com/office/powerpoint/2010/main" val="22800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 name="Picture 2" descr="he apoB/apoA-I Ratio is a Strong Predictor of Cardiovascular Risk |  IntechOp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223" y="287866"/>
            <a:ext cx="11183510" cy="6284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8340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Atherogenic</a:t>
            </a:r>
            <a:r>
              <a:rPr lang="en-US" b="1" dirty="0" smtClean="0"/>
              <a:t> Lipoproteins</a:t>
            </a:r>
            <a:endParaRPr lang="en-US" b="1" dirty="0"/>
          </a:p>
        </p:txBody>
      </p:sp>
      <p:sp>
        <p:nvSpPr>
          <p:cNvPr id="3" name="Content Placeholder 2"/>
          <p:cNvSpPr>
            <a:spLocks noGrp="1"/>
          </p:cNvSpPr>
          <p:nvPr>
            <p:ph idx="1"/>
          </p:nvPr>
        </p:nvSpPr>
        <p:spPr/>
        <p:txBody>
          <a:bodyPr/>
          <a:lstStyle/>
          <a:p>
            <a:r>
              <a:rPr lang="en-US" dirty="0" smtClean="0"/>
              <a:t>Elevated plasma levels increase their likelihood to enter the </a:t>
            </a:r>
            <a:r>
              <a:rPr lang="en-US" dirty="0" err="1" smtClean="0"/>
              <a:t>subendocardium</a:t>
            </a:r>
            <a:endParaRPr lang="en-US" dirty="0" smtClean="0"/>
          </a:p>
          <a:p>
            <a:r>
              <a:rPr lang="en-US" dirty="0" smtClean="0"/>
              <a:t>Particle size </a:t>
            </a:r>
            <a:r>
              <a:rPr lang="en-US" b="1" dirty="0" smtClean="0"/>
              <a:t>&lt;70nm </a:t>
            </a:r>
            <a:r>
              <a:rPr lang="en-US" dirty="0" smtClean="0"/>
              <a:t>allows them to cross the endothelium</a:t>
            </a:r>
          </a:p>
          <a:p>
            <a:r>
              <a:rPr lang="en-US" dirty="0" smtClean="0"/>
              <a:t>Retention is affected by lipid and protein content of the lipoproteins</a:t>
            </a:r>
          </a:p>
          <a:p>
            <a:r>
              <a:rPr lang="en-US" dirty="0" smtClean="0"/>
              <a:t>Prolonged exposure to </a:t>
            </a:r>
            <a:r>
              <a:rPr lang="en-US" dirty="0" err="1" smtClean="0"/>
              <a:t>apo</a:t>
            </a:r>
            <a:r>
              <a:rPr lang="en-US" dirty="0" smtClean="0"/>
              <a:t> B containing lipoproteins results in more particles being retained (continuous high fat diets)</a:t>
            </a:r>
            <a:endParaRPr lang="en-US" dirty="0"/>
          </a:p>
        </p:txBody>
      </p:sp>
    </p:spTree>
    <p:extLst>
      <p:ext uri="{BB962C8B-B14F-4D97-AF65-F5344CB8AC3E}">
        <p14:creationId xmlns:p14="http://schemas.microsoft.com/office/powerpoint/2010/main" val="780646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LDL-P (Lipoprotein Particle Number) vs LDL-C</a:t>
            </a:r>
            <a:endParaRPr lang="en-US" b="1" dirty="0"/>
          </a:p>
        </p:txBody>
      </p:sp>
      <p:sp>
        <p:nvSpPr>
          <p:cNvPr id="3" name="Content Placeholder 2"/>
          <p:cNvSpPr>
            <a:spLocks noGrp="1"/>
          </p:cNvSpPr>
          <p:nvPr>
            <p:ph idx="1"/>
          </p:nvPr>
        </p:nvSpPr>
        <p:spPr>
          <a:blipFill>
            <a:blip r:embed="rId2"/>
            <a:tile tx="0" ty="0" sx="100000" sy="100000" flip="none" algn="tl"/>
          </a:blipFill>
        </p:spPr>
        <p:txBody>
          <a:bodyPr/>
          <a:lstStyle/>
          <a:p>
            <a:r>
              <a:rPr lang="en-US" b="1" dirty="0"/>
              <a:t>LDL</a:t>
            </a:r>
            <a:r>
              <a:rPr lang="en-US" dirty="0"/>
              <a:t>-P is a measurement of the </a:t>
            </a:r>
            <a:r>
              <a:rPr lang="en-US" b="1" dirty="0"/>
              <a:t>number</a:t>
            </a:r>
            <a:r>
              <a:rPr lang="en-US" dirty="0"/>
              <a:t> of </a:t>
            </a:r>
            <a:r>
              <a:rPr lang="en-US" b="1" dirty="0"/>
              <a:t>LDL particles</a:t>
            </a:r>
            <a:r>
              <a:rPr lang="en-US" dirty="0"/>
              <a:t> in serum as opposed to </a:t>
            </a:r>
            <a:r>
              <a:rPr lang="en-US" b="1" dirty="0"/>
              <a:t>LDL</a:t>
            </a:r>
            <a:r>
              <a:rPr lang="en-US" dirty="0"/>
              <a:t>-C which is the measurement of the amount of cholesterol inside the </a:t>
            </a:r>
            <a:r>
              <a:rPr lang="en-US" b="1" dirty="0"/>
              <a:t>LDL particle</a:t>
            </a:r>
            <a:r>
              <a:rPr lang="en-US" dirty="0" smtClean="0"/>
              <a:t>.</a:t>
            </a:r>
          </a:p>
          <a:p>
            <a:endParaRPr lang="en-US" dirty="0" smtClean="0"/>
          </a:p>
          <a:p>
            <a:r>
              <a:rPr lang="en-US" dirty="0" smtClean="0"/>
              <a:t>The number of particles influences the number of cholesterol particles entering the vessel wall.</a:t>
            </a:r>
            <a:endParaRPr lang="en-US" dirty="0"/>
          </a:p>
          <a:p>
            <a:r>
              <a:rPr lang="en-US" dirty="0"/>
              <a:t>In a large community-based sample, LDL-P was a more sensitive indicator of low CVD risk than either LDL-C or non-HDL-C, suggesting a potential clinical role for LDL-P as a goal of LDL management.</a:t>
            </a:r>
          </a:p>
        </p:txBody>
      </p:sp>
    </p:spTree>
    <p:extLst>
      <p:ext uri="{BB962C8B-B14F-4D97-AF65-F5344CB8AC3E}">
        <p14:creationId xmlns:p14="http://schemas.microsoft.com/office/powerpoint/2010/main" val="1428244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LDL-C</a:t>
            </a:r>
            <a:endParaRPr lang="en-US" b="1" dirty="0"/>
          </a:p>
        </p:txBody>
      </p:sp>
      <p:sp>
        <p:nvSpPr>
          <p:cNvPr id="3" name="Content Placeholder 2"/>
          <p:cNvSpPr>
            <a:spLocks noGrp="1"/>
          </p:cNvSpPr>
          <p:nvPr>
            <p:ph idx="1"/>
          </p:nvPr>
        </p:nvSpPr>
        <p:spPr>
          <a:xfrm>
            <a:off x="702733" y="1503891"/>
            <a:ext cx="10515600" cy="4351338"/>
          </a:xfrm>
        </p:spPr>
        <p:txBody>
          <a:bodyPr>
            <a:normAutofit/>
          </a:bodyPr>
          <a:lstStyle/>
          <a:p>
            <a:r>
              <a:rPr lang="en-US" dirty="0" smtClean="0"/>
              <a:t>Main source of cholesterol accumulated in the arterial wall.</a:t>
            </a:r>
          </a:p>
          <a:p>
            <a:r>
              <a:rPr lang="en-US" dirty="0" smtClean="0"/>
              <a:t>Plasma levels are a metric of the cholesterol mass carried by LDL particles.</a:t>
            </a:r>
          </a:p>
          <a:p>
            <a:r>
              <a:rPr lang="en-US" dirty="0" smtClean="0"/>
              <a:t> The </a:t>
            </a:r>
            <a:r>
              <a:rPr lang="en-US" dirty="0"/>
              <a:t>relationship between LDL-C levels and risk for ASCVD is “</a:t>
            </a:r>
            <a:r>
              <a:rPr lang="en-US" dirty="0" smtClean="0"/>
              <a:t>J-shaped</a:t>
            </a:r>
            <a:r>
              <a:rPr lang="en-US" dirty="0"/>
              <a:t> </a:t>
            </a:r>
            <a:r>
              <a:rPr lang="en-US" dirty="0" smtClean="0"/>
              <a:t>”, and seen in metabolic syndrome</a:t>
            </a:r>
            <a:endParaRPr lang="en-US" dirty="0"/>
          </a:p>
        </p:txBody>
      </p:sp>
    </p:spTree>
    <p:extLst>
      <p:ext uri="{BB962C8B-B14F-4D97-AF65-F5344CB8AC3E}">
        <p14:creationId xmlns:p14="http://schemas.microsoft.com/office/powerpoint/2010/main" val="283571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Patterns of LDL subpopulations</a:t>
            </a:r>
            <a:endParaRPr lang="en-US" b="1" dirty="0"/>
          </a:p>
        </p:txBody>
      </p:sp>
      <p:sp>
        <p:nvSpPr>
          <p:cNvPr id="3" name="Content Placeholder 2"/>
          <p:cNvSpPr>
            <a:spLocks noGrp="1"/>
          </p:cNvSpPr>
          <p:nvPr>
            <p:ph sz="half" idx="1"/>
          </p:nvPr>
        </p:nvSpPr>
        <p:spPr/>
        <p:txBody>
          <a:bodyPr>
            <a:normAutofit lnSpcReduction="10000"/>
          </a:bodyPr>
          <a:lstStyle/>
          <a:p>
            <a:r>
              <a:rPr lang="en-US" dirty="0" smtClean="0"/>
              <a:t>Pattern A: </a:t>
            </a:r>
          </a:p>
          <a:p>
            <a:pPr lvl="1"/>
            <a:r>
              <a:rPr lang="en-US" dirty="0" smtClean="0"/>
              <a:t>Large </a:t>
            </a:r>
            <a:r>
              <a:rPr lang="en-US" dirty="0"/>
              <a:t>buoyant LDL (</a:t>
            </a:r>
            <a:r>
              <a:rPr lang="en-US" dirty="0" err="1"/>
              <a:t>lbLDL</a:t>
            </a:r>
            <a:r>
              <a:rPr lang="en-US" dirty="0"/>
              <a:t>) </a:t>
            </a:r>
            <a:r>
              <a:rPr lang="en-US" dirty="0" smtClean="0"/>
              <a:t>particles</a:t>
            </a:r>
          </a:p>
          <a:p>
            <a:pPr marL="457200" lvl="1" indent="0">
              <a:buNone/>
            </a:pPr>
            <a:endParaRPr lang="en-US" dirty="0"/>
          </a:p>
          <a:p>
            <a:pPr lvl="1"/>
            <a:r>
              <a:rPr lang="en-US" dirty="0"/>
              <a:t>Each LDL particle contains one molecule of </a:t>
            </a:r>
            <a:r>
              <a:rPr lang="en-US" b="1" dirty="0" smtClean="0"/>
              <a:t>apoB100</a:t>
            </a:r>
            <a:r>
              <a:rPr lang="en-US" dirty="0"/>
              <a:t> </a:t>
            </a:r>
          </a:p>
        </p:txBody>
      </p:sp>
      <p:sp>
        <p:nvSpPr>
          <p:cNvPr id="4" name="Content Placeholder 3"/>
          <p:cNvSpPr>
            <a:spLocks noGrp="1"/>
          </p:cNvSpPr>
          <p:nvPr>
            <p:ph sz="half" idx="2"/>
          </p:nvPr>
        </p:nvSpPr>
        <p:spPr/>
        <p:txBody>
          <a:bodyPr>
            <a:normAutofit lnSpcReduction="10000"/>
          </a:bodyPr>
          <a:lstStyle/>
          <a:p>
            <a:r>
              <a:rPr lang="en-US" dirty="0" smtClean="0"/>
              <a:t>Pattern B:</a:t>
            </a:r>
          </a:p>
          <a:p>
            <a:pPr lvl="1"/>
            <a:r>
              <a:rPr lang="en-US" dirty="0" smtClean="0"/>
              <a:t>Small </a:t>
            </a:r>
            <a:r>
              <a:rPr lang="en-US" dirty="0"/>
              <a:t>dense LDL (</a:t>
            </a:r>
            <a:r>
              <a:rPr lang="en-US" dirty="0" err="1"/>
              <a:t>sdLDL</a:t>
            </a:r>
            <a:r>
              <a:rPr lang="en-US" dirty="0" smtClean="0"/>
              <a:t>)</a:t>
            </a:r>
          </a:p>
          <a:p>
            <a:pPr lvl="1"/>
            <a:r>
              <a:rPr lang="en-US" dirty="0" err="1"/>
              <a:t>sdLDL</a:t>
            </a:r>
            <a:r>
              <a:rPr lang="en-US" dirty="0"/>
              <a:t> is associated with increased triglyceride levels and low HDL-C, which is referred to as the lipid triad, a phenotype common in insulin </a:t>
            </a:r>
            <a:r>
              <a:rPr lang="en-US" dirty="0" smtClean="0"/>
              <a:t>resistance, metabolic syndrome, obesity, diabetes</a:t>
            </a:r>
          </a:p>
          <a:p>
            <a:pPr marL="457200" lvl="1" indent="0">
              <a:buNone/>
            </a:pPr>
            <a:endParaRPr lang="en-US" dirty="0" smtClean="0"/>
          </a:p>
          <a:p>
            <a:pPr lvl="1"/>
            <a:r>
              <a:rPr lang="en-US" dirty="0" smtClean="0"/>
              <a:t>Increased risk of CVD</a:t>
            </a:r>
          </a:p>
          <a:p>
            <a:pPr marL="457200" lvl="1" indent="0">
              <a:buNone/>
            </a:pPr>
            <a:endParaRPr lang="en-US" dirty="0" smtClean="0"/>
          </a:p>
          <a:p>
            <a:pPr lvl="1"/>
            <a:r>
              <a:rPr lang="en-US" dirty="0" smtClean="0"/>
              <a:t>Increases LDL particle number</a:t>
            </a:r>
            <a:endParaRPr lang="en-US" dirty="0"/>
          </a:p>
        </p:txBody>
      </p:sp>
    </p:spTree>
    <p:extLst>
      <p:ext uri="{BB962C8B-B14F-4D97-AF65-F5344CB8AC3E}">
        <p14:creationId xmlns:p14="http://schemas.microsoft.com/office/powerpoint/2010/main" val="1717617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Factors Affecting LDL</a:t>
            </a:r>
            <a:endParaRPr lang="en-US" dirty="0"/>
          </a:p>
        </p:txBody>
      </p:sp>
      <p:sp>
        <p:nvSpPr>
          <p:cNvPr id="8" name="Content Placeholder 7"/>
          <p:cNvSpPr>
            <a:spLocks noGrp="1"/>
          </p:cNvSpPr>
          <p:nvPr>
            <p:ph sz="half" idx="1"/>
          </p:nvPr>
        </p:nvSpPr>
        <p:spPr/>
        <p:txBody>
          <a:bodyPr/>
          <a:lstStyle/>
          <a:p>
            <a:r>
              <a:rPr lang="en-US" dirty="0" smtClean="0"/>
              <a:t>Raise LDL</a:t>
            </a:r>
          </a:p>
          <a:p>
            <a:pPr lvl="1"/>
            <a:r>
              <a:rPr lang="en-US" dirty="0" smtClean="0"/>
              <a:t>Dietary fat</a:t>
            </a:r>
          </a:p>
          <a:p>
            <a:pPr lvl="1"/>
            <a:r>
              <a:rPr lang="en-US" dirty="0" smtClean="0"/>
              <a:t>Familial Hypercholesterolemia</a:t>
            </a:r>
          </a:p>
          <a:p>
            <a:pPr lvl="1"/>
            <a:r>
              <a:rPr lang="en-US" dirty="0" smtClean="0"/>
              <a:t>Diabetes</a:t>
            </a:r>
          </a:p>
          <a:p>
            <a:pPr lvl="1"/>
            <a:r>
              <a:rPr lang="en-US" dirty="0" smtClean="0"/>
              <a:t>Thyroid disease</a:t>
            </a:r>
          </a:p>
          <a:p>
            <a:pPr lvl="1"/>
            <a:r>
              <a:rPr lang="en-US" dirty="0" smtClean="0"/>
              <a:t>Renal disease</a:t>
            </a:r>
          </a:p>
          <a:p>
            <a:pPr lvl="1"/>
            <a:r>
              <a:rPr lang="en-US" dirty="0" smtClean="0"/>
              <a:t>Liver disease</a:t>
            </a:r>
          </a:p>
          <a:p>
            <a:pPr lvl="1"/>
            <a:r>
              <a:rPr lang="en-US" dirty="0" smtClean="0"/>
              <a:t>Obesity</a:t>
            </a:r>
          </a:p>
        </p:txBody>
      </p:sp>
      <p:sp>
        <p:nvSpPr>
          <p:cNvPr id="9" name="Content Placeholder 8"/>
          <p:cNvSpPr>
            <a:spLocks noGrp="1"/>
          </p:cNvSpPr>
          <p:nvPr>
            <p:ph sz="half" idx="2"/>
          </p:nvPr>
        </p:nvSpPr>
        <p:spPr/>
        <p:txBody>
          <a:bodyPr/>
          <a:lstStyle/>
          <a:p>
            <a:r>
              <a:rPr lang="en-US" dirty="0" smtClean="0"/>
              <a:t>Reduce LDL</a:t>
            </a:r>
          </a:p>
          <a:p>
            <a:pPr lvl="1"/>
            <a:r>
              <a:rPr lang="en-US" dirty="0" smtClean="0"/>
              <a:t>Weight loss</a:t>
            </a:r>
          </a:p>
          <a:p>
            <a:pPr lvl="1"/>
            <a:r>
              <a:rPr lang="en-US" dirty="0" smtClean="0"/>
              <a:t>Fat reduction</a:t>
            </a:r>
          </a:p>
          <a:p>
            <a:pPr lvl="1"/>
            <a:r>
              <a:rPr lang="en-US" dirty="0" smtClean="0"/>
              <a:t>Estrogen*</a:t>
            </a:r>
          </a:p>
          <a:p>
            <a:pPr lvl="1"/>
            <a:r>
              <a:rPr lang="en-US" dirty="0" smtClean="0"/>
              <a:t>Niacin</a:t>
            </a:r>
          </a:p>
          <a:p>
            <a:pPr lvl="1"/>
            <a:r>
              <a:rPr lang="en-US" dirty="0" smtClean="0"/>
              <a:t>Fibrates</a:t>
            </a:r>
          </a:p>
          <a:p>
            <a:pPr lvl="1"/>
            <a:r>
              <a:rPr lang="en-US" dirty="0" smtClean="0"/>
              <a:t>Statins</a:t>
            </a:r>
          </a:p>
          <a:p>
            <a:pPr lvl="1"/>
            <a:r>
              <a:rPr lang="en-US" dirty="0" smtClean="0"/>
              <a:t>Resins</a:t>
            </a:r>
          </a:p>
          <a:p>
            <a:pPr lvl="1"/>
            <a:r>
              <a:rPr lang="en-US" dirty="0" smtClean="0"/>
              <a:t>Bile acid </a:t>
            </a:r>
            <a:r>
              <a:rPr lang="en-US" dirty="0" err="1" smtClean="0"/>
              <a:t>Sequestrants</a:t>
            </a:r>
            <a:endParaRPr lang="en-US" dirty="0" smtClean="0"/>
          </a:p>
          <a:p>
            <a:pPr lvl="1"/>
            <a:endParaRPr lang="en-US" dirty="0" smtClean="0"/>
          </a:p>
        </p:txBody>
      </p:sp>
    </p:spTree>
    <p:extLst>
      <p:ext uri="{BB962C8B-B14F-4D97-AF65-F5344CB8AC3E}">
        <p14:creationId xmlns:p14="http://schemas.microsoft.com/office/powerpoint/2010/main" val="1608728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6652</TotalTime>
  <Words>999</Words>
  <Application>Microsoft Office PowerPoint</Application>
  <PresentationFormat>Custom</PresentationFormat>
  <Paragraphs>116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Lipoprotein and their Role in Atherogenesis</vt:lpstr>
      <vt:lpstr>Lipoproteins</vt:lpstr>
      <vt:lpstr>What is the Role of Apo B in Atherosclerosis?</vt:lpstr>
      <vt:lpstr>PowerPoint Presentation</vt:lpstr>
      <vt:lpstr>Atherogenic Lipoproteins</vt:lpstr>
      <vt:lpstr>LDL-P (Lipoprotein Particle Number) vs LDL-C</vt:lpstr>
      <vt:lpstr>LDL-C</vt:lpstr>
      <vt:lpstr>Patterns of LDL subpopulations</vt:lpstr>
      <vt:lpstr>Factors Affecting LDL</vt:lpstr>
      <vt:lpstr>Reduction of LDL based on ASCVD Risk Score</vt:lpstr>
      <vt:lpstr>Lipoprotein (a)</vt:lpstr>
      <vt:lpstr>Lipoprotein (a)</vt:lpstr>
      <vt:lpstr>Triglycerides</vt:lpstr>
      <vt:lpstr>Triglycerides </vt:lpstr>
      <vt:lpstr>Treatment of Elevated Triglycerides</vt:lpstr>
      <vt:lpstr>Vascepa (Icosapent ethyl) capsules</vt:lpstr>
      <vt:lpstr>HDL-C</vt:lpstr>
      <vt:lpstr>PowerPoint Presentation</vt:lpstr>
      <vt:lpstr>Factors Affecting HDL</vt:lpstr>
      <vt:lpstr>Very High HDL-C</vt:lpstr>
      <vt:lpstr>PowerPoint Presentation</vt:lpstr>
      <vt:lpstr>PowerPoint Presentation</vt:lpstr>
      <vt:lpstr>Non-HDL C</vt:lpstr>
      <vt:lpstr>PowerPoint Presentation</vt:lpstr>
      <vt:lpstr>SUMMARY of LIPOPROTEIN FRAGMENTS</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Lipid Fractions</dc:title>
  <dc:creator>Radhika Nandur Bukkapatnam</dc:creator>
  <cp:lastModifiedBy>HP</cp:lastModifiedBy>
  <cp:revision>31</cp:revision>
  <dcterms:created xsi:type="dcterms:W3CDTF">2021-01-04T00:29:38Z</dcterms:created>
  <dcterms:modified xsi:type="dcterms:W3CDTF">2021-03-26T14:21:41Z</dcterms:modified>
</cp:coreProperties>
</file>