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0" r:id="rId3"/>
    <p:sldId id="262" r:id="rId4"/>
    <p:sldId id="260" r:id="rId5"/>
    <p:sldId id="259" r:id="rId6"/>
    <p:sldId id="257" r:id="rId7"/>
    <p:sldId id="265" r:id="rId8"/>
    <p:sldId id="274" r:id="rId9"/>
    <p:sldId id="261" r:id="rId10"/>
    <p:sldId id="271" r:id="rId11"/>
    <p:sldId id="267" r:id="rId12"/>
    <p:sldId id="278" r:id="rId13"/>
    <p:sldId id="268" r:id="rId14"/>
    <p:sldId id="277" r:id="rId15"/>
    <p:sldId id="270" r:id="rId16"/>
    <p:sldId id="272" r:id="rId17"/>
    <p:sldId id="269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19" autoAdjust="0"/>
    <p:restoredTop sz="93735" autoAdjust="0"/>
  </p:normalViewPr>
  <p:slideViewPr>
    <p:cSldViewPr>
      <p:cViewPr>
        <p:scale>
          <a:sx n="100" d="100"/>
          <a:sy n="100" d="100"/>
        </p:scale>
        <p:origin x="-40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954A79-1CC7-4160-997E-0EFD161CFF5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FC6083-488E-418C-B06D-633440A2B10D}">
      <dgm:prSet custT="1"/>
      <dgm:spPr/>
      <dgm:t>
        <a:bodyPr/>
        <a:lstStyle/>
        <a:p>
          <a:pPr rtl="0"/>
          <a:r>
            <a:rPr lang="en-US" sz="1800" dirty="0" smtClean="0"/>
            <a:t>Chair (BCM)</a:t>
          </a:r>
          <a:endParaRPr lang="en-US" sz="1800" dirty="0"/>
        </a:p>
      </dgm:t>
    </dgm:pt>
    <dgm:pt modelId="{1B073961-4CE3-458E-8A5C-51253FF5F45F}" type="parTrans" cxnId="{CFADCC19-5A25-4449-9205-84FD947C5EAE}">
      <dgm:prSet/>
      <dgm:spPr/>
      <dgm:t>
        <a:bodyPr/>
        <a:lstStyle/>
        <a:p>
          <a:endParaRPr lang="en-US"/>
        </a:p>
      </dgm:t>
    </dgm:pt>
    <dgm:pt modelId="{140BFA1D-A93D-4022-9B6E-7765EDA9C2F9}" type="sibTrans" cxnId="{CFADCC19-5A25-4449-9205-84FD947C5EAE}">
      <dgm:prSet/>
      <dgm:spPr/>
      <dgm:t>
        <a:bodyPr/>
        <a:lstStyle/>
        <a:p>
          <a:endParaRPr lang="en-US"/>
        </a:p>
      </dgm:t>
    </dgm:pt>
    <dgm:pt modelId="{A5833CC5-36E3-4339-90FC-61AD277249EE}">
      <dgm:prSet custT="1"/>
      <dgm:spPr/>
      <dgm:t>
        <a:bodyPr/>
        <a:lstStyle/>
        <a:p>
          <a:pPr rtl="0"/>
          <a:r>
            <a:rPr lang="en-US" sz="1800" dirty="0" smtClean="0"/>
            <a:t>Crisis Assessment Team (the “CAT”)</a:t>
          </a:r>
          <a:endParaRPr lang="en-US" sz="1800" dirty="0"/>
        </a:p>
      </dgm:t>
    </dgm:pt>
    <dgm:pt modelId="{7F9D353C-FE1B-499D-8DCF-239F368B6A47}" type="parTrans" cxnId="{4B70D2D1-66DF-4599-AE90-97C1E5B693DB}">
      <dgm:prSet/>
      <dgm:spPr/>
      <dgm:t>
        <a:bodyPr/>
        <a:lstStyle/>
        <a:p>
          <a:endParaRPr lang="en-US"/>
        </a:p>
      </dgm:t>
    </dgm:pt>
    <dgm:pt modelId="{7407B056-9E73-43AE-ADE8-968163CCC444}" type="sibTrans" cxnId="{4B70D2D1-66DF-4599-AE90-97C1E5B693DB}">
      <dgm:prSet/>
      <dgm:spPr/>
      <dgm:t>
        <a:bodyPr/>
        <a:lstStyle/>
        <a:p>
          <a:endParaRPr lang="en-US"/>
        </a:p>
      </dgm:t>
    </dgm:pt>
    <dgm:pt modelId="{93771F20-602C-4B1A-A1BD-75E9071C0BD4}">
      <dgm:prSet custT="1"/>
      <dgm:spPr/>
      <dgm:t>
        <a:bodyPr/>
        <a:lstStyle/>
        <a:p>
          <a:pPr rtl="0"/>
          <a:r>
            <a:rPr lang="en-US" sz="1800" dirty="0" smtClean="0"/>
            <a:t>Regional Crisis Manager</a:t>
          </a:r>
          <a:endParaRPr lang="en-US" sz="1800" dirty="0"/>
        </a:p>
      </dgm:t>
    </dgm:pt>
    <dgm:pt modelId="{053D0A70-AAE1-4EB4-9646-AE756AE7C09E}" type="parTrans" cxnId="{4024F234-F6BA-4FE2-AA4B-7DCB68BA3500}">
      <dgm:prSet/>
      <dgm:spPr/>
      <dgm:t>
        <a:bodyPr/>
        <a:lstStyle/>
        <a:p>
          <a:endParaRPr lang="en-US"/>
        </a:p>
      </dgm:t>
    </dgm:pt>
    <dgm:pt modelId="{DA7FC5FB-D034-4417-9009-3C3448F87430}" type="sibTrans" cxnId="{4024F234-F6BA-4FE2-AA4B-7DCB68BA3500}">
      <dgm:prSet/>
      <dgm:spPr/>
      <dgm:t>
        <a:bodyPr/>
        <a:lstStyle/>
        <a:p>
          <a:endParaRPr lang="en-US"/>
        </a:p>
      </dgm:t>
    </dgm:pt>
    <dgm:pt modelId="{88B53379-1A67-47D8-A87E-0D504B727820}">
      <dgm:prSet custT="1"/>
      <dgm:spPr/>
      <dgm:t>
        <a:bodyPr/>
        <a:lstStyle/>
        <a:p>
          <a:pPr rtl="0"/>
          <a:r>
            <a:rPr lang="en-US" sz="1800" smtClean="0"/>
            <a:t>Office Crisis Manager</a:t>
          </a:r>
          <a:endParaRPr lang="en-US" sz="1800"/>
        </a:p>
      </dgm:t>
    </dgm:pt>
    <dgm:pt modelId="{C00C0B0D-00C5-441F-9693-C3DC05A39DAE}" type="parTrans" cxnId="{87588242-7927-434C-A02D-2BD537D567B3}">
      <dgm:prSet/>
      <dgm:spPr/>
      <dgm:t>
        <a:bodyPr/>
        <a:lstStyle/>
        <a:p>
          <a:endParaRPr lang="en-US"/>
        </a:p>
      </dgm:t>
    </dgm:pt>
    <dgm:pt modelId="{D48CDE5E-CCC0-4F65-9E50-4A53BBE993A0}" type="sibTrans" cxnId="{87588242-7927-434C-A02D-2BD537D567B3}">
      <dgm:prSet/>
      <dgm:spPr/>
      <dgm:t>
        <a:bodyPr/>
        <a:lstStyle/>
        <a:p>
          <a:endParaRPr lang="en-US"/>
        </a:p>
      </dgm:t>
    </dgm:pt>
    <dgm:pt modelId="{1A6720A9-758B-48AD-B2CE-7B32491247C4}">
      <dgm:prSet custT="1"/>
      <dgm:spPr/>
      <dgm:t>
        <a:bodyPr/>
        <a:lstStyle/>
        <a:p>
          <a:pPr rtl="0"/>
          <a:r>
            <a:rPr lang="en-US" sz="1800" dirty="0" smtClean="0"/>
            <a:t>Department Crisis Managers</a:t>
          </a:r>
          <a:endParaRPr lang="en-US" sz="1800" dirty="0"/>
        </a:p>
      </dgm:t>
    </dgm:pt>
    <dgm:pt modelId="{73A46A41-CA78-493A-863E-A35FFF344DF3}" type="parTrans" cxnId="{B61BD26E-57FC-4EAF-8430-A7942B9B3162}">
      <dgm:prSet/>
      <dgm:spPr/>
      <dgm:t>
        <a:bodyPr/>
        <a:lstStyle/>
        <a:p>
          <a:endParaRPr lang="en-US"/>
        </a:p>
      </dgm:t>
    </dgm:pt>
    <dgm:pt modelId="{65F38D6F-1653-41E0-AE35-E7A534406497}" type="sibTrans" cxnId="{B61BD26E-57FC-4EAF-8430-A7942B9B3162}">
      <dgm:prSet/>
      <dgm:spPr/>
      <dgm:t>
        <a:bodyPr/>
        <a:lstStyle/>
        <a:p>
          <a:endParaRPr lang="en-US"/>
        </a:p>
      </dgm:t>
    </dgm:pt>
    <dgm:pt modelId="{BB0A1760-2FFF-44BB-8C04-42F38F483609}">
      <dgm:prSet custT="1"/>
      <dgm:spPr/>
      <dgm:t>
        <a:bodyPr/>
        <a:lstStyle/>
        <a:p>
          <a:pPr rtl="0"/>
          <a:r>
            <a:rPr lang="en-US" sz="1800" dirty="0" smtClean="0"/>
            <a:t>Recovery Team Leaders</a:t>
          </a:r>
          <a:endParaRPr lang="en-US" sz="1800" dirty="0"/>
        </a:p>
      </dgm:t>
    </dgm:pt>
    <dgm:pt modelId="{E03EF7BF-4B45-48F6-AD40-FC4333D77053}" type="sibTrans" cxnId="{1C29C63F-8037-43FC-B794-51170D6AECDC}">
      <dgm:prSet/>
      <dgm:spPr/>
      <dgm:t>
        <a:bodyPr/>
        <a:lstStyle/>
        <a:p>
          <a:endParaRPr lang="en-US"/>
        </a:p>
      </dgm:t>
    </dgm:pt>
    <dgm:pt modelId="{07CA5E94-1957-4E7A-B778-C7C9BCD7E529}" type="parTrans" cxnId="{1C29C63F-8037-43FC-B794-51170D6AECDC}">
      <dgm:prSet/>
      <dgm:spPr/>
      <dgm:t>
        <a:bodyPr/>
        <a:lstStyle/>
        <a:p>
          <a:endParaRPr lang="en-US"/>
        </a:p>
      </dgm:t>
    </dgm:pt>
    <dgm:pt modelId="{6CEA9F4C-7423-4983-8931-A3FCD8749D84}">
      <dgm:prSet custT="1"/>
      <dgm:spPr/>
      <dgm:t>
        <a:bodyPr/>
        <a:lstStyle/>
        <a:p>
          <a:pPr rtl="0"/>
          <a:r>
            <a:rPr lang="en-US" sz="1800" dirty="0" smtClean="0"/>
            <a:t>Core Senior </a:t>
          </a:r>
          <a:r>
            <a:rPr lang="en-US" sz="1800" dirty="0" err="1" smtClean="0"/>
            <a:t>Mgt</a:t>
          </a:r>
          <a:r>
            <a:rPr lang="en-US" sz="1800" dirty="0" smtClean="0"/>
            <a:t> Group</a:t>
          </a:r>
          <a:endParaRPr lang="en-US" sz="1800" dirty="0"/>
        </a:p>
      </dgm:t>
    </dgm:pt>
    <dgm:pt modelId="{80AB8DD6-E9E9-4088-844A-E0F51D5E7158}" type="parTrans" cxnId="{F8B8C32F-8451-4107-86CE-B3D58E3CFEA7}">
      <dgm:prSet/>
      <dgm:spPr/>
      <dgm:t>
        <a:bodyPr/>
        <a:lstStyle/>
        <a:p>
          <a:endParaRPr lang="en-US"/>
        </a:p>
      </dgm:t>
    </dgm:pt>
    <dgm:pt modelId="{38FDF960-30FE-432F-A9D1-0F4EF3DD24AB}" type="sibTrans" cxnId="{F8B8C32F-8451-4107-86CE-B3D58E3CFEA7}">
      <dgm:prSet/>
      <dgm:spPr/>
      <dgm:t>
        <a:bodyPr/>
        <a:lstStyle/>
        <a:p>
          <a:endParaRPr lang="en-US"/>
        </a:p>
      </dgm:t>
    </dgm:pt>
    <dgm:pt modelId="{858153B2-E249-4ACA-92C6-039C4257B076}" type="pres">
      <dgm:prSet presAssocID="{68954A79-1CC7-4160-997E-0EFD161CFF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62B6F-A490-474D-98A0-66CC4E1DF31E}" type="pres">
      <dgm:prSet presAssocID="{C7FC6083-488E-418C-B06D-633440A2B10D}" presName="hierRoot1" presStyleCnt="0">
        <dgm:presLayoutVars>
          <dgm:hierBranch val="init"/>
        </dgm:presLayoutVars>
      </dgm:prSet>
      <dgm:spPr/>
    </dgm:pt>
    <dgm:pt modelId="{87E3DF78-AAA7-47A3-B61B-820F3C200870}" type="pres">
      <dgm:prSet presAssocID="{C7FC6083-488E-418C-B06D-633440A2B10D}" presName="rootComposite1" presStyleCnt="0"/>
      <dgm:spPr/>
    </dgm:pt>
    <dgm:pt modelId="{D5E84624-CD61-4FB2-8A2D-18CD0C751373}" type="pres">
      <dgm:prSet presAssocID="{C7FC6083-488E-418C-B06D-633440A2B10D}" presName="rootText1" presStyleLbl="node0" presStyleIdx="0" presStyleCnt="4" custLinFactNeighborX="-19856" custLinFactNeighborY="35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ABCAB4-5972-4B74-8AD5-857A00CF1F20}" type="pres">
      <dgm:prSet presAssocID="{C7FC6083-488E-418C-B06D-633440A2B10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A570798-732B-4033-9D2A-4EDA16F5F6C0}" type="pres">
      <dgm:prSet presAssocID="{C7FC6083-488E-418C-B06D-633440A2B10D}" presName="hierChild2" presStyleCnt="0"/>
      <dgm:spPr/>
    </dgm:pt>
    <dgm:pt modelId="{FFF27392-380E-4A11-9BC0-DD0AC11CE2D5}" type="pres">
      <dgm:prSet presAssocID="{C7FC6083-488E-418C-B06D-633440A2B10D}" presName="hierChild3" presStyleCnt="0"/>
      <dgm:spPr/>
    </dgm:pt>
    <dgm:pt modelId="{71F024F4-3947-47F8-BEFF-10207F70990A}" type="pres">
      <dgm:prSet presAssocID="{A5833CC5-36E3-4339-90FC-61AD277249EE}" presName="hierRoot1" presStyleCnt="0">
        <dgm:presLayoutVars>
          <dgm:hierBranch val="init"/>
        </dgm:presLayoutVars>
      </dgm:prSet>
      <dgm:spPr/>
    </dgm:pt>
    <dgm:pt modelId="{78046CB3-F991-4274-8B41-8C1E3D18CB5C}" type="pres">
      <dgm:prSet presAssocID="{A5833CC5-36E3-4339-90FC-61AD277249EE}" presName="rootComposite1" presStyleCnt="0"/>
      <dgm:spPr/>
    </dgm:pt>
    <dgm:pt modelId="{EFC8C06E-A03A-42B0-833E-B85D52344A7B}" type="pres">
      <dgm:prSet presAssocID="{A5833CC5-36E3-4339-90FC-61AD277249EE}" presName="rootText1" presStyleLbl="node0" presStyleIdx="1" presStyleCnt="4" custLinFactNeighborX="3391" custLinFactNeighborY="49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615E7E-5437-491E-91C2-E6CA75F1E141}" type="pres">
      <dgm:prSet presAssocID="{A5833CC5-36E3-4339-90FC-61AD277249E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32AD1C4-178F-41A9-AA5D-761F1E54ECAD}" type="pres">
      <dgm:prSet presAssocID="{A5833CC5-36E3-4339-90FC-61AD277249EE}" presName="hierChild2" presStyleCnt="0"/>
      <dgm:spPr/>
    </dgm:pt>
    <dgm:pt modelId="{11765E19-359E-423E-97B9-03F725F48EAF}" type="pres">
      <dgm:prSet presAssocID="{A5833CC5-36E3-4339-90FC-61AD277249EE}" presName="hierChild3" presStyleCnt="0"/>
      <dgm:spPr/>
    </dgm:pt>
    <dgm:pt modelId="{F944B165-3D62-4713-8E9E-C9881028EB3B}" type="pres">
      <dgm:prSet presAssocID="{6CEA9F4C-7423-4983-8931-A3FCD8749D84}" presName="hierRoot1" presStyleCnt="0">
        <dgm:presLayoutVars>
          <dgm:hierBranch val="init"/>
        </dgm:presLayoutVars>
      </dgm:prSet>
      <dgm:spPr/>
    </dgm:pt>
    <dgm:pt modelId="{3923EDC6-C754-44E2-9F62-EAF1E9111C41}" type="pres">
      <dgm:prSet presAssocID="{6CEA9F4C-7423-4983-8931-A3FCD8749D84}" presName="rootComposite1" presStyleCnt="0"/>
      <dgm:spPr/>
    </dgm:pt>
    <dgm:pt modelId="{E5D9E9D3-6047-4F98-AFC3-397445F69555}" type="pres">
      <dgm:prSet presAssocID="{6CEA9F4C-7423-4983-8931-A3FCD8749D84}" presName="rootText1" presStyleLbl="node0" presStyleIdx="2" presStyleCnt="4" custLinFactX="-12945" custLinFactY="100000" custLinFactNeighborX="-100000" custLinFactNeighborY="1966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D49D63-11B3-4E6E-AC05-D695149B4800}" type="pres">
      <dgm:prSet presAssocID="{6CEA9F4C-7423-4983-8931-A3FCD8749D8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EDE0A96-F61A-41EA-B14A-E4FE6BE6689C}" type="pres">
      <dgm:prSet presAssocID="{6CEA9F4C-7423-4983-8931-A3FCD8749D84}" presName="hierChild2" presStyleCnt="0"/>
      <dgm:spPr/>
    </dgm:pt>
    <dgm:pt modelId="{D1AB2A92-6B8C-4DE5-99A4-58771F64E5DE}" type="pres">
      <dgm:prSet presAssocID="{6CEA9F4C-7423-4983-8931-A3FCD8749D84}" presName="hierChild3" presStyleCnt="0"/>
      <dgm:spPr/>
    </dgm:pt>
    <dgm:pt modelId="{0A4C3545-F5A7-4BF6-ABE8-CB7B95FC527E}" type="pres">
      <dgm:prSet presAssocID="{93771F20-602C-4B1A-A1BD-75E9071C0BD4}" presName="hierRoot1" presStyleCnt="0">
        <dgm:presLayoutVars>
          <dgm:hierBranch val="init"/>
        </dgm:presLayoutVars>
      </dgm:prSet>
      <dgm:spPr/>
    </dgm:pt>
    <dgm:pt modelId="{70F1E806-D30F-4B87-88AE-3FA9A4C9446A}" type="pres">
      <dgm:prSet presAssocID="{93771F20-602C-4B1A-A1BD-75E9071C0BD4}" presName="rootComposite1" presStyleCnt="0"/>
      <dgm:spPr/>
    </dgm:pt>
    <dgm:pt modelId="{1FA4102F-FB62-4074-98A7-26CBC227AB04}" type="pres">
      <dgm:prSet presAssocID="{93771F20-602C-4B1A-A1BD-75E9071C0BD4}" presName="rootText1" presStyleLbl="node0" presStyleIdx="3" presStyleCnt="4" custLinFactNeighborX="-743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860D29-ABD3-4BB2-B7F6-F2517FE29DE9}" type="pres">
      <dgm:prSet presAssocID="{93771F20-602C-4B1A-A1BD-75E9071C0BD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01CC731-2EB0-45DD-B9D8-51AF6ED8E853}" type="pres">
      <dgm:prSet presAssocID="{93771F20-602C-4B1A-A1BD-75E9071C0BD4}" presName="hierChild2" presStyleCnt="0"/>
      <dgm:spPr/>
    </dgm:pt>
    <dgm:pt modelId="{2245AE54-3BF3-43AC-969E-AF3D9227FF64}" type="pres">
      <dgm:prSet presAssocID="{C00C0B0D-00C5-441F-9693-C3DC05A39DAE}" presName="Name37" presStyleLbl="parChTrans1D2" presStyleIdx="0" presStyleCnt="1"/>
      <dgm:spPr/>
      <dgm:t>
        <a:bodyPr/>
        <a:lstStyle/>
        <a:p>
          <a:endParaRPr lang="en-US"/>
        </a:p>
      </dgm:t>
    </dgm:pt>
    <dgm:pt modelId="{59435D36-E56B-44C0-948C-3EE8DAC9E42F}" type="pres">
      <dgm:prSet presAssocID="{88B53379-1A67-47D8-A87E-0D504B727820}" presName="hierRoot2" presStyleCnt="0">
        <dgm:presLayoutVars>
          <dgm:hierBranch val="init"/>
        </dgm:presLayoutVars>
      </dgm:prSet>
      <dgm:spPr/>
    </dgm:pt>
    <dgm:pt modelId="{61A9FB48-E278-4A47-8012-67DA23D2FA91}" type="pres">
      <dgm:prSet presAssocID="{88B53379-1A67-47D8-A87E-0D504B727820}" presName="rootComposite" presStyleCnt="0"/>
      <dgm:spPr/>
    </dgm:pt>
    <dgm:pt modelId="{AAFFE2FB-EF0D-4514-8F51-EC2FEA9B5654}" type="pres">
      <dgm:prSet presAssocID="{88B53379-1A67-47D8-A87E-0D504B727820}" presName="rootText" presStyleLbl="node2" presStyleIdx="0" presStyleCnt="1" custLinFactNeighborX="-74026" custLinFactNeighborY="-73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3CC745-88ED-4665-BE13-35A5A50A15E7}" type="pres">
      <dgm:prSet presAssocID="{88B53379-1A67-47D8-A87E-0D504B727820}" presName="rootConnector" presStyleLbl="node2" presStyleIdx="0" presStyleCnt="1"/>
      <dgm:spPr/>
      <dgm:t>
        <a:bodyPr/>
        <a:lstStyle/>
        <a:p>
          <a:endParaRPr lang="en-US"/>
        </a:p>
      </dgm:t>
    </dgm:pt>
    <dgm:pt modelId="{EAAA8D0E-D73E-40C4-99B7-2A4543812F5D}" type="pres">
      <dgm:prSet presAssocID="{88B53379-1A67-47D8-A87E-0D504B727820}" presName="hierChild4" presStyleCnt="0"/>
      <dgm:spPr/>
    </dgm:pt>
    <dgm:pt modelId="{FED2F63F-FF6D-4A7A-B3C6-B50722E9E90D}" type="pres">
      <dgm:prSet presAssocID="{73A46A41-CA78-493A-863E-A35FFF344DF3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6D8D157-2D8B-46B4-9DBC-971E310F3BFA}" type="pres">
      <dgm:prSet presAssocID="{1A6720A9-758B-48AD-B2CE-7B32491247C4}" presName="hierRoot2" presStyleCnt="0">
        <dgm:presLayoutVars>
          <dgm:hierBranch val="init"/>
        </dgm:presLayoutVars>
      </dgm:prSet>
      <dgm:spPr/>
    </dgm:pt>
    <dgm:pt modelId="{58332591-E3EC-4459-A4C2-2B552C459DFE}" type="pres">
      <dgm:prSet presAssocID="{1A6720A9-758B-48AD-B2CE-7B32491247C4}" presName="rootComposite" presStyleCnt="0"/>
      <dgm:spPr/>
    </dgm:pt>
    <dgm:pt modelId="{4C2DF3B9-F0B7-4C99-906D-DB8E73C3D7DD}" type="pres">
      <dgm:prSet presAssocID="{1A6720A9-758B-48AD-B2CE-7B32491247C4}" presName="rootText" presStyleLbl="node3" presStyleIdx="0" presStyleCnt="1" custLinFactNeighborX="-74026" custLinFactNeighborY="-10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EAFB9F-4C72-4FDE-96D6-9E7A208B6FFE}" type="pres">
      <dgm:prSet presAssocID="{1A6720A9-758B-48AD-B2CE-7B32491247C4}" presName="rootConnector" presStyleLbl="node3" presStyleIdx="0" presStyleCnt="1"/>
      <dgm:spPr/>
      <dgm:t>
        <a:bodyPr/>
        <a:lstStyle/>
        <a:p>
          <a:endParaRPr lang="en-US"/>
        </a:p>
      </dgm:t>
    </dgm:pt>
    <dgm:pt modelId="{6F34EC78-157C-45A9-81A1-109308084C77}" type="pres">
      <dgm:prSet presAssocID="{1A6720A9-758B-48AD-B2CE-7B32491247C4}" presName="hierChild4" presStyleCnt="0"/>
      <dgm:spPr/>
    </dgm:pt>
    <dgm:pt modelId="{4AD77E45-79B6-4E55-8F9B-1B5B2505614B}" type="pres">
      <dgm:prSet presAssocID="{07CA5E94-1957-4E7A-B778-C7C9BCD7E529}" presName="Name37" presStyleLbl="parChTrans1D4" presStyleIdx="0" presStyleCnt="1"/>
      <dgm:spPr/>
      <dgm:t>
        <a:bodyPr/>
        <a:lstStyle/>
        <a:p>
          <a:endParaRPr lang="en-US"/>
        </a:p>
      </dgm:t>
    </dgm:pt>
    <dgm:pt modelId="{D9D591E9-4806-4A7B-8CC0-6AD041D68D30}" type="pres">
      <dgm:prSet presAssocID="{BB0A1760-2FFF-44BB-8C04-42F38F483609}" presName="hierRoot2" presStyleCnt="0">
        <dgm:presLayoutVars>
          <dgm:hierBranch val="init"/>
        </dgm:presLayoutVars>
      </dgm:prSet>
      <dgm:spPr/>
    </dgm:pt>
    <dgm:pt modelId="{031ED7A7-3A51-4D19-8881-1802C08F6884}" type="pres">
      <dgm:prSet presAssocID="{BB0A1760-2FFF-44BB-8C04-42F38F483609}" presName="rootComposite" presStyleCnt="0"/>
      <dgm:spPr/>
    </dgm:pt>
    <dgm:pt modelId="{C17AB530-61D1-43FE-AB04-7EDEF09029BF}" type="pres">
      <dgm:prSet presAssocID="{BB0A1760-2FFF-44BB-8C04-42F38F483609}" presName="rootText" presStyleLbl="node4" presStyleIdx="0" presStyleCnt="1" custLinFactNeighborX="-74449" custLinFactNeighborY="-21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CD556A-05AF-4EE2-9802-E5689DF1A934}" type="pres">
      <dgm:prSet presAssocID="{BB0A1760-2FFF-44BB-8C04-42F38F483609}" presName="rootConnector" presStyleLbl="node4" presStyleIdx="0" presStyleCnt="1"/>
      <dgm:spPr/>
      <dgm:t>
        <a:bodyPr/>
        <a:lstStyle/>
        <a:p>
          <a:endParaRPr lang="en-US"/>
        </a:p>
      </dgm:t>
    </dgm:pt>
    <dgm:pt modelId="{9EE13419-BE0E-490D-910F-797DC97418A1}" type="pres">
      <dgm:prSet presAssocID="{BB0A1760-2FFF-44BB-8C04-42F38F483609}" presName="hierChild4" presStyleCnt="0"/>
      <dgm:spPr/>
    </dgm:pt>
    <dgm:pt modelId="{47275A6A-1035-4CBD-A2EC-FA07AEDCCA28}" type="pres">
      <dgm:prSet presAssocID="{BB0A1760-2FFF-44BB-8C04-42F38F483609}" presName="hierChild5" presStyleCnt="0"/>
      <dgm:spPr/>
    </dgm:pt>
    <dgm:pt modelId="{2366AD62-6627-493F-AF1D-5A1E87C15ED9}" type="pres">
      <dgm:prSet presAssocID="{1A6720A9-758B-48AD-B2CE-7B32491247C4}" presName="hierChild5" presStyleCnt="0"/>
      <dgm:spPr/>
    </dgm:pt>
    <dgm:pt modelId="{9DB51CA8-366A-4A78-AD2B-F7847FE7C6F4}" type="pres">
      <dgm:prSet presAssocID="{88B53379-1A67-47D8-A87E-0D504B727820}" presName="hierChild5" presStyleCnt="0"/>
      <dgm:spPr/>
    </dgm:pt>
    <dgm:pt modelId="{FE188089-AD62-4703-B6B6-2E8DDCB32A2F}" type="pres">
      <dgm:prSet presAssocID="{93771F20-602C-4B1A-A1BD-75E9071C0BD4}" presName="hierChild3" presStyleCnt="0"/>
      <dgm:spPr/>
    </dgm:pt>
  </dgm:ptLst>
  <dgm:cxnLst>
    <dgm:cxn modelId="{97AF441B-8688-45C9-B1D6-0AE347105CB8}" type="presOf" srcId="{88B53379-1A67-47D8-A87E-0D504B727820}" destId="{773CC745-88ED-4665-BE13-35A5A50A15E7}" srcOrd="1" destOrd="0" presId="urn:microsoft.com/office/officeart/2005/8/layout/orgChart1"/>
    <dgm:cxn modelId="{0FEA97D0-23B9-48EF-9F2F-B38E0A148FDE}" type="presOf" srcId="{C7FC6083-488E-418C-B06D-633440A2B10D}" destId="{38ABCAB4-5972-4B74-8AD5-857A00CF1F20}" srcOrd="1" destOrd="0" presId="urn:microsoft.com/office/officeart/2005/8/layout/orgChart1"/>
    <dgm:cxn modelId="{150C5CB1-6D1D-427B-A53B-C1C2D354C608}" type="presOf" srcId="{BB0A1760-2FFF-44BB-8C04-42F38F483609}" destId="{67CD556A-05AF-4EE2-9802-E5689DF1A934}" srcOrd="1" destOrd="0" presId="urn:microsoft.com/office/officeart/2005/8/layout/orgChart1"/>
    <dgm:cxn modelId="{E47CCC11-4ACC-4B5F-831C-3A518C9D58AB}" type="presOf" srcId="{1A6720A9-758B-48AD-B2CE-7B32491247C4}" destId="{D1EAFB9F-4C72-4FDE-96D6-9E7A208B6FFE}" srcOrd="1" destOrd="0" presId="urn:microsoft.com/office/officeart/2005/8/layout/orgChart1"/>
    <dgm:cxn modelId="{4024F234-F6BA-4FE2-AA4B-7DCB68BA3500}" srcId="{68954A79-1CC7-4160-997E-0EFD161CFF50}" destId="{93771F20-602C-4B1A-A1BD-75E9071C0BD4}" srcOrd="3" destOrd="0" parTransId="{053D0A70-AAE1-4EB4-9646-AE756AE7C09E}" sibTransId="{DA7FC5FB-D034-4417-9009-3C3448F87430}"/>
    <dgm:cxn modelId="{4D0EEC16-D50D-405A-B09C-5369D1F04E3D}" type="presOf" srcId="{A5833CC5-36E3-4339-90FC-61AD277249EE}" destId="{EFC8C06E-A03A-42B0-833E-B85D52344A7B}" srcOrd="0" destOrd="0" presId="urn:microsoft.com/office/officeart/2005/8/layout/orgChart1"/>
    <dgm:cxn modelId="{F8B8C32F-8451-4107-86CE-B3D58E3CFEA7}" srcId="{68954A79-1CC7-4160-997E-0EFD161CFF50}" destId="{6CEA9F4C-7423-4983-8931-A3FCD8749D84}" srcOrd="2" destOrd="0" parTransId="{80AB8DD6-E9E9-4088-844A-E0F51D5E7158}" sibTransId="{38FDF960-30FE-432F-A9D1-0F4EF3DD24AB}"/>
    <dgm:cxn modelId="{29FD187F-69DC-483F-9133-247116B1B61E}" type="presOf" srcId="{93771F20-602C-4B1A-A1BD-75E9071C0BD4}" destId="{1FA4102F-FB62-4074-98A7-26CBC227AB04}" srcOrd="0" destOrd="0" presId="urn:microsoft.com/office/officeart/2005/8/layout/orgChart1"/>
    <dgm:cxn modelId="{B61BD26E-57FC-4EAF-8430-A7942B9B3162}" srcId="{88B53379-1A67-47D8-A87E-0D504B727820}" destId="{1A6720A9-758B-48AD-B2CE-7B32491247C4}" srcOrd="0" destOrd="0" parTransId="{73A46A41-CA78-493A-863E-A35FFF344DF3}" sibTransId="{65F38D6F-1653-41E0-AE35-E7A534406497}"/>
    <dgm:cxn modelId="{DF96524C-CDC1-4424-810A-D38544176E5A}" type="presOf" srcId="{C00C0B0D-00C5-441F-9693-C3DC05A39DAE}" destId="{2245AE54-3BF3-43AC-969E-AF3D9227FF64}" srcOrd="0" destOrd="0" presId="urn:microsoft.com/office/officeart/2005/8/layout/orgChart1"/>
    <dgm:cxn modelId="{CFADCC19-5A25-4449-9205-84FD947C5EAE}" srcId="{68954A79-1CC7-4160-997E-0EFD161CFF50}" destId="{C7FC6083-488E-418C-B06D-633440A2B10D}" srcOrd="0" destOrd="0" parTransId="{1B073961-4CE3-458E-8A5C-51253FF5F45F}" sibTransId="{140BFA1D-A93D-4022-9B6E-7765EDA9C2F9}"/>
    <dgm:cxn modelId="{3F5C48B6-475E-4B89-AA35-9A4BACAC8EEB}" type="presOf" srcId="{6CEA9F4C-7423-4983-8931-A3FCD8749D84}" destId="{D7D49D63-11B3-4E6E-AC05-D695149B4800}" srcOrd="1" destOrd="0" presId="urn:microsoft.com/office/officeart/2005/8/layout/orgChart1"/>
    <dgm:cxn modelId="{BEC69411-4FF3-4920-BDBE-E66C228DD552}" type="presOf" srcId="{A5833CC5-36E3-4339-90FC-61AD277249EE}" destId="{15615E7E-5437-491E-91C2-E6CA75F1E141}" srcOrd="1" destOrd="0" presId="urn:microsoft.com/office/officeart/2005/8/layout/orgChart1"/>
    <dgm:cxn modelId="{E64CB283-40EA-40C5-8023-351E75A6A013}" type="presOf" srcId="{BB0A1760-2FFF-44BB-8C04-42F38F483609}" destId="{C17AB530-61D1-43FE-AB04-7EDEF09029BF}" srcOrd="0" destOrd="0" presId="urn:microsoft.com/office/officeart/2005/8/layout/orgChart1"/>
    <dgm:cxn modelId="{0D0FF69B-36B1-48C1-9C75-7913FA40F2E6}" type="presOf" srcId="{07CA5E94-1957-4E7A-B778-C7C9BCD7E529}" destId="{4AD77E45-79B6-4E55-8F9B-1B5B2505614B}" srcOrd="0" destOrd="0" presId="urn:microsoft.com/office/officeart/2005/8/layout/orgChart1"/>
    <dgm:cxn modelId="{4B70D2D1-66DF-4599-AE90-97C1E5B693DB}" srcId="{68954A79-1CC7-4160-997E-0EFD161CFF50}" destId="{A5833CC5-36E3-4339-90FC-61AD277249EE}" srcOrd="1" destOrd="0" parTransId="{7F9D353C-FE1B-499D-8DCF-239F368B6A47}" sibTransId="{7407B056-9E73-43AE-ADE8-968163CCC444}"/>
    <dgm:cxn modelId="{05D863BE-F60B-4A46-B4F0-6DA690CF83D4}" type="presOf" srcId="{68954A79-1CC7-4160-997E-0EFD161CFF50}" destId="{858153B2-E249-4ACA-92C6-039C4257B076}" srcOrd="0" destOrd="0" presId="urn:microsoft.com/office/officeart/2005/8/layout/orgChart1"/>
    <dgm:cxn modelId="{AB6AA3C8-345F-4F89-8748-09CF30E2A8DE}" type="presOf" srcId="{93771F20-602C-4B1A-A1BD-75E9071C0BD4}" destId="{0A860D29-ABD3-4BB2-B7F6-F2517FE29DE9}" srcOrd="1" destOrd="0" presId="urn:microsoft.com/office/officeart/2005/8/layout/orgChart1"/>
    <dgm:cxn modelId="{DEBC7075-E2EB-47BB-B952-649FA04D9E35}" type="presOf" srcId="{6CEA9F4C-7423-4983-8931-A3FCD8749D84}" destId="{E5D9E9D3-6047-4F98-AFC3-397445F69555}" srcOrd="0" destOrd="0" presId="urn:microsoft.com/office/officeart/2005/8/layout/orgChart1"/>
    <dgm:cxn modelId="{2886F569-CE14-4BD9-B1A0-3929D158549F}" type="presOf" srcId="{88B53379-1A67-47D8-A87E-0D504B727820}" destId="{AAFFE2FB-EF0D-4514-8F51-EC2FEA9B5654}" srcOrd="0" destOrd="0" presId="urn:microsoft.com/office/officeart/2005/8/layout/orgChart1"/>
    <dgm:cxn modelId="{1C29C63F-8037-43FC-B794-51170D6AECDC}" srcId="{1A6720A9-758B-48AD-B2CE-7B32491247C4}" destId="{BB0A1760-2FFF-44BB-8C04-42F38F483609}" srcOrd="0" destOrd="0" parTransId="{07CA5E94-1957-4E7A-B778-C7C9BCD7E529}" sibTransId="{E03EF7BF-4B45-48F6-AD40-FC4333D77053}"/>
    <dgm:cxn modelId="{055F40A4-6D00-469D-86C1-0EC1A8D7E274}" type="presOf" srcId="{73A46A41-CA78-493A-863E-A35FFF344DF3}" destId="{FED2F63F-FF6D-4A7A-B3C6-B50722E9E90D}" srcOrd="0" destOrd="0" presId="urn:microsoft.com/office/officeart/2005/8/layout/orgChart1"/>
    <dgm:cxn modelId="{87588242-7927-434C-A02D-2BD537D567B3}" srcId="{93771F20-602C-4B1A-A1BD-75E9071C0BD4}" destId="{88B53379-1A67-47D8-A87E-0D504B727820}" srcOrd="0" destOrd="0" parTransId="{C00C0B0D-00C5-441F-9693-C3DC05A39DAE}" sibTransId="{D48CDE5E-CCC0-4F65-9E50-4A53BBE993A0}"/>
    <dgm:cxn modelId="{73541EDE-8105-4C47-B344-26C98115366B}" type="presOf" srcId="{1A6720A9-758B-48AD-B2CE-7B32491247C4}" destId="{4C2DF3B9-F0B7-4C99-906D-DB8E73C3D7DD}" srcOrd="0" destOrd="0" presId="urn:microsoft.com/office/officeart/2005/8/layout/orgChart1"/>
    <dgm:cxn modelId="{2B8BB189-169A-45BF-84C3-822E94482D78}" type="presOf" srcId="{C7FC6083-488E-418C-B06D-633440A2B10D}" destId="{D5E84624-CD61-4FB2-8A2D-18CD0C751373}" srcOrd="0" destOrd="0" presId="urn:microsoft.com/office/officeart/2005/8/layout/orgChart1"/>
    <dgm:cxn modelId="{C7B199C8-F7F2-401C-A981-8158A9B88CF7}" type="presParOf" srcId="{858153B2-E249-4ACA-92C6-039C4257B076}" destId="{ED762B6F-A490-474D-98A0-66CC4E1DF31E}" srcOrd="0" destOrd="0" presId="urn:microsoft.com/office/officeart/2005/8/layout/orgChart1"/>
    <dgm:cxn modelId="{E8EF1D8C-9432-4BCE-B0C0-37A104EB4340}" type="presParOf" srcId="{ED762B6F-A490-474D-98A0-66CC4E1DF31E}" destId="{87E3DF78-AAA7-47A3-B61B-820F3C200870}" srcOrd="0" destOrd="0" presId="urn:microsoft.com/office/officeart/2005/8/layout/orgChart1"/>
    <dgm:cxn modelId="{7164FFB7-90A4-4358-8403-CF2C506616D2}" type="presParOf" srcId="{87E3DF78-AAA7-47A3-B61B-820F3C200870}" destId="{D5E84624-CD61-4FB2-8A2D-18CD0C751373}" srcOrd="0" destOrd="0" presId="urn:microsoft.com/office/officeart/2005/8/layout/orgChart1"/>
    <dgm:cxn modelId="{09431C2B-6C52-4707-BCCB-4F0A90905893}" type="presParOf" srcId="{87E3DF78-AAA7-47A3-B61B-820F3C200870}" destId="{38ABCAB4-5972-4B74-8AD5-857A00CF1F20}" srcOrd="1" destOrd="0" presId="urn:microsoft.com/office/officeart/2005/8/layout/orgChart1"/>
    <dgm:cxn modelId="{36899193-8458-4C13-9F1B-529B3F93486D}" type="presParOf" srcId="{ED762B6F-A490-474D-98A0-66CC4E1DF31E}" destId="{AA570798-732B-4033-9D2A-4EDA16F5F6C0}" srcOrd="1" destOrd="0" presId="urn:microsoft.com/office/officeart/2005/8/layout/orgChart1"/>
    <dgm:cxn modelId="{6E345DDF-1C54-40FC-8B8D-DCFA2FD452AF}" type="presParOf" srcId="{ED762B6F-A490-474D-98A0-66CC4E1DF31E}" destId="{FFF27392-380E-4A11-9BC0-DD0AC11CE2D5}" srcOrd="2" destOrd="0" presId="urn:microsoft.com/office/officeart/2005/8/layout/orgChart1"/>
    <dgm:cxn modelId="{FFDFF8E9-D346-47E6-BDC3-3A624EC80B23}" type="presParOf" srcId="{858153B2-E249-4ACA-92C6-039C4257B076}" destId="{71F024F4-3947-47F8-BEFF-10207F70990A}" srcOrd="1" destOrd="0" presId="urn:microsoft.com/office/officeart/2005/8/layout/orgChart1"/>
    <dgm:cxn modelId="{3AD4B9D0-94E8-42F3-97C5-9A3196427AF1}" type="presParOf" srcId="{71F024F4-3947-47F8-BEFF-10207F70990A}" destId="{78046CB3-F991-4274-8B41-8C1E3D18CB5C}" srcOrd="0" destOrd="0" presId="urn:microsoft.com/office/officeart/2005/8/layout/orgChart1"/>
    <dgm:cxn modelId="{27A3A95F-D038-4788-BAC1-7BB0E528461C}" type="presParOf" srcId="{78046CB3-F991-4274-8B41-8C1E3D18CB5C}" destId="{EFC8C06E-A03A-42B0-833E-B85D52344A7B}" srcOrd="0" destOrd="0" presId="urn:microsoft.com/office/officeart/2005/8/layout/orgChart1"/>
    <dgm:cxn modelId="{31307E11-3411-4ABD-98A6-583FC13C42E7}" type="presParOf" srcId="{78046CB3-F991-4274-8B41-8C1E3D18CB5C}" destId="{15615E7E-5437-491E-91C2-E6CA75F1E141}" srcOrd="1" destOrd="0" presId="urn:microsoft.com/office/officeart/2005/8/layout/orgChart1"/>
    <dgm:cxn modelId="{875F6371-1592-45F1-A346-08ACB7FCC656}" type="presParOf" srcId="{71F024F4-3947-47F8-BEFF-10207F70990A}" destId="{132AD1C4-178F-41A9-AA5D-761F1E54ECAD}" srcOrd="1" destOrd="0" presId="urn:microsoft.com/office/officeart/2005/8/layout/orgChart1"/>
    <dgm:cxn modelId="{317730AF-1D45-493C-8EA7-530B732EAA4F}" type="presParOf" srcId="{71F024F4-3947-47F8-BEFF-10207F70990A}" destId="{11765E19-359E-423E-97B9-03F725F48EAF}" srcOrd="2" destOrd="0" presId="urn:microsoft.com/office/officeart/2005/8/layout/orgChart1"/>
    <dgm:cxn modelId="{7DD4455B-78C5-4C15-931A-B6B0F2510AE4}" type="presParOf" srcId="{858153B2-E249-4ACA-92C6-039C4257B076}" destId="{F944B165-3D62-4713-8E9E-C9881028EB3B}" srcOrd="2" destOrd="0" presId="urn:microsoft.com/office/officeart/2005/8/layout/orgChart1"/>
    <dgm:cxn modelId="{0BC70D88-50AB-408C-B5FB-DDF4B27FF1A0}" type="presParOf" srcId="{F944B165-3D62-4713-8E9E-C9881028EB3B}" destId="{3923EDC6-C754-44E2-9F62-EAF1E9111C41}" srcOrd="0" destOrd="0" presId="urn:microsoft.com/office/officeart/2005/8/layout/orgChart1"/>
    <dgm:cxn modelId="{6B163CE3-55BB-41B3-8CA3-E7AE127CA2DB}" type="presParOf" srcId="{3923EDC6-C754-44E2-9F62-EAF1E9111C41}" destId="{E5D9E9D3-6047-4F98-AFC3-397445F69555}" srcOrd="0" destOrd="0" presId="urn:microsoft.com/office/officeart/2005/8/layout/orgChart1"/>
    <dgm:cxn modelId="{D851533D-D3DD-4077-AA2E-F406B6690E34}" type="presParOf" srcId="{3923EDC6-C754-44E2-9F62-EAF1E9111C41}" destId="{D7D49D63-11B3-4E6E-AC05-D695149B4800}" srcOrd="1" destOrd="0" presId="urn:microsoft.com/office/officeart/2005/8/layout/orgChart1"/>
    <dgm:cxn modelId="{65E9795C-A316-4A4B-916C-FA8B21F32588}" type="presParOf" srcId="{F944B165-3D62-4713-8E9E-C9881028EB3B}" destId="{DEDE0A96-F61A-41EA-B14A-E4FE6BE6689C}" srcOrd="1" destOrd="0" presId="urn:microsoft.com/office/officeart/2005/8/layout/orgChart1"/>
    <dgm:cxn modelId="{BA11F512-85C1-4B98-8EBD-6C4ACFEE4201}" type="presParOf" srcId="{F944B165-3D62-4713-8E9E-C9881028EB3B}" destId="{D1AB2A92-6B8C-4DE5-99A4-58771F64E5DE}" srcOrd="2" destOrd="0" presId="urn:microsoft.com/office/officeart/2005/8/layout/orgChart1"/>
    <dgm:cxn modelId="{23CB3FCA-02E0-4789-AE4D-D8D915AFED69}" type="presParOf" srcId="{858153B2-E249-4ACA-92C6-039C4257B076}" destId="{0A4C3545-F5A7-4BF6-ABE8-CB7B95FC527E}" srcOrd="3" destOrd="0" presId="urn:microsoft.com/office/officeart/2005/8/layout/orgChart1"/>
    <dgm:cxn modelId="{5FDF367C-3FDC-4773-AABE-71D4AAC2E41A}" type="presParOf" srcId="{0A4C3545-F5A7-4BF6-ABE8-CB7B95FC527E}" destId="{70F1E806-D30F-4B87-88AE-3FA9A4C9446A}" srcOrd="0" destOrd="0" presId="urn:microsoft.com/office/officeart/2005/8/layout/orgChart1"/>
    <dgm:cxn modelId="{A303B065-1BFD-42D0-B5B5-75F5AB6430E6}" type="presParOf" srcId="{70F1E806-D30F-4B87-88AE-3FA9A4C9446A}" destId="{1FA4102F-FB62-4074-98A7-26CBC227AB04}" srcOrd="0" destOrd="0" presId="urn:microsoft.com/office/officeart/2005/8/layout/orgChart1"/>
    <dgm:cxn modelId="{CA455FF7-7A9F-4A2F-9173-7463552F61B8}" type="presParOf" srcId="{70F1E806-D30F-4B87-88AE-3FA9A4C9446A}" destId="{0A860D29-ABD3-4BB2-B7F6-F2517FE29DE9}" srcOrd="1" destOrd="0" presId="urn:microsoft.com/office/officeart/2005/8/layout/orgChart1"/>
    <dgm:cxn modelId="{9A3A7487-99B7-427B-9BAF-2AF362C8F5EF}" type="presParOf" srcId="{0A4C3545-F5A7-4BF6-ABE8-CB7B95FC527E}" destId="{101CC731-2EB0-45DD-B9D8-51AF6ED8E853}" srcOrd="1" destOrd="0" presId="urn:microsoft.com/office/officeart/2005/8/layout/orgChart1"/>
    <dgm:cxn modelId="{36D42FBC-8B42-4CEA-A88C-C546F395D874}" type="presParOf" srcId="{101CC731-2EB0-45DD-B9D8-51AF6ED8E853}" destId="{2245AE54-3BF3-43AC-969E-AF3D9227FF64}" srcOrd="0" destOrd="0" presId="urn:microsoft.com/office/officeart/2005/8/layout/orgChart1"/>
    <dgm:cxn modelId="{86C80073-44FC-47DC-80D8-04008CD93B64}" type="presParOf" srcId="{101CC731-2EB0-45DD-B9D8-51AF6ED8E853}" destId="{59435D36-E56B-44C0-948C-3EE8DAC9E42F}" srcOrd="1" destOrd="0" presId="urn:microsoft.com/office/officeart/2005/8/layout/orgChart1"/>
    <dgm:cxn modelId="{BD6B74FA-191A-4AA3-BDBB-1845A3EA56E5}" type="presParOf" srcId="{59435D36-E56B-44C0-948C-3EE8DAC9E42F}" destId="{61A9FB48-E278-4A47-8012-67DA23D2FA91}" srcOrd="0" destOrd="0" presId="urn:microsoft.com/office/officeart/2005/8/layout/orgChart1"/>
    <dgm:cxn modelId="{D61EA9A0-5060-45A4-A5E5-A4585E47375C}" type="presParOf" srcId="{61A9FB48-E278-4A47-8012-67DA23D2FA91}" destId="{AAFFE2FB-EF0D-4514-8F51-EC2FEA9B5654}" srcOrd="0" destOrd="0" presId="urn:microsoft.com/office/officeart/2005/8/layout/orgChart1"/>
    <dgm:cxn modelId="{7D357F43-048E-4105-BBCE-2A273998EB71}" type="presParOf" srcId="{61A9FB48-E278-4A47-8012-67DA23D2FA91}" destId="{773CC745-88ED-4665-BE13-35A5A50A15E7}" srcOrd="1" destOrd="0" presId="urn:microsoft.com/office/officeart/2005/8/layout/orgChart1"/>
    <dgm:cxn modelId="{86F90055-9910-4390-B045-B90C4DBCCC26}" type="presParOf" srcId="{59435D36-E56B-44C0-948C-3EE8DAC9E42F}" destId="{EAAA8D0E-D73E-40C4-99B7-2A4543812F5D}" srcOrd="1" destOrd="0" presId="urn:microsoft.com/office/officeart/2005/8/layout/orgChart1"/>
    <dgm:cxn modelId="{94F8A2A6-94C7-44CF-B1ED-A1EF78A0235B}" type="presParOf" srcId="{EAAA8D0E-D73E-40C4-99B7-2A4543812F5D}" destId="{FED2F63F-FF6D-4A7A-B3C6-B50722E9E90D}" srcOrd="0" destOrd="0" presId="urn:microsoft.com/office/officeart/2005/8/layout/orgChart1"/>
    <dgm:cxn modelId="{B5CBDE1E-DDD0-4043-A610-30A81A05916F}" type="presParOf" srcId="{EAAA8D0E-D73E-40C4-99B7-2A4543812F5D}" destId="{E6D8D157-2D8B-46B4-9DBC-971E310F3BFA}" srcOrd="1" destOrd="0" presId="urn:microsoft.com/office/officeart/2005/8/layout/orgChart1"/>
    <dgm:cxn modelId="{322D39CD-6B49-4B9A-832C-7862B62B2672}" type="presParOf" srcId="{E6D8D157-2D8B-46B4-9DBC-971E310F3BFA}" destId="{58332591-E3EC-4459-A4C2-2B552C459DFE}" srcOrd="0" destOrd="0" presId="urn:microsoft.com/office/officeart/2005/8/layout/orgChart1"/>
    <dgm:cxn modelId="{12D5A858-2D3C-41D5-9D83-AF9F3C566C21}" type="presParOf" srcId="{58332591-E3EC-4459-A4C2-2B552C459DFE}" destId="{4C2DF3B9-F0B7-4C99-906D-DB8E73C3D7DD}" srcOrd="0" destOrd="0" presId="urn:microsoft.com/office/officeart/2005/8/layout/orgChart1"/>
    <dgm:cxn modelId="{514BFF51-1D13-4536-8ADC-6A6D2A8CE798}" type="presParOf" srcId="{58332591-E3EC-4459-A4C2-2B552C459DFE}" destId="{D1EAFB9F-4C72-4FDE-96D6-9E7A208B6FFE}" srcOrd="1" destOrd="0" presId="urn:microsoft.com/office/officeart/2005/8/layout/orgChart1"/>
    <dgm:cxn modelId="{EBCDFFB7-6476-42B8-ADBC-2B1A96740D3F}" type="presParOf" srcId="{E6D8D157-2D8B-46B4-9DBC-971E310F3BFA}" destId="{6F34EC78-157C-45A9-81A1-109308084C77}" srcOrd="1" destOrd="0" presId="urn:microsoft.com/office/officeart/2005/8/layout/orgChart1"/>
    <dgm:cxn modelId="{CA2B9BDC-AEDE-49D6-9015-84317E8B0229}" type="presParOf" srcId="{6F34EC78-157C-45A9-81A1-109308084C77}" destId="{4AD77E45-79B6-4E55-8F9B-1B5B2505614B}" srcOrd="0" destOrd="0" presId="urn:microsoft.com/office/officeart/2005/8/layout/orgChart1"/>
    <dgm:cxn modelId="{E65B208F-4157-4C83-BC3B-E6D69AB5258F}" type="presParOf" srcId="{6F34EC78-157C-45A9-81A1-109308084C77}" destId="{D9D591E9-4806-4A7B-8CC0-6AD041D68D30}" srcOrd="1" destOrd="0" presId="urn:microsoft.com/office/officeart/2005/8/layout/orgChart1"/>
    <dgm:cxn modelId="{CC6F78A1-A271-4F7E-85B2-4A4F97E83E22}" type="presParOf" srcId="{D9D591E9-4806-4A7B-8CC0-6AD041D68D30}" destId="{031ED7A7-3A51-4D19-8881-1802C08F6884}" srcOrd="0" destOrd="0" presId="urn:microsoft.com/office/officeart/2005/8/layout/orgChart1"/>
    <dgm:cxn modelId="{CFC5C2FD-D512-4ED0-829C-CDBA90A438FF}" type="presParOf" srcId="{031ED7A7-3A51-4D19-8881-1802C08F6884}" destId="{C17AB530-61D1-43FE-AB04-7EDEF09029BF}" srcOrd="0" destOrd="0" presId="urn:microsoft.com/office/officeart/2005/8/layout/orgChart1"/>
    <dgm:cxn modelId="{3E6FC269-F1A1-4324-A04C-0D76DD08EF45}" type="presParOf" srcId="{031ED7A7-3A51-4D19-8881-1802C08F6884}" destId="{67CD556A-05AF-4EE2-9802-E5689DF1A934}" srcOrd="1" destOrd="0" presId="urn:microsoft.com/office/officeart/2005/8/layout/orgChart1"/>
    <dgm:cxn modelId="{A9BA3680-9429-4462-9DD7-21DA8E908564}" type="presParOf" srcId="{D9D591E9-4806-4A7B-8CC0-6AD041D68D30}" destId="{9EE13419-BE0E-490D-910F-797DC97418A1}" srcOrd="1" destOrd="0" presId="urn:microsoft.com/office/officeart/2005/8/layout/orgChart1"/>
    <dgm:cxn modelId="{2A45E9D6-2C56-41AA-B4D4-3BD396B95977}" type="presParOf" srcId="{D9D591E9-4806-4A7B-8CC0-6AD041D68D30}" destId="{47275A6A-1035-4CBD-A2EC-FA07AEDCCA28}" srcOrd="2" destOrd="0" presId="urn:microsoft.com/office/officeart/2005/8/layout/orgChart1"/>
    <dgm:cxn modelId="{6852AB75-3386-41CE-B8A4-C10C0A4FF2C4}" type="presParOf" srcId="{E6D8D157-2D8B-46B4-9DBC-971E310F3BFA}" destId="{2366AD62-6627-493F-AF1D-5A1E87C15ED9}" srcOrd="2" destOrd="0" presId="urn:microsoft.com/office/officeart/2005/8/layout/orgChart1"/>
    <dgm:cxn modelId="{F0EB99D8-6A7D-4EB7-B952-0CBDC195D484}" type="presParOf" srcId="{59435D36-E56B-44C0-948C-3EE8DAC9E42F}" destId="{9DB51CA8-366A-4A78-AD2B-F7847FE7C6F4}" srcOrd="2" destOrd="0" presId="urn:microsoft.com/office/officeart/2005/8/layout/orgChart1"/>
    <dgm:cxn modelId="{7D9D9044-EA51-493A-AF44-9DA0EBC01E9D}" type="presParOf" srcId="{0A4C3545-F5A7-4BF6-ABE8-CB7B95FC527E}" destId="{FE188089-AD62-4703-B6B6-2E8DDCB32A2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77E45-79B6-4E55-8F9B-1B5B2505614B}">
      <dsp:nvSpPr>
        <dsp:cNvPr id="0" name=""/>
        <dsp:cNvSpPr/>
      </dsp:nvSpPr>
      <dsp:spPr>
        <a:xfrm>
          <a:off x="4887573" y="3354075"/>
          <a:ext cx="238164" cy="662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333"/>
              </a:lnTo>
              <a:lnTo>
                <a:pt x="238164" y="662333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2F63F-FF6D-4A7A-B3C6-B50722E9E90D}">
      <dsp:nvSpPr>
        <dsp:cNvPr id="0" name=""/>
        <dsp:cNvSpPr/>
      </dsp:nvSpPr>
      <dsp:spPr>
        <a:xfrm>
          <a:off x="5495388" y="2216361"/>
          <a:ext cx="91440" cy="3207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79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5AE54-3BF3-43AC-969E-AF3D9227FF64}">
      <dsp:nvSpPr>
        <dsp:cNvPr id="0" name=""/>
        <dsp:cNvSpPr/>
      </dsp:nvSpPr>
      <dsp:spPr>
        <a:xfrm>
          <a:off x="5490536" y="1116347"/>
          <a:ext cx="91440" cy="2830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542"/>
              </a:lnTo>
              <a:lnTo>
                <a:pt x="50572" y="111542"/>
              </a:lnTo>
              <a:lnTo>
                <a:pt x="50572" y="283095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84624-CD61-4FB2-8A2D-18CD0C751373}">
      <dsp:nvSpPr>
        <dsp:cNvPr id="0" name=""/>
        <dsp:cNvSpPr/>
      </dsp:nvSpPr>
      <dsp:spPr>
        <a:xfrm>
          <a:off x="0" y="328658"/>
          <a:ext cx="1633837" cy="816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Chair (BCM)</a:t>
          </a:r>
          <a:endParaRPr lang="en-US" sz="1800" kern="1200" dirty="0"/>
        </a:p>
      </dsp:txBody>
      <dsp:txXfrm>
        <a:off x="0" y="328658"/>
        <a:ext cx="1633837" cy="816918"/>
      </dsp:txXfrm>
    </dsp:sp>
    <dsp:sp modelId="{EFC8C06E-A03A-42B0-833E-B85D52344A7B}">
      <dsp:nvSpPr>
        <dsp:cNvPr id="0" name=""/>
        <dsp:cNvSpPr/>
      </dsp:nvSpPr>
      <dsp:spPr>
        <a:xfrm>
          <a:off x="2035171" y="339727"/>
          <a:ext cx="1633837" cy="816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Crisis Assessment Team (the “CAT”)</a:t>
          </a:r>
          <a:endParaRPr lang="en-US" sz="1800" kern="1200" dirty="0"/>
        </a:p>
      </dsp:txBody>
      <dsp:txXfrm>
        <a:off x="2035171" y="339727"/>
        <a:ext cx="1633837" cy="816918"/>
      </dsp:txXfrm>
    </dsp:sp>
    <dsp:sp modelId="{E5D9E9D3-6047-4F98-AFC3-397445F69555}">
      <dsp:nvSpPr>
        <dsp:cNvPr id="0" name=""/>
        <dsp:cNvSpPr/>
      </dsp:nvSpPr>
      <dsp:spPr>
        <a:xfrm>
          <a:off x="2111373" y="2723210"/>
          <a:ext cx="1633837" cy="816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Core Senior </a:t>
          </a:r>
          <a:r>
            <a:rPr lang="en-US" sz="1800" kern="1200" dirty="0" err="1" smtClean="0"/>
            <a:t>Mgt</a:t>
          </a:r>
          <a:r>
            <a:rPr lang="en-US" sz="1800" kern="1200" dirty="0" smtClean="0"/>
            <a:t> Group</a:t>
          </a:r>
          <a:endParaRPr lang="en-US" sz="1800" kern="1200" dirty="0"/>
        </a:p>
      </dsp:txBody>
      <dsp:txXfrm>
        <a:off x="2111373" y="2723210"/>
        <a:ext cx="1633837" cy="816918"/>
      </dsp:txXfrm>
    </dsp:sp>
    <dsp:sp modelId="{1FA4102F-FB62-4074-98A7-26CBC227AB04}">
      <dsp:nvSpPr>
        <dsp:cNvPr id="0" name=""/>
        <dsp:cNvSpPr/>
      </dsp:nvSpPr>
      <dsp:spPr>
        <a:xfrm>
          <a:off x="4719337" y="299428"/>
          <a:ext cx="1633837" cy="816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Regional Crisis Manager</a:t>
          </a:r>
          <a:endParaRPr lang="en-US" sz="1800" kern="1200" dirty="0"/>
        </a:p>
      </dsp:txBody>
      <dsp:txXfrm>
        <a:off x="4719337" y="299428"/>
        <a:ext cx="1633837" cy="816918"/>
      </dsp:txXfrm>
    </dsp:sp>
    <dsp:sp modelId="{AAFFE2FB-EF0D-4514-8F51-EC2FEA9B5654}">
      <dsp:nvSpPr>
        <dsp:cNvPr id="0" name=""/>
        <dsp:cNvSpPr/>
      </dsp:nvSpPr>
      <dsp:spPr>
        <a:xfrm>
          <a:off x="4724190" y="1399442"/>
          <a:ext cx="1633837" cy="816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Office Crisis Manager</a:t>
          </a:r>
          <a:endParaRPr lang="en-US" sz="1800" kern="1200"/>
        </a:p>
      </dsp:txBody>
      <dsp:txXfrm>
        <a:off x="4724190" y="1399442"/>
        <a:ext cx="1633837" cy="816918"/>
      </dsp:txXfrm>
    </dsp:sp>
    <dsp:sp modelId="{4C2DF3B9-F0B7-4C99-906D-DB8E73C3D7DD}">
      <dsp:nvSpPr>
        <dsp:cNvPr id="0" name=""/>
        <dsp:cNvSpPr/>
      </dsp:nvSpPr>
      <dsp:spPr>
        <a:xfrm>
          <a:off x="4724190" y="2537157"/>
          <a:ext cx="1633837" cy="816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Department Crisis Managers</a:t>
          </a:r>
          <a:endParaRPr lang="en-US" sz="1800" kern="1200" dirty="0"/>
        </a:p>
      </dsp:txBody>
      <dsp:txXfrm>
        <a:off x="4724190" y="2537157"/>
        <a:ext cx="1633837" cy="816918"/>
      </dsp:txXfrm>
    </dsp:sp>
    <dsp:sp modelId="{C17AB530-61D1-43FE-AB04-7EDEF09029BF}">
      <dsp:nvSpPr>
        <dsp:cNvPr id="0" name=""/>
        <dsp:cNvSpPr/>
      </dsp:nvSpPr>
      <dsp:spPr>
        <a:xfrm>
          <a:off x="5125738" y="3607949"/>
          <a:ext cx="1633837" cy="816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Recovery Team Leaders</a:t>
          </a:r>
          <a:endParaRPr lang="en-US" sz="1800" kern="1200" dirty="0"/>
        </a:p>
      </dsp:txBody>
      <dsp:txXfrm>
        <a:off x="5125738" y="3607949"/>
        <a:ext cx="1633837" cy="816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CA120-7974-4769-B155-2CB5AEA4C9A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3559D-5CF6-4403-8EBB-B31A73F97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559D-5CF6-4403-8EBB-B31A73F972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2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we make the mistake of merging Incident Management and Crisis Management into one entity, we create confusion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3559D-5CF6-4403-8EBB-B31A73F972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88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049200" y="2858400"/>
            <a:ext cx="6094800" cy="2149200"/>
          </a:xfrm>
          <a:prstGeom prst="rect">
            <a:avLst/>
          </a:prstGeom>
          <a:solidFill>
            <a:srgbClr val="A2A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286800" y="3369600"/>
            <a:ext cx="5572800" cy="399600"/>
          </a:xfrm>
        </p:spPr>
        <p:txBody>
          <a:bodyPr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5" y="3789040"/>
            <a:ext cx="5610969" cy="478904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75856" y="2996952"/>
            <a:ext cx="5610969" cy="2160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38162" indent="0">
              <a:buNone/>
              <a:defRPr/>
            </a:lvl3pPr>
            <a:lvl4pPr marL="806450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049200" y="5000400"/>
            <a:ext cx="6094800" cy="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3049200" y="5950800"/>
            <a:ext cx="5842800" cy="216000"/>
          </a:xfrm>
        </p:spPr>
        <p:txBody>
          <a:bodyPr/>
          <a:lstStyle>
            <a:lvl1pPr algn="l">
              <a:defRPr sz="1600"/>
            </a:lvl1pPr>
          </a:lstStyle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049200" y="5662800"/>
            <a:ext cx="5842800" cy="216024"/>
          </a:xfr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0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13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9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40000" cy="4895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9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 title="Click icon to add picture"/>
          <p:cNvSpPr>
            <a:spLocks noGrp="1"/>
          </p:cNvSpPr>
          <p:nvPr>
            <p:ph type="pic" sz="quarter" idx="13"/>
          </p:nvPr>
        </p:nvSpPr>
        <p:spPr>
          <a:xfrm>
            <a:off x="3049200" y="2858400"/>
            <a:ext cx="6094800" cy="21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049200" y="1920304"/>
            <a:ext cx="5822398" cy="399600"/>
          </a:xfrm>
        </p:spPr>
        <p:txBody>
          <a:bodyPr anchor="t" anchorCtr="0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9200" y="2331000"/>
            <a:ext cx="5833343" cy="478904"/>
          </a:xfrm>
        </p:spPr>
        <p:txBody>
          <a:bodyPr>
            <a:noAutofit/>
          </a:bodyPr>
          <a:lstStyle>
            <a:lvl1pPr marL="0" indent="0" algn="l">
              <a:buNone/>
              <a:defRPr sz="2600">
                <a:solidFill>
                  <a:srgbClr val="91867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title="Color logo Credit Suiss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800" y="252000"/>
            <a:ext cx="2201692" cy="52340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9200" y="1644478"/>
            <a:ext cx="5833342" cy="22811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solidFill>
                  <a:srgbClr val="91867E"/>
                </a:solidFill>
              </a:defRPr>
            </a:lvl1pPr>
            <a:lvl2pPr marL="266700" indent="0">
              <a:buNone/>
              <a:defRPr/>
            </a:lvl2pPr>
            <a:lvl3pPr marL="538162" indent="0">
              <a:buNone/>
              <a:defRPr/>
            </a:lvl3pPr>
            <a:lvl4pPr marL="806450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3049199" y="5949280"/>
            <a:ext cx="5843975" cy="216024"/>
          </a:xfrm>
        </p:spPr>
        <p:txBody>
          <a:bodyPr/>
          <a:lstStyle>
            <a:lvl1pPr>
              <a:defRPr sz="1600"/>
            </a:lvl1pPr>
          </a:lstStyle>
          <a:p>
            <a:pPr algn="l"/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9199" y="5661248"/>
            <a:ext cx="5843975" cy="216024"/>
          </a:xfr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049200" y="5000400"/>
            <a:ext cx="6094800" cy="144000"/>
          </a:xfrm>
          <a:prstGeom prst="rect">
            <a:avLst/>
          </a:prstGeom>
          <a:solidFill>
            <a:srgbClr val="9D0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3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9200" y="3423600"/>
            <a:ext cx="6094800" cy="1720800"/>
          </a:xfrm>
          <a:prstGeom prst="rect">
            <a:avLst/>
          </a:prstGeom>
          <a:solidFill>
            <a:srgbClr val="A2A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9200" y="5000400"/>
            <a:ext cx="6094800" cy="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5855" y="3636000"/>
            <a:ext cx="5617320" cy="761876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4800" y="7137432"/>
            <a:ext cx="2133600" cy="1800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800" y="7137432"/>
            <a:ext cx="4572000" cy="1800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48400" y="7137432"/>
            <a:ext cx="511200" cy="1800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E4E17A9-EA06-4C60-9B5B-EF8399C2AF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2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246" y="1427162"/>
            <a:ext cx="4212000" cy="4932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246" y="1436688"/>
            <a:ext cx="4212000" cy="4932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101" y="1425600"/>
            <a:ext cx="4212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101" y="2160000"/>
            <a:ext cx="4212000" cy="417988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657" y="1440000"/>
            <a:ext cx="4212000" cy="648000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4633" y="2160000"/>
            <a:ext cx="4212000" cy="417988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50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5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716344"/>
            <a:ext cx="6096000" cy="2286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3049200" y="5000400"/>
            <a:ext cx="6094800" cy="144000"/>
          </a:xfrm>
          <a:prstGeom prst="rect">
            <a:avLst/>
          </a:prstGeom>
          <a:solidFill>
            <a:srgbClr val="9D0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>
          <a:xfrm>
            <a:off x="6094800" y="7137432"/>
            <a:ext cx="2133600" cy="1800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>
          <a:xfrm>
            <a:off x="1522800" y="7137432"/>
            <a:ext cx="4572000" cy="1800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>
          <a:xfrm>
            <a:off x="8348400" y="7137432"/>
            <a:ext cx="511200" cy="1800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FE4E17A9-EA06-4C60-9B5B-EF8399C2AF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27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4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0824" y="404813"/>
            <a:ext cx="8640000" cy="720726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24" y="1412875"/>
            <a:ext cx="8640000" cy="48958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56000" y="6588000"/>
            <a:ext cx="216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000" y="6588000"/>
            <a:ext cx="468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3175" y="6586020"/>
            <a:ext cx="54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E4E17A9-EA06-4C60-9B5B-EF8399C2AF8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6555935"/>
            <a:ext cx="792783" cy="188467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52000" y="6480000"/>
            <a:ext cx="86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49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61" r:id="rId8"/>
    <p:sldLayoutId id="2147483655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rgbClr val="003868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ct val="20000"/>
        </a:spcBef>
        <a:buClr>
          <a:srgbClr val="91867E"/>
        </a:buClr>
        <a:buFont typeface="Credit Suisse Type Light" pitchFamily="34" charset="0"/>
        <a:buChar char="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71463" algn="l" defTabSz="914400" rtl="0" eaLnBrk="1" latinLnBrk="0" hangingPunct="1">
        <a:spcBef>
          <a:spcPct val="20000"/>
        </a:spcBef>
        <a:buFont typeface="Credit Suisse Type Light" pitchFamily="34" charset="0"/>
        <a:buChar char="−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8288" algn="l" defTabSz="914400" rtl="0" eaLnBrk="1" latinLnBrk="0" hangingPunct="1">
        <a:spcBef>
          <a:spcPct val="20000"/>
        </a:spcBef>
        <a:buClr>
          <a:srgbClr val="91867E"/>
        </a:buClr>
        <a:buFont typeface="Credit Suisse Type Light" pitchFamily="34" charset="0"/>
        <a:buChar char="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9875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4613" indent="-268288" algn="l" defTabSz="914400" rtl="0" eaLnBrk="1" latinLnBrk="0" hangingPunct="1">
        <a:spcBef>
          <a:spcPct val="20000"/>
        </a:spcBef>
        <a:buClr>
          <a:srgbClr val="91867E"/>
        </a:buClr>
        <a:buFont typeface="Credit Suisse Type Light" pitchFamily="34" charset="0"/>
        <a:buChar char="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BCM@importantcompany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Crisis </a:t>
            </a:r>
            <a:r>
              <a:rPr lang="en-US" sz="3200" dirty="0" smtClean="0"/>
              <a:t>Management</a:t>
            </a:r>
            <a:r>
              <a:rPr lang="en-US" dirty="0"/>
              <a:t/>
            </a:r>
            <a:br>
              <a:rPr lang="en-US" dirty="0"/>
            </a:br>
            <a:endParaRPr lang="en-US" sz="16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 smtClean="0"/>
              <a:t>May 19, 2016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white">
          <a:xfrm>
            <a:off x="3276600" y="2895600"/>
            <a:ext cx="5572800" cy="39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0" dirty="0" smtClean="0"/>
              <a:t>Business Continuity Professionals of the Carolinas</a:t>
            </a:r>
            <a:endParaRPr lang="en-US" sz="1600" dirty="0"/>
          </a:p>
        </p:txBody>
      </p:sp>
      <p:sp>
        <p:nvSpPr>
          <p:cNvPr id="8" name="Date Placeholder 4"/>
          <p:cNvSpPr txBox="1">
            <a:spLocks/>
          </p:cNvSpPr>
          <p:nvPr/>
        </p:nvSpPr>
        <p:spPr>
          <a:xfrm>
            <a:off x="3063075" y="5626050"/>
            <a:ext cx="58428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Speaker: Corey Landry</a:t>
            </a:r>
          </a:p>
        </p:txBody>
      </p:sp>
    </p:spTree>
    <p:extLst>
      <p:ext uri="{BB962C8B-B14F-4D97-AF65-F5344CB8AC3E}">
        <p14:creationId xmlns:p14="http://schemas.microsoft.com/office/powerpoint/2010/main" val="328861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Management Phases in Action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60626" y="1693165"/>
            <a:ext cx="8629556" cy="4360757"/>
            <a:chOff x="158751" y="1828800"/>
            <a:chExt cx="8629556" cy="4360757"/>
          </a:xfrm>
        </p:grpSpPr>
        <p:sp>
          <p:nvSpPr>
            <p:cNvPr id="7" name="Text Box 34"/>
            <p:cNvSpPr txBox="1">
              <a:spLocks noChangeArrowheads="1"/>
            </p:cNvSpPr>
            <p:nvPr/>
          </p:nvSpPr>
          <p:spPr bwMode="auto">
            <a:xfrm>
              <a:off x="5790794" y="5451242"/>
              <a:ext cx="252095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266700" indent="-26670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dirty="0">
                  <a:solidFill>
                    <a:schemeClr val="hlink"/>
                  </a:solidFill>
                  <a:latin typeface="Credit Suisse Type Roman" pitchFamily="34" charset="0"/>
                </a:rPr>
                <a:t>Recovery Strategies </a:t>
              </a:r>
              <a:r>
                <a:rPr lang="en-US" altLang="en-US" sz="1400" dirty="0" smtClean="0">
                  <a:solidFill>
                    <a:schemeClr val="hlink"/>
                  </a:solidFill>
                  <a:latin typeface="Credit Suisse Type Roman" pitchFamily="34" charset="0"/>
                </a:rPr>
                <a:t>Employed</a:t>
              </a:r>
              <a:endParaRPr lang="en-US" altLang="en-US" sz="1400" dirty="0">
                <a:solidFill>
                  <a:schemeClr val="hlink"/>
                </a:solidFill>
                <a:latin typeface="Credit Suisse Type Roman" pitchFamily="34" charset="0"/>
              </a:endParaRPr>
            </a:p>
          </p:txBody>
        </p:sp>
        <p:sp>
          <p:nvSpPr>
            <p:cNvPr id="9" name="Line 23"/>
            <p:cNvSpPr>
              <a:spLocks noChangeShapeType="1"/>
            </p:cNvSpPr>
            <p:nvPr/>
          </p:nvSpPr>
          <p:spPr bwMode="auto">
            <a:xfrm>
              <a:off x="2286000" y="4329562"/>
              <a:ext cx="0" cy="647700"/>
            </a:xfrm>
            <a:prstGeom prst="line">
              <a:avLst/>
            </a:prstGeom>
            <a:noFill/>
            <a:ln w="25400" cap="rnd">
              <a:solidFill>
                <a:srgbClr val="969696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Line 24"/>
            <p:cNvSpPr>
              <a:spLocks noChangeShapeType="1"/>
            </p:cNvSpPr>
            <p:nvPr/>
          </p:nvSpPr>
          <p:spPr bwMode="auto">
            <a:xfrm>
              <a:off x="5646331" y="4241190"/>
              <a:ext cx="0" cy="1671367"/>
            </a:xfrm>
            <a:prstGeom prst="line">
              <a:avLst/>
            </a:prstGeom>
            <a:noFill/>
            <a:ln w="25400" cap="rnd">
              <a:solidFill>
                <a:srgbClr val="969696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3162913" y="4734386"/>
              <a:ext cx="230505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266700" indent="-26670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dirty="0">
                  <a:solidFill>
                    <a:schemeClr val="hlink"/>
                  </a:solidFill>
                  <a:latin typeface="Credit Suisse Type Roman" pitchFamily="34" charset="0"/>
                </a:rPr>
                <a:t>Period of </a:t>
              </a:r>
              <a:r>
                <a:rPr lang="en-US" altLang="en-US" sz="1400" dirty="0" smtClean="0">
                  <a:solidFill>
                    <a:schemeClr val="hlink"/>
                  </a:solidFill>
                  <a:latin typeface="Credit Suisse Type Roman" pitchFamily="34" charset="0"/>
                </a:rPr>
                <a:t>Disruption</a:t>
              </a:r>
              <a:endParaRPr lang="en-US" altLang="en-US" sz="1400" dirty="0">
                <a:solidFill>
                  <a:schemeClr val="hlink"/>
                </a:solidFill>
                <a:latin typeface="Credit Suisse Type Roman" pitchFamily="34" charset="0"/>
              </a:endParaRPr>
            </a:p>
          </p:txBody>
        </p:sp>
        <p:sp>
          <p:nvSpPr>
            <p:cNvPr id="12" name="Line 26"/>
            <p:cNvSpPr>
              <a:spLocks noChangeShapeType="1"/>
            </p:cNvSpPr>
            <p:nvPr/>
          </p:nvSpPr>
          <p:spPr bwMode="auto">
            <a:xfrm>
              <a:off x="2255649" y="4675339"/>
              <a:ext cx="3486800" cy="0"/>
            </a:xfrm>
            <a:prstGeom prst="line">
              <a:avLst/>
            </a:prstGeom>
            <a:noFill/>
            <a:ln w="25400">
              <a:solidFill>
                <a:srgbClr val="9D0E2D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Line 27"/>
            <p:cNvSpPr>
              <a:spLocks noChangeShapeType="1"/>
            </p:cNvSpPr>
            <p:nvPr/>
          </p:nvSpPr>
          <p:spPr bwMode="auto">
            <a:xfrm>
              <a:off x="2749551" y="4329562"/>
              <a:ext cx="0" cy="1275239"/>
            </a:xfrm>
            <a:prstGeom prst="line">
              <a:avLst/>
            </a:prstGeom>
            <a:noFill/>
            <a:ln w="25400" cap="rnd">
              <a:solidFill>
                <a:srgbClr val="969696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Text Box 28"/>
            <p:cNvSpPr txBox="1">
              <a:spLocks noChangeArrowheads="1"/>
            </p:cNvSpPr>
            <p:nvPr/>
          </p:nvSpPr>
          <p:spPr bwMode="auto">
            <a:xfrm>
              <a:off x="2014897" y="5912558"/>
              <a:ext cx="116730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b="1" dirty="0" smtClean="0">
                  <a:latin typeface="Credit Suisse Type Roman" pitchFamily="34" charset="0"/>
                </a:rPr>
                <a:t>Invocation</a:t>
              </a:r>
              <a:endParaRPr lang="en-US" altLang="en-US" sz="1200" b="1" dirty="0">
                <a:latin typeface="Credit Suisse Type Roman" pitchFamily="34" charset="0"/>
              </a:endParaRPr>
            </a:p>
          </p:txBody>
        </p:sp>
        <p:sp>
          <p:nvSpPr>
            <p:cNvPr id="16" name="Text Box 30"/>
            <p:cNvSpPr txBox="1">
              <a:spLocks noChangeArrowheads="1"/>
            </p:cNvSpPr>
            <p:nvPr/>
          </p:nvSpPr>
          <p:spPr bwMode="auto">
            <a:xfrm>
              <a:off x="158751" y="4949830"/>
              <a:ext cx="213488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b="1" dirty="0" smtClean="0">
                  <a:latin typeface="Credit Suisse Type Roman" pitchFamily="34" charset="0"/>
                </a:rPr>
                <a:t>Crisis Mgr. </a:t>
              </a:r>
              <a:r>
                <a:rPr lang="en-US" altLang="en-US" sz="1200" b="1" dirty="0" smtClean="0">
                  <a:latin typeface="Credit Suisse Type Roman" pitchFamily="34" charset="0"/>
                </a:rPr>
                <a:t>&amp; BCM Contacted</a:t>
              </a:r>
              <a:endParaRPr lang="en-US" altLang="en-US" sz="1200" b="1" dirty="0">
                <a:latin typeface="Credit Suisse Type Roman" pitchFamily="34" charset="0"/>
              </a:endParaRPr>
            </a:p>
          </p:txBody>
        </p:sp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1401618" y="5558964"/>
              <a:ext cx="136842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b="1" dirty="0" smtClean="0">
                  <a:latin typeface="Credit Suisse Type Roman" pitchFamily="34" charset="0"/>
                </a:rPr>
                <a:t>First </a:t>
              </a:r>
              <a:r>
                <a:rPr lang="en-US" altLang="en-US" sz="1200" b="1" dirty="0" smtClean="0">
                  <a:latin typeface="Credit Suisse Type Roman" pitchFamily="34" charset="0"/>
                </a:rPr>
                <a:t>CMT </a:t>
              </a:r>
              <a:r>
                <a:rPr lang="en-US" altLang="en-US" sz="1200" b="1" dirty="0">
                  <a:latin typeface="Credit Suisse Type Roman" pitchFamily="34" charset="0"/>
                </a:rPr>
                <a:t>Meeting</a:t>
              </a:r>
            </a:p>
          </p:txBody>
        </p:sp>
        <p:sp>
          <p:nvSpPr>
            <p:cNvPr id="18" name="Line 32"/>
            <p:cNvSpPr>
              <a:spLocks noChangeShapeType="1"/>
            </p:cNvSpPr>
            <p:nvPr/>
          </p:nvSpPr>
          <p:spPr bwMode="auto">
            <a:xfrm flipH="1">
              <a:off x="3048000" y="4329562"/>
              <a:ext cx="0" cy="1675329"/>
            </a:xfrm>
            <a:prstGeom prst="line">
              <a:avLst/>
            </a:prstGeom>
            <a:noFill/>
            <a:ln w="4127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5742449" y="5424603"/>
              <a:ext cx="2442029" cy="0"/>
            </a:xfrm>
            <a:prstGeom prst="line">
              <a:avLst/>
            </a:prstGeom>
            <a:noFill/>
            <a:ln w="25400">
              <a:solidFill>
                <a:srgbClr val="9D0E2D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" name="Rectangle 57"/>
            <p:cNvSpPr>
              <a:spLocks noChangeArrowheads="1"/>
            </p:cNvSpPr>
            <p:nvPr/>
          </p:nvSpPr>
          <p:spPr bwMode="auto">
            <a:xfrm>
              <a:off x="1362688" y="2590800"/>
              <a:ext cx="6790712" cy="1896452"/>
            </a:xfrm>
            <a:prstGeom prst="rect">
              <a:avLst/>
            </a:prstGeom>
            <a:solidFill>
              <a:srgbClr val="DDDDDD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endParaRPr lang="en-US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 flipH="1">
              <a:off x="6547463" y="3340344"/>
              <a:ext cx="720725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2285999" y="4241190"/>
              <a:ext cx="3397863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3" name="Line 11"/>
            <p:cNvSpPr>
              <a:spLocks noChangeShapeType="1"/>
            </p:cNvSpPr>
            <p:nvPr/>
          </p:nvSpPr>
          <p:spPr bwMode="auto">
            <a:xfrm flipH="1">
              <a:off x="6115663" y="3646976"/>
              <a:ext cx="431800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788013" y="3406165"/>
              <a:ext cx="6477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266700" indent="-26670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>
                  <a:latin typeface="Credit Suisse Type Roman" pitchFamily="34" charset="0"/>
                </a:rPr>
                <a:t>100%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8140607" y="4376742"/>
              <a:ext cx="6477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266700" indent="-26670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dirty="0">
                  <a:latin typeface="Credit Suisse Type Roman" pitchFamily="34" charset="0"/>
                </a:rPr>
                <a:t>Time</a:t>
              </a:r>
            </a:p>
          </p:txBody>
        </p:sp>
        <p:sp>
          <p:nvSpPr>
            <p:cNvPr id="26" name="Text Box 19"/>
            <p:cNvSpPr txBox="1">
              <a:spLocks noChangeArrowheads="1"/>
            </p:cNvSpPr>
            <p:nvPr/>
          </p:nvSpPr>
          <p:spPr bwMode="auto">
            <a:xfrm>
              <a:off x="5683862" y="3964167"/>
              <a:ext cx="6477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266700" indent="-26670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dirty="0">
                  <a:latin typeface="Credit Suisse Type Roman" pitchFamily="34" charset="0"/>
                </a:rPr>
                <a:t>Step 1</a:t>
              </a:r>
            </a:p>
          </p:txBody>
        </p:sp>
        <p:sp>
          <p:nvSpPr>
            <p:cNvPr id="27" name="Text Box 59"/>
            <p:cNvSpPr txBox="1">
              <a:spLocks noChangeArrowheads="1"/>
            </p:cNvSpPr>
            <p:nvPr/>
          </p:nvSpPr>
          <p:spPr bwMode="auto">
            <a:xfrm>
              <a:off x="248263" y="2705344"/>
              <a:ext cx="10795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dirty="0">
                  <a:latin typeface="Credit Suisse Type Roman" pitchFamily="34" charset="0"/>
                </a:rPr>
                <a:t>Business Operations</a:t>
              </a:r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 flipH="1">
              <a:off x="5683862" y="3885884"/>
              <a:ext cx="2179" cy="35530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" name="Line 4"/>
            <p:cNvSpPr>
              <a:spLocks noChangeShapeType="1"/>
            </p:cNvSpPr>
            <p:nvPr/>
          </p:nvSpPr>
          <p:spPr bwMode="auto">
            <a:xfrm>
              <a:off x="2285998" y="3362853"/>
              <a:ext cx="1" cy="87833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" name="Line 5"/>
            <p:cNvSpPr>
              <a:spLocks noChangeShapeType="1"/>
            </p:cNvSpPr>
            <p:nvPr/>
          </p:nvSpPr>
          <p:spPr bwMode="auto">
            <a:xfrm>
              <a:off x="1435713" y="3369925"/>
              <a:ext cx="85028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31" name="Picture 6" descr="dglxasset[2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2749" y="3103622"/>
              <a:ext cx="685800" cy="466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Line 12"/>
            <p:cNvSpPr>
              <a:spLocks noChangeShapeType="1"/>
            </p:cNvSpPr>
            <p:nvPr/>
          </p:nvSpPr>
          <p:spPr bwMode="auto">
            <a:xfrm>
              <a:off x="6548945" y="3340344"/>
              <a:ext cx="0" cy="28733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 flipH="1">
              <a:off x="5683863" y="3849078"/>
              <a:ext cx="431800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4" name="Oval 16"/>
            <p:cNvSpPr>
              <a:spLocks noChangeArrowheads="1"/>
            </p:cNvSpPr>
            <p:nvPr/>
          </p:nvSpPr>
          <p:spPr bwMode="auto">
            <a:xfrm>
              <a:off x="5501869" y="3741128"/>
              <a:ext cx="288925" cy="215900"/>
            </a:xfrm>
            <a:prstGeom prst="ellipse">
              <a:avLst/>
            </a:prstGeom>
            <a:solidFill>
              <a:srgbClr val="CCFFCC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35" name="Rectangle 86"/>
            <p:cNvSpPr>
              <a:spLocks noChangeArrowheads="1"/>
            </p:cNvSpPr>
            <p:nvPr/>
          </p:nvSpPr>
          <p:spPr bwMode="auto">
            <a:xfrm>
              <a:off x="1657480" y="2806944"/>
              <a:ext cx="1204913" cy="35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3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lnSpc>
                  <a:spcPts val="1000"/>
                </a:lnSpc>
              </a:pPr>
              <a:endParaRPr lang="en-US" altLang="en-US" sz="800" dirty="0">
                <a:latin typeface="Credit Suisse Type Roman" pitchFamily="34" charset="0"/>
              </a:endParaRPr>
            </a:p>
            <a:p>
              <a:pPr algn="ctr" eaLnBrk="1" hangingPunct="1"/>
              <a:r>
                <a:rPr lang="en-US" altLang="en-US" sz="1600" dirty="0">
                  <a:latin typeface="Credit Suisse Type Roman" pitchFamily="34" charset="0"/>
                </a:rPr>
                <a:t>Crisis Event</a:t>
              </a:r>
            </a:p>
          </p:txBody>
        </p:sp>
        <p:sp>
          <p:nvSpPr>
            <p:cNvPr id="36" name="Text Box 15"/>
            <p:cNvSpPr txBox="1">
              <a:spLocks noChangeArrowheads="1"/>
            </p:cNvSpPr>
            <p:nvPr/>
          </p:nvSpPr>
          <p:spPr bwMode="auto">
            <a:xfrm>
              <a:off x="5027305" y="2883144"/>
              <a:ext cx="16557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Credit Suisse Type Roman" pitchFamily="34" charset="0"/>
                </a:rPr>
                <a:t>Business Resumption</a:t>
              </a:r>
            </a:p>
          </p:txBody>
        </p:sp>
        <p:sp>
          <p:nvSpPr>
            <p:cNvPr id="37" name="Line 87"/>
            <p:cNvSpPr>
              <a:spLocks noChangeShapeType="1"/>
            </p:cNvSpPr>
            <p:nvPr/>
          </p:nvSpPr>
          <p:spPr bwMode="auto">
            <a:xfrm>
              <a:off x="1362687" y="4487252"/>
              <a:ext cx="679071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6182826" y="3734778"/>
              <a:ext cx="6477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266700" indent="-26670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dirty="0">
                  <a:latin typeface="Credit Suisse Type Roman" pitchFamily="34" charset="0"/>
                </a:rPr>
                <a:t>Step 2</a:t>
              </a:r>
            </a:p>
          </p:txBody>
        </p:sp>
        <p:sp>
          <p:nvSpPr>
            <p:cNvPr id="39" name="Line 10"/>
            <p:cNvSpPr>
              <a:spLocks noChangeShapeType="1"/>
            </p:cNvSpPr>
            <p:nvPr/>
          </p:nvSpPr>
          <p:spPr bwMode="auto">
            <a:xfrm>
              <a:off x="6115663" y="3634765"/>
              <a:ext cx="0" cy="214313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6547463" y="3399082"/>
              <a:ext cx="6477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266700" indent="-26670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dirty="0">
                  <a:latin typeface="Credit Suisse Type Roman" pitchFamily="34" charset="0"/>
                </a:rPr>
                <a:t>Step n</a:t>
              </a:r>
            </a:p>
          </p:txBody>
        </p:sp>
        <p:sp>
          <p:nvSpPr>
            <p:cNvPr id="41" name="Line 92"/>
            <p:cNvSpPr>
              <a:spLocks noChangeShapeType="1"/>
            </p:cNvSpPr>
            <p:nvPr/>
          </p:nvSpPr>
          <p:spPr bwMode="auto">
            <a:xfrm>
              <a:off x="1371481" y="2590800"/>
              <a:ext cx="6469" cy="190024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2" name="Line 26"/>
            <p:cNvSpPr>
              <a:spLocks noChangeShapeType="1"/>
            </p:cNvSpPr>
            <p:nvPr/>
          </p:nvSpPr>
          <p:spPr bwMode="auto">
            <a:xfrm>
              <a:off x="3075509" y="5147049"/>
              <a:ext cx="2635862" cy="0"/>
            </a:xfrm>
            <a:prstGeom prst="line">
              <a:avLst/>
            </a:prstGeom>
            <a:noFill/>
            <a:ln w="25400">
              <a:solidFill>
                <a:srgbClr val="9D0E2D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3240915" y="5167841"/>
              <a:ext cx="230505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266700" indent="-26670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495300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757238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004888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dirty="0" smtClean="0">
                  <a:solidFill>
                    <a:schemeClr val="hlink"/>
                  </a:solidFill>
                  <a:latin typeface="Credit Suisse Type Roman" pitchFamily="34" charset="0"/>
                </a:rPr>
                <a:t>Recovery Time Objective</a:t>
              </a:r>
              <a:endParaRPr lang="en-US" altLang="en-US" sz="1400" dirty="0">
                <a:solidFill>
                  <a:schemeClr val="hlink"/>
                </a:solidFill>
                <a:latin typeface="Credit Suisse Type Roman" pitchFamily="34" charset="0"/>
              </a:endParaRPr>
            </a:p>
          </p:txBody>
        </p:sp>
        <p:sp>
          <p:nvSpPr>
            <p:cNvPr id="46" name="AutoShape 4"/>
            <p:cNvSpPr>
              <a:spLocks noChangeArrowheads="1"/>
            </p:cNvSpPr>
            <p:nvPr/>
          </p:nvSpPr>
          <p:spPr bwMode="auto">
            <a:xfrm>
              <a:off x="1371483" y="2247900"/>
              <a:ext cx="6781917" cy="262304"/>
            </a:xfrm>
            <a:prstGeom prst="rightArrow">
              <a:avLst>
                <a:gd name="adj1" fmla="val 43750"/>
                <a:gd name="adj2" fmla="val 118993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009900"/>
                </a:gs>
              </a:gsLst>
              <a:lin ang="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Text Box 59"/>
            <p:cNvSpPr txBox="1">
              <a:spLocks noChangeArrowheads="1"/>
            </p:cNvSpPr>
            <p:nvPr/>
          </p:nvSpPr>
          <p:spPr bwMode="auto">
            <a:xfrm>
              <a:off x="1371483" y="1848508"/>
              <a:ext cx="136842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 smtClean="0">
                  <a:latin typeface="Credit Suisse Type Roman" pitchFamily="34" charset="0"/>
                </a:rPr>
                <a:t>Diagnosis</a:t>
              </a:r>
              <a:endParaRPr lang="en-US" altLang="en-US" sz="2000" dirty="0">
                <a:latin typeface="Credit Suisse Type Roman" pitchFamily="34" charset="0"/>
              </a:endParaRPr>
            </a:p>
          </p:txBody>
        </p:sp>
        <p:sp>
          <p:nvSpPr>
            <p:cNvPr id="48" name="Text Box 59"/>
            <p:cNvSpPr txBox="1">
              <a:spLocks noChangeArrowheads="1"/>
            </p:cNvSpPr>
            <p:nvPr/>
          </p:nvSpPr>
          <p:spPr bwMode="auto">
            <a:xfrm>
              <a:off x="3164259" y="1839016"/>
              <a:ext cx="186494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 smtClean="0">
                  <a:latin typeface="Credit Suisse Type Roman" pitchFamily="34" charset="0"/>
                </a:rPr>
                <a:t>Invocation</a:t>
              </a:r>
              <a:endParaRPr lang="en-US" altLang="en-US" sz="2000" dirty="0">
                <a:latin typeface="Credit Suisse Type Roman" pitchFamily="34" charset="0"/>
              </a:endParaRPr>
            </a:p>
          </p:txBody>
        </p:sp>
        <p:sp>
          <p:nvSpPr>
            <p:cNvPr id="50" name="Text Box 59"/>
            <p:cNvSpPr txBox="1">
              <a:spLocks noChangeArrowheads="1"/>
            </p:cNvSpPr>
            <p:nvPr/>
          </p:nvSpPr>
          <p:spPr bwMode="auto">
            <a:xfrm>
              <a:off x="5029200" y="1828800"/>
              <a:ext cx="3307737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 smtClean="0">
                  <a:latin typeface="Credit Suisse Type Roman" pitchFamily="34" charset="0"/>
                </a:rPr>
                <a:t>Implementation / Monitoring</a:t>
              </a:r>
              <a:endParaRPr lang="en-US" altLang="en-US" sz="2000" dirty="0">
                <a:latin typeface="Credit Suisse Type Roman" pitchFamily="34" charset="0"/>
              </a:endParaRPr>
            </a:p>
          </p:txBody>
        </p:sp>
        <p:sp>
          <p:nvSpPr>
            <p:cNvPr id="51" name="AutoShape 5"/>
            <p:cNvSpPr>
              <a:spLocks noChangeArrowheads="1"/>
            </p:cNvSpPr>
            <p:nvPr/>
          </p:nvSpPr>
          <p:spPr bwMode="auto">
            <a:xfrm rot="3130444">
              <a:off x="827647" y="2066372"/>
              <a:ext cx="685800" cy="608012"/>
            </a:xfrm>
            <a:prstGeom prst="irregularSeal2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Line 27"/>
            <p:cNvSpPr>
              <a:spLocks noChangeShapeType="1"/>
            </p:cNvSpPr>
            <p:nvPr/>
          </p:nvSpPr>
          <p:spPr bwMode="auto">
            <a:xfrm>
              <a:off x="4570126" y="4241192"/>
              <a:ext cx="0" cy="1706560"/>
            </a:xfrm>
            <a:prstGeom prst="line">
              <a:avLst/>
            </a:prstGeom>
            <a:noFill/>
            <a:ln w="25400" cap="rnd">
              <a:solidFill>
                <a:srgbClr val="969696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" name="Text Box 31"/>
            <p:cNvSpPr txBox="1">
              <a:spLocks noChangeArrowheads="1"/>
            </p:cNvSpPr>
            <p:nvPr/>
          </p:nvSpPr>
          <p:spPr bwMode="auto">
            <a:xfrm>
              <a:off x="1226193" y="5253360"/>
              <a:ext cx="122093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b="1" dirty="0" smtClean="0">
                  <a:latin typeface="Credit Suisse Type Roman" pitchFamily="34" charset="0"/>
                </a:rPr>
                <a:t>CAT </a:t>
              </a:r>
              <a:r>
                <a:rPr lang="en-US" altLang="en-US" sz="1200" b="1" dirty="0">
                  <a:latin typeface="Credit Suisse Type Roman" pitchFamily="34" charset="0"/>
                </a:rPr>
                <a:t>Meeting</a:t>
              </a:r>
            </a:p>
          </p:txBody>
        </p:sp>
        <p:sp>
          <p:nvSpPr>
            <p:cNvPr id="53" name="Text Box 31"/>
            <p:cNvSpPr txBox="1">
              <a:spLocks noChangeArrowheads="1"/>
            </p:cNvSpPr>
            <p:nvPr/>
          </p:nvSpPr>
          <p:spPr bwMode="auto">
            <a:xfrm>
              <a:off x="3412516" y="6004891"/>
              <a:ext cx="136842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b="1" dirty="0" smtClean="0">
                  <a:latin typeface="Credit Suisse Type Roman" pitchFamily="34" charset="0"/>
                </a:rPr>
                <a:t>2</a:t>
              </a:r>
              <a:r>
                <a:rPr lang="en-US" altLang="en-US" sz="1200" b="1" baseline="30000" dirty="0" smtClean="0">
                  <a:latin typeface="Credit Suisse Type Roman" pitchFamily="34" charset="0"/>
                </a:rPr>
                <a:t>nd</a:t>
              </a:r>
              <a:r>
                <a:rPr lang="en-US" altLang="en-US" sz="1200" b="1" dirty="0" smtClean="0">
                  <a:latin typeface="Credit Suisse Type Roman" pitchFamily="34" charset="0"/>
                </a:rPr>
                <a:t> CMT </a:t>
              </a:r>
              <a:r>
                <a:rPr lang="en-US" altLang="en-US" sz="1200" b="1" dirty="0">
                  <a:latin typeface="Credit Suisse Type Roman" pitchFamily="34" charset="0"/>
                </a:rPr>
                <a:t>Meeting</a:t>
              </a:r>
            </a:p>
          </p:txBody>
        </p:sp>
        <p:sp>
          <p:nvSpPr>
            <p:cNvPr id="54" name="Text Box 31"/>
            <p:cNvSpPr txBox="1">
              <a:spLocks noChangeArrowheads="1"/>
            </p:cNvSpPr>
            <p:nvPr/>
          </p:nvSpPr>
          <p:spPr bwMode="auto">
            <a:xfrm>
              <a:off x="4962118" y="5986914"/>
              <a:ext cx="136842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1pPr>
              <a:lvl2pPr marL="569913" indent="-22701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2pPr>
              <a:lvl3pPr marL="944563" indent="-260350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3pPr>
              <a:lvl4pPr marL="1304925" indent="-246063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4pPr>
              <a:lvl5pPr marL="3128963" indent="15875" algn="l" defTabSz="728663" eaLnBrk="0" hangingPunct="0">
                <a:spcBef>
                  <a:spcPct val="0"/>
                </a:spcBef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5pPr>
              <a:lvl6pPr marL="35861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6pPr>
              <a:lvl7pPr marL="40433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7pPr>
              <a:lvl8pPr marL="45005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8pPr>
              <a:lvl9pPr marL="4957763" indent="15875" defTabSz="7286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286250" algn="l"/>
                </a:tabLst>
                <a:defRPr sz="2400">
                  <a:solidFill>
                    <a:schemeClr val="tx1"/>
                  </a:solidFill>
                  <a:latin typeface="Akzidenz Grotesk Roman" pitchFamily="2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200" b="1" dirty="0" smtClean="0">
                  <a:latin typeface="Credit Suisse Type Roman" pitchFamily="34" charset="0"/>
                </a:rPr>
                <a:t>3</a:t>
              </a:r>
              <a:r>
                <a:rPr lang="en-US" altLang="en-US" sz="1200" b="1" baseline="30000" dirty="0" smtClean="0">
                  <a:latin typeface="Credit Suisse Type Roman" pitchFamily="34" charset="0"/>
                </a:rPr>
                <a:t>rd</a:t>
              </a:r>
              <a:r>
                <a:rPr lang="en-US" altLang="en-US" sz="1200" b="1" dirty="0" smtClean="0">
                  <a:latin typeface="Credit Suisse Type Roman" pitchFamily="34" charset="0"/>
                </a:rPr>
                <a:t> </a:t>
              </a:r>
              <a:r>
                <a:rPr lang="en-US" altLang="en-US" sz="1200" b="1" dirty="0" smtClean="0">
                  <a:latin typeface="Credit Suisse Type Roman" pitchFamily="34" charset="0"/>
                </a:rPr>
                <a:t>CMT </a:t>
              </a:r>
              <a:r>
                <a:rPr lang="en-US" altLang="en-US" sz="1200" b="1" dirty="0">
                  <a:latin typeface="Credit Suisse Type Roman" pitchFamily="34" charset="0"/>
                </a:rPr>
                <a:t>Meeting</a:t>
              </a:r>
            </a:p>
          </p:txBody>
        </p:sp>
        <p:sp>
          <p:nvSpPr>
            <p:cNvPr id="55" name="Line 27"/>
            <p:cNvSpPr>
              <a:spLocks noChangeShapeType="1"/>
            </p:cNvSpPr>
            <p:nvPr/>
          </p:nvSpPr>
          <p:spPr bwMode="auto">
            <a:xfrm>
              <a:off x="2540048" y="4312210"/>
              <a:ext cx="0" cy="1139032"/>
            </a:xfrm>
            <a:prstGeom prst="line">
              <a:avLst/>
            </a:prstGeom>
            <a:noFill/>
            <a:ln w="25400" cap="rnd">
              <a:solidFill>
                <a:srgbClr val="969696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788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Strong Crisis Management </a:t>
            </a:r>
            <a:r>
              <a:rPr lang="en-US" dirty="0" smtClean="0"/>
              <a:t>Toolset is Paramount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/>
            <a:r>
              <a:rPr lang="en-US" dirty="0" smtClean="0"/>
              <a:t>Crisis Management Roles and Responsibilities (BCM and Business / Primary and Alternates)</a:t>
            </a:r>
          </a:p>
          <a:p>
            <a:pPr lvl="0" rtl="0"/>
            <a:r>
              <a:rPr lang="en-US" dirty="0" smtClean="0"/>
              <a:t>Emergency/Risk Identification Service (NC4)</a:t>
            </a:r>
            <a:endParaRPr lang="en-US" dirty="0"/>
          </a:p>
          <a:p>
            <a:pPr lvl="0" rtl="0"/>
            <a:r>
              <a:rPr lang="en-US" dirty="0" smtClean="0"/>
              <a:t>Severity Triggers (Minor, Moderate, Severe) for Communication</a:t>
            </a:r>
            <a:endParaRPr lang="en-US" dirty="0"/>
          </a:p>
          <a:p>
            <a:pPr lvl="0" rtl="0"/>
            <a:r>
              <a:rPr lang="en-US" dirty="0" smtClean="0"/>
              <a:t>Communication templates</a:t>
            </a:r>
            <a:endParaRPr lang="en-US" dirty="0"/>
          </a:p>
          <a:p>
            <a:pPr lvl="1" rtl="0">
              <a:spcBef>
                <a:spcPts val="0"/>
              </a:spcBef>
            </a:pPr>
            <a:r>
              <a:rPr lang="en-US" dirty="0" smtClean="0"/>
              <a:t>By severity</a:t>
            </a:r>
            <a:endParaRPr lang="en-US" dirty="0"/>
          </a:p>
          <a:p>
            <a:pPr lvl="1" rtl="0">
              <a:spcBef>
                <a:spcPts val="0"/>
              </a:spcBef>
            </a:pPr>
            <a:r>
              <a:rPr lang="en-US" dirty="0" smtClean="0"/>
              <a:t>By event type</a:t>
            </a:r>
            <a:endParaRPr lang="en-US" dirty="0"/>
          </a:p>
          <a:p>
            <a:pPr lvl="1" rtl="0">
              <a:spcBef>
                <a:spcPts val="0"/>
              </a:spcBef>
            </a:pPr>
            <a:r>
              <a:rPr lang="en-US" dirty="0" smtClean="0"/>
              <a:t>Obtain pre-approval from Corporate Communications</a:t>
            </a:r>
            <a:endParaRPr lang="en-US" dirty="0"/>
          </a:p>
          <a:p>
            <a:pPr lvl="0" rtl="0"/>
            <a:r>
              <a:rPr lang="en-US" dirty="0" smtClean="0"/>
              <a:t>Crisis Management Checklist</a:t>
            </a:r>
            <a:endParaRPr lang="en-US" dirty="0"/>
          </a:p>
          <a:p>
            <a:pPr lvl="0" rtl="0"/>
            <a:r>
              <a:rPr lang="en-US" dirty="0" smtClean="0"/>
              <a:t>Emergency Communication System (e.g. </a:t>
            </a:r>
            <a:r>
              <a:rPr lang="en-US" dirty="0" err="1" smtClean="0"/>
              <a:t>AlertFind</a:t>
            </a:r>
            <a:r>
              <a:rPr lang="en-US" dirty="0" smtClean="0"/>
              <a:t> or </a:t>
            </a:r>
            <a:r>
              <a:rPr lang="en-US" dirty="0" err="1" smtClean="0"/>
              <a:t>Everbridge</a:t>
            </a:r>
            <a:r>
              <a:rPr lang="en-US" dirty="0" smtClean="0"/>
              <a:t>)</a:t>
            </a:r>
            <a:endParaRPr lang="en-US" dirty="0"/>
          </a:p>
          <a:p>
            <a:pPr lvl="0" rtl="0"/>
            <a:r>
              <a:rPr lang="en-US" dirty="0" smtClean="0"/>
              <a:t>Hotlines (BCM, Corporate Security, Incident Management)</a:t>
            </a:r>
            <a:endParaRPr lang="en-US" dirty="0"/>
          </a:p>
          <a:p>
            <a:pPr lvl="0" rtl="0"/>
            <a:r>
              <a:rPr lang="en-US" dirty="0" smtClean="0"/>
              <a:t>Bridge / Conference Call Lines</a:t>
            </a:r>
            <a:endParaRPr lang="en-US" dirty="0"/>
          </a:p>
          <a:p>
            <a:pPr lvl="0" rtl="0"/>
            <a:r>
              <a:rPr lang="en-US" dirty="0" smtClean="0"/>
              <a:t>Chatrooms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51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Management  - Real Life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H1N1</a:t>
            </a:r>
          </a:p>
          <a:p>
            <a:r>
              <a:rPr lang="en-US" dirty="0" smtClean="0"/>
              <a:t>Bomb Threat – Atlanta</a:t>
            </a:r>
          </a:p>
          <a:p>
            <a:r>
              <a:rPr lang="en-US" dirty="0" smtClean="0"/>
              <a:t>Bomb Threat </a:t>
            </a:r>
            <a:r>
              <a:rPr lang="en-US" dirty="0"/>
              <a:t>–</a:t>
            </a:r>
            <a:r>
              <a:rPr lang="en-US" dirty="0" smtClean="0"/>
              <a:t> Chicago</a:t>
            </a:r>
          </a:p>
          <a:p>
            <a:r>
              <a:rPr lang="en-US" dirty="0" smtClean="0"/>
              <a:t>Boston Bombing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84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Lesson’s </a:t>
            </a:r>
            <a:r>
              <a:rPr lang="en-US" dirty="0" smtClean="0"/>
              <a:t>Learned from Previous Crisis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676401"/>
            <a:ext cx="8640000" cy="4632324"/>
          </a:xfrm>
        </p:spPr>
        <p:txBody>
          <a:bodyPr/>
          <a:lstStyle/>
          <a:p>
            <a:r>
              <a:rPr lang="en-US" dirty="0" smtClean="0"/>
              <a:t>Put in place a strong Crisis Management toolset</a:t>
            </a:r>
          </a:p>
          <a:p>
            <a:r>
              <a:rPr lang="en-US" dirty="0" smtClean="0"/>
              <a:t>Remind  </a:t>
            </a:r>
            <a:r>
              <a:rPr lang="en-US" dirty="0" smtClean="0"/>
              <a:t>CMT members and staff of CM protocol at the beginning</a:t>
            </a:r>
          </a:p>
          <a:p>
            <a:r>
              <a:rPr lang="en-US" dirty="0" smtClean="0"/>
              <a:t>Stick to </a:t>
            </a:r>
            <a:r>
              <a:rPr lang="en-US" dirty="0" smtClean="0"/>
              <a:t>the CMT protocol</a:t>
            </a:r>
            <a:r>
              <a:rPr lang="en-US" dirty="0" smtClean="0"/>
              <a:t>!</a:t>
            </a:r>
          </a:p>
          <a:p>
            <a:r>
              <a:rPr lang="en-US" dirty="0" smtClean="0"/>
              <a:t>Be willing to disregard protocol if it’s wrong!!</a:t>
            </a:r>
          </a:p>
          <a:p>
            <a:r>
              <a:rPr lang="en-US" dirty="0" smtClean="0"/>
              <a:t>Get Help / Delegate!</a:t>
            </a:r>
          </a:p>
          <a:p>
            <a:r>
              <a:rPr lang="en-US" dirty="0" smtClean="0"/>
              <a:t>Coordinate -- Don’t get in each others’ way</a:t>
            </a:r>
          </a:p>
          <a:p>
            <a:r>
              <a:rPr lang="en-US" dirty="0" smtClean="0"/>
              <a:t>Be on the right side of your mistakes</a:t>
            </a:r>
          </a:p>
          <a:p>
            <a:pPr lvl="1"/>
            <a:r>
              <a:rPr lang="en-US" dirty="0" smtClean="0"/>
              <a:t>Err to Over-Inform</a:t>
            </a:r>
          </a:p>
          <a:p>
            <a:pPr lvl="1"/>
            <a:r>
              <a:rPr lang="en-US" dirty="0" smtClean="0"/>
              <a:t>Err to Over-Include</a:t>
            </a:r>
          </a:p>
          <a:p>
            <a:pPr lvl="1"/>
            <a:r>
              <a:rPr lang="en-US" dirty="0" smtClean="0"/>
              <a:t>Err to Overprotect Staff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669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en-US" sz="5400" dirty="0" smtClean="0">
              <a:solidFill>
                <a:srgbClr val="003868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5400" dirty="0" smtClean="0">
                <a:solidFill>
                  <a:srgbClr val="003868"/>
                </a:solidFill>
                <a:latin typeface="+mj-lt"/>
                <a:ea typeface="+mj-ea"/>
                <a:cs typeface="+mj-cs"/>
              </a:rPr>
              <a:t>Appendix</a:t>
            </a:r>
            <a:endParaRPr lang="en-US" sz="5400" dirty="0">
              <a:solidFill>
                <a:srgbClr val="00386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79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00" y="422274"/>
            <a:ext cx="8640000" cy="720726"/>
          </a:xfrm>
        </p:spPr>
        <p:txBody>
          <a:bodyPr/>
          <a:lstStyle/>
          <a:p>
            <a:r>
              <a:rPr lang="en-US" dirty="0" smtClean="0"/>
              <a:t>Crisis Management Structure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979808"/>
              </p:ext>
            </p:extLst>
          </p:nvPr>
        </p:nvGraphicFramePr>
        <p:xfrm>
          <a:off x="250824" y="1412875"/>
          <a:ext cx="7978776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419600" y="1143000"/>
            <a:ext cx="4038600" cy="5181599"/>
          </a:xfrm>
          <a:prstGeom prst="roundRect">
            <a:avLst/>
          </a:prstGeom>
          <a:noFill/>
          <a:ln w="1905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15125" y="2743200"/>
            <a:ext cx="167640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Clr>
                <a:srgbClr val="91867E"/>
              </a:buClr>
            </a:pPr>
            <a:r>
              <a:rPr lang="en-US" sz="2400" dirty="0" smtClean="0"/>
              <a:t>Regional Crisis</a:t>
            </a:r>
          </a:p>
          <a:p>
            <a:pPr algn="ctr">
              <a:buClr>
                <a:srgbClr val="91867E"/>
              </a:buClr>
            </a:pPr>
            <a:r>
              <a:rPr lang="en-US" sz="2400" dirty="0" smtClean="0"/>
              <a:t>Management</a:t>
            </a:r>
          </a:p>
          <a:p>
            <a:pPr algn="ctr">
              <a:buClr>
                <a:srgbClr val="91867E"/>
              </a:buClr>
            </a:pPr>
            <a:r>
              <a:rPr lang="en-US" sz="2400" dirty="0" smtClean="0"/>
              <a:t>Team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953000"/>
            <a:ext cx="1676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Clr>
                <a:srgbClr val="91867E"/>
              </a:buClr>
            </a:pPr>
            <a:r>
              <a:rPr lang="en-US" sz="1200" b="1" dirty="0" smtClean="0"/>
              <a:t>Information Only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2628900"/>
            <a:ext cx="1600200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Clr>
                <a:srgbClr val="91867E"/>
              </a:buClr>
            </a:pPr>
            <a:r>
              <a:rPr lang="en-US" sz="1000" dirty="0" smtClean="0"/>
              <a:t>BCM</a:t>
            </a:r>
          </a:p>
          <a:p>
            <a:pPr algn="ctr">
              <a:buClr>
                <a:srgbClr val="91867E"/>
              </a:buClr>
            </a:pPr>
            <a:r>
              <a:rPr lang="en-US" sz="1000" dirty="0" smtClean="0"/>
              <a:t>Human Resources</a:t>
            </a:r>
          </a:p>
          <a:p>
            <a:pPr algn="ctr">
              <a:buClr>
                <a:srgbClr val="91867E"/>
              </a:buClr>
            </a:pPr>
            <a:r>
              <a:rPr lang="en-US" sz="1000" dirty="0" smtClean="0"/>
              <a:t>Corporate Communications</a:t>
            </a:r>
          </a:p>
          <a:p>
            <a:pPr algn="ctr">
              <a:buClr>
                <a:srgbClr val="91867E"/>
              </a:buClr>
            </a:pPr>
            <a:r>
              <a:rPr lang="en-US" sz="1000" dirty="0" smtClean="0"/>
              <a:t>Security</a:t>
            </a:r>
          </a:p>
          <a:p>
            <a:pPr algn="ctr">
              <a:buClr>
                <a:srgbClr val="91867E"/>
              </a:buClr>
            </a:pPr>
            <a:r>
              <a:rPr lang="en-US" sz="1000" dirty="0" smtClean="0"/>
              <a:t>IT</a:t>
            </a:r>
          </a:p>
          <a:p>
            <a:pPr algn="ctr">
              <a:buClr>
                <a:srgbClr val="91867E"/>
              </a:buClr>
            </a:pPr>
            <a:r>
              <a:rPr lang="en-US" sz="1000" dirty="0" smtClean="0"/>
              <a:t>General Counsel</a:t>
            </a:r>
          </a:p>
          <a:p>
            <a:pPr algn="ctr">
              <a:buClr>
                <a:srgbClr val="91867E"/>
              </a:buClr>
            </a:pPr>
            <a:r>
              <a:rPr lang="en-US" sz="1000" dirty="0" smtClean="0"/>
              <a:t>Corporate Travel</a:t>
            </a:r>
          </a:p>
          <a:p>
            <a:pPr algn="ctr">
              <a:buClr>
                <a:srgbClr val="91867E"/>
              </a:buClr>
            </a:pPr>
            <a:r>
              <a:rPr lang="en-US" sz="1000" dirty="0" smtClean="0"/>
              <a:t>Facilities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04848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BCM Roles During a Crisis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508234"/>
              </p:ext>
            </p:extLst>
          </p:nvPr>
        </p:nvGraphicFramePr>
        <p:xfrm>
          <a:off x="457200" y="1524000"/>
          <a:ext cx="8153400" cy="4383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5377"/>
                <a:gridCol w="277223"/>
                <a:gridCol w="252216"/>
                <a:gridCol w="376446"/>
                <a:gridCol w="430348"/>
                <a:gridCol w="388790"/>
                <a:gridCol w="381000"/>
                <a:gridCol w="457200"/>
                <a:gridCol w="288613"/>
                <a:gridCol w="391225"/>
                <a:gridCol w="391225"/>
                <a:gridCol w="452937"/>
                <a:gridCol w="533400"/>
                <a:gridCol w="457200"/>
                <a:gridCol w="511722"/>
                <a:gridCol w="532067"/>
                <a:gridCol w="556411"/>
              </a:tblGrid>
              <a:tr h="4336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BCM Staff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John Smith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Jane Doe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...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vert="vert270"/>
                </a:tc>
              </a:tr>
              <a:tr h="431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CM Role 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7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BCM Regional Mgt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02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Crisis Manager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37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Incident Log Recorder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1883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Media Monitor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</a:tr>
              <a:tr h="356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Business Interruption Hotline Updater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37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Notification </a:t>
                      </a:r>
                      <a:r>
                        <a:rPr lang="en-US" sz="1000" dirty="0">
                          <a:effectLst/>
                        </a:rPr>
                        <a:t>Dispatcher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464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DCM / DCMT Liaisons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75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CAT </a:t>
                      </a:r>
                      <a:r>
                        <a:rPr lang="fr-FR" sz="1000" dirty="0" smtClean="0">
                          <a:effectLst/>
                        </a:rPr>
                        <a:t>Liaisons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</a:rPr>
                        <a:t>(</a:t>
                      </a:r>
                      <a:r>
                        <a:rPr lang="fr-FR" sz="1000" dirty="0" err="1" smtClean="0">
                          <a:effectLst/>
                        </a:rPr>
                        <a:t>Facilities</a:t>
                      </a:r>
                      <a:r>
                        <a:rPr lang="fr-FR" sz="1000" dirty="0" smtClean="0">
                          <a:effectLst/>
                        </a:rPr>
                        <a:t>, </a:t>
                      </a:r>
                      <a:r>
                        <a:rPr lang="fr-FR" sz="1000" dirty="0">
                          <a:effectLst/>
                        </a:rPr>
                        <a:t>HR, etc.)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37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IT,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CAT/CMT </a:t>
                      </a:r>
                      <a:r>
                        <a:rPr lang="en-US" sz="1000" dirty="0">
                          <a:effectLst/>
                        </a:rPr>
                        <a:t>Liaisons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37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Domestic Offices Liaisons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37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International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Office Liaisons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2851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BCM Industry Liaisons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  <a:tr h="309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DR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Site </a:t>
                      </a:r>
                      <a:r>
                        <a:rPr lang="en-US" sz="1000" dirty="0">
                          <a:effectLst/>
                        </a:rPr>
                        <a:t>Readiness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05" marR="58105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34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Management Meeting Checklist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304800" y="1825944"/>
            <a:ext cx="8487600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3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514350" indent="-514350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1pPr>
            <a:lvl2pPr marL="855663" indent="-227013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2pPr>
            <a:lvl3pPr marL="1230313" indent="-260350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3pPr>
            <a:lvl4pPr marL="1590675" indent="-246063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4pPr>
            <a:lvl5pPr marL="3128963" indent="15875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5pPr>
            <a:lvl6pPr marL="3586163" indent="15875" defTabSz="728663" eaLnBrk="0" fontAlgn="base" hangingPunct="0">
              <a:spcBef>
                <a:spcPct val="0"/>
              </a:spcBef>
              <a:spcAft>
                <a:spcPct val="0"/>
              </a:spcAft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6pPr>
            <a:lvl7pPr marL="4043363" indent="15875" defTabSz="728663" eaLnBrk="0" fontAlgn="base" hangingPunct="0">
              <a:spcBef>
                <a:spcPct val="0"/>
              </a:spcBef>
              <a:spcAft>
                <a:spcPct val="0"/>
              </a:spcAft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7pPr>
            <a:lvl8pPr marL="4500563" indent="15875" defTabSz="728663" eaLnBrk="0" fontAlgn="base" hangingPunct="0">
              <a:spcBef>
                <a:spcPct val="0"/>
              </a:spcBef>
              <a:spcAft>
                <a:spcPct val="0"/>
              </a:spcAft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8pPr>
            <a:lvl9pPr marL="4957763" indent="15875" defTabSz="728663" eaLnBrk="0" fontAlgn="base" hangingPunct="0">
              <a:spcBef>
                <a:spcPct val="0"/>
              </a:spcBef>
              <a:spcAft>
                <a:spcPct val="0"/>
              </a:spcAft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9pPr>
          </a:lstStyle>
          <a:p>
            <a:pPr eaLnBrk="1" hangingPunct="1">
              <a:buFont typeface="Wingdings" pitchFamily="2" charset="2"/>
              <a:buChar char="¨"/>
            </a:pPr>
            <a:endParaRPr lang="en-GB" altLang="en-US" sz="1600" dirty="0" smtClean="0">
              <a:latin typeface="Credit Suisse Type Light" panose="020B0303040503020204" pitchFamily="34" charset="0"/>
            </a:endParaRP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¨"/>
            </a:pPr>
            <a:r>
              <a:rPr lang="en-GB" altLang="en-US" sz="1600" dirty="0" smtClean="0">
                <a:latin typeface="Credit Suisse Type Light" panose="020B0303040503020204" pitchFamily="34" charset="0"/>
              </a:rPr>
              <a:t>Attendance</a:t>
            </a:r>
            <a:endParaRPr lang="en-GB" altLang="en-US" sz="1600" dirty="0">
              <a:latin typeface="Credit Suisse Type Light" panose="020B0303040503020204" pitchFamily="34" charset="0"/>
            </a:endParaRPr>
          </a:p>
          <a:p>
            <a:pPr eaLnBrk="1" hangingPunct="1">
              <a:buFont typeface="Wingdings" pitchFamily="2" charset="2"/>
              <a:buChar char="¨"/>
            </a:pPr>
            <a:r>
              <a:rPr lang="en-GB" altLang="en-US" sz="1600" b="0" dirty="0" smtClean="0">
                <a:latin typeface="Credit Suisse Type Light" panose="020B0303040503020204" pitchFamily="34" charset="0"/>
              </a:rPr>
              <a:t>Description of crisis or situation overview</a:t>
            </a:r>
          </a:p>
          <a:p>
            <a:pPr eaLnBrk="1" hangingPunct="1">
              <a:buFont typeface="Wingdings" pitchFamily="2" charset="2"/>
              <a:buChar char="¨"/>
            </a:pPr>
            <a:r>
              <a:rPr lang="en-GB" altLang="en-US" sz="1600" b="0" dirty="0" smtClean="0">
                <a:latin typeface="Credit Suisse Type Light" panose="020B0303040503020204" pitchFamily="34" charset="0"/>
              </a:rPr>
              <a:t>Staff </a:t>
            </a:r>
            <a:r>
              <a:rPr lang="en-GB" altLang="en-US" sz="1600" b="0" dirty="0">
                <a:latin typeface="Credit Suisse Type Light" panose="020B0303040503020204" pitchFamily="34" charset="0"/>
              </a:rPr>
              <a:t>safety, welfare and accountability</a:t>
            </a:r>
          </a:p>
          <a:p>
            <a:pPr eaLnBrk="1" hangingPunct="1">
              <a:buFont typeface="Wingdings" pitchFamily="2" charset="2"/>
              <a:buChar char="¨"/>
            </a:pPr>
            <a:r>
              <a:rPr lang="en-GB" altLang="en-US" sz="1600" b="0" dirty="0">
                <a:latin typeface="Credit Suisse Type Light" panose="020B0303040503020204" pitchFamily="34" charset="0"/>
              </a:rPr>
              <a:t>Security situation overview</a:t>
            </a:r>
          </a:p>
          <a:p>
            <a:pPr eaLnBrk="1" hangingPunct="1">
              <a:buFont typeface="Wingdings" pitchFamily="2" charset="2"/>
              <a:buChar char="¨"/>
            </a:pPr>
            <a:r>
              <a:rPr lang="en-GB" altLang="en-US" sz="1600" b="0" dirty="0">
                <a:latin typeface="Credit Suisse Type Light" panose="020B0303040503020204" pitchFamily="34" charset="0"/>
              </a:rPr>
              <a:t>Infrastructure impact assessment </a:t>
            </a:r>
            <a:r>
              <a:rPr lang="en-GB" altLang="en-US" sz="1600" b="0" dirty="0" smtClean="0">
                <a:latin typeface="Credit Suisse Type Light" panose="020B0303040503020204" pitchFamily="34" charset="0"/>
              </a:rPr>
              <a:t>– Internal  ( </a:t>
            </a:r>
            <a:r>
              <a:rPr lang="en-GB" altLang="en-US" sz="1600" b="0" dirty="0">
                <a:latin typeface="Credit Suisse Type Light" panose="020B0303040503020204" pitchFamily="34" charset="0"/>
              </a:rPr>
              <a:t>IT, Facilities, Engineering, etc. )</a:t>
            </a:r>
          </a:p>
          <a:p>
            <a:pPr eaLnBrk="1" hangingPunct="1">
              <a:spcAft>
                <a:spcPts val="600"/>
              </a:spcAft>
              <a:buFont typeface="Wingdings" pitchFamily="2" charset="2"/>
              <a:buChar char="¨"/>
            </a:pPr>
            <a:r>
              <a:rPr lang="en-GB" altLang="en-US" sz="1600" b="0" dirty="0">
                <a:latin typeface="Credit Suisse Type Light" panose="020B0303040503020204" pitchFamily="34" charset="0"/>
              </a:rPr>
              <a:t>Business Impact - critical processes </a:t>
            </a:r>
            <a:r>
              <a:rPr lang="en-GB" altLang="en-US" sz="1600" b="0" dirty="0" smtClean="0">
                <a:latin typeface="Credit Suisse Type Light" panose="020B0303040503020204" pitchFamily="34" charset="0"/>
              </a:rPr>
              <a:t>affected</a:t>
            </a:r>
          </a:p>
          <a:p>
            <a:pPr eaLnBrk="1" hangingPunct="1">
              <a:buFont typeface="Wingdings" pitchFamily="2" charset="2"/>
              <a:buChar char="¨"/>
            </a:pPr>
            <a:endParaRPr lang="en-GB" altLang="en-US" sz="1600" b="0" dirty="0" smtClean="0">
              <a:latin typeface="Credit Suisse Type Light" panose="020B0303040503020204" pitchFamily="34" charset="0"/>
            </a:endParaRP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¨"/>
            </a:pPr>
            <a:r>
              <a:rPr lang="en-GB" altLang="en-US" sz="1600" b="0" dirty="0" smtClean="0">
                <a:latin typeface="Credit Suisse Type Light" panose="020B0303040503020204" pitchFamily="34" charset="0"/>
              </a:rPr>
              <a:t>Business </a:t>
            </a:r>
            <a:r>
              <a:rPr lang="en-GB" altLang="en-US" sz="1600" b="0" dirty="0">
                <a:latin typeface="Credit Suisse Type Light" panose="020B0303040503020204" pitchFamily="34" charset="0"/>
              </a:rPr>
              <a:t>Recovery Strategies / Solutions / Timeframes</a:t>
            </a:r>
          </a:p>
          <a:p>
            <a:pPr eaLnBrk="1" hangingPunct="1">
              <a:buFont typeface="Wingdings" pitchFamily="2" charset="2"/>
              <a:buChar char="¨"/>
            </a:pPr>
            <a:r>
              <a:rPr lang="en-GB" altLang="en-US" sz="1600" b="0" dirty="0">
                <a:latin typeface="Credit Suisse Type Light" panose="020B0303040503020204" pitchFamily="34" charset="0"/>
              </a:rPr>
              <a:t>Corporate Communications (Internal/External/Overseas)</a:t>
            </a:r>
          </a:p>
          <a:p>
            <a:pPr eaLnBrk="1" hangingPunct="1">
              <a:buFont typeface="Wingdings" pitchFamily="2" charset="2"/>
              <a:buChar char="¨"/>
            </a:pPr>
            <a:r>
              <a:rPr lang="en-GB" altLang="en-US" sz="1600" b="0" dirty="0">
                <a:latin typeface="Credit Suisse Type Light" panose="020B0303040503020204" pitchFamily="34" charset="0"/>
              </a:rPr>
              <a:t>Logistics (Hotels, Transportation , Catering </a:t>
            </a:r>
            <a:r>
              <a:rPr lang="en-GB" altLang="en-US" sz="1600" b="0" dirty="0" err="1">
                <a:latin typeface="Credit Suisse Type Light" panose="020B0303040503020204" pitchFamily="34" charset="0"/>
              </a:rPr>
              <a:t>etc</a:t>
            </a:r>
            <a:r>
              <a:rPr lang="en-GB" altLang="en-US" sz="1600" b="0" dirty="0">
                <a:latin typeface="Credit Suisse Type Light" panose="020B0303040503020204" pitchFamily="34" charset="0"/>
              </a:rPr>
              <a:t>)</a:t>
            </a:r>
          </a:p>
          <a:p>
            <a:pPr eaLnBrk="1" hangingPunct="1">
              <a:spcAft>
                <a:spcPts val="600"/>
              </a:spcAft>
              <a:buFont typeface="Wingdings" pitchFamily="2" charset="2"/>
              <a:buChar char="¨"/>
            </a:pPr>
            <a:r>
              <a:rPr lang="en-GB" altLang="en-US" sz="1600" dirty="0">
                <a:latin typeface="Credit Suisse Type Light" panose="020B0303040503020204" pitchFamily="34" charset="0"/>
              </a:rPr>
              <a:t>Action i</a:t>
            </a:r>
            <a:r>
              <a:rPr lang="en-GB" altLang="en-US" sz="1600" dirty="0" smtClean="0">
                <a:latin typeface="Credit Suisse Type Light" panose="020B0303040503020204" pitchFamily="34" charset="0"/>
              </a:rPr>
              <a:t>tem summary</a:t>
            </a:r>
          </a:p>
          <a:p>
            <a:pPr eaLnBrk="1" hangingPunct="1">
              <a:buFont typeface="Wingdings" pitchFamily="2" charset="2"/>
              <a:buChar char="¨"/>
            </a:pPr>
            <a:endParaRPr lang="en-GB" altLang="en-US" sz="1600" b="0" dirty="0" smtClean="0">
              <a:latin typeface="Credit Suisse Type Light" panose="020B0303040503020204" pitchFamily="34" charset="0"/>
            </a:endParaRP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¨"/>
            </a:pPr>
            <a:r>
              <a:rPr lang="en-GB" altLang="en-US" sz="1600" b="0" dirty="0" smtClean="0">
                <a:latin typeface="Credit Suisse Type Light" panose="020B0303040503020204" pitchFamily="34" charset="0"/>
              </a:rPr>
              <a:t>Next </a:t>
            </a:r>
            <a:r>
              <a:rPr lang="en-GB" altLang="en-US" sz="1600" dirty="0">
                <a:latin typeface="Credit Suisse Type Light" panose="020B0303040503020204" pitchFamily="34" charset="0"/>
              </a:rPr>
              <a:t>m</a:t>
            </a:r>
            <a:r>
              <a:rPr lang="en-GB" altLang="en-US" sz="1600" b="0" dirty="0" smtClean="0">
                <a:latin typeface="Credit Suisse Type Light" panose="020B0303040503020204" pitchFamily="34" charset="0"/>
              </a:rPr>
              <a:t>eeting schedule and/or schedule for updates</a:t>
            </a:r>
            <a:endParaRPr lang="en-US" altLang="en-US" sz="1600" b="0" dirty="0">
              <a:latin typeface="Credit Suisse Type Light" panose="020B0303040503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3058" y="1406919"/>
            <a:ext cx="784414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3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514350" indent="-514350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1pPr>
            <a:lvl2pPr marL="855663" indent="-227013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2pPr>
            <a:lvl3pPr marL="1230313" indent="-260350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3pPr>
            <a:lvl4pPr marL="1590675" indent="-246063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4pPr>
            <a:lvl5pPr marL="3128963" indent="15875" defTabSz="728663" eaLnBrk="0" hangingPunct="0"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5pPr>
            <a:lvl6pPr marL="3586163" indent="15875" defTabSz="728663" eaLnBrk="0" fontAlgn="base" hangingPunct="0">
              <a:spcBef>
                <a:spcPct val="0"/>
              </a:spcBef>
              <a:spcAft>
                <a:spcPct val="0"/>
              </a:spcAft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6pPr>
            <a:lvl7pPr marL="4043363" indent="15875" defTabSz="728663" eaLnBrk="0" fontAlgn="base" hangingPunct="0">
              <a:spcBef>
                <a:spcPct val="0"/>
              </a:spcBef>
              <a:spcAft>
                <a:spcPct val="0"/>
              </a:spcAft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7pPr>
            <a:lvl8pPr marL="4500563" indent="15875" defTabSz="728663" eaLnBrk="0" fontAlgn="base" hangingPunct="0">
              <a:spcBef>
                <a:spcPct val="0"/>
              </a:spcBef>
              <a:spcAft>
                <a:spcPct val="0"/>
              </a:spcAft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8pPr>
            <a:lvl9pPr marL="4957763" indent="15875" defTabSz="728663" eaLnBrk="0" fontAlgn="base" hangingPunct="0">
              <a:spcBef>
                <a:spcPct val="0"/>
              </a:spcBef>
              <a:spcAft>
                <a:spcPct val="0"/>
              </a:spcAft>
              <a:tabLst>
                <a:tab pos="4286250" algn="l"/>
              </a:tabLst>
              <a:defRPr sz="2400">
                <a:solidFill>
                  <a:schemeClr val="tx1"/>
                </a:solidFill>
                <a:latin typeface="Akzidenz Grotesk Roman" pitchFamily="2" charset="0"/>
              </a:defRPr>
            </a:lvl9pPr>
          </a:lstStyle>
          <a:p>
            <a:pPr eaLnBrk="1" hangingPunct="1">
              <a:lnSpc>
                <a:spcPts val="1800"/>
              </a:lnSpc>
              <a:spcAft>
                <a:spcPct val="50000"/>
              </a:spcAft>
              <a:buFont typeface="Wingdings" pitchFamily="2" charset="2"/>
              <a:buChar char="þ"/>
            </a:pPr>
            <a:r>
              <a:rPr lang="en-GB" altLang="en-US" sz="2000" dirty="0" smtClean="0">
                <a:latin typeface="Credit Suisse Type Roman" pitchFamily="34" charset="0"/>
              </a:rPr>
              <a:t>Agenda Item</a:t>
            </a:r>
            <a:endParaRPr lang="en-US" altLang="en-US" sz="2000" dirty="0">
              <a:latin typeface="Credit Suisse Type Roman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814371"/>
            <a:ext cx="7391400" cy="3545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Diagnosis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5473" y="4063474"/>
            <a:ext cx="7391400" cy="3545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en-US" sz="1600" b="1" dirty="0" smtClean="0">
                <a:solidFill>
                  <a:schemeClr val="bg1"/>
                </a:solidFill>
              </a:rPr>
              <a:t>Invocation/Implementation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3769" y="5589052"/>
            <a:ext cx="7386941" cy="3545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Monitoring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93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Communication / Notification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300" b="1" dirty="0"/>
              <a:t>Subject Field:</a:t>
            </a:r>
            <a:r>
              <a:rPr lang="en-US" sz="1300" dirty="0"/>
              <a:t> BCM / CMT / CAT / Senior Mgt. NOTICE #1: State ISSUE (Crisis Event Level ???)</a:t>
            </a:r>
          </a:p>
          <a:p>
            <a:r>
              <a:rPr lang="en-US" sz="1300" b="1" dirty="0" smtClean="0"/>
              <a:t>Incident </a:t>
            </a:r>
            <a:r>
              <a:rPr lang="en-US" sz="1300" b="1" dirty="0"/>
              <a:t>Date &amp; Time:</a:t>
            </a:r>
            <a:r>
              <a:rPr lang="en-US" sz="1300" dirty="0"/>
              <a:t>  </a:t>
            </a:r>
          </a:p>
          <a:p>
            <a:r>
              <a:rPr lang="en-US" sz="1300" b="1" dirty="0" smtClean="0"/>
              <a:t>Region </a:t>
            </a:r>
            <a:r>
              <a:rPr lang="en-US" sz="1300" b="1" dirty="0"/>
              <a:t>/ Office Affected:</a:t>
            </a:r>
            <a:r>
              <a:rPr lang="en-US" sz="1300" dirty="0"/>
              <a:t>  </a:t>
            </a:r>
          </a:p>
          <a:p>
            <a:r>
              <a:rPr lang="en-US" sz="1300" b="1" dirty="0" smtClean="0"/>
              <a:t>Status </a:t>
            </a:r>
            <a:r>
              <a:rPr lang="en-US" sz="1300" b="1" dirty="0"/>
              <a:t>update as of </a:t>
            </a:r>
            <a:r>
              <a:rPr lang="en-US" sz="1300" b="1" dirty="0" smtClean="0"/>
              <a:t>[DATE/TIME]</a:t>
            </a:r>
            <a:endParaRPr lang="en-US" sz="1300" dirty="0"/>
          </a:p>
          <a:p>
            <a:r>
              <a:rPr lang="en-US" sz="1300" b="1" dirty="0" smtClean="0"/>
              <a:t>Current </a:t>
            </a:r>
            <a:r>
              <a:rPr lang="en-US" sz="1300" b="1" dirty="0"/>
              <a:t>Situation:</a:t>
            </a:r>
            <a:r>
              <a:rPr lang="en-US" sz="1300" dirty="0"/>
              <a:t>  </a:t>
            </a:r>
          </a:p>
          <a:p>
            <a:r>
              <a:rPr lang="en-US" sz="1300" b="1" dirty="0"/>
              <a:t>Business / IT Impact:</a:t>
            </a:r>
            <a:r>
              <a:rPr lang="en-US" sz="1300" dirty="0"/>
              <a:t>  </a:t>
            </a:r>
          </a:p>
          <a:p>
            <a:r>
              <a:rPr lang="en-US" sz="1300" b="1" dirty="0"/>
              <a:t>Decisions / Actions Taken:</a:t>
            </a:r>
            <a:r>
              <a:rPr lang="en-US" sz="1300" dirty="0"/>
              <a:t>  </a:t>
            </a:r>
          </a:p>
          <a:p>
            <a:r>
              <a:rPr lang="en-US" sz="1300" b="1" dirty="0"/>
              <a:t>Follow-ups / Actions Required:</a:t>
            </a:r>
            <a:r>
              <a:rPr lang="en-US" sz="1300" dirty="0"/>
              <a:t>  </a:t>
            </a:r>
          </a:p>
          <a:p>
            <a:r>
              <a:rPr lang="en-US" sz="1300" b="1" dirty="0"/>
              <a:t>Next Meeting or Scheduled Update:</a:t>
            </a:r>
            <a:r>
              <a:rPr lang="en-US" sz="1300" dirty="0"/>
              <a:t>  </a:t>
            </a:r>
          </a:p>
          <a:p>
            <a:r>
              <a:rPr lang="en-US" sz="1300" b="1" dirty="0" smtClean="0"/>
              <a:t>Crisis </a:t>
            </a:r>
            <a:r>
              <a:rPr lang="en-US" sz="1300" b="1" dirty="0"/>
              <a:t>Manager:</a:t>
            </a:r>
            <a:r>
              <a:rPr lang="en-US" sz="1300" dirty="0"/>
              <a:t>  Jane </a:t>
            </a:r>
            <a:r>
              <a:rPr lang="en-US" sz="1300" dirty="0" smtClean="0"/>
              <a:t>Doe / </a:t>
            </a:r>
            <a:r>
              <a:rPr lang="en-US" sz="1300" dirty="0"/>
              <a:t>Americas Business Continuity Management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/>
              <a:t> </a:t>
            </a:r>
          </a:p>
          <a:p>
            <a:r>
              <a:rPr lang="en-US" sz="1300" dirty="0"/>
              <a:t>Should you have any questions or comments, please contact the Business Continuity Hotline (</a:t>
            </a:r>
            <a:r>
              <a:rPr lang="en-US" sz="1300" dirty="0" smtClean="0"/>
              <a:t>212-123-4567),</a:t>
            </a:r>
            <a:r>
              <a:rPr lang="en-US" sz="1300" dirty="0"/>
              <a:t> your BCM analyst or email </a:t>
            </a:r>
            <a:r>
              <a:rPr lang="en-US" sz="1300" u="sng" dirty="0" smtClean="0">
                <a:hlinkClick r:id="rId2" tooltip="mailto:Americas.BCM@credit-suisse.com"/>
              </a:rPr>
              <a:t>BCM@importantcompany.com</a:t>
            </a:r>
            <a:r>
              <a:rPr lang="en-US" sz="1300" dirty="0"/>
              <a:t> instead of the larger distribution group. </a:t>
            </a:r>
          </a:p>
          <a:p>
            <a:pPr marL="0" indent="0">
              <a:buNone/>
            </a:pPr>
            <a:r>
              <a:rPr lang="en-US" sz="1300" dirty="0"/>
              <a:t> </a:t>
            </a:r>
          </a:p>
          <a:p>
            <a:r>
              <a:rPr lang="en-US" sz="1300" b="1" dirty="0" smtClean="0"/>
              <a:t>NOTE</a:t>
            </a:r>
            <a:r>
              <a:rPr lang="en-US" sz="1300" b="1" dirty="0"/>
              <a:t>:</a:t>
            </a:r>
            <a:r>
              <a:rPr lang="en-US" sz="1300" dirty="0"/>
              <a:t> It is the responsibility of each CMT / CAT member to keep BCM as well as their respective departments informed of a crisis, business impact (or potential business impact) to critical operations and/or interruptions to supporting services.</a:t>
            </a:r>
          </a:p>
          <a:p>
            <a:pPr marL="0" indent="0">
              <a:buNone/>
            </a:pPr>
            <a:r>
              <a:rPr lang="en-US" sz="1300" dirty="0"/>
              <a:t>  </a:t>
            </a:r>
          </a:p>
          <a:p>
            <a:r>
              <a:rPr lang="en-US" sz="1300" b="1" dirty="0"/>
              <a:t>Regional Impact Level </a:t>
            </a:r>
            <a:r>
              <a:rPr lang="en-US" sz="1300" b="1" dirty="0" smtClean="0"/>
              <a:t>Summary</a:t>
            </a:r>
            <a:endParaRPr lang="en-US" sz="1300" dirty="0"/>
          </a:p>
          <a:p>
            <a:pPr lvl="1">
              <a:spcBef>
                <a:spcPts val="0"/>
              </a:spcBef>
            </a:pPr>
            <a:r>
              <a:rPr lang="en-US" sz="1300" b="1" dirty="0"/>
              <a:t>Minor</a:t>
            </a:r>
            <a:r>
              <a:rPr lang="en-US" sz="1300" dirty="0"/>
              <a:t> - An incident or event that requires monitoring or implementation of local precautionary response measures</a:t>
            </a:r>
          </a:p>
          <a:p>
            <a:pPr lvl="1">
              <a:spcBef>
                <a:spcPts val="0"/>
              </a:spcBef>
            </a:pPr>
            <a:r>
              <a:rPr lang="en-US" sz="1300" b="1" dirty="0"/>
              <a:t>Moderate</a:t>
            </a:r>
            <a:r>
              <a:rPr lang="en-US" sz="1300" dirty="0"/>
              <a:t> - A serious incident or event that has or is expected to impact the safety of staff or operation of critical business(</a:t>
            </a:r>
            <a:r>
              <a:rPr lang="en-US" sz="1300" dirty="0" err="1"/>
              <a:t>es</a:t>
            </a:r>
            <a:r>
              <a:rPr lang="en-US" sz="1300" dirty="0"/>
              <a:t>) at a county level</a:t>
            </a:r>
          </a:p>
          <a:p>
            <a:pPr lvl="1">
              <a:spcBef>
                <a:spcPts val="0"/>
              </a:spcBef>
            </a:pPr>
            <a:r>
              <a:rPr lang="en-US" sz="1300" b="1" dirty="0"/>
              <a:t>Severe</a:t>
            </a:r>
            <a:r>
              <a:rPr lang="en-US" sz="1300" dirty="0"/>
              <a:t> - A major incident that requires a global, multi-functional, coordinated response across </a:t>
            </a:r>
            <a:r>
              <a:rPr lang="en-US" sz="1300" dirty="0" smtClean="0"/>
              <a:t>the Firm.</a:t>
            </a:r>
            <a:endParaRPr lang="en-US" sz="1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7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Start at the End --  </a:t>
            </a:r>
            <a:br>
              <a:rPr lang="en-US" dirty="0" smtClean="0"/>
            </a:br>
            <a:r>
              <a:rPr lang="en-US" dirty="0" smtClean="0"/>
              <a:t>Lesson’s Learned from Previous Crisis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676401"/>
            <a:ext cx="8640000" cy="4632324"/>
          </a:xfrm>
        </p:spPr>
        <p:txBody>
          <a:bodyPr/>
          <a:lstStyle/>
          <a:p>
            <a:r>
              <a:rPr lang="en-US" dirty="0" smtClean="0"/>
              <a:t>Put in place a strong Crisis Management toolset</a:t>
            </a:r>
          </a:p>
          <a:p>
            <a:r>
              <a:rPr lang="en-US" dirty="0" smtClean="0"/>
              <a:t>Remind CMT </a:t>
            </a:r>
            <a:r>
              <a:rPr lang="en-US" dirty="0" smtClean="0"/>
              <a:t>members and staff of </a:t>
            </a:r>
            <a:r>
              <a:rPr lang="en-US" dirty="0" smtClean="0"/>
              <a:t>Crisis Management protocol</a:t>
            </a:r>
            <a:endParaRPr lang="en-US" dirty="0" smtClean="0"/>
          </a:p>
          <a:p>
            <a:r>
              <a:rPr lang="en-US" dirty="0" smtClean="0"/>
              <a:t>Stick to </a:t>
            </a:r>
            <a:r>
              <a:rPr lang="en-US" dirty="0" smtClean="0"/>
              <a:t>the CMT protocol</a:t>
            </a:r>
            <a:r>
              <a:rPr lang="en-US" dirty="0" smtClean="0"/>
              <a:t>!</a:t>
            </a:r>
          </a:p>
          <a:p>
            <a:r>
              <a:rPr lang="en-US" dirty="0" smtClean="0"/>
              <a:t>Be willing to disregard protocol if it’s wrong</a:t>
            </a:r>
            <a:r>
              <a:rPr lang="en-US" dirty="0" smtClean="0"/>
              <a:t>!! (Be Flexible)</a:t>
            </a:r>
            <a:endParaRPr lang="en-US" dirty="0" smtClean="0"/>
          </a:p>
          <a:p>
            <a:r>
              <a:rPr lang="en-US" dirty="0" smtClean="0"/>
              <a:t>Get Help / Delegate!</a:t>
            </a:r>
          </a:p>
          <a:p>
            <a:r>
              <a:rPr lang="en-US" dirty="0" smtClean="0"/>
              <a:t>Coordinate -- Don’t get in each others’ way</a:t>
            </a:r>
          </a:p>
          <a:p>
            <a:r>
              <a:rPr lang="en-US" dirty="0" smtClean="0"/>
              <a:t>Be on the right side of your mistakes</a:t>
            </a:r>
          </a:p>
          <a:p>
            <a:pPr lvl="1"/>
            <a:r>
              <a:rPr lang="en-US" dirty="0" smtClean="0"/>
              <a:t>Err to Over-Inform</a:t>
            </a:r>
          </a:p>
          <a:p>
            <a:pPr lvl="1"/>
            <a:r>
              <a:rPr lang="en-US" dirty="0" smtClean="0"/>
              <a:t>Err to </a:t>
            </a:r>
            <a:r>
              <a:rPr lang="en-US" dirty="0" smtClean="0"/>
              <a:t>be Over-Inclusive</a:t>
            </a:r>
            <a:endParaRPr lang="en-US" dirty="0" smtClean="0"/>
          </a:p>
          <a:p>
            <a:pPr lvl="1"/>
            <a:r>
              <a:rPr lang="en-US" dirty="0" smtClean="0"/>
              <a:t>Err to Overprotect Staff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8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40000" cy="720726"/>
          </a:xfrm>
        </p:spPr>
        <p:txBody>
          <a:bodyPr/>
          <a:lstStyle/>
          <a:p>
            <a:r>
              <a:rPr lang="en-US" dirty="0" smtClean="0"/>
              <a:t>Crisis Management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600199"/>
            <a:ext cx="8640000" cy="470852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Crisis  </a:t>
            </a:r>
          </a:p>
          <a:p>
            <a:r>
              <a:rPr lang="en-US" dirty="0" smtClean="0"/>
              <a:t>Event causing a time </a:t>
            </a:r>
            <a:r>
              <a:rPr lang="en-US" dirty="0"/>
              <a:t>of intense </a:t>
            </a:r>
            <a:r>
              <a:rPr lang="en-US" dirty="0" smtClean="0"/>
              <a:t>difficulty, trouble </a:t>
            </a:r>
            <a:r>
              <a:rPr lang="en-US" dirty="0"/>
              <a:t>or </a:t>
            </a:r>
            <a:r>
              <a:rPr lang="en-US" dirty="0" smtClean="0"/>
              <a:t>danger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 time </a:t>
            </a:r>
            <a:r>
              <a:rPr lang="en-US" dirty="0"/>
              <a:t>when a difficult or important decision must be made</a:t>
            </a:r>
            <a:r>
              <a:rPr lang="en-US" dirty="0" smtClean="0"/>
              <a:t>”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Crisis </a:t>
            </a:r>
            <a:r>
              <a:rPr lang="en-US" b="1" dirty="0" smtClean="0"/>
              <a:t>Management (“CM)”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Process used to deal with a major event where traditional methods of management and management communication are insufficient.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Goal is to prevent crisis event from escalating into a catastrophe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Communication </a:t>
            </a: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is </a:t>
            </a: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Cornerstone of effective Crisis Management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And it’s not Incident Management </a:t>
            </a: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  <a:sym typeface="Wingdings" panose="05000000000000000000" pitchFamily="2" charset="2"/>
              </a:rPr>
              <a:t></a:t>
            </a:r>
            <a:endParaRPr lang="en-US" u="sng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Delicate Balancing Act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51564" y="1676400"/>
            <a:ext cx="8359520" cy="3377918"/>
            <a:chOff x="251564" y="1676400"/>
            <a:chExt cx="8359520" cy="3377918"/>
          </a:xfrm>
        </p:grpSpPr>
        <p:sp>
          <p:nvSpPr>
            <p:cNvPr id="6" name="Freeform 5"/>
            <p:cNvSpPr/>
            <p:nvPr/>
          </p:nvSpPr>
          <p:spPr>
            <a:xfrm rot="20598261">
              <a:off x="944152" y="3802194"/>
              <a:ext cx="7666932" cy="339969"/>
            </a:xfrm>
            <a:custGeom>
              <a:avLst/>
              <a:gdLst>
                <a:gd name="connsiteX0" fmla="*/ 0 w 7666932"/>
                <a:gd name="connsiteY0" fmla="*/ 339969 h 339969"/>
                <a:gd name="connsiteX1" fmla="*/ 293077 w 7666932"/>
                <a:gd name="connsiteY1" fmla="*/ 328246 h 339969"/>
                <a:gd name="connsiteX2" fmla="*/ 515816 w 7666932"/>
                <a:gd name="connsiteY2" fmla="*/ 316523 h 339969"/>
                <a:gd name="connsiteX3" fmla="*/ 1863970 w 7666932"/>
                <a:gd name="connsiteY3" fmla="*/ 293077 h 339969"/>
                <a:gd name="connsiteX4" fmla="*/ 3176954 w 7666932"/>
                <a:gd name="connsiteY4" fmla="*/ 199292 h 339969"/>
                <a:gd name="connsiteX5" fmla="*/ 3903785 w 7666932"/>
                <a:gd name="connsiteY5" fmla="*/ 152400 h 339969"/>
                <a:gd name="connsiteX6" fmla="*/ 6178062 w 7666932"/>
                <a:gd name="connsiteY6" fmla="*/ 105508 h 339969"/>
                <a:gd name="connsiteX7" fmla="*/ 6740770 w 7666932"/>
                <a:gd name="connsiteY7" fmla="*/ 82062 h 339969"/>
                <a:gd name="connsiteX8" fmla="*/ 7608277 w 7666932"/>
                <a:gd name="connsiteY8" fmla="*/ 35169 h 339969"/>
                <a:gd name="connsiteX9" fmla="*/ 7666893 w 7666932"/>
                <a:gd name="connsiteY9" fmla="*/ 0 h 339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66932" h="339969">
                  <a:moveTo>
                    <a:pt x="0" y="339969"/>
                  </a:moveTo>
                  <a:lnTo>
                    <a:pt x="293077" y="328246"/>
                  </a:lnTo>
                  <a:cubicBezTo>
                    <a:pt x="367349" y="324870"/>
                    <a:pt x="441486" y="318187"/>
                    <a:pt x="515816" y="316523"/>
                  </a:cubicBezTo>
                  <a:lnTo>
                    <a:pt x="1863970" y="293077"/>
                  </a:lnTo>
                  <a:cubicBezTo>
                    <a:pt x="2974974" y="174042"/>
                    <a:pt x="2064928" y="255836"/>
                    <a:pt x="3176954" y="199292"/>
                  </a:cubicBezTo>
                  <a:cubicBezTo>
                    <a:pt x="3419421" y="186963"/>
                    <a:pt x="3661271" y="163768"/>
                    <a:pt x="3903785" y="152400"/>
                  </a:cubicBezTo>
                  <a:cubicBezTo>
                    <a:pt x="4502057" y="124356"/>
                    <a:pt x="5729070" y="112523"/>
                    <a:pt x="6178062" y="105508"/>
                  </a:cubicBezTo>
                  <a:lnTo>
                    <a:pt x="6740770" y="82062"/>
                  </a:lnTo>
                  <a:cubicBezTo>
                    <a:pt x="7532830" y="52996"/>
                    <a:pt x="7214640" y="95731"/>
                    <a:pt x="7608277" y="35169"/>
                  </a:cubicBezTo>
                  <a:cubicBezTo>
                    <a:pt x="7670521" y="10272"/>
                    <a:pt x="7666893" y="32767"/>
                    <a:pt x="7666893" y="0"/>
                  </a:cubicBezTo>
                </a:path>
              </a:pathLst>
            </a:custGeom>
            <a:noFill/>
            <a:ln w="349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4267200" y="4102804"/>
              <a:ext cx="815219" cy="951514"/>
            </a:xfrm>
            <a:prstGeom prst="triangle">
              <a:avLst/>
            </a:prstGeom>
            <a:noFill/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35370" y="1676400"/>
              <a:ext cx="3848333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2800" dirty="0">
                  <a:latin typeface="Aharoni" panose="02010803020104030203" pitchFamily="2" charset="-79"/>
                  <a:cs typeface="Aharoni" panose="02010803020104030203" pitchFamily="2" charset="-79"/>
                </a:rPr>
                <a:t>Why am I getting all of these </a:t>
              </a:r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[!#%&amp;@</a:t>
              </a:r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] </a:t>
              </a:r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notifications</a:t>
              </a:r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!?!?</a:t>
              </a:r>
              <a:endParaRPr lang="en-US" sz="28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1564" y="2971800"/>
              <a:ext cx="388620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800" dirty="0">
                  <a:latin typeface="Aharoni" panose="02010803020104030203" pitchFamily="2" charset="-79"/>
                  <a:cs typeface="Aharoni" panose="02010803020104030203" pitchFamily="2" charset="-79"/>
                </a:rPr>
                <a:t>Why </a:t>
              </a:r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in the </a:t>
              </a:r>
            </a:p>
            <a:p>
              <a:pPr lvl="0" algn="ctr"/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[!@#$%</a:t>
              </a:r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]</a:t>
              </a:r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  <a:endParaRPr lang="en-US" sz="2800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lvl="0" algn="ctr"/>
              <a:r>
                <a:rPr lang="en-US" sz="2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wasn’t I notified!?!?</a:t>
              </a:r>
              <a:endParaRPr lang="en-US" sz="28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44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Delicate Balancing Act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523999"/>
            <a:ext cx="8640000" cy="4784725"/>
          </a:xfrm>
        </p:spPr>
        <p:txBody>
          <a:bodyPr/>
          <a:lstStyle/>
          <a:p>
            <a:r>
              <a:rPr lang="en-US" dirty="0" smtClean="0"/>
              <a:t>We’re constantly balancing notifying too much versus not enough</a:t>
            </a:r>
          </a:p>
          <a:p>
            <a:r>
              <a:rPr lang="en-US" dirty="0" smtClean="0"/>
              <a:t>Are we sending the notifications to the right audience?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Who</a:t>
            </a:r>
            <a:endParaRPr lang="en-U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dirty="0" smtClean="0"/>
              <a:t>Do </a:t>
            </a:r>
            <a:r>
              <a:rPr lang="en-US" dirty="0" smtClean="0"/>
              <a:t>we have a protocol for when to send communications? </a:t>
            </a:r>
          </a:p>
          <a:p>
            <a:pPr lvl="1"/>
            <a:r>
              <a:rPr lang="en-US" dirty="0" smtClean="0"/>
              <a:t>When/How Often/For What Severity?</a:t>
            </a:r>
          </a:p>
          <a:p>
            <a:r>
              <a:rPr lang="en-US" dirty="0" smtClean="0"/>
              <a:t>Are there escalation procedures that change who the members of The Who are ?</a:t>
            </a:r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are the triggers?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492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Notification Decision Tree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072660" y="1447800"/>
            <a:ext cx="6940401" cy="4835843"/>
            <a:chOff x="1072660" y="1447800"/>
            <a:chExt cx="6940401" cy="4835843"/>
          </a:xfrm>
        </p:grpSpPr>
        <p:sp>
          <p:nvSpPr>
            <p:cNvPr id="10" name="TextBox 9"/>
            <p:cNvSpPr txBox="1"/>
            <p:nvPr/>
          </p:nvSpPr>
          <p:spPr>
            <a:xfrm>
              <a:off x="6577558" y="3590842"/>
              <a:ext cx="1435503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Clr>
                  <a:srgbClr val="91867E"/>
                </a:buClr>
              </a:pPr>
              <a:r>
                <a:rPr lang="en-US" sz="3200" b="1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Yes</a:t>
              </a:r>
              <a:endParaRPr lang="en-US" sz="3200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72660" y="3640935"/>
              <a:ext cx="1412631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Clr>
                  <a:srgbClr val="91867E"/>
                </a:buClr>
              </a:pPr>
              <a:r>
                <a:rPr lang="en-US" sz="3200" b="1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No</a:t>
              </a:r>
              <a:endParaRPr lang="en-US" sz="3200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688493" y="1447800"/>
              <a:ext cx="3811510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Clr>
                  <a:srgbClr val="91867E"/>
                </a:buClr>
              </a:pPr>
              <a:r>
                <a:rPr lang="en-US" sz="3200" b="1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Yes (but </a:t>
              </a:r>
              <a:r>
                <a:rPr lang="en-US" sz="3200" b="1" i="1" u="sng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not </a:t>
              </a:r>
              <a:r>
                <a:rPr lang="en-US" sz="3200" b="1" i="1" u="sng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yet</a:t>
              </a:r>
              <a:r>
                <a:rPr lang="en-US" sz="3200" b="1" i="1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  <a:r>
                <a:rPr lang="en-US" sz="3200" b="1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!)</a:t>
              </a:r>
              <a:endParaRPr lang="en-US" sz="3200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33600" y="5791200"/>
              <a:ext cx="4954510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buClr>
                  <a:srgbClr val="91867E"/>
                </a:buClr>
              </a:pPr>
              <a:r>
                <a:rPr lang="en-US" sz="3200" b="1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Yes (but </a:t>
              </a:r>
              <a:r>
                <a:rPr lang="en-US" sz="3200" b="1" i="1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not </a:t>
              </a:r>
              <a:r>
                <a:rPr lang="en-US" sz="3200" b="1" i="1" u="sng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everyone</a:t>
              </a:r>
              <a:r>
                <a:rPr lang="en-US" sz="3200" b="1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!)</a:t>
              </a:r>
              <a:endParaRPr lang="en-US" sz="3200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2350476" y="2133600"/>
              <a:ext cx="4330531" cy="3517882"/>
              <a:chOff x="2350476" y="2273318"/>
              <a:chExt cx="4330531" cy="3517882"/>
            </a:xfrm>
          </p:grpSpPr>
          <p:sp>
            <p:nvSpPr>
              <p:cNvPr id="9" name="Diamond 8"/>
              <p:cNvSpPr/>
              <p:nvPr/>
            </p:nvSpPr>
            <p:spPr>
              <a:xfrm>
                <a:off x="2649415" y="2590799"/>
                <a:ext cx="3446585" cy="2872153"/>
              </a:xfrm>
              <a:prstGeom prst="diamond">
                <a:avLst/>
              </a:prstGeom>
              <a:gradFill flip="none" rotWithShape="1">
                <a:gsLst>
                  <a:gs pos="0">
                    <a:srgbClr val="000082">
                      <a:lumMod val="0"/>
                      <a:lumOff val="100000"/>
                    </a:srgbClr>
                  </a:gs>
                  <a:gs pos="100000">
                    <a:srgbClr val="00B050"/>
                  </a:gs>
                  <a:gs pos="0">
                    <a:srgbClr val="66008F"/>
                  </a:gs>
                  <a:gs pos="0">
                    <a:srgbClr val="FF0000"/>
                  </a:gs>
                  <a:gs pos="0">
                    <a:srgbClr val="FF0000"/>
                  </a:gs>
                  <a:gs pos="69980">
                    <a:srgbClr val="659E30"/>
                  </a:gs>
                  <a:gs pos="21000">
                    <a:srgbClr val="FF8200"/>
                  </a:gs>
                </a:gsLst>
                <a:lin ang="0" scaled="0"/>
                <a:tileRect/>
              </a:gra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To NOTIFY</a:t>
                </a:r>
              </a:p>
              <a:p>
                <a:pPr algn="ctr"/>
                <a:r>
                  <a:rPr lang="en-US" sz="3200" b="1" dirty="0" smtClean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Or Not NOTIFY…</a:t>
                </a:r>
                <a:endParaRPr lang="en-US" sz="3200" b="1" dirty="0">
                  <a:solidFill>
                    <a:schemeClr val="tx1"/>
                  </a:solidFill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2350476" y="3924029"/>
                <a:ext cx="269631" cy="246185"/>
                <a:chOff x="2625969" y="3094892"/>
                <a:chExt cx="269631" cy="246185"/>
              </a:xfrm>
            </p:grpSpPr>
            <p:sp>
              <p:nvSpPr>
                <p:cNvPr id="13" name="Freeform 12"/>
                <p:cNvSpPr/>
                <p:nvPr/>
              </p:nvSpPr>
              <p:spPr>
                <a:xfrm>
                  <a:off x="2625969" y="3094892"/>
                  <a:ext cx="105508" cy="105508"/>
                </a:xfrm>
                <a:custGeom>
                  <a:avLst/>
                  <a:gdLst>
                    <a:gd name="connsiteX0" fmla="*/ 0 w 105508"/>
                    <a:gd name="connsiteY0" fmla="*/ 105508 h 105508"/>
                    <a:gd name="connsiteX1" fmla="*/ 93785 w 105508"/>
                    <a:gd name="connsiteY1" fmla="*/ 23446 h 105508"/>
                    <a:gd name="connsiteX2" fmla="*/ 105508 w 105508"/>
                    <a:gd name="connsiteY2" fmla="*/ 0 h 105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5508" h="105508">
                      <a:moveTo>
                        <a:pt x="0" y="105508"/>
                      </a:moveTo>
                      <a:cubicBezTo>
                        <a:pt x="27245" y="83713"/>
                        <a:pt x="70288" y="52818"/>
                        <a:pt x="93785" y="23446"/>
                      </a:cubicBezTo>
                      <a:cubicBezTo>
                        <a:pt x="99243" y="16623"/>
                        <a:pt x="101600" y="7815"/>
                        <a:pt x="105508" y="0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  <p:sp>
              <p:nvSpPr>
                <p:cNvPr id="14" name="Freeform 13"/>
                <p:cNvSpPr/>
                <p:nvPr/>
              </p:nvSpPr>
              <p:spPr>
                <a:xfrm>
                  <a:off x="2649415" y="3212123"/>
                  <a:ext cx="82062" cy="128954"/>
                </a:xfrm>
                <a:custGeom>
                  <a:avLst/>
                  <a:gdLst>
                    <a:gd name="connsiteX0" fmla="*/ 0 w 82062"/>
                    <a:gd name="connsiteY0" fmla="*/ 0 h 128954"/>
                    <a:gd name="connsiteX1" fmla="*/ 35169 w 82062"/>
                    <a:gd name="connsiteY1" fmla="*/ 58616 h 128954"/>
                    <a:gd name="connsiteX2" fmla="*/ 58616 w 82062"/>
                    <a:gd name="connsiteY2" fmla="*/ 82062 h 128954"/>
                    <a:gd name="connsiteX3" fmla="*/ 82062 w 82062"/>
                    <a:gd name="connsiteY3" fmla="*/ 128954 h 1289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062" h="128954">
                      <a:moveTo>
                        <a:pt x="0" y="0"/>
                      </a:moveTo>
                      <a:cubicBezTo>
                        <a:pt x="11723" y="19539"/>
                        <a:pt x="21925" y="40075"/>
                        <a:pt x="35169" y="58616"/>
                      </a:cubicBezTo>
                      <a:cubicBezTo>
                        <a:pt x="41593" y="67610"/>
                        <a:pt x="52929" y="72584"/>
                        <a:pt x="58616" y="82062"/>
                      </a:cubicBezTo>
                      <a:cubicBezTo>
                        <a:pt x="99031" y="149418"/>
                        <a:pt x="49551" y="96443"/>
                        <a:pt x="82062" y="128954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  <p:sp>
              <p:nvSpPr>
                <p:cNvPr id="15" name="Freeform 14"/>
                <p:cNvSpPr/>
                <p:nvPr/>
              </p:nvSpPr>
              <p:spPr>
                <a:xfrm>
                  <a:off x="2625969" y="3200400"/>
                  <a:ext cx="269631" cy="11893"/>
                </a:xfrm>
                <a:custGeom>
                  <a:avLst/>
                  <a:gdLst>
                    <a:gd name="connsiteX0" fmla="*/ 0 w 269631"/>
                    <a:gd name="connsiteY0" fmla="*/ 0 h 11893"/>
                    <a:gd name="connsiteX1" fmla="*/ 269631 w 269631"/>
                    <a:gd name="connsiteY1" fmla="*/ 11723 h 11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69631" h="11893">
                      <a:moveTo>
                        <a:pt x="0" y="0"/>
                      </a:moveTo>
                      <a:cubicBezTo>
                        <a:pt x="199203" y="14229"/>
                        <a:pt x="109276" y="11723"/>
                        <a:pt x="269631" y="11723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 flipH="1" flipV="1">
                <a:off x="6248400" y="3848311"/>
                <a:ext cx="432607" cy="289867"/>
                <a:chOff x="2625969" y="3094892"/>
                <a:chExt cx="269631" cy="246185"/>
              </a:xfrm>
            </p:grpSpPr>
            <p:sp>
              <p:nvSpPr>
                <p:cNvPr id="18" name="Freeform 17"/>
                <p:cNvSpPr/>
                <p:nvPr/>
              </p:nvSpPr>
              <p:spPr>
                <a:xfrm>
                  <a:off x="2625969" y="3094892"/>
                  <a:ext cx="105508" cy="105508"/>
                </a:xfrm>
                <a:custGeom>
                  <a:avLst/>
                  <a:gdLst>
                    <a:gd name="connsiteX0" fmla="*/ 0 w 105508"/>
                    <a:gd name="connsiteY0" fmla="*/ 105508 h 105508"/>
                    <a:gd name="connsiteX1" fmla="*/ 93785 w 105508"/>
                    <a:gd name="connsiteY1" fmla="*/ 23446 h 105508"/>
                    <a:gd name="connsiteX2" fmla="*/ 105508 w 105508"/>
                    <a:gd name="connsiteY2" fmla="*/ 0 h 105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5508" h="105508">
                      <a:moveTo>
                        <a:pt x="0" y="105508"/>
                      </a:moveTo>
                      <a:cubicBezTo>
                        <a:pt x="27245" y="83713"/>
                        <a:pt x="70288" y="52818"/>
                        <a:pt x="93785" y="23446"/>
                      </a:cubicBezTo>
                      <a:cubicBezTo>
                        <a:pt x="99243" y="16623"/>
                        <a:pt x="101600" y="7815"/>
                        <a:pt x="105508" y="0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  <p:sp>
              <p:nvSpPr>
                <p:cNvPr id="19" name="Freeform 18"/>
                <p:cNvSpPr/>
                <p:nvPr/>
              </p:nvSpPr>
              <p:spPr>
                <a:xfrm>
                  <a:off x="2649415" y="3212123"/>
                  <a:ext cx="82062" cy="128954"/>
                </a:xfrm>
                <a:custGeom>
                  <a:avLst/>
                  <a:gdLst>
                    <a:gd name="connsiteX0" fmla="*/ 0 w 82062"/>
                    <a:gd name="connsiteY0" fmla="*/ 0 h 128954"/>
                    <a:gd name="connsiteX1" fmla="*/ 35169 w 82062"/>
                    <a:gd name="connsiteY1" fmla="*/ 58616 h 128954"/>
                    <a:gd name="connsiteX2" fmla="*/ 58616 w 82062"/>
                    <a:gd name="connsiteY2" fmla="*/ 82062 h 128954"/>
                    <a:gd name="connsiteX3" fmla="*/ 82062 w 82062"/>
                    <a:gd name="connsiteY3" fmla="*/ 128954 h 1289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062" h="128954">
                      <a:moveTo>
                        <a:pt x="0" y="0"/>
                      </a:moveTo>
                      <a:cubicBezTo>
                        <a:pt x="11723" y="19539"/>
                        <a:pt x="21925" y="40075"/>
                        <a:pt x="35169" y="58616"/>
                      </a:cubicBezTo>
                      <a:cubicBezTo>
                        <a:pt x="41593" y="67610"/>
                        <a:pt x="52929" y="72584"/>
                        <a:pt x="58616" y="82062"/>
                      </a:cubicBezTo>
                      <a:cubicBezTo>
                        <a:pt x="99031" y="149418"/>
                        <a:pt x="49551" y="96443"/>
                        <a:pt x="82062" y="128954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  <p:sp>
              <p:nvSpPr>
                <p:cNvPr id="20" name="Freeform 19"/>
                <p:cNvSpPr/>
                <p:nvPr/>
              </p:nvSpPr>
              <p:spPr>
                <a:xfrm>
                  <a:off x="2625969" y="3200400"/>
                  <a:ext cx="269631" cy="11893"/>
                </a:xfrm>
                <a:custGeom>
                  <a:avLst/>
                  <a:gdLst>
                    <a:gd name="connsiteX0" fmla="*/ 0 w 269631"/>
                    <a:gd name="connsiteY0" fmla="*/ 0 h 11893"/>
                    <a:gd name="connsiteX1" fmla="*/ 269631 w 269631"/>
                    <a:gd name="connsiteY1" fmla="*/ 11723 h 11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69631" h="11893">
                      <a:moveTo>
                        <a:pt x="0" y="0"/>
                      </a:moveTo>
                      <a:cubicBezTo>
                        <a:pt x="199203" y="14229"/>
                        <a:pt x="109276" y="11723"/>
                        <a:pt x="269631" y="11723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 rot="16200000">
                <a:off x="4248953" y="5504175"/>
                <a:ext cx="317482" cy="256567"/>
                <a:chOff x="2625969" y="3094892"/>
                <a:chExt cx="269631" cy="246185"/>
              </a:xfrm>
            </p:grpSpPr>
            <p:sp>
              <p:nvSpPr>
                <p:cNvPr id="27" name="Freeform 26"/>
                <p:cNvSpPr/>
                <p:nvPr/>
              </p:nvSpPr>
              <p:spPr>
                <a:xfrm>
                  <a:off x="2625969" y="3094892"/>
                  <a:ext cx="105508" cy="105508"/>
                </a:xfrm>
                <a:custGeom>
                  <a:avLst/>
                  <a:gdLst>
                    <a:gd name="connsiteX0" fmla="*/ 0 w 105508"/>
                    <a:gd name="connsiteY0" fmla="*/ 105508 h 105508"/>
                    <a:gd name="connsiteX1" fmla="*/ 93785 w 105508"/>
                    <a:gd name="connsiteY1" fmla="*/ 23446 h 105508"/>
                    <a:gd name="connsiteX2" fmla="*/ 105508 w 105508"/>
                    <a:gd name="connsiteY2" fmla="*/ 0 h 105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5508" h="105508">
                      <a:moveTo>
                        <a:pt x="0" y="105508"/>
                      </a:moveTo>
                      <a:cubicBezTo>
                        <a:pt x="27245" y="83713"/>
                        <a:pt x="70288" y="52818"/>
                        <a:pt x="93785" y="23446"/>
                      </a:cubicBezTo>
                      <a:cubicBezTo>
                        <a:pt x="99243" y="16623"/>
                        <a:pt x="101600" y="7815"/>
                        <a:pt x="105508" y="0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  <p:sp>
              <p:nvSpPr>
                <p:cNvPr id="28" name="Freeform 27"/>
                <p:cNvSpPr/>
                <p:nvPr/>
              </p:nvSpPr>
              <p:spPr>
                <a:xfrm>
                  <a:off x="2649415" y="3212123"/>
                  <a:ext cx="82062" cy="128954"/>
                </a:xfrm>
                <a:custGeom>
                  <a:avLst/>
                  <a:gdLst>
                    <a:gd name="connsiteX0" fmla="*/ 0 w 82062"/>
                    <a:gd name="connsiteY0" fmla="*/ 0 h 128954"/>
                    <a:gd name="connsiteX1" fmla="*/ 35169 w 82062"/>
                    <a:gd name="connsiteY1" fmla="*/ 58616 h 128954"/>
                    <a:gd name="connsiteX2" fmla="*/ 58616 w 82062"/>
                    <a:gd name="connsiteY2" fmla="*/ 82062 h 128954"/>
                    <a:gd name="connsiteX3" fmla="*/ 82062 w 82062"/>
                    <a:gd name="connsiteY3" fmla="*/ 128954 h 1289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062" h="128954">
                      <a:moveTo>
                        <a:pt x="0" y="0"/>
                      </a:moveTo>
                      <a:cubicBezTo>
                        <a:pt x="11723" y="19539"/>
                        <a:pt x="21925" y="40075"/>
                        <a:pt x="35169" y="58616"/>
                      </a:cubicBezTo>
                      <a:cubicBezTo>
                        <a:pt x="41593" y="67610"/>
                        <a:pt x="52929" y="72584"/>
                        <a:pt x="58616" y="82062"/>
                      </a:cubicBezTo>
                      <a:cubicBezTo>
                        <a:pt x="99031" y="149418"/>
                        <a:pt x="49551" y="96443"/>
                        <a:pt x="82062" y="128954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  <p:sp>
              <p:nvSpPr>
                <p:cNvPr id="29" name="Freeform 28"/>
                <p:cNvSpPr/>
                <p:nvPr/>
              </p:nvSpPr>
              <p:spPr>
                <a:xfrm>
                  <a:off x="2625969" y="3200400"/>
                  <a:ext cx="269631" cy="11893"/>
                </a:xfrm>
                <a:custGeom>
                  <a:avLst/>
                  <a:gdLst>
                    <a:gd name="connsiteX0" fmla="*/ 0 w 269631"/>
                    <a:gd name="connsiteY0" fmla="*/ 0 h 11893"/>
                    <a:gd name="connsiteX1" fmla="*/ 269631 w 269631"/>
                    <a:gd name="connsiteY1" fmla="*/ 11723 h 11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69631" h="11893">
                      <a:moveTo>
                        <a:pt x="0" y="0"/>
                      </a:moveTo>
                      <a:cubicBezTo>
                        <a:pt x="199203" y="14229"/>
                        <a:pt x="109276" y="11723"/>
                        <a:pt x="269631" y="11723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 rot="5400000">
                <a:off x="4213965" y="2303775"/>
                <a:ext cx="317482" cy="256567"/>
                <a:chOff x="2625969" y="3094892"/>
                <a:chExt cx="269631" cy="246185"/>
              </a:xfrm>
            </p:grpSpPr>
            <p:sp>
              <p:nvSpPr>
                <p:cNvPr id="33" name="Freeform 32"/>
                <p:cNvSpPr/>
                <p:nvPr/>
              </p:nvSpPr>
              <p:spPr>
                <a:xfrm>
                  <a:off x="2625969" y="3094892"/>
                  <a:ext cx="105508" cy="105508"/>
                </a:xfrm>
                <a:custGeom>
                  <a:avLst/>
                  <a:gdLst>
                    <a:gd name="connsiteX0" fmla="*/ 0 w 105508"/>
                    <a:gd name="connsiteY0" fmla="*/ 105508 h 105508"/>
                    <a:gd name="connsiteX1" fmla="*/ 93785 w 105508"/>
                    <a:gd name="connsiteY1" fmla="*/ 23446 h 105508"/>
                    <a:gd name="connsiteX2" fmla="*/ 105508 w 105508"/>
                    <a:gd name="connsiteY2" fmla="*/ 0 h 105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5508" h="105508">
                      <a:moveTo>
                        <a:pt x="0" y="105508"/>
                      </a:moveTo>
                      <a:cubicBezTo>
                        <a:pt x="27245" y="83713"/>
                        <a:pt x="70288" y="52818"/>
                        <a:pt x="93785" y="23446"/>
                      </a:cubicBezTo>
                      <a:cubicBezTo>
                        <a:pt x="99243" y="16623"/>
                        <a:pt x="101600" y="7815"/>
                        <a:pt x="105508" y="0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>
                  <a:off x="2649415" y="3212123"/>
                  <a:ext cx="82062" cy="128954"/>
                </a:xfrm>
                <a:custGeom>
                  <a:avLst/>
                  <a:gdLst>
                    <a:gd name="connsiteX0" fmla="*/ 0 w 82062"/>
                    <a:gd name="connsiteY0" fmla="*/ 0 h 128954"/>
                    <a:gd name="connsiteX1" fmla="*/ 35169 w 82062"/>
                    <a:gd name="connsiteY1" fmla="*/ 58616 h 128954"/>
                    <a:gd name="connsiteX2" fmla="*/ 58616 w 82062"/>
                    <a:gd name="connsiteY2" fmla="*/ 82062 h 128954"/>
                    <a:gd name="connsiteX3" fmla="*/ 82062 w 82062"/>
                    <a:gd name="connsiteY3" fmla="*/ 128954 h 1289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062" h="128954">
                      <a:moveTo>
                        <a:pt x="0" y="0"/>
                      </a:moveTo>
                      <a:cubicBezTo>
                        <a:pt x="11723" y="19539"/>
                        <a:pt x="21925" y="40075"/>
                        <a:pt x="35169" y="58616"/>
                      </a:cubicBezTo>
                      <a:cubicBezTo>
                        <a:pt x="41593" y="67610"/>
                        <a:pt x="52929" y="72584"/>
                        <a:pt x="58616" y="82062"/>
                      </a:cubicBezTo>
                      <a:cubicBezTo>
                        <a:pt x="99031" y="149418"/>
                        <a:pt x="49551" y="96443"/>
                        <a:pt x="82062" y="128954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  <p:sp>
              <p:nvSpPr>
                <p:cNvPr id="35" name="Freeform 34"/>
                <p:cNvSpPr/>
                <p:nvPr/>
              </p:nvSpPr>
              <p:spPr>
                <a:xfrm>
                  <a:off x="2625969" y="3200400"/>
                  <a:ext cx="269631" cy="11893"/>
                </a:xfrm>
                <a:custGeom>
                  <a:avLst/>
                  <a:gdLst>
                    <a:gd name="connsiteX0" fmla="*/ 0 w 269631"/>
                    <a:gd name="connsiteY0" fmla="*/ 0 h 11893"/>
                    <a:gd name="connsiteX1" fmla="*/ 269631 w 269631"/>
                    <a:gd name="connsiteY1" fmla="*/ 11723 h 118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69631" h="11893">
                      <a:moveTo>
                        <a:pt x="0" y="0"/>
                      </a:moveTo>
                      <a:cubicBezTo>
                        <a:pt x="199203" y="14229"/>
                        <a:pt x="109276" y="11723"/>
                        <a:pt x="269631" y="11723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Aharoni" panose="02010803020104030203" pitchFamily="2" charset="-79"/>
                    <a:cs typeface="Aharoni" panose="02010803020104030203" pitchFamily="2" charset="-79"/>
                  </a:endParaRPr>
                </a:p>
              </p:txBody>
            </p:sp>
          </p:grp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2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Management Phases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19823" y="2275889"/>
            <a:ext cx="8443177" cy="3771671"/>
            <a:chOff x="319823" y="2275889"/>
            <a:chExt cx="8443177" cy="3771671"/>
          </a:xfrm>
        </p:grpSpPr>
        <p:grpSp>
          <p:nvGrpSpPr>
            <p:cNvPr id="16" name="Group 15"/>
            <p:cNvGrpSpPr/>
            <p:nvPr/>
          </p:nvGrpSpPr>
          <p:grpSpPr>
            <a:xfrm>
              <a:off x="1219200" y="2275889"/>
              <a:ext cx="7543800" cy="3771671"/>
              <a:chOff x="1219200" y="2275889"/>
              <a:chExt cx="7543800" cy="3771671"/>
            </a:xfrm>
          </p:grpSpPr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1219200" y="2835066"/>
                <a:ext cx="7543800" cy="719504"/>
              </a:xfrm>
              <a:prstGeom prst="rightArrow">
                <a:avLst>
                  <a:gd name="adj1" fmla="val 43750"/>
                  <a:gd name="adj2" fmla="val 118993"/>
                </a:avLst>
              </a:prstGeom>
              <a:gradFill rotWithShape="1">
                <a:gsLst>
                  <a:gs pos="0">
                    <a:srgbClr val="FF0000"/>
                  </a:gs>
                  <a:gs pos="100000">
                    <a:srgbClr val="009900"/>
                  </a:gs>
                </a:gsLst>
                <a:lin ang="0" scaled="1"/>
              </a:gra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5pPr>
                <a:lvl6pPr marL="2514600" indent="-228600" eaLnBrk="0" fontAlgn="base" hangingPunct="0">
                  <a:lnSpc>
                    <a:spcPct val="94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SzPct val="12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6pPr>
                <a:lvl7pPr marL="2971800" indent="-228600" eaLnBrk="0" fontAlgn="base" hangingPunct="0">
                  <a:lnSpc>
                    <a:spcPct val="94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SzPct val="12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7pPr>
                <a:lvl8pPr marL="3429000" indent="-228600" eaLnBrk="0" fontAlgn="base" hangingPunct="0">
                  <a:lnSpc>
                    <a:spcPct val="94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SzPct val="12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8pPr>
                <a:lvl9pPr marL="3886200" indent="-228600" eaLnBrk="0" fontAlgn="base" hangingPunct="0">
                  <a:lnSpc>
                    <a:spcPct val="94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chemeClr val="tx2"/>
                  </a:buClr>
                  <a:buSzPct val="12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Credit Suisse Type Roman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" name="Text Box 59"/>
              <p:cNvSpPr txBox="1">
                <a:spLocks noChangeArrowheads="1"/>
              </p:cNvSpPr>
              <p:nvPr/>
            </p:nvSpPr>
            <p:spPr bwMode="auto">
              <a:xfrm>
                <a:off x="1219200" y="2373868"/>
                <a:ext cx="136842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1pPr>
                <a:lvl2pPr marL="569913" indent="-227013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2pPr>
                <a:lvl3pPr marL="944563" indent="-260350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3pPr>
                <a:lvl4pPr marL="1304925" indent="-246063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4pPr>
                <a:lvl5pPr marL="3128963" indent="15875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5pPr>
                <a:lvl6pPr marL="35861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6pPr>
                <a:lvl7pPr marL="40433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7pPr>
                <a:lvl8pPr marL="45005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8pPr>
                <a:lvl9pPr marL="49577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 smtClean="0">
                    <a:latin typeface="Credit Suisse Type Roman" pitchFamily="34" charset="0"/>
                  </a:rPr>
                  <a:t>Diagnosis</a:t>
                </a:r>
                <a:endParaRPr lang="en-US" altLang="en-US" dirty="0">
                  <a:latin typeface="Credit Suisse Type Roman" pitchFamily="34" charset="0"/>
                </a:endParaRPr>
              </a:p>
            </p:txBody>
          </p:sp>
          <p:sp>
            <p:nvSpPr>
              <p:cNvPr id="8" name="Text Box 59"/>
              <p:cNvSpPr txBox="1">
                <a:spLocks noChangeArrowheads="1"/>
              </p:cNvSpPr>
              <p:nvPr/>
            </p:nvSpPr>
            <p:spPr bwMode="auto">
              <a:xfrm>
                <a:off x="2971800" y="2373868"/>
                <a:ext cx="186494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1pPr>
                <a:lvl2pPr marL="569913" indent="-227013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2pPr>
                <a:lvl3pPr marL="944563" indent="-260350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3pPr>
                <a:lvl4pPr marL="1304925" indent="-246063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4pPr>
                <a:lvl5pPr marL="3128963" indent="15875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5pPr>
                <a:lvl6pPr marL="35861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6pPr>
                <a:lvl7pPr marL="40433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7pPr>
                <a:lvl8pPr marL="45005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8pPr>
                <a:lvl9pPr marL="49577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 smtClean="0">
                    <a:latin typeface="Credit Suisse Type Roman" pitchFamily="34" charset="0"/>
                  </a:rPr>
                  <a:t>Invocation</a:t>
                </a:r>
                <a:endParaRPr lang="en-US" altLang="en-US" dirty="0">
                  <a:latin typeface="Credit Suisse Type Roman" pitchFamily="34" charset="0"/>
                </a:endParaRPr>
              </a:p>
            </p:txBody>
          </p:sp>
          <p:sp>
            <p:nvSpPr>
              <p:cNvPr id="9" name="Text Box 59"/>
              <p:cNvSpPr txBox="1">
                <a:spLocks noChangeArrowheads="1"/>
              </p:cNvSpPr>
              <p:nvPr/>
            </p:nvSpPr>
            <p:spPr bwMode="auto">
              <a:xfrm>
                <a:off x="4967654" y="2373868"/>
                <a:ext cx="379534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1pPr>
                <a:lvl2pPr marL="569913" indent="-227013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2pPr>
                <a:lvl3pPr marL="944563" indent="-260350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3pPr>
                <a:lvl4pPr marL="1304925" indent="-246063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4pPr>
                <a:lvl5pPr marL="3128963" indent="15875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5pPr>
                <a:lvl6pPr marL="35861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6pPr>
                <a:lvl7pPr marL="40433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7pPr>
                <a:lvl8pPr marL="45005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8pPr>
                <a:lvl9pPr marL="49577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 smtClean="0">
                    <a:latin typeface="Credit Suisse Type Roman" pitchFamily="34" charset="0"/>
                  </a:rPr>
                  <a:t>Implementation / Monitoring</a:t>
                </a:r>
                <a:endParaRPr lang="en-US" altLang="en-US" dirty="0">
                  <a:latin typeface="Credit Suisse Type Roman" pitchFamily="34" charset="0"/>
                </a:endParaRPr>
              </a:p>
            </p:txBody>
          </p:sp>
          <p:sp>
            <p:nvSpPr>
              <p:cNvPr id="11" name="Line 23"/>
              <p:cNvSpPr>
                <a:spLocks noChangeShapeType="1"/>
              </p:cNvSpPr>
              <p:nvPr/>
            </p:nvSpPr>
            <p:spPr bwMode="auto">
              <a:xfrm>
                <a:off x="2716579" y="2275889"/>
                <a:ext cx="0" cy="770505"/>
              </a:xfrm>
              <a:prstGeom prst="line">
                <a:avLst/>
              </a:prstGeom>
              <a:noFill/>
              <a:ln w="15875" cap="rnd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" name="Line 23"/>
              <p:cNvSpPr>
                <a:spLocks noChangeShapeType="1"/>
              </p:cNvSpPr>
              <p:nvPr/>
            </p:nvSpPr>
            <p:spPr bwMode="auto">
              <a:xfrm>
                <a:off x="4648200" y="2275889"/>
                <a:ext cx="0" cy="772111"/>
              </a:xfrm>
              <a:prstGeom prst="line">
                <a:avLst/>
              </a:prstGeom>
              <a:noFill/>
              <a:ln w="15875" cap="rnd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" name="Text Box 59"/>
              <p:cNvSpPr txBox="1">
                <a:spLocks noChangeArrowheads="1"/>
              </p:cNvSpPr>
              <p:nvPr/>
            </p:nvSpPr>
            <p:spPr bwMode="auto">
              <a:xfrm>
                <a:off x="1866193" y="3554570"/>
                <a:ext cx="5793998" cy="24929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1pPr>
                <a:lvl2pPr marL="569913" indent="-227013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2pPr>
                <a:lvl3pPr marL="944563" indent="-260350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3pPr>
                <a:lvl4pPr marL="1304925" indent="-246063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4pPr>
                <a:lvl5pPr marL="3128963" indent="15875" algn="l" defTabSz="728663" eaLnBrk="0" hangingPunct="0">
                  <a:spcBef>
                    <a:spcPct val="0"/>
                  </a:spcBef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5pPr>
                <a:lvl6pPr marL="35861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6pPr>
                <a:lvl7pPr marL="40433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7pPr>
                <a:lvl8pPr marL="45005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8pPr>
                <a:lvl9pPr marL="4957763" indent="15875" defTabSz="7286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286250" algn="l"/>
                  </a:tabLst>
                  <a:defRPr sz="2400">
                    <a:solidFill>
                      <a:schemeClr val="tx1"/>
                    </a:solidFill>
                    <a:latin typeface="Akzidenz Grotesk Roman" pitchFamily="2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</a:pPr>
                <a:r>
                  <a:rPr lang="en-US" altLang="en-US" sz="5400" dirty="0" smtClean="0">
                    <a:solidFill>
                      <a:srgbClr val="FFC000"/>
                    </a:solidFill>
                    <a:latin typeface="Credit Suisse Type Roman" pitchFamily="34" charset="0"/>
                  </a:rPr>
                  <a:t>Communication,</a:t>
                </a:r>
              </a:p>
              <a:p>
                <a:pPr eaLnBrk="1" hangingPunct="1">
                  <a:spcBef>
                    <a:spcPts val="0"/>
                  </a:spcBef>
                </a:pPr>
                <a:r>
                  <a:rPr lang="en-US" altLang="en-US" sz="5400" dirty="0" smtClean="0">
                    <a:solidFill>
                      <a:srgbClr val="FFC000"/>
                    </a:solidFill>
                    <a:latin typeface="Credit Suisse Type Roman" pitchFamily="34" charset="0"/>
                  </a:rPr>
                  <a:t>Communication,</a:t>
                </a:r>
              </a:p>
              <a:p>
                <a:pPr eaLnBrk="1" hangingPunct="1">
                  <a:spcBef>
                    <a:spcPts val="0"/>
                  </a:spcBef>
                </a:pPr>
                <a:r>
                  <a:rPr lang="en-US" altLang="en-US" sz="5400" dirty="0" smtClean="0">
                    <a:solidFill>
                      <a:srgbClr val="FFC000"/>
                    </a:solidFill>
                    <a:latin typeface="Credit Suisse Type Roman" pitchFamily="34" charset="0"/>
                  </a:rPr>
                  <a:t>Communication!</a:t>
                </a:r>
                <a:endParaRPr lang="en-US" altLang="en-US" sz="5400" dirty="0">
                  <a:solidFill>
                    <a:srgbClr val="FFC000"/>
                  </a:solidFill>
                  <a:latin typeface="Credit Suisse Type Roman" pitchFamily="34" charset="0"/>
                </a:endParaRPr>
              </a:p>
            </p:txBody>
          </p:sp>
        </p:grpSp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 rot="3130444">
              <a:off x="287132" y="2655740"/>
              <a:ext cx="1335653" cy="1270271"/>
            </a:xfrm>
            <a:prstGeom prst="irregularSeal2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5pPr>
              <a:lvl6pPr marL="25146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6pPr>
              <a:lvl7pPr marL="29718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7pPr>
              <a:lvl8pPr marL="34290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8pPr>
              <a:lvl9pPr marL="3886200" indent="-228600" eaLnBrk="0" fontAlgn="base" hangingPunct="0">
                <a:lnSpc>
                  <a:spcPct val="94000"/>
                </a:lnSpc>
                <a:spcBef>
                  <a:spcPct val="50000"/>
                </a:spcBef>
                <a:spcAft>
                  <a:spcPct val="0"/>
                </a:spcAft>
                <a:buClr>
                  <a:schemeClr val="tx2"/>
                </a:buClr>
                <a:buSzPct val="12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Credit Suisse Type Roman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6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40000" cy="720726"/>
          </a:xfrm>
        </p:spPr>
        <p:txBody>
          <a:bodyPr/>
          <a:lstStyle/>
          <a:p>
            <a:r>
              <a:rPr lang="en-US" dirty="0" smtClean="0"/>
              <a:t>Diagnosing the Event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385675" y="2347924"/>
            <a:ext cx="2667000" cy="2514600"/>
          </a:xfrm>
          <a:prstGeom prst="ellipse">
            <a:avLst/>
          </a:prstGeom>
          <a:solidFill>
            <a:srgbClr val="C23841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Crisis</a:t>
            </a:r>
          </a:p>
          <a:p>
            <a:pPr marL="514350" lvl="1" indent="-17621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threat</a:t>
            </a:r>
          </a:p>
          <a:p>
            <a:pPr marL="514350" lvl="1" indent="-17621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element of surprise</a:t>
            </a:r>
          </a:p>
          <a:p>
            <a:pPr marL="514350" lvl="1" indent="-17621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short decision time</a:t>
            </a:r>
          </a:p>
          <a:p>
            <a:pPr marL="514350" indent="-176213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15000" y="1325880"/>
            <a:ext cx="3429000" cy="3314700"/>
          </a:xfrm>
          <a:prstGeom prst="ellipse">
            <a:avLst/>
          </a:prstGeom>
          <a:solidFill>
            <a:srgbClr val="FF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r"/>
            <a:r>
              <a:rPr lang="en-US" sz="3600" dirty="0" smtClean="0">
                <a:solidFill>
                  <a:schemeClr val="tx1"/>
                </a:solidFill>
              </a:rPr>
              <a:t>Catastrophe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695825" y="1256254"/>
            <a:ext cx="2266950" cy="2137410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Disaster</a:t>
            </a:r>
            <a:endParaRPr lang="en-US" sz="1000" dirty="0">
              <a:solidFill>
                <a:schemeClr val="tx1"/>
              </a:solidFill>
            </a:endParaRPr>
          </a:p>
          <a:p>
            <a:pPr algn="ctr"/>
            <a:endParaRPr lang="en-US" sz="1000" dirty="0" smtClean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4326437" y="1265813"/>
            <a:ext cx="685799" cy="8339725"/>
          </a:xfrm>
          <a:prstGeom prst="rightBrace">
            <a:avLst>
              <a:gd name="adj1" fmla="val 8333"/>
              <a:gd name="adj2" fmla="val 63175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51163" y="5867400"/>
            <a:ext cx="28956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Clr>
                <a:srgbClr val="91867E"/>
              </a:buClr>
            </a:pPr>
            <a:r>
              <a:rPr lang="en-US" sz="3200" dirty="0" smtClean="0">
                <a:latin typeface="+mj-lt"/>
                <a:cs typeface="Aharoni" panose="02010803020104030203" pitchFamily="2" charset="-79"/>
              </a:rPr>
              <a:t>EVENT</a:t>
            </a:r>
            <a:endParaRPr lang="en-US" sz="3200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725" y="5508742"/>
            <a:ext cx="28956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Clr>
                <a:srgbClr val="91867E"/>
              </a:buClr>
            </a:pPr>
            <a:r>
              <a:rPr lang="en-US" sz="1400" b="1" dirty="0" smtClean="0">
                <a:latin typeface="+mj-lt"/>
                <a:cs typeface="Aharoni" panose="02010803020104030203" pitchFamily="2" charset="-79"/>
              </a:rPr>
              <a:t>Normal Business Disruption</a:t>
            </a:r>
            <a:endParaRPr lang="en-US" sz="1400" b="1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85675" y="5508742"/>
            <a:ext cx="3200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buClr>
                <a:srgbClr val="91867E"/>
              </a:buClr>
            </a:pPr>
            <a:r>
              <a:rPr lang="en-US" sz="1400" b="1" dirty="0" smtClean="0">
                <a:latin typeface="+mj-lt"/>
                <a:cs typeface="Aharoni" panose="02010803020104030203" pitchFamily="2" charset="-79"/>
              </a:rPr>
              <a:t>Significant Business Disruption</a:t>
            </a:r>
            <a:endParaRPr lang="en-US" sz="1400" b="1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3429000" y="1255522"/>
            <a:ext cx="1600200" cy="1508760"/>
          </a:xfrm>
          <a:prstGeom prst="ellipse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Emergency</a:t>
            </a:r>
            <a:endParaRPr lang="en-US" sz="2200" dirty="0">
              <a:solidFill>
                <a:schemeClr val="tx1"/>
              </a:solidFill>
            </a:endParaRPr>
          </a:p>
          <a:p>
            <a:pPr algn="ctr"/>
            <a:endParaRPr lang="en-US" sz="1000" dirty="0" smtClean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28600" y="1496628"/>
            <a:ext cx="3043611" cy="2618172"/>
            <a:chOff x="274711" y="1455196"/>
            <a:chExt cx="3043611" cy="2618172"/>
          </a:xfrm>
        </p:grpSpPr>
        <p:sp>
          <p:nvSpPr>
            <p:cNvPr id="11" name="Pie 10"/>
            <p:cNvSpPr/>
            <p:nvPr/>
          </p:nvSpPr>
          <p:spPr>
            <a:xfrm rot="2177464">
              <a:off x="274711" y="1455196"/>
              <a:ext cx="3043611" cy="2618172"/>
            </a:xfrm>
            <a:prstGeom prst="pi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Incident</a:t>
              </a:r>
            </a:p>
            <a:p>
              <a:pPr algn="ctr"/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/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821493" y="1709019"/>
              <a:ext cx="751562" cy="1002082"/>
            </a:xfrm>
            <a:custGeom>
              <a:avLst/>
              <a:gdLst>
                <a:gd name="connsiteX0" fmla="*/ 751562 w 751562"/>
                <a:gd name="connsiteY0" fmla="*/ 0 h 1002082"/>
                <a:gd name="connsiteX1" fmla="*/ 739036 w 751562"/>
                <a:gd name="connsiteY1" fmla="*/ 112734 h 1002082"/>
                <a:gd name="connsiteX2" fmla="*/ 726510 w 751562"/>
                <a:gd name="connsiteY2" fmla="*/ 263046 h 1002082"/>
                <a:gd name="connsiteX3" fmla="*/ 713984 w 751562"/>
                <a:gd name="connsiteY3" fmla="*/ 313151 h 1002082"/>
                <a:gd name="connsiteX4" fmla="*/ 701457 w 751562"/>
                <a:gd name="connsiteY4" fmla="*/ 413359 h 1002082"/>
                <a:gd name="connsiteX5" fmla="*/ 651353 w 751562"/>
                <a:gd name="connsiteY5" fmla="*/ 300625 h 1002082"/>
                <a:gd name="connsiteX6" fmla="*/ 638827 w 751562"/>
                <a:gd name="connsiteY6" fmla="*/ 263046 h 1002082"/>
                <a:gd name="connsiteX7" fmla="*/ 626301 w 751562"/>
                <a:gd name="connsiteY7" fmla="*/ 225468 h 1002082"/>
                <a:gd name="connsiteX8" fmla="*/ 601249 w 751562"/>
                <a:gd name="connsiteY8" fmla="*/ 263046 h 1002082"/>
                <a:gd name="connsiteX9" fmla="*/ 576197 w 751562"/>
                <a:gd name="connsiteY9" fmla="*/ 388307 h 1002082"/>
                <a:gd name="connsiteX10" fmla="*/ 563671 w 751562"/>
                <a:gd name="connsiteY10" fmla="*/ 425885 h 1002082"/>
                <a:gd name="connsiteX11" fmla="*/ 551145 w 751562"/>
                <a:gd name="connsiteY11" fmla="*/ 538619 h 1002082"/>
                <a:gd name="connsiteX12" fmla="*/ 538619 w 751562"/>
                <a:gd name="connsiteY12" fmla="*/ 613775 h 1002082"/>
                <a:gd name="connsiteX13" fmla="*/ 501041 w 751562"/>
                <a:gd name="connsiteY13" fmla="*/ 601249 h 1002082"/>
                <a:gd name="connsiteX14" fmla="*/ 413359 w 751562"/>
                <a:gd name="connsiteY14" fmla="*/ 563671 h 1002082"/>
                <a:gd name="connsiteX15" fmla="*/ 400833 w 751562"/>
                <a:gd name="connsiteY15" fmla="*/ 601249 h 1002082"/>
                <a:gd name="connsiteX16" fmla="*/ 375781 w 751562"/>
                <a:gd name="connsiteY16" fmla="*/ 739035 h 1002082"/>
                <a:gd name="connsiteX17" fmla="*/ 363255 w 751562"/>
                <a:gd name="connsiteY17" fmla="*/ 789140 h 1002082"/>
                <a:gd name="connsiteX18" fmla="*/ 300625 w 751562"/>
                <a:gd name="connsiteY18" fmla="*/ 776614 h 1002082"/>
                <a:gd name="connsiteX19" fmla="*/ 250520 w 751562"/>
                <a:gd name="connsiteY19" fmla="*/ 776614 h 1002082"/>
                <a:gd name="connsiteX20" fmla="*/ 237994 w 751562"/>
                <a:gd name="connsiteY20" fmla="*/ 914400 h 1002082"/>
                <a:gd name="connsiteX21" fmla="*/ 212942 w 751562"/>
                <a:gd name="connsiteY21" fmla="*/ 989556 h 1002082"/>
                <a:gd name="connsiteX22" fmla="*/ 175364 w 751562"/>
                <a:gd name="connsiteY22" fmla="*/ 1002082 h 1002082"/>
                <a:gd name="connsiteX23" fmla="*/ 137786 w 751562"/>
                <a:gd name="connsiteY23" fmla="*/ 989556 h 1002082"/>
                <a:gd name="connsiteX24" fmla="*/ 100208 w 751562"/>
                <a:gd name="connsiteY24" fmla="*/ 964504 h 1002082"/>
                <a:gd name="connsiteX25" fmla="*/ 50104 w 751562"/>
                <a:gd name="connsiteY25" fmla="*/ 951978 h 1002082"/>
                <a:gd name="connsiteX26" fmla="*/ 0 w 751562"/>
                <a:gd name="connsiteY26" fmla="*/ 926926 h 1002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51562" h="1002082">
                  <a:moveTo>
                    <a:pt x="751562" y="0"/>
                  </a:moveTo>
                  <a:cubicBezTo>
                    <a:pt x="747387" y="37578"/>
                    <a:pt x="742621" y="75095"/>
                    <a:pt x="739036" y="112734"/>
                  </a:cubicBezTo>
                  <a:cubicBezTo>
                    <a:pt x="734269" y="162785"/>
                    <a:pt x="732746" y="213157"/>
                    <a:pt x="726510" y="263046"/>
                  </a:cubicBezTo>
                  <a:cubicBezTo>
                    <a:pt x="724375" y="280129"/>
                    <a:pt x="716814" y="296170"/>
                    <a:pt x="713984" y="313151"/>
                  </a:cubicBezTo>
                  <a:cubicBezTo>
                    <a:pt x="708450" y="346356"/>
                    <a:pt x="705633" y="379956"/>
                    <a:pt x="701457" y="413359"/>
                  </a:cubicBezTo>
                  <a:cubicBezTo>
                    <a:pt x="661757" y="353809"/>
                    <a:pt x="681165" y="390062"/>
                    <a:pt x="651353" y="300625"/>
                  </a:cubicBezTo>
                  <a:lnTo>
                    <a:pt x="638827" y="263046"/>
                  </a:lnTo>
                  <a:lnTo>
                    <a:pt x="626301" y="225468"/>
                  </a:lnTo>
                  <a:cubicBezTo>
                    <a:pt x="617950" y="237994"/>
                    <a:pt x="607981" y="249581"/>
                    <a:pt x="601249" y="263046"/>
                  </a:cubicBezTo>
                  <a:cubicBezTo>
                    <a:pt x="582383" y="300778"/>
                    <a:pt x="583890" y="349841"/>
                    <a:pt x="576197" y="388307"/>
                  </a:cubicBezTo>
                  <a:cubicBezTo>
                    <a:pt x="573608" y="401254"/>
                    <a:pt x="567846" y="413359"/>
                    <a:pt x="563671" y="425885"/>
                  </a:cubicBezTo>
                  <a:cubicBezTo>
                    <a:pt x="559496" y="463463"/>
                    <a:pt x="556142" y="501141"/>
                    <a:pt x="551145" y="538619"/>
                  </a:cubicBezTo>
                  <a:cubicBezTo>
                    <a:pt x="547788" y="563794"/>
                    <a:pt x="554485" y="593943"/>
                    <a:pt x="538619" y="613775"/>
                  </a:cubicBezTo>
                  <a:cubicBezTo>
                    <a:pt x="530371" y="624085"/>
                    <a:pt x="513567" y="605424"/>
                    <a:pt x="501041" y="601249"/>
                  </a:cubicBezTo>
                  <a:cubicBezTo>
                    <a:pt x="441111" y="511354"/>
                    <a:pt x="472227" y="504803"/>
                    <a:pt x="413359" y="563671"/>
                  </a:cubicBezTo>
                  <a:cubicBezTo>
                    <a:pt x="409184" y="576197"/>
                    <a:pt x="404035" y="588440"/>
                    <a:pt x="400833" y="601249"/>
                  </a:cubicBezTo>
                  <a:cubicBezTo>
                    <a:pt x="387399" y="654984"/>
                    <a:pt x="386948" y="683198"/>
                    <a:pt x="375781" y="739035"/>
                  </a:cubicBezTo>
                  <a:cubicBezTo>
                    <a:pt x="372405" y="755916"/>
                    <a:pt x="367430" y="772438"/>
                    <a:pt x="363255" y="789140"/>
                  </a:cubicBezTo>
                  <a:cubicBezTo>
                    <a:pt x="342378" y="784965"/>
                    <a:pt x="319667" y="786135"/>
                    <a:pt x="300625" y="776614"/>
                  </a:cubicBezTo>
                  <a:cubicBezTo>
                    <a:pt x="247008" y="749805"/>
                    <a:pt x="273645" y="707243"/>
                    <a:pt x="250520" y="776614"/>
                  </a:cubicBezTo>
                  <a:cubicBezTo>
                    <a:pt x="246345" y="822543"/>
                    <a:pt x="246009" y="868984"/>
                    <a:pt x="237994" y="914400"/>
                  </a:cubicBezTo>
                  <a:cubicBezTo>
                    <a:pt x="233405" y="940405"/>
                    <a:pt x="237994" y="981205"/>
                    <a:pt x="212942" y="989556"/>
                  </a:cubicBezTo>
                  <a:lnTo>
                    <a:pt x="175364" y="1002082"/>
                  </a:lnTo>
                  <a:cubicBezTo>
                    <a:pt x="162838" y="997907"/>
                    <a:pt x="149596" y="995461"/>
                    <a:pt x="137786" y="989556"/>
                  </a:cubicBezTo>
                  <a:cubicBezTo>
                    <a:pt x="124321" y="982823"/>
                    <a:pt x="114045" y="970434"/>
                    <a:pt x="100208" y="964504"/>
                  </a:cubicBezTo>
                  <a:cubicBezTo>
                    <a:pt x="84385" y="957723"/>
                    <a:pt x="66805" y="956153"/>
                    <a:pt x="50104" y="951978"/>
                  </a:cubicBezTo>
                  <a:cubicBezTo>
                    <a:pt x="9052" y="924610"/>
                    <a:pt x="27580" y="926926"/>
                    <a:pt x="0" y="926926"/>
                  </a:cubicBezTo>
                </a:path>
              </a:pathLst>
            </a:custGeom>
            <a:noFill/>
            <a:ln w="317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059488" y="2891240"/>
              <a:ext cx="951978" cy="713984"/>
            </a:xfrm>
            <a:custGeom>
              <a:avLst/>
              <a:gdLst>
                <a:gd name="connsiteX0" fmla="*/ 0 w 951978"/>
                <a:gd name="connsiteY0" fmla="*/ 37578 h 713984"/>
                <a:gd name="connsiteX1" fmla="*/ 87682 w 951978"/>
                <a:gd name="connsiteY1" fmla="*/ 25052 h 713984"/>
                <a:gd name="connsiteX2" fmla="*/ 162838 w 951978"/>
                <a:gd name="connsiteY2" fmla="*/ 0 h 713984"/>
                <a:gd name="connsiteX3" fmla="*/ 187890 w 951978"/>
                <a:gd name="connsiteY3" fmla="*/ 37578 h 713984"/>
                <a:gd name="connsiteX4" fmla="*/ 200416 w 951978"/>
                <a:gd name="connsiteY4" fmla="*/ 125261 h 713984"/>
                <a:gd name="connsiteX5" fmla="*/ 212942 w 951978"/>
                <a:gd name="connsiteY5" fmla="*/ 162839 h 713984"/>
                <a:gd name="connsiteX6" fmla="*/ 275572 w 951978"/>
                <a:gd name="connsiteY6" fmla="*/ 150313 h 713984"/>
                <a:gd name="connsiteX7" fmla="*/ 325676 w 951978"/>
                <a:gd name="connsiteY7" fmla="*/ 137787 h 713984"/>
                <a:gd name="connsiteX8" fmla="*/ 363254 w 951978"/>
                <a:gd name="connsiteY8" fmla="*/ 150313 h 713984"/>
                <a:gd name="connsiteX9" fmla="*/ 463463 w 951978"/>
                <a:gd name="connsiteY9" fmla="*/ 275573 h 713984"/>
                <a:gd name="connsiteX10" fmla="*/ 501041 w 951978"/>
                <a:gd name="connsiteY10" fmla="*/ 263047 h 713984"/>
                <a:gd name="connsiteX11" fmla="*/ 526093 w 951978"/>
                <a:gd name="connsiteY11" fmla="*/ 225469 h 713984"/>
                <a:gd name="connsiteX12" fmla="*/ 538619 w 951978"/>
                <a:gd name="connsiteY12" fmla="*/ 187891 h 713984"/>
                <a:gd name="connsiteX13" fmla="*/ 563671 w 951978"/>
                <a:gd name="connsiteY13" fmla="*/ 263047 h 713984"/>
                <a:gd name="connsiteX14" fmla="*/ 613775 w 951978"/>
                <a:gd name="connsiteY14" fmla="*/ 450937 h 713984"/>
                <a:gd name="connsiteX15" fmla="*/ 676405 w 951978"/>
                <a:gd name="connsiteY15" fmla="*/ 388307 h 713984"/>
                <a:gd name="connsiteX16" fmla="*/ 739035 w 951978"/>
                <a:gd name="connsiteY16" fmla="*/ 325677 h 713984"/>
                <a:gd name="connsiteX17" fmla="*/ 751561 w 951978"/>
                <a:gd name="connsiteY17" fmla="*/ 400833 h 713984"/>
                <a:gd name="connsiteX18" fmla="*/ 764087 w 951978"/>
                <a:gd name="connsiteY18" fmla="*/ 538620 h 713984"/>
                <a:gd name="connsiteX19" fmla="*/ 801665 w 951978"/>
                <a:gd name="connsiteY19" fmla="*/ 501041 h 713984"/>
                <a:gd name="connsiteX20" fmla="*/ 876821 w 951978"/>
                <a:gd name="connsiteY20" fmla="*/ 450937 h 713984"/>
                <a:gd name="connsiteX21" fmla="*/ 901874 w 951978"/>
                <a:gd name="connsiteY21" fmla="*/ 475989 h 713984"/>
                <a:gd name="connsiteX22" fmla="*/ 926926 w 951978"/>
                <a:gd name="connsiteY22" fmla="*/ 563672 h 713984"/>
                <a:gd name="connsiteX23" fmla="*/ 939452 w 951978"/>
                <a:gd name="connsiteY23" fmla="*/ 676406 h 713984"/>
                <a:gd name="connsiteX24" fmla="*/ 951978 w 951978"/>
                <a:gd name="connsiteY24" fmla="*/ 713984 h 713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951978" h="713984">
                  <a:moveTo>
                    <a:pt x="0" y="37578"/>
                  </a:moveTo>
                  <a:cubicBezTo>
                    <a:pt x="29227" y="33403"/>
                    <a:pt x="58914" y="31691"/>
                    <a:pt x="87682" y="25052"/>
                  </a:cubicBezTo>
                  <a:cubicBezTo>
                    <a:pt x="113413" y="19114"/>
                    <a:pt x="162838" y="0"/>
                    <a:pt x="162838" y="0"/>
                  </a:cubicBezTo>
                  <a:cubicBezTo>
                    <a:pt x="171189" y="12526"/>
                    <a:pt x="183564" y="23159"/>
                    <a:pt x="187890" y="37578"/>
                  </a:cubicBezTo>
                  <a:cubicBezTo>
                    <a:pt x="196374" y="65857"/>
                    <a:pt x="194626" y="96310"/>
                    <a:pt x="200416" y="125261"/>
                  </a:cubicBezTo>
                  <a:cubicBezTo>
                    <a:pt x="203005" y="138208"/>
                    <a:pt x="208767" y="150313"/>
                    <a:pt x="212942" y="162839"/>
                  </a:cubicBezTo>
                  <a:cubicBezTo>
                    <a:pt x="233819" y="158664"/>
                    <a:pt x="254789" y="154931"/>
                    <a:pt x="275572" y="150313"/>
                  </a:cubicBezTo>
                  <a:cubicBezTo>
                    <a:pt x="292377" y="146578"/>
                    <a:pt x="308461" y="137787"/>
                    <a:pt x="325676" y="137787"/>
                  </a:cubicBezTo>
                  <a:cubicBezTo>
                    <a:pt x="338880" y="137787"/>
                    <a:pt x="350728" y="146138"/>
                    <a:pt x="363254" y="150313"/>
                  </a:cubicBezTo>
                  <a:cubicBezTo>
                    <a:pt x="390686" y="301191"/>
                    <a:pt x="343436" y="302245"/>
                    <a:pt x="463463" y="275573"/>
                  </a:cubicBezTo>
                  <a:cubicBezTo>
                    <a:pt x="476352" y="272709"/>
                    <a:pt x="488515" y="267222"/>
                    <a:pt x="501041" y="263047"/>
                  </a:cubicBezTo>
                  <a:cubicBezTo>
                    <a:pt x="509392" y="250521"/>
                    <a:pt x="519360" y="238934"/>
                    <a:pt x="526093" y="225469"/>
                  </a:cubicBezTo>
                  <a:cubicBezTo>
                    <a:pt x="531998" y="213659"/>
                    <a:pt x="529283" y="178555"/>
                    <a:pt x="538619" y="187891"/>
                  </a:cubicBezTo>
                  <a:cubicBezTo>
                    <a:pt x="557292" y="206564"/>
                    <a:pt x="557266" y="237428"/>
                    <a:pt x="563671" y="263047"/>
                  </a:cubicBezTo>
                  <a:cubicBezTo>
                    <a:pt x="596095" y="392744"/>
                    <a:pt x="579264" y="330149"/>
                    <a:pt x="613775" y="450937"/>
                  </a:cubicBezTo>
                  <a:cubicBezTo>
                    <a:pt x="680580" y="350729"/>
                    <a:pt x="592898" y="471814"/>
                    <a:pt x="676405" y="388307"/>
                  </a:cubicBezTo>
                  <a:cubicBezTo>
                    <a:pt x="759912" y="304800"/>
                    <a:pt x="638827" y="392482"/>
                    <a:pt x="739035" y="325677"/>
                  </a:cubicBezTo>
                  <a:cubicBezTo>
                    <a:pt x="743210" y="350729"/>
                    <a:pt x="748594" y="375609"/>
                    <a:pt x="751561" y="400833"/>
                  </a:cubicBezTo>
                  <a:cubicBezTo>
                    <a:pt x="756950" y="446636"/>
                    <a:pt x="743462" y="497370"/>
                    <a:pt x="764087" y="538620"/>
                  </a:cubicBezTo>
                  <a:cubicBezTo>
                    <a:pt x="772009" y="554464"/>
                    <a:pt x="787682" y="511917"/>
                    <a:pt x="801665" y="501041"/>
                  </a:cubicBezTo>
                  <a:cubicBezTo>
                    <a:pt x="825431" y="482556"/>
                    <a:pt x="876821" y="450937"/>
                    <a:pt x="876821" y="450937"/>
                  </a:cubicBezTo>
                  <a:cubicBezTo>
                    <a:pt x="885172" y="459288"/>
                    <a:pt x="895798" y="465862"/>
                    <a:pt x="901874" y="475989"/>
                  </a:cubicBezTo>
                  <a:cubicBezTo>
                    <a:pt x="909575" y="488823"/>
                    <a:pt x="924587" y="554314"/>
                    <a:pt x="926926" y="563672"/>
                  </a:cubicBezTo>
                  <a:cubicBezTo>
                    <a:pt x="931101" y="601250"/>
                    <a:pt x="933236" y="639111"/>
                    <a:pt x="939452" y="676406"/>
                  </a:cubicBezTo>
                  <a:cubicBezTo>
                    <a:pt x="941623" y="689430"/>
                    <a:pt x="951978" y="713984"/>
                    <a:pt x="951978" y="713984"/>
                  </a:cubicBezTo>
                </a:path>
              </a:pathLst>
            </a:custGeom>
            <a:noFill/>
            <a:ln w="317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544882" y="4343400"/>
            <a:ext cx="37541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An Incident is not a Crisis but can lead to one.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1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Diagnosing the Event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Characterize the event as a crisis event, disaster…or something that could leads to one of these</a:t>
            </a:r>
          </a:p>
          <a:p>
            <a:r>
              <a:rPr lang="en-US" dirty="0" smtClean="0"/>
              <a:t>Communication pyramid (who/when)</a:t>
            </a:r>
          </a:p>
          <a:p>
            <a:pPr lvl="1"/>
            <a:r>
              <a:rPr lang="en-US" b="1" dirty="0" smtClean="0"/>
              <a:t>BCM</a:t>
            </a:r>
            <a:r>
              <a:rPr lang="en-US" dirty="0" smtClean="0"/>
              <a:t> </a:t>
            </a:r>
            <a:r>
              <a:rPr lang="en-US" dirty="0"/>
              <a:t>– make sure we’re all on the same page before </a:t>
            </a:r>
            <a:r>
              <a:rPr lang="en-US" dirty="0" smtClean="0"/>
              <a:t>escalating (and when to we notify our Global Head? Is he/she on the regional DLs?)</a:t>
            </a:r>
          </a:p>
          <a:p>
            <a:pPr lvl="1"/>
            <a:r>
              <a:rPr lang="en-US" b="1" dirty="0" smtClean="0"/>
              <a:t>Core Senior </a:t>
            </a:r>
            <a:r>
              <a:rPr lang="en-US" b="1" dirty="0" err="1" smtClean="0"/>
              <a:t>Mgt</a:t>
            </a:r>
            <a:r>
              <a:rPr lang="en-US" b="1" dirty="0" smtClean="0"/>
              <a:t> </a:t>
            </a:r>
            <a:r>
              <a:rPr lang="en-US" dirty="0" smtClean="0"/>
              <a:t>-- Send a quick </a:t>
            </a:r>
            <a:r>
              <a:rPr lang="en-US" dirty="0" smtClean="0"/>
              <a:t>Senior Management Notice (most of the members of the CMT)</a:t>
            </a:r>
          </a:p>
          <a:p>
            <a:pPr lvl="1"/>
            <a:r>
              <a:rPr lang="en-US" b="1" dirty="0" smtClean="0"/>
              <a:t>Crisis </a:t>
            </a:r>
            <a:r>
              <a:rPr lang="en-US" b="1" dirty="0" smtClean="0"/>
              <a:t>Assessment Team (CAT</a:t>
            </a:r>
            <a:r>
              <a:rPr lang="en-US" b="1" dirty="0" smtClean="0"/>
              <a:t>) </a:t>
            </a:r>
            <a:r>
              <a:rPr lang="en-US" dirty="0" smtClean="0"/>
              <a:t>-- Convene</a:t>
            </a:r>
            <a:endParaRPr lang="en-US" dirty="0" smtClean="0"/>
          </a:p>
          <a:p>
            <a:pPr lvl="1"/>
            <a:r>
              <a:rPr lang="en-US" b="1" dirty="0" smtClean="0"/>
              <a:t>Local Crisis </a:t>
            </a:r>
            <a:r>
              <a:rPr lang="en-US" b="1" dirty="0" smtClean="0"/>
              <a:t>Management </a:t>
            </a:r>
            <a:r>
              <a:rPr lang="en-US" b="1" dirty="0" smtClean="0"/>
              <a:t>Team </a:t>
            </a:r>
            <a:r>
              <a:rPr lang="en-US" dirty="0" smtClean="0"/>
              <a:t>– Convene?</a:t>
            </a:r>
            <a:endParaRPr lang="en-US" dirty="0" smtClean="0"/>
          </a:p>
          <a:p>
            <a:pPr lvl="1"/>
            <a:r>
              <a:rPr lang="en-US" b="1" dirty="0" smtClean="0"/>
              <a:t>Regional Crisis Management </a:t>
            </a:r>
            <a:r>
              <a:rPr lang="en-US" b="1" dirty="0" smtClean="0"/>
              <a:t>Team – </a:t>
            </a:r>
            <a:r>
              <a:rPr lang="en-US" dirty="0" smtClean="0"/>
              <a:t>on</a:t>
            </a:r>
            <a:r>
              <a:rPr lang="en-US" b="1" dirty="0" smtClean="0"/>
              <a:t> </a:t>
            </a:r>
            <a:r>
              <a:rPr lang="en-US" dirty="0" smtClean="0"/>
              <a:t>Standby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56000" y="6588000"/>
            <a:ext cx="2160000" cy="180000"/>
          </a:xfrm>
        </p:spPr>
        <p:txBody>
          <a:bodyPr/>
          <a:lstStyle/>
          <a:p>
            <a:r>
              <a:rPr lang="en-US" smtClean="0"/>
              <a:t>May 19,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7A9-EA06-4C60-9B5B-EF8399C2AF8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088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redit Suisse 1">
      <a:dk1>
        <a:sysClr val="windowText" lastClr="000000"/>
      </a:dk1>
      <a:lt1>
        <a:sysClr val="window" lastClr="FFFFFF"/>
      </a:lt1>
      <a:dk2>
        <a:srgbClr val="166C86"/>
      </a:dk2>
      <a:lt2>
        <a:srgbClr val="EEECE1"/>
      </a:lt2>
      <a:accent1>
        <a:srgbClr val="255B89"/>
      </a:accent1>
      <a:accent2>
        <a:srgbClr val="AAA19A"/>
      </a:accent2>
      <a:accent3>
        <a:srgbClr val="A6CCD6"/>
      </a:accent3>
      <a:accent4>
        <a:srgbClr val="56A2B9"/>
      </a:accent4>
      <a:accent5>
        <a:srgbClr val="C8C1BC"/>
      </a:accent5>
      <a:accent6>
        <a:srgbClr val="003868"/>
      </a:accent6>
      <a:hlink>
        <a:srgbClr val="0000FF"/>
      </a:hlink>
      <a:folHlink>
        <a:srgbClr val="800080"/>
      </a:folHlink>
    </a:clrScheme>
    <a:fontScheme name="CS 1">
      <a:majorFont>
        <a:latin typeface="Credit Suisse Type Light"/>
        <a:ea typeface=""/>
        <a:cs typeface=""/>
        <a:font script="Kore" typeface="Credit Suisse Type Kor Roman"/>
        <a:font script="Arab" typeface="Credit Suisse Type Arabic Light"/>
        <a:font script="Cyrl" typeface="Credit Suisse Type Light"/>
        <a:font script="Deva" typeface="Credit Suisse Type Deva Light"/>
        <a:font script="Grek" typeface="Credit Suisse Type Light"/>
        <a:font script="Hans" typeface="Credit Suisse Type SCh Light"/>
        <a:font script="Hant" typeface="Credit Suisse Type TCh Light"/>
        <a:font script="Jpan" typeface="Credit Suisse Type Jap Light"/>
        <a:font script="Thai" typeface="Credit Suisse Type Thai Light"/>
      </a:majorFont>
      <a:minorFont>
        <a:latin typeface="Credit Suisse Type Light"/>
        <a:ea typeface=""/>
        <a:cs typeface=""/>
        <a:font script="Kore" typeface="Credit Suisse Type Kor Roman"/>
        <a:font script="Arab" typeface="Credit Suisse Type Arabic Light"/>
        <a:font script="Cyrl" typeface="Credit Suisse Type Light"/>
        <a:font script="Deva" typeface="Credit Suisse Type Deva Light"/>
        <a:font script="Grek" typeface="Credit Suisse Type Light"/>
        <a:font script="Hans" typeface="Credit Suisse Type SCh Light"/>
        <a:font script="Hant" typeface="Credit Suisse Type TCh Light"/>
        <a:font script="Jpan" typeface="Credit Suisse Type Jap Light"/>
        <a:font script="Thai" typeface="Credit Suisse Type Thai Light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marL="342900" indent="-342900">
          <a:buClr>
            <a:srgbClr val="91867E"/>
          </a:buClr>
          <a:buFont typeface="Credit Suisse Type Light" pitchFamily="34" charset="0"/>
          <a:buChar char=""/>
          <a:defRPr sz="2200" dirty="0"/>
        </a:defPPr>
      </a:lstStyle>
    </a:txDef>
  </a:objectDefaults>
  <a:extraClrSchemeLst/>
  <a:custClrLst>
    <a:custClr name="Purple 1">
      <a:srgbClr val="92499E"/>
    </a:custClr>
    <a:custClr name="Green 1">
      <a:srgbClr val="898000"/>
    </a:custClr>
    <a:custClr name="Yellow 1">
      <a:srgbClr val="FFC726"/>
    </a:custClr>
    <a:custClr name="Orange 1">
      <a:srgbClr val="F49C3E"/>
    </a:custClr>
    <a:custClr name="Red 1">
      <a:srgbClr val="9D0E2D"/>
    </a:custClr>
    <a:custClr name="Purple 2">
      <a:srgbClr val="A86DB1"/>
    </a:custClr>
    <a:custClr name="Green 2">
      <a:srgbClr val="B1A82F"/>
    </a:custClr>
    <a:custClr name="Yellow 2">
      <a:srgbClr val="FFD251"/>
    </a:custClr>
    <a:custClr name="Orange 2">
      <a:srgbClr val="F6B065"/>
    </a:custClr>
    <a:custClr name="Red 2">
      <a:srgbClr val="C23841"/>
    </a:custClr>
    <a:custClr name="Purple 3">
      <a:srgbClr val="BE92C5"/>
    </a:custClr>
    <a:custClr name="Green 3">
      <a:srgbClr val="D7D17B"/>
    </a:custClr>
    <a:custClr name="Yellow 3">
      <a:srgbClr val="FFDD7D"/>
    </a:custClr>
    <a:custClr name="Orange 3">
      <a:srgbClr val="F8C48B"/>
    </a:custClr>
    <a:custClr name="Red 3">
      <a:srgbClr val="DE7572"/>
    </a:custClr>
    <a:custClr name="Purple 4">
      <a:srgbClr val="D3B6D8"/>
    </a:custClr>
    <a:custClr name="Green 4">
      <a:srgbClr val="E9E6B9"/>
    </a:custClr>
    <a:custClr name="Yellow 4">
      <a:srgbClr val="FFE9A8"/>
    </a:custClr>
    <a:custClr name="Orange 4">
      <a:srgbClr val="FBD7B2"/>
    </a:custClr>
    <a:custClr name="Red 4">
      <a:srgbClr val="EBB7B6"/>
    </a:custClr>
    <a:custClr name="Corporate Gray">
      <a:srgbClr val="91867E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36307</TotalTime>
  <Words>1006</Words>
  <Application>Microsoft Office PowerPoint</Application>
  <PresentationFormat>On-screen Show (4:3)</PresentationFormat>
  <Paragraphs>470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Theme</vt:lpstr>
      <vt:lpstr>Crisis Management </vt:lpstr>
      <vt:lpstr>Let’s Start at the End --   Lesson’s Learned from Previous Crisis Events</vt:lpstr>
      <vt:lpstr>Crisis Management Basics</vt:lpstr>
      <vt:lpstr>A Delicate Balancing Act</vt:lpstr>
      <vt:lpstr>A Delicate Balancing Act (continued)</vt:lpstr>
      <vt:lpstr>The Notification Decision Tree</vt:lpstr>
      <vt:lpstr>Crisis Management Phases</vt:lpstr>
      <vt:lpstr>Diagnosing the Event</vt:lpstr>
      <vt:lpstr>Diagnosing the Event (continued)</vt:lpstr>
      <vt:lpstr>Crisis Management Phases in Action</vt:lpstr>
      <vt:lpstr>A Strong Crisis Management Toolset is Paramount</vt:lpstr>
      <vt:lpstr>Crisis Management  - Real Life Examples</vt:lpstr>
      <vt:lpstr>Lesson’s Learned from Previous Crisis Events</vt:lpstr>
      <vt:lpstr>PowerPoint Presentation</vt:lpstr>
      <vt:lpstr>Crisis Management Structure</vt:lpstr>
      <vt:lpstr>BCM Roles During a Crisis</vt:lpstr>
      <vt:lpstr>Crisis Management Meeting Checklist</vt:lpstr>
      <vt:lpstr>Crisis Communication / Notification TEMPLATE</vt:lpstr>
    </vt:vector>
  </TitlesOfParts>
  <Company>Credit Suisse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Management Communication</dc:title>
  <dc:creator>Landry, Corey M. (CUFM 211)</dc:creator>
  <cp:lastModifiedBy>Landry, Corey M. (CUFM 211)</cp:lastModifiedBy>
  <cp:revision>114</cp:revision>
  <dcterms:created xsi:type="dcterms:W3CDTF">2016-04-19T15:56:20Z</dcterms:created>
  <dcterms:modified xsi:type="dcterms:W3CDTF">2016-05-18T15:31:14Z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356528766</vt:i4>
  </property>
  <property fmtid="{D5CDD505-2E9C-101B-9397-08002B2CF9AE}" pid="3" name="_NewReviewCycle">
    <vt:lpwstr/>
  </property>
  <property fmtid="{D5CDD505-2E9C-101B-9397-08002B2CF9AE}" pid="4" name="_EmailSubject">
    <vt:lpwstr>2Q2016 Meeting Intro Slides</vt:lpwstr>
  </property>
  <property fmtid="{D5CDD505-2E9C-101B-9397-08002B2CF9AE}" pid="5" name="_AuthorEmail">
    <vt:lpwstr>michael.dwomoh@credit-suisse.com</vt:lpwstr>
  </property>
  <property fmtid="{D5CDD505-2E9C-101B-9397-08002B2CF9AE}" pid="6" name="_AuthorEmailDisplayName">
    <vt:lpwstr>Dwomoh, Michael (CUFM 24)</vt:lpwstr>
  </property>
</Properties>
</file>