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7" r:id="rId2"/>
    <p:sldId id="280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286" r:id="rId12"/>
    <p:sldId id="278" r:id="rId13"/>
    <p:sldId id="279" r:id="rId14"/>
    <p:sldId id="281" r:id="rId15"/>
    <p:sldId id="282" r:id="rId16"/>
    <p:sldId id="283" r:id="rId17"/>
    <p:sldId id="285" r:id="rId18"/>
    <p:sldId id="258" r:id="rId19"/>
    <p:sldId id="259" r:id="rId20"/>
    <p:sldId id="260" r:id="rId21"/>
    <p:sldId id="261" r:id="rId22"/>
    <p:sldId id="262" r:id="rId23"/>
    <p:sldId id="290" r:id="rId24"/>
    <p:sldId id="264" r:id="rId25"/>
    <p:sldId id="26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60" y="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BE1FA-08E1-4788-805F-D3D0A483007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F84390-FCA6-4FE2-958D-4BCAF68F805B}">
      <dgm:prSet phldrT="[Text]"/>
      <dgm:spPr/>
      <dgm:t>
        <a:bodyPr/>
        <a:lstStyle/>
        <a:p>
          <a:r>
            <a:rPr lang="en-US" dirty="0" smtClean="0"/>
            <a:t>Pre-crisis</a:t>
          </a:r>
          <a:endParaRPr lang="en-US" dirty="0"/>
        </a:p>
      </dgm:t>
    </dgm:pt>
    <dgm:pt modelId="{E6E6D089-E0F9-4251-9C79-882EB624F328}" type="parTrans" cxnId="{B392D239-2142-440F-9518-1DDB4D904BBC}">
      <dgm:prSet/>
      <dgm:spPr/>
      <dgm:t>
        <a:bodyPr/>
        <a:lstStyle/>
        <a:p>
          <a:endParaRPr lang="en-US"/>
        </a:p>
      </dgm:t>
    </dgm:pt>
    <dgm:pt modelId="{0406E477-6627-4651-8A83-F5642F201C2F}" type="sibTrans" cxnId="{B392D239-2142-440F-9518-1DDB4D904BBC}">
      <dgm:prSet/>
      <dgm:spPr/>
      <dgm:t>
        <a:bodyPr/>
        <a:lstStyle/>
        <a:p>
          <a:endParaRPr lang="en-US"/>
        </a:p>
      </dgm:t>
    </dgm:pt>
    <dgm:pt modelId="{17168BD0-2E32-4EA0-B0DE-E722288CDCD7}">
      <dgm:prSet phldrT="[Text]"/>
      <dgm:spPr/>
      <dgm:t>
        <a:bodyPr/>
        <a:lstStyle/>
        <a:p>
          <a:r>
            <a:rPr lang="en-US" dirty="0" smtClean="0"/>
            <a:t>Initial crisis</a:t>
          </a:r>
          <a:endParaRPr lang="en-US" dirty="0"/>
        </a:p>
      </dgm:t>
    </dgm:pt>
    <dgm:pt modelId="{0C91DBDA-3B3A-498B-A0FC-641E461CDCEC}" type="parTrans" cxnId="{40952A2E-1BD2-42D4-8145-BC6748172673}">
      <dgm:prSet/>
      <dgm:spPr/>
      <dgm:t>
        <a:bodyPr/>
        <a:lstStyle/>
        <a:p>
          <a:endParaRPr lang="en-US"/>
        </a:p>
      </dgm:t>
    </dgm:pt>
    <dgm:pt modelId="{08FC1302-DCD1-40CE-89F3-9982DE5B4F18}" type="sibTrans" cxnId="{40952A2E-1BD2-42D4-8145-BC6748172673}">
      <dgm:prSet/>
      <dgm:spPr/>
      <dgm:t>
        <a:bodyPr/>
        <a:lstStyle/>
        <a:p>
          <a:endParaRPr lang="en-US"/>
        </a:p>
      </dgm:t>
    </dgm:pt>
    <dgm:pt modelId="{252D809C-6886-40D8-BDEB-3F242DAAA5A3}">
      <dgm:prSet phldrT="[Text]"/>
      <dgm:spPr/>
      <dgm:t>
        <a:bodyPr/>
        <a:lstStyle/>
        <a:p>
          <a:r>
            <a:rPr lang="en-US" dirty="0" smtClean="0"/>
            <a:t>Crisis</a:t>
          </a:r>
        </a:p>
        <a:p>
          <a:r>
            <a:rPr lang="en-US" dirty="0" smtClean="0"/>
            <a:t>Maintenance</a:t>
          </a:r>
          <a:endParaRPr lang="en-US" dirty="0"/>
        </a:p>
      </dgm:t>
    </dgm:pt>
    <dgm:pt modelId="{9C42A792-1A82-4495-84F6-94196A0A07CE}" type="parTrans" cxnId="{B6116444-06F1-4297-85D1-6487F9624E94}">
      <dgm:prSet/>
      <dgm:spPr/>
      <dgm:t>
        <a:bodyPr/>
        <a:lstStyle/>
        <a:p>
          <a:endParaRPr lang="en-US"/>
        </a:p>
      </dgm:t>
    </dgm:pt>
    <dgm:pt modelId="{FD0838D5-B134-444D-B69C-DD8D57891713}" type="sibTrans" cxnId="{B6116444-06F1-4297-85D1-6487F9624E94}">
      <dgm:prSet/>
      <dgm:spPr/>
      <dgm:t>
        <a:bodyPr/>
        <a:lstStyle/>
        <a:p>
          <a:endParaRPr lang="en-US"/>
        </a:p>
      </dgm:t>
    </dgm:pt>
    <dgm:pt modelId="{1BEB4FE5-FDC8-43EF-9ACD-3B3932001BED}">
      <dgm:prSet phldrT="[Text]"/>
      <dgm:spPr/>
      <dgm:t>
        <a:bodyPr/>
        <a:lstStyle/>
        <a:p>
          <a:r>
            <a:rPr lang="en-US" dirty="0" smtClean="0"/>
            <a:t>Crisis Resolution</a:t>
          </a:r>
          <a:endParaRPr lang="en-US" dirty="0"/>
        </a:p>
      </dgm:t>
    </dgm:pt>
    <dgm:pt modelId="{0105C164-19AE-4B43-BCC9-7FEA27AEACEF}" type="parTrans" cxnId="{32627E3B-AA50-43F9-AAEF-10157F70C3B8}">
      <dgm:prSet/>
      <dgm:spPr/>
      <dgm:t>
        <a:bodyPr/>
        <a:lstStyle/>
        <a:p>
          <a:endParaRPr lang="en-US"/>
        </a:p>
      </dgm:t>
    </dgm:pt>
    <dgm:pt modelId="{D4516C8A-87C3-4D41-8E22-E9A94423FADD}" type="sibTrans" cxnId="{32627E3B-AA50-43F9-AAEF-10157F70C3B8}">
      <dgm:prSet/>
      <dgm:spPr/>
      <dgm:t>
        <a:bodyPr/>
        <a:lstStyle/>
        <a:p>
          <a:endParaRPr lang="en-US"/>
        </a:p>
      </dgm:t>
    </dgm:pt>
    <dgm:pt modelId="{535DF041-918B-44F5-92CF-20A2E4A314E1}">
      <dgm:prSet phldrT="[Text]"/>
      <dgm:spPr/>
      <dgm:t>
        <a:bodyPr/>
        <a:lstStyle/>
        <a:p>
          <a:r>
            <a:rPr lang="en-US" dirty="0" smtClean="0"/>
            <a:t>Evaluation of </a:t>
          </a:r>
        </a:p>
        <a:p>
          <a:r>
            <a:rPr lang="en-US" dirty="0" smtClean="0"/>
            <a:t>Crisis response</a:t>
          </a:r>
          <a:endParaRPr lang="en-US" dirty="0"/>
        </a:p>
      </dgm:t>
    </dgm:pt>
    <dgm:pt modelId="{FBA4959D-C5C6-4A7D-9AC0-90AA09596DF8}" type="parTrans" cxnId="{D34232C1-A65B-46DA-A918-4284DEEAFA87}">
      <dgm:prSet/>
      <dgm:spPr/>
      <dgm:t>
        <a:bodyPr/>
        <a:lstStyle/>
        <a:p>
          <a:endParaRPr lang="en-US"/>
        </a:p>
      </dgm:t>
    </dgm:pt>
    <dgm:pt modelId="{A38100F5-14EF-4919-8861-1CED90E3045D}" type="sibTrans" cxnId="{D34232C1-A65B-46DA-A918-4284DEEAFA87}">
      <dgm:prSet/>
      <dgm:spPr/>
      <dgm:t>
        <a:bodyPr/>
        <a:lstStyle/>
        <a:p>
          <a:endParaRPr lang="en-US"/>
        </a:p>
      </dgm:t>
    </dgm:pt>
    <dgm:pt modelId="{8016B888-ABD4-4FFD-91B7-093BDA21DEE5}" type="pres">
      <dgm:prSet presAssocID="{58CBE1FA-08E1-4788-805F-D3D0A48300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F1D23D-21C2-4A37-888E-61C83A5E338E}" type="pres">
      <dgm:prSet presAssocID="{58CBE1FA-08E1-4788-805F-D3D0A4830076}" presName="cycle" presStyleCnt="0"/>
      <dgm:spPr/>
    </dgm:pt>
    <dgm:pt modelId="{E70338FB-4AAE-4252-BCBB-4515C0D01C4B}" type="pres">
      <dgm:prSet presAssocID="{15F84390-FCA6-4FE2-958D-4BCAF68F805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0F627-13E5-48F9-B53D-09F9364DA5A5}" type="pres">
      <dgm:prSet presAssocID="{0406E477-6627-4651-8A83-F5642F201C2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2C5D5FC-329F-40D5-8DD2-7BEA960493AC}" type="pres">
      <dgm:prSet presAssocID="{17168BD0-2E32-4EA0-B0DE-E722288CDC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0590D-8CB0-47BA-B89C-26319BBCBCBC}" type="pres">
      <dgm:prSet presAssocID="{252D809C-6886-40D8-BDEB-3F242DAAA5A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458A-D714-4900-B15E-7B14D6F99E8B}" type="pres">
      <dgm:prSet presAssocID="{1BEB4FE5-FDC8-43EF-9ACD-3B3932001BE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48DB7-B151-4E54-9728-E81D0212F429}" type="pres">
      <dgm:prSet presAssocID="{535DF041-918B-44F5-92CF-20A2E4A314E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92D239-2142-440F-9518-1DDB4D904BBC}" srcId="{58CBE1FA-08E1-4788-805F-D3D0A4830076}" destId="{15F84390-FCA6-4FE2-958D-4BCAF68F805B}" srcOrd="0" destOrd="0" parTransId="{E6E6D089-E0F9-4251-9C79-882EB624F328}" sibTransId="{0406E477-6627-4651-8A83-F5642F201C2F}"/>
    <dgm:cxn modelId="{63FB5813-CB4A-454F-AF01-E22B59C3A771}" type="presOf" srcId="{535DF041-918B-44F5-92CF-20A2E4A314E1}" destId="{44948DB7-B151-4E54-9728-E81D0212F429}" srcOrd="0" destOrd="0" presId="urn:microsoft.com/office/officeart/2005/8/layout/cycle3"/>
    <dgm:cxn modelId="{96567299-799D-40B9-83F5-073F52EF523A}" type="presOf" srcId="{252D809C-6886-40D8-BDEB-3F242DAAA5A3}" destId="{F830590D-8CB0-47BA-B89C-26319BBCBCBC}" srcOrd="0" destOrd="0" presId="urn:microsoft.com/office/officeart/2005/8/layout/cycle3"/>
    <dgm:cxn modelId="{0C7BCF30-8305-4731-B263-694B3E014525}" type="presOf" srcId="{0406E477-6627-4651-8A83-F5642F201C2F}" destId="{4A90F627-13E5-48F9-B53D-09F9364DA5A5}" srcOrd="0" destOrd="0" presId="urn:microsoft.com/office/officeart/2005/8/layout/cycle3"/>
    <dgm:cxn modelId="{B6116444-06F1-4297-85D1-6487F9624E94}" srcId="{58CBE1FA-08E1-4788-805F-D3D0A4830076}" destId="{252D809C-6886-40D8-BDEB-3F242DAAA5A3}" srcOrd="2" destOrd="0" parTransId="{9C42A792-1A82-4495-84F6-94196A0A07CE}" sibTransId="{FD0838D5-B134-444D-B69C-DD8D57891713}"/>
    <dgm:cxn modelId="{32627E3B-AA50-43F9-AAEF-10157F70C3B8}" srcId="{58CBE1FA-08E1-4788-805F-D3D0A4830076}" destId="{1BEB4FE5-FDC8-43EF-9ACD-3B3932001BED}" srcOrd="3" destOrd="0" parTransId="{0105C164-19AE-4B43-BCC9-7FEA27AEACEF}" sibTransId="{D4516C8A-87C3-4D41-8E22-E9A94423FADD}"/>
    <dgm:cxn modelId="{D00A6E23-3846-4F40-AA0E-BF67FE8E8C9A}" type="presOf" srcId="{58CBE1FA-08E1-4788-805F-D3D0A4830076}" destId="{8016B888-ABD4-4FFD-91B7-093BDA21DEE5}" srcOrd="0" destOrd="0" presId="urn:microsoft.com/office/officeart/2005/8/layout/cycle3"/>
    <dgm:cxn modelId="{D34232C1-A65B-46DA-A918-4284DEEAFA87}" srcId="{58CBE1FA-08E1-4788-805F-D3D0A4830076}" destId="{535DF041-918B-44F5-92CF-20A2E4A314E1}" srcOrd="4" destOrd="0" parTransId="{FBA4959D-C5C6-4A7D-9AC0-90AA09596DF8}" sibTransId="{A38100F5-14EF-4919-8861-1CED90E3045D}"/>
    <dgm:cxn modelId="{7A46FC65-F320-43F2-B619-3BA7BB7FBB35}" type="presOf" srcId="{15F84390-FCA6-4FE2-958D-4BCAF68F805B}" destId="{E70338FB-4AAE-4252-BCBB-4515C0D01C4B}" srcOrd="0" destOrd="0" presId="urn:microsoft.com/office/officeart/2005/8/layout/cycle3"/>
    <dgm:cxn modelId="{618E96D9-F728-407F-BFCE-10236A3673CB}" type="presOf" srcId="{17168BD0-2E32-4EA0-B0DE-E722288CDCD7}" destId="{02C5D5FC-329F-40D5-8DD2-7BEA960493AC}" srcOrd="0" destOrd="0" presId="urn:microsoft.com/office/officeart/2005/8/layout/cycle3"/>
    <dgm:cxn modelId="{4C6CCB29-1ACA-454D-A192-AB890939BF12}" type="presOf" srcId="{1BEB4FE5-FDC8-43EF-9ACD-3B3932001BED}" destId="{63C7458A-D714-4900-B15E-7B14D6F99E8B}" srcOrd="0" destOrd="0" presId="urn:microsoft.com/office/officeart/2005/8/layout/cycle3"/>
    <dgm:cxn modelId="{40952A2E-1BD2-42D4-8145-BC6748172673}" srcId="{58CBE1FA-08E1-4788-805F-D3D0A4830076}" destId="{17168BD0-2E32-4EA0-B0DE-E722288CDCD7}" srcOrd="1" destOrd="0" parTransId="{0C91DBDA-3B3A-498B-A0FC-641E461CDCEC}" sibTransId="{08FC1302-DCD1-40CE-89F3-9982DE5B4F18}"/>
    <dgm:cxn modelId="{DA3BEF29-FA7F-4214-97AB-F3473415BD25}" type="presParOf" srcId="{8016B888-ABD4-4FFD-91B7-093BDA21DEE5}" destId="{6EF1D23D-21C2-4A37-888E-61C83A5E338E}" srcOrd="0" destOrd="0" presId="urn:microsoft.com/office/officeart/2005/8/layout/cycle3"/>
    <dgm:cxn modelId="{849E7C98-97D9-4328-8C37-EDCA6AFCDC1C}" type="presParOf" srcId="{6EF1D23D-21C2-4A37-888E-61C83A5E338E}" destId="{E70338FB-4AAE-4252-BCBB-4515C0D01C4B}" srcOrd="0" destOrd="0" presId="urn:microsoft.com/office/officeart/2005/8/layout/cycle3"/>
    <dgm:cxn modelId="{836B5B96-6E1A-466D-A684-36DDF4C5D585}" type="presParOf" srcId="{6EF1D23D-21C2-4A37-888E-61C83A5E338E}" destId="{4A90F627-13E5-48F9-B53D-09F9364DA5A5}" srcOrd="1" destOrd="0" presId="urn:microsoft.com/office/officeart/2005/8/layout/cycle3"/>
    <dgm:cxn modelId="{4A37E420-8DC1-4B82-997A-6D920B3C3465}" type="presParOf" srcId="{6EF1D23D-21C2-4A37-888E-61C83A5E338E}" destId="{02C5D5FC-329F-40D5-8DD2-7BEA960493AC}" srcOrd="2" destOrd="0" presId="urn:microsoft.com/office/officeart/2005/8/layout/cycle3"/>
    <dgm:cxn modelId="{A8EF22E1-14B9-4A09-89E0-A3EF1874E0AE}" type="presParOf" srcId="{6EF1D23D-21C2-4A37-888E-61C83A5E338E}" destId="{F830590D-8CB0-47BA-B89C-26319BBCBCBC}" srcOrd="3" destOrd="0" presId="urn:microsoft.com/office/officeart/2005/8/layout/cycle3"/>
    <dgm:cxn modelId="{0DBA1EBC-DEAB-4496-969C-1BA13A066440}" type="presParOf" srcId="{6EF1D23D-21C2-4A37-888E-61C83A5E338E}" destId="{63C7458A-D714-4900-B15E-7B14D6F99E8B}" srcOrd="4" destOrd="0" presId="urn:microsoft.com/office/officeart/2005/8/layout/cycle3"/>
    <dgm:cxn modelId="{11EE290A-1254-444B-A653-1E69A713277A}" type="presParOf" srcId="{6EF1D23D-21C2-4A37-888E-61C83A5E338E}" destId="{44948DB7-B151-4E54-9728-E81D0212F42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0F627-13E5-48F9-B53D-09F9364DA5A5}">
      <dsp:nvSpPr>
        <dsp:cNvPr id="0" name=""/>
        <dsp:cNvSpPr/>
      </dsp:nvSpPr>
      <dsp:spPr>
        <a:xfrm>
          <a:off x="1615090" y="-26913"/>
          <a:ext cx="4542219" cy="4542219"/>
        </a:xfrm>
        <a:prstGeom prst="circularArrow">
          <a:avLst>
            <a:gd name="adj1" fmla="val 5544"/>
            <a:gd name="adj2" fmla="val 330680"/>
            <a:gd name="adj3" fmla="val 13773629"/>
            <a:gd name="adj4" fmla="val 173873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338FB-4AAE-4252-BCBB-4515C0D01C4B}">
      <dsp:nvSpPr>
        <dsp:cNvPr id="0" name=""/>
        <dsp:cNvSpPr/>
      </dsp:nvSpPr>
      <dsp:spPr>
        <a:xfrm>
          <a:off x="2821669" y="1719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Pre-crisis</a:t>
          </a:r>
          <a:endParaRPr lang="en-US" sz="2400" kern="1200" dirty="0"/>
        </a:p>
      </dsp:txBody>
      <dsp:txXfrm>
        <a:off x="2873635" y="53685"/>
        <a:ext cx="2025128" cy="960598"/>
      </dsp:txXfrm>
    </dsp:sp>
    <dsp:sp modelId="{02C5D5FC-329F-40D5-8DD2-7BEA960493AC}">
      <dsp:nvSpPr>
        <dsp:cNvPr id="0" name=""/>
        <dsp:cNvSpPr/>
      </dsp:nvSpPr>
      <dsp:spPr>
        <a:xfrm>
          <a:off x="4663847" y="134014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Initial crisis</a:t>
          </a:r>
          <a:endParaRPr lang="en-US" sz="2400" kern="1200" dirty="0"/>
        </a:p>
      </dsp:txBody>
      <dsp:txXfrm>
        <a:off x="4715813" y="1392106"/>
        <a:ext cx="2025128" cy="960598"/>
      </dsp:txXfrm>
    </dsp:sp>
    <dsp:sp modelId="{F830590D-8CB0-47BA-B89C-26319BBCBCBC}">
      <dsp:nvSpPr>
        <dsp:cNvPr id="0" name=""/>
        <dsp:cNvSpPr/>
      </dsp:nvSpPr>
      <dsp:spPr>
        <a:xfrm>
          <a:off x="3960198" y="350575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Crisis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Maintenance</a:t>
          </a:r>
          <a:endParaRPr lang="en-US" sz="2400" kern="1200" dirty="0"/>
        </a:p>
      </dsp:txBody>
      <dsp:txXfrm>
        <a:off x="4012164" y="3557716"/>
        <a:ext cx="2025128" cy="960598"/>
      </dsp:txXfrm>
    </dsp:sp>
    <dsp:sp modelId="{63C7458A-D714-4900-B15E-7B14D6F99E8B}">
      <dsp:nvSpPr>
        <dsp:cNvPr id="0" name=""/>
        <dsp:cNvSpPr/>
      </dsp:nvSpPr>
      <dsp:spPr>
        <a:xfrm>
          <a:off x="1683141" y="350575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Crisis Resolution</a:t>
          </a:r>
          <a:endParaRPr lang="en-US" sz="2400" kern="1200" dirty="0"/>
        </a:p>
      </dsp:txBody>
      <dsp:txXfrm>
        <a:off x="1735107" y="3557716"/>
        <a:ext cx="2025128" cy="960598"/>
      </dsp:txXfrm>
    </dsp:sp>
    <dsp:sp modelId="{44948DB7-B151-4E54-9728-E81D0212F429}">
      <dsp:nvSpPr>
        <dsp:cNvPr id="0" name=""/>
        <dsp:cNvSpPr/>
      </dsp:nvSpPr>
      <dsp:spPr>
        <a:xfrm>
          <a:off x="979491" y="134014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Evaluation of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Crisis response</a:t>
          </a:r>
          <a:endParaRPr lang="en-US" sz="2400" kern="1200" dirty="0"/>
        </a:p>
      </dsp:txBody>
      <dsp:txXfrm>
        <a:off x="1031457" y="1392106"/>
        <a:ext cx="2025128" cy="96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0FD6D3-2BF6-402F-8CA3-85DF10036999}" type="datetimeFigureOut">
              <a:rPr lang="en-US" smtClean="0"/>
              <a:t>8/16/2016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455885-E2EF-4B7E-9B47-2E3B374D75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9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FAFE3-6A68-4EAE-96FB-88BD4C532BB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alertcarolina.unc.edu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AD27F-A34F-4D84-8894-013E02A16B3B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4" name="Picture 13" descr="Click here to visit the Alert Carolina website">
            <a:hlinkClick r:id="rId2" tgtFrame="blank"/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972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352F-6C47-4D80-A99C-8731C4E49B33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2FEA-071C-430B-8FF6-FC034E3A87AE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08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3BD9-5D03-41F5-88B2-FDCF52089260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8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EA3E-6BC0-4ECE-B451-F90E549601C8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323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10200" y="6172200"/>
            <a:ext cx="3238500" cy="495300"/>
          </a:xfrm>
        </p:spPr>
        <p:txBody>
          <a:bodyPr/>
          <a:lstStyle/>
          <a:p>
            <a:fld id="{DF5A4084-6776-462C-9C9F-76568EFC4DEE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C:\Documents and Settings\jacovely\Desktop\UNC Logo\UNC_Env_Health_Safety_542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8600"/>
            <a:ext cx="166295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555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94E-0394-4A5F-A031-3141C1297E52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80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B902-1184-4F52-8C90-7F4690D8D98C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541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921A4-C793-48D2-BA0F-CD3267614C26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7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EF1BA-3AC4-45AF-BC62-FA8EAB423C97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0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2BC9-A89E-4F6F-81C5-94E36572D5AB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370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34B9-EB9D-44BE-B012-9D0C97BD08EA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776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FDFD1B-341B-4CB3-97B9-DFCFBF1ECA79}" type="datetime1">
              <a:rPr lang="en-US" smtClean="0">
                <a:solidFill>
                  <a:srgbClr val="696464"/>
                </a:solidFill>
              </a:rPr>
              <a:pPr/>
              <a:t>8/16/2016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E2FD11F-5B06-4F64-A785-4356A2F45B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7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bkoza@ehs.un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lertcarolina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ncnews.unc.edu/facts-about-carolina/facts-figures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unc.edu/travel-info/state-department-travel-" TargetMode="External"/><Relationship Id="rId2" Type="http://schemas.openxmlformats.org/officeDocument/2006/relationships/hyperlink" Target="http://ehs.unc.edu/emergency/disease/zika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lobal.unc.edu/travel-info/state-department-travel-warnings/" TargetMode="External"/><Relationship Id="rId2" Type="http://schemas.openxmlformats.org/officeDocument/2006/relationships/hyperlink" Target="http://globalhealth.unc.edu/resources/international-travel-information-and-policies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ehs.unc.edu/emergency/disease/zika/" TargetMode="External"/><Relationship Id="rId4" Type="http://schemas.openxmlformats.org/officeDocument/2006/relationships/hyperlink" Target="https://campushealth.unc.edu/services/international-travel-cli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286000"/>
          </a:xfrm>
        </p:spPr>
        <p:txBody>
          <a:bodyPr/>
          <a:lstStyle/>
          <a:p>
            <a:r>
              <a:rPr lang="en-US" dirty="0" smtClean="0"/>
              <a:t>Mary Beth Koza </a:t>
            </a:r>
          </a:p>
          <a:p>
            <a:r>
              <a:rPr lang="en-US" dirty="0" smtClean="0"/>
              <a:t>Director – EHS </a:t>
            </a:r>
          </a:p>
          <a:p>
            <a:r>
              <a:rPr lang="en-US" dirty="0" err="1" smtClean="0">
                <a:hlinkClick r:id="rId2"/>
              </a:rPr>
              <a:t>mbkoza@ehs.unc.edu</a:t>
            </a:r>
            <a:endParaRPr lang="en-US" dirty="0" smtClean="0"/>
          </a:p>
          <a:p>
            <a:r>
              <a:rPr lang="en-US" dirty="0" smtClean="0"/>
              <a:t>919-843-5915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Zika Virus: Pandemic Preparedness &amp; Business </a:t>
            </a:r>
            <a:r>
              <a:rPr lang="en-US" b="1" dirty="0" smtClean="0"/>
              <a:t>Continuity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38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Evaluate the initial communications plan</a:t>
            </a:r>
          </a:p>
          <a:p>
            <a:r>
              <a:rPr lang="en-US" sz="2800" dirty="0"/>
              <a:t>Document lessons learned</a:t>
            </a:r>
          </a:p>
          <a:p>
            <a:r>
              <a:rPr lang="en-US" sz="2800" dirty="0"/>
              <a:t>Identify specific actions to improve  crisis response and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10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Zika Information – The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symptoms </a:t>
            </a:r>
            <a:r>
              <a:rPr lang="en-US" dirty="0"/>
              <a:t>or will only have mild symptoms. </a:t>
            </a:r>
            <a:endParaRPr lang="en-US" dirty="0" smtClean="0"/>
          </a:p>
          <a:p>
            <a:pPr lvl="1"/>
            <a:r>
              <a:rPr lang="en-US" dirty="0" smtClean="0"/>
              <a:t>fever</a:t>
            </a:r>
            <a:r>
              <a:rPr lang="en-US" dirty="0"/>
              <a:t>, rash, joint pain, or red eyes.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muscle pain and headache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Can </a:t>
            </a:r>
            <a:r>
              <a:rPr lang="en-US" dirty="0"/>
              <a:t>last for several days to a week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Not sick </a:t>
            </a:r>
            <a:r>
              <a:rPr lang="en-US" dirty="0"/>
              <a:t>enough to go to the hospital, and </a:t>
            </a:r>
            <a:r>
              <a:rPr lang="en-US" dirty="0" smtClean="0"/>
              <a:t> </a:t>
            </a:r>
            <a:r>
              <a:rPr lang="en-US" dirty="0"/>
              <a:t>rarely </a:t>
            </a:r>
            <a:r>
              <a:rPr lang="en-US" dirty="0" smtClean="0"/>
              <a:t>die.</a:t>
            </a:r>
          </a:p>
          <a:p>
            <a:pPr lvl="1"/>
            <a:r>
              <a:rPr lang="en-US" dirty="0" smtClean="0"/>
              <a:t>. </a:t>
            </a:r>
            <a:r>
              <a:rPr lang="en-US" dirty="0"/>
              <a:t>Once </a:t>
            </a:r>
            <a:r>
              <a:rPr lang="en-US" dirty="0" smtClean="0"/>
              <a:t> </a:t>
            </a:r>
            <a:r>
              <a:rPr lang="en-US" dirty="0"/>
              <a:t>infected with Zika, </a:t>
            </a:r>
            <a:r>
              <a:rPr lang="en-US" dirty="0" smtClean="0"/>
              <a:t> </a:t>
            </a:r>
            <a:r>
              <a:rPr lang="en-US" dirty="0"/>
              <a:t>likely to be protected from future infections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Spreads Zika </a:t>
            </a:r>
            <a:r>
              <a:rPr lang="en-US" dirty="0" smtClean="0"/>
              <a:t>via </a:t>
            </a:r>
            <a:r>
              <a:rPr lang="en-US" dirty="0"/>
              <a:t>the bite of an infected Aedes species mosquito (Ae. aegypti and Ae. albopictus).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also be passed through sex from a person who has </a:t>
            </a:r>
            <a:r>
              <a:rPr lang="en-US" dirty="0" smtClean="0"/>
              <a:t>Zika.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spread from a pregnant woman to her fetus. </a:t>
            </a:r>
          </a:p>
          <a:p>
            <a:r>
              <a:rPr lang="en-US" dirty="0" smtClean="0"/>
              <a:t>http</a:t>
            </a:r>
            <a:r>
              <a:rPr lang="en-US" dirty="0"/>
              <a:t>://www.cdc.gov/zika/pdfs/fs-zika-basics.pdf</a:t>
            </a:r>
          </a:p>
        </p:txBody>
      </p:sp>
    </p:spTree>
    <p:extLst>
      <p:ext uri="{BB962C8B-B14F-4D97-AF65-F5344CB8AC3E}">
        <p14:creationId xmlns:p14="http://schemas.microsoft.com/office/powerpoint/2010/main" val="189786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 of Communicable Disease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Infectious disease are a continuing danger with their evolution ability to evolve.  Globalization, a growing population and increase frequency of air travel represent a great threat to the health of us all.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06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Objectives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Minimize the risk of infectious disease to students, faculty and staff</a:t>
            </a:r>
          </a:p>
          <a:p>
            <a:r>
              <a:rPr lang="en-US" dirty="0" smtClean="0"/>
              <a:t>Ensure the operations of the Campus</a:t>
            </a:r>
          </a:p>
          <a:p>
            <a:r>
              <a:rPr lang="en-US" dirty="0" smtClean="0"/>
              <a:t>Proper identification of Communicable Disease Mandatory Emergency Employees (CDME) </a:t>
            </a:r>
          </a:p>
          <a:p>
            <a:r>
              <a:rPr lang="en-US" dirty="0" smtClean="0"/>
              <a:t>Continuity of essential functions of the University and Hospital operations</a:t>
            </a:r>
          </a:p>
          <a:p>
            <a:r>
              <a:rPr lang="en-US" dirty="0" smtClean="0"/>
              <a:t>Implement Social Distancing if needed</a:t>
            </a:r>
          </a:p>
          <a:p>
            <a:r>
              <a:rPr lang="en-US" dirty="0" smtClean="0"/>
              <a:t>Support of UNC-CH students who might remain in Chapel Hill in the event of a campus closure.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81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Department Objectives</a:t>
            </a:r>
          </a:p>
          <a:p>
            <a:r>
              <a:rPr lang="en-US" dirty="0" smtClean="0"/>
              <a:t> Communications </a:t>
            </a:r>
          </a:p>
          <a:p>
            <a:pPr lvl="2"/>
            <a:r>
              <a:rPr lang="en-US" dirty="0" smtClean="0"/>
              <a:t>Alert </a:t>
            </a:r>
            <a:r>
              <a:rPr lang="en-US" dirty="0"/>
              <a:t>Carolina http://www.alertcarolina.unc.edu/go/doc/1395/1319331/</a:t>
            </a:r>
            <a:endParaRPr lang="en-US" dirty="0" smtClean="0"/>
          </a:p>
          <a:p>
            <a:pPr lvl="2"/>
            <a:r>
              <a:rPr lang="en-US" dirty="0" smtClean="0"/>
              <a:t>UNC-CH home page www.unc.edu</a:t>
            </a:r>
          </a:p>
          <a:p>
            <a:pPr lvl="2"/>
            <a:r>
              <a:rPr lang="en-US" dirty="0" smtClean="0"/>
              <a:t>UNC Emergency Hot line 919-843-1234</a:t>
            </a:r>
          </a:p>
          <a:p>
            <a:pPr lvl="2"/>
            <a:r>
              <a:rPr lang="en-US" dirty="0" smtClean="0"/>
              <a:t>Social Media </a:t>
            </a:r>
          </a:p>
          <a:p>
            <a:pPr lvl="2"/>
            <a:r>
              <a:rPr lang="en-US" dirty="0" smtClean="0"/>
              <a:t>Departmental call tree</a:t>
            </a:r>
          </a:p>
          <a:p>
            <a:pPr lvl="1"/>
            <a:r>
              <a:rPr lang="en-US" dirty="0" smtClean="0"/>
              <a:t>Emergency Access to Information</a:t>
            </a:r>
          </a:p>
          <a:p>
            <a:pPr lvl="1"/>
            <a:r>
              <a:rPr lang="en-US" dirty="0" smtClean="0"/>
              <a:t>Departmental Essential Functions </a:t>
            </a:r>
          </a:p>
          <a:p>
            <a:pPr lvl="1"/>
            <a:r>
              <a:rPr lang="en-US" dirty="0" smtClean="0"/>
              <a:t>Department’ Leadership Succession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08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 Requirements continue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Key Internal Dependencies</a:t>
            </a:r>
          </a:p>
          <a:p>
            <a:pPr lvl="2"/>
            <a:r>
              <a:rPr lang="en-US" dirty="0" smtClean="0"/>
              <a:t>Energy Services</a:t>
            </a:r>
          </a:p>
          <a:p>
            <a:pPr lvl="2"/>
            <a:r>
              <a:rPr lang="en-US" dirty="0" smtClean="0"/>
              <a:t>ITS</a:t>
            </a:r>
          </a:p>
          <a:p>
            <a:pPr lvl="2"/>
            <a:r>
              <a:rPr lang="en-US" dirty="0" smtClean="0"/>
              <a:t>Payroll/Purchasing/Finance</a:t>
            </a:r>
          </a:p>
          <a:p>
            <a:pPr lvl="2"/>
            <a:r>
              <a:rPr lang="en-US" dirty="0" smtClean="0"/>
              <a:t>Public Safety</a:t>
            </a:r>
          </a:p>
          <a:p>
            <a:pPr lvl="2"/>
            <a:r>
              <a:rPr lang="en-US" dirty="0" smtClean="0"/>
              <a:t>Facilities Services</a:t>
            </a:r>
          </a:p>
          <a:p>
            <a:pPr lvl="2"/>
            <a:r>
              <a:rPr lang="en-US" dirty="0" smtClean="0"/>
              <a:t>Other</a:t>
            </a:r>
          </a:p>
          <a:p>
            <a:pPr lvl="1"/>
            <a:r>
              <a:rPr lang="en-US" dirty="0"/>
              <a:t>Key </a:t>
            </a:r>
            <a:r>
              <a:rPr lang="en-US" dirty="0" smtClean="0"/>
              <a:t>External Dependencies</a:t>
            </a:r>
          </a:p>
          <a:p>
            <a:pPr lvl="2"/>
            <a:r>
              <a:rPr lang="en-US" dirty="0" smtClean="0"/>
              <a:t>Products</a:t>
            </a:r>
          </a:p>
          <a:p>
            <a:pPr lvl="2"/>
            <a:r>
              <a:rPr lang="en-US" dirty="0" smtClean="0"/>
              <a:t>Services</a:t>
            </a:r>
          </a:p>
          <a:p>
            <a:pPr lvl="2"/>
            <a:r>
              <a:rPr lang="en-US" dirty="0" smtClean="0"/>
              <a:t>Suppliers</a:t>
            </a:r>
          </a:p>
          <a:p>
            <a:pPr lvl="1"/>
            <a:r>
              <a:rPr lang="en-US" dirty="0" smtClean="0"/>
              <a:t>Mitigation Strategies</a:t>
            </a:r>
          </a:p>
          <a:p>
            <a:pPr lvl="1"/>
            <a:r>
              <a:rPr lang="en-US" dirty="0" smtClean="0"/>
              <a:t>Recovery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9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Requirements continue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</a:p>
          <a:p>
            <a:r>
              <a:rPr lang="en-US" dirty="0" smtClean="0"/>
              <a:t>Exercising your plan</a:t>
            </a:r>
          </a:p>
          <a:p>
            <a:r>
              <a:rPr lang="en-US" dirty="0" smtClean="0"/>
              <a:t>Additional Resources</a:t>
            </a:r>
          </a:p>
          <a:p>
            <a:r>
              <a:rPr lang="en-US" dirty="0" smtClean="0"/>
              <a:t>Home Emergency Planning </a:t>
            </a:r>
          </a:p>
          <a:p>
            <a:r>
              <a:rPr lang="en-US" dirty="0" smtClean="0"/>
              <a:t>Departmental 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5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www.alertcarolina.unc.edu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10764" t="6003" r="14165" b="429"/>
          <a:stretch/>
        </p:blipFill>
        <p:spPr bwMode="auto">
          <a:xfrm>
            <a:off x="1103981" y="1371600"/>
            <a:ext cx="7393238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81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143000"/>
            <a:ext cx="7772400" cy="106680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2016 Communicable Disease </a:t>
            </a:r>
            <a:b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</a:rPr>
              <a:t>Response Team</a:t>
            </a:r>
            <a:endParaRPr lang="en-US" sz="2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547938"/>
            <a:ext cx="8686800" cy="4081462"/>
          </a:xfrm>
        </p:spPr>
        <p:txBody>
          <a:bodyPr>
            <a:normAutofit/>
          </a:bodyPr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Communicable Disease Response Team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 </a:t>
            </a:r>
          </a:p>
          <a:p>
            <a:endParaRPr lang="en-US" sz="2300" b="1" dirty="0" smtClean="0">
              <a:solidFill>
                <a:schemeClr val="tx1"/>
              </a:solidFill>
            </a:endParaRPr>
          </a:p>
          <a:p>
            <a:r>
              <a:rPr lang="en-US" sz="2300" b="1" dirty="0" smtClean="0">
                <a:solidFill>
                  <a:schemeClr val="tx1"/>
                </a:solidFill>
              </a:rPr>
              <a:t>				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4229497" y="4000103"/>
            <a:ext cx="53340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4267200"/>
            <a:ext cx="6705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372497" y="4533503"/>
            <a:ext cx="53340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38897" y="4533503"/>
            <a:ext cx="53340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952897" y="4533503"/>
            <a:ext cx="53340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019800" y="502920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7658497" y="4533503"/>
            <a:ext cx="533400" cy="7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86600" y="4800600"/>
            <a:ext cx="1676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Student Affairs/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Campus Health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5791200"/>
            <a:ext cx="1676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Medical Expertise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4800600"/>
            <a:ext cx="1676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Human Resources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67000" y="4800600"/>
            <a:ext cx="1676400" cy="800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Communications </a:t>
            </a:r>
            <a:r>
              <a:rPr lang="en-US" sz="1600" b="1" dirty="0" smtClean="0">
                <a:solidFill>
                  <a:prstClr val="black"/>
                </a:solidFill>
                <a:latin typeface="Bell MT" pitchFamily="18" charset="0"/>
              </a:rPr>
              <a:t>&amp;</a:t>
            </a:r>
            <a:endParaRPr lang="en-US" sz="1600" b="1" dirty="0">
              <a:solidFill>
                <a:prstClr val="black"/>
              </a:solidFill>
              <a:latin typeface="Bell MT" pitchFamily="18" charset="0"/>
            </a:endParaRP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Public Affairs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0" y="5791994"/>
            <a:ext cx="16002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School of Medicine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4800600"/>
            <a:ext cx="16764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Academics -</a:t>
            </a:r>
          </a:p>
          <a:p>
            <a:pPr algn="ctr"/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UNC Global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1600994" y="5028406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8800" y="3733800"/>
            <a:ext cx="5486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solidFill>
            <a:schemeClr val="accent1"/>
          </a:solidFill>
        </p:spPr>
        <p:txBody>
          <a:bodyPr/>
          <a:lstStyle/>
          <a:p>
            <a:fld id="{3E2FD11F-5B06-4F64-A785-4356A2F45B2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4" name="Picture 23" descr="Click here to visit the Alert Carolina website">
            <a:hlinkClick r:id="rId3" tgtFrame="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2484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3733800" y="5753100"/>
            <a:ext cx="1676400" cy="724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Bell MT" pitchFamily="18" charset="0"/>
              </a:rPr>
              <a:t>Office of University </a:t>
            </a:r>
            <a:r>
              <a:rPr lang="en-US" sz="1600" b="1" dirty="0">
                <a:solidFill>
                  <a:prstClr val="black"/>
                </a:solidFill>
                <a:latin typeface="Bell MT" pitchFamily="18" charset="0"/>
              </a:rPr>
              <a:t>Counsel</a:t>
            </a:r>
            <a:endParaRPr lang="en-US" sz="1600" dirty="0">
              <a:solidFill>
                <a:prstClr val="white"/>
              </a:solidFill>
              <a:latin typeface="Bell MT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809206" y="4990306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5400" y="2663885"/>
            <a:ext cx="2971800" cy="36023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Andrew Hunt</a:t>
            </a:r>
          </a:p>
          <a:p>
            <a:r>
              <a:rPr lang="en-US" dirty="0" smtClean="0"/>
              <a:t>Carol Kozel </a:t>
            </a:r>
          </a:p>
          <a:p>
            <a:r>
              <a:rPr lang="en-US" dirty="0" smtClean="0"/>
              <a:t>Harvey Lineberry</a:t>
            </a:r>
          </a:p>
          <a:p>
            <a:r>
              <a:rPr lang="en-US" dirty="0" smtClean="0"/>
              <a:t>Tanya Moore </a:t>
            </a:r>
          </a:p>
          <a:p>
            <a:r>
              <a:rPr lang="en-US" dirty="0"/>
              <a:t>Judy Culhane Faubert</a:t>
            </a:r>
          </a:p>
          <a:p>
            <a:r>
              <a:rPr lang="en-US" dirty="0" smtClean="0"/>
              <a:t>Dr. Ron Strauss</a:t>
            </a:r>
          </a:p>
          <a:p>
            <a:r>
              <a:rPr lang="en-US" dirty="0" smtClean="0"/>
              <a:t>Dr. David Weber</a:t>
            </a:r>
          </a:p>
          <a:p>
            <a:r>
              <a:rPr lang="en-US" dirty="0" smtClean="0"/>
              <a:t>Christopher Payne </a:t>
            </a:r>
          </a:p>
          <a:p>
            <a:r>
              <a:rPr lang="en-US" dirty="0"/>
              <a:t>Cathy </a:t>
            </a:r>
            <a:r>
              <a:rPr lang="en-US" dirty="0" smtClean="0"/>
              <a:t>Brennan</a:t>
            </a:r>
          </a:p>
          <a:p>
            <a:r>
              <a:rPr lang="en-US" dirty="0"/>
              <a:t>Aravinda M </a:t>
            </a:r>
            <a:r>
              <a:rPr lang="en-US" dirty="0" smtClean="0"/>
              <a:t>Desilva</a:t>
            </a:r>
          </a:p>
          <a:p>
            <a:r>
              <a:rPr lang="en-US" dirty="0" smtClean="0"/>
              <a:t>Darius Dixon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90600" y="2697933"/>
            <a:ext cx="3124200" cy="3548062"/>
          </a:xfrm>
          <a:prstGeom prst="rect">
            <a:avLst/>
          </a:prstGeom>
        </p:spPr>
        <p:txBody>
          <a:bodyPr anchor="t" anchorCtr="0">
            <a:normAutofit fontScale="85000" lnSpcReduction="20000"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Elizabeth Ann Barnum</a:t>
            </a:r>
          </a:p>
          <a:p>
            <a:r>
              <a:rPr lang="en-US" dirty="0" smtClean="0"/>
              <a:t>Julie S Byerley</a:t>
            </a:r>
          </a:p>
          <a:p>
            <a:r>
              <a:rPr lang="en-US" dirty="0" smtClean="0"/>
              <a:t>Martha Christine Carlough</a:t>
            </a:r>
          </a:p>
          <a:p>
            <a:r>
              <a:rPr lang="en-US" dirty="0" smtClean="0"/>
              <a:t>Gena Carter </a:t>
            </a:r>
          </a:p>
          <a:p>
            <a:r>
              <a:rPr lang="en-US" dirty="0" smtClean="0"/>
              <a:t>Dr. Mary Margaret Covington</a:t>
            </a:r>
          </a:p>
          <a:p>
            <a:r>
              <a:rPr lang="en-US" dirty="0" smtClean="0"/>
              <a:t>Dan Eisenman</a:t>
            </a:r>
          </a:p>
          <a:p>
            <a:r>
              <a:rPr lang="en-US" dirty="0" smtClean="0"/>
              <a:t>Dr. James Hill</a:t>
            </a:r>
          </a:p>
          <a:p>
            <a:r>
              <a:rPr lang="en-US" dirty="0" smtClean="0"/>
              <a:t>Joe </a:t>
            </a:r>
            <a:r>
              <a:rPr lang="en-US" dirty="0"/>
              <a:t>Canady 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Jane Calloway</a:t>
            </a:r>
          </a:p>
          <a:p>
            <a:r>
              <a:rPr lang="en-US" dirty="0" smtClean="0"/>
              <a:t>Paul Pogge</a:t>
            </a:r>
          </a:p>
          <a:p>
            <a:r>
              <a:rPr lang="en-US" dirty="0" smtClean="0"/>
              <a:t>Dr. Sylvia Becker-Dreps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61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UNC-CH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150" y="2528396"/>
            <a:ext cx="3562175" cy="241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1st Public University in the Country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29,000 students. 3,778 faculty and 8409 staff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1st  public university based on 20 indicators of excellence in Business First's 2016 ranking.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best public university in US News &amp; World Report’s 2015 “Best Colleges’ guidebook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796 </a:t>
            </a:r>
            <a:r>
              <a:rPr lang="en-US" dirty="0">
                <a:latin typeface="Arial" pitchFamily="34" charset="0"/>
                <a:cs typeface="Arial" pitchFamily="34" charset="0"/>
              </a:rPr>
              <a:t>million dollars in Research Funding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1st (in an 9-way tie) among the nation’s public research universities (Top American Research Universities, 2014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2- Nobel Laureates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uncnews.unc.edu</a:t>
            </a:r>
            <a:r>
              <a:rPr lang="en-US" dirty="0">
                <a:hlinkClick r:id="rId3"/>
              </a:rPr>
              <a:t>/facts-about-</a:t>
            </a:r>
            <a:r>
              <a:rPr lang="en-US" dirty="0" err="1">
                <a:hlinkClick r:id="rId3"/>
              </a:rPr>
              <a:t>carolina</a:t>
            </a:r>
            <a:r>
              <a:rPr lang="en-US" dirty="0">
                <a:hlinkClick r:id="rId3"/>
              </a:rPr>
              <a:t>/facts-figures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research.unc.edu</a:t>
            </a:r>
            <a:r>
              <a:rPr lang="en-US" dirty="0"/>
              <a:t>/about/</a:t>
            </a:r>
          </a:p>
        </p:txBody>
      </p:sp>
      <p:pic>
        <p:nvPicPr>
          <p:cNvPr id="6" name="Content Placeholder 3" descr="2008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8888" r="9804" b="4443"/>
          <a:stretch>
            <a:fillRect/>
          </a:stretch>
        </p:blipFill>
        <p:spPr bwMode="auto">
          <a:xfrm>
            <a:off x="838200" y="1905000"/>
            <a:ext cx="3676650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to date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29062"/>
          </a:xfrm>
        </p:spPr>
        <p:txBody>
          <a:bodyPr/>
          <a:lstStyle/>
          <a:p>
            <a:r>
              <a:rPr lang="en-US" dirty="0"/>
              <a:t>February </a:t>
            </a:r>
            <a:r>
              <a:rPr lang="en-US" dirty="0" smtClean="0"/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Assemble Team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b="1" dirty="0" smtClean="0"/>
              <a:t>Zika </a:t>
            </a:r>
            <a:r>
              <a:rPr lang="en-US" b="1" dirty="0"/>
              <a:t>Virus Preparedness </a:t>
            </a:r>
            <a:r>
              <a:rPr lang="en-US" dirty="0" smtClean="0"/>
              <a:t>informational </a:t>
            </a:r>
            <a:r>
              <a:rPr lang="en-US" dirty="0"/>
              <a:t>website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ehs.unc.edu/emergency/disease/zika/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Partner with Global Travel to assure travel warning are available to all international travelers  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global.unc.edu/travel-info/state-department-travel-</a:t>
            </a:r>
            <a:r>
              <a:rPr lang="en-US" dirty="0" smtClean="0"/>
              <a:t>	warnings/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 the UNC </a:t>
            </a:r>
            <a:r>
              <a:rPr lang="en-US" dirty="0"/>
              <a:t>virology seminar </a:t>
            </a:r>
            <a:r>
              <a:rPr lang="en-US" dirty="0" smtClean="0"/>
              <a:t>on Zika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</a:t>
            </a:r>
            <a:r>
              <a:rPr lang="en-US" dirty="0" smtClean="0"/>
              <a:t>date 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60838"/>
          </a:xfrm>
        </p:spPr>
        <p:txBody>
          <a:bodyPr/>
          <a:lstStyle/>
          <a:p>
            <a:r>
              <a:rPr lang="en-US" dirty="0" smtClean="0"/>
              <a:t>February – May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 our UNC-CH researchers in development of SOP’s for working safely with Zika </a:t>
            </a:r>
          </a:p>
          <a:p>
            <a:r>
              <a:rPr lang="en-US" dirty="0" smtClean="0"/>
              <a:t>May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Participate in CDC Hosts Zika Action Plan Teleconferences </a:t>
            </a:r>
            <a:r>
              <a:rPr lang="en-US" dirty="0" smtClean="0"/>
              <a:t>Series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Development of </a:t>
            </a:r>
            <a:r>
              <a:rPr lang="en-US" dirty="0"/>
              <a:t>Mosquito Prevention – Report Standing Water </a:t>
            </a:r>
            <a:r>
              <a:rPr lang="en-US" dirty="0" smtClean="0"/>
              <a:t>form on main Zika informational web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40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date  continued: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52862"/>
          </a:xfrm>
        </p:spPr>
        <p:txBody>
          <a:bodyPr/>
          <a:lstStyle/>
          <a:p>
            <a:r>
              <a:rPr lang="en-US" dirty="0" smtClean="0"/>
              <a:t>May – June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Identification of  all UNC-CH employees who are outdoor workers and assure their training on self protection.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Updated Q&amp; A on Zika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Link Zika </a:t>
            </a:r>
            <a:r>
              <a:rPr lang="en-US" dirty="0"/>
              <a:t>Virus Preparedness informational website </a:t>
            </a:r>
            <a:r>
              <a:rPr lang="en-US" dirty="0" smtClean="0"/>
              <a:t>to Alert Carolina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Development of informational email to Campus on Zika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June 30</a:t>
            </a:r>
            <a:r>
              <a:rPr lang="en-US" baseline="30000" dirty="0" smtClean="0"/>
              <a:t>th</a:t>
            </a:r>
            <a:r>
              <a:rPr lang="en-US" dirty="0" smtClean="0"/>
              <a:t> campus </a:t>
            </a:r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en-US" dirty="0" smtClean="0"/>
              <a:t>with DHHS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5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/>
              <a:t>Zika </a:t>
            </a:r>
            <a:r>
              <a:rPr lang="en-US" dirty="0" smtClean="0"/>
              <a:t>Awareness</a:t>
            </a:r>
            <a:br>
              <a:rPr lang="en-US" dirty="0" smtClean="0"/>
            </a:br>
            <a:r>
              <a:rPr lang="en-US" dirty="0" smtClean="0"/>
              <a:t>June </a:t>
            </a:r>
            <a:r>
              <a:rPr lang="en-US" dirty="0"/>
              <a:t>30, 2016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2184622"/>
            <a:ext cx="2548945" cy="1819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7" y="4127200"/>
            <a:ext cx="1789043" cy="14386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79" y="4065330"/>
            <a:ext cx="1878561" cy="1562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583" y="2184622"/>
            <a:ext cx="2154554" cy="1819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054" y="2204546"/>
            <a:ext cx="2068268" cy="1684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77" y="3998632"/>
            <a:ext cx="1622222" cy="16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8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to date  continued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August, 2016 Letter to Returning Travelers</a:t>
            </a:r>
          </a:p>
          <a:p>
            <a:r>
              <a:rPr lang="en-US" dirty="0" smtClean="0"/>
              <a:t>Notice to campus and updated websites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Monitor CDC and stay in close contact with Orange County Department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3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766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All students and staff traveling out of country need to register on the UNC Global Travel registry page.   </a:t>
            </a:r>
            <a:r>
              <a:rPr lang="en-US" u="sng" dirty="0">
                <a:hlinkClick r:id="rId2"/>
              </a:rPr>
              <a:t>http://globalhealth.unc.edu/resources/international-travel-information-and-policies/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This page has the latest warning and restrictions.  </a:t>
            </a:r>
            <a:r>
              <a:rPr lang="en-US" u="sng" dirty="0">
                <a:hlinkClick r:id="rId3"/>
              </a:rPr>
              <a:t>http://global.unc.edu/travel-info/state-department-travel-warnings</a:t>
            </a:r>
            <a:r>
              <a:rPr lang="en-US" u="sng" dirty="0" smtClean="0">
                <a:hlinkClick r:id="rId3"/>
              </a:rPr>
              <a:t>/</a:t>
            </a:r>
            <a:endParaRPr lang="en-US" u="sng" dirty="0" smtClean="0"/>
          </a:p>
          <a:p>
            <a:endParaRPr lang="en-US" dirty="0"/>
          </a:p>
          <a:p>
            <a:r>
              <a:rPr lang="en-US" dirty="0" smtClean="0"/>
              <a:t>Campus </a:t>
            </a:r>
            <a:r>
              <a:rPr lang="en-US" dirty="0"/>
              <a:t>Health has the International Travel clinic whose goal is the ensure that all UNC travelers are prepared with appropriate health and security information.  </a:t>
            </a:r>
          </a:p>
          <a:p>
            <a:r>
              <a:rPr lang="en-US" u="sng" dirty="0">
                <a:hlinkClick r:id="rId4"/>
              </a:rPr>
              <a:t>https://campushealth.unc.edu/services/international-travel-clinic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 smtClean="0"/>
              <a:t> </a:t>
            </a:r>
            <a:r>
              <a:rPr lang="en-US" dirty="0"/>
              <a:t>Zika Preparedness Website at  </a:t>
            </a:r>
            <a:r>
              <a:rPr lang="en-US" u="sng" dirty="0">
                <a:hlinkClick r:id="rId5"/>
              </a:rPr>
              <a:t>http://ehs.unc.edu/emergency/disease/zika/</a:t>
            </a:r>
            <a:endParaRPr lang="en-US" dirty="0"/>
          </a:p>
          <a:p>
            <a:r>
              <a:rPr lang="en-US" dirty="0"/>
              <a:t>to assist with additional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6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Communications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Contain the problem</a:t>
            </a:r>
          </a:p>
          <a:p>
            <a:r>
              <a:rPr lang="en-US" sz="2800" dirty="0"/>
              <a:t>Resolve as quickly as possible</a:t>
            </a:r>
          </a:p>
          <a:p>
            <a:r>
              <a:rPr lang="en-US" sz="2800" dirty="0"/>
              <a:t>Perception is stronger than reality </a:t>
            </a:r>
          </a:p>
          <a:p>
            <a:r>
              <a:rPr lang="en-US" sz="2800" dirty="0"/>
              <a:t>Emotion is stronger than fact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2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Steps to Success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Solid communication plan</a:t>
            </a:r>
          </a:p>
          <a:p>
            <a:r>
              <a:rPr lang="en-US" sz="2800" dirty="0"/>
              <a:t>First source of information</a:t>
            </a:r>
          </a:p>
          <a:p>
            <a:r>
              <a:rPr lang="en-US" sz="2800" dirty="0"/>
              <a:t>Express empathy</a:t>
            </a:r>
          </a:p>
          <a:p>
            <a:r>
              <a:rPr lang="en-US" sz="2800" dirty="0"/>
              <a:t>Demonstrate competency and expertise</a:t>
            </a:r>
          </a:p>
          <a:p>
            <a:r>
              <a:rPr lang="en-US" sz="2800" dirty="0"/>
              <a:t>Be honest and open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Communication Lifecycle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051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Pre-Crisis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Organizations should identify the types of disasters it may face</a:t>
            </a:r>
          </a:p>
          <a:p>
            <a:r>
              <a:rPr lang="en-US" dirty="0"/>
              <a:t>Reasonable questions and answers should be developed for each disaster</a:t>
            </a:r>
          </a:p>
          <a:p>
            <a:r>
              <a:rPr lang="en-US" dirty="0"/>
              <a:t>Initial communications shall be drafted blanks to be filled in later</a:t>
            </a:r>
          </a:p>
          <a:p>
            <a:r>
              <a:rPr lang="en-US" dirty="0"/>
              <a:t>Alliances and partnerships identified and fostered prior to an event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28187"/>
            <a:ext cx="2521670" cy="1891253"/>
          </a:xfrm>
          <a:prstGeom prst="rect">
            <a:avLst/>
          </a:prstGeom>
        </p:spPr>
      </p:pic>
      <p:pic>
        <p:nvPicPr>
          <p:cNvPr id="6" name="Content Placeholder 4" descr="UNC-Campus_Aerial_for_Web.pdf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t="17533" r="29630"/>
          <a:stretch/>
        </p:blipFill>
        <p:spPr>
          <a:xfrm>
            <a:off x="5867400" y="4572000"/>
            <a:ext cx="2697383" cy="2197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70" y="4730586"/>
            <a:ext cx="1981513" cy="1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3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want information</a:t>
            </a:r>
          </a:p>
          <a:p>
            <a:r>
              <a:rPr lang="en-US" dirty="0"/>
              <a:t>Message must be simple, credible, consistent, timely and verifiable</a:t>
            </a:r>
          </a:p>
          <a:p>
            <a:r>
              <a:rPr lang="en-US" dirty="0"/>
              <a:t>Acknowledge the event with empathy</a:t>
            </a:r>
          </a:p>
          <a:p>
            <a:r>
              <a:rPr lang="en-US" dirty="0"/>
              <a:t>Explain the risk in simplest terms</a:t>
            </a:r>
          </a:p>
          <a:p>
            <a:r>
              <a:rPr lang="en-US" dirty="0"/>
              <a:t>Establish the agency and spokesperson credibility</a:t>
            </a:r>
          </a:p>
          <a:p>
            <a:r>
              <a:rPr lang="en-US" dirty="0"/>
              <a:t>Provide a process of where to get additional information</a:t>
            </a:r>
          </a:p>
          <a:p>
            <a:r>
              <a:rPr lang="en-US" dirty="0"/>
              <a:t>Commit to continued communication</a:t>
            </a:r>
          </a:p>
          <a:p>
            <a:r>
              <a:rPr lang="en-US" dirty="0"/>
              <a:t>Establish your organization as a credible source</a:t>
            </a:r>
          </a:p>
          <a:p>
            <a:r>
              <a:rPr lang="en-US" dirty="0"/>
              <a:t>Addressing  the issue head on quick and accurately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3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Phase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Continue to answer the </a:t>
            </a:r>
            <a:r>
              <a:rPr lang="en-US" sz="2800" b="1" dirty="0"/>
              <a:t>H</a:t>
            </a:r>
            <a:r>
              <a:rPr lang="en-US" sz="2800" dirty="0"/>
              <a:t>ow could this happen, </a:t>
            </a:r>
            <a:r>
              <a:rPr lang="en-US" sz="2800" b="1" dirty="0"/>
              <a:t>H</a:t>
            </a:r>
            <a:r>
              <a:rPr lang="en-US" sz="2800" dirty="0"/>
              <a:t>as this happened before, </a:t>
            </a:r>
            <a:r>
              <a:rPr lang="en-US" sz="2800" b="1" dirty="0"/>
              <a:t>H</a:t>
            </a:r>
            <a:r>
              <a:rPr lang="en-US" sz="2800" dirty="0"/>
              <a:t>ow can this be prevented from happening again, </a:t>
            </a:r>
            <a:r>
              <a:rPr lang="en-US" sz="2800" b="1" dirty="0"/>
              <a:t>W</a:t>
            </a:r>
            <a:r>
              <a:rPr lang="en-US" sz="2800" dirty="0"/>
              <a:t>hat is the long term effect and recovery?</a:t>
            </a:r>
          </a:p>
          <a:p>
            <a:r>
              <a:rPr lang="en-US" sz="2800" dirty="0" smtClean="0"/>
              <a:t>Expect </a:t>
            </a:r>
            <a:r>
              <a:rPr lang="en-US" sz="2800" dirty="0"/>
              <a:t>to be criticized in this phase</a:t>
            </a:r>
          </a:p>
          <a:p>
            <a:endParaRPr lang="en-US" sz="2800" dirty="0"/>
          </a:p>
          <a:p>
            <a:r>
              <a:rPr lang="en-US" sz="2800" dirty="0"/>
              <a:t>Stay on top of information flow and maintaining tight coordination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5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Crisis 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D11F-5B06-4F64-A785-4356A2F45B2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Reduction in public and media interest </a:t>
            </a:r>
          </a:p>
          <a:p>
            <a:r>
              <a:rPr lang="en-US" sz="2800" dirty="0"/>
              <a:t>Ability to reinforce public health messages</a:t>
            </a:r>
          </a:p>
          <a:p>
            <a:r>
              <a:rPr lang="en-US" sz="2800" dirty="0"/>
              <a:t>Identify ways to support public policy and resource allocation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94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3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9CCFF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5381</TotalTime>
  <Words>935</Words>
  <Application>Microsoft Office PowerPoint</Application>
  <PresentationFormat>On-screen Show (4:3)</PresentationFormat>
  <Paragraphs>223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Bell MT</vt:lpstr>
      <vt:lpstr>Calibri</vt:lpstr>
      <vt:lpstr>Franklin Gothic Book</vt:lpstr>
      <vt:lpstr>Perpetua</vt:lpstr>
      <vt:lpstr>Verdana</vt:lpstr>
      <vt:lpstr>Wingdings 2</vt:lpstr>
      <vt:lpstr>Equity</vt:lpstr>
      <vt:lpstr>Zika Virus: Pandemic Preparedness &amp; Business Continuity</vt:lpstr>
      <vt:lpstr>UNC-CH </vt:lpstr>
      <vt:lpstr>Risk Communications</vt:lpstr>
      <vt:lpstr>5 Steps to Success </vt:lpstr>
      <vt:lpstr>Crisis Communication Lifecycle</vt:lpstr>
      <vt:lpstr>Pre-Crisis</vt:lpstr>
      <vt:lpstr>Initial Phase</vt:lpstr>
      <vt:lpstr>Maintenance Phase</vt:lpstr>
      <vt:lpstr>Crisis Resolution</vt:lpstr>
      <vt:lpstr>Evaluation Phase</vt:lpstr>
      <vt:lpstr>Zika Information – The Basics</vt:lpstr>
      <vt:lpstr>Definition of Communicable Disease</vt:lpstr>
      <vt:lpstr>Plan Objectives</vt:lpstr>
      <vt:lpstr>Plan Requirements</vt:lpstr>
      <vt:lpstr>Plan Requirements continue</vt:lpstr>
      <vt:lpstr>Plan Requirements continue</vt:lpstr>
      <vt:lpstr>http://www.alertcarolina.unc.edu</vt:lpstr>
      <vt:lpstr>2016 Communicable Disease  Response Team</vt:lpstr>
      <vt:lpstr>Members</vt:lpstr>
      <vt:lpstr>Actions to date</vt:lpstr>
      <vt:lpstr>Actions to date  continued</vt:lpstr>
      <vt:lpstr>Actions to date  continued:</vt:lpstr>
      <vt:lpstr> Zika Awareness June 30, 2016 </vt:lpstr>
      <vt:lpstr>Actions to date  continued</vt:lpstr>
      <vt:lpstr>Resources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Communicable Disease  Response Team</dc:title>
  <dc:creator>Koza, Mary Beth (Environment Health &amp; Safety)</dc:creator>
  <cp:lastModifiedBy>Koza, Mary Beth Christine</cp:lastModifiedBy>
  <cp:revision>35</cp:revision>
  <cp:lastPrinted>2016-05-25T16:02:24Z</cp:lastPrinted>
  <dcterms:created xsi:type="dcterms:W3CDTF">2014-10-07T16:06:35Z</dcterms:created>
  <dcterms:modified xsi:type="dcterms:W3CDTF">2016-08-16T20:29:36Z</dcterms:modified>
</cp:coreProperties>
</file>