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75" r:id="rId5"/>
    <p:sldId id="260" r:id="rId6"/>
    <p:sldId id="261" r:id="rId7"/>
    <p:sldId id="262" r:id="rId8"/>
    <p:sldId id="263" r:id="rId9"/>
    <p:sldId id="264" r:id="rId10"/>
    <p:sldId id="265" r:id="rId11"/>
    <p:sldId id="266" r:id="rId12"/>
    <p:sldId id="268" r:id="rId13"/>
    <p:sldId id="269" r:id="rId14"/>
    <p:sldId id="270" r:id="rId15"/>
    <p:sldId id="277" r:id="rId16"/>
    <p:sldId id="278" r:id="rId17"/>
    <p:sldId id="271" r:id="rId18"/>
    <p:sldId id="272" r:id="rId19"/>
    <p:sldId id="273"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826" y="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0D01A83-01E3-4D3D-A91E-60CABBD14168}" type="datetimeFigureOut">
              <a:rPr lang="en-US" smtClean="0"/>
              <a:t>04/28/2017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1534FED-1FD4-4883-8516-0082C33F040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D01A83-01E3-4D3D-A91E-60CABBD14168}" type="datetimeFigureOut">
              <a:rPr lang="en-US" smtClean="0"/>
              <a:t>04/28/2017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D01A83-01E3-4D3D-A91E-60CABBD14168}" type="datetimeFigureOut">
              <a:rPr lang="en-US" smtClean="0"/>
              <a:t>04/28/2017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D01A83-01E3-4D3D-A91E-60CABBD14168}" type="datetimeFigureOut">
              <a:rPr lang="en-US" smtClean="0"/>
              <a:t>04/28/2017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D01A83-01E3-4D3D-A91E-60CABBD14168}" type="datetimeFigureOut">
              <a:rPr lang="en-US" smtClean="0"/>
              <a:t>04/28/2017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1534FED-1FD4-4883-8516-0082C33F040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D01A83-01E3-4D3D-A91E-60CABBD14168}" type="datetimeFigureOut">
              <a:rPr lang="en-US" smtClean="0"/>
              <a:t>04/28/2017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D01A83-01E3-4D3D-A91E-60CABBD14168}" type="datetimeFigureOut">
              <a:rPr lang="en-US" smtClean="0"/>
              <a:t>04/28/2017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D01A83-01E3-4D3D-A91E-60CABBD14168}" type="datetimeFigureOut">
              <a:rPr lang="en-US" smtClean="0"/>
              <a:t>04/28/2017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01A83-01E3-4D3D-A91E-60CABBD14168}" type="datetimeFigureOut">
              <a:rPr lang="en-US" smtClean="0"/>
              <a:t>04/28/2017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D01A83-01E3-4D3D-A91E-60CABBD14168}" type="datetimeFigureOut">
              <a:rPr lang="en-US" smtClean="0"/>
              <a:t>04/28/2017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D01A83-01E3-4D3D-A91E-60CABBD14168}" type="datetimeFigureOut">
              <a:rPr lang="en-US" smtClean="0"/>
              <a:t>04/28/2017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34FED-1FD4-4883-8516-0082C33F04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0D01A83-01E3-4D3D-A91E-60CABBD14168}" type="datetimeFigureOut">
              <a:rPr lang="en-US" smtClean="0"/>
              <a:t>04/28/2017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1534FED-1FD4-4883-8516-0082C33F040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hebci.org/" TargetMode="External"/><Relationship Id="rId2" Type="http://schemas.openxmlformats.org/officeDocument/2006/relationships/hyperlink" Target="http://www.drii.org/" TargetMode="External"/><Relationship Id="rId1" Type="http://schemas.openxmlformats.org/officeDocument/2006/relationships/slideLayout" Target="../slideLayouts/slideLayout2.xml"/><Relationship Id="rId5" Type="http://schemas.openxmlformats.org/officeDocument/2006/relationships/hyperlink" Target="http://www.fema.gov/" TargetMode="External"/><Relationship Id="rId4" Type="http://schemas.openxmlformats.org/officeDocument/2006/relationships/hyperlink" Target="http://www.iso.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continuity: </a:t>
            </a:r>
            <a:br>
              <a:rPr lang="en-US" dirty="0" smtClean="0"/>
            </a:br>
            <a:r>
              <a:rPr lang="en-US" dirty="0" smtClean="0"/>
              <a:t>The practitioner’s perspective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Margaret Millett, MetLife</a:t>
            </a:r>
          </a:p>
          <a:p>
            <a:r>
              <a:rPr lang="en-US" dirty="0" smtClean="0"/>
              <a:t>Ken Bradbury, Fidelity Investments</a:t>
            </a:r>
          </a:p>
          <a:p>
            <a:endParaRPr lang="en-US" dirty="0"/>
          </a:p>
          <a:p>
            <a:r>
              <a:rPr lang="en-US" dirty="0" smtClean="0"/>
              <a:t>BCPC, May 2017</a:t>
            </a:r>
            <a:endParaRPr lang="en-US" dirty="0"/>
          </a:p>
        </p:txBody>
      </p:sp>
    </p:spTree>
    <p:extLst>
      <p:ext uri="{BB962C8B-B14F-4D97-AF65-F5344CB8AC3E}">
        <p14:creationId xmlns:p14="http://schemas.microsoft.com/office/powerpoint/2010/main" val="18579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and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Emergency management: call notification systems, emergency operations center (physical or virtual), facility security and safety teams</a:t>
            </a:r>
          </a:p>
          <a:p>
            <a:r>
              <a:rPr lang="en-US" dirty="0" smtClean="0"/>
              <a:t>BCM software to manage plans, track compliance and testing, support audits</a:t>
            </a:r>
          </a:p>
          <a:p>
            <a:r>
              <a:rPr lang="en-US" dirty="0" smtClean="0"/>
              <a:t>Metrics and measurements: gives BCM team a status of their program, where attention is needed, what is working/not working</a:t>
            </a:r>
          </a:p>
          <a:p>
            <a:r>
              <a:rPr lang="en-US" dirty="0" smtClean="0"/>
              <a:t>Consultants, Vendors, Suppliers-help with all or part of the program</a:t>
            </a:r>
          </a:p>
          <a:p>
            <a:r>
              <a:rPr lang="en-US" dirty="0" smtClean="0"/>
              <a:t>External partnerships: industry, public safety, US/global</a:t>
            </a:r>
            <a:endParaRPr lang="en-US" dirty="0"/>
          </a:p>
        </p:txBody>
      </p:sp>
    </p:spTree>
    <p:extLst>
      <p:ext uri="{BB962C8B-B14F-4D97-AF65-F5344CB8AC3E}">
        <p14:creationId xmlns:p14="http://schemas.microsoft.com/office/powerpoint/2010/main" val="272130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Summary-Part 1</a:t>
            </a:r>
            <a:endParaRPr lang="en-US" dirty="0"/>
          </a:p>
        </p:txBody>
      </p:sp>
      <p:sp>
        <p:nvSpPr>
          <p:cNvPr id="3" name="Content Placeholder 2"/>
          <p:cNvSpPr>
            <a:spLocks noGrp="1"/>
          </p:cNvSpPr>
          <p:nvPr>
            <p:ph idx="1"/>
          </p:nvPr>
        </p:nvSpPr>
        <p:spPr/>
        <p:txBody>
          <a:bodyPr>
            <a:normAutofit fontScale="92500"/>
          </a:bodyPr>
          <a:lstStyle/>
          <a:p>
            <a:r>
              <a:rPr lang="en-US" dirty="0" smtClean="0"/>
              <a:t>Understand organizational culture, gain executive support</a:t>
            </a:r>
          </a:p>
          <a:p>
            <a:r>
              <a:rPr lang="en-US" dirty="0" smtClean="0"/>
              <a:t>Dig, Dig, Dig into business operations; know how organization functions, makes $, impact thresholds</a:t>
            </a:r>
          </a:p>
          <a:p>
            <a:r>
              <a:rPr lang="en-US" dirty="0" smtClean="0"/>
              <a:t>Prioritize resiliency or recovery </a:t>
            </a:r>
          </a:p>
          <a:p>
            <a:r>
              <a:rPr lang="en-US" dirty="0" smtClean="0"/>
              <a:t>Test, measure, analyze, repeat for improvement and adjust to changes</a:t>
            </a:r>
          </a:p>
          <a:p>
            <a:r>
              <a:rPr lang="en-US" dirty="0" smtClean="0"/>
              <a:t>Push awareness, support at all levels</a:t>
            </a:r>
          </a:p>
          <a:p>
            <a:r>
              <a:rPr lang="en-US" dirty="0" smtClean="0"/>
              <a:t>Leverage tools, resources and partnerships to work efficiently, continue learning</a:t>
            </a:r>
            <a:endParaRPr lang="en-US" dirty="0"/>
          </a:p>
        </p:txBody>
      </p:sp>
    </p:spTree>
    <p:extLst>
      <p:ext uri="{BB962C8B-B14F-4D97-AF65-F5344CB8AC3E}">
        <p14:creationId xmlns:p14="http://schemas.microsoft.com/office/powerpoint/2010/main" val="207754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a:t>
            </a:r>
            <a:endParaRPr lang="en-US" dirty="0"/>
          </a:p>
        </p:txBody>
      </p:sp>
      <p:sp>
        <p:nvSpPr>
          <p:cNvPr id="3" name="Content Placeholder 2"/>
          <p:cNvSpPr>
            <a:spLocks noGrp="1"/>
          </p:cNvSpPr>
          <p:nvPr>
            <p:ph idx="1"/>
          </p:nvPr>
        </p:nvSpPr>
        <p:spPr/>
        <p:txBody>
          <a:bodyPr/>
          <a:lstStyle/>
          <a:p>
            <a:r>
              <a:rPr lang="en-US" dirty="0" smtClean="0"/>
              <a:t>Hot Topics</a:t>
            </a:r>
          </a:p>
          <a:p>
            <a:r>
              <a:rPr lang="en-US" dirty="0" smtClean="0"/>
              <a:t>Evolving the Program</a:t>
            </a:r>
          </a:p>
          <a:p>
            <a:r>
              <a:rPr lang="en-US" dirty="0" smtClean="0"/>
              <a:t>Compliance, Audits and Certification</a:t>
            </a:r>
          </a:p>
          <a:p>
            <a:r>
              <a:rPr lang="en-US" dirty="0" smtClean="0"/>
              <a:t>Real Life events, lessons learned</a:t>
            </a:r>
            <a:endParaRPr lang="en-US" dirty="0"/>
          </a:p>
        </p:txBody>
      </p:sp>
    </p:spTree>
    <p:extLst>
      <p:ext uri="{BB962C8B-B14F-4D97-AF65-F5344CB8AC3E}">
        <p14:creationId xmlns:p14="http://schemas.microsoft.com/office/powerpoint/2010/main" val="38260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r>
              <a:rPr lang="en-US" dirty="0" smtClean="0"/>
              <a:t>Evolving the Program</a:t>
            </a:r>
            <a:endParaRPr lang="en-US" dirty="0"/>
          </a:p>
        </p:txBody>
      </p:sp>
      <p:sp>
        <p:nvSpPr>
          <p:cNvPr id="3" name="Content Placeholder 2"/>
          <p:cNvSpPr>
            <a:spLocks noGrp="1"/>
          </p:cNvSpPr>
          <p:nvPr>
            <p:ph idx="1"/>
          </p:nvPr>
        </p:nvSpPr>
        <p:spPr>
          <a:xfrm>
            <a:off x="457200" y="2219324"/>
            <a:ext cx="7239000" cy="4090035"/>
          </a:xfrm>
        </p:spPr>
        <p:txBody>
          <a:bodyPr>
            <a:normAutofit fontScale="92500" lnSpcReduction="20000"/>
          </a:bodyPr>
          <a:lstStyle/>
          <a:p>
            <a:r>
              <a:rPr lang="en-US" dirty="0" smtClean="0"/>
              <a:t>The Plan-Do-Check-Act model creates a life cycle for the plan, validates strategies, and supports execution</a:t>
            </a:r>
          </a:p>
          <a:p>
            <a:r>
              <a:rPr lang="en-US" dirty="0" smtClean="0"/>
              <a:t>Insert continuous improvement into the plan (faster recovery, better tools, more awareness)</a:t>
            </a:r>
          </a:p>
          <a:p>
            <a:r>
              <a:rPr lang="en-US" dirty="0" smtClean="0"/>
              <a:t>Add complexity, broaden test scope, executive/crisis management exercises, tie business continuity to technical disaster recovery opportunities</a:t>
            </a:r>
          </a:p>
          <a:p>
            <a:r>
              <a:rPr lang="en-US" dirty="0" smtClean="0"/>
              <a:t>Participate in industry testing if available</a:t>
            </a:r>
            <a:endParaRPr lang="en-US" dirty="0"/>
          </a:p>
        </p:txBody>
      </p:sp>
      <p:pic>
        <p:nvPicPr>
          <p:cNvPr id="1026" name="Picture 2" descr="http://portal.projectorpsa.com/downloads/PD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91452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38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Topics	</a:t>
            </a:r>
            <a:endParaRPr lang="en-US" dirty="0"/>
          </a:p>
        </p:txBody>
      </p:sp>
      <p:sp>
        <p:nvSpPr>
          <p:cNvPr id="3" name="Content Placeholder 2"/>
          <p:cNvSpPr>
            <a:spLocks noGrp="1"/>
          </p:cNvSpPr>
          <p:nvPr>
            <p:ph idx="1"/>
          </p:nvPr>
        </p:nvSpPr>
        <p:spPr/>
        <p:txBody>
          <a:bodyPr/>
          <a:lstStyle/>
          <a:p>
            <a:r>
              <a:rPr lang="en-US" dirty="0" smtClean="0"/>
              <a:t>Synergy of plans between vendors/suppliers, technology and business units</a:t>
            </a:r>
          </a:p>
          <a:p>
            <a:endParaRPr lang="en-US" dirty="0" smtClean="0"/>
          </a:p>
          <a:p>
            <a:r>
              <a:rPr lang="en-US" dirty="0" smtClean="0"/>
              <a:t>Resiliency strategies</a:t>
            </a:r>
          </a:p>
          <a:p>
            <a:endParaRPr lang="en-US" dirty="0" smtClean="0"/>
          </a:p>
          <a:p>
            <a:r>
              <a:rPr lang="en-US" dirty="0" smtClean="0"/>
              <a:t>Audits and metrics</a:t>
            </a:r>
            <a:endParaRPr lang="en-US" dirty="0"/>
          </a:p>
        </p:txBody>
      </p:sp>
    </p:spTree>
    <p:extLst>
      <p:ext uri="{BB962C8B-B14F-4D97-AF65-F5344CB8AC3E}">
        <p14:creationId xmlns:p14="http://schemas.microsoft.com/office/powerpoint/2010/main" val="8389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a:t>
            </a:r>
            <a:endParaRPr lang="en-US" dirty="0"/>
          </a:p>
        </p:txBody>
      </p:sp>
      <p:sp>
        <p:nvSpPr>
          <p:cNvPr id="3" name="Content Placeholder 2"/>
          <p:cNvSpPr>
            <a:spLocks noGrp="1"/>
          </p:cNvSpPr>
          <p:nvPr>
            <p:ph idx="1"/>
          </p:nvPr>
        </p:nvSpPr>
        <p:spPr/>
        <p:txBody>
          <a:bodyPr/>
          <a:lstStyle/>
          <a:p>
            <a:r>
              <a:rPr lang="en-US" dirty="0" smtClean="0"/>
              <a:t>Establish a rhythm of good governance practices (plan reviews, executive signoff, management approval of program changes)</a:t>
            </a:r>
          </a:p>
          <a:p>
            <a:endParaRPr lang="en-US" dirty="0" smtClean="0"/>
          </a:p>
          <a:p>
            <a:r>
              <a:rPr lang="en-US" dirty="0" smtClean="0"/>
              <a:t>Escalate issues to governance group (units not performing, plan gaps, new risks)</a:t>
            </a:r>
          </a:p>
          <a:p>
            <a:endParaRPr lang="en-US" dirty="0" smtClean="0"/>
          </a:p>
          <a:p>
            <a:r>
              <a:rPr lang="en-US" dirty="0" smtClean="0"/>
              <a:t>Enable BCM to support executive decision making around risk and operations</a:t>
            </a:r>
            <a:endParaRPr lang="en-US" dirty="0"/>
          </a:p>
        </p:txBody>
      </p:sp>
    </p:spTree>
    <p:extLst>
      <p:ext uri="{BB962C8B-B14F-4D97-AF65-F5344CB8AC3E}">
        <p14:creationId xmlns:p14="http://schemas.microsoft.com/office/powerpoint/2010/main" val="357818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and Audits	</a:t>
            </a:r>
            <a:endParaRPr lang="en-US" dirty="0"/>
          </a:p>
        </p:txBody>
      </p:sp>
      <p:sp>
        <p:nvSpPr>
          <p:cNvPr id="3" name="Content Placeholder 2"/>
          <p:cNvSpPr>
            <a:spLocks noGrp="1"/>
          </p:cNvSpPr>
          <p:nvPr>
            <p:ph idx="1"/>
          </p:nvPr>
        </p:nvSpPr>
        <p:spPr/>
        <p:txBody>
          <a:bodyPr>
            <a:normAutofit/>
          </a:bodyPr>
          <a:lstStyle/>
          <a:p>
            <a:r>
              <a:rPr lang="en-US" dirty="0" smtClean="0"/>
              <a:t>Audit prep</a:t>
            </a:r>
          </a:p>
          <a:p>
            <a:pPr lvl="1"/>
            <a:r>
              <a:rPr lang="en-US" dirty="0" smtClean="0"/>
              <a:t>Governing documentation</a:t>
            </a:r>
          </a:p>
          <a:p>
            <a:pPr lvl="1"/>
            <a:r>
              <a:rPr lang="en-US" dirty="0" smtClean="0"/>
              <a:t>Create a repository, add as you go</a:t>
            </a:r>
          </a:p>
          <a:p>
            <a:pPr lvl="1"/>
            <a:r>
              <a:rPr lang="en-US" dirty="0" smtClean="0"/>
              <a:t>Responding to findings</a:t>
            </a:r>
          </a:p>
          <a:p>
            <a:endParaRPr lang="en-US" dirty="0" smtClean="0"/>
          </a:p>
          <a:p>
            <a:endParaRPr lang="en-US" dirty="0" smtClean="0"/>
          </a:p>
        </p:txBody>
      </p:sp>
    </p:spTree>
    <p:extLst>
      <p:ext uri="{BB962C8B-B14F-4D97-AF65-F5344CB8AC3E}">
        <p14:creationId xmlns:p14="http://schemas.microsoft.com/office/powerpoint/2010/main" val="1922959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p:txBody>
          <a:bodyPr/>
          <a:lstStyle/>
          <a:p>
            <a:r>
              <a:rPr lang="en-US" dirty="0" smtClean="0"/>
              <a:t>BCM industry and related certifications</a:t>
            </a:r>
          </a:p>
          <a:p>
            <a:pPr lvl="1"/>
            <a:r>
              <a:rPr lang="en-US" dirty="0" smtClean="0"/>
              <a:t>Organization v. program</a:t>
            </a:r>
          </a:p>
          <a:p>
            <a:pPr lvl="1"/>
            <a:r>
              <a:rPr lang="en-US" dirty="0" smtClean="0"/>
              <a:t>Certifying bodies</a:t>
            </a:r>
          </a:p>
          <a:p>
            <a:pPr lvl="1"/>
            <a:r>
              <a:rPr lang="en-US" dirty="0" smtClean="0"/>
              <a:t>Pros and Cons of certification</a:t>
            </a:r>
          </a:p>
          <a:p>
            <a:endParaRPr lang="en-US" dirty="0"/>
          </a:p>
          <a:p>
            <a:r>
              <a:rPr lang="en-US" dirty="0" smtClean="0"/>
              <a:t>Can we have a great program and not be certified?</a:t>
            </a:r>
          </a:p>
          <a:p>
            <a:endParaRPr lang="en-US" dirty="0"/>
          </a:p>
          <a:p>
            <a:r>
              <a:rPr lang="en-US" dirty="0" smtClean="0"/>
              <a:t>Certification for individuals</a:t>
            </a:r>
            <a:endParaRPr lang="en-US" dirty="0"/>
          </a:p>
        </p:txBody>
      </p:sp>
    </p:spTree>
    <p:extLst>
      <p:ext uri="{BB962C8B-B14F-4D97-AF65-F5344CB8AC3E}">
        <p14:creationId xmlns:p14="http://schemas.microsoft.com/office/powerpoint/2010/main" val="1251627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 Life Events, Learning Lessons</a:t>
            </a:r>
            <a:endParaRPr lang="en-US" dirty="0"/>
          </a:p>
        </p:txBody>
      </p:sp>
      <p:sp>
        <p:nvSpPr>
          <p:cNvPr id="3" name="Content Placeholder 2"/>
          <p:cNvSpPr>
            <a:spLocks noGrp="1"/>
          </p:cNvSpPr>
          <p:nvPr>
            <p:ph idx="1"/>
          </p:nvPr>
        </p:nvSpPr>
        <p:spPr/>
        <p:txBody>
          <a:bodyPr/>
          <a:lstStyle/>
          <a:p>
            <a:r>
              <a:rPr lang="en-US" dirty="0" smtClean="0"/>
              <a:t>Incorporate lessons learned into fabric of program</a:t>
            </a:r>
          </a:p>
          <a:p>
            <a:pPr lvl="1"/>
            <a:r>
              <a:rPr lang="en-US" dirty="0" smtClean="0"/>
              <a:t>Create formal AAR process, debrief from tests, call out deficiencies for remediation</a:t>
            </a:r>
          </a:p>
          <a:p>
            <a:pPr lvl="1"/>
            <a:endParaRPr lang="en-US" dirty="0" smtClean="0"/>
          </a:p>
          <a:p>
            <a:pPr lvl="1"/>
            <a:r>
              <a:rPr lang="en-US" dirty="0" smtClean="0"/>
              <a:t>Use lessons from real events to validate planning assumptions and strategies, or to change course</a:t>
            </a:r>
          </a:p>
          <a:p>
            <a:pPr lvl="1"/>
            <a:endParaRPr lang="en-US" dirty="0" smtClean="0"/>
          </a:p>
          <a:p>
            <a:pPr lvl="1"/>
            <a:r>
              <a:rPr lang="en-US" dirty="0" smtClean="0"/>
              <a:t>Assess lessons learned from other organizations and apply to your own (cyber events, terrorism, contagious illness, errors and omissions)</a:t>
            </a:r>
            <a:endParaRPr lang="en-US" dirty="0"/>
          </a:p>
        </p:txBody>
      </p:sp>
    </p:spTree>
    <p:extLst>
      <p:ext uri="{BB962C8B-B14F-4D97-AF65-F5344CB8AC3E}">
        <p14:creationId xmlns:p14="http://schemas.microsoft.com/office/powerpoint/2010/main" val="3791519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Part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Program should constantly evolve with the organization (Plan-Do-Check-Act)</a:t>
            </a:r>
          </a:p>
          <a:p>
            <a:endParaRPr lang="en-US" dirty="0" smtClean="0"/>
          </a:p>
          <a:p>
            <a:r>
              <a:rPr lang="en-US" dirty="0" smtClean="0"/>
              <a:t>Establish a culture of testing, measuring, learning from events</a:t>
            </a:r>
          </a:p>
          <a:p>
            <a:endParaRPr lang="en-US" dirty="0" smtClean="0"/>
          </a:p>
          <a:p>
            <a:r>
              <a:rPr lang="en-US" dirty="0" smtClean="0"/>
              <a:t>Determine if certification is right for the organization, is there value in it for you</a:t>
            </a:r>
          </a:p>
          <a:p>
            <a:endParaRPr lang="en-US" dirty="0" smtClean="0"/>
          </a:p>
          <a:p>
            <a:r>
              <a:rPr lang="en-US" dirty="0" smtClean="0"/>
              <a:t>Disciplined governance is a key pillar of the program</a:t>
            </a:r>
            <a:endParaRPr lang="en-US" dirty="0"/>
          </a:p>
        </p:txBody>
      </p:sp>
    </p:spTree>
    <p:extLst>
      <p:ext uri="{BB962C8B-B14F-4D97-AF65-F5344CB8AC3E}">
        <p14:creationId xmlns:p14="http://schemas.microsoft.com/office/powerpoint/2010/main" val="148532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Part 1</a:t>
            </a:r>
          </a:p>
          <a:p>
            <a:pPr lvl="1"/>
            <a:r>
              <a:rPr lang="en-US" dirty="0" smtClean="0"/>
              <a:t>Why Business Continuity Management?</a:t>
            </a:r>
          </a:p>
          <a:p>
            <a:pPr lvl="1"/>
            <a:r>
              <a:rPr lang="en-US" dirty="0" smtClean="0"/>
              <a:t>The Basics</a:t>
            </a:r>
          </a:p>
          <a:p>
            <a:pPr lvl="1"/>
            <a:r>
              <a:rPr lang="en-US" dirty="0" smtClean="0"/>
              <a:t>Implementing the Program</a:t>
            </a:r>
          </a:p>
          <a:p>
            <a:pPr lvl="1"/>
            <a:r>
              <a:rPr lang="en-US" dirty="0" smtClean="0"/>
              <a:t>Testing, Training, Awareness</a:t>
            </a:r>
          </a:p>
          <a:p>
            <a:pPr lvl="1"/>
            <a:endParaRPr lang="en-US" dirty="0"/>
          </a:p>
          <a:p>
            <a:r>
              <a:rPr lang="en-US" dirty="0" smtClean="0"/>
              <a:t>Part 2</a:t>
            </a:r>
          </a:p>
          <a:p>
            <a:pPr lvl="1"/>
            <a:r>
              <a:rPr lang="en-US" dirty="0" smtClean="0"/>
              <a:t>Evolving the Program</a:t>
            </a:r>
          </a:p>
          <a:p>
            <a:pPr lvl="1"/>
            <a:r>
              <a:rPr lang="en-US" dirty="0" smtClean="0"/>
              <a:t>Governance</a:t>
            </a:r>
          </a:p>
          <a:p>
            <a:pPr lvl="1"/>
            <a:r>
              <a:rPr lang="en-US" dirty="0" smtClean="0"/>
              <a:t>Certification</a:t>
            </a:r>
          </a:p>
          <a:p>
            <a:pPr lvl="1"/>
            <a:r>
              <a:rPr lang="en-US" dirty="0" smtClean="0"/>
              <a:t>Real Events, Lessons Learned</a:t>
            </a:r>
            <a:endParaRPr lang="en-US" dirty="0"/>
          </a:p>
        </p:txBody>
      </p:sp>
    </p:spTree>
    <p:extLst>
      <p:ext uri="{BB962C8B-B14F-4D97-AF65-F5344CB8AC3E}">
        <p14:creationId xmlns:p14="http://schemas.microsoft.com/office/powerpoint/2010/main" val="990512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000" dirty="0" smtClean="0"/>
              <a:t>Disaster Recovery Institute International</a:t>
            </a:r>
          </a:p>
          <a:p>
            <a:pPr lvl="1"/>
            <a:r>
              <a:rPr lang="en-US" sz="2000" dirty="0">
                <a:hlinkClick r:id="rId2"/>
              </a:rPr>
              <a:t>www.drii.org</a:t>
            </a:r>
            <a:endParaRPr lang="en-US" sz="2000" dirty="0" smtClean="0"/>
          </a:p>
          <a:p>
            <a:endParaRPr lang="en-US" sz="2000" dirty="0" smtClean="0"/>
          </a:p>
          <a:p>
            <a:r>
              <a:rPr lang="en-US" sz="2000" dirty="0" smtClean="0"/>
              <a:t>BCI</a:t>
            </a:r>
          </a:p>
          <a:p>
            <a:pPr lvl="1"/>
            <a:r>
              <a:rPr lang="en-US" sz="2000" dirty="0" smtClean="0">
                <a:hlinkClick r:id="rId3"/>
              </a:rPr>
              <a:t>www.thebci.org</a:t>
            </a:r>
            <a:endParaRPr lang="en-US" sz="2000" dirty="0" smtClean="0"/>
          </a:p>
          <a:p>
            <a:endParaRPr lang="en-US" sz="2000" dirty="0" smtClean="0"/>
          </a:p>
          <a:p>
            <a:r>
              <a:rPr lang="en-US" sz="2000" dirty="0" smtClean="0"/>
              <a:t>ISO Certification (22301 Societal Security-Business Continuity Management Systems)</a:t>
            </a:r>
          </a:p>
          <a:p>
            <a:pPr lvl="1"/>
            <a:r>
              <a:rPr lang="en-US" sz="2000" dirty="0" smtClean="0">
                <a:hlinkClick r:id="rId4"/>
              </a:rPr>
              <a:t>www.iso.org</a:t>
            </a:r>
            <a:endParaRPr lang="en-US" sz="2000" dirty="0"/>
          </a:p>
          <a:p>
            <a:pPr lvl="1"/>
            <a:endParaRPr lang="en-US" sz="2000" dirty="0" smtClean="0"/>
          </a:p>
          <a:p>
            <a:r>
              <a:rPr lang="en-US" sz="2000" dirty="0" smtClean="0"/>
              <a:t>FEMA PS Prep</a:t>
            </a:r>
          </a:p>
          <a:p>
            <a:pPr lvl="1"/>
            <a:r>
              <a:rPr lang="en-US" sz="2000" dirty="0">
                <a:hlinkClick r:id="rId5"/>
              </a:rPr>
              <a:t>www.fema.gov</a:t>
            </a:r>
            <a:endParaRPr lang="en-US" sz="2000" dirty="0" smtClean="0"/>
          </a:p>
          <a:p>
            <a:endParaRPr lang="en-US" sz="2000" dirty="0"/>
          </a:p>
        </p:txBody>
      </p:sp>
    </p:spTree>
    <p:extLst>
      <p:ext uri="{BB962C8B-B14F-4D97-AF65-F5344CB8AC3E}">
        <p14:creationId xmlns:p14="http://schemas.microsoft.com/office/powerpoint/2010/main" val="1070352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a:t>
            </a:r>
            <a:br>
              <a:rPr lang="en-US" dirty="0" smtClean="0"/>
            </a:br>
            <a:r>
              <a:rPr lang="en-US" dirty="0" smtClean="0"/>
              <a:t>Thank You</a:t>
            </a:r>
            <a:endParaRPr lang="en-US" dirty="0"/>
          </a:p>
        </p:txBody>
      </p:sp>
    </p:spTree>
    <p:extLst>
      <p:ext uri="{BB962C8B-B14F-4D97-AF65-F5344CB8AC3E}">
        <p14:creationId xmlns:p14="http://schemas.microsoft.com/office/powerpoint/2010/main" val="16327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Basics: Processes and Tools</a:t>
            </a:r>
            <a:endParaRPr lang="en-US" dirty="0"/>
          </a:p>
        </p:txBody>
      </p:sp>
      <p:sp>
        <p:nvSpPr>
          <p:cNvPr id="3" name="Content Placeholder 2"/>
          <p:cNvSpPr>
            <a:spLocks noGrp="1"/>
          </p:cNvSpPr>
          <p:nvPr>
            <p:ph idx="1"/>
          </p:nvPr>
        </p:nvSpPr>
        <p:spPr/>
        <p:txBody>
          <a:bodyPr/>
          <a:lstStyle/>
          <a:p>
            <a:r>
              <a:rPr lang="en-US" dirty="0" smtClean="0"/>
              <a:t>Executive Support and Governance Structure</a:t>
            </a:r>
          </a:p>
          <a:p>
            <a:r>
              <a:rPr lang="en-US" dirty="0" smtClean="0"/>
              <a:t>Program Assessment: BIA, Threat landscape, process priorities</a:t>
            </a:r>
          </a:p>
          <a:p>
            <a:r>
              <a:rPr lang="en-US" dirty="0" smtClean="0"/>
              <a:t>BCM Strategies, Process Testing</a:t>
            </a:r>
          </a:p>
          <a:p>
            <a:r>
              <a:rPr lang="en-US" dirty="0" smtClean="0"/>
              <a:t>Emergency Response Procedures, Crisis Management </a:t>
            </a:r>
          </a:p>
          <a:p>
            <a:r>
              <a:rPr lang="en-US" dirty="0" smtClean="0"/>
              <a:t>Awareness and Training, Organizational support</a:t>
            </a:r>
          </a:p>
          <a:p>
            <a:pPr marL="137160" indent="0">
              <a:buNone/>
            </a:pPr>
            <a:endParaRPr lang="en-US" dirty="0"/>
          </a:p>
        </p:txBody>
      </p:sp>
    </p:spTree>
    <p:extLst>
      <p:ext uri="{BB962C8B-B14F-4D97-AF65-F5344CB8AC3E}">
        <p14:creationId xmlns:p14="http://schemas.microsoft.com/office/powerpoint/2010/main" val="387817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a:t>
            </a:r>
            <a:endParaRPr lang="en-US" dirty="0"/>
          </a:p>
        </p:txBody>
      </p:sp>
      <p:sp>
        <p:nvSpPr>
          <p:cNvPr id="3" name="Content Placeholder 2"/>
          <p:cNvSpPr>
            <a:spLocks noGrp="1"/>
          </p:cNvSpPr>
          <p:nvPr>
            <p:ph idx="1"/>
          </p:nvPr>
        </p:nvSpPr>
        <p:spPr/>
        <p:txBody>
          <a:bodyPr/>
          <a:lstStyle/>
          <a:p>
            <a:r>
              <a:rPr lang="en-US" dirty="0" smtClean="0"/>
              <a:t>Executive Support and Governance</a:t>
            </a:r>
          </a:p>
          <a:p>
            <a:pPr lvl="1"/>
            <a:r>
              <a:rPr lang="en-US" dirty="0" smtClean="0"/>
              <a:t>Is the BCM program new, in need of repairs, or mature?</a:t>
            </a:r>
            <a:endParaRPr lang="en-US" dirty="0"/>
          </a:p>
          <a:p>
            <a:r>
              <a:rPr lang="en-US" dirty="0" smtClean="0"/>
              <a:t>What is already in place?</a:t>
            </a:r>
          </a:p>
          <a:p>
            <a:pPr lvl="1"/>
            <a:r>
              <a:rPr lang="en-US" dirty="0" smtClean="0"/>
              <a:t>What works and what does not</a:t>
            </a:r>
          </a:p>
          <a:p>
            <a:pPr lvl="1"/>
            <a:r>
              <a:rPr lang="en-US" dirty="0" smtClean="0"/>
              <a:t>Assessment of existing program, identify opportunities and gaps</a:t>
            </a:r>
          </a:p>
          <a:p>
            <a:pPr lvl="1"/>
            <a:r>
              <a:rPr lang="en-US" dirty="0" smtClean="0"/>
              <a:t>What is the Risk Appetite? Are there resources to manage the program?</a:t>
            </a:r>
            <a:endParaRPr lang="en-US" dirty="0"/>
          </a:p>
        </p:txBody>
      </p:sp>
    </p:spTree>
    <p:extLst>
      <p:ext uri="{BB962C8B-B14F-4D97-AF65-F5344CB8AC3E}">
        <p14:creationId xmlns:p14="http://schemas.microsoft.com/office/powerpoint/2010/main" val="94314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Impact Analysis</a:t>
            </a:r>
            <a:endParaRPr lang="en-US" dirty="0"/>
          </a:p>
        </p:txBody>
      </p:sp>
      <p:sp>
        <p:nvSpPr>
          <p:cNvPr id="5" name="Content Placeholder 4"/>
          <p:cNvSpPr>
            <a:spLocks noGrp="1"/>
          </p:cNvSpPr>
          <p:nvPr>
            <p:ph idx="1"/>
          </p:nvPr>
        </p:nvSpPr>
        <p:spPr/>
        <p:txBody>
          <a:bodyPr>
            <a:normAutofit/>
          </a:bodyPr>
          <a:lstStyle/>
          <a:p>
            <a:r>
              <a:rPr lang="en-US" sz="2000" dirty="0" smtClean="0"/>
              <a:t>Identify the impacts resulting from disruptions and disaster scenarios that can affect the organization and techniques that can be used to quantify and qualify such impacts.  Establish critical functions, their recovery priorities, and interdependencies so that recovery time objectives and recovery point objectives can be met.</a:t>
            </a:r>
          </a:p>
          <a:p>
            <a:pPr lvl="5"/>
            <a:r>
              <a:rPr lang="en-US" sz="2000" i="1" dirty="0" smtClean="0"/>
              <a:t>DRI International Professional Practices</a:t>
            </a:r>
          </a:p>
          <a:p>
            <a:endParaRPr lang="en-US" sz="2000" dirty="0" smtClean="0"/>
          </a:p>
          <a:p>
            <a:r>
              <a:rPr lang="en-US" sz="2000" dirty="0" smtClean="0"/>
              <a:t>Will vary depending on type of industry, organization structure, risk appetite, and other factors</a:t>
            </a:r>
          </a:p>
          <a:p>
            <a:r>
              <a:rPr lang="en-US" sz="2000" dirty="0" smtClean="0"/>
              <a:t>Detailed knowledge of function and process is key to gathering good data</a:t>
            </a:r>
          </a:p>
          <a:p>
            <a:r>
              <a:rPr lang="en-US" sz="2000" dirty="0" smtClean="0"/>
              <a:t>Establishes the building blocks for plan development</a:t>
            </a:r>
            <a:endParaRPr lang="en-US" sz="2000" dirty="0"/>
          </a:p>
        </p:txBody>
      </p:sp>
    </p:spTree>
    <p:extLst>
      <p:ext uri="{BB962C8B-B14F-4D97-AF65-F5344CB8AC3E}">
        <p14:creationId xmlns:p14="http://schemas.microsoft.com/office/powerpoint/2010/main" val="315973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Continuity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Using BIA data, prioritize resiliency or recovery process for critical functions</a:t>
            </a:r>
          </a:p>
          <a:p>
            <a:r>
              <a:rPr lang="en-US" dirty="0" smtClean="0"/>
              <a:t>What strategies can be used to be resilient?</a:t>
            </a:r>
          </a:p>
          <a:p>
            <a:pPr lvl="1"/>
            <a:r>
              <a:rPr lang="en-US" dirty="0" smtClean="0"/>
              <a:t>Geographic dispersion, cross trained staff, robust technical platform</a:t>
            </a:r>
          </a:p>
          <a:p>
            <a:r>
              <a:rPr lang="en-US" dirty="0" smtClean="0"/>
              <a:t>Recovery options</a:t>
            </a:r>
          </a:p>
          <a:p>
            <a:pPr lvl="1"/>
            <a:r>
              <a:rPr lang="en-US" dirty="0" smtClean="0"/>
              <a:t>Relocate staff, move work, engage third parties, prioritize workflow</a:t>
            </a:r>
          </a:p>
          <a:p>
            <a:pPr lvl="1"/>
            <a:r>
              <a:rPr lang="en-US" dirty="0" smtClean="0"/>
              <a:t>Typical strategy: Short recovery time=$$, longer recovery time=$</a:t>
            </a:r>
          </a:p>
          <a:p>
            <a:pPr lvl="1"/>
            <a:r>
              <a:rPr lang="en-US" dirty="0" smtClean="0"/>
              <a:t>Evaluate options, recommend strategy, implement and test</a:t>
            </a:r>
            <a:endParaRPr lang="en-US" dirty="0"/>
          </a:p>
        </p:txBody>
      </p:sp>
    </p:spTree>
    <p:extLst>
      <p:ext uri="{BB962C8B-B14F-4D97-AF65-F5344CB8AC3E}">
        <p14:creationId xmlns:p14="http://schemas.microsoft.com/office/powerpoint/2010/main" val="120648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Response and Crisis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Assess risks to the organization, strategic and tactical level</a:t>
            </a:r>
          </a:p>
          <a:p>
            <a:r>
              <a:rPr lang="en-US" dirty="0" smtClean="0"/>
              <a:t>Decide on emergency management organization model</a:t>
            </a:r>
          </a:p>
          <a:p>
            <a:r>
              <a:rPr lang="en-US" dirty="0" smtClean="0"/>
              <a:t>Develop teams, capability and resources</a:t>
            </a:r>
          </a:p>
          <a:p>
            <a:r>
              <a:rPr lang="en-US" dirty="0" smtClean="0"/>
              <a:t>External relationships are key</a:t>
            </a:r>
          </a:p>
          <a:p>
            <a:r>
              <a:rPr lang="en-US" dirty="0" smtClean="0"/>
              <a:t>Crisis communications strategy</a:t>
            </a:r>
          </a:p>
          <a:p>
            <a:r>
              <a:rPr lang="en-US" dirty="0" smtClean="0"/>
              <a:t>Process and tools to communicate with management, employees, customers and regulators</a:t>
            </a:r>
            <a:endParaRPr lang="en-US" dirty="0"/>
          </a:p>
        </p:txBody>
      </p:sp>
    </p:spTree>
    <p:extLst>
      <p:ext uri="{BB962C8B-B14F-4D97-AF65-F5344CB8AC3E}">
        <p14:creationId xmlns:p14="http://schemas.microsoft.com/office/powerpoint/2010/main" val="266725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normAutofit/>
          </a:bodyPr>
          <a:lstStyle/>
          <a:p>
            <a:r>
              <a:rPr lang="en-US" dirty="0" smtClean="0"/>
              <a:t>Crawl, Walk, Run-develop incremental testing plans based on program maturity</a:t>
            </a:r>
          </a:p>
          <a:p>
            <a:r>
              <a:rPr lang="en-US" dirty="0" smtClean="0"/>
              <a:t>Test most critical functions more often, in realistic manner, assess gaps and retest</a:t>
            </a:r>
          </a:p>
          <a:p>
            <a:r>
              <a:rPr lang="en-US" dirty="0" smtClean="0"/>
              <a:t>Tabletops and simulations are helpful to validate strategies, actions by managers</a:t>
            </a:r>
          </a:p>
          <a:p>
            <a:r>
              <a:rPr lang="en-US" dirty="0" smtClean="0"/>
              <a:t>Function testing validates business processes are resilient or recoverable</a:t>
            </a:r>
          </a:p>
          <a:p>
            <a:r>
              <a:rPr lang="en-US" dirty="0" smtClean="0"/>
              <a:t>Participate in industry test opportunities, share best practices, learn from real life events</a:t>
            </a:r>
            <a:endParaRPr lang="en-US" dirty="0"/>
          </a:p>
        </p:txBody>
      </p:sp>
    </p:spTree>
    <p:extLst>
      <p:ext uri="{BB962C8B-B14F-4D97-AF65-F5344CB8AC3E}">
        <p14:creationId xmlns:p14="http://schemas.microsoft.com/office/powerpoint/2010/main" val="373254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and Awareness</a:t>
            </a:r>
            <a:endParaRPr lang="en-US" dirty="0"/>
          </a:p>
        </p:txBody>
      </p:sp>
      <p:sp>
        <p:nvSpPr>
          <p:cNvPr id="3" name="Content Placeholder 2"/>
          <p:cNvSpPr>
            <a:spLocks noGrp="1"/>
          </p:cNvSpPr>
          <p:nvPr>
            <p:ph idx="1"/>
          </p:nvPr>
        </p:nvSpPr>
        <p:spPr/>
        <p:txBody>
          <a:bodyPr>
            <a:normAutofit lnSpcReduction="10000"/>
          </a:bodyPr>
          <a:lstStyle/>
          <a:p>
            <a:r>
              <a:rPr lang="en-US" dirty="0" smtClean="0"/>
              <a:t>Plans are worthless unless they can be executed</a:t>
            </a:r>
          </a:p>
          <a:p>
            <a:r>
              <a:rPr lang="en-US" dirty="0" smtClean="0"/>
              <a:t>Everyone should know their role and what to do when an emergency occurs</a:t>
            </a:r>
          </a:p>
          <a:p>
            <a:r>
              <a:rPr lang="en-US" dirty="0" smtClean="0"/>
              <a:t>Functional managers are key players in recovering business operations; successful plans have the buy in of this group</a:t>
            </a:r>
          </a:p>
          <a:p>
            <a:r>
              <a:rPr lang="en-US" dirty="0" smtClean="0"/>
              <a:t>Awareness is a constant challenge; build it into the organizational culture (security, safety, risk management)</a:t>
            </a:r>
          </a:p>
          <a:p>
            <a:r>
              <a:rPr lang="en-US" dirty="0" smtClean="0"/>
              <a:t>May need different messages for various audiences and levels</a:t>
            </a:r>
            <a:endParaRPr lang="en-US" dirty="0"/>
          </a:p>
        </p:txBody>
      </p:sp>
    </p:spTree>
    <p:extLst>
      <p:ext uri="{BB962C8B-B14F-4D97-AF65-F5344CB8AC3E}">
        <p14:creationId xmlns:p14="http://schemas.microsoft.com/office/powerpoint/2010/main" val="3175570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740</TotalTime>
  <Words>962</Words>
  <Application>Microsoft Office PowerPoint</Application>
  <PresentationFormat>On-screen Show (4:3)</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Business continuity:  The practitioner’s perspective </vt:lpstr>
      <vt:lpstr>Agenda</vt:lpstr>
      <vt:lpstr>The Basics: Processes and Tools</vt:lpstr>
      <vt:lpstr>Where to Start?</vt:lpstr>
      <vt:lpstr>Business Impact Analysis</vt:lpstr>
      <vt:lpstr>Developing Continuity Strategies</vt:lpstr>
      <vt:lpstr>Emergency Response and Crisis Management</vt:lpstr>
      <vt:lpstr>Testing</vt:lpstr>
      <vt:lpstr>Training and Awareness</vt:lpstr>
      <vt:lpstr>Tools and Resources</vt:lpstr>
      <vt:lpstr>Summary-Part 1</vt:lpstr>
      <vt:lpstr>Part 2</vt:lpstr>
      <vt:lpstr>Evolving the Program</vt:lpstr>
      <vt:lpstr>Hot Topics </vt:lpstr>
      <vt:lpstr>Governance </vt:lpstr>
      <vt:lpstr>Compliance and Audits </vt:lpstr>
      <vt:lpstr>Certification</vt:lpstr>
      <vt:lpstr>Real Life Events, Learning Lessons</vt:lpstr>
      <vt:lpstr>Summary, Part 2</vt:lpstr>
      <vt:lpstr>Resources</vt:lpstr>
      <vt:lpstr>Questions? Thank You</vt:lpstr>
    </vt:vector>
  </TitlesOfParts>
  <Company>[Default]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The practioner’s perspective</dc:title>
  <dc:creator>Bradbury, Ken</dc:creator>
  <cp:lastModifiedBy>Bradbury, Kenneth</cp:lastModifiedBy>
  <cp:revision>26</cp:revision>
  <dcterms:created xsi:type="dcterms:W3CDTF">2015-04-17T13:57:43Z</dcterms:created>
  <dcterms:modified xsi:type="dcterms:W3CDTF">2017-04-28T13:11:24Z</dcterms:modified>
</cp:coreProperties>
</file>