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0" r:id="rId1"/>
  </p:sldMasterIdLst>
  <p:notesMasterIdLst>
    <p:notesMasterId r:id="rId17"/>
  </p:notesMasterIdLst>
  <p:sldIdLst>
    <p:sldId id="256" r:id="rId2"/>
    <p:sldId id="257" r:id="rId3"/>
    <p:sldId id="258" r:id="rId4"/>
    <p:sldId id="259" r:id="rId5"/>
    <p:sldId id="261" r:id="rId6"/>
    <p:sldId id="260" r:id="rId7"/>
    <p:sldId id="262" r:id="rId8"/>
    <p:sldId id="263" r:id="rId9"/>
    <p:sldId id="264" r:id="rId10"/>
    <p:sldId id="265" r:id="rId11"/>
    <p:sldId id="266" r:id="rId12"/>
    <p:sldId id="267" r:id="rId13"/>
    <p:sldId id="268" r:id="rId14"/>
    <p:sldId id="269" r:id="rId15"/>
    <p:sldId id="270"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020"/>
    <p:restoredTop sz="84643"/>
  </p:normalViewPr>
  <p:slideViewPr>
    <p:cSldViewPr snapToGrid="0" snapToObjects="1">
      <p:cViewPr varScale="1">
        <p:scale>
          <a:sx n="75" d="100"/>
          <a:sy n="75" d="100"/>
        </p:scale>
        <p:origin x="1664" y="184"/>
      </p:cViewPr>
      <p:guideLst/>
    </p:cSldViewPr>
  </p:slideViewPr>
  <p:notesTextViewPr>
    <p:cViewPr>
      <p:scale>
        <a:sx n="1" d="1"/>
        <a:sy n="1" d="1"/>
      </p:scale>
      <p:origin x="0" y="0"/>
    </p:cViewPr>
  </p:notesTextViewPr>
  <p:notesViewPr>
    <p:cSldViewPr snapToGrid="0" snapToObjects="1">
      <p:cViewPr varScale="1">
        <p:scale>
          <a:sx n="72" d="100"/>
          <a:sy n="72" d="100"/>
        </p:scale>
        <p:origin x="3592" y="216"/>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1B4565-81B6-EF48-856A-2CE50D62FCAB}" type="datetimeFigureOut">
              <a:rPr lang="en-US" smtClean="0"/>
              <a:t>5/15/17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E5D959-3769-9041-8CEE-4018A24FFB7E}" type="slidenum">
              <a:rPr lang="en-US" smtClean="0"/>
              <a:t>‹#›</a:t>
            </a:fld>
            <a:endParaRPr lang="en-US"/>
          </a:p>
        </p:txBody>
      </p:sp>
    </p:spTree>
    <p:extLst>
      <p:ext uri="{BB962C8B-B14F-4D97-AF65-F5344CB8AC3E}">
        <p14:creationId xmlns:p14="http://schemas.microsoft.com/office/powerpoint/2010/main" val="12472986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E5D959-3769-9041-8CEE-4018A24FFB7E}" type="slidenum">
              <a:rPr lang="en-US" smtClean="0"/>
              <a:t>1</a:t>
            </a:fld>
            <a:endParaRPr lang="en-US"/>
          </a:p>
        </p:txBody>
      </p:sp>
    </p:spTree>
    <p:extLst>
      <p:ext uri="{BB962C8B-B14F-4D97-AF65-F5344CB8AC3E}">
        <p14:creationId xmlns:p14="http://schemas.microsoft.com/office/powerpoint/2010/main" val="18554553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E5D959-3769-9041-8CEE-4018A24FFB7E}" type="slidenum">
              <a:rPr lang="en-US" smtClean="0"/>
              <a:t>10</a:t>
            </a:fld>
            <a:endParaRPr lang="en-US"/>
          </a:p>
        </p:txBody>
      </p:sp>
    </p:spTree>
    <p:extLst>
      <p:ext uri="{BB962C8B-B14F-4D97-AF65-F5344CB8AC3E}">
        <p14:creationId xmlns:p14="http://schemas.microsoft.com/office/powerpoint/2010/main" val="271376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E5D959-3769-9041-8CEE-4018A24FFB7E}" type="slidenum">
              <a:rPr lang="en-US" smtClean="0"/>
              <a:t>11</a:t>
            </a:fld>
            <a:endParaRPr lang="en-US"/>
          </a:p>
        </p:txBody>
      </p:sp>
    </p:spTree>
    <p:extLst>
      <p:ext uri="{BB962C8B-B14F-4D97-AF65-F5344CB8AC3E}">
        <p14:creationId xmlns:p14="http://schemas.microsoft.com/office/powerpoint/2010/main" val="4795060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E5D959-3769-9041-8CEE-4018A24FFB7E}" type="slidenum">
              <a:rPr lang="en-US" smtClean="0"/>
              <a:t>12</a:t>
            </a:fld>
            <a:endParaRPr lang="en-US"/>
          </a:p>
        </p:txBody>
      </p:sp>
    </p:spTree>
    <p:extLst>
      <p:ext uri="{BB962C8B-B14F-4D97-AF65-F5344CB8AC3E}">
        <p14:creationId xmlns:p14="http://schemas.microsoft.com/office/powerpoint/2010/main" val="20452235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E5D959-3769-9041-8CEE-4018A24FFB7E}" type="slidenum">
              <a:rPr lang="en-US" smtClean="0"/>
              <a:t>13</a:t>
            </a:fld>
            <a:endParaRPr lang="en-US"/>
          </a:p>
        </p:txBody>
      </p:sp>
    </p:spTree>
    <p:extLst>
      <p:ext uri="{BB962C8B-B14F-4D97-AF65-F5344CB8AC3E}">
        <p14:creationId xmlns:p14="http://schemas.microsoft.com/office/powerpoint/2010/main" val="5368040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AE5D959-3769-9041-8CEE-4018A24FFB7E}" type="slidenum">
              <a:rPr lang="en-US" smtClean="0"/>
              <a:t>14</a:t>
            </a:fld>
            <a:endParaRPr lang="en-US"/>
          </a:p>
        </p:txBody>
      </p:sp>
    </p:spTree>
    <p:extLst>
      <p:ext uri="{BB962C8B-B14F-4D97-AF65-F5344CB8AC3E}">
        <p14:creationId xmlns:p14="http://schemas.microsoft.com/office/powerpoint/2010/main" val="6174697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AE5D959-3769-9041-8CEE-4018A24FFB7E}" type="slidenum">
              <a:rPr lang="en-US" smtClean="0"/>
              <a:t>15</a:t>
            </a:fld>
            <a:endParaRPr lang="en-US"/>
          </a:p>
        </p:txBody>
      </p:sp>
    </p:spTree>
    <p:extLst>
      <p:ext uri="{BB962C8B-B14F-4D97-AF65-F5344CB8AC3E}">
        <p14:creationId xmlns:p14="http://schemas.microsoft.com/office/powerpoint/2010/main" val="11733580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E5D959-3769-9041-8CEE-4018A24FFB7E}" type="slidenum">
              <a:rPr lang="en-US" smtClean="0"/>
              <a:t>2</a:t>
            </a:fld>
            <a:endParaRPr lang="en-US"/>
          </a:p>
        </p:txBody>
      </p:sp>
    </p:spTree>
    <p:extLst>
      <p:ext uri="{BB962C8B-B14F-4D97-AF65-F5344CB8AC3E}">
        <p14:creationId xmlns:p14="http://schemas.microsoft.com/office/powerpoint/2010/main" val="17605489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AE5D959-3769-9041-8CEE-4018A24FFB7E}" type="slidenum">
              <a:rPr lang="en-US" smtClean="0"/>
              <a:t>3</a:t>
            </a:fld>
            <a:endParaRPr lang="en-US"/>
          </a:p>
        </p:txBody>
      </p:sp>
    </p:spTree>
    <p:extLst>
      <p:ext uri="{BB962C8B-B14F-4D97-AF65-F5344CB8AC3E}">
        <p14:creationId xmlns:p14="http://schemas.microsoft.com/office/powerpoint/2010/main" val="3452279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E5D959-3769-9041-8CEE-4018A24FFB7E}" type="slidenum">
              <a:rPr lang="en-US" smtClean="0"/>
              <a:t>4</a:t>
            </a:fld>
            <a:endParaRPr lang="en-US"/>
          </a:p>
        </p:txBody>
      </p:sp>
    </p:spTree>
    <p:extLst>
      <p:ext uri="{BB962C8B-B14F-4D97-AF65-F5344CB8AC3E}">
        <p14:creationId xmlns:p14="http://schemas.microsoft.com/office/powerpoint/2010/main" val="1336031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00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AE5D959-3769-9041-8CEE-4018A24FFB7E}" type="slidenum">
              <a:rPr lang="en-US" smtClean="0"/>
              <a:t>5</a:t>
            </a:fld>
            <a:endParaRPr lang="en-US"/>
          </a:p>
        </p:txBody>
      </p:sp>
    </p:spTree>
    <p:extLst>
      <p:ext uri="{BB962C8B-B14F-4D97-AF65-F5344CB8AC3E}">
        <p14:creationId xmlns:p14="http://schemas.microsoft.com/office/powerpoint/2010/main" val="1834955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E5D959-3769-9041-8CEE-4018A24FFB7E}" type="slidenum">
              <a:rPr lang="en-US" smtClean="0"/>
              <a:t>6</a:t>
            </a:fld>
            <a:endParaRPr lang="en-US"/>
          </a:p>
        </p:txBody>
      </p:sp>
    </p:spTree>
    <p:extLst>
      <p:ext uri="{BB962C8B-B14F-4D97-AF65-F5344CB8AC3E}">
        <p14:creationId xmlns:p14="http://schemas.microsoft.com/office/powerpoint/2010/main" val="8376834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E5D959-3769-9041-8CEE-4018A24FFB7E}" type="slidenum">
              <a:rPr lang="en-US" smtClean="0"/>
              <a:t>7</a:t>
            </a:fld>
            <a:endParaRPr lang="en-US"/>
          </a:p>
        </p:txBody>
      </p:sp>
    </p:spTree>
    <p:extLst>
      <p:ext uri="{BB962C8B-B14F-4D97-AF65-F5344CB8AC3E}">
        <p14:creationId xmlns:p14="http://schemas.microsoft.com/office/powerpoint/2010/main" val="7887801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E5D959-3769-9041-8CEE-4018A24FFB7E}" type="slidenum">
              <a:rPr lang="en-US" smtClean="0"/>
              <a:t>8</a:t>
            </a:fld>
            <a:endParaRPr lang="en-US"/>
          </a:p>
        </p:txBody>
      </p:sp>
    </p:spTree>
    <p:extLst>
      <p:ext uri="{BB962C8B-B14F-4D97-AF65-F5344CB8AC3E}">
        <p14:creationId xmlns:p14="http://schemas.microsoft.com/office/powerpoint/2010/main" val="3435309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E5D959-3769-9041-8CEE-4018A24FFB7E}" type="slidenum">
              <a:rPr lang="en-US" smtClean="0"/>
              <a:t>9</a:t>
            </a:fld>
            <a:endParaRPr lang="en-US"/>
          </a:p>
        </p:txBody>
      </p:sp>
    </p:spTree>
    <p:extLst>
      <p:ext uri="{BB962C8B-B14F-4D97-AF65-F5344CB8AC3E}">
        <p14:creationId xmlns:p14="http://schemas.microsoft.com/office/powerpoint/2010/main" val="602866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smtClean="0"/>
              <a:t>5/15/17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624D31-43A5-475A-80CF-332C9F6DCF35}" type="datetimeFigureOut">
              <a:rPr lang="en-US" smtClean="0"/>
              <a:t>5/15/17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624D31-43A5-475A-80CF-332C9F6DCF35}" type="datetimeFigureOut">
              <a:rPr lang="en-US" smtClean="0"/>
              <a:t>5/15/17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624D31-43A5-475A-80CF-332C9F6DCF35}" type="datetimeFigureOut">
              <a:rPr lang="en-US" smtClean="0"/>
              <a:t>5/15/17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624D31-43A5-475A-80CF-332C9F6DCF35}" type="datetimeFigureOut">
              <a:rPr lang="en-US" smtClean="0"/>
              <a:t>5/15/17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8624D31-43A5-475A-80CF-332C9F6DCF35}" type="datetimeFigureOut">
              <a:rPr lang="en-US" smtClean="0"/>
              <a:t>5/15/17</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8624D31-43A5-475A-80CF-332C9F6DCF35}" type="datetimeFigureOut">
              <a:rPr lang="en-US" smtClean="0"/>
              <a:t>5/15/17</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smtClean="0"/>
              <a:t>5/15/17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smtClean="0"/>
              <a:t>5/15/17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528FC5F6-F338-4AE4-BB23-26385BCFC423}" type="datetimeFigureOut">
              <a:rPr lang="en-US" smtClean="0"/>
              <a:t>5/15/17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0EBB0C4-6273-4C6E-B9BD-2EDC30F1CD52}" type="datetimeFigureOut">
              <a:rPr lang="en-US" smtClean="0"/>
              <a:t>5/15/17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smtClean="0"/>
              <a:t>5/15/17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smtClean="0"/>
              <a:t>5/15/17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C8C39B41-D8B5-4052-B551-9B5525EAA8B6}" type="datetimeFigureOut">
              <a:rPr lang="en-US" smtClean="0"/>
              <a:t>5/15/17</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D94136C-8742-45B2-AF27-D93DF72833A9}" type="datetimeFigureOut">
              <a:rPr lang="en-US" smtClean="0"/>
              <a:t>5/15/17</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4FAB73BC-B049-4115-A692-8D63A059BFB8}"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32ABBEA6-7C60-4B02-AE87-00D78D8422AF}" type="datetimeFigureOut">
              <a:rPr lang="en-US" smtClean="0"/>
              <a:t>5/15/17</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CAD897-D46E-4AD2-BD9B-49DD3E640873}" type="datetimeFigureOut">
              <a:rPr lang="en-US" smtClean="0"/>
              <a:t>5/15/17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image" Target="../media/image3.png"/><Relationship Id="rId21" Type="http://schemas.openxmlformats.org/officeDocument/2006/relationships/image" Target="../media/image4.png"/><Relationship Id="rId22" Type="http://schemas.openxmlformats.org/officeDocument/2006/relationships/image" Target="../media/image5.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98624D31-43A5-475A-80CF-332C9F6DCF35}" type="datetimeFigureOut">
              <a:rPr lang="en-US" smtClean="0"/>
              <a:t>5/15/17</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392307783"/>
      </p:ext>
    </p:extLst>
  </p:cSld>
  <p:clrMap bg1="dk1" tx1="lt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hyperlink" Target="mailto:hgroves@us.ibm.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56649" y="1317217"/>
            <a:ext cx="10058400" cy="2127123"/>
          </a:xfrm>
        </p:spPr>
        <p:txBody>
          <a:bodyPr>
            <a:normAutofit fontScale="90000"/>
          </a:bodyPr>
          <a:lstStyle/>
          <a:p>
            <a:r>
              <a:rPr lang="en-US" sz="4800" b="1" dirty="0"/>
              <a:t>Business Continuity as seen through the eyes of an </a:t>
            </a:r>
            <a:r>
              <a:rPr lang="en-US" sz="4800" b="1" dirty="0" smtClean="0"/>
              <a:t>ISACA Certified </a:t>
            </a:r>
            <a:r>
              <a:rPr lang="en-US" sz="4800" b="1" dirty="0"/>
              <a:t>IS </a:t>
            </a:r>
            <a:r>
              <a:rPr lang="en-US" sz="4800" b="1" dirty="0" smtClean="0"/>
              <a:t>Auditor (CISA)</a:t>
            </a:r>
            <a:endParaRPr lang="en-US" sz="4800" dirty="0"/>
          </a:p>
        </p:txBody>
      </p:sp>
      <p:sp>
        <p:nvSpPr>
          <p:cNvPr id="3" name="Subtitle 2"/>
          <p:cNvSpPr>
            <a:spLocks noGrp="1"/>
          </p:cNvSpPr>
          <p:nvPr>
            <p:ph type="subTitle" idx="1"/>
          </p:nvPr>
        </p:nvSpPr>
        <p:spPr/>
        <p:txBody>
          <a:bodyPr/>
          <a:lstStyle/>
          <a:p>
            <a:r>
              <a:rPr lang="en-US" dirty="0" smtClean="0"/>
              <a:t>By: Heather Groves, MIS, CISA</a:t>
            </a:r>
          </a:p>
          <a:p>
            <a:r>
              <a:rPr lang="en-US" dirty="0" smtClean="0"/>
              <a:t>Date: May 2017</a:t>
            </a:r>
            <a:endParaRPr lang="en-US" dirty="0"/>
          </a:p>
        </p:txBody>
      </p:sp>
    </p:spTree>
    <p:extLst>
      <p:ext uri="{BB962C8B-B14F-4D97-AF65-F5344CB8AC3E}">
        <p14:creationId xmlns:p14="http://schemas.microsoft.com/office/powerpoint/2010/main" val="6658498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t>DSS04.05: </a:t>
            </a:r>
            <a:r>
              <a:rPr lang="en-US" sz="2800" b="1" dirty="0" smtClean="0"/>
              <a:t/>
            </a:r>
            <a:br>
              <a:rPr lang="en-US" sz="2800" b="1" dirty="0" smtClean="0"/>
            </a:br>
            <a:r>
              <a:rPr lang="en-US" sz="2800" b="1" dirty="0" smtClean="0"/>
              <a:t>Review</a:t>
            </a:r>
            <a:r>
              <a:rPr lang="en-US" sz="2800" b="1" dirty="0"/>
              <a:t>, Maintain, and Improve the Continuity Plan</a:t>
            </a:r>
            <a:r>
              <a:rPr lang="en-US" sz="2800" dirty="0"/>
              <a:t> </a:t>
            </a:r>
          </a:p>
        </p:txBody>
      </p:sp>
      <p:sp>
        <p:nvSpPr>
          <p:cNvPr id="3" name="Content Placeholder 2"/>
          <p:cNvSpPr>
            <a:spLocks noGrp="1"/>
          </p:cNvSpPr>
          <p:nvPr>
            <p:ph idx="1"/>
          </p:nvPr>
        </p:nvSpPr>
        <p:spPr/>
        <p:txBody>
          <a:bodyPr>
            <a:normAutofit fontScale="92500" lnSpcReduction="10000"/>
          </a:bodyPr>
          <a:lstStyle/>
          <a:p>
            <a:pPr marL="0" indent="0">
              <a:spcBef>
                <a:spcPts val="400"/>
              </a:spcBef>
              <a:buNone/>
            </a:pPr>
            <a:r>
              <a:rPr lang="en-US" sz="2200" dirty="0" smtClean="0"/>
              <a:t>Intent:</a:t>
            </a:r>
            <a:endParaRPr lang="en-US" sz="2200" dirty="0"/>
          </a:p>
          <a:p>
            <a:pPr marL="0" indent="0">
              <a:spcBef>
                <a:spcPts val="400"/>
              </a:spcBef>
              <a:buNone/>
            </a:pPr>
            <a:r>
              <a:rPr lang="en-US" sz="2000" dirty="0" smtClean="0"/>
              <a:t>Conduct </a:t>
            </a:r>
            <a:r>
              <a:rPr lang="en-US" sz="2000" dirty="0"/>
              <a:t>a Management Review of the continuity capability at regular intervals to ensure its continued suitability, adequacy, and effectiveness.  Manage changes to the plan in accordance with the change control process to ensure that the Continuity Plan is kept up to date and continually reflects actual business requirements.</a:t>
            </a:r>
          </a:p>
          <a:p>
            <a:pPr marL="0" indent="0">
              <a:spcBef>
                <a:spcPts val="400"/>
              </a:spcBef>
              <a:buNone/>
            </a:pPr>
            <a:r>
              <a:rPr lang="en-US" sz="2400" dirty="0"/>
              <a:t> </a:t>
            </a:r>
          </a:p>
          <a:p>
            <a:pPr marL="0" indent="0">
              <a:spcBef>
                <a:spcPts val="400"/>
              </a:spcBef>
              <a:buNone/>
            </a:pPr>
            <a:r>
              <a:rPr lang="en-US" sz="2200" dirty="0"/>
              <a:t>Inputs to Process:</a:t>
            </a:r>
          </a:p>
          <a:p>
            <a:pPr marL="0" indent="0">
              <a:spcBef>
                <a:spcPts val="400"/>
              </a:spcBef>
              <a:buNone/>
            </a:pPr>
            <a:r>
              <a:rPr lang="en-US" sz="2000" dirty="0" smtClean="0"/>
              <a:t>- N/A</a:t>
            </a:r>
            <a:endParaRPr lang="en-US" sz="2000" dirty="0"/>
          </a:p>
          <a:p>
            <a:pPr marL="0" indent="0">
              <a:spcBef>
                <a:spcPts val="400"/>
              </a:spcBef>
              <a:buNone/>
            </a:pPr>
            <a:r>
              <a:rPr lang="en-US" sz="2400" dirty="0"/>
              <a:t> </a:t>
            </a:r>
          </a:p>
          <a:p>
            <a:pPr marL="0" indent="0">
              <a:spcBef>
                <a:spcPts val="400"/>
              </a:spcBef>
              <a:buNone/>
            </a:pPr>
            <a:r>
              <a:rPr lang="en-US" sz="2200" dirty="0"/>
              <a:t>Outputs from Process:</a:t>
            </a:r>
          </a:p>
          <a:p>
            <a:pPr marL="0" indent="0">
              <a:spcBef>
                <a:spcPts val="400"/>
              </a:spcBef>
              <a:buNone/>
            </a:pPr>
            <a:r>
              <a:rPr lang="en-US" sz="2000" dirty="0" smtClean="0"/>
              <a:t>- Results </a:t>
            </a:r>
            <a:r>
              <a:rPr lang="en-US" sz="2000" dirty="0"/>
              <a:t>of Management Reviews of Plans</a:t>
            </a:r>
          </a:p>
          <a:p>
            <a:pPr marL="0" indent="0">
              <a:spcBef>
                <a:spcPts val="400"/>
              </a:spcBef>
              <a:buNone/>
            </a:pPr>
            <a:r>
              <a:rPr lang="en-US" sz="2000" dirty="0" smtClean="0"/>
              <a:t>- Recommended </a:t>
            </a:r>
            <a:r>
              <a:rPr lang="en-US" sz="2000" dirty="0"/>
              <a:t>Changes to Plans</a:t>
            </a:r>
          </a:p>
          <a:p>
            <a:pPr marL="0" indent="0">
              <a:buNone/>
            </a:pPr>
            <a:endParaRPr lang="en-US" sz="2200" dirty="0"/>
          </a:p>
        </p:txBody>
      </p:sp>
    </p:spTree>
    <p:extLst>
      <p:ext uri="{BB962C8B-B14F-4D97-AF65-F5344CB8AC3E}">
        <p14:creationId xmlns:p14="http://schemas.microsoft.com/office/powerpoint/2010/main" val="12093438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t>DSS04.06: </a:t>
            </a:r>
            <a:r>
              <a:rPr lang="en-US" sz="2800" b="1" dirty="0" smtClean="0"/>
              <a:t/>
            </a:r>
            <a:br>
              <a:rPr lang="en-US" sz="2800" b="1" dirty="0" smtClean="0"/>
            </a:br>
            <a:r>
              <a:rPr lang="en-US" sz="2800" b="1" dirty="0" smtClean="0"/>
              <a:t>Conduct </a:t>
            </a:r>
            <a:r>
              <a:rPr lang="en-US" sz="2800" b="1" dirty="0"/>
              <a:t>Continuity Plan Training</a:t>
            </a:r>
            <a:r>
              <a:rPr lang="en-US" sz="2800" dirty="0"/>
              <a:t> </a:t>
            </a:r>
          </a:p>
        </p:txBody>
      </p:sp>
      <p:sp>
        <p:nvSpPr>
          <p:cNvPr id="3" name="Content Placeholder 2"/>
          <p:cNvSpPr>
            <a:spLocks noGrp="1"/>
          </p:cNvSpPr>
          <p:nvPr>
            <p:ph idx="1"/>
          </p:nvPr>
        </p:nvSpPr>
        <p:spPr/>
        <p:txBody>
          <a:bodyPr>
            <a:normAutofit/>
          </a:bodyPr>
          <a:lstStyle/>
          <a:p>
            <a:pPr marL="0" indent="0">
              <a:spcBef>
                <a:spcPts val="400"/>
              </a:spcBef>
              <a:buNone/>
            </a:pPr>
            <a:r>
              <a:rPr lang="en-US" sz="2200" dirty="0" smtClean="0"/>
              <a:t>Intent:</a:t>
            </a:r>
          </a:p>
          <a:p>
            <a:pPr marL="0" indent="0">
              <a:spcBef>
                <a:spcPts val="400"/>
              </a:spcBef>
              <a:buNone/>
            </a:pPr>
            <a:r>
              <a:rPr lang="en-US" sz="2000" dirty="0" smtClean="0"/>
              <a:t>Provide </a:t>
            </a:r>
            <a:r>
              <a:rPr lang="en-US" sz="2000" dirty="0"/>
              <a:t>all concerned internal and external parties with regular training sessions regarding the procedures and their roles and responsibilities in case of disruption.</a:t>
            </a:r>
          </a:p>
          <a:p>
            <a:pPr marL="0" indent="0">
              <a:spcBef>
                <a:spcPts val="400"/>
              </a:spcBef>
              <a:buNone/>
            </a:pPr>
            <a:r>
              <a:rPr lang="en-US" sz="2200" dirty="0"/>
              <a:t> </a:t>
            </a:r>
          </a:p>
          <a:p>
            <a:pPr marL="0" indent="0">
              <a:spcBef>
                <a:spcPts val="400"/>
              </a:spcBef>
              <a:buNone/>
            </a:pPr>
            <a:r>
              <a:rPr lang="en-US" sz="2200" dirty="0"/>
              <a:t>Inputs to Process:</a:t>
            </a:r>
          </a:p>
          <a:p>
            <a:pPr marL="0" indent="0">
              <a:spcBef>
                <a:spcPts val="400"/>
              </a:spcBef>
              <a:buNone/>
            </a:pPr>
            <a:r>
              <a:rPr lang="en-US" sz="2000" dirty="0" smtClean="0"/>
              <a:t>- List </a:t>
            </a:r>
            <a:r>
              <a:rPr lang="en-US" sz="2000" dirty="0"/>
              <a:t>of personnel requiring training </a:t>
            </a:r>
          </a:p>
          <a:p>
            <a:pPr marL="0" indent="0">
              <a:spcBef>
                <a:spcPts val="400"/>
              </a:spcBef>
              <a:buNone/>
            </a:pPr>
            <a:r>
              <a:rPr lang="en-US" sz="2000" dirty="0"/>
              <a:t> </a:t>
            </a:r>
          </a:p>
          <a:p>
            <a:pPr marL="0" indent="0">
              <a:spcBef>
                <a:spcPts val="400"/>
              </a:spcBef>
              <a:buNone/>
            </a:pPr>
            <a:r>
              <a:rPr lang="en-US" sz="2200" dirty="0"/>
              <a:t>Outputs from Process:</a:t>
            </a:r>
          </a:p>
          <a:p>
            <a:pPr marL="0" indent="0">
              <a:spcBef>
                <a:spcPts val="400"/>
              </a:spcBef>
              <a:buNone/>
            </a:pPr>
            <a:r>
              <a:rPr lang="en-US" sz="2000" dirty="0" smtClean="0"/>
              <a:t>- </a:t>
            </a:r>
            <a:r>
              <a:rPr lang="en-US" sz="2000" dirty="0" smtClean="0">
                <a:solidFill>
                  <a:srgbClr val="FF0000"/>
                </a:solidFill>
              </a:rPr>
              <a:t>Training </a:t>
            </a:r>
            <a:r>
              <a:rPr lang="en-US" sz="2000" dirty="0">
                <a:solidFill>
                  <a:srgbClr val="FF0000"/>
                </a:solidFill>
              </a:rPr>
              <a:t>Requirements</a:t>
            </a:r>
          </a:p>
          <a:p>
            <a:pPr marL="0" indent="0">
              <a:spcBef>
                <a:spcPts val="400"/>
              </a:spcBef>
              <a:buNone/>
            </a:pPr>
            <a:r>
              <a:rPr lang="en-US" sz="2000" dirty="0" smtClean="0"/>
              <a:t>- </a:t>
            </a:r>
            <a:r>
              <a:rPr lang="en-US" sz="2000" dirty="0" smtClean="0">
                <a:solidFill>
                  <a:srgbClr val="FF0000"/>
                </a:solidFill>
              </a:rPr>
              <a:t>Monitoring </a:t>
            </a:r>
            <a:r>
              <a:rPr lang="en-US" sz="2000" dirty="0">
                <a:solidFill>
                  <a:srgbClr val="FF0000"/>
                </a:solidFill>
              </a:rPr>
              <a:t>results of skills and competencies</a:t>
            </a:r>
          </a:p>
        </p:txBody>
      </p:sp>
    </p:spTree>
    <p:extLst>
      <p:ext uri="{BB962C8B-B14F-4D97-AF65-F5344CB8AC3E}">
        <p14:creationId xmlns:p14="http://schemas.microsoft.com/office/powerpoint/2010/main" val="10797774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DSS04.07: </a:t>
            </a:r>
            <a:br>
              <a:rPr lang="en-US" sz="2800" b="1" dirty="0" smtClean="0"/>
            </a:br>
            <a:r>
              <a:rPr lang="en-US" sz="2800" b="1" dirty="0" smtClean="0"/>
              <a:t>Manage Backup Arrangements</a:t>
            </a:r>
            <a:r>
              <a:rPr lang="en-US" sz="2800" dirty="0" smtClean="0"/>
              <a:t/>
            </a:r>
            <a:br>
              <a:rPr lang="en-US" sz="2800" dirty="0" smtClean="0"/>
            </a:br>
            <a:endParaRPr lang="en-US" sz="2800" dirty="0"/>
          </a:p>
        </p:txBody>
      </p:sp>
      <p:sp>
        <p:nvSpPr>
          <p:cNvPr id="3" name="Content Placeholder 2"/>
          <p:cNvSpPr>
            <a:spLocks noGrp="1"/>
          </p:cNvSpPr>
          <p:nvPr>
            <p:ph idx="1"/>
          </p:nvPr>
        </p:nvSpPr>
        <p:spPr>
          <a:xfrm>
            <a:off x="838200" y="1878743"/>
            <a:ext cx="10515600" cy="4351338"/>
          </a:xfrm>
        </p:spPr>
        <p:txBody>
          <a:bodyPr/>
          <a:lstStyle/>
          <a:p>
            <a:pPr marL="0" indent="0">
              <a:spcBef>
                <a:spcPts val="400"/>
              </a:spcBef>
              <a:buNone/>
            </a:pPr>
            <a:r>
              <a:rPr lang="en-US" sz="2200" dirty="0"/>
              <a:t>Intent:</a:t>
            </a:r>
          </a:p>
          <a:p>
            <a:pPr marL="0" indent="0">
              <a:spcBef>
                <a:spcPts val="400"/>
              </a:spcBef>
              <a:buNone/>
            </a:pPr>
            <a:r>
              <a:rPr lang="en-US" sz="2000" dirty="0" smtClean="0"/>
              <a:t>Maintain </a:t>
            </a:r>
            <a:r>
              <a:rPr lang="en-US" sz="2000" dirty="0"/>
              <a:t>the availability of Business-Critical </a:t>
            </a:r>
            <a:r>
              <a:rPr lang="en-US" sz="2000" dirty="0" smtClean="0"/>
              <a:t>information.</a:t>
            </a:r>
            <a:endParaRPr lang="en-US" sz="2000" dirty="0"/>
          </a:p>
          <a:p>
            <a:pPr marL="0" indent="0">
              <a:spcBef>
                <a:spcPts val="400"/>
              </a:spcBef>
              <a:buNone/>
            </a:pPr>
            <a:r>
              <a:rPr lang="en-US" sz="2200" dirty="0"/>
              <a:t> </a:t>
            </a:r>
          </a:p>
          <a:p>
            <a:pPr marL="0" indent="0">
              <a:spcBef>
                <a:spcPts val="400"/>
              </a:spcBef>
              <a:buNone/>
            </a:pPr>
            <a:r>
              <a:rPr lang="en-US" sz="2200" dirty="0"/>
              <a:t>Inputs to Process:</a:t>
            </a:r>
          </a:p>
          <a:p>
            <a:pPr marL="0" indent="0">
              <a:spcBef>
                <a:spcPts val="400"/>
              </a:spcBef>
              <a:buNone/>
            </a:pPr>
            <a:r>
              <a:rPr lang="en-US" sz="2000" dirty="0" smtClean="0"/>
              <a:t>- N/A </a:t>
            </a:r>
            <a:endParaRPr lang="en-US" sz="2000" dirty="0"/>
          </a:p>
          <a:p>
            <a:pPr marL="0" indent="0">
              <a:spcBef>
                <a:spcPts val="400"/>
              </a:spcBef>
              <a:buNone/>
            </a:pPr>
            <a:r>
              <a:rPr lang="en-US" sz="2200" dirty="0"/>
              <a:t> </a:t>
            </a:r>
          </a:p>
          <a:p>
            <a:pPr marL="0" indent="0">
              <a:spcBef>
                <a:spcPts val="400"/>
              </a:spcBef>
              <a:buNone/>
            </a:pPr>
            <a:r>
              <a:rPr lang="en-US" sz="2200" dirty="0"/>
              <a:t>Outputs from Process:</a:t>
            </a:r>
          </a:p>
          <a:p>
            <a:pPr marL="0" indent="0">
              <a:spcBef>
                <a:spcPts val="400"/>
              </a:spcBef>
              <a:buNone/>
            </a:pPr>
            <a:r>
              <a:rPr lang="en-US" sz="2000" dirty="0" smtClean="0"/>
              <a:t>- Test </a:t>
            </a:r>
            <a:r>
              <a:rPr lang="en-US" sz="2000" dirty="0"/>
              <a:t>Results of Backup Data</a:t>
            </a:r>
          </a:p>
          <a:p>
            <a:pPr>
              <a:spcBef>
                <a:spcPts val="400"/>
              </a:spcBef>
            </a:pPr>
            <a:endParaRPr lang="en-US" dirty="0"/>
          </a:p>
        </p:txBody>
      </p:sp>
    </p:spTree>
    <p:extLst>
      <p:ext uri="{BB962C8B-B14F-4D97-AF65-F5344CB8AC3E}">
        <p14:creationId xmlns:p14="http://schemas.microsoft.com/office/powerpoint/2010/main" val="15384062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13252"/>
            <a:ext cx="10515600" cy="1325563"/>
          </a:xfrm>
        </p:spPr>
        <p:txBody>
          <a:bodyPr>
            <a:normAutofit fontScale="90000"/>
          </a:bodyPr>
          <a:lstStyle/>
          <a:p>
            <a:r>
              <a:rPr lang="en-US" sz="2800" b="1" dirty="0"/>
              <a:t>DSS04.08: </a:t>
            </a:r>
            <a:r>
              <a:rPr lang="en-US" sz="2800" b="1" dirty="0" smtClean="0"/>
              <a:t/>
            </a:r>
            <a:br>
              <a:rPr lang="en-US" sz="2800" b="1" dirty="0" smtClean="0"/>
            </a:br>
            <a:r>
              <a:rPr lang="en-US" sz="2800" b="1" dirty="0" smtClean="0"/>
              <a:t>Conduct </a:t>
            </a:r>
            <a:r>
              <a:rPr lang="en-US" sz="2800" b="1" dirty="0"/>
              <a:t>Post-Resumption Review</a:t>
            </a:r>
            <a:r>
              <a:rPr lang="en-US" dirty="0"/>
              <a:t/>
            </a:r>
            <a:br>
              <a:rPr lang="en-US" dirty="0"/>
            </a:br>
            <a:endParaRPr lang="en-US" dirty="0"/>
          </a:p>
        </p:txBody>
      </p:sp>
      <p:sp>
        <p:nvSpPr>
          <p:cNvPr id="3" name="Content Placeholder 2"/>
          <p:cNvSpPr>
            <a:spLocks noGrp="1"/>
          </p:cNvSpPr>
          <p:nvPr>
            <p:ph idx="1"/>
          </p:nvPr>
        </p:nvSpPr>
        <p:spPr/>
        <p:txBody>
          <a:bodyPr>
            <a:normAutofit/>
          </a:bodyPr>
          <a:lstStyle/>
          <a:p>
            <a:pPr marL="0" indent="0">
              <a:buNone/>
            </a:pPr>
            <a:r>
              <a:rPr lang="en-US" sz="2200" dirty="0"/>
              <a:t>Intent:</a:t>
            </a:r>
          </a:p>
          <a:p>
            <a:pPr marL="0" indent="0">
              <a:spcBef>
                <a:spcPts val="400"/>
              </a:spcBef>
              <a:buNone/>
            </a:pPr>
            <a:r>
              <a:rPr lang="en-US" sz="2000" dirty="0" smtClean="0"/>
              <a:t>Assess </a:t>
            </a:r>
            <a:r>
              <a:rPr lang="en-US" sz="2000" dirty="0"/>
              <a:t>the adequacy of the BCP following the successful resumption of Business Processes and Services after a disruption.</a:t>
            </a:r>
          </a:p>
          <a:p>
            <a:pPr marL="0" indent="0">
              <a:spcBef>
                <a:spcPts val="400"/>
              </a:spcBef>
              <a:buNone/>
            </a:pPr>
            <a:r>
              <a:rPr lang="en-US" sz="2000" dirty="0"/>
              <a:t> </a:t>
            </a:r>
          </a:p>
          <a:p>
            <a:pPr marL="0" indent="0">
              <a:spcBef>
                <a:spcPts val="400"/>
              </a:spcBef>
              <a:buNone/>
            </a:pPr>
            <a:r>
              <a:rPr lang="en-US" sz="2200" dirty="0"/>
              <a:t>Inputs to Process:</a:t>
            </a:r>
          </a:p>
          <a:p>
            <a:pPr marL="0" indent="0">
              <a:spcBef>
                <a:spcPts val="400"/>
              </a:spcBef>
              <a:buNone/>
            </a:pPr>
            <a:r>
              <a:rPr lang="en-US" sz="2000" dirty="0" smtClean="0"/>
              <a:t>- N/A </a:t>
            </a:r>
            <a:endParaRPr lang="en-US" sz="2000" dirty="0"/>
          </a:p>
          <a:p>
            <a:pPr marL="0" indent="0">
              <a:spcBef>
                <a:spcPts val="400"/>
              </a:spcBef>
              <a:buNone/>
            </a:pPr>
            <a:r>
              <a:rPr lang="en-US" sz="2200" dirty="0"/>
              <a:t> </a:t>
            </a:r>
          </a:p>
          <a:p>
            <a:pPr marL="0" indent="0">
              <a:spcBef>
                <a:spcPts val="400"/>
              </a:spcBef>
              <a:buNone/>
            </a:pPr>
            <a:r>
              <a:rPr lang="en-US" sz="2200" dirty="0"/>
              <a:t>Outputs from Process:</a:t>
            </a:r>
          </a:p>
          <a:p>
            <a:pPr marL="0" indent="0">
              <a:spcBef>
                <a:spcPts val="400"/>
              </a:spcBef>
              <a:buNone/>
            </a:pPr>
            <a:r>
              <a:rPr lang="en-US" sz="2000" dirty="0" smtClean="0"/>
              <a:t>- Post-Resumption </a:t>
            </a:r>
            <a:r>
              <a:rPr lang="en-US" sz="2000" dirty="0"/>
              <a:t>Review Report</a:t>
            </a:r>
          </a:p>
          <a:p>
            <a:pPr marL="0" indent="0">
              <a:spcBef>
                <a:spcPts val="400"/>
              </a:spcBef>
              <a:buNone/>
            </a:pPr>
            <a:r>
              <a:rPr lang="en-US" sz="2000" dirty="0" smtClean="0"/>
              <a:t>- </a:t>
            </a:r>
            <a:r>
              <a:rPr lang="en-US" sz="2000" dirty="0" smtClean="0">
                <a:solidFill>
                  <a:srgbClr val="FF0000"/>
                </a:solidFill>
              </a:rPr>
              <a:t>Approved </a:t>
            </a:r>
            <a:r>
              <a:rPr lang="en-US" sz="2000" dirty="0">
                <a:solidFill>
                  <a:srgbClr val="FF0000"/>
                </a:solidFill>
              </a:rPr>
              <a:t>Changes to the Business Continuity Plans</a:t>
            </a:r>
          </a:p>
          <a:p>
            <a:endParaRPr lang="en-US" dirty="0"/>
          </a:p>
        </p:txBody>
      </p:sp>
    </p:spTree>
    <p:extLst>
      <p:ext uri="{BB962C8B-B14F-4D97-AF65-F5344CB8AC3E}">
        <p14:creationId xmlns:p14="http://schemas.microsoft.com/office/powerpoint/2010/main" val="3381930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Related Guidance:</a:t>
            </a:r>
            <a:endParaRPr lang="en-US" sz="2800" b="1" dirty="0"/>
          </a:p>
        </p:txBody>
      </p:sp>
      <p:sp>
        <p:nvSpPr>
          <p:cNvPr id="3" name="Content Placeholder 2"/>
          <p:cNvSpPr>
            <a:spLocks noGrp="1"/>
          </p:cNvSpPr>
          <p:nvPr>
            <p:ph idx="1"/>
          </p:nvPr>
        </p:nvSpPr>
        <p:spPr/>
        <p:txBody>
          <a:bodyPr>
            <a:normAutofit/>
          </a:bodyPr>
          <a:lstStyle/>
          <a:p>
            <a:pPr marL="0" indent="0">
              <a:buNone/>
            </a:pPr>
            <a:r>
              <a:rPr lang="en-US" sz="2200" dirty="0"/>
              <a:t>BS 25999:2007 (Business Continuity Standard)</a:t>
            </a:r>
          </a:p>
          <a:p>
            <a:pPr marL="0" indent="0">
              <a:buNone/>
            </a:pPr>
            <a:r>
              <a:rPr lang="en-US" sz="2200" dirty="0"/>
              <a:t>ISO/IEC 20000 (6.3 Service Continuity and Availability Management)</a:t>
            </a:r>
          </a:p>
          <a:p>
            <a:pPr marL="0" indent="0">
              <a:buNone/>
            </a:pPr>
            <a:r>
              <a:rPr lang="en-US" sz="2200" dirty="0"/>
              <a:t>ISO/IEC 27002:2011 (14. Business Continuity Management)</a:t>
            </a:r>
          </a:p>
          <a:p>
            <a:pPr marL="0" indent="0">
              <a:buNone/>
            </a:pPr>
            <a:r>
              <a:rPr lang="en-US" sz="2200" dirty="0"/>
              <a:t>ITIL V3 2011 (Service Design, 4.6 IT Service Continuity Management </a:t>
            </a:r>
            <a:endParaRPr lang="en-US" sz="2200" dirty="0" smtClean="0"/>
          </a:p>
          <a:p>
            <a:pPr marL="0" indent="0">
              <a:buNone/>
            </a:pPr>
            <a:endParaRPr lang="en-US" sz="2200" dirty="0" smtClean="0"/>
          </a:p>
          <a:p>
            <a:pPr marL="0" indent="0">
              <a:buNone/>
            </a:pPr>
            <a:r>
              <a:rPr lang="en-US" sz="2200" dirty="0" smtClean="0"/>
              <a:t>COBIT 5: Enabling Processes (ISACA publication)</a:t>
            </a:r>
          </a:p>
          <a:p>
            <a:pPr marL="0" indent="0">
              <a:buNone/>
            </a:pPr>
            <a:endParaRPr lang="en-US" sz="2200" dirty="0"/>
          </a:p>
          <a:p>
            <a:pPr marL="0" indent="0">
              <a:buNone/>
            </a:pPr>
            <a:endParaRPr lang="en-US" sz="2200" dirty="0"/>
          </a:p>
        </p:txBody>
      </p:sp>
    </p:spTree>
    <p:extLst>
      <p:ext uri="{BB962C8B-B14F-4D97-AF65-F5344CB8AC3E}">
        <p14:creationId xmlns:p14="http://schemas.microsoft.com/office/powerpoint/2010/main" val="15951702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Questions?</a:t>
            </a:r>
            <a:endParaRPr lang="en-US" sz="2800" b="1" dirty="0"/>
          </a:p>
        </p:txBody>
      </p:sp>
      <p:sp>
        <p:nvSpPr>
          <p:cNvPr id="3" name="Content Placeholder 2"/>
          <p:cNvSpPr>
            <a:spLocks noGrp="1"/>
          </p:cNvSpPr>
          <p:nvPr>
            <p:ph idx="1"/>
          </p:nvPr>
        </p:nvSpPr>
        <p:spPr/>
        <p:txBody>
          <a:bodyPr>
            <a:normAutofit fontScale="92500" lnSpcReduction="10000"/>
          </a:bodyPr>
          <a:lstStyle/>
          <a:p>
            <a:pPr marL="0" indent="0">
              <a:buNone/>
            </a:pPr>
            <a:r>
              <a:rPr lang="en-US" sz="2200" dirty="0" smtClean="0"/>
              <a:t>Contact information:</a:t>
            </a:r>
          </a:p>
          <a:p>
            <a:pPr marL="0" indent="0">
              <a:buNone/>
            </a:pPr>
            <a:endParaRPr lang="en-US" sz="2200" dirty="0" smtClean="0"/>
          </a:p>
          <a:p>
            <a:pPr marL="0" indent="0">
              <a:buNone/>
            </a:pPr>
            <a:r>
              <a:rPr lang="en-US" sz="2000" dirty="0" smtClean="0"/>
              <a:t>Heather Groves</a:t>
            </a:r>
          </a:p>
          <a:p>
            <a:pPr marL="0" indent="0">
              <a:buNone/>
            </a:pPr>
            <a:r>
              <a:rPr lang="en-US" sz="2000" dirty="0" smtClean="0"/>
              <a:t>Email: </a:t>
            </a:r>
            <a:r>
              <a:rPr lang="en-US" sz="2000" dirty="0" smtClean="0">
                <a:hlinkClick r:id="rId3"/>
              </a:rPr>
              <a:t>hgroves@us.ibm.com</a:t>
            </a:r>
            <a:endParaRPr lang="en-US" sz="2000" dirty="0" smtClean="0"/>
          </a:p>
          <a:p>
            <a:pPr marL="0" indent="0">
              <a:buNone/>
            </a:pPr>
            <a:endParaRPr lang="en-US" sz="2200" dirty="0"/>
          </a:p>
          <a:p>
            <a:pPr marL="0" indent="0">
              <a:buNone/>
            </a:pPr>
            <a:r>
              <a:rPr lang="en-US" sz="2400" dirty="0" smtClean="0"/>
              <a:t>				Thank </a:t>
            </a:r>
            <a:r>
              <a:rPr lang="en-US" sz="2400" dirty="0"/>
              <a:t>you for your time!</a:t>
            </a:r>
          </a:p>
          <a:p>
            <a:pPr marL="0" indent="0">
              <a:buNone/>
            </a:pPr>
            <a:endParaRPr lang="en-US" sz="2200" dirty="0" smtClean="0"/>
          </a:p>
          <a:p>
            <a:pPr marL="0" indent="0">
              <a:buNone/>
            </a:pPr>
            <a:endParaRPr lang="en-US" sz="2200" dirty="0" smtClean="0"/>
          </a:p>
          <a:p>
            <a:pPr marL="0" indent="0">
              <a:buNone/>
            </a:pPr>
            <a:endParaRPr lang="en-US" sz="2200" dirty="0" smtClean="0"/>
          </a:p>
          <a:p>
            <a:pPr marL="0" indent="0">
              <a:buNone/>
            </a:pPr>
            <a:r>
              <a:rPr lang="en-US" sz="2200" dirty="0" smtClean="0"/>
              <a:t>		</a:t>
            </a:r>
            <a:endParaRPr lang="en-US" sz="2200" dirty="0"/>
          </a:p>
        </p:txBody>
      </p:sp>
    </p:spTree>
    <p:extLst>
      <p:ext uri="{BB962C8B-B14F-4D97-AF65-F5344CB8AC3E}">
        <p14:creationId xmlns:p14="http://schemas.microsoft.com/office/powerpoint/2010/main" val="6761549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A quick overview of the relationship between COSO and COBIT to set the Stage…</a:t>
            </a:r>
          </a:p>
        </p:txBody>
      </p:sp>
      <p:sp>
        <p:nvSpPr>
          <p:cNvPr id="3" name="Content Placeholder 2"/>
          <p:cNvSpPr>
            <a:spLocks noGrp="1"/>
          </p:cNvSpPr>
          <p:nvPr>
            <p:ph idx="1"/>
          </p:nvPr>
        </p:nvSpPr>
        <p:spPr/>
        <p:txBody>
          <a:bodyPr>
            <a:normAutofit fontScale="92500" lnSpcReduction="20000"/>
          </a:bodyPr>
          <a:lstStyle/>
          <a:p>
            <a:r>
              <a:rPr lang="en-US" sz="2400" b="1" dirty="0"/>
              <a:t>COSO Internal Control Integrated </a:t>
            </a:r>
            <a:r>
              <a:rPr lang="en-US" sz="2400" b="1" dirty="0" smtClean="0"/>
              <a:t>Framework</a:t>
            </a:r>
            <a:endParaRPr lang="en-US" sz="2400" b="1" dirty="0"/>
          </a:p>
          <a:p>
            <a:pPr marL="234950" lvl="0" indent="0">
              <a:buNone/>
            </a:pPr>
            <a:r>
              <a:rPr lang="en-US" sz="2200" dirty="0" smtClean="0"/>
              <a:t>- Developed </a:t>
            </a:r>
            <a:r>
              <a:rPr lang="en-US" sz="2200" dirty="0"/>
              <a:t>by COSO, the Committee of Sponsoring Organizations [of the Treadway Commission]</a:t>
            </a:r>
          </a:p>
          <a:p>
            <a:pPr marL="234950" lvl="0" indent="0">
              <a:buNone/>
            </a:pPr>
            <a:r>
              <a:rPr lang="en-US" sz="2200" dirty="0" smtClean="0"/>
              <a:t> - Consists </a:t>
            </a:r>
            <a:r>
              <a:rPr lang="en-US" sz="2200" dirty="0"/>
              <a:t>of a series of processes and controls for financial reporting, focusing on guidance in the areas of risks and controls to enable good organizational governance and the reduction of fraud. </a:t>
            </a:r>
          </a:p>
          <a:p>
            <a:endParaRPr lang="en-US" sz="2200" dirty="0"/>
          </a:p>
          <a:p>
            <a:r>
              <a:rPr lang="en-US" sz="2400" b="1" dirty="0"/>
              <a:t>COBIT (Control Objectives for Information and Related Technologies) </a:t>
            </a:r>
            <a:r>
              <a:rPr lang="en-US" sz="2400" b="1" dirty="0" smtClean="0"/>
              <a:t>Framework</a:t>
            </a:r>
            <a:endParaRPr lang="en-US" sz="2400" b="1" dirty="0"/>
          </a:p>
          <a:p>
            <a:pPr marL="234950" lvl="0" indent="0">
              <a:buNone/>
            </a:pPr>
            <a:r>
              <a:rPr lang="en-US" sz="2200" dirty="0" smtClean="0"/>
              <a:t>- Developed </a:t>
            </a:r>
            <a:r>
              <a:rPr lang="en-US" sz="2200" dirty="0"/>
              <a:t>by </a:t>
            </a:r>
            <a:r>
              <a:rPr lang="en-US" sz="2200" dirty="0">
                <a:solidFill>
                  <a:srgbClr val="FF0000"/>
                </a:solidFill>
              </a:rPr>
              <a:t>ISACA</a:t>
            </a:r>
            <a:r>
              <a:rPr lang="en-US" sz="2200" dirty="0"/>
              <a:t>, the Information Systems Audit and Control Association.  </a:t>
            </a:r>
          </a:p>
          <a:p>
            <a:pPr marL="234950" lvl="0" indent="0">
              <a:buNone/>
            </a:pPr>
            <a:r>
              <a:rPr lang="en-US" sz="2200" dirty="0" smtClean="0"/>
              <a:t>- In </a:t>
            </a:r>
            <a:r>
              <a:rPr lang="en-US" sz="2200" dirty="0"/>
              <a:t>its current iteration (COBIT 5) is used for the </a:t>
            </a:r>
            <a:r>
              <a:rPr lang="en-US" sz="2200" i="1" u="sng" dirty="0"/>
              <a:t>governance</a:t>
            </a:r>
            <a:r>
              <a:rPr lang="en-US" sz="2200" dirty="0"/>
              <a:t> and </a:t>
            </a:r>
            <a:r>
              <a:rPr lang="en-US" sz="2200" i="1" u="sng" dirty="0"/>
              <a:t>management</a:t>
            </a:r>
            <a:r>
              <a:rPr lang="en-US" sz="2200" i="1" dirty="0"/>
              <a:t> </a:t>
            </a:r>
            <a:r>
              <a:rPr lang="en-US" sz="2200" dirty="0"/>
              <a:t>of enterprise Information Technology.  </a:t>
            </a:r>
          </a:p>
        </p:txBody>
      </p:sp>
    </p:spTree>
    <p:extLst>
      <p:ext uri="{BB962C8B-B14F-4D97-AF65-F5344CB8AC3E}">
        <p14:creationId xmlns:p14="http://schemas.microsoft.com/office/powerpoint/2010/main" val="693769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69564" y="552337"/>
            <a:ext cx="7971902" cy="5793959"/>
          </a:xfrm>
        </p:spPr>
      </p:pic>
    </p:spTree>
    <p:extLst>
      <p:ext uri="{BB962C8B-B14F-4D97-AF65-F5344CB8AC3E}">
        <p14:creationId xmlns:p14="http://schemas.microsoft.com/office/powerpoint/2010/main" val="16162885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Domain: Deliver, Service and Support</a:t>
            </a:r>
            <a:r>
              <a:rPr lang="en-US" sz="3200" dirty="0"/>
              <a:t/>
            </a:r>
            <a:br>
              <a:rPr lang="en-US" sz="3200" dirty="0"/>
            </a:br>
            <a:r>
              <a:rPr lang="en-US" sz="3200" b="1" dirty="0"/>
              <a:t>DSS04 – Business Continuity</a:t>
            </a:r>
            <a:r>
              <a:rPr lang="en-US" sz="3200" dirty="0" smtClean="0">
                <a:effectLst/>
              </a:rPr>
              <a:t> </a:t>
            </a:r>
            <a:endParaRPr lang="en-US" sz="3200" dirty="0"/>
          </a:p>
        </p:txBody>
      </p:sp>
      <p:sp>
        <p:nvSpPr>
          <p:cNvPr id="3" name="Content Placeholder 2"/>
          <p:cNvSpPr>
            <a:spLocks noGrp="1"/>
          </p:cNvSpPr>
          <p:nvPr>
            <p:ph idx="1"/>
          </p:nvPr>
        </p:nvSpPr>
        <p:spPr>
          <a:xfrm>
            <a:off x="838200" y="1825625"/>
            <a:ext cx="10515600" cy="4316383"/>
          </a:xfrm>
        </p:spPr>
        <p:txBody>
          <a:bodyPr/>
          <a:lstStyle/>
          <a:p>
            <a:pPr marL="0" indent="0">
              <a:spcBef>
                <a:spcPts val="400"/>
              </a:spcBef>
              <a:buNone/>
            </a:pPr>
            <a:r>
              <a:rPr lang="en-US" sz="2400" b="1" dirty="0"/>
              <a:t>Process Description:</a:t>
            </a:r>
            <a:r>
              <a:rPr lang="en-US" sz="2400" dirty="0"/>
              <a:t> </a:t>
            </a:r>
            <a:endParaRPr lang="en-US" sz="2400" dirty="0" smtClean="0"/>
          </a:p>
          <a:p>
            <a:pPr marL="0" indent="0">
              <a:spcBef>
                <a:spcPts val="400"/>
              </a:spcBef>
              <a:buNone/>
            </a:pPr>
            <a:r>
              <a:rPr lang="en-US" sz="2200" dirty="0" smtClean="0"/>
              <a:t>Establish </a:t>
            </a:r>
            <a:r>
              <a:rPr lang="en-US" sz="2200" dirty="0"/>
              <a:t>and maintain a plan to enable the business and IT to respond to incidents and disruptions to continue operation of critical business processes and required IT services and maintain availability of information at a level acceptable to the enterprise.</a:t>
            </a:r>
          </a:p>
          <a:p>
            <a:pPr marL="0" indent="0">
              <a:spcBef>
                <a:spcPts val="400"/>
              </a:spcBef>
              <a:buNone/>
            </a:pPr>
            <a:endParaRPr lang="en-US" sz="2400" dirty="0"/>
          </a:p>
          <a:p>
            <a:pPr marL="0" indent="0">
              <a:spcBef>
                <a:spcPts val="400"/>
              </a:spcBef>
              <a:buNone/>
            </a:pPr>
            <a:r>
              <a:rPr lang="en-US" sz="2400" b="1" dirty="0"/>
              <a:t>Process Purpose Statement:</a:t>
            </a:r>
            <a:r>
              <a:rPr lang="en-US" sz="2400" dirty="0"/>
              <a:t> </a:t>
            </a:r>
            <a:endParaRPr lang="en-US" sz="2400" dirty="0" smtClean="0"/>
          </a:p>
          <a:p>
            <a:pPr marL="0" indent="0">
              <a:spcBef>
                <a:spcPts val="400"/>
              </a:spcBef>
              <a:buNone/>
            </a:pPr>
            <a:r>
              <a:rPr lang="en-US" sz="2200" dirty="0" smtClean="0"/>
              <a:t>Continue </a:t>
            </a:r>
            <a:r>
              <a:rPr lang="en-US" sz="2200" dirty="0"/>
              <a:t>critical business operations and maintain availability of information at a level acceptable to the enterprise in the event of a significant disruption.</a:t>
            </a:r>
          </a:p>
          <a:p>
            <a:endParaRPr lang="en-US" dirty="0"/>
          </a:p>
        </p:txBody>
      </p:sp>
    </p:spTree>
    <p:extLst>
      <p:ext uri="{BB962C8B-B14F-4D97-AF65-F5344CB8AC3E}">
        <p14:creationId xmlns:p14="http://schemas.microsoft.com/office/powerpoint/2010/main" val="5559957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46682" y="50364"/>
            <a:ext cx="8060917" cy="6431399"/>
          </a:xfrm>
        </p:spPr>
      </p:pic>
    </p:spTree>
    <p:extLst>
      <p:ext uri="{BB962C8B-B14F-4D97-AF65-F5344CB8AC3E}">
        <p14:creationId xmlns:p14="http://schemas.microsoft.com/office/powerpoint/2010/main" val="6695423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5203" y="355683"/>
            <a:ext cx="10515600" cy="1347989"/>
          </a:xfrm>
        </p:spPr>
        <p:txBody>
          <a:bodyPr>
            <a:normAutofit fontScale="90000"/>
          </a:bodyPr>
          <a:lstStyle/>
          <a:p>
            <a:r>
              <a:rPr lang="en-US" sz="2700" b="1" dirty="0" smtClean="0"/>
              <a:t/>
            </a:r>
            <a:br>
              <a:rPr lang="en-US" sz="2700" b="1" dirty="0" smtClean="0"/>
            </a:br>
            <a:r>
              <a:rPr lang="en-US" sz="2800" b="1" dirty="0"/>
              <a:t>DSS4.01:</a:t>
            </a:r>
            <a:br>
              <a:rPr lang="en-US" sz="2800" b="1" dirty="0"/>
            </a:br>
            <a:r>
              <a:rPr lang="en-US" sz="2800" b="1" dirty="0"/>
              <a:t>Define the Business Continuity Policy, Objectives, and Scope</a:t>
            </a:r>
            <a:r>
              <a:rPr lang="en-US" sz="2800" dirty="0"/>
              <a:t/>
            </a:r>
            <a:br>
              <a:rPr lang="en-US" sz="2800" dirty="0"/>
            </a:br>
            <a:r>
              <a:rPr lang="en-US" sz="2700" b="1" dirty="0"/>
              <a:t/>
            </a:r>
            <a:br>
              <a:rPr lang="en-US" sz="2700" b="1" dirty="0"/>
            </a:br>
            <a:r>
              <a:rPr lang="en-US" sz="3100" dirty="0" smtClean="0"/>
              <a:t> </a:t>
            </a:r>
            <a:r>
              <a:rPr lang="en-US" sz="3100" dirty="0"/>
              <a:t/>
            </a:r>
            <a:br>
              <a:rPr lang="en-US" sz="3100" dirty="0"/>
            </a:br>
            <a:endParaRPr lang="en-US" sz="3100" dirty="0"/>
          </a:p>
        </p:txBody>
      </p:sp>
      <p:sp>
        <p:nvSpPr>
          <p:cNvPr id="3" name="Content Placeholder 2"/>
          <p:cNvSpPr>
            <a:spLocks noGrp="1"/>
          </p:cNvSpPr>
          <p:nvPr>
            <p:ph idx="1"/>
          </p:nvPr>
        </p:nvSpPr>
        <p:spPr>
          <a:xfrm>
            <a:off x="1353569" y="1908539"/>
            <a:ext cx="8946541" cy="4195481"/>
          </a:xfrm>
        </p:spPr>
        <p:txBody>
          <a:bodyPr>
            <a:normAutofit lnSpcReduction="10000"/>
          </a:bodyPr>
          <a:lstStyle/>
          <a:p>
            <a:pPr marL="0" indent="0">
              <a:lnSpc>
                <a:spcPct val="100000"/>
              </a:lnSpc>
              <a:spcBef>
                <a:spcPts val="400"/>
              </a:spcBef>
              <a:buNone/>
            </a:pPr>
            <a:r>
              <a:rPr lang="en-US" sz="2200" dirty="0" smtClean="0"/>
              <a:t>Intent</a:t>
            </a:r>
            <a:r>
              <a:rPr lang="en-US" sz="2200" dirty="0"/>
              <a:t>: </a:t>
            </a:r>
          </a:p>
          <a:p>
            <a:pPr marL="0" indent="0">
              <a:lnSpc>
                <a:spcPct val="100000"/>
              </a:lnSpc>
              <a:spcBef>
                <a:spcPts val="400"/>
              </a:spcBef>
              <a:buNone/>
            </a:pPr>
            <a:r>
              <a:rPr lang="en-US" sz="2000" dirty="0" smtClean="0"/>
              <a:t>Define </a:t>
            </a:r>
            <a:r>
              <a:rPr lang="en-US" sz="2000" dirty="0"/>
              <a:t>the BC Policy and Scope aligned with enterprise and stakeholder </a:t>
            </a:r>
            <a:r>
              <a:rPr lang="en-US" sz="2000" dirty="0" smtClean="0"/>
              <a:t>objectives.</a:t>
            </a:r>
          </a:p>
          <a:p>
            <a:pPr marL="0" indent="0">
              <a:lnSpc>
                <a:spcPct val="100000"/>
              </a:lnSpc>
              <a:spcBef>
                <a:spcPts val="400"/>
              </a:spcBef>
              <a:buNone/>
            </a:pPr>
            <a:endParaRPr lang="en-US" sz="2000" dirty="0"/>
          </a:p>
          <a:p>
            <a:pPr marL="0" indent="0">
              <a:lnSpc>
                <a:spcPct val="100000"/>
              </a:lnSpc>
              <a:spcBef>
                <a:spcPts val="400"/>
              </a:spcBef>
              <a:buNone/>
            </a:pPr>
            <a:r>
              <a:rPr lang="en-US" sz="2200" dirty="0" smtClean="0"/>
              <a:t>Inputs to Process:</a:t>
            </a:r>
          </a:p>
          <a:p>
            <a:pPr marL="0" indent="0">
              <a:lnSpc>
                <a:spcPct val="100000"/>
              </a:lnSpc>
              <a:spcBef>
                <a:spcPts val="400"/>
              </a:spcBef>
              <a:buNone/>
            </a:pPr>
            <a:r>
              <a:rPr lang="en-US" sz="2000" dirty="0"/>
              <a:t> </a:t>
            </a:r>
            <a:r>
              <a:rPr lang="en-US" sz="2000" dirty="0" smtClean="0"/>
              <a:t>- </a:t>
            </a:r>
            <a:r>
              <a:rPr lang="en-US" sz="2000" dirty="0" smtClean="0">
                <a:solidFill>
                  <a:srgbClr val="FF0000"/>
                </a:solidFill>
              </a:rPr>
              <a:t>Service Level Agreements (SLAs)</a:t>
            </a:r>
            <a:r>
              <a:rPr lang="en-US" sz="2000" dirty="0" smtClean="0"/>
              <a:t> </a:t>
            </a:r>
            <a:r>
              <a:rPr lang="mr-IN" sz="2000" dirty="0" smtClean="0"/>
              <a:t>–</a:t>
            </a:r>
            <a:r>
              <a:rPr lang="en-US" sz="2000" dirty="0" smtClean="0"/>
              <a:t> Performance and Uptime</a:t>
            </a:r>
          </a:p>
          <a:p>
            <a:pPr marL="0" indent="0">
              <a:lnSpc>
                <a:spcPct val="100000"/>
              </a:lnSpc>
              <a:spcBef>
                <a:spcPts val="400"/>
              </a:spcBef>
              <a:buNone/>
            </a:pPr>
            <a:endParaRPr lang="en-US" sz="2400" dirty="0"/>
          </a:p>
          <a:p>
            <a:pPr marL="0" indent="0">
              <a:lnSpc>
                <a:spcPct val="100000"/>
              </a:lnSpc>
              <a:spcBef>
                <a:spcPts val="400"/>
              </a:spcBef>
              <a:buNone/>
            </a:pPr>
            <a:r>
              <a:rPr lang="en-US" sz="2200" dirty="0" smtClean="0"/>
              <a:t>Outputs to Process:</a:t>
            </a:r>
          </a:p>
          <a:p>
            <a:pPr marL="0" indent="0">
              <a:lnSpc>
                <a:spcPct val="100000"/>
              </a:lnSpc>
              <a:spcBef>
                <a:spcPts val="400"/>
              </a:spcBef>
              <a:buNone/>
            </a:pPr>
            <a:r>
              <a:rPr lang="en-US" sz="2000" dirty="0"/>
              <a:t> </a:t>
            </a:r>
            <a:r>
              <a:rPr lang="en-US" sz="2000" dirty="0" smtClean="0"/>
              <a:t>- </a:t>
            </a:r>
            <a:r>
              <a:rPr lang="en-US" sz="2000" dirty="0" smtClean="0">
                <a:solidFill>
                  <a:srgbClr val="FF0000"/>
                </a:solidFill>
              </a:rPr>
              <a:t>Policy and Objectives for Business Continuity</a:t>
            </a:r>
          </a:p>
          <a:p>
            <a:pPr marL="0" indent="0">
              <a:lnSpc>
                <a:spcPct val="100000"/>
              </a:lnSpc>
              <a:spcBef>
                <a:spcPts val="400"/>
              </a:spcBef>
              <a:buNone/>
            </a:pPr>
            <a:r>
              <a:rPr lang="en-US" sz="2000" dirty="0"/>
              <a:t> </a:t>
            </a:r>
            <a:r>
              <a:rPr lang="en-US" sz="2000" dirty="0" smtClean="0"/>
              <a:t>- Disruptive Incident Scenarios</a:t>
            </a:r>
          </a:p>
          <a:p>
            <a:pPr marL="0" indent="0">
              <a:lnSpc>
                <a:spcPct val="100000"/>
              </a:lnSpc>
              <a:spcBef>
                <a:spcPts val="400"/>
              </a:spcBef>
              <a:buNone/>
            </a:pPr>
            <a:r>
              <a:rPr lang="en-US" sz="2000" dirty="0"/>
              <a:t> </a:t>
            </a:r>
            <a:r>
              <a:rPr lang="en-US" sz="2000" dirty="0" smtClean="0"/>
              <a:t>- Assessment of current continuity capabilities and gaps</a:t>
            </a:r>
            <a:r>
              <a:rPr lang="en-US" sz="2400" dirty="0"/>
              <a:t/>
            </a:r>
            <a:br>
              <a:rPr lang="en-US" sz="2400" dirty="0"/>
            </a:br>
            <a:endParaRPr lang="en-US" sz="2400" dirty="0" smtClean="0"/>
          </a:p>
          <a:p>
            <a:pPr marL="0" indent="0">
              <a:lnSpc>
                <a:spcPct val="100000"/>
              </a:lnSpc>
              <a:spcBef>
                <a:spcPts val="400"/>
              </a:spcBef>
              <a:buNone/>
            </a:pPr>
            <a:endParaRPr lang="en-US" sz="2400" dirty="0"/>
          </a:p>
        </p:txBody>
      </p:sp>
    </p:spTree>
    <p:extLst>
      <p:ext uri="{BB962C8B-B14F-4D97-AF65-F5344CB8AC3E}">
        <p14:creationId xmlns:p14="http://schemas.microsoft.com/office/powerpoint/2010/main" val="6673845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05944"/>
            <a:ext cx="10515600" cy="1325563"/>
          </a:xfrm>
        </p:spPr>
        <p:txBody>
          <a:bodyPr>
            <a:normAutofit/>
          </a:bodyPr>
          <a:lstStyle/>
          <a:p>
            <a:r>
              <a:rPr lang="en-US" sz="2800" b="1" dirty="0"/>
              <a:t>DSS4.02: </a:t>
            </a:r>
            <a:r>
              <a:rPr lang="en-US" sz="2800" b="1" dirty="0" smtClean="0"/>
              <a:t/>
            </a:r>
            <a:br>
              <a:rPr lang="en-US" sz="2800" b="1" dirty="0" smtClean="0"/>
            </a:br>
            <a:r>
              <a:rPr lang="en-US" sz="2800" b="1" dirty="0" smtClean="0"/>
              <a:t>Maintain </a:t>
            </a:r>
            <a:r>
              <a:rPr lang="en-US" sz="2800" b="1" dirty="0"/>
              <a:t>a Continuity Strategy</a:t>
            </a:r>
            <a:endParaRPr lang="en-US" sz="2800" dirty="0"/>
          </a:p>
        </p:txBody>
      </p:sp>
      <p:sp>
        <p:nvSpPr>
          <p:cNvPr id="3" name="Content Placeholder 2"/>
          <p:cNvSpPr>
            <a:spLocks noGrp="1"/>
          </p:cNvSpPr>
          <p:nvPr>
            <p:ph idx="1"/>
          </p:nvPr>
        </p:nvSpPr>
        <p:spPr>
          <a:xfrm>
            <a:off x="838200" y="1809222"/>
            <a:ext cx="10515600" cy="4486275"/>
          </a:xfrm>
        </p:spPr>
        <p:txBody>
          <a:bodyPr>
            <a:normAutofit lnSpcReduction="10000"/>
          </a:bodyPr>
          <a:lstStyle/>
          <a:p>
            <a:pPr marL="0" indent="0">
              <a:spcBef>
                <a:spcPts val="400"/>
              </a:spcBef>
              <a:buNone/>
            </a:pPr>
            <a:r>
              <a:rPr lang="en-US" sz="2200" dirty="0"/>
              <a:t>Intent:</a:t>
            </a:r>
          </a:p>
          <a:p>
            <a:pPr marL="0" lvl="0" indent="0">
              <a:spcBef>
                <a:spcPts val="400"/>
              </a:spcBef>
              <a:buNone/>
            </a:pPr>
            <a:r>
              <a:rPr lang="en-US" sz="2000" dirty="0" smtClean="0"/>
              <a:t>Evaluate </a:t>
            </a:r>
            <a:r>
              <a:rPr lang="en-US" sz="2000" dirty="0"/>
              <a:t>BC Management options and choose a cost-effective and viable continuity strategy that will ensure enterprise recovery and continuity in the event of a disaster or other major incident or </a:t>
            </a:r>
            <a:r>
              <a:rPr lang="en-US" sz="2000" dirty="0" smtClean="0"/>
              <a:t>disruption.</a:t>
            </a:r>
            <a:r>
              <a:rPr lang="en-US" sz="2000" dirty="0"/>
              <a:t> </a:t>
            </a:r>
          </a:p>
          <a:p>
            <a:pPr marL="0" indent="0">
              <a:spcBef>
                <a:spcPts val="400"/>
              </a:spcBef>
              <a:buNone/>
            </a:pPr>
            <a:endParaRPr lang="en-US" sz="2600" b="1" dirty="0" smtClean="0"/>
          </a:p>
          <a:p>
            <a:pPr marL="0" indent="0">
              <a:spcBef>
                <a:spcPts val="400"/>
              </a:spcBef>
              <a:buNone/>
            </a:pPr>
            <a:r>
              <a:rPr lang="en-US" sz="2200" dirty="0" smtClean="0"/>
              <a:t>Inputs </a:t>
            </a:r>
            <a:r>
              <a:rPr lang="en-US" sz="2200" dirty="0"/>
              <a:t>to Process:</a:t>
            </a:r>
          </a:p>
          <a:p>
            <a:pPr marL="0" lvl="0" indent="0">
              <a:spcBef>
                <a:spcPts val="400"/>
              </a:spcBef>
              <a:buNone/>
            </a:pPr>
            <a:r>
              <a:rPr lang="en-US" sz="2000" dirty="0" smtClean="0"/>
              <a:t> - </a:t>
            </a:r>
            <a:r>
              <a:rPr lang="en-US" sz="2000" dirty="0" smtClean="0">
                <a:solidFill>
                  <a:srgbClr val="FF0000"/>
                </a:solidFill>
              </a:rPr>
              <a:t>Risk-related </a:t>
            </a:r>
            <a:r>
              <a:rPr lang="en-US" sz="2000" dirty="0">
                <a:solidFill>
                  <a:srgbClr val="FF0000"/>
                </a:solidFill>
              </a:rPr>
              <a:t>root causes</a:t>
            </a:r>
          </a:p>
          <a:p>
            <a:pPr marL="0" lvl="0" indent="0">
              <a:spcBef>
                <a:spcPts val="400"/>
              </a:spcBef>
              <a:buNone/>
            </a:pPr>
            <a:r>
              <a:rPr lang="en-US" sz="2000" dirty="0" smtClean="0">
                <a:solidFill>
                  <a:srgbClr val="FF0000"/>
                </a:solidFill>
              </a:rPr>
              <a:t> </a:t>
            </a:r>
            <a:r>
              <a:rPr lang="en-US" sz="2000" dirty="0" smtClean="0"/>
              <a:t>-</a:t>
            </a:r>
            <a:r>
              <a:rPr lang="en-US" sz="2000" dirty="0" smtClean="0">
                <a:solidFill>
                  <a:srgbClr val="FF0000"/>
                </a:solidFill>
              </a:rPr>
              <a:t> Risk </a:t>
            </a:r>
            <a:r>
              <a:rPr lang="en-US" sz="2000" dirty="0">
                <a:solidFill>
                  <a:srgbClr val="FF0000"/>
                </a:solidFill>
              </a:rPr>
              <a:t>impact communications</a:t>
            </a:r>
          </a:p>
          <a:p>
            <a:pPr marL="0" indent="0">
              <a:spcBef>
                <a:spcPts val="400"/>
              </a:spcBef>
              <a:buNone/>
            </a:pPr>
            <a:r>
              <a:rPr lang="en-US" sz="2600" dirty="0"/>
              <a:t> </a:t>
            </a:r>
          </a:p>
          <a:p>
            <a:pPr marL="0" indent="0">
              <a:spcBef>
                <a:spcPts val="400"/>
              </a:spcBef>
              <a:buNone/>
            </a:pPr>
            <a:r>
              <a:rPr lang="en-US" sz="2200" dirty="0"/>
              <a:t>Outputs from Process:</a:t>
            </a:r>
          </a:p>
          <a:p>
            <a:pPr marL="0" lvl="0" indent="0">
              <a:spcBef>
                <a:spcPts val="400"/>
              </a:spcBef>
              <a:buNone/>
            </a:pPr>
            <a:r>
              <a:rPr lang="en-US" sz="2000" dirty="0" smtClean="0"/>
              <a:t> - </a:t>
            </a:r>
            <a:r>
              <a:rPr lang="en-US" sz="2000" dirty="0" smtClean="0">
                <a:solidFill>
                  <a:srgbClr val="FF0000"/>
                </a:solidFill>
              </a:rPr>
              <a:t>Business </a:t>
            </a:r>
            <a:r>
              <a:rPr lang="en-US" sz="2000" dirty="0">
                <a:solidFill>
                  <a:srgbClr val="FF0000"/>
                </a:solidFill>
              </a:rPr>
              <a:t>Impact Analyses</a:t>
            </a:r>
          </a:p>
          <a:p>
            <a:pPr marL="0" lvl="0" indent="0">
              <a:spcBef>
                <a:spcPts val="400"/>
              </a:spcBef>
              <a:buNone/>
            </a:pPr>
            <a:r>
              <a:rPr lang="en-US" sz="2000" dirty="0" smtClean="0"/>
              <a:t> - Continuity </a:t>
            </a:r>
            <a:r>
              <a:rPr lang="en-US" sz="2000" dirty="0"/>
              <a:t>Requirements</a:t>
            </a:r>
          </a:p>
          <a:p>
            <a:pPr marL="0" lvl="0" indent="0">
              <a:spcBef>
                <a:spcPts val="400"/>
              </a:spcBef>
              <a:buNone/>
            </a:pPr>
            <a:r>
              <a:rPr lang="en-US" sz="2000" dirty="0" smtClean="0"/>
              <a:t> - </a:t>
            </a:r>
            <a:r>
              <a:rPr lang="en-US" sz="2000" dirty="0" smtClean="0">
                <a:solidFill>
                  <a:srgbClr val="FF0000"/>
                </a:solidFill>
              </a:rPr>
              <a:t>Approved </a:t>
            </a:r>
            <a:r>
              <a:rPr lang="en-US" sz="2000" dirty="0">
                <a:solidFill>
                  <a:srgbClr val="FF0000"/>
                </a:solidFill>
              </a:rPr>
              <a:t>Strategic Options</a:t>
            </a:r>
          </a:p>
          <a:p>
            <a:endParaRPr lang="en-US" dirty="0"/>
          </a:p>
        </p:txBody>
      </p:sp>
    </p:spTree>
    <p:extLst>
      <p:ext uri="{BB962C8B-B14F-4D97-AF65-F5344CB8AC3E}">
        <p14:creationId xmlns:p14="http://schemas.microsoft.com/office/powerpoint/2010/main" val="10672167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t>DSS4.03: </a:t>
            </a:r>
            <a:r>
              <a:rPr lang="en-US" sz="2800" b="1" dirty="0" smtClean="0"/>
              <a:t/>
            </a:r>
            <a:br>
              <a:rPr lang="en-US" sz="2800" b="1" dirty="0" smtClean="0"/>
            </a:br>
            <a:r>
              <a:rPr lang="en-US" sz="2800" b="1" dirty="0" smtClean="0"/>
              <a:t>Develop </a:t>
            </a:r>
            <a:r>
              <a:rPr lang="en-US" sz="2800" b="1" dirty="0"/>
              <a:t>and Implement a Business Continuity Response</a:t>
            </a:r>
            <a:endParaRPr lang="en-US" sz="2800" dirty="0"/>
          </a:p>
        </p:txBody>
      </p:sp>
      <p:sp>
        <p:nvSpPr>
          <p:cNvPr id="3" name="Content Placeholder 2"/>
          <p:cNvSpPr>
            <a:spLocks noGrp="1"/>
          </p:cNvSpPr>
          <p:nvPr>
            <p:ph idx="1"/>
          </p:nvPr>
        </p:nvSpPr>
        <p:spPr/>
        <p:txBody>
          <a:bodyPr>
            <a:normAutofit/>
          </a:bodyPr>
          <a:lstStyle/>
          <a:p>
            <a:pPr marL="0" indent="0">
              <a:spcBef>
                <a:spcPts val="400"/>
              </a:spcBef>
              <a:buNone/>
            </a:pPr>
            <a:r>
              <a:rPr lang="en-US" sz="2200" dirty="0" smtClean="0"/>
              <a:t>Intent:</a:t>
            </a:r>
          </a:p>
          <a:p>
            <a:pPr marL="0" indent="0">
              <a:spcBef>
                <a:spcPts val="400"/>
              </a:spcBef>
              <a:buNone/>
            </a:pPr>
            <a:r>
              <a:rPr lang="en-US" sz="2000" dirty="0" smtClean="0"/>
              <a:t>Develop </a:t>
            </a:r>
            <a:r>
              <a:rPr lang="en-US" sz="2000" dirty="0"/>
              <a:t>a BCP based on the strategy that documents the procedures and information in readiness for use in an incident to enable the enterprise to continue its critical activities.</a:t>
            </a:r>
          </a:p>
          <a:p>
            <a:pPr marL="0" indent="0">
              <a:spcBef>
                <a:spcPts val="400"/>
              </a:spcBef>
              <a:buNone/>
            </a:pPr>
            <a:r>
              <a:rPr lang="en-US" sz="2200" dirty="0"/>
              <a:t> </a:t>
            </a:r>
          </a:p>
          <a:p>
            <a:pPr marL="0" indent="0">
              <a:spcBef>
                <a:spcPts val="400"/>
              </a:spcBef>
              <a:buNone/>
            </a:pPr>
            <a:r>
              <a:rPr lang="en-US" sz="2200" dirty="0"/>
              <a:t>Inputs to Process:</a:t>
            </a:r>
          </a:p>
          <a:p>
            <a:pPr marL="0" indent="0">
              <a:spcBef>
                <a:spcPts val="400"/>
              </a:spcBef>
              <a:buNone/>
            </a:pPr>
            <a:r>
              <a:rPr lang="en-US" sz="2000" dirty="0" smtClean="0"/>
              <a:t> - </a:t>
            </a:r>
            <a:r>
              <a:rPr lang="en-US" sz="2000" dirty="0" smtClean="0">
                <a:solidFill>
                  <a:srgbClr val="FF0000"/>
                </a:solidFill>
              </a:rPr>
              <a:t>Operational </a:t>
            </a:r>
            <a:r>
              <a:rPr lang="en-US" sz="2000" dirty="0">
                <a:solidFill>
                  <a:srgbClr val="FF0000"/>
                </a:solidFill>
              </a:rPr>
              <a:t>Level Agreements (OLAs)</a:t>
            </a:r>
            <a:r>
              <a:rPr lang="en-US" sz="2000" dirty="0"/>
              <a:t> - maintenance</a:t>
            </a:r>
          </a:p>
          <a:p>
            <a:pPr marL="0" indent="0">
              <a:spcBef>
                <a:spcPts val="400"/>
              </a:spcBef>
              <a:buNone/>
            </a:pPr>
            <a:r>
              <a:rPr lang="en-US" sz="2200" dirty="0"/>
              <a:t> </a:t>
            </a:r>
          </a:p>
          <a:p>
            <a:pPr marL="0" indent="0">
              <a:spcBef>
                <a:spcPts val="400"/>
              </a:spcBef>
              <a:buNone/>
            </a:pPr>
            <a:r>
              <a:rPr lang="en-US" sz="2200" dirty="0"/>
              <a:t>Outputs from Process:</a:t>
            </a:r>
          </a:p>
          <a:p>
            <a:pPr marL="0" indent="0">
              <a:spcBef>
                <a:spcPts val="400"/>
              </a:spcBef>
              <a:buNone/>
            </a:pPr>
            <a:r>
              <a:rPr lang="en-US" sz="2000" dirty="0" smtClean="0"/>
              <a:t> - </a:t>
            </a:r>
            <a:r>
              <a:rPr lang="en-US" sz="2000" dirty="0" smtClean="0">
                <a:solidFill>
                  <a:srgbClr val="FF0000"/>
                </a:solidFill>
              </a:rPr>
              <a:t>Incident </a:t>
            </a:r>
            <a:r>
              <a:rPr lang="en-US" sz="2000" dirty="0">
                <a:solidFill>
                  <a:srgbClr val="FF0000"/>
                </a:solidFill>
              </a:rPr>
              <a:t>Response Actions and Communications</a:t>
            </a:r>
          </a:p>
          <a:p>
            <a:pPr marL="0" indent="0">
              <a:spcBef>
                <a:spcPts val="400"/>
              </a:spcBef>
              <a:buNone/>
            </a:pPr>
            <a:r>
              <a:rPr lang="en-US" sz="2000" dirty="0" smtClean="0"/>
              <a:t> - Business </a:t>
            </a:r>
            <a:r>
              <a:rPr lang="en-US" sz="2000" dirty="0"/>
              <a:t>Continuity Plan</a:t>
            </a:r>
          </a:p>
          <a:p>
            <a:pPr marL="0" indent="0">
              <a:buNone/>
            </a:pPr>
            <a:endParaRPr lang="en-US" sz="2200" dirty="0"/>
          </a:p>
        </p:txBody>
      </p:sp>
    </p:spTree>
    <p:extLst>
      <p:ext uri="{BB962C8B-B14F-4D97-AF65-F5344CB8AC3E}">
        <p14:creationId xmlns:p14="http://schemas.microsoft.com/office/powerpoint/2010/main" val="4530490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t>DSS04.04: </a:t>
            </a:r>
            <a:r>
              <a:rPr lang="en-US" sz="2800" b="1" dirty="0" smtClean="0"/>
              <a:t/>
            </a:r>
            <a:br>
              <a:rPr lang="en-US" sz="2800" b="1" dirty="0" smtClean="0"/>
            </a:br>
            <a:r>
              <a:rPr lang="en-US" sz="2800" b="1" dirty="0" smtClean="0"/>
              <a:t>Exercise</a:t>
            </a:r>
            <a:r>
              <a:rPr lang="en-US" sz="2800" b="1" dirty="0"/>
              <a:t>, Test, and Review the BCP</a:t>
            </a:r>
            <a:endParaRPr lang="en-US" sz="2800" dirty="0"/>
          </a:p>
        </p:txBody>
      </p:sp>
      <p:sp>
        <p:nvSpPr>
          <p:cNvPr id="3" name="Content Placeholder 2"/>
          <p:cNvSpPr>
            <a:spLocks noGrp="1"/>
          </p:cNvSpPr>
          <p:nvPr>
            <p:ph idx="1"/>
          </p:nvPr>
        </p:nvSpPr>
        <p:spPr/>
        <p:txBody>
          <a:bodyPr>
            <a:normAutofit fontScale="92500" lnSpcReduction="10000"/>
          </a:bodyPr>
          <a:lstStyle/>
          <a:p>
            <a:pPr marL="0" indent="0">
              <a:spcBef>
                <a:spcPts val="400"/>
              </a:spcBef>
              <a:buNone/>
            </a:pPr>
            <a:r>
              <a:rPr lang="en-US" sz="2200" dirty="0" smtClean="0"/>
              <a:t>Intent:</a:t>
            </a:r>
          </a:p>
          <a:p>
            <a:pPr marL="0" indent="0">
              <a:spcBef>
                <a:spcPts val="400"/>
              </a:spcBef>
              <a:buNone/>
            </a:pPr>
            <a:r>
              <a:rPr lang="en-US" sz="2000" dirty="0" smtClean="0"/>
              <a:t>Test </a:t>
            </a:r>
            <a:r>
              <a:rPr lang="en-US" sz="2000" dirty="0"/>
              <a:t>the continuity arrangements on a regular basis to exercise the recovery plans against predetermined outcomes and to allow innovative solutions to be developed and help to verify over time that the plan will work as anticipated.</a:t>
            </a:r>
          </a:p>
          <a:p>
            <a:pPr marL="0" indent="0">
              <a:spcBef>
                <a:spcPts val="400"/>
              </a:spcBef>
              <a:buNone/>
            </a:pPr>
            <a:r>
              <a:rPr lang="en-US" sz="2600" dirty="0"/>
              <a:t> </a:t>
            </a:r>
          </a:p>
          <a:p>
            <a:pPr marL="0" indent="0">
              <a:spcBef>
                <a:spcPts val="400"/>
              </a:spcBef>
              <a:buNone/>
            </a:pPr>
            <a:r>
              <a:rPr lang="en-US" sz="2200" dirty="0"/>
              <a:t>Inputs to Process:</a:t>
            </a:r>
          </a:p>
          <a:p>
            <a:pPr marL="0" indent="0">
              <a:spcBef>
                <a:spcPts val="400"/>
              </a:spcBef>
              <a:buNone/>
            </a:pPr>
            <a:r>
              <a:rPr lang="en-US" sz="2000" dirty="0" smtClean="0"/>
              <a:t> - N/A</a:t>
            </a:r>
            <a:endParaRPr lang="en-US" sz="2000" dirty="0"/>
          </a:p>
          <a:p>
            <a:pPr marL="0" indent="0">
              <a:spcBef>
                <a:spcPts val="400"/>
              </a:spcBef>
              <a:buNone/>
            </a:pPr>
            <a:r>
              <a:rPr lang="en-US" sz="2600" dirty="0"/>
              <a:t> </a:t>
            </a:r>
          </a:p>
          <a:p>
            <a:pPr marL="0" indent="0">
              <a:spcBef>
                <a:spcPts val="400"/>
              </a:spcBef>
              <a:buNone/>
            </a:pPr>
            <a:r>
              <a:rPr lang="en-US" sz="2200" dirty="0"/>
              <a:t>Outputs from Process:</a:t>
            </a:r>
          </a:p>
          <a:p>
            <a:pPr marL="0" indent="0">
              <a:spcBef>
                <a:spcPts val="400"/>
              </a:spcBef>
              <a:buNone/>
            </a:pPr>
            <a:r>
              <a:rPr lang="en-US" sz="2200" dirty="0" smtClean="0"/>
              <a:t> </a:t>
            </a:r>
            <a:r>
              <a:rPr lang="en-US" sz="2000" dirty="0" smtClean="0"/>
              <a:t>- Test </a:t>
            </a:r>
            <a:r>
              <a:rPr lang="en-US" sz="2000" dirty="0"/>
              <a:t>Objectives</a:t>
            </a:r>
          </a:p>
          <a:p>
            <a:pPr marL="0" indent="0">
              <a:spcBef>
                <a:spcPts val="400"/>
              </a:spcBef>
              <a:buNone/>
            </a:pPr>
            <a:r>
              <a:rPr lang="en-US" sz="2000" dirty="0" smtClean="0"/>
              <a:t> - Test </a:t>
            </a:r>
            <a:r>
              <a:rPr lang="en-US" sz="2000" dirty="0"/>
              <a:t>Exercises</a:t>
            </a:r>
          </a:p>
          <a:p>
            <a:pPr marL="0" indent="0">
              <a:spcBef>
                <a:spcPts val="400"/>
              </a:spcBef>
              <a:buNone/>
            </a:pPr>
            <a:r>
              <a:rPr lang="en-US" sz="2000" dirty="0" smtClean="0"/>
              <a:t> - Test </a:t>
            </a:r>
            <a:r>
              <a:rPr lang="en-US" sz="2000" dirty="0"/>
              <a:t>Results and Recommendations</a:t>
            </a:r>
          </a:p>
          <a:p>
            <a:pPr marL="0" indent="0">
              <a:spcBef>
                <a:spcPts val="400"/>
              </a:spcBef>
              <a:buNone/>
            </a:pPr>
            <a:endParaRPr lang="en-US" dirty="0"/>
          </a:p>
        </p:txBody>
      </p:sp>
    </p:spTree>
    <p:extLst>
      <p:ext uri="{BB962C8B-B14F-4D97-AF65-F5344CB8AC3E}">
        <p14:creationId xmlns:p14="http://schemas.microsoft.com/office/powerpoint/2010/main" val="202965698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170</TotalTime>
  <Words>585</Words>
  <Application>Microsoft Macintosh PowerPoint</Application>
  <PresentationFormat>Widescreen</PresentationFormat>
  <Paragraphs>133</Paragraphs>
  <Slides>15</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Century Gothic</vt:lpstr>
      <vt:lpstr>Mangal</vt:lpstr>
      <vt:lpstr>Wingdings 3</vt:lpstr>
      <vt:lpstr>Ion</vt:lpstr>
      <vt:lpstr>Business Continuity as seen through the eyes of an ISACA Certified IS Auditor (CISA)</vt:lpstr>
      <vt:lpstr>A quick overview of the relationship between COSO and COBIT to set the Stage…</vt:lpstr>
      <vt:lpstr>PowerPoint Presentation</vt:lpstr>
      <vt:lpstr>Domain: Deliver, Service and Support DSS04 – Business Continuity </vt:lpstr>
      <vt:lpstr>PowerPoint Presentation</vt:lpstr>
      <vt:lpstr> DSS4.01: Define the Business Continuity Policy, Objectives, and Scope    </vt:lpstr>
      <vt:lpstr>DSS4.02:  Maintain a Continuity Strategy</vt:lpstr>
      <vt:lpstr>DSS4.03:  Develop and Implement a Business Continuity Response</vt:lpstr>
      <vt:lpstr>DSS04.04:  Exercise, Test, and Review the BCP</vt:lpstr>
      <vt:lpstr>DSS04.05:  Review, Maintain, and Improve the Continuity Plan </vt:lpstr>
      <vt:lpstr>DSS04.06:  Conduct Continuity Plan Training </vt:lpstr>
      <vt:lpstr>DSS04.07:  Manage Backup Arrangements </vt:lpstr>
      <vt:lpstr>DSS04.08:  Conduct Post-Resumption Review </vt:lpstr>
      <vt:lpstr>Related Guidance:</vt:lpstr>
      <vt:lpstr>Questions?</vt:lpstr>
    </vt:vector>
  </TitlesOfParts>
  <Company/>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 Continuity as seen through the eyes of an ISACA Certified IS Auditor </dc:title>
  <dc:creator>Heather Groves</dc:creator>
  <cp:lastModifiedBy>Heather Groves</cp:lastModifiedBy>
  <cp:revision>30</cp:revision>
  <cp:lastPrinted>2017-05-15T12:49:41Z</cp:lastPrinted>
  <dcterms:created xsi:type="dcterms:W3CDTF">2017-05-08T19:04:25Z</dcterms:created>
  <dcterms:modified xsi:type="dcterms:W3CDTF">2017-05-15T12:51:41Z</dcterms:modified>
</cp:coreProperties>
</file>