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25.png" ContentType="image/png"/>
  <Override PartName="/ppt/media/image23.png" ContentType="image/png"/>
  <Override PartName="/ppt/media/image10.png" ContentType="image/png"/>
  <Override PartName="/ppt/media/image24.png" ContentType="image/png"/>
  <Override PartName="/ppt/media/image9.png" ContentType="image/png"/>
  <Override PartName="/ppt/media/image8.tif" ContentType="image/tiff"/>
  <Override PartName="/ppt/media/image6.jpeg" ContentType="image/jpeg"/>
  <Override PartName="/ppt/media/image12.png" ContentType="image/png"/>
  <Override PartName="/ppt/media/image3.png" ContentType="image/png"/>
  <Override PartName="/ppt/media/image21.png" ContentType="image/png"/>
  <Override PartName="/ppt/media/image22.png" ContentType="image/png"/>
  <Override PartName="/ppt/media/image11.png" ContentType="image/png"/>
  <Override PartName="/ppt/media/image13.png" ContentType="image/png"/>
  <Override PartName="/ppt/media/image14.png" ContentType="image/png"/>
  <Override PartName="/ppt/media/image1.tif" ContentType="image/tiff"/>
  <Override PartName="/ppt/media/image7.jpeg" ContentType="image/jpeg"/>
  <Override PartName="/ppt/media/image15.png" ContentType="image/png"/>
  <Override PartName="/ppt/media/image16.wmf" ContentType="image/x-wmf"/>
  <Override PartName="/ppt/media/image17.png" ContentType="image/png"/>
  <Override PartName="/ppt/media/image4.tif" ContentType="image/tiff"/>
  <Override PartName="/ppt/media/image2.jpeg" ContentType="image/jpeg"/>
  <Override PartName="/ppt/media/image18.png" ContentType="image/png"/>
  <Override PartName="/ppt/media/image5.tif" ContentType="image/tiff"/>
  <Override PartName="/ppt/media/image19.png" ContentType="image/png"/>
  <Override PartName="/ppt/media/image20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6858000" cy="93138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651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6512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/>
          </p:nvPr>
        </p:nvSpPr>
        <p:spPr>
          <a:xfrm>
            <a:off x="0" y="8848440"/>
            <a:ext cx="2975760" cy="46512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/>
          </p:nvPr>
        </p:nvSpPr>
        <p:spPr>
          <a:xfrm>
            <a:off x="3881880" y="8848440"/>
            <a:ext cx="2975760" cy="46512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250CA30-94A3-496E-90B6-2D9157CE88C1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671040" y="45806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number of definitions that have been proposed I have selected the one provided by FINRA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to the why now it would be hard to argue that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Lack of a strong culture is at the root cause of recent scandals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an era of social media and 24 hour news cycles bad news spreads quickly and investors demand transparency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Boards are looking closely at Tone, Culture and Accountability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you think about the past 30 years of my career we have sought to drive accountability through: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Standards, Regulations, Governing boards, Audits  -- with the focus moving more and more to the people and actions that drive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581D991E-C90F-4FC7-B30C-B69AC9C4C513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71040" y="45806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number of definitions that have been proposed I have selected the one provided by FINRA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to the why now it would be hard to argue that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Lack of a strong culture is at the root cause of recent scandals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an era of social media and 24 hour news cycles bad news spreads quickly and investors demand transparency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Boards are looking closely at Tone, Culture and Accountability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you think about the past 30 years of my career we have sought to drive accountability through: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Standards, Regulations, Governing boards, Audits  -- with the focus moving more and more to the people and actions that drive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5F921F91-1EE6-4F0C-BECC-821C307E029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expand on the definition of culture: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Attitude and System of beliefs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Defines how decisions are made and how people deal with one another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culture is a root cause  for bad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 be clearly stated – with examples of what good and bad looks like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 to support the right behaviors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Visible in Actions / Behaviors and not just words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just procedures and hotline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 must be part of the everyday cadence</a:t>
            </a:r>
            <a:br/>
            <a:br/>
            <a:b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5FCAB844-F241-40E9-815D-1F0014A8434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expand on the definition of culture: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Attitude and System of beliefs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Defines how decisions are made and how people deal with one another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culture is a root cause  for bad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 be clearly stated – with examples of what good and bad looks like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 to support the right behaviors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Visible in Actions / Behaviors and not just words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just procedures and hotline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 must be part of the everyday cadence</a:t>
            </a:r>
            <a:br/>
            <a:br/>
            <a:b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01274747-D344-4F6D-B5FD-34287F6D047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TONE AT THE TOP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THE BOARD OF DIRECTORS AND SENIOR MANAGEMENT ESTABLISH KEY CORE VALUES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IDENTIFIES THE KEY RISKS THAT EFFECT THE ORGANIZATION AND THEIR BEHAVIOR IS CONSISTENT WITH VALUES AND THOSE EXPECTATIONS.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ACCOUNTABILITY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EMPLOYEES AT ALL LEVELS ARE FULLY TRAINED ON THE CORE VALUES, OBJECTIVES, AND RISK APPETITE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VIOLATIONS OF THESE POLICY &amp; PROCEDURES ARE FULLY ENFORCED.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TONE AT THE MIDDLE AND BOTTOM.</a:t>
            </a:r>
            <a:br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 CHALLENGE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285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KEY DECISION MAKERS CONSIDERS A WIDE RANGE OF VIEWS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285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PRACTICES ARE APPROPRIATELY TESTED, AND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285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DISCUSSIONS ARE VALUED AND ENCOURAGED.</a:t>
            </a:r>
            <a:br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INCENTIVES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FINANCIAL AND NONFINANCIAL COMPENSATION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 BE AVAILABLE FOR ALL EMPLOYEES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ALL LEVELS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REWARD THE BEHAVIOR OF THE EMPLOYEES THAT 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EXEMPLIFY THE FIRM’S CORE VALUE AND EXPECTATIONS.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A4CA8D05-842D-4D44-A656-D03EB55506A0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DD4B4FCB-7CD8-47D1-832E-92B23C6073FA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expand on the definition of culture: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Attitude and System of beliefs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Defines how decisions are made and how people deal with one another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culture is a root cause  for bad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 be clearly stated – with examples of what good and bad looks like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 to support the right behaviors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Visible in Actions / Behaviors and not just words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just procedures and hotline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 must be part of the everyday cadence</a:t>
            </a:r>
            <a:br/>
            <a:br/>
            <a:b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D019ADD7-8CA3-4838-8C23-B4E91528CB24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expand on the definition of culture: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Attitude and System of beliefs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Defines how decisions are made and how people deal with one another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culture is a root cause  for bad behavior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 be clearly stated – with examples of what good and bad looks like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 to support the right behaviors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Visible in Actions / Behaviors and not just words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just procedures and hotline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 must be part of the everyday cadence</a:t>
            </a:r>
            <a:br/>
            <a:br/>
            <a:br/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2ECBD811-9B1F-4912-8230-4F5E6155D48B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685800" y="4424040"/>
            <a:ext cx="5486040" cy="4190760"/>
          </a:xfrm>
          <a:prstGeom prst="rect">
            <a:avLst/>
          </a:prstGeom>
        </p:spPr>
        <p:txBody>
          <a:bodyPr lIns="92880" rIns="92880" tIns="46440" bIns="4644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3884760" y="8846640"/>
            <a:ext cx="2971440" cy="465480"/>
          </a:xfrm>
          <a:prstGeom prst="rect">
            <a:avLst/>
          </a:prstGeom>
          <a:noFill/>
          <a:ln>
            <a:noFill/>
          </a:ln>
        </p:spPr>
        <p:txBody>
          <a:bodyPr lIns="92880" rIns="92880" tIns="46440" bIns="46440" anchor="b"/>
          <a:p>
            <a:pPr algn="r">
              <a:lnSpc>
                <a:spcPct val="100000"/>
              </a:lnSpc>
            </a:pPr>
            <a:fld id="{3C5CC64F-78F1-43B8-BFC1-CA6510D81F2C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ti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tif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ti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390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"/>
          <p:cNvPicPr/>
          <p:nvPr/>
        </p:nvPicPr>
        <p:blipFill>
          <a:blip r:embed="rId2"/>
          <a:stretch/>
        </p:blipFill>
        <p:spPr>
          <a:xfrm>
            <a:off x="1974960" y="0"/>
            <a:ext cx="602640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 hidden="1"/>
          <p:cNvSpPr/>
          <p:nvPr/>
        </p:nvSpPr>
        <p:spPr>
          <a:xfrm rot="16200000">
            <a:off x="4291200" y="-4119840"/>
            <a:ext cx="579240" cy="9162000"/>
          </a:xfrm>
          <a:prstGeom prst="rect">
            <a:avLst/>
          </a:prstGeom>
          <a:gradFill>
            <a:gsLst>
              <a:gs pos="0">
                <a:srgbClr val="4c8ab7">
                  <a:alpha val="6000"/>
                </a:srgbClr>
              </a:gs>
              <a:gs pos="60000">
                <a:srgbClr val="4c8ab7">
                  <a:alpha val="72000"/>
                </a:srgbClr>
              </a:gs>
            </a:gsLst>
            <a:lin ang="10800000"/>
          </a:gradFill>
          <a:ln w="1260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2" hidden="1"/>
          <p:cNvSpPr/>
          <p:nvPr/>
        </p:nvSpPr>
        <p:spPr>
          <a:xfrm>
            <a:off x="457200" y="6400800"/>
            <a:ext cx="2590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Experis  </a:t>
            </a: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 Thursday, August 17,2017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 hidden="1"/>
          <p:cNvSpPr/>
          <p:nvPr/>
        </p:nvSpPr>
        <p:spPr>
          <a:xfrm>
            <a:off x="6781680" y="6400800"/>
            <a:ext cx="1904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8A0D7CA5-E60F-4408-947D-B7BBF1890581}" type="slidenum">
              <a:rPr b="1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 hidden="1"/>
          <p:cNvSpPr/>
          <p:nvPr/>
        </p:nvSpPr>
        <p:spPr>
          <a:xfrm>
            <a:off x="0" y="734400"/>
            <a:ext cx="9143640" cy="75960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d76e22"/>
              </a:gs>
            </a:gsLst>
            <a:lin ang="114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5" hidden="1"/>
          <p:cNvSpPr/>
          <p:nvPr/>
        </p:nvSpPr>
        <p:spPr>
          <a:xfrm>
            <a:off x="4988520" y="291600"/>
            <a:ext cx="380484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35080" indent="-234720" algn="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 Approaches to Working with Millennials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6" descr=""/>
          <p:cNvPicPr/>
          <p:nvPr/>
        </p:nvPicPr>
        <p:blipFill>
          <a:blip r:embed="rId3"/>
          <a:srcRect l="353" t="822" r="5186" b="859"/>
          <a:stretch/>
        </p:blipFill>
        <p:spPr>
          <a:xfrm>
            <a:off x="-11520" y="0"/>
            <a:ext cx="9150480" cy="686916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 rot="16200000">
            <a:off x="4305240" y="1257480"/>
            <a:ext cx="1599840" cy="8076960"/>
          </a:xfrm>
          <a:prstGeom prst="round2SameRect">
            <a:avLst>
              <a:gd name="adj1" fmla="val 9537"/>
              <a:gd name="adj2" fmla="val 0"/>
            </a:avLst>
          </a:prstGeom>
          <a:solidFill>
            <a:srgbClr val="ffffff">
              <a:alpha val="43000"/>
            </a:srgbClr>
          </a:solidFill>
          <a:ln w="3492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8" name="Picture 10" descr=""/>
          <p:cNvPicPr/>
          <p:nvPr/>
        </p:nvPicPr>
        <p:blipFill>
          <a:blip r:embed="rId4"/>
          <a:stretch/>
        </p:blipFill>
        <p:spPr>
          <a:xfrm>
            <a:off x="8043120" y="341280"/>
            <a:ext cx="781200" cy="1010520"/>
          </a:xfrm>
          <a:prstGeom prst="rect">
            <a:avLst/>
          </a:prstGeom>
          <a:ln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0" descr=""/>
          <p:cNvPicPr/>
          <p:nvPr/>
        </p:nvPicPr>
        <p:blipFill>
          <a:blip r:embed="rId2"/>
          <a:stretch/>
        </p:blipFill>
        <p:spPr>
          <a:xfrm>
            <a:off x="1974960" y="0"/>
            <a:ext cx="6026400" cy="68576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 rot="16200000">
            <a:off x="4291200" y="-4119840"/>
            <a:ext cx="579240" cy="9162000"/>
          </a:xfrm>
          <a:prstGeom prst="rect">
            <a:avLst/>
          </a:prstGeom>
          <a:gradFill>
            <a:gsLst>
              <a:gs pos="0">
                <a:srgbClr val="4c8ab7">
                  <a:alpha val="6000"/>
                </a:srgbClr>
              </a:gs>
              <a:gs pos="60000">
                <a:srgbClr val="4c8ab7">
                  <a:alpha val="72000"/>
                </a:srgbClr>
              </a:gs>
            </a:gsLst>
            <a:lin ang="10800000"/>
          </a:gradFill>
          <a:ln w="1260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457200" y="6400800"/>
            <a:ext cx="2590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Experis  </a:t>
            </a: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 Thursday, August 17,2017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6781680" y="6400800"/>
            <a:ext cx="1904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53D4E95D-E411-49CC-B4B9-4D116D2C6465}" type="slidenum">
              <a:rPr b="1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0" y="734400"/>
            <a:ext cx="9143640" cy="75960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d76e22"/>
              </a:gs>
            </a:gsLst>
            <a:lin ang="114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4988520" y="291600"/>
            <a:ext cx="380484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35080" indent="-234720" algn="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 Approaches to Working with Millennials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547200" y="738720"/>
            <a:ext cx="8229240" cy="891720"/>
          </a:xfrm>
          <a:prstGeom prst="rect">
            <a:avLst/>
          </a:prstGeom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47200" y="1752480"/>
            <a:ext cx="8229240" cy="4373280"/>
          </a:xfrm>
          <a:prstGeom prst="rect">
            <a:avLst/>
          </a:prstGeom>
        </p:spPr>
        <p:txBody>
          <a:bodyPr lIns="0" bIns="0"/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22824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790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86080" indent="-2790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0" descr=""/>
          <p:cNvPicPr/>
          <p:nvPr/>
        </p:nvPicPr>
        <p:blipFill>
          <a:blip r:embed="rId2"/>
          <a:stretch/>
        </p:blipFill>
        <p:spPr>
          <a:xfrm>
            <a:off x="1974960" y="0"/>
            <a:ext cx="6026400" cy="6857640"/>
          </a:xfrm>
          <a:prstGeom prst="rect">
            <a:avLst/>
          </a:prstGeom>
          <a:ln>
            <a:noFill/>
          </a:ln>
        </p:spPr>
      </p:pic>
      <p:sp>
        <p:nvSpPr>
          <p:cNvPr id="92" name="CustomShape 1" hidden="1"/>
          <p:cNvSpPr/>
          <p:nvPr/>
        </p:nvSpPr>
        <p:spPr>
          <a:xfrm rot="16200000">
            <a:off x="4291200" y="-4119840"/>
            <a:ext cx="579240" cy="9162000"/>
          </a:xfrm>
          <a:prstGeom prst="rect">
            <a:avLst/>
          </a:prstGeom>
          <a:gradFill>
            <a:gsLst>
              <a:gs pos="0">
                <a:srgbClr val="4c8ab7">
                  <a:alpha val="6000"/>
                </a:srgbClr>
              </a:gs>
              <a:gs pos="60000">
                <a:srgbClr val="4c8ab7">
                  <a:alpha val="72000"/>
                </a:srgbClr>
              </a:gs>
            </a:gsLst>
            <a:lin ang="10800000"/>
          </a:gradFill>
          <a:ln w="1260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" hidden="1"/>
          <p:cNvSpPr/>
          <p:nvPr/>
        </p:nvSpPr>
        <p:spPr>
          <a:xfrm>
            <a:off x="457200" y="6400800"/>
            <a:ext cx="2590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Experis  </a:t>
            </a: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 Thursday, August 17,2017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 hidden="1"/>
          <p:cNvSpPr/>
          <p:nvPr/>
        </p:nvSpPr>
        <p:spPr>
          <a:xfrm>
            <a:off x="6781680" y="6400800"/>
            <a:ext cx="1904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2A280B5B-FDE9-4A74-A056-5F736461F2AA}" type="slidenum">
              <a:rPr b="1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 hidden="1"/>
          <p:cNvSpPr/>
          <p:nvPr/>
        </p:nvSpPr>
        <p:spPr>
          <a:xfrm>
            <a:off x="0" y="734400"/>
            <a:ext cx="9143640" cy="75960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d76e22"/>
              </a:gs>
            </a:gsLst>
            <a:lin ang="114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5" hidden="1"/>
          <p:cNvSpPr/>
          <p:nvPr/>
        </p:nvSpPr>
        <p:spPr>
          <a:xfrm>
            <a:off x="4988520" y="291600"/>
            <a:ext cx="380484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35080" indent="-234720" algn="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 Approaches to Working with Millennials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"/>
          <p:cNvPicPr/>
          <p:nvPr/>
        </p:nvPicPr>
        <p:blipFill>
          <a:blip r:embed="rId4"/>
          <a:stretch/>
        </p:blipFill>
        <p:spPr>
          <a:xfrm>
            <a:off x="7496280" y="5448240"/>
            <a:ext cx="1190160" cy="799920"/>
          </a:xfrm>
          <a:prstGeom prst="rect">
            <a:avLst/>
          </a:prstGeom>
          <a:ln>
            <a:noFill/>
          </a:ln>
        </p:spPr>
      </p:pic>
      <p:sp>
        <p:nvSpPr>
          <p:cNvPr id="9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0" descr=""/>
          <p:cNvPicPr/>
          <p:nvPr/>
        </p:nvPicPr>
        <p:blipFill>
          <a:blip r:embed="rId2"/>
          <a:stretch/>
        </p:blipFill>
        <p:spPr>
          <a:xfrm>
            <a:off x="1974960" y="0"/>
            <a:ext cx="6026400" cy="68576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 rot="16200000">
            <a:off x="4291200" y="-4119840"/>
            <a:ext cx="579240" cy="9162000"/>
          </a:xfrm>
          <a:prstGeom prst="rect">
            <a:avLst/>
          </a:prstGeom>
          <a:gradFill>
            <a:gsLst>
              <a:gs pos="0">
                <a:srgbClr val="4c8ab7">
                  <a:alpha val="6000"/>
                </a:srgbClr>
              </a:gs>
              <a:gs pos="60000">
                <a:srgbClr val="4c8ab7">
                  <a:alpha val="72000"/>
                </a:srgbClr>
              </a:gs>
            </a:gsLst>
            <a:lin ang="10800000"/>
          </a:gradFill>
          <a:ln w="12600"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457200" y="6400800"/>
            <a:ext cx="25905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Experis  </a:t>
            </a:r>
            <a:r>
              <a:rPr b="0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 Thursday, August 17,2017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6781680" y="6400800"/>
            <a:ext cx="19047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4FE29518-EB29-4A5A-AC3C-F0052BA105F8}" type="slidenum">
              <a:rPr b="1" lang="en-US" sz="1000" spc="-1" strike="noStrike">
                <a:solidFill>
                  <a:srgbClr val="888b8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0" y="734400"/>
            <a:ext cx="9143640" cy="75960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d76e22"/>
              </a:gs>
            </a:gsLst>
            <a:lin ang="11400000"/>
          </a:gra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4988520" y="291600"/>
            <a:ext cx="380484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35080" indent="-234720" algn="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Effective Approaches to Working with Millennials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title"/>
          </p:nvPr>
        </p:nvSpPr>
        <p:spPr>
          <a:xfrm>
            <a:off x="546120" y="825480"/>
            <a:ext cx="8229240" cy="837720"/>
          </a:xfrm>
          <a:prstGeom prst="rect">
            <a:avLst/>
          </a:prstGeom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546120" y="1824120"/>
            <a:ext cx="8229240" cy="4373280"/>
          </a:xfrm>
          <a:prstGeom prst="rect">
            <a:avLst/>
          </a:prstGeom>
        </p:spPr>
        <p:txBody>
          <a:bodyPr lIns="0" bIns="0"/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0280" indent="-22824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790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486080" indent="-2790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mailto:timothy.lietz@experis.com" TargetMode="External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 rot="16200000">
            <a:off x="3996000" y="-261360"/>
            <a:ext cx="2295000" cy="69339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67000"/>
            </a:srgbClr>
          </a:solidFill>
          <a:ln w="4140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1752480" y="2819520"/>
            <a:ext cx="716256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 Tips for All Ages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 rot="16200000">
            <a:off x="3996000" y="-261360"/>
            <a:ext cx="2295000" cy="69339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67000"/>
            </a:srgbClr>
          </a:solidFill>
          <a:ln w="4140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1752480" y="2819520"/>
            <a:ext cx="716256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Workplace Challenges…..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546120" y="82548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Scenario……..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546120" y="182412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Millennials want to travel and be more mobile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3543480" y="22860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222" name="Picture 3" descr=""/>
          <p:cNvPicPr/>
          <p:nvPr/>
        </p:nvPicPr>
        <p:blipFill>
          <a:blip r:embed="rId2"/>
          <a:stretch/>
        </p:blipFill>
        <p:spPr>
          <a:xfrm>
            <a:off x="685800" y="340992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223" name="Picture 4" descr=""/>
          <p:cNvPicPr/>
          <p:nvPr/>
        </p:nvPicPr>
        <p:blipFill>
          <a:blip r:embed="rId3"/>
          <a:stretch/>
        </p:blipFill>
        <p:spPr>
          <a:xfrm>
            <a:off x="5791320" y="4114800"/>
            <a:ext cx="2828520" cy="1618920"/>
          </a:xfrm>
          <a:prstGeom prst="rect">
            <a:avLst/>
          </a:prstGeom>
          <a:ln>
            <a:noFill/>
          </a:ln>
        </p:spPr>
      </p:pic>
      <p:pic>
        <p:nvPicPr>
          <p:cNvPr id="224" name="Picture 5" descr=""/>
          <p:cNvPicPr/>
          <p:nvPr/>
        </p:nvPicPr>
        <p:blipFill>
          <a:blip r:embed="rId4"/>
          <a:stretch/>
        </p:blipFill>
        <p:spPr>
          <a:xfrm>
            <a:off x="3048120" y="4809960"/>
            <a:ext cx="2466720" cy="18475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46120" y="82548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Scenario……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546120" y="182412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Millennials desire to step quickly into a leadership or executive position.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2743200" y="2819520"/>
            <a:ext cx="3325320" cy="21571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46120" y="82548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Scenario……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546120" y="182412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Millennials want to be paid for every hour worked.  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2" name="Picture 5" descr=""/>
          <p:cNvPicPr/>
          <p:nvPr/>
        </p:nvPicPr>
        <p:blipFill>
          <a:blip r:embed="rId1"/>
          <a:stretch/>
        </p:blipFill>
        <p:spPr>
          <a:xfrm>
            <a:off x="2536200" y="3048120"/>
            <a:ext cx="3673440" cy="20570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46120" y="825480"/>
            <a:ext cx="8229240" cy="83772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c8ab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Scenario……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546120" y="182412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Helicopter Parents of some Millennials are now calling employers of their children on their behalf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3124080" y="2743200"/>
            <a:ext cx="1742760" cy="1218960"/>
          </a:xfrm>
          <a:prstGeom prst="rect">
            <a:avLst/>
          </a:prstGeom>
          <a:ln>
            <a:noFill/>
          </a:ln>
        </p:spPr>
      </p:pic>
      <p:pic>
        <p:nvPicPr>
          <p:cNvPr id="237" name="Picture 3" descr=""/>
          <p:cNvPicPr/>
          <p:nvPr/>
        </p:nvPicPr>
        <p:blipFill>
          <a:blip r:embed="rId2"/>
          <a:stretch/>
        </p:blipFill>
        <p:spPr>
          <a:xfrm>
            <a:off x="762120" y="2971800"/>
            <a:ext cx="1933200" cy="2371320"/>
          </a:xfrm>
          <a:prstGeom prst="rect">
            <a:avLst/>
          </a:prstGeom>
          <a:ln>
            <a:noFill/>
          </a:ln>
        </p:spPr>
      </p:pic>
      <p:pic>
        <p:nvPicPr>
          <p:cNvPr id="238" name="Picture 4" descr=""/>
          <p:cNvPicPr/>
          <p:nvPr/>
        </p:nvPicPr>
        <p:blipFill>
          <a:blip r:embed="rId3"/>
          <a:stretch/>
        </p:blipFill>
        <p:spPr>
          <a:xfrm>
            <a:off x="5257800" y="3505320"/>
            <a:ext cx="2628720" cy="17427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 rot="16200000">
            <a:off x="3996000" y="-261360"/>
            <a:ext cx="2295000" cy="69339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67000"/>
            </a:srgbClr>
          </a:solidFill>
          <a:ln w="4140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1752480" y="2819520"/>
            <a:ext cx="716256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Closing Remarks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22000" y="1523880"/>
            <a:ext cx="8229240" cy="449532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much!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24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of the things Millennials “demand” in the workforce are things we all desire; opportunity, recognition, the ability to learn, and the ability to use that experience.  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1" i="1" lang="en-US" sz="24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Needs are less distinctive than the ways they are met!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So, What’s so Different about Millennials?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55120" y="1523880"/>
            <a:ext cx="8229240" cy="396216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Millennials and previous generations have similar desires</a:t>
            </a:r>
            <a:endParaRPr b="0" lang="en-US" sz="2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22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Financial Security</a:t>
            </a:r>
            <a:endParaRPr b="0" lang="en-US" sz="2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22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Career Success</a:t>
            </a:r>
            <a:endParaRPr b="0" lang="en-US" sz="2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22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Attention</a:t>
            </a:r>
            <a:endParaRPr b="0" lang="en-US" sz="2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22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Ethical Organization that is Transparent with a Clear Business Strategy</a:t>
            </a:r>
            <a:endParaRPr b="0" lang="en-US" sz="2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4200" indent="-38124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Lynne Lancaster, co-author of </a:t>
            </a:r>
            <a:r>
              <a:rPr b="0" i="1" lang="en-US" sz="2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When Generations Collide</a:t>
            </a:r>
            <a:r>
              <a:rPr b="0" lang="en-US" sz="2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</a:t>
            </a:r>
            <a:r>
              <a:rPr b="0" lang="en-US" sz="2400" spc="143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i="1" lang="en-US" sz="2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“They want </a:t>
            </a:r>
            <a:r>
              <a:rPr b="0" i="1" lang="en-US" sz="2400" spc="-1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 </a:t>
            </a:r>
            <a:r>
              <a:rPr b="0" i="1" lang="en-US" sz="2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bosses, to be mentored and coached, and for  bosses to show an interest. When they get ignored, they start to  ask ’Why am I</a:t>
            </a:r>
            <a:r>
              <a:rPr b="0" i="1" lang="en-US" sz="2400" spc="-29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i="1" lang="en-US" sz="2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here?’”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 rot="16200000">
            <a:off x="3996000" y="-261360"/>
            <a:ext cx="2295000" cy="69339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67000"/>
            </a:srgbClr>
          </a:solidFill>
          <a:ln w="4140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1752480" y="2819520"/>
            <a:ext cx="716256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Questions?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 rot="16200000">
            <a:off x="3996000" y="-261360"/>
            <a:ext cx="2295000" cy="69339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67000"/>
            </a:srgbClr>
          </a:solidFill>
          <a:ln w="41400">
            <a:solidFill>
              <a:srgbClr val="d76e22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1676520" y="2152800"/>
            <a:ext cx="7162560" cy="13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 Info: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 Lietz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Regional Director – Experis Finance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1129"/>
              </a:lnSpc>
            </a:pPr>
            <a:r>
              <a:rPr b="0" lang="en-US" sz="3000" spc="-1" strike="noStrike" u="sng">
                <a:solidFill>
                  <a:srgbClr val="60616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timothy.lietz@experis.com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919-838-7859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Tips for Managing Millennials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1"/>
          <a:stretch/>
        </p:blipFill>
        <p:spPr>
          <a:xfrm>
            <a:off x="6553080" y="2895480"/>
            <a:ext cx="2439720" cy="1618920"/>
          </a:xfrm>
          <a:prstGeom prst="rect">
            <a:avLst/>
          </a:prstGeom>
          <a:ln>
            <a:noFill/>
          </a:ln>
        </p:spPr>
      </p:pic>
      <p:sp>
        <p:nvSpPr>
          <p:cNvPr id="190" name="TextShape 2"/>
          <p:cNvSpPr txBox="1"/>
          <p:nvPr/>
        </p:nvSpPr>
        <p:spPr>
          <a:xfrm>
            <a:off x="228600" y="160020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opportunities for learning and development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Give them the opportunity to “level up”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Offer a balance between personal and professional life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care about results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Money isn’t everything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Customized compensation; cross-functional positions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way for more movement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Millennials work today thinking about the position they will have tomorrow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d76e2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mentors, not bosses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20560" indent="-237600">
              <a:lnSpc>
                <a:spcPct val="100000"/>
              </a:lnSpc>
              <a:spcAft>
                <a:spcPts val="799"/>
              </a:spcAft>
              <a:buClr>
                <a:srgbClr val="d76e22"/>
              </a:buClr>
              <a:buFont typeface="Arial"/>
              <a:buChar char="–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Classic authority models won’t work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Tips for Managing Millennials</a:t>
            </a: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(continued)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567360" y="1523880"/>
            <a:ext cx="8229240" cy="449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57200" indent="-347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Create a strong company culture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092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Values that align with their own ideals and lifestyles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7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Recognize their need for recognition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092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Expected from superiors and peers as well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7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Take the good with the bad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092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Self-promotion can be a double edged sword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7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disconnect the digital natives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092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1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Take advantage of their familiarity with technology </a:t>
            </a:r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6143760" y="2666880"/>
            <a:ext cx="2619000" cy="174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33520" y="685800"/>
            <a:ext cx="84578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Millennials – What Do They Want From Management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533520" y="1523880"/>
            <a:ext cx="8229240" cy="4800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928"/>
              </a:lnSpc>
              <a:spcBef>
                <a:spcPts val="584"/>
              </a:spcBef>
              <a:spcAft>
                <a:spcPts val="799"/>
              </a:spcAft>
            </a:pPr>
            <a:r>
              <a:rPr b="1" lang="en-US" sz="2000" spc="-4" strike="noStrike" u="sng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Top 10</a:t>
            </a:r>
            <a:endParaRPr b="0" lang="en-US" sz="20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Keep</a:t>
            </a:r>
            <a:r>
              <a:rPr b="0" lang="en-US" sz="1400" spc="-58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romises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Understand</a:t>
            </a:r>
            <a:r>
              <a:rPr b="0" lang="en-US" sz="1400" spc="-52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 for creativity &amp;</a:t>
            </a:r>
            <a:r>
              <a:rPr b="0" lang="en-US" sz="1400" spc="9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hallenges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Teamwork &amp; team</a:t>
            </a:r>
            <a:r>
              <a:rPr b="0" lang="en-US" sz="1400" spc="-2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ialogue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Tell them how they are</a:t>
            </a:r>
            <a:r>
              <a:rPr b="0" lang="en-US" sz="1400" spc="-18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doing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Recognition &amp; non-monetary</a:t>
            </a:r>
            <a:r>
              <a:rPr b="0" lang="en-US" sz="1400" spc="18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ewards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Flexibility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6480" indent="-39708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Work/Life</a:t>
            </a:r>
            <a:r>
              <a:rPr b="0" lang="en-US" sz="1400" spc="-29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lexibility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Community</a:t>
            </a:r>
            <a:r>
              <a:rPr b="0" lang="en-US" sz="1400" spc="-2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</a:t>
            </a: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nvolvement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46116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9280" indent="-616320">
              <a:lnSpc>
                <a:spcPct val="100000"/>
              </a:lnSpc>
              <a:spcBef>
                <a:spcPts val="300"/>
              </a:spcBef>
              <a:spcAft>
                <a:spcPts val="799"/>
              </a:spcAft>
              <a:buClr>
                <a:srgbClr val="e17223"/>
              </a:buClr>
              <a:buFont typeface="Arial"/>
              <a:buAutoNum type="arabicPeriod"/>
            </a:pPr>
            <a:r>
              <a:rPr b="0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Advancement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800" spc="-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800" spc="-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Sources: IBM Institute for Business Values, WhenIWork, Inc. Blog, PWC.Com, Forbes.com,</a:t>
            </a:r>
            <a:r>
              <a:rPr b="0" lang="en-US" sz="800" spc="248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800" spc="-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WSJ.</a:t>
            </a:r>
            <a:endParaRPr b="0" lang="en-US" sz="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4343400" y="2514600"/>
            <a:ext cx="3864600" cy="217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33520" y="1523880"/>
            <a:ext cx="8229240" cy="449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1" i="1" lang="en-US" sz="1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Remember, Millennials will manage based on how they want to be managed ...  so how can you make it a successful</a:t>
            </a:r>
            <a:r>
              <a:rPr b="1" i="1" lang="en-US" sz="1400" spc="72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i="1" lang="en-US" sz="1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transition?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615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 is Key </a:t>
            </a: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Live, On-Demand, Mobile</a:t>
            </a:r>
            <a:r>
              <a:rPr b="0" lang="en-US" sz="1400" spc="89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Friendly: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70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make others</a:t>
            </a:r>
            <a:r>
              <a:rPr b="0" lang="en-US" sz="1400" spc="12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accountable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70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give</a:t>
            </a:r>
            <a:r>
              <a:rPr b="0" lang="en-US" sz="1400" spc="-29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feedback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70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</a:t>
            </a:r>
            <a:r>
              <a:rPr b="0" lang="en-US" sz="1400" spc="-49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delegate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70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to fail (taking</a:t>
            </a:r>
            <a:r>
              <a:rPr b="0" lang="en-US" sz="1400" spc="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chances)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Relationship-Oriented</a:t>
            </a:r>
            <a:r>
              <a:rPr b="1" lang="en-US" sz="1400" spc="12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en-US" sz="1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Managers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270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6290c6"/>
              </a:buClr>
              <a:buFont typeface="Arial"/>
              <a:buChar char="○"/>
            </a:pP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Get to know your staff (Millennials, Gen X,</a:t>
            </a:r>
            <a:r>
              <a:rPr b="0" lang="en-US" sz="1400" spc="89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1400" spc="-4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Boomers)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  <a:spcAft>
                <a:spcPts val="799"/>
              </a:spcAft>
            </a:pPr>
            <a:r>
              <a:rPr b="1" i="1" lang="en-US" sz="1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Why Millennials will be Effective</a:t>
            </a:r>
            <a:r>
              <a:rPr b="1" i="1" lang="en-US" sz="1400" spc="63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i="1" lang="en-US" sz="1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Leaders?</a:t>
            </a:r>
            <a:endParaRPr b="0" lang="en-US" sz="1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615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Good</a:t>
            </a:r>
            <a:r>
              <a:rPr b="1" lang="en-US" sz="1200" spc="-52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</a:t>
            </a: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isteners</a:t>
            </a:r>
            <a:endParaRPr b="0" lang="en-US" sz="1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Creative</a:t>
            </a:r>
            <a:r>
              <a:rPr b="1" lang="en-US" sz="1200" spc="-38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</a:t>
            </a: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hinkers</a:t>
            </a:r>
            <a:endParaRPr b="0" lang="en-US" sz="1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Natural</a:t>
            </a:r>
            <a:r>
              <a:rPr b="1" lang="en-US" sz="1200" spc="-43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</a:t>
            </a: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eaders</a:t>
            </a:r>
            <a:endParaRPr b="0" lang="en-US" sz="1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Transparent</a:t>
            </a:r>
            <a:endParaRPr b="0" lang="en-US" sz="1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36684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  <a:buClr>
                <a:srgbClr val="a94d26"/>
              </a:buClr>
              <a:buFont typeface="Arial"/>
              <a:buChar char="•"/>
            </a:pP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Technology</a:t>
            </a:r>
            <a:r>
              <a:rPr b="1" lang="en-US" sz="1200" spc="-43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</a:t>
            </a:r>
            <a:r>
              <a:rPr b="1" lang="en-US" sz="12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dept</a:t>
            </a:r>
            <a:endParaRPr b="0" lang="en-US" sz="12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2960">
              <a:lnSpc>
                <a:spcPct val="100000"/>
              </a:lnSpc>
              <a:spcBef>
                <a:spcPts val="14"/>
              </a:spcBef>
              <a:spcAft>
                <a:spcPts val="799"/>
              </a:spcAft>
            </a:pPr>
            <a:r>
              <a:rPr b="0" lang="en-US" sz="8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8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8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800" spc="-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Sources: Sandler Institute, FastCompany.com, American Management</a:t>
            </a:r>
            <a:r>
              <a:rPr b="0" lang="en-US" sz="800" spc="21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800" spc="-4" strike="noStrike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Association</a:t>
            </a:r>
            <a:endParaRPr b="0" lang="en-US" sz="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 Managers – How to get them ready?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Picture 2" descr=""/>
          <p:cNvPicPr/>
          <p:nvPr/>
        </p:nvPicPr>
        <p:blipFill>
          <a:blip r:embed="rId1"/>
          <a:stretch/>
        </p:blipFill>
        <p:spPr>
          <a:xfrm>
            <a:off x="5257800" y="1981080"/>
            <a:ext cx="3618720" cy="203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28760" y="1341360"/>
            <a:ext cx="8229240" cy="484596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1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Top 10 Concerns for U.S. Businesses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Economic Uncertainty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Cost of benefits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1" lang="en-US" sz="2400" spc="-1" strike="noStrike">
                <a:solidFill>
                  <a:srgbClr val="7d9ccc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Attracting and retaining qualified employees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Regulatory requirements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Government policy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Weak demand for product/services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Data Security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Employee productivity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Employee morale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027080" indent="-624960">
              <a:lnSpc>
                <a:spcPct val="100000"/>
              </a:lnSpc>
              <a:spcAft>
                <a:spcPts val="799"/>
              </a:spcAft>
              <a:buClr>
                <a:srgbClr val="783e0d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b35c13"/>
                </a:solidFill>
                <a:uFill>
                  <a:solidFill>
                    <a:srgbClr val="ffffff"/>
                  </a:solidFill>
                </a:uFill>
                <a:latin typeface="TimesNewRomanPSMT"/>
              </a:rPr>
              <a:t>Access to capital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140400" y="744840"/>
            <a:ext cx="8229240" cy="4568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>
              <a:lnSpc>
                <a:spcPts val="1129"/>
              </a:lnSpc>
            </a:pPr>
            <a:r>
              <a:rPr b="0" lang="en-US" sz="3000" spc="-1" strike="noStrike">
                <a:solidFill>
                  <a:srgbClr val="3452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Duke University/CFO Magazine Outlook Survey </a:t>
            </a:r>
            <a:r>
              <a:rPr b="0" lang="en-US" sz="3000" spc="-1" strike="noStrike">
                <a:solidFill>
                  <a:srgbClr val="3452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3000" spc="-1" strike="noStrike">
              <a:solidFill>
                <a:srgbClr val="466ea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7696080" y="1371600"/>
            <a:ext cx="1038600" cy="106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33520" y="129528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4400" spc="-4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Millennials are ambitious and motivated.  Finding a job they enjoy is a critical factor in their job search. </a:t>
            </a:r>
            <a:endParaRPr b="0" lang="en-US" sz="4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6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 monster.com</a:t>
            </a:r>
            <a:endParaRPr b="0" lang="en-US" sz="6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6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tretch/>
        </p:blipFill>
        <p:spPr>
          <a:xfrm>
            <a:off x="4753080" y="3886200"/>
            <a:ext cx="2742840" cy="20545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33520" y="685800"/>
            <a:ext cx="82292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 Quote: 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547200" y="1752480"/>
            <a:ext cx="8229240" cy="437328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i="1" lang="en-US" sz="4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i="1" lang="en-US" sz="4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I am working on something I enjoy and am passionate about, I will be motivated.”  </a:t>
            </a:r>
            <a:r>
              <a:rPr b="0" i="1" lang="en-US" sz="2400" spc="-4" strike="noStrike">
                <a:solidFill>
                  <a:srgbClr val="e77c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Millennial, Age 25</a:t>
            </a:r>
            <a:endParaRPr b="0" lang="en-US" sz="24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6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600" spc="-1" strike="noStrike">
                <a:solidFill>
                  <a:srgbClr val="282a3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 monster.com</a:t>
            </a:r>
            <a:endParaRPr b="0" lang="en-US" sz="6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6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3890880" y="4114800"/>
            <a:ext cx="2738160" cy="19807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09" name="Line 2"/>
          <p:cNvSpPr/>
          <p:nvPr/>
        </p:nvSpPr>
        <p:spPr>
          <a:xfrm>
            <a:off x="1218960" y="5105160"/>
            <a:ext cx="6680160" cy="1800"/>
          </a:xfrm>
          <a:prstGeom prst="line">
            <a:avLst/>
          </a:prstGeom>
          <a:ln>
            <a:solidFill>
              <a:srgbClr val="426ba3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0" name="Line 3"/>
          <p:cNvSpPr/>
          <p:nvPr/>
        </p:nvSpPr>
        <p:spPr>
          <a:xfrm>
            <a:off x="1252440" y="1143000"/>
            <a:ext cx="2981160" cy="1440"/>
          </a:xfrm>
          <a:prstGeom prst="line">
            <a:avLst/>
          </a:prstGeom>
          <a:ln>
            <a:solidFill>
              <a:srgbClr val="426ba3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1" name="Line 4"/>
          <p:cNvSpPr/>
          <p:nvPr/>
        </p:nvSpPr>
        <p:spPr>
          <a:xfrm>
            <a:off x="4910040" y="1144440"/>
            <a:ext cx="3039840" cy="1440"/>
          </a:xfrm>
          <a:prstGeom prst="line">
            <a:avLst/>
          </a:prstGeom>
          <a:ln>
            <a:solidFill>
              <a:srgbClr val="426ba3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12" name="Picture 3" descr=""/>
          <p:cNvPicPr/>
          <p:nvPr/>
        </p:nvPicPr>
        <p:blipFill>
          <a:blip r:embed="rId1"/>
          <a:stretch/>
        </p:blipFill>
        <p:spPr>
          <a:xfrm>
            <a:off x="4082040" y="228600"/>
            <a:ext cx="940680" cy="955440"/>
          </a:xfrm>
          <a:prstGeom prst="rect">
            <a:avLst/>
          </a:prstGeom>
          <a:ln>
            <a:noFill/>
          </a:ln>
        </p:spPr>
      </p:pic>
      <p:sp>
        <p:nvSpPr>
          <p:cNvPr id="213" name="TextShape 5"/>
          <p:cNvSpPr txBox="1"/>
          <p:nvPr/>
        </p:nvSpPr>
        <p:spPr>
          <a:xfrm>
            <a:off x="7899480" y="6324480"/>
            <a:ext cx="582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35080" indent="-234720" algn="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fld id="{C639E454-D96A-44A8-9558-C51A58F67BC7}" type="slidenum">
              <a:rPr b="1" lang="en-US" sz="1100" spc="-1" strike="noStrike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n-US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TextShape 6"/>
          <p:cNvSpPr txBox="1"/>
          <p:nvPr/>
        </p:nvSpPr>
        <p:spPr>
          <a:xfrm>
            <a:off x="609480" y="2286000"/>
            <a:ext cx="7940160" cy="2741400"/>
          </a:xfrm>
          <a:prstGeom prst="rect">
            <a:avLst/>
          </a:prstGeom>
          <a:noFill/>
          <a:ln>
            <a:noFill/>
          </a:ln>
        </p:spPr>
        <p:txBody>
          <a:bodyPr lIns="0" bIns="0"/>
          <a:p>
            <a:pPr marL="235080" indent="-234720" algn="ct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People don’t leave companies</a:t>
            </a:r>
            <a:endParaRPr b="0" lang="en-US" sz="4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 algn="ctr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leave their boss!</a:t>
            </a:r>
            <a:endParaRPr b="0" lang="en-US" sz="4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5080" indent="-23472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</a:pPr>
            <a:endParaRPr b="0" lang="en-US" sz="4800" spc="-1" strike="noStrike">
              <a:solidFill>
                <a:srgbClr val="282a3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457200" y="5410080"/>
            <a:ext cx="8381520" cy="661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1" i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First, Break All the Rules: What the World’s Greatest Managers Do Differently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Marcus Buckingham &amp; Curt Coffman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b="0" lang="en-US" sz="1050" spc="-1" strike="noStrike">
                <a:solidFill>
                  <a:srgbClr val="466ea5"/>
                </a:solidFill>
                <a:uFill>
                  <a:solidFill>
                    <a:srgbClr val="ffffff"/>
                  </a:solidFill>
                </a:uFill>
                <a:latin typeface="Palatino Linotype"/>
              </a:rPr>
              <a:t>Source:  Dr. Gary McGrath</a:t>
            </a:r>
            <a:endParaRPr b="0" lang="en-US" sz="10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2000"/>
                                        <p:tgtEl>
                                          <p:spTgt spid="214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9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214">
                                            <p:txEl>
                                              <p:pRg st="29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Exp_LtBluShapesPPTTemplt12_27_13.potx</Template>
  <TotalTime>21891</TotalTime>
  <Application>LibreOffice/5.3.4.1$Linux_X86_64 LibreOffice_project/30$Build-1</Application>
  <Words>3399</Words>
  <Paragraphs>609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2014-02-18T15:02:00Z</dcterms:created>
  <dc:creator>George</dc:creator>
  <dc:description/>
  <dc:language>en-US</dc:language>
  <cp:lastModifiedBy>Jon McVety</cp:lastModifiedBy>
  <cp:lastPrinted>2016-05-09T22:15:10Z</cp:lastPrinted>
  <dcterms:modified xsi:type="dcterms:W3CDTF">2017-09-29T10:01:42Z</dcterms:modified>
  <cp:revision>320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0x01010058F4AE6F1C0321419E0D66B43C606E01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26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39</vt:i4>
  </property>
  <property fmtid="{D5CDD505-2E9C-101B-9397-08002B2CF9AE}" pid="13" name="_dlc_DocIdItemGuid">
    <vt:lpwstr>b2cab80f-76b8-42cc-80c5-f571fadce6e7</vt:lpwstr>
  </property>
</Properties>
</file>