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6" r:id="rId3"/>
    <p:sldMasterId id="2147483698" r:id="rId4"/>
    <p:sldMasterId id="2147483702" r:id="rId5"/>
    <p:sldMasterId id="2147483714" r:id="rId6"/>
    <p:sldMasterId id="2147483738" r:id="rId7"/>
  </p:sldMasterIdLst>
  <p:notesMasterIdLst>
    <p:notesMasterId r:id="rId53"/>
  </p:notesMasterIdLst>
  <p:sldIdLst>
    <p:sldId id="275" r:id="rId8"/>
    <p:sldId id="276" r:id="rId9"/>
    <p:sldId id="327" r:id="rId10"/>
    <p:sldId id="299" r:id="rId11"/>
    <p:sldId id="300" r:id="rId12"/>
    <p:sldId id="301" r:id="rId13"/>
    <p:sldId id="302" r:id="rId14"/>
    <p:sldId id="303" r:id="rId15"/>
    <p:sldId id="304" r:id="rId16"/>
    <p:sldId id="314" r:id="rId17"/>
    <p:sldId id="319" r:id="rId18"/>
    <p:sldId id="324" r:id="rId19"/>
    <p:sldId id="325" r:id="rId20"/>
    <p:sldId id="326" r:id="rId21"/>
    <p:sldId id="320" r:id="rId22"/>
    <p:sldId id="321" r:id="rId23"/>
    <p:sldId id="322" r:id="rId24"/>
    <p:sldId id="323" r:id="rId25"/>
    <p:sldId id="277" r:id="rId26"/>
    <p:sldId id="292" r:id="rId27"/>
    <p:sldId id="278" r:id="rId28"/>
    <p:sldId id="296" r:id="rId29"/>
    <p:sldId id="293" r:id="rId30"/>
    <p:sldId id="294" r:id="rId31"/>
    <p:sldId id="317" r:id="rId32"/>
    <p:sldId id="280" r:id="rId33"/>
    <p:sldId id="282" r:id="rId34"/>
    <p:sldId id="281" r:id="rId35"/>
    <p:sldId id="318" r:id="rId36"/>
    <p:sldId id="295" r:id="rId37"/>
    <p:sldId id="283" r:id="rId38"/>
    <p:sldId id="284" r:id="rId39"/>
    <p:sldId id="285" r:id="rId40"/>
    <p:sldId id="286" r:id="rId41"/>
    <p:sldId id="287" r:id="rId42"/>
    <p:sldId id="305" r:id="rId43"/>
    <p:sldId id="306" r:id="rId44"/>
    <p:sldId id="307" r:id="rId45"/>
    <p:sldId id="308" r:id="rId46"/>
    <p:sldId id="309" r:id="rId47"/>
    <p:sldId id="310" r:id="rId48"/>
    <p:sldId id="311" r:id="rId49"/>
    <p:sldId id="289" r:id="rId50"/>
    <p:sldId id="290" r:id="rId51"/>
    <p:sldId id="313" r:id="rId52"/>
  </p:sldIdLst>
  <p:sldSz cx="12192000" cy="6858000"/>
  <p:notesSz cx="7010400" cy="92964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7"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7" algn="l" defTabSz="9143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7614" autoAdjust="0"/>
  </p:normalViewPr>
  <p:slideViewPr>
    <p:cSldViewPr snapToGrid="0">
      <p:cViewPr varScale="1">
        <p:scale>
          <a:sx n="75" d="100"/>
          <a:sy n="75" d="100"/>
        </p:scale>
        <p:origin x="1818"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4FB9C-0E10-B64B-8A65-79134331037A}" type="doc">
      <dgm:prSet loTypeId="urn:microsoft.com/office/officeart/2005/8/layout/cycle3" loCatId="" qsTypeId="urn:microsoft.com/office/officeart/2005/8/quickstyle/3D2" qsCatId="3D" csTypeId="urn:microsoft.com/office/officeart/2005/8/colors/accent2_1" csCatId="accent2" phldr="1"/>
      <dgm:spPr/>
      <dgm:t>
        <a:bodyPr/>
        <a:lstStyle/>
        <a:p>
          <a:endParaRPr lang="en-US"/>
        </a:p>
      </dgm:t>
    </dgm:pt>
    <dgm:pt modelId="{3181D8A1-37F1-2D43-ADCB-25792F1F5F56}">
      <dgm:prSet custT="1"/>
      <dgm:spPr/>
      <dgm:t>
        <a:bodyPr/>
        <a:lstStyle/>
        <a:p>
          <a:r>
            <a:rPr lang="en-US" sz="1600" b="1" dirty="0">
              <a:solidFill>
                <a:schemeClr val="tx1"/>
              </a:solidFill>
              <a:latin typeface="Arial" panose="020B0604020202020204" pitchFamily="34" charset="0"/>
              <a:cs typeface="Arial" panose="020B0604020202020204" pitchFamily="34" charset="0"/>
            </a:rPr>
            <a:t>Designate personnel authorized to initiate notifications</a:t>
          </a:r>
        </a:p>
      </dgm:t>
    </dgm:pt>
    <dgm:pt modelId="{AC6DF151-1FE4-C04E-BE18-B048058FE735}" type="parTrans" cxnId="{0390ECCA-AB6C-3547-B721-619EB04200C0}">
      <dgm:prSet/>
      <dgm:spPr/>
      <dgm:t>
        <a:bodyPr/>
        <a:lstStyle/>
        <a:p>
          <a:endParaRPr lang="en-US">
            <a:latin typeface="Arial" panose="020B0604020202020204" pitchFamily="34" charset="0"/>
            <a:cs typeface="Arial" panose="020B0604020202020204" pitchFamily="34" charset="0"/>
          </a:endParaRPr>
        </a:p>
      </dgm:t>
    </dgm:pt>
    <dgm:pt modelId="{DD5515C7-1303-3C49-BD88-46267E40BA52}" type="sibTrans" cxnId="{0390ECCA-AB6C-3547-B721-619EB04200C0}">
      <dgm:prSet/>
      <dgm:spPr/>
      <dgm:t>
        <a:bodyPr/>
        <a:lstStyle/>
        <a:p>
          <a:endParaRPr lang="en-US">
            <a:latin typeface="Arial" panose="020B0604020202020204" pitchFamily="34" charset="0"/>
            <a:cs typeface="Arial" panose="020B0604020202020204" pitchFamily="34" charset="0"/>
          </a:endParaRPr>
        </a:p>
      </dgm:t>
    </dgm:pt>
    <dgm:pt modelId="{6F4535A7-E834-6242-987D-5430C3456305}">
      <dgm:prSet custT="1"/>
      <dgm:spPr/>
      <dgm:t>
        <a:bodyPr/>
        <a:lstStyle/>
        <a:p>
          <a:r>
            <a:rPr lang="en-US" sz="1600" b="1" dirty="0">
              <a:solidFill>
                <a:schemeClr val="tx1"/>
              </a:solidFill>
              <a:latin typeface="Arial" panose="020B0604020202020204" pitchFamily="34" charset="0"/>
              <a:cs typeface="Arial" panose="020B0604020202020204" pitchFamily="34" charset="0"/>
            </a:rPr>
            <a:t> Utilize remote communication management systems</a:t>
          </a:r>
        </a:p>
      </dgm:t>
    </dgm:pt>
    <dgm:pt modelId="{4D5CF2B7-A3F1-6C4E-9B0D-6E412276386A}" type="parTrans" cxnId="{A938E799-6A71-0C43-9688-60865F5A3611}">
      <dgm:prSet/>
      <dgm:spPr/>
      <dgm:t>
        <a:bodyPr/>
        <a:lstStyle/>
        <a:p>
          <a:endParaRPr lang="en-US">
            <a:latin typeface="Arial" panose="020B0604020202020204" pitchFamily="34" charset="0"/>
            <a:cs typeface="Arial" panose="020B0604020202020204" pitchFamily="34" charset="0"/>
          </a:endParaRPr>
        </a:p>
      </dgm:t>
    </dgm:pt>
    <dgm:pt modelId="{E756924B-2543-5048-8FF1-BC8CA82DE6EE}" type="sibTrans" cxnId="{A938E799-6A71-0C43-9688-60865F5A3611}">
      <dgm:prSet/>
      <dgm:spPr/>
      <dgm:t>
        <a:bodyPr/>
        <a:lstStyle/>
        <a:p>
          <a:endParaRPr lang="en-US">
            <a:latin typeface="Arial" panose="020B0604020202020204" pitchFamily="34" charset="0"/>
            <a:cs typeface="Arial" panose="020B0604020202020204" pitchFamily="34" charset="0"/>
          </a:endParaRPr>
        </a:p>
      </dgm:t>
    </dgm:pt>
    <dgm:pt modelId="{AA5EC3FF-A79B-A842-88AE-FEC5320857ED}">
      <dgm:prSet custT="1"/>
      <dgm:spPr/>
      <dgm:t>
        <a:bodyPr/>
        <a:lstStyle/>
        <a:p>
          <a:r>
            <a:rPr lang="en-US" sz="1600" b="1" dirty="0">
              <a:solidFill>
                <a:schemeClr val="tx1"/>
              </a:solidFill>
              <a:latin typeface="Arial" panose="020B0604020202020204" pitchFamily="34" charset="0"/>
              <a:cs typeface="Arial" panose="020B0604020202020204" pitchFamily="34" charset="0"/>
            </a:rPr>
            <a:t>Pre-script notification messages</a:t>
          </a:r>
        </a:p>
      </dgm:t>
    </dgm:pt>
    <dgm:pt modelId="{511ED468-CEA0-1F4B-A657-9C204626A06B}" type="parTrans" cxnId="{2E37C0BF-BF9D-2A44-B39A-3708ACCF3C45}">
      <dgm:prSet/>
      <dgm:spPr/>
      <dgm:t>
        <a:bodyPr/>
        <a:lstStyle/>
        <a:p>
          <a:endParaRPr lang="en-US">
            <a:latin typeface="Arial" panose="020B0604020202020204" pitchFamily="34" charset="0"/>
            <a:cs typeface="Arial" panose="020B0604020202020204" pitchFamily="34" charset="0"/>
          </a:endParaRPr>
        </a:p>
      </dgm:t>
    </dgm:pt>
    <dgm:pt modelId="{A20EE14A-DD13-5443-96C3-1FBCBA491A8D}" type="sibTrans" cxnId="{2E37C0BF-BF9D-2A44-B39A-3708ACCF3C45}">
      <dgm:prSet/>
      <dgm:spPr/>
      <dgm:t>
        <a:bodyPr/>
        <a:lstStyle/>
        <a:p>
          <a:endParaRPr lang="en-US">
            <a:latin typeface="Arial" panose="020B0604020202020204" pitchFamily="34" charset="0"/>
            <a:cs typeface="Arial" panose="020B0604020202020204" pitchFamily="34" charset="0"/>
          </a:endParaRPr>
        </a:p>
      </dgm:t>
    </dgm:pt>
    <dgm:pt modelId="{6ADB79E3-1A2D-964E-AE4F-9866F7772C77}">
      <dgm:prSet custT="1"/>
      <dgm:spPr/>
      <dgm:t>
        <a:bodyPr/>
        <a:lstStyle/>
        <a:p>
          <a:r>
            <a:rPr lang="en-US" sz="1600" b="1" dirty="0">
              <a:solidFill>
                <a:schemeClr val="tx1"/>
              </a:solidFill>
              <a:latin typeface="Arial" panose="020B0604020202020204" pitchFamily="34" charset="0"/>
              <a:cs typeface="Arial" panose="020B0604020202020204" pitchFamily="34" charset="0"/>
            </a:rPr>
            <a:t>Retain emergency communications channels</a:t>
          </a:r>
        </a:p>
      </dgm:t>
    </dgm:pt>
    <dgm:pt modelId="{EE671AAF-99B4-EE47-A752-555BE5403E1F}" type="parTrans" cxnId="{B3A07B57-24CA-CB45-BCCE-0FBFCF07BC3A}">
      <dgm:prSet/>
      <dgm:spPr/>
      <dgm:t>
        <a:bodyPr/>
        <a:lstStyle/>
        <a:p>
          <a:endParaRPr lang="en-US">
            <a:latin typeface="Arial" panose="020B0604020202020204" pitchFamily="34" charset="0"/>
            <a:cs typeface="Arial" panose="020B0604020202020204" pitchFamily="34" charset="0"/>
          </a:endParaRPr>
        </a:p>
      </dgm:t>
    </dgm:pt>
    <dgm:pt modelId="{266B4DAB-356F-B243-8A17-850101C6D625}" type="sibTrans" cxnId="{B3A07B57-24CA-CB45-BCCE-0FBFCF07BC3A}">
      <dgm:prSet/>
      <dgm:spPr/>
      <dgm:t>
        <a:bodyPr/>
        <a:lstStyle/>
        <a:p>
          <a:endParaRPr lang="en-US">
            <a:latin typeface="Arial" panose="020B0604020202020204" pitchFamily="34" charset="0"/>
            <a:cs typeface="Arial" panose="020B0604020202020204" pitchFamily="34" charset="0"/>
          </a:endParaRPr>
        </a:p>
      </dgm:t>
    </dgm:pt>
    <dgm:pt modelId="{925869F7-2196-6E4D-BE7A-4EAE4E9A148E}">
      <dgm:prSet custT="1"/>
      <dgm:spPr/>
      <dgm:t>
        <a:bodyPr/>
        <a:lstStyle/>
        <a:p>
          <a:r>
            <a:rPr lang="en-US" sz="1600" b="1" dirty="0">
              <a:solidFill>
                <a:schemeClr val="tx1"/>
              </a:solidFill>
              <a:latin typeface="Arial" panose="020B0604020202020204" pitchFamily="34" charset="0"/>
              <a:cs typeface="Arial" panose="020B0604020202020204" pitchFamily="34" charset="0"/>
            </a:rPr>
            <a:t>Utilize multiple systems and social media </a:t>
          </a:r>
        </a:p>
      </dgm:t>
    </dgm:pt>
    <dgm:pt modelId="{45BD71B2-941C-A64F-B66D-F794BF28E142}" type="parTrans" cxnId="{B82D8877-B2DE-9C4C-8860-9E07D0AF1332}">
      <dgm:prSet/>
      <dgm:spPr/>
      <dgm:t>
        <a:bodyPr/>
        <a:lstStyle/>
        <a:p>
          <a:endParaRPr lang="en-US">
            <a:latin typeface="Arial" panose="020B0604020202020204" pitchFamily="34" charset="0"/>
            <a:cs typeface="Arial" panose="020B0604020202020204" pitchFamily="34" charset="0"/>
          </a:endParaRPr>
        </a:p>
      </dgm:t>
    </dgm:pt>
    <dgm:pt modelId="{82F6F10F-9DF5-B448-9038-3C84921AAC7C}" type="sibTrans" cxnId="{B82D8877-B2DE-9C4C-8860-9E07D0AF1332}">
      <dgm:prSet/>
      <dgm:spPr/>
      <dgm:t>
        <a:bodyPr/>
        <a:lstStyle/>
        <a:p>
          <a:endParaRPr lang="en-US">
            <a:latin typeface="Arial" panose="020B0604020202020204" pitchFamily="34" charset="0"/>
            <a:cs typeface="Arial" panose="020B0604020202020204" pitchFamily="34" charset="0"/>
          </a:endParaRPr>
        </a:p>
      </dgm:t>
    </dgm:pt>
    <dgm:pt modelId="{C562C032-80D9-7543-AEC5-CDB096B2847D}" type="pres">
      <dgm:prSet presAssocID="{FDD4FB9C-0E10-B64B-8A65-79134331037A}" presName="Name0" presStyleCnt="0">
        <dgm:presLayoutVars>
          <dgm:dir/>
          <dgm:resizeHandles val="exact"/>
        </dgm:presLayoutVars>
      </dgm:prSet>
      <dgm:spPr/>
      <dgm:t>
        <a:bodyPr/>
        <a:lstStyle/>
        <a:p>
          <a:endParaRPr lang="en-US"/>
        </a:p>
      </dgm:t>
    </dgm:pt>
    <dgm:pt modelId="{00EB02BE-A1AA-A946-9B23-4E83CF892871}" type="pres">
      <dgm:prSet presAssocID="{FDD4FB9C-0E10-B64B-8A65-79134331037A}" presName="cycle" presStyleCnt="0"/>
      <dgm:spPr/>
    </dgm:pt>
    <dgm:pt modelId="{99D97E69-07FD-B949-B6A0-F61EA6AF57D9}" type="pres">
      <dgm:prSet presAssocID="{3181D8A1-37F1-2D43-ADCB-25792F1F5F56}" presName="nodeFirstNode" presStyleLbl="node1" presStyleIdx="0" presStyleCnt="5" custScaleX="110344" custScaleY="120280">
        <dgm:presLayoutVars>
          <dgm:bulletEnabled val="1"/>
        </dgm:presLayoutVars>
      </dgm:prSet>
      <dgm:spPr/>
      <dgm:t>
        <a:bodyPr/>
        <a:lstStyle/>
        <a:p>
          <a:endParaRPr lang="en-US"/>
        </a:p>
      </dgm:t>
    </dgm:pt>
    <dgm:pt modelId="{5ED29163-7C45-304F-BE84-38D0DB2EBC44}" type="pres">
      <dgm:prSet presAssocID="{DD5515C7-1303-3C49-BD88-46267E40BA52}" presName="sibTransFirstNode" presStyleLbl="bgShp" presStyleIdx="0" presStyleCnt="1"/>
      <dgm:spPr/>
      <dgm:t>
        <a:bodyPr/>
        <a:lstStyle/>
        <a:p>
          <a:endParaRPr lang="en-US"/>
        </a:p>
      </dgm:t>
    </dgm:pt>
    <dgm:pt modelId="{34DED104-FED4-2C4E-8A11-0B6A400D57AF}" type="pres">
      <dgm:prSet presAssocID="{6F4535A7-E834-6242-987D-5430C3456305}" presName="nodeFollowingNodes" presStyleLbl="node1" presStyleIdx="1" presStyleCnt="5" custScaleY="120496">
        <dgm:presLayoutVars>
          <dgm:bulletEnabled val="1"/>
        </dgm:presLayoutVars>
      </dgm:prSet>
      <dgm:spPr/>
      <dgm:t>
        <a:bodyPr/>
        <a:lstStyle/>
        <a:p>
          <a:endParaRPr lang="en-US"/>
        </a:p>
      </dgm:t>
    </dgm:pt>
    <dgm:pt modelId="{B1927459-A5F9-7342-9393-445A1B756637}" type="pres">
      <dgm:prSet presAssocID="{AA5EC3FF-A79B-A842-88AE-FEC5320857ED}" presName="nodeFollowingNodes" presStyleLbl="node1" presStyleIdx="2" presStyleCnt="5" custScaleY="120280" custRadScaleRad="100770" custRadScaleInc="-25718">
        <dgm:presLayoutVars>
          <dgm:bulletEnabled val="1"/>
        </dgm:presLayoutVars>
      </dgm:prSet>
      <dgm:spPr/>
      <dgm:t>
        <a:bodyPr/>
        <a:lstStyle/>
        <a:p>
          <a:endParaRPr lang="en-US"/>
        </a:p>
      </dgm:t>
    </dgm:pt>
    <dgm:pt modelId="{AD9808D5-A438-8042-8129-37B5B0B8A9A6}" type="pres">
      <dgm:prSet presAssocID="{6ADB79E3-1A2D-964E-AE4F-9866F7772C77}" presName="nodeFollowingNodes" presStyleLbl="node1" presStyleIdx="3" presStyleCnt="5" custScaleY="120280" custRadScaleRad="96158" custRadScaleInc="19447">
        <dgm:presLayoutVars>
          <dgm:bulletEnabled val="1"/>
        </dgm:presLayoutVars>
      </dgm:prSet>
      <dgm:spPr/>
      <dgm:t>
        <a:bodyPr/>
        <a:lstStyle/>
        <a:p>
          <a:endParaRPr lang="en-US"/>
        </a:p>
      </dgm:t>
    </dgm:pt>
    <dgm:pt modelId="{751B71AD-D399-FA46-AA24-6FFC9FB60EFC}" type="pres">
      <dgm:prSet presAssocID="{925869F7-2196-6E4D-BE7A-4EAE4E9A148E}" presName="nodeFollowingNodes" presStyleLbl="node1" presStyleIdx="4" presStyleCnt="5" custScaleY="120280">
        <dgm:presLayoutVars>
          <dgm:bulletEnabled val="1"/>
        </dgm:presLayoutVars>
      </dgm:prSet>
      <dgm:spPr/>
      <dgm:t>
        <a:bodyPr/>
        <a:lstStyle/>
        <a:p>
          <a:endParaRPr lang="en-US"/>
        </a:p>
      </dgm:t>
    </dgm:pt>
  </dgm:ptLst>
  <dgm:cxnLst>
    <dgm:cxn modelId="{25A97193-D699-4C38-B054-39B47BFC73BD}" type="presOf" srcId="{DD5515C7-1303-3C49-BD88-46267E40BA52}" destId="{5ED29163-7C45-304F-BE84-38D0DB2EBC44}" srcOrd="0" destOrd="0" presId="urn:microsoft.com/office/officeart/2005/8/layout/cycle3"/>
    <dgm:cxn modelId="{2E37C0BF-BF9D-2A44-B39A-3708ACCF3C45}" srcId="{FDD4FB9C-0E10-B64B-8A65-79134331037A}" destId="{AA5EC3FF-A79B-A842-88AE-FEC5320857ED}" srcOrd="2" destOrd="0" parTransId="{511ED468-CEA0-1F4B-A657-9C204626A06B}" sibTransId="{A20EE14A-DD13-5443-96C3-1FBCBA491A8D}"/>
    <dgm:cxn modelId="{8BADCA90-97DD-43F8-A2DA-5058F786D4D1}" type="presOf" srcId="{3181D8A1-37F1-2D43-ADCB-25792F1F5F56}" destId="{99D97E69-07FD-B949-B6A0-F61EA6AF57D9}" srcOrd="0" destOrd="0" presId="urn:microsoft.com/office/officeart/2005/8/layout/cycle3"/>
    <dgm:cxn modelId="{9AC44C31-0EA0-4129-BD14-2D5FB00FF645}" type="presOf" srcId="{6F4535A7-E834-6242-987D-5430C3456305}" destId="{34DED104-FED4-2C4E-8A11-0B6A400D57AF}" srcOrd="0" destOrd="0" presId="urn:microsoft.com/office/officeart/2005/8/layout/cycle3"/>
    <dgm:cxn modelId="{B82D8877-B2DE-9C4C-8860-9E07D0AF1332}" srcId="{FDD4FB9C-0E10-B64B-8A65-79134331037A}" destId="{925869F7-2196-6E4D-BE7A-4EAE4E9A148E}" srcOrd="4" destOrd="0" parTransId="{45BD71B2-941C-A64F-B66D-F794BF28E142}" sibTransId="{82F6F10F-9DF5-B448-9038-3C84921AAC7C}"/>
    <dgm:cxn modelId="{1B4B76B0-FC2B-48C4-B750-BDC5D9DE0A9C}" type="presOf" srcId="{6ADB79E3-1A2D-964E-AE4F-9866F7772C77}" destId="{AD9808D5-A438-8042-8129-37B5B0B8A9A6}" srcOrd="0" destOrd="0" presId="urn:microsoft.com/office/officeart/2005/8/layout/cycle3"/>
    <dgm:cxn modelId="{0390ECCA-AB6C-3547-B721-619EB04200C0}" srcId="{FDD4FB9C-0E10-B64B-8A65-79134331037A}" destId="{3181D8A1-37F1-2D43-ADCB-25792F1F5F56}" srcOrd="0" destOrd="0" parTransId="{AC6DF151-1FE4-C04E-BE18-B048058FE735}" sibTransId="{DD5515C7-1303-3C49-BD88-46267E40BA52}"/>
    <dgm:cxn modelId="{A938E799-6A71-0C43-9688-60865F5A3611}" srcId="{FDD4FB9C-0E10-B64B-8A65-79134331037A}" destId="{6F4535A7-E834-6242-987D-5430C3456305}" srcOrd="1" destOrd="0" parTransId="{4D5CF2B7-A3F1-6C4E-9B0D-6E412276386A}" sibTransId="{E756924B-2543-5048-8FF1-BC8CA82DE6EE}"/>
    <dgm:cxn modelId="{B881CC3A-0162-4388-BC9B-EFFDC3A7A93F}" type="presOf" srcId="{925869F7-2196-6E4D-BE7A-4EAE4E9A148E}" destId="{751B71AD-D399-FA46-AA24-6FFC9FB60EFC}" srcOrd="0" destOrd="0" presId="urn:microsoft.com/office/officeart/2005/8/layout/cycle3"/>
    <dgm:cxn modelId="{215903CC-EB2D-4978-8998-1CCDF7B94178}" type="presOf" srcId="{FDD4FB9C-0E10-B64B-8A65-79134331037A}" destId="{C562C032-80D9-7543-AEC5-CDB096B2847D}" srcOrd="0" destOrd="0" presId="urn:microsoft.com/office/officeart/2005/8/layout/cycle3"/>
    <dgm:cxn modelId="{B3A07B57-24CA-CB45-BCCE-0FBFCF07BC3A}" srcId="{FDD4FB9C-0E10-B64B-8A65-79134331037A}" destId="{6ADB79E3-1A2D-964E-AE4F-9866F7772C77}" srcOrd="3" destOrd="0" parTransId="{EE671AAF-99B4-EE47-A752-555BE5403E1F}" sibTransId="{266B4DAB-356F-B243-8A17-850101C6D625}"/>
    <dgm:cxn modelId="{95A2A4B7-C617-469C-9560-326BD84A378B}" type="presOf" srcId="{AA5EC3FF-A79B-A842-88AE-FEC5320857ED}" destId="{B1927459-A5F9-7342-9393-445A1B756637}" srcOrd="0" destOrd="0" presId="urn:microsoft.com/office/officeart/2005/8/layout/cycle3"/>
    <dgm:cxn modelId="{7AB06390-7553-405B-900B-8385357A8250}" type="presParOf" srcId="{C562C032-80D9-7543-AEC5-CDB096B2847D}" destId="{00EB02BE-A1AA-A946-9B23-4E83CF892871}" srcOrd="0" destOrd="0" presId="urn:microsoft.com/office/officeart/2005/8/layout/cycle3"/>
    <dgm:cxn modelId="{C3F2CE22-EAE1-4934-A0EE-1FFB7ECC16CE}" type="presParOf" srcId="{00EB02BE-A1AA-A946-9B23-4E83CF892871}" destId="{99D97E69-07FD-B949-B6A0-F61EA6AF57D9}" srcOrd="0" destOrd="0" presId="urn:microsoft.com/office/officeart/2005/8/layout/cycle3"/>
    <dgm:cxn modelId="{5FD06972-4B1F-4F6F-97FD-B69C14A7C326}" type="presParOf" srcId="{00EB02BE-A1AA-A946-9B23-4E83CF892871}" destId="{5ED29163-7C45-304F-BE84-38D0DB2EBC44}" srcOrd="1" destOrd="0" presId="urn:microsoft.com/office/officeart/2005/8/layout/cycle3"/>
    <dgm:cxn modelId="{DE426697-1F66-4016-B85A-CC630E51DB13}" type="presParOf" srcId="{00EB02BE-A1AA-A946-9B23-4E83CF892871}" destId="{34DED104-FED4-2C4E-8A11-0B6A400D57AF}" srcOrd="2" destOrd="0" presId="urn:microsoft.com/office/officeart/2005/8/layout/cycle3"/>
    <dgm:cxn modelId="{6FE7FAD5-856B-49B5-B586-E9D7C3E868A5}" type="presParOf" srcId="{00EB02BE-A1AA-A946-9B23-4E83CF892871}" destId="{B1927459-A5F9-7342-9393-445A1B756637}" srcOrd="3" destOrd="0" presId="urn:microsoft.com/office/officeart/2005/8/layout/cycle3"/>
    <dgm:cxn modelId="{72646A19-6888-43F2-A33A-D0A973FEA58D}" type="presParOf" srcId="{00EB02BE-A1AA-A946-9B23-4E83CF892871}" destId="{AD9808D5-A438-8042-8129-37B5B0B8A9A6}" srcOrd="4" destOrd="0" presId="urn:microsoft.com/office/officeart/2005/8/layout/cycle3"/>
    <dgm:cxn modelId="{E805F94C-2982-474B-B70F-ED5610D6294A}" type="presParOf" srcId="{00EB02BE-A1AA-A946-9B23-4E83CF892871}" destId="{751B71AD-D399-FA46-AA24-6FFC9FB60EF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E248-7FB7-194C-8494-97D4DBA7317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80BDA08F-C37B-304D-A70C-1B3931797238}">
      <dgm:prSet phldrT="[Text]" custT="1"/>
      <dgm:spPr>
        <a:solidFill>
          <a:schemeClr val="tx2"/>
        </a:solidFill>
      </dgm:spPr>
      <dgm:t>
        <a:bodyPr/>
        <a:lstStyle/>
        <a:p>
          <a:r>
            <a:rPr lang="en-US" sz="2200" b="1" dirty="0">
              <a:latin typeface="Arial" panose="020B0604020202020204" pitchFamily="34" charset="0"/>
              <a:cs typeface="Arial" panose="020B0604020202020204" pitchFamily="34" charset="0"/>
            </a:rPr>
            <a:t>Immediate</a:t>
          </a:r>
        </a:p>
      </dgm:t>
    </dgm:pt>
    <dgm:pt modelId="{B28C9779-FCEF-CE44-91EC-1876C3E8AA04}" type="parTrans" cxnId="{4D1F67EB-0913-AD44-839A-E773228D6E4D}">
      <dgm:prSet/>
      <dgm:spPr/>
      <dgm:t>
        <a:bodyPr/>
        <a:lstStyle/>
        <a:p>
          <a:endParaRPr lang="en-US" sz="1600">
            <a:latin typeface="Arial" panose="020B0604020202020204" pitchFamily="34" charset="0"/>
            <a:cs typeface="Arial" panose="020B0604020202020204" pitchFamily="34" charset="0"/>
          </a:endParaRPr>
        </a:p>
      </dgm:t>
    </dgm:pt>
    <dgm:pt modelId="{2B843018-46BD-6447-A44A-3E5356D2848B}" type="sibTrans" cxnId="{4D1F67EB-0913-AD44-839A-E773228D6E4D}">
      <dgm:prSet/>
      <dgm:spPr/>
      <dgm:t>
        <a:bodyPr/>
        <a:lstStyle/>
        <a:p>
          <a:endParaRPr lang="en-US" sz="1600">
            <a:latin typeface="Arial" panose="020B0604020202020204" pitchFamily="34" charset="0"/>
            <a:cs typeface="Arial" panose="020B0604020202020204" pitchFamily="34" charset="0"/>
          </a:endParaRPr>
        </a:p>
      </dgm:t>
    </dgm:pt>
    <dgm:pt modelId="{784558B6-77BD-3243-9BE9-A1E188D8914D}">
      <dgm:prSet phldrT="[Text]" custT="1"/>
      <dgm:spPr/>
      <dgm:t>
        <a:bodyPr/>
        <a:lstStyle/>
        <a:p>
          <a:r>
            <a:rPr lang="en-US" sz="1800" dirty="0">
              <a:latin typeface="Arial" panose="020B0604020202020204" pitchFamily="34" charset="0"/>
              <a:cs typeface="Arial" panose="020B0604020202020204" pitchFamily="34" charset="0"/>
            </a:rPr>
            <a:t>Rapid implementation</a:t>
          </a:r>
        </a:p>
      </dgm:t>
    </dgm:pt>
    <dgm:pt modelId="{21693080-B504-D649-96A3-D37D2D5CA0AD}" type="parTrans" cxnId="{550877E1-3E53-E445-B194-613B9DC474E6}">
      <dgm:prSet/>
      <dgm:spPr/>
      <dgm:t>
        <a:bodyPr/>
        <a:lstStyle/>
        <a:p>
          <a:endParaRPr lang="en-US" sz="1600">
            <a:latin typeface="Arial" panose="020B0604020202020204" pitchFamily="34" charset="0"/>
            <a:cs typeface="Arial" panose="020B0604020202020204" pitchFamily="34" charset="0"/>
          </a:endParaRPr>
        </a:p>
      </dgm:t>
    </dgm:pt>
    <dgm:pt modelId="{A7AB7325-5CF1-704C-A6FE-6F5281C57C22}" type="sibTrans" cxnId="{550877E1-3E53-E445-B194-613B9DC474E6}">
      <dgm:prSet/>
      <dgm:spPr/>
      <dgm:t>
        <a:bodyPr/>
        <a:lstStyle/>
        <a:p>
          <a:endParaRPr lang="en-US" sz="1600">
            <a:latin typeface="Arial" panose="020B0604020202020204" pitchFamily="34" charset="0"/>
            <a:cs typeface="Arial" panose="020B0604020202020204" pitchFamily="34" charset="0"/>
          </a:endParaRPr>
        </a:p>
      </dgm:t>
    </dgm:pt>
    <dgm:pt modelId="{476574CE-143D-9E44-95A1-CAEAFD4DE93D}">
      <dgm:prSet phldrT="[Text]" custT="1"/>
      <dgm:spPr>
        <a:solidFill>
          <a:schemeClr val="tx2"/>
        </a:solidFill>
      </dgm:spPr>
      <dgm:t>
        <a:bodyPr/>
        <a:lstStyle/>
        <a:p>
          <a:r>
            <a:rPr lang="en-US" sz="2200" b="1" dirty="0">
              <a:latin typeface="Arial" panose="020B0604020202020204" pitchFamily="34" charset="0"/>
              <a:cs typeface="Arial" panose="020B0604020202020204" pitchFamily="34" charset="0"/>
            </a:rPr>
            <a:t>Receivable</a:t>
          </a:r>
        </a:p>
      </dgm:t>
    </dgm:pt>
    <dgm:pt modelId="{90B0B52C-23DE-D242-A032-090C558EC884}" type="parTrans" cxnId="{53A4D8A7-3C19-D242-8979-CFF00C46DE4C}">
      <dgm:prSet/>
      <dgm:spPr/>
      <dgm:t>
        <a:bodyPr/>
        <a:lstStyle/>
        <a:p>
          <a:endParaRPr lang="en-US" sz="1600">
            <a:latin typeface="Arial" panose="020B0604020202020204" pitchFamily="34" charset="0"/>
            <a:cs typeface="Arial" panose="020B0604020202020204" pitchFamily="34" charset="0"/>
          </a:endParaRPr>
        </a:p>
      </dgm:t>
    </dgm:pt>
    <dgm:pt modelId="{2EA9E540-2F26-8946-9CE2-FB144B114982}" type="sibTrans" cxnId="{53A4D8A7-3C19-D242-8979-CFF00C46DE4C}">
      <dgm:prSet/>
      <dgm:spPr/>
      <dgm:t>
        <a:bodyPr/>
        <a:lstStyle/>
        <a:p>
          <a:endParaRPr lang="en-US" sz="1600">
            <a:latin typeface="Arial" panose="020B0604020202020204" pitchFamily="34" charset="0"/>
            <a:cs typeface="Arial" panose="020B0604020202020204" pitchFamily="34" charset="0"/>
          </a:endParaRPr>
        </a:p>
      </dgm:t>
    </dgm:pt>
    <dgm:pt modelId="{7CCBB434-4283-AA49-AAF2-AAFFF38428E7}">
      <dgm:prSet phldrT="[Text]" custT="1"/>
      <dgm:spPr/>
      <dgm:t>
        <a:bodyPr/>
        <a:lstStyle/>
        <a:p>
          <a:r>
            <a:rPr lang="en-US" sz="1800" dirty="0">
              <a:latin typeface="Arial" panose="020B0604020202020204" pitchFamily="34" charset="0"/>
              <a:cs typeface="Arial" panose="020B0604020202020204" pitchFamily="34" charset="0"/>
            </a:rPr>
            <a:t>At or away from work station</a:t>
          </a:r>
        </a:p>
      </dgm:t>
    </dgm:pt>
    <dgm:pt modelId="{601C0895-EC75-DA4A-8D8A-D49123A28E4D}" type="parTrans" cxnId="{FA103613-1B7E-5B45-83A4-6726EAA4BEF8}">
      <dgm:prSet/>
      <dgm:spPr/>
      <dgm:t>
        <a:bodyPr/>
        <a:lstStyle/>
        <a:p>
          <a:endParaRPr lang="en-US" sz="1600">
            <a:latin typeface="Arial" panose="020B0604020202020204" pitchFamily="34" charset="0"/>
            <a:cs typeface="Arial" panose="020B0604020202020204" pitchFamily="34" charset="0"/>
          </a:endParaRPr>
        </a:p>
      </dgm:t>
    </dgm:pt>
    <dgm:pt modelId="{D6A6524A-96BC-484D-A7EB-76BDAD796BD9}" type="sibTrans" cxnId="{FA103613-1B7E-5B45-83A4-6726EAA4BEF8}">
      <dgm:prSet/>
      <dgm:spPr/>
      <dgm:t>
        <a:bodyPr/>
        <a:lstStyle/>
        <a:p>
          <a:endParaRPr lang="en-US" sz="1600">
            <a:latin typeface="Arial" panose="020B0604020202020204" pitchFamily="34" charset="0"/>
            <a:cs typeface="Arial" panose="020B0604020202020204" pitchFamily="34" charset="0"/>
          </a:endParaRPr>
        </a:p>
      </dgm:t>
    </dgm:pt>
    <dgm:pt modelId="{B531859A-7574-8141-A26A-D7364D9E206B}">
      <dgm:prSet phldrT="[Text]" custT="1"/>
      <dgm:spPr>
        <a:solidFill>
          <a:schemeClr val="tx2"/>
        </a:solidFill>
      </dgm:spPr>
      <dgm:t>
        <a:bodyPr/>
        <a:lstStyle/>
        <a:p>
          <a:r>
            <a:rPr lang="en-US" sz="2200" b="1" dirty="0">
              <a:latin typeface="Arial" panose="020B0604020202020204" pitchFamily="34" charset="0"/>
              <a:cs typeface="Arial" panose="020B0604020202020204" pitchFamily="34" charset="0"/>
            </a:rPr>
            <a:t>Understandable</a:t>
          </a:r>
        </a:p>
      </dgm:t>
    </dgm:pt>
    <dgm:pt modelId="{D98D4899-B177-C449-BB60-8043EE621E8A}" type="parTrans" cxnId="{2E9B0919-C1CF-F74C-990B-F1B599E4C518}">
      <dgm:prSet/>
      <dgm:spPr/>
      <dgm:t>
        <a:bodyPr/>
        <a:lstStyle/>
        <a:p>
          <a:endParaRPr lang="en-US" sz="1600">
            <a:latin typeface="Arial" panose="020B0604020202020204" pitchFamily="34" charset="0"/>
            <a:cs typeface="Arial" panose="020B0604020202020204" pitchFamily="34" charset="0"/>
          </a:endParaRPr>
        </a:p>
      </dgm:t>
    </dgm:pt>
    <dgm:pt modelId="{6C49B74B-39AD-A34B-A98E-C0BBDEA8E73D}" type="sibTrans" cxnId="{2E9B0919-C1CF-F74C-990B-F1B599E4C518}">
      <dgm:prSet/>
      <dgm:spPr/>
      <dgm:t>
        <a:bodyPr/>
        <a:lstStyle/>
        <a:p>
          <a:endParaRPr lang="en-US" sz="1600">
            <a:latin typeface="Arial" panose="020B0604020202020204" pitchFamily="34" charset="0"/>
            <a:cs typeface="Arial" panose="020B0604020202020204" pitchFamily="34" charset="0"/>
          </a:endParaRPr>
        </a:p>
      </dgm:t>
    </dgm:pt>
    <dgm:pt modelId="{3B319462-583E-224E-80F7-A88EB5FB6EBA}">
      <dgm:prSet phldrT="[Text]" custT="1"/>
      <dgm:spPr/>
      <dgm:t>
        <a:bodyPr/>
        <a:lstStyle/>
        <a:p>
          <a:r>
            <a:rPr lang="en-US" sz="1800" dirty="0">
              <a:latin typeface="Arial" panose="020B0604020202020204" pitchFamily="34" charset="0"/>
              <a:cs typeface="Arial" panose="020B0604020202020204" pitchFamily="34" charset="0"/>
            </a:rPr>
            <a:t>Clear and concise</a:t>
          </a:r>
        </a:p>
      </dgm:t>
    </dgm:pt>
    <dgm:pt modelId="{83CEC6EA-7B0A-8049-83FA-7598EDA54F8E}" type="parTrans" cxnId="{F9EFCB12-96E9-6046-A9E1-FE5985B3D083}">
      <dgm:prSet/>
      <dgm:spPr/>
      <dgm:t>
        <a:bodyPr/>
        <a:lstStyle/>
        <a:p>
          <a:endParaRPr lang="en-US" sz="1600">
            <a:latin typeface="Arial" panose="020B0604020202020204" pitchFamily="34" charset="0"/>
            <a:cs typeface="Arial" panose="020B0604020202020204" pitchFamily="34" charset="0"/>
          </a:endParaRPr>
        </a:p>
      </dgm:t>
    </dgm:pt>
    <dgm:pt modelId="{12C708ED-353D-9848-9A19-720E51ABD700}" type="sibTrans" cxnId="{F9EFCB12-96E9-6046-A9E1-FE5985B3D083}">
      <dgm:prSet/>
      <dgm:spPr/>
      <dgm:t>
        <a:bodyPr/>
        <a:lstStyle/>
        <a:p>
          <a:endParaRPr lang="en-US" sz="1600">
            <a:latin typeface="Arial" panose="020B0604020202020204" pitchFamily="34" charset="0"/>
            <a:cs typeface="Arial" panose="020B0604020202020204" pitchFamily="34" charset="0"/>
          </a:endParaRPr>
        </a:p>
      </dgm:t>
    </dgm:pt>
    <dgm:pt modelId="{A9E59569-0FD2-9142-9A7E-D3E03D5889DF}">
      <dgm:prSet phldrT="[Text]" custT="1"/>
      <dgm:spPr>
        <a:solidFill>
          <a:schemeClr val="tx2"/>
        </a:solidFill>
      </dgm:spPr>
      <dgm:t>
        <a:bodyPr/>
        <a:lstStyle/>
        <a:p>
          <a:r>
            <a:rPr lang="en-US" sz="2200" b="1" dirty="0">
              <a:latin typeface="Arial" panose="020B0604020202020204" pitchFamily="34" charset="0"/>
              <a:cs typeface="Arial" panose="020B0604020202020204" pitchFamily="34" charset="0"/>
            </a:rPr>
            <a:t>Credible</a:t>
          </a:r>
        </a:p>
      </dgm:t>
    </dgm:pt>
    <dgm:pt modelId="{43F3015D-DF56-274C-97EF-2218D3E32B62}" type="parTrans" cxnId="{434AAD13-D980-4D48-8AAE-648622F24DD8}">
      <dgm:prSet/>
      <dgm:spPr/>
      <dgm:t>
        <a:bodyPr/>
        <a:lstStyle/>
        <a:p>
          <a:endParaRPr lang="en-US" sz="1600">
            <a:latin typeface="Arial" panose="020B0604020202020204" pitchFamily="34" charset="0"/>
            <a:cs typeface="Arial" panose="020B0604020202020204" pitchFamily="34" charset="0"/>
          </a:endParaRPr>
        </a:p>
      </dgm:t>
    </dgm:pt>
    <dgm:pt modelId="{C628EB81-015F-024B-B35A-779E6306B800}" type="sibTrans" cxnId="{434AAD13-D980-4D48-8AAE-648622F24DD8}">
      <dgm:prSet/>
      <dgm:spPr/>
      <dgm:t>
        <a:bodyPr/>
        <a:lstStyle/>
        <a:p>
          <a:endParaRPr lang="en-US" sz="1600">
            <a:latin typeface="Arial" panose="020B0604020202020204" pitchFamily="34" charset="0"/>
            <a:cs typeface="Arial" panose="020B0604020202020204" pitchFamily="34" charset="0"/>
          </a:endParaRPr>
        </a:p>
      </dgm:t>
    </dgm:pt>
    <dgm:pt modelId="{4D6DFF3E-ED8F-5E47-A8E0-26B69199E3B1}">
      <dgm:prSet phldrT="[Text]" custT="1"/>
      <dgm:spPr/>
      <dgm:t>
        <a:bodyPr/>
        <a:lstStyle/>
        <a:p>
          <a:r>
            <a:rPr lang="en-US" sz="1800" dirty="0">
              <a:latin typeface="Arial" panose="020B0604020202020204" pitchFamily="34" charset="0"/>
              <a:cs typeface="Arial" panose="020B0604020202020204" pitchFamily="34" charset="0"/>
            </a:rPr>
            <a:t>To persons who may not speak English</a:t>
          </a:r>
        </a:p>
      </dgm:t>
    </dgm:pt>
    <dgm:pt modelId="{902C27B6-49CE-474C-80C0-55BEB76E5B26}" type="parTrans" cxnId="{0657FA40-5C37-414B-90F7-6C4A5720D047}">
      <dgm:prSet/>
      <dgm:spPr/>
      <dgm:t>
        <a:bodyPr/>
        <a:lstStyle/>
        <a:p>
          <a:endParaRPr lang="en-US" sz="1600">
            <a:latin typeface="Arial" panose="020B0604020202020204" pitchFamily="34" charset="0"/>
            <a:cs typeface="Arial" panose="020B0604020202020204" pitchFamily="34" charset="0"/>
          </a:endParaRPr>
        </a:p>
      </dgm:t>
    </dgm:pt>
    <dgm:pt modelId="{80044D23-1A1C-B34C-BE24-C204E54A420A}" type="sibTrans" cxnId="{0657FA40-5C37-414B-90F7-6C4A5720D047}">
      <dgm:prSet/>
      <dgm:spPr/>
      <dgm:t>
        <a:bodyPr/>
        <a:lstStyle/>
        <a:p>
          <a:endParaRPr lang="en-US" sz="1600">
            <a:latin typeface="Arial" panose="020B0604020202020204" pitchFamily="34" charset="0"/>
            <a:cs typeface="Arial" panose="020B0604020202020204" pitchFamily="34" charset="0"/>
          </a:endParaRPr>
        </a:p>
      </dgm:t>
    </dgm:pt>
    <dgm:pt modelId="{7842306E-29A4-4E47-B38D-04F647BDBB54}">
      <dgm:prSet phldrT="[Text]" custT="1"/>
      <dgm:spPr/>
      <dgm:t>
        <a:bodyPr/>
        <a:lstStyle/>
        <a:p>
          <a:r>
            <a:rPr lang="en-US" sz="1800" dirty="0">
              <a:latin typeface="Arial" panose="020B0604020202020204" pitchFamily="34" charset="0"/>
              <a:cs typeface="Arial" panose="020B0604020202020204" pitchFamily="34" charset="0"/>
            </a:rPr>
            <a:t>Delivered from trusted sender</a:t>
          </a:r>
        </a:p>
      </dgm:t>
    </dgm:pt>
    <dgm:pt modelId="{38B628F8-EBA8-984E-A9CF-A0FBE09E4420}" type="parTrans" cxnId="{15C4C7FA-345C-114F-82C6-6C46B4EF8220}">
      <dgm:prSet/>
      <dgm:spPr/>
      <dgm:t>
        <a:bodyPr/>
        <a:lstStyle/>
        <a:p>
          <a:endParaRPr lang="en-US" sz="1600">
            <a:latin typeface="Arial" panose="020B0604020202020204" pitchFamily="34" charset="0"/>
            <a:cs typeface="Arial" panose="020B0604020202020204" pitchFamily="34" charset="0"/>
          </a:endParaRPr>
        </a:p>
      </dgm:t>
    </dgm:pt>
    <dgm:pt modelId="{1D160314-5708-A04F-9626-EA3CEAE78318}" type="sibTrans" cxnId="{15C4C7FA-345C-114F-82C6-6C46B4EF8220}">
      <dgm:prSet/>
      <dgm:spPr/>
      <dgm:t>
        <a:bodyPr/>
        <a:lstStyle/>
        <a:p>
          <a:endParaRPr lang="en-US" sz="1600">
            <a:latin typeface="Arial" panose="020B0604020202020204" pitchFamily="34" charset="0"/>
            <a:cs typeface="Arial" panose="020B0604020202020204" pitchFamily="34" charset="0"/>
          </a:endParaRPr>
        </a:p>
      </dgm:t>
    </dgm:pt>
    <dgm:pt modelId="{4145FEDB-B67F-2A4B-A6E5-A170AB7576B2}">
      <dgm:prSet phldrT="[Text]" custT="1"/>
      <dgm:spPr/>
      <dgm:t>
        <a:bodyPr/>
        <a:lstStyle/>
        <a:p>
          <a:r>
            <a:rPr lang="en-US" sz="1800" dirty="0">
              <a:latin typeface="Arial" panose="020B0604020202020204" pitchFamily="34" charset="0"/>
              <a:cs typeface="Arial" panose="020B0604020202020204" pitchFamily="34" charset="0"/>
            </a:rPr>
            <a:t>By persons who may have impairments</a:t>
          </a:r>
        </a:p>
      </dgm:t>
    </dgm:pt>
    <dgm:pt modelId="{8ABD6BBD-62BF-1840-B9E7-EFD67917B3CC}" type="parTrans" cxnId="{2CB1C850-FA6E-1C49-BFF2-2B652EF499AA}">
      <dgm:prSet/>
      <dgm:spPr/>
      <dgm:t>
        <a:bodyPr/>
        <a:lstStyle/>
        <a:p>
          <a:endParaRPr lang="en-US" sz="1600">
            <a:latin typeface="Arial" panose="020B0604020202020204" pitchFamily="34" charset="0"/>
            <a:cs typeface="Arial" panose="020B0604020202020204" pitchFamily="34" charset="0"/>
          </a:endParaRPr>
        </a:p>
      </dgm:t>
    </dgm:pt>
    <dgm:pt modelId="{CA1FBE1F-36E7-0644-B5F4-5365BFC94131}" type="sibTrans" cxnId="{2CB1C850-FA6E-1C49-BFF2-2B652EF499AA}">
      <dgm:prSet/>
      <dgm:spPr/>
      <dgm:t>
        <a:bodyPr/>
        <a:lstStyle/>
        <a:p>
          <a:endParaRPr lang="en-US" sz="1600">
            <a:latin typeface="Arial" panose="020B0604020202020204" pitchFamily="34" charset="0"/>
            <a:cs typeface="Arial" panose="020B0604020202020204" pitchFamily="34" charset="0"/>
          </a:endParaRPr>
        </a:p>
      </dgm:t>
    </dgm:pt>
    <dgm:pt modelId="{158B7010-1457-F34C-93E8-17363CCE3BB2}" type="pres">
      <dgm:prSet presAssocID="{D50DE248-7FB7-194C-8494-97D4DBA73174}" presName="Name0" presStyleCnt="0">
        <dgm:presLayoutVars>
          <dgm:dir/>
          <dgm:animLvl val="lvl"/>
          <dgm:resizeHandles val="exact"/>
        </dgm:presLayoutVars>
      </dgm:prSet>
      <dgm:spPr/>
      <dgm:t>
        <a:bodyPr/>
        <a:lstStyle/>
        <a:p>
          <a:endParaRPr lang="en-US"/>
        </a:p>
      </dgm:t>
    </dgm:pt>
    <dgm:pt modelId="{97E59B77-CF56-1049-87FE-197492918865}" type="pres">
      <dgm:prSet presAssocID="{80BDA08F-C37B-304D-A70C-1B3931797238}" presName="linNode" presStyleCnt="0"/>
      <dgm:spPr/>
    </dgm:pt>
    <dgm:pt modelId="{26F019E9-3BD5-3B4A-B341-83C0D1BAD622}" type="pres">
      <dgm:prSet presAssocID="{80BDA08F-C37B-304D-A70C-1B3931797238}" presName="parentText" presStyleLbl="node1" presStyleIdx="0" presStyleCnt="4" custScaleX="123783">
        <dgm:presLayoutVars>
          <dgm:chMax val="1"/>
          <dgm:bulletEnabled val="1"/>
        </dgm:presLayoutVars>
      </dgm:prSet>
      <dgm:spPr/>
      <dgm:t>
        <a:bodyPr/>
        <a:lstStyle/>
        <a:p>
          <a:endParaRPr lang="en-US"/>
        </a:p>
      </dgm:t>
    </dgm:pt>
    <dgm:pt modelId="{C333EDF2-39DD-224C-9C06-541C46D332D4}" type="pres">
      <dgm:prSet presAssocID="{80BDA08F-C37B-304D-A70C-1B3931797238}" presName="descendantText" presStyleLbl="alignAccFollowNode1" presStyleIdx="0" presStyleCnt="4">
        <dgm:presLayoutVars>
          <dgm:bulletEnabled val="1"/>
        </dgm:presLayoutVars>
      </dgm:prSet>
      <dgm:spPr/>
      <dgm:t>
        <a:bodyPr/>
        <a:lstStyle/>
        <a:p>
          <a:endParaRPr lang="en-US"/>
        </a:p>
      </dgm:t>
    </dgm:pt>
    <dgm:pt modelId="{7CA61E19-B23A-4743-95BC-196895323BFE}" type="pres">
      <dgm:prSet presAssocID="{2B843018-46BD-6447-A44A-3E5356D2848B}" presName="sp" presStyleCnt="0"/>
      <dgm:spPr/>
    </dgm:pt>
    <dgm:pt modelId="{2286C93B-389C-5D47-BD82-25E331263C60}" type="pres">
      <dgm:prSet presAssocID="{476574CE-143D-9E44-95A1-CAEAFD4DE93D}" presName="linNode" presStyleCnt="0"/>
      <dgm:spPr/>
    </dgm:pt>
    <dgm:pt modelId="{EF5DA1E7-1819-584D-80B7-2C08D2C6C519}" type="pres">
      <dgm:prSet presAssocID="{476574CE-143D-9E44-95A1-CAEAFD4DE93D}" presName="parentText" presStyleLbl="node1" presStyleIdx="1" presStyleCnt="4" custScaleX="124004">
        <dgm:presLayoutVars>
          <dgm:chMax val="1"/>
          <dgm:bulletEnabled val="1"/>
        </dgm:presLayoutVars>
      </dgm:prSet>
      <dgm:spPr/>
      <dgm:t>
        <a:bodyPr/>
        <a:lstStyle/>
        <a:p>
          <a:endParaRPr lang="en-US"/>
        </a:p>
      </dgm:t>
    </dgm:pt>
    <dgm:pt modelId="{F9FC6BD7-0CA8-E746-97BE-EA7729ACA6AE}" type="pres">
      <dgm:prSet presAssocID="{476574CE-143D-9E44-95A1-CAEAFD4DE93D}" presName="descendantText" presStyleLbl="alignAccFollowNode1" presStyleIdx="1" presStyleCnt="4">
        <dgm:presLayoutVars>
          <dgm:bulletEnabled val="1"/>
        </dgm:presLayoutVars>
      </dgm:prSet>
      <dgm:spPr/>
      <dgm:t>
        <a:bodyPr/>
        <a:lstStyle/>
        <a:p>
          <a:endParaRPr lang="en-US"/>
        </a:p>
      </dgm:t>
    </dgm:pt>
    <dgm:pt modelId="{DBE575A4-FC7B-F048-81AC-A2608B7E9FBC}" type="pres">
      <dgm:prSet presAssocID="{2EA9E540-2F26-8946-9CE2-FB144B114982}" presName="sp" presStyleCnt="0"/>
      <dgm:spPr/>
    </dgm:pt>
    <dgm:pt modelId="{599D8C19-F2F2-434E-A535-FDA7E89FB5EE}" type="pres">
      <dgm:prSet presAssocID="{B531859A-7574-8141-A26A-D7364D9E206B}" presName="linNode" presStyleCnt="0"/>
      <dgm:spPr/>
    </dgm:pt>
    <dgm:pt modelId="{C04D3AFF-13D1-9540-BAEF-023E89AC0A58}" type="pres">
      <dgm:prSet presAssocID="{B531859A-7574-8141-A26A-D7364D9E206B}" presName="parentText" presStyleLbl="node1" presStyleIdx="2" presStyleCnt="4" custScaleX="123783">
        <dgm:presLayoutVars>
          <dgm:chMax val="1"/>
          <dgm:bulletEnabled val="1"/>
        </dgm:presLayoutVars>
      </dgm:prSet>
      <dgm:spPr/>
      <dgm:t>
        <a:bodyPr/>
        <a:lstStyle/>
        <a:p>
          <a:endParaRPr lang="en-US"/>
        </a:p>
      </dgm:t>
    </dgm:pt>
    <dgm:pt modelId="{2BD8677E-B989-6E42-9C45-A5C35502456A}" type="pres">
      <dgm:prSet presAssocID="{B531859A-7574-8141-A26A-D7364D9E206B}" presName="descendantText" presStyleLbl="alignAccFollowNode1" presStyleIdx="2" presStyleCnt="4">
        <dgm:presLayoutVars>
          <dgm:bulletEnabled val="1"/>
        </dgm:presLayoutVars>
      </dgm:prSet>
      <dgm:spPr/>
      <dgm:t>
        <a:bodyPr/>
        <a:lstStyle/>
        <a:p>
          <a:endParaRPr lang="en-US"/>
        </a:p>
      </dgm:t>
    </dgm:pt>
    <dgm:pt modelId="{15FF8488-AAB7-5F43-9AA0-ED045439C92D}" type="pres">
      <dgm:prSet presAssocID="{6C49B74B-39AD-A34B-A98E-C0BBDEA8E73D}" presName="sp" presStyleCnt="0"/>
      <dgm:spPr/>
    </dgm:pt>
    <dgm:pt modelId="{3F5CC188-0C43-654B-95B0-EFC70165E55F}" type="pres">
      <dgm:prSet presAssocID="{A9E59569-0FD2-9142-9A7E-D3E03D5889DF}" presName="linNode" presStyleCnt="0"/>
      <dgm:spPr/>
    </dgm:pt>
    <dgm:pt modelId="{20F16FB0-AC6B-5842-821C-C2C6E7B77D48}" type="pres">
      <dgm:prSet presAssocID="{A9E59569-0FD2-9142-9A7E-D3E03D5889DF}" presName="parentText" presStyleLbl="node1" presStyleIdx="3" presStyleCnt="4" custScaleX="124004">
        <dgm:presLayoutVars>
          <dgm:chMax val="1"/>
          <dgm:bulletEnabled val="1"/>
        </dgm:presLayoutVars>
      </dgm:prSet>
      <dgm:spPr/>
      <dgm:t>
        <a:bodyPr/>
        <a:lstStyle/>
        <a:p>
          <a:endParaRPr lang="en-US"/>
        </a:p>
      </dgm:t>
    </dgm:pt>
    <dgm:pt modelId="{92DC98E5-94E1-3B42-BA84-66947B1305A1}" type="pres">
      <dgm:prSet presAssocID="{A9E59569-0FD2-9142-9A7E-D3E03D5889DF}" presName="descendantText" presStyleLbl="alignAccFollowNode1" presStyleIdx="3" presStyleCnt="4">
        <dgm:presLayoutVars>
          <dgm:bulletEnabled val="1"/>
        </dgm:presLayoutVars>
      </dgm:prSet>
      <dgm:spPr/>
      <dgm:t>
        <a:bodyPr/>
        <a:lstStyle/>
        <a:p>
          <a:endParaRPr lang="en-US"/>
        </a:p>
      </dgm:t>
    </dgm:pt>
  </dgm:ptLst>
  <dgm:cxnLst>
    <dgm:cxn modelId="{CCD0CE89-D2A2-45E8-808E-EAE1CD0FD5B6}" type="presOf" srcId="{D50DE248-7FB7-194C-8494-97D4DBA73174}" destId="{158B7010-1457-F34C-93E8-17363CCE3BB2}" srcOrd="0" destOrd="0" presId="urn:microsoft.com/office/officeart/2005/8/layout/vList5"/>
    <dgm:cxn modelId="{CF635308-E1F7-4984-B0D7-F44795E5E6AD}" type="presOf" srcId="{A9E59569-0FD2-9142-9A7E-D3E03D5889DF}" destId="{20F16FB0-AC6B-5842-821C-C2C6E7B77D48}" srcOrd="0" destOrd="0" presId="urn:microsoft.com/office/officeart/2005/8/layout/vList5"/>
    <dgm:cxn modelId="{2E9B0919-C1CF-F74C-990B-F1B599E4C518}" srcId="{D50DE248-7FB7-194C-8494-97D4DBA73174}" destId="{B531859A-7574-8141-A26A-D7364D9E206B}" srcOrd="2" destOrd="0" parTransId="{D98D4899-B177-C449-BB60-8043EE621E8A}" sibTransId="{6C49B74B-39AD-A34B-A98E-C0BBDEA8E73D}"/>
    <dgm:cxn modelId="{1CC84D61-B8AD-4C43-8146-0324B6FCEF77}" type="presOf" srcId="{4145FEDB-B67F-2A4B-A6E5-A170AB7576B2}" destId="{F9FC6BD7-0CA8-E746-97BE-EA7729ACA6AE}" srcOrd="0" destOrd="1" presId="urn:microsoft.com/office/officeart/2005/8/layout/vList5"/>
    <dgm:cxn modelId="{86DFD638-3074-48BA-A73F-EB1BE5914AF2}" type="presOf" srcId="{B531859A-7574-8141-A26A-D7364D9E206B}" destId="{C04D3AFF-13D1-9540-BAEF-023E89AC0A58}" srcOrd="0" destOrd="0" presId="urn:microsoft.com/office/officeart/2005/8/layout/vList5"/>
    <dgm:cxn modelId="{FE1A264D-592E-445B-B045-683B0AEBAF14}" type="presOf" srcId="{4D6DFF3E-ED8F-5E47-A8E0-26B69199E3B1}" destId="{2BD8677E-B989-6E42-9C45-A5C35502456A}" srcOrd="0" destOrd="1" presId="urn:microsoft.com/office/officeart/2005/8/layout/vList5"/>
    <dgm:cxn modelId="{4D1F67EB-0913-AD44-839A-E773228D6E4D}" srcId="{D50DE248-7FB7-194C-8494-97D4DBA73174}" destId="{80BDA08F-C37B-304D-A70C-1B3931797238}" srcOrd="0" destOrd="0" parTransId="{B28C9779-FCEF-CE44-91EC-1876C3E8AA04}" sibTransId="{2B843018-46BD-6447-A44A-3E5356D2848B}"/>
    <dgm:cxn modelId="{7A0F7504-3A54-4797-8CFB-4EBDF69951B8}" type="presOf" srcId="{7CCBB434-4283-AA49-AAF2-AAFFF38428E7}" destId="{F9FC6BD7-0CA8-E746-97BE-EA7729ACA6AE}" srcOrd="0" destOrd="0" presId="urn:microsoft.com/office/officeart/2005/8/layout/vList5"/>
    <dgm:cxn modelId="{E9264693-E6BF-4130-8277-B918C9BC1E63}" type="presOf" srcId="{3B319462-583E-224E-80F7-A88EB5FB6EBA}" destId="{2BD8677E-B989-6E42-9C45-A5C35502456A}" srcOrd="0" destOrd="0" presId="urn:microsoft.com/office/officeart/2005/8/layout/vList5"/>
    <dgm:cxn modelId="{DA73E047-F7AD-4845-A7F9-34A20A20A730}" type="presOf" srcId="{784558B6-77BD-3243-9BE9-A1E188D8914D}" destId="{C333EDF2-39DD-224C-9C06-541C46D332D4}" srcOrd="0" destOrd="0" presId="urn:microsoft.com/office/officeart/2005/8/layout/vList5"/>
    <dgm:cxn modelId="{60CF84B2-6361-47C2-B4D3-7387FD026FB3}" type="presOf" srcId="{80BDA08F-C37B-304D-A70C-1B3931797238}" destId="{26F019E9-3BD5-3B4A-B341-83C0D1BAD622}" srcOrd="0" destOrd="0" presId="urn:microsoft.com/office/officeart/2005/8/layout/vList5"/>
    <dgm:cxn modelId="{550877E1-3E53-E445-B194-613B9DC474E6}" srcId="{80BDA08F-C37B-304D-A70C-1B3931797238}" destId="{784558B6-77BD-3243-9BE9-A1E188D8914D}" srcOrd="0" destOrd="0" parTransId="{21693080-B504-D649-96A3-D37D2D5CA0AD}" sibTransId="{A7AB7325-5CF1-704C-A6FE-6F5281C57C22}"/>
    <dgm:cxn modelId="{53A4D8A7-3C19-D242-8979-CFF00C46DE4C}" srcId="{D50DE248-7FB7-194C-8494-97D4DBA73174}" destId="{476574CE-143D-9E44-95A1-CAEAFD4DE93D}" srcOrd="1" destOrd="0" parTransId="{90B0B52C-23DE-D242-A032-090C558EC884}" sibTransId="{2EA9E540-2F26-8946-9CE2-FB144B114982}"/>
    <dgm:cxn modelId="{6A8B2E48-634A-4610-83EB-042F853C323E}" type="presOf" srcId="{7842306E-29A4-4E47-B38D-04F647BDBB54}" destId="{92DC98E5-94E1-3B42-BA84-66947B1305A1}" srcOrd="0" destOrd="0" presId="urn:microsoft.com/office/officeart/2005/8/layout/vList5"/>
    <dgm:cxn modelId="{434AAD13-D980-4D48-8AAE-648622F24DD8}" srcId="{D50DE248-7FB7-194C-8494-97D4DBA73174}" destId="{A9E59569-0FD2-9142-9A7E-D3E03D5889DF}" srcOrd="3" destOrd="0" parTransId="{43F3015D-DF56-274C-97EF-2218D3E32B62}" sibTransId="{C628EB81-015F-024B-B35A-779E6306B800}"/>
    <dgm:cxn modelId="{2CB1C850-FA6E-1C49-BFF2-2B652EF499AA}" srcId="{476574CE-143D-9E44-95A1-CAEAFD4DE93D}" destId="{4145FEDB-B67F-2A4B-A6E5-A170AB7576B2}" srcOrd="1" destOrd="0" parTransId="{8ABD6BBD-62BF-1840-B9E7-EFD67917B3CC}" sibTransId="{CA1FBE1F-36E7-0644-B5F4-5365BFC94131}"/>
    <dgm:cxn modelId="{0657FA40-5C37-414B-90F7-6C4A5720D047}" srcId="{B531859A-7574-8141-A26A-D7364D9E206B}" destId="{4D6DFF3E-ED8F-5E47-A8E0-26B69199E3B1}" srcOrd="1" destOrd="0" parTransId="{902C27B6-49CE-474C-80C0-55BEB76E5B26}" sibTransId="{80044D23-1A1C-B34C-BE24-C204E54A420A}"/>
    <dgm:cxn modelId="{F9EFCB12-96E9-6046-A9E1-FE5985B3D083}" srcId="{B531859A-7574-8141-A26A-D7364D9E206B}" destId="{3B319462-583E-224E-80F7-A88EB5FB6EBA}" srcOrd="0" destOrd="0" parTransId="{83CEC6EA-7B0A-8049-83FA-7598EDA54F8E}" sibTransId="{12C708ED-353D-9848-9A19-720E51ABD700}"/>
    <dgm:cxn modelId="{15C4C7FA-345C-114F-82C6-6C46B4EF8220}" srcId="{A9E59569-0FD2-9142-9A7E-D3E03D5889DF}" destId="{7842306E-29A4-4E47-B38D-04F647BDBB54}" srcOrd="0" destOrd="0" parTransId="{38B628F8-EBA8-984E-A9CF-A0FBE09E4420}" sibTransId="{1D160314-5708-A04F-9626-EA3CEAE78318}"/>
    <dgm:cxn modelId="{C7229926-15C1-4B0D-8A99-A0466CF4F690}" type="presOf" srcId="{476574CE-143D-9E44-95A1-CAEAFD4DE93D}" destId="{EF5DA1E7-1819-584D-80B7-2C08D2C6C519}" srcOrd="0" destOrd="0" presId="urn:microsoft.com/office/officeart/2005/8/layout/vList5"/>
    <dgm:cxn modelId="{FA103613-1B7E-5B45-83A4-6726EAA4BEF8}" srcId="{476574CE-143D-9E44-95A1-CAEAFD4DE93D}" destId="{7CCBB434-4283-AA49-AAF2-AAFFF38428E7}" srcOrd="0" destOrd="0" parTransId="{601C0895-EC75-DA4A-8D8A-D49123A28E4D}" sibTransId="{D6A6524A-96BC-484D-A7EB-76BDAD796BD9}"/>
    <dgm:cxn modelId="{B2D75873-AA21-4F2B-8D91-082A7155831B}" type="presParOf" srcId="{158B7010-1457-F34C-93E8-17363CCE3BB2}" destId="{97E59B77-CF56-1049-87FE-197492918865}" srcOrd="0" destOrd="0" presId="urn:microsoft.com/office/officeart/2005/8/layout/vList5"/>
    <dgm:cxn modelId="{5F093047-A18F-44F5-B344-DA6184E9A76A}" type="presParOf" srcId="{97E59B77-CF56-1049-87FE-197492918865}" destId="{26F019E9-3BD5-3B4A-B341-83C0D1BAD622}" srcOrd="0" destOrd="0" presId="urn:microsoft.com/office/officeart/2005/8/layout/vList5"/>
    <dgm:cxn modelId="{7AE531E8-11FD-4926-B9D3-9CC5B7E086C6}" type="presParOf" srcId="{97E59B77-CF56-1049-87FE-197492918865}" destId="{C333EDF2-39DD-224C-9C06-541C46D332D4}" srcOrd="1" destOrd="0" presId="urn:microsoft.com/office/officeart/2005/8/layout/vList5"/>
    <dgm:cxn modelId="{18302B07-DF3D-4867-96B2-71A7E3DFFC7B}" type="presParOf" srcId="{158B7010-1457-F34C-93E8-17363CCE3BB2}" destId="{7CA61E19-B23A-4743-95BC-196895323BFE}" srcOrd="1" destOrd="0" presId="urn:microsoft.com/office/officeart/2005/8/layout/vList5"/>
    <dgm:cxn modelId="{06143024-F988-42DD-A061-07FBF0DCF887}" type="presParOf" srcId="{158B7010-1457-F34C-93E8-17363CCE3BB2}" destId="{2286C93B-389C-5D47-BD82-25E331263C60}" srcOrd="2" destOrd="0" presId="urn:microsoft.com/office/officeart/2005/8/layout/vList5"/>
    <dgm:cxn modelId="{DA91F981-33CC-427D-AA24-43AC82B5D3DB}" type="presParOf" srcId="{2286C93B-389C-5D47-BD82-25E331263C60}" destId="{EF5DA1E7-1819-584D-80B7-2C08D2C6C519}" srcOrd="0" destOrd="0" presId="urn:microsoft.com/office/officeart/2005/8/layout/vList5"/>
    <dgm:cxn modelId="{ECC8E66B-481F-485F-A548-9F10D61CB8F0}" type="presParOf" srcId="{2286C93B-389C-5D47-BD82-25E331263C60}" destId="{F9FC6BD7-0CA8-E746-97BE-EA7729ACA6AE}" srcOrd="1" destOrd="0" presId="urn:microsoft.com/office/officeart/2005/8/layout/vList5"/>
    <dgm:cxn modelId="{DFB3FE33-E23C-4343-981A-0AABA727C4A3}" type="presParOf" srcId="{158B7010-1457-F34C-93E8-17363CCE3BB2}" destId="{DBE575A4-FC7B-F048-81AC-A2608B7E9FBC}" srcOrd="3" destOrd="0" presId="urn:microsoft.com/office/officeart/2005/8/layout/vList5"/>
    <dgm:cxn modelId="{005ACA65-9915-437C-9CEF-5F3F5AF89878}" type="presParOf" srcId="{158B7010-1457-F34C-93E8-17363CCE3BB2}" destId="{599D8C19-F2F2-434E-A535-FDA7E89FB5EE}" srcOrd="4" destOrd="0" presId="urn:microsoft.com/office/officeart/2005/8/layout/vList5"/>
    <dgm:cxn modelId="{C6D8BA58-F4FB-4416-A5D3-C245B4500CFE}" type="presParOf" srcId="{599D8C19-F2F2-434E-A535-FDA7E89FB5EE}" destId="{C04D3AFF-13D1-9540-BAEF-023E89AC0A58}" srcOrd="0" destOrd="0" presId="urn:microsoft.com/office/officeart/2005/8/layout/vList5"/>
    <dgm:cxn modelId="{2E9A93DE-5419-4572-A3D0-FB8210D6E0A9}" type="presParOf" srcId="{599D8C19-F2F2-434E-A535-FDA7E89FB5EE}" destId="{2BD8677E-B989-6E42-9C45-A5C35502456A}" srcOrd="1" destOrd="0" presId="urn:microsoft.com/office/officeart/2005/8/layout/vList5"/>
    <dgm:cxn modelId="{302DAD97-7AFB-4332-9791-682DF35476C4}" type="presParOf" srcId="{158B7010-1457-F34C-93E8-17363CCE3BB2}" destId="{15FF8488-AAB7-5F43-9AA0-ED045439C92D}" srcOrd="5" destOrd="0" presId="urn:microsoft.com/office/officeart/2005/8/layout/vList5"/>
    <dgm:cxn modelId="{36DB1E58-D12C-46E0-8F45-2F55734EDC04}" type="presParOf" srcId="{158B7010-1457-F34C-93E8-17363CCE3BB2}" destId="{3F5CC188-0C43-654B-95B0-EFC70165E55F}" srcOrd="6" destOrd="0" presId="urn:microsoft.com/office/officeart/2005/8/layout/vList5"/>
    <dgm:cxn modelId="{B479E728-6D07-421E-A0A0-639A42267CC7}" type="presParOf" srcId="{3F5CC188-0C43-654B-95B0-EFC70165E55F}" destId="{20F16FB0-AC6B-5842-821C-C2C6E7B77D48}" srcOrd="0" destOrd="0" presId="urn:microsoft.com/office/officeart/2005/8/layout/vList5"/>
    <dgm:cxn modelId="{12FBCF0D-5D04-45AD-A23F-627E9EF5639C}" type="presParOf" srcId="{3F5CC188-0C43-654B-95B0-EFC70165E55F}" destId="{92DC98E5-94E1-3B42-BA84-66947B1305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5C49FF-E136-4995-B141-FBF9290F3775}" type="datetimeFigureOut">
              <a:rPr lang="en-US" smtClean="0"/>
              <a:t>8/19/2018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DA868C-4A55-4365-8802-400F1C05C9C9}" type="slidenum">
              <a:rPr lang="en-US" smtClean="0"/>
              <a:t>‹#›</a:t>
            </a:fld>
            <a:endParaRPr lang="en-US" dirty="0"/>
          </a:p>
        </p:txBody>
      </p:sp>
    </p:spTree>
    <p:extLst>
      <p:ext uri="{BB962C8B-B14F-4D97-AF65-F5344CB8AC3E}">
        <p14:creationId xmlns:p14="http://schemas.microsoft.com/office/powerpoint/2010/main" val="2397420194"/>
      </p:ext>
    </p:extLst>
  </p:cSld>
  <p:clrMap bg1="lt1" tx1="dk1" bg2="lt2" tx2="dk2" accent1="accent1" accent2="accent2" accent3="accent3" accent4="accent4" accent5="accent5" accent6="accent6" hlink="hlink" folHlink="folHlink"/>
  <p:notesStyle>
    <a:lvl1pPr marL="0" algn="l" defTabSz="914327" rtl="0" eaLnBrk="1" latinLnBrk="0" hangingPunct="1">
      <a:defRPr sz="1200" kern="1200">
        <a:solidFill>
          <a:schemeClr val="tx1"/>
        </a:solidFill>
        <a:latin typeface="+mn-lt"/>
        <a:ea typeface="+mn-ea"/>
        <a:cs typeface="+mn-cs"/>
      </a:defRPr>
    </a:lvl1pPr>
    <a:lvl2pPr marL="457163" algn="l" defTabSz="914327" rtl="0" eaLnBrk="1" latinLnBrk="0" hangingPunct="1">
      <a:defRPr sz="1200" kern="1200">
        <a:solidFill>
          <a:schemeClr val="tx1"/>
        </a:solidFill>
        <a:latin typeface="+mn-lt"/>
        <a:ea typeface="+mn-ea"/>
        <a:cs typeface="+mn-cs"/>
      </a:defRPr>
    </a:lvl2pPr>
    <a:lvl3pPr marL="914327" algn="l" defTabSz="914327" rtl="0" eaLnBrk="1" latinLnBrk="0" hangingPunct="1">
      <a:defRPr sz="1200" kern="1200">
        <a:solidFill>
          <a:schemeClr val="tx1"/>
        </a:solidFill>
        <a:latin typeface="+mn-lt"/>
        <a:ea typeface="+mn-ea"/>
        <a:cs typeface="+mn-cs"/>
      </a:defRPr>
    </a:lvl3pPr>
    <a:lvl4pPr marL="1371490" algn="l" defTabSz="914327" rtl="0" eaLnBrk="1" latinLnBrk="0" hangingPunct="1">
      <a:defRPr sz="1200" kern="1200">
        <a:solidFill>
          <a:schemeClr val="tx1"/>
        </a:solidFill>
        <a:latin typeface="+mn-lt"/>
        <a:ea typeface="+mn-ea"/>
        <a:cs typeface="+mn-cs"/>
      </a:defRPr>
    </a:lvl4pPr>
    <a:lvl5pPr marL="1828654" algn="l" defTabSz="914327" rtl="0" eaLnBrk="1" latinLnBrk="0" hangingPunct="1">
      <a:defRPr sz="1200" kern="1200">
        <a:solidFill>
          <a:schemeClr val="tx1"/>
        </a:solidFill>
        <a:latin typeface="+mn-lt"/>
        <a:ea typeface="+mn-ea"/>
        <a:cs typeface="+mn-cs"/>
      </a:defRPr>
    </a:lvl5pPr>
    <a:lvl6pPr marL="2285817"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7"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pls/oshaweb/owadisp.show_document?p_id=3359&amp;p_table=OSHA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pPr/>
              <a:t>1</a:t>
            </a:fld>
            <a:endParaRPr lang="en-US" dirty="0"/>
          </a:p>
        </p:txBody>
      </p:sp>
    </p:spTree>
    <p:extLst>
      <p:ext uri="{BB962C8B-B14F-4D97-AF65-F5344CB8AC3E}">
        <p14:creationId xmlns:p14="http://schemas.microsoft.com/office/powerpoint/2010/main" val="267635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Run- How</a:t>
            </a:r>
            <a:r>
              <a:rPr lang="en-US" baseline="0" dirty="0" smtClean="0"/>
              <a:t> do they exit, where do they run to, is it predetermined?</a:t>
            </a:r>
            <a:endParaRPr lang="en-US" sz="1200" b="1" dirty="0" smtClean="0">
              <a:solidFill>
                <a:srgbClr val="000063"/>
              </a:solidFill>
              <a:latin typeface="Times New Roman" pitchFamily="18" charset="0"/>
              <a:cs typeface="Times New Roman" pitchFamily="18" charset="0"/>
            </a:endParaRPr>
          </a:p>
          <a:p>
            <a:endParaRPr lang="en-US" sz="1200" b="1" dirty="0" smtClean="0">
              <a:solidFill>
                <a:srgbClr val="000063"/>
              </a:solidFill>
              <a:latin typeface="Times New Roman" pitchFamily="18" charset="0"/>
              <a:cs typeface="Times New Roman" pitchFamily="18" charset="0"/>
            </a:endParaRPr>
          </a:p>
          <a:p>
            <a:r>
              <a:rPr lang="en-US" sz="1200" b="1" dirty="0" smtClean="0">
                <a:solidFill>
                  <a:srgbClr val="000063"/>
                </a:solidFill>
                <a:latin typeface="Times New Roman" pitchFamily="18" charset="0"/>
                <a:cs typeface="Times New Roman" pitchFamily="18" charset="0"/>
              </a:rPr>
              <a:t>13- When will employees come</a:t>
            </a:r>
            <a:r>
              <a:rPr lang="en-US" sz="1200" b="1" baseline="0" dirty="0" smtClean="0">
                <a:solidFill>
                  <a:srgbClr val="000063"/>
                </a:solidFill>
                <a:latin typeface="Times New Roman" pitchFamily="18" charset="0"/>
                <a:cs typeface="Times New Roman" pitchFamily="18" charset="0"/>
              </a:rPr>
              <a:t> out of hiding? Is this in your plan?</a:t>
            </a:r>
          </a:p>
          <a:p>
            <a:endParaRPr lang="en-US" sz="1200" b="1" baseline="0" dirty="0" smtClean="0">
              <a:solidFill>
                <a:srgbClr val="000063"/>
              </a:solidFill>
              <a:latin typeface="Times New Roman" pitchFamily="18" charset="0"/>
              <a:cs typeface="Times New Roman" pitchFamily="18" charset="0"/>
            </a:endParaRPr>
          </a:p>
          <a:p>
            <a:r>
              <a:rPr lang="en-US" sz="1200" b="1" baseline="0" dirty="0" smtClean="0">
                <a:solidFill>
                  <a:srgbClr val="000063"/>
                </a:solidFill>
                <a:latin typeface="Times New Roman" pitchFamily="18" charset="0"/>
                <a:cs typeface="Times New Roman" pitchFamily="18" charset="0"/>
              </a:rPr>
              <a:t>14- For employees who may need to fight for their life, </a:t>
            </a:r>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t>11</a:t>
            </a:fld>
            <a:endParaRPr lang="en-US" dirty="0"/>
          </a:p>
        </p:txBody>
      </p:sp>
    </p:spTree>
    <p:extLst>
      <p:ext uri="{BB962C8B-B14F-4D97-AF65-F5344CB8AC3E}">
        <p14:creationId xmlns:p14="http://schemas.microsoft.com/office/powerpoint/2010/main" val="354249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04"/>
            <a:r>
              <a:rPr lang="en-US" sz="1200" dirty="0" smtClean="0"/>
              <a:t>The CIRT members are expected to begin communicating with each other.  Try to determine who is where.  Begin assigning Command roles starting with personnel that are off premises.  </a:t>
            </a:r>
          </a:p>
          <a:p>
            <a:endParaRPr lang="en-US" sz="1200" dirty="0" smtClean="0"/>
          </a:p>
          <a:p>
            <a:r>
              <a:rPr lang="en-US" sz="1200" dirty="0" smtClean="0"/>
              <a:t>• How</a:t>
            </a:r>
            <a:r>
              <a:rPr lang="en-US" sz="1200" baseline="0" dirty="0" smtClean="0"/>
              <a:t> do you account for your employees?</a:t>
            </a:r>
            <a:endParaRPr lang="en-US" sz="1200" dirty="0" smtClean="0"/>
          </a:p>
          <a:p>
            <a:pPr defTabSz="914096"/>
            <a:r>
              <a:rPr lang="en-US" sz="1200" dirty="0" smtClean="0"/>
              <a:t>• Who is responsible for communicating with news media? – What information will you give them? – Can you control who else the media approaches? If not, what can you do?</a:t>
            </a:r>
          </a:p>
          <a:p>
            <a:pPr defTabSz="914096"/>
            <a:r>
              <a:rPr lang="en-US" sz="1200" dirty="0" smtClean="0"/>
              <a:t>• Who initiates business continuity plans?</a:t>
            </a:r>
          </a:p>
          <a:p>
            <a:pPr defTabSz="914096"/>
            <a:r>
              <a:rPr lang="en-US" sz="1200" dirty="0" smtClean="0"/>
              <a:t>• What else needs to be considered? </a:t>
            </a:r>
          </a:p>
          <a:p>
            <a:pPr marL="0" indent="0" defTabSz="914096">
              <a:buFont typeface="Arial" panose="020B0604020202020204" pitchFamily="34" charset="0"/>
              <a:buNone/>
            </a:pPr>
            <a:r>
              <a:rPr lang="en-US" sz="1200" dirty="0" smtClean="0"/>
              <a:t>• What about</a:t>
            </a:r>
            <a:r>
              <a:rPr lang="en-US" sz="1200" baseline="0" dirty="0" smtClean="0"/>
              <a:t> the shot/injured employees? How do you contact families? Get status updates from the hospital </a:t>
            </a:r>
            <a:r>
              <a:rPr lang="en-US" sz="1200" baseline="0" dirty="0" err="1" smtClean="0"/>
              <a:t>etc</a:t>
            </a:r>
            <a:r>
              <a:rPr lang="en-US" sz="1200" baseline="0" dirty="0" smtClean="0"/>
              <a:t>?</a:t>
            </a:r>
            <a:endParaRPr lang="en-US" sz="1200" dirty="0" smtClean="0"/>
          </a:p>
          <a:p>
            <a:pPr marL="0" marR="0" lvl="0" indent="0" algn="l" defTabSz="914096" rtl="0" eaLnBrk="1" fontAlgn="auto" latinLnBrk="0" hangingPunct="1">
              <a:lnSpc>
                <a:spcPct val="100000"/>
              </a:lnSpc>
              <a:spcBef>
                <a:spcPts val="0"/>
              </a:spcBef>
              <a:spcAft>
                <a:spcPts val="0"/>
              </a:spcAft>
              <a:buClrTx/>
              <a:buSzTx/>
              <a:buFontTx/>
              <a:buNone/>
              <a:tabLst/>
              <a:defRPr/>
            </a:pPr>
            <a:r>
              <a:rPr lang="en-US" sz="1200" dirty="0" smtClean="0"/>
              <a:t>• How is information disseminated to employees? Will employees not involved receive some sort of notification to stay away from the premises?</a:t>
            </a:r>
          </a:p>
          <a:p>
            <a:r>
              <a:rPr lang="en-US" sz="1200" dirty="0" smtClean="0"/>
              <a:t>• Are you able to continue normal business operations using fewer staff? </a:t>
            </a:r>
          </a:p>
          <a:p>
            <a:pPr marL="0" marR="0" lvl="0" indent="0" algn="l" defTabSz="914327" rtl="0" eaLnBrk="1" fontAlgn="auto" latinLnBrk="0" hangingPunct="1">
              <a:lnSpc>
                <a:spcPct val="100000"/>
              </a:lnSpc>
              <a:spcBef>
                <a:spcPts val="0"/>
              </a:spcBef>
              <a:spcAft>
                <a:spcPts val="0"/>
              </a:spcAft>
              <a:buClrTx/>
              <a:buSzTx/>
              <a:buFontTx/>
              <a:buNone/>
              <a:tabLst/>
              <a:defRPr/>
            </a:pPr>
            <a:r>
              <a:rPr lang="en-US" sz="1200" dirty="0" smtClean="0"/>
              <a:t>• How will you accommodate individuals who have been emotionally traumatized by the event? • What resources will you make available to all staff?  Ensure mental health professionals are available for employees. </a:t>
            </a:r>
          </a:p>
          <a:p>
            <a:r>
              <a:rPr lang="en-US" sz="1200" dirty="0" smtClean="0"/>
              <a:t>• How will you communicate your company’s resilience to concerned clients/members? </a:t>
            </a:r>
          </a:p>
          <a:p>
            <a:pPr marL="0" marR="0" lvl="0" indent="-2743" algn="l" defTabSz="908914" rtl="0" eaLnBrk="1" fontAlgn="base" latinLnBrk="0" hangingPunct="1">
              <a:lnSpc>
                <a:spcPct val="100000"/>
              </a:lnSpc>
              <a:spcBef>
                <a:spcPct val="0"/>
              </a:spcBef>
              <a:spcAft>
                <a:spcPct val="0"/>
              </a:spcAft>
              <a:buClrTx/>
              <a:buSzTx/>
              <a:buFontTx/>
              <a:buNone/>
              <a:tabLst/>
              <a:defRPr/>
            </a:pPr>
            <a:r>
              <a:rPr lang="en-US" sz="1200" dirty="0" smtClean="0"/>
              <a:t>• How will your employees get home? – Will you request access back into the building? </a:t>
            </a:r>
            <a:r>
              <a:rPr lang="en-US" sz="1200" smtClean="0"/>
              <a:t>Who would go in? </a:t>
            </a:r>
          </a:p>
          <a:p>
            <a:pPr marL="0" lvl="0" indent="-2743" defTabSz="908914" fontAlgn="base">
              <a:spcBef>
                <a:spcPct val="0"/>
              </a:spcBef>
              <a:spcAft>
                <a:spcPct val="0"/>
              </a:spcAft>
              <a:buFontTx/>
              <a:buNone/>
            </a:pPr>
            <a:endParaRPr lang="en-US" sz="1200" b="1" dirty="0" smtClean="0">
              <a:solidFill>
                <a:srgbClr val="000063"/>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1DA868C-4A55-4365-8802-400F1C05C9C9}" type="slidenum">
              <a:rPr lang="en-US" smtClean="0"/>
              <a:t>12</a:t>
            </a:fld>
            <a:endParaRPr lang="en-US" dirty="0"/>
          </a:p>
        </p:txBody>
      </p:sp>
    </p:spTree>
    <p:extLst>
      <p:ext uri="{BB962C8B-B14F-4D97-AF65-F5344CB8AC3E}">
        <p14:creationId xmlns:p14="http://schemas.microsoft.com/office/powerpoint/2010/main" val="41943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604"/>
            <a:r>
              <a:rPr lang="en-US" sz="1200" dirty="0" smtClean="0"/>
              <a:t>The CIRT members are expected to begin communicating with each other.  Try to determine who is where.  Begin assigning Command roles starting with personnel that are off premises.  </a:t>
            </a:r>
          </a:p>
          <a:p>
            <a:endParaRPr lang="en-US" sz="1200" dirty="0" smtClean="0"/>
          </a:p>
          <a:p>
            <a:r>
              <a:rPr lang="en-US" sz="1200" dirty="0" smtClean="0"/>
              <a:t>• How</a:t>
            </a:r>
            <a:r>
              <a:rPr lang="en-US" sz="1200" baseline="0" dirty="0" smtClean="0"/>
              <a:t> do you account for your employees? How do you warn employees to stay away from the building? Where will you as the CIRT team meet?</a:t>
            </a:r>
            <a:endParaRPr lang="en-US" sz="1200" dirty="0" smtClean="0"/>
          </a:p>
          <a:p>
            <a:pPr defTabSz="914096"/>
            <a:r>
              <a:rPr lang="en-US" sz="1200" dirty="0" smtClean="0"/>
              <a:t>• Who is responsible for communicating with news media? – What information will you give them? – Can you control who else the media approaches? If not, what can you do?</a:t>
            </a:r>
          </a:p>
          <a:p>
            <a:pPr defTabSz="914096"/>
            <a:r>
              <a:rPr lang="en-US" sz="1200" dirty="0" smtClean="0"/>
              <a:t>• Who initiates business continuity plans?</a:t>
            </a:r>
          </a:p>
          <a:p>
            <a:pPr defTabSz="914096"/>
            <a:r>
              <a:rPr lang="en-US" sz="1200" dirty="0" smtClean="0"/>
              <a:t>• What else needs to be considered? </a:t>
            </a:r>
          </a:p>
          <a:p>
            <a:pPr marL="0" indent="0" defTabSz="914096">
              <a:buFont typeface="Arial" panose="020B0604020202020204" pitchFamily="34" charset="0"/>
              <a:buNone/>
            </a:pPr>
            <a:r>
              <a:rPr lang="en-US" sz="1200" dirty="0" smtClean="0"/>
              <a:t>• What about</a:t>
            </a:r>
            <a:r>
              <a:rPr lang="en-US" sz="1200" baseline="0" dirty="0" smtClean="0"/>
              <a:t> the shot/injured employees? How do you contact families? Get status updates from the hospital </a:t>
            </a:r>
            <a:r>
              <a:rPr lang="en-US" sz="1200" baseline="0" dirty="0" err="1" smtClean="0"/>
              <a:t>etc</a:t>
            </a:r>
            <a:r>
              <a:rPr lang="en-US" sz="1200" baseline="0" dirty="0" smtClean="0"/>
              <a:t>?</a:t>
            </a:r>
            <a:endParaRPr lang="en-US" sz="1200" dirty="0" smtClean="0"/>
          </a:p>
          <a:p>
            <a:pPr marL="0" marR="0" lvl="0" indent="0" algn="l" defTabSz="914096" rtl="0" eaLnBrk="1" fontAlgn="auto" latinLnBrk="0" hangingPunct="1">
              <a:lnSpc>
                <a:spcPct val="100000"/>
              </a:lnSpc>
              <a:spcBef>
                <a:spcPts val="0"/>
              </a:spcBef>
              <a:spcAft>
                <a:spcPts val="0"/>
              </a:spcAft>
              <a:buClrTx/>
              <a:buSzTx/>
              <a:buFontTx/>
              <a:buNone/>
              <a:tabLst/>
              <a:defRPr/>
            </a:pPr>
            <a:r>
              <a:rPr lang="en-US" sz="1200" dirty="0" smtClean="0"/>
              <a:t>• How is information disseminated to employees? Will employees not involved receive some sort of notification to stay away from the premises?</a:t>
            </a:r>
          </a:p>
          <a:p>
            <a:r>
              <a:rPr lang="en-US" sz="1200" dirty="0" smtClean="0"/>
              <a:t>• Are you able to continue normal business operations using fewer staff? </a:t>
            </a:r>
          </a:p>
          <a:p>
            <a:pPr marL="0" marR="0" lvl="0" indent="0" algn="l" defTabSz="914327" rtl="0" eaLnBrk="1" fontAlgn="auto" latinLnBrk="0" hangingPunct="1">
              <a:lnSpc>
                <a:spcPct val="100000"/>
              </a:lnSpc>
              <a:spcBef>
                <a:spcPts val="0"/>
              </a:spcBef>
              <a:spcAft>
                <a:spcPts val="0"/>
              </a:spcAft>
              <a:buClrTx/>
              <a:buSzTx/>
              <a:buFontTx/>
              <a:buNone/>
              <a:tabLst/>
              <a:defRPr/>
            </a:pPr>
            <a:r>
              <a:rPr lang="en-US" sz="1200" dirty="0" smtClean="0"/>
              <a:t>• How will you accommodate individuals who have been emotionally traumatized by the event? • What resources will you make available to all staff?  Ensure mental health professionals are available for employees. </a:t>
            </a:r>
          </a:p>
          <a:p>
            <a:r>
              <a:rPr lang="en-US" sz="1200" dirty="0" smtClean="0"/>
              <a:t>• How will you communicate your company’s resilience to concerned clients/members? </a:t>
            </a:r>
          </a:p>
          <a:p>
            <a:pPr marL="0" marR="0" lvl="0" indent="-2743" algn="l" defTabSz="908914" rtl="0" eaLnBrk="1" fontAlgn="base" latinLnBrk="0" hangingPunct="1">
              <a:lnSpc>
                <a:spcPct val="100000"/>
              </a:lnSpc>
              <a:spcBef>
                <a:spcPct val="0"/>
              </a:spcBef>
              <a:spcAft>
                <a:spcPct val="0"/>
              </a:spcAft>
              <a:buClrTx/>
              <a:buSzTx/>
              <a:buFontTx/>
              <a:buNone/>
              <a:tabLst/>
              <a:defRPr/>
            </a:pPr>
            <a:r>
              <a:rPr lang="en-US" sz="1200" dirty="0" smtClean="0"/>
              <a:t>• How will your employees get home? – Will you request access back into the building? Who would go in? </a:t>
            </a:r>
          </a:p>
          <a:p>
            <a:pPr marL="0" marR="0" lvl="0" indent="-2743" algn="l" defTabSz="908914" rtl="0" eaLnBrk="1" fontAlgn="base" latinLnBrk="0" hangingPunct="1">
              <a:lnSpc>
                <a:spcPct val="100000"/>
              </a:lnSpc>
              <a:spcBef>
                <a:spcPct val="0"/>
              </a:spcBef>
              <a:spcAft>
                <a:spcPct val="0"/>
              </a:spcAft>
              <a:buClrTx/>
              <a:buSzTx/>
              <a:buFontTx/>
              <a:buNone/>
              <a:tabLst/>
              <a:defRPr/>
            </a:pPr>
            <a:r>
              <a:rPr lang="en-US" sz="1200" dirty="0" smtClean="0"/>
              <a:t>How will you work</a:t>
            </a:r>
            <a:r>
              <a:rPr lang="en-US" sz="1200" baseline="0" dirty="0" smtClean="0"/>
              <a:t> with the police?</a:t>
            </a:r>
            <a:endParaRPr lang="en-US" sz="1200" dirty="0" smtClean="0"/>
          </a:p>
        </p:txBody>
      </p:sp>
      <p:sp>
        <p:nvSpPr>
          <p:cNvPr id="4" name="Slide Number Placeholder 3"/>
          <p:cNvSpPr>
            <a:spLocks noGrp="1"/>
          </p:cNvSpPr>
          <p:nvPr>
            <p:ph type="sldNum" sz="quarter" idx="10"/>
          </p:nvPr>
        </p:nvSpPr>
        <p:spPr/>
        <p:txBody>
          <a:bodyPr/>
          <a:lstStyle/>
          <a:p>
            <a:fld id="{51DA868C-4A55-4365-8802-400F1C05C9C9}" type="slidenum">
              <a:rPr lang="en-US" smtClean="0"/>
              <a:t>13</a:t>
            </a:fld>
            <a:endParaRPr lang="en-US" dirty="0"/>
          </a:p>
        </p:txBody>
      </p:sp>
    </p:spTree>
    <p:extLst>
      <p:ext uri="{BB962C8B-B14F-4D97-AF65-F5344CB8AC3E}">
        <p14:creationId xmlns:p14="http://schemas.microsoft.com/office/powerpoint/2010/main" val="198698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Run- How</a:t>
            </a:r>
            <a:r>
              <a:rPr lang="en-US" baseline="0" dirty="0" smtClean="0"/>
              <a:t> do they exit, where do they run to, is it predetermined?</a:t>
            </a:r>
            <a:endParaRPr lang="en-US" sz="1200" b="1" dirty="0" smtClean="0">
              <a:solidFill>
                <a:srgbClr val="000063"/>
              </a:solidFill>
              <a:latin typeface="Times New Roman" pitchFamily="18" charset="0"/>
              <a:cs typeface="Times New Roman" pitchFamily="18" charset="0"/>
            </a:endParaRPr>
          </a:p>
          <a:p>
            <a:endParaRPr lang="en-US" sz="1200" b="1" dirty="0" smtClean="0">
              <a:solidFill>
                <a:srgbClr val="000063"/>
              </a:solidFill>
              <a:latin typeface="Times New Roman" pitchFamily="18" charset="0"/>
              <a:cs typeface="Times New Roman" pitchFamily="18" charset="0"/>
            </a:endParaRPr>
          </a:p>
          <a:p>
            <a:r>
              <a:rPr lang="en-US" sz="1200" b="1" dirty="0" smtClean="0">
                <a:solidFill>
                  <a:srgbClr val="000063"/>
                </a:solidFill>
                <a:latin typeface="Times New Roman" pitchFamily="18" charset="0"/>
                <a:cs typeface="Times New Roman" pitchFamily="18" charset="0"/>
              </a:rPr>
              <a:t>13- When will employees come</a:t>
            </a:r>
            <a:r>
              <a:rPr lang="en-US" sz="1200" b="1" baseline="0" dirty="0" smtClean="0">
                <a:solidFill>
                  <a:srgbClr val="000063"/>
                </a:solidFill>
                <a:latin typeface="Times New Roman" pitchFamily="18" charset="0"/>
                <a:cs typeface="Times New Roman" pitchFamily="18" charset="0"/>
              </a:rPr>
              <a:t> out of hiding? Is this in your plan?</a:t>
            </a:r>
          </a:p>
          <a:p>
            <a:endParaRPr lang="en-US" sz="1200" b="1" baseline="0" dirty="0" smtClean="0">
              <a:solidFill>
                <a:srgbClr val="000063"/>
              </a:solidFill>
              <a:latin typeface="Times New Roman" pitchFamily="18" charset="0"/>
              <a:cs typeface="Times New Roman" pitchFamily="18" charset="0"/>
            </a:endParaRPr>
          </a:p>
          <a:p>
            <a:r>
              <a:rPr lang="en-US" sz="1200" b="1" baseline="0" dirty="0" smtClean="0">
                <a:solidFill>
                  <a:srgbClr val="000063"/>
                </a:solidFill>
                <a:latin typeface="Times New Roman" pitchFamily="18" charset="0"/>
                <a:cs typeface="Times New Roman" pitchFamily="18" charset="0"/>
              </a:rPr>
              <a:t>14- For employees who may need to fight for their life, </a:t>
            </a:r>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t>14</a:t>
            </a:fld>
            <a:endParaRPr lang="en-US" dirty="0"/>
          </a:p>
        </p:txBody>
      </p:sp>
    </p:spTree>
    <p:extLst>
      <p:ext uri="{BB962C8B-B14F-4D97-AF65-F5344CB8AC3E}">
        <p14:creationId xmlns:p14="http://schemas.microsoft.com/office/powerpoint/2010/main" val="371173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a:spcBef>
                <a:spcPct val="0"/>
              </a:spcBef>
              <a:spcAft>
                <a:spcPct val="0"/>
              </a:spcAft>
              <a:buFont typeface="+mj-lt"/>
              <a:buNone/>
            </a:pPr>
            <a:r>
              <a:rPr lang="en-US" sz="2200" b="1" dirty="0" smtClean="0">
                <a:solidFill>
                  <a:srgbClr val="000063"/>
                </a:solidFill>
                <a:latin typeface="Times New Roman" pitchFamily="18" charset="0"/>
                <a:cs typeface="Times New Roman" pitchFamily="18" charset="0"/>
              </a:rPr>
              <a:t>How do you account</a:t>
            </a:r>
            <a:r>
              <a:rPr lang="en-US" sz="2200" b="1" baseline="0" dirty="0" smtClean="0">
                <a:solidFill>
                  <a:srgbClr val="000063"/>
                </a:solidFill>
                <a:latin typeface="Times New Roman" pitchFamily="18" charset="0"/>
                <a:cs typeface="Times New Roman" pitchFamily="18" charset="0"/>
              </a:rPr>
              <a:t> for your personnel- Think about those who exercised the “Run-Hide-Fight”</a:t>
            </a:r>
          </a:p>
          <a:p>
            <a:pPr marL="0" indent="0" defTabSz="914400" fontAlgn="base">
              <a:spcBef>
                <a:spcPct val="0"/>
              </a:spcBef>
              <a:spcAft>
                <a:spcPct val="0"/>
              </a:spcAft>
              <a:buFont typeface="+mj-lt"/>
              <a:buNone/>
            </a:pPr>
            <a:endParaRPr lang="en-US" sz="2200" b="1" baseline="0" dirty="0" smtClean="0">
              <a:solidFill>
                <a:srgbClr val="000063"/>
              </a:solidFill>
              <a:latin typeface="Times New Roman" pitchFamily="18" charset="0"/>
              <a:cs typeface="Times New Roman" pitchFamily="18" charset="0"/>
            </a:endParaRPr>
          </a:p>
          <a:p>
            <a:pPr marL="0" indent="0" defTabSz="914400" fontAlgn="base">
              <a:spcBef>
                <a:spcPct val="0"/>
              </a:spcBef>
              <a:spcAft>
                <a:spcPct val="0"/>
              </a:spcAft>
              <a:buFont typeface="+mj-lt"/>
              <a:buNone/>
            </a:pPr>
            <a:r>
              <a:rPr lang="en-US" sz="2200" b="1" dirty="0" smtClean="0">
                <a:solidFill>
                  <a:srgbClr val="000063"/>
                </a:solidFill>
                <a:latin typeface="Times New Roman" pitchFamily="18" charset="0"/>
                <a:cs typeface="Times New Roman" pitchFamily="18" charset="0"/>
              </a:rPr>
              <a:t>Do you have a communication plan</a:t>
            </a:r>
            <a:r>
              <a:rPr lang="en-US" sz="2400" b="1" dirty="0" smtClean="0">
                <a:solidFill>
                  <a:srgbClr val="000063"/>
                </a:solidFill>
                <a:latin typeface="Times New Roman" pitchFamily="18" charset="0"/>
                <a:cs typeface="Times New Roman" pitchFamily="18" charset="0"/>
              </a:rPr>
              <a:t>?</a:t>
            </a:r>
          </a:p>
          <a:p>
            <a:pPr marL="800063" lvl="1" indent="-342900" defTabSz="914400" fontAlgn="base">
              <a:spcBef>
                <a:spcPct val="0"/>
              </a:spcBef>
              <a:spcAft>
                <a:spcPct val="0"/>
              </a:spcAft>
              <a:buFontTx/>
              <a:buChar char="-"/>
            </a:pPr>
            <a:r>
              <a:rPr lang="en-US" sz="2400" b="1" dirty="0" smtClean="0">
                <a:solidFill>
                  <a:srgbClr val="000063"/>
                </a:solidFill>
                <a:latin typeface="Times New Roman" pitchFamily="18" charset="0"/>
                <a:cs typeface="Times New Roman" pitchFamily="18" charset="0"/>
              </a:rPr>
              <a:t>Internally? Respecting an investigation, privacy of employees and rumor control</a:t>
            </a:r>
          </a:p>
          <a:p>
            <a:pPr marL="800063" lvl="1" indent="-342900" defTabSz="914400" fontAlgn="base">
              <a:spcBef>
                <a:spcPct val="0"/>
              </a:spcBef>
              <a:spcAft>
                <a:spcPct val="0"/>
              </a:spcAft>
              <a:buFontTx/>
              <a:buChar char="-"/>
            </a:pPr>
            <a:r>
              <a:rPr lang="en-US" sz="2400" b="1" dirty="0" smtClean="0">
                <a:solidFill>
                  <a:srgbClr val="000063"/>
                </a:solidFill>
                <a:latin typeface="Times New Roman" pitchFamily="18" charset="0"/>
                <a:cs typeface="Times New Roman" pitchFamily="18" charset="0"/>
              </a:rPr>
              <a:t>For the media?</a:t>
            </a:r>
            <a:r>
              <a:rPr lang="en-US" sz="2400" b="1" baseline="0" dirty="0" smtClean="0">
                <a:solidFill>
                  <a:srgbClr val="000063"/>
                </a:solidFill>
                <a:latin typeface="Times New Roman" pitchFamily="18" charset="0"/>
                <a:cs typeface="Times New Roman" pitchFamily="18" charset="0"/>
              </a:rPr>
              <a:t> </a:t>
            </a:r>
            <a:r>
              <a:rPr lang="en-US" sz="2400" b="1" dirty="0" smtClean="0">
                <a:solidFill>
                  <a:srgbClr val="000063"/>
                </a:solidFill>
                <a:latin typeface="Times New Roman" pitchFamily="18" charset="0"/>
                <a:cs typeface="Times New Roman" pitchFamily="18" charset="0"/>
              </a:rPr>
              <a:t>Is it coordinated with local Emergency Management Agencies </a:t>
            </a:r>
          </a:p>
        </p:txBody>
      </p:sp>
      <p:sp>
        <p:nvSpPr>
          <p:cNvPr id="4" name="Slide Number Placeholder 3"/>
          <p:cNvSpPr>
            <a:spLocks noGrp="1"/>
          </p:cNvSpPr>
          <p:nvPr>
            <p:ph type="sldNum" sz="quarter" idx="10"/>
          </p:nvPr>
        </p:nvSpPr>
        <p:spPr/>
        <p:txBody>
          <a:bodyPr/>
          <a:lstStyle/>
          <a:p>
            <a:fld id="{51DA868C-4A55-4365-8802-400F1C05C9C9}" type="slidenum">
              <a:rPr lang="en-US" smtClean="0"/>
              <a:t>15</a:t>
            </a:fld>
            <a:endParaRPr lang="en-US" dirty="0"/>
          </a:p>
        </p:txBody>
      </p:sp>
    </p:spTree>
    <p:extLst>
      <p:ext uri="{BB962C8B-B14F-4D97-AF65-F5344CB8AC3E}">
        <p14:creationId xmlns:p14="http://schemas.microsoft.com/office/powerpoint/2010/main" val="31368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3946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p>
          <a:p>
            <a:pPr eaLnBrk="1" hangingPunct="1"/>
            <a:r>
              <a:rPr lang="en-US" sz="1200" b="0" dirty="0" smtClean="0"/>
              <a:t>The workplace or school shooter is concerned about current and very specific problems, i.e. a  job termination, mortgage foreclosure, spouse divorce process, school bullying, etc.  These persons are Other-centered and think that violence against those offending persons will solve the problem.</a:t>
            </a:r>
          </a:p>
          <a:p>
            <a:endParaRPr lang="en-US" b="0" dirty="0" smtClean="0"/>
          </a:p>
          <a:p>
            <a:pPr eaLnBrk="1" hangingPunct="1"/>
            <a:r>
              <a:rPr lang="en-US" sz="1200" b="0" dirty="0" smtClean="0"/>
              <a:t>With the criminal shooter, Even though there is a personal conflict or issue, as in the Workplace/school shooter, the Criminal shooter is more concerned about self and damage to his/her ego.</a:t>
            </a:r>
          </a:p>
          <a:p>
            <a:pPr eaLnBrk="1" hangingPunct="1"/>
            <a:r>
              <a:rPr lang="en-US" sz="1200" b="0" dirty="0" smtClean="0"/>
              <a:t>Vengeance is desired more as a violent emotional release, rather than only an attack on someone specific.</a:t>
            </a:r>
          </a:p>
          <a:p>
            <a:pPr eaLnBrk="1" hangingPunct="1"/>
            <a:r>
              <a:rPr lang="en-US" sz="1200" b="0" dirty="0" smtClean="0"/>
              <a:t>They experience a Psychological reward through terrorism.  </a:t>
            </a:r>
          </a:p>
          <a:p>
            <a:pPr eaLnBrk="1" hangingPunct="1"/>
            <a:r>
              <a:rPr lang="en-US" sz="1200" b="0" dirty="0" smtClean="0"/>
              <a:t>There is a Thrill of guns, bombs ,killing, chaos. We see them often in places like malls and theatres that we call soft targets because they are easy to get into.</a:t>
            </a:r>
          </a:p>
          <a:p>
            <a:pPr eaLnBrk="1" hangingPunct="1"/>
            <a:r>
              <a:rPr lang="en-US" sz="1200" b="0" dirty="0" smtClean="0"/>
              <a:t>Because the criminal shooter’s orientation is more toward achieving psychological reward  through chaos,  mass  murder often happens.</a:t>
            </a:r>
          </a:p>
          <a:p>
            <a:pPr eaLnBrk="1" hangingPunct="1"/>
            <a:endParaRPr lang="en-US" sz="1200" b="0" dirty="0" smtClean="0"/>
          </a:p>
          <a:p>
            <a:pPr eaLnBrk="1" hangingPunct="1"/>
            <a:r>
              <a:rPr lang="en-US" sz="1200" b="0" dirty="0" smtClean="0"/>
              <a:t>Ideological terrorists.</a:t>
            </a:r>
          </a:p>
          <a:p>
            <a:pPr eaLnBrk="1" hangingPunct="1"/>
            <a:r>
              <a:rPr lang="en-US" sz="1200" b="0" dirty="0" smtClean="0"/>
              <a:t>Population fear – terror driven by an Ideological goal.</a:t>
            </a:r>
          </a:p>
          <a:p>
            <a:pPr eaLnBrk="1" hangingPunct="1"/>
            <a:r>
              <a:rPr lang="en-US" sz="1200" b="0" dirty="0" smtClean="0"/>
              <a:t>Cause oriented not “other” or self-oriented.</a:t>
            </a:r>
          </a:p>
          <a:p>
            <a:pPr eaLnBrk="1" hangingPunct="1"/>
            <a:r>
              <a:rPr lang="en-US" sz="1200" b="0" dirty="0" smtClean="0"/>
              <a:t>Placing a vehicle with a bomb in Times Square is not to damage a specific store or kill specific persons. It is to create terror and advance a cause.</a:t>
            </a:r>
          </a:p>
          <a:p>
            <a:pPr eaLnBrk="1" hangingPunct="1"/>
            <a:r>
              <a:rPr lang="en-US" sz="1200" b="0" dirty="0" smtClean="0"/>
              <a:t>Don’t believe change can occur in peaceful way i.e. voting, protesting, legislating.. Therefore violence is justified.</a:t>
            </a:r>
          </a:p>
          <a:p>
            <a:pPr eaLnBrk="1" hangingPunct="1"/>
            <a:endParaRPr lang="en-US" sz="1200" b="0" dirty="0" smtClean="0"/>
          </a:p>
          <a:p>
            <a:pPr eaLnBrk="1" hangingPunct="1"/>
            <a:r>
              <a:rPr lang="en-US" sz="1200" b="0" dirty="0" smtClean="0"/>
              <a:t>Includes radical environmentalists like the Discovery Channel shooter, racists like the Holocaust Museum shooter, separatists, extreme political groups, and violent jihadists like Al Quaeda.</a:t>
            </a:r>
          </a:p>
          <a:p>
            <a:pPr eaLnBrk="1" hangingPunct="1"/>
            <a:endParaRPr lang="en-US" sz="1200" b="0" dirty="0" smtClean="0"/>
          </a:p>
          <a:p>
            <a:endParaRPr lang="en-US" dirty="0" smtClean="0"/>
          </a:p>
          <a:p>
            <a:r>
              <a:rPr lang="en-US" dirty="0" smtClean="0"/>
              <a:t>Photo:</a:t>
            </a:r>
            <a:r>
              <a:rPr lang="en-US" baseline="0" dirty="0" smtClean="0"/>
              <a:t> DHS</a:t>
            </a:r>
          </a:p>
          <a:p>
            <a:r>
              <a:rPr lang="en-US" baseline="0" dirty="0" smtClean="0"/>
              <a:t>1. Active Shooter Booklet, http://www.dhs.gov/xlibrary/assets/active_shooter_booklet.pdf </a:t>
            </a:r>
            <a:endParaRPr lang="en-US" dirty="0"/>
          </a:p>
        </p:txBody>
      </p:sp>
      <p:sp>
        <p:nvSpPr>
          <p:cNvPr id="4" name="Slide Number Placeholder 3"/>
          <p:cNvSpPr>
            <a:spLocks noGrp="1"/>
          </p:cNvSpPr>
          <p:nvPr>
            <p:ph type="sldNum" sz="quarter" idx="10"/>
          </p:nvPr>
        </p:nvSpPr>
        <p:spPr/>
        <p:txBody>
          <a:bodyPr/>
          <a:lstStyle/>
          <a:p>
            <a:pPr>
              <a:defRPr/>
            </a:pPr>
            <a:fld id="{2849CB5A-5E71-4969-94F9-4B0C57D3CC30}"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409149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SzPct val="25000"/>
            </a:pPr>
            <a:r>
              <a:rPr lang="en-US" baseline="0" dirty="0" smtClean="0">
                <a:solidFill>
                  <a:schemeClr val="dk1"/>
                </a:solidFill>
                <a:latin typeface="Arial"/>
                <a:ea typeface="Arial"/>
                <a:cs typeface="Arial"/>
                <a:sym typeface="Arial"/>
              </a:rPr>
              <a:t>The FBI and other authoritative public and private organizations have collected a lot of data about active shooter events.  The FBI’s 2016 report about active shooter events is an important resource.  The graphic above has some key facts and statistics taken from that report that help put the active shooter issue in perspective.</a:t>
            </a:r>
            <a:endParaRPr lang="en-US" dirty="0" smtClean="0">
              <a:solidFill>
                <a:schemeClr val="dk1"/>
              </a:solidFill>
              <a:latin typeface="Arial"/>
              <a:ea typeface="Arial"/>
              <a:cs typeface="Arial"/>
              <a:sym typeface="Arial"/>
            </a:endParaRPr>
          </a:p>
          <a:p>
            <a:pPr>
              <a:buSzPct val="25000"/>
            </a:pPr>
            <a:endParaRPr lang="en-US" b="1" dirty="0" smtClean="0">
              <a:solidFill>
                <a:schemeClr val="dk1"/>
              </a:solidFill>
              <a:latin typeface="Arial"/>
              <a:ea typeface="Arial"/>
              <a:cs typeface="Arial"/>
              <a:sym typeface="Arial"/>
            </a:endParaRPr>
          </a:p>
          <a:p>
            <a:pPr>
              <a:buSzPct val="25000"/>
            </a:pPr>
            <a:r>
              <a:rPr lang="en-US" b="1" dirty="0" smtClean="0">
                <a:solidFill>
                  <a:schemeClr val="dk1"/>
                </a:solidFill>
                <a:latin typeface="Arial"/>
                <a:ea typeface="Arial"/>
                <a:cs typeface="Arial"/>
                <a:sym typeface="Arial"/>
              </a:rPr>
              <a:t>Incident Numbers:</a:t>
            </a:r>
          </a:p>
          <a:p>
            <a:pPr marL="174963" indent="-174963">
              <a:lnSpc>
                <a:spcPct val="80000"/>
              </a:lnSpc>
              <a:buClr>
                <a:schemeClr val="dk1"/>
              </a:buClr>
              <a:buSzPct val="84026"/>
              <a:buFont typeface="Arial"/>
              <a:buChar char="•"/>
            </a:pPr>
            <a:r>
              <a:rPr lang="en-US" sz="1200" dirty="0" smtClean="0">
                <a:solidFill>
                  <a:schemeClr val="dk1"/>
                </a:solidFill>
                <a:ea typeface="Calibri"/>
                <a:cs typeface="Calibri"/>
                <a:sym typeface="Calibri"/>
              </a:rPr>
              <a:t>220 incidents,</a:t>
            </a:r>
            <a:r>
              <a:rPr lang="en-US" sz="1200" baseline="0" dirty="0" smtClean="0">
                <a:solidFill>
                  <a:schemeClr val="dk1"/>
                </a:solidFill>
                <a:ea typeface="Calibri"/>
                <a:cs typeface="Calibri"/>
                <a:sym typeface="Calibri"/>
              </a:rPr>
              <a:t> resulting in 661 killed and 825 wounded</a:t>
            </a:r>
          </a:p>
          <a:p>
            <a:pPr marL="174963" indent="-174963">
              <a:lnSpc>
                <a:spcPct val="80000"/>
              </a:lnSpc>
              <a:buClr>
                <a:schemeClr val="dk1"/>
              </a:buClr>
              <a:buSzPct val="84026"/>
              <a:buFont typeface="Arial"/>
              <a:buChar char="•"/>
            </a:pPr>
            <a:r>
              <a:rPr lang="en-US" sz="1200" dirty="0" smtClean="0">
                <a:solidFill>
                  <a:schemeClr val="dk1"/>
                </a:solidFill>
                <a:ea typeface="Calibri"/>
                <a:cs typeface="Calibri"/>
                <a:sym typeface="Calibri"/>
              </a:rPr>
              <a:t>The</a:t>
            </a:r>
            <a:r>
              <a:rPr lang="en-US" sz="1200" baseline="0" dirty="0" smtClean="0">
                <a:solidFill>
                  <a:schemeClr val="dk1"/>
                </a:solidFill>
                <a:ea typeface="Calibri"/>
                <a:cs typeface="Calibri"/>
                <a:sym typeface="Calibri"/>
              </a:rPr>
              <a:t> number </a:t>
            </a:r>
            <a:r>
              <a:rPr lang="en-US" sz="1200" dirty="0" smtClean="0">
                <a:solidFill>
                  <a:schemeClr val="dk1"/>
                </a:solidFill>
                <a:ea typeface="Calibri"/>
                <a:cs typeface="Calibri"/>
                <a:sym typeface="Calibri"/>
              </a:rPr>
              <a:t>of annual incidents is trending upward, with an average of 12.9 per year</a:t>
            </a:r>
          </a:p>
          <a:p>
            <a:pPr marL="174963" indent="-174963">
              <a:lnSpc>
                <a:spcPct val="80000"/>
              </a:lnSpc>
              <a:buClr>
                <a:schemeClr val="dk1"/>
              </a:buClr>
              <a:buSzPct val="84026"/>
              <a:buFont typeface="Arial"/>
              <a:buChar char="•"/>
            </a:pPr>
            <a:endParaRPr lang="en-US" sz="1200" dirty="0" smtClean="0">
              <a:solidFill>
                <a:schemeClr val="dk1"/>
              </a:solidFill>
              <a:ea typeface="Calibri"/>
              <a:cs typeface="Calibri"/>
              <a:sym typeface="Calibri"/>
            </a:endParaRPr>
          </a:p>
          <a:p>
            <a:pPr marL="0" indent="0">
              <a:lnSpc>
                <a:spcPct val="80000"/>
              </a:lnSpc>
              <a:buClr>
                <a:schemeClr val="dk1"/>
              </a:buClr>
              <a:buSzPct val="84026"/>
              <a:buFont typeface="Arial"/>
              <a:buNone/>
            </a:pPr>
            <a:r>
              <a:rPr lang="en-US" sz="1200" b="1" dirty="0" smtClean="0">
                <a:solidFill>
                  <a:schemeClr val="dk1"/>
                </a:solidFill>
                <a:ea typeface="Calibri"/>
                <a:cs typeface="Calibri"/>
                <a:sym typeface="Calibri"/>
              </a:rPr>
              <a:t>Incident Locations by State:</a:t>
            </a:r>
          </a:p>
          <a:p>
            <a:pPr marL="174963" indent="-174963">
              <a:lnSpc>
                <a:spcPct val="80000"/>
              </a:lnSpc>
              <a:buClr>
                <a:schemeClr val="dk1"/>
              </a:buClr>
              <a:buSzPct val="84026"/>
              <a:buFont typeface="Arial"/>
              <a:buChar char="•"/>
            </a:pPr>
            <a:r>
              <a:rPr lang="en-US" sz="1200" dirty="0" smtClean="0">
                <a:solidFill>
                  <a:schemeClr val="dk1"/>
                </a:solidFill>
                <a:ea typeface="Calibri"/>
                <a:cs typeface="Calibri"/>
                <a:sym typeface="Calibri"/>
              </a:rPr>
              <a:t>Incidents</a:t>
            </a:r>
            <a:r>
              <a:rPr lang="en-US" sz="1200" baseline="0" dirty="0" smtClean="0">
                <a:solidFill>
                  <a:schemeClr val="dk1"/>
                </a:solidFill>
                <a:ea typeface="Calibri"/>
                <a:cs typeface="Calibri"/>
                <a:sym typeface="Calibri"/>
              </a:rPr>
              <a:t> occurred in 43 states and the District of Columbia; CA, FL, and PA were the top three (note, these are states with relatively large populations)</a:t>
            </a:r>
          </a:p>
          <a:p>
            <a:pPr marL="0" indent="0">
              <a:lnSpc>
                <a:spcPct val="80000"/>
              </a:lnSpc>
              <a:buClr>
                <a:schemeClr val="dk1"/>
              </a:buClr>
              <a:buSzPct val="84026"/>
              <a:buFont typeface="Arial"/>
              <a:buNone/>
            </a:pPr>
            <a:endParaRPr lang="en-US" sz="1200" baseline="0" dirty="0" smtClean="0">
              <a:solidFill>
                <a:schemeClr val="dk1"/>
              </a:solidFill>
              <a:ea typeface="Calibri"/>
              <a:cs typeface="Calibri"/>
              <a:sym typeface="Calibri"/>
            </a:endParaRPr>
          </a:p>
          <a:p>
            <a:pPr>
              <a:lnSpc>
                <a:spcPct val="80000"/>
              </a:lnSpc>
              <a:spcBef>
                <a:spcPts val="168"/>
              </a:spcBef>
              <a:buSzPct val="25000"/>
            </a:pPr>
            <a:r>
              <a:rPr lang="en-US" sz="1200" b="1" dirty="0" smtClean="0">
                <a:solidFill>
                  <a:srgbClr val="000000"/>
                </a:solidFill>
                <a:ea typeface="Calibri"/>
                <a:cs typeface="Calibri"/>
                <a:sym typeface="Calibri"/>
              </a:rPr>
              <a:t>Incident</a:t>
            </a:r>
            <a:r>
              <a:rPr lang="en-US" sz="1200" b="1" baseline="0" dirty="0" smtClean="0">
                <a:solidFill>
                  <a:srgbClr val="000000"/>
                </a:solidFill>
                <a:ea typeface="Calibri"/>
                <a:cs typeface="Calibri"/>
                <a:sym typeface="Calibri"/>
              </a:rPr>
              <a:t> Location by Target Type</a:t>
            </a:r>
            <a:r>
              <a:rPr lang="en-US" sz="1200" b="1" dirty="0" smtClean="0">
                <a:solidFill>
                  <a:srgbClr val="000000"/>
                </a:solidFill>
                <a:ea typeface="Calibri"/>
                <a:cs typeface="Calibri"/>
                <a:sym typeface="Calibri"/>
              </a:rPr>
              <a:t>:</a:t>
            </a:r>
          </a:p>
          <a:p>
            <a:pPr marL="174963" indent="-174963">
              <a:lnSpc>
                <a:spcPct val="80000"/>
              </a:lnSpc>
              <a:spcBef>
                <a:spcPts val="168"/>
              </a:spcBef>
              <a:buClr>
                <a:schemeClr val="dk1"/>
              </a:buClr>
              <a:buSzPct val="84026"/>
              <a:buFont typeface="Arial"/>
              <a:buChar char="•"/>
            </a:pPr>
            <a:r>
              <a:rPr lang="en-US" sz="1200" dirty="0" smtClean="0">
                <a:solidFill>
                  <a:schemeClr val="dk1"/>
                </a:solidFill>
                <a:ea typeface="Calibri"/>
                <a:cs typeface="Calibri"/>
                <a:sym typeface="Calibri"/>
              </a:rPr>
              <a:t>Nearly half of the incidents happened at commercial</a:t>
            </a:r>
            <a:r>
              <a:rPr lang="en-US" sz="1200" baseline="0" dirty="0" smtClean="0">
                <a:solidFill>
                  <a:schemeClr val="dk1"/>
                </a:solidFill>
                <a:ea typeface="Calibri"/>
                <a:cs typeface="Calibri"/>
                <a:sym typeface="Calibri"/>
              </a:rPr>
              <a:t> facilities, namely </a:t>
            </a:r>
            <a:r>
              <a:rPr lang="en-US" sz="1200" dirty="0" smtClean="0">
                <a:solidFill>
                  <a:schemeClr val="dk1"/>
                </a:solidFill>
                <a:ea typeface="Calibri"/>
                <a:cs typeface="Calibri"/>
                <a:sym typeface="Calibri"/>
              </a:rPr>
              <a:t>businesses or malls. </a:t>
            </a:r>
          </a:p>
          <a:p>
            <a:pPr marL="174963" indent="-174963">
              <a:lnSpc>
                <a:spcPct val="80000"/>
              </a:lnSpc>
              <a:spcBef>
                <a:spcPts val="168"/>
              </a:spcBef>
              <a:buClr>
                <a:schemeClr val="dk1"/>
              </a:buClr>
              <a:buSzPct val="84026"/>
              <a:buFont typeface="Arial"/>
              <a:buChar char="•"/>
            </a:pPr>
            <a:r>
              <a:rPr lang="en-US" sz="1200" dirty="0" smtClean="0">
                <a:solidFill>
                  <a:schemeClr val="dk1"/>
                </a:solidFill>
                <a:ea typeface="Calibri"/>
                <a:cs typeface="Calibri"/>
                <a:sym typeface="Calibri"/>
              </a:rPr>
              <a:t>Nearly a quarter happened at schools,</a:t>
            </a:r>
            <a:r>
              <a:rPr lang="en-US" sz="1200" baseline="0" dirty="0" smtClean="0">
                <a:solidFill>
                  <a:schemeClr val="dk1"/>
                </a:solidFill>
                <a:ea typeface="Calibri"/>
                <a:cs typeface="Calibri"/>
                <a:sym typeface="Calibri"/>
              </a:rPr>
              <a:t> including colleges and universities</a:t>
            </a:r>
            <a:r>
              <a:rPr lang="en-US" sz="1200" dirty="0" smtClean="0">
                <a:solidFill>
                  <a:schemeClr val="dk1"/>
                </a:solidFill>
                <a:ea typeface="Calibri"/>
                <a:cs typeface="Calibri"/>
                <a:sym typeface="Calibri"/>
              </a:rPr>
              <a:t> </a:t>
            </a:r>
          </a:p>
          <a:p>
            <a:pPr marL="174963" indent="-174963">
              <a:lnSpc>
                <a:spcPct val="80000"/>
              </a:lnSpc>
              <a:spcBef>
                <a:spcPts val="168"/>
              </a:spcBef>
              <a:buClr>
                <a:schemeClr val="dk1"/>
              </a:buClr>
              <a:buSzPct val="84026"/>
              <a:buFont typeface="Arial"/>
              <a:buChar char="•"/>
            </a:pPr>
            <a:r>
              <a:rPr lang="en-US" sz="1200" dirty="0" smtClean="0">
                <a:solidFill>
                  <a:schemeClr val="dk1"/>
                </a:solidFill>
                <a:ea typeface="Calibri"/>
                <a:cs typeface="Calibri"/>
                <a:sym typeface="Calibri"/>
              </a:rPr>
              <a:t>11 percent took place on government properties.</a:t>
            </a:r>
          </a:p>
          <a:p>
            <a:pPr marL="0" indent="0">
              <a:lnSpc>
                <a:spcPct val="80000"/>
              </a:lnSpc>
              <a:buClr>
                <a:schemeClr val="dk1"/>
              </a:buClr>
              <a:buSzPct val="84026"/>
              <a:buFont typeface="Arial"/>
              <a:buNone/>
            </a:pPr>
            <a:endParaRPr lang="en-US" sz="1200" b="1" baseline="0" dirty="0" smtClean="0">
              <a:solidFill>
                <a:schemeClr val="dk1"/>
              </a:solidFill>
              <a:ea typeface="Calibri"/>
              <a:cs typeface="Calibri"/>
              <a:sym typeface="Calibri"/>
            </a:endParaRPr>
          </a:p>
          <a:p>
            <a:pPr marL="0" indent="0">
              <a:lnSpc>
                <a:spcPct val="80000"/>
              </a:lnSpc>
              <a:buClr>
                <a:schemeClr val="dk1"/>
              </a:buClr>
              <a:buSzPct val="84026"/>
              <a:buFont typeface="Arial"/>
              <a:buNone/>
            </a:pPr>
            <a:r>
              <a:rPr lang="en-US" sz="1200" b="1" dirty="0" smtClean="0">
                <a:solidFill>
                  <a:schemeClr val="dk1"/>
                </a:solidFill>
                <a:ea typeface="Calibri"/>
                <a:cs typeface="Calibri"/>
                <a:sym typeface="Calibri"/>
              </a:rPr>
              <a:t>Shooter</a:t>
            </a:r>
            <a:r>
              <a:rPr lang="en-US" sz="1200" b="1" baseline="0" dirty="0" smtClean="0">
                <a:solidFill>
                  <a:schemeClr val="dk1"/>
                </a:solidFill>
                <a:ea typeface="Calibri"/>
                <a:cs typeface="Calibri"/>
                <a:sym typeface="Calibri"/>
              </a:rPr>
              <a:t> Facts:</a:t>
            </a:r>
            <a:endParaRPr lang="en-US" sz="1200" b="1" dirty="0" smtClean="0">
              <a:solidFill>
                <a:schemeClr val="dk1"/>
              </a:solidFill>
              <a:ea typeface="Calibri"/>
              <a:cs typeface="Calibri"/>
              <a:sym typeface="Calibri"/>
            </a:endParaRPr>
          </a:p>
          <a:p>
            <a:pPr marL="174963" indent="-174963">
              <a:lnSpc>
                <a:spcPct val="80000"/>
              </a:lnSpc>
              <a:spcBef>
                <a:spcPts val="168"/>
              </a:spcBef>
              <a:buClr>
                <a:schemeClr val="dk1"/>
              </a:buClr>
              <a:buSzPct val="84026"/>
              <a:buFont typeface="Noto Symbol"/>
              <a:buChar char="•"/>
            </a:pPr>
            <a:r>
              <a:rPr lang="en-US" sz="1200" dirty="0" smtClean="0">
                <a:solidFill>
                  <a:schemeClr val="dk1"/>
                </a:solidFill>
                <a:ea typeface="Calibri"/>
                <a:cs typeface="Calibri"/>
                <a:sym typeface="Calibri"/>
              </a:rPr>
              <a:t>37% of the time, the shooter committed suicide</a:t>
            </a:r>
          </a:p>
          <a:p>
            <a:pPr marL="174963" indent="-174963">
              <a:lnSpc>
                <a:spcPct val="80000"/>
              </a:lnSpc>
              <a:spcBef>
                <a:spcPts val="168"/>
              </a:spcBef>
              <a:buClr>
                <a:schemeClr val="dk1"/>
              </a:buClr>
              <a:buSzPct val="84026"/>
              <a:buFont typeface="Noto Symbol"/>
              <a:buChar char="•"/>
            </a:pPr>
            <a:r>
              <a:rPr lang="en-US" sz="1200" dirty="0" smtClean="0">
                <a:solidFill>
                  <a:schemeClr val="dk1"/>
                </a:solidFill>
                <a:ea typeface="Calibri"/>
                <a:cs typeface="Calibri"/>
                <a:sym typeface="Calibri"/>
              </a:rPr>
              <a:t>The</a:t>
            </a:r>
            <a:r>
              <a:rPr lang="en-US" sz="1200" baseline="0" dirty="0" smtClean="0">
                <a:solidFill>
                  <a:schemeClr val="dk1"/>
                </a:solidFill>
                <a:ea typeface="Calibri"/>
                <a:cs typeface="Calibri"/>
                <a:sym typeface="Calibri"/>
              </a:rPr>
              <a:t> shooter almost always was male (97%)</a:t>
            </a:r>
          </a:p>
          <a:p>
            <a:pPr marL="174963" indent="-174963">
              <a:lnSpc>
                <a:spcPct val="80000"/>
              </a:lnSpc>
              <a:spcBef>
                <a:spcPts val="168"/>
              </a:spcBef>
              <a:buClr>
                <a:schemeClr val="dk1"/>
              </a:buClr>
              <a:buSzPct val="84026"/>
              <a:buFont typeface="Noto Symbol"/>
              <a:buChar char="•"/>
            </a:pPr>
            <a:r>
              <a:rPr lang="en-US" sz="1200" baseline="0" dirty="0" smtClean="0">
                <a:solidFill>
                  <a:schemeClr val="dk1"/>
                </a:solidFill>
                <a:ea typeface="Calibri"/>
                <a:cs typeface="Calibri"/>
                <a:sym typeface="Calibri"/>
              </a:rPr>
              <a:t>The shooter poses a threat to law enforcement officers, as well as his/her intended civilian victims</a:t>
            </a:r>
            <a:endParaRPr lang="en-US" sz="1200" dirty="0" smtClean="0">
              <a:solidFill>
                <a:schemeClr val="dk1"/>
              </a:solidFill>
              <a:ea typeface="Calibri"/>
              <a:cs typeface="Calibri"/>
              <a:sym typeface="Calibri"/>
            </a:endParaRPr>
          </a:p>
          <a:p>
            <a:pPr>
              <a:lnSpc>
                <a:spcPct val="80000"/>
              </a:lnSpc>
              <a:spcBef>
                <a:spcPts val="168"/>
              </a:spcBef>
              <a:buSzPct val="25000"/>
            </a:pPr>
            <a:r>
              <a:rPr lang="en-US" sz="1200" dirty="0" smtClean="0">
                <a:solidFill>
                  <a:schemeClr val="dk1"/>
                </a:solidFill>
                <a:ea typeface="Calibri"/>
                <a:cs typeface="Calibri"/>
                <a:sym typeface="Calibri"/>
              </a:rPr>
              <a:t> </a:t>
            </a:r>
          </a:p>
          <a:p>
            <a:pPr>
              <a:lnSpc>
                <a:spcPct val="80000"/>
              </a:lnSpc>
              <a:spcBef>
                <a:spcPts val="168"/>
              </a:spcBef>
              <a:buSzPct val="25000"/>
            </a:pPr>
            <a:r>
              <a:rPr lang="en-US" sz="1200" b="0" baseline="0" dirty="0" smtClean="0">
                <a:solidFill>
                  <a:srgbClr val="000000"/>
                </a:solidFill>
                <a:ea typeface="Calibri"/>
                <a:cs typeface="Calibri"/>
                <a:sym typeface="Calibri"/>
              </a:rPr>
              <a:t>Here are a few more interesting facts:</a:t>
            </a:r>
          </a:p>
          <a:p>
            <a:pPr>
              <a:lnSpc>
                <a:spcPct val="80000"/>
              </a:lnSpc>
              <a:spcBef>
                <a:spcPts val="168"/>
              </a:spcBef>
              <a:buSzPct val="25000"/>
            </a:pPr>
            <a:endParaRPr lang="en-US" sz="1200" b="0" baseline="0" dirty="0" smtClean="0">
              <a:solidFill>
                <a:srgbClr val="000000"/>
              </a:solidFill>
              <a:ea typeface="Calibri"/>
              <a:cs typeface="Calibri"/>
              <a:sym typeface="Calibri"/>
            </a:endParaRPr>
          </a:p>
          <a:p>
            <a:pPr marL="171450" indent="-171450">
              <a:lnSpc>
                <a:spcPct val="80000"/>
              </a:lnSpc>
              <a:spcBef>
                <a:spcPts val="168"/>
              </a:spcBef>
              <a:buSzPct val="25000"/>
              <a:buFont typeface="Arial"/>
              <a:buChar char="•"/>
            </a:pPr>
            <a:r>
              <a:rPr lang="en-US" sz="1200" dirty="0" smtClean="0">
                <a:solidFill>
                  <a:schemeClr val="dk1"/>
                </a:solidFill>
                <a:ea typeface="Calibri"/>
                <a:cs typeface="Calibri"/>
                <a:sym typeface="Calibri"/>
              </a:rPr>
              <a:t>Unarmed citizens are three times more likely to stop an active shooter than armed citizens</a:t>
            </a:r>
            <a:r>
              <a:rPr lang="en-US" sz="1200" baseline="0" dirty="0" smtClean="0">
                <a:solidFill>
                  <a:schemeClr val="dk1"/>
                </a:solidFill>
                <a:ea typeface="Calibri"/>
                <a:cs typeface="Calibri"/>
                <a:sym typeface="Calibri"/>
              </a:rPr>
              <a:t> (</a:t>
            </a:r>
            <a:r>
              <a:rPr lang="en-US" sz="1200" dirty="0" smtClean="0">
                <a:solidFill>
                  <a:schemeClr val="dk1"/>
                </a:solidFill>
                <a:ea typeface="Calibri"/>
                <a:cs typeface="Calibri"/>
                <a:sym typeface="Calibri"/>
              </a:rPr>
              <a:t>Example:  Tucson – shopping mall parking lot – citizen jumped the gunman when he went to reload – shouts of ‘jump him’ when he reloaded… and woman put her figure in the chamber to prevent the round from going off)</a:t>
            </a:r>
            <a:endParaRPr lang="en-US" sz="1200" i="1" dirty="0" smtClean="0">
              <a:solidFill>
                <a:schemeClr val="dk1"/>
              </a:solidFill>
              <a:ea typeface="Calibri"/>
              <a:cs typeface="Calibri"/>
              <a:sym typeface="Calibri"/>
            </a:endParaRPr>
          </a:p>
          <a:p>
            <a:pPr>
              <a:buSzPct val="25000"/>
            </a:pPr>
            <a:endParaRPr lang="en-US" dirty="0" smtClean="0">
              <a:solidFill>
                <a:schemeClr val="dk1"/>
              </a:solidFill>
              <a:latin typeface="Arial"/>
              <a:ea typeface="Arial"/>
              <a:cs typeface="Arial"/>
              <a:sym typeface="Arial"/>
            </a:endParaRPr>
          </a:p>
          <a:p>
            <a:pPr marL="174963" indent="-174963">
              <a:spcBef>
                <a:spcPts val="367"/>
              </a:spcBef>
              <a:buClr>
                <a:schemeClr val="dk1"/>
              </a:buClr>
              <a:buSzPct val="100000"/>
              <a:buFont typeface="Arial"/>
              <a:buChar char="•"/>
            </a:pPr>
            <a:r>
              <a:rPr lang="en-US" dirty="0" smtClean="0">
                <a:solidFill>
                  <a:schemeClr val="dk1"/>
                </a:solidFill>
                <a:latin typeface="Arial"/>
                <a:ea typeface="Arial"/>
                <a:cs typeface="Arial"/>
                <a:sym typeface="Arial"/>
              </a:rPr>
              <a:t>18 percent of the attackers went mobile during their attacks; that is, the perpetrator started at one location and then moved to another while still actively attacking. Most frequently, attackers simply walked to another nearby location, but in some cases they used an automobile to move between more distant attack sites.</a:t>
            </a:r>
            <a:endParaRPr lang="en-US" i="1" dirty="0" smtClean="0">
              <a:solidFill>
                <a:schemeClr val="dk1"/>
              </a:solidFill>
              <a:latin typeface="Arial"/>
              <a:ea typeface="Arial"/>
              <a:cs typeface="Arial"/>
              <a:sym typeface="Arial"/>
            </a:endParaRPr>
          </a:p>
          <a:p>
            <a:pPr marL="0" marR="0" indent="0" algn="l" defTabSz="914400" rtl="0" eaLnBrk="1" fontAlgn="auto" latinLnBrk="0" hangingPunct="1">
              <a:lnSpc>
                <a:spcPct val="100000"/>
              </a:lnSpc>
              <a:spcBef>
                <a:spcPts val="367"/>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Source:  FBI Law Enforcement Bulletin. </a:t>
            </a:r>
            <a:r>
              <a:rPr lang="en-US" sz="1200" b="1" i="1" dirty="0" smtClean="0">
                <a:latin typeface="Arial" panose="020B0604020202020204" pitchFamily="34" charset="0"/>
                <a:cs typeface="Arial" panose="020B0604020202020204" pitchFamily="34" charset="0"/>
              </a:rPr>
              <a:t>Active Shooter Events from 2000 to 2016</a:t>
            </a:r>
          </a:p>
          <a:p>
            <a:pPr>
              <a:spcBef>
                <a:spcPts val="367"/>
              </a:spcBef>
            </a:pPr>
            <a:endParaRPr lang="en-US" i="1" dirty="0" smtClean="0">
              <a:solidFill>
                <a:schemeClr val="dk1"/>
              </a:solidFill>
              <a:latin typeface="Arial"/>
              <a:ea typeface="Arial"/>
              <a:cs typeface="Arial"/>
              <a:sym typeface="Arial"/>
            </a:endParaRPr>
          </a:p>
          <a:p>
            <a:pPr>
              <a:spcBef>
                <a:spcPts val="367"/>
              </a:spcBef>
            </a:pPr>
            <a:endParaRPr lang="en-US" i="1" dirty="0" smtClean="0">
              <a:solidFill>
                <a:schemeClr val="dk1"/>
              </a:solidFill>
              <a:latin typeface="Arial"/>
              <a:ea typeface="Arial"/>
              <a:cs typeface="Arial"/>
              <a:sym typeface="Arial"/>
            </a:endParaRPr>
          </a:p>
          <a:p>
            <a:pPr marL="0" marR="0" indent="0" algn="l" defTabSz="914400" rtl="0" eaLnBrk="1" fontAlgn="auto" latinLnBrk="0" hangingPunct="1">
              <a:lnSpc>
                <a:spcPct val="100000"/>
              </a:lnSpc>
              <a:spcBef>
                <a:spcPts val="367"/>
              </a:spcBef>
              <a:spcAft>
                <a:spcPts val="0"/>
              </a:spcAft>
              <a:buClrTx/>
              <a:buSzTx/>
              <a:buFontTx/>
              <a:buNone/>
              <a:tabLst/>
              <a:defRPr/>
            </a:pPr>
            <a:r>
              <a:rPr lang="en-US" b="0" i="0" dirty="0" smtClean="0">
                <a:solidFill>
                  <a:schemeClr val="dk1"/>
                </a:solidFill>
                <a:latin typeface="Arial"/>
                <a:ea typeface="Arial"/>
                <a:cs typeface="Arial"/>
                <a:sym typeface="Arial"/>
              </a:rPr>
              <a:t>Image</a:t>
            </a:r>
            <a:r>
              <a:rPr lang="en-US" b="0" i="0" baseline="0" dirty="0" smtClean="0">
                <a:solidFill>
                  <a:schemeClr val="dk1"/>
                </a:solidFill>
                <a:latin typeface="Arial"/>
                <a:ea typeface="Arial"/>
                <a:cs typeface="Arial"/>
                <a:sym typeface="Arial"/>
              </a:rPr>
              <a:t> courtesy of </a:t>
            </a:r>
            <a:r>
              <a:rPr lang="en-US" sz="1200" b="0" dirty="0" smtClean="0">
                <a:latin typeface="Arial" panose="020B0604020202020204" pitchFamily="34" charset="0"/>
                <a:cs typeface="Arial" panose="020B0604020202020204" pitchFamily="34" charset="0"/>
              </a:rPr>
              <a:t>FBI Law Enforcement Bulletin. </a:t>
            </a:r>
            <a:r>
              <a:rPr lang="en-US" sz="1200" b="0" i="1" dirty="0" smtClean="0">
                <a:latin typeface="Arial" panose="020B0604020202020204" pitchFamily="34" charset="0"/>
                <a:cs typeface="Arial" panose="020B0604020202020204" pitchFamily="34" charset="0"/>
              </a:rPr>
              <a:t>Active Shooter Events from 2000 to 2016</a:t>
            </a:r>
            <a:endParaRPr lang="en-US" i="0" dirty="0" smtClean="0">
              <a:solidFill>
                <a:schemeClr val="dk1"/>
              </a:solidFill>
              <a:latin typeface="Arial"/>
              <a:ea typeface="Arial"/>
              <a:cs typeface="Arial"/>
              <a:sym typeface="Aria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4726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The last slide featured active shooters with a variety of motivations – from personal to political to racial to those with psychological issues– and in a variety of locations – schools, commercial facilities, religious facilities, manufacturing plants – but there are some similarities between most active shooter situations.  I won’t read the slide, but…</a:t>
            </a:r>
            <a:endParaRPr lang="en-US" dirty="0" smtClean="0"/>
          </a:p>
          <a:p>
            <a:endParaRPr lang="en-US" dirty="0" smtClean="0"/>
          </a:p>
          <a:p>
            <a:r>
              <a:rPr lang="en-US" dirty="0" smtClean="0"/>
              <a:t>They happen FAST</a:t>
            </a:r>
            <a:r>
              <a:rPr lang="en-US" baseline="0" dirty="0" smtClean="0"/>
              <a:t>.</a:t>
            </a:r>
          </a:p>
          <a:p>
            <a:endParaRPr lang="en-US" baseline="0" dirty="0" smtClean="0"/>
          </a:p>
          <a:p>
            <a:r>
              <a:rPr lang="en-US" baseline="0" dirty="0" smtClean="0"/>
              <a:t>They usually end BEFORE police arrive.</a:t>
            </a:r>
          </a:p>
          <a:p>
            <a:endParaRPr lang="en-US" baseline="0" dirty="0" smtClean="0"/>
          </a:p>
          <a:p>
            <a:r>
              <a:rPr lang="en-US" dirty="0" smtClean="0"/>
              <a:t>Even though</a:t>
            </a:r>
            <a:r>
              <a:rPr lang="en-US" baseline="0" dirty="0" smtClean="0"/>
              <a:t> the victims are often selected randomly, th</a:t>
            </a:r>
            <a:r>
              <a:rPr lang="en-US" dirty="0" smtClean="0"/>
              <a:t>e attack itself is</a:t>
            </a:r>
            <a:r>
              <a:rPr lang="en-US" baseline="0" dirty="0" smtClean="0"/>
              <a:t> rarely impulsive. The</a:t>
            </a:r>
            <a:r>
              <a:rPr lang="en-US" dirty="0" smtClean="0"/>
              <a:t>se guys don’t just wake up, grab a gun and start shooting.  The shooting has been</a:t>
            </a:r>
            <a:r>
              <a:rPr lang="en-US" baseline="0" dirty="0" smtClean="0"/>
              <a:t> planned.  Some examples: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 In </a:t>
            </a:r>
            <a:r>
              <a:rPr lang="en-US" dirty="0" smtClean="0">
                <a:solidFill>
                  <a:schemeClr val="tx1"/>
                </a:solidFill>
              </a:rPr>
              <a:t>February 2007, </a:t>
            </a:r>
            <a:r>
              <a:rPr lang="en-US" dirty="0" smtClean="0"/>
              <a:t>Sulejman Talović began killed 5 people at the</a:t>
            </a:r>
            <a:r>
              <a:rPr lang="en-US" dirty="0" smtClean="0">
                <a:solidFill>
                  <a:schemeClr val="tx1"/>
                </a:solidFill>
              </a:rPr>
              <a:t> Trolley Square Mall in Salt Lake City, Utah, before being killed by police.  In that situation,</a:t>
            </a:r>
            <a:r>
              <a:rPr lang="en-US" baseline="0" dirty="0" smtClean="0">
                <a:solidFill>
                  <a:schemeClr val="tx1"/>
                </a:solidFill>
              </a:rPr>
              <a:t> </a:t>
            </a:r>
            <a:r>
              <a:rPr lang="en-US" dirty="0" smtClean="0"/>
              <a:t>Talović </a:t>
            </a:r>
            <a:r>
              <a:rPr lang="en-US" baseline="0" dirty="0" smtClean="0"/>
              <a:t>hung out at that mall all the time, he knew it well, he chose the mall because he was comfortable there, and he began shooting on his way in after getting out of his car.</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Most recently, the Aurora shooter booby-trapped his apartment with explosives.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Two days prior to the VA Tech massacre, Seung Hui Cho chained some of the doors of Norris Hall, where he ended his rampage.</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Klebold and Harris constructed 99 IEDs in preparation for Columbine</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r>
              <a:rPr lang="en-US" baseline="0" dirty="0" smtClean="0"/>
              <a:t>For whatever reason people snap – it could be ideological or just due to a firing or dumping – there’s usually warning signs.  Almost every attacker we’ve seen has had some behavioral issues or violence in their past, which is why its so important for employers to conduct background checks for employees.</a:t>
            </a:r>
            <a:endParaRPr lang="en-US" dirty="0" smtClean="0"/>
          </a:p>
          <a:p>
            <a:endParaRPr lang="en-US" baseline="0" dirty="0" smtClean="0"/>
          </a:p>
          <a:p>
            <a:r>
              <a:rPr lang="en-US" baseline="0" dirty="0" smtClean="0"/>
              <a:t>So again, it could be anyone, anywhere, which is why it is so important for your staff and security guards and volunteers – everyone who works in your building – to be trained on how to react if shooting starts. </a:t>
            </a:r>
            <a:r>
              <a:rPr lang="en-US" dirty="0" smtClean="0">
                <a:solidFill>
                  <a:schemeClr val="tx1"/>
                </a:solidFill>
              </a:rPr>
              <a:t> WE must all be prepared to deal with the situation until law enforcement personnel arrive, and we’ll go into what that means.</a:t>
            </a:r>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6664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altLang="en-US" dirty="0" smtClean="0"/>
              <a:t>Systematic research and extensive case experience by Calhoun and Weston and others has demonstrated the central notion of a targeted </a:t>
            </a:r>
            <a:r>
              <a:rPr lang="ja-JP" altLang="en-US" dirty="0" smtClean="0"/>
              <a:t>“</a:t>
            </a:r>
            <a:r>
              <a:rPr lang="en-US" altLang="ja-JP" dirty="0" smtClean="0"/>
              <a:t>pathway to violence</a:t>
            </a:r>
            <a:r>
              <a:rPr lang="ja-JP" altLang="en-US" dirty="0" smtClean="0"/>
              <a:t>”</a:t>
            </a:r>
            <a:r>
              <a:rPr lang="en-US" altLang="ja-JP" dirty="0" smtClean="0"/>
              <a:t>, and its significance for workplace violence risk assessment.    {Is ‘workplace’ analogous to ‘schools’ in the context of a student for him that is a similar environment to what will later be a workplace – does</a:t>
            </a:r>
            <a:r>
              <a:rPr lang="en-US" altLang="ja-JP" baseline="0" dirty="0" smtClean="0"/>
              <a:t> the same pathway apply?}</a:t>
            </a:r>
            <a:endParaRPr lang="en-US" altLang="ja-JP" dirty="0" smtClean="0"/>
          </a:p>
          <a:p>
            <a:endParaRPr lang="en-US" altLang="en-US" dirty="0" smtClean="0"/>
          </a:p>
          <a:p>
            <a:r>
              <a:rPr lang="en-US" altLang="en-US" dirty="0" smtClean="0"/>
              <a:t>Perpetrators of targeted violence invariably traverse the pathway to violence, progressing along identifiable steps. Such movement is often revealed to others, as it is not uncommon for the individual contemplating violence to communicate his or her feelings and intentions in some form to third parties, such as co-workers and friends, and less often directly to a target. Preparatory actions – for example procuring and practicing with the firearms or weapons for an attack – may be detected.</a:t>
            </a:r>
          </a:p>
          <a:p>
            <a:endParaRPr lang="en-US" altLang="en-US" dirty="0" smtClean="0"/>
          </a:p>
          <a:p>
            <a:r>
              <a:rPr lang="en-US" dirty="0" smtClean="0"/>
              <a:t>Arapaho School Shooting.</a:t>
            </a:r>
            <a:r>
              <a:rPr lang="en-US" baseline="0" dirty="0" smtClean="0"/>
              <a:t> </a:t>
            </a:r>
            <a:r>
              <a:rPr lang="en-US" b="1" baseline="0" dirty="0" smtClean="0"/>
              <a:t>I</a:t>
            </a:r>
            <a:r>
              <a:rPr lang="en-US" b="1" dirty="0" smtClean="0"/>
              <a:t>nsight into Pierson's emotional state by way of his diary entries:</a:t>
            </a:r>
          </a:p>
          <a:p>
            <a:r>
              <a:rPr lang="en-US" b="1" dirty="0" smtClean="0"/>
              <a:t>Grievance:</a:t>
            </a:r>
            <a:r>
              <a:rPr lang="en-US" b="1" baseline="0" dirty="0" smtClean="0"/>
              <a:t> </a:t>
            </a:r>
            <a:r>
              <a:rPr lang="en-US" dirty="0" smtClean="0"/>
              <a:t>Investigators say Pierson described himself in the diary as "a psychopath with a superiority complex" and indicated he was </a:t>
            </a:r>
            <a:r>
              <a:rPr lang="en-US" b="1" dirty="0" smtClean="0"/>
              <a:t>exacting revenge for being teased in elementary school</a:t>
            </a:r>
            <a:r>
              <a:rPr lang="en-US" dirty="0" smtClean="0"/>
              <a:t>.</a:t>
            </a:r>
          </a:p>
          <a:p>
            <a:r>
              <a:rPr lang="en-US" dirty="0" smtClean="0"/>
              <a:t>Pierson wrote that he planned the attack to start a conversation about elementary school teasing. He wrote "words hurt, can mold a sociopath, and will lead someone a decade later to kill."</a:t>
            </a:r>
          </a:p>
          <a:p>
            <a:r>
              <a:rPr lang="en-US" dirty="0" smtClean="0"/>
              <a:t>A September 2013 entry by Pierson states, "A 10 year subconscious project for me to exact revenge... I will shoot up my school before the year is over.”  Source:</a:t>
            </a:r>
            <a:r>
              <a:rPr lang="en-US" baseline="0" dirty="0" smtClean="0"/>
              <a:t> {</a:t>
            </a:r>
            <a:r>
              <a:rPr lang="en-US" altLang="en-US" dirty="0" smtClean="0"/>
              <a:t>From WAVR-21 website</a:t>
            </a:r>
            <a:r>
              <a:rPr lang="en-US" altLang="en-US" baseline="0" dirty="0" smtClean="0"/>
              <a:t> </a:t>
            </a:r>
            <a:r>
              <a:rPr lang="en-US" dirty="0" smtClean="0"/>
              <a:t>December 13, 2013 shooting in which student Karl Pierson, 18, fatally shot Arapahoe High School classmate Claire Davis and himself}.</a:t>
            </a:r>
          </a:p>
          <a:p>
            <a:endParaRPr lang="en-US" altLang="en-US" dirty="0" smtClean="0"/>
          </a:p>
          <a:p>
            <a:r>
              <a:rPr lang="en-US" altLang="en-US" b="1" dirty="0" smtClean="0"/>
              <a:t>Violent Ideation can</a:t>
            </a:r>
            <a:r>
              <a:rPr lang="en-US" altLang="en-US" b="1" baseline="0" dirty="0" smtClean="0"/>
              <a:t> be enhanced and facilitated by VISUAL BRIDGES</a:t>
            </a:r>
            <a:r>
              <a:rPr lang="en-US" altLang="en-US" baseline="0" dirty="0" smtClean="0"/>
              <a:t>– </a:t>
            </a:r>
            <a:r>
              <a:rPr lang="en-US" altLang="en-US" b="1" baseline="0" dirty="0" smtClean="0"/>
              <a:t>e.g. games-videos-even graphic news stories</a:t>
            </a:r>
            <a:r>
              <a:rPr lang="en-US" altLang="en-US" baseline="0" dirty="0" smtClean="0"/>
              <a:t>…there is now an Active Shooter ‘game’  that has been developed and positioning to go on-line where as a gamer you can play out being an active shooter creating mass casualties….this is an example of a VISUAL BRIDGE  </a:t>
            </a:r>
            <a:r>
              <a:rPr lang="en-US" altLang="en-US" i="1" baseline="0" dirty="0" smtClean="0"/>
              <a:t>{</a:t>
            </a:r>
            <a:r>
              <a:rPr lang="en-US" i="1" dirty="0" smtClean="0"/>
              <a:t> </a:t>
            </a:r>
            <a:r>
              <a:rPr lang="en-US" i="1" u="sng" dirty="0" smtClean="0"/>
              <a:t>the owner of video game development engine Unreal Engine 4, issued a statement today to </a:t>
            </a:r>
            <a:r>
              <a:rPr lang="en-US" i="1" u="sng" dirty="0" err="1" smtClean="0"/>
              <a:t>GameSpot</a:t>
            </a:r>
            <a:r>
              <a:rPr lang="en-US" i="1" u="sng" dirty="0" smtClean="0"/>
              <a:t> on Hatred's use of the technology.  "Epic Games isn't involved in this project. Unreal Engine 4 is available to the general public for use 'for any lawful purpose,' and we explicitly don't exert any sort of creative control or censorship over projects. However, the video is using the trademarked Unreal Engine 4 logo without permission from Epic, and we've asked for the removal of our logo from all marketing associated with this product.”  A representative for Destructive Creations has responded to </a:t>
            </a:r>
            <a:r>
              <a:rPr lang="en-US" i="1" u="sng" dirty="0" err="1" smtClean="0"/>
              <a:t>GameSpot's</a:t>
            </a:r>
            <a:r>
              <a:rPr lang="en-US" i="1" u="sng" dirty="0" smtClean="0"/>
              <a:t> request for comment regarding Hatred. The studio confirmed that it does indeed plan to release the game, and would like to launch on Steam or GOG, if they allow it. </a:t>
            </a:r>
            <a:r>
              <a:rPr lang="en-US" dirty="0" smtClean="0"/>
              <a:t>Information only for the instructor, too much brand name info. </a:t>
            </a:r>
          </a:p>
          <a:p>
            <a:endParaRPr lang="en-US" dirty="0" smtClean="0"/>
          </a:p>
          <a:p>
            <a:r>
              <a:rPr lang="en-US" dirty="0" smtClean="0"/>
              <a:t>Image Source:</a:t>
            </a:r>
          </a:p>
          <a:p>
            <a:pPr marL="228600" indent="-228600">
              <a:buAutoNum type="arabicPeriod"/>
            </a:pPr>
            <a:r>
              <a:rPr lang="en-US" dirty="0" smtClean="0"/>
              <a:t>Grievance – Image purchased from Getty Images</a:t>
            </a:r>
          </a:p>
          <a:p>
            <a:pPr marL="228600" indent="-228600">
              <a:buAutoNum type="arabicPeriod"/>
            </a:pPr>
            <a:r>
              <a:rPr lang="en-US" dirty="0" smtClean="0"/>
              <a:t>Violent Ideation – Image</a:t>
            </a:r>
            <a:r>
              <a:rPr lang="en-US" baseline="0" dirty="0" smtClean="0"/>
              <a:t> purchased from Getty Images</a:t>
            </a:r>
          </a:p>
          <a:p>
            <a:pPr marL="228600" indent="-228600">
              <a:buAutoNum type="arabicPeriod"/>
            </a:pPr>
            <a:r>
              <a:rPr lang="en-US" baseline="0" dirty="0" smtClean="0"/>
              <a:t>Research &amp; Planning – Image purchased from Getty Images</a:t>
            </a:r>
          </a:p>
          <a:p>
            <a:pPr marL="228600" indent="-228600">
              <a:buAutoNum type="arabicPeriod"/>
            </a:pPr>
            <a:r>
              <a:rPr lang="en-US" baseline="0" dirty="0" smtClean="0"/>
              <a:t>Pre-attack preparation – Image purchased from Getty Images</a:t>
            </a:r>
          </a:p>
          <a:p>
            <a:pPr marL="228600" indent="-228600">
              <a:buAutoNum type="arabicPeriod"/>
            </a:pPr>
            <a:r>
              <a:rPr lang="en-US" baseline="0" dirty="0" smtClean="0"/>
              <a:t>Probing &amp; Breaching - </a:t>
            </a:r>
            <a:r>
              <a:rPr lang="en-US" dirty="0" smtClean="0"/>
              <a:t>Image courtesy of  Wikimedia </a:t>
            </a:r>
            <a:r>
              <a:rPr lang="en-US" baseline="0" dirty="0" smtClean="0"/>
              <a:t>user </a:t>
            </a:r>
            <a:r>
              <a:rPr lang="en-US" sz="1200" kern="1200" dirty="0" err="1" smtClean="0">
                <a:solidFill>
                  <a:schemeClr val="tx1"/>
                </a:solidFill>
                <a:latin typeface="+mn-lt"/>
                <a:ea typeface="+mn-ea"/>
                <a:cs typeface="+mn-cs"/>
              </a:rPr>
              <a:t>pr_ip</a:t>
            </a:r>
            <a:r>
              <a:rPr lang="en-US" sz="1200" kern="1200" dirty="0" smtClean="0">
                <a:solidFill>
                  <a:schemeClr val="tx1"/>
                </a:solidFill>
                <a:latin typeface="+mn-lt"/>
                <a:ea typeface="+mn-ea"/>
                <a:cs typeface="+mn-cs"/>
              </a:rPr>
              <a:t> Primus Inter Pares via </a:t>
            </a:r>
            <a:r>
              <a:rPr lang="en-US" sz="1200" kern="1200" dirty="0" smtClean="0">
                <a:solidFill>
                  <a:schemeClr val="tx1"/>
                </a:solidFill>
                <a:effectLst/>
                <a:latin typeface="+mn-lt"/>
                <a:ea typeface="+mn-ea"/>
                <a:cs typeface="+mn-cs"/>
              </a:rPr>
              <a:t>https://commons.wikimedia.org/wiki/File:Secondscreen_wettendass_Ipad-app.jpg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9003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the agenda:</a:t>
            </a:r>
          </a:p>
          <a:p>
            <a:endParaRPr lang="en-US" baseline="0" dirty="0" smtClean="0"/>
          </a:p>
          <a:p>
            <a:r>
              <a:rPr lang="en-US" baseline="0" dirty="0" smtClean="0"/>
              <a:t>First we’ll briefly discuss an overview an active shooter, who they are…their profile, the characteristics of most active shooters.</a:t>
            </a:r>
          </a:p>
          <a:p>
            <a:endParaRPr lang="en-US" baseline="0" dirty="0" smtClean="0"/>
          </a:p>
          <a:p>
            <a:r>
              <a:rPr lang="en-US" baseline="0" dirty="0" smtClean="0"/>
              <a:t>Then we’ll discuss how to prepare for an active shooter in your environment, including </a:t>
            </a:r>
          </a:p>
          <a:p>
            <a:pPr>
              <a:buFont typeface="Arial" pitchFamily="34" charset="0"/>
              <a:buChar char="•"/>
            </a:pPr>
            <a:r>
              <a:rPr lang="en-US" baseline="0" dirty="0" smtClean="0"/>
              <a:t> how to recognize potential indicators of workplace violence</a:t>
            </a:r>
          </a:p>
          <a:p>
            <a:pPr>
              <a:buFont typeface="Arial" pitchFamily="34" charset="0"/>
              <a:buChar char="•"/>
            </a:pPr>
            <a:r>
              <a:rPr lang="en-US" baseline="0" dirty="0" smtClean="0"/>
              <a:t> your Human Resource and Landlord responsibilities in an active shooter situation</a:t>
            </a:r>
          </a:p>
          <a:p>
            <a:pPr>
              <a:buFont typeface="Arial" pitchFamily="34" charset="0"/>
              <a:buChar char="•"/>
            </a:pPr>
            <a:r>
              <a:rPr lang="en-US" baseline="0" dirty="0" smtClean="0"/>
              <a:t> and developing an Emergency Action Plan</a:t>
            </a:r>
          </a:p>
          <a:p>
            <a:pPr>
              <a:buFont typeface="Arial" pitchFamily="34" charset="0"/>
              <a:buChar char="•"/>
            </a:pPr>
            <a:endParaRPr lang="en-US" baseline="0" dirty="0" smtClean="0"/>
          </a:p>
          <a:p>
            <a:pPr>
              <a:buFont typeface="Arial" pitchFamily="34" charset="0"/>
              <a:buNone/>
            </a:pPr>
            <a:r>
              <a:rPr lang="en-US" baseline="0" dirty="0" smtClean="0"/>
              <a:t>Finally, we’ll discuss the Department’s many free active shooter resources, including the “Active Shooter – How to Respond” materials (including a guide book, poster, and pocket card), our online training,  in-person training, and videos and webinars.  At the end of this, you should have some good tools to add to your toolkit.</a:t>
            </a:r>
          </a:p>
          <a:p>
            <a:endParaRPr lang="en-US" dirty="0" smtClean="0"/>
          </a:p>
        </p:txBody>
      </p:sp>
      <p:sp>
        <p:nvSpPr>
          <p:cNvPr id="4" name="Slide Number Placeholder 3"/>
          <p:cNvSpPr>
            <a:spLocks noGrp="1"/>
          </p:cNvSpPr>
          <p:nvPr>
            <p:ph type="sldNum" sz="quarter" idx="10"/>
          </p:nvPr>
        </p:nvSpPr>
        <p:spPr/>
        <p:txBody>
          <a:bodyPr/>
          <a:lstStyle/>
          <a:p>
            <a:fld id="{2A1652E4-2233-4228-A2DA-AA9B2C7BF83A}" type="slidenum">
              <a:rPr lang="en-US" smtClean="0"/>
              <a:pPr/>
              <a:t>2</a:t>
            </a:fld>
            <a:endParaRPr lang="en-US" dirty="0"/>
          </a:p>
        </p:txBody>
      </p:sp>
    </p:spTree>
    <p:extLst>
      <p:ext uri="{BB962C8B-B14F-4D97-AF65-F5344CB8AC3E}">
        <p14:creationId xmlns:p14="http://schemas.microsoft.com/office/powerpoint/2010/main" val="378038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side includes some of the potential indicators of</a:t>
            </a:r>
            <a:r>
              <a:rPr lang="en-US" baseline="0" dirty="0" smtClean="0"/>
              <a:t> workplace violence. People need to a) be trained to recognize these indicators, and b) have a mechanism to report it.  </a:t>
            </a:r>
          </a:p>
          <a:p>
            <a:r>
              <a:rPr lang="en-US" baseline="0" dirty="0" smtClean="0"/>
              <a:t>Pathway to </a:t>
            </a:r>
            <a:r>
              <a:rPr lang="en-US" baseline="0" smtClean="0"/>
              <a:t>Violence Handout</a:t>
            </a:r>
            <a:endParaRPr lang="en-US" baseline="0" dirty="0" smtClean="0"/>
          </a:p>
          <a:p>
            <a:endParaRPr lang="en-US" baseline="0" dirty="0" smtClean="0"/>
          </a:p>
          <a:p>
            <a:r>
              <a:rPr lang="en-US" baseline="0" dirty="0" smtClean="0"/>
              <a:t>Some things that should raise a red flag…</a:t>
            </a:r>
          </a:p>
          <a:p>
            <a:r>
              <a:rPr lang="en-US" baseline="0" dirty="0" smtClean="0"/>
              <a:t>Are people talking a lot about violence?</a:t>
            </a:r>
          </a:p>
          <a:p>
            <a:r>
              <a:rPr lang="en-US" baseline="0" dirty="0" smtClean="0"/>
              <a:t>Flying off the handle, overreacting?</a:t>
            </a:r>
          </a:p>
          <a:p>
            <a:r>
              <a:rPr lang="en-US" baseline="0" dirty="0" smtClean="0"/>
              <a:t>Are some unable to handle changes in the workplace?</a:t>
            </a:r>
          </a:p>
          <a:p>
            <a:r>
              <a:rPr lang="en-US" baseline="0" dirty="0" smtClean="0"/>
              <a:t>Withdrawn or depressed?</a:t>
            </a:r>
          </a:p>
          <a:p>
            <a:r>
              <a:rPr lang="en-US" baseline="0" dirty="0" smtClean="0"/>
              <a:t>Focused on weapons?</a:t>
            </a:r>
          </a:p>
          <a:p>
            <a:endParaRPr lang="en-US" baseline="0" dirty="0" smtClean="0"/>
          </a:p>
          <a:p>
            <a:r>
              <a:rPr lang="en-US" baseline="0" dirty="0" smtClean="0"/>
              <a:t>Has someone had a complete departure of their normal behavior….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8595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These are tools for developing an effective prevention capability.</a:t>
            </a:r>
            <a:r>
              <a:rPr lang="en-US" baseline="0" dirty="0" smtClean="0"/>
              <a:t>  They include:</a:t>
            </a:r>
          </a:p>
          <a:p>
            <a:endParaRPr lang="en-US" baseline="0" dirty="0" smtClean="0"/>
          </a:p>
          <a:p>
            <a:pPr marL="171450" indent="-171450">
              <a:buFont typeface="Arial"/>
              <a:buChar char="•"/>
            </a:pPr>
            <a:r>
              <a:rPr lang="en-US" dirty="0" smtClean="0"/>
              <a:t>Conducting pre-employment background</a:t>
            </a:r>
            <a:r>
              <a:rPr lang="en-US" baseline="0" dirty="0" smtClean="0"/>
              <a:t> checks and drug tests</a:t>
            </a:r>
          </a:p>
          <a:p>
            <a:pPr marL="0" indent="0">
              <a:buFont typeface="Arial"/>
              <a:buNone/>
            </a:pPr>
            <a:endParaRPr lang="en-US" baseline="0" dirty="0" smtClean="0"/>
          </a:p>
          <a:p>
            <a:pPr marL="171450" indent="-171450">
              <a:buFont typeface="Arial"/>
              <a:buChar char="•"/>
            </a:pPr>
            <a:r>
              <a:rPr lang="en-US" baseline="0" dirty="0" smtClean="0"/>
              <a:t>T</a:t>
            </a:r>
            <a:r>
              <a:rPr lang="en-US" dirty="0" smtClean="0"/>
              <a:t>raining staff on the impact of workplace violence, including the Pathway to Violence</a:t>
            </a:r>
            <a:r>
              <a:rPr lang="en-US" baseline="0" dirty="0" smtClean="0"/>
              <a:t> and reporting mechanisms</a:t>
            </a:r>
            <a:endParaRPr lang="en-US" dirty="0" smtClean="0"/>
          </a:p>
          <a:p>
            <a:pPr marL="0" indent="0">
              <a:buFont typeface="Arial"/>
              <a:buNone/>
            </a:pPr>
            <a:endParaRPr lang="en-US" dirty="0" smtClean="0"/>
          </a:p>
          <a:p>
            <a:pPr marL="171450" indent="-171450">
              <a:buFont typeface="Arial"/>
              <a:buChar char="•"/>
            </a:pPr>
            <a:r>
              <a:rPr lang="en-US" dirty="0" smtClean="0"/>
              <a:t>Development of a workplace violence policy, which provides guidance for consistent enforcement:</a:t>
            </a:r>
            <a:r>
              <a:rPr lang="en-US" baseline="0" dirty="0" smtClean="0"/>
              <a:t>  </a:t>
            </a:r>
            <a:r>
              <a:rPr lang="en-US" dirty="0" smtClean="0"/>
              <a:t>There are currently no specific standards for workplace violence.</a:t>
            </a:r>
            <a:r>
              <a:rPr lang="en-US" baseline="0" dirty="0" smtClean="0"/>
              <a:t>  </a:t>
            </a:r>
            <a:r>
              <a:rPr lang="en-US" dirty="0" smtClean="0"/>
              <a:t>However, under the </a:t>
            </a:r>
            <a:r>
              <a:rPr lang="en-US" u="sng" dirty="0" smtClean="0">
                <a:hlinkClick r:id="rId3"/>
              </a:rPr>
              <a:t>General Duty Clause</a:t>
            </a:r>
            <a:r>
              <a:rPr lang="en-US" dirty="0" smtClean="0"/>
              <a:t>, Section 5(a)(1) of the Occupational Safety and Health Act (OSHA) of 1970, employers are required to provide their employees with a place of employment that "is free from recognizable hazards that are causing or likely to cause death or serious harm to employees.“  Furthermore,</a:t>
            </a:r>
            <a:r>
              <a:rPr lang="en-US" baseline="0" dirty="0" smtClean="0"/>
              <a:t> t</a:t>
            </a:r>
            <a:r>
              <a:rPr lang="en-US" dirty="0" smtClean="0"/>
              <a:t>he organization should have a written policy that prohibiting all types of workplace violence and threats of violence. All employees should be required to sign the policy. </a:t>
            </a:r>
          </a:p>
          <a:p>
            <a:pPr marL="171450" indent="-171450">
              <a:buFont typeface="Arial"/>
              <a:buChar char="•"/>
            </a:pPr>
            <a:endParaRPr lang="en-US" dirty="0" smtClean="0"/>
          </a:p>
          <a:p>
            <a:pPr marL="171450" indent="-171450">
              <a:buFont typeface="Arial"/>
              <a:buChar char="•"/>
            </a:pPr>
            <a:r>
              <a:rPr lang="en-US" dirty="0" smtClean="0"/>
              <a:t>Train staff and employees on the exceptions for HIPAA and FERPA, which allow sharing of information with law enforcement in exigent circumstances to prevent incidents,</a:t>
            </a:r>
            <a:r>
              <a:rPr lang="en-US" baseline="0" dirty="0" smtClean="0"/>
              <a:t> and d</a:t>
            </a:r>
            <a:r>
              <a:rPr lang="en-US" dirty="0" smtClean="0"/>
              <a:t>evelop a reporting mechanism appropriate for your organization: In many AS incidents, the “dots didn’t get connected” due to concerns that sharing information on a person of concern would violate federal privacy protection legislation.   In the case of both HIPAA and FERPA, there are very clear exceptions to the law, which allow for information to be shared in order to protect the health and safety of the individual and others.  In the case of HIPAA, the protected health information can be shared with law enforcement official reasonably able to prevent or lessen a serious and imminent threat to the health and safety of the individual or the public.</a:t>
            </a:r>
            <a:r>
              <a:rPr lang="en-US" baseline="0" dirty="0" smtClean="0"/>
              <a:t>  </a:t>
            </a:r>
            <a:r>
              <a:rPr lang="en-US" dirty="0" smtClean="0"/>
              <a:t>In the case of FERPA, the personally identifiable information can be shared when an articulable and significant threat exists…. In order to protect the health and safety of students or other individuals. </a:t>
            </a:r>
          </a:p>
          <a:p>
            <a:pPr marL="0" indent="0">
              <a:buFont typeface="Arial"/>
              <a:buNone/>
            </a:pPr>
            <a:endParaRPr lang="en-US" dirty="0" smtClean="0"/>
          </a:p>
          <a:p>
            <a:pPr marL="171450" indent="-171450">
              <a:buFont typeface="Arial"/>
              <a:buChar char="•"/>
            </a:pPr>
            <a:r>
              <a:rPr lang="en-US" dirty="0" smtClean="0"/>
              <a:t>Support a culture of caring for all employees.  Your employees are your most important assets.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2932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Employees and Other Personnel:  </a:t>
            </a:r>
            <a:r>
              <a:rPr lang="en-US" dirty="0" smtClean="0"/>
              <a:t>What are you trying to protect, how many are you protecting? You should consider the needs of visitors and those who have functional</a:t>
            </a:r>
            <a:r>
              <a:rPr lang="en-US" baseline="0" dirty="0" smtClean="0"/>
              <a:t> needs (ADA).</a:t>
            </a:r>
            <a:endParaRPr lang="en-US" b="1" baseline="0" dirty="0" smtClean="0"/>
          </a:p>
          <a:p>
            <a:pPr marL="171450" indent="-171450">
              <a:buFont typeface="Arial"/>
              <a:buChar char="•"/>
            </a:pPr>
            <a:endParaRPr lang="en-US" baseline="0" dirty="0" smtClean="0"/>
          </a:p>
          <a:p>
            <a:pPr marL="171450" indent="-171450">
              <a:buFont typeface="Arial"/>
              <a:buChar char="•"/>
            </a:pPr>
            <a:r>
              <a:rPr lang="en-US" b="1" baseline="0" dirty="0" smtClean="0"/>
              <a:t>Facility Characteristics</a:t>
            </a:r>
            <a:r>
              <a:rPr lang="en-US" baseline="0" dirty="0" smtClean="0"/>
              <a:t>:  H</a:t>
            </a:r>
            <a:r>
              <a:rPr lang="en-US" dirty="0" smtClean="0"/>
              <a:t>ow big</a:t>
            </a:r>
            <a:r>
              <a:rPr lang="en-US" baseline="0" dirty="0" smtClean="0"/>
              <a:t> is the facility, multi-story, sprawling campus… Can you isolate portions or segments of the facility? Can you communicate across the campus?</a:t>
            </a:r>
          </a:p>
          <a:p>
            <a:pPr marL="228600" indent="-228600">
              <a:buAutoNum type="arabicPeriod"/>
            </a:pP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4035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First responders:  </a:t>
            </a:r>
            <a:r>
              <a:rPr lang="en-US" dirty="0" smtClean="0"/>
              <a:t>Where and how should first responders access the building?</a:t>
            </a:r>
            <a:r>
              <a:rPr lang="en-US" baseline="0" dirty="0" smtClean="0"/>
              <a:t> </a:t>
            </a:r>
            <a:r>
              <a:rPr lang="en-US" dirty="0" smtClean="0"/>
              <a:t>How many layers of security will the first responder navigate?  While you and your facility management may know your layout thoroughly, upon arrival first responders are on a timed obstacle course, trying to rapidly reach the shooter and navigate through security protocols.  Assist responders with keys or pass cards so they can easily access your facility. Establish pre-plan a location to meet a facility representative</a:t>
            </a:r>
            <a:endParaRPr lang="en-US" b="1" baseline="0" dirty="0" smtClean="0"/>
          </a:p>
          <a:p>
            <a:pPr marL="171450" indent="-171450">
              <a:buFont typeface="Arial"/>
              <a:buChar char="•"/>
            </a:pPr>
            <a:endParaRPr lang="en-US" baseline="0" dirty="0" smtClean="0"/>
          </a:p>
          <a:p>
            <a:pPr marL="171450" indent="-171450">
              <a:buFont typeface="Arial"/>
              <a:buChar char="•"/>
            </a:pPr>
            <a:r>
              <a:rPr lang="en-US" b="1" baseline="0" dirty="0" smtClean="0"/>
              <a:t>The potential shooter</a:t>
            </a:r>
            <a:r>
              <a:rPr lang="en-US" baseline="0" dirty="0" smtClean="0"/>
              <a:t>:  H</a:t>
            </a:r>
            <a:r>
              <a:rPr lang="en-US" dirty="0" smtClean="0"/>
              <a:t>ow would they gain access to your facility if not an employee</a:t>
            </a:r>
            <a:r>
              <a:rPr lang="en-US" baseline="0" dirty="0" smtClean="0"/>
              <a:t> or other expected person</a:t>
            </a:r>
            <a:r>
              <a:rPr lang="en-US" dirty="0" smtClean="0"/>
              <a:t>? What barriers are there to reach areas of the facility? What type</a:t>
            </a:r>
            <a:r>
              <a:rPr lang="en-US" baseline="0" dirty="0" smtClean="0"/>
              <a:t> of weapons might they use?</a:t>
            </a:r>
          </a:p>
          <a:p>
            <a:pPr marL="171450" indent="-171450">
              <a:buFont typeface="Arial"/>
              <a:buChar char="•"/>
            </a:pPr>
            <a:endParaRPr lang="en-US" baseline="0" dirty="0" smtClean="0"/>
          </a:p>
          <a:p>
            <a:pPr marL="171450" indent="-171450">
              <a:buFont typeface="Arial"/>
              <a:buChar char="•"/>
            </a:pPr>
            <a:endParaRPr lang="en-US" baseline="0" dirty="0" smtClean="0"/>
          </a:p>
          <a:p>
            <a:pPr marL="228600" indent="-228600">
              <a:buAutoNum type="arabicPeriod"/>
            </a:pP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946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comes from the Joint Intelligence Bulletin released on April 3, 2014 titled Active Shooter Incident at Fort Hood, Texas</a:t>
            </a:r>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42449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key challenge is the active shooter often is an “insider” threat. In the active shooter context, t</a:t>
            </a:r>
            <a:r>
              <a:rPr lang="en-US" dirty="0" smtClean="0"/>
              <a:t>he insider</a:t>
            </a:r>
            <a:r>
              <a:rPr lang="en-US" baseline="0" dirty="0" smtClean="0"/>
              <a:t> typically is an employee or student.  This person is expected at your facility and will </a:t>
            </a:r>
            <a:r>
              <a:rPr lang="en-US" dirty="0" smtClean="0"/>
              <a:t>have access</a:t>
            </a:r>
            <a:r>
              <a:rPr lang="en-US" baseline="0" dirty="0" smtClean="0"/>
              <a:t> to it.  Given this, the security measures that protect against external threats may not be effective against an active shooter.  This includes so-called “hard” targets, meaning limited access facilities that typically have multiple layers of security.  (</a:t>
            </a:r>
            <a:r>
              <a:rPr lang="en-US" dirty="0" smtClean="0"/>
              <a:t>An example is the Navy Yard incident where the shooter was a contractor, with approved access to a highly secured site.) </a:t>
            </a:r>
            <a:r>
              <a:rPr lang="en-US" baseline="0" dirty="0" smtClean="0"/>
              <a:t> Other security measures, may be partially effective.  For example, c</a:t>
            </a:r>
            <a:r>
              <a:rPr lang="en-US" dirty="0" smtClean="0"/>
              <a:t>amera systems are generally not a deterrent to active shooters, as these perpetrators are usually not concerned about getting caught.  However, camera systems may help responders locate the shooter.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Whatever protective</a:t>
            </a:r>
            <a:r>
              <a:rPr lang="en-US" baseline="0" dirty="0" smtClean="0"/>
              <a:t> measures you utilize:</a:t>
            </a:r>
          </a:p>
          <a:p>
            <a:endParaRPr lang="en-US" baseline="0" dirty="0" smtClean="0"/>
          </a:p>
          <a:p>
            <a:pPr marL="171450" indent="-171450">
              <a:buFont typeface="Arial"/>
              <a:buChar char="•"/>
            </a:pPr>
            <a:r>
              <a:rPr lang="en-US" baseline="0" dirty="0" smtClean="0"/>
              <a:t>Employee them consistently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Know how they work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Understand roles and responsibilities (</a:t>
            </a:r>
            <a:r>
              <a:rPr lang="en-US" dirty="0" smtClean="0"/>
              <a:t>Example:  A large manufacturing facility assumed their armed gate guard force would respond to an active shooter incident within the building.  But during an exercise, they discovered the contract called for the security force to maintain security at the gate, and coordinate with responders to assist their access)  </a:t>
            </a:r>
            <a:endParaRPr lang="en-US" baseline="0" dirty="0" smtClean="0"/>
          </a:p>
          <a:p>
            <a:pPr marL="171450" indent="-171450">
              <a:buFont typeface="Arial"/>
              <a:buChar char="•"/>
            </a:pPr>
            <a:r>
              <a:rPr lang="en-US" baseline="0" dirty="0" smtClean="0"/>
              <a:t>And remember that physical security alone will not provide protection; it must be integrated with other policies and procedures meant to defend your organization</a:t>
            </a:r>
            <a:endParaRPr lang="en-US" dirty="0" smtClean="0"/>
          </a:p>
          <a:p>
            <a:r>
              <a:rPr lang="en-US" dirty="0" smtClean="0"/>
              <a:t> </a:t>
            </a:r>
          </a:p>
          <a:p>
            <a:r>
              <a:rPr lang="en-US" dirty="0" smtClean="0"/>
              <a:t>Image purchased from Getty Images. </a:t>
            </a:r>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2746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0" noProof="0" dirty="0" smtClean="0">
                <a:solidFill>
                  <a:schemeClr val="bg1"/>
                </a:solidFill>
                <a:latin typeface="Arial" panose="020B0604020202020204" pitchFamily="34" charset="0"/>
                <a:ea typeface="Calibri"/>
                <a:cs typeface="Arial" panose="020B0604020202020204" pitchFamily="34" charset="0"/>
                <a:sym typeface="Calibri"/>
                <a:rtl val="0"/>
              </a:rPr>
              <a:t>Notification is a key risk mitigation action</a:t>
            </a:r>
            <a:r>
              <a:rPr lang="en-US" sz="1200" b="1" kern="0" baseline="0" noProof="0" dirty="0" smtClean="0">
                <a:solidFill>
                  <a:schemeClr val="bg1"/>
                </a:solidFill>
                <a:latin typeface="Arial" panose="020B0604020202020204" pitchFamily="34" charset="0"/>
                <a:ea typeface="Calibri"/>
                <a:cs typeface="Arial" panose="020B0604020202020204" pitchFamily="34" charset="0"/>
                <a:sym typeface="Calibri"/>
                <a:rtl val="0"/>
              </a:rPr>
              <a:t> and one that is closely related to incident response.  </a:t>
            </a:r>
            <a:r>
              <a:rPr lang="en-US" dirty="0" smtClean="0"/>
              <a:t>One of the most important mitigation steps is to warn all of the people in your facility of an active shooter incident, so they can take immediate protective actions. Once the notification plan is developed, covering the components outlined above, exercise the notification capabilities. </a:t>
            </a:r>
          </a:p>
          <a:p>
            <a:endParaRPr lang="en-US" dirty="0" smtClean="0"/>
          </a:p>
          <a:p>
            <a:pPr marL="171450" indent="-171450">
              <a:buFont typeface="Arial"/>
              <a:buChar char="•"/>
            </a:pPr>
            <a:r>
              <a:rPr lang="en-US" dirty="0" smtClean="0"/>
              <a:t>Designate who can active notification systems – as many as practical.</a:t>
            </a:r>
          </a:p>
          <a:p>
            <a:pPr marL="171450" indent="-171450">
              <a:buFont typeface="Arial"/>
              <a:buChar char="•"/>
            </a:pPr>
            <a:r>
              <a:rPr lang="en-US" dirty="0" smtClean="0"/>
              <a:t>Consider utilizing mass notification systems to simultaneously active multiple modes of communication, as appropriate to your organization. </a:t>
            </a:r>
          </a:p>
          <a:p>
            <a:pPr marL="171450" indent="-171450">
              <a:buFont typeface="Arial"/>
              <a:buChar char="•"/>
            </a:pPr>
            <a:r>
              <a:rPr lang="en-US" dirty="0" smtClean="0"/>
              <a:t>Develop pre-scripted messages, as simple as “active shooter in the building (insert location if known), run, hide, fight” which is the signal to activate the active shooter plan.   </a:t>
            </a:r>
          </a:p>
          <a:p>
            <a:pPr marL="171450" indent="-171450">
              <a:buFont typeface="Arial"/>
              <a:buChar char="•"/>
            </a:pPr>
            <a:r>
              <a:rPr lang="en-US" dirty="0" smtClean="0"/>
              <a:t>If the plan includes using designated emergency communications channels, keep these channels reserved for emergency or tests.  Using these channels for routine communications causes these messages to be ignored, or delayed in addressing.   </a:t>
            </a:r>
          </a:p>
          <a:p>
            <a:pPr marL="171450" indent="-171450">
              <a:buFont typeface="Arial"/>
              <a:buChar char="•"/>
            </a:pPr>
            <a:r>
              <a:rPr lang="en-US" dirty="0" smtClean="0"/>
              <a:t>Assure your plan includes multiple modes of communications, including appropriate social media channels.  Establish social media accounts to use before an event to prevent “spoofing”, by someone pretending to be your organization sending out false messages. </a:t>
            </a:r>
          </a:p>
          <a:p>
            <a:endParaRPr lang="en-US" dirty="0" smtClean="0"/>
          </a:p>
          <a:p>
            <a:r>
              <a:rPr lang="en-US" dirty="0" smtClean="0"/>
              <a:t>Note</a:t>
            </a:r>
            <a:r>
              <a:rPr lang="en-US" baseline="0" dirty="0" smtClean="0"/>
              <a:t> that m</a:t>
            </a:r>
            <a:r>
              <a:rPr lang="en-US" dirty="0" smtClean="0"/>
              <a:t>ass notification systems can provide rapid notification on many platforms simultaneously, but can also fail.   Do not solely rely on technology solutions. Identify alternative communications methods, to not create a single point of failure.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5507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 most effective, the notification message should be:</a:t>
            </a:r>
            <a:endParaRPr lang="en-US" dirty="0" smtClean="0"/>
          </a:p>
          <a:p>
            <a:endParaRPr lang="en-US" dirty="0" smtClean="0"/>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IMMEDIATE</a:t>
            </a:r>
            <a:endParaRPr lang="en-US" sz="1200" b="1" kern="0" dirty="0" smtClean="0">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kern="0" dirty="0" smtClean="0">
                <a:latin typeface="Arial" panose="020B0604020202020204" pitchFamily="34" charset="0"/>
                <a:cs typeface="Arial" panose="020B0604020202020204" pitchFamily="34" charset="0"/>
              </a:rPr>
              <a:t>Receivable</a:t>
            </a:r>
            <a:r>
              <a:rPr lang="en-US" sz="1200" kern="0" dirty="0" smtClean="0">
                <a:latin typeface="Arial" panose="020B0604020202020204" pitchFamily="34" charset="0"/>
                <a:cs typeface="Arial" panose="020B0604020202020204" pitchFamily="34" charset="0"/>
              </a:rPr>
              <a:t>: Employees or other</a:t>
            </a:r>
            <a:r>
              <a:rPr lang="en-US" sz="1200" kern="0" baseline="0" dirty="0" smtClean="0">
                <a:latin typeface="Arial" panose="020B0604020202020204" pitchFamily="34" charset="0"/>
                <a:cs typeface="Arial" panose="020B0604020202020204" pitchFamily="34" charset="0"/>
              </a:rPr>
              <a:t> affected personal must be able to hear or otherwise receive the alert, whether at their work stations or elsewhere in the workplace.  You need to consider how persons who are deaf, blind, or have other impairments will receive the notification (as well as respond to it).</a:t>
            </a:r>
            <a:endParaRPr lang="en-US" sz="1200" kern="0" dirty="0" smtClean="0">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Understandable</a:t>
            </a:r>
            <a:r>
              <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the language should be clear and concise. This holds true for persons who may not speak English or have a limited English language proficiency.</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Credible</a:t>
            </a:r>
            <a:r>
              <a:rPr kumimoji="0" lang="en-US"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Recipients need to believe that the notification is coming from appropriate personnel and is not a hoax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59553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Now…t</a:t>
            </a:r>
            <a:r>
              <a:rPr lang="en-US" baseline="0" dirty="0" smtClean="0"/>
              <a:t>here are shots fired. </a:t>
            </a:r>
            <a:r>
              <a:rPr lang="en-US" sz="1200" baseline="0" dirty="0" smtClean="0">
                <a:solidFill>
                  <a:schemeClr val="tx1"/>
                </a:solidFill>
              </a:rPr>
              <a:t> Let’s talk response.  </a:t>
            </a:r>
          </a:p>
          <a:p>
            <a:endParaRPr lang="en-US" sz="1200" baseline="0" dirty="0" smtClean="0">
              <a:solidFill>
                <a:schemeClr val="tx1"/>
              </a:solidFill>
            </a:endParaRPr>
          </a:p>
          <a:p>
            <a:r>
              <a:rPr lang="en-US" baseline="0" dirty="0" smtClean="0"/>
              <a:t>We’ve all heard stop drop and roll.  In a shooting, tell people to RUN, HIDE, FIGHT.  </a:t>
            </a:r>
          </a:p>
          <a:p>
            <a:pPr marL="228600" indent="-228600">
              <a:buNone/>
            </a:pPr>
            <a:endParaRPr lang="en-US" baseline="0" dirty="0" smtClean="0"/>
          </a:p>
          <a:p>
            <a:pPr marL="228600" indent="-228600">
              <a:buNone/>
            </a:pPr>
            <a:r>
              <a:rPr lang="en-US" baseline="0" dirty="0" smtClean="0"/>
              <a:t>These situations happen fast, they evolve quickly, and they can take place in any environment, so the key thing to remember and communicate is EVERYONE WHO WORK FOR YOU SHOULD  FEEL EMPOWERED to make the best decision possible to protect themselves.  We’re asked all the time: evacuate or hide.  Every situation is different, and you don’t want a Washington bureaucrat to make that decision.  It is literally a life and death situation, so people need to decide for themselves quickly what is the safest course of action for THEM.  Train and empower your people.  </a:t>
            </a:r>
          </a:p>
          <a:p>
            <a:pPr marL="228600" indent="-228600">
              <a:buNone/>
            </a:pPr>
            <a:endParaRPr lang="en-US" baseline="0" dirty="0" smtClean="0"/>
          </a:p>
          <a:p>
            <a:pPr marL="228600" indent="-228600">
              <a:buNone/>
            </a:pPr>
            <a:r>
              <a:rPr lang="en-US" baseline="0" dirty="0" smtClean="0"/>
              <a:t>Another question we’re asked: should the guard force carry weapons or engage? Again, this is not something a Washington bureaucrat can dictate to you.  Every jurisdiction is different regarding this issue, and it’s an internal policy decision that your company should make in concert with their local law enforcement.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379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for Consideration Run-Hide-Fight 8 minute video</a:t>
            </a:r>
            <a:endParaRPr lang="en-US" dirty="0"/>
          </a:p>
        </p:txBody>
      </p:sp>
      <p:sp>
        <p:nvSpPr>
          <p:cNvPr id="4" name="Slide Number Placeholder 3"/>
          <p:cNvSpPr>
            <a:spLocks noGrp="1"/>
          </p:cNvSpPr>
          <p:nvPr>
            <p:ph type="sldNum" sz="quarter" idx="10"/>
          </p:nvPr>
        </p:nvSpPr>
        <p:spPr/>
        <p:txBody>
          <a:bodyPr/>
          <a:lstStyle/>
          <a:p>
            <a:pPr>
              <a:defRPr/>
            </a:pPr>
            <a:fld id="{F078D8DF-1397-4B0A-930F-FAE2374629E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72776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Aurora Movie Theater Shooting-</a:t>
            </a:r>
          </a:p>
          <a:p>
            <a:endParaRPr lang="en-US" dirty="0" smtClean="0"/>
          </a:p>
          <a:p>
            <a:r>
              <a:rPr lang="en-US" dirty="0" smtClean="0"/>
              <a:t>1:30 minutes response—</a:t>
            </a:r>
          </a:p>
          <a:p>
            <a:endParaRPr lang="en-US" dirty="0" smtClean="0"/>
          </a:p>
          <a:p>
            <a:r>
              <a:rPr lang="en-US" dirty="0" smtClean="0"/>
              <a:t>70 injured and 12 </a:t>
            </a:r>
            <a:r>
              <a:rPr lang="en-US" dirty="0" smtClean="0"/>
              <a:t>deceased</a:t>
            </a:r>
          </a:p>
          <a:p>
            <a:r>
              <a:rPr lang="en-US" dirty="0" smtClean="0"/>
              <a:t>Discuss response, responsibility and action</a:t>
            </a:r>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t>4</a:t>
            </a:fld>
            <a:endParaRPr lang="en-US" dirty="0"/>
          </a:p>
        </p:txBody>
      </p:sp>
    </p:spTree>
    <p:extLst>
      <p:ext uri="{BB962C8B-B14F-4D97-AF65-F5344CB8AC3E}">
        <p14:creationId xmlns:p14="http://schemas.microsoft.com/office/powerpoint/2010/main" val="1817706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it step by step.</a:t>
            </a:r>
            <a:r>
              <a:rPr lang="en-US" baseline="0" dirty="0" smtClean="0"/>
              <a:t>  First, if you can…if you have an accessible escape path…RUN</a:t>
            </a:r>
            <a:r>
              <a:rPr lang="en-US" dirty="0" smtClean="0"/>
              <a:t>.</a:t>
            </a:r>
          </a:p>
          <a:p>
            <a:endParaRPr lang="en-US" dirty="0" smtClean="0"/>
          </a:p>
          <a:p>
            <a:r>
              <a:rPr lang="en-US" dirty="0" smtClean="0"/>
              <a:t>Every time</a:t>
            </a:r>
            <a:r>
              <a:rPr lang="en-US" baseline="0" dirty="0" smtClean="0"/>
              <a:t> you walk in a building, know how to get out.</a:t>
            </a:r>
          </a:p>
          <a:p>
            <a:endParaRPr lang="en-US" baseline="0" dirty="0" smtClean="0"/>
          </a:p>
          <a:p>
            <a:r>
              <a:rPr lang="en-US" baseline="0" dirty="0" smtClean="0"/>
              <a:t>Know a SECOND way to get out.</a:t>
            </a:r>
          </a:p>
          <a:p>
            <a:endParaRPr lang="en-US" baseline="0" dirty="0" smtClean="0"/>
          </a:p>
          <a:p>
            <a:r>
              <a:rPr lang="en-US" baseline="0" dirty="0" smtClean="0"/>
              <a:t>Leave your stuff. Stuff is stuff, not important.</a:t>
            </a:r>
          </a:p>
          <a:p>
            <a:endParaRPr lang="en-US" baseline="0" dirty="0" smtClean="0"/>
          </a:p>
          <a:p>
            <a:r>
              <a:rPr lang="en-US" baseline="0" dirty="0" smtClean="0"/>
              <a:t>Help anyone around.  </a:t>
            </a:r>
          </a:p>
          <a:p>
            <a:endParaRPr lang="en-US" baseline="0" dirty="0" smtClean="0"/>
          </a:p>
          <a:p>
            <a:r>
              <a:rPr lang="en-US" baseline="0" dirty="0" smtClean="0"/>
              <a:t>Keep in mind: It’s human nature: If you’re in a uniform, people are going to follow you.  Make sure your people know that so they expect it.  </a:t>
            </a:r>
          </a:p>
          <a:p>
            <a:endParaRPr lang="en-US" baseline="0" dirty="0" smtClean="0"/>
          </a:p>
          <a:p>
            <a:r>
              <a:rPr lang="en-US" baseline="0" dirty="0" smtClean="0"/>
              <a:t>If others are not going to come with you, and you know escape is your best option, stick with your best plan.</a:t>
            </a:r>
          </a:p>
          <a:p>
            <a:endParaRPr lang="en-US" baseline="0" dirty="0" smtClean="0"/>
          </a:p>
          <a:p>
            <a:r>
              <a:rPr lang="en-US" baseline="0" dirty="0" smtClean="0"/>
              <a:t>Call 911 only when it’s safe and follow the instructions of any police officers.</a:t>
            </a:r>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1504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RUNNING is NOT an option…and if hiding</a:t>
            </a:r>
            <a:r>
              <a:rPr lang="en-US" baseline="0" dirty="0" smtClean="0"/>
              <a:t> is the best course of action, then HIDE.</a:t>
            </a:r>
          </a:p>
          <a:p>
            <a:endParaRPr lang="en-US" baseline="0" dirty="0" smtClean="0"/>
          </a:p>
          <a:p>
            <a:r>
              <a:rPr lang="en-US" baseline="0" dirty="0" smtClean="0"/>
              <a:t>Train your people about the difference of COVER and CONCEALMENT.  Cover is going to provide you with some protection (brick wall) and concealment is just going to conceal you (cubicle wall). </a:t>
            </a:r>
          </a:p>
          <a:p>
            <a:endParaRPr lang="en-US" baseline="0" dirty="0" smtClean="0"/>
          </a:p>
          <a:p>
            <a:r>
              <a:rPr lang="en-US" baseline="0" dirty="0" smtClean="0"/>
              <a:t>Sometimes the best you can do is concealment, but do whatever you can.</a:t>
            </a:r>
          </a:p>
          <a:p>
            <a:endParaRPr lang="en-US" baseline="0" dirty="0" smtClean="0"/>
          </a:p>
          <a:p>
            <a:r>
              <a:rPr lang="en-US" baseline="0" dirty="0" smtClean="0"/>
              <a:t>Silence your cell phone so as not to give away your hiding spot.  (As soon as your mother sees it on the news, she’s going to call).  </a:t>
            </a:r>
          </a:p>
          <a:p>
            <a:endParaRPr lang="en-US" baseline="0" dirty="0" smtClean="0"/>
          </a:p>
          <a:p>
            <a:r>
              <a:rPr lang="en-US" baseline="0" dirty="0" smtClean="0"/>
              <a:t>Prevent an active shooter from entering your position – lock your door if you can.  Blockade it.  If your office can’t lock, maybe you want another spot.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5186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as a last resort</a:t>
            </a:r>
            <a:r>
              <a:rPr lang="en-US" baseline="0" dirty="0" smtClean="0"/>
              <a:t> and your life in immediate danger, take action.  In another word, FIGHT.</a:t>
            </a:r>
          </a:p>
          <a:p>
            <a:endParaRPr lang="en-US" baseline="0" dirty="0" smtClean="0"/>
          </a:p>
          <a:p>
            <a:r>
              <a:rPr lang="en-US" baseline="0" dirty="0" smtClean="0"/>
              <a:t>It’s very easy to armchair quarterback, and I certainly don’t want to offend anyone, but one of the key differences between the VA Tech shootings and the Gabby Giffords Tucson shooting is that the kids at VA Tech were not empowered.  This is not a judgment.  They were kids, they weren’t prepared for this.  (And in all fairness, there probably was not time to react.)  But in Tucson, the crowd actually tackled Loughner and took him down.  They knew their lives were at stake and they took action.  EMPOWER YOUR PEOPLE.  Let them know if there is no other choice, fight like hell.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90529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45681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United States, Americans congregate daily in public spaces to work, shop, go to school, celebrate, worship, enjoy recreation, or cheer on their favorite sports team. </a:t>
            </a:r>
          </a:p>
          <a:p>
            <a:endParaRPr lang="en-US" dirty="0" smtClean="0"/>
          </a:p>
          <a:p>
            <a:r>
              <a:rPr lang="en-US" dirty="0" smtClean="0"/>
              <a:t>However, as the terrorist attacks in Paris, France, and San Bernardino, California, revealed, public gatherings are vulnerable. </a:t>
            </a:r>
          </a:p>
          <a:p>
            <a:endParaRPr lang="en-US" dirty="0" smtClean="0"/>
          </a:p>
          <a:p>
            <a:r>
              <a:rPr lang="en-US" dirty="0" smtClean="0"/>
              <a:t>Adversaries may perceive concert halls, theatres, restaurants, malls, parades, houses of worship, sports venues, and other public locations as attractive targets that may incur mass casualties, have substantial psychological impacts, and draw extensive media coverage.</a:t>
            </a:r>
          </a:p>
          <a:p>
            <a:endParaRPr lang="en-US" dirty="0" smtClean="0"/>
          </a:p>
          <a:p>
            <a:r>
              <a:rPr lang="en-US" dirty="0" smtClean="0"/>
              <a:t>Photo: IPRS Large Outdoor Public Gatherings</a:t>
            </a:r>
          </a:p>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38294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smtClean="0">
                <a:solidFill>
                  <a:prstClr val="black"/>
                </a:solidFill>
              </a:rPr>
              <a:t>Develop relationships with local law enforcement and emergency management in your area. Invite them to tour your business.</a:t>
            </a:r>
          </a:p>
          <a:p>
            <a:pPr marL="474739" lvl="1" defTabSz="949478">
              <a:defRPr/>
            </a:pPr>
            <a:r>
              <a:rPr lang="en-US" i="1" dirty="0" smtClean="0">
                <a:solidFill>
                  <a:prstClr val="black"/>
                </a:solidFill>
              </a:rPr>
              <a:t>Introduce representatives of local law enforcement and community associations</a:t>
            </a:r>
          </a:p>
          <a:p>
            <a:pPr defTabSz="949478">
              <a:defRPr/>
            </a:pPr>
            <a:endParaRPr lang="en-US" dirty="0" smtClean="0">
              <a:solidFill>
                <a:prstClr val="black"/>
              </a:solidFill>
            </a:endParaRPr>
          </a:p>
          <a:p>
            <a:pPr defTabSz="949478">
              <a:defRPr/>
            </a:pPr>
            <a:r>
              <a:rPr lang="en-US" dirty="0" smtClean="0">
                <a:solidFill>
                  <a:prstClr val="black"/>
                </a:solidFill>
              </a:rPr>
              <a:t>• Contact the local DHS Protective Security Advisor to get expert advice on physical security and assistance with planning, training, and cyber security. </a:t>
            </a:r>
          </a:p>
          <a:p>
            <a:pPr marL="474739" lvl="1" defTabSz="949478">
              <a:defRPr/>
            </a:pPr>
            <a:endParaRPr lang="en-US" dirty="0" smtClean="0">
              <a:solidFill>
                <a:prstClr val="black"/>
              </a:solidFill>
            </a:endParaRPr>
          </a:p>
          <a:p>
            <a:pPr defTabSz="949478">
              <a:defRPr/>
            </a:pPr>
            <a:r>
              <a:rPr lang="en-US" dirty="0" smtClean="0">
                <a:solidFill>
                  <a:prstClr val="black"/>
                </a:solidFill>
              </a:rPr>
              <a:t>• Connect with the Federal Bureau of Investigation’s Public Private Partnership Program InfraGard.</a:t>
            </a:r>
          </a:p>
          <a:p>
            <a:pPr marL="474739" lvl="1" defTabSz="949478">
              <a:defRPr/>
            </a:pPr>
            <a:r>
              <a:rPr lang="en-US" dirty="0" smtClean="0">
                <a:solidFill>
                  <a:prstClr val="black"/>
                </a:solidFill>
              </a:rPr>
              <a:t>Their website is www.infragard.net </a:t>
            </a:r>
          </a:p>
          <a:p>
            <a:pPr marL="474739" lvl="1" defTabSz="949478">
              <a:defRPr/>
            </a:pPr>
            <a:r>
              <a:rPr lang="en-US" dirty="0" smtClean="0">
                <a:solidFill>
                  <a:prstClr val="black"/>
                </a:solidFill>
              </a:rPr>
              <a:t>Introduce local coordinator and chapter president or representatives</a:t>
            </a:r>
          </a:p>
          <a:p>
            <a:pPr marL="474739" lvl="1" defTabSz="949478">
              <a:defRPr/>
            </a:pPr>
            <a:endParaRPr lang="en-US" dirty="0" smtClean="0">
              <a:solidFill>
                <a:prstClr val="black"/>
              </a:solidFill>
            </a:endParaRPr>
          </a:p>
          <a:p>
            <a:pPr marL="178027" indent="-178027" defTabSz="949478">
              <a:buFont typeface="Arial" panose="020B0604020202020204" pitchFamily="34" charset="0"/>
              <a:buChar char="•"/>
              <a:defRPr/>
            </a:pPr>
            <a:r>
              <a:rPr lang="en-US" dirty="0" smtClean="0">
                <a:solidFill>
                  <a:prstClr val="black"/>
                </a:solidFill>
              </a:rPr>
              <a:t>The Homeland Security Information Network is the secure web portal DHS uses to share security information with public and private sector partners. Your PSA can help you request access.</a:t>
            </a:r>
          </a:p>
          <a:p>
            <a:pPr marL="474739" lvl="1" defTabSz="949478">
              <a:defRPr/>
            </a:pPr>
            <a:endParaRPr lang="en-US" dirty="0" smtClean="0">
              <a:solidFill>
                <a:prstClr val="black"/>
              </a:solidFill>
            </a:endParaRPr>
          </a:p>
          <a:p>
            <a:pPr defTabSz="949478">
              <a:defRPr/>
            </a:pPr>
            <a:r>
              <a:rPr lang="en-US" dirty="0" smtClean="0">
                <a:solidFill>
                  <a:prstClr val="black"/>
                </a:solidFill>
              </a:rPr>
              <a:t>• Connect with your customers and let them know about the security measures you’re taking to ensure a positive experience and to maintain good relationships.</a:t>
            </a:r>
          </a:p>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6959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Always be aware of current threats related to your geographic region or impacting your business sector. </a:t>
            </a:r>
          </a:p>
          <a:p>
            <a:r>
              <a:rPr lang="en-US" dirty="0" smtClean="0"/>
              <a:t>• Develop generalized plans, including security, emergency response, emergency communications, and business continuity plans, while considering the protection of your employees and customers, access control, closed-circuit television, signage, suspicious activity reporting, and parking security. </a:t>
            </a:r>
          </a:p>
          <a:p>
            <a:r>
              <a:rPr lang="en-US" dirty="0" smtClean="0"/>
              <a:t>• Evaluate your security requirements and design a monitoring, surveillance, and inspection program that is consistent with your business operations. </a:t>
            </a:r>
          </a:p>
          <a:p>
            <a:r>
              <a:rPr lang="en-US" dirty="0" smtClean="0"/>
              <a:t>• Develop evacuation and shelter in place plans, and ensure that multiple evacuation routes are clearly marked with appropriate signage and rallying points are available. </a:t>
            </a:r>
          </a:p>
          <a:p>
            <a:r>
              <a:rPr lang="en-US" dirty="0" smtClean="0"/>
              <a:t>• Develop and implement a security plan for computer and information systems hardware and software. </a:t>
            </a:r>
          </a:p>
          <a:p>
            <a:r>
              <a:rPr lang="en-US" dirty="0" smtClean="0"/>
              <a:t>• Engage local first responders (police, fire, medical) in all of the above efforts to ensure your efforts are in synergy with theirs. </a:t>
            </a:r>
          </a:p>
          <a:p>
            <a:endParaRPr lang="en-US" dirty="0" smtClean="0"/>
          </a:p>
          <a:p>
            <a:r>
              <a:rPr lang="en-US" dirty="0" smtClean="0"/>
              <a:t>Photo: IPRS Emergency Medical Services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112790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some tools for your toolkits.  DHS has produced a simple guide, a break-room poster, and wallet-sized business cards that have the immediate actions to take in the event of an Active Shooter.  The Materials have been developed with input from the National Tactical Officers Association, Fairfax County Police, and our private sector partners, namely, the National Retail Federation.  </a:t>
            </a:r>
          </a:p>
          <a:p>
            <a:endParaRPr lang="en-US" dirty="0" smtClean="0"/>
          </a:p>
          <a:p>
            <a:r>
              <a:rPr lang="en-US" dirty="0" smtClean="0"/>
              <a:t>How this product came to be reinforces a great point I’d like to make.  It’s not just a great product, but a great example of coordination – it was initiated by our partners (in this case, our Retail partners).  They came to us with the gap.  There was no program, no stop, drop and roll, for Active Shooter.  So every product that the CF SSA produces is in collaboration with our private sector partners - YOU.</a:t>
            </a:r>
          </a:p>
          <a:p>
            <a:endParaRPr lang="en-US" dirty="0" smtClean="0"/>
          </a:p>
          <a:p>
            <a:r>
              <a:rPr lang="en-US" dirty="0" smtClean="0"/>
              <a:t>The next evolution of these materials was online, interactive training, which you can take at no-cost at the FEMA Emergency Management Institute’s Independent Study Program at the website listed: (IS-907) Active Shooter, What You Can Do .  It was released along with another great course (IS-906), Basic Workplace Security Awareness</a:t>
            </a:r>
          </a:p>
          <a:p>
            <a:endParaRPr lang="en-US" dirty="0" smtClean="0"/>
          </a:p>
          <a:p>
            <a:r>
              <a:rPr lang="en-US" dirty="0" smtClean="0"/>
              <a:t>The IS-907 Active Shooter: What You Can Do course provides guidance on responding to an active shooter situation.  Upon course completion, individuals will be able to :</a:t>
            </a:r>
          </a:p>
          <a:p>
            <a:r>
              <a:rPr lang="en-US" dirty="0" smtClean="0"/>
              <a:t> Describe actions to take when confronted by an active shooter,</a:t>
            </a:r>
          </a:p>
          <a:p>
            <a:r>
              <a:rPr lang="en-US" dirty="0" smtClean="0"/>
              <a:t> Recognize potential workplace violence indicators,</a:t>
            </a:r>
          </a:p>
          <a:p>
            <a:r>
              <a:rPr lang="en-US" dirty="0" smtClean="0"/>
              <a:t> Describe actions to prevent and prepare for active shooter incidents, and</a:t>
            </a:r>
          </a:p>
          <a:p>
            <a:r>
              <a:rPr lang="en-US" dirty="0" smtClean="0"/>
              <a:t> Describe how to manage active shooter consequences.</a:t>
            </a:r>
          </a:p>
          <a:p>
            <a:endParaRPr lang="en-US" dirty="0" smtClean="0"/>
          </a:p>
          <a:p>
            <a:r>
              <a:rPr lang="en-US" dirty="0" smtClean="0"/>
              <a:t>Great course, takes about 45 minutes to complete, and users who finish the course and pass a short “final exam” get a certificate.  </a:t>
            </a:r>
          </a:p>
          <a:p>
            <a:endParaRPr lang="en-US" dirty="0" smtClean="0"/>
          </a:p>
          <a:p>
            <a:r>
              <a:rPr lang="en-US" dirty="0" smtClean="0"/>
              <a:t>There’s also a webinar on the topic on our Homeland Security Information Network (HSIN).  If you’re not already registered for HSIN, email me and we can set that up for you.  It’s how we share sensitive but UNCLAS info with our partners – lots of great info.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47172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solidFill>
                  <a:schemeClr val="accent1">
                    <a:lumMod val="50000"/>
                  </a:schemeClr>
                </a:solidFill>
                <a:latin typeface="Arial" panose="020B0604020202020204" pitchFamily="34" charset="0"/>
                <a:cs typeface="Arial" panose="020B0604020202020204" pitchFamily="34" charset="0"/>
              </a:rPr>
              <a:t>What to Report</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Unattended packages (e.g., backpacks, briefcases, boxes) that might contain explosives </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Taking pictures or video of infrequently used access points, security guards, or security equipment (e.g., perimeter fencing, security cameras, etc.)</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Wearing unseasonably bulky clothing that might conceal explosives or weapons</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Attempting to gain unauthorized entry to restricted areas</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Presenting false or misusing insignia, documents, and/or identification</a:t>
            </a:r>
          </a:p>
          <a:p>
            <a:pPr marL="233344" indent="-233344" eaLnBrk="0" fontAlgn="base" hangingPunct="0">
              <a:spcBef>
                <a:spcPct val="60000"/>
              </a:spcBef>
              <a:spcAft>
                <a:spcPct val="0"/>
              </a:spcAft>
              <a:buClr>
                <a:srgbClr val="363636"/>
              </a:buClr>
              <a:buFont typeface="Wingdings" pitchFamily="2" charset="2"/>
              <a:buChar char="§"/>
            </a:pPr>
            <a:r>
              <a:rPr lang="en-US" sz="1200" kern="0" dirty="0" smtClean="0">
                <a:solidFill>
                  <a:srgbClr val="333333"/>
                </a:solidFill>
                <a:latin typeface="Arial"/>
              </a:rPr>
              <a:t>Communicating a threat to a public gathering</a:t>
            </a:r>
          </a:p>
          <a:p>
            <a:pPr marL="0" indent="0" eaLnBrk="0" fontAlgn="base" hangingPunct="0">
              <a:spcBef>
                <a:spcPct val="60000"/>
              </a:spcBef>
              <a:spcAft>
                <a:spcPct val="0"/>
              </a:spcAft>
              <a:buClr>
                <a:srgbClr val="363636"/>
              </a:buClr>
              <a:buFont typeface="Wingdings" pitchFamily="2" charset="2"/>
              <a:buNone/>
            </a:pPr>
            <a:endParaRPr lang="en-US" sz="1200" kern="0" dirty="0" smtClean="0">
              <a:solidFill>
                <a:srgbClr val="333333"/>
              </a:solidFill>
              <a:latin typeface="Arial"/>
            </a:endParaRPr>
          </a:p>
          <a:p>
            <a:pPr algn="l"/>
            <a:r>
              <a:rPr lang="en-US" sz="1600" b="1" dirty="0" smtClean="0">
                <a:solidFill>
                  <a:schemeClr val="accent1">
                    <a:lumMod val="50000"/>
                  </a:schemeClr>
                </a:solidFill>
                <a:latin typeface="Arial" panose="020B0604020202020204" pitchFamily="34" charset="0"/>
                <a:cs typeface="Arial" panose="020B0604020202020204" pitchFamily="34" charset="0"/>
              </a:rPr>
              <a:t>How to Report</a:t>
            </a:r>
          </a:p>
          <a:p>
            <a:pPr marL="233344" indent="-233344" eaLnBrk="0" fontAlgn="base" hangingPunct="0">
              <a:spcBef>
                <a:spcPct val="60000"/>
              </a:spcBef>
              <a:spcAft>
                <a:spcPct val="0"/>
              </a:spcAft>
              <a:buClr>
                <a:srgbClr val="363636"/>
              </a:buClr>
              <a:buFont typeface="Wingdings" pitchFamily="2" charset="2"/>
              <a:buChar char="§"/>
            </a:pPr>
            <a:r>
              <a:rPr lang="en-US" sz="1600" kern="0" dirty="0" smtClean="0">
                <a:solidFill>
                  <a:srgbClr val="333333"/>
                </a:solidFill>
                <a:latin typeface="Arial"/>
              </a:rPr>
              <a:t>For emergencies in progress call 9-1-1</a:t>
            </a:r>
          </a:p>
          <a:p>
            <a:pPr marL="233344" indent="-233344" eaLnBrk="0" fontAlgn="base" hangingPunct="0">
              <a:spcBef>
                <a:spcPct val="60000"/>
              </a:spcBef>
              <a:spcAft>
                <a:spcPct val="0"/>
              </a:spcAft>
              <a:buClr>
                <a:srgbClr val="363636"/>
              </a:buClr>
              <a:buFont typeface="Wingdings" pitchFamily="2" charset="2"/>
              <a:buChar char="§"/>
            </a:pPr>
            <a:r>
              <a:rPr lang="en-US" sz="1600" kern="0" dirty="0" smtClean="0">
                <a:solidFill>
                  <a:srgbClr val="333333"/>
                </a:solidFill>
                <a:latin typeface="Arial"/>
              </a:rPr>
              <a:t>Suspicious activity should be reported to</a:t>
            </a:r>
          </a:p>
          <a:p>
            <a:pPr marL="571454" lvl="1" indent="-223819" eaLnBrk="0" fontAlgn="base" hangingPunct="0">
              <a:spcBef>
                <a:spcPct val="30000"/>
              </a:spcBef>
              <a:spcAft>
                <a:spcPct val="0"/>
              </a:spcAft>
              <a:buClr>
                <a:srgbClr val="363636"/>
              </a:buClr>
              <a:buFont typeface="Wingdings" pitchFamily="2" charset="2"/>
              <a:buChar char="§"/>
            </a:pPr>
            <a:r>
              <a:rPr lang="en-US" sz="1600" kern="0" dirty="0" smtClean="0">
                <a:solidFill>
                  <a:srgbClr val="333333"/>
                </a:solidFill>
                <a:latin typeface="Arial"/>
              </a:rPr>
              <a:t>Local law enforcement</a:t>
            </a:r>
          </a:p>
          <a:p>
            <a:pPr marL="571454" lvl="1" indent="-223819" eaLnBrk="0" fontAlgn="base" hangingPunct="0">
              <a:spcBef>
                <a:spcPct val="30000"/>
              </a:spcBef>
              <a:spcAft>
                <a:spcPct val="0"/>
              </a:spcAft>
              <a:buClr>
                <a:srgbClr val="363636"/>
              </a:buClr>
              <a:buFont typeface="Wingdings" pitchFamily="2" charset="2"/>
              <a:buChar char="§"/>
            </a:pPr>
            <a:r>
              <a:rPr lang="en-US" sz="1600" kern="0" dirty="0" smtClean="0">
                <a:solidFill>
                  <a:srgbClr val="333333"/>
                </a:solidFill>
                <a:latin typeface="Arial"/>
              </a:rPr>
              <a:t>Regional fusion center</a:t>
            </a:r>
          </a:p>
          <a:p>
            <a:pPr marL="571454" lvl="1" indent="-223819" eaLnBrk="0" fontAlgn="base" hangingPunct="0">
              <a:spcBef>
                <a:spcPct val="30000"/>
              </a:spcBef>
              <a:spcAft>
                <a:spcPct val="0"/>
              </a:spcAft>
              <a:buClr>
                <a:srgbClr val="363636"/>
              </a:buClr>
              <a:buFont typeface="Wingdings" pitchFamily="2" charset="2"/>
              <a:buChar char="§"/>
            </a:pPr>
            <a:r>
              <a:rPr lang="en-US" sz="1600" kern="0" dirty="0" smtClean="0">
                <a:solidFill>
                  <a:srgbClr val="333333"/>
                </a:solidFill>
                <a:latin typeface="Arial"/>
              </a:rPr>
              <a:t>Local FBI</a:t>
            </a:r>
          </a:p>
          <a:p>
            <a:pPr marL="347635" lvl="1" indent="0" eaLnBrk="0" fontAlgn="base" hangingPunct="0">
              <a:spcBef>
                <a:spcPct val="30000"/>
              </a:spcBef>
              <a:spcAft>
                <a:spcPct val="0"/>
              </a:spcAft>
              <a:buClr>
                <a:srgbClr val="363636"/>
              </a:buClr>
              <a:buFont typeface="Wingdings" pitchFamily="2" charset="2"/>
              <a:buNone/>
            </a:pPr>
            <a:endParaRPr lang="en-US" sz="1600" kern="0" dirty="0" smtClean="0">
              <a:solidFill>
                <a:srgbClr val="333333"/>
              </a:solidFill>
              <a:latin typeface="Arial"/>
            </a:endParaRPr>
          </a:p>
          <a:p>
            <a:r>
              <a:rPr lang="en-US" dirty="0" smtClean="0"/>
              <a:t>Factors such as race, ethnicity, national origin, or religious affiliation alone is not suspicious. </a:t>
            </a:r>
          </a:p>
          <a:p>
            <a:endParaRPr lang="en-US" dirty="0" smtClean="0"/>
          </a:p>
          <a:p>
            <a:r>
              <a:rPr lang="en-US" dirty="0" smtClean="0"/>
              <a:t>For that reason, the public should report only suspicious behavior and situations (e.g., an unattended backpack in a public place or someone trying to break into a restricted area) rather than beliefs, thoughts, ideas, expressions, associations, or speech unrelated to terrorism or other criminal activity.</a:t>
            </a:r>
          </a:p>
          <a:p>
            <a:endParaRPr lang="en-US" dirty="0" smtClean="0"/>
          </a:p>
          <a:p>
            <a:r>
              <a:rPr lang="en-US" dirty="0" smtClean="0"/>
              <a:t>From DHS “If You See Something, Say Something TM” brief</a:t>
            </a:r>
          </a:p>
          <a:p>
            <a:pPr marL="0" indent="0" eaLnBrk="0" fontAlgn="base" hangingPunct="0">
              <a:spcBef>
                <a:spcPct val="60000"/>
              </a:spcBef>
              <a:spcAft>
                <a:spcPct val="0"/>
              </a:spcAft>
              <a:buClr>
                <a:srgbClr val="363636"/>
              </a:buClr>
              <a:buFont typeface="Wingdings" pitchFamily="2" charset="2"/>
              <a:buNone/>
            </a:pPr>
            <a:endParaRPr lang="en-US" sz="1200" kern="0" dirty="0" smtClean="0">
              <a:solidFill>
                <a:srgbClr val="333333"/>
              </a:solidFill>
              <a:latin typeface="Arial"/>
            </a:endParaRPr>
          </a:p>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692667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t>42</a:t>
            </a:fld>
            <a:endParaRPr lang="en-US" dirty="0"/>
          </a:p>
        </p:txBody>
      </p:sp>
    </p:spTree>
    <p:extLst>
      <p:ext uri="{BB962C8B-B14F-4D97-AF65-F5344CB8AC3E}">
        <p14:creationId xmlns:p14="http://schemas.microsoft.com/office/powerpoint/2010/main" val="254900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95738" y="8840790"/>
            <a:ext cx="3014662" cy="454025"/>
          </a:xfrm>
          <a:prstGeom prst="rect">
            <a:avLst/>
          </a:prstGeom>
          <a:noFill/>
          <a:ln w="9525">
            <a:noFill/>
            <a:miter lim="800000"/>
            <a:headEnd/>
            <a:tailEnd/>
          </a:ln>
        </p:spPr>
        <p:txBody>
          <a:bodyPr lIns="90573" tIns="45286" rIns="90573" bIns="45286" anchor="b"/>
          <a:lstStyle/>
          <a:p>
            <a:pPr algn="r" defTabSz="906463" eaLnBrk="0" fontAlgn="base" hangingPunct="0">
              <a:spcBef>
                <a:spcPct val="0"/>
              </a:spcBef>
              <a:spcAft>
                <a:spcPct val="0"/>
              </a:spcAft>
            </a:pPr>
            <a:fld id="{D0057741-1723-447C-8E16-F650D42D04EE}" type="slidenum">
              <a:rPr lang="en-US" sz="1200">
                <a:solidFill>
                  <a:srgbClr val="000000"/>
                </a:solidFill>
                <a:latin typeface="Times" pitchFamily="18" charset="0"/>
              </a:rPr>
              <a:pPr algn="r" defTabSz="906463" eaLnBrk="0" fontAlgn="base" hangingPunct="0">
                <a:spcBef>
                  <a:spcPct val="0"/>
                </a:spcBef>
                <a:spcAft>
                  <a:spcPct val="0"/>
                </a:spcAft>
              </a:pPr>
              <a:t>5</a:t>
            </a:fld>
            <a:endParaRPr lang="en-US" sz="12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457200" lvl="0" indent="-457200">
              <a:buFont typeface="+mj-lt"/>
              <a:buAutoNum type="arabicPeriod"/>
            </a:pPr>
            <a:r>
              <a:rPr lang="en-US" sz="2200" b="1" dirty="0" smtClean="0">
                <a:solidFill>
                  <a:schemeClr val="bg1"/>
                </a:solidFill>
                <a:latin typeface="Times New Roman" pitchFamily="18" charset="0"/>
                <a:cs typeface="Times New Roman" pitchFamily="18" charset="0"/>
              </a:rPr>
              <a:t>Should any action be taken by Sharon, Brian, or other coworkers who witnessed this incident take place?</a:t>
            </a:r>
          </a:p>
          <a:p>
            <a:pPr marL="914400" lvl="1" indent="-457200">
              <a:buFont typeface="+mj-lt"/>
              <a:buAutoNum type="alphaLcPeriod"/>
            </a:pPr>
            <a:r>
              <a:rPr lang="en-US" sz="2200" dirty="0" smtClean="0">
                <a:solidFill>
                  <a:schemeClr val="bg1"/>
                </a:solidFill>
                <a:latin typeface="Times New Roman" pitchFamily="18" charset="0"/>
                <a:cs typeface="Times New Roman" pitchFamily="18" charset="0"/>
              </a:rPr>
              <a:t>Are plans or procedures available to guide employees in their actions/decisions?</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b="1" dirty="0" smtClean="0">
                <a:solidFill>
                  <a:schemeClr val="bg1"/>
                </a:solidFill>
                <a:latin typeface="Times New Roman" pitchFamily="18" charset="0"/>
                <a:cs typeface="Times New Roman" pitchFamily="18" charset="0"/>
              </a:rPr>
              <a:t>Is there a system in place for reporting signs of potentially aggressive/violent behavior in the workplace?</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dirty="0" smtClean="0">
                <a:solidFill>
                  <a:schemeClr val="bg1"/>
                </a:solidFill>
                <a:latin typeface="Times New Roman" pitchFamily="18" charset="0"/>
                <a:cs typeface="Times New Roman" pitchFamily="18" charset="0"/>
              </a:rPr>
              <a:t>Are there</a:t>
            </a:r>
            <a:r>
              <a:rPr lang="en-US" sz="1200" b="0" baseline="0" dirty="0" smtClean="0">
                <a:solidFill>
                  <a:schemeClr val="bg1"/>
                </a:solidFill>
                <a:latin typeface="Times New Roman" pitchFamily="18" charset="0"/>
                <a:cs typeface="Times New Roman" pitchFamily="18" charset="0"/>
              </a:rPr>
              <a:t> a clear policy and procedure for employees who report potentially aggressive behaviors?</a:t>
            </a:r>
          </a:p>
          <a:p>
            <a:pPr marL="1142964" marR="0" lvl="2"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Employees aware?</a:t>
            </a:r>
          </a:p>
          <a:p>
            <a:pPr marL="1142964" marR="0" lvl="2"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Managers aware?</a:t>
            </a:r>
          </a:p>
          <a:p>
            <a:pPr marL="1142964" marR="0" lvl="2"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HR aware?</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Are you notified about employees who may have domestic violence or restraining orders? </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Is there a termination policy for persons who act aggressively?</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startAt="2"/>
              <a:tabLst/>
              <a:defRPr/>
            </a:pPr>
            <a:r>
              <a:rPr lang="en-US" sz="1200" b="0" baseline="0" dirty="0" smtClean="0">
                <a:solidFill>
                  <a:schemeClr val="bg1"/>
                </a:solidFill>
                <a:latin typeface="Times New Roman" pitchFamily="18" charset="0"/>
                <a:cs typeface="Times New Roman" pitchFamily="18" charset="0"/>
              </a:rPr>
              <a:t>Is there a policy to document and refer to employees to employee assistance programs?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chemeClr val="bg1"/>
              </a:solidFill>
              <a:latin typeface="Times New Roman" pitchFamily="18" charset="0"/>
              <a:cs typeface="Times New Roman" pitchFamily="18" charset="0"/>
            </a:endParaRPr>
          </a:p>
          <a:p>
            <a:endParaRPr lang="en-US" dirty="0" smtClean="0">
              <a:latin typeface="Times" pitchFamily="18" charset="0"/>
            </a:endParaRPr>
          </a:p>
        </p:txBody>
      </p:sp>
    </p:spTree>
    <p:extLst>
      <p:ext uri="{BB962C8B-B14F-4D97-AF65-F5344CB8AC3E}">
        <p14:creationId xmlns:p14="http://schemas.microsoft.com/office/powerpoint/2010/main" val="2205069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endParaRPr lang="en-US"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948171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301" fontAlgn="base">
              <a:lnSpc>
                <a:spcPct val="90000"/>
              </a:lnSpc>
              <a:spcBef>
                <a:spcPct val="30000"/>
              </a:spcBef>
              <a:spcAft>
                <a:spcPct val="0"/>
              </a:spcAft>
              <a:defRPr/>
            </a:pPr>
            <a:r>
              <a:rPr lang="en-US" dirty="0" smtClean="0">
                <a:solidFill>
                  <a:srgbClr val="333333"/>
                </a:solidFill>
                <a:latin typeface="Times New Roman" pitchFamily="18" charset="0"/>
                <a:cs typeface="Times New Roman" pitchFamily="18" charset="0"/>
              </a:rPr>
              <a:t>The next evolution of these materials was online, interactive training, which you can take at no-cost at the FEMA Emergency Management Institute’s Independent Study Program at the website listed: (IS-907)</a:t>
            </a:r>
            <a:r>
              <a:rPr lang="en-US" i="1" dirty="0" smtClean="0">
                <a:solidFill>
                  <a:srgbClr val="333333"/>
                </a:solidFill>
                <a:latin typeface="Times New Roman" pitchFamily="18" charset="0"/>
                <a:cs typeface="Times New Roman" pitchFamily="18" charset="0"/>
              </a:rPr>
              <a:t> Active Shooter, What You Can Do .  </a:t>
            </a:r>
            <a:r>
              <a:rPr lang="en-US" dirty="0" smtClean="0">
                <a:solidFill>
                  <a:srgbClr val="333333"/>
                </a:solidFill>
                <a:latin typeface="Times New Roman" pitchFamily="18" charset="0"/>
                <a:cs typeface="Times New Roman" pitchFamily="18" charset="0"/>
              </a:rPr>
              <a:t>It was released in March, along with another great course (IS-906), </a:t>
            </a:r>
            <a:r>
              <a:rPr lang="en-US" i="1" dirty="0" smtClean="0">
                <a:solidFill>
                  <a:srgbClr val="333333"/>
                </a:solidFill>
                <a:latin typeface="Times New Roman" pitchFamily="18" charset="0"/>
                <a:cs typeface="Times New Roman" pitchFamily="18" charset="0"/>
              </a:rPr>
              <a:t>Basic Workplace Security Awareness</a:t>
            </a:r>
            <a:endParaRPr lang="en-US" dirty="0" smtClean="0">
              <a:solidFill>
                <a:schemeClr val="bg1"/>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defTabSz="897301" fontAlgn="base">
              <a:lnSpc>
                <a:spcPct val="90000"/>
              </a:lnSpc>
              <a:spcBef>
                <a:spcPct val="30000"/>
              </a:spcBef>
              <a:spcAft>
                <a:spcPct val="0"/>
              </a:spcAft>
              <a:defRPr/>
            </a:pPr>
            <a:r>
              <a:rPr lang="en-US" b="1" dirty="0" smtClean="0">
                <a:latin typeface="Times New Roman" pitchFamily="18" charset="0"/>
                <a:cs typeface="Times New Roman" pitchFamily="18" charset="0"/>
              </a:rPr>
              <a:t>The IS-907 </a:t>
            </a:r>
            <a:r>
              <a:rPr lang="en-US" b="1" i="1" dirty="0" smtClean="0">
                <a:latin typeface="Times New Roman" pitchFamily="18" charset="0"/>
                <a:cs typeface="Times New Roman" pitchFamily="18" charset="0"/>
              </a:rPr>
              <a:t>Active Shooter: What You Can Do </a:t>
            </a:r>
            <a:r>
              <a:rPr lang="en-US" b="1" dirty="0" smtClean="0">
                <a:latin typeface="Times New Roman" pitchFamily="18" charset="0"/>
                <a:cs typeface="Times New Roman" pitchFamily="18" charset="0"/>
              </a:rPr>
              <a:t>course</a:t>
            </a: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provides guidance on responding to an active shooter situation.  Upon course completion, individuals will be able to :</a:t>
            </a:r>
          </a:p>
          <a:p>
            <a:pPr defTabSz="897301" fontAlgn="base">
              <a:lnSpc>
                <a:spcPct val="90000"/>
              </a:lnSpc>
              <a:spcBef>
                <a:spcPct val="30000"/>
              </a:spcBef>
              <a:spcAft>
                <a:spcPct val="0"/>
              </a:spcAft>
              <a:buFont typeface="Arial" pitchFamily="34" charset="0"/>
              <a:buChar char="•"/>
              <a:defRPr/>
            </a:pPr>
            <a:r>
              <a:rPr lang="en-US" dirty="0" smtClean="0">
                <a:latin typeface="Times New Roman" pitchFamily="18" charset="0"/>
                <a:cs typeface="Times New Roman" pitchFamily="18" charset="0"/>
              </a:rPr>
              <a:t> Describe actions to take when confronted by an active shooter,</a:t>
            </a:r>
          </a:p>
          <a:p>
            <a:pPr defTabSz="897301" fontAlgn="base">
              <a:lnSpc>
                <a:spcPct val="90000"/>
              </a:lnSpc>
              <a:spcBef>
                <a:spcPct val="30000"/>
              </a:spcBef>
              <a:spcAft>
                <a:spcPct val="0"/>
              </a:spcAft>
              <a:buFont typeface="Arial" pitchFamily="34" charset="0"/>
              <a:buChar char="•"/>
              <a:defRPr/>
            </a:pPr>
            <a:r>
              <a:rPr lang="en-US" dirty="0" smtClean="0">
                <a:latin typeface="Times New Roman" pitchFamily="18" charset="0"/>
                <a:cs typeface="Times New Roman" pitchFamily="18" charset="0"/>
              </a:rPr>
              <a:t> Recognize potential workplace violence indicators,</a:t>
            </a:r>
          </a:p>
          <a:p>
            <a:pPr defTabSz="897301" fontAlgn="base">
              <a:lnSpc>
                <a:spcPct val="90000"/>
              </a:lnSpc>
              <a:spcBef>
                <a:spcPct val="30000"/>
              </a:spcBef>
              <a:spcAft>
                <a:spcPct val="0"/>
              </a:spcAft>
              <a:buFont typeface="Arial" pitchFamily="34" charset="0"/>
              <a:buChar char="•"/>
              <a:defRPr/>
            </a:pPr>
            <a:r>
              <a:rPr lang="en-US" dirty="0" smtClean="0">
                <a:latin typeface="Times New Roman" pitchFamily="18" charset="0"/>
                <a:cs typeface="Times New Roman" pitchFamily="18" charset="0"/>
              </a:rPr>
              <a:t> Describe actions to prevent and prepare for active shooter incidents, and</a:t>
            </a:r>
          </a:p>
          <a:p>
            <a:pPr defTabSz="897301" fontAlgn="base">
              <a:lnSpc>
                <a:spcPct val="90000"/>
              </a:lnSpc>
              <a:spcBef>
                <a:spcPct val="30000"/>
              </a:spcBef>
              <a:spcAft>
                <a:spcPct val="0"/>
              </a:spcAft>
              <a:buFont typeface="Arial" pitchFamily="34" charset="0"/>
              <a:buChar char="•"/>
              <a:defRPr/>
            </a:pPr>
            <a:r>
              <a:rPr lang="en-US" dirty="0" smtClean="0">
                <a:latin typeface="Times New Roman" pitchFamily="18" charset="0"/>
                <a:cs typeface="Times New Roman" pitchFamily="18" charset="0"/>
              </a:rPr>
              <a:t> Describe how to manage active shooter consequences.</a:t>
            </a:r>
          </a:p>
          <a:p>
            <a:pPr defTabSz="897301" fontAlgn="base">
              <a:lnSpc>
                <a:spcPct val="90000"/>
              </a:lnSpc>
              <a:spcBef>
                <a:spcPct val="30000"/>
              </a:spcBef>
              <a:spcAft>
                <a:spcPct val="0"/>
              </a:spcAft>
              <a:buFont typeface="Arial" pitchFamily="34" charset="0"/>
              <a:buChar char="•"/>
              <a:defRPr/>
            </a:pPr>
            <a:endParaRPr lang="en-US" dirty="0" smtClean="0">
              <a:latin typeface="Times New Roman" pitchFamily="18" charset="0"/>
              <a:cs typeface="Times New Roman" pitchFamily="18" charset="0"/>
            </a:endParaRPr>
          </a:p>
          <a:p>
            <a:pPr defTabSz="897301" fontAlgn="base">
              <a:lnSpc>
                <a:spcPct val="90000"/>
              </a:lnSpc>
              <a:spcBef>
                <a:spcPct val="30000"/>
              </a:spcBef>
              <a:spcAft>
                <a:spcPct val="0"/>
              </a:spcAft>
              <a:defRPr/>
            </a:pPr>
            <a:r>
              <a:rPr lang="en-US" dirty="0" smtClean="0">
                <a:latin typeface="Times New Roman" pitchFamily="18" charset="0"/>
                <a:cs typeface="Times New Roman" pitchFamily="18" charset="0"/>
              </a:rPr>
              <a:t>Great course, takes about 45 minutes to complete, and users who finish the course and pass a short “final exam” get a certificate.  </a:t>
            </a:r>
          </a:p>
          <a:p>
            <a:endParaRPr lang="en-US" dirty="0" smtClean="0"/>
          </a:p>
          <a:p>
            <a:r>
              <a:rPr lang="en-US" dirty="0" smtClean="0"/>
              <a:t>There’s also a </a:t>
            </a:r>
            <a:r>
              <a:rPr lang="en-US" b="1" dirty="0" smtClean="0"/>
              <a:t>webinar</a:t>
            </a:r>
            <a:r>
              <a:rPr lang="en-US" dirty="0" smtClean="0"/>
              <a:t> on</a:t>
            </a:r>
            <a:r>
              <a:rPr lang="en-US" baseline="0" dirty="0" smtClean="0"/>
              <a:t> the topic on our Homeland</a:t>
            </a:r>
            <a:r>
              <a:rPr lang="en-US" dirty="0" smtClean="0"/>
              <a:t> Security Information Network (HSIN).  If you’re not already registered for HSIN, email me and we can set that up for you.  It’s how we share sensitive but UNCLAS info with our partners – lots of great info.</a:t>
            </a:r>
          </a:p>
          <a:p>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98357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1B961-6AFE-419F-9143-5433EFB360CC}"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122686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95738" y="8840790"/>
            <a:ext cx="3014662" cy="454025"/>
          </a:xfrm>
          <a:prstGeom prst="rect">
            <a:avLst/>
          </a:prstGeom>
          <a:noFill/>
          <a:ln w="9525">
            <a:noFill/>
            <a:miter lim="800000"/>
            <a:headEnd/>
            <a:tailEnd/>
          </a:ln>
        </p:spPr>
        <p:txBody>
          <a:bodyPr lIns="90573" tIns="45286" rIns="90573" bIns="45286" anchor="b"/>
          <a:lstStyle/>
          <a:p>
            <a:pPr algn="r" defTabSz="906463" eaLnBrk="0" fontAlgn="base" hangingPunct="0">
              <a:spcBef>
                <a:spcPct val="0"/>
              </a:spcBef>
              <a:spcAft>
                <a:spcPct val="0"/>
              </a:spcAft>
            </a:pPr>
            <a:fld id="{D0057741-1723-447C-8E16-F650D42D04EE}" type="slidenum">
              <a:rPr lang="en-US" sz="1200">
                <a:solidFill>
                  <a:srgbClr val="000000"/>
                </a:solidFill>
                <a:latin typeface="Times" pitchFamily="18" charset="0"/>
              </a:rPr>
              <a:pPr algn="r" defTabSz="906463" eaLnBrk="0" fontAlgn="base" hangingPunct="0">
                <a:spcBef>
                  <a:spcPct val="0"/>
                </a:spcBef>
                <a:spcAft>
                  <a:spcPct val="0"/>
                </a:spcAft>
              </a:pPr>
              <a:t>6</a:t>
            </a:fld>
            <a:endParaRPr lang="en-US" sz="12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457200" lvl="0" indent="-457200">
              <a:buFont typeface="+mj-lt"/>
              <a:buAutoNum type="arabicPeriod" startAt="3"/>
            </a:pPr>
            <a:r>
              <a:rPr lang="en-US" sz="2200" b="1" dirty="0" smtClean="0">
                <a:solidFill>
                  <a:schemeClr val="bg1"/>
                </a:solidFill>
                <a:latin typeface="Times New Roman" pitchFamily="18" charset="0"/>
                <a:cs typeface="Times New Roman" pitchFamily="18" charset="0"/>
              </a:rPr>
              <a:t>As the supervisor, should Angela have spent more time with Sharon or Brian regarding what took place that morning in the parking lot or should she have asked additional questions about the recent interactions with Mark?</a:t>
            </a:r>
          </a:p>
          <a:p>
            <a:pPr marL="914400" lvl="1" indent="-457200">
              <a:buFont typeface="+mj-lt"/>
              <a:buAutoNum type="alphaLcPeriod"/>
            </a:pPr>
            <a:r>
              <a:rPr lang="en-US" sz="2200" dirty="0" smtClean="0">
                <a:solidFill>
                  <a:schemeClr val="bg1"/>
                </a:solidFill>
                <a:latin typeface="Times New Roman" pitchFamily="18" charset="0"/>
                <a:cs typeface="Times New Roman" pitchFamily="18" charset="0"/>
              </a:rPr>
              <a:t>Should Sharon and Brian have volunteered information about Mark’s personal situation?</a:t>
            </a:r>
          </a:p>
          <a:p>
            <a:pPr marL="914400" lvl="1" indent="-457200">
              <a:buFont typeface="+mj-lt"/>
              <a:buAutoNum type="alphaLcPeriod"/>
            </a:pPr>
            <a:r>
              <a:rPr lang="en-US" sz="2200" dirty="0" smtClean="0">
                <a:solidFill>
                  <a:schemeClr val="bg1"/>
                </a:solidFill>
                <a:latin typeface="Times New Roman" pitchFamily="18" charset="0"/>
                <a:cs typeface="Times New Roman" pitchFamily="18" charset="0"/>
              </a:rPr>
              <a:t>Is there a policy</a:t>
            </a:r>
            <a:r>
              <a:rPr lang="en-US" sz="2200" baseline="0" dirty="0" smtClean="0">
                <a:solidFill>
                  <a:schemeClr val="bg1"/>
                </a:solidFill>
                <a:latin typeface="Times New Roman" pitchFamily="18" charset="0"/>
                <a:cs typeface="Times New Roman" pitchFamily="18" charset="0"/>
              </a:rPr>
              <a:t> that governs the reporting or mandates reporting?</a:t>
            </a:r>
          </a:p>
          <a:p>
            <a:pPr marL="914400" lvl="1" indent="-457200">
              <a:buFont typeface="+mj-lt"/>
              <a:buAutoNum type="alphaLcPeriod"/>
            </a:pPr>
            <a:r>
              <a:rPr lang="en-US" sz="2200" baseline="0" dirty="0" smtClean="0">
                <a:solidFill>
                  <a:schemeClr val="bg1"/>
                </a:solidFill>
                <a:latin typeface="Times New Roman" pitchFamily="18" charset="0"/>
                <a:cs typeface="Times New Roman" pitchFamily="18" charset="0"/>
              </a:rPr>
              <a:t>If additional questions were asked and answered, could interventions been put into place?</a:t>
            </a:r>
            <a:endParaRPr lang="en-US" sz="2200" dirty="0" smtClean="0">
              <a:solidFill>
                <a:schemeClr val="bg1"/>
              </a:solidFill>
              <a:latin typeface="Times New Roman" pitchFamily="18" charset="0"/>
              <a:cs typeface="Times New Roman" pitchFamily="18" charset="0"/>
            </a:endParaRPr>
          </a:p>
          <a:p>
            <a:endParaRPr lang="en-US" dirty="0" smtClean="0">
              <a:latin typeface="Times" pitchFamily="18" charset="0"/>
            </a:endParaRPr>
          </a:p>
        </p:txBody>
      </p:sp>
    </p:spTree>
    <p:extLst>
      <p:ext uri="{BB962C8B-B14F-4D97-AF65-F5344CB8AC3E}">
        <p14:creationId xmlns:p14="http://schemas.microsoft.com/office/powerpoint/2010/main" val="155804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95738" y="8840790"/>
            <a:ext cx="3014662" cy="454025"/>
          </a:xfrm>
          <a:prstGeom prst="rect">
            <a:avLst/>
          </a:prstGeom>
          <a:noFill/>
          <a:ln w="9525">
            <a:noFill/>
            <a:miter lim="800000"/>
            <a:headEnd/>
            <a:tailEnd/>
          </a:ln>
        </p:spPr>
        <p:txBody>
          <a:bodyPr lIns="90573" tIns="45286" rIns="90573" bIns="45286" anchor="b"/>
          <a:lstStyle/>
          <a:p>
            <a:pPr algn="r" defTabSz="906463" eaLnBrk="0" fontAlgn="base" hangingPunct="0">
              <a:spcBef>
                <a:spcPct val="0"/>
              </a:spcBef>
              <a:spcAft>
                <a:spcPct val="0"/>
              </a:spcAft>
            </a:pPr>
            <a:fld id="{D0057741-1723-447C-8E16-F650D42D04EE}" type="slidenum">
              <a:rPr lang="en-US" sz="1200">
                <a:solidFill>
                  <a:srgbClr val="000000"/>
                </a:solidFill>
                <a:latin typeface="Times" pitchFamily="18" charset="0"/>
              </a:rPr>
              <a:pPr algn="r" defTabSz="906463" eaLnBrk="0" fontAlgn="base" hangingPunct="0">
                <a:spcBef>
                  <a:spcPct val="0"/>
                </a:spcBef>
                <a:spcAft>
                  <a:spcPct val="0"/>
                </a:spcAft>
              </a:pPr>
              <a:t>7</a:t>
            </a:fld>
            <a:endParaRPr lang="en-US" sz="12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457200" lvl="0" indent="-457200">
              <a:buFont typeface="+mj-lt"/>
              <a:buAutoNum type="arabicPeriod" startAt="4"/>
            </a:pPr>
            <a:r>
              <a:rPr lang="en-US" sz="2100" b="1" dirty="0" smtClean="0">
                <a:solidFill>
                  <a:schemeClr val="bg1"/>
                </a:solidFill>
                <a:latin typeface="Times New Roman" pitchFamily="18" charset="0"/>
                <a:cs typeface="Times New Roman" pitchFamily="18" charset="0"/>
              </a:rPr>
              <a:t>At this point, what actions, if any, should Angela take after the meeting that just took place with Mark in her office?</a:t>
            </a:r>
          </a:p>
          <a:p>
            <a:pPr marL="914400" lvl="1" indent="-457200">
              <a:buFont typeface="+mj-lt"/>
              <a:buAutoNum type="alphaLcPeriod"/>
            </a:pPr>
            <a:endParaRPr lang="en-US" sz="2100" baseline="0" dirty="0" smtClean="0">
              <a:solidFill>
                <a:schemeClr val="bg1"/>
              </a:solidFill>
              <a:latin typeface="Times New Roman" pitchFamily="18" charset="0"/>
              <a:cs typeface="Times New Roman" pitchFamily="18" charset="0"/>
            </a:endParaRPr>
          </a:p>
          <a:p>
            <a:pPr marL="914400" lvl="1" indent="-457200">
              <a:buFont typeface="+mj-lt"/>
              <a:buAutoNum type="alphaLcPeriod"/>
            </a:pPr>
            <a:r>
              <a:rPr lang="en-US" sz="2100" baseline="0" dirty="0" smtClean="0">
                <a:solidFill>
                  <a:schemeClr val="bg1"/>
                </a:solidFill>
                <a:latin typeface="Times New Roman" pitchFamily="18" charset="0"/>
                <a:cs typeface="Times New Roman" pitchFamily="18" charset="0"/>
              </a:rPr>
              <a:t>What should the Angela have done differently?</a:t>
            </a:r>
            <a:endParaRPr lang="en-US" sz="2100" dirty="0" smtClean="0">
              <a:solidFill>
                <a:schemeClr val="bg1"/>
              </a:solidFill>
              <a:latin typeface="Times New Roman" pitchFamily="18" charset="0"/>
              <a:cs typeface="Times New Roman" pitchFamily="18" charset="0"/>
            </a:endParaRPr>
          </a:p>
          <a:p>
            <a:pPr marL="914400" lvl="1" indent="-457200">
              <a:buFont typeface="+mj-lt"/>
              <a:buAutoNum type="alphaLcPeriod"/>
            </a:pPr>
            <a:r>
              <a:rPr lang="en-US" sz="2100" dirty="0" smtClean="0">
                <a:solidFill>
                  <a:schemeClr val="bg1"/>
                </a:solidFill>
                <a:latin typeface="Times New Roman" pitchFamily="18" charset="0"/>
                <a:cs typeface="Times New Roman" pitchFamily="18" charset="0"/>
              </a:rPr>
              <a:t>What response could have been applied toward reducing disruptive, threatening, or potentially violent behaviors?</a:t>
            </a:r>
          </a:p>
          <a:p>
            <a:pPr marL="914400" lvl="1" indent="-457200">
              <a:buFont typeface="+mj-lt"/>
              <a:buAutoNum type="alphaLcPeriod"/>
            </a:pPr>
            <a:r>
              <a:rPr lang="en-US" sz="2100" dirty="0" smtClean="0">
                <a:solidFill>
                  <a:schemeClr val="bg1"/>
                </a:solidFill>
                <a:latin typeface="Times New Roman" pitchFamily="18" charset="0"/>
                <a:cs typeface="Times New Roman" pitchFamily="18" charset="0"/>
              </a:rPr>
              <a:t>Are these behaviors to be expected</a:t>
            </a:r>
            <a:r>
              <a:rPr lang="en-US" sz="2100" baseline="0" dirty="0" smtClean="0">
                <a:solidFill>
                  <a:schemeClr val="bg1"/>
                </a:solidFill>
                <a:latin typeface="Times New Roman" pitchFamily="18" charset="0"/>
                <a:cs typeface="Times New Roman" pitchFamily="18" charset="0"/>
              </a:rPr>
              <a:t> and accepted?</a:t>
            </a:r>
          </a:p>
          <a:p>
            <a:pPr marL="914400" lvl="1" indent="-457200">
              <a:buFont typeface="+mj-lt"/>
              <a:buAutoNum type="alphaLcPeriod"/>
            </a:pPr>
            <a:r>
              <a:rPr lang="en-US" sz="2100" baseline="0" dirty="0" smtClean="0">
                <a:solidFill>
                  <a:schemeClr val="bg1"/>
                </a:solidFill>
                <a:latin typeface="Times New Roman" pitchFamily="18" charset="0"/>
                <a:cs typeface="Times New Roman" pitchFamily="18" charset="0"/>
              </a:rPr>
              <a:t>If the situation escalated, how would Angela been able to ask for assistance?  </a:t>
            </a:r>
          </a:p>
          <a:p>
            <a:pPr marL="1371564" lvl="2" indent="-457200">
              <a:buFont typeface="+mj-lt"/>
              <a:buAutoNum type="alphaLcPeriod"/>
            </a:pPr>
            <a:r>
              <a:rPr lang="en-US" baseline="0" dirty="0" smtClean="0">
                <a:solidFill>
                  <a:schemeClr val="bg1"/>
                </a:solidFill>
                <a:latin typeface="Times New Roman" pitchFamily="18" charset="0"/>
                <a:cs typeface="Times New Roman" pitchFamily="18" charset="0"/>
              </a:rPr>
              <a:t>Is there a messaging application? Or panic button?</a:t>
            </a:r>
            <a:endParaRPr lang="en-US" dirty="0" smtClean="0">
              <a:latin typeface="Times" pitchFamily="18" charset="0"/>
            </a:endParaRPr>
          </a:p>
        </p:txBody>
      </p:sp>
    </p:spTree>
    <p:extLst>
      <p:ext uri="{BB962C8B-B14F-4D97-AF65-F5344CB8AC3E}">
        <p14:creationId xmlns:p14="http://schemas.microsoft.com/office/powerpoint/2010/main" val="392207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95738" y="8840790"/>
            <a:ext cx="3014662" cy="454025"/>
          </a:xfrm>
          <a:prstGeom prst="rect">
            <a:avLst/>
          </a:prstGeom>
          <a:noFill/>
          <a:ln w="9525">
            <a:noFill/>
            <a:miter lim="800000"/>
            <a:headEnd/>
            <a:tailEnd/>
          </a:ln>
        </p:spPr>
        <p:txBody>
          <a:bodyPr lIns="90573" tIns="45286" rIns="90573" bIns="45286" anchor="b"/>
          <a:lstStyle/>
          <a:p>
            <a:pPr algn="r" defTabSz="906463" eaLnBrk="0" fontAlgn="base" hangingPunct="0">
              <a:spcBef>
                <a:spcPct val="0"/>
              </a:spcBef>
              <a:spcAft>
                <a:spcPct val="0"/>
              </a:spcAft>
            </a:pPr>
            <a:fld id="{D0057741-1723-447C-8E16-F650D42D04EE}" type="slidenum">
              <a:rPr lang="en-US" sz="1200">
                <a:solidFill>
                  <a:srgbClr val="000000"/>
                </a:solidFill>
                <a:latin typeface="Times" pitchFamily="18" charset="0"/>
              </a:rPr>
              <a:pPr algn="r" defTabSz="906463" eaLnBrk="0" fontAlgn="base" hangingPunct="0">
                <a:spcBef>
                  <a:spcPct val="0"/>
                </a:spcBef>
                <a:spcAft>
                  <a:spcPct val="0"/>
                </a:spcAft>
              </a:pPr>
              <a:t>8</a:t>
            </a:fld>
            <a:endParaRPr lang="en-US" sz="12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0" indent="0" defTabSz="914400" fontAlgn="base">
              <a:spcBef>
                <a:spcPct val="0"/>
              </a:spcBef>
              <a:spcAft>
                <a:spcPct val="0"/>
              </a:spcAft>
              <a:buFont typeface="+mj-lt"/>
              <a:buNone/>
            </a:pPr>
            <a:r>
              <a:rPr lang="en-US" sz="1200" b="1" dirty="0" smtClean="0">
                <a:solidFill>
                  <a:srgbClr val="000063"/>
                </a:solidFill>
                <a:latin typeface="Times New Roman" pitchFamily="18" charset="0"/>
                <a:cs typeface="Times New Roman" pitchFamily="18" charset="0"/>
              </a:rPr>
              <a:t>5. Should Mark’s behavior be reported to security?</a:t>
            </a:r>
          </a:p>
          <a:p>
            <a:pPr marL="0" indent="0" defTabSz="914400" fontAlgn="base">
              <a:spcBef>
                <a:spcPct val="0"/>
              </a:spcBef>
              <a:spcAft>
                <a:spcPct val="0"/>
              </a:spcAft>
              <a:buFont typeface="+mj-lt"/>
              <a:buNone/>
            </a:pPr>
            <a:r>
              <a:rPr lang="en-US" sz="1200" b="1" dirty="0" smtClean="0">
                <a:solidFill>
                  <a:srgbClr val="000063"/>
                </a:solidFill>
                <a:latin typeface="Times New Roman" pitchFamily="18" charset="0"/>
                <a:cs typeface="Times New Roman" pitchFamily="18" charset="0"/>
              </a:rPr>
              <a:t>	If so, what</a:t>
            </a:r>
            <a:r>
              <a:rPr lang="en-US" sz="1200" b="1" baseline="0" dirty="0" smtClean="0">
                <a:solidFill>
                  <a:srgbClr val="000063"/>
                </a:solidFill>
                <a:latin typeface="Times New Roman" pitchFamily="18" charset="0"/>
                <a:cs typeface="Times New Roman" pitchFamily="18" charset="0"/>
              </a:rPr>
              <a:t> policies are in place for this type of situation?</a:t>
            </a:r>
          </a:p>
          <a:p>
            <a:pPr marL="0" indent="0" defTabSz="914400" fontAlgn="base">
              <a:spcBef>
                <a:spcPct val="0"/>
              </a:spcBef>
              <a:spcAft>
                <a:spcPct val="0"/>
              </a:spcAft>
              <a:buFont typeface="+mj-lt"/>
              <a:buNone/>
            </a:pPr>
            <a:r>
              <a:rPr lang="en-US" sz="1200" b="1" baseline="0" dirty="0" smtClean="0">
                <a:solidFill>
                  <a:srgbClr val="000063"/>
                </a:solidFill>
                <a:latin typeface="Times New Roman" pitchFamily="18" charset="0"/>
                <a:cs typeface="Times New Roman" pitchFamily="18" charset="0"/>
              </a:rPr>
              <a:t>	What policies guide security?</a:t>
            </a:r>
            <a:r>
              <a:rPr lang="en-US" sz="1200" b="1" dirty="0" smtClean="0">
                <a:solidFill>
                  <a:srgbClr val="000063"/>
                </a:solidFill>
                <a:latin typeface="Times New Roman" pitchFamily="18" charset="0"/>
                <a:cs typeface="Times New Roman" pitchFamily="18" charset="0"/>
              </a:rPr>
              <a:t> </a:t>
            </a:r>
            <a:endParaRPr lang="en-US" sz="1200" dirty="0" smtClean="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endParaRPr lang="en-US" sz="1200" dirty="0" smtClean="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r>
              <a:rPr lang="en-US" sz="1200" b="1" dirty="0" smtClean="0">
                <a:solidFill>
                  <a:srgbClr val="000063"/>
                </a:solidFill>
                <a:latin typeface="Times New Roman" pitchFamily="18" charset="0"/>
                <a:cs typeface="Times New Roman" pitchFamily="18" charset="0"/>
              </a:rPr>
              <a:t>Did any of the actions taken by Angela potentially increase workplace violence risk factors?</a:t>
            </a:r>
          </a:p>
          <a:p>
            <a:pPr marL="457200" indent="-457200" defTabSz="914400" fontAlgn="base">
              <a:spcBef>
                <a:spcPct val="0"/>
              </a:spcBef>
              <a:spcAft>
                <a:spcPct val="0"/>
              </a:spcAft>
              <a:buFont typeface="+mj-lt"/>
              <a:buAutoNum type="arabicPeriod" startAt="5"/>
            </a:pPr>
            <a:endParaRPr lang="en-US" sz="1200" b="1" dirty="0" smtClean="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r>
              <a:rPr lang="en-US" sz="1200" b="1" dirty="0" smtClean="0">
                <a:solidFill>
                  <a:srgbClr val="000063"/>
                </a:solidFill>
                <a:latin typeface="Times New Roman" pitchFamily="18" charset="0"/>
                <a:cs typeface="Times New Roman" pitchFamily="18" charset="0"/>
              </a:rPr>
              <a:t>Are there counseling services available to employees who show signs of stress or aggression/violence?</a:t>
            </a:r>
            <a:endParaRPr lang="en-US" sz="1000" b="1" dirty="0" smtClean="0">
              <a:solidFill>
                <a:srgbClr val="000000"/>
              </a:solidFill>
              <a:latin typeface="Arial" charset="0"/>
            </a:endParaRPr>
          </a:p>
          <a:p>
            <a:endParaRPr lang="en-US" dirty="0" smtClean="0">
              <a:latin typeface="Times" pitchFamily="18" charset="0"/>
            </a:endParaRPr>
          </a:p>
        </p:txBody>
      </p:sp>
    </p:spTree>
    <p:extLst>
      <p:ext uri="{BB962C8B-B14F-4D97-AF65-F5344CB8AC3E}">
        <p14:creationId xmlns:p14="http://schemas.microsoft.com/office/powerpoint/2010/main" val="227736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95738" y="8840790"/>
            <a:ext cx="3014662" cy="454025"/>
          </a:xfrm>
          <a:prstGeom prst="rect">
            <a:avLst/>
          </a:prstGeom>
          <a:noFill/>
          <a:ln w="9525">
            <a:noFill/>
            <a:miter lim="800000"/>
            <a:headEnd/>
            <a:tailEnd/>
          </a:ln>
        </p:spPr>
        <p:txBody>
          <a:bodyPr lIns="90573" tIns="45286" rIns="90573" bIns="45286" anchor="b"/>
          <a:lstStyle/>
          <a:p>
            <a:pPr algn="r" defTabSz="906463" eaLnBrk="0" fontAlgn="base" hangingPunct="0">
              <a:spcBef>
                <a:spcPct val="0"/>
              </a:spcBef>
              <a:spcAft>
                <a:spcPct val="0"/>
              </a:spcAft>
            </a:pPr>
            <a:fld id="{D0057741-1723-447C-8E16-F650D42D04EE}" type="slidenum">
              <a:rPr lang="en-US" sz="1200">
                <a:solidFill>
                  <a:srgbClr val="000000"/>
                </a:solidFill>
                <a:latin typeface="Times" pitchFamily="18" charset="0"/>
              </a:rPr>
              <a:pPr algn="r" defTabSz="906463" eaLnBrk="0" fontAlgn="base" hangingPunct="0">
                <a:spcBef>
                  <a:spcPct val="0"/>
                </a:spcBef>
                <a:spcAft>
                  <a:spcPct val="0"/>
                </a:spcAft>
              </a:pPr>
              <a:t>9</a:t>
            </a:fld>
            <a:endParaRPr lang="en-US" sz="1200">
              <a:solidFill>
                <a:srgbClr val="000000"/>
              </a:solidFill>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457200" lvl="0" indent="-457200">
              <a:buFont typeface="+mj-lt"/>
              <a:buAutoNum type="arabicPeriod" startAt="8"/>
            </a:pPr>
            <a:r>
              <a:rPr lang="en-US" sz="2200" b="1" dirty="0" smtClean="0">
                <a:solidFill>
                  <a:schemeClr val="bg1"/>
                </a:solidFill>
                <a:latin typeface="Times New Roman" pitchFamily="18" charset="0"/>
                <a:cs typeface="Times New Roman" pitchFamily="18" charset="0"/>
              </a:rPr>
              <a:t>Should Mark have been escorted after the heated confrontation with his boss in which he left visibly upset?</a:t>
            </a:r>
          </a:p>
          <a:p>
            <a:pPr marL="914400" lvl="1" indent="-457200">
              <a:buFont typeface="+mj-lt"/>
              <a:buAutoNum type="alphaLcPeriod"/>
            </a:pPr>
            <a:r>
              <a:rPr lang="en-US" sz="2200" dirty="0" smtClean="0">
                <a:solidFill>
                  <a:schemeClr val="bg1"/>
                </a:solidFill>
                <a:latin typeface="Times New Roman" pitchFamily="18" charset="0"/>
                <a:cs typeface="Times New Roman" pitchFamily="18" charset="0"/>
              </a:rPr>
              <a:t>If an escort is recommended, who would be sent to accompany Mark?</a:t>
            </a:r>
          </a:p>
          <a:p>
            <a:pPr marL="457237" lvl="0" indent="-457200">
              <a:buFont typeface="+mj-lt"/>
              <a:buAutoNum type="arabicPeriod" startAt="8"/>
            </a:pPr>
            <a:r>
              <a:rPr lang="en-US" sz="2200" dirty="0" smtClean="0">
                <a:solidFill>
                  <a:schemeClr val="bg1"/>
                </a:solidFill>
                <a:latin typeface="Times New Roman" pitchFamily="18" charset="0"/>
                <a:cs typeface="Times New Roman" pitchFamily="18" charset="0"/>
              </a:rPr>
              <a:t>Are there facility/company policies to deescalate the</a:t>
            </a:r>
            <a:r>
              <a:rPr lang="en-US" sz="2200" baseline="0" dirty="0" smtClean="0">
                <a:solidFill>
                  <a:schemeClr val="bg1"/>
                </a:solidFill>
                <a:latin typeface="Times New Roman" pitchFamily="18" charset="0"/>
                <a:cs typeface="Times New Roman" pitchFamily="18" charset="0"/>
              </a:rPr>
              <a:t> situation?</a:t>
            </a:r>
          </a:p>
          <a:p>
            <a:pPr marL="457237" lvl="0" indent="-457200">
              <a:buFont typeface="+mj-lt"/>
              <a:buAutoNum type="arabicPeriod" startAt="8"/>
            </a:pPr>
            <a:r>
              <a:rPr lang="en-US" sz="2200" baseline="0" dirty="0" smtClean="0">
                <a:solidFill>
                  <a:schemeClr val="bg1"/>
                </a:solidFill>
                <a:latin typeface="Times New Roman" pitchFamily="18" charset="0"/>
                <a:cs typeface="Times New Roman" pitchFamily="18" charset="0"/>
              </a:rPr>
              <a:t>Do procedures consider or ensure employee safety- given the current circumstances?</a:t>
            </a:r>
          </a:p>
          <a:p>
            <a:pPr marL="914400" lvl="1" indent="-457200">
              <a:buFont typeface="+mj-lt"/>
              <a:buAutoNum type="arabicPeriod" startAt="8"/>
            </a:pPr>
            <a:endParaRPr lang="en-US" sz="2200" dirty="0" smtClean="0">
              <a:solidFill>
                <a:schemeClr val="bg1"/>
              </a:solidFill>
              <a:latin typeface="Times New Roman" pitchFamily="18" charset="0"/>
              <a:cs typeface="Times New Roman" pitchFamily="18" charset="0"/>
            </a:endParaRPr>
          </a:p>
          <a:p>
            <a:endParaRPr lang="en-US" dirty="0" smtClean="0">
              <a:latin typeface="Times" pitchFamily="18" charset="0"/>
            </a:endParaRPr>
          </a:p>
        </p:txBody>
      </p:sp>
    </p:spTree>
    <p:extLst>
      <p:ext uri="{BB962C8B-B14F-4D97-AF65-F5344CB8AC3E}">
        <p14:creationId xmlns:p14="http://schemas.microsoft.com/office/powerpoint/2010/main" val="381628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DA868C-4A55-4365-8802-400F1C05C9C9}" type="slidenum">
              <a:rPr lang="en-US" smtClean="0"/>
              <a:t>10</a:t>
            </a:fld>
            <a:endParaRPr lang="en-US" dirty="0"/>
          </a:p>
        </p:txBody>
      </p:sp>
    </p:spTree>
    <p:extLst>
      <p:ext uri="{BB962C8B-B14F-4D97-AF65-F5344CB8AC3E}">
        <p14:creationId xmlns:p14="http://schemas.microsoft.com/office/powerpoint/2010/main" val="385422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79671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descr="DHS Blue small logo.png"/>
          <p:cNvPicPr>
            <a:picLocks noChangeAspect="1"/>
          </p:cNvPicPr>
          <p:nvPr userDrawn="1"/>
        </p:nvPicPr>
        <p:blipFill>
          <a:blip r:embed="rId2" cstate="print"/>
          <a:stretch>
            <a:fillRect/>
          </a:stretch>
        </p:blipFill>
        <p:spPr>
          <a:xfrm>
            <a:off x="101600" y="6019800"/>
            <a:ext cx="2966475" cy="700982"/>
          </a:xfrm>
          <a:prstGeom prst="rect">
            <a:avLst/>
          </a:prstGeom>
        </p:spPr>
      </p:pic>
      <p:sp>
        <p:nvSpPr>
          <p:cNvPr id="2" name="Title 1"/>
          <p:cNvSpPr>
            <a:spLocks noGrp="1"/>
          </p:cNvSpPr>
          <p:nvPr>
            <p:ph type="title" hasCustomPrompt="1"/>
          </p:nvPr>
        </p:nvSpPr>
        <p:spPr>
          <a:xfrm>
            <a:off x="101600" y="152400"/>
            <a:ext cx="11988800" cy="1143000"/>
          </a:xfrm>
        </p:spPr>
        <p:txBody>
          <a:bodyPr>
            <a:normAutofit/>
          </a:bodyPr>
          <a:lstStyle>
            <a:lvl1pPr algn="l">
              <a:defRPr sz="3600" baseline="0">
                <a:solidFill>
                  <a:srgbClr val="1F497D"/>
                </a:solidFill>
                <a:latin typeface="Times New Roman" pitchFamily="18" charset="0"/>
              </a:defRPr>
            </a:lvl1pPr>
          </a:lstStyle>
          <a:p>
            <a:r>
              <a:rPr lang="en-US" dirty="0" smtClean="0"/>
              <a:t>Slide Titles: Times New Roman, 36 pt, blue</a:t>
            </a:r>
            <a:endParaRPr lang="en-US" dirty="0"/>
          </a:p>
        </p:txBody>
      </p:sp>
      <p:sp>
        <p:nvSpPr>
          <p:cNvPr id="3" name="Content Placeholder 2"/>
          <p:cNvSpPr>
            <a:spLocks noGrp="1"/>
          </p:cNvSpPr>
          <p:nvPr>
            <p:ph idx="1" hasCustomPrompt="1"/>
          </p:nvPr>
        </p:nvSpPr>
        <p:spPr>
          <a:xfrm>
            <a:off x="101600" y="1341438"/>
            <a:ext cx="11988800" cy="4525963"/>
          </a:xfrm>
        </p:spPr>
        <p:txBody>
          <a:bodyPr>
            <a:normAutofit/>
          </a:bodyPr>
          <a:lstStyle>
            <a:lvl1pPr>
              <a:buFont typeface="Wingdings" pitchFamily="2" charset="2"/>
              <a:buChar char="§"/>
              <a:defRPr sz="2000" baseline="0">
                <a:solidFill>
                  <a:srgbClr val="333333"/>
                </a:solidFill>
                <a:latin typeface="Arial" pitchFamily="34" charset="0"/>
              </a:defRPr>
            </a:lvl1pPr>
            <a:lvl2pPr>
              <a:defRPr sz="1800" baseline="0">
                <a:solidFill>
                  <a:srgbClr val="333333"/>
                </a:solidFill>
                <a:latin typeface="Arial" pitchFamily="34" charset="0"/>
              </a:defRPr>
            </a:lvl2pPr>
            <a:lvl3pPr>
              <a:defRPr sz="1600" baseline="0">
                <a:solidFill>
                  <a:srgbClr val="333333"/>
                </a:solidFill>
                <a:latin typeface="Arial" pitchFamily="34" charset="0"/>
              </a:defRPr>
            </a:lvl3pPr>
          </a:lstStyle>
          <a:p>
            <a:pPr lvl="0"/>
            <a:r>
              <a:rPr lang="en-US" dirty="0" smtClean="0"/>
              <a:t>1st level bullet: Square, Arial 20 pt, cool gray</a:t>
            </a:r>
          </a:p>
          <a:p>
            <a:pPr lvl="1"/>
            <a:r>
              <a:rPr lang="en-US" dirty="0" smtClean="0"/>
              <a:t>2nd level bullet: Horizontal bar, Arial 18 pt, cool gray</a:t>
            </a:r>
          </a:p>
          <a:p>
            <a:pPr lvl="2"/>
            <a:r>
              <a:rPr lang="en-US" dirty="0" smtClean="0"/>
              <a:t>3rd level bullet: Circle, Arial 16 pt, cool gray</a:t>
            </a:r>
            <a:endParaRPr lang="en-US" dirty="0"/>
          </a:p>
        </p:txBody>
      </p:sp>
      <p:sp>
        <p:nvSpPr>
          <p:cNvPr id="6" name="Slide Number Placeholder 5"/>
          <p:cNvSpPr>
            <a:spLocks noGrp="1"/>
          </p:cNvSpPr>
          <p:nvPr>
            <p:ph type="sldNum" sz="quarter" idx="12"/>
          </p:nvPr>
        </p:nvSpPr>
        <p:spPr/>
        <p:txBody>
          <a:bodyPr/>
          <a:lstStyle/>
          <a:p>
            <a:fld id="{1ECD68BC-47C4-4D2D-927C-DA4DA94C17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5049743"/>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eaLnBrk="0" hangingPunct="0">
              <a:lnSpc>
                <a:spcPct val="90000"/>
              </a:lnSpc>
              <a:spcBef>
                <a:spcPct val="30000"/>
              </a:spcBef>
              <a:buClr>
                <a:srgbClr val="B0B1B3"/>
              </a:buClr>
              <a:buFont typeface="Wingdings" pitchFamily="28" charset="2"/>
              <a:buChar cha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eaLnBrk="0" hangingPunct="0">
              <a:lnSpc>
                <a:spcPct val="90000"/>
              </a:lnSpc>
              <a:spcBef>
                <a:spcPct val="30000"/>
              </a:spcBef>
              <a:buClr>
                <a:srgbClr val="B0B1B3"/>
              </a:buClr>
              <a:buFont typeface="Wingdings" pitchFamily="28" charset="2"/>
              <a:buChar cha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E4363CAA-4D16-45BB-BC55-03A11ACB16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755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37073" y="1256183"/>
            <a:ext cx="6256267" cy="1909865"/>
          </a:xfrm>
          <a:prstGeom prst="rect">
            <a:avLst/>
          </a:prstGeom>
          <a:blipFill>
            <a:blip r:embed="rId2" cstate="print"/>
            <a:stretch>
              <a:fillRect/>
            </a:stretch>
          </a:blipFill>
        </p:spPr>
        <p:txBody>
          <a:bodyPr wrap="square" lIns="0" tIns="0" rIns="0" bIns="0" rtlCol="0"/>
          <a:lstStyle/>
          <a:p>
            <a:pPr defTabSz="1142954"/>
            <a:endParaRPr sz="2250" dirty="0" smtClean="0">
              <a:solidFill>
                <a:prstClr val="black"/>
              </a:solidFill>
            </a:endParaRPr>
          </a:p>
        </p:txBody>
      </p:sp>
      <p:sp>
        <p:nvSpPr>
          <p:cNvPr id="17" name="bk object 17"/>
          <p:cNvSpPr/>
          <p:nvPr/>
        </p:nvSpPr>
        <p:spPr>
          <a:xfrm>
            <a:off x="934268" y="2509026"/>
            <a:ext cx="992717" cy="620183"/>
          </a:xfrm>
          <a:custGeom>
            <a:avLst/>
            <a:gdLst/>
            <a:ahLst/>
            <a:cxnLst/>
            <a:rect l="l" t="t" r="r" b="b"/>
            <a:pathLst>
              <a:path w="595630" h="372110">
                <a:moveTo>
                  <a:pt x="595299" y="371868"/>
                </a:moveTo>
                <a:lnTo>
                  <a:pt x="0" y="371868"/>
                </a:lnTo>
                <a:lnTo>
                  <a:pt x="0" y="0"/>
                </a:lnTo>
                <a:lnTo>
                  <a:pt x="595299" y="0"/>
                </a:lnTo>
                <a:lnTo>
                  <a:pt x="595299" y="371868"/>
                </a:lnTo>
                <a:close/>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18" name="bk object 18"/>
          <p:cNvSpPr/>
          <p:nvPr/>
        </p:nvSpPr>
        <p:spPr>
          <a:xfrm>
            <a:off x="939586" y="2586172"/>
            <a:ext cx="982133" cy="0"/>
          </a:xfrm>
          <a:custGeom>
            <a:avLst/>
            <a:gdLst/>
            <a:ahLst/>
            <a:cxnLst/>
            <a:rect l="l" t="t" r="r" b="b"/>
            <a:pathLst>
              <a:path w="589280">
                <a:moveTo>
                  <a:pt x="0" y="0"/>
                </a:moveTo>
                <a:lnTo>
                  <a:pt x="588911"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19" name="bk object 19"/>
          <p:cNvSpPr/>
          <p:nvPr/>
        </p:nvSpPr>
        <p:spPr>
          <a:xfrm>
            <a:off x="934267" y="2969208"/>
            <a:ext cx="984251" cy="0"/>
          </a:xfrm>
          <a:custGeom>
            <a:avLst/>
            <a:gdLst/>
            <a:ahLst/>
            <a:cxnLst/>
            <a:rect l="l" t="t" r="r" b="b"/>
            <a:pathLst>
              <a:path w="590550">
                <a:moveTo>
                  <a:pt x="0" y="0"/>
                </a:moveTo>
                <a:lnTo>
                  <a:pt x="590511"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0" name="bk object 20"/>
          <p:cNvSpPr/>
          <p:nvPr/>
        </p:nvSpPr>
        <p:spPr>
          <a:xfrm>
            <a:off x="1030025"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1" name="bk object 21"/>
          <p:cNvSpPr/>
          <p:nvPr/>
        </p:nvSpPr>
        <p:spPr>
          <a:xfrm>
            <a:off x="1221543"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2" name="bk object 22"/>
          <p:cNvSpPr/>
          <p:nvPr/>
        </p:nvSpPr>
        <p:spPr>
          <a:xfrm>
            <a:off x="1306663"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3" name="bk object 23"/>
          <p:cNvSpPr/>
          <p:nvPr/>
        </p:nvSpPr>
        <p:spPr>
          <a:xfrm>
            <a:off x="1540740"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4" name="bk object 24"/>
          <p:cNvSpPr/>
          <p:nvPr/>
        </p:nvSpPr>
        <p:spPr>
          <a:xfrm>
            <a:off x="1625860"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5" name="bk object 25"/>
          <p:cNvSpPr/>
          <p:nvPr/>
        </p:nvSpPr>
        <p:spPr>
          <a:xfrm>
            <a:off x="1838657"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6" name="bk object 26"/>
          <p:cNvSpPr/>
          <p:nvPr/>
        </p:nvSpPr>
        <p:spPr>
          <a:xfrm>
            <a:off x="1385927" y="2664946"/>
            <a:ext cx="87843" cy="238125"/>
          </a:xfrm>
          <a:custGeom>
            <a:avLst/>
            <a:gdLst/>
            <a:ahLst/>
            <a:cxnLst/>
            <a:rect l="l" t="t" r="r" b="b"/>
            <a:pathLst>
              <a:path w="52705" h="142875">
                <a:moveTo>
                  <a:pt x="52235" y="142659"/>
                </a:moveTo>
                <a:lnTo>
                  <a:pt x="0" y="142659"/>
                </a:lnTo>
                <a:lnTo>
                  <a:pt x="0" y="0"/>
                </a:lnTo>
                <a:lnTo>
                  <a:pt x="52235" y="0"/>
                </a:lnTo>
                <a:lnTo>
                  <a:pt x="52235" y="142659"/>
                </a:lnTo>
                <a:close/>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7" name="bk object 27"/>
          <p:cNvSpPr/>
          <p:nvPr/>
        </p:nvSpPr>
        <p:spPr>
          <a:xfrm>
            <a:off x="1272083" y="3030387"/>
            <a:ext cx="317500" cy="0"/>
          </a:xfrm>
          <a:custGeom>
            <a:avLst/>
            <a:gdLst/>
            <a:ahLst/>
            <a:cxnLst/>
            <a:rect l="l" t="t" r="r" b="b"/>
            <a:pathLst>
              <a:path w="190500">
                <a:moveTo>
                  <a:pt x="0" y="0"/>
                </a:moveTo>
                <a:lnTo>
                  <a:pt x="189915"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8" name="bk object 28"/>
          <p:cNvSpPr/>
          <p:nvPr/>
        </p:nvSpPr>
        <p:spPr>
          <a:xfrm>
            <a:off x="1272083" y="3072947"/>
            <a:ext cx="317500" cy="0"/>
          </a:xfrm>
          <a:custGeom>
            <a:avLst/>
            <a:gdLst/>
            <a:ahLst/>
            <a:cxnLst/>
            <a:rect l="l" t="t" r="r" b="b"/>
            <a:pathLst>
              <a:path w="190500">
                <a:moveTo>
                  <a:pt x="0" y="0"/>
                </a:moveTo>
                <a:lnTo>
                  <a:pt x="189915"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29" name="bk object 29"/>
          <p:cNvSpPr/>
          <p:nvPr/>
        </p:nvSpPr>
        <p:spPr>
          <a:xfrm>
            <a:off x="1022046" y="2368047"/>
            <a:ext cx="817033" cy="138642"/>
          </a:xfrm>
          <a:custGeom>
            <a:avLst/>
            <a:gdLst/>
            <a:ahLst/>
            <a:cxnLst/>
            <a:rect l="l" t="t" r="r" b="b"/>
            <a:pathLst>
              <a:path w="490219" h="83184">
                <a:moveTo>
                  <a:pt x="0" y="82994"/>
                </a:moveTo>
                <a:lnTo>
                  <a:pt x="0" y="0"/>
                </a:lnTo>
                <a:lnTo>
                  <a:pt x="489966" y="0"/>
                </a:lnTo>
                <a:lnTo>
                  <a:pt x="489966" y="79806"/>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0" name="bk object 30"/>
          <p:cNvSpPr/>
          <p:nvPr/>
        </p:nvSpPr>
        <p:spPr>
          <a:xfrm>
            <a:off x="1147063"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1" name="bk object 31"/>
          <p:cNvSpPr/>
          <p:nvPr/>
        </p:nvSpPr>
        <p:spPr>
          <a:xfrm>
            <a:off x="1306663"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2" name="bk object 32"/>
          <p:cNvSpPr/>
          <p:nvPr/>
        </p:nvSpPr>
        <p:spPr>
          <a:xfrm>
            <a:off x="1434343"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3" name="bk object 33"/>
          <p:cNvSpPr/>
          <p:nvPr/>
        </p:nvSpPr>
        <p:spPr>
          <a:xfrm>
            <a:off x="1583300"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4" name="bk object 34"/>
          <p:cNvSpPr/>
          <p:nvPr/>
        </p:nvSpPr>
        <p:spPr>
          <a:xfrm>
            <a:off x="1710977"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5" name="bk object 35"/>
          <p:cNvSpPr/>
          <p:nvPr/>
        </p:nvSpPr>
        <p:spPr>
          <a:xfrm>
            <a:off x="1349217" y="1849353"/>
            <a:ext cx="162983" cy="131233"/>
          </a:xfrm>
          <a:custGeom>
            <a:avLst/>
            <a:gdLst/>
            <a:ahLst/>
            <a:cxnLst/>
            <a:rect l="l" t="t" r="r" b="b"/>
            <a:pathLst>
              <a:path w="97790" h="78740">
                <a:moveTo>
                  <a:pt x="97358" y="78206"/>
                </a:moveTo>
                <a:lnTo>
                  <a:pt x="0" y="78206"/>
                </a:lnTo>
                <a:lnTo>
                  <a:pt x="0" y="0"/>
                </a:lnTo>
                <a:lnTo>
                  <a:pt x="97358" y="0"/>
                </a:lnTo>
                <a:lnTo>
                  <a:pt x="97358" y="78206"/>
                </a:lnTo>
                <a:close/>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6" name="bk object 36"/>
          <p:cNvSpPr/>
          <p:nvPr/>
        </p:nvSpPr>
        <p:spPr>
          <a:xfrm>
            <a:off x="1431680" y="1708385"/>
            <a:ext cx="0" cy="136525"/>
          </a:xfrm>
          <a:custGeom>
            <a:avLst/>
            <a:gdLst/>
            <a:ahLst/>
            <a:cxnLst/>
            <a:rect l="l" t="t" r="r" b="b"/>
            <a:pathLst>
              <a:path h="81915">
                <a:moveTo>
                  <a:pt x="0" y="81394"/>
                </a:moveTo>
                <a:lnTo>
                  <a:pt x="0" y="0"/>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7" name="bk object 37"/>
          <p:cNvSpPr/>
          <p:nvPr/>
        </p:nvSpPr>
        <p:spPr>
          <a:xfrm>
            <a:off x="1022048" y="1974377"/>
            <a:ext cx="809625" cy="402167"/>
          </a:xfrm>
          <a:custGeom>
            <a:avLst/>
            <a:gdLst/>
            <a:ahLst/>
            <a:cxnLst/>
            <a:rect l="l" t="t" r="r" b="b"/>
            <a:pathLst>
              <a:path w="485775" h="241300">
                <a:moveTo>
                  <a:pt x="0" y="236207"/>
                </a:moveTo>
                <a:lnTo>
                  <a:pt x="14896" y="172195"/>
                </a:lnTo>
                <a:lnTo>
                  <a:pt x="28001" y="120938"/>
                </a:lnTo>
                <a:lnTo>
                  <a:pt x="40781" y="81019"/>
                </a:lnTo>
                <a:lnTo>
                  <a:pt x="62544" y="39298"/>
                </a:lnTo>
                <a:lnTo>
                  <a:pt x="104096" y="10127"/>
                </a:lnTo>
                <a:lnTo>
                  <a:pt x="151069" y="1889"/>
                </a:lnTo>
                <a:lnTo>
                  <a:pt x="192661" y="236"/>
                </a:lnTo>
                <a:lnTo>
                  <a:pt x="244182" y="0"/>
                </a:lnTo>
                <a:lnTo>
                  <a:pt x="278554" y="2531"/>
                </a:lnTo>
                <a:lnTo>
                  <a:pt x="337176" y="7526"/>
                </a:lnTo>
                <a:lnTo>
                  <a:pt x="383508" y="13638"/>
                </a:lnTo>
                <a:lnTo>
                  <a:pt x="433123" y="28060"/>
                </a:lnTo>
                <a:lnTo>
                  <a:pt x="463217" y="53127"/>
                </a:lnTo>
                <a:lnTo>
                  <a:pt x="478671" y="93718"/>
                </a:lnTo>
                <a:lnTo>
                  <a:pt x="483250" y="131814"/>
                </a:lnTo>
                <a:lnTo>
                  <a:pt x="484937" y="180424"/>
                </a:lnTo>
                <a:lnTo>
                  <a:pt x="485147" y="209124"/>
                </a:lnTo>
                <a:lnTo>
                  <a:pt x="485178" y="240995"/>
                </a:lnTo>
              </a:path>
            </a:pathLst>
          </a:custGeom>
          <a:ln w="19151">
            <a:solidFill>
              <a:srgbClr val="003863"/>
            </a:solidFill>
          </a:ln>
        </p:spPr>
        <p:txBody>
          <a:bodyPr wrap="square" lIns="0" tIns="0" rIns="0" bIns="0" rtlCol="0"/>
          <a:lstStyle/>
          <a:p>
            <a:pPr defTabSz="1142954"/>
            <a:endParaRPr sz="2250" dirty="0" smtClean="0">
              <a:solidFill>
                <a:prstClr val="black"/>
              </a:solidFill>
            </a:endParaRPr>
          </a:p>
        </p:txBody>
      </p:sp>
      <p:sp>
        <p:nvSpPr>
          <p:cNvPr id="38" name="bk object 38"/>
          <p:cNvSpPr/>
          <p:nvPr/>
        </p:nvSpPr>
        <p:spPr>
          <a:xfrm>
            <a:off x="609599" y="762003"/>
            <a:ext cx="11125200" cy="4740275"/>
          </a:xfrm>
          <a:custGeom>
            <a:avLst/>
            <a:gdLst/>
            <a:ahLst/>
            <a:cxnLst/>
            <a:rect l="l" t="t" r="r" b="b"/>
            <a:pathLst>
              <a:path w="6675120" h="2844165">
                <a:moveTo>
                  <a:pt x="164592" y="0"/>
                </a:moveTo>
                <a:lnTo>
                  <a:pt x="0" y="0"/>
                </a:lnTo>
                <a:lnTo>
                  <a:pt x="0" y="2697480"/>
                </a:lnTo>
                <a:lnTo>
                  <a:pt x="6336792" y="2697480"/>
                </a:lnTo>
                <a:lnTo>
                  <a:pt x="6336792" y="2564892"/>
                </a:lnTo>
                <a:lnTo>
                  <a:pt x="6675120" y="2697480"/>
                </a:lnTo>
                <a:lnTo>
                  <a:pt x="6332220" y="2843784"/>
                </a:lnTo>
                <a:lnTo>
                  <a:pt x="6332220" y="2756916"/>
                </a:lnTo>
              </a:path>
            </a:pathLst>
          </a:custGeom>
          <a:ln w="25400">
            <a:solidFill>
              <a:srgbClr val="003863"/>
            </a:solidFill>
          </a:ln>
        </p:spPr>
        <p:txBody>
          <a:bodyPr wrap="square" lIns="0" tIns="0" rIns="0" bIns="0" rtlCol="0"/>
          <a:lstStyle/>
          <a:p>
            <a:pPr defTabSz="1142954"/>
            <a:endParaRPr sz="2250" dirty="0" smtClean="0">
              <a:solidFill>
                <a:prstClr val="black"/>
              </a:solidFill>
            </a:endParaRPr>
          </a:p>
        </p:txBody>
      </p:sp>
      <p:sp>
        <p:nvSpPr>
          <p:cNvPr id="39" name="bk object 39"/>
          <p:cNvSpPr/>
          <p:nvPr/>
        </p:nvSpPr>
        <p:spPr>
          <a:xfrm>
            <a:off x="2" y="3093721"/>
            <a:ext cx="11308292" cy="1616073"/>
          </a:xfrm>
          <a:custGeom>
            <a:avLst/>
            <a:gdLst/>
            <a:ahLst/>
            <a:cxnLst/>
            <a:rect l="l" t="t" r="r" b="b"/>
            <a:pathLst>
              <a:path w="6784975" h="969644">
                <a:moveTo>
                  <a:pt x="0" y="969263"/>
                </a:moveTo>
                <a:lnTo>
                  <a:pt x="6784848" y="969263"/>
                </a:lnTo>
                <a:lnTo>
                  <a:pt x="6784848" y="0"/>
                </a:lnTo>
                <a:lnTo>
                  <a:pt x="0" y="0"/>
                </a:lnTo>
                <a:lnTo>
                  <a:pt x="0" y="969263"/>
                </a:lnTo>
                <a:close/>
              </a:path>
            </a:pathLst>
          </a:custGeom>
          <a:solidFill>
            <a:srgbClr val="003863"/>
          </a:solidFill>
        </p:spPr>
        <p:txBody>
          <a:bodyPr wrap="square" lIns="0" tIns="0" rIns="0" bIns="0" rtlCol="0"/>
          <a:lstStyle/>
          <a:p>
            <a:pPr defTabSz="1142954"/>
            <a:endParaRPr sz="2250" dirty="0" smtClean="0">
              <a:solidFill>
                <a:prstClr val="black"/>
              </a:solidFill>
            </a:endParaRPr>
          </a:p>
        </p:txBody>
      </p:sp>
      <p:sp>
        <p:nvSpPr>
          <p:cNvPr id="40" name="bk object 40"/>
          <p:cNvSpPr/>
          <p:nvPr/>
        </p:nvSpPr>
        <p:spPr>
          <a:xfrm>
            <a:off x="1517867" y="5014304"/>
            <a:ext cx="487892" cy="487892"/>
          </a:xfrm>
          <a:custGeom>
            <a:avLst/>
            <a:gdLst/>
            <a:ahLst/>
            <a:cxnLst/>
            <a:rect l="l" t="t" r="r" b="b"/>
            <a:pathLst>
              <a:path w="292734"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142954"/>
            <a:endParaRPr sz="2250" dirty="0" smtClean="0">
              <a:solidFill>
                <a:prstClr val="black"/>
              </a:solidFill>
            </a:endParaRPr>
          </a:p>
        </p:txBody>
      </p:sp>
      <p:sp>
        <p:nvSpPr>
          <p:cNvPr id="41" name="bk object 41"/>
          <p:cNvSpPr/>
          <p:nvPr/>
        </p:nvSpPr>
        <p:spPr>
          <a:xfrm>
            <a:off x="4062950"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142954"/>
            <a:endParaRPr sz="2250" dirty="0" smtClean="0">
              <a:solidFill>
                <a:prstClr val="black"/>
              </a:solidFill>
            </a:endParaRPr>
          </a:p>
        </p:txBody>
      </p:sp>
      <p:sp>
        <p:nvSpPr>
          <p:cNvPr id="42" name="bk object 42"/>
          <p:cNvSpPr/>
          <p:nvPr/>
        </p:nvSpPr>
        <p:spPr>
          <a:xfrm>
            <a:off x="6608027"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142954"/>
            <a:endParaRPr sz="2250" dirty="0" smtClean="0">
              <a:solidFill>
                <a:prstClr val="black"/>
              </a:solidFill>
            </a:endParaRPr>
          </a:p>
        </p:txBody>
      </p:sp>
      <p:sp>
        <p:nvSpPr>
          <p:cNvPr id="43" name="bk object 43"/>
          <p:cNvSpPr/>
          <p:nvPr/>
        </p:nvSpPr>
        <p:spPr>
          <a:xfrm>
            <a:off x="9195442"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142954"/>
            <a:endParaRPr sz="2250" dirty="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971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8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78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92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14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98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11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12384" y="455928"/>
            <a:ext cx="8767232" cy="1123384"/>
          </a:xfrm>
        </p:spPr>
        <p:txBody>
          <a:bodyPr lIns="0" tIns="0" rIns="0" bIns="0"/>
          <a:lstStyle>
            <a:lvl1pPr>
              <a:defRPr sz="7300" b="0" i="0">
                <a:solidFill>
                  <a:srgbClr val="00386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5221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9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1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089C3-D23F-4D59-9FD9-01B342BE4320}"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449992-1242-481C-BDCA-85BFDDA39D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569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Box 1030"/>
          <p:cNvSpPr txBox="1">
            <a:spLocks noChangeArrowheads="1"/>
          </p:cNvSpPr>
          <p:nvPr userDrawn="1"/>
        </p:nvSpPr>
        <p:spPr bwMode="auto">
          <a:xfrm>
            <a:off x="5293520" y="6654868"/>
            <a:ext cx="1281120" cy="203133"/>
          </a:xfrm>
          <a:prstGeom prst="rect">
            <a:avLst/>
          </a:prstGeom>
          <a:noFill/>
          <a:ln w="9525" algn="ctr">
            <a:noFill/>
            <a:miter lim="800000"/>
            <a:headEnd/>
            <a:tailEnd/>
          </a:ln>
          <a:effectLst/>
        </p:spPr>
        <p:txBody>
          <a:bodyPr wrap="none">
            <a:spAutoFit/>
          </a:bodyPr>
          <a:lstStyle/>
          <a:p>
            <a:pPr algn="ctr" defTabSz="914400" eaLnBrk="0" fontAlgn="base" hangingPunct="0">
              <a:lnSpc>
                <a:spcPct val="90000"/>
              </a:lnSpc>
              <a:spcBef>
                <a:spcPct val="30000"/>
              </a:spcBef>
              <a:spcAft>
                <a:spcPct val="0"/>
              </a:spcAft>
              <a:buClr>
                <a:srgbClr val="B0B1B3"/>
              </a:buClr>
              <a:buFont typeface="Wingdings" pitchFamily="2" charset="2"/>
              <a:buNone/>
              <a:defRPr/>
            </a:pPr>
            <a:r>
              <a:rPr lang="en-US" sz="800" b="1" dirty="0" smtClean="0">
                <a:solidFill>
                  <a:srgbClr val="000063"/>
                </a:solidFill>
                <a:latin typeface="Arial" charset="0"/>
              </a:rPr>
              <a:t>For Exercise Use Only</a:t>
            </a:r>
            <a:endParaRPr lang="en-US" sz="800" b="1" dirty="0">
              <a:solidFill>
                <a:srgbClr val="000063"/>
              </a:solidFill>
              <a:latin typeface="Arial" charset="0"/>
            </a:endParaRPr>
          </a:p>
        </p:txBody>
      </p:sp>
      <p:sp>
        <p:nvSpPr>
          <p:cNvPr id="5" name="Text Box 1031"/>
          <p:cNvSpPr txBox="1">
            <a:spLocks noChangeArrowheads="1"/>
          </p:cNvSpPr>
          <p:nvPr userDrawn="1"/>
        </p:nvSpPr>
        <p:spPr bwMode="auto">
          <a:xfrm>
            <a:off x="5191920" y="1"/>
            <a:ext cx="1281120" cy="203133"/>
          </a:xfrm>
          <a:prstGeom prst="rect">
            <a:avLst/>
          </a:prstGeom>
          <a:noFill/>
          <a:ln w="9525" algn="ctr">
            <a:noFill/>
            <a:miter lim="800000"/>
            <a:headEnd/>
            <a:tailEnd/>
          </a:ln>
          <a:effectLst/>
        </p:spPr>
        <p:txBody>
          <a:bodyPr wrap="none">
            <a:spAutoFit/>
          </a:bodyPr>
          <a:lstStyle/>
          <a:p>
            <a:pPr algn="ctr" defTabSz="914400" eaLnBrk="0" fontAlgn="base" hangingPunct="0">
              <a:lnSpc>
                <a:spcPct val="90000"/>
              </a:lnSpc>
              <a:spcBef>
                <a:spcPct val="30000"/>
              </a:spcBef>
              <a:spcAft>
                <a:spcPct val="0"/>
              </a:spcAft>
              <a:buClr>
                <a:srgbClr val="B0B1B3"/>
              </a:buClr>
              <a:buFont typeface="Wingdings" pitchFamily="2" charset="2"/>
              <a:buNone/>
              <a:defRPr/>
            </a:pPr>
            <a:r>
              <a:rPr lang="en-US" sz="800" b="1" dirty="0" smtClean="0">
                <a:solidFill>
                  <a:srgbClr val="000063"/>
                </a:solidFill>
                <a:latin typeface="Arial" charset="0"/>
              </a:rPr>
              <a:t>For Exercise Use Only</a:t>
            </a:r>
            <a:endParaRPr lang="en-US" sz="800" b="1" dirty="0">
              <a:solidFill>
                <a:srgbClr val="000063"/>
              </a:solidFill>
              <a:latin typeface="Arial" charset="0"/>
            </a:endParaRPr>
          </a:p>
        </p:txBody>
      </p:sp>
      <p:pic>
        <p:nvPicPr>
          <p:cNvPr id="6" name="Picture 2" descr="DHS_GrayTypeLogo"/>
          <p:cNvPicPr>
            <a:picLocks noChangeAspect="1" noChangeArrowheads="1"/>
          </p:cNvPicPr>
          <p:nvPr userDrawn="1"/>
        </p:nvPicPr>
        <p:blipFill>
          <a:blip r:embed="rId2" cstate="print"/>
          <a:srcRect/>
          <a:stretch>
            <a:fillRect/>
          </a:stretch>
        </p:blipFill>
        <p:spPr bwMode="auto">
          <a:xfrm>
            <a:off x="93134" y="6323014"/>
            <a:ext cx="2099733" cy="458787"/>
          </a:xfrm>
          <a:prstGeom prst="rect">
            <a:avLst/>
          </a:prstGeom>
          <a:noFill/>
          <a:ln w="9525">
            <a:noFill/>
            <a:miter lim="800000"/>
            <a:headEnd/>
            <a:tailEnd/>
          </a:ln>
        </p:spPr>
      </p:pic>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a:defRPr/>
            </a:lvl1pPr>
          </a:lstStyle>
          <a:p>
            <a:pPr>
              <a:defRPr/>
            </a:pPr>
            <a:fld id="{4541505B-112A-4721-B87D-DE78B8912C66}" type="slidenum">
              <a:rPr lang="en-US">
                <a:solidFill>
                  <a:srgbClr val="000063"/>
                </a:solidFill>
              </a:rPr>
              <a:pPr>
                <a:defRPr/>
              </a:pPr>
              <a:t>‹#›</a:t>
            </a:fld>
            <a:endParaRPr lang="en-US">
              <a:solidFill>
                <a:srgbClr val="000063"/>
              </a:solidFill>
            </a:endParaRPr>
          </a:p>
        </p:txBody>
      </p:sp>
    </p:spTree>
    <p:extLst>
      <p:ext uri="{BB962C8B-B14F-4D97-AF65-F5344CB8AC3E}">
        <p14:creationId xmlns:p14="http://schemas.microsoft.com/office/powerpoint/2010/main" val="947893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eaLnBrk="0" hangingPunct="0">
              <a:lnSpc>
                <a:spcPct val="90000"/>
              </a:lnSpc>
              <a:spcBef>
                <a:spcPct val="30000"/>
              </a:spcBef>
              <a:buClr>
                <a:srgbClr val="B0B1B3"/>
              </a:buClr>
              <a:buFont typeface="Wingdings" pitchFamily="28" charset="2"/>
              <a:buChar char="§"/>
              <a:defRPr/>
            </a:lvl1pPr>
          </a:lstStyle>
          <a:p>
            <a:pPr defTabSz="914400" fontAlgn="base">
              <a:spcAft>
                <a:spcPct val="0"/>
              </a:spcAft>
              <a:defRPr/>
            </a:pPr>
            <a:endParaRPr lang="en-US" sz="1600">
              <a:solidFill>
                <a:srgbClr val="000000"/>
              </a:solidFill>
              <a:latin typeface="Arial" charset="0"/>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eaLnBrk="0" hangingPunct="0">
              <a:lnSpc>
                <a:spcPct val="90000"/>
              </a:lnSpc>
              <a:spcBef>
                <a:spcPct val="30000"/>
              </a:spcBef>
              <a:buClr>
                <a:srgbClr val="B0B1B3"/>
              </a:buClr>
              <a:buFont typeface="Wingdings" pitchFamily="28" charset="2"/>
              <a:buChar char="§"/>
              <a:defRPr/>
            </a:lvl1pPr>
          </a:lstStyle>
          <a:p>
            <a:pPr defTabSz="914400" fontAlgn="base">
              <a:spcAft>
                <a:spcPct val="0"/>
              </a:spcAft>
              <a:defRPr/>
            </a:pPr>
            <a:endParaRPr lang="en-US" sz="1600">
              <a:solidFill>
                <a:srgbClr val="000000"/>
              </a:solidFill>
              <a:latin typeface="Arial" charset="0"/>
            </a:endParaRPr>
          </a:p>
        </p:txBody>
      </p:sp>
      <p:sp>
        <p:nvSpPr>
          <p:cNvPr id="5" name="Slide Number Placeholder 4"/>
          <p:cNvSpPr>
            <a:spLocks noGrp="1"/>
          </p:cNvSpPr>
          <p:nvPr>
            <p:ph type="sldNum" sz="quarter" idx="12"/>
          </p:nvPr>
        </p:nvSpPr>
        <p:spPr/>
        <p:txBody>
          <a:bodyPr/>
          <a:lstStyle>
            <a:lvl1pPr>
              <a:defRPr/>
            </a:lvl1pPr>
          </a:lstStyle>
          <a:p>
            <a:pPr>
              <a:defRPr/>
            </a:pPr>
            <a:fld id="{E4363CAA-4D16-45BB-BC55-03A11ACB1600}" type="slidenum">
              <a:rPr lang="en-US">
                <a:solidFill>
                  <a:srgbClr val="000063"/>
                </a:solidFill>
              </a:rPr>
              <a:pPr>
                <a:defRPr/>
              </a:pPr>
              <a:t>‹#›</a:t>
            </a:fld>
            <a:endParaRPr lang="en-US">
              <a:solidFill>
                <a:srgbClr val="000063"/>
              </a:solidFill>
            </a:endParaRPr>
          </a:p>
        </p:txBody>
      </p:sp>
    </p:spTree>
    <p:extLst>
      <p:ext uri="{BB962C8B-B14F-4D97-AF65-F5344CB8AC3E}">
        <p14:creationId xmlns:p14="http://schemas.microsoft.com/office/powerpoint/2010/main" val="3378093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914400" fontAlgn="base">
              <a:spcBef>
                <a:spcPct val="0"/>
              </a:spcBef>
              <a:spcAft>
                <a:spcPct val="0"/>
              </a:spcAft>
            </a:pPr>
            <a:fld id="{F45DA609-B3B6-4F2C-BC8B-332740F7B8FC}" type="datetimeFigureOut">
              <a:rPr lang="en-US" sz="1600" smtClean="0">
                <a:solidFill>
                  <a:srgbClr val="000000"/>
                </a:solidFill>
                <a:latin typeface="Arial" charset="0"/>
              </a:rPr>
              <a:pPr defTabSz="914400" fontAlgn="base">
                <a:spcBef>
                  <a:spcPct val="0"/>
                </a:spcBef>
                <a:spcAft>
                  <a:spcPct val="0"/>
                </a:spcAft>
              </a:pPr>
              <a:t>8/19/2018</a:t>
            </a:fld>
            <a:endParaRPr lang="en-US" sz="1600">
              <a:solidFill>
                <a:srgbClr val="000000"/>
              </a:solidFill>
              <a:latin typeface="Arial" charset="0"/>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914400" fontAlgn="base">
              <a:spcBef>
                <a:spcPct val="0"/>
              </a:spcBef>
              <a:spcAft>
                <a:spcPct val="0"/>
              </a:spcAft>
            </a:pPr>
            <a:endParaRPr lang="en-US" sz="1600">
              <a:solidFill>
                <a:srgbClr val="000000"/>
              </a:solidFill>
              <a:latin typeface="Arial" charset="0"/>
            </a:endParaRPr>
          </a:p>
        </p:txBody>
      </p:sp>
      <p:sp>
        <p:nvSpPr>
          <p:cNvPr id="4" name="Slide Number Placeholder 3"/>
          <p:cNvSpPr>
            <a:spLocks noGrp="1"/>
          </p:cNvSpPr>
          <p:nvPr>
            <p:ph type="sldNum" sz="quarter" idx="12"/>
          </p:nvPr>
        </p:nvSpPr>
        <p:spPr/>
        <p:txBody>
          <a:bodyPr/>
          <a:lstStyle/>
          <a:p>
            <a:fld id="{1ECDCB9D-034B-49B4-BCC3-7632F68D3B74}" type="slidenum">
              <a:rPr lang="en-US" smtClean="0">
                <a:solidFill>
                  <a:srgbClr val="000063"/>
                </a:solidFill>
              </a:rPr>
              <a:pPr/>
              <a:t>‹#›</a:t>
            </a:fld>
            <a:endParaRPr lang="en-US">
              <a:solidFill>
                <a:srgbClr val="000063"/>
              </a:solidFill>
            </a:endParaRPr>
          </a:p>
        </p:txBody>
      </p:sp>
    </p:spTree>
    <p:extLst>
      <p:ext uri="{BB962C8B-B14F-4D97-AF65-F5344CB8AC3E}">
        <p14:creationId xmlns:p14="http://schemas.microsoft.com/office/powerpoint/2010/main" val="212471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descr="DHS Blue small logo.png"/>
          <p:cNvPicPr>
            <a:picLocks noChangeAspect="1"/>
          </p:cNvPicPr>
          <p:nvPr userDrawn="1"/>
        </p:nvPicPr>
        <p:blipFill>
          <a:blip r:embed="rId2" cstate="print"/>
          <a:stretch>
            <a:fillRect/>
          </a:stretch>
        </p:blipFill>
        <p:spPr>
          <a:xfrm>
            <a:off x="101600" y="6019800"/>
            <a:ext cx="2966475" cy="700982"/>
          </a:xfrm>
          <a:prstGeom prst="rect">
            <a:avLst/>
          </a:prstGeom>
        </p:spPr>
      </p:pic>
      <p:sp>
        <p:nvSpPr>
          <p:cNvPr id="2" name="Title 1"/>
          <p:cNvSpPr>
            <a:spLocks noGrp="1"/>
          </p:cNvSpPr>
          <p:nvPr>
            <p:ph type="title" hasCustomPrompt="1"/>
          </p:nvPr>
        </p:nvSpPr>
        <p:spPr>
          <a:xfrm>
            <a:off x="101600" y="152400"/>
            <a:ext cx="11988800" cy="1143000"/>
          </a:xfrm>
        </p:spPr>
        <p:txBody>
          <a:bodyPr>
            <a:normAutofit/>
          </a:bodyPr>
          <a:lstStyle>
            <a:lvl1pPr algn="l">
              <a:defRPr sz="3600" baseline="0">
                <a:solidFill>
                  <a:srgbClr val="1F497D"/>
                </a:solidFill>
                <a:latin typeface="Times New Roman" pitchFamily="18" charset="0"/>
              </a:defRPr>
            </a:lvl1pPr>
          </a:lstStyle>
          <a:p>
            <a:r>
              <a:rPr lang="en-US" dirty="0" smtClean="0"/>
              <a:t>Slide Titles: Times New Roman, 36 pt, blue</a:t>
            </a:r>
            <a:endParaRPr lang="en-US" dirty="0"/>
          </a:p>
        </p:txBody>
      </p:sp>
      <p:sp>
        <p:nvSpPr>
          <p:cNvPr id="3" name="Content Placeholder 2"/>
          <p:cNvSpPr>
            <a:spLocks noGrp="1"/>
          </p:cNvSpPr>
          <p:nvPr>
            <p:ph idx="1" hasCustomPrompt="1"/>
          </p:nvPr>
        </p:nvSpPr>
        <p:spPr>
          <a:xfrm>
            <a:off x="101600" y="1341438"/>
            <a:ext cx="11988800" cy="4525963"/>
          </a:xfrm>
          <a:prstGeom prst="rect">
            <a:avLst/>
          </a:prstGeom>
        </p:spPr>
        <p:txBody>
          <a:bodyPr>
            <a:normAutofit/>
          </a:bodyPr>
          <a:lstStyle>
            <a:lvl1pPr>
              <a:buFont typeface="Wingdings" pitchFamily="2" charset="2"/>
              <a:buChar char="§"/>
              <a:defRPr sz="2000" baseline="0">
                <a:solidFill>
                  <a:srgbClr val="333333"/>
                </a:solidFill>
                <a:latin typeface="Arial" pitchFamily="34" charset="0"/>
              </a:defRPr>
            </a:lvl1pPr>
            <a:lvl2pPr>
              <a:defRPr sz="1800" baseline="0">
                <a:solidFill>
                  <a:srgbClr val="333333"/>
                </a:solidFill>
                <a:latin typeface="Arial" pitchFamily="34" charset="0"/>
              </a:defRPr>
            </a:lvl2pPr>
            <a:lvl3pPr>
              <a:defRPr sz="1600" baseline="0">
                <a:solidFill>
                  <a:srgbClr val="333333"/>
                </a:solidFill>
                <a:latin typeface="Arial" pitchFamily="34" charset="0"/>
              </a:defRPr>
            </a:lvl3pPr>
          </a:lstStyle>
          <a:p>
            <a:pPr lvl="0"/>
            <a:r>
              <a:rPr lang="en-US" dirty="0" smtClean="0"/>
              <a:t>1st level bullet: Square, Arial 20 pt, cool gray</a:t>
            </a:r>
          </a:p>
          <a:p>
            <a:pPr lvl="1"/>
            <a:r>
              <a:rPr lang="en-US" dirty="0" smtClean="0"/>
              <a:t>2nd level bullet: Horizontal bar, Arial 18 pt, cool gray</a:t>
            </a:r>
          </a:p>
          <a:p>
            <a:pPr lvl="2"/>
            <a:r>
              <a:rPr lang="en-US" dirty="0" smtClean="0"/>
              <a:t>3rd level bullet: Circle, Arial 16 pt, cool gray</a:t>
            </a:r>
            <a:endParaRPr lang="en-US" dirty="0"/>
          </a:p>
        </p:txBody>
      </p:sp>
      <p:sp>
        <p:nvSpPr>
          <p:cNvPr id="6" name="Slide Number Placeholder 5"/>
          <p:cNvSpPr>
            <a:spLocks noGrp="1"/>
          </p:cNvSpPr>
          <p:nvPr>
            <p:ph type="sldNum" sz="quarter" idx="12"/>
          </p:nvPr>
        </p:nvSpPr>
        <p:spPr/>
        <p:txBody>
          <a:bodyPr/>
          <a:lstStyle/>
          <a:p>
            <a:fld id="{1ECD68BC-47C4-4D2D-927C-DA4DA94C17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5024548"/>
      </p:ext>
    </p:extLst>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41"/>
            <a:ext cx="9144000" cy="1655762"/>
          </a:xfrm>
        </p:spPr>
        <p:txBody>
          <a:bodyPr/>
          <a:lstStyle>
            <a:lvl1pPr marL="0" indent="0" algn="ctr">
              <a:buNone/>
              <a:defRPr sz="2300"/>
            </a:lvl1pPr>
            <a:lvl2pPr marL="457163" indent="0" algn="ctr">
              <a:buNone/>
              <a:defRPr sz="2000"/>
            </a:lvl2pPr>
            <a:lvl3pPr marL="914327" indent="0" algn="ctr">
              <a:buNone/>
              <a:defRPr sz="1800"/>
            </a:lvl3pPr>
            <a:lvl4pPr marL="1371490" indent="0" algn="ctr">
              <a:buNone/>
              <a:defRPr sz="1700"/>
            </a:lvl4pPr>
            <a:lvl5pPr marL="1828654" indent="0" algn="ctr">
              <a:buNone/>
              <a:defRPr sz="1700"/>
            </a:lvl5pPr>
            <a:lvl6pPr marL="2285817" indent="0" algn="ctr">
              <a:buNone/>
              <a:defRPr sz="1700"/>
            </a:lvl6pPr>
            <a:lvl7pPr marL="2742980" indent="0" algn="ctr">
              <a:buNone/>
              <a:defRPr sz="1700"/>
            </a:lvl7pPr>
            <a:lvl8pPr marL="3200144" indent="0" algn="ctr">
              <a:buNone/>
              <a:defRPr sz="1700"/>
            </a:lvl8pPr>
            <a:lvl9pPr marL="3657307" indent="0" algn="ctr">
              <a:buNone/>
              <a:defRPr sz="1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9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74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712384" y="455928"/>
            <a:ext cx="8767232" cy="1123384"/>
          </a:xfrm>
        </p:spPr>
        <p:txBody>
          <a:bodyPr lIns="0" tIns="0" rIns="0" bIns="0"/>
          <a:lstStyle>
            <a:lvl1pPr>
              <a:defRPr sz="7300" b="0" i="0">
                <a:solidFill>
                  <a:srgbClr val="003863"/>
                </a:solidFill>
                <a:latin typeface="Tahoma"/>
                <a:cs typeface="Tahom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8"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854533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300">
                <a:solidFill>
                  <a:schemeClr val="tx1">
                    <a:tint val="75000"/>
                  </a:schemeClr>
                </a:solidFill>
              </a:defRPr>
            </a:lvl1pPr>
            <a:lvl2pPr marL="457163" indent="0">
              <a:buNone/>
              <a:defRPr sz="2000">
                <a:solidFill>
                  <a:schemeClr val="tx1">
                    <a:tint val="75000"/>
                  </a:schemeClr>
                </a:solidFill>
              </a:defRPr>
            </a:lvl2pPr>
            <a:lvl3pPr marL="914327" indent="0">
              <a:buNone/>
              <a:defRPr sz="1800">
                <a:solidFill>
                  <a:schemeClr val="tx1">
                    <a:tint val="75000"/>
                  </a:schemeClr>
                </a:solidFill>
              </a:defRPr>
            </a:lvl3pPr>
            <a:lvl4pPr marL="1371490" indent="0">
              <a:buNone/>
              <a:defRPr sz="1700">
                <a:solidFill>
                  <a:schemeClr val="tx1">
                    <a:tint val="75000"/>
                  </a:schemeClr>
                </a:solidFill>
              </a:defRPr>
            </a:lvl4pPr>
            <a:lvl5pPr marL="1828654" indent="0">
              <a:buNone/>
              <a:defRPr sz="1700">
                <a:solidFill>
                  <a:schemeClr val="tx1">
                    <a:tint val="75000"/>
                  </a:schemeClr>
                </a:solidFill>
              </a:defRPr>
            </a:lvl5pPr>
            <a:lvl6pPr marL="2285817" indent="0">
              <a:buNone/>
              <a:defRPr sz="1700">
                <a:solidFill>
                  <a:schemeClr val="tx1">
                    <a:tint val="75000"/>
                  </a:schemeClr>
                </a:solidFill>
              </a:defRPr>
            </a:lvl6pPr>
            <a:lvl7pPr marL="2742980" indent="0">
              <a:buNone/>
              <a:defRPr sz="1700">
                <a:solidFill>
                  <a:schemeClr val="tx1">
                    <a:tint val="75000"/>
                  </a:schemeClr>
                </a:solidFill>
              </a:defRPr>
            </a:lvl7pPr>
            <a:lvl8pPr marL="3200144" indent="0">
              <a:buNone/>
              <a:defRPr sz="1700">
                <a:solidFill>
                  <a:schemeClr val="tx1">
                    <a:tint val="75000"/>
                  </a:schemeClr>
                </a:solidFill>
              </a:defRPr>
            </a:lvl8pPr>
            <a:lvl9pPr marL="365730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970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9332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6"/>
            <a:ext cx="5157787" cy="823912"/>
          </a:xfrm>
        </p:spPr>
        <p:txBody>
          <a:bodyPr anchor="b"/>
          <a:lstStyle>
            <a:lvl1pPr marL="0" indent="0">
              <a:buNone/>
              <a:defRPr sz="2300" b="1"/>
            </a:lvl1pPr>
            <a:lvl2pPr marL="457163" indent="0">
              <a:buNone/>
              <a:defRPr sz="2000" b="1"/>
            </a:lvl2pPr>
            <a:lvl3pPr marL="914327" indent="0">
              <a:buNone/>
              <a:defRPr sz="1800" b="1"/>
            </a:lvl3pPr>
            <a:lvl4pPr marL="1371490" indent="0">
              <a:buNone/>
              <a:defRPr sz="1700" b="1"/>
            </a:lvl4pPr>
            <a:lvl5pPr marL="1828654" indent="0">
              <a:buNone/>
              <a:defRPr sz="1700" b="1"/>
            </a:lvl5pPr>
            <a:lvl6pPr marL="2285817" indent="0">
              <a:buNone/>
              <a:defRPr sz="1700" b="1"/>
            </a:lvl6pPr>
            <a:lvl7pPr marL="2742980" indent="0">
              <a:buNone/>
              <a:defRPr sz="1700" b="1"/>
            </a:lvl7pPr>
            <a:lvl8pPr marL="3200144" indent="0">
              <a:buNone/>
              <a:defRPr sz="1700" b="1"/>
            </a:lvl8pPr>
            <a:lvl9pPr marL="365730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839788" y="2505078"/>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6"/>
            <a:ext cx="5183188" cy="823912"/>
          </a:xfrm>
        </p:spPr>
        <p:txBody>
          <a:bodyPr anchor="b"/>
          <a:lstStyle>
            <a:lvl1pPr marL="0" indent="0">
              <a:buNone/>
              <a:defRPr sz="2300" b="1"/>
            </a:lvl1pPr>
            <a:lvl2pPr marL="457163" indent="0">
              <a:buNone/>
              <a:defRPr sz="2000" b="1"/>
            </a:lvl2pPr>
            <a:lvl3pPr marL="914327" indent="0">
              <a:buNone/>
              <a:defRPr sz="1800" b="1"/>
            </a:lvl3pPr>
            <a:lvl4pPr marL="1371490" indent="0">
              <a:buNone/>
              <a:defRPr sz="1700" b="1"/>
            </a:lvl4pPr>
            <a:lvl5pPr marL="1828654" indent="0">
              <a:buNone/>
              <a:defRPr sz="1700" b="1"/>
            </a:lvl5pPr>
            <a:lvl6pPr marL="2285817" indent="0">
              <a:buNone/>
              <a:defRPr sz="1700" b="1"/>
            </a:lvl6pPr>
            <a:lvl7pPr marL="2742980" indent="0">
              <a:buNone/>
              <a:defRPr sz="1700" b="1"/>
            </a:lvl7pPr>
            <a:lvl8pPr marL="3200144" indent="0">
              <a:buNone/>
              <a:defRPr sz="1700" b="1"/>
            </a:lvl8pPr>
            <a:lvl9pPr marL="365730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172203" y="2505078"/>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773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24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691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700"/>
            </a:lvl1pPr>
            <a:lvl2pPr marL="457163" indent="0">
              <a:buNone/>
              <a:defRPr sz="1300"/>
            </a:lvl2pPr>
            <a:lvl3pPr marL="914327" indent="0">
              <a:buNone/>
              <a:defRPr sz="1200"/>
            </a:lvl3pPr>
            <a:lvl4pPr marL="1371490" indent="0">
              <a:buNone/>
              <a:defRPr sz="1000"/>
            </a:lvl4pPr>
            <a:lvl5pPr marL="1828654" indent="0">
              <a:buNone/>
              <a:defRPr sz="1000"/>
            </a:lvl5pPr>
            <a:lvl6pPr marL="2285817" indent="0">
              <a:buNone/>
              <a:defRPr sz="1000"/>
            </a:lvl6pPr>
            <a:lvl7pPr marL="2742980"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694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63" indent="0">
              <a:buNone/>
              <a:defRPr sz="2800"/>
            </a:lvl2pPr>
            <a:lvl3pPr marL="914327" indent="0">
              <a:buNone/>
              <a:defRPr sz="2300"/>
            </a:lvl3pPr>
            <a:lvl4pPr marL="1371490" indent="0">
              <a:buNone/>
              <a:defRPr sz="2000"/>
            </a:lvl4pPr>
            <a:lvl5pPr marL="1828654" indent="0">
              <a:buNone/>
              <a:defRPr sz="2000"/>
            </a:lvl5pPr>
            <a:lvl6pPr marL="2285817" indent="0">
              <a:buNone/>
              <a:defRPr sz="2000"/>
            </a:lvl6pPr>
            <a:lvl7pPr marL="2742980" indent="0">
              <a:buNone/>
              <a:defRPr sz="2000"/>
            </a:lvl7pPr>
            <a:lvl8pPr marL="3200144" indent="0">
              <a:buNone/>
              <a:defRPr sz="2000"/>
            </a:lvl8pPr>
            <a:lvl9pPr marL="3657307" indent="0">
              <a:buNone/>
              <a:defRPr sz="2000"/>
            </a:lvl9pPr>
          </a:lstStyle>
          <a:p>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700"/>
            </a:lvl1pPr>
            <a:lvl2pPr marL="457163" indent="0">
              <a:buNone/>
              <a:defRPr sz="1300"/>
            </a:lvl2pPr>
            <a:lvl3pPr marL="914327" indent="0">
              <a:buNone/>
              <a:defRPr sz="1200"/>
            </a:lvl3pPr>
            <a:lvl4pPr marL="1371490" indent="0">
              <a:buNone/>
              <a:defRPr sz="1000"/>
            </a:lvl4pPr>
            <a:lvl5pPr marL="1828654" indent="0">
              <a:buNone/>
              <a:defRPr sz="1000"/>
            </a:lvl5pPr>
            <a:lvl6pPr marL="2285817" indent="0">
              <a:buNone/>
              <a:defRPr sz="1000"/>
            </a:lvl6pPr>
            <a:lvl7pPr marL="2742980"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608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965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8"/>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8"/>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090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41"/>
            <a:ext cx="9144000" cy="1655762"/>
          </a:xfrm>
        </p:spPr>
        <p:txBody>
          <a:bodyPr/>
          <a:lstStyle>
            <a:lvl1pPr marL="0" indent="0" algn="ctr">
              <a:buNone/>
              <a:defRPr sz="2300"/>
            </a:lvl1pPr>
            <a:lvl2pPr marL="457163" indent="0" algn="ctr">
              <a:buNone/>
              <a:defRPr sz="2000"/>
            </a:lvl2pPr>
            <a:lvl3pPr marL="914327" indent="0" algn="ctr">
              <a:buNone/>
              <a:defRPr sz="1800"/>
            </a:lvl3pPr>
            <a:lvl4pPr marL="1371490" indent="0" algn="ctr">
              <a:buNone/>
              <a:defRPr sz="1700"/>
            </a:lvl4pPr>
            <a:lvl5pPr marL="1828654" indent="0" algn="ctr">
              <a:buNone/>
              <a:defRPr sz="1700"/>
            </a:lvl5pPr>
            <a:lvl6pPr marL="2285817" indent="0" algn="ctr">
              <a:buNone/>
              <a:defRPr sz="1700"/>
            </a:lvl6pPr>
            <a:lvl7pPr marL="2742980" indent="0" algn="ctr">
              <a:buNone/>
              <a:defRPr sz="1700"/>
            </a:lvl7pPr>
            <a:lvl8pPr marL="3200144" indent="0" algn="ctr">
              <a:buNone/>
              <a:defRPr sz="1700"/>
            </a:lvl8pPr>
            <a:lvl9pPr marL="3657307" indent="0" algn="ctr">
              <a:buNone/>
              <a:defRPr sz="1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8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12384" y="455928"/>
            <a:ext cx="8767232" cy="1123384"/>
          </a:xfrm>
        </p:spPr>
        <p:txBody>
          <a:bodyPr lIns="0" tIns="0" rIns="0" bIns="0"/>
          <a:lstStyle>
            <a:lvl1pPr>
              <a:defRPr sz="7300" b="0" i="0">
                <a:solidFill>
                  <a:srgbClr val="00386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5431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754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300">
                <a:solidFill>
                  <a:schemeClr val="tx1">
                    <a:tint val="75000"/>
                  </a:schemeClr>
                </a:solidFill>
              </a:defRPr>
            </a:lvl1pPr>
            <a:lvl2pPr marL="457163" indent="0">
              <a:buNone/>
              <a:defRPr sz="2000">
                <a:solidFill>
                  <a:schemeClr val="tx1">
                    <a:tint val="75000"/>
                  </a:schemeClr>
                </a:solidFill>
              </a:defRPr>
            </a:lvl2pPr>
            <a:lvl3pPr marL="914327" indent="0">
              <a:buNone/>
              <a:defRPr sz="1800">
                <a:solidFill>
                  <a:schemeClr val="tx1">
                    <a:tint val="75000"/>
                  </a:schemeClr>
                </a:solidFill>
              </a:defRPr>
            </a:lvl3pPr>
            <a:lvl4pPr marL="1371490" indent="0">
              <a:buNone/>
              <a:defRPr sz="1700">
                <a:solidFill>
                  <a:schemeClr val="tx1">
                    <a:tint val="75000"/>
                  </a:schemeClr>
                </a:solidFill>
              </a:defRPr>
            </a:lvl4pPr>
            <a:lvl5pPr marL="1828654" indent="0">
              <a:buNone/>
              <a:defRPr sz="1700">
                <a:solidFill>
                  <a:schemeClr val="tx1">
                    <a:tint val="75000"/>
                  </a:schemeClr>
                </a:solidFill>
              </a:defRPr>
            </a:lvl5pPr>
            <a:lvl6pPr marL="2285817" indent="0">
              <a:buNone/>
              <a:defRPr sz="1700">
                <a:solidFill>
                  <a:schemeClr val="tx1">
                    <a:tint val="75000"/>
                  </a:schemeClr>
                </a:solidFill>
              </a:defRPr>
            </a:lvl6pPr>
            <a:lvl7pPr marL="2742980" indent="0">
              <a:buNone/>
              <a:defRPr sz="1700">
                <a:solidFill>
                  <a:schemeClr val="tx1">
                    <a:tint val="75000"/>
                  </a:schemeClr>
                </a:solidFill>
              </a:defRPr>
            </a:lvl7pPr>
            <a:lvl8pPr marL="3200144" indent="0">
              <a:buNone/>
              <a:defRPr sz="1700">
                <a:solidFill>
                  <a:schemeClr val="tx1">
                    <a:tint val="75000"/>
                  </a:schemeClr>
                </a:solidFill>
              </a:defRPr>
            </a:lvl8pPr>
            <a:lvl9pPr marL="365730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82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002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6"/>
            <a:ext cx="5157787" cy="823912"/>
          </a:xfrm>
        </p:spPr>
        <p:txBody>
          <a:bodyPr anchor="b"/>
          <a:lstStyle>
            <a:lvl1pPr marL="0" indent="0">
              <a:buNone/>
              <a:defRPr sz="2300" b="1"/>
            </a:lvl1pPr>
            <a:lvl2pPr marL="457163" indent="0">
              <a:buNone/>
              <a:defRPr sz="2000" b="1"/>
            </a:lvl2pPr>
            <a:lvl3pPr marL="914327" indent="0">
              <a:buNone/>
              <a:defRPr sz="1800" b="1"/>
            </a:lvl3pPr>
            <a:lvl4pPr marL="1371490" indent="0">
              <a:buNone/>
              <a:defRPr sz="1700" b="1"/>
            </a:lvl4pPr>
            <a:lvl5pPr marL="1828654" indent="0">
              <a:buNone/>
              <a:defRPr sz="1700" b="1"/>
            </a:lvl5pPr>
            <a:lvl6pPr marL="2285817" indent="0">
              <a:buNone/>
              <a:defRPr sz="1700" b="1"/>
            </a:lvl6pPr>
            <a:lvl7pPr marL="2742980" indent="0">
              <a:buNone/>
              <a:defRPr sz="1700" b="1"/>
            </a:lvl7pPr>
            <a:lvl8pPr marL="3200144" indent="0">
              <a:buNone/>
              <a:defRPr sz="1700" b="1"/>
            </a:lvl8pPr>
            <a:lvl9pPr marL="365730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839788" y="2505078"/>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6"/>
            <a:ext cx="5183188" cy="823912"/>
          </a:xfrm>
        </p:spPr>
        <p:txBody>
          <a:bodyPr anchor="b"/>
          <a:lstStyle>
            <a:lvl1pPr marL="0" indent="0">
              <a:buNone/>
              <a:defRPr sz="2300" b="1"/>
            </a:lvl1pPr>
            <a:lvl2pPr marL="457163" indent="0">
              <a:buNone/>
              <a:defRPr sz="2000" b="1"/>
            </a:lvl2pPr>
            <a:lvl3pPr marL="914327" indent="0">
              <a:buNone/>
              <a:defRPr sz="1800" b="1"/>
            </a:lvl3pPr>
            <a:lvl4pPr marL="1371490" indent="0">
              <a:buNone/>
              <a:defRPr sz="1700" b="1"/>
            </a:lvl4pPr>
            <a:lvl5pPr marL="1828654" indent="0">
              <a:buNone/>
              <a:defRPr sz="1700" b="1"/>
            </a:lvl5pPr>
            <a:lvl6pPr marL="2285817" indent="0">
              <a:buNone/>
              <a:defRPr sz="1700" b="1"/>
            </a:lvl6pPr>
            <a:lvl7pPr marL="2742980" indent="0">
              <a:buNone/>
              <a:defRPr sz="1700" b="1"/>
            </a:lvl7pPr>
            <a:lvl8pPr marL="3200144" indent="0">
              <a:buNone/>
              <a:defRPr sz="1700" b="1"/>
            </a:lvl8pPr>
            <a:lvl9pPr marL="365730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6172203" y="2505078"/>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548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676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12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700"/>
            </a:lvl1pPr>
            <a:lvl2pPr marL="457163" indent="0">
              <a:buNone/>
              <a:defRPr sz="1300"/>
            </a:lvl2pPr>
            <a:lvl3pPr marL="914327" indent="0">
              <a:buNone/>
              <a:defRPr sz="1200"/>
            </a:lvl3pPr>
            <a:lvl4pPr marL="1371490" indent="0">
              <a:buNone/>
              <a:defRPr sz="1000"/>
            </a:lvl4pPr>
            <a:lvl5pPr marL="1828654" indent="0">
              <a:buNone/>
              <a:defRPr sz="1000"/>
            </a:lvl5pPr>
            <a:lvl6pPr marL="2285817" indent="0">
              <a:buNone/>
              <a:defRPr sz="1000"/>
            </a:lvl6pPr>
            <a:lvl7pPr marL="2742980"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1760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63" indent="0">
              <a:buNone/>
              <a:defRPr sz="2800"/>
            </a:lvl2pPr>
            <a:lvl3pPr marL="914327" indent="0">
              <a:buNone/>
              <a:defRPr sz="2300"/>
            </a:lvl3pPr>
            <a:lvl4pPr marL="1371490" indent="0">
              <a:buNone/>
              <a:defRPr sz="2000"/>
            </a:lvl4pPr>
            <a:lvl5pPr marL="1828654" indent="0">
              <a:buNone/>
              <a:defRPr sz="2000"/>
            </a:lvl5pPr>
            <a:lvl6pPr marL="2285817" indent="0">
              <a:buNone/>
              <a:defRPr sz="2000"/>
            </a:lvl6pPr>
            <a:lvl7pPr marL="2742980" indent="0">
              <a:buNone/>
              <a:defRPr sz="2000"/>
            </a:lvl7pPr>
            <a:lvl8pPr marL="3200144" indent="0">
              <a:buNone/>
              <a:defRPr sz="2000"/>
            </a:lvl8pPr>
            <a:lvl9pPr marL="3657307" indent="0">
              <a:buNone/>
              <a:defRPr sz="2000"/>
            </a:lvl9pPr>
          </a:lstStyle>
          <a:p>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700"/>
            </a:lvl1pPr>
            <a:lvl2pPr marL="457163" indent="0">
              <a:buNone/>
              <a:defRPr sz="1300"/>
            </a:lvl2pPr>
            <a:lvl3pPr marL="914327" indent="0">
              <a:buNone/>
              <a:defRPr sz="1200"/>
            </a:lvl3pPr>
            <a:lvl4pPr marL="1371490" indent="0">
              <a:buNone/>
              <a:defRPr sz="1000"/>
            </a:lvl4pPr>
            <a:lvl5pPr marL="1828654" indent="0">
              <a:buNone/>
              <a:defRPr sz="1000"/>
            </a:lvl5pPr>
            <a:lvl6pPr marL="2285817" indent="0">
              <a:buNone/>
              <a:defRPr sz="1000"/>
            </a:lvl6pPr>
            <a:lvl7pPr marL="2742980"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234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612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8"/>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8"/>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2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37072" y="1256181"/>
            <a:ext cx="6256267" cy="1909865"/>
          </a:xfrm>
          <a:prstGeom prst="rect">
            <a:avLst/>
          </a:prstGeom>
          <a:blipFill>
            <a:blip r:embed="rId2" cstate="print"/>
            <a:stretch>
              <a:fillRect/>
            </a:stretch>
          </a:blipFill>
        </p:spPr>
        <p:txBody>
          <a:bodyPr wrap="square" lIns="0" tIns="0" rIns="0" bIns="0" rtlCol="0"/>
          <a:lstStyle/>
          <a:p>
            <a:pPr defTabSz="1523939"/>
            <a:endParaRPr sz="3000" dirty="0" smtClean="0">
              <a:solidFill>
                <a:prstClr val="black"/>
              </a:solidFill>
            </a:endParaRPr>
          </a:p>
        </p:txBody>
      </p:sp>
      <p:sp>
        <p:nvSpPr>
          <p:cNvPr id="17" name="bk object 17"/>
          <p:cNvSpPr/>
          <p:nvPr/>
        </p:nvSpPr>
        <p:spPr>
          <a:xfrm>
            <a:off x="934268" y="2509024"/>
            <a:ext cx="992717" cy="620183"/>
          </a:xfrm>
          <a:custGeom>
            <a:avLst/>
            <a:gdLst/>
            <a:ahLst/>
            <a:cxnLst/>
            <a:rect l="l" t="t" r="r" b="b"/>
            <a:pathLst>
              <a:path w="595630" h="372110">
                <a:moveTo>
                  <a:pt x="595299" y="371868"/>
                </a:moveTo>
                <a:lnTo>
                  <a:pt x="0" y="371868"/>
                </a:lnTo>
                <a:lnTo>
                  <a:pt x="0" y="0"/>
                </a:lnTo>
                <a:lnTo>
                  <a:pt x="595299" y="0"/>
                </a:lnTo>
                <a:lnTo>
                  <a:pt x="595299" y="371868"/>
                </a:lnTo>
                <a:close/>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18" name="bk object 18"/>
          <p:cNvSpPr/>
          <p:nvPr/>
        </p:nvSpPr>
        <p:spPr>
          <a:xfrm>
            <a:off x="939585" y="2586172"/>
            <a:ext cx="982133" cy="0"/>
          </a:xfrm>
          <a:custGeom>
            <a:avLst/>
            <a:gdLst/>
            <a:ahLst/>
            <a:cxnLst/>
            <a:rect l="l" t="t" r="r" b="b"/>
            <a:pathLst>
              <a:path w="589280">
                <a:moveTo>
                  <a:pt x="0" y="0"/>
                </a:moveTo>
                <a:lnTo>
                  <a:pt x="588911"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19" name="bk object 19"/>
          <p:cNvSpPr/>
          <p:nvPr/>
        </p:nvSpPr>
        <p:spPr>
          <a:xfrm>
            <a:off x="934267" y="2969208"/>
            <a:ext cx="984250" cy="0"/>
          </a:xfrm>
          <a:custGeom>
            <a:avLst/>
            <a:gdLst/>
            <a:ahLst/>
            <a:cxnLst/>
            <a:rect l="l" t="t" r="r" b="b"/>
            <a:pathLst>
              <a:path w="590550">
                <a:moveTo>
                  <a:pt x="0" y="0"/>
                </a:moveTo>
                <a:lnTo>
                  <a:pt x="590511"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0" name="bk object 20"/>
          <p:cNvSpPr/>
          <p:nvPr/>
        </p:nvSpPr>
        <p:spPr>
          <a:xfrm>
            <a:off x="1030025"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1" name="bk object 21"/>
          <p:cNvSpPr/>
          <p:nvPr/>
        </p:nvSpPr>
        <p:spPr>
          <a:xfrm>
            <a:off x="1221542"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2" name="bk object 22"/>
          <p:cNvSpPr/>
          <p:nvPr/>
        </p:nvSpPr>
        <p:spPr>
          <a:xfrm>
            <a:off x="1306662"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3" name="bk object 23"/>
          <p:cNvSpPr/>
          <p:nvPr/>
        </p:nvSpPr>
        <p:spPr>
          <a:xfrm>
            <a:off x="1540740"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4" name="bk object 24"/>
          <p:cNvSpPr/>
          <p:nvPr/>
        </p:nvSpPr>
        <p:spPr>
          <a:xfrm>
            <a:off x="1625860"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5" name="bk object 25"/>
          <p:cNvSpPr/>
          <p:nvPr/>
        </p:nvSpPr>
        <p:spPr>
          <a:xfrm>
            <a:off x="1838657" y="2596811"/>
            <a:ext cx="0" cy="375708"/>
          </a:xfrm>
          <a:custGeom>
            <a:avLst/>
            <a:gdLst/>
            <a:ahLst/>
            <a:cxnLst/>
            <a:rect l="l" t="t" r="r" b="b"/>
            <a:pathLst>
              <a:path h="225425">
                <a:moveTo>
                  <a:pt x="0" y="0"/>
                </a:moveTo>
                <a:lnTo>
                  <a:pt x="0" y="225031"/>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6" name="bk object 26"/>
          <p:cNvSpPr/>
          <p:nvPr/>
        </p:nvSpPr>
        <p:spPr>
          <a:xfrm>
            <a:off x="1385927" y="2664944"/>
            <a:ext cx="87842" cy="238125"/>
          </a:xfrm>
          <a:custGeom>
            <a:avLst/>
            <a:gdLst/>
            <a:ahLst/>
            <a:cxnLst/>
            <a:rect l="l" t="t" r="r" b="b"/>
            <a:pathLst>
              <a:path w="52705" h="142875">
                <a:moveTo>
                  <a:pt x="52235" y="142659"/>
                </a:moveTo>
                <a:lnTo>
                  <a:pt x="0" y="142659"/>
                </a:lnTo>
                <a:lnTo>
                  <a:pt x="0" y="0"/>
                </a:lnTo>
                <a:lnTo>
                  <a:pt x="52235" y="0"/>
                </a:lnTo>
                <a:lnTo>
                  <a:pt x="52235" y="142659"/>
                </a:lnTo>
                <a:close/>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7" name="bk object 27"/>
          <p:cNvSpPr/>
          <p:nvPr/>
        </p:nvSpPr>
        <p:spPr>
          <a:xfrm>
            <a:off x="1272082" y="3030387"/>
            <a:ext cx="317500" cy="0"/>
          </a:xfrm>
          <a:custGeom>
            <a:avLst/>
            <a:gdLst/>
            <a:ahLst/>
            <a:cxnLst/>
            <a:rect l="l" t="t" r="r" b="b"/>
            <a:pathLst>
              <a:path w="190500">
                <a:moveTo>
                  <a:pt x="0" y="0"/>
                </a:moveTo>
                <a:lnTo>
                  <a:pt x="189915"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8" name="bk object 28"/>
          <p:cNvSpPr/>
          <p:nvPr/>
        </p:nvSpPr>
        <p:spPr>
          <a:xfrm>
            <a:off x="1272082" y="3072947"/>
            <a:ext cx="317500" cy="0"/>
          </a:xfrm>
          <a:custGeom>
            <a:avLst/>
            <a:gdLst/>
            <a:ahLst/>
            <a:cxnLst/>
            <a:rect l="l" t="t" r="r" b="b"/>
            <a:pathLst>
              <a:path w="190500">
                <a:moveTo>
                  <a:pt x="0" y="0"/>
                </a:moveTo>
                <a:lnTo>
                  <a:pt x="189915"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29" name="bk object 29"/>
          <p:cNvSpPr/>
          <p:nvPr/>
        </p:nvSpPr>
        <p:spPr>
          <a:xfrm>
            <a:off x="1022045" y="2368047"/>
            <a:ext cx="817033" cy="138642"/>
          </a:xfrm>
          <a:custGeom>
            <a:avLst/>
            <a:gdLst/>
            <a:ahLst/>
            <a:cxnLst/>
            <a:rect l="l" t="t" r="r" b="b"/>
            <a:pathLst>
              <a:path w="490219" h="83184">
                <a:moveTo>
                  <a:pt x="0" y="82994"/>
                </a:moveTo>
                <a:lnTo>
                  <a:pt x="0" y="0"/>
                </a:lnTo>
                <a:lnTo>
                  <a:pt x="489966" y="0"/>
                </a:lnTo>
                <a:lnTo>
                  <a:pt x="489966" y="79806"/>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0" name="bk object 30"/>
          <p:cNvSpPr/>
          <p:nvPr/>
        </p:nvSpPr>
        <p:spPr>
          <a:xfrm>
            <a:off x="1147063"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1" name="bk object 31"/>
          <p:cNvSpPr/>
          <p:nvPr/>
        </p:nvSpPr>
        <p:spPr>
          <a:xfrm>
            <a:off x="1306662"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2" name="bk object 32"/>
          <p:cNvSpPr/>
          <p:nvPr/>
        </p:nvSpPr>
        <p:spPr>
          <a:xfrm>
            <a:off x="1434342"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3" name="bk object 33"/>
          <p:cNvSpPr/>
          <p:nvPr/>
        </p:nvSpPr>
        <p:spPr>
          <a:xfrm>
            <a:off x="1583300"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4" name="bk object 34"/>
          <p:cNvSpPr/>
          <p:nvPr/>
        </p:nvSpPr>
        <p:spPr>
          <a:xfrm>
            <a:off x="1710977" y="2378696"/>
            <a:ext cx="0" cy="128058"/>
          </a:xfrm>
          <a:custGeom>
            <a:avLst/>
            <a:gdLst/>
            <a:ahLst/>
            <a:cxnLst/>
            <a:rect l="l" t="t" r="r" b="b"/>
            <a:pathLst>
              <a:path h="76834">
                <a:moveTo>
                  <a:pt x="0" y="76606"/>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5" name="bk object 35"/>
          <p:cNvSpPr/>
          <p:nvPr/>
        </p:nvSpPr>
        <p:spPr>
          <a:xfrm>
            <a:off x="1349215" y="1849353"/>
            <a:ext cx="162983" cy="131233"/>
          </a:xfrm>
          <a:custGeom>
            <a:avLst/>
            <a:gdLst/>
            <a:ahLst/>
            <a:cxnLst/>
            <a:rect l="l" t="t" r="r" b="b"/>
            <a:pathLst>
              <a:path w="97790" h="78740">
                <a:moveTo>
                  <a:pt x="97358" y="78206"/>
                </a:moveTo>
                <a:lnTo>
                  <a:pt x="0" y="78206"/>
                </a:lnTo>
                <a:lnTo>
                  <a:pt x="0" y="0"/>
                </a:lnTo>
                <a:lnTo>
                  <a:pt x="97358" y="0"/>
                </a:lnTo>
                <a:lnTo>
                  <a:pt x="97358" y="78206"/>
                </a:lnTo>
                <a:close/>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6" name="bk object 36"/>
          <p:cNvSpPr/>
          <p:nvPr/>
        </p:nvSpPr>
        <p:spPr>
          <a:xfrm>
            <a:off x="1431680" y="1708383"/>
            <a:ext cx="0" cy="136525"/>
          </a:xfrm>
          <a:custGeom>
            <a:avLst/>
            <a:gdLst/>
            <a:ahLst/>
            <a:cxnLst/>
            <a:rect l="l" t="t" r="r" b="b"/>
            <a:pathLst>
              <a:path h="81915">
                <a:moveTo>
                  <a:pt x="0" y="81394"/>
                </a:moveTo>
                <a:lnTo>
                  <a:pt x="0" y="0"/>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7" name="bk object 37"/>
          <p:cNvSpPr/>
          <p:nvPr/>
        </p:nvSpPr>
        <p:spPr>
          <a:xfrm>
            <a:off x="1022046" y="1974375"/>
            <a:ext cx="809625" cy="402167"/>
          </a:xfrm>
          <a:custGeom>
            <a:avLst/>
            <a:gdLst/>
            <a:ahLst/>
            <a:cxnLst/>
            <a:rect l="l" t="t" r="r" b="b"/>
            <a:pathLst>
              <a:path w="485775" h="241300">
                <a:moveTo>
                  <a:pt x="0" y="236207"/>
                </a:moveTo>
                <a:lnTo>
                  <a:pt x="14896" y="172195"/>
                </a:lnTo>
                <a:lnTo>
                  <a:pt x="28001" y="120938"/>
                </a:lnTo>
                <a:lnTo>
                  <a:pt x="40781" y="81019"/>
                </a:lnTo>
                <a:lnTo>
                  <a:pt x="62544" y="39298"/>
                </a:lnTo>
                <a:lnTo>
                  <a:pt x="104096" y="10127"/>
                </a:lnTo>
                <a:lnTo>
                  <a:pt x="151069" y="1889"/>
                </a:lnTo>
                <a:lnTo>
                  <a:pt x="192661" y="236"/>
                </a:lnTo>
                <a:lnTo>
                  <a:pt x="244182" y="0"/>
                </a:lnTo>
                <a:lnTo>
                  <a:pt x="278554" y="2531"/>
                </a:lnTo>
                <a:lnTo>
                  <a:pt x="337176" y="7526"/>
                </a:lnTo>
                <a:lnTo>
                  <a:pt x="383508" y="13638"/>
                </a:lnTo>
                <a:lnTo>
                  <a:pt x="433123" y="28060"/>
                </a:lnTo>
                <a:lnTo>
                  <a:pt x="463217" y="53127"/>
                </a:lnTo>
                <a:lnTo>
                  <a:pt x="478671" y="93718"/>
                </a:lnTo>
                <a:lnTo>
                  <a:pt x="483250" y="131814"/>
                </a:lnTo>
                <a:lnTo>
                  <a:pt x="484937" y="180424"/>
                </a:lnTo>
                <a:lnTo>
                  <a:pt x="485147" y="209124"/>
                </a:lnTo>
                <a:lnTo>
                  <a:pt x="485178" y="240995"/>
                </a:lnTo>
              </a:path>
            </a:pathLst>
          </a:custGeom>
          <a:ln w="19151">
            <a:solidFill>
              <a:srgbClr val="003863"/>
            </a:solidFill>
          </a:ln>
        </p:spPr>
        <p:txBody>
          <a:bodyPr wrap="square" lIns="0" tIns="0" rIns="0" bIns="0" rtlCol="0"/>
          <a:lstStyle/>
          <a:p>
            <a:pPr defTabSz="1523939"/>
            <a:endParaRPr sz="3000" dirty="0" smtClean="0">
              <a:solidFill>
                <a:prstClr val="black"/>
              </a:solidFill>
            </a:endParaRPr>
          </a:p>
        </p:txBody>
      </p:sp>
      <p:sp>
        <p:nvSpPr>
          <p:cNvPr id="38" name="bk object 38"/>
          <p:cNvSpPr/>
          <p:nvPr/>
        </p:nvSpPr>
        <p:spPr>
          <a:xfrm>
            <a:off x="609598" y="762001"/>
            <a:ext cx="11125200" cy="4740275"/>
          </a:xfrm>
          <a:custGeom>
            <a:avLst/>
            <a:gdLst/>
            <a:ahLst/>
            <a:cxnLst/>
            <a:rect l="l" t="t" r="r" b="b"/>
            <a:pathLst>
              <a:path w="6675120" h="2844165">
                <a:moveTo>
                  <a:pt x="164592" y="0"/>
                </a:moveTo>
                <a:lnTo>
                  <a:pt x="0" y="0"/>
                </a:lnTo>
                <a:lnTo>
                  <a:pt x="0" y="2697480"/>
                </a:lnTo>
                <a:lnTo>
                  <a:pt x="6336792" y="2697480"/>
                </a:lnTo>
                <a:lnTo>
                  <a:pt x="6336792" y="2564892"/>
                </a:lnTo>
                <a:lnTo>
                  <a:pt x="6675120" y="2697480"/>
                </a:lnTo>
                <a:lnTo>
                  <a:pt x="6332220" y="2843784"/>
                </a:lnTo>
                <a:lnTo>
                  <a:pt x="6332220" y="2756916"/>
                </a:lnTo>
              </a:path>
            </a:pathLst>
          </a:custGeom>
          <a:ln w="25400">
            <a:solidFill>
              <a:srgbClr val="003863"/>
            </a:solidFill>
          </a:ln>
        </p:spPr>
        <p:txBody>
          <a:bodyPr wrap="square" lIns="0" tIns="0" rIns="0" bIns="0" rtlCol="0"/>
          <a:lstStyle/>
          <a:p>
            <a:pPr defTabSz="1523939"/>
            <a:endParaRPr sz="3000" dirty="0" smtClean="0">
              <a:solidFill>
                <a:prstClr val="black"/>
              </a:solidFill>
            </a:endParaRPr>
          </a:p>
        </p:txBody>
      </p:sp>
      <p:sp>
        <p:nvSpPr>
          <p:cNvPr id="39" name="bk object 39"/>
          <p:cNvSpPr/>
          <p:nvPr/>
        </p:nvSpPr>
        <p:spPr>
          <a:xfrm>
            <a:off x="1" y="3093720"/>
            <a:ext cx="11308292" cy="1616073"/>
          </a:xfrm>
          <a:custGeom>
            <a:avLst/>
            <a:gdLst/>
            <a:ahLst/>
            <a:cxnLst/>
            <a:rect l="l" t="t" r="r" b="b"/>
            <a:pathLst>
              <a:path w="6784975" h="969644">
                <a:moveTo>
                  <a:pt x="0" y="969263"/>
                </a:moveTo>
                <a:lnTo>
                  <a:pt x="6784848" y="969263"/>
                </a:lnTo>
                <a:lnTo>
                  <a:pt x="6784848" y="0"/>
                </a:lnTo>
                <a:lnTo>
                  <a:pt x="0" y="0"/>
                </a:lnTo>
                <a:lnTo>
                  <a:pt x="0" y="969263"/>
                </a:lnTo>
                <a:close/>
              </a:path>
            </a:pathLst>
          </a:custGeom>
          <a:solidFill>
            <a:srgbClr val="003863"/>
          </a:solidFill>
        </p:spPr>
        <p:txBody>
          <a:bodyPr wrap="square" lIns="0" tIns="0" rIns="0" bIns="0" rtlCol="0"/>
          <a:lstStyle/>
          <a:p>
            <a:pPr defTabSz="1523939"/>
            <a:endParaRPr sz="3000" dirty="0" smtClean="0">
              <a:solidFill>
                <a:prstClr val="black"/>
              </a:solidFill>
            </a:endParaRPr>
          </a:p>
        </p:txBody>
      </p:sp>
      <p:sp>
        <p:nvSpPr>
          <p:cNvPr id="40" name="bk object 40"/>
          <p:cNvSpPr/>
          <p:nvPr/>
        </p:nvSpPr>
        <p:spPr>
          <a:xfrm>
            <a:off x="1517867" y="5014304"/>
            <a:ext cx="487892" cy="487892"/>
          </a:xfrm>
          <a:custGeom>
            <a:avLst/>
            <a:gdLst/>
            <a:ahLst/>
            <a:cxnLst/>
            <a:rect l="l" t="t" r="r" b="b"/>
            <a:pathLst>
              <a:path w="292734"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smtClean="0">
              <a:solidFill>
                <a:prstClr val="black"/>
              </a:solidFill>
            </a:endParaRPr>
          </a:p>
        </p:txBody>
      </p:sp>
      <p:sp>
        <p:nvSpPr>
          <p:cNvPr id="41" name="bk object 41"/>
          <p:cNvSpPr/>
          <p:nvPr/>
        </p:nvSpPr>
        <p:spPr>
          <a:xfrm>
            <a:off x="4062949"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smtClean="0">
              <a:solidFill>
                <a:prstClr val="black"/>
              </a:solidFill>
            </a:endParaRPr>
          </a:p>
        </p:txBody>
      </p:sp>
      <p:sp>
        <p:nvSpPr>
          <p:cNvPr id="42" name="bk object 42"/>
          <p:cNvSpPr/>
          <p:nvPr/>
        </p:nvSpPr>
        <p:spPr>
          <a:xfrm>
            <a:off x="6608027"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smtClean="0">
              <a:solidFill>
                <a:prstClr val="black"/>
              </a:solidFill>
            </a:endParaRPr>
          </a:p>
        </p:txBody>
      </p:sp>
      <p:sp>
        <p:nvSpPr>
          <p:cNvPr id="43" name="bk object 43"/>
          <p:cNvSpPr/>
          <p:nvPr/>
        </p:nvSpPr>
        <p:spPr>
          <a:xfrm>
            <a:off x="9195441" y="5014304"/>
            <a:ext cx="487892" cy="487892"/>
          </a:xfrm>
          <a:custGeom>
            <a:avLst/>
            <a:gdLst/>
            <a:ahLst/>
            <a:cxnLst/>
            <a:rect l="l" t="t" r="r" b="b"/>
            <a:pathLst>
              <a:path w="292735" h="292735">
                <a:moveTo>
                  <a:pt x="153750" y="0"/>
                </a:moveTo>
                <a:lnTo>
                  <a:pt x="108584" y="5927"/>
                </a:lnTo>
                <a:lnTo>
                  <a:pt x="69333" y="22770"/>
                </a:lnTo>
                <a:lnTo>
                  <a:pt x="37461" y="48789"/>
                </a:lnTo>
                <a:lnTo>
                  <a:pt x="14429" y="82245"/>
                </a:lnTo>
                <a:lnTo>
                  <a:pt x="1700" y="121397"/>
                </a:lnTo>
                <a:lnTo>
                  <a:pt x="0" y="135413"/>
                </a:lnTo>
                <a:lnTo>
                  <a:pt x="611" y="151355"/>
                </a:lnTo>
                <a:lnTo>
                  <a:pt x="10108" y="195423"/>
                </a:lnTo>
                <a:lnTo>
                  <a:pt x="29780" y="232828"/>
                </a:lnTo>
                <a:lnTo>
                  <a:pt x="57933" y="262245"/>
                </a:lnTo>
                <a:lnTo>
                  <a:pt x="92874" y="282353"/>
                </a:lnTo>
                <a:lnTo>
                  <a:pt x="132912" y="291829"/>
                </a:lnTo>
                <a:lnTo>
                  <a:pt x="145919" y="292401"/>
                </a:lnTo>
                <a:lnTo>
                  <a:pt x="160612" y="291672"/>
                </a:lnTo>
                <a:lnTo>
                  <a:pt x="201923" y="281298"/>
                </a:lnTo>
                <a:lnTo>
                  <a:pt x="237614" y="260104"/>
                </a:lnTo>
                <a:lnTo>
                  <a:pt x="265805" y="229973"/>
                </a:lnTo>
                <a:lnTo>
                  <a:pt x="284614" y="192786"/>
                </a:lnTo>
                <a:lnTo>
                  <a:pt x="292160" y="150423"/>
                </a:lnTo>
                <a:lnTo>
                  <a:pt x="291463" y="135207"/>
                </a:lnTo>
                <a:lnTo>
                  <a:pt x="281409" y="92749"/>
                </a:lnTo>
                <a:lnTo>
                  <a:pt x="260810" y="56355"/>
                </a:lnTo>
                <a:lnTo>
                  <a:pt x="231467" y="27670"/>
                </a:lnTo>
                <a:lnTo>
                  <a:pt x="195180" y="8337"/>
                </a:lnTo>
                <a:lnTo>
                  <a:pt x="153750" y="0"/>
                </a:lnTo>
                <a:close/>
              </a:path>
            </a:pathLst>
          </a:custGeom>
          <a:solidFill>
            <a:srgbClr val="6A8900"/>
          </a:solidFill>
        </p:spPr>
        <p:txBody>
          <a:bodyPr wrap="square" lIns="0" tIns="0" rIns="0" bIns="0" rtlCol="0"/>
          <a:lstStyle/>
          <a:p>
            <a:pPr defTabSz="1523939"/>
            <a:endParaRPr sz="3000" dirty="0"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8/19/2018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03827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3" descr="DHS_GrayTypeLogo"/>
          <p:cNvPicPr>
            <a:picLocks noChangeAspect="1" noChangeArrowheads="1"/>
          </p:cNvPicPr>
          <p:nvPr userDrawn="1"/>
        </p:nvPicPr>
        <p:blipFill>
          <a:blip r:embed="rId2" cstate="print"/>
          <a:srcRect/>
          <a:stretch>
            <a:fillRect/>
          </a:stretch>
        </p:blipFill>
        <p:spPr bwMode="auto">
          <a:xfrm>
            <a:off x="431800" y="5638801"/>
            <a:ext cx="4910667" cy="1071563"/>
          </a:xfrm>
          <a:prstGeom prst="rect">
            <a:avLst/>
          </a:prstGeom>
          <a:noFill/>
          <a:ln w="9525">
            <a:noFill/>
            <a:miter lim="800000"/>
            <a:headEnd/>
            <a:tailEnd/>
          </a:ln>
        </p:spPr>
      </p:pic>
      <p:sp>
        <p:nvSpPr>
          <p:cNvPr id="9" name="Text Placeholder 8"/>
          <p:cNvSpPr>
            <a:spLocks noGrp="1"/>
          </p:cNvSpPr>
          <p:nvPr>
            <p:ph type="body" sz="quarter" idx="14" hasCustomPrompt="1"/>
          </p:nvPr>
        </p:nvSpPr>
        <p:spPr>
          <a:xfrm>
            <a:off x="304800" y="37338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name of group to be addressed]</a:t>
            </a:r>
            <a:endParaRPr lang="en-US" sz="2200" dirty="0">
              <a:solidFill>
                <a:srgbClr val="333333"/>
              </a:solidFill>
            </a:endParaRPr>
          </a:p>
        </p:txBody>
      </p:sp>
      <p:sp>
        <p:nvSpPr>
          <p:cNvPr id="11" name="Text Placeholder 10"/>
          <p:cNvSpPr>
            <a:spLocks noGrp="1"/>
          </p:cNvSpPr>
          <p:nvPr>
            <p:ph type="body" sz="quarter" idx="15" hasCustomPrompt="1"/>
          </p:nvPr>
        </p:nvSpPr>
        <p:spPr>
          <a:xfrm>
            <a:off x="304800" y="4648200"/>
            <a:ext cx="11684000" cy="457200"/>
          </a:xfrm>
        </p:spPr>
        <p:txBody>
          <a:bodyPr>
            <a:noAutofit/>
          </a:bodyPr>
          <a:lstStyle>
            <a:lvl1pPr>
              <a:buNone/>
              <a:defRPr sz="2200" baseline="0">
                <a:solidFill>
                  <a:srgbClr val="333333"/>
                </a:solidFill>
                <a:latin typeface="Arial" pitchFamily="34" charset="0"/>
              </a:defRPr>
            </a:lvl1pPr>
          </a:lstStyle>
          <a:p>
            <a:pPr lvl="0"/>
            <a:r>
              <a:rPr lang="en-US" dirty="0" smtClean="0"/>
              <a:t>[Insert date of presentation]</a:t>
            </a:r>
            <a:endParaRPr lang="en-US" dirty="0"/>
          </a:p>
        </p:txBody>
      </p:sp>
      <p:sp>
        <p:nvSpPr>
          <p:cNvPr id="12" name="TextBox 11"/>
          <p:cNvSpPr txBox="1"/>
          <p:nvPr userDrawn="1"/>
        </p:nvSpPr>
        <p:spPr>
          <a:xfrm>
            <a:off x="304800" y="1600200"/>
            <a:ext cx="11582400" cy="861774"/>
          </a:xfrm>
          <a:prstGeom prst="rect">
            <a:avLst/>
          </a:prstGeom>
          <a:noFill/>
        </p:spPr>
        <p:txBody>
          <a:bodyPr wrap="square" rtlCol="0">
            <a:spAutoFit/>
          </a:bodyPr>
          <a:lstStyle/>
          <a:p>
            <a:pPr defTabSz="914400"/>
            <a:r>
              <a:rPr lang="en-US" sz="2500" dirty="0" smtClean="0">
                <a:solidFill>
                  <a:srgbClr val="333333"/>
                </a:solidFill>
                <a:latin typeface="Arial" pitchFamily="34" charset="0"/>
                <a:cs typeface="Arial" pitchFamily="34" charset="0"/>
              </a:rPr>
              <a:t>National Protection and Programs Directorate</a:t>
            </a:r>
          </a:p>
          <a:p>
            <a:pPr defTabSz="914400"/>
            <a:r>
              <a:rPr lang="en-US" sz="2500" dirty="0" smtClean="0">
                <a:solidFill>
                  <a:srgbClr val="333333"/>
                </a:solidFill>
                <a:latin typeface="Arial" pitchFamily="34" charset="0"/>
                <a:cs typeface="Arial" pitchFamily="34" charset="0"/>
              </a:rPr>
              <a:t>Department of Homeland Security</a:t>
            </a:r>
            <a:endParaRPr lang="en-US" sz="2500" dirty="0">
              <a:solidFill>
                <a:srgbClr val="333333"/>
              </a:solidFill>
              <a:latin typeface="Arial" pitchFamily="34" charset="0"/>
              <a:cs typeface="Arial" pitchFamily="34" charset="0"/>
            </a:endParaRPr>
          </a:p>
        </p:txBody>
      </p:sp>
      <p:sp>
        <p:nvSpPr>
          <p:cNvPr id="13" name="TextBox 12"/>
          <p:cNvSpPr txBox="1"/>
          <p:nvPr userDrawn="1"/>
        </p:nvSpPr>
        <p:spPr>
          <a:xfrm>
            <a:off x="304800" y="381000"/>
            <a:ext cx="11582400" cy="738664"/>
          </a:xfrm>
          <a:prstGeom prst="rect">
            <a:avLst/>
          </a:prstGeom>
          <a:noFill/>
        </p:spPr>
        <p:txBody>
          <a:bodyPr wrap="square" rtlCol="0">
            <a:spAutoFit/>
          </a:bodyPr>
          <a:lstStyle/>
          <a:p>
            <a:pPr defTabSz="914400"/>
            <a:r>
              <a:rPr lang="en-US" sz="4200" dirty="0" smtClean="0">
                <a:solidFill>
                  <a:srgbClr val="002F80"/>
                </a:solidFill>
                <a:latin typeface="Times New Roman" pitchFamily="18" charset="0"/>
                <a:cs typeface="Times New Roman" pitchFamily="18" charset="0"/>
              </a:rPr>
              <a:t>The Office of Infrastructure Protection</a:t>
            </a:r>
            <a:endParaRPr lang="en-US" sz="4200" dirty="0">
              <a:solidFill>
                <a:srgbClr val="002F80"/>
              </a:solidFill>
              <a:latin typeface="Times New Roman" pitchFamily="18" charset="0"/>
              <a:cs typeface="Times New Roman" pitchFamily="18" charset="0"/>
            </a:endParaRPr>
          </a:p>
        </p:txBody>
      </p:sp>
      <p:sp>
        <p:nvSpPr>
          <p:cNvPr id="8" name="Text Placeholder 8"/>
          <p:cNvSpPr>
            <a:spLocks noGrp="1"/>
          </p:cNvSpPr>
          <p:nvPr>
            <p:ph type="body" sz="quarter" idx="18" hasCustomPrompt="1"/>
          </p:nvPr>
        </p:nvSpPr>
        <p:spPr>
          <a:xfrm>
            <a:off x="304800" y="28194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title of briefing]</a:t>
            </a:r>
            <a:endParaRPr lang="en-US" sz="2200" dirty="0">
              <a:solidFill>
                <a:srgbClr val="333333"/>
              </a:solidFill>
            </a:endParaRPr>
          </a:p>
        </p:txBody>
      </p:sp>
      <p:sp>
        <p:nvSpPr>
          <p:cNvPr id="10" name="Text Placeholder 3"/>
          <p:cNvSpPr>
            <a:spLocks noGrp="1"/>
          </p:cNvSpPr>
          <p:nvPr>
            <p:ph type="body" sz="quarter" idx="17" hasCustomPrompt="1"/>
          </p:nvPr>
        </p:nvSpPr>
        <p:spPr>
          <a:xfrm>
            <a:off x="4165600" y="6400800"/>
            <a:ext cx="3860800" cy="304800"/>
          </a:xfrm>
          <a:prstGeom prst="rect">
            <a:avLst/>
          </a:prstGeom>
        </p:spPr>
        <p:txBody>
          <a:bodyPr>
            <a:normAutofit fontScale="92500" lnSpcReduction="10000"/>
          </a:bodyPr>
          <a:lstStyle>
            <a:lvl1pPr marL="0" indent="0" algn="ctr">
              <a:buNone/>
              <a:defRPr>
                <a:solidFill>
                  <a:srgbClr val="A50021"/>
                </a:solidFill>
              </a:defRPr>
            </a:lvl1pPr>
          </a:lstStyle>
          <a:p>
            <a:r>
              <a:rPr lang="en-US" dirty="0" smtClean="0"/>
              <a:t>[CAVEAT]</a:t>
            </a:r>
            <a:endParaRPr lang="en-US" dirty="0"/>
          </a:p>
        </p:txBody>
      </p:sp>
    </p:spTree>
    <p:extLst>
      <p:ext uri="{BB962C8B-B14F-4D97-AF65-F5344CB8AC3E}">
        <p14:creationId xmlns:p14="http://schemas.microsoft.com/office/powerpoint/2010/main" val="30807179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3" descr="Large DHS logo.png"/>
          <p:cNvPicPr>
            <a:picLocks noChangeAspect="1"/>
          </p:cNvPicPr>
          <p:nvPr userDrawn="1"/>
        </p:nvPicPr>
        <p:blipFill>
          <a:blip r:embed="rId2" cstate="print"/>
          <a:srcRect/>
          <a:stretch>
            <a:fillRect/>
          </a:stretch>
        </p:blipFill>
        <p:spPr bwMode="auto">
          <a:xfrm>
            <a:off x="349251" y="1063626"/>
            <a:ext cx="11493500" cy="2517775"/>
          </a:xfrm>
          <a:prstGeom prst="rect">
            <a:avLst/>
          </a:prstGeom>
          <a:noFill/>
          <a:ln w="9525">
            <a:noFill/>
            <a:miter lim="800000"/>
            <a:headEnd/>
            <a:tailEnd/>
          </a:ln>
        </p:spPr>
      </p:pic>
      <p:sp>
        <p:nvSpPr>
          <p:cNvPr id="9" name="TextBox 8"/>
          <p:cNvSpPr txBox="1"/>
          <p:nvPr userDrawn="1"/>
        </p:nvSpPr>
        <p:spPr>
          <a:xfrm>
            <a:off x="4267200" y="3810001"/>
            <a:ext cx="7721600" cy="954107"/>
          </a:xfrm>
          <a:prstGeom prst="rect">
            <a:avLst/>
          </a:prstGeom>
          <a:noFill/>
          <a:ln>
            <a:solidFill>
              <a:schemeClr val="tx2"/>
            </a:solidFill>
          </a:ln>
        </p:spPr>
        <p:txBody>
          <a:bodyPr wrap="square" rtlCol="0">
            <a:spAutoFit/>
          </a:bodyPr>
          <a:lstStyle/>
          <a:p>
            <a:pPr defTabSz="914400"/>
            <a:r>
              <a:rPr lang="en-US" sz="2800" dirty="0" smtClean="0">
                <a:solidFill>
                  <a:srgbClr val="002F80"/>
                </a:solidFill>
                <a:latin typeface="Arial" pitchFamily="34" charset="0"/>
              </a:rPr>
              <a:t>For more information, visit:</a:t>
            </a:r>
          </a:p>
          <a:p>
            <a:pPr defTabSz="914400"/>
            <a:r>
              <a:rPr lang="en-US" sz="2800" dirty="0" smtClean="0">
                <a:solidFill>
                  <a:srgbClr val="002F80"/>
                </a:solidFill>
                <a:latin typeface="Arial" pitchFamily="34" charset="0"/>
              </a:rPr>
              <a:t>www.dhs.gov/critical-infrastructure</a:t>
            </a:r>
            <a:endParaRPr lang="en-US" sz="2800" dirty="0">
              <a:solidFill>
                <a:srgbClr val="002F80"/>
              </a:solidFill>
              <a:latin typeface="Arial" pitchFamily="34" charset="0"/>
            </a:endParaRPr>
          </a:p>
        </p:txBody>
      </p:sp>
      <p:sp>
        <p:nvSpPr>
          <p:cNvPr id="11" name="Text Placeholder 10"/>
          <p:cNvSpPr>
            <a:spLocks noGrp="1"/>
          </p:cNvSpPr>
          <p:nvPr>
            <p:ph type="body" sz="quarter" idx="11" hasCustomPrompt="1"/>
          </p:nvPr>
        </p:nvSpPr>
        <p:spPr>
          <a:xfrm>
            <a:off x="4267200" y="4800600"/>
            <a:ext cx="7721600" cy="457200"/>
          </a:xfrm>
          <a:ln>
            <a:solidFill>
              <a:schemeClr val="tx2"/>
            </a:solidFill>
          </a:ln>
        </p:spPr>
        <p:txBody>
          <a:bodyPr/>
          <a:lstStyle>
            <a:lvl1pPr>
              <a:buNone/>
              <a:defRPr sz="2400" baseline="0">
                <a:solidFill>
                  <a:srgbClr val="002F80"/>
                </a:solidFill>
                <a:latin typeface="Arial" pitchFamily="34" charset="0"/>
              </a:defRPr>
            </a:lvl1pPr>
          </a:lstStyle>
          <a:p>
            <a:pPr lvl="0"/>
            <a:r>
              <a:rPr lang="en-US" dirty="0" smtClean="0"/>
              <a:t>Presenter</a:t>
            </a:r>
          </a:p>
          <a:p>
            <a:pPr lvl="0"/>
            <a:endParaRPr lang="en-US" dirty="0" smtClean="0"/>
          </a:p>
        </p:txBody>
      </p:sp>
      <p:sp>
        <p:nvSpPr>
          <p:cNvPr id="14" name="Text Placeholder 13"/>
          <p:cNvSpPr>
            <a:spLocks noGrp="1"/>
          </p:cNvSpPr>
          <p:nvPr>
            <p:ph type="body" sz="quarter" idx="12" hasCustomPrompt="1"/>
          </p:nvPr>
        </p:nvSpPr>
        <p:spPr>
          <a:xfrm>
            <a:off x="4267200" y="5257800"/>
            <a:ext cx="7721600" cy="457200"/>
          </a:xfrm>
          <a:ln>
            <a:solidFill>
              <a:schemeClr val="tx2"/>
            </a:solidFill>
          </a:ln>
        </p:spPr>
        <p:txBody>
          <a:bodyPr>
            <a:noAutofit/>
          </a:bodyPr>
          <a:lstStyle>
            <a:lvl1pPr>
              <a:buNone/>
              <a:defRPr sz="2400" baseline="0">
                <a:solidFill>
                  <a:srgbClr val="002F80"/>
                </a:solidFill>
                <a:latin typeface="Arial" pitchFamily="34" charset="0"/>
              </a:defRPr>
            </a:lvl1pPr>
          </a:lstStyle>
          <a:p>
            <a:pPr lvl="0"/>
            <a:r>
              <a:rPr lang="en-US" dirty="0" smtClean="0"/>
              <a:t>Title</a:t>
            </a:r>
            <a:endParaRPr lang="en-US" dirty="0"/>
          </a:p>
        </p:txBody>
      </p:sp>
      <p:sp>
        <p:nvSpPr>
          <p:cNvPr id="16" name="Text Placeholder 15"/>
          <p:cNvSpPr>
            <a:spLocks noGrp="1"/>
          </p:cNvSpPr>
          <p:nvPr>
            <p:ph type="body" sz="quarter" idx="13" hasCustomPrompt="1"/>
          </p:nvPr>
        </p:nvSpPr>
        <p:spPr>
          <a:xfrm>
            <a:off x="4267200" y="5715000"/>
            <a:ext cx="7721600" cy="457200"/>
          </a:xfrm>
          <a:ln>
            <a:solidFill>
              <a:schemeClr val="tx2"/>
            </a:solidFill>
          </a:ln>
        </p:spPr>
        <p:txBody>
          <a:bodyPr>
            <a:noAutofit/>
          </a:bodyPr>
          <a:lstStyle>
            <a:lvl1pPr>
              <a:buNone/>
              <a:defRPr sz="2400" baseline="0">
                <a:solidFill>
                  <a:srgbClr val="002F80"/>
                </a:solidFill>
                <a:latin typeface="Arial" pitchFamily="34" charset="0"/>
              </a:defRPr>
            </a:lvl1pPr>
          </a:lstStyle>
          <a:p>
            <a:pPr lvl="0"/>
            <a:r>
              <a:rPr lang="en-US" dirty="0" smtClean="0"/>
              <a:t>Email</a:t>
            </a:r>
            <a:endParaRPr lang="en-US" dirty="0"/>
          </a:p>
        </p:txBody>
      </p:sp>
    </p:spTree>
    <p:extLst>
      <p:ext uri="{BB962C8B-B14F-4D97-AF65-F5344CB8AC3E}">
        <p14:creationId xmlns:p14="http://schemas.microsoft.com/office/powerpoint/2010/main" val="2196028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13" descr="DHS_GrayTypeLogo"/>
          <p:cNvPicPr>
            <a:picLocks noChangeAspect="1" noChangeArrowheads="1"/>
          </p:cNvPicPr>
          <p:nvPr userDrawn="1"/>
        </p:nvPicPr>
        <p:blipFill>
          <a:blip r:embed="rId2" cstate="print"/>
          <a:srcRect/>
          <a:stretch>
            <a:fillRect/>
          </a:stretch>
        </p:blipFill>
        <p:spPr bwMode="auto">
          <a:xfrm>
            <a:off x="431800" y="5638801"/>
            <a:ext cx="4910667" cy="1071563"/>
          </a:xfrm>
          <a:prstGeom prst="rect">
            <a:avLst/>
          </a:prstGeom>
          <a:noFill/>
          <a:ln w="9525">
            <a:noFill/>
            <a:miter lim="800000"/>
            <a:headEnd/>
            <a:tailEnd/>
          </a:ln>
        </p:spPr>
      </p:pic>
      <p:sp>
        <p:nvSpPr>
          <p:cNvPr id="9" name="Text Placeholder 8"/>
          <p:cNvSpPr>
            <a:spLocks noGrp="1"/>
          </p:cNvSpPr>
          <p:nvPr>
            <p:ph type="body" sz="quarter" idx="14" hasCustomPrompt="1"/>
          </p:nvPr>
        </p:nvSpPr>
        <p:spPr>
          <a:xfrm>
            <a:off x="304800" y="37338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name of group to be addressed]</a:t>
            </a:r>
            <a:endParaRPr lang="en-US" sz="2200" dirty="0">
              <a:solidFill>
                <a:srgbClr val="333333"/>
              </a:solidFill>
            </a:endParaRPr>
          </a:p>
        </p:txBody>
      </p:sp>
      <p:sp>
        <p:nvSpPr>
          <p:cNvPr id="11" name="Text Placeholder 10"/>
          <p:cNvSpPr>
            <a:spLocks noGrp="1"/>
          </p:cNvSpPr>
          <p:nvPr>
            <p:ph type="body" sz="quarter" idx="15" hasCustomPrompt="1"/>
          </p:nvPr>
        </p:nvSpPr>
        <p:spPr>
          <a:xfrm>
            <a:off x="304800" y="4648200"/>
            <a:ext cx="11684000" cy="457200"/>
          </a:xfrm>
        </p:spPr>
        <p:txBody>
          <a:bodyPr>
            <a:noAutofit/>
          </a:bodyPr>
          <a:lstStyle>
            <a:lvl1pPr>
              <a:buNone/>
              <a:defRPr sz="2200" baseline="0">
                <a:solidFill>
                  <a:srgbClr val="333333"/>
                </a:solidFill>
                <a:latin typeface="Arial" pitchFamily="34" charset="0"/>
              </a:defRPr>
            </a:lvl1pPr>
          </a:lstStyle>
          <a:p>
            <a:pPr lvl="0"/>
            <a:r>
              <a:rPr lang="en-US" dirty="0" smtClean="0"/>
              <a:t>[Insert date of presentation]</a:t>
            </a:r>
            <a:endParaRPr lang="en-US" dirty="0"/>
          </a:p>
        </p:txBody>
      </p:sp>
      <p:sp>
        <p:nvSpPr>
          <p:cNvPr id="12" name="TextBox 11"/>
          <p:cNvSpPr txBox="1"/>
          <p:nvPr userDrawn="1"/>
        </p:nvSpPr>
        <p:spPr>
          <a:xfrm>
            <a:off x="304800" y="1600200"/>
            <a:ext cx="11582400" cy="861774"/>
          </a:xfrm>
          <a:prstGeom prst="rect">
            <a:avLst/>
          </a:prstGeom>
          <a:noFill/>
        </p:spPr>
        <p:txBody>
          <a:bodyPr wrap="square" rtlCol="0">
            <a:spAutoFit/>
          </a:bodyPr>
          <a:lstStyle/>
          <a:p>
            <a:r>
              <a:rPr lang="en-US" sz="2500" dirty="0" smtClean="0">
                <a:solidFill>
                  <a:srgbClr val="333333"/>
                </a:solidFill>
                <a:latin typeface="Arial" pitchFamily="34" charset="0"/>
                <a:cs typeface="Arial" pitchFamily="34" charset="0"/>
              </a:rPr>
              <a:t>National Protection and Programs Directorate</a:t>
            </a:r>
          </a:p>
          <a:p>
            <a:r>
              <a:rPr lang="en-US" sz="2500" dirty="0" smtClean="0">
                <a:solidFill>
                  <a:srgbClr val="333333"/>
                </a:solidFill>
                <a:latin typeface="Arial" pitchFamily="34" charset="0"/>
                <a:cs typeface="Arial" pitchFamily="34" charset="0"/>
              </a:rPr>
              <a:t>Department of Homeland Security</a:t>
            </a:r>
            <a:endParaRPr lang="en-US" sz="2500" dirty="0">
              <a:solidFill>
                <a:srgbClr val="333333"/>
              </a:solidFill>
              <a:latin typeface="Arial" pitchFamily="34" charset="0"/>
              <a:cs typeface="Arial" pitchFamily="34" charset="0"/>
            </a:endParaRPr>
          </a:p>
        </p:txBody>
      </p:sp>
      <p:sp>
        <p:nvSpPr>
          <p:cNvPr id="13" name="TextBox 12"/>
          <p:cNvSpPr txBox="1"/>
          <p:nvPr userDrawn="1"/>
        </p:nvSpPr>
        <p:spPr>
          <a:xfrm>
            <a:off x="304800" y="381000"/>
            <a:ext cx="11582400" cy="738664"/>
          </a:xfrm>
          <a:prstGeom prst="rect">
            <a:avLst/>
          </a:prstGeom>
          <a:noFill/>
        </p:spPr>
        <p:txBody>
          <a:bodyPr wrap="square" rtlCol="0">
            <a:spAutoFit/>
          </a:bodyPr>
          <a:lstStyle/>
          <a:p>
            <a:r>
              <a:rPr lang="en-US" sz="4200" dirty="0" smtClean="0">
                <a:solidFill>
                  <a:srgbClr val="002F80"/>
                </a:solidFill>
                <a:latin typeface="Times New Roman" pitchFamily="18" charset="0"/>
                <a:cs typeface="Times New Roman" pitchFamily="18" charset="0"/>
              </a:rPr>
              <a:t>The Office of Infrastructure Protection</a:t>
            </a:r>
            <a:endParaRPr lang="en-US" sz="4200" dirty="0">
              <a:solidFill>
                <a:srgbClr val="002F80"/>
              </a:solidFill>
              <a:latin typeface="Times New Roman" pitchFamily="18" charset="0"/>
              <a:cs typeface="Times New Roman" pitchFamily="18" charset="0"/>
            </a:endParaRPr>
          </a:p>
        </p:txBody>
      </p:sp>
      <p:sp>
        <p:nvSpPr>
          <p:cNvPr id="8" name="Text Placeholder 8"/>
          <p:cNvSpPr>
            <a:spLocks noGrp="1"/>
          </p:cNvSpPr>
          <p:nvPr>
            <p:ph type="body" sz="quarter" idx="18" hasCustomPrompt="1"/>
          </p:nvPr>
        </p:nvSpPr>
        <p:spPr>
          <a:xfrm>
            <a:off x="304800" y="28194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title of briefing]</a:t>
            </a:r>
            <a:endParaRPr lang="en-US" sz="2200" dirty="0">
              <a:solidFill>
                <a:srgbClr val="333333"/>
              </a:solidFill>
            </a:endParaRPr>
          </a:p>
        </p:txBody>
      </p:sp>
      <p:sp>
        <p:nvSpPr>
          <p:cNvPr id="10" name="Text Placeholder 3"/>
          <p:cNvSpPr>
            <a:spLocks noGrp="1"/>
          </p:cNvSpPr>
          <p:nvPr>
            <p:ph type="body" sz="quarter" idx="17" hasCustomPrompt="1"/>
          </p:nvPr>
        </p:nvSpPr>
        <p:spPr>
          <a:xfrm>
            <a:off x="4165600" y="6400800"/>
            <a:ext cx="3860800" cy="304800"/>
          </a:xfrm>
          <a:prstGeom prst="rect">
            <a:avLst/>
          </a:prstGeom>
        </p:spPr>
        <p:txBody>
          <a:bodyPr>
            <a:normAutofit fontScale="92500" lnSpcReduction="10000"/>
          </a:bodyPr>
          <a:lstStyle>
            <a:lvl1pPr marL="0" indent="0" algn="ctr">
              <a:buNone/>
              <a:defRPr>
                <a:solidFill>
                  <a:srgbClr val="A50021"/>
                </a:solidFill>
              </a:defRPr>
            </a:lvl1pPr>
          </a:lstStyle>
          <a:p>
            <a:r>
              <a:rPr lang="en-US" dirty="0" smtClean="0"/>
              <a:t>[CAVEAT]</a:t>
            </a:r>
            <a:endParaRPr lang="en-US" dirty="0"/>
          </a:p>
        </p:txBody>
      </p:sp>
    </p:spTree>
    <p:extLst>
      <p:ext uri="{BB962C8B-B14F-4D97-AF65-F5344CB8AC3E}">
        <p14:creationId xmlns:p14="http://schemas.microsoft.com/office/powerpoint/2010/main" val="2123406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3" descr="DHS_GrayTypeLogo"/>
          <p:cNvPicPr>
            <a:picLocks noChangeAspect="1" noChangeArrowheads="1"/>
          </p:cNvPicPr>
          <p:nvPr userDrawn="1"/>
        </p:nvPicPr>
        <p:blipFill>
          <a:blip r:embed="rId2" cstate="print"/>
          <a:srcRect/>
          <a:stretch>
            <a:fillRect/>
          </a:stretch>
        </p:blipFill>
        <p:spPr bwMode="auto">
          <a:xfrm>
            <a:off x="431800" y="5638801"/>
            <a:ext cx="4910667" cy="1071563"/>
          </a:xfrm>
          <a:prstGeom prst="rect">
            <a:avLst/>
          </a:prstGeom>
          <a:noFill/>
          <a:ln w="9525">
            <a:noFill/>
            <a:miter lim="800000"/>
            <a:headEnd/>
            <a:tailEnd/>
          </a:ln>
        </p:spPr>
      </p:pic>
      <p:sp>
        <p:nvSpPr>
          <p:cNvPr id="9" name="Text Placeholder 8"/>
          <p:cNvSpPr>
            <a:spLocks noGrp="1"/>
          </p:cNvSpPr>
          <p:nvPr>
            <p:ph type="body" sz="quarter" idx="14" hasCustomPrompt="1"/>
          </p:nvPr>
        </p:nvSpPr>
        <p:spPr>
          <a:xfrm>
            <a:off x="304800" y="37338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name of group to be addressed]</a:t>
            </a:r>
            <a:endParaRPr lang="en-US" sz="2200" dirty="0">
              <a:solidFill>
                <a:srgbClr val="333333"/>
              </a:solidFill>
            </a:endParaRPr>
          </a:p>
        </p:txBody>
      </p:sp>
      <p:sp>
        <p:nvSpPr>
          <p:cNvPr id="11" name="Text Placeholder 10"/>
          <p:cNvSpPr>
            <a:spLocks noGrp="1"/>
          </p:cNvSpPr>
          <p:nvPr>
            <p:ph type="body" sz="quarter" idx="15" hasCustomPrompt="1"/>
          </p:nvPr>
        </p:nvSpPr>
        <p:spPr>
          <a:xfrm>
            <a:off x="304800" y="4648200"/>
            <a:ext cx="11684000" cy="457200"/>
          </a:xfrm>
        </p:spPr>
        <p:txBody>
          <a:bodyPr>
            <a:noAutofit/>
          </a:bodyPr>
          <a:lstStyle>
            <a:lvl1pPr>
              <a:buNone/>
              <a:defRPr sz="2200" baseline="0">
                <a:solidFill>
                  <a:srgbClr val="333333"/>
                </a:solidFill>
                <a:latin typeface="Arial" pitchFamily="34" charset="0"/>
              </a:defRPr>
            </a:lvl1pPr>
          </a:lstStyle>
          <a:p>
            <a:pPr lvl="0"/>
            <a:r>
              <a:rPr lang="en-US" dirty="0" smtClean="0"/>
              <a:t>[Insert date of presentation]</a:t>
            </a:r>
            <a:endParaRPr lang="en-US" dirty="0"/>
          </a:p>
        </p:txBody>
      </p:sp>
      <p:sp>
        <p:nvSpPr>
          <p:cNvPr id="12" name="TextBox 11"/>
          <p:cNvSpPr txBox="1"/>
          <p:nvPr userDrawn="1"/>
        </p:nvSpPr>
        <p:spPr>
          <a:xfrm>
            <a:off x="304800" y="1600200"/>
            <a:ext cx="11582400" cy="861774"/>
          </a:xfrm>
          <a:prstGeom prst="rect">
            <a:avLst/>
          </a:prstGeom>
          <a:noFill/>
        </p:spPr>
        <p:txBody>
          <a:bodyPr wrap="square" rtlCol="0">
            <a:spAutoFit/>
          </a:bodyPr>
          <a:lstStyle/>
          <a:p>
            <a:pPr defTabSz="914400"/>
            <a:r>
              <a:rPr lang="en-US" sz="2500" dirty="0" smtClean="0">
                <a:solidFill>
                  <a:srgbClr val="333333"/>
                </a:solidFill>
                <a:latin typeface="Arial" pitchFamily="34" charset="0"/>
                <a:cs typeface="Arial" pitchFamily="34" charset="0"/>
              </a:rPr>
              <a:t>National Protection and Programs Directorate</a:t>
            </a:r>
          </a:p>
          <a:p>
            <a:pPr defTabSz="914400"/>
            <a:r>
              <a:rPr lang="en-US" sz="2500" dirty="0" smtClean="0">
                <a:solidFill>
                  <a:srgbClr val="333333"/>
                </a:solidFill>
                <a:latin typeface="Arial" pitchFamily="34" charset="0"/>
                <a:cs typeface="Arial" pitchFamily="34" charset="0"/>
              </a:rPr>
              <a:t>Department of Homeland Security</a:t>
            </a:r>
            <a:endParaRPr lang="en-US" sz="2500" dirty="0">
              <a:solidFill>
                <a:srgbClr val="333333"/>
              </a:solidFill>
              <a:latin typeface="Arial" pitchFamily="34" charset="0"/>
              <a:cs typeface="Arial" pitchFamily="34" charset="0"/>
            </a:endParaRPr>
          </a:p>
        </p:txBody>
      </p:sp>
      <p:sp>
        <p:nvSpPr>
          <p:cNvPr id="13" name="TextBox 12"/>
          <p:cNvSpPr txBox="1"/>
          <p:nvPr userDrawn="1"/>
        </p:nvSpPr>
        <p:spPr>
          <a:xfrm>
            <a:off x="304800" y="381000"/>
            <a:ext cx="11582400" cy="738664"/>
          </a:xfrm>
          <a:prstGeom prst="rect">
            <a:avLst/>
          </a:prstGeom>
          <a:noFill/>
        </p:spPr>
        <p:txBody>
          <a:bodyPr wrap="square" rtlCol="0">
            <a:spAutoFit/>
          </a:bodyPr>
          <a:lstStyle/>
          <a:p>
            <a:pPr defTabSz="914400"/>
            <a:r>
              <a:rPr lang="en-US" sz="4200" dirty="0" smtClean="0">
                <a:solidFill>
                  <a:srgbClr val="1F497D"/>
                </a:solidFill>
                <a:latin typeface="Times New Roman" pitchFamily="18" charset="0"/>
                <a:cs typeface="Times New Roman" pitchFamily="18" charset="0"/>
              </a:rPr>
              <a:t>The Office of Infrastructure Protection</a:t>
            </a:r>
            <a:endParaRPr lang="en-US" sz="4200" dirty="0">
              <a:solidFill>
                <a:srgbClr val="1F497D"/>
              </a:solidFill>
              <a:latin typeface="Times New Roman" pitchFamily="18" charset="0"/>
              <a:cs typeface="Times New Roman" pitchFamily="18" charset="0"/>
            </a:endParaRPr>
          </a:p>
        </p:txBody>
      </p:sp>
      <p:sp>
        <p:nvSpPr>
          <p:cNvPr id="8" name="Text Placeholder 8"/>
          <p:cNvSpPr>
            <a:spLocks noGrp="1"/>
          </p:cNvSpPr>
          <p:nvPr>
            <p:ph type="body" sz="quarter" idx="18" hasCustomPrompt="1"/>
          </p:nvPr>
        </p:nvSpPr>
        <p:spPr>
          <a:xfrm>
            <a:off x="304800" y="2819400"/>
            <a:ext cx="11684000" cy="914400"/>
          </a:xfrm>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sz="2200" dirty="0" smtClean="0">
                <a:solidFill>
                  <a:srgbClr val="333333"/>
                </a:solidFill>
              </a:rPr>
              <a:t>[Insert title of briefing]</a:t>
            </a:r>
            <a:endParaRPr lang="en-US" sz="2200" dirty="0">
              <a:solidFill>
                <a:srgbClr val="333333"/>
              </a:solidFill>
            </a:endParaRPr>
          </a:p>
        </p:txBody>
      </p:sp>
    </p:spTree>
    <p:extLst>
      <p:ext uri="{BB962C8B-B14F-4D97-AF65-F5344CB8AC3E}">
        <p14:creationId xmlns:p14="http://schemas.microsoft.com/office/powerpoint/2010/main" val="169308276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DHS Blue small logo.png"/>
          <p:cNvPicPr>
            <a:picLocks noChangeAspect="1"/>
          </p:cNvPicPr>
          <p:nvPr userDrawn="1"/>
        </p:nvPicPr>
        <p:blipFill>
          <a:blip r:embed="rId2" cstate="print"/>
          <a:stretch>
            <a:fillRect/>
          </a:stretch>
        </p:blipFill>
        <p:spPr>
          <a:xfrm>
            <a:off x="101600" y="6019800"/>
            <a:ext cx="2966475" cy="700982"/>
          </a:xfrm>
          <a:prstGeom prst="rect">
            <a:avLst/>
          </a:prstGeom>
        </p:spPr>
      </p:pic>
      <p:sp>
        <p:nvSpPr>
          <p:cNvPr id="2" name="Title 1"/>
          <p:cNvSpPr>
            <a:spLocks noGrp="1"/>
          </p:cNvSpPr>
          <p:nvPr>
            <p:ph type="title" hasCustomPrompt="1"/>
          </p:nvPr>
        </p:nvSpPr>
        <p:spPr>
          <a:xfrm>
            <a:off x="101600" y="152400"/>
            <a:ext cx="11988800" cy="1143000"/>
          </a:xfrm>
        </p:spPr>
        <p:txBody>
          <a:bodyPr>
            <a:normAutofit/>
          </a:bodyPr>
          <a:lstStyle>
            <a:lvl1pPr algn="l">
              <a:defRPr sz="3600" baseline="0">
                <a:solidFill>
                  <a:srgbClr val="1F497D"/>
                </a:solidFill>
                <a:latin typeface="Times New Roman" pitchFamily="18" charset="0"/>
              </a:defRPr>
            </a:lvl1pPr>
          </a:lstStyle>
          <a:p>
            <a:r>
              <a:rPr lang="en-US" dirty="0" smtClean="0"/>
              <a:t>Slide Titles: Times New Roman, 36 pt, blue</a:t>
            </a:r>
            <a:endParaRPr lang="en-US" dirty="0"/>
          </a:p>
        </p:txBody>
      </p:sp>
      <p:sp>
        <p:nvSpPr>
          <p:cNvPr id="3" name="Content Placeholder 2"/>
          <p:cNvSpPr>
            <a:spLocks noGrp="1"/>
          </p:cNvSpPr>
          <p:nvPr>
            <p:ph idx="1" hasCustomPrompt="1"/>
          </p:nvPr>
        </p:nvSpPr>
        <p:spPr>
          <a:xfrm>
            <a:off x="101600" y="1341438"/>
            <a:ext cx="11988800" cy="4525963"/>
          </a:xfrm>
        </p:spPr>
        <p:txBody>
          <a:bodyPr>
            <a:normAutofit/>
          </a:bodyPr>
          <a:lstStyle>
            <a:lvl1pPr>
              <a:buFont typeface="Wingdings" pitchFamily="2" charset="2"/>
              <a:buChar char="§"/>
              <a:defRPr sz="2000" baseline="0">
                <a:solidFill>
                  <a:srgbClr val="333333"/>
                </a:solidFill>
                <a:latin typeface="Arial" pitchFamily="34" charset="0"/>
              </a:defRPr>
            </a:lvl1pPr>
            <a:lvl2pPr>
              <a:defRPr sz="1800" baseline="0">
                <a:solidFill>
                  <a:srgbClr val="333333"/>
                </a:solidFill>
                <a:latin typeface="Arial" pitchFamily="34" charset="0"/>
              </a:defRPr>
            </a:lvl2pPr>
            <a:lvl3pPr>
              <a:defRPr sz="1600" baseline="0">
                <a:solidFill>
                  <a:srgbClr val="333333"/>
                </a:solidFill>
                <a:latin typeface="Arial" pitchFamily="34" charset="0"/>
              </a:defRPr>
            </a:lvl3pPr>
          </a:lstStyle>
          <a:p>
            <a:pPr lvl="0"/>
            <a:r>
              <a:rPr lang="en-US" dirty="0" smtClean="0"/>
              <a:t>1st level bullet: Square, Arial 20 pt, cool gray</a:t>
            </a:r>
          </a:p>
          <a:p>
            <a:pPr lvl="1"/>
            <a:r>
              <a:rPr lang="en-US" dirty="0" smtClean="0"/>
              <a:t>2nd level bullet: Horizontal bar, Arial 18 pt, cool gray</a:t>
            </a:r>
          </a:p>
          <a:p>
            <a:pPr lvl="2"/>
            <a:r>
              <a:rPr lang="en-US" dirty="0" smtClean="0"/>
              <a:t>3rd level bullet: Circle, Arial 16 pt, cool gray</a:t>
            </a:r>
            <a:endParaRPr lang="en-US" dirty="0"/>
          </a:p>
        </p:txBody>
      </p:sp>
      <p:sp>
        <p:nvSpPr>
          <p:cNvPr id="6" name="Slide Number Placeholder 5"/>
          <p:cNvSpPr>
            <a:spLocks noGrp="1"/>
          </p:cNvSpPr>
          <p:nvPr>
            <p:ph type="sldNum" sz="quarter" idx="12"/>
          </p:nvPr>
        </p:nvSpPr>
        <p:spPr/>
        <p:txBody>
          <a:bodyPr/>
          <a:lstStyle/>
          <a:p>
            <a:fld id="{1ECD68BC-47C4-4D2D-927C-DA4DA94C17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26559"/>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3" descr="Large DHS logo.png"/>
          <p:cNvPicPr>
            <a:picLocks noChangeAspect="1"/>
          </p:cNvPicPr>
          <p:nvPr userDrawn="1"/>
        </p:nvPicPr>
        <p:blipFill>
          <a:blip r:embed="rId2" cstate="print"/>
          <a:srcRect/>
          <a:stretch>
            <a:fillRect/>
          </a:stretch>
        </p:blipFill>
        <p:spPr bwMode="auto">
          <a:xfrm>
            <a:off x="349251" y="1063626"/>
            <a:ext cx="11493500" cy="2517775"/>
          </a:xfrm>
          <a:prstGeom prst="rect">
            <a:avLst/>
          </a:prstGeom>
          <a:noFill/>
          <a:ln w="9525">
            <a:noFill/>
            <a:miter lim="800000"/>
            <a:headEnd/>
            <a:tailEnd/>
          </a:ln>
        </p:spPr>
      </p:pic>
      <p:sp>
        <p:nvSpPr>
          <p:cNvPr id="9" name="TextBox 8"/>
          <p:cNvSpPr txBox="1"/>
          <p:nvPr userDrawn="1"/>
        </p:nvSpPr>
        <p:spPr>
          <a:xfrm>
            <a:off x="4267200" y="3810001"/>
            <a:ext cx="7721600" cy="954107"/>
          </a:xfrm>
          <a:prstGeom prst="rect">
            <a:avLst/>
          </a:prstGeom>
          <a:noFill/>
        </p:spPr>
        <p:txBody>
          <a:bodyPr wrap="square" rtlCol="0">
            <a:spAutoFit/>
          </a:bodyPr>
          <a:lstStyle/>
          <a:p>
            <a:pPr defTabSz="914400"/>
            <a:r>
              <a:rPr lang="en-US" sz="2800" dirty="0" smtClean="0">
                <a:solidFill>
                  <a:srgbClr val="002F80"/>
                </a:solidFill>
                <a:latin typeface="Arial" pitchFamily="34" charset="0"/>
              </a:rPr>
              <a:t>For more information visit:</a:t>
            </a:r>
          </a:p>
          <a:p>
            <a:pPr defTabSz="914400"/>
            <a:r>
              <a:rPr lang="en-US" sz="2800" dirty="0" smtClean="0">
                <a:solidFill>
                  <a:srgbClr val="002F80"/>
                </a:solidFill>
                <a:latin typeface="Arial" pitchFamily="34" charset="0"/>
              </a:rPr>
              <a:t>www.dhs.gov/activeshooter</a:t>
            </a:r>
            <a:endParaRPr lang="en-US" sz="2800" dirty="0">
              <a:solidFill>
                <a:srgbClr val="002F80"/>
              </a:solidFill>
              <a:latin typeface="Arial" pitchFamily="34" charset="0"/>
            </a:endParaRPr>
          </a:p>
        </p:txBody>
      </p:sp>
      <p:sp>
        <p:nvSpPr>
          <p:cNvPr id="11" name="Text Placeholder 10"/>
          <p:cNvSpPr>
            <a:spLocks noGrp="1"/>
          </p:cNvSpPr>
          <p:nvPr>
            <p:ph type="body" sz="quarter" idx="11" hasCustomPrompt="1"/>
          </p:nvPr>
        </p:nvSpPr>
        <p:spPr>
          <a:xfrm>
            <a:off x="4267200" y="4800600"/>
            <a:ext cx="7721600" cy="457200"/>
          </a:xfrm>
        </p:spPr>
        <p:txBody>
          <a:bodyPr/>
          <a:lstStyle>
            <a:lvl1pPr>
              <a:buNone/>
              <a:defRPr sz="2400" baseline="0">
                <a:solidFill>
                  <a:srgbClr val="002F80"/>
                </a:solidFill>
                <a:latin typeface="Arial" pitchFamily="34" charset="0"/>
              </a:defRPr>
            </a:lvl1pPr>
          </a:lstStyle>
          <a:p>
            <a:pPr lvl="0"/>
            <a:r>
              <a:rPr lang="en-US" dirty="0" smtClean="0"/>
              <a:t>Presenter</a:t>
            </a:r>
          </a:p>
          <a:p>
            <a:pPr lvl="0"/>
            <a:endParaRPr lang="en-US" dirty="0" smtClean="0"/>
          </a:p>
        </p:txBody>
      </p:sp>
      <p:sp>
        <p:nvSpPr>
          <p:cNvPr id="14" name="Text Placeholder 13"/>
          <p:cNvSpPr>
            <a:spLocks noGrp="1"/>
          </p:cNvSpPr>
          <p:nvPr>
            <p:ph type="body" sz="quarter" idx="12" hasCustomPrompt="1"/>
          </p:nvPr>
        </p:nvSpPr>
        <p:spPr>
          <a:xfrm>
            <a:off x="4267200" y="5257800"/>
            <a:ext cx="7721600" cy="457200"/>
          </a:xfrm>
        </p:spPr>
        <p:txBody>
          <a:bodyPr>
            <a:noAutofit/>
          </a:bodyPr>
          <a:lstStyle>
            <a:lvl1pPr>
              <a:buNone/>
              <a:defRPr sz="2400" baseline="0">
                <a:solidFill>
                  <a:srgbClr val="002F80"/>
                </a:solidFill>
                <a:latin typeface="Arial" pitchFamily="34" charset="0"/>
              </a:defRPr>
            </a:lvl1pPr>
          </a:lstStyle>
          <a:p>
            <a:pPr lvl="0"/>
            <a:r>
              <a:rPr lang="en-US" dirty="0" smtClean="0"/>
              <a:t>Title</a:t>
            </a:r>
            <a:endParaRPr lang="en-US" dirty="0"/>
          </a:p>
        </p:txBody>
      </p:sp>
      <p:sp>
        <p:nvSpPr>
          <p:cNvPr id="16" name="Text Placeholder 15"/>
          <p:cNvSpPr>
            <a:spLocks noGrp="1"/>
          </p:cNvSpPr>
          <p:nvPr>
            <p:ph type="body" sz="quarter" idx="13" hasCustomPrompt="1"/>
          </p:nvPr>
        </p:nvSpPr>
        <p:spPr>
          <a:xfrm>
            <a:off x="4267200" y="5715000"/>
            <a:ext cx="7721600" cy="457200"/>
          </a:xfrm>
        </p:spPr>
        <p:txBody>
          <a:bodyPr>
            <a:noAutofit/>
          </a:bodyPr>
          <a:lstStyle>
            <a:lvl1pPr>
              <a:buNone/>
              <a:defRPr sz="2400" baseline="0">
                <a:solidFill>
                  <a:srgbClr val="002F80"/>
                </a:solidFill>
                <a:latin typeface="Arial" pitchFamily="34" charset="0"/>
              </a:defRPr>
            </a:lvl1pPr>
          </a:lstStyle>
          <a:p>
            <a:pPr lvl="0"/>
            <a:r>
              <a:rPr lang="en-US" dirty="0" smtClean="0"/>
              <a:t>Email</a:t>
            </a:r>
            <a:endParaRPr lang="en-US" dirty="0"/>
          </a:p>
        </p:txBody>
      </p:sp>
    </p:spTree>
    <p:extLst>
      <p:ext uri="{BB962C8B-B14F-4D97-AF65-F5344CB8AC3E}">
        <p14:creationId xmlns:p14="http://schemas.microsoft.com/office/powerpoint/2010/main" val="2009764699"/>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2384" y="455928"/>
            <a:ext cx="8767232" cy="677108"/>
          </a:xfrm>
          <a:prstGeom prst="rect">
            <a:avLst/>
          </a:prstGeom>
        </p:spPr>
        <p:txBody>
          <a:bodyPr wrap="square" lIns="0" tIns="0" rIns="0" bIns="0">
            <a:spAutoFit/>
          </a:bodyPr>
          <a:lstStyle>
            <a:lvl1pPr>
              <a:defRPr sz="4400" b="0" i="0">
                <a:solidFill>
                  <a:srgbClr val="003863"/>
                </a:solidFill>
                <a:latin typeface="Tahoma"/>
                <a:cs typeface="Tahoma"/>
              </a:defRPr>
            </a:lvl1pPr>
          </a:lstStyle>
          <a:p>
            <a:endParaRPr/>
          </a:p>
        </p:txBody>
      </p:sp>
      <p:sp>
        <p:nvSpPr>
          <p:cNvPr id="3" name="Holder 3"/>
          <p:cNvSpPr>
            <a:spLocks noGrp="1"/>
          </p:cNvSpPr>
          <p:nvPr>
            <p:ph type="body" idx="1"/>
          </p:nvPr>
        </p:nvSpPr>
        <p:spPr>
          <a:xfrm>
            <a:off x="609601" y="1577340"/>
            <a:ext cx="1097279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1" y="6377940"/>
            <a:ext cx="3901438" cy="461665"/>
          </a:xfrm>
          <a:prstGeom prst="rect">
            <a:avLst/>
          </a:prstGeom>
        </p:spPr>
        <p:txBody>
          <a:bodyPr wrap="square" lIns="0" tIns="0" rIns="0" bIns="0">
            <a:spAutoFit/>
          </a:bodyPr>
          <a:lstStyle>
            <a:lvl1pPr algn="ctr">
              <a:defRPr>
                <a:solidFill>
                  <a:schemeClr val="tx1">
                    <a:tint val="75000"/>
                  </a:schemeClr>
                </a:solidFill>
              </a:defRPr>
            </a:lvl1pPr>
          </a:lstStyle>
          <a:p>
            <a:pPr defTabSz="1523939"/>
            <a:endParaRPr sz="3000" dirty="0">
              <a:solidFill>
                <a:prstClr val="black">
                  <a:tint val="75000"/>
                </a:prstClr>
              </a:solidFill>
            </a:endParaRPr>
          </a:p>
        </p:txBody>
      </p:sp>
      <p:sp>
        <p:nvSpPr>
          <p:cNvPr id="5" name="Holder 5"/>
          <p:cNvSpPr>
            <a:spLocks noGrp="1"/>
          </p:cNvSpPr>
          <p:nvPr>
            <p:ph type="dt" sz="half" idx="6"/>
          </p:nvPr>
        </p:nvSpPr>
        <p:spPr>
          <a:xfrm>
            <a:off x="609600" y="6377940"/>
            <a:ext cx="2804160" cy="461665"/>
          </a:xfrm>
          <a:prstGeom prst="rect">
            <a:avLst/>
          </a:prstGeom>
        </p:spPr>
        <p:txBody>
          <a:bodyPr wrap="square" lIns="0" tIns="0" rIns="0" bIns="0">
            <a:spAutoFit/>
          </a:bodyPr>
          <a:lstStyle>
            <a:lvl1pPr algn="l">
              <a:defRPr>
                <a:solidFill>
                  <a:schemeClr val="tx1">
                    <a:tint val="75000"/>
                  </a:schemeClr>
                </a:solidFill>
              </a:defRPr>
            </a:lvl1pPr>
          </a:lstStyle>
          <a:p>
            <a:pPr defTabSz="1523939"/>
            <a:fld id="{1D8BD707-D9CF-40AE-B4C6-C98DA3205C09}" type="datetimeFigureOut">
              <a:rPr lang="en-US" sz="3000">
                <a:solidFill>
                  <a:prstClr val="black">
                    <a:tint val="75000"/>
                  </a:prstClr>
                </a:solidFill>
              </a:rPr>
              <a:pPr defTabSz="1523939"/>
              <a:t>8/19/2018</a:t>
            </a:fld>
            <a:endParaRPr lang="en-US" sz="3000" dirty="0">
              <a:solidFill>
                <a:prstClr val="black">
                  <a:tint val="75000"/>
                </a:prstClr>
              </a:solidFill>
            </a:endParaRPr>
          </a:p>
        </p:txBody>
      </p:sp>
      <p:sp>
        <p:nvSpPr>
          <p:cNvPr id="6" name="Holder 6"/>
          <p:cNvSpPr>
            <a:spLocks noGrp="1"/>
          </p:cNvSpPr>
          <p:nvPr>
            <p:ph type="sldNum" sz="quarter" idx="7"/>
          </p:nvPr>
        </p:nvSpPr>
        <p:spPr>
          <a:xfrm>
            <a:off x="8778240" y="6377940"/>
            <a:ext cx="2804160" cy="461665"/>
          </a:xfrm>
          <a:prstGeom prst="rect">
            <a:avLst/>
          </a:prstGeom>
        </p:spPr>
        <p:txBody>
          <a:bodyPr wrap="square" lIns="0" tIns="0" rIns="0" bIns="0">
            <a:spAutoFit/>
          </a:bodyPr>
          <a:lstStyle>
            <a:lvl1pPr algn="r">
              <a:defRPr>
                <a:solidFill>
                  <a:schemeClr val="tx1">
                    <a:tint val="75000"/>
                  </a:schemeClr>
                </a:solidFill>
              </a:defRPr>
            </a:lvl1pPr>
          </a:lstStyle>
          <a:p>
            <a:pPr defTabSz="1523939"/>
            <a:fld id="{B6F15528-21DE-4FAA-801E-634DDDAF4B2B}" type="slidenum">
              <a:rPr sz="3000">
                <a:solidFill>
                  <a:prstClr val="black">
                    <a:tint val="75000"/>
                  </a:prstClr>
                </a:solidFill>
              </a:rPr>
              <a:pPr defTabSz="1523939"/>
              <a:t>‹#›</a:t>
            </a:fld>
            <a:endParaRPr sz="3000" dirty="0">
              <a:solidFill>
                <a:prstClr val="black">
                  <a:tint val="75000"/>
                </a:prstClr>
              </a:solidFill>
            </a:endParaRPr>
          </a:p>
        </p:txBody>
      </p:sp>
    </p:spTree>
    <p:extLst>
      <p:ext uri="{BB962C8B-B14F-4D97-AF65-F5344CB8AC3E}">
        <p14:creationId xmlns:p14="http://schemas.microsoft.com/office/powerpoint/2010/main" val="1986991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761970">
        <a:defRPr>
          <a:latin typeface="+mn-lt"/>
          <a:ea typeface="+mn-ea"/>
          <a:cs typeface="+mn-cs"/>
        </a:defRPr>
      </a:lvl2pPr>
      <a:lvl3pPr marL="1523939">
        <a:defRPr>
          <a:latin typeface="+mn-lt"/>
          <a:ea typeface="+mn-ea"/>
          <a:cs typeface="+mn-cs"/>
        </a:defRPr>
      </a:lvl3pPr>
      <a:lvl4pPr marL="2285909">
        <a:defRPr>
          <a:latin typeface="+mn-lt"/>
          <a:ea typeface="+mn-ea"/>
          <a:cs typeface="+mn-cs"/>
        </a:defRPr>
      </a:lvl4pPr>
      <a:lvl5pPr marL="3047878">
        <a:defRPr>
          <a:latin typeface="+mn-lt"/>
          <a:ea typeface="+mn-ea"/>
          <a:cs typeface="+mn-cs"/>
        </a:defRPr>
      </a:lvl5pPr>
      <a:lvl6pPr marL="3809848">
        <a:defRPr>
          <a:latin typeface="+mn-lt"/>
          <a:ea typeface="+mn-ea"/>
          <a:cs typeface="+mn-cs"/>
        </a:defRPr>
      </a:lvl6pPr>
      <a:lvl7pPr marL="4571817">
        <a:defRPr>
          <a:latin typeface="+mn-lt"/>
          <a:ea typeface="+mn-ea"/>
          <a:cs typeface="+mn-cs"/>
        </a:defRPr>
      </a:lvl7pPr>
      <a:lvl8pPr marL="5333787">
        <a:defRPr>
          <a:latin typeface="+mn-lt"/>
          <a:ea typeface="+mn-ea"/>
          <a:cs typeface="+mn-cs"/>
        </a:defRPr>
      </a:lvl8pPr>
      <a:lvl9pPr marL="6095756">
        <a:defRPr>
          <a:latin typeface="+mn-lt"/>
          <a:ea typeface="+mn-ea"/>
          <a:cs typeface="+mn-cs"/>
        </a:defRPr>
      </a:lvl9pPr>
    </p:bodyStyle>
    <p:otherStyle>
      <a:lvl1pPr marL="0">
        <a:defRPr>
          <a:latin typeface="+mn-lt"/>
          <a:ea typeface="+mn-ea"/>
          <a:cs typeface="+mn-cs"/>
        </a:defRPr>
      </a:lvl1pPr>
      <a:lvl2pPr marL="761970">
        <a:defRPr>
          <a:latin typeface="+mn-lt"/>
          <a:ea typeface="+mn-ea"/>
          <a:cs typeface="+mn-cs"/>
        </a:defRPr>
      </a:lvl2pPr>
      <a:lvl3pPr marL="1523939">
        <a:defRPr>
          <a:latin typeface="+mn-lt"/>
          <a:ea typeface="+mn-ea"/>
          <a:cs typeface="+mn-cs"/>
        </a:defRPr>
      </a:lvl3pPr>
      <a:lvl4pPr marL="2285909">
        <a:defRPr>
          <a:latin typeface="+mn-lt"/>
          <a:ea typeface="+mn-ea"/>
          <a:cs typeface="+mn-cs"/>
        </a:defRPr>
      </a:lvl4pPr>
      <a:lvl5pPr marL="3047878">
        <a:defRPr>
          <a:latin typeface="+mn-lt"/>
          <a:ea typeface="+mn-ea"/>
          <a:cs typeface="+mn-cs"/>
        </a:defRPr>
      </a:lvl5pPr>
      <a:lvl6pPr marL="3809848">
        <a:defRPr>
          <a:latin typeface="+mn-lt"/>
          <a:ea typeface="+mn-ea"/>
          <a:cs typeface="+mn-cs"/>
        </a:defRPr>
      </a:lvl6pPr>
      <a:lvl7pPr marL="4571817">
        <a:defRPr>
          <a:latin typeface="+mn-lt"/>
          <a:ea typeface="+mn-ea"/>
          <a:cs typeface="+mn-cs"/>
        </a:defRPr>
      </a:lvl7pPr>
      <a:lvl8pPr marL="5333787">
        <a:defRPr>
          <a:latin typeface="+mn-lt"/>
          <a:ea typeface="+mn-ea"/>
          <a:cs typeface="+mn-cs"/>
        </a:defRPr>
      </a:lvl8pPr>
      <a:lvl9pPr marL="609575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027E34C-E2FC-4D7F-A770-9A19EF1B4E86}" type="datetime1">
              <a:rPr lang="en-US" smtClean="0">
                <a:solidFill>
                  <a:prstClr val="black">
                    <a:tint val="75000"/>
                  </a:prstClr>
                </a:solidFill>
              </a:rPr>
              <a:pPr defTabSz="914400"/>
              <a:t>8/19/2018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 CAVEAT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ECD68BC-47C4-4D2D-927C-DA4DA94C171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3737493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slow"/>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6C089C3-D23F-4D59-9FD9-01B342BE4320}" type="datetimeFigureOut">
              <a:rPr lang="en-US" smtClean="0">
                <a:solidFill>
                  <a:prstClr val="black">
                    <a:tint val="75000"/>
                  </a:prstClr>
                </a:solidFill>
              </a:rPr>
              <a:pPr defTabSz="914400"/>
              <a:t>8/19/2018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A449992-1242-481C-BDCA-85BFDDA39D7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253960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1218" y="1"/>
            <a:ext cx="9958916"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 name="Slide Number Placeholder 3"/>
          <p:cNvSpPr>
            <a:spLocks noGrp="1"/>
          </p:cNvSpPr>
          <p:nvPr>
            <p:ph type="sldNum" sz="quarter" idx="4"/>
          </p:nvPr>
        </p:nvSpPr>
        <p:spPr bwMode="black">
          <a:xfrm>
            <a:off x="11480800" y="6429375"/>
            <a:ext cx="609600" cy="26035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eaLnBrk="0" hangingPunct="0">
              <a:lnSpc>
                <a:spcPct val="100000"/>
              </a:lnSpc>
              <a:spcBef>
                <a:spcPct val="0"/>
              </a:spcBef>
              <a:buClrTx/>
              <a:buFontTx/>
              <a:buNone/>
              <a:defRPr sz="1100">
                <a:solidFill>
                  <a:schemeClr val="bg1"/>
                </a:solidFill>
              </a:defRPr>
            </a:lvl1pPr>
          </a:lstStyle>
          <a:p>
            <a:pPr defTabSz="914400" fontAlgn="base">
              <a:spcAft>
                <a:spcPct val="0"/>
              </a:spcAft>
              <a:defRPr/>
            </a:pPr>
            <a:fld id="{8EA16F76-BFFE-4C0A-8859-7484792DB7DF}" type="slidenum">
              <a:rPr lang="en-US" smtClean="0">
                <a:solidFill>
                  <a:srgbClr val="000063"/>
                </a:solidFill>
                <a:latin typeface="Arial" charset="0"/>
              </a:rPr>
              <a:pPr defTabSz="914400" fontAlgn="base">
                <a:spcAft>
                  <a:spcPct val="0"/>
                </a:spcAft>
                <a:defRPr/>
              </a:pPr>
              <a:t>‹#›</a:t>
            </a:fld>
            <a:endParaRPr lang="en-US">
              <a:solidFill>
                <a:srgbClr val="000063"/>
              </a:solidFill>
              <a:latin typeface="Arial" charset="0"/>
            </a:endParaRPr>
          </a:p>
        </p:txBody>
      </p:sp>
    </p:spTree>
    <p:extLst>
      <p:ext uri="{BB962C8B-B14F-4D97-AF65-F5344CB8AC3E}">
        <p14:creationId xmlns:p14="http://schemas.microsoft.com/office/powerpoint/2010/main" val="1340314843"/>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41" r:id="rId4"/>
  </p:sldLayoutIdLst>
  <p:hf sldNum="0" hdr="0" ftr="0" dt="0"/>
  <p:txStyles>
    <p:titleStyle>
      <a:lvl1pPr algn="l" rtl="0" eaLnBrk="0" fontAlgn="base" hangingPunct="0">
        <a:spcBef>
          <a:spcPct val="0"/>
        </a:spcBef>
        <a:spcAft>
          <a:spcPct val="0"/>
        </a:spcAft>
        <a:defRPr sz="4200">
          <a:solidFill>
            <a:srgbClr val="000063"/>
          </a:solidFill>
          <a:latin typeface="Arial" charset="0"/>
          <a:ea typeface="+mj-ea"/>
          <a:cs typeface="+mj-cs"/>
        </a:defRPr>
      </a:lvl1pPr>
      <a:lvl2pPr algn="l" rtl="0" eaLnBrk="0" fontAlgn="base" hangingPunct="0">
        <a:spcBef>
          <a:spcPct val="0"/>
        </a:spcBef>
        <a:spcAft>
          <a:spcPct val="0"/>
        </a:spcAft>
        <a:defRPr sz="4200">
          <a:solidFill>
            <a:srgbClr val="000063"/>
          </a:solidFill>
          <a:latin typeface="Arial" charset="0"/>
        </a:defRPr>
      </a:lvl2pPr>
      <a:lvl3pPr algn="l" rtl="0" eaLnBrk="0" fontAlgn="base" hangingPunct="0">
        <a:spcBef>
          <a:spcPct val="0"/>
        </a:spcBef>
        <a:spcAft>
          <a:spcPct val="0"/>
        </a:spcAft>
        <a:defRPr sz="4200">
          <a:solidFill>
            <a:srgbClr val="000063"/>
          </a:solidFill>
          <a:latin typeface="Arial" charset="0"/>
        </a:defRPr>
      </a:lvl3pPr>
      <a:lvl4pPr algn="l" rtl="0" eaLnBrk="0" fontAlgn="base" hangingPunct="0">
        <a:spcBef>
          <a:spcPct val="0"/>
        </a:spcBef>
        <a:spcAft>
          <a:spcPct val="0"/>
        </a:spcAft>
        <a:defRPr sz="4200">
          <a:solidFill>
            <a:srgbClr val="000063"/>
          </a:solidFill>
          <a:latin typeface="Arial" charset="0"/>
        </a:defRPr>
      </a:lvl4pPr>
      <a:lvl5pPr algn="l" rtl="0" eaLnBrk="0" fontAlgn="base" hangingPunct="0">
        <a:spcBef>
          <a:spcPct val="0"/>
        </a:spcBef>
        <a:spcAft>
          <a:spcPct val="0"/>
        </a:spcAft>
        <a:defRPr sz="4200">
          <a:solidFill>
            <a:srgbClr val="000063"/>
          </a:solidFill>
          <a:latin typeface="Arial"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Arial" charset="0"/>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Arial" charset="0"/>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Arial" charset="0"/>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Arial" charset="0"/>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Arial" charset="0"/>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8"/>
            <a:ext cx="10515600" cy="4351338"/>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3"/>
            <a:ext cx="2743200" cy="365125"/>
          </a:xfrm>
          <a:prstGeom prst="rect">
            <a:avLst/>
          </a:prstGeom>
        </p:spPr>
        <p:txBody>
          <a:bodyPr vert="horz" lIns="91433" tIns="45717" rIns="91433" bIns="45717" rtlCol="0" anchor="ctr"/>
          <a:lstStyle>
            <a:lvl1pPr algn="l">
              <a:defRPr sz="1200">
                <a:solidFill>
                  <a:schemeClr val="tx1">
                    <a:tint val="75000"/>
                  </a:schemeClr>
                </a:solidFill>
              </a:defRPr>
            </a:lvl1p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33" tIns="45717" rIns="91433" bIns="45717" rtlCol="0" anchor="ctr"/>
          <a:lstStyle>
            <a:lvl1pPr algn="r">
              <a:defRPr sz="1200">
                <a:solidFill>
                  <a:schemeClr val="tx1">
                    <a:tint val="75000"/>
                  </a:schemeClr>
                </a:solidFill>
              </a:defRPr>
            </a:lvl1p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7999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27"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8583" indent="-228583"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3" algn="l" defTabSz="914327"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2908" indent="-228583"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3"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36"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8"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3"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7"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7" algn="l" defTabSz="91432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8"/>
            <a:ext cx="10515600" cy="4351338"/>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3"/>
            <a:ext cx="2743200" cy="365125"/>
          </a:xfrm>
          <a:prstGeom prst="rect">
            <a:avLst/>
          </a:prstGeom>
        </p:spPr>
        <p:txBody>
          <a:bodyPr vert="horz" lIns="91433" tIns="45717" rIns="91433" bIns="45717" rtlCol="0" anchor="ctr"/>
          <a:lstStyle>
            <a:lvl1pPr algn="l">
              <a:defRPr sz="1200">
                <a:solidFill>
                  <a:schemeClr val="tx1">
                    <a:tint val="75000"/>
                  </a:schemeClr>
                </a:solidFill>
              </a:defRPr>
            </a:lvl1pPr>
          </a:lstStyle>
          <a:p>
            <a:fld id="{335C20B7-C791-4A8A-A7A3-599F2C0CEE9E}" type="datetimeFigureOut">
              <a:rPr lang="en-US" smtClean="0">
                <a:solidFill>
                  <a:prstClr val="black">
                    <a:tint val="75000"/>
                  </a:prstClr>
                </a:solidFill>
              </a:rPr>
              <a:pPr/>
              <a:t>8/19/2018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33" tIns="45717" rIns="91433" bIns="45717" rtlCol="0" anchor="ctr"/>
          <a:lstStyle>
            <a:lvl1pPr algn="r">
              <a:defRPr sz="1200">
                <a:solidFill>
                  <a:schemeClr val="tx1">
                    <a:tint val="75000"/>
                  </a:schemeClr>
                </a:solidFill>
              </a:defRPr>
            </a:lvl1pPr>
          </a:lstStyle>
          <a:p>
            <a:fld id="{19B73153-702D-4E3A-AAE4-F376865E38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95763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327"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8583" indent="-228583"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3" algn="l" defTabSz="914327"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2908" indent="-228583"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3"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36"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8"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3"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3"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7"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7" algn="l" defTabSz="91432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1">
                <a:solidFill>
                  <a:schemeClr val="accent2"/>
                </a:solidFill>
              </a:defRPr>
            </a:lvl1pPr>
          </a:lstStyle>
          <a:p>
            <a:pPr defTabSz="914400"/>
            <a:r>
              <a:rPr lang="en-US" smtClean="0">
                <a:solidFill>
                  <a:srgbClr val="A50021"/>
                </a:solidFill>
              </a:rPr>
              <a:t>[CAVEAT]</a:t>
            </a:r>
            <a:endParaRPr lang="en-US" dirty="0">
              <a:solidFill>
                <a:srgbClr val="A50021"/>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defTabSz="914400"/>
            <a:fld id="{1ECD68BC-47C4-4D2D-927C-DA4DA94C171F}" type="slidenum">
              <a:rPr lang="en-US" smtClean="0">
                <a:solidFill>
                  <a:srgbClr val="363636"/>
                </a:solidFill>
              </a:rPr>
              <a:pPr defTabSz="914400"/>
              <a:t>‹#›</a:t>
            </a:fld>
            <a:endParaRPr lang="en-US" dirty="0">
              <a:solidFill>
                <a:srgbClr val="363636"/>
              </a:solidFill>
            </a:endParaRPr>
          </a:p>
        </p:txBody>
      </p:sp>
    </p:spTree>
    <p:extLst>
      <p:ext uri="{BB962C8B-B14F-4D97-AF65-F5344CB8AC3E}">
        <p14:creationId xmlns:p14="http://schemas.microsoft.com/office/powerpoint/2010/main" val="2351948435"/>
      </p:ext>
    </p:extLst>
  </p:cSld>
  <p:clrMap bg1="lt1" tx1="dk1" bg2="lt2" tx2="dk2" accent1="accent1" accent2="accent2" accent3="accent3" accent4="accent4" accent5="accent5" accent6="accent6" hlink="hlink" folHlink="folHlink"/>
  <p:sldLayoutIdLst>
    <p:sldLayoutId id="2147483739" r:id="rId1"/>
    <p:sldLayoutId id="214748374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hyperlink" Target="https://www.infragard.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hyperlink" Target="http://training.fema.gov/EMIWeb/IS/IS907.asp" TargetMode="External"/><Relationship Id="rId5" Type="http://schemas.openxmlformats.org/officeDocument/2006/relationships/hyperlink" Target="http://www.dhs.gov/ActiveShooter" TargetMode="External"/><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8" Type="http://schemas.openxmlformats.org/officeDocument/2006/relationships/hyperlink" Target="https://nsi.ncirc.gov/hsptregistration/private_sector/" TargetMode="External"/><Relationship Id="rId13" Type="http://schemas.openxmlformats.org/officeDocument/2006/relationships/hyperlink" Target="http://www.dhs.gov/stopthinkconnect" TargetMode="External"/><Relationship Id="rId3" Type="http://schemas.openxmlformats.org/officeDocument/2006/relationships/hyperlink" Target="mailto:NICC@hq.dhs.gov" TargetMode="External"/><Relationship Id="rId7" Type="http://schemas.openxmlformats.org/officeDocument/2006/relationships/hyperlink" Target="https://nsi.ncirc.gov/" TargetMode="External"/><Relationship Id="rId12" Type="http://schemas.openxmlformats.org/officeDocument/2006/relationships/hyperlink" Target="http://www.dhs.gov/cyberC" TargetMode="External"/><Relationship Id="rId2" Type="http://schemas.openxmlformats.org/officeDocument/2006/relationships/notesSlide" Target="../notesSlides/notesSlide39.xml"/><Relationship Id="rId1" Type="http://schemas.openxmlformats.org/officeDocument/2006/relationships/slideLayout" Target="../slideLayouts/slideLayout45.xml"/><Relationship Id="rId6" Type="http://schemas.openxmlformats.org/officeDocument/2006/relationships/hyperlink" Target="http://www.dhs.gov/see-something-say-something" TargetMode="External"/><Relationship Id="rId11" Type="http://schemas.openxmlformats.org/officeDocument/2006/relationships/hyperlink" Target="https://www.infragard.org/" TargetMode="External"/><Relationship Id="rId5" Type="http://schemas.openxmlformats.org/officeDocument/2006/relationships/hyperlink" Target="http://www.dhs.gov/active-shooter-preparedness" TargetMode="External"/><Relationship Id="rId10" Type="http://schemas.openxmlformats.org/officeDocument/2006/relationships/hyperlink" Target="http://www.infragardmembers.org/" TargetMode="External"/><Relationship Id="rId4" Type="http://schemas.openxmlformats.org/officeDocument/2006/relationships/hyperlink" Target="http://www.ready.gov/business" TargetMode="External"/><Relationship Id="rId9" Type="http://schemas.openxmlformats.org/officeDocument/2006/relationships/hyperlink" Target="http://www.dhs.gov/tripwire" TargetMode="External"/><Relationship Id="rId14" Type="http://schemas.openxmlformats.org/officeDocument/2006/relationships/hyperlink" Target="https://www.us-cert.gov/ncas/tip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hs.gov/activeshooter" TargetMode="External"/><Relationship Id="rId7"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hyperlink" Target="http://training.fema.gov/EMIWeb/IS/IS907.asp"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mailto:robert.mielish@hq.dhs.gov" TargetMode="External"/><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Triangle Area Business Continuity Planners of the Carolina’s</a:t>
            </a:r>
            <a:endParaRPr lang="en-US" dirty="0"/>
          </a:p>
        </p:txBody>
      </p:sp>
      <p:sp>
        <p:nvSpPr>
          <p:cNvPr id="3" name="Text Placeholder 2"/>
          <p:cNvSpPr>
            <a:spLocks noGrp="1"/>
          </p:cNvSpPr>
          <p:nvPr>
            <p:ph type="body" sz="quarter" idx="15"/>
          </p:nvPr>
        </p:nvSpPr>
        <p:spPr/>
        <p:txBody>
          <a:bodyPr/>
          <a:lstStyle/>
          <a:p>
            <a:r>
              <a:rPr lang="en-US" dirty="0" smtClean="0"/>
              <a:t>Aug 16, 2018</a:t>
            </a:r>
            <a:endParaRPr lang="en-US" dirty="0"/>
          </a:p>
        </p:txBody>
      </p:sp>
      <p:sp>
        <p:nvSpPr>
          <p:cNvPr id="7" name="Text Placeholder 8"/>
          <p:cNvSpPr>
            <a:spLocks noGrp="1"/>
          </p:cNvSpPr>
          <p:nvPr>
            <p:ph type="body" sz="quarter" idx="18"/>
          </p:nvPr>
        </p:nvSpPr>
        <p:spPr/>
        <p:txBody>
          <a:bodyPr>
            <a:normAutofit/>
          </a:bodyPr>
          <a:lstStyle>
            <a:lvl1pPr eaLnBrk="0" hangingPunct="0">
              <a:spcBef>
                <a:spcPct val="60000"/>
              </a:spcBef>
              <a:buClr>
                <a:srgbClr val="B0B1B3"/>
              </a:buClr>
              <a:buFont typeface="Wingdings" pitchFamily="2" charset="2"/>
              <a:buNone/>
              <a:defRPr sz="2200" baseline="0">
                <a:solidFill>
                  <a:srgbClr val="333333"/>
                </a:solidFill>
                <a:latin typeface="Arial" pitchFamily="34" charset="0"/>
              </a:defRPr>
            </a:lvl1pPr>
          </a:lstStyle>
          <a:p>
            <a:pPr eaLnBrk="0" hangingPunct="0">
              <a:spcBef>
                <a:spcPct val="60000"/>
              </a:spcBef>
              <a:buClr>
                <a:srgbClr val="B0B1B3"/>
              </a:buClr>
              <a:buFont typeface="Wingdings" pitchFamily="2" charset="2"/>
              <a:buNone/>
            </a:pPr>
            <a:r>
              <a:rPr lang="en-US" dirty="0"/>
              <a:t>Active Shooter Preparedness and Response</a:t>
            </a:r>
          </a:p>
        </p:txBody>
      </p:sp>
    </p:spTree>
    <p:extLst>
      <p:ext uri="{BB962C8B-B14F-4D97-AF65-F5344CB8AC3E}">
        <p14:creationId xmlns:p14="http://schemas.microsoft.com/office/powerpoint/2010/main" val="235731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09600" y="1066800"/>
            <a:ext cx="9601200" cy="5032147"/>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kern="0" dirty="0" smtClean="0">
                <a:solidFill>
                  <a:srgbClr val="000063"/>
                </a:solidFill>
                <a:latin typeface="Times New Roman" pitchFamily="18" charset="0"/>
                <a:cs typeface="Times New Roman" pitchFamily="18" charset="0"/>
              </a:rPr>
              <a:t>Incident Phase</a:t>
            </a:r>
            <a:endParaRPr lang="en-US" sz="22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p>
          <a:p>
            <a:pPr defTabSz="914400" fontAlgn="base">
              <a:spcBef>
                <a:spcPct val="0"/>
              </a:spcBef>
              <a:spcAft>
                <a:spcPct val="0"/>
              </a:spcAft>
            </a:pPr>
            <a:r>
              <a:rPr lang="en-US" sz="2200" b="1" dirty="0" smtClean="0">
                <a:solidFill>
                  <a:srgbClr val="000063"/>
                </a:solidFill>
                <a:latin typeface="Times New Roman" pitchFamily="18" charset="0"/>
                <a:cs typeface="Times New Roman" pitchFamily="18" charset="0"/>
              </a:rPr>
              <a:t>Assuming Mark returned to the building and initiated violent action(s) with a firearm; </a:t>
            </a:r>
            <a:endParaRPr lang="en-US" sz="2200" b="1" dirty="0">
              <a:solidFill>
                <a:srgbClr val="000063"/>
              </a:solidFill>
              <a:latin typeface="Times New Roman" pitchFamily="18" charset="0"/>
              <a:cs typeface="Times New Roman" pitchFamily="18" charset="0"/>
            </a:endParaRPr>
          </a:p>
          <a:p>
            <a:pPr marL="914400" lvl="1" indent="-457200" defTabSz="914400" fontAlgn="base">
              <a:spcBef>
                <a:spcPct val="0"/>
              </a:spcBef>
              <a:spcAft>
                <a:spcPct val="0"/>
              </a:spcAft>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1"/>
            </a:pPr>
            <a:r>
              <a:rPr lang="en-US" sz="2400" b="1" dirty="0" smtClean="0">
                <a:solidFill>
                  <a:srgbClr val="000063"/>
                </a:solidFill>
                <a:latin typeface="Times New Roman" pitchFamily="18" charset="0"/>
                <a:cs typeface="Times New Roman" pitchFamily="18" charset="0"/>
              </a:rPr>
              <a:t>What actions should employees take? </a:t>
            </a:r>
          </a:p>
          <a:p>
            <a:pPr marL="457200" indent="-457200" defTabSz="914400" fontAlgn="base">
              <a:spcBef>
                <a:spcPct val="0"/>
              </a:spcBef>
              <a:spcAft>
                <a:spcPct val="0"/>
              </a:spcAft>
              <a:buFont typeface="+mj-lt"/>
              <a:buAutoNum type="arabicPeriod" startAt="11"/>
            </a:pPr>
            <a:endParaRPr lang="en-US" sz="2400" b="1" dirty="0" smtClean="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1"/>
            </a:pPr>
            <a:r>
              <a:rPr lang="en-US" sz="2400" b="1" dirty="0" smtClean="0">
                <a:solidFill>
                  <a:srgbClr val="000063"/>
                </a:solidFill>
                <a:latin typeface="Times New Roman" pitchFamily="18" charset="0"/>
                <a:cs typeface="Times New Roman" pitchFamily="18" charset="0"/>
              </a:rPr>
              <a:t>What actions will management take?</a:t>
            </a:r>
          </a:p>
          <a:p>
            <a:pPr marL="457200" indent="-457200" defTabSz="914400" fontAlgn="base">
              <a:spcBef>
                <a:spcPct val="0"/>
              </a:spcBef>
              <a:spcAft>
                <a:spcPct val="0"/>
              </a:spcAft>
              <a:buFont typeface="+mj-lt"/>
              <a:buAutoNum type="arabicPeriod" startAt="11"/>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1"/>
            </a:pPr>
            <a:r>
              <a:rPr lang="en-US" sz="2400" b="1" dirty="0" smtClean="0">
                <a:solidFill>
                  <a:srgbClr val="000063"/>
                </a:solidFill>
                <a:latin typeface="Times New Roman" pitchFamily="18" charset="0"/>
                <a:cs typeface="Times New Roman" pitchFamily="18" charset="0"/>
              </a:rPr>
              <a:t>Who is responsible for calling 911?</a:t>
            </a:r>
          </a:p>
          <a:p>
            <a:pPr marL="457200" indent="-457200" defTabSz="914400" fontAlgn="base">
              <a:spcBef>
                <a:spcPct val="0"/>
              </a:spcBef>
              <a:spcAft>
                <a:spcPct val="0"/>
              </a:spcAft>
              <a:buFont typeface="+mj-lt"/>
              <a:buAutoNum type="arabicPeriod" startAt="11"/>
            </a:pPr>
            <a:endParaRPr lang="en-US" sz="2400" b="1" dirty="0" smtClean="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1"/>
            </a:pPr>
            <a:r>
              <a:rPr lang="en-US" sz="2400" b="1" dirty="0" smtClean="0">
                <a:solidFill>
                  <a:srgbClr val="000063"/>
                </a:solidFill>
                <a:latin typeface="Times New Roman" pitchFamily="18" charset="0"/>
                <a:cs typeface="Times New Roman" pitchFamily="18" charset="0"/>
              </a:rPr>
              <a:t>How is the emergent threat communicated across your campus and to employees who may be off site?</a:t>
            </a:r>
            <a:endParaRPr lang="en-US" sz="1600" b="1" dirty="0">
              <a:solidFill>
                <a:srgbClr val="000000"/>
              </a:solidFill>
              <a:latin typeface="Arial" charset="0"/>
            </a:endParaRPr>
          </a:p>
          <a:p>
            <a:pPr marL="342900" indent="-342900" defTabSz="914400" eaLnBrk="0" fontAlgn="base" hangingPunct="0">
              <a:lnSpc>
                <a:spcPct val="90000"/>
              </a:lnSpc>
              <a:spcBef>
                <a:spcPct val="30000"/>
              </a:spcBef>
              <a:spcAft>
                <a:spcPct val="0"/>
              </a:spcAft>
              <a:buClr>
                <a:srgbClr val="B0B1B3"/>
              </a:buClr>
              <a:buFont typeface="+mj-lt"/>
              <a:buAutoNum type="arabicPeriod" startAt="11"/>
            </a:pPr>
            <a:endParaRPr lang="en-US" sz="1600" b="1" dirty="0">
              <a:solidFill>
                <a:srgbClr val="000000"/>
              </a:solidFill>
              <a:latin typeface="Arial" charset="0"/>
            </a:endParaRPr>
          </a:p>
        </p:txBody>
      </p:sp>
      <p:sp>
        <p:nvSpPr>
          <p:cNvPr id="4" name="Rectangle 3"/>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(6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94736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21218" y="1358348"/>
            <a:ext cx="9601200" cy="4324261"/>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kern="0" dirty="0" smtClean="0">
                <a:solidFill>
                  <a:srgbClr val="000063"/>
                </a:solidFill>
                <a:latin typeface="Times New Roman" pitchFamily="18" charset="0"/>
                <a:cs typeface="Times New Roman" pitchFamily="18" charset="0"/>
              </a:rPr>
              <a:t>Post Incident Phase</a:t>
            </a:r>
            <a:endParaRPr lang="en-US" sz="22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15"/>
            </a:pPr>
            <a:r>
              <a:rPr lang="en-US" sz="2200" b="1" dirty="0" smtClean="0">
                <a:solidFill>
                  <a:srgbClr val="000063"/>
                </a:solidFill>
                <a:latin typeface="Times New Roman" pitchFamily="18" charset="0"/>
                <a:cs typeface="Times New Roman" pitchFamily="18" charset="0"/>
              </a:rPr>
              <a:t>Assuming some employees opted to “Run,” do the employees know how to exit and where to run to</a:t>
            </a:r>
            <a:r>
              <a:rPr lang="en-US" sz="2400" b="1" dirty="0" smtClean="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5"/>
            </a:pPr>
            <a:r>
              <a:rPr lang="en-US" sz="2400" b="1" dirty="0" smtClean="0">
                <a:solidFill>
                  <a:srgbClr val="000063"/>
                </a:solidFill>
                <a:latin typeface="Times New Roman" pitchFamily="18" charset="0"/>
                <a:cs typeface="Times New Roman" pitchFamily="18" charset="0"/>
              </a:rPr>
              <a:t>Assuming that some employees opted to “Hide,” </a:t>
            </a:r>
          </a:p>
          <a:p>
            <a:pPr lvl="1"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 Have safe places been previously identified?</a:t>
            </a:r>
          </a:p>
          <a:p>
            <a:pPr lvl="1"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 How will employees know its safe to come out of their hiding spot? </a:t>
            </a:r>
          </a:p>
          <a:p>
            <a:pPr marL="457200"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5"/>
            </a:pPr>
            <a:r>
              <a:rPr lang="en-US" sz="2400" b="1" dirty="0" smtClean="0">
                <a:solidFill>
                  <a:srgbClr val="000063"/>
                </a:solidFill>
                <a:latin typeface="Times New Roman" pitchFamily="18" charset="0"/>
                <a:cs typeface="Times New Roman" pitchFamily="18" charset="0"/>
              </a:rPr>
              <a:t>Assuming that some employees opt to “Fight,” are there any rules of engagement from a corporate standpoint?</a:t>
            </a: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
        <p:nvSpPr>
          <p:cNvPr id="6" name="Rectangle 5"/>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(7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59924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21218" y="1358348"/>
            <a:ext cx="9601200" cy="2757678"/>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4000" b="1" kern="0" dirty="0" smtClean="0">
                <a:solidFill>
                  <a:srgbClr val="000063"/>
                </a:solidFill>
                <a:latin typeface="Times New Roman" pitchFamily="18" charset="0"/>
                <a:cs typeface="Times New Roman" pitchFamily="18" charset="0"/>
              </a:rPr>
              <a:t>Post Incident - Outcome 1</a:t>
            </a:r>
            <a:endParaRPr lang="en-US" sz="40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endParaRPr lang="en-US" sz="2200" dirty="0" smtClean="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has shot 2 employees in building </a:t>
            </a:r>
            <a:r>
              <a:rPr lang="en-US" sz="2400" b="1" dirty="0" smtClean="0">
                <a:solidFill>
                  <a:srgbClr val="000063"/>
                </a:solidFill>
                <a:latin typeface="Times New Roman" pitchFamily="18" charset="0"/>
                <a:cs typeface="Times New Roman" pitchFamily="18" charset="0"/>
              </a:rPr>
              <a:t>A </a:t>
            </a:r>
            <a:r>
              <a:rPr lang="en-US" sz="2400" b="1" dirty="0" smtClean="0">
                <a:solidFill>
                  <a:srgbClr val="000063"/>
                </a:solidFill>
                <a:latin typeface="Times New Roman" pitchFamily="18" charset="0"/>
                <a:cs typeface="Times New Roman" pitchFamily="18" charset="0"/>
              </a:rPr>
              <a:t>and 6 more are injured.</a:t>
            </a: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also shot himself.</a:t>
            </a:r>
          </a:p>
          <a:p>
            <a:pPr marL="457200"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What are you next steps?</a:t>
            </a:r>
            <a:endParaRPr lang="en-US" sz="1600" b="1" dirty="0" smtClean="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
        <p:nvSpPr>
          <p:cNvPr id="6" name="Rectangle 5"/>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(7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360060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21218" y="1358348"/>
            <a:ext cx="9601200" cy="3127010"/>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4000" b="1" kern="0" dirty="0" smtClean="0">
                <a:solidFill>
                  <a:srgbClr val="000063"/>
                </a:solidFill>
                <a:latin typeface="Times New Roman" pitchFamily="18" charset="0"/>
                <a:cs typeface="Times New Roman" pitchFamily="18" charset="0"/>
              </a:rPr>
              <a:t>Post Incident - Outcome 2</a:t>
            </a:r>
            <a:endParaRPr lang="en-US" sz="40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endParaRPr lang="en-US" sz="2200" dirty="0" smtClean="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has shot 2 employees in building </a:t>
            </a:r>
            <a:r>
              <a:rPr lang="en-US" sz="2400" b="1" dirty="0" smtClean="0">
                <a:solidFill>
                  <a:srgbClr val="000063"/>
                </a:solidFill>
                <a:latin typeface="Times New Roman" pitchFamily="18" charset="0"/>
                <a:cs typeface="Times New Roman" pitchFamily="18" charset="0"/>
              </a:rPr>
              <a:t>A </a:t>
            </a:r>
            <a:r>
              <a:rPr lang="en-US" sz="2400" b="1" dirty="0" smtClean="0">
                <a:solidFill>
                  <a:srgbClr val="000063"/>
                </a:solidFill>
                <a:latin typeface="Times New Roman" pitchFamily="18" charset="0"/>
                <a:cs typeface="Times New Roman" pitchFamily="18" charset="0"/>
              </a:rPr>
              <a:t>and 6 more are injured.</a:t>
            </a: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has taken an employee hostage and has barricaded himself in a conference room across from the elevator bank in building 100.</a:t>
            </a:r>
          </a:p>
          <a:p>
            <a:pPr marL="457200"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What are you next steps?</a:t>
            </a:r>
            <a:endParaRPr lang="en-US" sz="1600" b="1" dirty="0" smtClean="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
        <p:nvSpPr>
          <p:cNvPr id="6" name="Rectangle 5"/>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(7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102381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21218" y="1358348"/>
            <a:ext cx="9601200" cy="2757678"/>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4000" b="1" kern="0" dirty="0" smtClean="0">
                <a:solidFill>
                  <a:srgbClr val="000063"/>
                </a:solidFill>
                <a:latin typeface="Times New Roman" pitchFamily="18" charset="0"/>
                <a:cs typeface="Times New Roman" pitchFamily="18" charset="0"/>
              </a:rPr>
              <a:t>Post Incident - Outcome 3</a:t>
            </a:r>
            <a:endParaRPr lang="en-US" sz="40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endParaRPr lang="en-US" sz="2200" dirty="0" smtClean="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has shot 2 employees in building </a:t>
            </a:r>
            <a:r>
              <a:rPr lang="en-US" sz="2400" b="1" dirty="0" smtClean="0">
                <a:solidFill>
                  <a:srgbClr val="000063"/>
                </a:solidFill>
                <a:latin typeface="Times New Roman" pitchFamily="18" charset="0"/>
                <a:cs typeface="Times New Roman" pitchFamily="18" charset="0"/>
              </a:rPr>
              <a:t>A </a:t>
            </a:r>
            <a:r>
              <a:rPr lang="en-US" sz="2400" b="1" dirty="0" smtClean="0">
                <a:solidFill>
                  <a:srgbClr val="000063"/>
                </a:solidFill>
                <a:latin typeface="Times New Roman" pitchFamily="18" charset="0"/>
                <a:cs typeface="Times New Roman" pitchFamily="18" charset="0"/>
              </a:rPr>
              <a:t>and 6 more are injured.</a:t>
            </a: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Mark has left the scene and his whereabouts are unknown.</a:t>
            </a:r>
          </a:p>
          <a:p>
            <a:pPr marL="457200"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What are you next steps?</a:t>
            </a:r>
            <a:endParaRPr lang="en-US" sz="1600" b="1" dirty="0" smtClean="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
        <p:nvSpPr>
          <p:cNvPr id="6" name="Rectangle 5"/>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(7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148080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21218" y="1358348"/>
            <a:ext cx="9601200" cy="3659463"/>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kern="0" dirty="0" smtClean="0">
                <a:solidFill>
                  <a:srgbClr val="000063"/>
                </a:solidFill>
                <a:latin typeface="Times New Roman" pitchFamily="18" charset="0"/>
                <a:cs typeface="Times New Roman" pitchFamily="18" charset="0"/>
              </a:rPr>
              <a:t>Post Incident Phase</a:t>
            </a:r>
            <a:endParaRPr lang="en-US" sz="2200" b="1" dirty="0">
              <a:solidFill>
                <a:srgbClr val="000063"/>
              </a:solidFill>
              <a:latin typeface="Times New Roman" pitchFamily="18" charset="0"/>
              <a:cs typeface="Times New Roman" pitchFamily="18" charset="0"/>
            </a:endParaRP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18"/>
            </a:pPr>
            <a:r>
              <a:rPr lang="en-US" sz="2200" b="1" dirty="0" smtClean="0">
                <a:solidFill>
                  <a:srgbClr val="000063"/>
                </a:solidFill>
                <a:latin typeface="Times New Roman" pitchFamily="18" charset="0"/>
                <a:cs typeface="Times New Roman" pitchFamily="18" charset="0"/>
              </a:rPr>
              <a:t>Personnel Accountability</a:t>
            </a:r>
          </a:p>
          <a:p>
            <a:pPr lvl="1" defTabSz="914400" fontAlgn="base">
              <a:spcBef>
                <a:spcPct val="0"/>
              </a:spcBef>
              <a:spcAft>
                <a:spcPct val="0"/>
              </a:spcAft>
            </a:pPr>
            <a:r>
              <a:rPr lang="en-US" sz="2400" b="1" dirty="0" smtClean="0">
                <a:solidFill>
                  <a:srgbClr val="000063"/>
                </a:solidFill>
                <a:latin typeface="Times New Roman" pitchFamily="18" charset="0"/>
                <a:cs typeface="Times New Roman" pitchFamily="18" charset="0"/>
              </a:rPr>
              <a:t>- How do you account for all employees?</a:t>
            </a:r>
          </a:p>
          <a:p>
            <a:pPr marL="914363" lvl="1" indent="-457200" defTabSz="914400" fontAlgn="base">
              <a:spcBef>
                <a:spcPct val="0"/>
              </a:spcBef>
              <a:spcAft>
                <a:spcPct val="0"/>
              </a:spcAft>
              <a:buFont typeface="+mj-lt"/>
              <a:buAutoNum type="arabicPeriod" startAt="15"/>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18"/>
            </a:pPr>
            <a:r>
              <a:rPr lang="en-US" sz="2200" b="1" dirty="0">
                <a:solidFill>
                  <a:srgbClr val="000063"/>
                </a:solidFill>
                <a:latin typeface="Times New Roman" pitchFamily="18" charset="0"/>
                <a:cs typeface="Times New Roman" pitchFamily="18" charset="0"/>
              </a:rPr>
              <a:t>Do you have a communication plan</a:t>
            </a:r>
            <a:r>
              <a:rPr lang="en-US" sz="2400" b="1" dirty="0">
                <a:solidFill>
                  <a:srgbClr val="000063"/>
                </a:solidFill>
                <a:latin typeface="Times New Roman" pitchFamily="18" charset="0"/>
                <a:cs typeface="Times New Roman" pitchFamily="18" charset="0"/>
              </a:rPr>
              <a:t>?</a:t>
            </a:r>
          </a:p>
          <a:p>
            <a:pPr marL="800063" lvl="1" indent="-342900" defTabSz="914400" fontAlgn="base">
              <a:spcBef>
                <a:spcPct val="0"/>
              </a:spcBef>
              <a:spcAft>
                <a:spcPct val="0"/>
              </a:spcAft>
              <a:buFontTx/>
              <a:buChar char="-"/>
            </a:pPr>
            <a:r>
              <a:rPr lang="en-US" sz="2400" b="1" dirty="0" smtClean="0">
                <a:solidFill>
                  <a:srgbClr val="000063"/>
                </a:solidFill>
                <a:latin typeface="Times New Roman" pitchFamily="18" charset="0"/>
                <a:cs typeface="Times New Roman" pitchFamily="18" charset="0"/>
              </a:rPr>
              <a:t>Internal communication plan?</a:t>
            </a:r>
            <a:endParaRPr lang="en-US" sz="2400" b="1" dirty="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Tx/>
              <a:buChar char="-"/>
            </a:pPr>
            <a:r>
              <a:rPr lang="en-US" sz="2400" b="1" dirty="0" smtClean="0">
                <a:solidFill>
                  <a:srgbClr val="000063"/>
                </a:solidFill>
                <a:latin typeface="Times New Roman" pitchFamily="18" charset="0"/>
                <a:cs typeface="Times New Roman" pitchFamily="18" charset="0"/>
              </a:rPr>
              <a:t>Media communication plan?</a:t>
            </a:r>
            <a:endParaRPr lang="en-US" sz="2400" b="1" dirty="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Tx/>
              <a:buChar char="-"/>
            </a:pPr>
            <a:r>
              <a:rPr lang="en-US" sz="2400" b="1" dirty="0" smtClean="0">
                <a:solidFill>
                  <a:srgbClr val="000063"/>
                </a:solidFill>
                <a:latin typeface="Times New Roman" pitchFamily="18" charset="0"/>
                <a:cs typeface="Times New Roman" pitchFamily="18" charset="0"/>
              </a:rPr>
              <a:t>Is the plan coordinated with local Emergency Response Agencies? </a:t>
            </a:r>
          </a:p>
          <a:p>
            <a:pPr defTabSz="914400" fontAlgn="base">
              <a:spcBef>
                <a:spcPct val="0"/>
              </a:spcBef>
              <a:spcAft>
                <a:spcPct val="0"/>
              </a:spcAft>
            </a:pPr>
            <a:endParaRPr lang="en-US" sz="2400" b="1" dirty="0">
              <a:solidFill>
                <a:srgbClr val="000063"/>
              </a:solidFill>
              <a:latin typeface="Times New Roman" pitchFamily="18" charset="0"/>
              <a:cs typeface="Times New Roman" pitchFamily="18" charset="0"/>
            </a:endParaRPr>
          </a:p>
        </p:txBody>
      </p:sp>
      <p:sp>
        <p:nvSpPr>
          <p:cNvPr id="5" name="Rectangle 4"/>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smtClean="0">
                <a:solidFill>
                  <a:srgbClr val="000063"/>
                </a:solidFill>
                <a:latin typeface="Times New Roman" pitchFamily="28" charset="0"/>
              </a:rPr>
              <a:t>(8 </a:t>
            </a:r>
            <a:r>
              <a:rPr lang="en-US" sz="2000" dirty="0">
                <a:solidFill>
                  <a:srgbClr val="000063"/>
                </a:solidFill>
                <a:latin typeface="Times New Roman" pitchFamily="28" charset="0"/>
              </a:rPr>
              <a:t>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Tree>
    <p:extLst>
      <p:ext uri="{BB962C8B-B14F-4D97-AF65-F5344CB8AC3E}">
        <p14:creationId xmlns:p14="http://schemas.microsoft.com/office/powerpoint/2010/main" val="232220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818" y="2501901"/>
            <a:ext cx="4150782" cy="1050925"/>
          </a:xfrm>
        </p:spPr>
        <p:txBody>
          <a:bodyPr/>
          <a:lstStyle/>
          <a:p>
            <a:r>
              <a:rPr lang="en-US" dirty="0" smtClean="0"/>
              <a:t>End of Scenario</a:t>
            </a:r>
            <a:endParaRPr lang="en-US" dirty="0"/>
          </a:p>
        </p:txBody>
      </p:sp>
    </p:spTree>
    <p:extLst>
      <p:ext uri="{BB962C8B-B14F-4D97-AF65-F5344CB8AC3E}">
        <p14:creationId xmlns:p14="http://schemas.microsoft.com/office/powerpoint/2010/main" val="404152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818" y="2501901"/>
            <a:ext cx="4150782" cy="1050925"/>
          </a:xfrm>
        </p:spPr>
        <p:txBody>
          <a:bodyPr/>
          <a:lstStyle/>
          <a:p>
            <a:r>
              <a:rPr lang="en-US" dirty="0" smtClean="0"/>
              <a:t>After Action</a:t>
            </a:r>
            <a:endParaRPr lang="en-US" dirty="0"/>
          </a:p>
        </p:txBody>
      </p:sp>
    </p:spTree>
    <p:extLst>
      <p:ext uri="{BB962C8B-B14F-4D97-AF65-F5344CB8AC3E}">
        <p14:creationId xmlns:p14="http://schemas.microsoft.com/office/powerpoint/2010/main" val="54482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52400"/>
            <a:ext cx="11493500" cy="1143000"/>
          </a:xfrm>
        </p:spPr>
        <p:txBody>
          <a:bodyPr>
            <a:normAutofit/>
          </a:bodyPr>
          <a:lstStyle/>
          <a:p>
            <a:r>
              <a:rPr lang="en-US" sz="4200" dirty="0" smtClean="0">
                <a:solidFill>
                  <a:srgbClr val="002F80"/>
                </a:solidFill>
              </a:rPr>
              <a:t>After Action</a:t>
            </a:r>
            <a:endParaRPr lang="en-US" sz="4200" dirty="0">
              <a:solidFill>
                <a:srgbClr val="002F80"/>
              </a:solidFill>
            </a:endParaRPr>
          </a:p>
        </p:txBody>
      </p:sp>
      <p:sp>
        <p:nvSpPr>
          <p:cNvPr id="3" name="Content Placeholder 2"/>
          <p:cNvSpPr>
            <a:spLocks noGrp="1"/>
          </p:cNvSpPr>
          <p:nvPr>
            <p:ph idx="1"/>
          </p:nvPr>
        </p:nvSpPr>
        <p:spPr>
          <a:xfrm>
            <a:off x="596900" y="1384300"/>
            <a:ext cx="9994900" cy="4711700"/>
          </a:xfrm>
        </p:spPr>
        <p:txBody>
          <a:bodyPr>
            <a:normAutofit/>
          </a:bodyPr>
          <a:lstStyle/>
          <a:p>
            <a:r>
              <a:rPr lang="en-US" sz="2200" dirty="0" smtClean="0"/>
              <a:t>What went right?</a:t>
            </a:r>
          </a:p>
          <a:p>
            <a:endParaRPr lang="en-US" sz="2200" dirty="0"/>
          </a:p>
          <a:p>
            <a:r>
              <a:rPr lang="en-US" sz="2200" dirty="0" smtClean="0"/>
              <a:t>What could be improved?</a:t>
            </a:r>
          </a:p>
          <a:p>
            <a:endParaRPr lang="en-US" sz="2200" dirty="0"/>
          </a:p>
          <a:p>
            <a:r>
              <a:rPr lang="en-US" sz="2200" dirty="0" smtClean="0"/>
              <a:t>Are there any gaps that can or should be filled?</a:t>
            </a:r>
          </a:p>
          <a:p>
            <a:endParaRPr lang="en-US" sz="2200" dirty="0"/>
          </a:p>
          <a:p>
            <a:r>
              <a:rPr lang="en-US" sz="2200" dirty="0" smtClean="0"/>
              <a:t>Questions/Comments?</a:t>
            </a:r>
            <a:endParaRPr lang="en-US" sz="18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9171326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52400"/>
            <a:ext cx="11544300" cy="1143000"/>
          </a:xfrm>
        </p:spPr>
        <p:txBody>
          <a:bodyPr>
            <a:normAutofit/>
          </a:bodyPr>
          <a:lstStyle/>
          <a:p>
            <a:r>
              <a:rPr lang="en-US" sz="4200" dirty="0">
                <a:solidFill>
                  <a:srgbClr val="002F80"/>
                </a:solidFill>
              </a:rPr>
              <a:t>Active Shooter Situation Overview</a:t>
            </a:r>
          </a:p>
        </p:txBody>
      </p:sp>
      <p:sp>
        <p:nvSpPr>
          <p:cNvPr id="3" name="Content Placeholder 2"/>
          <p:cNvSpPr>
            <a:spLocks noGrp="1"/>
          </p:cNvSpPr>
          <p:nvPr>
            <p:ph idx="1"/>
          </p:nvPr>
        </p:nvSpPr>
        <p:spPr>
          <a:xfrm>
            <a:off x="546100" y="1341438"/>
            <a:ext cx="5854700" cy="4525963"/>
          </a:xfrm>
        </p:spPr>
        <p:txBody>
          <a:bodyPr>
            <a:normAutofit/>
          </a:bodyPr>
          <a:lstStyle/>
          <a:p>
            <a:r>
              <a:rPr lang="en-US" sz="2200" dirty="0"/>
              <a:t>Active shooters can attack workplaces, schools, hospitals, etc.</a:t>
            </a:r>
          </a:p>
          <a:p>
            <a:r>
              <a:rPr lang="en-US" sz="2200" dirty="0"/>
              <a:t>Although many perpetrators have a history of negative—sometimes violent—behavior, there is still no single, one-size-fits-all profile of an active shooter</a:t>
            </a:r>
          </a:p>
        </p:txBody>
      </p:sp>
      <p:pic>
        <p:nvPicPr>
          <p:cNvPr id="9" name="Picture 8" descr="Active Shooter Image.jpg"/>
          <p:cNvPicPr>
            <a:picLocks noChangeAspect="1"/>
          </p:cNvPicPr>
          <p:nvPr/>
        </p:nvPicPr>
        <p:blipFill>
          <a:blip r:embed="rId3" cstate="print"/>
          <a:stretch>
            <a:fillRect/>
          </a:stretch>
        </p:blipFill>
        <p:spPr>
          <a:xfrm>
            <a:off x="7150100" y="1460501"/>
            <a:ext cx="4114800" cy="3790127"/>
          </a:xfrm>
          <a:prstGeom prst="rect">
            <a:avLst/>
          </a:prstGeom>
        </p:spPr>
      </p:pic>
      <p:sp>
        <p:nvSpPr>
          <p:cNvPr id="11" name="Slide Number Placeholder 10"/>
          <p:cNvSpPr>
            <a:spLocks noGrp="1"/>
          </p:cNvSpPr>
          <p:nvPr>
            <p:ph type="sldNum" sz="quarter" idx="12"/>
          </p:nvPr>
        </p:nvSpPr>
        <p:spPr/>
        <p:txBody>
          <a:bodyPr/>
          <a:lstStyle/>
          <a:p>
            <a:fld id="{1ECD68BC-47C4-4D2D-927C-DA4DA94C171F}"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57445531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55928"/>
            <a:ext cx="9831916" cy="1123384"/>
          </a:xfrm>
        </p:spPr>
        <p:txBody>
          <a:bodyPr>
            <a:normAutofit/>
          </a:bodyPr>
          <a:lstStyle/>
          <a:p>
            <a:r>
              <a:rPr lang="en-US" sz="4200" dirty="0">
                <a:solidFill>
                  <a:srgbClr val="002F80"/>
                </a:solidFill>
              </a:rPr>
              <a:t>Agenda</a:t>
            </a:r>
          </a:p>
        </p:txBody>
      </p:sp>
      <p:sp>
        <p:nvSpPr>
          <p:cNvPr id="3" name="Content Placeholder 2"/>
          <p:cNvSpPr>
            <a:spLocks noGrp="1"/>
          </p:cNvSpPr>
          <p:nvPr>
            <p:ph idx="1"/>
          </p:nvPr>
        </p:nvSpPr>
        <p:spPr>
          <a:xfrm>
            <a:off x="647700" y="1905000"/>
            <a:ext cx="9998835" cy="2739211"/>
          </a:xfrm>
        </p:spPr>
        <p:txBody>
          <a:bodyPr/>
          <a:lstStyle/>
          <a:p>
            <a:pPr marL="342900" indent="-342900">
              <a:buFont typeface="Arial" panose="020B0604020202020204" pitchFamily="34" charset="0"/>
              <a:buChar char="•"/>
            </a:pPr>
            <a:r>
              <a:rPr lang="en-US" sz="3200" dirty="0"/>
              <a:t>Workplace Violence Table Top Exercise</a:t>
            </a:r>
          </a:p>
          <a:p>
            <a:pPr marL="342900" indent="-342900">
              <a:buFont typeface="Arial" panose="020B0604020202020204" pitchFamily="34" charset="0"/>
              <a:buChar char="•"/>
            </a:pPr>
            <a:r>
              <a:rPr lang="en-US" sz="3200" dirty="0" smtClean="0"/>
              <a:t>Overview of </a:t>
            </a:r>
            <a:r>
              <a:rPr lang="en-US" sz="3200" dirty="0"/>
              <a:t>an Active Shooter Incident</a:t>
            </a:r>
          </a:p>
          <a:p>
            <a:pPr marL="342900" indent="-342900">
              <a:buFont typeface="Arial" panose="020B0604020202020204" pitchFamily="34" charset="0"/>
              <a:buChar char="•"/>
            </a:pPr>
            <a:r>
              <a:rPr lang="en-US" sz="3200" dirty="0"/>
              <a:t>“Active Shooter – How to Respond” </a:t>
            </a:r>
            <a:r>
              <a:rPr lang="en-US" sz="3200" dirty="0" smtClean="0"/>
              <a:t>Materials</a:t>
            </a:r>
          </a:p>
          <a:p>
            <a:pPr marL="342900" indent="-342900">
              <a:buFont typeface="Arial" panose="020B0604020202020204" pitchFamily="34" charset="0"/>
              <a:buChar char="•"/>
            </a:pPr>
            <a:r>
              <a:rPr lang="en-US" sz="3200" dirty="0" smtClean="0"/>
              <a:t>Hometown </a:t>
            </a:r>
            <a:r>
              <a:rPr lang="en-US" sz="3200" dirty="0"/>
              <a:t>Security is Homeland Security</a:t>
            </a:r>
          </a:p>
          <a:p>
            <a:pPr marL="342900" indent="-342900">
              <a:buFont typeface="Arial" panose="020B0604020202020204" pitchFamily="34" charset="0"/>
              <a:buChar char="•"/>
            </a:pPr>
            <a:endParaRPr lang="en-US" sz="3200" dirty="0"/>
          </a:p>
          <a:p>
            <a:pPr marL="742950" lvl="1" indent="-28575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1ECD68BC-47C4-4D2D-927C-DA4DA94C171F}" type="slidenum">
              <a:rPr lang="en-US" smtClean="0"/>
              <a:pPr/>
              <a:t>2</a:t>
            </a:fld>
            <a:endParaRPr lang="en-US" dirty="0"/>
          </a:p>
        </p:txBody>
      </p:sp>
    </p:spTree>
    <p:extLst>
      <p:ext uri="{BB962C8B-B14F-4D97-AF65-F5344CB8AC3E}">
        <p14:creationId xmlns:p14="http://schemas.microsoft.com/office/powerpoint/2010/main" val="291352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rmAutofit/>
          </a:bodyPr>
          <a:lstStyle/>
          <a:p>
            <a:r>
              <a:rPr lang="en-US" sz="4200" dirty="0" smtClean="0">
                <a:solidFill>
                  <a:srgbClr val="002F80"/>
                </a:solidFill>
              </a:rPr>
              <a:t>Active Shooter Statistics</a:t>
            </a:r>
            <a:endParaRPr lang="en-US" sz="4200" dirty="0">
              <a:solidFill>
                <a:srgbClr val="002F80"/>
              </a:solidFill>
            </a:endParaRP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20</a:t>
            </a:fld>
            <a:endParaRPr lang="en-US" dirty="0">
              <a:solidFill>
                <a:prstClr val="black">
                  <a:tint val="75000"/>
                </a:prstClr>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784" y="1295400"/>
            <a:ext cx="5536616" cy="4044325"/>
          </a:xfrm>
          <a:prstGeom prst="rect">
            <a:avLst/>
          </a:prstGeom>
          <a:ln>
            <a:solidFill>
              <a:schemeClr val="tx1"/>
            </a:solidFill>
          </a:ln>
        </p:spPr>
      </p:pic>
      <p:sp>
        <p:nvSpPr>
          <p:cNvPr id="34" name="Content Placeholder 2"/>
          <p:cNvSpPr txBox="1">
            <a:spLocks/>
          </p:cNvSpPr>
          <p:nvPr/>
        </p:nvSpPr>
        <p:spPr>
          <a:xfrm>
            <a:off x="7137400" y="1290013"/>
            <a:ext cx="3079750" cy="4073525"/>
          </a:xfrm>
          <a:prstGeom prst="rect">
            <a:avLst/>
          </a:prstGeom>
          <a:solidFill>
            <a:schemeClr val="accent1"/>
          </a:solidFill>
          <a:ln>
            <a:solidFill>
              <a:srgbClr val="A50021"/>
            </a:solidFill>
          </a:ln>
        </p:spPr>
        <p:txBody>
          <a:bodyPr vert="horz" lIns="68580" tIns="34290" rIns="68580" bIns="34290" rtlCol="0" anchor="ctr">
            <a:normAutofit/>
          </a:bodyPr>
          <a:lstStyle>
            <a:lvl1pPr marL="3429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Times New Roman"/>
                <a:ea typeface="+mn-ea"/>
                <a:cs typeface="Times New Roman"/>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Times New Roman"/>
                <a:ea typeface="+mn-ea"/>
                <a:cs typeface="Times New Roman"/>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Times New Roman"/>
                <a:ea typeface="+mn-ea"/>
                <a:cs typeface="Times New Roman"/>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sz="1650" dirty="0">
                <a:solidFill>
                  <a:srgbClr val="F8F8F8"/>
                </a:solidFill>
                <a:latin typeface="Arial" panose="020B0604020202020204" pitchFamily="34" charset="0"/>
                <a:cs typeface="Arial" panose="020B0604020202020204" pitchFamily="34" charset="0"/>
              </a:rPr>
              <a:t>Top states:</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CA - 22</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FL - 17</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PA - 13</a:t>
            </a:r>
          </a:p>
          <a:p>
            <a:pPr>
              <a:buFont typeface="Wingdings" charset="2"/>
              <a:buChar char="§"/>
            </a:pPr>
            <a:r>
              <a:rPr lang="en-US" sz="1650" dirty="0">
                <a:solidFill>
                  <a:srgbClr val="F8F8F8"/>
                </a:solidFill>
                <a:latin typeface="Arial" panose="020B0604020202020204" pitchFamily="34" charset="0"/>
                <a:cs typeface="Arial" panose="020B0604020202020204" pitchFamily="34" charset="0"/>
              </a:rPr>
              <a:t>Top venue types:</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Commerce - 43%</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Education - 22%</a:t>
            </a:r>
          </a:p>
          <a:p>
            <a:pPr lvl="1">
              <a:buFont typeface="Wingdings" charset="2"/>
              <a:buChar char="§"/>
            </a:pPr>
            <a:r>
              <a:rPr lang="en-US" sz="1650" dirty="0">
                <a:solidFill>
                  <a:srgbClr val="F8F8F8"/>
                </a:solidFill>
                <a:latin typeface="Arial" panose="020B0604020202020204" pitchFamily="34" charset="0"/>
                <a:cs typeface="Arial" panose="020B0604020202020204" pitchFamily="34" charset="0"/>
              </a:rPr>
              <a:t>Government - 11%</a:t>
            </a:r>
          </a:p>
          <a:p>
            <a:pPr>
              <a:buFont typeface="Wingdings" charset="2"/>
              <a:buChar char="§"/>
            </a:pPr>
            <a:r>
              <a:rPr lang="en-US" sz="1650" dirty="0">
                <a:solidFill>
                  <a:srgbClr val="F8F8F8"/>
                </a:solidFill>
                <a:latin typeface="Arial" panose="020B0604020202020204" pitchFamily="34" charset="0"/>
                <a:cs typeface="Arial" panose="020B0604020202020204" pitchFamily="34" charset="0"/>
              </a:rPr>
              <a:t>Female shooter - 3%</a:t>
            </a:r>
          </a:p>
          <a:p>
            <a:pPr>
              <a:buFont typeface="Wingdings" charset="2"/>
              <a:buChar char="§"/>
            </a:pPr>
            <a:r>
              <a:rPr lang="en-US" sz="1650" dirty="0">
                <a:solidFill>
                  <a:srgbClr val="F8F8F8"/>
                </a:solidFill>
                <a:latin typeface="Arial" panose="020B0604020202020204" pitchFamily="34" charset="0"/>
                <a:cs typeface="Arial" panose="020B0604020202020204" pitchFamily="34" charset="0"/>
              </a:rPr>
              <a:t>Shooter fires at law enforcement - 28%</a:t>
            </a:r>
          </a:p>
          <a:p>
            <a:pPr>
              <a:buFont typeface="Wingdings" charset="2"/>
              <a:buChar char="§"/>
            </a:pPr>
            <a:r>
              <a:rPr lang="en-US" sz="1650" dirty="0">
                <a:solidFill>
                  <a:srgbClr val="F8F8F8"/>
                </a:solidFill>
                <a:latin typeface="Arial" panose="020B0604020202020204" pitchFamily="34" charset="0"/>
                <a:cs typeface="Arial" panose="020B0604020202020204" pitchFamily="34" charset="0"/>
              </a:rPr>
              <a:t>Shooter suicide - 37%</a:t>
            </a:r>
            <a:endParaRPr lang="en-US" sz="1650" dirty="0">
              <a:solidFill>
                <a:srgbClr val="363636"/>
              </a:solidFill>
              <a:latin typeface="Arial" panose="020B0604020202020204" pitchFamily="34" charset="0"/>
              <a:cs typeface="Arial" panose="020B0604020202020204" pitchFamily="34" charset="0"/>
            </a:endParaRPr>
          </a:p>
        </p:txBody>
      </p:sp>
      <p:sp>
        <p:nvSpPr>
          <p:cNvPr id="35" name="TextBox 34"/>
          <p:cNvSpPr txBox="1"/>
          <p:nvPr/>
        </p:nvSpPr>
        <p:spPr>
          <a:xfrm>
            <a:off x="1600784" y="5358150"/>
            <a:ext cx="6500502" cy="230832"/>
          </a:xfrm>
          <a:prstGeom prst="rect">
            <a:avLst/>
          </a:prstGeom>
          <a:noFill/>
        </p:spPr>
        <p:txBody>
          <a:bodyPr wrap="square" rtlCol="0">
            <a:spAutoFit/>
          </a:bodyPr>
          <a:lstStyle/>
          <a:p>
            <a:pPr defTabSz="342900"/>
            <a:r>
              <a:rPr lang="en-US" sz="900" b="1" dirty="0">
                <a:solidFill>
                  <a:srgbClr val="363636"/>
                </a:solidFill>
                <a:latin typeface="Arial" panose="020B0604020202020204" pitchFamily="34" charset="0"/>
                <a:cs typeface="Arial" panose="020B0604020202020204" pitchFamily="34" charset="0"/>
              </a:rPr>
              <a:t>FBI Law Enforcement Bulletin. </a:t>
            </a:r>
            <a:r>
              <a:rPr lang="en-US" sz="900" b="1" i="1" dirty="0">
                <a:solidFill>
                  <a:srgbClr val="363636"/>
                </a:solidFill>
                <a:latin typeface="Arial" panose="020B0604020202020204" pitchFamily="34" charset="0"/>
                <a:cs typeface="Arial" panose="020B0604020202020204" pitchFamily="34" charset="0"/>
              </a:rPr>
              <a:t>Active Shooter Events from 2000 to 2016</a:t>
            </a:r>
          </a:p>
        </p:txBody>
      </p:sp>
    </p:spTree>
    <p:extLst>
      <p:ext uri="{BB962C8B-B14F-4D97-AF65-F5344CB8AC3E}">
        <p14:creationId xmlns:p14="http://schemas.microsoft.com/office/powerpoint/2010/main" val="147139680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52400"/>
            <a:ext cx="11493500" cy="1143000"/>
          </a:xfrm>
        </p:spPr>
        <p:txBody>
          <a:bodyPr>
            <a:noAutofit/>
          </a:bodyPr>
          <a:lstStyle/>
          <a:p>
            <a:r>
              <a:rPr lang="en-US" sz="4200" dirty="0">
                <a:solidFill>
                  <a:srgbClr val="002F80"/>
                </a:solidFill>
              </a:rPr>
              <a:t>Active Shooter Incident Characteristics </a:t>
            </a:r>
          </a:p>
        </p:txBody>
      </p:sp>
      <p:sp>
        <p:nvSpPr>
          <p:cNvPr id="3" name="Content Placeholder 2"/>
          <p:cNvSpPr>
            <a:spLocks noGrp="1"/>
          </p:cNvSpPr>
          <p:nvPr>
            <p:ph idx="1"/>
          </p:nvPr>
        </p:nvSpPr>
        <p:spPr>
          <a:xfrm>
            <a:off x="596900" y="1341438"/>
            <a:ext cx="10071100" cy="4525963"/>
          </a:xfrm>
        </p:spPr>
        <p:txBody>
          <a:bodyPr>
            <a:noAutofit/>
          </a:bodyPr>
          <a:lstStyle/>
          <a:p>
            <a:r>
              <a:rPr lang="en-US" sz="2200" dirty="0"/>
              <a:t>An active shooter is an individual actively engaged in killing or attempting to kill people in a confined and populated area </a:t>
            </a:r>
          </a:p>
          <a:p>
            <a:pPr marL="0" indent="0">
              <a:buNone/>
            </a:pPr>
            <a:endParaRPr lang="en-US" sz="2200" dirty="0"/>
          </a:p>
          <a:p>
            <a:r>
              <a:rPr lang="en-US" sz="2200" dirty="0"/>
              <a:t>In most cases, there is no pattern or method to the selection of victims</a:t>
            </a:r>
          </a:p>
          <a:p>
            <a:pPr marL="0" indent="0">
              <a:buNone/>
            </a:pPr>
            <a:endParaRPr lang="en-US" sz="2200" dirty="0"/>
          </a:p>
          <a:p>
            <a:r>
              <a:rPr lang="en-US" sz="2200" dirty="0"/>
              <a:t>Most active shooter situations are unpredictable and evolve quickly </a:t>
            </a:r>
          </a:p>
          <a:p>
            <a:pPr marL="0" indent="0">
              <a:buNone/>
            </a:pPr>
            <a:endParaRPr lang="en-US" sz="2200" dirty="0"/>
          </a:p>
          <a:p>
            <a:r>
              <a:rPr lang="en-US" sz="2200" dirty="0"/>
              <a:t>Preparedness and awareness are key to helping protect our employees, our customers, and ourselves</a:t>
            </a: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7190489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rmAutofit/>
          </a:bodyPr>
          <a:lstStyle/>
          <a:p>
            <a:r>
              <a:rPr lang="en-US" sz="4200" dirty="0" smtClean="0">
                <a:solidFill>
                  <a:srgbClr val="002F80"/>
                </a:solidFill>
              </a:rPr>
              <a:t>Pathway to Violence</a:t>
            </a:r>
            <a:endParaRPr lang="en-US" sz="4200" dirty="0">
              <a:solidFill>
                <a:srgbClr val="002F80"/>
              </a:solidFill>
            </a:endParaRP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22</a:t>
            </a:fld>
            <a:endParaRPr lang="en-US" dirty="0">
              <a:solidFill>
                <a:prstClr val="black">
                  <a:tint val="75000"/>
                </a:prstClr>
              </a:solidFill>
            </a:endParaRPr>
          </a:p>
        </p:txBody>
      </p:sp>
      <p:grpSp>
        <p:nvGrpSpPr>
          <p:cNvPr id="11" name="Group 10" descr="This graphic displays the pathway to violence. It begins with a grievance that is displayed in hostile or dark speech, drawings, writings, or other expressions. Violent ideation follows when thoughts are replaced by action and declarative writings or manifestos. Next comes research and planning where the individual conducts research and develops a plan. Pre-attack preparation follows in which the individual devotes time to gathering materials and forewarning friends. Finally comes the probing and breaching stage where the individual conducts surveillance and tests the plan.  "/>
          <p:cNvGrpSpPr/>
          <p:nvPr/>
        </p:nvGrpSpPr>
        <p:grpSpPr>
          <a:xfrm>
            <a:off x="1705497" y="1295400"/>
            <a:ext cx="8892987" cy="4607311"/>
            <a:chOff x="181497" y="1368968"/>
            <a:chExt cx="8892987" cy="4607311"/>
          </a:xfrm>
        </p:grpSpPr>
        <p:sp>
          <p:nvSpPr>
            <p:cNvPr id="12" name="Shape 547"/>
            <p:cNvSpPr/>
            <p:nvPr/>
          </p:nvSpPr>
          <p:spPr>
            <a:xfrm>
              <a:off x="548100" y="1554745"/>
              <a:ext cx="8416697" cy="4285817"/>
            </a:xfrm>
            <a:custGeom>
              <a:avLst/>
              <a:gdLst/>
              <a:ahLst/>
              <a:cxnLst/>
              <a:rect l="0" t="0" r="0" b="0"/>
              <a:pathLst>
                <a:path w="120000" h="120000" extrusionOk="0">
                  <a:moveTo>
                    <a:pt x="0" y="120000"/>
                  </a:moveTo>
                  <a:quadBezTo>
                    <a:pt x="20000" y="40000"/>
                    <a:pt x="101249" y="15000"/>
                  </a:quadBezTo>
                  <a:lnTo>
                    <a:pt x="100193" y="0"/>
                  </a:lnTo>
                  <a:lnTo>
                    <a:pt x="120000" y="24000"/>
                  </a:lnTo>
                  <a:lnTo>
                    <a:pt x="104418" y="60000"/>
                  </a:lnTo>
                  <a:lnTo>
                    <a:pt x="103362" y="45000"/>
                  </a:lnTo>
                  <a:quadBezTo>
                    <a:pt x="30000" y="55000"/>
                    <a:pt x="0" y="120000"/>
                  </a:quadBezTo>
                  <a:close/>
                </a:path>
              </a:pathLst>
            </a:custGeom>
            <a:gradFill>
              <a:gsLst>
                <a:gs pos="0">
                  <a:srgbClr val="FFFF00"/>
                </a:gs>
                <a:gs pos="59000">
                  <a:srgbClr val="FFFF00"/>
                </a:gs>
                <a:gs pos="80000">
                  <a:srgbClr val="FF0000"/>
                </a:gs>
              </a:gsLst>
              <a:lin ang="16200000" scaled="0"/>
            </a:gradFill>
            <a:ln>
              <a:noFill/>
            </a:ln>
          </p:spPr>
          <p:txBody>
            <a:bodyPr lIns="91425" tIns="91425" rIns="91425" bIns="91425" anchor="ctr" anchorCtr="0">
              <a:noAutofit/>
            </a:bodyPr>
            <a:lstStyle/>
            <a:p>
              <a:pPr defTabSz="914400">
                <a:buClr>
                  <a:srgbClr val="000000"/>
                </a:buClr>
                <a:defRPr/>
              </a:pPr>
              <a:endParaRPr sz="1400" kern="0" dirty="0">
                <a:solidFill>
                  <a:srgbClr val="000000"/>
                </a:solidFill>
                <a:latin typeface="Arial" panose="020B0604020202020204" pitchFamily="34" charset="0"/>
                <a:ea typeface="Arial"/>
                <a:cs typeface="Arial" panose="020B0604020202020204" pitchFamily="34" charset="0"/>
                <a:sym typeface="Arial"/>
                <a:rtl val="0"/>
              </a:endParaRPr>
            </a:p>
          </p:txBody>
        </p:sp>
        <p:grpSp>
          <p:nvGrpSpPr>
            <p:cNvPr id="13" name="Group 12"/>
            <p:cNvGrpSpPr/>
            <p:nvPr/>
          </p:nvGrpSpPr>
          <p:grpSpPr>
            <a:xfrm>
              <a:off x="181497" y="1368968"/>
              <a:ext cx="8892987" cy="4607311"/>
              <a:chOff x="181497" y="1368968"/>
              <a:chExt cx="8892987" cy="4607311"/>
            </a:xfrm>
          </p:grpSpPr>
          <p:sp>
            <p:nvSpPr>
              <p:cNvPr id="14" name="Rectangle 13"/>
              <p:cNvSpPr/>
              <p:nvPr/>
            </p:nvSpPr>
            <p:spPr>
              <a:xfrm>
                <a:off x="181497" y="5366881"/>
                <a:ext cx="2096883" cy="6093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a:lnSpc>
                    <a:spcPct val="80000"/>
                  </a:lnSpc>
                  <a:spcBef>
                    <a:spcPts val="300"/>
                  </a:spcBef>
                  <a:buClr>
                    <a:srgbClr val="333333"/>
                  </a:buClr>
                  <a:buSzPct val="100000"/>
                  <a:defRPr/>
                </a:pPr>
                <a:r>
                  <a:rPr lang="en-US" sz="1400" kern="0" dirty="0">
                    <a:solidFill>
                      <a:srgbClr val="363636"/>
                    </a:solidFill>
                    <a:latin typeface="Arial" panose="020B0604020202020204" pitchFamily="34" charset="0"/>
                    <a:cs typeface="Arial" panose="020B0604020202020204" pitchFamily="34" charset="0"/>
                  </a:rPr>
                  <a:t>Hostile or dark speech, drawings, writings, other expressions</a:t>
                </a:r>
              </a:p>
            </p:txBody>
          </p:sp>
          <p:grpSp>
            <p:nvGrpSpPr>
              <p:cNvPr id="15" name="Group 14"/>
              <p:cNvGrpSpPr/>
              <p:nvPr/>
            </p:nvGrpSpPr>
            <p:grpSpPr>
              <a:xfrm>
                <a:off x="706293" y="1368968"/>
                <a:ext cx="8368191" cy="4248923"/>
                <a:chOff x="706293" y="1368968"/>
                <a:chExt cx="8368191" cy="4248923"/>
              </a:xfrm>
            </p:grpSpPr>
            <p:sp>
              <p:nvSpPr>
                <p:cNvPr id="16" name="Shape 555"/>
                <p:cNvSpPr/>
                <p:nvPr/>
              </p:nvSpPr>
              <p:spPr>
                <a:xfrm>
                  <a:off x="5451743" y="3229743"/>
                  <a:ext cx="2510739" cy="967448"/>
                </a:xfrm>
                <a:prstGeom prst="rect">
                  <a:avLst/>
                </a:prstGeom>
                <a:noFill/>
                <a:ln>
                  <a:noFill/>
                </a:ln>
              </p:spPr>
              <p:txBody>
                <a:bodyPr lIns="91425" tIns="91425" rIns="91425" bIns="91425" anchor="ctr" anchorCtr="0">
                  <a:noAutofit/>
                </a:bodyPr>
                <a:lstStyle/>
                <a:p>
                  <a:pPr defTabSz="914400">
                    <a:buClr>
                      <a:srgbClr val="000000"/>
                    </a:buClr>
                    <a:defRPr/>
                  </a:pPr>
                  <a:endParaRPr sz="1400" kern="0">
                    <a:solidFill>
                      <a:srgbClr val="000000"/>
                    </a:solidFill>
                    <a:latin typeface="Arial" panose="020B0604020202020204" pitchFamily="34" charset="0"/>
                    <a:ea typeface="Arial"/>
                    <a:cs typeface="Arial" panose="020B0604020202020204" pitchFamily="34" charset="0"/>
                    <a:sym typeface="Arial"/>
                    <a:rtl val="0"/>
                  </a:endParaRPr>
                </a:p>
              </p:txBody>
            </p:sp>
            <p:sp>
              <p:nvSpPr>
                <p:cNvPr id="17" name="Shape 558"/>
                <p:cNvSpPr/>
                <p:nvPr/>
              </p:nvSpPr>
              <p:spPr>
                <a:xfrm>
                  <a:off x="3840435" y="3692627"/>
                  <a:ext cx="1947271" cy="880630"/>
                </a:xfrm>
                <a:prstGeom prst="rect">
                  <a:avLst/>
                </a:prstGeom>
                <a:noFill/>
                <a:ln>
                  <a:noFill/>
                </a:ln>
              </p:spPr>
              <p:txBody>
                <a:bodyPr lIns="91425" tIns="91425" rIns="91425" bIns="91425" anchor="ctr" anchorCtr="0">
                  <a:noAutofit/>
                </a:bodyPr>
                <a:lstStyle/>
                <a:p>
                  <a:pPr defTabSz="914400">
                    <a:buClr>
                      <a:srgbClr val="000000"/>
                    </a:buClr>
                    <a:defRPr/>
                  </a:pPr>
                  <a:endParaRPr sz="1400" kern="0">
                    <a:solidFill>
                      <a:srgbClr val="000000"/>
                    </a:solidFill>
                    <a:latin typeface="Arial" panose="020B0604020202020204" pitchFamily="34" charset="0"/>
                    <a:ea typeface="Arial"/>
                    <a:cs typeface="Arial" panose="020B0604020202020204" pitchFamily="34" charset="0"/>
                    <a:sym typeface="Arial"/>
                    <a:rtl val="0"/>
                  </a:endParaRPr>
                </a:p>
              </p:txBody>
            </p:sp>
            <p:sp>
              <p:nvSpPr>
                <p:cNvPr id="18" name="Shape 561"/>
                <p:cNvSpPr/>
                <p:nvPr/>
              </p:nvSpPr>
              <p:spPr>
                <a:xfrm>
                  <a:off x="7123663" y="3065855"/>
                  <a:ext cx="1950821" cy="2552036"/>
                </a:xfrm>
                <a:prstGeom prst="rect">
                  <a:avLst/>
                </a:prstGeom>
                <a:noFill/>
                <a:ln>
                  <a:noFill/>
                </a:ln>
              </p:spPr>
              <p:txBody>
                <a:bodyPr lIns="91425" tIns="91425" rIns="91425" bIns="91425" anchor="ctr" anchorCtr="0">
                  <a:noAutofit/>
                </a:bodyPr>
                <a:lstStyle/>
                <a:p>
                  <a:pPr defTabSz="914400">
                    <a:buClr>
                      <a:srgbClr val="000000"/>
                    </a:buClr>
                    <a:defRPr/>
                  </a:pPr>
                  <a:endParaRPr sz="1400" kern="0">
                    <a:solidFill>
                      <a:srgbClr val="000000"/>
                    </a:solidFill>
                    <a:latin typeface="Arial" panose="020B0604020202020204" pitchFamily="34" charset="0"/>
                    <a:ea typeface="Arial"/>
                    <a:cs typeface="Arial" panose="020B0604020202020204" pitchFamily="34" charset="0"/>
                    <a:sym typeface="Arial"/>
                    <a:rtl val="0"/>
                  </a:endParaRPr>
                </a:p>
              </p:txBody>
            </p:sp>
            <p:sp>
              <p:nvSpPr>
                <p:cNvPr id="19" name="Rectangle 18"/>
                <p:cNvSpPr/>
                <p:nvPr/>
              </p:nvSpPr>
              <p:spPr>
                <a:xfrm>
                  <a:off x="2120299" y="4532177"/>
                  <a:ext cx="1987560" cy="6093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a:lnSpc>
                      <a:spcPct val="80000"/>
                    </a:lnSpc>
                    <a:spcBef>
                      <a:spcPts val="300"/>
                    </a:spcBef>
                    <a:buClr>
                      <a:srgbClr val="333333"/>
                    </a:buClr>
                    <a:buSzPct val="100000"/>
                    <a:defRPr/>
                  </a:pPr>
                  <a:r>
                    <a:rPr lang="en-US" sz="1400" kern="0" dirty="0">
                      <a:solidFill>
                        <a:srgbClr val="363636"/>
                      </a:solidFill>
                      <a:latin typeface="Arial" panose="020B0604020202020204" pitchFamily="34" charset="0"/>
                      <a:cs typeface="Arial" panose="020B0604020202020204" pitchFamily="34" charset="0"/>
                    </a:rPr>
                    <a:t>Thoughts replaced by action, declarative writings (manifesto)</a:t>
                  </a:r>
                </a:p>
              </p:txBody>
            </p:sp>
            <p:sp>
              <p:nvSpPr>
                <p:cNvPr id="20" name="Rectangle 19"/>
                <p:cNvSpPr/>
                <p:nvPr/>
              </p:nvSpPr>
              <p:spPr>
                <a:xfrm>
                  <a:off x="5324468" y="3427824"/>
                  <a:ext cx="1992818" cy="6093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a:lnSpc>
                      <a:spcPct val="80000"/>
                    </a:lnSpc>
                    <a:spcBef>
                      <a:spcPts val="300"/>
                    </a:spcBef>
                    <a:buClr>
                      <a:srgbClr val="333333"/>
                    </a:buClr>
                    <a:buSzPct val="100000"/>
                    <a:defRPr/>
                  </a:pPr>
                  <a:r>
                    <a:rPr lang="en-US" sz="1400" kern="0" dirty="0">
                      <a:solidFill>
                        <a:srgbClr val="363636"/>
                      </a:solidFill>
                      <a:latin typeface="Arial" panose="020B0604020202020204" pitchFamily="34" charset="0"/>
                      <a:cs typeface="Arial" panose="020B0604020202020204" pitchFamily="34" charset="0"/>
                    </a:rPr>
                    <a:t>Devotes time to gathering materials, forewarning friends</a:t>
                  </a:r>
                </a:p>
              </p:txBody>
            </p:sp>
            <p:sp>
              <p:nvSpPr>
                <p:cNvPr id="21" name="Rectangle 20"/>
                <p:cNvSpPr/>
                <p:nvPr/>
              </p:nvSpPr>
              <p:spPr>
                <a:xfrm>
                  <a:off x="3521911" y="3864976"/>
                  <a:ext cx="1751262" cy="4370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a:lnSpc>
                      <a:spcPct val="80000"/>
                    </a:lnSpc>
                    <a:spcBef>
                      <a:spcPts val="300"/>
                    </a:spcBef>
                    <a:buClr>
                      <a:srgbClr val="333333"/>
                    </a:buClr>
                    <a:buSzPct val="100000"/>
                    <a:defRPr/>
                  </a:pPr>
                  <a:r>
                    <a:rPr lang="en-US" sz="1400" kern="0" dirty="0">
                      <a:solidFill>
                        <a:srgbClr val="363636"/>
                      </a:solidFill>
                      <a:latin typeface="Arial" panose="020B0604020202020204" pitchFamily="34" charset="0"/>
                      <a:cs typeface="Arial" panose="020B0604020202020204" pitchFamily="34" charset="0"/>
                    </a:rPr>
                    <a:t>Conducts research and develops plan</a:t>
                  </a:r>
                </a:p>
              </p:txBody>
            </p:sp>
            <p:sp>
              <p:nvSpPr>
                <p:cNvPr id="22" name="Rectangle 21"/>
                <p:cNvSpPr/>
                <p:nvPr/>
              </p:nvSpPr>
              <p:spPr>
                <a:xfrm>
                  <a:off x="7444561" y="3317153"/>
                  <a:ext cx="1239578" cy="4370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914400">
                    <a:lnSpc>
                      <a:spcPct val="80000"/>
                    </a:lnSpc>
                    <a:spcBef>
                      <a:spcPts val="300"/>
                    </a:spcBef>
                    <a:buClr>
                      <a:srgbClr val="333333"/>
                    </a:buClr>
                    <a:buSzPct val="100000"/>
                    <a:defRPr/>
                  </a:pPr>
                  <a:r>
                    <a:rPr lang="en-US" sz="1400" kern="0" dirty="0">
                      <a:solidFill>
                        <a:srgbClr val="363636"/>
                      </a:solidFill>
                      <a:latin typeface="Arial" panose="020B0604020202020204" pitchFamily="34" charset="0"/>
                      <a:cs typeface="Arial" panose="020B0604020202020204" pitchFamily="34" charset="0"/>
                    </a:rPr>
                    <a:t>Surveillance,  tests plan</a:t>
                  </a:r>
                </a:p>
              </p:txBody>
            </p:sp>
            <p:pic>
              <p:nvPicPr>
                <p:cNvPr id="23" name="Picture 22" descr="Man resting a gun in his open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3" y="4468659"/>
                  <a:ext cx="1233976" cy="730382"/>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Picture 23" descr="Individual using a tablet devi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479" y="2226081"/>
                  <a:ext cx="1105336" cy="727755"/>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4" descr="Sign stuck to a corkboard reading &quot;You are dead!&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6909" y="3571926"/>
                  <a:ext cx="1137675" cy="757779"/>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xtBox 25"/>
                <p:cNvSpPr txBox="1"/>
                <p:nvPr/>
              </p:nvSpPr>
              <p:spPr>
                <a:xfrm>
                  <a:off x="723360" y="3794050"/>
                  <a:ext cx="1126067" cy="338554"/>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rgbClr val="F8F8F8"/>
                      </a:solidFill>
                      <a:latin typeface="Arial" panose="020B0604020202020204" pitchFamily="34" charset="0"/>
                      <a:cs typeface="Arial" panose="020B0604020202020204" pitchFamily="34" charset="0"/>
                    </a:rPr>
                    <a:t>Grievance</a:t>
                  </a:r>
                </a:p>
              </p:txBody>
            </p:sp>
            <p:sp>
              <p:nvSpPr>
                <p:cNvPr id="27" name="TextBox 26"/>
                <p:cNvSpPr txBox="1"/>
                <p:nvPr/>
              </p:nvSpPr>
              <p:spPr>
                <a:xfrm>
                  <a:off x="3177540" y="2351617"/>
                  <a:ext cx="2295591" cy="338554"/>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rgbClr val="F8F8F8"/>
                      </a:solidFill>
                      <a:latin typeface="Arial" panose="020B0604020202020204" pitchFamily="34" charset="0"/>
                      <a:cs typeface="Arial" panose="020B0604020202020204" pitchFamily="34" charset="0"/>
                    </a:rPr>
                    <a:t>Research and Planning</a:t>
                  </a:r>
                </a:p>
              </p:txBody>
            </p:sp>
            <p:sp>
              <p:nvSpPr>
                <p:cNvPr id="28" name="TextBox 27"/>
                <p:cNvSpPr txBox="1"/>
                <p:nvPr/>
              </p:nvSpPr>
              <p:spPr>
                <a:xfrm>
                  <a:off x="1874290" y="2937621"/>
                  <a:ext cx="1710267" cy="338554"/>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rgbClr val="F8F8F8"/>
                      </a:solidFill>
                      <a:latin typeface="Arial" panose="020B0604020202020204" pitchFamily="34" charset="0"/>
                      <a:cs typeface="Arial" panose="020B0604020202020204" pitchFamily="34" charset="0"/>
                    </a:rPr>
                    <a:t>Violent Ideation</a:t>
                  </a:r>
                </a:p>
              </p:txBody>
            </p:sp>
            <p:sp>
              <p:nvSpPr>
                <p:cNvPr id="29" name="TextBox 28"/>
                <p:cNvSpPr txBox="1"/>
                <p:nvPr/>
              </p:nvSpPr>
              <p:spPr>
                <a:xfrm>
                  <a:off x="6707112" y="1368968"/>
                  <a:ext cx="2305237" cy="338554"/>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rgbClr val="F8F8F8"/>
                      </a:solidFill>
                      <a:latin typeface="Arial" panose="020B0604020202020204" pitchFamily="34" charset="0"/>
                      <a:cs typeface="Arial" panose="020B0604020202020204" pitchFamily="34" charset="0"/>
                    </a:rPr>
                    <a:t>Probing and Breaching</a:t>
                  </a:r>
                </a:p>
              </p:txBody>
            </p:sp>
            <p:sp>
              <p:nvSpPr>
                <p:cNvPr id="30" name="TextBox 29"/>
                <p:cNvSpPr txBox="1"/>
                <p:nvPr/>
              </p:nvSpPr>
              <p:spPr>
                <a:xfrm>
                  <a:off x="4937874" y="1842337"/>
                  <a:ext cx="2345266" cy="338554"/>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a:solidFill>
                        <a:srgbClr val="F8F8F8"/>
                      </a:solidFill>
                      <a:latin typeface="Arial" panose="020B0604020202020204" pitchFamily="34" charset="0"/>
                      <a:cs typeface="Arial" panose="020B0604020202020204" pitchFamily="34" charset="0"/>
                    </a:rPr>
                    <a:t>Pre-Attack Preparation</a:t>
                  </a:r>
                </a:p>
              </p:txBody>
            </p:sp>
            <p:pic>
              <p:nvPicPr>
                <p:cNvPr id="31" name="Picture 30" descr="Man sitting at a computer typing on a keyboar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1508" y="2928174"/>
                  <a:ext cx="1132989" cy="757779"/>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31" descr="Man checking off box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4123" y="2459601"/>
                  <a:ext cx="1132989" cy="75465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grpSp>
    </p:spTree>
    <p:extLst>
      <p:ext uri="{BB962C8B-B14F-4D97-AF65-F5344CB8AC3E}">
        <p14:creationId xmlns:p14="http://schemas.microsoft.com/office/powerpoint/2010/main" val="359223388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rmAutofit/>
          </a:bodyPr>
          <a:lstStyle/>
          <a:p>
            <a:r>
              <a:rPr lang="en-US" sz="4200" dirty="0" smtClean="0">
                <a:solidFill>
                  <a:srgbClr val="002F80"/>
                </a:solidFill>
              </a:rPr>
              <a:t>Behavioral </a:t>
            </a:r>
            <a:r>
              <a:rPr lang="en-US" sz="4200" dirty="0">
                <a:solidFill>
                  <a:srgbClr val="002F80"/>
                </a:solidFill>
              </a:rPr>
              <a:t>Indicators</a:t>
            </a: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33273026"/>
              </p:ext>
            </p:extLst>
          </p:nvPr>
        </p:nvGraphicFramePr>
        <p:xfrm>
          <a:off x="6854825" y="723900"/>
          <a:ext cx="4186238" cy="5418138"/>
        </p:xfrm>
        <a:graphic>
          <a:graphicData uri="http://schemas.openxmlformats.org/presentationml/2006/ole">
            <mc:AlternateContent xmlns:mc="http://schemas.openxmlformats.org/markup-compatibility/2006">
              <mc:Choice xmlns:v="urn:schemas-microsoft-com:vml" Requires="v">
                <p:oleObj spid="_x0000_s2076" name="Acrobat Document" r:id="rId4" imgW="5829085" imgH="7543571" progId="Acrobat.Document.DC">
                  <p:embed/>
                </p:oleObj>
              </mc:Choice>
              <mc:Fallback>
                <p:oleObj name="Acrobat Document" r:id="rId4" imgW="5829085" imgH="7543571" progId="Acrobat.Document.DC">
                  <p:embed/>
                  <p:pic>
                    <p:nvPicPr>
                      <p:cNvPr id="0" name=""/>
                      <p:cNvPicPr/>
                      <p:nvPr/>
                    </p:nvPicPr>
                    <p:blipFill>
                      <a:blip r:embed="rId5"/>
                      <a:stretch>
                        <a:fillRect/>
                      </a:stretch>
                    </p:blipFill>
                    <p:spPr>
                      <a:xfrm>
                        <a:off x="6854825" y="723900"/>
                        <a:ext cx="4186238" cy="5418138"/>
                      </a:xfrm>
                      <a:prstGeom prst="rect">
                        <a:avLst/>
                      </a:prstGeom>
                      <a:ln w="28575">
                        <a:solidFill>
                          <a:schemeClr val="tx1"/>
                        </a:solidFill>
                      </a:ln>
                    </p:spPr>
                  </p:pic>
                </p:oleObj>
              </mc:Fallback>
            </mc:AlternateContent>
          </a:graphicData>
        </a:graphic>
      </p:graphicFrame>
      <p:sp>
        <p:nvSpPr>
          <p:cNvPr id="9" name="Content Placeholder 2"/>
          <p:cNvSpPr>
            <a:spLocks noGrp="1"/>
          </p:cNvSpPr>
          <p:nvPr>
            <p:ph idx="1"/>
          </p:nvPr>
        </p:nvSpPr>
        <p:spPr>
          <a:xfrm>
            <a:off x="609600" y="1371601"/>
            <a:ext cx="5181600" cy="4165599"/>
          </a:xfrm>
        </p:spPr>
        <p:txBody>
          <a:bodyPr>
            <a:normAutofit fontScale="77500" lnSpcReduction="20000"/>
          </a:bodyPr>
          <a:lstStyle/>
          <a:p>
            <a:r>
              <a:rPr lang="en-US" sz="2200" dirty="0"/>
              <a:t>Thoughts</a:t>
            </a:r>
          </a:p>
          <a:p>
            <a:pPr lvl="1">
              <a:buFont typeface="Wingdings" panose="05000000000000000000" pitchFamily="2" charset="2"/>
              <a:buChar char="§"/>
            </a:pPr>
            <a:r>
              <a:rPr lang="en-US" sz="2200" dirty="0"/>
              <a:t>Talk of previous violent incidents</a:t>
            </a:r>
          </a:p>
          <a:p>
            <a:pPr lvl="1">
              <a:buFont typeface="Wingdings" panose="05000000000000000000" pitchFamily="2" charset="2"/>
              <a:buChar char="§"/>
            </a:pPr>
            <a:r>
              <a:rPr lang="en-US" sz="2200" dirty="0"/>
              <a:t>Unsolicited focus on dangerous weapons</a:t>
            </a:r>
          </a:p>
          <a:p>
            <a:pPr lvl="1">
              <a:buFont typeface="Wingdings" panose="05000000000000000000" pitchFamily="2" charset="2"/>
              <a:buChar char="§"/>
            </a:pPr>
            <a:r>
              <a:rPr lang="en-US" sz="2200" dirty="0"/>
              <a:t>Expressions of paranoia or depression</a:t>
            </a:r>
          </a:p>
          <a:p>
            <a:pPr lvl="1">
              <a:buFont typeface="Wingdings" panose="05000000000000000000" pitchFamily="2" charset="2"/>
              <a:buChar char="§"/>
            </a:pPr>
            <a:r>
              <a:rPr lang="en-US" sz="2200" dirty="0"/>
              <a:t>Overreaction to workplace changes</a:t>
            </a:r>
          </a:p>
          <a:p>
            <a:r>
              <a:rPr lang="en-US" sz="2200" dirty="0"/>
              <a:t>Feelings</a:t>
            </a:r>
          </a:p>
          <a:p>
            <a:pPr lvl="1">
              <a:buFont typeface="Wingdings" panose="05000000000000000000" pitchFamily="2" charset="2"/>
              <a:buChar char="§"/>
            </a:pPr>
            <a:r>
              <a:rPr lang="en-US" sz="2200" dirty="0"/>
              <a:t>Depression or withdrawal</a:t>
            </a:r>
          </a:p>
          <a:p>
            <a:pPr lvl="1">
              <a:buFont typeface="Wingdings" panose="05000000000000000000" pitchFamily="2" charset="2"/>
              <a:buChar char="§"/>
            </a:pPr>
            <a:r>
              <a:rPr lang="en-US" sz="2200" dirty="0"/>
              <a:t>Unstable, emotional responses</a:t>
            </a:r>
          </a:p>
          <a:p>
            <a:pPr lvl="1">
              <a:buFont typeface="Wingdings" panose="05000000000000000000" pitchFamily="2" charset="2"/>
              <a:buChar char="§"/>
            </a:pPr>
            <a:r>
              <a:rPr lang="en-US" sz="2200" dirty="0"/>
              <a:t>Feeling either arrogant and supreme, or powerless</a:t>
            </a:r>
          </a:p>
          <a:p>
            <a:pPr lvl="1">
              <a:buFont typeface="Wingdings" panose="05000000000000000000" pitchFamily="2" charset="2"/>
              <a:buChar char="§"/>
            </a:pPr>
            <a:r>
              <a:rPr lang="en-US" sz="2200" dirty="0"/>
              <a:t>Intense anger or hostility</a:t>
            </a:r>
          </a:p>
          <a:p>
            <a:r>
              <a:rPr lang="en-US" sz="2200" dirty="0"/>
              <a:t>Behaviors</a:t>
            </a:r>
          </a:p>
          <a:p>
            <a:pPr lvl="1">
              <a:buFont typeface="Wingdings" panose="05000000000000000000" pitchFamily="2" charset="2"/>
              <a:buChar char="§"/>
            </a:pPr>
            <a:r>
              <a:rPr lang="en-US" sz="2200" dirty="0"/>
              <a:t>Increased use of alcohol or drugs</a:t>
            </a:r>
          </a:p>
          <a:p>
            <a:pPr lvl="1">
              <a:buFont typeface="Wingdings" panose="05000000000000000000" pitchFamily="2" charset="2"/>
              <a:buChar char="§"/>
            </a:pPr>
            <a:r>
              <a:rPr lang="en-US" sz="2200" dirty="0"/>
              <a:t>Violations of company policies</a:t>
            </a:r>
          </a:p>
          <a:p>
            <a:pPr lvl="1">
              <a:buFont typeface="Wingdings" panose="05000000000000000000" pitchFamily="2" charset="2"/>
              <a:buChar char="§"/>
            </a:pPr>
            <a:r>
              <a:rPr lang="en-US" sz="2200" dirty="0"/>
              <a:t>Increased absenteeism</a:t>
            </a:r>
          </a:p>
          <a:p>
            <a:pPr lvl="1">
              <a:buFont typeface="Wingdings" panose="05000000000000000000" pitchFamily="2" charset="2"/>
              <a:buChar char="§"/>
            </a:pPr>
            <a:r>
              <a:rPr lang="en-US" sz="2200" dirty="0"/>
              <a:t>Exploiting or blaming others</a:t>
            </a:r>
          </a:p>
          <a:p>
            <a:endParaRPr lang="en-US" dirty="0"/>
          </a:p>
        </p:txBody>
      </p:sp>
    </p:spTree>
    <p:extLst>
      <p:ext uri="{BB962C8B-B14F-4D97-AF65-F5344CB8AC3E}">
        <p14:creationId xmlns:p14="http://schemas.microsoft.com/office/powerpoint/2010/main" val="175462648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rmAutofit/>
          </a:bodyPr>
          <a:lstStyle/>
          <a:p>
            <a:r>
              <a:rPr lang="en-US" sz="4200" dirty="0" smtClean="0">
                <a:solidFill>
                  <a:srgbClr val="002F80"/>
                </a:solidFill>
              </a:rPr>
              <a:t>Prevention Tools</a:t>
            </a:r>
            <a:endParaRPr lang="en-US" sz="4200" dirty="0">
              <a:solidFill>
                <a:srgbClr val="002F80"/>
              </a:solidFill>
            </a:endParaRP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24</a:t>
            </a:fld>
            <a:endParaRPr lang="en-US" dirty="0">
              <a:solidFill>
                <a:prstClr val="black">
                  <a:tint val="75000"/>
                </a:prstClr>
              </a:solidFill>
            </a:endParaRPr>
          </a:p>
        </p:txBody>
      </p:sp>
      <p:sp>
        <p:nvSpPr>
          <p:cNvPr id="8" name="Freeform 7"/>
          <p:cNvSpPr/>
          <p:nvPr/>
        </p:nvSpPr>
        <p:spPr>
          <a:xfrm>
            <a:off x="1698337" y="2160877"/>
            <a:ext cx="1555563" cy="2335348"/>
          </a:xfrm>
          <a:custGeom>
            <a:avLst/>
            <a:gdLst>
              <a:gd name="connsiteX0" fmla="*/ 0 w 1186424"/>
              <a:gd name="connsiteY0" fmla="*/ 197741 h 2274459"/>
              <a:gd name="connsiteX1" fmla="*/ 197741 w 1186424"/>
              <a:gd name="connsiteY1" fmla="*/ 0 h 2274459"/>
              <a:gd name="connsiteX2" fmla="*/ 988683 w 1186424"/>
              <a:gd name="connsiteY2" fmla="*/ 0 h 2274459"/>
              <a:gd name="connsiteX3" fmla="*/ 1186424 w 1186424"/>
              <a:gd name="connsiteY3" fmla="*/ 197741 h 2274459"/>
              <a:gd name="connsiteX4" fmla="*/ 1186424 w 1186424"/>
              <a:gd name="connsiteY4" fmla="*/ 2076718 h 2274459"/>
              <a:gd name="connsiteX5" fmla="*/ 988683 w 1186424"/>
              <a:gd name="connsiteY5" fmla="*/ 2274459 h 2274459"/>
              <a:gd name="connsiteX6" fmla="*/ 197741 w 1186424"/>
              <a:gd name="connsiteY6" fmla="*/ 2274459 h 2274459"/>
              <a:gd name="connsiteX7" fmla="*/ 0 w 1186424"/>
              <a:gd name="connsiteY7" fmla="*/ 2076718 h 2274459"/>
              <a:gd name="connsiteX8" fmla="*/ 0 w 1186424"/>
              <a:gd name="connsiteY8" fmla="*/ 197741 h 22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424" h="2274459">
                <a:moveTo>
                  <a:pt x="0" y="197741"/>
                </a:moveTo>
                <a:cubicBezTo>
                  <a:pt x="0" y="88532"/>
                  <a:pt x="88532" y="0"/>
                  <a:pt x="197741" y="0"/>
                </a:cubicBezTo>
                <a:lnTo>
                  <a:pt x="988683" y="0"/>
                </a:lnTo>
                <a:cubicBezTo>
                  <a:pt x="1097892" y="0"/>
                  <a:pt x="1186424" y="88532"/>
                  <a:pt x="1186424" y="197741"/>
                </a:cubicBezTo>
                <a:lnTo>
                  <a:pt x="1186424" y="2076718"/>
                </a:lnTo>
                <a:cubicBezTo>
                  <a:pt x="1186424" y="2185927"/>
                  <a:pt x="1097892" y="2274459"/>
                  <a:pt x="988683" y="2274459"/>
                </a:cubicBezTo>
                <a:lnTo>
                  <a:pt x="197741" y="2274459"/>
                </a:lnTo>
                <a:cubicBezTo>
                  <a:pt x="88532" y="2274459"/>
                  <a:pt x="0" y="2185927"/>
                  <a:pt x="0" y="2076718"/>
                </a:cubicBezTo>
                <a:lnTo>
                  <a:pt x="0" y="197741"/>
                </a:lnTo>
                <a:close/>
              </a:path>
            </a:pathLst>
          </a:custGeom>
          <a:solidFill>
            <a:srgbClr val="5986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11256" tIns="111256" rIns="111256" bIns="111256" numCol="1" spcCol="1270" anchor="ctr" anchorCtr="0">
            <a:noAutofit/>
          </a:bodyPr>
          <a:lstStyle/>
          <a:p>
            <a:pPr algn="ctr" defTabSz="622300">
              <a:lnSpc>
                <a:spcPct val="90000"/>
              </a:lnSpc>
              <a:spcBef>
                <a:spcPct val="0"/>
              </a:spcBef>
              <a:spcAft>
                <a:spcPct val="35000"/>
              </a:spcAft>
              <a:defRPr/>
            </a:pPr>
            <a:r>
              <a:rPr lang="en-US" sz="1600" b="1" dirty="0">
                <a:solidFill>
                  <a:srgbClr val="000000"/>
                </a:solidFill>
                <a:latin typeface="Arial" charset="0"/>
                <a:ea typeface="Arial" charset="0"/>
                <a:cs typeface="Arial" charset="0"/>
              </a:rPr>
              <a:t>Pre-employment background checks and drug tests </a:t>
            </a:r>
            <a:endParaRPr lang="en-US" sz="1600" b="1" dirty="0">
              <a:solidFill>
                <a:srgbClr val="000000"/>
              </a:solidFill>
            </a:endParaRPr>
          </a:p>
        </p:txBody>
      </p:sp>
      <p:sp>
        <p:nvSpPr>
          <p:cNvPr id="10" name="Freeform 9"/>
          <p:cNvSpPr/>
          <p:nvPr/>
        </p:nvSpPr>
        <p:spPr>
          <a:xfrm>
            <a:off x="3392275" y="2160877"/>
            <a:ext cx="1555563" cy="2335348"/>
          </a:xfrm>
          <a:custGeom>
            <a:avLst/>
            <a:gdLst>
              <a:gd name="connsiteX0" fmla="*/ 0 w 1146416"/>
              <a:gd name="connsiteY0" fmla="*/ 191073 h 2335348"/>
              <a:gd name="connsiteX1" fmla="*/ 191073 w 1146416"/>
              <a:gd name="connsiteY1" fmla="*/ 0 h 2335348"/>
              <a:gd name="connsiteX2" fmla="*/ 955343 w 1146416"/>
              <a:gd name="connsiteY2" fmla="*/ 0 h 2335348"/>
              <a:gd name="connsiteX3" fmla="*/ 1146416 w 1146416"/>
              <a:gd name="connsiteY3" fmla="*/ 191073 h 2335348"/>
              <a:gd name="connsiteX4" fmla="*/ 1146416 w 1146416"/>
              <a:gd name="connsiteY4" fmla="*/ 2144275 h 2335348"/>
              <a:gd name="connsiteX5" fmla="*/ 955343 w 1146416"/>
              <a:gd name="connsiteY5" fmla="*/ 2335348 h 2335348"/>
              <a:gd name="connsiteX6" fmla="*/ 191073 w 1146416"/>
              <a:gd name="connsiteY6" fmla="*/ 2335348 h 2335348"/>
              <a:gd name="connsiteX7" fmla="*/ 0 w 1146416"/>
              <a:gd name="connsiteY7" fmla="*/ 2144275 h 2335348"/>
              <a:gd name="connsiteX8" fmla="*/ 0 w 1146416"/>
              <a:gd name="connsiteY8" fmla="*/ 191073 h 23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416" h="2335348">
                <a:moveTo>
                  <a:pt x="0" y="191073"/>
                </a:moveTo>
                <a:cubicBezTo>
                  <a:pt x="0" y="85546"/>
                  <a:pt x="85546" y="0"/>
                  <a:pt x="191073" y="0"/>
                </a:cubicBezTo>
                <a:lnTo>
                  <a:pt x="955343" y="0"/>
                </a:lnTo>
                <a:cubicBezTo>
                  <a:pt x="1060870" y="0"/>
                  <a:pt x="1146416" y="85546"/>
                  <a:pt x="1146416" y="191073"/>
                </a:cubicBezTo>
                <a:lnTo>
                  <a:pt x="1146416" y="2144275"/>
                </a:lnTo>
                <a:cubicBezTo>
                  <a:pt x="1146416" y="2249802"/>
                  <a:pt x="1060870" y="2335348"/>
                  <a:pt x="955343" y="2335348"/>
                </a:cubicBezTo>
                <a:lnTo>
                  <a:pt x="191073" y="2335348"/>
                </a:lnTo>
                <a:cubicBezTo>
                  <a:pt x="85546" y="2335348"/>
                  <a:pt x="0" y="2249802"/>
                  <a:pt x="0" y="2144275"/>
                </a:cubicBezTo>
                <a:lnTo>
                  <a:pt x="0" y="191073"/>
                </a:lnTo>
                <a:close/>
              </a:path>
            </a:pathLst>
          </a:custGeom>
          <a:solidFill>
            <a:srgbClr val="5986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9303" tIns="109303" rIns="109303" bIns="109303" numCol="1" spcCol="1270" anchor="ctr" anchorCtr="0">
            <a:noAutofit/>
          </a:bodyPr>
          <a:lstStyle/>
          <a:p>
            <a:pPr algn="ctr" defTabSz="622300">
              <a:lnSpc>
                <a:spcPct val="90000"/>
              </a:lnSpc>
              <a:spcBef>
                <a:spcPct val="0"/>
              </a:spcBef>
              <a:spcAft>
                <a:spcPct val="35000"/>
              </a:spcAft>
              <a:defRPr/>
            </a:pPr>
            <a:r>
              <a:rPr lang="en-US" sz="1600" b="1" dirty="0">
                <a:solidFill>
                  <a:srgbClr val="000000"/>
                </a:solidFill>
                <a:latin typeface="Arial" charset="0"/>
                <a:ea typeface="Arial" charset="0"/>
                <a:cs typeface="Arial" charset="0"/>
              </a:rPr>
              <a:t>Train staff on  behavioral signs and  impact of workplace violence</a:t>
            </a:r>
            <a:endParaRPr lang="en-US" sz="1600" b="1" dirty="0">
              <a:solidFill>
                <a:srgbClr val="000000"/>
              </a:solidFill>
            </a:endParaRPr>
          </a:p>
        </p:txBody>
      </p:sp>
      <p:sp>
        <p:nvSpPr>
          <p:cNvPr id="11" name="Freeform 10"/>
          <p:cNvSpPr/>
          <p:nvPr/>
        </p:nvSpPr>
        <p:spPr>
          <a:xfrm>
            <a:off x="5075788" y="2160877"/>
            <a:ext cx="1555563" cy="2335348"/>
          </a:xfrm>
          <a:custGeom>
            <a:avLst/>
            <a:gdLst>
              <a:gd name="connsiteX0" fmla="*/ 0 w 1087147"/>
              <a:gd name="connsiteY0" fmla="*/ 181195 h 2335348"/>
              <a:gd name="connsiteX1" fmla="*/ 181195 w 1087147"/>
              <a:gd name="connsiteY1" fmla="*/ 0 h 2335348"/>
              <a:gd name="connsiteX2" fmla="*/ 905952 w 1087147"/>
              <a:gd name="connsiteY2" fmla="*/ 0 h 2335348"/>
              <a:gd name="connsiteX3" fmla="*/ 1087147 w 1087147"/>
              <a:gd name="connsiteY3" fmla="*/ 181195 h 2335348"/>
              <a:gd name="connsiteX4" fmla="*/ 1087147 w 1087147"/>
              <a:gd name="connsiteY4" fmla="*/ 2154153 h 2335348"/>
              <a:gd name="connsiteX5" fmla="*/ 905952 w 1087147"/>
              <a:gd name="connsiteY5" fmla="*/ 2335348 h 2335348"/>
              <a:gd name="connsiteX6" fmla="*/ 181195 w 1087147"/>
              <a:gd name="connsiteY6" fmla="*/ 2335348 h 2335348"/>
              <a:gd name="connsiteX7" fmla="*/ 0 w 1087147"/>
              <a:gd name="connsiteY7" fmla="*/ 2154153 h 2335348"/>
              <a:gd name="connsiteX8" fmla="*/ 0 w 1087147"/>
              <a:gd name="connsiteY8" fmla="*/ 181195 h 23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147" h="2335348">
                <a:moveTo>
                  <a:pt x="0" y="181195"/>
                </a:moveTo>
                <a:cubicBezTo>
                  <a:pt x="0" y="81124"/>
                  <a:pt x="81124" y="0"/>
                  <a:pt x="181195" y="0"/>
                </a:cubicBezTo>
                <a:lnTo>
                  <a:pt x="905952" y="0"/>
                </a:lnTo>
                <a:cubicBezTo>
                  <a:pt x="1006023" y="0"/>
                  <a:pt x="1087147" y="81124"/>
                  <a:pt x="1087147" y="181195"/>
                </a:cubicBezTo>
                <a:lnTo>
                  <a:pt x="1087147" y="2154153"/>
                </a:lnTo>
                <a:cubicBezTo>
                  <a:pt x="1087147" y="2254224"/>
                  <a:pt x="1006023" y="2335348"/>
                  <a:pt x="905952" y="2335348"/>
                </a:cubicBezTo>
                <a:lnTo>
                  <a:pt x="181195" y="2335348"/>
                </a:lnTo>
                <a:cubicBezTo>
                  <a:pt x="81124" y="2335348"/>
                  <a:pt x="0" y="2254224"/>
                  <a:pt x="0" y="2154153"/>
                </a:cubicBezTo>
                <a:lnTo>
                  <a:pt x="0" y="181195"/>
                </a:lnTo>
                <a:close/>
              </a:path>
            </a:pathLst>
          </a:custGeom>
          <a:solidFill>
            <a:srgbClr val="5986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6410" tIns="106410" rIns="106410" bIns="106410" numCol="1" spcCol="1270" anchor="ctr" anchorCtr="0">
            <a:noAutofit/>
          </a:bodyPr>
          <a:lstStyle/>
          <a:p>
            <a:pPr algn="ctr" defTabSz="622300">
              <a:lnSpc>
                <a:spcPct val="90000"/>
              </a:lnSpc>
              <a:spcBef>
                <a:spcPct val="0"/>
              </a:spcBef>
              <a:spcAft>
                <a:spcPct val="35000"/>
              </a:spcAft>
              <a:defRPr/>
            </a:pPr>
            <a:r>
              <a:rPr lang="en-US" sz="1600" b="1" dirty="0">
                <a:solidFill>
                  <a:srgbClr val="000000"/>
                </a:solidFill>
                <a:latin typeface="Arial" charset="0"/>
                <a:ea typeface="Arial" charset="0"/>
                <a:cs typeface="Arial" charset="0"/>
              </a:rPr>
              <a:t>Policy for violence and weapons in the workplace</a:t>
            </a:r>
            <a:endParaRPr lang="en-US" sz="1600" b="1" dirty="0">
              <a:solidFill>
                <a:srgbClr val="000000"/>
              </a:solidFill>
            </a:endParaRPr>
          </a:p>
        </p:txBody>
      </p:sp>
      <p:sp>
        <p:nvSpPr>
          <p:cNvPr id="12" name="Freeform 11"/>
          <p:cNvSpPr/>
          <p:nvPr/>
        </p:nvSpPr>
        <p:spPr>
          <a:xfrm>
            <a:off x="6755607" y="2160877"/>
            <a:ext cx="1555563" cy="2358447"/>
          </a:xfrm>
          <a:custGeom>
            <a:avLst/>
            <a:gdLst>
              <a:gd name="connsiteX0" fmla="*/ 0 w 1089695"/>
              <a:gd name="connsiteY0" fmla="*/ 181619 h 2358447"/>
              <a:gd name="connsiteX1" fmla="*/ 181619 w 1089695"/>
              <a:gd name="connsiteY1" fmla="*/ 0 h 2358447"/>
              <a:gd name="connsiteX2" fmla="*/ 908076 w 1089695"/>
              <a:gd name="connsiteY2" fmla="*/ 0 h 2358447"/>
              <a:gd name="connsiteX3" fmla="*/ 1089695 w 1089695"/>
              <a:gd name="connsiteY3" fmla="*/ 181619 h 2358447"/>
              <a:gd name="connsiteX4" fmla="*/ 1089695 w 1089695"/>
              <a:gd name="connsiteY4" fmla="*/ 2176828 h 2358447"/>
              <a:gd name="connsiteX5" fmla="*/ 908076 w 1089695"/>
              <a:gd name="connsiteY5" fmla="*/ 2358447 h 2358447"/>
              <a:gd name="connsiteX6" fmla="*/ 181619 w 1089695"/>
              <a:gd name="connsiteY6" fmla="*/ 2358447 h 2358447"/>
              <a:gd name="connsiteX7" fmla="*/ 0 w 1089695"/>
              <a:gd name="connsiteY7" fmla="*/ 2176828 h 2358447"/>
              <a:gd name="connsiteX8" fmla="*/ 0 w 1089695"/>
              <a:gd name="connsiteY8" fmla="*/ 181619 h 23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695" h="2358447">
                <a:moveTo>
                  <a:pt x="0" y="181619"/>
                </a:moveTo>
                <a:cubicBezTo>
                  <a:pt x="0" y="81314"/>
                  <a:pt x="81314" y="0"/>
                  <a:pt x="181619" y="0"/>
                </a:cubicBezTo>
                <a:lnTo>
                  <a:pt x="908076" y="0"/>
                </a:lnTo>
                <a:cubicBezTo>
                  <a:pt x="1008381" y="0"/>
                  <a:pt x="1089695" y="81314"/>
                  <a:pt x="1089695" y="181619"/>
                </a:cubicBezTo>
                <a:lnTo>
                  <a:pt x="1089695" y="2176828"/>
                </a:lnTo>
                <a:cubicBezTo>
                  <a:pt x="1089695" y="2277133"/>
                  <a:pt x="1008381" y="2358447"/>
                  <a:pt x="908076" y="2358447"/>
                </a:cubicBezTo>
                <a:lnTo>
                  <a:pt x="181619" y="2358447"/>
                </a:lnTo>
                <a:cubicBezTo>
                  <a:pt x="81314" y="2358447"/>
                  <a:pt x="0" y="2277133"/>
                  <a:pt x="0" y="2176828"/>
                </a:cubicBezTo>
                <a:lnTo>
                  <a:pt x="0" y="181619"/>
                </a:lnTo>
                <a:close/>
              </a:path>
            </a:pathLst>
          </a:custGeom>
          <a:solidFill>
            <a:srgbClr val="5986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6535" tIns="106535" rIns="106535" bIns="106535" numCol="1" spcCol="1270" anchor="ctr" anchorCtr="0">
            <a:noAutofit/>
          </a:bodyPr>
          <a:lstStyle/>
          <a:p>
            <a:pPr algn="ctr" defTabSz="622300">
              <a:lnSpc>
                <a:spcPct val="90000"/>
              </a:lnSpc>
              <a:spcBef>
                <a:spcPct val="0"/>
              </a:spcBef>
              <a:spcAft>
                <a:spcPct val="35000"/>
              </a:spcAft>
              <a:defRPr/>
            </a:pPr>
            <a:r>
              <a:rPr lang="en-US" sz="1600" b="1" dirty="0">
                <a:solidFill>
                  <a:srgbClr val="000000"/>
                </a:solidFill>
                <a:latin typeface="Arial" charset="0"/>
                <a:ea typeface="Arial" charset="0"/>
                <a:cs typeface="Arial" charset="0"/>
              </a:rPr>
              <a:t>Train staff on HIPAA and FERPA reporting exemptions</a:t>
            </a:r>
            <a:endParaRPr lang="en-US" sz="1600" b="1" dirty="0">
              <a:solidFill>
                <a:srgbClr val="000000"/>
              </a:solidFill>
            </a:endParaRPr>
          </a:p>
        </p:txBody>
      </p:sp>
      <p:sp>
        <p:nvSpPr>
          <p:cNvPr id="13" name="Freeform 12"/>
          <p:cNvSpPr/>
          <p:nvPr/>
        </p:nvSpPr>
        <p:spPr>
          <a:xfrm>
            <a:off x="8455501" y="2160877"/>
            <a:ext cx="1555563" cy="2358447"/>
          </a:xfrm>
          <a:custGeom>
            <a:avLst/>
            <a:gdLst>
              <a:gd name="connsiteX0" fmla="*/ 0 w 1358228"/>
              <a:gd name="connsiteY0" fmla="*/ 226376 h 2413051"/>
              <a:gd name="connsiteX1" fmla="*/ 226376 w 1358228"/>
              <a:gd name="connsiteY1" fmla="*/ 0 h 2413051"/>
              <a:gd name="connsiteX2" fmla="*/ 1131852 w 1358228"/>
              <a:gd name="connsiteY2" fmla="*/ 0 h 2413051"/>
              <a:gd name="connsiteX3" fmla="*/ 1358228 w 1358228"/>
              <a:gd name="connsiteY3" fmla="*/ 226376 h 2413051"/>
              <a:gd name="connsiteX4" fmla="*/ 1358228 w 1358228"/>
              <a:gd name="connsiteY4" fmla="*/ 2186675 h 2413051"/>
              <a:gd name="connsiteX5" fmla="*/ 1131852 w 1358228"/>
              <a:gd name="connsiteY5" fmla="*/ 2413051 h 2413051"/>
              <a:gd name="connsiteX6" fmla="*/ 226376 w 1358228"/>
              <a:gd name="connsiteY6" fmla="*/ 2413051 h 2413051"/>
              <a:gd name="connsiteX7" fmla="*/ 0 w 1358228"/>
              <a:gd name="connsiteY7" fmla="*/ 2186675 h 2413051"/>
              <a:gd name="connsiteX8" fmla="*/ 0 w 1358228"/>
              <a:gd name="connsiteY8" fmla="*/ 226376 h 241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228" h="2413051">
                <a:moveTo>
                  <a:pt x="0" y="226376"/>
                </a:moveTo>
                <a:cubicBezTo>
                  <a:pt x="0" y="101352"/>
                  <a:pt x="101352" y="0"/>
                  <a:pt x="226376" y="0"/>
                </a:cubicBezTo>
                <a:lnTo>
                  <a:pt x="1131852" y="0"/>
                </a:lnTo>
                <a:cubicBezTo>
                  <a:pt x="1256876" y="0"/>
                  <a:pt x="1358228" y="101352"/>
                  <a:pt x="1358228" y="226376"/>
                </a:cubicBezTo>
                <a:lnTo>
                  <a:pt x="1358228" y="2186675"/>
                </a:lnTo>
                <a:cubicBezTo>
                  <a:pt x="1358228" y="2311699"/>
                  <a:pt x="1256876" y="2413051"/>
                  <a:pt x="1131852" y="2413051"/>
                </a:cubicBezTo>
                <a:lnTo>
                  <a:pt x="226376" y="2413051"/>
                </a:lnTo>
                <a:cubicBezTo>
                  <a:pt x="101352" y="2413051"/>
                  <a:pt x="0" y="2311699"/>
                  <a:pt x="0" y="2186675"/>
                </a:cubicBezTo>
                <a:lnTo>
                  <a:pt x="0" y="226376"/>
                </a:lnTo>
                <a:close/>
              </a:path>
            </a:pathLst>
          </a:custGeom>
          <a:solidFill>
            <a:srgbClr val="5986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19643" tIns="119643" rIns="119643" bIns="119643" numCol="1" spcCol="1270" anchor="ctr" anchorCtr="0">
            <a:noAutofit/>
          </a:bodyPr>
          <a:lstStyle/>
          <a:p>
            <a:pPr algn="ctr" defTabSz="622300">
              <a:lnSpc>
                <a:spcPct val="90000"/>
              </a:lnSpc>
              <a:spcBef>
                <a:spcPct val="0"/>
              </a:spcBef>
              <a:spcAft>
                <a:spcPct val="35000"/>
              </a:spcAft>
              <a:defRPr/>
            </a:pPr>
            <a:r>
              <a:rPr lang="en-US" sz="1600" b="1" dirty="0">
                <a:solidFill>
                  <a:srgbClr val="000000"/>
                </a:solidFill>
                <a:latin typeface="Arial" charset="0"/>
                <a:ea typeface="Arial" charset="0"/>
                <a:cs typeface="Arial" charset="0"/>
              </a:rPr>
              <a:t>Support a culture of caring for all employees</a:t>
            </a:r>
            <a:endParaRPr lang="en-US" sz="1600" b="1" dirty="0">
              <a:solidFill>
                <a:srgbClr val="000000"/>
              </a:solidFill>
            </a:endParaRPr>
          </a:p>
        </p:txBody>
      </p:sp>
    </p:spTree>
    <p:extLst>
      <p:ext uri="{BB962C8B-B14F-4D97-AF65-F5344CB8AC3E}">
        <p14:creationId xmlns:p14="http://schemas.microsoft.com/office/powerpoint/2010/main" val="309819712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
            <a:ext cx="11480800" cy="1143000"/>
          </a:xfrm>
        </p:spPr>
        <p:txBody>
          <a:bodyPr>
            <a:noAutofit/>
          </a:bodyPr>
          <a:lstStyle/>
          <a:p>
            <a:r>
              <a:rPr lang="en-US" sz="4200" dirty="0">
                <a:solidFill>
                  <a:srgbClr val="002F80"/>
                </a:solidFill>
              </a:rPr>
              <a:t>Protective 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09600" y="1409700"/>
            <a:ext cx="9982200" cy="4678363"/>
          </a:xfrm>
        </p:spPr>
        <p:txBody>
          <a:bodyPr>
            <a:normAutofit/>
          </a:bodyPr>
          <a:lstStyle/>
          <a:p>
            <a:pPr>
              <a:spcBef>
                <a:spcPts val="0"/>
              </a:spcBef>
              <a:spcAft>
                <a:spcPts val="600"/>
              </a:spcAft>
              <a:buClr>
                <a:srgbClr val="333333"/>
              </a:buClr>
              <a:buSzPct val="100000"/>
              <a:defRPr/>
            </a:pPr>
            <a:r>
              <a:rPr lang="en-US" sz="2200" kern="0" dirty="0">
                <a:solidFill>
                  <a:srgbClr val="363636"/>
                </a:solidFill>
                <a:cs typeface="Arial" panose="020B0604020202020204" pitchFamily="34" charset="0"/>
                <a:sym typeface="Calibri"/>
              </a:rPr>
              <a:t>Consider the following when evaluating physical security or other protective measures</a:t>
            </a:r>
          </a:p>
          <a:p>
            <a:pPr lvl="1">
              <a:spcBef>
                <a:spcPts val="0"/>
              </a:spcBef>
              <a:spcAft>
                <a:spcPts val="600"/>
              </a:spcAft>
              <a:buClr>
                <a:srgbClr val="333333"/>
              </a:buClr>
              <a:buSzPct val="100000"/>
              <a:buFont typeface="Wingdings" charset="2"/>
              <a:buChar char="§"/>
              <a:defRPr/>
            </a:pPr>
            <a:r>
              <a:rPr lang="en-US" sz="2200" kern="0" dirty="0">
                <a:solidFill>
                  <a:srgbClr val="363636"/>
                </a:solidFill>
                <a:cs typeface="Arial" panose="020B0604020202020204" pitchFamily="34" charset="0"/>
                <a:sym typeface="Calibri"/>
              </a:rPr>
              <a:t>Employees and other </a:t>
            </a:r>
            <a:r>
              <a:rPr lang="en-US" sz="2200" kern="0" dirty="0" smtClean="0">
                <a:solidFill>
                  <a:srgbClr val="363636"/>
                </a:solidFill>
                <a:cs typeface="Arial" panose="020B0604020202020204" pitchFamily="34" charset="0"/>
                <a:sym typeface="Calibri"/>
              </a:rPr>
              <a:t>personnel</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Who or what are you trying to protect? </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How many people are you protecting?</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What about access and functional needs or visitors?</a:t>
            </a:r>
            <a:endParaRPr lang="en-US" sz="2000" kern="0" dirty="0">
              <a:solidFill>
                <a:srgbClr val="363636"/>
              </a:solidFill>
              <a:cs typeface="Arial" panose="020B0604020202020204" pitchFamily="34" charset="0"/>
              <a:sym typeface="Calibri"/>
            </a:endParaRPr>
          </a:p>
          <a:p>
            <a:pPr lvl="1">
              <a:spcBef>
                <a:spcPts val="0"/>
              </a:spcBef>
              <a:spcAft>
                <a:spcPts val="600"/>
              </a:spcAft>
              <a:buClr>
                <a:srgbClr val="333333"/>
              </a:buClr>
              <a:buSzPct val="100000"/>
              <a:buFont typeface="Wingdings" charset="2"/>
              <a:buChar char="§"/>
              <a:defRPr/>
            </a:pPr>
            <a:r>
              <a:rPr lang="en-US" sz="2200" kern="0" dirty="0">
                <a:solidFill>
                  <a:srgbClr val="363636"/>
                </a:solidFill>
                <a:cs typeface="Arial" panose="020B0604020202020204" pitchFamily="34" charset="0"/>
                <a:sym typeface="Calibri"/>
              </a:rPr>
              <a:t>Facility </a:t>
            </a:r>
            <a:r>
              <a:rPr lang="en-US" sz="2200" kern="0" dirty="0" smtClean="0">
                <a:solidFill>
                  <a:srgbClr val="363636"/>
                </a:solidFill>
                <a:cs typeface="Arial" panose="020B0604020202020204" pitchFamily="34" charset="0"/>
                <a:sym typeface="Calibri"/>
              </a:rPr>
              <a:t>characteristics</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How big is the facility? Is it interconnected or a campus? </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Can you use access control to isolate portions of the facility?</a:t>
            </a:r>
            <a:endParaRPr lang="en-US" sz="2000" kern="0" dirty="0">
              <a:solidFill>
                <a:srgbClr val="363636"/>
              </a:solidFill>
              <a:cs typeface="Arial" panose="020B0604020202020204" pitchFamily="34" charset="0"/>
              <a:sym typeface="Calibri"/>
            </a:endParaRPr>
          </a:p>
          <a:p>
            <a:pPr marL="0" indent="0">
              <a:buNone/>
            </a:pPr>
            <a:endParaRPr lang="en-US" sz="2200" dirty="0" smtClean="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72542774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
            <a:ext cx="11480800" cy="1143000"/>
          </a:xfrm>
        </p:spPr>
        <p:txBody>
          <a:bodyPr>
            <a:noAutofit/>
          </a:bodyPr>
          <a:lstStyle/>
          <a:p>
            <a:r>
              <a:rPr lang="en-US" sz="4200" dirty="0">
                <a:solidFill>
                  <a:srgbClr val="002F80"/>
                </a:solidFill>
              </a:rPr>
              <a:t>Protective 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09600" y="1409700"/>
            <a:ext cx="9982200" cy="4678363"/>
          </a:xfrm>
        </p:spPr>
        <p:txBody>
          <a:bodyPr>
            <a:normAutofit/>
          </a:bodyPr>
          <a:lstStyle/>
          <a:p>
            <a:pPr>
              <a:spcBef>
                <a:spcPts val="0"/>
              </a:spcBef>
              <a:spcAft>
                <a:spcPts val="600"/>
              </a:spcAft>
              <a:buClr>
                <a:srgbClr val="333333"/>
              </a:buClr>
              <a:buSzPct val="100000"/>
              <a:defRPr/>
            </a:pPr>
            <a:r>
              <a:rPr lang="en-US" sz="2200" kern="0" dirty="0">
                <a:solidFill>
                  <a:srgbClr val="363636"/>
                </a:solidFill>
                <a:cs typeface="Arial" panose="020B0604020202020204" pitchFamily="34" charset="0"/>
                <a:sym typeface="Calibri"/>
              </a:rPr>
              <a:t>Consider the following when evaluating physical security or other protective measures</a:t>
            </a:r>
          </a:p>
          <a:p>
            <a:pPr lvl="1">
              <a:spcBef>
                <a:spcPts val="0"/>
              </a:spcBef>
              <a:spcAft>
                <a:spcPts val="600"/>
              </a:spcAft>
              <a:buClr>
                <a:srgbClr val="333333"/>
              </a:buClr>
              <a:buSzPct val="100000"/>
              <a:buFont typeface="Wingdings" charset="2"/>
              <a:buChar char="§"/>
              <a:defRPr/>
            </a:pPr>
            <a:r>
              <a:rPr lang="en-US" sz="2200" kern="0" dirty="0">
                <a:solidFill>
                  <a:srgbClr val="363636"/>
                </a:solidFill>
                <a:cs typeface="Arial" panose="020B0604020202020204" pitchFamily="34" charset="0"/>
                <a:sym typeface="Calibri"/>
              </a:rPr>
              <a:t>First responder access</a:t>
            </a:r>
          </a:p>
          <a:p>
            <a:pPr lvl="2">
              <a:spcBef>
                <a:spcPts val="0"/>
              </a:spcBef>
              <a:spcAft>
                <a:spcPts val="600"/>
              </a:spcAft>
              <a:buClr>
                <a:srgbClr val="333333"/>
              </a:buClr>
              <a:buSzPct val="100000"/>
              <a:buFont typeface="Wingdings" charset="2"/>
              <a:buChar char="§"/>
              <a:defRPr/>
            </a:pPr>
            <a:r>
              <a:rPr lang="en-US" sz="2000" kern="0" dirty="0">
                <a:solidFill>
                  <a:srgbClr val="363636"/>
                </a:solidFill>
                <a:cs typeface="Arial" panose="020B0604020202020204" pitchFamily="34" charset="0"/>
                <a:sym typeface="Calibri"/>
              </a:rPr>
              <a:t>How many layers of security will they have to traverse?</a:t>
            </a:r>
          </a:p>
          <a:p>
            <a:pPr lvl="2">
              <a:spcBef>
                <a:spcPts val="0"/>
              </a:spcBef>
              <a:spcAft>
                <a:spcPts val="600"/>
              </a:spcAft>
              <a:buClr>
                <a:srgbClr val="333333"/>
              </a:buClr>
              <a:buSzPct val="100000"/>
              <a:buFont typeface="Wingdings" charset="2"/>
              <a:buChar char="§"/>
              <a:defRPr/>
            </a:pPr>
            <a:r>
              <a:rPr lang="en-US" sz="2000" kern="0" dirty="0">
                <a:solidFill>
                  <a:srgbClr val="363636"/>
                </a:solidFill>
                <a:cs typeface="Arial" panose="020B0604020202020204" pitchFamily="34" charset="0"/>
                <a:sym typeface="Calibri"/>
              </a:rPr>
              <a:t>Will they have access cards</a:t>
            </a:r>
            <a:r>
              <a:rPr lang="en-US" sz="2000" kern="0" dirty="0" smtClean="0">
                <a:solidFill>
                  <a:srgbClr val="363636"/>
                </a:solidFill>
                <a:cs typeface="Arial" panose="020B0604020202020204" pitchFamily="34" charset="0"/>
                <a:sym typeface="Calibri"/>
              </a:rPr>
              <a:t>?</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Are they familiar with you facility? </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Have they conducted a “walk-through,” if so, when?</a:t>
            </a:r>
            <a:endParaRPr lang="en-US" sz="2000" kern="0" dirty="0">
              <a:solidFill>
                <a:srgbClr val="363636"/>
              </a:solidFill>
              <a:cs typeface="Arial" panose="020B0604020202020204" pitchFamily="34" charset="0"/>
              <a:sym typeface="Calibri"/>
            </a:endParaRPr>
          </a:p>
          <a:p>
            <a:pPr lvl="1">
              <a:spcBef>
                <a:spcPts val="0"/>
              </a:spcBef>
              <a:spcAft>
                <a:spcPts val="600"/>
              </a:spcAft>
              <a:buClr>
                <a:srgbClr val="333333"/>
              </a:buClr>
              <a:buSzPct val="100000"/>
              <a:buFont typeface="Wingdings" charset="2"/>
              <a:buChar char="§"/>
              <a:defRPr/>
            </a:pPr>
            <a:r>
              <a:rPr lang="en-US" sz="2200" kern="0" dirty="0" smtClean="0">
                <a:solidFill>
                  <a:srgbClr val="363636"/>
                </a:solidFill>
                <a:cs typeface="Arial" panose="020B0604020202020204" pitchFamily="34" charset="0"/>
                <a:sym typeface="Calibri"/>
              </a:rPr>
              <a:t>The </a:t>
            </a:r>
            <a:r>
              <a:rPr lang="en-US" sz="2200" kern="0" dirty="0">
                <a:solidFill>
                  <a:srgbClr val="363636"/>
                </a:solidFill>
                <a:cs typeface="Arial" panose="020B0604020202020204" pitchFamily="34" charset="0"/>
                <a:sym typeface="Calibri"/>
              </a:rPr>
              <a:t>shooter’s </a:t>
            </a:r>
            <a:r>
              <a:rPr lang="en-US" sz="2200" kern="0" dirty="0" smtClean="0">
                <a:solidFill>
                  <a:srgbClr val="363636"/>
                </a:solidFill>
                <a:cs typeface="Arial" panose="020B0604020202020204" pitchFamily="34" charset="0"/>
                <a:sym typeface="Calibri"/>
              </a:rPr>
              <a:t>perspective</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Are there any barriers?</a:t>
            </a:r>
          </a:p>
          <a:p>
            <a:pPr lvl="2">
              <a:spcBef>
                <a:spcPts val="0"/>
              </a:spcBef>
              <a:spcAft>
                <a:spcPts val="600"/>
              </a:spcAft>
              <a:buClr>
                <a:srgbClr val="333333"/>
              </a:buClr>
              <a:buSzPct val="100000"/>
              <a:buFont typeface="Wingdings" charset="2"/>
              <a:buChar char="§"/>
              <a:defRPr/>
            </a:pPr>
            <a:r>
              <a:rPr lang="en-US" sz="2000" kern="0" dirty="0" smtClean="0">
                <a:solidFill>
                  <a:srgbClr val="363636"/>
                </a:solidFill>
                <a:cs typeface="Arial" panose="020B0604020202020204" pitchFamily="34" charset="0"/>
                <a:sym typeface="Calibri"/>
              </a:rPr>
              <a:t>What items of opportunity may be used against you or used to gain access?</a:t>
            </a:r>
            <a:endParaRPr lang="en-US" sz="2000" kern="0" dirty="0">
              <a:solidFill>
                <a:srgbClr val="363636"/>
              </a:solidFill>
              <a:cs typeface="Arial" panose="020B0604020202020204" pitchFamily="34" charset="0"/>
              <a:sym typeface="Calibri"/>
            </a:endParaRPr>
          </a:p>
          <a:p>
            <a:endParaRPr lang="en-US" sz="2200" dirty="0" smtClean="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10027728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Autofit/>
          </a:bodyPr>
          <a:lstStyle/>
          <a:p>
            <a:r>
              <a:rPr lang="en-US" sz="4200" dirty="0" smtClean="0">
                <a:solidFill>
                  <a:srgbClr val="002F80"/>
                </a:solidFill>
              </a:rPr>
              <a:t>Protective </a:t>
            </a:r>
            <a:r>
              <a:rPr lang="en-US" sz="4200" dirty="0">
                <a:solidFill>
                  <a:srgbClr val="002F80"/>
                </a:solidFill>
              </a:rPr>
              <a:t>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09600" y="1295400"/>
            <a:ext cx="9842500" cy="4216401"/>
          </a:xfrm>
        </p:spPr>
        <p:txBody>
          <a:bodyPr>
            <a:normAutofit/>
          </a:bodyPr>
          <a:lstStyle/>
          <a:p>
            <a:r>
              <a:rPr lang="en-US" sz="2200" dirty="0"/>
              <a:t>Long-term protective measures should emphasize physical safeguards that present a robust deterrent and provide a more survivable environment. Officials should consider the following measures</a:t>
            </a:r>
            <a:r>
              <a:rPr lang="en-US" sz="2200" dirty="0" smtClean="0"/>
              <a:t>:</a:t>
            </a:r>
          </a:p>
          <a:p>
            <a:pPr marL="0" indent="0">
              <a:buNone/>
            </a:pPr>
            <a:endParaRPr lang="en-US" sz="2200" dirty="0"/>
          </a:p>
          <a:p>
            <a:pPr lvl="1">
              <a:buFont typeface="Wingdings" panose="05000000000000000000" pitchFamily="2" charset="2"/>
              <a:buChar char="§"/>
            </a:pPr>
            <a:r>
              <a:rPr lang="en-US" sz="2000" dirty="0"/>
              <a:t>Install secure locks on all external and internal doors and windows with quick-release capability from within for emergency escape</a:t>
            </a:r>
          </a:p>
          <a:p>
            <a:pPr lvl="1">
              <a:buFont typeface="Wingdings" panose="05000000000000000000" pitchFamily="2" charset="2"/>
              <a:buChar char="§"/>
            </a:pPr>
            <a:r>
              <a:rPr lang="en-US" sz="2000" dirty="0"/>
              <a:t>Install window and external door protection with quick-release capability for fire escape</a:t>
            </a:r>
          </a:p>
          <a:p>
            <a:pPr lvl="1">
              <a:buFont typeface="Wingdings" panose="05000000000000000000" pitchFamily="2" charset="2"/>
              <a:buChar char="§"/>
            </a:pPr>
            <a:r>
              <a:rPr lang="en-US" sz="2000" dirty="0"/>
              <a:t>Establish safe areas within the facility for assembly and refuge during crises</a:t>
            </a:r>
          </a:p>
          <a:p>
            <a:pPr lvl="1">
              <a:buFont typeface="Wingdings" panose="05000000000000000000" pitchFamily="2" charset="2"/>
              <a:buChar char="§"/>
            </a:pPr>
            <a:r>
              <a:rPr lang="en-US" sz="2000" dirty="0"/>
              <a:t>Establish and implement an emergency communications system such as phone trees or text messages for personnel</a:t>
            </a: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18692581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52400"/>
            <a:ext cx="11455400" cy="1143000"/>
          </a:xfrm>
        </p:spPr>
        <p:txBody>
          <a:bodyPr>
            <a:noAutofit/>
          </a:bodyPr>
          <a:lstStyle/>
          <a:p>
            <a:r>
              <a:rPr lang="en-US" sz="4200" dirty="0">
                <a:solidFill>
                  <a:srgbClr val="002F80"/>
                </a:solidFill>
              </a:rPr>
              <a:t>Protective 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35000" y="1485900"/>
            <a:ext cx="10807700" cy="3941764"/>
          </a:xfrm>
        </p:spPr>
        <p:txBody>
          <a:bodyPr/>
          <a:lstStyle/>
          <a:p>
            <a:r>
              <a:rPr lang="en-US" sz="2400" dirty="0" smtClean="0"/>
              <a:t>When considering protective measures;  </a:t>
            </a:r>
            <a:endParaRPr lang="en-US" sz="2400" dirty="0"/>
          </a:p>
          <a:p>
            <a:pPr lvl="1">
              <a:buFont typeface="Wingdings" panose="05000000000000000000" pitchFamily="2" charset="2"/>
              <a:buChar char="§"/>
            </a:pPr>
            <a:r>
              <a:rPr lang="en-US" sz="2400" dirty="0" smtClean="0"/>
              <a:t>Use them consistently</a:t>
            </a:r>
          </a:p>
          <a:p>
            <a:pPr lvl="1">
              <a:buFont typeface="Wingdings" panose="05000000000000000000" pitchFamily="2" charset="2"/>
              <a:buChar char="§"/>
            </a:pPr>
            <a:r>
              <a:rPr lang="en-US" sz="2400" dirty="0" smtClean="0"/>
              <a:t>Know how they work</a:t>
            </a:r>
          </a:p>
          <a:p>
            <a:pPr lvl="1">
              <a:buFont typeface="Wingdings" panose="05000000000000000000" pitchFamily="2" charset="2"/>
              <a:buChar char="§"/>
            </a:pPr>
            <a:r>
              <a:rPr lang="en-US" sz="2400" dirty="0" smtClean="0"/>
              <a:t>Understand roles and responsibilities</a:t>
            </a:r>
          </a:p>
          <a:p>
            <a:pPr lvl="1">
              <a:buFont typeface="Wingdings" panose="05000000000000000000" pitchFamily="2" charset="2"/>
              <a:buChar char="§"/>
            </a:pPr>
            <a:r>
              <a:rPr lang="en-US" sz="2400" dirty="0" smtClean="0"/>
              <a:t>Integrate them with policies and procedures</a:t>
            </a:r>
            <a:endParaRPr lang="en-US" sz="2400" dirty="0"/>
          </a:p>
          <a:p>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28</a:t>
            </a:fld>
            <a:endParaRPr lang="en-US" dirty="0">
              <a:solidFill>
                <a:prstClr val="black">
                  <a:tint val="75000"/>
                </a:prstClr>
              </a:solidFill>
            </a:endParaRPr>
          </a:p>
        </p:txBody>
      </p:sp>
      <p:pic>
        <p:nvPicPr>
          <p:cNvPr id="5" name="Picture 4" descr="Picture of a door with multiple methods of locking the door: access key swipe on the wall, electronic swipe access on the door; key lock; and deadbol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383" y="1485900"/>
            <a:ext cx="3770317" cy="2512804"/>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464415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42396"/>
            <a:ext cx="11455400" cy="1143000"/>
          </a:xfrm>
        </p:spPr>
        <p:txBody>
          <a:bodyPr>
            <a:noAutofit/>
          </a:bodyPr>
          <a:lstStyle/>
          <a:p>
            <a:r>
              <a:rPr lang="en-US" sz="4200" dirty="0" smtClean="0">
                <a:solidFill>
                  <a:srgbClr val="002F80"/>
                </a:solidFill>
              </a:rPr>
              <a:t>Mitigation </a:t>
            </a:r>
            <a:r>
              <a:rPr lang="en-US" sz="4200" dirty="0">
                <a:solidFill>
                  <a:srgbClr val="002F80"/>
                </a:solidFill>
              </a:rPr>
              <a:t>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35000" y="1114839"/>
            <a:ext cx="10807700" cy="3941764"/>
          </a:xfrm>
        </p:spPr>
        <p:txBody>
          <a:bodyPr/>
          <a:lstStyle/>
          <a:p>
            <a:r>
              <a:rPr lang="en-US" sz="2200" dirty="0" smtClean="0"/>
              <a:t>Notification System</a:t>
            </a:r>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5" name="Diagram 4" descr="This diagram is a cycle (clockwise from top center): Designate personnel authorized to initiate notifications; Utilize remote communication management systems; Pre-script notification messages; Retain emergency communications channels; and Utilize mutliple systems and social media."/>
          <p:cNvGraphicFramePr/>
          <p:nvPr>
            <p:extLst>
              <p:ext uri="{D42A27DB-BD31-4B8C-83A1-F6EECF244321}">
                <p14:modId xmlns:p14="http://schemas.microsoft.com/office/powerpoint/2010/main" val="180354170"/>
              </p:ext>
            </p:extLst>
          </p:nvPr>
        </p:nvGraphicFramePr>
        <p:xfrm>
          <a:off x="4806491" y="1114839"/>
          <a:ext cx="5176445" cy="4739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500804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84" y="1649728"/>
            <a:ext cx="8767232" cy="3370153"/>
          </a:xfrm>
        </p:spPr>
        <p:txBody>
          <a:bodyPr/>
          <a:lstStyle/>
          <a:p>
            <a:r>
              <a:rPr lang="en-US" dirty="0" smtClean="0"/>
              <a:t>Insert Video of Parking Lot Confrontation</a:t>
            </a:r>
            <a:endParaRPr lang="en-US" dirty="0"/>
          </a:p>
        </p:txBody>
      </p:sp>
    </p:spTree>
    <p:extLst>
      <p:ext uri="{BB962C8B-B14F-4D97-AF65-F5344CB8AC3E}">
        <p14:creationId xmlns:p14="http://schemas.microsoft.com/office/powerpoint/2010/main" val="296988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52400"/>
            <a:ext cx="11455400" cy="1143000"/>
          </a:xfrm>
        </p:spPr>
        <p:txBody>
          <a:bodyPr>
            <a:noAutofit/>
          </a:bodyPr>
          <a:lstStyle/>
          <a:p>
            <a:r>
              <a:rPr lang="en-US" sz="4200" dirty="0" smtClean="0">
                <a:solidFill>
                  <a:srgbClr val="002F80"/>
                </a:solidFill>
              </a:rPr>
              <a:t>Mitigation </a:t>
            </a:r>
            <a:r>
              <a:rPr lang="en-US" sz="4200" dirty="0">
                <a:solidFill>
                  <a:srgbClr val="002F80"/>
                </a:solidFill>
              </a:rPr>
              <a:t>Measures – </a:t>
            </a:r>
            <a:br>
              <a:rPr lang="en-US" sz="4200" dirty="0">
                <a:solidFill>
                  <a:srgbClr val="002F80"/>
                </a:solidFill>
              </a:rPr>
            </a:br>
            <a:endParaRPr lang="en-US" sz="4200" dirty="0">
              <a:solidFill>
                <a:srgbClr val="002F80"/>
              </a:solidFill>
            </a:endParaRPr>
          </a:p>
        </p:txBody>
      </p:sp>
      <p:sp>
        <p:nvSpPr>
          <p:cNvPr id="3" name="Content Placeholder 2"/>
          <p:cNvSpPr>
            <a:spLocks noGrp="1"/>
          </p:cNvSpPr>
          <p:nvPr>
            <p:ph idx="1"/>
          </p:nvPr>
        </p:nvSpPr>
        <p:spPr>
          <a:xfrm>
            <a:off x="635000" y="1060174"/>
            <a:ext cx="10807700" cy="4367490"/>
          </a:xfrm>
        </p:spPr>
        <p:txBody>
          <a:bodyPr/>
          <a:lstStyle/>
          <a:p>
            <a:r>
              <a:rPr lang="en-US" sz="2200" dirty="0" smtClean="0"/>
              <a:t>Notification System</a:t>
            </a:r>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6" name="Diagram 5" descr="Marks for an effective notification message:&#10;- Immediate - rapid implementation&#10;- Receivable - at or away from work station and by persons who may have impairments&#10;- Understandable - clear and concise, including to persons who may not speak English&#10;-  Credible - delivered from trusted sender"/>
          <p:cNvGraphicFramePr/>
          <p:nvPr>
            <p:extLst>
              <p:ext uri="{D42A27DB-BD31-4B8C-83A1-F6EECF244321}">
                <p14:modId xmlns:p14="http://schemas.microsoft.com/office/powerpoint/2010/main" val="796985777"/>
              </p:ext>
            </p:extLst>
          </p:nvPr>
        </p:nvGraphicFramePr>
        <p:xfrm>
          <a:off x="3429000" y="1861792"/>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32704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52400"/>
            <a:ext cx="11506200" cy="1143000"/>
          </a:xfrm>
        </p:spPr>
        <p:txBody>
          <a:bodyPr>
            <a:noAutofit/>
          </a:bodyPr>
          <a:lstStyle/>
          <a:p>
            <a:r>
              <a:rPr lang="en-US" sz="4200" dirty="0">
                <a:solidFill>
                  <a:srgbClr val="002F80"/>
                </a:solidFill>
              </a:rPr>
              <a:t>Response to an Active Shooter Situation</a:t>
            </a:r>
          </a:p>
        </p:txBody>
      </p:sp>
      <p:sp>
        <p:nvSpPr>
          <p:cNvPr id="3" name="Content Placeholder 2"/>
          <p:cNvSpPr>
            <a:spLocks noGrp="1"/>
          </p:cNvSpPr>
          <p:nvPr>
            <p:ph idx="1"/>
          </p:nvPr>
        </p:nvSpPr>
        <p:spPr>
          <a:xfrm>
            <a:off x="609600" y="1341438"/>
            <a:ext cx="11061700" cy="4525963"/>
          </a:xfrm>
        </p:spPr>
        <p:txBody>
          <a:bodyPr>
            <a:normAutofit/>
          </a:bodyPr>
          <a:lstStyle/>
          <a:p>
            <a:r>
              <a:rPr lang="en-US" dirty="0" smtClean="0"/>
              <a:t>In an active shooter situation, </a:t>
            </a:r>
            <a:r>
              <a:rPr lang="en-US" dirty="0" smtClean="0">
                <a:cs typeface="Arial" pitchFamily="34" charset="0"/>
              </a:rPr>
              <a:t>you should quickly determine the most reasonable way to protect your own life. You should:</a:t>
            </a:r>
          </a:p>
          <a:p>
            <a:pPr marL="857250" lvl="1" indent="-457200">
              <a:buFont typeface="+mj-lt"/>
              <a:buAutoNum type="arabicPeriod"/>
            </a:pPr>
            <a:r>
              <a:rPr lang="en-US" b="1" dirty="0" smtClean="0">
                <a:cs typeface="Arial" pitchFamily="34" charset="0"/>
              </a:rPr>
              <a:t>Run</a:t>
            </a:r>
            <a:r>
              <a:rPr lang="en-US" dirty="0" smtClean="0">
                <a:cs typeface="Arial" pitchFamily="34" charset="0"/>
              </a:rPr>
              <a:t>: If there is an accessible escape path, attempt to evacuate the premises</a:t>
            </a:r>
          </a:p>
          <a:p>
            <a:pPr marL="857250" lvl="1" indent="-457200">
              <a:buFont typeface="+mj-lt"/>
              <a:buAutoNum type="arabicPeriod"/>
            </a:pPr>
            <a:r>
              <a:rPr lang="en-US" b="1" dirty="0" smtClean="0">
                <a:cs typeface="Arial" pitchFamily="34" charset="0"/>
              </a:rPr>
              <a:t>Hide</a:t>
            </a:r>
            <a:r>
              <a:rPr lang="en-US" dirty="0" smtClean="0">
                <a:cs typeface="Arial" pitchFamily="34" charset="0"/>
              </a:rPr>
              <a:t>: If evacuation is not possible, find a place to hide where the active shooter is less likely to find you</a:t>
            </a:r>
          </a:p>
          <a:p>
            <a:pPr marL="857250" lvl="1" indent="-457200">
              <a:buFont typeface="+mj-lt"/>
              <a:buAutoNum type="arabicPeriod"/>
            </a:pPr>
            <a:r>
              <a:rPr lang="en-US" b="1" dirty="0" smtClean="0">
                <a:cs typeface="Arial" pitchFamily="34" charset="0"/>
              </a:rPr>
              <a:t>Fight</a:t>
            </a:r>
            <a:r>
              <a:rPr lang="en-US" dirty="0" smtClean="0">
                <a:cs typeface="Arial" pitchFamily="34" charset="0"/>
              </a:rPr>
              <a:t>: As a last resort, and only when your life is in imminent danger, attempt to disrupt and/or incapacitate the active shooter</a:t>
            </a:r>
          </a:p>
          <a:p>
            <a:r>
              <a:rPr lang="en-US" dirty="0" smtClean="0">
                <a:cs typeface="Arial" pitchFamily="34" charset="0"/>
              </a:rPr>
              <a:t>It is important to train employees they can react if they are confronted with an active shooter situation </a:t>
            </a:r>
          </a:p>
          <a:p>
            <a:r>
              <a:rPr lang="en-US" dirty="0" smtClean="0">
                <a:cs typeface="Arial" pitchFamily="34" charset="0"/>
              </a:rPr>
              <a:t>These situations evolve quickly, therefore, quick decisions could mean the difference between life and death</a:t>
            </a:r>
          </a:p>
          <a:p>
            <a:r>
              <a:rPr lang="en-US" dirty="0" smtClean="0">
                <a:cs typeface="Arial" pitchFamily="34" charset="0"/>
              </a:rPr>
              <a:t>If you are in harm’s way, you will need to quickly decide on the safest course of action based on the scenario unfolding before you</a:t>
            </a:r>
          </a:p>
          <a:p>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46742610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0" y="2755900"/>
            <a:ext cx="8547100" cy="369332"/>
          </a:xfrm>
          <a:prstGeom prst="rect">
            <a:avLst/>
          </a:prstGeom>
          <a:noFill/>
        </p:spPr>
        <p:txBody>
          <a:bodyPr wrap="square" rtlCol="0">
            <a:spAutoFit/>
          </a:bodyPr>
          <a:lstStyle/>
          <a:p>
            <a:r>
              <a:rPr lang="en-US" dirty="0" smtClean="0"/>
              <a:t>Insert the DHS Run-Hide-Fight video</a:t>
            </a:r>
            <a:endParaRPr lang="en-US" dirty="0"/>
          </a:p>
        </p:txBody>
      </p:sp>
    </p:spTree>
    <p:extLst>
      <p:ext uri="{BB962C8B-B14F-4D97-AF65-F5344CB8AC3E}">
        <p14:creationId xmlns:p14="http://schemas.microsoft.com/office/powerpoint/2010/main" val="2630011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52400"/>
            <a:ext cx="11493500" cy="1143000"/>
          </a:xfrm>
        </p:spPr>
        <p:txBody>
          <a:bodyPr>
            <a:normAutofit/>
          </a:bodyPr>
          <a:lstStyle/>
          <a:p>
            <a:r>
              <a:rPr lang="en-US" sz="4200" dirty="0">
                <a:solidFill>
                  <a:srgbClr val="002F80"/>
                </a:solidFill>
              </a:rPr>
              <a:t>Run</a:t>
            </a:r>
          </a:p>
        </p:txBody>
      </p:sp>
      <p:sp>
        <p:nvSpPr>
          <p:cNvPr id="3" name="Content Placeholder 2"/>
          <p:cNvSpPr>
            <a:spLocks noGrp="1"/>
          </p:cNvSpPr>
          <p:nvPr>
            <p:ph idx="1"/>
          </p:nvPr>
        </p:nvSpPr>
        <p:spPr>
          <a:xfrm>
            <a:off x="596900" y="1066801"/>
            <a:ext cx="9994900" cy="5029199"/>
          </a:xfrm>
        </p:spPr>
        <p:txBody>
          <a:bodyPr>
            <a:normAutofit/>
          </a:bodyPr>
          <a:lstStyle/>
          <a:p>
            <a:r>
              <a:rPr lang="en-US" sz="2200" dirty="0"/>
              <a:t>If you suspect an active shooter situation, you must quickly determine the most reasonable way to protect your own life; if there is an accessible escape path, attempt to evacuate the premises</a:t>
            </a:r>
          </a:p>
          <a:p>
            <a:r>
              <a:rPr lang="en-US" sz="2200" dirty="0"/>
              <a:t>Always have an escape route/plan in mind</a:t>
            </a:r>
          </a:p>
          <a:p>
            <a:r>
              <a:rPr lang="en-US" sz="2200" dirty="0"/>
              <a:t>Leave your belongings behind</a:t>
            </a:r>
          </a:p>
          <a:p>
            <a:r>
              <a:rPr lang="en-US" sz="2200" dirty="0"/>
              <a:t>Be sure to:</a:t>
            </a:r>
          </a:p>
          <a:p>
            <a:pPr lvl="1">
              <a:buFont typeface="Wingdings" panose="05000000000000000000" pitchFamily="2" charset="2"/>
              <a:buChar char="§"/>
            </a:pPr>
            <a:r>
              <a:rPr lang="en-US" sz="2000" dirty="0"/>
              <a:t>Warn others not to enter an area where the active shooter may be</a:t>
            </a:r>
          </a:p>
          <a:p>
            <a:pPr lvl="1">
              <a:buFont typeface="Wingdings" panose="05000000000000000000" pitchFamily="2" charset="2"/>
              <a:buChar char="§"/>
            </a:pPr>
            <a:r>
              <a:rPr lang="en-US" sz="2000" dirty="0"/>
              <a:t>Help others escape, if possible</a:t>
            </a:r>
          </a:p>
          <a:p>
            <a:pPr lvl="1">
              <a:buFont typeface="Wingdings" panose="05000000000000000000" pitchFamily="2" charset="2"/>
              <a:buChar char="§"/>
            </a:pPr>
            <a:r>
              <a:rPr lang="en-US" sz="2000" dirty="0"/>
              <a:t>Evacuate regardless of whether others agree to follow</a:t>
            </a:r>
          </a:p>
          <a:p>
            <a:pPr lvl="1">
              <a:buFont typeface="Wingdings" panose="05000000000000000000" pitchFamily="2" charset="2"/>
              <a:buChar char="§"/>
            </a:pPr>
            <a:r>
              <a:rPr lang="en-US" sz="2000" dirty="0"/>
              <a:t>Do not attempt to move wounded people</a:t>
            </a:r>
          </a:p>
          <a:p>
            <a:pPr lvl="1">
              <a:buFont typeface="Wingdings" panose="05000000000000000000" pitchFamily="2" charset="2"/>
              <a:buChar char="§"/>
            </a:pPr>
            <a:r>
              <a:rPr lang="en-US" sz="2000" dirty="0"/>
              <a:t>Keep your hands visible</a:t>
            </a:r>
          </a:p>
          <a:p>
            <a:pPr lvl="1">
              <a:buFont typeface="Wingdings" panose="05000000000000000000" pitchFamily="2" charset="2"/>
              <a:buChar char="§"/>
            </a:pPr>
            <a:r>
              <a:rPr lang="en-US" sz="2000" dirty="0"/>
              <a:t>Follow the instructions of any police officers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62372858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11518900" cy="1143000"/>
          </a:xfrm>
        </p:spPr>
        <p:txBody>
          <a:bodyPr/>
          <a:lstStyle/>
          <a:p>
            <a:r>
              <a:rPr lang="en-US" sz="4200" dirty="0">
                <a:solidFill>
                  <a:srgbClr val="002F80"/>
                </a:solidFill>
              </a:rPr>
              <a:t>Hide</a:t>
            </a:r>
          </a:p>
        </p:txBody>
      </p:sp>
      <p:sp>
        <p:nvSpPr>
          <p:cNvPr id="3" name="Content Placeholder 2"/>
          <p:cNvSpPr>
            <a:spLocks noGrp="1"/>
          </p:cNvSpPr>
          <p:nvPr>
            <p:ph idx="1"/>
          </p:nvPr>
        </p:nvSpPr>
        <p:spPr>
          <a:xfrm>
            <a:off x="571500" y="1341438"/>
            <a:ext cx="11518900" cy="4525963"/>
          </a:xfrm>
        </p:spPr>
        <p:txBody>
          <a:bodyPr>
            <a:normAutofit/>
          </a:bodyPr>
          <a:lstStyle/>
          <a:p>
            <a:r>
              <a:rPr lang="en-US" sz="2200" dirty="0"/>
              <a:t>If safe evacuation is not possible, find a place to hide where the active shooter is less likely to find you. Your hiding place should:</a:t>
            </a:r>
          </a:p>
          <a:p>
            <a:pPr lvl="1">
              <a:buFont typeface="Wingdings" panose="05000000000000000000" pitchFamily="2" charset="2"/>
              <a:buChar char="§"/>
            </a:pPr>
            <a:r>
              <a:rPr lang="en-US" sz="2000" dirty="0"/>
              <a:t>Be out of the shooter’s view</a:t>
            </a:r>
          </a:p>
          <a:p>
            <a:pPr lvl="1">
              <a:buFont typeface="Wingdings" panose="05000000000000000000" pitchFamily="2" charset="2"/>
              <a:buChar char="§"/>
            </a:pPr>
            <a:r>
              <a:rPr lang="en-US" sz="2000" dirty="0"/>
              <a:t>Provide protection if shots are fired in your direction (i.e., an office with a closed and locked door)</a:t>
            </a:r>
          </a:p>
          <a:p>
            <a:pPr lvl="1">
              <a:buFont typeface="Wingdings" panose="05000000000000000000" pitchFamily="2" charset="2"/>
              <a:buChar char="§"/>
            </a:pPr>
            <a:r>
              <a:rPr lang="en-US" sz="2000" dirty="0" smtClean="0"/>
              <a:t>Do not </a:t>
            </a:r>
            <a:r>
              <a:rPr lang="en-US" sz="2000" dirty="0"/>
              <a:t>trap or restrict your options for movement</a:t>
            </a:r>
          </a:p>
          <a:p>
            <a:r>
              <a:rPr lang="en-US" sz="2200" dirty="0"/>
              <a:t>To prevent a shooter from entering your hiding place:</a:t>
            </a:r>
          </a:p>
          <a:p>
            <a:pPr lvl="1">
              <a:buFont typeface="Wingdings" panose="05000000000000000000" pitchFamily="2" charset="2"/>
              <a:buChar char="§"/>
            </a:pPr>
            <a:r>
              <a:rPr lang="en-US" sz="2000" dirty="0"/>
              <a:t>Lock the door</a:t>
            </a:r>
          </a:p>
          <a:p>
            <a:pPr lvl="1">
              <a:buFont typeface="Wingdings" panose="05000000000000000000" pitchFamily="2" charset="2"/>
              <a:buChar char="§"/>
            </a:pPr>
            <a:r>
              <a:rPr lang="en-US" sz="2000" dirty="0"/>
              <a:t>Blockade the door with heavy furniture</a:t>
            </a:r>
          </a:p>
          <a:p>
            <a:pPr lvl="1">
              <a:buFont typeface="Wingdings" panose="05000000000000000000" pitchFamily="2" charset="2"/>
              <a:buChar char="§"/>
            </a:pPr>
            <a:r>
              <a:rPr lang="en-US" sz="2000" dirty="0"/>
              <a:t>Close, cover, and move away from the door</a:t>
            </a: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0513004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lstStyle/>
          <a:p>
            <a:r>
              <a:rPr lang="en-US" sz="4200" dirty="0">
                <a:solidFill>
                  <a:srgbClr val="002F80"/>
                </a:solidFill>
              </a:rPr>
              <a:t>Fight</a:t>
            </a:r>
          </a:p>
        </p:txBody>
      </p:sp>
      <p:sp>
        <p:nvSpPr>
          <p:cNvPr id="3" name="Content Placeholder 2"/>
          <p:cNvSpPr>
            <a:spLocks noGrp="1"/>
          </p:cNvSpPr>
          <p:nvPr>
            <p:ph idx="1"/>
          </p:nvPr>
        </p:nvSpPr>
        <p:spPr>
          <a:xfrm>
            <a:off x="609600" y="1341438"/>
            <a:ext cx="11480800" cy="4525963"/>
          </a:xfrm>
        </p:spPr>
        <p:txBody>
          <a:bodyPr>
            <a:normAutofit/>
          </a:bodyPr>
          <a:lstStyle/>
          <a:p>
            <a:r>
              <a:rPr lang="en-US" sz="2200" dirty="0"/>
              <a:t>As a last resort, and only when your life is in imminent danger, should you attempt to incapacitate the shooter by acting with physical aggression</a:t>
            </a:r>
          </a:p>
          <a:p>
            <a:pPr lvl="1">
              <a:buFont typeface="Wingdings" panose="05000000000000000000" pitchFamily="2" charset="2"/>
              <a:buChar char="§"/>
            </a:pPr>
            <a:r>
              <a:rPr lang="en-US" sz="2000" dirty="0"/>
              <a:t>Act as aggressively as possible against him/her</a:t>
            </a:r>
          </a:p>
          <a:p>
            <a:pPr lvl="1">
              <a:buFont typeface="Wingdings" panose="05000000000000000000" pitchFamily="2" charset="2"/>
              <a:buChar char="§"/>
            </a:pPr>
            <a:r>
              <a:rPr lang="en-US" sz="2000" dirty="0"/>
              <a:t>Throw items and improvise weapons</a:t>
            </a:r>
          </a:p>
          <a:p>
            <a:pPr lvl="1">
              <a:buFont typeface="Wingdings" panose="05000000000000000000" pitchFamily="2" charset="2"/>
              <a:buChar char="§"/>
            </a:pPr>
            <a:r>
              <a:rPr lang="en-US" sz="2000" dirty="0"/>
              <a:t>Yell</a:t>
            </a:r>
          </a:p>
          <a:p>
            <a:pPr lvl="1">
              <a:buFont typeface="Wingdings" panose="05000000000000000000" pitchFamily="2" charset="2"/>
              <a:buChar char="§"/>
            </a:pPr>
            <a:r>
              <a:rPr lang="en-US" sz="2000" dirty="0"/>
              <a:t>Commit to your actions</a:t>
            </a: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65762267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733" y="5629334"/>
            <a:ext cx="9356725" cy="615553"/>
          </a:xfrm>
          <a:prstGeom prst="rect">
            <a:avLst/>
          </a:prstGeom>
        </p:spPr>
        <p:txBody>
          <a:bodyPr vert="horz" wrap="square" lIns="0" tIns="0" rIns="0" bIns="0" rtlCol="0">
            <a:spAutoFit/>
          </a:bodyPr>
          <a:lstStyle/>
          <a:p>
            <a:pPr marL="21166" defTabSz="1523877">
              <a:tabLst>
                <a:tab pos="3031882" algn="l"/>
                <a:tab pos="5557921" algn="l"/>
                <a:tab pos="7944274" algn="l"/>
              </a:tabLst>
            </a:pPr>
            <a:r>
              <a:rPr sz="4000" spc="100" dirty="0">
                <a:solidFill>
                  <a:srgbClr val="003863"/>
                </a:solidFill>
                <a:latin typeface="Arial"/>
                <a:cs typeface="Arial"/>
              </a:rPr>
              <a:t>connect	</a:t>
            </a:r>
            <a:r>
              <a:rPr sz="4000" spc="-42" dirty="0">
                <a:solidFill>
                  <a:srgbClr val="003863"/>
                </a:solidFill>
                <a:latin typeface="Arial"/>
                <a:cs typeface="Arial"/>
              </a:rPr>
              <a:t>plan	</a:t>
            </a:r>
            <a:r>
              <a:rPr sz="4000" spc="100" dirty="0">
                <a:solidFill>
                  <a:srgbClr val="003863"/>
                </a:solidFill>
                <a:latin typeface="Arial"/>
                <a:cs typeface="Arial"/>
              </a:rPr>
              <a:t>t</a:t>
            </a:r>
            <a:r>
              <a:rPr sz="4000" spc="75" dirty="0">
                <a:solidFill>
                  <a:srgbClr val="003863"/>
                </a:solidFill>
                <a:latin typeface="Arial"/>
                <a:cs typeface="Arial"/>
              </a:rPr>
              <a:t>r</a:t>
            </a:r>
            <a:r>
              <a:rPr sz="4000" spc="-75" dirty="0">
                <a:solidFill>
                  <a:srgbClr val="003863"/>
                </a:solidFill>
                <a:latin typeface="Arial"/>
                <a:cs typeface="Arial"/>
              </a:rPr>
              <a:t>ain</a:t>
            </a:r>
            <a:r>
              <a:rPr sz="4000" dirty="0">
                <a:solidFill>
                  <a:srgbClr val="003863"/>
                </a:solidFill>
                <a:latin typeface="Arial"/>
                <a:cs typeface="Arial"/>
              </a:rPr>
              <a:t>	</a:t>
            </a:r>
            <a:r>
              <a:rPr sz="4000" spc="-117" dirty="0">
                <a:solidFill>
                  <a:srgbClr val="003863"/>
                </a:solidFill>
                <a:latin typeface="Arial"/>
                <a:cs typeface="Arial"/>
              </a:rPr>
              <a:t>r</a:t>
            </a:r>
            <a:r>
              <a:rPr sz="4000" spc="67" dirty="0">
                <a:solidFill>
                  <a:srgbClr val="003863"/>
                </a:solidFill>
                <a:latin typeface="Arial"/>
                <a:cs typeface="Arial"/>
              </a:rPr>
              <a:t>epo</a:t>
            </a:r>
            <a:r>
              <a:rPr sz="4000" spc="125" dirty="0">
                <a:solidFill>
                  <a:srgbClr val="003863"/>
                </a:solidFill>
                <a:latin typeface="Arial"/>
                <a:cs typeface="Arial"/>
              </a:rPr>
              <a:t>r</a:t>
            </a:r>
            <a:r>
              <a:rPr sz="4000" spc="200" dirty="0">
                <a:solidFill>
                  <a:srgbClr val="003863"/>
                </a:solidFill>
                <a:latin typeface="Arial"/>
                <a:cs typeface="Arial"/>
              </a:rPr>
              <a:t>t</a:t>
            </a:r>
            <a:endParaRPr sz="4000" dirty="0">
              <a:solidFill>
                <a:prstClr val="black"/>
              </a:solidFill>
              <a:latin typeface="Arial"/>
              <a:cs typeface="Arial"/>
            </a:endParaRPr>
          </a:p>
        </p:txBody>
      </p:sp>
      <p:sp>
        <p:nvSpPr>
          <p:cNvPr id="3" name="object 3"/>
          <p:cNvSpPr/>
          <p:nvPr/>
        </p:nvSpPr>
        <p:spPr>
          <a:xfrm>
            <a:off x="863180" y="661831"/>
            <a:ext cx="203200" cy="205315"/>
          </a:xfrm>
          <a:custGeom>
            <a:avLst/>
            <a:gdLst/>
            <a:ahLst/>
            <a:cxnLst/>
            <a:rect l="l" t="t" r="r" b="b"/>
            <a:pathLst>
              <a:path w="121920" h="123190">
                <a:moveTo>
                  <a:pt x="70289" y="0"/>
                </a:moveTo>
                <a:lnTo>
                  <a:pt x="26520" y="11670"/>
                </a:lnTo>
                <a:lnTo>
                  <a:pt x="2673" y="42441"/>
                </a:lnTo>
                <a:lnTo>
                  <a:pt x="0" y="55444"/>
                </a:lnTo>
                <a:lnTo>
                  <a:pt x="1446" y="71240"/>
                </a:lnTo>
                <a:lnTo>
                  <a:pt x="21678" y="107758"/>
                </a:lnTo>
                <a:lnTo>
                  <a:pt x="58534" y="122740"/>
                </a:lnTo>
                <a:lnTo>
                  <a:pt x="61465" y="122809"/>
                </a:lnTo>
                <a:lnTo>
                  <a:pt x="75869" y="121119"/>
                </a:lnTo>
                <a:lnTo>
                  <a:pt x="110248" y="98904"/>
                </a:lnTo>
                <a:lnTo>
                  <a:pt x="121893" y="73721"/>
                </a:lnTo>
                <a:lnTo>
                  <a:pt x="120975" y="56449"/>
                </a:lnTo>
                <a:lnTo>
                  <a:pt x="103523" y="17432"/>
                </a:lnTo>
                <a:lnTo>
                  <a:pt x="70289" y="0"/>
                </a:lnTo>
                <a:close/>
              </a:path>
            </a:pathLst>
          </a:custGeom>
          <a:solidFill>
            <a:srgbClr val="6A8900"/>
          </a:solidFill>
        </p:spPr>
        <p:txBody>
          <a:bodyPr wrap="square" lIns="0" tIns="0" rIns="0" bIns="0" rtlCol="0"/>
          <a:lstStyle/>
          <a:p>
            <a:pPr defTabSz="1523877"/>
            <a:endParaRPr dirty="0" smtClean="0">
              <a:solidFill>
                <a:prstClr val="black"/>
              </a:solidFill>
            </a:endParaRPr>
          </a:p>
        </p:txBody>
      </p:sp>
      <p:sp>
        <p:nvSpPr>
          <p:cNvPr id="4" name="object 4"/>
          <p:cNvSpPr txBox="1"/>
          <p:nvPr/>
        </p:nvSpPr>
        <p:spPr>
          <a:xfrm>
            <a:off x="1121833" y="621479"/>
            <a:ext cx="6282267" cy="359073"/>
          </a:xfrm>
          <a:prstGeom prst="rect">
            <a:avLst/>
          </a:prstGeom>
        </p:spPr>
        <p:txBody>
          <a:bodyPr vert="horz" wrap="square" lIns="0" tIns="0" rIns="0" bIns="0" rtlCol="0">
            <a:spAutoFit/>
          </a:bodyPr>
          <a:lstStyle/>
          <a:p>
            <a:pPr marL="21166" defTabSz="1523877"/>
            <a:r>
              <a:rPr sz="2300" spc="-58" dirty="0">
                <a:solidFill>
                  <a:srgbClr val="003863"/>
                </a:solidFill>
                <a:latin typeface="Tahoma"/>
                <a:cs typeface="Tahoma"/>
              </a:rPr>
              <a:t>Homelan</a:t>
            </a:r>
            <a:r>
              <a:rPr sz="2300" spc="-33" dirty="0">
                <a:solidFill>
                  <a:srgbClr val="003863"/>
                </a:solidFill>
                <a:latin typeface="Tahoma"/>
                <a:cs typeface="Tahoma"/>
              </a:rPr>
              <a:t>d</a:t>
            </a:r>
            <a:r>
              <a:rPr sz="2300" spc="-258" dirty="0">
                <a:solidFill>
                  <a:srgbClr val="003863"/>
                </a:solidFill>
                <a:latin typeface="Tahoma"/>
                <a:cs typeface="Tahoma"/>
              </a:rPr>
              <a:t> </a:t>
            </a:r>
            <a:r>
              <a:rPr sz="2300" spc="-42" dirty="0">
                <a:solidFill>
                  <a:srgbClr val="003863"/>
                </a:solidFill>
                <a:latin typeface="Tahoma"/>
                <a:cs typeface="Tahoma"/>
              </a:rPr>
              <a:t>Securi</a:t>
            </a:r>
            <a:r>
              <a:rPr sz="2300" dirty="0">
                <a:solidFill>
                  <a:srgbClr val="003863"/>
                </a:solidFill>
                <a:latin typeface="Tahoma"/>
                <a:cs typeface="Tahoma"/>
              </a:rPr>
              <a:t>t</a:t>
            </a:r>
            <a:r>
              <a:rPr sz="2300" spc="-83" dirty="0">
                <a:solidFill>
                  <a:srgbClr val="003863"/>
                </a:solidFill>
                <a:latin typeface="Tahoma"/>
                <a:cs typeface="Tahoma"/>
              </a:rPr>
              <a:t>y</a:t>
            </a:r>
            <a:r>
              <a:rPr sz="2300" spc="-292" dirty="0">
                <a:solidFill>
                  <a:srgbClr val="003863"/>
                </a:solidFill>
                <a:latin typeface="Tahoma"/>
                <a:cs typeface="Tahoma"/>
              </a:rPr>
              <a:t> </a:t>
            </a:r>
            <a:r>
              <a:rPr sz="2300" spc="50" dirty="0">
                <a:solidFill>
                  <a:srgbClr val="003863"/>
                </a:solidFill>
                <a:latin typeface="Tahoma"/>
                <a:cs typeface="Tahoma"/>
              </a:rPr>
              <a:t>S</a:t>
            </a:r>
            <a:r>
              <a:rPr sz="2300" spc="-75" dirty="0">
                <a:solidFill>
                  <a:srgbClr val="003863"/>
                </a:solidFill>
                <a:latin typeface="Tahoma"/>
                <a:cs typeface="Tahoma"/>
              </a:rPr>
              <a:t>ta</a:t>
            </a:r>
            <a:r>
              <a:rPr sz="2300" spc="-17" dirty="0">
                <a:solidFill>
                  <a:srgbClr val="003863"/>
                </a:solidFill>
                <a:latin typeface="Tahoma"/>
                <a:cs typeface="Tahoma"/>
              </a:rPr>
              <a:t>r</a:t>
            </a:r>
            <a:r>
              <a:rPr sz="2300" dirty="0">
                <a:solidFill>
                  <a:srgbClr val="003863"/>
                </a:solidFill>
                <a:latin typeface="Tahoma"/>
                <a:cs typeface="Tahoma"/>
              </a:rPr>
              <a:t>t</a:t>
            </a:r>
            <a:r>
              <a:rPr sz="2300" spc="42" dirty="0">
                <a:solidFill>
                  <a:srgbClr val="003863"/>
                </a:solidFill>
                <a:latin typeface="Tahoma"/>
                <a:cs typeface="Tahoma"/>
              </a:rPr>
              <a:t>s</a:t>
            </a:r>
            <a:r>
              <a:rPr sz="2300" spc="-258" dirty="0">
                <a:solidFill>
                  <a:srgbClr val="003863"/>
                </a:solidFill>
                <a:latin typeface="Tahoma"/>
                <a:cs typeface="Tahoma"/>
              </a:rPr>
              <a:t> </a:t>
            </a:r>
            <a:r>
              <a:rPr sz="2300" spc="-117" dirty="0">
                <a:solidFill>
                  <a:srgbClr val="003863"/>
                </a:solidFill>
                <a:latin typeface="Tahoma"/>
                <a:cs typeface="Tahoma"/>
              </a:rPr>
              <a:t>wit</a:t>
            </a:r>
            <a:r>
              <a:rPr sz="2300" spc="-125" dirty="0">
                <a:solidFill>
                  <a:srgbClr val="003863"/>
                </a:solidFill>
                <a:latin typeface="Tahoma"/>
                <a:cs typeface="Tahoma"/>
              </a:rPr>
              <a:t>h</a:t>
            </a:r>
            <a:r>
              <a:rPr sz="2300" spc="-258" dirty="0">
                <a:solidFill>
                  <a:srgbClr val="003863"/>
                </a:solidFill>
                <a:latin typeface="Tahoma"/>
                <a:cs typeface="Tahoma"/>
              </a:rPr>
              <a:t> </a:t>
            </a:r>
            <a:r>
              <a:rPr sz="2300" spc="-17" dirty="0">
                <a:solidFill>
                  <a:srgbClr val="003863"/>
                </a:solidFill>
                <a:latin typeface="Tahoma"/>
                <a:cs typeface="Tahoma"/>
              </a:rPr>
              <a:t>Hom</a:t>
            </a:r>
            <a:r>
              <a:rPr sz="2300" spc="-42" dirty="0">
                <a:solidFill>
                  <a:srgbClr val="003863"/>
                </a:solidFill>
                <a:latin typeface="Tahoma"/>
                <a:cs typeface="Tahoma"/>
              </a:rPr>
              <a:t>e</a:t>
            </a:r>
            <a:r>
              <a:rPr sz="2300" spc="-92" dirty="0">
                <a:solidFill>
                  <a:srgbClr val="003863"/>
                </a:solidFill>
                <a:latin typeface="Tahoma"/>
                <a:cs typeface="Tahoma"/>
              </a:rPr>
              <a:t>t</a:t>
            </a:r>
            <a:r>
              <a:rPr sz="2300" spc="8" dirty="0">
                <a:solidFill>
                  <a:srgbClr val="003863"/>
                </a:solidFill>
                <a:latin typeface="Tahoma"/>
                <a:cs typeface="Tahoma"/>
              </a:rPr>
              <a:t>o</a:t>
            </a:r>
            <a:r>
              <a:rPr sz="2300" spc="-150" dirty="0">
                <a:solidFill>
                  <a:srgbClr val="003863"/>
                </a:solidFill>
                <a:latin typeface="Tahoma"/>
                <a:cs typeface="Tahoma"/>
              </a:rPr>
              <a:t>w</a:t>
            </a:r>
            <a:r>
              <a:rPr sz="2300" spc="-92" dirty="0">
                <a:solidFill>
                  <a:srgbClr val="003863"/>
                </a:solidFill>
                <a:latin typeface="Tahoma"/>
                <a:cs typeface="Tahoma"/>
              </a:rPr>
              <a:t>n</a:t>
            </a:r>
            <a:r>
              <a:rPr sz="2300" spc="-258" dirty="0">
                <a:solidFill>
                  <a:srgbClr val="003863"/>
                </a:solidFill>
                <a:latin typeface="Tahoma"/>
                <a:cs typeface="Tahoma"/>
              </a:rPr>
              <a:t> </a:t>
            </a:r>
            <a:r>
              <a:rPr sz="2300" spc="-42" dirty="0">
                <a:solidFill>
                  <a:srgbClr val="003863"/>
                </a:solidFill>
                <a:latin typeface="Tahoma"/>
                <a:cs typeface="Tahoma"/>
              </a:rPr>
              <a:t>Securi</a:t>
            </a:r>
            <a:r>
              <a:rPr sz="2300" dirty="0">
                <a:solidFill>
                  <a:srgbClr val="003863"/>
                </a:solidFill>
                <a:latin typeface="Tahoma"/>
                <a:cs typeface="Tahoma"/>
              </a:rPr>
              <a:t>t</a:t>
            </a:r>
            <a:r>
              <a:rPr sz="2300" spc="-83" dirty="0">
                <a:solidFill>
                  <a:srgbClr val="003863"/>
                </a:solidFill>
                <a:latin typeface="Tahoma"/>
                <a:cs typeface="Tahoma"/>
              </a:rPr>
              <a:t>y</a:t>
            </a:r>
            <a:endParaRPr sz="2300" dirty="0">
              <a:solidFill>
                <a:prstClr val="black"/>
              </a:solidFill>
              <a:latin typeface="Tahoma"/>
              <a:cs typeface="Tahoma"/>
            </a:endParaRPr>
          </a:p>
        </p:txBody>
      </p:sp>
      <p:sp>
        <p:nvSpPr>
          <p:cNvPr id="22" name="object 22"/>
          <p:cNvSpPr txBox="1"/>
          <p:nvPr/>
        </p:nvSpPr>
        <p:spPr>
          <a:xfrm>
            <a:off x="558076" y="3174704"/>
            <a:ext cx="10184342" cy="1450975"/>
          </a:xfrm>
          <a:prstGeom prst="rect">
            <a:avLst/>
          </a:prstGeom>
        </p:spPr>
        <p:txBody>
          <a:bodyPr vert="horz" wrap="square" lIns="0" tIns="0" rIns="0" bIns="0" rtlCol="0">
            <a:spAutoFit/>
          </a:bodyPr>
          <a:lstStyle/>
          <a:p>
            <a:pPr marL="21166" defTabSz="1523877"/>
            <a:r>
              <a:rPr sz="9300" spc="-150" dirty="0">
                <a:solidFill>
                  <a:srgbClr val="FFFFFF"/>
                </a:solidFill>
                <a:latin typeface="Tahoma"/>
                <a:cs typeface="Tahoma"/>
              </a:rPr>
              <a:t>Securi</a:t>
            </a:r>
            <a:r>
              <a:rPr sz="9300" spc="58" dirty="0">
                <a:solidFill>
                  <a:srgbClr val="FFFFFF"/>
                </a:solidFill>
                <a:latin typeface="Tahoma"/>
                <a:cs typeface="Tahoma"/>
              </a:rPr>
              <a:t>t</a:t>
            </a:r>
            <a:r>
              <a:rPr sz="9300" spc="-333" dirty="0">
                <a:solidFill>
                  <a:srgbClr val="FFFFFF"/>
                </a:solidFill>
                <a:latin typeface="Tahoma"/>
                <a:cs typeface="Tahoma"/>
              </a:rPr>
              <a:t>y</a:t>
            </a:r>
            <a:r>
              <a:rPr sz="9300" spc="-1150" dirty="0">
                <a:solidFill>
                  <a:srgbClr val="FFFFFF"/>
                </a:solidFill>
                <a:latin typeface="Tahoma"/>
                <a:cs typeface="Tahoma"/>
              </a:rPr>
              <a:t> </a:t>
            </a:r>
            <a:r>
              <a:rPr sz="9300" spc="258" dirty="0">
                <a:solidFill>
                  <a:srgbClr val="FFFFFF"/>
                </a:solidFill>
                <a:latin typeface="Tahoma"/>
                <a:cs typeface="Tahoma"/>
              </a:rPr>
              <a:t>s</a:t>
            </a:r>
            <a:r>
              <a:rPr sz="9300" spc="-308" dirty="0">
                <a:solidFill>
                  <a:srgbClr val="FFFFFF"/>
                </a:solidFill>
                <a:latin typeface="Tahoma"/>
                <a:cs typeface="Tahoma"/>
              </a:rPr>
              <a:t>ta</a:t>
            </a:r>
            <a:r>
              <a:rPr sz="9300" spc="-42" dirty="0">
                <a:solidFill>
                  <a:srgbClr val="FFFFFF"/>
                </a:solidFill>
                <a:latin typeface="Tahoma"/>
                <a:cs typeface="Tahoma"/>
              </a:rPr>
              <a:t>r</a:t>
            </a:r>
            <a:r>
              <a:rPr sz="9300" spc="17" dirty="0">
                <a:solidFill>
                  <a:srgbClr val="FFFFFF"/>
                </a:solidFill>
                <a:latin typeface="Tahoma"/>
                <a:cs typeface="Tahoma"/>
              </a:rPr>
              <a:t>t</a:t>
            </a:r>
            <a:r>
              <a:rPr sz="9300" spc="167" dirty="0">
                <a:solidFill>
                  <a:srgbClr val="FFFFFF"/>
                </a:solidFill>
                <a:latin typeface="Tahoma"/>
                <a:cs typeface="Tahoma"/>
              </a:rPr>
              <a:t>s</a:t>
            </a:r>
            <a:r>
              <a:rPr sz="9300" spc="-925" dirty="0">
                <a:solidFill>
                  <a:srgbClr val="FFFFFF"/>
                </a:solidFill>
                <a:latin typeface="Tahoma"/>
                <a:cs typeface="Tahoma"/>
              </a:rPr>
              <a:t> </a:t>
            </a:r>
            <a:r>
              <a:rPr sz="9300" spc="100" dirty="0">
                <a:solidFill>
                  <a:srgbClr val="FFFFFF"/>
                </a:solidFill>
                <a:latin typeface="Arial"/>
                <a:cs typeface="Arial"/>
              </a:rPr>
              <a:t>he</a:t>
            </a:r>
            <a:r>
              <a:rPr sz="9300" spc="225" dirty="0">
                <a:solidFill>
                  <a:srgbClr val="FFFFFF"/>
                </a:solidFill>
                <a:latin typeface="Arial"/>
                <a:cs typeface="Arial"/>
              </a:rPr>
              <a:t>r</a:t>
            </a:r>
            <a:r>
              <a:rPr sz="9300" spc="-83" dirty="0">
                <a:solidFill>
                  <a:srgbClr val="FFFFFF"/>
                </a:solidFill>
                <a:latin typeface="Arial"/>
                <a:cs typeface="Arial"/>
              </a:rPr>
              <a:t>e</a:t>
            </a:r>
            <a:r>
              <a:rPr sz="9300" spc="-442" dirty="0">
                <a:solidFill>
                  <a:srgbClr val="FFFFFF"/>
                </a:solidFill>
                <a:latin typeface="Arial"/>
                <a:cs typeface="Arial"/>
              </a:rPr>
              <a:t>.</a:t>
            </a:r>
            <a:endParaRPr sz="9300" dirty="0">
              <a:solidFill>
                <a:prstClr val="black"/>
              </a:solidFill>
              <a:latin typeface="Arial"/>
              <a:cs typeface="Arial"/>
            </a:endParaRPr>
          </a:p>
        </p:txBody>
      </p:sp>
      <p:sp>
        <p:nvSpPr>
          <p:cNvPr id="23" name="object 23"/>
          <p:cNvSpPr/>
          <p:nvPr/>
        </p:nvSpPr>
        <p:spPr>
          <a:xfrm>
            <a:off x="8922610" y="1305703"/>
            <a:ext cx="833123" cy="833123"/>
          </a:xfrm>
          <a:prstGeom prst="rect">
            <a:avLst/>
          </a:prstGeom>
          <a:blipFill>
            <a:blip r:embed="rId3" cstate="print"/>
            <a:stretch>
              <a:fillRect/>
            </a:stretch>
          </a:blipFill>
        </p:spPr>
        <p:txBody>
          <a:bodyPr wrap="square" lIns="0" tIns="0" rIns="0" bIns="0" rtlCol="0"/>
          <a:lstStyle/>
          <a:p>
            <a:pPr defTabSz="1523877"/>
            <a:endParaRPr dirty="0" smtClean="0">
              <a:solidFill>
                <a:prstClr val="black"/>
              </a:solidFill>
            </a:endParaRPr>
          </a:p>
        </p:txBody>
      </p:sp>
      <p:sp>
        <p:nvSpPr>
          <p:cNvPr id="24" name="object 24"/>
          <p:cNvSpPr/>
          <p:nvPr/>
        </p:nvSpPr>
        <p:spPr>
          <a:xfrm>
            <a:off x="9014088" y="1397852"/>
            <a:ext cx="558800" cy="557742"/>
          </a:xfrm>
          <a:custGeom>
            <a:avLst/>
            <a:gdLst/>
            <a:ahLst/>
            <a:cxnLst/>
            <a:rect l="l" t="t" r="r" b="b"/>
            <a:pathLst>
              <a:path w="335279" h="334644">
                <a:moveTo>
                  <a:pt x="155437" y="0"/>
                </a:moveTo>
                <a:lnTo>
                  <a:pt x="113752" y="8400"/>
                </a:lnTo>
                <a:lnTo>
                  <a:pt x="76515" y="26544"/>
                </a:lnTo>
                <a:lnTo>
                  <a:pt x="45125" y="53109"/>
                </a:lnTo>
                <a:lnTo>
                  <a:pt x="20978" y="86774"/>
                </a:lnTo>
                <a:lnTo>
                  <a:pt x="5470" y="126216"/>
                </a:lnTo>
                <a:lnTo>
                  <a:pt x="0" y="170112"/>
                </a:lnTo>
                <a:lnTo>
                  <a:pt x="854" y="184342"/>
                </a:lnTo>
                <a:lnTo>
                  <a:pt x="10277" y="224771"/>
                </a:lnTo>
                <a:lnTo>
                  <a:pt x="29141" y="260787"/>
                </a:lnTo>
                <a:lnTo>
                  <a:pt x="56347" y="291065"/>
                </a:lnTo>
                <a:lnTo>
                  <a:pt x="90806" y="314291"/>
                </a:lnTo>
                <a:lnTo>
                  <a:pt x="131424" y="329143"/>
                </a:lnTo>
                <a:lnTo>
                  <a:pt x="177108" y="334302"/>
                </a:lnTo>
                <a:lnTo>
                  <a:pt x="191601" y="332849"/>
                </a:lnTo>
                <a:lnTo>
                  <a:pt x="232530" y="321471"/>
                </a:lnTo>
                <a:lnTo>
                  <a:pt x="268515" y="300677"/>
                </a:lnTo>
                <a:lnTo>
                  <a:pt x="298121" y="271904"/>
                </a:lnTo>
                <a:lnTo>
                  <a:pt x="319913" y="236585"/>
                </a:lnTo>
                <a:lnTo>
                  <a:pt x="332457" y="196156"/>
                </a:lnTo>
                <a:lnTo>
                  <a:pt x="334973" y="167074"/>
                </a:lnTo>
                <a:lnTo>
                  <a:pt x="334897" y="161978"/>
                </a:lnTo>
                <a:lnTo>
                  <a:pt x="328444" y="120830"/>
                </a:lnTo>
                <a:lnTo>
                  <a:pt x="312320" y="83654"/>
                </a:lnTo>
                <a:lnTo>
                  <a:pt x="287537" y="51742"/>
                </a:lnTo>
                <a:lnTo>
                  <a:pt x="255113" y="26388"/>
                </a:lnTo>
                <a:lnTo>
                  <a:pt x="216061" y="8886"/>
                </a:lnTo>
                <a:lnTo>
                  <a:pt x="171397" y="529"/>
                </a:lnTo>
                <a:lnTo>
                  <a:pt x="155437" y="0"/>
                </a:lnTo>
                <a:close/>
              </a:path>
            </a:pathLst>
          </a:custGeom>
          <a:solidFill>
            <a:srgbClr val="6A8900"/>
          </a:solidFill>
        </p:spPr>
        <p:txBody>
          <a:bodyPr wrap="square" lIns="0" tIns="0" rIns="0" bIns="0" rtlCol="0"/>
          <a:lstStyle/>
          <a:p>
            <a:pPr defTabSz="1523877"/>
            <a:endParaRPr dirty="0" smtClean="0">
              <a:solidFill>
                <a:prstClr val="black"/>
              </a:solidFill>
            </a:endParaRPr>
          </a:p>
        </p:txBody>
      </p:sp>
      <p:sp>
        <p:nvSpPr>
          <p:cNvPr id="25" name="object 25"/>
          <p:cNvSpPr/>
          <p:nvPr/>
        </p:nvSpPr>
        <p:spPr>
          <a:xfrm>
            <a:off x="8710946" y="1907393"/>
            <a:ext cx="1249685" cy="701037"/>
          </a:xfrm>
          <a:prstGeom prst="rect">
            <a:avLst/>
          </a:prstGeom>
          <a:blipFill>
            <a:blip r:embed="rId4" cstate="print"/>
            <a:stretch>
              <a:fillRect/>
            </a:stretch>
          </a:blipFill>
        </p:spPr>
        <p:txBody>
          <a:bodyPr wrap="square" lIns="0" tIns="0" rIns="0" bIns="0" rtlCol="0"/>
          <a:lstStyle/>
          <a:p>
            <a:pPr defTabSz="1523877"/>
            <a:endParaRPr dirty="0" smtClean="0">
              <a:solidFill>
                <a:prstClr val="black"/>
              </a:solidFill>
            </a:endParaRPr>
          </a:p>
        </p:txBody>
      </p:sp>
      <p:sp>
        <p:nvSpPr>
          <p:cNvPr id="26" name="object 26"/>
          <p:cNvSpPr/>
          <p:nvPr/>
        </p:nvSpPr>
        <p:spPr>
          <a:xfrm>
            <a:off x="8802383" y="1991800"/>
            <a:ext cx="973667" cy="442383"/>
          </a:xfrm>
          <a:custGeom>
            <a:avLst/>
            <a:gdLst/>
            <a:ahLst/>
            <a:cxnLst/>
            <a:rect l="l" t="t" r="r" b="b"/>
            <a:pathLst>
              <a:path w="584200" h="265430">
                <a:moveTo>
                  <a:pt x="182238" y="2328"/>
                </a:moveTo>
                <a:lnTo>
                  <a:pt x="131486" y="4003"/>
                </a:lnTo>
                <a:lnTo>
                  <a:pt x="84589" y="14800"/>
                </a:lnTo>
                <a:lnTo>
                  <a:pt x="49047" y="39389"/>
                </a:lnTo>
                <a:lnTo>
                  <a:pt x="21712" y="69509"/>
                </a:lnTo>
                <a:lnTo>
                  <a:pt x="0" y="96175"/>
                </a:lnTo>
                <a:lnTo>
                  <a:pt x="10894" y="119420"/>
                </a:lnTo>
                <a:lnTo>
                  <a:pt x="30110" y="159065"/>
                </a:lnTo>
                <a:lnTo>
                  <a:pt x="55721" y="203252"/>
                </a:lnTo>
                <a:lnTo>
                  <a:pt x="82617" y="232038"/>
                </a:lnTo>
                <a:lnTo>
                  <a:pt x="130480" y="252166"/>
                </a:lnTo>
                <a:lnTo>
                  <a:pt x="182880" y="257850"/>
                </a:lnTo>
                <a:lnTo>
                  <a:pt x="228885" y="258991"/>
                </a:lnTo>
                <a:lnTo>
                  <a:pt x="285750" y="259154"/>
                </a:lnTo>
                <a:lnTo>
                  <a:pt x="340339" y="262991"/>
                </a:lnTo>
                <a:lnTo>
                  <a:pt x="363670" y="264266"/>
                </a:lnTo>
                <a:lnTo>
                  <a:pt x="384655" y="264947"/>
                </a:lnTo>
                <a:lnTo>
                  <a:pt x="403520" y="264911"/>
                </a:lnTo>
                <a:lnTo>
                  <a:pt x="449627" y="259259"/>
                </a:lnTo>
                <a:lnTo>
                  <a:pt x="484705" y="242690"/>
                </a:lnTo>
                <a:lnTo>
                  <a:pt x="514798" y="211862"/>
                </a:lnTo>
                <a:lnTo>
                  <a:pt x="545948" y="163431"/>
                </a:lnTo>
                <a:lnTo>
                  <a:pt x="570287" y="119713"/>
                </a:lnTo>
                <a:lnTo>
                  <a:pt x="584200" y="94054"/>
                </a:lnTo>
                <a:lnTo>
                  <a:pt x="575415" y="79717"/>
                </a:lnTo>
                <a:lnTo>
                  <a:pt x="552316" y="45087"/>
                </a:lnTo>
                <a:lnTo>
                  <a:pt x="520635" y="15981"/>
                </a:lnTo>
                <a:lnTo>
                  <a:pt x="490481" y="5154"/>
                </a:lnTo>
                <a:lnTo>
                  <a:pt x="281520" y="5154"/>
                </a:lnTo>
                <a:lnTo>
                  <a:pt x="203249" y="2629"/>
                </a:lnTo>
                <a:lnTo>
                  <a:pt x="182238" y="2328"/>
                </a:lnTo>
                <a:close/>
              </a:path>
              <a:path w="584200" h="265430">
                <a:moveTo>
                  <a:pt x="421981" y="0"/>
                </a:moveTo>
                <a:lnTo>
                  <a:pt x="399766" y="281"/>
                </a:lnTo>
                <a:lnTo>
                  <a:pt x="374839" y="1004"/>
                </a:lnTo>
                <a:lnTo>
                  <a:pt x="281520" y="5154"/>
                </a:lnTo>
                <a:lnTo>
                  <a:pt x="490481" y="5154"/>
                </a:lnTo>
                <a:lnTo>
                  <a:pt x="441712" y="225"/>
                </a:lnTo>
                <a:lnTo>
                  <a:pt x="421981" y="0"/>
                </a:lnTo>
                <a:close/>
              </a:path>
            </a:pathLst>
          </a:custGeom>
          <a:solidFill>
            <a:srgbClr val="6A8900"/>
          </a:solidFill>
        </p:spPr>
        <p:txBody>
          <a:bodyPr wrap="square" lIns="0" tIns="0" rIns="0" bIns="0" rtlCol="0"/>
          <a:lstStyle/>
          <a:p>
            <a:pPr defTabSz="1523877"/>
            <a:endParaRPr dirty="0" smtClean="0">
              <a:solidFill>
                <a:prstClr val="black"/>
              </a:solidFill>
            </a:endParaRPr>
          </a:p>
        </p:txBody>
      </p:sp>
      <p:sp>
        <p:nvSpPr>
          <p:cNvPr id="27" name="object 27"/>
          <p:cNvSpPr/>
          <p:nvPr/>
        </p:nvSpPr>
        <p:spPr>
          <a:xfrm>
            <a:off x="8354909" y="902569"/>
            <a:ext cx="1965958" cy="2583645"/>
          </a:xfrm>
          <a:prstGeom prst="rect">
            <a:avLst/>
          </a:prstGeom>
          <a:blipFill>
            <a:blip r:embed="rId5" cstate="print"/>
            <a:stretch>
              <a:fillRect/>
            </a:stretch>
          </a:blipFill>
        </p:spPr>
        <p:txBody>
          <a:bodyPr wrap="square" lIns="0" tIns="0" rIns="0" bIns="0" rtlCol="0"/>
          <a:lstStyle/>
          <a:p>
            <a:pPr defTabSz="1523877"/>
            <a:endParaRPr dirty="0" smtClean="0">
              <a:solidFill>
                <a:prstClr val="black"/>
              </a:solidFill>
            </a:endParaRPr>
          </a:p>
        </p:txBody>
      </p:sp>
      <p:sp>
        <p:nvSpPr>
          <p:cNvPr id="28" name="object 28"/>
          <p:cNvSpPr/>
          <p:nvPr/>
        </p:nvSpPr>
        <p:spPr>
          <a:xfrm>
            <a:off x="8446415" y="993984"/>
            <a:ext cx="1689100" cy="2382308"/>
          </a:xfrm>
          <a:custGeom>
            <a:avLst/>
            <a:gdLst/>
            <a:ahLst/>
            <a:cxnLst/>
            <a:rect l="l" t="t" r="r" b="b"/>
            <a:pathLst>
              <a:path w="1013460" h="1429385">
                <a:moveTo>
                  <a:pt x="506345" y="0"/>
                </a:moveTo>
                <a:lnTo>
                  <a:pt x="464787" y="1682"/>
                </a:lnTo>
                <a:lnTo>
                  <a:pt x="424144" y="6643"/>
                </a:lnTo>
                <a:lnTo>
                  <a:pt x="384689" y="14712"/>
                </a:lnTo>
                <a:lnTo>
                  <a:pt x="346334" y="25808"/>
                </a:lnTo>
                <a:lnTo>
                  <a:pt x="309293" y="39783"/>
                </a:lnTo>
                <a:lnTo>
                  <a:pt x="273699" y="56506"/>
                </a:lnTo>
                <a:lnTo>
                  <a:pt x="239680" y="75847"/>
                </a:lnTo>
                <a:lnTo>
                  <a:pt x="207367" y="97676"/>
                </a:lnTo>
                <a:lnTo>
                  <a:pt x="176891" y="121862"/>
                </a:lnTo>
                <a:lnTo>
                  <a:pt x="148381" y="148275"/>
                </a:lnTo>
                <a:lnTo>
                  <a:pt x="121968" y="176785"/>
                </a:lnTo>
                <a:lnTo>
                  <a:pt x="97783" y="207262"/>
                </a:lnTo>
                <a:lnTo>
                  <a:pt x="75954" y="239575"/>
                </a:lnTo>
                <a:lnTo>
                  <a:pt x="56614" y="273594"/>
                </a:lnTo>
                <a:lnTo>
                  <a:pt x="39892" y="309188"/>
                </a:lnTo>
                <a:lnTo>
                  <a:pt x="25918" y="346228"/>
                </a:lnTo>
                <a:lnTo>
                  <a:pt x="14822" y="384583"/>
                </a:lnTo>
                <a:lnTo>
                  <a:pt x="6716" y="424280"/>
                </a:lnTo>
                <a:lnTo>
                  <a:pt x="1785" y="464804"/>
                </a:lnTo>
                <a:lnTo>
                  <a:pt x="110" y="506234"/>
                </a:lnTo>
                <a:lnTo>
                  <a:pt x="0" y="514136"/>
                </a:lnTo>
                <a:lnTo>
                  <a:pt x="503" y="524180"/>
                </a:lnTo>
                <a:lnTo>
                  <a:pt x="9381" y="580012"/>
                </a:lnTo>
                <a:lnTo>
                  <a:pt x="25717" y="639757"/>
                </a:lnTo>
                <a:lnTo>
                  <a:pt x="38293" y="676720"/>
                </a:lnTo>
                <a:lnTo>
                  <a:pt x="54379" y="718556"/>
                </a:lnTo>
                <a:lnTo>
                  <a:pt x="74401" y="765377"/>
                </a:lnTo>
                <a:lnTo>
                  <a:pt x="98788" y="817294"/>
                </a:lnTo>
                <a:lnTo>
                  <a:pt x="127968" y="874417"/>
                </a:lnTo>
                <a:lnTo>
                  <a:pt x="162368" y="936857"/>
                </a:lnTo>
                <a:lnTo>
                  <a:pt x="202468" y="1004808"/>
                </a:lnTo>
                <a:lnTo>
                  <a:pt x="248539" y="1078132"/>
                </a:lnTo>
                <a:lnTo>
                  <a:pt x="301166" y="1157188"/>
                </a:lnTo>
                <a:lnTo>
                  <a:pt x="360724" y="1242004"/>
                </a:lnTo>
                <a:lnTo>
                  <a:pt x="427641" y="1332691"/>
                </a:lnTo>
                <a:lnTo>
                  <a:pt x="502344" y="1429359"/>
                </a:lnTo>
                <a:lnTo>
                  <a:pt x="505848" y="1425530"/>
                </a:lnTo>
                <a:lnTo>
                  <a:pt x="531769" y="1396340"/>
                </a:lnTo>
                <a:lnTo>
                  <a:pt x="578216" y="1341642"/>
                </a:lnTo>
                <a:lnTo>
                  <a:pt x="607378" y="1305929"/>
                </a:lnTo>
                <a:lnTo>
                  <a:pt x="639559" y="1265280"/>
                </a:lnTo>
                <a:lnTo>
                  <a:pt x="674058" y="1220175"/>
                </a:lnTo>
                <a:lnTo>
                  <a:pt x="710169" y="1171095"/>
                </a:lnTo>
                <a:lnTo>
                  <a:pt x="747189" y="1118520"/>
                </a:lnTo>
                <a:lnTo>
                  <a:pt x="784415" y="1062931"/>
                </a:lnTo>
                <a:lnTo>
                  <a:pt x="821191" y="1004725"/>
                </a:lnTo>
                <a:lnTo>
                  <a:pt x="856668" y="944631"/>
                </a:lnTo>
                <a:lnTo>
                  <a:pt x="878306" y="904887"/>
                </a:lnTo>
                <a:lnTo>
                  <a:pt x="506789" y="904887"/>
                </a:lnTo>
                <a:lnTo>
                  <a:pt x="473945" y="903560"/>
                </a:lnTo>
                <a:lnTo>
                  <a:pt x="410553" y="893249"/>
                </a:lnTo>
                <a:lnTo>
                  <a:pt x="350910" y="873418"/>
                </a:lnTo>
                <a:lnTo>
                  <a:pt x="295840" y="844890"/>
                </a:lnTo>
                <a:lnTo>
                  <a:pt x="246169" y="808491"/>
                </a:lnTo>
                <a:lnTo>
                  <a:pt x="202721" y="765043"/>
                </a:lnTo>
                <a:lnTo>
                  <a:pt x="166320" y="715373"/>
                </a:lnTo>
                <a:lnTo>
                  <a:pt x="137791" y="660303"/>
                </a:lnTo>
                <a:lnTo>
                  <a:pt x="117959" y="600659"/>
                </a:lnTo>
                <a:lnTo>
                  <a:pt x="107648" y="537264"/>
                </a:lnTo>
                <a:lnTo>
                  <a:pt x="106320" y="504418"/>
                </a:lnTo>
                <a:lnTo>
                  <a:pt x="107648" y="471574"/>
                </a:lnTo>
                <a:lnTo>
                  <a:pt x="117959" y="408182"/>
                </a:lnTo>
                <a:lnTo>
                  <a:pt x="137791" y="348538"/>
                </a:lnTo>
                <a:lnTo>
                  <a:pt x="166320" y="293469"/>
                </a:lnTo>
                <a:lnTo>
                  <a:pt x="202721" y="243798"/>
                </a:lnTo>
                <a:lnTo>
                  <a:pt x="246169" y="200350"/>
                </a:lnTo>
                <a:lnTo>
                  <a:pt x="295840" y="163949"/>
                </a:lnTo>
                <a:lnTo>
                  <a:pt x="350910" y="135420"/>
                </a:lnTo>
                <a:lnTo>
                  <a:pt x="410553" y="115588"/>
                </a:lnTo>
                <a:lnTo>
                  <a:pt x="473945" y="105277"/>
                </a:lnTo>
                <a:lnTo>
                  <a:pt x="506789" y="103949"/>
                </a:lnTo>
                <a:lnTo>
                  <a:pt x="818682" y="103949"/>
                </a:lnTo>
                <a:lnTo>
                  <a:pt x="810802" y="97862"/>
                </a:lnTo>
                <a:lnTo>
                  <a:pt x="777554" y="76002"/>
                </a:lnTo>
                <a:lnTo>
                  <a:pt x="742586" y="56628"/>
                </a:lnTo>
                <a:lnTo>
                  <a:pt x="706071" y="39874"/>
                </a:lnTo>
                <a:lnTo>
                  <a:pt x="668182" y="25871"/>
                </a:lnTo>
                <a:lnTo>
                  <a:pt x="629092" y="14750"/>
                </a:lnTo>
                <a:lnTo>
                  <a:pt x="588973" y="6643"/>
                </a:lnTo>
                <a:lnTo>
                  <a:pt x="547886" y="1678"/>
                </a:lnTo>
                <a:lnTo>
                  <a:pt x="506345" y="0"/>
                </a:lnTo>
                <a:close/>
              </a:path>
              <a:path w="1013460" h="1429385">
                <a:moveTo>
                  <a:pt x="818682" y="103949"/>
                </a:moveTo>
                <a:lnTo>
                  <a:pt x="506789" y="103949"/>
                </a:lnTo>
                <a:lnTo>
                  <a:pt x="539634" y="105277"/>
                </a:lnTo>
                <a:lnTo>
                  <a:pt x="571747" y="109191"/>
                </a:lnTo>
                <a:lnTo>
                  <a:pt x="633367" y="124365"/>
                </a:lnTo>
                <a:lnTo>
                  <a:pt x="690827" y="148649"/>
                </a:lnTo>
                <a:lnTo>
                  <a:pt x="743300" y="181217"/>
                </a:lnTo>
                <a:lnTo>
                  <a:pt x="789963" y="221245"/>
                </a:lnTo>
                <a:lnTo>
                  <a:pt x="829990" y="267907"/>
                </a:lnTo>
                <a:lnTo>
                  <a:pt x="862558" y="320381"/>
                </a:lnTo>
                <a:lnTo>
                  <a:pt x="886842" y="377840"/>
                </a:lnTo>
                <a:lnTo>
                  <a:pt x="902017" y="439461"/>
                </a:lnTo>
                <a:lnTo>
                  <a:pt x="907258" y="504418"/>
                </a:lnTo>
                <a:lnTo>
                  <a:pt x="905931" y="537264"/>
                </a:lnTo>
                <a:lnTo>
                  <a:pt x="895619" y="600659"/>
                </a:lnTo>
                <a:lnTo>
                  <a:pt x="875787" y="660303"/>
                </a:lnTo>
                <a:lnTo>
                  <a:pt x="847258" y="715373"/>
                </a:lnTo>
                <a:lnTo>
                  <a:pt x="810857" y="765043"/>
                </a:lnTo>
                <a:lnTo>
                  <a:pt x="767409" y="808491"/>
                </a:lnTo>
                <a:lnTo>
                  <a:pt x="717738" y="844890"/>
                </a:lnTo>
                <a:lnTo>
                  <a:pt x="662669" y="873418"/>
                </a:lnTo>
                <a:lnTo>
                  <a:pt x="603026" y="893249"/>
                </a:lnTo>
                <a:lnTo>
                  <a:pt x="539634" y="903560"/>
                </a:lnTo>
                <a:lnTo>
                  <a:pt x="506789" y="904887"/>
                </a:lnTo>
                <a:lnTo>
                  <a:pt x="878306" y="904887"/>
                </a:lnTo>
                <a:lnTo>
                  <a:pt x="921298" y="820037"/>
                </a:lnTo>
                <a:lnTo>
                  <a:pt x="948996" y="756580"/>
                </a:lnTo>
                <a:lnTo>
                  <a:pt x="972676" y="692991"/>
                </a:lnTo>
                <a:lnTo>
                  <a:pt x="991636" y="629751"/>
                </a:lnTo>
                <a:lnTo>
                  <a:pt x="1005172" y="567338"/>
                </a:lnTo>
                <a:lnTo>
                  <a:pt x="1012579" y="506234"/>
                </a:lnTo>
                <a:lnTo>
                  <a:pt x="1013470" y="464716"/>
                </a:lnTo>
                <a:lnTo>
                  <a:pt x="1010577" y="424280"/>
                </a:lnTo>
                <a:lnTo>
                  <a:pt x="1004053" y="384793"/>
                </a:lnTo>
                <a:lnTo>
                  <a:pt x="994077" y="346477"/>
                </a:lnTo>
                <a:lnTo>
                  <a:pt x="980824" y="309461"/>
                </a:lnTo>
                <a:lnTo>
                  <a:pt x="964465" y="273879"/>
                </a:lnTo>
                <a:lnTo>
                  <a:pt x="945175" y="239862"/>
                </a:lnTo>
                <a:lnTo>
                  <a:pt x="923126" y="207542"/>
                </a:lnTo>
                <a:lnTo>
                  <a:pt x="898490" y="177050"/>
                </a:lnTo>
                <a:lnTo>
                  <a:pt x="871443" y="148518"/>
                </a:lnTo>
                <a:lnTo>
                  <a:pt x="842155" y="122078"/>
                </a:lnTo>
                <a:lnTo>
                  <a:pt x="818682" y="103949"/>
                </a:lnTo>
                <a:close/>
              </a:path>
            </a:pathLst>
          </a:custGeom>
          <a:solidFill>
            <a:srgbClr val="6A8900"/>
          </a:solidFill>
        </p:spPr>
        <p:txBody>
          <a:bodyPr wrap="square" lIns="0" tIns="0" rIns="0" bIns="0" rtlCol="0"/>
          <a:lstStyle/>
          <a:p>
            <a:pPr defTabSz="1523877"/>
            <a:endParaRPr dirty="0" smtClean="0">
              <a:solidFill>
                <a:prstClr val="black"/>
              </a:solidFill>
            </a:endParaRPr>
          </a:p>
        </p:txBody>
      </p:sp>
    </p:spTree>
    <p:extLst>
      <p:ext uri="{BB962C8B-B14F-4D97-AF65-F5344CB8AC3E}">
        <p14:creationId xmlns:p14="http://schemas.microsoft.com/office/powerpoint/2010/main" val="970658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3082" y="0"/>
            <a:ext cx="9428922" cy="6858000"/>
          </a:xfrm>
          <a:prstGeom prst="rect">
            <a:avLst/>
          </a:prstGeom>
          <a:blipFill dpi="0" rotWithShape="1">
            <a:blip r:embed="rId3">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4" name="TextBox 3"/>
          <p:cNvSpPr txBox="1"/>
          <p:nvPr/>
        </p:nvSpPr>
        <p:spPr>
          <a:xfrm>
            <a:off x="3594100" y="1573230"/>
            <a:ext cx="7581900" cy="3887212"/>
          </a:xfrm>
          <a:prstGeom prst="rect">
            <a:avLst/>
          </a:prstGeom>
          <a:noFill/>
        </p:spPr>
        <p:txBody>
          <a:bodyPr wrap="square" lIns="91433" tIns="45717" rIns="91433" bIns="45717" rtlCol="0">
            <a:spAutoFit/>
          </a:bodyPr>
          <a:lstStyle/>
          <a:p>
            <a:pPr marL="233344" indent="-233344" eaLnBrk="0" fontAlgn="base" hangingPunct="0">
              <a:spcBef>
                <a:spcPct val="60000"/>
              </a:spcBef>
              <a:spcAft>
                <a:spcPct val="0"/>
              </a:spcAft>
              <a:buClr>
                <a:srgbClr val="363636"/>
              </a:buClr>
              <a:buFont typeface="Wingdings" pitchFamily="2" charset="2"/>
              <a:buChar char="§"/>
            </a:pPr>
            <a:r>
              <a:rPr lang="en-US" kern="0" dirty="0" smtClean="0">
                <a:solidFill>
                  <a:srgbClr val="333333"/>
                </a:solidFill>
                <a:latin typeface="Arial" panose="020B0604020202020204" pitchFamily="34" charset="0"/>
                <a:cs typeface="Arial" panose="020B0604020202020204" pitchFamily="34" charset="0"/>
              </a:rPr>
              <a:t>Soft </a:t>
            </a:r>
            <a:r>
              <a:rPr lang="en-US" kern="0" dirty="0">
                <a:solidFill>
                  <a:srgbClr val="333333"/>
                </a:solidFill>
                <a:latin typeface="Arial" panose="020B0604020202020204" pitchFamily="34" charset="0"/>
                <a:cs typeface="Arial" panose="020B0604020202020204" pitchFamily="34" charset="0"/>
              </a:rPr>
              <a:t>targets/public gathering places are attractive targets for our adversaries </a:t>
            </a:r>
          </a:p>
          <a:p>
            <a:pPr marL="233344" indent="-233344" eaLnBrk="0" fontAlgn="base" hangingPunct="0">
              <a:spcBef>
                <a:spcPct val="60000"/>
              </a:spcBef>
              <a:spcAft>
                <a:spcPct val="0"/>
              </a:spcAft>
              <a:buClr>
                <a:srgbClr val="363636"/>
              </a:buClr>
              <a:buFont typeface="Wingdings" pitchFamily="2" charset="2"/>
              <a:buChar char="§"/>
            </a:pPr>
            <a:r>
              <a:rPr lang="en-US" kern="0" dirty="0">
                <a:solidFill>
                  <a:srgbClr val="333333"/>
                </a:solidFill>
                <a:latin typeface="Arial" panose="020B0604020202020204" pitchFamily="34" charset="0"/>
                <a:cs typeface="Arial" panose="020B0604020202020204" pitchFamily="34" charset="0"/>
              </a:rPr>
              <a:t>Americans congregate daily to work, play, shop, learn, celebrate, worship, and watch sports and entertainment at a variety of locations: </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a:solidFill>
                  <a:srgbClr val="333333"/>
                </a:solidFill>
                <a:latin typeface="Arial" panose="020B0604020202020204" pitchFamily="34" charset="0"/>
                <a:cs typeface="Arial" panose="020B0604020202020204" pitchFamily="34" charset="0"/>
              </a:rPr>
              <a:t>Concert halls and theatres</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a:solidFill>
                  <a:srgbClr val="333333"/>
                </a:solidFill>
                <a:latin typeface="Arial" panose="020B0604020202020204" pitchFamily="34" charset="0"/>
                <a:cs typeface="Arial" panose="020B0604020202020204" pitchFamily="34" charset="0"/>
              </a:rPr>
              <a:t>Restaurants and shopping malls</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a:solidFill>
                  <a:srgbClr val="333333"/>
                </a:solidFill>
                <a:latin typeface="Arial" panose="020B0604020202020204" pitchFamily="34" charset="0"/>
                <a:cs typeface="Arial" panose="020B0604020202020204" pitchFamily="34" charset="0"/>
              </a:rPr>
              <a:t>Parades and fairs</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a:solidFill>
                  <a:srgbClr val="333333"/>
                </a:solidFill>
                <a:latin typeface="Arial" panose="020B0604020202020204" pitchFamily="34" charset="0"/>
                <a:cs typeface="Arial" panose="020B0604020202020204" pitchFamily="34" charset="0"/>
              </a:rPr>
              <a:t>Houses of worship</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a:solidFill>
                  <a:srgbClr val="333333"/>
                </a:solidFill>
                <a:latin typeface="Arial" panose="020B0604020202020204" pitchFamily="34" charset="0"/>
                <a:cs typeface="Arial" panose="020B0604020202020204" pitchFamily="34" charset="0"/>
              </a:rPr>
              <a:t>Sports venues</a:t>
            </a:r>
          </a:p>
          <a:p>
            <a:pPr marL="233344" indent="-233344" eaLnBrk="0" fontAlgn="base" hangingPunct="0">
              <a:spcBef>
                <a:spcPct val="60000"/>
              </a:spcBef>
              <a:spcAft>
                <a:spcPct val="0"/>
              </a:spcAft>
              <a:buClr>
                <a:srgbClr val="363636"/>
              </a:buClr>
              <a:buFont typeface="Wingdings" pitchFamily="2" charset="2"/>
              <a:buChar char="§"/>
            </a:pPr>
            <a:r>
              <a:rPr lang="en-US" kern="0" dirty="0">
                <a:solidFill>
                  <a:srgbClr val="333333"/>
                </a:solidFill>
                <a:latin typeface="Arial" panose="020B0604020202020204" pitchFamily="34" charset="0"/>
                <a:cs typeface="Arial" panose="020B0604020202020204" pitchFamily="34" charset="0"/>
              </a:rPr>
              <a:t>Our adversaries may perceive locations like these as attractive </a:t>
            </a:r>
            <a:r>
              <a:rPr lang="en-US" kern="0" dirty="0" smtClean="0">
                <a:solidFill>
                  <a:srgbClr val="333333"/>
                </a:solidFill>
                <a:latin typeface="Arial" panose="020B0604020202020204" pitchFamily="34" charset="0"/>
                <a:cs typeface="Arial" panose="020B0604020202020204" pitchFamily="34" charset="0"/>
              </a:rPr>
              <a:t>targets</a:t>
            </a:r>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2" y="0"/>
            <a:ext cx="944403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74150" y="2"/>
            <a:ext cx="8786903" cy="830991"/>
          </a:xfrm>
          <a:prstGeom prst="rect">
            <a:avLst/>
          </a:prstGeom>
          <a:noFill/>
        </p:spPr>
        <p:txBody>
          <a:bodyPr wrap="square" lIns="91433" tIns="45717" rIns="91433" bIns="45717" rtlCol="0">
            <a:spAutoFit/>
          </a:bodyPr>
          <a:lstStyle/>
          <a:p>
            <a:pPr algn="ctr"/>
            <a:r>
              <a:rPr lang="en-US" sz="2400" dirty="0" smtClean="0">
                <a:solidFill>
                  <a:prstClr val="white"/>
                </a:solidFill>
                <a:latin typeface="Copperplate Gothic Bold" panose="020E0705020206020404" pitchFamily="34" charset="0"/>
              </a:rPr>
              <a:t>Protective measures for</a:t>
            </a:r>
            <a:br>
              <a:rPr lang="en-US" sz="2400" dirty="0" smtClean="0">
                <a:solidFill>
                  <a:prstClr val="white"/>
                </a:solidFill>
                <a:latin typeface="Copperplate Gothic Bold" panose="020E0705020206020404" pitchFamily="34" charset="0"/>
              </a:rPr>
            </a:br>
            <a:r>
              <a:rPr lang="en-US" sz="2400" dirty="0" smtClean="0">
                <a:solidFill>
                  <a:prstClr val="white"/>
                </a:solidFill>
                <a:latin typeface="Copperplate Gothic Bold" panose="020E0705020206020404" pitchFamily="34" charset="0"/>
              </a:rPr>
              <a:t>public gatherings</a:t>
            </a:r>
            <a:endParaRPr lang="en-US" sz="2400" dirty="0">
              <a:solidFill>
                <a:prstClr val="white"/>
              </a:solidFill>
              <a:latin typeface="Copperplate Gothic Bold" panose="020E0705020206020404" pitchFamily="34" charset="0"/>
            </a:endParaRPr>
          </a:p>
        </p:txBody>
      </p:sp>
      <p:grpSp>
        <p:nvGrpSpPr>
          <p:cNvPr id="8" name="Group 7"/>
          <p:cNvGrpSpPr/>
          <p:nvPr/>
        </p:nvGrpSpPr>
        <p:grpSpPr>
          <a:xfrm>
            <a:off x="0" y="9105"/>
            <a:ext cx="2755557" cy="6858000"/>
            <a:chOff x="3978876" y="-18516"/>
            <a:chExt cx="2755557" cy="6858000"/>
          </a:xfrm>
        </p:grpSpPr>
        <p:sp>
          <p:nvSpPr>
            <p:cNvPr id="9" name="Rectangle 8"/>
            <p:cNvSpPr/>
            <p:nvPr/>
          </p:nvSpPr>
          <p:spPr>
            <a:xfrm>
              <a:off x="3978876" y="-18516"/>
              <a:ext cx="2755557"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p:nvGrpSpPr>
          <p:grpSpPr>
            <a:xfrm>
              <a:off x="4015944" y="481911"/>
              <a:ext cx="511088" cy="511087"/>
              <a:chOff x="609600" y="1197801"/>
              <a:chExt cx="784997" cy="784995"/>
            </a:xfrm>
          </p:grpSpPr>
          <p:sp>
            <p:nvSpPr>
              <p:cNvPr id="61" name="Teardrop 60"/>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62" name="Flowchart: Connector 61"/>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63" name="TextBox 62"/>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smtClean="0">
                    <a:solidFill>
                      <a:srgbClr val="0070B2">
                        <a:lumMod val="75000"/>
                      </a:srgbClr>
                    </a:solidFill>
                    <a:latin typeface="Cambria" panose="02040503050406030204" pitchFamily="18" charset="0"/>
                  </a:rPr>
                  <a:t>1</a:t>
                </a:r>
                <a:endParaRPr lang="en-US" sz="2800" b="1" kern="0" dirty="0" smtClean="0">
                  <a:solidFill>
                    <a:srgbClr val="0070B2">
                      <a:lumMod val="75000"/>
                    </a:srgbClr>
                  </a:solidFill>
                  <a:latin typeface="Cambria" panose="02040503050406030204" pitchFamily="18" charset="0"/>
                </a:endParaRPr>
              </a:p>
            </p:txBody>
          </p:sp>
        </p:grpSp>
        <p:sp>
          <p:nvSpPr>
            <p:cNvPr id="13" name="TextBox 12"/>
            <p:cNvSpPr txBox="1"/>
            <p:nvPr/>
          </p:nvSpPr>
          <p:spPr>
            <a:xfrm>
              <a:off x="4650228" y="573660"/>
              <a:ext cx="1755741"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Connect</a:t>
              </a:r>
              <a:endParaRPr lang="en-US" sz="2400" dirty="0">
                <a:solidFill>
                  <a:prstClr val="black"/>
                </a:solidFill>
                <a:latin typeface="Copperplate Gothic Bold" panose="020E0705020206020404" pitchFamily="34" charset="0"/>
              </a:endParaRPr>
            </a:p>
          </p:txBody>
        </p:sp>
        <p:grpSp>
          <p:nvGrpSpPr>
            <p:cNvPr id="14" name="Group 13"/>
            <p:cNvGrpSpPr/>
            <p:nvPr/>
          </p:nvGrpSpPr>
          <p:grpSpPr>
            <a:xfrm>
              <a:off x="4449411" y="985627"/>
              <a:ext cx="2099670" cy="399817"/>
              <a:chOff x="533400" y="1041572"/>
              <a:chExt cx="6781800" cy="716454"/>
            </a:xfrm>
            <a:gradFill>
              <a:gsLst>
                <a:gs pos="0">
                  <a:schemeClr val="accent1">
                    <a:lumMod val="5000"/>
                    <a:lumOff val="95000"/>
                  </a:schemeClr>
                </a:gs>
                <a:gs pos="8000">
                  <a:schemeClr val="accent1">
                    <a:lumMod val="50000"/>
                  </a:schemeClr>
                </a:gs>
              </a:gsLst>
              <a:lin ang="5400000" scaled="1"/>
            </a:gradFill>
          </p:grpSpPr>
          <p:sp>
            <p:nvSpPr>
              <p:cNvPr id="59" name="Rectangle 58"/>
              <p:cNvSpPr/>
              <p:nvPr/>
            </p:nvSpPr>
            <p:spPr bwMode="auto">
              <a:xfrm>
                <a:off x="533400" y="1041572"/>
                <a:ext cx="6781800" cy="716454"/>
              </a:xfrm>
              <a:prstGeom prst="rect">
                <a:avLst/>
              </a:prstGeom>
              <a:grpFill/>
              <a:ln w="9525" cap="flat" cmpd="sng" algn="ctr">
                <a:noFill/>
                <a:prstDash val="solid"/>
                <a:round/>
                <a:headEnd type="none" w="med" len="med"/>
                <a:tailEnd type="none" w="med" len="med"/>
              </a:ln>
              <a:effectLst>
                <a:outerShdw blurRad="101600" dist="38100" dir="5400000" sx="81000" sy="81000" algn="ctr" rotWithShape="0">
                  <a:srgbClr val="000000">
                    <a:alpha val="92000"/>
                  </a:srgb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sp>
            <p:nvSpPr>
              <p:cNvPr id="60" name="TextBox 59"/>
              <p:cNvSpPr txBox="1"/>
              <p:nvPr/>
            </p:nvSpPr>
            <p:spPr>
              <a:xfrm>
                <a:off x="685801" y="1086159"/>
                <a:ext cx="6477001" cy="551522"/>
              </a:xfrm>
              <a:prstGeom prst="rect">
                <a:avLst/>
              </a:prstGeom>
              <a:grp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grpSp>
        <p:grpSp>
          <p:nvGrpSpPr>
            <p:cNvPr id="16" name="Group 15"/>
            <p:cNvGrpSpPr/>
            <p:nvPr/>
          </p:nvGrpSpPr>
          <p:grpSpPr>
            <a:xfrm>
              <a:off x="6167740" y="1903392"/>
              <a:ext cx="511088" cy="511087"/>
              <a:chOff x="609600" y="1197801"/>
              <a:chExt cx="784997" cy="784995"/>
            </a:xfrm>
          </p:grpSpPr>
          <p:sp>
            <p:nvSpPr>
              <p:cNvPr id="56" name="Teardrop 55"/>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57" name="Flowchart: Connector 56"/>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58" name="TextBox 57"/>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2</a:t>
                </a:r>
                <a:endParaRPr lang="en-US" sz="2800" b="1" kern="0" dirty="0" smtClean="0">
                  <a:solidFill>
                    <a:srgbClr val="0070B2">
                      <a:lumMod val="75000"/>
                    </a:srgbClr>
                  </a:solidFill>
                  <a:latin typeface="Cambria" panose="02040503050406030204" pitchFamily="18" charset="0"/>
                </a:endParaRPr>
              </a:p>
            </p:txBody>
          </p:sp>
        </p:grpSp>
        <p:sp>
          <p:nvSpPr>
            <p:cNvPr id="55" name="TextBox 54"/>
            <p:cNvSpPr txBox="1"/>
            <p:nvPr/>
          </p:nvSpPr>
          <p:spPr>
            <a:xfrm>
              <a:off x="4157377" y="2419358"/>
              <a:ext cx="2016092"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sp>
          <p:nvSpPr>
            <p:cNvPr id="18" name="TextBox 17"/>
            <p:cNvSpPr txBox="1"/>
            <p:nvPr/>
          </p:nvSpPr>
          <p:spPr>
            <a:xfrm>
              <a:off x="4716964" y="1960509"/>
              <a:ext cx="1150306"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Plan</a:t>
              </a:r>
              <a:endParaRPr lang="en-US" sz="2400" dirty="0">
                <a:solidFill>
                  <a:prstClr val="black"/>
                </a:solidFill>
                <a:latin typeface="Copperplate Gothic Bold" panose="020E0705020206020404" pitchFamily="34" charset="0"/>
              </a:endParaRPr>
            </a:p>
          </p:txBody>
        </p:sp>
        <p:grpSp>
          <p:nvGrpSpPr>
            <p:cNvPr id="20" name="Group 19"/>
            <p:cNvGrpSpPr/>
            <p:nvPr/>
          </p:nvGrpSpPr>
          <p:grpSpPr>
            <a:xfrm>
              <a:off x="4017833" y="3454127"/>
              <a:ext cx="511088" cy="511087"/>
              <a:chOff x="609598" y="533889"/>
              <a:chExt cx="784997" cy="784995"/>
            </a:xfrm>
          </p:grpSpPr>
          <p:sp>
            <p:nvSpPr>
              <p:cNvPr id="51" name="Teardrop 50"/>
              <p:cNvSpPr/>
              <p:nvPr/>
            </p:nvSpPr>
            <p:spPr bwMode="auto">
              <a:xfrm rot="7991436">
                <a:off x="609599" y="533888"/>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52" name="Flowchart: Connector 51"/>
              <p:cNvSpPr/>
              <p:nvPr/>
            </p:nvSpPr>
            <p:spPr bwMode="auto">
              <a:xfrm>
                <a:off x="761287" y="674786"/>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53" name="TextBox 52"/>
              <p:cNvSpPr txBox="1"/>
              <p:nvPr/>
            </p:nvSpPr>
            <p:spPr>
              <a:xfrm>
                <a:off x="795224" y="569654"/>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3</a:t>
                </a:r>
                <a:endParaRPr lang="en-US" sz="2800" b="1" kern="0" dirty="0" smtClean="0">
                  <a:solidFill>
                    <a:srgbClr val="0070B2">
                      <a:lumMod val="75000"/>
                    </a:srgbClr>
                  </a:solidFill>
                  <a:latin typeface="Cambria" panose="02040503050406030204" pitchFamily="18" charset="0"/>
                </a:endParaRPr>
              </a:p>
            </p:txBody>
          </p:sp>
        </p:grpSp>
        <p:sp>
          <p:nvSpPr>
            <p:cNvPr id="21" name="TextBox 20"/>
            <p:cNvSpPr txBox="1"/>
            <p:nvPr/>
          </p:nvSpPr>
          <p:spPr>
            <a:xfrm>
              <a:off x="4945213" y="3467995"/>
              <a:ext cx="1188064"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Train</a:t>
              </a:r>
              <a:endParaRPr lang="en-US" sz="2400" dirty="0">
                <a:solidFill>
                  <a:prstClr val="black"/>
                </a:solidFill>
                <a:latin typeface="Copperplate Gothic Bold" panose="020E0705020206020404" pitchFamily="34" charset="0"/>
              </a:endParaRPr>
            </a:p>
          </p:txBody>
        </p:sp>
        <p:sp>
          <p:nvSpPr>
            <p:cNvPr id="50" name="TextBox 49"/>
            <p:cNvSpPr txBox="1"/>
            <p:nvPr/>
          </p:nvSpPr>
          <p:spPr>
            <a:xfrm>
              <a:off x="4558718" y="3910338"/>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a:solidFill>
                    <a:prstClr val="white"/>
                  </a:solidFill>
                  <a:latin typeface="Baskerville Old Face" panose="02020602080505020303" pitchFamily="18" charset="0"/>
                  <a:ea typeface="Tahoma" panose="020B0604030504040204" pitchFamily="34" charset="0"/>
                  <a:cs typeface="Tahoma" panose="020B0604030504040204" pitchFamily="34" charset="0"/>
                </a:rPr>
                <a:t>S</a:t>
              </a: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taff to deal with potential threats</a:t>
              </a:r>
            </a:p>
          </p:txBody>
        </p:sp>
        <p:grpSp>
          <p:nvGrpSpPr>
            <p:cNvPr id="24" name="Group 23"/>
            <p:cNvGrpSpPr/>
            <p:nvPr/>
          </p:nvGrpSpPr>
          <p:grpSpPr>
            <a:xfrm>
              <a:off x="6168431" y="4867050"/>
              <a:ext cx="511088" cy="524863"/>
              <a:chOff x="571295" y="1048962"/>
              <a:chExt cx="784997" cy="806154"/>
            </a:xfrm>
          </p:grpSpPr>
          <p:sp>
            <p:nvSpPr>
              <p:cNvPr id="46" name="Teardrop 45"/>
              <p:cNvSpPr/>
              <p:nvPr/>
            </p:nvSpPr>
            <p:spPr bwMode="auto">
              <a:xfrm rot="7991436">
                <a:off x="571295" y="1070119"/>
                <a:ext cx="784997"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47" name="Flowchart: Connector 46"/>
              <p:cNvSpPr/>
              <p:nvPr/>
            </p:nvSpPr>
            <p:spPr bwMode="auto">
              <a:xfrm>
                <a:off x="722991" y="1211041"/>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48" name="TextBox 47"/>
              <p:cNvSpPr txBox="1"/>
              <p:nvPr/>
            </p:nvSpPr>
            <p:spPr>
              <a:xfrm>
                <a:off x="718953" y="1048962"/>
                <a:ext cx="172012" cy="803630"/>
              </a:xfrm>
              <a:prstGeom prst="rect">
                <a:avLst/>
              </a:prstGeom>
              <a:noFill/>
              <a:ln>
                <a:noFill/>
              </a:ln>
            </p:spPr>
            <p:txBody>
              <a:bodyPr wrap="square" rtlCol="0">
                <a:spAutoFit/>
              </a:bodyPr>
              <a:lstStyle/>
              <a:p>
                <a:pPr defTabSz="914400">
                  <a:defRPr/>
                </a:pPr>
                <a:r>
                  <a:rPr lang="en-US" sz="2800" b="1" kern="0" dirty="0" smtClean="0">
                    <a:solidFill>
                      <a:srgbClr val="0070B2">
                        <a:lumMod val="75000"/>
                      </a:srgbClr>
                    </a:solidFill>
                    <a:latin typeface="Cambria" panose="02040503050406030204" pitchFamily="18" charset="0"/>
                  </a:rPr>
                  <a:t>4</a:t>
                </a:r>
              </a:p>
            </p:txBody>
          </p:sp>
        </p:grpSp>
        <p:sp>
          <p:nvSpPr>
            <p:cNvPr id="25" name="TextBox 24"/>
            <p:cNvSpPr txBox="1"/>
            <p:nvPr/>
          </p:nvSpPr>
          <p:spPr>
            <a:xfrm>
              <a:off x="4493749" y="4970943"/>
              <a:ext cx="1461982"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Report</a:t>
              </a:r>
              <a:endParaRPr lang="en-US" sz="2400" dirty="0">
                <a:solidFill>
                  <a:prstClr val="black"/>
                </a:solidFill>
                <a:latin typeface="Copperplate Gothic Bold" panose="020E0705020206020404" pitchFamily="34" charset="0"/>
              </a:endParaRPr>
            </a:p>
          </p:txBody>
        </p:sp>
        <p:grpSp>
          <p:nvGrpSpPr>
            <p:cNvPr id="26" name="Group 25"/>
            <p:cNvGrpSpPr/>
            <p:nvPr/>
          </p:nvGrpSpPr>
          <p:grpSpPr>
            <a:xfrm flipH="1">
              <a:off x="6290914" y="2616012"/>
              <a:ext cx="286514" cy="1145644"/>
              <a:chOff x="2727387" y="1886154"/>
              <a:chExt cx="182913" cy="823604"/>
            </a:xfrm>
          </p:grpSpPr>
          <p:cxnSp>
            <p:nvCxnSpPr>
              <p:cNvPr id="43" name="Straight Connector 42"/>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Oval 43"/>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45" name="Oval 44"/>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27" name="Group 26"/>
            <p:cNvGrpSpPr/>
            <p:nvPr/>
          </p:nvGrpSpPr>
          <p:grpSpPr>
            <a:xfrm flipH="1">
              <a:off x="4132437" y="1164290"/>
              <a:ext cx="286514" cy="1145644"/>
              <a:chOff x="2727387" y="1886154"/>
              <a:chExt cx="182913" cy="823604"/>
            </a:xfrm>
          </p:grpSpPr>
          <p:cxnSp>
            <p:nvCxnSpPr>
              <p:cNvPr id="40" name="Straight Connector 39"/>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l 40"/>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42" name="Oval 41"/>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28" name="Group 27"/>
            <p:cNvGrpSpPr/>
            <p:nvPr/>
          </p:nvGrpSpPr>
          <p:grpSpPr>
            <a:xfrm flipH="1">
              <a:off x="4134783" y="4175965"/>
              <a:ext cx="286514" cy="1145644"/>
              <a:chOff x="2727387" y="1575402"/>
              <a:chExt cx="182913" cy="823604"/>
            </a:xfrm>
          </p:grpSpPr>
          <p:cxnSp>
            <p:nvCxnSpPr>
              <p:cNvPr id="37" name="Straight Connector 36"/>
              <p:cNvCxnSpPr/>
              <p:nvPr/>
            </p:nvCxnSpPr>
            <p:spPr bwMode="auto">
              <a:xfrm>
                <a:off x="2819400" y="1575402"/>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p:cNvSpPr/>
              <p:nvPr/>
            </p:nvSpPr>
            <p:spPr bwMode="auto">
              <a:xfrm>
                <a:off x="2727387" y="1729601"/>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39" name="Oval 38"/>
              <p:cNvSpPr/>
              <p:nvPr/>
            </p:nvSpPr>
            <p:spPr bwMode="auto">
              <a:xfrm>
                <a:off x="2728500" y="2029348"/>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29" name="Group 28"/>
            <p:cNvGrpSpPr/>
            <p:nvPr/>
          </p:nvGrpSpPr>
          <p:grpSpPr>
            <a:xfrm flipH="1">
              <a:off x="6299754" y="5617355"/>
              <a:ext cx="286514" cy="1145644"/>
              <a:chOff x="2743308" y="1826394"/>
              <a:chExt cx="182913" cy="823604"/>
            </a:xfrm>
          </p:grpSpPr>
          <p:cxnSp>
            <p:nvCxnSpPr>
              <p:cNvPr id="34" name="Straight Connector 33"/>
              <p:cNvCxnSpPr/>
              <p:nvPr/>
            </p:nvCxnSpPr>
            <p:spPr bwMode="auto">
              <a:xfrm>
                <a:off x="2835321" y="182639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34"/>
              <p:cNvSpPr/>
              <p:nvPr/>
            </p:nvSpPr>
            <p:spPr bwMode="auto">
              <a:xfrm>
                <a:off x="2743308" y="198059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36" name="Oval 35"/>
              <p:cNvSpPr/>
              <p:nvPr/>
            </p:nvSpPr>
            <p:spPr bwMode="auto">
              <a:xfrm>
                <a:off x="2744421" y="228034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33" name="TextBox 32"/>
            <p:cNvSpPr txBox="1"/>
            <p:nvPr/>
          </p:nvSpPr>
          <p:spPr>
            <a:xfrm>
              <a:off x="4182787" y="5412906"/>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endParaRPr lang="en-US" sz="1400" b="1"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endParaRP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8677">
            <a:off x="10058567" y="3110303"/>
            <a:ext cx="1716707" cy="11400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02550">
            <a:off x="8281573" y="3160433"/>
            <a:ext cx="1705339" cy="1257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2440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381" y="-35792"/>
            <a:ext cx="9428922" cy="6858000"/>
          </a:xfrm>
          <a:prstGeom prst="rect">
            <a:avLst/>
          </a:prstGeom>
          <a:blipFill dpi="0" rotWithShape="1">
            <a:blip r:embed="rId3">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16" name="Rectangle 15"/>
          <p:cNvSpPr/>
          <p:nvPr/>
        </p:nvSpPr>
        <p:spPr>
          <a:xfrm>
            <a:off x="2760967" y="1929"/>
            <a:ext cx="9465691" cy="842898"/>
          </a:xfrm>
          <a:prstGeom prst="rect">
            <a:avLst/>
          </a:prstGeom>
          <a:gradFill>
            <a:gsLst>
              <a:gs pos="0">
                <a:schemeClr val="accent1">
                  <a:lumMod val="75000"/>
                  <a:alpha val="76000"/>
                </a:schemeClr>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17" name="TextBox 16"/>
          <p:cNvSpPr txBox="1"/>
          <p:nvPr/>
        </p:nvSpPr>
        <p:spPr>
          <a:xfrm>
            <a:off x="3074150" y="2"/>
            <a:ext cx="8786903" cy="769442"/>
          </a:xfrm>
          <a:prstGeom prst="rect">
            <a:avLst/>
          </a:prstGeom>
          <a:noFill/>
        </p:spPr>
        <p:txBody>
          <a:bodyPr wrap="square" lIns="91433" tIns="45717" rIns="91433" bIns="45717" rtlCol="0">
            <a:spAutoFit/>
          </a:bodyPr>
          <a:lstStyle/>
          <a:p>
            <a:pPr algn="ctr"/>
            <a:r>
              <a:rPr lang="en-US" sz="4300" dirty="0">
                <a:solidFill>
                  <a:prstClr val="white"/>
                </a:solidFill>
                <a:latin typeface="Copperplate Gothic Bold" panose="020E0705020206020404" pitchFamily="34" charset="0"/>
              </a:rPr>
              <a:t>Connect</a:t>
            </a:r>
          </a:p>
        </p:txBody>
      </p:sp>
      <p:sp>
        <p:nvSpPr>
          <p:cNvPr id="83" name="TextBox 82"/>
          <p:cNvSpPr txBox="1"/>
          <p:nvPr/>
        </p:nvSpPr>
        <p:spPr>
          <a:xfrm>
            <a:off x="3941635" y="1242152"/>
            <a:ext cx="5019485"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r>
              <a:rPr lang="en-US" sz="28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sp>
        <p:nvSpPr>
          <p:cNvPr id="84" name="TextBox 83"/>
          <p:cNvSpPr txBox="1"/>
          <p:nvPr/>
        </p:nvSpPr>
        <p:spPr>
          <a:xfrm>
            <a:off x="3879925" y="2021328"/>
            <a:ext cx="5357207" cy="1211357"/>
          </a:xfrm>
          <a:prstGeom prst="rect">
            <a:avLst/>
          </a:prstGeom>
          <a:noFill/>
        </p:spPr>
        <p:txBody>
          <a:bodyPr wrap="square" rtlCol="0">
            <a:spAutoFit/>
          </a:bodyPr>
          <a:lstStyle/>
          <a:p>
            <a:pPr marL="3810">
              <a:lnSpc>
                <a:spcPct val="101000"/>
              </a:lnSpc>
              <a:spcBef>
                <a:spcPts val="1115"/>
              </a:spcBef>
            </a:pP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V</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isit</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5" dirty="0" smtClean="0">
                <a:solidFill>
                  <a:srgbClr val="C00000"/>
                </a:solidFill>
                <a:latin typeface="Arial" panose="020B0604020202020204" pitchFamily="34" charset="0"/>
                <a:ea typeface="Calibri" panose="020F0502020204030204" pitchFamily="34" charset="0"/>
                <a:cs typeface="Arial" panose="020B0604020202020204" pitchFamily="34" charset="0"/>
              </a:rPr>
              <a:t>dhs.</a:t>
            </a:r>
            <a:r>
              <a:rPr lang="en-US" spc="-10" dirty="0" smtClean="0">
                <a:solidFill>
                  <a:srgbClr val="C00000"/>
                </a:solidFill>
                <a:latin typeface="Arial" panose="020B0604020202020204" pitchFamily="34" charset="0"/>
                <a:ea typeface="Calibri" panose="020F0502020204030204" pitchFamily="34" charset="0"/>
                <a:cs typeface="Arial" panose="020B0604020202020204" pitchFamily="34" charset="0"/>
              </a:rPr>
              <a:t>gov/hometownsecurity</a:t>
            </a:r>
            <a:r>
              <a:rPr lang="en-US" spc="5" dirty="0" smtClean="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pc="-15" dirty="0" smtClean="0">
                <a:solidFill>
                  <a:prstClr val="black"/>
                </a:solidFill>
                <a:latin typeface="Arial" panose="020B0604020202020204" pitchFamily="34" charset="0"/>
                <a:ea typeface="Calibri" panose="020F0502020204030204" pitchFamily="34" charset="0"/>
                <a:cs typeface="Arial" panose="020B0604020202020204" pitchFamily="34" charset="0"/>
              </a:rPr>
              <a:t>to</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learn</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more</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about</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F</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eder</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al</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5" dirty="0" smtClean="0">
                <a:solidFill>
                  <a:prstClr val="black"/>
                </a:solidFill>
                <a:latin typeface="Arial" panose="020B0604020202020204" pitchFamily="34" charset="0"/>
                <a:ea typeface="Calibri" panose="020F0502020204030204" pitchFamily="34" charset="0"/>
                <a:cs typeface="Arial" panose="020B0604020202020204" pitchFamily="34" charset="0"/>
              </a:rPr>
              <a:t>resources</a:t>
            </a:r>
            <a:r>
              <a:rPr lang="en-US" spc="33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5" dirty="0" smtClean="0">
                <a:solidFill>
                  <a:prstClr val="black"/>
                </a:solidFill>
                <a:latin typeface="Arial" panose="020B0604020202020204" pitchFamily="34" charset="0"/>
                <a:ea typeface="Calibri" panose="020F0502020204030204" pitchFamily="34" charset="0"/>
                <a:cs typeface="Arial" panose="020B0604020202020204" pitchFamily="34" charset="0"/>
              </a:rPr>
              <a:t>lik</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e</a:t>
            </a:r>
            <a:r>
              <a:rPr lang="en-US" spc="-3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the</a:t>
            </a:r>
            <a:r>
              <a:rPr lang="en-US" spc="-3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DHS</a:t>
            </a:r>
            <a:r>
              <a:rPr lang="en-US" spc="-3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20" dirty="0" smtClean="0">
                <a:solidFill>
                  <a:prstClr val="black"/>
                </a:solidFill>
                <a:latin typeface="Arial" panose="020B0604020202020204" pitchFamily="34" charset="0"/>
                <a:ea typeface="Calibri" panose="020F0502020204030204" pitchFamily="34" charset="0"/>
                <a:cs typeface="Arial" panose="020B0604020202020204" pitchFamily="34" charset="0"/>
              </a:rPr>
              <a:t>P</a:t>
            </a:r>
            <a:r>
              <a:rPr lang="en-US" spc="-15" dirty="0" smtClean="0">
                <a:solidFill>
                  <a:prstClr val="black"/>
                </a:solidFill>
                <a:latin typeface="Arial" panose="020B0604020202020204" pitchFamily="34" charset="0"/>
                <a:ea typeface="Calibri" panose="020F0502020204030204" pitchFamily="34" charset="0"/>
                <a:cs typeface="Arial" panose="020B0604020202020204" pitchFamily="34" charset="0"/>
              </a:rPr>
              <a:t>rotective</a:t>
            </a:r>
            <a:r>
              <a:rPr lang="en-US" spc="-3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Security</a:t>
            </a:r>
            <a:r>
              <a:rPr lang="en-US" spc="-3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Advisor</a:t>
            </a:r>
            <a:r>
              <a:rPr lang="en-US" spc="-3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program.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Get</a:t>
            </a:r>
            <a:r>
              <a:rPr lang="en-US" spc="-4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5" dirty="0" smtClean="0">
                <a:solidFill>
                  <a:prstClr val="black"/>
                </a:solidFill>
                <a:latin typeface="Arial" panose="020B0604020202020204" pitchFamily="34" charset="0"/>
                <a:ea typeface="Calibri" panose="020F0502020204030204" pitchFamily="34" charset="0"/>
                <a:cs typeface="Arial" panose="020B0604020202020204" pitchFamily="34" charset="0"/>
              </a:rPr>
              <a:t>to</a:t>
            </a:r>
            <a:r>
              <a:rPr lang="en-US" spc="-4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know</a:t>
            </a:r>
            <a:r>
              <a:rPr lang="en-US" spc="-4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loc</a:t>
            </a:r>
            <a:r>
              <a:rPr lang="en-US" spc="-10" dirty="0" smtClean="0">
                <a:solidFill>
                  <a:prstClr val="black"/>
                </a:solidFill>
                <a:latin typeface="Arial" panose="020B0604020202020204" pitchFamily="34" charset="0"/>
                <a:ea typeface="Calibri" panose="020F0502020204030204" pitchFamily="34" charset="0"/>
                <a:cs typeface="Arial" panose="020B0604020202020204" pitchFamily="34" charset="0"/>
              </a:rPr>
              <a:t>al</a:t>
            </a:r>
            <a:r>
              <a:rPr lang="en-US" spc="-45"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law</a:t>
            </a:r>
            <a:r>
              <a:rPr lang="en-US" spc="-4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5" dirty="0" smtClean="0">
                <a:solidFill>
                  <a:prstClr val="black"/>
                </a:solidFill>
                <a:latin typeface="Arial" panose="020B0604020202020204" pitchFamily="34" charset="0"/>
                <a:ea typeface="Calibri" panose="020F0502020204030204" pitchFamily="34" charset="0"/>
                <a:cs typeface="Arial" panose="020B0604020202020204" pitchFamily="34" charset="0"/>
              </a:rPr>
              <a:t>enforcement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and</a:t>
            </a:r>
            <a:r>
              <a:rPr lang="en-US" spc="-4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EMS.</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2" name="Group 1"/>
          <p:cNvGrpSpPr/>
          <p:nvPr/>
        </p:nvGrpSpPr>
        <p:grpSpPr>
          <a:xfrm>
            <a:off x="3068619" y="1117352"/>
            <a:ext cx="701983" cy="2510803"/>
            <a:chOff x="4166593" y="1274962"/>
            <a:chExt cx="511088" cy="1828023"/>
          </a:xfrm>
        </p:grpSpPr>
        <p:sp>
          <p:nvSpPr>
            <p:cNvPr id="78" name="Teardrop 77"/>
            <p:cNvSpPr/>
            <p:nvPr/>
          </p:nvSpPr>
          <p:spPr bwMode="auto">
            <a:xfrm rot="7991436">
              <a:off x="4166593" y="1274962"/>
              <a:ext cx="511087" cy="511088"/>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79" name="Flowchart: Connector 78"/>
            <p:cNvSpPr/>
            <p:nvPr/>
          </p:nvSpPr>
          <p:spPr bwMode="auto">
            <a:xfrm>
              <a:off x="4265358" y="1366711"/>
              <a:ext cx="310326" cy="335773"/>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80" name="TextBox 79"/>
            <p:cNvSpPr txBox="1"/>
            <p:nvPr/>
          </p:nvSpPr>
          <p:spPr>
            <a:xfrm>
              <a:off x="4287443" y="1298257"/>
              <a:ext cx="111992" cy="425753"/>
            </a:xfrm>
            <a:prstGeom prst="rect">
              <a:avLst/>
            </a:prstGeom>
            <a:noFill/>
            <a:ln>
              <a:noFill/>
            </a:ln>
          </p:spPr>
          <p:txBody>
            <a:bodyPr wrap="square" rtlCol="0">
              <a:spAutoFit/>
            </a:bodyPr>
            <a:lstStyle/>
            <a:p>
              <a:pPr defTabSz="914400">
                <a:defRPr/>
              </a:pPr>
              <a:r>
                <a:rPr lang="en-US" sz="3200" b="1" kern="0" dirty="0" smtClean="0">
                  <a:solidFill>
                    <a:srgbClr val="0070B2">
                      <a:lumMod val="75000"/>
                    </a:srgbClr>
                  </a:solidFill>
                  <a:latin typeface="Cambria" panose="02040503050406030204" pitchFamily="18" charset="0"/>
                </a:rPr>
                <a:t>1</a:t>
              </a:r>
            </a:p>
          </p:txBody>
        </p:sp>
        <p:cxnSp>
          <p:nvCxnSpPr>
            <p:cNvPr id="85" name="Straight Connector 84"/>
            <p:cNvCxnSpPr/>
            <p:nvPr/>
          </p:nvCxnSpPr>
          <p:spPr bwMode="auto">
            <a:xfrm flipH="1">
              <a:off x="4425471" y="1957341"/>
              <a:ext cx="0" cy="114564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Oval 85"/>
            <p:cNvSpPr/>
            <p:nvPr/>
          </p:nvSpPr>
          <p:spPr bwMode="auto">
            <a:xfrm flipH="1">
              <a:off x="4284829" y="2171835"/>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87" name="Oval 86"/>
            <p:cNvSpPr/>
            <p:nvPr/>
          </p:nvSpPr>
          <p:spPr bwMode="auto">
            <a:xfrm flipH="1">
              <a:off x="4283086" y="2588786"/>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88" name="Group 87"/>
          <p:cNvGrpSpPr/>
          <p:nvPr/>
        </p:nvGrpSpPr>
        <p:grpSpPr>
          <a:xfrm>
            <a:off x="8313" y="792"/>
            <a:ext cx="2755557" cy="6858000"/>
            <a:chOff x="3978876" y="-18516"/>
            <a:chExt cx="2755557" cy="6858000"/>
          </a:xfrm>
        </p:grpSpPr>
        <p:sp>
          <p:nvSpPr>
            <p:cNvPr id="89" name="Rectangle 88"/>
            <p:cNvSpPr/>
            <p:nvPr/>
          </p:nvSpPr>
          <p:spPr>
            <a:xfrm>
              <a:off x="3978876" y="-18516"/>
              <a:ext cx="2755557"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2" name="Group 91"/>
            <p:cNvGrpSpPr/>
            <p:nvPr/>
          </p:nvGrpSpPr>
          <p:grpSpPr>
            <a:xfrm>
              <a:off x="4015944" y="481911"/>
              <a:ext cx="511088" cy="511087"/>
              <a:chOff x="609600" y="1197801"/>
              <a:chExt cx="784997" cy="784995"/>
            </a:xfrm>
          </p:grpSpPr>
          <p:sp>
            <p:nvSpPr>
              <p:cNvPr id="131" name="Teardrop 130"/>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32" name="Flowchart: Connector 131"/>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33" name="TextBox 132"/>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smtClean="0">
                    <a:solidFill>
                      <a:srgbClr val="0070B2">
                        <a:lumMod val="75000"/>
                      </a:srgbClr>
                    </a:solidFill>
                    <a:latin typeface="Cambria" panose="02040503050406030204" pitchFamily="18" charset="0"/>
                  </a:rPr>
                  <a:t>1</a:t>
                </a:r>
                <a:endParaRPr lang="en-US" sz="2800" b="1" kern="0" dirty="0" smtClean="0">
                  <a:solidFill>
                    <a:srgbClr val="0070B2">
                      <a:lumMod val="75000"/>
                    </a:srgbClr>
                  </a:solidFill>
                  <a:latin typeface="Cambria" panose="02040503050406030204" pitchFamily="18" charset="0"/>
                </a:endParaRPr>
              </a:p>
            </p:txBody>
          </p:sp>
        </p:grpSp>
        <p:sp>
          <p:nvSpPr>
            <p:cNvPr id="93" name="TextBox 92"/>
            <p:cNvSpPr txBox="1"/>
            <p:nvPr/>
          </p:nvSpPr>
          <p:spPr>
            <a:xfrm>
              <a:off x="4650228" y="573660"/>
              <a:ext cx="1755741" cy="461665"/>
            </a:xfrm>
            <a:prstGeom prst="rect">
              <a:avLst/>
            </a:prstGeom>
            <a:noFill/>
          </p:spPr>
          <p:txBody>
            <a:bodyPr wrap="square" rtlCol="0">
              <a:spAutoFit/>
            </a:bodyPr>
            <a:lstStyle/>
            <a:p>
              <a:r>
                <a:rPr lang="en-US" sz="2400" dirty="0" smtClean="0">
                  <a:solidFill>
                    <a:srgbClr val="FF0000"/>
                  </a:solidFill>
                  <a:latin typeface="Copperplate Gothic Bold" panose="020E0705020206020404" pitchFamily="34" charset="0"/>
                </a:rPr>
                <a:t>Connect</a:t>
              </a:r>
              <a:endParaRPr lang="en-US" sz="2400" dirty="0">
                <a:solidFill>
                  <a:srgbClr val="FF0000"/>
                </a:solidFill>
                <a:latin typeface="Copperplate Gothic Bold" panose="020E0705020206020404" pitchFamily="34" charset="0"/>
              </a:endParaRPr>
            </a:p>
          </p:txBody>
        </p:sp>
        <p:grpSp>
          <p:nvGrpSpPr>
            <p:cNvPr id="94" name="Group 93"/>
            <p:cNvGrpSpPr/>
            <p:nvPr/>
          </p:nvGrpSpPr>
          <p:grpSpPr>
            <a:xfrm>
              <a:off x="4449411" y="985627"/>
              <a:ext cx="2099670" cy="399817"/>
              <a:chOff x="533400" y="1041572"/>
              <a:chExt cx="6781800" cy="716454"/>
            </a:xfrm>
            <a:gradFill>
              <a:gsLst>
                <a:gs pos="0">
                  <a:schemeClr val="accent1">
                    <a:lumMod val="5000"/>
                    <a:lumOff val="95000"/>
                  </a:schemeClr>
                </a:gs>
                <a:gs pos="8000">
                  <a:schemeClr val="accent1">
                    <a:lumMod val="50000"/>
                  </a:schemeClr>
                </a:gs>
              </a:gsLst>
              <a:lin ang="5400000" scaled="1"/>
            </a:gradFill>
          </p:grpSpPr>
          <p:sp>
            <p:nvSpPr>
              <p:cNvPr id="129" name="Rectangle 128"/>
              <p:cNvSpPr/>
              <p:nvPr/>
            </p:nvSpPr>
            <p:spPr bwMode="auto">
              <a:xfrm>
                <a:off x="533400" y="1041572"/>
                <a:ext cx="6781800" cy="716454"/>
              </a:xfrm>
              <a:prstGeom prst="rect">
                <a:avLst/>
              </a:prstGeom>
              <a:grpFill/>
              <a:ln w="9525" cap="flat" cmpd="sng" algn="ctr">
                <a:noFill/>
                <a:prstDash val="solid"/>
                <a:round/>
                <a:headEnd type="none" w="med" len="med"/>
                <a:tailEnd type="none" w="med" len="med"/>
              </a:ln>
              <a:effectLst>
                <a:outerShdw blurRad="101600" dist="38100" dir="5400000" sx="81000" sy="81000" algn="ctr" rotWithShape="0">
                  <a:srgbClr val="000000">
                    <a:alpha val="92000"/>
                  </a:srgb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sp>
            <p:nvSpPr>
              <p:cNvPr id="130" name="TextBox 129"/>
              <p:cNvSpPr txBox="1"/>
              <p:nvPr/>
            </p:nvSpPr>
            <p:spPr>
              <a:xfrm>
                <a:off x="685801" y="1086159"/>
                <a:ext cx="6477001" cy="551522"/>
              </a:xfrm>
              <a:prstGeom prst="rect">
                <a:avLst/>
              </a:prstGeom>
              <a:grp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grpSp>
        <p:grpSp>
          <p:nvGrpSpPr>
            <p:cNvPr id="95" name="Group 94"/>
            <p:cNvGrpSpPr/>
            <p:nvPr/>
          </p:nvGrpSpPr>
          <p:grpSpPr>
            <a:xfrm>
              <a:off x="6167740" y="1903392"/>
              <a:ext cx="511088" cy="511087"/>
              <a:chOff x="609600" y="1197801"/>
              <a:chExt cx="784997" cy="784995"/>
            </a:xfrm>
          </p:grpSpPr>
          <p:sp>
            <p:nvSpPr>
              <p:cNvPr id="126" name="Teardrop 125"/>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7" name="Flowchart: Connector 126"/>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8" name="TextBox 127"/>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2</a:t>
                </a:r>
                <a:endParaRPr lang="en-US" sz="2800" b="1" kern="0" dirty="0" smtClean="0">
                  <a:solidFill>
                    <a:srgbClr val="0070B2">
                      <a:lumMod val="75000"/>
                    </a:srgbClr>
                  </a:solidFill>
                  <a:latin typeface="Cambria" panose="02040503050406030204" pitchFamily="18" charset="0"/>
                </a:endParaRPr>
              </a:p>
            </p:txBody>
          </p:sp>
        </p:grpSp>
        <p:sp>
          <p:nvSpPr>
            <p:cNvPr id="96" name="TextBox 95"/>
            <p:cNvSpPr txBox="1"/>
            <p:nvPr/>
          </p:nvSpPr>
          <p:spPr>
            <a:xfrm>
              <a:off x="4157377" y="2419358"/>
              <a:ext cx="2016092"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sp>
          <p:nvSpPr>
            <p:cNvPr id="97" name="TextBox 96"/>
            <p:cNvSpPr txBox="1"/>
            <p:nvPr/>
          </p:nvSpPr>
          <p:spPr>
            <a:xfrm>
              <a:off x="4716964" y="1960509"/>
              <a:ext cx="1150306"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Plan</a:t>
              </a:r>
              <a:endParaRPr lang="en-US" sz="2400" dirty="0">
                <a:solidFill>
                  <a:prstClr val="black"/>
                </a:solidFill>
                <a:latin typeface="Copperplate Gothic Bold" panose="020E0705020206020404" pitchFamily="34" charset="0"/>
              </a:endParaRPr>
            </a:p>
          </p:txBody>
        </p:sp>
        <p:grpSp>
          <p:nvGrpSpPr>
            <p:cNvPr id="98" name="Group 97"/>
            <p:cNvGrpSpPr/>
            <p:nvPr/>
          </p:nvGrpSpPr>
          <p:grpSpPr>
            <a:xfrm>
              <a:off x="4017833" y="3454127"/>
              <a:ext cx="511088" cy="511087"/>
              <a:chOff x="609598" y="533889"/>
              <a:chExt cx="784997" cy="784995"/>
            </a:xfrm>
          </p:grpSpPr>
          <p:sp>
            <p:nvSpPr>
              <p:cNvPr id="123" name="Teardrop 122"/>
              <p:cNvSpPr/>
              <p:nvPr/>
            </p:nvSpPr>
            <p:spPr bwMode="auto">
              <a:xfrm rot="7991436">
                <a:off x="609599" y="533888"/>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4" name="Flowchart: Connector 123"/>
              <p:cNvSpPr/>
              <p:nvPr/>
            </p:nvSpPr>
            <p:spPr bwMode="auto">
              <a:xfrm>
                <a:off x="761287" y="674786"/>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5" name="TextBox 124"/>
              <p:cNvSpPr txBox="1"/>
              <p:nvPr/>
            </p:nvSpPr>
            <p:spPr>
              <a:xfrm>
                <a:off x="795224" y="569654"/>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3</a:t>
                </a:r>
                <a:endParaRPr lang="en-US" sz="2800" b="1" kern="0" dirty="0" smtClean="0">
                  <a:solidFill>
                    <a:srgbClr val="0070B2">
                      <a:lumMod val="75000"/>
                    </a:srgbClr>
                  </a:solidFill>
                  <a:latin typeface="Cambria" panose="02040503050406030204" pitchFamily="18" charset="0"/>
                </a:endParaRPr>
              </a:p>
            </p:txBody>
          </p:sp>
        </p:grpSp>
        <p:sp>
          <p:nvSpPr>
            <p:cNvPr id="99" name="TextBox 98"/>
            <p:cNvSpPr txBox="1"/>
            <p:nvPr/>
          </p:nvSpPr>
          <p:spPr>
            <a:xfrm>
              <a:off x="4945213" y="3467995"/>
              <a:ext cx="1188064"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Train</a:t>
              </a:r>
              <a:endParaRPr lang="en-US" sz="2400" dirty="0">
                <a:solidFill>
                  <a:prstClr val="black"/>
                </a:solidFill>
                <a:latin typeface="Copperplate Gothic Bold" panose="020E0705020206020404" pitchFamily="34" charset="0"/>
              </a:endParaRPr>
            </a:p>
          </p:txBody>
        </p:sp>
        <p:sp>
          <p:nvSpPr>
            <p:cNvPr id="100" name="TextBox 99"/>
            <p:cNvSpPr txBox="1"/>
            <p:nvPr/>
          </p:nvSpPr>
          <p:spPr>
            <a:xfrm>
              <a:off x="4558718" y="3910338"/>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a:solidFill>
                    <a:prstClr val="white"/>
                  </a:solidFill>
                  <a:latin typeface="Baskerville Old Face" panose="02020602080505020303" pitchFamily="18" charset="0"/>
                  <a:ea typeface="Tahoma" panose="020B0604030504040204" pitchFamily="34" charset="0"/>
                  <a:cs typeface="Tahoma" panose="020B0604030504040204" pitchFamily="34" charset="0"/>
                </a:rPr>
                <a:t>S</a:t>
              </a: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taff to deal with potential threats</a:t>
              </a:r>
            </a:p>
          </p:txBody>
        </p:sp>
        <p:grpSp>
          <p:nvGrpSpPr>
            <p:cNvPr id="101" name="Group 100"/>
            <p:cNvGrpSpPr/>
            <p:nvPr/>
          </p:nvGrpSpPr>
          <p:grpSpPr>
            <a:xfrm>
              <a:off x="6168431" y="4867050"/>
              <a:ext cx="511088" cy="524863"/>
              <a:chOff x="571295" y="1048962"/>
              <a:chExt cx="784997" cy="806154"/>
            </a:xfrm>
          </p:grpSpPr>
          <p:sp>
            <p:nvSpPr>
              <p:cNvPr id="120" name="Teardrop 119"/>
              <p:cNvSpPr/>
              <p:nvPr/>
            </p:nvSpPr>
            <p:spPr bwMode="auto">
              <a:xfrm rot="7991436">
                <a:off x="571295" y="1070119"/>
                <a:ext cx="784997"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1" name="Flowchart: Connector 120"/>
              <p:cNvSpPr/>
              <p:nvPr/>
            </p:nvSpPr>
            <p:spPr bwMode="auto">
              <a:xfrm>
                <a:off x="722991" y="1211041"/>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2" name="TextBox 121"/>
              <p:cNvSpPr txBox="1"/>
              <p:nvPr/>
            </p:nvSpPr>
            <p:spPr>
              <a:xfrm>
                <a:off x="718953" y="1048962"/>
                <a:ext cx="172012" cy="803630"/>
              </a:xfrm>
              <a:prstGeom prst="rect">
                <a:avLst/>
              </a:prstGeom>
              <a:noFill/>
              <a:ln>
                <a:noFill/>
              </a:ln>
            </p:spPr>
            <p:txBody>
              <a:bodyPr wrap="square" rtlCol="0">
                <a:spAutoFit/>
              </a:bodyPr>
              <a:lstStyle/>
              <a:p>
                <a:pPr defTabSz="914400">
                  <a:defRPr/>
                </a:pPr>
                <a:r>
                  <a:rPr lang="en-US" sz="2800" b="1" kern="0" dirty="0" smtClean="0">
                    <a:solidFill>
                      <a:srgbClr val="0070B2">
                        <a:lumMod val="75000"/>
                      </a:srgbClr>
                    </a:solidFill>
                    <a:latin typeface="Cambria" panose="02040503050406030204" pitchFamily="18" charset="0"/>
                  </a:rPr>
                  <a:t>4</a:t>
                </a:r>
              </a:p>
            </p:txBody>
          </p:sp>
        </p:grpSp>
        <p:sp>
          <p:nvSpPr>
            <p:cNvPr id="102" name="TextBox 101"/>
            <p:cNvSpPr txBox="1"/>
            <p:nvPr/>
          </p:nvSpPr>
          <p:spPr>
            <a:xfrm>
              <a:off x="4493749" y="4970943"/>
              <a:ext cx="1461982"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Report</a:t>
              </a:r>
              <a:endParaRPr lang="en-US" sz="2400" dirty="0">
                <a:solidFill>
                  <a:prstClr val="black"/>
                </a:solidFill>
                <a:latin typeface="Copperplate Gothic Bold" panose="020E0705020206020404" pitchFamily="34" charset="0"/>
              </a:endParaRPr>
            </a:p>
          </p:txBody>
        </p:sp>
        <p:grpSp>
          <p:nvGrpSpPr>
            <p:cNvPr id="103" name="Group 102"/>
            <p:cNvGrpSpPr/>
            <p:nvPr/>
          </p:nvGrpSpPr>
          <p:grpSpPr>
            <a:xfrm flipH="1">
              <a:off x="6290914" y="2616012"/>
              <a:ext cx="286514" cy="1145644"/>
              <a:chOff x="2727387" y="1886154"/>
              <a:chExt cx="182913" cy="823604"/>
            </a:xfrm>
          </p:grpSpPr>
          <p:cxnSp>
            <p:nvCxnSpPr>
              <p:cNvPr id="117" name="Straight Connector 116"/>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Oval 117"/>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19" name="Oval 118"/>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04" name="Group 103"/>
            <p:cNvGrpSpPr/>
            <p:nvPr/>
          </p:nvGrpSpPr>
          <p:grpSpPr>
            <a:xfrm flipH="1">
              <a:off x="4132437" y="1164290"/>
              <a:ext cx="286514" cy="1145644"/>
              <a:chOff x="2727387" y="1886154"/>
              <a:chExt cx="182913" cy="823604"/>
            </a:xfrm>
          </p:grpSpPr>
          <p:cxnSp>
            <p:nvCxnSpPr>
              <p:cNvPr id="114" name="Straight Connector 113"/>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Oval 114"/>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16" name="Oval 115"/>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05" name="Group 104"/>
            <p:cNvGrpSpPr/>
            <p:nvPr/>
          </p:nvGrpSpPr>
          <p:grpSpPr>
            <a:xfrm flipH="1">
              <a:off x="4134783" y="4175965"/>
              <a:ext cx="286514" cy="1145644"/>
              <a:chOff x="2727387" y="1575402"/>
              <a:chExt cx="182913" cy="823604"/>
            </a:xfrm>
          </p:grpSpPr>
          <p:cxnSp>
            <p:nvCxnSpPr>
              <p:cNvPr id="111" name="Straight Connector 110"/>
              <p:cNvCxnSpPr/>
              <p:nvPr/>
            </p:nvCxnSpPr>
            <p:spPr bwMode="auto">
              <a:xfrm>
                <a:off x="2819400" y="1575402"/>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Oval 111"/>
              <p:cNvSpPr/>
              <p:nvPr/>
            </p:nvSpPr>
            <p:spPr bwMode="auto">
              <a:xfrm>
                <a:off x="2727387" y="1729601"/>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13" name="Oval 112"/>
              <p:cNvSpPr/>
              <p:nvPr/>
            </p:nvSpPr>
            <p:spPr bwMode="auto">
              <a:xfrm>
                <a:off x="2728500" y="2029348"/>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06" name="Group 105"/>
            <p:cNvGrpSpPr/>
            <p:nvPr/>
          </p:nvGrpSpPr>
          <p:grpSpPr>
            <a:xfrm flipH="1">
              <a:off x="6299754" y="5617355"/>
              <a:ext cx="286514" cy="1145644"/>
              <a:chOff x="2743308" y="1826394"/>
              <a:chExt cx="182913" cy="823604"/>
            </a:xfrm>
          </p:grpSpPr>
          <p:cxnSp>
            <p:nvCxnSpPr>
              <p:cNvPr id="108" name="Straight Connector 107"/>
              <p:cNvCxnSpPr/>
              <p:nvPr/>
            </p:nvCxnSpPr>
            <p:spPr bwMode="auto">
              <a:xfrm>
                <a:off x="2835321" y="182639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Oval 108"/>
              <p:cNvSpPr/>
              <p:nvPr/>
            </p:nvSpPr>
            <p:spPr bwMode="auto">
              <a:xfrm>
                <a:off x="2743308" y="198059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10" name="Oval 109"/>
              <p:cNvSpPr/>
              <p:nvPr/>
            </p:nvSpPr>
            <p:spPr bwMode="auto">
              <a:xfrm>
                <a:off x="2744421" y="228034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07" name="TextBox 106"/>
            <p:cNvSpPr txBox="1"/>
            <p:nvPr/>
          </p:nvSpPr>
          <p:spPr>
            <a:xfrm>
              <a:off x="4182787" y="5412906"/>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endParaRPr lang="en-US" sz="1400" b="1"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endParaRPr>
            </a:p>
          </p:txBody>
        </p:sp>
      </p:grpSp>
      <p:sp>
        <p:nvSpPr>
          <p:cNvPr id="61" name="TextBox 60"/>
          <p:cNvSpPr txBox="1"/>
          <p:nvPr/>
        </p:nvSpPr>
        <p:spPr>
          <a:xfrm>
            <a:off x="3890635" y="3576610"/>
            <a:ext cx="7581900" cy="2169819"/>
          </a:xfrm>
          <a:prstGeom prst="rect">
            <a:avLst/>
          </a:prstGeom>
          <a:noFill/>
        </p:spPr>
        <p:txBody>
          <a:bodyPr wrap="square" lIns="91433" tIns="45717" rIns="91433" bIns="45717" rtlCol="0">
            <a:spAutoFit/>
          </a:bodyPr>
          <a:lstStyle/>
          <a:p>
            <a:pPr marL="285750" indent="-285750">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Reach Out &amp; Develop Relationships</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smtClean="0">
                <a:solidFill>
                  <a:srgbClr val="333333"/>
                </a:solidFill>
                <a:latin typeface="Arial" panose="020B0604020202020204" pitchFamily="34" charset="0"/>
                <a:cs typeface="Arial" panose="020B0604020202020204" pitchFamily="34" charset="0"/>
              </a:rPr>
              <a:t>Local law enforcement and emergency management officials</a:t>
            </a: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smtClean="0">
                <a:solidFill>
                  <a:srgbClr val="333333"/>
                </a:solidFill>
                <a:latin typeface="Arial" panose="020B0604020202020204" pitchFamily="34" charset="0"/>
                <a:cs typeface="Arial" panose="020B0604020202020204" pitchFamily="34" charset="0"/>
              </a:rPr>
              <a:t>Neighbors and community organizations</a:t>
            </a:r>
            <a:endParaRPr lang="en-US" kern="0" dirty="0">
              <a:solidFill>
                <a:srgbClr val="333333"/>
              </a:solidFill>
              <a:latin typeface="Arial" panose="020B0604020202020204" pitchFamily="34" charset="0"/>
              <a:cs typeface="Arial" panose="020B0604020202020204" pitchFamily="34" charset="0"/>
            </a:endParaRP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smtClean="0">
                <a:solidFill>
                  <a:srgbClr val="333333"/>
                </a:solidFill>
                <a:latin typeface="Arial" panose="020B0604020202020204" pitchFamily="34" charset="0"/>
                <a:cs typeface="Arial" panose="020B0604020202020204" pitchFamily="34" charset="0"/>
              </a:rPr>
              <a:t>DHS Protective Security Advisor</a:t>
            </a:r>
            <a:endParaRPr lang="en-US" kern="0" dirty="0">
              <a:solidFill>
                <a:srgbClr val="333333"/>
              </a:solidFill>
              <a:latin typeface="Arial" panose="020B0604020202020204" pitchFamily="34" charset="0"/>
              <a:cs typeface="Arial" panose="020B0604020202020204" pitchFamily="34" charset="0"/>
            </a:endParaRP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smtClean="0">
                <a:solidFill>
                  <a:srgbClr val="333333"/>
                </a:solidFill>
                <a:latin typeface="Arial" panose="020B0604020202020204" pitchFamily="34" charset="0"/>
                <a:cs typeface="Arial" panose="020B0604020202020204" pitchFamily="34" charset="0"/>
              </a:rPr>
              <a:t>FBI and Infragard: </a:t>
            </a:r>
            <a:r>
              <a:rPr lang="en-US" dirty="0">
                <a:solidFill>
                  <a:srgbClr val="00B050"/>
                </a:solidFill>
                <a:latin typeface="Arial" panose="020B0604020202020204" pitchFamily="34" charset="0"/>
                <a:cs typeface="Arial" panose="020B0604020202020204" pitchFamily="34" charset="0"/>
                <a:hlinkClick r:id="rId4"/>
              </a:rPr>
              <a:t>https://www.infragard.org</a:t>
            </a:r>
            <a:r>
              <a:rPr lang="en-US" dirty="0" smtClean="0">
                <a:solidFill>
                  <a:srgbClr val="00B050"/>
                </a:solidFill>
                <a:latin typeface="Arial" panose="020B0604020202020204" pitchFamily="34" charset="0"/>
                <a:cs typeface="Arial" panose="020B0604020202020204" pitchFamily="34" charset="0"/>
                <a:hlinkClick r:id="rId4"/>
              </a:rPr>
              <a:t>/</a:t>
            </a:r>
            <a:endParaRPr lang="en-US" kern="0" dirty="0">
              <a:solidFill>
                <a:srgbClr val="333333"/>
              </a:solidFill>
              <a:latin typeface="Arial" panose="020B0604020202020204" pitchFamily="34" charset="0"/>
              <a:cs typeface="Arial" panose="020B0604020202020204" pitchFamily="34" charset="0"/>
            </a:endParaRPr>
          </a:p>
          <a:p>
            <a:pPr marL="633385" lvl="1" indent="-285750" eaLnBrk="0" fontAlgn="base" hangingPunct="0">
              <a:spcBef>
                <a:spcPct val="30000"/>
              </a:spcBef>
              <a:spcAft>
                <a:spcPct val="0"/>
              </a:spcAft>
              <a:buClr>
                <a:srgbClr val="363636"/>
              </a:buClr>
              <a:buFont typeface="Arial" panose="020B0604020202020204" pitchFamily="34" charset="0"/>
              <a:buChar char="•"/>
            </a:pPr>
            <a:r>
              <a:rPr lang="en-US" kern="0" dirty="0" smtClean="0">
                <a:solidFill>
                  <a:srgbClr val="333333"/>
                </a:solidFill>
                <a:latin typeface="Arial" panose="020B0604020202020204" pitchFamily="34" charset="0"/>
                <a:cs typeface="Arial" panose="020B0604020202020204" pitchFamily="34" charset="0"/>
              </a:rPr>
              <a:t>Customers and patrons</a:t>
            </a:r>
            <a:endParaRPr lang="en-US" dirty="0">
              <a:solidFill>
                <a:prstClr val="black"/>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836" y="1245515"/>
            <a:ext cx="1664208" cy="1879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5424" y="2733016"/>
            <a:ext cx="1732005" cy="1067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1771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3082" y="0"/>
            <a:ext cx="9428922" cy="6858000"/>
          </a:xfrm>
          <a:prstGeom prst="rect">
            <a:avLst/>
          </a:prstGeom>
          <a:blipFill dpi="0" rotWithShape="1">
            <a:blip r:embed="rId3">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srgbClr val="C00000"/>
              </a:solidFill>
            </a:endParaRPr>
          </a:p>
        </p:txBody>
      </p:sp>
      <p:sp>
        <p:nvSpPr>
          <p:cNvPr id="59" name="Rectangle 58"/>
          <p:cNvSpPr/>
          <p:nvPr/>
        </p:nvSpPr>
        <p:spPr>
          <a:xfrm>
            <a:off x="2780274" y="1929"/>
            <a:ext cx="9411728" cy="842898"/>
          </a:xfrm>
          <a:prstGeom prst="rect">
            <a:avLst/>
          </a:prstGeom>
          <a:gradFill>
            <a:gsLst>
              <a:gs pos="0">
                <a:schemeClr val="accent1">
                  <a:lumMod val="75000"/>
                  <a:alpha val="76000"/>
                </a:schemeClr>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61" name="TextBox 60"/>
          <p:cNvSpPr txBox="1"/>
          <p:nvPr/>
        </p:nvSpPr>
        <p:spPr>
          <a:xfrm>
            <a:off x="3002692" y="10997"/>
            <a:ext cx="8983362" cy="769442"/>
          </a:xfrm>
          <a:prstGeom prst="rect">
            <a:avLst/>
          </a:prstGeom>
          <a:noFill/>
        </p:spPr>
        <p:txBody>
          <a:bodyPr wrap="square" lIns="91433" tIns="45717" rIns="91433" bIns="45717" rtlCol="0">
            <a:spAutoFit/>
          </a:bodyPr>
          <a:lstStyle/>
          <a:p>
            <a:pPr algn="ctr"/>
            <a:r>
              <a:rPr lang="en-US" sz="4300" dirty="0">
                <a:solidFill>
                  <a:prstClr val="white"/>
                </a:solidFill>
                <a:latin typeface="Copperplate Gothic Bold" panose="020E0705020206020404" pitchFamily="34" charset="0"/>
              </a:rPr>
              <a:t>Plan</a:t>
            </a:r>
          </a:p>
        </p:txBody>
      </p:sp>
      <p:sp>
        <p:nvSpPr>
          <p:cNvPr id="120" name="TextBox 119"/>
          <p:cNvSpPr txBox="1"/>
          <p:nvPr/>
        </p:nvSpPr>
        <p:spPr>
          <a:xfrm>
            <a:off x="3941635" y="1242152"/>
            <a:ext cx="5019485"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r>
              <a:rPr lang="en-US" sz="28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grpSp>
        <p:nvGrpSpPr>
          <p:cNvPr id="121" name="Group 120"/>
          <p:cNvGrpSpPr/>
          <p:nvPr/>
        </p:nvGrpSpPr>
        <p:grpSpPr>
          <a:xfrm>
            <a:off x="3068619" y="1117352"/>
            <a:ext cx="701983" cy="2510803"/>
            <a:chOff x="4166593" y="1274962"/>
            <a:chExt cx="511088" cy="1828023"/>
          </a:xfrm>
        </p:grpSpPr>
        <p:sp>
          <p:nvSpPr>
            <p:cNvPr id="122" name="Teardrop 121"/>
            <p:cNvSpPr/>
            <p:nvPr/>
          </p:nvSpPr>
          <p:spPr bwMode="auto">
            <a:xfrm rot="7991436">
              <a:off x="4166593" y="1274962"/>
              <a:ext cx="511087" cy="511088"/>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3" name="Flowchart: Connector 122"/>
            <p:cNvSpPr/>
            <p:nvPr/>
          </p:nvSpPr>
          <p:spPr bwMode="auto">
            <a:xfrm>
              <a:off x="4265358" y="1366711"/>
              <a:ext cx="310326" cy="335773"/>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4" name="TextBox 123"/>
            <p:cNvSpPr txBox="1"/>
            <p:nvPr/>
          </p:nvSpPr>
          <p:spPr>
            <a:xfrm>
              <a:off x="4287443" y="1298257"/>
              <a:ext cx="111992" cy="425753"/>
            </a:xfrm>
            <a:prstGeom prst="rect">
              <a:avLst/>
            </a:prstGeom>
            <a:noFill/>
            <a:ln>
              <a:noFill/>
            </a:ln>
          </p:spPr>
          <p:txBody>
            <a:bodyPr wrap="square" rtlCol="0">
              <a:spAutoFit/>
            </a:bodyPr>
            <a:lstStyle/>
            <a:p>
              <a:pPr defTabSz="914400">
                <a:defRPr/>
              </a:pPr>
              <a:r>
                <a:rPr lang="en-US" sz="3200" b="1" kern="0" dirty="0" smtClean="0">
                  <a:solidFill>
                    <a:srgbClr val="0070B2">
                      <a:lumMod val="75000"/>
                    </a:srgbClr>
                  </a:solidFill>
                  <a:latin typeface="Cambria" panose="02040503050406030204" pitchFamily="18" charset="0"/>
                </a:rPr>
                <a:t>2</a:t>
              </a:r>
            </a:p>
          </p:txBody>
        </p:sp>
        <p:cxnSp>
          <p:nvCxnSpPr>
            <p:cNvPr id="125" name="Straight Connector 124"/>
            <p:cNvCxnSpPr/>
            <p:nvPr/>
          </p:nvCxnSpPr>
          <p:spPr bwMode="auto">
            <a:xfrm flipH="1">
              <a:off x="4425471" y="1957341"/>
              <a:ext cx="0" cy="114564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Oval 125"/>
            <p:cNvSpPr/>
            <p:nvPr/>
          </p:nvSpPr>
          <p:spPr bwMode="auto">
            <a:xfrm flipH="1">
              <a:off x="4284829" y="2171835"/>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7" name="Oval 126"/>
            <p:cNvSpPr/>
            <p:nvPr/>
          </p:nvSpPr>
          <p:spPr bwMode="auto">
            <a:xfrm flipH="1">
              <a:off x="4283086" y="2588786"/>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36" name="TextBox 135"/>
          <p:cNvSpPr txBox="1"/>
          <p:nvPr/>
        </p:nvSpPr>
        <p:spPr>
          <a:xfrm>
            <a:off x="3871612" y="2021328"/>
            <a:ext cx="5357207" cy="1621149"/>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Stay aware of potential threats and hazards to your business, including your computer </a:t>
            </a:r>
            <a:r>
              <a:rPr lang="en-US" dirty="0" smtClean="0">
                <a:solidFill>
                  <a:prstClr val="black"/>
                </a:solidFill>
                <a:latin typeface="Arial" panose="020B0604020202020204" pitchFamily="34" charset="0"/>
                <a:cs typeface="Arial" panose="020B0604020202020204" pitchFamily="34" charset="0"/>
              </a:rPr>
              <a:t>systems.</a:t>
            </a:r>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Visit </a:t>
            </a:r>
            <a:r>
              <a:rPr lang="en-US" dirty="0">
                <a:solidFill>
                  <a:srgbClr val="C00000"/>
                </a:solidFill>
                <a:latin typeface="Arial" panose="020B0604020202020204" pitchFamily="34" charset="0"/>
                <a:cs typeface="Arial" panose="020B0604020202020204" pitchFamily="34" charset="0"/>
              </a:rPr>
              <a:t>ready.gov/business </a:t>
            </a:r>
            <a:r>
              <a:rPr lang="en-US" dirty="0">
                <a:solidFill>
                  <a:prstClr val="black"/>
                </a:solidFill>
                <a:latin typeface="Arial" panose="020B0604020202020204" pitchFamily="34" charset="0"/>
                <a:cs typeface="Arial" panose="020B0604020202020204" pitchFamily="34" charset="0"/>
              </a:rPr>
              <a:t>to develop plans to ensure safety, security, and business </a:t>
            </a:r>
            <a:r>
              <a:rPr lang="en-US" dirty="0" smtClean="0">
                <a:solidFill>
                  <a:prstClr val="black"/>
                </a:solidFill>
                <a:latin typeface="Arial" panose="020B0604020202020204" pitchFamily="34" charset="0"/>
                <a:cs typeface="Arial" panose="020B0604020202020204" pitchFamily="34" charset="0"/>
              </a:rPr>
              <a:t>continuity.</a:t>
            </a:r>
            <a:endParaRPr lang="en-US" dirty="0">
              <a:solidFill>
                <a:prstClr val="black"/>
              </a:solidFill>
              <a:latin typeface="Arial" panose="020B0604020202020204" pitchFamily="34" charset="0"/>
              <a:cs typeface="Arial" panose="020B0604020202020204" pitchFamily="34" charset="0"/>
            </a:endParaRPr>
          </a:p>
          <a:p>
            <a:pPr marL="3810">
              <a:lnSpc>
                <a:spcPct val="101000"/>
              </a:lnSpc>
              <a:spcBef>
                <a:spcPts val="1115"/>
              </a:spcBef>
            </a:pPr>
            <a:r>
              <a:rPr lang="en-US" spc="-5"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endParaRPr lang="en-US"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137" name="Group 136"/>
          <p:cNvGrpSpPr/>
          <p:nvPr/>
        </p:nvGrpSpPr>
        <p:grpSpPr>
          <a:xfrm>
            <a:off x="24939" y="9105"/>
            <a:ext cx="2755557" cy="6858000"/>
            <a:chOff x="3978876" y="-18516"/>
            <a:chExt cx="2755557" cy="6858000"/>
          </a:xfrm>
        </p:grpSpPr>
        <p:sp>
          <p:nvSpPr>
            <p:cNvPr id="138" name="Rectangle 137"/>
            <p:cNvSpPr/>
            <p:nvPr/>
          </p:nvSpPr>
          <p:spPr>
            <a:xfrm>
              <a:off x="3978876" y="-18516"/>
              <a:ext cx="2755557"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1" name="Group 140"/>
            <p:cNvGrpSpPr/>
            <p:nvPr/>
          </p:nvGrpSpPr>
          <p:grpSpPr>
            <a:xfrm>
              <a:off x="4015944" y="481911"/>
              <a:ext cx="511088" cy="511087"/>
              <a:chOff x="609600" y="1197801"/>
              <a:chExt cx="784997" cy="784995"/>
            </a:xfrm>
          </p:grpSpPr>
          <p:sp>
            <p:nvSpPr>
              <p:cNvPr id="180" name="Teardrop 179"/>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81" name="Flowchart: Connector 180"/>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82" name="TextBox 181"/>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smtClean="0">
                    <a:solidFill>
                      <a:srgbClr val="0070B2">
                        <a:lumMod val="75000"/>
                      </a:srgbClr>
                    </a:solidFill>
                    <a:latin typeface="Cambria" panose="02040503050406030204" pitchFamily="18" charset="0"/>
                  </a:rPr>
                  <a:t>1</a:t>
                </a:r>
                <a:endParaRPr lang="en-US" sz="2800" b="1" kern="0" dirty="0" smtClean="0">
                  <a:solidFill>
                    <a:srgbClr val="0070B2">
                      <a:lumMod val="75000"/>
                    </a:srgbClr>
                  </a:solidFill>
                  <a:latin typeface="Cambria" panose="02040503050406030204" pitchFamily="18" charset="0"/>
                </a:endParaRPr>
              </a:p>
            </p:txBody>
          </p:sp>
        </p:grpSp>
        <p:sp>
          <p:nvSpPr>
            <p:cNvPr id="142" name="TextBox 141"/>
            <p:cNvSpPr txBox="1"/>
            <p:nvPr/>
          </p:nvSpPr>
          <p:spPr>
            <a:xfrm>
              <a:off x="4650228" y="573660"/>
              <a:ext cx="1755741"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Connect</a:t>
              </a:r>
              <a:endParaRPr lang="en-US" sz="2400" dirty="0">
                <a:solidFill>
                  <a:prstClr val="black"/>
                </a:solidFill>
                <a:latin typeface="Copperplate Gothic Bold" panose="020E0705020206020404" pitchFamily="34" charset="0"/>
              </a:endParaRPr>
            </a:p>
          </p:txBody>
        </p:sp>
        <p:grpSp>
          <p:nvGrpSpPr>
            <p:cNvPr id="143" name="Group 142"/>
            <p:cNvGrpSpPr/>
            <p:nvPr/>
          </p:nvGrpSpPr>
          <p:grpSpPr>
            <a:xfrm>
              <a:off x="4449411" y="985627"/>
              <a:ext cx="2099670" cy="399817"/>
              <a:chOff x="533400" y="1041572"/>
              <a:chExt cx="6781800" cy="716454"/>
            </a:xfrm>
            <a:gradFill>
              <a:gsLst>
                <a:gs pos="0">
                  <a:schemeClr val="accent1">
                    <a:lumMod val="5000"/>
                    <a:lumOff val="95000"/>
                  </a:schemeClr>
                </a:gs>
                <a:gs pos="8000">
                  <a:schemeClr val="accent1">
                    <a:lumMod val="50000"/>
                  </a:schemeClr>
                </a:gs>
              </a:gsLst>
              <a:lin ang="5400000" scaled="1"/>
            </a:gradFill>
          </p:grpSpPr>
          <p:sp>
            <p:nvSpPr>
              <p:cNvPr id="178" name="Rectangle 177"/>
              <p:cNvSpPr/>
              <p:nvPr/>
            </p:nvSpPr>
            <p:spPr bwMode="auto">
              <a:xfrm>
                <a:off x="533400" y="1041572"/>
                <a:ext cx="6781800" cy="716454"/>
              </a:xfrm>
              <a:prstGeom prst="rect">
                <a:avLst/>
              </a:prstGeom>
              <a:grpFill/>
              <a:ln w="9525" cap="flat" cmpd="sng" algn="ctr">
                <a:noFill/>
                <a:prstDash val="solid"/>
                <a:round/>
                <a:headEnd type="none" w="med" len="med"/>
                <a:tailEnd type="none" w="med" len="med"/>
              </a:ln>
              <a:effectLst>
                <a:outerShdw blurRad="101600" dist="38100" dir="5400000" sx="81000" sy="81000" algn="ctr" rotWithShape="0">
                  <a:srgbClr val="000000">
                    <a:alpha val="92000"/>
                  </a:srgb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sp>
            <p:nvSpPr>
              <p:cNvPr id="179" name="TextBox 178"/>
              <p:cNvSpPr txBox="1"/>
              <p:nvPr/>
            </p:nvSpPr>
            <p:spPr>
              <a:xfrm>
                <a:off x="685801" y="1086159"/>
                <a:ext cx="6477001" cy="551522"/>
              </a:xfrm>
              <a:prstGeom prst="rect">
                <a:avLst/>
              </a:prstGeom>
              <a:grp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grpSp>
        <p:grpSp>
          <p:nvGrpSpPr>
            <p:cNvPr id="144" name="Group 143"/>
            <p:cNvGrpSpPr/>
            <p:nvPr/>
          </p:nvGrpSpPr>
          <p:grpSpPr>
            <a:xfrm>
              <a:off x="6167740" y="1903392"/>
              <a:ext cx="511088" cy="511087"/>
              <a:chOff x="609600" y="1197801"/>
              <a:chExt cx="784997" cy="784995"/>
            </a:xfrm>
          </p:grpSpPr>
          <p:sp>
            <p:nvSpPr>
              <p:cNvPr id="175" name="Teardrop 174"/>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6" name="Flowchart: Connector 175"/>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7" name="TextBox 176"/>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2</a:t>
                </a:r>
                <a:endParaRPr lang="en-US" sz="2800" b="1" kern="0" dirty="0" smtClean="0">
                  <a:solidFill>
                    <a:srgbClr val="0070B2">
                      <a:lumMod val="75000"/>
                    </a:srgbClr>
                  </a:solidFill>
                  <a:latin typeface="Cambria" panose="02040503050406030204" pitchFamily="18" charset="0"/>
                </a:endParaRPr>
              </a:p>
            </p:txBody>
          </p:sp>
        </p:grpSp>
        <p:sp>
          <p:nvSpPr>
            <p:cNvPr id="145" name="TextBox 144"/>
            <p:cNvSpPr txBox="1"/>
            <p:nvPr/>
          </p:nvSpPr>
          <p:spPr>
            <a:xfrm>
              <a:off x="4157377" y="2419358"/>
              <a:ext cx="2016092"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sp>
          <p:nvSpPr>
            <p:cNvPr id="146" name="TextBox 145"/>
            <p:cNvSpPr txBox="1"/>
            <p:nvPr/>
          </p:nvSpPr>
          <p:spPr>
            <a:xfrm>
              <a:off x="4716964" y="1960509"/>
              <a:ext cx="1150306" cy="461665"/>
            </a:xfrm>
            <a:prstGeom prst="rect">
              <a:avLst/>
            </a:prstGeom>
            <a:noFill/>
          </p:spPr>
          <p:txBody>
            <a:bodyPr wrap="square" rtlCol="0">
              <a:spAutoFit/>
            </a:bodyPr>
            <a:lstStyle/>
            <a:p>
              <a:r>
                <a:rPr lang="en-US" sz="2400" dirty="0" smtClean="0">
                  <a:solidFill>
                    <a:srgbClr val="FF0000"/>
                  </a:solidFill>
                  <a:latin typeface="Copperplate Gothic Bold" panose="020E0705020206020404" pitchFamily="34" charset="0"/>
                </a:rPr>
                <a:t>Plan</a:t>
              </a:r>
              <a:endParaRPr lang="en-US" sz="2400" dirty="0">
                <a:solidFill>
                  <a:srgbClr val="FF0000"/>
                </a:solidFill>
                <a:latin typeface="Copperplate Gothic Bold" panose="020E0705020206020404" pitchFamily="34" charset="0"/>
              </a:endParaRPr>
            </a:p>
          </p:txBody>
        </p:sp>
        <p:grpSp>
          <p:nvGrpSpPr>
            <p:cNvPr id="147" name="Group 146"/>
            <p:cNvGrpSpPr/>
            <p:nvPr/>
          </p:nvGrpSpPr>
          <p:grpSpPr>
            <a:xfrm>
              <a:off x="4017833" y="3454127"/>
              <a:ext cx="511088" cy="511087"/>
              <a:chOff x="609598" y="533889"/>
              <a:chExt cx="784997" cy="784995"/>
            </a:xfrm>
          </p:grpSpPr>
          <p:sp>
            <p:nvSpPr>
              <p:cNvPr id="172" name="Teardrop 171"/>
              <p:cNvSpPr/>
              <p:nvPr/>
            </p:nvSpPr>
            <p:spPr bwMode="auto">
              <a:xfrm rot="7991436">
                <a:off x="609599" y="533888"/>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3" name="Flowchart: Connector 172"/>
              <p:cNvSpPr/>
              <p:nvPr/>
            </p:nvSpPr>
            <p:spPr bwMode="auto">
              <a:xfrm>
                <a:off x="761287" y="674786"/>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4" name="TextBox 173"/>
              <p:cNvSpPr txBox="1"/>
              <p:nvPr/>
            </p:nvSpPr>
            <p:spPr>
              <a:xfrm>
                <a:off x="795224" y="569654"/>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3</a:t>
                </a:r>
                <a:endParaRPr lang="en-US" sz="2800" b="1" kern="0" dirty="0" smtClean="0">
                  <a:solidFill>
                    <a:srgbClr val="0070B2">
                      <a:lumMod val="75000"/>
                    </a:srgbClr>
                  </a:solidFill>
                  <a:latin typeface="Cambria" panose="02040503050406030204" pitchFamily="18" charset="0"/>
                </a:endParaRPr>
              </a:p>
            </p:txBody>
          </p:sp>
        </p:grpSp>
        <p:sp>
          <p:nvSpPr>
            <p:cNvPr id="148" name="TextBox 147"/>
            <p:cNvSpPr txBox="1"/>
            <p:nvPr/>
          </p:nvSpPr>
          <p:spPr>
            <a:xfrm>
              <a:off x="4945213" y="3467995"/>
              <a:ext cx="1188064"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Train</a:t>
              </a:r>
              <a:endParaRPr lang="en-US" sz="2400" dirty="0">
                <a:solidFill>
                  <a:prstClr val="black"/>
                </a:solidFill>
                <a:latin typeface="Copperplate Gothic Bold" panose="020E0705020206020404" pitchFamily="34" charset="0"/>
              </a:endParaRPr>
            </a:p>
          </p:txBody>
        </p:sp>
        <p:sp>
          <p:nvSpPr>
            <p:cNvPr id="149" name="TextBox 148"/>
            <p:cNvSpPr txBox="1"/>
            <p:nvPr/>
          </p:nvSpPr>
          <p:spPr>
            <a:xfrm>
              <a:off x="4558718" y="3910338"/>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a:solidFill>
                    <a:prstClr val="white"/>
                  </a:solidFill>
                  <a:latin typeface="Baskerville Old Face" panose="02020602080505020303" pitchFamily="18" charset="0"/>
                  <a:ea typeface="Tahoma" panose="020B0604030504040204" pitchFamily="34" charset="0"/>
                  <a:cs typeface="Tahoma" panose="020B0604030504040204" pitchFamily="34" charset="0"/>
                </a:rPr>
                <a:t>S</a:t>
              </a: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taff to deal with potential threats</a:t>
              </a:r>
            </a:p>
          </p:txBody>
        </p:sp>
        <p:grpSp>
          <p:nvGrpSpPr>
            <p:cNvPr id="150" name="Group 149"/>
            <p:cNvGrpSpPr/>
            <p:nvPr/>
          </p:nvGrpSpPr>
          <p:grpSpPr>
            <a:xfrm>
              <a:off x="6168431" y="4867050"/>
              <a:ext cx="511088" cy="524863"/>
              <a:chOff x="571295" y="1048962"/>
              <a:chExt cx="784997" cy="806154"/>
            </a:xfrm>
          </p:grpSpPr>
          <p:sp>
            <p:nvSpPr>
              <p:cNvPr id="169" name="Teardrop 168"/>
              <p:cNvSpPr/>
              <p:nvPr/>
            </p:nvSpPr>
            <p:spPr bwMode="auto">
              <a:xfrm rot="7991436">
                <a:off x="571295" y="1070119"/>
                <a:ext cx="784997"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0" name="Flowchart: Connector 169"/>
              <p:cNvSpPr/>
              <p:nvPr/>
            </p:nvSpPr>
            <p:spPr bwMode="auto">
              <a:xfrm>
                <a:off x="722991" y="1211041"/>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1" name="TextBox 170"/>
              <p:cNvSpPr txBox="1"/>
              <p:nvPr/>
            </p:nvSpPr>
            <p:spPr>
              <a:xfrm>
                <a:off x="718953" y="1048962"/>
                <a:ext cx="172012" cy="803630"/>
              </a:xfrm>
              <a:prstGeom prst="rect">
                <a:avLst/>
              </a:prstGeom>
              <a:noFill/>
              <a:ln>
                <a:noFill/>
              </a:ln>
            </p:spPr>
            <p:txBody>
              <a:bodyPr wrap="square" rtlCol="0">
                <a:spAutoFit/>
              </a:bodyPr>
              <a:lstStyle/>
              <a:p>
                <a:pPr defTabSz="914400">
                  <a:defRPr/>
                </a:pPr>
                <a:r>
                  <a:rPr lang="en-US" sz="2800" b="1" kern="0" dirty="0" smtClean="0">
                    <a:solidFill>
                      <a:srgbClr val="0070B2">
                        <a:lumMod val="75000"/>
                      </a:srgbClr>
                    </a:solidFill>
                    <a:latin typeface="Cambria" panose="02040503050406030204" pitchFamily="18" charset="0"/>
                  </a:rPr>
                  <a:t>4</a:t>
                </a:r>
              </a:p>
            </p:txBody>
          </p:sp>
        </p:grpSp>
        <p:sp>
          <p:nvSpPr>
            <p:cNvPr id="151" name="TextBox 150"/>
            <p:cNvSpPr txBox="1"/>
            <p:nvPr/>
          </p:nvSpPr>
          <p:spPr>
            <a:xfrm>
              <a:off x="4493749" y="4970943"/>
              <a:ext cx="1461982"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Report</a:t>
              </a:r>
              <a:endParaRPr lang="en-US" sz="2400" dirty="0">
                <a:solidFill>
                  <a:prstClr val="black"/>
                </a:solidFill>
                <a:latin typeface="Copperplate Gothic Bold" panose="020E0705020206020404" pitchFamily="34" charset="0"/>
              </a:endParaRPr>
            </a:p>
          </p:txBody>
        </p:sp>
        <p:grpSp>
          <p:nvGrpSpPr>
            <p:cNvPr id="152" name="Group 151"/>
            <p:cNvGrpSpPr/>
            <p:nvPr/>
          </p:nvGrpSpPr>
          <p:grpSpPr>
            <a:xfrm flipH="1">
              <a:off x="6290914" y="2616012"/>
              <a:ext cx="286514" cy="1145644"/>
              <a:chOff x="2727387" y="1886154"/>
              <a:chExt cx="182913" cy="823604"/>
            </a:xfrm>
          </p:grpSpPr>
          <p:cxnSp>
            <p:nvCxnSpPr>
              <p:cNvPr id="166" name="Straight Connector 165"/>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Oval 166"/>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8" name="Oval 167"/>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3" name="Group 152"/>
            <p:cNvGrpSpPr/>
            <p:nvPr/>
          </p:nvGrpSpPr>
          <p:grpSpPr>
            <a:xfrm flipH="1">
              <a:off x="4132437" y="1164290"/>
              <a:ext cx="286514" cy="1145644"/>
              <a:chOff x="2727387" y="1886154"/>
              <a:chExt cx="182913" cy="823604"/>
            </a:xfrm>
          </p:grpSpPr>
          <p:cxnSp>
            <p:nvCxnSpPr>
              <p:cNvPr id="163" name="Straight Connector 162"/>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Oval 163"/>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5" name="Oval 164"/>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4" name="Group 153"/>
            <p:cNvGrpSpPr/>
            <p:nvPr/>
          </p:nvGrpSpPr>
          <p:grpSpPr>
            <a:xfrm flipH="1">
              <a:off x="4134783" y="4175965"/>
              <a:ext cx="286514" cy="1145644"/>
              <a:chOff x="2727387" y="1575402"/>
              <a:chExt cx="182913" cy="823604"/>
            </a:xfrm>
          </p:grpSpPr>
          <p:cxnSp>
            <p:nvCxnSpPr>
              <p:cNvPr id="160" name="Straight Connector 159"/>
              <p:cNvCxnSpPr/>
              <p:nvPr/>
            </p:nvCxnSpPr>
            <p:spPr bwMode="auto">
              <a:xfrm>
                <a:off x="2819400" y="1575402"/>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Oval 160"/>
              <p:cNvSpPr/>
              <p:nvPr/>
            </p:nvSpPr>
            <p:spPr bwMode="auto">
              <a:xfrm>
                <a:off x="2727387" y="1729601"/>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2" name="Oval 161"/>
              <p:cNvSpPr/>
              <p:nvPr/>
            </p:nvSpPr>
            <p:spPr bwMode="auto">
              <a:xfrm>
                <a:off x="2728500" y="2029348"/>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5" name="Group 154"/>
            <p:cNvGrpSpPr/>
            <p:nvPr/>
          </p:nvGrpSpPr>
          <p:grpSpPr>
            <a:xfrm flipH="1">
              <a:off x="6299754" y="5617355"/>
              <a:ext cx="286514" cy="1145644"/>
              <a:chOff x="2743308" y="1826394"/>
              <a:chExt cx="182913" cy="823604"/>
            </a:xfrm>
          </p:grpSpPr>
          <p:cxnSp>
            <p:nvCxnSpPr>
              <p:cNvPr id="157" name="Straight Connector 156"/>
              <p:cNvCxnSpPr/>
              <p:nvPr/>
            </p:nvCxnSpPr>
            <p:spPr bwMode="auto">
              <a:xfrm>
                <a:off x="2835321" y="182639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Oval 157"/>
              <p:cNvSpPr/>
              <p:nvPr/>
            </p:nvSpPr>
            <p:spPr bwMode="auto">
              <a:xfrm>
                <a:off x="2743308" y="198059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59" name="Oval 158"/>
              <p:cNvSpPr/>
              <p:nvPr/>
            </p:nvSpPr>
            <p:spPr bwMode="auto">
              <a:xfrm>
                <a:off x="2744421" y="228034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56" name="TextBox 155"/>
            <p:cNvSpPr txBox="1"/>
            <p:nvPr/>
          </p:nvSpPr>
          <p:spPr>
            <a:xfrm>
              <a:off x="4182787" y="5412906"/>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endParaRPr lang="en-US" sz="1400" b="1"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endParaRPr>
            </a:p>
          </p:txBody>
        </p:sp>
      </p:gr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89140" y="3527964"/>
            <a:ext cx="3743960" cy="2503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10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3854" y="3429000"/>
            <a:ext cx="12192000" cy="4618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09854" y="0"/>
            <a:ext cx="27709" cy="68580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66654" y="685800"/>
            <a:ext cx="5486400" cy="5486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Oval 17"/>
          <p:cNvSpPr/>
          <p:nvPr/>
        </p:nvSpPr>
        <p:spPr>
          <a:xfrm>
            <a:off x="3823854" y="1143000"/>
            <a:ext cx="4572000" cy="45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TextBox 24"/>
          <p:cNvSpPr txBox="1"/>
          <p:nvPr/>
        </p:nvSpPr>
        <p:spPr>
          <a:xfrm>
            <a:off x="4534616" y="3013501"/>
            <a:ext cx="3405351" cy="830997"/>
          </a:xfrm>
          <a:prstGeom prst="rect">
            <a:avLst/>
          </a:prstGeom>
          <a:noFill/>
        </p:spPr>
        <p:txBody>
          <a:bodyPr wrap="square" rtlCol="0">
            <a:spAutoFit/>
          </a:bodyPr>
          <a:lstStyle/>
          <a:p>
            <a:pPr defTabSz="914400"/>
            <a:r>
              <a:rPr lang="en-US" sz="4800" dirty="0" smtClean="0">
                <a:solidFill>
                  <a:prstClr val="white"/>
                </a:solidFill>
              </a:rPr>
              <a:t>10 SECONDS</a:t>
            </a:r>
            <a:endParaRPr lang="en-US" sz="4800" dirty="0">
              <a:solidFill>
                <a:prstClr val="white"/>
              </a:solidFill>
            </a:endParaRPr>
          </a:p>
        </p:txBody>
      </p:sp>
      <p:sp>
        <p:nvSpPr>
          <p:cNvPr id="30" name="TextBox 29"/>
          <p:cNvSpPr txBox="1"/>
          <p:nvPr/>
        </p:nvSpPr>
        <p:spPr>
          <a:xfrm>
            <a:off x="4534615" y="3013501"/>
            <a:ext cx="3405351" cy="830997"/>
          </a:xfrm>
          <a:prstGeom prst="rect">
            <a:avLst/>
          </a:prstGeom>
          <a:noFill/>
        </p:spPr>
        <p:txBody>
          <a:bodyPr wrap="square" rtlCol="0">
            <a:spAutoFit/>
          </a:bodyPr>
          <a:lstStyle/>
          <a:p>
            <a:pPr defTabSz="914400"/>
            <a:r>
              <a:rPr lang="en-US" sz="4800" dirty="0">
                <a:solidFill>
                  <a:prstClr val="white"/>
                </a:solidFill>
              </a:rPr>
              <a:t>2</a:t>
            </a:r>
            <a:r>
              <a:rPr lang="en-US" sz="4800" dirty="0" smtClean="0">
                <a:solidFill>
                  <a:prstClr val="white"/>
                </a:solidFill>
              </a:rPr>
              <a:t>0 SECONDS</a:t>
            </a:r>
            <a:endParaRPr lang="en-US" sz="4800" dirty="0">
              <a:solidFill>
                <a:prstClr val="white"/>
              </a:solidFill>
            </a:endParaRPr>
          </a:p>
        </p:txBody>
      </p:sp>
      <p:sp>
        <p:nvSpPr>
          <p:cNvPr id="31" name="TextBox 30"/>
          <p:cNvSpPr txBox="1"/>
          <p:nvPr/>
        </p:nvSpPr>
        <p:spPr>
          <a:xfrm>
            <a:off x="4534615" y="3013500"/>
            <a:ext cx="3405351" cy="830997"/>
          </a:xfrm>
          <a:prstGeom prst="rect">
            <a:avLst/>
          </a:prstGeom>
          <a:noFill/>
        </p:spPr>
        <p:txBody>
          <a:bodyPr wrap="square" rtlCol="0">
            <a:spAutoFit/>
          </a:bodyPr>
          <a:lstStyle/>
          <a:p>
            <a:pPr defTabSz="914400"/>
            <a:r>
              <a:rPr lang="en-US" sz="4800" dirty="0" smtClean="0">
                <a:solidFill>
                  <a:prstClr val="white"/>
                </a:solidFill>
              </a:rPr>
              <a:t>30 SECONDS</a:t>
            </a:r>
            <a:endParaRPr lang="en-US" sz="4800" dirty="0">
              <a:solidFill>
                <a:prstClr val="white"/>
              </a:solidFill>
            </a:endParaRPr>
          </a:p>
        </p:txBody>
      </p:sp>
      <p:sp>
        <p:nvSpPr>
          <p:cNvPr id="32" name="TextBox 31"/>
          <p:cNvSpPr txBox="1"/>
          <p:nvPr/>
        </p:nvSpPr>
        <p:spPr>
          <a:xfrm>
            <a:off x="4534615" y="3013499"/>
            <a:ext cx="3405351" cy="830997"/>
          </a:xfrm>
          <a:prstGeom prst="rect">
            <a:avLst/>
          </a:prstGeom>
          <a:noFill/>
        </p:spPr>
        <p:txBody>
          <a:bodyPr wrap="square" rtlCol="0">
            <a:spAutoFit/>
          </a:bodyPr>
          <a:lstStyle/>
          <a:p>
            <a:pPr defTabSz="914400"/>
            <a:r>
              <a:rPr lang="en-US" sz="4800" dirty="0" smtClean="0">
                <a:solidFill>
                  <a:prstClr val="white"/>
                </a:solidFill>
              </a:rPr>
              <a:t>45 SECONDS</a:t>
            </a:r>
            <a:endParaRPr lang="en-US" sz="4800" dirty="0">
              <a:solidFill>
                <a:prstClr val="white"/>
              </a:solidFill>
            </a:endParaRPr>
          </a:p>
        </p:txBody>
      </p:sp>
      <p:sp>
        <p:nvSpPr>
          <p:cNvPr id="33" name="TextBox 32"/>
          <p:cNvSpPr txBox="1"/>
          <p:nvPr/>
        </p:nvSpPr>
        <p:spPr>
          <a:xfrm>
            <a:off x="4534615" y="3013498"/>
            <a:ext cx="3405351" cy="830997"/>
          </a:xfrm>
          <a:prstGeom prst="rect">
            <a:avLst/>
          </a:prstGeom>
          <a:noFill/>
        </p:spPr>
        <p:txBody>
          <a:bodyPr wrap="square" rtlCol="0">
            <a:spAutoFit/>
          </a:bodyPr>
          <a:lstStyle/>
          <a:p>
            <a:pPr defTabSz="914400"/>
            <a:r>
              <a:rPr lang="en-US" sz="4800" dirty="0" smtClean="0">
                <a:solidFill>
                  <a:prstClr val="white"/>
                </a:solidFill>
              </a:rPr>
              <a:t>60 SECONDS</a:t>
            </a:r>
            <a:endParaRPr lang="en-US" sz="4800" dirty="0">
              <a:solidFill>
                <a:prstClr val="white"/>
              </a:solidFill>
            </a:endParaRPr>
          </a:p>
        </p:txBody>
      </p:sp>
      <p:sp>
        <p:nvSpPr>
          <p:cNvPr id="34" name="TextBox 33"/>
          <p:cNvSpPr txBox="1"/>
          <p:nvPr/>
        </p:nvSpPr>
        <p:spPr>
          <a:xfrm>
            <a:off x="4256806" y="3036592"/>
            <a:ext cx="3960967" cy="830997"/>
          </a:xfrm>
          <a:prstGeom prst="rect">
            <a:avLst/>
          </a:prstGeom>
          <a:noFill/>
        </p:spPr>
        <p:txBody>
          <a:bodyPr wrap="square" rtlCol="0">
            <a:spAutoFit/>
          </a:bodyPr>
          <a:lstStyle/>
          <a:p>
            <a:pPr defTabSz="914400"/>
            <a:r>
              <a:rPr lang="en-US" sz="4800" dirty="0" smtClean="0">
                <a:solidFill>
                  <a:prstClr val="white"/>
                </a:solidFill>
              </a:rPr>
              <a:t>SCENARIO END</a:t>
            </a:r>
            <a:endParaRPr lang="en-US" sz="4800" dirty="0">
              <a:solidFill>
                <a:prstClr val="white"/>
              </a:solidFill>
            </a:endParaRPr>
          </a:p>
        </p:txBody>
      </p:sp>
    </p:spTree>
    <p:extLst>
      <p:ext uri="{BB962C8B-B14F-4D97-AF65-F5344CB8AC3E}">
        <p14:creationId xmlns:p14="http://schemas.microsoft.com/office/powerpoint/2010/main" val="27640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repeatCount="40000" fill="hold" grpId="0"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1" presetClass="exit" presetSubtype="1" repeatCount="40000" fill="hold" grpId="0" nodeType="withEffect">
                                  <p:stCondLst>
                                    <p:cond delay="0"/>
                                  </p:stCondLst>
                                  <p:childTnLst>
                                    <p:animEffect transition="out" filter="wheel(1)">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par>
                                <p:cTn id="11" presetID="1" presetClass="entr" presetSubtype="0" fill="hold" grpId="0" nodeType="withEffect">
                                  <p:stCondLst>
                                    <p:cond delay="1000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1" nodeType="withEffect">
                                  <p:stCondLst>
                                    <p:cond delay="1100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grpId="0" nodeType="withEffect">
                                  <p:stCondLst>
                                    <p:cond delay="2000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xit" presetSubtype="0" fill="hold" grpId="1" nodeType="withEffect">
                                  <p:stCondLst>
                                    <p:cond delay="2100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3000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xit" presetSubtype="0" fill="hold" grpId="1" nodeType="withEffect">
                                  <p:stCondLst>
                                    <p:cond delay="3100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ntr" presetSubtype="0" fill="hold" grpId="0" nodeType="withEffect">
                                  <p:stCondLst>
                                    <p:cond delay="4500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xit" presetSubtype="0" fill="hold" grpId="1" nodeType="withEffect">
                                  <p:stCondLst>
                                    <p:cond delay="4600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ntr" presetSubtype="0" fill="hold" grpId="0" nodeType="withEffect">
                                  <p:stCondLst>
                                    <p:cond delay="6000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xit" presetSubtype="0" fill="hold" grpId="1" nodeType="withEffect">
                                  <p:stCondLst>
                                    <p:cond delay="6100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ntr" presetSubtype="0" fill="hold" grpId="0" nodeType="withEffect">
                                  <p:stCondLst>
                                    <p:cond delay="8000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xit" presetSubtype="0" fill="hold" grpId="1" nodeType="withEffect">
                                  <p:stCondLst>
                                    <p:cond delay="9000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5" grpId="0"/>
      <p:bldP spid="25" grpId="1"/>
      <p:bldP spid="30" grpId="0"/>
      <p:bldP spid="30" grpId="1"/>
      <p:bldP spid="31" grpId="0"/>
      <p:bldP spid="31" grpId="1"/>
      <p:bldP spid="32" grpId="0"/>
      <p:bldP spid="32" grpId="1"/>
      <p:bldP spid="33" grpId="0"/>
      <p:bldP spid="33" grpId="1"/>
      <p:bldP spid="34" grpId="0"/>
      <p:bldP spid="3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3082" y="0"/>
            <a:ext cx="9428922" cy="6858000"/>
          </a:xfrm>
          <a:prstGeom prst="rect">
            <a:avLst/>
          </a:prstGeom>
          <a:blipFill dpi="0" rotWithShape="1">
            <a:blip r:embed="rId3">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59" name="Rectangle 58"/>
          <p:cNvSpPr/>
          <p:nvPr/>
        </p:nvSpPr>
        <p:spPr>
          <a:xfrm>
            <a:off x="2755557" y="1929"/>
            <a:ext cx="9436445" cy="842898"/>
          </a:xfrm>
          <a:prstGeom prst="rect">
            <a:avLst/>
          </a:prstGeom>
          <a:gradFill>
            <a:gsLst>
              <a:gs pos="0">
                <a:schemeClr val="accent1">
                  <a:lumMod val="75000"/>
                  <a:alpha val="76000"/>
                </a:schemeClr>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60" name="TextBox 59"/>
          <p:cNvSpPr txBox="1"/>
          <p:nvPr/>
        </p:nvSpPr>
        <p:spPr>
          <a:xfrm>
            <a:off x="3002692" y="10997"/>
            <a:ext cx="8983362" cy="769442"/>
          </a:xfrm>
          <a:prstGeom prst="rect">
            <a:avLst/>
          </a:prstGeom>
          <a:noFill/>
        </p:spPr>
        <p:txBody>
          <a:bodyPr wrap="square" lIns="91433" tIns="45717" rIns="91433" bIns="45717" rtlCol="0">
            <a:spAutoFit/>
          </a:bodyPr>
          <a:lstStyle/>
          <a:p>
            <a:pPr algn="ctr"/>
            <a:r>
              <a:rPr lang="en-US" sz="4300" dirty="0">
                <a:solidFill>
                  <a:prstClr val="white"/>
                </a:solidFill>
                <a:latin typeface="Copperplate Gothic Bold" panose="020E0705020206020404" pitchFamily="34" charset="0"/>
              </a:rPr>
              <a:t>Train</a:t>
            </a:r>
          </a:p>
        </p:txBody>
      </p:sp>
      <p:pic>
        <p:nvPicPr>
          <p:cNvPr id="62" name="Picture 61"/>
          <p:cNvPicPr>
            <a:picLocks noChangeAspect="1" noChangeArrowheads="1"/>
          </p:cNvPicPr>
          <p:nvPr/>
        </p:nvPicPr>
        <p:blipFill>
          <a:blip r:embed="rId4" cstate="print"/>
          <a:srcRect t="1597" r="1285"/>
          <a:stretch>
            <a:fillRect/>
          </a:stretch>
        </p:blipFill>
        <p:spPr bwMode="auto">
          <a:xfrm rot="7147446">
            <a:off x="9124496" y="2467749"/>
            <a:ext cx="2749878" cy="2094683"/>
          </a:xfrm>
          <a:prstGeom prst="rect">
            <a:avLst/>
          </a:prstGeom>
          <a:ln>
            <a:noFill/>
          </a:ln>
          <a:effectLst>
            <a:outerShdw blurRad="50800" dist="38100" sx="103000" sy="103000" algn="l" rotWithShape="0">
              <a:prstClr val="black">
                <a:alpha val="40000"/>
              </a:prstClr>
            </a:outerShdw>
          </a:effectLst>
        </p:spPr>
      </p:pic>
      <p:pic>
        <p:nvPicPr>
          <p:cNvPr id="63" name="Picture 62"/>
          <p:cNvPicPr>
            <a:picLocks noChangeAspect="1" noChangeArrowheads="1"/>
          </p:cNvPicPr>
          <p:nvPr/>
        </p:nvPicPr>
        <p:blipFill>
          <a:blip r:embed="rId4" cstate="print"/>
          <a:srcRect t="1597" r="1285"/>
          <a:stretch>
            <a:fillRect/>
          </a:stretch>
        </p:blipFill>
        <p:spPr bwMode="auto">
          <a:xfrm rot="6787433">
            <a:off x="8570396" y="2432688"/>
            <a:ext cx="2749878" cy="2094683"/>
          </a:xfrm>
          <a:prstGeom prst="rect">
            <a:avLst/>
          </a:prstGeom>
          <a:ln>
            <a:noFill/>
          </a:ln>
          <a:effectLst>
            <a:outerShdw blurRad="190500" algn="tl" rotWithShape="0">
              <a:srgbClr val="000000">
                <a:alpha val="70000"/>
              </a:srgbClr>
            </a:outerShdw>
          </a:effectLst>
        </p:spPr>
      </p:pic>
      <p:pic>
        <p:nvPicPr>
          <p:cNvPr id="64" name="Picture 63"/>
          <p:cNvPicPr>
            <a:picLocks noChangeAspect="1" noChangeArrowheads="1"/>
          </p:cNvPicPr>
          <p:nvPr/>
        </p:nvPicPr>
        <p:blipFill>
          <a:blip r:embed="rId4" cstate="print"/>
          <a:srcRect t="1597" r="1285"/>
          <a:stretch>
            <a:fillRect/>
          </a:stretch>
        </p:blipFill>
        <p:spPr bwMode="auto">
          <a:xfrm rot="6787433">
            <a:off x="8017100" y="2530677"/>
            <a:ext cx="2749878" cy="2094683"/>
          </a:xfrm>
          <a:prstGeom prst="rect">
            <a:avLst/>
          </a:prstGeom>
          <a:ln>
            <a:noFill/>
          </a:ln>
          <a:effectLst>
            <a:outerShdw blurRad="190500" algn="tl" rotWithShape="0">
              <a:srgbClr val="000000">
                <a:alpha val="70000"/>
              </a:srgbClr>
            </a:outerShdw>
          </a:effectLst>
        </p:spPr>
      </p:pic>
      <p:sp>
        <p:nvSpPr>
          <p:cNvPr id="65" name="TextBox 64"/>
          <p:cNvSpPr txBox="1"/>
          <p:nvPr/>
        </p:nvSpPr>
        <p:spPr>
          <a:xfrm>
            <a:off x="7849024" y="5737127"/>
            <a:ext cx="4137030" cy="400110"/>
          </a:xfrm>
          <a:prstGeom prst="rect">
            <a:avLst/>
          </a:prstGeom>
          <a:noFill/>
        </p:spPr>
        <p:txBody>
          <a:bodyPr wrap="square" lIns="91433" tIns="45717" rIns="91433" bIns="45717" rtlCol="0">
            <a:spAutoFit/>
          </a:bodyPr>
          <a:lstStyle/>
          <a:p>
            <a:pPr marL="347634" lvl="1" eaLnBrk="0" fontAlgn="base" hangingPunct="0">
              <a:spcAft>
                <a:spcPct val="0"/>
              </a:spcAft>
              <a:buClr>
                <a:srgbClr val="333333"/>
              </a:buClr>
              <a:defRPr/>
            </a:pPr>
            <a:r>
              <a:rPr lang="en-US" sz="2000" kern="0" dirty="0">
                <a:solidFill>
                  <a:srgbClr val="333333"/>
                </a:solidFill>
                <a:latin typeface="Arial"/>
                <a:cs typeface="Arial" pitchFamily="34" charset="0"/>
                <a:sym typeface="Calibri" charset="0"/>
                <a:hlinkClick r:id="rId5"/>
              </a:rPr>
              <a:t>www.dhs.gov/ActiveShooter</a:t>
            </a:r>
            <a:endParaRPr lang="en-US" sz="2000" kern="0" dirty="0">
              <a:solidFill>
                <a:srgbClr val="333333"/>
              </a:solidFill>
              <a:latin typeface="Arial"/>
              <a:cs typeface="Arial" pitchFamily="34" charset="0"/>
              <a:sym typeface="Calibri" charset="0"/>
            </a:endParaRPr>
          </a:p>
        </p:txBody>
      </p:sp>
      <p:sp>
        <p:nvSpPr>
          <p:cNvPr id="66" name="TextBox 65"/>
          <p:cNvSpPr txBox="1"/>
          <p:nvPr/>
        </p:nvSpPr>
        <p:spPr>
          <a:xfrm>
            <a:off x="3860934" y="3305906"/>
            <a:ext cx="4168518" cy="2631490"/>
          </a:xfrm>
          <a:prstGeom prst="rect">
            <a:avLst/>
          </a:prstGeom>
          <a:noFill/>
        </p:spPr>
        <p:txBody>
          <a:bodyPr wrap="square" lIns="91433" tIns="45717" rIns="91433" bIns="45717" rtlCol="0">
            <a:spAutoFit/>
          </a:bodyPr>
          <a:lstStyle/>
          <a:p>
            <a:pPr algn="ctr"/>
            <a:r>
              <a:rPr lang="en-US" dirty="0" smtClean="0">
                <a:solidFill>
                  <a:srgbClr val="5B9BD5">
                    <a:lumMod val="50000"/>
                  </a:srgbClr>
                </a:solidFill>
                <a:latin typeface="Arial" panose="020B0604020202020204" pitchFamily="34" charset="0"/>
                <a:cs typeface="Arial" panose="020B0604020202020204" pitchFamily="34" charset="0"/>
              </a:rPr>
              <a:t>Online Training</a:t>
            </a:r>
            <a:endParaRPr lang="en-US" dirty="0">
              <a:solidFill>
                <a:srgbClr val="5B9BD5">
                  <a:lumMod val="50000"/>
                </a:srgbClr>
              </a:solidFill>
              <a:latin typeface="Arial" panose="020B0604020202020204" pitchFamily="34" charset="0"/>
              <a:cs typeface="Arial" panose="020B0604020202020204" pitchFamily="34" charset="0"/>
            </a:endParaRPr>
          </a:p>
          <a:p>
            <a:pPr eaLnBrk="0" fontAlgn="base" hangingPunct="0">
              <a:spcAft>
                <a:spcPct val="0"/>
              </a:spcAft>
              <a:buClr>
                <a:srgbClr val="333333"/>
              </a:buClr>
              <a:defRPr/>
            </a:pPr>
            <a:r>
              <a:rPr lang="en-US" kern="0" dirty="0">
                <a:solidFill>
                  <a:srgbClr val="333333"/>
                </a:solidFill>
                <a:latin typeface="Arial"/>
                <a:cs typeface="Arial" pitchFamily="34" charset="0"/>
              </a:rPr>
              <a:t>“Active Shooter, What You Can Do</a:t>
            </a:r>
            <a:r>
              <a:rPr lang="en-US" kern="0" dirty="0" smtClean="0">
                <a:solidFill>
                  <a:srgbClr val="333333"/>
                </a:solidFill>
                <a:latin typeface="Arial"/>
                <a:cs typeface="Arial" pitchFamily="34" charset="0"/>
              </a:rPr>
              <a:t>” (</a:t>
            </a:r>
            <a:r>
              <a:rPr lang="en-US" kern="0" dirty="0">
                <a:solidFill>
                  <a:srgbClr val="333333"/>
                </a:solidFill>
                <a:latin typeface="Arial"/>
                <a:cs typeface="Arial" pitchFamily="34" charset="0"/>
              </a:rPr>
              <a:t>IS-907)</a:t>
            </a:r>
          </a:p>
          <a:p>
            <a:pPr marL="285750" indent="-285750" eaLnBrk="0" fontAlgn="base" hangingPunct="0">
              <a:spcAft>
                <a:spcPct val="0"/>
              </a:spcAft>
              <a:buClr>
                <a:srgbClr val="333333"/>
              </a:buClr>
              <a:buFont typeface="Arial" panose="020B0604020202020204" pitchFamily="34" charset="0"/>
              <a:buChar char="•"/>
              <a:defRPr/>
            </a:pPr>
            <a:r>
              <a:rPr lang="en-US" kern="0" dirty="0">
                <a:solidFill>
                  <a:srgbClr val="333333"/>
                </a:solidFill>
                <a:latin typeface="Arial"/>
                <a:cs typeface="Arial" pitchFamily="34" charset="0"/>
              </a:rPr>
              <a:t>Available through the Federal Emergency Management Agency Emergency Management Institute: </a:t>
            </a:r>
          </a:p>
          <a:p>
            <a:pPr marL="285750" indent="-285750" eaLnBrk="0" fontAlgn="base" hangingPunct="0">
              <a:spcAft>
                <a:spcPct val="0"/>
              </a:spcAft>
              <a:buClr>
                <a:srgbClr val="333333"/>
              </a:buClr>
              <a:buFont typeface="Arial" panose="020B0604020202020204" pitchFamily="34" charset="0"/>
              <a:buChar char="•"/>
              <a:defRPr/>
            </a:pPr>
            <a:r>
              <a:rPr lang="en-US" kern="0" dirty="0">
                <a:solidFill>
                  <a:srgbClr val="333333"/>
                </a:solidFill>
                <a:latin typeface="Arial"/>
                <a:cs typeface="Arial" pitchFamily="34" charset="0"/>
                <a:hlinkClick r:id="rId6"/>
              </a:rPr>
              <a:t>http://</a:t>
            </a:r>
            <a:r>
              <a:rPr lang="en-US" kern="0" dirty="0" smtClean="0">
                <a:solidFill>
                  <a:srgbClr val="333333"/>
                </a:solidFill>
                <a:latin typeface="Arial"/>
                <a:cs typeface="Arial" pitchFamily="34" charset="0"/>
                <a:hlinkClick r:id="rId6"/>
              </a:rPr>
              <a:t>training.fema.gov/EMIWeb/IS/IS907.asp</a:t>
            </a:r>
            <a:r>
              <a:rPr lang="en-US" kern="0" dirty="0" smtClean="0">
                <a:solidFill>
                  <a:srgbClr val="333333"/>
                </a:solidFill>
                <a:latin typeface="Arial"/>
                <a:cs typeface="Arial" pitchFamily="34" charset="0"/>
              </a:rPr>
              <a:t> </a:t>
            </a:r>
            <a:endParaRPr lang="en-US" kern="0" dirty="0">
              <a:solidFill>
                <a:srgbClr val="333333"/>
              </a:solidFill>
              <a:latin typeface="Arial"/>
              <a:cs typeface="Arial" pitchFamily="34" charset="0"/>
            </a:endParaRPr>
          </a:p>
          <a:p>
            <a:pPr marL="285750" indent="-285750" eaLnBrk="0" fontAlgn="base" hangingPunct="0">
              <a:spcAft>
                <a:spcPct val="0"/>
              </a:spcAft>
              <a:buClr>
                <a:srgbClr val="333333"/>
              </a:buClr>
              <a:buFont typeface="Arial" panose="020B0604020202020204" pitchFamily="34" charset="0"/>
              <a:buChar char="•"/>
              <a:defRPr/>
            </a:pPr>
            <a:r>
              <a:rPr lang="en-US" kern="0" dirty="0">
                <a:solidFill>
                  <a:srgbClr val="333333"/>
                </a:solidFill>
                <a:latin typeface="Arial"/>
                <a:cs typeface="Arial" pitchFamily="34" charset="0"/>
              </a:rPr>
              <a:t>45 </a:t>
            </a:r>
            <a:r>
              <a:rPr lang="en-US" kern="0" dirty="0" smtClean="0">
                <a:solidFill>
                  <a:srgbClr val="333333"/>
                </a:solidFill>
                <a:latin typeface="Arial"/>
                <a:cs typeface="Arial" pitchFamily="34" charset="0"/>
              </a:rPr>
              <a:t>minutes</a:t>
            </a:r>
            <a:endParaRPr lang="en-US" kern="0" dirty="0" smtClean="0">
              <a:solidFill>
                <a:srgbClr val="333333"/>
              </a:solidFill>
              <a:latin typeface="Arial"/>
              <a:cs typeface="Arial" pitchFamily="34" charset="0"/>
              <a:sym typeface="Calibri" charset="0"/>
            </a:endParaRPr>
          </a:p>
        </p:txBody>
      </p:sp>
      <p:sp>
        <p:nvSpPr>
          <p:cNvPr id="124" name="TextBox 123"/>
          <p:cNvSpPr txBox="1"/>
          <p:nvPr/>
        </p:nvSpPr>
        <p:spPr>
          <a:xfrm>
            <a:off x="3941635" y="1242152"/>
            <a:ext cx="5019485"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r>
              <a:rPr lang="en-US" sz="28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Staff to deal with potential threats</a:t>
            </a:r>
          </a:p>
        </p:txBody>
      </p:sp>
      <p:grpSp>
        <p:nvGrpSpPr>
          <p:cNvPr id="125" name="Group 124"/>
          <p:cNvGrpSpPr/>
          <p:nvPr/>
        </p:nvGrpSpPr>
        <p:grpSpPr>
          <a:xfrm>
            <a:off x="3068619" y="1117352"/>
            <a:ext cx="701983" cy="2510803"/>
            <a:chOff x="4166593" y="1274962"/>
            <a:chExt cx="511088" cy="1828023"/>
          </a:xfrm>
        </p:grpSpPr>
        <p:sp>
          <p:nvSpPr>
            <p:cNvPr id="126" name="Teardrop 125"/>
            <p:cNvSpPr/>
            <p:nvPr/>
          </p:nvSpPr>
          <p:spPr bwMode="auto">
            <a:xfrm rot="7991436">
              <a:off x="4166593" y="1274962"/>
              <a:ext cx="511087" cy="511088"/>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7" name="Flowchart: Connector 126"/>
            <p:cNvSpPr/>
            <p:nvPr/>
          </p:nvSpPr>
          <p:spPr bwMode="auto">
            <a:xfrm>
              <a:off x="4265358" y="1366711"/>
              <a:ext cx="310326" cy="335773"/>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8" name="TextBox 127"/>
            <p:cNvSpPr txBox="1"/>
            <p:nvPr/>
          </p:nvSpPr>
          <p:spPr>
            <a:xfrm>
              <a:off x="4287443" y="1298257"/>
              <a:ext cx="111992" cy="425753"/>
            </a:xfrm>
            <a:prstGeom prst="rect">
              <a:avLst/>
            </a:prstGeom>
            <a:noFill/>
            <a:ln>
              <a:noFill/>
            </a:ln>
          </p:spPr>
          <p:txBody>
            <a:bodyPr wrap="square" rtlCol="0">
              <a:spAutoFit/>
            </a:bodyPr>
            <a:lstStyle/>
            <a:p>
              <a:pPr defTabSz="914400">
                <a:defRPr/>
              </a:pPr>
              <a:r>
                <a:rPr lang="en-US" sz="3200" b="1" kern="0" dirty="0" smtClean="0">
                  <a:solidFill>
                    <a:srgbClr val="0070B2">
                      <a:lumMod val="75000"/>
                    </a:srgbClr>
                  </a:solidFill>
                  <a:latin typeface="Cambria" panose="02040503050406030204" pitchFamily="18" charset="0"/>
                </a:rPr>
                <a:t>3</a:t>
              </a:r>
            </a:p>
          </p:txBody>
        </p:sp>
        <p:cxnSp>
          <p:nvCxnSpPr>
            <p:cNvPr id="129" name="Straight Connector 128"/>
            <p:cNvCxnSpPr/>
            <p:nvPr/>
          </p:nvCxnSpPr>
          <p:spPr bwMode="auto">
            <a:xfrm flipH="1">
              <a:off x="4425471" y="1957341"/>
              <a:ext cx="0" cy="114564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Oval 129"/>
            <p:cNvSpPr/>
            <p:nvPr/>
          </p:nvSpPr>
          <p:spPr bwMode="auto">
            <a:xfrm flipH="1">
              <a:off x="4284829" y="2171835"/>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31" name="Oval 130"/>
            <p:cNvSpPr/>
            <p:nvPr/>
          </p:nvSpPr>
          <p:spPr bwMode="auto">
            <a:xfrm flipH="1">
              <a:off x="4283086" y="2588786"/>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32" name="TextBox 131"/>
          <p:cNvSpPr txBox="1"/>
          <p:nvPr/>
        </p:nvSpPr>
        <p:spPr>
          <a:xfrm>
            <a:off x="3871612" y="2021328"/>
            <a:ext cx="5357207" cy="646331"/>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Teach employees to identify </a:t>
            </a:r>
            <a:r>
              <a:rPr lang="en-US" dirty="0" smtClean="0">
                <a:solidFill>
                  <a:prstClr val="black"/>
                </a:solidFill>
                <a:latin typeface="Arial" panose="020B0604020202020204" pitchFamily="34" charset="0"/>
                <a:cs typeface="Arial" panose="020B0604020202020204" pitchFamily="34" charset="0"/>
              </a:rPr>
              <a:t>and report</a:t>
            </a:r>
            <a:br>
              <a:rPr lang="en-US" dirty="0" smtClean="0">
                <a:solidFill>
                  <a:prstClr val="black"/>
                </a:solidFill>
                <a:latin typeface="Arial" panose="020B0604020202020204" pitchFamily="34" charset="0"/>
                <a:cs typeface="Arial" panose="020B0604020202020204" pitchFamily="34" charset="0"/>
              </a:rPr>
            </a:br>
            <a:r>
              <a:rPr lang="en-US" dirty="0" smtClean="0">
                <a:solidFill>
                  <a:prstClr val="black"/>
                </a:solidFill>
                <a:latin typeface="Arial" panose="020B0604020202020204" pitchFamily="34" charset="0"/>
                <a:cs typeface="Arial" panose="020B0604020202020204" pitchFamily="34" charset="0"/>
              </a:rPr>
              <a:t>suspicious activity.</a:t>
            </a:r>
            <a:endParaRPr lang="en-US" dirty="0">
              <a:solidFill>
                <a:prstClr val="black"/>
              </a:solidFill>
              <a:latin typeface="Arial" panose="020B0604020202020204" pitchFamily="34" charset="0"/>
              <a:cs typeface="Arial" panose="020B0604020202020204" pitchFamily="34" charset="0"/>
            </a:endParaRPr>
          </a:p>
        </p:txBody>
      </p:sp>
      <p:grpSp>
        <p:nvGrpSpPr>
          <p:cNvPr id="133" name="Group 132"/>
          <p:cNvGrpSpPr/>
          <p:nvPr/>
        </p:nvGrpSpPr>
        <p:grpSpPr>
          <a:xfrm>
            <a:off x="0" y="9105"/>
            <a:ext cx="2755557" cy="6858000"/>
            <a:chOff x="3978876" y="-18516"/>
            <a:chExt cx="2755557" cy="6858000"/>
          </a:xfrm>
        </p:grpSpPr>
        <p:sp>
          <p:nvSpPr>
            <p:cNvPr id="134" name="Rectangle 133"/>
            <p:cNvSpPr/>
            <p:nvPr/>
          </p:nvSpPr>
          <p:spPr>
            <a:xfrm>
              <a:off x="3978876" y="-18516"/>
              <a:ext cx="2755557"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7" name="Group 136"/>
            <p:cNvGrpSpPr/>
            <p:nvPr/>
          </p:nvGrpSpPr>
          <p:grpSpPr>
            <a:xfrm>
              <a:off x="4015944" y="481911"/>
              <a:ext cx="511088" cy="511087"/>
              <a:chOff x="609600" y="1197801"/>
              <a:chExt cx="784997" cy="784995"/>
            </a:xfrm>
          </p:grpSpPr>
          <p:sp>
            <p:nvSpPr>
              <p:cNvPr id="176" name="Teardrop 175"/>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7" name="Flowchart: Connector 176"/>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8" name="TextBox 177"/>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smtClean="0">
                    <a:solidFill>
                      <a:srgbClr val="0070B2">
                        <a:lumMod val="75000"/>
                      </a:srgbClr>
                    </a:solidFill>
                    <a:latin typeface="Cambria" panose="02040503050406030204" pitchFamily="18" charset="0"/>
                  </a:rPr>
                  <a:t>1</a:t>
                </a:r>
                <a:endParaRPr lang="en-US" sz="2800" b="1" kern="0" dirty="0" smtClean="0">
                  <a:solidFill>
                    <a:srgbClr val="0070B2">
                      <a:lumMod val="75000"/>
                    </a:srgbClr>
                  </a:solidFill>
                  <a:latin typeface="Cambria" panose="02040503050406030204" pitchFamily="18" charset="0"/>
                </a:endParaRPr>
              </a:p>
            </p:txBody>
          </p:sp>
        </p:grpSp>
        <p:sp>
          <p:nvSpPr>
            <p:cNvPr id="138" name="TextBox 137"/>
            <p:cNvSpPr txBox="1"/>
            <p:nvPr/>
          </p:nvSpPr>
          <p:spPr>
            <a:xfrm>
              <a:off x="4650228" y="573660"/>
              <a:ext cx="1755741"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Connect</a:t>
              </a:r>
              <a:endParaRPr lang="en-US" sz="2400" dirty="0">
                <a:solidFill>
                  <a:prstClr val="black"/>
                </a:solidFill>
                <a:latin typeface="Copperplate Gothic Bold" panose="020E0705020206020404" pitchFamily="34" charset="0"/>
              </a:endParaRPr>
            </a:p>
          </p:txBody>
        </p:sp>
        <p:grpSp>
          <p:nvGrpSpPr>
            <p:cNvPr id="139" name="Group 138"/>
            <p:cNvGrpSpPr/>
            <p:nvPr/>
          </p:nvGrpSpPr>
          <p:grpSpPr>
            <a:xfrm>
              <a:off x="4449411" y="985627"/>
              <a:ext cx="2099670" cy="399817"/>
              <a:chOff x="533400" y="1041572"/>
              <a:chExt cx="6781800" cy="716454"/>
            </a:xfrm>
            <a:gradFill>
              <a:gsLst>
                <a:gs pos="0">
                  <a:schemeClr val="accent1">
                    <a:lumMod val="5000"/>
                    <a:lumOff val="95000"/>
                  </a:schemeClr>
                </a:gs>
                <a:gs pos="8000">
                  <a:schemeClr val="accent1">
                    <a:lumMod val="50000"/>
                  </a:schemeClr>
                </a:gs>
              </a:gsLst>
              <a:lin ang="5400000" scaled="1"/>
            </a:gradFill>
          </p:grpSpPr>
          <p:sp>
            <p:nvSpPr>
              <p:cNvPr id="174" name="Rectangle 173"/>
              <p:cNvSpPr/>
              <p:nvPr/>
            </p:nvSpPr>
            <p:spPr bwMode="auto">
              <a:xfrm>
                <a:off x="533400" y="1041572"/>
                <a:ext cx="6781800" cy="716454"/>
              </a:xfrm>
              <a:prstGeom prst="rect">
                <a:avLst/>
              </a:prstGeom>
              <a:grpFill/>
              <a:ln w="9525" cap="flat" cmpd="sng" algn="ctr">
                <a:noFill/>
                <a:prstDash val="solid"/>
                <a:round/>
                <a:headEnd type="none" w="med" len="med"/>
                <a:tailEnd type="none" w="med" len="med"/>
              </a:ln>
              <a:effectLst>
                <a:outerShdw blurRad="101600" dist="38100" dir="5400000" sx="81000" sy="81000" algn="ctr" rotWithShape="0">
                  <a:srgbClr val="000000">
                    <a:alpha val="92000"/>
                  </a:srgb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sp>
            <p:nvSpPr>
              <p:cNvPr id="175" name="TextBox 174"/>
              <p:cNvSpPr txBox="1"/>
              <p:nvPr/>
            </p:nvSpPr>
            <p:spPr>
              <a:xfrm>
                <a:off x="685801" y="1086159"/>
                <a:ext cx="6477001" cy="551522"/>
              </a:xfrm>
              <a:prstGeom prst="rect">
                <a:avLst/>
              </a:prstGeom>
              <a:grp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grpSp>
        <p:grpSp>
          <p:nvGrpSpPr>
            <p:cNvPr id="140" name="Group 139"/>
            <p:cNvGrpSpPr/>
            <p:nvPr/>
          </p:nvGrpSpPr>
          <p:grpSpPr>
            <a:xfrm>
              <a:off x="6167740" y="1903392"/>
              <a:ext cx="511088" cy="511087"/>
              <a:chOff x="609600" y="1197801"/>
              <a:chExt cx="784997" cy="784995"/>
            </a:xfrm>
          </p:grpSpPr>
          <p:sp>
            <p:nvSpPr>
              <p:cNvPr id="171" name="Teardrop 170"/>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2" name="Flowchart: Connector 171"/>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3" name="TextBox 172"/>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2</a:t>
                </a:r>
                <a:endParaRPr lang="en-US" sz="2800" b="1" kern="0" dirty="0" smtClean="0">
                  <a:solidFill>
                    <a:srgbClr val="0070B2">
                      <a:lumMod val="75000"/>
                    </a:srgbClr>
                  </a:solidFill>
                  <a:latin typeface="Cambria" panose="02040503050406030204" pitchFamily="18" charset="0"/>
                </a:endParaRPr>
              </a:p>
            </p:txBody>
          </p:sp>
        </p:grpSp>
        <p:sp>
          <p:nvSpPr>
            <p:cNvPr id="141" name="TextBox 140"/>
            <p:cNvSpPr txBox="1"/>
            <p:nvPr/>
          </p:nvSpPr>
          <p:spPr>
            <a:xfrm>
              <a:off x="4157377" y="2419358"/>
              <a:ext cx="2016092"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sp>
          <p:nvSpPr>
            <p:cNvPr id="142" name="TextBox 141"/>
            <p:cNvSpPr txBox="1"/>
            <p:nvPr/>
          </p:nvSpPr>
          <p:spPr>
            <a:xfrm>
              <a:off x="4716964" y="1960509"/>
              <a:ext cx="1150306"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Plan</a:t>
              </a:r>
              <a:endParaRPr lang="en-US" sz="2400" dirty="0">
                <a:solidFill>
                  <a:prstClr val="black"/>
                </a:solidFill>
                <a:latin typeface="Copperplate Gothic Bold" panose="020E0705020206020404" pitchFamily="34" charset="0"/>
              </a:endParaRPr>
            </a:p>
          </p:txBody>
        </p:sp>
        <p:grpSp>
          <p:nvGrpSpPr>
            <p:cNvPr id="143" name="Group 142"/>
            <p:cNvGrpSpPr/>
            <p:nvPr/>
          </p:nvGrpSpPr>
          <p:grpSpPr>
            <a:xfrm>
              <a:off x="4017833" y="3454127"/>
              <a:ext cx="511088" cy="511087"/>
              <a:chOff x="609598" y="533889"/>
              <a:chExt cx="784997" cy="784995"/>
            </a:xfrm>
          </p:grpSpPr>
          <p:sp>
            <p:nvSpPr>
              <p:cNvPr id="168" name="Teardrop 167"/>
              <p:cNvSpPr/>
              <p:nvPr/>
            </p:nvSpPr>
            <p:spPr bwMode="auto">
              <a:xfrm rot="7991436">
                <a:off x="609599" y="533888"/>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9" name="Flowchart: Connector 168"/>
              <p:cNvSpPr/>
              <p:nvPr/>
            </p:nvSpPr>
            <p:spPr bwMode="auto">
              <a:xfrm>
                <a:off x="761287" y="674786"/>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0" name="TextBox 169"/>
              <p:cNvSpPr txBox="1"/>
              <p:nvPr/>
            </p:nvSpPr>
            <p:spPr>
              <a:xfrm>
                <a:off x="795224" y="569654"/>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3</a:t>
                </a:r>
                <a:endParaRPr lang="en-US" sz="2800" b="1" kern="0" dirty="0" smtClean="0">
                  <a:solidFill>
                    <a:srgbClr val="0070B2">
                      <a:lumMod val="75000"/>
                    </a:srgbClr>
                  </a:solidFill>
                  <a:latin typeface="Cambria" panose="02040503050406030204" pitchFamily="18" charset="0"/>
                </a:endParaRPr>
              </a:p>
            </p:txBody>
          </p:sp>
        </p:grpSp>
        <p:sp>
          <p:nvSpPr>
            <p:cNvPr id="144" name="TextBox 143"/>
            <p:cNvSpPr txBox="1"/>
            <p:nvPr/>
          </p:nvSpPr>
          <p:spPr>
            <a:xfrm>
              <a:off x="4945213" y="3467995"/>
              <a:ext cx="1188064" cy="461665"/>
            </a:xfrm>
            <a:prstGeom prst="rect">
              <a:avLst/>
            </a:prstGeom>
            <a:noFill/>
          </p:spPr>
          <p:txBody>
            <a:bodyPr wrap="square" rtlCol="0">
              <a:spAutoFit/>
            </a:bodyPr>
            <a:lstStyle/>
            <a:p>
              <a:r>
                <a:rPr lang="en-US" sz="2400" dirty="0" smtClean="0">
                  <a:solidFill>
                    <a:srgbClr val="FF0000"/>
                  </a:solidFill>
                  <a:latin typeface="Copperplate Gothic Bold" panose="020E0705020206020404" pitchFamily="34" charset="0"/>
                </a:rPr>
                <a:t>Train</a:t>
              </a:r>
              <a:endParaRPr lang="en-US" sz="2400" dirty="0">
                <a:solidFill>
                  <a:srgbClr val="FF0000"/>
                </a:solidFill>
                <a:latin typeface="Copperplate Gothic Bold" panose="020E0705020206020404" pitchFamily="34" charset="0"/>
              </a:endParaRPr>
            </a:p>
          </p:txBody>
        </p:sp>
        <p:sp>
          <p:nvSpPr>
            <p:cNvPr id="145" name="TextBox 144"/>
            <p:cNvSpPr txBox="1"/>
            <p:nvPr/>
          </p:nvSpPr>
          <p:spPr>
            <a:xfrm>
              <a:off x="4558718" y="3910338"/>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a:solidFill>
                    <a:prstClr val="white"/>
                  </a:solidFill>
                  <a:latin typeface="Baskerville Old Face" panose="02020602080505020303" pitchFamily="18" charset="0"/>
                  <a:ea typeface="Tahoma" panose="020B0604030504040204" pitchFamily="34" charset="0"/>
                  <a:cs typeface="Tahoma" panose="020B0604030504040204" pitchFamily="34" charset="0"/>
                </a:rPr>
                <a:t>S</a:t>
              </a: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taff to deal with potential threats</a:t>
              </a:r>
            </a:p>
          </p:txBody>
        </p:sp>
        <p:grpSp>
          <p:nvGrpSpPr>
            <p:cNvPr id="146" name="Group 145"/>
            <p:cNvGrpSpPr/>
            <p:nvPr/>
          </p:nvGrpSpPr>
          <p:grpSpPr>
            <a:xfrm>
              <a:off x="6168431" y="4867050"/>
              <a:ext cx="511088" cy="524863"/>
              <a:chOff x="571295" y="1048962"/>
              <a:chExt cx="784997" cy="806154"/>
            </a:xfrm>
          </p:grpSpPr>
          <p:sp>
            <p:nvSpPr>
              <p:cNvPr id="165" name="Teardrop 164"/>
              <p:cNvSpPr/>
              <p:nvPr/>
            </p:nvSpPr>
            <p:spPr bwMode="auto">
              <a:xfrm rot="7991436">
                <a:off x="571295" y="1070119"/>
                <a:ext cx="784997"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6" name="Flowchart: Connector 165"/>
              <p:cNvSpPr/>
              <p:nvPr/>
            </p:nvSpPr>
            <p:spPr bwMode="auto">
              <a:xfrm>
                <a:off x="722991" y="1211041"/>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7" name="TextBox 166"/>
              <p:cNvSpPr txBox="1"/>
              <p:nvPr/>
            </p:nvSpPr>
            <p:spPr>
              <a:xfrm>
                <a:off x="718953" y="1048962"/>
                <a:ext cx="172012" cy="803630"/>
              </a:xfrm>
              <a:prstGeom prst="rect">
                <a:avLst/>
              </a:prstGeom>
              <a:noFill/>
              <a:ln>
                <a:noFill/>
              </a:ln>
            </p:spPr>
            <p:txBody>
              <a:bodyPr wrap="square" rtlCol="0">
                <a:spAutoFit/>
              </a:bodyPr>
              <a:lstStyle/>
              <a:p>
                <a:pPr defTabSz="914400">
                  <a:defRPr/>
                </a:pPr>
                <a:r>
                  <a:rPr lang="en-US" sz="2800" b="1" kern="0" dirty="0" smtClean="0">
                    <a:solidFill>
                      <a:srgbClr val="0070B2">
                        <a:lumMod val="75000"/>
                      </a:srgbClr>
                    </a:solidFill>
                    <a:latin typeface="Cambria" panose="02040503050406030204" pitchFamily="18" charset="0"/>
                  </a:rPr>
                  <a:t>4</a:t>
                </a:r>
              </a:p>
            </p:txBody>
          </p:sp>
        </p:grpSp>
        <p:sp>
          <p:nvSpPr>
            <p:cNvPr id="147" name="TextBox 146"/>
            <p:cNvSpPr txBox="1"/>
            <p:nvPr/>
          </p:nvSpPr>
          <p:spPr>
            <a:xfrm>
              <a:off x="4493749" y="4970943"/>
              <a:ext cx="1461982"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Report</a:t>
              </a:r>
              <a:endParaRPr lang="en-US" sz="2400" dirty="0">
                <a:solidFill>
                  <a:prstClr val="black"/>
                </a:solidFill>
                <a:latin typeface="Copperplate Gothic Bold" panose="020E0705020206020404" pitchFamily="34" charset="0"/>
              </a:endParaRPr>
            </a:p>
          </p:txBody>
        </p:sp>
        <p:grpSp>
          <p:nvGrpSpPr>
            <p:cNvPr id="148" name="Group 147"/>
            <p:cNvGrpSpPr/>
            <p:nvPr/>
          </p:nvGrpSpPr>
          <p:grpSpPr>
            <a:xfrm flipH="1">
              <a:off x="6290914" y="2616012"/>
              <a:ext cx="286514" cy="1145644"/>
              <a:chOff x="2727387" y="1886154"/>
              <a:chExt cx="182913" cy="823604"/>
            </a:xfrm>
          </p:grpSpPr>
          <p:cxnSp>
            <p:nvCxnSpPr>
              <p:cNvPr id="162" name="Straight Connector 161"/>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Oval 162"/>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4" name="Oval 163"/>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49" name="Group 148"/>
            <p:cNvGrpSpPr/>
            <p:nvPr/>
          </p:nvGrpSpPr>
          <p:grpSpPr>
            <a:xfrm flipH="1">
              <a:off x="4132437" y="1164290"/>
              <a:ext cx="286514" cy="1145644"/>
              <a:chOff x="2727387" y="1886154"/>
              <a:chExt cx="182913" cy="823604"/>
            </a:xfrm>
          </p:grpSpPr>
          <p:cxnSp>
            <p:nvCxnSpPr>
              <p:cNvPr id="159" name="Straight Connector 158"/>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Oval 159"/>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1" name="Oval 160"/>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0" name="Group 149"/>
            <p:cNvGrpSpPr/>
            <p:nvPr/>
          </p:nvGrpSpPr>
          <p:grpSpPr>
            <a:xfrm flipH="1">
              <a:off x="4134783" y="4175965"/>
              <a:ext cx="286514" cy="1145644"/>
              <a:chOff x="2727387" y="1575402"/>
              <a:chExt cx="182913" cy="823604"/>
            </a:xfrm>
          </p:grpSpPr>
          <p:cxnSp>
            <p:nvCxnSpPr>
              <p:cNvPr id="156" name="Straight Connector 155"/>
              <p:cNvCxnSpPr/>
              <p:nvPr/>
            </p:nvCxnSpPr>
            <p:spPr bwMode="auto">
              <a:xfrm>
                <a:off x="2819400" y="1575402"/>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Oval 156"/>
              <p:cNvSpPr/>
              <p:nvPr/>
            </p:nvSpPr>
            <p:spPr bwMode="auto">
              <a:xfrm>
                <a:off x="2727387" y="1729601"/>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58" name="Oval 157"/>
              <p:cNvSpPr/>
              <p:nvPr/>
            </p:nvSpPr>
            <p:spPr bwMode="auto">
              <a:xfrm>
                <a:off x="2728500" y="2029348"/>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1" name="Group 150"/>
            <p:cNvGrpSpPr/>
            <p:nvPr/>
          </p:nvGrpSpPr>
          <p:grpSpPr>
            <a:xfrm flipH="1">
              <a:off x="6299754" y="5617355"/>
              <a:ext cx="286514" cy="1145644"/>
              <a:chOff x="2743308" y="1826394"/>
              <a:chExt cx="182913" cy="823604"/>
            </a:xfrm>
          </p:grpSpPr>
          <p:cxnSp>
            <p:nvCxnSpPr>
              <p:cNvPr id="153" name="Straight Connector 152"/>
              <p:cNvCxnSpPr/>
              <p:nvPr/>
            </p:nvCxnSpPr>
            <p:spPr bwMode="auto">
              <a:xfrm>
                <a:off x="2835321" y="182639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Oval 153"/>
              <p:cNvSpPr/>
              <p:nvPr/>
            </p:nvSpPr>
            <p:spPr bwMode="auto">
              <a:xfrm>
                <a:off x="2743308" y="198059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55" name="Oval 154"/>
              <p:cNvSpPr/>
              <p:nvPr/>
            </p:nvSpPr>
            <p:spPr bwMode="auto">
              <a:xfrm>
                <a:off x="2744421" y="228034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52" name="TextBox 151"/>
            <p:cNvSpPr txBox="1"/>
            <p:nvPr/>
          </p:nvSpPr>
          <p:spPr>
            <a:xfrm>
              <a:off x="4182787" y="5412906"/>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endParaRPr lang="en-US" sz="1400" b="1"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76560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3082" y="0"/>
            <a:ext cx="9428922" cy="6858000"/>
          </a:xfrm>
          <a:prstGeom prst="rect">
            <a:avLst/>
          </a:prstGeom>
          <a:blipFill dpi="0" rotWithShape="1">
            <a:blip r:embed="rId3">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59" name="Rectangle 58"/>
          <p:cNvSpPr/>
          <p:nvPr/>
        </p:nvSpPr>
        <p:spPr>
          <a:xfrm>
            <a:off x="2763082" y="1929"/>
            <a:ext cx="9428920" cy="842898"/>
          </a:xfrm>
          <a:prstGeom prst="rect">
            <a:avLst/>
          </a:prstGeom>
          <a:gradFill>
            <a:gsLst>
              <a:gs pos="0">
                <a:schemeClr val="accent1">
                  <a:lumMod val="75000"/>
                  <a:alpha val="76000"/>
                </a:schemeClr>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sp>
        <p:nvSpPr>
          <p:cNvPr id="60" name="TextBox 59"/>
          <p:cNvSpPr txBox="1"/>
          <p:nvPr/>
        </p:nvSpPr>
        <p:spPr>
          <a:xfrm>
            <a:off x="3002692" y="10997"/>
            <a:ext cx="8983362" cy="769442"/>
          </a:xfrm>
          <a:prstGeom prst="rect">
            <a:avLst/>
          </a:prstGeom>
          <a:noFill/>
        </p:spPr>
        <p:txBody>
          <a:bodyPr wrap="square" lIns="91433" tIns="45717" rIns="91433" bIns="45717" rtlCol="0">
            <a:spAutoFit/>
          </a:bodyPr>
          <a:lstStyle/>
          <a:p>
            <a:pPr algn="ctr"/>
            <a:r>
              <a:rPr lang="en-US" sz="4300" dirty="0">
                <a:solidFill>
                  <a:prstClr val="white"/>
                </a:solidFill>
                <a:latin typeface="Copperplate Gothic Bold" panose="020E0705020206020404" pitchFamily="34" charset="0"/>
              </a:rPr>
              <a:t>Report</a:t>
            </a:r>
          </a:p>
        </p:txBody>
      </p:sp>
      <p:sp>
        <p:nvSpPr>
          <p:cNvPr id="121" name="TextBox 120"/>
          <p:cNvSpPr txBox="1"/>
          <p:nvPr/>
        </p:nvSpPr>
        <p:spPr>
          <a:xfrm>
            <a:off x="3941635" y="1242152"/>
            <a:ext cx="5019485"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r>
              <a:rPr lang="en-US" sz="28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p>
        </p:txBody>
      </p:sp>
      <p:grpSp>
        <p:nvGrpSpPr>
          <p:cNvPr id="122" name="Group 121"/>
          <p:cNvGrpSpPr/>
          <p:nvPr/>
        </p:nvGrpSpPr>
        <p:grpSpPr>
          <a:xfrm>
            <a:off x="3068619" y="1117352"/>
            <a:ext cx="701983" cy="2510803"/>
            <a:chOff x="4166593" y="1274962"/>
            <a:chExt cx="511088" cy="1828023"/>
          </a:xfrm>
        </p:grpSpPr>
        <p:sp>
          <p:nvSpPr>
            <p:cNvPr id="123" name="Teardrop 122"/>
            <p:cNvSpPr/>
            <p:nvPr/>
          </p:nvSpPr>
          <p:spPr bwMode="auto">
            <a:xfrm rot="7991436">
              <a:off x="4166593" y="1274962"/>
              <a:ext cx="511087" cy="511088"/>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4" name="Flowchart: Connector 123"/>
            <p:cNvSpPr/>
            <p:nvPr/>
          </p:nvSpPr>
          <p:spPr bwMode="auto">
            <a:xfrm>
              <a:off x="4265358" y="1366711"/>
              <a:ext cx="310326" cy="335773"/>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5" name="TextBox 124"/>
            <p:cNvSpPr txBox="1"/>
            <p:nvPr/>
          </p:nvSpPr>
          <p:spPr>
            <a:xfrm>
              <a:off x="4287443" y="1298257"/>
              <a:ext cx="111992" cy="425753"/>
            </a:xfrm>
            <a:prstGeom prst="rect">
              <a:avLst/>
            </a:prstGeom>
            <a:noFill/>
            <a:ln>
              <a:noFill/>
            </a:ln>
          </p:spPr>
          <p:txBody>
            <a:bodyPr wrap="square" rtlCol="0">
              <a:spAutoFit/>
            </a:bodyPr>
            <a:lstStyle/>
            <a:p>
              <a:pPr defTabSz="914400">
                <a:defRPr/>
              </a:pPr>
              <a:r>
                <a:rPr lang="en-US" sz="3200" b="1" kern="0" dirty="0" smtClean="0">
                  <a:solidFill>
                    <a:srgbClr val="0070B2">
                      <a:lumMod val="75000"/>
                    </a:srgbClr>
                  </a:solidFill>
                  <a:latin typeface="Cambria" panose="02040503050406030204" pitchFamily="18" charset="0"/>
                </a:rPr>
                <a:t>4</a:t>
              </a:r>
            </a:p>
          </p:txBody>
        </p:sp>
        <p:cxnSp>
          <p:nvCxnSpPr>
            <p:cNvPr id="126" name="Straight Connector 125"/>
            <p:cNvCxnSpPr/>
            <p:nvPr/>
          </p:nvCxnSpPr>
          <p:spPr bwMode="auto">
            <a:xfrm flipH="1">
              <a:off x="4425471" y="1957341"/>
              <a:ext cx="0" cy="114564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Oval 126"/>
            <p:cNvSpPr/>
            <p:nvPr/>
          </p:nvSpPr>
          <p:spPr bwMode="auto">
            <a:xfrm flipH="1">
              <a:off x="4284829" y="2171835"/>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28" name="Oval 127"/>
            <p:cNvSpPr/>
            <p:nvPr/>
          </p:nvSpPr>
          <p:spPr bwMode="auto">
            <a:xfrm flipH="1">
              <a:off x="4283086" y="2588786"/>
              <a:ext cx="284771" cy="252886"/>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29" name="TextBox 128"/>
          <p:cNvSpPr txBox="1"/>
          <p:nvPr/>
        </p:nvSpPr>
        <p:spPr>
          <a:xfrm>
            <a:off x="3871612" y="2021328"/>
            <a:ext cx="5430330" cy="931602"/>
          </a:xfrm>
          <a:prstGeom prst="rect">
            <a:avLst/>
          </a:prstGeom>
          <a:noFill/>
        </p:spPr>
        <p:txBody>
          <a:bodyPr wrap="square" rtlCol="0">
            <a:spAutoFit/>
          </a:bodyPr>
          <a:lstStyle/>
          <a:p>
            <a:pPr marL="3810" indent="-635">
              <a:lnSpc>
                <a:spcPct val="101000"/>
              </a:lnSpc>
              <a:spcBef>
                <a:spcPts val="1115"/>
              </a:spcBef>
            </a:pPr>
            <a:r>
              <a:rPr lang="en-US" spc="-20" dirty="0">
                <a:solidFill>
                  <a:prstClr val="black"/>
                </a:solidFill>
                <a:latin typeface="Arial" panose="020B0604020202020204" pitchFamily="34" charset="0"/>
                <a:ea typeface="Calibri" panose="020F0502020204030204" pitchFamily="34" charset="0"/>
                <a:cs typeface="Arial" panose="020B0604020202020204" pitchFamily="34" charset="0"/>
              </a:rPr>
              <a:t>P</a:t>
            </a:r>
            <a:r>
              <a:rPr lang="en-US" spc="-15" dirty="0">
                <a:solidFill>
                  <a:prstClr val="black"/>
                </a:solidFill>
                <a:latin typeface="Arial" panose="020B0604020202020204" pitchFamily="34" charset="0"/>
                <a:ea typeface="Calibri" panose="020F0502020204030204" pitchFamily="34" charset="0"/>
                <a:cs typeface="Arial" panose="020B0604020202020204" pitchFamily="34" charset="0"/>
              </a:rPr>
              <a:t>ost</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details</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a:solidFill>
                  <a:prstClr val="black"/>
                </a:solidFill>
                <a:latin typeface="Arial" panose="020B0604020202020204" pitchFamily="34" charset="0"/>
                <a:ea typeface="Calibri" panose="020F0502020204030204" pitchFamily="34" charset="0"/>
                <a:cs typeface="Arial" panose="020B0604020202020204" pitchFamily="34" charset="0"/>
              </a:rPr>
              <a:t>of</a:t>
            </a:r>
            <a:r>
              <a:rPr lang="en-US" spc="-13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5" dirty="0">
                <a:solidFill>
                  <a:prstClr val="black"/>
                </a:solidFill>
                <a:latin typeface="Arial" panose="020B0604020202020204" pitchFamily="34" charset="0"/>
                <a:ea typeface="Calibri" panose="020F0502020204030204" pitchFamily="34" charset="0"/>
                <a:cs typeface="Arial" panose="020B0604020202020204" pitchFamily="34" charset="0"/>
              </a:rPr>
              <a:t>to</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a:solidFill>
                  <a:prstClr val="black"/>
                </a:solidFill>
                <a:latin typeface="Arial" panose="020B0604020202020204" pitchFamily="34" charset="0"/>
                <a:ea typeface="Calibri" panose="020F0502020204030204" pitchFamily="34" charset="0"/>
                <a:cs typeface="Arial" panose="020B0604020202020204" pitchFamily="34" charset="0"/>
              </a:rPr>
              <a:t>wat</a:t>
            </a:r>
            <a:r>
              <a:rPr lang="en-US" spc="-5" dirty="0">
                <a:solidFill>
                  <a:prstClr val="black"/>
                </a:solidFill>
                <a:latin typeface="Arial" panose="020B0604020202020204" pitchFamily="34" charset="0"/>
                <a:ea typeface="Calibri" panose="020F0502020204030204" pitchFamily="34" charset="0"/>
                <a:cs typeface="Arial" panose="020B0604020202020204" pitchFamily="34" charset="0"/>
              </a:rPr>
              <a:t>ch</a:t>
            </a:r>
            <a:r>
              <a:rPr lang="en-US" spc="-13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a:solidFill>
                  <a:prstClr val="black"/>
                </a:solidFill>
                <a:latin typeface="Arial" panose="020B0604020202020204" pitchFamily="34" charset="0"/>
                <a:ea typeface="Calibri" panose="020F0502020204030204" pitchFamily="34" charset="0"/>
                <a:cs typeface="Arial" panose="020B0604020202020204" pitchFamily="34" charset="0"/>
              </a:rPr>
              <a:t>for</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and</a:t>
            </a:r>
            <a:r>
              <a:rPr lang="en-US" spc="-135"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pc="-10" dirty="0">
                <a:solidFill>
                  <a:prstClr val="black"/>
                </a:solidFill>
                <a:latin typeface="Arial" panose="020B0604020202020204" pitchFamily="34" charset="0"/>
                <a:ea typeface="Calibri" panose="020F0502020204030204" pitchFamily="34" charset="0"/>
                <a:cs typeface="Arial" panose="020B0604020202020204" pitchFamily="34" charset="0"/>
              </a:rPr>
              <a:t>how to report it. Join the “If You See Something, Say Something™” campaign at </a:t>
            </a:r>
            <a:r>
              <a:rPr lang="en-US" spc="-10" dirty="0">
                <a:solidFill>
                  <a:srgbClr val="C00000"/>
                </a:solidFill>
                <a:latin typeface="Arial" panose="020B0604020202020204" pitchFamily="34" charset="0"/>
                <a:ea typeface="Calibri" panose="020F0502020204030204" pitchFamily="34" charset="0"/>
                <a:cs typeface="Arial" panose="020B0604020202020204" pitchFamily="34" charset="0"/>
              </a:rPr>
              <a:t>dhs.gov/see-something-say-something</a:t>
            </a:r>
          </a:p>
        </p:txBody>
      </p:sp>
      <p:pic>
        <p:nvPicPr>
          <p:cNvPr id="130" name="Picture 3" descr="C:\Users\meghan.graham\Desktop\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2670">
            <a:off x="6929385" y="3141526"/>
            <a:ext cx="3728432" cy="2474007"/>
          </a:xfrm>
          <a:prstGeom prst="rect">
            <a:avLst/>
          </a:prstGeom>
          <a:noFill/>
          <a:ln>
            <a:solidFill>
              <a:srgbClr val="333333"/>
            </a:solidFill>
          </a:ln>
          <a:effectLst>
            <a:outerShdw blurRad="2286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59793">
            <a:off x="9503314" y="4221546"/>
            <a:ext cx="1606665" cy="2311126"/>
          </a:xfrm>
          <a:prstGeom prst="rect">
            <a:avLst/>
          </a:prstGeom>
          <a:noFill/>
          <a:ln>
            <a:no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2" name="Rectangle 131"/>
          <p:cNvSpPr/>
          <p:nvPr/>
        </p:nvSpPr>
        <p:spPr>
          <a:xfrm rot="1528081">
            <a:off x="9658865" y="1409567"/>
            <a:ext cx="1861857" cy="2387530"/>
          </a:xfrm>
          <a:prstGeom prst="rect">
            <a:avLst/>
          </a:prstGeom>
          <a:blipFill dpi="0" rotWithShape="1">
            <a:blip r:embed="rId6">
              <a:alphaModFix amt="94000"/>
            </a:blip>
            <a:srcRect/>
            <a:stretch>
              <a:fillRect/>
            </a:stretch>
          </a:blip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solidFill>
                <a:prstClr val="white"/>
              </a:solidFill>
            </a:endParaRPr>
          </a:p>
        </p:txBody>
      </p:sp>
      <p:grpSp>
        <p:nvGrpSpPr>
          <p:cNvPr id="133" name="Group 132"/>
          <p:cNvGrpSpPr/>
          <p:nvPr/>
        </p:nvGrpSpPr>
        <p:grpSpPr>
          <a:xfrm>
            <a:off x="0" y="9105"/>
            <a:ext cx="2755557" cy="6858000"/>
            <a:chOff x="3978876" y="-18516"/>
            <a:chExt cx="2755557" cy="6858000"/>
          </a:xfrm>
        </p:grpSpPr>
        <p:sp>
          <p:nvSpPr>
            <p:cNvPr id="134" name="Rectangle 133"/>
            <p:cNvSpPr/>
            <p:nvPr/>
          </p:nvSpPr>
          <p:spPr>
            <a:xfrm>
              <a:off x="3978876" y="-18516"/>
              <a:ext cx="2755557"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7" name="Group 136"/>
            <p:cNvGrpSpPr/>
            <p:nvPr/>
          </p:nvGrpSpPr>
          <p:grpSpPr>
            <a:xfrm>
              <a:off x="4015944" y="481911"/>
              <a:ext cx="511088" cy="511087"/>
              <a:chOff x="609600" y="1197801"/>
              <a:chExt cx="784997" cy="784995"/>
            </a:xfrm>
          </p:grpSpPr>
          <p:sp>
            <p:nvSpPr>
              <p:cNvPr id="176" name="Teardrop 175"/>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7" name="Flowchart: Connector 176"/>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8" name="TextBox 177"/>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smtClean="0">
                    <a:solidFill>
                      <a:srgbClr val="0070B2">
                        <a:lumMod val="75000"/>
                      </a:srgbClr>
                    </a:solidFill>
                    <a:latin typeface="Cambria" panose="02040503050406030204" pitchFamily="18" charset="0"/>
                  </a:rPr>
                  <a:t>1</a:t>
                </a:r>
                <a:endParaRPr lang="en-US" sz="2800" b="1" kern="0" dirty="0" smtClean="0">
                  <a:solidFill>
                    <a:srgbClr val="0070B2">
                      <a:lumMod val="75000"/>
                    </a:srgbClr>
                  </a:solidFill>
                  <a:latin typeface="Cambria" panose="02040503050406030204" pitchFamily="18" charset="0"/>
                </a:endParaRPr>
              </a:p>
            </p:txBody>
          </p:sp>
        </p:grpSp>
        <p:sp>
          <p:nvSpPr>
            <p:cNvPr id="138" name="TextBox 137"/>
            <p:cNvSpPr txBox="1"/>
            <p:nvPr/>
          </p:nvSpPr>
          <p:spPr>
            <a:xfrm>
              <a:off x="4650228" y="573660"/>
              <a:ext cx="1755741"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Connect</a:t>
              </a:r>
              <a:endParaRPr lang="en-US" sz="2400" dirty="0">
                <a:solidFill>
                  <a:prstClr val="black"/>
                </a:solidFill>
                <a:latin typeface="Copperplate Gothic Bold" panose="020E0705020206020404" pitchFamily="34" charset="0"/>
              </a:endParaRPr>
            </a:p>
          </p:txBody>
        </p:sp>
        <p:grpSp>
          <p:nvGrpSpPr>
            <p:cNvPr id="139" name="Group 138"/>
            <p:cNvGrpSpPr/>
            <p:nvPr/>
          </p:nvGrpSpPr>
          <p:grpSpPr>
            <a:xfrm>
              <a:off x="4449411" y="985627"/>
              <a:ext cx="2099670" cy="399817"/>
              <a:chOff x="533400" y="1041572"/>
              <a:chExt cx="6781800" cy="716454"/>
            </a:xfrm>
            <a:gradFill>
              <a:gsLst>
                <a:gs pos="0">
                  <a:schemeClr val="accent1">
                    <a:lumMod val="5000"/>
                    <a:lumOff val="95000"/>
                  </a:schemeClr>
                </a:gs>
                <a:gs pos="8000">
                  <a:schemeClr val="accent1">
                    <a:lumMod val="50000"/>
                  </a:schemeClr>
                </a:gs>
              </a:gsLst>
              <a:lin ang="5400000" scaled="1"/>
            </a:gradFill>
          </p:grpSpPr>
          <p:sp>
            <p:nvSpPr>
              <p:cNvPr id="174" name="Rectangle 173"/>
              <p:cNvSpPr/>
              <p:nvPr/>
            </p:nvSpPr>
            <p:spPr bwMode="auto">
              <a:xfrm>
                <a:off x="533400" y="1041572"/>
                <a:ext cx="6781800" cy="716454"/>
              </a:xfrm>
              <a:prstGeom prst="rect">
                <a:avLst/>
              </a:prstGeom>
              <a:grpFill/>
              <a:ln w="9525" cap="flat" cmpd="sng" algn="ctr">
                <a:noFill/>
                <a:prstDash val="solid"/>
                <a:round/>
                <a:headEnd type="none" w="med" len="med"/>
                <a:tailEnd type="none" w="med" len="med"/>
              </a:ln>
              <a:effectLst>
                <a:outerShdw blurRad="101600" dist="38100" dir="5400000" sx="81000" sy="81000" algn="ctr" rotWithShape="0">
                  <a:srgbClr val="000000">
                    <a:alpha val="92000"/>
                  </a:srgb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prstClr val="black"/>
                  </a:solidFill>
                  <a:latin typeface="Arial" charset="0"/>
                </a:endParaRPr>
              </a:p>
            </p:txBody>
          </p:sp>
          <p:sp>
            <p:nvSpPr>
              <p:cNvPr id="175" name="TextBox 174"/>
              <p:cNvSpPr txBox="1"/>
              <p:nvPr/>
            </p:nvSpPr>
            <p:spPr>
              <a:xfrm>
                <a:off x="685801" y="1086159"/>
                <a:ext cx="6477001" cy="551522"/>
              </a:xfrm>
              <a:prstGeom prst="rect">
                <a:avLst/>
              </a:prstGeom>
              <a:grp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To establish relationships </a:t>
                </a:r>
              </a:p>
            </p:txBody>
          </p:sp>
        </p:grpSp>
        <p:grpSp>
          <p:nvGrpSpPr>
            <p:cNvPr id="140" name="Group 139"/>
            <p:cNvGrpSpPr/>
            <p:nvPr/>
          </p:nvGrpSpPr>
          <p:grpSpPr>
            <a:xfrm>
              <a:off x="6167740" y="1903392"/>
              <a:ext cx="511088" cy="511087"/>
              <a:chOff x="609600" y="1197801"/>
              <a:chExt cx="784997" cy="784995"/>
            </a:xfrm>
          </p:grpSpPr>
          <p:sp>
            <p:nvSpPr>
              <p:cNvPr id="171" name="Teardrop 170"/>
              <p:cNvSpPr/>
              <p:nvPr/>
            </p:nvSpPr>
            <p:spPr bwMode="auto">
              <a:xfrm rot="7991436">
                <a:off x="609601" y="1197800"/>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2" name="Flowchart: Connector 171"/>
              <p:cNvSpPr/>
              <p:nvPr/>
            </p:nvSpPr>
            <p:spPr bwMode="auto">
              <a:xfrm>
                <a:off x="761296" y="1338722"/>
                <a:ext cx="476640" cy="515724"/>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3" name="TextBox 172"/>
              <p:cNvSpPr txBox="1"/>
              <p:nvPr/>
            </p:nvSpPr>
            <p:spPr>
              <a:xfrm>
                <a:off x="795218" y="1233581"/>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2</a:t>
                </a:r>
                <a:endParaRPr lang="en-US" sz="2800" b="1" kern="0" dirty="0" smtClean="0">
                  <a:solidFill>
                    <a:srgbClr val="0070B2">
                      <a:lumMod val="75000"/>
                    </a:srgbClr>
                  </a:solidFill>
                  <a:latin typeface="Cambria" panose="02040503050406030204" pitchFamily="18" charset="0"/>
                </a:endParaRPr>
              </a:p>
            </p:txBody>
          </p:sp>
        </p:grpSp>
        <p:sp>
          <p:nvSpPr>
            <p:cNvPr id="141" name="TextBox 140"/>
            <p:cNvSpPr txBox="1"/>
            <p:nvPr/>
          </p:nvSpPr>
          <p:spPr>
            <a:xfrm>
              <a:off x="4157377" y="2419358"/>
              <a:ext cx="2016092"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Keep employees &amp; customers safe</a:t>
              </a:r>
            </a:p>
          </p:txBody>
        </p:sp>
        <p:sp>
          <p:nvSpPr>
            <p:cNvPr id="142" name="TextBox 141"/>
            <p:cNvSpPr txBox="1"/>
            <p:nvPr/>
          </p:nvSpPr>
          <p:spPr>
            <a:xfrm>
              <a:off x="4716964" y="1960509"/>
              <a:ext cx="1150306"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Plan</a:t>
              </a:r>
              <a:endParaRPr lang="en-US" sz="2400" dirty="0">
                <a:solidFill>
                  <a:prstClr val="black"/>
                </a:solidFill>
                <a:latin typeface="Copperplate Gothic Bold" panose="020E0705020206020404" pitchFamily="34" charset="0"/>
              </a:endParaRPr>
            </a:p>
          </p:txBody>
        </p:sp>
        <p:grpSp>
          <p:nvGrpSpPr>
            <p:cNvPr id="143" name="Group 142"/>
            <p:cNvGrpSpPr/>
            <p:nvPr/>
          </p:nvGrpSpPr>
          <p:grpSpPr>
            <a:xfrm>
              <a:off x="4017833" y="3454127"/>
              <a:ext cx="511088" cy="511087"/>
              <a:chOff x="609598" y="533889"/>
              <a:chExt cx="784997" cy="784995"/>
            </a:xfrm>
          </p:grpSpPr>
          <p:sp>
            <p:nvSpPr>
              <p:cNvPr id="168" name="Teardrop 167"/>
              <p:cNvSpPr/>
              <p:nvPr/>
            </p:nvSpPr>
            <p:spPr bwMode="auto">
              <a:xfrm rot="7991436">
                <a:off x="609599" y="533888"/>
                <a:ext cx="784995"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9" name="Flowchart: Connector 168"/>
              <p:cNvSpPr/>
              <p:nvPr/>
            </p:nvSpPr>
            <p:spPr bwMode="auto">
              <a:xfrm>
                <a:off x="761287" y="674786"/>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70" name="TextBox 169"/>
              <p:cNvSpPr txBox="1"/>
              <p:nvPr/>
            </p:nvSpPr>
            <p:spPr>
              <a:xfrm>
                <a:off x="795224" y="569654"/>
                <a:ext cx="172012" cy="709086"/>
              </a:xfrm>
              <a:prstGeom prst="rect">
                <a:avLst/>
              </a:prstGeom>
              <a:noFill/>
              <a:ln>
                <a:noFill/>
              </a:ln>
            </p:spPr>
            <p:txBody>
              <a:bodyPr wrap="square" rtlCol="0">
                <a:spAutoFit/>
              </a:bodyPr>
              <a:lstStyle/>
              <a:p>
                <a:pPr defTabSz="914400">
                  <a:defRPr/>
                </a:pPr>
                <a:r>
                  <a:rPr lang="en-US" sz="2400" b="1" kern="0" dirty="0">
                    <a:solidFill>
                      <a:srgbClr val="0070B2">
                        <a:lumMod val="75000"/>
                      </a:srgbClr>
                    </a:solidFill>
                    <a:latin typeface="Cambria" panose="02040503050406030204" pitchFamily="18" charset="0"/>
                  </a:rPr>
                  <a:t>3</a:t>
                </a:r>
                <a:endParaRPr lang="en-US" sz="2800" b="1" kern="0" dirty="0" smtClean="0">
                  <a:solidFill>
                    <a:srgbClr val="0070B2">
                      <a:lumMod val="75000"/>
                    </a:srgbClr>
                  </a:solidFill>
                  <a:latin typeface="Cambria" panose="02040503050406030204" pitchFamily="18" charset="0"/>
                </a:endParaRPr>
              </a:p>
            </p:txBody>
          </p:sp>
        </p:grpSp>
        <p:sp>
          <p:nvSpPr>
            <p:cNvPr id="144" name="TextBox 143"/>
            <p:cNvSpPr txBox="1"/>
            <p:nvPr/>
          </p:nvSpPr>
          <p:spPr>
            <a:xfrm>
              <a:off x="4945213" y="3467995"/>
              <a:ext cx="1188064" cy="461665"/>
            </a:xfrm>
            <a:prstGeom prst="rect">
              <a:avLst/>
            </a:prstGeom>
            <a:noFill/>
          </p:spPr>
          <p:txBody>
            <a:bodyPr wrap="square" rtlCol="0">
              <a:spAutoFit/>
            </a:bodyPr>
            <a:lstStyle/>
            <a:p>
              <a:r>
                <a:rPr lang="en-US" sz="2400" dirty="0" smtClean="0">
                  <a:solidFill>
                    <a:prstClr val="black"/>
                  </a:solidFill>
                  <a:latin typeface="Copperplate Gothic Bold" panose="020E0705020206020404" pitchFamily="34" charset="0"/>
                </a:rPr>
                <a:t>Train</a:t>
              </a:r>
              <a:endParaRPr lang="en-US" sz="2400" dirty="0">
                <a:solidFill>
                  <a:prstClr val="black"/>
                </a:solidFill>
                <a:latin typeface="Copperplate Gothic Bold" panose="020E0705020206020404" pitchFamily="34" charset="0"/>
              </a:endParaRPr>
            </a:p>
          </p:txBody>
        </p:sp>
        <p:sp>
          <p:nvSpPr>
            <p:cNvPr id="145" name="TextBox 144"/>
            <p:cNvSpPr txBox="1"/>
            <p:nvPr/>
          </p:nvSpPr>
          <p:spPr>
            <a:xfrm>
              <a:off x="4558718" y="3910338"/>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a:solidFill>
                    <a:prstClr val="white"/>
                  </a:solidFill>
                  <a:latin typeface="Baskerville Old Face" panose="02020602080505020303" pitchFamily="18" charset="0"/>
                  <a:ea typeface="Tahoma" panose="020B0604030504040204" pitchFamily="34" charset="0"/>
                  <a:cs typeface="Tahoma" panose="020B0604030504040204" pitchFamily="34" charset="0"/>
                </a:rPr>
                <a:t>S</a:t>
              </a: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taff to deal with potential threats</a:t>
              </a:r>
            </a:p>
          </p:txBody>
        </p:sp>
        <p:grpSp>
          <p:nvGrpSpPr>
            <p:cNvPr id="146" name="Group 145"/>
            <p:cNvGrpSpPr/>
            <p:nvPr/>
          </p:nvGrpSpPr>
          <p:grpSpPr>
            <a:xfrm>
              <a:off x="6168431" y="4867050"/>
              <a:ext cx="511088" cy="524863"/>
              <a:chOff x="571295" y="1048962"/>
              <a:chExt cx="784997" cy="806154"/>
            </a:xfrm>
          </p:grpSpPr>
          <p:sp>
            <p:nvSpPr>
              <p:cNvPr id="165" name="Teardrop 164"/>
              <p:cNvSpPr/>
              <p:nvPr/>
            </p:nvSpPr>
            <p:spPr bwMode="auto">
              <a:xfrm rot="7991436">
                <a:off x="571295" y="1070119"/>
                <a:ext cx="784997" cy="784997"/>
              </a:xfrm>
              <a:prstGeom prst="teardrop">
                <a:avLst>
                  <a:gd name="adj" fmla="val 109028"/>
                </a:avLst>
              </a:prstGeom>
              <a:solidFill>
                <a:srgbClr val="598600">
                  <a:lumMod val="75000"/>
                </a:srgbClr>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6" name="Flowchart: Connector 165"/>
              <p:cNvSpPr/>
              <p:nvPr/>
            </p:nvSpPr>
            <p:spPr bwMode="auto">
              <a:xfrm>
                <a:off x="722991" y="1211041"/>
                <a:ext cx="476640" cy="515725"/>
              </a:xfrm>
              <a:prstGeom prst="flowChartConnector">
                <a:avLst/>
              </a:prstGeom>
              <a:solidFill>
                <a:srgbClr val="F8F8F8"/>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7" name="TextBox 166"/>
              <p:cNvSpPr txBox="1"/>
              <p:nvPr/>
            </p:nvSpPr>
            <p:spPr>
              <a:xfrm>
                <a:off x="718953" y="1048962"/>
                <a:ext cx="172012" cy="803630"/>
              </a:xfrm>
              <a:prstGeom prst="rect">
                <a:avLst/>
              </a:prstGeom>
              <a:noFill/>
              <a:ln>
                <a:noFill/>
              </a:ln>
            </p:spPr>
            <p:txBody>
              <a:bodyPr wrap="square" rtlCol="0">
                <a:spAutoFit/>
              </a:bodyPr>
              <a:lstStyle/>
              <a:p>
                <a:pPr defTabSz="914400">
                  <a:defRPr/>
                </a:pPr>
                <a:r>
                  <a:rPr lang="en-US" sz="2800" b="1" kern="0" dirty="0" smtClean="0">
                    <a:solidFill>
                      <a:srgbClr val="0070B2">
                        <a:lumMod val="75000"/>
                      </a:srgbClr>
                    </a:solidFill>
                    <a:latin typeface="Cambria" panose="02040503050406030204" pitchFamily="18" charset="0"/>
                  </a:rPr>
                  <a:t>4</a:t>
                </a:r>
              </a:p>
            </p:txBody>
          </p:sp>
        </p:grpSp>
        <p:sp>
          <p:nvSpPr>
            <p:cNvPr id="147" name="TextBox 146"/>
            <p:cNvSpPr txBox="1"/>
            <p:nvPr/>
          </p:nvSpPr>
          <p:spPr>
            <a:xfrm>
              <a:off x="4493749" y="4970943"/>
              <a:ext cx="1461982" cy="461665"/>
            </a:xfrm>
            <a:prstGeom prst="rect">
              <a:avLst/>
            </a:prstGeom>
            <a:noFill/>
          </p:spPr>
          <p:txBody>
            <a:bodyPr wrap="square" rtlCol="0">
              <a:spAutoFit/>
            </a:bodyPr>
            <a:lstStyle/>
            <a:p>
              <a:r>
                <a:rPr lang="en-US" sz="2400" dirty="0" smtClean="0">
                  <a:solidFill>
                    <a:srgbClr val="FF0000"/>
                  </a:solidFill>
                  <a:latin typeface="Copperplate Gothic Bold" panose="020E0705020206020404" pitchFamily="34" charset="0"/>
                </a:rPr>
                <a:t>Report</a:t>
              </a:r>
              <a:endParaRPr lang="en-US" sz="2400" dirty="0">
                <a:solidFill>
                  <a:srgbClr val="FF0000"/>
                </a:solidFill>
                <a:latin typeface="Copperplate Gothic Bold" panose="020E0705020206020404" pitchFamily="34" charset="0"/>
              </a:endParaRPr>
            </a:p>
          </p:txBody>
        </p:sp>
        <p:grpSp>
          <p:nvGrpSpPr>
            <p:cNvPr id="148" name="Group 147"/>
            <p:cNvGrpSpPr/>
            <p:nvPr/>
          </p:nvGrpSpPr>
          <p:grpSpPr>
            <a:xfrm flipH="1">
              <a:off x="6290914" y="2616012"/>
              <a:ext cx="286514" cy="1145644"/>
              <a:chOff x="2727387" y="1886154"/>
              <a:chExt cx="182913" cy="823604"/>
            </a:xfrm>
          </p:grpSpPr>
          <p:cxnSp>
            <p:nvCxnSpPr>
              <p:cNvPr id="162" name="Straight Connector 161"/>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Oval 162"/>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4" name="Oval 163"/>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49" name="Group 148"/>
            <p:cNvGrpSpPr/>
            <p:nvPr/>
          </p:nvGrpSpPr>
          <p:grpSpPr>
            <a:xfrm flipH="1">
              <a:off x="4132437" y="1164290"/>
              <a:ext cx="286514" cy="1145644"/>
              <a:chOff x="2727387" y="1886154"/>
              <a:chExt cx="182913" cy="823604"/>
            </a:xfrm>
          </p:grpSpPr>
          <p:cxnSp>
            <p:nvCxnSpPr>
              <p:cNvPr id="159" name="Straight Connector 158"/>
              <p:cNvCxnSpPr/>
              <p:nvPr/>
            </p:nvCxnSpPr>
            <p:spPr bwMode="auto">
              <a:xfrm>
                <a:off x="2819400" y="188615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Oval 159"/>
              <p:cNvSpPr/>
              <p:nvPr/>
            </p:nvSpPr>
            <p:spPr bwMode="auto">
              <a:xfrm>
                <a:off x="2727387" y="204035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61" name="Oval 160"/>
              <p:cNvSpPr/>
              <p:nvPr/>
            </p:nvSpPr>
            <p:spPr bwMode="auto">
              <a:xfrm>
                <a:off x="2728500" y="234010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0" name="Group 149"/>
            <p:cNvGrpSpPr/>
            <p:nvPr/>
          </p:nvGrpSpPr>
          <p:grpSpPr>
            <a:xfrm flipH="1">
              <a:off x="4134783" y="4175965"/>
              <a:ext cx="286514" cy="1145644"/>
              <a:chOff x="2727387" y="1575402"/>
              <a:chExt cx="182913" cy="823604"/>
            </a:xfrm>
          </p:grpSpPr>
          <p:cxnSp>
            <p:nvCxnSpPr>
              <p:cNvPr id="156" name="Straight Connector 155"/>
              <p:cNvCxnSpPr/>
              <p:nvPr/>
            </p:nvCxnSpPr>
            <p:spPr bwMode="auto">
              <a:xfrm>
                <a:off x="2819400" y="1575402"/>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Oval 156"/>
              <p:cNvSpPr/>
              <p:nvPr/>
            </p:nvSpPr>
            <p:spPr bwMode="auto">
              <a:xfrm>
                <a:off x="2727387" y="1729601"/>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58" name="Oval 157"/>
              <p:cNvSpPr/>
              <p:nvPr/>
            </p:nvSpPr>
            <p:spPr bwMode="auto">
              <a:xfrm>
                <a:off x="2728500" y="2029348"/>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grpSp>
          <p:nvGrpSpPr>
            <p:cNvPr id="151" name="Group 150"/>
            <p:cNvGrpSpPr/>
            <p:nvPr/>
          </p:nvGrpSpPr>
          <p:grpSpPr>
            <a:xfrm flipH="1">
              <a:off x="6299754" y="5617355"/>
              <a:ext cx="286514" cy="1145644"/>
              <a:chOff x="2743308" y="1826394"/>
              <a:chExt cx="182913" cy="823604"/>
            </a:xfrm>
          </p:grpSpPr>
          <p:cxnSp>
            <p:nvCxnSpPr>
              <p:cNvPr id="153" name="Straight Connector 152"/>
              <p:cNvCxnSpPr/>
              <p:nvPr/>
            </p:nvCxnSpPr>
            <p:spPr bwMode="auto">
              <a:xfrm>
                <a:off x="2835321" y="1826394"/>
                <a:ext cx="0" cy="823604"/>
              </a:xfrm>
              <a:prstGeom prst="line">
                <a:avLst/>
              </a:prstGeom>
              <a:solidFill>
                <a:srgbClr val="0070B2"/>
              </a:solidFill>
              <a:ln w="15875" cap="flat" cmpd="sng" algn="ctr">
                <a:solidFill>
                  <a:srgbClr val="0070B2">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Oval 153"/>
              <p:cNvSpPr/>
              <p:nvPr/>
            </p:nvSpPr>
            <p:spPr bwMode="auto">
              <a:xfrm>
                <a:off x="2743308" y="1980594"/>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sp>
            <p:nvSpPr>
              <p:cNvPr id="155" name="Oval 154"/>
              <p:cNvSpPr/>
              <p:nvPr/>
            </p:nvSpPr>
            <p:spPr bwMode="auto">
              <a:xfrm>
                <a:off x="2744421" y="2280340"/>
                <a:ext cx="181800" cy="181800"/>
              </a:xfrm>
              <a:prstGeom prst="ellipse">
                <a:avLst/>
              </a:prstGeom>
              <a:solidFill>
                <a:srgbClr val="598600">
                  <a:lumMod val="75000"/>
                </a:srgbClr>
              </a:solidFill>
              <a:ln w="9525" cap="flat" cmpd="sng" algn="ctr">
                <a:solidFill>
                  <a:srgbClr val="598600">
                    <a:lumMod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smtClean="0">
                  <a:solidFill>
                    <a:srgbClr val="F8F8F8"/>
                  </a:solidFill>
                  <a:latin typeface="Arial" charset="0"/>
                </a:endParaRPr>
              </a:p>
            </p:txBody>
          </p:sp>
        </p:grpSp>
        <p:sp>
          <p:nvSpPr>
            <p:cNvPr id="152" name="TextBox 151"/>
            <p:cNvSpPr txBox="1"/>
            <p:nvPr/>
          </p:nvSpPr>
          <p:spPr>
            <a:xfrm>
              <a:off x="4182787" y="5412906"/>
              <a:ext cx="2005303" cy="523220"/>
            </a:xfrm>
            <a:prstGeom prst="rect">
              <a:avLst/>
            </a:prstGeom>
            <a:gradFill>
              <a:gsLst>
                <a:gs pos="0">
                  <a:schemeClr val="accent1">
                    <a:lumMod val="5000"/>
                    <a:lumOff val="95000"/>
                  </a:schemeClr>
                </a:gs>
                <a:gs pos="8000">
                  <a:schemeClr val="accent1">
                    <a:lumMod val="50000"/>
                  </a:schemeClr>
                </a:gs>
              </a:gsLst>
              <a:lin ang="5400000" scaled="1"/>
            </a:gradFill>
            <a:ln>
              <a:noFill/>
            </a:ln>
          </p:spPr>
          <p:txBody>
            <a:bodyPr wrap="square" rtlCol="0">
              <a:spAutoFit/>
            </a:bodyPr>
            <a:lstStyle/>
            <a:p>
              <a:pPr algn="ctr"/>
              <a:r>
                <a:rPr lang="en-US" sz="1400"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rPr>
                <a:t>If you see something suspicious</a:t>
              </a:r>
              <a:endParaRPr lang="en-US" sz="1400" b="1" dirty="0" smtClean="0">
                <a:solidFill>
                  <a:prstClr val="white"/>
                </a:solidFill>
                <a:latin typeface="Baskerville Old Face" panose="02020602080505020303" pitchFamily="18"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0102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9"/>
            <a:ext cx="12192002" cy="842898"/>
          </a:xfrm>
          <a:prstGeom prst="rect">
            <a:avLst/>
          </a:prstGeom>
          <a:gradFill>
            <a:gsLst>
              <a:gs pos="0">
                <a:schemeClr val="accent1">
                  <a:lumMod val="75000"/>
                  <a:alpha val="76000"/>
                </a:schemeClr>
              </a:gs>
              <a:gs pos="100000">
                <a:schemeClr val="tx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2400" b="1" dirty="0" smtClean="0">
                <a:solidFill>
                  <a:prstClr val="white"/>
                </a:solidFill>
                <a:latin typeface="Copperplate Gothic Bold" panose="020E0705020206020404" pitchFamily="34" charset="0"/>
              </a:rPr>
              <a:t>Resources</a:t>
            </a:r>
            <a:endParaRPr lang="en-US" sz="2400" b="1" dirty="0">
              <a:solidFill>
                <a:prstClr val="white"/>
              </a:solidFill>
              <a:latin typeface="Copperplate Gothic Bold" panose="020E0705020206020404" pitchFamily="34" charset="0"/>
            </a:endParaRPr>
          </a:p>
        </p:txBody>
      </p:sp>
      <p:sp>
        <p:nvSpPr>
          <p:cNvPr id="4" name="Rectangle 3"/>
          <p:cNvSpPr/>
          <p:nvPr/>
        </p:nvSpPr>
        <p:spPr>
          <a:xfrm>
            <a:off x="157114" y="1374444"/>
            <a:ext cx="11877773" cy="4930068"/>
          </a:xfrm>
          <a:prstGeom prst="rect">
            <a:avLst/>
          </a:prstGeom>
        </p:spPr>
        <p:txBody>
          <a:bodyPr wrap="square">
            <a:spAutoFit/>
          </a:bodyPr>
          <a:lstStyle/>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Protective Security Advisors</a:t>
            </a:r>
            <a:r>
              <a:rPr lang="en-US" sz="1600" dirty="0">
                <a:solidFill>
                  <a:prstClr val="black"/>
                </a:solidFill>
                <a:latin typeface="Arial" panose="020B0604020202020204" pitchFamily="34" charset="0"/>
                <a:ea typeface="Times New Roman"/>
                <a:cs typeface="Arial" panose="020B0604020202020204" pitchFamily="34" charset="0"/>
              </a:rPr>
              <a:t> proactively engage with government partners and the private sector to protect critical infrastructure. For more information or to contact your local PSA, e-mail </a:t>
            </a:r>
            <a:r>
              <a:rPr lang="en-US" sz="1600" u="sng" dirty="0">
                <a:solidFill>
                  <a:srgbClr val="0000FF"/>
                </a:solidFill>
                <a:latin typeface="Arial" panose="020B0604020202020204" pitchFamily="34" charset="0"/>
                <a:ea typeface="Times New Roman"/>
                <a:cs typeface="Arial" panose="020B0604020202020204" pitchFamily="34" charset="0"/>
                <a:hlinkClick r:id="rId3"/>
              </a:rPr>
              <a:t>NICC@hq.dhs.gov</a:t>
            </a:r>
            <a:r>
              <a:rPr lang="en-US" sz="1600" dirty="0">
                <a:solidFill>
                  <a:prstClr val="black"/>
                </a:solidFill>
                <a:latin typeface="Arial" panose="020B0604020202020204" pitchFamily="34" charset="0"/>
                <a:ea typeface="Times New Roman"/>
                <a:cs typeface="Arial" panose="020B0604020202020204" pitchFamily="34" charset="0"/>
              </a:rPr>
              <a:t>.</a:t>
            </a: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The Ready Campaign</a:t>
            </a:r>
            <a:r>
              <a:rPr lang="en-US" sz="1600" dirty="0">
                <a:solidFill>
                  <a:prstClr val="black"/>
                </a:solidFill>
                <a:latin typeface="Arial" panose="020B0604020202020204" pitchFamily="34" charset="0"/>
                <a:ea typeface="Times New Roman"/>
                <a:cs typeface="Arial" panose="020B0604020202020204" pitchFamily="34" charset="0"/>
              </a:rPr>
              <a:t> </a:t>
            </a:r>
            <a:r>
              <a:rPr lang="en-US" sz="1600" dirty="0">
                <a:solidFill>
                  <a:srgbClr val="000000"/>
                </a:solidFill>
                <a:latin typeface="Arial" panose="020B0604020202020204" pitchFamily="34" charset="0"/>
                <a:ea typeface="Times New Roman"/>
                <a:cs typeface="Arial" panose="020B0604020202020204" pitchFamily="34" charset="0"/>
              </a:rPr>
              <a:t>provides</a:t>
            </a:r>
            <a:r>
              <a:rPr lang="en-US" sz="1600" dirty="0">
                <a:solidFill>
                  <a:prstClr val="black"/>
                </a:solidFill>
                <a:latin typeface="Arial" panose="020B0604020202020204" pitchFamily="34" charset="0"/>
                <a:ea typeface="Times New Roman"/>
                <a:cs typeface="Arial" panose="020B0604020202020204" pitchFamily="34" charset="0"/>
              </a:rPr>
              <a:t> help with planning for businesses at </a:t>
            </a:r>
            <a:r>
              <a:rPr lang="en-US" sz="1600" u="sng" dirty="0">
                <a:solidFill>
                  <a:srgbClr val="0000FF"/>
                </a:solidFill>
                <a:latin typeface="Arial" panose="020B0604020202020204" pitchFamily="34" charset="0"/>
                <a:ea typeface="Times New Roman"/>
                <a:cs typeface="Arial" panose="020B0604020202020204" pitchFamily="34" charset="0"/>
                <a:hlinkClick r:id="rId4"/>
              </a:rPr>
              <a:t>http://www.ready.gov/business</a:t>
            </a:r>
            <a:r>
              <a:rPr lang="en-US" sz="1600" u="sng" dirty="0">
                <a:solidFill>
                  <a:srgbClr val="0000FF"/>
                </a:solidFill>
                <a:latin typeface="Arial" panose="020B0604020202020204" pitchFamily="34" charset="0"/>
                <a:ea typeface="Times New Roman"/>
                <a:cs typeface="Arial" panose="020B0604020202020204" pitchFamily="34" charset="0"/>
              </a:rPr>
              <a:t>.</a:t>
            </a:r>
            <a:endParaRPr lang="en-US" sz="1600" dirty="0">
              <a:solidFill>
                <a:prstClr val="black"/>
              </a:solidFill>
              <a:latin typeface="Arial" panose="020B0604020202020204" pitchFamily="34" charset="0"/>
              <a:ea typeface="Times New Roman"/>
              <a:cs typeface="Arial" panose="020B0604020202020204" pitchFamily="34" charset="0"/>
            </a:endParaRP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DHS Active Shooter resources</a:t>
            </a:r>
            <a:r>
              <a:rPr lang="en-US" sz="1600" dirty="0">
                <a:solidFill>
                  <a:prstClr val="black"/>
                </a:solidFill>
                <a:latin typeface="Arial" panose="020B0604020202020204" pitchFamily="34" charset="0"/>
                <a:ea typeface="Times New Roman"/>
                <a:cs typeface="Arial" panose="020B0604020202020204" pitchFamily="34" charset="0"/>
              </a:rPr>
              <a:t> are available at </a:t>
            </a:r>
            <a:r>
              <a:rPr lang="en-US" sz="1600" u="sng" dirty="0">
                <a:solidFill>
                  <a:srgbClr val="0000FF"/>
                </a:solidFill>
                <a:latin typeface="Arial" panose="020B0604020202020204" pitchFamily="34" charset="0"/>
                <a:ea typeface="Times New Roman"/>
                <a:cs typeface="Arial" panose="020B0604020202020204" pitchFamily="34" charset="0"/>
                <a:hlinkClick r:id="rId5"/>
              </a:rPr>
              <a:t>http://www.dhs.gov/active-shooter-preparedness</a:t>
            </a:r>
            <a:r>
              <a:rPr lang="en-US" sz="1600" dirty="0">
                <a:solidFill>
                  <a:prstClr val="black"/>
                </a:solidFill>
                <a:latin typeface="Arial" panose="020B0604020202020204" pitchFamily="34" charset="0"/>
                <a:ea typeface="Times New Roman"/>
                <a:cs typeface="Arial" panose="020B0604020202020204" pitchFamily="34" charset="0"/>
              </a:rPr>
              <a:t>.</a:t>
            </a: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 “If You See Something, Say Something™”</a:t>
            </a:r>
            <a:r>
              <a:rPr lang="en-US" sz="1600" dirty="0">
                <a:solidFill>
                  <a:prstClr val="black"/>
                </a:solidFill>
                <a:latin typeface="Arial" panose="020B0604020202020204" pitchFamily="34" charset="0"/>
                <a:ea typeface="Times New Roman"/>
                <a:cs typeface="Arial" panose="020B0604020202020204" pitchFamily="34" charset="0"/>
              </a:rPr>
              <a:t> </a:t>
            </a:r>
            <a:r>
              <a:rPr lang="en-US" sz="1600" u="sng" dirty="0">
                <a:solidFill>
                  <a:srgbClr val="0000FF"/>
                </a:solidFill>
                <a:latin typeface="Arial" panose="020B0604020202020204" pitchFamily="34" charset="0"/>
                <a:ea typeface="Times New Roman"/>
                <a:cs typeface="Arial" panose="020B0604020202020204" pitchFamily="34" charset="0"/>
                <a:hlinkClick r:id="rId6"/>
              </a:rPr>
              <a:t>http://www.dhs.gov/see-something-say-something</a:t>
            </a:r>
            <a:r>
              <a:rPr lang="en-US" sz="1600" u="sng" dirty="0">
                <a:solidFill>
                  <a:srgbClr val="0000FF"/>
                </a:solidFill>
                <a:latin typeface="Arial" panose="020B0604020202020204" pitchFamily="34" charset="0"/>
                <a:ea typeface="Times New Roman"/>
                <a:cs typeface="Arial" panose="020B0604020202020204" pitchFamily="34" charset="0"/>
              </a:rPr>
              <a:t>.</a:t>
            </a:r>
            <a:endParaRPr lang="en-US" sz="1600" dirty="0">
              <a:solidFill>
                <a:prstClr val="black"/>
              </a:solidFill>
              <a:latin typeface="Arial" panose="020B0604020202020204" pitchFamily="34" charset="0"/>
              <a:ea typeface="Times New Roman"/>
              <a:cs typeface="Arial" panose="020B0604020202020204" pitchFamily="34" charset="0"/>
            </a:endParaRP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Nationwide Suspicious Activity Reporting (SAR) Initiative (NSI)</a:t>
            </a:r>
            <a:r>
              <a:rPr lang="en-US" sz="1600" dirty="0">
                <a:solidFill>
                  <a:prstClr val="black"/>
                </a:solidFill>
                <a:latin typeface="Arial" panose="020B0604020202020204" pitchFamily="34" charset="0"/>
                <a:ea typeface="Times New Roman"/>
                <a:cs typeface="Arial" panose="020B0604020202020204" pitchFamily="34" charset="0"/>
              </a:rPr>
              <a:t> information is available at </a:t>
            </a:r>
            <a:r>
              <a:rPr lang="en-US" sz="1600" u="sng" dirty="0">
                <a:solidFill>
                  <a:srgbClr val="0000FF"/>
                </a:solidFill>
                <a:latin typeface="Arial" panose="020B0604020202020204" pitchFamily="34" charset="0"/>
                <a:ea typeface="Times New Roman"/>
                <a:cs typeface="Arial" panose="020B0604020202020204" pitchFamily="34" charset="0"/>
                <a:hlinkClick r:id="rId7"/>
              </a:rPr>
              <a:t>https://nsi.ncirc.gov/</a:t>
            </a:r>
            <a:r>
              <a:rPr lang="en-US" sz="1600" dirty="0">
                <a:solidFill>
                  <a:prstClr val="black"/>
                </a:solidFill>
                <a:latin typeface="Arial" panose="020B0604020202020204" pitchFamily="34" charset="0"/>
                <a:ea typeface="Times New Roman"/>
                <a:cs typeface="Arial" panose="020B0604020202020204" pitchFamily="34" charset="0"/>
              </a:rPr>
              <a:t>. SAR training for private sector partners is located at </a:t>
            </a:r>
            <a:r>
              <a:rPr lang="en-US" sz="1600" u="sng" dirty="0">
                <a:solidFill>
                  <a:srgbClr val="0000FF"/>
                </a:solidFill>
                <a:latin typeface="Arial" panose="020B0604020202020204" pitchFamily="34" charset="0"/>
                <a:ea typeface="Times New Roman"/>
                <a:cs typeface="Arial" panose="020B0604020202020204" pitchFamily="34" charset="0"/>
                <a:hlinkClick r:id="rId8"/>
              </a:rPr>
              <a:t>https://nsi.ncirc.gov/hsptregistration/private_sector/</a:t>
            </a:r>
            <a:r>
              <a:rPr lang="en-US" sz="1600" dirty="0">
                <a:solidFill>
                  <a:prstClr val="black"/>
                </a:solidFill>
                <a:latin typeface="Arial" panose="020B0604020202020204" pitchFamily="34" charset="0"/>
                <a:ea typeface="Times New Roman"/>
                <a:cs typeface="Arial" panose="020B0604020202020204" pitchFamily="34" charset="0"/>
              </a:rPr>
              <a:t>.</a:t>
            </a: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Counter-Improvised Explosive Device </a:t>
            </a:r>
            <a:r>
              <a:rPr lang="en-US" sz="1600" dirty="0">
                <a:solidFill>
                  <a:prstClr val="black"/>
                </a:solidFill>
                <a:latin typeface="Arial" panose="020B0604020202020204" pitchFamily="34" charset="0"/>
                <a:ea typeface="Times New Roman"/>
                <a:cs typeface="Arial" panose="020B0604020202020204" pitchFamily="34" charset="0"/>
              </a:rPr>
              <a:t>information and resources are available at </a:t>
            </a:r>
            <a:r>
              <a:rPr lang="en-US" sz="1600" u="sng" dirty="0">
                <a:solidFill>
                  <a:srgbClr val="0000FF"/>
                </a:solidFill>
                <a:latin typeface="Arial" panose="020B0604020202020204" pitchFamily="34" charset="0"/>
                <a:ea typeface="Times New Roman"/>
                <a:cs typeface="Arial" panose="020B0604020202020204" pitchFamily="34" charset="0"/>
                <a:hlinkClick r:id="rId9"/>
              </a:rPr>
              <a:t>www.dhs.gov/tripwire</a:t>
            </a:r>
            <a:r>
              <a:rPr lang="en-US" sz="1600" dirty="0">
                <a:solidFill>
                  <a:prstClr val="black"/>
                </a:solidFill>
                <a:latin typeface="Arial" panose="020B0604020202020204" pitchFamily="34" charset="0"/>
                <a:ea typeface="Times New Roman"/>
                <a:cs typeface="Arial" panose="020B0604020202020204" pitchFamily="34" charset="0"/>
              </a:rPr>
              <a:t>.</a:t>
            </a:r>
          </a:p>
          <a:p>
            <a:pPr>
              <a:lnSpc>
                <a:spcPct val="115000"/>
              </a:lnSpc>
              <a:spcAft>
                <a:spcPts val="1000"/>
              </a:spcAft>
            </a:pPr>
            <a:r>
              <a:rPr lang="en-US" sz="1600" b="1" dirty="0">
                <a:solidFill>
                  <a:prstClr val="black"/>
                </a:solidFill>
                <a:latin typeface="Arial" panose="020B0604020202020204" pitchFamily="34" charset="0"/>
                <a:ea typeface="Times New Roman"/>
                <a:cs typeface="Arial" panose="020B0604020202020204" pitchFamily="34" charset="0"/>
              </a:rPr>
              <a:t>InfraGard </a:t>
            </a:r>
            <a:r>
              <a:rPr lang="en-US" sz="1600" dirty="0">
                <a:solidFill>
                  <a:prstClr val="black"/>
                </a:solidFill>
                <a:latin typeface="Arial" panose="020B0604020202020204" pitchFamily="34" charset="0"/>
                <a:ea typeface="Times New Roman"/>
                <a:cs typeface="Arial" panose="020B0604020202020204" pitchFamily="34" charset="0"/>
              </a:rPr>
              <a:t>is a public-private partnership between the FBI and the private sector that represents individuals from businesses, academic institutions, State and local law enforcement, fire and EMS agencies, as well as other participants dedicated to sharing information, education, and intelligence. Please go to </a:t>
            </a:r>
            <a:r>
              <a:rPr lang="en-US" sz="1600" u="sng" dirty="0">
                <a:solidFill>
                  <a:srgbClr val="0000FF"/>
                </a:solidFill>
                <a:latin typeface="Arial" panose="020B0604020202020204" pitchFamily="34" charset="0"/>
                <a:ea typeface="Times New Roman"/>
                <a:cs typeface="Arial" panose="020B0604020202020204" pitchFamily="34" charset="0"/>
                <a:hlinkClick r:id="rId10"/>
              </a:rPr>
              <a:t>www.infragardmembers.org</a:t>
            </a:r>
            <a:r>
              <a:rPr lang="en-US" sz="1600" dirty="0">
                <a:solidFill>
                  <a:prstClr val="black"/>
                </a:solidFill>
                <a:latin typeface="Arial" panose="020B0604020202020204" pitchFamily="34" charset="0"/>
                <a:ea typeface="Times New Roman"/>
                <a:cs typeface="Arial" panose="020B0604020202020204" pitchFamily="34" charset="0"/>
              </a:rPr>
              <a:t> and </a:t>
            </a:r>
            <a:r>
              <a:rPr lang="en-US" sz="1600" u="sng" dirty="0">
                <a:solidFill>
                  <a:srgbClr val="0000FF"/>
                </a:solidFill>
                <a:latin typeface="Arial" panose="020B0604020202020204" pitchFamily="34" charset="0"/>
                <a:ea typeface="Times New Roman"/>
                <a:cs typeface="Arial" panose="020B0604020202020204" pitchFamily="34" charset="0"/>
                <a:hlinkClick r:id="rId11"/>
              </a:rPr>
              <a:t>https://www.infragard.org</a:t>
            </a:r>
            <a:r>
              <a:rPr lang="en-US" sz="1600" dirty="0">
                <a:solidFill>
                  <a:prstClr val="black"/>
                </a:solidFill>
                <a:latin typeface="Arial" panose="020B0604020202020204" pitchFamily="34" charset="0"/>
                <a:ea typeface="Times New Roman"/>
                <a:cs typeface="Arial" panose="020B0604020202020204" pitchFamily="34" charset="0"/>
              </a:rPr>
              <a:t>.</a:t>
            </a:r>
          </a:p>
          <a:p>
            <a:pPr>
              <a:lnSpc>
                <a:spcPct val="115000"/>
              </a:lnSpc>
              <a:spcAft>
                <a:spcPts val="1000"/>
              </a:spcAft>
            </a:pPr>
            <a:r>
              <a:rPr lang="en-US" sz="1600" dirty="0">
                <a:solidFill>
                  <a:prstClr val="black"/>
                </a:solidFill>
                <a:latin typeface="Arial" panose="020B0604020202020204" pitchFamily="34" charset="0"/>
                <a:ea typeface="Times New Roman"/>
                <a:cs typeface="Arial" panose="020B0604020202020204" pitchFamily="34" charset="0"/>
              </a:rPr>
              <a:t>Information on </a:t>
            </a:r>
            <a:r>
              <a:rPr lang="en-US" sz="1600" b="1" dirty="0">
                <a:solidFill>
                  <a:prstClr val="black"/>
                </a:solidFill>
                <a:latin typeface="Arial" panose="020B0604020202020204" pitchFamily="34" charset="0"/>
                <a:ea typeface="Times New Roman"/>
                <a:cs typeface="Arial" panose="020B0604020202020204" pitchFamily="34" charset="0"/>
              </a:rPr>
              <a:t>DHS cybersecurity programs</a:t>
            </a:r>
            <a:r>
              <a:rPr lang="en-US" sz="1600" dirty="0">
                <a:solidFill>
                  <a:prstClr val="black"/>
                </a:solidFill>
                <a:latin typeface="Arial" panose="020B0604020202020204" pitchFamily="34" charset="0"/>
                <a:ea typeface="Times New Roman"/>
                <a:cs typeface="Arial" panose="020B0604020202020204" pitchFamily="34" charset="0"/>
              </a:rPr>
              <a:t> is available at </a:t>
            </a:r>
            <a:r>
              <a:rPr lang="en-US" sz="1600" u="sng" dirty="0">
                <a:solidFill>
                  <a:srgbClr val="0000FF"/>
                </a:solidFill>
                <a:latin typeface="Arial" panose="020B0604020202020204" pitchFamily="34" charset="0"/>
                <a:ea typeface="Times New Roman"/>
                <a:cs typeface="Arial" panose="020B0604020202020204" pitchFamily="34" charset="0"/>
                <a:hlinkClick r:id="rId12"/>
              </a:rPr>
              <a:t>www.dhs.gov/cyber</a:t>
            </a:r>
            <a:r>
              <a:rPr lang="en-US" sz="1600" u="sng" dirty="0">
                <a:solidFill>
                  <a:srgbClr val="0000FF"/>
                </a:solidFill>
                <a:latin typeface="Arial" panose="020B0604020202020204" pitchFamily="34" charset="0"/>
                <a:ea typeface="Times New Roman"/>
                <a:cs typeface="Arial" panose="020B0604020202020204" pitchFamily="34" charset="0"/>
              </a:rPr>
              <a:t>. To find out more about the Cybersecurity Awareness Campaign, go to </a:t>
            </a:r>
            <a:r>
              <a:rPr lang="en-US" sz="1600" u="sng" dirty="0">
                <a:solidFill>
                  <a:srgbClr val="0000FF"/>
                </a:solidFill>
                <a:latin typeface="Arial" panose="020B0604020202020204" pitchFamily="34" charset="0"/>
                <a:ea typeface="Times New Roman"/>
                <a:cs typeface="Arial" panose="020B0604020202020204" pitchFamily="34" charset="0"/>
                <a:hlinkClick r:id="rId13"/>
              </a:rPr>
              <a:t>http://www.dhs.gov/stopthinkconnect</a:t>
            </a:r>
            <a:r>
              <a:rPr lang="en-US" sz="1600" dirty="0">
                <a:solidFill>
                  <a:prstClr val="black"/>
                </a:solidFill>
                <a:latin typeface="Arial" panose="020B0604020202020204" pitchFamily="34" charset="0"/>
                <a:ea typeface="Times New Roman"/>
                <a:cs typeface="Arial" panose="020B0604020202020204" pitchFamily="34" charset="0"/>
              </a:rPr>
              <a:t>.</a:t>
            </a:r>
            <a:r>
              <a:rPr lang="en-US" sz="1600" dirty="0">
                <a:solidFill>
                  <a:srgbClr val="1F497D"/>
                </a:solidFill>
                <a:latin typeface="Arial" panose="020B0604020202020204" pitchFamily="34" charset="0"/>
                <a:ea typeface="Times New Roman"/>
                <a:cs typeface="Arial" panose="020B0604020202020204" pitchFamily="34" charset="0"/>
              </a:rPr>
              <a:t> </a:t>
            </a:r>
            <a:r>
              <a:rPr lang="en-US" sz="1600" dirty="0">
                <a:solidFill>
                  <a:prstClr val="black"/>
                </a:solidFill>
                <a:latin typeface="Arial" panose="020B0604020202020204" pitchFamily="34" charset="0"/>
                <a:ea typeface="Times New Roman"/>
                <a:cs typeface="Arial" panose="020B0604020202020204" pitchFamily="34" charset="0"/>
              </a:rPr>
              <a:t>For tips from the U.S. Computer Emergency Response Team, go to </a:t>
            </a:r>
            <a:r>
              <a:rPr lang="en-US" sz="1600" u="sng" dirty="0">
                <a:solidFill>
                  <a:srgbClr val="0000FF"/>
                </a:solidFill>
                <a:latin typeface="Arial" panose="020B0604020202020204" pitchFamily="34" charset="0"/>
                <a:ea typeface="Times New Roman"/>
                <a:cs typeface="Arial" panose="020B0604020202020204" pitchFamily="34" charset="0"/>
                <a:hlinkClick r:id="rId14"/>
              </a:rPr>
              <a:t>https://www.us-cert.gov/ncas/tips</a:t>
            </a:r>
            <a:r>
              <a:rPr lang="en-US" sz="1600" dirty="0">
                <a:solidFill>
                  <a:prstClr val="black"/>
                </a:solidFill>
                <a:latin typeface="Arial" panose="020B0604020202020204" pitchFamily="34" charset="0"/>
                <a:ea typeface="Times New Roman"/>
                <a:cs typeface="Arial" panose="020B0604020202020204" pitchFamily="34" charset="0"/>
              </a:rPr>
              <a:t>.</a:t>
            </a:r>
          </a:p>
        </p:txBody>
      </p:sp>
    </p:spTree>
    <p:extLst>
      <p:ext uri="{BB962C8B-B14F-4D97-AF65-F5344CB8AC3E}">
        <p14:creationId xmlns:p14="http://schemas.microsoft.com/office/powerpoint/2010/main" val="323049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480800" cy="1143000"/>
          </a:xfrm>
        </p:spPr>
        <p:txBody>
          <a:bodyPr>
            <a:normAutofit/>
          </a:bodyPr>
          <a:lstStyle/>
          <a:p>
            <a:r>
              <a:rPr lang="en-US" sz="4200" dirty="0">
                <a:solidFill>
                  <a:srgbClr val="002F80"/>
                </a:solidFill>
              </a:rPr>
              <a:t>Training and Outreach Materials</a:t>
            </a:r>
          </a:p>
        </p:txBody>
      </p:sp>
      <p:sp>
        <p:nvSpPr>
          <p:cNvPr id="3" name="Content Placeholder 2"/>
          <p:cNvSpPr>
            <a:spLocks noGrp="1"/>
          </p:cNvSpPr>
          <p:nvPr>
            <p:ph idx="1"/>
          </p:nvPr>
        </p:nvSpPr>
        <p:spPr>
          <a:xfrm>
            <a:off x="609600" y="1341438"/>
            <a:ext cx="11480800" cy="4525963"/>
          </a:xfrm>
        </p:spPr>
        <p:txBody>
          <a:bodyPr>
            <a:normAutofit/>
          </a:bodyPr>
          <a:lstStyle/>
          <a:p>
            <a:pPr eaLnBrk="0" hangingPunct="0">
              <a:spcBef>
                <a:spcPts val="0"/>
              </a:spcBef>
              <a:buClr>
                <a:srgbClr val="333333"/>
              </a:buClr>
              <a:defRPr/>
            </a:pPr>
            <a:r>
              <a:rPr lang="en-US" sz="2200" dirty="0">
                <a:cs typeface="Arial" pitchFamily="34" charset="0"/>
              </a:rPr>
              <a:t>DHS materials consist of three products:</a:t>
            </a:r>
          </a:p>
          <a:p>
            <a:pPr lvl="1" eaLnBrk="0" hangingPunct="0">
              <a:spcBef>
                <a:spcPts val="0"/>
              </a:spcBef>
              <a:buClr>
                <a:srgbClr val="333333"/>
              </a:buClr>
              <a:buFont typeface="Wingdings" panose="05000000000000000000" pitchFamily="2" charset="2"/>
              <a:buChar char="§"/>
              <a:defRPr/>
            </a:pPr>
            <a:r>
              <a:rPr lang="en-US" sz="2000" dirty="0">
                <a:cs typeface="Arial" pitchFamily="34" charset="0"/>
              </a:rPr>
              <a:t>Basic Guide Book</a:t>
            </a:r>
          </a:p>
          <a:p>
            <a:pPr lvl="1" eaLnBrk="0" hangingPunct="0">
              <a:spcBef>
                <a:spcPts val="0"/>
              </a:spcBef>
              <a:buClr>
                <a:srgbClr val="333333"/>
              </a:buClr>
              <a:buFont typeface="Wingdings" panose="05000000000000000000" pitchFamily="2" charset="2"/>
              <a:buChar char="§"/>
              <a:defRPr/>
            </a:pPr>
            <a:r>
              <a:rPr lang="en-US" sz="2000" dirty="0">
                <a:cs typeface="Arial" pitchFamily="34" charset="0"/>
              </a:rPr>
              <a:t>Pocket Emergency Measures Guide</a:t>
            </a:r>
          </a:p>
          <a:p>
            <a:pPr lvl="1" eaLnBrk="0" hangingPunct="0">
              <a:spcBef>
                <a:spcPts val="0"/>
              </a:spcBef>
              <a:buClr>
                <a:srgbClr val="333333"/>
              </a:buClr>
              <a:buFont typeface="Wingdings" panose="05000000000000000000" pitchFamily="2" charset="2"/>
              <a:buChar char="§"/>
              <a:defRPr/>
            </a:pPr>
            <a:r>
              <a:rPr lang="en-US" sz="2000" dirty="0">
                <a:cs typeface="Arial" pitchFamily="34" charset="0"/>
              </a:rPr>
              <a:t>Break Room Poster</a:t>
            </a:r>
          </a:p>
          <a:p>
            <a:pPr marL="0" indent="0" eaLnBrk="0" hangingPunct="0">
              <a:spcBef>
                <a:spcPts val="0"/>
              </a:spcBef>
              <a:buClr>
                <a:srgbClr val="333333"/>
              </a:buClr>
              <a:buNone/>
              <a:defRPr/>
            </a:pPr>
            <a:endParaRPr lang="en-US" dirty="0">
              <a:cs typeface="Arial" pitchFamily="34" charset="0"/>
            </a:endParaRPr>
          </a:p>
          <a:p>
            <a:pPr eaLnBrk="0" hangingPunct="0">
              <a:spcBef>
                <a:spcPts val="0"/>
              </a:spcBef>
              <a:buClr>
                <a:srgbClr val="333333"/>
              </a:buClr>
              <a:defRPr/>
            </a:pPr>
            <a:r>
              <a:rPr lang="en-US" sz="2200" dirty="0">
                <a:solidFill>
                  <a:srgbClr val="000000"/>
                </a:solidFill>
              </a:rPr>
              <a:t>To download these materials visit:</a:t>
            </a:r>
          </a:p>
          <a:p>
            <a:pPr lvl="1" eaLnBrk="0" hangingPunct="0">
              <a:spcBef>
                <a:spcPts val="0"/>
              </a:spcBef>
              <a:buClr>
                <a:srgbClr val="333333"/>
              </a:buClr>
              <a:buFont typeface="Wingdings" panose="05000000000000000000" pitchFamily="2" charset="2"/>
              <a:buChar char="§"/>
              <a:defRPr/>
            </a:pPr>
            <a:r>
              <a:rPr lang="en-US" sz="2000" dirty="0">
                <a:solidFill>
                  <a:srgbClr val="000000"/>
                </a:solidFill>
                <a:hlinkClick r:id="rId3"/>
              </a:rPr>
              <a:t>www.dhs.gov/activeshooter</a:t>
            </a:r>
            <a:endParaRPr lang="en-US" sz="2000" dirty="0">
              <a:solidFill>
                <a:srgbClr val="000000"/>
              </a:solidFill>
            </a:endParaRPr>
          </a:p>
          <a:p>
            <a:pPr marL="0" indent="0" eaLnBrk="0" hangingPunct="0">
              <a:spcBef>
                <a:spcPts val="0"/>
              </a:spcBef>
              <a:buClr>
                <a:srgbClr val="333333"/>
              </a:buClr>
              <a:buNone/>
              <a:defRPr/>
            </a:pPr>
            <a:endParaRPr lang="en-US" dirty="0" smtClean="0">
              <a:cs typeface="Arial" pitchFamily="34" charset="0"/>
            </a:endParaRP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43</a:t>
            </a:fld>
            <a:endParaRPr lang="en-US" dirty="0">
              <a:solidFill>
                <a:prstClr val="black">
                  <a:tint val="75000"/>
                </a:prstClr>
              </a:solidFill>
            </a:endParaRPr>
          </a:p>
        </p:txBody>
      </p:sp>
      <p:pic>
        <p:nvPicPr>
          <p:cNvPr id="6" name="Picture 5"/>
          <p:cNvPicPr>
            <a:picLocks noChangeAspect="1" noChangeArrowheads="1"/>
          </p:cNvPicPr>
          <p:nvPr/>
        </p:nvPicPr>
        <p:blipFill>
          <a:blip r:embed="rId4" cstate="print"/>
          <a:srcRect t="1597" r="1285"/>
          <a:stretch>
            <a:fillRect/>
          </a:stretch>
        </p:blipFill>
        <p:spPr bwMode="auto">
          <a:xfrm rot="5400000">
            <a:off x="2135064" y="4135715"/>
            <a:ext cx="2066474" cy="1574108"/>
          </a:xfrm>
          <a:prstGeom prst="rect">
            <a:avLst/>
          </a:prstGeom>
          <a:ln>
            <a:noFill/>
          </a:ln>
          <a:effectLst>
            <a:outerShdw blurRad="190500" algn="tl" rotWithShape="0">
              <a:srgbClr val="000000">
                <a:alpha val="70000"/>
              </a:srgbClr>
            </a:outerShdw>
          </a:effectLst>
        </p:spPr>
      </p:pic>
      <p:grpSp>
        <p:nvGrpSpPr>
          <p:cNvPr id="5" name="Group 8"/>
          <p:cNvGrpSpPr/>
          <p:nvPr/>
        </p:nvGrpSpPr>
        <p:grpSpPr>
          <a:xfrm>
            <a:off x="4724400" y="3577353"/>
            <a:ext cx="2608364" cy="2378653"/>
            <a:chOff x="457200" y="915547"/>
            <a:chExt cx="5179578" cy="5466203"/>
          </a:xfrm>
        </p:grpSpPr>
        <p:pic>
          <p:nvPicPr>
            <p:cNvPr id="9" name="Picture 16"/>
            <p:cNvPicPr>
              <a:picLocks noChangeAspect="1" noChangeArrowheads="1"/>
            </p:cNvPicPr>
            <p:nvPr/>
          </p:nvPicPr>
          <p:blipFill>
            <a:blip r:embed="rId5" cstate="print"/>
            <a:srcRect/>
            <a:stretch>
              <a:fillRect/>
            </a:stretch>
          </p:blipFill>
          <p:spPr bwMode="auto">
            <a:xfrm>
              <a:off x="2804046" y="915547"/>
              <a:ext cx="2832732" cy="4618852"/>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5"/>
            <p:cNvPicPr>
              <a:picLocks noChangeAspect="1" noChangeArrowheads="1"/>
            </p:cNvPicPr>
            <p:nvPr/>
          </p:nvPicPr>
          <p:blipFill>
            <a:blip r:embed="rId6" cstate="print"/>
            <a:srcRect/>
            <a:stretch>
              <a:fillRect/>
            </a:stretch>
          </p:blipFill>
          <p:spPr bwMode="auto">
            <a:xfrm>
              <a:off x="457200" y="1793794"/>
              <a:ext cx="2815257" cy="4587956"/>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7" name="Picture 15"/>
          <p:cNvPicPr>
            <a:picLocks noChangeAspect="1" noChangeArrowheads="1"/>
          </p:cNvPicPr>
          <p:nvPr/>
        </p:nvPicPr>
        <p:blipFill>
          <a:blip r:embed="rId7" cstate="print"/>
          <a:srcRect/>
          <a:stretch>
            <a:fillRect/>
          </a:stretch>
        </p:blipFill>
        <p:spPr bwMode="auto">
          <a:xfrm>
            <a:off x="8153401" y="3505200"/>
            <a:ext cx="1708619" cy="2450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260971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11442700" cy="1143000"/>
          </a:xfrm>
        </p:spPr>
        <p:txBody>
          <a:bodyPr>
            <a:normAutofit/>
          </a:bodyPr>
          <a:lstStyle/>
          <a:p>
            <a:r>
              <a:rPr lang="en-US" sz="4200" dirty="0">
                <a:solidFill>
                  <a:srgbClr val="002F80"/>
                </a:solidFill>
              </a:rPr>
              <a:t>Online Training </a:t>
            </a:r>
          </a:p>
        </p:txBody>
      </p:sp>
      <p:sp>
        <p:nvSpPr>
          <p:cNvPr id="3" name="Content Placeholder 2"/>
          <p:cNvSpPr>
            <a:spLocks noGrp="1"/>
          </p:cNvSpPr>
          <p:nvPr>
            <p:ph idx="1"/>
          </p:nvPr>
        </p:nvSpPr>
        <p:spPr>
          <a:xfrm>
            <a:off x="647700" y="1341438"/>
            <a:ext cx="9639300" cy="4525963"/>
          </a:xfrm>
        </p:spPr>
        <p:txBody>
          <a:bodyPr>
            <a:noAutofit/>
          </a:bodyPr>
          <a:lstStyle/>
          <a:p>
            <a:pPr eaLnBrk="0" hangingPunct="0">
              <a:spcBef>
                <a:spcPct val="60000"/>
              </a:spcBef>
              <a:buClr>
                <a:srgbClr val="333333"/>
              </a:buClr>
              <a:defRPr/>
            </a:pPr>
            <a:r>
              <a:rPr lang="en-US" sz="2200" dirty="0">
                <a:cs typeface="Arial" pitchFamily="34" charset="0"/>
              </a:rPr>
              <a:t>DHS released “Active Shooter, What You Can Do” (IS-907), an online training course available through the Federal Emergency Management Agency Emergency Management Institute: </a:t>
            </a:r>
          </a:p>
          <a:p>
            <a:pPr lvl="1" eaLnBrk="0" hangingPunct="0">
              <a:spcBef>
                <a:spcPct val="60000"/>
              </a:spcBef>
              <a:buClr>
                <a:srgbClr val="333333"/>
              </a:buClr>
              <a:buFont typeface="Wingdings" panose="05000000000000000000" pitchFamily="2" charset="2"/>
              <a:buChar char="§"/>
              <a:defRPr/>
            </a:pPr>
            <a:r>
              <a:rPr lang="en-US" sz="2000" dirty="0">
                <a:cs typeface="Arial" pitchFamily="34" charset="0"/>
                <a:hlinkClick r:id="rId3"/>
              </a:rPr>
              <a:t>http://training.fema.gov/EMIWeb/IS/IS907.asp</a:t>
            </a:r>
            <a:r>
              <a:rPr lang="en-US" sz="2000" dirty="0">
                <a:cs typeface="Arial" pitchFamily="34" charset="0"/>
              </a:rPr>
              <a:t> </a:t>
            </a:r>
          </a:p>
          <a:p>
            <a:pPr eaLnBrk="0" hangingPunct="0">
              <a:spcBef>
                <a:spcPct val="60000"/>
              </a:spcBef>
              <a:buClr>
                <a:srgbClr val="333333"/>
              </a:buClr>
              <a:defRPr/>
            </a:pPr>
            <a:r>
              <a:rPr lang="en-US" sz="2200" dirty="0">
                <a:cs typeface="Arial" pitchFamily="34" charset="0"/>
              </a:rPr>
              <a:t>The self-paced course takes approximately 45 minutes to complete.  </a:t>
            </a:r>
          </a:p>
          <a:p>
            <a:pPr eaLnBrk="0" hangingPunct="0">
              <a:spcBef>
                <a:spcPct val="60000"/>
              </a:spcBef>
              <a:buClr>
                <a:srgbClr val="333333"/>
              </a:buClr>
              <a:defRPr/>
            </a:pPr>
            <a:r>
              <a:rPr lang="en-US" sz="2200" dirty="0">
                <a:cs typeface="Arial" pitchFamily="34" charset="0"/>
              </a:rPr>
              <a:t>Upon completion, participants can take a short online "final exam" that is instantly scored. A certificate is provided to participants who finish the course and pass the final exam.</a:t>
            </a:r>
          </a:p>
        </p:txBody>
      </p:sp>
      <p:sp>
        <p:nvSpPr>
          <p:cNvPr id="4" name="Slide Number Placeholder 3"/>
          <p:cNvSpPr>
            <a:spLocks noGrp="1"/>
          </p:cNvSpPr>
          <p:nvPr>
            <p:ph type="sldNum" sz="quarter" idx="12"/>
          </p:nvPr>
        </p:nvSpPr>
        <p:spPr/>
        <p:txBody>
          <a:bodyPr/>
          <a:lstStyle/>
          <a:p>
            <a:fld id="{1ECD68BC-47C4-4D2D-927C-DA4DA94C171F}"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3535827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Robert Mielish</a:t>
            </a:r>
            <a:endParaRPr lang="en-US" dirty="0"/>
          </a:p>
        </p:txBody>
      </p:sp>
      <p:sp>
        <p:nvSpPr>
          <p:cNvPr id="3" name="Text Placeholder 2"/>
          <p:cNvSpPr>
            <a:spLocks noGrp="1"/>
          </p:cNvSpPr>
          <p:nvPr>
            <p:ph type="body" sz="quarter" idx="12"/>
          </p:nvPr>
        </p:nvSpPr>
        <p:spPr/>
        <p:txBody>
          <a:bodyPr/>
          <a:lstStyle/>
          <a:p>
            <a:r>
              <a:rPr lang="en-US" dirty="0" smtClean="0"/>
              <a:t>Protective Security Advisor</a:t>
            </a:r>
            <a:endParaRPr lang="en-US" dirty="0"/>
          </a:p>
        </p:txBody>
      </p:sp>
      <p:sp>
        <p:nvSpPr>
          <p:cNvPr id="4" name="Text Placeholder 3"/>
          <p:cNvSpPr>
            <a:spLocks noGrp="1"/>
          </p:cNvSpPr>
          <p:nvPr>
            <p:ph type="body" sz="quarter" idx="13"/>
          </p:nvPr>
        </p:nvSpPr>
        <p:spPr/>
        <p:txBody>
          <a:bodyPr/>
          <a:lstStyle/>
          <a:p>
            <a:r>
              <a:rPr lang="en-US" dirty="0" smtClean="0">
                <a:hlinkClick r:id="rId3"/>
              </a:rPr>
              <a:t>robert.mielish@hq.dhs.gov</a:t>
            </a:r>
            <a:r>
              <a:rPr lang="en-US" dirty="0" smtClean="0"/>
              <a:t> or 202.809.1827</a:t>
            </a:r>
          </a:p>
          <a:p>
            <a:endParaRPr lang="en-US" dirty="0"/>
          </a:p>
        </p:txBody>
      </p:sp>
    </p:spTree>
    <p:extLst>
      <p:ext uri="{BB962C8B-B14F-4D97-AF65-F5344CB8AC3E}">
        <p14:creationId xmlns:p14="http://schemas.microsoft.com/office/powerpoint/2010/main" val="2138191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black">
          <a:xfrm>
            <a:off x="10134600" y="6429375"/>
            <a:ext cx="457200" cy="260350"/>
          </a:xfrm>
          <a:prstGeom prst="rect">
            <a:avLst/>
          </a:prstGeom>
          <a:noFill/>
          <a:ln w="9525">
            <a:noFill/>
            <a:miter lim="800000"/>
            <a:headEnd/>
            <a:tailEnd/>
          </a:ln>
        </p:spPr>
        <p:txBody>
          <a:bodyPr anchor="b">
            <a:spAutoFit/>
          </a:bodyPr>
          <a:lstStyle/>
          <a:p>
            <a:pPr defTabSz="914400" eaLnBrk="0" fontAlgn="base" hangingPunct="0">
              <a:spcBef>
                <a:spcPct val="0"/>
              </a:spcBef>
              <a:spcAft>
                <a:spcPct val="0"/>
              </a:spcAft>
            </a:pPr>
            <a:fld id="{0099B683-457C-41AF-A7AE-045D0D8D10A9}" type="slidenum">
              <a:rPr lang="en-US" sz="1100">
                <a:solidFill>
                  <a:srgbClr val="000063"/>
                </a:solidFill>
                <a:latin typeface="Arial" charset="0"/>
              </a:rPr>
              <a:pPr defTabSz="914400" eaLnBrk="0" fontAlgn="base" hangingPunct="0">
                <a:spcBef>
                  <a:spcPct val="0"/>
                </a:spcBef>
                <a:spcAft>
                  <a:spcPct val="0"/>
                </a:spcAft>
              </a:pPr>
              <a:t>5</a:t>
            </a:fld>
            <a:endParaRPr lang="en-US" sz="1100">
              <a:solidFill>
                <a:srgbClr val="000063"/>
              </a:solidFill>
              <a:latin typeface="Arial" charset="0"/>
            </a:endParaRPr>
          </a:p>
        </p:txBody>
      </p:sp>
      <p:sp>
        <p:nvSpPr>
          <p:cNvPr id="22531" name="Rectangle 3"/>
          <p:cNvSpPr>
            <a:spLocks noChangeArrowheads="1"/>
          </p:cNvSpPr>
          <p:nvPr/>
        </p:nvSpPr>
        <p:spPr bwMode="auto">
          <a:xfrm>
            <a:off x="635000" y="-139699"/>
            <a:ext cx="7989887"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a:solidFill>
                  <a:srgbClr val="000063"/>
                </a:solidFill>
                <a:latin typeface="Times New Roman" pitchFamily="28" charset="0"/>
              </a:rPr>
              <a:t>(1 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
        <p:nvSpPr>
          <p:cNvPr id="20484" name="Rectangle 5"/>
          <p:cNvSpPr>
            <a:spLocks noChangeArrowheads="1"/>
          </p:cNvSpPr>
          <p:nvPr/>
        </p:nvSpPr>
        <p:spPr bwMode="auto">
          <a:xfrm>
            <a:off x="1905000" y="1066800"/>
            <a:ext cx="8153400" cy="2819400"/>
          </a:xfrm>
          <a:prstGeom prst="rect">
            <a:avLst/>
          </a:prstGeom>
          <a:noFill/>
          <a:ln w="9525">
            <a:noFill/>
            <a:miter lim="800000"/>
            <a:headEnd/>
            <a:tailEnd/>
          </a:ln>
        </p:spPr>
        <p:txBody>
          <a:bodyPr/>
          <a:lstStyle/>
          <a:p>
            <a:pPr marL="231775" indent="-231775" defTabSz="914400" eaLnBrk="0" fontAlgn="base" hangingPunct="0">
              <a:lnSpc>
                <a:spcPct val="85000"/>
              </a:lnSpc>
              <a:spcBef>
                <a:spcPct val="60000"/>
              </a:spcBef>
              <a:spcAft>
                <a:spcPct val="0"/>
              </a:spcAft>
              <a:buClr>
                <a:srgbClr val="B0B1B3"/>
              </a:buClr>
              <a:buFont typeface="Wingdings" pitchFamily="2" charset="2"/>
              <a:buChar char="§"/>
              <a:tabLst>
                <a:tab pos="231775" algn="l"/>
              </a:tabLst>
            </a:pPr>
            <a:endParaRPr lang="en-US" sz="2200">
              <a:solidFill>
                <a:srgbClr val="000000"/>
              </a:solidFill>
              <a:latin typeface="Arial" charset="0"/>
            </a:endParaRPr>
          </a:p>
        </p:txBody>
      </p:sp>
      <p:sp>
        <p:nvSpPr>
          <p:cNvPr id="20485" name="TextBox 4"/>
          <p:cNvSpPr txBox="1">
            <a:spLocks noChangeArrowheads="1"/>
          </p:cNvSpPr>
          <p:nvPr/>
        </p:nvSpPr>
        <p:spPr bwMode="auto">
          <a:xfrm>
            <a:off x="635000" y="1066800"/>
            <a:ext cx="10439400" cy="5432256"/>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dirty="0">
                <a:solidFill>
                  <a:srgbClr val="000063"/>
                </a:solidFill>
                <a:latin typeface="Times New Roman" pitchFamily="18" charset="0"/>
                <a:cs typeface="Times New Roman" pitchFamily="18" charset="0"/>
              </a:rPr>
              <a:t>Pre-Incident Phase</a:t>
            </a:r>
            <a:endParaRPr lang="en-US" sz="2200" dirty="0">
              <a:solidFill>
                <a:srgbClr val="000063"/>
              </a:solidFill>
              <a:latin typeface="Arial" charset="0"/>
            </a:endParaRPr>
          </a:p>
          <a:p>
            <a:pPr defTabSz="914400" fontAlgn="base">
              <a:spcBef>
                <a:spcPct val="0"/>
              </a:spcBef>
              <a:spcAft>
                <a:spcPct val="0"/>
              </a:spcAft>
            </a:pPr>
            <a:endParaRPr lang="en-US" sz="2200" kern="0" dirty="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Several </a:t>
            </a:r>
            <a:r>
              <a:rPr lang="en-US" sz="2200" dirty="0">
                <a:solidFill>
                  <a:srgbClr val="000063"/>
                </a:solidFill>
                <a:latin typeface="Times New Roman" pitchFamily="18" charset="0"/>
                <a:cs typeface="Times New Roman" pitchFamily="18" charset="0"/>
              </a:rPr>
              <a:t>employees arrive at work and pull into the parking </a:t>
            </a:r>
            <a:r>
              <a:rPr lang="en-US" sz="2200" dirty="0" smtClean="0">
                <a:solidFill>
                  <a:srgbClr val="000063"/>
                </a:solidFill>
                <a:latin typeface="Times New Roman" pitchFamily="18" charset="0"/>
                <a:cs typeface="Times New Roman" pitchFamily="18" charset="0"/>
              </a:rPr>
              <a:t>garage. </a:t>
            </a: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A </a:t>
            </a:r>
            <a:r>
              <a:rPr lang="en-US" sz="2200" dirty="0">
                <a:solidFill>
                  <a:srgbClr val="000063"/>
                </a:solidFill>
                <a:latin typeface="Times New Roman" pitchFamily="18" charset="0"/>
                <a:cs typeface="Times New Roman" pitchFamily="18" charset="0"/>
              </a:rPr>
              <a:t>disagreement begins between Mark and Sharon after Mark gets upset because Sharon took a parking place he </a:t>
            </a:r>
            <a:r>
              <a:rPr lang="en-US" sz="2200" dirty="0" smtClean="0">
                <a:solidFill>
                  <a:srgbClr val="000063"/>
                </a:solidFill>
                <a:latin typeface="Times New Roman" pitchFamily="18" charset="0"/>
                <a:cs typeface="Times New Roman" pitchFamily="18" charset="0"/>
              </a:rPr>
              <a:t>intended </a:t>
            </a:r>
            <a:r>
              <a:rPr lang="en-US" sz="2200" dirty="0">
                <a:solidFill>
                  <a:srgbClr val="000063"/>
                </a:solidFill>
                <a:latin typeface="Times New Roman" pitchFamily="18" charset="0"/>
                <a:cs typeface="Times New Roman" pitchFamily="18" charset="0"/>
              </a:rPr>
              <a:t>to use. </a:t>
            </a:r>
            <a:endParaRPr lang="en-US" sz="2200" dirty="0" smtClean="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Mark </a:t>
            </a:r>
            <a:r>
              <a:rPr lang="en-US" sz="2200" dirty="0">
                <a:solidFill>
                  <a:srgbClr val="000063"/>
                </a:solidFill>
                <a:latin typeface="Times New Roman" pitchFamily="18" charset="0"/>
                <a:cs typeface="Times New Roman" pitchFamily="18" charset="0"/>
              </a:rPr>
              <a:t>steps out of the car and a verbal altercation ensues when Brian steps in to try to calm Mark down. </a:t>
            </a:r>
            <a:endParaRPr lang="en-US" sz="2200" dirty="0" smtClean="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Mark </a:t>
            </a:r>
            <a:r>
              <a:rPr lang="en-US" sz="2200" dirty="0">
                <a:solidFill>
                  <a:srgbClr val="000063"/>
                </a:solidFill>
                <a:latin typeface="Times New Roman" pitchFamily="18" charset="0"/>
                <a:cs typeface="Times New Roman" pitchFamily="18" charset="0"/>
              </a:rPr>
              <a:t>eventually storms off, parks his car in a separate parking spot, and quickly enters the building.</a:t>
            </a:r>
          </a:p>
          <a:p>
            <a:pPr defTabSz="914400" fontAlgn="base">
              <a:spcBef>
                <a:spcPct val="0"/>
              </a:spcBef>
              <a:spcAft>
                <a:spcPct val="0"/>
              </a:spcAft>
              <a:buFont typeface="Wingdings" pitchFamily="2" charset="2"/>
              <a:buChar char="§"/>
            </a:pPr>
            <a:endParaRPr lang="en-US" sz="22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a:pPr>
            <a:r>
              <a:rPr lang="en-US" sz="2200" b="1" dirty="0">
                <a:solidFill>
                  <a:srgbClr val="000063"/>
                </a:solidFill>
                <a:latin typeface="Times New Roman" pitchFamily="18" charset="0"/>
                <a:cs typeface="Times New Roman" pitchFamily="18" charset="0"/>
              </a:rPr>
              <a:t>Should any action be taken by Sharon, Brian, or other coworkers who witnessed this incident take place?</a:t>
            </a:r>
          </a:p>
          <a:p>
            <a:pPr marL="914400" lvl="1" indent="-457200" defTabSz="914400" fontAlgn="base">
              <a:spcBef>
                <a:spcPct val="0"/>
              </a:spcBef>
              <a:spcAft>
                <a:spcPct val="0"/>
              </a:spcAft>
              <a:buFont typeface="+mj-lt"/>
              <a:buAutoNum type="alphaLcPeriod"/>
            </a:pPr>
            <a:endParaRPr lang="en-US" sz="22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a:pPr>
            <a:r>
              <a:rPr lang="en-US" sz="2200" b="1" dirty="0">
                <a:solidFill>
                  <a:srgbClr val="000063"/>
                </a:solidFill>
                <a:latin typeface="Times New Roman" pitchFamily="18" charset="0"/>
                <a:cs typeface="Times New Roman" pitchFamily="18" charset="0"/>
              </a:rPr>
              <a:t>Is there a system in place for reporting signs of potentially aggressive/violent behavior in the workplace?</a:t>
            </a:r>
            <a:endParaRPr lang="en-US" sz="2200" dirty="0">
              <a:solidFill>
                <a:srgbClr val="000063"/>
              </a:solidFill>
              <a:latin typeface="Times New Roman" pitchFamily="18" charset="0"/>
              <a:cs typeface="Times New Roman" pitchFamily="18"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Tree>
    <p:extLst>
      <p:ext uri="{BB962C8B-B14F-4D97-AF65-F5344CB8AC3E}">
        <p14:creationId xmlns:p14="http://schemas.microsoft.com/office/powerpoint/2010/main" val="3115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black">
          <a:xfrm>
            <a:off x="10134600" y="6429375"/>
            <a:ext cx="457200" cy="260350"/>
          </a:xfrm>
          <a:prstGeom prst="rect">
            <a:avLst/>
          </a:prstGeom>
          <a:noFill/>
          <a:ln w="9525">
            <a:noFill/>
            <a:miter lim="800000"/>
            <a:headEnd/>
            <a:tailEnd/>
          </a:ln>
        </p:spPr>
        <p:txBody>
          <a:bodyPr anchor="b">
            <a:spAutoFit/>
          </a:bodyPr>
          <a:lstStyle/>
          <a:p>
            <a:pPr defTabSz="914400" eaLnBrk="0" fontAlgn="base" hangingPunct="0">
              <a:spcBef>
                <a:spcPct val="0"/>
              </a:spcBef>
              <a:spcAft>
                <a:spcPct val="0"/>
              </a:spcAft>
            </a:pPr>
            <a:fld id="{0099B683-457C-41AF-A7AE-045D0D8D10A9}" type="slidenum">
              <a:rPr lang="en-US" sz="1100">
                <a:solidFill>
                  <a:srgbClr val="000063"/>
                </a:solidFill>
                <a:latin typeface="Arial" charset="0"/>
              </a:rPr>
              <a:pPr defTabSz="914400" eaLnBrk="0" fontAlgn="base" hangingPunct="0">
                <a:spcBef>
                  <a:spcPct val="0"/>
                </a:spcBef>
                <a:spcAft>
                  <a:spcPct val="0"/>
                </a:spcAft>
              </a:pPr>
              <a:t>6</a:t>
            </a:fld>
            <a:endParaRPr lang="en-US" sz="1100">
              <a:solidFill>
                <a:srgbClr val="000063"/>
              </a:solidFill>
              <a:latin typeface="Arial" charset="0"/>
            </a:endParaRPr>
          </a:p>
        </p:txBody>
      </p:sp>
      <p:sp>
        <p:nvSpPr>
          <p:cNvPr id="22531" name="Rectangle 3"/>
          <p:cNvSpPr>
            <a:spLocks noChangeArrowheads="1"/>
          </p:cNvSpPr>
          <p:nvPr/>
        </p:nvSpPr>
        <p:spPr bwMode="auto">
          <a:xfrm>
            <a:off x="596900" y="1"/>
            <a:ext cx="92329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a:solidFill>
                  <a:srgbClr val="000063"/>
                </a:solidFill>
                <a:latin typeface="Times New Roman" pitchFamily="28" charset="0"/>
              </a:rPr>
              <a:t>(2 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
        <p:nvSpPr>
          <p:cNvPr id="20484" name="Rectangle 5"/>
          <p:cNvSpPr>
            <a:spLocks noChangeArrowheads="1"/>
          </p:cNvSpPr>
          <p:nvPr/>
        </p:nvSpPr>
        <p:spPr bwMode="auto">
          <a:xfrm>
            <a:off x="1905000" y="1066800"/>
            <a:ext cx="8153400" cy="2819400"/>
          </a:xfrm>
          <a:prstGeom prst="rect">
            <a:avLst/>
          </a:prstGeom>
          <a:noFill/>
          <a:ln w="9525">
            <a:noFill/>
            <a:miter lim="800000"/>
            <a:headEnd/>
            <a:tailEnd/>
          </a:ln>
        </p:spPr>
        <p:txBody>
          <a:bodyPr/>
          <a:lstStyle/>
          <a:p>
            <a:pPr marL="231775" indent="-231775" defTabSz="914400" eaLnBrk="0" fontAlgn="base" hangingPunct="0">
              <a:lnSpc>
                <a:spcPct val="85000"/>
              </a:lnSpc>
              <a:spcBef>
                <a:spcPct val="60000"/>
              </a:spcBef>
              <a:spcAft>
                <a:spcPct val="0"/>
              </a:spcAft>
              <a:buClr>
                <a:srgbClr val="B0B1B3"/>
              </a:buClr>
              <a:buFont typeface="Wingdings" pitchFamily="2" charset="2"/>
              <a:buChar char="§"/>
              <a:tabLst>
                <a:tab pos="231775" algn="l"/>
              </a:tabLst>
            </a:pPr>
            <a:endParaRPr lang="en-US" sz="2200">
              <a:solidFill>
                <a:srgbClr val="000000"/>
              </a:solidFill>
              <a:latin typeface="Arial" charset="0"/>
            </a:endParaRPr>
          </a:p>
        </p:txBody>
      </p:sp>
      <p:sp>
        <p:nvSpPr>
          <p:cNvPr id="20485" name="TextBox 4"/>
          <p:cNvSpPr txBox="1">
            <a:spLocks noChangeArrowheads="1"/>
          </p:cNvSpPr>
          <p:nvPr/>
        </p:nvSpPr>
        <p:spPr bwMode="auto">
          <a:xfrm>
            <a:off x="596900" y="1282701"/>
            <a:ext cx="9613900" cy="4909036"/>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dirty="0">
                <a:solidFill>
                  <a:srgbClr val="000063"/>
                </a:solidFill>
                <a:latin typeface="Times New Roman" pitchFamily="18" charset="0"/>
                <a:cs typeface="Times New Roman" pitchFamily="18" charset="0"/>
              </a:rPr>
              <a:t>Pre-Incident Phase</a:t>
            </a:r>
            <a:endParaRPr lang="en-US" sz="1000" dirty="0">
              <a:solidFill>
                <a:srgbClr val="000063"/>
              </a:solidFill>
              <a:latin typeface="Times New Roman" pitchFamily="18" charset="0"/>
              <a:cs typeface="Times New Roman" pitchFamily="18" charset="0"/>
            </a:endParaRPr>
          </a:p>
          <a:p>
            <a:pPr defTabSz="914400" fontAlgn="base">
              <a:spcBef>
                <a:spcPct val="0"/>
              </a:spcBef>
              <a:spcAft>
                <a:spcPct val="0"/>
              </a:spcAft>
            </a:pPr>
            <a:endParaRPr lang="en-US" sz="2200" kern="0" dirty="0" smtClean="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Sharon </a:t>
            </a:r>
            <a:r>
              <a:rPr lang="en-US" sz="2200" dirty="0">
                <a:solidFill>
                  <a:srgbClr val="000063"/>
                </a:solidFill>
                <a:latin typeface="Times New Roman" pitchFamily="18" charset="0"/>
                <a:cs typeface="Times New Roman" pitchFamily="18" charset="0"/>
              </a:rPr>
              <a:t>and Brian are in the break room discussing the fact that Mark seems to be disgruntled lately, while going through a divorce. </a:t>
            </a:r>
            <a:endParaRPr lang="en-US" sz="2200" dirty="0" smtClean="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Angela (Marks supervisor), </a:t>
            </a:r>
            <a:r>
              <a:rPr lang="en-US" sz="2200" dirty="0">
                <a:solidFill>
                  <a:srgbClr val="000063"/>
                </a:solidFill>
                <a:latin typeface="Times New Roman" pitchFamily="18" charset="0"/>
                <a:cs typeface="Times New Roman" pitchFamily="18" charset="0"/>
              </a:rPr>
              <a:t>walks into the break room and asks Sharon if she is alright, as she heard about the incident in the parking lot by others in the office. </a:t>
            </a:r>
            <a:endParaRPr lang="en-US" sz="2200" dirty="0" smtClean="0">
              <a:solidFill>
                <a:srgbClr val="000063"/>
              </a:solidFill>
              <a:latin typeface="Times New Roman" pitchFamily="18" charset="0"/>
              <a:cs typeface="Times New Roman" pitchFamily="18" charset="0"/>
            </a:endParaRPr>
          </a:p>
          <a:p>
            <a:pPr marL="800063" lvl="1"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Angela </a:t>
            </a:r>
            <a:r>
              <a:rPr lang="en-US" sz="2200" dirty="0">
                <a:solidFill>
                  <a:srgbClr val="000063"/>
                </a:solidFill>
                <a:latin typeface="Times New Roman" pitchFamily="18" charset="0"/>
                <a:cs typeface="Times New Roman" pitchFamily="18" charset="0"/>
              </a:rPr>
              <a:t>tells Sharon and Brian that she intends to speak with Mark.</a:t>
            </a: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3"/>
            </a:pPr>
            <a:r>
              <a:rPr lang="en-US" sz="2200" b="1" dirty="0" smtClean="0">
                <a:solidFill>
                  <a:srgbClr val="000063"/>
                </a:solidFill>
                <a:latin typeface="Times New Roman" pitchFamily="18" charset="0"/>
                <a:cs typeface="Times New Roman" pitchFamily="18" charset="0"/>
              </a:rPr>
              <a:t>As the </a:t>
            </a:r>
            <a:r>
              <a:rPr lang="en-US" sz="2200" b="1" dirty="0">
                <a:solidFill>
                  <a:srgbClr val="000063"/>
                </a:solidFill>
                <a:latin typeface="Times New Roman" pitchFamily="18" charset="0"/>
                <a:cs typeface="Times New Roman" pitchFamily="18" charset="0"/>
              </a:rPr>
              <a:t>supervisor, should Angela have spent more time with Sharon or Brian regarding </a:t>
            </a:r>
            <a:r>
              <a:rPr lang="en-US" sz="2200" b="1" dirty="0" smtClean="0">
                <a:solidFill>
                  <a:srgbClr val="000063"/>
                </a:solidFill>
                <a:latin typeface="Times New Roman" pitchFamily="18" charset="0"/>
                <a:cs typeface="Times New Roman" pitchFamily="18" charset="0"/>
              </a:rPr>
              <a:t>the incident that took place </a:t>
            </a:r>
            <a:r>
              <a:rPr lang="en-US" sz="2200" b="1" dirty="0">
                <a:solidFill>
                  <a:srgbClr val="000063"/>
                </a:solidFill>
                <a:latin typeface="Times New Roman" pitchFamily="18" charset="0"/>
                <a:cs typeface="Times New Roman" pitchFamily="18" charset="0"/>
              </a:rPr>
              <a:t>in the parking lot or should she have asked additional questions about the recent interactions with Mark?</a:t>
            </a:r>
          </a:p>
          <a:p>
            <a:pPr marL="114300" indent="-114300" defTabSz="914400" fontAlgn="base">
              <a:spcBef>
                <a:spcPct val="0"/>
              </a:spcBef>
              <a:spcAft>
                <a:spcPct val="0"/>
              </a:spcAft>
            </a:pPr>
            <a:endParaRPr lang="en-US" sz="1000" dirty="0">
              <a:solidFill>
                <a:srgbClr val="000000"/>
              </a:solidFill>
              <a:latin typeface="Times New Roman" pitchFamily="18" charset="0"/>
              <a:cs typeface="Times New Roman" pitchFamily="18"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Tree>
    <p:extLst>
      <p:ext uri="{BB962C8B-B14F-4D97-AF65-F5344CB8AC3E}">
        <p14:creationId xmlns:p14="http://schemas.microsoft.com/office/powerpoint/2010/main" val="1498500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black">
          <a:xfrm>
            <a:off x="10134600" y="6429375"/>
            <a:ext cx="457200" cy="260350"/>
          </a:xfrm>
          <a:prstGeom prst="rect">
            <a:avLst/>
          </a:prstGeom>
          <a:noFill/>
          <a:ln w="9525">
            <a:noFill/>
            <a:miter lim="800000"/>
            <a:headEnd/>
            <a:tailEnd/>
          </a:ln>
        </p:spPr>
        <p:txBody>
          <a:bodyPr anchor="b">
            <a:spAutoFit/>
          </a:bodyPr>
          <a:lstStyle/>
          <a:p>
            <a:pPr defTabSz="914400" eaLnBrk="0" fontAlgn="base" hangingPunct="0">
              <a:spcBef>
                <a:spcPct val="0"/>
              </a:spcBef>
              <a:spcAft>
                <a:spcPct val="0"/>
              </a:spcAft>
            </a:pPr>
            <a:fld id="{0099B683-457C-41AF-A7AE-045D0D8D10A9}" type="slidenum">
              <a:rPr lang="en-US" sz="1100">
                <a:solidFill>
                  <a:srgbClr val="000063"/>
                </a:solidFill>
                <a:latin typeface="Arial" charset="0"/>
              </a:rPr>
              <a:pPr defTabSz="914400" eaLnBrk="0" fontAlgn="base" hangingPunct="0">
                <a:spcBef>
                  <a:spcPct val="0"/>
                </a:spcBef>
                <a:spcAft>
                  <a:spcPct val="0"/>
                </a:spcAft>
              </a:pPr>
              <a:t>7</a:t>
            </a:fld>
            <a:endParaRPr lang="en-US" sz="1100">
              <a:solidFill>
                <a:srgbClr val="000063"/>
              </a:solidFill>
              <a:latin typeface="Arial" charset="0"/>
            </a:endParaRPr>
          </a:p>
        </p:txBody>
      </p:sp>
      <p:sp>
        <p:nvSpPr>
          <p:cNvPr id="22531" name="Rectangle 3"/>
          <p:cNvSpPr>
            <a:spLocks noChangeArrowheads="1"/>
          </p:cNvSpPr>
          <p:nvPr/>
        </p:nvSpPr>
        <p:spPr bwMode="auto">
          <a:xfrm>
            <a:off x="622300" y="1"/>
            <a:ext cx="92075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a:solidFill>
                  <a:srgbClr val="000063"/>
                </a:solidFill>
                <a:latin typeface="Times New Roman" pitchFamily="28" charset="0"/>
              </a:rPr>
              <a:t>(3 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
        <p:nvSpPr>
          <p:cNvPr id="20484" name="Rectangle 5"/>
          <p:cNvSpPr>
            <a:spLocks noChangeArrowheads="1"/>
          </p:cNvSpPr>
          <p:nvPr/>
        </p:nvSpPr>
        <p:spPr bwMode="auto">
          <a:xfrm>
            <a:off x="1905000" y="1066800"/>
            <a:ext cx="8153400" cy="2819400"/>
          </a:xfrm>
          <a:prstGeom prst="rect">
            <a:avLst/>
          </a:prstGeom>
          <a:noFill/>
          <a:ln w="9525">
            <a:noFill/>
            <a:miter lim="800000"/>
            <a:headEnd/>
            <a:tailEnd/>
          </a:ln>
        </p:spPr>
        <p:txBody>
          <a:bodyPr/>
          <a:lstStyle/>
          <a:p>
            <a:pPr marL="231775" indent="-231775" defTabSz="914400" eaLnBrk="0" fontAlgn="base" hangingPunct="0">
              <a:lnSpc>
                <a:spcPct val="85000"/>
              </a:lnSpc>
              <a:spcBef>
                <a:spcPct val="60000"/>
              </a:spcBef>
              <a:spcAft>
                <a:spcPct val="0"/>
              </a:spcAft>
              <a:buClr>
                <a:srgbClr val="B0B1B3"/>
              </a:buClr>
              <a:buFont typeface="Wingdings" pitchFamily="2" charset="2"/>
              <a:buChar char="§"/>
              <a:tabLst>
                <a:tab pos="231775" algn="l"/>
              </a:tabLst>
            </a:pPr>
            <a:endParaRPr lang="en-US" sz="2200">
              <a:solidFill>
                <a:srgbClr val="000000"/>
              </a:solidFill>
              <a:latin typeface="Arial" charset="0"/>
            </a:endParaRPr>
          </a:p>
        </p:txBody>
      </p:sp>
      <p:sp>
        <p:nvSpPr>
          <p:cNvPr id="20485" name="TextBox 4"/>
          <p:cNvSpPr txBox="1">
            <a:spLocks noChangeArrowheads="1"/>
          </p:cNvSpPr>
          <p:nvPr/>
        </p:nvSpPr>
        <p:spPr bwMode="auto">
          <a:xfrm>
            <a:off x="711200" y="1066801"/>
            <a:ext cx="9499600" cy="5189113"/>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dirty="0">
                <a:solidFill>
                  <a:srgbClr val="000063"/>
                </a:solidFill>
                <a:latin typeface="Times New Roman" pitchFamily="18" charset="0"/>
                <a:cs typeface="Times New Roman" pitchFamily="18" charset="0"/>
              </a:rPr>
              <a:t>Pre-Incident Phase</a:t>
            </a:r>
            <a:endParaRPr lang="en-US" sz="2200" dirty="0">
              <a:solidFill>
                <a:srgbClr val="000063"/>
              </a:solidFill>
              <a:latin typeface="Times New Roman" pitchFamily="18" charset="0"/>
              <a:cs typeface="Times New Roman" pitchFamily="18" charset="0"/>
            </a:endParaRPr>
          </a:p>
          <a:p>
            <a:pPr defTabSz="914400" fontAlgn="base">
              <a:spcBef>
                <a:spcPct val="0"/>
              </a:spcBef>
              <a:spcAft>
                <a:spcPct val="0"/>
              </a:spcAft>
            </a:pPr>
            <a:endParaRPr lang="en-US" sz="2100" kern="0" dirty="0" smtClean="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100" dirty="0" smtClean="0">
                <a:solidFill>
                  <a:srgbClr val="000063"/>
                </a:solidFill>
                <a:latin typeface="Times New Roman" pitchFamily="18" charset="0"/>
                <a:cs typeface="Times New Roman" pitchFamily="18" charset="0"/>
              </a:rPr>
              <a:t>Angela </a:t>
            </a:r>
            <a:r>
              <a:rPr lang="en-US" sz="2100" dirty="0">
                <a:solidFill>
                  <a:srgbClr val="000063"/>
                </a:solidFill>
                <a:latin typeface="Times New Roman" pitchFamily="18" charset="0"/>
                <a:cs typeface="Times New Roman" pitchFamily="18" charset="0"/>
              </a:rPr>
              <a:t>requests a meeting with Mark in her office. </a:t>
            </a:r>
            <a:endParaRPr lang="en-US" sz="2100" dirty="0" smtClean="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100" dirty="0" smtClean="0">
                <a:solidFill>
                  <a:srgbClr val="000063"/>
                </a:solidFill>
                <a:latin typeface="Times New Roman" pitchFamily="18" charset="0"/>
                <a:cs typeface="Times New Roman" pitchFamily="18" charset="0"/>
              </a:rPr>
              <a:t>Angela </a:t>
            </a:r>
            <a:r>
              <a:rPr lang="en-US" sz="2100" dirty="0">
                <a:solidFill>
                  <a:srgbClr val="000063"/>
                </a:solidFill>
                <a:latin typeface="Times New Roman" pitchFamily="18" charset="0"/>
                <a:cs typeface="Times New Roman" pitchFamily="18" charset="0"/>
              </a:rPr>
              <a:t>informs Mark that she heard about the </a:t>
            </a:r>
            <a:r>
              <a:rPr lang="en-US" sz="2100" dirty="0" smtClean="0">
                <a:solidFill>
                  <a:srgbClr val="000063"/>
                </a:solidFill>
                <a:latin typeface="Times New Roman" pitchFamily="18" charset="0"/>
                <a:cs typeface="Times New Roman" pitchFamily="18" charset="0"/>
              </a:rPr>
              <a:t>parking </a:t>
            </a:r>
            <a:r>
              <a:rPr lang="en-US" sz="2100" dirty="0">
                <a:solidFill>
                  <a:srgbClr val="000063"/>
                </a:solidFill>
                <a:latin typeface="Times New Roman" pitchFamily="18" charset="0"/>
                <a:cs typeface="Times New Roman" pitchFamily="18" charset="0"/>
              </a:rPr>
              <a:t>lot </a:t>
            </a:r>
            <a:r>
              <a:rPr lang="en-US" sz="2100" dirty="0" smtClean="0">
                <a:solidFill>
                  <a:srgbClr val="000063"/>
                </a:solidFill>
                <a:latin typeface="Times New Roman" pitchFamily="18" charset="0"/>
                <a:cs typeface="Times New Roman" pitchFamily="18" charset="0"/>
              </a:rPr>
              <a:t>incident and </a:t>
            </a:r>
            <a:r>
              <a:rPr lang="en-US" sz="2100" dirty="0">
                <a:solidFill>
                  <a:srgbClr val="000063"/>
                </a:solidFill>
                <a:latin typeface="Times New Roman" pitchFamily="18" charset="0"/>
                <a:cs typeface="Times New Roman" pitchFamily="18" charset="0"/>
              </a:rPr>
              <a:t>that she has received consistent complaints from other employees regarding his aggressive behavior. </a:t>
            </a:r>
            <a:endParaRPr lang="en-US" sz="2100" dirty="0" smtClean="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100" dirty="0" smtClean="0">
                <a:solidFill>
                  <a:srgbClr val="000063"/>
                </a:solidFill>
                <a:latin typeface="Times New Roman" pitchFamily="18" charset="0"/>
                <a:cs typeface="Times New Roman" pitchFamily="18" charset="0"/>
              </a:rPr>
              <a:t>Angela also addresses Mark’s ongoing performance issues and </a:t>
            </a:r>
            <a:r>
              <a:rPr lang="en-US" sz="2100" dirty="0">
                <a:solidFill>
                  <a:srgbClr val="000063"/>
                </a:solidFill>
                <a:latin typeface="Times New Roman" pitchFamily="18" charset="0"/>
                <a:cs typeface="Times New Roman" pitchFamily="18" charset="0"/>
              </a:rPr>
              <a:t>informs him that he will be placed </a:t>
            </a:r>
            <a:r>
              <a:rPr lang="en-US" sz="2100" dirty="0" smtClean="0">
                <a:solidFill>
                  <a:srgbClr val="000063"/>
                </a:solidFill>
                <a:latin typeface="Times New Roman" pitchFamily="18" charset="0"/>
                <a:cs typeface="Times New Roman" pitchFamily="18" charset="0"/>
              </a:rPr>
              <a:t>on probation, that </a:t>
            </a:r>
            <a:r>
              <a:rPr lang="en-US" sz="2100" dirty="0">
                <a:solidFill>
                  <a:srgbClr val="000063"/>
                </a:solidFill>
                <a:latin typeface="Times New Roman" pitchFamily="18" charset="0"/>
                <a:cs typeface="Times New Roman" pitchFamily="18" charset="0"/>
              </a:rPr>
              <a:t>his behavior will not be tolerated and that if his work does not improve there could be serious consequences. </a:t>
            </a:r>
            <a:endParaRPr lang="en-US" sz="2100" dirty="0" smtClean="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100" dirty="0" smtClean="0">
                <a:solidFill>
                  <a:srgbClr val="000063"/>
                </a:solidFill>
                <a:latin typeface="Times New Roman" pitchFamily="18" charset="0"/>
                <a:cs typeface="Times New Roman" pitchFamily="18" charset="0"/>
              </a:rPr>
              <a:t>Mark </a:t>
            </a:r>
            <a:r>
              <a:rPr lang="en-US" sz="2100" dirty="0">
                <a:solidFill>
                  <a:srgbClr val="000063"/>
                </a:solidFill>
                <a:latin typeface="Times New Roman" pitchFamily="18" charset="0"/>
                <a:cs typeface="Times New Roman" pitchFamily="18" charset="0"/>
              </a:rPr>
              <a:t>abruptly ends the meeting, </a:t>
            </a:r>
            <a:r>
              <a:rPr lang="en-US" sz="2100" dirty="0" smtClean="0">
                <a:solidFill>
                  <a:srgbClr val="000063"/>
                </a:solidFill>
                <a:latin typeface="Times New Roman" pitchFamily="18" charset="0"/>
                <a:cs typeface="Times New Roman" pitchFamily="18" charset="0"/>
              </a:rPr>
              <a:t>and is </a:t>
            </a:r>
            <a:r>
              <a:rPr lang="en-US" sz="2100" dirty="0">
                <a:solidFill>
                  <a:srgbClr val="000063"/>
                </a:solidFill>
                <a:latin typeface="Times New Roman" pitchFamily="18" charset="0"/>
                <a:cs typeface="Times New Roman" pitchFamily="18" charset="0"/>
              </a:rPr>
              <a:t>visibly angry and upset when he leaves Angela’s office.</a:t>
            </a:r>
          </a:p>
          <a:p>
            <a:pPr defTabSz="914400" fontAlgn="base">
              <a:spcBef>
                <a:spcPct val="0"/>
              </a:spcBef>
              <a:spcAft>
                <a:spcPct val="0"/>
              </a:spcAft>
            </a:pPr>
            <a:r>
              <a:rPr lang="en-US" sz="2100" dirty="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4"/>
            </a:pPr>
            <a:r>
              <a:rPr lang="en-US" sz="2100" b="1" dirty="0">
                <a:solidFill>
                  <a:srgbClr val="000063"/>
                </a:solidFill>
                <a:latin typeface="Times New Roman" pitchFamily="18" charset="0"/>
                <a:cs typeface="Times New Roman" pitchFamily="18" charset="0"/>
              </a:rPr>
              <a:t>At this point, what actions, if any, should Angela take after the meeting that just took place with Mark in her office</a:t>
            </a:r>
            <a:r>
              <a:rPr lang="en-US" sz="2100" b="1" dirty="0" smtClean="0">
                <a:solidFill>
                  <a:srgbClr val="000063"/>
                </a:solidFill>
                <a:latin typeface="Times New Roman" pitchFamily="18" charset="0"/>
                <a:cs typeface="Times New Roman" pitchFamily="18" charset="0"/>
              </a:rPr>
              <a:t>?</a:t>
            </a: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Tree>
    <p:extLst>
      <p:ext uri="{BB962C8B-B14F-4D97-AF65-F5344CB8AC3E}">
        <p14:creationId xmlns:p14="http://schemas.microsoft.com/office/powerpoint/2010/main" val="268470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black">
          <a:xfrm>
            <a:off x="10134600" y="6429375"/>
            <a:ext cx="457200" cy="260350"/>
          </a:xfrm>
          <a:prstGeom prst="rect">
            <a:avLst/>
          </a:prstGeom>
          <a:noFill/>
          <a:ln w="9525">
            <a:noFill/>
            <a:miter lim="800000"/>
            <a:headEnd/>
            <a:tailEnd/>
          </a:ln>
        </p:spPr>
        <p:txBody>
          <a:bodyPr anchor="b">
            <a:spAutoFit/>
          </a:bodyPr>
          <a:lstStyle/>
          <a:p>
            <a:pPr defTabSz="914400" eaLnBrk="0" fontAlgn="base" hangingPunct="0">
              <a:spcBef>
                <a:spcPct val="0"/>
              </a:spcBef>
              <a:spcAft>
                <a:spcPct val="0"/>
              </a:spcAft>
            </a:pPr>
            <a:fld id="{0099B683-457C-41AF-A7AE-045D0D8D10A9}" type="slidenum">
              <a:rPr lang="en-US" sz="1100">
                <a:solidFill>
                  <a:srgbClr val="000063"/>
                </a:solidFill>
                <a:latin typeface="Arial" charset="0"/>
              </a:rPr>
              <a:pPr defTabSz="914400" eaLnBrk="0" fontAlgn="base" hangingPunct="0">
                <a:spcBef>
                  <a:spcPct val="0"/>
                </a:spcBef>
                <a:spcAft>
                  <a:spcPct val="0"/>
                </a:spcAft>
              </a:pPr>
              <a:t>8</a:t>
            </a:fld>
            <a:endParaRPr lang="en-US" sz="1100">
              <a:solidFill>
                <a:srgbClr val="000063"/>
              </a:solidFill>
              <a:latin typeface="Arial" charset="0"/>
            </a:endParaRPr>
          </a:p>
        </p:txBody>
      </p:sp>
      <p:sp>
        <p:nvSpPr>
          <p:cNvPr id="22531" name="Rectangle 3"/>
          <p:cNvSpPr>
            <a:spLocks noChangeArrowheads="1"/>
          </p:cNvSpPr>
          <p:nvPr/>
        </p:nvSpPr>
        <p:spPr bwMode="auto">
          <a:xfrm>
            <a:off x="596900" y="1"/>
            <a:ext cx="92329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a:solidFill>
                  <a:srgbClr val="000063"/>
                </a:solidFill>
                <a:latin typeface="Times New Roman" pitchFamily="28" charset="0"/>
              </a:rPr>
              <a:t>(4 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
        <p:nvSpPr>
          <p:cNvPr id="20484" name="Rectangle 5"/>
          <p:cNvSpPr>
            <a:spLocks noChangeArrowheads="1"/>
          </p:cNvSpPr>
          <p:nvPr/>
        </p:nvSpPr>
        <p:spPr bwMode="auto">
          <a:xfrm>
            <a:off x="1905000" y="1066800"/>
            <a:ext cx="8153400" cy="2819400"/>
          </a:xfrm>
          <a:prstGeom prst="rect">
            <a:avLst/>
          </a:prstGeom>
          <a:noFill/>
          <a:ln w="9525">
            <a:noFill/>
            <a:miter lim="800000"/>
            <a:headEnd/>
            <a:tailEnd/>
          </a:ln>
        </p:spPr>
        <p:txBody>
          <a:bodyPr/>
          <a:lstStyle/>
          <a:p>
            <a:pPr marL="231775" indent="-231775" defTabSz="914400" eaLnBrk="0" fontAlgn="base" hangingPunct="0">
              <a:lnSpc>
                <a:spcPct val="85000"/>
              </a:lnSpc>
              <a:spcBef>
                <a:spcPct val="60000"/>
              </a:spcBef>
              <a:spcAft>
                <a:spcPct val="0"/>
              </a:spcAft>
              <a:buClr>
                <a:srgbClr val="B0B1B3"/>
              </a:buClr>
              <a:buFont typeface="Wingdings" pitchFamily="2" charset="2"/>
              <a:buChar char="§"/>
              <a:tabLst>
                <a:tab pos="231775" algn="l"/>
              </a:tabLst>
            </a:pPr>
            <a:endParaRPr lang="en-US" sz="2200">
              <a:solidFill>
                <a:srgbClr val="000000"/>
              </a:solidFill>
              <a:latin typeface="Arial" charset="0"/>
            </a:endParaRPr>
          </a:p>
        </p:txBody>
      </p:sp>
      <p:sp>
        <p:nvSpPr>
          <p:cNvPr id="20485" name="TextBox 4"/>
          <p:cNvSpPr txBox="1">
            <a:spLocks noChangeArrowheads="1"/>
          </p:cNvSpPr>
          <p:nvPr/>
        </p:nvSpPr>
        <p:spPr bwMode="auto">
          <a:xfrm>
            <a:off x="596900" y="1219201"/>
            <a:ext cx="9625013" cy="4108817"/>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dirty="0">
                <a:solidFill>
                  <a:srgbClr val="000063"/>
                </a:solidFill>
                <a:latin typeface="Times New Roman" pitchFamily="18" charset="0"/>
                <a:cs typeface="Times New Roman" pitchFamily="18" charset="0"/>
              </a:rPr>
              <a:t>Pre-Incident Phase</a:t>
            </a:r>
          </a:p>
          <a:p>
            <a:pPr marL="114300" indent="-114300" defTabSz="914400" eaLnBrk="0" fontAlgn="base" hangingPunct="0">
              <a:lnSpc>
                <a:spcPct val="90000"/>
              </a:lnSpc>
              <a:spcBef>
                <a:spcPct val="30000"/>
              </a:spcBef>
              <a:spcAft>
                <a:spcPct val="0"/>
              </a:spcAft>
              <a:buClr>
                <a:srgbClr val="B0B1B3"/>
              </a:buClr>
            </a:pPr>
            <a:endParaRPr lang="en-US" sz="2200" b="1" kern="0" dirty="0">
              <a:solidFill>
                <a:srgbClr val="000063"/>
              </a:solidFill>
              <a:latin typeface="Times New Roman" pitchFamily="18" charset="0"/>
              <a:cs typeface="Times New Roman" pitchFamily="18" charset="0"/>
            </a:endParaRPr>
          </a:p>
          <a:p>
            <a:pPr marL="114300" indent="-114300" defTabSz="914400" eaLnBrk="0" fontAlgn="base" hangingPunct="0">
              <a:lnSpc>
                <a:spcPct val="90000"/>
              </a:lnSpc>
              <a:spcBef>
                <a:spcPct val="30000"/>
              </a:spcBef>
              <a:spcAft>
                <a:spcPct val="0"/>
              </a:spcAft>
              <a:buClr>
                <a:srgbClr val="B0B1B3"/>
              </a:buClr>
            </a:pPr>
            <a:endParaRPr lang="en-US" sz="2200" kern="0"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r>
              <a:rPr lang="en-US" sz="2100" b="1" dirty="0">
                <a:solidFill>
                  <a:srgbClr val="000063"/>
                </a:solidFill>
                <a:latin typeface="Times New Roman" pitchFamily="18" charset="0"/>
                <a:cs typeface="Times New Roman" pitchFamily="18" charset="0"/>
              </a:rPr>
              <a:t>Should Mark’s behavior be reported to security?</a:t>
            </a:r>
            <a:endParaRPr lang="en-US" sz="2100"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endParaRPr lang="en-US" sz="2100"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r>
              <a:rPr lang="en-US" sz="2100" b="1" dirty="0">
                <a:solidFill>
                  <a:srgbClr val="000063"/>
                </a:solidFill>
                <a:latin typeface="Times New Roman" pitchFamily="18" charset="0"/>
                <a:cs typeface="Times New Roman" pitchFamily="18" charset="0"/>
              </a:rPr>
              <a:t>Did any of the actions taken by Angela potentially increase workplace violence risk factors?</a:t>
            </a:r>
          </a:p>
          <a:p>
            <a:pPr marL="457200" indent="-457200" defTabSz="914400" fontAlgn="base">
              <a:spcBef>
                <a:spcPct val="0"/>
              </a:spcBef>
              <a:spcAft>
                <a:spcPct val="0"/>
              </a:spcAft>
              <a:buFont typeface="+mj-lt"/>
              <a:buAutoNum type="arabicPeriod" startAt="5"/>
            </a:pPr>
            <a:endParaRPr lang="en-US" sz="22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5"/>
            </a:pPr>
            <a:r>
              <a:rPr lang="en-US" sz="2200" b="1" dirty="0">
                <a:solidFill>
                  <a:srgbClr val="000063"/>
                </a:solidFill>
                <a:latin typeface="Times New Roman" pitchFamily="18" charset="0"/>
                <a:cs typeface="Times New Roman" pitchFamily="18" charset="0"/>
              </a:rPr>
              <a:t>Are there counseling services available to employees who show signs of stress or aggression/violence?</a:t>
            </a: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Tree>
    <p:extLst>
      <p:ext uri="{BB962C8B-B14F-4D97-AF65-F5344CB8AC3E}">
        <p14:creationId xmlns:p14="http://schemas.microsoft.com/office/powerpoint/2010/main" val="1881218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black">
          <a:xfrm>
            <a:off x="10134600" y="6429375"/>
            <a:ext cx="457200" cy="260350"/>
          </a:xfrm>
          <a:prstGeom prst="rect">
            <a:avLst/>
          </a:prstGeom>
          <a:noFill/>
          <a:ln w="9525">
            <a:noFill/>
            <a:miter lim="800000"/>
            <a:headEnd/>
            <a:tailEnd/>
          </a:ln>
        </p:spPr>
        <p:txBody>
          <a:bodyPr anchor="b">
            <a:spAutoFit/>
          </a:bodyPr>
          <a:lstStyle/>
          <a:p>
            <a:pPr defTabSz="914400" eaLnBrk="0" fontAlgn="base" hangingPunct="0">
              <a:spcBef>
                <a:spcPct val="0"/>
              </a:spcBef>
              <a:spcAft>
                <a:spcPct val="0"/>
              </a:spcAft>
            </a:pPr>
            <a:fld id="{0099B683-457C-41AF-A7AE-045D0D8D10A9}" type="slidenum">
              <a:rPr lang="en-US" sz="1100">
                <a:solidFill>
                  <a:srgbClr val="000063"/>
                </a:solidFill>
                <a:latin typeface="Arial" charset="0"/>
              </a:rPr>
              <a:pPr defTabSz="914400" eaLnBrk="0" fontAlgn="base" hangingPunct="0">
                <a:spcBef>
                  <a:spcPct val="0"/>
                </a:spcBef>
                <a:spcAft>
                  <a:spcPct val="0"/>
                </a:spcAft>
              </a:pPr>
              <a:t>9</a:t>
            </a:fld>
            <a:endParaRPr lang="en-US" sz="1100">
              <a:solidFill>
                <a:srgbClr val="000063"/>
              </a:solidFill>
              <a:latin typeface="Arial" charset="0"/>
            </a:endParaRPr>
          </a:p>
        </p:txBody>
      </p:sp>
      <p:sp>
        <p:nvSpPr>
          <p:cNvPr id="22531" name="Rectangle 3"/>
          <p:cNvSpPr>
            <a:spLocks noChangeArrowheads="1"/>
          </p:cNvSpPr>
          <p:nvPr/>
        </p:nvSpPr>
        <p:spPr bwMode="auto">
          <a:xfrm>
            <a:off x="609600" y="1"/>
            <a:ext cx="9220201" cy="1050925"/>
          </a:xfrm>
          <a:prstGeom prst="rect">
            <a:avLst/>
          </a:prstGeom>
          <a:noFill/>
          <a:ln w="9525">
            <a:noFill/>
            <a:miter lim="800000"/>
            <a:headEnd/>
            <a:tailEnd/>
          </a:ln>
        </p:spPr>
        <p:txBody>
          <a:bodyPr anchor="b"/>
          <a:lstStyle/>
          <a:p>
            <a:pPr defTabSz="914400" eaLnBrk="0" fontAlgn="base" hangingPunct="0">
              <a:spcBef>
                <a:spcPct val="0"/>
              </a:spcBef>
              <a:spcAft>
                <a:spcPct val="0"/>
              </a:spcAft>
              <a:defRPr/>
            </a:pPr>
            <a:r>
              <a:rPr lang="en-US" sz="4200" dirty="0">
                <a:solidFill>
                  <a:srgbClr val="000063"/>
                </a:solidFill>
                <a:latin typeface="Times New Roman" pitchFamily="28" charset="0"/>
              </a:rPr>
              <a:t>Scenario: 		 </a:t>
            </a:r>
            <a:r>
              <a:rPr lang="en-US" sz="2000" dirty="0">
                <a:solidFill>
                  <a:srgbClr val="000063"/>
                </a:solidFill>
                <a:latin typeface="Times New Roman" pitchFamily="28" charset="0"/>
              </a:rPr>
              <a:t>(5 of </a:t>
            </a:r>
            <a:r>
              <a:rPr lang="en-US" sz="2000" dirty="0" smtClean="0">
                <a:solidFill>
                  <a:srgbClr val="000063"/>
                </a:solidFill>
                <a:latin typeface="Times New Roman" pitchFamily="28" charset="0"/>
              </a:rPr>
              <a:t>8) </a:t>
            </a:r>
            <a:endParaRPr lang="en-US" sz="2000" dirty="0">
              <a:solidFill>
                <a:srgbClr val="000063"/>
              </a:solidFill>
              <a:latin typeface="Arial" charset="0"/>
            </a:endParaRPr>
          </a:p>
        </p:txBody>
      </p:sp>
      <p:sp>
        <p:nvSpPr>
          <p:cNvPr id="20484" name="Rectangle 5"/>
          <p:cNvSpPr>
            <a:spLocks noChangeArrowheads="1"/>
          </p:cNvSpPr>
          <p:nvPr/>
        </p:nvSpPr>
        <p:spPr bwMode="auto">
          <a:xfrm>
            <a:off x="1905000" y="1066800"/>
            <a:ext cx="8153400" cy="2819400"/>
          </a:xfrm>
          <a:prstGeom prst="rect">
            <a:avLst/>
          </a:prstGeom>
          <a:noFill/>
          <a:ln w="9525">
            <a:noFill/>
            <a:miter lim="800000"/>
            <a:headEnd/>
            <a:tailEnd/>
          </a:ln>
        </p:spPr>
        <p:txBody>
          <a:bodyPr/>
          <a:lstStyle/>
          <a:p>
            <a:pPr marL="231775" indent="-231775" defTabSz="914400" eaLnBrk="0" fontAlgn="base" hangingPunct="0">
              <a:lnSpc>
                <a:spcPct val="85000"/>
              </a:lnSpc>
              <a:spcBef>
                <a:spcPct val="60000"/>
              </a:spcBef>
              <a:spcAft>
                <a:spcPct val="0"/>
              </a:spcAft>
              <a:buClr>
                <a:srgbClr val="B0B1B3"/>
              </a:buClr>
              <a:buFont typeface="Wingdings" pitchFamily="2" charset="2"/>
              <a:buChar char="§"/>
              <a:tabLst>
                <a:tab pos="231775" algn="l"/>
              </a:tabLst>
            </a:pPr>
            <a:endParaRPr lang="en-US" sz="2200">
              <a:solidFill>
                <a:srgbClr val="000000"/>
              </a:solidFill>
              <a:latin typeface="Arial" charset="0"/>
            </a:endParaRPr>
          </a:p>
        </p:txBody>
      </p:sp>
      <p:sp>
        <p:nvSpPr>
          <p:cNvPr id="20485" name="TextBox 4"/>
          <p:cNvSpPr txBox="1">
            <a:spLocks noChangeArrowheads="1"/>
          </p:cNvSpPr>
          <p:nvPr/>
        </p:nvSpPr>
        <p:spPr bwMode="auto">
          <a:xfrm>
            <a:off x="609600" y="1066800"/>
            <a:ext cx="9601200" cy="5278368"/>
          </a:xfrm>
          <a:prstGeom prst="rect">
            <a:avLst/>
          </a:prstGeom>
          <a:noFill/>
          <a:ln w="9525">
            <a:noFill/>
            <a:miter lim="800000"/>
            <a:headEnd/>
            <a:tailEnd/>
          </a:ln>
        </p:spPr>
        <p:txBody>
          <a:bodyPr wrap="square">
            <a:spAutoFit/>
          </a:bodyPr>
          <a:lstStyle/>
          <a:p>
            <a:pPr marL="114300" indent="-114300" defTabSz="914400" eaLnBrk="0" fontAlgn="base" hangingPunct="0">
              <a:lnSpc>
                <a:spcPct val="90000"/>
              </a:lnSpc>
              <a:spcBef>
                <a:spcPct val="30000"/>
              </a:spcBef>
              <a:spcAft>
                <a:spcPct val="0"/>
              </a:spcAft>
              <a:buClr>
                <a:srgbClr val="B0B1B3"/>
              </a:buClr>
            </a:pPr>
            <a:r>
              <a:rPr lang="en-US" sz="2200" b="1" dirty="0">
                <a:solidFill>
                  <a:srgbClr val="000063"/>
                </a:solidFill>
                <a:latin typeface="Times New Roman" pitchFamily="18" charset="0"/>
                <a:cs typeface="Times New Roman" pitchFamily="18" charset="0"/>
              </a:rPr>
              <a:t>Pre-Incident Phase</a:t>
            </a:r>
            <a:endParaRPr lang="en-US" sz="2200" dirty="0">
              <a:solidFill>
                <a:srgbClr val="000063"/>
              </a:solidFill>
              <a:latin typeface="Times New Roman" pitchFamily="18" charset="0"/>
              <a:cs typeface="Times New Roman" pitchFamily="18" charset="0"/>
            </a:endParaRPr>
          </a:p>
          <a:p>
            <a:pPr defTabSz="914400" fontAlgn="base">
              <a:spcBef>
                <a:spcPct val="0"/>
              </a:spcBef>
              <a:spcAft>
                <a:spcPct val="0"/>
              </a:spcAft>
            </a:pPr>
            <a:endParaRPr lang="en-US" sz="2200" kern="0" dirty="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Mark </a:t>
            </a:r>
            <a:r>
              <a:rPr lang="en-US" sz="2200" dirty="0">
                <a:solidFill>
                  <a:srgbClr val="000063"/>
                </a:solidFill>
                <a:latin typeface="Times New Roman" pitchFamily="18" charset="0"/>
                <a:cs typeface="Times New Roman" pitchFamily="18" charset="0"/>
              </a:rPr>
              <a:t>exits the building and walks out to the parking lot. </a:t>
            </a:r>
            <a:endParaRPr lang="en-US" sz="2200" dirty="0" smtClean="0">
              <a:solidFill>
                <a:srgbClr val="000063"/>
              </a:solidFill>
              <a:latin typeface="Times New Roman" pitchFamily="18" charset="0"/>
              <a:cs typeface="Times New Roman" pitchFamily="18" charset="0"/>
            </a:endParaRPr>
          </a:p>
          <a:p>
            <a:pPr marL="342900" indent="-342900" defTabSz="914400" fontAlgn="base">
              <a:spcBef>
                <a:spcPct val="0"/>
              </a:spcBef>
              <a:spcAft>
                <a:spcPct val="0"/>
              </a:spcAft>
              <a:buFont typeface="Wingdings" panose="05000000000000000000" pitchFamily="2" charset="2"/>
              <a:buChar char="q"/>
            </a:pPr>
            <a:r>
              <a:rPr lang="en-US" sz="2200" dirty="0" smtClean="0">
                <a:solidFill>
                  <a:srgbClr val="000063"/>
                </a:solidFill>
                <a:latin typeface="Times New Roman" pitchFamily="18" charset="0"/>
                <a:cs typeface="Times New Roman" pitchFamily="18" charset="0"/>
              </a:rPr>
              <a:t>Mark goes </a:t>
            </a:r>
            <a:r>
              <a:rPr lang="en-US" sz="2200" dirty="0">
                <a:solidFill>
                  <a:srgbClr val="000063"/>
                </a:solidFill>
                <a:latin typeface="Times New Roman" pitchFamily="18" charset="0"/>
                <a:cs typeface="Times New Roman" pitchFamily="18" charset="0"/>
              </a:rPr>
              <a:t>to his car and retrieves a large, heavy, dark duffel bag out of the trunk, throws it over his shoulder, and walks back toward the building.</a:t>
            </a:r>
          </a:p>
          <a:p>
            <a:pPr defTabSz="914400" fontAlgn="base">
              <a:spcBef>
                <a:spcPct val="0"/>
              </a:spcBef>
              <a:spcAft>
                <a:spcPct val="0"/>
              </a:spcAft>
            </a:pPr>
            <a:r>
              <a:rPr lang="en-US" sz="2200" dirty="0">
                <a:solidFill>
                  <a:srgbClr val="000063"/>
                </a:solidFill>
                <a:latin typeface="Times New Roman" pitchFamily="18" charset="0"/>
                <a:cs typeface="Times New Roman" pitchFamily="18" charset="0"/>
              </a:rPr>
              <a:t>	</a:t>
            </a:r>
          </a:p>
          <a:p>
            <a:pPr marL="457200" indent="-457200" defTabSz="914400" fontAlgn="base">
              <a:spcBef>
                <a:spcPct val="0"/>
              </a:spcBef>
              <a:spcAft>
                <a:spcPct val="0"/>
              </a:spcAft>
              <a:buFont typeface="+mj-lt"/>
              <a:buAutoNum type="arabicPeriod" startAt="8"/>
            </a:pPr>
            <a:r>
              <a:rPr lang="en-US" sz="2200" b="1" dirty="0">
                <a:solidFill>
                  <a:srgbClr val="000063"/>
                </a:solidFill>
                <a:latin typeface="Times New Roman" pitchFamily="18" charset="0"/>
                <a:cs typeface="Times New Roman" pitchFamily="18" charset="0"/>
              </a:rPr>
              <a:t>Should Mark have been escorted after the heated confrontation with his boss in which he left visibly upset?</a:t>
            </a:r>
          </a:p>
          <a:p>
            <a:pPr marL="914400" lvl="1" indent="-457200" defTabSz="914400" fontAlgn="base">
              <a:spcBef>
                <a:spcPct val="0"/>
              </a:spcBef>
              <a:spcAft>
                <a:spcPct val="0"/>
              </a:spcAft>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8"/>
            </a:pPr>
            <a:r>
              <a:rPr lang="en-US" sz="2400" b="1" dirty="0">
                <a:solidFill>
                  <a:srgbClr val="000063"/>
                </a:solidFill>
                <a:latin typeface="Times New Roman" pitchFamily="18" charset="0"/>
                <a:cs typeface="Times New Roman" pitchFamily="18" charset="0"/>
              </a:rPr>
              <a:t>Are facility/company policies adequate to deescalate this from proceeding into a violent incident? </a:t>
            </a:r>
          </a:p>
          <a:p>
            <a:pPr marL="457200" indent="-457200" defTabSz="914400" fontAlgn="base">
              <a:spcBef>
                <a:spcPct val="0"/>
              </a:spcBef>
              <a:spcAft>
                <a:spcPct val="0"/>
              </a:spcAft>
              <a:buFont typeface="+mj-lt"/>
              <a:buAutoNum type="arabicPeriod" startAt="8"/>
            </a:pPr>
            <a:endParaRPr lang="en-US" sz="2400" b="1" dirty="0">
              <a:solidFill>
                <a:srgbClr val="000063"/>
              </a:solidFill>
              <a:latin typeface="Times New Roman" pitchFamily="18" charset="0"/>
              <a:cs typeface="Times New Roman" pitchFamily="18" charset="0"/>
            </a:endParaRPr>
          </a:p>
          <a:p>
            <a:pPr marL="457200" indent="-457200" defTabSz="914400" fontAlgn="base">
              <a:spcBef>
                <a:spcPct val="0"/>
              </a:spcBef>
              <a:spcAft>
                <a:spcPct val="0"/>
              </a:spcAft>
              <a:buFont typeface="+mj-lt"/>
              <a:buAutoNum type="arabicPeriod" startAt="8"/>
            </a:pPr>
            <a:r>
              <a:rPr lang="en-US" sz="2400" b="1" dirty="0">
                <a:solidFill>
                  <a:srgbClr val="000063"/>
                </a:solidFill>
                <a:latin typeface="Times New Roman" pitchFamily="18" charset="0"/>
                <a:cs typeface="Times New Roman" pitchFamily="18" charset="0"/>
              </a:rPr>
              <a:t>Do </a:t>
            </a:r>
            <a:r>
              <a:rPr lang="en-US" sz="2400" b="1" dirty="0" smtClean="0">
                <a:solidFill>
                  <a:srgbClr val="000063"/>
                </a:solidFill>
                <a:latin typeface="Times New Roman" pitchFamily="18" charset="0"/>
                <a:cs typeface="Times New Roman" pitchFamily="18" charset="0"/>
              </a:rPr>
              <a:t>current </a:t>
            </a:r>
            <a:r>
              <a:rPr lang="en-US" sz="2400" b="1" dirty="0">
                <a:solidFill>
                  <a:srgbClr val="000063"/>
                </a:solidFill>
                <a:latin typeface="Times New Roman" pitchFamily="18" charset="0"/>
                <a:cs typeface="Times New Roman" pitchFamily="18" charset="0"/>
              </a:rPr>
              <a:t>procedures </a:t>
            </a:r>
            <a:r>
              <a:rPr lang="en-US" sz="2400" b="1" dirty="0" smtClean="0">
                <a:solidFill>
                  <a:srgbClr val="000063"/>
                </a:solidFill>
                <a:latin typeface="Times New Roman" pitchFamily="18" charset="0"/>
                <a:cs typeface="Times New Roman" pitchFamily="18" charset="0"/>
              </a:rPr>
              <a:t>consider or ensure </a:t>
            </a:r>
            <a:r>
              <a:rPr lang="en-US" sz="2400" b="1" dirty="0">
                <a:solidFill>
                  <a:srgbClr val="000063"/>
                </a:solidFill>
                <a:latin typeface="Times New Roman" pitchFamily="18" charset="0"/>
                <a:cs typeface="Times New Roman" pitchFamily="18" charset="0"/>
              </a:rPr>
              <a:t>safety for </a:t>
            </a:r>
            <a:r>
              <a:rPr lang="en-US" sz="2400" b="1" dirty="0" smtClean="0">
                <a:solidFill>
                  <a:srgbClr val="000063"/>
                </a:solidFill>
                <a:latin typeface="Times New Roman" pitchFamily="18" charset="0"/>
                <a:cs typeface="Times New Roman" pitchFamily="18" charset="0"/>
              </a:rPr>
              <a:t>employees- given the current circumstances?</a:t>
            </a:r>
            <a:endParaRPr lang="en-US" sz="1600" b="1" dirty="0">
              <a:solidFill>
                <a:srgbClr val="000000"/>
              </a:solidFill>
              <a:latin typeface="Arial" charset="0"/>
            </a:endParaRPr>
          </a:p>
          <a:p>
            <a:pPr marL="114300" indent="-114300" defTabSz="914400" eaLnBrk="0" fontAlgn="base" hangingPunct="0">
              <a:lnSpc>
                <a:spcPct val="90000"/>
              </a:lnSpc>
              <a:spcBef>
                <a:spcPct val="30000"/>
              </a:spcBef>
              <a:spcAft>
                <a:spcPct val="0"/>
              </a:spcAft>
              <a:buClr>
                <a:srgbClr val="B0B1B3"/>
              </a:buClr>
            </a:pPr>
            <a:endParaRPr lang="en-US" sz="1600" b="1" dirty="0">
              <a:solidFill>
                <a:srgbClr val="000000"/>
              </a:solidFill>
              <a:latin typeface="Arial" charset="0"/>
            </a:endParaRPr>
          </a:p>
        </p:txBody>
      </p:sp>
    </p:spTree>
    <p:extLst>
      <p:ext uri="{BB962C8B-B14F-4D97-AF65-F5344CB8AC3E}">
        <p14:creationId xmlns:p14="http://schemas.microsoft.com/office/powerpoint/2010/main" val="2395495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3_DHS_Template_Whi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rgbClr val="B0B1B3"/>
          </a:buClr>
          <a:buSzTx/>
          <a:buFont typeface="Wingdings" pitchFamily="2" charset="2"/>
          <a:buChar char="§"/>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rgbClr val="B0B1B3"/>
          </a:buClr>
          <a:buSzTx/>
          <a:buFont typeface="Wingdings" pitchFamily="2" charset="2"/>
          <a:buChar char="§"/>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Homeland Security">
      <a:dk1>
        <a:srgbClr val="363636"/>
      </a:dk1>
      <a:lt1>
        <a:srgbClr val="F8F8F8"/>
      </a:lt1>
      <a:dk2>
        <a:srgbClr val="002F80"/>
      </a:dk2>
      <a:lt2>
        <a:srgbClr val="F8F8F8"/>
      </a:lt2>
      <a:accent1>
        <a:srgbClr val="0070B2"/>
      </a:accent1>
      <a:accent2>
        <a:srgbClr val="A50021"/>
      </a:accent2>
      <a:accent3>
        <a:srgbClr val="598600"/>
      </a:accent3>
      <a:accent4>
        <a:srgbClr val="B0B1B3"/>
      </a:accent4>
      <a:accent5>
        <a:srgbClr val="36363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8029</Words>
  <Application>Microsoft Office PowerPoint</Application>
  <PresentationFormat>Widescreen</PresentationFormat>
  <Paragraphs>804</Paragraphs>
  <Slides>45</Slides>
  <Notes>42</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45</vt:i4>
      </vt:variant>
    </vt:vector>
  </HeadingPairs>
  <TitlesOfParts>
    <vt:vector size="66" baseType="lpstr">
      <vt:lpstr>ＭＳ Ｐゴシック</vt:lpstr>
      <vt:lpstr>Arial</vt:lpstr>
      <vt:lpstr>Arial Narrow</vt:lpstr>
      <vt:lpstr>Baskerville Old Face</vt:lpstr>
      <vt:lpstr>Calibri</vt:lpstr>
      <vt:lpstr>Calibri Light</vt:lpstr>
      <vt:lpstr>Cambria</vt:lpstr>
      <vt:lpstr>Copperplate Gothic Bold</vt:lpstr>
      <vt:lpstr>Noto Symbol</vt:lpstr>
      <vt:lpstr>Tahoma</vt:lpstr>
      <vt:lpstr>Times</vt:lpstr>
      <vt:lpstr>Times New Roman</vt:lpstr>
      <vt:lpstr>Wingdings</vt:lpstr>
      <vt:lpstr>1_Office Theme</vt:lpstr>
      <vt:lpstr>Custom Design</vt:lpstr>
      <vt:lpstr>2_Office Theme</vt:lpstr>
      <vt:lpstr>3_DHS_Template_White</vt:lpstr>
      <vt:lpstr>Office Theme</vt:lpstr>
      <vt:lpstr>3_Office Theme</vt:lpstr>
      <vt:lpstr>1_Custom Design</vt:lpstr>
      <vt:lpstr>Acrobat Document</vt:lpstr>
      <vt:lpstr>PowerPoint Presentation</vt:lpstr>
      <vt:lpstr>Agenda</vt:lpstr>
      <vt:lpstr>Insert Video of Parking Lot Confrontation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Scenario</vt:lpstr>
      <vt:lpstr>After Action</vt:lpstr>
      <vt:lpstr>After Action</vt:lpstr>
      <vt:lpstr>Active Shooter Situation Overview</vt:lpstr>
      <vt:lpstr>Active Shooter Statistics</vt:lpstr>
      <vt:lpstr>Active Shooter Incident Characteristics </vt:lpstr>
      <vt:lpstr>Pathway to Violence</vt:lpstr>
      <vt:lpstr>Behavioral Indicators</vt:lpstr>
      <vt:lpstr>Prevention Tools</vt:lpstr>
      <vt:lpstr>Protective Measures –  </vt:lpstr>
      <vt:lpstr>Protective Measures –  </vt:lpstr>
      <vt:lpstr>Protective Measures –  </vt:lpstr>
      <vt:lpstr>Protective Measures –  </vt:lpstr>
      <vt:lpstr>Mitigation Measures –  </vt:lpstr>
      <vt:lpstr>Mitigation Measures –  </vt:lpstr>
      <vt:lpstr>Response to an Active Shooter Situation</vt:lpstr>
      <vt:lpstr>PowerPoint Presentation</vt:lpstr>
      <vt:lpstr>Run</vt:lpstr>
      <vt:lpstr>Hide</vt:lpstr>
      <vt:lpstr>Fight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and Outreach Materials</vt:lpstr>
      <vt:lpstr>Online Training </vt:lpstr>
      <vt:lpstr>PowerPoint Presentation</vt:lpstr>
    </vt:vector>
  </TitlesOfParts>
  <Company>Department of Homeland Security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 Kiel (CTR)</dc:creator>
  <cp:lastModifiedBy>Mielish, Robert</cp:lastModifiedBy>
  <cp:revision>82</cp:revision>
  <cp:lastPrinted>2016-05-11T16:11:22Z</cp:lastPrinted>
  <dcterms:created xsi:type="dcterms:W3CDTF">2016-05-02T17:57:02Z</dcterms:created>
  <dcterms:modified xsi:type="dcterms:W3CDTF">2018-08-19T15:10:55Z</dcterms:modified>
</cp:coreProperties>
</file>