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296" r:id="rId6"/>
    <p:sldId id="277" r:id="rId7"/>
    <p:sldId id="278" r:id="rId8"/>
    <p:sldId id="269" r:id="rId9"/>
    <p:sldId id="279" r:id="rId10"/>
    <p:sldId id="270" r:id="rId11"/>
    <p:sldId id="280" r:id="rId12"/>
    <p:sldId id="285" r:id="rId13"/>
    <p:sldId id="291" r:id="rId14"/>
    <p:sldId id="284" r:id="rId15"/>
    <p:sldId id="286" r:id="rId16"/>
    <p:sldId id="292" r:id="rId17"/>
    <p:sldId id="281" r:id="rId18"/>
    <p:sldId id="287" r:id="rId19"/>
    <p:sldId id="293" r:id="rId20"/>
    <p:sldId id="282" r:id="rId21"/>
    <p:sldId id="288" r:id="rId22"/>
    <p:sldId id="294" r:id="rId23"/>
    <p:sldId id="283" r:id="rId24"/>
    <p:sldId id="289" r:id="rId25"/>
    <p:sldId id="295" r:id="rId26"/>
    <p:sldId id="275" r:id="rId27"/>
    <p:sldId id="290" r:id="rId28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4958" autoAdjust="0"/>
  </p:normalViewPr>
  <p:slideViewPr>
    <p:cSldViewPr snapToGrid="0" showGuides="1">
      <p:cViewPr varScale="1">
        <p:scale>
          <a:sx n="94" d="100"/>
          <a:sy n="94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8/19/2021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795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4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097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13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88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3017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4428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62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0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0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067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5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8/19/2021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zards.fema.gov/nr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bing.com/images/search?view=detailV2&amp;ccid=tK6EGjXi&amp;id=58D884267DD6009A24C5641280777D69C8D96754&amp;thid=OIP.tK6EGjXiAU3fKk6QxvfBAQHaEN&amp;mediaurl=https%3A%2F%2Fth.bing.com%2Fth%2Fid%2FR.b4ae841a35e2014ddf2a4e90c6f7c101%3Frik%3DVGfZyGl9d4ASZA%26riu%3Dhttp%253a%252f%252fwww.exceltemplate123.us%252fwp-content%252fuploads%252f2018%252f01%252fproject-management-template-excel-free-wdskx-beautiful-business-impact-analysis-template-excel-excel-tmp-of-project-management-template-excel-freew1m935.jpg%26ehk%3D33Z5SXIVy1As7R%252bhCAsZXqpFBJ12p6%252b8KMV2BiluHqI%253d%26risl%3D%26pid%3DImgRaw%26r%3D0&amp;exph=627&amp;expw=1101&amp;q=business+impact+analysis&amp;simid=608032795033804525&amp;form=IRPRST&amp;ck=B1A91EA68176F36445CD31F833C3F367&amp;selectedindex=52&amp;ajaxhist=0&amp;ajaxserp=0&amp;vt=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business-continuity-pla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bing.com/images/search?view=detailV2&amp;ccid=JGrsPVUi&amp;id=B51F933B9C3B8DA42C4FE0500918D19F609CCB90&amp;thid=OIP.JGrsPVUilbtD0w9sN-eeEwHaFP&amp;mediaurl=https%3A%2F%2Fwww.researchgate.net%2Fprofile%2FGrigore_Havarneanu%2Fpublication%2F303342454%2Ffigure%2Fdownload%2Ffig1%2FAS%3A364925785526272%401464016495769%2FGeneric-flow-of-incident-response-responsibilities-and-arrangements.png&amp;exph=602&amp;expw=850&amp;q=Incident+Response+Workflow+Plan&amp;simid=607999367301978514&amp;form=IRPRST&amp;ck=4AC3B877DCE83783D8564E2C23660149&amp;selectedindex=16&amp;ajaxhist=0&amp;ajaxserp=0&amp;vt=0&amp;sim=11&amp;cdnurl=https%3A%2F%2Fth.bing.com%2Fth%2Fid%2FR.246aec3d552295bb43d30f6c37e79e13%3Frik%3DkMucYJ%252fRGAlQ4A%26pid%3DImgRaw%26r%3D0" TargetMode="External"/><Relationship Id="rId4" Type="http://schemas.openxmlformats.org/officeDocument/2006/relationships/hyperlink" Target="https://www.bing.com/images/search?view=detailV2&amp;ccid=Zxqvz1F2&amp;id=DEA13D3A57EF725229B706F9EE5102A89FC580DD&amp;thid=OIP.Zxqvz1F2acGgb7XJkW3FTAHaGA&amp;mediaurl=https%3a%2f%2fwww.nysscpa.org%2fcpaj-images%2fCPA.2019.89.11.070.f001.jpg&amp;cdnurl=https%3a%2f%2fth.bing.com%2fth%2fid%2fR.671aafcf517669c1a06fb5c9916dc54c%3frik%3d3YDFn6gCUe75Bg%26pid%3dImgRaw%26r%3d0&amp;exph=1646&amp;expw=2028&amp;q=incident+response+examples&amp;simid=607994763096884282&amp;FORM=IRPRST&amp;ck=498060EC975751A0989AE8891A8F7BEF&amp;selectedIndex=0&amp;ajaxhist=0&amp;ajaxserp=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cottprice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bing.com/images/search?view=detailV2&amp;ccid=Ta33Ldsz&amp;id=8081E39E45D773631219D4388C639B27DC52C1EF&amp;thid=OIP.Ta33LdszF8O9hyZ-8nHaDwHaFA&amp;mediaurl=https%3a%2f%2fth.bing.com%2fth%2fid%2fR.4dadf72ddb3317c3bd87267ef271da0f%3frik%3d78FS3CebY4w41A%26riu%3dhttp%253a%252f%252fwww.continuitycentral.com%252fimages%252fexercisediagram2.jpg%26ehk%3dA2k5fLRRswUyUoUhAuIIgHTbpS5ZN1e4INQgQFjjJmU%253d%26risl%3d%26pid%3dImgRaw%26r%3d0&amp;exph=654&amp;expw=968&amp;q=business+continuity+exercie&amp;simid=607991224056045284&amp;FORM=IRPRST&amp;ck=C34CDCBBFDBE7F91DA6942EA9413E843&amp;selectedIndex=21&amp;ajaxhist=0&amp;ajaxserp=0" TargetMode="External"/><Relationship Id="rId5" Type="http://schemas.openxmlformats.org/officeDocument/2006/relationships/hyperlink" Target="https://www.bing.com/images/search?view=detailV2&amp;ccid=8ryRqQ8I&amp;id=51A9FF92035E4C0FF0998126DA81A696AE427D5C&amp;thid=OIP.8ryRqQ8IvnWYCmLFlizujwHaFv&amp;mediaurl=https%3a%2f%2fthumbnails-visually.netdna-ssl.com%2fbusiness-continuity-exercises_5388ebcf70c53_w1500.jpg&amp;cdnurl=https%3a%2f%2fth.bing.com%2fth%2fid%2fR.f2bc91a90f08be75980a62c5962cee8f%3frik%3dXH1CrpamgdomgQ%26pid%3dImgRaw%26r%3d0&amp;exph=1162&amp;expw=1500&amp;q=business+continuity+exercie&amp;simid=607989162468197182&amp;FORM=IRPRST&amp;ck=CA2E049D4236FFA2DE82F92B1EA70335&amp;selectedIndex=0&amp;ajaxhist=0&amp;ajaxserp=0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usinessinsurance.com/article/20210202/NEWS06/912339524/Insured-natural-catastrophe-losses-reached-$78B-in-2020-Report-Willis-Re" TargetMode="External"/><Relationship Id="rId5" Type="http://schemas.openxmlformats.org/officeDocument/2006/relationships/hyperlink" Target="https://www.travelers.com/resources/business-topics/business-continuity/why-is-business-continuity-important" TargetMode="External"/><Relationship Id="rId4" Type="http://schemas.openxmlformats.org/officeDocument/2006/relationships/hyperlink" Target="https://www.acronis.com/en-us/articles/bc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asrjwinn.blogspot.com/2015/12/running-head-implementing-operational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hyperlink" Target="https://www.bing.com/images/search?view=detailV2&amp;ccid=EBbUESW/&amp;id=5065F0477DF46C167A1D0D673FA8CA4B013A9531&amp;thid=OIP.EBbUESW_g_vVp1No9W-AEQHaFH&amp;mediaurl=https://methodstatementhq.com/wp-content/uploads/2018/10/hazard-identification-and-risk-assessment-HIRA-Form.png&amp;cdnurl=https://th.bing.com/th/id/R.1016d41125bf83fbd5a75368f56f8011?rik=MZU6AUvKqD9nDQ&amp;pid=ImgRaw&amp;r=0&amp;exph=553&amp;expw=800&amp;q=Risk+Assessment+of+Hazard+Example&amp;simid=607995098108924526&amp;form=IRPRST&amp;ck=2085CC31FB9FC4D8D476C8139F8C5E78&amp;selectedindex=25&amp;adlt=demote&amp;shtp=GetUrl&amp;shid=b691e259-2ec0-4cbc-b100-8847efccf576&amp;shtk=SG93IHRvIGRvIEhlYWx0aCAmIFNhZmV0eSBSaXNrIEFzc2Vzc21lbnQgU3RlcC13aXNlIEd1aWRlIC4uLg%3D%3D&amp;shdk=Rm91bmQgb24gQmluZyBmcm9tIG1ldGhvZHN0YXRlbWVudGhxLmNvbQ%3D%3D&amp;shhk=JsrwGEFC8kcwq4PFDjEuVTpS8E5D7NdAWKdNsVevvbA%3D&amp;shth=OIP.EBbUESW_g_vVp1No9W-AEQHaF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Essential and best practices for Business continuity management</a:t>
            </a:r>
          </a:p>
        </p:txBody>
      </p:sp>
      <p:pic>
        <p:nvPicPr>
          <p:cNvPr id="10" name="Picture Placeholder 9" descr="cityscape&#10;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2E0B-2728-49E1-A16B-652D93A6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kpi/kri (Performance &amp; Risk) indicators for risk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B09DA-C61E-4208-8DA4-8D129ED8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DFA35-3BD7-429E-8792-AAAB10A99FE5}"/>
              </a:ext>
            </a:extLst>
          </p:cNvPr>
          <p:cNvSpPr txBox="1"/>
          <p:nvPr/>
        </p:nvSpPr>
        <p:spPr>
          <a:xfrm>
            <a:off x="515939" y="5135993"/>
            <a:ext cx="9824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Performance Indicators (KPIs):   </a:t>
            </a:r>
            <a:r>
              <a:rPr lang="en-US" dirty="0"/>
              <a:t>Used to understand how well Professional Practices are performing against their intended objective. </a:t>
            </a:r>
          </a:p>
          <a:p>
            <a:endParaRPr lang="en-US" dirty="0"/>
          </a:p>
          <a:p>
            <a:r>
              <a:rPr lang="en-US" b="1" dirty="0"/>
              <a:t>Key Risk Indicators (KRIs): </a:t>
            </a:r>
            <a:r>
              <a:rPr lang="en-US" dirty="0"/>
              <a:t>Used to determine how much risk Professional Practices are exposed to or the sufficiency of the practice to identify risk for the covered stakeholders.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9116E3-695B-46D6-B95A-53062A440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12558"/>
              </p:ext>
            </p:extLst>
          </p:nvPr>
        </p:nvGraphicFramePr>
        <p:xfrm>
          <a:off x="565992" y="2157770"/>
          <a:ext cx="10797704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426">
                  <a:extLst>
                    <a:ext uri="{9D8B030D-6E8A-4147-A177-3AD203B41FA5}">
                      <a16:colId xmlns:a16="http://schemas.microsoft.com/office/drawing/2014/main" val="2232996538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3700337508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14062770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061916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Performance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6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Indicator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6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Risk register accounts for all reported incident types.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Risks are identified, can be quantified and countermeasures adjusted.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Frequent solicitations for update from plan owners.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Sponsorship of Professional Practice (and Program) are at risk due to lack of support.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Probability, Frequency and Severity of incidents (actual) are aligned to what is listed in the Risk Register.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Risks that occur do not deviate from what we expect them to be.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using external sources for validation/verification of risks.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Risks are stale exposing the program to stagnation. </a:t>
                      </a:r>
                    </a:p>
                    <a:p>
                      <a:r>
                        <a:rPr lang="en-US" sz="1600" dirty="0"/>
                        <a:t>(Example:  </a:t>
                      </a:r>
                      <a:r>
                        <a:rPr lang="en-US" sz="1600" dirty="0">
                          <a:hlinkClick r:id="rId3"/>
                        </a:rPr>
                        <a:t>National Risk Index | FEMA.gov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083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9B859C-3DE8-4B82-8329-179A9D81DA3A}"/>
              </a:ext>
            </a:extLst>
          </p:cNvPr>
          <p:cNvSpPr txBox="1"/>
          <p:nvPr/>
        </p:nvSpPr>
        <p:spPr>
          <a:xfrm>
            <a:off x="515938" y="1219597"/>
            <a:ext cx="1084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aim of this slide is to share perspective and solicit input for ways to measure the performance or risk of a Professional Practice. Audit (or audit methodologies) are not covered. These are techniques I have used and found beneficial.  </a:t>
            </a:r>
          </a:p>
        </p:txBody>
      </p:sp>
    </p:spTree>
    <p:extLst>
      <p:ext uri="{BB962C8B-B14F-4D97-AF65-F5344CB8AC3E}">
        <p14:creationId xmlns:p14="http://schemas.microsoft.com/office/powerpoint/2010/main" val="334211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 analysis</a:t>
            </a:r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How we identify and prioritize functions and processes within our business and discover which items have the greatest impact if not available.  </a:t>
            </a:r>
          </a:p>
          <a:p>
            <a:r>
              <a:rPr lang="en-US" sz="1400" dirty="0">
                <a:latin typeface="+mj-lt"/>
              </a:rPr>
              <a:t>Provides visibility (gaps) between requirements and our ability to deliver those critical success factors.</a:t>
            </a:r>
          </a:p>
          <a:p>
            <a:r>
              <a:rPr lang="en-US" sz="1400" dirty="0">
                <a:latin typeface="+mj-lt"/>
              </a:rPr>
              <a:t>Quantify and qualify the critical processes. </a:t>
            </a:r>
          </a:p>
          <a:p>
            <a:r>
              <a:rPr lang="en-US" sz="1400" dirty="0">
                <a:latin typeface="+mj-lt"/>
              </a:rPr>
              <a:t>Determine Recovery Time Objectives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Quantitative Analysis – Measure/Count</a:t>
            </a:r>
          </a:p>
          <a:p>
            <a:r>
              <a:rPr lang="en-US" sz="1400" dirty="0">
                <a:latin typeface="+mj-lt"/>
              </a:rPr>
              <a:t>Qualitative Analysis - Descriptive</a:t>
            </a:r>
          </a:p>
          <a:p>
            <a:r>
              <a:rPr lang="en-US" sz="1400" dirty="0">
                <a:latin typeface="+mj-lt"/>
              </a:rPr>
              <a:t>Impact Assessment (Financial, Legal/Regulatory, Operational, Reputational, Human)</a:t>
            </a:r>
          </a:p>
          <a:p>
            <a:r>
              <a:rPr lang="en-US" sz="1400" dirty="0">
                <a:latin typeface="+mj-lt"/>
              </a:rPr>
              <a:t>Identification of critical dependencies</a:t>
            </a:r>
          </a:p>
          <a:p>
            <a:r>
              <a:rPr lang="en-US" sz="1400" dirty="0">
                <a:latin typeface="+mj-lt"/>
              </a:rPr>
              <a:t>GAP Analysis 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Placeholder 82" descr="Bar chart">
            <a:extLst>
              <a:ext uri="{FF2B5EF4-FFF2-40B4-BE49-F238E27FC236}">
                <a16:creationId xmlns:a16="http://schemas.microsoft.com/office/drawing/2014/main" id="{13EEEE22-90D0-4BEA-9B81-8EFE3EFA2A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44563" y="1988373"/>
            <a:ext cx="502873" cy="502873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292C09-0663-4B06-B0E5-CA0060972A63}"/>
              </a:ext>
            </a:extLst>
          </p:cNvPr>
          <p:cNvSpPr/>
          <p:nvPr/>
        </p:nvSpPr>
        <p:spPr>
          <a:xfrm>
            <a:off x="4149328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B90C41AC-4CDA-4326-BBD6-54D33175831C}"/>
              </a:ext>
            </a:extLst>
          </p:cNvPr>
          <p:cNvSpPr txBox="1">
            <a:spLocks/>
          </p:cNvSpPr>
          <p:nvPr/>
        </p:nvSpPr>
        <p:spPr>
          <a:xfrm>
            <a:off x="4373217" y="2711636"/>
            <a:ext cx="344556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EE6444-5566-49E0-B428-E6E6CE5BDE6E}"/>
              </a:ext>
            </a:extLst>
          </p:cNvPr>
          <p:cNvSpPr txBox="1">
            <a:spLocks/>
          </p:cNvSpPr>
          <p:nvPr/>
        </p:nvSpPr>
        <p:spPr>
          <a:xfrm>
            <a:off x="4373217" y="3207024"/>
            <a:ext cx="3445566" cy="2504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 Obtain alignment/consensus for critical business processes.</a:t>
            </a:r>
          </a:p>
          <a:p>
            <a:r>
              <a:rPr lang="en-US" sz="1400" dirty="0">
                <a:latin typeface="+mj-lt"/>
              </a:rPr>
              <a:t>Obtain alignment and support for recovering critical business processes within a mutually agreed upon Recovery Time Objective.</a:t>
            </a:r>
          </a:p>
          <a:p>
            <a:r>
              <a:rPr lang="en-US" sz="1400" dirty="0">
                <a:latin typeface="+mj-lt"/>
              </a:rPr>
              <a:t>Provides a structured outline enabling business decisions.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DD200A-932D-4527-B1BC-7BF76B1321F4}"/>
              </a:ext>
            </a:extLst>
          </p:cNvPr>
          <p:cNvSpPr>
            <a:spLocks noChangeAspect="1"/>
          </p:cNvSpPr>
          <p:nvPr/>
        </p:nvSpPr>
        <p:spPr>
          <a:xfrm>
            <a:off x="5675185" y="1832523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 descr="Badge Tick outline">
            <a:extLst>
              <a:ext uri="{FF2B5EF4-FFF2-40B4-BE49-F238E27FC236}">
                <a16:creationId xmlns:a16="http://schemas.microsoft.com/office/drawing/2014/main" id="{B79C29DB-6ECB-4043-924A-4D600610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4037" y="1782609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E51BFB-D483-4CD5-9BC8-093097582638}"/>
              </a:ext>
            </a:extLst>
          </p:cNvPr>
          <p:cNvSpPr txBox="1"/>
          <p:nvPr/>
        </p:nvSpPr>
        <p:spPr>
          <a:xfrm>
            <a:off x="219126" y="6364756"/>
            <a:ext cx="816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 BCOE 0300 - Understanding Professional Practice Three: Business Impact Analysis</a:t>
            </a:r>
          </a:p>
        </p:txBody>
      </p:sp>
    </p:spTree>
    <p:extLst>
      <p:ext uri="{BB962C8B-B14F-4D97-AF65-F5344CB8AC3E}">
        <p14:creationId xmlns:p14="http://schemas.microsoft.com/office/powerpoint/2010/main" val="25860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C4CD-1E1F-424F-ADA1-70BB1A1B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business impact analysis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9454B-52FF-4079-8B44-1428B721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C632E-AC5A-46A4-9809-634405BD2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1411183"/>
            <a:ext cx="10496550" cy="4539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B3EA4-5707-4F40-B6DF-B1C697570FA4}"/>
              </a:ext>
            </a:extLst>
          </p:cNvPr>
          <p:cNvSpPr txBox="1"/>
          <p:nvPr/>
        </p:nvSpPr>
        <p:spPr>
          <a:xfrm>
            <a:off x="533844" y="6208646"/>
            <a:ext cx="24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business impact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2E0B-2728-49E1-A16B-652D93A6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kpi/kri (Performance &amp; Risk) indicators for business impact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B09DA-C61E-4208-8DA4-8D129ED8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3F781-A0BF-431D-9549-815C04C370E2}"/>
              </a:ext>
            </a:extLst>
          </p:cNvPr>
          <p:cNvSpPr txBox="1"/>
          <p:nvPr/>
        </p:nvSpPr>
        <p:spPr>
          <a:xfrm>
            <a:off x="710492" y="5151058"/>
            <a:ext cx="9824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Performance Indicators (KPIs):   </a:t>
            </a:r>
            <a:r>
              <a:rPr lang="en-US" dirty="0"/>
              <a:t>Used to understand how well Professional Practices are performing against their intended objective. </a:t>
            </a:r>
          </a:p>
          <a:p>
            <a:endParaRPr lang="en-US" dirty="0"/>
          </a:p>
          <a:p>
            <a:r>
              <a:rPr lang="en-US" b="1" dirty="0"/>
              <a:t>Key Risk Indicators (KRIs): </a:t>
            </a:r>
            <a:r>
              <a:rPr lang="en-US" dirty="0"/>
              <a:t>Used to determine how much risk Professional Practices are exposed to or the sufficiency of the practice to identify risk for the covered stakeholders.  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74A558F-BE7A-4C74-A5C5-BA39638F7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59418"/>
              </p:ext>
            </p:extLst>
          </p:nvPr>
        </p:nvGraphicFramePr>
        <p:xfrm>
          <a:off x="565992" y="2110878"/>
          <a:ext cx="10797704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426">
                  <a:extLst>
                    <a:ext uri="{9D8B030D-6E8A-4147-A177-3AD203B41FA5}">
                      <a16:colId xmlns:a16="http://schemas.microsoft.com/office/drawing/2014/main" val="2232996538"/>
                    </a:ext>
                  </a:extLst>
                </a:gridCol>
                <a:gridCol w="3522244">
                  <a:extLst>
                    <a:ext uri="{9D8B030D-6E8A-4147-A177-3AD203B41FA5}">
                      <a16:colId xmlns:a16="http://schemas.microsoft.com/office/drawing/2014/main" val="3700337508"/>
                    </a:ext>
                  </a:extLst>
                </a:gridCol>
                <a:gridCol w="1876608">
                  <a:extLst>
                    <a:ext uri="{9D8B030D-6E8A-4147-A177-3AD203B41FA5}">
                      <a16:colId xmlns:a16="http://schemas.microsoft.com/office/drawing/2014/main" val="4114062770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061916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Performance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Risk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6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Indicator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6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Aggregate BIA’s are 90% aligned (recovery time objectives) for </a:t>
                      </a:r>
                      <a:r>
                        <a:rPr lang="en-US" sz="1400" b="1" dirty="0"/>
                        <a:t>shared technology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Alignment that federated services (email, phone, collaboration) are aligned across user groups ensuring consistency in support services being provided.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Frequent solicitations for update.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Sponsorship of Professional Practice (and Program) are at risk due to lack of support.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Less than 3% difference between what business reports (technology) and what Technology expects to test during annual DR exercise.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Mutual alignment between Business and Technology around technology usage.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BIA includes all business-critical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Business owner does not supply all critical applications reflecting a disconnect between Technology and Business Teams.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083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B55C813-176C-4490-90B3-C04585C72665}"/>
              </a:ext>
            </a:extLst>
          </p:cNvPr>
          <p:cNvSpPr txBox="1"/>
          <p:nvPr/>
        </p:nvSpPr>
        <p:spPr>
          <a:xfrm>
            <a:off x="515938" y="1219597"/>
            <a:ext cx="1084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aim of this slide is to share perspective and solicit input for ways to measure the performance or risk of a Professional Practice. Audit (or audit methodologies) are not covered. These are techniques I have used and found beneficial.  </a:t>
            </a:r>
          </a:p>
        </p:txBody>
      </p:sp>
    </p:spTree>
    <p:extLst>
      <p:ext uri="{BB962C8B-B14F-4D97-AF65-F5344CB8AC3E}">
        <p14:creationId xmlns:p14="http://schemas.microsoft.com/office/powerpoint/2010/main" val="165024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continuity strategies</a:t>
            </a:r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Formation and selection of cost-effective strategies based upon our Risk and Business Impact Assessments.</a:t>
            </a:r>
          </a:p>
          <a:p>
            <a:r>
              <a:rPr lang="en-US" sz="1400" dirty="0">
                <a:latin typeface="+mj-lt"/>
              </a:rPr>
              <a:t>The actions we will take if/should the Risks we identify occur allowing our business to continue to operate. </a:t>
            </a:r>
          </a:p>
          <a:p>
            <a:r>
              <a:rPr lang="en-US" sz="1400" dirty="0">
                <a:latin typeface="+mj-lt"/>
              </a:rPr>
              <a:t>Strategies and plans we act upon during an event. 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Cost Benefit Analysis.</a:t>
            </a:r>
          </a:p>
          <a:p>
            <a:r>
              <a:rPr lang="en-US" sz="1400" dirty="0">
                <a:latin typeface="+mj-lt"/>
              </a:rPr>
              <a:t>Reciprocal Agreements.</a:t>
            </a:r>
          </a:p>
          <a:p>
            <a:r>
              <a:rPr lang="en-US" sz="1400" dirty="0">
                <a:latin typeface="+mj-lt"/>
              </a:rPr>
              <a:t>Alternate Work Locations.</a:t>
            </a:r>
          </a:p>
          <a:p>
            <a:r>
              <a:rPr lang="en-US" sz="1400" dirty="0">
                <a:latin typeface="+mj-lt"/>
              </a:rPr>
              <a:t>Maintain Training Collateral.</a:t>
            </a:r>
          </a:p>
          <a:p>
            <a:r>
              <a:rPr lang="en-US" sz="1400" dirty="0">
                <a:latin typeface="+mj-lt"/>
              </a:rPr>
              <a:t>Identify and utilize manual work arounds.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Picture Placeholder 82" descr="Bar chart">
            <a:extLst>
              <a:ext uri="{FF2B5EF4-FFF2-40B4-BE49-F238E27FC236}">
                <a16:creationId xmlns:a16="http://schemas.microsoft.com/office/drawing/2014/main" id="{13EEEE22-90D0-4BEA-9B81-8EFE3EFA2A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44563" y="1988373"/>
            <a:ext cx="502873" cy="502873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292C09-0663-4B06-B0E5-CA0060972A63}"/>
              </a:ext>
            </a:extLst>
          </p:cNvPr>
          <p:cNvSpPr/>
          <p:nvPr/>
        </p:nvSpPr>
        <p:spPr>
          <a:xfrm>
            <a:off x="4149328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B90C41AC-4CDA-4326-BBD6-54D33175831C}"/>
              </a:ext>
            </a:extLst>
          </p:cNvPr>
          <p:cNvSpPr txBox="1">
            <a:spLocks/>
          </p:cNvSpPr>
          <p:nvPr/>
        </p:nvSpPr>
        <p:spPr>
          <a:xfrm>
            <a:off x="4373217" y="2711636"/>
            <a:ext cx="344556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EE6444-5566-49E0-B428-E6E6CE5BDE6E}"/>
              </a:ext>
            </a:extLst>
          </p:cNvPr>
          <p:cNvSpPr txBox="1">
            <a:spLocks/>
          </p:cNvSpPr>
          <p:nvPr/>
        </p:nvSpPr>
        <p:spPr>
          <a:xfrm>
            <a:off x="4373217" y="3207024"/>
            <a:ext cx="3445566" cy="2504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Keep people safe. </a:t>
            </a:r>
          </a:p>
          <a:p>
            <a:r>
              <a:rPr lang="en-US" sz="1400" dirty="0">
                <a:latin typeface="+mj-lt"/>
              </a:rPr>
              <a:t>Maintain operations to the extent possible and within our Recovery Time Objectives.</a:t>
            </a:r>
          </a:p>
          <a:p>
            <a:r>
              <a:rPr lang="en-US" sz="1400" dirty="0">
                <a:latin typeface="+mj-lt"/>
              </a:rPr>
              <a:t> Minimize financial loss.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DD200A-932D-4527-B1BC-7BF76B1321F4}"/>
              </a:ext>
            </a:extLst>
          </p:cNvPr>
          <p:cNvSpPr>
            <a:spLocks noChangeAspect="1"/>
          </p:cNvSpPr>
          <p:nvPr/>
        </p:nvSpPr>
        <p:spPr>
          <a:xfrm>
            <a:off x="5675185" y="1832523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 descr="Badge Tick outline">
            <a:extLst>
              <a:ext uri="{FF2B5EF4-FFF2-40B4-BE49-F238E27FC236}">
                <a16:creationId xmlns:a16="http://schemas.microsoft.com/office/drawing/2014/main" id="{B79C29DB-6ECB-4043-924A-4D600610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4037" y="1782609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137DD1-D20B-42F5-AABA-69914ACF043D}"/>
              </a:ext>
            </a:extLst>
          </p:cNvPr>
          <p:cNvSpPr txBox="1"/>
          <p:nvPr/>
        </p:nvSpPr>
        <p:spPr>
          <a:xfrm>
            <a:off x="219126" y="6364756"/>
            <a:ext cx="854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 BCOE 0400 - Understanding Professional Practice Four: Business Continuity Strategies</a:t>
            </a:r>
          </a:p>
        </p:txBody>
      </p:sp>
    </p:spTree>
    <p:extLst>
      <p:ext uri="{BB962C8B-B14F-4D97-AF65-F5344CB8AC3E}">
        <p14:creationId xmlns:p14="http://schemas.microsoft.com/office/powerpoint/2010/main" val="119869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0822-E0D9-451F-BE9C-7AD87784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business continuity strategies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3EBCF-C268-4054-A0F7-AF49CCB6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052F9-5D37-4E95-B924-92FC822D77F2}"/>
              </a:ext>
            </a:extLst>
          </p:cNvPr>
          <p:cNvSpPr txBox="1"/>
          <p:nvPr/>
        </p:nvSpPr>
        <p:spPr>
          <a:xfrm>
            <a:off x="515938" y="2103188"/>
            <a:ext cx="51751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Shifting production from one facility to another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Increasing manufacturing output at operational facilities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Retooling production from one item to another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Prioritization of production—by profit margin or customer relationship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Maintaining higher raw materials or finished goods inventory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Reallocating existing inventory, repurchase or buyback of inventory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Limiting orders (e.g., maximum order size or unit quantity)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Contracting with third parties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Purchasing business interruption insurance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E8D08-F553-4DA2-8CF6-65F55D644E5B}"/>
              </a:ext>
            </a:extLst>
          </p:cNvPr>
          <p:cNvSpPr txBox="1"/>
          <p:nvPr/>
        </p:nvSpPr>
        <p:spPr>
          <a:xfrm>
            <a:off x="6188518" y="2103188"/>
            <a:ext cx="51751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Reciprocal Agreements – Shift work to other departments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Repurpose Operations – Close one process (lower priority) to support a more critical operation.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Direct Work to Alternate Location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Source Sans Pro Web"/>
              </a:rPr>
              <a:t>Activate Work From Home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Source through a 3</a:t>
            </a:r>
            <a:r>
              <a:rPr lang="en-US" b="0" i="0" baseline="30000" dirty="0">
                <a:solidFill>
                  <a:srgbClr val="1B1B1B"/>
                </a:solidFill>
                <a:effectLst/>
                <a:latin typeface="Source Sans Pro Web"/>
              </a:rPr>
              <a:t>rd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 party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26B35-74F4-4F19-9702-979B41757F98}"/>
              </a:ext>
            </a:extLst>
          </p:cNvPr>
          <p:cNvSpPr txBox="1"/>
          <p:nvPr/>
        </p:nvSpPr>
        <p:spPr>
          <a:xfrm>
            <a:off x="1746915" y="1665025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Manufacturing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D0BDD-717D-4399-8A76-A65E7B0BE716}"/>
              </a:ext>
            </a:extLst>
          </p:cNvPr>
          <p:cNvSpPr txBox="1"/>
          <p:nvPr/>
        </p:nvSpPr>
        <p:spPr>
          <a:xfrm>
            <a:off x="7399362" y="1665025"/>
            <a:ext cx="272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Financial Service 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B031E-A70B-40FA-A9EA-6E8A90CE2393}"/>
              </a:ext>
            </a:extLst>
          </p:cNvPr>
          <p:cNvSpPr txBox="1"/>
          <p:nvPr/>
        </p:nvSpPr>
        <p:spPr>
          <a:xfrm>
            <a:off x="777923" y="6273774"/>
            <a:ext cx="363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Business Continuity Plan | Ready.gov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0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2E0B-2728-49E1-A16B-652D93A6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kpi/kri (Performance &amp; Risk) indicators for business continuity strategies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B09DA-C61E-4208-8DA4-8D129ED8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3B477-2BC4-4732-A479-EE29E6B366B5}"/>
              </a:ext>
            </a:extLst>
          </p:cNvPr>
          <p:cNvSpPr txBox="1"/>
          <p:nvPr/>
        </p:nvSpPr>
        <p:spPr>
          <a:xfrm>
            <a:off x="710492" y="5151058"/>
            <a:ext cx="9824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Performance Indicators (KPIs):   </a:t>
            </a:r>
            <a:r>
              <a:rPr lang="en-US" dirty="0"/>
              <a:t>Used to understand how well Professional Practices are performing against their intended objective. </a:t>
            </a:r>
          </a:p>
          <a:p>
            <a:endParaRPr lang="en-US" dirty="0"/>
          </a:p>
          <a:p>
            <a:r>
              <a:rPr lang="en-US" b="1" dirty="0"/>
              <a:t>Key Risk Indicators (KRIs): </a:t>
            </a:r>
            <a:r>
              <a:rPr lang="en-US" dirty="0"/>
              <a:t>Used to determine how much risk Professional Practices are exposed to or the sufficiency of the practice to identify risk for the covered stakeholders. 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CD3FBC5-BBB5-4018-8E6A-EDA182B0F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51059"/>
              </p:ext>
            </p:extLst>
          </p:nvPr>
        </p:nvGraphicFramePr>
        <p:xfrm>
          <a:off x="565992" y="2110878"/>
          <a:ext cx="10797704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426">
                  <a:extLst>
                    <a:ext uri="{9D8B030D-6E8A-4147-A177-3AD203B41FA5}">
                      <a16:colId xmlns:a16="http://schemas.microsoft.com/office/drawing/2014/main" val="2232996538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3700337508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14062770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061916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Performance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6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Indicator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6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100% coverage (strategies) for all the risks we Accept, Mitigate or Transfer.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have a strategy for each item we Accept, Mitigate or Transfer risk.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 of strategies accept consequences.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Acceptance of and no plan for a risk (</a:t>
                      </a:r>
                      <a:r>
                        <a:rPr lang="en-US" sz="1600" i="1" dirty="0"/>
                        <a:t>i.e. ice cream shop closes due to inclement weather</a:t>
                      </a:r>
                      <a:r>
                        <a:rPr lang="en-US" sz="1600" dirty="0"/>
                        <a:t>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Tabletops account for 100% of strategy testing.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Risks are stale exposing the program to stagnation.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083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3E361B-ECC4-4705-A7D7-D216CF303766}"/>
              </a:ext>
            </a:extLst>
          </p:cNvPr>
          <p:cNvSpPr txBox="1"/>
          <p:nvPr/>
        </p:nvSpPr>
        <p:spPr>
          <a:xfrm>
            <a:off x="515938" y="1219597"/>
            <a:ext cx="1084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aim of this slide is to share perspective and solicit input for ways to measure the performance or risk of a Professional Practice. Audit (or audit methodologies) are not covered. These are techniques I have used and found beneficial.  </a:t>
            </a:r>
          </a:p>
        </p:txBody>
      </p:sp>
    </p:spTree>
    <p:extLst>
      <p:ext uri="{BB962C8B-B14F-4D97-AF65-F5344CB8AC3E}">
        <p14:creationId xmlns:p14="http://schemas.microsoft.com/office/powerpoint/2010/main" val="107961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</a:t>
            </a:r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Implementation of an incident management system that ensures coordination of outside organizations in a timely and effective routine.</a:t>
            </a:r>
          </a:p>
          <a:p>
            <a:r>
              <a:rPr lang="en-US" sz="1400" dirty="0">
                <a:latin typeface="+mj-lt"/>
              </a:rPr>
              <a:t>A structure that ensures individuals inside the building know what to do and external providers can understand what to expect when entering a facility. 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Inventory of hazardous materials.</a:t>
            </a:r>
          </a:p>
          <a:p>
            <a:r>
              <a:rPr lang="en-US" sz="1400" dirty="0">
                <a:latin typeface="+mj-lt"/>
              </a:rPr>
              <a:t>Incident Management Plan</a:t>
            </a:r>
          </a:p>
          <a:p>
            <a:r>
              <a:rPr lang="en-US" sz="1400" dirty="0">
                <a:latin typeface="+mj-lt"/>
              </a:rPr>
              <a:t>Procedures for treating incidents (spills, releases).</a:t>
            </a:r>
          </a:p>
          <a:p>
            <a:r>
              <a:rPr lang="en-US" sz="1400" dirty="0">
                <a:latin typeface="+mj-lt"/>
              </a:rPr>
              <a:t>Roles and Responsibilities.</a:t>
            </a:r>
          </a:p>
          <a:p>
            <a:r>
              <a:rPr lang="en-US" sz="1400" dirty="0">
                <a:latin typeface="+mj-lt"/>
              </a:rPr>
              <a:t>Damage Assessment Procedures.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" name="Picture Placeholder 82" descr="Bar chart">
            <a:extLst>
              <a:ext uri="{FF2B5EF4-FFF2-40B4-BE49-F238E27FC236}">
                <a16:creationId xmlns:a16="http://schemas.microsoft.com/office/drawing/2014/main" id="{13EEEE22-90D0-4BEA-9B81-8EFE3EFA2A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44563" y="1988373"/>
            <a:ext cx="502873" cy="502873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292C09-0663-4B06-B0E5-CA0060972A63}"/>
              </a:ext>
            </a:extLst>
          </p:cNvPr>
          <p:cNvSpPr/>
          <p:nvPr/>
        </p:nvSpPr>
        <p:spPr>
          <a:xfrm>
            <a:off x="4149327" y="157924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B90C41AC-4CDA-4326-BBD6-54D33175831C}"/>
              </a:ext>
            </a:extLst>
          </p:cNvPr>
          <p:cNvSpPr txBox="1">
            <a:spLocks/>
          </p:cNvSpPr>
          <p:nvPr/>
        </p:nvSpPr>
        <p:spPr>
          <a:xfrm>
            <a:off x="4373217" y="2711636"/>
            <a:ext cx="344556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EE6444-5566-49E0-B428-E6E6CE5BDE6E}"/>
              </a:ext>
            </a:extLst>
          </p:cNvPr>
          <p:cNvSpPr txBox="1">
            <a:spLocks/>
          </p:cNvSpPr>
          <p:nvPr/>
        </p:nvSpPr>
        <p:spPr>
          <a:xfrm>
            <a:off x="4373217" y="3207024"/>
            <a:ext cx="3445566" cy="2504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Order is maintained.</a:t>
            </a:r>
          </a:p>
          <a:p>
            <a:r>
              <a:rPr lang="en-US" sz="1400" dirty="0">
                <a:latin typeface="+mj-lt"/>
              </a:rPr>
              <a:t>Succession planning is accounted for.</a:t>
            </a:r>
          </a:p>
          <a:p>
            <a:r>
              <a:rPr lang="en-US" sz="1400" dirty="0">
                <a:latin typeface="+mj-lt"/>
              </a:rPr>
              <a:t>People remain safe.</a:t>
            </a:r>
          </a:p>
          <a:p>
            <a:r>
              <a:rPr lang="en-US" sz="1400" dirty="0">
                <a:latin typeface="+mj-lt"/>
              </a:rPr>
              <a:t>Roles, authorities and documented and understood.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DD200A-932D-4527-B1BC-7BF76B1321F4}"/>
              </a:ext>
            </a:extLst>
          </p:cNvPr>
          <p:cNvSpPr>
            <a:spLocks noChangeAspect="1"/>
          </p:cNvSpPr>
          <p:nvPr/>
        </p:nvSpPr>
        <p:spPr>
          <a:xfrm>
            <a:off x="5675185" y="1832523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 descr="Badge Tick outline">
            <a:extLst>
              <a:ext uri="{FF2B5EF4-FFF2-40B4-BE49-F238E27FC236}">
                <a16:creationId xmlns:a16="http://schemas.microsoft.com/office/drawing/2014/main" id="{B79C29DB-6ECB-4043-924A-4D600610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4037" y="1782609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D2DC85-AFA4-4896-9014-6DF258834E7B}"/>
              </a:ext>
            </a:extLst>
          </p:cNvPr>
          <p:cNvSpPr txBox="1"/>
          <p:nvPr/>
        </p:nvSpPr>
        <p:spPr>
          <a:xfrm>
            <a:off x="219126" y="6364756"/>
            <a:ext cx="739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 BCOE 0500 - Understanding Professional Practice Five: 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77653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E353-68BF-4C79-AA39-706B8974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DE54F-2736-4D41-BFBF-59ACF0A3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1A274-0856-40F8-8957-E1C26C633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0" y="1353208"/>
            <a:ext cx="5164184" cy="4326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3FD6E-7135-44C0-8031-68E72E6A0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87" y="1353208"/>
            <a:ext cx="5151339" cy="432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A1AC75-0445-4200-9891-B4F5CD5661D9}"/>
              </a:ext>
            </a:extLst>
          </p:cNvPr>
          <p:cNvSpPr txBox="1"/>
          <p:nvPr/>
        </p:nvSpPr>
        <p:spPr>
          <a:xfrm>
            <a:off x="515938" y="6226256"/>
            <a:ext cx="1072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incident response examples</a:t>
            </a:r>
            <a:endParaRPr lang="en-US" dirty="0"/>
          </a:p>
          <a:p>
            <a:r>
              <a:rPr lang="en-US" dirty="0">
                <a:hlinkClick r:id="rId5"/>
              </a:rPr>
              <a:t>Incident Response Workflow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9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2E0B-2728-49E1-A16B-652D93A6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kpi/kri (Performance &amp; Risk) indicators for incident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B09DA-C61E-4208-8DA4-8D129ED8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16A1E-6CCB-48FA-A003-561EC2C4F9F2}"/>
              </a:ext>
            </a:extLst>
          </p:cNvPr>
          <p:cNvSpPr txBox="1"/>
          <p:nvPr/>
        </p:nvSpPr>
        <p:spPr>
          <a:xfrm>
            <a:off x="515939" y="4971871"/>
            <a:ext cx="9824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Performance Indicators (KPIs):   </a:t>
            </a:r>
            <a:r>
              <a:rPr lang="en-US" dirty="0"/>
              <a:t>Used to understand how well Professional Practices are performing against their intended objective. </a:t>
            </a:r>
          </a:p>
          <a:p>
            <a:endParaRPr lang="en-US" dirty="0"/>
          </a:p>
          <a:p>
            <a:r>
              <a:rPr lang="en-US" b="1" dirty="0"/>
              <a:t>Key Risk Indicators (KRIs): </a:t>
            </a:r>
            <a:r>
              <a:rPr lang="en-US" dirty="0"/>
              <a:t>Used to determine how much risk Professional Practices are exposed to or the sufficiency of the practice to identify risk for the covered stakeholders.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85A639-358B-48D6-A4A9-F9222D631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54353"/>
              </p:ext>
            </p:extLst>
          </p:nvPr>
        </p:nvGraphicFramePr>
        <p:xfrm>
          <a:off x="565992" y="2110878"/>
          <a:ext cx="10797704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426">
                  <a:extLst>
                    <a:ext uri="{9D8B030D-6E8A-4147-A177-3AD203B41FA5}">
                      <a16:colId xmlns:a16="http://schemas.microsoft.com/office/drawing/2014/main" val="2232996538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3700337508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14062770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061916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Performance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6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Indicator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6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Employee contact records update daily (99.9% Attainment)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Employee and Incident System data are 100% in synch ensuring ability to reach employees during crisis.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Frequent solicitations for participation.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Sponsorship of Professional Practice (and Program) are at risk due to lack of support.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Completion of Annual Tests as prescribed by the program.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Measures management support and participation in the program.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 than 90% response to semi annual incident response tests.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Indicates lack of participation from employees and a key program risk.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083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983683-929A-4FDA-9E02-781E40C9FEB9}"/>
              </a:ext>
            </a:extLst>
          </p:cNvPr>
          <p:cNvSpPr txBox="1"/>
          <p:nvPr/>
        </p:nvSpPr>
        <p:spPr>
          <a:xfrm>
            <a:off x="515938" y="1219597"/>
            <a:ext cx="1084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aim of this slide is to share perspective and solicit input for ways to measure the performance or risk of a Professional Practice. Audit (or audit methodologies) are not covered. These are techniques I have used and found beneficial.  </a:t>
            </a:r>
          </a:p>
        </p:txBody>
      </p:sp>
    </p:spTree>
    <p:extLst>
      <p:ext uri="{BB962C8B-B14F-4D97-AF65-F5344CB8AC3E}">
        <p14:creationId xmlns:p14="http://schemas.microsoft.com/office/powerpoint/2010/main" val="410435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FAC9521-652C-4C08-B15C-C21DF2D3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</a:t>
            </a:fld>
            <a:endParaRPr lang="en-US" noProof="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7BC20B-9B28-46CD-906D-F5E92A3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2570"/>
          </a:xfrm>
        </p:spPr>
        <p:txBody>
          <a:bodyPr/>
          <a:lstStyle/>
          <a:p>
            <a:r>
              <a:rPr lang="en-US" dirty="0"/>
              <a:t>Scott R. Price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AD676CA-1856-434D-809D-0CE93D871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79770"/>
            <a:ext cx="3932237" cy="4789218"/>
          </a:xfrm>
        </p:spPr>
        <p:txBody>
          <a:bodyPr>
            <a:noAutofit/>
          </a:bodyPr>
          <a:lstStyle/>
          <a:p>
            <a:r>
              <a:rPr lang="en-US" sz="1400" dirty="0"/>
              <a:t>Senior Business Continuity Analyst</a:t>
            </a:r>
          </a:p>
          <a:p>
            <a:r>
              <a:rPr lang="en-US" sz="1400" dirty="0"/>
              <a:t>Arch Mortgage Insurance – Greensboro, NC</a:t>
            </a:r>
          </a:p>
          <a:p>
            <a:r>
              <a:rPr lang="en-US" sz="1600" b="0" i="0" dirty="0">
                <a:effectLst/>
                <a:latin typeface="-apple-system"/>
                <a:hlinkClick r:id="rId3"/>
              </a:rPr>
              <a:t>LinkedIn Profile</a:t>
            </a:r>
            <a:r>
              <a:rPr lang="en-US" sz="1600" b="0" i="0" dirty="0">
                <a:effectLst/>
                <a:latin typeface="-apple-system"/>
              </a:rPr>
              <a:t> </a:t>
            </a:r>
            <a:r>
              <a:rPr lang="en-US" sz="1600" b="0" i="0">
                <a:effectLst/>
                <a:latin typeface="-apple-system"/>
              </a:rPr>
              <a:t>| sprice02@outlook.com</a:t>
            </a:r>
            <a:endParaRPr lang="en-US" sz="1600" b="0" i="0" dirty="0">
              <a:effectLst/>
              <a:latin typeface="-apple-system"/>
            </a:endParaRPr>
          </a:p>
          <a:p>
            <a:r>
              <a:rPr lang="en-US" sz="1400" b="1" dirty="0"/>
              <a:t>Background:</a:t>
            </a:r>
          </a:p>
          <a:p>
            <a:r>
              <a:rPr lang="en-US" sz="1400" dirty="0"/>
              <a:t>34 years of IT and Business Operations experience across Financial Services, Banking and Business Spend Management.  Born and raised in Fort Lauderdale, FL.  Married 30 years (today), two great kids. I reside in Kernersville, NC. </a:t>
            </a:r>
          </a:p>
          <a:p>
            <a:r>
              <a:rPr lang="en-US" sz="1400" b="1" dirty="0"/>
              <a:t>Education: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BS – UNC, Greensboro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PBC Cybersecurity – UNC, Greensboro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Enrolled MSITM – UNC, Greensboro</a:t>
            </a:r>
          </a:p>
          <a:p>
            <a:pPr>
              <a:lnSpc>
                <a:spcPct val="100000"/>
              </a:lnSpc>
            </a:pPr>
            <a:r>
              <a:rPr lang="en-US" sz="1400" b="1" dirty="0"/>
              <a:t>Certifications: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DRI – CBCP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ISACA – CoBIT 5 Foundations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DevOps Institute – DevOps Foundations, CASM &amp; CAPO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ITIL – V3 Foundations, Service Strategy, Service Operations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CompTIA – A+ and Server+</a:t>
            </a:r>
          </a:p>
        </p:txBody>
      </p:sp>
      <p:pic>
        <p:nvPicPr>
          <p:cNvPr id="6" name="Picture Placeholder 5" descr="A picture containing person, person, looking, reflection&#10;&#10;Description automatically generated">
            <a:extLst>
              <a:ext uri="{FF2B5EF4-FFF2-40B4-BE49-F238E27FC236}">
                <a16:creationId xmlns:a16="http://schemas.microsoft.com/office/drawing/2014/main" id="{07BDF93D-E1D7-48A1-B520-D14AE2AF9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9537" r="3" b="2915"/>
          <a:stretch/>
        </p:blipFill>
        <p:spPr>
          <a:xfrm>
            <a:off x="5183188" y="457201"/>
            <a:ext cx="6172200" cy="5403850"/>
          </a:xfrm>
          <a:noFill/>
        </p:spPr>
      </p:pic>
    </p:spTree>
    <p:extLst>
      <p:ext uri="{BB962C8B-B14F-4D97-AF65-F5344CB8AC3E}">
        <p14:creationId xmlns:p14="http://schemas.microsoft.com/office/powerpoint/2010/main" val="250024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continuity exercise, assessment &amp; maintenance</a:t>
            </a:r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A repeatable method to ensure plans are exercised, assessed and maintained. </a:t>
            </a:r>
          </a:p>
          <a:p>
            <a:r>
              <a:rPr lang="en-US" sz="1400" dirty="0">
                <a:latin typeface="+mj-lt"/>
              </a:rPr>
              <a:t>Ensures data remains current, relevant and up to date.</a:t>
            </a:r>
          </a:p>
          <a:p>
            <a:r>
              <a:rPr lang="en-US" sz="1400" dirty="0">
                <a:latin typeface="+mj-lt"/>
              </a:rPr>
              <a:t>Enables business outcomes by ensuring people know what to do, how to do it and under which circumstances actions apply. 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Test/exercise program.</a:t>
            </a:r>
          </a:p>
          <a:p>
            <a:r>
              <a:rPr lang="en-US" sz="1400" dirty="0">
                <a:latin typeface="+mj-lt"/>
              </a:rPr>
              <a:t>Maintenance program.</a:t>
            </a:r>
          </a:p>
          <a:p>
            <a:r>
              <a:rPr lang="en-US" sz="1400" dirty="0">
                <a:latin typeface="+mj-lt"/>
              </a:rPr>
              <a:t>Audit program.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Picture Placeholder 82" descr="Bar chart">
            <a:extLst>
              <a:ext uri="{FF2B5EF4-FFF2-40B4-BE49-F238E27FC236}">
                <a16:creationId xmlns:a16="http://schemas.microsoft.com/office/drawing/2014/main" id="{13EEEE22-90D0-4BEA-9B81-8EFE3EFA2A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44563" y="1988373"/>
            <a:ext cx="502873" cy="502873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292C09-0663-4B06-B0E5-CA0060972A63}"/>
              </a:ext>
            </a:extLst>
          </p:cNvPr>
          <p:cNvSpPr/>
          <p:nvPr/>
        </p:nvSpPr>
        <p:spPr>
          <a:xfrm>
            <a:off x="4149328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B90C41AC-4CDA-4326-BBD6-54D33175831C}"/>
              </a:ext>
            </a:extLst>
          </p:cNvPr>
          <p:cNvSpPr txBox="1">
            <a:spLocks/>
          </p:cNvSpPr>
          <p:nvPr/>
        </p:nvSpPr>
        <p:spPr>
          <a:xfrm>
            <a:off x="4373217" y="2711636"/>
            <a:ext cx="344556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EE6444-5566-49E0-B428-E6E6CE5BDE6E}"/>
              </a:ext>
            </a:extLst>
          </p:cNvPr>
          <p:cNvSpPr txBox="1">
            <a:spLocks/>
          </p:cNvSpPr>
          <p:nvPr/>
        </p:nvSpPr>
        <p:spPr>
          <a:xfrm>
            <a:off x="4373217" y="3207024"/>
            <a:ext cx="3445566" cy="2504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Remain vigilant.</a:t>
            </a:r>
          </a:p>
          <a:p>
            <a:r>
              <a:rPr lang="en-US" sz="1400" dirty="0">
                <a:latin typeface="+mj-lt"/>
              </a:rPr>
              <a:t>Situational Readiness.</a:t>
            </a:r>
          </a:p>
          <a:p>
            <a:r>
              <a:rPr lang="en-US" sz="1400" dirty="0">
                <a:latin typeface="+mj-lt"/>
              </a:rPr>
              <a:t>Resilience. </a:t>
            </a:r>
          </a:p>
          <a:p>
            <a:r>
              <a:rPr lang="en-US" sz="1400" dirty="0">
                <a:latin typeface="+mj-lt"/>
              </a:rPr>
              <a:t>Preparedness.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DD200A-932D-4527-B1BC-7BF76B1321F4}"/>
              </a:ext>
            </a:extLst>
          </p:cNvPr>
          <p:cNvSpPr>
            <a:spLocks noChangeAspect="1"/>
          </p:cNvSpPr>
          <p:nvPr/>
        </p:nvSpPr>
        <p:spPr>
          <a:xfrm>
            <a:off x="5675185" y="1832523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 descr="Badge Tick outline">
            <a:extLst>
              <a:ext uri="{FF2B5EF4-FFF2-40B4-BE49-F238E27FC236}">
                <a16:creationId xmlns:a16="http://schemas.microsoft.com/office/drawing/2014/main" id="{B79C29DB-6ECB-4043-924A-4D600610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4037" y="1782609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6BC89-2B4A-44C3-B799-DD6CF642F55B}"/>
              </a:ext>
            </a:extLst>
          </p:cNvPr>
          <p:cNvSpPr txBox="1"/>
          <p:nvPr/>
        </p:nvSpPr>
        <p:spPr>
          <a:xfrm>
            <a:off x="219127" y="6218840"/>
            <a:ext cx="1114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 BCOE 0800 - Understanding Professional Practice Eight: Business Continuity Exercise, Assessment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2602920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573C9-5A52-4056-A333-89AED5CE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21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407A9-0E1B-414D-807F-9511F417F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" r="1414" b="3"/>
          <a:stretch/>
        </p:blipFill>
        <p:spPr>
          <a:xfrm>
            <a:off x="515939" y="1825625"/>
            <a:ext cx="4819854" cy="3810563"/>
          </a:xfrm>
          <a:prstGeom prst="rect">
            <a:avLst/>
          </a:prstGeom>
          <a:noFill/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EC82920A-67B7-4B70-B57B-1A4CC389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dirty="0"/>
              <a:t>Business continuity exercise examples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7500A1-ECA4-4483-A805-5F9DBCD8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127" y="1825624"/>
            <a:ext cx="5187295" cy="3810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2F2910-8EA8-4DCF-907D-E4B00B5A1A81}"/>
              </a:ext>
            </a:extLst>
          </p:cNvPr>
          <p:cNvSpPr txBox="1"/>
          <p:nvPr/>
        </p:nvSpPr>
        <p:spPr>
          <a:xfrm>
            <a:off x="253274" y="6132573"/>
            <a:ext cx="1094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business continuity exercise_1</a:t>
            </a:r>
            <a:endParaRPr lang="en-US" dirty="0"/>
          </a:p>
          <a:p>
            <a:r>
              <a:rPr lang="en-US" dirty="0">
                <a:hlinkClick r:id="rId6"/>
              </a:rPr>
              <a:t>business continuity exercise_2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3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2E0B-2728-49E1-A16B-652D93A6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kpi/kri (Performance &amp; Risk) indicators for  bc exercise, assessment and maintenance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B09DA-C61E-4208-8DA4-8D129ED8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505AC-35B8-484F-937A-7DB12C44C205}"/>
              </a:ext>
            </a:extLst>
          </p:cNvPr>
          <p:cNvSpPr txBox="1"/>
          <p:nvPr/>
        </p:nvSpPr>
        <p:spPr>
          <a:xfrm>
            <a:off x="515939" y="5135993"/>
            <a:ext cx="9824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Performance Indicators (KPIs):   </a:t>
            </a:r>
            <a:r>
              <a:rPr lang="en-US" dirty="0"/>
              <a:t>Used to understand how well Professional Practices are performing against their intended objective. </a:t>
            </a:r>
          </a:p>
          <a:p>
            <a:endParaRPr lang="en-US" dirty="0"/>
          </a:p>
          <a:p>
            <a:r>
              <a:rPr lang="en-US" b="1" dirty="0"/>
              <a:t>Key Risk Indicators (KRIs): </a:t>
            </a:r>
            <a:r>
              <a:rPr lang="en-US" dirty="0"/>
              <a:t>Used to determine how much risk Professional Practices are exposed to or the sufficiency of the practice to identify risk for the covered stakeholders.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D09B69-809C-4B54-BAB7-816A7354E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04944"/>
              </p:ext>
            </p:extLst>
          </p:nvPr>
        </p:nvGraphicFramePr>
        <p:xfrm>
          <a:off x="565992" y="2110878"/>
          <a:ext cx="10797704" cy="287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426">
                  <a:extLst>
                    <a:ext uri="{9D8B030D-6E8A-4147-A177-3AD203B41FA5}">
                      <a16:colId xmlns:a16="http://schemas.microsoft.com/office/drawing/2014/main" val="2232996538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3700337508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14062770"/>
                    </a:ext>
                  </a:extLst>
                </a:gridCol>
                <a:gridCol w="2699426">
                  <a:extLst>
                    <a:ext uri="{9D8B030D-6E8A-4147-A177-3AD203B41FA5}">
                      <a16:colId xmlns:a16="http://schemas.microsoft.com/office/drawing/2014/main" val="41061916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Performance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6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Indicator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6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All plans are 100% updated in accordance with the Program Guidelines.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Shows the program is actively managed including specific Professional Practices.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Frequent solicitations for participation.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Sponsorship of Professional Practice (and Program) are at risk due to lack of support.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Two tabletops above and beyond what is required annually.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Shows management commitment and engagement.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25% reduction in live tests.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Compensated with Tabletops; however, exposes business to less robust exercises potentially dampening resilience and effectiveness.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083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5C1A81-A9E6-49C6-A55F-BF4BE7256E28}"/>
              </a:ext>
            </a:extLst>
          </p:cNvPr>
          <p:cNvSpPr txBox="1"/>
          <p:nvPr/>
        </p:nvSpPr>
        <p:spPr>
          <a:xfrm>
            <a:off x="515938" y="1219597"/>
            <a:ext cx="1084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aim of this slide is to share perspective and solicit input for ways to measure the performance or risk of a Professional Practice. Audit (or audit methodologies) are not covered. These are techniques I have used and found beneficial.  </a:t>
            </a:r>
          </a:p>
        </p:txBody>
      </p:sp>
    </p:spTree>
    <p:extLst>
      <p:ext uri="{BB962C8B-B14F-4D97-AF65-F5344CB8AC3E}">
        <p14:creationId xmlns:p14="http://schemas.microsoft.com/office/powerpoint/2010/main" val="427644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ityscape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ityscape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578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0AD0-C4B3-4D41-8F92-FD8BAF79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3492A-FFF2-45D3-A798-9FEBA2FA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56331-4A3D-461F-8925-ED70041D9788}"/>
              </a:ext>
            </a:extLst>
          </p:cNvPr>
          <p:cNvSpPr txBox="1"/>
          <p:nvPr/>
        </p:nvSpPr>
        <p:spPr>
          <a:xfrm>
            <a:off x="1056640" y="2001520"/>
            <a:ext cx="63643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Introduction.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Why Back To Basics?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Business Continuity Foundations: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Risk Assessments.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Business Impact Analysis.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Business Continuity Strategies.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Incident Response.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Business Continuity Exercise, Assessment &amp; Maintenance.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Recap.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334824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29034"/>
            <a:ext cx="501844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Business Continuity Professionals of the Carolinas strives to: </a:t>
            </a:r>
          </a:p>
          <a:p>
            <a:pPr marL="457200" lvl="1" indent="0">
              <a:buNone/>
            </a:pPr>
            <a:r>
              <a:rPr lang="en-US" sz="1400" dirty="0">
                <a:latin typeface="+mj-lt"/>
              </a:rPr>
              <a:t>● Provide a forum for the interchange of ideas, topics, and information in the field of business continuity planning.</a:t>
            </a:r>
          </a:p>
          <a:p>
            <a:pPr marL="457200" lvl="1" indent="0">
              <a:buNone/>
            </a:pPr>
            <a:r>
              <a:rPr lang="en-US" sz="1400" dirty="0">
                <a:latin typeface="+mj-lt"/>
              </a:rPr>
              <a:t>● </a:t>
            </a:r>
            <a:r>
              <a:rPr lang="en-US" sz="1400" dirty="0">
                <a:highlight>
                  <a:srgbClr val="FFFF00"/>
                </a:highlight>
                <a:latin typeface="+mj-lt"/>
              </a:rPr>
              <a:t>Promote increased awareness of business continuity planning.</a:t>
            </a:r>
          </a:p>
          <a:p>
            <a:pPr marL="457200" lvl="1" indent="0">
              <a:buNone/>
            </a:pPr>
            <a:r>
              <a:rPr lang="en-US" sz="1400" dirty="0">
                <a:latin typeface="+mj-lt"/>
              </a:rPr>
              <a:t>● Identify common problems and propose resolutions.</a:t>
            </a:r>
          </a:p>
          <a:p>
            <a:pPr marL="457200" lvl="1" indent="0">
              <a:buNone/>
            </a:pPr>
            <a:r>
              <a:rPr lang="en-US" sz="1400" dirty="0">
                <a:latin typeface="+mj-lt"/>
              </a:rPr>
              <a:t>● Identify supplier requirements which could facilitate business continuity planning.</a:t>
            </a:r>
          </a:p>
          <a:p>
            <a:pPr marL="457200" lvl="1" indent="0">
              <a:buNone/>
            </a:pPr>
            <a:r>
              <a:rPr lang="en-US" sz="1400" dirty="0">
                <a:latin typeface="+mj-lt"/>
              </a:rPr>
              <a:t>● </a:t>
            </a:r>
            <a:r>
              <a:rPr lang="en-US" sz="1400" dirty="0">
                <a:highlight>
                  <a:srgbClr val="FFFF00"/>
                </a:highlight>
                <a:latin typeface="+mj-lt"/>
              </a:rPr>
              <a:t>Encourage public and private partnerships to ensure collaboration across the community.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In the spirt of promoting and increasing awareness of business continuity planning this presentation is designed to facilitate conversation around program basics and the importance these elements play in business continuity. </a:t>
            </a:r>
          </a:p>
        </p:txBody>
      </p:sp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1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back to basics?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398905"/>
            <a:ext cx="5018444" cy="431101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“</a:t>
            </a:r>
            <a:r>
              <a:rPr lang="en-US" sz="1800" i="1" dirty="0">
                <a:latin typeface="+mj-lt"/>
              </a:rPr>
              <a:t>Before the pandemic, it was not unusual for crisis management and business continuity </a:t>
            </a:r>
            <a:r>
              <a:rPr lang="en-US" sz="1800" b="1" i="1" dirty="0">
                <a:highlight>
                  <a:srgbClr val="FFFF00"/>
                </a:highlight>
                <a:latin typeface="+mj-lt"/>
              </a:rPr>
              <a:t>teams to update plans once a year and meet quarterly to review them. </a:t>
            </a:r>
            <a:r>
              <a:rPr lang="en-US" sz="1800" i="1" dirty="0">
                <a:latin typeface="+mj-lt"/>
              </a:rPr>
              <a:t>However, the most effective response to the pandemic has demanded that teams share data weekly or even daily to continuously monitor an evolving and highly uncertain environment.</a:t>
            </a:r>
          </a:p>
          <a:p>
            <a:pPr marL="0" indent="0">
              <a:buNone/>
            </a:pPr>
            <a:r>
              <a:rPr lang="en-US" sz="1800" i="1" dirty="0">
                <a:latin typeface="+mj-lt"/>
              </a:rPr>
              <a:t>COVID-19 showed that </a:t>
            </a:r>
            <a:r>
              <a:rPr lang="en-US" sz="1800" b="1" i="1" dirty="0">
                <a:highlight>
                  <a:srgbClr val="FFFF00"/>
                </a:highlight>
                <a:latin typeface="+mj-lt"/>
              </a:rPr>
              <a:t>many organizations were not maintaining updated and tested pandemic preparedness plans. They are now reconducting business impact analyses to focus on onsite requirements for delivering critical business services </a:t>
            </a:r>
            <a:r>
              <a:rPr lang="en-US" sz="1800" i="1" dirty="0">
                <a:latin typeface="+mj-lt"/>
              </a:rPr>
              <a:t>and maintaining current service levels during peak periods over the coming weeks and months.</a:t>
            </a:r>
            <a:r>
              <a:rPr lang="en-US" sz="1800" dirty="0">
                <a:latin typeface="+mj-lt"/>
              </a:rPr>
              <a:t>” </a:t>
            </a:r>
          </a:p>
        </p:txBody>
      </p:sp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651C5-97B8-4BE8-ABEC-E52CC88B6DF2}"/>
              </a:ext>
            </a:extLst>
          </p:cNvPr>
          <p:cNvSpPr txBox="1"/>
          <p:nvPr/>
        </p:nvSpPr>
        <p:spPr>
          <a:xfrm>
            <a:off x="327241" y="5780372"/>
            <a:ext cx="1153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Owen, D. (2021). Lessons for business resilience planning. Risk Management, 68(1), 16-17. Retrieved from https://login.libproxy.uncg.edu/login?url=https://www.proquest.com/scholarly-journals/lessons-business-resilience-planning/docview/2504871473/se-2?accountid=14604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back to basics?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301627"/>
            <a:ext cx="5018444" cy="4311015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85 percent of maturity Level 1 and 58 percent of maturity Level 2 organizations </a:t>
            </a:r>
            <a:r>
              <a:rPr lang="en-US" sz="1800" b="1" dirty="0">
                <a:highlight>
                  <a:srgbClr val="FFFF00"/>
                </a:highlight>
                <a:latin typeface="+mj-lt"/>
              </a:rPr>
              <a:t>either don't use a BCM methodology or have their own ad hoc approach. </a:t>
            </a:r>
          </a:p>
          <a:p>
            <a:r>
              <a:rPr lang="en-US" sz="1800" dirty="0">
                <a:latin typeface="+mj-lt"/>
              </a:rPr>
              <a:t>Only 13 percent of organizations with no BCM framework in place (Level 1) were </a:t>
            </a:r>
            <a:r>
              <a:rPr lang="en-US" sz="1800" b="1" dirty="0">
                <a:highlight>
                  <a:srgbClr val="FFFF00"/>
                </a:highlight>
                <a:latin typeface="+mj-lt"/>
              </a:rPr>
              <a:t>able to recover all mission-critical processes according to predefined recovery objectives. </a:t>
            </a:r>
          </a:p>
          <a:p>
            <a:r>
              <a:rPr lang="en-US" sz="1800" dirty="0">
                <a:latin typeface="+mj-lt"/>
              </a:rPr>
              <a:t>A Travelers study found that </a:t>
            </a:r>
            <a:r>
              <a:rPr lang="en-US" sz="1800" b="1" dirty="0">
                <a:highlight>
                  <a:srgbClr val="FFFF00"/>
                </a:highlight>
                <a:latin typeface="+mj-lt"/>
              </a:rPr>
              <a:t>48% of small businesses are operating without any type of business continuity plan</a:t>
            </a:r>
            <a:r>
              <a:rPr lang="en-US" sz="1800" dirty="0">
                <a:latin typeface="+mj-lt"/>
              </a:rPr>
              <a:t>, yet 95 percent indicated they felt they were prepared. </a:t>
            </a:r>
          </a:p>
          <a:p>
            <a:r>
              <a:rPr lang="en-US" sz="1800" dirty="0">
                <a:latin typeface="+mj-lt"/>
              </a:rPr>
              <a:t>Last year saw the most active North Atlantic hurricane season ever recorded, </a:t>
            </a:r>
            <a:r>
              <a:rPr lang="en-US" sz="1800" b="1" dirty="0">
                <a:highlight>
                  <a:srgbClr val="FFFF00"/>
                </a:highlight>
                <a:latin typeface="+mj-lt"/>
              </a:rPr>
              <a:t>reaching 30 named storms. </a:t>
            </a:r>
            <a:r>
              <a:rPr lang="en-US" sz="1800" dirty="0">
                <a:latin typeface="+mj-lt"/>
              </a:rPr>
              <a:t>Hurricane Laura was the largest weather-related loss event at an estimated insured loss of $8 billion to $9 billion. </a:t>
            </a:r>
          </a:p>
        </p:txBody>
      </p:sp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651C5-97B8-4BE8-ABEC-E52CC88B6DF2}"/>
              </a:ext>
            </a:extLst>
          </p:cNvPr>
          <p:cNvSpPr txBox="1"/>
          <p:nvPr/>
        </p:nvSpPr>
        <p:spPr>
          <a:xfrm>
            <a:off x="327241" y="5896740"/>
            <a:ext cx="1153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Is Your Business Continuity Plan Giving Your Executives a False Sense of Security? (acronis.com)</a:t>
            </a:r>
            <a:endParaRPr lang="en-US" sz="1200" dirty="0"/>
          </a:p>
          <a:p>
            <a:r>
              <a:rPr lang="en-US" sz="1200" dirty="0">
                <a:hlinkClick r:id="rId5"/>
              </a:rPr>
              <a:t>Why is Business Continuity Important? | Travelers Insurance</a:t>
            </a:r>
            <a:endParaRPr lang="en-US" sz="1200" dirty="0"/>
          </a:p>
          <a:p>
            <a:r>
              <a:rPr lang="en-US" sz="1200" dirty="0">
                <a:hlinkClick r:id="rId6"/>
              </a:rPr>
              <a:t>Insured natural catastrophe losses reached $78B in 2020: Report | Business Insurance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460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80" y="58526"/>
            <a:ext cx="7240326" cy="1325563"/>
          </a:xfrm>
        </p:spPr>
        <p:txBody>
          <a:bodyPr/>
          <a:lstStyle/>
          <a:p>
            <a:r>
              <a:rPr lang="en-US" dirty="0"/>
              <a:t>Business Continuity foundations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868185"/>
            <a:ext cx="415102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Business Continuity is a complex topic spanning numerous professional practices.  </a:t>
            </a:r>
          </a:p>
          <a:p>
            <a:pPr marL="0" indent="0">
              <a:buNone/>
            </a:pPr>
            <a:r>
              <a:rPr lang="en-US" sz="1800" dirty="0"/>
              <a:t>Our group has shared best practices, discussed specific topics including Cloud Computing, Covid Response and Generational Workforce.</a:t>
            </a:r>
          </a:p>
          <a:p>
            <a:pPr marL="0" indent="0">
              <a:buNone/>
            </a:pPr>
            <a:r>
              <a:rPr lang="en-US" sz="1800" dirty="0"/>
              <a:t>Going ‘</a:t>
            </a:r>
            <a:r>
              <a:rPr lang="en-US" sz="1800" i="1" dirty="0"/>
              <a:t>back to the basics</a:t>
            </a:r>
            <a:r>
              <a:rPr lang="en-US" sz="1800" dirty="0"/>
              <a:t>’ is aimed to </a:t>
            </a:r>
            <a:r>
              <a:rPr lang="en-US" sz="1800" dirty="0">
                <a:highlight>
                  <a:srgbClr val="FFFF00"/>
                </a:highlight>
              </a:rPr>
              <a:t>facilitate conversation around the foundational aspects of business continuity </a:t>
            </a:r>
            <a:r>
              <a:rPr lang="en-US" sz="1800" dirty="0"/>
              <a:t>and where possible obtain insights and best practices from one another.</a:t>
            </a:r>
          </a:p>
          <a:p>
            <a:pPr marL="0" indent="0">
              <a:buNone/>
            </a:pPr>
            <a:r>
              <a:rPr lang="en-US" sz="1800" dirty="0"/>
              <a:t>In this presentation we will discuss:</a:t>
            </a:r>
          </a:p>
          <a:p>
            <a:r>
              <a:rPr lang="en-US" sz="1800" dirty="0"/>
              <a:t>Risk Assessment</a:t>
            </a:r>
          </a:p>
          <a:p>
            <a:r>
              <a:rPr lang="en-US" sz="1800" dirty="0"/>
              <a:t>Business Impact Analysis</a:t>
            </a:r>
          </a:p>
          <a:p>
            <a:r>
              <a:rPr lang="en-US" sz="1800" dirty="0"/>
              <a:t>Business Continuity Strategies</a:t>
            </a:r>
          </a:p>
          <a:p>
            <a:r>
              <a:rPr lang="en-US" sz="1800" dirty="0"/>
              <a:t>Incident Response</a:t>
            </a:r>
          </a:p>
          <a:p>
            <a:r>
              <a:rPr lang="en-US" sz="1800" dirty="0"/>
              <a:t>Plan maintenance, assessment and exercise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Placeholder 6" descr="skyscrapers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A structured method that allows us to identify risks that can adversely affect our resources or image.</a:t>
            </a:r>
          </a:p>
          <a:p>
            <a:r>
              <a:rPr lang="en-US" sz="1400" dirty="0">
                <a:latin typeface="+mj-lt"/>
              </a:rPr>
              <a:t>Allows us to assess risks to determine the potential impacts to our business and determine the most effective use of resources (or strategies) to reduce those potential impacts.</a:t>
            </a:r>
          </a:p>
          <a:p>
            <a:r>
              <a:rPr lang="en-US" sz="1400" dirty="0">
                <a:latin typeface="+mj-lt"/>
              </a:rPr>
              <a:t>Enables a broad evaluation of risk types that include Natural phenomena, Technology, Human Acts, Operating Model.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Self Assessments</a:t>
            </a:r>
          </a:p>
          <a:p>
            <a:r>
              <a:rPr lang="en-US" sz="1400" dirty="0">
                <a:latin typeface="+mj-lt"/>
              </a:rPr>
              <a:t>Cause and Effect Relationships</a:t>
            </a:r>
          </a:p>
          <a:p>
            <a:r>
              <a:rPr lang="en-US" sz="1400" dirty="0">
                <a:latin typeface="+mj-lt"/>
              </a:rPr>
              <a:t>Threat Matrix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Placeholder 82" descr="Bar chart">
            <a:extLst>
              <a:ext uri="{FF2B5EF4-FFF2-40B4-BE49-F238E27FC236}">
                <a16:creationId xmlns:a16="http://schemas.microsoft.com/office/drawing/2014/main" id="{13EEEE22-90D0-4BEA-9B81-8EFE3EFA2A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44563" y="1988373"/>
            <a:ext cx="502873" cy="502873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292C09-0663-4B06-B0E5-CA0060972A63}"/>
              </a:ext>
            </a:extLst>
          </p:cNvPr>
          <p:cNvSpPr/>
          <p:nvPr/>
        </p:nvSpPr>
        <p:spPr>
          <a:xfrm>
            <a:off x="4149328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B90C41AC-4CDA-4326-BBD6-54D33175831C}"/>
              </a:ext>
            </a:extLst>
          </p:cNvPr>
          <p:cNvSpPr txBox="1">
            <a:spLocks/>
          </p:cNvSpPr>
          <p:nvPr/>
        </p:nvSpPr>
        <p:spPr>
          <a:xfrm>
            <a:off x="4373217" y="2711636"/>
            <a:ext cx="344556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EE6444-5566-49E0-B428-E6E6CE5BDE6E}"/>
              </a:ext>
            </a:extLst>
          </p:cNvPr>
          <p:cNvSpPr txBox="1">
            <a:spLocks/>
          </p:cNvSpPr>
          <p:nvPr/>
        </p:nvSpPr>
        <p:spPr>
          <a:xfrm>
            <a:off x="4373217" y="3207024"/>
            <a:ext cx="3445566" cy="2504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Helps us determine the frequency, probability, severity and impact caused by a risk.</a:t>
            </a:r>
          </a:p>
          <a:p>
            <a:r>
              <a:rPr lang="en-US" sz="1400" dirty="0">
                <a:latin typeface="+mj-lt"/>
              </a:rPr>
              <a:t>More clearly identify if establishing early warning indicators are possible. </a:t>
            </a:r>
          </a:p>
          <a:p>
            <a:r>
              <a:rPr lang="en-US" sz="1400" dirty="0">
                <a:latin typeface="+mj-lt"/>
              </a:rPr>
              <a:t>Provides structure for types of risk (supply chain, cyber, information technology, facility, reputational, customer).</a:t>
            </a:r>
          </a:p>
          <a:p>
            <a:r>
              <a:rPr lang="en-US" sz="1400" dirty="0">
                <a:latin typeface="+mj-lt"/>
              </a:rPr>
              <a:t>Ensures a final action is taken regarding a risk:</a:t>
            </a:r>
          </a:p>
          <a:p>
            <a:r>
              <a:rPr lang="en-US" sz="1400" dirty="0">
                <a:latin typeface="+mj-lt"/>
              </a:rPr>
              <a:t>Avoid, Accept, Mitigate, Transfer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DD200A-932D-4527-B1BC-7BF76B1321F4}"/>
              </a:ext>
            </a:extLst>
          </p:cNvPr>
          <p:cNvSpPr>
            <a:spLocks noChangeAspect="1"/>
          </p:cNvSpPr>
          <p:nvPr/>
        </p:nvSpPr>
        <p:spPr>
          <a:xfrm>
            <a:off x="5675185" y="1832523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 descr="Badge Tick outline">
            <a:extLst>
              <a:ext uri="{FF2B5EF4-FFF2-40B4-BE49-F238E27FC236}">
                <a16:creationId xmlns:a16="http://schemas.microsoft.com/office/drawing/2014/main" id="{B79C29DB-6ECB-4043-924A-4D600610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4037" y="1782609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4D634-18A7-4A0D-B666-5CA2FEF93625}"/>
              </a:ext>
            </a:extLst>
          </p:cNvPr>
          <p:cNvSpPr txBox="1"/>
          <p:nvPr/>
        </p:nvSpPr>
        <p:spPr>
          <a:xfrm>
            <a:off x="219126" y="6364756"/>
            <a:ext cx="727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 BCOE 0200 - Understanding Professional Practice Two: Risk Assessment </a:t>
            </a:r>
          </a:p>
        </p:txBody>
      </p:sp>
    </p:spTree>
    <p:extLst>
      <p:ext uri="{BB962C8B-B14F-4D97-AF65-F5344CB8AC3E}">
        <p14:creationId xmlns:p14="http://schemas.microsoft.com/office/powerpoint/2010/main" val="192743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2E0B-2728-49E1-A16B-652D93A6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risk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B09DA-C61E-4208-8DA4-8D129ED8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85EA6-A00D-473F-8E99-E93CDD76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1597306"/>
            <a:ext cx="5075137" cy="3460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DFA35-3BD7-429E-8792-AAAB10A99FE5}"/>
              </a:ext>
            </a:extLst>
          </p:cNvPr>
          <p:cNvSpPr txBox="1"/>
          <p:nvPr/>
        </p:nvSpPr>
        <p:spPr>
          <a:xfrm>
            <a:off x="515939" y="5797475"/>
            <a:ext cx="982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7.6 IMPLEMENTING OPERATIONAL RISK MANAGEMENT</a:t>
            </a:r>
            <a:endParaRPr lang="en-US" dirty="0"/>
          </a:p>
          <a:p>
            <a:r>
              <a:rPr lang="en-US" dirty="0">
                <a:hlinkClick r:id="rId4"/>
              </a:rPr>
              <a:t>Risk Assessment of Hazard Example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C2465-33B0-46F0-AED0-24E763EC1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644" y="1597306"/>
            <a:ext cx="5875101" cy="34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8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purl.org/dc/terms/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681</TotalTime>
  <Words>2592</Words>
  <Application>Microsoft Office PowerPoint</Application>
  <PresentationFormat>Widescreen</PresentationFormat>
  <Paragraphs>306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Calibri</vt:lpstr>
      <vt:lpstr>Corbel</vt:lpstr>
      <vt:lpstr>Source Sans Pro Web</vt:lpstr>
      <vt:lpstr>Wingdings</vt:lpstr>
      <vt:lpstr>Office Theme</vt:lpstr>
      <vt:lpstr>Back to basics</vt:lpstr>
      <vt:lpstr>Scott R. Price</vt:lpstr>
      <vt:lpstr>Table of contents</vt:lpstr>
      <vt:lpstr>Introduction </vt:lpstr>
      <vt:lpstr>Why back to basics? </vt:lpstr>
      <vt:lpstr>Why back to basics? </vt:lpstr>
      <vt:lpstr>Business Continuity foundations </vt:lpstr>
      <vt:lpstr>Risk Assessment</vt:lpstr>
      <vt:lpstr>Sample risk matrix</vt:lpstr>
      <vt:lpstr>Typical kpi/kri (Performance &amp; Risk) indicators for risk assessment</vt:lpstr>
      <vt:lpstr>Business impact analysis</vt:lpstr>
      <vt:lpstr>Sample business impact analysis template</vt:lpstr>
      <vt:lpstr>Typical kpi/kri (Performance &amp; Risk) indicators for business impact analysis</vt:lpstr>
      <vt:lpstr>Business continuity strategies</vt:lpstr>
      <vt:lpstr>Example business continuity strategies</vt:lpstr>
      <vt:lpstr>Typical kpi/kri (Performance &amp; Risk) indicators for business continuity strategies</vt:lpstr>
      <vt:lpstr>Incident response</vt:lpstr>
      <vt:lpstr>Incident response examples</vt:lpstr>
      <vt:lpstr>Typical kpi/kri (Performance &amp; Risk) indicators for incident response</vt:lpstr>
      <vt:lpstr>Business continuity exercise, assessment &amp; maintenance</vt:lpstr>
      <vt:lpstr>Business continuity exercise examples</vt:lpstr>
      <vt:lpstr>Typical kpi/kri (Performance &amp; Risk) indicators for  bc exercise, assessment and maintenance</vt:lpstr>
      <vt:lpstr>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Price, Scott</dc:creator>
  <cp:lastModifiedBy>Price, Scott</cp:lastModifiedBy>
  <cp:revision>58</cp:revision>
  <cp:lastPrinted>2021-08-19T15:53:05Z</cp:lastPrinted>
  <dcterms:created xsi:type="dcterms:W3CDTF">2021-08-09T17:01:50Z</dcterms:created>
  <dcterms:modified xsi:type="dcterms:W3CDTF">2021-08-19T19:04:35Z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