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handoutMasterIdLst>
    <p:handoutMasterId r:id="rId41"/>
  </p:handoutMasterIdLst>
  <p:sldIdLst>
    <p:sldId id="258" r:id="rId3"/>
    <p:sldId id="286" r:id="rId4"/>
    <p:sldId id="362" r:id="rId5"/>
    <p:sldId id="378" r:id="rId6"/>
    <p:sldId id="379" r:id="rId7"/>
    <p:sldId id="365" r:id="rId8"/>
    <p:sldId id="366" r:id="rId9"/>
    <p:sldId id="367" r:id="rId10"/>
    <p:sldId id="368" r:id="rId11"/>
    <p:sldId id="369" r:id="rId12"/>
    <p:sldId id="370" r:id="rId13"/>
    <p:sldId id="371" r:id="rId14"/>
    <p:sldId id="372" r:id="rId15"/>
    <p:sldId id="375" r:id="rId16"/>
    <p:sldId id="374" r:id="rId17"/>
    <p:sldId id="373" r:id="rId18"/>
    <p:sldId id="377"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7" r:id="rId35"/>
    <p:sldId id="398" r:id="rId36"/>
    <p:sldId id="399" r:id="rId37"/>
    <p:sldId id="400" r:id="rId38"/>
    <p:sldId id="401" r:id="rId39"/>
  </p:sldIdLst>
  <p:sldSz cx="12192000" cy="6858000"/>
  <p:notesSz cx="6858000" cy="9144000"/>
  <p:embeddedFontLst>
    <p:embeddedFont>
      <p:font typeface="微软雅黑" panose="020B0503020204020204" pitchFamily="34" charset="-122"/>
      <p:regular r:id="rId45"/>
    </p:embeddedFont>
    <p:embeddedFont>
      <p:font typeface="Tahoma" panose="020B0604030504040204" pitchFamily="34" charset="0"/>
      <p:regular r:id="rId46"/>
      <p:bold r:id="rId47"/>
    </p:embeddedFont>
    <p:embeddedFont>
      <p:font typeface="Calibri" panose="020F0502020204030204"/>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华文宋体" panose="02010600040101010101" pitchFamily="2" charset="-122"/>
      <p:regular r:id="rId56"/>
    </p:embeddedFont>
    <p:embeddedFont>
      <p:font typeface="Calibri Light" panose="020F0302020204030204" charset="0"/>
      <p:regular r:id="rId57"/>
      <p:italic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99"/>
    <a:srgbClr val="FF3300"/>
    <a:srgbClr val="E6B920"/>
    <a:srgbClr val="8E499C"/>
    <a:srgbClr val="3397D3"/>
    <a:srgbClr val="7EBA01"/>
    <a:srgbClr val="FBCF2C"/>
    <a:srgbClr val="D5EACB"/>
    <a:srgbClr val="CB99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01" autoAdjust="0"/>
    <p:restoredTop sz="94660"/>
  </p:normalViewPr>
  <p:slideViewPr>
    <p:cSldViewPr snapToGrid="0">
      <p:cViewPr>
        <p:scale>
          <a:sx n="70" d="100"/>
          <a:sy n="70" d="100"/>
        </p:scale>
        <p:origin x="-834" y="-52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1980"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font" Target="fonts/font14.fntdata"/><Relationship Id="rId57" Type="http://schemas.openxmlformats.org/officeDocument/2006/relationships/font" Target="fonts/font13.fntdata"/><Relationship Id="rId56" Type="http://schemas.openxmlformats.org/officeDocument/2006/relationships/font" Target="fonts/font12.fntdata"/><Relationship Id="rId55" Type="http://schemas.openxmlformats.org/officeDocument/2006/relationships/font" Target="fonts/font11.fntdata"/><Relationship Id="rId54" Type="http://schemas.openxmlformats.org/officeDocument/2006/relationships/font" Target="fonts/font10.fntdata"/><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3.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14EC6-9CF4-4DFD-A076-0F70640AD72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BB129-266F-4FE2-B64C-F5AB78C857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DE2ED187-6307-4E59-A67C-8E5B1D18B019}"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CC02CBF-7A41-47F5-AB4F-B0B328F9B0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2ED187-6307-4E59-A67C-8E5B1D18B0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02CBF-7A41-47F5-AB4F-B0B328F9B0D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ED187-6307-4E59-A67C-8E5B1D18B0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slide" Target="slide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 Target="slide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47.wdp"/><Relationship Id="rId4" Type="http://schemas.openxmlformats.org/officeDocument/2006/relationships/image" Target="../media/image46.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jpeg"/><Relationship Id="rId7" Type="http://schemas.openxmlformats.org/officeDocument/2006/relationships/image" Target="../media/image12.png"/><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xml"/><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6.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7.jpeg"/><Relationship Id="rId2" Type="http://schemas.openxmlformats.org/officeDocument/2006/relationships/slide" Target="slide11.xml"/><Relationship Id="rId1" Type="http://schemas.openxmlformats.org/officeDocument/2006/relationships/slide" Target="slide5.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slide" Target="slide11.xml"/><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 Target="slide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 Target="slide5.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992573" y="2372767"/>
            <a:ext cx="76563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smtClean="0">
                <a:solidFill>
                  <a:srgbClr val="FF0000"/>
                </a:solidFill>
                <a:latin typeface="微软雅黑" panose="020B0503020204020204" pitchFamily="34" charset="-122"/>
                <a:ea typeface="微软雅黑" panose="020B0503020204020204" pitchFamily="34" charset="-122"/>
                <a:cs typeface="Tahoma" panose="020B0604030504040204" pitchFamily="34" charset="0"/>
              </a:rPr>
              <a:t>Company Introduction</a:t>
            </a:r>
            <a:endParaRPr lang="en-US" altLang="zh-CN" sz="4400" b="1" dirty="0">
              <a:solidFill>
                <a:srgbClr val="FF0000"/>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5" name="矩形 4"/>
          <p:cNvSpPr/>
          <p:nvPr/>
        </p:nvSpPr>
        <p:spPr>
          <a:xfrm>
            <a:off x="2035677" y="3215480"/>
            <a:ext cx="8473097" cy="70142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b="1" kern="0" dirty="0" smtClean="0">
                <a:solidFill>
                  <a:srgbClr val="FF3300"/>
                </a:solidFill>
                <a:latin typeface="微软雅黑" panose="020B0503020204020204" pitchFamily="34" charset="-122"/>
                <a:ea typeface="微软雅黑" panose="020B0503020204020204" pitchFamily="34" charset="-122"/>
              </a:rPr>
              <a:t>JIANGSU XINZHONGXIN CO.,LTD.</a:t>
            </a:r>
            <a:endParaRPr kumimoji="0" lang="zh-CN" altLang="en-US" sz="3200" b="1" i="0" u="none" strike="noStrike" kern="0" cap="none" spc="0" normalizeH="0" baseline="0" noProof="0" dirty="0" smtClean="0">
              <a:ln>
                <a:noFill/>
              </a:ln>
              <a:solidFill>
                <a:srgbClr val="FF3300"/>
              </a:solidFill>
              <a:uLnTx/>
              <a:uFillTx/>
              <a:latin typeface="微软雅黑" panose="020B0503020204020204" pitchFamily="34" charset="-122"/>
              <a:ea typeface="微软雅黑" panose="020B0503020204020204" pitchFamily="34" charset="-122"/>
            </a:endParaRPr>
          </a:p>
        </p:txBody>
      </p:sp>
      <p:sp>
        <p:nvSpPr>
          <p:cNvPr id="55" name="矩形 54"/>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9" name="矩形 68"/>
          <p:cNvSpPr/>
          <p:nvPr/>
        </p:nvSpPr>
        <p:spPr>
          <a:xfrm>
            <a:off x="1" y="6319237"/>
            <a:ext cx="3712190" cy="538763"/>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kumimoji="0" lang="zh-CN" altLang="en-US" sz="2000" u="none" strike="noStrike" kern="0" cap="none" spc="300" normalizeH="0" baseline="0" noProof="0" dirty="0" smtClean="0">
              <a:ln>
                <a:noFill/>
              </a:ln>
              <a:solidFill>
                <a:srgbClr val="FF33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70" name="矩形 69"/>
          <p:cNvSpPr/>
          <p:nvPr/>
        </p:nvSpPr>
        <p:spPr>
          <a:xfrm>
            <a:off x="9755677" y="6335166"/>
            <a:ext cx="2436323" cy="538763"/>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spc="300" noProof="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kumimoji="0" lang="zh-CN" altLang="en-US" sz="2000" u="none" strike="noStrike" kern="0" cap="none" spc="300" normalizeH="0" baseline="0" noProof="0" dirty="0" smtClean="0">
              <a:ln>
                <a:noFill/>
              </a:ln>
              <a:solidFill>
                <a:srgbClr val="FF33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pic>
        <p:nvPicPr>
          <p:cNvPr id="76" name="Picture 1"/>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29639" b="5834"/>
          <a:stretch>
            <a:fillRect/>
          </a:stretch>
        </p:blipFill>
        <p:spPr bwMode="auto">
          <a:xfrm>
            <a:off x="-23510" y="13644"/>
            <a:ext cx="12217981" cy="146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125103" y="4432984"/>
            <a:ext cx="12192001" cy="45719"/>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766" y="4581910"/>
            <a:ext cx="1818913" cy="1506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2"/>
          <a:stretch>
            <a:fillRect/>
          </a:stretch>
        </p:blipFill>
        <p:spPr bwMode="auto">
          <a:xfrm>
            <a:off x="4591160" y="4653278"/>
            <a:ext cx="2145506" cy="1432500"/>
          </a:xfrm>
          <a:prstGeom prst="roundRect">
            <a:avLst>
              <a:gd name="adj" fmla="val 5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0670" y="4642236"/>
            <a:ext cx="2141649" cy="1443542"/>
          </a:xfrm>
          <a:prstGeom prst="roundRect">
            <a:avLst>
              <a:gd name="adj" fmla="val 5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7228" y="4607408"/>
            <a:ext cx="2711124" cy="1480783"/>
          </a:xfrm>
          <a:prstGeom prst="roundRect">
            <a:avLst>
              <a:gd name="adj" fmla="val 5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catalog.weidmueller.com/groups/Product_Catalog_Startpage_Klippon_01.jpg;jsessionid=4DD178BB78AB20ADFC52D496F2507C9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465" b="10465"/>
          <a:stretch>
            <a:fillRect/>
          </a:stretch>
        </p:blipFill>
        <p:spPr bwMode="auto">
          <a:xfrm>
            <a:off x="9975082" y="4581910"/>
            <a:ext cx="1905000" cy="1506281"/>
          </a:xfrm>
          <a:prstGeom prst="roundRect">
            <a:avLst>
              <a:gd name="adj" fmla="val 5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图片 20" descr="Logo.jpg"/>
          <p:cNvPicPr>
            <a:picLocks noChangeAspect="1"/>
          </p:cNvPicPr>
          <p:nvPr/>
        </p:nvPicPr>
        <p:blipFill>
          <a:blip r:embed="rId7" cstate="print"/>
          <a:stretch>
            <a:fillRect/>
          </a:stretch>
        </p:blipFill>
        <p:spPr>
          <a:xfrm>
            <a:off x="1566783" y="3302758"/>
            <a:ext cx="1083868" cy="4808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Test Report</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2" cstate="print"/>
          <a:stretch>
            <a:fillRect/>
          </a:stretch>
        </p:blipFill>
        <p:spPr>
          <a:xfrm>
            <a:off x="270246" y="163773"/>
            <a:ext cx="1083868" cy="480871"/>
          </a:xfrm>
          <a:prstGeom prst="rect">
            <a:avLst/>
          </a:prstGeom>
        </p:spPr>
      </p:pic>
      <p:sp>
        <p:nvSpPr>
          <p:cNvPr id="21" name="矩形 20"/>
          <p:cNvSpPr/>
          <p:nvPr/>
        </p:nvSpPr>
        <p:spPr>
          <a:xfrm>
            <a:off x="423059" y="1237692"/>
            <a:ext cx="10032164" cy="1477328"/>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sz="2000" dirty="0" smtClean="0"/>
              <a:t>Ball valve fatigue test: According to JB/T 8859-2004 and GB/T 13927-2008 standards, the ball valve is repeatedly opened and closed 12000 times, and then under a pressure of 6000 psi, the ball valve is opened and closed 3 times, while the valve has no leakage.</a:t>
            </a:r>
            <a:endParaRPr lang="zh-CN" altLang="zh-CN" sz="2000" dirty="0"/>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98" t="13406" r="34442" b="15382"/>
          <a:stretch>
            <a:fillRect/>
          </a:stretch>
        </p:blipFill>
        <p:spPr bwMode="auto">
          <a:xfrm>
            <a:off x="1255595" y="2795149"/>
            <a:ext cx="2458186" cy="33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448" t="18050" r="34231" b="10681"/>
          <a:stretch>
            <a:fillRect/>
          </a:stretch>
        </p:blipFill>
        <p:spPr bwMode="auto">
          <a:xfrm>
            <a:off x="4560801" y="2784142"/>
            <a:ext cx="2480945" cy="351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83" t="15065" r="34126" b="12734"/>
          <a:stretch>
            <a:fillRect/>
          </a:stretch>
        </p:blipFill>
        <p:spPr bwMode="auto">
          <a:xfrm>
            <a:off x="7888407" y="2642127"/>
            <a:ext cx="2443246" cy="358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矩形 24">
            <a:hlinkClick r:id="rId6"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p:cNvSpPr/>
          <p:nvPr/>
        </p:nvSpPr>
        <p:spPr>
          <a:xfrm>
            <a:off x="8270545" y="0"/>
            <a:ext cx="832512"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Test Report</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2" cstate="print"/>
          <a:stretch>
            <a:fillRect/>
          </a:stretch>
        </p:blipFill>
        <p:spPr>
          <a:xfrm>
            <a:off x="270246" y="163773"/>
            <a:ext cx="1083868" cy="480871"/>
          </a:xfrm>
          <a:prstGeom prst="rect">
            <a:avLst/>
          </a:prstGeom>
        </p:spPr>
      </p:pic>
      <p:sp>
        <p:nvSpPr>
          <p:cNvPr id="25" name="矩形 24"/>
          <p:cNvSpPr/>
          <p:nvPr/>
        </p:nvSpPr>
        <p:spPr>
          <a:xfrm>
            <a:off x="439448" y="1303619"/>
            <a:ext cx="10792660" cy="1269578"/>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sz="1700" dirty="0" smtClean="0"/>
              <a:t>Y-type globe valve: According to GB/T 13927-2008 and JB/T 8859-2004 standards, carry out shell test, sealing test, open-close test under pressure, no-load operation test, hot life test in Hefei General Machinery Research Institute. Our Y-type globe valve can replace imported products.</a:t>
            </a:r>
            <a:endParaRPr lang="zh-CN" altLang="zh-CN" sz="1700" dirty="0"/>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240" y="2467528"/>
            <a:ext cx="2715122" cy="383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2081" y="2452923"/>
            <a:ext cx="2795229" cy="382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6720" y="2483055"/>
            <a:ext cx="2825598" cy="379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638" y="2465264"/>
            <a:ext cx="2768704" cy="379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矩形 29">
            <a:hlinkClick r:id="rId7"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矩形 30"/>
          <p:cNvSpPr/>
          <p:nvPr/>
        </p:nvSpPr>
        <p:spPr>
          <a:xfrm>
            <a:off x="8270545" y="0"/>
            <a:ext cx="832512"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Main Facilities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30" name="TextBox 29"/>
          <p:cNvSpPr txBox="1"/>
          <p:nvPr/>
        </p:nvSpPr>
        <p:spPr>
          <a:xfrm>
            <a:off x="429153" y="1312600"/>
            <a:ext cx="10349029" cy="2246769"/>
          </a:xfrm>
          <a:prstGeom prst="rect">
            <a:avLst/>
          </a:prstGeom>
          <a:noFill/>
        </p:spPr>
        <p:txBody>
          <a:bodyPr wrap="square" rtlCol="0">
            <a:spAutoFit/>
          </a:bodyPr>
          <a:lstStyle/>
          <a:p>
            <a:pPr marL="342900" indent="-342900">
              <a:buFont typeface="Wingdings" panose="05000000000000000000" pitchFamily="2" charset="2"/>
              <a:buChar char="n"/>
            </a:pPr>
            <a:r>
              <a:rPr lang="en-US" altLang="zh-CN" sz="2000" dirty="0" smtClean="0"/>
              <a:t>Equipped with more than 100 sets various processing equipment, the main equipment includes:</a:t>
            </a:r>
            <a:endParaRPr lang="en-US" altLang="zh-CN" sz="2000" dirty="0" smtClean="0"/>
          </a:p>
          <a:p>
            <a:pPr marL="342900" indent="-342900">
              <a:buFont typeface="Wingdings" panose="05000000000000000000" pitchFamily="2" charset="2"/>
              <a:buChar char="n"/>
            </a:pPr>
            <a:r>
              <a:rPr lang="zh-CN" altLang="en-US" sz="2000" dirty="0" smtClean="0"/>
              <a:t> </a:t>
            </a:r>
            <a:r>
              <a:rPr lang="en-US" altLang="zh-CN" sz="2000" dirty="0" smtClean="0"/>
              <a:t>More than 60 sets CNC machine tools: </a:t>
            </a:r>
            <a:r>
              <a:rPr lang="en-US" altLang="zh-CN" sz="2000" dirty="0" err="1" smtClean="0"/>
              <a:t>Doosan</a:t>
            </a:r>
            <a:r>
              <a:rPr lang="en-US" altLang="zh-CN" sz="2000" dirty="0" smtClean="0"/>
              <a:t>  Lynx 225, </a:t>
            </a:r>
            <a:r>
              <a:rPr lang="en-US" altLang="zh-CN" sz="2000" dirty="0" err="1" smtClean="0"/>
              <a:t>Goodway</a:t>
            </a:r>
            <a:r>
              <a:rPr lang="zh-CN" altLang="en-US" sz="2000" dirty="0" smtClean="0"/>
              <a:t> </a:t>
            </a:r>
            <a:r>
              <a:rPr lang="en-US" altLang="zh-CN" sz="2000" dirty="0" smtClean="0"/>
              <a:t>TLS-150, </a:t>
            </a:r>
            <a:r>
              <a:rPr lang="en-US" altLang="zh-CN" sz="2000" dirty="0" err="1" smtClean="0"/>
              <a:t>Shengyang</a:t>
            </a:r>
            <a:r>
              <a:rPr lang="en-US" altLang="zh-CN" sz="2000" dirty="0" smtClean="0"/>
              <a:t>   Machine Tool</a:t>
            </a:r>
            <a:r>
              <a:rPr lang="zh-CN" altLang="en-US" sz="2000" dirty="0" smtClean="0"/>
              <a:t> </a:t>
            </a:r>
            <a:r>
              <a:rPr lang="en-US" altLang="zh-CN" sz="2000" dirty="0" smtClean="0"/>
              <a:t>CAK 6385,  </a:t>
            </a:r>
            <a:r>
              <a:rPr lang="en-US" altLang="zh-CN" sz="2000" dirty="0" err="1" smtClean="0"/>
              <a:t>Nuoxin</a:t>
            </a:r>
            <a:r>
              <a:rPr lang="en-US" altLang="zh-CN" sz="2000" dirty="0" smtClean="0"/>
              <a:t> NXX-46A/B, </a:t>
            </a:r>
            <a:r>
              <a:rPr lang="en-US" altLang="zh-CN" sz="2000" dirty="0" err="1" smtClean="0"/>
              <a:t>Lianqiang</a:t>
            </a:r>
            <a:r>
              <a:rPr lang="en-US" altLang="zh-CN" sz="2000" dirty="0" smtClean="0"/>
              <a:t> LK030-SM; Eastern CNC etc.</a:t>
            </a:r>
            <a:endParaRPr lang="en-US" altLang="zh-CN" sz="2000" dirty="0" smtClean="0"/>
          </a:p>
          <a:p>
            <a:pPr>
              <a:lnSpc>
                <a:spcPct val="150000"/>
              </a:lnSpc>
            </a:pPr>
            <a:r>
              <a:rPr lang="en-US" altLang="zh-CN" sz="2000" dirty="0" smtClean="0"/>
              <a:t>      2 sets CNC machining centers: </a:t>
            </a:r>
            <a:r>
              <a:rPr lang="en-US" altLang="zh-CN" sz="2000" dirty="0" err="1" smtClean="0"/>
              <a:t>Twinhorn</a:t>
            </a:r>
            <a:r>
              <a:rPr lang="en-US" altLang="zh-CN" sz="2000" dirty="0" smtClean="0"/>
              <a:t> 850 L3, </a:t>
            </a:r>
            <a:r>
              <a:rPr lang="en-US" altLang="zh-CN" sz="2000" dirty="0" err="1" smtClean="0"/>
              <a:t>Priminer</a:t>
            </a:r>
            <a:r>
              <a:rPr lang="en-US" altLang="zh-CN" sz="2000" dirty="0" smtClean="0"/>
              <a:t> V9L</a:t>
            </a:r>
            <a:r>
              <a:rPr lang="zh-CN" altLang="en-US" sz="2000" dirty="0" smtClean="0"/>
              <a:t>；</a:t>
            </a:r>
            <a:endParaRPr lang="en-US" altLang="zh-CN" sz="2000" dirty="0" smtClean="0"/>
          </a:p>
          <a:p>
            <a:pPr>
              <a:lnSpc>
                <a:spcPct val="150000"/>
              </a:lnSpc>
            </a:pPr>
            <a:r>
              <a:rPr lang="en-US" altLang="zh-CN" sz="2000" dirty="0" smtClean="0">
                <a:cs typeface="Times New Roman" panose="02020603050405020304" pitchFamily="18" charset="0"/>
              </a:rPr>
              <a:t>      More than 10 sets milling machines, rolling machines, grinders and wire cutting equipments.</a:t>
            </a:r>
            <a:endParaRPr lang="en-US" altLang="zh-CN" sz="2000" dirty="0"/>
          </a:p>
        </p:txBody>
      </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b="9646"/>
          <a:stretch>
            <a:fillRect/>
          </a:stretch>
        </p:blipFill>
        <p:spPr>
          <a:xfrm>
            <a:off x="923934" y="3750437"/>
            <a:ext cx="5029200" cy="2118101"/>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t="4253" b="22434"/>
          <a:stretch>
            <a:fillRect/>
          </a:stretch>
        </p:blipFill>
        <p:spPr>
          <a:xfrm>
            <a:off x="6226654" y="3750439"/>
            <a:ext cx="5029200" cy="2118101"/>
          </a:xfrm>
          <a:prstGeom prst="rect">
            <a:avLst/>
          </a:prstGeom>
        </p:spPr>
      </p:pic>
      <p:sp>
        <p:nvSpPr>
          <p:cNvPr id="24" name="矩形 23">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p:cNvSpPr/>
          <p:nvPr/>
        </p:nvSpPr>
        <p:spPr>
          <a:xfrm>
            <a:off x="9089408"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Main Facilities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4" name="TextBox 23"/>
          <p:cNvSpPr txBox="1"/>
          <p:nvPr/>
        </p:nvSpPr>
        <p:spPr>
          <a:xfrm>
            <a:off x="470096" y="1326247"/>
            <a:ext cx="10349029" cy="1754326"/>
          </a:xfrm>
          <a:prstGeom prst="rect">
            <a:avLst/>
          </a:prstGeom>
          <a:noFill/>
        </p:spPr>
        <p:txBody>
          <a:bodyPr wrap="square" rtlCol="0">
            <a:spAutoFit/>
          </a:bodyPr>
          <a:lstStyle/>
          <a:p>
            <a:pPr marL="342900" indent="-342900">
              <a:buFont typeface="Wingdings" panose="05000000000000000000" pitchFamily="2" charset="2"/>
              <a:buChar char="n"/>
            </a:pPr>
            <a:r>
              <a:rPr lang="en-US" altLang="zh-CN" dirty="0" smtClean="0"/>
              <a:t>Equipped with more than 100 sets of various processing equipment, the main equipment includes:</a:t>
            </a:r>
            <a:endParaRPr lang="en-US" altLang="zh-CN" dirty="0" smtClean="0"/>
          </a:p>
          <a:p>
            <a:pPr marL="342900" indent="-342900">
              <a:buFont typeface="Wingdings" panose="05000000000000000000" pitchFamily="2" charset="2"/>
              <a:buChar char="n"/>
            </a:pPr>
            <a:r>
              <a:rPr lang="en-US" altLang="zh-CN" dirty="0" smtClean="0"/>
              <a:t>3 CNC shearing machines: QC12Y-12*2500, Q11-6*2500A, 3 CNC bending machines: WC67K-100/320, WC67Y-3200; 1 CNC punching and shearing machine: JY92K-2524/1250, CNC laser cutting machine: </a:t>
            </a:r>
            <a:r>
              <a:rPr lang="en-US" altLang="zh-CN" dirty="0" err="1" smtClean="0"/>
              <a:t>Yangli</a:t>
            </a:r>
            <a:r>
              <a:rPr lang="en-US" altLang="zh-CN" dirty="0" smtClean="0"/>
              <a:t> BL3015F-ZM</a:t>
            </a:r>
            <a:endParaRPr lang="en-US" altLang="zh-CN" dirty="0" smtClean="0"/>
          </a:p>
          <a:p>
            <a:pPr marL="342900" indent="-342900">
              <a:buFont typeface="Wingdings" panose="05000000000000000000" pitchFamily="2" charset="2"/>
              <a:buChar char="n"/>
            </a:pPr>
            <a:r>
              <a:rPr lang="en-US" altLang="zh-CN" dirty="0" smtClean="0"/>
              <a:t>One automatic gas shielded welding machine: OPTIPIUS 380IW; two microcomputer welding machines: YD-500KAIHGE; one butt welding machine: UN-16.</a:t>
            </a:r>
            <a:endParaRPr lang="en-US" altLang="zh-CN" dirty="0" smtClean="0"/>
          </a:p>
        </p:txBody>
      </p:sp>
      <p:pic>
        <p:nvPicPr>
          <p:cNvPr id="25" name="图片 7" descr="2.jpg"/>
          <p:cNvPicPr>
            <a:picLocks noChangeAspect="1"/>
          </p:cNvPicPr>
          <p:nvPr/>
        </p:nvPicPr>
        <p:blipFill>
          <a:blip r:embed="rId4" cstate="print"/>
          <a:srcRect/>
          <a:stretch>
            <a:fillRect/>
          </a:stretch>
        </p:blipFill>
        <p:spPr bwMode="auto">
          <a:xfrm>
            <a:off x="819196" y="3499511"/>
            <a:ext cx="3033781" cy="2263545"/>
          </a:xfrm>
          <a:prstGeom prst="rect">
            <a:avLst/>
          </a:prstGeom>
          <a:noFill/>
          <a:ln w="9525">
            <a:noFill/>
            <a:miter lim="800000"/>
            <a:headEnd/>
            <a:tailEnd/>
          </a:ln>
        </p:spPr>
      </p:pic>
      <p:pic>
        <p:nvPicPr>
          <p:cNvPr id="26" name="图片 9" descr="1.jpg"/>
          <p:cNvPicPr>
            <a:picLocks noChangeAspect="1"/>
          </p:cNvPicPr>
          <p:nvPr/>
        </p:nvPicPr>
        <p:blipFill>
          <a:blip r:embed="rId5" cstate="print"/>
          <a:srcRect/>
          <a:stretch>
            <a:fillRect/>
          </a:stretch>
        </p:blipFill>
        <p:spPr bwMode="auto">
          <a:xfrm>
            <a:off x="4165843" y="3497368"/>
            <a:ext cx="3168961" cy="2263544"/>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a:stretch>
            <a:fillRect/>
          </a:stretch>
        </p:blipFill>
        <p:spPr bwMode="auto">
          <a:xfrm>
            <a:off x="7540126" y="3497369"/>
            <a:ext cx="3434772" cy="2249860"/>
          </a:xfrm>
          <a:prstGeom prst="rect">
            <a:avLst/>
          </a:prstGeom>
          <a:noFill/>
          <a:ln w="9525">
            <a:noFill/>
            <a:miter lim="800000"/>
            <a:headEnd/>
            <a:tailEnd/>
          </a:ln>
        </p:spPr>
      </p:pic>
      <p:sp>
        <p:nvSpPr>
          <p:cNvPr id="28" name="矩形 27">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矩形 29"/>
          <p:cNvSpPr/>
          <p:nvPr/>
        </p:nvSpPr>
        <p:spPr>
          <a:xfrm>
            <a:off x="9089408"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Main Facilities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1" name="TextBox 18"/>
          <p:cNvSpPr txBox="1">
            <a:spLocks noChangeArrowheads="1"/>
          </p:cNvSpPr>
          <p:nvPr/>
        </p:nvSpPr>
        <p:spPr bwMode="auto">
          <a:xfrm>
            <a:off x="462863" y="1346883"/>
            <a:ext cx="10277924" cy="1295868"/>
          </a:xfrm>
          <a:prstGeom prst="rect">
            <a:avLst/>
          </a:prstGeom>
          <a:noFill/>
          <a:ln w="9525">
            <a:noFill/>
            <a:miter lim="800000"/>
          </a:ln>
        </p:spPr>
        <p:txBody>
          <a:bodyPr wrap="square">
            <a:spAutoFit/>
          </a:bodyPr>
          <a:lstStyle/>
          <a:p>
            <a:pPr marL="285750" indent="-285750">
              <a:lnSpc>
                <a:spcPct val="150000"/>
              </a:lnSpc>
              <a:buFont typeface="Wingdings" panose="05000000000000000000" pitchFamily="2" charset="2"/>
              <a:buChar char="n"/>
            </a:pPr>
            <a:r>
              <a:rPr lang="en-US" altLang="zh-CN" dirty="0" smtClean="0"/>
              <a:t>The manufacturer is equipped with one 300-ton, one 100-ton and one 40-ton press machine, which can produce pressure forgings of various specifications. The models of press machines are: J53-300B, J23-40, J21-100.</a:t>
            </a:r>
            <a:endParaRPr lang="en-US" altLang="zh-CN" dirty="0" smtClean="0"/>
          </a:p>
        </p:txBody>
      </p:sp>
      <p:pic>
        <p:nvPicPr>
          <p:cNvPr id="22" name="Picture 2"/>
          <p:cNvPicPr>
            <a:picLocks noChangeAspect="1" noChangeArrowheads="1"/>
          </p:cNvPicPr>
          <p:nvPr/>
        </p:nvPicPr>
        <p:blipFill>
          <a:blip r:embed="rId4" cstate="print"/>
          <a:srcRect/>
          <a:stretch>
            <a:fillRect/>
          </a:stretch>
        </p:blipFill>
        <p:spPr bwMode="auto">
          <a:xfrm>
            <a:off x="837463" y="2742931"/>
            <a:ext cx="6259373" cy="3462483"/>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r="16640" b="8365"/>
          <a:stretch>
            <a:fillRect/>
          </a:stretch>
        </p:blipFill>
        <p:spPr bwMode="auto">
          <a:xfrm>
            <a:off x="7433657" y="2742931"/>
            <a:ext cx="4194235" cy="3471091"/>
          </a:xfrm>
          <a:prstGeom prst="rect">
            <a:avLst/>
          </a:prstGeom>
          <a:noFill/>
          <a:ln w="9525">
            <a:noFill/>
            <a:miter lim="800000"/>
            <a:headEnd/>
            <a:tailEnd/>
          </a:ln>
        </p:spPr>
      </p:pic>
      <p:sp>
        <p:nvSpPr>
          <p:cNvPr id="24" name="矩形 23">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p:cNvSpPr/>
          <p:nvPr/>
        </p:nvSpPr>
        <p:spPr>
          <a:xfrm>
            <a:off x="9089408"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782300"/>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Main Facilities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graphicFrame>
        <p:nvGraphicFramePr>
          <p:cNvPr id="22" name="表格 21"/>
          <p:cNvGraphicFramePr>
            <a:graphicFrameLocks noGrp="1"/>
          </p:cNvGraphicFramePr>
          <p:nvPr/>
        </p:nvGraphicFramePr>
        <p:xfrm>
          <a:off x="300251" y="1206416"/>
          <a:ext cx="4271750" cy="4937760"/>
        </p:xfrm>
        <a:graphic>
          <a:graphicData uri="http://schemas.openxmlformats.org/drawingml/2006/table">
            <a:tbl>
              <a:tblPr firstRow="1" bandRow="1">
                <a:tableStyleId>{21E4AEA4-8DFA-4A89-87EB-49C32662AFE0}</a:tableStyleId>
              </a:tblPr>
              <a:tblGrid>
                <a:gridCol w="1345895"/>
                <a:gridCol w="2295668"/>
                <a:gridCol w="630187"/>
              </a:tblGrid>
              <a:tr h="360846">
                <a:tc gridSpan="2">
                  <a:txBody>
                    <a:bodyPr/>
                    <a:lstStyle/>
                    <a:p>
                      <a:r>
                        <a:rPr lang="en-US" altLang="zh-CN" sz="1800" dirty="0" smtClean="0"/>
                        <a:t>Facilities</a:t>
                      </a:r>
                      <a:r>
                        <a:rPr lang="en-US" altLang="zh-CN" sz="1800" baseline="0" dirty="0" smtClean="0"/>
                        <a:t> Name</a:t>
                      </a:r>
                      <a:endParaRPr lang="zh-CN" altLang="en-US" sz="1800" dirty="0"/>
                    </a:p>
                  </a:txBody>
                  <a:tcPr/>
                </a:tc>
                <a:tc hMerge="1">
                  <a:tcPr/>
                </a:tc>
                <a:tc>
                  <a:txBody>
                    <a:bodyPr/>
                    <a:lstStyle/>
                    <a:p>
                      <a:pPr algn="ctr"/>
                      <a:r>
                        <a:rPr lang="en-US" altLang="zh-CN" sz="1800" dirty="0" smtClean="0"/>
                        <a:t>Qty</a:t>
                      </a:r>
                      <a:endParaRPr lang="zh-CN" altLang="en-US" sz="1800" dirty="0"/>
                    </a:p>
                  </a:txBody>
                  <a:tcPr/>
                </a:tc>
              </a:tr>
              <a:tr h="360846">
                <a:tc rowSpan="3">
                  <a:txBody>
                    <a:bodyPr/>
                    <a:lstStyle/>
                    <a:p>
                      <a:r>
                        <a:rPr lang="en-US" altLang="zh-CN" sz="1800" dirty="0" smtClean="0"/>
                        <a:t>Size and shape inspection</a:t>
                      </a:r>
                      <a:endParaRPr lang="zh-CN" altLang="en-US" sz="1800" dirty="0"/>
                    </a:p>
                  </a:txBody>
                  <a:tcPr/>
                </a:tc>
                <a:tc>
                  <a:txBody>
                    <a:bodyPr/>
                    <a:lstStyle/>
                    <a:p>
                      <a:r>
                        <a:rPr lang="en-US" altLang="zh-CN" sz="1800" dirty="0" smtClean="0"/>
                        <a:t>2.5</a:t>
                      </a:r>
                      <a:r>
                        <a:rPr lang="en-US" altLang="zh-CN" sz="1800" baseline="0" dirty="0" smtClean="0"/>
                        <a:t> D Video Measuring Machine</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smtClean="0"/>
                        <a:t>Surface roughness measuring block</a:t>
                      </a:r>
                      <a:endParaRPr lang="zh-CN" altLang="en-US" sz="1800" dirty="0"/>
                    </a:p>
                  </a:txBody>
                  <a:tcPr/>
                </a:tc>
                <a:tc>
                  <a:txBody>
                    <a:bodyPr/>
                    <a:lstStyle/>
                    <a:p>
                      <a:pPr algn="ctr"/>
                      <a:r>
                        <a:rPr lang="en-US" altLang="zh-CN" sz="1800" dirty="0" smtClean="0"/>
                        <a:t>1</a:t>
                      </a:r>
                      <a:endParaRPr lang="en-US" altLang="zh-CN" sz="1800" dirty="0" smtClean="0"/>
                    </a:p>
                  </a:txBody>
                  <a:tcPr/>
                </a:tc>
              </a:tr>
              <a:tr h="360846">
                <a:tc vMerge="1">
                  <a:tcPr/>
                </a:tc>
                <a:tc>
                  <a:txBody>
                    <a:bodyPr/>
                    <a:lstStyle/>
                    <a:p>
                      <a:r>
                        <a:rPr lang="en-US" altLang="zh-CN" sz="1800" dirty="0" err="1" smtClean="0"/>
                        <a:t>Mitutoyo</a:t>
                      </a:r>
                      <a:r>
                        <a:rPr lang="en-US" altLang="zh-CN" sz="1800" dirty="0" smtClean="0"/>
                        <a:t> Altimeter</a:t>
                      </a:r>
                      <a:endParaRPr lang="zh-CN" altLang="en-US" sz="1800" dirty="0"/>
                    </a:p>
                  </a:txBody>
                  <a:tcPr/>
                </a:tc>
                <a:tc>
                  <a:txBody>
                    <a:bodyPr/>
                    <a:lstStyle/>
                    <a:p>
                      <a:pPr algn="ctr"/>
                      <a:r>
                        <a:rPr lang="en-US" altLang="zh-CN" sz="1800" dirty="0" smtClean="0"/>
                        <a:t>2</a:t>
                      </a:r>
                      <a:endParaRPr lang="en-US" altLang="zh-CN" sz="1800" dirty="0" smtClean="0"/>
                    </a:p>
                  </a:txBody>
                  <a:tcPr/>
                </a:tc>
              </a:tr>
              <a:tr h="360846">
                <a:tc rowSpan="5">
                  <a:txBody>
                    <a:bodyPr/>
                    <a:lstStyle/>
                    <a:p>
                      <a:r>
                        <a:rPr lang="en-US" altLang="zh-CN" sz="1800" dirty="0" smtClean="0"/>
                        <a:t>Materials analysis and inspection</a:t>
                      </a:r>
                      <a:endParaRPr lang="zh-CN" altLang="en-US" sz="1800" dirty="0"/>
                    </a:p>
                  </a:txBody>
                  <a:tcPr/>
                </a:tc>
                <a:tc>
                  <a:txBody>
                    <a:bodyPr/>
                    <a:lstStyle/>
                    <a:p>
                      <a:r>
                        <a:rPr lang="en-US" altLang="zh-CN" sz="1800" dirty="0" smtClean="0"/>
                        <a:t>Spectroscope</a:t>
                      </a:r>
                      <a:r>
                        <a:rPr lang="en-US" altLang="zh-CN" sz="1800" baseline="0" dirty="0" smtClean="0"/>
                        <a:t> </a:t>
                      </a:r>
                      <a:r>
                        <a:rPr lang="en-US" altLang="zh-CN" sz="1800" dirty="0" smtClean="0"/>
                        <a:t>&amp;</a:t>
                      </a:r>
                      <a:r>
                        <a:rPr lang="en-US" altLang="zh-CN" sz="1800" baseline="0" dirty="0" smtClean="0"/>
                        <a:t> Analyzer</a:t>
                      </a:r>
                      <a:endParaRPr lang="zh-CN" altLang="en-US" sz="1800" dirty="0"/>
                    </a:p>
                  </a:txBody>
                  <a:tcPr/>
                </a:tc>
                <a:tc>
                  <a:txBody>
                    <a:bodyPr/>
                    <a:lstStyle/>
                    <a:p>
                      <a:pPr algn="ctr"/>
                      <a:r>
                        <a:rPr lang="en-US" altLang="zh-CN" sz="1800" dirty="0" smtClean="0"/>
                        <a:t>2</a:t>
                      </a:r>
                      <a:endParaRPr lang="zh-CN" altLang="en-US" sz="1800" dirty="0"/>
                    </a:p>
                  </a:txBody>
                  <a:tcPr/>
                </a:tc>
              </a:tr>
              <a:tr h="360846">
                <a:tc vMerge="1">
                  <a:tcPr/>
                </a:tc>
                <a:tc>
                  <a:txBody>
                    <a:bodyPr/>
                    <a:lstStyle/>
                    <a:p>
                      <a:r>
                        <a:rPr lang="en-US" altLang="zh-CN" sz="1800" dirty="0" smtClean="0"/>
                        <a:t>Rockwell Hardness Tester</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err="1" smtClean="0"/>
                        <a:t>Brinell</a:t>
                      </a:r>
                      <a:r>
                        <a:rPr lang="en-US" altLang="zh-CN" sz="1800" dirty="0" smtClean="0"/>
                        <a:t> </a:t>
                      </a:r>
                      <a:r>
                        <a:rPr lang="en-US" altLang="zh-CN" sz="1800" dirty="0" err="1" smtClean="0"/>
                        <a:t>Hardmess</a:t>
                      </a:r>
                      <a:r>
                        <a:rPr lang="en-US" altLang="zh-CN" sz="1800" dirty="0" smtClean="0"/>
                        <a:t> Tester</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smtClean="0"/>
                        <a:t>Vickers</a:t>
                      </a:r>
                      <a:r>
                        <a:rPr lang="en-US" altLang="zh-CN" sz="1800" baseline="0" dirty="0" smtClean="0"/>
                        <a:t> Hardness Tester</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smtClean="0"/>
                        <a:t>Shore Hardness</a:t>
                      </a:r>
                      <a:r>
                        <a:rPr lang="en-US" altLang="zh-CN" sz="1800" baseline="0" dirty="0" smtClean="0"/>
                        <a:t> Tester</a:t>
                      </a:r>
                      <a:endParaRPr lang="zh-CN" altLang="en-US" sz="1800" dirty="0"/>
                    </a:p>
                  </a:txBody>
                  <a:tcPr/>
                </a:tc>
                <a:tc>
                  <a:txBody>
                    <a:bodyPr/>
                    <a:lstStyle/>
                    <a:p>
                      <a:pPr algn="ctr"/>
                      <a:r>
                        <a:rPr lang="en-US" altLang="zh-CN" sz="1800" dirty="0" smtClean="0"/>
                        <a:t>1</a:t>
                      </a:r>
                      <a:endParaRPr lang="zh-CN" altLang="en-US" sz="1800" dirty="0"/>
                    </a:p>
                  </a:txBody>
                  <a:tcPr/>
                </a:tc>
              </a:tr>
            </a:tbl>
          </a:graphicData>
        </a:graphic>
      </p:graphicFrame>
      <p:pic>
        <p:nvPicPr>
          <p:cNvPr id="23" name="图片 15" descr="IMG_20150602_131448.jpg"/>
          <p:cNvPicPr>
            <a:picLocks noChangeAspect="1"/>
          </p:cNvPicPr>
          <p:nvPr/>
        </p:nvPicPr>
        <p:blipFill rotWithShape="1">
          <a:blip r:embed="rId4" cstate="print"/>
          <a:srcRect l="19057" t="32678" r="9155" b="12914"/>
          <a:stretch>
            <a:fillRect/>
          </a:stretch>
        </p:blipFill>
        <p:spPr bwMode="auto">
          <a:xfrm>
            <a:off x="4801774" y="1626107"/>
            <a:ext cx="7041449" cy="3957851"/>
          </a:xfrm>
          <a:prstGeom prst="rect">
            <a:avLst/>
          </a:prstGeom>
          <a:noFill/>
          <a:ln w="9525">
            <a:noFill/>
            <a:miter lim="800000"/>
            <a:headEnd/>
            <a:tailEnd/>
          </a:ln>
        </p:spPr>
      </p:pic>
      <p:sp>
        <p:nvSpPr>
          <p:cNvPr id="24" name="矩形 23">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矩形 24"/>
          <p:cNvSpPr/>
          <p:nvPr/>
        </p:nvSpPr>
        <p:spPr>
          <a:xfrm>
            <a:off x="9089408"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Main Facilities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graphicFrame>
        <p:nvGraphicFramePr>
          <p:cNvPr id="21" name="表格 20"/>
          <p:cNvGraphicFramePr>
            <a:graphicFrameLocks noGrp="1"/>
          </p:cNvGraphicFramePr>
          <p:nvPr/>
        </p:nvGraphicFramePr>
        <p:xfrm>
          <a:off x="515163" y="2227640"/>
          <a:ext cx="4548157" cy="3657600"/>
        </p:xfrm>
        <a:graphic>
          <a:graphicData uri="http://schemas.openxmlformats.org/drawingml/2006/table">
            <a:tbl>
              <a:tblPr firstRow="1" bandRow="1">
                <a:tableStyleId>{21E4AEA4-8DFA-4A89-87EB-49C32662AFE0}</a:tableStyleId>
              </a:tblPr>
              <a:tblGrid>
                <a:gridCol w="1149865"/>
                <a:gridCol w="2671649"/>
                <a:gridCol w="726643"/>
              </a:tblGrid>
              <a:tr h="360846">
                <a:tc gridSpan="2">
                  <a:txBody>
                    <a:bodyPr/>
                    <a:lstStyle/>
                    <a:p>
                      <a:r>
                        <a:rPr lang="en-US" altLang="zh-CN" sz="1800" dirty="0" smtClean="0"/>
                        <a:t>Facilities</a:t>
                      </a:r>
                      <a:r>
                        <a:rPr lang="en-US" altLang="zh-CN" sz="1800" baseline="0" dirty="0" smtClean="0"/>
                        <a:t> Name</a:t>
                      </a:r>
                      <a:endParaRPr lang="zh-CN" altLang="en-US" sz="1800" dirty="0"/>
                    </a:p>
                  </a:txBody>
                  <a:tcPr/>
                </a:tc>
                <a:tc hMerge="1">
                  <a:tcPr/>
                </a:tc>
                <a:tc>
                  <a:txBody>
                    <a:bodyPr/>
                    <a:lstStyle/>
                    <a:p>
                      <a:pPr algn="ctr"/>
                      <a:r>
                        <a:rPr lang="en-US" altLang="zh-CN" sz="1800" dirty="0" smtClean="0"/>
                        <a:t>Qty</a:t>
                      </a:r>
                      <a:endParaRPr lang="zh-CN" altLang="en-US" sz="1800" dirty="0"/>
                    </a:p>
                  </a:txBody>
                  <a:tcPr/>
                </a:tc>
              </a:tr>
              <a:tr h="360846">
                <a:tc rowSpan="6">
                  <a:txBody>
                    <a:bodyPr/>
                    <a:lstStyle/>
                    <a:p>
                      <a:r>
                        <a:rPr lang="en-US" altLang="zh-CN" sz="1800" dirty="0" smtClean="0"/>
                        <a:t>Pressure</a:t>
                      </a:r>
                      <a:r>
                        <a:rPr lang="en-US" altLang="zh-CN" sz="1800" baseline="0" dirty="0" smtClean="0"/>
                        <a:t> Test</a:t>
                      </a:r>
                      <a:endParaRPr lang="zh-CN" altLang="en-US" sz="1800" dirty="0"/>
                    </a:p>
                  </a:txBody>
                  <a:tcPr/>
                </a:tc>
                <a:tc>
                  <a:txBody>
                    <a:bodyPr/>
                    <a:lstStyle/>
                    <a:p>
                      <a:r>
                        <a:rPr lang="en-US" altLang="zh-CN" sz="1800" baseline="0" dirty="0" smtClean="0"/>
                        <a:t>Nitrogen test bench– 6000psi</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baseline="0" dirty="0" smtClean="0"/>
                        <a:t>Water pressure test bench– 30000psi</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baseline="0" dirty="0" smtClean="0"/>
                        <a:t>Water pressure test bench– 100000psi</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smtClean="0"/>
                        <a:t>Ferrule vibration test bench</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smtClean="0"/>
                        <a:t>Ferrule blasting test bench</a:t>
                      </a:r>
                      <a:endParaRPr lang="zh-CN" altLang="en-US" sz="1800" dirty="0"/>
                    </a:p>
                  </a:txBody>
                  <a:tcPr/>
                </a:tc>
                <a:tc>
                  <a:txBody>
                    <a:bodyPr/>
                    <a:lstStyle/>
                    <a:p>
                      <a:pPr algn="ctr"/>
                      <a:r>
                        <a:rPr lang="en-US" altLang="zh-CN" sz="1800" dirty="0" smtClean="0"/>
                        <a:t>1</a:t>
                      </a:r>
                      <a:endParaRPr lang="zh-CN" altLang="en-US" sz="1800" dirty="0"/>
                    </a:p>
                  </a:txBody>
                  <a:tcPr/>
                </a:tc>
              </a:tr>
              <a:tr h="360846">
                <a:tc vMerge="1">
                  <a:tcPr/>
                </a:tc>
                <a:tc>
                  <a:txBody>
                    <a:bodyPr/>
                    <a:lstStyle/>
                    <a:p>
                      <a:r>
                        <a:rPr lang="en-US" altLang="zh-CN" sz="1800" dirty="0" smtClean="0"/>
                        <a:t>Salt</a:t>
                      </a:r>
                      <a:r>
                        <a:rPr lang="en-US" altLang="zh-CN" sz="1800" baseline="0" dirty="0" smtClean="0"/>
                        <a:t> spray test bench</a:t>
                      </a:r>
                      <a:endParaRPr lang="zh-CN" altLang="en-US" sz="1800" dirty="0"/>
                    </a:p>
                  </a:txBody>
                  <a:tcPr/>
                </a:tc>
                <a:tc>
                  <a:txBody>
                    <a:bodyPr/>
                    <a:lstStyle/>
                    <a:p>
                      <a:pPr algn="ctr"/>
                      <a:r>
                        <a:rPr lang="en-US" altLang="zh-CN" sz="1800" dirty="0" smtClean="0"/>
                        <a:t>1</a:t>
                      </a:r>
                      <a:endParaRPr lang="zh-CN" altLang="en-US" sz="1800" dirty="0"/>
                    </a:p>
                  </a:txBody>
                  <a:tcPr/>
                </a:tc>
              </a:tr>
            </a:tbl>
          </a:graphicData>
        </a:graphic>
      </p:graphicFrame>
      <p:pic>
        <p:nvPicPr>
          <p:cNvPr id="22" name="图片 21" descr="IMG_20151116_143540.jpg"/>
          <p:cNvPicPr>
            <a:picLocks noChangeAspect="1"/>
          </p:cNvPicPr>
          <p:nvPr/>
        </p:nvPicPr>
        <p:blipFill>
          <a:blip r:embed="rId4" cstate="print"/>
          <a:srcRect l="14563" t="25560"/>
          <a:stretch>
            <a:fillRect/>
          </a:stretch>
        </p:blipFill>
        <p:spPr>
          <a:xfrm>
            <a:off x="5594208" y="1286040"/>
            <a:ext cx="3068772" cy="1981515"/>
          </a:xfrm>
          <a:prstGeom prst="rect">
            <a:avLst/>
          </a:prstGeom>
        </p:spPr>
      </p:pic>
      <p:pic>
        <p:nvPicPr>
          <p:cNvPr id="23" name="图片 22" descr="IMG_20151116_143613.jpg"/>
          <p:cNvPicPr>
            <a:picLocks noChangeAspect="1"/>
          </p:cNvPicPr>
          <p:nvPr/>
        </p:nvPicPr>
        <p:blipFill>
          <a:blip r:embed="rId5" cstate="print"/>
          <a:stretch>
            <a:fillRect/>
          </a:stretch>
        </p:blipFill>
        <p:spPr>
          <a:xfrm>
            <a:off x="9352848" y="1272393"/>
            <a:ext cx="1678897" cy="2265433"/>
          </a:xfrm>
          <a:prstGeom prst="rect">
            <a:avLst/>
          </a:prstGeom>
        </p:spPr>
      </p:pic>
      <p:pic>
        <p:nvPicPr>
          <p:cNvPr id="24" name="图片 23" descr="IMG_20151117_170832.jpg"/>
          <p:cNvPicPr>
            <a:picLocks noChangeAspect="1"/>
          </p:cNvPicPr>
          <p:nvPr/>
        </p:nvPicPr>
        <p:blipFill>
          <a:blip r:embed="rId6" cstate="print"/>
          <a:srcRect t="13442"/>
          <a:stretch>
            <a:fillRect/>
          </a:stretch>
        </p:blipFill>
        <p:spPr>
          <a:xfrm>
            <a:off x="5591031" y="3825835"/>
            <a:ext cx="3055278" cy="1960815"/>
          </a:xfrm>
          <a:prstGeom prst="rect">
            <a:avLst/>
          </a:prstGeom>
        </p:spPr>
      </p:pic>
      <p:pic>
        <p:nvPicPr>
          <p:cNvPr id="25" name="图片 24" descr="IMG_20151117_170946.jpg"/>
          <p:cNvPicPr>
            <a:picLocks noChangeAspect="1"/>
          </p:cNvPicPr>
          <p:nvPr/>
        </p:nvPicPr>
        <p:blipFill>
          <a:blip r:embed="rId7" cstate="print"/>
          <a:srcRect t="6454" b="3268"/>
          <a:stretch>
            <a:fillRect/>
          </a:stretch>
        </p:blipFill>
        <p:spPr>
          <a:xfrm>
            <a:off x="9111445" y="3916907"/>
            <a:ext cx="2650584" cy="1774209"/>
          </a:xfrm>
          <a:prstGeom prst="rect">
            <a:avLst/>
          </a:prstGeom>
        </p:spPr>
      </p:pic>
      <p:sp>
        <p:nvSpPr>
          <p:cNvPr id="26" name="矩形 25">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9089408"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Main Facilities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pic>
        <p:nvPicPr>
          <p:cNvPr id="26" name="图片 2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9674" b="12014"/>
          <a:stretch>
            <a:fillRect/>
          </a:stretch>
        </p:blipFill>
        <p:spPr>
          <a:xfrm>
            <a:off x="464024" y="1239775"/>
            <a:ext cx="10495128" cy="3342826"/>
          </a:xfrm>
          <a:prstGeom prst="rect">
            <a:avLst/>
          </a:prstGeom>
        </p:spPr>
      </p:pic>
      <p:sp>
        <p:nvSpPr>
          <p:cNvPr id="27" name="矩形 26"/>
          <p:cNvSpPr/>
          <p:nvPr/>
        </p:nvSpPr>
        <p:spPr>
          <a:xfrm>
            <a:off x="382468" y="4619937"/>
            <a:ext cx="10954711" cy="1711366"/>
          </a:xfrm>
          <a:prstGeom prst="rect">
            <a:avLst/>
          </a:prstGeom>
          <a:noFill/>
          <a:ln w="9525">
            <a:noFill/>
            <a:miter lim="800000"/>
          </a:ln>
        </p:spPr>
        <p:txBody>
          <a:bodyPr wrap="square">
            <a:spAutoFit/>
          </a:bodyPr>
          <a:lstStyle/>
          <a:p>
            <a:pPr marL="285750" indent="-285750">
              <a:lnSpc>
                <a:spcPct val="150000"/>
              </a:lnSpc>
              <a:buFont typeface="Wingdings" panose="05000000000000000000" pitchFamily="2" charset="2"/>
              <a:buChar char="n"/>
            </a:pPr>
            <a:r>
              <a:rPr lang="en-US" altLang="zh-CN" dirty="0" smtClean="0"/>
              <a:t>The manufacturer has 6,000 square meters professional analysis houses workshop, special electrical and pneumatic laboratory and debugging center.  It has the production, installation, integration and commissioning capabilities of analysis houses and online analysis systems used in large petrochemical plants supporting for 1 million tons/ethylene and 10 million tons/refining projects.</a:t>
            </a:r>
            <a:endParaRPr lang="en-US" altLang="zh-CN" dirty="0" smtClean="0"/>
          </a:p>
        </p:txBody>
      </p:sp>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矩形 23"/>
          <p:cNvSpPr/>
          <p:nvPr/>
        </p:nvSpPr>
        <p:spPr>
          <a:xfrm>
            <a:off x="9089408"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795948"/>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8" name="表格 27"/>
          <p:cNvGraphicFramePr>
            <a:graphicFrameLocks noGrp="1"/>
          </p:cNvGraphicFramePr>
          <p:nvPr/>
        </p:nvGraphicFramePr>
        <p:xfrm>
          <a:off x="286603" y="1251500"/>
          <a:ext cx="11696131" cy="4790440"/>
        </p:xfrm>
        <a:graphic>
          <a:graphicData uri="http://schemas.openxmlformats.org/drawingml/2006/table">
            <a:tbl>
              <a:tblPr firstRow="1" bandRow="1">
                <a:tableStyleId>{21E4AEA4-8DFA-4A89-87EB-49C32662AFE0}</a:tableStyleId>
              </a:tblPr>
              <a:tblGrid>
                <a:gridCol w="2421903"/>
                <a:gridCol w="2388748"/>
                <a:gridCol w="2691068"/>
                <a:gridCol w="4194412"/>
              </a:tblGrid>
              <a:tr h="303918">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Project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 Name</a:t>
                      </a:r>
                      <a:endParaRPr lang="zh-CN" altLang="en-US" sz="1800" b="1" kern="1200" dirty="0">
                        <a:solidFill>
                          <a:schemeClr val="lt1"/>
                        </a:solidFill>
                        <a:latin typeface="+mn-lt"/>
                        <a:ea typeface="+mn-ea"/>
                        <a:cs typeface="+mn-cs"/>
                      </a:endParaRPr>
                    </a:p>
                  </a:txBody>
                  <a:tcPr anchor="ct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kern="1200" dirty="0" smtClean="0">
                          <a:solidFill>
                            <a:schemeClr val="dk1"/>
                          </a:solidFill>
                          <a:latin typeface="+mn-lt"/>
                          <a:ea typeface="+mn-ea"/>
                          <a:cs typeface="+mn-cs"/>
                        </a:rPr>
                        <a:t>300,000 tons of ethylene expansion project</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Reforming </a:t>
                      </a:r>
                      <a:r>
                        <a:rPr lang="en-US" altLang="zh-CN" sz="1200" kern="1200" dirty="0" err="1" smtClean="0">
                          <a:solidFill>
                            <a:schemeClr val="dk1"/>
                          </a:solidFill>
                          <a:latin typeface="+mn-lt"/>
                          <a:ea typeface="+mn-ea"/>
                          <a:cs typeface="+mn-cs"/>
                        </a:rPr>
                        <a:t>hydrotreating</a:t>
                      </a:r>
                      <a:r>
                        <a:rPr lang="en-US" altLang="zh-CN" sz="1200" kern="1200" dirty="0" smtClean="0">
                          <a:solidFill>
                            <a:schemeClr val="dk1"/>
                          </a:solidFill>
                          <a:latin typeface="+mn-lt"/>
                          <a:ea typeface="+mn-ea"/>
                          <a:cs typeface="+mn-cs"/>
                        </a:rPr>
                        <a:t> project</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2 million tons of catalytic project</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explosion-proof electric appliance, cable tray</a:t>
                      </a:r>
                      <a:endParaRPr lang="zh-CN" altLang="en-US" sz="1200" dirty="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200,000 tons of polypropylene</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660,000 tons of ethylene expansion project</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100,000 tons of NBR</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explosion-proof electric appliance, cable tray</a:t>
                      </a:r>
                      <a:endParaRPr lang="zh-CN" altLang="en-US" sz="1200" dirty="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100,000 tons ethylene cracking furnace</a:t>
                      </a:r>
                      <a:endParaRPr lang="en-US" altLang="zh-CN" sz="1200" dirty="0" smtClean="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Styrene renovation</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r>
                        <a:rPr lang="en-US" altLang="zh-CN" sz="1200" kern="1200" dirty="0" smtClean="0">
                          <a:solidFill>
                            <a:schemeClr val="dk1"/>
                          </a:solidFill>
                          <a:latin typeface="+mn-lt"/>
                          <a:ea typeface="+mn-ea"/>
                          <a:cs typeface="+mn-cs"/>
                        </a:rPr>
                        <a:t>SINOPEC Beijing </a:t>
                      </a:r>
                      <a:r>
                        <a:rPr lang="en-US" altLang="zh-CN" sz="1200" kern="1200" dirty="0" err="1" smtClean="0">
                          <a:solidFill>
                            <a:schemeClr val="dk1"/>
                          </a:solidFill>
                          <a:latin typeface="+mn-lt"/>
                          <a:ea typeface="+mn-ea"/>
                          <a:cs typeface="+mn-cs"/>
                        </a:rPr>
                        <a:t>Yanshan</a:t>
                      </a:r>
                      <a:r>
                        <a:rPr lang="en-US" altLang="zh-CN" sz="1200" kern="1200" dirty="0" smtClean="0">
                          <a:solidFill>
                            <a:schemeClr val="dk1"/>
                          </a:solidFill>
                          <a:latin typeface="+mn-lt"/>
                          <a:ea typeface="+mn-ea"/>
                          <a:cs typeface="+mn-cs"/>
                        </a:rPr>
                        <a:t> Company</a:t>
                      </a:r>
                      <a:endParaRPr lang="zh-CN" altLang="zh-CN" sz="1200" kern="1200" dirty="0">
                        <a:solidFill>
                          <a:schemeClr val="dk1"/>
                        </a:solidFill>
                        <a:latin typeface="+mn-lt"/>
                        <a:ea typeface="+mn-ea"/>
                        <a:cs typeface="+mn-cs"/>
                      </a:endParaRPr>
                    </a:p>
                  </a:txBody>
                  <a:tcPr/>
                </a:tc>
                <a:tc>
                  <a:txBody>
                    <a:bodyPr/>
                    <a:lstStyle/>
                    <a:p>
                      <a:pPr algn="ctr"/>
                      <a:r>
                        <a:rPr lang="en-US" altLang="zh-CN" sz="1200" dirty="0" smtClean="0">
                          <a:latin typeface="+mn-lt"/>
                          <a:ea typeface="微软雅黑" panose="020B0503020204020204" pitchFamily="34" charset="-122"/>
                        </a:rPr>
                        <a:t>SINOPEC 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Glycol</a:t>
                      </a:r>
                      <a:r>
                        <a:rPr lang="en-US" altLang="zh-CN" sz="1200" baseline="0" dirty="0" smtClean="0">
                          <a:latin typeface="+mn-lt"/>
                          <a:ea typeface="微软雅黑" panose="020B0503020204020204" pitchFamily="34" charset="-122"/>
                        </a:rPr>
                        <a:t>  renovation</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70840">
                <a:tc>
                  <a:txBody>
                    <a:bodyPr/>
                    <a:lstStyle/>
                    <a:p>
                      <a:pPr algn="ctr"/>
                      <a:r>
                        <a:rPr lang="en-US" altLang="zh-CN" sz="1200" dirty="0" smtClean="0">
                          <a:latin typeface="+mn-lt"/>
                          <a:ea typeface="微软雅黑" panose="020B0503020204020204" pitchFamily="34" charset="-122"/>
                        </a:rPr>
                        <a:t>Beijing </a:t>
                      </a:r>
                      <a:r>
                        <a:rPr lang="en-US" altLang="zh-CN" sz="1200" dirty="0" err="1" smtClean="0">
                          <a:latin typeface="+mn-lt"/>
                          <a:ea typeface="微软雅黑" panose="020B0503020204020204" pitchFamily="34" charset="-122"/>
                        </a:rPr>
                        <a:t>Yanhua</a:t>
                      </a:r>
                      <a:r>
                        <a:rPr lang="en-US" altLang="zh-CN" sz="1200" dirty="0" smtClean="0">
                          <a:latin typeface="+mn-lt"/>
                          <a:ea typeface="微软雅黑" panose="020B0503020204020204" pitchFamily="34" charset="-122"/>
                        </a:rPr>
                        <a:t> Construction Engineering </a:t>
                      </a:r>
                      <a:r>
                        <a:rPr lang="en-US" altLang="zh-CN" sz="1200" dirty="0" err="1" smtClean="0">
                          <a:latin typeface="+mn-lt"/>
                          <a:ea typeface="微软雅黑" panose="020B0503020204020204" pitchFamily="34" charset="-122"/>
                        </a:rPr>
                        <a:t>Co.Ltd</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SECCO</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900,000 tons of ethylene project</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explosion-proof electric appliance, cable tray</a:t>
                      </a:r>
                      <a:endParaRPr lang="zh-CN" altLang="en-US" sz="1200" dirty="0" smtClean="0">
                        <a:latin typeface="+mn-lt"/>
                        <a:ea typeface="微软雅黑" panose="020B0503020204020204" pitchFamily="34" charset="-122"/>
                      </a:endParaRPr>
                    </a:p>
                  </a:txBody>
                  <a:tcPr/>
                </a:tc>
              </a:tr>
              <a:tr h="388534">
                <a:tc>
                  <a:txBody>
                    <a:bodyPr/>
                    <a:lstStyle/>
                    <a:p>
                      <a:pPr algn="ctr"/>
                      <a:r>
                        <a:rPr lang="en-US" altLang="zh-CN" sz="1200" dirty="0" smtClean="0">
                          <a:latin typeface="+mn-lt"/>
                          <a:ea typeface="微软雅黑" panose="020B0503020204020204" pitchFamily="34" charset="-122"/>
                        </a:rPr>
                        <a:t>Shandong </a:t>
                      </a:r>
                      <a:r>
                        <a:rPr lang="en-US" altLang="zh-CN" sz="1200" dirty="0" err="1" smtClean="0">
                          <a:latin typeface="+mn-lt"/>
                          <a:ea typeface="微软雅黑" panose="020B0503020204020204" pitchFamily="34" charset="-122"/>
                        </a:rPr>
                        <a:t>Qilu</a:t>
                      </a:r>
                      <a:r>
                        <a:rPr lang="en-US" altLang="zh-CN" sz="1200" dirty="0" smtClean="0">
                          <a:latin typeface="+mn-lt"/>
                          <a:ea typeface="微软雅黑" panose="020B0503020204020204" pitchFamily="34" charset="-122"/>
                        </a:rPr>
                        <a:t> Petrochemical Engineering Co.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Shandong </a:t>
                      </a:r>
                      <a:r>
                        <a:rPr lang="en-US" altLang="zh-CN" sz="1200" dirty="0" err="1" smtClean="0">
                          <a:latin typeface="+mn-lt"/>
                          <a:ea typeface="微软雅黑" panose="020B0503020204020204" pitchFamily="34" charset="-122"/>
                        </a:rPr>
                        <a:t>Qilu</a:t>
                      </a:r>
                      <a:r>
                        <a:rPr lang="en-US" altLang="zh-CN" sz="1200" dirty="0" smtClean="0">
                          <a:latin typeface="+mn-lt"/>
                          <a:ea typeface="微软雅黑" panose="020B0503020204020204" pitchFamily="34" charset="-122"/>
                        </a:rPr>
                        <a:t> Petrochemical Engineering Co. Ltd</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720,000 tons ethylene project</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explosion-proof electric appliance, cable tray</a:t>
                      </a:r>
                      <a:endParaRPr lang="zh-CN" altLang="en-US" sz="1200" dirty="0">
                        <a:latin typeface="+mn-lt"/>
                        <a:ea typeface="微软雅黑" panose="020B0503020204020204" pitchFamily="34" charset="-122"/>
                      </a:endParaRPr>
                    </a:p>
                  </a:txBody>
                  <a:tcPr/>
                </a:tc>
              </a:tr>
            </a:tbl>
          </a:graphicData>
        </a:graphic>
      </p:graphicFrame>
      <p:sp>
        <p:nvSpPr>
          <p:cNvPr id="29" name="矩形 28"/>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矩形 29">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86942" y="809595"/>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表格 21"/>
          <p:cNvGraphicFramePr>
            <a:graphicFrameLocks noGrp="1"/>
          </p:cNvGraphicFramePr>
          <p:nvPr/>
        </p:nvGraphicFramePr>
        <p:xfrm>
          <a:off x="504968" y="1251928"/>
          <a:ext cx="10385945" cy="5096475"/>
        </p:xfrm>
        <a:graphic>
          <a:graphicData uri="http://schemas.openxmlformats.org/drawingml/2006/table">
            <a:tbl>
              <a:tblPr firstRow="1" bandRow="1">
                <a:tableStyleId>{21E4AEA4-8DFA-4A89-87EB-49C32662AFE0}</a:tableStyleId>
              </a:tblPr>
              <a:tblGrid>
                <a:gridCol w="2398816"/>
                <a:gridCol w="2453831"/>
                <a:gridCol w="2570784"/>
                <a:gridCol w="2962514"/>
              </a:tblGrid>
              <a:tr h="408054">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dirty="0" smtClean="0"/>
                        <a:t>Project</a:t>
                      </a:r>
                      <a:r>
                        <a:rPr lang="en-US" altLang="zh-CN" baseline="0" dirty="0" smtClean="0"/>
                        <a: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a:t>
                      </a:r>
                      <a:r>
                        <a:rPr lang="en-US" altLang="zh-CN" sz="1800" b="1" kern="1200" baseline="0" dirty="0" smtClean="0">
                          <a:solidFill>
                            <a:schemeClr val="lt1"/>
                          </a:solidFill>
                          <a:latin typeface="+mn-lt"/>
                          <a:ea typeface="+mn-ea"/>
                          <a:cs typeface="+mn-cs"/>
                        </a:rPr>
                        <a:t> Name</a:t>
                      </a:r>
                      <a:endParaRPr lang="zh-CN" altLang="en-US" sz="1800" b="1" kern="1200" dirty="0">
                        <a:solidFill>
                          <a:schemeClr val="lt1"/>
                        </a:solidFill>
                        <a:latin typeface="+mn-lt"/>
                        <a:ea typeface="+mn-ea"/>
                        <a:cs typeface="+mn-cs"/>
                      </a:endParaRPr>
                    </a:p>
                  </a:txBody>
                  <a:tcPr anchor="ctr"/>
                </a:tc>
              </a:tr>
              <a:tr h="441572">
                <a:tc>
                  <a:txBody>
                    <a:bodyPr/>
                    <a:lstStyle/>
                    <a:p>
                      <a:pPr algn="ctr"/>
                      <a:r>
                        <a:rPr lang="en-US" altLang="zh-CN" sz="1200" dirty="0" smtClean="0">
                          <a:latin typeface="+mn-lt"/>
                          <a:ea typeface="微软雅黑" panose="020B0503020204020204" pitchFamily="34" charset="-122"/>
                        </a:rPr>
                        <a:t>Sinopec </a:t>
                      </a:r>
                      <a:r>
                        <a:rPr lang="en-US" altLang="zh-CN" sz="1200" dirty="0" err="1" smtClean="0">
                          <a:latin typeface="+mn-lt"/>
                          <a:ea typeface="微软雅黑" panose="020B0503020204020204" pitchFamily="34" charset="-122"/>
                        </a:rPr>
                        <a:t>Yizheng</a:t>
                      </a:r>
                      <a:r>
                        <a:rPr lang="en-US" altLang="zh-CN" sz="1200" dirty="0" smtClean="0">
                          <a:latin typeface="+mn-lt"/>
                          <a:ea typeface="微软雅黑" panose="020B0503020204020204" pitchFamily="34" charset="-122"/>
                        </a:rPr>
                        <a:t> Chemical </a:t>
                      </a:r>
                      <a:r>
                        <a:rPr lang="en-US" altLang="zh-CN" sz="1200" dirty="0" err="1" smtClean="0">
                          <a:latin typeface="+mn-lt"/>
                          <a:ea typeface="微软雅黑" panose="020B0503020204020204" pitchFamily="34" charset="-122"/>
                        </a:rPr>
                        <a:t>Fibre</a:t>
                      </a:r>
                      <a:r>
                        <a:rPr lang="en-US" altLang="zh-CN" sz="1200" dirty="0" smtClean="0">
                          <a:latin typeface="+mn-lt"/>
                          <a:ea typeface="微软雅黑" panose="020B0503020204020204" pitchFamily="34" charset="-122"/>
                        </a:rPr>
                        <a:t> Company Limited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a:t>
                      </a:r>
                      <a:r>
                        <a:rPr lang="en-US" altLang="zh-CN" sz="1200" dirty="0" err="1" smtClean="0">
                          <a:latin typeface="+mn-lt"/>
                          <a:ea typeface="微软雅黑" panose="020B0503020204020204" pitchFamily="34" charset="-122"/>
                        </a:rPr>
                        <a:t>Yizheng</a:t>
                      </a:r>
                      <a:r>
                        <a:rPr lang="en-US" altLang="zh-CN" sz="1200" dirty="0" smtClean="0">
                          <a:latin typeface="+mn-lt"/>
                          <a:ea typeface="微软雅黑" panose="020B0503020204020204" pitchFamily="34" charset="-122"/>
                        </a:rPr>
                        <a:t> Chemical </a:t>
                      </a:r>
                      <a:r>
                        <a:rPr lang="en-US" altLang="zh-CN" sz="1200" dirty="0" err="1" smtClean="0">
                          <a:latin typeface="+mn-lt"/>
                          <a:ea typeface="微软雅黑" panose="020B0503020204020204" pitchFamily="34" charset="-122"/>
                        </a:rPr>
                        <a:t>Fibre</a:t>
                      </a:r>
                      <a:r>
                        <a:rPr lang="en-US" altLang="zh-CN" sz="1200" dirty="0" smtClean="0">
                          <a:latin typeface="+mn-lt"/>
                          <a:ea typeface="微软雅黑" panose="020B0503020204020204" pitchFamily="34" charset="-122"/>
                        </a:rPr>
                        <a:t> Company Limited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450,000 tons PTA</a:t>
                      </a:r>
                      <a:endParaRPr lang="zh-CN" altLang="en-US" sz="1200" dirty="0">
                        <a:latin typeface="+mn-lt"/>
                        <a:ea typeface="微软雅黑" panose="020B0503020204020204"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cable tray, ex-proof appliance, </a:t>
                      </a:r>
                      <a:endParaRPr lang="zh-CN" altLang="en-US" sz="1200" dirty="0" smtClean="0">
                        <a:latin typeface="+mn-lt"/>
                        <a:ea typeface="微软雅黑" panose="020B0503020204020204" pitchFamily="34" charset="-122"/>
                      </a:endParaRPr>
                    </a:p>
                  </a:txBody>
                  <a:tcPr/>
                </a:tc>
              </a:tr>
              <a:tr h="441572">
                <a:tc>
                  <a:txBody>
                    <a:bodyPr/>
                    <a:lstStyle/>
                    <a:p>
                      <a:pPr algn="ctr"/>
                      <a:r>
                        <a:rPr lang="en-US" altLang="zh-CN" sz="1200" dirty="0" smtClean="0">
                          <a:latin typeface="+mn-lt"/>
                          <a:ea typeface="微软雅黑" panose="020B0503020204020204" pitchFamily="34" charset="-122"/>
                        </a:rPr>
                        <a:t>Sinopec </a:t>
                      </a:r>
                      <a:r>
                        <a:rPr lang="en-US" altLang="zh-CN" sz="1200" dirty="0" err="1" smtClean="0">
                          <a:latin typeface="+mn-lt"/>
                          <a:ea typeface="微软雅黑" panose="020B0503020204020204" pitchFamily="34" charset="-122"/>
                        </a:rPr>
                        <a:t>Yizheng</a:t>
                      </a:r>
                      <a:r>
                        <a:rPr lang="en-US" altLang="zh-CN" sz="1200" dirty="0" smtClean="0">
                          <a:latin typeface="+mn-lt"/>
                          <a:ea typeface="微软雅黑" panose="020B0503020204020204" pitchFamily="34" charset="-122"/>
                        </a:rPr>
                        <a:t> Chemical </a:t>
                      </a:r>
                      <a:r>
                        <a:rPr lang="en-US" altLang="zh-CN" sz="1200" dirty="0" err="1" smtClean="0">
                          <a:latin typeface="+mn-lt"/>
                          <a:ea typeface="微软雅黑" panose="020B0503020204020204" pitchFamily="34" charset="-122"/>
                        </a:rPr>
                        <a:t>Fibre</a:t>
                      </a:r>
                      <a:r>
                        <a:rPr lang="en-US" altLang="zh-CN" sz="1200" dirty="0" smtClean="0">
                          <a:latin typeface="+mn-lt"/>
                          <a:ea typeface="微软雅黑" panose="020B0503020204020204" pitchFamily="34" charset="-122"/>
                        </a:rPr>
                        <a:t> Company Limited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a:t>
                      </a:r>
                      <a:r>
                        <a:rPr lang="en-US" altLang="zh-CN" sz="1200" dirty="0" err="1" smtClean="0">
                          <a:latin typeface="+mn-lt"/>
                          <a:ea typeface="微软雅黑" panose="020B0503020204020204" pitchFamily="34" charset="-122"/>
                        </a:rPr>
                        <a:t>Yizheng</a:t>
                      </a:r>
                      <a:r>
                        <a:rPr lang="en-US" altLang="zh-CN" sz="1200" dirty="0" smtClean="0">
                          <a:latin typeface="+mn-lt"/>
                          <a:ea typeface="微软雅黑" panose="020B0503020204020204" pitchFamily="34" charset="-122"/>
                        </a:rPr>
                        <a:t> Chemical </a:t>
                      </a:r>
                      <a:r>
                        <a:rPr lang="en-US" altLang="zh-CN" sz="1200" dirty="0" err="1" smtClean="0">
                          <a:latin typeface="+mn-lt"/>
                          <a:ea typeface="微软雅黑" panose="020B0503020204020204" pitchFamily="34" charset="-122"/>
                        </a:rPr>
                        <a:t>Fibre</a:t>
                      </a:r>
                      <a:r>
                        <a:rPr lang="en-US" altLang="zh-CN" sz="1200" dirty="0" smtClean="0">
                          <a:latin typeface="+mn-lt"/>
                          <a:ea typeface="微软雅黑" panose="020B0503020204020204" pitchFamily="34" charset="-122"/>
                        </a:rPr>
                        <a:t> Company Limited</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650,000 tons ethylene ,PTA</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cable tray, ex-proof appliance, </a:t>
                      </a:r>
                      <a:endParaRPr lang="zh-CN" altLang="en-US" sz="1200" dirty="0" smtClean="0">
                        <a:latin typeface="+mn-lt"/>
                        <a:ea typeface="微软雅黑" panose="020B0503020204020204" pitchFamily="34" charset="-122"/>
                      </a:endParaRPr>
                    </a:p>
                  </a:txBody>
                  <a:tcPr/>
                </a:tc>
              </a:tr>
              <a:tr h="343607">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Chemical Fiber Plant Transformation</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a:t>
                      </a:r>
                      <a:endParaRPr lang="zh-CN" altLang="en-US" sz="1200" dirty="0">
                        <a:latin typeface="+mn-lt"/>
                        <a:ea typeface="微软雅黑" panose="020B0503020204020204" pitchFamily="34" charset="-122"/>
                      </a:endParaRPr>
                    </a:p>
                  </a:txBody>
                  <a:tcPr/>
                </a:tc>
              </a:tr>
              <a:tr h="44157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kern="1200" dirty="0" smtClean="0">
                          <a:solidFill>
                            <a:schemeClr val="dk1"/>
                          </a:solidFill>
                          <a:latin typeface="+mn-lt"/>
                          <a:ea typeface="+mn-ea"/>
                          <a:cs typeface="+mn-cs"/>
                        </a:rPr>
                        <a:t>BASF-YPC Company Limited</a:t>
                      </a:r>
                      <a:endParaRPr lang="zh-CN" altLang="en-US" sz="1200" dirty="0" smtClean="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BASF-YPC Company Limited</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Ethylene project, the central tank</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cable tray, ex-proof appliance, </a:t>
                      </a:r>
                      <a:endParaRPr lang="zh-CN" altLang="en-US" sz="1200" dirty="0">
                        <a:latin typeface="+mn-lt"/>
                        <a:ea typeface="微软雅黑" panose="020B0503020204020204" pitchFamily="34" charset="-122"/>
                      </a:endParaRPr>
                    </a:p>
                  </a:txBody>
                  <a:tcPr/>
                </a:tc>
              </a:tr>
              <a:tr h="343607">
                <a:tc>
                  <a:txBody>
                    <a:bodyPr/>
                    <a:lstStyle/>
                    <a:p>
                      <a:pPr algn="ctr"/>
                      <a:r>
                        <a:rPr lang="en-US" altLang="zh-CN" sz="1200" dirty="0" smtClean="0">
                          <a:latin typeface="+mn-lt"/>
                          <a:ea typeface="微软雅黑" panose="020B0503020204020204" pitchFamily="34" charset="-122"/>
                        </a:rPr>
                        <a:t>Sinopec Engineering Corporation</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Qingdao Refining Corp.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10 million tons of oil refining</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cable tray</a:t>
                      </a:r>
                      <a:endParaRPr lang="zh-CN" altLang="en-US" sz="1200" dirty="0">
                        <a:latin typeface="+mn-lt"/>
                        <a:ea typeface="微软雅黑" panose="020B0503020204020204" pitchFamily="34" charset="-122"/>
                      </a:endParaRPr>
                    </a:p>
                  </a:txBody>
                  <a:tcPr/>
                </a:tc>
              </a:tr>
              <a:tr h="441572">
                <a:tc>
                  <a:txBody>
                    <a:bodyPr/>
                    <a:lstStyle/>
                    <a:p>
                      <a:pPr algn="ctr"/>
                      <a:r>
                        <a:rPr lang="en-US" altLang="zh-CN" sz="1200" dirty="0" smtClean="0">
                          <a:latin typeface="+mn-lt"/>
                          <a:ea typeface="微软雅黑" panose="020B0503020204020204" pitchFamily="34" charset="-122"/>
                        </a:rPr>
                        <a:t>Sinopec Shanghai Engineering Co.,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Qingdao Refining Corp.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10 million tons of oil refining</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cable tray, ex-proof appliance, </a:t>
                      </a:r>
                      <a:endParaRPr lang="zh-CN" altLang="en-US" sz="1200" dirty="0">
                        <a:latin typeface="+mn-lt"/>
                        <a:ea typeface="微软雅黑" panose="020B0503020204020204" pitchFamily="34" charset="-122"/>
                      </a:endParaRPr>
                    </a:p>
                  </a:txBody>
                  <a:tcPr/>
                </a:tc>
              </a:tr>
              <a:tr h="343607">
                <a:tc>
                  <a:txBody>
                    <a:bodyPr/>
                    <a:lstStyle/>
                    <a:p>
                      <a:pPr algn="ctr"/>
                      <a:r>
                        <a:rPr lang="en-US" altLang="zh-CN" sz="1200" dirty="0" smtClean="0">
                          <a:latin typeface="+mn-lt"/>
                          <a:ea typeface="微软雅黑" panose="020B0503020204020204" pitchFamily="34" charset="-122"/>
                        </a:rPr>
                        <a:t>Sinopec Ningbo Engineering </a:t>
                      </a:r>
                      <a:r>
                        <a:rPr lang="en-US" altLang="zh-CN" sz="1200" dirty="0" err="1" smtClean="0">
                          <a:latin typeface="+mn-lt"/>
                          <a:ea typeface="微软雅黑" panose="020B0503020204020204" pitchFamily="34" charset="-122"/>
                        </a:rPr>
                        <a:t>Co.,Ltd</a:t>
                      </a:r>
                      <a:r>
                        <a:rPr lang="en-US" altLang="zh-CN" sz="1200" dirty="0" smtClean="0">
                          <a:latin typeface="+mn-lt"/>
                          <a:ea typeface="微软雅黑" panose="020B0503020204020204" pitchFamily="34" charset="-122"/>
                        </a:rPr>
                        <a:t>.</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Qingdao Refining Corp.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10 million tons of oil refining</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a:t>
                      </a:r>
                      <a:endParaRPr lang="zh-CN" altLang="en-US" sz="1200" dirty="0">
                        <a:latin typeface="+mn-lt"/>
                        <a:ea typeface="微软雅黑" panose="020B0503020204020204" pitchFamily="34" charset="-122"/>
                      </a:endParaRPr>
                    </a:p>
                  </a:txBody>
                  <a:tcPr/>
                </a:tc>
              </a:tr>
              <a:tr h="441572">
                <a:tc>
                  <a:txBody>
                    <a:bodyPr/>
                    <a:lstStyle/>
                    <a:p>
                      <a:pPr algn="ctr"/>
                      <a:r>
                        <a:rPr lang="en-US" altLang="zh-CN" sz="1200" dirty="0" smtClean="0">
                          <a:latin typeface="+mn-lt"/>
                          <a:ea typeface="微软雅黑" panose="020B0503020204020204" pitchFamily="34" charset="-122"/>
                        </a:rPr>
                        <a:t>Luoyang Petrochemical Engineering Corporation/Sinopec</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Qingdao Refining Corp.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10 million tons of oil refining</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a:t>
                      </a:r>
                      <a:endParaRPr lang="zh-CN" altLang="en-US" sz="1200" dirty="0">
                        <a:latin typeface="+mn-lt"/>
                        <a:ea typeface="微软雅黑" panose="020B0503020204020204" pitchFamily="34" charset="-122"/>
                      </a:endParaRPr>
                    </a:p>
                  </a:txBody>
                  <a:tcPr/>
                </a:tc>
              </a:tr>
              <a:tr h="441572">
                <a:tc>
                  <a:txBody>
                    <a:bodyPr/>
                    <a:lstStyle/>
                    <a:p>
                      <a:pPr algn="ctr"/>
                      <a:r>
                        <a:rPr lang="en-US" altLang="zh-CN" sz="1200" dirty="0" smtClean="0">
                          <a:latin typeface="+mn-lt"/>
                          <a:ea typeface="微软雅黑" panose="020B0503020204020204" pitchFamily="34" charset="-122"/>
                        </a:rPr>
                        <a:t>Sinopec Shanghai Engineering Co.,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1 million tons of ethylene</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instrument protective box</a:t>
                      </a:r>
                      <a:endParaRPr lang="zh-CN" altLang="en-US" sz="1200" dirty="0">
                        <a:latin typeface="+mn-lt"/>
                        <a:ea typeface="微软雅黑" panose="020B0503020204020204" pitchFamily="34" charset="-122"/>
                      </a:endParaRPr>
                    </a:p>
                  </a:txBody>
                  <a:tcPr/>
                </a:tc>
              </a:tr>
              <a:tr h="441572">
                <a:tc>
                  <a:txBody>
                    <a:bodyPr/>
                    <a:lstStyle/>
                    <a:p>
                      <a:pPr algn="ctr"/>
                      <a:r>
                        <a:rPr lang="en-US" altLang="zh-CN" sz="1200" dirty="0" smtClean="0">
                          <a:latin typeface="+mn-lt"/>
                          <a:ea typeface="微软雅黑" panose="020B0503020204020204" pitchFamily="34" charset="-122"/>
                        </a:rPr>
                        <a:t>Sinopec Shanghai Engineering Co., Ltd.</a:t>
                      </a:r>
                      <a:endParaRPr lang="zh-CN" altLang="en-US" sz="1200" dirty="0">
                        <a:latin typeface="+mn-lt"/>
                        <a:ea typeface="微软雅黑" panose="020B0503020204020204" pitchFamily="34" charset="-122"/>
                      </a:endParaRPr>
                    </a:p>
                  </a:txBody>
                  <a:tcPr/>
                </a:tc>
                <a:tc>
                  <a:txBody>
                    <a:bodyPr/>
                    <a:lstStyle/>
                    <a:p>
                      <a:pPr algn="ctr"/>
                      <a:r>
                        <a:rPr lang="en-US" altLang="zh-CN" sz="1200" dirty="0" err="1" smtClean="0">
                          <a:latin typeface="+mn-lt"/>
                          <a:ea typeface="微软雅黑" panose="020B0503020204020204" pitchFamily="34" charset="-122"/>
                        </a:rPr>
                        <a:t>Zhenhai</a:t>
                      </a:r>
                      <a:r>
                        <a:rPr lang="en-US" altLang="zh-CN" sz="1200" dirty="0" smtClean="0">
                          <a:latin typeface="+mn-lt"/>
                          <a:ea typeface="微软雅黑" panose="020B0503020204020204" pitchFamily="34" charset="-122"/>
                        </a:rPr>
                        <a:t> Refining &amp; Chemical</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1 million tons of ethylene</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cable tray</a:t>
                      </a:r>
                      <a:endParaRPr lang="zh-CN" altLang="en-US" sz="1200" dirty="0">
                        <a:latin typeface="+mn-lt"/>
                        <a:ea typeface="微软雅黑" panose="020B0503020204020204" pitchFamily="34" charset="-122"/>
                      </a:endParaRPr>
                    </a:p>
                  </a:txBody>
                  <a:tcPr/>
                </a:tc>
              </a:tr>
              <a:tr h="441572">
                <a:tc>
                  <a:txBody>
                    <a:bodyPr/>
                    <a:lstStyle/>
                    <a:p>
                      <a:pPr algn="ctr"/>
                      <a:r>
                        <a:rPr lang="en-US" altLang="zh-CN" sz="1200" dirty="0" smtClean="0">
                          <a:latin typeface="+mn-lt"/>
                          <a:ea typeface="微软雅黑" panose="020B0503020204020204" pitchFamily="34" charset="-122"/>
                        </a:rPr>
                        <a:t>Fujian Refining &amp; Petrochemical Co., Ltd.</a:t>
                      </a:r>
                      <a:endParaRPr lang="zh-CN" altLang="en-US" sz="1200" dirty="0">
                        <a:latin typeface="+mn-lt"/>
                        <a:ea typeface="微软雅黑" panose="020B0503020204020204"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Fujian Refining &amp; Petrochemical Co., Ltd.</a:t>
                      </a:r>
                      <a:endParaRPr lang="zh-CN" altLang="en-US" sz="1200" dirty="0" smtClean="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Refining and ethylene integration</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a:t>
                      </a:r>
                      <a:endParaRPr lang="zh-CN" altLang="en-US" sz="1200" dirty="0">
                        <a:latin typeface="+mn-lt"/>
                        <a:ea typeface="微软雅黑" panose="020B0503020204020204" pitchFamily="34" charset="-122"/>
                      </a:endParaRPr>
                    </a:p>
                  </a:txBody>
                  <a:tcPr/>
                </a:tc>
              </a:tr>
            </a:tbl>
          </a:graphicData>
        </a:graphic>
      </p:graphicFrame>
      <p:sp>
        <p:nvSpPr>
          <p:cNvPr id="25" name="矩形 24">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Company Overview</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0" name="矩形 9"/>
          <p:cNvSpPr/>
          <p:nvPr/>
        </p:nvSpPr>
        <p:spPr>
          <a:xfrm>
            <a:off x="627761" y="1259126"/>
            <a:ext cx="10336224" cy="4016484"/>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sz="1700" dirty="0" smtClean="0"/>
              <a:t>With 30 years experience in petrochemical industry, we produce </a:t>
            </a:r>
            <a:r>
              <a:rPr lang="en-US" altLang="zh-CN" sz="1700" b="1" dirty="0" smtClean="0"/>
              <a:t>instrument valves and fittings, analysis system integration, ex-proof electrical appliances, instrument protection boxes and cable tray</a:t>
            </a:r>
            <a:r>
              <a:rPr lang="en-US" altLang="zh-CN" sz="1700" dirty="0" smtClean="0"/>
              <a:t>. We are the supplier for Sinopec, CNPC, CNOOC and </a:t>
            </a:r>
            <a:r>
              <a:rPr lang="en-US" altLang="zh-CN" sz="1700" dirty="0" err="1" smtClean="0"/>
              <a:t>Shenhua</a:t>
            </a:r>
            <a:r>
              <a:rPr lang="en-US" altLang="zh-CN" sz="1700" dirty="0" smtClean="0"/>
              <a:t> Group.</a:t>
            </a:r>
            <a:endParaRPr lang="en-US" altLang="zh-CN" sz="1700" dirty="0" smtClean="0"/>
          </a:p>
          <a:p>
            <a:pPr marL="285750" indent="-285750">
              <a:lnSpc>
                <a:spcPct val="150000"/>
              </a:lnSpc>
              <a:buSzPct val="75000"/>
              <a:buFont typeface="Wingdings" panose="05000000000000000000" pitchFamily="2" charset="2"/>
              <a:buChar char="n"/>
            </a:pPr>
            <a:r>
              <a:rPr lang="en-US" altLang="zh-CN" sz="1700" dirty="0" smtClean="0"/>
              <a:t>The factory covers an area of 36000 m2, has more than 130 employees, is equipped with more than 100 machine tools and more than 20 testing equipments.</a:t>
            </a:r>
            <a:endParaRPr lang="en-US" altLang="zh-CN" sz="1700" dirty="0" smtClean="0"/>
          </a:p>
          <a:p>
            <a:pPr marL="285750" indent="-285750">
              <a:lnSpc>
                <a:spcPct val="150000"/>
              </a:lnSpc>
              <a:buSzPct val="75000"/>
              <a:buFont typeface="Wingdings" panose="05000000000000000000" pitchFamily="2" charset="2"/>
              <a:buChar char="n"/>
            </a:pPr>
            <a:r>
              <a:rPr lang="en-US" altLang="zh-CN" sz="1700" dirty="0" smtClean="0"/>
              <a:t>It has ISO 9001/14001/18001, TS, IEC Ex, </a:t>
            </a:r>
            <a:r>
              <a:rPr lang="en-US" altLang="zh-CN" sz="1700" dirty="0" err="1" smtClean="0"/>
              <a:t>ExNEPSI</a:t>
            </a:r>
            <a:r>
              <a:rPr lang="en-US" altLang="zh-CN" sz="1700" dirty="0" smtClean="0"/>
              <a:t>, EAC and many other international and domestic certifications, </a:t>
            </a:r>
            <a:r>
              <a:rPr lang="en-US" altLang="zh-CN" sz="1700" b="1" dirty="0" smtClean="0"/>
              <a:t>tube fittings, needle valves,  ball valves,  Y-type globe valves,  ex-proof junction boxes, ex-proof glands</a:t>
            </a:r>
            <a:r>
              <a:rPr lang="en-US" altLang="zh-CN" sz="1700" dirty="0" smtClean="0"/>
              <a:t> and other products have passed the national inspection.</a:t>
            </a:r>
            <a:endParaRPr lang="en-US" altLang="zh-CN" sz="1700" dirty="0" smtClean="0"/>
          </a:p>
          <a:p>
            <a:pPr marL="285750" indent="-285750">
              <a:lnSpc>
                <a:spcPct val="150000"/>
              </a:lnSpc>
              <a:buSzPct val="75000"/>
              <a:buFont typeface="Wingdings" panose="05000000000000000000" pitchFamily="2" charset="2"/>
              <a:buChar char="n"/>
            </a:pPr>
            <a:r>
              <a:rPr lang="en-US" altLang="zh-CN" sz="1700" dirty="0" smtClean="0"/>
              <a:t>It has an experienced design and technical team in the analysis system integration, providing complete sets of analysis system equipment for many major national petrochemical and coal chemical projects.</a:t>
            </a:r>
            <a:endParaRPr lang="zh-CN" altLang="en-US" sz="17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TextBox 20"/>
          <p:cNvSpPr txBox="1">
            <a:spLocks noChangeArrowheads="1"/>
          </p:cNvSpPr>
          <p:nvPr/>
        </p:nvSpPr>
        <p:spPr bwMode="auto">
          <a:xfrm>
            <a:off x="1320530" y="5306190"/>
            <a:ext cx="1296144" cy="1015663"/>
          </a:xfrm>
          <a:prstGeom prst="rect">
            <a:avLst/>
          </a:prstGeom>
          <a:solidFill>
            <a:schemeClr val="bg1"/>
          </a:solidFill>
          <a:ln w="28575">
            <a:noFill/>
            <a:miter lim="800000"/>
          </a:ln>
        </p:spPr>
        <p:txBody>
          <a:bodyPr wrap="square">
            <a:spAutoFit/>
          </a:bodyPr>
          <a:lstStyle/>
          <a:p>
            <a:pPr marL="285750" indent="-285750"/>
            <a:r>
              <a:rPr lang="en-US" altLang="zh-CN" sz="1500" dirty="0" smtClean="0"/>
              <a:t>UKAS</a:t>
            </a:r>
            <a:endParaRPr lang="en-US" altLang="zh-CN" sz="1500" dirty="0" smtClean="0"/>
          </a:p>
          <a:p>
            <a:r>
              <a:rPr lang="en-US" altLang="zh-CN" sz="1500" dirty="0" smtClean="0"/>
              <a:t>ISO 9001</a:t>
            </a:r>
            <a:endParaRPr lang="en-US" altLang="zh-CN" sz="1500" dirty="0" smtClean="0"/>
          </a:p>
          <a:p>
            <a:r>
              <a:rPr lang="en-US" altLang="zh-CN" sz="1500" dirty="0" smtClean="0"/>
              <a:t>ISO 14001</a:t>
            </a:r>
            <a:endParaRPr lang="en-US" altLang="zh-CN" sz="1500" dirty="0" smtClean="0"/>
          </a:p>
          <a:p>
            <a:r>
              <a:rPr lang="en-US" altLang="zh-CN" sz="1500" dirty="0" smtClean="0"/>
              <a:t>OHSAS 18001</a:t>
            </a:r>
            <a:endParaRPr lang="en-US" altLang="zh-CN" sz="1500" dirty="0" smtClean="0"/>
          </a:p>
        </p:txBody>
      </p:sp>
      <p:sp>
        <p:nvSpPr>
          <p:cNvPr id="23" name="TextBox 22"/>
          <p:cNvSpPr txBox="1">
            <a:spLocks noChangeArrowheads="1"/>
          </p:cNvSpPr>
          <p:nvPr/>
        </p:nvSpPr>
        <p:spPr bwMode="auto">
          <a:xfrm>
            <a:off x="7342496" y="5291027"/>
            <a:ext cx="1760561" cy="1015663"/>
          </a:xfrm>
          <a:prstGeom prst="rect">
            <a:avLst/>
          </a:prstGeom>
          <a:solidFill>
            <a:schemeClr val="bg1"/>
          </a:solidFill>
          <a:ln w="28575">
            <a:noFill/>
            <a:miter lim="800000"/>
          </a:ln>
        </p:spPr>
        <p:txBody>
          <a:bodyPr wrap="square">
            <a:spAutoFit/>
          </a:bodyPr>
          <a:lstStyle>
            <a:defPPr>
              <a:defRPr lang="zh-CN"/>
            </a:defPPr>
            <a:lvl1pPr indent="0">
              <a:defRPr sz="1500"/>
            </a:lvl1pPr>
          </a:lstStyle>
          <a:p>
            <a:r>
              <a:rPr lang="en-US" altLang="zh-CN" dirty="0" smtClean="0"/>
              <a:t>Ex-proof junction case/box, threading box, gland, sealing connector, etc.</a:t>
            </a:r>
            <a:endParaRPr lang="en-US" altLang="zh-CN" dirty="0"/>
          </a:p>
        </p:txBody>
      </p:sp>
      <p:sp>
        <p:nvSpPr>
          <p:cNvPr id="24" name="TextBox 23"/>
          <p:cNvSpPr txBox="1">
            <a:spLocks noChangeArrowheads="1"/>
          </p:cNvSpPr>
          <p:nvPr/>
        </p:nvSpPr>
        <p:spPr bwMode="auto">
          <a:xfrm>
            <a:off x="3698544" y="5374556"/>
            <a:ext cx="1542197" cy="784830"/>
          </a:xfrm>
          <a:prstGeom prst="rect">
            <a:avLst/>
          </a:prstGeom>
          <a:solidFill>
            <a:schemeClr val="bg1"/>
          </a:solidFill>
          <a:ln w="28575">
            <a:noFill/>
            <a:miter lim="800000"/>
          </a:ln>
        </p:spPr>
        <p:txBody>
          <a:bodyPr wrap="square">
            <a:spAutoFit/>
          </a:bodyPr>
          <a:lstStyle>
            <a:defPPr>
              <a:defRPr lang="zh-CN"/>
            </a:defPPr>
            <a:lvl1pPr marL="285750" indent="-285750">
              <a:defRPr sz="1500"/>
            </a:lvl1pPr>
          </a:lstStyle>
          <a:p>
            <a:pPr marL="0" indent="0"/>
            <a:r>
              <a:rPr lang="en-US" altLang="zh-CN" dirty="0" smtClean="0"/>
              <a:t>Pressure vessel, pressure piping and components</a:t>
            </a:r>
            <a:endParaRPr lang="en-US" altLang="zh-CN" dirty="0"/>
          </a:p>
        </p:txBody>
      </p:sp>
      <p:pic>
        <p:nvPicPr>
          <p:cNvPr id="26" name="Picture 8" descr="D:\XZX\Logo\TS.png"/>
          <p:cNvPicPr>
            <a:picLocks noChangeAspect="1" noChangeArrowheads="1"/>
          </p:cNvPicPr>
          <p:nvPr/>
        </p:nvPicPr>
        <p:blipFill>
          <a:blip r:embed="rId1" cstate="print"/>
          <a:srcRect/>
          <a:stretch>
            <a:fillRect/>
          </a:stretch>
        </p:blipFill>
        <p:spPr bwMode="auto">
          <a:xfrm>
            <a:off x="2721712" y="5358193"/>
            <a:ext cx="879058" cy="794329"/>
          </a:xfrm>
          <a:prstGeom prst="rect">
            <a:avLst/>
          </a:prstGeom>
          <a:noFill/>
        </p:spPr>
      </p:pic>
      <p:pic>
        <p:nvPicPr>
          <p:cNvPr id="28" name="Picture 2" descr="https://ss0.bdstatic.com/94oJfD_bAAcT8t7mm9GUKT-xh_/timg?image&amp;quality=100&amp;size=b4000_4000&amp;sec=1462798565&amp;di=4b54d1cb6613351d49af70adc2422fc3&amp;src=http://www.iec-ul.com/uploads/allimg/140909/1-140Z9234T62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424234" y="5430573"/>
            <a:ext cx="717242" cy="6850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a:spLocks noChangeArrowheads="1"/>
          </p:cNvSpPr>
          <p:nvPr/>
        </p:nvSpPr>
        <p:spPr bwMode="auto">
          <a:xfrm>
            <a:off x="10331356" y="5350934"/>
            <a:ext cx="1655928" cy="784830"/>
          </a:xfrm>
          <a:prstGeom prst="rect">
            <a:avLst/>
          </a:prstGeom>
          <a:solidFill>
            <a:schemeClr val="bg1"/>
          </a:solidFill>
          <a:ln w="28575">
            <a:noFill/>
            <a:miter lim="800000"/>
          </a:ln>
        </p:spPr>
        <p:txBody>
          <a:bodyPr wrap="square">
            <a:spAutoFit/>
          </a:bodyPr>
          <a:lstStyle>
            <a:defPPr>
              <a:defRPr lang="zh-CN"/>
            </a:defPPr>
            <a:lvl1pPr indent="0">
              <a:defRPr sz="1500"/>
            </a:lvl1pPr>
          </a:lstStyle>
          <a:p>
            <a:r>
              <a:rPr lang="en-US" altLang="zh-CN" dirty="0" smtClean="0"/>
              <a:t>Russian/Belarus/Kazakhstan  CU TR certificates</a:t>
            </a:r>
            <a:endParaRPr lang="en-US" altLang="zh-CN" dirty="0"/>
          </a:p>
        </p:txBody>
      </p:sp>
      <p:grpSp>
        <p:nvGrpSpPr>
          <p:cNvPr id="13" name="组合 12"/>
          <p:cNvGrpSpPr/>
          <p:nvPr/>
        </p:nvGrpSpPr>
        <p:grpSpPr>
          <a:xfrm>
            <a:off x="5613610" y="5417332"/>
            <a:ext cx="1549896" cy="694247"/>
            <a:chOff x="4783840" y="4435892"/>
            <a:chExt cx="1549896" cy="694247"/>
          </a:xfrm>
        </p:grpSpPr>
        <p:pic>
          <p:nvPicPr>
            <p:cNvPr id="25" name="Picture 7" descr="D:\XZX\Logo\NEPSI.jpg"/>
            <p:cNvPicPr>
              <a:picLocks noChangeAspect="1" noChangeArrowheads="1"/>
            </p:cNvPicPr>
            <p:nvPr/>
          </p:nvPicPr>
          <p:blipFill>
            <a:blip r:embed="rId3" cstate="print"/>
            <a:srcRect/>
            <a:stretch>
              <a:fillRect/>
            </a:stretch>
          </p:blipFill>
          <p:spPr bwMode="auto">
            <a:xfrm>
              <a:off x="4783840" y="4491964"/>
              <a:ext cx="666750" cy="638175"/>
            </a:xfrm>
            <a:prstGeom prst="rect">
              <a:avLst/>
            </a:prstGeom>
            <a:noFill/>
          </p:spPr>
        </p:pic>
        <p:pic>
          <p:nvPicPr>
            <p:cNvPr id="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7936" y="4435892"/>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矩形 1"/>
          <p:cNvSpPr/>
          <p:nvPr/>
        </p:nvSpPr>
        <p:spPr>
          <a:xfrm>
            <a:off x="-1" y="5167729"/>
            <a:ext cx="12198351" cy="45719"/>
          </a:xfrm>
          <a:prstGeom prst="rect">
            <a:avLst/>
          </a:prstGeom>
          <a:gradFill flip="none" rotWithShape="1">
            <a:gsLst>
              <a:gs pos="0">
                <a:schemeClr val="bg1">
                  <a:lumMod val="50000"/>
                </a:schemeClr>
              </a:gs>
              <a:gs pos="50000">
                <a:schemeClr val="bg1">
                  <a:lumMod val="75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5"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1" name="矩形 40"/>
          <p:cNvSpPr/>
          <p:nvPr/>
        </p:nvSpPr>
        <p:spPr>
          <a:xfrm>
            <a:off x="6041585" y="0"/>
            <a:ext cx="1008000" cy="7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矩形 41">
            <a:hlinkClick r:id="rId5"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6"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343" y="5274172"/>
            <a:ext cx="750911" cy="96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图片 35" descr="Logo.jpg"/>
          <p:cNvPicPr>
            <a:picLocks noChangeAspect="1"/>
          </p:cNvPicPr>
          <p:nvPr/>
        </p:nvPicPr>
        <p:blipFill>
          <a:blip r:embed="rId8" cstate="print"/>
          <a:stretch>
            <a:fillRect/>
          </a:stretch>
        </p:blipFill>
        <p:spPr>
          <a:xfrm>
            <a:off x="270246" y="163773"/>
            <a:ext cx="1083868" cy="480871"/>
          </a:xfrm>
          <a:prstGeom prst="rect">
            <a:avLst/>
          </a:prstGeom>
        </p:spPr>
      </p:pic>
    </p:spTree>
  </p:cSld>
  <p:clrMapOvr>
    <a:masterClrMapping/>
  </p:clrMapOvr>
  <p:transition spd="slow"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5" name="表格 24"/>
          <p:cNvGraphicFramePr>
            <a:graphicFrameLocks noGrp="1"/>
          </p:cNvGraphicFramePr>
          <p:nvPr/>
        </p:nvGraphicFramePr>
        <p:xfrm>
          <a:off x="595785" y="1333813"/>
          <a:ext cx="10349718" cy="4738075"/>
        </p:xfrm>
        <a:graphic>
          <a:graphicData uri="http://schemas.openxmlformats.org/drawingml/2006/table">
            <a:tbl>
              <a:tblPr firstRow="1" bandRow="1">
                <a:tableStyleId>{21E4AEA4-8DFA-4A89-87EB-49C32662AFE0}</a:tableStyleId>
              </a:tblPr>
              <a:tblGrid>
                <a:gridCol w="2215654"/>
                <a:gridCol w="1992573"/>
                <a:gridCol w="4176215"/>
                <a:gridCol w="1965276"/>
              </a:tblGrid>
              <a:tr h="440395">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dirty="0" smtClean="0"/>
                        <a:t>Project</a:t>
                      </a:r>
                      <a:r>
                        <a:rPr lang="en-US" altLang="zh-CN" baseline="0" dirty="0" smtClean="0"/>
                        <a: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a:t>
                      </a:r>
                      <a:endParaRPr lang="zh-CN" altLang="en-US" sz="1800" b="1" kern="1200" dirty="0">
                        <a:solidFill>
                          <a:schemeClr val="lt1"/>
                        </a:solidFill>
                        <a:latin typeface="+mn-lt"/>
                        <a:ea typeface="+mn-ea"/>
                        <a:cs typeface="+mn-cs"/>
                      </a:endParaRPr>
                    </a:p>
                  </a:txBody>
                  <a:tcPr anchor="ctr"/>
                </a:tc>
              </a:tr>
              <a:tr h="370840">
                <a:tc>
                  <a:txBody>
                    <a:bodyPr/>
                    <a:lstStyle/>
                    <a:p>
                      <a:pPr algn="ctr"/>
                      <a:r>
                        <a:rPr lang="en-US" altLang="zh-CN" sz="1200" dirty="0" smtClean="0">
                          <a:latin typeface="+mn-lt"/>
                          <a:ea typeface="微软雅黑" panose="020B0503020204020204" pitchFamily="34" charset="-122"/>
                        </a:rPr>
                        <a:t>Beijing </a:t>
                      </a:r>
                      <a:r>
                        <a:rPr lang="en-US" altLang="zh-CN" sz="1200" dirty="0" err="1" smtClean="0">
                          <a:latin typeface="+mn-lt"/>
                          <a:ea typeface="微软雅黑" panose="020B0503020204020204" pitchFamily="34" charset="-122"/>
                        </a:rPr>
                        <a:t>Yanshan</a:t>
                      </a:r>
                      <a:r>
                        <a:rPr lang="en-US" altLang="zh-CN" sz="1200" dirty="0" smtClean="0">
                          <a:latin typeface="+mn-lt"/>
                          <a:ea typeface="微软雅黑" panose="020B0503020204020204" pitchFamily="34" charset="-122"/>
                        </a:rPr>
                        <a:t> </a:t>
                      </a:r>
                      <a:r>
                        <a:rPr lang="en-US" altLang="zh-CN" sz="1200" dirty="0" err="1" smtClean="0">
                          <a:latin typeface="+mn-lt"/>
                          <a:ea typeface="微软雅黑" panose="020B0503020204020204" pitchFamily="34" charset="-122"/>
                        </a:rPr>
                        <a:t>Yulong</a:t>
                      </a:r>
                      <a:r>
                        <a:rPr lang="en-US" altLang="zh-CN" sz="1200" dirty="0" smtClean="0">
                          <a:latin typeface="+mn-lt"/>
                          <a:ea typeface="微软雅黑" panose="020B0503020204020204" pitchFamily="34" charset="-122"/>
                        </a:rPr>
                        <a:t> </a:t>
                      </a:r>
                      <a:r>
                        <a:rPr lang="en-US" altLang="zh-CN" sz="1200" dirty="0" smtClean="0">
                          <a:latin typeface="+mn-lt"/>
                          <a:ea typeface="微软雅黑" panose="020B0503020204020204" pitchFamily="34" charset="-122"/>
                        </a:rPr>
                        <a:t>Petrochemical</a:t>
                      </a:r>
                      <a:r>
                        <a:rPr lang="en-US" altLang="zh-CN" sz="1200" baseline="0" dirty="0" smtClean="0">
                          <a:latin typeface="+mn-lt"/>
                          <a:ea typeface="微软雅黑" panose="020B0503020204020204" pitchFamily="34" charset="-122"/>
                        </a:rPr>
                        <a:t> </a:t>
                      </a:r>
                      <a:r>
                        <a:rPr lang="en-US" altLang="zh-CN" sz="1200" dirty="0" smtClean="0">
                          <a:latin typeface="+mn-lt"/>
                          <a:ea typeface="微软雅黑" panose="020B0503020204020204" pitchFamily="34" charset="-122"/>
                        </a:rPr>
                        <a:t> </a:t>
                      </a:r>
                      <a:r>
                        <a:rPr lang="en-US" altLang="zh-CN" sz="1200" dirty="0" smtClean="0">
                          <a:latin typeface="+mn-lt"/>
                          <a:ea typeface="微软雅黑" panose="020B0503020204020204" pitchFamily="34" charset="-122"/>
                        </a:rPr>
                        <a:t>Co</a:t>
                      </a:r>
                      <a:r>
                        <a:rPr lang="en-US" altLang="zh-CN" sz="1200" dirty="0" smtClean="0">
                          <a:latin typeface="+mn-lt"/>
                          <a:ea typeface="微软雅黑" panose="020B0503020204020204" pitchFamily="34" charset="-122"/>
                        </a:rPr>
                        <a:t>. Ltd</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1 million tons  ethylene and supporting project (butadiene / MTBE, gas sweetening, sour water stripper, boiler flue gas desulfurization devices)</a:t>
                      </a:r>
                      <a:endParaRPr lang="zh-CN" altLang="en-US" sz="1200" dirty="0" smtClean="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ex-proof appliance, instrument protective box, cable tray</a:t>
                      </a:r>
                      <a:endParaRPr lang="zh-CN" altLang="en-US" sz="1200" dirty="0" smtClean="0">
                        <a:latin typeface="+mn-lt"/>
                        <a:ea typeface="微软雅黑" panose="020B0503020204020204" pitchFamily="34" charset="-122"/>
                      </a:endParaRPr>
                    </a:p>
                  </a:txBody>
                  <a:tcPr/>
                </a:tc>
              </a:tr>
              <a:tr h="370840">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r>
                        <a:rPr lang="en-US" altLang="zh-CN" sz="1200" kern="1200" dirty="0" smtClean="0">
                          <a:solidFill>
                            <a:schemeClr val="dk1"/>
                          </a:solidFill>
                          <a:latin typeface="+mn-lt"/>
                          <a:ea typeface="+mn-ea"/>
                          <a:cs typeface="+mn-cs"/>
                        </a:rPr>
                        <a:t>1 million tons ethylene and supporting project </a:t>
                      </a:r>
                      <a:r>
                        <a:rPr lang="en-US" altLang="zh-CN" sz="1200" dirty="0" smtClean="0">
                          <a:latin typeface="+mn-lt"/>
                          <a:ea typeface="微软雅黑" panose="020B0503020204020204" pitchFamily="34" charset="-122"/>
                        </a:rPr>
                        <a:t>(10 million tons of 1# atmospheric and vacuum distillation, </a:t>
                      </a:r>
                      <a:r>
                        <a:rPr lang="en-US" altLang="zh-CN" sz="1200" dirty="0" err="1" smtClean="0">
                          <a:latin typeface="+mn-lt"/>
                          <a:ea typeface="微软雅黑" panose="020B0503020204020204" pitchFamily="34" charset="-122"/>
                        </a:rPr>
                        <a:t>hydrocracking</a:t>
                      </a:r>
                      <a:r>
                        <a:rPr lang="en-US" altLang="zh-CN" sz="1200" dirty="0" smtClean="0">
                          <a:latin typeface="+mn-lt"/>
                          <a:ea typeface="微软雅黑" panose="020B0503020204020204" pitchFamily="34" charset="-122"/>
                        </a:rPr>
                        <a:t>, wax oil </a:t>
                      </a:r>
                      <a:r>
                        <a:rPr lang="en-US" altLang="zh-CN" sz="1200" dirty="0" err="1" smtClean="0">
                          <a:latin typeface="+mn-lt"/>
                          <a:ea typeface="微软雅黑" panose="020B0503020204020204" pitchFamily="34" charset="-122"/>
                        </a:rPr>
                        <a:t>hydrotreating</a:t>
                      </a:r>
                      <a:r>
                        <a:rPr lang="en-US" altLang="zh-CN" sz="1200" dirty="0" smtClean="0">
                          <a:latin typeface="+mn-lt"/>
                          <a:ea typeface="微软雅黑" panose="020B0503020204020204" pitchFamily="34" charset="-122"/>
                        </a:rPr>
                        <a:t>, 3.2 million tons of diesel hydrogenation, etc.)</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ex-proof appliance, instrument protective box, cable tray</a:t>
                      </a:r>
                      <a:endParaRPr lang="zh-CN" altLang="en-US" sz="1200" dirty="0" smtClean="0">
                        <a:latin typeface="+mn-lt"/>
                        <a:ea typeface="微软雅黑" panose="020B0503020204020204" pitchFamily="34" charset="-122"/>
                      </a:endParaRPr>
                    </a:p>
                  </a:txBody>
                  <a:tcPr/>
                </a:tc>
              </a:tr>
              <a:tr h="370840">
                <a:tc>
                  <a:txBody>
                    <a:bodyPr/>
                    <a:lstStyle/>
                    <a:p>
                      <a:pPr algn="ctr"/>
                      <a:r>
                        <a:rPr lang="en-US" altLang="zh-CN" sz="1200" dirty="0" smtClean="0">
                          <a:latin typeface="+mn-lt"/>
                          <a:ea typeface="微软雅黑" panose="020B0503020204020204" pitchFamily="34" charset="-122"/>
                        </a:rPr>
                        <a:t>Luoyang Petrochemical Engineering Corporation/Sinopec</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Tianjin Company</a:t>
                      </a:r>
                      <a:endParaRPr lang="zh-CN" altLang="en-US" sz="1200" dirty="0">
                        <a:latin typeface="+mn-lt"/>
                        <a:ea typeface="微软雅黑" panose="020B0503020204020204" pitchFamily="34" charset="-122"/>
                      </a:endParaRPr>
                    </a:p>
                  </a:txBody>
                  <a:tcPr/>
                </a:tc>
                <a:tc>
                  <a:txBody>
                    <a:bodyPr/>
                    <a:lstStyle/>
                    <a:p>
                      <a:pPr marL="0" algn="l" defTabSz="914400" rtl="0" eaLnBrk="1" latinLnBrk="0" hangingPunct="1"/>
                      <a:r>
                        <a:rPr lang="en-US" altLang="zh-CN" sz="1200" kern="1200" dirty="0" smtClean="0">
                          <a:solidFill>
                            <a:schemeClr val="dk1"/>
                          </a:solidFill>
                          <a:latin typeface="+mn-lt"/>
                          <a:ea typeface="+mn-ea"/>
                          <a:cs typeface="+mn-cs"/>
                        </a:rPr>
                        <a:t>1 million tons / year ethylene and supporting project (reforming, delayed coking and other devices)</a:t>
                      </a:r>
                      <a:endParaRPr lang="zh-CN" altLang="en-US" sz="1200" kern="1200" dirty="0">
                        <a:solidFill>
                          <a:schemeClr val="dk1"/>
                        </a:solidFill>
                        <a:latin typeface="+mn-lt"/>
                        <a:ea typeface="微软雅黑" panose="020B0503020204020204" pitchFamily="34" charset="-122"/>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ex-proof appliance, </a:t>
                      </a:r>
                      <a:endParaRPr lang="zh-CN" altLang="en-US" sz="1200" dirty="0" smtClean="0">
                        <a:latin typeface="+mn-lt"/>
                        <a:ea typeface="微软雅黑" panose="020B0503020204020204" pitchFamily="34" charset="-122"/>
                      </a:endParaRPr>
                    </a:p>
                  </a:txBody>
                  <a:tcPr/>
                </a:tc>
              </a:tr>
              <a:tr h="370840">
                <a:tc>
                  <a:txBody>
                    <a:bodyPr/>
                    <a:lstStyle/>
                    <a:p>
                      <a:pPr algn="ctr"/>
                      <a:r>
                        <a:rPr lang="en-US" altLang="zh-CN" sz="1200" dirty="0" smtClean="0">
                          <a:latin typeface="+mn-lt"/>
                          <a:ea typeface="微软雅黑" panose="020B0503020204020204" pitchFamily="34" charset="-122"/>
                        </a:rPr>
                        <a:t>Shanghai Zone Petrochemical Engineering </a:t>
                      </a:r>
                      <a:r>
                        <a:rPr lang="en-US" altLang="zh-CN" sz="1200" dirty="0" err="1" smtClean="0">
                          <a:latin typeface="+mn-lt"/>
                          <a:ea typeface="微软雅黑" panose="020B0503020204020204" pitchFamily="34" charset="-122"/>
                        </a:rPr>
                        <a:t>Co.Ltd</a:t>
                      </a:r>
                      <a:r>
                        <a:rPr lang="en-US" altLang="zh-CN" sz="1200" dirty="0" smtClean="0">
                          <a:latin typeface="+mn-lt"/>
                          <a:ea typeface="微软雅黑" panose="020B0503020204020204" pitchFamily="34" charset="-122"/>
                        </a:rPr>
                        <a:t>(SZPE AMEC)</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a:t>
                      </a:r>
                      <a:r>
                        <a:rPr lang="en-US" altLang="zh-CN" sz="1200" dirty="0" err="1" smtClean="0">
                          <a:latin typeface="+mn-lt"/>
                          <a:ea typeface="微软雅黑" panose="020B0503020204020204" pitchFamily="34" charset="-122"/>
                        </a:rPr>
                        <a:t>Tahe</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Heavy crude oil upgrading project</a:t>
                      </a:r>
                      <a:endParaRPr lang="zh-CN" altLang="en-US" sz="1200" dirty="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cable tray</a:t>
                      </a:r>
                      <a:endParaRPr lang="zh-CN" altLang="en-US" sz="1200" dirty="0">
                        <a:latin typeface="+mn-lt"/>
                        <a:ea typeface="微软雅黑" panose="020B0503020204020204" pitchFamily="34" charset="-122"/>
                      </a:endParaRPr>
                    </a:p>
                  </a:txBody>
                  <a:tcPr/>
                </a:tc>
              </a:tr>
              <a:tr h="370840">
                <a:tc>
                  <a:txBody>
                    <a:bodyPr/>
                    <a:lstStyle/>
                    <a:p>
                      <a:pPr algn="ctr"/>
                      <a:r>
                        <a:rPr lang="en-US" altLang="zh-CN" sz="1200" dirty="0" smtClean="0">
                          <a:latin typeface="+mn-lt"/>
                          <a:ea typeface="微软雅黑" panose="020B0503020204020204" pitchFamily="34" charset="-122"/>
                        </a:rPr>
                        <a:t>Luoyang Petrochemical Engineering Corporation/Sinopec</a:t>
                      </a:r>
                      <a:endParaRPr lang="zh-CN" altLang="en-US" sz="1200" dirty="0">
                        <a:latin typeface="+mn-lt"/>
                        <a:ea typeface="微软雅黑" panose="020B0503020204020204" pitchFamily="34" charset="-122"/>
                      </a:endParaRPr>
                    </a:p>
                  </a:txBody>
                  <a:tcPr/>
                </a:tc>
                <a:tc>
                  <a:txBody>
                    <a:bodyPr/>
                    <a:lstStyle/>
                    <a:p>
                      <a:pPr algn="ctr"/>
                      <a:r>
                        <a:rPr lang="en-US" altLang="zh-CN" sz="1200" dirty="0" smtClean="0">
                          <a:latin typeface="+mn-lt"/>
                          <a:ea typeface="微软雅黑" panose="020B0503020204020204" pitchFamily="34" charset="-122"/>
                        </a:rPr>
                        <a:t>Sinopec </a:t>
                      </a:r>
                      <a:r>
                        <a:rPr lang="en-US" altLang="zh-CN" sz="1200" dirty="0" err="1" smtClean="0">
                          <a:latin typeface="+mn-lt"/>
                          <a:ea typeface="微软雅黑" panose="020B0503020204020204" pitchFamily="34" charset="-122"/>
                        </a:rPr>
                        <a:t>Tahe</a:t>
                      </a:r>
                      <a:r>
                        <a:rPr lang="en-US" altLang="zh-CN" sz="1200" dirty="0" smtClean="0">
                          <a:latin typeface="+mn-lt"/>
                          <a:ea typeface="微软雅黑" panose="020B0503020204020204" pitchFamily="34" charset="-122"/>
                        </a:rPr>
                        <a:t> Company</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Heavy crude oil upgrading project</a:t>
                      </a:r>
                      <a:endParaRPr lang="zh-CN" altLang="en-US" sz="1200" dirty="0" smtClean="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ex-proof appliance, </a:t>
                      </a:r>
                      <a:endParaRPr lang="zh-CN" altLang="en-US" sz="1200" dirty="0">
                        <a:latin typeface="+mn-lt"/>
                        <a:ea typeface="微软雅黑" panose="020B0503020204020204" pitchFamily="34" charset="-122"/>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Luoyang Petrochemical Engineering Corporation/Sinopec</a:t>
                      </a:r>
                      <a:endParaRPr lang="zh-CN" altLang="en-US" sz="1200" dirty="0" smtClean="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Sinopec </a:t>
                      </a:r>
                      <a:r>
                        <a:rPr lang="en-US" altLang="zh-CN" sz="1200" kern="1200" dirty="0" err="1" smtClean="0">
                          <a:solidFill>
                            <a:schemeClr val="dk1"/>
                          </a:solidFill>
                          <a:latin typeface="+mn-lt"/>
                          <a:ea typeface="+mn-ea"/>
                          <a:cs typeface="+mn-cs"/>
                        </a:rPr>
                        <a:t>Changling</a:t>
                      </a:r>
                      <a:r>
                        <a:rPr lang="en-US" altLang="zh-CN" sz="1200" kern="1200" dirty="0" smtClean="0">
                          <a:solidFill>
                            <a:schemeClr val="dk1"/>
                          </a:solidFill>
                          <a:latin typeface="+mn-lt"/>
                          <a:ea typeface="+mn-ea"/>
                          <a:cs typeface="+mn-cs"/>
                        </a:rPr>
                        <a:t> Company</a:t>
                      </a:r>
                      <a:endParaRPr lang="zh-CN" altLang="en-US" sz="1200" dirty="0">
                        <a:latin typeface="+mn-lt"/>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dirty="0" smtClean="0">
                          <a:solidFill>
                            <a:schemeClr val="dk1"/>
                          </a:solidFill>
                          <a:latin typeface="+mn-lt"/>
                          <a:ea typeface="+mn-ea"/>
                          <a:cs typeface="+mn-cs"/>
                        </a:rPr>
                        <a:t>Crude oil and oil products of inferior quality upgrading project</a:t>
                      </a:r>
                      <a:endParaRPr lang="zh-CN" altLang="en-US" sz="1200" dirty="0" smtClean="0">
                        <a:latin typeface="+mn-lt"/>
                        <a:ea typeface="微软雅黑" panose="020B0503020204020204" pitchFamily="34" charset="-122"/>
                      </a:endParaRPr>
                    </a:p>
                  </a:txBody>
                  <a:tcPr/>
                </a:tc>
                <a:tc>
                  <a:txBody>
                    <a:bodyPr/>
                    <a:lstStyle/>
                    <a:p>
                      <a:r>
                        <a:rPr lang="en-US" altLang="zh-CN" sz="1200" dirty="0" smtClean="0">
                          <a:latin typeface="+mn-lt"/>
                          <a:ea typeface="微软雅黑" panose="020B0503020204020204" pitchFamily="34" charset="-122"/>
                        </a:rPr>
                        <a:t>Fittings and valves, ex-proof appliance, instrument protective box</a:t>
                      </a:r>
                      <a:endParaRPr lang="zh-CN" altLang="en-US" sz="1200" dirty="0">
                        <a:latin typeface="+mn-lt"/>
                        <a:ea typeface="微软雅黑" panose="020B0503020204020204" pitchFamily="34" charset="-122"/>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Luoyang Petrochemical Engineering Corporation/Sinopec</a:t>
                      </a:r>
                      <a:endParaRPr lang="zh-CN" altLang="en-US" sz="1200" dirty="0" smtClean="0">
                        <a:latin typeface="+mn-lt"/>
                        <a:ea typeface="微软雅黑" panose="020B0503020204020204" pitchFamily="34" charset="-122"/>
                      </a:endParaRPr>
                    </a:p>
                  </a:txBody>
                  <a:tcPr/>
                </a:tc>
                <a:tc>
                  <a:txBody>
                    <a:bodyPr/>
                    <a:lstStyle/>
                    <a:p>
                      <a:pPr algn="ctr"/>
                      <a:r>
                        <a:rPr lang="en-US" altLang="zh-CN" sz="1200" kern="1200" dirty="0" smtClean="0">
                          <a:solidFill>
                            <a:schemeClr val="dk1"/>
                          </a:solidFill>
                          <a:latin typeface="+mn-lt"/>
                          <a:ea typeface="+mn-ea"/>
                          <a:cs typeface="+mn-cs"/>
                        </a:rPr>
                        <a:t>Sinopec Guangzhou Company</a:t>
                      </a:r>
                      <a:endParaRPr lang="zh-CN" altLang="en-US" sz="1200" dirty="0">
                        <a:latin typeface="+mn-lt"/>
                        <a:ea typeface="微软雅黑" panose="020B0503020204020204" pitchFamily="34" charset="-122"/>
                      </a:endParaRPr>
                    </a:p>
                  </a:txBody>
                  <a:tcPr/>
                </a:tc>
                <a:tc>
                  <a:txBody>
                    <a:bodyPr/>
                    <a:lstStyle/>
                    <a:p>
                      <a:r>
                        <a:rPr lang="en-US" altLang="zh-CN" sz="1200" kern="1200" dirty="0" smtClean="0">
                          <a:solidFill>
                            <a:schemeClr val="dk1"/>
                          </a:solidFill>
                          <a:latin typeface="+mn-lt"/>
                          <a:ea typeface="+mn-ea"/>
                          <a:cs typeface="+mn-cs"/>
                        </a:rPr>
                        <a:t>Petrochemical coking unit</a:t>
                      </a:r>
                      <a:endParaRPr lang="zh-CN" altLang="zh-CN" sz="120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 ex-proof appliance, instrument protective box, cable tray</a:t>
                      </a:r>
                      <a:endParaRPr lang="zh-CN" altLang="en-US" sz="1200" dirty="0" smtClean="0">
                        <a:latin typeface="+mn-lt"/>
                        <a:ea typeface="微软雅黑" panose="020B0503020204020204" pitchFamily="34" charset="-122"/>
                      </a:endParaRPr>
                    </a:p>
                  </a:txBody>
                  <a:tcPr/>
                </a:tc>
              </a:tr>
            </a:tbl>
          </a:graphicData>
        </a:graphic>
      </p:graphicFrame>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表格 21"/>
          <p:cNvGraphicFramePr>
            <a:graphicFrameLocks noGrp="1"/>
          </p:cNvGraphicFramePr>
          <p:nvPr>
            <p:custDataLst>
              <p:tags r:id="rId4"/>
            </p:custDataLst>
          </p:nvPr>
        </p:nvGraphicFramePr>
        <p:xfrm>
          <a:off x="486603" y="1361109"/>
          <a:ext cx="10349718" cy="4618478"/>
        </p:xfrm>
        <a:graphic>
          <a:graphicData uri="http://schemas.openxmlformats.org/drawingml/2006/table">
            <a:tbl>
              <a:tblPr firstRow="1" bandRow="1">
                <a:tableStyleId>{21E4AEA4-8DFA-4A89-87EB-49C32662AFE0}</a:tableStyleId>
              </a:tblPr>
              <a:tblGrid>
                <a:gridCol w="2242949"/>
                <a:gridCol w="1965278"/>
                <a:gridCol w="4026089"/>
                <a:gridCol w="2115402"/>
              </a:tblGrid>
              <a:tr h="440395">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dirty="0" smtClean="0"/>
                        <a:t>Project</a:t>
                      </a:r>
                      <a:r>
                        <a:rPr lang="en-US" altLang="zh-CN" baseline="0" dirty="0" smtClean="0"/>
                        <a: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a:t>
                      </a:r>
                      <a:endParaRPr lang="zh-CN" altLang="en-US" sz="1800" b="1" kern="1200" dirty="0">
                        <a:solidFill>
                          <a:schemeClr val="lt1"/>
                        </a:solidFill>
                        <a:latin typeface="+mn-lt"/>
                        <a:ea typeface="+mn-ea"/>
                        <a:cs typeface="+mn-cs"/>
                      </a:endParaRPr>
                    </a:p>
                  </a:txBody>
                  <a:tcPr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a:t>
                      </a:r>
                      <a:r>
                        <a:rPr lang="en-US" altLang="zh-CN" sz="1200" kern="1200" dirty="0" err="1" smtClean="0">
                          <a:solidFill>
                            <a:schemeClr val="dk1"/>
                          </a:solidFill>
                          <a:latin typeface="+mn-lt"/>
                          <a:ea typeface="微软雅黑" panose="020B0503020204020204" pitchFamily="34" charset="-122"/>
                          <a:cs typeface="+mn-cs"/>
                        </a:rPr>
                        <a:t>Shengli</a:t>
                      </a:r>
                      <a:r>
                        <a:rPr lang="en-US" altLang="zh-CN" sz="1200" kern="1200" dirty="0" smtClean="0">
                          <a:solidFill>
                            <a:schemeClr val="dk1"/>
                          </a:solidFill>
                          <a:latin typeface="+mn-lt"/>
                          <a:ea typeface="微软雅黑" panose="020B0503020204020204" pitchFamily="34" charset="-122"/>
                          <a:cs typeface="+mn-cs"/>
                        </a:rPr>
                        <a:t> Oilfield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Diesel quality upgrading project (Joint sulfur recovery unit) </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Engineering Corporation</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Shijiazhuang Refining &amp; Chemical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Inferior crude oil quality upgrade and transformation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a:t>
                      </a:r>
                      <a:r>
                        <a:rPr lang="en-US" altLang="zh-CN" sz="1200" kern="1200" dirty="0" err="1" smtClean="0">
                          <a:solidFill>
                            <a:schemeClr val="dk1"/>
                          </a:solidFill>
                          <a:latin typeface="+mn-lt"/>
                          <a:ea typeface="微软雅黑" panose="020B0503020204020204" pitchFamily="34" charset="-122"/>
                          <a:cs typeface="+mn-cs"/>
                        </a:rPr>
                        <a:t>Anqing</a:t>
                      </a:r>
                      <a:r>
                        <a:rPr lang="en-US" altLang="zh-CN" sz="1200" kern="1200" dirty="0" smtClean="0">
                          <a:solidFill>
                            <a:schemeClr val="dk1"/>
                          </a:solidFill>
                          <a:latin typeface="+mn-lt"/>
                          <a:ea typeface="微软雅黑" panose="020B0503020204020204" pitchFamily="34" charset="-122"/>
                          <a:cs typeface="+mn-cs"/>
                        </a:rPr>
                        <a:t>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a:t>
                      </a:r>
                      <a:r>
                        <a:rPr lang="en-US" altLang="zh-CN" sz="1200" kern="1200" dirty="0" err="1" smtClean="0">
                          <a:solidFill>
                            <a:schemeClr val="dk1"/>
                          </a:solidFill>
                          <a:latin typeface="+mn-lt"/>
                          <a:ea typeface="微软雅黑" panose="020B0503020204020204" pitchFamily="34" charset="-122"/>
                          <a:cs typeface="+mn-cs"/>
                        </a:rPr>
                        <a:t>Anqing</a:t>
                      </a:r>
                      <a:r>
                        <a:rPr lang="en-US" altLang="zh-CN" sz="1200" kern="1200" dirty="0" smtClean="0">
                          <a:solidFill>
                            <a:schemeClr val="dk1"/>
                          </a:solidFill>
                          <a:latin typeface="+mn-lt"/>
                          <a:ea typeface="微软雅黑" panose="020B0503020204020204" pitchFamily="34" charset="-122"/>
                          <a:cs typeface="+mn-cs"/>
                        </a:rPr>
                        <a:t>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Integration Project of Sinopec </a:t>
                      </a:r>
                      <a:r>
                        <a:rPr lang="en-US" altLang="zh-CN" sz="1200" kern="1200" dirty="0" err="1" smtClean="0">
                          <a:solidFill>
                            <a:schemeClr val="dk1"/>
                          </a:solidFill>
                          <a:latin typeface="+mn-lt"/>
                          <a:ea typeface="+mn-ea"/>
                          <a:cs typeface="+mn-cs"/>
                        </a:rPr>
                        <a:t>Anqing</a:t>
                      </a:r>
                      <a:r>
                        <a:rPr lang="en-US" altLang="zh-CN" sz="1200" kern="1200" dirty="0" smtClean="0">
                          <a:solidFill>
                            <a:schemeClr val="dk1"/>
                          </a:solidFill>
                          <a:latin typeface="+mn-lt"/>
                          <a:ea typeface="+mn-ea"/>
                          <a:cs typeface="+mn-cs"/>
                        </a:rPr>
                        <a:t>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 instrument fittings and</a:t>
                      </a:r>
                      <a:r>
                        <a:rPr lang="en-US" altLang="zh-CN" sz="1200" kern="1200" baseline="0" dirty="0" smtClean="0">
                          <a:solidFill>
                            <a:schemeClr val="dk1"/>
                          </a:solidFill>
                          <a:latin typeface="+mn-lt"/>
                          <a:ea typeface="微软雅黑" panose="020B0503020204020204" pitchFamily="34" charset="-122"/>
                          <a:cs typeface="+mn-cs"/>
                        </a:rPr>
                        <a:t> valves</a:t>
                      </a:r>
                      <a:r>
                        <a:rPr lang="en-US" altLang="zh-CN" sz="1200" kern="1200" dirty="0" smtClean="0">
                          <a:solidFill>
                            <a:schemeClr val="dk1"/>
                          </a:solidFill>
                          <a:latin typeface="+mn-lt"/>
                          <a:ea typeface="微软雅黑" panose="020B0503020204020204" pitchFamily="34" charset="-122"/>
                          <a:cs typeface="+mn-cs"/>
                        </a:rPr>
                        <a:t>,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429678">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Engineering Corporation</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Shanxi </a:t>
                      </a:r>
                      <a:r>
                        <a:rPr lang="en-US" altLang="zh-CN" sz="1200" kern="1200" dirty="0" err="1" smtClean="0">
                          <a:solidFill>
                            <a:schemeClr val="dk1"/>
                          </a:solidFill>
                          <a:latin typeface="+mn-lt"/>
                          <a:ea typeface="微软雅黑" panose="020B0503020204020204" pitchFamily="34" charset="-122"/>
                          <a:cs typeface="+mn-cs"/>
                        </a:rPr>
                        <a:t>Yanchang</a:t>
                      </a:r>
                      <a:r>
                        <a:rPr lang="en-US" altLang="zh-CN" sz="1200" kern="1200" dirty="0" smtClean="0">
                          <a:solidFill>
                            <a:schemeClr val="dk1"/>
                          </a:solidFill>
                          <a:latin typeface="+mn-lt"/>
                          <a:ea typeface="微软雅黑" panose="020B0503020204020204" pitchFamily="34" charset="-122"/>
                          <a:cs typeface="+mn-cs"/>
                        </a:rPr>
                        <a:t> Petroleum</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mn-ea"/>
                          <a:cs typeface="+mn-cs"/>
                        </a:rPr>
                        <a:t>Jingbian</a:t>
                      </a:r>
                      <a:r>
                        <a:rPr lang="en-US" altLang="zh-CN" sz="1200" kern="1200" dirty="0" smtClean="0">
                          <a:solidFill>
                            <a:schemeClr val="dk1"/>
                          </a:solidFill>
                          <a:latin typeface="+mn-lt"/>
                          <a:ea typeface="+mn-ea"/>
                          <a:cs typeface="+mn-cs"/>
                        </a:rPr>
                        <a:t> Energy and Chemical integrated utilization industry park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Hainan Refinery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8 million tons of oil refinery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Shanghai Engineering Co., Ltd.</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Shanghai Sinopec Mitsui Chemical Co., Ltd.</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Shanghai Sinopec Mitsui Chemical Co., Ltd. 400,000 tons / year  phenol -acetone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Shanghai Engineering Co., Ltd.</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China Coal </a:t>
                      </a:r>
                      <a:r>
                        <a:rPr lang="en-US" altLang="zh-CN" sz="1200" kern="1200" dirty="0" err="1" smtClean="0">
                          <a:solidFill>
                            <a:schemeClr val="dk1"/>
                          </a:solidFill>
                          <a:latin typeface="+mn-lt"/>
                          <a:ea typeface="+mn-ea"/>
                          <a:cs typeface="+mn-cs"/>
                        </a:rPr>
                        <a:t>Yuheng</a:t>
                      </a:r>
                      <a:r>
                        <a:rPr lang="en-US" altLang="zh-CN" sz="1200" kern="1200" dirty="0" smtClean="0">
                          <a:solidFill>
                            <a:schemeClr val="dk1"/>
                          </a:solidFill>
                          <a:latin typeface="+mn-lt"/>
                          <a:ea typeface="+mn-ea"/>
                          <a:cs typeface="+mn-cs"/>
                        </a:rPr>
                        <a:t>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200" kern="1200" dirty="0" smtClean="0">
                          <a:solidFill>
                            <a:schemeClr val="dk1"/>
                          </a:solidFill>
                          <a:latin typeface="+mn-lt"/>
                          <a:ea typeface="+mn-ea"/>
                          <a:cs typeface="+mn-cs"/>
                        </a:rPr>
                        <a:t>3.6 million tons coal to methanol and deep processing project</a:t>
                      </a:r>
                      <a:endParaRPr lang="zh-CN" altLang="zh-CN" sz="1200" kern="1200" dirty="0" smtClean="0">
                        <a:solidFill>
                          <a:schemeClr val="dk1"/>
                        </a:solidFill>
                        <a:latin typeface="+mn-lt"/>
                        <a:ea typeface="+mn-ea"/>
                        <a:cs typeface="+mn-cs"/>
                      </a:endParaRPr>
                    </a:p>
                    <a:p>
                      <a:pPr marL="0" algn="ctr" defTabSz="914400" rtl="0" eaLnBrk="1" fontAlgn="ctr" latinLnBrk="0" hangingPunct="1"/>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instrument protective box</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Xinjiang</a:t>
                      </a:r>
                      <a:r>
                        <a:rPr lang="en-US" altLang="zh-CN" sz="1200" kern="1200" baseline="0" dirty="0" smtClean="0">
                          <a:solidFill>
                            <a:schemeClr val="dk1"/>
                          </a:solidFill>
                          <a:latin typeface="+mn-lt"/>
                          <a:ea typeface="微软雅黑" panose="020B0503020204020204" pitchFamily="34" charset="-122"/>
                          <a:cs typeface="+mn-cs"/>
                        </a:rPr>
                        <a:t> </a:t>
                      </a:r>
                      <a:r>
                        <a:rPr lang="en-US" altLang="zh-CN" sz="1200" kern="1200" baseline="0" dirty="0" err="1" smtClean="0">
                          <a:solidFill>
                            <a:schemeClr val="dk1"/>
                          </a:solidFill>
                          <a:latin typeface="+mn-lt"/>
                          <a:ea typeface="微软雅黑" panose="020B0503020204020204" pitchFamily="34" charset="-122"/>
                          <a:cs typeface="+mn-cs"/>
                        </a:rPr>
                        <a:t>Tahe</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Heavy crude oil upgrading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Engineering Corporation</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Shanghai SECCO</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90,000 tons butadiene</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Shanxi</a:t>
                      </a:r>
                      <a:r>
                        <a:rPr lang="en-US" altLang="zh-CN" sz="1200" kern="1200" baseline="0" dirty="0" smtClean="0">
                          <a:solidFill>
                            <a:schemeClr val="dk1"/>
                          </a:solidFill>
                          <a:latin typeface="+mn-lt"/>
                          <a:ea typeface="微软雅黑" panose="020B0503020204020204" pitchFamily="34" charset="-122"/>
                          <a:cs typeface="+mn-cs"/>
                        </a:rPr>
                        <a:t> </a:t>
                      </a:r>
                      <a:r>
                        <a:rPr lang="en-US" altLang="zh-CN" sz="1200" kern="1200" baseline="0" dirty="0" err="1" smtClean="0">
                          <a:solidFill>
                            <a:schemeClr val="dk1"/>
                          </a:solidFill>
                          <a:latin typeface="+mn-lt"/>
                          <a:ea typeface="微软雅黑" panose="020B0503020204020204" pitchFamily="34" charset="-122"/>
                          <a:cs typeface="+mn-cs"/>
                        </a:rPr>
                        <a:t>Pucheng</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700,000 tons DMTO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 instrument protective box</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Zhejiang </a:t>
                      </a:r>
                      <a:r>
                        <a:rPr lang="en-US" altLang="zh-CN" sz="1200" kern="1200" dirty="0" err="1" smtClean="0">
                          <a:solidFill>
                            <a:schemeClr val="dk1"/>
                          </a:solidFill>
                          <a:latin typeface="+mn-lt"/>
                          <a:ea typeface="+mn-ea"/>
                          <a:cs typeface="+mn-cs"/>
                        </a:rPr>
                        <a:t>xingxing</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300,000 tons polyethylene, 390,000 tons propylene units</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instrument protective box</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r>
            </a:tbl>
          </a:graphicData>
        </a:graphic>
      </p:graphicFrame>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4" name="表格 23"/>
          <p:cNvGraphicFramePr>
            <a:graphicFrameLocks noGrp="1"/>
          </p:cNvGraphicFramePr>
          <p:nvPr/>
        </p:nvGraphicFramePr>
        <p:xfrm>
          <a:off x="472956" y="1251926"/>
          <a:ext cx="10349718" cy="5084150"/>
        </p:xfrm>
        <a:graphic>
          <a:graphicData uri="http://schemas.openxmlformats.org/drawingml/2006/table">
            <a:tbl>
              <a:tblPr firstRow="1" bandRow="1">
                <a:tableStyleId>{21E4AEA4-8DFA-4A89-87EB-49C32662AFE0}</a:tableStyleId>
              </a:tblPr>
              <a:tblGrid>
                <a:gridCol w="2242949"/>
                <a:gridCol w="1965278"/>
                <a:gridCol w="4176215"/>
                <a:gridCol w="1965276"/>
              </a:tblGrid>
              <a:tr h="440395">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dirty="0" smtClean="0"/>
                        <a:t>Project</a:t>
                      </a:r>
                      <a:r>
                        <a:rPr lang="en-US" altLang="zh-CN" baseline="0" dirty="0" smtClean="0"/>
                        <a: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a:t>
                      </a:r>
                      <a:r>
                        <a:rPr lang="en-US" altLang="zh-CN" sz="1800" b="1" kern="1200" baseline="0" dirty="0" smtClean="0">
                          <a:solidFill>
                            <a:schemeClr val="lt1"/>
                          </a:solidFill>
                          <a:latin typeface="+mn-lt"/>
                          <a:ea typeface="+mn-ea"/>
                          <a:cs typeface="+mn-cs"/>
                        </a:rPr>
                        <a:t> </a:t>
                      </a:r>
                      <a:endParaRPr lang="zh-CN" altLang="en-US" sz="1800" b="1" kern="1200" dirty="0">
                        <a:solidFill>
                          <a:schemeClr val="lt1"/>
                        </a:solidFill>
                        <a:latin typeface="+mn-lt"/>
                        <a:ea typeface="+mn-ea"/>
                        <a:cs typeface="+mn-cs"/>
                      </a:endParaRPr>
                    </a:p>
                  </a:txBody>
                  <a:tcPr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Shanxi </a:t>
                      </a:r>
                      <a:r>
                        <a:rPr lang="en-US" altLang="zh-CN" sz="1200" kern="1200" dirty="0" err="1" smtClean="0">
                          <a:solidFill>
                            <a:schemeClr val="dk1"/>
                          </a:solidFill>
                          <a:latin typeface="+mn-lt"/>
                          <a:ea typeface="+mn-ea"/>
                          <a:cs typeface="+mn-cs"/>
                        </a:rPr>
                        <a:t>Yanchang</a:t>
                      </a:r>
                      <a:r>
                        <a:rPr lang="en-US" altLang="zh-CN" sz="1200" kern="1200" dirty="0" smtClean="0">
                          <a:solidFill>
                            <a:schemeClr val="dk1"/>
                          </a:solidFill>
                          <a:latin typeface="+mn-lt"/>
                          <a:ea typeface="+mn-ea"/>
                          <a:cs typeface="+mn-cs"/>
                        </a:rPr>
                        <a:t> Petroleum (Group) Co., Ltd.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endParaRPr lang="en-US" altLang="zh-CN" sz="1200" kern="1200" dirty="0" smtClean="0">
                        <a:solidFill>
                          <a:schemeClr val="dk1"/>
                        </a:solidFill>
                        <a:latin typeface="+mn-lt"/>
                        <a:ea typeface="微软雅黑" panose="020B0503020204020204" pitchFamily="34" charset="-122"/>
                        <a:cs typeface="+mn-cs"/>
                      </a:endParaRPr>
                    </a:p>
                    <a:p>
                      <a:pPr marL="0" algn="ctr" defTabSz="914400" rtl="0" eaLnBrk="1" fontAlgn="ctr" latinLnBrk="0" hangingPunct="1"/>
                      <a:r>
                        <a:rPr lang="en-US" altLang="zh-CN" sz="1200" kern="1200" dirty="0" err="1" smtClean="0">
                          <a:solidFill>
                            <a:schemeClr val="dk1"/>
                          </a:solidFill>
                          <a:latin typeface="+mn-lt"/>
                          <a:ea typeface="+mn-ea"/>
                          <a:cs typeface="+mn-cs"/>
                        </a:rPr>
                        <a:t>Yulin</a:t>
                      </a:r>
                      <a:r>
                        <a:rPr lang="en-US" altLang="zh-CN" sz="1200" kern="1200" dirty="0" smtClean="0">
                          <a:solidFill>
                            <a:schemeClr val="dk1"/>
                          </a:solidFill>
                          <a:latin typeface="+mn-lt"/>
                          <a:ea typeface="+mn-ea"/>
                          <a:cs typeface="+mn-cs"/>
                        </a:rPr>
                        <a:t> refinery 1.8 million tons catalytic cracking unit and ancillary facilities technological transformation projects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dirty="0" smtClean="0">
                          <a:solidFill>
                            <a:schemeClr val="dk1"/>
                          </a:solidFill>
                          <a:latin typeface="+mn-lt"/>
                          <a:ea typeface="微软雅黑" panose="020B0503020204020204" pitchFamily="34" charset="-122"/>
                          <a:cs typeface="+mn-cs"/>
                        </a:rPr>
                        <a:t>Cable tray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Shanghai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mn-ea"/>
                          <a:cs typeface="+mn-cs"/>
                        </a:rPr>
                        <a:t>Beihai</a:t>
                      </a:r>
                      <a:r>
                        <a:rPr lang="en-US" altLang="zh-CN" sz="1200" kern="1200" dirty="0" smtClean="0">
                          <a:solidFill>
                            <a:schemeClr val="dk1"/>
                          </a:solidFill>
                          <a:latin typeface="+mn-lt"/>
                          <a:ea typeface="+mn-ea"/>
                          <a:cs typeface="+mn-cs"/>
                        </a:rPr>
                        <a:t> Petrochemical refinery </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China Sinopec </a:t>
                      </a:r>
                      <a:r>
                        <a:rPr lang="en-US" altLang="zh-CN" sz="1200" kern="1200" dirty="0" err="1" smtClean="0">
                          <a:solidFill>
                            <a:schemeClr val="dk1"/>
                          </a:solidFill>
                          <a:latin typeface="+mn-lt"/>
                          <a:ea typeface="+mn-ea"/>
                          <a:cs typeface="+mn-cs"/>
                        </a:rPr>
                        <a:t>Beihai</a:t>
                      </a:r>
                      <a:r>
                        <a:rPr lang="en-US" altLang="zh-CN" sz="1200" kern="1200" dirty="0" smtClean="0">
                          <a:solidFill>
                            <a:schemeClr val="dk1"/>
                          </a:solidFill>
                          <a:latin typeface="+mn-lt"/>
                          <a:ea typeface="+mn-ea"/>
                          <a:cs typeface="+mn-cs"/>
                        </a:rPr>
                        <a:t> Petrochemical refinery off-site renovation project</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Ex-proof appliance, </a:t>
                      </a:r>
                      <a:endParaRPr lang="zh-CN" altLang="en-US" sz="1200" dirty="0" smtClean="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Engineering Corporation</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mn-ea"/>
                          <a:cs typeface="+mn-cs"/>
                        </a:rPr>
                        <a:t>Zhongyuan</a:t>
                      </a:r>
                      <a:r>
                        <a:rPr lang="en-US" altLang="zh-CN" sz="1200" kern="1200" dirty="0" smtClean="0">
                          <a:solidFill>
                            <a:schemeClr val="dk1"/>
                          </a:solidFill>
                          <a:latin typeface="+mn-lt"/>
                          <a:ea typeface="+mn-ea"/>
                          <a:cs typeface="+mn-cs"/>
                        </a:rPr>
                        <a:t> Petrochemical</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Zhongyuan</a:t>
                      </a:r>
                      <a:r>
                        <a:rPr lang="en-US" altLang="zh-CN" sz="1200" kern="1200" dirty="0" smtClean="0">
                          <a:solidFill>
                            <a:schemeClr val="dk1"/>
                          </a:solidFill>
                          <a:latin typeface="+mn-lt"/>
                          <a:ea typeface="微软雅黑" panose="020B0503020204020204" pitchFamily="34" charset="-122"/>
                          <a:cs typeface="+mn-cs"/>
                        </a:rPr>
                        <a:t> Petrochemical 600,000 tons/year methanol-to-olefin project</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algn="l"/>
                      <a:r>
                        <a:rPr lang="en-US" altLang="zh-CN" sz="1200" dirty="0" smtClean="0">
                          <a:latin typeface="+mn-lt"/>
                          <a:ea typeface="微软雅黑" panose="020B0503020204020204" pitchFamily="34" charset="-122"/>
                        </a:rPr>
                        <a:t>Fittings and valves</a:t>
                      </a:r>
                      <a:endParaRPr lang="zh-CN" altLang="en-US" sz="1200" dirty="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Qingdao Refining Corp.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Qingdao Refining Corp.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Styrene unit, hydrogenation unit, overhaul</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algn="l"/>
                      <a:r>
                        <a:rPr lang="en-US" altLang="zh-CN" sz="1200" dirty="0" smtClean="0">
                          <a:latin typeface="+mn-lt"/>
                          <a:ea typeface="微软雅黑" panose="020B0503020204020204" pitchFamily="34" charset="-122"/>
                        </a:rPr>
                        <a:t>Fittings and valves, ex-proof appliance, instrument protective box</a:t>
                      </a:r>
                      <a:endParaRPr lang="zh-CN" altLang="en-US" sz="1200" dirty="0">
                        <a:latin typeface="+mn-lt"/>
                        <a:ea typeface="微软雅黑" panose="020B0503020204020204" pitchFamily="34" charset="-122"/>
                      </a:endParaRPr>
                    </a:p>
                  </a:txBody>
                  <a:tcPr/>
                </a:tc>
              </a:tr>
              <a:tr h="370840">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200" kern="1200" dirty="0" smtClean="0">
                          <a:solidFill>
                            <a:schemeClr val="dk1"/>
                          </a:solidFill>
                          <a:latin typeface="+mn-lt"/>
                          <a:ea typeface="微软雅黑" panose="020B0503020204020204" pitchFamily="34" charset="-122"/>
                          <a:cs typeface="+mn-cs"/>
                        </a:rPr>
                        <a:t>Sinopec Baling Company</a:t>
                      </a:r>
                      <a:endParaRPr lang="zh-CN" altLang="en-US" sz="1200" kern="1200" dirty="0" smtClean="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Baling Company</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50,000 tons  special epoxy resin and the expansion supporting  project, 60,000 tons lithium polymer project</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algn="l"/>
                      <a:r>
                        <a:rPr lang="en-US" altLang="zh-CN" sz="1200" dirty="0" smtClean="0">
                          <a:latin typeface="+mn-lt"/>
                          <a:ea typeface="微软雅黑" panose="020B0503020204020204" pitchFamily="34" charset="-122"/>
                        </a:rPr>
                        <a:t>Cable tray</a:t>
                      </a:r>
                      <a:endParaRPr lang="zh-CN" altLang="en-US" sz="1200" dirty="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Yanshan</a:t>
                      </a:r>
                      <a:r>
                        <a:rPr lang="en-US" altLang="zh-CN" sz="1200" kern="1200" dirty="0" smtClean="0">
                          <a:solidFill>
                            <a:schemeClr val="dk1"/>
                          </a:solidFill>
                          <a:latin typeface="+mn-lt"/>
                          <a:ea typeface="微软雅黑" panose="020B0503020204020204" pitchFamily="34" charset="-122"/>
                          <a:cs typeface="+mn-cs"/>
                        </a:rPr>
                        <a:t> </a:t>
                      </a:r>
                      <a:r>
                        <a:rPr lang="en-US" altLang="zh-CN" sz="1200" kern="1200" dirty="0" err="1" smtClean="0">
                          <a:solidFill>
                            <a:schemeClr val="dk1"/>
                          </a:solidFill>
                          <a:latin typeface="+mn-lt"/>
                          <a:ea typeface="微软雅黑" panose="020B0503020204020204" pitchFamily="34" charset="-122"/>
                          <a:cs typeface="+mn-cs"/>
                        </a:rPr>
                        <a:t>Yulong</a:t>
                      </a:r>
                      <a:r>
                        <a:rPr lang="en-US" altLang="zh-CN" sz="1200" kern="1200" dirty="0" smtClean="0">
                          <a:solidFill>
                            <a:schemeClr val="dk1"/>
                          </a:solidFill>
                          <a:latin typeface="+mn-lt"/>
                          <a:ea typeface="微软雅黑" panose="020B0503020204020204" pitchFamily="34" charset="-122"/>
                          <a:cs typeface="+mn-cs"/>
                        </a:rPr>
                        <a:t> Petrochemical Engineering Co.</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Wuhan Company</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800,000 tons  ethylene project and 130,000 tons butadiene unit</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algn="l"/>
                      <a:r>
                        <a:rPr lang="en-US" altLang="zh-CN" sz="1200" dirty="0" smtClean="0">
                          <a:latin typeface="+mn-lt"/>
                          <a:ea typeface="微软雅黑" panose="020B0503020204020204" pitchFamily="34" charset="-122"/>
                        </a:rPr>
                        <a:t>Fittings and valves, ex-proof appliance, instrument protective box</a:t>
                      </a:r>
                      <a:endParaRPr lang="zh-CN" altLang="en-US" sz="1200" dirty="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Zhanjiang </a:t>
                      </a:r>
                      <a:r>
                        <a:rPr lang="en-US" altLang="zh-CN" sz="1200" kern="1200" dirty="0" err="1" smtClean="0">
                          <a:solidFill>
                            <a:schemeClr val="dk1"/>
                          </a:solidFill>
                          <a:latin typeface="+mn-lt"/>
                          <a:ea typeface="+mn-ea"/>
                          <a:cs typeface="+mn-cs"/>
                        </a:rPr>
                        <a:t>Dongxing</a:t>
                      </a:r>
                      <a:r>
                        <a:rPr lang="en-US" altLang="zh-CN" sz="1200" kern="1200" dirty="0" smtClean="0">
                          <a:solidFill>
                            <a:schemeClr val="dk1"/>
                          </a:solidFill>
                          <a:latin typeface="+mn-lt"/>
                          <a:ea typeface="+mn-ea"/>
                          <a:cs typeface="+mn-cs"/>
                        </a:rPr>
                        <a:t> Petrochemical Co., Ltd.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2,000,000 tons diesel hydrogenation unit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l"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a:t>
                      </a:r>
                      <a:r>
                        <a:rPr lang="en-US" altLang="zh-CN" sz="1200" kern="1200" dirty="0" err="1" smtClean="0">
                          <a:solidFill>
                            <a:schemeClr val="dk1"/>
                          </a:solidFill>
                          <a:latin typeface="+mn-lt"/>
                          <a:ea typeface="微软雅黑" panose="020B0503020204020204" pitchFamily="34" charset="-122"/>
                          <a:cs typeface="+mn-cs"/>
                        </a:rPr>
                        <a:t>Jinling</a:t>
                      </a:r>
                      <a:r>
                        <a:rPr lang="en-US" altLang="zh-CN" sz="1200" kern="1200" dirty="0" smtClean="0">
                          <a:solidFill>
                            <a:schemeClr val="dk1"/>
                          </a:solidFill>
                          <a:latin typeface="+mn-lt"/>
                          <a:ea typeface="微软雅黑" panose="020B0503020204020204" pitchFamily="34" charset="-122"/>
                          <a:cs typeface="+mn-cs"/>
                        </a:rPr>
                        <a:t> Company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a:t>
                      </a:r>
                      <a:r>
                        <a:rPr lang="en-US" altLang="zh-CN" sz="1200" kern="1200" dirty="0" err="1" smtClean="0">
                          <a:solidFill>
                            <a:schemeClr val="dk1"/>
                          </a:solidFill>
                          <a:latin typeface="+mn-lt"/>
                          <a:ea typeface="微软雅黑" panose="020B0503020204020204" pitchFamily="34" charset="-122"/>
                          <a:cs typeface="+mn-cs"/>
                        </a:rPr>
                        <a:t>Jinling</a:t>
                      </a:r>
                      <a:r>
                        <a:rPr lang="en-US" altLang="zh-CN" sz="1200" kern="1200" dirty="0" smtClean="0">
                          <a:solidFill>
                            <a:schemeClr val="dk1"/>
                          </a:solidFill>
                          <a:latin typeface="+mn-lt"/>
                          <a:ea typeface="微软雅黑" panose="020B0503020204020204" pitchFamily="34" charset="-122"/>
                          <a:cs typeface="+mn-cs"/>
                        </a:rPr>
                        <a:t> Company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3.5 million tons  catalytic cracking unit, crude oil distillation unit, </a:t>
                      </a:r>
                      <a:r>
                        <a:rPr lang="en-US" altLang="zh-CN" sz="1200" kern="1200" dirty="0" err="1" smtClean="0">
                          <a:solidFill>
                            <a:schemeClr val="dk1"/>
                          </a:solidFill>
                          <a:latin typeface="+mn-lt"/>
                          <a:ea typeface="+mn-ea"/>
                          <a:cs typeface="+mn-cs"/>
                        </a:rPr>
                        <a:t>hydrotreating</a:t>
                      </a:r>
                      <a:r>
                        <a:rPr lang="en-US" altLang="zh-CN" sz="1200" kern="1200" dirty="0" smtClean="0">
                          <a:solidFill>
                            <a:schemeClr val="dk1"/>
                          </a:solidFill>
                          <a:latin typeface="+mn-lt"/>
                          <a:ea typeface="+mn-ea"/>
                          <a:cs typeface="+mn-cs"/>
                        </a:rPr>
                        <a:t> unit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l"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 Fittings and valves,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Wuhan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Wuhan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Wuhan site</a:t>
                      </a:r>
                      <a:r>
                        <a:rPr lang="en-US" altLang="zh-CN" sz="1200" kern="1200" baseline="0" dirty="0" smtClean="0">
                          <a:solidFill>
                            <a:schemeClr val="dk1"/>
                          </a:solidFill>
                          <a:latin typeface="+mn-lt"/>
                          <a:ea typeface="+mn-ea"/>
                          <a:cs typeface="+mn-cs"/>
                        </a:rPr>
                        <a:t> </a:t>
                      </a:r>
                      <a:r>
                        <a:rPr lang="en-US" altLang="zh-CN" sz="1200" kern="1200" dirty="0" smtClean="0">
                          <a:solidFill>
                            <a:schemeClr val="dk1"/>
                          </a:solidFill>
                          <a:latin typeface="+mn-lt"/>
                          <a:ea typeface="+mn-ea"/>
                          <a:cs typeface="+mn-cs"/>
                        </a:rPr>
                        <a:t>800,000 tons ethylene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l"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Shanghai Engineering Co., Ltd.</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Coal </a:t>
                      </a:r>
                      <a:r>
                        <a:rPr lang="en-US" altLang="zh-CN" sz="1200" kern="1200" dirty="0" err="1" smtClean="0">
                          <a:solidFill>
                            <a:schemeClr val="dk1"/>
                          </a:solidFill>
                          <a:latin typeface="+mn-lt"/>
                          <a:ea typeface="微软雅黑" panose="020B0503020204020204" pitchFamily="34" charset="-122"/>
                          <a:cs typeface="+mn-cs"/>
                        </a:rPr>
                        <a:t>Mengda</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PP device</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l"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ex-proof appliance, ,instrument protective box</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表格 21"/>
          <p:cNvGraphicFramePr>
            <a:graphicFrameLocks noGrp="1"/>
          </p:cNvGraphicFramePr>
          <p:nvPr/>
        </p:nvGraphicFramePr>
        <p:xfrm>
          <a:off x="568490" y="1593123"/>
          <a:ext cx="10349718" cy="3813515"/>
        </p:xfrm>
        <a:graphic>
          <a:graphicData uri="http://schemas.openxmlformats.org/drawingml/2006/table">
            <a:tbl>
              <a:tblPr firstRow="1" bandRow="1">
                <a:tableStyleId>{21E4AEA4-8DFA-4A89-87EB-49C32662AFE0}</a:tableStyleId>
              </a:tblPr>
              <a:tblGrid>
                <a:gridCol w="2242949"/>
                <a:gridCol w="1965278"/>
                <a:gridCol w="4176215"/>
                <a:gridCol w="1965276"/>
              </a:tblGrid>
              <a:tr h="440395">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dirty="0" smtClean="0"/>
                        <a:t>Project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a:t>
                      </a:r>
                      <a:endParaRPr lang="zh-CN" altLang="en-US" sz="1800" b="1" kern="1200" dirty="0">
                        <a:solidFill>
                          <a:schemeClr val="lt1"/>
                        </a:solidFill>
                        <a:latin typeface="+mn-lt"/>
                        <a:ea typeface="+mn-ea"/>
                        <a:cs typeface="+mn-cs"/>
                      </a:endParaRPr>
                    </a:p>
                  </a:txBody>
                  <a:tcPr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Shenhua</a:t>
                      </a:r>
                      <a:r>
                        <a:rPr lang="en-US" altLang="zh-CN" sz="1200" kern="1200" baseline="0" dirty="0" smtClean="0">
                          <a:solidFill>
                            <a:schemeClr val="dk1"/>
                          </a:solidFill>
                          <a:latin typeface="+mn-lt"/>
                          <a:ea typeface="微软雅黑" panose="020B0503020204020204" pitchFamily="34" charset="-122"/>
                          <a:cs typeface="+mn-cs"/>
                        </a:rPr>
                        <a:t> </a:t>
                      </a:r>
                      <a:r>
                        <a:rPr lang="en-US" altLang="zh-CN" sz="1200" kern="1200" baseline="0" dirty="0" err="1" smtClean="0">
                          <a:solidFill>
                            <a:schemeClr val="dk1"/>
                          </a:solidFill>
                          <a:latin typeface="+mn-lt"/>
                          <a:ea typeface="微软雅黑" panose="020B0503020204020204" pitchFamily="34" charset="-122"/>
                          <a:cs typeface="+mn-cs"/>
                        </a:rPr>
                        <a:t>Yulin</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MTO downstream processing of methanol</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Instrument protective box</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Engineering Corporation</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Dalian West Pacific Petrochemical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1.3 million tons of reforming-extraction</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a:t>
                      </a:r>
                      <a:endParaRPr lang="zh-CN" altLang="en-US" sz="1200" dirty="0" smtClean="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Sinopec Engineering Corporation</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Zhongtian</a:t>
                      </a:r>
                      <a:r>
                        <a:rPr lang="en-US" altLang="zh-CN" sz="1200" kern="1200" baseline="0" dirty="0" smtClean="0">
                          <a:solidFill>
                            <a:schemeClr val="dk1"/>
                          </a:solidFill>
                          <a:latin typeface="+mn-lt"/>
                          <a:ea typeface="微软雅黑" panose="020B0503020204020204" pitchFamily="34" charset="-122"/>
                          <a:cs typeface="+mn-cs"/>
                        </a:rPr>
                        <a:t> </a:t>
                      </a:r>
                      <a:r>
                        <a:rPr lang="en-US" altLang="zh-CN" sz="1200" kern="1200" baseline="0" dirty="0" err="1" smtClean="0">
                          <a:solidFill>
                            <a:schemeClr val="dk1"/>
                          </a:solidFill>
                          <a:latin typeface="+mn-lt"/>
                          <a:ea typeface="微软雅黑" panose="020B0503020204020204" pitchFamily="34" charset="-122"/>
                          <a:cs typeface="+mn-cs"/>
                        </a:rPr>
                        <a:t>hechuang</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Zhongtian</a:t>
                      </a:r>
                      <a:r>
                        <a:rPr lang="en-US" altLang="zh-CN" sz="1200" kern="1200" dirty="0" smtClean="0">
                          <a:solidFill>
                            <a:schemeClr val="dk1"/>
                          </a:solidFill>
                          <a:latin typeface="+mn-lt"/>
                          <a:ea typeface="微软雅黑" panose="020B0503020204020204" pitchFamily="34" charset="-122"/>
                          <a:cs typeface="+mn-cs"/>
                        </a:rPr>
                        <a:t> </a:t>
                      </a:r>
                      <a:r>
                        <a:rPr lang="en-US" altLang="zh-CN" sz="1200" kern="1200" dirty="0" err="1" smtClean="0">
                          <a:solidFill>
                            <a:schemeClr val="dk1"/>
                          </a:solidFill>
                          <a:latin typeface="+mn-lt"/>
                          <a:ea typeface="微软雅黑" panose="020B0503020204020204" pitchFamily="34" charset="-122"/>
                          <a:cs typeface="+mn-cs"/>
                        </a:rPr>
                        <a:t>Hechuang</a:t>
                      </a:r>
                      <a:r>
                        <a:rPr lang="en-US" altLang="zh-CN" sz="1200" kern="1200" dirty="0" smtClean="0">
                          <a:solidFill>
                            <a:schemeClr val="dk1"/>
                          </a:solidFill>
                          <a:latin typeface="+mn-lt"/>
                          <a:ea typeface="微软雅黑" panose="020B0503020204020204" pitchFamily="34" charset="-122"/>
                          <a:cs typeface="+mn-cs"/>
                        </a:rPr>
                        <a:t> Coal Chemical Project</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algn="ctr"/>
                      <a:r>
                        <a:rPr lang="en-US" altLang="zh-CN" sz="1200" dirty="0" smtClean="0">
                          <a:latin typeface="+mn-lt"/>
                          <a:ea typeface="微软雅黑" panose="020B0503020204020204" pitchFamily="34" charset="-122"/>
                        </a:rPr>
                        <a:t>Cable tray</a:t>
                      </a:r>
                      <a:endParaRPr lang="zh-CN" altLang="en-US" sz="1200" dirty="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Kazakhstan ,</a:t>
                      </a:r>
                      <a:r>
                        <a:rPr lang="en-US" altLang="zh-CN" sz="1200" kern="1200" dirty="0" err="1" smtClean="0">
                          <a:solidFill>
                            <a:schemeClr val="dk1"/>
                          </a:solidFill>
                          <a:latin typeface="+mn-lt"/>
                          <a:ea typeface="+mn-ea"/>
                          <a:cs typeface="+mn-cs"/>
                        </a:rPr>
                        <a:t>Atyrau</a:t>
                      </a:r>
                      <a:r>
                        <a:rPr lang="en-US" altLang="zh-CN" sz="1200" kern="1200" dirty="0" smtClean="0">
                          <a:solidFill>
                            <a:schemeClr val="dk1"/>
                          </a:solidFill>
                          <a:latin typeface="+mn-lt"/>
                          <a:ea typeface="+mn-ea"/>
                          <a:cs typeface="+mn-cs"/>
                        </a:rPr>
                        <a:t> oil Refinery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Turnkey construction project of oil deep processing unit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Kazakhstan ,</a:t>
                      </a:r>
                      <a:r>
                        <a:rPr lang="en-US" altLang="zh-CN" sz="1200" kern="1200" dirty="0" err="1" smtClean="0">
                          <a:solidFill>
                            <a:schemeClr val="dk1"/>
                          </a:solidFill>
                          <a:latin typeface="+mn-lt"/>
                          <a:ea typeface="+mn-ea"/>
                          <a:cs typeface="+mn-cs"/>
                        </a:rPr>
                        <a:t>Atyrau</a:t>
                      </a:r>
                      <a:r>
                        <a:rPr lang="en-US" altLang="zh-CN" sz="1200" kern="1200" dirty="0" smtClean="0">
                          <a:solidFill>
                            <a:schemeClr val="dk1"/>
                          </a:solidFill>
                          <a:latin typeface="+mn-lt"/>
                          <a:ea typeface="+mn-ea"/>
                          <a:cs typeface="+mn-cs"/>
                        </a:rPr>
                        <a:t> oil Refinery </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Turnkey construction project of oil deep processing unit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Beihai</a:t>
                      </a:r>
                      <a:r>
                        <a:rPr lang="en-US" altLang="zh-CN" sz="1200" kern="1200" baseline="0" dirty="0" smtClean="0">
                          <a:solidFill>
                            <a:schemeClr val="dk1"/>
                          </a:solidFill>
                          <a:latin typeface="+mn-lt"/>
                          <a:ea typeface="微软雅黑" panose="020B0503020204020204" pitchFamily="34" charset="-122"/>
                          <a:cs typeface="+mn-cs"/>
                        </a:rPr>
                        <a:t> </a:t>
                      </a:r>
                      <a:r>
                        <a:rPr lang="zh-CN" sz="1200" kern="1200" dirty="0" smtClean="0">
                          <a:solidFill>
                            <a:schemeClr val="dk1"/>
                          </a:solidFill>
                          <a:latin typeface="+mn-lt"/>
                          <a:ea typeface="微软雅黑" panose="020B0503020204020204" pitchFamily="34" charset="-122"/>
                          <a:cs typeface="+mn-cs"/>
                        </a:rPr>
                        <a:t>LNG</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LNG receiving station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 Fittings and valves,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Changzhou</a:t>
                      </a:r>
                      <a:r>
                        <a:rPr lang="en-US" altLang="zh-CN" sz="1200" kern="1200" baseline="0" dirty="0" smtClean="0">
                          <a:solidFill>
                            <a:schemeClr val="dk1"/>
                          </a:solidFill>
                          <a:latin typeface="+mn-lt"/>
                          <a:ea typeface="微软雅黑" panose="020B0503020204020204" pitchFamily="34" charset="-122"/>
                          <a:cs typeface="+mn-cs"/>
                        </a:rPr>
                        <a:t> </a:t>
                      </a:r>
                      <a:r>
                        <a:rPr lang="en-US" altLang="zh-CN" sz="1200" kern="1200" baseline="0" dirty="0" err="1" smtClean="0">
                          <a:solidFill>
                            <a:schemeClr val="dk1"/>
                          </a:solidFill>
                          <a:latin typeface="+mn-lt"/>
                          <a:ea typeface="微软雅黑" panose="020B0503020204020204" pitchFamily="34" charset="-122"/>
                          <a:cs typeface="+mn-cs"/>
                        </a:rPr>
                        <a:t>Fude</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300,000 tons-MTO, OCU and PP equipment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 ex-proof appliance,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Jiujiang</a:t>
                      </a:r>
                      <a:r>
                        <a:rPr lang="en-US" altLang="zh-CN" sz="1200" kern="1200" dirty="0" smtClean="0">
                          <a:solidFill>
                            <a:schemeClr val="dk1"/>
                          </a:solidFill>
                          <a:latin typeface="+mn-lt"/>
                          <a:ea typeface="微软雅黑" panose="020B0503020204020204" pitchFamily="34" charset="-122"/>
                          <a:cs typeface="+mn-cs"/>
                        </a:rPr>
                        <a:t> Petrochemical</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Sludge drying treatment facility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 tray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Luoyang Petrochemical Engineering Corporation/Sinopec</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Kazakhstan ,</a:t>
                      </a:r>
                      <a:r>
                        <a:rPr lang="en-US" altLang="zh-CN" sz="1200" kern="1200" dirty="0" err="1" smtClean="0">
                          <a:solidFill>
                            <a:schemeClr val="dk1"/>
                          </a:solidFill>
                          <a:latin typeface="+mn-lt"/>
                          <a:ea typeface="微软雅黑" panose="020B0503020204020204" pitchFamily="34" charset="-122"/>
                          <a:cs typeface="+mn-cs"/>
                        </a:rPr>
                        <a:t>Atyrau</a:t>
                      </a:r>
                      <a:r>
                        <a:rPr lang="en-US" altLang="zh-CN" sz="1200" kern="1200" dirty="0" smtClean="0">
                          <a:solidFill>
                            <a:schemeClr val="dk1"/>
                          </a:solidFill>
                          <a:latin typeface="+mn-lt"/>
                          <a:ea typeface="微软雅黑" panose="020B0503020204020204" pitchFamily="34" charset="-122"/>
                          <a:cs typeface="+mn-cs"/>
                        </a:rPr>
                        <a:t> oil Refinery </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Turnkey construction project of oil deep processing unit</a:t>
                      </a:r>
                      <a:endParaRPr lang="zh-CN" alt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Explosion-proof junction box</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4" name="表格 23"/>
          <p:cNvGraphicFramePr>
            <a:graphicFrameLocks noGrp="1"/>
          </p:cNvGraphicFramePr>
          <p:nvPr/>
        </p:nvGraphicFramePr>
        <p:xfrm>
          <a:off x="896036" y="1620419"/>
          <a:ext cx="10349718" cy="3625555"/>
        </p:xfrm>
        <a:graphic>
          <a:graphicData uri="http://schemas.openxmlformats.org/drawingml/2006/table">
            <a:tbl>
              <a:tblPr firstRow="1" bandRow="1">
                <a:tableStyleId>{21E4AEA4-8DFA-4A89-87EB-49C32662AFE0}</a:tableStyleId>
              </a:tblPr>
              <a:tblGrid>
                <a:gridCol w="2242949"/>
                <a:gridCol w="1965278"/>
                <a:gridCol w="4176215"/>
                <a:gridCol w="1965276"/>
              </a:tblGrid>
              <a:tr h="440395">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Owner</a:t>
                      </a:r>
                      <a:endParaRPr lang="zh-CN" altLang="en-US" dirty="0"/>
                    </a:p>
                  </a:txBody>
                  <a:tcPr anchor="ctr"/>
                </a:tc>
                <a:tc>
                  <a:txBody>
                    <a:bodyPr/>
                    <a:lstStyle/>
                    <a:p>
                      <a:pPr algn="ctr"/>
                      <a:r>
                        <a:rPr lang="en-US" altLang="zh-CN" dirty="0" smtClean="0"/>
                        <a:t>Project Name</a:t>
                      </a:r>
                      <a:endParaRPr lang="zh-CN" altLang="en-US" dirty="0"/>
                    </a:p>
                  </a:txBody>
                  <a:tcPr anchor="ctr"/>
                </a:tc>
                <a:tc>
                  <a:txBody>
                    <a:bodyPr/>
                    <a:lstStyle/>
                    <a:p>
                      <a:pPr algn="ctr"/>
                      <a:r>
                        <a:rPr lang="en-US" altLang="zh-CN" sz="1800" b="1" kern="1200" dirty="0" smtClean="0">
                          <a:solidFill>
                            <a:schemeClr val="lt1"/>
                          </a:solidFill>
                          <a:latin typeface="+mn-lt"/>
                          <a:ea typeface="+mn-ea"/>
                          <a:cs typeface="+mn-cs"/>
                        </a:rPr>
                        <a:t>Product</a:t>
                      </a:r>
                      <a:endParaRPr lang="zh-CN" altLang="en-US" sz="1800" b="1" kern="1200" dirty="0">
                        <a:solidFill>
                          <a:schemeClr val="lt1"/>
                        </a:solidFill>
                        <a:latin typeface="+mn-lt"/>
                        <a:ea typeface="+mn-ea"/>
                        <a:cs typeface="+mn-cs"/>
                      </a:endParaRPr>
                    </a:p>
                  </a:txBody>
                  <a:tcPr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mn-ea"/>
                          <a:cs typeface="+mn-cs"/>
                        </a:rPr>
                        <a:t>Tianjin </a:t>
                      </a:r>
                      <a:r>
                        <a:rPr lang="en-US" altLang="zh-CN" sz="1200" kern="1200" dirty="0" err="1" smtClean="0">
                          <a:solidFill>
                            <a:schemeClr val="dk1"/>
                          </a:solidFill>
                          <a:latin typeface="+mn-lt"/>
                          <a:ea typeface="+mn-ea"/>
                          <a:cs typeface="+mn-cs"/>
                        </a:rPr>
                        <a:t>Dagu</a:t>
                      </a:r>
                      <a:r>
                        <a:rPr lang="en-US" altLang="zh-CN" sz="1200" kern="1200" dirty="0" smtClean="0">
                          <a:solidFill>
                            <a:schemeClr val="dk1"/>
                          </a:solidFill>
                          <a:latin typeface="+mn-lt"/>
                          <a:ea typeface="+mn-ea"/>
                          <a:cs typeface="+mn-cs"/>
                        </a:rPr>
                        <a:t>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30,000 cubic meters of ethylene storage tank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mn-ea"/>
                          <a:cs typeface="+mn-cs"/>
                        </a:rPr>
                        <a:t>Shenhua</a:t>
                      </a:r>
                      <a:r>
                        <a:rPr lang="en-US" altLang="zh-CN" sz="1200" kern="1200" dirty="0" smtClean="0">
                          <a:solidFill>
                            <a:schemeClr val="dk1"/>
                          </a:solidFill>
                          <a:latin typeface="+mn-lt"/>
                          <a:ea typeface="+mn-ea"/>
                          <a:cs typeface="+mn-cs"/>
                        </a:rPr>
                        <a:t> Ningxia Coal</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Sewage treatment, torch and other devices</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lt"/>
                          <a:ea typeface="微软雅黑" panose="020B0503020204020204" pitchFamily="34" charset="-122"/>
                        </a:rPr>
                        <a:t>Fittings and valves</a:t>
                      </a:r>
                      <a:endParaRPr lang="zh-CN" altLang="en-US" sz="1200" dirty="0" smtClean="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Shenhua</a:t>
                      </a:r>
                      <a:r>
                        <a:rPr lang="en-US" altLang="zh-CN" sz="1200" kern="1200" dirty="0" smtClean="0">
                          <a:solidFill>
                            <a:schemeClr val="dk1"/>
                          </a:solidFill>
                          <a:latin typeface="+mn-lt"/>
                          <a:ea typeface="微软雅黑" panose="020B0503020204020204" pitchFamily="34" charset="-122"/>
                          <a:cs typeface="+mn-cs"/>
                        </a:rPr>
                        <a:t> </a:t>
                      </a:r>
                      <a:r>
                        <a:rPr lang="en-US" altLang="zh-CN" sz="1200" kern="1200" dirty="0" err="1" smtClean="0">
                          <a:solidFill>
                            <a:schemeClr val="dk1"/>
                          </a:solidFill>
                          <a:latin typeface="+mn-lt"/>
                          <a:ea typeface="微软雅黑" panose="020B0503020204020204" pitchFamily="34" charset="-122"/>
                          <a:cs typeface="+mn-cs"/>
                        </a:rPr>
                        <a:t>Yulin</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Polypropylene Project of Methanol Downstream Processing Unit</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algn="ctr"/>
                      <a:r>
                        <a:rPr lang="en-US" altLang="zh-CN" sz="1200" dirty="0" smtClean="0">
                          <a:latin typeface="+mn-lt"/>
                          <a:ea typeface="微软雅黑" panose="020B0503020204020204" pitchFamily="34" charset="-122"/>
                        </a:rPr>
                        <a:t>Ex-proof appliance, </a:t>
                      </a:r>
                      <a:endParaRPr lang="zh-CN" altLang="en-US" sz="1200" dirty="0">
                        <a:latin typeface="+mn-lt"/>
                        <a:ea typeface="微软雅黑" panose="020B0503020204020204" pitchFamily="34" charset="-122"/>
                      </a:endParaRPr>
                    </a:p>
                  </a:txBody>
                  <a:tcP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Shenhua</a:t>
                      </a:r>
                      <a:r>
                        <a:rPr lang="en-US" altLang="zh-CN" sz="1200" kern="1200" dirty="0" smtClean="0">
                          <a:solidFill>
                            <a:schemeClr val="dk1"/>
                          </a:solidFill>
                          <a:latin typeface="+mn-lt"/>
                          <a:ea typeface="微软雅黑" panose="020B0503020204020204" pitchFamily="34" charset="-122"/>
                          <a:cs typeface="+mn-cs"/>
                        </a:rPr>
                        <a:t> Xinjiang</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600,000 tons/year olefin separation unit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Ex-proof appliance, ,instrument</a:t>
                      </a:r>
                      <a:r>
                        <a:rPr lang="en-US" altLang="zh-CN" sz="1200" kern="1200" baseline="0" dirty="0" smtClean="0">
                          <a:solidFill>
                            <a:schemeClr val="dk1"/>
                          </a:solidFill>
                          <a:latin typeface="+mn-lt"/>
                          <a:ea typeface="微软雅黑" panose="020B0503020204020204" pitchFamily="34" charset="-122"/>
                          <a:cs typeface="+mn-cs"/>
                        </a:rPr>
                        <a:t> protective box</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Guanghui</a:t>
                      </a:r>
                      <a:r>
                        <a:rPr lang="en-US" altLang="zh-CN" sz="1200" kern="1200" dirty="0" smtClean="0">
                          <a:solidFill>
                            <a:schemeClr val="dk1"/>
                          </a:solidFill>
                          <a:latin typeface="+mn-lt"/>
                          <a:ea typeface="微软雅黑" panose="020B0503020204020204" pitchFamily="34" charset="-122"/>
                          <a:cs typeface="+mn-cs"/>
                        </a:rPr>
                        <a:t> Energy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LNG Transfer Station in </a:t>
                      </a:r>
                      <a:r>
                        <a:rPr lang="en-US" altLang="zh-CN" sz="1200" kern="1200" dirty="0" err="1" smtClean="0">
                          <a:solidFill>
                            <a:schemeClr val="dk1"/>
                          </a:solidFill>
                          <a:latin typeface="+mn-lt"/>
                          <a:ea typeface="微软雅黑" panose="020B0503020204020204" pitchFamily="34" charset="-122"/>
                          <a:cs typeface="+mn-cs"/>
                        </a:rPr>
                        <a:t>Lusi</a:t>
                      </a:r>
                      <a:r>
                        <a:rPr lang="en-US" altLang="zh-CN" sz="1200" kern="1200" dirty="0" smtClean="0">
                          <a:solidFill>
                            <a:schemeClr val="dk1"/>
                          </a:solidFill>
                          <a:latin typeface="+mn-lt"/>
                          <a:ea typeface="微软雅黑" panose="020B0503020204020204" pitchFamily="34" charset="-122"/>
                          <a:cs typeface="+mn-cs"/>
                        </a:rPr>
                        <a:t> Port District, Nantong</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Venezuela PDVSA</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Venezuela’s MPE3 project phase I 165,000 barrels/day expansion project oil transfer station</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Egyptian</a:t>
                      </a:r>
                      <a:r>
                        <a:rPr lang="en-US" altLang="zh-CN" sz="1200" kern="1200" baseline="0" dirty="0" smtClean="0">
                          <a:solidFill>
                            <a:schemeClr val="dk1"/>
                          </a:solidFill>
                          <a:latin typeface="+mn-lt"/>
                          <a:ea typeface="微软雅黑" panose="020B0503020204020204" pitchFamily="34" charset="-122"/>
                          <a:cs typeface="+mn-cs"/>
                        </a:rPr>
                        <a:t> state-owned cotton spinning holding company</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40,000 tons/year polyester staple fiber reconstruction and expansion project</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Cable</a:t>
                      </a:r>
                      <a:r>
                        <a:rPr lang="en-US" altLang="zh-CN" sz="1200" kern="1200" baseline="0" dirty="0" smtClean="0">
                          <a:solidFill>
                            <a:schemeClr val="dk1"/>
                          </a:solidFill>
                          <a:latin typeface="+mn-lt"/>
                          <a:ea typeface="微软雅黑" panose="020B0503020204020204" pitchFamily="34" charset="-122"/>
                          <a:cs typeface="+mn-cs"/>
                        </a:rPr>
                        <a:t> tray</a:t>
                      </a:r>
                      <a:r>
                        <a:rPr lang="en-US" altLang="zh-CN" sz="1200" kern="1200" dirty="0" smtClean="0">
                          <a:solidFill>
                            <a:schemeClr val="dk1"/>
                          </a:solidFill>
                          <a:latin typeface="+mn-lt"/>
                          <a:ea typeface="微软雅黑" panose="020B0503020204020204" pitchFamily="34" charset="-122"/>
                          <a:cs typeface="+mn-cs"/>
                        </a:rPr>
                        <a:t>, fittings and valves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r h="370840">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China </a:t>
                      </a:r>
                      <a:r>
                        <a:rPr lang="en-US" altLang="zh-CN" sz="1200" kern="1200" dirty="0" err="1" smtClean="0">
                          <a:solidFill>
                            <a:schemeClr val="dk1"/>
                          </a:solidFill>
                          <a:latin typeface="+mn-lt"/>
                          <a:ea typeface="微软雅黑" panose="020B0503020204020204" pitchFamily="34" charset="-122"/>
                          <a:cs typeface="+mn-cs"/>
                        </a:rPr>
                        <a:t>Huanqiu</a:t>
                      </a:r>
                      <a:r>
                        <a:rPr lang="en-US" altLang="zh-CN" sz="1200" kern="1200" dirty="0" smtClean="0">
                          <a:solidFill>
                            <a:schemeClr val="dk1"/>
                          </a:solidFill>
                          <a:latin typeface="+mn-lt"/>
                          <a:ea typeface="微软雅黑" panose="020B0503020204020204" pitchFamily="34" charset="-122"/>
                          <a:cs typeface="+mn-cs"/>
                        </a:rPr>
                        <a:t> Contracting &amp; Engineering Co., Ltd.</a:t>
                      </a:r>
                      <a:endParaRPr lang="zh-CN" altLang="en-US"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err="1" smtClean="0">
                          <a:solidFill>
                            <a:schemeClr val="dk1"/>
                          </a:solidFill>
                          <a:latin typeface="+mn-lt"/>
                          <a:ea typeface="微软雅黑" panose="020B0503020204020204" pitchFamily="34" charset="-122"/>
                          <a:cs typeface="+mn-cs"/>
                        </a:rPr>
                        <a:t>Shenhua</a:t>
                      </a:r>
                      <a:r>
                        <a:rPr lang="en-US" altLang="zh-CN" sz="1200" kern="1200" dirty="0" smtClean="0">
                          <a:solidFill>
                            <a:schemeClr val="dk1"/>
                          </a:solidFill>
                          <a:latin typeface="+mn-lt"/>
                          <a:ea typeface="微软雅黑" panose="020B0503020204020204" pitchFamily="34" charset="-122"/>
                          <a:cs typeface="+mn-cs"/>
                        </a:rPr>
                        <a:t> </a:t>
                      </a:r>
                      <a:r>
                        <a:rPr lang="en-US" altLang="zh-CN" sz="1200" kern="1200" dirty="0" err="1" smtClean="0">
                          <a:solidFill>
                            <a:schemeClr val="dk1"/>
                          </a:solidFill>
                          <a:latin typeface="+mn-lt"/>
                          <a:ea typeface="微软雅黑" panose="020B0503020204020204" pitchFamily="34" charset="-122"/>
                          <a:cs typeface="+mn-cs"/>
                        </a:rPr>
                        <a:t>Yulin</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PP device</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mn-lt"/>
                          <a:ea typeface="微软雅黑" panose="020B0503020204020204" pitchFamily="34" charset="-122"/>
                          <a:cs typeface="+mn-cs"/>
                        </a:rPr>
                        <a:t>Analysis</a:t>
                      </a:r>
                      <a:r>
                        <a:rPr lang="en-US" altLang="zh-CN" sz="1200" kern="1200" baseline="0" dirty="0" smtClean="0">
                          <a:solidFill>
                            <a:schemeClr val="dk1"/>
                          </a:solidFill>
                          <a:latin typeface="+mn-lt"/>
                          <a:ea typeface="微软雅黑" panose="020B0503020204020204" pitchFamily="34" charset="-122"/>
                          <a:cs typeface="+mn-cs"/>
                        </a:rPr>
                        <a:t> houses</a:t>
                      </a:r>
                      <a:endParaRPr lang="zh-CN" sz="1200" kern="1200" dirty="0">
                        <a:solidFill>
                          <a:schemeClr val="dk1"/>
                        </a:solidFill>
                        <a:latin typeface="+mn-lt"/>
                        <a:ea typeface="微软雅黑" panose="020B0503020204020204" pitchFamily="34" charset="-122"/>
                        <a:cs typeface="+mn-cs"/>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表格 21"/>
          <p:cNvGraphicFramePr>
            <a:graphicFrameLocks noGrp="1"/>
          </p:cNvGraphicFramePr>
          <p:nvPr>
            <p:custDataLst>
              <p:tags r:id="rId4"/>
            </p:custDataLst>
          </p:nvPr>
        </p:nvGraphicFramePr>
        <p:xfrm>
          <a:off x="896035" y="1634068"/>
          <a:ext cx="10455353" cy="4229431"/>
        </p:xfrm>
        <a:graphic>
          <a:graphicData uri="http://schemas.openxmlformats.org/drawingml/2006/table">
            <a:tbl>
              <a:tblPr firstRow="1" bandRow="1">
                <a:tableStyleId>{21E4AEA4-8DFA-4A89-87EB-49C32662AFE0}</a:tableStyleId>
              </a:tblPr>
              <a:tblGrid>
                <a:gridCol w="850878"/>
                <a:gridCol w="2251881"/>
                <a:gridCol w="2552131"/>
                <a:gridCol w="3862317"/>
                <a:gridCol w="938146"/>
              </a:tblGrid>
              <a:tr h="541339">
                <a:tc>
                  <a:txBody>
                    <a:bodyPr/>
                    <a:lstStyle/>
                    <a:p>
                      <a:pPr algn="ctr"/>
                      <a:r>
                        <a:rPr lang="en-US" altLang="zh-CN" dirty="0" smtClean="0"/>
                        <a:t>Time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Use Device</a:t>
                      </a:r>
                      <a:endParaRPr lang="zh-CN" altLang="en-US" dirty="0"/>
                    </a:p>
                  </a:txBody>
                  <a:tcPr anchor="ctr"/>
                </a:tc>
                <a:tc>
                  <a:txBody>
                    <a:bodyPr/>
                    <a:lstStyle/>
                    <a:p>
                      <a:pPr algn="ctr"/>
                      <a:r>
                        <a:rPr lang="en-US" altLang="zh-CN" dirty="0" smtClean="0"/>
                        <a:t>Equipment Name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Qty</a:t>
                      </a:r>
                      <a:endParaRPr lang="zh-CN" altLang="en-US" sz="1800" b="1" kern="1200" dirty="0">
                        <a:solidFill>
                          <a:schemeClr val="lt1"/>
                        </a:solidFill>
                        <a:latin typeface="+mn-lt"/>
                        <a:ea typeface="+mn-ea"/>
                        <a:cs typeface="+mn-cs"/>
                      </a:endParaRPr>
                    </a:p>
                  </a:txBody>
                  <a:tcPr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2013</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Beijing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Yanshan</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Ethylene cracking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Sampling processing system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2</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2013</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a:t>
                      </a:r>
                      <a:r>
                        <a:rPr lang="en-US" altLang="zh-CN" sz="1200" kern="1200" baseline="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Nanjing Chemical Industries </a:t>
                      </a:r>
                      <a:r>
                        <a:rPr lang="en-US" altLang="zh-CN" sz="1200" kern="1200" baseline="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Co.,Ltd</a:t>
                      </a:r>
                      <a:r>
                        <a:rPr lang="en-US" altLang="zh-CN" sz="1200" kern="1200" baseline="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Synthetic ammonia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Thermal hydrogen and analysis </a:t>
                      </a:r>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zh-CN" altLang="en-US" sz="1200" dirty="0">
                          <a:latin typeface="Calibri" panose="020F0502020204030204" pitchFamily="34" charset="0"/>
                          <a:ea typeface="微软雅黑" panose="020B0503020204020204" pitchFamily="34" charset="-122"/>
                          <a:cs typeface="Calibri" panose="020F0502020204030204" pitchFamily="34" charset="0"/>
                          <a:sym typeface="+mn-ea"/>
                        </a:rPr>
                        <a:t>supporting</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2013</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Fujian Refining &amp; Petrochemical Company Limited(FREP)</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EOEG </a:t>
                      </a:r>
                      <a:endPar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Online analyzer and analysis </a:t>
                      </a:r>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zh-CN" altLang="en-US" sz="1200" dirty="0">
                          <a:latin typeface="Calibri" panose="020F0502020204030204" pitchFamily="34" charset="0"/>
                          <a:ea typeface="微软雅黑" panose="020B0503020204020204" pitchFamily="34" charset="-122"/>
                          <a:cs typeface="Calibri" panose="020F0502020204030204" pitchFamily="34" charset="0"/>
                          <a:sym typeface="+mn-ea"/>
                        </a:rPr>
                        <a:t>supporting</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2013</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Fujian Refining &amp; Petrochemical Company Limited(FREP)</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EOEG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Newly added magnetic oxygen analyzer and pretreatment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97205">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2013</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Ningbo</a:t>
                      </a:r>
                      <a:r>
                        <a:rPr lang="en-US" altLang="zh-CN" sz="1200" kern="1200" baseline="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baseline="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Haiyue</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Propane dehydrogenation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dirty="0">
                          <a:latin typeface="Calibri" panose="020F0502020204030204" pitchFamily="34" charset="0"/>
                          <a:ea typeface="微软雅黑" panose="020B0503020204020204" pitchFamily="34" charset="-122"/>
                          <a:cs typeface="Calibri" panose="020F0502020204030204" pitchFamily="34" charset="0"/>
                          <a:sym typeface="+mn-ea"/>
                        </a:rPr>
                        <a:t>A</a:t>
                      </a:r>
                      <a:r>
                        <a:rPr lang="zh-CN" altLang="en-US" sz="1200" dirty="0">
                          <a:latin typeface="Calibri" panose="020F0502020204030204" pitchFamily="34" charset="0"/>
                          <a:ea typeface="微软雅黑" panose="020B0503020204020204" pitchFamily="34" charset="-122"/>
                          <a:cs typeface="Calibri" panose="020F0502020204030204" pitchFamily="34" charset="0"/>
                          <a:sym typeface="+mn-ea"/>
                        </a:rPr>
                        <a:t>nalysis </a:t>
                      </a:r>
                      <a:r>
                        <a:rPr lang="en-US" altLang="zh-CN" sz="1200" dirty="0">
                          <a:latin typeface="Calibri" panose="020F0502020204030204" pitchFamily="34" charset="0"/>
                          <a:ea typeface="微软雅黑" panose="020B0503020204020204" pitchFamily="34" charset="-122"/>
                          <a:cs typeface="Calibri" panose="020F0502020204030204" pitchFamily="34" charset="0"/>
                          <a:sym typeface="+mn-ea"/>
                        </a:rPr>
                        <a:t>house</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4</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Beijing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Yanshan</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C8 extraction of styrene</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Fujian Refining &amp; Petrochemical Company Limited(FREP)</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Oil refining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Total sulfur analyzer analysis </a:t>
                      </a:r>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zh-CN" altLang="en-US" sz="1200" dirty="0">
                          <a:latin typeface="Calibri" panose="020F0502020204030204" pitchFamily="34" charset="0"/>
                          <a:ea typeface="微软雅黑" panose="020B0503020204020204" pitchFamily="34" charset="-122"/>
                          <a:cs typeface="Calibri" panose="020F0502020204030204" pitchFamily="34" charset="0"/>
                          <a:sym typeface="+mn-ea"/>
                        </a:rPr>
                        <a:t>supporting</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Beijing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Yanshan</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Cracking caustic washing tower CO2</a:t>
                      </a:r>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Chromatograph and pretreatment supporting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4" name="表格 23"/>
          <p:cNvGraphicFramePr>
            <a:graphicFrameLocks noGrp="1"/>
          </p:cNvGraphicFramePr>
          <p:nvPr>
            <p:custDataLst>
              <p:tags r:id="rId4"/>
            </p:custDataLst>
          </p:nvPr>
        </p:nvGraphicFramePr>
        <p:xfrm>
          <a:off x="896035" y="1606772"/>
          <a:ext cx="10455353" cy="4514724"/>
        </p:xfrm>
        <a:graphic>
          <a:graphicData uri="http://schemas.openxmlformats.org/drawingml/2006/table">
            <a:tbl>
              <a:tblPr firstRow="1" bandRow="1">
                <a:tableStyleId>{21E4AEA4-8DFA-4A89-87EB-49C32662AFE0}</a:tableStyleId>
              </a:tblPr>
              <a:tblGrid>
                <a:gridCol w="850878"/>
                <a:gridCol w="2251881"/>
                <a:gridCol w="2552131"/>
                <a:gridCol w="3862317"/>
                <a:gridCol w="938146"/>
              </a:tblGrid>
              <a:tr h="541339">
                <a:tc>
                  <a:txBody>
                    <a:bodyPr/>
                    <a:lstStyle/>
                    <a:p>
                      <a:pPr algn="ctr"/>
                      <a:r>
                        <a:rPr lang="en-US" altLang="zh-CN" dirty="0" smtClean="0"/>
                        <a:t>Time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Use Device</a:t>
                      </a:r>
                      <a:endParaRPr lang="zh-CN" altLang="en-US" dirty="0"/>
                    </a:p>
                  </a:txBody>
                  <a:tcPr anchor="ctr"/>
                </a:tc>
                <a:tc>
                  <a:txBody>
                    <a:bodyPr/>
                    <a:lstStyle/>
                    <a:p>
                      <a:pPr algn="ctr"/>
                      <a:r>
                        <a:rPr lang="en-US" altLang="zh-CN" dirty="0" smtClean="0"/>
                        <a:t>Equipment Name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Qty</a:t>
                      </a:r>
                      <a:endParaRPr lang="zh-CN" altLang="en-US" sz="1800" b="1" kern="1200" dirty="0">
                        <a:solidFill>
                          <a:schemeClr val="lt1"/>
                        </a:solidFill>
                        <a:latin typeface="+mn-lt"/>
                        <a:ea typeface="+mn-ea"/>
                        <a:cs typeface="+mn-cs"/>
                      </a:endParaRPr>
                    </a:p>
                  </a:txBody>
                  <a:tcPr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Sinopec Jiujiang Company</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Environmental protection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PH, dissolved oxygen, conductivity and pretreatment kit</a:t>
                      </a:r>
                      <a:endPar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3</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97205">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SINOPEC SABIC TianJin Petrochemical Company Limited</a:t>
                      </a:r>
                      <a:endPar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EO expansion</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Chromatograph and analysis </a:t>
                      </a:r>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supporting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930">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Oxiranchem</a:t>
                      </a:r>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Yangzhou</a:t>
                      </a:r>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EOEG </a:t>
                      </a:r>
                      <a:endPar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Analyzer pretreatment system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5</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741045">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Changzhou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Fude</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Energy Investment Holding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Co.,Ltd</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Air separation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PH, conductivity and </a:t>
                      </a:r>
                      <a:r>
                        <a:rPr lang="zh-CN" altLang="en-US" sz="1200">
                          <a:latin typeface="Calibri" panose="020F0502020204030204" pitchFamily="34" charset="0"/>
                          <a:ea typeface="微软雅黑" panose="020B0503020204020204" pitchFamily="34" charset="-122"/>
                          <a:cs typeface="Calibri" panose="020F0502020204030204" pitchFamily="34" charset="0"/>
                          <a:sym typeface="+mn-ea"/>
                        </a:rPr>
                        <a:t>supporting</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Shenhua</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Yulin</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DMTO </a:t>
                      </a:r>
                      <a:endPar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Shenhua</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Yulin</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PP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Taiwan Far Easten Group Yangzhou Company</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EO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Analyzer pretreatment system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8</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55841">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2014</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Shenhua</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Yulin</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PP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Air transmission system analysis </a:t>
                      </a:r>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supporting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表格 21"/>
          <p:cNvGraphicFramePr>
            <a:graphicFrameLocks noGrp="1"/>
          </p:cNvGraphicFramePr>
          <p:nvPr>
            <p:custDataLst>
              <p:tags r:id="rId4"/>
            </p:custDataLst>
          </p:nvPr>
        </p:nvGraphicFramePr>
        <p:xfrm>
          <a:off x="982639" y="1637730"/>
          <a:ext cx="10368749" cy="4624130"/>
        </p:xfrm>
        <a:graphic>
          <a:graphicData uri="http://schemas.openxmlformats.org/drawingml/2006/table">
            <a:tbl>
              <a:tblPr firstRow="1" bandRow="1">
                <a:tableStyleId>{21E4AEA4-8DFA-4A89-87EB-49C32662AFE0}</a:tableStyleId>
              </a:tblPr>
              <a:tblGrid>
                <a:gridCol w="843830"/>
                <a:gridCol w="2233228"/>
                <a:gridCol w="2530991"/>
                <a:gridCol w="3830325"/>
                <a:gridCol w="930375"/>
              </a:tblGrid>
              <a:tr h="520416">
                <a:tc>
                  <a:txBody>
                    <a:bodyPr/>
                    <a:lstStyle/>
                    <a:p>
                      <a:pPr algn="ctr"/>
                      <a:r>
                        <a:rPr lang="en-US" altLang="zh-CN" dirty="0" smtClean="0"/>
                        <a:t>Time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Use Device</a:t>
                      </a:r>
                      <a:endParaRPr lang="zh-CN" altLang="en-US" dirty="0"/>
                    </a:p>
                  </a:txBody>
                  <a:tcPr anchor="ctr"/>
                </a:tc>
                <a:tc>
                  <a:txBody>
                    <a:bodyPr/>
                    <a:lstStyle/>
                    <a:p>
                      <a:pPr algn="ctr"/>
                      <a:r>
                        <a:rPr lang="en-US" altLang="zh-CN" dirty="0" smtClean="0"/>
                        <a:t>Equipment Name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Qty</a:t>
                      </a:r>
                      <a:endParaRPr lang="zh-CN" altLang="en-US" sz="1800" b="1" kern="1200" dirty="0">
                        <a:solidFill>
                          <a:schemeClr val="lt1"/>
                        </a:solidFill>
                        <a:latin typeface="+mn-lt"/>
                        <a:ea typeface="+mn-ea"/>
                        <a:cs typeface="+mn-cs"/>
                      </a:endParaRPr>
                    </a:p>
                  </a:txBody>
                  <a:tcPr anchor="ctr"/>
                </a:tc>
              </a:tr>
              <a:tr h="438223">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2015</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ZTHC Energy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PP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Chromatograph and analysis </a:t>
                      </a:r>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supporting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3</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2015</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Auhui</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Anqing</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Shuguang</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Chemical Group</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Butanol</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Chromatograph, infrared analyzer and analysis </a:t>
                      </a:r>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house</a:t>
                      </a:r>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supporting</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2015</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Shenzhen</a:t>
                      </a:r>
                      <a:r>
                        <a:rPr lang="en-US" altLang="zh-CN" sz="1200" kern="1200" baseline="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Fude</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Energy Investment Holding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Co.,Ltd</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.(Changzhou company)</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PP </a:t>
                      </a:r>
                      <a:endPar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3</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2015</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Qingdao Refining Corp. Ltd.</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Hydrocracking/styrene</a:t>
                      </a:r>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2015</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SINOPEC SABIC TianJin Petrochemical Company Limited</a:t>
                      </a:r>
                      <a:endPar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Styrene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2015</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Yun Tian Hua Group</a:t>
                      </a:r>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Isooctane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7798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mn-cs"/>
                        </a:rPr>
                        <a:t>Shandong Hai Hua Group Co.,Ltd.</a:t>
                      </a:r>
                      <a:endParaRPr lang="en-US" altLang="zh-CN" sz="1200" kern="1200" dirty="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Salinization integration (magnetic oxygen, hydrogen, methane analyzer)</a:t>
                      </a:r>
                      <a:endPar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4</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Yizheng</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Chemical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Fibre</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 Limited</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Diesel hydrogenation </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38223">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Beijing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Yanshan</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Cracking (PH, conductivity)</a:t>
                      </a:r>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4" name="表格 23"/>
          <p:cNvGraphicFramePr>
            <a:graphicFrameLocks noGrp="1"/>
          </p:cNvGraphicFramePr>
          <p:nvPr>
            <p:custDataLst>
              <p:tags r:id="rId4"/>
            </p:custDataLst>
          </p:nvPr>
        </p:nvGraphicFramePr>
        <p:xfrm>
          <a:off x="736979" y="1514896"/>
          <a:ext cx="10300510" cy="4612945"/>
        </p:xfrm>
        <a:graphic>
          <a:graphicData uri="http://schemas.openxmlformats.org/drawingml/2006/table">
            <a:tbl>
              <a:tblPr firstRow="1" bandRow="1">
                <a:tableStyleId>{21E4AEA4-8DFA-4A89-87EB-49C32662AFE0}</a:tableStyleId>
              </a:tblPr>
              <a:tblGrid>
                <a:gridCol w="838277"/>
                <a:gridCol w="2218531"/>
                <a:gridCol w="2514334"/>
                <a:gridCol w="3805116"/>
                <a:gridCol w="924252"/>
              </a:tblGrid>
              <a:tr h="489665">
                <a:tc>
                  <a:txBody>
                    <a:bodyPr/>
                    <a:lstStyle/>
                    <a:p>
                      <a:pPr algn="ctr"/>
                      <a:r>
                        <a:rPr lang="en-US" altLang="zh-CN" sz="1200" dirty="0" smtClean="0">
                          <a:latin typeface="Calibri" panose="020F0502020204030204" pitchFamily="34" charset="0"/>
                          <a:cs typeface="Calibri" panose="020F0502020204030204" pitchFamily="34" charset="0"/>
                        </a:rPr>
                        <a:t>Time</a:t>
                      </a:r>
                      <a:endParaRPr lang="en-US" altLang="zh-CN" sz="1200" dirty="0" smtClean="0">
                        <a:latin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altLang="zh-CN" sz="1200" b="1" kern="1200" dirty="0" smtClean="0">
                          <a:solidFill>
                            <a:schemeClr val="lt1"/>
                          </a:solidFill>
                          <a:latin typeface="Calibri" panose="020F0502020204030204" pitchFamily="34" charset="0"/>
                          <a:ea typeface="+mn-ea"/>
                          <a:cs typeface="Calibri" panose="020F0502020204030204" pitchFamily="34" charset="0"/>
                        </a:rPr>
                        <a:t>User</a:t>
                      </a:r>
                      <a:endParaRPr lang="en-US" altLang="zh-CN" sz="1200" b="1" kern="1200" dirty="0" smtClean="0">
                        <a:solidFill>
                          <a:schemeClr val="lt1"/>
                        </a:solidFill>
                        <a:latin typeface="Calibri" panose="020F0502020204030204" pitchFamily="34" charset="0"/>
                        <a:ea typeface="+mn-ea"/>
                        <a:cs typeface="Calibri" panose="020F0502020204030204" pitchFamily="34" charset="0"/>
                      </a:endParaRPr>
                    </a:p>
                  </a:txBody>
                  <a:tcPr anchor="ctr"/>
                </a:tc>
                <a:tc>
                  <a:txBody>
                    <a:bodyPr/>
                    <a:lstStyle/>
                    <a:p>
                      <a:pPr algn="ctr"/>
                      <a:r>
                        <a:rPr lang="en-US" altLang="zh-CN" sz="1200" dirty="0" smtClean="0">
                          <a:latin typeface="Calibri" panose="020F0502020204030204" pitchFamily="34" charset="0"/>
                          <a:cs typeface="Calibri" panose="020F0502020204030204" pitchFamily="34" charset="0"/>
                        </a:rPr>
                        <a:t>Use Device</a:t>
                      </a:r>
                      <a:endParaRPr lang="en-US" altLang="zh-CN" sz="1200" dirty="0" smtClean="0">
                        <a:latin typeface="Calibri" panose="020F0502020204030204" pitchFamily="34" charset="0"/>
                        <a:cs typeface="Calibri" panose="020F0502020204030204" pitchFamily="34" charset="0"/>
                      </a:endParaRPr>
                    </a:p>
                  </a:txBody>
                  <a:tcPr anchor="ctr"/>
                </a:tc>
                <a:tc>
                  <a:txBody>
                    <a:bodyPr/>
                    <a:lstStyle/>
                    <a:p>
                      <a:pPr algn="ctr"/>
                      <a:r>
                        <a:rPr lang="en-US" altLang="zh-CN" sz="1200" dirty="0" smtClean="0">
                          <a:latin typeface="Calibri" panose="020F0502020204030204" pitchFamily="34" charset="0"/>
                          <a:cs typeface="Calibri" panose="020F0502020204030204" pitchFamily="34" charset="0"/>
                        </a:rPr>
                        <a:t>Equipment Name</a:t>
                      </a:r>
                      <a:endParaRPr lang="en-US" altLang="zh-CN" sz="1200" dirty="0" smtClean="0">
                        <a:latin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altLang="zh-CN" sz="1200" b="1" kern="1200" dirty="0" smtClean="0">
                          <a:solidFill>
                            <a:schemeClr val="lt1"/>
                          </a:solidFill>
                          <a:latin typeface="Calibri" panose="020F0502020204030204" pitchFamily="34" charset="0"/>
                          <a:ea typeface="+mn-ea"/>
                          <a:cs typeface="Calibri" panose="020F0502020204030204" pitchFamily="34" charset="0"/>
                        </a:rPr>
                        <a:t>Qty</a:t>
                      </a:r>
                      <a:endParaRPr lang="en-US" altLang="zh-CN" sz="1200" b="1" kern="1200" dirty="0" smtClean="0">
                        <a:solidFill>
                          <a:schemeClr val="lt1"/>
                        </a:solidFill>
                        <a:latin typeface="Calibri" panose="020F0502020204030204" pitchFamily="34" charset="0"/>
                        <a:ea typeface="+mn-ea"/>
                        <a:cs typeface="Calibri" panose="020F0502020204030204" pitchFamily="34" charset="0"/>
                      </a:endParaRPr>
                    </a:p>
                  </a:txBody>
                  <a:tcPr anchor="ctr"/>
                </a:tc>
              </a:tr>
              <a:tr h="41232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Jinling</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 </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PX (environmental protection)</a:t>
                      </a:r>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Beijing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Yanshan</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S-MTO </a:t>
                      </a:r>
                      <a:endParaRPr 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Air Liquide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Air separation (COD)</a:t>
                      </a:r>
                      <a:endParaRPr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2</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Yutime Petroleum Company Ltd.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Oil refining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Hui</a:t>
                      </a:r>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zhou</a:t>
                      </a:r>
                      <a:r>
                        <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 Refining Ethylene Phase II </a:t>
                      </a:r>
                      <a:endParaRPr lang="zh-CN" alt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OCU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2</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a:t>
                      </a:r>
                      <a:r>
                        <a:rPr lang="en-US" altLang="zh-CN" sz="1200" kern="1200" dirty="0" err="1" smtClean="0">
                          <a:solidFill>
                            <a:schemeClr val="dk1"/>
                          </a:solidFill>
                          <a:latin typeface="Calibri" panose="020F0502020204030204" pitchFamily="34" charset="0"/>
                          <a:ea typeface="微软雅黑" panose="020B0503020204020204" pitchFamily="34" charset="-122"/>
                          <a:cs typeface="Calibri" panose="020F0502020204030204" pitchFamily="34" charset="0"/>
                        </a:rPr>
                        <a:t>Jinling</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Company </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PX </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2016</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SINOPEC SABIC TianJin Petrochemical Company Limited</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VOC</a:t>
                      </a:r>
                      <a:endParaRPr lang="en-US"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3</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mn-cs"/>
                        </a:rPr>
                        <a:t>Sinopec Anqing Petrochemical Co.,Ltd.</a:t>
                      </a:r>
                      <a:endParaRPr lang="en-US" altLang="zh-CN" sz="1200" kern="1200" dirty="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zh-CN" altLang="en-US" sz="1200" kern="1200" dirty="0">
                          <a:solidFill>
                            <a:schemeClr val="dk1"/>
                          </a:solidFill>
                          <a:latin typeface="Calibri" panose="020F0502020204030204" pitchFamily="34" charset="0"/>
                          <a:ea typeface="微软雅黑" panose="020B0503020204020204" pitchFamily="34" charset="-122"/>
                          <a:cs typeface="+mn-cs"/>
                        </a:rPr>
                        <a:t>Total sulfur</a:t>
                      </a:r>
                      <a:endParaRPr lang="zh-CN" altLang="en-US" sz="1200" kern="1200" dirty="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a:latin typeface="Calibri" panose="020F0502020204030204" pitchFamily="34" charset="0"/>
                          <a:ea typeface="微软雅黑" panose="020B0503020204020204" pitchFamily="34" charset="-122"/>
                          <a:cs typeface="Calibri" panose="020F0502020204030204" pitchFamily="34" charset="0"/>
                          <a:sym typeface="+mn-ea"/>
                        </a:rPr>
                        <a:t>Hui</a:t>
                      </a:r>
                      <a:r>
                        <a:rPr lang="en-US" altLang="zh-CN" sz="1200">
                          <a:latin typeface="Calibri" panose="020F0502020204030204" pitchFamily="34" charset="0"/>
                          <a:ea typeface="微软雅黑" panose="020B0503020204020204" pitchFamily="34" charset="-122"/>
                          <a:cs typeface="Calibri" panose="020F0502020204030204" pitchFamily="34" charset="0"/>
                          <a:sym typeface="+mn-ea"/>
                        </a:rPr>
                        <a:t>zhou</a:t>
                      </a:r>
                      <a:r>
                        <a:rPr lang="zh-CN" altLang="en-US" sz="1200">
                          <a:latin typeface="Calibri" panose="020F0502020204030204" pitchFamily="34" charset="0"/>
                          <a:ea typeface="微软雅黑" panose="020B0503020204020204" pitchFamily="34" charset="-122"/>
                          <a:cs typeface="Calibri" panose="020F0502020204030204" pitchFamily="34" charset="0"/>
                          <a:sym typeface="+mn-ea"/>
                        </a:rPr>
                        <a:t> Refining Ethylene Phase II</a:t>
                      </a:r>
                      <a:endParaRPr lang="zh-CN" altLang="en-US"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EO</a:t>
                      </a:r>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a:t>
                      </a:r>
                      <a:r>
                        <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EG</a:t>
                      </a:r>
                      <a:endPar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2</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12328">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Tianjin Company</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VOC</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3</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22" name="表格 21"/>
          <p:cNvGraphicFramePr>
            <a:graphicFrameLocks noGrp="1"/>
          </p:cNvGraphicFramePr>
          <p:nvPr>
            <p:custDataLst>
              <p:tags r:id="rId4"/>
            </p:custDataLst>
          </p:nvPr>
        </p:nvGraphicFramePr>
        <p:xfrm>
          <a:off x="745910" y="1770542"/>
          <a:ext cx="10455353" cy="3508596"/>
        </p:xfrm>
        <a:graphic>
          <a:graphicData uri="http://schemas.openxmlformats.org/drawingml/2006/table">
            <a:tbl>
              <a:tblPr firstRow="1" bandRow="1">
                <a:tableStyleId>{21E4AEA4-8DFA-4A89-87EB-49C32662AFE0}</a:tableStyleId>
              </a:tblPr>
              <a:tblGrid>
                <a:gridCol w="850878"/>
                <a:gridCol w="2251881"/>
                <a:gridCol w="2552131"/>
                <a:gridCol w="3862317"/>
                <a:gridCol w="938146"/>
              </a:tblGrid>
              <a:tr h="508887">
                <a:tc>
                  <a:txBody>
                    <a:bodyPr/>
                    <a:lstStyle/>
                    <a:p>
                      <a:pPr algn="ctr"/>
                      <a:r>
                        <a:rPr lang="en-US" altLang="zh-CN" dirty="0" smtClean="0"/>
                        <a:t>Time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User</a:t>
                      </a:r>
                      <a:endParaRPr lang="zh-CN" altLang="en-US" sz="1800" b="1" kern="1200" dirty="0">
                        <a:solidFill>
                          <a:schemeClr val="lt1"/>
                        </a:solidFill>
                        <a:latin typeface="+mn-lt"/>
                        <a:ea typeface="+mn-ea"/>
                        <a:cs typeface="+mn-cs"/>
                      </a:endParaRPr>
                    </a:p>
                  </a:txBody>
                  <a:tcPr anchor="ctr"/>
                </a:tc>
                <a:tc>
                  <a:txBody>
                    <a:bodyPr/>
                    <a:lstStyle/>
                    <a:p>
                      <a:pPr algn="ctr"/>
                      <a:r>
                        <a:rPr lang="en-US" altLang="zh-CN" dirty="0" smtClean="0"/>
                        <a:t>Use Device</a:t>
                      </a:r>
                      <a:endParaRPr lang="zh-CN" altLang="en-US" dirty="0"/>
                    </a:p>
                  </a:txBody>
                  <a:tcPr anchor="ctr"/>
                </a:tc>
                <a:tc>
                  <a:txBody>
                    <a:bodyPr/>
                    <a:lstStyle/>
                    <a:p>
                      <a:pPr algn="ctr"/>
                      <a:r>
                        <a:rPr lang="en-US" altLang="zh-CN" dirty="0" smtClean="0"/>
                        <a:t>Equipment Name</a:t>
                      </a:r>
                      <a:endParaRPr lang="zh-CN" altLang="en-US" dirty="0"/>
                    </a:p>
                  </a:txBody>
                  <a:tcPr anchor="ctr"/>
                </a:tc>
                <a:tc>
                  <a:txBody>
                    <a:bodyPr/>
                    <a:lstStyle/>
                    <a:p>
                      <a:pPr marL="0" algn="ctr" defTabSz="914400" rtl="0" eaLnBrk="1" latinLnBrk="0" hangingPunct="1"/>
                      <a:r>
                        <a:rPr lang="en-US" altLang="zh-CN" sz="1800" b="1" kern="1200" dirty="0" smtClean="0">
                          <a:solidFill>
                            <a:schemeClr val="lt1"/>
                          </a:solidFill>
                          <a:latin typeface="+mn-lt"/>
                          <a:ea typeface="+mn-ea"/>
                          <a:cs typeface="+mn-cs"/>
                        </a:rPr>
                        <a:t>Qty</a:t>
                      </a:r>
                      <a:endParaRPr lang="zh-CN" altLang="en-US" sz="1800" b="1" kern="1200" dirty="0">
                        <a:solidFill>
                          <a:schemeClr val="lt1"/>
                        </a:solidFill>
                        <a:latin typeface="+mn-lt"/>
                        <a:ea typeface="+mn-ea"/>
                        <a:cs typeface="+mn-cs"/>
                      </a:endParaRPr>
                    </a:p>
                  </a:txBody>
                  <a:tcPr anchor="ctr"/>
                </a:tc>
              </a:tr>
              <a:tr h="428514">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dirty="0" smtClean="0">
                          <a:solidFill>
                            <a:schemeClr val="dk1"/>
                          </a:solidFill>
                          <a:latin typeface="Calibri" panose="020F0502020204030204" pitchFamily="34" charset="0"/>
                          <a:ea typeface="微软雅黑" panose="020B0503020204020204" pitchFamily="34" charset="-122"/>
                          <a:cs typeface="+mn-cs"/>
                        </a:rPr>
                        <a:t>Zhong'an United Coal Chemical Co., Ltd.</a:t>
                      </a:r>
                      <a:r>
                        <a:rPr lang="en-US" altLang="zh-CN" sz="1200" kern="1200" dirty="0" smtClean="0">
                          <a:solidFill>
                            <a:schemeClr val="dk1"/>
                          </a:solidFill>
                          <a:latin typeface="Calibri" panose="020F0502020204030204" pitchFamily="34" charset="0"/>
                          <a:ea typeface="微软雅黑" panose="020B0503020204020204" pitchFamily="34" charset="-122"/>
                          <a:cs typeface="+mn-cs"/>
                        </a:rPr>
                        <a:t> </a:t>
                      </a:r>
                      <a:endParaRPr lang="en-US" altLang="zh-CN" sz="1200" kern="1200" dirty="0" smtClean="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OCC </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28514">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dirty="0" smtClean="0">
                          <a:latin typeface="Calibri" panose="020F0502020204030204" pitchFamily="34" charset="0"/>
                          <a:ea typeface="微软雅黑" panose="020B0503020204020204" pitchFamily="34" charset="-122"/>
                          <a:sym typeface="+mn-ea"/>
                        </a:rPr>
                        <a:t>Zhong'an United Coal Chemical Co., Ltd.</a:t>
                      </a:r>
                      <a:r>
                        <a:rPr lang="en-US" altLang="zh-CN" sz="1200" dirty="0" smtClean="0">
                          <a:latin typeface="Calibri" panose="020F0502020204030204" pitchFamily="34" charset="0"/>
                          <a:ea typeface="微软雅黑" panose="020B0503020204020204" pitchFamily="34" charset="-122"/>
                          <a:sym typeface="+mn-ea"/>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PP</a:t>
                      </a:r>
                      <a:r>
                        <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28514">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dirty="0" smtClean="0">
                          <a:latin typeface="Calibri" panose="020F0502020204030204" pitchFamily="34" charset="0"/>
                          <a:ea typeface="微软雅黑" panose="020B0503020204020204" pitchFamily="34" charset="-122"/>
                          <a:sym typeface="+mn-ea"/>
                        </a:rPr>
                        <a:t>Zhong'an United Coal Chemical Co., Ltd.</a:t>
                      </a:r>
                      <a:r>
                        <a:rPr lang="en-US" altLang="zh-CN" sz="1200" dirty="0" smtClean="0">
                          <a:latin typeface="Calibri" panose="020F0502020204030204" pitchFamily="34" charset="0"/>
                          <a:ea typeface="微软雅黑" panose="020B0503020204020204" pitchFamily="34" charset="-122"/>
                          <a:sym typeface="+mn-ea"/>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LLDPE</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28514">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Tianjin Company</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zh-CN" altLang="en-US" sz="1200" kern="1200" dirty="0" smtClean="0">
                          <a:solidFill>
                            <a:schemeClr val="dk1"/>
                          </a:solidFill>
                          <a:latin typeface="Calibri" panose="020F0502020204030204" pitchFamily="34" charset="0"/>
                          <a:ea typeface="微软雅黑" panose="020B0503020204020204" pitchFamily="34" charset="-122"/>
                          <a:cs typeface="+mn-cs"/>
                        </a:rPr>
                        <a:t>Alkylation</a:t>
                      </a:r>
                      <a:endParaRPr lang="zh-CN" altLang="en-US" sz="1200" kern="1200" dirty="0" smtClean="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28625">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Sinopec Qingdao Refining Corp. Ltd.</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COD</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4</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28514">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2017</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en-US" altLang="zh-CN" sz="1200" dirty="0" smtClean="0">
                          <a:ea typeface="微软雅黑" panose="020B0503020204020204" pitchFamily="34" charset="-122"/>
                          <a:sym typeface="+mn-ea"/>
                        </a:rPr>
                        <a:t>Shanxi </a:t>
                      </a:r>
                      <a:r>
                        <a:rPr lang="en-US" altLang="zh-CN" sz="1200" dirty="0" err="1" smtClean="0">
                          <a:ea typeface="微软雅黑" panose="020B0503020204020204" pitchFamily="34" charset="-122"/>
                          <a:sym typeface="+mn-ea"/>
                        </a:rPr>
                        <a:t>Yanchang</a:t>
                      </a:r>
                      <a:r>
                        <a:rPr lang="en-US" altLang="zh-CN" sz="1200" dirty="0" smtClean="0">
                          <a:ea typeface="微软雅黑" panose="020B0503020204020204" pitchFamily="34" charset="-122"/>
                          <a:sym typeface="+mn-ea"/>
                        </a:rPr>
                        <a:t> Petroleum</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Butanol 2PH</a:t>
                      </a:r>
                      <a:r>
                        <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r>
                        <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2</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r h="428514">
                <a:tc>
                  <a:txBody>
                    <a:bodyPr/>
                    <a:lstStyle/>
                    <a:p>
                      <a:pPr algn="ctr"/>
                      <a:r>
                        <a:rPr lang="en-US" altLang="zh-CN" sz="1200" dirty="0" smtClean="0">
                          <a:latin typeface="Calibri" panose="020F0502020204030204" pitchFamily="34" charset="0"/>
                          <a:ea typeface="微软雅黑" panose="020B0503020204020204" pitchFamily="34" charset="-122"/>
                          <a:cs typeface="Calibri" panose="020F0502020204030204" pitchFamily="34" charset="0"/>
                        </a:rPr>
                        <a:t>2018</a:t>
                      </a:r>
                      <a:endParaRPr lang="en-US" altLang="zh-CN" sz="1200" dirty="0" smtClean="0">
                        <a:latin typeface="Calibri" panose="020F0502020204030204" pitchFamily="34" charset="0"/>
                        <a:ea typeface="微软雅黑" panose="020B0503020204020204" pitchFamily="34" charset="-122"/>
                        <a:cs typeface="Calibri" panose="020F0502020204030204" pitchFamily="34" charset="0"/>
                      </a:endParaRPr>
                    </a:p>
                  </a:txBody>
                  <a:tcPr anchor="ctr"/>
                </a:tc>
                <a:tc>
                  <a:txBody>
                    <a:bodyPr/>
                    <a:lstStyle/>
                    <a:p>
                      <a:pPr marL="0" algn="ctr" defTabSz="914400" rtl="0" eaLnBrk="1" fontAlgn="ctr" latinLnBrk="0" hangingPunct="1"/>
                      <a:r>
                        <a:rPr lang="zh-CN" altLang="en-US" sz="1200" kern="1200" dirty="0" smtClean="0">
                          <a:solidFill>
                            <a:schemeClr val="dk1"/>
                          </a:solidFill>
                          <a:latin typeface="Calibri" panose="020F0502020204030204" pitchFamily="34" charset="0"/>
                          <a:ea typeface="微软雅黑" panose="020B0503020204020204" pitchFamily="34" charset="-122"/>
                          <a:cs typeface="+mn-cs"/>
                        </a:rPr>
                        <a:t>China-Korea (Wuhan) Petrochemical Co., Ltd.</a:t>
                      </a:r>
                      <a:endParaRPr lang="zh-CN" altLang="en-US" sz="1200" kern="1200" dirty="0" smtClean="0">
                        <a:solidFill>
                          <a:schemeClr val="dk1"/>
                        </a:solidFill>
                        <a:latin typeface="Calibri" panose="020F0502020204030204" pitchFamily="34" charset="0"/>
                        <a:ea typeface="微软雅黑" panose="020B0503020204020204" pitchFamily="34" charset="-122"/>
                        <a:cs typeface="+mn-cs"/>
                      </a:endParaRPr>
                    </a:p>
                  </a:txBody>
                  <a:tcPr marL="9525" marR="9525" marT="9525" marB="0" anchor="ctr"/>
                </a:tc>
                <a:tc>
                  <a:txBody>
                    <a:bodyPr/>
                    <a:lstStyle/>
                    <a:p>
                      <a:pPr marL="0" algn="ctr" defTabSz="914400" rtl="0" eaLnBrk="1" fontAlgn="ctr" latinLnBrk="0" hangingPunct="1"/>
                      <a:r>
                        <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2PH</a:t>
                      </a:r>
                      <a:endParaRPr lang="en-US"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Integration of analysis houses</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c>
                  <a:txBody>
                    <a:bodyPr/>
                    <a:lstStyle/>
                    <a:p>
                      <a:pPr marL="0" algn="ctr" defTabSz="914400" rtl="0" eaLnBrk="1" fontAlgn="ctr" latinLnBrk="0" hangingPunct="1"/>
                      <a:r>
                        <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rPr>
                        <a:t>1</a:t>
                      </a:r>
                      <a:endParaRPr lang="en-US" altLang="zh-CN" sz="1200" kern="1200" dirty="0" smtClean="0">
                        <a:solidFill>
                          <a:schemeClr val="dk1"/>
                        </a:solidFill>
                        <a:latin typeface="Calibri" panose="020F0502020204030204" pitchFamily="34" charset="0"/>
                        <a:ea typeface="微软雅黑" panose="020B0503020204020204" pitchFamily="34" charset="-122"/>
                        <a:cs typeface="Calibri" panose="020F0502020204030204" pitchFamily="34" charset="0"/>
                      </a:endParaRPr>
                    </a:p>
                  </a:txBody>
                  <a:tcPr marL="9525" marR="9525" marT="9525" marB="0" anchor="ctr"/>
                </a:tc>
              </a:tr>
            </a:tbl>
          </a:graphicData>
        </a:graphic>
      </p:graphicFrame>
    </p:spTree>
  </p:cSld>
  <p:clrMapOvr>
    <a:masterClrMapping/>
  </p:clrMapOvr>
  <p:transition spd="slow"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Certificates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5902382" y="0"/>
            <a:ext cx="1153511" cy="750627"/>
          </a:xfrm>
          <a:prstGeom prst="rect">
            <a:avLst/>
          </a:prstGeom>
          <a:solidFill>
            <a:srgbClr val="FFFFFF">
              <a:alpha val="34902"/>
            </a:srgbClr>
          </a:solidFill>
          <a:ln w="25400" cap="flat" cmpd="sng" algn="ctr">
            <a:solidFill>
              <a:schemeClr val="accent3"/>
            </a:solid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4766" t="10231" r="5141" b="9438"/>
          <a:stretch>
            <a:fillRect/>
          </a:stretch>
        </p:blipFill>
        <p:spPr>
          <a:xfrm>
            <a:off x="1093068" y="1380440"/>
            <a:ext cx="3455052" cy="4358429"/>
          </a:xfrm>
          <a:prstGeom prst="rect">
            <a:avLst/>
          </a:prstGeom>
        </p:spPr>
      </p:pic>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7299" t="9152" r="6549" b="10713"/>
          <a:stretch>
            <a:fillRect/>
          </a:stretch>
        </p:blipFill>
        <p:spPr>
          <a:xfrm>
            <a:off x="4735775" y="1421383"/>
            <a:ext cx="3254538" cy="4282750"/>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l="6118" t="9562" r="6368" b="9335"/>
          <a:stretch>
            <a:fillRect/>
          </a:stretch>
        </p:blipFill>
        <p:spPr>
          <a:xfrm>
            <a:off x="8303158" y="1433015"/>
            <a:ext cx="3229200" cy="4233834"/>
          </a:xfrm>
          <a:prstGeom prst="rect">
            <a:avLst/>
          </a:prstGeom>
        </p:spPr>
      </p:pic>
      <p:sp>
        <p:nvSpPr>
          <p:cNvPr id="51" name="TextBox 17"/>
          <p:cNvSpPr txBox="1">
            <a:spLocks noChangeArrowheads="1"/>
          </p:cNvSpPr>
          <p:nvPr/>
        </p:nvSpPr>
        <p:spPr bwMode="auto">
          <a:xfrm>
            <a:off x="1161311" y="5834406"/>
            <a:ext cx="35278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Times New Roman" panose="02020603050405020304" pitchFamily="18" charset="0"/>
                <a:cs typeface="Times New Roman" panose="02020603050405020304" pitchFamily="18" charset="0"/>
              </a:rPr>
              <a:t>ISO </a:t>
            </a:r>
            <a:r>
              <a:rPr lang="en-US" altLang="zh-CN" sz="1400" dirty="0" smtClean="0">
                <a:latin typeface="Times New Roman" panose="02020603050405020304" pitchFamily="18" charset="0"/>
                <a:cs typeface="Times New Roman" panose="02020603050405020304" pitchFamily="18" charset="0"/>
              </a:rPr>
              <a:t>9001:2015</a:t>
            </a:r>
            <a:endParaRPr lang="en-US" altLang="zh-CN" sz="1400" dirty="0">
              <a:latin typeface="Times New Roman" panose="02020603050405020304" pitchFamily="18" charset="0"/>
              <a:cs typeface="Times New Roman" panose="02020603050405020304" pitchFamily="18" charset="0"/>
            </a:endParaRPr>
          </a:p>
        </p:txBody>
      </p:sp>
      <p:sp>
        <p:nvSpPr>
          <p:cNvPr id="52" name="TextBox 18"/>
          <p:cNvSpPr txBox="1">
            <a:spLocks noChangeArrowheads="1"/>
          </p:cNvSpPr>
          <p:nvPr/>
        </p:nvSpPr>
        <p:spPr bwMode="auto">
          <a:xfrm>
            <a:off x="4655318" y="5834406"/>
            <a:ext cx="3527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Times New Roman" panose="02020603050405020304" pitchFamily="18" charset="0"/>
                <a:cs typeface="Times New Roman" panose="02020603050405020304" pitchFamily="18" charset="0"/>
              </a:rPr>
              <a:t>OHSAS </a:t>
            </a:r>
            <a:r>
              <a:rPr lang="en-US" altLang="zh-CN" sz="1400" dirty="0" smtClean="0">
                <a:latin typeface="Times New Roman" panose="02020603050405020304" pitchFamily="18" charset="0"/>
                <a:cs typeface="Times New Roman" panose="02020603050405020304" pitchFamily="18" charset="0"/>
              </a:rPr>
              <a:t>18001:2015</a:t>
            </a:r>
            <a:endParaRPr lang="en-US" altLang="zh-CN" sz="1400" dirty="0" smtClean="0">
              <a:latin typeface="Times New Roman" panose="02020603050405020304" pitchFamily="18" charset="0"/>
              <a:cs typeface="Times New Roman" panose="02020603050405020304" pitchFamily="18" charset="0"/>
            </a:endParaRPr>
          </a:p>
          <a:p>
            <a:pPr algn="ctr" eaLnBrk="1" hangingPunct="1"/>
            <a:endParaRPr lang="en-US" altLang="zh-CN" sz="1400" dirty="0">
              <a:latin typeface="Times New Roman" panose="02020603050405020304" pitchFamily="18" charset="0"/>
              <a:cs typeface="Times New Roman" panose="02020603050405020304" pitchFamily="18" charset="0"/>
            </a:endParaRPr>
          </a:p>
        </p:txBody>
      </p:sp>
      <p:sp>
        <p:nvSpPr>
          <p:cNvPr id="53" name="TextBox 19"/>
          <p:cNvSpPr txBox="1">
            <a:spLocks noChangeArrowheads="1"/>
          </p:cNvSpPr>
          <p:nvPr/>
        </p:nvSpPr>
        <p:spPr bwMode="auto">
          <a:xfrm>
            <a:off x="8144576" y="5807110"/>
            <a:ext cx="3525298" cy="39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Times New Roman" panose="02020603050405020304" pitchFamily="18" charset="0"/>
                <a:cs typeface="Times New Roman" panose="02020603050405020304" pitchFamily="18" charset="0"/>
              </a:rPr>
              <a:t>ISO 14001:2004</a:t>
            </a:r>
            <a:endParaRPr lang="en-US" altLang="zh-CN" sz="1400" dirty="0">
              <a:latin typeface="Times New Roman" panose="02020603050405020304" pitchFamily="18" charset="0"/>
              <a:cs typeface="Times New Roman" panose="02020603050405020304" pitchFamily="18" charset="0"/>
            </a:endParaRPr>
          </a:p>
        </p:txBody>
      </p:sp>
      <p:sp>
        <p:nvSpPr>
          <p:cNvPr id="27" name="矩形 26"/>
          <p:cNvSpPr/>
          <p:nvPr/>
        </p:nvSpPr>
        <p:spPr>
          <a:xfrm>
            <a:off x="7083188" y="0"/>
            <a:ext cx="1169675" cy="764704"/>
          </a:xfrm>
          <a:prstGeom prst="rect">
            <a:avLst/>
          </a:prstGeom>
          <a:ln>
            <a:solidFill>
              <a:schemeClr val="accent2"/>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268" y="1499477"/>
            <a:ext cx="6475413"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5414" y="1380445"/>
            <a:ext cx="3079090" cy="441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812206" y="5882465"/>
            <a:ext cx="6696710" cy="398780"/>
          </a:xfrm>
          <a:prstGeom prst="rect">
            <a:avLst/>
          </a:prstGeom>
          <a:noFill/>
        </p:spPr>
        <p:txBody>
          <a:bodyPr wrap="none" rtlCol="0">
            <a:spAutoFit/>
          </a:bodyPr>
          <a:lstStyle/>
          <a:p>
            <a:r>
              <a:rPr lang="en-US" altLang="zh-CN" sz="2000" dirty="0" smtClean="0"/>
              <a:t>Fujian Refining &amp; Petrochemical Company Limited(FREP) EO/EG</a:t>
            </a:r>
            <a:endParaRPr lang="zh-CN" altLang="en-US" sz="2000" dirty="0"/>
          </a:p>
        </p:txBody>
      </p:sp>
    </p:spTree>
  </p:cSld>
  <p:clrMapOvr>
    <a:masterClrMapping/>
  </p:clrMapOvr>
  <p:transition spd="slow"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541" y="1529332"/>
            <a:ext cx="677068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8097047" y="1270025"/>
            <a:ext cx="33718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2798559" y="5855169"/>
            <a:ext cx="2698367" cy="400110"/>
          </a:xfrm>
          <a:prstGeom prst="rect">
            <a:avLst/>
          </a:prstGeom>
          <a:noFill/>
        </p:spPr>
        <p:txBody>
          <a:bodyPr wrap="none" rtlCol="0">
            <a:spAutoFit/>
          </a:bodyPr>
          <a:lstStyle/>
          <a:p>
            <a:r>
              <a:rPr lang="en-US" altLang="zh-CN" sz="2000" dirty="0" err="1" smtClean="0"/>
              <a:t>Shenhua</a:t>
            </a:r>
            <a:r>
              <a:rPr lang="en-US" altLang="zh-CN" sz="2000" dirty="0" smtClean="0"/>
              <a:t> </a:t>
            </a:r>
            <a:r>
              <a:rPr lang="en-US" altLang="zh-CN" sz="2000" dirty="0" err="1" smtClean="0"/>
              <a:t>Yulin</a:t>
            </a:r>
            <a:r>
              <a:rPr lang="en-US" altLang="zh-CN" sz="2000" dirty="0" smtClean="0"/>
              <a:t> DMTO PP</a:t>
            </a:r>
            <a:endParaRPr lang="zh-CN" altLang="en-US" sz="2000" dirty="0"/>
          </a:p>
        </p:txBody>
      </p:sp>
    </p:spTree>
  </p:cSld>
  <p:clrMapOvr>
    <a:masterClrMapping/>
  </p:clrMapOvr>
  <p:transition spd="slow"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40" b="6961"/>
          <a:stretch>
            <a:fillRect/>
          </a:stretch>
        </p:blipFill>
        <p:spPr bwMode="auto">
          <a:xfrm>
            <a:off x="668741" y="1549947"/>
            <a:ext cx="6208737" cy="420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3061"/>
          <a:stretch>
            <a:fillRect/>
          </a:stretch>
        </p:blipFill>
        <p:spPr bwMode="auto">
          <a:xfrm>
            <a:off x="7742895" y="1236046"/>
            <a:ext cx="3461544"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935037" y="5855168"/>
            <a:ext cx="6343015" cy="398780"/>
          </a:xfrm>
          <a:prstGeom prst="rect">
            <a:avLst/>
          </a:prstGeom>
          <a:noFill/>
        </p:spPr>
        <p:txBody>
          <a:bodyPr wrap="none" rtlCol="0">
            <a:spAutoFit/>
          </a:bodyPr>
          <a:lstStyle/>
          <a:p>
            <a:pPr algn="l"/>
            <a:r>
              <a:rPr lang="en-US" altLang="zh-CN" sz="2000" dirty="0" smtClean="0"/>
              <a:t>SINOPEC Beijing </a:t>
            </a:r>
            <a:r>
              <a:rPr lang="en-US" altLang="zh-CN" sz="2000" dirty="0" err="1" smtClean="0"/>
              <a:t>Yanshan</a:t>
            </a:r>
            <a:r>
              <a:rPr lang="en-US" altLang="zh-CN" sz="2000" dirty="0" smtClean="0"/>
              <a:t> Company</a:t>
            </a:r>
            <a:r>
              <a:rPr lang="zh-CN" altLang="en-US" sz="2000" dirty="0" smtClean="0"/>
              <a:t> </a:t>
            </a:r>
            <a:r>
              <a:rPr lang="en-US" altLang="zh-CN" sz="2000" dirty="0"/>
              <a:t>C8 e</a:t>
            </a:r>
            <a:r>
              <a:rPr lang="zh-CN" altLang="en-US" sz="2000" dirty="0"/>
              <a:t>xtraction of styrene </a:t>
            </a:r>
            <a:endParaRPr lang="zh-CN" altLang="en-US" sz="2000" dirty="0"/>
          </a:p>
        </p:txBody>
      </p:sp>
    </p:spTree>
  </p:cSld>
  <p:clrMapOvr>
    <a:masterClrMapping/>
  </p:clrMapOvr>
  <p:transition spd="slow"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Performance of analysis houses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10128913" y="0"/>
            <a:ext cx="1064525"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711" y="1454410"/>
            <a:ext cx="6846887"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0092" y="1454410"/>
            <a:ext cx="3571590" cy="459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3699311" y="5841521"/>
            <a:ext cx="3355975" cy="398780"/>
          </a:xfrm>
          <a:prstGeom prst="rect">
            <a:avLst/>
          </a:prstGeom>
          <a:noFill/>
        </p:spPr>
        <p:txBody>
          <a:bodyPr wrap="none" rtlCol="0">
            <a:spAutoFit/>
          </a:bodyPr>
          <a:lstStyle/>
          <a:p>
            <a:pPr algn="l"/>
            <a:r>
              <a:rPr lang="zh-CN" altLang="en-US" sz="2000" dirty="0"/>
              <a:t>CNOOC Huizhou Refinery</a:t>
            </a:r>
            <a:r>
              <a:rPr lang="zh-CN" altLang="en-US" sz="2000" dirty="0" smtClean="0"/>
              <a:t> </a:t>
            </a:r>
            <a:r>
              <a:rPr lang="en-US" altLang="zh-CN" sz="2000" dirty="0" smtClean="0"/>
              <a:t>OCU</a:t>
            </a:r>
            <a:r>
              <a:rPr lang="zh-CN" altLang="en-US" sz="2000" dirty="0" smtClean="0"/>
              <a:t> </a:t>
            </a:r>
            <a:endParaRPr lang="zh-CN" altLang="en-US" sz="2000" dirty="0"/>
          </a:p>
        </p:txBody>
      </p:sp>
    </p:spTree>
  </p:cSld>
  <p:clrMapOvr>
    <a:masterClrMapping/>
  </p:clrMapOvr>
  <p:transition spd="slow"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Seminar Exhibition</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t="9215" b="9007"/>
          <a:stretch>
            <a:fillRect/>
          </a:stretch>
        </p:blipFill>
        <p:spPr>
          <a:xfrm>
            <a:off x="764256" y="1569486"/>
            <a:ext cx="7811001" cy="4230807"/>
          </a:xfrm>
          <a:prstGeom prst="rect">
            <a:avLst/>
          </a:prstGeom>
        </p:spPr>
      </p:pic>
      <p:sp>
        <p:nvSpPr>
          <p:cNvPr id="25" name="TextBox 24"/>
          <p:cNvSpPr txBox="1"/>
          <p:nvPr/>
        </p:nvSpPr>
        <p:spPr>
          <a:xfrm>
            <a:off x="362149" y="5799915"/>
            <a:ext cx="11242675" cy="398780"/>
          </a:xfrm>
          <a:prstGeom prst="rect">
            <a:avLst/>
          </a:prstGeom>
          <a:noFill/>
        </p:spPr>
        <p:txBody>
          <a:bodyPr wrap="none" rtlCol="0">
            <a:spAutoFit/>
          </a:bodyPr>
          <a:lstStyle/>
          <a:p>
            <a:pPr algn="l"/>
            <a:r>
              <a:rPr lang="zh-CN" altLang="en-US" sz="2000" dirty="0" smtClean="0"/>
              <a:t>In May 2016, the Sinopec expert team came to our company for a </a:t>
            </a:r>
            <a:r>
              <a:rPr lang="en-US" altLang="zh-CN" sz="2000" dirty="0" smtClean="0"/>
              <a:t>seminar</a:t>
            </a:r>
            <a:r>
              <a:rPr lang="zh-CN" altLang="en-US" sz="2000" dirty="0" smtClean="0"/>
              <a:t> on </a:t>
            </a:r>
            <a:r>
              <a:rPr lang="en-US" altLang="zh-CN" sz="2000" dirty="0" smtClean="0"/>
              <a:t>instrument fittings and valves</a:t>
            </a:r>
            <a:endParaRPr lang="en-US" altLang="zh-CN" sz="2000" dirty="0" smtClean="0"/>
          </a:p>
        </p:txBody>
      </p:sp>
      <p:sp>
        <p:nvSpPr>
          <p:cNvPr id="28" name="矩形 27"/>
          <p:cNvSpPr/>
          <p:nvPr/>
        </p:nvSpPr>
        <p:spPr>
          <a:xfrm>
            <a:off x="11081982" y="0"/>
            <a:ext cx="1110018"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a:hlinkClick r:id="" action="ppaction://noaction"/>
          </p:cNvPr>
          <p:cNvSpPr/>
          <p:nvPr/>
        </p:nvSpPr>
        <p:spPr>
          <a:xfrm>
            <a:off x="10143682" y="2272"/>
            <a:ext cx="924652"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Seminar Exhibition</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122" y="1614354"/>
            <a:ext cx="3685264" cy="202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641058" y="1770929"/>
            <a:ext cx="1568674" cy="368300"/>
          </a:xfrm>
          <a:prstGeom prst="rect">
            <a:avLst/>
          </a:prstGeom>
          <a:noFill/>
        </p:spPr>
        <p:txBody>
          <a:bodyPr wrap="square" rtlCol="0">
            <a:spAutoFit/>
          </a:bodyPr>
          <a:lstStyle>
            <a:defPPr>
              <a:defRPr lang="zh-CN"/>
            </a:defPPr>
          </a:lstStyle>
          <a:p>
            <a:r>
              <a:rPr lang="en-US" altLang="zh-CN" dirty="0" err="1" smtClean="0"/>
              <a:t>Miconex</a:t>
            </a:r>
            <a:r>
              <a:rPr lang="en-US" altLang="zh-CN" dirty="0" smtClean="0"/>
              <a:t> 2015</a:t>
            </a:r>
            <a:endParaRPr lang="zh-CN" altLang="en-US" dirty="0"/>
          </a:p>
        </p:txBody>
      </p:sp>
      <p:pic>
        <p:nvPicPr>
          <p:cNvPr id="30"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a:fillRect/>
          </a:stretch>
        </p:blipFill>
        <p:spPr bwMode="auto">
          <a:xfrm>
            <a:off x="6651555" y="1603364"/>
            <a:ext cx="3620903" cy="210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0408939" y="1818936"/>
            <a:ext cx="1546501" cy="368300"/>
          </a:xfrm>
          <a:prstGeom prst="rect">
            <a:avLst/>
          </a:prstGeom>
          <a:noFill/>
        </p:spPr>
        <p:txBody>
          <a:bodyPr wrap="square" rtlCol="0">
            <a:spAutoFit/>
          </a:bodyPr>
          <a:lstStyle/>
          <a:p>
            <a:pPr algn="ctr"/>
            <a:r>
              <a:rPr lang="en-US" altLang="zh-CN" dirty="0" err="1" smtClean="0"/>
              <a:t>Adipec</a:t>
            </a:r>
            <a:r>
              <a:rPr lang="en-US" altLang="zh-CN" dirty="0" smtClean="0"/>
              <a:t> 2015</a:t>
            </a:r>
            <a:endParaRPr lang="zh-CN" altLang="en-US" dirty="0"/>
          </a:p>
        </p:txBody>
      </p:sp>
      <p:pic>
        <p:nvPicPr>
          <p:cNvPr id="32" name="Picture 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0412" r="5719"/>
          <a:stretch>
            <a:fillRect/>
          </a:stretch>
        </p:blipFill>
        <p:spPr bwMode="auto">
          <a:xfrm>
            <a:off x="634769" y="3855093"/>
            <a:ext cx="3684896" cy="213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4449989" y="4285419"/>
            <a:ext cx="2126824" cy="368300"/>
          </a:xfrm>
          <a:prstGeom prst="rect">
            <a:avLst/>
          </a:prstGeom>
          <a:noFill/>
        </p:spPr>
        <p:txBody>
          <a:bodyPr wrap="square" rtlCol="0">
            <a:spAutoFit/>
          </a:bodyPr>
          <a:lstStyle>
            <a:defPPr>
              <a:defRPr lang="zh-CN"/>
            </a:defPPr>
          </a:lstStyle>
          <a:p>
            <a:r>
              <a:rPr lang="en-US" altLang="zh-CN" dirty="0" smtClean="0"/>
              <a:t>MIOGE </a:t>
            </a:r>
            <a:r>
              <a:rPr lang="en-US" altLang="zh-CN" dirty="0"/>
              <a:t>2016</a:t>
            </a:r>
            <a:endParaRPr lang="zh-CN" altLang="en-US" dirty="0"/>
          </a:p>
        </p:txBody>
      </p:sp>
      <p:pic>
        <p:nvPicPr>
          <p:cNvPr id="4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457"/>
          <a:stretch>
            <a:fillRect/>
          </a:stretch>
        </p:blipFill>
        <p:spPr bwMode="auto">
          <a:xfrm>
            <a:off x="6640506" y="4012464"/>
            <a:ext cx="3296625" cy="216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10383365" y="4418865"/>
            <a:ext cx="1312765" cy="368300"/>
          </a:xfrm>
          <a:prstGeom prst="rect">
            <a:avLst/>
          </a:prstGeom>
          <a:noFill/>
        </p:spPr>
        <p:txBody>
          <a:bodyPr wrap="square" rtlCol="0">
            <a:spAutoFit/>
          </a:bodyPr>
          <a:lstStyle>
            <a:defPPr>
              <a:defRPr lang="zh-CN"/>
            </a:defPPr>
          </a:lstStyle>
          <a:p>
            <a:r>
              <a:rPr lang="en-US" altLang="zh-CN" dirty="0" smtClean="0"/>
              <a:t>OTC 2016</a:t>
            </a:r>
            <a:endParaRPr lang="zh-CN" altLang="en-US" dirty="0"/>
          </a:p>
        </p:txBody>
      </p:sp>
      <p:sp>
        <p:nvSpPr>
          <p:cNvPr id="47" name="矩形 46">
            <a:hlinkClick r:id="" action="ppaction://noaction"/>
          </p:cNvPr>
          <p:cNvSpPr/>
          <p:nvPr/>
        </p:nvSpPr>
        <p:spPr>
          <a:xfrm>
            <a:off x="10143682" y="2272"/>
            <a:ext cx="924652"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矩形 48"/>
          <p:cNvSpPr/>
          <p:nvPr/>
        </p:nvSpPr>
        <p:spPr>
          <a:xfrm>
            <a:off x="11081982" y="0"/>
            <a:ext cx="1110018"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Seminar Exhibition</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8" name="Picture 2"/>
          <p:cNvPicPr>
            <a:picLocks noChangeAspect="1" noChangeArrowheads="1"/>
          </p:cNvPicPr>
          <p:nvPr/>
        </p:nvPicPr>
        <p:blipFill>
          <a:blip r:embed="rId4" cstate="print"/>
          <a:srcRect/>
          <a:stretch>
            <a:fillRect/>
          </a:stretch>
        </p:blipFill>
        <p:spPr bwMode="auto">
          <a:xfrm>
            <a:off x="668742" y="1508195"/>
            <a:ext cx="3357348" cy="4392096"/>
          </a:xfrm>
          <a:prstGeom prst="rect">
            <a:avLst/>
          </a:prstGeom>
          <a:noFill/>
          <a:ln w="9525">
            <a:noFill/>
            <a:miter lim="800000"/>
            <a:headEnd/>
            <a:tailEnd/>
          </a:ln>
        </p:spPr>
      </p:pic>
      <p:sp>
        <p:nvSpPr>
          <p:cNvPr id="29" name="TextBox 28"/>
          <p:cNvSpPr txBox="1"/>
          <p:nvPr/>
        </p:nvSpPr>
        <p:spPr>
          <a:xfrm>
            <a:off x="4327160" y="1702691"/>
            <a:ext cx="1568674" cy="368300"/>
          </a:xfrm>
          <a:prstGeom prst="rect">
            <a:avLst/>
          </a:prstGeom>
          <a:noFill/>
        </p:spPr>
        <p:txBody>
          <a:bodyPr wrap="square" rtlCol="0">
            <a:spAutoFit/>
          </a:bodyPr>
          <a:lstStyle>
            <a:defPPr>
              <a:defRPr lang="zh-CN"/>
            </a:defPPr>
          </a:lstStyle>
          <a:p>
            <a:r>
              <a:rPr lang="en-US" altLang="zh-CN" dirty="0" smtClean="0"/>
              <a:t>CIOAE 2017</a:t>
            </a:r>
            <a:endParaRPr lang="zh-CN" altLang="en-US" dirty="0"/>
          </a:p>
        </p:txBody>
      </p:sp>
      <p:pic>
        <p:nvPicPr>
          <p:cNvPr id="30" name="Picture 3"/>
          <p:cNvPicPr>
            <a:picLocks noChangeAspect="1" noChangeArrowheads="1"/>
          </p:cNvPicPr>
          <p:nvPr/>
        </p:nvPicPr>
        <p:blipFill>
          <a:blip r:embed="rId5" cstate="print"/>
          <a:srcRect/>
          <a:stretch>
            <a:fillRect/>
          </a:stretch>
        </p:blipFill>
        <p:spPr bwMode="auto">
          <a:xfrm>
            <a:off x="5919921" y="1514902"/>
            <a:ext cx="4817772" cy="3835020"/>
          </a:xfrm>
          <a:prstGeom prst="rect">
            <a:avLst/>
          </a:prstGeom>
          <a:noFill/>
          <a:ln w="9525">
            <a:noFill/>
            <a:miter lim="800000"/>
            <a:headEnd/>
            <a:tailEnd/>
          </a:ln>
        </p:spPr>
      </p:pic>
      <p:sp>
        <p:nvSpPr>
          <p:cNvPr id="31" name="TextBox 30"/>
          <p:cNvSpPr txBox="1"/>
          <p:nvPr/>
        </p:nvSpPr>
        <p:spPr>
          <a:xfrm>
            <a:off x="5977719" y="5471748"/>
            <a:ext cx="5117911" cy="368300"/>
          </a:xfrm>
          <a:prstGeom prst="rect">
            <a:avLst/>
          </a:prstGeom>
          <a:noFill/>
        </p:spPr>
        <p:txBody>
          <a:bodyPr wrap="square" rtlCol="0">
            <a:spAutoFit/>
          </a:bodyPr>
          <a:lstStyle>
            <a:defPPr>
              <a:defRPr lang="zh-CN"/>
            </a:defPPr>
          </a:lstStyle>
          <a:p>
            <a:r>
              <a:rPr lang="en-US" altLang="zh-CN" dirty="0" smtClean="0"/>
              <a:t>CIOAE 2018</a:t>
            </a:r>
            <a:endParaRPr lang="zh-CN" altLang="en-US" dirty="0"/>
          </a:p>
        </p:txBody>
      </p:sp>
      <p:sp>
        <p:nvSpPr>
          <p:cNvPr id="32" name="矩形 31">
            <a:hlinkClick r:id="" action="ppaction://noaction"/>
          </p:cNvPr>
          <p:cNvSpPr/>
          <p:nvPr/>
        </p:nvSpPr>
        <p:spPr>
          <a:xfrm>
            <a:off x="10143682" y="2272"/>
            <a:ext cx="924652"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矩形 40"/>
          <p:cNvSpPr/>
          <p:nvPr/>
        </p:nvSpPr>
        <p:spPr>
          <a:xfrm>
            <a:off x="11081982" y="0"/>
            <a:ext cx="1110018"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8952" y="1041607"/>
            <a:ext cx="8220081"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Seminar Exhibition</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3" name="矩形 2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8" name="图片 27" descr="391658949926208770.jpg"/>
          <p:cNvPicPr>
            <a:picLocks noChangeAspect="1"/>
          </p:cNvPicPr>
          <p:nvPr/>
        </p:nvPicPr>
        <p:blipFill>
          <a:blip r:embed="rId4" cstate="print"/>
          <a:stretch>
            <a:fillRect/>
          </a:stretch>
        </p:blipFill>
        <p:spPr>
          <a:xfrm>
            <a:off x="598983" y="1528548"/>
            <a:ext cx="6114199" cy="3439237"/>
          </a:xfrm>
          <a:prstGeom prst="rect">
            <a:avLst/>
          </a:prstGeom>
        </p:spPr>
      </p:pic>
      <p:pic>
        <p:nvPicPr>
          <p:cNvPr id="29" name="图片 28" descr="277352143213780197.jpg"/>
          <p:cNvPicPr>
            <a:picLocks noChangeAspect="1"/>
          </p:cNvPicPr>
          <p:nvPr/>
        </p:nvPicPr>
        <p:blipFill>
          <a:blip r:embed="rId5" cstate="print"/>
          <a:stretch>
            <a:fillRect/>
          </a:stretch>
        </p:blipFill>
        <p:spPr>
          <a:xfrm>
            <a:off x="7037694" y="1528549"/>
            <a:ext cx="3906293" cy="2197290"/>
          </a:xfrm>
          <a:prstGeom prst="rect">
            <a:avLst/>
          </a:prstGeom>
        </p:spPr>
      </p:pic>
      <p:pic>
        <p:nvPicPr>
          <p:cNvPr id="30" name="Picture 2"/>
          <p:cNvPicPr>
            <a:picLocks noChangeAspect="1" noChangeArrowheads="1"/>
          </p:cNvPicPr>
          <p:nvPr/>
        </p:nvPicPr>
        <p:blipFill>
          <a:blip r:embed="rId6" cstate="print"/>
          <a:srcRect/>
          <a:stretch>
            <a:fillRect/>
          </a:stretch>
        </p:blipFill>
        <p:spPr bwMode="auto">
          <a:xfrm>
            <a:off x="7042245" y="3816507"/>
            <a:ext cx="3862316" cy="2171817"/>
          </a:xfrm>
          <a:prstGeom prst="rect">
            <a:avLst/>
          </a:prstGeom>
          <a:noFill/>
          <a:ln w="9525">
            <a:noFill/>
            <a:miter lim="800000"/>
            <a:headEnd/>
            <a:tailEnd/>
          </a:ln>
        </p:spPr>
      </p:pic>
      <p:sp>
        <p:nvSpPr>
          <p:cNvPr id="31" name="TextBox 30"/>
          <p:cNvSpPr txBox="1"/>
          <p:nvPr/>
        </p:nvSpPr>
        <p:spPr>
          <a:xfrm>
            <a:off x="691733" y="5026160"/>
            <a:ext cx="5122213" cy="923330"/>
          </a:xfrm>
          <a:prstGeom prst="rect">
            <a:avLst/>
          </a:prstGeom>
          <a:noFill/>
        </p:spPr>
        <p:txBody>
          <a:bodyPr wrap="square" rtlCol="0">
            <a:spAutoFit/>
          </a:bodyPr>
          <a:lstStyle/>
          <a:p>
            <a:pPr algn="ctr"/>
            <a:r>
              <a:rPr lang="en-US" altLang="zh-CN" dirty="0" smtClean="0"/>
              <a:t>2019 Abu Dhabi International Petroleum Exhibition &amp; Conference</a:t>
            </a:r>
            <a:endParaRPr lang="en-US" altLang="zh-CN" dirty="0" smtClean="0"/>
          </a:p>
          <a:p>
            <a:r>
              <a:rPr lang="en-US" altLang="zh-CN" dirty="0" smtClean="0"/>
              <a:t>                                 (</a:t>
            </a:r>
            <a:r>
              <a:rPr lang="en-US" altLang="zh-CN" dirty="0" err="1" smtClean="0"/>
              <a:t>Adipec</a:t>
            </a:r>
            <a:r>
              <a:rPr lang="en-US" altLang="zh-CN" dirty="0" smtClean="0"/>
              <a:t> 2019)</a:t>
            </a:r>
            <a:endParaRPr lang="zh-CN" altLang="en-US" dirty="0"/>
          </a:p>
        </p:txBody>
      </p:sp>
      <p:sp>
        <p:nvSpPr>
          <p:cNvPr id="32" name="矩形 31">
            <a:hlinkClick r:id="" action="ppaction://noaction"/>
          </p:cNvPr>
          <p:cNvSpPr/>
          <p:nvPr/>
        </p:nvSpPr>
        <p:spPr>
          <a:xfrm>
            <a:off x="10143682" y="2272"/>
            <a:ext cx="924652"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矩形 40"/>
          <p:cNvSpPr/>
          <p:nvPr/>
        </p:nvSpPr>
        <p:spPr>
          <a:xfrm>
            <a:off x="11081982" y="0"/>
            <a:ext cx="1110018"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Certificates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5902382" y="0"/>
            <a:ext cx="1153511" cy="750627"/>
          </a:xfrm>
          <a:prstGeom prst="rect">
            <a:avLst/>
          </a:prstGeom>
          <a:solidFill>
            <a:srgbClr val="FFFFFF">
              <a:alpha val="34902"/>
            </a:srgbClr>
          </a:solidFill>
          <a:ln w="25400" cap="flat" cmpd="sng" algn="ctr">
            <a:solidFill>
              <a:schemeClr val="accent3"/>
            </a:solid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7" name="矩形 26"/>
          <p:cNvSpPr/>
          <p:nvPr/>
        </p:nvSpPr>
        <p:spPr>
          <a:xfrm>
            <a:off x="7083186" y="0"/>
            <a:ext cx="1169675" cy="764704"/>
          </a:xfrm>
          <a:prstGeom prst="rect">
            <a:avLst/>
          </a:prstGeom>
          <a:ln>
            <a:solidFill>
              <a:schemeClr val="accent2"/>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99"/>
          <a:stretch>
            <a:fillRect/>
          </a:stretch>
        </p:blipFill>
        <p:spPr bwMode="auto">
          <a:xfrm>
            <a:off x="2837892" y="859994"/>
            <a:ext cx="3479579" cy="489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28097" y="912951"/>
            <a:ext cx="5414420" cy="412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18"/>
          <p:cNvSpPr txBox="1">
            <a:spLocks noChangeArrowheads="1"/>
          </p:cNvSpPr>
          <p:nvPr/>
        </p:nvSpPr>
        <p:spPr bwMode="auto">
          <a:xfrm>
            <a:off x="1866429" y="5745705"/>
            <a:ext cx="4860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000" dirty="0" smtClean="0">
                <a:latin typeface="Times New Roman" panose="02020603050405020304" pitchFamily="18" charset="0"/>
                <a:cs typeface="Times New Roman" panose="02020603050405020304" pitchFamily="18" charset="0"/>
              </a:rPr>
              <a:t>TS certificate (pressure piping components)</a:t>
            </a:r>
            <a:endParaRPr lang="en-US" altLang="zh-CN" sz="20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Certificates</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5902382" y="0"/>
            <a:ext cx="1153511" cy="750627"/>
          </a:xfrm>
          <a:prstGeom prst="rect">
            <a:avLst/>
          </a:prstGeom>
          <a:solidFill>
            <a:srgbClr val="FFFFFF">
              <a:alpha val="34902"/>
            </a:srgbClr>
          </a:solidFill>
          <a:ln w="25400" cap="flat" cmpd="sng" algn="ctr">
            <a:solidFill>
              <a:schemeClr val="accent3"/>
            </a:solid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8284191" y="0"/>
            <a:ext cx="79267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7" name="矩形 26"/>
          <p:cNvSpPr/>
          <p:nvPr/>
        </p:nvSpPr>
        <p:spPr>
          <a:xfrm>
            <a:off x="7083186" y="0"/>
            <a:ext cx="1169675" cy="764704"/>
          </a:xfrm>
          <a:prstGeom prst="rect">
            <a:avLst/>
          </a:prstGeom>
          <a:ln>
            <a:solidFill>
              <a:schemeClr val="accent2"/>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descr="IECEx_CQM_16.0019X_01_页面_1.jpg"/>
          <p:cNvPicPr/>
          <p:nvPr/>
        </p:nvPicPr>
        <p:blipFill rotWithShape="1">
          <a:blip r:embed="rId4" cstate="screen"/>
          <a:srcRect l="6157" t="3915" r="5928" b="14942"/>
          <a:stretch>
            <a:fillRect/>
          </a:stretch>
        </p:blipFill>
        <p:spPr>
          <a:xfrm>
            <a:off x="2524837" y="1204206"/>
            <a:ext cx="3179928" cy="4159368"/>
          </a:xfrm>
          <a:prstGeom prst="rect">
            <a:avLst/>
          </a:prstGeom>
        </p:spPr>
      </p:pic>
      <p:pic>
        <p:nvPicPr>
          <p:cNvPr id="25" name="图片 24" descr="IECEx_CQM_16.00126_页面_1.jpg"/>
          <p:cNvPicPr/>
          <p:nvPr/>
        </p:nvPicPr>
        <p:blipFill rotWithShape="1">
          <a:blip r:embed="rId5" cstate="screen"/>
          <a:srcRect l="5834" t="4770" r="5367" b="17021"/>
          <a:stretch>
            <a:fillRect/>
          </a:stretch>
        </p:blipFill>
        <p:spPr>
          <a:xfrm>
            <a:off x="6682676" y="1081377"/>
            <a:ext cx="3182183" cy="4159368"/>
          </a:xfrm>
          <a:prstGeom prst="rect">
            <a:avLst/>
          </a:prstGeom>
        </p:spPr>
      </p:pic>
      <p:sp>
        <p:nvSpPr>
          <p:cNvPr id="26" name="矩形 25"/>
          <p:cNvSpPr/>
          <p:nvPr/>
        </p:nvSpPr>
        <p:spPr>
          <a:xfrm>
            <a:off x="2157827" y="5676692"/>
            <a:ext cx="8160907" cy="369332"/>
          </a:xfrm>
          <a:prstGeom prst="rect">
            <a:avLst/>
          </a:prstGeom>
        </p:spPr>
        <p:txBody>
          <a:bodyPr wrap="square">
            <a:spAutoFit/>
          </a:bodyPr>
          <a:lstStyle/>
          <a:p>
            <a:pPr lvl="1">
              <a:buSzPct val="75000"/>
            </a:pPr>
            <a:r>
              <a:rPr lang="en-US" altLang="zh-CN" dirty="0" smtClean="0">
                <a:latin typeface="华文宋体" panose="02010600040101010101" pitchFamily="2" charset="-122"/>
                <a:ea typeface="华文宋体" panose="02010600040101010101" pitchFamily="2" charset="-122"/>
              </a:rPr>
              <a:t>Certificate No.</a:t>
            </a:r>
            <a:r>
              <a:rPr lang="zh-CN" altLang="en-US" dirty="0" smtClean="0">
                <a:latin typeface="华文宋体" panose="02010600040101010101" pitchFamily="2" charset="-122"/>
                <a:ea typeface="华文宋体" panose="02010600040101010101" pitchFamily="2" charset="-122"/>
              </a:rPr>
              <a:t>：</a:t>
            </a:r>
            <a:r>
              <a:rPr lang="en-US" altLang="zh-CN" dirty="0" err="1" smtClean="0">
                <a:latin typeface="华文宋体" panose="02010600040101010101" pitchFamily="2" charset="-122"/>
                <a:ea typeface="华文宋体" panose="02010600040101010101" pitchFamily="2" charset="-122"/>
              </a:rPr>
              <a:t>IECEx</a:t>
            </a:r>
            <a:r>
              <a:rPr lang="en-US" altLang="zh-CN" dirty="0" smtClean="0">
                <a:latin typeface="华文宋体" panose="02010600040101010101" pitchFamily="2" charset="-122"/>
                <a:ea typeface="华文宋体" panose="02010600040101010101" pitchFamily="2" charset="-122"/>
              </a:rPr>
              <a:t> CQM 16.0026X	</a:t>
            </a:r>
            <a:r>
              <a:rPr lang="en-US" altLang="zh-CN" dirty="0" err="1" smtClean="0">
                <a:latin typeface="华文宋体" panose="02010600040101010101" pitchFamily="2" charset="-122"/>
                <a:ea typeface="华文宋体" panose="02010600040101010101" pitchFamily="2" charset="-122"/>
              </a:rPr>
              <a:t>IECEx</a:t>
            </a:r>
            <a:r>
              <a:rPr lang="en-US" altLang="zh-CN" dirty="0" smtClean="0">
                <a:latin typeface="华文宋体" panose="02010600040101010101" pitchFamily="2" charset="-122"/>
                <a:ea typeface="华文宋体" panose="02010600040101010101" pitchFamily="2" charset="-122"/>
              </a:rPr>
              <a:t> CQM  16.0019X</a:t>
            </a:r>
            <a:endParaRPr lang="en-US" altLang="zh-CN" dirty="0" smtClean="0">
              <a:latin typeface="华文宋体" panose="02010600040101010101" pitchFamily="2" charset="-122"/>
              <a:ea typeface="华文宋体" panose="02010600040101010101" pitchFamily="2" charset="-122"/>
            </a:endParaRPr>
          </a:p>
        </p:txBody>
      </p:sp>
    </p:spTree>
  </p:cSld>
  <p:clrMapOvr>
    <a:masterClrMapping/>
  </p:clrMapOvr>
  <p:transition spd="slow"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Test Report</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1" name="矩形 40"/>
          <p:cNvSpPr/>
          <p:nvPr/>
        </p:nvSpPr>
        <p:spPr>
          <a:xfrm>
            <a:off x="8256897" y="-1"/>
            <a:ext cx="832512"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矩形 42">
            <a:hlinkClick r:id="rId2"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3" cstate="print"/>
          <a:stretch>
            <a:fillRect/>
          </a:stretch>
        </p:blipFill>
        <p:spPr>
          <a:xfrm>
            <a:off x="270246" y="163773"/>
            <a:ext cx="1083868" cy="480871"/>
          </a:xfrm>
          <a:prstGeom prst="rect">
            <a:avLst/>
          </a:prstGeom>
        </p:spPr>
      </p:pic>
      <p:sp>
        <p:nvSpPr>
          <p:cNvPr id="27" name="矩形 26"/>
          <p:cNvSpPr/>
          <p:nvPr/>
        </p:nvSpPr>
        <p:spPr>
          <a:xfrm>
            <a:off x="521335" y="1344562"/>
            <a:ext cx="10792660" cy="1337945"/>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dirty="0" smtClean="0"/>
              <a:t>JIANGSU XINZHONGXIN CO.,LTD. is one of the few manufacturers in China that has passed the </a:t>
            </a:r>
            <a:r>
              <a:rPr lang="en-US" altLang="zh-CN" b="1" i="1" dirty="0" smtClean="0"/>
              <a:t>Standard Specification for Performance of Piping and Tubing Mechanically Attached Fittings “ASTM F1387-1999 (2012)“ </a:t>
            </a:r>
            <a:r>
              <a:rPr lang="en-US" altLang="zh-CN" dirty="0" smtClean="0"/>
              <a:t>. The instrument valves and fittings we produced can be used as a replacement of imported products.</a:t>
            </a:r>
            <a:endParaRPr lang="zh-CN" altLang="zh-CN" dirty="0"/>
          </a:p>
        </p:txBody>
      </p:sp>
      <p:graphicFrame>
        <p:nvGraphicFramePr>
          <p:cNvPr id="28" name="表格 27"/>
          <p:cNvGraphicFramePr>
            <a:graphicFrameLocks noGrp="1"/>
          </p:cNvGraphicFramePr>
          <p:nvPr/>
        </p:nvGraphicFramePr>
        <p:xfrm>
          <a:off x="668740" y="2661316"/>
          <a:ext cx="4585648" cy="3594519"/>
        </p:xfrm>
        <a:graphic>
          <a:graphicData uri="http://schemas.openxmlformats.org/drawingml/2006/table">
            <a:tbl>
              <a:tblPr firstRow="1" bandRow="1">
                <a:tableStyleId>{21E4AEA4-8DFA-4A89-87EB-49C32662AFE0}</a:tableStyleId>
              </a:tblPr>
              <a:tblGrid>
                <a:gridCol w="2292824"/>
                <a:gridCol w="2292824"/>
              </a:tblGrid>
              <a:tr h="363786">
                <a:tc gridSpan="2">
                  <a:txBody>
                    <a:bodyPr/>
                    <a:lstStyle/>
                    <a:p>
                      <a:pPr algn="ctr"/>
                      <a:r>
                        <a:rPr lang="en-US" altLang="zh-CN" sz="2000" dirty="0" smtClean="0">
                          <a:latin typeface="+mn-lt"/>
                          <a:ea typeface="+mn-ea"/>
                        </a:rPr>
                        <a:t>Test</a:t>
                      </a:r>
                      <a:r>
                        <a:rPr lang="en-US" altLang="zh-CN" sz="2000" baseline="0" dirty="0" smtClean="0">
                          <a:latin typeface="+mn-lt"/>
                          <a:ea typeface="+mn-ea"/>
                        </a:rPr>
                        <a:t> Items</a:t>
                      </a:r>
                      <a:endParaRPr lang="zh-CN" altLang="en-US" sz="2000" dirty="0">
                        <a:latin typeface="黑体" panose="02010609060101010101" pitchFamily="49" charset="-122"/>
                        <a:ea typeface="黑体" panose="02010609060101010101" pitchFamily="49" charset="-122"/>
                      </a:endParaRPr>
                    </a:p>
                  </a:txBody>
                  <a:tcPr/>
                </a:tc>
                <a:tc hMerge="1">
                  <a:tcPr/>
                </a:tc>
              </a:tr>
              <a:tr h="587654">
                <a:tc>
                  <a:txBody>
                    <a:bodyPr/>
                    <a:lstStyle/>
                    <a:p>
                      <a:pPr algn="ctr"/>
                      <a:r>
                        <a:rPr lang="en-US" altLang="zh-CN" sz="1800" b="0" i="0" kern="1200" dirty="0" smtClean="0">
                          <a:solidFill>
                            <a:schemeClr val="dk1"/>
                          </a:solidFill>
                          <a:latin typeface="+mn-lt"/>
                          <a:ea typeface="+mn-ea"/>
                          <a:cs typeface="+mn-cs"/>
                        </a:rPr>
                        <a:t>Pneumatic</a:t>
                      </a:r>
                      <a:r>
                        <a:rPr lang="en-US" altLang="zh-CN" sz="1800" b="0" i="0" kern="1200" baseline="0" dirty="0" smtClean="0">
                          <a:solidFill>
                            <a:schemeClr val="dk1"/>
                          </a:solidFill>
                          <a:latin typeface="+mn-lt"/>
                          <a:ea typeface="+mn-ea"/>
                          <a:cs typeface="+mn-cs"/>
                        </a:rPr>
                        <a:t> Proof</a:t>
                      </a:r>
                      <a:r>
                        <a:rPr lang="en-US" altLang="zh-CN" sz="1800" b="0" i="0" kern="1200" dirty="0" smtClean="0">
                          <a:solidFill>
                            <a:schemeClr val="dk1"/>
                          </a:solidFill>
                          <a:latin typeface="+mn-lt"/>
                          <a:ea typeface="+mn-ea"/>
                          <a:cs typeface="+mn-cs"/>
                        </a:rPr>
                        <a:t> Test</a:t>
                      </a:r>
                      <a:endParaRPr lang="zh-CN" altLang="en-US" sz="1800" dirty="0"/>
                    </a:p>
                  </a:txBody>
                  <a:tcPr/>
                </a:tc>
                <a:tc>
                  <a:txBody>
                    <a:bodyPr/>
                    <a:lstStyle/>
                    <a:p>
                      <a:pPr algn="ctr"/>
                      <a:r>
                        <a:rPr lang="en-US" altLang="zh-CN" sz="1800" dirty="0" smtClean="0"/>
                        <a:t>Tensile </a:t>
                      </a:r>
                      <a:r>
                        <a:rPr lang="en-US" altLang="zh-CN" sz="1800" baseline="0" dirty="0" smtClean="0"/>
                        <a:t>Test</a:t>
                      </a:r>
                      <a:endParaRPr lang="zh-CN" altLang="en-US" sz="1800" dirty="0"/>
                    </a:p>
                  </a:txBody>
                  <a:tcPr/>
                </a:tc>
              </a:tr>
              <a:tr h="587654">
                <a:tc>
                  <a:txBody>
                    <a:bodyPr/>
                    <a:lstStyle/>
                    <a:p>
                      <a:pPr algn="ctr"/>
                      <a:r>
                        <a:rPr lang="en-US" altLang="zh-CN" sz="1800" b="0" i="0" kern="1200" dirty="0" smtClean="0">
                          <a:solidFill>
                            <a:schemeClr val="dk1"/>
                          </a:solidFill>
                          <a:latin typeface="+mn-lt"/>
                          <a:ea typeface="+mn-ea"/>
                          <a:cs typeface="+mn-cs"/>
                        </a:rPr>
                        <a:t>Hydrostatic</a:t>
                      </a:r>
                      <a:r>
                        <a:rPr lang="en-US" altLang="zh-CN" sz="1800" b="0" i="0" kern="1200" baseline="0" dirty="0" smtClean="0">
                          <a:solidFill>
                            <a:schemeClr val="dk1"/>
                          </a:solidFill>
                          <a:latin typeface="+mn-lt"/>
                          <a:ea typeface="+mn-ea"/>
                          <a:cs typeface="+mn-cs"/>
                        </a:rPr>
                        <a:t> Proof</a:t>
                      </a:r>
                      <a:r>
                        <a:rPr lang="en-US" altLang="zh-CN" sz="1800" b="0" i="0" kern="1200" dirty="0" smtClean="0">
                          <a:solidFill>
                            <a:schemeClr val="dk1"/>
                          </a:solidFill>
                          <a:latin typeface="+mn-lt"/>
                          <a:ea typeface="+mn-ea"/>
                          <a:cs typeface="+mn-cs"/>
                        </a:rPr>
                        <a:t> Test</a:t>
                      </a:r>
                      <a:endParaRPr lang="zh-CN" altLang="en-US" sz="1800" dirty="0"/>
                    </a:p>
                  </a:txBody>
                  <a:tcPr/>
                </a:tc>
                <a:tc>
                  <a:txBody>
                    <a:bodyPr/>
                    <a:lstStyle/>
                    <a:p>
                      <a:pPr algn="ctr"/>
                      <a:r>
                        <a:rPr lang="en-US" altLang="zh-CN" sz="1800" dirty="0" smtClean="0"/>
                        <a:t>Hydrostatic</a:t>
                      </a:r>
                      <a:r>
                        <a:rPr lang="en-US" altLang="zh-CN" sz="1800" baseline="0" dirty="0" smtClean="0"/>
                        <a:t> Burst Test</a:t>
                      </a:r>
                      <a:endParaRPr lang="zh-CN" altLang="en-US" sz="1800" dirty="0"/>
                    </a:p>
                  </a:txBody>
                  <a:tcPr/>
                </a:tc>
              </a:tr>
              <a:tr h="587654">
                <a:tc>
                  <a:txBody>
                    <a:bodyPr/>
                    <a:lstStyle/>
                    <a:p>
                      <a:pPr algn="ctr"/>
                      <a:r>
                        <a:rPr lang="en-US" altLang="zh-CN" sz="1800" dirty="0" smtClean="0"/>
                        <a:t>Impulse</a:t>
                      </a:r>
                      <a:r>
                        <a:rPr lang="en-US" altLang="zh-CN" sz="1800" baseline="0" dirty="0" smtClean="0"/>
                        <a:t> Test</a:t>
                      </a:r>
                      <a:endParaRPr lang="en-US" altLang="zh-CN" sz="1800" dirty="0" smtClean="0"/>
                    </a:p>
                  </a:txBody>
                  <a:tcPr/>
                </a:tc>
                <a:tc>
                  <a:txBody>
                    <a:bodyPr/>
                    <a:lstStyle/>
                    <a:p>
                      <a:pPr algn="ctr"/>
                      <a:r>
                        <a:rPr lang="en-US" altLang="zh-CN" sz="1800" dirty="0" smtClean="0"/>
                        <a:t>Repeat</a:t>
                      </a:r>
                      <a:r>
                        <a:rPr lang="en-US" altLang="zh-CN" sz="1800" baseline="0" dirty="0" smtClean="0"/>
                        <a:t> Assembly Test</a:t>
                      </a:r>
                      <a:endParaRPr lang="zh-CN" altLang="en-US" sz="1800" dirty="0"/>
                    </a:p>
                  </a:txBody>
                  <a:tcPr/>
                </a:tc>
              </a:tr>
              <a:tr h="372771">
                <a:tc>
                  <a:txBody>
                    <a:bodyPr/>
                    <a:lstStyle/>
                    <a:p>
                      <a:pPr algn="ctr"/>
                      <a:r>
                        <a:rPr lang="en-US" altLang="zh-CN" sz="1800" dirty="0" smtClean="0"/>
                        <a:t>Flexure</a:t>
                      </a:r>
                      <a:r>
                        <a:rPr lang="en-US" altLang="zh-CN" sz="1800" baseline="0" dirty="0" smtClean="0"/>
                        <a:t> Fatigue Test</a:t>
                      </a:r>
                      <a:endParaRPr lang="en-US" altLang="zh-CN" sz="1800" dirty="0" smtClean="0"/>
                    </a:p>
                  </a:txBody>
                  <a:tcPr/>
                </a:tc>
                <a:tc>
                  <a:txBody>
                    <a:bodyPr/>
                    <a:lstStyle/>
                    <a:p>
                      <a:pPr algn="ctr"/>
                      <a:r>
                        <a:rPr lang="en-US" altLang="zh-CN" sz="1800" dirty="0" smtClean="0"/>
                        <a:t>Rotary</a:t>
                      </a:r>
                      <a:r>
                        <a:rPr lang="en-US" altLang="zh-CN" sz="1800" baseline="0" dirty="0" smtClean="0"/>
                        <a:t> Flexure Test</a:t>
                      </a:r>
                      <a:endParaRPr lang="zh-CN" altLang="en-US" sz="1800" dirty="0"/>
                    </a:p>
                  </a:txBody>
                  <a:tcPr/>
                </a:tc>
              </a:tr>
              <a:tr h="531273">
                <a:tc>
                  <a:txBody>
                    <a:bodyPr/>
                    <a:lstStyle/>
                    <a:p>
                      <a:pPr algn="ctr"/>
                      <a:r>
                        <a:rPr lang="en-US" altLang="zh-CN" sz="1800" dirty="0" smtClean="0"/>
                        <a:t>Thermal</a:t>
                      </a:r>
                      <a:r>
                        <a:rPr lang="en-US" altLang="zh-CN" sz="1800" baseline="0" dirty="0" smtClean="0"/>
                        <a:t> Cycling Test</a:t>
                      </a:r>
                      <a:endParaRPr lang="en-US" altLang="zh-CN" sz="1800" dirty="0" smtClean="0"/>
                    </a:p>
                  </a:txBody>
                  <a:tcPr/>
                </a:tc>
                <a:tc>
                  <a:txBody>
                    <a:bodyPr/>
                    <a:lstStyle/>
                    <a:p>
                      <a:pPr algn="ctr"/>
                      <a:r>
                        <a:rPr lang="en-US" altLang="zh-CN" sz="1800" dirty="0" smtClean="0"/>
                        <a:t>Shock</a:t>
                      </a:r>
                      <a:r>
                        <a:rPr lang="en-US" altLang="zh-CN" sz="1800" baseline="0" dirty="0" smtClean="0"/>
                        <a:t> Test</a:t>
                      </a:r>
                      <a:endParaRPr lang="zh-CN" altLang="en-US" sz="1800" dirty="0"/>
                    </a:p>
                  </a:txBody>
                  <a:tcPr/>
                </a:tc>
              </a:tr>
              <a:tr h="531273">
                <a:tc>
                  <a:txBody>
                    <a:bodyPr/>
                    <a:lstStyle/>
                    <a:p>
                      <a:pPr algn="ctr"/>
                      <a:r>
                        <a:rPr lang="en-US" altLang="zh-CN" sz="1800" dirty="0" smtClean="0"/>
                        <a:t>Stress</a:t>
                      </a:r>
                      <a:r>
                        <a:rPr lang="en-US" altLang="zh-CN" sz="1800" baseline="0" dirty="0" smtClean="0"/>
                        <a:t> Corrosion Test</a:t>
                      </a:r>
                      <a:endParaRPr lang="en-US" altLang="zh-CN" sz="1800" dirty="0" smtClean="0"/>
                    </a:p>
                  </a:txBody>
                  <a:tcPr/>
                </a:tc>
                <a:tc>
                  <a:txBody>
                    <a:bodyPr/>
                    <a:lstStyle/>
                    <a:p>
                      <a:pPr algn="ctr"/>
                      <a:r>
                        <a:rPr lang="en-US" altLang="zh-CN" sz="1800" dirty="0" smtClean="0"/>
                        <a:t>Fire</a:t>
                      </a:r>
                      <a:r>
                        <a:rPr lang="en-US" altLang="zh-CN" sz="1800" baseline="0" dirty="0" smtClean="0"/>
                        <a:t> Test</a:t>
                      </a:r>
                      <a:endParaRPr lang="zh-CN" altLang="en-US" sz="1800" dirty="0"/>
                    </a:p>
                  </a:txBody>
                  <a:tcPr/>
                </a:tc>
              </a:tr>
            </a:tbl>
          </a:graphicData>
        </a:graphic>
      </p:graphicFrame>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52" t="10447" r="31399" b="8023"/>
          <a:stretch>
            <a:fillRect/>
          </a:stretch>
        </p:blipFill>
        <p:spPr bwMode="auto">
          <a:xfrm>
            <a:off x="5609230" y="2654661"/>
            <a:ext cx="2694192" cy="349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353" t="10625" r="31294" b="9189"/>
          <a:stretch>
            <a:fillRect/>
          </a:stretch>
        </p:blipFill>
        <p:spPr bwMode="auto">
          <a:xfrm>
            <a:off x="8713125" y="2661314"/>
            <a:ext cx="2651899" cy="3480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55180" y="823243"/>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Test Report</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2" cstate="print"/>
          <a:stretch>
            <a:fillRect/>
          </a:stretch>
        </p:blipFill>
        <p:spPr>
          <a:xfrm>
            <a:off x="270246" y="163773"/>
            <a:ext cx="1083868" cy="480871"/>
          </a:xfrm>
          <a:prstGeom prst="rect">
            <a:avLst/>
          </a:prstGeom>
        </p:spPr>
      </p:pic>
      <p:sp>
        <p:nvSpPr>
          <p:cNvPr id="21" name="矩形 20"/>
          <p:cNvSpPr/>
          <p:nvPr/>
        </p:nvSpPr>
        <p:spPr>
          <a:xfrm>
            <a:off x="900730" y="1264989"/>
            <a:ext cx="10590684" cy="2052955"/>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sz="1700" dirty="0" smtClean="0"/>
              <a:t>Under special working conditions like hydrogen environment,  leakage rate of fittings produced by JIANGSU XINZHONGXIN CO.,LTD. have reached the level of imported products.      </a:t>
            </a:r>
            <a:endParaRPr lang="en-US" altLang="zh-CN" sz="1700" dirty="0" smtClean="0"/>
          </a:p>
          <a:p>
            <a:pPr marL="285750" indent="-285750">
              <a:lnSpc>
                <a:spcPct val="150000"/>
              </a:lnSpc>
              <a:buSzPct val="75000"/>
              <a:buFont typeface="Wingdings" panose="05000000000000000000" pitchFamily="2" charset="2"/>
              <a:buChar char="n"/>
            </a:pPr>
            <a:r>
              <a:rPr lang="en-US" altLang="zh-CN" sz="1700" dirty="0" smtClean="0"/>
              <a:t>Helium mass spectrometry test can test the leak rate of fittings in hydrogen environment: in an environment with a vacuum of 2.9*10</a:t>
            </a:r>
            <a:r>
              <a:rPr lang="en-US" altLang="zh-CN" sz="1700" baseline="30000" dirty="0" smtClean="0"/>
              <a:t>-6</a:t>
            </a:r>
            <a:r>
              <a:rPr lang="en-US" altLang="zh-CN" sz="1700" dirty="0" smtClean="0"/>
              <a:t>MPa and a pressure of 5 Min, the leak rate of fittings produced by JIANGSU XINZHONGXIN CO.,LTD. is less than 1*10</a:t>
            </a:r>
            <a:r>
              <a:rPr lang="en-US" altLang="zh-CN" sz="1700" baseline="30000" dirty="0" smtClean="0"/>
              <a:t>-10 </a:t>
            </a:r>
            <a:r>
              <a:rPr lang="en-US" altLang="zh-CN" sz="1700" dirty="0" smtClean="0"/>
              <a:t>atm·cm</a:t>
            </a:r>
            <a:r>
              <a:rPr lang="en-US" altLang="zh-CN" sz="1700" baseline="30000" dirty="0" smtClean="0"/>
              <a:t>3</a:t>
            </a:r>
            <a:r>
              <a:rPr lang="en-US" altLang="zh-CN" sz="1700" dirty="0" smtClean="0"/>
              <a:t>/sec, which is far lower than similar products.</a:t>
            </a:r>
            <a:endParaRPr lang="zh-CN" altLang="zh-CN" sz="1700" dirty="0"/>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076" r="18183" b="16045"/>
          <a:stretch>
            <a:fillRect/>
          </a:stretch>
        </p:blipFill>
        <p:spPr bwMode="auto">
          <a:xfrm>
            <a:off x="2656207" y="3374206"/>
            <a:ext cx="6908398" cy="289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矩形 22"/>
          <p:cNvSpPr/>
          <p:nvPr/>
        </p:nvSpPr>
        <p:spPr>
          <a:xfrm>
            <a:off x="8270545" y="0"/>
            <a:ext cx="832512"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矩形 23">
            <a:hlinkClick r:id="rId4"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41533" y="864186"/>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Test Report</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2" cstate="print"/>
          <a:stretch>
            <a:fillRect/>
          </a:stretch>
        </p:blipFill>
        <p:spPr>
          <a:xfrm>
            <a:off x="270246" y="163773"/>
            <a:ext cx="1083868" cy="480871"/>
          </a:xfrm>
          <a:prstGeom prst="rect">
            <a:avLst/>
          </a:prstGeom>
        </p:spPr>
      </p:pic>
      <p:sp>
        <p:nvSpPr>
          <p:cNvPr id="21" name="矩形 20"/>
          <p:cNvSpPr/>
          <p:nvPr/>
        </p:nvSpPr>
        <p:spPr>
          <a:xfrm>
            <a:off x="450354" y="1319580"/>
            <a:ext cx="10590684" cy="1477328"/>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sz="2000" dirty="0" smtClean="0"/>
              <a:t>JIANGSU XINZHONGXIN CO.,LTD. is one of the few manufacturers that have passed the ISO 15848 -1:2015 valve micro-leakage test. Under a pressure of 24.8Mpa, after 2500 mechanical cycles, the valve leak rate is 2ppmv on average, and the bonnet leak rate is 0.</a:t>
            </a:r>
            <a:endParaRPr lang="zh-CN" altLang="zh-CN" sz="2000" dirty="0"/>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049" y="2732226"/>
            <a:ext cx="4053384" cy="347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275" y="2634018"/>
            <a:ext cx="5607398" cy="353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矩形 23">
            <a:hlinkClick r:id="rId5"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矩形 24"/>
          <p:cNvSpPr/>
          <p:nvPr/>
        </p:nvSpPr>
        <p:spPr>
          <a:xfrm>
            <a:off x="8270545" y="0"/>
            <a:ext cx="832512"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55181" y="823242"/>
            <a:ext cx="3484305" cy="461665"/>
          </a:xfrm>
          <a:prstGeom prst="rect">
            <a:avLst/>
          </a:prstGeom>
        </p:spPr>
        <p:txBody>
          <a:bodyPr wrap="square">
            <a:spAutoFit/>
          </a:bodyPr>
          <a:lstStyle/>
          <a:p>
            <a:r>
              <a:rPr lang="en-US" altLang="zh-CN" sz="2000" dirty="0" smtClean="0"/>
              <a:t>【</a:t>
            </a:r>
            <a:r>
              <a:rPr lang="en-US" altLang="zh-CN" sz="2400" b="1" dirty="0" smtClean="0">
                <a:latin typeface="微软雅黑" panose="020B0503020204020204" pitchFamily="34" charset="-122"/>
                <a:ea typeface="微软雅黑" panose="020B0503020204020204" pitchFamily="34" charset="-122"/>
              </a:rPr>
              <a:t>Test Report</a:t>
            </a:r>
            <a:r>
              <a:rPr lang="en-US" altLang="zh-CN" sz="2000" b="1" dirty="0" smtClean="0">
                <a:latin typeface="微软雅黑" panose="020B0503020204020204" pitchFamily="34" charset="-122"/>
                <a:ea typeface="微软雅黑" panose="020B0503020204020204" pitchFamily="34" charset="-122"/>
              </a:rPr>
              <a:t>】</a:t>
            </a:r>
            <a:endParaRPr lang="zh-CN" altLang="en-US" sz="2000" dirty="0"/>
          </a:p>
        </p:txBody>
      </p:sp>
      <p:sp>
        <p:nvSpPr>
          <p:cNvPr id="18" name="矩形 17"/>
          <p:cNvSpPr/>
          <p:nvPr/>
        </p:nvSpPr>
        <p:spPr>
          <a:xfrm>
            <a:off x="-1" y="6332568"/>
            <a:ext cx="12192001" cy="532263"/>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0" y="6319237"/>
            <a:ext cx="4353635"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Advanced Fluid Control</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755677" y="6335166"/>
            <a:ext cx="2436323" cy="538763"/>
          </a:xfrm>
          <a:prstGeom prst="rect">
            <a:avLst/>
          </a:prstGeom>
          <a:noFill/>
          <a:ln w="25400" cap="flat" cmpd="sng" algn="ctr">
            <a:noFill/>
            <a:prstDash val="solid"/>
          </a:ln>
          <a:effectLst/>
        </p:spPr>
        <p:txBody>
          <a:bodyPr rtlCol="0" anchor="ctr"/>
          <a:lstStyle/>
          <a:p>
            <a:pPr lvl="0" algn="ctr">
              <a:defRPr/>
            </a:pPr>
            <a:r>
              <a:rPr lang="en-US" altLang="zh-CN" kern="0" spc="3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Perfect Partner</a:t>
            </a:r>
            <a:endParaRPr lang="zh-CN" altLang="en-US" sz="2000" kern="0" spc="300" dirty="0" smtClean="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041585"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企业</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概况</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a:hlinkClick r:id="rId1" action="ppaction://hlinksldjump"/>
          </p:cNvPr>
          <p:cNvSpPr/>
          <p:nvPr/>
        </p:nvSpPr>
        <p:spPr>
          <a:xfrm>
            <a:off x="7076092" y="0"/>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zh-CN" altLang="en-US" kern="0" dirty="0">
                <a:solidFill>
                  <a:prstClr val="white"/>
                </a:solidFill>
                <a:latin typeface="微软雅黑" panose="020B0503020204020204" pitchFamily="34" charset="-122"/>
                <a:ea typeface="微软雅黑" panose="020B0503020204020204" pitchFamily="34" charset="-122"/>
              </a:rPr>
              <a:t>企业</a:t>
            </a:r>
            <a:endParaRPr lang="en-US" altLang="zh-CN" kern="0" dirty="0">
              <a:solidFill>
                <a:prstClr val="white"/>
              </a:solidFill>
              <a:latin typeface="微软雅黑" panose="020B0503020204020204" pitchFamily="34" charset="-122"/>
              <a:ea typeface="微软雅黑" panose="020B0503020204020204" pitchFamily="34" charset="-122"/>
            </a:endParaRPr>
          </a:p>
          <a:p>
            <a:pPr algn="ctr"/>
            <a:r>
              <a:rPr lang="zh-CN" altLang="en-US" kern="0" dirty="0">
                <a:solidFill>
                  <a:prstClr val="white"/>
                </a:solidFill>
                <a:latin typeface="微软雅黑" panose="020B0503020204020204" pitchFamily="34" charset="-122"/>
                <a:ea typeface="微软雅黑" panose="020B0503020204020204" pitchFamily="34" charset="-122"/>
              </a:rPr>
              <a:t>能力</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37" name="矩形 36">
            <a:hlinkClick r:id="" action="ppaction://noaction"/>
          </p:cNvPr>
          <p:cNvSpPr/>
          <p:nvPr/>
        </p:nvSpPr>
        <p:spPr>
          <a:xfrm>
            <a:off x="9117810"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实战</a:t>
            </a:r>
            <a:endParaRPr lang="en-US" altLang="zh-CN" kern="0" dirty="0" smtClean="0">
              <a:solidFill>
                <a:prstClr val="white"/>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prstClr val="white"/>
                </a:solidFill>
                <a:latin typeface="微软雅黑" panose="020B0503020204020204" pitchFamily="34" charset="-122"/>
                <a:ea typeface="微软雅黑" panose="020B0503020204020204" pitchFamily="34" charset="-122"/>
              </a:rPr>
              <a:t>练习</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a:hlinkClick r:id="" action="ppaction://noaction"/>
          </p:cNvPr>
          <p:cNvSpPr/>
          <p:nvPr/>
        </p:nvSpPr>
        <p:spPr>
          <a:xfrm>
            <a:off x="9770173" y="0"/>
            <a:ext cx="1008000" cy="764704"/>
          </a:xfrm>
          <a:prstGeom prst="rect">
            <a:avLst/>
          </a:prstGeom>
          <a:solidFill>
            <a:srgbClr val="FFFFFF">
              <a:alpha val="3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结语</a:t>
            </a:r>
            <a:endPar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43542" y="166033"/>
            <a:ext cx="4206601" cy="461665"/>
          </a:xfrm>
          <a:prstGeom prst="rect">
            <a:avLst/>
          </a:prstGeom>
        </p:spPr>
        <p:txBody>
          <a:bodyPr wrap="none">
            <a:spAutoFit/>
          </a:bodyPr>
          <a:lstStyle/>
          <a:p>
            <a:r>
              <a:rPr lang="zh-CN" altLang="en-US" sz="2400" b="1" dirty="0">
                <a:solidFill>
                  <a:schemeClr val="bg1"/>
                </a:solidFill>
              </a:rPr>
              <a:t>江</a:t>
            </a:r>
            <a:r>
              <a:rPr lang="zh-CN" altLang="en-US" sz="2400" b="1" dirty="0" smtClean="0">
                <a:solidFill>
                  <a:schemeClr val="bg1"/>
                </a:solidFill>
              </a:rPr>
              <a:t>苏新中信电器设备有限公司</a:t>
            </a:r>
            <a:endParaRPr lang="zh-CN" altLang="en-US" sz="2400" b="1" dirty="0">
              <a:solidFill>
                <a:schemeClr val="bg1"/>
              </a:solidFill>
            </a:endParaRPr>
          </a:p>
        </p:txBody>
      </p:sp>
      <p:sp>
        <p:nvSpPr>
          <p:cNvPr id="40" name="矩形 39"/>
          <p:cNvSpPr/>
          <p:nvPr/>
        </p:nvSpPr>
        <p:spPr>
          <a:xfrm>
            <a:off x="0" y="0"/>
            <a:ext cx="12198350" cy="764704"/>
          </a:xfrm>
          <a:prstGeom prst="rect">
            <a:avLst/>
          </a:prstGeom>
          <a:solidFill>
            <a:srgbClr val="FF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2" name="矩形 41">
            <a:hlinkClick r:id="rId1" action="ppaction://hlinksldjump"/>
          </p:cNvPr>
          <p:cNvSpPr/>
          <p:nvPr/>
        </p:nvSpPr>
        <p:spPr>
          <a:xfrm>
            <a:off x="7089737" y="0"/>
            <a:ext cx="1180805"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Certificates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a:hlinkClick r:id="" action="ppaction://noaction"/>
          </p:cNvPr>
          <p:cNvSpPr/>
          <p:nvPr/>
        </p:nvSpPr>
        <p:spPr>
          <a:xfrm>
            <a:off x="9089409" y="0"/>
            <a:ext cx="1036401"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Main Facilities</a:t>
            </a:r>
            <a:endParaRPr lang="en-US" altLang="zh-CN"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1373095" y="185209"/>
            <a:ext cx="4468147" cy="400110"/>
          </a:xfrm>
          <a:prstGeom prst="rect">
            <a:avLst/>
          </a:prstGeom>
        </p:spPr>
        <p:txBody>
          <a:bodyPr wrap="square">
            <a:spAutoFit/>
          </a:bodyPr>
          <a:lstStyle/>
          <a:p>
            <a:r>
              <a:rPr lang="en-US" altLang="zh-CN"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JIANGSU XINZHONGXIN CO.,LTD</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a:hlinkClick r:id="" action="ppaction://noaction"/>
          </p:cNvPr>
          <p:cNvSpPr/>
          <p:nvPr/>
        </p:nvSpPr>
        <p:spPr>
          <a:xfrm>
            <a:off x="10143682" y="2272"/>
            <a:ext cx="1008000"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Performance</a:t>
            </a:r>
            <a:endPar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矩形 47">
            <a:hlinkClick r:id="" action="ppaction://noaction"/>
          </p:cNvPr>
          <p:cNvSpPr/>
          <p:nvPr/>
        </p:nvSpPr>
        <p:spPr>
          <a:xfrm>
            <a:off x="11169554" y="-9104"/>
            <a:ext cx="1022446"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Seminar Exhibition</a:t>
            </a:r>
            <a:endParaRPr lang="en-US" altLang="zh-CN" sz="13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Logo.jpg"/>
          <p:cNvPicPr>
            <a:picLocks noChangeAspect="1"/>
          </p:cNvPicPr>
          <p:nvPr/>
        </p:nvPicPr>
        <p:blipFill>
          <a:blip r:embed="rId2" cstate="print"/>
          <a:stretch>
            <a:fillRect/>
          </a:stretch>
        </p:blipFill>
        <p:spPr>
          <a:xfrm>
            <a:off x="270246" y="163773"/>
            <a:ext cx="1083868" cy="480871"/>
          </a:xfrm>
          <a:prstGeom prst="rect">
            <a:avLst/>
          </a:prstGeom>
        </p:spPr>
      </p:pic>
      <p:sp>
        <p:nvSpPr>
          <p:cNvPr id="21" name="矩形 20"/>
          <p:cNvSpPr/>
          <p:nvPr/>
        </p:nvSpPr>
        <p:spPr>
          <a:xfrm>
            <a:off x="464005" y="1228298"/>
            <a:ext cx="9924428" cy="1338828"/>
          </a:xfrm>
          <a:prstGeom prst="rect">
            <a:avLst/>
          </a:prstGeom>
        </p:spPr>
        <p:txBody>
          <a:bodyPr wrap="square">
            <a:spAutoFit/>
          </a:bodyPr>
          <a:lstStyle/>
          <a:p>
            <a:pPr marL="285750" indent="-285750">
              <a:lnSpc>
                <a:spcPct val="150000"/>
              </a:lnSpc>
              <a:buSzPct val="75000"/>
              <a:buFont typeface="Wingdings" panose="05000000000000000000" pitchFamily="2" charset="2"/>
              <a:buChar char="n"/>
            </a:pPr>
            <a:r>
              <a:rPr lang="en-US" altLang="zh-CN" dirty="0" smtClean="0"/>
              <a:t>Needle valve fatigue test: According to JB/T 8859-2004, GB/T 13927-2008, the needle valve is repeatedly opened and closed 15,000 times, and then under a pressure of 6000 psi, the needle valve is opened and closed 3 times, while the valve has no leakage.</a:t>
            </a:r>
            <a:endParaRPr lang="zh-CN" altLang="zh-CN" dirty="0"/>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93" t="11940" r="34737" b="12127"/>
          <a:stretch>
            <a:fillRect/>
          </a:stretch>
        </p:blipFill>
        <p:spPr bwMode="auto">
          <a:xfrm>
            <a:off x="1337480" y="2466666"/>
            <a:ext cx="2620371" cy="386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084" t="16807" r="33976" b="9375"/>
          <a:stretch>
            <a:fillRect/>
          </a:stretch>
        </p:blipFill>
        <p:spPr bwMode="auto">
          <a:xfrm>
            <a:off x="4408225" y="2466073"/>
            <a:ext cx="2743201" cy="380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664" t="12079" r="31819" b="11964"/>
          <a:stretch>
            <a:fillRect/>
          </a:stretch>
        </p:blipFill>
        <p:spPr bwMode="auto">
          <a:xfrm>
            <a:off x="7710985" y="2465603"/>
            <a:ext cx="2852382" cy="374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矩形 24">
            <a:hlinkClick r:id="rId6" action="ppaction://hlinksldjump"/>
          </p:cNvPr>
          <p:cNvSpPr/>
          <p:nvPr/>
        </p:nvSpPr>
        <p:spPr>
          <a:xfrm>
            <a:off x="5800299" y="0"/>
            <a:ext cx="1270348" cy="764704"/>
          </a:xfrm>
          <a:prstGeom prst="rect">
            <a:avLst/>
          </a:prstGeom>
          <a:solidFill>
            <a:srgbClr val="FFFFFF">
              <a:alpha val="34902"/>
            </a:srgbClr>
          </a:solidFill>
          <a:ln w="25400" cap="flat" cmpd="sng" algn="ctr">
            <a:noFill/>
            <a:prstDash val="solid"/>
          </a:ln>
          <a:effectLst/>
        </p:spPr>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Company Overview</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矩形 25"/>
          <p:cNvSpPr/>
          <p:nvPr/>
        </p:nvSpPr>
        <p:spPr>
          <a:xfrm>
            <a:off x="8270545" y="0"/>
            <a:ext cx="832512" cy="76427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Test Report</a:t>
            </a:r>
            <a:endParaRPr lang="zh-CN" altLang="en-US" sz="1400" b="1"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Click="0">
    <p:fade/>
  </p:transition>
  <p:timing>
    <p:tnLst>
      <p:par>
        <p:cTn id="1" dur="indefinite" restart="never" nodeType="tmRoot"/>
      </p:par>
    </p:tnLst>
  </p:timing>
</p:sld>
</file>

<file path=ppt/tags/tag1.xml><?xml version="1.0" encoding="utf-8"?>
<p:tagLst xmlns:p="http://schemas.openxmlformats.org/presentationml/2006/main">
  <p:tag name="KSO_WM_UNIT_TABLE_BEAUTIFY" val="smartTable{9640a37e-31f4-4bcf-ae14-08692192e758}"/>
</p:tagLst>
</file>

<file path=ppt/tags/tag2.xml><?xml version="1.0" encoding="utf-8"?>
<p:tagLst xmlns:p="http://schemas.openxmlformats.org/presentationml/2006/main">
  <p:tag name="KSO_WM_UNIT_TABLE_BEAUTIFY" val="smartTable{11bcffc4-9c12-4808-ab4f-f62fcd7fd57c}"/>
</p:tagLst>
</file>

<file path=ppt/tags/tag3.xml><?xml version="1.0" encoding="utf-8"?>
<p:tagLst xmlns:p="http://schemas.openxmlformats.org/presentationml/2006/main">
  <p:tag name="KSO_WM_UNIT_TABLE_BEAUTIFY" val="smartTable{24a7a68c-6152-4506-8f6c-afa11b808c33}"/>
</p:tagLst>
</file>

<file path=ppt/tags/tag4.xml><?xml version="1.0" encoding="utf-8"?>
<p:tagLst xmlns:p="http://schemas.openxmlformats.org/presentationml/2006/main">
  <p:tag name="KSO_WM_UNIT_TABLE_BEAUTIFY" val="smartTable{076791e0-eb1d-452d-a749-b0bb44f30fd1}"/>
</p:tagLst>
</file>

<file path=ppt/tags/tag5.xml><?xml version="1.0" encoding="utf-8"?>
<p:tagLst xmlns:p="http://schemas.openxmlformats.org/presentationml/2006/main">
  <p:tag name="KSO_WM_UNIT_TABLE_BEAUTIFY" val="smartTable{e5b50823-7799-44f2-86a8-e143b3dca2a0}"/>
</p:tagLst>
</file>

<file path=ppt/tags/tag6.xml><?xml version="1.0" encoding="utf-8"?>
<p:tagLst xmlns:p="http://schemas.openxmlformats.org/presentationml/2006/main">
  <p:tag name="KSO_WM_UNIT_TABLE_BEAUTIFY" val="smartTable{b466422a-91ff-4e7d-8ff7-7a387cde16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27439</Words>
  <Application>WPS 演示</Application>
  <PresentationFormat>自定义</PresentationFormat>
  <Paragraphs>2461</Paragraphs>
  <Slides>37</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Arial</vt:lpstr>
      <vt:lpstr>宋体</vt:lpstr>
      <vt:lpstr>Wingdings</vt:lpstr>
      <vt:lpstr>微软雅黑</vt:lpstr>
      <vt:lpstr>Tahoma</vt:lpstr>
      <vt:lpstr>Calibri</vt:lpstr>
      <vt:lpstr>Calibri</vt:lpstr>
      <vt:lpstr>Times New Roman</vt:lpstr>
      <vt:lpstr>华文宋体</vt:lpstr>
      <vt:lpstr>黑体</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定强尚</dc:creator>
  <cp:lastModifiedBy>Jessie Hwang</cp:lastModifiedBy>
  <cp:revision>419</cp:revision>
  <dcterms:created xsi:type="dcterms:W3CDTF">2015-07-30T10:57:00Z</dcterms:created>
  <dcterms:modified xsi:type="dcterms:W3CDTF">2022-05-14T13:12:22Z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me">
    <vt:lpwstr>教老外学汉语课件.pptx</vt:lpwstr>
  </property>
  <property fmtid="{D5CDD505-2E9C-101B-9397-08002B2CF9AE}" pid="3" name="fileid">
    <vt:lpwstr>784946</vt:lpwstr>
  </property>
  <property fmtid="{D5CDD505-2E9C-101B-9397-08002B2CF9AE}" pid="4" name="ICV">
    <vt:lpwstr>81BFA1AA4AF945F2A862AFD32BA8E1FF</vt:lpwstr>
  </property>
  <property fmtid="{D5CDD505-2E9C-101B-9397-08002B2CF9AE}" pid="5" name="KSOProductBuildVer">
    <vt:lpwstr>2052-11.1.0.10356</vt:lpwstr>
  </property>
</Properties>
</file>