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7" r:id="rId2"/>
    <p:sldId id="258" r:id="rId3"/>
    <p:sldId id="259" r:id="rId4"/>
    <p:sldId id="260" r:id="rId5"/>
    <p:sldId id="269" r:id="rId6"/>
    <p:sldId id="261" r:id="rId7"/>
    <p:sldId id="270" r:id="rId8"/>
    <p:sldId id="262" r:id="rId9"/>
    <p:sldId id="271" r:id="rId10"/>
    <p:sldId id="272" r:id="rId11"/>
    <p:sldId id="263" r:id="rId12"/>
    <p:sldId id="273" r:id="rId13"/>
    <p:sldId id="274" r:id="rId14"/>
    <p:sldId id="283" r:id="rId15"/>
    <p:sldId id="284" r:id="rId16"/>
    <p:sldId id="264" r:id="rId17"/>
    <p:sldId id="275" r:id="rId18"/>
    <p:sldId id="278" r:id="rId19"/>
    <p:sldId id="265" r:id="rId20"/>
    <p:sldId id="279" r:id="rId21"/>
    <p:sldId id="282" r:id="rId22"/>
    <p:sldId id="281" r:id="rId23"/>
    <p:sldId id="266" r:id="rId24"/>
    <p:sldId id="288" r:id="rId25"/>
    <p:sldId id="289" r:id="rId26"/>
    <p:sldId id="286" r:id="rId27"/>
    <p:sldId id="287" r:id="rId28"/>
    <p:sldId id="290" r:id="rId29"/>
    <p:sldId id="26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877" autoAdjust="0"/>
  </p:normalViewPr>
  <p:slideViewPr>
    <p:cSldViewPr snapToGrid="0">
      <p:cViewPr varScale="1">
        <p:scale>
          <a:sx n="75" d="100"/>
          <a:sy n="75" d="100"/>
        </p:scale>
        <p:origin x="60" y="126"/>
      </p:cViewPr>
      <p:guideLst/>
    </p:cSldViewPr>
  </p:slideViewPr>
  <p:notesTextViewPr>
    <p:cViewPr>
      <p:scale>
        <a:sx n="3" d="2"/>
        <a:sy n="3" d="2"/>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73B857-F6CD-4219-84D8-C545C472B4BC}" type="datetimeFigureOut">
              <a:rPr lang="en-CA" smtClean="0"/>
              <a:t>2026-08-01</a:t>
            </a:fld>
            <a:endParaRPr lang="en-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024C86-5C1D-4FFE-858B-EDB8BBDAA990}" type="slidenum">
              <a:rPr lang="en-CA" smtClean="0"/>
              <a:t>‹#›</a:t>
            </a:fld>
            <a:endParaRPr lang="en-CA" dirty="0"/>
          </a:p>
        </p:txBody>
      </p:sp>
    </p:spTree>
    <p:extLst>
      <p:ext uri="{BB962C8B-B14F-4D97-AF65-F5344CB8AC3E}">
        <p14:creationId xmlns:p14="http://schemas.microsoft.com/office/powerpoint/2010/main" val="2709280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dirty="0"/>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sz="1200" dirty="0"/>
              <a:t>This is a very basic topic, but review is always useful …</a:t>
            </a:r>
          </a:p>
          <a:p>
            <a:pPr marL="171450" indent="-171450">
              <a:buFont typeface="Arial" panose="020B0604020202020204" pitchFamily="34" charset="0"/>
              <a:buChar char="•"/>
            </a:pPr>
            <a:r>
              <a:rPr lang="en-CA" sz="1200" dirty="0"/>
              <a:t>Belief in the existence of God is prerequisite to all other knowledge of God (Hb11:6a).  </a:t>
            </a:r>
          </a:p>
          <a:p>
            <a:pPr marL="171450" indent="-171450">
              <a:buFont typeface="Arial" panose="020B0604020202020204" pitchFamily="34" charset="0"/>
              <a:buChar char="•"/>
            </a:pPr>
            <a:r>
              <a:rPr lang="en-CA" sz="1200" dirty="0"/>
              <a:t>The Plan of God is based on the offer to human beings of joining the God Family (Ps8:4).  </a:t>
            </a:r>
          </a:p>
          <a:p>
            <a:pPr marL="171450" indent="-171450">
              <a:buFont typeface="Arial" panose="020B0604020202020204" pitchFamily="34" charset="0"/>
              <a:buChar char="•"/>
            </a:pPr>
            <a:r>
              <a:rPr lang="en-CA" sz="1200" dirty="0"/>
              <a:t>Only through the Holy Spirit is knowledge of God attainable (Jh6:12-13a).  </a:t>
            </a:r>
          </a:p>
          <a:p>
            <a:pPr marL="171450" indent="-171450">
              <a:buFont typeface="Arial" panose="020B0604020202020204" pitchFamily="34" charset="0"/>
              <a:buChar char="•"/>
            </a:pPr>
            <a:r>
              <a:rPr lang="en-CA" sz="1200" dirty="0"/>
              <a:t>God is spirit; God is light; God has life in himself (Jh4:24a, 1Jh1:5bα, Jh5:26).  </a:t>
            </a:r>
          </a:p>
          <a:p>
            <a:pPr marL="171450" indent="-171450">
              <a:buFont typeface="Arial" panose="020B0604020202020204" pitchFamily="34" charset="0"/>
              <a:buChar char="•"/>
            </a:pPr>
            <a:r>
              <a:rPr lang="en-CA" sz="1200" dirty="0"/>
              <a:t>True worship of God must be done “in spirit and in truth” (Jh4:24b).</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4C705B-09E7-44CF-8A28-A7976D0C8AA3}"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CA"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75062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F91BB-AC24-2808-0C6D-A94E4D7317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100A11-103A-57CD-5F4B-6862B1361D29}"/>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77E2870D-40D1-D2A0-B21E-4903B11FA50E}"/>
              </a:ext>
            </a:extLst>
          </p:cNvPr>
          <p:cNvSpPr>
            <a:spLocks noGrp="1"/>
          </p:cNvSpPr>
          <p:nvPr>
            <p:ph type="body" idx="1"/>
          </p:nvPr>
        </p:nvSpPr>
        <p:spPr/>
        <p:txBody>
          <a:bodyPr/>
          <a:lstStyle/>
          <a:p>
            <a:pPr marL="171450" indent="-171450">
              <a:buFont typeface="Arial" panose="020B0604020202020204" pitchFamily="34" charset="0"/>
              <a:buChar char="•"/>
            </a:pPr>
            <a:r>
              <a:rPr lang="en-CA" dirty="0"/>
              <a:t>Jm2:1, The article </a:t>
            </a:r>
            <a:r>
              <a:rPr lang="el-GR" dirty="0"/>
              <a:t> ὁ (</a:t>
            </a:r>
            <a:r>
              <a:rPr lang="en-CA" dirty="0"/>
              <a:t>ho) is genitive, </a:t>
            </a:r>
            <a:r>
              <a:rPr lang="el-GR" dirty="0"/>
              <a:t>τοῦ</a:t>
            </a:r>
            <a:r>
              <a:rPr lang="en-CA" dirty="0"/>
              <a:t> (</a:t>
            </a:r>
            <a:r>
              <a:rPr lang="en-CA" dirty="0" err="1"/>
              <a:t>tou</a:t>
            </a:r>
            <a:r>
              <a:rPr lang="en-CA" dirty="0"/>
              <a:t>), “of”</a:t>
            </a:r>
          </a:p>
        </p:txBody>
      </p:sp>
      <p:sp>
        <p:nvSpPr>
          <p:cNvPr id="4" name="Slide Number Placeholder 3">
            <a:extLst>
              <a:ext uri="{FF2B5EF4-FFF2-40B4-BE49-F238E27FC236}">
                <a16:creationId xmlns:a16="http://schemas.microsoft.com/office/drawing/2014/main" id="{353A15BD-2F08-8D80-A34A-65DCE8AD226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024C86-5C1D-4FFE-858B-EDB8BBDAA990}"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50839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Jesus is talking about “spiritual birth”, the transformation </a:t>
            </a:r>
          </a:p>
        </p:txBody>
      </p:sp>
      <p:sp>
        <p:nvSpPr>
          <p:cNvPr id="4" name="Slide Number Placeholder 3"/>
          <p:cNvSpPr>
            <a:spLocks noGrp="1"/>
          </p:cNvSpPr>
          <p:nvPr>
            <p:ph type="sldNum" sz="quarter" idx="5"/>
          </p:nvPr>
        </p:nvSpPr>
        <p:spPr/>
        <p:txBody>
          <a:bodyPr/>
          <a:lstStyle/>
          <a:p>
            <a:fld id="{67024C86-5C1D-4FFE-858B-EDB8BBDAA990}" type="slidenum">
              <a:rPr lang="en-CA" smtClean="0"/>
              <a:t>11</a:t>
            </a:fld>
            <a:endParaRPr lang="en-CA" dirty="0"/>
          </a:p>
        </p:txBody>
      </p:sp>
    </p:spTree>
    <p:extLst>
      <p:ext uri="{BB962C8B-B14F-4D97-AF65-F5344CB8AC3E}">
        <p14:creationId xmlns:p14="http://schemas.microsoft.com/office/powerpoint/2010/main" val="409079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024C86-5C1D-4FFE-858B-EDB8BBDAA990}" type="slidenum">
              <a:rPr lang="en-CA" smtClean="0"/>
              <a:t>14</a:t>
            </a:fld>
            <a:endParaRPr lang="en-CA" dirty="0"/>
          </a:p>
        </p:txBody>
      </p:sp>
    </p:spTree>
    <p:extLst>
      <p:ext uri="{BB962C8B-B14F-4D97-AF65-F5344CB8AC3E}">
        <p14:creationId xmlns:p14="http://schemas.microsoft.com/office/powerpoint/2010/main" val="16514923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Spirit is fundamentally different from physical</a:t>
            </a:r>
          </a:p>
          <a:p>
            <a:r>
              <a:rPr lang="en-CA" dirty="0"/>
              <a:t>Spirit can inhabit eternity, the Kingdom of God, physical cannot</a:t>
            </a:r>
          </a:p>
        </p:txBody>
      </p:sp>
      <p:sp>
        <p:nvSpPr>
          <p:cNvPr id="4" name="Slide Number Placeholder 3"/>
          <p:cNvSpPr>
            <a:spLocks noGrp="1"/>
          </p:cNvSpPr>
          <p:nvPr>
            <p:ph type="sldNum" sz="quarter" idx="5"/>
          </p:nvPr>
        </p:nvSpPr>
        <p:spPr/>
        <p:txBody>
          <a:bodyPr/>
          <a:lstStyle/>
          <a:p>
            <a:fld id="{67024C86-5C1D-4FFE-858B-EDB8BBDAA990}" type="slidenum">
              <a:rPr lang="en-CA" smtClean="0"/>
              <a:t>15</a:t>
            </a:fld>
            <a:endParaRPr lang="en-CA" dirty="0"/>
          </a:p>
        </p:txBody>
      </p:sp>
    </p:spTree>
    <p:extLst>
      <p:ext uri="{BB962C8B-B14F-4D97-AF65-F5344CB8AC3E}">
        <p14:creationId xmlns:p14="http://schemas.microsoft.com/office/powerpoint/2010/main" val="1191222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Metaphor of “light” is through the whole Bible, especially New Testament</a:t>
            </a:r>
          </a:p>
        </p:txBody>
      </p:sp>
      <p:sp>
        <p:nvSpPr>
          <p:cNvPr id="4" name="Slide Number Placeholder 3"/>
          <p:cNvSpPr>
            <a:spLocks noGrp="1"/>
          </p:cNvSpPr>
          <p:nvPr>
            <p:ph type="sldNum" sz="quarter" idx="5"/>
          </p:nvPr>
        </p:nvSpPr>
        <p:spPr/>
        <p:txBody>
          <a:bodyPr/>
          <a:lstStyle/>
          <a:p>
            <a:fld id="{67024C86-5C1D-4FFE-858B-EDB8BBDAA990}" type="slidenum">
              <a:rPr lang="en-CA" smtClean="0"/>
              <a:t>18</a:t>
            </a:fld>
            <a:endParaRPr lang="en-CA" dirty="0"/>
          </a:p>
        </p:txBody>
      </p:sp>
    </p:spTree>
    <p:extLst>
      <p:ext uri="{BB962C8B-B14F-4D97-AF65-F5344CB8AC3E}">
        <p14:creationId xmlns:p14="http://schemas.microsoft.com/office/powerpoint/2010/main" val="11059677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In contrast, physical life is short, fragile, and very limited</a:t>
            </a:r>
          </a:p>
        </p:txBody>
      </p:sp>
      <p:sp>
        <p:nvSpPr>
          <p:cNvPr id="4" name="Slide Number Placeholder 3"/>
          <p:cNvSpPr>
            <a:spLocks noGrp="1"/>
          </p:cNvSpPr>
          <p:nvPr>
            <p:ph type="sldNum" sz="quarter" idx="5"/>
          </p:nvPr>
        </p:nvSpPr>
        <p:spPr/>
        <p:txBody>
          <a:bodyPr/>
          <a:lstStyle/>
          <a:p>
            <a:fld id="{67024C86-5C1D-4FFE-858B-EDB8BBDAA990}" type="slidenum">
              <a:rPr lang="en-CA" smtClean="0"/>
              <a:t>19</a:t>
            </a:fld>
            <a:endParaRPr lang="en-CA" dirty="0"/>
          </a:p>
        </p:txBody>
      </p:sp>
    </p:spTree>
    <p:extLst>
      <p:ext uri="{BB962C8B-B14F-4D97-AF65-F5344CB8AC3E}">
        <p14:creationId xmlns:p14="http://schemas.microsoft.com/office/powerpoint/2010/main" val="37449555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John is firmly attesting the “divinity” of Jesus Christ</a:t>
            </a:r>
          </a:p>
        </p:txBody>
      </p:sp>
      <p:sp>
        <p:nvSpPr>
          <p:cNvPr id="4" name="Slide Number Placeholder 3"/>
          <p:cNvSpPr>
            <a:spLocks noGrp="1"/>
          </p:cNvSpPr>
          <p:nvPr>
            <p:ph type="sldNum" sz="quarter" idx="5"/>
          </p:nvPr>
        </p:nvSpPr>
        <p:spPr/>
        <p:txBody>
          <a:bodyPr/>
          <a:lstStyle/>
          <a:p>
            <a:fld id="{67024C86-5C1D-4FFE-858B-EDB8BBDAA990}" type="slidenum">
              <a:rPr lang="en-CA" smtClean="0"/>
              <a:t>20</a:t>
            </a:fld>
            <a:endParaRPr lang="en-CA" dirty="0"/>
          </a:p>
        </p:txBody>
      </p:sp>
    </p:spTree>
    <p:extLst>
      <p:ext uri="{BB962C8B-B14F-4D97-AF65-F5344CB8AC3E}">
        <p14:creationId xmlns:p14="http://schemas.microsoft.com/office/powerpoint/2010/main" val="29853027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Ps42&amp;84 both “sons of Korah”</a:t>
            </a:r>
          </a:p>
          <a:p>
            <a:r>
              <a:rPr lang="en-CA" dirty="0"/>
              <a:t>The transformation is only possible through the Holy Spirit </a:t>
            </a:r>
          </a:p>
        </p:txBody>
      </p:sp>
      <p:sp>
        <p:nvSpPr>
          <p:cNvPr id="4" name="Slide Number Placeholder 3"/>
          <p:cNvSpPr>
            <a:spLocks noGrp="1"/>
          </p:cNvSpPr>
          <p:nvPr>
            <p:ph type="sldNum" sz="quarter" idx="5"/>
          </p:nvPr>
        </p:nvSpPr>
        <p:spPr/>
        <p:txBody>
          <a:bodyPr/>
          <a:lstStyle/>
          <a:p>
            <a:fld id="{67024C86-5C1D-4FFE-858B-EDB8BBDAA990}" type="slidenum">
              <a:rPr lang="en-CA" smtClean="0"/>
              <a:t>22</a:t>
            </a:fld>
            <a:endParaRPr lang="en-CA" dirty="0"/>
          </a:p>
        </p:txBody>
      </p:sp>
    </p:spTree>
    <p:extLst>
      <p:ext uri="{BB962C8B-B14F-4D97-AF65-F5344CB8AC3E}">
        <p14:creationId xmlns:p14="http://schemas.microsoft.com/office/powerpoint/2010/main" val="35317822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is what God requires of us … </a:t>
            </a:r>
          </a:p>
          <a:p>
            <a:r>
              <a:rPr lang="en-CA" dirty="0"/>
              <a:t>Only possible through the Holy Spirit …</a:t>
            </a:r>
          </a:p>
          <a:p>
            <a:endParaRPr lang="en-CA" dirty="0"/>
          </a:p>
          <a:p>
            <a:r>
              <a:rPr lang="en-CA" dirty="0"/>
              <a:t>John 6:63 - It is the Spirit [which] gives life; the flesh is no help at all. The words that I have spoken to you are spirit and life.</a:t>
            </a:r>
          </a:p>
          <a:p>
            <a:r>
              <a:rPr lang="en-CA" dirty="0"/>
              <a:t>John 7:39 - Now this he said about the Spirit, [which] those who believed in him were to receive, for as yet the Spirit had not been given, because Jesus was not yet glorified.</a:t>
            </a:r>
          </a:p>
          <a:p>
            <a:r>
              <a:rPr lang="en-CA" dirty="0"/>
              <a:t>John 14:17 - even the Spirit of truth, [which] the world cannot receive, because it neither sees [it] nor knows [it]. You know [it], for [it] dwells with you and will be in you.</a:t>
            </a:r>
          </a:p>
          <a:p>
            <a:r>
              <a:rPr lang="en-CA" dirty="0"/>
              <a:t>Romans 5:5 - and hope does not put us to shame, because God’s love has been poured into our hearts through the Holy Spirit [which] has been given to us.</a:t>
            </a:r>
          </a:p>
          <a:p>
            <a:r>
              <a:rPr lang="en-CA" dirty="0"/>
              <a:t>Romans 8:5 - For those who live according to the flesh set their minds on the things of the flesh, but those who live according to the Spirit set their minds on the things of the Spirit.</a:t>
            </a:r>
          </a:p>
          <a:p>
            <a:r>
              <a:rPr lang="en-CA" dirty="0"/>
              <a:t>Romans 8:11 - If the Spirit of him who raised Jesus from the dead dwells in you, he who raised Christ Jesus from the dead will also give life to your mortal bodies through his Spirit [which] dwells in you.</a:t>
            </a:r>
          </a:p>
          <a:p>
            <a:r>
              <a:rPr lang="en-CA" dirty="0"/>
              <a:t>Romans 8:14 - For all who are led by the Spirit of God are sons of God.</a:t>
            </a:r>
          </a:p>
          <a:p>
            <a:r>
              <a:rPr lang="en-CA" dirty="0"/>
              <a:t>1 Corinthians 2:11 - For who knows a person’s thoughts except the spirit of that person, which is in him? So also no one comprehends the thoughts of God except the Spirit of God.</a:t>
            </a:r>
          </a:p>
          <a:p>
            <a:r>
              <a:rPr lang="en-CA" dirty="0"/>
              <a:t>1 Corinthians 2:12 - Now we have received not the spirit of the world, but the Spirit [which] is from God, that we might understand the things freely given us by God.</a:t>
            </a:r>
          </a:p>
          <a:p>
            <a:r>
              <a:rPr lang="en-CA" dirty="0"/>
              <a:t>Ephesians 1:17 - that the God of our Lord Jesus Christ, the Father of glory, may give you the Spirit of wisdom and of revelation in the knowledge of him,</a:t>
            </a:r>
          </a:p>
          <a:p>
            <a:r>
              <a:rPr lang="en-CA" dirty="0"/>
              <a:t>1 John 5:6 - This is he who came by water and blood—Jesus Christ; not by the water only but by the water and the blood. And the Spirit is the [thing which] testifies, because the Spirit is the truth.</a:t>
            </a:r>
          </a:p>
          <a:p>
            <a:r>
              <a:rPr lang="en-CA" dirty="0"/>
              <a:t>1 Corinthians 2:13 - And we impart this in words not taught by human wisdom but taught by the Spirit, interpreting spiritual truths to those who are spiritual.</a:t>
            </a:r>
          </a:p>
          <a:p>
            <a:r>
              <a:rPr lang="en-CA" dirty="0"/>
              <a:t>1 Corinthians 13:6 - it does not rejoice at  wrongdoing, but rejoices with the truth.</a:t>
            </a:r>
          </a:p>
          <a:p>
            <a:r>
              <a:rPr lang="en-CA" dirty="0"/>
              <a:t>Ephesians 1:13 - In him you also, when you heard the word of truth, the gospel of your salvation, and believed in him, were sealed with the promised Holy Spirit,</a:t>
            </a:r>
          </a:p>
          <a:p>
            <a:r>
              <a:rPr lang="en-CA" dirty="0"/>
              <a:t>Colossians 1:5 - because of the hope laid up for you in heaven. Of this you have heard before in the word of the truth, the gospel,</a:t>
            </a:r>
          </a:p>
          <a:p>
            <a:r>
              <a:rPr lang="en-CA" dirty="0"/>
              <a:t>2 Thessalonians 2:13 - But we ought always to give thanks to God for you, brothers beloved by the Lord, because God chose you as the firstfruits to be saved, through sanctification by the Spirit and belief in the truth.</a:t>
            </a:r>
          </a:p>
          <a:p>
            <a:r>
              <a:rPr lang="en-CA" dirty="0"/>
              <a:t>1 John 4:6 - We are from God. Whoever knows God listens to us; whoever is not from God does not listen to us. By this we know the Spirit of truth and the spirit of error.</a:t>
            </a:r>
          </a:p>
          <a:p>
            <a:r>
              <a:rPr lang="en-CA" dirty="0"/>
              <a:t>John 8:32 - and you will know the truth, and the truth will set you free.”</a:t>
            </a:r>
          </a:p>
          <a:p>
            <a:r>
              <a:rPr lang="en-CA" dirty="0"/>
              <a:t>John 14:6 - Jesus said to him, “I am the way, and the truth, and the life. No one comes to the Father except through me.</a:t>
            </a:r>
          </a:p>
          <a:p>
            <a:r>
              <a:rPr lang="en-CA" dirty="0"/>
              <a:t>John 14:17 - even the Spirit of truth, [which] the world cannot receive, because it neither sees [it] nor knows [it]. You know [it], for [it] dwells with you and will be in you.</a:t>
            </a:r>
          </a:p>
          <a:p>
            <a:r>
              <a:rPr lang="en-CA" dirty="0"/>
              <a:t>John 15:26 - “But when the Helper comes, [which] I will send to you from the Father, the Spirit of truth, [which] proceeds from the Father, [it] will bear witness about me.</a:t>
            </a:r>
          </a:p>
          <a:p>
            <a:r>
              <a:rPr lang="en-CA" dirty="0"/>
              <a:t>John 16:13 - When the Spirit of truth comes, [it] will guide you into all the truth, for [it] will not speak on [its] own authority, but whatever [it] hears [it] will speak, and [it] will declare to you the things that are to come.</a:t>
            </a:r>
          </a:p>
          <a:p>
            <a:r>
              <a:rPr lang="en-CA" dirty="0"/>
              <a:t>John 17:17 - Sanctify them in the truth; your word is truth.</a:t>
            </a:r>
          </a:p>
          <a:p>
            <a:r>
              <a:rPr lang="en-CA" dirty="0"/>
              <a:t>John 18:37 - Then Pilate said to him, “So you are a king?” Jesus answered, “You say that I am a king. For this purpose I was born and for this purpose I have come into the world—to bear witness to the truth. Everyone who is of the truth listens to my voice.”</a:t>
            </a:r>
          </a:p>
          <a:p>
            <a:r>
              <a:rPr lang="en-CA" dirty="0"/>
              <a:t>Romans 12:1 - I appeal to you therefore, brothers, by the mercies of God, to present your bodies as a living sacrifice, holy and acceptable to God, which is your spiritual worship.</a:t>
            </a:r>
          </a:p>
          <a:p>
            <a:r>
              <a:rPr lang="en-CA" dirty="0"/>
              <a:t>Philippians 3:3 - For we are the circumcision, who worship by the Spirit of God and glory in Christ Jesus and put no confidence in the flesh—</a:t>
            </a:r>
          </a:p>
          <a:p>
            <a:endParaRPr lang="en-CA" dirty="0"/>
          </a:p>
          <a:p>
            <a:endParaRPr lang="en-CA" dirty="0"/>
          </a:p>
          <a:p>
            <a:endParaRPr lang="en-CA" dirty="0"/>
          </a:p>
          <a:p>
            <a:endParaRPr lang="en-CA" dirty="0"/>
          </a:p>
          <a:p>
            <a:endParaRPr lang="en-CA" dirty="0"/>
          </a:p>
          <a:p>
            <a:endParaRPr lang="en-CA" dirty="0"/>
          </a:p>
          <a:p>
            <a:endParaRPr lang="en-CA" dirty="0"/>
          </a:p>
        </p:txBody>
      </p:sp>
      <p:sp>
        <p:nvSpPr>
          <p:cNvPr id="4" name="Slide Number Placeholder 3"/>
          <p:cNvSpPr>
            <a:spLocks noGrp="1"/>
          </p:cNvSpPr>
          <p:nvPr>
            <p:ph type="sldNum" sz="quarter" idx="5"/>
          </p:nvPr>
        </p:nvSpPr>
        <p:spPr/>
        <p:txBody>
          <a:bodyPr/>
          <a:lstStyle/>
          <a:p>
            <a:fld id="{67024C86-5C1D-4FFE-858B-EDB8BBDAA990}" type="slidenum">
              <a:rPr lang="en-CA" smtClean="0"/>
              <a:t>23</a:t>
            </a:fld>
            <a:endParaRPr lang="en-CA" dirty="0"/>
          </a:p>
        </p:txBody>
      </p:sp>
    </p:spTree>
    <p:extLst>
      <p:ext uri="{BB962C8B-B14F-4D97-AF65-F5344CB8AC3E}">
        <p14:creationId xmlns:p14="http://schemas.microsoft.com/office/powerpoint/2010/main" val="39191409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024C86-5C1D-4FFE-858B-EDB8BBDAA990}" type="slidenum">
              <a:rPr lang="en-CA" smtClean="0"/>
              <a:t>24</a:t>
            </a:fld>
            <a:endParaRPr lang="en-CA" dirty="0"/>
          </a:p>
        </p:txBody>
      </p:sp>
    </p:spTree>
    <p:extLst>
      <p:ext uri="{BB962C8B-B14F-4D97-AF65-F5344CB8AC3E}">
        <p14:creationId xmlns:p14="http://schemas.microsoft.com/office/powerpoint/2010/main" val="1186946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dirty="0"/>
          </a:p>
        </p:txBody>
      </p:sp>
      <p:sp>
        <p:nvSpPr>
          <p:cNvPr id="3" name="Notes Placeholder 2"/>
          <p:cNvSpPr>
            <a:spLocks noGrp="1"/>
          </p:cNvSpPr>
          <p:nvPr>
            <p:ph type="body" idx="1"/>
          </p:nvPr>
        </p:nvSpPr>
        <p:spPr/>
        <p:txBody>
          <a:bodyPr/>
          <a:lstStyle/>
          <a:p>
            <a:r>
              <a:rPr lang="en-CA" dirty="0"/>
              <a:t>Romans 8:8 - Those who are in the flesh cannot please God.</a:t>
            </a:r>
          </a:p>
          <a:p>
            <a:r>
              <a:rPr lang="en-CA" dirty="0"/>
              <a:t>1 Thessalonians 4:1 - Finally, then, brothers, we ask and urge you in the Lord Jesus, that as you received from us how you ought to walk and to please God, just as you are doing, that you do so more and more.</a:t>
            </a:r>
          </a:p>
          <a:p>
            <a:r>
              <a:rPr lang="en-CA" dirty="0"/>
              <a:t>Hebrews 11:6 - And without faith it is impossible to please him, for whoever would draw near to God must believe that he exists and that he rewards those who seek him.</a:t>
            </a:r>
          </a:p>
          <a:p>
            <a:r>
              <a:rPr lang="en-CA" dirty="0"/>
              <a:t>Psalm 10:4 - In the pride of his face the wicked does not seek him; all his thoughts are, “There is no God.”</a:t>
            </a:r>
          </a:p>
          <a:p>
            <a:r>
              <a:rPr lang="en-CA" dirty="0"/>
              <a:t>Psalm 14:1 - To the choirmaster. Of David. The fool says in his heart, “There is no God.” They are corrupt, they do abominable deeds; there is none who does good.</a:t>
            </a:r>
          </a:p>
          <a:p>
            <a:r>
              <a:rPr lang="en-CA" dirty="0"/>
              <a:t>Psalm 53:1 - To the choirmaster: according to Mahalath. A Maskil of David. The fool says in his heart, “There is no God.” They are corrupt, doing abominable iniquity; there is none who does good.</a:t>
            </a:r>
          </a:p>
          <a:p>
            <a:r>
              <a:rPr lang="en-CA" dirty="0"/>
              <a:t>Deuteronomy 32:39 - “‘See now that I, even I, am he, and there is no god beside me; I kill and I make alive; I wound and I heal; and there is none that can deliver out of my hand.</a:t>
            </a:r>
          </a:p>
          <a:p>
            <a:r>
              <a:rPr lang="en-CA" dirty="0"/>
              <a:t>Isaiah 44:6 - Thus says the LORD, the King of Israel and his Redeemer, the LORD of hosts: “I am the first and I am the last; besides me there is no god.</a:t>
            </a:r>
          </a:p>
          <a:p>
            <a:r>
              <a:rPr lang="en-CA" dirty="0"/>
              <a:t>Isaiah 45:5 - I am the LORD, and there is no other, besides me there is no God; I equip you, though you do not know me,</a:t>
            </a:r>
          </a:p>
        </p:txBody>
      </p:sp>
      <p:sp>
        <p:nvSpPr>
          <p:cNvPr id="4" name="Slide Number Placeholder 3"/>
          <p:cNvSpPr>
            <a:spLocks noGrp="1"/>
          </p:cNvSpPr>
          <p:nvPr>
            <p:ph type="sldNum" sz="quarter" idx="5"/>
          </p:nvPr>
        </p:nvSpPr>
        <p:spPr/>
        <p:txBody>
          <a:bodyPr/>
          <a:lstStyle/>
          <a:p>
            <a:fld id="{67024C86-5C1D-4FFE-858B-EDB8BBDAA990}" type="slidenum">
              <a:rPr lang="en-CA" smtClean="0"/>
              <a:t>2</a:t>
            </a:fld>
            <a:endParaRPr lang="en-CA" dirty="0"/>
          </a:p>
        </p:txBody>
      </p:sp>
    </p:spTree>
    <p:extLst>
      <p:ext uri="{BB962C8B-B14F-4D97-AF65-F5344CB8AC3E}">
        <p14:creationId xmlns:p14="http://schemas.microsoft.com/office/powerpoint/2010/main" val="25065147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“reverence” + “service” -&gt; “worship”</a:t>
            </a:r>
          </a:p>
        </p:txBody>
      </p:sp>
      <p:sp>
        <p:nvSpPr>
          <p:cNvPr id="4" name="Slide Number Placeholder 3"/>
          <p:cNvSpPr>
            <a:spLocks noGrp="1"/>
          </p:cNvSpPr>
          <p:nvPr>
            <p:ph type="sldNum" sz="quarter" idx="5"/>
          </p:nvPr>
        </p:nvSpPr>
        <p:spPr/>
        <p:txBody>
          <a:bodyPr/>
          <a:lstStyle/>
          <a:p>
            <a:fld id="{67024C86-5C1D-4FFE-858B-EDB8BBDAA990}" type="slidenum">
              <a:rPr lang="en-CA" smtClean="0"/>
              <a:t>25</a:t>
            </a:fld>
            <a:endParaRPr lang="en-CA" dirty="0"/>
          </a:p>
        </p:txBody>
      </p:sp>
    </p:spTree>
    <p:extLst>
      <p:ext uri="{BB962C8B-B14F-4D97-AF65-F5344CB8AC3E}">
        <p14:creationId xmlns:p14="http://schemas.microsoft.com/office/powerpoint/2010/main" val="32708521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l-GR" dirty="0"/>
              <a:t>υἱοθεσία (</a:t>
            </a:r>
            <a:r>
              <a:rPr lang="en-CA" dirty="0" err="1"/>
              <a:t>huiothesia</a:t>
            </a:r>
            <a:r>
              <a:rPr lang="en-CA" dirty="0"/>
              <a:t>) – is used for adoption in non-biblical Greek, “adoption as sons”</a:t>
            </a:r>
          </a:p>
          <a:p>
            <a:pPr marL="171450" indent="-171450">
              <a:buFont typeface="Arial" panose="020B0604020202020204" pitchFamily="34" charset="0"/>
              <a:buChar char="•"/>
            </a:pPr>
            <a:r>
              <a:rPr lang="en-CA" dirty="0"/>
              <a:t>God’s process is NOT adoption, but spiritual birth through transformation</a:t>
            </a:r>
          </a:p>
        </p:txBody>
      </p:sp>
      <p:sp>
        <p:nvSpPr>
          <p:cNvPr id="4" name="Slide Number Placeholder 3"/>
          <p:cNvSpPr>
            <a:spLocks noGrp="1"/>
          </p:cNvSpPr>
          <p:nvPr>
            <p:ph type="sldNum" sz="quarter" idx="5"/>
          </p:nvPr>
        </p:nvSpPr>
        <p:spPr/>
        <p:txBody>
          <a:bodyPr/>
          <a:lstStyle/>
          <a:p>
            <a:fld id="{67024C86-5C1D-4FFE-858B-EDB8BBDAA990}" type="slidenum">
              <a:rPr lang="en-CA" smtClean="0"/>
              <a:t>26</a:t>
            </a:fld>
            <a:endParaRPr lang="en-CA" dirty="0"/>
          </a:p>
        </p:txBody>
      </p:sp>
    </p:spTree>
    <p:extLst>
      <p:ext uri="{BB962C8B-B14F-4D97-AF65-F5344CB8AC3E}">
        <p14:creationId xmlns:p14="http://schemas.microsoft.com/office/powerpoint/2010/main" val="32173041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024C86-5C1D-4FFE-858B-EDB8BBDAA990}" type="slidenum">
              <a:rPr lang="en-CA" smtClean="0"/>
              <a:t>28</a:t>
            </a:fld>
            <a:endParaRPr lang="en-CA" dirty="0"/>
          </a:p>
        </p:txBody>
      </p:sp>
    </p:spTree>
    <p:extLst>
      <p:ext uri="{BB962C8B-B14F-4D97-AF65-F5344CB8AC3E}">
        <p14:creationId xmlns:p14="http://schemas.microsoft.com/office/powerpoint/2010/main" val="7344659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7024C86-5C1D-4FFE-858B-EDB8BBDAA990}" type="slidenum">
              <a:rPr lang="en-CA" smtClean="0"/>
              <a:t>29</a:t>
            </a:fld>
            <a:endParaRPr lang="en-CA" dirty="0"/>
          </a:p>
        </p:txBody>
      </p:sp>
    </p:spTree>
    <p:extLst>
      <p:ext uri="{BB962C8B-B14F-4D97-AF65-F5344CB8AC3E}">
        <p14:creationId xmlns:p14="http://schemas.microsoft.com/office/powerpoint/2010/main" val="1522336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Why is God doing this?</a:t>
            </a:r>
          </a:p>
          <a:p>
            <a:r>
              <a:rPr lang="en-CA" dirty="0"/>
              <a:t>Transformation at the First Resurrection</a:t>
            </a:r>
          </a:p>
        </p:txBody>
      </p:sp>
      <p:sp>
        <p:nvSpPr>
          <p:cNvPr id="4" name="Slide Number Placeholder 3"/>
          <p:cNvSpPr>
            <a:spLocks noGrp="1"/>
          </p:cNvSpPr>
          <p:nvPr>
            <p:ph type="sldNum" sz="quarter" idx="5"/>
          </p:nvPr>
        </p:nvSpPr>
        <p:spPr/>
        <p:txBody>
          <a:bodyPr/>
          <a:lstStyle/>
          <a:p>
            <a:fld id="{67024C86-5C1D-4FFE-858B-EDB8BBDAA990}" type="slidenum">
              <a:rPr lang="en-CA" smtClean="0"/>
              <a:t>3</a:t>
            </a:fld>
            <a:endParaRPr lang="en-CA" dirty="0"/>
          </a:p>
        </p:txBody>
      </p:sp>
    </p:spTree>
    <p:extLst>
      <p:ext uri="{BB962C8B-B14F-4D97-AF65-F5344CB8AC3E}">
        <p14:creationId xmlns:p14="http://schemas.microsoft.com/office/powerpoint/2010/main" val="1317391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dirty="0"/>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a:t>Both Davidic Psalms</a:t>
            </a:r>
          </a:p>
        </p:txBody>
      </p:sp>
      <p:sp>
        <p:nvSpPr>
          <p:cNvPr id="4" name="Slide Number Placeholder 3"/>
          <p:cNvSpPr>
            <a:spLocks noGrp="1"/>
          </p:cNvSpPr>
          <p:nvPr>
            <p:ph type="sldNum" sz="quarter" idx="5"/>
          </p:nvPr>
        </p:nvSpPr>
        <p:spPr/>
        <p:txBody>
          <a:bodyPr/>
          <a:lstStyle/>
          <a:p>
            <a:fld id="{67024C86-5C1D-4FFE-858B-EDB8BBDAA990}" type="slidenum">
              <a:rPr lang="en-CA" smtClean="0"/>
              <a:t>4</a:t>
            </a:fld>
            <a:endParaRPr lang="en-CA" dirty="0"/>
          </a:p>
        </p:txBody>
      </p:sp>
    </p:spTree>
    <p:extLst>
      <p:ext uri="{BB962C8B-B14F-4D97-AF65-F5344CB8AC3E}">
        <p14:creationId xmlns:p14="http://schemas.microsoft.com/office/powerpoint/2010/main" val="3963789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Paul is specifically talking about Greek philosophers, but the application is general</a:t>
            </a:r>
          </a:p>
        </p:txBody>
      </p:sp>
      <p:sp>
        <p:nvSpPr>
          <p:cNvPr id="4" name="Slide Number Placeholder 3"/>
          <p:cNvSpPr>
            <a:spLocks noGrp="1"/>
          </p:cNvSpPr>
          <p:nvPr>
            <p:ph type="sldNum" sz="quarter" idx="5"/>
          </p:nvPr>
        </p:nvSpPr>
        <p:spPr/>
        <p:txBody>
          <a:bodyPr/>
          <a:lstStyle/>
          <a:p>
            <a:fld id="{67024C86-5C1D-4FFE-858B-EDB8BBDAA990}" type="slidenum">
              <a:rPr lang="en-CA" smtClean="0"/>
              <a:t>5</a:t>
            </a:fld>
            <a:endParaRPr lang="en-CA" dirty="0"/>
          </a:p>
        </p:txBody>
      </p:sp>
    </p:spTree>
    <p:extLst>
      <p:ext uri="{BB962C8B-B14F-4D97-AF65-F5344CB8AC3E}">
        <p14:creationId xmlns:p14="http://schemas.microsoft.com/office/powerpoint/2010/main" val="627171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dirty="0"/>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a:t>Faith as a gift</a:t>
            </a:r>
          </a:p>
        </p:txBody>
      </p:sp>
      <p:sp>
        <p:nvSpPr>
          <p:cNvPr id="4" name="Slide Number Placeholder 3"/>
          <p:cNvSpPr>
            <a:spLocks noGrp="1"/>
          </p:cNvSpPr>
          <p:nvPr>
            <p:ph type="sldNum" sz="quarter" idx="5"/>
          </p:nvPr>
        </p:nvSpPr>
        <p:spPr/>
        <p:txBody>
          <a:bodyPr/>
          <a:lstStyle/>
          <a:p>
            <a:fld id="{67024C86-5C1D-4FFE-858B-EDB8BBDAA990}" type="slidenum">
              <a:rPr lang="en-CA" smtClean="0"/>
              <a:t>6</a:t>
            </a:fld>
            <a:endParaRPr lang="en-CA" dirty="0"/>
          </a:p>
        </p:txBody>
      </p:sp>
    </p:spTree>
    <p:extLst>
      <p:ext uri="{BB962C8B-B14F-4D97-AF65-F5344CB8AC3E}">
        <p14:creationId xmlns:p14="http://schemas.microsoft.com/office/powerpoint/2010/main" val="3569124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CB17D-A18E-921D-6677-35EB04757F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5B8DC3-6F88-7F39-5F5F-F96D7EA1848C}"/>
              </a:ext>
            </a:extLst>
          </p:cNvPr>
          <p:cNvSpPr>
            <a:spLocks noGrp="1" noRot="1" noChangeAspect="1"/>
          </p:cNvSpPr>
          <p:nvPr>
            <p:ph type="sldImg"/>
          </p:nvPr>
        </p:nvSpPr>
        <p:spPr/>
        <p:txBody>
          <a:bodyPr/>
          <a:lstStyle/>
          <a:p>
            <a:endParaRPr lang="en-CA" dirty="0"/>
          </a:p>
        </p:txBody>
      </p:sp>
      <p:sp>
        <p:nvSpPr>
          <p:cNvPr id="3" name="Notes Placeholder 2">
            <a:extLst>
              <a:ext uri="{FF2B5EF4-FFF2-40B4-BE49-F238E27FC236}">
                <a16:creationId xmlns:a16="http://schemas.microsoft.com/office/drawing/2014/main" id="{FA0337A0-ECC1-4312-D0E7-EE339780FE29}"/>
              </a:ext>
            </a:extLst>
          </p:cNvPr>
          <p:cNvSpPr>
            <a:spLocks noGrp="1"/>
          </p:cNvSpPr>
          <p:nvPr>
            <p:ph type="body" idx="1"/>
          </p:nvPr>
        </p:nvSpPr>
        <p:spPr/>
        <p:txBody>
          <a:bodyPr/>
          <a:lstStyle/>
          <a:p>
            <a:pPr marL="0" indent="0">
              <a:buFont typeface="Arial" panose="020B0604020202020204" pitchFamily="34" charset="0"/>
              <a:buNone/>
            </a:pPr>
            <a:r>
              <a:rPr lang="en-CA" dirty="0"/>
              <a:t>Romans 16:25 - Now to him who is able to strengthen you according to my gospel and the preaching of Jesus Christ, according to the revelation of the mystery that was kept secret for long ages</a:t>
            </a:r>
          </a:p>
          <a:p>
            <a:pPr marL="0" indent="0">
              <a:buFont typeface="Arial" panose="020B0604020202020204" pitchFamily="34" charset="0"/>
              <a:buNone/>
            </a:pPr>
            <a:r>
              <a:rPr lang="en-CA" dirty="0"/>
              <a:t>1 Corinthians 13:2 - And if I have prophetic powers, and understand all mysteries and all knowledge, and if I have all faith, so as to remove mountains, but have not love, I am nothing.</a:t>
            </a:r>
          </a:p>
          <a:p>
            <a:pPr marL="0" indent="0">
              <a:buFont typeface="Arial" panose="020B0604020202020204" pitchFamily="34" charset="0"/>
              <a:buNone/>
            </a:pPr>
            <a:r>
              <a:rPr lang="en-CA" dirty="0"/>
              <a:t>1 Corinthians 14:2 - For one who speaks in a tongue speaks not to men but to God; for no one understands him, but he utters mysteries in the Spirit.</a:t>
            </a:r>
          </a:p>
          <a:p>
            <a:pPr marL="0" indent="0">
              <a:buFont typeface="Arial" panose="020B0604020202020204" pitchFamily="34" charset="0"/>
              <a:buNone/>
            </a:pPr>
            <a:r>
              <a:rPr lang="en-CA" dirty="0"/>
              <a:t>1 Corinthians 15:51 - Behold! I tell you a mystery. We shall not all sleep, but we shall all be changed,</a:t>
            </a:r>
          </a:p>
          <a:p>
            <a:pPr marL="0" indent="0">
              <a:buFont typeface="Arial" panose="020B0604020202020204" pitchFamily="34" charset="0"/>
              <a:buNone/>
            </a:pPr>
            <a:r>
              <a:rPr lang="en-CA" dirty="0"/>
              <a:t>Ephesians 1:9 - making known to us the mystery of his will, according to his purpose, which he set forth in Christ</a:t>
            </a:r>
          </a:p>
          <a:p>
            <a:pPr marL="0" indent="0">
              <a:buFont typeface="Arial" panose="020B0604020202020204" pitchFamily="34" charset="0"/>
              <a:buNone/>
            </a:pPr>
            <a:r>
              <a:rPr lang="en-CA" dirty="0"/>
              <a:t>Ephesians 3:3 - how the mystery was made known to me by revelation, as I have written briefly.</a:t>
            </a:r>
          </a:p>
          <a:p>
            <a:pPr marL="0" indent="0">
              <a:buFont typeface="Arial" panose="020B0604020202020204" pitchFamily="34" charset="0"/>
              <a:buNone/>
            </a:pPr>
            <a:r>
              <a:rPr lang="en-CA" dirty="0"/>
              <a:t>Ephesians 3:4 - When you read this, you can perceive my insight into the mystery of Christ,</a:t>
            </a:r>
          </a:p>
          <a:p>
            <a:pPr marL="0" indent="0">
              <a:buFont typeface="Arial" panose="020B0604020202020204" pitchFamily="34" charset="0"/>
              <a:buNone/>
            </a:pPr>
            <a:r>
              <a:rPr lang="en-CA" dirty="0"/>
              <a:t>Ephesians 3:6 - This mystery is that the Gentiles are fellow heirs, members of the same body, and partakers of the promise in Christ Jesus through the gospel.</a:t>
            </a:r>
          </a:p>
          <a:p>
            <a:pPr marL="0" indent="0">
              <a:buFont typeface="Arial" panose="020B0604020202020204" pitchFamily="34" charset="0"/>
              <a:buNone/>
            </a:pPr>
            <a:r>
              <a:rPr lang="en-CA" dirty="0"/>
              <a:t>Ephesians 3:9 - and to bring to light for everyone what is the plan of the mystery hidden for ages in God, who created all things,</a:t>
            </a:r>
          </a:p>
          <a:p>
            <a:pPr marL="0" indent="0">
              <a:buFont typeface="Arial" panose="020B0604020202020204" pitchFamily="34" charset="0"/>
              <a:buNone/>
            </a:pPr>
            <a:r>
              <a:rPr lang="en-CA" dirty="0"/>
              <a:t>Ephesians 5:32 - This mystery is profound, and I am saying that it refers to Christ and the church.</a:t>
            </a:r>
          </a:p>
          <a:p>
            <a:pPr marL="0" indent="0">
              <a:buFont typeface="Arial" panose="020B0604020202020204" pitchFamily="34" charset="0"/>
              <a:buNone/>
            </a:pPr>
            <a:r>
              <a:rPr lang="en-CA" dirty="0"/>
              <a:t>Ephesians 6:19 - and also for me, that words may be given to me in opening my mouth boldly to proclaim the mystery of the gospel,</a:t>
            </a:r>
          </a:p>
          <a:p>
            <a:pPr marL="0" indent="0">
              <a:buFont typeface="Arial" panose="020B0604020202020204" pitchFamily="34" charset="0"/>
              <a:buNone/>
            </a:pPr>
            <a:r>
              <a:rPr lang="en-CA" dirty="0"/>
              <a:t>Colossians 1:26 - the mystery hidden for ages and generations but now revealed to his saints.</a:t>
            </a:r>
          </a:p>
          <a:p>
            <a:pPr marL="0" indent="0">
              <a:buFont typeface="Arial" panose="020B0604020202020204" pitchFamily="34" charset="0"/>
              <a:buNone/>
            </a:pPr>
            <a:r>
              <a:rPr lang="en-CA" dirty="0"/>
              <a:t>Colossians 1:27 - To them God chose to make known how great among the Gentiles are the riches of the glory of this mystery, which is Christ in you, the hope of glory.</a:t>
            </a:r>
          </a:p>
          <a:p>
            <a:pPr marL="0" indent="0">
              <a:buFont typeface="Arial" panose="020B0604020202020204" pitchFamily="34" charset="0"/>
              <a:buNone/>
            </a:pPr>
            <a:r>
              <a:rPr lang="en-CA" dirty="0"/>
              <a:t>Colossians 2:2 - that their hearts may be encouraged, being knit together in love, to reach all the riches of full assurance of understanding and the knowledge of God’s mystery, which is Christ,</a:t>
            </a:r>
          </a:p>
          <a:p>
            <a:pPr marL="0" indent="0">
              <a:buFont typeface="Arial" panose="020B0604020202020204" pitchFamily="34" charset="0"/>
              <a:buNone/>
            </a:pPr>
            <a:r>
              <a:rPr lang="en-CA" dirty="0"/>
              <a:t>Colossians 4:3 - At the same time, pray also for us, that God may open to us a door for the word, to declare the mystery of Christ, on account of which I am in prison—</a:t>
            </a:r>
          </a:p>
          <a:p>
            <a:pPr marL="0" indent="0">
              <a:buFont typeface="Arial" panose="020B0604020202020204" pitchFamily="34" charset="0"/>
              <a:buNone/>
            </a:pPr>
            <a:r>
              <a:rPr lang="en-CA" dirty="0"/>
              <a:t>1 Timothy 3:9 - They must hold the mystery of the faith with a clear conscience.</a:t>
            </a:r>
          </a:p>
          <a:p>
            <a:pPr marL="0" indent="0">
              <a:buFont typeface="Arial" panose="020B0604020202020204" pitchFamily="34" charset="0"/>
              <a:buNone/>
            </a:pPr>
            <a:r>
              <a:rPr lang="en-CA" dirty="0"/>
              <a:t>1 Timothy 3:16 - Great indeed, we confess, is the mystery of godliness: He was manifested in the flesh, vindicated by the Spirit, seen by angels, proclaimed among the nations, believed on in the world, taken up in glory.</a:t>
            </a:r>
          </a:p>
          <a:p>
            <a:pPr marL="0" indent="0">
              <a:buFont typeface="Arial" panose="020B0604020202020204" pitchFamily="34" charset="0"/>
              <a:buNone/>
            </a:pPr>
            <a:endParaRPr lang="en-CA" dirty="0"/>
          </a:p>
          <a:p>
            <a:pPr marL="0" indent="0">
              <a:buFont typeface="Arial" panose="020B0604020202020204" pitchFamily="34" charset="0"/>
              <a:buNone/>
            </a:pPr>
            <a:endParaRPr lang="en-CA" dirty="0"/>
          </a:p>
          <a:p>
            <a:pPr marL="0" indent="0">
              <a:buFont typeface="Arial" panose="020B0604020202020204" pitchFamily="34" charset="0"/>
              <a:buNone/>
            </a:pPr>
            <a:endParaRPr lang="en-CA" dirty="0"/>
          </a:p>
          <a:p>
            <a:pPr marL="0" indent="0">
              <a:buFont typeface="Arial" panose="020B0604020202020204" pitchFamily="34" charset="0"/>
              <a:buNone/>
            </a:pPr>
            <a:endParaRPr lang="en-CA" dirty="0"/>
          </a:p>
        </p:txBody>
      </p:sp>
      <p:sp>
        <p:nvSpPr>
          <p:cNvPr id="4" name="Slide Number Placeholder 3">
            <a:extLst>
              <a:ext uri="{FF2B5EF4-FFF2-40B4-BE49-F238E27FC236}">
                <a16:creationId xmlns:a16="http://schemas.microsoft.com/office/drawing/2014/main" id="{63626FE3-9514-86F8-C2A6-263CBA247B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024C86-5C1D-4FFE-858B-EDB8BBDAA990}"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CA"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24334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dirty="0"/>
          </a:p>
        </p:txBody>
      </p:sp>
      <p:sp>
        <p:nvSpPr>
          <p:cNvPr id="3" name="Notes Placeholder 2"/>
          <p:cNvSpPr>
            <a:spLocks noGrp="1"/>
          </p:cNvSpPr>
          <p:nvPr>
            <p:ph type="body" idx="1"/>
          </p:nvPr>
        </p:nvSpPr>
        <p:spPr/>
        <p:txBody>
          <a:bodyPr/>
          <a:lstStyle/>
          <a:p>
            <a:r>
              <a:rPr lang="en-CA" dirty="0"/>
              <a:t>John 14:25–26“These things I have spoken to you while I am still with you. But the Helper, the Holy Spirit, [which] the Father will send in my name, [it] will teach you all things and bring to your remembrance all that I have said to you. (ESV)</a:t>
            </a:r>
          </a:p>
          <a:p>
            <a:r>
              <a:rPr lang="en-CA" dirty="0"/>
              <a:t>John 15:26“But when the Helper comes, [which] I will send to you from the Father, the Spirit of truth, [which] proceeds from the Father, [it] will bear witness about me. (ESV)</a:t>
            </a:r>
            <a:br>
              <a:rPr lang="en-CA" dirty="0"/>
            </a:br>
            <a:r>
              <a:rPr lang="en-CA" dirty="0"/>
              <a:t>John 16:7–13Nevertheless, I tell you the truth: it is to your advantage that I go away, for if I do not go away, the Helper will not come to you. But if I go, I will send [it] to you. And when [it] comes, [it] will convict the world concerning sin and righteousness and judgment: concerning sin, because they do not believe in me; concerning righteousness, because I go to the Father, and you will see me no longer; concerning judgment, because the ruler of this world is judged.“ I still have many things to say to you, but you cannot bear them now. When the Spirit of truth comes, [it] will guide you into all the truth, for [it] will not speak on his own authority, but whatever [it] hears [it] will speak, and [it] will declare to you the things that are to come. (ESV)</a:t>
            </a:r>
          </a:p>
          <a:p>
            <a:r>
              <a:rPr lang="en-CA" dirty="0"/>
              <a:t>Mark 13:11 - And when they bring you to trial and deliver you over, do not be anxious beforehand what you are to say, but say whatever is given you in that hour, for it is not you who speak, but the Holy Spirit.</a:t>
            </a:r>
          </a:p>
          <a:p>
            <a:r>
              <a:rPr lang="en-CA" dirty="0"/>
              <a:t>Luke 1:67 - And his father Zechariah was filled with the Holy Spirit and prophesied, saying,</a:t>
            </a:r>
          </a:p>
          <a:p>
            <a:r>
              <a:rPr lang="en-CA" dirty="0"/>
              <a:t>Luke 12:12 - for the Holy Spirit will teach you in that very hour what you ought to say.”</a:t>
            </a:r>
          </a:p>
          <a:p>
            <a:r>
              <a:rPr lang="en-CA" dirty="0"/>
              <a:t>Acts 1:2 - until the day when he was taken up, after he had given commands through the Holy Spirit to the apostles whom he had chosen.</a:t>
            </a:r>
          </a:p>
          <a:p>
            <a:r>
              <a:rPr lang="en-CA" dirty="0"/>
              <a:t>Acts 1:8 - But you will receive power when the Holy Spirit has come upon you, and you will be my witnesses in Jerusalem and in all Judea and Samaria, and to the end of the earth.”</a:t>
            </a:r>
          </a:p>
          <a:p>
            <a:r>
              <a:rPr lang="en-CA" dirty="0"/>
              <a:t>Acts 4:8 - Then Peter, filled with the Holy Spirit, said to them, “Rulers of the people and elders,</a:t>
            </a:r>
          </a:p>
          <a:p>
            <a:r>
              <a:rPr lang="en-CA" dirty="0"/>
              <a:t>Acts 4:25 - who through the mouth of our father David, your servant, said by the Holy Spirit, “‘Why did the Gentiles rage, and the peoples plot in vain?</a:t>
            </a:r>
          </a:p>
          <a:p>
            <a:r>
              <a:rPr lang="en-CA" dirty="0"/>
              <a:t>Acts 4:31 - And when they had prayed, the place in which they were gathered  together was shaken, and they were all filled with the Holy Spirit and continued to speak the word of God with boldness.</a:t>
            </a:r>
          </a:p>
          <a:p>
            <a:r>
              <a:rPr lang="en-CA" dirty="0"/>
              <a:t>Acts 5:32 - And we are witnesses to these things, and so is the Holy Spirit, [which] God has given to those who obey him.”</a:t>
            </a:r>
          </a:p>
          <a:p>
            <a:r>
              <a:rPr lang="en-CA" dirty="0"/>
              <a:t>Acts 13:2 - While they were worshiping the Lord and fasting, the Holy Spirit said, “Set apart for me Barnabas and Saul for the work to which I have called them.”</a:t>
            </a:r>
          </a:p>
          <a:p>
            <a:r>
              <a:rPr lang="en-CA" dirty="0"/>
              <a:t>Acts 16:6 - And they went through the region of Phrygia and Galatia, having been forbidden by the Holy Spirit to speak the word in Asia.</a:t>
            </a:r>
          </a:p>
          <a:p>
            <a:r>
              <a:rPr lang="en-CA" dirty="0"/>
              <a:t>Acts 20:23 - except that the Holy Spirit testifies to me in every city that imprisonment and afflictions await me.</a:t>
            </a:r>
          </a:p>
          <a:p>
            <a:r>
              <a:rPr lang="en-CA" dirty="0"/>
              <a:t>Acts 21:11 - And coming to us, he took Paul’s belt and bound his own feet and hands and said, “Thus says the Holy Spirit, ‘This is how the Jews at Jerusalem will bind the man who owns this belt and deliver him into the hands of the Gentiles.’”</a:t>
            </a:r>
          </a:p>
          <a:p>
            <a:r>
              <a:rPr lang="en-CA" dirty="0"/>
              <a:t>Acts 28:25 - And disagreeing among themselves, they departed after Paul had made one statement: “The Holy Spirit was right in saying to your fathers through Isaiah the prophet:</a:t>
            </a:r>
          </a:p>
          <a:p>
            <a:r>
              <a:rPr lang="en-CA" dirty="0"/>
              <a:t>Romans 5:5 - and hope does not put us to shame, because God’s love has been poured into our hearts through the Holy Spirit [which] has been given to us.</a:t>
            </a:r>
          </a:p>
          <a:p>
            <a:r>
              <a:rPr lang="en-CA" dirty="0"/>
              <a:t>1 Corinthians 12:3 - Therefore I want you to understand that no one speaking in the Spirit of God ever says “Jesus is accursed!” and no one can say “Jesus is Lord” except in the Holy Spirit.</a:t>
            </a:r>
          </a:p>
          <a:p>
            <a:r>
              <a:rPr lang="en-CA" dirty="0"/>
              <a:t>2 Corinthians 13:14 - The grace of the Lord Jesus Christ and the love of God and the fellowship of the Holy Spirit be with you all.</a:t>
            </a:r>
          </a:p>
          <a:p>
            <a:r>
              <a:rPr lang="en-CA" dirty="0"/>
              <a:t>1 Thessalonians 1:5 - because our gospel came to you not only in word, but also in power and in the Holy Spirit and with full conviction. You know what kind of men we proved to be among you for your sake.</a:t>
            </a:r>
          </a:p>
          <a:p>
            <a:r>
              <a:rPr lang="en-CA" dirty="0"/>
              <a:t>1 Thessalonians 1:6 - And you became imitators of us and of the Lord, for you received the word in much affliction, with the joy of the Holy Spirit,</a:t>
            </a:r>
          </a:p>
          <a:p>
            <a:r>
              <a:rPr lang="en-CA" dirty="0"/>
              <a:t>Hebrews 2:4 - while God also bore witness by signs and wonders and various miracles and by gifts of the Holy Spirit distributed according to his will.</a:t>
            </a:r>
          </a:p>
          <a:p>
            <a:r>
              <a:rPr lang="en-CA" dirty="0"/>
              <a:t>Hebrews 3:7 - Therefore, as the Holy Spirit says, “Today, if you hear his voice,</a:t>
            </a:r>
          </a:p>
          <a:p>
            <a:r>
              <a:rPr lang="en-CA" dirty="0"/>
              <a:t>Hebrews 10:15 - And the Holy Spirit also bears witness to us; for after saying,</a:t>
            </a:r>
          </a:p>
          <a:p>
            <a:r>
              <a:rPr lang="en-CA" dirty="0"/>
              <a:t>1 Peter 1:12 - It was revealed to them that they were serving not themselves but you, in the things that have now been announced to you through those who preached the good news to you by the Holy Spirit sent from heaven, things into which angels long to look.</a:t>
            </a:r>
          </a:p>
          <a:p>
            <a:r>
              <a:rPr lang="en-CA" dirty="0"/>
              <a:t>2 Peter 1:21 - For no prophecy was ever produced by the will of man, but men spoke from God as they were carried along by the Holy Spirit.</a:t>
            </a:r>
          </a:p>
          <a:p>
            <a:endParaRPr lang="en-CA" dirty="0"/>
          </a:p>
          <a:p>
            <a:endParaRPr lang="en-CA" dirty="0"/>
          </a:p>
          <a:p>
            <a:endParaRPr lang="en-CA" dirty="0"/>
          </a:p>
          <a:p>
            <a:endParaRPr lang="en-CA" dirty="0"/>
          </a:p>
          <a:p>
            <a:endParaRPr lang="en-CA" dirty="0"/>
          </a:p>
          <a:p>
            <a:endParaRPr lang="en-CA" dirty="0"/>
          </a:p>
          <a:p>
            <a:endParaRPr lang="en-CA" dirty="0"/>
          </a:p>
          <a:p>
            <a:endParaRPr lang="en-CA" dirty="0"/>
          </a:p>
        </p:txBody>
      </p:sp>
      <p:sp>
        <p:nvSpPr>
          <p:cNvPr id="4" name="Slide Number Placeholder 3"/>
          <p:cNvSpPr>
            <a:spLocks noGrp="1"/>
          </p:cNvSpPr>
          <p:nvPr>
            <p:ph type="sldNum" sz="quarter" idx="5"/>
          </p:nvPr>
        </p:nvSpPr>
        <p:spPr/>
        <p:txBody>
          <a:bodyPr/>
          <a:lstStyle/>
          <a:p>
            <a:fld id="{67024C86-5C1D-4FFE-858B-EDB8BBDAA990}" type="slidenum">
              <a:rPr lang="en-CA" smtClean="0"/>
              <a:t>8</a:t>
            </a:fld>
            <a:endParaRPr lang="en-CA"/>
          </a:p>
        </p:txBody>
      </p:sp>
    </p:spTree>
    <p:extLst>
      <p:ext uri="{BB962C8B-B14F-4D97-AF65-F5344CB8AC3E}">
        <p14:creationId xmlns:p14="http://schemas.microsoft.com/office/powerpoint/2010/main" val="1149537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0FAAB-913F-959B-584D-C7F7900C25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3FE6F7-636D-CB61-9AB7-1C5DAF0A32EA}"/>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AF163973-87CB-9627-FBB2-56EF2D7CA2DD}"/>
              </a:ext>
            </a:extLst>
          </p:cNvPr>
          <p:cNvSpPr>
            <a:spLocks noGrp="1"/>
          </p:cNvSpPr>
          <p:nvPr>
            <p:ph type="body" idx="1"/>
          </p:nvPr>
        </p:nvSpPr>
        <p:spPr/>
        <p:txBody>
          <a:bodyPr/>
          <a:lstStyle/>
          <a:p>
            <a:r>
              <a:rPr lang="en-CA" dirty="0"/>
              <a:t>John 14:25–26“These things I have spoken to you while I am still with you. But the Helper, the Holy Spirit, [which] the Father will send in my name, [it] will teach you all things and bring to your remembrance all that I have said to you. (ESV)</a:t>
            </a:r>
          </a:p>
          <a:p>
            <a:r>
              <a:rPr lang="en-CA" dirty="0"/>
              <a:t>John 15:26“But when the Helper comes, [which] I will send to you from the Father, the Spirit of truth, [which] proceeds from the Father, [it] will bear witness about me. (ESV)</a:t>
            </a:r>
            <a:br>
              <a:rPr lang="en-CA" dirty="0"/>
            </a:br>
            <a:r>
              <a:rPr lang="en-CA" dirty="0"/>
              <a:t>John 16:7–13 Nevertheless, I tell you the truth: it is to your advantage that I go away, for if I do not go away, the Helper will not come to you. But if I go, I will send [it] to you. And when [it] comes, [it] will convict the world concerning sin and righteousness and judgment: concerning sin, because they do not believe in me; concerning righteousness, because I go to the Father, and you will see me no longer; concerning judgment, because the ruler of this world is judged.“ I still have many things to say to you, but you cannot bear them now. When the Spirit of truth comes, [it] will guide you into all the truth, for [it] will not speak on [its] own authority, but whatever [it] hears [it] will speak, and [it] will declare to you the things that are to come. (ESV)</a:t>
            </a:r>
          </a:p>
          <a:p>
            <a:r>
              <a:rPr lang="en-CA" dirty="0"/>
              <a:t>Mark 13:11 - And when they bring you to trial and deliver you over, do not be anxious beforehand what you are to say, but say whatever is given you in that hour, for it is not you who speak, but the Holy Spirit.</a:t>
            </a:r>
          </a:p>
          <a:p>
            <a:r>
              <a:rPr lang="en-CA" dirty="0"/>
              <a:t>Luke 1:67 - And his father Zechariah was filled with the Holy Spirit and prophesied, saying,</a:t>
            </a:r>
          </a:p>
          <a:p>
            <a:r>
              <a:rPr lang="en-CA" dirty="0"/>
              <a:t>Luke 12:12 - for the Holy Spirit will teach you in that very hour what you ought to say.”</a:t>
            </a:r>
          </a:p>
          <a:p>
            <a:r>
              <a:rPr lang="en-CA" dirty="0"/>
              <a:t>Acts 1:2 - until the day when he was taken up, after he had given commands through the Holy Spirit to the apostles whom he had chosen.</a:t>
            </a:r>
          </a:p>
          <a:p>
            <a:r>
              <a:rPr lang="en-CA" dirty="0"/>
              <a:t>Acts 1:8 - But you will receive power when the Holy Spirit has come upon you, and you will be my witnesses in Jerusalem and in all Judea and Samaria, and to the end of the earth.”</a:t>
            </a:r>
          </a:p>
          <a:p>
            <a:r>
              <a:rPr lang="en-CA" dirty="0"/>
              <a:t>Acts 4:8 - Then Peter, filled with the Holy Spirit, said to them, “Rulers of the people and elders,</a:t>
            </a:r>
          </a:p>
          <a:p>
            <a:r>
              <a:rPr lang="en-CA" dirty="0"/>
              <a:t>Acts 4:25 - who through the mouth of our father David, your servant, said by the Holy Spirit, “‘Why did the Gentiles rage, and the peoples plot in vain?</a:t>
            </a:r>
          </a:p>
          <a:p>
            <a:r>
              <a:rPr lang="en-CA" dirty="0"/>
              <a:t>Acts 4:31 - And when they had prayed, the place in which they were gathered  together was shaken, and they were all filled with the Holy Spirit and continued to speak the word of God with boldness.</a:t>
            </a:r>
          </a:p>
          <a:p>
            <a:r>
              <a:rPr lang="en-CA" dirty="0"/>
              <a:t>Acts 5:32 - And we are witnesses to these things, and so is the Holy Spirit, [which] God has given to those who obey him.”</a:t>
            </a:r>
          </a:p>
          <a:p>
            <a:r>
              <a:rPr lang="en-CA" dirty="0"/>
              <a:t>Acts 13:2 - While they were worshiping the Lord and fasting, the Holy Spirit said, “Set apart for me Barnabas and Saul for the work to which I have called them.”</a:t>
            </a:r>
          </a:p>
          <a:p>
            <a:r>
              <a:rPr lang="en-CA" dirty="0"/>
              <a:t>Acts 16:6 - And they went through the region of Phrygia and Galatia, having been forbidden by the Holy Spirit to speak the word in Asia.</a:t>
            </a:r>
          </a:p>
          <a:p>
            <a:r>
              <a:rPr lang="en-CA" dirty="0"/>
              <a:t>Acts 20:23 - except that the Holy Spirit testifies to me in every city that imprisonment and afflictions await me.</a:t>
            </a:r>
          </a:p>
          <a:p>
            <a:r>
              <a:rPr lang="en-CA" dirty="0"/>
              <a:t>Acts 21:11 - And coming to us, he took Paul’s belt and bound his own feet and hands and said, “Thus says the Holy Spirit, ‘This is how the Jews at Jerusalem will bind the man who owns this belt and deliver him into the hands of the Gentiles.’”</a:t>
            </a:r>
          </a:p>
          <a:p>
            <a:r>
              <a:rPr lang="en-CA" dirty="0"/>
              <a:t>Acts 28:25 - And disagreeing among themselves, they departed after Paul had made one statement: “The Holy Spirit was right in saying to your fathers through Isaiah the prophet:</a:t>
            </a:r>
          </a:p>
          <a:p>
            <a:r>
              <a:rPr lang="en-CA" dirty="0"/>
              <a:t>Romans 5:5 - and hope does not put us to shame, because God’s love has been poured into our hearts through the Holy Spirit [which]has been given to us.</a:t>
            </a:r>
          </a:p>
          <a:p>
            <a:r>
              <a:rPr lang="en-CA" dirty="0"/>
              <a:t>1 Corinthians 12:3 - Therefore I want you to understand that no one speaking in the Spirit of God ever says “Jesus is accursed!” and no one can say “Jesus is Lord” except in the Holy Spirit.</a:t>
            </a:r>
          </a:p>
          <a:p>
            <a:r>
              <a:rPr lang="en-CA" dirty="0"/>
              <a:t>2 Corinthians 13:14 - The grace of the Lord Jesus Christ and the love of God and the fellowship of the Holy Spirit be with you all.</a:t>
            </a:r>
          </a:p>
          <a:p>
            <a:r>
              <a:rPr lang="en-CA" dirty="0"/>
              <a:t>1 Thessalonians 1:5 - because our gospel came to you not only in word, but also in power and in the Holy Spirit and with full conviction. You know what kind of men we proved to be among you for your sake.</a:t>
            </a:r>
          </a:p>
          <a:p>
            <a:r>
              <a:rPr lang="en-CA" dirty="0"/>
              <a:t>1 Thessalonians 1:6 - And you became imitators of us and of the Lord, for you received the word in much affliction, with the joy of the Holy Spirit,</a:t>
            </a:r>
          </a:p>
          <a:p>
            <a:r>
              <a:rPr lang="en-CA" dirty="0"/>
              <a:t>Hebrews 2:4 - while God also bore witness by signs and wonders and various miracles and by gifts of the Holy Spirit distributed according to his will.</a:t>
            </a:r>
          </a:p>
          <a:p>
            <a:r>
              <a:rPr lang="en-CA" dirty="0"/>
              <a:t>Hebrews 3:7 - Therefore, as the Holy Spirit says, “Today, if you hear his voice,</a:t>
            </a:r>
          </a:p>
          <a:p>
            <a:r>
              <a:rPr lang="en-CA" dirty="0"/>
              <a:t>Hebrews 10:15 - And the Holy Spirit also bears witness to us; for after saying,</a:t>
            </a:r>
          </a:p>
          <a:p>
            <a:r>
              <a:rPr lang="en-CA" dirty="0"/>
              <a:t>1 Peter 1:12 - It was revealed to them that they were serving not themselves but you, in the things that have now been announced to you through those who preached the good news to you by the Holy Spirit sent from heaven, things into which angels long to look.</a:t>
            </a:r>
          </a:p>
          <a:p>
            <a:r>
              <a:rPr lang="en-CA" dirty="0"/>
              <a:t>2 Peter 1:21 - For no prophecy was ever produced by the will of man, but men spoke from God as they were carried along by the Holy Spirit.</a:t>
            </a:r>
          </a:p>
          <a:p>
            <a:endParaRPr lang="en-CA" dirty="0"/>
          </a:p>
          <a:p>
            <a:endParaRPr lang="en-CA" dirty="0"/>
          </a:p>
          <a:p>
            <a:endParaRPr lang="en-CA" dirty="0"/>
          </a:p>
          <a:p>
            <a:endParaRPr lang="en-CA" dirty="0"/>
          </a:p>
          <a:p>
            <a:endParaRPr lang="en-CA" dirty="0"/>
          </a:p>
          <a:p>
            <a:endParaRPr lang="en-CA" dirty="0"/>
          </a:p>
          <a:p>
            <a:endParaRPr lang="en-CA" dirty="0"/>
          </a:p>
          <a:p>
            <a:endParaRPr lang="en-CA" dirty="0"/>
          </a:p>
        </p:txBody>
      </p:sp>
      <p:sp>
        <p:nvSpPr>
          <p:cNvPr id="4" name="Slide Number Placeholder 3">
            <a:extLst>
              <a:ext uri="{FF2B5EF4-FFF2-40B4-BE49-F238E27FC236}">
                <a16:creationId xmlns:a16="http://schemas.microsoft.com/office/drawing/2014/main" id="{2A3F8C8B-F266-C418-0399-98315298E2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024C86-5C1D-4FFE-858B-EDB8BBDAA990}"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1062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2F503-A55B-3785-CF82-4672E0314F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1E341E5D-CCA9-27D8-E2C3-3C2A3DDE17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63037B2A-D30E-AA2A-6EA2-C27A1BB16261}"/>
              </a:ext>
            </a:extLst>
          </p:cNvPr>
          <p:cNvSpPr>
            <a:spLocks noGrp="1"/>
          </p:cNvSpPr>
          <p:nvPr>
            <p:ph type="dt" sz="half" idx="10"/>
          </p:nvPr>
        </p:nvSpPr>
        <p:spPr/>
        <p:txBody>
          <a:bodyPr/>
          <a:lstStyle/>
          <a:p>
            <a:fld id="{34E0BAE0-6683-4C29-BCC0-1271F5C33938}" type="datetimeFigureOut">
              <a:rPr lang="en-CA" smtClean="0"/>
              <a:t>2026-08-01</a:t>
            </a:fld>
            <a:endParaRPr lang="en-CA" dirty="0"/>
          </a:p>
        </p:txBody>
      </p:sp>
      <p:sp>
        <p:nvSpPr>
          <p:cNvPr id="5" name="Footer Placeholder 4">
            <a:extLst>
              <a:ext uri="{FF2B5EF4-FFF2-40B4-BE49-F238E27FC236}">
                <a16:creationId xmlns:a16="http://schemas.microsoft.com/office/drawing/2014/main" id="{E0A2A2C5-7859-B82B-C3F9-A57A8C1DE3C4}"/>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37BDDAAF-58D4-AD68-0AB8-89217D618C3B}"/>
              </a:ext>
            </a:extLst>
          </p:cNvPr>
          <p:cNvSpPr>
            <a:spLocks noGrp="1"/>
          </p:cNvSpPr>
          <p:nvPr>
            <p:ph type="sldNum" sz="quarter" idx="12"/>
          </p:nvPr>
        </p:nvSpPr>
        <p:spPr/>
        <p:txBody>
          <a:bodyPr/>
          <a:lstStyle/>
          <a:p>
            <a:fld id="{3E17BE7A-6D33-423A-9ABC-3DACB168C5FC}" type="slidenum">
              <a:rPr lang="en-CA" smtClean="0"/>
              <a:t>‹#›</a:t>
            </a:fld>
            <a:endParaRPr lang="en-CA" dirty="0"/>
          </a:p>
        </p:txBody>
      </p:sp>
    </p:spTree>
    <p:extLst>
      <p:ext uri="{BB962C8B-B14F-4D97-AF65-F5344CB8AC3E}">
        <p14:creationId xmlns:p14="http://schemas.microsoft.com/office/powerpoint/2010/main" val="560001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A3B21-1CE8-D81D-F3B4-73BE53E35FE4}"/>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0AA74B32-5CF5-65E0-59FA-3CB0C35BE9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1A1EBCB7-DA11-7B55-B60D-1D117A1B5E08}"/>
              </a:ext>
            </a:extLst>
          </p:cNvPr>
          <p:cNvSpPr>
            <a:spLocks noGrp="1"/>
          </p:cNvSpPr>
          <p:nvPr>
            <p:ph type="dt" sz="half" idx="10"/>
          </p:nvPr>
        </p:nvSpPr>
        <p:spPr/>
        <p:txBody>
          <a:bodyPr/>
          <a:lstStyle/>
          <a:p>
            <a:fld id="{34E0BAE0-6683-4C29-BCC0-1271F5C33938}" type="datetimeFigureOut">
              <a:rPr lang="en-CA" smtClean="0"/>
              <a:t>2026-08-01</a:t>
            </a:fld>
            <a:endParaRPr lang="en-CA" dirty="0"/>
          </a:p>
        </p:txBody>
      </p:sp>
      <p:sp>
        <p:nvSpPr>
          <p:cNvPr id="5" name="Footer Placeholder 4">
            <a:extLst>
              <a:ext uri="{FF2B5EF4-FFF2-40B4-BE49-F238E27FC236}">
                <a16:creationId xmlns:a16="http://schemas.microsoft.com/office/drawing/2014/main" id="{2CB9FF82-BC87-7950-70D1-F5BDD0D39382}"/>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13BDC089-39F3-02DC-4533-DE01E534A3AD}"/>
              </a:ext>
            </a:extLst>
          </p:cNvPr>
          <p:cNvSpPr>
            <a:spLocks noGrp="1"/>
          </p:cNvSpPr>
          <p:nvPr>
            <p:ph type="sldNum" sz="quarter" idx="12"/>
          </p:nvPr>
        </p:nvSpPr>
        <p:spPr/>
        <p:txBody>
          <a:bodyPr/>
          <a:lstStyle/>
          <a:p>
            <a:fld id="{3E17BE7A-6D33-423A-9ABC-3DACB168C5FC}" type="slidenum">
              <a:rPr lang="en-CA" smtClean="0"/>
              <a:t>‹#›</a:t>
            </a:fld>
            <a:endParaRPr lang="en-CA" dirty="0"/>
          </a:p>
        </p:txBody>
      </p:sp>
    </p:spTree>
    <p:extLst>
      <p:ext uri="{BB962C8B-B14F-4D97-AF65-F5344CB8AC3E}">
        <p14:creationId xmlns:p14="http://schemas.microsoft.com/office/powerpoint/2010/main" val="106410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8DF3ED-0A10-FCF9-89D3-5D88C2CB63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7BFAD624-5A04-0CF2-E6C9-B3601AA207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CFECD374-D06B-C808-E147-1A215D94D5DB}"/>
              </a:ext>
            </a:extLst>
          </p:cNvPr>
          <p:cNvSpPr>
            <a:spLocks noGrp="1"/>
          </p:cNvSpPr>
          <p:nvPr>
            <p:ph type="dt" sz="half" idx="10"/>
          </p:nvPr>
        </p:nvSpPr>
        <p:spPr/>
        <p:txBody>
          <a:bodyPr/>
          <a:lstStyle/>
          <a:p>
            <a:fld id="{34E0BAE0-6683-4C29-BCC0-1271F5C33938}" type="datetimeFigureOut">
              <a:rPr lang="en-CA" smtClean="0"/>
              <a:t>2026-08-01</a:t>
            </a:fld>
            <a:endParaRPr lang="en-CA" dirty="0"/>
          </a:p>
        </p:txBody>
      </p:sp>
      <p:sp>
        <p:nvSpPr>
          <p:cNvPr id="5" name="Footer Placeholder 4">
            <a:extLst>
              <a:ext uri="{FF2B5EF4-FFF2-40B4-BE49-F238E27FC236}">
                <a16:creationId xmlns:a16="http://schemas.microsoft.com/office/drawing/2014/main" id="{5C78BC37-86E3-A311-0610-3CC794E25C31}"/>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347689F9-6E73-04DC-4CD1-5652AF24C3CD}"/>
              </a:ext>
            </a:extLst>
          </p:cNvPr>
          <p:cNvSpPr>
            <a:spLocks noGrp="1"/>
          </p:cNvSpPr>
          <p:nvPr>
            <p:ph type="sldNum" sz="quarter" idx="12"/>
          </p:nvPr>
        </p:nvSpPr>
        <p:spPr/>
        <p:txBody>
          <a:bodyPr/>
          <a:lstStyle/>
          <a:p>
            <a:fld id="{3E17BE7A-6D33-423A-9ABC-3DACB168C5FC}" type="slidenum">
              <a:rPr lang="en-CA" smtClean="0"/>
              <a:t>‹#›</a:t>
            </a:fld>
            <a:endParaRPr lang="en-CA" dirty="0"/>
          </a:p>
        </p:txBody>
      </p:sp>
    </p:spTree>
    <p:extLst>
      <p:ext uri="{BB962C8B-B14F-4D97-AF65-F5344CB8AC3E}">
        <p14:creationId xmlns:p14="http://schemas.microsoft.com/office/powerpoint/2010/main" val="51829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89705-03C3-658B-1AD1-8353C22B5E7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E9511B19-4FF7-F20D-7EBF-5E04F420FB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CEAB665-A157-02F8-E454-A37BB4163D63}"/>
              </a:ext>
            </a:extLst>
          </p:cNvPr>
          <p:cNvSpPr>
            <a:spLocks noGrp="1"/>
          </p:cNvSpPr>
          <p:nvPr>
            <p:ph type="dt" sz="half" idx="10"/>
          </p:nvPr>
        </p:nvSpPr>
        <p:spPr/>
        <p:txBody>
          <a:bodyPr/>
          <a:lstStyle/>
          <a:p>
            <a:fld id="{34E0BAE0-6683-4C29-BCC0-1271F5C33938}" type="datetimeFigureOut">
              <a:rPr lang="en-CA" smtClean="0"/>
              <a:t>2026-08-01</a:t>
            </a:fld>
            <a:endParaRPr lang="en-CA" dirty="0"/>
          </a:p>
        </p:txBody>
      </p:sp>
      <p:sp>
        <p:nvSpPr>
          <p:cNvPr id="5" name="Footer Placeholder 4">
            <a:extLst>
              <a:ext uri="{FF2B5EF4-FFF2-40B4-BE49-F238E27FC236}">
                <a16:creationId xmlns:a16="http://schemas.microsoft.com/office/drawing/2014/main" id="{C235E9C1-D440-7420-C8BA-64D9E688F2A3}"/>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F2EDF013-16C9-A5B9-E01C-1B0AB93D4B17}"/>
              </a:ext>
            </a:extLst>
          </p:cNvPr>
          <p:cNvSpPr>
            <a:spLocks noGrp="1"/>
          </p:cNvSpPr>
          <p:nvPr>
            <p:ph type="sldNum" sz="quarter" idx="12"/>
          </p:nvPr>
        </p:nvSpPr>
        <p:spPr/>
        <p:txBody>
          <a:bodyPr/>
          <a:lstStyle/>
          <a:p>
            <a:fld id="{3E17BE7A-6D33-423A-9ABC-3DACB168C5FC}" type="slidenum">
              <a:rPr lang="en-CA" smtClean="0"/>
              <a:t>‹#›</a:t>
            </a:fld>
            <a:endParaRPr lang="en-CA" dirty="0"/>
          </a:p>
        </p:txBody>
      </p:sp>
    </p:spTree>
    <p:extLst>
      <p:ext uri="{BB962C8B-B14F-4D97-AF65-F5344CB8AC3E}">
        <p14:creationId xmlns:p14="http://schemas.microsoft.com/office/powerpoint/2010/main" val="3384412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31591-5C8E-3B67-5E67-A213DF87B9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EB2E806E-619D-9FA3-8B5A-2C7CDB015A6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22F099-C407-2187-8673-F9D5A8479B5C}"/>
              </a:ext>
            </a:extLst>
          </p:cNvPr>
          <p:cNvSpPr>
            <a:spLocks noGrp="1"/>
          </p:cNvSpPr>
          <p:nvPr>
            <p:ph type="dt" sz="half" idx="10"/>
          </p:nvPr>
        </p:nvSpPr>
        <p:spPr/>
        <p:txBody>
          <a:bodyPr/>
          <a:lstStyle/>
          <a:p>
            <a:fld id="{34E0BAE0-6683-4C29-BCC0-1271F5C33938}" type="datetimeFigureOut">
              <a:rPr lang="en-CA" smtClean="0"/>
              <a:t>2026-08-01</a:t>
            </a:fld>
            <a:endParaRPr lang="en-CA" dirty="0"/>
          </a:p>
        </p:txBody>
      </p:sp>
      <p:sp>
        <p:nvSpPr>
          <p:cNvPr id="5" name="Footer Placeholder 4">
            <a:extLst>
              <a:ext uri="{FF2B5EF4-FFF2-40B4-BE49-F238E27FC236}">
                <a16:creationId xmlns:a16="http://schemas.microsoft.com/office/drawing/2014/main" id="{948DD0FB-1CFB-E637-510C-93F0ECD348C8}"/>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A8875F8F-6954-96F3-DB1A-7C916DA0D3D6}"/>
              </a:ext>
            </a:extLst>
          </p:cNvPr>
          <p:cNvSpPr>
            <a:spLocks noGrp="1"/>
          </p:cNvSpPr>
          <p:nvPr>
            <p:ph type="sldNum" sz="quarter" idx="12"/>
          </p:nvPr>
        </p:nvSpPr>
        <p:spPr/>
        <p:txBody>
          <a:bodyPr/>
          <a:lstStyle/>
          <a:p>
            <a:fld id="{3E17BE7A-6D33-423A-9ABC-3DACB168C5FC}" type="slidenum">
              <a:rPr lang="en-CA" smtClean="0"/>
              <a:t>‹#›</a:t>
            </a:fld>
            <a:endParaRPr lang="en-CA" dirty="0"/>
          </a:p>
        </p:txBody>
      </p:sp>
    </p:spTree>
    <p:extLst>
      <p:ext uri="{BB962C8B-B14F-4D97-AF65-F5344CB8AC3E}">
        <p14:creationId xmlns:p14="http://schemas.microsoft.com/office/powerpoint/2010/main" val="4167674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E89D8-0861-144C-41BB-04271EDBAC4B}"/>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AA50A53B-6EAB-41AF-012A-DC79A3DA85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2515250C-A8AC-ED2F-615A-652D2778FE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1B0E6B0E-4FB7-48EE-E025-D99757A47F32}"/>
              </a:ext>
            </a:extLst>
          </p:cNvPr>
          <p:cNvSpPr>
            <a:spLocks noGrp="1"/>
          </p:cNvSpPr>
          <p:nvPr>
            <p:ph type="dt" sz="half" idx="10"/>
          </p:nvPr>
        </p:nvSpPr>
        <p:spPr/>
        <p:txBody>
          <a:bodyPr/>
          <a:lstStyle/>
          <a:p>
            <a:fld id="{34E0BAE0-6683-4C29-BCC0-1271F5C33938}" type="datetimeFigureOut">
              <a:rPr lang="en-CA" smtClean="0"/>
              <a:t>2026-08-01</a:t>
            </a:fld>
            <a:endParaRPr lang="en-CA" dirty="0"/>
          </a:p>
        </p:txBody>
      </p:sp>
      <p:sp>
        <p:nvSpPr>
          <p:cNvPr id="6" name="Footer Placeholder 5">
            <a:extLst>
              <a:ext uri="{FF2B5EF4-FFF2-40B4-BE49-F238E27FC236}">
                <a16:creationId xmlns:a16="http://schemas.microsoft.com/office/drawing/2014/main" id="{9012A9FC-D301-9301-C487-80A340487F86}"/>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2DD359CA-8C68-8B74-3737-9773ECC64BEA}"/>
              </a:ext>
            </a:extLst>
          </p:cNvPr>
          <p:cNvSpPr>
            <a:spLocks noGrp="1"/>
          </p:cNvSpPr>
          <p:nvPr>
            <p:ph type="sldNum" sz="quarter" idx="12"/>
          </p:nvPr>
        </p:nvSpPr>
        <p:spPr/>
        <p:txBody>
          <a:bodyPr/>
          <a:lstStyle/>
          <a:p>
            <a:fld id="{3E17BE7A-6D33-423A-9ABC-3DACB168C5FC}" type="slidenum">
              <a:rPr lang="en-CA" smtClean="0"/>
              <a:t>‹#›</a:t>
            </a:fld>
            <a:endParaRPr lang="en-CA" dirty="0"/>
          </a:p>
        </p:txBody>
      </p:sp>
    </p:spTree>
    <p:extLst>
      <p:ext uri="{BB962C8B-B14F-4D97-AF65-F5344CB8AC3E}">
        <p14:creationId xmlns:p14="http://schemas.microsoft.com/office/powerpoint/2010/main" val="2972699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D2D3F-9B1F-D3EF-5271-54454A0023F0}"/>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83EBF0F1-A0FB-A3FC-2525-2AF3B7779D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60A506D-6478-C746-91F7-1EC713A8BD9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FC9BAF71-B022-5058-CBEC-EE631D391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B8A8C2-E960-E09D-BCAB-C912F1043D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19970042-4EAA-03C2-8A91-1789DBBE5C43}"/>
              </a:ext>
            </a:extLst>
          </p:cNvPr>
          <p:cNvSpPr>
            <a:spLocks noGrp="1"/>
          </p:cNvSpPr>
          <p:nvPr>
            <p:ph type="dt" sz="half" idx="10"/>
          </p:nvPr>
        </p:nvSpPr>
        <p:spPr/>
        <p:txBody>
          <a:bodyPr/>
          <a:lstStyle/>
          <a:p>
            <a:fld id="{34E0BAE0-6683-4C29-BCC0-1271F5C33938}" type="datetimeFigureOut">
              <a:rPr lang="en-CA" smtClean="0"/>
              <a:t>2026-08-01</a:t>
            </a:fld>
            <a:endParaRPr lang="en-CA" dirty="0"/>
          </a:p>
        </p:txBody>
      </p:sp>
      <p:sp>
        <p:nvSpPr>
          <p:cNvPr id="8" name="Footer Placeholder 7">
            <a:extLst>
              <a:ext uri="{FF2B5EF4-FFF2-40B4-BE49-F238E27FC236}">
                <a16:creationId xmlns:a16="http://schemas.microsoft.com/office/drawing/2014/main" id="{6C383595-9FC0-5894-CBB2-5AFB78421C17}"/>
              </a:ext>
            </a:extLst>
          </p:cNvPr>
          <p:cNvSpPr>
            <a:spLocks noGrp="1"/>
          </p:cNvSpPr>
          <p:nvPr>
            <p:ph type="ftr" sz="quarter" idx="11"/>
          </p:nvPr>
        </p:nvSpPr>
        <p:spPr/>
        <p:txBody>
          <a:bodyPr/>
          <a:lstStyle/>
          <a:p>
            <a:endParaRPr lang="en-CA" dirty="0"/>
          </a:p>
        </p:txBody>
      </p:sp>
      <p:sp>
        <p:nvSpPr>
          <p:cNvPr id="9" name="Slide Number Placeholder 8">
            <a:extLst>
              <a:ext uri="{FF2B5EF4-FFF2-40B4-BE49-F238E27FC236}">
                <a16:creationId xmlns:a16="http://schemas.microsoft.com/office/drawing/2014/main" id="{5CB37FEC-EA0E-415F-4716-48482D795562}"/>
              </a:ext>
            </a:extLst>
          </p:cNvPr>
          <p:cNvSpPr>
            <a:spLocks noGrp="1"/>
          </p:cNvSpPr>
          <p:nvPr>
            <p:ph type="sldNum" sz="quarter" idx="12"/>
          </p:nvPr>
        </p:nvSpPr>
        <p:spPr/>
        <p:txBody>
          <a:bodyPr/>
          <a:lstStyle/>
          <a:p>
            <a:fld id="{3E17BE7A-6D33-423A-9ABC-3DACB168C5FC}" type="slidenum">
              <a:rPr lang="en-CA" smtClean="0"/>
              <a:t>‹#›</a:t>
            </a:fld>
            <a:endParaRPr lang="en-CA" dirty="0"/>
          </a:p>
        </p:txBody>
      </p:sp>
    </p:spTree>
    <p:extLst>
      <p:ext uri="{BB962C8B-B14F-4D97-AF65-F5344CB8AC3E}">
        <p14:creationId xmlns:p14="http://schemas.microsoft.com/office/powerpoint/2010/main" val="3014881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11627-DFE2-87D0-FD4F-8CCA8B701930}"/>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F0F3B103-D801-25AD-E155-F154BC98B4D0}"/>
              </a:ext>
            </a:extLst>
          </p:cNvPr>
          <p:cNvSpPr>
            <a:spLocks noGrp="1"/>
          </p:cNvSpPr>
          <p:nvPr>
            <p:ph type="dt" sz="half" idx="10"/>
          </p:nvPr>
        </p:nvSpPr>
        <p:spPr/>
        <p:txBody>
          <a:bodyPr/>
          <a:lstStyle/>
          <a:p>
            <a:fld id="{34E0BAE0-6683-4C29-BCC0-1271F5C33938}" type="datetimeFigureOut">
              <a:rPr lang="en-CA" smtClean="0"/>
              <a:t>2026-08-01</a:t>
            </a:fld>
            <a:endParaRPr lang="en-CA" dirty="0"/>
          </a:p>
        </p:txBody>
      </p:sp>
      <p:sp>
        <p:nvSpPr>
          <p:cNvPr id="4" name="Footer Placeholder 3">
            <a:extLst>
              <a:ext uri="{FF2B5EF4-FFF2-40B4-BE49-F238E27FC236}">
                <a16:creationId xmlns:a16="http://schemas.microsoft.com/office/drawing/2014/main" id="{FE8FD796-D5C9-A9CC-30AF-C0B9FC3343F2}"/>
              </a:ext>
            </a:extLst>
          </p:cNvPr>
          <p:cNvSpPr>
            <a:spLocks noGrp="1"/>
          </p:cNvSpPr>
          <p:nvPr>
            <p:ph type="ftr" sz="quarter" idx="11"/>
          </p:nvPr>
        </p:nvSpPr>
        <p:spPr/>
        <p:txBody>
          <a:bodyPr/>
          <a:lstStyle/>
          <a:p>
            <a:endParaRPr lang="en-CA" dirty="0"/>
          </a:p>
        </p:txBody>
      </p:sp>
      <p:sp>
        <p:nvSpPr>
          <p:cNvPr id="5" name="Slide Number Placeholder 4">
            <a:extLst>
              <a:ext uri="{FF2B5EF4-FFF2-40B4-BE49-F238E27FC236}">
                <a16:creationId xmlns:a16="http://schemas.microsoft.com/office/drawing/2014/main" id="{82D27EC5-2560-2B19-058E-5DAD0C13419E}"/>
              </a:ext>
            </a:extLst>
          </p:cNvPr>
          <p:cNvSpPr>
            <a:spLocks noGrp="1"/>
          </p:cNvSpPr>
          <p:nvPr>
            <p:ph type="sldNum" sz="quarter" idx="12"/>
          </p:nvPr>
        </p:nvSpPr>
        <p:spPr/>
        <p:txBody>
          <a:bodyPr/>
          <a:lstStyle/>
          <a:p>
            <a:fld id="{3E17BE7A-6D33-423A-9ABC-3DACB168C5FC}" type="slidenum">
              <a:rPr lang="en-CA" smtClean="0"/>
              <a:t>‹#›</a:t>
            </a:fld>
            <a:endParaRPr lang="en-CA" dirty="0"/>
          </a:p>
        </p:txBody>
      </p:sp>
    </p:spTree>
    <p:extLst>
      <p:ext uri="{BB962C8B-B14F-4D97-AF65-F5344CB8AC3E}">
        <p14:creationId xmlns:p14="http://schemas.microsoft.com/office/powerpoint/2010/main" val="1273450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78B9C4-F83F-51BA-5A70-A862D50368E2}"/>
              </a:ext>
            </a:extLst>
          </p:cNvPr>
          <p:cNvSpPr>
            <a:spLocks noGrp="1"/>
          </p:cNvSpPr>
          <p:nvPr>
            <p:ph type="dt" sz="half" idx="10"/>
          </p:nvPr>
        </p:nvSpPr>
        <p:spPr/>
        <p:txBody>
          <a:bodyPr/>
          <a:lstStyle/>
          <a:p>
            <a:fld id="{34E0BAE0-6683-4C29-BCC0-1271F5C33938}" type="datetimeFigureOut">
              <a:rPr lang="en-CA" smtClean="0"/>
              <a:t>2026-08-01</a:t>
            </a:fld>
            <a:endParaRPr lang="en-CA" dirty="0"/>
          </a:p>
        </p:txBody>
      </p:sp>
      <p:sp>
        <p:nvSpPr>
          <p:cNvPr id="3" name="Footer Placeholder 2">
            <a:extLst>
              <a:ext uri="{FF2B5EF4-FFF2-40B4-BE49-F238E27FC236}">
                <a16:creationId xmlns:a16="http://schemas.microsoft.com/office/drawing/2014/main" id="{B28475A2-7396-B42D-AF15-7E8A3F51B673}"/>
              </a:ext>
            </a:extLst>
          </p:cNvPr>
          <p:cNvSpPr>
            <a:spLocks noGrp="1"/>
          </p:cNvSpPr>
          <p:nvPr>
            <p:ph type="ftr" sz="quarter" idx="11"/>
          </p:nvPr>
        </p:nvSpPr>
        <p:spPr/>
        <p:txBody>
          <a:bodyPr/>
          <a:lstStyle/>
          <a:p>
            <a:endParaRPr lang="en-CA" dirty="0"/>
          </a:p>
        </p:txBody>
      </p:sp>
      <p:sp>
        <p:nvSpPr>
          <p:cNvPr id="4" name="Slide Number Placeholder 3">
            <a:extLst>
              <a:ext uri="{FF2B5EF4-FFF2-40B4-BE49-F238E27FC236}">
                <a16:creationId xmlns:a16="http://schemas.microsoft.com/office/drawing/2014/main" id="{D7589251-5E89-A065-2DD4-D663108548CD}"/>
              </a:ext>
            </a:extLst>
          </p:cNvPr>
          <p:cNvSpPr>
            <a:spLocks noGrp="1"/>
          </p:cNvSpPr>
          <p:nvPr>
            <p:ph type="sldNum" sz="quarter" idx="12"/>
          </p:nvPr>
        </p:nvSpPr>
        <p:spPr/>
        <p:txBody>
          <a:bodyPr/>
          <a:lstStyle/>
          <a:p>
            <a:fld id="{3E17BE7A-6D33-423A-9ABC-3DACB168C5FC}" type="slidenum">
              <a:rPr lang="en-CA" smtClean="0"/>
              <a:t>‹#›</a:t>
            </a:fld>
            <a:endParaRPr lang="en-CA" dirty="0"/>
          </a:p>
        </p:txBody>
      </p:sp>
    </p:spTree>
    <p:extLst>
      <p:ext uri="{BB962C8B-B14F-4D97-AF65-F5344CB8AC3E}">
        <p14:creationId xmlns:p14="http://schemas.microsoft.com/office/powerpoint/2010/main" val="3334280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A8D7-4A57-28CE-B72E-357AED9E31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73E94E40-01B7-007D-3695-F71106EF25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0C1C32EE-573D-ABCA-39DC-F9987444D0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2C1A7-900A-1BFF-263D-D6713CA26BC8}"/>
              </a:ext>
            </a:extLst>
          </p:cNvPr>
          <p:cNvSpPr>
            <a:spLocks noGrp="1"/>
          </p:cNvSpPr>
          <p:nvPr>
            <p:ph type="dt" sz="half" idx="10"/>
          </p:nvPr>
        </p:nvSpPr>
        <p:spPr/>
        <p:txBody>
          <a:bodyPr/>
          <a:lstStyle/>
          <a:p>
            <a:fld id="{34E0BAE0-6683-4C29-BCC0-1271F5C33938}" type="datetimeFigureOut">
              <a:rPr lang="en-CA" smtClean="0"/>
              <a:t>2026-08-01</a:t>
            </a:fld>
            <a:endParaRPr lang="en-CA" dirty="0"/>
          </a:p>
        </p:txBody>
      </p:sp>
      <p:sp>
        <p:nvSpPr>
          <p:cNvPr id="6" name="Footer Placeholder 5">
            <a:extLst>
              <a:ext uri="{FF2B5EF4-FFF2-40B4-BE49-F238E27FC236}">
                <a16:creationId xmlns:a16="http://schemas.microsoft.com/office/drawing/2014/main" id="{618F113D-42A7-53B6-B3B3-D82A93AD24BA}"/>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D6092783-AE3E-E34A-5CAA-47E3CA80450D}"/>
              </a:ext>
            </a:extLst>
          </p:cNvPr>
          <p:cNvSpPr>
            <a:spLocks noGrp="1"/>
          </p:cNvSpPr>
          <p:nvPr>
            <p:ph type="sldNum" sz="quarter" idx="12"/>
          </p:nvPr>
        </p:nvSpPr>
        <p:spPr/>
        <p:txBody>
          <a:bodyPr/>
          <a:lstStyle/>
          <a:p>
            <a:fld id="{3E17BE7A-6D33-423A-9ABC-3DACB168C5FC}" type="slidenum">
              <a:rPr lang="en-CA" smtClean="0"/>
              <a:t>‹#›</a:t>
            </a:fld>
            <a:endParaRPr lang="en-CA" dirty="0"/>
          </a:p>
        </p:txBody>
      </p:sp>
    </p:spTree>
    <p:extLst>
      <p:ext uri="{BB962C8B-B14F-4D97-AF65-F5344CB8AC3E}">
        <p14:creationId xmlns:p14="http://schemas.microsoft.com/office/powerpoint/2010/main" val="1217934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7BE10-0731-4443-5047-6D0A6E0286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5F334A4F-22F4-3ABC-6A9F-F5AE050C6A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a:extLst>
              <a:ext uri="{FF2B5EF4-FFF2-40B4-BE49-F238E27FC236}">
                <a16:creationId xmlns:a16="http://schemas.microsoft.com/office/drawing/2014/main" id="{D632F19C-B273-FD35-3F9F-5DDB4C5AFA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B74059-D15F-7449-CD19-03C9B2BD668A}"/>
              </a:ext>
            </a:extLst>
          </p:cNvPr>
          <p:cNvSpPr>
            <a:spLocks noGrp="1"/>
          </p:cNvSpPr>
          <p:nvPr>
            <p:ph type="dt" sz="half" idx="10"/>
          </p:nvPr>
        </p:nvSpPr>
        <p:spPr/>
        <p:txBody>
          <a:bodyPr/>
          <a:lstStyle/>
          <a:p>
            <a:fld id="{34E0BAE0-6683-4C29-BCC0-1271F5C33938}" type="datetimeFigureOut">
              <a:rPr lang="en-CA" smtClean="0"/>
              <a:t>2026-08-01</a:t>
            </a:fld>
            <a:endParaRPr lang="en-CA" dirty="0"/>
          </a:p>
        </p:txBody>
      </p:sp>
      <p:sp>
        <p:nvSpPr>
          <p:cNvPr id="6" name="Footer Placeholder 5">
            <a:extLst>
              <a:ext uri="{FF2B5EF4-FFF2-40B4-BE49-F238E27FC236}">
                <a16:creationId xmlns:a16="http://schemas.microsoft.com/office/drawing/2014/main" id="{A82BDA96-CD43-7193-2F4E-7A0584282DA1}"/>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2424C056-23EC-8A5E-9A30-3618500A6BCA}"/>
              </a:ext>
            </a:extLst>
          </p:cNvPr>
          <p:cNvSpPr>
            <a:spLocks noGrp="1"/>
          </p:cNvSpPr>
          <p:nvPr>
            <p:ph type="sldNum" sz="quarter" idx="12"/>
          </p:nvPr>
        </p:nvSpPr>
        <p:spPr/>
        <p:txBody>
          <a:bodyPr/>
          <a:lstStyle/>
          <a:p>
            <a:fld id="{3E17BE7A-6D33-423A-9ABC-3DACB168C5FC}" type="slidenum">
              <a:rPr lang="en-CA" smtClean="0"/>
              <a:t>‹#›</a:t>
            </a:fld>
            <a:endParaRPr lang="en-CA" dirty="0"/>
          </a:p>
        </p:txBody>
      </p:sp>
    </p:spTree>
    <p:extLst>
      <p:ext uri="{BB962C8B-B14F-4D97-AF65-F5344CB8AC3E}">
        <p14:creationId xmlns:p14="http://schemas.microsoft.com/office/powerpoint/2010/main" val="1457874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7059BC-A0C9-6560-8BD3-7BA4F16A63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AC805F0-6988-638B-4440-5A78A051F0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4A5832A-055B-90CD-7FD6-E5996DA33D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4E0BAE0-6683-4C29-BCC0-1271F5C33938}" type="datetimeFigureOut">
              <a:rPr lang="en-CA" smtClean="0"/>
              <a:t>2026-08-01</a:t>
            </a:fld>
            <a:endParaRPr lang="en-CA" dirty="0"/>
          </a:p>
        </p:txBody>
      </p:sp>
      <p:sp>
        <p:nvSpPr>
          <p:cNvPr id="5" name="Footer Placeholder 4">
            <a:extLst>
              <a:ext uri="{FF2B5EF4-FFF2-40B4-BE49-F238E27FC236}">
                <a16:creationId xmlns:a16="http://schemas.microsoft.com/office/drawing/2014/main" id="{EE6DC541-289E-C71B-0C7A-8305961EB1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dirty="0"/>
          </a:p>
        </p:txBody>
      </p:sp>
      <p:sp>
        <p:nvSpPr>
          <p:cNvPr id="6" name="Slide Number Placeholder 5">
            <a:extLst>
              <a:ext uri="{FF2B5EF4-FFF2-40B4-BE49-F238E27FC236}">
                <a16:creationId xmlns:a16="http://schemas.microsoft.com/office/drawing/2014/main" id="{793D3BA6-09FA-F2C9-387F-D8B5B47703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E17BE7A-6D33-423A-9ABC-3DACB168C5FC}" type="slidenum">
              <a:rPr lang="en-CA" smtClean="0"/>
              <a:t>‹#›</a:t>
            </a:fld>
            <a:endParaRPr lang="en-CA" dirty="0"/>
          </a:p>
        </p:txBody>
      </p:sp>
    </p:spTree>
    <p:extLst>
      <p:ext uri="{BB962C8B-B14F-4D97-AF65-F5344CB8AC3E}">
        <p14:creationId xmlns:p14="http://schemas.microsoft.com/office/powerpoint/2010/main" val="7506673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C7C6F-36F6-BC4D-1618-2428A326251F}"/>
              </a:ext>
            </a:extLst>
          </p:cNvPr>
          <p:cNvSpPr>
            <a:spLocks noGrp="1"/>
          </p:cNvSpPr>
          <p:nvPr>
            <p:ph type="ctrTitle"/>
          </p:nvPr>
        </p:nvSpPr>
        <p:spPr>
          <a:xfrm>
            <a:off x="0" y="0"/>
            <a:ext cx="12192000" cy="789204"/>
          </a:xfrm>
        </p:spPr>
        <p:txBody>
          <a:bodyPr>
            <a:noAutofit/>
          </a:bodyPr>
          <a:lstStyle/>
          <a:p>
            <a:r>
              <a:rPr lang="en-CA" sz="4800" dirty="0">
                <a:latin typeface="Arial Black" panose="020B0A04020102020204" pitchFamily="34" charset="0"/>
              </a:rPr>
              <a:t>What is God?</a:t>
            </a:r>
          </a:p>
        </p:txBody>
      </p:sp>
      <p:sp>
        <p:nvSpPr>
          <p:cNvPr id="3" name="Subtitle 2">
            <a:extLst>
              <a:ext uri="{FF2B5EF4-FFF2-40B4-BE49-F238E27FC236}">
                <a16:creationId xmlns:a16="http://schemas.microsoft.com/office/drawing/2014/main" id="{37C95E99-F7A6-BBED-3CB4-49C91598BE10}"/>
              </a:ext>
            </a:extLst>
          </p:cNvPr>
          <p:cNvSpPr>
            <a:spLocks noGrp="1"/>
          </p:cNvSpPr>
          <p:nvPr>
            <p:ph type="subTitle" idx="1"/>
          </p:nvPr>
        </p:nvSpPr>
        <p:spPr>
          <a:xfrm>
            <a:off x="-1" y="789204"/>
            <a:ext cx="12191999" cy="5840197"/>
          </a:xfrm>
        </p:spPr>
        <p:txBody>
          <a:bodyPr>
            <a:normAutofit fontScale="32500" lnSpcReduction="20000"/>
          </a:bodyPr>
          <a:lstStyle/>
          <a:p>
            <a:pPr>
              <a:lnSpc>
                <a:spcPct val="100000"/>
              </a:lnSpc>
              <a:spcBef>
                <a:spcPts val="0"/>
              </a:spcBef>
            </a:pPr>
            <a:r>
              <a:rPr lang="en-CA" sz="8600" b="1" dirty="0">
                <a:solidFill>
                  <a:srgbClr val="FF0000"/>
                </a:solidFill>
                <a:latin typeface="Calibri" panose="020F0502020204030204" pitchFamily="34" charset="0"/>
                <a:cs typeface="Calibri" panose="020F0502020204030204" pitchFamily="34" charset="0"/>
              </a:rPr>
              <a:t>… whoever would draw near to God must </a:t>
            </a:r>
            <a:r>
              <a:rPr lang="en-CA" sz="8600" b="1" i="1" dirty="0">
                <a:solidFill>
                  <a:srgbClr val="FF0000"/>
                </a:solidFill>
                <a:highlight>
                  <a:srgbClr val="FFFF00"/>
                </a:highlight>
                <a:latin typeface="Calibri" panose="020F0502020204030204" pitchFamily="34" charset="0"/>
                <a:cs typeface="Calibri" panose="020F0502020204030204" pitchFamily="34" charset="0"/>
              </a:rPr>
              <a:t>believe that he exists </a:t>
            </a:r>
            <a:r>
              <a:rPr lang="en-CA" sz="8600" b="1" dirty="0">
                <a:solidFill>
                  <a:srgbClr val="FF0000"/>
                </a:solidFill>
                <a:latin typeface="Calibri" panose="020F0502020204030204" pitchFamily="34" charset="0"/>
                <a:cs typeface="Calibri" panose="020F0502020204030204" pitchFamily="34" charset="0"/>
              </a:rPr>
              <a:t>…</a:t>
            </a:r>
            <a:r>
              <a:rPr lang="en-CA" sz="7000" b="1" dirty="0">
                <a:solidFill>
                  <a:srgbClr val="FF0000"/>
                </a:solidFill>
                <a:latin typeface="Calibri" panose="020F0502020204030204" pitchFamily="34" charset="0"/>
                <a:cs typeface="Calibri" panose="020F0502020204030204" pitchFamily="34" charset="0"/>
              </a:rPr>
              <a:t> </a:t>
            </a:r>
          </a:p>
          <a:p>
            <a:pPr algn="r">
              <a:spcBef>
                <a:spcPts val="0"/>
              </a:spcBef>
            </a:pPr>
            <a:r>
              <a:rPr lang="en-CA" sz="4000" b="1" dirty="0">
                <a:latin typeface="Calibri" panose="020F0502020204030204" pitchFamily="34" charset="0"/>
                <a:cs typeface="Calibri" panose="020F0502020204030204" pitchFamily="34" charset="0"/>
              </a:rPr>
              <a:t>Hebrews 11:6b ESV</a:t>
            </a:r>
            <a:endParaRPr lang="en-CA" sz="8600" b="1" dirty="0">
              <a:solidFill>
                <a:srgbClr val="FF0000"/>
              </a:solidFill>
              <a:latin typeface="Calibri" panose="020F0502020204030204" pitchFamily="34" charset="0"/>
              <a:cs typeface="Calibri" panose="020F0502020204030204" pitchFamily="34" charset="0"/>
            </a:endParaRPr>
          </a:p>
          <a:p>
            <a:pPr>
              <a:lnSpc>
                <a:spcPct val="100000"/>
              </a:lnSpc>
              <a:spcBef>
                <a:spcPts val="1200"/>
              </a:spcBef>
            </a:pPr>
            <a:r>
              <a:rPr lang="en-CA" sz="8600" b="1" dirty="0">
                <a:solidFill>
                  <a:srgbClr val="FF0000"/>
                </a:solidFill>
                <a:latin typeface="Calibri" panose="020F0502020204030204" pitchFamily="34" charset="0"/>
                <a:cs typeface="Calibri" panose="020F0502020204030204" pitchFamily="34" charset="0"/>
              </a:rPr>
              <a:t>… </a:t>
            </a:r>
            <a:r>
              <a:rPr lang="en-CA" sz="8600" b="1" i="1" dirty="0">
                <a:solidFill>
                  <a:srgbClr val="FF0000"/>
                </a:solidFill>
                <a:highlight>
                  <a:srgbClr val="FFFF00"/>
                </a:highlight>
                <a:latin typeface="Calibri" panose="020F0502020204030204" pitchFamily="34" charset="0"/>
                <a:cs typeface="Calibri" panose="020F0502020204030204" pitchFamily="34" charset="0"/>
              </a:rPr>
              <a:t>what is man</a:t>
            </a:r>
            <a:r>
              <a:rPr lang="en-CA" sz="8600" b="1" dirty="0">
                <a:solidFill>
                  <a:srgbClr val="FF0000"/>
                </a:solidFill>
                <a:latin typeface="Calibri" panose="020F0502020204030204" pitchFamily="34" charset="0"/>
                <a:cs typeface="Calibri" panose="020F0502020204030204" pitchFamily="34" charset="0"/>
              </a:rPr>
              <a:t> that you are mindful of him,</a:t>
            </a:r>
            <a:br>
              <a:rPr lang="en-CA" sz="8600" b="1" dirty="0">
                <a:solidFill>
                  <a:srgbClr val="FF0000"/>
                </a:solidFill>
                <a:latin typeface="Calibri" panose="020F0502020204030204" pitchFamily="34" charset="0"/>
                <a:cs typeface="Calibri" panose="020F0502020204030204" pitchFamily="34" charset="0"/>
              </a:rPr>
            </a:br>
            <a:r>
              <a:rPr lang="en-CA" sz="8600" b="1" dirty="0">
                <a:solidFill>
                  <a:srgbClr val="FF0000"/>
                </a:solidFill>
                <a:latin typeface="Calibri" panose="020F0502020204030204" pitchFamily="34" charset="0"/>
                <a:cs typeface="Calibri" panose="020F0502020204030204" pitchFamily="34" charset="0"/>
              </a:rPr>
              <a:t>and the son of man that you care for him?</a:t>
            </a:r>
            <a:r>
              <a:rPr lang="en-CA" sz="7000" b="1" dirty="0">
                <a:solidFill>
                  <a:srgbClr val="FF0000"/>
                </a:solidFill>
                <a:latin typeface="Calibri" panose="020F0502020204030204" pitchFamily="34" charset="0"/>
                <a:cs typeface="Calibri" panose="020F0502020204030204" pitchFamily="34" charset="0"/>
              </a:rPr>
              <a:t> </a:t>
            </a:r>
          </a:p>
          <a:p>
            <a:pPr algn="r">
              <a:lnSpc>
                <a:spcPct val="30000"/>
              </a:lnSpc>
              <a:spcBef>
                <a:spcPts val="0"/>
              </a:spcBef>
            </a:pPr>
            <a:r>
              <a:rPr lang="en-CA" sz="4000" b="1" dirty="0">
                <a:latin typeface="Calibri" panose="020F0502020204030204" pitchFamily="34" charset="0"/>
                <a:cs typeface="Calibri" panose="020F0502020204030204" pitchFamily="34" charset="0"/>
              </a:rPr>
              <a:t>Psalm 8:4 ESV</a:t>
            </a:r>
          </a:p>
          <a:p>
            <a:pPr>
              <a:lnSpc>
                <a:spcPct val="100000"/>
              </a:lnSpc>
              <a:spcBef>
                <a:spcPts val="1200"/>
              </a:spcBef>
            </a:pPr>
            <a:r>
              <a:rPr lang="en-CA" sz="8600" b="1" dirty="0">
                <a:solidFill>
                  <a:srgbClr val="FF0000"/>
                </a:solidFill>
                <a:latin typeface="Calibri" panose="020F0502020204030204" pitchFamily="34" charset="0"/>
                <a:cs typeface="Calibri" panose="020F0502020204030204" pitchFamily="34" charset="0"/>
              </a:rPr>
              <a:t>I still have many things to say to you, but you cannot bear them now. </a:t>
            </a:r>
            <a:br>
              <a:rPr lang="en-CA" sz="8600" b="1" dirty="0">
                <a:solidFill>
                  <a:srgbClr val="FF0000"/>
                </a:solidFill>
                <a:latin typeface="Calibri" panose="020F0502020204030204" pitchFamily="34" charset="0"/>
                <a:cs typeface="Calibri" panose="020F0502020204030204" pitchFamily="34" charset="0"/>
              </a:rPr>
            </a:br>
            <a:r>
              <a:rPr lang="en-CA" sz="8600" b="1" dirty="0">
                <a:solidFill>
                  <a:srgbClr val="FF0000"/>
                </a:solidFill>
                <a:latin typeface="Calibri" panose="020F0502020204030204" pitchFamily="34" charset="0"/>
                <a:cs typeface="Calibri" panose="020F0502020204030204" pitchFamily="34" charset="0"/>
              </a:rPr>
              <a:t>When </a:t>
            </a:r>
            <a:r>
              <a:rPr lang="en-CA" sz="8600" b="1" i="1" dirty="0">
                <a:solidFill>
                  <a:srgbClr val="FF0000"/>
                </a:solidFill>
                <a:highlight>
                  <a:srgbClr val="FFFF00"/>
                </a:highlight>
                <a:latin typeface="Calibri" panose="020F0502020204030204" pitchFamily="34" charset="0"/>
                <a:cs typeface="Calibri" panose="020F0502020204030204" pitchFamily="34" charset="0"/>
              </a:rPr>
              <a:t>the Spirit of truth</a:t>
            </a:r>
            <a:r>
              <a:rPr lang="en-CA" sz="8600" b="1" dirty="0">
                <a:solidFill>
                  <a:srgbClr val="FF0000"/>
                </a:solidFill>
                <a:latin typeface="Calibri" panose="020F0502020204030204" pitchFamily="34" charset="0"/>
                <a:cs typeface="Calibri" panose="020F0502020204030204" pitchFamily="34" charset="0"/>
              </a:rPr>
              <a:t> comes, </a:t>
            </a:r>
            <a:br>
              <a:rPr lang="en-CA" sz="8600" b="1" dirty="0">
                <a:solidFill>
                  <a:srgbClr val="FF0000"/>
                </a:solidFill>
                <a:latin typeface="Calibri" panose="020F0502020204030204" pitchFamily="34" charset="0"/>
                <a:cs typeface="Calibri" panose="020F0502020204030204" pitchFamily="34" charset="0"/>
              </a:rPr>
            </a:br>
            <a:r>
              <a:rPr lang="en-CA" sz="8600" b="1" dirty="0">
                <a:solidFill>
                  <a:srgbClr val="FF0000"/>
                </a:solidFill>
                <a:latin typeface="Calibri" panose="020F0502020204030204" pitchFamily="34" charset="0"/>
                <a:cs typeface="Calibri" panose="020F0502020204030204" pitchFamily="34" charset="0"/>
              </a:rPr>
              <a:t>[it] </a:t>
            </a:r>
            <a:r>
              <a:rPr lang="en-CA" sz="8600" b="1" i="1" dirty="0">
                <a:solidFill>
                  <a:srgbClr val="FF0000"/>
                </a:solidFill>
                <a:highlight>
                  <a:srgbClr val="FFFF00"/>
                </a:highlight>
                <a:latin typeface="Calibri" panose="020F0502020204030204" pitchFamily="34" charset="0"/>
                <a:cs typeface="Calibri" panose="020F0502020204030204" pitchFamily="34" charset="0"/>
              </a:rPr>
              <a:t>will guide you into all the truth</a:t>
            </a:r>
            <a:r>
              <a:rPr lang="en-CA" sz="8600" b="1" dirty="0">
                <a:solidFill>
                  <a:srgbClr val="FF0000"/>
                </a:solidFill>
                <a:latin typeface="Calibri" panose="020F0502020204030204" pitchFamily="34" charset="0"/>
                <a:cs typeface="Calibri" panose="020F0502020204030204" pitchFamily="34" charset="0"/>
              </a:rPr>
              <a:t> …</a:t>
            </a:r>
          </a:p>
          <a:p>
            <a:pPr algn="r">
              <a:lnSpc>
                <a:spcPct val="30000"/>
              </a:lnSpc>
              <a:spcBef>
                <a:spcPts val="0"/>
              </a:spcBef>
            </a:pPr>
            <a:r>
              <a:rPr lang="nn-NO" sz="4000" b="1" dirty="0">
                <a:latin typeface="Calibri" panose="020F0502020204030204" pitchFamily="34" charset="0"/>
                <a:cs typeface="Calibri" panose="020F0502020204030204" pitchFamily="34" charset="0"/>
              </a:rPr>
              <a:t>John 16:12-13a </a:t>
            </a:r>
            <a:r>
              <a:rPr lang="en-CA" sz="4000" b="1" dirty="0">
                <a:latin typeface="Calibri" panose="020F0502020204030204" pitchFamily="34" charset="0"/>
                <a:cs typeface="Calibri" panose="020F0502020204030204" pitchFamily="34" charset="0"/>
              </a:rPr>
              <a:t>ESV</a:t>
            </a:r>
          </a:p>
          <a:p>
            <a:pPr>
              <a:lnSpc>
                <a:spcPct val="100000"/>
              </a:lnSpc>
              <a:spcBef>
                <a:spcPts val="1200"/>
              </a:spcBef>
            </a:pPr>
            <a:r>
              <a:rPr lang="en-CA" sz="8600" b="1" i="1" dirty="0">
                <a:solidFill>
                  <a:srgbClr val="FF0000"/>
                </a:solidFill>
                <a:highlight>
                  <a:srgbClr val="FFFF00"/>
                </a:highlight>
                <a:latin typeface="Calibri" panose="020F0502020204030204" pitchFamily="34" charset="0"/>
                <a:cs typeface="Calibri" panose="020F0502020204030204" pitchFamily="34" charset="0"/>
              </a:rPr>
              <a:t>God is spirit</a:t>
            </a:r>
            <a:r>
              <a:rPr lang="en-CA" sz="8600" b="1" dirty="0">
                <a:solidFill>
                  <a:srgbClr val="FF0000"/>
                </a:solidFill>
                <a:latin typeface="Calibri" panose="020F0502020204030204" pitchFamily="34" charset="0"/>
                <a:cs typeface="Calibri" panose="020F0502020204030204" pitchFamily="34" charset="0"/>
              </a:rPr>
              <a:t> …</a:t>
            </a:r>
          </a:p>
          <a:p>
            <a:pPr algn="r">
              <a:lnSpc>
                <a:spcPct val="30000"/>
              </a:lnSpc>
              <a:spcBef>
                <a:spcPts val="0"/>
              </a:spcBef>
            </a:pPr>
            <a:r>
              <a:rPr lang="pt-BR" sz="4000" b="1" dirty="0">
                <a:latin typeface="Calibri" panose="020F0502020204030204" pitchFamily="34" charset="0"/>
                <a:cs typeface="Calibri" panose="020F0502020204030204" pitchFamily="34" charset="0"/>
              </a:rPr>
              <a:t>John 4:24a ESV</a:t>
            </a:r>
          </a:p>
          <a:p>
            <a:pPr>
              <a:lnSpc>
                <a:spcPct val="100000"/>
              </a:lnSpc>
              <a:spcBef>
                <a:spcPts val="1200"/>
              </a:spcBef>
            </a:pPr>
            <a:r>
              <a:rPr lang="en-CA" sz="8600" b="1" i="1" dirty="0">
                <a:solidFill>
                  <a:srgbClr val="FF0000"/>
                </a:solidFill>
                <a:highlight>
                  <a:srgbClr val="FFFF00"/>
                </a:highlight>
                <a:latin typeface="Calibri" panose="020F0502020204030204" pitchFamily="34" charset="0"/>
                <a:cs typeface="Calibri" panose="020F0502020204030204" pitchFamily="34" charset="0"/>
              </a:rPr>
              <a:t>God is light</a:t>
            </a:r>
            <a:r>
              <a:rPr lang="en-CA" sz="8600" b="1" dirty="0">
                <a:solidFill>
                  <a:srgbClr val="FF0000"/>
                </a:solidFill>
                <a:latin typeface="Calibri" panose="020F0502020204030204" pitchFamily="34" charset="0"/>
                <a:cs typeface="Calibri" panose="020F0502020204030204" pitchFamily="34" charset="0"/>
              </a:rPr>
              <a:t> …</a:t>
            </a:r>
          </a:p>
          <a:p>
            <a:pPr algn="r">
              <a:lnSpc>
                <a:spcPct val="30000"/>
              </a:lnSpc>
              <a:spcBef>
                <a:spcPts val="0"/>
              </a:spcBef>
            </a:pPr>
            <a:r>
              <a:rPr lang="en-CA" sz="4000" b="1" dirty="0">
                <a:latin typeface="Calibri" panose="020F0502020204030204" pitchFamily="34" charset="0"/>
                <a:cs typeface="Calibri" panose="020F0502020204030204" pitchFamily="34" charset="0"/>
              </a:rPr>
              <a:t>1 John 1:5b</a:t>
            </a:r>
            <a:r>
              <a:rPr lang="el-GR" sz="4000" b="1" dirty="0">
                <a:latin typeface="Calibri" panose="020F0502020204030204" pitchFamily="34" charset="0"/>
                <a:cs typeface="Calibri" panose="020F0502020204030204" pitchFamily="34" charset="0"/>
              </a:rPr>
              <a:t>α</a:t>
            </a:r>
            <a:r>
              <a:rPr lang="en-CA" sz="8600" b="1" dirty="0">
                <a:solidFill>
                  <a:srgbClr val="FF0000"/>
                </a:solidFill>
                <a:latin typeface="Calibri" panose="020F0502020204030204" pitchFamily="34" charset="0"/>
                <a:cs typeface="Calibri" panose="020F0502020204030204" pitchFamily="34" charset="0"/>
              </a:rPr>
              <a:t> </a:t>
            </a:r>
          </a:p>
          <a:p>
            <a:pPr>
              <a:lnSpc>
                <a:spcPct val="100000"/>
              </a:lnSpc>
              <a:spcBef>
                <a:spcPts val="1200"/>
              </a:spcBef>
            </a:pPr>
            <a:r>
              <a:rPr lang="en-CA" sz="8600" b="1" dirty="0">
                <a:solidFill>
                  <a:srgbClr val="FF0000"/>
                </a:solidFill>
                <a:latin typeface="Calibri" panose="020F0502020204030204" pitchFamily="34" charset="0"/>
                <a:cs typeface="Calibri" panose="020F0502020204030204" pitchFamily="34" charset="0"/>
              </a:rPr>
              <a:t>For as </a:t>
            </a:r>
            <a:r>
              <a:rPr lang="en-CA" sz="8600" b="1" i="1" dirty="0">
                <a:solidFill>
                  <a:srgbClr val="FF0000"/>
                </a:solidFill>
                <a:highlight>
                  <a:srgbClr val="FFFF00"/>
                </a:highlight>
                <a:latin typeface="Calibri" panose="020F0502020204030204" pitchFamily="34" charset="0"/>
                <a:cs typeface="Calibri" panose="020F0502020204030204" pitchFamily="34" charset="0"/>
              </a:rPr>
              <a:t>the Father has life in himself</a:t>
            </a:r>
            <a:r>
              <a:rPr lang="en-CA" sz="8600" b="1" dirty="0">
                <a:solidFill>
                  <a:srgbClr val="FF0000"/>
                </a:solidFill>
                <a:latin typeface="Calibri" panose="020F0502020204030204" pitchFamily="34" charset="0"/>
                <a:cs typeface="Calibri" panose="020F0502020204030204" pitchFamily="34" charset="0"/>
              </a:rPr>
              <a:t>, </a:t>
            </a:r>
            <a:br>
              <a:rPr lang="en-CA" sz="8600" b="1" dirty="0">
                <a:solidFill>
                  <a:srgbClr val="FF0000"/>
                </a:solidFill>
                <a:latin typeface="Calibri" panose="020F0502020204030204" pitchFamily="34" charset="0"/>
                <a:cs typeface="Calibri" panose="020F0502020204030204" pitchFamily="34" charset="0"/>
              </a:rPr>
            </a:br>
            <a:r>
              <a:rPr lang="en-CA" sz="8600" b="1" dirty="0">
                <a:solidFill>
                  <a:srgbClr val="FF0000"/>
                </a:solidFill>
                <a:latin typeface="Calibri" panose="020F0502020204030204" pitchFamily="34" charset="0"/>
                <a:cs typeface="Calibri" panose="020F0502020204030204" pitchFamily="34" charset="0"/>
              </a:rPr>
              <a:t>so he has granted </a:t>
            </a:r>
            <a:r>
              <a:rPr lang="en-CA" sz="8600" b="1" i="1" dirty="0">
                <a:solidFill>
                  <a:srgbClr val="FF0000"/>
                </a:solidFill>
                <a:highlight>
                  <a:srgbClr val="FFFF00"/>
                </a:highlight>
                <a:latin typeface="Calibri" panose="020F0502020204030204" pitchFamily="34" charset="0"/>
                <a:cs typeface="Calibri" panose="020F0502020204030204" pitchFamily="34" charset="0"/>
              </a:rPr>
              <a:t>the Son also</a:t>
            </a:r>
            <a:r>
              <a:rPr lang="en-CA" sz="8600" b="1" dirty="0">
                <a:solidFill>
                  <a:srgbClr val="FF0000"/>
                </a:solidFill>
                <a:latin typeface="Calibri" panose="020F0502020204030204" pitchFamily="34" charset="0"/>
                <a:cs typeface="Calibri" panose="020F0502020204030204" pitchFamily="34" charset="0"/>
              </a:rPr>
              <a:t> to have </a:t>
            </a:r>
            <a:r>
              <a:rPr lang="en-CA" sz="8600" b="1" i="1" dirty="0">
                <a:solidFill>
                  <a:srgbClr val="FF0000"/>
                </a:solidFill>
                <a:highlight>
                  <a:srgbClr val="FFFF00"/>
                </a:highlight>
                <a:latin typeface="Calibri" panose="020F0502020204030204" pitchFamily="34" charset="0"/>
                <a:cs typeface="Calibri" panose="020F0502020204030204" pitchFamily="34" charset="0"/>
              </a:rPr>
              <a:t>life in himself</a:t>
            </a:r>
            <a:r>
              <a:rPr lang="en-CA" sz="8600" b="1" dirty="0">
                <a:solidFill>
                  <a:srgbClr val="FF0000"/>
                </a:solidFill>
                <a:latin typeface="Calibri" panose="020F0502020204030204" pitchFamily="34" charset="0"/>
                <a:cs typeface="Calibri" panose="020F0502020204030204" pitchFamily="34" charset="0"/>
              </a:rPr>
              <a:t>.</a:t>
            </a:r>
          </a:p>
          <a:p>
            <a:pPr algn="r">
              <a:lnSpc>
                <a:spcPct val="30000"/>
              </a:lnSpc>
              <a:spcBef>
                <a:spcPts val="0"/>
              </a:spcBef>
            </a:pPr>
            <a:r>
              <a:rPr lang="en-CA" sz="4000" b="1" dirty="0">
                <a:latin typeface="Calibri" panose="020F0502020204030204" pitchFamily="34" charset="0"/>
                <a:cs typeface="Calibri" panose="020F0502020204030204" pitchFamily="34" charset="0"/>
              </a:rPr>
              <a:t>John 5:26</a:t>
            </a:r>
          </a:p>
          <a:p>
            <a:pPr>
              <a:lnSpc>
                <a:spcPct val="100000"/>
              </a:lnSpc>
              <a:spcBef>
                <a:spcPts val="1200"/>
              </a:spcBef>
            </a:pPr>
            <a:br>
              <a:rPr lang="en-CA" sz="8600" b="1" dirty="0">
                <a:solidFill>
                  <a:srgbClr val="FF0000"/>
                </a:solidFill>
                <a:latin typeface="Calibri" panose="020F0502020204030204" pitchFamily="34" charset="0"/>
                <a:cs typeface="Calibri" panose="020F0502020204030204" pitchFamily="34" charset="0"/>
              </a:rPr>
            </a:br>
            <a:r>
              <a:rPr lang="en-CA" sz="8600" b="1" dirty="0">
                <a:solidFill>
                  <a:srgbClr val="FF0000"/>
                </a:solidFill>
                <a:latin typeface="Calibri" panose="020F0502020204030204" pitchFamily="34" charset="0"/>
                <a:cs typeface="Calibri" panose="020F0502020204030204" pitchFamily="34" charset="0"/>
              </a:rPr>
              <a:t>… those who worship him must </a:t>
            </a:r>
            <a:r>
              <a:rPr lang="en-CA" sz="8600" b="1" i="1" dirty="0">
                <a:solidFill>
                  <a:srgbClr val="FF0000"/>
                </a:solidFill>
                <a:highlight>
                  <a:srgbClr val="FFFF00"/>
                </a:highlight>
                <a:latin typeface="Calibri" panose="020F0502020204030204" pitchFamily="34" charset="0"/>
                <a:cs typeface="Calibri" panose="020F0502020204030204" pitchFamily="34" charset="0"/>
              </a:rPr>
              <a:t>worship in spirit and truth</a:t>
            </a:r>
            <a:r>
              <a:rPr lang="en-CA" sz="8600" b="1" dirty="0">
                <a:solidFill>
                  <a:srgbClr val="FF0000"/>
                </a:solidFill>
                <a:latin typeface="Calibri" panose="020F0502020204030204" pitchFamily="34" charset="0"/>
                <a:cs typeface="Calibri" panose="020F0502020204030204" pitchFamily="34" charset="0"/>
              </a:rPr>
              <a:t>.</a:t>
            </a:r>
          </a:p>
          <a:p>
            <a:pPr algn="r">
              <a:lnSpc>
                <a:spcPct val="100000"/>
              </a:lnSpc>
              <a:spcBef>
                <a:spcPts val="0"/>
              </a:spcBef>
            </a:pPr>
            <a:r>
              <a:rPr lang="pt-BR" sz="4000" b="1" dirty="0">
                <a:latin typeface="Calibri" panose="020F0502020204030204" pitchFamily="34" charset="0"/>
                <a:cs typeface="Calibri" panose="020F0502020204030204" pitchFamily="34" charset="0"/>
              </a:rPr>
              <a:t>John 4:24b</a:t>
            </a:r>
            <a:r>
              <a:rPr lang="en-CA" sz="4000" b="1" dirty="0">
                <a:latin typeface="Calibri" panose="020F0502020204030204" pitchFamily="34" charset="0"/>
                <a:cs typeface="Calibri" panose="020F0502020204030204" pitchFamily="34" charset="0"/>
              </a:rPr>
              <a:t> ESV</a:t>
            </a:r>
          </a:p>
        </p:txBody>
      </p:sp>
      <p:sp>
        <p:nvSpPr>
          <p:cNvPr id="5" name="TextBox 4">
            <a:extLst>
              <a:ext uri="{FF2B5EF4-FFF2-40B4-BE49-F238E27FC236}">
                <a16:creationId xmlns:a16="http://schemas.microsoft.com/office/drawing/2014/main" id="{25293DDE-13C5-0A5B-F813-EC6F571F1E81}"/>
              </a:ext>
            </a:extLst>
          </p:cNvPr>
          <p:cNvSpPr txBox="1"/>
          <p:nvPr/>
        </p:nvSpPr>
        <p:spPr>
          <a:xfrm>
            <a:off x="0" y="6629401"/>
            <a:ext cx="1219200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000" b="0" i="0" u="none" strike="noStrike" kern="1200" cap="none" spc="0" normalizeH="0" baseline="0" noProof="0" dirty="0">
                <a:ln>
                  <a:noFill/>
                </a:ln>
                <a:solidFill>
                  <a:prstClr val="black"/>
                </a:solidFill>
                <a:effectLst/>
                <a:uLnTx/>
                <a:uFillTx/>
                <a:latin typeface="Aptos" panose="02110004020202020204"/>
                <a:ea typeface="+mn-ea"/>
                <a:cs typeface="+mn-cs"/>
              </a:rPr>
              <a:t>©2026 Mike Whyte – this document may be used freely for personal study, preaching, and teaching.  No part of it may be used under any circumstances for commercial purposes or to attain personal gain or advantage.</a:t>
            </a:r>
          </a:p>
        </p:txBody>
      </p:sp>
    </p:spTree>
    <p:extLst>
      <p:ext uri="{BB962C8B-B14F-4D97-AF65-F5344CB8AC3E}">
        <p14:creationId xmlns:p14="http://schemas.microsoft.com/office/powerpoint/2010/main" val="4194902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FCE0A-4C6C-AC87-E635-D472960B13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46731-8C62-D5CD-EC31-9D35EC562193}"/>
              </a:ext>
            </a:extLst>
          </p:cNvPr>
          <p:cNvSpPr>
            <a:spLocks noGrp="1"/>
          </p:cNvSpPr>
          <p:nvPr>
            <p:ph type="title"/>
          </p:nvPr>
        </p:nvSpPr>
        <p:spPr>
          <a:xfrm>
            <a:off x="838200" y="1"/>
            <a:ext cx="10515600" cy="1104899"/>
          </a:xfrm>
        </p:spPr>
        <p:txBody>
          <a:bodyPr/>
          <a:lstStyle/>
          <a:p>
            <a:pPr algn="ctr"/>
            <a:r>
              <a:rPr lang="en-CA" dirty="0">
                <a:latin typeface="Arial Black" panose="020B0A04020102020204" pitchFamily="34" charset="0"/>
              </a:rPr>
              <a:t>The Agency of the Holy Spirit</a:t>
            </a:r>
          </a:p>
        </p:txBody>
      </p:sp>
      <p:sp>
        <p:nvSpPr>
          <p:cNvPr id="3" name="Content Placeholder 2">
            <a:extLst>
              <a:ext uri="{FF2B5EF4-FFF2-40B4-BE49-F238E27FC236}">
                <a16:creationId xmlns:a16="http://schemas.microsoft.com/office/drawing/2014/main" id="{F91F2854-3962-75DE-66DC-D7374AFD2C06}"/>
              </a:ext>
            </a:extLst>
          </p:cNvPr>
          <p:cNvSpPr>
            <a:spLocks noGrp="1"/>
          </p:cNvSpPr>
          <p:nvPr>
            <p:ph idx="1"/>
          </p:nvPr>
        </p:nvSpPr>
        <p:spPr>
          <a:xfrm>
            <a:off x="0" y="1143000"/>
            <a:ext cx="12192000" cy="5714999"/>
          </a:xfrm>
        </p:spPr>
        <p:txBody>
          <a:bodyPr>
            <a:normAutofit/>
          </a:bodyPr>
          <a:lstStyle/>
          <a:p>
            <a:pPr>
              <a:spcBef>
                <a:spcPts val="0"/>
              </a:spcBef>
            </a:pPr>
            <a:r>
              <a:rPr lang="en-CA" dirty="0"/>
              <a:t>For Christians, the most important aspect of the relationship with God is faith:</a:t>
            </a:r>
          </a:p>
          <a:p>
            <a:pPr marL="457200" marR="0" lvl="1"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CA" sz="2400" b="1" i="0" u="sng" strike="noStrike" kern="1200" cap="none" spc="0" normalizeH="0" baseline="0" noProof="0" dirty="0">
                <a:ln>
                  <a:noFill/>
                </a:ln>
                <a:solidFill>
                  <a:prstClr val="black"/>
                </a:solidFill>
                <a:effectLst/>
                <a:uLnTx/>
                <a:uFillTx/>
                <a:latin typeface="Aptos" panose="02110004020202020204"/>
                <a:ea typeface="+mn-ea"/>
                <a:cs typeface="+mn-cs"/>
              </a:rPr>
              <a:t>Hebrews 11:6 ESV</a:t>
            </a:r>
            <a:br>
              <a:rPr kumimoji="0" lang="en-CA" sz="2400" b="1" i="0" u="sng" strike="noStrike" kern="1200" cap="none" spc="0" normalizeH="0" baseline="0" noProof="0" dirty="0">
                <a:ln>
                  <a:noFill/>
                </a:ln>
                <a:solidFill>
                  <a:prstClr val="black"/>
                </a:solidFill>
                <a:effectLst/>
                <a:uLnTx/>
                <a:uFillTx/>
                <a:latin typeface="Aptos" panose="02110004020202020204"/>
                <a:ea typeface="+mn-ea"/>
                <a:cs typeface="+mn-cs"/>
              </a:rPr>
            </a:br>
            <a:r>
              <a:rPr kumimoji="0" lang="en-CA" sz="2400" b="0" i="0" u="none" strike="noStrike" kern="1200" cap="none" spc="0" normalizeH="0" baseline="0" noProof="0" dirty="0">
                <a:ln>
                  <a:noFill/>
                </a:ln>
                <a:solidFill>
                  <a:prstClr val="black"/>
                </a:solidFill>
                <a:effectLst/>
                <a:uLnTx/>
                <a:uFillTx/>
                <a:latin typeface="Aptos" panose="02110004020202020204"/>
                <a:ea typeface="+mn-ea"/>
                <a:cs typeface="+mn-cs"/>
              </a:rPr>
              <a:t>And </a:t>
            </a:r>
            <a:r>
              <a:rPr kumimoji="0" lang="en-CA" sz="24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without faith it is impossible to please him</a:t>
            </a:r>
            <a:r>
              <a:rPr kumimoji="0" lang="en-CA" sz="2400" b="0" i="0" u="none" strike="noStrike" kern="1200" cap="none" spc="0" normalizeH="0" baseline="0" noProof="0" dirty="0">
                <a:ln>
                  <a:noFill/>
                </a:ln>
                <a:solidFill>
                  <a:prstClr val="black"/>
                </a:solidFill>
                <a:effectLst/>
                <a:uLnTx/>
                <a:uFillTx/>
                <a:latin typeface="Aptos" panose="02110004020202020204"/>
                <a:ea typeface="+mn-ea"/>
                <a:cs typeface="+mn-cs"/>
              </a:rPr>
              <a:t>, </a:t>
            </a:r>
            <a:br>
              <a:rPr kumimoji="0" lang="en-CA" sz="24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CA" sz="2400" b="0" i="0" u="none" strike="noStrike" kern="1200" cap="none" spc="0" normalizeH="0" baseline="0" noProof="0" dirty="0">
                <a:ln>
                  <a:noFill/>
                </a:ln>
                <a:solidFill>
                  <a:prstClr val="black"/>
                </a:solidFill>
                <a:effectLst/>
                <a:uLnTx/>
                <a:uFillTx/>
                <a:latin typeface="Aptos" panose="02110004020202020204"/>
                <a:ea typeface="+mn-ea"/>
                <a:cs typeface="+mn-cs"/>
              </a:rPr>
              <a:t>for </a:t>
            </a:r>
            <a:r>
              <a:rPr kumimoji="0" lang="en-CA" sz="2400" i="0" u="none" strike="noStrike" kern="1200" cap="none" spc="0" normalizeH="0" baseline="0" noProof="0" dirty="0">
                <a:ln>
                  <a:noFill/>
                </a:ln>
                <a:solidFill>
                  <a:prstClr val="black"/>
                </a:solidFill>
                <a:effectLst/>
                <a:uLnTx/>
                <a:uFillTx/>
                <a:latin typeface="Aptos" panose="02110004020202020204"/>
                <a:ea typeface="+mn-ea"/>
                <a:cs typeface="+mn-cs"/>
              </a:rPr>
              <a:t>whoever would draw near to God must believe that he exists </a:t>
            </a:r>
            <a:br>
              <a:rPr kumimoji="0" lang="en-CA" sz="24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CA" sz="2400" b="0" i="0" u="none" strike="noStrike" kern="1200" cap="none" spc="0" normalizeH="0" baseline="0" noProof="0" dirty="0">
                <a:ln>
                  <a:noFill/>
                </a:ln>
                <a:solidFill>
                  <a:prstClr val="black"/>
                </a:solidFill>
                <a:effectLst/>
                <a:uLnTx/>
                <a:uFillTx/>
                <a:latin typeface="Aptos" panose="02110004020202020204"/>
                <a:ea typeface="+mn-ea"/>
                <a:cs typeface="+mn-cs"/>
              </a:rPr>
              <a:t>and that he rewards those who seek him.</a:t>
            </a:r>
          </a:p>
          <a:p>
            <a:r>
              <a:rPr lang="en-CA" b="1" dirty="0">
                <a:highlight>
                  <a:srgbClr val="FFFF00"/>
                </a:highlight>
              </a:rPr>
              <a:t>Faith is a gift from God through the Holy Spirit</a:t>
            </a:r>
            <a:r>
              <a:rPr lang="en-CA" dirty="0"/>
              <a:t>:</a:t>
            </a:r>
          </a:p>
          <a:p>
            <a:pPr marL="457200" lvl="1" indent="0">
              <a:spcBef>
                <a:spcPts val="0"/>
              </a:spcBef>
              <a:buNone/>
            </a:pPr>
            <a:r>
              <a:rPr lang="en-CA" b="1" u="sng" dirty="0"/>
              <a:t>Galatians 5:22 ESV</a:t>
            </a:r>
            <a:br>
              <a:rPr lang="en-CA" dirty="0"/>
            </a:br>
            <a:r>
              <a:rPr lang="en-CA" dirty="0"/>
              <a:t>But </a:t>
            </a:r>
            <a:r>
              <a:rPr lang="en-CA" b="1" dirty="0">
                <a:highlight>
                  <a:srgbClr val="FFFF00"/>
                </a:highlight>
              </a:rPr>
              <a:t>the fruit of the Spirit</a:t>
            </a:r>
            <a:r>
              <a:rPr lang="en-CA" dirty="0"/>
              <a:t> is love, joy, peace, patience, kindness, goodness, </a:t>
            </a:r>
            <a:r>
              <a:rPr lang="en-CA" b="1" dirty="0">
                <a:highlight>
                  <a:srgbClr val="FFFF00"/>
                </a:highlight>
              </a:rPr>
              <a:t>faithfulness</a:t>
            </a:r>
            <a:r>
              <a:rPr lang="en-CA" dirty="0"/>
              <a:t> …</a:t>
            </a:r>
          </a:p>
          <a:p>
            <a:pPr marL="457200" lvl="1" indent="0">
              <a:spcBef>
                <a:spcPts val="0"/>
              </a:spcBef>
              <a:buNone/>
            </a:pPr>
            <a:r>
              <a:rPr lang="en-CA" b="1" u="sng" dirty="0"/>
              <a:t>Romans 12:3b ESV</a:t>
            </a:r>
            <a:br>
              <a:rPr lang="en-CA" dirty="0"/>
            </a:br>
            <a:r>
              <a:rPr lang="en-CA" dirty="0"/>
              <a:t>… each </a:t>
            </a:r>
            <a:r>
              <a:rPr lang="en-CA" b="1" dirty="0">
                <a:highlight>
                  <a:srgbClr val="FFFF00"/>
                </a:highlight>
              </a:rPr>
              <a:t>according to the measure of faith that God has assigned</a:t>
            </a:r>
            <a:r>
              <a:rPr lang="en-CA" dirty="0"/>
              <a:t>.</a:t>
            </a:r>
          </a:p>
          <a:p>
            <a:pPr marL="457200" lvl="1" indent="0">
              <a:buNone/>
            </a:pPr>
            <a:r>
              <a:rPr lang="en-CA" b="1" u="sng" dirty="0"/>
              <a:t>Hebrews 12:2a ESV</a:t>
            </a:r>
            <a:br>
              <a:rPr lang="en-CA" dirty="0"/>
            </a:br>
            <a:r>
              <a:rPr lang="en-CA" dirty="0"/>
              <a:t>… looking to </a:t>
            </a:r>
            <a:r>
              <a:rPr lang="en-CA" b="1" dirty="0">
                <a:highlight>
                  <a:srgbClr val="FFFF00"/>
                </a:highlight>
              </a:rPr>
              <a:t>Jesus</a:t>
            </a:r>
            <a:r>
              <a:rPr lang="en-CA" dirty="0"/>
              <a:t>, </a:t>
            </a:r>
            <a:r>
              <a:rPr lang="en-CA" b="1" dirty="0">
                <a:highlight>
                  <a:srgbClr val="FFFF00"/>
                </a:highlight>
              </a:rPr>
              <a:t>the founder and perfecter of our faith</a:t>
            </a:r>
            <a:r>
              <a:rPr lang="en-CA" dirty="0"/>
              <a:t> …</a:t>
            </a:r>
          </a:p>
          <a:p>
            <a:pPr marL="457200" lvl="1" indent="0">
              <a:buNone/>
            </a:pPr>
            <a:r>
              <a:rPr lang="en-CA" b="1" u="sng" dirty="0"/>
              <a:t>James 2:1 ESV</a:t>
            </a:r>
            <a:br>
              <a:rPr lang="en-CA" dirty="0"/>
            </a:br>
            <a:r>
              <a:rPr lang="en-CA" dirty="0"/>
              <a:t>My brothers, show no partiality </a:t>
            </a:r>
            <a:br>
              <a:rPr lang="en-CA" dirty="0"/>
            </a:br>
            <a:r>
              <a:rPr lang="en-CA" dirty="0"/>
              <a:t>as you </a:t>
            </a:r>
            <a:r>
              <a:rPr lang="en-CA" b="1" dirty="0">
                <a:highlight>
                  <a:srgbClr val="FFFF00"/>
                </a:highlight>
              </a:rPr>
              <a:t>hold the faith [of] our Lord Jesus Christ</a:t>
            </a:r>
            <a:r>
              <a:rPr lang="en-CA" dirty="0"/>
              <a:t>, the Lord of glory.</a:t>
            </a:r>
          </a:p>
        </p:txBody>
      </p:sp>
    </p:spTree>
    <p:extLst>
      <p:ext uri="{BB962C8B-B14F-4D97-AF65-F5344CB8AC3E}">
        <p14:creationId xmlns:p14="http://schemas.microsoft.com/office/powerpoint/2010/main" val="2773592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EB626-C7A4-598B-5D54-244D5B4661FC}"/>
              </a:ext>
            </a:extLst>
          </p:cNvPr>
          <p:cNvSpPr>
            <a:spLocks noGrp="1"/>
          </p:cNvSpPr>
          <p:nvPr>
            <p:ph type="title"/>
          </p:nvPr>
        </p:nvSpPr>
        <p:spPr>
          <a:xfrm>
            <a:off x="838200" y="1"/>
            <a:ext cx="10515600" cy="1206499"/>
          </a:xfrm>
        </p:spPr>
        <p:txBody>
          <a:bodyPr/>
          <a:lstStyle/>
          <a:p>
            <a:pPr algn="ctr"/>
            <a:r>
              <a:rPr lang="en-CA" dirty="0">
                <a:latin typeface="Arial Black" panose="020B0A04020102020204" pitchFamily="34" charset="0"/>
              </a:rPr>
              <a:t>God is Spirit</a:t>
            </a:r>
          </a:p>
        </p:txBody>
      </p:sp>
      <p:sp>
        <p:nvSpPr>
          <p:cNvPr id="3" name="Content Placeholder 2">
            <a:extLst>
              <a:ext uri="{FF2B5EF4-FFF2-40B4-BE49-F238E27FC236}">
                <a16:creationId xmlns:a16="http://schemas.microsoft.com/office/drawing/2014/main" id="{08C2A7E4-5112-80B9-A2F3-B836584B2873}"/>
              </a:ext>
            </a:extLst>
          </p:cNvPr>
          <p:cNvSpPr>
            <a:spLocks noGrp="1"/>
          </p:cNvSpPr>
          <p:nvPr>
            <p:ph idx="1"/>
          </p:nvPr>
        </p:nvSpPr>
        <p:spPr>
          <a:xfrm>
            <a:off x="0" y="1168400"/>
            <a:ext cx="12192000" cy="5689599"/>
          </a:xfrm>
        </p:spPr>
        <p:txBody>
          <a:bodyPr/>
          <a:lstStyle/>
          <a:p>
            <a:r>
              <a:rPr lang="en-CA" dirty="0"/>
              <a:t>Only through the Holy Spirit, Special Revelation, </a:t>
            </a:r>
            <a:br>
              <a:rPr lang="en-CA" dirty="0"/>
            </a:br>
            <a:r>
              <a:rPr lang="en-CA" dirty="0"/>
              <a:t>can we understand the </a:t>
            </a:r>
            <a:r>
              <a:rPr lang="en-CA" b="1" dirty="0">
                <a:highlight>
                  <a:srgbClr val="FFFF00"/>
                </a:highlight>
              </a:rPr>
              <a:t>Nature of God</a:t>
            </a:r>
            <a:r>
              <a:rPr lang="en-CA" dirty="0"/>
              <a:t>:</a:t>
            </a:r>
          </a:p>
          <a:p>
            <a:pPr marL="457200" lvl="1" indent="0">
              <a:spcBef>
                <a:spcPts val="0"/>
              </a:spcBef>
              <a:buNone/>
            </a:pPr>
            <a:r>
              <a:rPr lang="en-CA" b="1" u="sng" dirty="0"/>
              <a:t>John 4:24 ESV</a:t>
            </a:r>
            <a:br>
              <a:rPr lang="en-CA" dirty="0"/>
            </a:br>
            <a:r>
              <a:rPr lang="en-CA" b="1" dirty="0">
                <a:highlight>
                  <a:srgbClr val="FFFF00"/>
                </a:highlight>
              </a:rPr>
              <a:t>God is spirit</a:t>
            </a:r>
            <a:r>
              <a:rPr lang="en-CA" dirty="0"/>
              <a:t>, and those who worship him must worship in spirit and truth.</a:t>
            </a:r>
          </a:p>
          <a:p>
            <a:pPr>
              <a:spcBef>
                <a:spcPts val="600"/>
              </a:spcBef>
            </a:pPr>
            <a:r>
              <a:rPr lang="en-CA" b="1" dirty="0">
                <a:highlight>
                  <a:srgbClr val="FFFF00"/>
                </a:highlight>
              </a:rPr>
              <a:t>Jesus discussed the Nature of God with Nicodemus</a:t>
            </a:r>
            <a:r>
              <a:rPr lang="en-CA" dirty="0"/>
              <a:t>:</a:t>
            </a:r>
          </a:p>
          <a:p>
            <a:pPr marL="457200" lvl="1" indent="0">
              <a:spcBef>
                <a:spcPts val="0"/>
              </a:spcBef>
              <a:buNone/>
            </a:pPr>
            <a:r>
              <a:rPr lang="en-CA" b="1" u="sng" dirty="0"/>
              <a:t>John 3:1-3 ESV</a:t>
            </a:r>
            <a:br>
              <a:rPr lang="en-CA" dirty="0"/>
            </a:br>
            <a:r>
              <a:rPr lang="en-CA" dirty="0"/>
              <a:t>Now there was a man of the Pharisees named </a:t>
            </a:r>
            <a:r>
              <a:rPr lang="en-CA" b="1" dirty="0">
                <a:highlight>
                  <a:srgbClr val="FFFF00"/>
                </a:highlight>
              </a:rPr>
              <a:t>Nicodemus</a:t>
            </a:r>
            <a:r>
              <a:rPr lang="en-CA" dirty="0"/>
              <a:t>, a ruler of the Jews. </a:t>
            </a:r>
            <a:br>
              <a:rPr lang="en-CA" dirty="0"/>
            </a:br>
            <a:r>
              <a:rPr lang="en-CA" dirty="0"/>
              <a:t>This man came to Jesus by night and said to him, </a:t>
            </a:r>
          </a:p>
          <a:p>
            <a:pPr marL="914400" lvl="2" indent="0">
              <a:spcBef>
                <a:spcPts val="0"/>
              </a:spcBef>
              <a:buNone/>
            </a:pPr>
            <a:r>
              <a:rPr lang="en-CA" sz="2400" dirty="0"/>
              <a:t>“Rabbi, we know that you are a teacher come from God, </a:t>
            </a:r>
            <a:br>
              <a:rPr lang="en-CA" sz="2400" dirty="0"/>
            </a:br>
            <a:r>
              <a:rPr lang="en-CA" sz="2400" dirty="0"/>
              <a:t>for no one can do these signs that you do unless God is with him.” </a:t>
            </a:r>
          </a:p>
          <a:p>
            <a:pPr marL="457200" lvl="1" indent="0">
              <a:spcBef>
                <a:spcPts val="0"/>
              </a:spcBef>
              <a:buNone/>
            </a:pPr>
            <a:r>
              <a:rPr lang="en-CA" dirty="0"/>
              <a:t>Jesus answered him, </a:t>
            </a:r>
          </a:p>
          <a:p>
            <a:pPr marL="914400" lvl="2" indent="0">
              <a:spcBef>
                <a:spcPts val="0"/>
              </a:spcBef>
              <a:buNone/>
            </a:pPr>
            <a:r>
              <a:rPr lang="en-CA" sz="2400" dirty="0"/>
              <a:t>“Truly, truly, I say to you, </a:t>
            </a:r>
            <a:r>
              <a:rPr lang="en-CA" sz="2400" b="1" dirty="0">
                <a:highlight>
                  <a:srgbClr val="FFFF00"/>
                </a:highlight>
              </a:rPr>
              <a:t>unless one is born again</a:t>
            </a:r>
            <a:r>
              <a:rPr lang="en-CA" sz="2400" dirty="0"/>
              <a:t> he cannot see the kingdom of God.  …”</a:t>
            </a:r>
          </a:p>
          <a:p>
            <a:pPr>
              <a:spcBef>
                <a:spcPts val="600"/>
              </a:spcBef>
            </a:pPr>
            <a:r>
              <a:rPr lang="en-CA" dirty="0"/>
              <a:t>We are familiar with the verb, </a:t>
            </a:r>
            <a:r>
              <a:rPr lang="el-GR" dirty="0"/>
              <a:t>γεννάω </a:t>
            </a:r>
            <a:r>
              <a:rPr lang="en-CA" dirty="0"/>
              <a:t>- </a:t>
            </a:r>
            <a:r>
              <a:rPr lang="en-CA" dirty="0" err="1"/>
              <a:t>gennaō</a:t>
            </a:r>
            <a:r>
              <a:rPr lang="en-CA" dirty="0"/>
              <a:t>, “procreate”, “give birth”, </a:t>
            </a:r>
            <a:br>
              <a:rPr lang="en-CA" dirty="0"/>
            </a:br>
            <a:r>
              <a:rPr lang="en-CA" dirty="0"/>
              <a:t>“be born”, “bring forth”</a:t>
            </a:r>
          </a:p>
          <a:p>
            <a:pPr>
              <a:spcBef>
                <a:spcPts val="600"/>
              </a:spcBef>
            </a:pPr>
            <a:r>
              <a:rPr lang="en-CA" dirty="0"/>
              <a:t>It covers the whole process of “</a:t>
            </a:r>
            <a:r>
              <a:rPr lang="en-CA" dirty="0" err="1"/>
              <a:t>begetal</a:t>
            </a:r>
            <a:r>
              <a:rPr lang="en-CA" dirty="0"/>
              <a:t>” through “birth”  </a:t>
            </a:r>
          </a:p>
        </p:txBody>
      </p:sp>
    </p:spTree>
    <p:extLst>
      <p:ext uri="{BB962C8B-B14F-4D97-AF65-F5344CB8AC3E}">
        <p14:creationId xmlns:p14="http://schemas.microsoft.com/office/powerpoint/2010/main" val="3355940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B1774-4A1F-82D7-CADF-D9E86891AE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4DE0B6-D1A3-DDE7-6093-CA3B0494733C}"/>
              </a:ext>
            </a:extLst>
          </p:cNvPr>
          <p:cNvSpPr>
            <a:spLocks noGrp="1"/>
          </p:cNvSpPr>
          <p:nvPr>
            <p:ph type="title"/>
          </p:nvPr>
        </p:nvSpPr>
        <p:spPr>
          <a:xfrm>
            <a:off x="838200" y="1"/>
            <a:ext cx="10515600" cy="1206499"/>
          </a:xfrm>
        </p:spPr>
        <p:txBody>
          <a:bodyPr/>
          <a:lstStyle/>
          <a:p>
            <a:pPr algn="ctr"/>
            <a:r>
              <a:rPr lang="en-CA" dirty="0">
                <a:latin typeface="Arial Black" panose="020B0A04020102020204" pitchFamily="34" charset="0"/>
              </a:rPr>
              <a:t>God is Spirit</a:t>
            </a:r>
          </a:p>
        </p:txBody>
      </p:sp>
      <p:sp>
        <p:nvSpPr>
          <p:cNvPr id="3" name="Content Placeholder 2">
            <a:extLst>
              <a:ext uri="{FF2B5EF4-FFF2-40B4-BE49-F238E27FC236}">
                <a16:creationId xmlns:a16="http://schemas.microsoft.com/office/drawing/2014/main" id="{A82700C8-7C0A-2FCC-7A65-B0DFB42A0824}"/>
              </a:ext>
            </a:extLst>
          </p:cNvPr>
          <p:cNvSpPr>
            <a:spLocks noGrp="1"/>
          </p:cNvSpPr>
          <p:nvPr>
            <p:ph idx="1"/>
          </p:nvPr>
        </p:nvSpPr>
        <p:spPr>
          <a:xfrm>
            <a:off x="0" y="1168400"/>
            <a:ext cx="12192000" cy="5689599"/>
          </a:xfrm>
        </p:spPr>
        <p:txBody>
          <a:bodyPr/>
          <a:lstStyle/>
          <a:p>
            <a:r>
              <a:rPr lang="en-CA" b="1" dirty="0">
                <a:highlight>
                  <a:srgbClr val="FFFF00"/>
                </a:highlight>
              </a:rPr>
              <a:t>Nicodemus</a:t>
            </a:r>
            <a:r>
              <a:rPr lang="en-CA" dirty="0"/>
              <a:t>, understanding what Jesus is saying, </a:t>
            </a:r>
            <a:br>
              <a:rPr lang="en-CA" dirty="0"/>
            </a:br>
            <a:r>
              <a:rPr lang="en-CA" b="1" dirty="0">
                <a:highlight>
                  <a:srgbClr val="FFFF00"/>
                </a:highlight>
              </a:rPr>
              <a:t>cannot see how physical rebirth is possible</a:t>
            </a:r>
            <a:r>
              <a:rPr lang="en-CA" dirty="0"/>
              <a:t>:</a:t>
            </a:r>
          </a:p>
          <a:p>
            <a:pPr marL="457200" lvl="1" indent="0">
              <a:spcBef>
                <a:spcPts val="0"/>
              </a:spcBef>
              <a:buNone/>
            </a:pPr>
            <a:r>
              <a:rPr lang="en-CA" b="1" u="sng" dirty="0"/>
              <a:t>John 3:4 ESV</a:t>
            </a:r>
            <a:br>
              <a:rPr lang="en-CA" dirty="0"/>
            </a:br>
            <a:r>
              <a:rPr lang="en-CA" dirty="0"/>
              <a:t>Nicodemus said to him, </a:t>
            </a:r>
          </a:p>
          <a:p>
            <a:pPr marL="914400" lvl="2" indent="0">
              <a:spcBef>
                <a:spcPts val="0"/>
              </a:spcBef>
              <a:buNone/>
            </a:pPr>
            <a:r>
              <a:rPr lang="en-CA" sz="2400" dirty="0"/>
              <a:t>“How can a man be born when he is old? </a:t>
            </a:r>
            <a:br>
              <a:rPr lang="en-CA" sz="2400" dirty="0"/>
            </a:br>
            <a:r>
              <a:rPr lang="en-CA" sz="2400" b="1" dirty="0">
                <a:highlight>
                  <a:srgbClr val="FFFF00"/>
                </a:highlight>
              </a:rPr>
              <a:t>Can he enter a second time into his mother’s womb</a:t>
            </a:r>
            <a:r>
              <a:rPr lang="en-CA" sz="2400" dirty="0"/>
              <a:t> and be born?”</a:t>
            </a:r>
          </a:p>
          <a:p>
            <a:r>
              <a:rPr lang="en-CA" dirty="0"/>
              <a:t>Jesus explains that he is talking about </a:t>
            </a:r>
            <a:r>
              <a:rPr lang="en-CA" b="1" dirty="0">
                <a:highlight>
                  <a:srgbClr val="FFFF00"/>
                </a:highlight>
              </a:rPr>
              <a:t>spiritual birth</a:t>
            </a:r>
            <a:r>
              <a:rPr lang="en-CA" dirty="0"/>
              <a:t>:</a:t>
            </a:r>
          </a:p>
          <a:p>
            <a:pPr marL="457200" lvl="1" indent="0">
              <a:spcBef>
                <a:spcPts val="0"/>
              </a:spcBef>
              <a:buNone/>
            </a:pPr>
            <a:r>
              <a:rPr lang="en-CA" b="1" u="sng" dirty="0"/>
              <a:t>John 3:5-6 ESV</a:t>
            </a:r>
            <a:br>
              <a:rPr lang="en-CA" dirty="0"/>
            </a:br>
            <a:r>
              <a:rPr lang="en-CA" dirty="0"/>
              <a:t>Jesus answered, </a:t>
            </a:r>
          </a:p>
          <a:p>
            <a:pPr marL="914400" lvl="2" indent="0">
              <a:spcBef>
                <a:spcPts val="0"/>
              </a:spcBef>
              <a:buNone/>
            </a:pPr>
            <a:r>
              <a:rPr lang="en-CA" sz="2400" dirty="0"/>
              <a:t>“Truly, truly, I say to you, unless one is born of water and the Spirit, </a:t>
            </a:r>
            <a:br>
              <a:rPr lang="en-CA" sz="2400" dirty="0"/>
            </a:br>
            <a:r>
              <a:rPr lang="en-CA" sz="2400" dirty="0"/>
              <a:t>he cannot enter the kingdom of God. </a:t>
            </a:r>
            <a:br>
              <a:rPr lang="en-CA" sz="2400" dirty="0"/>
            </a:br>
            <a:r>
              <a:rPr lang="en-CA" sz="2400" dirty="0"/>
              <a:t>That which is born of the flesh is flesh, and </a:t>
            </a:r>
            <a:r>
              <a:rPr lang="en-CA" sz="2400" b="1" dirty="0">
                <a:highlight>
                  <a:srgbClr val="FFFF00"/>
                </a:highlight>
              </a:rPr>
              <a:t>that which is born of the Spirit is spirit</a:t>
            </a:r>
            <a:r>
              <a:rPr lang="en-CA" sz="2400" dirty="0"/>
              <a:t>.</a:t>
            </a:r>
          </a:p>
          <a:p>
            <a:r>
              <a:rPr lang="en-CA" dirty="0"/>
              <a:t>The word Jesus used in the phrase “is born again” is </a:t>
            </a:r>
            <a:r>
              <a:rPr lang="el-GR" dirty="0"/>
              <a:t>ἄνωθεν </a:t>
            </a:r>
            <a:r>
              <a:rPr lang="en-CA" dirty="0"/>
              <a:t>- </a:t>
            </a:r>
            <a:r>
              <a:rPr lang="en-CA" dirty="0" err="1"/>
              <a:t>anōthen</a:t>
            </a:r>
            <a:r>
              <a:rPr lang="en-CA" dirty="0"/>
              <a:t>; </a:t>
            </a:r>
            <a:br>
              <a:rPr lang="en-CA" dirty="0"/>
            </a:br>
            <a:r>
              <a:rPr lang="en-CA" dirty="0"/>
              <a:t>it means “again” or “from above” </a:t>
            </a:r>
            <a:br>
              <a:rPr lang="en-CA" dirty="0"/>
            </a:br>
            <a:r>
              <a:rPr lang="en-CA" dirty="0"/>
              <a:t>– the phrase could be translated “</a:t>
            </a:r>
            <a:r>
              <a:rPr lang="en-CA" b="1" dirty="0">
                <a:highlight>
                  <a:srgbClr val="FFFF00"/>
                </a:highlight>
              </a:rPr>
              <a:t>is born from above</a:t>
            </a:r>
            <a:r>
              <a:rPr lang="en-CA" dirty="0"/>
              <a:t>”</a:t>
            </a:r>
          </a:p>
        </p:txBody>
      </p:sp>
    </p:spTree>
    <p:extLst>
      <p:ext uri="{BB962C8B-B14F-4D97-AF65-F5344CB8AC3E}">
        <p14:creationId xmlns:p14="http://schemas.microsoft.com/office/powerpoint/2010/main" val="418869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6CE5E-ECC1-1254-32FE-9333E32887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DD26DE-0EEA-20B8-A61D-2E9E1C66F309}"/>
              </a:ext>
            </a:extLst>
          </p:cNvPr>
          <p:cNvSpPr>
            <a:spLocks noGrp="1"/>
          </p:cNvSpPr>
          <p:nvPr>
            <p:ph type="title"/>
          </p:nvPr>
        </p:nvSpPr>
        <p:spPr>
          <a:xfrm>
            <a:off x="838200" y="1"/>
            <a:ext cx="10515600" cy="1206499"/>
          </a:xfrm>
        </p:spPr>
        <p:txBody>
          <a:bodyPr/>
          <a:lstStyle/>
          <a:p>
            <a:pPr algn="ctr"/>
            <a:r>
              <a:rPr lang="en-CA" dirty="0">
                <a:latin typeface="Arial Black" panose="020B0A04020102020204" pitchFamily="34" charset="0"/>
              </a:rPr>
              <a:t>God is Spirit</a:t>
            </a:r>
          </a:p>
        </p:txBody>
      </p:sp>
      <p:sp>
        <p:nvSpPr>
          <p:cNvPr id="3" name="Content Placeholder 2">
            <a:extLst>
              <a:ext uri="{FF2B5EF4-FFF2-40B4-BE49-F238E27FC236}">
                <a16:creationId xmlns:a16="http://schemas.microsoft.com/office/drawing/2014/main" id="{BEF83E11-10C2-DB5C-4521-97202EBEBCDD}"/>
              </a:ext>
            </a:extLst>
          </p:cNvPr>
          <p:cNvSpPr>
            <a:spLocks noGrp="1"/>
          </p:cNvSpPr>
          <p:nvPr>
            <p:ph idx="1"/>
          </p:nvPr>
        </p:nvSpPr>
        <p:spPr>
          <a:xfrm>
            <a:off x="0" y="1168400"/>
            <a:ext cx="12192000" cy="5689599"/>
          </a:xfrm>
        </p:spPr>
        <p:txBody>
          <a:bodyPr>
            <a:normAutofit/>
          </a:bodyPr>
          <a:lstStyle/>
          <a:p>
            <a:r>
              <a:rPr lang="en-CA" dirty="0"/>
              <a:t>To be “born of the spirit” is to be the same as God, “</a:t>
            </a:r>
            <a:r>
              <a:rPr lang="en-CA" b="1" dirty="0">
                <a:highlight>
                  <a:srgbClr val="FFFF00"/>
                </a:highlight>
              </a:rPr>
              <a:t>God is spirit</a:t>
            </a:r>
            <a:r>
              <a:rPr lang="en-CA" dirty="0"/>
              <a:t>”</a:t>
            </a:r>
          </a:p>
          <a:p>
            <a:r>
              <a:rPr lang="en-CA" b="1" dirty="0">
                <a:highlight>
                  <a:srgbClr val="FFFF00"/>
                </a:highlight>
              </a:rPr>
              <a:t>Jesus goes on to use a metaphor to explain what spirit is like</a:t>
            </a:r>
            <a:r>
              <a:rPr lang="en-CA" dirty="0"/>
              <a:t>:</a:t>
            </a:r>
          </a:p>
          <a:p>
            <a:pPr marL="457200" lvl="1" indent="0">
              <a:spcBef>
                <a:spcPts val="0"/>
              </a:spcBef>
              <a:buNone/>
            </a:pPr>
            <a:r>
              <a:rPr lang="en-CA" b="1" u="sng" dirty="0"/>
              <a:t>John 3:7-8 ESV</a:t>
            </a:r>
            <a:br>
              <a:rPr lang="en-CA" dirty="0"/>
            </a:br>
            <a:r>
              <a:rPr lang="en-CA" dirty="0"/>
              <a:t>Do not marvel that I said to you, </a:t>
            </a:r>
          </a:p>
          <a:p>
            <a:pPr marL="914400" lvl="2" indent="0">
              <a:spcBef>
                <a:spcPts val="0"/>
              </a:spcBef>
              <a:buNone/>
            </a:pPr>
            <a:r>
              <a:rPr lang="en-CA" sz="2400" dirty="0"/>
              <a:t>‘</a:t>
            </a:r>
            <a:r>
              <a:rPr lang="en-CA" sz="2400" b="1" dirty="0">
                <a:highlight>
                  <a:srgbClr val="FFFF00"/>
                </a:highlight>
              </a:rPr>
              <a:t>You must be born [from above]</a:t>
            </a:r>
            <a:r>
              <a:rPr lang="en-CA" sz="2400" dirty="0"/>
              <a:t>.’ </a:t>
            </a:r>
          </a:p>
          <a:p>
            <a:pPr marL="457200" lvl="1" indent="0">
              <a:spcBef>
                <a:spcPts val="0"/>
              </a:spcBef>
              <a:buNone/>
            </a:pPr>
            <a:r>
              <a:rPr lang="en-CA" b="1" dirty="0">
                <a:highlight>
                  <a:srgbClr val="FFFF00"/>
                </a:highlight>
              </a:rPr>
              <a:t>The wind (pneuma) blows where it wishes</a:t>
            </a:r>
            <a:r>
              <a:rPr lang="en-CA" dirty="0"/>
              <a:t>, and you hear its sound, </a:t>
            </a:r>
            <a:br>
              <a:rPr lang="en-CA" dirty="0"/>
            </a:br>
            <a:r>
              <a:rPr lang="en-CA" dirty="0"/>
              <a:t>but you do not know where it comes from or where it goes. </a:t>
            </a:r>
            <a:br>
              <a:rPr lang="en-CA" dirty="0"/>
            </a:br>
            <a:r>
              <a:rPr lang="en-CA" b="1" dirty="0">
                <a:highlight>
                  <a:srgbClr val="FFFF00"/>
                </a:highlight>
              </a:rPr>
              <a:t>So it is with everyone who is born of the Spirit (</a:t>
            </a:r>
            <a:r>
              <a:rPr lang="en-CA" b="1" dirty="0" err="1">
                <a:highlight>
                  <a:srgbClr val="FFFF00"/>
                </a:highlight>
              </a:rPr>
              <a:t>penuma</a:t>
            </a:r>
            <a:r>
              <a:rPr lang="en-CA" b="1" dirty="0">
                <a:highlight>
                  <a:srgbClr val="FFFF00"/>
                </a:highlight>
              </a:rPr>
              <a:t>)</a:t>
            </a:r>
            <a:r>
              <a:rPr lang="en-CA" dirty="0"/>
              <a:t>.</a:t>
            </a:r>
          </a:p>
          <a:p>
            <a:r>
              <a:rPr lang="en-CA" dirty="0"/>
              <a:t>The Greek word for “spirit” is </a:t>
            </a:r>
            <a:r>
              <a:rPr lang="el-GR" dirty="0"/>
              <a:t>πνεῦμα </a:t>
            </a:r>
            <a:r>
              <a:rPr lang="en-CA" dirty="0"/>
              <a:t>- pneuma, “wind”, “breath”, “spirit”</a:t>
            </a:r>
          </a:p>
          <a:p>
            <a:r>
              <a:rPr lang="en-CA" dirty="0"/>
              <a:t>The Hebrew </a:t>
            </a:r>
            <a:r>
              <a:rPr lang="en-CA" sz="3200" dirty="0">
                <a:cs typeface="+mj-cs"/>
              </a:rPr>
              <a:t> </a:t>
            </a:r>
            <a:r>
              <a:rPr lang="he-IL" sz="3200" dirty="0">
                <a:cs typeface="+mj-cs"/>
              </a:rPr>
              <a:t>רוּחַ</a:t>
            </a:r>
            <a:r>
              <a:rPr lang="en-CA" sz="3200" dirty="0">
                <a:cs typeface="+mj-cs"/>
              </a:rPr>
              <a:t> </a:t>
            </a:r>
            <a:r>
              <a:rPr lang="en-CA" dirty="0"/>
              <a:t> - ruah</a:t>
            </a:r>
            <a:r>
              <a:rPr lang="en-CA" dirty="0">
                <a:latin typeface="Calibri" panose="020F0502020204030204" pitchFamily="34" charset="0"/>
                <a:cs typeface="Calibri" panose="020F0502020204030204" pitchFamily="34" charset="0"/>
              </a:rPr>
              <a:t>̣, has exactly the same range of meaning:</a:t>
            </a:r>
          </a:p>
          <a:p>
            <a:pPr marL="457200" lvl="1" indent="0">
              <a:spcBef>
                <a:spcPts val="0"/>
              </a:spcBef>
              <a:buNone/>
            </a:pPr>
            <a:r>
              <a:rPr lang="en-CA" b="1" u="sng" dirty="0"/>
              <a:t>Genesis 6:3a, 7:15, 8:1b ESV</a:t>
            </a:r>
            <a:br>
              <a:rPr lang="en-CA" dirty="0"/>
            </a:br>
            <a:r>
              <a:rPr lang="en-CA" dirty="0"/>
              <a:t>Then the LORD said, “</a:t>
            </a:r>
            <a:r>
              <a:rPr lang="en-CA" b="1" dirty="0">
                <a:highlight>
                  <a:srgbClr val="FFFF00"/>
                </a:highlight>
              </a:rPr>
              <a:t>My Spirit (ruah</a:t>
            </a:r>
            <a:r>
              <a:rPr lang="en-CA" b="1" dirty="0">
                <a:highlight>
                  <a:srgbClr val="FFFF00"/>
                </a:highlight>
                <a:latin typeface="Calibri" panose="020F0502020204030204" pitchFamily="34" charset="0"/>
                <a:cs typeface="Calibri" panose="020F0502020204030204" pitchFamily="34" charset="0"/>
              </a:rPr>
              <a:t>̣</a:t>
            </a:r>
            <a:r>
              <a:rPr lang="en-CA" b="1" dirty="0">
                <a:highlight>
                  <a:srgbClr val="FFFF00"/>
                </a:highlight>
              </a:rPr>
              <a:t>)</a:t>
            </a:r>
            <a:r>
              <a:rPr lang="en-CA" dirty="0"/>
              <a:t> shall not abide in man forever …”</a:t>
            </a:r>
            <a:br>
              <a:rPr lang="en-CA" dirty="0"/>
            </a:br>
            <a:r>
              <a:rPr lang="en-CA" dirty="0"/>
              <a:t>They went into the ark with Noah, two and two of all flesh </a:t>
            </a:r>
            <a:br>
              <a:rPr lang="en-CA" dirty="0"/>
            </a:br>
            <a:r>
              <a:rPr lang="en-CA" dirty="0"/>
              <a:t>in which there was </a:t>
            </a:r>
            <a:r>
              <a:rPr lang="en-CA" b="1" dirty="0">
                <a:highlight>
                  <a:srgbClr val="FFFF00"/>
                </a:highlight>
              </a:rPr>
              <a:t>the breath (ruah</a:t>
            </a:r>
            <a:r>
              <a:rPr lang="en-CA" b="1" dirty="0">
                <a:highlight>
                  <a:srgbClr val="FFFF00"/>
                </a:highlight>
                <a:latin typeface="Calibri" panose="020F0502020204030204" pitchFamily="34" charset="0"/>
                <a:cs typeface="Calibri" panose="020F0502020204030204" pitchFamily="34" charset="0"/>
              </a:rPr>
              <a:t>̣</a:t>
            </a:r>
            <a:r>
              <a:rPr lang="en-CA" b="1" dirty="0">
                <a:highlight>
                  <a:srgbClr val="FFFF00"/>
                </a:highlight>
              </a:rPr>
              <a:t>) of life</a:t>
            </a:r>
            <a:r>
              <a:rPr lang="en-CA" dirty="0"/>
              <a:t>.</a:t>
            </a:r>
            <a:br>
              <a:rPr lang="en-CA" dirty="0"/>
            </a:br>
            <a:r>
              <a:rPr lang="en-CA" dirty="0"/>
              <a:t>And </a:t>
            </a:r>
            <a:r>
              <a:rPr lang="en-CA" b="1" dirty="0">
                <a:highlight>
                  <a:srgbClr val="FFFF00"/>
                </a:highlight>
              </a:rPr>
              <a:t>God made a wind (ruah</a:t>
            </a:r>
            <a:r>
              <a:rPr lang="en-CA" b="1" dirty="0">
                <a:highlight>
                  <a:srgbClr val="FFFF00"/>
                </a:highlight>
                <a:latin typeface="Calibri" panose="020F0502020204030204" pitchFamily="34" charset="0"/>
                <a:cs typeface="Calibri" panose="020F0502020204030204" pitchFamily="34" charset="0"/>
              </a:rPr>
              <a:t>̣</a:t>
            </a:r>
            <a:r>
              <a:rPr lang="en-CA" b="1" dirty="0">
                <a:highlight>
                  <a:srgbClr val="FFFF00"/>
                </a:highlight>
              </a:rPr>
              <a:t>) blow </a:t>
            </a:r>
            <a:r>
              <a:rPr lang="en-CA" dirty="0"/>
              <a:t>over the earth, and the waters subsided.</a:t>
            </a:r>
          </a:p>
        </p:txBody>
      </p:sp>
    </p:spTree>
    <p:extLst>
      <p:ext uri="{BB962C8B-B14F-4D97-AF65-F5344CB8AC3E}">
        <p14:creationId xmlns:p14="http://schemas.microsoft.com/office/powerpoint/2010/main" val="2187209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14C81-A7EA-0712-A717-3FB38DEA40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2CA3CB-D8F8-BA11-E1E3-E008A9B8F3A2}"/>
              </a:ext>
            </a:extLst>
          </p:cNvPr>
          <p:cNvSpPr>
            <a:spLocks noGrp="1"/>
          </p:cNvSpPr>
          <p:nvPr>
            <p:ph type="title"/>
          </p:nvPr>
        </p:nvSpPr>
        <p:spPr>
          <a:xfrm>
            <a:off x="838200" y="1"/>
            <a:ext cx="10515600" cy="1206499"/>
          </a:xfrm>
        </p:spPr>
        <p:txBody>
          <a:bodyPr/>
          <a:lstStyle/>
          <a:p>
            <a:pPr algn="ctr"/>
            <a:r>
              <a:rPr lang="en-CA" dirty="0">
                <a:latin typeface="Arial Black" panose="020B0A04020102020204" pitchFamily="34" charset="0"/>
              </a:rPr>
              <a:t>God is Spirit</a:t>
            </a:r>
          </a:p>
        </p:txBody>
      </p:sp>
      <p:sp>
        <p:nvSpPr>
          <p:cNvPr id="3" name="Content Placeholder 2">
            <a:extLst>
              <a:ext uri="{FF2B5EF4-FFF2-40B4-BE49-F238E27FC236}">
                <a16:creationId xmlns:a16="http://schemas.microsoft.com/office/drawing/2014/main" id="{B121E975-0FA8-83D5-B6BB-C5BD1C49B77A}"/>
              </a:ext>
            </a:extLst>
          </p:cNvPr>
          <p:cNvSpPr>
            <a:spLocks noGrp="1"/>
          </p:cNvSpPr>
          <p:nvPr>
            <p:ph idx="1"/>
          </p:nvPr>
        </p:nvSpPr>
        <p:spPr>
          <a:xfrm>
            <a:off x="2222500" y="1168400"/>
            <a:ext cx="9969500" cy="5689599"/>
          </a:xfrm>
        </p:spPr>
        <p:txBody>
          <a:bodyPr>
            <a:normAutofit/>
          </a:bodyPr>
          <a:lstStyle/>
          <a:p>
            <a:pPr marL="0" indent="0">
              <a:buNone/>
            </a:pPr>
            <a:r>
              <a:rPr lang="en-CA" dirty="0"/>
              <a:t>To be “</a:t>
            </a:r>
            <a:r>
              <a:rPr lang="en-CA" b="1" dirty="0">
                <a:highlight>
                  <a:srgbClr val="FFFF00"/>
                </a:highlight>
              </a:rPr>
              <a:t>born of the Spirit</a:t>
            </a:r>
            <a:r>
              <a:rPr lang="en-CA" dirty="0"/>
              <a:t>” is the transformation </a:t>
            </a:r>
            <a:br>
              <a:rPr lang="en-CA" dirty="0"/>
            </a:br>
            <a:r>
              <a:rPr lang="en-CA" dirty="0"/>
              <a:t>that occurs at the First Resurrection:</a:t>
            </a:r>
          </a:p>
          <a:p>
            <a:pPr marL="457200" lvl="1" indent="0">
              <a:spcBef>
                <a:spcPts val="0"/>
              </a:spcBef>
              <a:buNone/>
            </a:pPr>
            <a:r>
              <a:rPr lang="en-CA" b="1" u="sng" dirty="0"/>
              <a:t>1 Corinthians 15:35-37a, 38a, 42-44 ESV</a:t>
            </a:r>
            <a:br>
              <a:rPr lang="en-CA" dirty="0"/>
            </a:br>
            <a:r>
              <a:rPr lang="en-CA" dirty="0"/>
              <a:t>But someone will ask, </a:t>
            </a:r>
          </a:p>
          <a:p>
            <a:pPr marL="914400" lvl="2" indent="0">
              <a:spcBef>
                <a:spcPts val="0"/>
              </a:spcBef>
              <a:buNone/>
            </a:pPr>
            <a:r>
              <a:rPr lang="en-CA" sz="2200" dirty="0"/>
              <a:t>“How are the dead raised? </a:t>
            </a:r>
            <a:br>
              <a:rPr lang="en-CA" sz="2200" dirty="0"/>
            </a:br>
            <a:r>
              <a:rPr lang="en-CA" sz="2200" b="1" dirty="0">
                <a:highlight>
                  <a:srgbClr val="FFFF00"/>
                </a:highlight>
              </a:rPr>
              <a:t>With what kind of body do they come</a:t>
            </a:r>
            <a:r>
              <a:rPr lang="en-CA" sz="2200" dirty="0"/>
              <a:t>?” </a:t>
            </a:r>
            <a:endParaRPr lang="en-CA" dirty="0"/>
          </a:p>
          <a:p>
            <a:pPr marL="457200" lvl="1" indent="0">
              <a:buNone/>
            </a:pPr>
            <a:r>
              <a:rPr lang="en-CA" dirty="0"/>
              <a:t>You foolish person! </a:t>
            </a:r>
            <a:br>
              <a:rPr lang="en-CA" dirty="0"/>
            </a:br>
            <a:r>
              <a:rPr lang="en-CA" dirty="0"/>
              <a:t>What you sow does not come to life unless it dies. </a:t>
            </a:r>
            <a:br>
              <a:rPr lang="en-CA" dirty="0"/>
            </a:br>
            <a:r>
              <a:rPr lang="en-CA" dirty="0"/>
              <a:t>And what you sow is not the body that is to be …</a:t>
            </a:r>
            <a:br>
              <a:rPr lang="en-CA" dirty="0"/>
            </a:br>
            <a:r>
              <a:rPr lang="en-CA" dirty="0"/>
              <a:t>But </a:t>
            </a:r>
            <a:r>
              <a:rPr lang="en-CA" b="1" dirty="0">
                <a:highlight>
                  <a:srgbClr val="FFFF00"/>
                </a:highlight>
              </a:rPr>
              <a:t>God gives it a body as he has chosen</a:t>
            </a:r>
            <a:r>
              <a:rPr lang="en-CA" dirty="0"/>
              <a:t> … </a:t>
            </a:r>
          </a:p>
          <a:p>
            <a:pPr marL="457200" lvl="1" indent="0">
              <a:buNone/>
            </a:pPr>
            <a:r>
              <a:rPr lang="en-CA" b="1" dirty="0">
                <a:highlight>
                  <a:srgbClr val="FFFF00"/>
                </a:highlight>
              </a:rPr>
              <a:t>So is it with the resurrection of the dead</a:t>
            </a:r>
            <a:r>
              <a:rPr lang="en-CA" dirty="0"/>
              <a:t>. </a:t>
            </a:r>
            <a:br>
              <a:rPr lang="en-CA" dirty="0"/>
            </a:br>
            <a:r>
              <a:rPr lang="en-CA" dirty="0"/>
              <a:t>What is sown is perishable; what is raised is imperishable. </a:t>
            </a:r>
            <a:br>
              <a:rPr lang="en-CA" dirty="0"/>
            </a:br>
            <a:r>
              <a:rPr lang="en-CA" dirty="0"/>
              <a:t>It is sown in dishonor; it is raised in glory. </a:t>
            </a:r>
            <a:br>
              <a:rPr lang="en-CA" dirty="0"/>
            </a:br>
            <a:r>
              <a:rPr lang="en-CA" dirty="0"/>
              <a:t>It is sown in weakness; it is raised in power. </a:t>
            </a:r>
            <a:br>
              <a:rPr lang="en-CA" dirty="0"/>
            </a:br>
            <a:r>
              <a:rPr lang="en-CA" dirty="0"/>
              <a:t>It is sown a natural body; </a:t>
            </a:r>
            <a:r>
              <a:rPr lang="en-CA" b="1" dirty="0">
                <a:highlight>
                  <a:srgbClr val="FFFF00"/>
                </a:highlight>
              </a:rPr>
              <a:t>it is raised a spiritual body</a:t>
            </a:r>
            <a:r>
              <a:rPr lang="en-CA" dirty="0"/>
              <a:t>. </a:t>
            </a:r>
            <a:br>
              <a:rPr lang="en-CA" dirty="0"/>
            </a:br>
            <a:r>
              <a:rPr lang="en-CA" dirty="0"/>
              <a:t>If there is a natural body, </a:t>
            </a:r>
            <a:r>
              <a:rPr lang="en-CA" b="1" dirty="0">
                <a:highlight>
                  <a:srgbClr val="FFFF00"/>
                </a:highlight>
              </a:rPr>
              <a:t>there is also a spiritual body</a:t>
            </a:r>
            <a:r>
              <a:rPr lang="en-CA" dirty="0"/>
              <a:t>.</a:t>
            </a:r>
          </a:p>
        </p:txBody>
      </p:sp>
    </p:spTree>
    <p:extLst>
      <p:ext uri="{BB962C8B-B14F-4D97-AF65-F5344CB8AC3E}">
        <p14:creationId xmlns:p14="http://schemas.microsoft.com/office/powerpoint/2010/main" val="3523297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DA3D7-C3FC-35D7-7266-0A039F0AD7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096B4B-B319-6C2B-BE63-05FD2D0FCE8E}"/>
              </a:ext>
            </a:extLst>
          </p:cNvPr>
          <p:cNvSpPr>
            <a:spLocks noGrp="1"/>
          </p:cNvSpPr>
          <p:nvPr>
            <p:ph type="title"/>
          </p:nvPr>
        </p:nvSpPr>
        <p:spPr>
          <a:xfrm>
            <a:off x="838200" y="1"/>
            <a:ext cx="10515600" cy="1206499"/>
          </a:xfrm>
        </p:spPr>
        <p:txBody>
          <a:bodyPr/>
          <a:lstStyle/>
          <a:p>
            <a:pPr algn="ctr"/>
            <a:r>
              <a:rPr lang="en-CA" dirty="0">
                <a:latin typeface="Arial Black" panose="020B0A04020102020204" pitchFamily="34" charset="0"/>
              </a:rPr>
              <a:t>God is Spirit</a:t>
            </a:r>
          </a:p>
        </p:txBody>
      </p:sp>
      <p:sp>
        <p:nvSpPr>
          <p:cNvPr id="3" name="Content Placeholder 2">
            <a:extLst>
              <a:ext uri="{FF2B5EF4-FFF2-40B4-BE49-F238E27FC236}">
                <a16:creationId xmlns:a16="http://schemas.microsoft.com/office/drawing/2014/main" id="{157BCFC1-FAEF-C202-DA22-743856EF3116}"/>
              </a:ext>
            </a:extLst>
          </p:cNvPr>
          <p:cNvSpPr>
            <a:spLocks noGrp="1"/>
          </p:cNvSpPr>
          <p:nvPr>
            <p:ph idx="1"/>
          </p:nvPr>
        </p:nvSpPr>
        <p:spPr>
          <a:xfrm>
            <a:off x="1524000" y="1168400"/>
            <a:ext cx="10668000" cy="5689599"/>
          </a:xfrm>
        </p:spPr>
        <p:txBody>
          <a:bodyPr>
            <a:normAutofit lnSpcReduction="10000"/>
          </a:bodyPr>
          <a:lstStyle/>
          <a:p>
            <a:pPr marL="457200" lvl="1" indent="0">
              <a:buNone/>
            </a:pPr>
            <a:r>
              <a:rPr lang="en-CA" b="1" u="sng" dirty="0"/>
              <a:t>1 Corinthians 15:50-55 ESV</a:t>
            </a:r>
            <a:br>
              <a:rPr lang="en-CA" dirty="0"/>
            </a:br>
            <a:r>
              <a:rPr lang="en-CA" dirty="0"/>
              <a:t>I tell you this, brothers: </a:t>
            </a:r>
          </a:p>
          <a:p>
            <a:pPr marL="914400" lvl="2" indent="0">
              <a:buNone/>
            </a:pPr>
            <a:r>
              <a:rPr lang="en-CA" sz="2400" b="1" dirty="0">
                <a:highlight>
                  <a:srgbClr val="FFFF00"/>
                </a:highlight>
              </a:rPr>
              <a:t>flesh and blood cannot inherit the kingdom of God</a:t>
            </a:r>
            <a:r>
              <a:rPr lang="en-CA" sz="2400" dirty="0"/>
              <a:t>, </a:t>
            </a:r>
            <a:br>
              <a:rPr lang="en-CA" sz="2400" dirty="0"/>
            </a:br>
            <a:r>
              <a:rPr lang="en-CA" sz="2400" dirty="0"/>
              <a:t>nor does the perishable inherit the imperishable. </a:t>
            </a:r>
          </a:p>
          <a:p>
            <a:pPr marL="914400" lvl="2" indent="0">
              <a:buNone/>
            </a:pPr>
            <a:r>
              <a:rPr lang="en-CA" sz="2400" dirty="0"/>
              <a:t>Behold! I tell you a mystery. </a:t>
            </a:r>
            <a:br>
              <a:rPr lang="en-CA" sz="2400" dirty="0"/>
            </a:br>
            <a:r>
              <a:rPr lang="en-CA" sz="2400" dirty="0"/>
              <a:t>We shall not all sleep, but </a:t>
            </a:r>
            <a:r>
              <a:rPr lang="en-CA" sz="2400" b="1" dirty="0">
                <a:highlight>
                  <a:srgbClr val="FFFF00"/>
                </a:highlight>
              </a:rPr>
              <a:t>we shall all be changed</a:t>
            </a:r>
            <a:r>
              <a:rPr lang="en-CA" sz="2400" dirty="0"/>
              <a:t>, </a:t>
            </a:r>
            <a:br>
              <a:rPr lang="en-CA" sz="2400" dirty="0"/>
            </a:br>
            <a:r>
              <a:rPr lang="en-CA" sz="2400" dirty="0"/>
              <a:t>in a moment, in the twinkling of an eye, at the last trumpet. </a:t>
            </a:r>
            <a:br>
              <a:rPr lang="en-CA" sz="2400" dirty="0"/>
            </a:br>
            <a:r>
              <a:rPr lang="en-CA" sz="2400" dirty="0"/>
              <a:t>For the trumpet will sound, and </a:t>
            </a:r>
            <a:r>
              <a:rPr lang="en-CA" sz="2400" b="1" dirty="0">
                <a:highlight>
                  <a:srgbClr val="FFFF00"/>
                </a:highlight>
              </a:rPr>
              <a:t>the dead will be raised imperishable</a:t>
            </a:r>
            <a:r>
              <a:rPr lang="en-CA" sz="2400" dirty="0"/>
              <a:t>, </a:t>
            </a:r>
            <a:br>
              <a:rPr lang="en-CA" sz="2400" dirty="0"/>
            </a:br>
            <a:r>
              <a:rPr lang="en-CA" sz="2400" dirty="0"/>
              <a:t>and we shall be changed. </a:t>
            </a:r>
          </a:p>
          <a:p>
            <a:pPr marL="914400" lvl="2" indent="0">
              <a:buNone/>
            </a:pPr>
            <a:r>
              <a:rPr lang="en-CA" sz="2400" dirty="0"/>
              <a:t>For </a:t>
            </a:r>
            <a:r>
              <a:rPr lang="en-CA" sz="2400" b="1" dirty="0">
                <a:highlight>
                  <a:srgbClr val="FFFF00"/>
                </a:highlight>
              </a:rPr>
              <a:t>this perishable body</a:t>
            </a:r>
            <a:r>
              <a:rPr lang="en-CA" sz="2400" dirty="0"/>
              <a:t> must put on the </a:t>
            </a:r>
            <a:r>
              <a:rPr lang="en-CA" sz="2400" b="1" dirty="0">
                <a:highlight>
                  <a:srgbClr val="FFFF00"/>
                </a:highlight>
              </a:rPr>
              <a:t>imperishable</a:t>
            </a:r>
            <a:r>
              <a:rPr lang="en-CA" sz="2400" dirty="0"/>
              <a:t>, </a:t>
            </a:r>
            <a:br>
              <a:rPr lang="en-CA" sz="2400" dirty="0"/>
            </a:br>
            <a:r>
              <a:rPr lang="en-CA" sz="2400" dirty="0"/>
              <a:t>and </a:t>
            </a:r>
            <a:r>
              <a:rPr lang="en-CA" sz="2400" b="1" dirty="0">
                <a:highlight>
                  <a:srgbClr val="FFFF00"/>
                </a:highlight>
              </a:rPr>
              <a:t>this mortal body</a:t>
            </a:r>
            <a:r>
              <a:rPr lang="en-CA" sz="2400" dirty="0"/>
              <a:t> must put on </a:t>
            </a:r>
            <a:r>
              <a:rPr lang="en-CA" sz="2400" b="1" dirty="0">
                <a:highlight>
                  <a:srgbClr val="FFFF00"/>
                </a:highlight>
              </a:rPr>
              <a:t>immortality</a:t>
            </a:r>
            <a:r>
              <a:rPr lang="en-CA" sz="2400" dirty="0"/>
              <a:t>. </a:t>
            </a:r>
            <a:br>
              <a:rPr lang="en-CA" sz="2400" dirty="0"/>
            </a:br>
            <a:r>
              <a:rPr lang="en-CA" sz="2400" dirty="0"/>
              <a:t>When the perishable puts on the imperishable, </a:t>
            </a:r>
            <a:br>
              <a:rPr lang="en-CA" sz="2400" dirty="0"/>
            </a:br>
            <a:r>
              <a:rPr lang="en-CA" sz="2400" dirty="0"/>
              <a:t>and the mortal puts on immortality, </a:t>
            </a:r>
            <a:br>
              <a:rPr lang="en-CA" sz="2400" dirty="0"/>
            </a:br>
            <a:r>
              <a:rPr lang="en-CA" sz="2400" dirty="0"/>
              <a:t>then shall come to pass the saying that is written:</a:t>
            </a:r>
          </a:p>
          <a:p>
            <a:pPr marL="1371600" lvl="3" indent="0">
              <a:spcBef>
                <a:spcPts val="0"/>
              </a:spcBef>
              <a:buNone/>
            </a:pPr>
            <a:r>
              <a:rPr lang="en-CA" sz="2400" dirty="0"/>
              <a:t>“</a:t>
            </a:r>
            <a:r>
              <a:rPr lang="en-CA" sz="2400" b="1" dirty="0">
                <a:highlight>
                  <a:srgbClr val="FFFF00"/>
                </a:highlight>
              </a:rPr>
              <a:t>Death is swallowed up in victory</a:t>
            </a:r>
            <a:r>
              <a:rPr lang="en-CA" sz="2400" dirty="0"/>
              <a:t>.”  (Isaiah 25:8)</a:t>
            </a:r>
            <a:br>
              <a:rPr lang="en-CA" sz="2400" dirty="0"/>
            </a:br>
            <a:r>
              <a:rPr lang="en-CA" sz="2400" dirty="0"/>
              <a:t>“O death, where is your victory?</a:t>
            </a:r>
            <a:br>
              <a:rPr lang="en-CA" sz="2400" dirty="0"/>
            </a:br>
            <a:r>
              <a:rPr lang="en-CA" sz="2400" dirty="0"/>
              <a:t>O death, where is your sting?” (Hosea 13:14)</a:t>
            </a:r>
          </a:p>
        </p:txBody>
      </p:sp>
    </p:spTree>
    <p:extLst>
      <p:ext uri="{BB962C8B-B14F-4D97-AF65-F5344CB8AC3E}">
        <p14:creationId xmlns:p14="http://schemas.microsoft.com/office/powerpoint/2010/main" val="486473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B9B29-B174-8CBD-454C-90D41CE4B7D3}"/>
              </a:ext>
            </a:extLst>
          </p:cNvPr>
          <p:cNvSpPr>
            <a:spLocks noGrp="1"/>
          </p:cNvSpPr>
          <p:nvPr>
            <p:ph type="title"/>
          </p:nvPr>
        </p:nvSpPr>
        <p:spPr>
          <a:xfrm>
            <a:off x="838200" y="1"/>
            <a:ext cx="10515600" cy="1193799"/>
          </a:xfrm>
        </p:spPr>
        <p:txBody>
          <a:bodyPr/>
          <a:lstStyle/>
          <a:p>
            <a:pPr algn="ctr"/>
            <a:r>
              <a:rPr lang="en-CA" dirty="0">
                <a:latin typeface="Arial Black" panose="020B0A04020102020204" pitchFamily="34" charset="0"/>
              </a:rPr>
              <a:t>God is Light</a:t>
            </a:r>
          </a:p>
        </p:txBody>
      </p:sp>
      <p:sp>
        <p:nvSpPr>
          <p:cNvPr id="3" name="Content Placeholder 2">
            <a:extLst>
              <a:ext uri="{FF2B5EF4-FFF2-40B4-BE49-F238E27FC236}">
                <a16:creationId xmlns:a16="http://schemas.microsoft.com/office/drawing/2014/main" id="{075B4380-13F2-0854-917C-7D2656A30D48}"/>
              </a:ext>
            </a:extLst>
          </p:cNvPr>
          <p:cNvSpPr>
            <a:spLocks noGrp="1"/>
          </p:cNvSpPr>
          <p:nvPr>
            <p:ph idx="1"/>
          </p:nvPr>
        </p:nvSpPr>
        <p:spPr>
          <a:xfrm>
            <a:off x="0" y="1155700"/>
            <a:ext cx="12192000" cy="5702299"/>
          </a:xfrm>
        </p:spPr>
        <p:txBody>
          <a:bodyPr/>
          <a:lstStyle/>
          <a:p>
            <a:r>
              <a:rPr lang="en-CA" b="1" dirty="0">
                <a:highlight>
                  <a:srgbClr val="FFFF00"/>
                </a:highlight>
              </a:rPr>
              <a:t>The Bible extensively uses another metaphor to explain what spirit is like</a:t>
            </a:r>
            <a:r>
              <a:rPr lang="en-CA" dirty="0"/>
              <a:t>:</a:t>
            </a:r>
          </a:p>
          <a:p>
            <a:pPr marL="457200" lvl="1" indent="0">
              <a:buNone/>
            </a:pPr>
            <a:r>
              <a:rPr lang="en-CA" b="1" u="sng" dirty="0"/>
              <a:t>Psalm 27:1a ESV</a:t>
            </a:r>
            <a:br>
              <a:rPr lang="en-CA" dirty="0"/>
            </a:br>
            <a:r>
              <a:rPr lang="en-CA" b="1" dirty="0">
                <a:highlight>
                  <a:srgbClr val="FFFF00"/>
                </a:highlight>
              </a:rPr>
              <a:t>The LORD is my light (´or)</a:t>
            </a:r>
            <a:r>
              <a:rPr lang="en-CA" dirty="0"/>
              <a:t> and my salvation; whom shall I fear?</a:t>
            </a:r>
          </a:p>
          <a:p>
            <a:pPr marL="457200" lvl="1" indent="0">
              <a:buNone/>
            </a:pPr>
            <a:r>
              <a:rPr lang="en-CA" b="1" u="sng" dirty="0"/>
              <a:t>John 8:12 ESV</a:t>
            </a:r>
            <a:br>
              <a:rPr lang="en-CA" b="1" u="sng" dirty="0"/>
            </a:br>
            <a:r>
              <a:rPr lang="en-CA" dirty="0"/>
              <a:t>Again Jesus spoke to them, saying, </a:t>
            </a:r>
          </a:p>
          <a:p>
            <a:pPr marL="914400" lvl="2" indent="0">
              <a:spcBef>
                <a:spcPts val="0"/>
              </a:spcBef>
              <a:buNone/>
            </a:pPr>
            <a:r>
              <a:rPr lang="en-CA" sz="2400" dirty="0"/>
              <a:t>“</a:t>
            </a:r>
            <a:r>
              <a:rPr lang="en-CA" sz="2400" b="1" dirty="0">
                <a:highlight>
                  <a:srgbClr val="FFFF00"/>
                </a:highlight>
              </a:rPr>
              <a:t>I am the light (</a:t>
            </a:r>
            <a:r>
              <a:rPr lang="en-CA" sz="2400" b="1" dirty="0" err="1">
                <a:highlight>
                  <a:srgbClr val="FFFF00"/>
                </a:highlight>
              </a:rPr>
              <a:t>phōs</a:t>
            </a:r>
            <a:r>
              <a:rPr lang="en-CA" sz="2400" b="1" dirty="0">
                <a:highlight>
                  <a:srgbClr val="FFFF00"/>
                </a:highlight>
              </a:rPr>
              <a:t>)</a:t>
            </a:r>
            <a:r>
              <a:rPr lang="en-CA" sz="2400" dirty="0"/>
              <a:t> of the world. </a:t>
            </a:r>
            <a:br>
              <a:rPr lang="en-CA" sz="2400" dirty="0"/>
            </a:br>
            <a:r>
              <a:rPr lang="en-CA" sz="2400" dirty="0"/>
              <a:t>Whoever follows me will not walk in darkness, </a:t>
            </a:r>
            <a:br>
              <a:rPr lang="en-CA" sz="2400" dirty="0"/>
            </a:br>
            <a:r>
              <a:rPr lang="en-CA" sz="2400" dirty="0"/>
              <a:t>but will have </a:t>
            </a:r>
            <a:r>
              <a:rPr lang="en-CA" sz="2400" b="1" dirty="0">
                <a:highlight>
                  <a:srgbClr val="FFFF00"/>
                </a:highlight>
              </a:rPr>
              <a:t>the light (</a:t>
            </a:r>
            <a:r>
              <a:rPr lang="en-CA" sz="2400" b="1" dirty="0" err="1">
                <a:highlight>
                  <a:srgbClr val="FFFF00"/>
                </a:highlight>
              </a:rPr>
              <a:t>phōs</a:t>
            </a:r>
            <a:r>
              <a:rPr lang="en-CA" sz="2400" b="1" dirty="0">
                <a:highlight>
                  <a:srgbClr val="FFFF00"/>
                </a:highlight>
              </a:rPr>
              <a:t>) of life</a:t>
            </a:r>
            <a:r>
              <a:rPr lang="en-CA" sz="2400" dirty="0"/>
              <a:t>.”</a:t>
            </a:r>
          </a:p>
          <a:p>
            <a:pPr>
              <a:spcBef>
                <a:spcPts val="0"/>
              </a:spcBef>
            </a:pPr>
            <a:r>
              <a:rPr lang="en-CA" dirty="0"/>
              <a:t>The Hebrew verb </a:t>
            </a:r>
            <a:r>
              <a:rPr lang="he-IL" sz="3200" dirty="0">
                <a:cs typeface="+mj-cs"/>
              </a:rPr>
              <a:t>אוֺר </a:t>
            </a:r>
            <a:r>
              <a:rPr lang="en-CA" sz="3200" dirty="0">
                <a:cs typeface="+mj-cs"/>
              </a:rPr>
              <a:t> </a:t>
            </a:r>
            <a:r>
              <a:rPr lang="en-CA" dirty="0"/>
              <a:t> - </a:t>
            </a:r>
            <a:r>
              <a:rPr lang="en-CA" dirty="0">
                <a:latin typeface="Calibri" panose="020F0502020204030204" pitchFamily="34" charset="0"/>
                <a:cs typeface="Calibri" panose="020F0502020204030204" pitchFamily="34" charset="0"/>
              </a:rPr>
              <a:t>´</a:t>
            </a:r>
            <a:r>
              <a:rPr lang="en-CA" dirty="0"/>
              <a:t>or, carries a range of meaning including “be light”, </a:t>
            </a:r>
            <a:br>
              <a:rPr lang="en-CA" dirty="0"/>
            </a:br>
            <a:r>
              <a:rPr lang="en-CA" dirty="0"/>
              <a:t>“give light”, “shine”, “cause to shine”; the related nouns</a:t>
            </a:r>
            <a:r>
              <a:rPr lang="he-IL" sz="3200" dirty="0">
                <a:cs typeface="+mj-cs"/>
              </a:rPr>
              <a:t>אוֺר </a:t>
            </a:r>
            <a:r>
              <a:rPr lang="en-CA" sz="3200" dirty="0">
                <a:cs typeface="+mj-cs"/>
              </a:rPr>
              <a:t> </a:t>
            </a:r>
            <a:r>
              <a:rPr lang="en-CA" dirty="0"/>
              <a:t> - </a:t>
            </a:r>
            <a:r>
              <a:rPr lang="en-CA" dirty="0">
                <a:latin typeface="Calibri" panose="020F0502020204030204" pitchFamily="34" charset="0"/>
                <a:cs typeface="Calibri" panose="020F0502020204030204" pitchFamily="34" charset="0"/>
              </a:rPr>
              <a:t>´</a:t>
            </a:r>
            <a:r>
              <a:rPr lang="en-CA" dirty="0"/>
              <a:t>or, masculine, </a:t>
            </a:r>
            <a:br>
              <a:rPr lang="en-CA" dirty="0"/>
            </a:br>
            <a:r>
              <a:rPr lang="en-CA" dirty="0"/>
              <a:t>and </a:t>
            </a:r>
            <a:r>
              <a:rPr lang="he-IL" sz="3200" dirty="0">
                <a:cs typeface="+mj-cs"/>
              </a:rPr>
              <a:t>אוֺרָה </a:t>
            </a:r>
            <a:r>
              <a:rPr lang="en-CA" sz="3200" dirty="0">
                <a:cs typeface="+mj-cs"/>
              </a:rPr>
              <a:t> </a:t>
            </a:r>
            <a:r>
              <a:rPr lang="en-CA" dirty="0"/>
              <a:t> - </a:t>
            </a:r>
            <a:r>
              <a:rPr lang="en-CA" dirty="0">
                <a:latin typeface="Calibri" panose="020F0502020204030204" pitchFamily="34" charset="0"/>
                <a:cs typeface="Calibri" panose="020F0502020204030204" pitchFamily="34" charset="0"/>
              </a:rPr>
              <a:t>´</a:t>
            </a:r>
            <a:r>
              <a:rPr lang="en-CA" dirty="0" err="1"/>
              <a:t>orah</a:t>
            </a:r>
            <a:r>
              <a:rPr lang="en-CA" dirty="0"/>
              <a:t>, feminine, both mean “light”	</a:t>
            </a:r>
          </a:p>
          <a:p>
            <a:pPr>
              <a:spcBef>
                <a:spcPts val="0"/>
              </a:spcBef>
            </a:pPr>
            <a:r>
              <a:rPr lang="en-CA" dirty="0"/>
              <a:t>The Greek word </a:t>
            </a:r>
            <a:r>
              <a:rPr lang="en-CA" dirty="0" err="1"/>
              <a:t>φῶς</a:t>
            </a:r>
            <a:r>
              <a:rPr lang="en-CA" dirty="0"/>
              <a:t> - </a:t>
            </a:r>
            <a:r>
              <a:rPr lang="en-CA" dirty="0" err="1"/>
              <a:t>phōs</a:t>
            </a:r>
            <a:r>
              <a:rPr lang="en-CA" dirty="0"/>
              <a:t>, a neuter noun, </a:t>
            </a:r>
            <a:br>
              <a:rPr lang="en-CA" dirty="0"/>
            </a:br>
            <a:r>
              <a:rPr lang="en-CA" dirty="0"/>
              <a:t>carries pretty much the same range of meaning as the English word “light”</a:t>
            </a:r>
          </a:p>
        </p:txBody>
      </p:sp>
    </p:spTree>
    <p:extLst>
      <p:ext uri="{BB962C8B-B14F-4D97-AF65-F5344CB8AC3E}">
        <p14:creationId xmlns:p14="http://schemas.microsoft.com/office/powerpoint/2010/main" val="27811670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B2039-2063-02DD-8F8B-A1F159074D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3E3CFC-4421-157A-6E11-3A100782CB45}"/>
              </a:ext>
            </a:extLst>
          </p:cNvPr>
          <p:cNvSpPr>
            <a:spLocks noGrp="1"/>
          </p:cNvSpPr>
          <p:nvPr>
            <p:ph type="title"/>
          </p:nvPr>
        </p:nvSpPr>
        <p:spPr>
          <a:xfrm>
            <a:off x="838200" y="1"/>
            <a:ext cx="10515600" cy="1193799"/>
          </a:xfrm>
        </p:spPr>
        <p:txBody>
          <a:bodyPr/>
          <a:lstStyle/>
          <a:p>
            <a:pPr algn="ctr"/>
            <a:r>
              <a:rPr lang="en-CA" dirty="0">
                <a:latin typeface="Arial Black" panose="020B0A04020102020204" pitchFamily="34" charset="0"/>
              </a:rPr>
              <a:t>God is Light</a:t>
            </a:r>
          </a:p>
        </p:txBody>
      </p:sp>
      <p:sp>
        <p:nvSpPr>
          <p:cNvPr id="3" name="Content Placeholder 2">
            <a:extLst>
              <a:ext uri="{FF2B5EF4-FFF2-40B4-BE49-F238E27FC236}">
                <a16:creationId xmlns:a16="http://schemas.microsoft.com/office/drawing/2014/main" id="{AD0AD14F-2B10-5590-E186-7CA7463B7991}"/>
              </a:ext>
            </a:extLst>
          </p:cNvPr>
          <p:cNvSpPr>
            <a:spLocks noGrp="1"/>
          </p:cNvSpPr>
          <p:nvPr>
            <p:ph idx="1"/>
          </p:nvPr>
        </p:nvSpPr>
        <p:spPr>
          <a:xfrm>
            <a:off x="0" y="1155700"/>
            <a:ext cx="12192000" cy="5702299"/>
          </a:xfrm>
        </p:spPr>
        <p:txBody>
          <a:bodyPr>
            <a:normAutofit lnSpcReduction="10000"/>
          </a:bodyPr>
          <a:lstStyle/>
          <a:p>
            <a:pPr marL="457200" lvl="1" indent="0">
              <a:buNone/>
            </a:pPr>
            <a:r>
              <a:rPr lang="en-CA" b="1" u="sng" dirty="0"/>
              <a:t>John 1:1, 4-5 ESV</a:t>
            </a:r>
            <a:br>
              <a:rPr lang="en-CA" dirty="0"/>
            </a:br>
            <a:r>
              <a:rPr lang="en-CA" dirty="0"/>
              <a:t>In the beginning was the Word, and the Word was with God, and the Word was God.</a:t>
            </a:r>
            <a:br>
              <a:rPr lang="en-CA" dirty="0"/>
            </a:br>
            <a:r>
              <a:rPr lang="en-CA" dirty="0"/>
              <a:t>In him was life, and </a:t>
            </a:r>
            <a:r>
              <a:rPr lang="en-CA" b="1" dirty="0">
                <a:highlight>
                  <a:srgbClr val="FFFF00"/>
                </a:highlight>
              </a:rPr>
              <a:t>the life was the light (</a:t>
            </a:r>
            <a:r>
              <a:rPr lang="en-CA" b="1" dirty="0" err="1">
                <a:highlight>
                  <a:srgbClr val="FFFF00"/>
                </a:highlight>
              </a:rPr>
              <a:t>phōs</a:t>
            </a:r>
            <a:r>
              <a:rPr lang="en-CA" b="1" dirty="0">
                <a:highlight>
                  <a:srgbClr val="FFFF00"/>
                </a:highlight>
              </a:rPr>
              <a:t>) of men</a:t>
            </a:r>
            <a:r>
              <a:rPr lang="en-CA" dirty="0"/>
              <a:t>. </a:t>
            </a:r>
            <a:br>
              <a:rPr lang="en-CA" dirty="0"/>
            </a:br>
            <a:r>
              <a:rPr lang="en-CA" dirty="0"/>
              <a:t>The </a:t>
            </a:r>
            <a:r>
              <a:rPr lang="en-CA" b="1" dirty="0">
                <a:highlight>
                  <a:srgbClr val="FFFF00"/>
                </a:highlight>
              </a:rPr>
              <a:t>light (</a:t>
            </a:r>
            <a:r>
              <a:rPr lang="en-CA" b="1" dirty="0" err="1">
                <a:highlight>
                  <a:srgbClr val="FFFF00"/>
                </a:highlight>
              </a:rPr>
              <a:t>phōs</a:t>
            </a:r>
            <a:r>
              <a:rPr lang="en-CA" b="1" dirty="0">
                <a:highlight>
                  <a:srgbClr val="FFFF00"/>
                </a:highlight>
              </a:rPr>
              <a:t>) shines in the darkness</a:t>
            </a:r>
            <a:r>
              <a:rPr lang="en-CA" dirty="0"/>
              <a:t>, and the darkness has not overcome it.</a:t>
            </a:r>
          </a:p>
          <a:p>
            <a:pPr marL="457200" lvl="1" indent="0">
              <a:buNone/>
            </a:pPr>
            <a:r>
              <a:rPr lang="en-CA" b="1" u="sng" dirty="0"/>
              <a:t>Matthew 4:16 ESV</a:t>
            </a:r>
            <a:br>
              <a:rPr lang="en-CA" dirty="0"/>
            </a:br>
            <a:r>
              <a:rPr lang="en-CA" dirty="0"/>
              <a:t>… </a:t>
            </a:r>
            <a:r>
              <a:rPr lang="en-CA" b="1" dirty="0">
                <a:highlight>
                  <a:srgbClr val="FFFF00"/>
                </a:highlight>
              </a:rPr>
              <a:t>the people dwelling in darkness have seen a great light (</a:t>
            </a:r>
            <a:r>
              <a:rPr lang="en-CA" b="1" dirty="0" err="1">
                <a:highlight>
                  <a:srgbClr val="FFFF00"/>
                </a:highlight>
              </a:rPr>
              <a:t>phōs</a:t>
            </a:r>
            <a:r>
              <a:rPr lang="en-CA" b="1" dirty="0">
                <a:highlight>
                  <a:srgbClr val="FFFF00"/>
                </a:highlight>
              </a:rPr>
              <a:t>)</a:t>
            </a:r>
            <a:r>
              <a:rPr lang="en-CA" dirty="0"/>
              <a:t>,</a:t>
            </a:r>
            <a:br>
              <a:rPr lang="en-CA" dirty="0"/>
            </a:br>
            <a:r>
              <a:rPr lang="en-CA" dirty="0"/>
              <a:t>and for those dwelling in the region and shadow of death,</a:t>
            </a:r>
            <a:br>
              <a:rPr lang="en-CA" dirty="0"/>
            </a:br>
            <a:r>
              <a:rPr lang="en-CA" dirty="0"/>
              <a:t>on them </a:t>
            </a:r>
            <a:r>
              <a:rPr lang="en-CA" b="1" dirty="0">
                <a:highlight>
                  <a:srgbClr val="FFFF00"/>
                </a:highlight>
              </a:rPr>
              <a:t>a light (</a:t>
            </a:r>
            <a:r>
              <a:rPr lang="en-CA" b="1" dirty="0" err="1">
                <a:highlight>
                  <a:srgbClr val="FFFF00"/>
                </a:highlight>
              </a:rPr>
              <a:t>phōs</a:t>
            </a:r>
            <a:r>
              <a:rPr lang="en-CA" b="1" dirty="0">
                <a:highlight>
                  <a:srgbClr val="FFFF00"/>
                </a:highlight>
              </a:rPr>
              <a:t>) has dawned</a:t>
            </a:r>
            <a:r>
              <a:rPr lang="en-CA" dirty="0"/>
              <a:t>.</a:t>
            </a:r>
          </a:p>
          <a:p>
            <a:pPr marL="457200" lvl="1" indent="0">
              <a:buNone/>
            </a:pPr>
            <a:r>
              <a:rPr lang="en-CA" b="1" u="sng" dirty="0"/>
              <a:t>1 John 1:5-7 ESV</a:t>
            </a:r>
            <a:br>
              <a:rPr lang="en-CA" dirty="0"/>
            </a:br>
            <a:r>
              <a:rPr lang="en-CA" dirty="0"/>
              <a:t>This is the message we have heard from him and proclaim to you, </a:t>
            </a:r>
            <a:br>
              <a:rPr lang="en-CA" dirty="0"/>
            </a:br>
            <a:r>
              <a:rPr lang="en-CA" dirty="0"/>
              <a:t>that </a:t>
            </a:r>
            <a:r>
              <a:rPr lang="en-CA" b="1" dirty="0">
                <a:highlight>
                  <a:srgbClr val="FFFF00"/>
                </a:highlight>
              </a:rPr>
              <a:t>God is light (</a:t>
            </a:r>
            <a:r>
              <a:rPr lang="en-CA" b="1" dirty="0" err="1">
                <a:highlight>
                  <a:srgbClr val="FFFF00"/>
                </a:highlight>
              </a:rPr>
              <a:t>phōs</a:t>
            </a:r>
            <a:r>
              <a:rPr lang="en-CA" b="1" dirty="0">
                <a:highlight>
                  <a:srgbClr val="FFFF00"/>
                </a:highlight>
              </a:rPr>
              <a:t>)</a:t>
            </a:r>
            <a:r>
              <a:rPr lang="en-CA" dirty="0"/>
              <a:t>, </a:t>
            </a:r>
            <a:br>
              <a:rPr lang="en-CA" dirty="0"/>
            </a:br>
            <a:r>
              <a:rPr lang="en-CA" dirty="0"/>
              <a:t>and in him is no darkness at all. </a:t>
            </a:r>
          </a:p>
          <a:p>
            <a:pPr marL="457200" lvl="1" indent="0">
              <a:buNone/>
            </a:pPr>
            <a:r>
              <a:rPr lang="en-CA" dirty="0"/>
              <a:t>If we say we have fellowship with him while we walk in darkness, </a:t>
            </a:r>
            <a:br>
              <a:rPr lang="en-CA" dirty="0"/>
            </a:br>
            <a:r>
              <a:rPr lang="en-CA" dirty="0"/>
              <a:t>we lie and do not practice the truth. </a:t>
            </a:r>
            <a:br>
              <a:rPr lang="en-CA" dirty="0"/>
            </a:br>
            <a:r>
              <a:rPr lang="en-CA" dirty="0"/>
              <a:t>But if we </a:t>
            </a:r>
            <a:r>
              <a:rPr lang="en-CA" b="1" dirty="0">
                <a:highlight>
                  <a:srgbClr val="FFFF00"/>
                </a:highlight>
              </a:rPr>
              <a:t>walk in the light (</a:t>
            </a:r>
            <a:r>
              <a:rPr lang="en-CA" b="1" dirty="0" err="1">
                <a:highlight>
                  <a:srgbClr val="FFFF00"/>
                </a:highlight>
              </a:rPr>
              <a:t>phōs</a:t>
            </a:r>
            <a:r>
              <a:rPr lang="en-CA" b="1" dirty="0">
                <a:highlight>
                  <a:srgbClr val="FFFF00"/>
                </a:highlight>
              </a:rPr>
              <a:t>)</a:t>
            </a:r>
            <a:r>
              <a:rPr lang="en-CA" dirty="0"/>
              <a:t>, as </a:t>
            </a:r>
            <a:r>
              <a:rPr lang="en-CA" b="1" dirty="0">
                <a:highlight>
                  <a:srgbClr val="FFFF00"/>
                </a:highlight>
              </a:rPr>
              <a:t>he is in the light (</a:t>
            </a:r>
            <a:r>
              <a:rPr lang="en-CA" b="1" dirty="0" err="1">
                <a:highlight>
                  <a:srgbClr val="FFFF00"/>
                </a:highlight>
              </a:rPr>
              <a:t>phōs</a:t>
            </a:r>
            <a:r>
              <a:rPr lang="en-CA" b="1" dirty="0">
                <a:highlight>
                  <a:srgbClr val="FFFF00"/>
                </a:highlight>
              </a:rPr>
              <a:t>)</a:t>
            </a:r>
            <a:r>
              <a:rPr lang="en-CA" dirty="0"/>
              <a:t>, </a:t>
            </a:r>
            <a:br>
              <a:rPr lang="en-CA" dirty="0"/>
            </a:br>
            <a:r>
              <a:rPr lang="en-CA" dirty="0"/>
              <a:t>we have fellowship with one another, </a:t>
            </a:r>
            <a:br>
              <a:rPr lang="en-CA" dirty="0"/>
            </a:br>
            <a:r>
              <a:rPr lang="en-CA" dirty="0"/>
              <a:t>and the blood of Jesus his Son cleanses us from all sin.</a:t>
            </a:r>
          </a:p>
        </p:txBody>
      </p:sp>
    </p:spTree>
    <p:extLst>
      <p:ext uri="{BB962C8B-B14F-4D97-AF65-F5344CB8AC3E}">
        <p14:creationId xmlns:p14="http://schemas.microsoft.com/office/powerpoint/2010/main" val="20376669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7970B-FA4B-5516-1A4D-E65B93F17E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3629AF-E1C0-2B17-4D5D-327881A42038}"/>
              </a:ext>
            </a:extLst>
          </p:cNvPr>
          <p:cNvSpPr>
            <a:spLocks noGrp="1"/>
          </p:cNvSpPr>
          <p:nvPr>
            <p:ph type="title"/>
          </p:nvPr>
        </p:nvSpPr>
        <p:spPr>
          <a:xfrm>
            <a:off x="838200" y="1"/>
            <a:ext cx="10515600" cy="1193799"/>
          </a:xfrm>
        </p:spPr>
        <p:txBody>
          <a:bodyPr/>
          <a:lstStyle/>
          <a:p>
            <a:pPr algn="ctr"/>
            <a:r>
              <a:rPr lang="en-CA" dirty="0">
                <a:latin typeface="Arial Black" panose="020B0A04020102020204" pitchFamily="34" charset="0"/>
              </a:rPr>
              <a:t>God is Light</a:t>
            </a:r>
          </a:p>
        </p:txBody>
      </p:sp>
      <p:sp>
        <p:nvSpPr>
          <p:cNvPr id="3" name="Content Placeholder 2">
            <a:extLst>
              <a:ext uri="{FF2B5EF4-FFF2-40B4-BE49-F238E27FC236}">
                <a16:creationId xmlns:a16="http://schemas.microsoft.com/office/drawing/2014/main" id="{69CC9AC2-58E1-06FA-4079-CF05FFB3FBFE}"/>
              </a:ext>
            </a:extLst>
          </p:cNvPr>
          <p:cNvSpPr>
            <a:spLocks noGrp="1"/>
          </p:cNvSpPr>
          <p:nvPr>
            <p:ph idx="1"/>
          </p:nvPr>
        </p:nvSpPr>
        <p:spPr>
          <a:xfrm>
            <a:off x="0" y="1155700"/>
            <a:ext cx="12192000" cy="5702299"/>
          </a:xfrm>
        </p:spPr>
        <p:txBody>
          <a:bodyPr>
            <a:normAutofit/>
          </a:bodyPr>
          <a:lstStyle/>
          <a:p>
            <a:pPr marL="0" indent="0">
              <a:buNone/>
            </a:pPr>
            <a:r>
              <a:rPr lang="en-CA" dirty="0"/>
              <a:t>The metaphor is evident on several levels:</a:t>
            </a:r>
          </a:p>
          <a:p>
            <a:pPr marL="457200" lvl="1" indent="0">
              <a:buNone/>
            </a:pPr>
            <a:r>
              <a:rPr lang="en-CA" dirty="0"/>
              <a:t>•	Light is contrasted with “</a:t>
            </a:r>
            <a:r>
              <a:rPr lang="en-CA" b="1" dirty="0">
                <a:highlight>
                  <a:srgbClr val="FFFF00"/>
                </a:highlight>
              </a:rPr>
              <a:t>darkness</a:t>
            </a:r>
            <a:r>
              <a:rPr lang="en-CA" dirty="0"/>
              <a:t>”</a:t>
            </a:r>
          </a:p>
          <a:p>
            <a:pPr marL="457200" lvl="1" indent="0">
              <a:buNone/>
            </a:pPr>
            <a:r>
              <a:rPr lang="en-CA" dirty="0"/>
              <a:t>•	“</a:t>
            </a:r>
            <a:r>
              <a:rPr lang="en-CA" b="1" dirty="0">
                <a:highlight>
                  <a:srgbClr val="FFFF00"/>
                </a:highlight>
              </a:rPr>
              <a:t>God is light</a:t>
            </a:r>
            <a:r>
              <a:rPr lang="en-CA" dirty="0"/>
              <a:t>” and he is “</a:t>
            </a:r>
            <a:r>
              <a:rPr lang="en-CA" b="1" dirty="0">
                <a:highlight>
                  <a:srgbClr val="FFFF00"/>
                </a:highlight>
              </a:rPr>
              <a:t>in the light</a:t>
            </a:r>
            <a:r>
              <a:rPr lang="en-CA" dirty="0"/>
              <a:t>” </a:t>
            </a:r>
          </a:p>
          <a:p>
            <a:pPr marL="457200" lvl="1" indent="0">
              <a:buNone/>
            </a:pPr>
            <a:r>
              <a:rPr lang="en-CA" dirty="0"/>
              <a:t>•	The light illuminates the way, “</a:t>
            </a:r>
            <a:r>
              <a:rPr lang="en-CA" b="1" dirty="0">
                <a:highlight>
                  <a:srgbClr val="FFFF00"/>
                </a:highlight>
              </a:rPr>
              <a:t>walk in the light</a:t>
            </a:r>
            <a:r>
              <a:rPr lang="en-CA" dirty="0"/>
              <a:t>”</a:t>
            </a:r>
          </a:p>
          <a:p>
            <a:pPr marL="457200" lvl="1" indent="0">
              <a:buNone/>
            </a:pPr>
            <a:r>
              <a:rPr lang="en-CA" dirty="0"/>
              <a:t>•	The light brings life, “</a:t>
            </a:r>
            <a:r>
              <a:rPr lang="en-CA" b="1" dirty="0">
                <a:highlight>
                  <a:srgbClr val="FFFF00"/>
                </a:highlight>
              </a:rPr>
              <a:t>the light of life</a:t>
            </a:r>
            <a:r>
              <a:rPr lang="en-CA" dirty="0"/>
              <a:t>”</a:t>
            </a:r>
          </a:p>
          <a:p>
            <a:pPr marL="457200" lvl="1" indent="0">
              <a:buNone/>
            </a:pPr>
            <a:r>
              <a:rPr lang="en-CA" dirty="0"/>
              <a:t>•	Jesus is the manifestation, “</a:t>
            </a:r>
            <a:r>
              <a:rPr lang="en-CA" b="1" dirty="0">
                <a:highlight>
                  <a:srgbClr val="FFFF00"/>
                </a:highlight>
              </a:rPr>
              <a:t>the light of the world</a:t>
            </a:r>
            <a:r>
              <a:rPr lang="en-CA" dirty="0"/>
              <a:t>”, “</a:t>
            </a:r>
            <a:r>
              <a:rPr lang="en-CA" b="1" dirty="0">
                <a:highlight>
                  <a:srgbClr val="FFFF00"/>
                </a:highlight>
              </a:rPr>
              <a:t>on them a light has dawned</a:t>
            </a:r>
            <a:r>
              <a:rPr lang="en-CA" dirty="0"/>
              <a:t>”</a:t>
            </a:r>
          </a:p>
          <a:p>
            <a:pPr>
              <a:buFont typeface="Wingdings" panose="05000000000000000000" pitchFamily="2" charset="2"/>
              <a:buChar char="Ø"/>
            </a:pPr>
            <a:r>
              <a:rPr lang="en-CA" b="1" dirty="0">
                <a:highlight>
                  <a:srgbClr val="FFFF00"/>
                </a:highlight>
              </a:rPr>
              <a:t>“Light” as a metaphor</a:t>
            </a:r>
            <a:r>
              <a:rPr lang="en-CA" b="1" dirty="0"/>
              <a:t> </a:t>
            </a:r>
            <a:r>
              <a:rPr lang="en-CA" dirty="0"/>
              <a:t>is comparable to </a:t>
            </a:r>
            <a:r>
              <a:rPr lang="en-CA" b="1" dirty="0">
                <a:highlight>
                  <a:srgbClr val="FFFF00"/>
                </a:highlight>
              </a:rPr>
              <a:t>“wind” as a metaphor</a:t>
            </a:r>
            <a:r>
              <a:rPr lang="en-CA" dirty="0"/>
              <a:t>:</a:t>
            </a:r>
          </a:p>
          <a:p>
            <a:pPr marL="863600" lvl="1" indent="0">
              <a:spcBef>
                <a:spcPts val="0"/>
              </a:spcBef>
              <a:buNone/>
            </a:pPr>
            <a:r>
              <a:rPr lang="en-CA" dirty="0"/>
              <a:t>Both light and wind are physical things, explainable by science, </a:t>
            </a:r>
            <a:br>
              <a:rPr lang="en-CA" dirty="0"/>
            </a:br>
            <a:r>
              <a:rPr lang="en-CA" dirty="0"/>
              <a:t>		but they are NOT directly observable to human perception</a:t>
            </a:r>
            <a:br>
              <a:rPr lang="en-CA" dirty="0"/>
            </a:br>
            <a:r>
              <a:rPr lang="en-CA" dirty="0"/>
              <a:t>The effect of both wind and light is observable, but the cause is NOT</a:t>
            </a:r>
          </a:p>
          <a:p>
            <a:pPr>
              <a:buFont typeface="Wingdings" panose="05000000000000000000" pitchFamily="2" charset="2"/>
              <a:buChar char="Ø"/>
            </a:pPr>
            <a:r>
              <a:rPr lang="en-CA" dirty="0"/>
              <a:t>As human beings </a:t>
            </a:r>
            <a:r>
              <a:rPr lang="en-CA" b="1" dirty="0">
                <a:highlight>
                  <a:srgbClr val="FFFF00"/>
                </a:highlight>
              </a:rPr>
              <a:t>we cannot</a:t>
            </a:r>
            <a:r>
              <a:rPr lang="en-CA" dirty="0"/>
              <a:t> through any physical means </a:t>
            </a:r>
            <a:br>
              <a:rPr lang="en-CA" dirty="0"/>
            </a:br>
            <a:r>
              <a:rPr lang="en-CA" b="1" dirty="0">
                <a:highlight>
                  <a:srgbClr val="FFFF00"/>
                </a:highlight>
              </a:rPr>
              <a:t>observe or discover God</a:t>
            </a:r>
            <a:br>
              <a:rPr lang="en-CA" dirty="0"/>
            </a:br>
            <a:r>
              <a:rPr lang="en-CA" b="1" dirty="0">
                <a:highlight>
                  <a:srgbClr val="FFFF00"/>
                </a:highlight>
              </a:rPr>
              <a:t>God reveals himself to human beings as he sees fit</a:t>
            </a:r>
          </a:p>
          <a:p>
            <a:endParaRPr lang="en-CA" dirty="0"/>
          </a:p>
        </p:txBody>
      </p:sp>
    </p:spTree>
    <p:extLst>
      <p:ext uri="{BB962C8B-B14F-4D97-AF65-F5344CB8AC3E}">
        <p14:creationId xmlns:p14="http://schemas.microsoft.com/office/powerpoint/2010/main" val="1337385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84383-A2EC-557C-3F9D-6493387A0575}"/>
              </a:ext>
            </a:extLst>
          </p:cNvPr>
          <p:cNvSpPr>
            <a:spLocks noGrp="1"/>
          </p:cNvSpPr>
          <p:nvPr>
            <p:ph type="title"/>
          </p:nvPr>
        </p:nvSpPr>
        <p:spPr>
          <a:xfrm>
            <a:off x="838200" y="1"/>
            <a:ext cx="10515600" cy="1295399"/>
          </a:xfrm>
        </p:spPr>
        <p:txBody>
          <a:bodyPr/>
          <a:lstStyle/>
          <a:p>
            <a:pPr algn="ctr"/>
            <a:r>
              <a:rPr lang="en-CA" dirty="0">
                <a:latin typeface="Arial Black" panose="020B0A04020102020204" pitchFamily="34" charset="0"/>
              </a:rPr>
              <a:t>God is Life</a:t>
            </a:r>
          </a:p>
        </p:txBody>
      </p:sp>
      <p:sp>
        <p:nvSpPr>
          <p:cNvPr id="3" name="Content Placeholder 2">
            <a:extLst>
              <a:ext uri="{FF2B5EF4-FFF2-40B4-BE49-F238E27FC236}">
                <a16:creationId xmlns:a16="http://schemas.microsoft.com/office/drawing/2014/main" id="{925C87D2-1D6A-D99D-6608-BACA78A51324}"/>
              </a:ext>
            </a:extLst>
          </p:cNvPr>
          <p:cNvSpPr>
            <a:spLocks noGrp="1"/>
          </p:cNvSpPr>
          <p:nvPr>
            <p:ph idx="1"/>
          </p:nvPr>
        </p:nvSpPr>
        <p:spPr>
          <a:xfrm>
            <a:off x="0" y="1181100"/>
            <a:ext cx="11963400" cy="5676899"/>
          </a:xfrm>
        </p:spPr>
        <p:txBody>
          <a:bodyPr/>
          <a:lstStyle/>
          <a:p>
            <a:pPr marL="0" indent="0">
              <a:buNone/>
            </a:pPr>
            <a:r>
              <a:rPr lang="en-CA" dirty="0"/>
              <a:t>The following Hebrew and Greek words are used in the Bible for “life”:</a:t>
            </a:r>
          </a:p>
          <a:p>
            <a:pPr marL="457200" lvl="1" indent="0">
              <a:buNone/>
            </a:pPr>
            <a:r>
              <a:rPr lang="he-IL" dirty="0"/>
              <a:t>•</a:t>
            </a:r>
            <a:r>
              <a:rPr lang="en-CA" dirty="0"/>
              <a:t>  </a:t>
            </a:r>
            <a:r>
              <a:rPr lang="he-IL" dirty="0"/>
              <a:t> </a:t>
            </a:r>
            <a:r>
              <a:rPr lang="he-IL" sz="2800" dirty="0">
                <a:cs typeface="+mj-cs"/>
              </a:rPr>
              <a:t> חָיָה </a:t>
            </a:r>
            <a:r>
              <a:rPr lang="en-CA" dirty="0"/>
              <a:t> - h</a:t>
            </a:r>
            <a:r>
              <a:rPr lang="en-CA" dirty="0">
                <a:latin typeface="Calibri" panose="020F0502020204030204" pitchFamily="34" charset="0"/>
                <a:cs typeface="Calibri" panose="020F0502020204030204" pitchFamily="34" charset="0"/>
              </a:rPr>
              <a:t>̣</a:t>
            </a:r>
            <a:r>
              <a:rPr lang="en-CA" dirty="0"/>
              <a:t>ayah is the root verb; it carries a range of meaning including “be alive”, </a:t>
            </a:r>
            <a:br>
              <a:rPr lang="en-CA" dirty="0"/>
            </a:br>
            <a:r>
              <a:rPr lang="en-CA" dirty="0"/>
              <a:t>“stay alive”, “be revived”, “come back to life”, “bring to life”, “keep alive”</a:t>
            </a:r>
          </a:p>
          <a:p>
            <a:pPr marL="457200" lvl="1" indent="0">
              <a:buNone/>
            </a:pPr>
            <a:r>
              <a:rPr lang="en-CA" dirty="0"/>
              <a:t>•  </a:t>
            </a:r>
            <a:r>
              <a:rPr lang="en-CA" sz="2800" dirty="0">
                <a:cs typeface="+mj-cs"/>
              </a:rPr>
              <a:t> </a:t>
            </a:r>
            <a:r>
              <a:rPr lang="he-IL" sz="2800" dirty="0">
                <a:cs typeface="+mj-cs"/>
              </a:rPr>
              <a:t>חָי </a:t>
            </a:r>
            <a:r>
              <a:rPr lang="en-CA" sz="2800" dirty="0">
                <a:cs typeface="+mj-cs"/>
              </a:rPr>
              <a:t> </a:t>
            </a:r>
            <a:r>
              <a:rPr lang="en-CA" dirty="0"/>
              <a:t>    - ḥay, can be a either noun or an adjective; as a noun it means “life”; </a:t>
            </a:r>
            <a:br>
              <a:rPr lang="en-CA" dirty="0"/>
            </a:br>
            <a:r>
              <a:rPr lang="en-CA" dirty="0"/>
              <a:t>as an adjective it means “living”</a:t>
            </a:r>
          </a:p>
          <a:p>
            <a:pPr marL="457200" lvl="1" indent="0">
              <a:buNone/>
            </a:pPr>
            <a:r>
              <a:rPr lang="en-CA" dirty="0"/>
              <a:t>•  </a:t>
            </a:r>
            <a:r>
              <a:rPr lang="en-CA" sz="2800" dirty="0">
                <a:cs typeface="+mj-cs"/>
              </a:rPr>
              <a:t> </a:t>
            </a:r>
            <a:r>
              <a:rPr lang="he-IL" sz="2800" dirty="0">
                <a:cs typeface="+mj-cs"/>
              </a:rPr>
              <a:t>חָיּים</a:t>
            </a:r>
            <a:r>
              <a:rPr lang="en-CA" sz="2800" dirty="0">
                <a:cs typeface="+mj-cs"/>
              </a:rPr>
              <a:t> </a:t>
            </a:r>
            <a:r>
              <a:rPr lang="en-CA" dirty="0"/>
              <a:t> - h</a:t>
            </a:r>
            <a:r>
              <a:rPr lang="en-CA" dirty="0">
                <a:latin typeface="Calibri" panose="020F0502020204030204" pitchFamily="34" charset="0"/>
                <a:cs typeface="Calibri" panose="020F0502020204030204" pitchFamily="34" charset="0"/>
              </a:rPr>
              <a:t>̣</a:t>
            </a:r>
            <a:r>
              <a:rPr lang="en-CA" dirty="0"/>
              <a:t>ayyim, is the plural of ḥay; it carries a range of meaning including “lifetime”, “duration of life”, “state of being alive”</a:t>
            </a:r>
          </a:p>
          <a:p>
            <a:pPr marL="457200" lvl="1" indent="0">
              <a:buNone/>
            </a:pPr>
            <a:r>
              <a:rPr lang="en-CA" dirty="0"/>
              <a:t>•   </a:t>
            </a:r>
            <a:r>
              <a:rPr lang="el-GR" dirty="0"/>
              <a:t>ζωή - </a:t>
            </a:r>
            <a:r>
              <a:rPr lang="en-CA" dirty="0"/>
              <a:t>zoe, a noun, meaning “life”, “living thing”</a:t>
            </a:r>
          </a:p>
          <a:p>
            <a:pPr marL="457200" lvl="1" indent="0">
              <a:buNone/>
            </a:pPr>
            <a:r>
              <a:rPr lang="en-CA" dirty="0"/>
              <a:t>•   </a:t>
            </a:r>
            <a:r>
              <a:rPr lang="el-GR" dirty="0"/>
              <a:t>ζωοποιέω - </a:t>
            </a:r>
            <a:r>
              <a:rPr lang="en-CA" dirty="0"/>
              <a:t>zoopoieo, a verb meaning “give life”, “make alive”</a:t>
            </a:r>
          </a:p>
          <a:p>
            <a:pPr>
              <a:buFont typeface="Wingdings" panose="05000000000000000000" pitchFamily="2" charset="2"/>
              <a:buChar char="Ø"/>
            </a:pPr>
            <a:r>
              <a:rPr lang="en-CA" dirty="0"/>
              <a:t>This is the most important characteristic of what God is:</a:t>
            </a:r>
          </a:p>
          <a:p>
            <a:pPr marL="914400" lvl="1" indent="0">
              <a:buNone/>
            </a:pPr>
            <a:r>
              <a:rPr lang="en-CA" sz="3200" b="1" i="1" dirty="0">
                <a:solidFill>
                  <a:srgbClr val="FF0000"/>
                </a:solidFill>
                <a:highlight>
                  <a:srgbClr val="FFFF00"/>
                </a:highlight>
              </a:rPr>
              <a:t>God is self-sustaining, indestructible, eternal life</a:t>
            </a:r>
          </a:p>
        </p:txBody>
      </p:sp>
    </p:spTree>
    <p:extLst>
      <p:ext uri="{BB962C8B-B14F-4D97-AF65-F5344CB8AC3E}">
        <p14:creationId xmlns:p14="http://schemas.microsoft.com/office/powerpoint/2010/main" val="122683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3E929-DAF7-12AD-5882-6675BA01E2B2}"/>
              </a:ext>
            </a:extLst>
          </p:cNvPr>
          <p:cNvSpPr>
            <a:spLocks noGrp="1"/>
          </p:cNvSpPr>
          <p:nvPr>
            <p:ph type="title"/>
          </p:nvPr>
        </p:nvSpPr>
        <p:spPr>
          <a:xfrm>
            <a:off x="838200" y="1"/>
            <a:ext cx="10515600" cy="1142999"/>
          </a:xfrm>
        </p:spPr>
        <p:txBody>
          <a:bodyPr/>
          <a:lstStyle/>
          <a:p>
            <a:pPr algn="ctr"/>
            <a:r>
              <a:rPr lang="en-CA" dirty="0">
                <a:latin typeface="Arial Black" panose="020B0A04020102020204" pitchFamily="34" charset="0"/>
              </a:rPr>
              <a:t>Does God Exist?</a:t>
            </a:r>
          </a:p>
        </p:txBody>
      </p:sp>
      <p:sp>
        <p:nvSpPr>
          <p:cNvPr id="3" name="Content Placeholder 2">
            <a:extLst>
              <a:ext uri="{FF2B5EF4-FFF2-40B4-BE49-F238E27FC236}">
                <a16:creationId xmlns:a16="http://schemas.microsoft.com/office/drawing/2014/main" id="{4E2DB3D8-04D2-367F-1A29-F4942FDD9B04}"/>
              </a:ext>
            </a:extLst>
          </p:cNvPr>
          <p:cNvSpPr>
            <a:spLocks noGrp="1"/>
          </p:cNvSpPr>
          <p:nvPr>
            <p:ph idx="1"/>
          </p:nvPr>
        </p:nvSpPr>
        <p:spPr>
          <a:xfrm>
            <a:off x="0" y="1181100"/>
            <a:ext cx="12192000" cy="5676899"/>
          </a:xfrm>
        </p:spPr>
        <p:txBody>
          <a:bodyPr>
            <a:normAutofit/>
          </a:bodyPr>
          <a:lstStyle/>
          <a:p>
            <a:r>
              <a:rPr lang="en-CA" dirty="0"/>
              <a:t>This is the most fundamental question in establishing a relationship with God:</a:t>
            </a:r>
          </a:p>
          <a:p>
            <a:pPr marL="457200" lvl="1" indent="0">
              <a:spcBef>
                <a:spcPts val="0"/>
              </a:spcBef>
              <a:buNone/>
            </a:pPr>
            <a:r>
              <a:rPr lang="en-CA" b="1" u="sng" dirty="0"/>
              <a:t>Hebrews 11:6 ESV</a:t>
            </a:r>
            <a:br>
              <a:rPr lang="en-CA" b="1" u="sng" dirty="0"/>
            </a:br>
            <a:r>
              <a:rPr lang="en-CA" dirty="0"/>
              <a:t>And without faith it is impossible to please him, </a:t>
            </a:r>
            <a:br>
              <a:rPr lang="en-CA" dirty="0"/>
            </a:br>
            <a:r>
              <a:rPr lang="en-CA" dirty="0"/>
              <a:t>for </a:t>
            </a:r>
            <a:r>
              <a:rPr lang="en-CA" b="1" dirty="0">
                <a:highlight>
                  <a:srgbClr val="FFFF00"/>
                </a:highlight>
              </a:rPr>
              <a:t>whoever would draw near to God must believe that he exists </a:t>
            </a:r>
            <a:br>
              <a:rPr lang="en-CA" dirty="0"/>
            </a:br>
            <a:r>
              <a:rPr lang="en-CA" dirty="0"/>
              <a:t>and that he rewards those who seek him.</a:t>
            </a:r>
          </a:p>
          <a:p>
            <a:r>
              <a:rPr lang="en-CA" dirty="0"/>
              <a:t>God has put a yearning into human beings to seek a relationship with God:</a:t>
            </a:r>
          </a:p>
          <a:p>
            <a:pPr marL="457200" lvl="1" indent="0">
              <a:spcBef>
                <a:spcPts val="0"/>
              </a:spcBef>
              <a:buNone/>
            </a:pPr>
            <a:r>
              <a:rPr lang="en-CA" b="1" u="sng" dirty="0"/>
              <a:t>Ecclesiastes 3:11a ESV</a:t>
            </a:r>
            <a:br>
              <a:rPr lang="en-CA" dirty="0"/>
            </a:br>
            <a:r>
              <a:rPr lang="en-CA" dirty="0"/>
              <a:t>He has made everything beautiful in its time. </a:t>
            </a:r>
            <a:br>
              <a:rPr lang="en-CA" dirty="0"/>
            </a:br>
            <a:r>
              <a:rPr lang="en-CA" dirty="0"/>
              <a:t>Also, </a:t>
            </a:r>
            <a:r>
              <a:rPr lang="en-CA" b="1" dirty="0">
                <a:highlight>
                  <a:srgbClr val="FFFF00"/>
                </a:highlight>
              </a:rPr>
              <a:t>he has put eternity into man’s heart</a:t>
            </a:r>
            <a:r>
              <a:rPr lang="en-CA" dirty="0"/>
              <a:t> …</a:t>
            </a:r>
          </a:p>
          <a:p>
            <a:r>
              <a:rPr lang="en-CA" dirty="0"/>
              <a:t>God actively desires relationships with human beings:</a:t>
            </a:r>
          </a:p>
          <a:p>
            <a:pPr marL="457200" lvl="1" indent="0">
              <a:spcBef>
                <a:spcPts val="0"/>
              </a:spcBef>
              <a:buNone/>
            </a:pPr>
            <a:r>
              <a:rPr lang="en-CA" b="1" u="sng" dirty="0"/>
              <a:t>Psalm 14:1a, 2 ESV</a:t>
            </a:r>
            <a:br>
              <a:rPr lang="en-CA" b="1" u="sng" dirty="0"/>
            </a:br>
            <a:r>
              <a:rPr lang="en-CA" dirty="0"/>
              <a:t>The fool says in his heart, </a:t>
            </a:r>
          </a:p>
          <a:p>
            <a:pPr marL="914400" lvl="2" indent="0">
              <a:spcBef>
                <a:spcPts val="0"/>
              </a:spcBef>
              <a:buNone/>
            </a:pPr>
            <a:r>
              <a:rPr lang="en-CA" sz="2400" dirty="0"/>
              <a:t>“There is no God.”</a:t>
            </a:r>
          </a:p>
          <a:p>
            <a:pPr marL="457200" lvl="1" indent="0">
              <a:buNone/>
            </a:pPr>
            <a:r>
              <a:rPr lang="en-CA" dirty="0"/>
              <a:t>The LORD looks down from heaven on the children of man,</a:t>
            </a:r>
            <a:br>
              <a:rPr lang="en-CA" dirty="0"/>
            </a:br>
            <a:r>
              <a:rPr lang="en-CA" dirty="0"/>
              <a:t>to see </a:t>
            </a:r>
            <a:r>
              <a:rPr lang="en-CA" b="1" dirty="0">
                <a:highlight>
                  <a:srgbClr val="FFFF00"/>
                </a:highlight>
              </a:rPr>
              <a:t>if there are any who understand</a:t>
            </a:r>
            <a:r>
              <a:rPr lang="en-CA" dirty="0"/>
              <a:t>, </a:t>
            </a:r>
            <a:r>
              <a:rPr lang="en-CA" b="1" dirty="0">
                <a:highlight>
                  <a:srgbClr val="FFFF00"/>
                </a:highlight>
              </a:rPr>
              <a:t>who seek after God</a:t>
            </a:r>
            <a:r>
              <a:rPr lang="en-CA" dirty="0"/>
              <a:t>.</a:t>
            </a:r>
          </a:p>
        </p:txBody>
      </p:sp>
    </p:spTree>
    <p:extLst>
      <p:ext uri="{BB962C8B-B14F-4D97-AF65-F5344CB8AC3E}">
        <p14:creationId xmlns:p14="http://schemas.microsoft.com/office/powerpoint/2010/main" val="22401488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D7048-49F8-0025-114B-678B2A7A6A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BEB189-2FBD-4E00-6769-D67C2FA0FE0C}"/>
              </a:ext>
            </a:extLst>
          </p:cNvPr>
          <p:cNvSpPr>
            <a:spLocks noGrp="1"/>
          </p:cNvSpPr>
          <p:nvPr>
            <p:ph type="title"/>
          </p:nvPr>
        </p:nvSpPr>
        <p:spPr>
          <a:xfrm>
            <a:off x="838200" y="1"/>
            <a:ext cx="10515600" cy="1295399"/>
          </a:xfrm>
        </p:spPr>
        <p:txBody>
          <a:bodyPr/>
          <a:lstStyle/>
          <a:p>
            <a:pPr algn="ctr"/>
            <a:r>
              <a:rPr lang="en-CA" dirty="0">
                <a:latin typeface="Arial Black" panose="020B0A04020102020204" pitchFamily="34" charset="0"/>
              </a:rPr>
              <a:t>God is Life</a:t>
            </a:r>
          </a:p>
        </p:txBody>
      </p:sp>
      <p:sp>
        <p:nvSpPr>
          <p:cNvPr id="3" name="Content Placeholder 2">
            <a:extLst>
              <a:ext uri="{FF2B5EF4-FFF2-40B4-BE49-F238E27FC236}">
                <a16:creationId xmlns:a16="http://schemas.microsoft.com/office/drawing/2014/main" id="{B7005D37-7B99-8FEF-E442-2E1BBDF13D42}"/>
              </a:ext>
            </a:extLst>
          </p:cNvPr>
          <p:cNvSpPr>
            <a:spLocks noGrp="1"/>
          </p:cNvSpPr>
          <p:nvPr>
            <p:ph idx="1"/>
          </p:nvPr>
        </p:nvSpPr>
        <p:spPr>
          <a:xfrm>
            <a:off x="1739900" y="1181100"/>
            <a:ext cx="10452100" cy="5676899"/>
          </a:xfrm>
        </p:spPr>
        <p:txBody>
          <a:bodyPr>
            <a:normAutofit/>
          </a:bodyPr>
          <a:lstStyle/>
          <a:p>
            <a:pPr marL="457200" lvl="1" indent="0">
              <a:buNone/>
            </a:pPr>
            <a:r>
              <a:rPr lang="en-CA" b="1" u="sng" dirty="0"/>
              <a:t>1 John 1:1-3a ESV </a:t>
            </a:r>
            <a:br>
              <a:rPr lang="en-CA" dirty="0"/>
            </a:br>
            <a:r>
              <a:rPr lang="en-CA" dirty="0"/>
              <a:t>That which was from the beginning, </a:t>
            </a:r>
            <a:br>
              <a:rPr lang="en-CA" dirty="0"/>
            </a:br>
            <a:r>
              <a:rPr lang="en-CA" dirty="0"/>
              <a:t>which we have heard, </a:t>
            </a:r>
            <a:br>
              <a:rPr lang="en-CA" dirty="0"/>
            </a:br>
            <a:r>
              <a:rPr lang="en-CA" dirty="0"/>
              <a:t>which we have seen with our eyes, </a:t>
            </a:r>
            <a:br>
              <a:rPr lang="en-CA" dirty="0"/>
            </a:br>
            <a:r>
              <a:rPr lang="en-CA" dirty="0"/>
              <a:t>which we looked upon and have touched with our hands, </a:t>
            </a:r>
            <a:br>
              <a:rPr lang="en-CA" dirty="0"/>
            </a:br>
            <a:r>
              <a:rPr lang="en-CA" b="1" dirty="0">
                <a:highlight>
                  <a:srgbClr val="FFFF00"/>
                </a:highlight>
              </a:rPr>
              <a:t>concerning the word of life (zoe)</a:t>
            </a:r>
            <a:r>
              <a:rPr lang="en-CA" dirty="0"/>
              <a:t>—</a:t>
            </a:r>
            <a:r>
              <a:rPr lang="en-CA" b="1" dirty="0">
                <a:highlight>
                  <a:srgbClr val="FFFF00"/>
                </a:highlight>
              </a:rPr>
              <a:t>the life (zoe) was made manifest</a:t>
            </a:r>
            <a:r>
              <a:rPr lang="en-CA" dirty="0"/>
              <a:t>, </a:t>
            </a:r>
            <a:br>
              <a:rPr lang="en-CA" dirty="0"/>
            </a:br>
            <a:r>
              <a:rPr lang="en-CA" dirty="0"/>
              <a:t>and we have seen it, </a:t>
            </a:r>
            <a:br>
              <a:rPr lang="en-CA" dirty="0"/>
            </a:br>
            <a:r>
              <a:rPr lang="en-CA" dirty="0"/>
              <a:t>and testify to it and </a:t>
            </a:r>
            <a:r>
              <a:rPr lang="en-CA" b="1" dirty="0">
                <a:highlight>
                  <a:srgbClr val="FFFF00"/>
                </a:highlight>
              </a:rPr>
              <a:t>proclaim to you the eternal life (zoe)</a:t>
            </a:r>
            <a:r>
              <a:rPr lang="en-CA" dirty="0"/>
              <a:t>, </a:t>
            </a:r>
            <a:br>
              <a:rPr lang="en-CA" dirty="0"/>
            </a:br>
            <a:r>
              <a:rPr lang="en-CA" dirty="0"/>
              <a:t>which was with the Father and was made manifest to us</a:t>
            </a:r>
            <a:br>
              <a:rPr lang="en-CA" dirty="0"/>
            </a:br>
            <a:r>
              <a:rPr lang="en-CA" dirty="0"/>
              <a:t>—that which we have seen and heard we proclaim also to you … </a:t>
            </a:r>
          </a:p>
          <a:p>
            <a:pPr marL="457200" lvl="1" indent="0">
              <a:buNone/>
            </a:pPr>
            <a:r>
              <a:rPr lang="en-CA" b="1" u="sng" dirty="0"/>
              <a:t>Hebrews 7:11a, 11b</a:t>
            </a:r>
            <a:r>
              <a:rPr lang="el-GR" b="1" u="sng" dirty="0">
                <a:latin typeface="Calibri" panose="020F0502020204030204" pitchFamily="34" charset="0"/>
                <a:cs typeface="Calibri" panose="020F0502020204030204" pitchFamily="34" charset="0"/>
              </a:rPr>
              <a:t>α</a:t>
            </a:r>
            <a:r>
              <a:rPr lang="en-CA" b="1" u="sng" dirty="0">
                <a:latin typeface="Calibri" panose="020F0502020204030204" pitchFamily="34" charset="0"/>
                <a:cs typeface="Calibri" panose="020F0502020204030204" pitchFamily="34" charset="0"/>
              </a:rPr>
              <a:t>, </a:t>
            </a:r>
            <a:r>
              <a:rPr lang="en-CA" b="1" u="sng" dirty="0"/>
              <a:t>14a</a:t>
            </a:r>
            <a:r>
              <a:rPr lang="el-GR" b="1" u="sng" dirty="0">
                <a:latin typeface="Calibri" panose="020F0502020204030204" pitchFamily="34" charset="0"/>
                <a:cs typeface="Calibri" panose="020F0502020204030204" pitchFamily="34" charset="0"/>
              </a:rPr>
              <a:t>α</a:t>
            </a:r>
            <a:r>
              <a:rPr lang="en-CA" b="1" u="sng" dirty="0">
                <a:latin typeface="Calibri" panose="020F0502020204030204" pitchFamily="34" charset="0"/>
                <a:cs typeface="Calibri" panose="020F0502020204030204" pitchFamily="34" charset="0"/>
              </a:rPr>
              <a:t>, 16</a:t>
            </a:r>
            <a:r>
              <a:rPr lang="en-CA" b="1" u="sng" dirty="0"/>
              <a:t> ESV</a:t>
            </a:r>
            <a:br>
              <a:rPr lang="en-CA" dirty="0"/>
            </a:br>
            <a:r>
              <a:rPr lang="en-CA" dirty="0"/>
              <a:t>Now if perfection had been attainable through the Levitical priesthood … </a:t>
            </a:r>
            <a:br>
              <a:rPr lang="en-CA" dirty="0"/>
            </a:br>
            <a:r>
              <a:rPr lang="en-CA" dirty="0"/>
              <a:t>what further need would there have been for another priest to arise …  </a:t>
            </a:r>
            <a:br>
              <a:rPr lang="en-CA" dirty="0"/>
            </a:br>
            <a:r>
              <a:rPr lang="en-CA" dirty="0"/>
              <a:t>For </a:t>
            </a:r>
            <a:r>
              <a:rPr lang="en-CA" b="1" dirty="0">
                <a:highlight>
                  <a:srgbClr val="FFFF00"/>
                </a:highlight>
              </a:rPr>
              <a:t>it is evident that our Lord</a:t>
            </a:r>
            <a:r>
              <a:rPr lang="en-CA" dirty="0"/>
              <a:t> … </a:t>
            </a:r>
            <a:r>
              <a:rPr lang="en-CA" b="1" dirty="0">
                <a:highlight>
                  <a:srgbClr val="FFFF00"/>
                </a:highlight>
              </a:rPr>
              <a:t>has become a priest</a:t>
            </a:r>
            <a:r>
              <a:rPr lang="en-CA" dirty="0"/>
              <a:t>, </a:t>
            </a:r>
            <a:br>
              <a:rPr lang="en-CA" dirty="0"/>
            </a:br>
            <a:r>
              <a:rPr lang="en-CA" dirty="0"/>
              <a:t>not on the basis of a legal requirement concerning bodily descent, </a:t>
            </a:r>
            <a:br>
              <a:rPr lang="en-CA" dirty="0"/>
            </a:br>
            <a:r>
              <a:rPr lang="en-CA" dirty="0"/>
              <a:t>but </a:t>
            </a:r>
            <a:r>
              <a:rPr lang="en-CA" b="1" dirty="0">
                <a:highlight>
                  <a:srgbClr val="FFFF00"/>
                </a:highlight>
              </a:rPr>
              <a:t>by the power of an indestructible life (zoe)</a:t>
            </a:r>
            <a:r>
              <a:rPr lang="en-CA" dirty="0"/>
              <a:t>.</a:t>
            </a:r>
          </a:p>
        </p:txBody>
      </p:sp>
    </p:spTree>
    <p:extLst>
      <p:ext uri="{BB962C8B-B14F-4D97-AF65-F5344CB8AC3E}">
        <p14:creationId xmlns:p14="http://schemas.microsoft.com/office/powerpoint/2010/main" val="576650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667B4-D6E6-188B-8245-6FB21B03E9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83BD46-6D37-D219-F4CD-8DC18D96297C}"/>
              </a:ext>
            </a:extLst>
          </p:cNvPr>
          <p:cNvSpPr>
            <a:spLocks noGrp="1"/>
          </p:cNvSpPr>
          <p:nvPr>
            <p:ph type="title"/>
          </p:nvPr>
        </p:nvSpPr>
        <p:spPr>
          <a:xfrm>
            <a:off x="838200" y="1"/>
            <a:ext cx="10515600" cy="1295399"/>
          </a:xfrm>
        </p:spPr>
        <p:txBody>
          <a:bodyPr/>
          <a:lstStyle/>
          <a:p>
            <a:pPr algn="ctr"/>
            <a:r>
              <a:rPr lang="en-CA" dirty="0">
                <a:latin typeface="Arial Black" panose="020B0A04020102020204" pitchFamily="34" charset="0"/>
              </a:rPr>
              <a:t>God is Life</a:t>
            </a:r>
          </a:p>
        </p:txBody>
      </p:sp>
      <p:sp>
        <p:nvSpPr>
          <p:cNvPr id="3" name="Content Placeholder 2">
            <a:extLst>
              <a:ext uri="{FF2B5EF4-FFF2-40B4-BE49-F238E27FC236}">
                <a16:creationId xmlns:a16="http://schemas.microsoft.com/office/drawing/2014/main" id="{B3C2D289-96C8-E718-3A3A-E6E7DD8671EC}"/>
              </a:ext>
            </a:extLst>
          </p:cNvPr>
          <p:cNvSpPr>
            <a:spLocks noGrp="1"/>
          </p:cNvSpPr>
          <p:nvPr>
            <p:ph idx="1"/>
          </p:nvPr>
        </p:nvSpPr>
        <p:spPr>
          <a:xfrm>
            <a:off x="0" y="1181100"/>
            <a:ext cx="12192000" cy="5676899"/>
          </a:xfrm>
        </p:spPr>
        <p:txBody>
          <a:bodyPr>
            <a:normAutofit/>
          </a:bodyPr>
          <a:lstStyle/>
          <a:p>
            <a:r>
              <a:rPr lang="en-CA" b="1" dirty="0">
                <a:highlight>
                  <a:srgbClr val="FFFF00"/>
                </a:highlight>
              </a:rPr>
              <a:t>Jesus is specific that both he and God the Father each has “life in himself”</a:t>
            </a:r>
            <a:r>
              <a:rPr lang="en-CA" dirty="0"/>
              <a:t>:</a:t>
            </a:r>
          </a:p>
          <a:p>
            <a:pPr marL="457200" lvl="1" indent="0">
              <a:spcBef>
                <a:spcPts val="0"/>
              </a:spcBef>
              <a:buNone/>
            </a:pPr>
            <a:r>
              <a:rPr lang="en-CA" b="1" u="sng" dirty="0"/>
              <a:t>John 5:26 ESV</a:t>
            </a:r>
            <a:br>
              <a:rPr lang="en-CA" dirty="0"/>
            </a:br>
            <a:r>
              <a:rPr lang="en-CA" dirty="0"/>
              <a:t>For as </a:t>
            </a:r>
            <a:r>
              <a:rPr lang="en-CA" b="1" dirty="0">
                <a:highlight>
                  <a:srgbClr val="FFFF00"/>
                </a:highlight>
              </a:rPr>
              <a:t>the Father has life (zoe) in himself</a:t>
            </a:r>
            <a:r>
              <a:rPr lang="en-CA" dirty="0"/>
              <a:t>, </a:t>
            </a:r>
            <a:br>
              <a:rPr lang="en-CA" dirty="0"/>
            </a:br>
            <a:r>
              <a:rPr lang="en-CA" dirty="0"/>
              <a:t>so he has granted </a:t>
            </a:r>
            <a:r>
              <a:rPr lang="en-CA" b="1" dirty="0">
                <a:highlight>
                  <a:srgbClr val="FFFF00"/>
                </a:highlight>
              </a:rPr>
              <a:t>the Son also to have life (zoe) in himself</a:t>
            </a:r>
            <a:r>
              <a:rPr lang="en-CA" dirty="0"/>
              <a:t>.  </a:t>
            </a:r>
          </a:p>
          <a:p>
            <a:r>
              <a:rPr lang="en-CA" dirty="0"/>
              <a:t>As YHWH, Jesus Christ, frequently refers to his </a:t>
            </a:r>
            <a:r>
              <a:rPr lang="en-CA" b="1" dirty="0">
                <a:highlight>
                  <a:srgbClr val="FFFF00"/>
                </a:highlight>
              </a:rPr>
              <a:t>self existence</a:t>
            </a:r>
            <a:r>
              <a:rPr lang="en-CA" dirty="0"/>
              <a:t>:</a:t>
            </a:r>
          </a:p>
          <a:p>
            <a:pPr marL="457200" lvl="1" indent="0">
              <a:spcBef>
                <a:spcPts val="0"/>
              </a:spcBef>
              <a:buNone/>
            </a:pPr>
            <a:r>
              <a:rPr lang="en-CA" b="1" u="sng" dirty="0"/>
              <a:t>Numbers 14:21-22a, 23a, 28-29a ESV</a:t>
            </a:r>
            <a:br>
              <a:rPr lang="en-CA" dirty="0"/>
            </a:br>
            <a:r>
              <a:rPr lang="en-CA" dirty="0"/>
              <a:t>But truly, </a:t>
            </a:r>
            <a:r>
              <a:rPr lang="en-CA" b="1" dirty="0">
                <a:highlight>
                  <a:srgbClr val="FFFF00"/>
                </a:highlight>
              </a:rPr>
              <a:t>as I live (h</a:t>
            </a:r>
            <a:r>
              <a:rPr lang="en-CA" b="1" dirty="0">
                <a:highlight>
                  <a:srgbClr val="FFFF00"/>
                </a:highlight>
                <a:latin typeface="Calibri" panose="020F0502020204030204" pitchFamily="34" charset="0"/>
                <a:cs typeface="Calibri" panose="020F0502020204030204" pitchFamily="34" charset="0"/>
              </a:rPr>
              <a:t>̣</a:t>
            </a:r>
            <a:r>
              <a:rPr lang="en-CA" b="1" dirty="0">
                <a:highlight>
                  <a:srgbClr val="FFFF00"/>
                </a:highlight>
              </a:rPr>
              <a:t>ay)</a:t>
            </a:r>
            <a:r>
              <a:rPr lang="en-CA" dirty="0"/>
              <a:t>, </a:t>
            </a:r>
            <a:br>
              <a:rPr lang="en-CA" dirty="0"/>
            </a:br>
            <a:r>
              <a:rPr lang="en-CA" dirty="0"/>
              <a:t>and as all the earth shall be filled with the glory of the LORD, </a:t>
            </a:r>
            <a:br>
              <a:rPr lang="en-CA" dirty="0"/>
            </a:br>
            <a:r>
              <a:rPr lang="en-CA" dirty="0"/>
              <a:t>none of the men who have seen my glory and my signs </a:t>
            </a:r>
            <a:br>
              <a:rPr lang="en-CA" dirty="0"/>
            </a:br>
            <a:r>
              <a:rPr lang="en-CA" dirty="0"/>
              <a:t>that I did in Egypt and in the wilderness … </a:t>
            </a:r>
            <a:br>
              <a:rPr lang="en-CA" dirty="0"/>
            </a:br>
            <a:r>
              <a:rPr lang="en-CA" dirty="0"/>
              <a:t>shall see the land that I swore to give to their fathers. </a:t>
            </a:r>
          </a:p>
          <a:p>
            <a:pPr marL="457200" lvl="1" indent="0">
              <a:buNone/>
            </a:pPr>
            <a:r>
              <a:rPr lang="en-CA" dirty="0"/>
              <a:t>Say to them, </a:t>
            </a:r>
          </a:p>
          <a:p>
            <a:pPr marL="914400" lvl="2" indent="0">
              <a:spcBef>
                <a:spcPts val="0"/>
              </a:spcBef>
              <a:buNone/>
            </a:pPr>
            <a:r>
              <a:rPr lang="en-CA" sz="2400" b="1" dirty="0">
                <a:highlight>
                  <a:srgbClr val="FFFF00"/>
                </a:highlight>
              </a:rPr>
              <a:t>‘As I live (h</a:t>
            </a:r>
            <a:r>
              <a:rPr lang="en-CA" sz="2400" b="1" dirty="0">
                <a:highlight>
                  <a:srgbClr val="FFFF00"/>
                </a:highlight>
                <a:latin typeface="Calibri" panose="020F0502020204030204" pitchFamily="34" charset="0"/>
                <a:cs typeface="Calibri" panose="020F0502020204030204" pitchFamily="34" charset="0"/>
              </a:rPr>
              <a:t>̣</a:t>
            </a:r>
            <a:r>
              <a:rPr lang="en-CA" sz="2400" b="1" dirty="0">
                <a:highlight>
                  <a:srgbClr val="FFFF00"/>
                </a:highlight>
              </a:rPr>
              <a:t>ay)</a:t>
            </a:r>
            <a:r>
              <a:rPr lang="en-CA" sz="2400" dirty="0"/>
              <a:t>, declares the LORD, </a:t>
            </a:r>
            <a:br>
              <a:rPr lang="en-CA" sz="2400" dirty="0"/>
            </a:br>
            <a:r>
              <a:rPr lang="en-CA" sz="2400" dirty="0"/>
              <a:t>what you have said in my hearing I will do to you: </a:t>
            </a:r>
          </a:p>
          <a:p>
            <a:pPr marL="1371600" lvl="3" indent="0">
              <a:spcBef>
                <a:spcPts val="0"/>
              </a:spcBef>
              <a:buNone/>
            </a:pPr>
            <a:r>
              <a:rPr lang="en-CA" sz="2400" dirty="0"/>
              <a:t>your dead bodies shall fall in this wilderness …’ </a:t>
            </a:r>
          </a:p>
        </p:txBody>
      </p:sp>
    </p:spTree>
    <p:extLst>
      <p:ext uri="{BB962C8B-B14F-4D97-AF65-F5344CB8AC3E}">
        <p14:creationId xmlns:p14="http://schemas.microsoft.com/office/powerpoint/2010/main" val="28550662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7289B-6535-6D75-13C6-CD735288D9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9DC7F5-C799-A47F-D051-6C0736EE6928}"/>
              </a:ext>
            </a:extLst>
          </p:cNvPr>
          <p:cNvSpPr>
            <a:spLocks noGrp="1"/>
          </p:cNvSpPr>
          <p:nvPr>
            <p:ph type="title"/>
          </p:nvPr>
        </p:nvSpPr>
        <p:spPr>
          <a:xfrm>
            <a:off x="838200" y="1"/>
            <a:ext cx="10515600" cy="1295399"/>
          </a:xfrm>
        </p:spPr>
        <p:txBody>
          <a:bodyPr/>
          <a:lstStyle/>
          <a:p>
            <a:pPr algn="ctr"/>
            <a:r>
              <a:rPr lang="en-CA" dirty="0">
                <a:latin typeface="Arial Black" panose="020B0A04020102020204" pitchFamily="34" charset="0"/>
              </a:rPr>
              <a:t>God is Life</a:t>
            </a:r>
          </a:p>
        </p:txBody>
      </p:sp>
      <p:sp>
        <p:nvSpPr>
          <p:cNvPr id="3" name="Content Placeholder 2">
            <a:extLst>
              <a:ext uri="{FF2B5EF4-FFF2-40B4-BE49-F238E27FC236}">
                <a16:creationId xmlns:a16="http://schemas.microsoft.com/office/drawing/2014/main" id="{BB2095B0-E7D4-8266-5D37-F33EBF77780A}"/>
              </a:ext>
            </a:extLst>
          </p:cNvPr>
          <p:cNvSpPr>
            <a:spLocks noGrp="1"/>
          </p:cNvSpPr>
          <p:nvPr>
            <p:ph idx="1"/>
          </p:nvPr>
        </p:nvSpPr>
        <p:spPr>
          <a:xfrm>
            <a:off x="0" y="1181100"/>
            <a:ext cx="11963400" cy="5676899"/>
          </a:xfrm>
        </p:spPr>
        <p:txBody>
          <a:bodyPr>
            <a:normAutofit/>
          </a:bodyPr>
          <a:lstStyle/>
          <a:p>
            <a:pPr marL="0" indent="0">
              <a:buNone/>
            </a:pPr>
            <a:r>
              <a:rPr lang="en-CA" b="1" dirty="0">
                <a:highlight>
                  <a:srgbClr val="FFFF00"/>
                </a:highlight>
              </a:rPr>
              <a:t>God is frequently referenced as “the living God”</a:t>
            </a:r>
            <a:r>
              <a:rPr lang="en-CA" dirty="0"/>
              <a:t>:</a:t>
            </a:r>
          </a:p>
          <a:p>
            <a:pPr marL="457200" lvl="1" indent="0">
              <a:spcBef>
                <a:spcPts val="0"/>
              </a:spcBef>
              <a:buNone/>
            </a:pPr>
            <a:r>
              <a:rPr lang="en-CA" b="1" u="sng" dirty="0"/>
              <a:t>Deuteronomy 5:26a ESV</a:t>
            </a:r>
            <a:br>
              <a:rPr lang="en-CA" dirty="0"/>
            </a:br>
            <a:r>
              <a:rPr lang="en-CA" dirty="0"/>
              <a:t>For who is there of all flesh, </a:t>
            </a:r>
            <a:br>
              <a:rPr lang="en-CA" dirty="0"/>
            </a:br>
            <a:r>
              <a:rPr lang="en-CA" dirty="0"/>
              <a:t>that has heard the voice of </a:t>
            </a:r>
            <a:r>
              <a:rPr lang="en-CA" b="1" dirty="0">
                <a:highlight>
                  <a:srgbClr val="FFFF00"/>
                </a:highlight>
              </a:rPr>
              <a:t>the living (h</a:t>
            </a:r>
            <a:r>
              <a:rPr lang="en-CA" b="1" dirty="0">
                <a:highlight>
                  <a:srgbClr val="FFFF00"/>
                </a:highlight>
                <a:latin typeface="Calibri" panose="020F0502020204030204" pitchFamily="34" charset="0"/>
                <a:cs typeface="Calibri" panose="020F0502020204030204" pitchFamily="34" charset="0"/>
              </a:rPr>
              <a:t>̣</a:t>
            </a:r>
            <a:r>
              <a:rPr lang="en-CA" b="1" dirty="0">
                <a:highlight>
                  <a:srgbClr val="FFFF00"/>
                </a:highlight>
              </a:rPr>
              <a:t>ayyim) God</a:t>
            </a:r>
            <a:r>
              <a:rPr lang="en-CA" b="1" dirty="0"/>
              <a:t> </a:t>
            </a:r>
            <a:r>
              <a:rPr lang="en-CA" dirty="0"/>
              <a:t>speaking …</a:t>
            </a:r>
          </a:p>
          <a:p>
            <a:pPr marL="457200" lvl="1" indent="0">
              <a:buNone/>
            </a:pPr>
            <a:r>
              <a:rPr lang="en-CA" b="1" u="sng" dirty="0"/>
              <a:t>Joshua 3:10a ESV </a:t>
            </a:r>
            <a:br>
              <a:rPr lang="en-CA" dirty="0"/>
            </a:br>
            <a:r>
              <a:rPr lang="en-CA" dirty="0"/>
              <a:t>And Joshua said, </a:t>
            </a:r>
          </a:p>
          <a:p>
            <a:pPr marL="914400" lvl="2" indent="0">
              <a:spcBef>
                <a:spcPts val="0"/>
              </a:spcBef>
              <a:buNone/>
            </a:pPr>
            <a:r>
              <a:rPr lang="en-CA" sz="2400" dirty="0"/>
              <a:t>“Here is how you shall know that </a:t>
            </a:r>
            <a:r>
              <a:rPr lang="en-CA" sz="2400" b="1" dirty="0">
                <a:highlight>
                  <a:srgbClr val="FFFF00"/>
                </a:highlight>
              </a:rPr>
              <a:t>the living (h</a:t>
            </a:r>
            <a:r>
              <a:rPr lang="en-CA" sz="2400" b="1" dirty="0">
                <a:highlight>
                  <a:srgbClr val="FFFF00"/>
                </a:highlight>
                <a:latin typeface="Calibri" panose="020F0502020204030204" pitchFamily="34" charset="0"/>
                <a:cs typeface="Calibri" panose="020F0502020204030204" pitchFamily="34" charset="0"/>
              </a:rPr>
              <a:t>̣</a:t>
            </a:r>
            <a:r>
              <a:rPr lang="en-CA" sz="2400" b="1" dirty="0">
                <a:highlight>
                  <a:srgbClr val="FFFF00"/>
                </a:highlight>
              </a:rPr>
              <a:t>ay) God</a:t>
            </a:r>
            <a:r>
              <a:rPr lang="en-CA" sz="2400" dirty="0"/>
              <a:t> is among you …” </a:t>
            </a:r>
          </a:p>
          <a:p>
            <a:pPr marL="457200" lvl="1" indent="0">
              <a:buNone/>
            </a:pPr>
            <a:r>
              <a:rPr lang="en-CA" b="1" u="sng" dirty="0"/>
              <a:t>1 Samuel 17:36 ESV</a:t>
            </a:r>
            <a:br>
              <a:rPr lang="en-CA" dirty="0"/>
            </a:br>
            <a:r>
              <a:rPr lang="en-CA" dirty="0"/>
              <a:t>Your servant has struck down both lions and bears, </a:t>
            </a:r>
            <a:br>
              <a:rPr lang="en-CA" dirty="0"/>
            </a:br>
            <a:r>
              <a:rPr lang="en-CA" dirty="0"/>
              <a:t>and this uncircumcised Philistine shall be like one of them, </a:t>
            </a:r>
            <a:br>
              <a:rPr lang="en-CA" dirty="0"/>
            </a:br>
            <a:r>
              <a:rPr lang="en-CA" dirty="0"/>
              <a:t>for he has defied the armies of </a:t>
            </a:r>
            <a:r>
              <a:rPr lang="en-CA" b="1" dirty="0">
                <a:highlight>
                  <a:srgbClr val="FFFF00"/>
                </a:highlight>
              </a:rPr>
              <a:t>the living (h</a:t>
            </a:r>
            <a:r>
              <a:rPr lang="en-CA" b="1" dirty="0">
                <a:highlight>
                  <a:srgbClr val="FFFF00"/>
                </a:highlight>
                <a:latin typeface="Calibri" panose="020F0502020204030204" pitchFamily="34" charset="0"/>
                <a:cs typeface="Calibri" panose="020F0502020204030204" pitchFamily="34" charset="0"/>
              </a:rPr>
              <a:t>̣</a:t>
            </a:r>
            <a:r>
              <a:rPr lang="en-CA" b="1" dirty="0">
                <a:highlight>
                  <a:srgbClr val="FFFF00"/>
                </a:highlight>
              </a:rPr>
              <a:t>ayyim) God</a:t>
            </a:r>
            <a:r>
              <a:rPr lang="en-CA" dirty="0"/>
              <a:t>.</a:t>
            </a:r>
          </a:p>
          <a:p>
            <a:pPr marL="457200" lvl="1" indent="0">
              <a:buNone/>
            </a:pPr>
            <a:r>
              <a:rPr lang="en-CA" b="1" u="sng" dirty="0"/>
              <a:t>Psalm 42:2a, 84:2 ESV</a:t>
            </a:r>
            <a:br>
              <a:rPr lang="en-CA" dirty="0"/>
            </a:br>
            <a:r>
              <a:rPr lang="en-CA" dirty="0"/>
              <a:t>My [being] (nephesh) thirsts for God, for </a:t>
            </a:r>
            <a:r>
              <a:rPr lang="en-CA" b="1" dirty="0">
                <a:highlight>
                  <a:srgbClr val="FFFF00"/>
                </a:highlight>
              </a:rPr>
              <a:t>the living (h</a:t>
            </a:r>
            <a:r>
              <a:rPr lang="en-CA" b="1" dirty="0">
                <a:highlight>
                  <a:srgbClr val="FFFF00"/>
                </a:highlight>
                <a:latin typeface="Calibri" panose="020F0502020204030204" pitchFamily="34" charset="0"/>
                <a:cs typeface="Calibri" panose="020F0502020204030204" pitchFamily="34" charset="0"/>
              </a:rPr>
              <a:t>̣</a:t>
            </a:r>
            <a:r>
              <a:rPr lang="en-CA" b="1" dirty="0">
                <a:highlight>
                  <a:srgbClr val="FFFF00"/>
                </a:highlight>
              </a:rPr>
              <a:t>ay) God</a:t>
            </a:r>
            <a:r>
              <a:rPr lang="en-CA" dirty="0"/>
              <a:t>.</a:t>
            </a:r>
          </a:p>
          <a:p>
            <a:pPr marL="457200" lvl="1" indent="0">
              <a:buNone/>
            </a:pPr>
            <a:r>
              <a:rPr lang="en-CA" dirty="0"/>
              <a:t>My [being] (nephesh) longs, yes, faints for the courts of the LORD;</a:t>
            </a:r>
            <a:br>
              <a:rPr lang="en-CA" dirty="0"/>
            </a:br>
            <a:r>
              <a:rPr lang="en-CA" dirty="0"/>
              <a:t>my heart and flesh sing for joy to </a:t>
            </a:r>
            <a:r>
              <a:rPr lang="en-CA" b="1" dirty="0">
                <a:highlight>
                  <a:srgbClr val="FFFF00"/>
                </a:highlight>
              </a:rPr>
              <a:t>the living (h</a:t>
            </a:r>
            <a:r>
              <a:rPr lang="en-CA" b="1" dirty="0">
                <a:highlight>
                  <a:srgbClr val="FFFF00"/>
                </a:highlight>
                <a:latin typeface="Calibri" panose="020F0502020204030204" pitchFamily="34" charset="0"/>
                <a:cs typeface="Calibri" panose="020F0502020204030204" pitchFamily="34" charset="0"/>
              </a:rPr>
              <a:t>̣</a:t>
            </a:r>
            <a:r>
              <a:rPr lang="en-CA" b="1" dirty="0">
                <a:highlight>
                  <a:srgbClr val="FFFF00"/>
                </a:highlight>
              </a:rPr>
              <a:t>ay) God</a:t>
            </a:r>
            <a:r>
              <a:rPr lang="en-CA" dirty="0"/>
              <a:t>.</a:t>
            </a:r>
          </a:p>
        </p:txBody>
      </p:sp>
    </p:spTree>
    <p:extLst>
      <p:ext uri="{BB962C8B-B14F-4D97-AF65-F5344CB8AC3E}">
        <p14:creationId xmlns:p14="http://schemas.microsoft.com/office/powerpoint/2010/main" val="17068396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3EED-D45A-3028-104D-A5CBBB0BE496}"/>
              </a:ext>
            </a:extLst>
          </p:cNvPr>
          <p:cNvSpPr>
            <a:spLocks noGrp="1"/>
          </p:cNvSpPr>
          <p:nvPr>
            <p:ph type="title"/>
          </p:nvPr>
        </p:nvSpPr>
        <p:spPr>
          <a:xfrm>
            <a:off x="838200" y="1"/>
            <a:ext cx="10515600" cy="1155699"/>
          </a:xfrm>
        </p:spPr>
        <p:txBody>
          <a:bodyPr/>
          <a:lstStyle/>
          <a:p>
            <a:pPr algn="ctr"/>
            <a:r>
              <a:rPr lang="en-CA" dirty="0">
                <a:latin typeface="Arial Black" panose="020B0A04020102020204" pitchFamily="34" charset="0"/>
              </a:rPr>
              <a:t>Worship in Spirit and Truth</a:t>
            </a:r>
          </a:p>
        </p:txBody>
      </p:sp>
      <p:sp>
        <p:nvSpPr>
          <p:cNvPr id="3" name="Content Placeholder 2">
            <a:extLst>
              <a:ext uri="{FF2B5EF4-FFF2-40B4-BE49-F238E27FC236}">
                <a16:creationId xmlns:a16="http://schemas.microsoft.com/office/drawing/2014/main" id="{06ABFD5B-39B6-B5EC-B002-9DCEC4C5F704}"/>
              </a:ext>
            </a:extLst>
          </p:cNvPr>
          <p:cNvSpPr>
            <a:spLocks noGrp="1"/>
          </p:cNvSpPr>
          <p:nvPr>
            <p:ph idx="1"/>
          </p:nvPr>
        </p:nvSpPr>
        <p:spPr>
          <a:xfrm>
            <a:off x="0" y="1206500"/>
            <a:ext cx="12192000" cy="5651499"/>
          </a:xfrm>
        </p:spPr>
        <p:txBody>
          <a:bodyPr>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CA" sz="2800" b="0" i="0" u="none" strike="noStrike" kern="1200" cap="none" spc="0" normalizeH="0" baseline="0" noProof="0" dirty="0">
                <a:ln>
                  <a:noFill/>
                </a:ln>
                <a:solidFill>
                  <a:prstClr val="black"/>
                </a:solidFill>
                <a:effectLst/>
                <a:uLnTx/>
                <a:uFillTx/>
                <a:latin typeface="Aptos" panose="02110004020202020204"/>
                <a:ea typeface="+mn-ea"/>
                <a:cs typeface="+mn-cs"/>
              </a:rPr>
              <a:t>What exactly does Jesus mean by this?</a:t>
            </a:r>
          </a:p>
          <a:p>
            <a:pPr marL="457200" marR="0" lvl="1"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CA" sz="2400" b="1" i="0" u="sng" strike="noStrike" kern="1200" cap="none" spc="0" normalizeH="0" baseline="0" noProof="0" dirty="0">
                <a:ln>
                  <a:noFill/>
                </a:ln>
                <a:solidFill>
                  <a:prstClr val="black"/>
                </a:solidFill>
                <a:effectLst/>
                <a:uLnTx/>
                <a:uFillTx/>
                <a:latin typeface="Aptos" panose="02110004020202020204"/>
                <a:ea typeface="+mn-ea"/>
                <a:cs typeface="+mn-cs"/>
              </a:rPr>
              <a:t>John 4:24 ESV</a:t>
            </a:r>
            <a:br>
              <a:rPr kumimoji="0" lang="en-CA" sz="24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CA" sz="2400" i="0" u="none" strike="noStrike" kern="1200" cap="none" spc="0" normalizeH="0" baseline="0" noProof="0" dirty="0">
                <a:ln>
                  <a:noFill/>
                </a:ln>
                <a:solidFill>
                  <a:prstClr val="black"/>
                </a:solidFill>
                <a:effectLst/>
                <a:uLnTx/>
                <a:uFillTx/>
                <a:latin typeface="Aptos" panose="02110004020202020204"/>
                <a:ea typeface="+mn-ea"/>
                <a:cs typeface="+mn-cs"/>
              </a:rPr>
              <a:t>God is spirit</a:t>
            </a:r>
            <a:r>
              <a:rPr kumimoji="0" lang="en-CA" sz="2400" b="0" i="0" u="none" strike="noStrike" kern="1200" cap="none" spc="0" normalizeH="0" baseline="0" noProof="0" dirty="0">
                <a:ln>
                  <a:noFill/>
                </a:ln>
                <a:solidFill>
                  <a:prstClr val="black"/>
                </a:solidFill>
                <a:effectLst/>
                <a:uLnTx/>
                <a:uFillTx/>
                <a:latin typeface="Aptos" panose="02110004020202020204"/>
                <a:ea typeface="+mn-ea"/>
                <a:cs typeface="+mn-cs"/>
              </a:rPr>
              <a:t>, and </a:t>
            </a:r>
            <a:r>
              <a:rPr kumimoji="0" lang="en-CA" sz="24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those who worship him must worship in spirit and truth</a:t>
            </a:r>
            <a:r>
              <a:rPr kumimoji="0" lang="en-CA" sz="2400" i="0" u="none" strike="noStrike" kern="1200" cap="none" spc="0" normalizeH="0" baseline="0" noProof="0" dirty="0">
                <a:ln>
                  <a:noFill/>
                </a:ln>
                <a:solidFill>
                  <a:prstClr val="black"/>
                </a:solidFill>
                <a:effectLst/>
                <a:uLnTx/>
                <a:uFillTx/>
                <a:latin typeface="Aptos" panose="02110004020202020204"/>
                <a:ea typeface="+mn-ea"/>
                <a:cs typeface="+mn-cs"/>
              </a:rPr>
              <a:t>.</a:t>
            </a:r>
          </a:p>
          <a:p>
            <a:pPr>
              <a:spcBef>
                <a:spcPts val="0"/>
              </a:spcBef>
              <a:defRPr/>
            </a:pPr>
            <a:r>
              <a:rPr lang="en-CA" dirty="0">
                <a:solidFill>
                  <a:prstClr val="black"/>
                </a:solidFill>
                <a:latin typeface="Aptos" panose="02110004020202020204"/>
              </a:rPr>
              <a:t>The most important aspect of “worship” is to understand </a:t>
            </a:r>
            <a:r>
              <a:rPr lang="en-CA" b="1" dirty="0">
                <a:solidFill>
                  <a:prstClr val="black"/>
                </a:solidFill>
                <a:highlight>
                  <a:srgbClr val="FFFF00"/>
                </a:highlight>
                <a:latin typeface="Aptos" panose="02110004020202020204"/>
              </a:rPr>
              <a:t>true reverence</a:t>
            </a:r>
            <a:r>
              <a:rPr lang="en-CA" dirty="0">
                <a:solidFill>
                  <a:prstClr val="black"/>
                </a:solidFill>
                <a:latin typeface="Aptos" panose="02110004020202020204"/>
              </a:rPr>
              <a:t> for God</a:t>
            </a:r>
          </a:p>
          <a:p>
            <a:pPr>
              <a:spcBef>
                <a:spcPts val="0"/>
              </a:spcBef>
              <a:defRPr/>
            </a:pPr>
            <a:r>
              <a:rPr lang="en-CA" dirty="0">
                <a:solidFill>
                  <a:prstClr val="black"/>
                </a:solidFill>
                <a:latin typeface="Aptos" panose="02110004020202020204"/>
              </a:rPr>
              <a:t>The basis of reverence is understanding “</a:t>
            </a:r>
            <a:r>
              <a:rPr lang="en-CA" b="1" dirty="0">
                <a:solidFill>
                  <a:prstClr val="black"/>
                </a:solidFill>
                <a:highlight>
                  <a:srgbClr val="FFFF00"/>
                </a:highlight>
                <a:latin typeface="Aptos" panose="02110004020202020204"/>
              </a:rPr>
              <a:t>What is God</a:t>
            </a:r>
            <a:r>
              <a:rPr lang="en-CA" dirty="0">
                <a:solidFill>
                  <a:prstClr val="black"/>
                </a:solidFill>
                <a:latin typeface="Aptos" panose="02110004020202020204"/>
              </a:rPr>
              <a:t>”: </a:t>
            </a:r>
            <a:br>
              <a:rPr lang="en-CA" dirty="0">
                <a:solidFill>
                  <a:prstClr val="black"/>
                </a:solidFill>
                <a:latin typeface="Aptos" panose="02110004020202020204"/>
              </a:rPr>
            </a:br>
            <a:r>
              <a:rPr lang="en-CA" b="1" dirty="0">
                <a:solidFill>
                  <a:prstClr val="black"/>
                </a:solidFill>
                <a:highlight>
                  <a:srgbClr val="FFFF00"/>
                </a:highlight>
                <a:latin typeface="Aptos" panose="02110004020202020204"/>
              </a:rPr>
              <a:t>the vast gulf that exists between human beings and God</a:t>
            </a:r>
          </a:p>
          <a:p>
            <a:pPr>
              <a:spcBef>
                <a:spcPts val="0"/>
              </a:spcBef>
              <a:defRPr/>
            </a:pPr>
            <a:r>
              <a:rPr lang="en-CA" dirty="0">
                <a:solidFill>
                  <a:prstClr val="black"/>
                </a:solidFill>
                <a:latin typeface="Aptos" panose="02110004020202020204"/>
              </a:rPr>
              <a:t> We must get to the understanding that Job attained:</a:t>
            </a:r>
          </a:p>
          <a:p>
            <a:pPr marL="457200" lvl="1" indent="0">
              <a:spcBef>
                <a:spcPts val="0"/>
              </a:spcBef>
              <a:buNone/>
              <a:defRPr/>
            </a:pPr>
            <a:r>
              <a:rPr kumimoji="0" lang="en-CA" b="1" i="0" u="sng" strike="noStrike" kern="1200" cap="none" spc="0" normalizeH="0" baseline="0" noProof="0" dirty="0">
                <a:ln>
                  <a:noFill/>
                </a:ln>
                <a:solidFill>
                  <a:prstClr val="black"/>
                </a:solidFill>
                <a:effectLst/>
                <a:uLnTx/>
                <a:uFillTx/>
                <a:latin typeface="Aptos" panose="02110004020202020204"/>
                <a:ea typeface="+mn-ea"/>
                <a:cs typeface="+mn-cs"/>
              </a:rPr>
              <a:t>Job 42:2-6 ESV</a:t>
            </a:r>
            <a:br>
              <a:rPr kumimoji="0" lang="en-CA"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CA"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I know that you can do all things</a:t>
            </a:r>
            <a:r>
              <a:rPr kumimoji="0" lang="en-CA" i="0" u="none" strike="noStrike" kern="1200" cap="none" spc="0" normalizeH="0" baseline="0" noProof="0" dirty="0">
                <a:ln>
                  <a:noFill/>
                </a:ln>
                <a:solidFill>
                  <a:prstClr val="black"/>
                </a:solidFill>
                <a:effectLst/>
                <a:uLnTx/>
                <a:uFillTx/>
                <a:latin typeface="Aptos" panose="02110004020202020204"/>
                <a:ea typeface="+mn-ea"/>
                <a:cs typeface="+mn-cs"/>
              </a:rPr>
              <a:t>, and that no purpose of yours can be thwarted.</a:t>
            </a:r>
          </a:p>
          <a:p>
            <a:pPr marL="457200" lvl="1" indent="0">
              <a:spcBef>
                <a:spcPts val="300"/>
              </a:spcBef>
              <a:buNone/>
              <a:defRPr/>
            </a:pPr>
            <a:r>
              <a:rPr lang="en-CA" dirty="0">
                <a:solidFill>
                  <a:prstClr val="black"/>
                </a:solidFill>
                <a:latin typeface="Aptos" panose="02110004020202020204"/>
              </a:rPr>
              <a:t>	</a:t>
            </a:r>
            <a:r>
              <a:rPr kumimoji="0" lang="en-CA" i="0" u="none" strike="noStrike" kern="1200" cap="none" spc="0" normalizeH="0" baseline="0" noProof="0" dirty="0">
                <a:ln>
                  <a:noFill/>
                </a:ln>
                <a:solidFill>
                  <a:prstClr val="black"/>
                </a:solidFill>
                <a:effectLst/>
                <a:uLnTx/>
                <a:uFillTx/>
                <a:latin typeface="Aptos" panose="02110004020202020204"/>
                <a:ea typeface="+mn-ea"/>
                <a:cs typeface="+mn-cs"/>
              </a:rPr>
              <a:t>‘Who is this that hides counsel without knowledge?’</a:t>
            </a:r>
          </a:p>
          <a:p>
            <a:pPr marL="457200" lvl="1" indent="0">
              <a:spcBef>
                <a:spcPts val="600"/>
              </a:spcBef>
              <a:buNone/>
              <a:defRPr/>
            </a:pPr>
            <a:r>
              <a:rPr kumimoji="0" lang="en-CA" i="0" u="none" strike="noStrike" kern="1200" cap="none" spc="0" normalizeH="0" baseline="0" noProof="0" dirty="0">
                <a:ln>
                  <a:noFill/>
                </a:ln>
                <a:solidFill>
                  <a:prstClr val="black"/>
                </a:solidFill>
                <a:effectLst/>
                <a:uLnTx/>
                <a:uFillTx/>
                <a:latin typeface="Aptos" panose="02110004020202020204"/>
                <a:ea typeface="+mn-ea"/>
                <a:cs typeface="+mn-cs"/>
              </a:rPr>
              <a:t>Therefore I have uttered what I did not understand,</a:t>
            </a:r>
            <a:br>
              <a:rPr kumimoji="0" lang="en-CA"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CA" i="0" u="none" strike="noStrike" kern="1200" cap="none" spc="0" normalizeH="0" baseline="0" noProof="0" dirty="0">
                <a:ln>
                  <a:noFill/>
                </a:ln>
                <a:solidFill>
                  <a:prstClr val="black"/>
                </a:solidFill>
                <a:effectLst/>
                <a:uLnTx/>
                <a:uFillTx/>
                <a:latin typeface="Aptos" panose="02110004020202020204"/>
                <a:ea typeface="+mn-ea"/>
                <a:cs typeface="+mn-cs"/>
              </a:rPr>
              <a:t>things too wonderful for me, which I did not know.</a:t>
            </a:r>
          </a:p>
          <a:p>
            <a:pPr marL="914400" lvl="2" indent="0">
              <a:spcBef>
                <a:spcPts val="300"/>
              </a:spcBef>
              <a:buNone/>
              <a:defRPr/>
            </a:pPr>
            <a:r>
              <a:rPr kumimoji="0" lang="en-CA"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en-CA" sz="2400" i="0" u="none" strike="noStrike" kern="1200" cap="none" spc="0" normalizeH="0" baseline="0" noProof="0" dirty="0">
                <a:ln>
                  <a:noFill/>
                </a:ln>
                <a:solidFill>
                  <a:prstClr val="black"/>
                </a:solidFill>
                <a:effectLst/>
                <a:uLnTx/>
                <a:uFillTx/>
                <a:latin typeface="Aptos" panose="02110004020202020204"/>
                <a:ea typeface="+mn-ea"/>
                <a:cs typeface="+mn-cs"/>
              </a:rPr>
              <a:t>Hear, and I will speak; I will question you, and you make it known to me.’</a:t>
            </a:r>
          </a:p>
          <a:p>
            <a:pPr marL="457200" lvl="1" indent="0">
              <a:spcBef>
                <a:spcPts val="600"/>
              </a:spcBef>
              <a:buNone/>
              <a:defRPr/>
            </a:pPr>
            <a:r>
              <a:rPr kumimoji="0" lang="en-CA"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I had heard of you by the hearing of the ear</a:t>
            </a:r>
            <a:r>
              <a:rPr kumimoji="0" lang="en-CA" i="0" u="none" strike="noStrike" kern="1200" cap="none" spc="0" normalizeH="0" baseline="0" noProof="0" dirty="0">
                <a:ln>
                  <a:noFill/>
                </a:ln>
                <a:solidFill>
                  <a:prstClr val="black"/>
                </a:solidFill>
                <a:effectLst/>
                <a:uLnTx/>
                <a:uFillTx/>
                <a:latin typeface="Aptos" panose="02110004020202020204"/>
                <a:ea typeface="+mn-ea"/>
                <a:cs typeface="+mn-cs"/>
              </a:rPr>
              <a:t>, but </a:t>
            </a:r>
            <a:r>
              <a:rPr kumimoji="0" lang="en-CA"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now my eye sees you</a:t>
            </a:r>
            <a:r>
              <a:rPr kumimoji="0" lang="en-CA" i="0" u="none" strike="noStrike" kern="1200" cap="none" spc="0" normalizeH="0" baseline="0" noProof="0" dirty="0">
                <a:ln>
                  <a:noFill/>
                </a:ln>
                <a:solidFill>
                  <a:prstClr val="black"/>
                </a:solidFill>
                <a:effectLst/>
                <a:uLnTx/>
                <a:uFillTx/>
                <a:latin typeface="Aptos" panose="02110004020202020204"/>
                <a:ea typeface="+mn-ea"/>
                <a:cs typeface="+mn-cs"/>
              </a:rPr>
              <a:t>;</a:t>
            </a:r>
            <a:br>
              <a:rPr kumimoji="0" lang="en-CA"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CA" i="0" u="none" strike="noStrike" kern="1200" cap="none" spc="0" normalizeH="0" baseline="0" noProof="0" dirty="0">
                <a:ln>
                  <a:noFill/>
                </a:ln>
                <a:solidFill>
                  <a:prstClr val="black"/>
                </a:solidFill>
                <a:effectLst/>
                <a:uLnTx/>
                <a:uFillTx/>
                <a:latin typeface="Aptos" panose="02110004020202020204"/>
                <a:ea typeface="+mn-ea"/>
                <a:cs typeface="+mn-cs"/>
              </a:rPr>
              <a:t>therefore I despise myself, and repent in dust and ashes.</a:t>
            </a:r>
          </a:p>
        </p:txBody>
      </p:sp>
    </p:spTree>
    <p:extLst>
      <p:ext uri="{BB962C8B-B14F-4D97-AF65-F5344CB8AC3E}">
        <p14:creationId xmlns:p14="http://schemas.microsoft.com/office/powerpoint/2010/main" val="11096081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63A64-4AEA-7B0A-5ED8-64742E47E9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DFC069-6B61-4FFA-04F9-3AC38EFD33FF}"/>
              </a:ext>
            </a:extLst>
          </p:cNvPr>
          <p:cNvSpPr>
            <a:spLocks noGrp="1"/>
          </p:cNvSpPr>
          <p:nvPr>
            <p:ph type="title"/>
          </p:nvPr>
        </p:nvSpPr>
        <p:spPr>
          <a:xfrm>
            <a:off x="838200" y="1"/>
            <a:ext cx="10515600" cy="1155699"/>
          </a:xfrm>
        </p:spPr>
        <p:txBody>
          <a:bodyPr/>
          <a:lstStyle/>
          <a:p>
            <a:pPr algn="ctr"/>
            <a:r>
              <a:rPr lang="en-CA" dirty="0">
                <a:latin typeface="Arial Black" panose="020B0A04020102020204" pitchFamily="34" charset="0"/>
              </a:rPr>
              <a:t>Worship in Spirit and Truth</a:t>
            </a:r>
          </a:p>
        </p:txBody>
      </p:sp>
      <p:sp>
        <p:nvSpPr>
          <p:cNvPr id="3" name="Content Placeholder 2">
            <a:extLst>
              <a:ext uri="{FF2B5EF4-FFF2-40B4-BE49-F238E27FC236}">
                <a16:creationId xmlns:a16="http://schemas.microsoft.com/office/drawing/2014/main" id="{C76549EA-FC56-447A-B132-E87934C09502}"/>
              </a:ext>
            </a:extLst>
          </p:cNvPr>
          <p:cNvSpPr>
            <a:spLocks noGrp="1"/>
          </p:cNvSpPr>
          <p:nvPr>
            <p:ph idx="1"/>
          </p:nvPr>
        </p:nvSpPr>
        <p:spPr>
          <a:xfrm>
            <a:off x="0" y="1206500"/>
            <a:ext cx="12192000" cy="5651499"/>
          </a:xfrm>
        </p:spPr>
        <p:txBody>
          <a:bodyPr>
            <a:normAutofit/>
          </a:bodyPr>
          <a:lstStyle/>
          <a:p>
            <a:pPr>
              <a:spcBef>
                <a:spcPts val="600"/>
              </a:spcBef>
              <a:defRPr/>
            </a:pPr>
            <a:r>
              <a:rPr lang="en-CA" dirty="0"/>
              <a:t>The whole dialogue of the Book of Job explains how Job got </a:t>
            </a:r>
            <a:br>
              <a:rPr lang="en-CA" dirty="0"/>
            </a:br>
            <a:r>
              <a:rPr lang="en-CA" dirty="0"/>
              <a:t>to the point of repentance</a:t>
            </a:r>
          </a:p>
          <a:p>
            <a:pPr>
              <a:spcBef>
                <a:spcPts val="600"/>
              </a:spcBef>
              <a:defRPr/>
            </a:pPr>
            <a:r>
              <a:rPr lang="en-CA" dirty="0"/>
              <a:t>Each person is different: </a:t>
            </a:r>
            <a:r>
              <a:rPr lang="en-CA" b="1" dirty="0">
                <a:highlight>
                  <a:srgbClr val="FFFF00"/>
                </a:highlight>
              </a:rPr>
              <a:t>we all have a unique set of problems to work out</a:t>
            </a:r>
          </a:p>
          <a:p>
            <a:pPr>
              <a:spcBef>
                <a:spcPts val="600"/>
              </a:spcBef>
              <a:defRPr/>
            </a:pPr>
            <a:r>
              <a:rPr lang="en-CA" dirty="0"/>
              <a:t>Each of us has to stand alone before God and come </a:t>
            </a:r>
            <a:br>
              <a:rPr lang="en-CA" dirty="0"/>
            </a:br>
            <a:r>
              <a:rPr lang="en-CA" dirty="0"/>
              <a:t>to the point of deep reverence:</a:t>
            </a:r>
          </a:p>
          <a:p>
            <a:pPr marL="457200" lvl="1" indent="0">
              <a:spcBef>
                <a:spcPts val="0"/>
              </a:spcBef>
              <a:buNone/>
              <a:defRPr/>
            </a:pPr>
            <a:r>
              <a:rPr lang="en-CA" b="1" u="sng" dirty="0"/>
              <a:t>Philippians 2:12-13 ESV </a:t>
            </a:r>
            <a:br>
              <a:rPr lang="en-CA" b="1" u="sng" dirty="0"/>
            </a:br>
            <a:r>
              <a:rPr lang="en-CA" dirty="0"/>
              <a:t>Therefore, my beloved, as you have always obeyed, so now, </a:t>
            </a:r>
            <a:br>
              <a:rPr lang="en-CA" dirty="0"/>
            </a:br>
            <a:r>
              <a:rPr lang="en-CA" dirty="0"/>
              <a:t>not only as in my presence but much more in my absence, </a:t>
            </a:r>
            <a:br>
              <a:rPr lang="en-CA" dirty="0"/>
            </a:br>
            <a:r>
              <a:rPr lang="en-CA" b="1" dirty="0">
                <a:highlight>
                  <a:srgbClr val="FFFF00"/>
                </a:highlight>
              </a:rPr>
              <a:t>work out your own salvation with fear and trembling</a:t>
            </a:r>
            <a:r>
              <a:rPr lang="en-CA" dirty="0"/>
              <a:t>, </a:t>
            </a:r>
            <a:br>
              <a:rPr lang="en-CA" dirty="0"/>
            </a:br>
            <a:r>
              <a:rPr lang="en-CA" dirty="0"/>
              <a:t>for it is God who works in you, both to will and to work for his good pleasure.</a:t>
            </a:r>
          </a:p>
          <a:p>
            <a:pPr>
              <a:spcBef>
                <a:spcPts val="1200"/>
              </a:spcBef>
              <a:defRPr/>
            </a:pPr>
            <a:r>
              <a:rPr lang="en-CA" b="1" dirty="0">
                <a:highlight>
                  <a:srgbClr val="FFFF00"/>
                </a:highlight>
              </a:rPr>
              <a:t>True reverence</a:t>
            </a:r>
            <a:r>
              <a:rPr lang="en-CA" dirty="0"/>
              <a:t> for God is learned by living by the </a:t>
            </a:r>
            <a:r>
              <a:rPr lang="en-CA" b="1" dirty="0">
                <a:highlight>
                  <a:srgbClr val="FFFF00"/>
                </a:highlight>
              </a:rPr>
              <a:t>Way of God</a:t>
            </a:r>
            <a:r>
              <a:rPr lang="en-CA" dirty="0"/>
              <a:t> </a:t>
            </a:r>
          </a:p>
          <a:p>
            <a:pPr>
              <a:spcBef>
                <a:spcPts val="1200"/>
              </a:spcBef>
              <a:defRPr/>
            </a:pPr>
            <a:r>
              <a:rPr lang="en-CA" dirty="0"/>
              <a:t>“</a:t>
            </a:r>
            <a:r>
              <a:rPr kumimoji="0" lang="en-CA" sz="28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fear and trembling</a:t>
            </a:r>
            <a:r>
              <a:rPr lang="en-CA" dirty="0"/>
              <a:t>” imply “</a:t>
            </a:r>
            <a:r>
              <a:rPr lang="en-CA" b="1" dirty="0">
                <a:highlight>
                  <a:srgbClr val="FFFF00"/>
                </a:highlight>
              </a:rPr>
              <a:t>reverence</a:t>
            </a:r>
            <a:r>
              <a:rPr lang="en-CA" dirty="0"/>
              <a:t>”: knowing truly “What is God” </a:t>
            </a:r>
            <a:br>
              <a:rPr lang="en-CA" dirty="0"/>
            </a:br>
            <a:r>
              <a:rPr lang="en-CA" dirty="0"/>
              <a:t>and seeing oneself in proper relation to God </a:t>
            </a:r>
          </a:p>
        </p:txBody>
      </p:sp>
    </p:spTree>
    <p:extLst>
      <p:ext uri="{BB962C8B-B14F-4D97-AF65-F5344CB8AC3E}">
        <p14:creationId xmlns:p14="http://schemas.microsoft.com/office/powerpoint/2010/main" val="6895239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0CEA4-C713-03D4-C4FE-40952B36B9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C3299F-26F4-CED5-4D0C-1060643FF6E6}"/>
              </a:ext>
            </a:extLst>
          </p:cNvPr>
          <p:cNvSpPr>
            <a:spLocks noGrp="1"/>
          </p:cNvSpPr>
          <p:nvPr>
            <p:ph type="title"/>
          </p:nvPr>
        </p:nvSpPr>
        <p:spPr>
          <a:xfrm>
            <a:off x="838200" y="1"/>
            <a:ext cx="10515600" cy="1155699"/>
          </a:xfrm>
        </p:spPr>
        <p:txBody>
          <a:bodyPr/>
          <a:lstStyle/>
          <a:p>
            <a:pPr algn="ctr"/>
            <a:r>
              <a:rPr lang="en-CA" dirty="0">
                <a:latin typeface="Arial Black" panose="020B0A04020102020204" pitchFamily="34" charset="0"/>
              </a:rPr>
              <a:t>Worship in Spirit and Truth</a:t>
            </a:r>
          </a:p>
        </p:txBody>
      </p:sp>
      <p:sp>
        <p:nvSpPr>
          <p:cNvPr id="3" name="Content Placeholder 2">
            <a:extLst>
              <a:ext uri="{FF2B5EF4-FFF2-40B4-BE49-F238E27FC236}">
                <a16:creationId xmlns:a16="http://schemas.microsoft.com/office/drawing/2014/main" id="{3F63DD50-E069-773E-6CC1-17472B1FD880}"/>
              </a:ext>
            </a:extLst>
          </p:cNvPr>
          <p:cNvSpPr>
            <a:spLocks noGrp="1"/>
          </p:cNvSpPr>
          <p:nvPr>
            <p:ph idx="1"/>
          </p:nvPr>
        </p:nvSpPr>
        <p:spPr>
          <a:xfrm>
            <a:off x="0" y="1206500"/>
            <a:ext cx="12192000" cy="5651499"/>
          </a:xfrm>
        </p:spPr>
        <p:txBody>
          <a:bodyPr>
            <a:normAutofit lnSpcReduction="10000"/>
          </a:bodyPr>
          <a:lstStyle/>
          <a:p>
            <a:pPr>
              <a:spcBef>
                <a:spcPts val="600"/>
              </a:spcBef>
              <a:defRPr/>
            </a:pPr>
            <a:r>
              <a:rPr lang="en-CA" b="1" dirty="0">
                <a:highlight>
                  <a:srgbClr val="FFFF00"/>
                </a:highlight>
              </a:rPr>
              <a:t>The second part of “worship” is serving God</a:t>
            </a:r>
          </a:p>
          <a:p>
            <a:pPr>
              <a:spcBef>
                <a:spcPts val="600"/>
              </a:spcBef>
              <a:defRPr/>
            </a:pPr>
            <a:r>
              <a:rPr lang="en-CA" dirty="0"/>
              <a:t>After talking to the woman at the well near Sychar, </a:t>
            </a:r>
            <a:br>
              <a:rPr lang="en-CA" dirty="0"/>
            </a:br>
            <a:r>
              <a:rPr lang="en-CA" b="1" dirty="0">
                <a:highlight>
                  <a:srgbClr val="FFFF00"/>
                </a:highlight>
              </a:rPr>
              <a:t>Jesus</a:t>
            </a:r>
            <a:r>
              <a:rPr lang="en-CA" dirty="0"/>
              <a:t> used the disciples’ offer of food as </a:t>
            </a:r>
            <a:r>
              <a:rPr lang="en-CA" b="1" dirty="0">
                <a:highlight>
                  <a:srgbClr val="FFFF00"/>
                </a:highlight>
              </a:rPr>
              <a:t>an object lesson</a:t>
            </a:r>
            <a:r>
              <a:rPr lang="en-CA" dirty="0"/>
              <a:t>:</a:t>
            </a:r>
          </a:p>
          <a:p>
            <a:pPr marL="457200" lvl="1" indent="0">
              <a:spcBef>
                <a:spcPts val="0"/>
              </a:spcBef>
              <a:buNone/>
              <a:defRPr/>
            </a:pPr>
            <a:r>
              <a:rPr lang="en-CA" b="1" u="sng" dirty="0"/>
              <a:t>John 4:31-34 ESV</a:t>
            </a:r>
            <a:br>
              <a:rPr lang="en-CA" dirty="0"/>
            </a:br>
            <a:r>
              <a:rPr lang="en-CA" dirty="0"/>
              <a:t>Meanwhile the disciples were urging him, saying,</a:t>
            </a:r>
          </a:p>
          <a:p>
            <a:pPr marL="457200" lvl="1" indent="0">
              <a:spcBef>
                <a:spcPts val="0"/>
              </a:spcBef>
              <a:buNone/>
              <a:defRPr/>
            </a:pPr>
            <a:r>
              <a:rPr lang="en-CA" dirty="0"/>
              <a:t>	“Rabbi, eat.”</a:t>
            </a:r>
          </a:p>
          <a:p>
            <a:pPr marL="457200" lvl="1" indent="0">
              <a:spcBef>
                <a:spcPts val="0"/>
              </a:spcBef>
              <a:buNone/>
              <a:defRPr/>
            </a:pPr>
            <a:r>
              <a:rPr lang="en-CA" dirty="0"/>
              <a:t>But he said to them, </a:t>
            </a:r>
          </a:p>
          <a:p>
            <a:pPr marL="457200" lvl="1" indent="0">
              <a:spcBef>
                <a:spcPts val="0"/>
              </a:spcBef>
              <a:buNone/>
              <a:defRPr/>
            </a:pPr>
            <a:r>
              <a:rPr lang="en-CA" dirty="0"/>
              <a:t>	“I have food to eat that you do not know about.” </a:t>
            </a:r>
          </a:p>
          <a:p>
            <a:pPr marL="457200" lvl="1" indent="0">
              <a:spcBef>
                <a:spcPts val="0"/>
              </a:spcBef>
              <a:buNone/>
              <a:defRPr/>
            </a:pPr>
            <a:r>
              <a:rPr lang="en-CA" dirty="0"/>
              <a:t>So the disciples said to one another, </a:t>
            </a:r>
          </a:p>
          <a:p>
            <a:pPr marL="457200" lvl="1" indent="0">
              <a:spcBef>
                <a:spcPts val="0"/>
              </a:spcBef>
              <a:buNone/>
              <a:defRPr/>
            </a:pPr>
            <a:r>
              <a:rPr lang="en-CA" dirty="0"/>
              <a:t>	“Has anyone brought him something to eat?” </a:t>
            </a:r>
          </a:p>
          <a:p>
            <a:pPr marL="457200" lvl="1" indent="0">
              <a:spcBef>
                <a:spcPts val="0"/>
              </a:spcBef>
              <a:buNone/>
              <a:defRPr/>
            </a:pPr>
            <a:r>
              <a:rPr lang="en-CA" dirty="0"/>
              <a:t>Jesus said to them, </a:t>
            </a:r>
          </a:p>
          <a:p>
            <a:pPr marL="457200" lvl="1" indent="0">
              <a:spcBef>
                <a:spcPts val="0"/>
              </a:spcBef>
              <a:buNone/>
              <a:defRPr/>
            </a:pPr>
            <a:r>
              <a:rPr lang="en-CA" dirty="0"/>
              <a:t>	“</a:t>
            </a:r>
            <a:r>
              <a:rPr lang="en-CA" b="1" dirty="0">
                <a:highlight>
                  <a:srgbClr val="FFFF00"/>
                </a:highlight>
              </a:rPr>
              <a:t>My food is to do the will of him who sent me and to accomplish his work</a:t>
            </a:r>
            <a:r>
              <a:rPr lang="en-CA" dirty="0"/>
              <a:t>.  …”</a:t>
            </a:r>
          </a:p>
          <a:p>
            <a:pPr>
              <a:spcBef>
                <a:spcPts val="600"/>
              </a:spcBef>
              <a:defRPr/>
            </a:pPr>
            <a:r>
              <a:rPr lang="en-CA" b="1" dirty="0">
                <a:highlight>
                  <a:srgbClr val="FFFF00"/>
                </a:highlight>
              </a:rPr>
              <a:t>Paul expresses the same thing</a:t>
            </a:r>
            <a:r>
              <a:rPr lang="en-CA" dirty="0"/>
              <a:t>:</a:t>
            </a:r>
          </a:p>
          <a:p>
            <a:pPr marL="457200" lvl="1" indent="0">
              <a:spcBef>
                <a:spcPts val="0"/>
              </a:spcBef>
              <a:buNone/>
              <a:defRPr/>
            </a:pPr>
            <a:r>
              <a:rPr lang="en-CA" b="1" u="sng" dirty="0"/>
              <a:t>Romans 12:1 ESV</a:t>
            </a:r>
          </a:p>
          <a:p>
            <a:pPr marL="457200" lvl="1" indent="0">
              <a:spcBef>
                <a:spcPts val="0"/>
              </a:spcBef>
              <a:buNone/>
              <a:defRPr/>
            </a:pPr>
            <a:r>
              <a:rPr lang="en-CA" dirty="0"/>
              <a:t>I appeal to you therefore, brothers, by the mercies of God, </a:t>
            </a:r>
            <a:br>
              <a:rPr lang="en-CA" dirty="0"/>
            </a:br>
            <a:r>
              <a:rPr lang="en-CA" dirty="0"/>
              <a:t>to present your bodies as </a:t>
            </a:r>
            <a:r>
              <a:rPr lang="en-CA" b="1" dirty="0">
                <a:highlight>
                  <a:srgbClr val="FFFF00"/>
                </a:highlight>
              </a:rPr>
              <a:t>a living sacrifice</a:t>
            </a:r>
            <a:r>
              <a:rPr lang="en-CA" dirty="0"/>
              <a:t>, holy and acceptable to God, </a:t>
            </a:r>
            <a:br>
              <a:rPr lang="en-CA" dirty="0"/>
            </a:br>
            <a:r>
              <a:rPr lang="en-CA" b="1" dirty="0">
                <a:highlight>
                  <a:srgbClr val="FFFF00"/>
                </a:highlight>
              </a:rPr>
              <a:t>which is your spiritual worship</a:t>
            </a:r>
            <a:r>
              <a:rPr lang="en-CA" dirty="0"/>
              <a:t>.</a:t>
            </a:r>
          </a:p>
        </p:txBody>
      </p:sp>
    </p:spTree>
    <p:extLst>
      <p:ext uri="{BB962C8B-B14F-4D97-AF65-F5344CB8AC3E}">
        <p14:creationId xmlns:p14="http://schemas.microsoft.com/office/powerpoint/2010/main" val="15427318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0AFE5-0491-7F2E-F38E-063B93BD41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92751C-134F-4C13-CECC-FE37D5FB9537}"/>
              </a:ext>
            </a:extLst>
          </p:cNvPr>
          <p:cNvSpPr>
            <a:spLocks noGrp="1"/>
          </p:cNvSpPr>
          <p:nvPr>
            <p:ph type="title"/>
          </p:nvPr>
        </p:nvSpPr>
        <p:spPr>
          <a:xfrm>
            <a:off x="838200" y="1"/>
            <a:ext cx="10515600" cy="1155699"/>
          </a:xfrm>
        </p:spPr>
        <p:txBody>
          <a:bodyPr/>
          <a:lstStyle/>
          <a:p>
            <a:pPr algn="ctr"/>
            <a:r>
              <a:rPr lang="en-CA" dirty="0">
                <a:latin typeface="Arial Black" panose="020B0A04020102020204" pitchFamily="34" charset="0"/>
              </a:rPr>
              <a:t>Worship in Spirit and Truth</a:t>
            </a:r>
          </a:p>
        </p:txBody>
      </p:sp>
      <p:sp>
        <p:nvSpPr>
          <p:cNvPr id="3" name="Content Placeholder 2">
            <a:extLst>
              <a:ext uri="{FF2B5EF4-FFF2-40B4-BE49-F238E27FC236}">
                <a16:creationId xmlns:a16="http://schemas.microsoft.com/office/drawing/2014/main" id="{4467A189-53D6-FF39-E4CC-DD2E4262D033}"/>
              </a:ext>
            </a:extLst>
          </p:cNvPr>
          <p:cNvSpPr>
            <a:spLocks noGrp="1"/>
          </p:cNvSpPr>
          <p:nvPr>
            <p:ph idx="1"/>
          </p:nvPr>
        </p:nvSpPr>
        <p:spPr>
          <a:xfrm>
            <a:off x="0" y="1206500"/>
            <a:ext cx="12192000" cy="5651499"/>
          </a:xfrm>
        </p:spPr>
        <p:txBody>
          <a:bodyPr>
            <a:normAutofit lnSpcReduction="10000"/>
          </a:bodyPr>
          <a:lstStyle/>
          <a:p>
            <a:pPr marL="0" indent="0">
              <a:buNone/>
            </a:pPr>
            <a:r>
              <a:rPr lang="en-CA" dirty="0"/>
              <a:t>To </a:t>
            </a:r>
            <a:r>
              <a:rPr lang="en-CA" b="1" dirty="0">
                <a:highlight>
                  <a:srgbClr val="FFFF00"/>
                </a:highlight>
              </a:rPr>
              <a:t>worship in spirit</a:t>
            </a:r>
            <a:r>
              <a:rPr lang="en-CA" dirty="0"/>
              <a:t> requires the </a:t>
            </a:r>
            <a:r>
              <a:rPr lang="en-CA" b="1" dirty="0">
                <a:highlight>
                  <a:srgbClr val="FFFF00"/>
                </a:highlight>
              </a:rPr>
              <a:t>indwelling of the Holy Spirit</a:t>
            </a:r>
            <a:r>
              <a:rPr lang="en-CA" dirty="0"/>
              <a:t>:</a:t>
            </a:r>
          </a:p>
          <a:p>
            <a:pPr marL="457200" lvl="1" indent="0">
              <a:spcBef>
                <a:spcPts val="0"/>
              </a:spcBef>
              <a:buNone/>
            </a:pPr>
            <a:r>
              <a:rPr lang="en-CA" b="1" u="sng" dirty="0"/>
              <a:t>Romans 8:9-11, 14-17a, 26 ESV</a:t>
            </a:r>
            <a:br>
              <a:rPr lang="en-CA" dirty="0"/>
            </a:br>
            <a:r>
              <a:rPr lang="en-CA" b="1" dirty="0">
                <a:highlight>
                  <a:srgbClr val="FFFF00"/>
                </a:highlight>
              </a:rPr>
              <a:t>You</a:t>
            </a:r>
            <a:r>
              <a:rPr lang="en-CA" dirty="0"/>
              <a:t>, however, </a:t>
            </a:r>
            <a:r>
              <a:rPr lang="en-CA" b="1" dirty="0">
                <a:highlight>
                  <a:srgbClr val="FFFF00"/>
                </a:highlight>
              </a:rPr>
              <a:t>are</a:t>
            </a:r>
            <a:r>
              <a:rPr lang="en-CA" dirty="0"/>
              <a:t> not in the flesh but </a:t>
            </a:r>
            <a:r>
              <a:rPr lang="en-CA" b="1" dirty="0">
                <a:highlight>
                  <a:srgbClr val="FFFF00"/>
                </a:highlight>
              </a:rPr>
              <a:t>in the Spirit</a:t>
            </a:r>
            <a:r>
              <a:rPr lang="en-CA" dirty="0"/>
              <a:t>, if in fact </a:t>
            </a:r>
            <a:r>
              <a:rPr lang="en-CA" b="1" dirty="0">
                <a:highlight>
                  <a:srgbClr val="FFFF00"/>
                </a:highlight>
              </a:rPr>
              <a:t>the Spirit of God dwells in you</a:t>
            </a:r>
            <a:r>
              <a:rPr lang="en-CA" dirty="0"/>
              <a:t>.</a:t>
            </a:r>
            <a:br>
              <a:rPr lang="en-CA" dirty="0"/>
            </a:br>
            <a:r>
              <a:rPr lang="en-CA" dirty="0"/>
              <a:t>Anyone who does not have the Spirit of Christ does not belong to him. </a:t>
            </a:r>
            <a:br>
              <a:rPr lang="en-CA" dirty="0"/>
            </a:br>
            <a:r>
              <a:rPr lang="en-CA" dirty="0"/>
              <a:t>But if Christ is in you, although the body is dead because of sin, </a:t>
            </a:r>
            <a:br>
              <a:rPr lang="en-CA" dirty="0"/>
            </a:br>
            <a:r>
              <a:rPr lang="en-CA" b="1" dirty="0">
                <a:highlight>
                  <a:srgbClr val="FFFF00"/>
                </a:highlight>
              </a:rPr>
              <a:t>the Spirit is life</a:t>
            </a:r>
            <a:r>
              <a:rPr lang="en-CA" dirty="0"/>
              <a:t> because of righteousness. </a:t>
            </a:r>
            <a:br>
              <a:rPr lang="en-CA" dirty="0"/>
            </a:br>
            <a:r>
              <a:rPr lang="en-CA" b="1" dirty="0">
                <a:highlight>
                  <a:srgbClr val="FFFF00"/>
                </a:highlight>
              </a:rPr>
              <a:t>If the Spirit</a:t>
            </a:r>
            <a:r>
              <a:rPr lang="en-CA" dirty="0"/>
              <a:t> of him who raised Jesus from the dead </a:t>
            </a:r>
            <a:r>
              <a:rPr lang="en-CA" b="1" dirty="0">
                <a:highlight>
                  <a:srgbClr val="FFFF00"/>
                </a:highlight>
              </a:rPr>
              <a:t>dwells in you</a:t>
            </a:r>
            <a:r>
              <a:rPr lang="en-CA" dirty="0"/>
              <a:t>, </a:t>
            </a:r>
            <a:br>
              <a:rPr lang="en-CA" dirty="0"/>
            </a:br>
            <a:r>
              <a:rPr lang="en-CA" dirty="0"/>
              <a:t>he who raised Christ Jesus from the dead will also </a:t>
            </a:r>
            <a:r>
              <a:rPr lang="en-CA" b="1" dirty="0">
                <a:highlight>
                  <a:srgbClr val="FFFF00"/>
                </a:highlight>
              </a:rPr>
              <a:t>give life to your mortal bodies</a:t>
            </a:r>
            <a:r>
              <a:rPr lang="en-CA" dirty="0"/>
              <a:t> </a:t>
            </a:r>
            <a:br>
              <a:rPr lang="en-CA" dirty="0"/>
            </a:br>
            <a:r>
              <a:rPr lang="en-CA" dirty="0"/>
              <a:t>through his Spirit [which] dwells in you.</a:t>
            </a:r>
          </a:p>
          <a:p>
            <a:pPr marL="457200" lvl="1" indent="0">
              <a:buNone/>
            </a:pPr>
            <a:r>
              <a:rPr lang="en-CA" b="1" dirty="0">
                <a:highlight>
                  <a:srgbClr val="FFFF00"/>
                </a:highlight>
              </a:rPr>
              <a:t>For all who are led by the Spirit of God are sons of God</a:t>
            </a:r>
            <a:r>
              <a:rPr lang="en-CA" dirty="0"/>
              <a:t>. </a:t>
            </a:r>
            <a:br>
              <a:rPr lang="en-CA" dirty="0"/>
            </a:br>
            <a:r>
              <a:rPr lang="en-CA" dirty="0"/>
              <a:t>For you did not receive the spirit of slavery to fall back into fear, </a:t>
            </a:r>
            <a:br>
              <a:rPr lang="en-CA" dirty="0"/>
            </a:br>
            <a:r>
              <a:rPr lang="en-CA" dirty="0"/>
              <a:t>but you have received the Spirit of [full sonship], by [which] we cry, “Abba! Father!” </a:t>
            </a:r>
          </a:p>
          <a:p>
            <a:pPr marL="457200" lvl="1" indent="0">
              <a:buNone/>
            </a:pPr>
            <a:r>
              <a:rPr lang="en-CA" b="1" dirty="0">
                <a:highlight>
                  <a:srgbClr val="FFFF00"/>
                </a:highlight>
              </a:rPr>
              <a:t>The Spirit</a:t>
            </a:r>
            <a:r>
              <a:rPr lang="en-CA" dirty="0"/>
              <a:t> [itself] </a:t>
            </a:r>
            <a:r>
              <a:rPr lang="en-CA" b="1" dirty="0">
                <a:highlight>
                  <a:srgbClr val="FFFF00"/>
                </a:highlight>
              </a:rPr>
              <a:t>bears witness with our spirit</a:t>
            </a:r>
            <a:r>
              <a:rPr lang="en-CA" dirty="0"/>
              <a:t> that we are children of God, </a:t>
            </a:r>
            <a:br>
              <a:rPr lang="en-CA" dirty="0"/>
            </a:br>
            <a:r>
              <a:rPr lang="en-CA" dirty="0"/>
              <a:t>and if children, then heirs—heirs of God and fellow heirs with Christ …</a:t>
            </a:r>
          </a:p>
          <a:p>
            <a:pPr marL="457200" lvl="1" indent="0">
              <a:spcBef>
                <a:spcPts val="0"/>
              </a:spcBef>
              <a:buNone/>
            </a:pPr>
            <a:r>
              <a:rPr lang="en-CA" b="1" dirty="0">
                <a:highlight>
                  <a:srgbClr val="FFFF00"/>
                </a:highlight>
              </a:rPr>
              <a:t>Likewise the Spirit helps us in our weakness</a:t>
            </a:r>
            <a:r>
              <a:rPr lang="en-CA" dirty="0"/>
              <a:t>. </a:t>
            </a:r>
            <a:br>
              <a:rPr lang="en-CA" dirty="0"/>
            </a:br>
            <a:r>
              <a:rPr lang="en-CA" dirty="0"/>
              <a:t>For we do not know what to pray for as we ought, </a:t>
            </a:r>
            <a:br>
              <a:rPr lang="en-CA" dirty="0"/>
            </a:br>
            <a:r>
              <a:rPr lang="en-CA" dirty="0"/>
              <a:t>but </a:t>
            </a:r>
            <a:r>
              <a:rPr lang="en-CA" b="1" dirty="0">
                <a:highlight>
                  <a:srgbClr val="FFFF00"/>
                </a:highlight>
              </a:rPr>
              <a:t>the Spirit</a:t>
            </a:r>
            <a:r>
              <a:rPr lang="en-CA" dirty="0"/>
              <a:t> [itself] </a:t>
            </a:r>
            <a:r>
              <a:rPr lang="en-CA" b="1" dirty="0">
                <a:highlight>
                  <a:srgbClr val="FFFF00"/>
                </a:highlight>
              </a:rPr>
              <a:t>intercedes for us</a:t>
            </a:r>
            <a:r>
              <a:rPr lang="en-CA" dirty="0"/>
              <a:t> with groanings too deep for words.</a:t>
            </a:r>
          </a:p>
        </p:txBody>
      </p:sp>
    </p:spTree>
    <p:extLst>
      <p:ext uri="{BB962C8B-B14F-4D97-AF65-F5344CB8AC3E}">
        <p14:creationId xmlns:p14="http://schemas.microsoft.com/office/powerpoint/2010/main" val="32529487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3C3C2-AEC7-B489-A3CF-0F4BE1ABD3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D284C5-CC50-541D-94F9-D2BE27DFCD6C}"/>
              </a:ext>
            </a:extLst>
          </p:cNvPr>
          <p:cNvSpPr>
            <a:spLocks noGrp="1"/>
          </p:cNvSpPr>
          <p:nvPr>
            <p:ph type="title"/>
          </p:nvPr>
        </p:nvSpPr>
        <p:spPr>
          <a:xfrm>
            <a:off x="838200" y="1"/>
            <a:ext cx="10515600" cy="1155699"/>
          </a:xfrm>
        </p:spPr>
        <p:txBody>
          <a:bodyPr/>
          <a:lstStyle/>
          <a:p>
            <a:pPr algn="ctr"/>
            <a:r>
              <a:rPr lang="en-CA" dirty="0">
                <a:latin typeface="Arial Black" panose="020B0A04020102020204" pitchFamily="34" charset="0"/>
              </a:rPr>
              <a:t>Worship in Spirit and Truth</a:t>
            </a:r>
          </a:p>
        </p:txBody>
      </p:sp>
      <p:sp>
        <p:nvSpPr>
          <p:cNvPr id="3" name="Content Placeholder 2">
            <a:extLst>
              <a:ext uri="{FF2B5EF4-FFF2-40B4-BE49-F238E27FC236}">
                <a16:creationId xmlns:a16="http://schemas.microsoft.com/office/drawing/2014/main" id="{67F122DD-C571-EF30-258F-EF422EA98886}"/>
              </a:ext>
            </a:extLst>
          </p:cNvPr>
          <p:cNvSpPr>
            <a:spLocks noGrp="1"/>
          </p:cNvSpPr>
          <p:nvPr>
            <p:ph idx="1"/>
          </p:nvPr>
        </p:nvSpPr>
        <p:spPr>
          <a:xfrm>
            <a:off x="0" y="1206500"/>
            <a:ext cx="12192000" cy="5651499"/>
          </a:xfrm>
        </p:spPr>
        <p:txBody>
          <a:bodyPr/>
          <a:lstStyle/>
          <a:p>
            <a:r>
              <a:rPr lang="en-CA" b="1" dirty="0">
                <a:highlight>
                  <a:srgbClr val="FFFF00"/>
                </a:highlight>
              </a:rPr>
              <a:t>The Truth is the teaching of the Bible</a:t>
            </a:r>
            <a:r>
              <a:rPr lang="en-CA" dirty="0"/>
              <a:t>:</a:t>
            </a:r>
          </a:p>
          <a:p>
            <a:pPr marL="457200" lvl="1" indent="0">
              <a:spcBef>
                <a:spcPts val="0"/>
              </a:spcBef>
              <a:buNone/>
            </a:pPr>
            <a:r>
              <a:rPr lang="en-CA" b="1" u="sng" dirty="0"/>
              <a:t>John 17:17, 8:31-32 ESV</a:t>
            </a:r>
            <a:br>
              <a:rPr lang="en-CA" b="1" u="sng" dirty="0"/>
            </a:br>
            <a:r>
              <a:rPr lang="en-CA" dirty="0"/>
              <a:t>Sanctify them in the truth; </a:t>
            </a:r>
            <a:r>
              <a:rPr lang="en-CA" b="1" dirty="0">
                <a:highlight>
                  <a:srgbClr val="FFFF00"/>
                </a:highlight>
              </a:rPr>
              <a:t>your word is truth</a:t>
            </a:r>
            <a:r>
              <a:rPr lang="en-CA" dirty="0"/>
              <a:t>.</a:t>
            </a:r>
            <a:br>
              <a:rPr lang="en-CA" dirty="0"/>
            </a:br>
            <a:r>
              <a:rPr lang="en-CA" dirty="0"/>
              <a:t>So Jesus said to the Jews who had believed him, </a:t>
            </a:r>
          </a:p>
          <a:p>
            <a:pPr marL="457200" lvl="1" indent="0">
              <a:spcBef>
                <a:spcPts val="0"/>
              </a:spcBef>
              <a:buNone/>
            </a:pPr>
            <a:r>
              <a:rPr lang="en-CA" dirty="0"/>
              <a:t>	“If you abide in my word, you are truly my disciples, </a:t>
            </a:r>
            <a:br>
              <a:rPr lang="en-CA" dirty="0"/>
            </a:br>
            <a:r>
              <a:rPr lang="en-CA" dirty="0"/>
              <a:t>	and you will know the truth, and </a:t>
            </a:r>
            <a:r>
              <a:rPr lang="en-CA" b="1" dirty="0">
                <a:highlight>
                  <a:srgbClr val="FFFF00"/>
                </a:highlight>
              </a:rPr>
              <a:t>the truth will set you free</a:t>
            </a:r>
            <a:r>
              <a:rPr lang="en-CA" dirty="0"/>
              <a:t>.”</a:t>
            </a:r>
          </a:p>
          <a:p>
            <a:pPr>
              <a:spcBef>
                <a:spcPts val="1200"/>
              </a:spcBef>
            </a:pPr>
            <a:r>
              <a:rPr lang="en-CA" b="1" dirty="0">
                <a:highlight>
                  <a:srgbClr val="FFFF00"/>
                </a:highlight>
              </a:rPr>
              <a:t>Understanding the Bible is only possible through the Holy Spirit</a:t>
            </a:r>
            <a:r>
              <a:rPr lang="en-CA" dirty="0"/>
              <a:t>:</a:t>
            </a:r>
          </a:p>
          <a:p>
            <a:pPr marL="457200" lvl="1" indent="0">
              <a:spcBef>
                <a:spcPts val="0"/>
              </a:spcBef>
              <a:buNone/>
            </a:pPr>
            <a:r>
              <a:rPr lang="en-CA" b="1" u="sng" dirty="0"/>
              <a:t>Ephesians 1:16-18a ESV</a:t>
            </a:r>
            <a:br>
              <a:rPr lang="en-CA" b="1" u="sng" dirty="0"/>
            </a:br>
            <a:r>
              <a:rPr lang="en-CA" dirty="0"/>
              <a:t>I do not cease to give thanks for you, remembering you in my prayers, </a:t>
            </a:r>
            <a:br>
              <a:rPr lang="en-CA" dirty="0"/>
            </a:br>
            <a:r>
              <a:rPr lang="en-CA" dirty="0"/>
              <a:t>that the God of our Lord Jesus Christ, </a:t>
            </a:r>
            <a:r>
              <a:rPr lang="en-CA" b="1" dirty="0">
                <a:highlight>
                  <a:srgbClr val="FFFF00"/>
                </a:highlight>
              </a:rPr>
              <a:t>the Father</a:t>
            </a:r>
            <a:r>
              <a:rPr lang="en-CA" dirty="0"/>
              <a:t> of glory, </a:t>
            </a:r>
            <a:br>
              <a:rPr lang="en-CA" dirty="0"/>
            </a:br>
            <a:r>
              <a:rPr lang="en-CA" b="1" dirty="0">
                <a:highlight>
                  <a:srgbClr val="FFFF00"/>
                </a:highlight>
              </a:rPr>
              <a:t>may give you the Spirit of wisdom and of revelation in the knowledge of him</a:t>
            </a:r>
            <a:r>
              <a:rPr lang="en-CA" dirty="0"/>
              <a:t>, </a:t>
            </a:r>
            <a:br>
              <a:rPr lang="en-CA" dirty="0"/>
            </a:br>
            <a:r>
              <a:rPr lang="en-CA" dirty="0"/>
              <a:t>having the eyes of your hearts enlightened …</a:t>
            </a:r>
          </a:p>
          <a:p>
            <a:pPr>
              <a:spcBef>
                <a:spcPts val="0"/>
              </a:spcBef>
            </a:pPr>
            <a:endParaRPr lang="en-CA" dirty="0"/>
          </a:p>
          <a:p>
            <a:endParaRPr lang="en-CA" dirty="0"/>
          </a:p>
        </p:txBody>
      </p:sp>
    </p:spTree>
    <p:extLst>
      <p:ext uri="{BB962C8B-B14F-4D97-AF65-F5344CB8AC3E}">
        <p14:creationId xmlns:p14="http://schemas.microsoft.com/office/powerpoint/2010/main" val="8881915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D109D-EB06-3566-1350-4457C4710E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BBF8B0-92C4-8614-41B2-C6594179D189}"/>
              </a:ext>
            </a:extLst>
          </p:cNvPr>
          <p:cNvSpPr>
            <a:spLocks noGrp="1"/>
          </p:cNvSpPr>
          <p:nvPr>
            <p:ph type="title"/>
          </p:nvPr>
        </p:nvSpPr>
        <p:spPr>
          <a:xfrm>
            <a:off x="838200" y="1"/>
            <a:ext cx="10515600" cy="1155699"/>
          </a:xfrm>
        </p:spPr>
        <p:txBody>
          <a:bodyPr/>
          <a:lstStyle/>
          <a:p>
            <a:pPr algn="ctr"/>
            <a:r>
              <a:rPr lang="en-CA" dirty="0">
                <a:latin typeface="Arial Black" panose="020B0A04020102020204" pitchFamily="34" charset="0"/>
              </a:rPr>
              <a:t>Worship in Spirit and Truth</a:t>
            </a:r>
          </a:p>
        </p:txBody>
      </p:sp>
      <p:sp>
        <p:nvSpPr>
          <p:cNvPr id="3" name="Content Placeholder 2">
            <a:extLst>
              <a:ext uri="{FF2B5EF4-FFF2-40B4-BE49-F238E27FC236}">
                <a16:creationId xmlns:a16="http://schemas.microsoft.com/office/drawing/2014/main" id="{E52C6545-CAD5-D46E-5511-A29DD52EAEA0}"/>
              </a:ext>
            </a:extLst>
          </p:cNvPr>
          <p:cNvSpPr>
            <a:spLocks noGrp="1"/>
          </p:cNvSpPr>
          <p:nvPr>
            <p:ph idx="1"/>
          </p:nvPr>
        </p:nvSpPr>
        <p:spPr>
          <a:xfrm>
            <a:off x="0" y="1206500"/>
            <a:ext cx="12192000" cy="5651499"/>
          </a:xfrm>
        </p:spPr>
        <p:txBody>
          <a:bodyPr>
            <a:normAutofit/>
          </a:bodyPr>
          <a:lstStyle/>
          <a:p>
            <a:pPr marL="457200" lvl="1" indent="0">
              <a:spcBef>
                <a:spcPts val="0"/>
              </a:spcBef>
              <a:buNone/>
            </a:pPr>
            <a:r>
              <a:rPr lang="en-CA" b="1" u="sng" dirty="0"/>
              <a:t>1 Corinthians 2:9-10, 12-13 ESV</a:t>
            </a:r>
            <a:br>
              <a:rPr lang="en-CA" b="1" u="sng" dirty="0"/>
            </a:br>
            <a:r>
              <a:rPr lang="en-CA" dirty="0"/>
              <a:t>But, as it is written,</a:t>
            </a:r>
            <a:br>
              <a:rPr lang="en-CA" dirty="0"/>
            </a:br>
            <a:r>
              <a:rPr lang="en-CA" dirty="0"/>
              <a:t>	“What no eye has seen, nor ear heard, nor the heart of man imagined,</a:t>
            </a:r>
          </a:p>
          <a:p>
            <a:pPr marL="457200" lvl="1" indent="0">
              <a:spcBef>
                <a:spcPts val="0"/>
              </a:spcBef>
              <a:buNone/>
            </a:pPr>
            <a:r>
              <a:rPr lang="en-CA" dirty="0"/>
              <a:t>	what God has prepared for those who love him” (Isaiah 64:4)</a:t>
            </a:r>
          </a:p>
          <a:p>
            <a:pPr marL="457200" lvl="1" indent="0">
              <a:spcBef>
                <a:spcPts val="600"/>
              </a:spcBef>
              <a:buNone/>
            </a:pPr>
            <a:r>
              <a:rPr lang="en-CA" dirty="0"/>
              <a:t>—</a:t>
            </a:r>
            <a:r>
              <a:rPr lang="en-CA" b="1" dirty="0">
                <a:highlight>
                  <a:srgbClr val="FFFF00"/>
                </a:highlight>
              </a:rPr>
              <a:t>these things God has revealed to us through the Spirit</a:t>
            </a:r>
            <a:r>
              <a:rPr lang="en-CA" dirty="0"/>
              <a:t>. </a:t>
            </a:r>
            <a:br>
              <a:rPr lang="en-CA" dirty="0"/>
            </a:br>
            <a:r>
              <a:rPr lang="en-CA" dirty="0"/>
              <a:t>For </a:t>
            </a:r>
            <a:r>
              <a:rPr lang="en-CA" b="1" dirty="0">
                <a:highlight>
                  <a:srgbClr val="FFFF00"/>
                </a:highlight>
              </a:rPr>
              <a:t>the Spirit searches everything</a:t>
            </a:r>
            <a:r>
              <a:rPr lang="en-CA" dirty="0"/>
              <a:t>, </a:t>
            </a:r>
            <a:r>
              <a:rPr lang="en-CA" b="1" dirty="0">
                <a:highlight>
                  <a:srgbClr val="FFFF00"/>
                </a:highlight>
              </a:rPr>
              <a:t>even the depths of God</a:t>
            </a:r>
            <a:r>
              <a:rPr lang="en-CA" dirty="0"/>
              <a:t>. </a:t>
            </a:r>
          </a:p>
          <a:p>
            <a:pPr marL="457200" lvl="1" indent="0">
              <a:spcBef>
                <a:spcPts val="600"/>
              </a:spcBef>
              <a:buNone/>
            </a:pPr>
            <a:r>
              <a:rPr lang="en-CA" dirty="0"/>
              <a:t>Now we have received not the spirit of the world, but the Spirit [which] is from God, </a:t>
            </a:r>
            <a:br>
              <a:rPr lang="en-CA" dirty="0"/>
            </a:br>
            <a:r>
              <a:rPr lang="en-CA" b="1" dirty="0">
                <a:highlight>
                  <a:srgbClr val="FFFF00"/>
                </a:highlight>
              </a:rPr>
              <a:t>that we might understand the things freely given us by God</a:t>
            </a:r>
            <a:r>
              <a:rPr lang="en-CA" dirty="0"/>
              <a:t>. </a:t>
            </a:r>
            <a:br>
              <a:rPr lang="en-CA" dirty="0"/>
            </a:br>
            <a:r>
              <a:rPr lang="en-CA" dirty="0"/>
              <a:t>And we impart this in words not taught by human wisdom but </a:t>
            </a:r>
            <a:r>
              <a:rPr lang="en-CA" b="1" dirty="0">
                <a:highlight>
                  <a:srgbClr val="FFFF00"/>
                </a:highlight>
              </a:rPr>
              <a:t>taught by the Spirit</a:t>
            </a:r>
            <a:r>
              <a:rPr lang="en-CA" dirty="0"/>
              <a:t>, </a:t>
            </a:r>
            <a:br>
              <a:rPr lang="en-CA" dirty="0"/>
            </a:br>
            <a:r>
              <a:rPr lang="en-CA" b="1" dirty="0">
                <a:highlight>
                  <a:srgbClr val="FFFF00"/>
                </a:highlight>
              </a:rPr>
              <a:t>interpreting spiritual truths</a:t>
            </a:r>
            <a:r>
              <a:rPr lang="en-CA" dirty="0"/>
              <a:t> to those who are spiritual.</a:t>
            </a:r>
          </a:p>
          <a:p>
            <a:pPr>
              <a:spcBef>
                <a:spcPts val="600"/>
              </a:spcBef>
              <a:buFont typeface="Wingdings" panose="05000000000000000000" pitchFamily="2" charset="2"/>
              <a:buChar char="Ø"/>
            </a:pPr>
            <a:r>
              <a:rPr lang="en-CA" dirty="0"/>
              <a:t>The most fundamental knowledge from God, </a:t>
            </a:r>
            <a:br>
              <a:rPr lang="en-CA" dirty="0"/>
            </a:br>
            <a:r>
              <a:rPr lang="en-CA" dirty="0"/>
              <a:t>upon which all reverence for God is based, </a:t>
            </a:r>
            <a:br>
              <a:rPr lang="en-CA" dirty="0"/>
            </a:br>
            <a:r>
              <a:rPr lang="en-CA" dirty="0"/>
              <a:t>and the foundation for repentance to receive the gift of the Holy Spirit is</a:t>
            </a:r>
          </a:p>
          <a:p>
            <a:pPr marL="914400" lvl="2" indent="0">
              <a:spcBef>
                <a:spcPts val="600"/>
              </a:spcBef>
              <a:buNone/>
            </a:pPr>
            <a:r>
              <a:rPr lang="en-CA" sz="3600" dirty="0"/>
              <a:t>To know “</a:t>
            </a:r>
            <a:r>
              <a:rPr lang="en-CA" sz="3600" b="1" i="1" dirty="0">
                <a:solidFill>
                  <a:srgbClr val="FF0000"/>
                </a:solidFill>
                <a:highlight>
                  <a:srgbClr val="FFFF00"/>
                </a:highlight>
              </a:rPr>
              <a:t>What is God</a:t>
            </a:r>
            <a:r>
              <a:rPr lang="en-CA" sz="3600" dirty="0"/>
              <a:t>”</a:t>
            </a:r>
          </a:p>
        </p:txBody>
      </p:sp>
    </p:spTree>
    <p:extLst>
      <p:ext uri="{BB962C8B-B14F-4D97-AF65-F5344CB8AC3E}">
        <p14:creationId xmlns:p14="http://schemas.microsoft.com/office/powerpoint/2010/main" val="2775190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8A53E-00F7-4957-7128-7A0369BF7FC2}"/>
              </a:ext>
            </a:extLst>
          </p:cNvPr>
          <p:cNvSpPr>
            <a:spLocks noGrp="1"/>
          </p:cNvSpPr>
          <p:nvPr>
            <p:ph type="title"/>
          </p:nvPr>
        </p:nvSpPr>
        <p:spPr>
          <a:xfrm>
            <a:off x="838200" y="1"/>
            <a:ext cx="10515600" cy="1168399"/>
          </a:xfrm>
        </p:spPr>
        <p:txBody>
          <a:bodyPr/>
          <a:lstStyle/>
          <a:p>
            <a:pPr algn="ctr"/>
            <a:r>
              <a:rPr lang="en-CA" dirty="0">
                <a:latin typeface="Arial Black" panose="020B0A04020102020204" pitchFamily="34" charset="0"/>
              </a:rPr>
              <a:t>Summary</a:t>
            </a:r>
          </a:p>
        </p:txBody>
      </p:sp>
      <p:sp>
        <p:nvSpPr>
          <p:cNvPr id="3" name="Content Placeholder 2">
            <a:extLst>
              <a:ext uri="{FF2B5EF4-FFF2-40B4-BE49-F238E27FC236}">
                <a16:creationId xmlns:a16="http://schemas.microsoft.com/office/drawing/2014/main" id="{A936DA6E-AEDD-AC5A-8115-5E7F89BF9FCD}"/>
              </a:ext>
            </a:extLst>
          </p:cNvPr>
          <p:cNvSpPr>
            <a:spLocks noGrp="1"/>
          </p:cNvSpPr>
          <p:nvPr>
            <p:ph idx="1"/>
          </p:nvPr>
        </p:nvSpPr>
        <p:spPr>
          <a:xfrm>
            <a:off x="0" y="1155700"/>
            <a:ext cx="12192000" cy="5702299"/>
          </a:xfrm>
        </p:spPr>
        <p:txBody>
          <a:bodyPr/>
          <a:lstStyle/>
          <a:p>
            <a:r>
              <a:rPr lang="en-CA" dirty="0"/>
              <a:t>The beginning of </a:t>
            </a:r>
            <a:r>
              <a:rPr lang="en-CA" b="1" dirty="0">
                <a:highlight>
                  <a:srgbClr val="FFFF00"/>
                </a:highlight>
              </a:rPr>
              <a:t>reverence</a:t>
            </a:r>
            <a:r>
              <a:rPr lang="en-CA" dirty="0"/>
              <a:t> for God is to know that God exists</a:t>
            </a:r>
          </a:p>
          <a:p>
            <a:r>
              <a:rPr lang="en-CA" dirty="0"/>
              <a:t>God has given us “</a:t>
            </a:r>
            <a:r>
              <a:rPr lang="en-CA" b="1" dirty="0">
                <a:highlight>
                  <a:srgbClr val="FFFF00"/>
                </a:highlight>
              </a:rPr>
              <a:t>Special Revelation</a:t>
            </a:r>
            <a:r>
              <a:rPr lang="en-CA" dirty="0"/>
              <a:t>”, the Bible, which fully reveals God</a:t>
            </a:r>
          </a:p>
          <a:p>
            <a:r>
              <a:rPr lang="en-CA" dirty="0"/>
              <a:t>God has made available the </a:t>
            </a:r>
            <a:r>
              <a:rPr lang="en-CA" b="1" dirty="0">
                <a:highlight>
                  <a:srgbClr val="FFFF00"/>
                </a:highlight>
              </a:rPr>
              <a:t>indwelling of the Holy Spirit</a:t>
            </a:r>
            <a:r>
              <a:rPr lang="en-CA" dirty="0"/>
              <a:t>, </a:t>
            </a:r>
            <a:br>
              <a:rPr lang="en-CA" dirty="0"/>
            </a:br>
            <a:r>
              <a:rPr lang="en-CA" dirty="0"/>
              <a:t>which is the only way a</a:t>
            </a:r>
            <a:r>
              <a:rPr lang="en-CA" dirty="0">
                <a:latin typeface="Calibri" panose="020F0502020204030204" pitchFamily="34" charset="0"/>
                <a:cs typeface="Calibri" panose="020F0502020204030204" pitchFamily="34" charset="0"/>
              </a:rPr>
              <a:t> </a:t>
            </a:r>
            <a:r>
              <a:rPr lang="en-CA" dirty="0"/>
              <a:t>human being can comprehend the things of God</a:t>
            </a:r>
          </a:p>
          <a:p>
            <a:r>
              <a:rPr lang="en-CA" dirty="0"/>
              <a:t>The Bible reveals God as “</a:t>
            </a:r>
            <a:r>
              <a:rPr lang="en-CA" b="1" dirty="0">
                <a:highlight>
                  <a:srgbClr val="FFFF00"/>
                </a:highlight>
              </a:rPr>
              <a:t>spirit</a:t>
            </a:r>
            <a:r>
              <a:rPr lang="en-CA" dirty="0"/>
              <a:t>” which Jesus explained is like “</a:t>
            </a:r>
            <a:r>
              <a:rPr lang="en-CA" b="1" dirty="0">
                <a:highlight>
                  <a:srgbClr val="FFFF00"/>
                </a:highlight>
              </a:rPr>
              <a:t>wind</a:t>
            </a:r>
            <a:r>
              <a:rPr lang="en-CA" dirty="0"/>
              <a:t>”</a:t>
            </a:r>
          </a:p>
          <a:p>
            <a:r>
              <a:rPr lang="en-CA" dirty="0"/>
              <a:t>The metaphor of “</a:t>
            </a:r>
            <a:r>
              <a:rPr lang="en-CA" b="1" dirty="0">
                <a:highlight>
                  <a:srgbClr val="FFFF00"/>
                </a:highlight>
              </a:rPr>
              <a:t>light</a:t>
            </a:r>
            <a:r>
              <a:rPr lang="en-CA" dirty="0"/>
              <a:t>” is use extensively to explain “</a:t>
            </a:r>
            <a:r>
              <a:rPr lang="en-CA" b="1" dirty="0">
                <a:highlight>
                  <a:srgbClr val="FFFF00"/>
                </a:highlight>
              </a:rPr>
              <a:t>What is God</a:t>
            </a:r>
            <a:r>
              <a:rPr lang="en-CA" dirty="0"/>
              <a:t>”</a:t>
            </a:r>
          </a:p>
          <a:p>
            <a:r>
              <a:rPr lang="en-CA" dirty="0"/>
              <a:t>Most importantly, </a:t>
            </a:r>
            <a:r>
              <a:rPr lang="en-CA" b="1" dirty="0">
                <a:highlight>
                  <a:srgbClr val="FFFF00"/>
                </a:highlight>
              </a:rPr>
              <a:t>God is self-existent</a:t>
            </a:r>
            <a:r>
              <a:rPr lang="en-CA" dirty="0"/>
              <a:t>, </a:t>
            </a:r>
            <a:r>
              <a:rPr lang="en-CA" b="1" dirty="0">
                <a:highlight>
                  <a:srgbClr val="FFFF00"/>
                </a:highlight>
              </a:rPr>
              <a:t>indestructible</a:t>
            </a:r>
            <a:r>
              <a:rPr lang="en-CA" dirty="0"/>
              <a:t>, </a:t>
            </a:r>
            <a:r>
              <a:rPr lang="en-CA" b="1" dirty="0">
                <a:highlight>
                  <a:srgbClr val="FFFF00"/>
                </a:highlight>
              </a:rPr>
              <a:t>eternal life</a:t>
            </a:r>
            <a:r>
              <a:rPr lang="en-CA" dirty="0"/>
              <a:t>  </a:t>
            </a:r>
          </a:p>
          <a:p>
            <a:r>
              <a:rPr lang="en-CA" b="1" dirty="0">
                <a:highlight>
                  <a:srgbClr val="FFFF00"/>
                </a:highlight>
              </a:rPr>
              <a:t>True worship of God</a:t>
            </a:r>
            <a:r>
              <a:rPr lang="en-CA" dirty="0"/>
              <a:t> is based on “reverence” and “service”</a:t>
            </a:r>
          </a:p>
          <a:p>
            <a:r>
              <a:rPr lang="en-CA" dirty="0"/>
              <a:t>To worship “</a:t>
            </a:r>
            <a:r>
              <a:rPr lang="en-CA" b="1" dirty="0">
                <a:highlight>
                  <a:srgbClr val="FFFF00"/>
                </a:highlight>
              </a:rPr>
              <a:t>in spirit</a:t>
            </a:r>
            <a:r>
              <a:rPr lang="en-CA" dirty="0"/>
              <a:t>” requires the indwelling of the Holy Spirit</a:t>
            </a:r>
          </a:p>
          <a:p>
            <a:r>
              <a:rPr lang="en-CA" dirty="0"/>
              <a:t>Understanding the “</a:t>
            </a:r>
            <a:r>
              <a:rPr lang="en-CA" b="1" dirty="0">
                <a:highlight>
                  <a:srgbClr val="FFFF00"/>
                </a:highlight>
              </a:rPr>
              <a:t>truth of God</a:t>
            </a:r>
            <a:r>
              <a:rPr lang="en-CA" dirty="0"/>
              <a:t>” is only possible by the Holy Spirit</a:t>
            </a:r>
          </a:p>
          <a:p>
            <a:r>
              <a:rPr lang="en-CA" dirty="0"/>
              <a:t>Knowing “</a:t>
            </a:r>
            <a:r>
              <a:rPr lang="en-CA" b="1" dirty="0">
                <a:highlight>
                  <a:srgbClr val="FFFF00"/>
                </a:highlight>
              </a:rPr>
              <a:t>What is God</a:t>
            </a:r>
            <a:r>
              <a:rPr lang="en-CA" dirty="0"/>
              <a:t>” is the </a:t>
            </a:r>
            <a:r>
              <a:rPr lang="en-CA" b="1" dirty="0">
                <a:highlight>
                  <a:srgbClr val="FFFF00"/>
                </a:highlight>
              </a:rPr>
              <a:t>basis of a relationship with God</a:t>
            </a:r>
          </a:p>
        </p:txBody>
      </p:sp>
    </p:spTree>
    <p:extLst>
      <p:ext uri="{BB962C8B-B14F-4D97-AF65-F5344CB8AC3E}">
        <p14:creationId xmlns:p14="http://schemas.microsoft.com/office/powerpoint/2010/main" val="2361599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C7577-B390-6183-2E9E-B070CC6455BE}"/>
              </a:ext>
            </a:extLst>
          </p:cNvPr>
          <p:cNvSpPr>
            <a:spLocks noGrp="1"/>
          </p:cNvSpPr>
          <p:nvPr>
            <p:ph type="title"/>
          </p:nvPr>
        </p:nvSpPr>
        <p:spPr>
          <a:xfrm>
            <a:off x="838200" y="1"/>
            <a:ext cx="10515600" cy="1206499"/>
          </a:xfrm>
        </p:spPr>
        <p:txBody>
          <a:bodyPr/>
          <a:lstStyle/>
          <a:p>
            <a:pPr algn="ctr"/>
            <a:r>
              <a:rPr lang="en-CA" dirty="0">
                <a:latin typeface="Arial Black" panose="020B0A04020102020204" pitchFamily="34" charset="0"/>
              </a:rPr>
              <a:t>What is God’s Purpose?</a:t>
            </a:r>
          </a:p>
        </p:txBody>
      </p:sp>
      <p:sp>
        <p:nvSpPr>
          <p:cNvPr id="3" name="Content Placeholder 2">
            <a:extLst>
              <a:ext uri="{FF2B5EF4-FFF2-40B4-BE49-F238E27FC236}">
                <a16:creationId xmlns:a16="http://schemas.microsoft.com/office/drawing/2014/main" id="{3A268141-F335-D161-3403-69A92A49A3FD}"/>
              </a:ext>
            </a:extLst>
          </p:cNvPr>
          <p:cNvSpPr>
            <a:spLocks noGrp="1"/>
          </p:cNvSpPr>
          <p:nvPr>
            <p:ph idx="1"/>
          </p:nvPr>
        </p:nvSpPr>
        <p:spPr>
          <a:xfrm>
            <a:off x="0" y="1181100"/>
            <a:ext cx="12192000" cy="5676899"/>
          </a:xfrm>
        </p:spPr>
        <p:txBody>
          <a:bodyPr/>
          <a:lstStyle/>
          <a:p>
            <a:r>
              <a:rPr lang="en-CA" dirty="0"/>
              <a:t>God created the earth and the whole universe for a reason:</a:t>
            </a:r>
          </a:p>
          <a:p>
            <a:pPr marL="457200" lvl="1" indent="0">
              <a:spcBef>
                <a:spcPts val="0"/>
              </a:spcBef>
              <a:buNone/>
            </a:pPr>
            <a:r>
              <a:rPr lang="en-CA" b="1" u="sng" dirty="0"/>
              <a:t>Isaiah 45:18a ESV</a:t>
            </a:r>
            <a:br>
              <a:rPr lang="en-CA" dirty="0"/>
            </a:br>
            <a:r>
              <a:rPr lang="en-CA" dirty="0"/>
              <a:t>For thus says the LORD, </a:t>
            </a:r>
            <a:br>
              <a:rPr lang="en-CA" dirty="0"/>
            </a:br>
            <a:r>
              <a:rPr lang="en-CA" b="1" dirty="0">
                <a:highlight>
                  <a:srgbClr val="FFFF00"/>
                </a:highlight>
              </a:rPr>
              <a:t>who created the heavens</a:t>
            </a:r>
            <a:r>
              <a:rPr lang="en-CA" dirty="0"/>
              <a:t> (he is God!), </a:t>
            </a:r>
            <a:br>
              <a:rPr lang="en-CA" dirty="0"/>
            </a:br>
            <a:r>
              <a:rPr lang="en-CA" b="1" dirty="0">
                <a:highlight>
                  <a:srgbClr val="FFFF00"/>
                </a:highlight>
              </a:rPr>
              <a:t>who formed the earth</a:t>
            </a:r>
            <a:r>
              <a:rPr lang="en-CA" dirty="0"/>
              <a:t> and made it</a:t>
            </a:r>
          </a:p>
          <a:p>
            <a:pPr marL="914400" lvl="2" indent="0">
              <a:spcBef>
                <a:spcPts val="0"/>
              </a:spcBef>
              <a:buNone/>
            </a:pPr>
            <a:r>
              <a:rPr lang="en-CA" sz="2400" dirty="0"/>
              <a:t>(he established it; </a:t>
            </a:r>
            <a:br>
              <a:rPr lang="en-CA" sz="2400" dirty="0"/>
            </a:br>
            <a:r>
              <a:rPr lang="en-CA" sz="2400" dirty="0"/>
              <a:t>he did not create it empty, </a:t>
            </a:r>
            <a:br>
              <a:rPr lang="en-CA" sz="2400" dirty="0"/>
            </a:br>
            <a:r>
              <a:rPr lang="en-CA" sz="2400" b="1" dirty="0">
                <a:highlight>
                  <a:srgbClr val="FFFF00"/>
                </a:highlight>
              </a:rPr>
              <a:t>he formed it to be inhabited</a:t>
            </a:r>
            <a:r>
              <a:rPr lang="en-CA" sz="2400" dirty="0"/>
              <a:t>!)</a:t>
            </a:r>
          </a:p>
          <a:p>
            <a:pPr>
              <a:spcBef>
                <a:spcPts val="600"/>
              </a:spcBef>
            </a:pPr>
            <a:r>
              <a:rPr lang="en-CA" dirty="0"/>
              <a:t>God intends the God Family to inhabit the earth and the whole universe:</a:t>
            </a:r>
          </a:p>
          <a:p>
            <a:pPr marL="457200" lvl="1" indent="0">
              <a:spcBef>
                <a:spcPts val="0"/>
              </a:spcBef>
              <a:buNone/>
            </a:pPr>
            <a:r>
              <a:rPr lang="en-CA" dirty="0"/>
              <a:t> </a:t>
            </a:r>
            <a:r>
              <a:rPr lang="en-CA" b="1" u="sng" dirty="0"/>
              <a:t>1 John 3:1a, 2 ESV</a:t>
            </a:r>
            <a:br>
              <a:rPr lang="en-CA" dirty="0"/>
            </a:br>
            <a:r>
              <a:rPr lang="en-CA" dirty="0"/>
              <a:t>See what kind of love the Father has given to us, </a:t>
            </a:r>
            <a:br>
              <a:rPr lang="en-CA" dirty="0"/>
            </a:br>
            <a:r>
              <a:rPr lang="en-CA" dirty="0"/>
              <a:t>that we should be called </a:t>
            </a:r>
            <a:r>
              <a:rPr lang="en-CA" b="1" dirty="0">
                <a:highlight>
                  <a:srgbClr val="FFFF00"/>
                </a:highlight>
              </a:rPr>
              <a:t>children of God</a:t>
            </a:r>
            <a:r>
              <a:rPr lang="en-CA" dirty="0"/>
              <a:t>; and </a:t>
            </a:r>
            <a:r>
              <a:rPr lang="en-CA" b="1" dirty="0">
                <a:highlight>
                  <a:srgbClr val="FFFF00"/>
                </a:highlight>
              </a:rPr>
              <a:t>so we are</a:t>
            </a:r>
            <a:r>
              <a:rPr lang="en-CA" dirty="0"/>
              <a:t>. </a:t>
            </a:r>
            <a:br>
              <a:rPr lang="en-CA" dirty="0"/>
            </a:br>
            <a:r>
              <a:rPr lang="en-CA" dirty="0"/>
              <a:t>Beloved, we are God’s children now, </a:t>
            </a:r>
            <a:br>
              <a:rPr lang="en-CA" dirty="0"/>
            </a:br>
            <a:r>
              <a:rPr lang="en-CA" dirty="0"/>
              <a:t>and </a:t>
            </a:r>
            <a:r>
              <a:rPr lang="en-CA" b="1" dirty="0">
                <a:highlight>
                  <a:srgbClr val="FFFF00"/>
                </a:highlight>
              </a:rPr>
              <a:t>what we will be has not yet appeared</a:t>
            </a:r>
            <a:r>
              <a:rPr lang="en-CA" dirty="0"/>
              <a:t>; </a:t>
            </a:r>
            <a:br>
              <a:rPr lang="en-CA" dirty="0"/>
            </a:br>
            <a:r>
              <a:rPr lang="en-CA" dirty="0"/>
              <a:t>but we know that </a:t>
            </a:r>
            <a:r>
              <a:rPr lang="en-CA" b="1" dirty="0">
                <a:highlight>
                  <a:srgbClr val="FFFF00"/>
                </a:highlight>
              </a:rPr>
              <a:t>when he appears we shall be like him</a:t>
            </a:r>
            <a:r>
              <a:rPr lang="en-CA" dirty="0"/>
              <a:t>, </a:t>
            </a:r>
            <a:br>
              <a:rPr lang="en-CA" dirty="0"/>
            </a:br>
            <a:r>
              <a:rPr lang="en-CA" dirty="0"/>
              <a:t>because we shall see him as he is.</a:t>
            </a:r>
          </a:p>
        </p:txBody>
      </p:sp>
    </p:spTree>
    <p:extLst>
      <p:ext uri="{BB962C8B-B14F-4D97-AF65-F5344CB8AC3E}">
        <p14:creationId xmlns:p14="http://schemas.microsoft.com/office/powerpoint/2010/main" val="1849163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B7CFA-5C06-B403-ED33-CE2164D4025A}"/>
              </a:ext>
            </a:extLst>
          </p:cNvPr>
          <p:cNvSpPr>
            <a:spLocks noGrp="1"/>
          </p:cNvSpPr>
          <p:nvPr>
            <p:ph type="title"/>
          </p:nvPr>
        </p:nvSpPr>
        <p:spPr>
          <a:xfrm>
            <a:off x="838200" y="1"/>
            <a:ext cx="10515600" cy="1142999"/>
          </a:xfrm>
        </p:spPr>
        <p:txBody>
          <a:bodyPr/>
          <a:lstStyle/>
          <a:p>
            <a:pPr algn="ctr"/>
            <a:r>
              <a:rPr lang="en-CA" dirty="0">
                <a:latin typeface="Arial Black" panose="020B0A04020102020204" pitchFamily="34" charset="0"/>
              </a:rPr>
              <a:t>General Revelation</a:t>
            </a:r>
          </a:p>
        </p:txBody>
      </p:sp>
      <p:sp>
        <p:nvSpPr>
          <p:cNvPr id="3" name="Content Placeholder 2">
            <a:extLst>
              <a:ext uri="{FF2B5EF4-FFF2-40B4-BE49-F238E27FC236}">
                <a16:creationId xmlns:a16="http://schemas.microsoft.com/office/drawing/2014/main" id="{E9F50F04-1459-62A8-E494-F473B7AE0923}"/>
              </a:ext>
            </a:extLst>
          </p:cNvPr>
          <p:cNvSpPr>
            <a:spLocks noGrp="1"/>
          </p:cNvSpPr>
          <p:nvPr>
            <p:ph idx="1"/>
          </p:nvPr>
        </p:nvSpPr>
        <p:spPr>
          <a:xfrm>
            <a:off x="0" y="1130300"/>
            <a:ext cx="12192000" cy="5727699"/>
          </a:xfrm>
        </p:spPr>
        <p:txBody>
          <a:bodyPr>
            <a:normAutofit/>
          </a:bodyPr>
          <a:lstStyle/>
          <a:p>
            <a:pPr marL="0" indent="0">
              <a:buNone/>
            </a:pPr>
            <a:r>
              <a:rPr lang="en-CA" dirty="0"/>
              <a:t>No human being has an excuse to doubt that God exists:</a:t>
            </a:r>
          </a:p>
          <a:p>
            <a:pPr marL="457200" lvl="1" indent="0">
              <a:spcBef>
                <a:spcPts val="0"/>
              </a:spcBef>
              <a:buNone/>
            </a:pPr>
            <a:r>
              <a:rPr lang="en-CA" b="1" u="sng" dirty="0"/>
              <a:t>Psalm 19:1-4a ESV</a:t>
            </a:r>
            <a:br>
              <a:rPr lang="en-CA" dirty="0"/>
            </a:br>
            <a:r>
              <a:rPr lang="en-CA" b="1" dirty="0">
                <a:highlight>
                  <a:srgbClr val="FFFF00"/>
                </a:highlight>
              </a:rPr>
              <a:t>The heavens declare the glory of God</a:t>
            </a:r>
            <a:r>
              <a:rPr lang="en-CA" dirty="0"/>
              <a:t>, and </a:t>
            </a:r>
            <a:r>
              <a:rPr lang="en-CA" b="1" dirty="0">
                <a:highlight>
                  <a:srgbClr val="FFFF00"/>
                </a:highlight>
              </a:rPr>
              <a:t>the sky above proclaims his handiwork</a:t>
            </a:r>
            <a:r>
              <a:rPr lang="en-CA" dirty="0"/>
              <a:t>.</a:t>
            </a:r>
            <a:br>
              <a:rPr lang="en-CA" dirty="0"/>
            </a:br>
            <a:r>
              <a:rPr lang="en-CA" dirty="0"/>
              <a:t>Day to day pours out speech, and night to night reveals knowledge.</a:t>
            </a:r>
            <a:br>
              <a:rPr lang="en-CA" dirty="0"/>
            </a:br>
            <a:r>
              <a:rPr lang="en-CA" dirty="0"/>
              <a:t>There is no speech, nor are there words, whose voice is not heard.</a:t>
            </a:r>
            <a:br>
              <a:rPr lang="en-CA" dirty="0"/>
            </a:br>
            <a:r>
              <a:rPr lang="en-CA" b="1" dirty="0">
                <a:highlight>
                  <a:srgbClr val="FFFF00"/>
                </a:highlight>
              </a:rPr>
              <a:t>Their voice goes out through all the earth</a:t>
            </a:r>
            <a:r>
              <a:rPr lang="en-CA" dirty="0"/>
              <a:t>, and </a:t>
            </a:r>
            <a:r>
              <a:rPr lang="en-CA" b="1" dirty="0">
                <a:highlight>
                  <a:srgbClr val="FFFF00"/>
                </a:highlight>
              </a:rPr>
              <a:t>their words to the end of the world</a:t>
            </a:r>
            <a:r>
              <a:rPr lang="en-CA" dirty="0"/>
              <a:t>.</a:t>
            </a:r>
          </a:p>
          <a:p>
            <a:pPr marL="457200" lvl="1" indent="0">
              <a:buNone/>
            </a:pPr>
            <a:r>
              <a:rPr lang="en-CA" b="1" u="sng" dirty="0"/>
              <a:t>Psalm 8:3-4 ESV</a:t>
            </a:r>
            <a:br>
              <a:rPr lang="en-CA" dirty="0"/>
            </a:br>
            <a:r>
              <a:rPr lang="en-CA" dirty="0"/>
              <a:t>When I look at your heavens, the work of your fingers,</a:t>
            </a:r>
            <a:br>
              <a:rPr lang="en-CA" dirty="0"/>
            </a:br>
            <a:r>
              <a:rPr lang="en-CA" dirty="0"/>
              <a:t>the moon and the stars, which you have set in place,</a:t>
            </a:r>
            <a:br>
              <a:rPr lang="en-CA" dirty="0"/>
            </a:br>
            <a:r>
              <a:rPr lang="en-CA" b="1" dirty="0">
                <a:highlight>
                  <a:srgbClr val="FFFF00"/>
                </a:highlight>
              </a:rPr>
              <a:t>what is man that you are mindful of him</a:t>
            </a:r>
            <a:r>
              <a:rPr lang="en-CA" dirty="0"/>
              <a:t>,</a:t>
            </a:r>
            <a:br>
              <a:rPr lang="en-CA" dirty="0"/>
            </a:br>
            <a:r>
              <a:rPr lang="en-CA" dirty="0"/>
              <a:t>and the son of man that you care for him?</a:t>
            </a:r>
          </a:p>
          <a:p>
            <a:pPr>
              <a:buFont typeface="Wingdings" panose="05000000000000000000" pitchFamily="2" charset="2"/>
              <a:buChar char="Ø"/>
            </a:pPr>
            <a:r>
              <a:rPr lang="en-CA" dirty="0"/>
              <a:t>The existence of God is manifest through the creation</a:t>
            </a:r>
          </a:p>
          <a:p>
            <a:pPr>
              <a:buFont typeface="Wingdings" panose="05000000000000000000" pitchFamily="2" charset="2"/>
              <a:buChar char="Ø"/>
            </a:pPr>
            <a:r>
              <a:rPr lang="en-CA" b="1" dirty="0">
                <a:highlight>
                  <a:srgbClr val="FFFF00"/>
                </a:highlight>
              </a:rPr>
              <a:t>Human beings</a:t>
            </a:r>
            <a:r>
              <a:rPr lang="en-CA" dirty="0"/>
              <a:t> are the crown of creation </a:t>
            </a:r>
            <a:br>
              <a:rPr lang="en-CA" dirty="0"/>
            </a:br>
            <a:r>
              <a:rPr lang="en-CA" dirty="0"/>
              <a:t>– the vehicle by which </a:t>
            </a:r>
            <a:r>
              <a:rPr lang="en-CA" b="1" dirty="0">
                <a:highlight>
                  <a:srgbClr val="FFFF00"/>
                </a:highlight>
              </a:rPr>
              <a:t>God is extending the God Family to inhabit the universe</a:t>
            </a:r>
          </a:p>
        </p:txBody>
      </p:sp>
    </p:spTree>
    <p:extLst>
      <p:ext uri="{BB962C8B-B14F-4D97-AF65-F5344CB8AC3E}">
        <p14:creationId xmlns:p14="http://schemas.microsoft.com/office/powerpoint/2010/main" val="4107359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2168C-3613-E14B-213C-DA2BEE554EE0}"/>
              </a:ext>
            </a:extLst>
          </p:cNvPr>
          <p:cNvSpPr>
            <a:spLocks noGrp="1"/>
          </p:cNvSpPr>
          <p:nvPr>
            <p:ph type="title"/>
          </p:nvPr>
        </p:nvSpPr>
        <p:spPr>
          <a:xfrm>
            <a:off x="838200" y="1"/>
            <a:ext cx="10515600" cy="1130299"/>
          </a:xfrm>
        </p:spPr>
        <p:txBody>
          <a:bodyPr/>
          <a:lstStyle/>
          <a:p>
            <a:pPr algn="ctr"/>
            <a:r>
              <a:rPr kumimoji="0" lang="en-CA" sz="4400" b="0" i="0" u="none" strike="noStrike" kern="1200" cap="none" spc="0" normalizeH="0" baseline="0" noProof="0" dirty="0">
                <a:ln>
                  <a:noFill/>
                </a:ln>
                <a:solidFill>
                  <a:prstClr val="black"/>
                </a:solidFill>
                <a:effectLst/>
                <a:uLnTx/>
                <a:uFillTx/>
                <a:latin typeface="Arial Black" panose="020B0A04020102020204" pitchFamily="34" charset="0"/>
                <a:ea typeface="+mj-ea"/>
                <a:cs typeface="+mj-cs"/>
              </a:rPr>
              <a:t>General Revelation</a:t>
            </a:r>
            <a:endParaRPr lang="en-CA" dirty="0"/>
          </a:p>
        </p:txBody>
      </p:sp>
      <p:sp>
        <p:nvSpPr>
          <p:cNvPr id="3" name="Content Placeholder 2">
            <a:extLst>
              <a:ext uri="{FF2B5EF4-FFF2-40B4-BE49-F238E27FC236}">
                <a16:creationId xmlns:a16="http://schemas.microsoft.com/office/drawing/2014/main" id="{E0DB2B9C-1A76-3E0F-02BA-F1792F48510C}"/>
              </a:ext>
            </a:extLst>
          </p:cNvPr>
          <p:cNvSpPr>
            <a:spLocks noGrp="1"/>
          </p:cNvSpPr>
          <p:nvPr>
            <p:ph idx="1"/>
          </p:nvPr>
        </p:nvSpPr>
        <p:spPr>
          <a:xfrm>
            <a:off x="0" y="1130300"/>
            <a:ext cx="12192000" cy="5727699"/>
          </a:xfrm>
        </p:spPr>
        <p:txBody>
          <a:bodyPr>
            <a:normAutofit/>
          </a:bodyPr>
          <a:lstStyle/>
          <a:p>
            <a:pPr marL="0" indent="0">
              <a:buNone/>
            </a:pPr>
            <a:r>
              <a:rPr lang="en-CA" dirty="0"/>
              <a:t>The Apostle Paul details the mind of fools who say, “</a:t>
            </a:r>
            <a:r>
              <a:rPr lang="en-CA" b="1" dirty="0">
                <a:highlight>
                  <a:srgbClr val="FFFF00"/>
                </a:highlight>
              </a:rPr>
              <a:t>There is no God</a:t>
            </a:r>
            <a:r>
              <a:rPr lang="en-CA" dirty="0"/>
              <a:t>”:</a:t>
            </a:r>
          </a:p>
          <a:p>
            <a:pPr marL="457200" lvl="1" indent="0">
              <a:spcBef>
                <a:spcPts val="0"/>
              </a:spcBef>
              <a:buNone/>
            </a:pPr>
            <a:r>
              <a:rPr lang="en-CA" b="1" u="sng" dirty="0"/>
              <a:t>Romans 1:18-22, 28a ESV</a:t>
            </a:r>
            <a:br>
              <a:rPr lang="en-CA" b="1" u="sng" dirty="0"/>
            </a:br>
            <a:r>
              <a:rPr lang="en-CA" dirty="0"/>
              <a:t>For the wrath of God is revealed from heaven </a:t>
            </a:r>
            <a:br>
              <a:rPr lang="en-CA" dirty="0"/>
            </a:br>
            <a:r>
              <a:rPr lang="en-CA" dirty="0"/>
              <a:t>against all ungodliness and unrighteousness of men, </a:t>
            </a:r>
            <a:br>
              <a:rPr lang="en-CA" dirty="0"/>
            </a:br>
            <a:r>
              <a:rPr lang="en-CA" b="1" dirty="0">
                <a:highlight>
                  <a:srgbClr val="FFFF00"/>
                </a:highlight>
              </a:rPr>
              <a:t>who by their unrighteousness suppress the truth</a:t>
            </a:r>
            <a:r>
              <a:rPr lang="en-CA" dirty="0"/>
              <a:t>. </a:t>
            </a:r>
          </a:p>
          <a:p>
            <a:pPr marL="457200" lvl="1" indent="0">
              <a:buNone/>
            </a:pPr>
            <a:r>
              <a:rPr lang="en-CA" b="1" dirty="0">
                <a:highlight>
                  <a:srgbClr val="FFFF00"/>
                </a:highlight>
              </a:rPr>
              <a:t>For what can be known about God is plain</a:t>
            </a:r>
            <a:r>
              <a:rPr lang="en-CA" dirty="0"/>
              <a:t> to them, because God has shown it to them. </a:t>
            </a:r>
            <a:br>
              <a:rPr lang="en-CA" dirty="0"/>
            </a:br>
            <a:r>
              <a:rPr lang="en-CA" dirty="0"/>
              <a:t>For his invisible attributes, namely, his eternal power and divine nature, </a:t>
            </a:r>
            <a:br>
              <a:rPr lang="en-CA" dirty="0"/>
            </a:br>
            <a:r>
              <a:rPr lang="en-CA" dirty="0"/>
              <a:t>have been clearly perceived, ever since the creation of the world, </a:t>
            </a:r>
            <a:br>
              <a:rPr lang="en-CA" dirty="0"/>
            </a:br>
            <a:r>
              <a:rPr lang="en-CA" b="1" dirty="0">
                <a:highlight>
                  <a:srgbClr val="FFFF00"/>
                </a:highlight>
              </a:rPr>
              <a:t>in the things that have been made</a:t>
            </a:r>
            <a:r>
              <a:rPr lang="en-CA" dirty="0"/>
              <a:t>. </a:t>
            </a:r>
          </a:p>
          <a:p>
            <a:pPr marL="457200" lvl="1" indent="0">
              <a:buNone/>
            </a:pPr>
            <a:r>
              <a:rPr lang="en-CA" dirty="0"/>
              <a:t>So they are without excuse. </a:t>
            </a:r>
            <a:br>
              <a:rPr lang="en-CA" dirty="0"/>
            </a:br>
            <a:r>
              <a:rPr lang="en-CA" dirty="0"/>
              <a:t>For although </a:t>
            </a:r>
            <a:r>
              <a:rPr lang="en-CA" b="1" dirty="0">
                <a:highlight>
                  <a:srgbClr val="FFFF00"/>
                </a:highlight>
              </a:rPr>
              <a:t>they knew God</a:t>
            </a:r>
            <a:r>
              <a:rPr lang="en-CA" dirty="0"/>
              <a:t>, they did not honor him as God or give thanks to him, </a:t>
            </a:r>
            <a:br>
              <a:rPr lang="en-CA" dirty="0"/>
            </a:br>
            <a:r>
              <a:rPr lang="en-CA" dirty="0"/>
              <a:t>but they became futile in their thinking, and their foolish hearts were darkened. </a:t>
            </a:r>
            <a:br>
              <a:rPr lang="en-CA" dirty="0"/>
            </a:br>
            <a:r>
              <a:rPr lang="en-CA" b="1" dirty="0">
                <a:highlight>
                  <a:srgbClr val="FFFF00"/>
                </a:highlight>
              </a:rPr>
              <a:t>Claiming to be wise</a:t>
            </a:r>
            <a:r>
              <a:rPr lang="en-CA" dirty="0"/>
              <a:t>, </a:t>
            </a:r>
            <a:r>
              <a:rPr lang="en-CA" b="1" dirty="0">
                <a:highlight>
                  <a:srgbClr val="FFFF00"/>
                </a:highlight>
              </a:rPr>
              <a:t>they became fools</a:t>
            </a:r>
            <a:r>
              <a:rPr lang="en-CA" dirty="0"/>
              <a:t> ….</a:t>
            </a:r>
            <a:br>
              <a:rPr lang="en-CA" dirty="0"/>
            </a:br>
            <a:r>
              <a:rPr lang="en-CA" dirty="0"/>
              <a:t>And since they did not see fit to acknowledge God, </a:t>
            </a:r>
            <a:br>
              <a:rPr lang="en-CA" dirty="0"/>
            </a:br>
            <a:r>
              <a:rPr lang="en-CA" b="1" dirty="0">
                <a:highlight>
                  <a:srgbClr val="FFFF00"/>
                </a:highlight>
              </a:rPr>
              <a:t>God gave them up to a debased mind</a:t>
            </a:r>
            <a:r>
              <a:rPr lang="en-CA" dirty="0"/>
              <a:t> …</a:t>
            </a:r>
          </a:p>
          <a:p>
            <a:pPr>
              <a:buFont typeface="Wingdings" panose="05000000000000000000" pitchFamily="2" charset="2"/>
              <a:buChar char="Ø"/>
            </a:pPr>
            <a:r>
              <a:rPr lang="en-CA" dirty="0"/>
              <a:t>Sadly, this has been the state of “thought leaders” throughout human history</a:t>
            </a:r>
          </a:p>
        </p:txBody>
      </p:sp>
    </p:spTree>
    <p:extLst>
      <p:ext uri="{BB962C8B-B14F-4D97-AF65-F5344CB8AC3E}">
        <p14:creationId xmlns:p14="http://schemas.microsoft.com/office/powerpoint/2010/main" val="1821647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5F833-FEA1-84CB-6B64-6444D3B1A09D}"/>
              </a:ext>
            </a:extLst>
          </p:cNvPr>
          <p:cNvSpPr>
            <a:spLocks noGrp="1"/>
          </p:cNvSpPr>
          <p:nvPr>
            <p:ph type="title"/>
          </p:nvPr>
        </p:nvSpPr>
        <p:spPr>
          <a:xfrm>
            <a:off x="838200" y="1"/>
            <a:ext cx="10515600" cy="1244599"/>
          </a:xfrm>
        </p:spPr>
        <p:txBody>
          <a:bodyPr/>
          <a:lstStyle/>
          <a:p>
            <a:pPr algn="ctr"/>
            <a:r>
              <a:rPr lang="en-CA" dirty="0">
                <a:latin typeface="Arial Black" panose="020B0A04020102020204" pitchFamily="34" charset="0"/>
              </a:rPr>
              <a:t>Special Revelation</a:t>
            </a:r>
          </a:p>
        </p:txBody>
      </p:sp>
      <p:sp>
        <p:nvSpPr>
          <p:cNvPr id="3" name="Content Placeholder 2">
            <a:extLst>
              <a:ext uri="{FF2B5EF4-FFF2-40B4-BE49-F238E27FC236}">
                <a16:creationId xmlns:a16="http://schemas.microsoft.com/office/drawing/2014/main" id="{B293D184-4E25-B80D-2817-D70A286939D9}"/>
              </a:ext>
            </a:extLst>
          </p:cNvPr>
          <p:cNvSpPr>
            <a:spLocks noGrp="1"/>
          </p:cNvSpPr>
          <p:nvPr>
            <p:ph idx="1"/>
          </p:nvPr>
        </p:nvSpPr>
        <p:spPr>
          <a:xfrm>
            <a:off x="0" y="1193800"/>
            <a:ext cx="12192000" cy="5664199"/>
          </a:xfrm>
        </p:spPr>
        <p:txBody>
          <a:bodyPr>
            <a:normAutofit lnSpcReduction="10000"/>
          </a:bodyPr>
          <a:lstStyle/>
          <a:p>
            <a:r>
              <a:rPr lang="en-CA" dirty="0"/>
              <a:t>In contrast, God does great things for those, “</a:t>
            </a:r>
            <a:r>
              <a:rPr lang="en-CA" b="1" dirty="0">
                <a:highlight>
                  <a:srgbClr val="FFFF00"/>
                </a:highlight>
              </a:rPr>
              <a:t>who seek after God</a:t>
            </a:r>
            <a:r>
              <a:rPr lang="en-CA" dirty="0"/>
              <a:t>” </a:t>
            </a:r>
          </a:p>
          <a:p>
            <a:pPr>
              <a:spcBef>
                <a:spcPts val="300"/>
              </a:spcBef>
            </a:pPr>
            <a:r>
              <a:rPr lang="en-CA" dirty="0"/>
              <a:t>“Special Revelation” is the direct revelation from God of the Truth of God</a:t>
            </a:r>
          </a:p>
          <a:p>
            <a:pPr>
              <a:spcBef>
                <a:spcPts val="300"/>
              </a:spcBef>
            </a:pPr>
            <a:r>
              <a:rPr lang="en-CA" b="1" dirty="0">
                <a:highlight>
                  <a:srgbClr val="FFFF00"/>
                </a:highlight>
              </a:rPr>
              <a:t>We have God’s Special Revelation in the Bible</a:t>
            </a:r>
            <a:r>
              <a:rPr lang="en-CA" dirty="0"/>
              <a:t>  </a:t>
            </a:r>
          </a:p>
          <a:p>
            <a:pPr>
              <a:spcBef>
                <a:spcPts val="300"/>
              </a:spcBef>
            </a:pPr>
            <a:r>
              <a:rPr lang="en-CA" dirty="0"/>
              <a:t>Those who wrote the Bible, were communicated directly by God:</a:t>
            </a:r>
          </a:p>
          <a:p>
            <a:pPr marL="457200" lvl="1" indent="0">
              <a:spcBef>
                <a:spcPts val="0"/>
              </a:spcBef>
              <a:buNone/>
            </a:pPr>
            <a:r>
              <a:rPr lang="en-CA" b="1" u="sng" dirty="0"/>
              <a:t>Jeremiah 33:1-3 ESV</a:t>
            </a:r>
            <a:br>
              <a:rPr lang="en-CA" dirty="0"/>
            </a:br>
            <a:r>
              <a:rPr lang="en-CA" dirty="0"/>
              <a:t>The word of the LORD came to Jeremiah a second time, </a:t>
            </a:r>
            <a:br>
              <a:rPr lang="en-CA" dirty="0"/>
            </a:br>
            <a:r>
              <a:rPr lang="en-CA" dirty="0"/>
              <a:t>while he was still shut up in the court of the guard: </a:t>
            </a:r>
          </a:p>
          <a:p>
            <a:pPr marL="914400" lvl="2" indent="0">
              <a:spcBef>
                <a:spcPts val="0"/>
              </a:spcBef>
              <a:buNone/>
            </a:pPr>
            <a:r>
              <a:rPr lang="en-CA" sz="2400" dirty="0"/>
              <a:t>“</a:t>
            </a:r>
            <a:r>
              <a:rPr lang="en-CA" sz="2400" b="1" dirty="0">
                <a:highlight>
                  <a:srgbClr val="FFFF00"/>
                </a:highlight>
              </a:rPr>
              <a:t>Thus says the LORD who made the earth</a:t>
            </a:r>
            <a:r>
              <a:rPr lang="en-CA" sz="2400" dirty="0"/>
              <a:t>, </a:t>
            </a:r>
            <a:br>
              <a:rPr lang="en-CA" sz="2400" dirty="0"/>
            </a:br>
            <a:r>
              <a:rPr lang="en-CA" sz="2400" dirty="0"/>
              <a:t>the LORD who formed it to establish it—the LORD is his name: </a:t>
            </a:r>
          </a:p>
          <a:p>
            <a:pPr marL="1371600" lvl="3" indent="0">
              <a:spcBef>
                <a:spcPts val="0"/>
              </a:spcBef>
              <a:buNone/>
            </a:pPr>
            <a:r>
              <a:rPr lang="en-CA" sz="2400" b="1" dirty="0">
                <a:highlight>
                  <a:srgbClr val="FFFF00"/>
                </a:highlight>
              </a:rPr>
              <a:t>Call to me and I will answer you</a:t>
            </a:r>
            <a:r>
              <a:rPr lang="en-CA" sz="2400" dirty="0"/>
              <a:t>, </a:t>
            </a:r>
            <a:br>
              <a:rPr lang="en-CA" sz="2400" dirty="0"/>
            </a:br>
            <a:r>
              <a:rPr lang="en-CA" sz="2400" b="1" dirty="0">
                <a:highlight>
                  <a:srgbClr val="FFFF00"/>
                </a:highlight>
              </a:rPr>
              <a:t>and will tell you great and hidden things that you have not known</a:t>
            </a:r>
            <a:r>
              <a:rPr lang="en-CA" sz="2400" dirty="0"/>
              <a:t>.  …”</a:t>
            </a:r>
          </a:p>
          <a:p>
            <a:pPr marL="457200" lvl="1" indent="0">
              <a:spcBef>
                <a:spcPts val="0"/>
              </a:spcBef>
              <a:buNone/>
            </a:pPr>
            <a:r>
              <a:rPr lang="en-CA" b="1" u="sng" dirty="0"/>
              <a:t>Isaiah 6:1, 8-9a ESV</a:t>
            </a:r>
            <a:br>
              <a:rPr lang="en-CA" b="1" u="sng" dirty="0"/>
            </a:br>
            <a:r>
              <a:rPr lang="en-CA" dirty="0"/>
              <a:t>In the year that King Uzziah died I saw the Lord sitting upon a throne, high and lifted up; </a:t>
            </a:r>
            <a:br>
              <a:rPr lang="en-CA" dirty="0"/>
            </a:br>
            <a:r>
              <a:rPr lang="en-CA" dirty="0"/>
              <a:t>and the train of his robe filled the temple.</a:t>
            </a:r>
            <a:br>
              <a:rPr lang="en-CA" dirty="0"/>
            </a:br>
            <a:r>
              <a:rPr lang="en-CA" dirty="0"/>
              <a:t>And </a:t>
            </a:r>
            <a:r>
              <a:rPr lang="en-CA" b="1" dirty="0">
                <a:highlight>
                  <a:srgbClr val="FFFF00"/>
                </a:highlight>
              </a:rPr>
              <a:t>I heard the voice of the Lord saying</a:t>
            </a:r>
            <a:r>
              <a:rPr lang="en-CA" dirty="0"/>
              <a:t>, “Whom shall I send, and </a:t>
            </a:r>
            <a:r>
              <a:rPr lang="en-CA" b="1" dirty="0">
                <a:highlight>
                  <a:srgbClr val="FFFF00"/>
                </a:highlight>
              </a:rPr>
              <a:t>who will go for us</a:t>
            </a:r>
            <a:r>
              <a:rPr lang="en-CA" dirty="0"/>
              <a:t>?” </a:t>
            </a:r>
            <a:br>
              <a:rPr lang="en-CA" dirty="0"/>
            </a:br>
            <a:r>
              <a:rPr lang="en-CA" dirty="0"/>
              <a:t>Then I said, “Here I am! Send me.” </a:t>
            </a:r>
            <a:br>
              <a:rPr lang="en-CA" dirty="0"/>
            </a:br>
            <a:r>
              <a:rPr lang="en-CA" dirty="0"/>
              <a:t>And he said, “</a:t>
            </a:r>
            <a:r>
              <a:rPr lang="en-CA" b="1" dirty="0">
                <a:highlight>
                  <a:srgbClr val="FFFF00"/>
                </a:highlight>
              </a:rPr>
              <a:t>Go, and say to this people</a:t>
            </a:r>
            <a:r>
              <a:rPr lang="en-CA" dirty="0"/>
              <a:t>: … “</a:t>
            </a:r>
          </a:p>
        </p:txBody>
      </p:sp>
    </p:spTree>
    <p:extLst>
      <p:ext uri="{BB962C8B-B14F-4D97-AF65-F5344CB8AC3E}">
        <p14:creationId xmlns:p14="http://schemas.microsoft.com/office/powerpoint/2010/main" val="4117655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2C661-6CCB-B6ED-122F-787393C4BE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B39D4D-ADF9-1F26-DF5A-915C2BD6709B}"/>
              </a:ext>
            </a:extLst>
          </p:cNvPr>
          <p:cNvSpPr>
            <a:spLocks noGrp="1"/>
          </p:cNvSpPr>
          <p:nvPr>
            <p:ph type="title"/>
          </p:nvPr>
        </p:nvSpPr>
        <p:spPr>
          <a:xfrm>
            <a:off x="838200" y="1"/>
            <a:ext cx="10515600" cy="1244599"/>
          </a:xfrm>
        </p:spPr>
        <p:txBody>
          <a:bodyPr/>
          <a:lstStyle/>
          <a:p>
            <a:pPr algn="ctr"/>
            <a:r>
              <a:rPr lang="en-CA" dirty="0">
                <a:latin typeface="Arial Black" panose="020B0A04020102020204" pitchFamily="34" charset="0"/>
              </a:rPr>
              <a:t>Special Revelation</a:t>
            </a:r>
          </a:p>
        </p:txBody>
      </p:sp>
      <p:sp>
        <p:nvSpPr>
          <p:cNvPr id="3" name="Content Placeholder 2">
            <a:extLst>
              <a:ext uri="{FF2B5EF4-FFF2-40B4-BE49-F238E27FC236}">
                <a16:creationId xmlns:a16="http://schemas.microsoft.com/office/drawing/2014/main" id="{14197212-A8CA-6487-7D42-FA3D70DCCF8F}"/>
              </a:ext>
            </a:extLst>
          </p:cNvPr>
          <p:cNvSpPr>
            <a:spLocks noGrp="1"/>
          </p:cNvSpPr>
          <p:nvPr>
            <p:ph idx="1"/>
          </p:nvPr>
        </p:nvSpPr>
        <p:spPr>
          <a:xfrm>
            <a:off x="0" y="1193800"/>
            <a:ext cx="12192000" cy="5664199"/>
          </a:xfrm>
        </p:spPr>
        <p:txBody>
          <a:bodyPr>
            <a:normAutofit/>
          </a:bodyPr>
          <a:lstStyle/>
          <a:p>
            <a:pPr marL="0" indent="0">
              <a:buNone/>
            </a:pPr>
            <a:r>
              <a:rPr lang="en-CA" dirty="0"/>
              <a:t>The Apostle Paul casts Special Revelation as the revealing of a “mystery”:</a:t>
            </a:r>
          </a:p>
          <a:p>
            <a:pPr marL="457200" lvl="1" indent="0">
              <a:buNone/>
            </a:pPr>
            <a:r>
              <a:rPr lang="en-CA" b="1" u="sng" dirty="0"/>
              <a:t>Ephesians 3:1-7a, 8b-9a ESV</a:t>
            </a:r>
            <a:br>
              <a:rPr lang="en-CA" dirty="0"/>
            </a:br>
            <a:r>
              <a:rPr lang="en-CA" dirty="0"/>
              <a:t>For this reason I, Paul, a prisoner of Christ Jesus on behalf of you Gentiles</a:t>
            </a:r>
            <a:br>
              <a:rPr lang="en-CA" dirty="0"/>
            </a:br>
            <a:r>
              <a:rPr lang="en-CA" dirty="0"/>
              <a:t>—assuming that you have heard of the stewardship of God’s grace </a:t>
            </a:r>
            <a:br>
              <a:rPr lang="en-CA" dirty="0"/>
            </a:br>
            <a:r>
              <a:rPr lang="en-CA" dirty="0"/>
              <a:t>that was given to me for you, </a:t>
            </a:r>
            <a:br>
              <a:rPr lang="en-CA" dirty="0"/>
            </a:br>
            <a:r>
              <a:rPr lang="en-CA" dirty="0"/>
              <a:t>how </a:t>
            </a:r>
            <a:r>
              <a:rPr lang="en-CA" b="1" dirty="0">
                <a:highlight>
                  <a:srgbClr val="FFFF00"/>
                </a:highlight>
              </a:rPr>
              <a:t>the mystery was made known to me by revelation</a:t>
            </a:r>
            <a:r>
              <a:rPr lang="en-CA" dirty="0"/>
              <a:t>, as I have written briefly. </a:t>
            </a:r>
          </a:p>
          <a:p>
            <a:pPr marL="457200" lvl="1" indent="0">
              <a:buNone/>
            </a:pPr>
            <a:r>
              <a:rPr lang="en-CA" dirty="0"/>
              <a:t>When you read this, </a:t>
            </a:r>
            <a:r>
              <a:rPr lang="en-CA" b="1" dirty="0">
                <a:highlight>
                  <a:srgbClr val="FFFF00"/>
                </a:highlight>
              </a:rPr>
              <a:t>you can perceive my insight into the mystery of Christ</a:t>
            </a:r>
            <a:r>
              <a:rPr lang="en-CA" dirty="0"/>
              <a:t>, </a:t>
            </a:r>
            <a:br>
              <a:rPr lang="en-CA" dirty="0"/>
            </a:br>
            <a:r>
              <a:rPr lang="en-CA" dirty="0"/>
              <a:t>which was not made known to the sons of men in other generations </a:t>
            </a:r>
            <a:br>
              <a:rPr lang="en-CA" dirty="0"/>
            </a:br>
            <a:r>
              <a:rPr lang="en-CA" dirty="0"/>
              <a:t>as </a:t>
            </a:r>
            <a:r>
              <a:rPr lang="en-CA" b="1" dirty="0">
                <a:highlight>
                  <a:srgbClr val="FFFF00"/>
                </a:highlight>
              </a:rPr>
              <a:t>it has now been revealed</a:t>
            </a:r>
            <a:r>
              <a:rPr lang="en-CA" dirty="0">
                <a:highlight>
                  <a:srgbClr val="FFFF00"/>
                </a:highlight>
              </a:rPr>
              <a:t> </a:t>
            </a:r>
            <a:r>
              <a:rPr lang="en-CA" dirty="0"/>
              <a:t>to his holy apostles and prophets </a:t>
            </a:r>
            <a:r>
              <a:rPr lang="en-CA" b="1" dirty="0">
                <a:highlight>
                  <a:srgbClr val="FFFF00"/>
                </a:highlight>
              </a:rPr>
              <a:t>by the Spirit</a:t>
            </a:r>
            <a:r>
              <a:rPr lang="en-CA" dirty="0"/>
              <a:t>. </a:t>
            </a:r>
          </a:p>
          <a:p>
            <a:pPr marL="457200" lvl="1" indent="0">
              <a:buNone/>
            </a:pPr>
            <a:r>
              <a:rPr lang="en-CA" dirty="0"/>
              <a:t>This mystery is that the Gentiles are fellow heirs, members of the same body, </a:t>
            </a:r>
            <a:br>
              <a:rPr lang="en-CA" dirty="0"/>
            </a:br>
            <a:r>
              <a:rPr lang="en-CA" dirty="0"/>
              <a:t>and partakers of the promise in Christ Jesus through the gospel.</a:t>
            </a:r>
            <a:br>
              <a:rPr lang="en-CA" dirty="0"/>
            </a:br>
            <a:r>
              <a:rPr lang="en-CA" dirty="0"/>
              <a:t>Of this gospel I was made a minister </a:t>
            </a:r>
            <a:r>
              <a:rPr lang="en-CA" b="1" dirty="0">
                <a:highlight>
                  <a:srgbClr val="FFFF00"/>
                </a:highlight>
              </a:rPr>
              <a:t>according to the gift of God’s grace</a:t>
            </a:r>
            <a:r>
              <a:rPr lang="en-CA" dirty="0"/>
              <a:t>, …</a:t>
            </a:r>
            <a:br>
              <a:rPr lang="en-CA" dirty="0"/>
            </a:br>
            <a:r>
              <a:rPr lang="en-CA" b="1" dirty="0">
                <a:highlight>
                  <a:srgbClr val="FFFF00"/>
                </a:highlight>
              </a:rPr>
              <a:t>to preach to the Gentiles</a:t>
            </a:r>
            <a:r>
              <a:rPr lang="en-CA" dirty="0"/>
              <a:t> the unsearchable riches of Christ, </a:t>
            </a:r>
            <a:br>
              <a:rPr lang="en-CA" dirty="0"/>
            </a:br>
            <a:r>
              <a:rPr lang="en-CA" dirty="0"/>
              <a:t>and </a:t>
            </a:r>
            <a:r>
              <a:rPr lang="en-CA" b="1" dirty="0">
                <a:highlight>
                  <a:srgbClr val="FFFF00"/>
                </a:highlight>
              </a:rPr>
              <a:t>to bring to light for everyone what is the plan of the mystery hidden for ages in God</a:t>
            </a:r>
            <a:r>
              <a:rPr lang="en-CA" dirty="0"/>
              <a:t> … </a:t>
            </a:r>
          </a:p>
        </p:txBody>
      </p:sp>
    </p:spTree>
    <p:extLst>
      <p:ext uri="{BB962C8B-B14F-4D97-AF65-F5344CB8AC3E}">
        <p14:creationId xmlns:p14="http://schemas.microsoft.com/office/powerpoint/2010/main" val="1452193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D346E-465F-B615-2B98-4E84521E938B}"/>
              </a:ext>
            </a:extLst>
          </p:cNvPr>
          <p:cNvSpPr>
            <a:spLocks noGrp="1"/>
          </p:cNvSpPr>
          <p:nvPr>
            <p:ph type="title"/>
          </p:nvPr>
        </p:nvSpPr>
        <p:spPr>
          <a:xfrm>
            <a:off x="838200" y="1"/>
            <a:ext cx="10515600" cy="1104899"/>
          </a:xfrm>
        </p:spPr>
        <p:txBody>
          <a:bodyPr/>
          <a:lstStyle/>
          <a:p>
            <a:pPr algn="ctr"/>
            <a:r>
              <a:rPr lang="en-CA" dirty="0">
                <a:latin typeface="Arial Black" panose="020B0A04020102020204" pitchFamily="34" charset="0"/>
              </a:rPr>
              <a:t>The Agency of the Holy Spirit</a:t>
            </a:r>
          </a:p>
        </p:txBody>
      </p:sp>
      <p:sp>
        <p:nvSpPr>
          <p:cNvPr id="3" name="Content Placeholder 2">
            <a:extLst>
              <a:ext uri="{FF2B5EF4-FFF2-40B4-BE49-F238E27FC236}">
                <a16:creationId xmlns:a16="http://schemas.microsoft.com/office/drawing/2014/main" id="{2E9AFA4B-E2F6-B077-46EE-BCCD00B366F8}"/>
              </a:ext>
            </a:extLst>
          </p:cNvPr>
          <p:cNvSpPr>
            <a:spLocks noGrp="1"/>
          </p:cNvSpPr>
          <p:nvPr>
            <p:ph idx="1"/>
          </p:nvPr>
        </p:nvSpPr>
        <p:spPr>
          <a:xfrm>
            <a:off x="0" y="1143000"/>
            <a:ext cx="12192000" cy="5714999"/>
          </a:xfrm>
        </p:spPr>
        <p:txBody>
          <a:bodyPr>
            <a:normAutofit fontScale="92500"/>
          </a:bodyPr>
          <a:lstStyle/>
          <a:p>
            <a:r>
              <a:rPr lang="en-CA" b="1" dirty="0">
                <a:highlight>
                  <a:srgbClr val="FFFF00"/>
                </a:highlight>
              </a:rPr>
              <a:t>Special Revelation is only available through the Holy Spirit</a:t>
            </a:r>
          </a:p>
          <a:p>
            <a:pPr>
              <a:spcBef>
                <a:spcPts val="300"/>
              </a:spcBef>
            </a:pPr>
            <a:r>
              <a:rPr lang="en-CA" dirty="0"/>
              <a:t>When recounting Zechariah’s prophesy of his son, to be known as John the Baptist, </a:t>
            </a:r>
            <a:br>
              <a:rPr lang="en-CA" dirty="0"/>
            </a:br>
            <a:r>
              <a:rPr lang="en-CA" dirty="0"/>
              <a:t>Luke explicitly states the agency of the Holy spirit: </a:t>
            </a:r>
          </a:p>
          <a:p>
            <a:pPr marL="457200" lvl="1" indent="0">
              <a:spcBef>
                <a:spcPts val="0"/>
              </a:spcBef>
              <a:buNone/>
            </a:pPr>
            <a:r>
              <a:rPr lang="en-CA" b="1" u="sng" dirty="0"/>
              <a:t>Luke 1:67-68 ESV</a:t>
            </a:r>
            <a:br>
              <a:rPr lang="en-CA" dirty="0"/>
            </a:br>
            <a:r>
              <a:rPr lang="en-CA" dirty="0"/>
              <a:t>And his father </a:t>
            </a:r>
            <a:r>
              <a:rPr lang="en-CA" b="1" dirty="0">
                <a:highlight>
                  <a:srgbClr val="FFFF00"/>
                </a:highlight>
              </a:rPr>
              <a:t>Zechariah was filled with the Holy Spirit</a:t>
            </a:r>
            <a:r>
              <a:rPr lang="en-CA" dirty="0"/>
              <a:t> and prophesied, saying,</a:t>
            </a:r>
          </a:p>
          <a:p>
            <a:pPr marL="914400" lvl="2" indent="0">
              <a:spcBef>
                <a:spcPts val="0"/>
              </a:spcBef>
              <a:buNone/>
            </a:pPr>
            <a:r>
              <a:rPr lang="en-CA" sz="2400" dirty="0"/>
              <a:t>“Blessed be the Lord God of Israel, for he has visited and redeemed his people …”</a:t>
            </a:r>
          </a:p>
          <a:p>
            <a:pPr>
              <a:spcBef>
                <a:spcPts val="300"/>
              </a:spcBef>
            </a:pPr>
            <a:r>
              <a:rPr lang="en-CA" dirty="0"/>
              <a:t>Peter affirms the general agency of the Holy Spirit in prophecy:</a:t>
            </a:r>
          </a:p>
          <a:p>
            <a:pPr marL="457200" lvl="1" indent="0">
              <a:spcBef>
                <a:spcPts val="0"/>
              </a:spcBef>
              <a:buNone/>
            </a:pPr>
            <a:r>
              <a:rPr lang="en-CA" b="1" u="sng" dirty="0"/>
              <a:t>2 Peter 1:21 ESV</a:t>
            </a:r>
            <a:br>
              <a:rPr lang="en-CA" dirty="0"/>
            </a:br>
            <a:r>
              <a:rPr lang="en-CA" dirty="0"/>
              <a:t>For no prophecy was ever produced by the will of man, </a:t>
            </a:r>
            <a:br>
              <a:rPr lang="en-CA" dirty="0"/>
            </a:br>
            <a:r>
              <a:rPr lang="en-CA" dirty="0"/>
              <a:t>but </a:t>
            </a:r>
            <a:r>
              <a:rPr lang="en-CA" b="1" dirty="0">
                <a:highlight>
                  <a:srgbClr val="FFFF00"/>
                </a:highlight>
              </a:rPr>
              <a:t>men spoke from God</a:t>
            </a:r>
            <a:r>
              <a:rPr lang="en-CA" dirty="0"/>
              <a:t> as they were carried along </a:t>
            </a:r>
            <a:r>
              <a:rPr lang="en-CA" b="1" dirty="0">
                <a:highlight>
                  <a:srgbClr val="FFFF00"/>
                </a:highlight>
              </a:rPr>
              <a:t>by the Holy Spirit</a:t>
            </a:r>
            <a:r>
              <a:rPr lang="en-CA" dirty="0"/>
              <a:t>.</a:t>
            </a:r>
          </a:p>
          <a:p>
            <a:pPr>
              <a:spcBef>
                <a:spcPts val="300"/>
              </a:spcBef>
            </a:pPr>
            <a:r>
              <a:rPr lang="en-CA" dirty="0"/>
              <a:t>Zechariah ben Jehoiada is explicitly stated to have spoken by the Holy Spirit:</a:t>
            </a:r>
          </a:p>
          <a:p>
            <a:pPr marL="457200" lvl="1" indent="0">
              <a:spcBef>
                <a:spcPts val="0"/>
              </a:spcBef>
              <a:buNone/>
            </a:pPr>
            <a:r>
              <a:rPr lang="en-CA" b="1" u="sng" dirty="0"/>
              <a:t>2 Chronicles 24:20 ESV</a:t>
            </a:r>
            <a:br>
              <a:rPr lang="en-CA" dirty="0"/>
            </a:br>
            <a:r>
              <a:rPr lang="en-CA" dirty="0"/>
              <a:t>Then the </a:t>
            </a:r>
            <a:r>
              <a:rPr lang="en-CA" b="1" dirty="0">
                <a:highlight>
                  <a:srgbClr val="FFFF00"/>
                </a:highlight>
              </a:rPr>
              <a:t>Spirit of God clothed Zechariah the son of Jehoiada</a:t>
            </a:r>
            <a:r>
              <a:rPr lang="en-CA" dirty="0"/>
              <a:t> the priest, </a:t>
            </a:r>
            <a:br>
              <a:rPr lang="en-CA" dirty="0"/>
            </a:br>
            <a:r>
              <a:rPr lang="en-CA" dirty="0"/>
              <a:t>and he stood above the people, and said to them, </a:t>
            </a:r>
          </a:p>
          <a:p>
            <a:pPr marL="914400" lvl="2" indent="0">
              <a:spcBef>
                <a:spcPts val="0"/>
              </a:spcBef>
              <a:buNone/>
            </a:pPr>
            <a:r>
              <a:rPr lang="en-CA" sz="2400" dirty="0"/>
              <a:t>“</a:t>
            </a:r>
            <a:r>
              <a:rPr lang="en-CA" sz="2400" b="1" dirty="0">
                <a:highlight>
                  <a:srgbClr val="FFFF00"/>
                </a:highlight>
              </a:rPr>
              <a:t>Thus says God</a:t>
            </a:r>
            <a:r>
              <a:rPr lang="en-CA" sz="2400" dirty="0"/>
              <a:t>, </a:t>
            </a:r>
          </a:p>
          <a:p>
            <a:pPr marL="914400" lvl="2" indent="0">
              <a:spcBef>
                <a:spcPts val="0"/>
              </a:spcBef>
              <a:buNone/>
            </a:pPr>
            <a:r>
              <a:rPr lang="en-CA" sz="2400" dirty="0"/>
              <a:t>‘Why do you break the commandments of the LORD, so that you cannot prosper? </a:t>
            </a:r>
            <a:br>
              <a:rPr lang="en-CA" sz="2400" dirty="0"/>
            </a:br>
            <a:r>
              <a:rPr lang="en-CA" sz="2400" dirty="0"/>
              <a:t>Because you have forsaken the LORD, he has forsaken you.’” </a:t>
            </a:r>
          </a:p>
        </p:txBody>
      </p:sp>
    </p:spTree>
    <p:extLst>
      <p:ext uri="{BB962C8B-B14F-4D97-AF65-F5344CB8AC3E}">
        <p14:creationId xmlns:p14="http://schemas.microsoft.com/office/powerpoint/2010/main" val="2263267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6B1BD-7B9C-D627-EE0D-D1922640C9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B170B1-EB66-F94E-BBDA-B8F374E97A06}"/>
              </a:ext>
            </a:extLst>
          </p:cNvPr>
          <p:cNvSpPr>
            <a:spLocks noGrp="1"/>
          </p:cNvSpPr>
          <p:nvPr>
            <p:ph type="title"/>
          </p:nvPr>
        </p:nvSpPr>
        <p:spPr>
          <a:xfrm>
            <a:off x="838200" y="1"/>
            <a:ext cx="10515600" cy="1104899"/>
          </a:xfrm>
        </p:spPr>
        <p:txBody>
          <a:bodyPr/>
          <a:lstStyle/>
          <a:p>
            <a:pPr algn="ctr"/>
            <a:r>
              <a:rPr lang="en-CA" dirty="0">
                <a:latin typeface="Arial Black" panose="020B0A04020102020204" pitchFamily="34" charset="0"/>
              </a:rPr>
              <a:t>The Agency of the Holy Spirit</a:t>
            </a:r>
          </a:p>
        </p:txBody>
      </p:sp>
      <p:sp>
        <p:nvSpPr>
          <p:cNvPr id="3" name="Content Placeholder 2">
            <a:extLst>
              <a:ext uri="{FF2B5EF4-FFF2-40B4-BE49-F238E27FC236}">
                <a16:creationId xmlns:a16="http://schemas.microsoft.com/office/drawing/2014/main" id="{9A7D7B5C-D06F-B056-8430-C2DD60786511}"/>
              </a:ext>
            </a:extLst>
          </p:cNvPr>
          <p:cNvSpPr>
            <a:spLocks noGrp="1"/>
          </p:cNvSpPr>
          <p:nvPr>
            <p:ph idx="1"/>
          </p:nvPr>
        </p:nvSpPr>
        <p:spPr>
          <a:xfrm>
            <a:off x="0" y="1143000"/>
            <a:ext cx="12192000" cy="5714999"/>
          </a:xfrm>
        </p:spPr>
        <p:txBody>
          <a:bodyPr>
            <a:normAutofit lnSpcReduction="10000"/>
          </a:bodyPr>
          <a:lstStyle/>
          <a:p>
            <a:pPr marL="0" indent="0">
              <a:buNone/>
            </a:pPr>
            <a:r>
              <a:rPr lang="en-CA" dirty="0"/>
              <a:t>In Jesus last words to his disciples, </a:t>
            </a:r>
            <a:br>
              <a:rPr lang="en-CA" dirty="0"/>
            </a:br>
            <a:r>
              <a:rPr lang="en-CA" dirty="0"/>
              <a:t>he makes </a:t>
            </a:r>
            <a:r>
              <a:rPr lang="en-CA" b="1" dirty="0">
                <a:highlight>
                  <a:srgbClr val="FFFF00"/>
                </a:highlight>
              </a:rPr>
              <a:t>the agency the Holy Spirit explicit for understanding the Truth of God</a:t>
            </a:r>
            <a:r>
              <a:rPr lang="en-CA" dirty="0"/>
              <a:t>:</a:t>
            </a:r>
          </a:p>
          <a:p>
            <a:pPr marL="457200" lvl="1" indent="0">
              <a:spcBef>
                <a:spcPts val="300"/>
              </a:spcBef>
              <a:buNone/>
            </a:pPr>
            <a:r>
              <a:rPr lang="en-CA" b="1" u="sng" dirty="0"/>
              <a:t>John 14:25-26, 15:26, 16:7-8a, 12-13 ESV</a:t>
            </a:r>
          </a:p>
          <a:p>
            <a:pPr marL="457200" lvl="1" indent="0">
              <a:spcBef>
                <a:spcPts val="300"/>
              </a:spcBef>
              <a:buNone/>
            </a:pPr>
            <a:r>
              <a:rPr lang="en-CA" dirty="0"/>
              <a:t>These things I have spoken to you while I am still with you. </a:t>
            </a:r>
            <a:br>
              <a:rPr lang="en-CA" dirty="0"/>
            </a:br>
            <a:r>
              <a:rPr lang="en-CA" dirty="0"/>
              <a:t>But </a:t>
            </a:r>
            <a:r>
              <a:rPr lang="en-CA" b="1" dirty="0">
                <a:highlight>
                  <a:srgbClr val="FFFF00"/>
                </a:highlight>
              </a:rPr>
              <a:t>the Helper</a:t>
            </a:r>
            <a:r>
              <a:rPr lang="en-CA" dirty="0"/>
              <a:t>, </a:t>
            </a:r>
            <a:r>
              <a:rPr lang="en-CA" b="1" dirty="0">
                <a:highlight>
                  <a:srgbClr val="FFFF00"/>
                </a:highlight>
              </a:rPr>
              <a:t>the Holy Spirit</a:t>
            </a:r>
            <a:r>
              <a:rPr lang="en-CA" dirty="0"/>
              <a:t>, [which] the Father will send in my name, </a:t>
            </a:r>
            <a:br>
              <a:rPr lang="en-CA" dirty="0"/>
            </a:br>
            <a:r>
              <a:rPr lang="en-CA" dirty="0"/>
              <a:t>[it] </a:t>
            </a:r>
            <a:r>
              <a:rPr lang="en-CA" b="1" dirty="0">
                <a:highlight>
                  <a:srgbClr val="FFFF00"/>
                </a:highlight>
              </a:rPr>
              <a:t>will teach you all things</a:t>
            </a:r>
            <a:r>
              <a:rPr lang="en-CA" dirty="0"/>
              <a:t> and </a:t>
            </a:r>
            <a:r>
              <a:rPr lang="en-CA" b="1" dirty="0">
                <a:highlight>
                  <a:srgbClr val="FFFF00"/>
                </a:highlight>
              </a:rPr>
              <a:t>bring to your remembrance</a:t>
            </a:r>
            <a:r>
              <a:rPr lang="en-CA" dirty="0"/>
              <a:t> all that I have said to you.</a:t>
            </a:r>
          </a:p>
          <a:p>
            <a:pPr marL="457200" lvl="1" indent="0">
              <a:spcBef>
                <a:spcPts val="600"/>
              </a:spcBef>
              <a:buNone/>
            </a:pPr>
            <a:r>
              <a:rPr lang="en-CA" dirty="0"/>
              <a:t>But when </a:t>
            </a:r>
            <a:r>
              <a:rPr lang="en-CA" b="1" dirty="0">
                <a:highlight>
                  <a:srgbClr val="FFFF00"/>
                </a:highlight>
              </a:rPr>
              <a:t>the Helper</a:t>
            </a:r>
            <a:r>
              <a:rPr lang="en-CA" dirty="0"/>
              <a:t> comes, [which] I will send to you from the Father, </a:t>
            </a:r>
            <a:br>
              <a:rPr lang="en-CA" dirty="0"/>
            </a:br>
            <a:r>
              <a:rPr lang="en-CA" b="1" dirty="0">
                <a:highlight>
                  <a:srgbClr val="FFFF00"/>
                </a:highlight>
              </a:rPr>
              <a:t>the Spirit of truth</a:t>
            </a:r>
            <a:r>
              <a:rPr lang="en-CA" dirty="0"/>
              <a:t>, [which] proceeds from the Father, [it] </a:t>
            </a:r>
            <a:r>
              <a:rPr lang="en-CA" b="1" dirty="0">
                <a:highlight>
                  <a:srgbClr val="FFFF00"/>
                </a:highlight>
              </a:rPr>
              <a:t>will bear witness about me</a:t>
            </a:r>
            <a:r>
              <a:rPr lang="en-CA" dirty="0"/>
              <a:t>.</a:t>
            </a:r>
            <a:br>
              <a:rPr lang="en-CA" dirty="0"/>
            </a:br>
            <a:r>
              <a:rPr lang="en-CA" dirty="0"/>
              <a:t>Nevertheless, I tell you the truth: it is to your advantage that I go away, </a:t>
            </a:r>
            <a:br>
              <a:rPr lang="en-CA" dirty="0"/>
            </a:br>
            <a:r>
              <a:rPr lang="en-CA" dirty="0"/>
              <a:t>for if I do not go away, the Helper will not come to you. </a:t>
            </a:r>
            <a:br>
              <a:rPr lang="en-CA" dirty="0"/>
            </a:br>
            <a:r>
              <a:rPr lang="en-CA" dirty="0"/>
              <a:t>But if I go, I will send [it] to you. </a:t>
            </a:r>
            <a:br>
              <a:rPr lang="en-CA" dirty="0"/>
            </a:br>
            <a:r>
              <a:rPr lang="en-CA" dirty="0"/>
              <a:t>And when [it] comes, </a:t>
            </a:r>
            <a:r>
              <a:rPr lang="en-CA" b="1" dirty="0">
                <a:highlight>
                  <a:srgbClr val="FFFF00"/>
                </a:highlight>
              </a:rPr>
              <a:t>[it] will convict the world</a:t>
            </a:r>
            <a:r>
              <a:rPr lang="en-CA" dirty="0"/>
              <a:t> …</a:t>
            </a:r>
          </a:p>
          <a:p>
            <a:pPr marL="457200" lvl="1" indent="0">
              <a:spcBef>
                <a:spcPts val="600"/>
              </a:spcBef>
              <a:buNone/>
            </a:pPr>
            <a:r>
              <a:rPr lang="en-CA" b="1" dirty="0">
                <a:highlight>
                  <a:srgbClr val="FFFF00"/>
                </a:highlight>
              </a:rPr>
              <a:t>I still have many things to say to you</a:t>
            </a:r>
            <a:r>
              <a:rPr lang="en-CA" dirty="0"/>
              <a:t>, but </a:t>
            </a:r>
            <a:r>
              <a:rPr lang="en-CA" b="1" dirty="0">
                <a:highlight>
                  <a:srgbClr val="FFFF00"/>
                </a:highlight>
              </a:rPr>
              <a:t>you cannot bear them now</a:t>
            </a:r>
            <a:r>
              <a:rPr lang="en-CA" dirty="0"/>
              <a:t>. </a:t>
            </a:r>
            <a:br>
              <a:rPr lang="en-CA" dirty="0"/>
            </a:br>
            <a:r>
              <a:rPr lang="en-CA" dirty="0"/>
              <a:t>When </a:t>
            </a:r>
            <a:r>
              <a:rPr lang="en-CA" b="1" dirty="0">
                <a:highlight>
                  <a:srgbClr val="FFFF00"/>
                </a:highlight>
              </a:rPr>
              <a:t>the Spirit of truth</a:t>
            </a:r>
            <a:r>
              <a:rPr lang="en-CA" dirty="0"/>
              <a:t> comes, [it] </a:t>
            </a:r>
            <a:r>
              <a:rPr lang="en-CA" b="1" dirty="0">
                <a:highlight>
                  <a:srgbClr val="FFFF00"/>
                </a:highlight>
              </a:rPr>
              <a:t>will guide you into all the truth</a:t>
            </a:r>
            <a:r>
              <a:rPr lang="en-CA" dirty="0"/>
              <a:t>, </a:t>
            </a:r>
            <a:br>
              <a:rPr lang="en-CA" dirty="0"/>
            </a:br>
            <a:r>
              <a:rPr lang="en-CA" dirty="0"/>
              <a:t>for [it] will not speak on his own authority, </a:t>
            </a:r>
            <a:br>
              <a:rPr lang="en-CA" dirty="0"/>
            </a:br>
            <a:r>
              <a:rPr lang="en-CA" dirty="0"/>
              <a:t>but whatever [it] hears [it] will speak, </a:t>
            </a:r>
            <a:br>
              <a:rPr lang="en-CA" dirty="0"/>
            </a:br>
            <a:r>
              <a:rPr lang="en-CA" dirty="0"/>
              <a:t>and [it] will declare to you the things that are to come. </a:t>
            </a:r>
          </a:p>
        </p:txBody>
      </p:sp>
    </p:spTree>
    <p:extLst>
      <p:ext uri="{BB962C8B-B14F-4D97-AF65-F5344CB8AC3E}">
        <p14:creationId xmlns:p14="http://schemas.microsoft.com/office/powerpoint/2010/main" val="1025370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1219</TotalTime>
  <Words>9630</Words>
  <Application>Microsoft Office PowerPoint</Application>
  <PresentationFormat>Widescreen</PresentationFormat>
  <Paragraphs>405</Paragraphs>
  <Slides>29</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Aptos</vt:lpstr>
      <vt:lpstr>Aptos Display</vt:lpstr>
      <vt:lpstr>Arial</vt:lpstr>
      <vt:lpstr>Arial Black</vt:lpstr>
      <vt:lpstr>Calibri</vt:lpstr>
      <vt:lpstr>Times New Roman</vt:lpstr>
      <vt:lpstr>Wingdings</vt:lpstr>
      <vt:lpstr>Office Theme</vt:lpstr>
      <vt:lpstr>What is God?</vt:lpstr>
      <vt:lpstr>Does God Exist?</vt:lpstr>
      <vt:lpstr>What is God’s Purpose?</vt:lpstr>
      <vt:lpstr>General Revelation</vt:lpstr>
      <vt:lpstr>General Revelation</vt:lpstr>
      <vt:lpstr>Special Revelation</vt:lpstr>
      <vt:lpstr>Special Revelation</vt:lpstr>
      <vt:lpstr>The Agency of the Holy Spirit</vt:lpstr>
      <vt:lpstr>The Agency of the Holy Spirit</vt:lpstr>
      <vt:lpstr>The Agency of the Holy Spirit</vt:lpstr>
      <vt:lpstr>God is Spirit</vt:lpstr>
      <vt:lpstr>God is Spirit</vt:lpstr>
      <vt:lpstr>God is Spirit</vt:lpstr>
      <vt:lpstr>God is Spirit</vt:lpstr>
      <vt:lpstr>God is Spirit</vt:lpstr>
      <vt:lpstr>God is Light</vt:lpstr>
      <vt:lpstr>God is Light</vt:lpstr>
      <vt:lpstr>God is Light</vt:lpstr>
      <vt:lpstr>God is Life</vt:lpstr>
      <vt:lpstr>God is Life</vt:lpstr>
      <vt:lpstr>God is Life</vt:lpstr>
      <vt:lpstr>God is Life</vt:lpstr>
      <vt:lpstr>Worship in Spirit and Truth</vt:lpstr>
      <vt:lpstr>Worship in Spirit and Truth</vt:lpstr>
      <vt:lpstr>Worship in Spirit and Truth</vt:lpstr>
      <vt:lpstr>Worship in Spirit and Truth</vt:lpstr>
      <vt:lpstr>Worship in Spirit and Truth</vt:lpstr>
      <vt:lpstr>Worship in Spirit and Truth</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Mike Whyte</dc:creator>
  <cp:lastModifiedBy>Mike Whyte</cp:lastModifiedBy>
  <cp:revision>22</cp:revision>
  <dcterms:created xsi:type="dcterms:W3CDTF">2026-06-22T11:22:22Z</dcterms:created>
  <dcterms:modified xsi:type="dcterms:W3CDTF">2026-08-01T11:10:40Z</dcterms:modified>
</cp:coreProperties>
</file>