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7" r:id="rId2"/>
    <p:sldId id="258" r:id="rId3"/>
    <p:sldId id="259" r:id="rId4"/>
    <p:sldId id="269" r:id="rId5"/>
    <p:sldId id="270" r:id="rId6"/>
    <p:sldId id="260" r:id="rId7"/>
    <p:sldId id="271" r:id="rId8"/>
    <p:sldId id="273" r:id="rId9"/>
    <p:sldId id="274" r:id="rId10"/>
    <p:sldId id="275" r:id="rId11"/>
    <p:sldId id="261" r:id="rId12"/>
    <p:sldId id="272" r:id="rId13"/>
    <p:sldId id="276" r:id="rId14"/>
    <p:sldId id="262" r:id="rId15"/>
    <p:sldId id="277" r:id="rId16"/>
    <p:sldId id="278" r:id="rId17"/>
    <p:sldId id="263" r:id="rId18"/>
    <p:sldId id="280" r:id="rId19"/>
    <p:sldId id="288" r:id="rId20"/>
    <p:sldId id="289" r:id="rId21"/>
    <p:sldId id="281" r:id="rId22"/>
    <p:sldId id="264" r:id="rId23"/>
    <p:sldId id="286" r:id="rId24"/>
    <p:sldId id="287" r:id="rId25"/>
    <p:sldId id="282" r:id="rId26"/>
    <p:sldId id="265" r:id="rId27"/>
    <p:sldId id="285" r:id="rId28"/>
    <p:sldId id="283" r:id="rId29"/>
    <p:sldId id="266" r:id="rId30"/>
    <p:sldId id="267" r:id="rId31"/>
    <p:sldId id="26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739" autoAdjust="0"/>
  </p:normalViewPr>
  <p:slideViewPr>
    <p:cSldViewPr snapToGrid="0">
      <p:cViewPr varScale="1">
        <p:scale>
          <a:sx n="63" d="100"/>
          <a:sy n="63" d="100"/>
        </p:scale>
        <p:origin x="540" y="288"/>
      </p:cViewPr>
      <p:guideLst/>
    </p:cSldViewPr>
  </p:slideViewPr>
  <p:notesTextViewPr>
    <p:cViewPr>
      <p:scale>
        <a:sx n="3" d="2"/>
        <a:sy n="3" d="2"/>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AA97E3-1B64-4EEF-940B-7F6EB8DBEF46}" type="datetimeFigureOut">
              <a:rPr lang="en-CA" smtClean="0"/>
              <a:t>2025-02-22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771149-3CBA-4B57-9B87-5DA34699174F}" type="slidenum">
              <a:rPr lang="en-CA" smtClean="0"/>
              <a:t>‹#›</a:t>
            </a:fld>
            <a:endParaRPr lang="en-CA"/>
          </a:p>
        </p:txBody>
      </p:sp>
    </p:spTree>
    <p:extLst>
      <p:ext uri="{BB962C8B-B14F-4D97-AF65-F5344CB8AC3E}">
        <p14:creationId xmlns:p14="http://schemas.microsoft.com/office/powerpoint/2010/main" val="1495436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There were great expectations around the First Advent …</a:t>
            </a:r>
          </a:p>
          <a:p>
            <a:pPr marL="171450" indent="-171450">
              <a:buFont typeface="Arial" panose="020B0604020202020204" pitchFamily="34" charset="0"/>
              <a:buChar char="•"/>
            </a:pPr>
            <a:r>
              <a:rPr lang="en-CA" dirty="0"/>
              <a:t>Nobody got it right …</a:t>
            </a:r>
          </a:p>
          <a:p>
            <a:pPr marL="171450" indent="-171450">
              <a:buFont typeface="Arial" panose="020B0604020202020204" pitchFamily="34" charset="0"/>
              <a:buChar char="•"/>
            </a:pPr>
            <a:r>
              <a:rPr lang="en-CA" dirty="0"/>
              <a:t>The expectation of the Jews was a “warrior king” …</a:t>
            </a:r>
          </a:p>
          <a:p>
            <a:pPr marL="171450" indent="-171450">
              <a:buFont typeface="Arial" panose="020B0604020202020204" pitchFamily="34" charset="0"/>
              <a:buChar char="•"/>
            </a:pPr>
            <a:r>
              <a:rPr lang="en-CA" dirty="0"/>
              <a:t>The remnant community of True Worshippers, led by the Holy Spirit, accepted Jesus as the Messiah …</a:t>
            </a:r>
          </a:p>
          <a:p>
            <a:pPr marL="171450" indent="-171450">
              <a:buFont typeface="Arial" panose="020B0604020202020204" pitchFamily="34" charset="0"/>
              <a:buChar char="•"/>
            </a:pPr>
            <a:r>
              <a:rPr lang="en-CA" dirty="0"/>
              <a:t>But even they could NOT get past the popular expectation …</a:t>
            </a:r>
          </a:p>
          <a:p>
            <a:pPr marL="171450" indent="-171450">
              <a:buFont typeface="Arial" panose="020B0604020202020204" pitchFamily="34" charset="0"/>
              <a:buChar char="•"/>
            </a:pPr>
            <a:r>
              <a:rPr lang="en-CA" dirty="0"/>
              <a:t>There are valuable lessons in the experience of the First Advent, for us looking to the Second Advent …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4C705B-09E7-44CF-8A28-A7976D0C8AA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975062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3A0FB4-95C3-E128-1269-DDB943C441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E66FB19-9D92-A23A-F410-B76AEDC4B2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66E1669-C50C-DBC1-CC62-6FBB2E57D57B}"/>
              </a:ext>
            </a:extLst>
          </p:cNvPr>
          <p:cNvSpPr>
            <a:spLocks noGrp="1"/>
          </p:cNvSpPr>
          <p:nvPr>
            <p:ph type="body" idx="1"/>
          </p:nvPr>
        </p:nvSpPr>
        <p:spPr/>
        <p:txBody>
          <a:bodyPr/>
          <a:lstStyle/>
          <a:p>
            <a:r>
              <a:rPr lang="en-CA" sz="1200" b="0" i="0" u="none" strike="noStrike" baseline="0" dirty="0">
                <a:solidFill>
                  <a:srgbClr val="000000"/>
                </a:solidFill>
                <a:latin typeface="Calibri" panose="020F0502020204030204" pitchFamily="34" charset="0"/>
              </a:rPr>
              <a:t>Jesus contends with the “Jews” at the Feast of Dedication: John 10:22-38 </a:t>
            </a:r>
          </a:p>
          <a:p>
            <a:r>
              <a:rPr lang="en-CA" sz="1200" b="1" i="1" u="none" strike="noStrike" baseline="0" dirty="0">
                <a:solidFill>
                  <a:srgbClr val="000000"/>
                </a:solidFill>
                <a:latin typeface="Calibri" panose="020F0502020204030204" pitchFamily="34" charset="0"/>
              </a:rPr>
              <a:t>Unity of Jesus and The Father </a:t>
            </a:r>
            <a:endParaRPr lang="en-CA" sz="1200" b="0" i="0" u="none" strike="noStrike" baseline="0" dirty="0">
              <a:solidFill>
                <a:srgbClr val="000000"/>
              </a:solidFill>
              <a:latin typeface="Calibri" panose="020F0502020204030204" pitchFamily="34" charset="0"/>
            </a:endParaRPr>
          </a:p>
          <a:p>
            <a:endParaRPr lang="en-CA" dirty="0"/>
          </a:p>
          <a:p>
            <a:endParaRPr lang="en-CA" dirty="0"/>
          </a:p>
        </p:txBody>
      </p:sp>
      <p:sp>
        <p:nvSpPr>
          <p:cNvPr id="4" name="Slide Number Placeholder 3">
            <a:extLst>
              <a:ext uri="{FF2B5EF4-FFF2-40B4-BE49-F238E27FC236}">
                <a16:creationId xmlns:a16="http://schemas.microsoft.com/office/drawing/2014/main" id="{9213CF29-BEC7-C84D-6ED2-14845D026405}"/>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771149-3CBA-4B57-9B87-5DA34699174F}"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591218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b="0" i="0" u="none" strike="noStrike" baseline="0" dirty="0">
                <a:solidFill>
                  <a:srgbClr val="000000"/>
                </a:solidFill>
                <a:latin typeface="Calibri" panose="020F0502020204030204" pitchFamily="34" charset="0"/>
              </a:rPr>
              <a:t>The popular Messianic expectation is out of sync with the Plan of God. </a:t>
            </a:r>
            <a:r>
              <a:rPr lang="en-CA" sz="1200" b="1" i="0" u="none" strike="noStrike" baseline="0" dirty="0">
                <a:solidFill>
                  <a:srgbClr val="000000"/>
                </a:solidFill>
                <a:latin typeface="Calibri" panose="020F0502020204030204" pitchFamily="34" charset="0"/>
              </a:rPr>
              <a:t>Jesus will assume his position as King of kings at the Second Advent</a:t>
            </a:r>
            <a:r>
              <a:rPr lang="en-CA" sz="1200" b="0" i="0" u="none" strike="noStrike" baseline="0" dirty="0">
                <a:solidFill>
                  <a:srgbClr val="000000"/>
                </a:solidFill>
                <a:latin typeface="Calibri" panose="020F0502020204030204" pitchFamily="34" charset="0"/>
              </a:rPr>
              <a:t>: </a:t>
            </a:r>
          </a:p>
          <a:p>
            <a:endParaRPr lang="en-CA" dirty="0"/>
          </a:p>
        </p:txBody>
      </p:sp>
      <p:sp>
        <p:nvSpPr>
          <p:cNvPr id="4" name="Slide Number Placeholder 3"/>
          <p:cNvSpPr>
            <a:spLocks noGrp="1"/>
          </p:cNvSpPr>
          <p:nvPr>
            <p:ph type="sldNum" sz="quarter" idx="5"/>
          </p:nvPr>
        </p:nvSpPr>
        <p:spPr/>
        <p:txBody>
          <a:bodyPr/>
          <a:lstStyle/>
          <a:p>
            <a:fld id="{14771149-3CBA-4B57-9B87-5DA34699174F}" type="slidenum">
              <a:rPr lang="en-CA" smtClean="0"/>
              <a:t>21</a:t>
            </a:fld>
            <a:endParaRPr lang="en-CA"/>
          </a:p>
        </p:txBody>
      </p:sp>
    </p:spTree>
    <p:extLst>
      <p:ext uri="{BB962C8B-B14F-4D97-AF65-F5344CB8AC3E}">
        <p14:creationId xmlns:p14="http://schemas.microsoft.com/office/powerpoint/2010/main" val="1932188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14771149-3CBA-4B57-9B87-5DA34699174F}" type="slidenum">
              <a:rPr lang="en-CA" smtClean="0"/>
              <a:t>26</a:t>
            </a:fld>
            <a:endParaRPr lang="en-CA"/>
          </a:p>
        </p:txBody>
      </p:sp>
    </p:spTree>
    <p:extLst>
      <p:ext uri="{BB962C8B-B14F-4D97-AF65-F5344CB8AC3E}">
        <p14:creationId xmlns:p14="http://schemas.microsoft.com/office/powerpoint/2010/main" val="4988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“if the master of the house had known “ – had been able to figure it out</a:t>
            </a:r>
          </a:p>
          <a:p>
            <a:pPr marL="171450" indent="-171450">
              <a:buFont typeface="Arial" panose="020B0604020202020204" pitchFamily="34" charset="0"/>
              <a:buChar char="•"/>
            </a:pPr>
            <a:r>
              <a:rPr lang="en-CA" dirty="0"/>
              <a:t>“the Son of Man is coming” at a time and in a way that “you do not expect”</a:t>
            </a:r>
          </a:p>
        </p:txBody>
      </p:sp>
      <p:sp>
        <p:nvSpPr>
          <p:cNvPr id="4" name="Slide Number Placeholder 3"/>
          <p:cNvSpPr>
            <a:spLocks noGrp="1"/>
          </p:cNvSpPr>
          <p:nvPr>
            <p:ph type="sldNum" sz="quarter" idx="5"/>
          </p:nvPr>
        </p:nvSpPr>
        <p:spPr/>
        <p:txBody>
          <a:bodyPr/>
          <a:lstStyle/>
          <a:p>
            <a:fld id="{14771149-3CBA-4B57-9B87-5DA34699174F}" type="slidenum">
              <a:rPr lang="en-CA" smtClean="0"/>
              <a:t>28</a:t>
            </a:fld>
            <a:endParaRPr lang="en-CA"/>
          </a:p>
        </p:txBody>
      </p:sp>
    </p:spTree>
    <p:extLst>
      <p:ext uri="{BB962C8B-B14F-4D97-AF65-F5344CB8AC3E}">
        <p14:creationId xmlns:p14="http://schemas.microsoft.com/office/powerpoint/2010/main" val="32394634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Remember: there is NO TIME in eternity</a:t>
            </a:r>
          </a:p>
        </p:txBody>
      </p:sp>
      <p:sp>
        <p:nvSpPr>
          <p:cNvPr id="4" name="Slide Number Placeholder 3"/>
          <p:cNvSpPr>
            <a:spLocks noGrp="1"/>
          </p:cNvSpPr>
          <p:nvPr>
            <p:ph type="sldNum" sz="quarter" idx="5"/>
          </p:nvPr>
        </p:nvSpPr>
        <p:spPr/>
        <p:txBody>
          <a:bodyPr/>
          <a:lstStyle/>
          <a:p>
            <a:fld id="{14771149-3CBA-4B57-9B87-5DA34699174F}" type="slidenum">
              <a:rPr lang="en-CA" smtClean="0"/>
              <a:t>30</a:t>
            </a:fld>
            <a:endParaRPr lang="en-CA"/>
          </a:p>
        </p:txBody>
      </p:sp>
    </p:spTree>
    <p:extLst>
      <p:ext uri="{BB962C8B-B14F-4D97-AF65-F5344CB8AC3E}">
        <p14:creationId xmlns:p14="http://schemas.microsoft.com/office/powerpoint/2010/main" val="1192743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0" dirty="0" err="1"/>
              <a:t>Schürer’s</a:t>
            </a:r>
            <a:r>
              <a:rPr lang="en-CA" b="0" dirty="0"/>
              <a:t> deduction is essentially correct for the Second Advent …</a:t>
            </a:r>
          </a:p>
          <a:p>
            <a:pPr marL="171450" indent="-171450">
              <a:buFont typeface="Arial" panose="020B0604020202020204" pitchFamily="34" charset="0"/>
              <a:buChar char="•"/>
            </a:pPr>
            <a:r>
              <a:rPr lang="en-CA" b="0" dirty="0" err="1"/>
              <a:t>Schürer</a:t>
            </a:r>
            <a:r>
              <a:rPr lang="en-CA" b="0" dirty="0"/>
              <a:t> does a copious survey of contemporary literature to demonstrate his case …</a:t>
            </a:r>
          </a:p>
        </p:txBody>
      </p:sp>
      <p:sp>
        <p:nvSpPr>
          <p:cNvPr id="4" name="Slide Number Placeholder 3"/>
          <p:cNvSpPr>
            <a:spLocks noGrp="1"/>
          </p:cNvSpPr>
          <p:nvPr>
            <p:ph type="sldNum" sz="quarter" idx="5"/>
          </p:nvPr>
        </p:nvSpPr>
        <p:spPr/>
        <p:txBody>
          <a:bodyPr/>
          <a:lstStyle/>
          <a:p>
            <a:fld id="{14771149-3CBA-4B57-9B87-5DA34699174F}" type="slidenum">
              <a:rPr lang="en-CA" smtClean="0"/>
              <a:t>2</a:t>
            </a:fld>
            <a:endParaRPr lang="en-CA"/>
          </a:p>
        </p:txBody>
      </p:sp>
    </p:spTree>
    <p:extLst>
      <p:ext uri="{BB962C8B-B14F-4D97-AF65-F5344CB8AC3E}">
        <p14:creationId xmlns:p14="http://schemas.microsoft.com/office/powerpoint/2010/main" val="3437552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These prophecies apply to the New Israel after the Second Advent</a:t>
            </a:r>
          </a:p>
          <a:p>
            <a:pPr marL="171450" indent="-171450">
              <a:buFont typeface="Arial" panose="020B0604020202020204" pitchFamily="34" charset="0"/>
              <a:buChar char="•"/>
            </a:pPr>
            <a:r>
              <a:rPr lang="en-CA" dirty="0"/>
              <a:t>The Jews expected them at that time</a:t>
            </a:r>
          </a:p>
        </p:txBody>
      </p:sp>
      <p:sp>
        <p:nvSpPr>
          <p:cNvPr id="4" name="Slide Number Placeholder 3"/>
          <p:cNvSpPr>
            <a:spLocks noGrp="1"/>
          </p:cNvSpPr>
          <p:nvPr>
            <p:ph type="sldNum" sz="quarter" idx="5"/>
          </p:nvPr>
        </p:nvSpPr>
        <p:spPr/>
        <p:txBody>
          <a:bodyPr/>
          <a:lstStyle/>
          <a:p>
            <a:fld id="{14771149-3CBA-4B57-9B87-5DA34699174F}" type="slidenum">
              <a:rPr lang="en-CA" smtClean="0"/>
              <a:t>4</a:t>
            </a:fld>
            <a:endParaRPr lang="en-CA"/>
          </a:p>
        </p:txBody>
      </p:sp>
    </p:spTree>
    <p:extLst>
      <p:ext uri="{BB962C8B-B14F-4D97-AF65-F5344CB8AC3E}">
        <p14:creationId xmlns:p14="http://schemas.microsoft.com/office/powerpoint/2010/main" val="2536838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If we take these scriptures literally, at the beginning of the millennium, we, the God Family, will be at war with the world …</a:t>
            </a:r>
          </a:p>
        </p:txBody>
      </p:sp>
      <p:sp>
        <p:nvSpPr>
          <p:cNvPr id="4" name="Slide Number Placeholder 3"/>
          <p:cNvSpPr>
            <a:spLocks noGrp="1"/>
          </p:cNvSpPr>
          <p:nvPr>
            <p:ph type="sldNum" sz="quarter" idx="5"/>
          </p:nvPr>
        </p:nvSpPr>
        <p:spPr/>
        <p:txBody>
          <a:bodyPr/>
          <a:lstStyle/>
          <a:p>
            <a:fld id="{14771149-3CBA-4B57-9B87-5DA34699174F}" type="slidenum">
              <a:rPr lang="en-CA" smtClean="0"/>
              <a:t>6</a:t>
            </a:fld>
            <a:endParaRPr lang="en-CA"/>
          </a:p>
        </p:txBody>
      </p:sp>
    </p:spTree>
    <p:extLst>
      <p:ext uri="{BB962C8B-B14F-4D97-AF65-F5344CB8AC3E}">
        <p14:creationId xmlns:p14="http://schemas.microsoft.com/office/powerpoint/2010/main" val="2022647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“violence” implied In the metaphor is our abhorrence of sin, our attack on the evils of this world …</a:t>
            </a:r>
          </a:p>
        </p:txBody>
      </p:sp>
      <p:sp>
        <p:nvSpPr>
          <p:cNvPr id="4" name="Slide Number Placeholder 3"/>
          <p:cNvSpPr>
            <a:spLocks noGrp="1"/>
          </p:cNvSpPr>
          <p:nvPr>
            <p:ph type="sldNum" sz="quarter" idx="5"/>
          </p:nvPr>
        </p:nvSpPr>
        <p:spPr/>
        <p:txBody>
          <a:bodyPr/>
          <a:lstStyle/>
          <a:p>
            <a:fld id="{14771149-3CBA-4B57-9B87-5DA34699174F}" type="slidenum">
              <a:rPr lang="en-CA" smtClean="0"/>
              <a:t>7</a:t>
            </a:fld>
            <a:endParaRPr lang="en-CA"/>
          </a:p>
        </p:txBody>
      </p:sp>
    </p:spTree>
    <p:extLst>
      <p:ext uri="{BB962C8B-B14F-4D97-AF65-F5344CB8AC3E}">
        <p14:creationId xmlns:p14="http://schemas.microsoft.com/office/powerpoint/2010/main" val="3444360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4771149-3CBA-4B57-9B87-5DA34699174F}" type="slidenum">
              <a:rPr lang="en-CA" smtClean="0"/>
              <a:t>14</a:t>
            </a:fld>
            <a:endParaRPr lang="en-CA"/>
          </a:p>
        </p:txBody>
      </p:sp>
    </p:spTree>
    <p:extLst>
      <p:ext uri="{BB962C8B-B14F-4D97-AF65-F5344CB8AC3E}">
        <p14:creationId xmlns:p14="http://schemas.microsoft.com/office/powerpoint/2010/main" val="2607031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remnant community academically accepted Jesus as the Messiah, but they did NOT understand …</a:t>
            </a:r>
          </a:p>
          <a:p>
            <a:pPr marL="171450" indent="-171450">
              <a:buFont typeface="Arial" panose="020B0604020202020204" pitchFamily="34" charset="0"/>
              <a:buChar char="•"/>
            </a:pPr>
            <a:r>
              <a:rPr lang="en-CA" dirty="0"/>
              <a:t>The population at large did NOT accept Jesus because of the popular expectation</a:t>
            </a:r>
          </a:p>
        </p:txBody>
      </p:sp>
      <p:sp>
        <p:nvSpPr>
          <p:cNvPr id="4" name="Slide Number Placeholder 3"/>
          <p:cNvSpPr>
            <a:spLocks noGrp="1"/>
          </p:cNvSpPr>
          <p:nvPr>
            <p:ph type="sldNum" sz="quarter" idx="5"/>
          </p:nvPr>
        </p:nvSpPr>
        <p:spPr/>
        <p:txBody>
          <a:bodyPr/>
          <a:lstStyle/>
          <a:p>
            <a:fld id="{14771149-3CBA-4B57-9B87-5DA34699174F}" type="slidenum">
              <a:rPr lang="en-CA" smtClean="0"/>
              <a:t>17</a:t>
            </a:fld>
            <a:endParaRPr lang="en-CA"/>
          </a:p>
        </p:txBody>
      </p:sp>
    </p:spTree>
    <p:extLst>
      <p:ext uri="{BB962C8B-B14F-4D97-AF65-F5344CB8AC3E}">
        <p14:creationId xmlns:p14="http://schemas.microsoft.com/office/powerpoint/2010/main" val="3807587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Is61 was a well-known Messianic prophecy …</a:t>
            </a:r>
          </a:p>
          <a:p>
            <a:pPr marL="171450" indent="-171450">
              <a:buFont typeface="Arial" panose="020B0604020202020204" pitchFamily="34" charset="0"/>
              <a:buChar char="•"/>
            </a:pPr>
            <a:r>
              <a:rPr lang="en-CA" dirty="0"/>
              <a:t>Jesus declared himself to be the Messiah …</a:t>
            </a:r>
          </a:p>
        </p:txBody>
      </p:sp>
      <p:sp>
        <p:nvSpPr>
          <p:cNvPr id="4" name="Slide Number Placeholder 3"/>
          <p:cNvSpPr>
            <a:spLocks noGrp="1"/>
          </p:cNvSpPr>
          <p:nvPr>
            <p:ph type="sldNum" sz="quarter" idx="5"/>
          </p:nvPr>
        </p:nvSpPr>
        <p:spPr/>
        <p:txBody>
          <a:bodyPr/>
          <a:lstStyle/>
          <a:p>
            <a:fld id="{14771149-3CBA-4B57-9B87-5DA34699174F}" type="slidenum">
              <a:rPr lang="en-CA" smtClean="0"/>
              <a:t>18</a:t>
            </a:fld>
            <a:endParaRPr lang="en-CA"/>
          </a:p>
        </p:txBody>
      </p:sp>
    </p:spTree>
    <p:extLst>
      <p:ext uri="{BB962C8B-B14F-4D97-AF65-F5344CB8AC3E}">
        <p14:creationId xmlns:p14="http://schemas.microsoft.com/office/powerpoint/2010/main" val="967671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Lecturing the “Jews” in the Temple: John 8:12-29 </a:t>
            </a:r>
          </a:p>
          <a:p>
            <a:pPr marL="171450" indent="-171450">
              <a:buFont typeface="Arial" panose="020B0604020202020204" pitchFamily="34" charset="0"/>
              <a:buChar char="•"/>
            </a:pPr>
            <a:r>
              <a:rPr lang="en-CA" dirty="0"/>
              <a:t>Jesus is NOT of this World</a:t>
            </a:r>
          </a:p>
          <a:p>
            <a:pPr marL="171450" indent="-171450">
              <a:buFont typeface="Arial" panose="020B0604020202020204" pitchFamily="34" charset="0"/>
              <a:buChar char="•"/>
            </a:pPr>
            <a:r>
              <a:rPr lang="en-CA" dirty="0"/>
              <a:t>Ex3:14 At the burning bush, God tells Moses what to call him for the benefit of the people </a:t>
            </a:r>
          </a:p>
          <a:p>
            <a:endParaRPr lang="en-CA" dirty="0"/>
          </a:p>
          <a:p>
            <a:endParaRPr lang="en-CA" dirty="0"/>
          </a:p>
        </p:txBody>
      </p:sp>
      <p:sp>
        <p:nvSpPr>
          <p:cNvPr id="4" name="Slide Number Placeholder 3"/>
          <p:cNvSpPr>
            <a:spLocks noGrp="1"/>
          </p:cNvSpPr>
          <p:nvPr>
            <p:ph type="sldNum" sz="quarter" idx="5"/>
          </p:nvPr>
        </p:nvSpPr>
        <p:spPr/>
        <p:txBody>
          <a:bodyPr/>
          <a:lstStyle/>
          <a:p>
            <a:fld id="{14771149-3CBA-4B57-9B87-5DA34699174F}" type="slidenum">
              <a:rPr lang="en-CA" smtClean="0"/>
              <a:t>19</a:t>
            </a:fld>
            <a:endParaRPr lang="en-CA"/>
          </a:p>
        </p:txBody>
      </p:sp>
    </p:spTree>
    <p:extLst>
      <p:ext uri="{BB962C8B-B14F-4D97-AF65-F5344CB8AC3E}">
        <p14:creationId xmlns:p14="http://schemas.microsoft.com/office/powerpoint/2010/main" val="763471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32243-5317-4846-097E-767F42F8D4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5A4E506-0136-69C7-0585-B4C0D53C56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BDD4AEA6-89C3-6F95-0BDA-D86A1DE440B1}"/>
              </a:ext>
            </a:extLst>
          </p:cNvPr>
          <p:cNvSpPr>
            <a:spLocks noGrp="1"/>
          </p:cNvSpPr>
          <p:nvPr>
            <p:ph type="dt" sz="half" idx="10"/>
          </p:nvPr>
        </p:nvSpPr>
        <p:spPr/>
        <p:txBody>
          <a:bodyPr/>
          <a:lstStyle/>
          <a:p>
            <a:fld id="{58DF4C10-3F79-4480-9F53-852580AB809C}" type="datetimeFigureOut">
              <a:rPr lang="en-CA" smtClean="0"/>
              <a:t>2025-02-22</a:t>
            </a:fld>
            <a:endParaRPr lang="en-CA"/>
          </a:p>
        </p:txBody>
      </p:sp>
      <p:sp>
        <p:nvSpPr>
          <p:cNvPr id="5" name="Footer Placeholder 4">
            <a:extLst>
              <a:ext uri="{FF2B5EF4-FFF2-40B4-BE49-F238E27FC236}">
                <a16:creationId xmlns:a16="http://schemas.microsoft.com/office/drawing/2014/main" id="{F4E19DA8-40CF-9F48-FF40-62F78842278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F72E55F-8D28-C919-615B-667EE9B93B0D}"/>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2029611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9C3C-CE9D-0F46-72AE-323A00643C9D}"/>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5A0F730-CB69-D65E-2D91-CC66410DE9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C0FD36A-86DE-EF9A-6F59-1E92498F63E7}"/>
              </a:ext>
            </a:extLst>
          </p:cNvPr>
          <p:cNvSpPr>
            <a:spLocks noGrp="1"/>
          </p:cNvSpPr>
          <p:nvPr>
            <p:ph type="dt" sz="half" idx="10"/>
          </p:nvPr>
        </p:nvSpPr>
        <p:spPr/>
        <p:txBody>
          <a:bodyPr/>
          <a:lstStyle/>
          <a:p>
            <a:fld id="{58DF4C10-3F79-4480-9F53-852580AB809C}" type="datetimeFigureOut">
              <a:rPr lang="en-CA" smtClean="0"/>
              <a:t>2025-02-22</a:t>
            </a:fld>
            <a:endParaRPr lang="en-CA"/>
          </a:p>
        </p:txBody>
      </p:sp>
      <p:sp>
        <p:nvSpPr>
          <p:cNvPr id="5" name="Footer Placeholder 4">
            <a:extLst>
              <a:ext uri="{FF2B5EF4-FFF2-40B4-BE49-F238E27FC236}">
                <a16:creationId xmlns:a16="http://schemas.microsoft.com/office/drawing/2014/main" id="{2C95F36E-0049-3325-299A-290D0F887BD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AE49B70-394D-81A6-352C-300C43371CAD}"/>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1468717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0524B7-3D7E-FB46-8686-390982F940E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67F5639-DECE-B2C3-7618-88627B6082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A9D6546-34D1-2AA1-70C5-3F2C322BF39F}"/>
              </a:ext>
            </a:extLst>
          </p:cNvPr>
          <p:cNvSpPr>
            <a:spLocks noGrp="1"/>
          </p:cNvSpPr>
          <p:nvPr>
            <p:ph type="dt" sz="half" idx="10"/>
          </p:nvPr>
        </p:nvSpPr>
        <p:spPr/>
        <p:txBody>
          <a:bodyPr/>
          <a:lstStyle/>
          <a:p>
            <a:fld id="{58DF4C10-3F79-4480-9F53-852580AB809C}" type="datetimeFigureOut">
              <a:rPr lang="en-CA" smtClean="0"/>
              <a:t>2025-02-22</a:t>
            </a:fld>
            <a:endParaRPr lang="en-CA"/>
          </a:p>
        </p:txBody>
      </p:sp>
      <p:sp>
        <p:nvSpPr>
          <p:cNvPr id="5" name="Footer Placeholder 4">
            <a:extLst>
              <a:ext uri="{FF2B5EF4-FFF2-40B4-BE49-F238E27FC236}">
                <a16:creationId xmlns:a16="http://schemas.microsoft.com/office/drawing/2014/main" id="{86DF4792-D2DA-8344-4DFA-E2D1906AE8C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0A10710-E936-6009-B3F1-C27A06D6984C}"/>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4288409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080BD-AE0A-57A1-8DD2-11A81BE1195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8F15395-6B4D-4186-69C4-9A7FE9E6DD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81DAAF0-B31C-F261-9E66-72F7A7777F32}"/>
              </a:ext>
            </a:extLst>
          </p:cNvPr>
          <p:cNvSpPr>
            <a:spLocks noGrp="1"/>
          </p:cNvSpPr>
          <p:nvPr>
            <p:ph type="dt" sz="half" idx="10"/>
          </p:nvPr>
        </p:nvSpPr>
        <p:spPr/>
        <p:txBody>
          <a:bodyPr/>
          <a:lstStyle/>
          <a:p>
            <a:fld id="{58DF4C10-3F79-4480-9F53-852580AB809C}" type="datetimeFigureOut">
              <a:rPr lang="en-CA" smtClean="0"/>
              <a:t>2025-02-22</a:t>
            </a:fld>
            <a:endParaRPr lang="en-CA"/>
          </a:p>
        </p:txBody>
      </p:sp>
      <p:sp>
        <p:nvSpPr>
          <p:cNvPr id="5" name="Footer Placeholder 4">
            <a:extLst>
              <a:ext uri="{FF2B5EF4-FFF2-40B4-BE49-F238E27FC236}">
                <a16:creationId xmlns:a16="http://schemas.microsoft.com/office/drawing/2014/main" id="{4F6676D0-73B9-8872-8027-00AD246E42D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88BEA0E-01C4-A072-C10C-A0A61106F3D6}"/>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911231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ADE8A-7C1F-75F9-86A3-50C85DEA19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D6EF77E1-18D8-9F55-15FF-D22DD889D22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4FCB96-D7DF-5554-E6EF-FED9AE7C79F9}"/>
              </a:ext>
            </a:extLst>
          </p:cNvPr>
          <p:cNvSpPr>
            <a:spLocks noGrp="1"/>
          </p:cNvSpPr>
          <p:nvPr>
            <p:ph type="dt" sz="half" idx="10"/>
          </p:nvPr>
        </p:nvSpPr>
        <p:spPr/>
        <p:txBody>
          <a:bodyPr/>
          <a:lstStyle/>
          <a:p>
            <a:fld id="{58DF4C10-3F79-4480-9F53-852580AB809C}" type="datetimeFigureOut">
              <a:rPr lang="en-CA" smtClean="0"/>
              <a:t>2025-02-22</a:t>
            </a:fld>
            <a:endParaRPr lang="en-CA"/>
          </a:p>
        </p:txBody>
      </p:sp>
      <p:sp>
        <p:nvSpPr>
          <p:cNvPr id="5" name="Footer Placeholder 4">
            <a:extLst>
              <a:ext uri="{FF2B5EF4-FFF2-40B4-BE49-F238E27FC236}">
                <a16:creationId xmlns:a16="http://schemas.microsoft.com/office/drawing/2014/main" id="{E4D3B0B0-D7CE-874B-A76D-3E39313ED91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FAB67CE-8F51-0F18-4757-78E77ADDDCEA}"/>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236558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A15C4-C4B3-5E55-CF2E-770C5D749AF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A1003B1-7A30-629B-301B-A6CAE5844F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0D97C89B-D8B5-93C3-F0F2-7163D98DCE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FAB2A1F1-F988-9118-C78D-7A46295DE2AF}"/>
              </a:ext>
            </a:extLst>
          </p:cNvPr>
          <p:cNvSpPr>
            <a:spLocks noGrp="1"/>
          </p:cNvSpPr>
          <p:nvPr>
            <p:ph type="dt" sz="half" idx="10"/>
          </p:nvPr>
        </p:nvSpPr>
        <p:spPr/>
        <p:txBody>
          <a:bodyPr/>
          <a:lstStyle/>
          <a:p>
            <a:fld id="{58DF4C10-3F79-4480-9F53-852580AB809C}" type="datetimeFigureOut">
              <a:rPr lang="en-CA" smtClean="0"/>
              <a:t>2025-02-22</a:t>
            </a:fld>
            <a:endParaRPr lang="en-CA"/>
          </a:p>
        </p:txBody>
      </p:sp>
      <p:sp>
        <p:nvSpPr>
          <p:cNvPr id="6" name="Footer Placeholder 5">
            <a:extLst>
              <a:ext uri="{FF2B5EF4-FFF2-40B4-BE49-F238E27FC236}">
                <a16:creationId xmlns:a16="http://schemas.microsoft.com/office/drawing/2014/main" id="{C9EB5DB4-9BD1-8879-004E-DDDC6FB6A0D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CB2BCAB-F8CC-4999-B8C1-DDFA2E2A714F}"/>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2016434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15C6D-571C-95EF-0E00-A2C2EA1553E2}"/>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955652D-BEA2-013C-867E-BF40EF3E7C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2FB62D-55B1-47C8-DD44-B5001FDB38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D15245BE-4BD5-2001-791C-0DF3E96269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6737B8-0A82-0106-3AF3-E4F04048F6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8072470-6F84-4845-1458-319C0FF05B4B}"/>
              </a:ext>
            </a:extLst>
          </p:cNvPr>
          <p:cNvSpPr>
            <a:spLocks noGrp="1"/>
          </p:cNvSpPr>
          <p:nvPr>
            <p:ph type="dt" sz="half" idx="10"/>
          </p:nvPr>
        </p:nvSpPr>
        <p:spPr/>
        <p:txBody>
          <a:bodyPr/>
          <a:lstStyle/>
          <a:p>
            <a:fld id="{58DF4C10-3F79-4480-9F53-852580AB809C}" type="datetimeFigureOut">
              <a:rPr lang="en-CA" smtClean="0"/>
              <a:t>2025-02-22</a:t>
            </a:fld>
            <a:endParaRPr lang="en-CA"/>
          </a:p>
        </p:txBody>
      </p:sp>
      <p:sp>
        <p:nvSpPr>
          <p:cNvPr id="8" name="Footer Placeholder 7">
            <a:extLst>
              <a:ext uri="{FF2B5EF4-FFF2-40B4-BE49-F238E27FC236}">
                <a16:creationId xmlns:a16="http://schemas.microsoft.com/office/drawing/2014/main" id="{F43A6ED8-F418-062D-3A2C-04B9F7AAA15D}"/>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1ACD5ABD-2285-590E-3BC9-CAFCE2B78512}"/>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3955197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3B125-68FD-7FFA-9FD7-B2EC6F388466}"/>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170759C-023C-DE5F-56D2-2CAEC7D4395C}"/>
              </a:ext>
            </a:extLst>
          </p:cNvPr>
          <p:cNvSpPr>
            <a:spLocks noGrp="1"/>
          </p:cNvSpPr>
          <p:nvPr>
            <p:ph type="dt" sz="half" idx="10"/>
          </p:nvPr>
        </p:nvSpPr>
        <p:spPr/>
        <p:txBody>
          <a:bodyPr/>
          <a:lstStyle/>
          <a:p>
            <a:fld id="{58DF4C10-3F79-4480-9F53-852580AB809C}" type="datetimeFigureOut">
              <a:rPr lang="en-CA" smtClean="0"/>
              <a:t>2025-02-22</a:t>
            </a:fld>
            <a:endParaRPr lang="en-CA"/>
          </a:p>
        </p:txBody>
      </p:sp>
      <p:sp>
        <p:nvSpPr>
          <p:cNvPr id="4" name="Footer Placeholder 3">
            <a:extLst>
              <a:ext uri="{FF2B5EF4-FFF2-40B4-BE49-F238E27FC236}">
                <a16:creationId xmlns:a16="http://schemas.microsoft.com/office/drawing/2014/main" id="{DCB74EEF-D07A-3EA0-6EFC-3E8EBD399102}"/>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CAE56BE-CEEF-6EAB-2912-F7F9E3C26B0F}"/>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2464757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28104E-7CF6-A598-052B-181D0E6AEFD1}"/>
              </a:ext>
            </a:extLst>
          </p:cNvPr>
          <p:cNvSpPr>
            <a:spLocks noGrp="1"/>
          </p:cNvSpPr>
          <p:nvPr>
            <p:ph type="dt" sz="half" idx="10"/>
          </p:nvPr>
        </p:nvSpPr>
        <p:spPr/>
        <p:txBody>
          <a:bodyPr/>
          <a:lstStyle/>
          <a:p>
            <a:fld id="{58DF4C10-3F79-4480-9F53-852580AB809C}" type="datetimeFigureOut">
              <a:rPr lang="en-CA" smtClean="0"/>
              <a:t>2025-02-22</a:t>
            </a:fld>
            <a:endParaRPr lang="en-CA"/>
          </a:p>
        </p:txBody>
      </p:sp>
      <p:sp>
        <p:nvSpPr>
          <p:cNvPr id="3" name="Footer Placeholder 2">
            <a:extLst>
              <a:ext uri="{FF2B5EF4-FFF2-40B4-BE49-F238E27FC236}">
                <a16:creationId xmlns:a16="http://schemas.microsoft.com/office/drawing/2014/main" id="{28B39E4F-80A8-65F7-84E1-A7B3E948DA74}"/>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E9015632-7515-BE22-9FAA-9C03F6BF3626}"/>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2527001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83D5A-34ED-AE04-086A-BFA6E4B0F8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C4398576-4397-573B-CAD6-BAF4A1792D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6ED22CC7-1973-A744-BF2E-CEE5A9DFEE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147B58-BF05-A4A2-D476-77FDC851766C}"/>
              </a:ext>
            </a:extLst>
          </p:cNvPr>
          <p:cNvSpPr>
            <a:spLocks noGrp="1"/>
          </p:cNvSpPr>
          <p:nvPr>
            <p:ph type="dt" sz="half" idx="10"/>
          </p:nvPr>
        </p:nvSpPr>
        <p:spPr/>
        <p:txBody>
          <a:bodyPr/>
          <a:lstStyle/>
          <a:p>
            <a:fld id="{58DF4C10-3F79-4480-9F53-852580AB809C}" type="datetimeFigureOut">
              <a:rPr lang="en-CA" smtClean="0"/>
              <a:t>2025-02-22</a:t>
            </a:fld>
            <a:endParaRPr lang="en-CA"/>
          </a:p>
        </p:txBody>
      </p:sp>
      <p:sp>
        <p:nvSpPr>
          <p:cNvPr id="6" name="Footer Placeholder 5">
            <a:extLst>
              <a:ext uri="{FF2B5EF4-FFF2-40B4-BE49-F238E27FC236}">
                <a16:creationId xmlns:a16="http://schemas.microsoft.com/office/drawing/2014/main" id="{91C0309D-39EE-04EE-9EA5-C7254AB18E4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0BA7CE6-5CB3-C2EF-5C7F-1CCA9D3B0A9F}"/>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314470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D1F45-7FFD-8FB8-C1DC-B6D751960B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3282C87-9FAF-9B23-F27D-83C92357E7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DA3F7B8A-51B3-F153-B18A-BEEB2B45A4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6E59B5-C3E0-B795-A75E-682B463AEF92}"/>
              </a:ext>
            </a:extLst>
          </p:cNvPr>
          <p:cNvSpPr>
            <a:spLocks noGrp="1"/>
          </p:cNvSpPr>
          <p:nvPr>
            <p:ph type="dt" sz="half" idx="10"/>
          </p:nvPr>
        </p:nvSpPr>
        <p:spPr/>
        <p:txBody>
          <a:bodyPr/>
          <a:lstStyle/>
          <a:p>
            <a:fld id="{58DF4C10-3F79-4480-9F53-852580AB809C}" type="datetimeFigureOut">
              <a:rPr lang="en-CA" smtClean="0"/>
              <a:t>2025-02-22</a:t>
            </a:fld>
            <a:endParaRPr lang="en-CA"/>
          </a:p>
        </p:txBody>
      </p:sp>
      <p:sp>
        <p:nvSpPr>
          <p:cNvPr id="6" name="Footer Placeholder 5">
            <a:extLst>
              <a:ext uri="{FF2B5EF4-FFF2-40B4-BE49-F238E27FC236}">
                <a16:creationId xmlns:a16="http://schemas.microsoft.com/office/drawing/2014/main" id="{3D4A6CCD-6148-72D3-14E8-B4C1C906224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A744B1A-99EE-0A5A-B256-6A81396C3D54}"/>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3344190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660FA7-5BE2-2FF2-AD2E-3594B20343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CA4C057-7687-F9C3-34AB-7A3511D7A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57FE131-BFB3-AA67-9A3A-D822D2DEDE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8DF4C10-3F79-4480-9F53-852580AB809C}" type="datetimeFigureOut">
              <a:rPr lang="en-CA" smtClean="0"/>
              <a:t>2025-02-22</a:t>
            </a:fld>
            <a:endParaRPr lang="en-CA"/>
          </a:p>
        </p:txBody>
      </p:sp>
      <p:sp>
        <p:nvSpPr>
          <p:cNvPr id="5" name="Footer Placeholder 4">
            <a:extLst>
              <a:ext uri="{FF2B5EF4-FFF2-40B4-BE49-F238E27FC236}">
                <a16:creationId xmlns:a16="http://schemas.microsoft.com/office/drawing/2014/main" id="{5B204252-0C79-E006-CA93-488B7931F4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82C10DDE-DED8-A0AE-2464-96A2923224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B721310-AF43-49AF-A20E-455E0D7AB27B}" type="slidenum">
              <a:rPr lang="en-CA" smtClean="0"/>
              <a:t>‹#›</a:t>
            </a:fld>
            <a:endParaRPr lang="en-CA"/>
          </a:p>
        </p:txBody>
      </p:sp>
    </p:spTree>
    <p:extLst>
      <p:ext uri="{BB962C8B-B14F-4D97-AF65-F5344CB8AC3E}">
        <p14:creationId xmlns:p14="http://schemas.microsoft.com/office/powerpoint/2010/main" val="13655466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C7C6F-36F6-BC4D-1618-2428A326251F}"/>
              </a:ext>
            </a:extLst>
          </p:cNvPr>
          <p:cNvSpPr>
            <a:spLocks noGrp="1"/>
          </p:cNvSpPr>
          <p:nvPr>
            <p:ph type="ctrTitle"/>
          </p:nvPr>
        </p:nvSpPr>
        <p:spPr>
          <a:xfrm>
            <a:off x="0" y="0"/>
            <a:ext cx="12192000" cy="883403"/>
          </a:xfrm>
        </p:spPr>
        <p:txBody>
          <a:bodyPr>
            <a:noAutofit/>
          </a:bodyPr>
          <a:lstStyle/>
          <a:p>
            <a:r>
              <a:rPr lang="en-CA" sz="4800" dirty="0">
                <a:latin typeface="Arial Black" panose="020B0A04020102020204" pitchFamily="34" charset="0"/>
              </a:rPr>
              <a:t>The Messianic Hope</a:t>
            </a:r>
          </a:p>
        </p:txBody>
      </p:sp>
      <p:sp>
        <p:nvSpPr>
          <p:cNvPr id="3" name="Subtitle 2">
            <a:extLst>
              <a:ext uri="{FF2B5EF4-FFF2-40B4-BE49-F238E27FC236}">
                <a16:creationId xmlns:a16="http://schemas.microsoft.com/office/drawing/2014/main" id="{37C95E99-F7A6-BBED-3CB4-49C91598BE10}"/>
              </a:ext>
            </a:extLst>
          </p:cNvPr>
          <p:cNvSpPr>
            <a:spLocks noGrp="1"/>
          </p:cNvSpPr>
          <p:nvPr>
            <p:ph type="subTitle" idx="1"/>
          </p:nvPr>
        </p:nvSpPr>
        <p:spPr>
          <a:xfrm>
            <a:off x="0" y="1035425"/>
            <a:ext cx="12192000" cy="5593976"/>
          </a:xfrm>
        </p:spPr>
        <p:txBody>
          <a:bodyPr>
            <a:normAutofit fontScale="92500"/>
          </a:bodyPr>
          <a:lstStyle/>
          <a:p>
            <a:r>
              <a:rPr lang="en-CA" sz="2800" b="1" dirty="0">
                <a:solidFill>
                  <a:srgbClr val="FF0000"/>
                </a:solidFill>
              </a:rPr>
              <a:t>So when they had come together, they asked him, </a:t>
            </a:r>
            <a:br>
              <a:rPr lang="en-CA" sz="2800" b="1" dirty="0">
                <a:solidFill>
                  <a:srgbClr val="FF0000"/>
                </a:solidFill>
              </a:rPr>
            </a:br>
            <a:r>
              <a:rPr lang="en-CA" sz="2800" b="1" dirty="0">
                <a:solidFill>
                  <a:srgbClr val="FF0000"/>
                </a:solidFill>
              </a:rPr>
              <a:t>“Lord, </a:t>
            </a:r>
            <a:r>
              <a:rPr lang="en-CA" sz="2800" b="1" i="1" dirty="0">
                <a:solidFill>
                  <a:srgbClr val="FF0000"/>
                </a:solidFill>
                <a:highlight>
                  <a:srgbClr val="FFFF00"/>
                </a:highlight>
              </a:rPr>
              <a:t>will you at this time restore the kingdom to Israel</a:t>
            </a:r>
            <a:r>
              <a:rPr lang="en-CA" sz="2800" b="1" dirty="0">
                <a:solidFill>
                  <a:srgbClr val="FF0000"/>
                </a:solidFill>
              </a:rPr>
              <a:t>?”</a:t>
            </a:r>
          </a:p>
          <a:p>
            <a:pPr algn="r">
              <a:lnSpc>
                <a:spcPct val="20000"/>
              </a:lnSpc>
              <a:spcBef>
                <a:spcPts val="0"/>
              </a:spcBef>
            </a:pPr>
            <a:r>
              <a:rPr lang="en-CA" sz="2000" b="1" dirty="0"/>
              <a:t>Acts 1:6 ESV</a:t>
            </a:r>
          </a:p>
          <a:p>
            <a:pPr>
              <a:spcBef>
                <a:spcPts val="1200"/>
              </a:spcBef>
            </a:pPr>
            <a:r>
              <a:rPr lang="en-CA" sz="2800" b="1" dirty="0">
                <a:solidFill>
                  <a:srgbClr val="FF0000"/>
                </a:solidFill>
              </a:rPr>
              <a:t>See, we are going up to Jerusalem, and </a:t>
            </a:r>
            <a:r>
              <a:rPr lang="en-CA" sz="2800" b="1" i="1" dirty="0">
                <a:solidFill>
                  <a:srgbClr val="FF0000"/>
                </a:solidFill>
                <a:highlight>
                  <a:srgbClr val="FFFF00"/>
                </a:highlight>
              </a:rPr>
              <a:t>everything that is written about the Son of Man by the prophets will be accomplished</a:t>
            </a:r>
            <a:r>
              <a:rPr lang="en-CA" sz="2800" b="1" dirty="0">
                <a:solidFill>
                  <a:srgbClr val="FF0000"/>
                </a:solidFill>
              </a:rPr>
              <a:t>.  … they will kill him, and on the third day he will rise.  But </a:t>
            </a:r>
            <a:r>
              <a:rPr lang="en-CA" sz="2800" b="1" i="1" dirty="0">
                <a:solidFill>
                  <a:srgbClr val="FF0000"/>
                </a:solidFill>
                <a:highlight>
                  <a:srgbClr val="FFFF00"/>
                </a:highlight>
              </a:rPr>
              <a:t>they understood none of these things</a:t>
            </a:r>
            <a:r>
              <a:rPr lang="en-CA" sz="2800" b="1" dirty="0">
                <a:solidFill>
                  <a:srgbClr val="FF0000"/>
                </a:solidFill>
              </a:rPr>
              <a:t>.  This saying was hidden from them, and </a:t>
            </a:r>
            <a:r>
              <a:rPr lang="en-CA" sz="2800" b="1" i="1" dirty="0">
                <a:solidFill>
                  <a:srgbClr val="FF0000"/>
                </a:solidFill>
                <a:highlight>
                  <a:srgbClr val="FFFF00"/>
                </a:highlight>
              </a:rPr>
              <a:t>they did not grasp what was said</a:t>
            </a:r>
            <a:r>
              <a:rPr lang="en-CA" sz="2800" b="1" dirty="0">
                <a:solidFill>
                  <a:srgbClr val="FF0000"/>
                </a:solidFill>
              </a:rPr>
              <a:t>. </a:t>
            </a:r>
          </a:p>
          <a:p>
            <a:pPr algn="r">
              <a:lnSpc>
                <a:spcPct val="70000"/>
              </a:lnSpc>
              <a:spcBef>
                <a:spcPts val="0"/>
              </a:spcBef>
            </a:pPr>
            <a:r>
              <a:rPr lang="en-CA" sz="2000" b="1" dirty="0"/>
              <a:t>Luke 18:31b, 33b-34 ESV</a:t>
            </a:r>
          </a:p>
          <a:p>
            <a:r>
              <a:rPr lang="en-CA" sz="2800" b="1" dirty="0">
                <a:solidFill>
                  <a:srgbClr val="FF0000"/>
                </a:solidFill>
              </a:rPr>
              <a:t>Perceiving then that they were about to come and take him by force </a:t>
            </a:r>
            <a:br>
              <a:rPr lang="en-CA" sz="2800" b="1" dirty="0">
                <a:solidFill>
                  <a:srgbClr val="FF0000"/>
                </a:solidFill>
              </a:rPr>
            </a:br>
            <a:r>
              <a:rPr lang="en-CA" sz="2800" b="1" i="1" dirty="0">
                <a:solidFill>
                  <a:srgbClr val="FF0000"/>
                </a:solidFill>
                <a:highlight>
                  <a:srgbClr val="FFFF00"/>
                </a:highlight>
              </a:rPr>
              <a:t>to make him king</a:t>
            </a:r>
            <a:r>
              <a:rPr lang="en-CA" sz="2800" b="1" dirty="0">
                <a:solidFill>
                  <a:srgbClr val="FF0000"/>
                </a:solidFill>
              </a:rPr>
              <a:t>, Jesus withdrew again to the mountain by himself. </a:t>
            </a:r>
          </a:p>
          <a:p>
            <a:pPr algn="r">
              <a:lnSpc>
                <a:spcPct val="60000"/>
              </a:lnSpc>
              <a:spcBef>
                <a:spcPts val="0"/>
              </a:spcBef>
            </a:pPr>
            <a:r>
              <a:rPr lang="en-CA" sz="2000" b="1" dirty="0"/>
              <a:t>John 6:15 ESV</a:t>
            </a:r>
          </a:p>
          <a:p>
            <a:r>
              <a:rPr lang="en-CA" sz="2800" b="1" dirty="0">
                <a:solidFill>
                  <a:srgbClr val="FF0000"/>
                </a:solidFill>
              </a:rPr>
              <a:t>… So Pilate entered his headquarters again and called Jesus and said to him, </a:t>
            </a:r>
          </a:p>
          <a:p>
            <a:pPr>
              <a:spcBef>
                <a:spcPts val="0"/>
              </a:spcBef>
            </a:pPr>
            <a:r>
              <a:rPr lang="en-CA" sz="2800" b="1" dirty="0">
                <a:solidFill>
                  <a:srgbClr val="FF0000"/>
                </a:solidFill>
              </a:rPr>
              <a:t>“</a:t>
            </a:r>
            <a:r>
              <a:rPr lang="en-CA" sz="2800" b="1" i="1" dirty="0">
                <a:solidFill>
                  <a:srgbClr val="FF0000"/>
                </a:solidFill>
                <a:highlight>
                  <a:srgbClr val="FFFF00"/>
                </a:highlight>
              </a:rPr>
              <a:t>Are you the King of the Jews</a:t>
            </a:r>
            <a:r>
              <a:rPr lang="en-CA" sz="2800" b="1" dirty="0">
                <a:solidFill>
                  <a:srgbClr val="FF0000"/>
                </a:solidFill>
              </a:rPr>
              <a:t>?”</a:t>
            </a:r>
          </a:p>
          <a:p>
            <a:pPr>
              <a:spcBef>
                <a:spcPts val="0"/>
              </a:spcBef>
            </a:pPr>
            <a:r>
              <a:rPr lang="en-CA" sz="2800" b="1" dirty="0">
                <a:solidFill>
                  <a:srgbClr val="FF0000"/>
                </a:solidFill>
              </a:rPr>
              <a:t>Jesus answered “You say that I am a king. </a:t>
            </a:r>
            <a:br>
              <a:rPr lang="en-CA" sz="2800" b="1" dirty="0">
                <a:solidFill>
                  <a:srgbClr val="FF0000"/>
                </a:solidFill>
              </a:rPr>
            </a:br>
            <a:r>
              <a:rPr lang="en-CA" sz="2800" b="1" i="1" dirty="0">
                <a:solidFill>
                  <a:srgbClr val="FF0000"/>
                </a:solidFill>
                <a:highlight>
                  <a:srgbClr val="FFFF00"/>
                </a:highlight>
              </a:rPr>
              <a:t>For this purpose I was born and for this purpose I have come into the world</a:t>
            </a:r>
            <a:r>
              <a:rPr lang="en-CA" sz="2800" b="1" dirty="0">
                <a:solidFill>
                  <a:srgbClr val="FF0000"/>
                </a:solidFill>
              </a:rPr>
              <a:t>.  …”</a:t>
            </a:r>
          </a:p>
          <a:p>
            <a:pPr algn="r">
              <a:lnSpc>
                <a:spcPct val="80000"/>
              </a:lnSpc>
              <a:spcBef>
                <a:spcPts val="0"/>
              </a:spcBef>
            </a:pPr>
            <a:r>
              <a:rPr lang="en-CA" sz="2000" b="1" dirty="0"/>
              <a:t>John 18:33, 37a</a:t>
            </a:r>
            <a:r>
              <a:rPr lang="el-GR" sz="2000" b="1" dirty="0"/>
              <a:t>β</a:t>
            </a:r>
            <a:r>
              <a:rPr lang="en-CA" sz="2000" b="1" dirty="0"/>
              <a:t> ESV</a:t>
            </a:r>
          </a:p>
        </p:txBody>
      </p:sp>
      <p:sp>
        <p:nvSpPr>
          <p:cNvPr id="5" name="TextBox 4">
            <a:extLst>
              <a:ext uri="{FF2B5EF4-FFF2-40B4-BE49-F238E27FC236}">
                <a16:creationId xmlns:a16="http://schemas.microsoft.com/office/drawing/2014/main" id="{25293DDE-13C5-0A5B-F813-EC6F571F1E81}"/>
              </a:ext>
            </a:extLst>
          </p:cNvPr>
          <p:cNvSpPr txBox="1"/>
          <p:nvPr/>
        </p:nvSpPr>
        <p:spPr>
          <a:xfrm>
            <a:off x="0" y="6629401"/>
            <a:ext cx="12192000" cy="2462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000" b="0" i="0" u="none" strike="noStrike" kern="1200" cap="none" spc="0" normalizeH="0" baseline="0" noProof="0" dirty="0">
                <a:ln>
                  <a:noFill/>
                </a:ln>
                <a:solidFill>
                  <a:prstClr val="black"/>
                </a:solidFill>
                <a:effectLst/>
                <a:uLnTx/>
                <a:uFillTx/>
                <a:latin typeface="Aptos" panose="02110004020202020204"/>
                <a:ea typeface="+mn-ea"/>
                <a:cs typeface="+mn-cs"/>
              </a:rPr>
              <a:t>©2025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4194902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2F21A-168E-1A1F-CF87-A49CCBBC419C}"/>
              </a:ext>
            </a:extLst>
          </p:cNvPr>
          <p:cNvSpPr>
            <a:spLocks noGrp="1"/>
          </p:cNvSpPr>
          <p:nvPr>
            <p:ph type="title"/>
          </p:nvPr>
        </p:nvSpPr>
        <p:spPr>
          <a:xfrm>
            <a:off x="838200" y="1"/>
            <a:ext cx="10515600" cy="1168399"/>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The Popular Expectation</a:t>
            </a:r>
            <a:endParaRPr lang="en-CA" dirty="0"/>
          </a:p>
        </p:txBody>
      </p:sp>
      <p:sp>
        <p:nvSpPr>
          <p:cNvPr id="3" name="Content Placeholder 2">
            <a:extLst>
              <a:ext uri="{FF2B5EF4-FFF2-40B4-BE49-F238E27FC236}">
                <a16:creationId xmlns:a16="http://schemas.microsoft.com/office/drawing/2014/main" id="{8028F34C-5F41-9FDE-A5B7-188EE2760831}"/>
              </a:ext>
            </a:extLst>
          </p:cNvPr>
          <p:cNvSpPr>
            <a:spLocks noGrp="1"/>
          </p:cNvSpPr>
          <p:nvPr>
            <p:ph idx="1"/>
          </p:nvPr>
        </p:nvSpPr>
        <p:spPr>
          <a:xfrm>
            <a:off x="0" y="1168400"/>
            <a:ext cx="12192000" cy="5689599"/>
          </a:xfrm>
        </p:spPr>
        <p:txBody>
          <a:bodyPr>
            <a:normAutofit lnSpcReduction="10000"/>
          </a:bodyPr>
          <a:lstStyle/>
          <a:p>
            <a:pPr marL="0" indent="0">
              <a:buNone/>
            </a:pPr>
            <a:r>
              <a:rPr lang="en-CA" b="0" i="0" u="none" strike="noStrike" baseline="0" dirty="0">
                <a:solidFill>
                  <a:srgbClr val="000000"/>
                </a:solidFill>
                <a:latin typeface="Calibri" panose="020F0502020204030204" pitchFamily="34" charset="0"/>
              </a:rPr>
              <a:t>People as diverse as </a:t>
            </a:r>
            <a:r>
              <a:rPr lang="en-CA" b="1" i="0" u="none" strike="noStrike" baseline="0" dirty="0">
                <a:solidFill>
                  <a:srgbClr val="000000"/>
                </a:solidFill>
                <a:highlight>
                  <a:srgbClr val="FFFF00"/>
                </a:highlight>
                <a:latin typeface="Calibri" panose="020F0502020204030204" pitchFamily="34" charset="0"/>
              </a:rPr>
              <a:t>Nicodemus</a:t>
            </a:r>
            <a:r>
              <a:rPr lang="en-CA" b="0" i="0" u="none" strike="noStrike" baseline="0" dirty="0">
                <a:solidFill>
                  <a:srgbClr val="000000"/>
                </a:solidFill>
                <a:latin typeface="Calibri" panose="020F0502020204030204" pitchFamily="34" charset="0"/>
              </a:rPr>
              <a:t>, apparently a member of the Sanhedrin,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the </a:t>
            </a:r>
            <a:r>
              <a:rPr lang="en-CA" b="1" i="0" u="none" strike="noStrike" baseline="0" dirty="0">
                <a:solidFill>
                  <a:srgbClr val="000000"/>
                </a:solidFill>
                <a:highlight>
                  <a:srgbClr val="FFFF00"/>
                </a:highlight>
                <a:latin typeface="Calibri" panose="020F0502020204030204" pitchFamily="34" charset="0"/>
              </a:rPr>
              <a:t>Samaritan woman</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at the well </a:t>
            </a:r>
            <a:r>
              <a:rPr lang="en-CA" b="1" i="0" u="none" strike="noStrike" baseline="0" dirty="0">
                <a:solidFill>
                  <a:srgbClr val="000000"/>
                </a:solidFill>
                <a:highlight>
                  <a:srgbClr val="FFFF00"/>
                </a:highlight>
                <a:latin typeface="Calibri" panose="020F0502020204030204" pitchFamily="34" charset="0"/>
              </a:rPr>
              <a:t>affirm they were expecting the Messiah</a:t>
            </a:r>
            <a:r>
              <a:rPr lang="en-CA" b="0" i="0" u="none" strike="noStrike" baseline="0" dirty="0">
                <a:solidFill>
                  <a:srgbClr val="000000"/>
                </a:solidFill>
                <a:latin typeface="Calibri" panose="020F0502020204030204" pitchFamily="34" charset="0"/>
              </a:rPr>
              <a:t>: </a:t>
            </a:r>
          </a:p>
          <a:p>
            <a:pPr marL="457200" lvl="1" indent="0">
              <a:spcBef>
                <a:spcPts val="0"/>
              </a:spcBef>
              <a:buNone/>
            </a:pPr>
            <a:r>
              <a:rPr lang="en-CA" b="1" i="0" u="sng" strike="noStrike" baseline="0" dirty="0">
                <a:solidFill>
                  <a:srgbClr val="000000"/>
                </a:solidFill>
                <a:latin typeface="Calibri" panose="020F0502020204030204" pitchFamily="34" charset="0"/>
              </a:rPr>
              <a:t>John 3:1-2a, 4:7, 9a, 10, 25-26 ESV</a:t>
            </a:r>
            <a:endParaRPr lang="en-CA" b="0" i="0" u="none" strike="noStrike" baseline="0" dirty="0">
              <a:solidFill>
                <a:srgbClr val="000000"/>
              </a:solidFill>
              <a:latin typeface="Calibri" panose="020F0502020204030204" pitchFamily="34" charset="0"/>
            </a:endParaRPr>
          </a:p>
          <a:p>
            <a:pPr marL="457200" lvl="1" indent="0">
              <a:spcBef>
                <a:spcPts val="0"/>
              </a:spcBef>
              <a:buNone/>
            </a:pPr>
            <a:r>
              <a:rPr lang="en-CA" b="0" i="0" u="none" strike="noStrike" baseline="0" dirty="0">
                <a:solidFill>
                  <a:srgbClr val="000000"/>
                </a:solidFill>
                <a:latin typeface="Calibri" panose="020F0502020204030204" pitchFamily="34" charset="0"/>
              </a:rPr>
              <a:t>Now there was a man of the Pharisees named </a:t>
            </a:r>
            <a:r>
              <a:rPr lang="en-CA" b="1" i="0" u="none" strike="noStrike" baseline="0" dirty="0">
                <a:solidFill>
                  <a:srgbClr val="000000"/>
                </a:solidFill>
                <a:highlight>
                  <a:srgbClr val="FFFF00"/>
                </a:highlight>
                <a:latin typeface="Calibri" panose="020F0502020204030204" pitchFamily="34" charset="0"/>
              </a:rPr>
              <a:t>Nicodemus</a:t>
            </a:r>
            <a:r>
              <a:rPr lang="en-CA" b="0" i="0" u="none" strike="noStrike" baseline="0" dirty="0">
                <a:solidFill>
                  <a:srgbClr val="000000"/>
                </a:solidFill>
                <a:latin typeface="Calibri" panose="020F0502020204030204" pitchFamily="34" charset="0"/>
              </a:rPr>
              <a:t>, a ruler of the Jews.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This man came to Jesus by night and said to him, </a:t>
            </a:r>
          </a:p>
          <a:p>
            <a:pPr marL="914400" lvl="2" indent="0">
              <a:spcBef>
                <a:spcPts val="0"/>
              </a:spcBef>
              <a:spcAft>
                <a:spcPts val="600"/>
              </a:spcAft>
              <a:buNone/>
            </a:pPr>
            <a:r>
              <a:rPr lang="en-CA" sz="2400" b="0" i="0" u="none" strike="noStrike" baseline="0" dirty="0">
                <a:solidFill>
                  <a:srgbClr val="000000"/>
                </a:solidFill>
                <a:latin typeface="Calibri" panose="020F0502020204030204" pitchFamily="34" charset="0"/>
              </a:rPr>
              <a:t>“Rabbi, </a:t>
            </a:r>
            <a:r>
              <a:rPr lang="en-CA" sz="2400" b="1" i="0" u="none" strike="noStrike" baseline="0" dirty="0">
                <a:solidFill>
                  <a:srgbClr val="000000"/>
                </a:solidFill>
                <a:highlight>
                  <a:srgbClr val="FFFF00"/>
                </a:highlight>
                <a:latin typeface="Calibri" panose="020F0502020204030204" pitchFamily="34" charset="0"/>
              </a:rPr>
              <a:t>we know that you are a teacher come from God</a:t>
            </a:r>
            <a:r>
              <a:rPr lang="en-CA" sz="2400" b="1" i="0" u="none" strike="noStrike" baseline="0" dirty="0">
                <a:solidFill>
                  <a:srgbClr val="000000"/>
                </a:solidFill>
                <a:latin typeface="Calibri" panose="020F0502020204030204" pitchFamily="34" charset="0"/>
              </a:rPr>
              <a:t> </a:t>
            </a:r>
            <a:r>
              <a:rPr lang="en-CA" sz="2400" b="0" i="0" u="none" strike="noStrike" baseline="0" dirty="0">
                <a:solidFill>
                  <a:srgbClr val="000000"/>
                </a:solidFill>
                <a:latin typeface="Calibri" panose="020F0502020204030204" pitchFamily="34" charset="0"/>
              </a:rPr>
              <a:t>…” </a:t>
            </a:r>
          </a:p>
          <a:p>
            <a:pPr marL="457200" lvl="1" indent="0">
              <a:spcBef>
                <a:spcPts val="0"/>
              </a:spcBef>
              <a:spcAft>
                <a:spcPts val="600"/>
              </a:spcAft>
              <a:buNone/>
            </a:pPr>
            <a:r>
              <a:rPr lang="en-CA" b="1" i="0" u="none" strike="noStrike" baseline="0" dirty="0">
                <a:solidFill>
                  <a:srgbClr val="000000"/>
                </a:solidFill>
                <a:highlight>
                  <a:srgbClr val="FFFF00"/>
                </a:highlight>
                <a:latin typeface="Calibri" panose="020F0502020204030204" pitchFamily="34" charset="0"/>
              </a:rPr>
              <a:t>A woman from Samaria</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came to draw water.  Jesus said to her, “Give me a drink.” </a:t>
            </a:r>
          </a:p>
          <a:p>
            <a:pPr marL="457200" lvl="1" indent="0">
              <a:spcBef>
                <a:spcPts val="0"/>
              </a:spcBef>
              <a:buNone/>
            </a:pPr>
            <a:r>
              <a:rPr lang="en-CA" b="0" i="0" u="none" strike="noStrike" baseline="0" dirty="0">
                <a:solidFill>
                  <a:srgbClr val="000000"/>
                </a:solidFill>
                <a:latin typeface="Calibri" panose="020F0502020204030204" pitchFamily="34" charset="0"/>
              </a:rPr>
              <a:t>The Samaritan woman said to him, </a:t>
            </a:r>
          </a:p>
          <a:p>
            <a:pPr marL="914400" lvl="2" indent="0">
              <a:spcBef>
                <a:spcPts val="0"/>
              </a:spcBef>
              <a:spcAft>
                <a:spcPts val="600"/>
              </a:spcAft>
              <a:buNone/>
            </a:pPr>
            <a:r>
              <a:rPr lang="en-CA" sz="2400" b="0" i="0" u="none" strike="noStrike" baseline="0" dirty="0">
                <a:solidFill>
                  <a:srgbClr val="000000"/>
                </a:solidFill>
                <a:latin typeface="Calibri" panose="020F0502020204030204" pitchFamily="34" charset="0"/>
              </a:rPr>
              <a:t>“How is it that you, a Jew, ask for a drink from me, a woman of Samaria?” </a:t>
            </a:r>
            <a:endParaRPr lang="en-CA" b="0" i="0" u="none" strike="noStrike" baseline="0" dirty="0">
              <a:solidFill>
                <a:srgbClr val="000000"/>
              </a:solidFill>
              <a:latin typeface="Calibri" panose="020F0502020204030204" pitchFamily="34" charset="0"/>
            </a:endParaRPr>
          </a:p>
          <a:p>
            <a:pPr marL="457200" lvl="1" indent="0">
              <a:spcBef>
                <a:spcPts val="0"/>
              </a:spcBef>
              <a:buNone/>
            </a:pPr>
            <a:r>
              <a:rPr lang="en-CA" b="0" i="0" u="none" strike="noStrike" baseline="0" dirty="0">
                <a:solidFill>
                  <a:srgbClr val="000000"/>
                </a:solidFill>
                <a:latin typeface="Calibri" panose="020F0502020204030204" pitchFamily="34" charset="0"/>
              </a:rPr>
              <a:t>Jesus answered her, </a:t>
            </a:r>
          </a:p>
          <a:p>
            <a:pPr marL="914400" lvl="2" indent="0">
              <a:spcBef>
                <a:spcPts val="0"/>
              </a:spcBef>
              <a:spcAft>
                <a:spcPts val="600"/>
              </a:spcAft>
              <a:buNone/>
            </a:pPr>
            <a:r>
              <a:rPr lang="en-CA" sz="2400" i="0" u="none" strike="noStrike" baseline="0" dirty="0">
                <a:solidFill>
                  <a:srgbClr val="000000"/>
                </a:solidFill>
                <a:latin typeface="Calibri" panose="020F0502020204030204" pitchFamily="34" charset="0"/>
              </a:rPr>
              <a:t>“If you knew the gift of God, and who it is that is saying to you, ‘Give me a drink,’ </a:t>
            </a:r>
            <a:br>
              <a:rPr lang="en-CA" sz="2400" i="0" u="none" strike="noStrike" baseline="0" dirty="0">
                <a:solidFill>
                  <a:srgbClr val="000000"/>
                </a:solidFill>
                <a:latin typeface="Calibri" panose="020F0502020204030204" pitchFamily="34" charset="0"/>
              </a:rPr>
            </a:br>
            <a:r>
              <a:rPr lang="en-CA" sz="2400" i="0" u="none" strike="noStrike" baseline="0" dirty="0">
                <a:solidFill>
                  <a:srgbClr val="000000"/>
                </a:solidFill>
                <a:latin typeface="Calibri" panose="020F0502020204030204" pitchFamily="34" charset="0"/>
              </a:rPr>
              <a:t>you would have asked him, and he would have given you living water.” </a:t>
            </a:r>
          </a:p>
          <a:p>
            <a:pPr marL="457200" lvl="1" indent="0">
              <a:spcBef>
                <a:spcPts val="0"/>
              </a:spcBef>
              <a:buNone/>
            </a:pPr>
            <a:r>
              <a:rPr lang="en-CA" b="0" i="0" u="none" strike="noStrike" baseline="0" dirty="0">
                <a:solidFill>
                  <a:srgbClr val="000000"/>
                </a:solidFill>
                <a:latin typeface="Calibri" panose="020F0502020204030204" pitchFamily="34" charset="0"/>
              </a:rPr>
              <a:t>The woman said to him, </a:t>
            </a:r>
          </a:p>
          <a:p>
            <a:pPr marL="914400" lvl="2" indent="0">
              <a:spcBef>
                <a:spcPts val="0"/>
              </a:spcBef>
              <a:buNone/>
            </a:pPr>
            <a:r>
              <a:rPr lang="en-CA" sz="2400" b="0" i="0" u="none" strike="noStrike" baseline="0" dirty="0">
                <a:solidFill>
                  <a:srgbClr val="000000"/>
                </a:solidFill>
                <a:latin typeface="Calibri" panose="020F0502020204030204" pitchFamily="34" charset="0"/>
              </a:rPr>
              <a:t>“</a:t>
            </a:r>
            <a:r>
              <a:rPr lang="en-CA" sz="2400" b="1" i="0" u="none" strike="noStrike" baseline="0" dirty="0">
                <a:solidFill>
                  <a:srgbClr val="000000"/>
                </a:solidFill>
                <a:highlight>
                  <a:srgbClr val="FFFF00"/>
                </a:highlight>
                <a:latin typeface="Calibri" panose="020F0502020204030204" pitchFamily="34" charset="0"/>
              </a:rPr>
              <a:t>I know that Messiah is coming </a:t>
            </a:r>
            <a:r>
              <a:rPr lang="en-CA" sz="2400" b="0" i="0" u="none" strike="noStrike" baseline="0" dirty="0">
                <a:solidFill>
                  <a:srgbClr val="000000"/>
                </a:solidFill>
                <a:latin typeface="Calibri" panose="020F0502020204030204" pitchFamily="34" charset="0"/>
              </a:rPr>
              <a:t>(</a:t>
            </a:r>
            <a:r>
              <a:rPr lang="en-CA" sz="2400" b="1" i="0" u="none" strike="noStrike" baseline="0" dirty="0">
                <a:solidFill>
                  <a:srgbClr val="000000"/>
                </a:solidFill>
                <a:highlight>
                  <a:srgbClr val="FFFF00"/>
                </a:highlight>
                <a:latin typeface="Calibri" panose="020F0502020204030204" pitchFamily="34" charset="0"/>
              </a:rPr>
              <a:t>he who is called Christ</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When he comes, he will tell us all things.” </a:t>
            </a:r>
          </a:p>
          <a:p>
            <a:pPr marL="457200" lvl="1" indent="0">
              <a:buNone/>
            </a:pPr>
            <a:r>
              <a:rPr lang="en-CA" b="0" i="0" u="none" strike="noStrike" baseline="0" dirty="0">
                <a:solidFill>
                  <a:srgbClr val="000000"/>
                </a:solidFill>
                <a:latin typeface="Calibri" panose="020F0502020204030204" pitchFamily="34" charset="0"/>
              </a:rPr>
              <a:t>Jesus said to her, “</a:t>
            </a:r>
            <a:r>
              <a:rPr lang="en-CA" b="1" i="0" u="none" strike="noStrike" baseline="0" dirty="0">
                <a:solidFill>
                  <a:srgbClr val="000000"/>
                </a:solidFill>
                <a:highlight>
                  <a:srgbClr val="FFFF00"/>
                </a:highlight>
                <a:latin typeface="Calibri" panose="020F0502020204030204" pitchFamily="34" charset="0"/>
              </a:rPr>
              <a:t>I who speak to you am he</a:t>
            </a:r>
            <a:r>
              <a:rPr lang="en-CA" b="0" i="0" u="none" strike="noStrike" baseline="0" dirty="0">
                <a:solidFill>
                  <a:srgbClr val="000000"/>
                </a:solidFill>
                <a:latin typeface="Calibri" panose="020F0502020204030204" pitchFamily="34" charset="0"/>
              </a:rPr>
              <a:t>.”</a:t>
            </a:r>
            <a:endParaRPr lang="en-CA" sz="4000" dirty="0"/>
          </a:p>
        </p:txBody>
      </p:sp>
    </p:spTree>
    <p:extLst>
      <p:ext uri="{BB962C8B-B14F-4D97-AF65-F5344CB8AC3E}">
        <p14:creationId xmlns:p14="http://schemas.microsoft.com/office/powerpoint/2010/main" val="1241124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54716-2688-4CE8-08D9-B993E3CE7703}"/>
              </a:ext>
            </a:extLst>
          </p:cNvPr>
          <p:cNvSpPr>
            <a:spLocks noGrp="1"/>
          </p:cNvSpPr>
          <p:nvPr>
            <p:ph type="title"/>
          </p:nvPr>
        </p:nvSpPr>
        <p:spPr>
          <a:xfrm>
            <a:off x="0" y="1"/>
            <a:ext cx="12192000" cy="1155699"/>
          </a:xfrm>
        </p:spPr>
        <p:txBody>
          <a:bodyPr/>
          <a:lstStyle/>
          <a:p>
            <a:pPr algn="ctr"/>
            <a:r>
              <a:rPr lang="en-CA" dirty="0">
                <a:latin typeface="Arial Black" panose="020B0A04020102020204" pitchFamily="34" charset="0"/>
              </a:rPr>
              <a:t>Jesus’ Reaction to the Expectation</a:t>
            </a:r>
          </a:p>
        </p:txBody>
      </p:sp>
      <p:sp>
        <p:nvSpPr>
          <p:cNvPr id="3" name="Content Placeholder 2">
            <a:extLst>
              <a:ext uri="{FF2B5EF4-FFF2-40B4-BE49-F238E27FC236}">
                <a16:creationId xmlns:a16="http://schemas.microsoft.com/office/drawing/2014/main" id="{B31D4B56-D349-4B4B-8D18-29A0732DF400}"/>
              </a:ext>
            </a:extLst>
          </p:cNvPr>
          <p:cNvSpPr>
            <a:spLocks noGrp="1"/>
          </p:cNvSpPr>
          <p:nvPr>
            <p:ph idx="1"/>
          </p:nvPr>
        </p:nvSpPr>
        <p:spPr>
          <a:xfrm>
            <a:off x="0" y="1155700"/>
            <a:ext cx="12192000" cy="5702299"/>
          </a:xfrm>
        </p:spPr>
        <p:txBody>
          <a:bodyPr>
            <a:normAutofit lnSpcReduction="10000"/>
          </a:bodyPr>
          <a:lstStyle/>
          <a:p>
            <a:r>
              <a:rPr lang="en-CA" sz="2800" b="0" i="0" u="none" strike="noStrike" baseline="0" dirty="0">
                <a:solidFill>
                  <a:srgbClr val="000000"/>
                </a:solidFill>
                <a:latin typeface="Calibri" panose="020F0502020204030204" pitchFamily="34" charset="0"/>
              </a:rPr>
              <a:t>On several occasions, </a:t>
            </a:r>
            <a:r>
              <a:rPr lang="en-CA" sz="2800" b="1" i="0" u="none" strike="noStrike" baseline="0" dirty="0">
                <a:solidFill>
                  <a:srgbClr val="000000"/>
                </a:solidFill>
                <a:highlight>
                  <a:srgbClr val="FFFF00"/>
                </a:highlight>
                <a:latin typeface="Calibri" panose="020F0502020204030204" pitchFamily="34" charset="0"/>
              </a:rPr>
              <a:t>Jesus performed miracles</a:t>
            </a:r>
            <a:r>
              <a:rPr lang="en-CA" sz="2800" b="1" i="0" u="none" strike="noStrike" baseline="0" dirty="0">
                <a:solidFill>
                  <a:srgbClr val="000000"/>
                </a:solidFill>
                <a:latin typeface="Calibri" panose="020F0502020204030204" pitchFamily="34" charset="0"/>
              </a:rPr>
              <a:t> </a:t>
            </a:r>
            <a:r>
              <a:rPr lang="en-CA" sz="2800" b="0" i="0" u="none" strike="noStrike" baseline="0" dirty="0">
                <a:solidFill>
                  <a:srgbClr val="000000"/>
                </a:solidFill>
                <a:latin typeface="Calibri" panose="020F0502020204030204" pitchFamily="34" charset="0"/>
              </a:rPr>
              <a:t>out of mercy for the individuals’ suffering and then </a:t>
            </a:r>
            <a:r>
              <a:rPr lang="en-CA" sz="2800" b="1" i="0" u="none" strike="noStrike" baseline="0" dirty="0">
                <a:solidFill>
                  <a:srgbClr val="000000"/>
                </a:solidFill>
                <a:highlight>
                  <a:srgbClr val="FFFF00"/>
                </a:highlight>
                <a:latin typeface="Calibri" panose="020F0502020204030204" pitchFamily="34" charset="0"/>
              </a:rPr>
              <a:t>enjoined the recipients to NOT tell others</a:t>
            </a:r>
          </a:p>
          <a:p>
            <a:pPr>
              <a:spcBef>
                <a:spcPts val="600"/>
              </a:spcBef>
            </a:pPr>
            <a:r>
              <a:rPr lang="en-CA" sz="2800" b="0" i="0" u="none" strike="noStrike" baseline="0" dirty="0">
                <a:solidFill>
                  <a:srgbClr val="000000"/>
                </a:solidFill>
                <a:latin typeface="Calibri" panose="020F0502020204030204" pitchFamily="34" charset="0"/>
              </a:rPr>
              <a:t>Healing the sick was one of the well know signs of the kingdom,</a:t>
            </a:r>
            <a:r>
              <a:rPr lang="en-CA" b="0" i="0" u="none" strike="noStrike" baseline="0" dirty="0">
                <a:solidFill>
                  <a:srgbClr val="000000"/>
                </a:solidFill>
                <a:latin typeface="Calibri" panose="020F0502020204030204" pitchFamily="34" charset="0"/>
              </a:rPr>
              <a:t> and Jesus did NOT want the signs to be associated with him before he was ready, for example: </a:t>
            </a:r>
          </a:p>
          <a:p>
            <a:pPr marL="457200" lvl="1" indent="0">
              <a:spcBef>
                <a:spcPts val="0"/>
              </a:spcBef>
              <a:buNone/>
            </a:pPr>
            <a:r>
              <a:rPr lang="en-CA" b="1" i="0" u="sng" strike="noStrike" baseline="0" dirty="0">
                <a:solidFill>
                  <a:srgbClr val="000000"/>
                </a:solidFill>
                <a:latin typeface="Calibri" panose="020F0502020204030204" pitchFamily="34" charset="0"/>
              </a:rPr>
              <a:t>Mark 1:40-45 ESV</a:t>
            </a:r>
          </a:p>
          <a:p>
            <a:pPr marL="457200" lvl="1" indent="0">
              <a:spcBef>
                <a:spcPts val="0"/>
              </a:spcBef>
              <a:buNone/>
            </a:pPr>
            <a:r>
              <a:rPr lang="en-CA" b="0" i="0" u="none" strike="noStrike" baseline="0" dirty="0">
                <a:solidFill>
                  <a:srgbClr val="000000"/>
                </a:solidFill>
                <a:latin typeface="Calibri" panose="020F0502020204030204" pitchFamily="34" charset="0"/>
              </a:rPr>
              <a:t>And a leper came to him, imploring him, and kneeling said to him, </a:t>
            </a:r>
          </a:p>
          <a:p>
            <a:pPr marL="914400" lvl="2" indent="0">
              <a:spcBef>
                <a:spcPts val="0"/>
              </a:spcBef>
              <a:buNone/>
            </a:pPr>
            <a:r>
              <a:rPr lang="en-CA" sz="2400" b="0" i="0" u="none" strike="noStrike" baseline="0" dirty="0">
                <a:solidFill>
                  <a:srgbClr val="000000"/>
                </a:solidFill>
                <a:latin typeface="Calibri" panose="020F0502020204030204" pitchFamily="34" charset="0"/>
              </a:rPr>
              <a:t>“If you will, you can make me clean.” </a:t>
            </a:r>
          </a:p>
          <a:p>
            <a:pPr marL="457200" lvl="1" indent="0">
              <a:spcBef>
                <a:spcPts val="0"/>
              </a:spcBef>
              <a:buNone/>
            </a:pPr>
            <a:r>
              <a:rPr lang="en-CA" b="1" i="0" u="none" strike="noStrike" baseline="0" dirty="0">
                <a:solidFill>
                  <a:srgbClr val="000000"/>
                </a:solidFill>
                <a:highlight>
                  <a:srgbClr val="FFFF00"/>
                </a:highlight>
                <a:latin typeface="Calibri" panose="020F0502020204030204" pitchFamily="34" charset="0"/>
              </a:rPr>
              <a:t>Moved with pity</a:t>
            </a:r>
            <a:r>
              <a:rPr lang="en-CA" b="0" i="0" u="none" strike="noStrike" baseline="0" dirty="0">
                <a:solidFill>
                  <a:srgbClr val="000000"/>
                </a:solidFill>
                <a:latin typeface="Calibri" panose="020F0502020204030204" pitchFamily="34" charset="0"/>
              </a:rPr>
              <a:t>, he stretched out his hand and touched him and said to him, </a:t>
            </a:r>
          </a:p>
          <a:p>
            <a:pPr marL="914400" lvl="2" indent="0">
              <a:spcBef>
                <a:spcPts val="0"/>
              </a:spcBef>
              <a:buNone/>
            </a:pPr>
            <a:r>
              <a:rPr lang="en-CA" sz="2400" b="0" i="0" u="none" strike="noStrike" baseline="0" dirty="0">
                <a:solidFill>
                  <a:srgbClr val="000000"/>
                </a:solidFill>
                <a:latin typeface="Calibri" panose="020F0502020204030204" pitchFamily="34" charset="0"/>
              </a:rPr>
              <a:t>“</a:t>
            </a:r>
            <a:r>
              <a:rPr lang="en-CA" sz="2400" b="1" i="0" u="none" strike="noStrike" baseline="0" dirty="0">
                <a:solidFill>
                  <a:srgbClr val="000000"/>
                </a:solidFill>
                <a:highlight>
                  <a:srgbClr val="FFFF00"/>
                </a:highlight>
                <a:latin typeface="Calibri" panose="020F0502020204030204" pitchFamily="34" charset="0"/>
              </a:rPr>
              <a:t>I will; be clean</a:t>
            </a:r>
            <a:r>
              <a:rPr lang="en-CA" sz="2400" b="0" i="0" u="none" strike="noStrike" baseline="0" dirty="0">
                <a:solidFill>
                  <a:srgbClr val="000000"/>
                </a:solidFill>
                <a:latin typeface="Calibri" panose="020F0502020204030204" pitchFamily="34" charset="0"/>
              </a:rPr>
              <a:t>.” </a:t>
            </a:r>
          </a:p>
          <a:p>
            <a:pPr marL="457200" lvl="1" indent="0">
              <a:spcBef>
                <a:spcPts val="600"/>
              </a:spcBef>
              <a:buNone/>
            </a:pPr>
            <a:r>
              <a:rPr lang="en-CA" b="0" i="0" u="none" strike="noStrike" baseline="0" dirty="0">
                <a:solidFill>
                  <a:srgbClr val="000000"/>
                </a:solidFill>
                <a:latin typeface="Calibri" panose="020F0502020204030204" pitchFamily="34" charset="0"/>
              </a:rPr>
              <a:t>And immediately the leprosy left him, and he was made clean.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Jesus sternly charged him and sent him away at once, and said to him,</a:t>
            </a:r>
          </a:p>
          <a:p>
            <a:pPr marL="914400" lvl="2" indent="0">
              <a:spcBef>
                <a:spcPts val="0"/>
              </a:spcBef>
              <a:buNone/>
            </a:pPr>
            <a:r>
              <a:rPr lang="en-CA" sz="2400" b="0" i="0" u="none" strike="noStrike" baseline="0" dirty="0">
                <a:solidFill>
                  <a:srgbClr val="000000"/>
                </a:solidFill>
                <a:latin typeface="Calibri" panose="020F0502020204030204" pitchFamily="34" charset="0"/>
              </a:rPr>
              <a:t>“</a:t>
            </a:r>
            <a:r>
              <a:rPr lang="en-CA" sz="2400" b="1" i="0" u="none" strike="noStrike" baseline="0" dirty="0">
                <a:solidFill>
                  <a:srgbClr val="000000"/>
                </a:solidFill>
                <a:highlight>
                  <a:srgbClr val="FFFF00"/>
                </a:highlight>
                <a:latin typeface="Calibri" panose="020F0502020204030204" pitchFamily="34" charset="0"/>
              </a:rPr>
              <a:t>See that you say nothing to anyone</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but go, show yourself to the priest and offer for your cleansing what Moses commanded,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for a proof to them.” </a:t>
            </a:r>
          </a:p>
          <a:p>
            <a:pPr marL="457200" lvl="1" indent="0">
              <a:spcBef>
                <a:spcPts val="600"/>
              </a:spcBef>
              <a:buNone/>
            </a:pPr>
            <a:r>
              <a:rPr lang="en-CA" b="0" i="0" u="none" strike="noStrike" baseline="0" dirty="0">
                <a:solidFill>
                  <a:srgbClr val="000000"/>
                </a:solidFill>
                <a:latin typeface="Calibri" panose="020F0502020204030204" pitchFamily="34" charset="0"/>
              </a:rPr>
              <a:t>But he went out and began to talk freely about it, and to spread the news,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so that </a:t>
            </a:r>
            <a:r>
              <a:rPr lang="en-CA" b="1" i="0" u="none" strike="noStrike" baseline="0" dirty="0">
                <a:solidFill>
                  <a:srgbClr val="000000"/>
                </a:solidFill>
                <a:highlight>
                  <a:srgbClr val="FFFF00"/>
                </a:highlight>
                <a:latin typeface="Calibri" panose="020F0502020204030204" pitchFamily="34" charset="0"/>
              </a:rPr>
              <a:t>Jesus could no longer openly enter a town</a:t>
            </a:r>
            <a:r>
              <a:rPr lang="en-CA" b="0" i="0" u="none" strike="noStrike" baseline="0" dirty="0">
                <a:solidFill>
                  <a:srgbClr val="000000"/>
                </a:solidFill>
                <a:latin typeface="Calibri" panose="020F0502020204030204" pitchFamily="34" charset="0"/>
              </a:rPr>
              <a:t>, but was out in desolate places,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people were coming to him from every quarter. </a:t>
            </a:r>
            <a:endParaRPr lang="en-CA" dirty="0"/>
          </a:p>
        </p:txBody>
      </p:sp>
    </p:spTree>
    <p:extLst>
      <p:ext uri="{BB962C8B-B14F-4D97-AF65-F5344CB8AC3E}">
        <p14:creationId xmlns:p14="http://schemas.microsoft.com/office/powerpoint/2010/main" val="2005487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79F32-6FD3-9F53-1558-1DFEEBAB730C}"/>
              </a:ext>
            </a:extLst>
          </p:cNvPr>
          <p:cNvSpPr>
            <a:spLocks noGrp="1"/>
          </p:cNvSpPr>
          <p:nvPr>
            <p:ph type="title"/>
          </p:nvPr>
        </p:nvSpPr>
        <p:spPr>
          <a:xfrm>
            <a:off x="0" y="1"/>
            <a:ext cx="12192000" cy="1117599"/>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Jesus’ Reaction to the Expectation</a:t>
            </a:r>
            <a:endParaRPr lang="en-CA" dirty="0"/>
          </a:p>
        </p:txBody>
      </p:sp>
      <p:sp>
        <p:nvSpPr>
          <p:cNvPr id="3" name="Content Placeholder 2">
            <a:extLst>
              <a:ext uri="{FF2B5EF4-FFF2-40B4-BE49-F238E27FC236}">
                <a16:creationId xmlns:a16="http://schemas.microsoft.com/office/drawing/2014/main" id="{4728833D-6D9B-4AD3-8043-63A78B37FDC9}"/>
              </a:ext>
            </a:extLst>
          </p:cNvPr>
          <p:cNvSpPr>
            <a:spLocks noGrp="1"/>
          </p:cNvSpPr>
          <p:nvPr>
            <p:ph idx="1"/>
          </p:nvPr>
        </p:nvSpPr>
        <p:spPr>
          <a:xfrm>
            <a:off x="0" y="1117600"/>
            <a:ext cx="12192000" cy="5740399"/>
          </a:xfrm>
        </p:spPr>
        <p:txBody>
          <a:bodyPr>
            <a:normAutofit lnSpcReduction="10000"/>
          </a:bodyPr>
          <a:lstStyle/>
          <a:p>
            <a:pPr>
              <a:spcBef>
                <a:spcPts val="300"/>
              </a:spcBef>
            </a:pPr>
            <a:r>
              <a:rPr lang="en-CA" b="0" i="0" u="none" strike="noStrike" baseline="0" dirty="0">
                <a:solidFill>
                  <a:srgbClr val="000000"/>
                </a:solidFill>
                <a:latin typeface="Calibri" panose="020F0502020204030204" pitchFamily="34" charset="0"/>
              </a:rPr>
              <a:t>There is an example of </a:t>
            </a:r>
            <a:r>
              <a:rPr lang="en-CA" b="1" i="0" u="none" strike="noStrike" baseline="0" dirty="0">
                <a:solidFill>
                  <a:srgbClr val="000000"/>
                </a:solidFill>
                <a:highlight>
                  <a:srgbClr val="FFFF00"/>
                </a:highlight>
                <a:latin typeface="Calibri" panose="020F0502020204030204" pitchFamily="34" charset="0"/>
              </a:rPr>
              <a:t>stark contrast to Jesus’ normal reticence</a:t>
            </a:r>
            <a:r>
              <a:rPr lang="en-CA" b="1" i="0" u="none" strike="noStrike" baseline="0" dirty="0">
                <a:solidFill>
                  <a:srgbClr val="000000"/>
                </a:solidFill>
                <a:latin typeface="Calibri" panose="020F0502020204030204" pitchFamily="34" charset="0"/>
              </a:rPr>
              <a:t> …</a:t>
            </a:r>
            <a:endParaRPr lang="en-CA" b="0" i="0" u="none" strike="noStrike" baseline="0" dirty="0">
              <a:solidFill>
                <a:srgbClr val="000000"/>
              </a:solidFill>
              <a:latin typeface="Calibri" panose="020F0502020204030204" pitchFamily="34" charset="0"/>
            </a:endParaRPr>
          </a:p>
          <a:p>
            <a:pPr>
              <a:spcBef>
                <a:spcPts val="300"/>
              </a:spcBef>
            </a:pPr>
            <a:r>
              <a:rPr lang="en-CA" b="0" i="0" u="none" strike="noStrike" baseline="0" dirty="0">
                <a:solidFill>
                  <a:srgbClr val="000000"/>
                </a:solidFill>
                <a:latin typeface="Calibri" panose="020F0502020204030204" pitchFamily="34" charset="0"/>
              </a:rPr>
              <a:t>Jesus and the disciples crossed the Sea of Galilee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to the country of the </a:t>
            </a:r>
            <a:r>
              <a:rPr lang="en-CA" b="0" i="0" u="none" strike="noStrike" baseline="0" dirty="0" err="1">
                <a:solidFill>
                  <a:srgbClr val="000000"/>
                </a:solidFill>
                <a:latin typeface="Calibri" panose="020F0502020204030204" pitchFamily="34" charset="0"/>
              </a:rPr>
              <a:t>Gerasenes</a:t>
            </a:r>
            <a:r>
              <a:rPr lang="en-CA" b="0" i="0" u="none" strike="noStrike" baseline="0" dirty="0">
                <a:solidFill>
                  <a:srgbClr val="000000"/>
                </a:solidFill>
                <a:latin typeface="Calibri" panose="020F0502020204030204" pitchFamily="34" charset="0"/>
              </a:rPr>
              <a:t> on the east side of the lake</a:t>
            </a:r>
          </a:p>
          <a:p>
            <a:pPr>
              <a:spcBef>
                <a:spcPts val="300"/>
              </a:spcBef>
            </a:pPr>
            <a:r>
              <a:rPr lang="en-CA" b="0" i="0" u="none" strike="noStrike" baseline="0" dirty="0">
                <a:solidFill>
                  <a:srgbClr val="000000"/>
                </a:solidFill>
                <a:latin typeface="Calibri" panose="020F0502020204030204" pitchFamily="34" charset="0"/>
              </a:rPr>
              <a:t>This was part of the Greek area known as the “</a:t>
            </a:r>
            <a:r>
              <a:rPr lang="en-CA" b="1" i="0" u="none" strike="noStrike" baseline="0" dirty="0">
                <a:solidFill>
                  <a:srgbClr val="000000"/>
                </a:solidFill>
                <a:highlight>
                  <a:srgbClr val="FFFF00"/>
                </a:highlight>
                <a:latin typeface="Calibri" panose="020F0502020204030204" pitchFamily="34" charset="0"/>
              </a:rPr>
              <a:t>Decapolis</a:t>
            </a:r>
            <a:r>
              <a:rPr lang="en-CA" b="0" i="0" u="none" strike="noStrike" baseline="0" dirty="0">
                <a:solidFill>
                  <a:srgbClr val="000000"/>
                </a:solidFill>
                <a:latin typeface="Calibri" panose="020F0502020204030204" pitchFamily="34" charset="0"/>
              </a:rPr>
              <a:t>”</a:t>
            </a:r>
          </a:p>
          <a:p>
            <a:pPr>
              <a:spcBef>
                <a:spcPts val="300"/>
              </a:spcBef>
            </a:pPr>
            <a:r>
              <a:rPr lang="en-CA" b="0" i="0" u="none" strike="noStrike" baseline="0" dirty="0">
                <a:solidFill>
                  <a:srgbClr val="000000"/>
                </a:solidFill>
                <a:latin typeface="Calibri" panose="020F0502020204030204" pitchFamily="34" charset="0"/>
              </a:rPr>
              <a:t>Because </a:t>
            </a:r>
            <a:r>
              <a:rPr lang="en-CA" b="1" i="0" u="none" strike="noStrike" baseline="0" dirty="0">
                <a:solidFill>
                  <a:srgbClr val="000000"/>
                </a:solidFill>
                <a:highlight>
                  <a:srgbClr val="FFFF00"/>
                </a:highlight>
                <a:latin typeface="Calibri" panose="020F0502020204030204" pitchFamily="34" charset="0"/>
              </a:rPr>
              <a:t>there was no Messianic expectation among the Greeks</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1" i="0" u="none" strike="noStrike" baseline="0" dirty="0">
                <a:solidFill>
                  <a:srgbClr val="000000"/>
                </a:solidFill>
                <a:highlight>
                  <a:srgbClr val="FFFF00"/>
                </a:highlight>
                <a:latin typeface="Calibri" panose="020F0502020204030204" pitchFamily="34" charset="0"/>
              </a:rPr>
              <a:t>Jesus wanted the miracle proclaimed</a:t>
            </a:r>
            <a:r>
              <a:rPr lang="en-CA" b="0" i="0" u="none" strike="noStrike" baseline="0" dirty="0">
                <a:solidFill>
                  <a:srgbClr val="000000"/>
                </a:solidFill>
                <a:latin typeface="Calibri" panose="020F0502020204030204" pitchFamily="34" charset="0"/>
              </a:rPr>
              <a:t>: </a:t>
            </a:r>
          </a:p>
          <a:p>
            <a:pPr marL="457200" lvl="1" indent="0">
              <a:spcBef>
                <a:spcPts val="0"/>
              </a:spcBef>
              <a:buNone/>
            </a:pPr>
            <a:r>
              <a:rPr lang="en-CA" b="1" i="0" u="sng" strike="noStrike" baseline="0" dirty="0">
                <a:solidFill>
                  <a:srgbClr val="000000"/>
                </a:solidFill>
                <a:latin typeface="Calibri" panose="020F0502020204030204" pitchFamily="34" charset="0"/>
              </a:rPr>
              <a:t>Mark 5:1-2, 8, 19-20 ESV</a:t>
            </a:r>
          </a:p>
          <a:p>
            <a:pPr marL="457200" lvl="1" indent="0">
              <a:spcBef>
                <a:spcPts val="0"/>
              </a:spcBef>
              <a:buNone/>
            </a:pPr>
            <a:r>
              <a:rPr lang="en-CA" b="0" i="0" u="none" strike="noStrike" baseline="0" dirty="0">
                <a:solidFill>
                  <a:srgbClr val="000000"/>
                </a:solidFill>
                <a:latin typeface="Calibri" panose="020F0502020204030204" pitchFamily="34" charset="0"/>
              </a:rPr>
              <a:t>They came to the other side of the sea, to the country of the </a:t>
            </a:r>
            <a:r>
              <a:rPr lang="en-CA" b="0" i="0" u="none" strike="noStrike" baseline="0" dirty="0" err="1">
                <a:solidFill>
                  <a:srgbClr val="000000"/>
                </a:solidFill>
                <a:latin typeface="Calibri" panose="020F0502020204030204" pitchFamily="34" charset="0"/>
              </a:rPr>
              <a:t>Gerasenes</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when Jesus had stepped out of the boat,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immediately there met him out of the tombs </a:t>
            </a:r>
            <a:r>
              <a:rPr lang="en-CA" b="1" i="0" u="none" strike="noStrike" baseline="0" dirty="0">
                <a:solidFill>
                  <a:srgbClr val="000000"/>
                </a:solidFill>
                <a:highlight>
                  <a:srgbClr val="FFFF00"/>
                </a:highlight>
                <a:latin typeface="Calibri" panose="020F0502020204030204" pitchFamily="34" charset="0"/>
              </a:rPr>
              <a:t>a man with an unclean spirit</a:t>
            </a:r>
            <a:r>
              <a:rPr lang="en-CA" b="0" i="0" u="none" strike="noStrike" baseline="0" dirty="0">
                <a:solidFill>
                  <a:srgbClr val="000000"/>
                </a:solidFill>
                <a:latin typeface="Calibri" panose="020F0502020204030204" pitchFamily="34" charset="0"/>
              </a:rPr>
              <a:t>. </a:t>
            </a:r>
          </a:p>
          <a:p>
            <a:pPr marL="457200" lvl="1" indent="0">
              <a:spcBef>
                <a:spcPts val="600"/>
              </a:spcBef>
              <a:buNone/>
            </a:pPr>
            <a:r>
              <a:rPr lang="en-CA" b="0" i="0" u="none" strike="noStrike" baseline="0" dirty="0">
                <a:solidFill>
                  <a:srgbClr val="000000"/>
                </a:solidFill>
                <a:latin typeface="Calibri" panose="020F0502020204030204" pitchFamily="34" charset="0"/>
              </a:rPr>
              <a:t>For he was saying to him, “</a:t>
            </a:r>
            <a:r>
              <a:rPr lang="en-CA" b="1" i="0" u="none" strike="noStrike" baseline="0" dirty="0">
                <a:solidFill>
                  <a:srgbClr val="000000"/>
                </a:solidFill>
                <a:highlight>
                  <a:srgbClr val="FFFF00"/>
                </a:highlight>
                <a:latin typeface="Calibri" panose="020F0502020204030204" pitchFamily="34" charset="0"/>
              </a:rPr>
              <a:t>Come out of the man, you unclean spirit</a:t>
            </a:r>
            <a:r>
              <a:rPr lang="en-CA" b="0" i="0" u="none" strike="noStrike" baseline="0" dirty="0">
                <a:solidFill>
                  <a:srgbClr val="000000"/>
                </a:solidFill>
                <a:latin typeface="Calibri" panose="020F0502020204030204" pitchFamily="34" charset="0"/>
              </a:rPr>
              <a:t>!” </a:t>
            </a:r>
          </a:p>
          <a:p>
            <a:pPr marL="457200" lvl="1" indent="0">
              <a:spcBef>
                <a:spcPts val="600"/>
              </a:spcBef>
              <a:buNone/>
            </a:pPr>
            <a:r>
              <a:rPr lang="en-CA" b="0" i="0" u="none" strike="noStrike" baseline="0" dirty="0">
                <a:solidFill>
                  <a:srgbClr val="000000"/>
                </a:solidFill>
                <a:latin typeface="Calibri" panose="020F0502020204030204" pitchFamily="34" charset="0"/>
              </a:rPr>
              <a:t>And he … said to him, </a:t>
            </a:r>
          </a:p>
          <a:p>
            <a:pPr marL="914400" lvl="2" indent="0">
              <a:spcBef>
                <a:spcPts val="0"/>
              </a:spcBef>
              <a:buNone/>
            </a:pPr>
            <a:r>
              <a:rPr lang="en-CA" sz="2400" b="0" i="0" u="none" strike="noStrike" baseline="0" dirty="0">
                <a:solidFill>
                  <a:srgbClr val="000000"/>
                </a:solidFill>
                <a:latin typeface="Calibri" panose="020F0502020204030204" pitchFamily="34" charset="0"/>
              </a:rPr>
              <a:t>“</a:t>
            </a:r>
            <a:r>
              <a:rPr lang="en-CA" sz="2400" b="1" i="0" u="none" strike="noStrike" baseline="0" dirty="0">
                <a:solidFill>
                  <a:srgbClr val="000000"/>
                </a:solidFill>
                <a:highlight>
                  <a:srgbClr val="FFFF00"/>
                </a:highlight>
                <a:latin typeface="Calibri" panose="020F0502020204030204" pitchFamily="34" charset="0"/>
              </a:rPr>
              <a:t>Go home to your friends and tell them how much the Lord has done for you</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and how he has had mercy on you.” </a:t>
            </a:r>
          </a:p>
          <a:p>
            <a:pPr marL="457200" lvl="1" indent="0">
              <a:spcBef>
                <a:spcPts val="600"/>
              </a:spcBef>
              <a:buNone/>
            </a:pPr>
            <a:r>
              <a:rPr lang="en-CA" b="0" i="0" u="none" strike="noStrike" baseline="0" dirty="0">
                <a:solidFill>
                  <a:srgbClr val="000000"/>
                </a:solidFill>
                <a:latin typeface="Calibri" panose="020F0502020204030204" pitchFamily="34" charset="0"/>
              </a:rPr>
              <a:t>And </a:t>
            </a:r>
            <a:r>
              <a:rPr lang="en-CA" b="1" i="0" u="none" strike="noStrike" baseline="0" dirty="0">
                <a:solidFill>
                  <a:srgbClr val="000000"/>
                </a:solidFill>
                <a:highlight>
                  <a:srgbClr val="FFFF00"/>
                </a:highlight>
                <a:latin typeface="Calibri" panose="020F0502020204030204" pitchFamily="34" charset="0"/>
              </a:rPr>
              <a:t>he went away and began to proclaim in the Decapolis </a:t>
            </a:r>
            <a:br>
              <a:rPr lang="en-CA" b="1" i="0" u="none" strike="noStrike" baseline="0" dirty="0">
                <a:solidFill>
                  <a:srgbClr val="000000"/>
                </a:solidFill>
                <a:highlight>
                  <a:srgbClr val="FFFF00"/>
                </a:highlight>
                <a:latin typeface="Calibri" panose="020F0502020204030204" pitchFamily="34" charset="0"/>
              </a:rPr>
            </a:br>
            <a:r>
              <a:rPr lang="en-CA" b="1" i="0" u="none" strike="noStrike" baseline="0" dirty="0">
                <a:solidFill>
                  <a:srgbClr val="000000"/>
                </a:solidFill>
                <a:highlight>
                  <a:srgbClr val="FFFF00"/>
                </a:highlight>
                <a:latin typeface="Calibri" panose="020F0502020204030204" pitchFamily="34" charset="0"/>
              </a:rPr>
              <a:t>how much Jesus had done for him, and everyone marveled</a:t>
            </a:r>
            <a:r>
              <a:rPr lang="en-CA" b="0" i="0" u="none" strike="noStrike" baseline="0" dirty="0">
                <a:solidFill>
                  <a:srgbClr val="000000"/>
                </a:solidFill>
                <a:latin typeface="Calibri" panose="020F0502020204030204" pitchFamily="34" charset="0"/>
              </a:rPr>
              <a:t>. </a:t>
            </a:r>
            <a:endParaRPr lang="en-CA" dirty="0"/>
          </a:p>
        </p:txBody>
      </p:sp>
    </p:spTree>
    <p:extLst>
      <p:ext uri="{BB962C8B-B14F-4D97-AF65-F5344CB8AC3E}">
        <p14:creationId xmlns:p14="http://schemas.microsoft.com/office/powerpoint/2010/main" val="3713127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34C7B-B9A9-1E2B-EED8-19F924D8C581}"/>
              </a:ext>
            </a:extLst>
          </p:cNvPr>
          <p:cNvSpPr>
            <a:spLocks noGrp="1"/>
          </p:cNvSpPr>
          <p:nvPr>
            <p:ph type="title"/>
          </p:nvPr>
        </p:nvSpPr>
        <p:spPr>
          <a:xfrm>
            <a:off x="0" y="1"/>
            <a:ext cx="12192000" cy="1168399"/>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Jesus’ Reaction to the Expectation</a:t>
            </a:r>
            <a:endParaRPr lang="en-CA" dirty="0"/>
          </a:p>
        </p:txBody>
      </p:sp>
      <p:sp>
        <p:nvSpPr>
          <p:cNvPr id="3" name="Content Placeholder 2">
            <a:extLst>
              <a:ext uri="{FF2B5EF4-FFF2-40B4-BE49-F238E27FC236}">
                <a16:creationId xmlns:a16="http://schemas.microsoft.com/office/drawing/2014/main" id="{91EA86D9-3D8E-D09C-5626-D878A5816266}"/>
              </a:ext>
            </a:extLst>
          </p:cNvPr>
          <p:cNvSpPr>
            <a:spLocks noGrp="1"/>
          </p:cNvSpPr>
          <p:nvPr>
            <p:ph idx="1"/>
          </p:nvPr>
        </p:nvSpPr>
        <p:spPr>
          <a:xfrm>
            <a:off x="152400" y="1168400"/>
            <a:ext cx="11871960" cy="5689599"/>
          </a:xfrm>
        </p:spPr>
        <p:txBody>
          <a:bodyPr>
            <a:normAutofit/>
          </a:bodyPr>
          <a:lstStyle/>
          <a:p>
            <a:pPr>
              <a:spcBef>
                <a:spcPts val="0"/>
              </a:spcBef>
            </a:pPr>
            <a:r>
              <a:rPr lang="en-CA" b="0" i="0" u="none" strike="noStrike" baseline="0" dirty="0">
                <a:solidFill>
                  <a:srgbClr val="000000"/>
                </a:solidFill>
                <a:latin typeface="Calibri" panose="020F0502020204030204" pitchFamily="34" charset="0"/>
              </a:rPr>
              <a:t>Following </a:t>
            </a:r>
            <a:r>
              <a:rPr lang="en-CA" b="1" i="0" u="none" strike="noStrike" baseline="0" dirty="0">
                <a:solidFill>
                  <a:srgbClr val="000000"/>
                </a:solidFill>
                <a:highlight>
                  <a:srgbClr val="FFFF00"/>
                </a:highlight>
                <a:latin typeface="Calibri" panose="020F0502020204030204" pitchFamily="34" charset="0"/>
              </a:rPr>
              <a:t>the miracle of feeding 5000 people</a:t>
            </a:r>
            <a:r>
              <a:rPr lang="en-CA" b="0" i="0" u="none" strike="noStrike" baseline="0" dirty="0">
                <a:solidFill>
                  <a:srgbClr val="000000"/>
                </a:solidFill>
                <a:latin typeface="Calibri" panose="020F0502020204030204" pitchFamily="34" charset="0"/>
              </a:rPr>
              <a:t>, Jesus sent the apostles away and went alone into a mountain to pray </a:t>
            </a:r>
          </a:p>
          <a:p>
            <a:pPr>
              <a:spcBef>
                <a:spcPts val="600"/>
              </a:spcBef>
            </a:pPr>
            <a:r>
              <a:rPr lang="en-CA" b="0" i="0" u="none" strike="noStrike" baseline="0" dirty="0">
                <a:solidFill>
                  <a:srgbClr val="000000"/>
                </a:solidFill>
                <a:latin typeface="Calibri" panose="020F0502020204030204" pitchFamily="34" charset="0"/>
              </a:rPr>
              <a:t>The </a:t>
            </a:r>
            <a:r>
              <a:rPr lang="en-CA" b="1" i="0" u="none" strike="noStrike" baseline="0" dirty="0">
                <a:solidFill>
                  <a:srgbClr val="000000"/>
                </a:solidFill>
                <a:highlight>
                  <a:srgbClr val="FFFF00"/>
                </a:highlight>
                <a:latin typeface="Calibri" panose="020F0502020204030204" pitchFamily="34" charset="0"/>
              </a:rPr>
              <a:t>Apostle John </a:t>
            </a:r>
            <a:r>
              <a:rPr lang="en-CA" b="0" i="0" u="none" strike="noStrike" baseline="0" dirty="0">
                <a:solidFill>
                  <a:srgbClr val="000000"/>
                </a:solidFill>
                <a:latin typeface="Calibri" panose="020F0502020204030204" pitchFamily="34" charset="0"/>
              </a:rPr>
              <a:t>adds that Jesus was motivated to escape the crowd because of their </a:t>
            </a:r>
            <a:r>
              <a:rPr lang="en-CA" b="1" i="0" u="none" strike="noStrike" baseline="0" dirty="0">
                <a:solidFill>
                  <a:srgbClr val="000000"/>
                </a:solidFill>
                <a:highlight>
                  <a:srgbClr val="FFFF00"/>
                </a:highlight>
                <a:latin typeface="Calibri" panose="020F0502020204030204" pitchFamily="34" charset="0"/>
              </a:rPr>
              <a:t>Messianic desire to make Jesus King</a:t>
            </a:r>
            <a:r>
              <a:rPr lang="en-CA" b="0" i="0" u="none" strike="noStrike" baseline="0" dirty="0">
                <a:solidFill>
                  <a:srgbClr val="000000"/>
                </a:solidFill>
                <a:latin typeface="Calibri" panose="020F0502020204030204" pitchFamily="34" charset="0"/>
              </a:rPr>
              <a:t>: </a:t>
            </a:r>
          </a:p>
          <a:p>
            <a:pPr marL="457200" lvl="1" indent="0">
              <a:spcBef>
                <a:spcPts val="0"/>
              </a:spcBef>
              <a:buNone/>
            </a:pPr>
            <a:r>
              <a:rPr lang="en-CA" b="1" i="0" u="sng" strike="noStrike" baseline="0" dirty="0">
                <a:solidFill>
                  <a:srgbClr val="000000"/>
                </a:solidFill>
                <a:latin typeface="Calibri" panose="020F0502020204030204" pitchFamily="34" charset="0"/>
              </a:rPr>
              <a:t>Mark 6:41-42, 45a, 46b ESV</a:t>
            </a:r>
          </a:p>
          <a:p>
            <a:pPr marL="457200" lvl="1" indent="0">
              <a:spcBef>
                <a:spcPts val="0"/>
              </a:spcBef>
              <a:buNone/>
            </a:pPr>
            <a:r>
              <a:rPr lang="en-CA" b="0" i="0" u="none" strike="noStrike" baseline="0" dirty="0">
                <a:solidFill>
                  <a:srgbClr val="000000"/>
                </a:solidFill>
                <a:latin typeface="Calibri" panose="020F0502020204030204" pitchFamily="34" charset="0"/>
              </a:rPr>
              <a:t>And taking the five loaves and the two fish, he looked up to heaven and said a blessing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broke the loaves and gave them to the disciples to set before the people.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he divided the two fish among them all.  And </a:t>
            </a:r>
            <a:r>
              <a:rPr lang="en-CA" b="1" i="0" u="none" strike="noStrike" baseline="0" dirty="0">
                <a:solidFill>
                  <a:srgbClr val="000000"/>
                </a:solidFill>
                <a:highlight>
                  <a:srgbClr val="FFFF00"/>
                </a:highlight>
                <a:latin typeface="Calibri" panose="020F0502020204030204" pitchFamily="34" charset="0"/>
              </a:rPr>
              <a:t>they all ate and were satisfied</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Immediately he made his disciples get into the boat and go before him to the other side … </a:t>
            </a:r>
            <a:r>
              <a:rPr lang="en-CA" b="1" i="0" u="none" strike="noStrike" baseline="0" dirty="0">
                <a:solidFill>
                  <a:srgbClr val="000000"/>
                </a:solidFill>
                <a:highlight>
                  <a:srgbClr val="FFFF00"/>
                </a:highlight>
                <a:latin typeface="Calibri" panose="020F0502020204030204" pitchFamily="34" charset="0"/>
              </a:rPr>
              <a:t>he went up on the mountain to pray</a:t>
            </a:r>
            <a:r>
              <a:rPr lang="en-CA" b="0" i="0" u="none" strike="noStrike" baseline="0" dirty="0">
                <a:solidFill>
                  <a:srgbClr val="000000"/>
                </a:solidFill>
                <a:latin typeface="Calibri" panose="020F0502020204030204" pitchFamily="34" charset="0"/>
              </a:rPr>
              <a:t>.</a:t>
            </a:r>
          </a:p>
          <a:p>
            <a:pPr marL="457200" lvl="1" indent="0">
              <a:spcBef>
                <a:spcPts val="0"/>
              </a:spcBef>
              <a:buNone/>
            </a:pPr>
            <a:r>
              <a:rPr lang="en-CA" b="1" i="0" u="sng" strike="noStrike" baseline="0" dirty="0">
                <a:solidFill>
                  <a:srgbClr val="000000"/>
                </a:solidFill>
                <a:latin typeface="Calibri" panose="020F0502020204030204" pitchFamily="34" charset="0"/>
              </a:rPr>
              <a:t>John 6:14-15 ESV</a:t>
            </a:r>
          </a:p>
          <a:p>
            <a:pPr marL="457200" lvl="1" indent="0">
              <a:spcBef>
                <a:spcPts val="0"/>
              </a:spcBef>
              <a:buNone/>
            </a:pPr>
            <a:r>
              <a:rPr lang="en-CA" b="0" i="0" u="none" strike="noStrike" baseline="0" dirty="0">
                <a:solidFill>
                  <a:srgbClr val="000000"/>
                </a:solidFill>
                <a:latin typeface="Calibri" panose="020F0502020204030204" pitchFamily="34" charset="0"/>
              </a:rPr>
              <a:t>When the people saw the sign that he had done, they said, </a:t>
            </a:r>
          </a:p>
          <a:p>
            <a:pPr marL="914400" lvl="2" indent="0">
              <a:spcBef>
                <a:spcPts val="0"/>
              </a:spcBef>
              <a:spcAft>
                <a:spcPts val="600"/>
              </a:spcAft>
              <a:buNone/>
            </a:pPr>
            <a:r>
              <a:rPr lang="en-CA" sz="2400" b="0" i="0" u="none" strike="noStrike" baseline="0" dirty="0">
                <a:solidFill>
                  <a:srgbClr val="000000"/>
                </a:solidFill>
                <a:latin typeface="Calibri" panose="020F0502020204030204" pitchFamily="34" charset="0"/>
              </a:rPr>
              <a:t>“</a:t>
            </a:r>
            <a:r>
              <a:rPr lang="en-CA" sz="2400" b="1" i="0" u="none" strike="noStrike" baseline="0" dirty="0">
                <a:solidFill>
                  <a:srgbClr val="000000"/>
                </a:solidFill>
                <a:highlight>
                  <a:srgbClr val="FFFF00"/>
                </a:highlight>
                <a:latin typeface="Calibri" panose="020F0502020204030204" pitchFamily="34" charset="0"/>
              </a:rPr>
              <a:t>This is indeed the Prophet</a:t>
            </a:r>
            <a:r>
              <a:rPr lang="en-CA" sz="2400" b="1" i="0" u="none" strike="noStrike" baseline="0" dirty="0">
                <a:solidFill>
                  <a:srgbClr val="000000"/>
                </a:solidFill>
                <a:latin typeface="Calibri" panose="020F0502020204030204" pitchFamily="34" charset="0"/>
              </a:rPr>
              <a:t> </a:t>
            </a:r>
            <a:r>
              <a:rPr lang="en-CA" sz="2400" b="0" i="0" u="none" strike="noStrike" baseline="0" dirty="0">
                <a:solidFill>
                  <a:srgbClr val="000000"/>
                </a:solidFill>
                <a:latin typeface="Calibri" panose="020F0502020204030204" pitchFamily="34" charset="0"/>
              </a:rPr>
              <a:t>who is to come into the world!” </a:t>
            </a:r>
          </a:p>
          <a:p>
            <a:pPr marL="457200" lvl="1" indent="0">
              <a:spcBef>
                <a:spcPts val="0"/>
              </a:spcBef>
              <a:buNone/>
            </a:pPr>
            <a:r>
              <a:rPr lang="en-CA" b="1" i="0" u="none" strike="noStrike" baseline="0" dirty="0">
                <a:solidFill>
                  <a:srgbClr val="000000"/>
                </a:solidFill>
                <a:highlight>
                  <a:srgbClr val="FFFF00"/>
                </a:highlight>
                <a:latin typeface="Calibri" panose="020F0502020204030204" pitchFamily="34" charset="0"/>
              </a:rPr>
              <a:t>Perceiving then that they were about to come and take him by force to make him king</a:t>
            </a:r>
            <a:r>
              <a:rPr lang="en-CA" b="0" i="0" u="none" strike="noStrike" baseline="0" dirty="0">
                <a:solidFill>
                  <a:srgbClr val="000000"/>
                </a:solidFill>
                <a:latin typeface="Calibri" panose="020F0502020204030204" pitchFamily="34" charset="0"/>
              </a:rPr>
              <a:t>, Jesus withdrew again to the mountain by himself. </a:t>
            </a:r>
            <a:endParaRPr lang="en-CA" sz="4000" dirty="0"/>
          </a:p>
        </p:txBody>
      </p:sp>
    </p:spTree>
    <p:extLst>
      <p:ext uri="{BB962C8B-B14F-4D97-AF65-F5344CB8AC3E}">
        <p14:creationId xmlns:p14="http://schemas.microsoft.com/office/powerpoint/2010/main" val="46891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E14A2-B481-C8D8-A37F-B17143694E00}"/>
              </a:ext>
            </a:extLst>
          </p:cNvPr>
          <p:cNvSpPr>
            <a:spLocks noGrp="1"/>
          </p:cNvSpPr>
          <p:nvPr>
            <p:ph type="title"/>
          </p:nvPr>
        </p:nvSpPr>
        <p:spPr>
          <a:xfrm>
            <a:off x="838200" y="1"/>
            <a:ext cx="10515600" cy="1181099"/>
          </a:xfrm>
        </p:spPr>
        <p:txBody>
          <a:bodyPr/>
          <a:lstStyle/>
          <a:p>
            <a:pPr algn="ctr"/>
            <a:r>
              <a:rPr lang="en-CA" dirty="0">
                <a:latin typeface="Arial Black" panose="020B0A04020102020204" pitchFamily="34" charset="0"/>
              </a:rPr>
              <a:t>The Remnant Community</a:t>
            </a:r>
          </a:p>
        </p:txBody>
      </p:sp>
      <p:sp>
        <p:nvSpPr>
          <p:cNvPr id="3" name="Content Placeholder 2">
            <a:extLst>
              <a:ext uri="{FF2B5EF4-FFF2-40B4-BE49-F238E27FC236}">
                <a16:creationId xmlns:a16="http://schemas.microsoft.com/office/drawing/2014/main" id="{33315058-528B-C7C3-EA85-CFA733C58679}"/>
              </a:ext>
            </a:extLst>
          </p:cNvPr>
          <p:cNvSpPr>
            <a:spLocks noGrp="1"/>
          </p:cNvSpPr>
          <p:nvPr>
            <p:ph idx="1"/>
          </p:nvPr>
        </p:nvSpPr>
        <p:spPr>
          <a:xfrm>
            <a:off x="0" y="899160"/>
            <a:ext cx="12090400" cy="5958839"/>
          </a:xfrm>
        </p:spPr>
        <p:txBody>
          <a:bodyPr>
            <a:normAutofit fontScale="92500" lnSpcReduction="20000"/>
          </a:bodyPr>
          <a:lstStyle/>
          <a:p>
            <a:r>
              <a:rPr lang="en-CA" sz="3000" b="0" i="0" u="none" strike="noStrike" baseline="0" dirty="0">
                <a:solidFill>
                  <a:srgbClr val="000000"/>
                </a:solidFill>
                <a:latin typeface="Calibri" panose="020F0502020204030204" pitchFamily="34" charset="0"/>
              </a:rPr>
              <a:t>Since the return from exile in 538BC, God had carefully prepared and maintained </a:t>
            </a:r>
            <a:br>
              <a:rPr lang="en-CA" sz="3000" b="0" i="0" u="none" strike="noStrike" baseline="0" dirty="0">
                <a:solidFill>
                  <a:srgbClr val="000000"/>
                </a:solidFill>
                <a:latin typeface="Calibri" panose="020F0502020204030204" pitchFamily="34" charset="0"/>
              </a:rPr>
            </a:br>
            <a:r>
              <a:rPr lang="en-CA" sz="3000" b="1" i="0" u="none" strike="noStrike" baseline="0" dirty="0">
                <a:solidFill>
                  <a:srgbClr val="000000"/>
                </a:solidFill>
                <a:highlight>
                  <a:srgbClr val="FFFF00"/>
                </a:highlight>
                <a:latin typeface="Calibri" panose="020F0502020204030204" pitchFamily="34" charset="0"/>
              </a:rPr>
              <a:t>a group of True Worshippers</a:t>
            </a:r>
            <a:r>
              <a:rPr lang="en-CA" sz="3000" b="1" i="0" u="none" strike="noStrike" baseline="0" dirty="0">
                <a:solidFill>
                  <a:srgbClr val="000000"/>
                </a:solidFill>
                <a:latin typeface="Calibri" panose="020F0502020204030204" pitchFamily="34" charset="0"/>
              </a:rPr>
              <a:t>,</a:t>
            </a:r>
            <a:r>
              <a:rPr lang="en-CA" sz="3000" i="0" u="none" strike="noStrike" baseline="0" dirty="0">
                <a:solidFill>
                  <a:srgbClr val="000000"/>
                </a:solidFill>
                <a:latin typeface="Calibri" panose="020F0502020204030204" pitchFamily="34" charset="0"/>
              </a:rPr>
              <a:t> “</a:t>
            </a:r>
            <a:r>
              <a:rPr lang="en-CA" sz="3000" b="1" i="0" u="none" strike="noStrike" baseline="0" dirty="0">
                <a:solidFill>
                  <a:srgbClr val="000000"/>
                </a:solidFill>
                <a:highlight>
                  <a:srgbClr val="FFFF00"/>
                </a:highlight>
                <a:latin typeface="Calibri" panose="020F0502020204030204" pitchFamily="34" charset="0"/>
              </a:rPr>
              <a:t>the remnant community</a:t>
            </a:r>
            <a:r>
              <a:rPr lang="en-CA" sz="3000" i="0" u="none" strike="noStrike" baseline="0" dirty="0">
                <a:solidFill>
                  <a:srgbClr val="000000"/>
                </a:solidFill>
                <a:latin typeface="Calibri" panose="020F0502020204030204" pitchFamily="34" charset="0"/>
              </a:rPr>
              <a:t>”, to be ready for the </a:t>
            </a:r>
            <a:br>
              <a:rPr lang="en-CA" sz="3000" i="0" u="none" strike="noStrike" baseline="0" dirty="0">
                <a:solidFill>
                  <a:srgbClr val="000000"/>
                </a:solidFill>
                <a:latin typeface="Calibri" panose="020F0502020204030204" pitchFamily="34" charset="0"/>
              </a:rPr>
            </a:br>
            <a:r>
              <a:rPr lang="en-CA" sz="3000" i="0" u="none" strike="noStrike" baseline="0" dirty="0">
                <a:solidFill>
                  <a:srgbClr val="000000"/>
                </a:solidFill>
                <a:latin typeface="Calibri" panose="020F0502020204030204" pitchFamily="34" charset="0"/>
              </a:rPr>
              <a:t>First Advent – the community in which the Messiah, as a child, could grow up</a:t>
            </a:r>
          </a:p>
          <a:p>
            <a:pPr>
              <a:spcBef>
                <a:spcPts val="600"/>
              </a:spcBef>
            </a:pPr>
            <a:r>
              <a:rPr lang="en-CA" sz="3000" b="0" i="0" u="none" strike="noStrike" baseline="0" dirty="0">
                <a:solidFill>
                  <a:srgbClr val="000000"/>
                </a:solidFill>
                <a:latin typeface="Calibri" panose="020F0502020204030204" pitchFamily="34" charset="0"/>
              </a:rPr>
              <a:t>They were ready – when </a:t>
            </a:r>
            <a:r>
              <a:rPr lang="en-CA" sz="3000" b="1" i="0" u="none" strike="noStrike" baseline="0" dirty="0">
                <a:solidFill>
                  <a:srgbClr val="000000"/>
                </a:solidFill>
                <a:highlight>
                  <a:srgbClr val="FFFF00"/>
                </a:highlight>
                <a:latin typeface="Calibri" panose="020F0502020204030204" pitchFamily="34" charset="0"/>
              </a:rPr>
              <a:t>Joseph observed that Mary was pregnant</a:t>
            </a:r>
            <a:r>
              <a:rPr lang="en-CA" sz="3000" b="0" i="0" u="none" strike="noStrike" baseline="0" dirty="0">
                <a:solidFill>
                  <a:srgbClr val="000000"/>
                </a:solidFill>
                <a:latin typeface="Calibri" panose="020F0502020204030204" pitchFamily="34" charset="0"/>
              </a:rPr>
              <a:t>, </a:t>
            </a:r>
            <a:br>
              <a:rPr lang="en-CA" sz="3000" b="0" i="0" u="none" strike="noStrike" baseline="0" dirty="0">
                <a:solidFill>
                  <a:srgbClr val="000000"/>
                </a:solidFill>
                <a:latin typeface="Calibri" panose="020F0502020204030204" pitchFamily="34" charset="0"/>
              </a:rPr>
            </a:br>
            <a:r>
              <a:rPr lang="en-CA" sz="3000" b="0" i="0" u="none" strike="noStrike" baseline="0" dirty="0">
                <a:solidFill>
                  <a:srgbClr val="000000"/>
                </a:solidFill>
                <a:latin typeface="Calibri" panose="020F0502020204030204" pitchFamily="34" charset="0"/>
              </a:rPr>
              <a:t>he readily accepted the explanation: </a:t>
            </a:r>
          </a:p>
          <a:p>
            <a:pPr marL="457200" lvl="1" indent="0">
              <a:spcBef>
                <a:spcPts val="0"/>
              </a:spcBef>
              <a:buNone/>
            </a:pPr>
            <a:r>
              <a:rPr lang="en-CA" sz="2600" b="1" i="0" u="sng" strike="noStrike" baseline="0" dirty="0">
                <a:solidFill>
                  <a:srgbClr val="000000"/>
                </a:solidFill>
                <a:latin typeface="Calibri" panose="020F0502020204030204" pitchFamily="34" charset="0"/>
              </a:rPr>
              <a:t>Matthew 1:20-25 ESV</a:t>
            </a:r>
          </a:p>
          <a:p>
            <a:pPr marL="457200" lvl="1" indent="0">
              <a:lnSpc>
                <a:spcPct val="100000"/>
              </a:lnSpc>
              <a:spcBef>
                <a:spcPts val="0"/>
              </a:spcBef>
              <a:buNone/>
            </a:pPr>
            <a:r>
              <a:rPr lang="en-CA" sz="2600" b="0" i="0" u="none" strike="noStrike" baseline="0" dirty="0">
                <a:solidFill>
                  <a:srgbClr val="000000"/>
                </a:solidFill>
                <a:latin typeface="Calibri" panose="020F0502020204030204" pitchFamily="34" charset="0"/>
              </a:rPr>
              <a:t>But as he considered these things, </a:t>
            </a:r>
            <a:br>
              <a:rPr lang="en-CA" sz="2600" b="0" i="0" u="none" strike="noStrike" baseline="0" dirty="0">
                <a:solidFill>
                  <a:srgbClr val="000000"/>
                </a:solidFill>
                <a:latin typeface="Calibri" panose="020F0502020204030204" pitchFamily="34" charset="0"/>
              </a:rPr>
            </a:br>
            <a:r>
              <a:rPr lang="en-CA" sz="2600" b="0" i="0" u="none" strike="noStrike" baseline="0" dirty="0">
                <a:solidFill>
                  <a:srgbClr val="000000"/>
                </a:solidFill>
                <a:latin typeface="Calibri" panose="020F0502020204030204" pitchFamily="34" charset="0"/>
              </a:rPr>
              <a:t>behold, </a:t>
            </a:r>
            <a:r>
              <a:rPr lang="en-CA" sz="2600" b="1" i="0" u="none" strike="noStrike" baseline="0" dirty="0">
                <a:solidFill>
                  <a:srgbClr val="000000"/>
                </a:solidFill>
                <a:highlight>
                  <a:srgbClr val="FFFF00"/>
                </a:highlight>
                <a:latin typeface="Calibri" panose="020F0502020204030204" pitchFamily="34" charset="0"/>
              </a:rPr>
              <a:t>an angel of the Lord appeared</a:t>
            </a:r>
            <a:r>
              <a:rPr lang="en-CA" sz="2600" b="1" i="0" u="none" strike="noStrike" baseline="0" dirty="0">
                <a:solidFill>
                  <a:srgbClr val="000000"/>
                </a:solidFill>
                <a:latin typeface="Calibri" panose="020F0502020204030204" pitchFamily="34" charset="0"/>
              </a:rPr>
              <a:t> </a:t>
            </a:r>
            <a:r>
              <a:rPr lang="en-CA" sz="2600" b="0" i="0" u="none" strike="noStrike" baseline="0" dirty="0">
                <a:solidFill>
                  <a:srgbClr val="000000"/>
                </a:solidFill>
                <a:latin typeface="Calibri" panose="020F0502020204030204" pitchFamily="34" charset="0"/>
              </a:rPr>
              <a:t>to him in a dream, saying, </a:t>
            </a:r>
          </a:p>
          <a:p>
            <a:pPr marL="914400" lvl="2" indent="0">
              <a:lnSpc>
                <a:spcPct val="100000"/>
              </a:lnSpc>
              <a:spcBef>
                <a:spcPts val="0"/>
              </a:spcBef>
              <a:buNone/>
            </a:pPr>
            <a:r>
              <a:rPr lang="en-CA" sz="2600" b="0" i="0" u="none" strike="noStrike" baseline="0" dirty="0">
                <a:solidFill>
                  <a:srgbClr val="000000"/>
                </a:solidFill>
                <a:latin typeface="Calibri" panose="020F0502020204030204" pitchFamily="34" charset="0"/>
              </a:rPr>
              <a:t>“Joseph, son of David, do </a:t>
            </a:r>
            <a:r>
              <a:rPr lang="en-CA" sz="2600" b="1" i="0" u="none" strike="noStrike" baseline="0" dirty="0">
                <a:solidFill>
                  <a:srgbClr val="000000"/>
                </a:solidFill>
                <a:highlight>
                  <a:srgbClr val="FFFF00"/>
                </a:highlight>
                <a:latin typeface="Calibri" panose="020F0502020204030204" pitchFamily="34" charset="0"/>
              </a:rPr>
              <a:t>not fear to take Mary as your wife</a:t>
            </a:r>
            <a:r>
              <a:rPr lang="en-CA" sz="2600" b="0" i="0" u="none" strike="noStrike" baseline="0" dirty="0">
                <a:solidFill>
                  <a:srgbClr val="000000"/>
                </a:solidFill>
                <a:latin typeface="Calibri" panose="020F0502020204030204" pitchFamily="34" charset="0"/>
              </a:rPr>
              <a:t>, </a:t>
            </a:r>
            <a:br>
              <a:rPr lang="en-CA" sz="2600" b="0" i="0" u="none" strike="noStrike" baseline="0" dirty="0">
                <a:solidFill>
                  <a:srgbClr val="000000"/>
                </a:solidFill>
                <a:latin typeface="Calibri" panose="020F0502020204030204" pitchFamily="34" charset="0"/>
              </a:rPr>
            </a:br>
            <a:r>
              <a:rPr lang="en-CA" sz="2600" b="0" i="0" u="none" strike="noStrike" baseline="0" dirty="0">
                <a:solidFill>
                  <a:srgbClr val="000000"/>
                </a:solidFill>
                <a:latin typeface="Calibri" panose="020F0502020204030204" pitchFamily="34" charset="0"/>
              </a:rPr>
              <a:t>for </a:t>
            </a:r>
            <a:r>
              <a:rPr lang="en-CA" sz="2600" b="1" i="0" u="none" strike="noStrike" baseline="0" dirty="0">
                <a:solidFill>
                  <a:srgbClr val="000000"/>
                </a:solidFill>
                <a:highlight>
                  <a:srgbClr val="FFFF00"/>
                </a:highlight>
                <a:latin typeface="Calibri" panose="020F0502020204030204" pitchFamily="34" charset="0"/>
              </a:rPr>
              <a:t>that which is conceived in her is from the Holy Spirit</a:t>
            </a:r>
            <a:r>
              <a:rPr lang="en-CA" sz="2600" b="0" i="0" u="none" strike="noStrike" baseline="0" dirty="0">
                <a:solidFill>
                  <a:srgbClr val="000000"/>
                </a:solidFill>
                <a:latin typeface="Calibri" panose="020F0502020204030204" pitchFamily="34" charset="0"/>
              </a:rPr>
              <a:t>. </a:t>
            </a:r>
            <a:br>
              <a:rPr lang="en-CA" sz="2600" b="0" i="0" u="none" strike="noStrike" baseline="0" dirty="0">
                <a:solidFill>
                  <a:srgbClr val="000000"/>
                </a:solidFill>
                <a:latin typeface="Calibri" panose="020F0502020204030204" pitchFamily="34" charset="0"/>
              </a:rPr>
            </a:br>
            <a:r>
              <a:rPr lang="en-CA" sz="2600" b="0" i="0" u="none" strike="noStrike" baseline="0" dirty="0">
                <a:solidFill>
                  <a:srgbClr val="000000"/>
                </a:solidFill>
                <a:latin typeface="Calibri" panose="020F0502020204030204" pitchFamily="34" charset="0"/>
              </a:rPr>
              <a:t>She will bear a son, and you shall call his name Jesus, </a:t>
            </a:r>
            <a:br>
              <a:rPr lang="en-CA" sz="2600" b="0" i="0" u="none" strike="noStrike" baseline="0" dirty="0">
                <a:solidFill>
                  <a:srgbClr val="000000"/>
                </a:solidFill>
                <a:latin typeface="Calibri" panose="020F0502020204030204" pitchFamily="34" charset="0"/>
              </a:rPr>
            </a:br>
            <a:r>
              <a:rPr lang="en-CA" sz="2600" b="0" i="0" u="none" strike="noStrike" baseline="0" dirty="0">
                <a:solidFill>
                  <a:srgbClr val="000000"/>
                </a:solidFill>
                <a:latin typeface="Calibri" panose="020F0502020204030204" pitchFamily="34" charset="0"/>
              </a:rPr>
              <a:t>for </a:t>
            </a:r>
            <a:r>
              <a:rPr lang="en-CA" sz="2600" b="1" i="0" u="none" strike="noStrike" baseline="0" dirty="0">
                <a:solidFill>
                  <a:srgbClr val="000000"/>
                </a:solidFill>
                <a:highlight>
                  <a:srgbClr val="FFFF00"/>
                </a:highlight>
                <a:latin typeface="Calibri" panose="020F0502020204030204" pitchFamily="34" charset="0"/>
              </a:rPr>
              <a:t>he will save his people from their sins</a:t>
            </a:r>
            <a:r>
              <a:rPr lang="en-CA" sz="2600" b="0" i="0" u="none" strike="noStrike" baseline="0" dirty="0">
                <a:solidFill>
                  <a:srgbClr val="000000"/>
                </a:solidFill>
                <a:latin typeface="Calibri" panose="020F0502020204030204" pitchFamily="34" charset="0"/>
              </a:rPr>
              <a:t>.” </a:t>
            </a:r>
          </a:p>
          <a:p>
            <a:pPr marL="457200" lvl="1" indent="0">
              <a:lnSpc>
                <a:spcPct val="100000"/>
              </a:lnSpc>
              <a:spcBef>
                <a:spcPts val="600"/>
              </a:spcBef>
              <a:buNone/>
            </a:pPr>
            <a:r>
              <a:rPr lang="en-CA" sz="2600" b="0" i="0" u="none" strike="noStrike" baseline="0" dirty="0">
                <a:solidFill>
                  <a:srgbClr val="000000"/>
                </a:solidFill>
                <a:latin typeface="Calibri" panose="020F0502020204030204" pitchFamily="34" charset="0"/>
              </a:rPr>
              <a:t>All this took place to fulfill what the Lord had spoken by the prophet: </a:t>
            </a:r>
          </a:p>
          <a:p>
            <a:pPr marL="914400" lvl="2" indent="0">
              <a:lnSpc>
                <a:spcPct val="100000"/>
              </a:lnSpc>
              <a:spcBef>
                <a:spcPts val="0"/>
              </a:spcBef>
              <a:buNone/>
            </a:pPr>
            <a:r>
              <a:rPr lang="en-CA" sz="2600" b="0" i="0" u="none" strike="noStrike" baseline="0" dirty="0">
                <a:solidFill>
                  <a:srgbClr val="000000"/>
                </a:solidFill>
                <a:latin typeface="Calibri" panose="020F0502020204030204" pitchFamily="34" charset="0"/>
              </a:rPr>
              <a:t>“Behold, </a:t>
            </a:r>
            <a:r>
              <a:rPr lang="en-CA" sz="2600" b="1" i="0" u="none" strike="noStrike" baseline="0" dirty="0">
                <a:solidFill>
                  <a:srgbClr val="000000"/>
                </a:solidFill>
                <a:highlight>
                  <a:srgbClr val="FFFF00"/>
                </a:highlight>
                <a:latin typeface="Calibri" panose="020F0502020204030204" pitchFamily="34" charset="0"/>
              </a:rPr>
              <a:t>the virgin shall conceive and bear a son</a:t>
            </a:r>
            <a:r>
              <a:rPr lang="en-CA" sz="2600" b="0" i="0" u="none" strike="noStrike" baseline="0" dirty="0">
                <a:solidFill>
                  <a:srgbClr val="000000"/>
                </a:solidFill>
                <a:latin typeface="Calibri" panose="020F0502020204030204" pitchFamily="34" charset="0"/>
              </a:rPr>
              <a:t>, </a:t>
            </a:r>
            <a:br>
              <a:rPr lang="en-CA" sz="2600" b="0" i="0" u="none" strike="noStrike" baseline="0" dirty="0">
                <a:solidFill>
                  <a:srgbClr val="000000"/>
                </a:solidFill>
                <a:latin typeface="Calibri" panose="020F0502020204030204" pitchFamily="34" charset="0"/>
              </a:rPr>
            </a:br>
            <a:r>
              <a:rPr lang="en-CA" sz="2600" b="0" i="0" u="none" strike="noStrike" baseline="0" dirty="0">
                <a:solidFill>
                  <a:srgbClr val="000000"/>
                </a:solidFill>
                <a:latin typeface="Calibri" panose="020F0502020204030204" pitchFamily="34" charset="0"/>
              </a:rPr>
              <a:t>and they shall call his name Immanuel”  (which means, God with us). </a:t>
            </a:r>
            <a:br>
              <a:rPr lang="en-CA" sz="2600" b="0" i="0" u="none" strike="noStrike" baseline="0" dirty="0">
                <a:solidFill>
                  <a:srgbClr val="000000"/>
                </a:solidFill>
                <a:latin typeface="Calibri" panose="020F0502020204030204" pitchFamily="34" charset="0"/>
              </a:rPr>
            </a:br>
            <a:r>
              <a:rPr lang="en-CA" sz="2600" b="0" i="0" u="none" strike="noStrike" baseline="0" dirty="0">
                <a:solidFill>
                  <a:srgbClr val="000000"/>
                </a:solidFill>
                <a:latin typeface="Calibri" panose="020F0502020204030204" pitchFamily="34" charset="0"/>
              </a:rPr>
              <a:t>(citing Isaiah 7:14) </a:t>
            </a:r>
          </a:p>
          <a:p>
            <a:pPr marL="457200" lvl="1" indent="0">
              <a:lnSpc>
                <a:spcPct val="100000"/>
              </a:lnSpc>
              <a:spcBef>
                <a:spcPts val="600"/>
              </a:spcBef>
              <a:buNone/>
            </a:pPr>
            <a:r>
              <a:rPr lang="en-CA" sz="2600" b="0" i="0" u="none" strike="noStrike" baseline="0" dirty="0">
                <a:solidFill>
                  <a:srgbClr val="000000"/>
                </a:solidFill>
                <a:latin typeface="Calibri" panose="020F0502020204030204" pitchFamily="34" charset="0"/>
              </a:rPr>
              <a:t>When Joseph woke from sleep, </a:t>
            </a:r>
            <a:r>
              <a:rPr lang="en-CA" sz="2600" b="1" i="0" u="none" strike="noStrike" baseline="0" dirty="0">
                <a:solidFill>
                  <a:srgbClr val="000000"/>
                </a:solidFill>
                <a:highlight>
                  <a:srgbClr val="FFFF00"/>
                </a:highlight>
                <a:latin typeface="Calibri" panose="020F0502020204030204" pitchFamily="34" charset="0"/>
              </a:rPr>
              <a:t>he did as the angel of the Lord commanded him</a:t>
            </a:r>
            <a:r>
              <a:rPr lang="en-CA" sz="2600" b="0" i="0" u="none" strike="noStrike" baseline="0" dirty="0">
                <a:solidFill>
                  <a:srgbClr val="000000"/>
                </a:solidFill>
                <a:latin typeface="Calibri" panose="020F0502020204030204" pitchFamily="34" charset="0"/>
              </a:rPr>
              <a:t>: </a:t>
            </a:r>
            <a:br>
              <a:rPr lang="en-CA" sz="2600" b="0" i="0" u="none" strike="noStrike" baseline="0" dirty="0">
                <a:solidFill>
                  <a:srgbClr val="000000"/>
                </a:solidFill>
                <a:latin typeface="Calibri" panose="020F0502020204030204" pitchFamily="34" charset="0"/>
              </a:rPr>
            </a:br>
            <a:r>
              <a:rPr lang="en-CA" sz="2600" b="0" i="0" u="none" strike="noStrike" baseline="0" dirty="0">
                <a:solidFill>
                  <a:srgbClr val="000000"/>
                </a:solidFill>
                <a:latin typeface="Calibri" panose="020F0502020204030204" pitchFamily="34" charset="0"/>
              </a:rPr>
              <a:t>he took his wife, but knew her not until she had given birth to a son. </a:t>
            </a:r>
            <a:br>
              <a:rPr lang="en-CA" sz="2600" b="0" i="0" u="none" strike="noStrike" baseline="0" dirty="0">
                <a:solidFill>
                  <a:srgbClr val="000000"/>
                </a:solidFill>
                <a:latin typeface="Calibri" panose="020F0502020204030204" pitchFamily="34" charset="0"/>
              </a:rPr>
            </a:br>
            <a:r>
              <a:rPr lang="en-CA" sz="2600" b="0" i="0" u="none" strike="noStrike" baseline="0" dirty="0">
                <a:solidFill>
                  <a:srgbClr val="000000"/>
                </a:solidFill>
                <a:latin typeface="Calibri" panose="020F0502020204030204" pitchFamily="34" charset="0"/>
              </a:rPr>
              <a:t>And he called his name Jesus. </a:t>
            </a:r>
            <a:endParaRPr lang="en-CA" sz="4300" dirty="0"/>
          </a:p>
        </p:txBody>
      </p:sp>
    </p:spTree>
    <p:extLst>
      <p:ext uri="{BB962C8B-B14F-4D97-AF65-F5344CB8AC3E}">
        <p14:creationId xmlns:p14="http://schemas.microsoft.com/office/powerpoint/2010/main" val="3693871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D4F53-0D4E-1B22-6D2C-9A93690C75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A42C26-F094-8B00-24A9-E50EAFD09B7B}"/>
              </a:ext>
            </a:extLst>
          </p:cNvPr>
          <p:cNvSpPr>
            <a:spLocks noGrp="1"/>
          </p:cNvSpPr>
          <p:nvPr>
            <p:ph type="title"/>
          </p:nvPr>
        </p:nvSpPr>
        <p:spPr>
          <a:xfrm>
            <a:off x="838200" y="1"/>
            <a:ext cx="10515600" cy="1181099"/>
          </a:xfrm>
        </p:spPr>
        <p:txBody>
          <a:bodyPr/>
          <a:lstStyle/>
          <a:p>
            <a:pPr algn="ctr"/>
            <a:r>
              <a:rPr lang="en-CA" dirty="0">
                <a:latin typeface="Arial Black" panose="020B0A04020102020204" pitchFamily="34" charset="0"/>
              </a:rPr>
              <a:t>The Remnant Community</a:t>
            </a:r>
          </a:p>
        </p:txBody>
      </p:sp>
      <p:sp>
        <p:nvSpPr>
          <p:cNvPr id="3" name="Content Placeholder 2">
            <a:extLst>
              <a:ext uri="{FF2B5EF4-FFF2-40B4-BE49-F238E27FC236}">
                <a16:creationId xmlns:a16="http://schemas.microsoft.com/office/drawing/2014/main" id="{005DBD7D-C6A1-FB54-B6D8-3E76817D7F48}"/>
              </a:ext>
            </a:extLst>
          </p:cNvPr>
          <p:cNvSpPr>
            <a:spLocks noGrp="1"/>
          </p:cNvSpPr>
          <p:nvPr>
            <p:ph idx="1"/>
          </p:nvPr>
        </p:nvSpPr>
        <p:spPr>
          <a:xfrm>
            <a:off x="0" y="1181100"/>
            <a:ext cx="12090400" cy="5676899"/>
          </a:xfrm>
        </p:spPr>
        <p:txBody>
          <a:bodyPr/>
          <a:lstStyle/>
          <a:p>
            <a:r>
              <a:rPr lang="en-CA" b="0" i="0" u="none" strike="noStrike" baseline="0" dirty="0">
                <a:solidFill>
                  <a:srgbClr val="000000"/>
                </a:solidFill>
                <a:latin typeface="Calibri" panose="020F0502020204030204" pitchFamily="34" charset="0"/>
              </a:rPr>
              <a:t>When </a:t>
            </a:r>
            <a:r>
              <a:rPr lang="en-CA" b="1" i="0" u="none" strike="noStrike" baseline="0" dirty="0">
                <a:solidFill>
                  <a:srgbClr val="000000"/>
                </a:solidFill>
                <a:highlight>
                  <a:srgbClr val="FFFF00"/>
                </a:highlight>
                <a:latin typeface="Calibri" panose="020F0502020204030204" pitchFamily="34" charset="0"/>
              </a:rPr>
              <a:t>Mary</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herself was told of the impending pregnancy, she questioned how it could be possible, but </a:t>
            </a:r>
            <a:r>
              <a:rPr lang="en-CA" b="1" i="0" u="none" strike="noStrike" baseline="0" dirty="0">
                <a:solidFill>
                  <a:srgbClr val="000000"/>
                </a:solidFill>
                <a:highlight>
                  <a:srgbClr val="FFFF00"/>
                </a:highlight>
                <a:latin typeface="Calibri" panose="020F0502020204030204" pitchFamily="34" charset="0"/>
              </a:rPr>
              <a:t>immediately accepted her responsibility</a:t>
            </a:r>
            <a:r>
              <a:rPr lang="en-CA" b="0" i="0" u="none" strike="noStrike" baseline="0" dirty="0">
                <a:solidFill>
                  <a:srgbClr val="000000"/>
                </a:solidFill>
                <a:latin typeface="Calibri" panose="020F0502020204030204" pitchFamily="34" charset="0"/>
              </a:rPr>
              <a:t>: </a:t>
            </a:r>
          </a:p>
          <a:p>
            <a:pPr marL="457200" lvl="1" indent="0">
              <a:spcBef>
                <a:spcPts val="0"/>
              </a:spcBef>
              <a:buNone/>
            </a:pPr>
            <a:r>
              <a:rPr lang="en-CA" b="1" i="0" u="sng" strike="noStrike" baseline="0" dirty="0">
                <a:solidFill>
                  <a:srgbClr val="000000"/>
                </a:solidFill>
                <a:latin typeface="Calibri" panose="020F0502020204030204" pitchFamily="34" charset="0"/>
              </a:rPr>
              <a:t>Luke 1:34-35, 37-38a ESV</a:t>
            </a:r>
          </a:p>
          <a:p>
            <a:pPr marL="457200" lvl="1" indent="0">
              <a:spcBef>
                <a:spcPts val="0"/>
              </a:spcBef>
              <a:buNone/>
            </a:pPr>
            <a:r>
              <a:rPr lang="en-CA" b="0" i="0" u="none" strike="noStrike" baseline="0" dirty="0">
                <a:solidFill>
                  <a:srgbClr val="000000"/>
                </a:solidFill>
                <a:latin typeface="Calibri" panose="020F0502020204030204" pitchFamily="34" charset="0"/>
              </a:rPr>
              <a:t>And Mary said to the angel, “</a:t>
            </a:r>
            <a:r>
              <a:rPr lang="en-CA" b="1" i="0" u="none" strike="noStrike" baseline="0" dirty="0">
                <a:solidFill>
                  <a:srgbClr val="000000"/>
                </a:solidFill>
                <a:highlight>
                  <a:srgbClr val="FFFF00"/>
                </a:highlight>
                <a:latin typeface="Calibri" panose="020F0502020204030204" pitchFamily="34" charset="0"/>
              </a:rPr>
              <a:t>How will this be</a:t>
            </a:r>
            <a:r>
              <a:rPr lang="en-CA" b="1" i="0" u="none" strike="noStrike" baseline="0" dirty="0">
                <a:solidFill>
                  <a:srgbClr val="000000"/>
                </a:solidFill>
                <a:latin typeface="Calibri" panose="020F0502020204030204" pitchFamily="34" charset="0"/>
              </a:rPr>
              <a:t>, </a:t>
            </a:r>
            <a:r>
              <a:rPr lang="en-CA" b="1" i="0" u="none" strike="noStrike" baseline="0" dirty="0">
                <a:solidFill>
                  <a:srgbClr val="000000"/>
                </a:solidFill>
                <a:highlight>
                  <a:srgbClr val="FFFF00"/>
                </a:highlight>
                <a:latin typeface="Calibri" panose="020F0502020204030204" pitchFamily="34" charset="0"/>
              </a:rPr>
              <a:t>since I am a virgin</a:t>
            </a:r>
            <a:r>
              <a:rPr lang="en-CA" b="0" i="0" u="none" strike="noStrike" baseline="0" dirty="0">
                <a:solidFill>
                  <a:srgbClr val="000000"/>
                </a:solidFill>
                <a:latin typeface="Calibri" panose="020F0502020204030204" pitchFamily="34" charset="0"/>
              </a:rPr>
              <a:t>?” </a:t>
            </a:r>
          </a:p>
          <a:p>
            <a:pPr marL="457200" lvl="1" indent="0">
              <a:spcBef>
                <a:spcPts val="600"/>
              </a:spcBef>
              <a:buNone/>
            </a:pPr>
            <a:r>
              <a:rPr lang="en-CA" b="0" i="0" u="none" strike="noStrike" baseline="0" dirty="0">
                <a:solidFill>
                  <a:srgbClr val="000000"/>
                </a:solidFill>
                <a:latin typeface="Calibri" panose="020F0502020204030204" pitchFamily="34" charset="0"/>
              </a:rPr>
              <a:t>And the angel answered her,</a:t>
            </a:r>
          </a:p>
          <a:p>
            <a:pPr marL="914400" lvl="2" indent="0">
              <a:spcBef>
                <a:spcPts val="0"/>
              </a:spcBef>
              <a:buNone/>
            </a:pPr>
            <a:r>
              <a:rPr lang="en-CA" sz="2400" b="0" i="0" u="none" strike="noStrike" baseline="0" dirty="0">
                <a:solidFill>
                  <a:srgbClr val="000000"/>
                </a:solidFill>
                <a:latin typeface="Calibri" panose="020F0502020204030204" pitchFamily="34" charset="0"/>
              </a:rPr>
              <a:t>“</a:t>
            </a:r>
            <a:r>
              <a:rPr lang="en-CA" sz="2400" b="1" i="0" u="none" strike="noStrike" baseline="0" dirty="0">
                <a:solidFill>
                  <a:srgbClr val="000000"/>
                </a:solidFill>
                <a:highlight>
                  <a:srgbClr val="FFFF00"/>
                </a:highlight>
                <a:latin typeface="Calibri" panose="020F0502020204030204" pitchFamily="34" charset="0"/>
              </a:rPr>
              <a:t>The Holy Spirit will come upon you</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and the power of the Most High will overshadow you;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therefore the child to be born will be called holy—the Son of God.</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For nothing will be impossible with God.” </a:t>
            </a:r>
          </a:p>
          <a:p>
            <a:pPr marL="457200" lvl="1" indent="0">
              <a:spcBef>
                <a:spcPts val="600"/>
              </a:spcBef>
              <a:buNone/>
            </a:pPr>
            <a:r>
              <a:rPr lang="en-CA" b="0" i="0" u="none" strike="noStrike" baseline="0" dirty="0">
                <a:solidFill>
                  <a:srgbClr val="000000"/>
                </a:solidFill>
                <a:latin typeface="Calibri" panose="020F0502020204030204" pitchFamily="34" charset="0"/>
              </a:rPr>
              <a:t>And Mary said, </a:t>
            </a:r>
          </a:p>
          <a:p>
            <a:pPr marL="914400" lvl="2" indent="0">
              <a:spcBef>
                <a:spcPts val="0"/>
              </a:spcBef>
              <a:buNone/>
            </a:pPr>
            <a:r>
              <a:rPr lang="en-CA" sz="2400" b="0" i="0" u="none" strike="noStrike" baseline="0" dirty="0">
                <a:solidFill>
                  <a:srgbClr val="000000"/>
                </a:solidFill>
                <a:latin typeface="Calibri" panose="020F0502020204030204" pitchFamily="34" charset="0"/>
              </a:rPr>
              <a:t>“Behold, </a:t>
            </a:r>
            <a:r>
              <a:rPr lang="en-CA" sz="2400" b="1" i="0" u="none" strike="noStrike" baseline="0" dirty="0">
                <a:solidFill>
                  <a:srgbClr val="000000"/>
                </a:solidFill>
                <a:highlight>
                  <a:srgbClr val="FFFF00"/>
                </a:highlight>
                <a:latin typeface="Calibri" panose="020F0502020204030204" pitchFamily="34" charset="0"/>
              </a:rPr>
              <a:t>I am the servant of the Lord</a:t>
            </a:r>
            <a:r>
              <a:rPr lang="en-CA" sz="2400" b="0" i="0" u="none" strike="noStrike" baseline="0" dirty="0">
                <a:solidFill>
                  <a:srgbClr val="000000"/>
                </a:solidFill>
                <a:latin typeface="Calibri" panose="020F0502020204030204" pitchFamily="34" charset="0"/>
              </a:rPr>
              <a:t>; </a:t>
            </a:r>
            <a:r>
              <a:rPr lang="en-CA" sz="2400" b="1" i="0" u="none" strike="noStrike" baseline="0" dirty="0">
                <a:solidFill>
                  <a:srgbClr val="000000"/>
                </a:solidFill>
                <a:highlight>
                  <a:srgbClr val="FFFF00"/>
                </a:highlight>
                <a:latin typeface="Calibri" panose="020F0502020204030204" pitchFamily="34" charset="0"/>
              </a:rPr>
              <a:t>let it be to me according to your word</a:t>
            </a:r>
            <a:r>
              <a:rPr lang="en-CA" sz="2400" b="0" i="0" u="none" strike="noStrike" baseline="0" dirty="0">
                <a:solidFill>
                  <a:srgbClr val="000000"/>
                </a:solidFill>
                <a:latin typeface="Calibri" panose="020F0502020204030204" pitchFamily="34" charset="0"/>
              </a:rPr>
              <a:t>.” </a:t>
            </a:r>
          </a:p>
          <a:p>
            <a:pPr>
              <a:spcBef>
                <a:spcPts val="1200"/>
              </a:spcBef>
            </a:pPr>
            <a:r>
              <a:rPr lang="en-CA" dirty="0">
                <a:solidFill>
                  <a:srgbClr val="000000"/>
                </a:solidFill>
                <a:latin typeface="Calibri" panose="020F0502020204030204" pitchFamily="34" charset="0"/>
              </a:rPr>
              <a:t>The “remnant community” was expecting the Messiah – just like everyone else</a:t>
            </a:r>
          </a:p>
          <a:p>
            <a:pPr>
              <a:spcBef>
                <a:spcPts val="1200"/>
              </a:spcBef>
            </a:pPr>
            <a:r>
              <a:rPr lang="en-CA" dirty="0">
                <a:solidFill>
                  <a:srgbClr val="000000"/>
                </a:solidFill>
                <a:latin typeface="Calibri" panose="020F0502020204030204" pitchFamily="34" charset="0"/>
              </a:rPr>
              <a:t>The difference was they were guided by the Holy Spirit, and </a:t>
            </a:r>
            <a:r>
              <a:rPr lang="en-CA" b="1" dirty="0">
                <a:solidFill>
                  <a:srgbClr val="000000"/>
                </a:solidFill>
                <a:highlight>
                  <a:srgbClr val="FFFF00"/>
                </a:highlight>
                <a:latin typeface="Calibri" panose="020F0502020204030204" pitchFamily="34" charset="0"/>
              </a:rPr>
              <a:t>they accepted that Jesus was the Messiah regardless of the popular expectation</a:t>
            </a:r>
            <a:endParaRPr lang="en-CA" b="1" dirty="0">
              <a:highlight>
                <a:srgbClr val="FFFF00"/>
              </a:highlight>
            </a:endParaRPr>
          </a:p>
        </p:txBody>
      </p:sp>
    </p:spTree>
    <p:extLst>
      <p:ext uri="{BB962C8B-B14F-4D97-AF65-F5344CB8AC3E}">
        <p14:creationId xmlns:p14="http://schemas.microsoft.com/office/powerpoint/2010/main" val="1466151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E36CF6-3C99-0531-A85E-3F12D4C995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7049D7-657E-C21A-5E88-7DD8A473A6C8}"/>
              </a:ext>
            </a:extLst>
          </p:cNvPr>
          <p:cNvSpPr>
            <a:spLocks noGrp="1"/>
          </p:cNvSpPr>
          <p:nvPr>
            <p:ph type="title"/>
          </p:nvPr>
        </p:nvSpPr>
        <p:spPr>
          <a:xfrm>
            <a:off x="838200" y="1"/>
            <a:ext cx="10515600" cy="1181099"/>
          </a:xfrm>
        </p:spPr>
        <p:txBody>
          <a:bodyPr/>
          <a:lstStyle/>
          <a:p>
            <a:pPr algn="ctr"/>
            <a:r>
              <a:rPr lang="en-CA" dirty="0">
                <a:latin typeface="Arial Black" panose="020B0A04020102020204" pitchFamily="34" charset="0"/>
              </a:rPr>
              <a:t>The Remnant Community</a:t>
            </a:r>
          </a:p>
        </p:txBody>
      </p:sp>
      <p:sp>
        <p:nvSpPr>
          <p:cNvPr id="3" name="Content Placeholder 2">
            <a:extLst>
              <a:ext uri="{FF2B5EF4-FFF2-40B4-BE49-F238E27FC236}">
                <a16:creationId xmlns:a16="http://schemas.microsoft.com/office/drawing/2014/main" id="{B2494D50-A198-F0E9-9E25-334C5B26C633}"/>
              </a:ext>
            </a:extLst>
          </p:cNvPr>
          <p:cNvSpPr>
            <a:spLocks noGrp="1"/>
          </p:cNvSpPr>
          <p:nvPr>
            <p:ph idx="1"/>
          </p:nvPr>
        </p:nvSpPr>
        <p:spPr>
          <a:xfrm>
            <a:off x="0" y="1181100"/>
            <a:ext cx="12090400" cy="5676899"/>
          </a:xfrm>
        </p:spPr>
        <p:txBody>
          <a:bodyPr/>
          <a:lstStyle/>
          <a:p>
            <a:pPr marL="0" indent="0">
              <a:buNone/>
            </a:pPr>
            <a:r>
              <a:rPr lang="en-CA" b="0" i="0" u="none" strike="noStrike" baseline="0" dirty="0">
                <a:solidFill>
                  <a:srgbClr val="000000"/>
                </a:solidFill>
                <a:latin typeface="Calibri" panose="020F0502020204030204" pitchFamily="34" charset="0"/>
              </a:rPr>
              <a:t>When John the Baptist was born, his father </a:t>
            </a:r>
            <a:r>
              <a:rPr lang="en-CA" b="1" i="0" u="none" strike="noStrike" baseline="0" dirty="0">
                <a:solidFill>
                  <a:srgbClr val="000000"/>
                </a:solidFill>
                <a:highlight>
                  <a:srgbClr val="FFFF00"/>
                </a:highlight>
                <a:latin typeface="Calibri" panose="020F0502020204030204" pitchFamily="34" charset="0"/>
              </a:rPr>
              <a:t>Zechariah</a:t>
            </a:r>
            <a:r>
              <a:rPr lang="en-CA" b="0" i="0" u="none" strike="noStrike" baseline="0" dirty="0">
                <a:solidFill>
                  <a:srgbClr val="000000"/>
                </a:solidFill>
                <a:latin typeface="Calibri" panose="020F0502020204030204" pitchFamily="34" charset="0"/>
              </a:rPr>
              <a:t>, issued a prophecy clearly </a:t>
            </a:r>
            <a:r>
              <a:rPr lang="en-CA" b="1" i="0" u="none" strike="noStrike" baseline="0" dirty="0">
                <a:solidFill>
                  <a:srgbClr val="000000"/>
                </a:solidFill>
                <a:highlight>
                  <a:srgbClr val="FFFF00"/>
                </a:highlight>
                <a:latin typeface="Calibri" panose="020F0502020204030204" pitchFamily="34" charset="0"/>
              </a:rPr>
              <a:t>identifying the Messianic expectation</a:t>
            </a:r>
            <a:r>
              <a:rPr lang="en-CA" b="0" i="0" u="none" strike="noStrike" baseline="0" dirty="0">
                <a:solidFill>
                  <a:srgbClr val="000000"/>
                </a:solidFill>
                <a:latin typeface="Calibri" panose="020F0502020204030204" pitchFamily="34" charset="0"/>
              </a:rPr>
              <a:t>: </a:t>
            </a:r>
            <a:endParaRPr lang="en-CA" sz="1800" b="0" i="0" u="none" strike="noStrike" baseline="0" dirty="0">
              <a:solidFill>
                <a:srgbClr val="000000"/>
              </a:solidFill>
              <a:latin typeface="Calibri" panose="020F0502020204030204" pitchFamily="34" charset="0"/>
            </a:endParaRPr>
          </a:p>
          <a:p>
            <a:pPr marL="457200" lvl="1" indent="0">
              <a:spcBef>
                <a:spcPts val="0"/>
              </a:spcBef>
              <a:buNone/>
            </a:pPr>
            <a:r>
              <a:rPr lang="en-CA" b="1" i="0" u="sng" strike="noStrike" baseline="0" dirty="0">
                <a:solidFill>
                  <a:srgbClr val="000000"/>
                </a:solidFill>
                <a:latin typeface="Calibri" panose="020F0502020204030204" pitchFamily="34" charset="0"/>
              </a:rPr>
              <a:t>Luke 1:67-73a, 76-77 ESV</a:t>
            </a:r>
          </a:p>
          <a:p>
            <a:pPr marL="457200" lvl="1" indent="0">
              <a:spcBef>
                <a:spcPts val="0"/>
              </a:spcBef>
              <a:buNone/>
            </a:pPr>
            <a:r>
              <a:rPr lang="en-CA" b="0" i="0" u="none" strike="noStrike" baseline="0" dirty="0">
                <a:solidFill>
                  <a:srgbClr val="000000"/>
                </a:solidFill>
                <a:latin typeface="Calibri" panose="020F0502020204030204" pitchFamily="34" charset="0"/>
              </a:rPr>
              <a:t>And his father </a:t>
            </a:r>
            <a:r>
              <a:rPr lang="en-CA" b="1" i="0" u="none" strike="noStrike" baseline="0" dirty="0">
                <a:solidFill>
                  <a:srgbClr val="000000"/>
                </a:solidFill>
                <a:highlight>
                  <a:srgbClr val="FFFF00"/>
                </a:highlight>
                <a:latin typeface="Calibri" panose="020F0502020204030204" pitchFamily="34" charset="0"/>
              </a:rPr>
              <a:t>Zechariah was filled with the Holy Spirit and prophesied</a:t>
            </a:r>
            <a:r>
              <a:rPr lang="en-CA" b="0" i="0" u="none" strike="noStrike" baseline="0" dirty="0">
                <a:solidFill>
                  <a:srgbClr val="000000"/>
                </a:solidFill>
                <a:latin typeface="Calibri" panose="020F0502020204030204" pitchFamily="34" charset="0"/>
              </a:rPr>
              <a:t>, saying,</a:t>
            </a:r>
          </a:p>
          <a:p>
            <a:pPr marL="914400" lvl="2" indent="0">
              <a:spcBef>
                <a:spcPts val="0"/>
              </a:spcBef>
              <a:buNone/>
            </a:pPr>
            <a:r>
              <a:rPr lang="en-CA" sz="2400" b="0" i="0" u="none" strike="noStrike" baseline="0" dirty="0">
                <a:solidFill>
                  <a:srgbClr val="000000"/>
                </a:solidFill>
                <a:latin typeface="Calibri" panose="020F0502020204030204" pitchFamily="34" charset="0"/>
              </a:rPr>
              <a:t>Blessed be the Lord God of Israel,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for he has visited and </a:t>
            </a:r>
            <a:r>
              <a:rPr lang="en-CA" sz="2400" b="1" i="0" u="none" strike="noStrike" baseline="0" dirty="0">
                <a:solidFill>
                  <a:srgbClr val="000000"/>
                </a:solidFill>
                <a:highlight>
                  <a:srgbClr val="FFFF00"/>
                </a:highlight>
                <a:latin typeface="Calibri" panose="020F0502020204030204" pitchFamily="34" charset="0"/>
              </a:rPr>
              <a:t>redeemed his people</a:t>
            </a:r>
            <a:r>
              <a:rPr lang="en-CA" sz="2400" b="1" i="0" u="none" strike="noStrike" baseline="0" dirty="0">
                <a:solidFill>
                  <a:srgbClr val="000000"/>
                </a:solidFill>
                <a:latin typeface="Calibri" panose="020F0502020204030204" pitchFamily="34" charset="0"/>
              </a:rPr>
              <a:t> </a:t>
            </a:r>
            <a:r>
              <a:rPr lang="en-CA" sz="2400" b="0" i="0" u="none" strike="noStrike" baseline="0" dirty="0">
                <a:solidFill>
                  <a:srgbClr val="000000"/>
                </a:solidFill>
                <a:latin typeface="Calibri" panose="020F0502020204030204" pitchFamily="34" charset="0"/>
              </a:rPr>
              <a:t>and has raised up a horn of salvation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for us </a:t>
            </a:r>
            <a:r>
              <a:rPr lang="en-CA" sz="2400" b="1" i="0" u="none" strike="noStrike" baseline="0" dirty="0">
                <a:solidFill>
                  <a:srgbClr val="000000"/>
                </a:solidFill>
                <a:highlight>
                  <a:srgbClr val="FFFF00"/>
                </a:highlight>
                <a:latin typeface="Calibri" panose="020F0502020204030204" pitchFamily="34" charset="0"/>
              </a:rPr>
              <a:t>in the house of his servant David</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1" i="0" u="none" strike="noStrike" baseline="0" dirty="0">
                <a:solidFill>
                  <a:srgbClr val="000000"/>
                </a:solidFill>
                <a:highlight>
                  <a:srgbClr val="FFFF00"/>
                </a:highlight>
                <a:latin typeface="Calibri" panose="020F0502020204030204" pitchFamily="34" charset="0"/>
              </a:rPr>
              <a:t>as he spoke by the mouth of his holy prophets from of old</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that we should be </a:t>
            </a:r>
            <a:r>
              <a:rPr lang="en-CA" sz="2400" b="1" i="0" u="none" strike="noStrike" baseline="0" dirty="0">
                <a:solidFill>
                  <a:srgbClr val="000000"/>
                </a:solidFill>
                <a:highlight>
                  <a:srgbClr val="FFFF00"/>
                </a:highlight>
                <a:latin typeface="Calibri" panose="020F0502020204030204" pitchFamily="34" charset="0"/>
              </a:rPr>
              <a:t>saved from our enemies</a:t>
            </a:r>
            <a:r>
              <a:rPr lang="en-CA" sz="2400" b="1" i="0" u="none" strike="noStrike" baseline="0" dirty="0">
                <a:solidFill>
                  <a:srgbClr val="000000"/>
                </a:solidFill>
                <a:latin typeface="Calibri" panose="020F0502020204030204" pitchFamily="34" charset="0"/>
              </a:rPr>
              <a:t> </a:t>
            </a:r>
            <a:r>
              <a:rPr lang="en-CA" sz="2400" b="0" i="0" u="none" strike="noStrike" baseline="0" dirty="0">
                <a:solidFill>
                  <a:srgbClr val="000000"/>
                </a:solidFill>
                <a:latin typeface="Calibri" panose="020F0502020204030204" pitchFamily="34" charset="0"/>
              </a:rPr>
              <a:t>and from the hand of all who hate us;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to show the mercy promised to our fathers and to remember </a:t>
            </a:r>
            <a:r>
              <a:rPr lang="en-CA" sz="2400" b="1" i="0" u="none" strike="noStrike" baseline="0" dirty="0">
                <a:solidFill>
                  <a:srgbClr val="000000"/>
                </a:solidFill>
                <a:highlight>
                  <a:srgbClr val="FFFF00"/>
                </a:highlight>
                <a:latin typeface="Calibri" panose="020F0502020204030204" pitchFamily="34" charset="0"/>
              </a:rPr>
              <a:t>his holy covenant</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the oath that he swore </a:t>
            </a:r>
            <a:r>
              <a:rPr lang="en-CA" sz="2400" b="1" i="0" u="none" strike="noStrike" baseline="0" dirty="0">
                <a:solidFill>
                  <a:srgbClr val="000000"/>
                </a:solidFill>
                <a:highlight>
                  <a:srgbClr val="FFFF00"/>
                </a:highlight>
                <a:latin typeface="Calibri" panose="020F0502020204030204" pitchFamily="34" charset="0"/>
              </a:rPr>
              <a:t>to our father Abraham</a:t>
            </a:r>
            <a:r>
              <a:rPr lang="en-CA" sz="2400" b="0" i="0" u="none" strike="noStrike" baseline="0" dirty="0">
                <a:solidFill>
                  <a:srgbClr val="000000"/>
                </a:solidFill>
                <a:latin typeface="Calibri" panose="020F0502020204030204" pitchFamily="34" charset="0"/>
              </a:rPr>
              <a:t> …</a:t>
            </a:r>
          </a:p>
          <a:p>
            <a:pPr marL="914400" lvl="2" indent="0">
              <a:spcBef>
                <a:spcPts val="0"/>
              </a:spcBef>
              <a:buNone/>
            </a:pPr>
            <a:r>
              <a:rPr lang="en-CA" sz="2400" b="0" i="0" u="none" strike="noStrike" baseline="0" dirty="0">
                <a:solidFill>
                  <a:srgbClr val="000000"/>
                </a:solidFill>
                <a:latin typeface="Calibri" panose="020F0502020204030204" pitchFamily="34" charset="0"/>
              </a:rPr>
              <a:t>And you, child, will be called </a:t>
            </a:r>
            <a:r>
              <a:rPr lang="en-CA" sz="2400" b="1" i="0" u="none" strike="noStrike" baseline="0" dirty="0">
                <a:solidFill>
                  <a:srgbClr val="000000"/>
                </a:solidFill>
                <a:highlight>
                  <a:srgbClr val="FFFF00"/>
                </a:highlight>
                <a:latin typeface="Calibri" panose="020F0502020204030204" pitchFamily="34" charset="0"/>
              </a:rPr>
              <a:t>the prophet of the Most High</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for </a:t>
            </a:r>
            <a:r>
              <a:rPr lang="en-CA" sz="2400" b="1" i="0" u="none" strike="noStrike" baseline="0" dirty="0">
                <a:solidFill>
                  <a:srgbClr val="000000"/>
                </a:solidFill>
                <a:highlight>
                  <a:srgbClr val="FFFF00"/>
                </a:highlight>
                <a:latin typeface="Calibri" panose="020F0502020204030204" pitchFamily="34" charset="0"/>
              </a:rPr>
              <a:t>you will go before the Lord to prepare his ways</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to give </a:t>
            </a:r>
            <a:r>
              <a:rPr lang="en-CA" sz="2400" b="1" i="0" u="none" strike="noStrike" baseline="0" dirty="0">
                <a:solidFill>
                  <a:srgbClr val="000000"/>
                </a:solidFill>
                <a:highlight>
                  <a:srgbClr val="FFFF00"/>
                </a:highlight>
                <a:latin typeface="Calibri" panose="020F0502020204030204" pitchFamily="34" charset="0"/>
              </a:rPr>
              <a:t>knowledge of salvation</a:t>
            </a:r>
            <a:r>
              <a:rPr lang="en-CA" sz="2400" b="1" i="0" u="none" strike="noStrike" baseline="0" dirty="0">
                <a:solidFill>
                  <a:srgbClr val="000000"/>
                </a:solidFill>
                <a:latin typeface="Calibri" panose="020F0502020204030204" pitchFamily="34" charset="0"/>
              </a:rPr>
              <a:t> </a:t>
            </a:r>
            <a:r>
              <a:rPr lang="en-CA" sz="2400" b="0" i="0" u="none" strike="noStrike" baseline="0" dirty="0">
                <a:solidFill>
                  <a:srgbClr val="000000"/>
                </a:solidFill>
                <a:latin typeface="Calibri" panose="020F0502020204030204" pitchFamily="34" charset="0"/>
              </a:rPr>
              <a:t>to his people in the </a:t>
            </a:r>
            <a:r>
              <a:rPr lang="en-CA" sz="2400" b="1" i="0" u="none" strike="noStrike" baseline="0" dirty="0">
                <a:solidFill>
                  <a:srgbClr val="000000"/>
                </a:solidFill>
                <a:highlight>
                  <a:srgbClr val="FFFF00"/>
                </a:highlight>
                <a:latin typeface="Calibri" panose="020F0502020204030204" pitchFamily="34" charset="0"/>
              </a:rPr>
              <a:t>forgiveness of their sins</a:t>
            </a:r>
            <a:r>
              <a:rPr lang="en-CA" sz="2400" b="0" i="0" u="none" strike="noStrike" baseline="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618114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8452C-D042-5058-FE38-7EC3309A7337}"/>
              </a:ext>
            </a:extLst>
          </p:cNvPr>
          <p:cNvSpPr>
            <a:spLocks noGrp="1"/>
          </p:cNvSpPr>
          <p:nvPr>
            <p:ph type="title"/>
          </p:nvPr>
        </p:nvSpPr>
        <p:spPr>
          <a:xfrm>
            <a:off x="838200" y="1"/>
            <a:ext cx="10515600" cy="1181099"/>
          </a:xfrm>
        </p:spPr>
        <p:txBody>
          <a:bodyPr/>
          <a:lstStyle/>
          <a:p>
            <a:pPr algn="ctr"/>
            <a:r>
              <a:rPr lang="en-CA" dirty="0">
                <a:latin typeface="Arial Black" panose="020B0A04020102020204" pitchFamily="34" charset="0"/>
              </a:rPr>
              <a:t>Jesus is the Messiah</a:t>
            </a:r>
          </a:p>
        </p:txBody>
      </p:sp>
      <p:sp>
        <p:nvSpPr>
          <p:cNvPr id="3" name="Content Placeholder 2">
            <a:extLst>
              <a:ext uri="{FF2B5EF4-FFF2-40B4-BE49-F238E27FC236}">
                <a16:creationId xmlns:a16="http://schemas.microsoft.com/office/drawing/2014/main" id="{E9E9BAAD-C887-CE78-208B-FC5499902DF7}"/>
              </a:ext>
            </a:extLst>
          </p:cNvPr>
          <p:cNvSpPr>
            <a:spLocks noGrp="1"/>
          </p:cNvSpPr>
          <p:nvPr>
            <p:ph idx="1"/>
          </p:nvPr>
        </p:nvSpPr>
        <p:spPr>
          <a:xfrm>
            <a:off x="0" y="1181100"/>
            <a:ext cx="12192000" cy="5676899"/>
          </a:xfrm>
        </p:spPr>
        <p:txBody>
          <a:bodyPr/>
          <a:lstStyle/>
          <a:p>
            <a:r>
              <a:rPr lang="en-CA" b="0" i="0" u="none" strike="noStrike" baseline="0" dirty="0">
                <a:solidFill>
                  <a:srgbClr val="000000"/>
                </a:solidFill>
                <a:latin typeface="Calibri" panose="020F0502020204030204" pitchFamily="34" charset="0"/>
              </a:rPr>
              <a:t>At about age twelve, </a:t>
            </a:r>
            <a:r>
              <a:rPr lang="en-CA" b="1" i="0" u="none" strike="noStrike" baseline="0" dirty="0">
                <a:solidFill>
                  <a:srgbClr val="000000"/>
                </a:solidFill>
                <a:highlight>
                  <a:srgbClr val="FFFF00"/>
                </a:highlight>
                <a:latin typeface="Calibri" panose="020F0502020204030204" pitchFamily="34" charset="0"/>
              </a:rPr>
              <a:t>the boy Jesus</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found his way into the Temple where he </a:t>
            </a:r>
            <a:r>
              <a:rPr lang="en-CA" b="1" i="0" u="none" strike="noStrike" baseline="0" dirty="0">
                <a:solidFill>
                  <a:srgbClr val="000000"/>
                </a:solidFill>
                <a:highlight>
                  <a:srgbClr val="FFFF00"/>
                </a:highlight>
                <a:latin typeface="Calibri" panose="020F0502020204030204" pitchFamily="34" charset="0"/>
              </a:rPr>
              <a:t>began to question the teachers</a:t>
            </a:r>
            <a:endParaRPr lang="en-CA" b="0" i="0" u="none" strike="noStrike" baseline="0" dirty="0">
              <a:solidFill>
                <a:srgbClr val="000000"/>
              </a:solidFill>
              <a:latin typeface="Calibri" panose="020F0502020204030204" pitchFamily="34" charset="0"/>
            </a:endParaRPr>
          </a:p>
          <a:p>
            <a:r>
              <a:rPr lang="en-CA" b="0" i="0" u="none" strike="noStrike" baseline="0" dirty="0">
                <a:solidFill>
                  <a:srgbClr val="000000"/>
                </a:solidFill>
                <a:latin typeface="Calibri" panose="020F0502020204030204" pitchFamily="34" charset="0"/>
              </a:rPr>
              <a:t>When </a:t>
            </a:r>
            <a:r>
              <a:rPr lang="en-CA" b="1" i="0" u="none" strike="noStrike" baseline="0" dirty="0">
                <a:solidFill>
                  <a:srgbClr val="000000"/>
                </a:solidFill>
                <a:highlight>
                  <a:srgbClr val="FFFF00"/>
                </a:highlight>
                <a:latin typeface="Calibri" panose="020F0502020204030204" pitchFamily="34" charset="0"/>
              </a:rPr>
              <a:t>his parents</a:t>
            </a:r>
            <a:r>
              <a:rPr lang="en-CA" b="0" i="0" u="none" strike="noStrike" baseline="0" dirty="0">
                <a:solidFill>
                  <a:srgbClr val="000000"/>
                </a:solidFill>
                <a:latin typeface="Calibri" panose="020F0502020204030204" pitchFamily="34" charset="0"/>
              </a:rPr>
              <a:t> found him, they </a:t>
            </a:r>
            <a:r>
              <a:rPr lang="en-CA" b="1" i="0" u="none" strike="noStrike" baseline="0" dirty="0">
                <a:solidFill>
                  <a:srgbClr val="000000"/>
                </a:solidFill>
                <a:highlight>
                  <a:srgbClr val="FFFF00"/>
                </a:highlight>
                <a:latin typeface="Calibri" panose="020F0502020204030204" pitchFamily="34" charset="0"/>
              </a:rPr>
              <a:t>were astonished at his self-awareness</a:t>
            </a:r>
            <a:r>
              <a:rPr lang="en-CA" b="0" i="0" u="none" strike="noStrike" baseline="0" dirty="0">
                <a:solidFill>
                  <a:srgbClr val="000000"/>
                </a:solidFill>
                <a:latin typeface="Calibri" panose="020F0502020204030204" pitchFamily="34" charset="0"/>
              </a:rPr>
              <a:t>: </a:t>
            </a:r>
          </a:p>
          <a:p>
            <a:pPr marL="457200" lvl="1" indent="0">
              <a:spcBef>
                <a:spcPts val="0"/>
              </a:spcBef>
              <a:buNone/>
            </a:pPr>
            <a:r>
              <a:rPr lang="en-CA" b="1" i="0" u="sng" strike="noStrike" baseline="0" dirty="0">
                <a:solidFill>
                  <a:srgbClr val="000000"/>
                </a:solidFill>
                <a:latin typeface="Calibri" panose="020F0502020204030204" pitchFamily="34" charset="0"/>
              </a:rPr>
              <a:t>Luke 2:46-50 ESV</a:t>
            </a:r>
          </a:p>
          <a:p>
            <a:pPr marL="457200" lvl="1" indent="0">
              <a:spcBef>
                <a:spcPts val="0"/>
              </a:spcBef>
              <a:buNone/>
            </a:pPr>
            <a:r>
              <a:rPr lang="en-CA" b="0" i="0" u="none" strike="noStrike" baseline="0" dirty="0">
                <a:solidFill>
                  <a:srgbClr val="000000"/>
                </a:solidFill>
                <a:latin typeface="Calibri" panose="020F0502020204030204" pitchFamily="34" charset="0"/>
              </a:rPr>
              <a:t>After three days they found him in the temple, </a:t>
            </a:r>
            <a:r>
              <a:rPr lang="en-CA" b="1" i="0" u="none" strike="noStrike" baseline="0" dirty="0">
                <a:solidFill>
                  <a:srgbClr val="000000"/>
                </a:solidFill>
                <a:highlight>
                  <a:srgbClr val="FFFF00"/>
                </a:highlight>
                <a:latin typeface="Calibri" panose="020F0502020204030204" pitchFamily="34" charset="0"/>
              </a:rPr>
              <a:t>sitting among the teachers</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listening to them and </a:t>
            </a:r>
            <a:r>
              <a:rPr lang="en-CA" b="1" i="0" u="none" strike="noStrike" baseline="0" dirty="0">
                <a:solidFill>
                  <a:srgbClr val="000000"/>
                </a:solidFill>
                <a:highlight>
                  <a:srgbClr val="FFFF00"/>
                </a:highlight>
                <a:latin typeface="Calibri" panose="020F0502020204030204" pitchFamily="34" charset="0"/>
              </a:rPr>
              <a:t>asking them questions</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all who heard him were amazed at his understanding and his answers. </a:t>
            </a:r>
          </a:p>
          <a:p>
            <a:pPr marL="457200" lvl="1" indent="0">
              <a:spcBef>
                <a:spcPts val="600"/>
              </a:spcBef>
              <a:buNone/>
            </a:pPr>
            <a:r>
              <a:rPr lang="en-CA" b="0" i="0" u="none" strike="noStrike" baseline="0" dirty="0">
                <a:solidFill>
                  <a:srgbClr val="000000"/>
                </a:solidFill>
                <a:latin typeface="Calibri" panose="020F0502020204030204" pitchFamily="34" charset="0"/>
              </a:rPr>
              <a:t>And when </a:t>
            </a:r>
            <a:r>
              <a:rPr lang="en-CA" b="1" i="0" u="none" strike="noStrike" baseline="0" dirty="0">
                <a:solidFill>
                  <a:srgbClr val="000000"/>
                </a:solidFill>
                <a:highlight>
                  <a:srgbClr val="FFFF00"/>
                </a:highlight>
                <a:latin typeface="Calibri" panose="020F0502020204030204" pitchFamily="34" charset="0"/>
              </a:rPr>
              <a:t>his parents</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saw him, they </a:t>
            </a:r>
            <a:r>
              <a:rPr lang="en-CA" b="1" i="0" u="none" strike="noStrike" baseline="0" dirty="0">
                <a:solidFill>
                  <a:srgbClr val="000000"/>
                </a:solidFill>
                <a:highlight>
                  <a:srgbClr val="FFFF00"/>
                </a:highlight>
                <a:latin typeface="Calibri" panose="020F0502020204030204" pitchFamily="34" charset="0"/>
              </a:rPr>
              <a:t>were astonished</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his mother said to him, </a:t>
            </a:r>
          </a:p>
          <a:p>
            <a:pPr marL="914400" lvl="2" indent="0">
              <a:spcBef>
                <a:spcPts val="0"/>
              </a:spcBef>
              <a:buNone/>
            </a:pPr>
            <a:r>
              <a:rPr lang="en-CA" sz="2400" b="0" i="0" u="none" strike="noStrike" baseline="0" dirty="0">
                <a:solidFill>
                  <a:srgbClr val="000000"/>
                </a:solidFill>
                <a:latin typeface="Calibri" panose="020F0502020204030204" pitchFamily="34" charset="0"/>
              </a:rPr>
              <a:t>“Son, why have you treated us so?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Behold, your father and I have been searching for you in great distress.” </a:t>
            </a:r>
          </a:p>
          <a:p>
            <a:pPr marL="457200" lvl="1" indent="0">
              <a:spcBef>
                <a:spcPts val="600"/>
              </a:spcBef>
              <a:buNone/>
            </a:pPr>
            <a:r>
              <a:rPr lang="en-CA" b="0" i="0" u="none" strike="noStrike" baseline="0" dirty="0">
                <a:solidFill>
                  <a:srgbClr val="000000"/>
                </a:solidFill>
                <a:latin typeface="Calibri" panose="020F0502020204030204" pitchFamily="34" charset="0"/>
              </a:rPr>
              <a:t>And he said to them, </a:t>
            </a:r>
          </a:p>
          <a:p>
            <a:pPr marL="914400" lvl="2" indent="0">
              <a:spcBef>
                <a:spcPts val="0"/>
              </a:spcBef>
              <a:buNone/>
            </a:pPr>
            <a:r>
              <a:rPr lang="en-CA" sz="2400" b="0" i="0" u="none" strike="noStrike" baseline="0" dirty="0">
                <a:solidFill>
                  <a:srgbClr val="000000"/>
                </a:solidFill>
                <a:latin typeface="Calibri" panose="020F0502020204030204" pitchFamily="34" charset="0"/>
              </a:rPr>
              <a:t>“Why were you looking for me?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Did you not know</a:t>
            </a:r>
            <a:r>
              <a:rPr lang="en-CA" sz="2400" i="0" u="none" strike="noStrike" baseline="0" dirty="0">
                <a:solidFill>
                  <a:srgbClr val="000000"/>
                </a:solidFill>
                <a:latin typeface="Calibri" panose="020F0502020204030204" pitchFamily="34" charset="0"/>
              </a:rPr>
              <a:t> that </a:t>
            </a:r>
            <a:r>
              <a:rPr lang="en-CA" sz="2400" b="1" i="0" u="none" strike="noStrike" baseline="0" dirty="0">
                <a:solidFill>
                  <a:srgbClr val="000000"/>
                </a:solidFill>
                <a:highlight>
                  <a:srgbClr val="FFFF00"/>
                </a:highlight>
                <a:latin typeface="Calibri" panose="020F0502020204030204" pitchFamily="34" charset="0"/>
              </a:rPr>
              <a:t>I must be about my Father’s business</a:t>
            </a:r>
            <a:r>
              <a:rPr lang="en-CA" sz="2400" b="0" i="0" u="none" strike="noStrike" baseline="0" dirty="0">
                <a:solidFill>
                  <a:srgbClr val="000000"/>
                </a:solidFill>
                <a:latin typeface="Calibri" panose="020F0502020204030204" pitchFamily="34" charset="0"/>
              </a:rPr>
              <a:t>?” </a:t>
            </a:r>
          </a:p>
          <a:p>
            <a:pPr marL="457200" lvl="1" indent="0">
              <a:spcBef>
                <a:spcPts val="600"/>
              </a:spcBef>
              <a:buNone/>
            </a:pPr>
            <a:r>
              <a:rPr lang="en-CA" b="0" i="0" u="none" strike="noStrike" baseline="0" dirty="0">
                <a:solidFill>
                  <a:srgbClr val="000000"/>
                </a:solidFill>
                <a:latin typeface="Calibri" panose="020F0502020204030204" pitchFamily="34" charset="0"/>
              </a:rPr>
              <a:t>And </a:t>
            </a:r>
            <a:r>
              <a:rPr lang="en-CA" b="1" i="0" u="none" strike="noStrike" baseline="0" dirty="0">
                <a:solidFill>
                  <a:srgbClr val="000000"/>
                </a:solidFill>
                <a:highlight>
                  <a:srgbClr val="FFFF00"/>
                </a:highlight>
                <a:latin typeface="Calibri" panose="020F0502020204030204" pitchFamily="34" charset="0"/>
              </a:rPr>
              <a:t>they did not understand the saying that he spoke to them</a:t>
            </a:r>
            <a:r>
              <a:rPr lang="en-CA" b="0" i="0" u="none" strike="noStrike" baseline="0" dirty="0">
                <a:solidFill>
                  <a:srgbClr val="000000"/>
                </a:solidFill>
                <a:latin typeface="Calibri" panose="020F0502020204030204" pitchFamily="34" charset="0"/>
              </a:rPr>
              <a:t>.</a:t>
            </a:r>
            <a:endParaRPr lang="en-CA" sz="4000" dirty="0"/>
          </a:p>
        </p:txBody>
      </p:sp>
    </p:spTree>
    <p:extLst>
      <p:ext uri="{BB962C8B-B14F-4D97-AF65-F5344CB8AC3E}">
        <p14:creationId xmlns:p14="http://schemas.microsoft.com/office/powerpoint/2010/main" val="1472976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40892-B469-E43F-03BA-F6936B09EF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46018F-B744-4E0D-F704-C3D224A8D577}"/>
              </a:ext>
            </a:extLst>
          </p:cNvPr>
          <p:cNvSpPr>
            <a:spLocks noGrp="1"/>
          </p:cNvSpPr>
          <p:nvPr>
            <p:ph type="title"/>
          </p:nvPr>
        </p:nvSpPr>
        <p:spPr>
          <a:xfrm>
            <a:off x="838200" y="1"/>
            <a:ext cx="10515600" cy="1181099"/>
          </a:xfrm>
        </p:spPr>
        <p:txBody>
          <a:bodyPr/>
          <a:lstStyle/>
          <a:p>
            <a:pPr algn="ctr"/>
            <a:r>
              <a:rPr lang="en-CA" dirty="0">
                <a:latin typeface="Arial Black" panose="020B0A04020102020204" pitchFamily="34" charset="0"/>
              </a:rPr>
              <a:t>Jesus is the Messiah</a:t>
            </a:r>
          </a:p>
        </p:txBody>
      </p:sp>
      <p:sp>
        <p:nvSpPr>
          <p:cNvPr id="3" name="Content Placeholder 2">
            <a:extLst>
              <a:ext uri="{FF2B5EF4-FFF2-40B4-BE49-F238E27FC236}">
                <a16:creationId xmlns:a16="http://schemas.microsoft.com/office/drawing/2014/main" id="{F6C9256D-1292-A791-A756-70C75A765798}"/>
              </a:ext>
            </a:extLst>
          </p:cNvPr>
          <p:cNvSpPr>
            <a:spLocks noGrp="1"/>
          </p:cNvSpPr>
          <p:nvPr>
            <p:ph idx="1"/>
          </p:nvPr>
        </p:nvSpPr>
        <p:spPr>
          <a:xfrm>
            <a:off x="0" y="1181100"/>
            <a:ext cx="12192000" cy="5676899"/>
          </a:xfrm>
        </p:spPr>
        <p:txBody>
          <a:bodyPr>
            <a:normAutofit lnSpcReduction="10000"/>
          </a:bodyPr>
          <a:lstStyle/>
          <a:p>
            <a:pPr marL="0" indent="0">
              <a:spcBef>
                <a:spcPts val="0"/>
              </a:spcBef>
              <a:buNone/>
            </a:pPr>
            <a:r>
              <a:rPr lang="en-CA" b="0" i="0" u="none" strike="noStrike" baseline="0" dirty="0">
                <a:solidFill>
                  <a:srgbClr val="000000"/>
                </a:solidFill>
                <a:latin typeface="Calibri" panose="020F0502020204030204" pitchFamily="34" charset="0"/>
              </a:rPr>
              <a:t>Near the beginning of the Great Galilean Ministry, </a:t>
            </a:r>
            <a:r>
              <a:rPr lang="en-CA" b="1" i="0" u="none" strike="noStrike" baseline="0" dirty="0">
                <a:solidFill>
                  <a:srgbClr val="000000"/>
                </a:solidFill>
                <a:highlight>
                  <a:srgbClr val="FFFF00"/>
                </a:highlight>
                <a:latin typeface="Calibri" panose="020F0502020204030204" pitchFamily="34" charset="0"/>
              </a:rPr>
              <a:t>Jesus was in the Synagogue in Nazareth</a:t>
            </a:r>
            <a:r>
              <a:rPr lang="en-CA" b="0" i="0" u="none" strike="noStrike" baseline="0" dirty="0">
                <a:solidFill>
                  <a:srgbClr val="000000"/>
                </a:solidFill>
                <a:latin typeface="Calibri" panose="020F0502020204030204" pitchFamily="34" charset="0"/>
              </a:rPr>
              <a:t>, and he was given the Isaiah scroll from which to read – </a:t>
            </a:r>
            <a:r>
              <a:rPr lang="en-CA" b="1" i="0" u="none" strike="noStrike" baseline="0" dirty="0">
                <a:solidFill>
                  <a:srgbClr val="000000"/>
                </a:solidFill>
                <a:highlight>
                  <a:srgbClr val="FFFF00"/>
                </a:highlight>
                <a:latin typeface="Calibri" panose="020F0502020204030204" pitchFamily="34" charset="0"/>
              </a:rPr>
              <a:t>Jesus opened to the Fifth Servant Song and read</a:t>
            </a:r>
            <a:r>
              <a:rPr lang="en-CA" b="0" i="0" u="none" strike="noStrike" baseline="0" dirty="0">
                <a:solidFill>
                  <a:srgbClr val="000000"/>
                </a:solidFill>
                <a:latin typeface="Calibri" panose="020F0502020204030204" pitchFamily="34" charset="0"/>
              </a:rPr>
              <a:t>: </a:t>
            </a:r>
          </a:p>
          <a:p>
            <a:pPr marL="457200" lvl="1" indent="0">
              <a:spcBef>
                <a:spcPts val="0"/>
              </a:spcBef>
              <a:buNone/>
            </a:pPr>
            <a:r>
              <a:rPr lang="en-CA" b="1" i="0" u="sng" strike="noStrike" baseline="0" dirty="0">
                <a:solidFill>
                  <a:srgbClr val="000000"/>
                </a:solidFill>
                <a:latin typeface="Calibri" panose="020F0502020204030204" pitchFamily="34" charset="0"/>
              </a:rPr>
              <a:t>Luke 4:16-21 ESV</a:t>
            </a:r>
          </a:p>
          <a:p>
            <a:pPr marL="457200" lvl="1" indent="0">
              <a:spcBef>
                <a:spcPts val="0"/>
              </a:spcBef>
              <a:buNone/>
            </a:pPr>
            <a:r>
              <a:rPr lang="en-CA" b="0" i="0" u="none" strike="noStrike" baseline="0" dirty="0">
                <a:solidFill>
                  <a:srgbClr val="000000"/>
                </a:solidFill>
                <a:latin typeface="Calibri" panose="020F0502020204030204" pitchFamily="34" charset="0"/>
              </a:rPr>
              <a:t>And he came to </a:t>
            </a:r>
            <a:r>
              <a:rPr lang="en-CA" b="1" i="0" u="none" strike="noStrike" baseline="0" dirty="0">
                <a:solidFill>
                  <a:srgbClr val="000000"/>
                </a:solidFill>
                <a:highlight>
                  <a:srgbClr val="FFFF00"/>
                </a:highlight>
                <a:latin typeface="Calibri" panose="020F0502020204030204" pitchFamily="34" charset="0"/>
              </a:rPr>
              <a:t>Nazareth</a:t>
            </a:r>
            <a:r>
              <a:rPr lang="en-CA" b="0" i="0" u="none" strike="noStrike" baseline="0" dirty="0">
                <a:solidFill>
                  <a:srgbClr val="000000"/>
                </a:solidFill>
                <a:latin typeface="Calibri" panose="020F0502020204030204" pitchFamily="34" charset="0"/>
              </a:rPr>
              <a:t>, where he had been brought up.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as was his custom, he went to the synagogue on the Sabbath day,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a:t>
            </a:r>
            <a:r>
              <a:rPr lang="en-CA" b="1" i="0" u="none" strike="noStrike" baseline="0" dirty="0">
                <a:solidFill>
                  <a:srgbClr val="000000"/>
                </a:solidFill>
                <a:highlight>
                  <a:srgbClr val="FFFF00"/>
                </a:highlight>
                <a:latin typeface="Calibri" panose="020F0502020204030204" pitchFamily="34" charset="0"/>
              </a:rPr>
              <a:t>he stood up to read</a:t>
            </a:r>
            <a:r>
              <a:rPr lang="en-CA" b="0" i="0" u="none" strike="noStrike" baseline="0" dirty="0">
                <a:solidFill>
                  <a:srgbClr val="000000"/>
                </a:solidFill>
                <a:latin typeface="Calibri" panose="020F0502020204030204" pitchFamily="34" charset="0"/>
              </a:rPr>
              <a:t>.  And the scroll of the prophet Isaiah was given to him.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He unrolled the scroll and </a:t>
            </a:r>
            <a:r>
              <a:rPr lang="en-CA" b="1" i="0" u="none" strike="noStrike" baseline="0" dirty="0">
                <a:solidFill>
                  <a:srgbClr val="000000"/>
                </a:solidFill>
                <a:highlight>
                  <a:srgbClr val="FFFF00"/>
                </a:highlight>
                <a:latin typeface="Calibri" panose="020F0502020204030204" pitchFamily="34" charset="0"/>
              </a:rPr>
              <a:t>found the place</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where it was written, </a:t>
            </a:r>
          </a:p>
          <a:p>
            <a:pPr marL="914400" lvl="2" indent="0">
              <a:spcBef>
                <a:spcPts val="0"/>
              </a:spcBef>
              <a:buNone/>
            </a:pPr>
            <a:r>
              <a:rPr lang="en-CA" sz="2400" b="1" i="0" u="none" strike="noStrike" baseline="0" dirty="0">
                <a:solidFill>
                  <a:srgbClr val="000000"/>
                </a:solidFill>
                <a:highlight>
                  <a:srgbClr val="FFFF00"/>
                </a:highlight>
                <a:latin typeface="Calibri" panose="020F0502020204030204" pitchFamily="34" charset="0"/>
              </a:rPr>
              <a:t>The Spirit of the Lord is upon me</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because </a:t>
            </a:r>
            <a:r>
              <a:rPr lang="en-CA" sz="2400" b="1" i="0" u="none" strike="noStrike" baseline="0" dirty="0">
                <a:solidFill>
                  <a:srgbClr val="000000"/>
                </a:solidFill>
                <a:highlight>
                  <a:srgbClr val="FFFF00"/>
                </a:highlight>
                <a:latin typeface="Calibri" panose="020F0502020204030204" pitchFamily="34" charset="0"/>
              </a:rPr>
              <a:t>he has anointed me to proclaim good news to the poor</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He has sent me to proclaim liberty to the captives and recovering of sight to the blind,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to set at liberty those who are oppressed, </a:t>
            </a:r>
            <a:r>
              <a:rPr lang="en-CA" sz="2400" b="1" i="0" u="none" strike="noStrike" baseline="0" dirty="0">
                <a:solidFill>
                  <a:srgbClr val="000000"/>
                </a:solidFill>
                <a:highlight>
                  <a:srgbClr val="FFFF00"/>
                </a:highlight>
                <a:latin typeface="Calibri" panose="020F0502020204030204" pitchFamily="34" charset="0"/>
              </a:rPr>
              <a:t>to proclaim the year of the Lord’s favor</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(cit</a:t>
            </a:r>
            <a:r>
              <a:rPr lang="en-CA" sz="2400" dirty="0">
                <a:solidFill>
                  <a:srgbClr val="000000"/>
                </a:solidFill>
                <a:latin typeface="Calibri" panose="020F0502020204030204" pitchFamily="34" charset="0"/>
              </a:rPr>
              <a:t>ing</a:t>
            </a:r>
            <a:r>
              <a:rPr lang="en-CA" sz="2400" b="0" i="0" u="none" strike="noStrike" baseline="0" dirty="0">
                <a:solidFill>
                  <a:srgbClr val="000000"/>
                </a:solidFill>
                <a:latin typeface="Calibri" panose="020F0502020204030204" pitchFamily="34" charset="0"/>
              </a:rPr>
              <a:t> Isaiah 61:1-2a) </a:t>
            </a:r>
          </a:p>
          <a:p>
            <a:pPr marL="457200" lvl="1" indent="0">
              <a:spcBef>
                <a:spcPts val="0"/>
              </a:spcBef>
              <a:buNone/>
            </a:pPr>
            <a:r>
              <a:rPr lang="en-CA" b="0" i="0" u="none" strike="noStrike" baseline="0" dirty="0">
                <a:solidFill>
                  <a:srgbClr val="000000"/>
                </a:solidFill>
                <a:latin typeface="Calibri" panose="020F0502020204030204" pitchFamily="34" charset="0"/>
              </a:rPr>
              <a:t>And </a:t>
            </a:r>
            <a:r>
              <a:rPr lang="en-CA" i="0" u="none" strike="noStrike" baseline="0" dirty="0">
                <a:solidFill>
                  <a:srgbClr val="000000"/>
                </a:solidFill>
                <a:latin typeface="Calibri" panose="020F0502020204030204" pitchFamily="34" charset="0"/>
              </a:rPr>
              <a:t>he rolled up the scroll and gave it back to the attendant </a:t>
            </a:r>
            <a:r>
              <a:rPr lang="en-CA" b="0" i="0" u="none" strike="noStrike" baseline="0" dirty="0">
                <a:solidFill>
                  <a:srgbClr val="000000"/>
                </a:solidFill>
                <a:latin typeface="Calibri" panose="020F0502020204030204" pitchFamily="34" charset="0"/>
              </a:rPr>
              <a:t>and sat down.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the eyes of all in the synagogue were fixed on him.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a:t>
            </a:r>
            <a:r>
              <a:rPr lang="en-CA" b="1" i="0" u="none" strike="noStrike" baseline="0" dirty="0">
                <a:solidFill>
                  <a:srgbClr val="000000"/>
                </a:solidFill>
                <a:highlight>
                  <a:srgbClr val="FFFF00"/>
                </a:highlight>
                <a:latin typeface="Calibri" panose="020F0502020204030204" pitchFamily="34" charset="0"/>
              </a:rPr>
              <a:t>he began to say to them</a:t>
            </a:r>
            <a:r>
              <a:rPr lang="en-CA" b="0" i="0" u="none" strike="noStrike" baseline="0" dirty="0">
                <a:solidFill>
                  <a:srgbClr val="000000"/>
                </a:solidFill>
                <a:latin typeface="Calibri" panose="020F0502020204030204" pitchFamily="34" charset="0"/>
              </a:rPr>
              <a:t>, </a:t>
            </a:r>
          </a:p>
          <a:p>
            <a:pPr marL="914400" lvl="2" indent="0">
              <a:spcBef>
                <a:spcPts val="0"/>
              </a:spcBef>
              <a:buNone/>
            </a:pPr>
            <a:r>
              <a:rPr lang="en-CA" sz="2400" b="0" i="0" u="none" strike="noStrike" baseline="0" dirty="0">
                <a:solidFill>
                  <a:srgbClr val="000000"/>
                </a:solidFill>
                <a:latin typeface="Calibri" panose="020F0502020204030204" pitchFamily="34" charset="0"/>
              </a:rPr>
              <a:t>“</a:t>
            </a:r>
            <a:r>
              <a:rPr lang="en-CA" sz="2400" b="1" i="0" u="none" strike="noStrike" baseline="0" dirty="0">
                <a:solidFill>
                  <a:srgbClr val="000000"/>
                </a:solidFill>
                <a:highlight>
                  <a:srgbClr val="FFFF00"/>
                </a:highlight>
                <a:latin typeface="Calibri" panose="020F0502020204030204" pitchFamily="34" charset="0"/>
              </a:rPr>
              <a:t>Today this Scripture has been fulfilled in your hearing</a:t>
            </a:r>
            <a:r>
              <a:rPr lang="en-CA" sz="2400" b="0" i="0" u="none" strike="noStrike" baseline="0" dirty="0">
                <a:solidFill>
                  <a:srgbClr val="000000"/>
                </a:solidFill>
                <a:latin typeface="Calibri" panose="020F0502020204030204" pitchFamily="34" charset="0"/>
              </a:rPr>
              <a:t>.”  </a:t>
            </a:r>
            <a:endParaRPr lang="en-CA" sz="4000" dirty="0"/>
          </a:p>
        </p:txBody>
      </p:sp>
    </p:spTree>
    <p:extLst>
      <p:ext uri="{BB962C8B-B14F-4D97-AF65-F5344CB8AC3E}">
        <p14:creationId xmlns:p14="http://schemas.microsoft.com/office/powerpoint/2010/main" val="433199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B76FD-06DC-E7BF-239F-3C9A21D72F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5A0059-BAD7-F94C-E439-6EC94E31D9E8}"/>
              </a:ext>
            </a:extLst>
          </p:cNvPr>
          <p:cNvSpPr>
            <a:spLocks noGrp="1"/>
          </p:cNvSpPr>
          <p:nvPr>
            <p:ph type="title"/>
          </p:nvPr>
        </p:nvSpPr>
        <p:spPr>
          <a:xfrm>
            <a:off x="838200" y="1"/>
            <a:ext cx="10515600" cy="1181099"/>
          </a:xfrm>
        </p:spPr>
        <p:txBody>
          <a:bodyPr/>
          <a:lstStyle/>
          <a:p>
            <a:pPr algn="ctr"/>
            <a:r>
              <a:rPr lang="en-CA" dirty="0">
                <a:latin typeface="Arial Black" panose="020B0A04020102020204" pitchFamily="34" charset="0"/>
              </a:rPr>
              <a:t>Jesus is the Messiah</a:t>
            </a:r>
          </a:p>
        </p:txBody>
      </p:sp>
      <p:sp>
        <p:nvSpPr>
          <p:cNvPr id="3" name="Content Placeholder 2">
            <a:extLst>
              <a:ext uri="{FF2B5EF4-FFF2-40B4-BE49-F238E27FC236}">
                <a16:creationId xmlns:a16="http://schemas.microsoft.com/office/drawing/2014/main" id="{88638790-92CC-7A90-E9EC-EBDADD591447}"/>
              </a:ext>
            </a:extLst>
          </p:cNvPr>
          <p:cNvSpPr>
            <a:spLocks noGrp="1"/>
          </p:cNvSpPr>
          <p:nvPr>
            <p:ph idx="1"/>
          </p:nvPr>
        </p:nvSpPr>
        <p:spPr>
          <a:xfrm>
            <a:off x="0" y="1181100"/>
            <a:ext cx="12192000" cy="5676899"/>
          </a:xfrm>
        </p:spPr>
        <p:txBody>
          <a:bodyPr>
            <a:normAutofit/>
          </a:bodyPr>
          <a:lstStyle/>
          <a:p>
            <a:pPr marL="0" indent="0">
              <a:spcBef>
                <a:spcPts val="0"/>
              </a:spcBef>
              <a:buNone/>
            </a:pPr>
            <a:r>
              <a:rPr lang="en-CA" b="0" i="0" u="none" strike="noStrike" baseline="0" dirty="0">
                <a:solidFill>
                  <a:srgbClr val="000000"/>
                </a:solidFill>
                <a:latin typeface="Calibri" panose="020F0502020204030204" pitchFamily="34" charset="0"/>
              </a:rPr>
              <a:t>The </a:t>
            </a:r>
            <a:r>
              <a:rPr lang="en-CA" b="1" i="0" u="none" strike="noStrike" baseline="0" dirty="0">
                <a:solidFill>
                  <a:srgbClr val="000000"/>
                </a:solidFill>
                <a:highlight>
                  <a:srgbClr val="FFFF00"/>
                </a:highlight>
                <a:latin typeface="Calibri" panose="020F0502020204030204" pitchFamily="34" charset="0"/>
              </a:rPr>
              <a:t>Apostle John</a:t>
            </a:r>
            <a:r>
              <a:rPr lang="en-CA" b="0" i="0" u="none" strike="noStrike" baseline="0" dirty="0">
                <a:solidFill>
                  <a:srgbClr val="000000"/>
                </a:solidFill>
                <a:latin typeface="Calibri" panose="020F0502020204030204" pitchFamily="34" charset="0"/>
              </a:rPr>
              <a:t> reports several </a:t>
            </a:r>
            <a:r>
              <a:rPr lang="en-CA" b="1" i="0" u="none" strike="noStrike" baseline="0" dirty="0">
                <a:solidFill>
                  <a:srgbClr val="000000"/>
                </a:solidFill>
                <a:highlight>
                  <a:srgbClr val="FFFF00"/>
                </a:highlight>
                <a:latin typeface="Calibri" panose="020F0502020204030204" pitchFamily="34" charset="0"/>
              </a:rPr>
              <a:t>discourses of Jesus</a:t>
            </a:r>
            <a:r>
              <a:rPr lang="en-CA" b="0" i="0" u="none" strike="noStrike" baseline="0" dirty="0">
                <a:solidFill>
                  <a:srgbClr val="000000"/>
                </a:solidFill>
                <a:latin typeface="Calibri" panose="020F0502020204030204" pitchFamily="34" charset="0"/>
              </a:rPr>
              <a:t> where Jesus, in first person speech, clearly reveals that he is the Messiah, for example:</a:t>
            </a:r>
          </a:p>
          <a:p>
            <a:pPr marL="457200" lvl="1" indent="0">
              <a:spcBef>
                <a:spcPts val="0"/>
              </a:spcBef>
              <a:buNone/>
            </a:pPr>
            <a:r>
              <a:rPr lang="en-CA" b="1" i="0" u="sng" strike="noStrike" baseline="0" dirty="0">
                <a:solidFill>
                  <a:srgbClr val="000000"/>
                </a:solidFill>
                <a:latin typeface="Calibri" panose="020F0502020204030204" pitchFamily="34" charset="0"/>
              </a:rPr>
              <a:t>John 8:14, 23, 28 ESV</a:t>
            </a:r>
          </a:p>
          <a:p>
            <a:pPr marL="457200" lvl="1" indent="0">
              <a:spcBef>
                <a:spcPts val="0"/>
              </a:spcBef>
              <a:buNone/>
            </a:pPr>
            <a:r>
              <a:rPr lang="en-CA" b="0" i="0" u="none" strike="noStrike" baseline="0" dirty="0">
                <a:solidFill>
                  <a:srgbClr val="000000"/>
                </a:solidFill>
                <a:latin typeface="Calibri" panose="020F0502020204030204" pitchFamily="34" charset="0"/>
              </a:rPr>
              <a:t>Jesus answered, </a:t>
            </a:r>
          </a:p>
          <a:p>
            <a:pPr marL="914400" lvl="2" indent="0">
              <a:spcBef>
                <a:spcPts val="0"/>
              </a:spcBef>
              <a:buNone/>
            </a:pPr>
            <a:r>
              <a:rPr lang="en-CA" sz="2400" b="0" i="0" u="none" strike="noStrike" baseline="0" dirty="0">
                <a:solidFill>
                  <a:srgbClr val="000000"/>
                </a:solidFill>
                <a:latin typeface="Calibri" panose="020F0502020204030204" pitchFamily="34" charset="0"/>
              </a:rPr>
              <a:t>“Even if I do bear witness about myself, </a:t>
            </a:r>
            <a:r>
              <a:rPr lang="en-CA" sz="2400" b="1" i="0" u="none" strike="noStrike" baseline="0" dirty="0">
                <a:solidFill>
                  <a:srgbClr val="000000"/>
                </a:solidFill>
                <a:highlight>
                  <a:srgbClr val="FFFF00"/>
                </a:highlight>
                <a:latin typeface="Calibri" panose="020F0502020204030204" pitchFamily="34" charset="0"/>
              </a:rPr>
              <a:t>my testimony is true</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for </a:t>
            </a:r>
            <a:r>
              <a:rPr lang="en-CA" sz="2400" b="1" i="0" u="none" strike="noStrike" baseline="0" dirty="0">
                <a:solidFill>
                  <a:srgbClr val="000000"/>
                </a:solidFill>
                <a:highlight>
                  <a:srgbClr val="FFFF00"/>
                </a:highlight>
                <a:latin typeface="Calibri" panose="020F0502020204030204" pitchFamily="34" charset="0"/>
              </a:rPr>
              <a:t>I know where I came from and where I am going</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but you do not know where I come from or where I am going. …” </a:t>
            </a:r>
          </a:p>
          <a:p>
            <a:pPr marL="457200" lvl="1" indent="0">
              <a:spcBef>
                <a:spcPts val="600"/>
              </a:spcBef>
              <a:buNone/>
            </a:pPr>
            <a:r>
              <a:rPr lang="en-CA" b="0" i="0" u="none" strike="noStrike" baseline="0" dirty="0">
                <a:solidFill>
                  <a:srgbClr val="000000"/>
                </a:solidFill>
                <a:latin typeface="Calibri" panose="020F0502020204030204" pitchFamily="34" charset="0"/>
              </a:rPr>
              <a:t>He said to them, </a:t>
            </a:r>
          </a:p>
          <a:p>
            <a:pPr marL="914400" lvl="2" indent="0">
              <a:spcBef>
                <a:spcPts val="0"/>
              </a:spcBef>
              <a:buNone/>
            </a:pPr>
            <a:r>
              <a:rPr lang="en-CA" sz="2400" b="0" i="0" u="none" strike="noStrike" baseline="0" dirty="0">
                <a:solidFill>
                  <a:srgbClr val="000000"/>
                </a:solidFill>
                <a:latin typeface="Calibri" panose="020F0502020204030204" pitchFamily="34" charset="0"/>
              </a:rPr>
              <a:t>“You are from below; </a:t>
            </a:r>
            <a:r>
              <a:rPr lang="en-CA" sz="2400" b="1" i="0" u="none" strike="noStrike" baseline="0" dirty="0">
                <a:solidFill>
                  <a:srgbClr val="000000"/>
                </a:solidFill>
                <a:highlight>
                  <a:srgbClr val="FFFF00"/>
                </a:highlight>
                <a:latin typeface="Calibri" panose="020F0502020204030204" pitchFamily="34" charset="0"/>
              </a:rPr>
              <a:t>I am from above</a:t>
            </a:r>
            <a:r>
              <a:rPr lang="en-CA" sz="2400" b="0" i="0" u="none" strike="noStrike" baseline="0" dirty="0">
                <a:solidFill>
                  <a:srgbClr val="000000"/>
                </a:solidFill>
                <a:latin typeface="Calibri" panose="020F0502020204030204" pitchFamily="34" charset="0"/>
              </a:rPr>
              <a:t>. You are of this world; </a:t>
            </a:r>
            <a:r>
              <a:rPr lang="en-CA" sz="2400" b="1" i="0" u="none" strike="noStrike" baseline="0" dirty="0">
                <a:solidFill>
                  <a:srgbClr val="000000"/>
                </a:solidFill>
                <a:highlight>
                  <a:srgbClr val="FFFF00"/>
                </a:highlight>
                <a:latin typeface="Calibri" panose="020F0502020204030204" pitchFamily="34" charset="0"/>
              </a:rPr>
              <a:t>I am not of this world</a:t>
            </a:r>
            <a:r>
              <a:rPr lang="en-CA" sz="2400" b="0" i="0" u="none" strike="noStrike" baseline="0" dirty="0">
                <a:solidFill>
                  <a:srgbClr val="000000"/>
                </a:solidFill>
                <a:latin typeface="Calibri" panose="020F0502020204030204" pitchFamily="34" charset="0"/>
              </a:rPr>
              <a:t>. …” </a:t>
            </a:r>
          </a:p>
          <a:p>
            <a:pPr marL="457200" lvl="1" indent="0">
              <a:spcBef>
                <a:spcPts val="600"/>
              </a:spcBef>
              <a:buNone/>
            </a:pPr>
            <a:r>
              <a:rPr lang="en-CA" b="0" i="0" u="none" strike="noStrike" baseline="0" dirty="0">
                <a:solidFill>
                  <a:srgbClr val="000000"/>
                </a:solidFill>
                <a:latin typeface="Calibri" panose="020F0502020204030204" pitchFamily="34" charset="0"/>
              </a:rPr>
              <a:t>So Jesus said to them, </a:t>
            </a:r>
          </a:p>
          <a:p>
            <a:pPr marL="914400" lvl="2" indent="0">
              <a:spcBef>
                <a:spcPts val="0"/>
              </a:spcBef>
              <a:buNone/>
            </a:pPr>
            <a:r>
              <a:rPr lang="en-CA" sz="2400" b="0" i="0" u="none" strike="noStrike" baseline="0" dirty="0">
                <a:solidFill>
                  <a:srgbClr val="000000"/>
                </a:solidFill>
                <a:latin typeface="Calibri" panose="020F0502020204030204" pitchFamily="34" charset="0"/>
              </a:rPr>
              <a:t>“When you have lifted up the Son of Man, </a:t>
            </a:r>
            <a:br>
              <a:rPr lang="en-CA" sz="2400" b="0" i="0" u="none" strike="noStrike" baseline="0" dirty="0">
                <a:solidFill>
                  <a:srgbClr val="000000"/>
                </a:solidFill>
                <a:latin typeface="Calibri" panose="020F0502020204030204" pitchFamily="34" charset="0"/>
              </a:rPr>
            </a:br>
            <a:r>
              <a:rPr lang="en-CA" sz="2400" b="1" i="0" u="none" strike="noStrike" baseline="0" dirty="0">
                <a:solidFill>
                  <a:srgbClr val="000000"/>
                </a:solidFill>
                <a:highlight>
                  <a:srgbClr val="FFFF00"/>
                </a:highlight>
                <a:latin typeface="Calibri" panose="020F0502020204030204" pitchFamily="34" charset="0"/>
              </a:rPr>
              <a:t>then you will know that [I am] </a:t>
            </a:r>
            <a:r>
              <a:rPr lang="en-CA" sz="2400" b="1" i="0" u="none" strike="noStrike" baseline="0" dirty="0">
                <a:solidFill>
                  <a:srgbClr val="000000"/>
                </a:solidFill>
                <a:latin typeface="Calibri" panose="020F0502020204030204" pitchFamily="34" charset="0"/>
              </a:rPr>
              <a:t>(</a:t>
            </a:r>
            <a:r>
              <a:rPr lang="en-CA" sz="2400" b="1" i="0" u="none" strike="noStrike" baseline="0" dirty="0" err="1">
                <a:solidFill>
                  <a:srgbClr val="000000"/>
                </a:solidFill>
                <a:highlight>
                  <a:srgbClr val="FFFF00"/>
                </a:highlight>
                <a:latin typeface="Calibri" panose="020F0502020204030204" pitchFamily="34" charset="0"/>
              </a:rPr>
              <a:t>ἐγω</a:t>
            </a:r>
            <a:r>
              <a:rPr lang="en-CA" sz="2400" b="1" i="0" u="none" strike="noStrike" baseline="0" dirty="0">
                <a:solidFill>
                  <a:srgbClr val="000000"/>
                </a:solidFill>
                <a:highlight>
                  <a:srgbClr val="FFFF00"/>
                </a:highlight>
                <a:latin typeface="Calibri" panose="020F0502020204030204" pitchFamily="34" charset="0"/>
              </a:rPr>
              <a:t>́ </a:t>
            </a:r>
            <a:r>
              <a:rPr lang="en-CA" sz="2400" b="1" i="0" u="none" strike="noStrike" baseline="0" dirty="0" err="1">
                <a:solidFill>
                  <a:srgbClr val="000000"/>
                </a:solidFill>
                <a:highlight>
                  <a:srgbClr val="FFFF00"/>
                </a:highlight>
                <a:latin typeface="Calibri" panose="020F0502020204030204" pitchFamily="34" charset="0"/>
              </a:rPr>
              <a:t>εἰμι</a:t>
            </a:r>
            <a:r>
              <a:rPr lang="en-CA" sz="2400" b="1" i="0" u="none" strike="noStrike" baseline="0" dirty="0">
                <a:solidFill>
                  <a:srgbClr val="000000"/>
                </a:solidFill>
                <a:highlight>
                  <a:srgbClr val="FFFF00"/>
                </a:highlight>
                <a:latin typeface="Calibri" panose="020F0502020204030204" pitchFamily="34" charset="0"/>
              </a:rPr>
              <a:t> - ego </a:t>
            </a:r>
            <a:r>
              <a:rPr lang="en-CA" sz="2400" b="1" i="0" u="none" strike="noStrike" baseline="0" dirty="0" err="1">
                <a:solidFill>
                  <a:srgbClr val="000000"/>
                </a:solidFill>
                <a:highlight>
                  <a:srgbClr val="FFFF00"/>
                </a:highlight>
                <a:latin typeface="Calibri" panose="020F0502020204030204" pitchFamily="34" charset="0"/>
              </a:rPr>
              <a:t>eimi</a:t>
            </a:r>
            <a:r>
              <a:rPr lang="en-CA" sz="2400" b="1" i="0" u="none" strike="noStrike" baseline="0" dirty="0">
                <a:solidFill>
                  <a:srgbClr val="000000"/>
                </a:solidFill>
                <a:latin typeface="Calibri" panose="020F0502020204030204" pitchFamily="34" charset="0"/>
              </a:rPr>
              <a:t>)</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and that I do nothing on my own authority, but speak just as the Father taught me. …”</a:t>
            </a:r>
          </a:p>
          <a:p>
            <a:pPr>
              <a:spcBef>
                <a:spcPts val="1200"/>
              </a:spcBef>
              <a:buFont typeface="Wingdings" panose="05000000000000000000" pitchFamily="2" charset="2"/>
              <a:buChar char="Ø"/>
            </a:pPr>
            <a:r>
              <a:rPr lang="en-CA" b="0" i="0" u="none" strike="noStrike" baseline="0" dirty="0">
                <a:solidFill>
                  <a:srgbClr val="000000"/>
                </a:solidFill>
                <a:latin typeface="Calibri" panose="020F0502020204030204" pitchFamily="34" charset="0"/>
              </a:rPr>
              <a:t>“</a:t>
            </a:r>
            <a:r>
              <a:rPr lang="en-CA" b="0" i="1" u="none" strike="noStrike" baseline="0" dirty="0">
                <a:solidFill>
                  <a:srgbClr val="000000"/>
                </a:solidFill>
                <a:latin typeface="Calibri" panose="020F0502020204030204" pitchFamily="34" charset="0"/>
              </a:rPr>
              <a:t>ego </a:t>
            </a:r>
            <a:r>
              <a:rPr lang="en-CA" b="0" i="1" u="none" strike="noStrike" baseline="0" dirty="0" err="1">
                <a:solidFill>
                  <a:srgbClr val="000000"/>
                </a:solidFill>
                <a:latin typeface="Calibri" panose="020F0502020204030204" pitchFamily="34" charset="0"/>
              </a:rPr>
              <a:t>eimi</a:t>
            </a:r>
            <a:r>
              <a:rPr lang="en-CA" b="0" i="0" u="none" strike="noStrike" baseline="0" dirty="0">
                <a:solidFill>
                  <a:srgbClr val="000000"/>
                </a:solidFill>
                <a:latin typeface="Calibri" panose="020F0502020204030204" pitchFamily="34" charset="0"/>
              </a:rPr>
              <a:t>” is the Septuagint translation of “I AM WHO I AM” in Exodus 3:14</a:t>
            </a:r>
          </a:p>
        </p:txBody>
      </p:sp>
    </p:spTree>
    <p:extLst>
      <p:ext uri="{BB962C8B-B14F-4D97-AF65-F5344CB8AC3E}">
        <p14:creationId xmlns:p14="http://schemas.microsoft.com/office/powerpoint/2010/main" val="720416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D0B4D-138F-1041-3F4E-5E464E929D27}"/>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The Expectation</a:t>
            </a:r>
          </a:p>
        </p:txBody>
      </p:sp>
      <p:sp>
        <p:nvSpPr>
          <p:cNvPr id="3" name="Content Placeholder 2">
            <a:extLst>
              <a:ext uri="{FF2B5EF4-FFF2-40B4-BE49-F238E27FC236}">
                <a16:creationId xmlns:a16="http://schemas.microsoft.com/office/drawing/2014/main" id="{4B38C0B6-07B7-F45D-8200-B20BD8CE3D55}"/>
              </a:ext>
            </a:extLst>
          </p:cNvPr>
          <p:cNvSpPr>
            <a:spLocks noGrp="1"/>
          </p:cNvSpPr>
          <p:nvPr>
            <p:ph idx="1"/>
          </p:nvPr>
        </p:nvSpPr>
        <p:spPr>
          <a:xfrm>
            <a:off x="604434" y="1146875"/>
            <a:ext cx="11050291" cy="5711124"/>
          </a:xfrm>
        </p:spPr>
        <p:txBody>
          <a:bodyPr/>
          <a:lstStyle/>
          <a:p>
            <a:pPr marL="0" indent="0">
              <a:buNone/>
            </a:pPr>
            <a:r>
              <a:rPr lang="en-CA" b="1" dirty="0">
                <a:highlight>
                  <a:srgbClr val="FFFF00"/>
                </a:highlight>
              </a:rPr>
              <a:t>The “Jews” at the time of Christ were expecting the Messiah</a:t>
            </a:r>
            <a:r>
              <a:rPr lang="en-CA" dirty="0"/>
              <a:t>:</a:t>
            </a:r>
          </a:p>
          <a:p>
            <a:pPr marL="457200" lvl="1" indent="0">
              <a:buNone/>
            </a:pPr>
            <a:r>
              <a:rPr lang="en-CA" dirty="0"/>
              <a:t>No single form of </a:t>
            </a:r>
            <a:r>
              <a:rPr lang="en-CA" b="1" dirty="0">
                <a:highlight>
                  <a:srgbClr val="FFFF00"/>
                </a:highlight>
              </a:rPr>
              <a:t>messianic expectation</a:t>
            </a:r>
            <a:r>
              <a:rPr lang="en-CA" dirty="0"/>
              <a:t> was cherished by Jesus’ co</a:t>
            </a:r>
            <a:r>
              <a:rPr lang="en-CA" dirty="0">
                <a:latin typeface="Aptos" panose="020B0004020202020204" pitchFamily="34" charset="0"/>
              </a:rPr>
              <a:t>n</a:t>
            </a:r>
            <a:r>
              <a:rPr lang="en-CA" dirty="0"/>
              <a:t>temporaries, but the hope of a military Messiah predominated.  </a:t>
            </a:r>
            <a:br>
              <a:rPr lang="en-CA" dirty="0"/>
            </a:br>
            <a:r>
              <a:rPr lang="en-CA" dirty="0"/>
              <a:t>The promises of </a:t>
            </a:r>
            <a:r>
              <a:rPr lang="en-CA" b="1" dirty="0">
                <a:highlight>
                  <a:srgbClr val="FFFF00"/>
                </a:highlight>
              </a:rPr>
              <a:t>a prince of the house of David</a:t>
            </a:r>
            <a:r>
              <a:rPr lang="en-CA" dirty="0"/>
              <a:t> </a:t>
            </a:r>
            <a:br>
              <a:rPr lang="en-CA" dirty="0"/>
            </a:br>
            <a:r>
              <a:rPr lang="en-CA" dirty="0"/>
              <a:t>who would </a:t>
            </a:r>
            <a:r>
              <a:rPr lang="en-CA" b="1" dirty="0">
                <a:highlight>
                  <a:srgbClr val="FFFF00"/>
                </a:highlight>
              </a:rPr>
              <a:t>break the oppressor’s yoke</a:t>
            </a:r>
            <a:r>
              <a:rPr lang="en-CA" dirty="0"/>
              <a:t> from his people’s neck </a:t>
            </a:r>
            <a:br>
              <a:rPr lang="en-CA" dirty="0"/>
            </a:br>
            <a:r>
              <a:rPr lang="en-CA" dirty="0"/>
              <a:t>seemed to many to be designed for a time such as theirs … </a:t>
            </a:r>
          </a:p>
          <a:p>
            <a:pPr marL="914400" lvl="2" indent="0">
              <a:spcBef>
                <a:spcPts val="0"/>
              </a:spcBef>
              <a:buNone/>
            </a:pPr>
            <a:r>
              <a:rPr lang="en-CA" b="1" dirty="0"/>
              <a:t>F.F. Bruce “</a:t>
            </a:r>
            <a:r>
              <a:rPr lang="en-CA" b="1" i="1" u="sng" dirty="0"/>
              <a:t>New Testament History</a:t>
            </a:r>
            <a:r>
              <a:rPr lang="en-CA" b="1" dirty="0"/>
              <a:t>” page 133</a:t>
            </a:r>
          </a:p>
          <a:p>
            <a:pPr marL="457200" lvl="1" indent="0">
              <a:spcBef>
                <a:spcPts val="600"/>
              </a:spcBef>
              <a:buNone/>
            </a:pPr>
            <a:r>
              <a:rPr lang="en-CA" dirty="0"/>
              <a:t>… </a:t>
            </a:r>
            <a:r>
              <a:rPr lang="en-CA" b="1" dirty="0">
                <a:highlight>
                  <a:srgbClr val="FFFF00"/>
                </a:highlight>
              </a:rPr>
              <a:t>the future Kingdom of God comprises all mankind</a:t>
            </a:r>
            <a:r>
              <a:rPr lang="en-CA" dirty="0"/>
              <a:t>, </a:t>
            </a:r>
            <a:br>
              <a:rPr lang="en-CA" dirty="0"/>
            </a:br>
            <a:r>
              <a:rPr lang="en-CA" dirty="0"/>
              <a:t>who willingly or under compulsion are united </a:t>
            </a:r>
            <a:r>
              <a:rPr lang="en-CA" b="1" dirty="0">
                <a:highlight>
                  <a:srgbClr val="FFFF00"/>
                </a:highlight>
              </a:rPr>
              <a:t>under the sceptre of Israel</a:t>
            </a:r>
            <a:r>
              <a:rPr lang="en-CA" dirty="0"/>
              <a:t> </a:t>
            </a:r>
            <a:br>
              <a:rPr lang="en-CA" dirty="0"/>
            </a:br>
            <a:r>
              <a:rPr lang="en-CA" dirty="0"/>
              <a:t>into a universal monarchy.  </a:t>
            </a:r>
          </a:p>
          <a:p>
            <a:pPr marL="457200" lvl="1" indent="0">
              <a:spcBef>
                <a:spcPts val="300"/>
              </a:spcBef>
              <a:buNone/>
            </a:pPr>
            <a:r>
              <a:rPr lang="en-CA" dirty="0"/>
              <a:t>Thus </a:t>
            </a:r>
            <a:r>
              <a:rPr lang="en-CA" b="1" dirty="0">
                <a:highlight>
                  <a:srgbClr val="FFFF00"/>
                </a:highlight>
              </a:rPr>
              <a:t>the Messiah is the judge and ruler of the world</a:t>
            </a:r>
            <a:r>
              <a:rPr lang="en-CA" dirty="0"/>
              <a:t>.  </a:t>
            </a:r>
          </a:p>
          <a:p>
            <a:pPr marL="457200" lvl="1" indent="0">
              <a:spcBef>
                <a:spcPts val="300"/>
              </a:spcBef>
              <a:buNone/>
            </a:pPr>
            <a:r>
              <a:rPr lang="en-CA" dirty="0"/>
              <a:t>After the overthrow of the last heathen universal monarchy </a:t>
            </a:r>
            <a:br>
              <a:rPr lang="en-CA" dirty="0"/>
            </a:br>
            <a:r>
              <a:rPr lang="en-CA" dirty="0"/>
              <a:t>God Himself assumes the sceptre and founds a universal kingdom, </a:t>
            </a:r>
            <a:br>
              <a:rPr lang="en-CA" dirty="0"/>
            </a:br>
            <a:r>
              <a:rPr lang="en-CA" dirty="0"/>
              <a:t>which He, the heavenly King, </a:t>
            </a:r>
            <a:r>
              <a:rPr lang="en-CA" b="1" dirty="0">
                <a:highlight>
                  <a:srgbClr val="FFFF00"/>
                </a:highlight>
              </a:rPr>
              <a:t>rules by means of his people</a:t>
            </a:r>
            <a:r>
              <a:rPr lang="en-CA" dirty="0"/>
              <a:t>.</a:t>
            </a:r>
          </a:p>
          <a:p>
            <a:pPr marL="914400" lvl="2" indent="0">
              <a:spcBef>
                <a:spcPts val="600"/>
              </a:spcBef>
              <a:buNone/>
            </a:pPr>
            <a:r>
              <a:rPr lang="en-CA" b="1" dirty="0"/>
              <a:t>Emil </a:t>
            </a:r>
            <a:r>
              <a:rPr lang="en-CA" b="1" dirty="0" err="1"/>
              <a:t>Schürer</a:t>
            </a:r>
            <a:r>
              <a:rPr lang="en-CA" b="1" dirty="0"/>
              <a:t>, “</a:t>
            </a:r>
            <a:r>
              <a:rPr lang="en-CA" b="1" i="1" u="sng" dirty="0"/>
              <a:t>A History of The Jewish People in the Time of Jesus Christ</a:t>
            </a:r>
            <a:r>
              <a:rPr lang="en-CA" b="1" dirty="0"/>
              <a:t>”, </a:t>
            </a:r>
            <a:br>
              <a:rPr lang="en-CA" b="1" dirty="0"/>
            </a:br>
            <a:r>
              <a:rPr lang="en-CA" b="1" dirty="0"/>
              <a:t>second division volume II, pages 130, 131</a:t>
            </a:r>
          </a:p>
        </p:txBody>
      </p:sp>
    </p:spTree>
    <p:extLst>
      <p:ext uri="{BB962C8B-B14F-4D97-AF65-F5344CB8AC3E}">
        <p14:creationId xmlns:p14="http://schemas.microsoft.com/office/powerpoint/2010/main" val="1661438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C55D89-A9FE-A236-DC40-E5D433F42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7A5A24-A4BD-385C-4B09-56E1C20F2F3E}"/>
              </a:ext>
            </a:extLst>
          </p:cNvPr>
          <p:cNvSpPr>
            <a:spLocks noGrp="1"/>
          </p:cNvSpPr>
          <p:nvPr>
            <p:ph type="title"/>
          </p:nvPr>
        </p:nvSpPr>
        <p:spPr>
          <a:xfrm>
            <a:off x="838200" y="1"/>
            <a:ext cx="10515600" cy="1181099"/>
          </a:xfrm>
        </p:spPr>
        <p:txBody>
          <a:bodyPr/>
          <a:lstStyle/>
          <a:p>
            <a:pPr algn="ctr"/>
            <a:r>
              <a:rPr lang="en-CA" dirty="0">
                <a:latin typeface="Arial Black" panose="020B0A04020102020204" pitchFamily="34" charset="0"/>
              </a:rPr>
              <a:t>Jesus is the Messiah</a:t>
            </a:r>
          </a:p>
        </p:txBody>
      </p:sp>
      <p:sp>
        <p:nvSpPr>
          <p:cNvPr id="3" name="Content Placeholder 2">
            <a:extLst>
              <a:ext uri="{FF2B5EF4-FFF2-40B4-BE49-F238E27FC236}">
                <a16:creationId xmlns:a16="http://schemas.microsoft.com/office/drawing/2014/main" id="{A55A59BB-C3B0-0FA5-30E0-CB4672B7E10E}"/>
              </a:ext>
            </a:extLst>
          </p:cNvPr>
          <p:cNvSpPr>
            <a:spLocks noGrp="1"/>
          </p:cNvSpPr>
          <p:nvPr>
            <p:ph idx="1"/>
          </p:nvPr>
        </p:nvSpPr>
        <p:spPr>
          <a:xfrm>
            <a:off x="0" y="1181100"/>
            <a:ext cx="12192000" cy="5676899"/>
          </a:xfrm>
        </p:spPr>
        <p:txBody>
          <a:bodyPr>
            <a:normAutofit/>
          </a:bodyPr>
          <a:lstStyle/>
          <a:p>
            <a:pPr marL="457200" lvl="1" indent="0">
              <a:spcBef>
                <a:spcPts val="0"/>
              </a:spcBef>
              <a:buNone/>
            </a:pPr>
            <a:r>
              <a:rPr lang="en-CA" b="1" i="0" u="sng" strike="noStrike" baseline="0" dirty="0">
                <a:solidFill>
                  <a:srgbClr val="000000"/>
                </a:solidFill>
                <a:latin typeface="Calibri" panose="020F0502020204030204" pitchFamily="34" charset="0"/>
              </a:rPr>
              <a:t>John 10:24-25, 30, 37-38 ESV</a:t>
            </a:r>
          </a:p>
          <a:p>
            <a:pPr marL="457200" lvl="1" indent="0">
              <a:spcBef>
                <a:spcPts val="0"/>
              </a:spcBef>
              <a:buNone/>
            </a:pPr>
            <a:r>
              <a:rPr lang="en-CA" b="0" i="0" u="none" strike="noStrike" baseline="0" dirty="0">
                <a:solidFill>
                  <a:srgbClr val="000000"/>
                </a:solidFill>
                <a:latin typeface="Calibri" panose="020F0502020204030204" pitchFamily="34" charset="0"/>
              </a:rPr>
              <a:t>So the Jews gathered around him and said to him, </a:t>
            </a:r>
          </a:p>
          <a:p>
            <a:pPr marL="914400" lvl="2" indent="0">
              <a:spcBef>
                <a:spcPts val="0"/>
              </a:spcBef>
              <a:buNone/>
            </a:pPr>
            <a:r>
              <a:rPr lang="en-CA" sz="2400" b="0" i="0" u="none" strike="noStrike" baseline="0" dirty="0">
                <a:solidFill>
                  <a:srgbClr val="000000"/>
                </a:solidFill>
                <a:latin typeface="Calibri" panose="020F0502020204030204" pitchFamily="34" charset="0"/>
              </a:rPr>
              <a:t>“How long will you keep us in suspense? </a:t>
            </a:r>
            <a:br>
              <a:rPr lang="en-CA" sz="2400" b="0" i="0" u="none" strike="noStrike" baseline="0" dirty="0">
                <a:solidFill>
                  <a:srgbClr val="000000"/>
                </a:solidFill>
                <a:latin typeface="Calibri" panose="020F0502020204030204" pitchFamily="34" charset="0"/>
              </a:rPr>
            </a:br>
            <a:r>
              <a:rPr lang="en-CA" sz="2400" b="1" i="0" u="none" strike="noStrike" baseline="0" dirty="0">
                <a:solidFill>
                  <a:srgbClr val="000000"/>
                </a:solidFill>
                <a:highlight>
                  <a:srgbClr val="FFFF00"/>
                </a:highlight>
                <a:latin typeface="Calibri" panose="020F0502020204030204" pitchFamily="34" charset="0"/>
              </a:rPr>
              <a:t>If you are the Christ, tell us plainly</a:t>
            </a:r>
            <a:r>
              <a:rPr lang="en-CA" sz="2400" b="0" i="0" u="none" strike="noStrike" baseline="0" dirty="0">
                <a:solidFill>
                  <a:srgbClr val="000000"/>
                </a:solidFill>
                <a:latin typeface="Calibri" panose="020F0502020204030204" pitchFamily="34" charset="0"/>
              </a:rPr>
              <a:t>.” </a:t>
            </a:r>
            <a:endParaRPr lang="en-CA" b="0" i="0" u="none" strike="noStrike" baseline="0" dirty="0">
              <a:solidFill>
                <a:srgbClr val="000000"/>
              </a:solidFill>
              <a:latin typeface="Calibri" panose="020F0502020204030204" pitchFamily="34" charset="0"/>
            </a:endParaRPr>
          </a:p>
          <a:p>
            <a:pPr marL="457200" lvl="1" indent="0">
              <a:spcBef>
                <a:spcPts val="600"/>
              </a:spcBef>
              <a:buNone/>
            </a:pPr>
            <a:r>
              <a:rPr lang="en-CA" b="0" i="0" u="none" strike="noStrike" baseline="0" dirty="0">
                <a:solidFill>
                  <a:srgbClr val="000000"/>
                </a:solidFill>
                <a:latin typeface="Calibri" panose="020F0502020204030204" pitchFamily="34" charset="0"/>
              </a:rPr>
              <a:t>Jesus answered them, </a:t>
            </a:r>
          </a:p>
          <a:p>
            <a:pPr marL="914400" lvl="2" indent="0">
              <a:spcBef>
                <a:spcPts val="0"/>
              </a:spcBef>
              <a:buNone/>
            </a:pPr>
            <a:r>
              <a:rPr lang="en-CA" sz="2400" b="0" i="0" u="none" strike="noStrike" baseline="0" dirty="0">
                <a:solidFill>
                  <a:srgbClr val="000000"/>
                </a:solidFill>
                <a:latin typeface="Calibri" panose="020F0502020204030204" pitchFamily="34" charset="0"/>
              </a:rPr>
              <a:t>“</a:t>
            </a:r>
            <a:r>
              <a:rPr lang="en-CA" sz="2400" b="1" i="0" u="none" strike="noStrike" baseline="0" dirty="0">
                <a:solidFill>
                  <a:srgbClr val="000000"/>
                </a:solidFill>
                <a:highlight>
                  <a:srgbClr val="FFFF00"/>
                </a:highlight>
                <a:latin typeface="Calibri" panose="020F0502020204030204" pitchFamily="34" charset="0"/>
              </a:rPr>
              <a:t>I told you</a:t>
            </a:r>
            <a:r>
              <a:rPr lang="en-CA" sz="2400" b="0" i="0" u="none" strike="noStrike" baseline="0" dirty="0">
                <a:solidFill>
                  <a:srgbClr val="000000"/>
                </a:solidFill>
                <a:latin typeface="Calibri" panose="020F0502020204030204" pitchFamily="34" charset="0"/>
              </a:rPr>
              <a:t>, and </a:t>
            </a:r>
            <a:r>
              <a:rPr lang="en-CA" sz="2400" b="1" i="0" u="none" strike="noStrike" baseline="0" dirty="0">
                <a:solidFill>
                  <a:srgbClr val="000000"/>
                </a:solidFill>
                <a:highlight>
                  <a:srgbClr val="FFFF00"/>
                </a:highlight>
                <a:latin typeface="Calibri" panose="020F0502020204030204" pitchFamily="34" charset="0"/>
              </a:rPr>
              <a:t>you do not believe</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The works that I do in my Father’s name bear witness about me … </a:t>
            </a:r>
          </a:p>
          <a:p>
            <a:pPr marL="914400" lvl="2" indent="0">
              <a:spcBef>
                <a:spcPts val="600"/>
              </a:spcBef>
              <a:buNone/>
            </a:pPr>
            <a:r>
              <a:rPr lang="en-CA" sz="2400" b="1" i="0" u="none" strike="noStrike" baseline="0" dirty="0">
                <a:solidFill>
                  <a:srgbClr val="000000"/>
                </a:solidFill>
                <a:highlight>
                  <a:srgbClr val="FFFF00"/>
                </a:highlight>
                <a:latin typeface="Calibri" panose="020F0502020204030204" pitchFamily="34" charset="0"/>
              </a:rPr>
              <a:t>I and the Father are one</a:t>
            </a:r>
            <a:r>
              <a:rPr lang="en-CA" sz="2400" b="0" i="0" u="none" strike="noStrike" baseline="0" dirty="0">
                <a:solidFill>
                  <a:srgbClr val="000000"/>
                </a:solidFill>
                <a:latin typeface="Calibri" panose="020F0502020204030204" pitchFamily="34" charset="0"/>
              </a:rPr>
              <a:t>.</a:t>
            </a:r>
          </a:p>
          <a:p>
            <a:pPr marL="914400" lvl="2" indent="0">
              <a:spcBef>
                <a:spcPts val="600"/>
              </a:spcBef>
              <a:buNone/>
            </a:pPr>
            <a:r>
              <a:rPr lang="en-CA" sz="2400" b="0" i="0" u="none" strike="noStrike" baseline="0" dirty="0">
                <a:solidFill>
                  <a:srgbClr val="000000"/>
                </a:solidFill>
                <a:latin typeface="Calibri" panose="020F0502020204030204" pitchFamily="34" charset="0"/>
              </a:rPr>
              <a:t>If I am not doing </a:t>
            </a:r>
            <a:r>
              <a:rPr lang="en-CA" sz="2400" b="1" i="0" u="none" strike="noStrike" baseline="0" dirty="0">
                <a:solidFill>
                  <a:srgbClr val="000000"/>
                </a:solidFill>
                <a:highlight>
                  <a:srgbClr val="FFFF00"/>
                </a:highlight>
                <a:latin typeface="Calibri" panose="020F0502020204030204" pitchFamily="34" charset="0"/>
              </a:rPr>
              <a:t>the works of my Father</a:t>
            </a:r>
            <a:r>
              <a:rPr lang="en-CA" sz="2400" b="0" i="0" u="none" strike="noStrike" baseline="0" dirty="0">
                <a:solidFill>
                  <a:srgbClr val="000000"/>
                </a:solidFill>
                <a:latin typeface="Calibri" panose="020F0502020204030204" pitchFamily="34" charset="0"/>
              </a:rPr>
              <a:t>, then do not believe me;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but if </a:t>
            </a:r>
            <a:r>
              <a:rPr lang="en-CA" sz="2400" b="1" i="0" u="none" strike="noStrike" baseline="0" dirty="0">
                <a:solidFill>
                  <a:srgbClr val="000000"/>
                </a:solidFill>
                <a:highlight>
                  <a:srgbClr val="FFFF00"/>
                </a:highlight>
                <a:latin typeface="Calibri" panose="020F0502020204030204" pitchFamily="34" charset="0"/>
              </a:rPr>
              <a:t>I do them</a:t>
            </a:r>
            <a:r>
              <a:rPr lang="en-CA" sz="2400" b="0" i="0" u="none" strike="noStrike" baseline="0" dirty="0">
                <a:solidFill>
                  <a:srgbClr val="000000"/>
                </a:solidFill>
                <a:latin typeface="Calibri" panose="020F0502020204030204" pitchFamily="34" charset="0"/>
              </a:rPr>
              <a:t>, even though you do not believe me,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believe the works, that you may know and understand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that </a:t>
            </a:r>
            <a:r>
              <a:rPr lang="en-CA" sz="2400" b="1" i="0" u="none" strike="noStrike" baseline="0" dirty="0">
                <a:solidFill>
                  <a:srgbClr val="000000"/>
                </a:solidFill>
                <a:highlight>
                  <a:srgbClr val="FFFF00"/>
                </a:highlight>
                <a:latin typeface="Calibri" panose="020F0502020204030204" pitchFamily="34" charset="0"/>
              </a:rPr>
              <a:t>the Father is in me and I am in the Father</a:t>
            </a:r>
            <a:r>
              <a:rPr lang="en-CA" sz="2400" b="0" i="0" u="none" strike="noStrike" baseline="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1315738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C9D94F-70FD-4429-25D6-B3C6543844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F08E48-EC69-9577-6332-A46EEC52FD72}"/>
              </a:ext>
            </a:extLst>
          </p:cNvPr>
          <p:cNvSpPr>
            <a:spLocks noGrp="1"/>
          </p:cNvSpPr>
          <p:nvPr>
            <p:ph type="title"/>
          </p:nvPr>
        </p:nvSpPr>
        <p:spPr>
          <a:xfrm>
            <a:off x="838200" y="1"/>
            <a:ext cx="10515600" cy="1181099"/>
          </a:xfrm>
        </p:spPr>
        <p:txBody>
          <a:bodyPr/>
          <a:lstStyle/>
          <a:p>
            <a:pPr algn="ctr"/>
            <a:r>
              <a:rPr lang="en-CA" dirty="0">
                <a:latin typeface="Arial Black" panose="020B0A04020102020204" pitchFamily="34" charset="0"/>
              </a:rPr>
              <a:t>Jesus is the Messiah</a:t>
            </a:r>
          </a:p>
        </p:txBody>
      </p:sp>
      <p:sp>
        <p:nvSpPr>
          <p:cNvPr id="3" name="Content Placeholder 2">
            <a:extLst>
              <a:ext uri="{FF2B5EF4-FFF2-40B4-BE49-F238E27FC236}">
                <a16:creationId xmlns:a16="http://schemas.microsoft.com/office/drawing/2014/main" id="{93F9163C-7561-3D8B-F441-4FEB2A8D1C4F}"/>
              </a:ext>
            </a:extLst>
          </p:cNvPr>
          <p:cNvSpPr>
            <a:spLocks noGrp="1"/>
          </p:cNvSpPr>
          <p:nvPr>
            <p:ph idx="1"/>
          </p:nvPr>
        </p:nvSpPr>
        <p:spPr>
          <a:xfrm>
            <a:off x="0" y="1181100"/>
            <a:ext cx="12192000" cy="5676899"/>
          </a:xfrm>
        </p:spPr>
        <p:txBody>
          <a:bodyPr>
            <a:normAutofit lnSpcReduction="10000"/>
          </a:bodyPr>
          <a:lstStyle/>
          <a:p>
            <a:pPr marL="0" indent="0">
              <a:spcBef>
                <a:spcPts val="0"/>
              </a:spcBef>
              <a:buNone/>
            </a:pPr>
            <a:r>
              <a:rPr lang="en-CA" b="0" i="0" u="none" strike="noStrike" baseline="0" dirty="0">
                <a:solidFill>
                  <a:srgbClr val="000000"/>
                </a:solidFill>
                <a:latin typeface="Calibri" panose="020F0502020204030204" pitchFamily="34" charset="0"/>
              </a:rPr>
              <a:t>Before </a:t>
            </a:r>
            <a:r>
              <a:rPr lang="en-CA" b="1" i="0" u="none" strike="noStrike" baseline="0" dirty="0">
                <a:solidFill>
                  <a:srgbClr val="000000"/>
                </a:solidFill>
                <a:highlight>
                  <a:srgbClr val="FFFF00"/>
                </a:highlight>
                <a:latin typeface="Calibri" panose="020F0502020204030204" pitchFamily="34" charset="0"/>
              </a:rPr>
              <a:t>Pilate</a:t>
            </a:r>
            <a:r>
              <a:rPr lang="en-CA" b="0" i="0" u="none" strike="noStrike" baseline="0" dirty="0">
                <a:solidFill>
                  <a:srgbClr val="000000"/>
                </a:solidFill>
                <a:latin typeface="Calibri" panose="020F0502020204030204" pitchFamily="34" charset="0"/>
              </a:rPr>
              <a:t>, who </a:t>
            </a:r>
            <a:r>
              <a:rPr lang="en-CA" b="1" i="0" u="none" strike="noStrike" baseline="0" dirty="0">
                <a:solidFill>
                  <a:srgbClr val="000000"/>
                </a:solidFill>
                <a:highlight>
                  <a:srgbClr val="FFFF00"/>
                </a:highlight>
                <a:latin typeface="Calibri" panose="020F0502020204030204" pitchFamily="34" charset="0"/>
              </a:rPr>
              <a:t>clearly understood the popular Messianic expectation</a:t>
            </a:r>
            <a:r>
              <a:rPr lang="en-CA" b="0" i="0" u="none" strike="noStrike" baseline="0" dirty="0">
                <a:solidFill>
                  <a:srgbClr val="000000"/>
                </a:solidFill>
                <a:latin typeface="Calibri" panose="020F0502020204030204" pitchFamily="34" charset="0"/>
              </a:rPr>
              <a:t>, </a:t>
            </a:r>
            <a:r>
              <a:rPr lang="en-CA" i="0" u="none" strike="noStrike" baseline="0" dirty="0">
                <a:solidFill>
                  <a:srgbClr val="000000"/>
                </a:solidFill>
                <a:latin typeface="Calibri" panose="020F0502020204030204" pitchFamily="34" charset="0"/>
              </a:rPr>
              <a:t>Jesus acknowledges his status as the King of Israel</a:t>
            </a:r>
            <a:r>
              <a:rPr lang="en-CA" b="1" dirty="0">
                <a:solidFill>
                  <a:srgbClr val="000000"/>
                </a:solidFill>
                <a:latin typeface="Calibri" panose="020F0502020204030204" pitchFamily="34" charset="0"/>
              </a:rPr>
              <a:t>:</a:t>
            </a:r>
          </a:p>
          <a:p>
            <a:pPr marL="457200" lvl="1" indent="0">
              <a:lnSpc>
                <a:spcPct val="80000"/>
              </a:lnSpc>
              <a:spcBef>
                <a:spcPts val="0"/>
              </a:spcBef>
              <a:buNone/>
            </a:pPr>
            <a:r>
              <a:rPr lang="en-CA" b="1" i="0" u="sng" strike="noStrike" baseline="0" dirty="0">
                <a:latin typeface="Calibri" panose="020F0502020204030204" pitchFamily="34" charset="0"/>
              </a:rPr>
              <a:t>John 18:33-37 ESV</a:t>
            </a:r>
            <a:r>
              <a:rPr lang="en-CA" b="0" i="0" u="none" strike="noStrike" baseline="0" dirty="0">
                <a:latin typeface="Calibri" panose="020F0502020204030204" pitchFamily="34" charset="0"/>
              </a:rPr>
              <a:t> </a:t>
            </a:r>
            <a:endParaRPr lang="en-CA" dirty="0"/>
          </a:p>
          <a:p>
            <a:pPr marL="457200" lvl="1" indent="0">
              <a:lnSpc>
                <a:spcPct val="80000"/>
              </a:lnSpc>
              <a:spcBef>
                <a:spcPts val="0"/>
              </a:spcBef>
              <a:buNone/>
            </a:pPr>
            <a:r>
              <a:rPr lang="en-CA" b="0" i="0" u="none" strike="noStrike" baseline="0" dirty="0">
                <a:solidFill>
                  <a:srgbClr val="000000"/>
                </a:solidFill>
                <a:latin typeface="Calibri" panose="020F0502020204030204" pitchFamily="34" charset="0"/>
              </a:rPr>
              <a:t>So </a:t>
            </a:r>
            <a:r>
              <a:rPr lang="en-CA" b="1" i="0" u="none" strike="noStrike" baseline="0" dirty="0">
                <a:solidFill>
                  <a:srgbClr val="000000"/>
                </a:solidFill>
                <a:highlight>
                  <a:srgbClr val="FFFF00"/>
                </a:highlight>
                <a:latin typeface="Calibri" panose="020F0502020204030204" pitchFamily="34" charset="0"/>
              </a:rPr>
              <a:t>Pilate</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entered his headquarters again and called Jesus and said to him, </a:t>
            </a:r>
          </a:p>
          <a:p>
            <a:pPr marL="914400" lvl="2" indent="0">
              <a:lnSpc>
                <a:spcPct val="80000"/>
              </a:lnSpc>
              <a:spcBef>
                <a:spcPts val="0"/>
              </a:spcBef>
              <a:buNone/>
            </a:pPr>
            <a:r>
              <a:rPr lang="en-CA" sz="2400" b="0" i="0" u="none" strike="noStrike" baseline="0" dirty="0">
                <a:solidFill>
                  <a:srgbClr val="000000"/>
                </a:solidFill>
                <a:latin typeface="Calibri" panose="020F0502020204030204" pitchFamily="34" charset="0"/>
              </a:rPr>
              <a:t>“</a:t>
            </a:r>
            <a:r>
              <a:rPr lang="en-CA" sz="2400" b="1" i="0" u="none" strike="noStrike" baseline="0" dirty="0">
                <a:solidFill>
                  <a:srgbClr val="000000"/>
                </a:solidFill>
                <a:highlight>
                  <a:srgbClr val="FFFF00"/>
                </a:highlight>
                <a:latin typeface="Calibri" panose="020F0502020204030204" pitchFamily="34" charset="0"/>
              </a:rPr>
              <a:t>Are you the King of the Jews</a:t>
            </a:r>
            <a:r>
              <a:rPr lang="en-CA" sz="2400" b="0" i="0" u="none" strike="noStrike" baseline="0" dirty="0">
                <a:solidFill>
                  <a:srgbClr val="000000"/>
                </a:solidFill>
                <a:latin typeface="Calibri" panose="020F0502020204030204" pitchFamily="34" charset="0"/>
              </a:rPr>
              <a:t>?”</a:t>
            </a:r>
          </a:p>
          <a:p>
            <a:pPr marL="457200" lvl="1" indent="0">
              <a:lnSpc>
                <a:spcPct val="80000"/>
              </a:lnSpc>
              <a:spcBef>
                <a:spcPts val="300"/>
              </a:spcBef>
              <a:buNone/>
            </a:pPr>
            <a:r>
              <a:rPr lang="en-CA" b="0" i="0" u="none" strike="noStrike" baseline="0" dirty="0">
                <a:solidFill>
                  <a:srgbClr val="000000"/>
                </a:solidFill>
                <a:latin typeface="Calibri" panose="020F0502020204030204" pitchFamily="34" charset="0"/>
              </a:rPr>
              <a:t>Jesus answered,</a:t>
            </a:r>
          </a:p>
          <a:p>
            <a:pPr marL="914400" lvl="2" indent="0">
              <a:lnSpc>
                <a:spcPct val="80000"/>
              </a:lnSpc>
              <a:spcBef>
                <a:spcPts val="0"/>
              </a:spcBef>
              <a:buNone/>
            </a:pPr>
            <a:r>
              <a:rPr lang="en-CA" sz="2400" b="0" i="0" u="none" strike="noStrike" baseline="0" dirty="0">
                <a:solidFill>
                  <a:srgbClr val="000000"/>
                </a:solidFill>
                <a:latin typeface="Calibri" panose="020F0502020204030204" pitchFamily="34" charset="0"/>
              </a:rPr>
              <a:t>“Do you say this of your own accord, or did others say it to you about me?” </a:t>
            </a:r>
          </a:p>
          <a:p>
            <a:pPr marL="457200" lvl="1" indent="0">
              <a:lnSpc>
                <a:spcPct val="80000"/>
              </a:lnSpc>
              <a:spcBef>
                <a:spcPts val="300"/>
              </a:spcBef>
              <a:buNone/>
            </a:pPr>
            <a:r>
              <a:rPr lang="en-CA" b="0" i="0" u="none" strike="noStrike" baseline="0" dirty="0">
                <a:solidFill>
                  <a:srgbClr val="000000"/>
                </a:solidFill>
                <a:latin typeface="Calibri" panose="020F0502020204030204" pitchFamily="34" charset="0"/>
              </a:rPr>
              <a:t>Pilate answered,</a:t>
            </a:r>
          </a:p>
          <a:p>
            <a:pPr marL="914400" lvl="2" indent="0">
              <a:lnSpc>
                <a:spcPct val="80000"/>
              </a:lnSpc>
              <a:spcBef>
                <a:spcPts val="0"/>
              </a:spcBef>
              <a:buNone/>
            </a:pPr>
            <a:r>
              <a:rPr lang="en-CA" sz="2400" b="0" i="0" u="none" strike="noStrike" baseline="0" dirty="0">
                <a:solidFill>
                  <a:srgbClr val="000000"/>
                </a:solidFill>
                <a:latin typeface="Calibri" panose="020F0502020204030204" pitchFamily="34" charset="0"/>
              </a:rPr>
              <a:t>“</a:t>
            </a:r>
            <a:r>
              <a:rPr lang="en-CA" sz="2400" i="0" u="none" strike="noStrike" baseline="0" dirty="0">
                <a:solidFill>
                  <a:srgbClr val="000000"/>
                </a:solidFill>
                <a:latin typeface="Calibri" panose="020F0502020204030204" pitchFamily="34" charset="0"/>
              </a:rPr>
              <a:t>Am I a Jew</a:t>
            </a:r>
            <a:r>
              <a:rPr lang="en-CA" sz="2400" b="0" i="0" u="none" strike="noStrike" baseline="0" dirty="0">
                <a:solidFill>
                  <a:srgbClr val="000000"/>
                </a:solidFill>
                <a:latin typeface="Calibri" panose="020F0502020204030204" pitchFamily="34" charset="0"/>
              </a:rPr>
              <a:t>? Your own nation and the chief priests have delivered you over to me.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What have you done?” </a:t>
            </a:r>
          </a:p>
          <a:p>
            <a:pPr marL="457200" lvl="1" indent="0">
              <a:lnSpc>
                <a:spcPct val="80000"/>
              </a:lnSpc>
              <a:spcBef>
                <a:spcPts val="300"/>
              </a:spcBef>
              <a:buNone/>
            </a:pPr>
            <a:r>
              <a:rPr lang="en-CA" b="0" i="0" u="none" strike="noStrike" baseline="0" dirty="0">
                <a:solidFill>
                  <a:srgbClr val="000000"/>
                </a:solidFill>
                <a:latin typeface="Calibri" panose="020F0502020204030204" pitchFamily="34" charset="0"/>
              </a:rPr>
              <a:t>Jesus answered,</a:t>
            </a:r>
          </a:p>
          <a:p>
            <a:pPr marL="914400" lvl="2" indent="0">
              <a:lnSpc>
                <a:spcPct val="80000"/>
              </a:lnSpc>
              <a:spcBef>
                <a:spcPts val="0"/>
              </a:spcBef>
              <a:buNone/>
            </a:pPr>
            <a:r>
              <a:rPr lang="en-CA" sz="2400" b="0" i="0" u="none" strike="noStrike" baseline="0" dirty="0">
                <a:solidFill>
                  <a:srgbClr val="000000"/>
                </a:solidFill>
                <a:latin typeface="Calibri" panose="020F0502020204030204" pitchFamily="34" charset="0"/>
              </a:rPr>
              <a:t>“</a:t>
            </a:r>
            <a:r>
              <a:rPr lang="en-CA" sz="2400" b="1" i="0" u="none" strike="noStrike" baseline="0" dirty="0">
                <a:solidFill>
                  <a:srgbClr val="000000"/>
                </a:solidFill>
                <a:highlight>
                  <a:srgbClr val="FFFF00"/>
                </a:highlight>
                <a:latin typeface="Calibri" panose="020F0502020204030204" pitchFamily="34" charset="0"/>
              </a:rPr>
              <a:t>My kingdom is not of this world</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If my kingdom were of this world, my servants would have been fighting,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that I might not be delivered over to the Jews.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But </a:t>
            </a:r>
            <a:r>
              <a:rPr lang="en-CA" sz="2400" b="1" i="0" u="none" strike="noStrike" baseline="0" dirty="0">
                <a:solidFill>
                  <a:srgbClr val="000000"/>
                </a:solidFill>
                <a:highlight>
                  <a:srgbClr val="FFFF00"/>
                </a:highlight>
                <a:latin typeface="Calibri" panose="020F0502020204030204" pitchFamily="34" charset="0"/>
              </a:rPr>
              <a:t>my kingdom is not from the world</a:t>
            </a:r>
            <a:r>
              <a:rPr lang="en-CA" sz="2400" b="0" i="0" u="none" strike="noStrike" baseline="0" dirty="0">
                <a:solidFill>
                  <a:srgbClr val="000000"/>
                </a:solidFill>
                <a:latin typeface="Calibri" panose="020F0502020204030204" pitchFamily="34" charset="0"/>
              </a:rPr>
              <a:t>.” </a:t>
            </a:r>
          </a:p>
          <a:p>
            <a:pPr marL="457200" lvl="1" indent="0">
              <a:lnSpc>
                <a:spcPct val="80000"/>
              </a:lnSpc>
              <a:spcBef>
                <a:spcPts val="300"/>
              </a:spcBef>
              <a:buNone/>
            </a:pPr>
            <a:r>
              <a:rPr lang="en-CA" b="0" i="0" u="none" strike="noStrike" baseline="0" dirty="0">
                <a:solidFill>
                  <a:srgbClr val="000000"/>
                </a:solidFill>
                <a:latin typeface="Calibri" panose="020F0502020204030204" pitchFamily="34" charset="0"/>
              </a:rPr>
              <a:t>Then</a:t>
            </a:r>
            <a:r>
              <a:rPr lang="en-CA" b="0" i="0" u="none" strike="noStrike" baseline="0" dirty="0">
                <a:latin typeface="Calibri" panose="020F0502020204030204" pitchFamily="34" charset="0"/>
              </a:rPr>
              <a:t>,</a:t>
            </a:r>
            <a:r>
              <a:rPr lang="en-CA" dirty="0">
                <a:solidFill>
                  <a:srgbClr val="000000"/>
                </a:solidFill>
                <a:latin typeface="Calibri" panose="020F0502020204030204" pitchFamily="34" charset="0"/>
              </a:rPr>
              <a:t> Pilate said to him, “So you are a king?”</a:t>
            </a:r>
            <a:endParaRPr lang="en-CA" dirty="0">
              <a:latin typeface="Calibri" panose="020F0502020204030204" pitchFamily="34" charset="0"/>
            </a:endParaRPr>
          </a:p>
          <a:p>
            <a:pPr marL="457200" lvl="1" indent="0">
              <a:lnSpc>
                <a:spcPct val="80000"/>
              </a:lnSpc>
              <a:spcBef>
                <a:spcPts val="300"/>
              </a:spcBef>
              <a:buNone/>
            </a:pPr>
            <a:r>
              <a:rPr lang="en-CA" dirty="0">
                <a:latin typeface="Calibri" panose="020F0502020204030204" pitchFamily="34" charset="0"/>
              </a:rPr>
              <a:t>Jesus answered</a:t>
            </a:r>
            <a:endParaRPr lang="en-CA" b="0" i="0" u="none" strike="noStrike" baseline="0" dirty="0">
              <a:latin typeface="Calibri" panose="020F0502020204030204" pitchFamily="34" charset="0"/>
            </a:endParaRPr>
          </a:p>
          <a:p>
            <a:pPr marL="914400" lvl="2" indent="0">
              <a:lnSpc>
                <a:spcPct val="80000"/>
              </a:lnSpc>
              <a:spcBef>
                <a:spcPts val="0"/>
              </a:spcBef>
              <a:buNone/>
            </a:pPr>
            <a:r>
              <a:rPr lang="en-CA" sz="2400" b="0" i="0" u="none" strike="noStrike" baseline="0" dirty="0">
                <a:latin typeface="Calibri" panose="020F0502020204030204" pitchFamily="34" charset="0"/>
              </a:rPr>
              <a:t>“</a:t>
            </a:r>
            <a:r>
              <a:rPr lang="en-CA" sz="2400" b="1" i="0" u="none" strike="noStrike" baseline="0" dirty="0">
                <a:highlight>
                  <a:srgbClr val="FFFF00"/>
                </a:highlight>
                <a:latin typeface="Calibri" panose="020F0502020204030204" pitchFamily="34" charset="0"/>
              </a:rPr>
              <a:t>You say that I am a king</a:t>
            </a:r>
            <a:r>
              <a:rPr lang="en-CA" sz="2400" b="0" i="0" u="none" strike="noStrike" baseline="0" dirty="0">
                <a:latin typeface="Calibri" panose="020F0502020204030204" pitchFamily="34" charset="0"/>
              </a:rPr>
              <a:t>. </a:t>
            </a:r>
            <a:br>
              <a:rPr lang="en-CA" sz="2400" b="0" i="0" u="none" strike="noStrike" baseline="0" dirty="0">
                <a:latin typeface="Calibri" panose="020F0502020204030204" pitchFamily="34" charset="0"/>
              </a:rPr>
            </a:br>
            <a:r>
              <a:rPr lang="en-CA" sz="2400" b="1" i="0" u="none" strike="noStrike" baseline="0" dirty="0">
                <a:highlight>
                  <a:srgbClr val="FFFF00"/>
                </a:highlight>
                <a:latin typeface="Calibri" panose="020F0502020204030204" pitchFamily="34" charset="0"/>
              </a:rPr>
              <a:t>For this purpose I was born and for this purpose I have come into the world</a:t>
            </a:r>
            <a:r>
              <a:rPr lang="en-CA" sz="2400" b="1" i="0" u="none" strike="noStrike" baseline="0" dirty="0">
                <a:latin typeface="Calibri" panose="020F0502020204030204" pitchFamily="34" charset="0"/>
              </a:rPr>
              <a:t> </a:t>
            </a:r>
            <a:br>
              <a:rPr lang="en-CA" sz="2400" b="1" i="0" u="none" strike="noStrike" baseline="0" dirty="0">
                <a:latin typeface="Calibri" panose="020F0502020204030204" pitchFamily="34" charset="0"/>
              </a:rPr>
            </a:br>
            <a:r>
              <a:rPr lang="en-CA" sz="2400" b="0" i="0" u="none" strike="noStrike" baseline="0" dirty="0">
                <a:latin typeface="Calibri" panose="020F0502020204030204" pitchFamily="34" charset="0"/>
              </a:rPr>
              <a:t>—to bear witness to the truth.  </a:t>
            </a:r>
            <a:r>
              <a:rPr lang="en-CA" sz="2400" i="0" u="none" strike="noStrike" baseline="0" dirty="0">
                <a:latin typeface="Calibri" panose="020F0502020204030204" pitchFamily="34" charset="0"/>
              </a:rPr>
              <a:t>Everyone who is of the truth listens to my voice</a:t>
            </a:r>
            <a:r>
              <a:rPr lang="en-CA" sz="2400" b="0" i="0" u="none" strike="noStrike" baseline="0" dirty="0">
                <a:latin typeface="Calibri" panose="020F0502020204030204" pitchFamily="34" charset="0"/>
              </a:rPr>
              <a:t>.” </a:t>
            </a:r>
          </a:p>
        </p:txBody>
      </p:sp>
    </p:spTree>
    <p:extLst>
      <p:ext uri="{BB962C8B-B14F-4D97-AF65-F5344CB8AC3E}">
        <p14:creationId xmlns:p14="http://schemas.microsoft.com/office/powerpoint/2010/main" val="1861790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2C1F4-1C5D-0393-5F61-58CF5927EE3C}"/>
              </a:ext>
            </a:extLst>
          </p:cNvPr>
          <p:cNvSpPr>
            <a:spLocks noGrp="1"/>
          </p:cNvSpPr>
          <p:nvPr>
            <p:ph type="title"/>
          </p:nvPr>
        </p:nvSpPr>
        <p:spPr>
          <a:xfrm>
            <a:off x="838200" y="1"/>
            <a:ext cx="10515600" cy="1130299"/>
          </a:xfrm>
        </p:spPr>
        <p:txBody>
          <a:bodyPr/>
          <a:lstStyle/>
          <a:p>
            <a:pPr algn="ctr"/>
            <a:r>
              <a:rPr lang="en-CA" dirty="0">
                <a:latin typeface="Arial Black" panose="020B0A04020102020204" pitchFamily="34" charset="0"/>
              </a:rPr>
              <a:t>The Expectation Lived ON</a:t>
            </a:r>
          </a:p>
        </p:txBody>
      </p:sp>
      <p:sp>
        <p:nvSpPr>
          <p:cNvPr id="3" name="Content Placeholder 2">
            <a:extLst>
              <a:ext uri="{FF2B5EF4-FFF2-40B4-BE49-F238E27FC236}">
                <a16:creationId xmlns:a16="http://schemas.microsoft.com/office/drawing/2014/main" id="{76377159-6E6D-0C04-CE9C-E570D8BECB4F}"/>
              </a:ext>
            </a:extLst>
          </p:cNvPr>
          <p:cNvSpPr>
            <a:spLocks noGrp="1"/>
          </p:cNvSpPr>
          <p:nvPr>
            <p:ph idx="1"/>
          </p:nvPr>
        </p:nvSpPr>
        <p:spPr>
          <a:xfrm>
            <a:off x="0" y="1130300"/>
            <a:ext cx="12192000" cy="5727699"/>
          </a:xfrm>
        </p:spPr>
        <p:txBody>
          <a:bodyPr>
            <a:normAutofit lnSpcReduction="10000"/>
          </a:bodyPr>
          <a:lstStyle/>
          <a:p>
            <a:pPr marL="0" indent="0">
              <a:buNone/>
            </a:pPr>
            <a:r>
              <a:rPr lang="en-CA" b="0" i="0" u="none" strike="noStrike" baseline="0" dirty="0">
                <a:solidFill>
                  <a:srgbClr val="000000"/>
                </a:solidFill>
                <a:latin typeface="Calibri" panose="020F0502020204030204" pitchFamily="34" charset="0"/>
              </a:rPr>
              <a:t>The actions of the </a:t>
            </a:r>
            <a:r>
              <a:rPr lang="en-CA" b="1" i="0" u="none" strike="noStrike" baseline="0" dirty="0">
                <a:solidFill>
                  <a:srgbClr val="000000"/>
                </a:solidFill>
                <a:highlight>
                  <a:srgbClr val="FFFF00"/>
                </a:highlight>
                <a:latin typeface="Calibri" panose="020F0502020204030204" pitchFamily="34" charset="0"/>
              </a:rPr>
              <a:t>Apostles</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on many occasions demonstrated that they </a:t>
            </a:r>
            <a:r>
              <a:rPr lang="en-CA" b="1" i="0" u="none" strike="noStrike" baseline="0" dirty="0">
                <a:solidFill>
                  <a:srgbClr val="000000"/>
                </a:solidFill>
                <a:highlight>
                  <a:srgbClr val="FFFF00"/>
                </a:highlight>
                <a:latin typeface="Calibri" panose="020F0502020204030204" pitchFamily="34" charset="0"/>
              </a:rPr>
              <a:t>did NOT understand that Jesus would NOT fulfill the popular Messianic expectation</a:t>
            </a:r>
            <a:endParaRPr lang="en-CA" b="0" i="0" u="none" strike="noStrike" baseline="0" dirty="0">
              <a:solidFill>
                <a:srgbClr val="000000"/>
              </a:solidFill>
              <a:highlight>
                <a:srgbClr val="FFFF00"/>
              </a:highlight>
              <a:latin typeface="Calibri" panose="020F0502020204030204" pitchFamily="34" charset="0"/>
            </a:endParaRPr>
          </a:p>
          <a:p>
            <a:pPr>
              <a:buFont typeface="Wingdings" panose="05000000000000000000" pitchFamily="2" charset="2"/>
              <a:buChar char="Ø"/>
            </a:pPr>
            <a:r>
              <a:rPr lang="en-CA" b="0" i="0" u="none" strike="noStrike" baseline="0" dirty="0">
                <a:solidFill>
                  <a:srgbClr val="000000"/>
                </a:solidFill>
                <a:latin typeface="Calibri" panose="020F0502020204030204" pitchFamily="34" charset="0"/>
              </a:rPr>
              <a:t>On more than one occasion, the Apostles argued over “</a:t>
            </a:r>
            <a:r>
              <a:rPr lang="en-CA" b="1" i="0" u="none" strike="noStrike" baseline="0" dirty="0">
                <a:solidFill>
                  <a:srgbClr val="000000"/>
                </a:solidFill>
                <a:highlight>
                  <a:srgbClr val="FFFF00"/>
                </a:highlight>
                <a:latin typeface="Calibri" panose="020F0502020204030204" pitchFamily="34" charset="0"/>
              </a:rPr>
              <a:t>who is the greatest</a:t>
            </a:r>
            <a:r>
              <a:rPr lang="en-CA" b="0" i="0" u="none" strike="noStrike" baseline="0" dirty="0">
                <a:solidFill>
                  <a:srgbClr val="000000"/>
                </a:solidFill>
                <a:latin typeface="Calibri" panose="020F0502020204030204" pitchFamily="34" charset="0"/>
              </a:rPr>
              <a:t>”: </a:t>
            </a:r>
          </a:p>
          <a:p>
            <a:pPr marL="457200" lvl="1" indent="0">
              <a:spcBef>
                <a:spcPts val="0"/>
              </a:spcBef>
              <a:buNone/>
            </a:pPr>
            <a:r>
              <a:rPr lang="en-CA" b="1" i="0" u="sng" strike="noStrike" baseline="0" dirty="0">
                <a:solidFill>
                  <a:srgbClr val="000000"/>
                </a:solidFill>
                <a:latin typeface="Calibri" panose="020F0502020204030204" pitchFamily="34" charset="0"/>
              </a:rPr>
              <a:t>Mark 9:33-34 ESV</a:t>
            </a:r>
          </a:p>
          <a:p>
            <a:pPr marL="457200" lvl="1" indent="0">
              <a:spcBef>
                <a:spcPts val="0"/>
              </a:spcBef>
              <a:buNone/>
            </a:pPr>
            <a:r>
              <a:rPr lang="en-CA" b="0" i="0" u="none" strike="noStrike" baseline="0" dirty="0">
                <a:solidFill>
                  <a:srgbClr val="000000"/>
                </a:solidFill>
                <a:latin typeface="Calibri" panose="020F0502020204030204" pitchFamily="34" charset="0"/>
              </a:rPr>
              <a:t>And they came to Capernaum.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when he was in the house he asked them, </a:t>
            </a:r>
          </a:p>
          <a:p>
            <a:pPr marL="914400" lvl="2" indent="0">
              <a:spcBef>
                <a:spcPts val="0"/>
              </a:spcBef>
              <a:buNone/>
            </a:pPr>
            <a:r>
              <a:rPr lang="en-CA" sz="2400" b="0" i="0" u="none" strike="noStrike" baseline="0" dirty="0">
                <a:solidFill>
                  <a:srgbClr val="000000"/>
                </a:solidFill>
                <a:latin typeface="Calibri" panose="020F0502020204030204" pitchFamily="34" charset="0"/>
              </a:rPr>
              <a:t>“</a:t>
            </a:r>
            <a:r>
              <a:rPr lang="en-CA" sz="2400" b="1" i="0" u="none" strike="noStrike" baseline="0" dirty="0">
                <a:solidFill>
                  <a:srgbClr val="000000"/>
                </a:solidFill>
                <a:highlight>
                  <a:srgbClr val="FFFF00"/>
                </a:highlight>
                <a:latin typeface="Calibri" panose="020F0502020204030204" pitchFamily="34" charset="0"/>
              </a:rPr>
              <a:t>What were you discussing on the way</a:t>
            </a:r>
            <a:r>
              <a:rPr lang="en-CA" sz="2400" b="0" i="0" u="none" strike="noStrike" baseline="0" dirty="0">
                <a:solidFill>
                  <a:srgbClr val="000000"/>
                </a:solidFill>
                <a:latin typeface="Calibri" panose="020F0502020204030204" pitchFamily="34" charset="0"/>
              </a:rPr>
              <a:t>?” </a:t>
            </a:r>
          </a:p>
          <a:p>
            <a:pPr marL="457200" lvl="1" indent="0">
              <a:spcBef>
                <a:spcPts val="600"/>
              </a:spcBef>
              <a:buNone/>
            </a:pPr>
            <a:r>
              <a:rPr lang="en-CA" b="0" i="0" u="none" strike="noStrike" baseline="0" dirty="0">
                <a:solidFill>
                  <a:srgbClr val="000000"/>
                </a:solidFill>
                <a:latin typeface="Calibri" panose="020F0502020204030204" pitchFamily="34" charset="0"/>
              </a:rPr>
              <a:t>But they kept silent,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for </a:t>
            </a:r>
            <a:r>
              <a:rPr lang="en-CA" b="1" i="0" u="none" strike="noStrike" baseline="0" dirty="0">
                <a:solidFill>
                  <a:srgbClr val="000000"/>
                </a:solidFill>
                <a:highlight>
                  <a:srgbClr val="FFFF00"/>
                </a:highlight>
                <a:latin typeface="Calibri" panose="020F0502020204030204" pitchFamily="34" charset="0"/>
              </a:rPr>
              <a:t>on the way they had argued with one another about who was the greatest</a:t>
            </a:r>
            <a:r>
              <a:rPr lang="en-CA" b="0" i="0" u="none" strike="noStrike" baseline="0" dirty="0">
                <a:solidFill>
                  <a:srgbClr val="000000"/>
                </a:solidFill>
                <a:latin typeface="Calibri" panose="020F0502020204030204" pitchFamily="34" charset="0"/>
              </a:rPr>
              <a:t>. </a:t>
            </a:r>
          </a:p>
          <a:p>
            <a:pPr>
              <a:buFont typeface="Wingdings" panose="05000000000000000000" pitchFamily="2" charset="2"/>
              <a:buChar char="Ø"/>
            </a:pPr>
            <a:r>
              <a:rPr lang="en-CA" b="0" i="0" u="none" strike="noStrike" baseline="0" dirty="0">
                <a:solidFill>
                  <a:srgbClr val="000000"/>
                </a:solidFill>
                <a:latin typeface="Calibri" panose="020F0502020204030204" pitchFamily="34" charset="0"/>
              </a:rPr>
              <a:t>At one point, James and John asked permission to </a:t>
            </a:r>
            <a:r>
              <a:rPr lang="en-CA" b="1" i="0" u="none" strike="noStrike" baseline="0" dirty="0">
                <a:solidFill>
                  <a:srgbClr val="000000"/>
                </a:solidFill>
                <a:highlight>
                  <a:srgbClr val="FFFF00"/>
                </a:highlight>
                <a:latin typeface="Calibri" panose="020F0502020204030204" pitchFamily="34" charset="0"/>
              </a:rPr>
              <a:t>destroy a Samaritan village</a:t>
            </a:r>
            <a:r>
              <a:rPr lang="en-CA" b="0" i="0" u="none" strike="noStrike" baseline="0" dirty="0">
                <a:solidFill>
                  <a:srgbClr val="000000"/>
                </a:solidFill>
                <a:latin typeface="Calibri" panose="020F0502020204030204" pitchFamily="34" charset="0"/>
              </a:rPr>
              <a:t>: </a:t>
            </a:r>
          </a:p>
          <a:p>
            <a:pPr marL="457200" lvl="1" indent="0">
              <a:spcBef>
                <a:spcPts val="0"/>
              </a:spcBef>
              <a:buNone/>
            </a:pPr>
            <a:r>
              <a:rPr lang="en-CA" b="1" i="0" u="sng" strike="noStrike" baseline="0" dirty="0">
                <a:solidFill>
                  <a:srgbClr val="000000"/>
                </a:solidFill>
                <a:latin typeface="Calibri" panose="020F0502020204030204" pitchFamily="34" charset="0"/>
              </a:rPr>
              <a:t>Luke 9:52-54 ESV</a:t>
            </a:r>
          </a:p>
          <a:p>
            <a:pPr marL="457200" lvl="1" indent="0">
              <a:spcBef>
                <a:spcPts val="0"/>
              </a:spcBef>
              <a:buNone/>
            </a:pPr>
            <a:r>
              <a:rPr lang="en-CA" b="0" i="0" u="none" strike="noStrike" baseline="0" dirty="0">
                <a:solidFill>
                  <a:srgbClr val="000000"/>
                </a:solidFill>
                <a:latin typeface="Calibri" panose="020F0502020204030204" pitchFamily="34" charset="0"/>
              </a:rPr>
              <a:t>And he sent messengers ahead of him, who went and entered </a:t>
            </a:r>
            <a:r>
              <a:rPr lang="en-CA" b="1" i="0" u="none" strike="noStrike" baseline="0" dirty="0">
                <a:solidFill>
                  <a:srgbClr val="000000"/>
                </a:solidFill>
                <a:highlight>
                  <a:srgbClr val="FFFF00"/>
                </a:highlight>
                <a:latin typeface="Calibri" panose="020F0502020204030204" pitchFamily="34" charset="0"/>
              </a:rPr>
              <a:t>a village of the Samaritans</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to make preparations for him.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But </a:t>
            </a:r>
            <a:r>
              <a:rPr lang="en-CA" b="1" i="0" u="none" strike="noStrike" baseline="0" dirty="0">
                <a:solidFill>
                  <a:srgbClr val="000000"/>
                </a:solidFill>
                <a:highlight>
                  <a:srgbClr val="FFFF00"/>
                </a:highlight>
                <a:latin typeface="Calibri" panose="020F0502020204030204" pitchFamily="34" charset="0"/>
              </a:rPr>
              <a:t>the people did not receive him</a:t>
            </a:r>
            <a:r>
              <a:rPr lang="en-CA" b="0" i="0" u="none" strike="noStrike" baseline="0" dirty="0">
                <a:solidFill>
                  <a:srgbClr val="000000"/>
                </a:solidFill>
                <a:latin typeface="Calibri" panose="020F0502020204030204" pitchFamily="34" charset="0"/>
              </a:rPr>
              <a:t>, because his face was set toward Jerusalem. </a:t>
            </a:r>
          </a:p>
          <a:p>
            <a:pPr marL="457200" lvl="1" indent="0">
              <a:spcBef>
                <a:spcPts val="0"/>
              </a:spcBef>
              <a:buNone/>
            </a:pPr>
            <a:r>
              <a:rPr lang="en-CA" b="0" i="0" u="none" strike="noStrike" baseline="0" dirty="0">
                <a:solidFill>
                  <a:srgbClr val="000000"/>
                </a:solidFill>
                <a:latin typeface="Calibri" panose="020F0502020204030204" pitchFamily="34" charset="0"/>
              </a:rPr>
              <a:t>And when his disciples </a:t>
            </a:r>
            <a:r>
              <a:rPr lang="en-CA" b="1" i="0" u="none" strike="noStrike" baseline="0" dirty="0">
                <a:solidFill>
                  <a:srgbClr val="000000"/>
                </a:solidFill>
                <a:highlight>
                  <a:srgbClr val="FFFF00"/>
                </a:highlight>
                <a:latin typeface="Calibri" panose="020F0502020204030204" pitchFamily="34" charset="0"/>
              </a:rPr>
              <a:t>James and John</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saw it, they said, </a:t>
            </a:r>
          </a:p>
          <a:p>
            <a:pPr marL="914400" lvl="2" indent="0">
              <a:spcBef>
                <a:spcPts val="0"/>
              </a:spcBef>
              <a:buNone/>
            </a:pPr>
            <a:r>
              <a:rPr lang="en-CA" sz="2400" b="0" i="0" u="none" strike="noStrike" baseline="0" dirty="0">
                <a:solidFill>
                  <a:srgbClr val="000000"/>
                </a:solidFill>
                <a:latin typeface="Calibri" panose="020F0502020204030204" pitchFamily="34" charset="0"/>
              </a:rPr>
              <a:t>“Lord, </a:t>
            </a:r>
            <a:r>
              <a:rPr lang="en-CA" sz="2400" b="1" i="0" u="none" strike="noStrike" baseline="0" dirty="0">
                <a:solidFill>
                  <a:srgbClr val="000000"/>
                </a:solidFill>
                <a:highlight>
                  <a:srgbClr val="FFFF00"/>
                </a:highlight>
                <a:latin typeface="Calibri" panose="020F0502020204030204" pitchFamily="34" charset="0"/>
              </a:rPr>
              <a:t>do you want us to tell fire to come down from heaven and consume them</a:t>
            </a:r>
            <a:r>
              <a:rPr lang="en-CA" sz="2400" b="0" i="0" u="none" strike="noStrike" baseline="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21376598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EDF6A9-5714-DD40-A6D9-12C3F199A7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7BC3D0-F853-241D-73C1-F5DB0823DF42}"/>
              </a:ext>
            </a:extLst>
          </p:cNvPr>
          <p:cNvSpPr>
            <a:spLocks noGrp="1"/>
          </p:cNvSpPr>
          <p:nvPr>
            <p:ph type="title"/>
          </p:nvPr>
        </p:nvSpPr>
        <p:spPr>
          <a:xfrm>
            <a:off x="838200" y="1"/>
            <a:ext cx="10515600" cy="1130299"/>
          </a:xfrm>
        </p:spPr>
        <p:txBody>
          <a:bodyPr/>
          <a:lstStyle/>
          <a:p>
            <a:pPr algn="ctr"/>
            <a:r>
              <a:rPr lang="en-CA" dirty="0">
                <a:latin typeface="Arial Black" panose="020B0A04020102020204" pitchFamily="34" charset="0"/>
              </a:rPr>
              <a:t>The Expectation Lived ON</a:t>
            </a:r>
          </a:p>
        </p:txBody>
      </p:sp>
      <p:sp>
        <p:nvSpPr>
          <p:cNvPr id="3" name="Content Placeholder 2">
            <a:extLst>
              <a:ext uri="{FF2B5EF4-FFF2-40B4-BE49-F238E27FC236}">
                <a16:creationId xmlns:a16="http://schemas.microsoft.com/office/drawing/2014/main" id="{B750F5D6-A516-FFC3-DA60-0E95A26DCDEC}"/>
              </a:ext>
            </a:extLst>
          </p:cNvPr>
          <p:cNvSpPr>
            <a:spLocks noGrp="1"/>
          </p:cNvSpPr>
          <p:nvPr>
            <p:ph idx="1"/>
          </p:nvPr>
        </p:nvSpPr>
        <p:spPr>
          <a:xfrm>
            <a:off x="0" y="1130300"/>
            <a:ext cx="12192000" cy="5727699"/>
          </a:xfrm>
        </p:spPr>
        <p:txBody>
          <a:bodyPr/>
          <a:lstStyle/>
          <a:p>
            <a:pPr>
              <a:buFont typeface="Wingdings" panose="05000000000000000000" pitchFamily="2" charset="2"/>
              <a:buChar char="Ø"/>
            </a:pPr>
            <a:r>
              <a:rPr lang="en-CA" b="0" i="0" u="none" strike="noStrike" baseline="0" dirty="0">
                <a:solidFill>
                  <a:srgbClr val="000000"/>
                </a:solidFill>
                <a:latin typeface="Calibri" panose="020F0502020204030204" pitchFamily="34" charset="0"/>
              </a:rPr>
              <a:t>Little children were prevented access to Jesus: </a:t>
            </a:r>
          </a:p>
          <a:p>
            <a:pPr marL="457200" lvl="1" indent="0">
              <a:buNone/>
            </a:pPr>
            <a:r>
              <a:rPr lang="en-CA" b="1" i="0" u="sng" strike="noStrike" baseline="0" dirty="0">
                <a:solidFill>
                  <a:srgbClr val="000000"/>
                </a:solidFill>
                <a:latin typeface="Calibri" panose="020F0502020204030204" pitchFamily="34" charset="0"/>
              </a:rPr>
              <a:t>Mark 10:13-14 ESV</a:t>
            </a:r>
            <a:r>
              <a:rPr lang="en-CA" b="0" i="0" u="none" strike="noStrike" baseline="0" dirty="0">
                <a:solidFill>
                  <a:srgbClr val="000000"/>
                </a:solidFill>
                <a:latin typeface="Calibri" panose="020F0502020204030204" pitchFamily="34" charset="0"/>
              </a:rPr>
              <a:t> </a:t>
            </a:r>
            <a:endParaRPr lang="en-CA" dirty="0">
              <a:solidFill>
                <a:srgbClr val="000000"/>
              </a:solidFill>
              <a:latin typeface="Calibri" panose="020F0502020204030204" pitchFamily="34" charset="0"/>
            </a:endParaRPr>
          </a:p>
          <a:p>
            <a:pPr marL="457200" lvl="1" indent="0">
              <a:spcBef>
                <a:spcPts val="0"/>
              </a:spcBef>
              <a:buNone/>
            </a:pPr>
            <a:r>
              <a:rPr lang="en-CA" b="0" i="0" u="none" strike="noStrike" baseline="0" dirty="0">
                <a:solidFill>
                  <a:srgbClr val="000000"/>
                </a:solidFill>
                <a:latin typeface="Calibri" panose="020F0502020204030204" pitchFamily="34" charset="0"/>
              </a:rPr>
              <a:t>And they were bringing children to him that he might touch them,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a:t>
            </a:r>
            <a:r>
              <a:rPr lang="en-CA" b="1" i="0" u="none" strike="noStrike" baseline="0" dirty="0">
                <a:solidFill>
                  <a:srgbClr val="000000"/>
                </a:solidFill>
                <a:highlight>
                  <a:srgbClr val="FFFF00"/>
                </a:highlight>
                <a:latin typeface="Calibri" panose="020F0502020204030204" pitchFamily="34" charset="0"/>
              </a:rPr>
              <a:t>the disciples rebuked them</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But when Jesus saw it, he was indignant and said to them, </a:t>
            </a:r>
          </a:p>
          <a:p>
            <a:pPr marL="914400" lvl="2" indent="0">
              <a:spcBef>
                <a:spcPts val="0"/>
              </a:spcBef>
              <a:buNone/>
            </a:pPr>
            <a:r>
              <a:rPr lang="en-CA" sz="2400" b="0" i="0" u="none" strike="noStrike" baseline="0" dirty="0">
                <a:solidFill>
                  <a:srgbClr val="000000"/>
                </a:solidFill>
                <a:latin typeface="Calibri" panose="020F0502020204030204" pitchFamily="34" charset="0"/>
              </a:rPr>
              <a:t>“Let </a:t>
            </a:r>
            <a:r>
              <a:rPr lang="en-CA" sz="2400" b="1" i="0" u="none" strike="noStrike" baseline="0" dirty="0">
                <a:solidFill>
                  <a:srgbClr val="000000"/>
                </a:solidFill>
                <a:highlight>
                  <a:srgbClr val="FFFF00"/>
                </a:highlight>
                <a:latin typeface="Calibri" panose="020F0502020204030204" pitchFamily="34" charset="0"/>
              </a:rPr>
              <a:t>the children</a:t>
            </a:r>
            <a:r>
              <a:rPr lang="en-CA" sz="2400" b="1" i="0" u="none" strike="noStrike" baseline="0" dirty="0">
                <a:solidFill>
                  <a:srgbClr val="000000"/>
                </a:solidFill>
                <a:latin typeface="Calibri" panose="020F0502020204030204" pitchFamily="34" charset="0"/>
              </a:rPr>
              <a:t> </a:t>
            </a:r>
            <a:r>
              <a:rPr lang="en-CA" sz="2400" b="0" i="0" u="none" strike="noStrike" baseline="0" dirty="0">
                <a:solidFill>
                  <a:srgbClr val="000000"/>
                </a:solidFill>
                <a:latin typeface="Calibri" panose="020F0502020204030204" pitchFamily="34" charset="0"/>
              </a:rPr>
              <a:t>come to me; do not hinder them,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for </a:t>
            </a:r>
            <a:r>
              <a:rPr lang="en-CA" sz="2400" b="1" i="0" u="none" strike="noStrike" baseline="0" dirty="0">
                <a:solidFill>
                  <a:srgbClr val="000000"/>
                </a:solidFill>
                <a:highlight>
                  <a:srgbClr val="FFFF00"/>
                </a:highlight>
                <a:latin typeface="Calibri" panose="020F0502020204030204" pitchFamily="34" charset="0"/>
              </a:rPr>
              <a:t>to such belongs the kingdom of God</a:t>
            </a:r>
            <a:r>
              <a:rPr lang="en-CA" sz="2400" b="0" i="0" u="none" strike="noStrike" baseline="0" dirty="0">
                <a:solidFill>
                  <a:srgbClr val="000000"/>
                </a:solidFill>
                <a:latin typeface="Calibri" panose="020F0502020204030204" pitchFamily="34" charset="0"/>
              </a:rPr>
              <a:t>. …” </a:t>
            </a:r>
          </a:p>
          <a:p>
            <a:pPr>
              <a:buFont typeface="Wingdings" panose="05000000000000000000" pitchFamily="2" charset="2"/>
              <a:buChar char="Ø"/>
            </a:pPr>
            <a:r>
              <a:rPr lang="en-CA" b="0" i="0" u="none" strike="noStrike" baseline="0" dirty="0">
                <a:solidFill>
                  <a:srgbClr val="000000"/>
                </a:solidFill>
                <a:latin typeface="Calibri" panose="020F0502020204030204" pitchFamily="34" charset="0"/>
              </a:rPr>
              <a:t>James and John requested positions of privilege: </a:t>
            </a:r>
          </a:p>
          <a:p>
            <a:pPr marL="457200" lvl="1" indent="0">
              <a:buNone/>
            </a:pPr>
            <a:r>
              <a:rPr lang="en-CA" b="1" i="0" u="sng" strike="noStrike" baseline="0" dirty="0">
                <a:solidFill>
                  <a:srgbClr val="000000"/>
                </a:solidFill>
                <a:latin typeface="Calibri" panose="020F0502020204030204" pitchFamily="34" charset="0"/>
              </a:rPr>
              <a:t>Mark 10:35-37 ESV</a:t>
            </a:r>
          </a:p>
          <a:p>
            <a:pPr marL="457200" lvl="1" indent="0">
              <a:spcBef>
                <a:spcPts val="0"/>
              </a:spcBef>
              <a:buNone/>
            </a:pPr>
            <a:r>
              <a:rPr lang="en-CA" b="0" i="0" u="none" strike="noStrike" baseline="0" dirty="0">
                <a:solidFill>
                  <a:srgbClr val="000000"/>
                </a:solidFill>
                <a:latin typeface="Calibri" panose="020F0502020204030204" pitchFamily="34" charset="0"/>
              </a:rPr>
              <a:t>And </a:t>
            </a:r>
            <a:r>
              <a:rPr lang="en-CA" b="1" i="0" u="none" strike="noStrike" baseline="0" dirty="0">
                <a:solidFill>
                  <a:srgbClr val="000000"/>
                </a:solidFill>
                <a:highlight>
                  <a:srgbClr val="FFFF00"/>
                </a:highlight>
                <a:latin typeface="Calibri" panose="020F0502020204030204" pitchFamily="34" charset="0"/>
              </a:rPr>
              <a:t>James and John</a:t>
            </a:r>
            <a:r>
              <a:rPr lang="en-CA" b="0" i="0" u="none" strike="noStrike" baseline="0" dirty="0">
                <a:solidFill>
                  <a:srgbClr val="000000"/>
                </a:solidFill>
                <a:latin typeface="Calibri" panose="020F0502020204030204" pitchFamily="34" charset="0"/>
              </a:rPr>
              <a:t>, the sons of Zebedee, came up to him and said to him, </a:t>
            </a:r>
          </a:p>
          <a:p>
            <a:pPr marL="914400" lvl="2" indent="0">
              <a:spcBef>
                <a:spcPts val="0"/>
              </a:spcBef>
              <a:buNone/>
            </a:pPr>
            <a:r>
              <a:rPr lang="en-CA" sz="2400" b="0" i="0" u="none" strike="noStrike" baseline="0" dirty="0">
                <a:solidFill>
                  <a:srgbClr val="000000"/>
                </a:solidFill>
                <a:latin typeface="Calibri" panose="020F0502020204030204" pitchFamily="34" charset="0"/>
              </a:rPr>
              <a:t>“Teacher, we want you to </a:t>
            </a:r>
            <a:r>
              <a:rPr lang="en-CA" sz="2400" b="1" i="0" u="none" strike="noStrike" baseline="0" dirty="0">
                <a:solidFill>
                  <a:srgbClr val="000000"/>
                </a:solidFill>
                <a:highlight>
                  <a:srgbClr val="FFFF00"/>
                </a:highlight>
                <a:latin typeface="Calibri" panose="020F0502020204030204" pitchFamily="34" charset="0"/>
              </a:rPr>
              <a:t>do for us whatever we ask of you</a:t>
            </a:r>
            <a:r>
              <a:rPr lang="en-CA" sz="2400" b="0" i="0" u="none" strike="noStrike" baseline="0" dirty="0">
                <a:solidFill>
                  <a:srgbClr val="000000"/>
                </a:solidFill>
                <a:latin typeface="Calibri" panose="020F0502020204030204" pitchFamily="34" charset="0"/>
              </a:rPr>
              <a:t>.” </a:t>
            </a:r>
          </a:p>
          <a:p>
            <a:pPr marL="457200" lvl="1" indent="0">
              <a:buNone/>
            </a:pPr>
            <a:r>
              <a:rPr lang="en-CA" b="0" i="0" u="none" strike="noStrike" baseline="0" dirty="0">
                <a:solidFill>
                  <a:srgbClr val="000000"/>
                </a:solidFill>
                <a:latin typeface="Calibri" panose="020F0502020204030204" pitchFamily="34" charset="0"/>
              </a:rPr>
              <a:t>And he said to them, “What do you want me to do for you?” </a:t>
            </a:r>
          </a:p>
          <a:p>
            <a:pPr marL="457200" lvl="1" indent="0">
              <a:buNone/>
            </a:pPr>
            <a:r>
              <a:rPr lang="en-CA" b="0" i="0" u="none" strike="noStrike" baseline="0" dirty="0">
                <a:solidFill>
                  <a:srgbClr val="000000"/>
                </a:solidFill>
                <a:latin typeface="Calibri" panose="020F0502020204030204" pitchFamily="34" charset="0"/>
              </a:rPr>
              <a:t>And they said to him, </a:t>
            </a:r>
          </a:p>
          <a:p>
            <a:pPr marL="914400" lvl="2" indent="0">
              <a:spcBef>
                <a:spcPts val="0"/>
              </a:spcBef>
              <a:buNone/>
            </a:pPr>
            <a:r>
              <a:rPr lang="en-CA" sz="2400" b="0" i="0" u="none" strike="noStrike" baseline="0" dirty="0">
                <a:solidFill>
                  <a:srgbClr val="000000"/>
                </a:solidFill>
                <a:latin typeface="Calibri" panose="020F0502020204030204" pitchFamily="34" charset="0"/>
              </a:rPr>
              <a:t>“</a:t>
            </a:r>
            <a:r>
              <a:rPr lang="en-CA" sz="2400" b="1" i="0" u="none" strike="noStrike" baseline="0" dirty="0">
                <a:solidFill>
                  <a:srgbClr val="000000"/>
                </a:solidFill>
                <a:highlight>
                  <a:srgbClr val="FFFF00"/>
                </a:highlight>
                <a:latin typeface="Calibri" panose="020F0502020204030204" pitchFamily="34" charset="0"/>
              </a:rPr>
              <a:t>Grant us to sit</a:t>
            </a:r>
            <a:r>
              <a:rPr lang="en-CA" sz="2400" b="0" i="0" u="none" strike="noStrike" baseline="0" dirty="0">
                <a:solidFill>
                  <a:srgbClr val="000000"/>
                </a:solidFill>
                <a:latin typeface="Calibri" panose="020F0502020204030204" pitchFamily="34" charset="0"/>
              </a:rPr>
              <a:t>, </a:t>
            </a:r>
            <a:r>
              <a:rPr lang="en-CA" sz="2400" b="1" i="0" u="none" strike="noStrike" baseline="0" dirty="0">
                <a:solidFill>
                  <a:srgbClr val="000000"/>
                </a:solidFill>
                <a:highlight>
                  <a:srgbClr val="FFFF00"/>
                </a:highlight>
                <a:latin typeface="Calibri" panose="020F0502020204030204" pitchFamily="34" charset="0"/>
              </a:rPr>
              <a:t>one at your right hand and one at your left</a:t>
            </a:r>
            <a:r>
              <a:rPr lang="en-CA" sz="2400" b="0" i="0" u="none" strike="noStrike" baseline="0" dirty="0">
                <a:solidFill>
                  <a:srgbClr val="000000"/>
                </a:solidFill>
                <a:latin typeface="Calibri" panose="020F0502020204030204" pitchFamily="34" charset="0"/>
              </a:rPr>
              <a:t>, </a:t>
            </a:r>
            <a:r>
              <a:rPr lang="en-CA" sz="2400" b="1" i="0" u="none" strike="noStrike" baseline="0" dirty="0">
                <a:solidFill>
                  <a:srgbClr val="000000"/>
                </a:solidFill>
                <a:highlight>
                  <a:srgbClr val="FFFF00"/>
                </a:highlight>
                <a:latin typeface="Calibri" panose="020F0502020204030204" pitchFamily="34" charset="0"/>
              </a:rPr>
              <a:t>in your glory</a:t>
            </a:r>
            <a:r>
              <a:rPr lang="en-CA" sz="2400" b="0" i="0" u="none" strike="noStrike" baseline="0" dirty="0">
                <a:solidFill>
                  <a:srgbClr val="000000"/>
                </a:solidFill>
                <a:latin typeface="Calibri" panose="020F0502020204030204" pitchFamily="34" charset="0"/>
              </a:rPr>
              <a:t>.”</a:t>
            </a:r>
            <a:endParaRPr lang="en-CA" sz="4000" dirty="0"/>
          </a:p>
        </p:txBody>
      </p:sp>
    </p:spTree>
    <p:extLst>
      <p:ext uri="{BB962C8B-B14F-4D97-AF65-F5344CB8AC3E}">
        <p14:creationId xmlns:p14="http://schemas.microsoft.com/office/powerpoint/2010/main" val="15481999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C4BFD-767B-2A1D-ADDC-E9FAF604C8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07C63C-34EE-40CE-EB1B-09FFB1108225}"/>
              </a:ext>
            </a:extLst>
          </p:cNvPr>
          <p:cNvSpPr>
            <a:spLocks noGrp="1"/>
          </p:cNvSpPr>
          <p:nvPr>
            <p:ph type="title"/>
          </p:nvPr>
        </p:nvSpPr>
        <p:spPr>
          <a:xfrm>
            <a:off x="838200" y="1"/>
            <a:ext cx="10515600" cy="1181099"/>
          </a:xfrm>
        </p:spPr>
        <p:txBody>
          <a:bodyPr/>
          <a:lstStyle/>
          <a:p>
            <a:pPr algn="ctr"/>
            <a:r>
              <a:rPr lang="en-CA" dirty="0">
                <a:latin typeface="Arial Black" panose="020B0A04020102020204" pitchFamily="34" charset="0"/>
              </a:rPr>
              <a:t>The Expectation Lived ON</a:t>
            </a:r>
          </a:p>
        </p:txBody>
      </p:sp>
      <p:sp>
        <p:nvSpPr>
          <p:cNvPr id="3" name="Content Placeholder 2">
            <a:extLst>
              <a:ext uri="{FF2B5EF4-FFF2-40B4-BE49-F238E27FC236}">
                <a16:creationId xmlns:a16="http://schemas.microsoft.com/office/drawing/2014/main" id="{905C10FB-845A-E7DA-8C35-0D4EA6EFF8B6}"/>
              </a:ext>
            </a:extLst>
          </p:cNvPr>
          <p:cNvSpPr>
            <a:spLocks noGrp="1"/>
          </p:cNvSpPr>
          <p:nvPr>
            <p:ph idx="1"/>
          </p:nvPr>
        </p:nvSpPr>
        <p:spPr>
          <a:xfrm>
            <a:off x="0" y="1181100"/>
            <a:ext cx="12192000" cy="5676899"/>
          </a:xfrm>
        </p:spPr>
        <p:txBody>
          <a:bodyPr>
            <a:normAutofit lnSpcReduction="10000"/>
          </a:bodyPr>
          <a:lstStyle/>
          <a:p>
            <a:r>
              <a:rPr lang="en-CA" b="1" i="0" u="none" strike="noStrike" baseline="0" dirty="0">
                <a:solidFill>
                  <a:srgbClr val="000000"/>
                </a:solidFill>
                <a:highlight>
                  <a:srgbClr val="FFFF00"/>
                </a:highlight>
                <a:latin typeface="Calibri" panose="020F0502020204030204" pitchFamily="34" charset="0"/>
              </a:rPr>
              <a:t>Jesus is explicit</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in teaching the disciples that </a:t>
            </a:r>
            <a:r>
              <a:rPr lang="en-CA" b="1" i="0" u="none" strike="noStrike" baseline="0" dirty="0">
                <a:solidFill>
                  <a:srgbClr val="000000"/>
                </a:solidFill>
                <a:highlight>
                  <a:srgbClr val="FFFF00"/>
                </a:highlight>
                <a:latin typeface="Calibri" panose="020F0502020204030204" pitchFamily="34" charset="0"/>
              </a:rPr>
              <a:t>in spite of his Divinity</a:t>
            </a:r>
            <a:r>
              <a:rPr lang="en-CA" b="0" i="0" u="none" strike="noStrike" baseline="0" dirty="0">
                <a:solidFill>
                  <a:srgbClr val="000000"/>
                </a:solidFill>
                <a:highlight>
                  <a:srgbClr val="FFFF00"/>
                </a:highlight>
                <a:latin typeface="Calibri" panose="020F0502020204030204" pitchFamily="34" charset="0"/>
              </a:rPr>
              <a:t>, </a:t>
            </a:r>
            <a:r>
              <a:rPr lang="en-CA" b="1" i="0" u="none" strike="noStrike" baseline="0" dirty="0">
                <a:solidFill>
                  <a:srgbClr val="000000"/>
                </a:solidFill>
                <a:highlight>
                  <a:srgbClr val="FFFF00"/>
                </a:highlight>
                <a:latin typeface="Calibri" panose="020F0502020204030204" pitchFamily="34" charset="0"/>
              </a:rPr>
              <a:t>he must suffer death</a:t>
            </a:r>
            <a:r>
              <a:rPr lang="en-CA" b="0" i="0" u="none" strike="noStrike" baseline="0" dirty="0">
                <a:solidFill>
                  <a:srgbClr val="000000"/>
                </a:solidFill>
                <a:latin typeface="Calibri" panose="020F0502020204030204" pitchFamily="34" charset="0"/>
              </a:rPr>
              <a:t> – but, he will be restored to life – </a:t>
            </a:r>
            <a:r>
              <a:rPr lang="en-CA" b="1" i="0" u="none" strike="noStrike" baseline="0" dirty="0">
                <a:solidFill>
                  <a:srgbClr val="000000"/>
                </a:solidFill>
                <a:highlight>
                  <a:srgbClr val="FFFF00"/>
                </a:highlight>
                <a:latin typeface="Calibri" panose="020F0502020204030204" pitchFamily="34" charset="0"/>
              </a:rPr>
              <a:t>there will be a resurrection</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after three days; </a:t>
            </a:r>
            <a:r>
              <a:rPr lang="en-CA" b="1" i="0" u="none" strike="noStrike" baseline="0" dirty="0">
                <a:solidFill>
                  <a:srgbClr val="000000"/>
                </a:solidFill>
                <a:highlight>
                  <a:srgbClr val="FFFF00"/>
                </a:highlight>
                <a:latin typeface="Calibri" panose="020F0502020204030204" pitchFamily="34" charset="0"/>
              </a:rPr>
              <a:t>the disciple cannot comprehend this</a:t>
            </a:r>
            <a:r>
              <a:rPr lang="en-CA" b="0" i="0" u="none" strike="noStrike" baseline="0" dirty="0">
                <a:solidFill>
                  <a:srgbClr val="000000"/>
                </a:solidFill>
                <a:latin typeface="Calibri" panose="020F0502020204030204" pitchFamily="34" charset="0"/>
              </a:rPr>
              <a:t>: </a:t>
            </a:r>
          </a:p>
          <a:p>
            <a:pPr marL="457200" lvl="1" indent="0">
              <a:spcBef>
                <a:spcPts val="0"/>
              </a:spcBef>
              <a:buNone/>
            </a:pPr>
            <a:r>
              <a:rPr lang="en-CA" b="1" i="0" u="sng" strike="noStrike" baseline="0" dirty="0">
                <a:solidFill>
                  <a:srgbClr val="000000"/>
                </a:solidFill>
                <a:latin typeface="Calibri" panose="020F0502020204030204" pitchFamily="34" charset="0"/>
              </a:rPr>
              <a:t>Mark 8:31-32 ESV</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he began to teach them that </a:t>
            </a:r>
            <a:r>
              <a:rPr lang="en-CA" b="1" i="0" u="none" strike="noStrike" baseline="0" dirty="0">
                <a:solidFill>
                  <a:srgbClr val="000000"/>
                </a:solidFill>
                <a:highlight>
                  <a:srgbClr val="FFFF00"/>
                </a:highlight>
                <a:latin typeface="Calibri" panose="020F0502020204030204" pitchFamily="34" charset="0"/>
              </a:rPr>
              <a:t>the Son of Man must suffer</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many things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be rejected by the elders and the chief priests and the scribes </a:t>
            </a:r>
            <a:r>
              <a:rPr lang="en-CA" b="1" i="0" u="none" strike="noStrike" baseline="0" dirty="0">
                <a:solidFill>
                  <a:srgbClr val="000000"/>
                </a:solidFill>
                <a:highlight>
                  <a:srgbClr val="FFFF00"/>
                </a:highlight>
                <a:latin typeface="Calibri" panose="020F0502020204030204" pitchFamily="34" charset="0"/>
              </a:rPr>
              <a:t>and be killed</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a:t>
            </a:r>
            <a:r>
              <a:rPr lang="en-CA" b="1" i="0" u="none" strike="noStrike" baseline="0" dirty="0">
                <a:solidFill>
                  <a:srgbClr val="000000"/>
                </a:solidFill>
                <a:highlight>
                  <a:srgbClr val="FFFF00"/>
                </a:highlight>
                <a:latin typeface="Calibri" panose="020F0502020204030204" pitchFamily="34" charset="0"/>
              </a:rPr>
              <a:t>after three days rise again</a:t>
            </a:r>
            <a:r>
              <a:rPr lang="en-CA" b="0" i="0" u="none" strike="noStrike" baseline="0" dirty="0">
                <a:solidFill>
                  <a:srgbClr val="000000"/>
                </a:solidFill>
                <a:latin typeface="Calibri" panose="020F0502020204030204" pitchFamily="34" charset="0"/>
              </a:rPr>
              <a:t>.  And he said this plainly. </a:t>
            </a:r>
            <a:br>
              <a:rPr lang="en-CA" b="0" i="0" u="none" strike="noStrike" baseline="0" dirty="0">
                <a:solidFill>
                  <a:srgbClr val="000000"/>
                </a:solidFill>
                <a:latin typeface="Calibri" panose="020F0502020204030204" pitchFamily="34" charset="0"/>
              </a:rPr>
            </a:br>
            <a:r>
              <a:rPr lang="en-CA" b="1" i="0" u="none" strike="noStrike" baseline="0" dirty="0">
                <a:solidFill>
                  <a:srgbClr val="000000"/>
                </a:solidFill>
                <a:latin typeface="Calibri" panose="020F0502020204030204" pitchFamily="34" charset="0"/>
              </a:rPr>
              <a:t>And </a:t>
            </a:r>
            <a:r>
              <a:rPr lang="en-CA" b="1" i="0" u="none" strike="noStrike" baseline="0" dirty="0">
                <a:solidFill>
                  <a:srgbClr val="000000"/>
                </a:solidFill>
                <a:highlight>
                  <a:srgbClr val="FFFF00"/>
                </a:highlight>
                <a:latin typeface="Calibri" panose="020F0502020204030204" pitchFamily="34" charset="0"/>
              </a:rPr>
              <a:t>Peter took him aside and began to rebuke him</a:t>
            </a:r>
            <a:r>
              <a:rPr lang="en-CA" b="0" i="0" u="none" strike="noStrike" baseline="0" dirty="0">
                <a:solidFill>
                  <a:srgbClr val="000000"/>
                </a:solidFill>
                <a:latin typeface="Calibri" panose="020F0502020204030204" pitchFamily="34" charset="0"/>
              </a:rPr>
              <a:t>. </a:t>
            </a:r>
          </a:p>
          <a:p>
            <a:pPr>
              <a:spcBef>
                <a:spcPts val="600"/>
              </a:spcBef>
            </a:pPr>
            <a:r>
              <a:rPr lang="en-CA" b="1" i="0" u="none" strike="noStrike" baseline="0" dirty="0">
                <a:solidFill>
                  <a:srgbClr val="000000"/>
                </a:solidFill>
                <a:highlight>
                  <a:srgbClr val="FFFF00"/>
                </a:highlight>
                <a:latin typeface="Calibri" panose="020F0502020204030204" pitchFamily="34" charset="0"/>
              </a:rPr>
              <a:t>Jesus soon repeated his revelation of his purpose to the disciples</a:t>
            </a:r>
            <a:r>
              <a:rPr lang="en-CA" b="0" i="0" u="none" strike="noStrike" baseline="0" dirty="0">
                <a:solidFill>
                  <a:srgbClr val="000000"/>
                </a:solidFill>
                <a:latin typeface="Calibri" panose="020F0502020204030204" pitchFamily="34" charset="0"/>
              </a:rPr>
              <a:t> – now, although they did NOT understand, they began to listen: </a:t>
            </a:r>
          </a:p>
          <a:p>
            <a:pPr marL="457200" lvl="1" indent="0">
              <a:spcBef>
                <a:spcPts val="0"/>
              </a:spcBef>
              <a:buNone/>
            </a:pPr>
            <a:r>
              <a:rPr lang="en-CA" b="1" i="0" u="sng" strike="noStrike" baseline="0" dirty="0">
                <a:solidFill>
                  <a:srgbClr val="000000"/>
                </a:solidFill>
                <a:latin typeface="Calibri" panose="020F0502020204030204" pitchFamily="34" charset="0"/>
              </a:rPr>
              <a:t>Mark 9:30-32 ESV</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They went on from there and passed through Galilee.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he did not want anyone to know, for </a:t>
            </a:r>
            <a:r>
              <a:rPr lang="en-CA" b="1" i="0" u="none" strike="noStrike" baseline="0" dirty="0">
                <a:solidFill>
                  <a:srgbClr val="000000"/>
                </a:solidFill>
                <a:highlight>
                  <a:srgbClr val="FFFF00"/>
                </a:highlight>
                <a:latin typeface="Calibri" panose="020F0502020204030204" pitchFamily="34" charset="0"/>
              </a:rPr>
              <a:t>he was teaching his disciples</a:t>
            </a:r>
            <a:r>
              <a:rPr lang="en-CA" b="0" i="0" u="none" strike="noStrike" baseline="0" dirty="0">
                <a:solidFill>
                  <a:srgbClr val="000000"/>
                </a:solidFill>
                <a:latin typeface="Calibri" panose="020F0502020204030204" pitchFamily="34" charset="0"/>
              </a:rPr>
              <a:t>, saying to them, </a:t>
            </a:r>
          </a:p>
          <a:p>
            <a:pPr marL="914400" lvl="2" indent="0">
              <a:spcBef>
                <a:spcPts val="0"/>
              </a:spcBef>
              <a:buNone/>
            </a:pPr>
            <a:r>
              <a:rPr lang="en-CA" sz="2400" b="0" i="0" u="none" strike="noStrike" baseline="0" dirty="0">
                <a:solidFill>
                  <a:srgbClr val="000000"/>
                </a:solidFill>
                <a:latin typeface="Calibri" panose="020F0502020204030204" pitchFamily="34" charset="0"/>
              </a:rPr>
              <a:t>“The Son of Man is going to be delivered into the hands of men,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and </a:t>
            </a:r>
            <a:r>
              <a:rPr lang="en-CA" sz="2400" b="1" i="0" u="none" strike="noStrike" baseline="0" dirty="0">
                <a:solidFill>
                  <a:srgbClr val="000000"/>
                </a:solidFill>
                <a:highlight>
                  <a:srgbClr val="FFFF00"/>
                </a:highlight>
                <a:latin typeface="Calibri" panose="020F0502020204030204" pitchFamily="34" charset="0"/>
              </a:rPr>
              <a:t>they will kill him</a:t>
            </a:r>
            <a:r>
              <a:rPr lang="en-CA" sz="2400" b="0" i="0" u="none" strike="noStrike" baseline="0" dirty="0">
                <a:solidFill>
                  <a:srgbClr val="000000"/>
                </a:solidFill>
                <a:latin typeface="Calibri" panose="020F0502020204030204" pitchFamily="34" charset="0"/>
              </a:rPr>
              <a:t>. And when he is killed, </a:t>
            </a:r>
            <a:r>
              <a:rPr lang="en-CA" sz="2400" b="1" i="0" u="none" strike="noStrike" baseline="0" dirty="0">
                <a:solidFill>
                  <a:srgbClr val="000000"/>
                </a:solidFill>
                <a:highlight>
                  <a:srgbClr val="FFFF00"/>
                </a:highlight>
                <a:latin typeface="Calibri" panose="020F0502020204030204" pitchFamily="34" charset="0"/>
              </a:rPr>
              <a:t>after three days he will rise</a:t>
            </a:r>
            <a:r>
              <a:rPr lang="en-CA" sz="2400" b="0" i="0" u="none" strike="noStrike" baseline="0" dirty="0">
                <a:solidFill>
                  <a:srgbClr val="000000"/>
                </a:solidFill>
                <a:latin typeface="Calibri" panose="020F0502020204030204" pitchFamily="34" charset="0"/>
              </a:rPr>
              <a:t>.” </a:t>
            </a:r>
          </a:p>
          <a:p>
            <a:pPr marL="457200" lvl="1" indent="0">
              <a:spcBef>
                <a:spcPts val="600"/>
              </a:spcBef>
              <a:buNone/>
            </a:pPr>
            <a:r>
              <a:rPr lang="en-CA" b="0" i="0" u="none" strike="noStrike" baseline="0" dirty="0">
                <a:solidFill>
                  <a:srgbClr val="000000"/>
                </a:solidFill>
                <a:latin typeface="Calibri" panose="020F0502020204030204" pitchFamily="34" charset="0"/>
              </a:rPr>
              <a:t>But </a:t>
            </a:r>
            <a:r>
              <a:rPr lang="en-CA" b="1" i="0" u="none" strike="noStrike" baseline="0" dirty="0">
                <a:solidFill>
                  <a:srgbClr val="000000"/>
                </a:solidFill>
                <a:highlight>
                  <a:srgbClr val="FFFF00"/>
                </a:highlight>
                <a:latin typeface="Calibri" panose="020F0502020204030204" pitchFamily="34" charset="0"/>
              </a:rPr>
              <a:t>they did not understand</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the saying, </a:t>
            </a:r>
            <a:r>
              <a:rPr lang="en-CA" b="1" i="0" u="none" strike="noStrike" baseline="0" dirty="0">
                <a:solidFill>
                  <a:srgbClr val="000000"/>
                </a:solidFill>
                <a:highlight>
                  <a:srgbClr val="FFFF00"/>
                </a:highlight>
                <a:latin typeface="Calibri" panose="020F0502020204030204" pitchFamily="34" charset="0"/>
              </a:rPr>
              <a:t>and were afraid to ask him</a:t>
            </a:r>
            <a:r>
              <a:rPr lang="en-CA" b="0" i="0" u="none" strike="noStrike" baseline="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5363914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327956-3556-7CB9-F507-1A6D8DB904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E26C8D-9446-43D4-3C54-2ECD665756A0}"/>
              </a:ext>
            </a:extLst>
          </p:cNvPr>
          <p:cNvSpPr>
            <a:spLocks noGrp="1"/>
          </p:cNvSpPr>
          <p:nvPr>
            <p:ph type="title"/>
          </p:nvPr>
        </p:nvSpPr>
        <p:spPr>
          <a:xfrm>
            <a:off x="838200" y="1"/>
            <a:ext cx="10515600" cy="1130299"/>
          </a:xfrm>
        </p:spPr>
        <p:txBody>
          <a:bodyPr/>
          <a:lstStyle/>
          <a:p>
            <a:pPr algn="ctr"/>
            <a:r>
              <a:rPr lang="en-CA" dirty="0">
                <a:latin typeface="Arial Black" panose="020B0A04020102020204" pitchFamily="34" charset="0"/>
              </a:rPr>
              <a:t>The Expectation Lived ON</a:t>
            </a:r>
          </a:p>
        </p:txBody>
      </p:sp>
      <p:sp>
        <p:nvSpPr>
          <p:cNvPr id="3" name="Content Placeholder 2">
            <a:extLst>
              <a:ext uri="{FF2B5EF4-FFF2-40B4-BE49-F238E27FC236}">
                <a16:creationId xmlns:a16="http://schemas.microsoft.com/office/drawing/2014/main" id="{BC34879C-F189-2B1D-46B8-3D852913E5BA}"/>
              </a:ext>
            </a:extLst>
          </p:cNvPr>
          <p:cNvSpPr>
            <a:spLocks noGrp="1"/>
          </p:cNvSpPr>
          <p:nvPr>
            <p:ph idx="1"/>
          </p:nvPr>
        </p:nvSpPr>
        <p:spPr>
          <a:xfrm>
            <a:off x="0" y="1130300"/>
            <a:ext cx="12192000" cy="5727699"/>
          </a:xfrm>
        </p:spPr>
        <p:txBody>
          <a:bodyPr>
            <a:normAutofit/>
          </a:bodyPr>
          <a:lstStyle/>
          <a:p>
            <a:r>
              <a:rPr lang="en-CA" sz="2800" b="0" i="0" u="none" strike="noStrike" baseline="0" dirty="0">
                <a:solidFill>
                  <a:srgbClr val="000000"/>
                </a:solidFill>
                <a:latin typeface="Calibri" panose="020F0502020204030204" pitchFamily="34" charset="0"/>
              </a:rPr>
              <a:t>Finally, </a:t>
            </a:r>
            <a:r>
              <a:rPr lang="en-CA" sz="2800" b="1" i="0" u="none" strike="noStrike" baseline="0" dirty="0">
                <a:solidFill>
                  <a:srgbClr val="000000"/>
                </a:solidFill>
                <a:highlight>
                  <a:srgbClr val="FFFF00"/>
                </a:highlight>
                <a:latin typeface="Calibri" panose="020F0502020204030204" pitchFamily="34" charset="0"/>
              </a:rPr>
              <a:t>just before the last visit to Jerusalem</a:t>
            </a:r>
            <a:r>
              <a:rPr lang="en-CA" sz="2800" b="0" i="0" u="none" strike="noStrike" baseline="0" dirty="0">
                <a:solidFill>
                  <a:srgbClr val="000000"/>
                </a:solidFill>
                <a:latin typeface="Calibri" panose="020F0502020204030204" pitchFamily="34" charset="0"/>
              </a:rPr>
              <a:t>, Jesus repeats his teaching emphasizing that the coming events are in fulfillment of prophecy</a:t>
            </a:r>
          </a:p>
          <a:p>
            <a:pPr>
              <a:spcBef>
                <a:spcPts val="600"/>
              </a:spcBef>
            </a:pPr>
            <a:r>
              <a:rPr lang="en-CA" sz="2800" b="1" i="0" u="none" strike="noStrike" baseline="0" dirty="0">
                <a:solidFill>
                  <a:srgbClr val="000000"/>
                </a:solidFill>
                <a:highlight>
                  <a:srgbClr val="FFFF00"/>
                </a:highlight>
                <a:latin typeface="Calibri" panose="020F0502020204030204" pitchFamily="34" charset="0"/>
              </a:rPr>
              <a:t>Luke reports that the disciples still did NOT understand</a:t>
            </a:r>
            <a:r>
              <a:rPr lang="en-CA" sz="2800" b="0" i="0" u="none" strike="noStrike" baseline="0" dirty="0">
                <a:solidFill>
                  <a:srgbClr val="000000"/>
                </a:solidFill>
                <a:latin typeface="Calibri" panose="020F0502020204030204" pitchFamily="34" charset="0"/>
              </a:rPr>
              <a:t>: </a:t>
            </a:r>
          </a:p>
          <a:p>
            <a:pPr marL="457200" lvl="1" indent="0">
              <a:spcBef>
                <a:spcPts val="0"/>
              </a:spcBef>
              <a:buNone/>
            </a:pPr>
            <a:r>
              <a:rPr lang="en-CA" b="1" i="0" u="sng" strike="noStrike" baseline="0" dirty="0">
                <a:solidFill>
                  <a:srgbClr val="000000"/>
                </a:solidFill>
                <a:latin typeface="Calibri" panose="020F0502020204030204" pitchFamily="34" charset="0"/>
              </a:rPr>
              <a:t>Luke 18:31-34 ESV</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taking the twelve, he said to them, </a:t>
            </a:r>
          </a:p>
          <a:p>
            <a:pPr marL="914400" lvl="2" indent="0">
              <a:spcBef>
                <a:spcPts val="0"/>
              </a:spcBef>
              <a:buNone/>
            </a:pPr>
            <a:r>
              <a:rPr lang="en-CA" sz="2400" b="0" i="0" u="none" strike="noStrike" baseline="0" dirty="0">
                <a:solidFill>
                  <a:srgbClr val="000000"/>
                </a:solidFill>
                <a:latin typeface="Calibri" panose="020F0502020204030204" pitchFamily="34" charset="0"/>
              </a:rPr>
              <a:t>“See, </a:t>
            </a:r>
            <a:r>
              <a:rPr lang="en-CA" sz="2400" b="1" i="0" u="none" strike="noStrike" baseline="0" dirty="0">
                <a:solidFill>
                  <a:srgbClr val="000000"/>
                </a:solidFill>
                <a:highlight>
                  <a:srgbClr val="FFFF00"/>
                </a:highlight>
                <a:latin typeface="Calibri" panose="020F0502020204030204" pitchFamily="34" charset="0"/>
              </a:rPr>
              <a:t>we are going up to Jerusalem</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and </a:t>
            </a:r>
            <a:r>
              <a:rPr lang="en-CA" sz="2400" b="1" i="0" u="none" strike="noStrike" baseline="0" dirty="0">
                <a:solidFill>
                  <a:srgbClr val="000000"/>
                </a:solidFill>
                <a:highlight>
                  <a:srgbClr val="FFFF00"/>
                </a:highlight>
                <a:latin typeface="Calibri" panose="020F0502020204030204" pitchFamily="34" charset="0"/>
              </a:rPr>
              <a:t>everything that is written about the Son of Man</a:t>
            </a:r>
            <a:r>
              <a:rPr lang="en-CA" sz="2400" b="1" i="0" u="none" strike="noStrike" baseline="0" dirty="0">
                <a:solidFill>
                  <a:srgbClr val="000000"/>
                </a:solidFill>
                <a:latin typeface="Calibri" panose="020F0502020204030204" pitchFamily="34" charset="0"/>
              </a:rPr>
              <a:t> </a:t>
            </a:r>
            <a:br>
              <a:rPr lang="en-CA" sz="2400" b="1" i="0" u="none" strike="noStrike" baseline="0" dirty="0">
                <a:solidFill>
                  <a:srgbClr val="000000"/>
                </a:solidFill>
                <a:latin typeface="Calibri" panose="020F0502020204030204" pitchFamily="34" charset="0"/>
              </a:rPr>
            </a:br>
            <a:r>
              <a:rPr lang="en-CA" sz="2400" b="1" i="0" u="none" strike="noStrike" baseline="0" dirty="0">
                <a:solidFill>
                  <a:srgbClr val="000000"/>
                </a:solidFill>
                <a:highlight>
                  <a:srgbClr val="FFFF00"/>
                </a:highlight>
                <a:latin typeface="Calibri" panose="020F0502020204030204" pitchFamily="34" charset="0"/>
              </a:rPr>
              <a:t>by the prophets will be accomplished</a:t>
            </a:r>
            <a:r>
              <a:rPr lang="en-CA" sz="2400" b="0" i="0" u="none" strike="noStrike" baseline="0" dirty="0">
                <a:solidFill>
                  <a:srgbClr val="000000"/>
                </a:solidFill>
                <a:latin typeface="Calibri" panose="020F0502020204030204" pitchFamily="34" charset="0"/>
              </a:rPr>
              <a:t>.</a:t>
            </a:r>
          </a:p>
          <a:p>
            <a:pPr marL="914400" lvl="2" indent="0">
              <a:spcBef>
                <a:spcPts val="600"/>
              </a:spcBef>
              <a:buNone/>
            </a:pPr>
            <a:r>
              <a:rPr lang="en-CA" sz="2400" b="0" i="0" u="none" strike="noStrike" baseline="0" dirty="0">
                <a:solidFill>
                  <a:srgbClr val="000000"/>
                </a:solidFill>
                <a:latin typeface="Calibri" panose="020F0502020204030204" pitchFamily="34" charset="0"/>
              </a:rPr>
              <a:t>For he will be delivered over to the Gentiles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and will be mocked and shamefully treated and spit upon.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And after flogging him, </a:t>
            </a:r>
            <a:r>
              <a:rPr lang="en-CA" sz="2400" b="1" i="0" u="none" strike="noStrike" baseline="0" dirty="0">
                <a:solidFill>
                  <a:srgbClr val="000000"/>
                </a:solidFill>
                <a:highlight>
                  <a:srgbClr val="FFFF00"/>
                </a:highlight>
                <a:latin typeface="Calibri" panose="020F0502020204030204" pitchFamily="34" charset="0"/>
              </a:rPr>
              <a:t>they will kill him</a:t>
            </a:r>
            <a:r>
              <a:rPr lang="en-CA" sz="2400" b="0" i="0" u="none" strike="noStrike" baseline="0" dirty="0">
                <a:solidFill>
                  <a:srgbClr val="000000"/>
                </a:solidFill>
                <a:latin typeface="Calibri" panose="020F0502020204030204" pitchFamily="34" charset="0"/>
              </a:rPr>
              <a:t>, and </a:t>
            </a:r>
            <a:r>
              <a:rPr lang="en-CA" sz="2400" b="1" i="0" u="none" strike="noStrike" baseline="0" dirty="0">
                <a:solidFill>
                  <a:srgbClr val="000000"/>
                </a:solidFill>
                <a:highlight>
                  <a:srgbClr val="FFFF00"/>
                </a:highlight>
                <a:latin typeface="Calibri" panose="020F0502020204030204" pitchFamily="34" charset="0"/>
              </a:rPr>
              <a:t>on the third day he will rise</a:t>
            </a:r>
            <a:r>
              <a:rPr lang="en-CA" sz="2400" b="0" i="0" u="none" strike="noStrike" baseline="0" dirty="0">
                <a:solidFill>
                  <a:srgbClr val="000000"/>
                </a:solidFill>
                <a:latin typeface="Calibri" panose="020F0502020204030204" pitchFamily="34" charset="0"/>
              </a:rPr>
              <a:t>.” </a:t>
            </a:r>
          </a:p>
          <a:p>
            <a:pPr marL="457200" lvl="1" indent="0">
              <a:spcBef>
                <a:spcPts val="600"/>
              </a:spcBef>
              <a:buNone/>
            </a:pPr>
            <a:r>
              <a:rPr lang="en-CA" b="0" i="0" u="none" strike="noStrike" baseline="0" dirty="0">
                <a:solidFill>
                  <a:srgbClr val="000000"/>
                </a:solidFill>
                <a:latin typeface="Calibri" panose="020F0502020204030204" pitchFamily="34" charset="0"/>
              </a:rPr>
              <a:t>But </a:t>
            </a:r>
            <a:r>
              <a:rPr lang="en-CA" b="1" i="0" u="none" strike="noStrike" baseline="0" dirty="0">
                <a:solidFill>
                  <a:srgbClr val="000000"/>
                </a:solidFill>
                <a:highlight>
                  <a:srgbClr val="FFFF00"/>
                </a:highlight>
                <a:latin typeface="Calibri" panose="020F0502020204030204" pitchFamily="34" charset="0"/>
              </a:rPr>
              <a:t>they understood none of these things</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1" i="0" u="none" strike="noStrike" baseline="0" dirty="0">
                <a:solidFill>
                  <a:srgbClr val="000000"/>
                </a:solidFill>
                <a:highlight>
                  <a:srgbClr val="FFFF00"/>
                </a:highlight>
                <a:latin typeface="Calibri" panose="020F0502020204030204" pitchFamily="34" charset="0"/>
              </a:rPr>
              <a:t>This saying was hidden from them</a:t>
            </a:r>
            <a:r>
              <a:rPr lang="en-CA" b="0" i="0" u="none" strike="noStrike" baseline="0" dirty="0">
                <a:solidFill>
                  <a:srgbClr val="000000"/>
                </a:solidFill>
                <a:latin typeface="Calibri" panose="020F0502020204030204" pitchFamily="34" charset="0"/>
              </a:rPr>
              <a:t>, and they did not grasp what was said.</a:t>
            </a:r>
          </a:p>
          <a:p>
            <a:pPr>
              <a:spcBef>
                <a:spcPts val="1200"/>
              </a:spcBef>
            </a:pPr>
            <a:r>
              <a:rPr lang="en-CA" b="1" dirty="0">
                <a:solidFill>
                  <a:srgbClr val="000000"/>
                </a:solidFill>
                <a:highlight>
                  <a:srgbClr val="FFFF00"/>
                </a:highlight>
                <a:latin typeface="Calibri" panose="020F0502020204030204" pitchFamily="34" charset="0"/>
              </a:rPr>
              <a:t>The reality of what Jesus told them did NOT fit their preconceptions, </a:t>
            </a:r>
            <a:br>
              <a:rPr lang="en-CA" b="1" dirty="0">
                <a:solidFill>
                  <a:srgbClr val="000000"/>
                </a:solidFill>
                <a:highlight>
                  <a:srgbClr val="FFFF00"/>
                </a:highlight>
                <a:latin typeface="Calibri" panose="020F0502020204030204" pitchFamily="34" charset="0"/>
              </a:rPr>
            </a:br>
            <a:r>
              <a:rPr lang="en-CA" b="1" dirty="0">
                <a:solidFill>
                  <a:srgbClr val="000000"/>
                </a:solidFill>
                <a:highlight>
                  <a:srgbClr val="FFFF00"/>
                </a:highlight>
                <a:latin typeface="Calibri" panose="020F0502020204030204" pitchFamily="34" charset="0"/>
              </a:rPr>
              <a:t>so they could NOT understand</a:t>
            </a:r>
            <a:endParaRPr lang="en-CA" b="1" i="0" u="none" strike="noStrike" baseline="0" dirty="0">
              <a:solidFill>
                <a:srgbClr val="000000"/>
              </a:solidFill>
              <a:highlight>
                <a:srgbClr val="FFFF00"/>
              </a:highlight>
              <a:latin typeface="Calibri" panose="020F0502020204030204" pitchFamily="34" charset="0"/>
            </a:endParaRPr>
          </a:p>
        </p:txBody>
      </p:sp>
    </p:spTree>
    <p:extLst>
      <p:ext uri="{BB962C8B-B14F-4D97-AF65-F5344CB8AC3E}">
        <p14:creationId xmlns:p14="http://schemas.microsoft.com/office/powerpoint/2010/main" val="23702283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4341C-FA10-5D57-8547-121D99253621}"/>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Perceptions versus Reality</a:t>
            </a:r>
          </a:p>
        </p:txBody>
      </p:sp>
      <p:sp>
        <p:nvSpPr>
          <p:cNvPr id="3" name="Content Placeholder 2">
            <a:extLst>
              <a:ext uri="{FF2B5EF4-FFF2-40B4-BE49-F238E27FC236}">
                <a16:creationId xmlns:a16="http://schemas.microsoft.com/office/drawing/2014/main" id="{81DF5F00-677B-6512-41D5-043ABF0EAF16}"/>
              </a:ext>
            </a:extLst>
          </p:cNvPr>
          <p:cNvSpPr>
            <a:spLocks noGrp="1"/>
          </p:cNvSpPr>
          <p:nvPr>
            <p:ph idx="1"/>
          </p:nvPr>
        </p:nvSpPr>
        <p:spPr>
          <a:xfrm>
            <a:off x="0" y="1168400"/>
            <a:ext cx="12192000" cy="5689599"/>
          </a:xfrm>
        </p:spPr>
        <p:txBody>
          <a:bodyPr>
            <a:normAutofit lnSpcReduction="10000"/>
          </a:bodyPr>
          <a:lstStyle/>
          <a:p>
            <a:r>
              <a:rPr lang="en-CA" b="1" i="0" u="none" strike="noStrike" baseline="0" dirty="0">
                <a:solidFill>
                  <a:srgbClr val="000000"/>
                </a:solidFill>
                <a:highlight>
                  <a:srgbClr val="FFFF00"/>
                </a:highlight>
                <a:latin typeface="Calibri" panose="020F0502020204030204" pitchFamily="34" charset="0"/>
              </a:rPr>
              <a:t>Not even the Apostles could break away from the popular concept</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as late as the time of the ascension: </a:t>
            </a:r>
          </a:p>
          <a:p>
            <a:pPr marL="457200" lvl="1" indent="0">
              <a:spcBef>
                <a:spcPts val="0"/>
              </a:spcBef>
              <a:buNone/>
            </a:pPr>
            <a:r>
              <a:rPr lang="en-CA" b="1" i="0" u="sng" strike="noStrike" baseline="0" dirty="0">
                <a:solidFill>
                  <a:srgbClr val="000000"/>
                </a:solidFill>
                <a:latin typeface="Calibri" panose="020F0502020204030204" pitchFamily="34" charset="0"/>
              </a:rPr>
              <a:t>Acts 1:6-8 ESV</a:t>
            </a:r>
          </a:p>
          <a:p>
            <a:pPr marL="457200" lvl="1" indent="0">
              <a:spcBef>
                <a:spcPts val="0"/>
              </a:spcBef>
              <a:buNone/>
            </a:pPr>
            <a:r>
              <a:rPr lang="en-CA" b="0" i="0" u="none" strike="noStrike" baseline="0" dirty="0">
                <a:solidFill>
                  <a:srgbClr val="000000"/>
                </a:solidFill>
                <a:latin typeface="Calibri" panose="020F0502020204030204" pitchFamily="34" charset="0"/>
              </a:rPr>
              <a:t>So when they had come together, they asked him, </a:t>
            </a:r>
          </a:p>
          <a:p>
            <a:pPr marL="914400" lvl="2" indent="0">
              <a:spcBef>
                <a:spcPts val="0"/>
              </a:spcBef>
              <a:buNone/>
            </a:pPr>
            <a:r>
              <a:rPr lang="en-CA" sz="2400" b="0" i="0" u="none" strike="noStrike" baseline="0" dirty="0">
                <a:solidFill>
                  <a:srgbClr val="000000"/>
                </a:solidFill>
                <a:latin typeface="Calibri" panose="020F0502020204030204" pitchFamily="34" charset="0"/>
              </a:rPr>
              <a:t>“Lord, </a:t>
            </a:r>
            <a:r>
              <a:rPr lang="en-CA" sz="2400" b="1" i="0" u="none" strike="noStrike" baseline="0" dirty="0">
                <a:solidFill>
                  <a:srgbClr val="000000"/>
                </a:solidFill>
                <a:highlight>
                  <a:srgbClr val="FFFF00"/>
                </a:highlight>
                <a:latin typeface="Calibri" panose="020F0502020204030204" pitchFamily="34" charset="0"/>
              </a:rPr>
              <a:t>will you at this time restore the kingdom to Israel</a:t>
            </a:r>
            <a:r>
              <a:rPr lang="en-CA" sz="2400" b="0" i="0" u="none" strike="noStrike" baseline="0" dirty="0">
                <a:solidFill>
                  <a:srgbClr val="000000"/>
                </a:solidFill>
                <a:latin typeface="Calibri" panose="020F0502020204030204" pitchFamily="34" charset="0"/>
              </a:rPr>
              <a:t>?” </a:t>
            </a:r>
          </a:p>
          <a:p>
            <a:pPr marL="457200" lvl="1" indent="0">
              <a:spcBef>
                <a:spcPts val="0"/>
              </a:spcBef>
              <a:buNone/>
            </a:pPr>
            <a:r>
              <a:rPr lang="en-CA" b="0" i="0" u="none" strike="noStrike" baseline="0" dirty="0">
                <a:solidFill>
                  <a:srgbClr val="000000"/>
                </a:solidFill>
                <a:latin typeface="Calibri" panose="020F0502020204030204" pitchFamily="34" charset="0"/>
              </a:rPr>
              <a:t>He said to them, </a:t>
            </a:r>
          </a:p>
          <a:p>
            <a:pPr marL="914400" lvl="2" indent="0">
              <a:spcBef>
                <a:spcPts val="0"/>
              </a:spcBef>
              <a:buNone/>
            </a:pPr>
            <a:r>
              <a:rPr lang="en-CA" sz="2400" b="0" i="0" u="none" strike="noStrike" baseline="0" dirty="0">
                <a:solidFill>
                  <a:srgbClr val="000000"/>
                </a:solidFill>
                <a:latin typeface="Calibri" panose="020F0502020204030204" pitchFamily="34" charset="0"/>
              </a:rPr>
              <a:t>“It is not for you to know times or seasons that the Father has fixed by his own authority. But </a:t>
            </a:r>
            <a:r>
              <a:rPr lang="en-CA" sz="2400" b="1" i="0" u="none" strike="noStrike" baseline="0" dirty="0">
                <a:solidFill>
                  <a:srgbClr val="000000"/>
                </a:solidFill>
                <a:highlight>
                  <a:srgbClr val="FFFF00"/>
                </a:highlight>
                <a:latin typeface="Calibri" panose="020F0502020204030204" pitchFamily="34" charset="0"/>
              </a:rPr>
              <a:t>you will receive power when the Holy Spirit has come upon you</a:t>
            </a:r>
            <a:r>
              <a:rPr lang="en-CA" sz="2400" b="0" i="0" u="none" strike="noStrike" baseline="0" dirty="0">
                <a:solidFill>
                  <a:srgbClr val="000000"/>
                </a:solidFill>
                <a:latin typeface="Calibri" panose="020F0502020204030204" pitchFamily="34" charset="0"/>
              </a:rPr>
              <a:t>, </a:t>
            </a:r>
          </a:p>
          <a:p>
            <a:pPr marL="914400" lvl="2" indent="0">
              <a:spcBef>
                <a:spcPts val="0"/>
              </a:spcBef>
              <a:buNone/>
            </a:pPr>
            <a:r>
              <a:rPr lang="en-CA" sz="2400" b="0" i="0" u="none" strike="noStrike" baseline="0" dirty="0">
                <a:solidFill>
                  <a:srgbClr val="000000"/>
                </a:solidFill>
                <a:latin typeface="Calibri" panose="020F0502020204030204" pitchFamily="34" charset="0"/>
              </a:rPr>
              <a:t>and you will be my witnesses in Jerusalem and in all Judea and Samaria,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and to the end of the earth.” </a:t>
            </a:r>
            <a:endParaRPr lang="en-CA" b="0" i="0" u="none" strike="noStrike" baseline="0" dirty="0">
              <a:solidFill>
                <a:srgbClr val="000000"/>
              </a:solidFill>
              <a:latin typeface="Calibri" panose="020F0502020204030204" pitchFamily="34" charset="0"/>
            </a:endParaRPr>
          </a:p>
          <a:p>
            <a:pPr>
              <a:spcBef>
                <a:spcPts val="1200"/>
              </a:spcBef>
            </a:pPr>
            <a:r>
              <a:rPr lang="en-CA" b="0" i="0" u="none" strike="noStrike" baseline="0" dirty="0">
                <a:solidFill>
                  <a:srgbClr val="000000"/>
                </a:solidFill>
                <a:latin typeface="Calibri" panose="020F0502020204030204" pitchFamily="34" charset="0"/>
              </a:rPr>
              <a:t>About ten days after this, </a:t>
            </a:r>
            <a:r>
              <a:rPr lang="en-CA" b="1" i="0" u="none" strike="noStrike" baseline="0" dirty="0">
                <a:solidFill>
                  <a:srgbClr val="000000"/>
                </a:solidFill>
                <a:highlight>
                  <a:srgbClr val="FFFF00"/>
                </a:highlight>
                <a:latin typeface="Calibri" panose="020F0502020204030204" pitchFamily="34" charset="0"/>
              </a:rPr>
              <a:t>some 120 True Worshippers</a:t>
            </a:r>
            <a:r>
              <a:rPr lang="en-CA" b="0" i="0" u="none" strike="noStrike" baseline="0" dirty="0">
                <a:solidFill>
                  <a:srgbClr val="000000"/>
                </a:solidFill>
                <a:latin typeface="Calibri" panose="020F0502020204030204" pitchFamily="34" charset="0"/>
              </a:rPr>
              <a:t>, the complete company of Jesus’ disciples, were gathered together to celebrate the </a:t>
            </a:r>
            <a:r>
              <a:rPr lang="en-CA" b="1" i="0" u="none" strike="noStrike" baseline="0" dirty="0">
                <a:solidFill>
                  <a:srgbClr val="000000"/>
                </a:solidFill>
                <a:highlight>
                  <a:srgbClr val="FFFF00"/>
                </a:highlight>
                <a:latin typeface="Calibri" panose="020F0502020204030204" pitchFamily="34" charset="0"/>
              </a:rPr>
              <a:t>Feast of Pentecost</a:t>
            </a:r>
            <a:r>
              <a:rPr lang="en-CA" b="0" i="0" u="none" strike="noStrike" baseline="0" dirty="0">
                <a:solidFill>
                  <a:srgbClr val="000000"/>
                </a:solidFill>
                <a:latin typeface="Calibri" panose="020F0502020204030204" pitchFamily="34" charset="0"/>
              </a:rPr>
              <a:t> </a:t>
            </a:r>
          </a:p>
          <a:p>
            <a:pPr>
              <a:spcBef>
                <a:spcPts val="1200"/>
              </a:spcBef>
            </a:pPr>
            <a:r>
              <a:rPr lang="en-CA" b="0" i="0" u="none" strike="noStrike" baseline="0" dirty="0">
                <a:solidFill>
                  <a:srgbClr val="000000"/>
                </a:solidFill>
                <a:latin typeface="Calibri" panose="020F0502020204030204" pitchFamily="34" charset="0"/>
              </a:rPr>
              <a:t>Suddenly, </a:t>
            </a:r>
            <a:r>
              <a:rPr lang="en-CA" b="1" i="0" u="none" strike="noStrike" baseline="0" dirty="0">
                <a:solidFill>
                  <a:srgbClr val="000000"/>
                </a:solidFill>
                <a:highlight>
                  <a:srgbClr val="FFFF00"/>
                </a:highlight>
                <a:latin typeface="Calibri" panose="020F0502020204030204" pitchFamily="34" charset="0"/>
              </a:rPr>
              <a:t>they were imbued with the indwelling of the Holy Spirit</a:t>
            </a:r>
            <a:r>
              <a:rPr lang="en-CA" b="0" i="0" u="none" strike="noStrike" baseline="0" dirty="0">
                <a:solidFill>
                  <a:srgbClr val="000000"/>
                </a:solidFill>
                <a:latin typeface="Calibri" panose="020F0502020204030204" pitchFamily="34" charset="0"/>
              </a:rPr>
              <a:t>, just as Jesus had promised</a:t>
            </a:r>
          </a:p>
          <a:p>
            <a:pPr>
              <a:spcBef>
                <a:spcPts val="1200"/>
              </a:spcBef>
            </a:pPr>
            <a:r>
              <a:rPr lang="en-CA" b="1" i="0" u="none" strike="noStrike" baseline="0" dirty="0">
                <a:solidFill>
                  <a:srgbClr val="000000"/>
                </a:solidFill>
                <a:highlight>
                  <a:srgbClr val="FFFF00"/>
                </a:highlight>
                <a:latin typeface="Calibri" panose="020F0502020204030204" pitchFamily="34" charset="0"/>
              </a:rPr>
              <a:t>Through the indwelling of the Holy Spirit the teaching of Jesus began to come into focus</a:t>
            </a:r>
            <a:endParaRPr lang="en-CA" sz="4000" dirty="0">
              <a:highlight>
                <a:srgbClr val="FFFF00"/>
              </a:highlight>
            </a:endParaRPr>
          </a:p>
        </p:txBody>
      </p:sp>
    </p:spTree>
    <p:extLst>
      <p:ext uri="{BB962C8B-B14F-4D97-AF65-F5344CB8AC3E}">
        <p14:creationId xmlns:p14="http://schemas.microsoft.com/office/powerpoint/2010/main" val="5100736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D1AD86-2F02-11A2-9B2D-8FA5999DD1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36469F-DADA-4A5E-0CE2-20AAEECFBB43}"/>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Perceptions versus Reality</a:t>
            </a:r>
          </a:p>
        </p:txBody>
      </p:sp>
      <p:sp>
        <p:nvSpPr>
          <p:cNvPr id="3" name="Content Placeholder 2">
            <a:extLst>
              <a:ext uri="{FF2B5EF4-FFF2-40B4-BE49-F238E27FC236}">
                <a16:creationId xmlns:a16="http://schemas.microsoft.com/office/drawing/2014/main" id="{33929773-8B54-C6E8-9F10-5E3E974B3F55}"/>
              </a:ext>
            </a:extLst>
          </p:cNvPr>
          <p:cNvSpPr>
            <a:spLocks noGrp="1"/>
          </p:cNvSpPr>
          <p:nvPr>
            <p:ph idx="1"/>
          </p:nvPr>
        </p:nvSpPr>
        <p:spPr>
          <a:xfrm>
            <a:off x="0" y="1168400"/>
            <a:ext cx="12192000" cy="5689599"/>
          </a:xfrm>
        </p:spPr>
        <p:txBody>
          <a:bodyPr>
            <a:normAutofit lnSpcReduction="10000"/>
          </a:bodyPr>
          <a:lstStyle/>
          <a:p>
            <a:r>
              <a:rPr lang="en-CA" b="1" i="0" u="none" strike="noStrike" baseline="0" dirty="0">
                <a:solidFill>
                  <a:srgbClr val="000000"/>
                </a:solidFill>
                <a:highlight>
                  <a:srgbClr val="FFFF00"/>
                </a:highlight>
                <a:latin typeface="Calibri" panose="020F0502020204030204" pitchFamily="34" charset="0"/>
              </a:rPr>
              <a:t>Through the indwelling of the Holy Spirit, Peter can </a:t>
            </a:r>
            <a:r>
              <a:rPr lang="en-CA" b="1" dirty="0">
                <a:solidFill>
                  <a:srgbClr val="000000"/>
                </a:solidFill>
                <a:highlight>
                  <a:srgbClr val="FFFF00"/>
                </a:highlight>
                <a:latin typeface="Calibri" panose="020F0502020204030204" pitchFamily="34" charset="0"/>
              </a:rPr>
              <a:t>now look past his preconceptions and understand the reality Jesus’ teaching</a:t>
            </a:r>
          </a:p>
          <a:p>
            <a:pPr>
              <a:spcBef>
                <a:spcPts val="600"/>
              </a:spcBef>
            </a:pPr>
            <a:r>
              <a:rPr lang="en-CA" b="0" i="0" u="none" strike="noStrike" baseline="0" dirty="0">
                <a:solidFill>
                  <a:srgbClr val="000000"/>
                </a:solidFill>
                <a:latin typeface="Calibri" panose="020F0502020204030204" pitchFamily="34" charset="0"/>
              </a:rPr>
              <a:t>In his sermon to the gathered crowd, the </a:t>
            </a:r>
            <a:r>
              <a:rPr lang="en-CA" b="1" i="0" u="none" strike="noStrike" baseline="0" dirty="0">
                <a:solidFill>
                  <a:srgbClr val="000000"/>
                </a:solidFill>
                <a:highlight>
                  <a:srgbClr val="FFFF00"/>
                </a:highlight>
                <a:latin typeface="Calibri" panose="020F0502020204030204" pitchFamily="34" charset="0"/>
              </a:rPr>
              <a:t>Apostle Peter</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quotes from the </a:t>
            </a:r>
            <a:br>
              <a:rPr lang="en-CA" b="0" i="0" u="none" strike="noStrike" baseline="0" dirty="0">
                <a:solidFill>
                  <a:srgbClr val="000000"/>
                </a:solidFill>
                <a:latin typeface="Calibri" panose="020F0502020204030204" pitchFamily="34" charset="0"/>
              </a:rPr>
            </a:br>
            <a:r>
              <a:rPr lang="en-CA" b="1" i="0" u="none" strike="noStrike" baseline="0" dirty="0">
                <a:solidFill>
                  <a:srgbClr val="000000"/>
                </a:solidFill>
                <a:highlight>
                  <a:srgbClr val="FFFF00"/>
                </a:highlight>
                <a:latin typeface="Calibri" panose="020F0502020204030204" pitchFamily="34" charset="0"/>
              </a:rPr>
              <a:t>Prophet Joel</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a prophecy which Peter now understands: </a:t>
            </a:r>
          </a:p>
          <a:p>
            <a:pPr marL="457200" lvl="1" indent="0">
              <a:spcBef>
                <a:spcPts val="0"/>
              </a:spcBef>
              <a:buNone/>
            </a:pPr>
            <a:r>
              <a:rPr lang="en-CA" b="1" i="0" u="sng" strike="noStrike" baseline="0" dirty="0">
                <a:solidFill>
                  <a:srgbClr val="000000"/>
                </a:solidFill>
                <a:latin typeface="Calibri" panose="020F0502020204030204" pitchFamily="34" charset="0"/>
              </a:rPr>
              <a:t>Acts 2:17-21 ESV</a:t>
            </a:r>
            <a:r>
              <a:rPr lang="en-CA" b="0" i="0" u="none" strike="noStrike" baseline="0" dirty="0">
                <a:solidFill>
                  <a:srgbClr val="000000"/>
                </a:solidFill>
                <a:latin typeface="Calibri" panose="020F0502020204030204" pitchFamily="34" charset="0"/>
              </a:rPr>
              <a:t> citing Joel 2:26-32a</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a:t>
            </a:r>
            <a:r>
              <a:rPr lang="en-CA" b="1" i="0" u="none" strike="noStrike" baseline="0" dirty="0">
                <a:solidFill>
                  <a:srgbClr val="000000"/>
                </a:solidFill>
                <a:highlight>
                  <a:srgbClr val="FFFF00"/>
                </a:highlight>
                <a:latin typeface="Calibri" panose="020F0502020204030204" pitchFamily="34" charset="0"/>
              </a:rPr>
              <a:t>in the last days</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it shall be, God declares, that </a:t>
            </a:r>
            <a:r>
              <a:rPr lang="en-CA" b="1" i="0" u="none" strike="noStrike" baseline="0" dirty="0">
                <a:solidFill>
                  <a:srgbClr val="000000"/>
                </a:solidFill>
                <a:highlight>
                  <a:srgbClr val="FFFF00"/>
                </a:highlight>
                <a:latin typeface="Calibri" panose="020F0502020204030204" pitchFamily="34" charset="0"/>
              </a:rPr>
              <a:t>I will pour out my Spirit on all flesh</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your sons and your </a:t>
            </a:r>
            <a:r>
              <a:rPr lang="en-CA" i="0" u="none" strike="noStrike" baseline="0" dirty="0">
                <a:solidFill>
                  <a:srgbClr val="000000"/>
                </a:solidFill>
                <a:latin typeface="Calibri" panose="020F0502020204030204" pitchFamily="34" charset="0"/>
              </a:rPr>
              <a:t>daughters shall prophesy</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your young men shall see visions, and your old men shall dream dreams; </a:t>
            </a:r>
          </a:p>
          <a:p>
            <a:pPr marL="457200" lvl="1" indent="0">
              <a:spcBef>
                <a:spcPts val="0"/>
              </a:spcBef>
              <a:buNone/>
            </a:pPr>
            <a:r>
              <a:rPr lang="en-CA" b="0" i="0" u="none" strike="noStrike" baseline="0" dirty="0">
                <a:solidFill>
                  <a:srgbClr val="000000"/>
                </a:solidFill>
                <a:latin typeface="Calibri" panose="020F0502020204030204" pitchFamily="34" charset="0"/>
              </a:rPr>
              <a:t>even on my male servants and female servants in those days </a:t>
            </a:r>
            <a:r>
              <a:rPr lang="en-CA" i="0" u="none" strike="noStrike" baseline="0" dirty="0">
                <a:solidFill>
                  <a:srgbClr val="000000"/>
                </a:solidFill>
                <a:latin typeface="Calibri" panose="020F0502020204030204" pitchFamily="34" charset="0"/>
              </a:rPr>
              <a:t>I will pour out my Spirit</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i="0" u="none" strike="noStrike" baseline="0" dirty="0">
                <a:solidFill>
                  <a:srgbClr val="000000"/>
                </a:solidFill>
                <a:latin typeface="Calibri" panose="020F0502020204030204" pitchFamily="34" charset="0"/>
              </a:rPr>
              <a:t>and they shall prophesy</a:t>
            </a:r>
            <a:r>
              <a:rPr lang="en-CA" b="0" i="0" u="none" strike="noStrike" baseline="0" dirty="0">
                <a:solidFill>
                  <a:srgbClr val="000000"/>
                </a:solidFill>
                <a:latin typeface="Calibri" panose="020F0502020204030204" pitchFamily="34" charset="0"/>
              </a:rPr>
              <a:t>. </a:t>
            </a:r>
          </a:p>
          <a:p>
            <a:pPr marL="457200" lvl="1" indent="0">
              <a:spcBef>
                <a:spcPts val="0"/>
              </a:spcBef>
              <a:buNone/>
            </a:pPr>
            <a:r>
              <a:rPr lang="en-CA" b="0" i="0" u="none" strike="noStrike" baseline="0" dirty="0">
                <a:solidFill>
                  <a:srgbClr val="000000"/>
                </a:solidFill>
                <a:latin typeface="Calibri" panose="020F0502020204030204" pitchFamily="34" charset="0"/>
              </a:rPr>
              <a:t>And I will show </a:t>
            </a:r>
            <a:r>
              <a:rPr lang="en-CA" b="1" i="0" u="none" strike="noStrike" baseline="0" dirty="0">
                <a:solidFill>
                  <a:srgbClr val="000000"/>
                </a:solidFill>
                <a:highlight>
                  <a:srgbClr val="FFFF00"/>
                </a:highlight>
                <a:latin typeface="Calibri" panose="020F0502020204030204" pitchFamily="34" charset="0"/>
              </a:rPr>
              <a:t>wonders in the heavens </a:t>
            </a:r>
            <a:r>
              <a:rPr lang="en-CA" b="0" i="0" u="none" strike="noStrike" baseline="0" dirty="0">
                <a:solidFill>
                  <a:srgbClr val="000000"/>
                </a:solidFill>
                <a:latin typeface="Calibri" panose="020F0502020204030204" pitchFamily="34" charset="0"/>
              </a:rPr>
              <a:t>above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signs on the earth below, blood, and fire, and vapor of smoke;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the sun shall be turned to darkness and the moon to blood, </a:t>
            </a:r>
            <a:br>
              <a:rPr lang="en-CA" b="0" i="0" u="none" strike="noStrike" baseline="0" dirty="0">
                <a:solidFill>
                  <a:srgbClr val="000000"/>
                </a:solidFill>
                <a:latin typeface="Calibri" panose="020F0502020204030204" pitchFamily="34" charset="0"/>
              </a:rPr>
            </a:br>
            <a:r>
              <a:rPr lang="en-CA" b="1" i="0" u="none" strike="noStrike" baseline="0" dirty="0">
                <a:solidFill>
                  <a:srgbClr val="000000"/>
                </a:solidFill>
                <a:highlight>
                  <a:srgbClr val="FFFF00"/>
                </a:highlight>
                <a:latin typeface="Calibri" panose="020F0502020204030204" pitchFamily="34" charset="0"/>
              </a:rPr>
              <a:t>before the day of the Lord comes</a:t>
            </a:r>
            <a:r>
              <a:rPr lang="en-CA" b="0" i="0" u="none" strike="noStrike" baseline="0" dirty="0">
                <a:solidFill>
                  <a:srgbClr val="000000"/>
                </a:solidFill>
                <a:latin typeface="Calibri" panose="020F0502020204030204" pitchFamily="34" charset="0"/>
              </a:rPr>
              <a:t>, the great and magnificent day. </a:t>
            </a:r>
          </a:p>
          <a:p>
            <a:pPr marL="457200" lvl="1" indent="0">
              <a:spcBef>
                <a:spcPts val="0"/>
              </a:spcBef>
              <a:buNone/>
            </a:pPr>
            <a:r>
              <a:rPr lang="en-CA" b="0" i="0" u="none" strike="noStrike" baseline="0" dirty="0">
                <a:solidFill>
                  <a:srgbClr val="000000"/>
                </a:solidFill>
                <a:latin typeface="Calibri" panose="020F0502020204030204" pitchFamily="34" charset="0"/>
              </a:rPr>
              <a:t>And it shall come to pass that </a:t>
            </a:r>
            <a:r>
              <a:rPr lang="en-CA" b="1" i="0" u="none" strike="noStrike" baseline="0" dirty="0">
                <a:solidFill>
                  <a:srgbClr val="000000"/>
                </a:solidFill>
                <a:highlight>
                  <a:srgbClr val="FFFF00"/>
                </a:highlight>
                <a:latin typeface="Calibri" panose="020F0502020204030204" pitchFamily="34" charset="0"/>
              </a:rPr>
              <a:t>everyone who calls upon the name of the Lord shall be saved</a:t>
            </a:r>
            <a:r>
              <a:rPr lang="en-CA" b="0" i="0" u="none" strike="noStrike" baseline="0" dirty="0">
                <a:solidFill>
                  <a:srgbClr val="000000"/>
                </a:solidFill>
                <a:latin typeface="Calibri" panose="020F0502020204030204" pitchFamily="34" charset="0"/>
              </a:rPr>
              <a:t>. </a:t>
            </a:r>
          </a:p>
          <a:p>
            <a:pPr>
              <a:spcBef>
                <a:spcPts val="1200"/>
              </a:spcBef>
            </a:pPr>
            <a:r>
              <a:rPr lang="en-CA" b="1" dirty="0">
                <a:solidFill>
                  <a:srgbClr val="000000"/>
                </a:solidFill>
                <a:highlight>
                  <a:srgbClr val="FFFF00"/>
                </a:highlight>
                <a:latin typeface="Calibri" panose="020F0502020204030204" pitchFamily="34" charset="0"/>
              </a:rPr>
              <a:t>Peter is beginning to understand about the Second Advent</a:t>
            </a:r>
            <a:r>
              <a:rPr lang="en-CA" dirty="0">
                <a:solidFill>
                  <a:srgbClr val="000000"/>
                </a:solidFill>
                <a:latin typeface="Calibri" panose="020F0502020204030204" pitchFamily="34" charset="0"/>
              </a:rPr>
              <a:t> …</a:t>
            </a:r>
            <a:endParaRPr lang="en-CA" dirty="0"/>
          </a:p>
        </p:txBody>
      </p:sp>
    </p:spTree>
    <p:extLst>
      <p:ext uri="{BB962C8B-B14F-4D97-AF65-F5344CB8AC3E}">
        <p14:creationId xmlns:p14="http://schemas.microsoft.com/office/powerpoint/2010/main" val="32537583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623500-51DD-CFA8-3396-254F3CBBDA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EC6550-5A95-8FC4-BF6F-C79FE75CF670}"/>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Perceptions versus Reality</a:t>
            </a:r>
          </a:p>
        </p:txBody>
      </p:sp>
      <p:sp>
        <p:nvSpPr>
          <p:cNvPr id="3" name="Content Placeholder 2">
            <a:extLst>
              <a:ext uri="{FF2B5EF4-FFF2-40B4-BE49-F238E27FC236}">
                <a16:creationId xmlns:a16="http://schemas.microsoft.com/office/drawing/2014/main" id="{529A8CF7-BAB2-715F-1041-A147868EE178}"/>
              </a:ext>
            </a:extLst>
          </p:cNvPr>
          <p:cNvSpPr>
            <a:spLocks noGrp="1"/>
          </p:cNvSpPr>
          <p:nvPr>
            <p:ph idx="1"/>
          </p:nvPr>
        </p:nvSpPr>
        <p:spPr>
          <a:xfrm>
            <a:off x="0" y="1168400"/>
            <a:ext cx="12192000" cy="5689599"/>
          </a:xfrm>
        </p:spPr>
        <p:txBody>
          <a:bodyPr>
            <a:normAutofit lnSpcReduction="10000"/>
          </a:bodyPr>
          <a:lstStyle/>
          <a:p>
            <a:r>
              <a:rPr lang="en-CA" dirty="0"/>
              <a:t>Looking to the Second Advent, we want to avoid the mistakes of </a:t>
            </a:r>
            <a:r>
              <a:rPr lang="en-CA" b="1" dirty="0">
                <a:highlight>
                  <a:srgbClr val="FFFF00"/>
                </a:highlight>
              </a:rPr>
              <a:t>everyone looking to the First Advent</a:t>
            </a:r>
            <a:r>
              <a:rPr lang="en-CA" dirty="0"/>
              <a:t>: the Jews never learned, even the Remnant Community, True Worshippers, could NOT see past their preconceptions:</a:t>
            </a:r>
          </a:p>
          <a:p>
            <a:pPr lvl="1">
              <a:buFont typeface="Wingdings" panose="05000000000000000000" pitchFamily="2" charset="2"/>
              <a:buChar char="Ø"/>
            </a:pPr>
            <a:r>
              <a:rPr lang="en-CA" dirty="0"/>
              <a:t>Holy Spirit was required to understand</a:t>
            </a:r>
          </a:p>
          <a:p>
            <a:pPr lvl="1">
              <a:buFont typeface="Wingdings" panose="05000000000000000000" pitchFamily="2" charset="2"/>
              <a:buChar char="Ø"/>
            </a:pPr>
            <a:r>
              <a:rPr lang="en-CA" dirty="0"/>
              <a:t>Only looking back could apostles understand events of First Advent</a:t>
            </a:r>
          </a:p>
          <a:p>
            <a:pPr lvl="1">
              <a:buFont typeface="Wingdings" panose="05000000000000000000" pitchFamily="2" charset="2"/>
              <a:buChar char="Ø"/>
            </a:pPr>
            <a:r>
              <a:rPr lang="en-CA" dirty="0"/>
              <a:t>The Second Advent will be no different</a:t>
            </a:r>
          </a:p>
          <a:p>
            <a:r>
              <a:rPr lang="en-CA" dirty="0"/>
              <a:t>Any preconceived notions we may have about “</a:t>
            </a:r>
            <a:r>
              <a:rPr lang="en-CA" b="1" dirty="0">
                <a:highlight>
                  <a:srgbClr val="FFFF00"/>
                </a:highlight>
              </a:rPr>
              <a:t>how</a:t>
            </a:r>
            <a:r>
              <a:rPr lang="en-CA" dirty="0"/>
              <a:t>” and “</a:t>
            </a:r>
            <a:r>
              <a:rPr lang="en-CA" b="1" dirty="0">
                <a:highlight>
                  <a:srgbClr val="FFFF00"/>
                </a:highlight>
              </a:rPr>
              <a:t>when</a:t>
            </a:r>
            <a:r>
              <a:rPr lang="en-CA" dirty="0"/>
              <a:t>” </a:t>
            </a:r>
            <a:br>
              <a:rPr lang="en-CA" dirty="0"/>
            </a:br>
            <a:r>
              <a:rPr lang="en-CA" dirty="0"/>
              <a:t>things are going to happen, will almost certainly be wrong:</a:t>
            </a:r>
          </a:p>
          <a:p>
            <a:pPr marL="457200" lvl="1" indent="0">
              <a:spcBef>
                <a:spcPts val="0"/>
              </a:spcBef>
              <a:buNone/>
            </a:pPr>
            <a:r>
              <a:rPr lang="en-CA" b="1" u="sng" dirty="0"/>
              <a:t>Matthew 24:36, 43-44 ESV</a:t>
            </a:r>
          </a:p>
          <a:p>
            <a:pPr marL="457200" lvl="1" indent="0">
              <a:spcBef>
                <a:spcPts val="0"/>
              </a:spcBef>
              <a:buNone/>
            </a:pPr>
            <a:r>
              <a:rPr lang="en-CA" dirty="0"/>
              <a:t>But </a:t>
            </a:r>
            <a:r>
              <a:rPr lang="en-CA" b="1" dirty="0">
                <a:highlight>
                  <a:srgbClr val="FFFF00"/>
                </a:highlight>
              </a:rPr>
              <a:t>concerning that day and hour no one knows</a:t>
            </a:r>
            <a:r>
              <a:rPr lang="en-CA" dirty="0"/>
              <a:t>, </a:t>
            </a:r>
            <a:br>
              <a:rPr lang="en-CA" dirty="0"/>
            </a:br>
            <a:r>
              <a:rPr lang="en-CA" dirty="0"/>
              <a:t>not even the angels of heaven, nor the Son, but the Father only. </a:t>
            </a:r>
          </a:p>
          <a:p>
            <a:pPr marL="457200" lvl="1" indent="0">
              <a:spcBef>
                <a:spcPts val="600"/>
              </a:spcBef>
              <a:buNone/>
            </a:pPr>
            <a:r>
              <a:rPr lang="en-CA" dirty="0"/>
              <a:t>But know this, that </a:t>
            </a:r>
            <a:r>
              <a:rPr lang="en-CA" b="1" dirty="0">
                <a:highlight>
                  <a:srgbClr val="FFFF00"/>
                </a:highlight>
              </a:rPr>
              <a:t>if the master of the house had known</a:t>
            </a:r>
            <a:r>
              <a:rPr lang="en-CA" dirty="0"/>
              <a:t> </a:t>
            </a:r>
            <a:br>
              <a:rPr lang="en-CA" dirty="0"/>
            </a:br>
            <a:r>
              <a:rPr lang="en-CA" dirty="0"/>
              <a:t>in what part of the night the thief was coming, </a:t>
            </a:r>
            <a:br>
              <a:rPr lang="en-CA" dirty="0"/>
            </a:br>
            <a:r>
              <a:rPr lang="en-CA" dirty="0"/>
              <a:t>he would have stayed awake and would not have let his house be broken into. </a:t>
            </a:r>
          </a:p>
          <a:p>
            <a:pPr marL="457200" lvl="1" indent="0">
              <a:spcBef>
                <a:spcPts val="600"/>
              </a:spcBef>
              <a:buNone/>
            </a:pPr>
            <a:r>
              <a:rPr lang="en-CA" dirty="0"/>
              <a:t>Therefore you also must </a:t>
            </a:r>
            <a:r>
              <a:rPr lang="en-CA" b="1" dirty="0">
                <a:highlight>
                  <a:srgbClr val="FFFF00"/>
                </a:highlight>
              </a:rPr>
              <a:t>be ready</a:t>
            </a:r>
            <a:r>
              <a:rPr lang="en-CA" dirty="0"/>
              <a:t>, </a:t>
            </a:r>
            <a:br>
              <a:rPr lang="en-CA" dirty="0"/>
            </a:br>
            <a:r>
              <a:rPr lang="en-CA" dirty="0"/>
              <a:t>for </a:t>
            </a:r>
            <a:r>
              <a:rPr lang="en-CA" b="1" dirty="0">
                <a:highlight>
                  <a:srgbClr val="FFFF00"/>
                </a:highlight>
              </a:rPr>
              <a:t>the Son of Man is coming</a:t>
            </a:r>
            <a:r>
              <a:rPr lang="en-CA" dirty="0"/>
              <a:t> at an hour you </a:t>
            </a:r>
            <a:r>
              <a:rPr lang="en-CA" b="1" dirty="0">
                <a:highlight>
                  <a:srgbClr val="FFFF00"/>
                </a:highlight>
              </a:rPr>
              <a:t>do not expect</a:t>
            </a:r>
            <a:r>
              <a:rPr lang="en-CA" dirty="0"/>
              <a:t>. </a:t>
            </a:r>
          </a:p>
        </p:txBody>
      </p:sp>
    </p:spTree>
    <p:extLst>
      <p:ext uri="{BB962C8B-B14F-4D97-AF65-F5344CB8AC3E}">
        <p14:creationId xmlns:p14="http://schemas.microsoft.com/office/powerpoint/2010/main" val="16314238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E82C0-26CA-7561-088E-18E58CAF00B8}"/>
              </a:ext>
            </a:extLst>
          </p:cNvPr>
          <p:cNvSpPr>
            <a:spLocks noGrp="1"/>
          </p:cNvSpPr>
          <p:nvPr>
            <p:ph type="title"/>
          </p:nvPr>
        </p:nvSpPr>
        <p:spPr>
          <a:xfrm>
            <a:off x="838200" y="1"/>
            <a:ext cx="10515600" cy="1130299"/>
          </a:xfrm>
        </p:spPr>
        <p:txBody>
          <a:bodyPr/>
          <a:lstStyle/>
          <a:p>
            <a:pPr algn="ctr"/>
            <a:r>
              <a:rPr lang="en-CA" dirty="0">
                <a:latin typeface="Arial Black" panose="020B0A04020102020204" pitchFamily="34" charset="0"/>
              </a:rPr>
              <a:t>What, NOT When or How</a:t>
            </a:r>
          </a:p>
        </p:txBody>
      </p:sp>
      <p:sp>
        <p:nvSpPr>
          <p:cNvPr id="3" name="Content Placeholder 2">
            <a:extLst>
              <a:ext uri="{FF2B5EF4-FFF2-40B4-BE49-F238E27FC236}">
                <a16:creationId xmlns:a16="http://schemas.microsoft.com/office/drawing/2014/main" id="{847F7CDE-B229-C7C8-07B4-DB6FED0F0618}"/>
              </a:ext>
            </a:extLst>
          </p:cNvPr>
          <p:cNvSpPr>
            <a:spLocks noGrp="1"/>
          </p:cNvSpPr>
          <p:nvPr>
            <p:ph idx="1"/>
          </p:nvPr>
        </p:nvSpPr>
        <p:spPr>
          <a:xfrm>
            <a:off x="0" y="1130300"/>
            <a:ext cx="12192000" cy="5727699"/>
          </a:xfrm>
        </p:spPr>
        <p:txBody>
          <a:bodyPr>
            <a:normAutofit lnSpcReduction="10000"/>
          </a:bodyPr>
          <a:lstStyle/>
          <a:p>
            <a:r>
              <a:rPr lang="en-CA" b="1" dirty="0">
                <a:highlight>
                  <a:srgbClr val="FFFF00"/>
                </a:highlight>
              </a:rPr>
              <a:t>We have the guidance of the indwelling of the Holy Spirit</a:t>
            </a:r>
            <a:r>
              <a:rPr lang="en-CA" dirty="0"/>
              <a:t>, </a:t>
            </a:r>
            <a:br>
              <a:rPr lang="en-CA" dirty="0"/>
            </a:br>
            <a:r>
              <a:rPr lang="en-CA" dirty="0"/>
              <a:t>and we have the complete revelation from God in the completed Bible: </a:t>
            </a:r>
            <a:br>
              <a:rPr lang="en-CA" dirty="0"/>
            </a:br>
            <a:r>
              <a:rPr lang="en-CA" dirty="0"/>
              <a:t>in particular, </a:t>
            </a:r>
            <a:r>
              <a:rPr lang="en-CA" b="1" dirty="0">
                <a:highlight>
                  <a:srgbClr val="FFFF00"/>
                </a:highlight>
              </a:rPr>
              <a:t>the Book of Revelation</a:t>
            </a:r>
          </a:p>
          <a:p>
            <a:pPr>
              <a:spcBef>
                <a:spcPts val="600"/>
              </a:spcBef>
            </a:pPr>
            <a:r>
              <a:rPr lang="en-CA" dirty="0"/>
              <a:t>Prophecy tells us “</a:t>
            </a:r>
            <a:r>
              <a:rPr lang="en-CA" b="1" dirty="0">
                <a:highlight>
                  <a:srgbClr val="FFFF00"/>
                </a:highlight>
              </a:rPr>
              <a:t>what is going to happen</a:t>
            </a:r>
            <a:r>
              <a:rPr lang="en-CA" dirty="0"/>
              <a:t>” – but never “when” or “how” </a:t>
            </a:r>
          </a:p>
          <a:p>
            <a:pPr>
              <a:spcBef>
                <a:spcPts val="600"/>
              </a:spcBef>
            </a:pPr>
            <a:r>
              <a:rPr lang="en-CA" dirty="0"/>
              <a:t>Elaborate speculations regarding “when” and “how” are a fool’s game:</a:t>
            </a:r>
          </a:p>
          <a:p>
            <a:pPr marL="457200" lvl="1" indent="0">
              <a:spcBef>
                <a:spcPts val="0"/>
              </a:spcBef>
              <a:buNone/>
            </a:pPr>
            <a:r>
              <a:rPr lang="en-CA" b="1" u="sng" dirty="0"/>
              <a:t>Mark 13:28-29 ESV</a:t>
            </a:r>
          </a:p>
          <a:p>
            <a:pPr marL="457200" lvl="1" indent="0">
              <a:spcBef>
                <a:spcPts val="0"/>
              </a:spcBef>
              <a:buNone/>
            </a:pPr>
            <a:r>
              <a:rPr lang="en-CA" dirty="0"/>
              <a:t>From the fig tree learn its lesson: </a:t>
            </a:r>
            <a:br>
              <a:rPr lang="en-CA" dirty="0"/>
            </a:br>
            <a:r>
              <a:rPr lang="en-CA" dirty="0"/>
              <a:t>as soon as its branch becomes tender and puts out its leaves, </a:t>
            </a:r>
            <a:br>
              <a:rPr lang="en-CA" dirty="0"/>
            </a:br>
            <a:r>
              <a:rPr lang="en-CA" dirty="0"/>
              <a:t>you know that summer is near. </a:t>
            </a:r>
            <a:br>
              <a:rPr lang="en-CA" dirty="0"/>
            </a:br>
            <a:r>
              <a:rPr lang="en-CA" dirty="0"/>
              <a:t>So also, </a:t>
            </a:r>
            <a:r>
              <a:rPr lang="en-CA" b="1" dirty="0">
                <a:highlight>
                  <a:srgbClr val="FFFF00"/>
                </a:highlight>
              </a:rPr>
              <a:t>when you see these things</a:t>
            </a:r>
            <a:r>
              <a:rPr lang="en-CA" dirty="0"/>
              <a:t> taking place, </a:t>
            </a:r>
            <a:br>
              <a:rPr lang="en-CA" dirty="0"/>
            </a:br>
            <a:r>
              <a:rPr lang="en-CA" dirty="0"/>
              <a:t>you know that he is near, at the very gates.</a:t>
            </a:r>
          </a:p>
          <a:p>
            <a:pPr marL="457200" lvl="1" indent="0">
              <a:buNone/>
            </a:pPr>
            <a:r>
              <a:rPr lang="en-CA" b="1" u="sng" dirty="0"/>
              <a:t>Revelation 1:1a, 19 ESV</a:t>
            </a:r>
          </a:p>
          <a:p>
            <a:pPr marL="457200" lvl="1" indent="0">
              <a:spcBef>
                <a:spcPts val="0"/>
              </a:spcBef>
              <a:buNone/>
            </a:pPr>
            <a:r>
              <a:rPr lang="en-CA" dirty="0"/>
              <a:t>The revelation of Jesus Christ, </a:t>
            </a:r>
            <a:br>
              <a:rPr lang="en-CA" dirty="0"/>
            </a:br>
            <a:r>
              <a:rPr lang="en-CA" dirty="0"/>
              <a:t>which God gave him to show to his servants </a:t>
            </a:r>
            <a:r>
              <a:rPr lang="en-CA" b="1" dirty="0">
                <a:highlight>
                  <a:srgbClr val="FFFF00"/>
                </a:highlight>
              </a:rPr>
              <a:t>the things that must soon take place</a:t>
            </a:r>
            <a:r>
              <a:rPr lang="en-CA" dirty="0"/>
              <a:t>. </a:t>
            </a:r>
          </a:p>
          <a:p>
            <a:pPr marL="457200" lvl="1" indent="0">
              <a:buNone/>
            </a:pPr>
            <a:r>
              <a:rPr lang="en-CA" dirty="0"/>
              <a:t>Write therefore </a:t>
            </a:r>
            <a:r>
              <a:rPr lang="en-CA" b="1" dirty="0">
                <a:highlight>
                  <a:srgbClr val="FFFF00"/>
                </a:highlight>
              </a:rPr>
              <a:t>the things that you have seen</a:t>
            </a:r>
            <a:r>
              <a:rPr lang="en-CA" dirty="0"/>
              <a:t>, </a:t>
            </a:r>
            <a:br>
              <a:rPr lang="en-CA" dirty="0"/>
            </a:br>
            <a:r>
              <a:rPr lang="en-CA" b="1" dirty="0">
                <a:highlight>
                  <a:srgbClr val="FFFF00"/>
                </a:highlight>
              </a:rPr>
              <a:t>those that are</a:t>
            </a:r>
            <a:r>
              <a:rPr lang="en-CA" dirty="0"/>
              <a:t> and </a:t>
            </a:r>
            <a:r>
              <a:rPr lang="en-CA" b="1" dirty="0">
                <a:highlight>
                  <a:srgbClr val="FFFF00"/>
                </a:highlight>
              </a:rPr>
              <a:t>those that are to take place after this</a:t>
            </a:r>
            <a:r>
              <a:rPr lang="en-CA" dirty="0"/>
              <a:t>.</a:t>
            </a:r>
          </a:p>
          <a:p>
            <a:pPr marL="457200" lvl="1" indent="0">
              <a:buNone/>
            </a:pPr>
            <a:endParaRPr lang="en-CA" dirty="0"/>
          </a:p>
        </p:txBody>
      </p:sp>
    </p:spTree>
    <p:extLst>
      <p:ext uri="{BB962C8B-B14F-4D97-AF65-F5344CB8AC3E}">
        <p14:creationId xmlns:p14="http://schemas.microsoft.com/office/powerpoint/2010/main" val="2578386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8F6F0-6B62-5842-EFDB-A603DE7C48D9}"/>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Prophecies of the Role of Israel</a:t>
            </a:r>
          </a:p>
        </p:txBody>
      </p:sp>
      <p:sp>
        <p:nvSpPr>
          <p:cNvPr id="3" name="Content Placeholder 2">
            <a:extLst>
              <a:ext uri="{FF2B5EF4-FFF2-40B4-BE49-F238E27FC236}">
                <a16:creationId xmlns:a16="http://schemas.microsoft.com/office/drawing/2014/main" id="{8AE4A0A3-54CA-3001-EC33-976665B0405F}"/>
              </a:ext>
            </a:extLst>
          </p:cNvPr>
          <p:cNvSpPr>
            <a:spLocks noGrp="1"/>
          </p:cNvSpPr>
          <p:nvPr>
            <p:ph idx="1"/>
          </p:nvPr>
        </p:nvSpPr>
        <p:spPr>
          <a:xfrm>
            <a:off x="0" y="1168400"/>
            <a:ext cx="12192000" cy="5689599"/>
          </a:xfrm>
        </p:spPr>
        <p:txBody>
          <a:bodyPr>
            <a:normAutofit/>
          </a:bodyPr>
          <a:lstStyle/>
          <a:p>
            <a:r>
              <a:rPr lang="en-CA" dirty="0"/>
              <a:t>The popular literature was full of the Messianic expectation – this is what the average person was familiar with</a:t>
            </a:r>
          </a:p>
          <a:p>
            <a:r>
              <a:rPr lang="en-CA" dirty="0"/>
              <a:t>The popular literature was largely inspired by the Book of Daniel, but it drew on all the Old Testament prophecies</a:t>
            </a:r>
          </a:p>
          <a:p>
            <a:r>
              <a:rPr lang="en-CA" dirty="0"/>
              <a:t>The Pharisees, scribes, and lawyers of Jesus’ day knew the Old testament very well – they were intimately familiar with the prophecies:</a:t>
            </a:r>
          </a:p>
          <a:p>
            <a:pPr marL="914400" lvl="2" indent="0">
              <a:buNone/>
            </a:pPr>
            <a:r>
              <a:rPr lang="en-CA" sz="2400" b="1" u="sng" dirty="0"/>
              <a:t>Isaiah 40:1–2 ESV</a:t>
            </a:r>
          </a:p>
          <a:p>
            <a:pPr marL="457200" lvl="1" indent="0">
              <a:buNone/>
            </a:pPr>
            <a:r>
              <a:rPr lang="en-CA" dirty="0"/>
              <a:t>	</a:t>
            </a:r>
            <a:r>
              <a:rPr lang="en-CA" b="1" dirty="0">
                <a:highlight>
                  <a:srgbClr val="FFFF00"/>
                </a:highlight>
              </a:rPr>
              <a:t>Comfort, comfort my people, says your God</a:t>
            </a:r>
            <a:r>
              <a:rPr lang="en-CA" dirty="0"/>
              <a:t>.</a:t>
            </a:r>
          </a:p>
          <a:p>
            <a:pPr marL="457200" lvl="1" indent="0">
              <a:buNone/>
            </a:pPr>
            <a:r>
              <a:rPr lang="en-CA" dirty="0"/>
              <a:t>	Speak tenderly to Jerusalem, and cry to her</a:t>
            </a:r>
          </a:p>
          <a:p>
            <a:pPr marL="457200" lvl="1" indent="0">
              <a:buNone/>
            </a:pPr>
            <a:r>
              <a:rPr lang="en-CA" dirty="0"/>
              <a:t>	that </a:t>
            </a:r>
            <a:r>
              <a:rPr lang="en-CA" b="1" dirty="0">
                <a:highlight>
                  <a:srgbClr val="FFFF00"/>
                </a:highlight>
              </a:rPr>
              <a:t>her warfare is ended</a:t>
            </a:r>
            <a:r>
              <a:rPr lang="en-CA" dirty="0"/>
              <a:t>, that her iniquity is pardoned,</a:t>
            </a:r>
          </a:p>
          <a:p>
            <a:pPr marL="457200" lvl="1" indent="0">
              <a:buNone/>
            </a:pPr>
            <a:r>
              <a:rPr lang="en-CA" dirty="0"/>
              <a:t>	that she has received from the LORD’s hand double for all her sins.</a:t>
            </a:r>
          </a:p>
        </p:txBody>
      </p:sp>
    </p:spTree>
    <p:extLst>
      <p:ext uri="{BB962C8B-B14F-4D97-AF65-F5344CB8AC3E}">
        <p14:creationId xmlns:p14="http://schemas.microsoft.com/office/powerpoint/2010/main" val="39588391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A12AD-D3D9-04C2-E57A-CDD86353B0FE}"/>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What the Bible Actually Says</a:t>
            </a:r>
          </a:p>
        </p:txBody>
      </p:sp>
      <p:sp>
        <p:nvSpPr>
          <p:cNvPr id="3" name="Content Placeholder 2">
            <a:extLst>
              <a:ext uri="{FF2B5EF4-FFF2-40B4-BE49-F238E27FC236}">
                <a16:creationId xmlns:a16="http://schemas.microsoft.com/office/drawing/2014/main" id="{D8C090A2-1663-0D0E-E019-7943D57F0463}"/>
              </a:ext>
            </a:extLst>
          </p:cNvPr>
          <p:cNvSpPr>
            <a:spLocks noGrp="1"/>
          </p:cNvSpPr>
          <p:nvPr>
            <p:ph idx="1"/>
          </p:nvPr>
        </p:nvSpPr>
        <p:spPr>
          <a:xfrm>
            <a:off x="0" y="1155700"/>
            <a:ext cx="12192000" cy="5702299"/>
          </a:xfrm>
        </p:spPr>
        <p:txBody>
          <a:bodyPr>
            <a:normAutofit lnSpcReduction="10000"/>
          </a:bodyPr>
          <a:lstStyle/>
          <a:p>
            <a:r>
              <a:rPr lang="en-CA" b="1" dirty="0">
                <a:highlight>
                  <a:srgbClr val="FFFF00"/>
                </a:highlight>
              </a:rPr>
              <a:t>When we observe the “things” occurring</a:t>
            </a:r>
            <a:r>
              <a:rPr lang="en-CA" dirty="0"/>
              <a:t>, </a:t>
            </a:r>
            <a:r>
              <a:rPr lang="en-CA" b="1" dirty="0">
                <a:highlight>
                  <a:srgbClr val="FFFF00"/>
                </a:highlight>
              </a:rPr>
              <a:t>God expects us to recognize them</a:t>
            </a:r>
            <a:r>
              <a:rPr lang="en-CA" dirty="0"/>
              <a:t> </a:t>
            </a:r>
          </a:p>
          <a:p>
            <a:r>
              <a:rPr lang="en-CA" dirty="0"/>
              <a:t>The Book of Revelation gives us a detailed picture of “what” is going to occur</a:t>
            </a:r>
          </a:p>
          <a:p>
            <a:r>
              <a:rPr lang="en-CA" dirty="0"/>
              <a:t>Old Testament prophecies must be filtered by the Book of Revelation</a:t>
            </a:r>
          </a:p>
          <a:p>
            <a:r>
              <a:rPr lang="en-CA" dirty="0"/>
              <a:t>The Book of Revelation gives us no information on “how” the “things” will occur; </a:t>
            </a:r>
            <a:r>
              <a:rPr lang="en-CA" b="1" dirty="0">
                <a:highlight>
                  <a:srgbClr val="FFFF00"/>
                </a:highlight>
              </a:rPr>
              <a:t>the only temporal information is “soon”</a:t>
            </a:r>
            <a:r>
              <a:rPr lang="en-CA" dirty="0"/>
              <a:t>:</a:t>
            </a:r>
          </a:p>
          <a:p>
            <a:pPr marL="457200" lvl="1" indent="0">
              <a:buNone/>
            </a:pPr>
            <a:r>
              <a:rPr lang="en-CA" b="1" u="sng" dirty="0"/>
              <a:t>Revelation 3:11a, 22:6, 20 ESV</a:t>
            </a:r>
            <a:br>
              <a:rPr lang="en-CA" dirty="0"/>
            </a:br>
            <a:r>
              <a:rPr lang="en-CA" b="1" dirty="0">
                <a:highlight>
                  <a:srgbClr val="FFFF00"/>
                </a:highlight>
              </a:rPr>
              <a:t>I am coming soon</a:t>
            </a:r>
            <a:r>
              <a:rPr lang="en-CA" dirty="0"/>
              <a:t>.</a:t>
            </a:r>
          </a:p>
          <a:p>
            <a:pPr marL="457200" lvl="1" indent="0">
              <a:buNone/>
            </a:pPr>
            <a:r>
              <a:rPr lang="en-CA" dirty="0"/>
              <a:t>And he said to me, </a:t>
            </a:r>
          </a:p>
          <a:p>
            <a:pPr marL="914400" lvl="2" indent="0">
              <a:spcBef>
                <a:spcPts val="0"/>
              </a:spcBef>
              <a:buNone/>
            </a:pPr>
            <a:r>
              <a:rPr lang="en-CA" sz="2400" dirty="0"/>
              <a:t>“These words are trustworthy and true. </a:t>
            </a:r>
            <a:br>
              <a:rPr lang="en-CA" sz="2400" dirty="0"/>
            </a:br>
            <a:r>
              <a:rPr lang="en-CA" sz="2400" dirty="0"/>
              <a:t>And the Lord, the God of the spirits of the prophets, </a:t>
            </a:r>
            <a:br>
              <a:rPr lang="en-CA" sz="2400" dirty="0"/>
            </a:br>
            <a:r>
              <a:rPr lang="en-CA" sz="2400" dirty="0"/>
              <a:t>has sent his angel </a:t>
            </a:r>
            <a:r>
              <a:rPr lang="en-CA" sz="2400" b="1" dirty="0">
                <a:highlight>
                  <a:srgbClr val="FFFF00"/>
                </a:highlight>
              </a:rPr>
              <a:t>to show his servants </a:t>
            </a:r>
            <a:r>
              <a:rPr lang="en-CA" sz="2400" b="1" i="1" u="sng" dirty="0">
                <a:highlight>
                  <a:srgbClr val="FFFF00"/>
                </a:highlight>
              </a:rPr>
              <a:t>what</a:t>
            </a:r>
            <a:r>
              <a:rPr lang="en-CA" sz="2400" b="1" dirty="0">
                <a:highlight>
                  <a:srgbClr val="FFFF00"/>
                </a:highlight>
              </a:rPr>
              <a:t> must soon take place</a:t>
            </a:r>
            <a:r>
              <a:rPr lang="en-CA" sz="2400" dirty="0"/>
              <a:t>.”</a:t>
            </a:r>
          </a:p>
          <a:p>
            <a:pPr marL="457200" lvl="1" indent="0">
              <a:buNone/>
            </a:pPr>
            <a:r>
              <a:rPr lang="en-CA" dirty="0"/>
              <a:t>He who testifies to these things says, </a:t>
            </a:r>
          </a:p>
          <a:p>
            <a:pPr marL="914400" lvl="2" indent="0">
              <a:spcBef>
                <a:spcPts val="0"/>
              </a:spcBef>
              <a:buNone/>
            </a:pPr>
            <a:r>
              <a:rPr lang="en-CA" sz="2400" dirty="0"/>
              <a:t>“</a:t>
            </a:r>
            <a:r>
              <a:rPr lang="en-CA" sz="2400" b="1" dirty="0">
                <a:highlight>
                  <a:srgbClr val="FFFF00"/>
                </a:highlight>
              </a:rPr>
              <a:t>Surely I am coming soon</a:t>
            </a:r>
            <a:r>
              <a:rPr lang="en-CA" sz="2400" dirty="0"/>
              <a:t>.” </a:t>
            </a:r>
            <a:endParaRPr lang="en-CA" dirty="0"/>
          </a:p>
          <a:p>
            <a:pPr marL="457200" lvl="1" indent="0">
              <a:buNone/>
            </a:pPr>
            <a:r>
              <a:rPr lang="en-CA" b="1" dirty="0">
                <a:highlight>
                  <a:srgbClr val="FFFF00"/>
                </a:highlight>
              </a:rPr>
              <a:t>Amen. Come, Lord Jesus</a:t>
            </a:r>
            <a:r>
              <a:rPr lang="en-CA" dirty="0"/>
              <a:t>!</a:t>
            </a:r>
          </a:p>
          <a:p>
            <a:endParaRPr lang="en-CA" dirty="0"/>
          </a:p>
        </p:txBody>
      </p:sp>
    </p:spTree>
    <p:extLst>
      <p:ext uri="{BB962C8B-B14F-4D97-AF65-F5344CB8AC3E}">
        <p14:creationId xmlns:p14="http://schemas.microsoft.com/office/powerpoint/2010/main" val="3848624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95E9A-58E8-11C4-368A-FD62FEDD76A4}"/>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19835E0A-10B8-D4AA-6ECF-B1998918AD6B}"/>
              </a:ext>
            </a:extLst>
          </p:cNvPr>
          <p:cNvSpPr>
            <a:spLocks noGrp="1"/>
          </p:cNvSpPr>
          <p:nvPr>
            <p:ph idx="1"/>
          </p:nvPr>
        </p:nvSpPr>
        <p:spPr>
          <a:xfrm>
            <a:off x="0" y="1155700"/>
            <a:ext cx="12192000" cy="5702299"/>
          </a:xfrm>
        </p:spPr>
        <p:txBody>
          <a:bodyPr/>
          <a:lstStyle/>
          <a:p>
            <a:r>
              <a:rPr lang="en-CA" dirty="0"/>
              <a:t>The “</a:t>
            </a:r>
            <a:r>
              <a:rPr lang="en-CA" b="1" dirty="0">
                <a:highlight>
                  <a:srgbClr val="FFFF00"/>
                </a:highlight>
              </a:rPr>
              <a:t>Jews</a:t>
            </a:r>
            <a:r>
              <a:rPr lang="en-CA" dirty="0"/>
              <a:t>” of Jesus’ day were </a:t>
            </a:r>
            <a:r>
              <a:rPr lang="en-CA" b="1" dirty="0">
                <a:highlight>
                  <a:srgbClr val="FFFF00"/>
                </a:highlight>
              </a:rPr>
              <a:t>expecting the Messiah</a:t>
            </a:r>
          </a:p>
          <a:p>
            <a:r>
              <a:rPr lang="en-CA" dirty="0"/>
              <a:t>The “</a:t>
            </a:r>
            <a:r>
              <a:rPr lang="en-CA" b="1" dirty="0">
                <a:highlight>
                  <a:srgbClr val="FFFF00"/>
                </a:highlight>
              </a:rPr>
              <a:t>remnant community</a:t>
            </a:r>
            <a:r>
              <a:rPr lang="en-CA" dirty="0"/>
              <a:t>” of True Worshippers was </a:t>
            </a:r>
            <a:r>
              <a:rPr lang="en-CA" b="1" dirty="0">
                <a:highlight>
                  <a:srgbClr val="FFFF00"/>
                </a:highlight>
              </a:rPr>
              <a:t>expecting the Messiah</a:t>
            </a:r>
          </a:p>
          <a:p>
            <a:r>
              <a:rPr lang="en-CA" dirty="0"/>
              <a:t>The popular expectations was a “</a:t>
            </a:r>
            <a:r>
              <a:rPr lang="en-CA" b="1" dirty="0">
                <a:highlight>
                  <a:srgbClr val="FFFF00"/>
                </a:highlight>
              </a:rPr>
              <a:t>warrior king</a:t>
            </a:r>
            <a:r>
              <a:rPr lang="en-CA" dirty="0"/>
              <a:t>” who would establish Israel as the dominant nation on earth</a:t>
            </a:r>
          </a:p>
          <a:p>
            <a:r>
              <a:rPr lang="en-CA" b="1" dirty="0">
                <a:highlight>
                  <a:srgbClr val="FFFF00"/>
                </a:highlight>
              </a:rPr>
              <a:t>Jesus made every effort to disassociate himself from the popular expectation</a:t>
            </a:r>
          </a:p>
          <a:p>
            <a:r>
              <a:rPr lang="en-CA" dirty="0"/>
              <a:t>Because they were guided by the Holy Spirit, the “</a:t>
            </a:r>
            <a:r>
              <a:rPr lang="en-CA" b="1" dirty="0">
                <a:highlight>
                  <a:srgbClr val="FFFF00"/>
                </a:highlight>
              </a:rPr>
              <a:t>remnant community</a:t>
            </a:r>
            <a:r>
              <a:rPr lang="en-CA" dirty="0"/>
              <a:t>” readily </a:t>
            </a:r>
            <a:r>
              <a:rPr lang="en-CA" b="1" dirty="0">
                <a:highlight>
                  <a:srgbClr val="FFFF00"/>
                </a:highlight>
              </a:rPr>
              <a:t>accepted Jesus as the Messiah</a:t>
            </a:r>
          </a:p>
          <a:p>
            <a:r>
              <a:rPr lang="en-CA" dirty="0"/>
              <a:t>But even the Apostles could not see the fallacy of the popular expectation: their </a:t>
            </a:r>
            <a:r>
              <a:rPr lang="en-CA" b="1" dirty="0">
                <a:highlight>
                  <a:srgbClr val="FFFF00"/>
                </a:highlight>
              </a:rPr>
              <a:t>preconceptions prevented them from understanding</a:t>
            </a:r>
            <a:r>
              <a:rPr lang="en-CA" dirty="0"/>
              <a:t> the truth</a:t>
            </a:r>
          </a:p>
          <a:p>
            <a:r>
              <a:rPr lang="en-CA" b="1" dirty="0">
                <a:highlight>
                  <a:srgbClr val="FFFF00"/>
                </a:highlight>
              </a:rPr>
              <a:t>We must NOT make the same mistake with regard to the Second Advent</a:t>
            </a:r>
          </a:p>
          <a:p>
            <a:r>
              <a:rPr lang="en-CA" dirty="0"/>
              <a:t>The Bible tells us explicitly “</a:t>
            </a:r>
            <a:r>
              <a:rPr lang="en-CA" b="1" dirty="0">
                <a:highlight>
                  <a:srgbClr val="FFFF00"/>
                </a:highlight>
              </a:rPr>
              <a:t>what</a:t>
            </a:r>
            <a:r>
              <a:rPr lang="en-CA" dirty="0"/>
              <a:t>” will happen, but </a:t>
            </a:r>
            <a:r>
              <a:rPr lang="en-CA" b="1" dirty="0">
                <a:highlight>
                  <a:srgbClr val="FFFF00"/>
                </a:highlight>
              </a:rPr>
              <a:t>NOT</a:t>
            </a:r>
            <a:r>
              <a:rPr lang="en-CA" dirty="0"/>
              <a:t> “</a:t>
            </a:r>
            <a:r>
              <a:rPr lang="en-CA" b="1" dirty="0">
                <a:highlight>
                  <a:srgbClr val="FFFF00"/>
                </a:highlight>
              </a:rPr>
              <a:t>how</a:t>
            </a:r>
            <a:r>
              <a:rPr lang="en-CA" dirty="0"/>
              <a:t>” or “</a:t>
            </a:r>
            <a:r>
              <a:rPr lang="en-CA" b="1" dirty="0">
                <a:highlight>
                  <a:srgbClr val="FFFF00"/>
                </a:highlight>
              </a:rPr>
              <a:t>when</a:t>
            </a:r>
            <a:r>
              <a:rPr lang="en-CA" dirty="0"/>
              <a:t>” </a:t>
            </a:r>
          </a:p>
        </p:txBody>
      </p:sp>
    </p:spTree>
    <p:extLst>
      <p:ext uri="{BB962C8B-B14F-4D97-AF65-F5344CB8AC3E}">
        <p14:creationId xmlns:p14="http://schemas.microsoft.com/office/powerpoint/2010/main" val="1047900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83514-3D22-7E02-D004-335F979E0BBD}"/>
              </a:ext>
            </a:extLst>
          </p:cNvPr>
          <p:cNvSpPr>
            <a:spLocks noGrp="1"/>
          </p:cNvSpPr>
          <p:nvPr>
            <p:ph type="title"/>
          </p:nvPr>
        </p:nvSpPr>
        <p:spPr>
          <a:xfrm>
            <a:off x="838200" y="1"/>
            <a:ext cx="10515600" cy="1155699"/>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Prophecies of the Role of Israel</a:t>
            </a:r>
            <a:endParaRPr lang="en-CA" dirty="0"/>
          </a:p>
        </p:txBody>
      </p:sp>
      <p:sp>
        <p:nvSpPr>
          <p:cNvPr id="3" name="Content Placeholder 2">
            <a:extLst>
              <a:ext uri="{FF2B5EF4-FFF2-40B4-BE49-F238E27FC236}">
                <a16:creationId xmlns:a16="http://schemas.microsoft.com/office/drawing/2014/main" id="{3A8FBC65-DA0D-E943-7C59-9C952D41BB50}"/>
              </a:ext>
            </a:extLst>
          </p:cNvPr>
          <p:cNvSpPr>
            <a:spLocks noGrp="1"/>
          </p:cNvSpPr>
          <p:nvPr>
            <p:ph idx="1"/>
          </p:nvPr>
        </p:nvSpPr>
        <p:spPr>
          <a:xfrm>
            <a:off x="0" y="1155700"/>
            <a:ext cx="12192000" cy="5702299"/>
          </a:xfrm>
        </p:spPr>
        <p:txBody>
          <a:bodyPr>
            <a:normAutofit/>
          </a:bodyPr>
          <a:lstStyle/>
          <a:p>
            <a:pPr marL="914400" lvl="2" indent="0">
              <a:buNone/>
            </a:pPr>
            <a:r>
              <a:rPr lang="en-CA" sz="2400" b="1" u="sng" dirty="0"/>
              <a:t>Isaiah 41:8–13 ESV</a:t>
            </a:r>
          </a:p>
          <a:p>
            <a:pPr marL="914400" lvl="2" indent="0">
              <a:spcBef>
                <a:spcPts val="0"/>
              </a:spcBef>
              <a:buNone/>
            </a:pPr>
            <a:r>
              <a:rPr lang="en-CA" sz="2400" b="1" dirty="0">
                <a:highlight>
                  <a:srgbClr val="FFFF00"/>
                </a:highlight>
              </a:rPr>
              <a:t>But you, Israel, my servant</a:t>
            </a:r>
            <a:r>
              <a:rPr lang="en-CA" sz="2400" dirty="0"/>
              <a:t>, Jacob, whom I have chosen,</a:t>
            </a:r>
            <a:br>
              <a:rPr lang="en-CA" sz="2400" dirty="0"/>
            </a:br>
            <a:r>
              <a:rPr lang="en-CA" sz="2400" dirty="0"/>
              <a:t>the offspring of Abraham, my friend; </a:t>
            </a:r>
            <a:br>
              <a:rPr lang="en-CA" sz="2400" dirty="0"/>
            </a:br>
            <a:r>
              <a:rPr lang="en-CA" sz="2400" dirty="0"/>
              <a:t>you whom I took from the ends of the earth, and called from its farthest corners,</a:t>
            </a:r>
          </a:p>
          <a:p>
            <a:pPr marL="914400" indent="0">
              <a:spcBef>
                <a:spcPts val="0"/>
              </a:spcBef>
              <a:buNone/>
            </a:pPr>
            <a:r>
              <a:rPr lang="en-CA" sz="2400" dirty="0"/>
              <a:t>saying to you, </a:t>
            </a:r>
          </a:p>
          <a:p>
            <a:pPr marL="1371600" lvl="1" indent="0">
              <a:spcBef>
                <a:spcPts val="0"/>
              </a:spcBef>
              <a:spcAft>
                <a:spcPts val="600"/>
              </a:spcAft>
              <a:buNone/>
            </a:pPr>
            <a:r>
              <a:rPr lang="en-CA" dirty="0"/>
              <a:t>“You are my servant, </a:t>
            </a:r>
            <a:r>
              <a:rPr lang="en-CA" b="1" dirty="0">
                <a:highlight>
                  <a:srgbClr val="FFFF00"/>
                </a:highlight>
              </a:rPr>
              <a:t>I have chosen you and not cast you off</a:t>
            </a:r>
            <a:r>
              <a:rPr lang="en-CA" dirty="0"/>
              <a:t>”;</a:t>
            </a:r>
          </a:p>
          <a:p>
            <a:pPr marL="914400" indent="0">
              <a:spcBef>
                <a:spcPts val="0"/>
              </a:spcBef>
              <a:spcAft>
                <a:spcPts val="600"/>
              </a:spcAft>
              <a:buNone/>
            </a:pPr>
            <a:r>
              <a:rPr lang="en-CA" sz="2400" dirty="0"/>
              <a:t>fear not, for I am with you; be not dismayed, for I am your God;</a:t>
            </a:r>
            <a:br>
              <a:rPr lang="en-CA" sz="2400" dirty="0"/>
            </a:br>
            <a:r>
              <a:rPr lang="en-CA" sz="2400" b="1" dirty="0">
                <a:highlight>
                  <a:srgbClr val="FFFF00"/>
                </a:highlight>
              </a:rPr>
              <a:t>I will strengthen you</a:t>
            </a:r>
            <a:r>
              <a:rPr lang="en-CA" sz="2400" dirty="0"/>
              <a:t>, I will help you,</a:t>
            </a:r>
            <a:br>
              <a:rPr lang="en-CA" sz="2400" dirty="0"/>
            </a:br>
            <a:r>
              <a:rPr lang="en-CA" sz="2400" dirty="0"/>
              <a:t>I will uphold you with my righteous right hand.</a:t>
            </a:r>
            <a:br>
              <a:rPr lang="en-CA" sz="2400" dirty="0"/>
            </a:br>
            <a:r>
              <a:rPr lang="en-CA" sz="2400" dirty="0"/>
              <a:t>Behold, all who are incensed against you shall be put to shame and confounded;</a:t>
            </a:r>
            <a:br>
              <a:rPr lang="en-CA" sz="2400" dirty="0"/>
            </a:br>
            <a:r>
              <a:rPr lang="en-CA" sz="2400" b="1" dirty="0">
                <a:highlight>
                  <a:srgbClr val="FFFF00"/>
                </a:highlight>
              </a:rPr>
              <a:t>those who strive against you shall be as nothing and shall perish</a:t>
            </a:r>
            <a:r>
              <a:rPr lang="en-CA" sz="2400" dirty="0"/>
              <a:t>.  </a:t>
            </a:r>
          </a:p>
          <a:p>
            <a:pPr marL="914400" indent="0">
              <a:spcBef>
                <a:spcPts val="0"/>
              </a:spcBef>
              <a:spcAft>
                <a:spcPts val="600"/>
              </a:spcAft>
              <a:buNone/>
            </a:pPr>
            <a:r>
              <a:rPr lang="en-CA" sz="2400" dirty="0"/>
              <a:t>You shall seek those who contend with you, but you shall not find them;</a:t>
            </a:r>
            <a:br>
              <a:rPr lang="en-CA" sz="2400" dirty="0"/>
            </a:br>
            <a:r>
              <a:rPr lang="en-CA" sz="2400" b="1" dirty="0">
                <a:highlight>
                  <a:srgbClr val="FFFF00"/>
                </a:highlight>
              </a:rPr>
              <a:t>those who war against you shall be as nothing at all</a:t>
            </a:r>
            <a:r>
              <a:rPr lang="en-CA" sz="2400" dirty="0"/>
              <a:t>.</a:t>
            </a:r>
          </a:p>
          <a:p>
            <a:pPr marL="914400" indent="0">
              <a:spcBef>
                <a:spcPts val="0"/>
              </a:spcBef>
              <a:buNone/>
            </a:pPr>
            <a:r>
              <a:rPr lang="en-CA" sz="2400" dirty="0"/>
              <a:t>For I, the LORD your God, hold your right hand;</a:t>
            </a:r>
            <a:br>
              <a:rPr lang="en-CA" sz="2400" dirty="0"/>
            </a:br>
            <a:r>
              <a:rPr lang="en-CA" sz="2400" dirty="0"/>
              <a:t>it is I who say to you, </a:t>
            </a:r>
          </a:p>
          <a:p>
            <a:pPr marL="1371600" lvl="1" indent="0">
              <a:spcBef>
                <a:spcPts val="0"/>
              </a:spcBef>
              <a:spcAft>
                <a:spcPts val="600"/>
              </a:spcAft>
              <a:buNone/>
            </a:pPr>
            <a:r>
              <a:rPr lang="en-CA" dirty="0"/>
              <a:t>“</a:t>
            </a:r>
            <a:r>
              <a:rPr lang="en-CA" b="1" dirty="0">
                <a:highlight>
                  <a:srgbClr val="FFFF00"/>
                </a:highlight>
              </a:rPr>
              <a:t>Fear not, I am the one who helps you</a:t>
            </a:r>
            <a:r>
              <a:rPr lang="en-CA" dirty="0"/>
              <a:t>.”</a:t>
            </a:r>
          </a:p>
        </p:txBody>
      </p:sp>
    </p:spTree>
    <p:extLst>
      <p:ext uri="{BB962C8B-B14F-4D97-AF65-F5344CB8AC3E}">
        <p14:creationId xmlns:p14="http://schemas.microsoft.com/office/powerpoint/2010/main" val="3215359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BDEC6-1D48-85A8-21BF-44EE8817C0CE}"/>
              </a:ext>
            </a:extLst>
          </p:cNvPr>
          <p:cNvSpPr>
            <a:spLocks noGrp="1"/>
          </p:cNvSpPr>
          <p:nvPr>
            <p:ph type="title"/>
          </p:nvPr>
        </p:nvSpPr>
        <p:spPr>
          <a:xfrm>
            <a:off x="838200" y="1"/>
            <a:ext cx="10515600" cy="1155699"/>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Prophecies of the Role of Israel</a:t>
            </a:r>
            <a:endParaRPr lang="en-CA" dirty="0"/>
          </a:p>
        </p:txBody>
      </p:sp>
      <p:sp>
        <p:nvSpPr>
          <p:cNvPr id="3" name="Content Placeholder 2">
            <a:extLst>
              <a:ext uri="{FF2B5EF4-FFF2-40B4-BE49-F238E27FC236}">
                <a16:creationId xmlns:a16="http://schemas.microsoft.com/office/drawing/2014/main" id="{2B2D258E-D259-10A8-3034-D39FF4FA0D15}"/>
              </a:ext>
            </a:extLst>
          </p:cNvPr>
          <p:cNvSpPr>
            <a:spLocks noGrp="1"/>
          </p:cNvSpPr>
          <p:nvPr>
            <p:ph idx="1"/>
          </p:nvPr>
        </p:nvSpPr>
        <p:spPr>
          <a:xfrm>
            <a:off x="0" y="1155700"/>
            <a:ext cx="12192000" cy="5702299"/>
          </a:xfrm>
        </p:spPr>
        <p:txBody>
          <a:bodyPr>
            <a:normAutofit/>
          </a:bodyPr>
          <a:lstStyle/>
          <a:p>
            <a:pPr marL="457200" lvl="1" indent="0">
              <a:buNone/>
            </a:pPr>
            <a:r>
              <a:rPr lang="en-CA" b="1" u="sng" dirty="0"/>
              <a:t>Isaiah 60:10–14 ESV</a:t>
            </a:r>
          </a:p>
          <a:p>
            <a:pPr marL="457200" lvl="1" indent="0">
              <a:spcBef>
                <a:spcPts val="0"/>
              </a:spcBef>
              <a:spcAft>
                <a:spcPts val="600"/>
              </a:spcAft>
              <a:buNone/>
            </a:pPr>
            <a:r>
              <a:rPr lang="en-CA" b="1" dirty="0">
                <a:highlight>
                  <a:srgbClr val="FFFF00"/>
                </a:highlight>
              </a:rPr>
              <a:t>Foreigners shall build up your walls</a:t>
            </a:r>
            <a:r>
              <a:rPr lang="en-CA" dirty="0"/>
              <a:t>, and their kings shall minister to you;</a:t>
            </a:r>
            <a:br>
              <a:rPr lang="en-CA" dirty="0"/>
            </a:br>
            <a:r>
              <a:rPr lang="en-CA" dirty="0"/>
              <a:t>for in my wrath I struck you, but in my favor I have had mercy on you.</a:t>
            </a:r>
            <a:br>
              <a:rPr lang="en-CA" dirty="0"/>
            </a:br>
            <a:r>
              <a:rPr lang="en-CA" dirty="0"/>
              <a:t>Your gates shall be open continually; day and night they shall not be shut,</a:t>
            </a:r>
            <a:br>
              <a:rPr lang="en-CA" dirty="0"/>
            </a:br>
            <a:r>
              <a:rPr lang="en-CA" dirty="0"/>
              <a:t>that </a:t>
            </a:r>
            <a:r>
              <a:rPr lang="en-CA" b="1" dirty="0">
                <a:highlight>
                  <a:srgbClr val="FFFF00"/>
                </a:highlight>
              </a:rPr>
              <a:t>people may bring to you the wealth of the nations</a:t>
            </a:r>
            <a:r>
              <a:rPr lang="en-CA" dirty="0"/>
              <a:t>, </a:t>
            </a:r>
            <a:br>
              <a:rPr lang="en-CA" dirty="0"/>
            </a:br>
            <a:r>
              <a:rPr lang="en-CA" dirty="0"/>
              <a:t>with their kings led in procession.</a:t>
            </a:r>
          </a:p>
          <a:p>
            <a:pPr marL="457200" lvl="1" indent="0">
              <a:spcBef>
                <a:spcPts val="0"/>
              </a:spcBef>
              <a:spcAft>
                <a:spcPts val="600"/>
              </a:spcAft>
              <a:buNone/>
            </a:pPr>
            <a:r>
              <a:rPr lang="en-CA" dirty="0"/>
              <a:t>For </a:t>
            </a:r>
            <a:r>
              <a:rPr lang="en-CA" b="1" dirty="0">
                <a:highlight>
                  <a:srgbClr val="FFFF00"/>
                </a:highlight>
              </a:rPr>
              <a:t>the nation and kingdom that will not serve you shall perish</a:t>
            </a:r>
            <a:r>
              <a:rPr lang="en-CA" dirty="0"/>
              <a:t>;</a:t>
            </a:r>
            <a:br>
              <a:rPr lang="en-CA" dirty="0"/>
            </a:br>
            <a:r>
              <a:rPr lang="en-CA" dirty="0"/>
              <a:t>those nations shall be utterly laid waste.</a:t>
            </a:r>
          </a:p>
          <a:p>
            <a:pPr marL="457200" lvl="1" indent="0">
              <a:spcBef>
                <a:spcPts val="0"/>
              </a:spcBef>
              <a:spcAft>
                <a:spcPts val="600"/>
              </a:spcAft>
              <a:buNone/>
            </a:pPr>
            <a:r>
              <a:rPr lang="en-CA" b="1" dirty="0">
                <a:highlight>
                  <a:srgbClr val="FFFF00"/>
                </a:highlight>
              </a:rPr>
              <a:t>The glory of Lebanon shall come to you</a:t>
            </a:r>
            <a:r>
              <a:rPr lang="en-CA" dirty="0"/>
              <a:t>, the cypress, the plane, and the pine,</a:t>
            </a:r>
            <a:br>
              <a:rPr lang="en-CA" dirty="0"/>
            </a:br>
            <a:r>
              <a:rPr lang="en-CA" dirty="0"/>
              <a:t>to beautify the place of my sanctuary, and I will make the place of my feet glorious.</a:t>
            </a:r>
          </a:p>
          <a:p>
            <a:pPr marL="457200" lvl="1" indent="0">
              <a:spcBef>
                <a:spcPts val="0"/>
              </a:spcBef>
              <a:buNone/>
            </a:pPr>
            <a:r>
              <a:rPr lang="en-CA" dirty="0"/>
              <a:t>The sons of those who afflicted you shall come bending low to you,</a:t>
            </a:r>
            <a:br>
              <a:rPr lang="en-CA" dirty="0"/>
            </a:br>
            <a:r>
              <a:rPr lang="en-CA" dirty="0"/>
              <a:t>and </a:t>
            </a:r>
            <a:r>
              <a:rPr lang="en-CA" b="1" dirty="0">
                <a:highlight>
                  <a:srgbClr val="FFFF00"/>
                </a:highlight>
              </a:rPr>
              <a:t>all who despised you shall bow down at your feet</a:t>
            </a:r>
            <a:r>
              <a:rPr lang="en-CA" dirty="0"/>
              <a:t>;</a:t>
            </a:r>
            <a:br>
              <a:rPr lang="en-CA" dirty="0"/>
            </a:br>
            <a:r>
              <a:rPr lang="en-CA" dirty="0"/>
              <a:t>they shall call you the City of the LORD, the Zion of the Holy One of Israel.</a:t>
            </a:r>
          </a:p>
        </p:txBody>
      </p:sp>
    </p:spTree>
    <p:extLst>
      <p:ext uri="{BB962C8B-B14F-4D97-AF65-F5344CB8AC3E}">
        <p14:creationId xmlns:p14="http://schemas.microsoft.com/office/powerpoint/2010/main" val="122981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4C4B0-AD28-F816-0EBF-818A5F140CA8}"/>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The Metaphor of Violence</a:t>
            </a:r>
          </a:p>
        </p:txBody>
      </p:sp>
      <p:sp>
        <p:nvSpPr>
          <p:cNvPr id="3" name="Content Placeholder 2">
            <a:extLst>
              <a:ext uri="{FF2B5EF4-FFF2-40B4-BE49-F238E27FC236}">
                <a16:creationId xmlns:a16="http://schemas.microsoft.com/office/drawing/2014/main" id="{2608806F-9466-6574-8D58-6C26317AEC5E}"/>
              </a:ext>
            </a:extLst>
          </p:cNvPr>
          <p:cNvSpPr>
            <a:spLocks noGrp="1"/>
          </p:cNvSpPr>
          <p:nvPr>
            <p:ph idx="1"/>
          </p:nvPr>
        </p:nvSpPr>
        <p:spPr>
          <a:xfrm>
            <a:off x="0" y="1143000"/>
            <a:ext cx="12192000" cy="5714999"/>
          </a:xfrm>
        </p:spPr>
        <p:txBody>
          <a:bodyPr>
            <a:normAutofit/>
          </a:bodyPr>
          <a:lstStyle/>
          <a:p>
            <a:r>
              <a:rPr lang="en-CA" dirty="0"/>
              <a:t>Throughout the Old Testament prophecies there is a metaphor of violence:</a:t>
            </a:r>
          </a:p>
          <a:p>
            <a:pPr marL="457200" lvl="1" indent="0">
              <a:spcBef>
                <a:spcPts val="0"/>
              </a:spcBef>
              <a:buNone/>
            </a:pPr>
            <a:r>
              <a:rPr lang="en-CA" b="1" u="sng" dirty="0"/>
              <a:t>Micah 4:13 ESV</a:t>
            </a:r>
            <a:br>
              <a:rPr lang="en-CA" dirty="0"/>
            </a:br>
            <a:r>
              <a:rPr lang="en-CA" b="1" dirty="0">
                <a:highlight>
                  <a:srgbClr val="FFFF00"/>
                </a:highlight>
              </a:rPr>
              <a:t>Arise and thresh</a:t>
            </a:r>
            <a:r>
              <a:rPr lang="en-CA" dirty="0"/>
              <a:t>, O daughter of Zion,</a:t>
            </a:r>
            <a:br>
              <a:rPr lang="en-CA" dirty="0"/>
            </a:br>
            <a:r>
              <a:rPr lang="en-CA" dirty="0"/>
              <a:t>for I will make your horn iron, and I will make your hoofs bronze;</a:t>
            </a:r>
            <a:br>
              <a:rPr lang="en-CA" dirty="0"/>
            </a:br>
            <a:r>
              <a:rPr lang="en-CA" b="1" dirty="0">
                <a:highlight>
                  <a:srgbClr val="FFFF00"/>
                </a:highlight>
              </a:rPr>
              <a:t>you shall beat in pieces many peoples</a:t>
            </a:r>
            <a:r>
              <a:rPr lang="en-CA" dirty="0"/>
              <a:t>;</a:t>
            </a:r>
            <a:br>
              <a:rPr lang="en-CA" dirty="0"/>
            </a:br>
            <a:r>
              <a:rPr lang="en-CA" dirty="0"/>
              <a:t>and shall devote their gain to the LORD,</a:t>
            </a:r>
            <a:br>
              <a:rPr lang="en-CA" dirty="0"/>
            </a:br>
            <a:r>
              <a:rPr lang="en-CA" dirty="0"/>
              <a:t>their wealth to the Lord of the whole earth.</a:t>
            </a:r>
          </a:p>
          <a:p>
            <a:pPr marL="457200" lvl="1" indent="0">
              <a:buNone/>
            </a:pPr>
            <a:r>
              <a:rPr lang="en-CA" b="1" u="sng" dirty="0"/>
              <a:t>Micah 5:8–9 ESV</a:t>
            </a:r>
            <a:br>
              <a:rPr lang="en-CA" dirty="0"/>
            </a:br>
            <a:r>
              <a:rPr lang="en-CA" dirty="0"/>
              <a:t>And </a:t>
            </a:r>
            <a:r>
              <a:rPr lang="en-CA" b="1" dirty="0">
                <a:highlight>
                  <a:srgbClr val="FFFF00"/>
                </a:highlight>
              </a:rPr>
              <a:t>the remnant of Jacob </a:t>
            </a:r>
            <a:r>
              <a:rPr lang="en-CA" dirty="0"/>
              <a:t>shall be among the nations,</a:t>
            </a:r>
            <a:br>
              <a:rPr lang="en-CA" dirty="0"/>
            </a:br>
            <a:r>
              <a:rPr lang="en-CA" dirty="0"/>
              <a:t>in the midst of many peoples,</a:t>
            </a:r>
            <a:br>
              <a:rPr lang="en-CA" dirty="0"/>
            </a:br>
            <a:r>
              <a:rPr lang="en-CA" dirty="0"/>
              <a:t>like a lion among the beasts of the forest, </a:t>
            </a:r>
            <a:br>
              <a:rPr lang="en-CA" dirty="0"/>
            </a:br>
            <a:r>
              <a:rPr lang="en-CA" dirty="0"/>
              <a:t>like a young lion among the flocks of sheep,</a:t>
            </a:r>
            <a:br>
              <a:rPr lang="en-CA" dirty="0"/>
            </a:br>
            <a:r>
              <a:rPr lang="en-CA" dirty="0"/>
              <a:t>which, when it goes through, treads down</a:t>
            </a:r>
            <a:br>
              <a:rPr lang="en-CA" dirty="0"/>
            </a:br>
            <a:r>
              <a:rPr lang="en-CA" dirty="0"/>
              <a:t>and tears in pieces, and there is none to deliver.</a:t>
            </a:r>
          </a:p>
          <a:p>
            <a:pPr marL="457200" lvl="1" indent="0">
              <a:buNone/>
            </a:pPr>
            <a:r>
              <a:rPr lang="en-CA" b="1" dirty="0">
                <a:highlight>
                  <a:srgbClr val="FFFF00"/>
                </a:highlight>
              </a:rPr>
              <a:t>Your hand shall be lifted up over your adversaries</a:t>
            </a:r>
            <a:r>
              <a:rPr lang="en-CA" dirty="0"/>
              <a:t>, </a:t>
            </a:r>
            <a:br>
              <a:rPr lang="en-CA" dirty="0"/>
            </a:br>
            <a:r>
              <a:rPr lang="en-CA" b="1" dirty="0">
                <a:highlight>
                  <a:srgbClr val="FFFF00"/>
                </a:highlight>
              </a:rPr>
              <a:t>and all your enemies shall be cut off</a:t>
            </a:r>
            <a:r>
              <a:rPr lang="en-CA" dirty="0"/>
              <a:t>.</a:t>
            </a:r>
          </a:p>
        </p:txBody>
      </p:sp>
    </p:spTree>
    <p:extLst>
      <p:ext uri="{BB962C8B-B14F-4D97-AF65-F5344CB8AC3E}">
        <p14:creationId xmlns:p14="http://schemas.microsoft.com/office/powerpoint/2010/main" val="2401203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C027B-C150-FFE6-1342-E8852E454143}"/>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The Metaphor of Violence</a:t>
            </a:r>
          </a:p>
        </p:txBody>
      </p:sp>
      <p:sp>
        <p:nvSpPr>
          <p:cNvPr id="3" name="Content Placeholder 2">
            <a:extLst>
              <a:ext uri="{FF2B5EF4-FFF2-40B4-BE49-F238E27FC236}">
                <a16:creationId xmlns:a16="http://schemas.microsoft.com/office/drawing/2014/main" id="{5DD22747-E8C7-4F7D-A9A7-C42060A29014}"/>
              </a:ext>
            </a:extLst>
          </p:cNvPr>
          <p:cNvSpPr>
            <a:spLocks noGrp="1"/>
          </p:cNvSpPr>
          <p:nvPr>
            <p:ph idx="1"/>
          </p:nvPr>
        </p:nvSpPr>
        <p:spPr>
          <a:xfrm>
            <a:off x="177800" y="1168400"/>
            <a:ext cx="11747500" cy="5689599"/>
          </a:xfrm>
        </p:spPr>
        <p:txBody>
          <a:bodyPr>
            <a:normAutofit/>
          </a:bodyPr>
          <a:lstStyle/>
          <a:p>
            <a:pPr marL="457200" lvl="1" indent="0">
              <a:spcBef>
                <a:spcPts val="0"/>
              </a:spcBef>
              <a:buNone/>
            </a:pPr>
            <a:r>
              <a:rPr lang="en-CA" b="1" u="sng" dirty="0"/>
              <a:t>Isaiah 41:14b–16 ESV</a:t>
            </a:r>
            <a:br>
              <a:rPr lang="en-CA" dirty="0"/>
            </a:br>
            <a:r>
              <a:rPr lang="en-CA" dirty="0"/>
              <a:t>I am the one who helps you, declares the LORD;</a:t>
            </a:r>
            <a:br>
              <a:rPr lang="en-CA" dirty="0"/>
            </a:br>
            <a:r>
              <a:rPr lang="en-CA" dirty="0"/>
              <a:t>your Redeemer is the Holy One of Israel.</a:t>
            </a:r>
          </a:p>
          <a:p>
            <a:pPr marL="457200" lvl="1" indent="0">
              <a:spcBef>
                <a:spcPts val="600"/>
              </a:spcBef>
              <a:buNone/>
            </a:pPr>
            <a:r>
              <a:rPr lang="en-CA" dirty="0"/>
              <a:t>Behold, I </a:t>
            </a:r>
            <a:r>
              <a:rPr lang="en-CA" b="1" dirty="0">
                <a:highlight>
                  <a:srgbClr val="FFFF00"/>
                </a:highlight>
              </a:rPr>
              <a:t>make of you a threshing sledge</a:t>
            </a:r>
            <a:r>
              <a:rPr lang="en-CA" dirty="0"/>
              <a:t>, new, sharp, and having teeth;</a:t>
            </a:r>
            <a:br>
              <a:rPr lang="en-CA" dirty="0"/>
            </a:br>
            <a:r>
              <a:rPr lang="en-CA" b="1" dirty="0">
                <a:highlight>
                  <a:srgbClr val="FFFF00"/>
                </a:highlight>
              </a:rPr>
              <a:t>you shall thresh the mountains</a:t>
            </a:r>
            <a:r>
              <a:rPr lang="en-CA" dirty="0"/>
              <a:t> and crush them,</a:t>
            </a:r>
            <a:br>
              <a:rPr lang="en-CA" dirty="0"/>
            </a:br>
            <a:r>
              <a:rPr lang="en-CA" dirty="0"/>
              <a:t>and you shall make the hills like chaff;</a:t>
            </a:r>
            <a:br>
              <a:rPr lang="en-CA" dirty="0"/>
            </a:br>
            <a:r>
              <a:rPr lang="en-CA" dirty="0"/>
              <a:t>you shall winnow them, and the wind shall carry them away,</a:t>
            </a:r>
            <a:br>
              <a:rPr lang="en-CA" dirty="0"/>
            </a:br>
            <a:r>
              <a:rPr lang="en-CA" dirty="0"/>
              <a:t>and the tempest shall scatter them.</a:t>
            </a:r>
          </a:p>
          <a:p>
            <a:pPr marL="457200" lvl="1" indent="0">
              <a:buNone/>
            </a:pPr>
            <a:r>
              <a:rPr lang="en-CA" dirty="0"/>
              <a:t>And </a:t>
            </a:r>
            <a:r>
              <a:rPr lang="en-CA" b="1" dirty="0">
                <a:highlight>
                  <a:srgbClr val="FFFF00"/>
                </a:highlight>
              </a:rPr>
              <a:t>you shall rejoice in the LORD</a:t>
            </a:r>
            <a:r>
              <a:rPr lang="en-CA" dirty="0"/>
              <a:t>; in the Holy One of Israel you shall glory.</a:t>
            </a:r>
          </a:p>
          <a:p>
            <a:pPr>
              <a:buFont typeface="Wingdings" panose="05000000000000000000" pitchFamily="2" charset="2"/>
              <a:buChar char="Ø"/>
            </a:pPr>
            <a:r>
              <a:rPr lang="en-CA" dirty="0"/>
              <a:t>The meaning of the metaphor is, of course, the </a:t>
            </a:r>
            <a:r>
              <a:rPr lang="en-CA" b="1" dirty="0">
                <a:highlight>
                  <a:srgbClr val="FFFF00"/>
                </a:highlight>
              </a:rPr>
              <a:t>conquest of the world</a:t>
            </a:r>
            <a:r>
              <a:rPr lang="en-CA" dirty="0"/>
              <a:t> </a:t>
            </a:r>
            <a:r>
              <a:rPr lang="en-CA" b="1" dirty="0">
                <a:highlight>
                  <a:srgbClr val="FFFF00"/>
                </a:highlight>
              </a:rPr>
              <a:t>through the gospel</a:t>
            </a:r>
            <a:r>
              <a:rPr lang="en-CA" dirty="0"/>
              <a:t> …</a:t>
            </a:r>
          </a:p>
          <a:p>
            <a:pPr marL="457200" lvl="1" indent="0">
              <a:buNone/>
            </a:pPr>
            <a:r>
              <a:rPr lang="en-CA" b="1" u="sng" dirty="0"/>
              <a:t>Isaiah 52:7 ESV</a:t>
            </a:r>
            <a:br>
              <a:rPr lang="en-CA" dirty="0"/>
            </a:br>
            <a:r>
              <a:rPr lang="en-CA" b="1" dirty="0">
                <a:highlight>
                  <a:srgbClr val="FFFF00"/>
                </a:highlight>
              </a:rPr>
              <a:t>How beautiful upon the mountains are the feet of him who brings good news</a:t>
            </a:r>
            <a:r>
              <a:rPr lang="en-CA" dirty="0"/>
              <a:t>,</a:t>
            </a:r>
            <a:br>
              <a:rPr lang="en-CA" dirty="0"/>
            </a:br>
            <a:r>
              <a:rPr lang="en-CA" dirty="0"/>
              <a:t>who publishes peace, who brings good news of happiness, 	who publishes salvation,</a:t>
            </a:r>
            <a:br>
              <a:rPr lang="en-CA" dirty="0"/>
            </a:br>
            <a:r>
              <a:rPr lang="en-CA" dirty="0"/>
              <a:t>who says to Zion, “</a:t>
            </a:r>
            <a:r>
              <a:rPr lang="en-CA" b="1" dirty="0">
                <a:highlight>
                  <a:srgbClr val="FFFF00"/>
                </a:highlight>
              </a:rPr>
              <a:t>Your God reigns</a:t>
            </a:r>
            <a:r>
              <a:rPr lang="en-CA" dirty="0"/>
              <a:t>.”</a:t>
            </a:r>
          </a:p>
        </p:txBody>
      </p:sp>
    </p:spTree>
    <p:extLst>
      <p:ext uri="{BB962C8B-B14F-4D97-AF65-F5344CB8AC3E}">
        <p14:creationId xmlns:p14="http://schemas.microsoft.com/office/powerpoint/2010/main" val="3420892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4EA24-B1EA-B19E-FA1E-FE452965D31F}"/>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The Popular Expectation</a:t>
            </a:r>
          </a:p>
        </p:txBody>
      </p:sp>
      <p:sp>
        <p:nvSpPr>
          <p:cNvPr id="3" name="Content Placeholder 2">
            <a:extLst>
              <a:ext uri="{FF2B5EF4-FFF2-40B4-BE49-F238E27FC236}">
                <a16:creationId xmlns:a16="http://schemas.microsoft.com/office/drawing/2014/main" id="{E71C1BBB-1FBD-C384-C8C0-B0AAF198A82F}"/>
              </a:ext>
            </a:extLst>
          </p:cNvPr>
          <p:cNvSpPr>
            <a:spLocks noGrp="1"/>
          </p:cNvSpPr>
          <p:nvPr>
            <p:ph idx="1"/>
          </p:nvPr>
        </p:nvSpPr>
        <p:spPr>
          <a:xfrm>
            <a:off x="0" y="1155700"/>
            <a:ext cx="12103100" cy="5702299"/>
          </a:xfrm>
        </p:spPr>
        <p:txBody>
          <a:bodyPr/>
          <a:lstStyle/>
          <a:p>
            <a:r>
              <a:rPr lang="en-CA" b="0" i="0" u="none" strike="noStrike" baseline="0" dirty="0">
                <a:solidFill>
                  <a:srgbClr val="000000"/>
                </a:solidFill>
                <a:latin typeface="Calibri" panose="020F0502020204030204" pitchFamily="34" charset="0"/>
              </a:rPr>
              <a:t>When Jesus was born, the </a:t>
            </a:r>
            <a:r>
              <a:rPr lang="en-CA" b="1" i="0" u="none" strike="noStrike" baseline="0" dirty="0">
                <a:solidFill>
                  <a:srgbClr val="000000"/>
                </a:solidFill>
                <a:highlight>
                  <a:srgbClr val="FFFF00"/>
                </a:highlight>
                <a:latin typeface="Calibri" panose="020F0502020204030204" pitchFamily="34" charset="0"/>
              </a:rPr>
              <a:t>Wise Men from the East</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appeared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while Mary and Joseph were still in Bethlehem</a:t>
            </a:r>
          </a:p>
          <a:p>
            <a:r>
              <a:rPr lang="en-CA" b="0" i="0" u="none" strike="noStrike" baseline="0" dirty="0">
                <a:solidFill>
                  <a:srgbClr val="000000"/>
                </a:solidFill>
                <a:latin typeface="Calibri" panose="020F0502020204030204" pitchFamily="34" charset="0"/>
              </a:rPr>
              <a:t>The Wise Men </a:t>
            </a:r>
            <a:r>
              <a:rPr lang="en-CA" b="1" i="0" u="none" strike="noStrike" baseline="0" dirty="0">
                <a:solidFill>
                  <a:srgbClr val="000000"/>
                </a:solidFill>
                <a:highlight>
                  <a:srgbClr val="FFFF00"/>
                </a:highlight>
                <a:latin typeface="Calibri" panose="020F0502020204030204" pitchFamily="34" charset="0"/>
              </a:rPr>
              <a:t>are explicit that that they are looking for the Messiah</a:t>
            </a:r>
            <a:r>
              <a:rPr lang="en-CA" b="0" i="0" u="none" strike="noStrike" baseline="0" dirty="0">
                <a:solidFill>
                  <a:srgbClr val="000000"/>
                </a:solidFill>
                <a:latin typeface="Calibri" panose="020F0502020204030204" pitchFamily="34" charset="0"/>
              </a:rPr>
              <a:t>,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t>
            </a:r>
            <a:r>
              <a:rPr lang="en-CA" b="1" i="0" u="none" strike="noStrike" baseline="0" dirty="0">
                <a:solidFill>
                  <a:srgbClr val="000000"/>
                </a:solidFill>
                <a:highlight>
                  <a:srgbClr val="FFFF00"/>
                </a:highlight>
                <a:latin typeface="Calibri" panose="020F0502020204030204" pitchFamily="34" charset="0"/>
              </a:rPr>
              <a:t>the King of the Jews</a:t>
            </a:r>
            <a:r>
              <a:rPr lang="en-CA" b="0" i="0" u="none" strike="noStrike" baseline="0" dirty="0">
                <a:solidFill>
                  <a:srgbClr val="000000"/>
                </a:solidFill>
                <a:latin typeface="Calibri" panose="020F0502020204030204" pitchFamily="34" charset="0"/>
              </a:rPr>
              <a:t>”</a:t>
            </a:r>
          </a:p>
          <a:p>
            <a:r>
              <a:rPr lang="en-CA" b="1" dirty="0">
                <a:solidFill>
                  <a:srgbClr val="000000"/>
                </a:solidFill>
                <a:highlight>
                  <a:srgbClr val="FFFF00"/>
                </a:highlight>
                <a:latin typeface="Calibri" panose="020F0502020204030204" pitchFamily="34" charset="0"/>
              </a:rPr>
              <a:t>King </a:t>
            </a:r>
            <a:r>
              <a:rPr lang="en-CA" b="1" i="0" u="none" strike="noStrike" baseline="0" dirty="0">
                <a:solidFill>
                  <a:srgbClr val="000000"/>
                </a:solidFill>
                <a:highlight>
                  <a:srgbClr val="FFFF00"/>
                </a:highlight>
                <a:latin typeface="Calibri" panose="020F0502020204030204" pitchFamily="34" charset="0"/>
              </a:rPr>
              <a:t>Herod was clearly aware of the Messianic expectation</a:t>
            </a:r>
            <a:r>
              <a:rPr lang="en-CA" b="0" i="0" u="none" strike="noStrike" baseline="0" dirty="0">
                <a:solidFill>
                  <a:srgbClr val="000000"/>
                </a:solidFill>
                <a:latin typeface="Calibri" panose="020F0502020204030204" pitchFamily="34" charset="0"/>
              </a:rPr>
              <a:t>: </a:t>
            </a:r>
          </a:p>
          <a:p>
            <a:pPr marL="457200" lvl="1" indent="0">
              <a:spcBef>
                <a:spcPts val="1200"/>
              </a:spcBef>
              <a:buNone/>
            </a:pPr>
            <a:r>
              <a:rPr lang="en-CA" b="1" i="0" u="sng" strike="noStrike" baseline="0" dirty="0">
                <a:solidFill>
                  <a:srgbClr val="000000"/>
                </a:solidFill>
                <a:latin typeface="Calibri" panose="020F0502020204030204" pitchFamily="34" charset="0"/>
              </a:rPr>
              <a:t>Matthew 2:1-4 ESV</a:t>
            </a:r>
          </a:p>
          <a:p>
            <a:pPr marL="457200" lvl="1" indent="0">
              <a:spcBef>
                <a:spcPts val="0"/>
              </a:spcBef>
              <a:buNone/>
            </a:pPr>
            <a:r>
              <a:rPr lang="en-CA" b="0" i="0" u="none" strike="noStrike" baseline="0" dirty="0">
                <a:solidFill>
                  <a:srgbClr val="000000"/>
                </a:solidFill>
                <a:latin typeface="Calibri" panose="020F0502020204030204" pitchFamily="34" charset="0"/>
              </a:rPr>
              <a:t>Now after </a:t>
            </a:r>
            <a:r>
              <a:rPr lang="en-CA" b="1" i="0" u="none" strike="noStrike" baseline="0" dirty="0">
                <a:solidFill>
                  <a:srgbClr val="000000"/>
                </a:solidFill>
                <a:highlight>
                  <a:srgbClr val="FFFF00"/>
                </a:highlight>
                <a:latin typeface="Calibri" panose="020F0502020204030204" pitchFamily="34" charset="0"/>
              </a:rPr>
              <a:t>Jesus was born in Bethlehem</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of Judea in the days of Herod the king,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behold, </a:t>
            </a:r>
            <a:r>
              <a:rPr lang="en-CA" b="1" i="0" u="none" strike="noStrike" baseline="0" dirty="0">
                <a:solidFill>
                  <a:srgbClr val="000000"/>
                </a:solidFill>
                <a:highlight>
                  <a:srgbClr val="FFFF00"/>
                </a:highlight>
                <a:latin typeface="Calibri" panose="020F0502020204030204" pitchFamily="34" charset="0"/>
              </a:rPr>
              <a:t>wise men</a:t>
            </a:r>
            <a:r>
              <a:rPr lang="en-CA" b="0" i="0" u="none" strike="noStrike" baseline="0" dirty="0">
                <a:solidFill>
                  <a:srgbClr val="000000"/>
                </a:solidFill>
                <a:latin typeface="Calibri" panose="020F0502020204030204" pitchFamily="34" charset="0"/>
              </a:rPr>
              <a:t> from the east came to Jerusalem, saying, </a:t>
            </a:r>
          </a:p>
          <a:p>
            <a:pPr marL="914400" lvl="2" indent="0">
              <a:spcBef>
                <a:spcPts val="0"/>
              </a:spcBef>
              <a:buNone/>
            </a:pPr>
            <a:r>
              <a:rPr lang="en-CA" sz="2400" b="0" i="0" u="none" strike="noStrike" baseline="0" dirty="0">
                <a:solidFill>
                  <a:srgbClr val="000000"/>
                </a:solidFill>
                <a:latin typeface="Calibri" panose="020F0502020204030204" pitchFamily="34" charset="0"/>
              </a:rPr>
              <a:t>“</a:t>
            </a:r>
            <a:r>
              <a:rPr lang="en-CA" sz="2400" b="1" i="0" u="none" strike="noStrike" baseline="0" dirty="0">
                <a:solidFill>
                  <a:srgbClr val="000000"/>
                </a:solidFill>
                <a:highlight>
                  <a:srgbClr val="FFFF00"/>
                </a:highlight>
                <a:latin typeface="Calibri" panose="020F0502020204030204" pitchFamily="34" charset="0"/>
              </a:rPr>
              <a:t>Where is he who has been born king of the Jews</a:t>
            </a:r>
            <a:r>
              <a:rPr lang="en-CA" sz="2400" b="0" i="0" u="none" strike="noStrike" baseline="0" dirty="0">
                <a:solidFill>
                  <a:srgbClr val="000000"/>
                </a:solidFill>
                <a:latin typeface="Calibri" panose="020F0502020204030204" pitchFamily="34" charset="0"/>
              </a:rPr>
              <a:t>? </a:t>
            </a:r>
            <a:br>
              <a:rPr lang="en-CA" sz="2400" b="0" i="0" u="none" strike="noStrike" baseline="0" dirty="0">
                <a:solidFill>
                  <a:srgbClr val="000000"/>
                </a:solidFill>
                <a:latin typeface="Calibri" panose="020F0502020204030204" pitchFamily="34" charset="0"/>
              </a:rPr>
            </a:br>
            <a:r>
              <a:rPr lang="en-CA" sz="2400" b="0" i="0" u="none" strike="noStrike" baseline="0" dirty="0">
                <a:solidFill>
                  <a:srgbClr val="000000"/>
                </a:solidFill>
                <a:latin typeface="Calibri" panose="020F0502020204030204" pitchFamily="34" charset="0"/>
              </a:rPr>
              <a:t>For we saw his star when it rose and have come to worship him.” </a:t>
            </a:r>
          </a:p>
          <a:p>
            <a:pPr marL="457200" lvl="1" indent="0">
              <a:spcBef>
                <a:spcPts val="600"/>
              </a:spcBef>
              <a:buNone/>
            </a:pPr>
            <a:r>
              <a:rPr lang="en-CA" b="0" i="0" u="none" strike="noStrike" baseline="0" dirty="0">
                <a:solidFill>
                  <a:srgbClr val="000000"/>
                </a:solidFill>
                <a:latin typeface="Calibri" panose="020F0502020204030204" pitchFamily="34" charset="0"/>
              </a:rPr>
              <a:t>When </a:t>
            </a:r>
            <a:r>
              <a:rPr lang="en-CA" b="1" i="0" u="none" strike="noStrike" baseline="0" dirty="0">
                <a:solidFill>
                  <a:srgbClr val="000000"/>
                </a:solidFill>
                <a:highlight>
                  <a:srgbClr val="FFFF00"/>
                </a:highlight>
                <a:latin typeface="Calibri" panose="020F0502020204030204" pitchFamily="34" charset="0"/>
              </a:rPr>
              <a:t>Herod the king</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heard this, he </a:t>
            </a:r>
            <a:r>
              <a:rPr lang="en-CA" b="1" i="0" u="none" strike="noStrike" baseline="0" dirty="0">
                <a:solidFill>
                  <a:srgbClr val="000000"/>
                </a:solidFill>
                <a:highlight>
                  <a:srgbClr val="FFFF00"/>
                </a:highlight>
                <a:latin typeface="Calibri" panose="020F0502020204030204" pitchFamily="34" charset="0"/>
              </a:rPr>
              <a:t>was troubled</a:t>
            </a:r>
            <a:r>
              <a:rPr lang="en-CA" b="0" i="0" u="none" strike="noStrike" baseline="0" dirty="0">
                <a:solidFill>
                  <a:srgbClr val="000000"/>
                </a:solidFill>
                <a:latin typeface="Calibri" panose="020F0502020204030204" pitchFamily="34" charset="0"/>
              </a:rPr>
              <a:t>, and all Jerusalem with him;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and assembling all the chief priests and scribes of the people, </a:t>
            </a:r>
            <a:br>
              <a:rPr lang="en-CA" b="0" i="0" u="none" strike="noStrike" baseline="0" dirty="0">
                <a:solidFill>
                  <a:srgbClr val="000000"/>
                </a:solidFill>
                <a:latin typeface="Calibri" panose="020F0502020204030204" pitchFamily="34" charset="0"/>
              </a:rPr>
            </a:br>
            <a:r>
              <a:rPr lang="en-CA" b="1" i="0" u="none" strike="noStrike" baseline="0" dirty="0">
                <a:solidFill>
                  <a:srgbClr val="000000"/>
                </a:solidFill>
                <a:highlight>
                  <a:srgbClr val="FFFF00"/>
                </a:highlight>
                <a:latin typeface="Calibri" panose="020F0502020204030204" pitchFamily="34" charset="0"/>
              </a:rPr>
              <a:t>he inquired of them where the Christ was to be born</a:t>
            </a:r>
            <a:r>
              <a:rPr lang="en-CA" b="0" i="0" u="none" strike="noStrike" baseline="0" dirty="0">
                <a:solidFill>
                  <a:srgbClr val="000000"/>
                </a:solidFill>
                <a:latin typeface="Calibri" panose="020F0502020204030204" pitchFamily="34" charset="0"/>
              </a:rPr>
              <a:t>. </a:t>
            </a:r>
            <a:endParaRPr lang="en-CA" dirty="0"/>
          </a:p>
        </p:txBody>
      </p:sp>
    </p:spTree>
    <p:extLst>
      <p:ext uri="{BB962C8B-B14F-4D97-AF65-F5344CB8AC3E}">
        <p14:creationId xmlns:p14="http://schemas.microsoft.com/office/powerpoint/2010/main" val="1317691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835D6-9DC0-F7FE-2828-F61D8789AEAF}"/>
              </a:ext>
            </a:extLst>
          </p:cNvPr>
          <p:cNvSpPr>
            <a:spLocks noGrp="1"/>
          </p:cNvSpPr>
          <p:nvPr>
            <p:ph type="title"/>
          </p:nvPr>
        </p:nvSpPr>
        <p:spPr>
          <a:xfrm>
            <a:off x="838200" y="1"/>
            <a:ext cx="10515600" cy="1155699"/>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The Popular Expectation</a:t>
            </a:r>
            <a:endParaRPr lang="en-CA" dirty="0"/>
          </a:p>
        </p:txBody>
      </p:sp>
      <p:sp>
        <p:nvSpPr>
          <p:cNvPr id="3" name="Content Placeholder 2">
            <a:extLst>
              <a:ext uri="{FF2B5EF4-FFF2-40B4-BE49-F238E27FC236}">
                <a16:creationId xmlns:a16="http://schemas.microsoft.com/office/drawing/2014/main" id="{E60B80D2-5F2B-9156-42C3-6E48392819F4}"/>
              </a:ext>
            </a:extLst>
          </p:cNvPr>
          <p:cNvSpPr>
            <a:spLocks noGrp="1"/>
          </p:cNvSpPr>
          <p:nvPr>
            <p:ph idx="1"/>
          </p:nvPr>
        </p:nvSpPr>
        <p:spPr>
          <a:xfrm>
            <a:off x="0" y="1155700"/>
            <a:ext cx="12192000" cy="5702299"/>
          </a:xfrm>
        </p:spPr>
        <p:txBody>
          <a:bodyPr>
            <a:normAutofit/>
          </a:bodyPr>
          <a:lstStyle/>
          <a:p>
            <a:r>
              <a:rPr lang="en-CA" b="1" i="0" u="none" strike="noStrike" baseline="0" dirty="0">
                <a:solidFill>
                  <a:srgbClr val="000000"/>
                </a:solidFill>
                <a:highlight>
                  <a:srgbClr val="FFFF00"/>
                </a:highlight>
                <a:latin typeface="Calibri" panose="020F0502020204030204" pitchFamily="34" charset="0"/>
              </a:rPr>
              <a:t>John the Baptist</a:t>
            </a:r>
            <a:r>
              <a:rPr lang="en-CA" b="1"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was questioned by the priests and Levites from Jerusalem as to whether or NOT, he, John the Baptist, was </a:t>
            </a:r>
            <a:r>
              <a:rPr lang="en-CA" b="1" i="0" u="none" strike="noStrike" baseline="0" dirty="0">
                <a:solidFill>
                  <a:srgbClr val="000000"/>
                </a:solidFill>
                <a:highlight>
                  <a:srgbClr val="FFFF00"/>
                </a:highlight>
                <a:latin typeface="Calibri" panose="020F0502020204030204" pitchFamily="34" charset="0"/>
              </a:rPr>
              <a:t>the expected Messiah</a:t>
            </a:r>
            <a:endParaRPr lang="en-CA" b="0" i="0" u="none" strike="noStrike" baseline="0" dirty="0">
              <a:solidFill>
                <a:srgbClr val="000000"/>
              </a:solidFill>
              <a:highlight>
                <a:srgbClr val="FFFF00"/>
              </a:highlight>
              <a:latin typeface="Calibri" panose="020F0502020204030204" pitchFamily="34" charset="0"/>
            </a:endParaRPr>
          </a:p>
          <a:p>
            <a:r>
              <a:rPr lang="en-CA" b="1" i="0" u="none" strike="noStrike" baseline="0" dirty="0">
                <a:solidFill>
                  <a:srgbClr val="000000"/>
                </a:solidFill>
                <a:highlight>
                  <a:srgbClr val="FFFF00"/>
                </a:highlight>
                <a:latin typeface="Calibri" panose="020F0502020204030204" pitchFamily="34" charset="0"/>
              </a:rPr>
              <a:t>It is clear they were expecting the Messiah</a:t>
            </a:r>
            <a:r>
              <a:rPr lang="en-CA" b="0" i="0" u="none" strike="noStrike" baseline="0" dirty="0">
                <a:solidFill>
                  <a:srgbClr val="000000"/>
                </a:solidFill>
                <a:latin typeface="Calibri" panose="020F0502020204030204" pitchFamily="34" charset="0"/>
              </a:rPr>
              <a:t>: </a:t>
            </a:r>
          </a:p>
          <a:p>
            <a:pPr marL="457200" lvl="1" indent="0">
              <a:spcBef>
                <a:spcPts val="0"/>
              </a:spcBef>
              <a:buNone/>
            </a:pPr>
            <a:r>
              <a:rPr lang="en-CA" b="1" i="0" u="sng" strike="noStrike" baseline="0" dirty="0">
                <a:solidFill>
                  <a:srgbClr val="000000"/>
                </a:solidFill>
                <a:latin typeface="Calibri" panose="020F0502020204030204" pitchFamily="34" charset="0"/>
              </a:rPr>
              <a:t>John 1:19-21, 25 ESV</a:t>
            </a:r>
            <a:r>
              <a:rPr lang="en-CA" b="0" i="0" u="none" strike="noStrike" baseline="0" dirty="0">
                <a:solidFill>
                  <a:srgbClr val="000000"/>
                </a:solidFill>
                <a:latin typeface="Calibri" panose="020F0502020204030204" pitchFamily="34" charset="0"/>
              </a:rPr>
              <a:t> </a:t>
            </a:r>
            <a:endParaRPr lang="en-CA" sz="4000" dirty="0"/>
          </a:p>
          <a:p>
            <a:pPr marL="457200" lvl="1" indent="0">
              <a:spcBef>
                <a:spcPts val="0"/>
              </a:spcBef>
              <a:buNone/>
            </a:pPr>
            <a:r>
              <a:rPr lang="en-CA" b="0" i="0" u="none" strike="noStrike" baseline="0" dirty="0">
                <a:solidFill>
                  <a:srgbClr val="000000"/>
                </a:solidFill>
                <a:latin typeface="Calibri" panose="020F0502020204030204" pitchFamily="34" charset="0"/>
              </a:rPr>
              <a:t>And this is the testimony of John, </a:t>
            </a:r>
            <a:br>
              <a:rPr lang="en-CA" b="0" i="0" u="none" strike="noStrike" baseline="0" dirty="0">
                <a:solidFill>
                  <a:srgbClr val="000000"/>
                </a:solidFill>
                <a:latin typeface="Calibri" panose="020F0502020204030204" pitchFamily="34" charset="0"/>
              </a:rPr>
            </a:br>
            <a:r>
              <a:rPr lang="en-CA" b="0" i="0" u="none" strike="noStrike" baseline="0" dirty="0">
                <a:solidFill>
                  <a:srgbClr val="000000"/>
                </a:solidFill>
                <a:latin typeface="Calibri" panose="020F0502020204030204" pitchFamily="34" charset="0"/>
              </a:rPr>
              <a:t>when the Jews sent </a:t>
            </a:r>
            <a:r>
              <a:rPr lang="en-CA" b="1" i="0" u="none" strike="noStrike" baseline="0" dirty="0">
                <a:solidFill>
                  <a:srgbClr val="000000"/>
                </a:solidFill>
                <a:highlight>
                  <a:srgbClr val="FFFF00"/>
                </a:highlight>
                <a:latin typeface="Calibri" panose="020F0502020204030204" pitchFamily="34" charset="0"/>
              </a:rPr>
              <a:t>priests and Levites</a:t>
            </a:r>
            <a:r>
              <a:rPr lang="en-CA" i="0" u="none" strike="noStrike" baseline="0" dirty="0">
                <a:solidFill>
                  <a:srgbClr val="000000"/>
                </a:solidFill>
                <a:latin typeface="Calibri" panose="020F0502020204030204" pitchFamily="34" charset="0"/>
              </a:rPr>
              <a:t> </a:t>
            </a:r>
            <a:r>
              <a:rPr lang="en-CA" b="0" i="0" u="none" strike="noStrike" baseline="0" dirty="0">
                <a:solidFill>
                  <a:srgbClr val="000000"/>
                </a:solidFill>
                <a:latin typeface="Calibri" panose="020F0502020204030204" pitchFamily="34" charset="0"/>
              </a:rPr>
              <a:t>from Jerusalem </a:t>
            </a:r>
            <a:r>
              <a:rPr lang="en-CA" i="0" u="none" strike="noStrike" baseline="0" dirty="0">
                <a:solidFill>
                  <a:srgbClr val="000000"/>
                </a:solidFill>
                <a:latin typeface="Calibri" panose="020F0502020204030204" pitchFamily="34" charset="0"/>
              </a:rPr>
              <a:t>to ask him</a:t>
            </a:r>
            <a:r>
              <a:rPr lang="en-CA" b="0" i="0" u="none" strike="noStrike" baseline="0" dirty="0">
                <a:solidFill>
                  <a:srgbClr val="000000"/>
                </a:solidFill>
                <a:latin typeface="Calibri" panose="020F0502020204030204" pitchFamily="34" charset="0"/>
              </a:rPr>
              <a:t>, </a:t>
            </a:r>
          </a:p>
          <a:p>
            <a:pPr marL="914400" lvl="2" indent="0">
              <a:spcBef>
                <a:spcPts val="0"/>
              </a:spcBef>
              <a:buNone/>
            </a:pPr>
            <a:r>
              <a:rPr lang="en-CA" sz="2400" b="0" i="0" u="none" strike="noStrike" baseline="0" dirty="0">
                <a:solidFill>
                  <a:srgbClr val="000000"/>
                </a:solidFill>
                <a:latin typeface="Calibri" panose="020F0502020204030204" pitchFamily="34" charset="0"/>
              </a:rPr>
              <a:t>“</a:t>
            </a:r>
            <a:r>
              <a:rPr lang="en-CA" sz="2400" b="1" i="0" u="none" strike="noStrike" baseline="0" dirty="0">
                <a:solidFill>
                  <a:srgbClr val="000000"/>
                </a:solidFill>
                <a:highlight>
                  <a:srgbClr val="FFFF00"/>
                </a:highlight>
                <a:latin typeface="Calibri" panose="020F0502020204030204" pitchFamily="34" charset="0"/>
              </a:rPr>
              <a:t>Who are you</a:t>
            </a:r>
            <a:r>
              <a:rPr lang="en-CA" sz="2400" b="0" i="0" u="none" strike="noStrike" baseline="0" dirty="0">
                <a:solidFill>
                  <a:srgbClr val="000000"/>
                </a:solidFill>
                <a:latin typeface="Calibri" panose="020F0502020204030204" pitchFamily="34" charset="0"/>
              </a:rPr>
              <a:t>?” </a:t>
            </a:r>
          </a:p>
          <a:p>
            <a:pPr marL="457200" lvl="1" indent="0">
              <a:spcBef>
                <a:spcPts val="600"/>
              </a:spcBef>
              <a:buNone/>
            </a:pPr>
            <a:r>
              <a:rPr lang="en-CA" b="0" i="0" u="none" strike="noStrike" baseline="0" dirty="0">
                <a:solidFill>
                  <a:srgbClr val="000000"/>
                </a:solidFill>
                <a:latin typeface="Calibri" panose="020F0502020204030204" pitchFamily="34" charset="0"/>
              </a:rPr>
              <a:t>He confessed, and did not deny, but confessed, “</a:t>
            </a:r>
            <a:r>
              <a:rPr lang="en-CA" b="1" i="0" u="none" strike="noStrike" baseline="0" dirty="0">
                <a:solidFill>
                  <a:srgbClr val="000000"/>
                </a:solidFill>
                <a:highlight>
                  <a:srgbClr val="FFFF00"/>
                </a:highlight>
                <a:latin typeface="Calibri" panose="020F0502020204030204" pitchFamily="34" charset="0"/>
              </a:rPr>
              <a:t>I am not the Christ</a:t>
            </a:r>
            <a:r>
              <a:rPr lang="en-CA" b="0" i="0" u="none" strike="noStrike" baseline="0" dirty="0">
                <a:solidFill>
                  <a:srgbClr val="000000"/>
                </a:solidFill>
                <a:latin typeface="Calibri" panose="020F0502020204030204" pitchFamily="34" charset="0"/>
              </a:rPr>
              <a:t>.” </a:t>
            </a:r>
          </a:p>
          <a:p>
            <a:pPr marL="457200" lvl="1" indent="0">
              <a:spcBef>
                <a:spcPts val="600"/>
              </a:spcBef>
              <a:buNone/>
            </a:pPr>
            <a:r>
              <a:rPr lang="en-CA" b="0" i="0" u="none" strike="noStrike" baseline="0" dirty="0">
                <a:solidFill>
                  <a:srgbClr val="000000"/>
                </a:solidFill>
                <a:latin typeface="Calibri" panose="020F0502020204030204" pitchFamily="34" charset="0"/>
              </a:rPr>
              <a:t>And they asked him, “What then? Are you Elijah?” </a:t>
            </a:r>
          </a:p>
          <a:p>
            <a:pPr marL="457200" lvl="1" indent="0">
              <a:spcBef>
                <a:spcPts val="600"/>
              </a:spcBef>
              <a:buNone/>
            </a:pPr>
            <a:r>
              <a:rPr lang="en-CA" b="0" i="0" u="none" strike="noStrike" baseline="0" dirty="0">
                <a:solidFill>
                  <a:srgbClr val="000000"/>
                </a:solidFill>
                <a:latin typeface="Calibri" panose="020F0502020204030204" pitchFamily="34" charset="0"/>
              </a:rPr>
              <a:t>He said, “I am not.” </a:t>
            </a:r>
          </a:p>
          <a:p>
            <a:pPr marL="457200" lvl="1" indent="0">
              <a:spcBef>
                <a:spcPts val="600"/>
              </a:spcBef>
              <a:buNone/>
            </a:pPr>
            <a:r>
              <a:rPr lang="en-CA" b="0" i="0" u="none" strike="noStrike" baseline="0" dirty="0">
                <a:solidFill>
                  <a:srgbClr val="000000"/>
                </a:solidFill>
                <a:latin typeface="Calibri" panose="020F0502020204030204" pitchFamily="34" charset="0"/>
              </a:rPr>
              <a:t>“Are you the Prophet?” </a:t>
            </a:r>
          </a:p>
          <a:p>
            <a:pPr marL="457200" lvl="1" indent="0">
              <a:spcBef>
                <a:spcPts val="600"/>
              </a:spcBef>
              <a:buNone/>
            </a:pPr>
            <a:r>
              <a:rPr lang="en-CA" b="0" i="0" u="none" strike="noStrike" baseline="0" dirty="0">
                <a:solidFill>
                  <a:srgbClr val="000000"/>
                </a:solidFill>
                <a:latin typeface="Calibri" panose="020F0502020204030204" pitchFamily="34" charset="0"/>
              </a:rPr>
              <a:t>And he answered, “No.” </a:t>
            </a:r>
          </a:p>
          <a:p>
            <a:pPr marL="457200" lvl="1" indent="0">
              <a:spcBef>
                <a:spcPts val="600"/>
              </a:spcBef>
              <a:buNone/>
            </a:pPr>
            <a:r>
              <a:rPr lang="en-CA" b="0" i="0" u="none" strike="noStrike" baseline="0" dirty="0">
                <a:solidFill>
                  <a:srgbClr val="000000"/>
                </a:solidFill>
                <a:latin typeface="Calibri" panose="020F0502020204030204" pitchFamily="34" charset="0"/>
              </a:rPr>
              <a:t>They asked him </a:t>
            </a:r>
          </a:p>
          <a:p>
            <a:pPr marL="914400" lvl="2" indent="0">
              <a:spcBef>
                <a:spcPts val="0"/>
              </a:spcBef>
              <a:buNone/>
            </a:pPr>
            <a:r>
              <a:rPr lang="en-CA" sz="2400" b="0" i="0" u="none" strike="noStrike" baseline="0" dirty="0">
                <a:solidFill>
                  <a:srgbClr val="000000"/>
                </a:solidFill>
                <a:latin typeface="Calibri" panose="020F0502020204030204" pitchFamily="34" charset="0"/>
              </a:rPr>
              <a:t>“Then why are you baptizing, </a:t>
            </a:r>
            <a:r>
              <a:rPr lang="en-CA" sz="2400" b="1" i="0" u="none" strike="noStrike" baseline="0" dirty="0">
                <a:solidFill>
                  <a:srgbClr val="000000"/>
                </a:solidFill>
                <a:highlight>
                  <a:srgbClr val="FFFF00"/>
                </a:highlight>
                <a:latin typeface="Calibri" panose="020F0502020204030204" pitchFamily="34" charset="0"/>
              </a:rPr>
              <a:t>if you are neither the Christ</a:t>
            </a:r>
            <a:r>
              <a:rPr lang="en-CA" sz="2400" b="0" i="0" u="none" strike="noStrike" baseline="0" dirty="0">
                <a:solidFill>
                  <a:srgbClr val="000000"/>
                </a:solidFill>
                <a:latin typeface="Calibri" panose="020F0502020204030204" pitchFamily="34" charset="0"/>
              </a:rPr>
              <a:t>, nor Elijah, nor the Prophet?” </a:t>
            </a:r>
          </a:p>
        </p:txBody>
      </p:sp>
    </p:spTree>
    <p:extLst>
      <p:ext uri="{BB962C8B-B14F-4D97-AF65-F5344CB8AC3E}">
        <p14:creationId xmlns:p14="http://schemas.microsoft.com/office/powerpoint/2010/main" val="136566345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1159</TotalTime>
  <Words>6138</Words>
  <Application>Microsoft Office PowerPoint</Application>
  <PresentationFormat>Widescreen</PresentationFormat>
  <Paragraphs>330</Paragraphs>
  <Slides>31</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Aptos</vt:lpstr>
      <vt:lpstr>Aptos Display</vt:lpstr>
      <vt:lpstr>Arial</vt:lpstr>
      <vt:lpstr>Arial Black</vt:lpstr>
      <vt:lpstr>Calibri</vt:lpstr>
      <vt:lpstr>Wingdings</vt:lpstr>
      <vt:lpstr>1_Office Theme</vt:lpstr>
      <vt:lpstr>The Messianic Hope</vt:lpstr>
      <vt:lpstr>The Expectation</vt:lpstr>
      <vt:lpstr>Prophecies of the Role of Israel</vt:lpstr>
      <vt:lpstr>Prophecies of the Role of Israel</vt:lpstr>
      <vt:lpstr>Prophecies of the Role of Israel</vt:lpstr>
      <vt:lpstr>The Metaphor of Violence</vt:lpstr>
      <vt:lpstr>The Metaphor of Violence</vt:lpstr>
      <vt:lpstr>The Popular Expectation</vt:lpstr>
      <vt:lpstr>The Popular Expectation</vt:lpstr>
      <vt:lpstr>The Popular Expectation</vt:lpstr>
      <vt:lpstr>Jesus’ Reaction to the Expectation</vt:lpstr>
      <vt:lpstr>Jesus’ Reaction to the Expectation</vt:lpstr>
      <vt:lpstr>Jesus’ Reaction to the Expectation</vt:lpstr>
      <vt:lpstr>The Remnant Community</vt:lpstr>
      <vt:lpstr>The Remnant Community</vt:lpstr>
      <vt:lpstr>The Remnant Community</vt:lpstr>
      <vt:lpstr>Jesus is the Messiah</vt:lpstr>
      <vt:lpstr>Jesus is the Messiah</vt:lpstr>
      <vt:lpstr>Jesus is the Messiah</vt:lpstr>
      <vt:lpstr>Jesus is the Messiah</vt:lpstr>
      <vt:lpstr>Jesus is the Messiah</vt:lpstr>
      <vt:lpstr>The Expectation Lived ON</vt:lpstr>
      <vt:lpstr>The Expectation Lived ON</vt:lpstr>
      <vt:lpstr>The Expectation Lived ON</vt:lpstr>
      <vt:lpstr>The Expectation Lived ON</vt:lpstr>
      <vt:lpstr>Perceptions versus Reality</vt:lpstr>
      <vt:lpstr>Perceptions versus Reality</vt:lpstr>
      <vt:lpstr>Perceptions versus Reality</vt:lpstr>
      <vt:lpstr>What, NOT When or How</vt:lpstr>
      <vt:lpstr>What the Bible Actually Says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Mike Whyte</dc:creator>
  <cp:lastModifiedBy>Mike Whyte</cp:lastModifiedBy>
  <cp:revision>18</cp:revision>
  <dcterms:created xsi:type="dcterms:W3CDTF">2025-01-16T13:19:43Z</dcterms:created>
  <dcterms:modified xsi:type="dcterms:W3CDTF">2025-02-22T12:38:11Z</dcterms:modified>
</cp:coreProperties>
</file>