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7" r:id="rId3"/>
    <p:sldId id="277" r:id="rId4"/>
    <p:sldId id="276" r:id="rId5"/>
    <p:sldId id="259" r:id="rId6"/>
    <p:sldId id="260" r:id="rId7"/>
    <p:sldId id="261" r:id="rId8"/>
    <p:sldId id="275" r:id="rId9"/>
    <p:sldId id="262" r:id="rId10"/>
    <p:sldId id="263" r:id="rId11"/>
    <p:sldId id="264" r:id="rId12"/>
    <p:sldId id="265" r:id="rId13"/>
    <p:sldId id="266" r:id="rId14"/>
    <p:sldId id="267" r:id="rId15"/>
    <p:sldId id="268" r:id="rId16"/>
    <p:sldId id="269" r:id="rId17"/>
    <p:sldId id="270" r:id="rId18"/>
    <p:sldId id="271" r:id="rId19"/>
    <p:sldId id="272" r:id="rId20"/>
    <p:sldId id="274"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77" autoAdjust="0"/>
    <p:restoredTop sz="81528" autoAdjust="0"/>
  </p:normalViewPr>
  <p:slideViewPr>
    <p:cSldViewPr snapToGrid="0">
      <p:cViewPr varScale="1">
        <p:scale>
          <a:sx n="72" d="100"/>
          <a:sy n="72" d="100"/>
        </p:scale>
        <p:origin x="84" y="282"/>
      </p:cViewPr>
      <p:guideLst/>
    </p:cSldViewPr>
  </p:slideViewPr>
  <p:notesTextViewPr>
    <p:cViewPr>
      <p:scale>
        <a:sx n="3" d="2"/>
        <a:sy n="3" d="2"/>
      </p:scale>
      <p:origin x="0" y="0"/>
    </p:cViewPr>
  </p:notesTextViewPr>
  <p:sorterViewPr>
    <p:cViewPr>
      <p:scale>
        <a:sx n="160" d="100"/>
        <a:sy n="1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1A8040-6CE3-4522-A0AD-06C20AB1706B}" type="datetimeFigureOut">
              <a:rPr lang="en-CA" smtClean="0"/>
              <a:t>2025-10-29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3E04FE-86CE-401D-9358-D47C0387D511}" type="slidenum">
              <a:rPr lang="en-CA" smtClean="0"/>
              <a:t>‹#›</a:t>
            </a:fld>
            <a:endParaRPr lang="en-CA"/>
          </a:p>
        </p:txBody>
      </p:sp>
    </p:spTree>
    <p:extLst>
      <p:ext uri="{BB962C8B-B14F-4D97-AF65-F5344CB8AC3E}">
        <p14:creationId xmlns:p14="http://schemas.microsoft.com/office/powerpoint/2010/main" val="176618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seminal scripture on the establishment of the Kingdom …</a:t>
            </a:r>
          </a:p>
          <a:p>
            <a:pPr marL="171450" indent="-171450">
              <a:buFont typeface="Arial" panose="020B0604020202020204" pitchFamily="34" charset="0"/>
              <a:buChar char="•"/>
            </a:pPr>
            <a:r>
              <a:rPr lang="en-US" dirty="0"/>
              <a:t>The attack comes after the establishment of the Kingdom …</a:t>
            </a:r>
          </a:p>
          <a:p>
            <a:pPr marL="171450" indent="-171450">
              <a:buFont typeface="Arial" panose="020B0604020202020204" pitchFamily="34" charset="0"/>
              <a:buChar char="•"/>
            </a:pPr>
            <a:r>
              <a:rPr lang="en-US" dirty="0"/>
              <a:t>New Israel is well established …</a:t>
            </a:r>
          </a:p>
          <a:p>
            <a:pPr marL="171450" indent="-171450">
              <a:buFont typeface="Arial" panose="020B0604020202020204" pitchFamily="34" charset="0"/>
              <a:buChar char="•"/>
            </a:pPr>
            <a:r>
              <a:rPr lang="en-US" dirty="0"/>
              <a:t>Gog is unaware, but he is being used by God as an object lesson …</a:t>
            </a:r>
          </a:p>
          <a:p>
            <a:pPr marL="171450" indent="-171450">
              <a:buFont typeface="Arial" panose="020B0604020202020204" pitchFamily="34" charset="0"/>
              <a:buChar char="•"/>
            </a:pPr>
            <a:r>
              <a:rPr lang="en-US" dirty="0"/>
              <a:t>The object lesson is not only for the nations, but also for New Israel …</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F0589D-F127-4F48-A2AF-04ED808D96AD}"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47718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Gog’s motivation is greed</a:t>
            </a:r>
          </a:p>
          <a:p>
            <a:pPr marL="171450" indent="-171450">
              <a:buFont typeface="Arial" panose="020B0604020202020204" pitchFamily="34" charset="0"/>
              <a:buChar char="•"/>
            </a:pPr>
            <a:r>
              <a:rPr lang="en-US" dirty="0"/>
              <a:t>Sheba, Dedan,  Tarshish were merchants, people with commercial interests</a:t>
            </a:r>
          </a:p>
          <a:p>
            <a:pPr marL="171450" indent="-171450">
              <a:buFont typeface="Arial" panose="020B0604020202020204" pitchFamily="34" charset="0"/>
              <a:buChar char="•"/>
            </a:pPr>
            <a:r>
              <a:rPr lang="en-US" dirty="0"/>
              <a:t>Others also are greedy for a piece of the action</a:t>
            </a:r>
          </a:p>
          <a:p>
            <a:pPr marL="171450" indent="-171450">
              <a:buFont typeface="Arial" panose="020B0604020202020204" pitchFamily="34" charset="0"/>
              <a:buChar char="•"/>
            </a:pPr>
            <a:r>
              <a:rPr lang="en-US" dirty="0"/>
              <a:t>New Israel is secure trusting in God</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10</a:t>
            </a:fld>
            <a:endParaRPr lang="en-CA"/>
          </a:p>
        </p:txBody>
      </p:sp>
    </p:spTree>
    <p:extLst>
      <p:ext uri="{BB962C8B-B14F-4D97-AF65-F5344CB8AC3E}">
        <p14:creationId xmlns:p14="http://schemas.microsoft.com/office/powerpoint/2010/main" val="235633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Ezekiel is now explicitly involved</a:t>
            </a:r>
          </a:p>
          <a:p>
            <a:pPr marL="171450" indent="-171450">
              <a:buFont typeface="Arial" panose="020B0604020202020204" pitchFamily="34" charset="0"/>
              <a:buChar char="•"/>
            </a:pPr>
            <a:r>
              <a:rPr lang="en-US" dirty="0"/>
              <a:t>When Israel is established, this will occur</a:t>
            </a:r>
          </a:p>
          <a:p>
            <a:pPr marL="171450" indent="-171450">
              <a:buFont typeface="Arial" panose="020B0604020202020204" pitchFamily="34" charset="0"/>
              <a:buChar char="•"/>
            </a:pPr>
            <a:r>
              <a:rPr lang="en-US" dirty="0"/>
              <a:t>The provenance of Gog is explicit- the uttermost north, periphery</a:t>
            </a:r>
          </a:p>
          <a:p>
            <a:pPr marL="171450" indent="-171450">
              <a:buFont typeface="Arial" panose="020B0604020202020204" pitchFamily="34" charset="0"/>
              <a:buChar char="•"/>
            </a:pPr>
            <a:r>
              <a:rPr lang="en-US" dirty="0"/>
              <a:t>“horses” clearly symbolic</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11</a:t>
            </a:fld>
            <a:endParaRPr lang="en-CA"/>
          </a:p>
        </p:txBody>
      </p:sp>
    </p:spTree>
    <p:extLst>
      <p:ext uri="{BB962C8B-B14F-4D97-AF65-F5344CB8AC3E}">
        <p14:creationId xmlns:p14="http://schemas.microsoft.com/office/powerpoint/2010/main" val="4147748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Gog is set up to fail</a:t>
            </a:r>
          </a:p>
          <a:p>
            <a:pPr marL="171450" indent="-171450">
              <a:buFont typeface="Arial" panose="020B0604020202020204" pitchFamily="34" charset="0"/>
              <a:buChar char="•"/>
            </a:pPr>
            <a:r>
              <a:rPr lang="en-US" dirty="0"/>
              <a:t>There are many prophecies that seem to look to this attack …</a:t>
            </a:r>
          </a:p>
          <a:p>
            <a:pPr marL="171450" indent="-171450">
              <a:buFont typeface="Arial" panose="020B0604020202020204" pitchFamily="34" charset="0"/>
              <a:buChar char="•"/>
            </a:pPr>
            <a:r>
              <a:rPr lang="en-US" dirty="0"/>
              <a:t>It will be a global event …</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12</a:t>
            </a:fld>
            <a:endParaRPr lang="en-CA"/>
          </a:p>
        </p:txBody>
      </p:sp>
    </p:spTree>
    <p:extLst>
      <p:ext uri="{BB962C8B-B14F-4D97-AF65-F5344CB8AC3E}">
        <p14:creationId xmlns:p14="http://schemas.microsoft.com/office/powerpoint/2010/main" val="1714851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Destruction extends back to the homelands, “Magog”</a:t>
            </a:r>
          </a:p>
          <a:p>
            <a:pPr marL="171450" indent="-171450">
              <a:buFont typeface="Arial" panose="020B0604020202020204" pitchFamily="34" charset="0"/>
              <a:buChar char="•"/>
            </a:pPr>
            <a:r>
              <a:rPr lang="en-US" dirty="0"/>
              <a:t>A global conflagration …</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14</a:t>
            </a:fld>
            <a:endParaRPr lang="en-CA"/>
          </a:p>
        </p:txBody>
      </p:sp>
    </p:spTree>
    <p:extLst>
      <p:ext uri="{BB962C8B-B14F-4D97-AF65-F5344CB8AC3E}">
        <p14:creationId xmlns:p14="http://schemas.microsoft.com/office/powerpoint/2010/main" val="38818630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15</a:t>
            </a:fld>
            <a:endParaRPr lang="en-CA"/>
          </a:p>
        </p:txBody>
      </p:sp>
    </p:spTree>
    <p:extLst>
      <p:ext uri="{BB962C8B-B14F-4D97-AF65-F5344CB8AC3E}">
        <p14:creationId xmlns:p14="http://schemas.microsoft.com/office/powerpoint/2010/main" val="36143767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16</a:t>
            </a:fld>
            <a:endParaRPr lang="en-CA"/>
          </a:p>
        </p:txBody>
      </p:sp>
    </p:spTree>
    <p:extLst>
      <p:ext uri="{BB962C8B-B14F-4D97-AF65-F5344CB8AC3E}">
        <p14:creationId xmlns:p14="http://schemas.microsoft.com/office/powerpoint/2010/main" val="8620710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There is debate as to the translation “travelers” – clearly it refers to the decimated hordes …</a:t>
            </a:r>
          </a:p>
          <a:p>
            <a:pPr marL="171450" indent="-171450">
              <a:buFont typeface="Arial" panose="020B0604020202020204" pitchFamily="34" charset="0"/>
              <a:buChar char="•"/>
            </a:pPr>
            <a:r>
              <a:rPr lang="en-US" dirty="0"/>
              <a:t>Hamon-</a:t>
            </a:r>
            <a:r>
              <a:rPr lang="en-US" dirty="0" err="1"/>
              <a:t>gog</a:t>
            </a:r>
            <a:r>
              <a:rPr lang="en-US" dirty="0"/>
              <a:t> means the multitude of Gog</a:t>
            </a:r>
          </a:p>
          <a:p>
            <a:pPr marL="171450" indent="-171450">
              <a:buFont typeface="Arial" panose="020B0604020202020204" pitchFamily="34" charset="0"/>
              <a:buChar char="•"/>
            </a:pPr>
            <a:r>
              <a:rPr lang="en-CA" dirty="0"/>
              <a:t>Hamonah means multitude</a:t>
            </a:r>
          </a:p>
          <a:p>
            <a:pPr marL="171450" indent="-171450">
              <a:buFont typeface="Arial" panose="020B0604020202020204" pitchFamily="34" charset="0"/>
              <a:buChar char="•"/>
            </a:pPr>
            <a:r>
              <a:rPr lang="en-CA" dirty="0"/>
              <a:t>In the tribal allocations of chapters 47-48, there is territory west of Jerusalem unassigned</a:t>
            </a:r>
          </a:p>
        </p:txBody>
      </p:sp>
      <p:sp>
        <p:nvSpPr>
          <p:cNvPr id="4" name="Slide Number Placeholder 3"/>
          <p:cNvSpPr>
            <a:spLocks noGrp="1"/>
          </p:cNvSpPr>
          <p:nvPr>
            <p:ph type="sldNum" sz="quarter" idx="5"/>
          </p:nvPr>
        </p:nvSpPr>
        <p:spPr/>
        <p:txBody>
          <a:bodyPr/>
          <a:lstStyle/>
          <a:p>
            <a:fld id="{353E04FE-86CE-401D-9358-D47C0387D511}" type="slidenum">
              <a:rPr lang="en-CA" smtClean="0"/>
              <a:t>17</a:t>
            </a:fld>
            <a:endParaRPr lang="en-CA"/>
          </a:p>
        </p:txBody>
      </p:sp>
    </p:spTree>
    <p:extLst>
      <p:ext uri="{BB962C8B-B14F-4D97-AF65-F5344CB8AC3E}">
        <p14:creationId xmlns:p14="http://schemas.microsoft.com/office/powerpoint/2010/main" val="24088898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 lot of prophecies I had assumed looked to Day of YHWH, now need rethinking …</a:t>
            </a:r>
          </a:p>
          <a:p>
            <a:pPr marL="171450" indent="-171450">
              <a:buFont typeface="Arial" panose="020B0604020202020204" pitchFamily="34" charset="0"/>
              <a:buChar char="•"/>
            </a:pPr>
            <a:r>
              <a:rPr lang="en-US" dirty="0"/>
              <a:t>Some of them seem to look to Gog …</a:t>
            </a:r>
          </a:p>
          <a:p>
            <a:pPr marL="171450" indent="-171450">
              <a:buFont typeface="Arial" panose="020B0604020202020204" pitchFamily="34" charset="0"/>
              <a:buChar char="•"/>
            </a:pPr>
            <a:r>
              <a:rPr lang="en-US" dirty="0"/>
              <a:t>This feast of scavengers occurs before the burial …</a:t>
            </a:r>
          </a:p>
          <a:p>
            <a:pPr marL="171450" indent="-171450">
              <a:buFont typeface="Arial" panose="020B0604020202020204" pitchFamily="34" charset="0"/>
              <a:buChar char="•"/>
            </a:pPr>
            <a:r>
              <a:rPr lang="en-US" dirty="0"/>
              <a:t>Only “bones” are left …</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18</a:t>
            </a:fld>
            <a:endParaRPr lang="en-CA"/>
          </a:p>
        </p:txBody>
      </p:sp>
    </p:spTree>
    <p:extLst>
      <p:ext uri="{BB962C8B-B14F-4D97-AF65-F5344CB8AC3E}">
        <p14:creationId xmlns:p14="http://schemas.microsoft.com/office/powerpoint/2010/main" val="36026531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destruction of the hordes will decimate the nations on the periphery …</a:t>
            </a:r>
          </a:p>
          <a:p>
            <a:pPr marL="171450" indent="-171450">
              <a:buFont typeface="Arial" panose="020B0604020202020204" pitchFamily="34" charset="0"/>
              <a:buChar char="•"/>
            </a:pPr>
            <a:r>
              <a:rPr lang="en-US" dirty="0"/>
              <a:t>Perhaps that is what it will take for them to respond to the Gospel …  </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19</a:t>
            </a:fld>
            <a:endParaRPr lang="en-CA"/>
          </a:p>
        </p:txBody>
      </p:sp>
    </p:spTree>
    <p:extLst>
      <p:ext uri="{BB962C8B-B14F-4D97-AF65-F5344CB8AC3E}">
        <p14:creationId xmlns:p14="http://schemas.microsoft.com/office/powerpoint/2010/main" val="4055381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All these peoples were on the “periphery” of the mainstream of civilization</a:t>
            </a:r>
          </a:p>
          <a:p>
            <a:pPr marL="171450" indent="-171450">
              <a:buFont typeface="Arial" panose="020B0604020202020204" pitchFamily="34" charset="0"/>
              <a:buChar char="•"/>
            </a:pPr>
            <a:r>
              <a:rPr lang="en-US" dirty="0"/>
              <a:t>The “mainstream” was the fertile crescent</a:t>
            </a: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9CF5FF-24A6-4AC8-BA8F-FE03B1D6CCCB}"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64167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All are </a:t>
            </a:r>
            <a:r>
              <a:rPr lang="en-US" sz="1100" dirty="0"/>
              <a:t>identified</a:t>
            </a:r>
            <a:r>
              <a:rPr lang="en-US" dirty="0"/>
              <a:t> in table of nation …</a:t>
            </a:r>
          </a:p>
          <a:p>
            <a:pPr marL="171450" indent="-171450">
              <a:buFont typeface="Arial" panose="020B0604020202020204" pitchFamily="34" charset="0"/>
              <a:buChar char="•"/>
            </a:pPr>
            <a:r>
              <a:rPr lang="en-US" dirty="0"/>
              <a:t>Except </a:t>
            </a:r>
            <a:r>
              <a:rPr lang="en-US" sz="1400" dirty="0">
                <a:cs typeface="+mj-cs"/>
              </a:rPr>
              <a:t> </a:t>
            </a:r>
            <a:r>
              <a:rPr lang="he-IL" sz="1400" dirty="0">
                <a:cs typeface="+mj-cs"/>
              </a:rPr>
              <a:t>פָּרַ֛ס</a:t>
            </a:r>
            <a:r>
              <a:rPr lang="en-US" sz="1400" dirty="0">
                <a:cs typeface="+mj-cs"/>
              </a:rPr>
              <a:t> </a:t>
            </a:r>
            <a:r>
              <a:rPr lang="en-US" dirty="0"/>
              <a:t>   “pares”, Persia?</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3</a:t>
            </a:fld>
            <a:endParaRPr lang="en-CA"/>
          </a:p>
        </p:txBody>
      </p:sp>
    </p:spTree>
    <p:extLst>
      <p:ext uri="{BB962C8B-B14F-4D97-AF65-F5344CB8AC3E}">
        <p14:creationId xmlns:p14="http://schemas.microsoft.com/office/powerpoint/2010/main" val="1054713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Nebuchadnezzar’s vision defines the mainstream of civilization from the time of Daniel until the inception of the Kingdom of God</a:t>
            </a:r>
          </a:p>
          <a:p>
            <a:pPr marL="171450" indent="-171450">
              <a:buFont typeface="Arial" panose="020B0604020202020204" pitchFamily="34" charset="0"/>
              <a:buChar char="•"/>
            </a:pPr>
            <a:r>
              <a:rPr lang="en-US" b="1" u="sng" dirty="0"/>
              <a:t>HANDOUT …</a:t>
            </a:r>
            <a:endParaRPr lang="en-CA" b="1" u="sng" dirty="0"/>
          </a:p>
        </p:txBody>
      </p:sp>
      <p:sp>
        <p:nvSpPr>
          <p:cNvPr id="4" name="Slide Number Placeholder 3"/>
          <p:cNvSpPr>
            <a:spLocks noGrp="1"/>
          </p:cNvSpPr>
          <p:nvPr>
            <p:ph type="sldNum" sz="quarter" idx="5"/>
          </p:nvPr>
        </p:nvSpPr>
        <p:spPr/>
        <p:txBody>
          <a:bodyPr/>
          <a:lstStyle/>
          <a:p>
            <a:fld id="{353E04FE-86CE-401D-9358-D47C0387D511}" type="slidenum">
              <a:rPr lang="en-CA" smtClean="0"/>
              <a:t>4</a:t>
            </a:fld>
            <a:endParaRPr lang="en-CA"/>
          </a:p>
        </p:txBody>
      </p:sp>
    </p:spTree>
    <p:extLst>
      <p:ext uri="{BB962C8B-B14F-4D97-AF65-F5344CB8AC3E}">
        <p14:creationId xmlns:p14="http://schemas.microsoft.com/office/powerpoint/2010/main" val="3538615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None of this is new, but it is important in considering the  attack of Gog</a:t>
            </a:r>
          </a:p>
          <a:p>
            <a:pPr marL="171450" indent="-171450">
              <a:buFont typeface="Arial" panose="020B0604020202020204" pitchFamily="34" charset="0"/>
              <a:buChar char="•"/>
            </a:pPr>
            <a:r>
              <a:rPr lang="en-CA" dirty="0"/>
              <a:t>Western Civilization was based on a personal and corporate belief in the Ten Commandments</a:t>
            </a:r>
          </a:p>
          <a:p>
            <a:pPr marL="171450" indent="-171450">
              <a:buFont typeface="Arial" panose="020B0604020202020204" pitchFamily="34" charset="0"/>
              <a:buChar char="•"/>
            </a:pPr>
            <a:r>
              <a:rPr lang="en-US" b="1" u="sng" dirty="0"/>
              <a:t>HANDOUT …</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5</a:t>
            </a:fld>
            <a:endParaRPr lang="en-CA"/>
          </a:p>
        </p:txBody>
      </p:sp>
    </p:spTree>
    <p:extLst>
      <p:ext uri="{BB962C8B-B14F-4D97-AF65-F5344CB8AC3E}">
        <p14:creationId xmlns:p14="http://schemas.microsoft.com/office/powerpoint/2010/main" val="329528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HANDOUT …</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6</a:t>
            </a:fld>
            <a:endParaRPr lang="en-CA"/>
          </a:p>
        </p:txBody>
      </p:sp>
    </p:spTree>
    <p:extLst>
      <p:ext uri="{BB962C8B-B14F-4D97-AF65-F5344CB8AC3E}">
        <p14:creationId xmlns:p14="http://schemas.microsoft.com/office/powerpoint/2010/main" val="3783843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“Gog” does NOT exist in the ancient world</a:t>
            </a:r>
          </a:p>
          <a:p>
            <a:pPr marL="171450" indent="-171450">
              <a:buFont typeface="Arial" panose="020B0604020202020204" pitchFamily="34" charset="0"/>
              <a:buChar char="•"/>
            </a:pPr>
            <a:r>
              <a:rPr lang="en-US" b="1" u="sng" dirty="0"/>
              <a:t>HANDOUT …</a:t>
            </a:r>
            <a:endParaRPr lang="en-US" dirty="0"/>
          </a:p>
          <a:p>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7</a:t>
            </a:fld>
            <a:endParaRPr lang="en-CA"/>
          </a:p>
        </p:txBody>
      </p:sp>
    </p:spTree>
    <p:extLst>
      <p:ext uri="{BB962C8B-B14F-4D97-AF65-F5344CB8AC3E}">
        <p14:creationId xmlns:p14="http://schemas.microsoft.com/office/powerpoint/2010/main" val="2784550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Gog’s motivation is greed for plunder</a:t>
            </a:r>
          </a:p>
          <a:p>
            <a:pPr marL="171450" indent="-171450">
              <a:buFont typeface="Arial" panose="020B0604020202020204" pitchFamily="34" charset="0"/>
              <a:buChar char="•"/>
            </a:pPr>
            <a:r>
              <a:rPr lang="en-US" b="1" u="sng"/>
              <a:t>HANDOUT …</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8</a:t>
            </a:fld>
            <a:endParaRPr lang="en-CA"/>
          </a:p>
        </p:txBody>
      </p:sp>
    </p:spTree>
    <p:extLst>
      <p:ext uri="{BB962C8B-B14F-4D97-AF65-F5344CB8AC3E}">
        <p14:creationId xmlns:p14="http://schemas.microsoft.com/office/powerpoint/2010/main" val="2647992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Time setting</a:t>
            </a:r>
          </a:p>
          <a:p>
            <a:pPr marL="171450" indent="-171450">
              <a:buFont typeface="Arial" panose="020B0604020202020204" pitchFamily="34" charset="0"/>
              <a:buChar char="•"/>
            </a:pPr>
            <a:r>
              <a:rPr lang="en-US" dirty="0"/>
              <a:t>Second Exodus</a:t>
            </a:r>
          </a:p>
          <a:p>
            <a:pPr marL="171450" indent="-171450">
              <a:buFont typeface="Arial" panose="020B0604020202020204" pitchFamily="34" charset="0"/>
              <a:buChar char="•"/>
            </a:pPr>
            <a:r>
              <a:rPr lang="en-US" dirty="0"/>
              <a:t>New Israel well established</a:t>
            </a:r>
            <a:endParaRPr lang="en-CA" dirty="0"/>
          </a:p>
        </p:txBody>
      </p:sp>
      <p:sp>
        <p:nvSpPr>
          <p:cNvPr id="4" name="Slide Number Placeholder 3"/>
          <p:cNvSpPr>
            <a:spLocks noGrp="1"/>
          </p:cNvSpPr>
          <p:nvPr>
            <p:ph type="sldNum" sz="quarter" idx="5"/>
          </p:nvPr>
        </p:nvSpPr>
        <p:spPr/>
        <p:txBody>
          <a:bodyPr/>
          <a:lstStyle/>
          <a:p>
            <a:fld id="{353E04FE-86CE-401D-9358-D47C0387D511}" type="slidenum">
              <a:rPr lang="en-CA" smtClean="0"/>
              <a:t>9</a:t>
            </a:fld>
            <a:endParaRPr lang="en-CA"/>
          </a:p>
        </p:txBody>
      </p:sp>
    </p:spTree>
    <p:extLst>
      <p:ext uri="{BB962C8B-B14F-4D97-AF65-F5344CB8AC3E}">
        <p14:creationId xmlns:p14="http://schemas.microsoft.com/office/powerpoint/2010/main" val="1126516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A290F-07C2-D8F3-7AEB-4BFB1A775B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402CEDDF-8858-963A-D5B5-8172B9181E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DF0D85E1-9AE9-58EF-DD38-E862435439AC}"/>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5" name="Footer Placeholder 4">
            <a:extLst>
              <a:ext uri="{FF2B5EF4-FFF2-40B4-BE49-F238E27FC236}">
                <a16:creationId xmlns:a16="http://schemas.microsoft.com/office/drawing/2014/main" id="{71F9B145-AD65-BBB4-B04E-4D0EAC94F16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644CF6E-328E-0274-486F-B24BBF548470}"/>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2220561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286B5-E464-522F-10D3-C9238870C936}"/>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EC0F61A-276B-A572-2C02-AF58F9EAC4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01EFAD-4994-685E-4DA4-FD39CBFD1729}"/>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5" name="Footer Placeholder 4">
            <a:extLst>
              <a:ext uri="{FF2B5EF4-FFF2-40B4-BE49-F238E27FC236}">
                <a16:creationId xmlns:a16="http://schemas.microsoft.com/office/drawing/2014/main" id="{5C95C70A-95E0-5FE4-44AE-9E108C769DB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616E86F-EFCA-AAD8-729D-AB70B1BA95F3}"/>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873688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40722F-ECF7-A638-95EB-A5577F6A7C0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B3A38CF-0CCF-E07A-5FBB-CEB4587BAF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863DBC7-B748-7B93-237E-F1DFD6B8487F}"/>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5" name="Footer Placeholder 4">
            <a:extLst>
              <a:ext uri="{FF2B5EF4-FFF2-40B4-BE49-F238E27FC236}">
                <a16:creationId xmlns:a16="http://schemas.microsoft.com/office/drawing/2014/main" id="{28D71E87-645D-7010-58C6-7F58632FDB5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599D941-F229-C4CD-06FF-77D84ADF5FE8}"/>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3807874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31F4D-E822-F085-FE8C-0629F4707A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476807C0-E4D1-8113-D0B4-7FE6B9B84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82BB60F7-1B4D-2F78-D5A3-39B0D316BB43}"/>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5" name="Footer Placeholder 4">
            <a:extLst>
              <a:ext uri="{FF2B5EF4-FFF2-40B4-BE49-F238E27FC236}">
                <a16:creationId xmlns:a16="http://schemas.microsoft.com/office/drawing/2014/main" id="{6DBCDE26-9134-E8C6-CDC4-D8AB40C2618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597A361-5AF9-0009-01DA-9F88AEA7016C}"/>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599018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3F502-51D7-D525-DC39-3E333F7A2ABB}"/>
              </a:ext>
            </a:extLst>
          </p:cNvPr>
          <p:cNvSpPr>
            <a:spLocks noGrp="1"/>
          </p:cNvSpPr>
          <p:nvPr>
            <p:ph type="title"/>
          </p:nvPr>
        </p:nvSpPr>
        <p:spPr/>
        <p:txBody>
          <a:body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24AC4D61-96D1-F1E5-F21D-2C45960552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7585BE5-B30A-A5A0-D258-AFD1F943B2E8}"/>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5" name="Footer Placeholder 4">
            <a:extLst>
              <a:ext uri="{FF2B5EF4-FFF2-40B4-BE49-F238E27FC236}">
                <a16:creationId xmlns:a16="http://schemas.microsoft.com/office/drawing/2014/main" id="{FF0AC051-78E5-BBD5-D6D6-9460E8C7800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2214558-99C6-57A1-2E03-E1AA7FBCDB61}"/>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7237366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97BCE-CC8D-4A66-9CFE-7B1074DB0B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4665555-72A1-BC65-444E-E4B4744889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774320-4CFE-E4EC-699E-C37FC122FAFF}"/>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5" name="Footer Placeholder 4">
            <a:extLst>
              <a:ext uri="{FF2B5EF4-FFF2-40B4-BE49-F238E27FC236}">
                <a16:creationId xmlns:a16="http://schemas.microsoft.com/office/drawing/2014/main" id="{359CC714-DE52-49B4-D129-11353E7A578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3CEA721-847D-1EA8-FD06-FD11BDE9B371}"/>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865612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65339-4EE7-CD24-1ADE-EA4EC0524C5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65CA2D5-18B2-E1BB-E144-943D56B49A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9933C98-D621-BFD0-DC42-48585956F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6116E44E-0EE8-C25C-E069-52573DB2140F}"/>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6" name="Footer Placeholder 5">
            <a:extLst>
              <a:ext uri="{FF2B5EF4-FFF2-40B4-BE49-F238E27FC236}">
                <a16:creationId xmlns:a16="http://schemas.microsoft.com/office/drawing/2014/main" id="{18EC8730-29D7-0F83-3A9F-5139EE12000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15E59EA-DF23-2891-6B6B-A6260F8DADE5}"/>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557201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18AFC-57DF-01D2-FC4A-A16934A088BD}"/>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BDB2EB2-2972-ECA1-E4F6-393270D6DD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1A1B09-6D8B-4B3E-9003-A4A11395A8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163A05EB-8878-EDC8-77F7-BE28511BF4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FA23E8-A6B2-1874-A058-8B6426C78A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C850FFFC-8893-1C46-ED30-206C19F6431D}"/>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8" name="Footer Placeholder 7">
            <a:extLst>
              <a:ext uri="{FF2B5EF4-FFF2-40B4-BE49-F238E27FC236}">
                <a16:creationId xmlns:a16="http://schemas.microsoft.com/office/drawing/2014/main" id="{7D7E6D48-948D-342C-B792-64843AC85006}"/>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BB1B14C6-CA0E-B7EA-2A6B-945FF61ECE73}"/>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8233672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74783-EFB5-32FC-F391-544C644E390D}"/>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148A0849-B672-9350-0DF6-379232751703}"/>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4" name="Footer Placeholder 3">
            <a:extLst>
              <a:ext uri="{FF2B5EF4-FFF2-40B4-BE49-F238E27FC236}">
                <a16:creationId xmlns:a16="http://schemas.microsoft.com/office/drawing/2014/main" id="{CB572CA7-E15F-14B5-7A83-A8369A88554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ECF9652-E8F5-BB09-229B-21E7C695A303}"/>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5370025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1ABF9F-1C01-3746-9980-85D12B8D03BC}"/>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3" name="Footer Placeholder 2">
            <a:extLst>
              <a:ext uri="{FF2B5EF4-FFF2-40B4-BE49-F238E27FC236}">
                <a16:creationId xmlns:a16="http://schemas.microsoft.com/office/drawing/2014/main" id="{27FE94E7-55B1-9594-5572-11F295804E5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B1083408-8933-8429-F3BD-3CBAD5575CC4}"/>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25558137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1FD8-AAE2-5ED4-3E41-8B5B2AC434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0F1D1136-0587-F862-56EE-84A6DF05EF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5703B5CF-111B-E090-D228-90AEF9696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68715F-2A24-CDD0-2447-6AD5B0A6E814}"/>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6" name="Footer Placeholder 5">
            <a:extLst>
              <a:ext uri="{FF2B5EF4-FFF2-40B4-BE49-F238E27FC236}">
                <a16:creationId xmlns:a16="http://schemas.microsoft.com/office/drawing/2014/main" id="{18DDA36E-09E5-04ED-07FF-7E5E59674DC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4180155-F779-70A9-1A21-DEE902963892}"/>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655131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EBA17-B37B-D2B9-6CA0-B19BD1EDF19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03A7ADE-CE2A-4B32-53CB-231F5567F4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FBA412-4B1D-B7C0-2271-261396A9986C}"/>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5" name="Footer Placeholder 4">
            <a:extLst>
              <a:ext uri="{FF2B5EF4-FFF2-40B4-BE49-F238E27FC236}">
                <a16:creationId xmlns:a16="http://schemas.microsoft.com/office/drawing/2014/main" id="{08484A65-B283-D41C-7ACB-7566F26A3A6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8C591FD-C7FB-EA67-E045-D2A1F1CC62AB}"/>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40953499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0060C-89D9-8F76-C8C3-C009D7BC0F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AEA50D28-C629-9D65-2B8D-E36BB58DBD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EDF0D7DB-8753-08B4-C141-B5968528B0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41A6D9-D1C1-0FE8-33A2-98955EA513F5}"/>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6" name="Footer Placeholder 5">
            <a:extLst>
              <a:ext uri="{FF2B5EF4-FFF2-40B4-BE49-F238E27FC236}">
                <a16:creationId xmlns:a16="http://schemas.microsoft.com/office/drawing/2014/main" id="{3A9B86A6-E020-1A87-2E26-2E98633BA58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E4A46D8-0664-5D0F-6984-412560999F40}"/>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3598901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A3AFF-1906-8FA9-5191-92588980C9DA}"/>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4A619FC-EB2F-54FA-2103-90AA4A8646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01E44BC-B8A0-522D-2915-FBD4F713315D}"/>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5" name="Footer Placeholder 4">
            <a:extLst>
              <a:ext uri="{FF2B5EF4-FFF2-40B4-BE49-F238E27FC236}">
                <a16:creationId xmlns:a16="http://schemas.microsoft.com/office/drawing/2014/main" id="{13D913C4-9841-5DBA-2572-40BB80C677C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761EBF7-9975-E4A4-E4B9-2798F12B8955}"/>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9821444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3A4112-0FBF-7BD3-21BF-9C8594519B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D1D428C-94A2-E4E3-6F6C-E39848863D9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580F2E3-8D3D-0CDF-0709-832E210CDFCF}"/>
              </a:ext>
            </a:extLst>
          </p:cNvPr>
          <p:cNvSpPr>
            <a:spLocks noGrp="1"/>
          </p:cNvSpPr>
          <p:nvPr>
            <p:ph type="dt" sz="half" idx="10"/>
          </p:nvPr>
        </p:nvSpPr>
        <p:spPr/>
        <p:txBody>
          <a:bodyPr/>
          <a:lstStyle/>
          <a:p>
            <a:fld id="{38725A1A-9D34-48D3-96CD-E944F7DA7221}" type="datetimeFigureOut">
              <a:rPr lang="en-CA" smtClean="0"/>
              <a:t>2025-10-29</a:t>
            </a:fld>
            <a:endParaRPr lang="en-CA"/>
          </a:p>
        </p:txBody>
      </p:sp>
      <p:sp>
        <p:nvSpPr>
          <p:cNvPr id="5" name="Footer Placeholder 4">
            <a:extLst>
              <a:ext uri="{FF2B5EF4-FFF2-40B4-BE49-F238E27FC236}">
                <a16:creationId xmlns:a16="http://schemas.microsoft.com/office/drawing/2014/main" id="{825DC3D2-FFD6-806C-5735-B8CFB05FCD83}"/>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02D7282-7F9E-77A3-C30D-93A2A581F231}"/>
              </a:ext>
            </a:extLst>
          </p:cNvPr>
          <p:cNvSpPr>
            <a:spLocks noGrp="1"/>
          </p:cNvSpPr>
          <p:nvPr>
            <p:ph type="sldNum" sz="quarter" idx="12"/>
          </p:nvPr>
        </p:nvSpPr>
        <p:spPr/>
        <p:txBody>
          <a:bodyPr/>
          <a:lstStyle/>
          <a:p>
            <a:fld id="{7344315B-C73D-4B56-8B85-CBDD98A855FD}" type="slidenum">
              <a:rPr lang="en-CA" smtClean="0"/>
              <a:t>‹#›</a:t>
            </a:fld>
            <a:endParaRPr lang="en-CA"/>
          </a:p>
        </p:txBody>
      </p:sp>
    </p:spTree>
    <p:extLst>
      <p:ext uri="{BB962C8B-B14F-4D97-AF65-F5344CB8AC3E}">
        <p14:creationId xmlns:p14="http://schemas.microsoft.com/office/powerpoint/2010/main" val="1351306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07208-6C51-020C-7C69-AB9AE84C3A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D653C8D-B241-AC64-4A9D-4FB09D568D6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A7864B-FE24-3BE4-F4D0-AE71888D14F8}"/>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5" name="Footer Placeholder 4">
            <a:extLst>
              <a:ext uri="{FF2B5EF4-FFF2-40B4-BE49-F238E27FC236}">
                <a16:creationId xmlns:a16="http://schemas.microsoft.com/office/drawing/2014/main" id="{5B397D4C-A826-07DA-4315-5E7B0B59021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6FDA55-F1F0-73F6-A270-0005CB593BF8}"/>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3400966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5FCF7-56E4-4890-0284-12C9B163A586}"/>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8444FE7-BDEE-914C-E88B-E04C6FA081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C7A510F6-1767-68BB-F8F6-5188DE8B10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AABBC365-7A5E-26C0-E304-F60ADDB9A9D9}"/>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6" name="Footer Placeholder 5">
            <a:extLst>
              <a:ext uri="{FF2B5EF4-FFF2-40B4-BE49-F238E27FC236}">
                <a16:creationId xmlns:a16="http://schemas.microsoft.com/office/drawing/2014/main" id="{6F0855C2-744D-E864-A0A9-9D7DE30A4F8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5ED24C1-15A9-935D-F49C-09AB597B6A4E}"/>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305536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87A2-343A-BD93-87DB-46E917352DFE}"/>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06F66C61-0C92-2C49-D12F-D63F191D66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9086EB-4120-5B93-66FA-1E74B26873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7BB6C82-DFBD-FCF3-BD20-DF91B6054F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9FDE9D-29AA-AA78-47CF-40AED19DE5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B4FFBFEA-3417-4188-946C-9443C9F060C7}"/>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8" name="Footer Placeholder 7">
            <a:extLst>
              <a:ext uri="{FF2B5EF4-FFF2-40B4-BE49-F238E27FC236}">
                <a16:creationId xmlns:a16="http://schemas.microsoft.com/office/drawing/2014/main" id="{4A94575D-B872-387F-4E38-C2145E0F4F42}"/>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276A4405-B71E-D4B2-A4AC-F9E39785F7A7}"/>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2668203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7EE98-5CA0-C4A8-5C9C-2058C9304F7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9304C57-ADC1-9030-50E1-7B38B9981723}"/>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4" name="Footer Placeholder 3">
            <a:extLst>
              <a:ext uri="{FF2B5EF4-FFF2-40B4-BE49-F238E27FC236}">
                <a16:creationId xmlns:a16="http://schemas.microsoft.com/office/drawing/2014/main" id="{8E0D3C2A-A896-EB39-9430-3519CBB47D6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DF1A1852-7BF9-4815-D5AC-6C491CE80437}"/>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247447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624880-2CEF-2CF4-2591-08F0F50AB7D3}"/>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3" name="Footer Placeholder 2">
            <a:extLst>
              <a:ext uri="{FF2B5EF4-FFF2-40B4-BE49-F238E27FC236}">
                <a16:creationId xmlns:a16="http://schemas.microsoft.com/office/drawing/2014/main" id="{AB85D42C-3477-D281-60BD-C60CAEE43FAA}"/>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6BB1555-F966-FC09-5EAE-05BCC00CC00C}"/>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403196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5ABAC-4A1D-EE3F-2C61-03502D3261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721A6B5B-DF02-A1ED-22E6-68B2841687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76BB3B1E-14B6-7C32-B74E-F553723D12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5075CC-A735-7D21-080B-302CC14DC1C5}"/>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6" name="Footer Placeholder 5">
            <a:extLst>
              <a:ext uri="{FF2B5EF4-FFF2-40B4-BE49-F238E27FC236}">
                <a16:creationId xmlns:a16="http://schemas.microsoft.com/office/drawing/2014/main" id="{80BCD6A7-20E4-9E38-2054-8D1498DD5C2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936723A-A302-780F-3F12-0C159991008B}"/>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3836032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C8129-E039-11C1-EC3A-F6F4C18A65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C1ABAF93-CCA0-A1BB-3DB4-0B517C7C1D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61C7C581-C4F7-9711-B915-151E9D1280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867593-20BF-09A3-9F0E-021E64B10E18}"/>
              </a:ext>
            </a:extLst>
          </p:cNvPr>
          <p:cNvSpPr>
            <a:spLocks noGrp="1"/>
          </p:cNvSpPr>
          <p:nvPr>
            <p:ph type="dt" sz="half" idx="10"/>
          </p:nvPr>
        </p:nvSpPr>
        <p:spPr/>
        <p:txBody>
          <a:bodyPr/>
          <a:lstStyle/>
          <a:p>
            <a:fld id="{287CF942-F749-426D-A0FE-0E4A844796D4}" type="datetimeFigureOut">
              <a:rPr lang="en-CA" smtClean="0"/>
              <a:t>2025-10-29</a:t>
            </a:fld>
            <a:endParaRPr lang="en-CA"/>
          </a:p>
        </p:txBody>
      </p:sp>
      <p:sp>
        <p:nvSpPr>
          <p:cNvPr id="6" name="Footer Placeholder 5">
            <a:extLst>
              <a:ext uri="{FF2B5EF4-FFF2-40B4-BE49-F238E27FC236}">
                <a16:creationId xmlns:a16="http://schemas.microsoft.com/office/drawing/2014/main" id="{6221FBA6-6DFC-D756-5DB1-A409D916A85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700005C-E211-9623-3223-529E46684600}"/>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1360680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F45F3E-DD29-E8E8-AFBE-C0DD2AAA89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7A09A24-FE23-D18A-F7BB-84E59C18FD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211794E-0DFB-04DF-AB5B-EE2DD15A3E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7CF942-F749-426D-A0FE-0E4A844796D4}" type="datetimeFigureOut">
              <a:rPr lang="en-CA" smtClean="0"/>
              <a:t>2025-10-29</a:t>
            </a:fld>
            <a:endParaRPr lang="en-CA"/>
          </a:p>
        </p:txBody>
      </p:sp>
      <p:sp>
        <p:nvSpPr>
          <p:cNvPr id="5" name="Footer Placeholder 4">
            <a:extLst>
              <a:ext uri="{FF2B5EF4-FFF2-40B4-BE49-F238E27FC236}">
                <a16:creationId xmlns:a16="http://schemas.microsoft.com/office/drawing/2014/main" id="{2F7EF151-B3DA-4C81-29C8-893BA5B14C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09CA1C04-B5F0-86EB-EEC4-FCCCF1CCCA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D3D9260-CE9D-4409-A6AD-984E7B0449C3}" type="slidenum">
              <a:rPr lang="en-CA" smtClean="0"/>
              <a:t>‹#›</a:t>
            </a:fld>
            <a:endParaRPr lang="en-CA"/>
          </a:p>
        </p:txBody>
      </p:sp>
    </p:spTree>
    <p:extLst>
      <p:ext uri="{BB962C8B-B14F-4D97-AF65-F5344CB8AC3E}">
        <p14:creationId xmlns:p14="http://schemas.microsoft.com/office/powerpoint/2010/main" val="1915541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110127-A7C0-1CA4-E991-D700DEFF47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C6F1E3F-AF92-82F9-106C-FBBC5DF765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5F897B3-8FCB-8624-0B12-5A008236C9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725A1A-9D34-48D3-96CD-E944F7DA7221}" type="datetimeFigureOut">
              <a:rPr lang="en-CA" smtClean="0"/>
              <a:t>2025-10-29</a:t>
            </a:fld>
            <a:endParaRPr lang="en-CA"/>
          </a:p>
        </p:txBody>
      </p:sp>
      <p:sp>
        <p:nvSpPr>
          <p:cNvPr id="5" name="Footer Placeholder 4">
            <a:extLst>
              <a:ext uri="{FF2B5EF4-FFF2-40B4-BE49-F238E27FC236}">
                <a16:creationId xmlns:a16="http://schemas.microsoft.com/office/drawing/2014/main" id="{DAA137BB-1B7F-B67E-5A22-5AF7AA87E8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2F0ACB60-6599-355B-42F3-8BFDF0FEA8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4315B-C73D-4B56-8B85-CBDD98A855FD}" type="slidenum">
              <a:rPr lang="en-CA" smtClean="0"/>
              <a:t>‹#›</a:t>
            </a:fld>
            <a:endParaRPr lang="en-CA"/>
          </a:p>
        </p:txBody>
      </p:sp>
    </p:spTree>
    <p:extLst>
      <p:ext uri="{BB962C8B-B14F-4D97-AF65-F5344CB8AC3E}">
        <p14:creationId xmlns:p14="http://schemas.microsoft.com/office/powerpoint/2010/main" val="9984133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0E912-58EE-6A40-D776-767C3599EDB3}"/>
              </a:ext>
            </a:extLst>
          </p:cNvPr>
          <p:cNvSpPr>
            <a:spLocks noGrp="1"/>
          </p:cNvSpPr>
          <p:nvPr>
            <p:ph type="ctrTitle"/>
          </p:nvPr>
        </p:nvSpPr>
        <p:spPr>
          <a:xfrm>
            <a:off x="0" y="0"/>
            <a:ext cx="12192000" cy="1333500"/>
          </a:xfrm>
        </p:spPr>
        <p:txBody>
          <a:bodyPr anchor="ctr">
            <a:normAutofit/>
          </a:bodyPr>
          <a:lstStyle/>
          <a:p>
            <a:r>
              <a:rPr lang="en-CA" dirty="0">
                <a:latin typeface="Arial Black" panose="020B0A04020102020204" pitchFamily="34" charset="0"/>
              </a:rPr>
              <a:t>Ezekiel </a:t>
            </a:r>
            <a:r>
              <a:rPr lang="en-CA">
                <a:latin typeface="Arial Black" panose="020B0A04020102020204" pitchFamily="34" charset="0"/>
              </a:rPr>
              <a:t>– Attack </a:t>
            </a:r>
            <a:r>
              <a:rPr lang="en-CA" dirty="0">
                <a:latin typeface="Arial Black" panose="020B0A04020102020204" pitchFamily="34" charset="0"/>
              </a:rPr>
              <a:t>of Gog</a:t>
            </a:r>
          </a:p>
        </p:txBody>
      </p:sp>
      <p:sp>
        <p:nvSpPr>
          <p:cNvPr id="3" name="Subtitle 2">
            <a:extLst>
              <a:ext uri="{FF2B5EF4-FFF2-40B4-BE49-F238E27FC236}">
                <a16:creationId xmlns:a16="http://schemas.microsoft.com/office/drawing/2014/main" id="{0A0ECAF2-A54E-949D-93BE-8F86AD6E18AF}"/>
              </a:ext>
            </a:extLst>
          </p:cNvPr>
          <p:cNvSpPr>
            <a:spLocks noGrp="1"/>
          </p:cNvSpPr>
          <p:nvPr>
            <p:ph type="subTitle" idx="1"/>
          </p:nvPr>
        </p:nvSpPr>
        <p:spPr>
          <a:xfrm>
            <a:off x="0" y="1333500"/>
            <a:ext cx="12192000" cy="5295900"/>
          </a:xfrm>
        </p:spPr>
        <p:txBody>
          <a:bodyPr>
            <a:normAutofit fontScale="85000" lnSpcReduction="20000"/>
          </a:bodyPr>
          <a:lstStyle/>
          <a:p>
            <a:pPr lvl="1">
              <a:lnSpc>
                <a:spcPct val="100000"/>
              </a:lnSpc>
              <a:spcBef>
                <a:spcPts val="0"/>
              </a:spcBef>
            </a:pPr>
            <a:r>
              <a:rPr lang="en-US" sz="3000" b="1" dirty="0">
                <a:solidFill>
                  <a:srgbClr val="FF0000"/>
                </a:solidFill>
              </a:rPr>
              <a:t>… </a:t>
            </a:r>
            <a:r>
              <a:rPr lang="en-US" sz="3000" b="1" i="1" dirty="0">
                <a:solidFill>
                  <a:srgbClr val="FF0000"/>
                </a:solidFill>
                <a:highlight>
                  <a:srgbClr val="FFFF00"/>
                </a:highlight>
              </a:rPr>
              <a:t>the God of heaven will set up a kingdom that shall never be destroyed</a:t>
            </a:r>
            <a:r>
              <a:rPr lang="en-US" sz="3000" b="1" dirty="0">
                <a:solidFill>
                  <a:srgbClr val="FF0000"/>
                </a:solidFill>
              </a:rPr>
              <a:t>, </a:t>
            </a:r>
            <a:br>
              <a:rPr lang="en-US" sz="3000" b="1" dirty="0">
                <a:solidFill>
                  <a:srgbClr val="FF0000"/>
                </a:solidFill>
              </a:rPr>
            </a:br>
            <a:r>
              <a:rPr lang="en-US" sz="3000" b="1" dirty="0">
                <a:solidFill>
                  <a:srgbClr val="FF0000"/>
                </a:solidFill>
              </a:rPr>
              <a:t>nor shall the kingdom be left to another people. </a:t>
            </a:r>
            <a:br>
              <a:rPr lang="en-US" sz="3000" b="1" dirty="0">
                <a:solidFill>
                  <a:srgbClr val="FF0000"/>
                </a:solidFill>
              </a:rPr>
            </a:br>
            <a:r>
              <a:rPr lang="en-US" sz="3000" b="1" dirty="0">
                <a:solidFill>
                  <a:srgbClr val="FF0000"/>
                </a:solidFill>
              </a:rPr>
              <a:t>It shall break in pieces all these kingdoms </a:t>
            </a:r>
            <a:br>
              <a:rPr lang="en-US" sz="3000" b="1" dirty="0">
                <a:solidFill>
                  <a:srgbClr val="FF0000"/>
                </a:solidFill>
              </a:rPr>
            </a:br>
            <a:r>
              <a:rPr lang="en-US" sz="3000" b="1" dirty="0">
                <a:solidFill>
                  <a:srgbClr val="FF0000"/>
                </a:solidFill>
              </a:rPr>
              <a:t>and bring them to an end, and </a:t>
            </a:r>
            <a:r>
              <a:rPr lang="en-US" sz="3000" b="1" i="1" dirty="0">
                <a:solidFill>
                  <a:srgbClr val="FF0000"/>
                </a:solidFill>
                <a:highlight>
                  <a:srgbClr val="FFFF00"/>
                </a:highlight>
              </a:rPr>
              <a:t>it shall stand forever</a:t>
            </a:r>
            <a:r>
              <a:rPr lang="en-US" sz="3000" b="1" i="1" dirty="0">
                <a:solidFill>
                  <a:srgbClr val="FF0000"/>
                </a:solidFill>
              </a:rPr>
              <a:t> </a:t>
            </a:r>
            <a:r>
              <a:rPr lang="en-US" sz="3000" b="1" dirty="0">
                <a:solidFill>
                  <a:srgbClr val="FF0000"/>
                </a:solidFill>
              </a:rPr>
              <a:t>…</a:t>
            </a:r>
            <a:r>
              <a:rPr lang="en-CA" sz="3000" b="1" dirty="0">
                <a:solidFill>
                  <a:srgbClr val="FF0000"/>
                </a:solidFill>
              </a:rPr>
              <a:t> </a:t>
            </a:r>
          </a:p>
          <a:p>
            <a:pPr algn="r">
              <a:lnSpc>
                <a:spcPct val="30000"/>
              </a:lnSpc>
              <a:spcBef>
                <a:spcPts val="0"/>
              </a:spcBef>
            </a:pPr>
            <a:r>
              <a:rPr lang="en-CA" sz="2000" b="1" dirty="0"/>
              <a:t>Daniel 2:44 ESV</a:t>
            </a:r>
          </a:p>
          <a:p>
            <a:pPr lvl="1">
              <a:lnSpc>
                <a:spcPct val="100000"/>
              </a:lnSpc>
              <a:spcBef>
                <a:spcPts val="1200"/>
              </a:spcBef>
            </a:pPr>
            <a:r>
              <a:rPr lang="en-US" sz="3100" b="1" i="1" dirty="0">
                <a:solidFill>
                  <a:srgbClr val="FF0000"/>
                </a:solidFill>
                <a:highlight>
                  <a:srgbClr val="FFFF00"/>
                </a:highlight>
              </a:rPr>
              <a:t>After many days you will be mustered</a:t>
            </a:r>
            <a:r>
              <a:rPr lang="en-US" sz="3100" b="1" i="1" dirty="0">
                <a:solidFill>
                  <a:srgbClr val="FF0000"/>
                </a:solidFill>
              </a:rPr>
              <a:t>. </a:t>
            </a:r>
            <a:br>
              <a:rPr lang="en-US" sz="3100" b="1" i="1" dirty="0">
                <a:solidFill>
                  <a:srgbClr val="FF0000"/>
                </a:solidFill>
              </a:rPr>
            </a:br>
            <a:r>
              <a:rPr lang="en-US" sz="3100" b="1" i="1" dirty="0">
                <a:solidFill>
                  <a:srgbClr val="FF0000"/>
                </a:solidFill>
                <a:highlight>
                  <a:srgbClr val="FFFF00"/>
                </a:highlight>
              </a:rPr>
              <a:t>In the latter years</a:t>
            </a:r>
            <a:r>
              <a:rPr lang="en-US" sz="3100" b="1" i="1" dirty="0">
                <a:solidFill>
                  <a:srgbClr val="FF0000"/>
                </a:solidFill>
              </a:rPr>
              <a:t> </a:t>
            </a:r>
            <a:r>
              <a:rPr lang="en-US" sz="3100" b="1" dirty="0">
                <a:solidFill>
                  <a:srgbClr val="FF0000"/>
                </a:solidFill>
              </a:rPr>
              <a:t>you will go against the land that is restored from war, </a:t>
            </a:r>
            <a:br>
              <a:rPr lang="en-US" sz="3100" b="1" dirty="0">
                <a:solidFill>
                  <a:srgbClr val="FF0000"/>
                </a:solidFill>
              </a:rPr>
            </a:br>
            <a:r>
              <a:rPr lang="en-US" sz="3100" b="1" dirty="0">
                <a:solidFill>
                  <a:srgbClr val="FF0000"/>
                </a:solidFill>
              </a:rPr>
              <a:t>the land whose </a:t>
            </a:r>
            <a:r>
              <a:rPr lang="en-US" sz="3100" b="1" i="1" dirty="0">
                <a:solidFill>
                  <a:srgbClr val="FF0000"/>
                </a:solidFill>
                <a:highlight>
                  <a:srgbClr val="FFFF00"/>
                </a:highlight>
              </a:rPr>
              <a:t>people were gathered from many peoples</a:t>
            </a:r>
            <a:r>
              <a:rPr lang="en-US" sz="3100" b="1" i="1" dirty="0">
                <a:solidFill>
                  <a:srgbClr val="FF0000"/>
                </a:solidFill>
              </a:rPr>
              <a:t> </a:t>
            </a:r>
            <a:br>
              <a:rPr lang="en-US" sz="3100" b="1" i="1" dirty="0">
                <a:solidFill>
                  <a:srgbClr val="FF0000"/>
                </a:solidFill>
              </a:rPr>
            </a:br>
            <a:r>
              <a:rPr lang="en-US" sz="3100" b="1" i="1" dirty="0">
                <a:solidFill>
                  <a:srgbClr val="FF0000"/>
                </a:solidFill>
                <a:highlight>
                  <a:srgbClr val="FFFF00"/>
                </a:highlight>
              </a:rPr>
              <a:t>upon the mountains of Israel</a:t>
            </a:r>
            <a:r>
              <a:rPr lang="en-US" sz="3100" b="1" i="1" dirty="0">
                <a:solidFill>
                  <a:srgbClr val="FF0000"/>
                </a:solidFill>
              </a:rPr>
              <a:t> </a:t>
            </a:r>
            <a:r>
              <a:rPr lang="en-US" sz="3100" b="1" dirty="0">
                <a:solidFill>
                  <a:srgbClr val="FF0000"/>
                </a:solidFill>
              </a:rPr>
              <a:t>…</a:t>
            </a:r>
            <a:r>
              <a:rPr lang="en-CA" sz="3100" b="1" dirty="0">
                <a:solidFill>
                  <a:srgbClr val="FF0000"/>
                </a:solidFill>
              </a:rPr>
              <a:t> </a:t>
            </a:r>
          </a:p>
          <a:p>
            <a:pPr marL="457200" lvl="1" indent="0" algn="r">
              <a:lnSpc>
                <a:spcPct val="30000"/>
              </a:lnSpc>
              <a:spcBef>
                <a:spcPts val="0"/>
              </a:spcBef>
              <a:buNone/>
            </a:pPr>
            <a:r>
              <a:rPr lang="en-CA" sz="2000" b="1" dirty="0"/>
              <a:t>Ezekiel 38:8a ESV</a:t>
            </a:r>
          </a:p>
          <a:p>
            <a:pPr marL="914400" marR="0" lvl="2" indent="0"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a:noFill/>
                </a:ln>
                <a:solidFill>
                  <a:srgbClr val="FF0000"/>
                </a:solidFill>
                <a:effectLst/>
                <a:uLnTx/>
                <a:uFillTx/>
                <a:latin typeface="Aptos" panose="02110004020202020204"/>
                <a:ea typeface="+mn-ea"/>
                <a:cs typeface="+mn-cs"/>
              </a:rPr>
              <a:t>In the latter days I will bring you against my land, </a:t>
            </a:r>
            <a:br>
              <a:rPr kumimoji="0" lang="en-US" sz="3000" b="1" i="0" u="none" strike="noStrike" kern="1200" cap="none" spc="0" normalizeH="0" baseline="0" noProof="0" dirty="0">
                <a:ln>
                  <a:noFill/>
                </a:ln>
                <a:solidFill>
                  <a:srgbClr val="FF0000"/>
                </a:solidFill>
                <a:effectLst/>
                <a:uLnTx/>
                <a:uFillTx/>
                <a:latin typeface="Aptos" panose="02110004020202020204"/>
                <a:ea typeface="+mn-ea"/>
                <a:cs typeface="+mn-cs"/>
              </a:rPr>
            </a:br>
            <a:r>
              <a:rPr kumimoji="0" lang="en-US" sz="3000" b="1" i="1" u="none" strike="noStrike" kern="1200" cap="none" spc="0" normalizeH="0" baseline="0" noProof="0" dirty="0">
                <a:ln>
                  <a:noFill/>
                </a:ln>
                <a:solidFill>
                  <a:srgbClr val="FF0000"/>
                </a:solidFill>
                <a:effectLst/>
                <a:highlight>
                  <a:srgbClr val="FFFF00"/>
                </a:highlight>
                <a:uLnTx/>
                <a:uFillTx/>
                <a:latin typeface="Aptos" panose="02110004020202020204"/>
                <a:ea typeface="+mn-ea"/>
                <a:cs typeface="+mn-cs"/>
              </a:rPr>
              <a:t>that the nations may know me</a:t>
            </a:r>
            <a:r>
              <a:rPr kumimoji="0" lang="en-US" sz="3000" b="1" i="0" u="none" strike="noStrike" kern="1200" cap="none" spc="0" normalizeH="0" baseline="0" noProof="0" dirty="0">
                <a:ln>
                  <a:noFill/>
                </a:ln>
                <a:solidFill>
                  <a:srgbClr val="FF0000"/>
                </a:solidFill>
                <a:effectLst/>
                <a:uLnTx/>
                <a:uFillTx/>
                <a:latin typeface="Aptos" panose="02110004020202020204"/>
                <a:ea typeface="+mn-ea"/>
                <a:cs typeface="+mn-cs"/>
              </a:rPr>
              <a:t>, when through you, O Gog, </a:t>
            </a:r>
            <a:br>
              <a:rPr kumimoji="0" lang="en-US" sz="3000" b="1" i="0" u="none" strike="noStrike" kern="1200" cap="none" spc="0" normalizeH="0" baseline="0" noProof="0" dirty="0">
                <a:ln>
                  <a:noFill/>
                </a:ln>
                <a:solidFill>
                  <a:srgbClr val="FF0000"/>
                </a:solidFill>
                <a:effectLst/>
                <a:uLnTx/>
                <a:uFillTx/>
                <a:latin typeface="Aptos" panose="02110004020202020204"/>
                <a:ea typeface="+mn-ea"/>
                <a:cs typeface="+mn-cs"/>
              </a:rPr>
            </a:br>
            <a:r>
              <a:rPr kumimoji="0" lang="en-US" sz="3000" b="1" i="1" u="none" strike="noStrike" kern="1200" cap="none" spc="0" normalizeH="0" baseline="0" noProof="0" dirty="0">
                <a:ln>
                  <a:noFill/>
                </a:ln>
                <a:solidFill>
                  <a:srgbClr val="FF0000"/>
                </a:solidFill>
                <a:effectLst/>
                <a:highlight>
                  <a:srgbClr val="FFFF00"/>
                </a:highlight>
                <a:uLnTx/>
                <a:uFillTx/>
                <a:latin typeface="Aptos" panose="02110004020202020204"/>
                <a:ea typeface="+mn-ea"/>
                <a:cs typeface="+mn-cs"/>
              </a:rPr>
              <a:t>I vindicate my holiness before their eyes</a:t>
            </a:r>
            <a:r>
              <a:rPr kumimoji="0" lang="en-US" sz="3000" b="1" i="0" u="none" strike="noStrike" kern="1200" cap="none" spc="0" normalizeH="0" baseline="0" noProof="0" dirty="0">
                <a:ln>
                  <a:noFill/>
                </a:ln>
                <a:solidFill>
                  <a:srgbClr val="FF0000"/>
                </a:solidFill>
                <a:effectLst/>
                <a:uLnTx/>
                <a:uFillTx/>
                <a:latin typeface="Aptos" panose="02110004020202020204"/>
                <a:ea typeface="+mn-ea"/>
                <a:cs typeface="+mn-cs"/>
              </a:rPr>
              <a:t>. </a:t>
            </a:r>
            <a:endPar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endParaRPr>
          </a:p>
          <a:p>
            <a:pPr algn="r">
              <a:lnSpc>
                <a:spcPct val="30000"/>
              </a:lnSpc>
              <a:spcBef>
                <a:spcPts val="0"/>
              </a:spcBef>
            </a:pPr>
            <a:r>
              <a:rPr lang="en-CA" sz="2000" b="1" dirty="0"/>
              <a:t>Ezekiel 38:16b ESV</a:t>
            </a:r>
          </a:p>
          <a:p>
            <a:pPr marL="457200" marR="0" lvl="1" indent="0"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a:noFill/>
                </a:ln>
                <a:solidFill>
                  <a:srgbClr val="FF0000"/>
                </a:solidFill>
                <a:effectLst/>
                <a:uLnTx/>
                <a:uFillTx/>
                <a:ea typeface="+mn-ea"/>
                <a:cs typeface="+mn-cs"/>
              </a:rPr>
              <a:t>And </a:t>
            </a:r>
            <a:r>
              <a:rPr kumimoji="0" lang="en-US" sz="3000" b="1" i="1" u="none" strike="noStrike" kern="1200" cap="none" spc="0" normalizeH="0" baseline="0" noProof="0" dirty="0">
                <a:ln>
                  <a:noFill/>
                </a:ln>
                <a:solidFill>
                  <a:srgbClr val="FF0000"/>
                </a:solidFill>
                <a:effectLst/>
                <a:highlight>
                  <a:srgbClr val="FFFF00"/>
                </a:highlight>
                <a:uLnTx/>
                <a:uFillTx/>
                <a:ea typeface="+mn-ea"/>
                <a:cs typeface="+mn-cs"/>
              </a:rPr>
              <a:t>my holy name I will make known in the midst of my people Israel</a:t>
            </a:r>
            <a:r>
              <a:rPr kumimoji="0" lang="en-US" sz="3000" b="1" i="0" u="none" strike="noStrike" kern="1200" cap="none" spc="0" normalizeH="0" baseline="0" noProof="0" dirty="0">
                <a:ln>
                  <a:noFill/>
                </a:ln>
                <a:solidFill>
                  <a:srgbClr val="FF0000"/>
                </a:solidFill>
                <a:effectLst/>
                <a:uLnTx/>
                <a:uFillTx/>
                <a:ea typeface="+mn-ea"/>
                <a:cs typeface="+mn-cs"/>
              </a:rPr>
              <a:t>, </a:t>
            </a:r>
            <a:br>
              <a:rPr kumimoji="0" lang="en-US" sz="3000" b="1" i="0" u="none" strike="noStrike" kern="1200" cap="none" spc="0" normalizeH="0" baseline="0" noProof="0" dirty="0">
                <a:ln>
                  <a:noFill/>
                </a:ln>
                <a:solidFill>
                  <a:srgbClr val="FF0000"/>
                </a:solidFill>
                <a:effectLst/>
                <a:uLnTx/>
                <a:uFillTx/>
                <a:ea typeface="+mn-ea"/>
                <a:cs typeface="+mn-cs"/>
              </a:rPr>
            </a:br>
            <a:r>
              <a:rPr kumimoji="0" lang="en-US" sz="3000" b="1" i="0" u="none" strike="noStrike" kern="1200" cap="none" spc="0" normalizeH="0" baseline="0" noProof="0" dirty="0">
                <a:ln>
                  <a:noFill/>
                </a:ln>
                <a:solidFill>
                  <a:srgbClr val="FF0000"/>
                </a:solidFill>
                <a:effectLst/>
                <a:uLnTx/>
                <a:uFillTx/>
                <a:ea typeface="+mn-ea"/>
                <a:cs typeface="+mn-cs"/>
              </a:rPr>
              <a:t>and I will not let my holy name be profaned anymore. </a:t>
            </a:r>
            <a:br>
              <a:rPr kumimoji="0" lang="en-US" sz="3000" b="1" i="0" u="none" strike="noStrike" kern="1200" cap="none" spc="0" normalizeH="0" baseline="0" noProof="0" dirty="0">
                <a:ln>
                  <a:noFill/>
                </a:ln>
                <a:solidFill>
                  <a:srgbClr val="FF0000"/>
                </a:solidFill>
                <a:effectLst/>
                <a:uLnTx/>
                <a:uFillTx/>
                <a:ea typeface="+mn-ea"/>
                <a:cs typeface="+mn-cs"/>
              </a:rPr>
            </a:br>
            <a:r>
              <a:rPr kumimoji="0" lang="en-US" sz="3000" b="1" i="0" u="none" strike="noStrike" kern="1200" cap="none" spc="0" normalizeH="0" baseline="0" noProof="0" dirty="0">
                <a:ln>
                  <a:noFill/>
                </a:ln>
                <a:solidFill>
                  <a:srgbClr val="FF0000"/>
                </a:solidFill>
                <a:effectLst/>
                <a:uLnTx/>
                <a:uFillTx/>
                <a:ea typeface="+mn-ea"/>
                <a:cs typeface="+mn-cs"/>
              </a:rPr>
              <a:t>And </a:t>
            </a:r>
            <a:r>
              <a:rPr kumimoji="0" lang="en-US" sz="3000" b="1" i="1" u="none" strike="noStrike" kern="1200" cap="none" spc="0" normalizeH="0" baseline="0" noProof="0" dirty="0">
                <a:ln>
                  <a:noFill/>
                </a:ln>
                <a:solidFill>
                  <a:srgbClr val="FF0000"/>
                </a:solidFill>
                <a:effectLst/>
                <a:highlight>
                  <a:srgbClr val="FFFF00"/>
                </a:highlight>
                <a:uLnTx/>
                <a:uFillTx/>
                <a:ea typeface="+mn-ea"/>
                <a:cs typeface="+mn-cs"/>
              </a:rPr>
              <a:t>the nations shall know that I am the LORD</a:t>
            </a:r>
            <a:r>
              <a:rPr kumimoji="0" lang="en-US" sz="3000" b="1" i="0" u="none" strike="noStrike" kern="1200" cap="none" spc="0" normalizeH="0" baseline="0" noProof="0" dirty="0">
                <a:ln>
                  <a:noFill/>
                </a:ln>
                <a:solidFill>
                  <a:srgbClr val="FF0000"/>
                </a:solidFill>
                <a:effectLst/>
                <a:highlight>
                  <a:srgbClr val="FFFF00"/>
                </a:highlight>
                <a:uLnTx/>
                <a:uFillTx/>
                <a:ea typeface="+mn-ea"/>
                <a:cs typeface="+mn-cs"/>
              </a:rPr>
              <a:t>… </a:t>
            </a:r>
            <a:endParaRPr lang="en-CA" sz="3000" b="1" dirty="0">
              <a:solidFill>
                <a:srgbClr val="FF0000"/>
              </a:solidFill>
            </a:endParaRPr>
          </a:p>
          <a:p>
            <a:pPr algn="r">
              <a:lnSpc>
                <a:spcPct val="30000"/>
              </a:lnSpc>
              <a:spcBef>
                <a:spcPts val="0"/>
              </a:spcBef>
            </a:pPr>
            <a:r>
              <a:rPr lang="en-CA" sz="2000" b="1" dirty="0"/>
              <a:t>Ezekiel 39:7 ESV</a:t>
            </a:r>
          </a:p>
        </p:txBody>
      </p:sp>
      <p:sp>
        <p:nvSpPr>
          <p:cNvPr id="5" name="TextBox 4">
            <a:extLst>
              <a:ext uri="{FF2B5EF4-FFF2-40B4-BE49-F238E27FC236}">
                <a16:creationId xmlns:a16="http://schemas.microsoft.com/office/drawing/2014/main" id="{D3A82E22-5A5B-8ED1-1DF6-7F1EFDB973A2}"/>
              </a:ext>
            </a:extLst>
          </p:cNvPr>
          <p:cNvSpPr txBox="1"/>
          <p:nvPr/>
        </p:nvSpPr>
        <p:spPr>
          <a:xfrm>
            <a:off x="0" y="6629400"/>
            <a:ext cx="12192000"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prstClr val="black"/>
                </a:solidFill>
                <a:effectLst/>
                <a:uLnTx/>
                <a:uFillTx/>
                <a:latin typeface="Calibri" panose="020F0502020204030204"/>
                <a:ea typeface="+mn-ea"/>
                <a:cs typeface="+mn-cs"/>
              </a:rPr>
              <a:t>©2025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342019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4A04A-3B16-FC4F-030B-21F3261B49C5}"/>
              </a:ext>
            </a:extLst>
          </p:cNvPr>
          <p:cNvSpPr>
            <a:spLocks noGrp="1"/>
          </p:cNvSpPr>
          <p:nvPr>
            <p:ph type="title"/>
          </p:nvPr>
        </p:nvSpPr>
        <p:spPr>
          <a:xfrm>
            <a:off x="838200" y="1"/>
            <a:ext cx="10515600" cy="1168399"/>
          </a:xfrm>
        </p:spPr>
        <p:txBody>
          <a:bodyPr/>
          <a:lstStyle/>
          <a:p>
            <a:pPr algn="ctr"/>
            <a:r>
              <a:rPr lang="en-US" dirty="0">
                <a:latin typeface="Arial Black" panose="020B0A04020102020204" pitchFamily="34" charset="0"/>
              </a:rPr>
              <a:t>Gog Thinks He is in Control</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D7CB4AC7-BF0B-4DA7-CA56-11DAAF654C7D}"/>
              </a:ext>
            </a:extLst>
          </p:cNvPr>
          <p:cNvSpPr>
            <a:spLocks noGrp="1"/>
          </p:cNvSpPr>
          <p:nvPr>
            <p:ph idx="1"/>
          </p:nvPr>
        </p:nvSpPr>
        <p:spPr>
          <a:xfrm>
            <a:off x="0" y="1168400"/>
            <a:ext cx="12192000" cy="5689599"/>
          </a:xfrm>
        </p:spPr>
        <p:txBody>
          <a:bodyPr>
            <a:normAutofit lnSpcReduction="10000"/>
          </a:bodyPr>
          <a:lstStyle/>
          <a:p>
            <a:pPr marL="0" indent="0">
              <a:buNone/>
            </a:pPr>
            <a:r>
              <a:rPr lang="en-US" dirty="0"/>
              <a:t>God demonstrates his control by documenting Gog’s motivation:</a:t>
            </a:r>
          </a:p>
          <a:p>
            <a:pPr marL="457200" lvl="1" indent="0">
              <a:buNone/>
            </a:pPr>
            <a:r>
              <a:rPr lang="en-US" b="1" u="sng" dirty="0"/>
              <a:t>Ezekiel 38:10-13 ESV</a:t>
            </a:r>
          </a:p>
          <a:p>
            <a:pPr marL="457200" lvl="1" indent="0">
              <a:spcBef>
                <a:spcPts val="0"/>
              </a:spcBef>
              <a:buNone/>
            </a:pPr>
            <a:r>
              <a:rPr lang="en-US" dirty="0"/>
              <a:t>Thus says the Lord GOD: </a:t>
            </a:r>
          </a:p>
          <a:p>
            <a:pPr marL="914400" lvl="2" indent="0">
              <a:spcBef>
                <a:spcPts val="0"/>
              </a:spcBef>
              <a:buNone/>
            </a:pPr>
            <a:r>
              <a:rPr lang="en-US" sz="2400" dirty="0"/>
              <a:t>On that day, </a:t>
            </a:r>
            <a:r>
              <a:rPr lang="en-US" sz="2400" b="1" dirty="0">
                <a:highlight>
                  <a:srgbClr val="FFFF00"/>
                </a:highlight>
              </a:rPr>
              <a:t>thoughts will come into your mind</a:t>
            </a:r>
            <a:r>
              <a:rPr lang="en-US" sz="2400" dirty="0"/>
              <a:t>, </a:t>
            </a:r>
            <a:br>
              <a:rPr lang="en-US" sz="2400" dirty="0"/>
            </a:br>
            <a:r>
              <a:rPr lang="en-US" sz="2400" dirty="0"/>
              <a:t>and you will devise an evil scheme and say, </a:t>
            </a:r>
          </a:p>
          <a:p>
            <a:pPr marL="1371600" lvl="3" indent="0">
              <a:spcBef>
                <a:spcPts val="0"/>
              </a:spcBef>
              <a:buNone/>
            </a:pPr>
            <a:r>
              <a:rPr lang="en-US" sz="2400" dirty="0"/>
              <a:t>“I will go up against the land of unwalled villages. </a:t>
            </a:r>
            <a:br>
              <a:rPr lang="en-US" sz="2400" dirty="0"/>
            </a:br>
            <a:r>
              <a:rPr lang="en-US" sz="2400" dirty="0"/>
              <a:t>I will fall upon the quiet people who dwell securely, </a:t>
            </a:r>
            <a:br>
              <a:rPr lang="en-US" sz="2400" dirty="0"/>
            </a:br>
            <a:r>
              <a:rPr lang="en-US" sz="2400" dirty="0"/>
              <a:t>all of them dwelling without walls, and having no bars or gates,</a:t>
            </a:r>
            <a:br>
              <a:rPr lang="en-US" sz="2400" dirty="0"/>
            </a:br>
            <a:r>
              <a:rPr lang="en-US" sz="2400" dirty="0"/>
              <a:t>to seize spoil and carry off plunder</a:t>
            </a:r>
            <a:r>
              <a:rPr lang="en-US" sz="2200" dirty="0"/>
              <a:t>.”</a:t>
            </a:r>
          </a:p>
          <a:p>
            <a:pPr marL="914400" lvl="2" indent="0">
              <a:buNone/>
            </a:pPr>
            <a:r>
              <a:rPr lang="en-US" sz="2400" dirty="0"/>
              <a:t>To turn your hand against the waste places that are now inhabited, </a:t>
            </a:r>
            <a:br>
              <a:rPr lang="en-US" sz="2400" dirty="0"/>
            </a:br>
            <a:r>
              <a:rPr lang="en-US" sz="2400" dirty="0"/>
              <a:t>and the people who were gathered from the nations, </a:t>
            </a:r>
            <a:br>
              <a:rPr lang="en-US" sz="2400" dirty="0"/>
            </a:br>
            <a:r>
              <a:rPr lang="en-US" sz="2400" dirty="0"/>
              <a:t>who have acquired livestock and goods, who dwell at the center of the earth. </a:t>
            </a:r>
          </a:p>
          <a:p>
            <a:pPr marL="914400" lvl="2" indent="0">
              <a:buNone/>
            </a:pPr>
            <a:r>
              <a:rPr lang="en-US" sz="2400" b="1" dirty="0">
                <a:highlight>
                  <a:srgbClr val="FFFF00"/>
                </a:highlight>
              </a:rPr>
              <a:t>Sheba</a:t>
            </a:r>
            <a:r>
              <a:rPr lang="en-US" sz="2400" dirty="0"/>
              <a:t> and </a:t>
            </a:r>
            <a:r>
              <a:rPr lang="en-US" sz="2400" b="1" dirty="0">
                <a:highlight>
                  <a:srgbClr val="FFFF00"/>
                </a:highlight>
              </a:rPr>
              <a:t>Dedan</a:t>
            </a:r>
            <a:r>
              <a:rPr lang="en-US" sz="2400" dirty="0"/>
              <a:t> and the </a:t>
            </a:r>
            <a:r>
              <a:rPr lang="en-US" sz="2400" b="1" dirty="0">
                <a:highlight>
                  <a:srgbClr val="FFFF00"/>
                </a:highlight>
              </a:rPr>
              <a:t>merchants of Tarshish</a:t>
            </a:r>
            <a:r>
              <a:rPr lang="en-US" sz="2400" dirty="0"/>
              <a:t> and all its leaders will say to you,</a:t>
            </a:r>
          </a:p>
          <a:p>
            <a:pPr marL="1371600" lvl="3" indent="0">
              <a:spcBef>
                <a:spcPts val="0"/>
              </a:spcBef>
              <a:buNone/>
            </a:pPr>
            <a:r>
              <a:rPr lang="en-US" sz="2400" dirty="0"/>
              <a:t>“Have you come to seize spoil? </a:t>
            </a:r>
            <a:br>
              <a:rPr lang="en-US" sz="2400" dirty="0"/>
            </a:br>
            <a:r>
              <a:rPr lang="en-US" sz="2400" dirty="0"/>
              <a:t>Have you assembled your hosts to carry off plunder, </a:t>
            </a:r>
            <a:br>
              <a:rPr lang="en-US" sz="2400" dirty="0"/>
            </a:br>
            <a:r>
              <a:rPr lang="en-US" sz="2400" dirty="0"/>
              <a:t>to carry away silver and gold, </a:t>
            </a:r>
            <a:br>
              <a:rPr lang="en-US" sz="2400" dirty="0"/>
            </a:br>
            <a:r>
              <a:rPr lang="en-US" sz="2400" dirty="0"/>
              <a:t>to take away livestock and goods, to seize great spoil?”</a:t>
            </a:r>
            <a:endParaRPr lang="en-CA" sz="2400" dirty="0"/>
          </a:p>
        </p:txBody>
      </p:sp>
    </p:spTree>
    <p:extLst>
      <p:ext uri="{BB962C8B-B14F-4D97-AF65-F5344CB8AC3E}">
        <p14:creationId xmlns:p14="http://schemas.microsoft.com/office/powerpoint/2010/main" val="564539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355CD-06EA-4566-F82A-4A11097F309E}"/>
              </a:ext>
            </a:extLst>
          </p:cNvPr>
          <p:cNvSpPr>
            <a:spLocks noGrp="1"/>
          </p:cNvSpPr>
          <p:nvPr>
            <p:ph type="title"/>
          </p:nvPr>
        </p:nvSpPr>
        <p:spPr>
          <a:xfrm>
            <a:off x="838200" y="1"/>
            <a:ext cx="10515600" cy="1142999"/>
          </a:xfrm>
        </p:spPr>
        <p:txBody>
          <a:bodyPr/>
          <a:lstStyle/>
          <a:p>
            <a:pPr algn="ctr"/>
            <a:r>
              <a:rPr lang="en-US" dirty="0">
                <a:latin typeface="Arial Black" panose="020B0A04020102020204" pitchFamily="34" charset="0"/>
              </a:rPr>
              <a:t>God Reveals His Purpose</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7A62FC0D-3C29-40F6-4DC4-18445D1E5184}"/>
              </a:ext>
            </a:extLst>
          </p:cNvPr>
          <p:cNvSpPr>
            <a:spLocks noGrp="1"/>
          </p:cNvSpPr>
          <p:nvPr>
            <p:ph idx="1"/>
          </p:nvPr>
        </p:nvSpPr>
        <p:spPr>
          <a:xfrm>
            <a:off x="781878" y="1143000"/>
            <a:ext cx="11410122" cy="5714999"/>
          </a:xfrm>
        </p:spPr>
        <p:txBody>
          <a:bodyPr/>
          <a:lstStyle/>
          <a:p>
            <a:pPr marL="0" indent="0">
              <a:buNone/>
            </a:pPr>
            <a:r>
              <a:rPr lang="en-US" dirty="0"/>
              <a:t>The attack of Gog is an object lesson for all the nations:</a:t>
            </a:r>
          </a:p>
          <a:p>
            <a:pPr marL="457200" lvl="1" indent="0">
              <a:buNone/>
            </a:pPr>
            <a:r>
              <a:rPr lang="en-US" b="1" u="sng" dirty="0"/>
              <a:t>Ezekiel 38:14-16 ESV</a:t>
            </a:r>
          </a:p>
          <a:p>
            <a:pPr marL="457200" lvl="1" indent="0">
              <a:buNone/>
            </a:pPr>
            <a:r>
              <a:rPr lang="en-US" dirty="0"/>
              <a:t>Therefore, </a:t>
            </a:r>
            <a:r>
              <a:rPr lang="en-US" b="1" dirty="0">
                <a:highlight>
                  <a:srgbClr val="FFFF00"/>
                </a:highlight>
              </a:rPr>
              <a:t>son of man</a:t>
            </a:r>
            <a:r>
              <a:rPr lang="en-US" dirty="0"/>
              <a:t>, prophesy, and say to Gog, </a:t>
            </a:r>
            <a:br>
              <a:rPr lang="en-US" dirty="0"/>
            </a:br>
            <a:r>
              <a:rPr lang="en-US" dirty="0"/>
              <a:t>Thus says the Lord GOD: </a:t>
            </a:r>
          </a:p>
          <a:p>
            <a:pPr marL="914400" lvl="2" indent="0">
              <a:spcBef>
                <a:spcPts val="0"/>
              </a:spcBef>
              <a:buNone/>
            </a:pPr>
            <a:r>
              <a:rPr lang="en-US" sz="2400" dirty="0"/>
              <a:t>On that day when my people Israel are dwelling securely, </a:t>
            </a:r>
            <a:br>
              <a:rPr lang="en-US" sz="2400" dirty="0"/>
            </a:br>
            <a:r>
              <a:rPr lang="en-US" sz="2400" b="1" dirty="0">
                <a:highlight>
                  <a:srgbClr val="FFFF00"/>
                </a:highlight>
              </a:rPr>
              <a:t>will you not know it</a:t>
            </a:r>
            <a:r>
              <a:rPr lang="en-US" sz="2400" dirty="0"/>
              <a:t>? </a:t>
            </a:r>
          </a:p>
          <a:p>
            <a:pPr marL="914400" lvl="2" indent="0">
              <a:buNone/>
            </a:pPr>
            <a:r>
              <a:rPr lang="en-US" sz="2400" b="1" dirty="0">
                <a:highlight>
                  <a:srgbClr val="FFFF00"/>
                </a:highlight>
              </a:rPr>
              <a:t>You will come from your place out of the uttermost parts of the north</a:t>
            </a:r>
            <a:r>
              <a:rPr lang="en-US" sz="2400" dirty="0"/>
              <a:t>, </a:t>
            </a:r>
            <a:br>
              <a:rPr lang="en-US" sz="2400" dirty="0"/>
            </a:br>
            <a:r>
              <a:rPr lang="en-US" sz="2400" dirty="0"/>
              <a:t>you and many peoples with you, </a:t>
            </a:r>
            <a:br>
              <a:rPr lang="en-US" sz="2400" dirty="0"/>
            </a:br>
            <a:r>
              <a:rPr lang="en-US" sz="2400" dirty="0"/>
              <a:t>all of them </a:t>
            </a:r>
            <a:r>
              <a:rPr lang="en-US" sz="2400" b="1" dirty="0">
                <a:highlight>
                  <a:srgbClr val="FFFF00"/>
                </a:highlight>
              </a:rPr>
              <a:t>riding on horses</a:t>
            </a:r>
            <a:r>
              <a:rPr lang="en-US" sz="2400" dirty="0"/>
              <a:t>, a great host, a mighty army. </a:t>
            </a:r>
          </a:p>
          <a:p>
            <a:pPr marL="914400" lvl="2" indent="0">
              <a:buNone/>
            </a:pPr>
            <a:r>
              <a:rPr lang="en-US" sz="2400" dirty="0"/>
              <a:t>You will come up against my people Israel, like a cloud covering the land. </a:t>
            </a:r>
          </a:p>
          <a:p>
            <a:pPr marL="914400" lvl="2" indent="0">
              <a:buNone/>
            </a:pPr>
            <a:r>
              <a:rPr lang="en-US" sz="2400" b="1" dirty="0">
                <a:highlight>
                  <a:srgbClr val="FFFF00"/>
                </a:highlight>
              </a:rPr>
              <a:t>In the latter days I will bring you against my land</a:t>
            </a:r>
            <a:r>
              <a:rPr lang="en-US" sz="2400" dirty="0"/>
              <a:t>, </a:t>
            </a:r>
            <a:br>
              <a:rPr lang="en-US" sz="2400" dirty="0"/>
            </a:br>
            <a:r>
              <a:rPr lang="en-US" sz="2400" b="1" dirty="0">
                <a:highlight>
                  <a:srgbClr val="FFFF00"/>
                </a:highlight>
              </a:rPr>
              <a:t>that the nations may know me</a:t>
            </a:r>
            <a:r>
              <a:rPr lang="en-US" sz="2400" dirty="0"/>
              <a:t>, when through you, O Gog, </a:t>
            </a:r>
            <a:br>
              <a:rPr lang="en-US" sz="2400" dirty="0"/>
            </a:br>
            <a:r>
              <a:rPr lang="en-US" sz="2400" b="1" dirty="0">
                <a:highlight>
                  <a:srgbClr val="FFFF00"/>
                </a:highlight>
              </a:rPr>
              <a:t>I vindicate my holiness before their eyes</a:t>
            </a:r>
            <a:r>
              <a:rPr lang="en-US" sz="2400" dirty="0"/>
              <a:t>. </a:t>
            </a:r>
            <a:endParaRPr lang="en-CA" sz="2400" dirty="0"/>
          </a:p>
        </p:txBody>
      </p:sp>
    </p:spTree>
    <p:extLst>
      <p:ext uri="{BB962C8B-B14F-4D97-AF65-F5344CB8AC3E}">
        <p14:creationId xmlns:p14="http://schemas.microsoft.com/office/powerpoint/2010/main" val="2696735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4B77B-29E9-5A76-B247-C9032CB0D55B}"/>
              </a:ext>
            </a:extLst>
          </p:cNvPr>
          <p:cNvSpPr>
            <a:spLocks noGrp="1"/>
          </p:cNvSpPr>
          <p:nvPr>
            <p:ph type="title"/>
          </p:nvPr>
        </p:nvSpPr>
        <p:spPr>
          <a:xfrm>
            <a:off x="838200" y="1"/>
            <a:ext cx="10515600" cy="1117599"/>
          </a:xfrm>
        </p:spPr>
        <p:txBody>
          <a:bodyPr/>
          <a:lstStyle/>
          <a:p>
            <a:pPr algn="ctr"/>
            <a:r>
              <a:rPr lang="en-US" dirty="0">
                <a:latin typeface="Arial Black" panose="020B0A04020102020204" pitchFamily="34" charset="0"/>
              </a:rPr>
              <a:t>A Great Earthquake</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C4187B52-87EA-8952-CEC8-2964C59C0264}"/>
              </a:ext>
            </a:extLst>
          </p:cNvPr>
          <p:cNvSpPr>
            <a:spLocks noGrp="1"/>
          </p:cNvSpPr>
          <p:nvPr>
            <p:ph idx="1"/>
          </p:nvPr>
        </p:nvSpPr>
        <p:spPr>
          <a:xfrm>
            <a:off x="0" y="1117600"/>
            <a:ext cx="12103100" cy="5740399"/>
          </a:xfrm>
        </p:spPr>
        <p:txBody>
          <a:bodyPr/>
          <a:lstStyle/>
          <a:p>
            <a:pPr marL="0" indent="0">
              <a:buNone/>
            </a:pPr>
            <a:r>
              <a:rPr lang="en-US" dirty="0"/>
              <a:t>God challenges Gog by reference to former prophecies:</a:t>
            </a:r>
          </a:p>
          <a:p>
            <a:pPr marL="457200" lvl="1" indent="0">
              <a:buNone/>
            </a:pPr>
            <a:r>
              <a:rPr lang="en-US" b="1" u="sng" dirty="0"/>
              <a:t>Ezekiel 38:17-20 ESV</a:t>
            </a:r>
          </a:p>
          <a:p>
            <a:pPr marL="457200" lvl="1" indent="0">
              <a:spcBef>
                <a:spcPts val="0"/>
              </a:spcBef>
              <a:buNone/>
            </a:pPr>
            <a:r>
              <a:rPr lang="en-US" dirty="0"/>
              <a:t>Thus says the Lord GOD: </a:t>
            </a:r>
          </a:p>
          <a:p>
            <a:pPr marL="914400" lvl="2" indent="0">
              <a:spcBef>
                <a:spcPts val="0"/>
              </a:spcBef>
              <a:buNone/>
            </a:pPr>
            <a:r>
              <a:rPr lang="en-US" sz="2400" b="1" dirty="0">
                <a:highlight>
                  <a:srgbClr val="FFFF00"/>
                </a:highlight>
              </a:rPr>
              <a:t>Are you he of whom I spoke</a:t>
            </a:r>
            <a:r>
              <a:rPr lang="en-US" sz="2400" dirty="0"/>
              <a:t> in former days </a:t>
            </a:r>
            <a:r>
              <a:rPr lang="en-US" sz="2400" b="1" dirty="0">
                <a:highlight>
                  <a:srgbClr val="FFFF00"/>
                </a:highlight>
              </a:rPr>
              <a:t>by my servants the prophets</a:t>
            </a:r>
            <a:r>
              <a:rPr lang="en-US" sz="2400" dirty="0"/>
              <a:t> of Israel, </a:t>
            </a:r>
            <a:br>
              <a:rPr lang="en-US" sz="2400" dirty="0"/>
            </a:br>
            <a:r>
              <a:rPr lang="en-US" sz="2400" dirty="0"/>
              <a:t>who in those days prophesied for years that I would bring you against them? </a:t>
            </a:r>
          </a:p>
          <a:p>
            <a:pPr marL="914400" lvl="2" indent="0">
              <a:buNone/>
            </a:pPr>
            <a:r>
              <a:rPr lang="en-US" sz="2400" dirty="0"/>
              <a:t>But on that day, the day that Gog shall come against the land of Israel, </a:t>
            </a:r>
            <a:br>
              <a:rPr lang="en-US" sz="2400" dirty="0"/>
            </a:br>
            <a:r>
              <a:rPr lang="en-US" sz="2400" dirty="0"/>
              <a:t>declares the Lord GOD, </a:t>
            </a:r>
            <a:r>
              <a:rPr lang="en-US" sz="2400" b="1" dirty="0">
                <a:highlight>
                  <a:srgbClr val="FFFF00"/>
                </a:highlight>
              </a:rPr>
              <a:t>my wrath will be roused in my anger</a:t>
            </a:r>
            <a:r>
              <a:rPr lang="en-US" sz="2400" dirty="0"/>
              <a:t>.</a:t>
            </a:r>
          </a:p>
          <a:p>
            <a:pPr marL="914400" lvl="2" indent="0">
              <a:buNone/>
            </a:pPr>
            <a:r>
              <a:rPr lang="en-US" sz="2400" dirty="0"/>
              <a:t>For in my jealousy and in my blazing wrath I declare, </a:t>
            </a:r>
          </a:p>
          <a:p>
            <a:pPr marL="1371600" lvl="3" indent="0">
              <a:spcBef>
                <a:spcPts val="0"/>
              </a:spcBef>
              <a:buNone/>
            </a:pPr>
            <a:r>
              <a:rPr lang="en-US" sz="2200" dirty="0"/>
              <a:t>On that </a:t>
            </a:r>
            <a:r>
              <a:rPr lang="en-US" sz="2400" dirty="0"/>
              <a:t>day there shall be </a:t>
            </a:r>
            <a:r>
              <a:rPr lang="en-US" sz="2400" b="1" dirty="0">
                <a:highlight>
                  <a:srgbClr val="FFFF00"/>
                </a:highlight>
              </a:rPr>
              <a:t>a great earthquake</a:t>
            </a:r>
            <a:r>
              <a:rPr lang="en-US" sz="2400" dirty="0"/>
              <a:t> in the land of Israel. </a:t>
            </a:r>
            <a:br>
              <a:rPr lang="en-US" sz="2400" dirty="0"/>
            </a:br>
            <a:r>
              <a:rPr lang="en-US" sz="2400" dirty="0"/>
              <a:t>The fish of the sea and the birds of the heavens and the beasts of the field </a:t>
            </a:r>
            <a:br>
              <a:rPr lang="en-US" sz="2400" dirty="0"/>
            </a:br>
            <a:r>
              <a:rPr lang="en-US" sz="2400" dirty="0"/>
              <a:t>and all creeping things that creep on the ground, </a:t>
            </a:r>
            <a:br>
              <a:rPr lang="en-US" sz="2400" dirty="0"/>
            </a:br>
            <a:r>
              <a:rPr lang="en-US" sz="2400" dirty="0"/>
              <a:t>and </a:t>
            </a:r>
            <a:r>
              <a:rPr lang="en-US" sz="2400" b="1" dirty="0">
                <a:highlight>
                  <a:srgbClr val="FFFF00"/>
                </a:highlight>
              </a:rPr>
              <a:t>all the people who are on the face of the earth</a:t>
            </a:r>
            <a:r>
              <a:rPr lang="en-US" sz="2400" dirty="0"/>
              <a:t>, </a:t>
            </a:r>
            <a:br>
              <a:rPr lang="en-US" sz="2400" dirty="0"/>
            </a:br>
            <a:r>
              <a:rPr lang="en-US" sz="2400" dirty="0"/>
              <a:t>shall quake at my presence. </a:t>
            </a:r>
            <a:br>
              <a:rPr lang="en-US" sz="2400" dirty="0"/>
            </a:br>
            <a:r>
              <a:rPr lang="en-US" sz="2400" dirty="0"/>
              <a:t>And the </a:t>
            </a:r>
            <a:r>
              <a:rPr lang="en-US" sz="2400" b="1" dirty="0">
                <a:highlight>
                  <a:srgbClr val="FFFF00"/>
                </a:highlight>
              </a:rPr>
              <a:t>mountains shall be thrown down</a:t>
            </a:r>
            <a:r>
              <a:rPr lang="en-US" sz="2400" dirty="0"/>
              <a:t>, </a:t>
            </a:r>
            <a:br>
              <a:rPr lang="en-US" sz="2400" dirty="0"/>
            </a:br>
            <a:r>
              <a:rPr lang="en-US" sz="2400" dirty="0"/>
              <a:t>and the cliffs </a:t>
            </a:r>
            <a:r>
              <a:rPr lang="en-US" sz="2200" dirty="0"/>
              <a:t>shall fall, and every wall shall tumble to the ground.</a:t>
            </a:r>
            <a:endParaRPr lang="en-CA" sz="2200" dirty="0"/>
          </a:p>
        </p:txBody>
      </p:sp>
    </p:spTree>
    <p:extLst>
      <p:ext uri="{BB962C8B-B14F-4D97-AF65-F5344CB8AC3E}">
        <p14:creationId xmlns:p14="http://schemas.microsoft.com/office/powerpoint/2010/main" val="3417831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60A37-9A9F-D0A6-F5E0-4D398F22C6C9}"/>
              </a:ext>
            </a:extLst>
          </p:cNvPr>
          <p:cNvSpPr>
            <a:spLocks noGrp="1"/>
          </p:cNvSpPr>
          <p:nvPr>
            <p:ph type="title"/>
          </p:nvPr>
        </p:nvSpPr>
        <p:spPr>
          <a:xfrm>
            <a:off x="838200" y="1"/>
            <a:ext cx="10515600" cy="1104899"/>
          </a:xfrm>
        </p:spPr>
        <p:txBody>
          <a:bodyPr/>
          <a:lstStyle/>
          <a:p>
            <a:pPr algn="ctr"/>
            <a:r>
              <a:rPr lang="en-US" dirty="0"/>
              <a:t> </a:t>
            </a:r>
            <a:r>
              <a:rPr lang="en-US" dirty="0">
                <a:latin typeface="Arial Black" panose="020B0A04020102020204" pitchFamily="34" charset="0"/>
              </a:rPr>
              <a:t>God’s Objective</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0AC7A10A-0CF4-95DE-F241-A28B845D484A}"/>
              </a:ext>
            </a:extLst>
          </p:cNvPr>
          <p:cNvSpPr>
            <a:spLocks noGrp="1"/>
          </p:cNvSpPr>
          <p:nvPr>
            <p:ph idx="1"/>
          </p:nvPr>
        </p:nvSpPr>
        <p:spPr>
          <a:xfrm>
            <a:off x="834886" y="1104899"/>
            <a:ext cx="10785613" cy="5753100"/>
          </a:xfrm>
        </p:spPr>
        <p:txBody>
          <a:bodyPr/>
          <a:lstStyle/>
          <a:p>
            <a:pPr marL="0" indent="0">
              <a:buNone/>
            </a:pPr>
            <a:r>
              <a:rPr lang="en-US" dirty="0"/>
              <a:t>Gog is a straw man set up to be destroyed by God:</a:t>
            </a:r>
          </a:p>
          <a:p>
            <a:pPr marL="457200" lvl="1" indent="0">
              <a:buNone/>
            </a:pPr>
            <a:r>
              <a:rPr lang="en-US" b="1" u="sng" dirty="0"/>
              <a:t>Ezekiel 38:21-23 ESV</a:t>
            </a:r>
          </a:p>
          <a:p>
            <a:pPr marL="457200" lvl="1" indent="0">
              <a:buNone/>
            </a:pPr>
            <a:r>
              <a:rPr lang="en-US" b="1" dirty="0">
                <a:highlight>
                  <a:srgbClr val="FFFF00"/>
                </a:highlight>
              </a:rPr>
              <a:t>I will summon a sword against Gog</a:t>
            </a:r>
            <a:r>
              <a:rPr lang="en-US" dirty="0"/>
              <a:t> on all my mountains, </a:t>
            </a:r>
            <a:br>
              <a:rPr lang="en-US" dirty="0"/>
            </a:br>
            <a:r>
              <a:rPr lang="en-US" dirty="0"/>
              <a:t>declares the Lord GOD. </a:t>
            </a:r>
          </a:p>
          <a:p>
            <a:pPr marL="457200" lvl="1" indent="0">
              <a:buNone/>
            </a:pPr>
            <a:r>
              <a:rPr lang="en-US" dirty="0"/>
              <a:t>Every man’s sword will be against his brother. </a:t>
            </a:r>
          </a:p>
          <a:p>
            <a:pPr marL="457200" lvl="1" indent="0">
              <a:buNone/>
            </a:pPr>
            <a:r>
              <a:rPr lang="en-US" dirty="0"/>
              <a:t>With pestilence and bloodshed </a:t>
            </a:r>
            <a:r>
              <a:rPr lang="en-US" b="1" dirty="0">
                <a:highlight>
                  <a:srgbClr val="FFFF00"/>
                </a:highlight>
              </a:rPr>
              <a:t>I will enter into judgment with him</a:t>
            </a:r>
            <a:r>
              <a:rPr lang="en-US" dirty="0"/>
              <a:t>, </a:t>
            </a:r>
            <a:br>
              <a:rPr lang="en-US" dirty="0"/>
            </a:br>
            <a:r>
              <a:rPr lang="en-US" dirty="0"/>
              <a:t>and I will rain upon him and his hordes </a:t>
            </a:r>
            <a:br>
              <a:rPr lang="en-US" dirty="0"/>
            </a:br>
            <a:r>
              <a:rPr lang="en-US" dirty="0"/>
              <a:t>and the many peoples who are with him </a:t>
            </a:r>
            <a:br>
              <a:rPr lang="en-US" dirty="0"/>
            </a:br>
            <a:r>
              <a:rPr lang="en-US" dirty="0"/>
              <a:t>torrential rains and hailstones, fire and sulfur. </a:t>
            </a:r>
          </a:p>
          <a:p>
            <a:pPr marL="457200" lvl="1" indent="0">
              <a:buNone/>
            </a:pPr>
            <a:r>
              <a:rPr lang="en-US" dirty="0"/>
              <a:t>So </a:t>
            </a:r>
            <a:r>
              <a:rPr lang="en-US" b="1" dirty="0">
                <a:highlight>
                  <a:srgbClr val="FFFF00"/>
                </a:highlight>
              </a:rPr>
              <a:t>I will show my greatness and my holiness</a:t>
            </a:r>
            <a:r>
              <a:rPr lang="en-US" dirty="0"/>
              <a:t> </a:t>
            </a:r>
            <a:br>
              <a:rPr lang="en-US" dirty="0"/>
            </a:br>
            <a:r>
              <a:rPr lang="en-US" dirty="0"/>
              <a:t>and </a:t>
            </a:r>
            <a:r>
              <a:rPr lang="en-US" b="1" dirty="0">
                <a:highlight>
                  <a:srgbClr val="FFFF00"/>
                </a:highlight>
              </a:rPr>
              <a:t>make myself known in the eyes of many nations</a:t>
            </a:r>
            <a:r>
              <a:rPr lang="en-US" dirty="0"/>
              <a:t>. </a:t>
            </a:r>
          </a:p>
          <a:p>
            <a:pPr marL="457200" lvl="1" indent="0">
              <a:buNone/>
            </a:pPr>
            <a:r>
              <a:rPr lang="en-US" b="1" dirty="0">
                <a:highlight>
                  <a:srgbClr val="FFFF00"/>
                </a:highlight>
              </a:rPr>
              <a:t>Then they will know that I am the LORD</a:t>
            </a:r>
            <a:r>
              <a:rPr lang="en-US" dirty="0"/>
              <a:t>.</a:t>
            </a:r>
            <a:endParaRPr lang="en-CA" dirty="0"/>
          </a:p>
        </p:txBody>
      </p:sp>
    </p:spTree>
    <p:extLst>
      <p:ext uri="{BB962C8B-B14F-4D97-AF65-F5344CB8AC3E}">
        <p14:creationId xmlns:p14="http://schemas.microsoft.com/office/powerpoint/2010/main" val="3956817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F9097-A5C3-8C60-2465-D56B2F609A66}"/>
              </a:ext>
            </a:extLst>
          </p:cNvPr>
          <p:cNvSpPr>
            <a:spLocks noGrp="1"/>
          </p:cNvSpPr>
          <p:nvPr>
            <p:ph type="title"/>
          </p:nvPr>
        </p:nvSpPr>
        <p:spPr>
          <a:xfrm>
            <a:off x="838200" y="1"/>
            <a:ext cx="10515600" cy="812799"/>
          </a:xfrm>
        </p:spPr>
        <p:txBody>
          <a:bodyPr/>
          <a:lstStyle/>
          <a:p>
            <a:pPr algn="ctr"/>
            <a:r>
              <a:rPr lang="en-US" dirty="0">
                <a:latin typeface="Arial Black" panose="020B0A04020102020204" pitchFamily="34" charset="0"/>
              </a:rPr>
              <a:t>Destruction of Gog</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69017218-DABE-4C6D-D2E3-A63ABC3F3D1F}"/>
              </a:ext>
            </a:extLst>
          </p:cNvPr>
          <p:cNvSpPr>
            <a:spLocks noGrp="1"/>
          </p:cNvSpPr>
          <p:nvPr>
            <p:ph idx="1"/>
          </p:nvPr>
        </p:nvSpPr>
        <p:spPr>
          <a:xfrm>
            <a:off x="0" y="812800"/>
            <a:ext cx="12192000" cy="6045199"/>
          </a:xfrm>
        </p:spPr>
        <p:txBody>
          <a:bodyPr>
            <a:normAutofit/>
          </a:bodyPr>
          <a:lstStyle/>
          <a:p>
            <a:pPr marL="0" indent="0">
              <a:buNone/>
            </a:pPr>
            <a:r>
              <a:rPr lang="en-US" dirty="0"/>
              <a:t>God announces his judgement of Gog and his hordes:</a:t>
            </a:r>
          </a:p>
          <a:p>
            <a:pPr marL="457200" lvl="1" indent="0">
              <a:buNone/>
            </a:pPr>
            <a:r>
              <a:rPr lang="en-US" b="1" u="sng" dirty="0"/>
              <a:t>Ezekiel 39:1-6 ESV</a:t>
            </a:r>
          </a:p>
          <a:p>
            <a:pPr marL="457200" lvl="1" indent="0">
              <a:spcBef>
                <a:spcPts val="0"/>
              </a:spcBef>
              <a:buNone/>
            </a:pPr>
            <a:r>
              <a:rPr lang="en-US" dirty="0"/>
              <a:t>And you, </a:t>
            </a:r>
            <a:r>
              <a:rPr lang="en-US" b="1" dirty="0">
                <a:highlight>
                  <a:srgbClr val="FFFF00"/>
                </a:highlight>
              </a:rPr>
              <a:t>son of man</a:t>
            </a:r>
            <a:r>
              <a:rPr lang="en-US" dirty="0"/>
              <a:t>, prophesy against Gog and say, </a:t>
            </a:r>
            <a:br>
              <a:rPr lang="en-US" dirty="0"/>
            </a:br>
            <a:r>
              <a:rPr lang="en-US" dirty="0"/>
              <a:t>Thus says the Lord GOD: </a:t>
            </a:r>
          </a:p>
          <a:p>
            <a:pPr marL="914400" lvl="2" indent="0">
              <a:spcBef>
                <a:spcPts val="0"/>
              </a:spcBef>
              <a:buNone/>
            </a:pPr>
            <a:r>
              <a:rPr lang="en-US" sz="2400" dirty="0"/>
              <a:t>Behold, </a:t>
            </a:r>
            <a:r>
              <a:rPr lang="en-US" sz="2400" b="1" dirty="0">
                <a:highlight>
                  <a:srgbClr val="FFFF00"/>
                </a:highlight>
              </a:rPr>
              <a:t>I am against you</a:t>
            </a:r>
            <a:r>
              <a:rPr lang="en-US" sz="2400" dirty="0"/>
              <a:t>, </a:t>
            </a:r>
            <a:r>
              <a:rPr lang="en-US" sz="2400" b="1" dirty="0">
                <a:highlight>
                  <a:srgbClr val="FFFF00"/>
                </a:highlight>
              </a:rPr>
              <a:t>O Gog</a:t>
            </a:r>
            <a:r>
              <a:rPr lang="en-US" sz="2400" dirty="0"/>
              <a:t>, chief prince of Meshech and Tubal. </a:t>
            </a:r>
          </a:p>
          <a:p>
            <a:pPr marL="914400" lvl="2" indent="0">
              <a:buNone/>
            </a:pPr>
            <a:r>
              <a:rPr lang="en-US" sz="2400" dirty="0"/>
              <a:t>And I will turn you about and drive you forward, </a:t>
            </a:r>
            <a:br>
              <a:rPr lang="en-US" sz="2400" dirty="0"/>
            </a:br>
            <a:r>
              <a:rPr lang="en-US" sz="2400" dirty="0"/>
              <a:t>and bring you up from the uttermost parts of the north, </a:t>
            </a:r>
            <a:br>
              <a:rPr lang="en-US" sz="2400" dirty="0"/>
            </a:br>
            <a:r>
              <a:rPr lang="en-US" sz="2400" dirty="0"/>
              <a:t>and lead you against the mountains of Israel. </a:t>
            </a:r>
          </a:p>
          <a:p>
            <a:pPr marL="914400" lvl="2" indent="0">
              <a:buNone/>
            </a:pPr>
            <a:r>
              <a:rPr lang="en-US" sz="2400" dirty="0"/>
              <a:t>Then </a:t>
            </a:r>
            <a:r>
              <a:rPr lang="en-US" sz="2400" b="1" dirty="0">
                <a:highlight>
                  <a:srgbClr val="FFFF00"/>
                </a:highlight>
              </a:rPr>
              <a:t>I will strike your bow from your left hand</a:t>
            </a:r>
            <a:r>
              <a:rPr lang="en-US" sz="2400" dirty="0"/>
              <a:t>, </a:t>
            </a:r>
            <a:br>
              <a:rPr lang="en-US" sz="2400" dirty="0"/>
            </a:br>
            <a:r>
              <a:rPr lang="en-US" sz="2400" dirty="0"/>
              <a:t>and will make your arrows drop out of your right hand. </a:t>
            </a:r>
            <a:br>
              <a:rPr lang="en-US" sz="2400" dirty="0"/>
            </a:br>
            <a:r>
              <a:rPr lang="en-US" sz="2400" b="1" dirty="0">
                <a:highlight>
                  <a:srgbClr val="FFFF00"/>
                </a:highlight>
              </a:rPr>
              <a:t>You shall fall on the mountains of Israel</a:t>
            </a:r>
            <a:r>
              <a:rPr lang="en-US" sz="2400" dirty="0"/>
              <a:t>, </a:t>
            </a:r>
            <a:br>
              <a:rPr lang="en-US" sz="2400" dirty="0"/>
            </a:br>
            <a:r>
              <a:rPr lang="en-US" sz="2400" b="1" dirty="0">
                <a:highlight>
                  <a:srgbClr val="FFFF00"/>
                </a:highlight>
              </a:rPr>
              <a:t>you and all your hordes and the peoples who are with you</a:t>
            </a:r>
            <a:r>
              <a:rPr lang="en-US" sz="2400" dirty="0"/>
              <a:t>. </a:t>
            </a:r>
            <a:br>
              <a:rPr lang="en-US" sz="2400" dirty="0"/>
            </a:br>
            <a:r>
              <a:rPr lang="en-US" sz="2400" dirty="0"/>
              <a:t>I will give you to birds of prey of every sort </a:t>
            </a:r>
            <a:br>
              <a:rPr lang="en-US" sz="2400" dirty="0"/>
            </a:br>
            <a:r>
              <a:rPr lang="en-US" sz="2400" dirty="0"/>
              <a:t>and to the beasts of the field to be devoured. </a:t>
            </a:r>
            <a:br>
              <a:rPr lang="en-US" sz="2400" dirty="0"/>
            </a:br>
            <a:r>
              <a:rPr lang="en-US" sz="2400" dirty="0"/>
              <a:t>You shall fall in the open field, for I have spoken, declares the Lord GOD. </a:t>
            </a:r>
          </a:p>
          <a:p>
            <a:pPr marL="914400" lvl="2" indent="0">
              <a:buNone/>
            </a:pPr>
            <a:r>
              <a:rPr lang="en-US" sz="2400" b="1" dirty="0">
                <a:highlight>
                  <a:srgbClr val="FFFF00"/>
                </a:highlight>
              </a:rPr>
              <a:t>I will send fire on Magog</a:t>
            </a:r>
            <a:r>
              <a:rPr lang="en-US" sz="2400" dirty="0"/>
              <a:t> and on those who dwell securely in the coastlands, </a:t>
            </a:r>
            <a:br>
              <a:rPr lang="en-US" sz="2400" dirty="0"/>
            </a:br>
            <a:r>
              <a:rPr lang="en-US" sz="2400" dirty="0"/>
              <a:t>and </a:t>
            </a:r>
            <a:r>
              <a:rPr lang="en-US" sz="2400" b="1" dirty="0">
                <a:highlight>
                  <a:srgbClr val="FFFF00"/>
                </a:highlight>
              </a:rPr>
              <a:t>they shall know that I am the LORD</a:t>
            </a:r>
            <a:r>
              <a:rPr lang="en-US" sz="2400" dirty="0"/>
              <a:t>. </a:t>
            </a:r>
            <a:endParaRPr lang="en-CA" sz="2400" dirty="0"/>
          </a:p>
        </p:txBody>
      </p:sp>
    </p:spTree>
    <p:extLst>
      <p:ext uri="{BB962C8B-B14F-4D97-AF65-F5344CB8AC3E}">
        <p14:creationId xmlns:p14="http://schemas.microsoft.com/office/powerpoint/2010/main" val="2602497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4355A-ECB4-9C4F-15FF-5DE17BD11F70}"/>
              </a:ext>
            </a:extLst>
          </p:cNvPr>
          <p:cNvSpPr>
            <a:spLocks noGrp="1"/>
          </p:cNvSpPr>
          <p:nvPr>
            <p:ph type="title"/>
          </p:nvPr>
        </p:nvSpPr>
        <p:spPr>
          <a:xfrm>
            <a:off x="838200" y="1"/>
            <a:ext cx="10515600" cy="1117599"/>
          </a:xfrm>
        </p:spPr>
        <p:txBody>
          <a:bodyPr/>
          <a:lstStyle/>
          <a:p>
            <a:pPr algn="ctr"/>
            <a:r>
              <a:rPr lang="en-US" dirty="0">
                <a:latin typeface="Arial Black" panose="020B0A04020102020204" pitchFamily="34" charset="0"/>
              </a:rPr>
              <a:t>God Restates His Purpose</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E40D435-1A49-7BDF-17F7-AB504313A7F3}"/>
              </a:ext>
            </a:extLst>
          </p:cNvPr>
          <p:cNvSpPr>
            <a:spLocks noGrp="1"/>
          </p:cNvSpPr>
          <p:nvPr>
            <p:ph idx="1"/>
          </p:nvPr>
        </p:nvSpPr>
        <p:spPr>
          <a:xfrm>
            <a:off x="660400" y="1117600"/>
            <a:ext cx="10363200" cy="5740399"/>
          </a:xfrm>
        </p:spPr>
        <p:txBody>
          <a:bodyPr/>
          <a:lstStyle/>
          <a:p>
            <a:pPr marL="0" indent="0">
              <a:buNone/>
            </a:pPr>
            <a:r>
              <a:rPr lang="en-US" dirty="0"/>
              <a:t>God makes sure, in no uncertain terms, that </a:t>
            </a:r>
            <a:r>
              <a:rPr lang="en-US" b="1" dirty="0">
                <a:highlight>
                  <a:srgbClr val="FFFF00"/>
                </a:highlight>
              </a:rPr>
              <a:t>Israel and the nations will know that God will accomplish his Plan</a:t>
            </a:r>
            <a:r>
              <a:rPr lang="en-US" dirty="0"/>
              <a:t>:</a:t>
            </a:r>
          </a:p>
          <a:p>
            <a:pPr marL="457200" lvl="1" indent="0">
              <a:buNone/>
            </a:pPr>
            <a:r>
              <a:rPr lang="en-US" b="1" u="sng" dirty="0"/>
              <a:t>Ezekiel 39:7-8 ESV</a:t>
            </a:r>
          </a:p>
          <a:p>
            <a:pPr marL="457200" lvl="1" indent="0">
              <a:buNone/>
            </a:pPr>
            <a:r>
              <a:rPr lang="en-US" dirty="0"/>
              <a:t>And </a:t>
            </a:r>
            <a:r>
              <a:rPr lang="en-US" b="1" dirty="0">
                <a:highlight>
                  <a:srgbClr val="FFFF00"/>
                </a:highlight>
              </a:rPr>
              <a:t>my holy name I will make known in the midst of my people Israel</a:t>
            </a:r>
            <a:r>
              <a:rPr lang="en-US" dirty="0"/>
              <a:t>, </a:t>
            </a:r>
            <a:br>
              <a:rPr lang="en-US" dirty="0"/>
            </a:br>
            <a:r>
              <a:rPr lang="en-US" dirty="0"/>
              <a:t>and I will not let my holy name be profaned anymore. </a:t>
            </a:r>
          </a:p>
          <a:p>
            <a:pPr marL="457200" lvl="1" indent="0">
              <a:buNone/>
            </a:pPr>
            <a:r>
              <a:rPr lang="en-US" dirty="0"/>
              <a:t>And </a:t>
            </a:r>
            <a:r>
              <a:rPr lang="en-US" b="1" dirty="0">
                <a:highlight>
                  <a:srgbClr val="FFFF00"/>
                </a:highlight>
              </a:rPr>
              <a:t>the nations shall know that I am the LORD</a:t>
            </a:r>
            <a:r>
              <a:rPr lang="en-US" dirty="0"/>
              <a:t>, the Holy One in Israel. </a:t>
            </a:r>
          </a:p>
          <a:p>
            <a:pPr marL="457200" lvl="1" indent="0">
              <a:buNone/>
            </a:pPr>
            <a:r>
              <a:rPr lang="en-US" dirty="0"/>
              <a:t>Behold, </a:t>
            </a:r>
            <a:r>
              <a:rPr lang="en-US" b="1" dirty="0">
                <a:highlight>
                  <a:srgbClr val="FFFF00"/>
                </a:highlight>
              </a:rPr>
              <a:t>it is coming</a:t>
            </a:r>
            <a:r>
              <a:rPr lang="en-US" dirty="0"/>
              <a:t> and </a:t>
            </a:r>
            <a:r>
              <a:rPr lang="en-US" b="1" dirty="0">
                <a:highlight>
                  <a:srgbClr val="FFFF00"/>
                </a:highlight>
              </a:rPr>
              <a:t>it will be brought about</a:t>
            </a:r>
            <a:r>
              <a:rPr lang="en-US" dirty="0"/>
              <a:t>, declares the Lord GOD. </a:t>
            </a:r>
          </a:p>
          <a:p>
            <a:pPr marL="457200" lvl="1" indent="0">
              <a:buNone/>
            </a:pPr>
            <a:r>
              <a:rPr lang="en-US" b="1" dirty="0">
                <a:highlight>
                  <a:srgbClr val="FFFF00"/>
                </a:highlight>
              </a:rPr>
              <a:t>That is the day of which I have spoken</a:t>
            </a:r>
            <a:r>
              <a:rPr lang="en-US" dirty="0"/>
              <a:t>.</a:t>
            </a:r>
          </a:p>
          <a:p>
            <a:pPr>
              <a:buFont typeface="Wingdings" panose="05000000000000000000" pitchFamily="2" charset="2"/>
              <a:buChar char="Ø"/>
            </a:pPr>
            <a:r>
              <a:rPr lang="en-US" dirty="0"/>
              <a:t>The object lesson’s being for Israel may suggest this is the second generation of New Israel: </a:t>
            </a:r>
          </a:p>
          <a:p>
            <a:pPr marL="457200" lvl="1" indent="0">
              <a:buNone/>
            </a:pPr>
            <a:r>
              <a:rPr lang="en-US" sz="2800" dirty="0"/>
              <a:t>see Joshua 24:31, Judges 2:10-13, Jeremiah 2:2b-7</a:t>
            </a:r>
            <a:endParaRPr lang="en-CA" sz="2800" dirty="0"/>
          </a:p>
        </p:txBody>
      </p:sp>
    </p:spTree>
    <p:extLst>
      <p:ext uri="{BB962C8B-B14F-4D97-AF65-F5344CB8AC3E}">
        <p14:creationId xmlns:p14="http://schemas.microsoft.com/office/powerpoint/2010/main" val="3561185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3D5F4-ECE9-7A87-2383-9D623A6C3D82}"/>
              </a:ext>
            </a:extLst>
          </p:cNvPr>
          <p:cNvSpPr>
            <a:spLocks noGrp="1"/>
          </p:cNvSpPr>
          <p:nvPr>
            <p:ph type="title"/>
          </p:nvPr>
        </p:nvSpPr>
        <p:spPr>
          <a:xfrm>
            <a:off x="838200" y="1"/>
            <a:ext cx="10515600" cy="1193799"/>
          </a:xfrm>
        </p:spPr>
        <p:txBody>
          <a:bodyPr/>
          <a:lstStyle/>
          <a:p>
            <a:pPr algn="ctr"/>
            <a:r>
              <a:rPr lang="en-US" dirty="0">
                <a:latin typeface="Arial Black" panose="020B0A04020102020204" pitchFamily="34" charset="0"/>
              </a:rPr>
              <a:t>Gog’s Supply Train</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DA67DB62-AD74-7E40-7C42-DADFA5CB71F8}"/>
              </a:ext>
            </a:extLst>
          </p:cNvPr>
          <p:cNvSpPr>
            <a:spLocks noGrp="1"/>
          </p:cNvSpPr>
          <p:nvPr>
            <p:ph idx="1"/>
          </p:nvPr>
        </p:nvSpPr>
        <p:spPr>
          <a:xfrm>
            <a:off x="0" y="1193800"/>
            <a:ext cx="12192000" cy="5664199"/>
          </a:xfrm>
        </p:spPr>
        <p:txBody>
          <a:bodyPr/>
          <a:lstStyle/>
          <a:p>
            <a:r>
              <a:rPr lang="en-US" dirty="0"/>
              <a:t>A vast army requires enormous supplies in terms of food, weapons, and</a:t>
            </a:r>
            <a:r>
              <a:rPr lang="en-US" dirty="0">
                <a:latin typeface="Calibri" panose="020F0502020204030204" pitchFamily="34" charset="0"/>
                <a:cs typeface="Calibri" panose="020F0502020204030204" pitchFamily="34" charset="0"/>
              </a:rPr>
              <a:t> </a:t>
            </a:r>
            <a:r>
              <a:rPr lang="en-US" dirty="0"/>
              <a:t>other materials</a:t>
            </a:r>
          </a:p>
          <a:p>
            <a:r>
              <a:rPr lang="en-US" dirty="0"/>
              <a:t>The details of this have to be taken as purely symbolic: </a:t>
            </a:r>
          </a:p>
          <a:p>
            <a:pPr marL="233363" lvl="1" indent="0">
              <a:buNone/>
            </a:pPr>
            <a:r>
              <a:rPr lang="en-US" sz="2800" b="1" dirty="0">
                <a:highlight>
                  <a:srgbClr val="FFFF00"/>
                </a:highlight>
              </a:rPr>
              <a:t>no modern army has “wooden weapons”:</a:t>
            </a:r>
            <a:endParaRPr lang="en-US" b="1" dirty="0">
              <a:highlight>
                <a:srgbClr val="FFFF00"/>
              </a:highlight>
            </a:endParaRPr>
          </a:p>
          <a:p>
            <a:pPr marL="457200" lvl="1" indent="0">
              <a:buNone/>
            </a:pPr>
            <a:r>
              <a:rPr lang="en-US" b="1" u="sng" dirty="0"/>
              <a:t>Ezekiel 39:9-10 ESV</a:t>
            </a:r>
          </a:p>
          <a:p>
            <a:pPr marL="457200" lvl="1" indent="0">
              <a:buNone/>
            </a:pPr>
            <a:r>
              <a:rPr lang="en-US" b="1" dirty="0">
                <a:highlight>
                  <a:srgbClr val="FFFF00"/>
                </a:highlight>
              </a:rPr>
              <a:t>Then those who dwell in the cities of Israel will go out and</a:t>
            </a:r>
            <a:r>
              <a:rPr lang="en-US" dirty="0"/>
              <a:t> make fires of the weapons</a:t>
            </a:r>
            <a:br>
              <a:rPr lang="en-US" dirty="0"/>
            </a:br>
            <a:r>
              <a:rPr lang="en-US" dirty="0"/>
              <a:t>and burn them, shields and bucklers, bow and arrows, clubs and spears;</a:t>
            </a:r>
            <a:br>
              <a:rPr lang="en-US" dirty="0"/>
            </a:br>
            <a:r>
              <a:rPr lang="en-US" dirty="0"/>
              <a:t>and they will make fires of them for seven years, </a:t>
            </a:r>
            <a:br>
              <a:rPr lang="en-US" dirty="0"/>
            </a:br>
            <a:r>
              <a:rPr lang="en-US" dirty="0"/>
              <a:t>so that they will not need to take wood out of the field or cut down any out of the forests,</a:t>
            </a:r>
            <a:br>
              <a:rPr lang="en-US" dirty="0"/>
            </a:br>
            <a:r>
              <a:rPr lang="en-US" dirty="0"/>
              <a:t>for they will make their fires of the weapons. </a:t>
            </a:r>
          </a:p>
          <a:p>
            <a:pPr marL="457200" lvl="1" indent="0">
              <a:buNone/>
            </a:pPr>
            <a:r>
              <a:rPr lang="en-US" dirty="0"/>
              <a:t>They will </a:t>
            </a:r>
            <a:r>
              <a:rPr lang="en-US" b="1" dirty="0">
                <a:highlight>
                  <a:srgbClr val="FFFF00"/>
                </a:highlight>
              </a:rPr>
              <a:t>seize the spoil of those who despoiled them</a:t>
            </a:r>
            <a:r>
              <a:rPr lang="en-US" dirty="0"/>
              <a:t>, </a:t>
            </a:r>
            <a:br>
              <a:rPr lang="en-US" dirty="0"/>
            </a:br>
            <a:r>
              <a:rPr lang="en-US" b="1" dirty="0">
                <a:highlight>
                  <a:srgbClr val="FFFF00"/>
                </a:highlight>
              </a:rPr>
              <a:t>and plunder those who plundered them</a:t>
            </a:r>
            <a:r>
              <a:rPr lang="en-US" dirty="0"/>
              <a:t>, declares the Lord GOD.</a:t>
            </a:r>
          </a:p>
          <a:p>
            <a:pPr>
              <a:buFont typeface="Wingdings" panose="05000000000000000000" pitchFamily="2" charset="2"/>
              <a:buChar char="Ø"/>
            </a:pPr>
            <a:r>
              <a:rPr lang="en-US" dirty="0"/>
              <a:t>Gog came to plunder and he became the plunder</a:t>
            </a:r>
            <a:endParaRPr lang="en-CA" dirty="0"/>
          </a:p>
        </p:txBody>
      </p:sp>
    </p:spTree>
    <p:extLst>
      <p:ext uri="{BB962C8B-B14F-4D97-AF65-F5344CB8AC3E}">
        <p14:creationId xmlns:p14="http://schemas.microsoft.com/office/powerpoint/2010/main" val="1306235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3F217-239F-FE13-0F08-3A25190812A5}"/>
              </a:ext>
            </a:extLst>
          </p:cNvPr>
          <p:cNvSpPr>
            <a:spLocks noGrp="1"/>
          </p:cNvSpPr>
          <p:nvPr>
            <p:ph type="title"/>
          </p:nvPr>
        </p:nvSpPr>
        <p:spPr>
          <a:xfrm>
            <a:off x="838200" y="1"/>
            <a:ext cx="10515600" cy="1130299"/>
          </a:xfrm>
        </p:spPr>
        <p:txBody>
          <a:bodyPr/>
          <a:lstStyle/>
          <a:p>
            <a:pPr algn="ctr"/>
            <a:r>
              <a:rPr lang="en-US" dirty="0">
                <a:latin typeface="Arial Black" panose="020B0A04020102020204" pitchFamily="34" charset="0"/>
              </a:rPr>
              <a:t>Gog’s Final Resting Place</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6D4E7038-235D-5696-E8F2-E579873121F1}"/>
              </a:ext>
            </a:extLst>
          </p:cNvPr>
          <p:cNvSpPr>
            <a:spLocks noGrp="1"/>
          </p:cNvSpPr>
          <p:nvPr>
            <p:ph idx="1"/>
          </p:nvPr>
        </p:nvSpPr>
        <p:spPr>
          <a:xfrm>
            <a:off x="0" y="1130300"/>
            <a:ext cx="12192000" cy="5727699"/>
          </a:xfrm>
        </p:spPr>
        <p:txBody>
          <a:bodyPr/>
          <a:lstStyle/>
          <a:p>
            <a:pPr marL="457200" lvl="1" indent="0">
              <a:buNone/>
            </a:pPr>
            <a:r>
              <a:rPr lang="en-US" b="1" u="sng" dirty="0"/>
              <a:t>Ezekiel 39:11-16 ESV</a:t>
            </a:r>
          </a:p>
          <a:p>
            <a:pPr marL="457200" lvl="1" indent="0">
              <a:buNone/>
            </a:pPr>
            <a:r>
              <a:rPr lang="en-US" dirty="0"/>
              <a:t>On that day </a:t>
            </a:r>
            <a:r>
              <a:rPr lang="en-US" b="1" dirty="0">
                <a:highlight>
                  <a:srgbClr val="FFFF00"/>
                </a:highlight>
              </a:rPr>
              <a:t>I will give to Gog a place for burial in Israel</a:t>
            </a:r>
            <a:r>
              <a:rPr lang="en-US" dirty="0"/>
              <a:t>, </a:t>
            </a:r>
            <a:br>
              <a:rPr lang="en-US" dirty="0"/>
            </a:br>
            <a:r>
              <a:rPr lang="en-US" dirty="0"/>
              <a:t>the </a:t>
            </a:r>
            <a:r>
              <a:rPr lang="en-US" b="1" dirty="0">
                <a:highlight>
                  <a:srgbClr val="FFFF00"/>
                </a:highlight>
              </a:rPr>
              <a:t>Valley of the Travelers</a:t>
            </a:r>
            <a:r>
              <a:rPr lang="en-US" dirty="0"/>
              <a:t>, east of the sea. </a:t>
            </a:r>
            <a:br>
              <a:rPr lang="en-US" dirty="0"/>
            </a:br>
            <a:r>
              <a:rPr lang="en-US" dirty="0"/>
              <a:t>It will block the travelers, for there Gog and all his multitude will be buried. </a:t>
            </a:r>
            <a:br>
              <a:rPr lang="en-US" dirty="0"/>
            </a:br>
            <a:r>
              <a:rPr lang="en-US" dirty="0"/>
              <a:t>It will be called the </a:t>
            </a:r>
            <a:r>
              <a:rPr lang="en-US" b="1" dirty="0">
                <a:highlight>
                  <a:srgbClr val="FFFF00"/>
                </a:highlight>
              </a:rPr>
              <a:t>Valley of Hamon-</a:t>
            </a:r>
            <a:r>
              <a:rPr lang="en-US" b="1" dirty="0" err="1">
                <a:highlight>
                  <a:srgbClr val="FFFF00"/>
                </a:highlight>
              </a:rPr>
              <a:t>gog</a:t>
            </a:r>
            <a:r>
              <a:rPr lang="en-US" dirty="0"/>
              <a:t>. </a:t>
            </a:r>
            <a:br>
              <a:rPr lang="en-US" dirty="0"/>
            </a:br>
            <a:r>
              <a:rPr lang="en-US" dirty="0"/>
              <a:t>For seven months the house of Israel will be burying them, in order to cleanse the land.</a:t>
            </a:r>
            <a:br>
              <a:rPr lang="en-US" dirty="0"/>
            </a:br>
            <a:r>
              <a:rPr lang="en-US" dirty="0"/>
              <a:t>All the people of the land will bury them, </a:t>
            </a:r>
            <a:br>
              <a:rPr lang="en-US" dirty="0"/>
            </a:br>
            <a:r>
              <a:rPr lang="en-US" dirty="0"/>
              <a:t>and it will bring them renown on the day that I show my glory, declares the Lord GOD.</a:t>
            </a:r>
          </a:p>
          <a:p>
            <a:pPr marL="457200" lvl="1" indent="0">
              <a:buNone/>
            </a:pPr>
            <a:r>
              <a:rPr lang="en-US" dirty="0"/>
              <a:t>They will set apart men to travel through the land regularly </a:t>
            </a:r>
            <a:br>
              <a:rPr lang="en-US" dirty="0"/>
            </a:br>
            <a:r>
              <a:rPr lang="en-US" dirty="0"/>
              <a:t>and bury those travelers remaining on the face of the land, so as to cleanse it.  </a:t>
            </a:r>
            <a:br>
              <a:rPr lang="en-US" dirty="0"/>
            </a:br>
            <a:r>
              <a:rPr lang="en-US" dirty="0"/>
              <a:t>At the end of seven months they will make their search. </a:t>
            </a:r>
            <a:br>
              <a:rPr lang="en-US" dirty="0"/>
            </a:br>
            <a:r>
              <a:rPr lang="en-US" dirty="0"/>
              <a:t>And when these travel through the land and anyone sees a human bone, </a:t>
            </a:r>
            <a:br>
              <a:rPr lang="en-US" dirty="0"/>
            </a:br>
            <a:r>
              <a:rPr lang="en-US" dirty="0"/>
              <a:t>then he shall set up a sign by it, till the buriers have buried it in the Valley of Hamon-</a:t>
            </a:r>
            <a:r>
              <a:rPr lang="en-US" dirty="0" err="1"/>
              <a:t>gog</a:t>
            </a:r>
            <a:r>
              <a:rPr lang="en-US" dirty="0"/>
              <a:t>. (</a:t>
            </a:r>
            <a:r>
              <a:rPr lang="en-US" b="1" dirty="0">
                <a:highlight>
                  <a:srgbClr val="FFFF00"/>
                </a:highlight>
              </a:rPr>
              <a:t>Hamonah is also the name of the city</a:t>
            </a:r>
            <a:r>
              <a:rPr lang="en-US" dirty="0"/>
              <a:t>.) </a:t>
            </a:r>
            <a:br>
              <a:rPr lang="en-US" dirty="0"/>
            </a:br>
            <a:r>
              <a:rPr lang="en-US" b="1" dirty="0">
                <a:highlight>
                  <a:srgbClr val="FFFF00"/>
                </a:highlight>
              </a:rPr>
              <a:t>Thus shall they cleanse the land</a:t>
            </a:r>
            <a:r>
              <a:rPr lang="en-US" dirty="0"/>
              <a:t>.</a:t>
            </a:r>
          </a:p>
          <a:p>
            <a:pPr>
              <a:buFont typeface="Wingdings" panose="05000000000000000000" pitchFamily="2" charset="2"/>
              <a:buChar char="Ø"/>
            </a:pPr>
            <a:r>
              <a:rPr lang="en-US" dirty="0"/>
              <a:t> “Hamonah” may be a symbolic for “Jerusalem” (see 5:7, 7:11-13, 23:42)</a:t>
            </a:r>
            <a:endParaRPr lang="en-CA" dirty="0"/>
          </a:p>
        </p:txBody>
      </p:sp>
    </p:spTree>
    <p:extLst>
      <p:ext uri="{BB962C8B-B14F-4D97-AF65-F5344CB8AC3E}">
        <p14:creationId xmlns:p14="http://schemas.microsoft.com/office/powerpoint/2010/main" val="4244227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24FB2-0505-4347-2682-F90A0C709DA8}"/>
              </a:ext>
            </a:extLst>
          </p:cNvPr>
          <p:cNvSpPr>
            <a:spLocks noGrp="1"/>
          </p:cNvSpPr>
          <p:nvPr>
            <p:ph type="title"/>
          </p:nvPr>
        </p:nvSpPr>
        <p:spPr>
          <a:xfrm>
            <a:off x="0" y="1"/>
            <a:ext cx="12192000" cy="1142999"/>
          </a:xfrm>
        </p:spPr>
        <p:txBody>
          <a:bodyPr/>
          <a:lstStyle/>
          <a:p>
            <a:pPr algn="ctr"/>
            <a:r>
              <a:rPr lang="en-US" dirty="0">
                <a:latin typeface="Arial Black" panose="020B0A04020102020204" pitchFamily="34" charset="0"/>
              </a:rPr>
              <a:t>Parallel to the Battle of Armageddon</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A005FB96-BF40-381D-F11F-D64D2D1DEF16}"/>
              </a:ext>
            </a:extLst>
          </p:cNvPr>
          <p:cNvSpPr>
            <a:spLocks noGrp="1"/>
          </p:cNvSpPr>
          <p:nvPr>
            <p:ph idx="1"/>
          </p:nvPr>
        </p:nvSpPr>
        <p:spPr>
          <a:xfrm>
            <a:off x="0" y="1143000"/>
            <a:ext cx="12192000" cy="5714999"/>
          </a:xfrm>
        </p:spPr>
        <p:txBody>
          <a:bodyPr>
            <a:normAutofit/>
          </a:bodyPr>
          <a:lstStyle/>
          <a:p>
            <a:r>
              <a:rPr lang="en-US" dirty="0"/>
              <a:t>Compare with Revelation 19:17-18</a:t>
            </a:r>
          </a:p>
          <a:p>
            <a:pPr marL="457200" lvl="1" indent="0">
              <a:buNone/>
            </a:pPr>
            <a:r>
              <a:rPr lang="en-US" b="1" u="sng" dirty="0"/>
              <a:t>Ezekiel 39:17-20 ESV</a:t>
            </a:r>
          </a:p>
          <a:p>
            <a:pPr marL="457200" lvl="1" indent="0">
              <a:buNone/>
            </a:pPr>
            <a:r>
              <a:rPr lang="en-US" dirty="0"/>
              <a:t>As for you, </a:t>
            </a:r>
            <a:r>
              <a:rPr lang="en-US" b="1" dirty="0">
                <a:highlight>
                  <a:srgbClr val="FFFF00"/>
                </a:highlight>
              </a:rPr>
              <a:t>son of man</a:t>
            </a:r>
            <a:r>
              <a:rPr lang="en-US" dirty="0"/>
              <a:t>, thus says the Lord GOD: </a:t>
            </a:r>
            <a:br>
              <a:rPr lang="en-US" dirty="0"/>
            </a:br>
            <a:r>
              <a:rPr lang="en-US" b="1" dirty="0">
                <a:highlight>
                  <a:srgbClr val="FFFF00"/>
                </a:highlight>
              </a:rPr>
              <a:t>Speak to the birds of every sort and to all beasts of the field</a:t>
            </a:r>
            <a:r>
              <a:rPr lang="en-US" dirty="0"/>
              <a:t>: </a:t>
            </a:r>
          </a:p>
          <a:p>
            <a:pPr marL="914400" lvl="2" indent="0">
              <a:spcBef>
                <a:spcPts val="0"/>
              </a:spcBef>
              <a:buNone/>
            </a:pPr>
            <a:r>
              <a:rPr lang="en-US" sz="2400" dirty="0"/>
              <a:t>Assemble and come, </a:t>
            </a:r>
            <a:r>
              <a:rPr lang="en-US" sz="2400" b="1" dirty="0">
                <a:highlight>
                  <a:srgbClr val="FFFF00"/>
                </a:highlight>
              </a:rPr>
              <a:t>gather from all around to the sacrificial feast</a:t>
            </a:r>
            <a:r>
              <a:rPr lang="en-US" sz="2400" dirty="0"/>
              <a:t> </a:t>
            </a:r>
            <a:br>
              <a:rPr lang="en-US" sz="2400" dirty="0"/>
            </a:br>
            <a:r>
              <a:rPr lang="en-US" sz="2400" dirty="0"/>
              <a:t>that I am preparing for you, a great sacrificial feast on the mountains of Israel, </a:t>
            </a:r>
            <a:br>
              <a:rPr lang="en-US" sz="2400" dirty="0"/>
            </a:br>
            <a:r>
              <a:rPr lang="en-US" sz="2400" dirty="0"/>
              <a:t>and you shall eat flesh and drink blood. </a:t>
            </a:r>
            <a:br>
              <a:rPr lang="en-US" sz="2400" dirty="0"/>
            </a:br>
            <a:r>
              <a:rPr lang="en-US" sz="2400" b="1" dirty="0">
                <a:highlight>
                  <a:srgbClr val="FFFF00"/>
                </a:highlight>
              </a:rPr>
              <a:t>You shall eat the flesh of the mighty</a:t>
            </a:r>
            <a:r>
              <a:rPr lang="en-US" sz="2400" dirty="0"/>
              <a:t>, </a:t>
            </a:r>
            <a:br>
              <a:rPr lang="en-US" sz="2400" dirty="0"/>
            </a:br>
            <a:r>
              <a:rPr lang="en-US" sz="2400" dirty="0"/>
              <a:t>and </a:t>
            </a:r>
            <a:r>
              <a:rPr lang="en-US" sz="2400" b="1" dirty="0">
                <a:highlight>
                  <a:srgbClr val="FFFF00"/>
                </a:highlight>
              </a:rPr>
              <a:t>drink the blood of the princes of the earth</a:t>
            </a:r>
            <a:br>
              <a:rPr lang="en-US" sz="2400" dirty="0"/>
            </a:br>
            <a:r>
              <a:rPr lang="en-US" sz="2400" dirty="0"/>
              <a:t>—of rams, of lambs, and of he-goats, of bulls, all of them fat beasts of Bashan. </a:t>
            </a:r>
            <a:br>
              <a:rPr lang="en-US" sz="2400" dirty="0"/>
            </a:br>
            <a:r>
              <a:rPr lang="en-US" sz="2400" dirty="0"/>
              <a:t>And you shall eat fat till you are filled, and drink blood till you are drunk, </a:t>
            </a:r>
            <a:br>
              <a:rPr lang="en-US" sz="2400" dirty="0"/>
            </a:br>
            <a:r>
              <a:rPr lang="en-US" sz="2400" dirty="0"/>
              <a:t>at the sacrificial feast that I am preparing for you. </a:t>
            </a:r>
            <a:br>
              <a:rPr lang="en-US" sz="2400" dirty="0"/>
            </a:br>
            <a:r>
              <a:rPr lang="en-US" sz="2400" dirty="0"/>
              <a:t>And you shall be filled at my table with horses and charioteers, </a:t>
            </a:r>
            <a:br>
              <a:rPr lang="en-US" sz="2400" dirty="0"/>
            </a:br>
            <a:r>
              <a:rPr lang="en-US" sz="2400" dirty="0"/>
              <a:t>with mighty men and all kinds of warriors, </a:t>
            </a:r>
          </a:p>
          <a:p>
            <a:pPr marL="457200" lvl="1" indent="0">
              <a:spcBef>
                <a:spcPts val="0"/>
              </a:spcBef>
              <a:buNone/>
            </a:pPr>
            <a:r>
              <a:rPr lang="en-US" dirty="0"/>
              <a:t>declares the Lord GOD.</a:t>
            </a:r>
          </a:p>
          <a:p>
            <a:pPr>
              <a:spcBef>
                <a:spcPts val="0"/>
              </a:spcBef>
              <a:buFont typeface="Wingdings" panose="05000000000000000000" pitchFamily="2" charset="2"/>
              <a:buChar char="Ø"/>
            </a:pPr>
            <a:r>
              <a:rPr lang="en-US" dirty="0"/>
              <a:t>The “feasting” occurs over the seven months</a:t>
            </a:r>
            <a:endParaRPr lang="en-CA" dirty="0"/>
          </a:p>
        </p:txBody>
      </p:sp>
    </p:spTree>
    <p:extLst>
      <p:ext uri="{BB962C8B-B14F-4D97-AF65-F5344CB8AC3E}">
        <p14:creationId xmlns:p14="http://schemas.microsoft.com/office/powerpoint/2010/main" val="3584083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80131-81CF-2551-8B08-6AC21B4844D1}"/>
              </a:ext>
            </a:extLst>
          </p:cNvPr>
          <p:cNvSpPr>
            <a:spLocks noGrp="1"/>
          </p:cNvSpPr>
          <p:nvPr>
            <p:ph type="title"/>
          </p:nvPr>
        </p:nvSpPr>
        <p:spPr>
          <a:xfrm>
            <a:off x="838200" y="1"/>
            <a:ext cx="10515600" cy="1130299"/>
          </a:xfrm>
        </p:spPr>
        <p:txBody>
          <a:bodyPr/>
          <a:lstStyle/>
          <a:p>
            <a:pPr algn="ctr"/>
            <a:r>
              <a:rPr lang="en-US" dirty="0">
                <a:latin typeface="Arial Black" panose="020B0A04020102020204" pitchFamily="34" charset="0"/>
              </a:rPr>
              <a:t>Implications of the Attack of Gog</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A786E997-D0CA-1093-624D-B981770B6234}"/>
              </a:ext>
            </a:extLst>
          </p:cNvPr>
          <p:cNvSpPr>
            <a:spLocks noGrp="1"/>
          </p:cNvSpPr>
          <p:nvPr>
            <p:ph idx="1"/>
          </p:nvPr>
        </p:nvSpPr>
        <p:spPr>
          <a:xfrm>
            <a:off x="0" y="1130300"/>
            <a:ext cx="12192000" cy="5727699"/>
          </a:xfrm>
        </p:spPr>
        <p:txBody>
          <a:bodyPr/>
          <a:lstStyle/>
          <a:p>
            <a:r>
              <a:rPr lang="en-US" dirty="0"/>
              <a:t>We  will either:</a:t>
            </a:r>
          </a:p>
          <a:p>
            <a:pPr lvl="1">
              <a:buFont typeface="Wingdings" panose="05000000000000000000" pitchFamily="2" charset="2"/>
              <a:buChar char="Ø"/>
            </a:pPr>
            <a:r>
              <a:rPr lang="en-CA" sz="2800" dirty="0"/>
              <a:t>Be unable to get the Gospel into the nations on the periphery  before the attack, or</a:t>
            </a:r>
          </a:p>
          <a:p>
            <a:pPr lvl="1">
              <a:buFont typeface="Wingdings" panose="05000000000000000000" pitchFamily="2" charset="2"/>
              <a:buChar char="Ø"/>
            </a:pPr>
            <a:r>
              <a:rPr lang="en-CA" sz="2800" dirty="0"/>
              <a:t>There will be little or no acceptance of the Gospel by the nations on the periphery </a:t>
            </a:r>
          </a:p>
          <a:p>
            <a:r>
              <a:rPr lang="en-CA" b="1" dirty="0">
                <a:highlight>
                  <a:srgbClr val="FFFF00"/>
                </a:highlight>
              </a:rPr>
              <a:t>There will be lot of cleanup to do after the attack</a:t>
            </a:r>
            <a:r>
              <a:rPr lang="en-CA" dirty="0"/>
              <a:t>:</a:t>
            </a:r>
          </a:p>
          <a:p>
            <a:pPr marL="457200" lvl="1" indent="0">
              <a:buNone/>
            </a:pPr>
            <a:r>
              <a:rPr lang="en-US" b="1" u="sng" dirty="0"/>
              <a:t>Ezekiel 38:19b-20 ESV</a:t>
            </a:r>
          </a:p>
          <a:p>
            <a:pPr marL="457200" lvl="1" indent="0">
              <a:buNone/>
            </a:pPr>
            <a:r>
              <a:rPr lang="en-US" b="1" dirty="0">
                <a:highlight>
                  <a:srgbClr val="FFFF00"/>
                </a:highlight>
              </a:rPr>
              <a:t>On that day there shall be a great earthquake</a:t>
            </a:r>
            <a:r>
              <a:rPr lang="en-US" dirty="0"/>
              <a:t> in the land of Israel. </a:t>
            </a:r>
          </a:p>
          <a:p>
            <a:pPr marL="457200" lvl="1" indent="0">
              <a:buNone/>
            </a:pPr>
            <a:r>
              <a:rPr lang="en-US" dirty="0"/>
              <a:t>The fish of the sea and the birds of the heavens and the beasts of the field </a:t>
            </a:r>
            <a:br>
              <a:rPr lang="en-US" dirty="0"/>
            </a:br>
            <a:r>
              <a:rPr lang="en-US" dirty="0"/>
              <a:t>and all creeping things that creep on the ground, </a:t>
            </a:r>
            <a:br>
              <a:rPr lang="en-US" dirty="0"/>
            </a:br>
            <a:r>
              <a:rPr lang="en-US" dirty="0"/>
              <a:t>and </a:t>
            </a:r>
            <a:r>
              <a:rPr lang="en-US" b="1" dirty="0">
                <a:highlight>
                  <a:srgbClr val="FFFF00"/>
                </a:highlight>
              </a:rPr>
              <a:t>all the people who are on the face of the earth</a:t>
            </a:r>
            <a:r>
              <a:rPr lang="en-US" dirty="0"/>
              <a:t>, </a:t>
            </a:r>
            <a:r>
              <a:rPr lang="en-US" b="1" dirty="0">
                <a:highlight>
                  <a:srgbClr val="FFFF00"/>
                </a:highlight>
              </a:rPr>
              <a:t>shall quake at my presence</a:t>
            </a:r>
            <a:r>
              <a:rPr lang="en-US" dirty="0"/>
              <a:t>.</a:t>
            </a:r>
          </a:p>
          <a:p>
            <a:pPr marL="457200" lvl="1" indent="0">
              <a:buNone/>
            </a:pPr>
            <a:r>
              <a:rPr lang="en-US" dirty="0"/>
              <a:t>And </a:t>
            </a:r>
            <a:r>
              <a:rPr lang="en-US" b="1" dirty="0">
                <a:highlight>
                  <a:srgbClr val="FFFF00"/>
                </a:highlight>
              </a:rPr>
              <a:t>the mountains shall be thrown down</a:t>
            </a:r>
            <a:r>
              <a:rPr lang="en-US" dirty="0"/>
              <a:t>, </a:t>
            </a:r>
            <a:br>
              <a:rPr lang="en-US" dirty="0"/>
            </a:br>
            <a:r>
              <a:rPr lang="en-US" dirty="0"/>
              <a:t>and the cliffs shall fall, and </a:t>
            </a:r>
            <a:r>
              <a:rPr lang="en-US" b="1" dirty="0">
                <a:highlight>
                  <a:srgbClr val="FFFF00"/>
                </a:highlight>
              </a:rPr>
              <a:t>every wall shall tumble to the ground</a:t>
            </a:r>
            <a:r>
              <a:rPr lang="en-US" dirty="0"/>
              <a:t>.</a:t>
            </a:r>
            <a:endParaRPr lang="en-CA" dirty="0"/>
          </a:p>
        </p:txBody>
      </p:sp>
    </p:spTree>
    <p:extLst>
      <p:ext uri="{BB962C8B-B14F-4D97-AF65-F5344CB8AC3E}">
        <p14:creationId xmlns:p14="http://schemas.microsoft.com/office/powerpoint/2010/main" val="3531220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89C62-F30B-ABF4-31AC-1D14DAD7AC0A}"/>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The Peoples on the Periphery</a:t>
            </a:r>
          </a:p>
        </p:txBody>
      </p:sp>
      <p:sp>
        <p:nvSpPr>
          <p:cNvPr id="3" name="Content Placeholder 2">
            <a:extLst>
              <a:ext uri="{FF2B5EF4-FFF2-40B4-BE49-F238E27FC236}">
                <a16:creationId xmlns:a16="http://schemas.microsoft.com/office/drawing/2014/main" id="{47599F4F-8CA3-8DDB-92D6-69594B07EA92}"/>
              </a:ext>
            </a:extLst>
          </p:cNvPr>
          <p:cNvSpPr>
            <a:spLocks noGrp="1"/>
          </p:cNvSpPr>
          <p:nvPr>
            <p:ph idx="1"/>
          </p:nvPr>
        </p:nvSpPr>
        <p:spPr>
          <a:xfrm>
            <a:off x="0" y="1130300"/>
            <a:ext cx="12192000" cy="5727699"/>
          </a:xfrm>
        </p:spPr>
        <p:txBody>
          <a:bodyPr>
            <a:normAutofit lnSpcReduction="10000"/>
          </a:bodyPr>
          <a:lstStyle/>
          <a:p>
            <a:r>
              <a:rPr lang="en-US" dirty="0"/>
              <a:t>The prologue to the attack of Gog identifies the following actors:</a:t>
            </a:r>
          </a:p>
          <a:p>
            <a:pPr marL="457200" lvl="1" indent="0">
              <a:spcBef>
                <a:spcPts val="0"/>
              </a:spcBef>
              <a:buNone/>
            </a:pPr>
            <a:r>
              <a:rPr lang="en-US" b="1" u="sng" dirty="0"/>
              <a:t>Ezekiel 38:1-6 ESV</a:t>
            </a:r>
          </a:p>
          <a:p>
            <a:pPr marL="457200" lvl="1" indent="0">
              <a:spcBef>
                <a:spcPts val="0"/>
              </a:spcBef>
              <a:buNone/>
            </a:pPr>
            <a:r>
              <a:rPr lang="en-US" dirty="0"/>
              <a:t>The word of the LORD came to me: </a:t>
            </a:r>
          </a:p>
          <a:p>
            <a:pPr marL="914400" lvl="2" indent="0">
              <a:spcBef>
                <a:spcPts val="0"/>
              </a:spcBef>
              <a:buNone/>
            </a:pPr>
            <a:r>
              <a:rPr lang="en-US" sz="2400" dirty="0"/>
              <a:t>“Son of man, set your face toward </a:t>
            </a:r>
            <a:r>
              <a:rPr lang="en-US" sz="2400" b="1" dirty="0">
                <a:highlight>
                  <a:srgbClr val="FFFF00"/>
                </a:highlight>
              </a:rPr>
              <a:t>Gog</a:t>
            </a:r>
            <a:r>
              <a:rPr lang="en-US" sz="2400" dirty="0"/>
              <a:t>, of the </a:t>
            </a:r>
            <a:r>
              <a:rPr lang="en-US" sz="2400" b="1" dirty="0">
                <a:highlight>
                  <a:srgbClr val="FFFF00"/>
                </a:highlight>
              </a:rPr>
              <a:t>land of Magog</a:t>
            </a:r>
            <a:r>
              <a:rPr lang="en-US" sz="2400" dirty="0"/>
              <a:t>, </a:t>
            </a:r>
            <a:br>
              <a:rPr lang="en-US" sz="2400" dirty="0"/>
            </a:br>
            <a:r>
              <a:rPr lang="en-US" sz="2400" dirty="0"/>
              <a:t>the chief prince of </a:t>
            </a:r>
            <a:r>
              <a:rPr lang="en-US" sz="2400" b="1" dirty="0" err="1">
                <a:highlight>
                  <a:srgbClr val="FFFF00"/>
                </a:highlight>
              </a:rPr>
              <a:t>Meshech</a:t>
            </a:r>
            <a:r>
              <a:rPr lang="en-US" sz="2400" dirty="0"/>
              <a:t> and </a:t>
            </a:r>
            <a:r>
              <a:rPr lang="en-US" sz="2400" b="1" dirty="0">
                <a:highlight>
                  <a:srgbClr val="FFFF00"/>
                </a:highlight>
              </a:rPr>
              <a:t>Tubal</a:t>
            </a:r>
            <a:r>
              <a:rPr lang="en-US" sz="2400" dirty="0"/>
              <a:t>, and prophesy against him and say, </a:t>
            </a:r>
            <a:br>
              <a:rPr lang="en-US" sz="2400" dirty="0"/>
            </a:br>
            <a:r>
              <a:rPr lang="en-US" sz="2400" dirty="0"/>
              <a:t>Thus says the Lord GOD: </a:t>
            </a:r>
          </a:p>
          <a:p>
            <a:pPr marL="1371600" lvl="3" indent="0">
              <a:spcBef>
                <a:spcPts val="0"/>
              </a:spcBef>
              <a:buNone/>
            </a:pPr>
            <a:r>
              <a:rPr lang="en-US" sz="2400" dirty="0"/>
              <a:t>Behold, I am against you, O Gog, chief prince of </a:t>
            </a:r>
            <a:r>
              <a:rPr lang="en-US" sz="2400" dirty="0" err="1"/>
              <a:t>Meshech</a:t>
            </a:r>
            <a:r>
              <a:rPr lang="en-US" sz="2400" dirty="0"/>
              <a:t> and Tubal. </a:t>
            </a:r>
            <a:br>
              <a:rPr lang="en-US" sz="2400" dirty="0"/>
            </a:br>
            <a:r>
              <a:rPr lang="en-US" sz="2400" dirty="0"/>
              <a:t>And I will turn you about and put hooks into your jaws, and I will bring you out, </a:t>
            </a:r>
            <a:br>
              <a:rPr lang="en-US" sz="2400" dirty="0"/>
            </a:br>
            <a:r>
              <a:rPr lang="en-US" sz="2400" dirty="0"/>
              <a:t>and all your army, horses and horsemen, all of them clothed in full armor, </a:t>
            </a:r>
            <a:br>
              <a:rPr lang="en-US" sz="2400" dirty="0"/>
            </a:br>
            <a:r>
              <a:rPr lang="en-US" sz="2400" dirty="0"/>
              <a:t>a great host, all of them with buckler and shield, wielding swords. </a:t>
            </a:r>
          </a:p>
          <a:p>
            <a:pPr marL="1371600" lvl="3" indent="0">
              <a:spcBef>
                <a:spcPts val="600"/>
              </a:spcBef>
              <a:buNone/>
            </a:pPr>
            <a:r>
              <a:rPr lang="en-US" sz="2400" b="1" dirty="0">
                <a:highlight>
                  <a:srgbClr val="FFFF00"/>
                </a:highlight>
              </a:rPr>
              <a:t>Persia</a:t>
            </a:r>
            <a:r>
              <a:rPr lang="en-US" sz="2400" dirty="0"/>
              <a:t>, </a:t>
            </a:r>
            <a:r>
              <a:rPr lang="en-US" sz="2400" b="1" dirty="0">
                <a:highlight>
                  <a:srgbClr val="FFFF00"/>
                </a:highlight>
              </a:rPr>
              <a:t>Cush</a:t>
            </a:r>
            <a:r>
              <a:rPr lang="en-US" sz="2400" dirty="0"/>
              <a:t>, and </a:t>
            </a:r>
            <a:r>
              <a:rPr lang="en-US" sz="2400" b="1" dirty="0">
                <a:highlight>
                  <a:srgbClr val="FFFF00"/>
                </a:highlight>
              </a:rPr>
              <a:t>Put</a:t>
            </a:r>
            <a:r>
              <a:rPr lang="en-US" sz="2400" dirty="0"/>
              <a:t> are with them, all of them with shield and helmet; </a:t>
            </a:r>
            <a:br>
              <a:rPr lang="en-US" sz="2400" dirty="0"/>
            </a:br>
            <a:r>
              <a:rPr lang="en-US" sz="2400" b="1" dirty="0">
                <a:highlight>
                  <a:srgbClr val="FFFF00"/>
                </a:highlight>
              </a:rPr>
              <a:t>Gomer</a:t>
            </a:r>
            <a:r>
              <a:rPr lang="en-US" sz="2400" dirty="0"/>
              <a:t> and all his hordes; </a:t>
            </a:r>
            <a:br>
              <a:rPr lang="en-US" sz="2400" dirty="0"/>
            </a:br>
            <a:r>
              <a:rPr lang="en-US" sz="2400" dirty="0"/>
              <a:t>Beth-</a:t>
            </a:r>
            <a:r>
              <a:rPr lang="en-US" sz="2400" b="1" dirty="0" err="1">
                <a:highlight>
                  <a:srgbClr val="FFFF00"/>
                </a:highlight>
              </a:rPr>
              <a:t>togarmah</a:t>
            </a:r>
            <a:r>
              <a:rPr lang="en-US" sz="2400" dirty="0"/>
              <a:t> from the uttermost parts of the north with all his hordes</a:t>
            </a:r>
            <a:br>
              <a:rPr lang="en-US" sz="2400" dirty="0"/>
            </a:br>
            <a:r>
              <a:rPr lang="en-US" sz="2400" dirty="0"/>
              <a:t>—many peoples are with you.</a:t>
            </a:r>
          </a:p>
          <a:p>
            <a:pPr>
              <a:spcBef>
                <a:spcPts val="600"/>
              </a:spcBef>
            </a:pPr>
            <a:r>
              <a:rPr lang="en-US" b="1" dirty="0">
                <a:highlight>
                  <a:srgbClr val="FFFF00"/>
                </a:highlight>
              </a:rPr>
              <a:t>Sheba</a:t>
            </a:r>
            <a:r>
              <a:rPr lang="en-US" dirty="0"/>
              <a:t>, </a:t>
            </a:r>
            <a:r>
              <a:rPr lang="en-US" b="1" dirty="0" err="1">
                <a:highlight>
                  <a:srgbClr val="FFFF00"/>
                </a:highlight>
              </a:rPr>
              <a:t>Dedan</a:t>
            </a:r>
            <a:r>
              <a:rPr lang="en-US" dirty="0"/>
              <a:t>, and </a:t>
            </a:r>
            <a:r>
              <a:rPr lang="en-US" b="1" dirty="0">
                <a:highlight>
                  <a:srgbClr val="FFFF00"/>
                </a:highlight>
              </a:rPr>
              <a:t>Tarshish</a:t>
            </a:r>
            <a:r>
              <a:rPr lang="en-US" dirty="0"/>
              <a:t> are identified later …</a:t>
            </a:r>
          </a:p>
          <a:p>
            <a:pPr>
              <a:spcBef>
                <a:spcPts val="1200"/>
              </a:spcBef>
            </a:pPr>
            <a:r>
              <a:rPr lang="en-US" b="1" dirty="0">
                <a:highlight>
                  <a:srgbClr val="FFFF00"/>
                </a:highlight>
              </a:rPr>
              <a:t>Who are these peoples</a:t>
            </a:r>
            <a:r>
              <a:rPr lang="en-US" dirty="0"/>
              <a:t>?</a:t>
            </a:r>
            <a:endParaRPr lang="en-CA" dirty="0"/>
          </a:p>
        </p:txBody>
      </p:sp>
    </p:spTree>
    <p:extLst>
      <p:ext uri="{BB962C8B-B14F-4D97-AF65-F5344CB8AC3E}">
        <p14:creationId xmlns:p14="http://schemas.microsoft.com/office/powerpoint/2010/main" val="17839442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09049-B738-590C-55B2-D58F015E7844}"/>
              </a:ext>
            </a:extLst>
          </p:cNvPr>
          <p:cNvSpPr>
            <a:spLocks noGrp="1"/>
          </p:cNvSpPr>
          <p:nvPr>
            <p:ph type="title"/>
          </p:nvPr>
        </p:nvSpPr>
        <p:spPr>
          <a:xfrm>
            <a:off x="838200" y="1520825"/>
            <a:ext cx="10515600" cy="1325563"/>
          </a:xfrm>
        </p:spPr>
        <p:txBody>
          <a:bodyPr/>
          <a:lstStyle/>
          <a:p>
            <a:r>
              <a:rPr lang="en-US" dirty="0">
                <a:latin typeface="Arial Black" panose="020B0A04020102020204" pitchFamily="34" charset="0"/>
              </a:rPr>
              <a:t>To be continued …</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498881B3-2936-6A09-DCE1-A1A5797E881D}"/>
              </a:ext>
            </a:extLst>
          </p:cNvPr>
          <p:cNvSpPr>
            <a:spLocks noGrp="1"/>
          </p:cNvSpPr>
          <p:nvPr>
            <p:ph idx="1"/>
          </p:nvPr>
        </p:nvSpPr>
        <p:spPr>
          <a:xfrm>
            <a:off x="838200" y="3428999"/>
            <a:ext cx="10515600" cy="2747963"/>
          </a:xfrm>
        </p:spPr>
        <p:txBody>
          <a:bodyPr>
            <a:normAutofit/>
          </a:bodyPr>
          <a:lstStyle/>
          <a:p>
            <a:pPr marL="0" indent="0">
              <a:buNone/>
            </a:pPr>
            <a:r>
              <a:rPr lang="en-US" sz="3600" dirty="0">
                <a:latin typeface="Arial Black" panose="020B0A04020102020204" pitchFamily="34" charset="0"/>
              </a:rPr>
              <a:t>The rest of chapter 39,</a:t>
            </a:r>
          </a:p>
          <a:p>
            <a:pPr marL="0" indent="0">
              <a:buNone/>
            </a:pPr>
            <a:r>
              <a:rPr lang="en-US" sz="3600" dirty="0">
                <a:latin typeface="Arial Black" panose="020B0A04020102020204" pitchFamily="34" charset="0"/>
              </a:rPr>
              <a:t>is an introduction to Chapter 40 </a:t>
            </a:r>
            <a:br>
              <a:rPr lang="en-US" sz="3600" dirty="0">
                <a:latin typeface="Arial Black" panose="020B0A04020102020204" pitchFamily="34" charset="0"/>
              </a:rPr>
            </a:br>
            <a:r>
              <a:rPr lang="en-US" sz="3600" dirty="0">
                <a:latin typeface="Arial Black" panose="020B0A04020102020204" pitchFamily="34" charset="0"/>
              </a:rPr>
              <a:t>and following …</a:t>
            </a:r>
            <a:endParaRPr lang="en-CA" sz="3600" dirty="0">
              <a:latin typeface="Arial Black" panose="020B0A04020102020204" pitchFamily="34" charset="0"/>
            </a:endParaRPr>
          </a:p>
        </p:txBody>
      </p:sp>
    </p:spTree>
    <p:extLst>
      <p:ext uri="{BB962C8B-B14F-4D97-AF65-F5344CB8AC3E}">
        <p14:creationId xmlns:p14="http://schemas.microsoft.com/office/powerpoint/2010/main" val="1488665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EB9FDBC-5710-EF1F-DC29-C22CDCABDCFF}"/>
              </a:ext>
            </a:extLst>
          </p:cNvPr>
          <p:cNvPicPr>
            <a:picLocks noChangeAspect="1"/>
          </p:cNvPicPr>
          <p:nvPr/>
        </p:nvPicPr>
        <p:blipFill>
          <a:blip r:embed="rId3"/>
          <a:stretch>
            <a:fillRect/>
          </a:stretch>
        </p:blipFill>
        <p:spPr>
          <a:xfrm>
            <a:off x="1266825" y="4762"/>
            <a:ext cx="9658350" cy="6848475"/>
          </a:xfrm>
          <a:prstGeom prst="rect">
            <a:avLst/>
          </a:prstGeom>
        </p:spPr>
      </p:pic>
    </p:spTree>
    <p:extLst>
      <p:ext uri="{BB962C8B-B14F-4D97-AF65-F5344CB8AC3E}">
        <p14:creationId xmlns:p14="http://schemas.microsoft.com/office/powerpoint/2010/main" val="2626222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26B82-39DB-1EF6-08EA-F95324A562B3}"/>
              </a:ext>
            </a:extLst>
          </p:cNvPr>
          <p:cNvSpPr>
            <a:spLocks noGrp="1"/>
          </p:cNvSpPr>
          <p:nvPr>
            <p:ph type="title"/>
          </p:nvPr>
        </p:nvSpPr>
        <p:spPr>
          <a:xfrm>
            <a:off x="838200" y="-1"/>
            <a:ext cx="10515600" cy="1143001"/>
          </a:xfrm>
        </p:spPr>
        <p:txBody>
          <a:bodyPr/>
          <a:lstStyle/>
          <a:p>
            <a:pPr algn="ctr"/>
            <a:r>
              <a:rPr lang="en-CA" dirty="0">
                <a:solidFill>
                  <a:prstClr val="black"/>
                </a:solidFill>
                <a:latin typeface="Arial Black" panose="020B0A04020102020204" pitchFamily="34" charset="0"/>
              </a:rPr>
              <a:t>The Mainstream of Civilization</a:t>
            </a:r>
            <a:endParaRPr lang="en-CA" dirty="0"/>
          </a:p>
        </p:txBody>
      </p:sp>
      <p:sp>
        <p:nvSpPr>
          <p:cNvPr id="3" name="Content Placeholder 2">
            <a:extLst>
              <a:ext uri="{FF2B5EF4-FFF2-40B4-BE49-F238E27FC236}">
                <a16:creationId xmlns:a16="http://schemas.microsoft.com/office/drawing/2014/main" id="{3A464932-CEC1-9874-C418-2C73DBF8596A}"/>
              </a:ext>
            </a:extLst>
          </p:cNvPr>
          <p:cNvSpPr>
            <a:spLocks noGrp="1"/>
          </p:cNvSpPr>
          <p:nvPr>
            <p:ph idx="1"/>
          </p:nvPr>
        </p:nvSpPr>
        <p:spPr>
          <a:xfrm>
            <a:off x="0" y="1143000"/>
            <a:ext cx="8088924" cy="5715000"/>
          </a:xfrm>
        </p:spPr>
        <p:txBody>
          <a:bodyPr>
            <a:normAutofit lnSpcReduction="10000"/>
          </a:bodyPr>
          <a:lstStyle/>
          <a:p>
            <a:pPr marL="0" indent="0">
              <a:buNone/>
            </a:pPr>
            <a:r>
              <a:rPr lang="en-US" b="1" u="sng" dirty="0"/>
              <a:t>Daniel 2:37, 38b-40, 44 ESV</a:t>
            </a:r>
          </a:p>
          <a:p>
            <a:pPr>
              <a:spcBef>
                <a:spcPts val="0"/>
              </a:spcBef>
            </a:pPr>
            <a:r>
              <a:rPr lang="en-US" dirty="0"/>
              <a:t>You, O king, the king of kings, to whom the God of heaven has given the kingdom, the power, and the might, and the glory—</a:t>
            </a:r>
            <a:r>
              <a:rPr lang="en-US" b="1" dirty="0">
                <a:highlight>
                  <a:srgbClr val="FFFF00"/>
                </a:highlight>
              </a:rPr>
              <a:t>you are the head of gold</a:t>
            </a:r>
            <a:r>
              <a:rPr lang="en-US" dirty="0"/>
              <a:t>. Another kingdom inferior to you shall arise after you, and yet a third kingdom of bronze, which shall rule over all the earth. And there shall be a </a:t>
            </a:r>
            <a:r>
              <a:rPr lang="en-US" b="1" dirty="0">
                <a:highlight>
                  <a:srgbClr val="FFFF00"/>
                </a:highlight>
              </a:rPr>
              <a:t>fourth kingdom</a:t>
            </a:r>
            <a:r>
              <a:rPr lang="en-US" dirty="0"/>
              <a:t>, strong as iron, because iron breaks to pieces and shatters all things. And like iron that crushes, </a:t>
            </a:r>
            <a:r>
              <a:rPr lang="en-US" b="1" dirty="0">
                <a:highlight>
                  <a:srgbClr val="FFFF00"/>
                </a:highlight>
              </a:rPr>
              <a:t>it shall break and crush all these</a:t>
            </a:r>
            <a:r>
              <a:rPr lang="en-US" dirty="0"/>
              <a:t>.  </a:t>
            </a:r>
          </a:p>
          <a:p>
            <a:r>
              <a:rPr lang="en-US" dirty="0"/>
              <a:t>And in the days of those kings </a:t>
            </a:r>
            <a:r>
              <a:rPr lang="en-US" b="1" dirty="0">
                <a:highlight>
                  <a:srgbClr val="FFFF00"/>
                </a:highlight>
              </a:rPr>
              <a:t>the God of heaven will set up a kingdom that shall never be destroyed</a:t>
            </a:r>
            <a:r>
              <a:rPr lang="en-US" dirty="0"/>
              <a:t>, nor shall the kingdom be left to another people. It shall break in pieces all these kingdoms and bring them to an end, and </a:t>
            </a:r>
            <a:r>
              <a:rPr lang="en-US" b="1" dirty="0">
                <a:highlight>
                  <a:srgbClr val="FFFF00"/>
                </a:highlight>
              </a:rPr>
              <a:t>it shall stand forever</a:t>
            </a:r>
            <a:r>
              <a:rPr lang="en-US" dirty="0"/>
              <a:t> …</a:t>
            </a:r>
            <a:endParaRPr lang="en-CA" dirty="0">
              <a:solidFill>
                <a:schemeClr val="bg2"/>
              </a:solidFill>
            </a:endParaRPr>
          </a:p>
        </p:txBody>
      </p:sp>
      <p:pic>
        <p:nvPicPr>
          <p:cNvPr id="6" name="Picture 5">
            <a:extLst>
              <a:ext uri="{FF2B5EF4-FFF2-40B4-BE49-F238E27FC236}">
                <a16:creationId xmlns:a16="http://schemas.microsoft.com/office/drawing/2014/main" id="{583450FD-564F-58B0-4AD7-3B3000330913}"/>
              </a:ext>
            </a:extLst>
          </p:cNvPr>
          <p:cNvPicPr>
            <a:picLocks noChangeAspect="1"/>
          </p:cNvPicPr>
          <p:nvPr/>
        </p:nvPicPr>
        <p:blipFill>
          <a:blip r:embed="rId3"/>
          <a:stretch>
            <a:fillRect/>
          </a:stretch>
        </p:blipFill>
        <p:spPr>
          <a:xfrm>
            <a:off x="8088924" y="1143001"/>
            <a:ext cx="4103076" cy="5715000"/>
          </a:xfrm>
          <a:prstGeom prst="rect">
            <a:avLst/>
          </a:prstGeom>
        </p:spPr>
      </p:pic>
    </p:spTree>
    <p:extLst>
      <p:ext uri="{BB962C8B-B14F-4D97-AF65-F5344CB8AC3E}">
        <p14:creationId xmlns:p14="http://schemas.microsoft.com/office/powerpoint/2010/main" val="3233792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9E087-F823-2267-9383-D8B0CD90137C}"/>
              </a:ext>
            </a:extLst>
          </p:cNvPr>
          <p:cNvSpPr>
            <a:spLocks noGrp="1"/>
          </p:cNvSpPr>
          <p:nvPr>
            <p:ph type="title"/>
          </p:nvPr>
        </p:nvSpPr>
        <p:spPr>
          <a:xfrm>
            <a:off x="838200" y="1"/>
            <a:ext cx="10515600" cy="1155699"/>
          </a:xfrm>
        </p:spPr>
        <p:txBody>
          <a:bodyPr/>
          <a:lstStyle/>
          <a:p>
            <a:r>
              <a:rPr lang="en-CA" dirty="0">
                <a:solidFill>
                  <a:prstClr val="black"/>
                </a:solidFill>
                <a:latin typeface="Arial Black" panose="020B0A04020102020204" pitchFamily="34" charset="0"/>
              </a:rPr>
              <a:t>The Mainstream of Civilization</a:t>
            </a:r>
            <a:endParaRPr lang="en-CA" dirty="0"/>
          </a:p>
        </p:txBody>
      </p:sp>
      <p:sp>
        <p:nvSpPr>
          <p:cNvPr id="3" name="Content Placeholder 2">
            <a:extLst>
              <a:ext uri="{FF2B5EF4-FFF2-40B4-BE49-F238E27FC236}">
                <a16:creationId xmlns:a16="http://schemas.microsoft.com/office/drawing/2014/main" id="{8B60B514-2102-D314-5085-3ADE6406DC67}"/>
              </a:ext>
            </a:extLst>
          </p:cNvPr>
          <p:cNvSpPr>
            <a:spLocks noGrp="1"/>
          </p:cNvSpPr>
          <p:nvPr>
            <p:ph idx="1"/>
          </p:nvPr>
        </p:nvSpPr>
        <p:spPr>
          <a:xfrm>
            <a:off x="0" y="1155700"/>
            <a:ext cx="12052300" cy="5702299"/>
          </a:xfrm>
        </p:spPr>
        <p:txBody>
          <a:bodyPr>
            <a:normAutofit fontScale="92500"/>
          </a:bodyPr>
          <a:lstStyle/>
          <a:p>
            <a:pPr marL="0" indent="0">
              <a:buNone/>
            </a:pPr>
            <a:r>
              <a:rPr lang="en-US" b="1" dirty="0">
                <a:highlight>
                  <a:srgbClr val="FFFF00"/>
                </a:highlight>
              </a:rPr>
              <a:t>The peoples with whom God has dealt have defined the mainstream of civilization</a:t>
            </a:r>
            <a:r>
              <a:rPr lang="en-US" dirty="0"/>
              <a:t>:</a:t>
            </a:r>
          </a:p>
          <a:p>
            <a:r>
              <a:rPr lang="en-CA" dirty="0"/>
              <a:t>Originally the </a:t>
            </a:r>
            <a:r>
              <a:rPr lang="en-CA" b="1" dirty="0">
                <a:highlight>
                  <a:srgbClr val="FFFF00"/>
                </a:highlight>
              </a:rPr>
              <a:t>Patriarchs</a:t>
            </a:r>
            <a:r>
              <a:rPr lang="en-CA" dirty="0"/>
              <a:t>, then </a:t>
            </a:r>
            <a:r>
              <a:rPr lang="en-CA" b="1" dirty="0">
                <a:highlight>
                  <a:srgbClr val="FFFF00"/>
                </a:highlight>
              </a:rPr>
              <a:t>Israel</a:t>
            </a:r>
            <a:r>
              <a:rPr lang="en-CA" dirty="0"/>
              <a:t>, in the </a:t>
            </a:r>
            <a:r>
              <a:rPr lang="en-CA" b="1" dirty="0">
                <a:highlight>
                  <a:srgbClr val="FFFF00"/>
                </a:highlight>
              </a:rPr>
              <a:t>Fertile Crescent</a:t>
            </a:r>
            <a:r>
              <a:rPr lang="en-CA" dirty="0"/>
              <a:t>: Assyria, Babylon, and Medo-Persia </a:t>
            </a:r>
          </a:p>
          <a:p>
            <a:r>
              <a:rPr lang="en-CA" dirty="0"/>
              <a:t>After the exile, the </a:t>
            </a:r>
            <a:r>
              <a:rPr lang="en-CA" b="1" dirty="0">
                <a:highlight>
                  <a:srgbClr val="FFFF00"/>
                </a:highlight>
              </a:rPr>
              <a:t>remnant community</a:t>
            </a:r>
            <a:r>
              <a:rPr lang="en-CA" dirty="0"/>
              <a:t> - with Alexander’s hegemony, the  mainstream extended to Europe, </a:t>
            </a:r>
            <a:r>
              <a:rPr lang="en-CA" b="1" dirty="0">
                <a:highlight>
                  <a:srgbClr val="FFFF00"/>
                </a:highlight>
              </a:rPr>
              <a:t>Greece</a:t>
            </a:r>
            <a:r>
              <a:rPr lang="en-CA" dirty="0"/>
              <a:t>, but the focus was still the Land of Israel</a:t>
            </a:r>
          </a:p>
          <a:p>
            <a:r>
              <a:rPr lang="en-CA" dirty="0"/>
              <a:t>With the </a:t>
            </a:r>
            <a:r>
              <a:rPr lang="en-CA" b="1" dirty="0">
                <a:highlight>
                  <a:srgbClr val="FFFF00"/>
                </a:highlight>
              </a:rPr>
              <a:t>First Advent</a:t>
            </a:r>
            <a:r>
              <a:rPr lang="en-CA" dirty="0"/>
              <a:t> the focus started in the Land of Israel, but quickly moved west into Europe as the Church grew within the </a:t>
            </a:r>
            <a:r>
              <a:rPr lang="en-CA" b="1" dirty="0">
                <a:highlight>
                  <a:srgbClr val="FFFF00"/>
                </a:highlight>
              </a:rPr>
              <a:t>Roman Empire</a:t>
            </a:r>
          </a:p>
          <a:p>
            <a:r>
              <a:rPr lang="en-CA" dirty="0"/>
              <a:t>With the worldwide dominance of the false church, God’s focus became  individuals and small groups </a:t>
            </a:r>
            <a:r>
              <a:rPr lang="en-CA" b="1" dirty="0">
                <a:highlight>
                  <a:srgbClr val="FFFF00"/>
                </a:highlight>
              </a:rPr>
              <a:t>scattered throughout Western Civilization</a:t>
            </a:r>
          </a:p>
          <a:p>
            <a:r>
              <a:rPr lang="en-CA" dirty="0"/>
              <a:t>Due to the </a:t>
            </a:r>
            <a:r>
              <a:rPr lang="en-CA" b="1" dirty="0">
                <a:highlight>
                  <a:srgbClr val="FFFF00"/>
                </a:highlight>
              </a:rPr>
              <a:t>Judaeo-Christian ethic</a:t>
            </a:r>
            <a:r>
              <a:rPr lang="en-CA" dirty="0"/>
              <a:t>, there has been some knowledge of Jesus</a:t>
            </a:r>
            <a:r>
              <a:rPr lang="en-CA" dirty="0">
                <a:latin typeface="Calibri" panose="020F0502020204030204" pitchFamily="34" charset="0"/>
                <a:cs typeface="Calibri" panose="020F0502020204030204" pitchFamily="34" charset="0"/>
              </a:rPr>
              <a:t> </a:t>
            </a:r>
            <a:r>
              <a:rPr lang="en-CA" dirty="0"/>
              <a:t>Christ throughout Western Civilization </a:t>
            </a:r>
          </a:p>
          <a:p>
            <a:r>
              <a:rPr lang="en-CA" b="1" dirty="0">
                <a:highlight>
                  <a:srgbClr val="FFFF00"/>
                </a:highlight>
              </a:rPr>
              <a:t>The majority of humanity still has little or no understanding of Jesus Christ</a:t>
            </a:r>
          </a:p>
        </p:txBody>
      </p:sp>
    </p:spTree>
    <p:extLst>
      <p:ext uri="{BB962C8B-B14F-4D97-AF65-F5344CB8AC3E}">
        <p14:creationId xmlns:p14="http://schemas.microsoft.com/office/powerpoint/2010/main" val="1037595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FDCBD-46A7-AFBF-CE64-40F0115D897B}"/>
              </a:ext>
            </a:extLst>
          </p:cNvPr>
          <p:cNvSpPr>
            <a:spLocks noGrp="1"/>
          </p:cNvSpPr>
          <p:nvPr>
            <p:ph type="title"/>
          </p:nvPr>
        </p:nvSpPr>
        <p:spPr>
          <a:xfrm>
            <a:off x="838200" y="1"/>
            <a:ext cx="10515600" cy="1168399"/>
          </a:xfrm>
        </p:spPr>
        <p:txBody>
          <a:bodyPr/>
          <a:lstStyle/>
          <a:p>
            <a:pPr algn="ctr"/>
            <a:r>
              <a:rPr lang="en-CA" dirty="0">
                <a:solidFill>
                  <a:prstClr val="black"/>
                </a:solidFill>
                <a:latin typeface="Arial Black" panose="020B0A04020102020204" pitchFamily="34" charset="0"/>
              </a:rPr>
              <a:t>The Peoples on the Periphery</a:t>
            </a:r>
            <a:endParaRPr lang="en-CA" dirty="0"/>
          </a:p>
        </p:txBody>
      </p:sp>
      <p:sp>
        <p:nvSpPr>
          <p:cNvPr id="3" name="Content Placeholder 2">
            <a:extLst>
              <a:ext uri="{FF2B5EF4-FFF2-40B4-BE49-F238E27FC236}">
                <a16:creationId xmlns:a16="http://schemas.microsoft.com/office/drawing/2014/main" id="{6AF50747-30A0-1ECD-7D3B-A6BEB5900C5D}"/>
              </a:ext>
            </a:extLst>
          </p:cNvPr>
          <p:cNvSpPr>
            <a:spLocks noGrp="1"/>
          </p:cNvSpPr>
          <p:nvPr>
            <p:ph idx="1"/>
          </p:nvPr>
        </p:nvSpPr>
        <p:spPr>
          <a:xfrm>
            <a:off x="838200" y="1168400"/>
            <a:ext cx="10515600" cy="5689599"/>
          </a:xfrm>
        </p:spPr>
        <p:txBody>
          <a:bodyPr>
            <a:normAutofit/>
          </a:bodyPr>
          <a:lstStyle/>
          <a:p>
            <a:r>
              <a:rPr lang="en-US" b="1" dirty="0">
                <a:highlight>
                  <a:srgbClr val="FFFF00"/>
                </a:highlight>
              </a:rPr>
              <a:t>The ancient peoples are purely symbolic</a:t>
            </a:r>
            <a:r>
              <a:rPr lang="en-US" dirty="0"/>
              <a:t> to specify the “hordes” under the command of Gog</a:t>
            </a:r>
          </a:p>
          <a:p>
            <a:r>
              <a:rPr lang="en-US" dirty="0"/>
              <a:t>The peoples and groups participating in the attack of Gog are from the </a:t>
            </a:r>
            <a:r>
              <a:rPr lang="en-US" b="1" dirty="0">
                <a:highlight>
                  <a:srgbClr val="FFFF00"/>
                </a:highlight>
              </a:rPr>
              <a:t>peoples on the periphery</a:t>
            </a:r>
            <a:r>
              <a:rPr lang="en-US" dirty="0"/>
              <a:t> – not from the “mainstream” of civilization  </a:t>
            </a:r>
          </a:p>
          <a:p>
            <a:r>
              <a:rPr lang="en-US" dirty="0"/>
              <a:t>To try to project specific groups or peoples from the ancient world onto modern nations is futile speculation</a:t>
            </a:r>
          </a:p>
          <a:p>
            <a:r>
              <a:rPr lang="en-US" dirty="0"/>
              <a:t>The ancient peoples and groups were well known at that time – they are symbolic of “peoples on the periphery” in the modern world</a:t>
            </a:r>
          </a:p>
          <a:p>
            <a:r>
              <a:rPr lang="en-US" dirty="0"/>
              <a:t>The Mainstream of Civilization is Western Civilization</a:t>
            </a:r>
          </a:p>
          <a:p>
            <a:r>
              <a:rPr lang="en-US" dirty="0"/>
              <a:t>The Peoples on the Periphery are the vast hordes in Asia and Africa</a:t>
            </a:r>
          </a:p>
          <a:p>
            <a:endParaRPr lang="en-CA" dirty="0"/>
          </a:p>
        </p:txBody>
      </p:sp>
    </p:spTree>
    <p:extLst>
      <p:ext uri="{BB962C8B-B14F-4D97-AF65-F5344CB8AC3E}">
        <p14:creationId xmlns:p14="http://schemas.microsoft.com/office/powerpoint/2010/main" val="3537419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46E48-4878-97EE-85B9-B111EC9BA098}"/>
              </a:ext>
            </a:extLst>
          </p:cNvPr>
          <p:cNvSpPr>
            <a:spLocks noGrp="1"/>
          </p:cNvSpPr>
          <p:nvPr>
            <p:ph type="title"/>
          </p:nvPr>
        </p:nvSpPr>
        <p:spPr>
          <a:xfrm>
            <a:off x="0" y="1"/>
            <a:ext cx="12192000" cy="1142999"/>
          </a:xfrm>
        </p:spPr>
        <p:txBody>
          <a:bodyPr/>
          <a:lstStyle/>
          <a:p>
            <a:pPr algn="ctr"/>
            <a:r>
              <a:rPr lang="en-US" dirty="0">
                <a:latin typeface="Arial Black" panose="020B0A04020102020204" pitchFamily="34" charset="0"/>
              </a:rPr>
              <a:t>A Very Complicated Literary Structure </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78ABBFE-DE67-18DD-1F2A-3485332365B6}"/>
              </a:ext>
            </a:extLst>
          </p:cNvPr>
          <p:cNvSpPr>
            <a:spLocks noGrp="1"/>
          </p:cNvSpPr>
          <p:nvPr>
            <p:ph idx="1"/>
          </p:nvPr>
        </p:nvSpPr>
        <p:spPr>
          <a:xfrm>
            <a:off x="457200" y="1143000"/>
            <a:ext cx="10972800" cy="5714999"/>
          </a:xfrm>
        </p:spPr>
        <p:txBody>
          <a:bodyPr/>
          <a:lstStyle/>
          <a:p>
            <a:r>
              <a:rPr lang="en-US" dirty="0"/>
              <a:t>Chapters 38 and 39 present a very complicated composition</a:t>
            </a:r>
          </a:p>
          <a:p>
            <a:r>
              <a:rPr lang="en-US" dirty="0"/>
              <a:t>God addresses Ezekiel using well know nations, peoples, and locations in Ezekiel’s contemporary setting</a:t>
            </a:r>
          </a:p>
          <a:p>
            <a:r>
              <a:rPr lang="en-US" dirty="0"/>
              <a:t>The individual, “Gog”, is an enigma: he does NOT exist in the ancient world</a:t>
            </a:r>
          </a:p>
          <a:p>
            <a:r>
              <a:rPr lang="en-US" dirty="0"/>
              <a:t>God makes it clear to Ezekiel that the prophecy is for the end-time, so</a:t>
            </a:r>
          </a:p>
          <a:p>
            <a:pPr lvl="1">
              <a:buFont typeface="Wingdings" panose="05000000000000000000" pitchFamily="2" charset="2"/>
              <a:buChar char="Ø"/>
            </a:pPr>
            <a:r>
              <a:rPr lang="en-US" sz="2800" dirty="0"/>
              <a:t>The nations, peoples, and location have to be symbolic</a:t>
            </a:r>
          </a:p>
          <a:p>
            <a:pPr lvl="1">
              <a:buFont typeface="Wingdings" panose="05000000000000000000" pitchFamily="2" charset="2"/>
              <a:buChar char="Ø"/>
            </a:pPr>
            <a:r>
              <a:rPr lang="en-US" sz="2800" dirty="0"/>
              <a:t>The individual, “Gog”, will exist in the end-time, though the name may be symbolic</a:t>
            </a:r>
          </a:p>
          <a:p>
            <a:r>
              <a:rPr lang="en-CA" b="1" dirty="0">
                <a:highlight>
                  <a:srgbClr val="FFFF00"/>
                </a:highlight>
              </a:rPr>
              <a:t>God talks to Ezekiel in terms of Ezekiel’s contemporary situation, but the actual events will only occur at the end-time</a:t>
            </a:r>
            <a:endParaRPr lang="en-US" b="1" dirty="0">
              <a:highlight>
                <a:srgbClr val="FFFF00"/>
              </a:highlight>
            </a:endParaRPr>
          </a:p>
        </p:txBody>
      </p:sp>
    </p:spTree>
    <p:extLst>
      <p:ext uri="{BB962C8B-B14F-4D97-AF65-F5344CB8AC3E}">
        <p14:creationId xmlns:p14="http://schemas.microsoft.com/office/powerpoint/2010/main" val="111365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8CAE1-C389-424F-5BDB-B8B8868DCFE8}"/>
              </a:ext>
            </a:extLst>
          </p:cNvPr>
          <p:cNvSpPr>
            <a:spLocks noGrp="1"/>
          </p:cNvSpPr>
          <p:nvPr>
            <p:ph type="title"/>
          </p:nvPr>
        </p:nvSpPr>
        <p:spPr>
          <a:xfrm>
            <a:off x="0" y="1"/>
            <a:ext cx="12192000" cy="1193799"/>
          </a:xfrm>
        </p:spPr>
        <p:txBody>
          <a:bodyPr>
            <a:normAutofit fontScale="90000"/>
          </a:bodyPr>
          <a:lstStyle/>
          <a:p>
            <a:pPr algn="ctr"/>
            <a:r>
              <a:rPr lang="en-US" dirty="0">
                <a:latin typeface="Arial Black" panose="020B0A04020102020204" pitchFamily="34" charset="0"/>
              </a:rPr>
              <a:t>Identifying Features of the Attack of Gog</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BFD9F130-3791-23B1-D99A-54487B223E09}"/>
              </a:ext>
            </a:extLst>
          </p:cNvPr>
          <p:cNvSpPr>
            <a:spLocks noGrp="1"/>
          </p:cNvSpPr>
          <p:nvPr>
            <p:ph idx="1"/>
          </p:nvPr>
        </p:nvSpPr>
        <p:spPr>
          <a:xfrm>
            <a:off x="0" y="1193800"/>
            <a:ext cx="12192000" cy="5664199"/>
          </a:xfrm>
        </p:spPr>
        <p:txBody>
          <a:bodyPr>
            <a:normAutofit lnSpcReduction="10000"/>
          </a:bodyPr>
          <a:lstStyle/>
          <a:p>
            <a:r>
              <a:rPr lang="en-US" b="1" dirty="0">
                <a:highlight>
                  <a:srgbClr val="FFFF00"/>
                </a:highlight>
              </a:rPr>
              <a:t>The object of the attack is New Israel</a:t>
            </a:r>
            <a:r>
              <a:rPr lang="en-US" dirty="0"/>
              <a:t>:</a:t>
            </a:r>
          </a:p>
          <a:p>
            <a:pPr marL="457200" lvl="1" indent="0">
              <a:spcBef>
                <a:spcPts val="0"/>
              </a:spcBef>
              <a:buNone/>
            </a:pPr>
            <a:r>
              <a:rPr lang="en-US" b="1" u="sng" dirty="0"/>
              <a:t>Ezekiel 38:18a ESV</a:t>
            </a:r>
          </a:p>
          <a:p>
            <a:pPr marL="457200" lvl="1" indent="0">
              <a:spcBef>
                <a:spcPts val="0"/>
              </a:spcBef>
              <a:buNone/>
            </a:pPr>
            <a:r>
              <a:rPr lang="en-US" dirty="0"/>
              <a:t>But on that day, the day that Gog shall come </a:t>
            </a:r>
            <a:r>
              <a:rPr lang="en-US" b="1" dirty="0">
                <a:highlight>
                  <a:srgbClr val="FFFF00"/>
                </a:highlight>
              </a:rPr>
              <a:t>against the land of Israel</a:t>
            </a:r>
            <a:r>
              <a:rPr lang="en-US" dirty="0"/>
              <a:t> …</a:t>
            </a:r>
          </a:p>
          <a:p>
            <a:r>
              <a:rPr lang="en-US" b="1" dirty="0">
                <a:highlight>
                  <a:srgbClr val="FFFF00"/>
                </a:highlight>
              </a:rPr>
              <a:t>New Israel will have been established</a:t>
            </a:r>
            <a:r>
              <a:rPr lang="en-US" dirty="0"/>
              <a:t> long enough to acquire wealth</a:t>
            </a:r>
          </a:p>
          <a:p>
            <a:pPr marL="457200" lvl="1" indent="0">
              <a:spcBef>
                <a:spcPts val="0"/>
              </a:spcBef>
              <a:buNone/>
            </a:pPr>
            <a:r>
              <a:rPr lang="en-US" b="1" u="sng" dirty="0"/>
              <a:t>Ezekiel 38:11b</a:t>
            </a:r>
            <a:r>
              <a:rPr lang="el-GR" b="1" u="sng" dirty="0">
                <a:latin typeface="Calibri" panose="020F0502020204030204" pitchFamily="34" charset="0"/>
                <a:cs typeface="Calibri" panose="020F0502020204030204" pitchFamily="34" charset="0"/>
              </a:rPr>
              <a:t>α</a:t>
            </a:r>
            <a:r>
              <a:rPr lang="en-US" b="1" u="sng" dirty="0"/>
              <a:t>,12b</a:t>
            </a:r>
            <a:r>
              <a:rPr lang="el-GR" b="1" u="sng" dirty="0"/>
              <a:t>β</a:t>
            </a:r>
            <a:r>
              <a:rPr lang="en-US" b="1" u="sng" dirty="0"/>
              <a:t>, 12a</a:t>
            </a:r>
            <a:r>
              <a:rPr lang="el-GR" b="1" u="sng" dirty="0">
                <a:latin typeface="Calibri" panose="020F0502020204030204" pitchFamily="34" charset="0"/>
                <a:cs typeface="Calibri" panose="020F0502020204030204" pitchFamily="34" charset="0"/>
              </a:rPr>
              <a:t>α</a:t>
            </a:r>
            <a:r>
              <a:rPr lang="en-US" b="1" u="sng" dirty="0">
                <a:latin typeface="Calibri" panose="020F0502020204030204" pitchFamily="34" charset="0"/>
                <a:cs typeface="Calibri" panose="020F0502020204030204" pitchFamily="34" charset="0"/>
              </a:rPr>
              <a:t> ESV</a:t>
            </a:r>
            <a:endParaRPr lang="en-US" b="1" u="sng" dirty="0"/>
          </a:p>
          <a:p>
            <a:pPr marL="457200" lvl="1" indent="0">
              <a:spcBef>
                <a:spcPts val="0"/>
              </a:spcBef>
              <a:buNone/>
            </a:pPr>
            <a:r>
              <a:rPr lang="en-US" dirty="0"/>
              <a:t>… I will fall upon the quiet people who dwell securely </a:t>
            </a:r>
            <a:br>
              <a:rPr lang="en-US" dirty="0"/>
            </a:br>
            <a:r>
              <a:rPr lang="en-US" dirty="0"/>
              <a:t>… who have </a:t>
            </a:r>
            <a:r>
              <a:rPr lang="en-US" b="1" dirty="0">
                <a:highlight>
                  <a:srgbClr val="FFFF00"/>
                </a:highlight>
              </a:rPr>
              <a:t>acquired livestock and goods  </a:t>
            </a:r>
            <a:br>
              <a:rPr lang="en-US" dirty="0"/>
            </a:br>
            <a:r>
              <a:rPr lang="en-US" dirty="0"/>
              <a:t>… to seize spoil and to carry off plunder</a:t>
            </a:r>
          </a:p>
          <a:p>
            <a:r>
              <a:rPr lang="en-US" b="1" dirty="0">
                <a:highlight>
                  <a:srgbClr val="FFFF00"/>
                </a:highlight>
              </a:rPr>
              <a:t>God is in control</a:t>
            </a:r>
            <a:r>
              <a:rPr lang="en-US" dirty="0"/>
              <a:t>: God summons Gog and the hordes</a:t>
            </a:r>
          </a:p>
          <a:p>
            <a:pPr marL="457200" lvl="1" indent="0">
              <a:spcBef>
                <a:spcPts val="0"/>
              </a:spcBef>
              <a:buNone/>
            </a:pPr>
            <a:r>
              <a:rPr lang="en-US" b="1" u="sng" dirty="0"/>
              <a:t>Ezekiel 38:16b</a:t>
            </a:r>
            <a:r>
              <a:rPr lang="el-GR" b="1" u="sng" dirty="0">
                <a:latin typeface="Calibri" panose="020F0502020204030204" pitchFamily="34" charset="0"/>
                <a:cs typeface="Calibri" panose="020F0502020204030204" pitchFamily="34" charset="0"/>
              </a:rPr>
              <a:t>α</a:t>
            </a:r>
            <a:r>
              <a:rPr lang="en-US" b="1" u="sng" dirty="0">
                <a:latin typeface="Calibri" panose="020F0502020204030204" pitchFamily="34" charset="0"/>
                <a:cs typeface="Calibri" panose="020F0502020204030204" pitchFamily="34" charset="0"/>
              </a:rPr>
              <a:t> ESV</a:t>
            </a:r>
            <a:endParaRPr lang="en-US" b="1" u="sng" dirty="0"/>
          </a:p>
          <a:p>
            <a:pPr marL="457200" lvl="1" indent="0">
              <a:spcBef>
                <a:spcPts val="0"/>
              </a:spcBef>
              <a:buNone/>
            </a:pPr>
            <a:r>
              <a:rPr lang="en-US" dirty="0"/>
              <a:t>In the latter days </a:t>
            </a:r>
            <a:r>
              <a:rPr lang="en-US" b="1" dirty="0">
                <a:highlight>
                  <a:srgbClr val="FFFF00"/>
                </a:highlight>
              </a:rPr>
              <a:t>I will bring you against my land</a:t>
            </a:r>
            <a:r>
              <a:rPr lang="en-US" dirty="0"/>
              <a:t> …</a:t>
            </a:r>
          </a:p>
          <a:p>
            <a:r>
              <a:rPr lang="en-US" b="1" dirty="0">
                <a:highlight>
                  <a:srgbClr val="FFFF00"/>
                </a:highlight>
              </a:rPr>
              <a:t>God’s purpose</a:t>
            </a:r>
            <a:r>
              <a:rPr lang="en-US" dirty="0"/>
              <a:t> is for the nations and for Israel </a:t>
            </a:r>
          </a:p>
          <a:p>
            <a:pPr marL="457200" lvl="1" indent="0">
              <a:buNone/>
            </a:pPr>
            <a:r>
              <a:rPr lang="en-US" b="1" u="sng" dirty="0"/>
              <a:t>Ezekiel 39:7a</a:t>
            </a:r>
            <a:r>
              <a:rPr lang="el-GR" b="1" u="sng" dirty="0">
                <a:latin typeface="Calibri" panose="020F0502020204030204" pitchFamily="34" charset="0"/>
                <a:cs typeface="Calibri" panose="020F0502020204030204" pitchFamily="34" charset="0"/>
              </a:rPr>
              <a:t>α</a:t>
            </a:r>
            <a:r>
              <a:rPr lang="en-US" b="1" u="sng" dirty="0">
                <a:latin typeface="Calibri" panose="020F0502020204030204" pitchFamily="34" charset="0"/>
                <a:cs typeface="Calibri" panose="020F0502020204030204" pitchFamily="34" charset="0"/>
              </a:rPr>
              <a:t>, 7b ESV</a:t>
            </a:r>
            <a:endParaRPr lang="en-US" b="1" u="sng" dirty="0"/>
          </a:p>
          <a:p>
            <a:pPr marL="457200" lvl="1" indent="0">
              <a:buNone/>
            </a:pPr>
            <a:r>
              <a:rPr lang="en-US" dirty="0"/>
              <a:t>And </a:t>
            </a:r>
            <a:r>
              <a:rPr lang="en-US" b="1" dirty="0">
                <a:highlight>
                  <a:srgbClr val="FFFF00"/>
                </a:highlight>
              </a:rPr>
              <a:t>my holy name I will make known in the midst of my people Israel</a:t>
            </a:r>
            <a:r>
              <a:rPr lang="en-US" dirty="0"/>
              <a:t> …</a:t>
            </a:r>
            <a:br>
              <a:rPr lang="en-US" dirty="0"/>
            </a:br>
            <a:r>
              <a:rPr lang="en-US" dirty="0"/>
              <a:t>And </a:t>
            </a:r>
            <a:r>
              <a:rPr lang="en-US" b="1" dirty="0">
                <a:highlight>
                  <a:srgbClr val="FFFF00"/>
                </a:highlight>
              </a:rPr>
              <a:t>the nations shall know that I am the LORD</a:t>
            </a:r>
            <a:r>
              <a:rPr lang="en-US" dirty="0"/>
              <a:t>, the Holy One in Israel.</a:t>
            </a:r>
          </a:p>
          <a:p>
            <a:endParaRPr lang="en-CA" dirty="0"/>
          </a:p>
        </p:txBody>
      </p:sp>
    </p:spTree>
    <p:extLst>
      <p:ext uri="{BB962C8B-B14F-4D97-AF65-F5344CB8AC3E}">
        <p14:creationId xmlns:p14="http://schemas.microsoft.com/office/powerpoint/2010/main" val="1019578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55472-37DE-79EF-2536-A34EF6AB8944}"/>
              </a:ext>
            </a:extLst>
          </p:cNvPr>
          <p:cNvSpPr>
            <a:spLocks noGrp="1"/>
          </p:cNvSpPr>
          <p:nvPr>
            <p:ph type="title"/>
          </p:nvPr>
        </p:nvSpPr>
        <p:spPr>
          <a:xfrm>
            <a:off x="838200" y="1"/>
            <a:ext cx="10515600" cy="1104899"/>
          </a:xfrm>
        </p:spPr>
        <p:txBody>
          <a:bodyPr/>
          <a:lstStyle/>
          <a:p>
            <a:pPr algn="ctr"/>
            <a:r>
              <a:rPr lang="en-US" dirty="0">
                <a:latin typeface="Arial Black" panose="020B0A04020102020204" pitchFamily="34" charset="0"/>
              </a:rPr>
              <a:t>The Summons to Gog</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F44DE350-9303-3D7D-9F74-2EE613FFEF14}"/>
              </a:ext>
            </a:extLst>
          </p:cNvPr>
          <p:cNvSpPr>
            <a:spLocks noGrp="1"/>
          </p:cNvSpPr>
          <p:nvPr>
            <p:ph idx="1"/>
          </p:nvPr>
        </p:nvSpPr>
        <p:spPr>
          <a:xfrm>
            <a:off x="711200" y="1104900"/>
            <a:ext cx="11480800" cy="5753099"/>
          </a:xfrm>
        </p:spPr>
        <p:txBody>
          <a:bodyPr/>
          <a:lstStyle/>
          <a:p>
            <a:pPr marL="0" indent="0">
              <a:buNone/>
            </a:pPr>
            <a:r>
              <a:rPr lang="en-US" dirty="0"/>
              <a:t>Gog may NOT realize it, but his actions are at the behest of God:</a:t>
            </a:r>
          </a:p>
          <a:p>
            <a:pPr marL="457200" lvl="1" indent="0">
              <a:buNone/>
            </a:pPr>
            <a:r>
              <a:rPr lang="en-US" b="1" u="sng" dirty="0"/>
              <a:t>Ezekiel 38:7-9 ESV</a:t>
            </a:r>
          </a:p>
          <a:p>
            <a:pPr marL="457200" lvl="1" indent="0">
              <a:buNone/>
            </a:pPr>
            <a:r>
              <a:rPr lang="en-US" b="1" dirty="0">
                <a:highlight>
                  <a:srgbClr val="FFFF00"/>
                </a:highlight>
              </a:rPr>
              <a:t>Be ready and keep ready</a:t>
            </a:r>
            <a:r>
              <a:rPr lang="en-US" dirty="0"/>
              <a:t>, </a:t>
            </a:r>
            <a:br>
              <a:rPr lang="en-US" dirty="0"/>
            </a:br>
            <a:r>
              <a:rPr lang="en-US" dirty="0"/>
              <a:t>you and all your hosts that are assembled about you, </a:t>
            </a:r>
            <a:br>
              <a:rPr lang="en-US" dirty="0"/>
            </a:br>
            <a:r>
              <a:rPr lang="en-US" dirty="0"/>
              <a:t>and be a guard for them. </a:t>
            </a:r>
          </a:p>
          <a:p>
            <a:pPr marL="457200" lvl="1" indent="0">
              <a:buNone/>
            </a:pPr>
            <a:r>
              <a:rPr lang="en-US" b="1" dirty="0">
                <a:highlight>
                  <a:srgbClr val="FFFF00"/>
                </a:highlight>
              </a:rPr>
              <a:t>After many days you will be mustered</a:t>
            </a:r>
            <a:r>
              <a:rPr lang="en-US" dirty="0"/>
              <a:t>. </a:t>
            </a:r>
          </a:p>
          <a:p>
            <a:pPr marL="457200" lvl="1" indent="0">
              <a:buNone/>
            </a:pPr>
            <a:r>
              <a:rPr lang="en-US" b="1" dirty="0">
                <a:highlight>
                  <a:srgbClr val="FFFF00"/>
                </a:highlight>
              </a:rPr>
              <a:t>In the latter years</a:t>
            </a:r>
            <a:r>
              <a:rPr lang="en-US" dirty="0"/>
              <a:t> you will go against the land that is restored from war, </a:t>
            </a:r>
            <a:br>
              <a:rPr lang="en-US" dirty="0"/>
            </a:br>
            <a:r>
              <a:rPr lang="en-US" dirty="0"/>
              <a:t>the land whose </a:t>
            </a:r>
            <a:r>
              <a:rPr lang="en-US" b="1" dirty="0">
                <a:highlight>
                  <a:srgbClr val="FFFF00"/>
                </a:highlight>
              </a:rPr>
              <a:t>people were gathered from many peoples</a:t>
            </a:r>
            <a:r>
              <a:rPr lang="en-US" dirty="0"/>
              <a:t> </a:t>
            </a:r>
            <a:br>
              <a:rPr lang="en-US" dirty="0"/>
            </a:br>
            <a:r>
              <a:rPr lang="en-US" b="1" dirty="0">
                <a:highlight>
                  <a:srgbClr val="FFFF00"/>
                </a:highlight>
              </a:rPr>
              <a:t>upon the mountains of Israel</a:t>
            </a:r>
            <a:r>
              <a:rPr lang="en-US" dirty="0"/>
              <a:t>, which had been a continual waste. </a:t>
            </a:r>
          </a:p>
          <a:p>
            <a:pPr marL="457200" lvl="1" indent="0">
              <a:buNone/>
            </a:pPr>
            <a:r>
              <a:rPr lang="en-US" dirty="0"/>
              <a:t>Its people were brought out from the peoples and </a:t>
            </a:r>
            <a:r>
              <a:rPr lang="en-US" b="1" dirty="0">
                <a:highlight>
                  <a:srgbClr val="FFFF00"/>
                </a:highlight>
              </a:rPr>
              <a:t>now dwell securely</a:t>
            </a:r>
            <a:r>
              <a:rPr lang="en-US" dirty="0"/>
              <a:t>, all of them. </a:t>
            </a:r>
          </a:p>
          <a:p>
            <a:pPr marL="457200" lvl="1" indent="0">
              <a:buNone/>
            </a:pPr>
            <a:r>
              <a:rPr lang="en-US" dirty="0"/>
              <a:t>You will advance, coming on like a storm. </a:t>
            </a:r>
            <a:br>
              <a:rPr lang="en-US" dirty="0"/>
            </a:br>
            <a:r>
              <a:rPr lang="en-US" dirty="0"/>
              <a:t>You will be like a cloud covering the land, </a:t>
            </a:r>
            <a:br>
              <a:rPr lang="en-US" dirty="0"/>
            </a:br>
            <a:r>
              <a:rPr lang="en-US" dirty="0"/>
              <a:t>you and all your hordes, and many peoples with you.</a:t>
            </a:r>
          </a:p>
          <a:p>
            <a:pPr>
              <a:buFont typeface="Wingdings" panose="05000000000000000000" pitchFamily="2" charset="2"/>
              <a:buChar char="Ø"/>
            </a:pPr>
            <a:r>
              <a:rPr lang="en-US" dirty="0"/>
              <a:t>God makes it clear that this is all under his control …</a:t>
            </a:r>
            <a:endParaRPr lang="en-CA" dirty="0"/>
          </a:p>
        </p:txBody>
      </p:sp>
    </p:spTree>
    <p:extLst>
      <p:ext uri="{BB962C8B-B14F-4D97-AF65-F5344CB8AC3E}">
        <p14:creationId xmlns:p14="http://schemas.microsoft.com/office/powerpoint/2010/main" val="4491142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1081</TotalTime>
  <Words>3426</Words>
  <Application>Microsoft Office PowerPoint</Application>
  <PresentationFormat>Widescreen</PresentationFormat>
  <Paragraphs>213</Paragraphs>
  <Slides>20</Slides>
  <Notes>18</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20</vt:i4>
      </vt:variant>
    </vt:vector>
  </HeadingPairs>
  <TitlesOfParts>
    <vt:vector size="29" baseType="lpstr">
      <vt:lpstr>Aptos</vt:lpstr>
      <vt:lpstr>Aptos Display</vt:lpstr>
      <vt:lpstr>Arial</vt:lpstr>
      <vt:lpstr>Arial Black</vt:lpstr>
      <vt:lpstr>Calibri</vt:lpstr>
      <vt:lpstr>Calibri Light</vt:lpstr>
      <vt:lpstr>Wingdings</vt:lpstr>
      <vt:lpstr>Office Theme</vt:lpstr>
      <vt:lpstr>1_Office Theme</vt:lpstr>
      <vt:lpstr>Ezekiel – Attack of Gog</vt:lpstr>
      <vt:lpstr>The Peoples on the Periphery</vt:lpstr>
      <vt:lpstr>PowerPoint Presentation</vt:lpstr>
      <vt:lpstr>The Mainstream of Civilization</vt:lpstr>
      <vt:lpstr>The Mainstream of Civilization</vt:lpstr>
      <vt:lpstr>The Peoples on the Periphery</vt:lpstr>
      <vt:lpstr>A Very Complicated Literary Structure </vt:lpstr>
      <vt:lpstr>Identifying Features of the Attack of Gog</vt:lpstr>
      <vt:lpstr>The Summons to Gog</vt:lpstr>
      <vt:lpstr>Gog Thinks He is in Control</vt:lpstr>
      <vt:lpstr>God Reveals His Purpose</vt:lpstr>
      <vt:lpstr>A Great Earthquake</vt:lpstr>
      <vt:lpstr> God’s Objective</vt:lpstr>
      <vt:lpstr>Destruction of Gog</vt:lpstr>
      <vt:lpstr>God Restates His Purpose</vt:lpstr>
      <vt:lpstr>Gog’s Supply Train</vt:lpstr>
      <vt:lpstr>Gog’s Final Resting Place</vt:lpstr>
      <vt:lpstr>Parallel to the Battle of Armageddon</vt:lpstr>
      <vt:lpstr>Implications of the Attack of Gog</vt:lpstr>
      <vt:lpstr>To be continued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Whyte</dc:creator>
  <cp:lastModifiedBy>Mike Whyte</cp:lastModifiedBy>
  <cp:revision>16</cp:revision>
  <dcterms:created xsi:type="dcterms:W3CDTF">2025-09-29T12:00:26Z</dcterms:created>
  <dcterms:modified xsi:type="dcterms:W3CDTF">2025-10-30T00:49:06Z</dcterms:modified>
</cp:coreProperties>
</file>