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5" r:id="rId28"/>
    <p:sldId id="286" r:id="rId29"/>
    <p:sldId id="287" r:id="rId30"/>
    <p:sldId id="288" r:id="rId31"/>
    <p:sldId id="289" r:id="rId32"/>
    <p:sldId id="290" r:id="rId33"/>
    <p:sldId id="29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79" autoAdjust="0"/>
  </p:normalViewPr>
  <p:slideViewPr>
    <p:cSldViewPr snapToGrid="0">
      <p:cViewPr varScale="1">
        <p:scale>
          <a:sx n="75" d="100"/>
          <a:sy n="75" d="100"/>
        </p:scale>
        <p:origin x="60" y="180"/>
      </p:cViewPr>
      <p:guideLst/>
    </p:cSldViewPr>
  </p:slideViewPr>
  <p:notesTextViewPr>
    <p:cViewPr>
      <p:scale>
        <a:sx n="133" d="100"/>
        <a:sy n="133" d="100"/>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05E55-8280-4F7E-A49D-3320C4A84D4D}" type="datetimeFigureOut">
              <a:rPr lang="en-CA" smtClean="0"/>
              <a:t>2026-02-28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874C11-6A3C-4BC0-A1D5-9572FD8C5934}" type="slidenum">
              <a:rPr lang="en-CA" smtClean="0"/>
              <a:t>‹#›</a:t>
            </a:fld>
            <a:endParaRPr lang="en-CA"/>
          </a:p>
        </p:txBody>
      </p:sp>
    </p:spTree>
    <p:extLst>
      <p:ext uri="{BB962C8B-B14F-4D97-AF65-F5344CB8AC3E}">
        <p14:creationId xmlns:p14="http://schemas.microsoft.com/office/powerpoint/2010/main" val="1723794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Last time: the enemy – Satan  and our own human nature; can only win through Holy Spirit</a:t>
            </a:r>
          </a:p>
          <a:p>
            <a:pPr marL="171450" indent="-171450">
              <a:buFont typeface="Arial" panose="020B0604020202020204" pitchFamily="34" charset="0"/>
              <a:buChar char="•"/>
            </a:pPr>
            <a:r>
              <a:rPr lang="en-CA" sz="1200" dirty="0"/>
              <a:t>Violently hate sin; daily repentance; purify inner being – God looks on the heart</a:t>
            </a:r>
          </a:p>
          <a:p>
            <a:pPr marL="171450" indent="-171450">
              <a:buFont typeface="Arial" panose="020B0604020202020204" pitchFamily="34" charset="0"/>
              <a:buChar char="•"/>
            </a:pPr>
            <a:r>
              <a:rPr lang="en-CA" sz="1200" dirty="0"/>
              <a:t>Today: what it takes to be a successful soldier – the commitment</a:t>
            </a:r>
          </a:p>
          <a:p>
            <a:pPr marL="171450" indent="-171450">
              <a:buFont typeface="Arial" panose="020B0604020202020204" pitchFamily="34" charset="0"/>
              <a:buChar char="•"/>
            </a:pPr>
            <a:r>
              <a:rPr lang="en-CA" sz="1200" dirty="0"/>
              <a:t>Jesus expects his servants to be able and willing to fight</a:t>
            </a:r>
          </a:p>
          <a:p>
            <a:pPr marL="171450" indent="-171450">
              <a:buFont typeface="Arial" panose="020B0604020202020204" pitchFamily="34" charset="0"/>
              <a:buChar char="•"/>
            </a:pPr>
            <a:r>
              <a:rPr lang="en-CA" sz="1200" dirty="0"/>
              <a:t>John the Baptist was a fully committed servant of God – a soldier</a:t>
            </a:r>
          </a:p>
          <a:p>
            <a:pPr marL="171450" indent="-171450">
              <a:buFont typeface="Arial" panose="020B0604020202020204" pitchFamily="34" charset="0"/>
              <a:buChar char="•"/>
            </a:pPr>
            <a:r>
              <a:rPr lang="en-CA" sz="1200" dirty="0"/>
              <a:t>Of and by ourselves, we cannot possibly succeed</a:t>
            </a:r>
          </a:p>
          <a:p>
            <a:pPr marL="171450" indent="-171450">
              <a:buFont typeface="Arial" panose="020B0604020202020204" pitchFamily="34" charset="0"/>
              <a:buChar char="•"/>
            </a:pPr>
            <a:r>
              <a:rPr lang="en-CA" sz="1200" dirty="0"/>
              <a:t>Only through the Holy Spirit do we have chance</a:t>
            </a:r>
          </a:p>
          <a:p>
            <a:pPr marL="171450" indent="-171450">
              <a:buFont typeface="Arial" panose="020B0604020202020204" pitchFamily="34" charset="0"/>
              <a:buChar char="•"/>
            </a:pPr>
            <a:r>
              <a:rPr lang="en-CA" sz="1200" dirty="0"/>
              <a:t>Temptation is Satan’s primary weapon to draw people away from God; Jesus experienced temptation</a:t>
            </a:r>
          </a:p>
          <a:p>
            <a:pPr marL="171450" indent="-171450">
              <a:buFont typeface="Arial" panose="020B0604020202020204" pitchFamily="34" charset="0"/>
              <a:buChar char="•"/>
            </a:pPr>
            <a:r>
              <a:rPr lang="en-CA" sz="1200" dirty="0"/>
              <a:t> God is love – our purpose in life is to learn to reflect God’s love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CANNOT succeed on our own because of inherently sinful human nature …</a:t>
            </a:r>
          </a:p>
        </p:txBody>
      </p:sp>
      <p:sp>
        <p:nvSpPr>
          <p:cNvPr id="4" name="Slide Number Placeholder 3"/>
          <p:cNvSpPr>
            <a:spLocks noGrp="1"/>
          </p:cNvSpPr>
          <p:nvPr>
            <p:ph type="sldNum" sz="quarter" idx="5"/>
          </p:nvPr>
        </p:nvSpPr>
        <p:spPr/>
        <p:txBody>
          <a:bodyPr/>
          <a:lstStyle/>
          <a:p>
            <a:fld id="{A3874C11-6A3C-4BC0-A1D5-9572FD8C5934}" type="slidenum">
              <a:rPr lang="en-CA" smtClean="0"/>
              <a:t>11</a:t>
            </a:fld>
            <a:endParaRPr lang="en-CA"/>
          </a:p>
        </p:txBody>
      </p:sp>
    </p:spTree>
    <p:extLst>
      <p:ext uri="{BB962C8B-B14F-4D97-AF65-F5344CB8AC3E}">
        <p14:creationId xmlns:p14="http://schemas.microsoft.com/office/powerpoint/2010/main" val="3115129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We have discussed the Garden of Eden many times</a:t>
            </a:r>
            <a:endParaRPr lang="en-CA" sz="1050" dirty="0"/>
          </a:p>
        </p:txBody>
      </p:sp>
      <p:sp>
        <p:nvSpPr>
          <p:cNvPr id="4" name="Slide Number Placeholder 3"/>
          <p:cNvSpPr>
            <a:spLocks noGrp="1"/>
          </p:cNvSpPr>
          <p:nvPr>
            <p:ph type="sldNum" sz="quarter" idx="5"/>
          </p:nvPr>
        </p:nvSpPr>
        <p:spPr/>
        <p:txBody>
          <a:bodyPr/>
          <a:lstStyle/>
          <a:p>
            <a:fld id="{A3874C11-6A3C-4BC0-A1D5-9572FD8C5934}" type="slidenum">
              <a:rPr lang="en-CA" smtClean="0"/>
              <a:t>12</a:t>
            </a:fld>
            <a:endParaRPr lang="en-CA"/>
          </a:p>
        </p:txBody>
      </p:sp>
    </p:spTree>
    <p:extLst>
      <p:ext uri="{BB962C8B-B14F-4D97-AF65-F5344CB8AC3E}">
        <p14:creationId xmlns:p14="http://schemas.microsoft.com/office/powerpoint/2010/main" val="4311927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Satan appealed to Jesus’ humanity, “loaves of bread”</a:t>
            </a:r>
          </a:p>
          <a:p>
            <a:pPr marL="171450" indent="-171450">
              <a:buFont typeface="Arial" panose="020B0604020202020204" pitchFamily="34" charset="0"/>
              <a:buChar char="•"/>
            </a:pPr>
            <a:r>
              <a:rPr lang="en-CA" sz="1200" dirty="0"/>
              <a:t>Satan appealed to Jesus’ divinity, “for it is written”</a:t>
            </a:r>
          </a:p>
          <a:p>
            <a:pPr marL="171450" indent="-171450">
              <a:buFont typeface="Arial" panose="020B0604020202020204" pitchFamily="34" charset="0"/>
              <a:buChar char="•"/>
            </a:pPr>
            <a:r>
              <a:rPr lang="en-CA" sz="1200" dirty="0"/>
              <a:t>Jesus used the “written word of God” to defeat Satan</a:t>
            </a:r>
          </a:p>
        </p:txBody>
      </p:sp>
      <p:sp>
        <p:nvSpPr>
          <p:cNvPr id="4" name="Slide Number Placeholder 3"/>
          <p:cNvSpPr>
            <a:spLocks noGrp="1"/>
          </p:cNvSpPr>
          <p:nvPr>
            <p:ph type="sldNum" sz="quarter" idx="5"/>
          </p:nvPr>
        </p:nvSpPr>
        <p:spPr/>
        <p:txBody>
          <a:bodyPr/>
          <a:lstStyle/>
          <a:p>
            <a:fld id="{A3874C11-6A3C-4BC0-A1D5-9572FD8C5934}" type="slidenum">
              <a:rPr lang="en-CA" smtClean="0"/>
              <a:t>13</a:t>
            </a:fld>
            <a:endParaRPr lang="en-CA"/>
          </a:p>
        </p:txBody>
      </p:sp>
    </p:spTree>
    <p:extLst>
      <p:ext uri="{BB962C8B-B14F-4D97-AF65-F5344CB8AC3E}">
        <p14:creationId xmlns:p14="http://schemas.microsoft.com/office/powerpoint/2010/main" val="5359200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an object lesson in the power of the Bible, the Wod of God,  the sword of the Spirit</a:t>
            </a:r>
          </a:p>
        </p:txBody>
      </p:sp>
      <p:sp>
        <p:nvSpPr>
          <p:cNvPr id="4" name="Slide Number Placeholder 3"/>
          <p:cNvSpPr>
            <a:spLocks noGrp="1"/>
          </p:cNvSpPr>
          <p:nvPr>
            <p:ph type="sldNum" sz="quarter" idx="5"/>
          </p:nvPr>
        </p:nvSpPr>
        <p:spPr/>
        <p:txBody>
          <a:bodyPr/>
          <a:lstStyle/>
          <a:p>
            <a:fld id="{A3874C11-6A3C-4BC0-A1D5-9572FD8C5934}" type="slidenum">
              <a:rPr lang="en-CA" smtClean="0"/>
              <a:t>14</a:t>
            </a:fld>
            <a:endParaRPr lang="en-CA"/>
          </a:p>
        </p:txBody>
      </p:sp>
    </p:spTree>
    <p:extLst>
      <p:ext uri="{BB962C8B-B14F-4D97-AF65-F5344CB8AC3E}">
        <p14:creationId xmlns:p14="http://schemas.microsoft.com/office/powerpoint/2010/main" val="3878602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how “we live through Jesus “…</a:t>
            </a:r>
          </a:p>
        </p:txBody>
      </p:sp>
      <p:sp>
        <p:nvSpPr>
          <p:cNvPr id="4" name="Slide Number Placeholder 3"/>
          <p:cNvSpPr>
            <a:spLocks noGrp="1"/>
          </p:cNvSpPr>
          <p:nvPr>
            <p:ph type="sldNum" sz="quarter" idx="5"/>
          </p:nvPr>
        </p:nvSpPr>
        <p:spPr/>
        <p:txBody>
          <a:bodyPr/>
          <a:lstStyle/>
          <a:p>
            <a:fld id="{A3874C11-6A3C-4BC0-A1D5-9572FD8C5934}" type="slidenum">
              <a:rPr lang="en-CA" smtClean="0"/>
              <a:t>15</a:t>
            </a:fld>
            <a:endParaRPr lang="en-CA"/>
          </a:p>
        </p:txBody>
      </p:sp>
    </p:spTree>
    <p:extLst>
      <p:ext uri="{BB962C8B-B14F-4D97-AF65-F5344CB8AC3E}">
        <p14:creationId xmlns:p14="http://schemas.microsoft.com/office/powerpoint/2010/main" val="880387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“armour” is only effective through the Holy Spirit</a:t>
            </a:r>
          </a:p>
        </p:txBody>
      </p:sp>
      <p:sp>
        <p:nvSpPr>
          <p:cNvPr id="4" name="Slide Number Placeholder 3"/>
          <p:cNvSpPr>
            <a:spLocks noGrp="1"/>
          </p:cNvSpPr>
          <p:nvPr>
            <p:ph type="sldNum" sz="quarter" idx="5"/>
          </p:nvPr>
        </p:nvSpPr>
        <p:spPr/>
        <p:txBody>
          <a:bodyPr/>
          <a:lstStyle/>
          <a:p>
            <a:fld id="{A3874C11-6A3C-4BC0-A1D5-9572FD8C5934}" type="slidenum">
              <a:rPr lang="en-CA" smtClean="0"/>
              <a:t>16</a:t>
            </a:fld>
            <a:endParaRPr lang="en-CA"/>
          </a:p>
        </p:txBody>
      </p:sp>
    </p:spTree>
    <p:extLst>
      <p:ext uri="{BB962C8B-B14F-4D97-AF65-F5344CB8AC3E}">
        <p14:creationId xmlns:p14="http://schemas.microsoft.com/office/powerpoint/2010/main" val="2678079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But Satan is devious – we must anticipate his tactics …</a:t>
            </a:r>
          </a:p>
          <a:p>
            <a:pPr marL="171450" indent="-171450">
              <a:buFont typeface="Arial" panose="020B0604020202020204" pitchFamily="34" charset="0"/>
              <a:buChar char="•"/>
            </a:pPr>
            <a:r>
              <a:rPr lang="en-CA" dirty="0"/>
              <a:t>If there is any cinq in the armour, Satan will exploit it …</a:t>
            </a:r>
          </a:p>
          <a:p>
            <a:pPr marL="171450" indent="-171450">
              <a:buFont typeface="Arial" panose="020B0604020202020204" pitchFamily="34" charset="0"/>
              <a:buChar char="•"/>
            </a:pPr>
            <a:r>
              <a:rPr lang="en-CA" dirty="0"/>
              <a:t>This is a metaphor – what matters is the spiritual intent of each aspect of the metaphor … </a:t>
            </a:r>
          </a:p>
        </p:txBody>
      </p:sp>
      <p:sp>
        <p:nvSpPr>
          <p:cNvPr id="4" name="Slide Number Placeholder 3"/>
          <p:cNvSpPr>
            <a:spLocks noGrp="1"/>
          </p:cNvSpPr>
          <p:nvPr>
            <p:ph type="sldNum" sz="quarter" idx="5"/>
          </p:nvPr>
        </p:nvSpPr>
        <p:spPr/>
        <p:txBody>
          <a:bodyPr/>
          <a:lstStyle/>
          <a:p>
            <a:fld id="{A3874C11-6A3C-4BC0-A1D5-9572FD8C5934}" type="slidenum">
              <a:rPr lang="en-CA" smtClean="0"/>
              <a:t>17</a:t>
            </a:fld>
            <a:endParaRPr lang="en-CA"/>
          </a:p>
        </p:txBody>
      </p:sp>
    </p:spTree>
    <p:extLst>
      <p:ext uri="{BB962C8B-B14F-4D97-AF65-F5344CB8AC3E}">
        <p14:creationId xmlns:p14="http://schemas.microsoft.com/office/powerpoint/2010/main" val="3672751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Satan is cunning, resourceful;  we cannot put him in a box or anticipate how he will attack</a:t>
            </a:r>
          </a:p>
          <a:p>
            <a:r>
              <a:rPr lang="en-CA" dirty="0"/>
              <a:t>Negative emotions can be exploited by Satan</a:t>
            </a:r>
          </a:p>
        </p:txBody>
      </p:sp>
      <p:sp>
        <p:nvSpPr>
          <p:cNvPr id="4" name="Slide Number Placeholder 3"/>
          <p:cNvSpPr>
            <a:spLocks noGrp="1"/>
          </p:cNvSpPr>
          <p:nvPr>
            <p:ph type="sldNum" sz="quarter" idx="5"/>
          </p:nvPr>
        </p:nvSpPr>
        <p:spPr/>
        <p:txBody>
          <a:bodyPr/>
          <a:lstStyle/>
          <a:p>
            <a:fld id="{A3874C11-6A3C-4BC0-A1D5-9572FD8C5934}" type="slidenum">
              <a:rPr lang="en-CA" smtClean="0"/>
              <a:t>18</a:t>
            </a:fld>
            <a:endParaRPr lang="en-CA"/>
          </a:p>
        </p:txBody>
      </p:sp>
    </p:spTree>
    <p:extLst>
      <p:ext uri="{BB962C8B-B14F-4D97-AF65-F5344CB8AC3E}">
        <p14:creationId xmlns:p14="http://schemas.microsoft.com/office/powerpoint/2010/main" val="24407545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1 Kings 17 – Elijah heals the widows dead son</a:t>
            </a:r>
          </a:p>
          <a:p>
            <a:pPr marL="171450" indent="-171450">
              <a:buFont typeface="Arial" panose="020B0604020202020204" pitchFamily="34" charset="0"/>
              <a:buChar char="•"/>
            </a:pPr>
            <a:r>
              <a:rPr lang="en-CA" dirty="0"/>
              <a:t>The “truth” is the Word of God, the Bible, and the living Word, Jesus Christ</a:t>
            </a:r>
          </a:p>
          <a:p>
            <a:pPr marL="171450" indent="-171450">
              <a:buFont typeface="Arial" panose="020B0604020202020204" pitchFamily="34" charset="0"/>
              <a:buChar char="•"/>
            </a:pPr>
            <a:r>
              <a:rPr lang="en-CA" dirty="0"/>
              <a:t>Avoid speculation and tradition</a:t>
            </a:r>
          </a:p>
        </p:txBody>
      </p:sp>
      <p:sp>
        <p:nvSpPr>
          <p:cNvPr id="4" name="Slide Number Placeholder 3"/>
          <p:cNvSpPr>
            <a:spLocks noGrp="1"/>
          </p:cNvSpPr>
          <p:nvPr>
            <p:ph type="sldNum" sz="quarter" idx="5"/>
          </p:nvPr>
        </p:nvSpPr>
        <p:spPr/>
        <p:txBody>
          <a:bodyPr/>
          <a:lstStyle/>
          <a:p>
            <a:fld id="{A3874C11-6A3C-4BC0-A1D5-9572FD8C5934}" type="slidenum">
              <a:rPr lang="en-CA" smtClean="0"/>
              <a:t>19</a:t>
            </a:fld>
            <a:endParaRPr lang="en-CA"/>
          </a:p>
        </p:txBody>
      </p:sp>
    </p:spTree>
    <p:extLst>
      <p:ext uri="{BB962C8B-B14F-4D97-AF65-F5344CB8AC3E}">
        <p14:creationId xmlns:p14="http://schemas.microsoft.com/office/powerpoint/2010/main" val="31808883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To be truly righteous is to be “holy”, which we CNNOT be as human beings</a:t>
            </a:r>
          </a:p>
          <a:p>
            <a:pPr marL="171450" indent="-171450">
              <a:buFont typeface="Arial" panose="020B0604020202020204" pitchFamily="34" charset="0"/>
              <a:buChar char="•"/>
            </a:pPr>
            <a:r>
              <a:rPr lang="en-CA" dirty="0"/>
              <a:t>Through faith we accept Jesus’ propitiating sacrifice and God accounts us “holy”, “righteous”</a:t>
            </a:r>
          </a:p>
          <a:p>
            <a:pPr marL="171450" indent="-171450">
              <a:buFont typeface="Arial" panose="020B0604020202020204" pitchFamily="34" charset="0"/>
              <a:buChar char="•"/>
            </a:pPr>
            <a:r>
              <a:rPr lang="en-CA" dirty="0"/>
              <a:t>“testimonies” is `</a:t>
            </a:r>
            <a:r>
              <a:rPr lang="en-CA" dirty="0" err="1"/>
              <a:t>eduth</a:t>
            </a:r>
            <a:r>
              <a:rPr lang="en-CA" dirty="0"/>
              <a:t>, 10 commandments, synonymous with </a:t>
            </a:r>
            <a:r>
              <a:rPr lang="en-CA" dirty="0" err="1"/>
              <a:t>mitz</a:t>
            </a:r>
            <a:r>
              <a:rPr lang="en-CA" dirty="0" err="1">
                <a:latin typeface="Calibri" panose="020F0502020204030204" pitchFamily="34" charset="0"/>
                <a:cs typeface="Calibri" panose="020F0502020204030204" pitchFamily="34" charset="0"/>
              </a:rPr>
              <a:t>ᵉwah</a:t>
            </a:r>
            <a:endParaRPr lang="en-CA"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CA" dirty="0">
                <a:latin typeface="Calibri" panose="020F0502020204030204" pitchFamily="34" charset="0"/>
                <a:cs typeface="Calibri" panose="020F0502020204030204" pitchFamily="34" charset="0"/>
              </a:rPr>
              <a:t>We strive for “righteousness”, but only will attain it at the First Resurrection</a:t>
            </a:r>
            <a:endParaRPr lang="en-CA" dirty="0"/>
          </a:p>
        </p:txBody>
      </p:sp>
      <p:sp>
        <p:nvSpPr>
          <p:cNvPr id="4" name="Slide Number Placeholder 3"/>
          <p:cNvSpPr>
            <a:spLocks noGrp="1"/>
          </p:cNvSpPr>
          <p:nvPr>
            <p:ph type="sldNum" sz="quarter" idx="5"/>
          </p:nvPr>
        </p:nvSpPr>
        <p:spPr/>
        <p:txBody>
          <a:bodyPr/>
          <a:lstStyle/>
          <a:p>
            <a:fld id="{A3874C11-6A3C-4BC0-A1D5-9572FD8C5934}" type="slidenum">
              <a:rPr lang="en-CA" smtClean="0"/>
              <a:t>20</a:t>
            </a:fld>
            <a:endParaRPr lang="en-CA"/>
          </a:p>
        </p:txBody>
      </p:sp>
    </p:spTree>
    <p:extLst>
      <p:ext uri="{BB962C8B-B14F-4D97-AF65-F5344CB8AC3E}">
        <p14:creationId xmlns:p14="http://schemas.microsoft.com/office/powerpoint/2010/main" val="3592929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Cristian Life is the life of a soldier …</a:t>
            </a:r>
          </a:p>
        </p:txBody>
      </p:sp>
      <p:sp>
        <p:nvSpPr>
          <p:cNvPr id="4" name="Slide Number Placeholder 3"/>
          <p:cNvSpPr>
            <a:spLocks noGrp="1"/>
          </p:cNvSpPr>
          <p:nvPr>
            <p:ph type="sldNum" sz="quarter" idx="5"/>
          </p:nvPr>
        </p:nvSpPr>
        <p:spPr/>
        <p:txBody>
          <a:bodyPr/>
          <a:lstStyle/>
          <a:p>
            <a:fld id="{A3874C11-6A3C-4BC0-A1D5-9572FD8C5934}" type="slidenum">
              <a:rPr lang="en-CA" smtClean="0"/>
              <a:t>2</a:t>
            </a:fld>
            <a:endParaRPr lang="en-CA"/>
          </a:p>
        </p:txBody>
      </p:sp>
    </p:spTree>
    <p:extLst>
      <p:ext uri="{BB962C8B-B14F-4D97-AF65-F5344CB8AC3E}">
        <p14:creationId xmlns:p14="http://schemas.microsoft.com/office/powerpoint/2010/main" val="4107094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“gospel” is equivalent to “torah”, the teaching of God, the “word of God”,  the Bible</a:t>
            </a:r>
          </a:p>
          <a:p>
            <a:pPr marL="171450" indent="-171450">
              <a:buFont typeface="Arial" panose="020B0604020202020204" pitchFamily="34" charset="0"/>
              <a:buChar char="•"/>
            </a:pPr>
            <a:r>
              <a:rPr lang="en-CA" dirty="0"/>
              <a:t>The whole Bible teaches, and looks to, the Kingdom of God</a:t>
            </a:r>
          </a:p>
          <a:p>
            <a:pPr marL="171450" indent="-171450">
              <a:buFont typeface="Arial" panose="020B0604020202020204" pitchFamily="34" charset="0"/>
              <a:buChar char="•"/>
            </a:pPr>
            <a:r>
              <a:rPr lang="en-CA" dirty="0"/>
              <a:t>One of the biggest lies of “mainstream” Christianity is to “limit” the Gospel to some subset of the Bible</a:t>
            </a:r>
          </a:p>
          <a:p>
            <a:pPr marL="171450" indent="-171450">
              <a:buFont typeface="Arial" panose="020B0604020202020204" pitchFamily="34" charset="0"/>
              <a:buChar char="•"/>
            </a:pPr>
            <a:r>
              <a:rPr lang="en-CA" dirty="0"/>
              <a:t>Acts 20 is Paul to Ephesian elders </a:t>
            </a:r>
          </a:p>
        </p:txBody>
      </p:sp>
      <p:sp>
        <p:nvSpPr>
          <p:cNvPr id="4" name="Slide Number Placeholder 3"/>
          <p:cNvSpPr>
            <a:spLocks noGrp="1"/>
          </p:cNvSpPr>
          <p:nvPr>
            <p:ph type="sldNum" sz="quarter" idx="5"/>
          </p:nvPr>
        </p:nvSpPr>
        <p:spPr/>
        <p:txBody>
          <a:bodyPr/>
          <a:lstStyle/>
          <a:p>
            <a:fld id="{A3874C11-6A3C-4BC0-A1D5-9572FD8C5934}" type="slidenum">
              <a:rPr lang="en-CA" smtClean="0"/>
              <a:t>21</a:t>
            </a:fld>
            <a:endParaRPr lang="en-CA"/>
          </a:p>
        </p:txBody>
      </p:sp>
    </p:spTree>
    <p:extLst>
      <p:ext uri="{BB962C8B-B14F-4D97-AF65-F5344CB8AC3E}">
        <p14:creationId xmlns:p14="http://schemas.microsoft.com/office/powerpoint/2010/main" val="3371037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Faith is our protection – believe the Bible; trust in God’s promises</a:t>
            </a:r>
          </a:p>
        </p:txBody>
      </p:sp>
      <p:sp>
        <p:nvSpPr>
          <p:cNvPr id="4" name="Slide Number Placeholder 3"/>
          <p:cNvSpPr>
            <a:spLocks noGrp="1"/>
          </p:cNvSpPr>
          <p:nvPr>
            <p:ph type="sldNum" sz="quarter" idx="5"/>
          </p:nvPr>
        </p:nvSpPr>
        <p:spPr/>
        <p:txBody>
          <a:bodyPr/>
          <a:lstStyle/>
          <a:p>
            <a:fld id="{A3874C11-6A3C-4BC0-A1D5-9572FD8C5934}" type="slidenum">
              <a:rPr lang="en-CA" smtClean="0"/>
              <a:t>22</a:t>
            </a:fld>
            <a:endParaRPr lang="en-CA"/>
          </a:p>
        </p:txBody>
      </p:sp>
    </p:spTree>
    <p:extLst>
      <p:ext uri="{BB962C8B-B14F-4D97-AF65-F5344CB8AC3E}">
        <p14:creationId xmlns:p14="http://schemas.microsoft.com/office/powerpoint/2010/main" val="24833019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“helmet” protects our heads, our minds, so that the influence of Satan can be resisted</a:t>
            </a:r>
          </a:p>
          <a:p>
            <a:pPr marL="171450" indent="-171450">
              <a:buFont typeface="Arial" panose="020B0604020202020204" pitchFamily="34" charset="0"/>
              <a:buChar char="•"/>
            </a:pPr>
            <a:r>
              <a:rPr lang="en-CA" dirty="0"/>
              <a:t>When Jesus fought Satan, his “helmet” was the written word which he had personally inspired Moses to write</a:t>
            </a:r>
          </a:p>
          <a:p>
            <a:pPr marL="171450" indent="-171450">
              <a:buFont typeface="Arial" panose="020B0604020202020204" pitchFamily="34" charset="0"/>
              <a:buChar char="•"/>
            </a:pPr>
            <a:r>
              <a:rPr lang="en-CA" dirty="0"/>
              <a:t>The “hope of salvation” is the better promise of the new Covenant – eternal life </a:t>
            </a:r>
          </a:p>
          <a:p>
            <a:pPr marL="171450" indent="-171450">
              <a:buFont typeface="Arial" panose="020B0604020202020204" pitchFamily="34" charset="0"/>
              <a:buChar char="•"/>
            </a:pPr>
            <a:r>
              <a:rPr lang="en-CA" dirty="0"/>
              <a:t>Isaiah 59 is looking to the Day of YHWH</a:t>
            </a:r>
          </a:p>
        </p:txBody>
      </p:sp>
      <p:sp>
        <p:nvSpPr>
          <p:cNvPr id="4" name="Slide Number Placeholder 3"/>
          <p:cNvSpPr>
            <a:spLocks noGrp="1"/>
          </p:cNvSpPr>
          <p:nvPr>
            <p:ph type="sldNum" sz="quarter" idx="5"/>
          </p:nvPr>
        </p:nvSpPr>
        <p:spPr/>
        <p:txBody>
          <a:bodyPr/>
          <a:lstStyle/>
          <a:p>
            <a:fld id="{A3874C11-6A3C-4BC0-A1D5-9572FD8C5934}" type="slidenum">
              <a:rPr lang="en-CA" smtClean="0"/>
              <a:t>23</a:t>
            </a:fld>
            <a:endParaRPr lang="en-CA"/>
          </a:p>
        </p:txBody>
      </p:sp>
    </p:spTree>
    <p:extLst>
      <p:ext uri="{BB962C8B-B14F-4D97-AF65-F5344CB8AC3E}">
        <p14:creationId xmlns:p14="http://schemas.microsoft.com/office/powerpoint/2010/main" val="3265465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Matthew 10:34 is “double entendre”: Jesus literally brought a sword on Christians, through persecution down through the centuries; but also, the New Testament Church has brought the Word of God to the world </a:t>
            </a:r>
          </a:p>
          <a:p>
            <a:pPr marL="171450" indent="-171450">
              <a:buFont typeface="Arial" panose="020B0604020202020204" pitchFamily="34" charset="0"/>
              <a:buChar char="•"/>
            </a:pPr>
            <a:r>
              <a:rPr lang="en-CA" dirty="0"/>
              <a:t>We have incredible resources to study the Bible today …</a:t>
            </a:r>
          </a:p>
          <a:p>
            <a:pPr marL="171450" indent="-171450">
              <a:buFont typeface="Arial" panose="020B0604020202020204" pitchFamily="34" charset="0"/>
              <a:buChar char="•"/>
            </a:pPr>
            <a:r>
              <a:rPr lang="en-CA" dirty="0"/>
              <a:t>The battle of Armageddon, “the word” is the same as in Genesis 1 – controlling cosmic forces</a:t>
            </a:r>
          </a:p>
        </p:txBody>
      </p:sp>
      <p:sp>
        <p:nvSpPr>
          <p:cNvPr id="4" name="Slide Number Placeholder 3"/>
          <p:cNvSpPr>
            <a:spLocks noGrp="1"/>
          </p:cNvSpPr>
          <p:nvPr>
            <p:ph type="sldNum" sz="quarter" idx="5"/>
          </p:nvPr>
        </p:nvSpPr>
        <p:spPr/>
        <p:txBody>
          <a:bodyPr/>
          <a:lstStyle/>
          <a:p>
            <a:fld id="{A3874C11-6A3C-4BC0-A1D5-9572FD8C5934}" type="slidenum">
              <a:rPr lang="en-CA" smtClean="0"/>
              <a:t>24</a:t>
            </a:fld>
            <a:endParaRPr lang="en-CA"/>
          </a:p>
        </p:txBody>
      </p:sp>
    </p:spTree>
    <p:extLst>
      <p:ext uri="{BB962C8B-B14F-4D97-AF65-F5344CB8AC3E}">
        <p14:creationId xmlns:p14="http://schemas.microsoft.com/office/powerpoint/2010/main" val="40024966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If we die in bed or under the hand of the executioner, is of no significance: life will end, our commitment CANNOT end</a:t>
            </a:r>
          </a:p>
        </p:txBody>
      </p:sp>
      <p:sp>
        <p:nvSpPr>
          <p:cNvPr id="4" name="Slide Number Placeholder 3"/>
          <p:cNvSpPr>
            <a:spLocks noGrp="1"/>
          </p:cNvSpPr>
          <p:nvPr>
            <p:ph type="sldNum" sz="quarter" idx="5"/>
          </p:nvPr>
        </p:nvSpPr>
        <p:spPr/>
        <p:txBody>
          <a:bodyPr/>
          <a:lstStyle/>
          <a:p>
            <a:fld id="{A3874C11-6A3C-4BC0-A1D5-9572FD8C5934}" type="slidenum">
              <a:rPr lang="en-CA" smtClean="0"/>
              <a:t>25</a:t>
            </a:fld>
            <a:endParaRPr lang="en-CA"/>
          </a:p>
        </p:txBody>
      </p:sp>
    </p:spTree>
    <p:extLst>
      <p:ext uri="{BB962C8B-B14F-4D97-AF65-F5344CB8AC3E}">
        <p14:creationId xmlns:p14="http://schemas.microsoft.com/office/powerpoint/2010/main" val="42295522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latin typeface="+mn-lt"/>
              </a:rPr>
              <a:t>The meaning of </a:t>
            </a:r>
            <a:r>
              <a:rPr lang="en-CA" sz="1200" i="1" dirty="0">
                <a:latin typeface="+mn-lt"/>
              </a:rPr>
              <a:t>h</a:t>
            </a:r>
            <a:r>
              <a:rPr lang="en-CA" sz="1200" i="1" dirty="0">
                <a:latin typeface="+mn-lt"/>
                <a:cs typeface="Calibri" panose="020F0502020204030204" pitchFamily="34" charset="0"/>
              </a:rPr>
              <a:t>̣</a:t>
            </a:r>
            <a:r>
              <a:rPr lang="en-CA" sz="1200" i="1" dirty="0">
                <a:latin typeface="+mn-lt"/>
              </a:rPr>
              <a:t>esed</a:t>
            </a:r>
            <a:r>
              <a:rPr lang="en-CA" sz="1200" dirty="0">
                <a:latin typeface="+mn-lt"/>
              </a:rPr>
              <a:t> is clear throughout the Old Testament</a:t>
            </a:r>
          </a:p>
          <a:p>
            <a:pPr marL="171450" indent="-171450">
              <a:buFont typeface="Arial" panose="020B0604020202020204" pitchFamily="34" charset="0"/>
              <a:buChar char="•"/>
            </a:pPr>
            <a:r>
              <a:rPr lang="en-CA" sz="1200" dirty="0">
                <a:latin typeface="+mn-lt"/>
              </a:rPr>
              <a:t>This is as tight a definition as there is in the Writings of Moses</a:t>
            </a:r>
            <a:endParaRPr lang="en-CA" sz="1050" dirty="0">
              <a:latin typeface="+mn-lt"/>
            </a:endParaRPr>
          </a:p>
        </p:txBody>
      </p:sp>
      <p:sp>
        <p:nvSpPr>
          <p:cNvPr id="4" name="Slide Number Placeholder 3"/>
          <p:cNvSpPr>
            <a:spLocks noGrp="1"/>
          </p:cNvSpPr>
          <p:nvPr>
            <p:ph type="sldNum" sz="quarter" idx="5"/>
          </p:nvPr>
        </p:nvSpPr>
        <p:spPr/>
        <p:txBody>
          <a:bodyPr/>
          <a:lstStyle/>
          <a:p>
            <a:fld id="{A3874C11-6A3C-4BC0-A1D5-9572FD8C5934}" type="slidenum">
              <a:rPr lang="en-CA" smtClean="0"/>
              <a:t>26</a:t>
            </a:fld>
            <a:endParaRPr lang="en-CA"/>
          </a:p>
        </p:txBody>
      </p:sp>
    </p:spTree>
    <p:extLst>
      <p:ext uri="{BB962C8B-B14F-4D97-AF65-F5344CB8AC3E}">
        <p14:creationId xmlns:p14="http://schemas.microsoft.com/office/powerpoint/2010/main" val="30985961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John writes under the inspiration of the Holy Spirit</a:t>
            </a:r>
          </a:p>
          <a:p>
            <a:pPr marL="171450" indent="-171450">
              <a:buFont typeface="Arial" panose="020B0604020202020204" pitchFamily="34" charset="0"/>
              <a:buChar char="•"/>
            </a:pPr>
            <a:r>
              <a:rPr lang="en-CA" sz="1200" dirty="0"/>
              <a:t>God is talking in both in the Writings of Moses and the Book of First John</a:t>
            </a:r>
          </a:p>
        </p:txBody>
      </p:sp>
      <p:sp>
        <p:nvSpPr>
          <p:cNvPr id="4" name="Slide Number Placeholder 3"/>
          <p:cNvSpPr>
            <a:spLocks noGrp="1"/>
          </p:cNvSpPr>
          <p:nvPr>
            <p:ph type="sldNum" sz="quarter" idx="5"/>
          </p:nvPr>
        </p:nvSpPr>
        <p:spPr/>
        <p:txBody>
          <a:bodyPr/>
          <a:lstStyle/>
          <a:p>
            <a:fld id="{A3874C11-6A3C-4BC0-A1D5-9572FD8C5934}" type="slidenum">
              <a:rPr lang="en-CA" smtClean="0"/>
              <a:t>28</a:t>
            </a:fld>
            <a:endParaRPr lang="en-CA"/>
          </a:p>
        </p:txBody>
      </p:sp>
    </p:spTree>
    <p:extLst>
      <p:ext uri="{BB962C8B-B14F-4D97-AF65-F5344CB8AC3E}">
        <p14:creationId xmlns:p14="http://schemas.microsoft.com/office/powerpoint/2010/main" val="22572753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The Holy Spirit was not available through the Old Covenant</a:t>
            </a:r>
          </a:p>
          <a:p>
            <a:pPr marL="171450" indent="-171450">
              <a:buFont typeface="Arial" panose="020B0604020202020204" pitchFamily="34" charset="0"/>
              <a:buChar char="•"/>
            </a:pPr>
            <a:r>
              <a:rPr lang="en-CA" sz="1200" dirty="0"/>
              <a:t>Only through the Holy Spirit can we keep our commitment under the New Covenant</a:t>
            </a:r>
            <a:endParaRPr lang="en-CA" sz="1050" dirty="0"/>
          </a:p>
        </p:txBody>
      </p:sp>
      <p:sp>
        <p:nvSpPr>
          <p:cNvPr id="4" name="Slide Number Placeholder 3"/>
          <p:cNvSpPr>
            <a:spLocks noGrp="1"/>
          </p:cNvSpPr>
          <p:nvPr>
            <p:ph type="sldNum" sz="quarter" idx="5"/>
          </p:nvPr>
        </p:nvSpPr>
        <p:spPr/>
        <p:txBody>
          <a:bodyPr/>
          <a:lstStyle/>
          <a:p>
            <a:fld id="{A3874C11-6A3C-4BC0-A1D5-9572FD8C5934}" type="slidenum">
              <a:rPr lang="en-CA" smtClean="0"/>
              <a:t>30</a:t>
            </a:fld>
            <a:endParaRPr lang="en-CA"/>
          </a:p>
        </p:txBody>
      </p:sp>
    </p:spTree>
    <p:extLst>
      <p:ext uri="{BB962C8B-B14F-4D97-AF65-F5344CB8AC3E}">
        <p14:creationId xmlns:p14="http://schemas.microsoft.com/office/powerpoint/2010/main" val="18462967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fight through the power of the Holy Spirit</a:t>
            </a:r>
          </a:p>
        </p:txBody>
      </p:sp>
      <p:sp>
        <p:nvSpPr>
          <p:cNvPr id="4" name="Slide Number Placeholder 3"/>
          <p:cNvSpPr>
            <a:spLocks noGrp="1"/>
          </p:cNvSpPr>
          <p:nvPr>
            <p:ph type="sldNum" sz="quarter" idx="5"/>
          </p:nvPr>
        </p:nvSpPr>
        <p:spPr/>
        <p:txBody>
          <a:bodyPr/>
          <a:lstStyle/>
          <a:p>
            <a:fld id="{A3874C11-6A3C-4BC0-A1D5-9572FD8C5934}" type="slidenum">
              <a:rPr lang="en-CA" smtClean="0"/>
              <a:t>33</a:t>
            </a:fld>
            <a:endParaRPr lang="en-CA"/>
          </a:p>
        </p:txBody>
      </p:sp>
    </p:spTree>
    <p:extLst>
      <p:ext uri="{BB962C8B-B14F-4D97-AF65-F5344CB8AC3E}">
        <p14:creationId xmlns:p14="http://schemas.microsoft.com/office/powerpoint/2010/main" val="4264207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in Capernaum …</a:t>
            </a:r>
          </a:p>
        </p:txBody>
      </p:sp>
      <p:sp>
        <p:nvSpPr>
          <p:cNvPr id="4" name="Slide Number Placeholder 3"/>
          <p:cNvSpPr>
            <a:spLocks noGrp="1"/>
          </p:cNvSpPr>
          <p:nvPr>
            <p:ph type="sldNum" sz="quarter" idx="5"/>
          </p:nvPr>
        </p:nvSpPr>
        <p:spPr/>
        <p:txBody>
          <a:bodyPr/>
          <a:lstStyle/>
          <a:p>
            <a:fld id="{A3874C11-6A3C-4BC0-A1D5-9572FD8C5934}" type="slidenum">
              <a:rPr lang="en-CA" smtClean="0"/>
              <a:t>3</a:t>
            </a:fld>
            <a:endParaRPr lang="en-CA"/>
          </a:p>
        </p:txBody>
      </p:sp>
    </p:spTree>
    <p:extLst>
      <p:ext uri="{BB962C8B-B14F-4D97-AF65-F5344CB8AC3E}">
        <p14:creationId xmlns:p14="http://schemas.microsoft.com/office/powerpoint/2010/main" val="3168708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“civilian pursuits” be focused on the war</a:t>
            </a:r>
          </a:p>
        </p:txBody>
      </p:sp>
      <p:sp>
        <p:nvSpPr>
          <p:cNvPr id="4" name="Slide Number Placeholder 3"/>
          <p:cNvSpPr>
            <a:spLocks noGrp="1"/>
          </p:cNvSpPr>
          <p:nvPr>
            <p:ph type="sldNum" sz="quarter" idx="5"/>
          </p:nvPr>
        </p:nvSpPr>
        <p:spPr/>
        <p:txBody>
          <a:bodyPr/>
          <a:lstStyle/>
          <a:p>
            <a:fld id="{A3874C11-6A3C-4BC0-A1D5-9572FD8C5934}" type="slidenum">
              <a:rPr lang="en-CA" smtClean="0"/>
              <a:t>4</a:t>
            </a:fld>
            <a:endParaRPr lang="en-CA"/>
          </a:p>
        </p:txBody>
      </p:sp>
    </p:spTree>
    <p:extLst>
      <p:ext uri="{BB962C8B-B14F-4D97-AF65-F5344CB8AC3E}">
        <p14:creationId xmlns:p14="http://schemas.microsoft.com/office/powerpoint/2010/main" val="3927373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3874C11-6A3C-4BC0-A1D5-9572FD8C5934}" type="slidenum">
              <a:rPr lang="en-CA" smtClean="0"/>
              <a:t>5</a:t>
            </a:fld>
            <a:endParaRPr lang="en-CA"/>
          </a:p>
        </p:txBody>
      </p:sp>
    </p:spTree>
    <p:extLst>
      <p:ext uri="{BB962C8B-B14F-4D97-AF65-F5344CB8AC3E}">
        <p14:creationId xmlns:p14="http://schemas.microsoft.com/office/powerpoint/2010/main" val="2859558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John was working for perhaps 12 years before Jesus commenced his ministry</a:t>
            </a:r>
          </a:p>
          <a:p>
            <a:pPr marL="171450" indent="-171450">
              <a:buFont typeface="Arial" panose="020B0604020202020204" pitchFamily="34" charset="0"/>
              <a:buChar char="•"/>
            </a:pPr>
            <a:r>
              <a:rPr lang="en-CA" dirty="0"/>
              <a:t>Once Jesus was on the scene, John’s time was very short, ~ 8 months?</a:t>
            </a:r>
          </a:p>
          <a:p>
            <a:pPr marL="171450" indent="-171450">
              <a:buFont typeface="Arial" panose="020B0604020202020204" pitchFamily="34" charset="0"/>
              <a:buChar char="•"/>
            </a:pPr>
            <a:r>
              <a:rPr lang="en-CA" dirty="0"/>
              <a:t>But, he remained fully committed – even from prison</a:t>
            </a:r>
          </a:p>
        </p:txBody>
      </p:sp>
      <p:sp>
        <p:nvSpPr>
          <p:cNvPr id="4" name="Slide Number Placeholder 3"/>
          <p:cNvSpPr>
            <a:spLocks noGrp="1"/>
          </p:cNvSpPr>
          <p:nvPr>
            <p:ph type="sldNum" sz="quarter" idx="5"/>
          </p:nvPr>
        </p:nvSpPr>
        <p:spPr/>
        <p:txBody>
          <a:bodyPr/>
          <a:lstStyle/>
          <a:p>
            <a:fld id="{A3874C11-6A3C-4BC0-A1D5-9572FD8C5934}" type="slidenum">
              <a:rPr lang="en-CA" smtClean="0"/>
              <a:t>6</a:t>
            </a:fld>
            <a:endParaRPr lang="en-CA"/>
          </a:p>
        </p:txBody>
      </p:sp>
    </p:spTree>
    <p:extLst>
      <p:ext uri="{BB962C8B-B14F-4D97-AF65-F5344CB8AC3E}">
        <p14:creationId xmlns:p14="http://schemas.microsoft.com/office/powerpoint/2010/main" val="300544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John served faithfully: imprisonment and death</a:t>
            </a:r>
          </a:p>
          <a:p>
            <a:pPr marL="171450" indent="-171450">
              <a:buFont typeface="Arial" panose="020B0604020202020204" pitchFamily="34" charset="0"/>
              <a:buChar char="•"/>
            </a:pPr>
            <a:r>
              <a:rPr lang="en-CA" sz="1200" dirty="0"/>
              <a:t>“Are you the one who is to come” - Deuteronomy 18:15</a:t>
            </a:r>
          </a:p>
          <a:p>
            <a:pPr marL="171450" indent="-171450">
              <a:buFont typeface="Arial" panose="020B0604020202020204" pitchFamily="34" charset="0"/>
              <a:buChar char="•"/>
            </a:pPr>
            <a:r>
              <a:rPr lang="en-CA" sz="1200" dirty="0"/>
              <a:t>Jesus alluded to the Signs of the Kingdom - Isaiah 29:18-19, 35:5-6, 61:1</a:t>
            </a:r>
          </a:p>
          <a:p>
            <a:pPr marL="171450" indent="-171450">
              <a:buFont typeface="Arial" panose="020B0604020202020204" pitchFamily="34" charset="0"/>
              <a:buChar char="•"/>
            </a:pPr>
            <a:r>
              <a:rPr lang="en-CA" sz="1200" dirty="0"/>
              <a:t>The dialogue is for he benefit of the disciples … </a:t>
            </a:r>
          </a:p>
          <a:p>
            <a:pPr marL="171450" indent="-171450">
              <a:buFont typeface="Arial" panose="020B0604020202020204" pitchFamily="34" charset="0"/>
              <a:buChar char="•"/>
            </a:pPr>
            <a:r>
              <a:rPr lang="en-CA" sz="1200" dirty="0"/>
              <a:t>“</a:t>
            </a:r>
            <a:r>
              <a:rPr lang="en-CA" sz="1200" dirty="0" err="1"/>
              <a:t>Mandaens</a:t>
            </a:r>
            <a:r>
              <a:rPr lang="en-CA" sz="1200" dirty="0"/>
              <a:t>” today claim to have originated with John</a:t>
            </a:r>
          </a:p>
        </p:txBody>
      </p:sp>
      <p:sp>
        <p:nvSpPr>
          <p:cNvPr id="4" name="Slide Number Placeholder 3"/>
          <p:cNvSpPr>
            <a:spLocks noGrp="1"/>
          </p:cNvSpPr>
          <p:nvPr>
            <p:ph type="sldNum" sz="quarter" idx="5"/>
          </p:nvPr>
        </p:nvSpPr>
        <p:spPr/>
        <p:txBody>
          <a:bodyPr/>
          <a:lstStyle/>
          <a:p>
            <a:fld id="{A3874C11-6A3C-4BC0-A1D5-9572FD8C5934}" type="slidenum">
              <a:rPr lang="en-CA" smtClean="0"/>
              <a:t>7</a:t>
            </a:fld>
            <a:endParaRPr lang="en-CA"/>
          </a:p>
        </p:txBody>
      </p:sp>
    </p:spTree>
    <p:extLst>
      <p:ext uri="{BB962C8B-B14F-4D97-AF65-F5344CB8AC3E}">
        <p14:creationId xmlns:p14="http://schemas.microsoft.com/office/powerpoint/2010/main" val="1821975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3874C11-6A3C-4BC0-A1D5-9572FD8C5934}" type="slidenum">
              <a:rPr lang="en-CA" smtClean="0"/>
              <a:t>8</a:t>
            </a:fld>
            <a:endParaRPr lang="en-CA"/>
          </a:p>
        </p:txBody>
      </p:sp>
    </p:spTree>
    <p:extLst>
      <p:ext uri="{BB962C8B-B14F-4D97-AF65-F5344CB8AC3E}">
        <p14:creationId xmlns:p14="http://schemas.microsoft.com/office/powerpoint/2010/main" val="327106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“Law”, like “</a:t>
            </a:r>
            <a:r>
              <a:rPr lang="en-CA" i="1" dirty="0"/>
              <a:t>nomos</a:t>
            </a:r>
            <a:r>
              <a:rPr lang="en-CA" dirty="0"/>
              <a:t>”, very ambiguous, here means writings of Moses</a:t>
            </a:r>
          </a:p>
        </p:txBody>
      </p:sp>
      <p:sp>
        <p:nvSpPr>
          <p:cNvPr id="4" name="Slide Number Placeholder 3"/>
          <p:cNvSpPr>
            <a:spLocks noGrp="1"/>
          </p:cNvSpPr>
          <p:nvPr>
            <p:ph type="sldNum" sz="quarter" idx="5"/>
          </p:nvPr>
        </p:nvSpPr>
        <p:spPr/>
        <p:txBody>
          <a:bodyPr/>
          <a:lstStyle/>
          <a:p>
            <a:fld id="{A3874C11-6A3C-4BC0-A1D5-9572FD8C5934}" type="slidenum">
              <a:rPr lang="en-CA" smtClean="0"/>
              <a:t>9</a:t>
            </a:fld>
            <a:endParaRPr lang="en-CA"/>
          </a:p>
        </p:txBody>
      </p:sp>
    </p:spTree>
    <p:extLst>
      <p:ext uri="{BB962C8B-B14F-4D97-AF65-F5344CB8AC3E}">
        <p14:creationId xmlns:p14="http://schemas.microsoft.com/office/powerpoint/2010/main" val="1045674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917478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453894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329733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20382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70737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20493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91698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754956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001581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530421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2026-02-28</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963101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2026-02-28</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443448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789204"/>
          </a:xfrm>
        </p:spPr>
        <p:txBody>
          <a:bodyPr>
            <a:noAutofit/>
          </a:bodyPr>
          <a:lstStyle/>
          <a:p>
            <a:r>
              <a:rPr lang="en-CA" sz="4800" dirty="0">
                <a:latin typeface="Arial Black" panose="020B0A04020102020204" pitchFamily="34" charset="0"/>
              </a:rPr>
              <a:t>Christian Soldiers – the </a:t>
            </a:r>
            <a:r>
              <a:rPr lang="en-CA" sz="4400" dirty="0">
                <a:latin typeface="Arial Black" panose="020B0A04020102020204" pitchFamily="34" charset="0"/>
              </a:rPr>
              <a:t>Commitment</a:t>
            </a:r>
            <a:endParaRPr lang="en-CA" sz="4800" dirty="0">
              <a:latin typeface="Arial Black" panose="020B0A04020102020204" pitchFamily="34" charset="0"/>
            </a:endParaRP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1" y="789204"/>
            <a:ext cx="12191999" cy="5840197"/>
          </a:xfrm>
        </p:spPr>
        <p:txBody>
          <a:bodyPr>
            <a:normAutofit fontScale="32500" lnSpcReduction="20000"/>
          </a:bodyPr>
          <a:lstStyle/>
          <a:p>
            <a:pPr>
              <a:spcBef>
                <a:spcPts val="0"/>
              </a:spcBef>
            </a:pPr>
            <a:r>
              <a:rPr lang="en-CA" sz="8600" b="1" dirty="0">
                <a:solidFill>
                  <a:srgbClr val="FF0000"/>
                </a:solidFill>
                <a:latin typeface="Calibri" panose="020F0502020204030204" pitchFamily="34" charset="0"/>
                <a:cs typeface="Calibri" panose="020F0502020204030204" pitchFamily="34" charset="0"/>
              </a:rPr>
              <a:t>Jesus answered, “My kingdom is not of this world. </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If my kingdom were of this world</a:t>
            </a:r>
            <a:r>
              <a:rPr lang="en-CA" sz="8600" b="1" dirty="0">
                <a:solidFill>
                  <a:srgbClr val="FF0000"/>
                </a:solidFill>
                <a:latin typeface="Calibri" panose="020F0502020204030204" pitchFamily="34" charset="0"/>
                <a:cs typeface="Calibri" panose="020F0502020204030204" pitchFamily="34" charset="0"/>
              </a:rPr>
              <a:t>, </a:t>
            </a:r>
            <a:r>
              <a:rPr lang="en-CA" sz="8600" b="1" i="1" dirty="0">
                <a:solidFill>
                  <a:srgbClr val="FF0000"/>
                </a:solidFill>
                <a:highlight>
                  <a:srgbClr val="FFFF00"/>
                </a:highlight>
                <a:latin typeface="Calibri" panose="020F0502020204030204" pitchFamily="34" charset="0"/>
                <a:cs typeface="Calibri" panose="020F0502020204030204" pitchFamily="34" charset="0"/>
              </a:rPr>
              <a:t>my servants would have been fighting</a:t>
            </a:r>
            <a:r>
              <a:rPr lang="en-CA" sz="8600" b="1" dirty="0">
                <a:solidFill>
                  <a:srgbClr val="FF0000"/>
                </a:solidFill>
                <a:latin typeface="Calibri" panose="020F0502020204030204" pitchFamily="34" charset="0"/>
                <a:cs typeface="Calibri" panose="020F0502020204030204" pitchFamily="34" charset="0"/>
              </a:rPr>
              <a:t> …”</a:t>
            </a:r>
            <a:r>
              <a:rPr lang="en-CA" sz="7000" b="1" dirty="0">
                <a:solidFill>
                  <a:srgbClr val="FF0000"/>
                </a:solidFill>
                <a:latin typeface="Calibri" panose="020F0502020204030204" pitchFamily="34" charset="0"/>
                <a:cs typeface="Calibri" panose="020F0502020204030204" pitchFamily="34" charset="0"/>
              </a:rPr>
              <a:t> </a:t>
            </a:r>
          </a:p>
          <a:p>
            <a:pPr algn="r">
              <a:lnSpc>
                <a:spcPct val="80000"/>
              </a:lnSpc>
              <a:spcBef>
                <a:spcPts val="0"/>
              </a:spcBef>
            </a:pPr>
            <a:r>
              <a:rPr lang="en-CA" sz="4000" b="1" dirty="0">
                <a:latin typeface="Calibri" panose="020F0502020204030204" pitchFamily="34" charset="0"/>
                <a:cs typeface="Calibri" panose="020F0502020204030204" pitchFamily="34" charset="0"/>
              </a:rPr>
              <a:t>John 18:36a ESV</a:t>
            </a:r>
          </a:p>
          <a:p>
            <a:pPr>
              <a:spcBef>
                <a:spcPts val="600"/>
              </a:spcBef>
            </a:pPr>
            <a:r>
              <a:rPr lang="en-CA" sz="8600" b="1" dirty="0">
                <a:solidFill>
                  <a:srgbClr val="FF0000"/>
                </a:solidFill>
                <a:latin typeface="Calibri" panose="020F0502020204030204" pitchFamily="34" charset="0"/>
                <a:cs typeface="Calibri" panose="020F0502020204030204" pitchFamily="34" charset="0"/>
              </a:rPr>
              <a:t>Truly, I say to you, among those born of women </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there has arisen no one greater than John the Baptist</a:t>
            </a:r>
            <a:r>
              <a:rPr lang="en-CA" sz="8600" b="1" dirty="0">
                <a:solidFill>
                  <a:srgbClr val="FF0000"/>
                </a:solidFill>
                <a:latin typeface="Calibri" panose="020F0502020204030204" pitchFamily="34" charset="0"/>
                <a:cs typeface="Calibri" panose="020F0502020204030204" pitchFamily="34" charset="0"/>
              </a:rPr>
              <a:t>.</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 he will be great before the Lord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 </a:t>
            </a:r>
            <a:r>
              <a:rPr lang="en-CA" sz="8600" b="1" i="1" dirty="0">
                <a:solidFill>
                  <a:srgbClr val="FF0000"/>
                </a:solidFill>
                <a:highlight>
                  <a:srgbClr val="FFFF00"/>
                </a:highlight>
                <a:latin typeface="Calibri" panose="020F0502020204030204" pitchFamily="34" charset="0"/>
                <a:cs typeface="Calibri" panose="020F0502020204030204" pitchFamily="34" charset="0"/>
              </a:rPr>
              <a:t>he will be filled with the Holy Spirit</a:t>
            </a:r>
            <a:r>
              <a:rPr lang="en-CA" sz="8600" b="1" dirty="0">
                <a:solidFill>
                  <a:srgbClr val="FF0000"/>
                </a:solidFill>
                <a:latin typeface="Calibri" panose="020F0502020204030204" pitchFamily="34" charset="0"/>
                <a:cs typeface="Calibri" panose="020F0502020204030204" pitchFamily="34" charset="0"/>
              </a:rPr>
              <a:t>, even from his mother’s womb.</a:t>
            </a:r>
          </a:p>
          <a:p>
            <a:pPr algn="r">
              <a:spcBef>
                <a:spcPts val="0"/>
              </a:spcBef>
            </a:pPr>
            <a:r>
              <a:rPr lang="en-CA" sz="4000" b="1" dirty="0">
                <a:latin typeface="Calibri" panose="020F0502020204030204" pitchFamily="34" charset="0"/>
                <a:cs typeface="Calibri" panose="020F0502020204030204" pitchFamily="34" charset="0"/>
              </a:rPr>
              <a:t>Matthew 11:11a, Luke 1:15,ESV</a:t>
            </a:r>
          </a:p>
          <a:p>
            <a:pPr>
              <a:spcBef>
                <a:spcPts val="600"/>
              </a:spcBef>
            </a:pPr>
            <a:r>
              <a:rPr lang="en-CA" sz="8600" b="1" dirty="0">
                <a:solidFill>
                  <a:srgbClr val="FF0000"/>
                </a:solidFill>
                <a:latin typeface="Calibri" panose="020F0502020204030204" pitchFamily="34" charset="0"/>
                <a:cs typeface="Calibri" panose="020F0502020204030204" pitchFamily="34" charset="0"/>
              </a:rPr>
              <a:t>For I have the desire to do what is right, but not the ability to carry it out. </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Who will deliver me from this body of death</a:t>
            </a:r>
            <a:r>
              <a:rPr lang="en-CA" sz="8600" b="1" dirty="0">
                <a:solidFill>
                  <a:srgbClr val="FF0000"/>
                </a:solidFill>
                <a:latin typeface="Calibri" panose="020F0502020204030204" pitchFamily="34" charset="0"/>
                <a:cs typeface="Calibri" panose="020F0502020204030204" pitchFamily="34" charset="0"/>
              </a:rPr>
              <a:t>?</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 the Spirit is life …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 [God] will give life to your mortal bodies through his Spirit …</a:t>
            </a:r>
          </a:p>
          <a:p>
            <a:pPr algn="r">
              <a:lnSpc>
                <a:spcPct val="70000"/>
              </a:lnSpc>
              <a:spcBef>
                <a:spcPts val="0"/>
              </a:spcBef>
            </a:pPr>
            <a:r>
              <a:rPr lang="nn-NO" sz="4000" b="1" dirty="0">
                <a:latin typeface="Calibri" panose="020F0502020204030204" pitchFamily="34" charset="0"/>
                <a:cs typeface="Calibri" panose="020F0502020204030204" pitchFamily="34" charset="0"/>
              </a:rPr>
              <a:t>Romans 7:18b, 24b, 8:10b, 11b </a:t>
            </a:r>
            <a:r>
              <a:rPr lang="en-CA" sz="4000" b="1" dirty="0">
                <a:latin typeface="Calibri" panose="020F0502020204030204" pitchFamily="34" charset="0"/>
                <a:cs typeface="Calibri" panose="020F0502020204030204" pitchFamily="34" charset="0"/>
              </a:rPr>
              <a:t>ESV</a:t>
            </a:r>
          </a:p>
          <a:p>
            <a:pPr>
              <a:spcBef>
                <a:spcPts val="600"/>
              </a:spcBef>
            </a:pPr>
            <a:r>
              <a:rPr lang="en-CA" sz="8600" b="1" dirty="0">
                <a:solidFill>
                  <a:srgbClr val="FF0000"/>
                </a:solidFill>
                <a:latin typeface="Calibri" panose="020F0502020204030204" pitchFamily="34" charset="0"/>
                <a:cs typeface="Calibri" panose="020F0502020204030204" pitchFamily="34" charset="0"/>
              </a:rPr>
              <a:t>For because he himself has suffered when tempted, </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he is able to help those who are being tempted</a:t>
            </a:r>
            <a:r>
              <a:rPr lang="en-CA" sz="8600" b="1" dirty="0">
                <a:solidFill>
                  <a:srgbClr val="FF0000"/>
                </a:solidFill>
                <a:latin typeface="Calibri" panose="020F0502020204030204" pitchFamily="34" charset="0"/>
                <a:cs typeface="Calibri" panose="020F0502020204030204" pitchFamily="34" charset="0"/>
              </a:rPr>
              <a:t>.</a:t>
            </a:r>
          </a:p>
          <a:p>
            <a:pPr algn="r">
              <a:lnSpc>
                <a:spcPct val="30000"/>
              </a:lnSpc>
              <a:spcBef>
                <a:spcPts val="0"/>
              </a:spcBef>
            </a:pPr>
            <a:r>
              <a:rPr lang="pt-BR" sz="4000" b="1" dirty="0">
                <a:latin typeface="Calibri" panose="020F0502020204030204" pitchFamily="34" charset="0"/>
                <a:cs typeface="Calibri" panose="020F0502020204030204" pitchFamily="34" charset="0"/>
              </a:rPr>
              <a:t>Hebrews 2:18 ESV</a:t>
            </a:r>
          </a:p>
          <a:p>
            <a:pPr>
              <a:spcBef>
                <a:spcPts val="1200"/>
              </a:spcBef>
            </a:pPr>
            <a:r>
              <a:rPr lang="en-CA" sz="8600" b="1" i="1" dirty="0">
                <a:solidFill>
                  <a:srgbClr val="FF0000"/>
                </a:solidFill>
                <a:highlight>
                  <a:srgbClr val="FFFF00"/>
                </a:highlight>
                <a:latin typeface="Calibri" panose="020F0502020204030204" pitchFamily="34" charset="0"/>
                <a:cs typeface="Calibri" panose="020F0502020204030204" pitchFamily="34" charset="0"/>
              </a:rPr>
              <a:t>God is love</a:t>
            </a:r>
            <a:r>
              <a:rPr lang="en-CA" sz="8600" b="1" dirty="0">
                <a:solidFill>
                  <a:srgbClr val="FF0000"/>
                </a:solidFill>
                <a:latin typeface="Calibri" panose="020F0502020204030204" pitchFamily="34" charset="0"/>
                <a:cs typeface="Calibri" panose="020F0502020204030204" pitchFamily="34" charset="0"/>
              </a:rPr>
              <a:t>.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In this the love of God was made manifest among us,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that </a:t>
            </a:r>
            <a:r>
              <a:rPr lang="en-CA" sz="8600" b="1" i="1" dirty="0">
                <a:solidFill>
                  <a:srgbClr val="FF0000"/>
                </a:solidFill>
                <a:highlight>
                  <a:srgbClr val="FFFF00"/>
                </a:highlight>
                <a:latin typeface="Calibri" panose="020F0502020204030204" pitchFamily="34" charset="0"/>
                <a:cs typeface="Calibri" panose="020F0502020204030204" pitchFamily="34" charset="0"/>
              </a:rPr>
              <a:t>God sent his only Son into the world</a:t>
            </a:r>
            <a:r>
              <a:rPr lang="en-CA" sz="8600" b="1" dirty="0">
                <a:solidFill>
                  <a:srgbClr val="FF0000"/>
                </a:solidFill>
                <a:latin typeface="Calibri" panose="020F0502020204030204" pitchFamily="34" charset="0"/>
                <a:cs typeface="Calibri" panose="020F0502020204030204" pitchFamily="34" charset="0"/>
              </a:rPr>
              <a:t>, </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so that we might live through him</a:t>
            </a:r>
            <a:r>
              <a:rPr lang="en-CA" sz="8600" b="1" dirty="0">
                <a:solidFill>
                  <a:srgbClr val="FF0000"/>
                </a:solidFill>
                <a:latin typeface="Calibri" panose="020F0502020204030204" pitchFamily="34" charset="0"/>
                <a:cs typeface="Calibri" panose="020F0502020204030204" pitchFamily="34" charset="0"/>
              </a:rPr>
              <a:t>.</a:t>
            </a:r>
          </a:p>
          <a:p>
            <a:pPr algn="r">
              <a:lnSpc>
                <a:spcPct val="30000"/>
              </a:lnSpc>
              <a:spcBef>
                <a:spcPts val="0"/>
              </a:spcBef>
            </a:pPr>
            <a:r>
              <a:rPr lang="en-CA" sz="4000" b="1" dirty="0">
                <a:latin typeface="Calibri" panose="020F0502020204030204" pitchFamily="34" charset="0"/>
                <a:cs typeface="Calibri" panose="020F0502020204030204" pitchFamily="34" charset="0"/>
              </a:rPr>
              <a:t>1 John 4:8b-9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©2026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0A951-266C-D3E4-263A-7D304DCF2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A4540-2358-0891-B913-C621CEA2AE38}"/>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An Object Lesson in Soldiering</a:t>
            </a:r>
            <a:endParaRPr lang="en-CA" dirty="0"/>
          </a:p>
        </p:txBody>
      </p:sp>
      <p:sp>
        <p:nvSpPr>
          <p:cNvPr id="3" name="Content Placeholder 2">
            <a:extLst>
              <a:ext uri="{FF2B5EF4-FFF2-40B4-BE49-F238E27FC236}">
                <a16:creationId xmlns:a16="http://schemas.microsoft.com/office/drawing/2014/main" id="{DECAE961-946D-306E-4B6D-1C4B696ABC8B}"/>
              </a:ext>
            </a:extLst>
          </p:cNvPr>
          <p:cNvSpPr>
            <a:spLocks noGrp="1"/>
          </p:cNvSpPr>
          <p:nvPr>
            <p:ph idx="1"/>
          </p:nvPr>
        </p:nvSpPr>
        <p:spPr>
          <a:xfrm>
            <a:off x="0" y="1181100"/>
            <a:ext cx="12192000" cy="5676899"/>
          </a:xfrm>
        </p:spPr>
        <p:txBody>
          <a:bodyPr/>
          <a:lstStyle/>
          <a:p>
            <a:r>
              <a:rPr lang="en-CA" dirty="0"/>
              <a:t>“</a:t>
            </a:r>
            <a:r>
              <a:rPr lang="en-CA" b="1" u="sng" dirty="0"/>
              <a:t>the violent take it by force</a:t>
            </a:r>
            <a:r>
              <a:rPr lang="en-CA" dirty="0"/>
              <a:t>”: to be considered a candidate for admittance to the Kingdom, </a:t>
            </a:r>
            <a:r>
              <a:rPr lang="en-CA" b="1" dirty="0">
                <a:highlight>
                  <a:srgbClr val="FFFF00"/>
                </a:highlight>
              </a:rPr>
              <a:t>a person must learn to violently hate sin</a:t>
            </a:r>
            <a:r>
              <a:rPr lang="en-CA" dirty="0"/>
              <a:t> </a:t>
            </a:r>
          </a:p>
          <a:p>
            <a:r>
              <a:rPr lang="en-CA" dirty="0"/>
              <a:t>“</a:t>
            </a:r>
            <a:r>
              <a:rPr lang="en-CA" b="1" u="sng" dirty="0"/>
              <a:t>all the Prophets and the Law prophesied until John</a:t>
            </a:r>
            <a:r>
              <a:rPr lang="en-CA" dirty="0"/>
              <a:t>”: </a:t>
            </a:r>
            <a:r>
              <a:rPr lang="en-CA" b="1" dirty="0">
                <a:highlight>
                  <a:srgbClr val="FFFF00"/>
                </a:highlight>
              </a:rPr>
              <a:t>the message of the Old Testament is realized in the First Advent</a:t>
            </a:r>
            <a:r>
              <a:rPr lang="en-CA" dirty="0"/>
              <a:t> – including the message of the “metaphor of violence” </a:t>
            </a:r>
          </a:p>
          <a:p>
            <a:r>
              <a:rPr lang="en-CA" dirty="0"/>
              <a:t>“</a:t>
            </a:r>
            <a:r>
              <a:rPr lang="en-CA" b="1" u="sng" dirty="0"/>
              <a:t>he is Elijah who is to come</a:t>
            </a:r>
            <a:r>
              <a:rPr lang="en-CA" dirty="0"/>
              <a:t>”: the work of John was a type of the </a:t>
            </a:r>
            <a:r>
              <a:rPr lang="en-CA" b="1" dirty="0">
                <a:highlight>
                  <a:srgbClr val="FFFF00"/>
                </a:highlight>
              </a:rPr>
              <a:t>end-time work preparing for the Second Advent</a:t>
            </a:r>
          </a:p>
          <a:p>
            <a:r>
              <a:rPr lang="en-CA" dirty="0"/>
              <a:t>“</a:t>
            </a:r>
            <a:r>
              <a:rPr lang="en-CA" b="1" u="sng" dirty="0"/>
              <a:t>He who has ears to hear, let him hear</a:t>
            </a:r>
            <a:r>
              <a:rPr lang="en-CA" dirty="0"/>
              <a:t>”: this is Jesus’ catch phrase for those who have the Holy Spirt – </a:t>
            </a:r>
            <a:r>
              <a:rPr lang="en-CA" b="1" dirty="0">
                <a:highlight>
                  <a:srgbClr val="FFFF00"/>
                </a:highlight>
              </a:rPr>
              <a:t>this object lesson is for us</a:t>
            </a:r>
            <a:r>
              <a:rPr lang="en-CA" dirty="0"/>
              <a:t>, </a:t>
            </a:r>
            <a:r>
              <a:rPr lang="en-CA" b="1" dirty="0">
                <a:highlight>
                  <a:srgbClr val="FFFF00"/>
                </a:highlight>
              </a:rPr>
              <a:t>we need to understand it</a:t>
            </a:r>
          </a:p>
          <a:p>
            <a:pPr>
              <a:spcBef>
                <a:spcPts val="1800"/>
              </a:spcBef>
            </a:pPr>
            <a:r>
              <a:rPr lang="en-CA" b="1" dirty="0">
                <a:highlight>
                  <a:srgbClr val="FFFF00"/>
                </a:highlight>
              </a:rPr>
              <a:t>John the Baptist exemplifies the commitment required of all of us</a:t>
            </a:r>
          </a:p>
          <a:p>
            <a:pPr>
              <a:spcBef>
                <a:spcPts val="1800"/>
              </a:spcBef>
            </a:pPr>
            <a:r>
              <a:rPr lang="en-CA" dirty="0"/>
              <a:t>John completed his mission, we must complete ours …</a:t>
            </a:r>
          </a:p>
        </p:txBody>
      </p:sp>
    </p:spTree>
    <p:extLst>
      <p:ext uri="{BB962C8B-B14F-4D97-AF65-F5344CB8AC3E}">
        <p14:creationId xmlns:p14="http://schemas.microsoft.com/office/powerpoint/2010/main" val="100831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3B72F-3403-F9F0-88DF-52ACEBD86F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1EF01-4A23-93C4-58B7-47B583970939}"/>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Mission Impossible</a:t>
            </a:r>
          </a:p>
        </p:txBody>
      </p:sp>
      <p:sp>
        <p:nvSpPr>
          <p:cNvPr id="3" name="Content Placeholder 2">
            <a:extLst>
              <a:ext uri="{FF2B5EF4-FFF2-40B4-BE49-F238E27FC236}">
                <a16:creationId xmlns:a16="http://schemas.microsoft.com/office/drawing/2014/main" id="{3B42E74A-FC7F-F48A-9171-FC5F4D396DCF}"/>
              </a:ext>
            </a:extLst>
          </p:cNvPr>
          <p:cNvSpPr>
            <a:spLocks noGrp="1"/>
          </p:cNvSpPr>
          <p:nvPr>
            <p:ph idx="1"/>
          </p:nvPr>
        </p:nvSpPr>
        <p:spPr>
          <a:xfrm>
            <a:off x="0" y="1143000"/>
            <a:ext cx="12192000" cy="5714999"/>
          </a:xfrm>
        </p:spPr>
        <p:txBody>
          <a:bodyPr/>
          <a:lstStyle/>
          <a:p>
            <a:r>
              <a:rPr lang="en-CA" dirty="0"/>
              <a:t>We face overwhelming odds – of and by ourselves, </a:t>
            </a:r>
            <a:r>
              <a:rPr lang="en-CA" b="1" dirty="0">
                <a:highlight>
                  <a:srgbClr val="FFFF00"/>
                </a:highlight>
              </a:rPr>
              <a:t>we cannot possibly succeed</a:t>
            </a:r>
            <a:r>
              <a:rPr lang="en-CA" dirty="0"/>
              <a:t>:</a:t>
            </a:r>
          </a:p>
          <a:p>
            <a:pPr marL="457200" lvl="1" indent="0">
              <a:spcBef>
                <a:spcPts val="0"/>
              </a:spcBef>
              <a:buNone/>
            </a:pPr>
            <a:r>
              <a:rPr lang="en-CA" b="1" u="sng" dirty="0"/>
              <a:t>Romans 7:18b, 24-25a ESV</a:t>
            </a:r>
            <a:br>
              <a:rPr lang="en-CA" dirty="0"/>
            </a:br>
            <a:r>
              <a:rPr lang="en-CA" dirty="0"/>
              <a:t>For I have the desire to do what is right, but </a:t>
            </a:r>
            <a:r>
              <a:rPr lang="en-CA" b="1" dirty="0">
                <a:highlight>
                  <a:srgbClr val="FFFF00"/>
                </a:highlight>
              </a:rPr>
              <a:t>not the ability to carry it out</a:t>
            </a:r>
            <a:r>
              <a:rPr lang="en-CA" dirty="0"/>
              <a:t>. </a:t>
            </a:r>
            <a:br>
              <a:rPr lang="en-CA" dirty="0"/>
            </a:br>
            <a:r>
              <a:rPr lang="en-CA" dirty="0"/>
              <a:t>Wretched man that I am! </a:t>
            </a:r>
            <a:br>
              <a:rPr lang="en-CA" dirty="0"/>
            </a:br>
            <a:r>
              <a:rPr lang="en-CA" b="1" dirty="0">
                <a:highlight>
                  <a:srgbClr val="FFFF00"/>
                </a:highlight>
              </a:rPr>
              <a:t>Who will deliver me from this body of death</a:t>
            </a:r>
            <a:r>
              <a:rPr lang="en-CA" dirty="0"/>
              <a:t>? </a:t>
            </a:r>
            <a:br>
              <a:rPr lang="en-CA" dirty="0"/>
            </a:br>
            <a:r>
              <a:rPr lang="en-CA" b="1" dirty="0">
                <a:highlight>
                  <a:srgbClr val="FFFF00"/>
                </a:highlight>
              </a:rPr>
              <a:t>Thanks be to God through Jesus Christ our Lord</a:t>
            </a:r>
            <a:r>
              <a:rPr lang="en-CA" dirty="0"/>
              <a:t>! </a:t>
            </a:r>
          </a:p>
          <a:p>
            <a:r>
              <a:rPr lang="en-CA" b="1" dirty="0">
                <a:highlight>
                  <a:srgbClr val="FFFF00"/>
                </a:highlight>
              </a:rPr>
              <a:t>Only through the power of the Holy Spirit can we possibly succeed</a:t>
            </a:r>
            <a:r>
              <a:rPr lang="en-CA" dirty="0"/>
              <a:t>:</a:t>
            </a:r>
          </a:p>
          <a:p>
            <a:pPr marL="457200" lvl="1" indent="0">
              <a:spcBef>
                <a:spcPts val="0"/>
              </a:spcBef>
              <a:buNone/>
            </a:pPr>
            <a:r>
              <a:rPr lang="en-CA" b="1" u="sng" dirty="0"/>
              <a:t>Acts 1:8a ESV</a:t>
            </a:r>
            <a:br>
              <a:rPr lang="en-CA" b="1" u="sng" dirty="0"/>
            </a:br>
            <a:r>
              <a:rPr lang="en-CA" dirty="0"/>
              <a:t>But </a:t>
            </a:r>
            <a:r>
              <a:rPr lang="en-CA" b="1" dirty="0">
                <a:highlight>
                  <a:srgbClr val="FFFF00"/>
                </a:highlight>
              </a:rPr>
              <a:t>you will receive power</a:t>
            </a:r>
            <a:r>
              <a:rPr lang="en-CA" dirty="0"/>
              <a:t> when the Holy Spirit has come upon you …</a:t>
            </a:r>
          </a:p>
          <a:p>
            <a:pPr marL="457200" lvl="1" indent="0">
              <a:spcBef>
                <a:spcPts val="600"/>
              </a:spcBef>
              <a:buNone/>
            </a:pPr>
            <a:r>
              <a:rPr lang="en-CA" b="1" u="sng" dirty="0"/>
              <a:t>Romans 8:10-11 ESV</a:t>
            </a:r>
            <a:br>
              <a:rPr lang="en-CA" b="1" u="sng" dirty="0"/>
            </a:br>
            <a:r>
              <a:rPr lang="en-CA" dirty="0"/>
              <a:t>But if Christ is in you, although the body is dead because of sin, </a:t>
            </a:r>
            <a:br>
              <a:rPr lang="en-CA" dirty="0"/>
            </a:br>
            <a:r>
              <a:rPr lang="en-CA" b="1" dirty="0">
                <a:highlight>
                  <a:srgbClr val="FFFF00"/>
                </a:highlight>
              </a:rPr>
              <a:t>the Spirit is life</a:t>
            </a:r>
            <a:r>
              <a:rPr lang="en-CA" dirty="0"/>
              <a:t> because of righteousness. </a:t>
            </a:r>
            <a:br>
              <a:rPr lang="en-CA" dirty="0"/>
            </a:br>
            <a:r>
              <a:rPr lang="en-CA" dirty="0"/>
              <a:t>If the Spirit of him who raised Jesus from the dead dwells in you, </a:t>
            </a:r>
            <a:br>
              <a:rPr lang="en-CA" dirty="0"/>
            </a:br>
            <a:r>
              <a:rPr lang="en-CA" dirty="0"/>
              <a:t>he who raised Christ Jesus from the dead will also give life to your mortal bodies </a:t>
            </a:r>
            <a:br>
              <a:rPr lang="en-CA" dirty="0"/>
            </a:br>
            <a:r>
              <a:rPr lang="en-CA" b="1" dirty="0">
                <a:highlight>
                  <a:srgbClr val="FFFF00"/>
                </a:highlight>
              </a:rPr>
              <a:t>through his Spirit [which] dwells in you</a:t>
            </a:r>
            <a:r>
              <a:rPr lang="en-CA" dirty="0"/>
              <a:t>.</a:t>
            </a:r>
            <a:br>
              <a:rPr lang="en-CA" dirty="0"/>
            </a:br>
            <a:endParaRPr lang="en-CA" dirty="0"/>
          </a:p>
          <a:p>
            <a:pPr marL="457200" lvl="1" indent="0">
              <a:buNone/>
            </a:pPr>
            <a:endParaRPr lang="en-CA" dirty="0"/>
          </a:p>
        </p:txBody>
      </p:sp>
    </p:spTree>
    <p:extLst>
      <p:ext uri="{BB962C8B-B14F-4D97-AF65-F5344CB8AC3E}">
        <p14:creationId xmlns:p14="http://schemas.microsoft.com/office/powerpoint/2010/main" val="779821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F7477-C883-1FF2-EE09-9EFE595346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20544-1510-735E-728F-DB9F481F9A54}"/>
              </a:ext>
            </a:extLst>
          </p:cNvPr>
          <p:cNvSpPr>
            <a:spLocks noGrp="1"/>
          </p:cNvSpPr>
          <p:nvPr>
            <p:ph type="title"/>
          </p:nvPr>
        </p:nvSpPr>
        <p:spPr>
          <a:xfrm>
            <a:off x="838200" y="1"/>
            <a:ext cx="10515600" cy="1155699"/>
          </a:xfrm>
        </p:spPr>
        <p:txBody>
          <a:bodyPr>
            <a:normAutofit fontScale="90000"/>
          </a:bodyPr>
          <a:lstStyle/>
          <a:p>
            <a:pPr algn="ctr"/>
            <a:r>
              <a:rPr lang="en-CA" dirty="0">
                <a:latin typeface="Arial Black" panose="020B0A04020102020204" pitchFamily="34" charset="0"/>
              </a:rPr>
              <a:t>Temptation – the Weapon of Satan</a:t>
            </a:r>
          </a:p>
        </p:txBody>
      </p:sp>
      <p:sp>
        <p:nvSpPr>
          <p:cNvPr id="3" name="Content Placeholder 2">
            <a:extLst>
              <a:ext uri="{FF2B5EF4-FFF2-40B4-BE49-F238E27FC236}">
                <a16:creationId xmlns:a16="http://schemas.microsoft.com/office/drawing/2014/main" id="{740CFDBF-A2C4-098F-3D8E-3F784BBACE04}"/>
              </a:ext>
            </a:extLst>
          </p:cNvPr>
          <p:cNvSpPr>
            <a:spLocks noGrp="1"/>
          </p:cNvSpPr>
          <p:nvPr>
            <p:ph idx="1"/>
          </p:nvPr>
        </p:nvSpPr>
        <p:spPr>
          <a:xfrm>
            <a:off x="0" y="1181100"/>
            <a:ext cx="12192000" cy="5676899"/>
          </a:xfrm>
        </p:spPr>
        <p:txBody>
          <a:bodyPr>
            <a:normAutofit lnSpcReduction="10000"/>
          </a:bodyPr>
          <a:lstStyle/>
          <a:p>
            <a:r>
              <a:rPr lang="en-CA" dirty="0"/>
              <a:t>From the beginning, </a:t>
            </a:r>
            <a:br>
              <a:rPr lang="en-CA" dirty="0"/>
            </a:br>
            <a:r>
              <a:rPr lang="en-CA" dirty="0"/>
              <a:t>	</a:t>
            </a:r>
            <a:r>
              <a:rPr lang="en-CA" b="1" dirty="0">
                <a:highlight>
                  <a:srgbClr val="FFFF00"/>
                </a:highlight>
              </a:rPr>
              <a:t>Satan has used “temptation” to draw people away from God</a:t>
            </a:r>
          </a:p>
          <a:p>
            <a:pPr>
              <a:spcBef>
                <a:spcPts val="600"/>
              </a:spcBef>
            </a:pPr>
            <a:r>
              <a:rPr lang="en-CA" dirty="0"/>
              <a:t>Consider some of </a:t>
            </a:r>
            <a:r>
              <a:rPr lang="en-CA" b="1" dirty="0">
                <a:highlight>
                  <a:srgbClr val="FFFF00"/>
                </a:highlight>
              </a:rPr>
              <a:t>Jesus’ last words</a:t>
            </a:r>
            <a:r>
              <a:rPr lang="en-CA" dirty="0"/>
              <a:t> to his disciples in the Garden of Gethsemane:</a:t>
            </a:r>
          </a:p>
          <a:p>
            <a:pPr marL="457200" lvl="1" indent="0">
              <a:spcBef>
                <a:spcPts val="0"/>
              </a:spcBef>
              <a:buNone/>
            </a:pPr>
            <a:r>
              <a:rPr lang="en-CA" b="1" u="sng" dirty="0"/>
              <a:t>Mark 14:38 ESV</a:t>
            </a:r>
            <a:br>
              <a:rPr lang="en-CA" b="1" u="sng" dirty="0"/>
            </a:br>
            <a:r>
              <a:rPr lang="en-CA" dirty="0"/>
              <a:t>Watch and </a:t>
            </a:r>
            <a:r>
              <a:rPr lang="en-CA" b="1" dirty="0">
                <a:highlight>
                  <a:srgbClr val="FFFF00"/>
                </a:highlight>
              </a:rPr>
              <a:t>pray that you may not enter into temptation</a:t>
            </a:r>
            <a:r>
              <a:rPr lang="en-CA" dirty="0"/>
              <a:t>. </a:t>
            </a:r>
            <a:br>
              <a:rPr lang="en-CA" dirty="0"/>
            </a:br>
            <a:r>
              <a:rPr lang="en-CA" dirty="0"/>
              <a:t>The spirit indeed is willing, but </a:t>
            </a:r>
            <a:r>
              <a:rPr lang="en-CA" b="1" dirty="0">
                <a:highlight>
                  <a:srgbClr val="FFFF00"/>
                </a:highlight>
              </a:rPr>
              <a:t>the flesh is weak</a:t>
            </a:r>
            <a:r>
              <a:rPr lang="en-CA" dirty="0"/>
              <a:t>.</a:t>
            </a:r>
          </a:p>
          <a:p>
            <a:pPr>
              <a:spcBef>
                <a:spcPts val="600"/>
              </a:spcBef>
            </a:pPr>
            <a:r>
              <a:rPr lang="en-CA" dirty="0"/>
              <a:t>Jesus had previously highlighted the danger of “temptation” in </a:t>
            </a:r>
            <a:r>
              <a:rPr lang="en-CA" b="1" dirty="0">
                <a:highlight>
                  <a:srgbClr val="FFFF00"/>
                </a:highlight>
              </a:rPr>
              <a:t>the model prayer</a:t>
            </a:r>
            <a:r>
              <a:rPr lang="en-CA" dirty="0"/>
              <a:t>:</a:t>
            </a:r>
          </a:p>
          <a:p>
            <a:pPr marL="457200" lvl="1" indent="0">
              <a:spcBef>
                <a:spcPts val="0"/>
              </a:spcBef>
              <a:buNone/>
            </a:pPr>
            <a:r>
              <a:rPr lang="en-CA" dirty="0"/>
              <a:t> </a:t>
            </a:r>
            <a:r>
              <a:rPr lang="en-CA" b="1" u="sng" dirty="0"/>
              <a:t>Matthew 6:13 ESV</a:t>
            </a:r>
            <a:br>
              <a:rPr lang="en-CA" b="1" u="sng" dirty="0"/>
            </a:br>
            <a:r>
              <a:rPr lang="en-CA" dirty="0"/>
              <a:t>And </a:t>
            </a:r>
            <a:r>
              <a:rPr lang="en-CA" b="1" dirty="0">
                <a:highlight>
                  <a:srgbClr val="FFFF00"/>
                </a:highlight>
              </a:rPr>
              <a:t>lead us not into temptation</a:t>
            </a:r>
            <a:r>
              <a:rPr lang="en-CA" dirty="0"/>
              <a:t>, but deliver us from evil.</a:t>
            </a:r>
          </a:p>
          <a:p>
            <a:pPr>
              <a:spcBef>
                <a:spcPts val="600"/>
              </a:spcBef>
            </a:pPr>
            <a:r>
              <a:rPr lang="en-CA" dirty="0"/>
              <a:t>James, the brother of Jesus, goes right to </a:t>
            </a:r>
            <a:r>
              <a:rPr lang="en-CA" b="1" dirty="0">
                <a:highlight>
                  <a:srgbClr val="FFFF00"/>
                </a:highlight>
              </a:rPr>
              <a:t>the heart of the problem</a:t>
            </a:r>
            <a:r>
              <a:rPr lang="en-CA" dirty="0"/>
              <a:t>:</a:t>
            </a:r>
          </a:p>
          <a:p>
            <a:pPr marL="457200" lvl="1" indent="0">
              <a:spcBef>
                <a:spcPts val="0"/>
              </a:spcBef>
              <a:buNone/>
            </a:pPr>
            <a:r>
              <a:rPr lang="en-CA" b="1" u="sng" dirty="0"/>
              <a:t>James 1:13-14 ESV</a:t>
            </a:r>
            <a:br>
              <a:rPr lang="en-CA" b="1" u="sng" dirty="0"/>
            </a:br>
            <a:r>
              <a:rPr lang="en-CA" dirty="0"/>
              <a:t>Let no one say when he is tempted, </a:t>
            </a:r>
            <a:br>
              <a:rPr lang="en-CA" dirty="0"/>
            </a:br>
            <a:r>
              <a:rPr lang="en-CA" dirty="0"/>
              <a:t>	“I am being tempted by God,” </a:t>
            </a:r>
          </a:p>
          <a:p>
            <a:pPr marL="457200" lvl="1" indent="0">
              <a:spcBef>
                <a:spcPts val="600"/>
              </a:spcBef>
              <a:buNone/>
            </a:pPr>
            <a:r>
              <a:rPr lang="en-CA" dirty="0"/>
              <a:t>for God cannot be tempted with evil, and he himself tempts no one.</a:t>
            </a:r>
            <a:br>
              <a:rPr lang="en-CA" dirty="0"/>
            </a:br>
            <a:r>
              <a:rPr lang="en-CA" dirty="0"/>
              <a:t>But </a:t>
            </a:r>
            <a:r>
              <a:rPr lang="en-CA" b="1" dirty="0">
                <a:highlight>
                  <a:srgbClr val="FFFF00"/>
                </a:highlight>
              </a:rPr>
              <a:t>each person is tempted</a:t>
            </a:r>
            <a:r>
              <a:rPr lang="en-CA" dirty="0"/>
              <a:t> when he is </a:t>
            </a:r>
            <a:r>
              <a:rPr lang="en-CA" b="1" dirty="0">
                <a:highlight>
                  <a:srgbClr val="FFFF00"/>
                </a:highlight>
              </a:rPr>
              <a:t>lured and enticed by his own desire</a:t>
            </a:r>
            <a:r>
              <a:rPr lang="en-CA" dirty="0"/>
              <a:t>.</a:t>
            </a:r>
          </a:p>
          <a:p>
            <a:pPr>
              <a:spcBef>
                <a:spcPts val="1800"/>
              </a:spcBef>
              <a:buFont typeface="Wingdings" panose="05000000000000000000" pitchFamily="2" charset="2"/>
              <a:buChar char="Ø"/>
            </a:pPr>
            <a:r>
              <a:rPr lang="en-CA" b="1" dirty="0">
                <a:highlight>
                  <a:srgbClr val="FFFF00"/>
                </a:highlight>
              </a:rPr>
              <a:t>Satan knows how to appeal to each person’s weaknesses</a:t>
            </a:r>
          </a:p>
        </p:txBody>
      </p:sp>
    </p:spTree>
    <p:extLst>
      <p:ext uri="{BB962C8B-B14F-4D97-AF65-F5344CB8AC3E}">
        <p14:creationId xmlns:p14="http://schemas.microsoft.com/office/powerpoint/2010/main" val="1953367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4FFE9-1E0B-087F-4A5B-AC696B9CA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E76E58-98A5-A326-A15A-486A31B86522}"/>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Temptation of Jesus</a:t>
            </a:r>
          </a:p>
        </p:txBody>
      </p:sp>
      <p:sp>
        <p:nvSpPr>
          <p:cNvPr id="3" name="Content Placeholder 2">
            <a:extLst>
              <a:ext uri="{FF2B5EF4-FFF2-40B4-BE49-F238E27FC236}">
                <a16:creationId xmlns:a16="http://schemas.microsoft.com/office/drawing/2014/main" id="{D2A21731-4F36-16A9-C19E-21BDBC1D5427}"/>
              </a:ext>
            </a:extLst>
          </p:cNvPr>
          <p:cNvSpPr>
            <a:spLocks noGrp="1"/>
          </p:cNvSpPr>
          <p:nvPr>
            <p:ph idx="1"/>
          </p:nvPr>
        </p:nvSpPr>
        <p:spPr>
          <a:xfrm>
            <a:off x="0" y="1143000"/>
            <a:ext cx="12192000" cy="5714999"/>
          </a:xfrm>
        </p:spPr>
        <p:txBody>
          <a:bodyPr>
            <a:normAutofit fontScale="92500" lnSpcReduction="10000"/>
          </a:bodyPr>
          <a:lstStyle/>
          <a:p>
            <a:pPr marL="0" indent="0">
              <a:buNone/>
            </a:pPr>
            <a:r>
              <a:rPr lang="en-CA" b="1" dirty="0">
                <a:highlight>
                  <a:srgbClr val="FFFF00"/>
                </a:highlight>
              </a:rPr>
              <a:t>Satan thought he could defeat Jesus through temptation</a:t>
            </a:r>
            <a:r>
              <a:rPr lang="en-CA" dirty="0"/>
              <a:t>:</a:t>
            </a:r>
          </a:p>
          <a:p>
            <a:pPr marL="457200" lvl="1" indent="0">
              <a:spcBef>
                <a:spcPts val="0"/>
              </a:spcBef>
              <a:buNone/>
            </a:pPr>
            <a:r>
              <a:rPr lang="en-CA" b="1" u="sng" dirty="0"/>
              <a:t>Matthew 4:1-7 ESV</a:t>
            </a:r>
            <a:br>
              <a:rPr lang="en-CA" b="1" u="sng" dirty="0"/>
            </a:br>
            <a:r>
              <a:rPr lang="en-CA" dirty="0"/>
              <a:t>Then Jesus was led up by the Spirit into the wilderness </a:t>
            </a:r>
            <a:r>
              <a:rPr lang="en-CA" b="1" dirty="0">
                <a:highlight>
                  <a:srgbClr val="FFFF00"/>
                </a:highlight>
              </a:rPr>
              <a:t>to be tempted by the devil</a:t>
            </a:r>
            <a:r>
              <a:rPr lang="en-CA" dirty="0"/>
              <a:t>. </a:t>
            </a:r>
            <a:br>
              <a:rPr lang="en-CA" dirty="0"/>
            </a:br>
            <a:r>
              <a:rPr lang="en-CA" dirty="0"/>
              <a:t>And after fasting forty days and forty nights, he was hungry. </a:t>
            </a:r>
            <a:br>
              <a:rPr lang="en-CA" dirty="0"/>
            </a:br>
            <a:r>
              <a:rPr lang="en-CA" dirty="0"/>
              <a:t>And </a:t>
            </a:r>
            <a:r>
              <a:rPr lang="en-CA" b="1" dirty="0">
                <a:highlight>
                  <a:srgbClr val="FFFF00"/>
                </a:highlight>
              </a:rPr>
              <a:t>the tempter</a:t>
            </a:r>
            <a:r>
              <a:rPr lang="en-CA" dirty="0"/>
              <a:t> came and said to him, </a:t>
            </a:r>
            <a:br>
              <a:rPr lang="en-CA" dirty="0"/>
            </a:br>
            <a:r>
              <a:rPr lang="en-CA" dirty="0"/>
              <a:t>	“If you are the Son of God, command these stones to become loaves of bread.” </a:t>
            </a:r>
          </a:p>
          <a:p>
            <a:pPr marL="457200" lvl="1" indent="0">
              <a:buNone/>
            </a:pPr>
            <a:r>
              <a:rPr lang="en-CA" dirty="0"/>
              <a:t>But he answered, </a:t>
            </a:r>
            <a:br>
              <a:rPr lang="en-CA" dirty="0"/>
            </a:br>
            <a:r>
              <a:rPr lang="en-CA" dirty="0"/>
              <a:t>	“</a:t>
            </a:r>
            <a:r>
              <a:rPr lang="en-CA" b="1" dirty="0">
                <a:highlight>
                  <a:srgbClr val="FFFF00"/>
                </a:highlight>
              </a:rPr>
              <a:t>It is written</a:t>
            </a:r>
            <a:r>
              <a:rPr lang="en-CA" dirty="0"/>
              <a:t>,</a:t>
            </a:r>
            <a:br>
              <a:rPr lang="en-CA" dirty="0"/>
            </a:br>
            <a:r>
              <a:rPr lang="en-CA" dirty="0"/>
              <a:t>		‘Man shall not live by bread alone,</a:t>
            </a:r>
            <a:br>
              <a:rPr lang="en-CA" dirty="0"/>
            </a:br>
            <a:r>
              <a:rPr lang="en-CA" dirty="0"/>
              <a:t>		but by every word that comes from the mouth of God.’” (Deuteronomy 8:3)</a:t>
            </a:r>
          </a:p>
          <a:p>
            <a:pPr marL="457200" lvl="1" indent="0">
              <a:buNone/>
            </a:pPr>
            <a:r>
              <a:rPr lang="en-CA" dirty="0"/>
              <a:t>Then the devil took him to the holy city and set him on the pinnacle of the temple and said to him, </a:t>
            </a:r>
            <a:br>
              <a:rPr lang="en-CA" dirty="0"/>
            </a:br>
            <a:r>
              <a:rPr lang="en-CA" dirty="0"/>
              <a:t>	“If you are the Son of God, throw yourself down, for it is written,</a:t>
            </a:r>
            <a:br>
              <a:rPr lang="en-CA" dirty="0"/>
            </a:br>
            <a:r>
              <a:rPr lang="en-CA" dirty="0"/>
              <a:t>		‘He will command his angels concerning you,’ (Psalm 91:11)</a:t>
            </a:r>
            <a:br>
              <a:rPr lang="en-CA" dirty="0"/>
            </a:br>
            <a:r>
              <a:rPr lang="en-CA" dirty="0"/>
              <a:t>	and</a:t>
            </a:r>
            <a:br>
              <a:rPr lang="en-CA" dirty="0"/>
            </a:br>
            <a:r>
              <a:rPr lang="en-CA" dirty="0"/>
              <a:t>		‘On their hands they will bear you up,</a:t>
            </a:r>
            <a:br>
              <a:rPr lang="en-CA" dirty="0"/>
            </a:br>
            <a:r>
              <a:rPr lang="en-CA" dirty="0"/>
              <a:t>		lest you strike your foot against a stone.’” (Psalm 91:12)</a:t>
            </a:r>
          </a:p>
          <a:p>
            <a:pPr marL="457200" lvl="1" indent="0">
              <a:buNone/>
            </a:pPr>
            <a:r>
              <a:rPr lang="en-CA" dirty="0"/>
              <a:t>Jesus said to him, </a:t>
            </a:r>
            <a:br>
              <a:rPr lang="en-CA" dirty="0"/>
            </a:br>
            <a:r>
              <a:rPr lang="en-CA" dirty="0"/>
              <a:t>	“</a:t>
            </a:r>
            <a:r>
              <a:rPr lang="en-CA" b="1" dirty="0">
                <a:highlight>
                  <a:srgbClr val="FFFF00"/>
                </a:highlight>
              </a:rPr>
              <a:t>Again it is written</a:t>
            </a:r>
            <a:r>
              <a:rPr lang="en-CA" dirty="0"/>
              <a:t>, </a:t>
            </a:r>
            <a:br>
              <a:rPr lang="en-CA" dirty="0"/>
            </a:br>
            <a:r>
              <a:rPr lang="en-CA" dirty="0"/>
              <a:t>		‘You shall not put the Lord your God to the test.’” (Deuteronomy 6:16)</a:t>
            </a:r>
          </a:p>
        </p:txBody>
      </p:sp>
    </p:spTree>
    <p:extLst>
      <p:ext uri="{BB962C8B-B14F-4D97-AF65-F5344CB8AC3E}">
        <p14:creationId xmlns:p14="http://schemas.microsoft.com/office/powerpoint/2010/main" val="3674521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8D806-C4BB-7FFE-2EB8-B3BCE4255B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0FFFF4-BBF0-6DE2-DAE0-3992B7BBE11C}"/>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Temptation of Jesus</a:t>
            </a:r>
            <a:endParaRPr lang="en-CA" dirty="0"/>
          </a:p>
        </p:txBody>
      </p:sp>
      <p:sp>
        <p:nvSpPr>
          <p:cNvPr id="3" name="Content Placeholder 2">
            <a:extLst>
              <a:ext uri="{FF2B5EF4-FFF2-40B4-BE49-F238E27FC236}">
                <a16:creationId xmlns:a16="http://schemas.microsoft.com/office/drawing/2014/main" id="{7FC16993-48A1-FEFD-BEC8-DA503DFC8DDB}"/>
              </a:ext>
            </a:extLst>
          </p:cNvPr>
          <p:cNvSpPr>
            <a:spLocks noGrp="1"/>
          </p:cNvSpPr>
          <p:nvPr>
            <p:ph idx="1"/>
          </p:nvPr>
        </p:nvSpPr>
        <p:spPr>
          <a:xfrm>
            <a:off x="0" y="1181100"/>
            <a:ext cx="12192000" cy="5676899"/>
          </a:xfrm>
        </p:spPr>
        <p:txBody>
          <a:bodyPr/>
          <a:lstStyle/>
          <a:p>
            <a:r>
              <a:rPr lang="en-CA" dirty="0"/>
              <a:t>In each case, Jesus appeals to </a:t>
            </a:r>
            <a:r>
              <a:rPr lang="en-CA" b="1" dirty="0">
                <a:highlight>
                  <a:srgbClr val="FFFF00"/>
                </a:highlight>
              </a:rPr>
              <a:t>our offensive weapon</a:t>
            </a:r>
            <a:r>
              <a:rPr lang="en-CA" dirty="0"/>
              <a:t>, the </a:t>
            </a:r>
            <a:r>
              <a:rPr lang="en-CA" b="1" dirty="0">
                <a:highlight>
                  <a:srgbClr val="FFFF00"/>
                </a:highlight>
              </a:rPr>
              <a:t>sword of the Spirit</a:t>
            </a:r>
            <a:r>
              <a:rPr lang="en-CA" dirty="0"/>
              <a:t>, the</a:t>
            </a:r>
            <a:r>
              <a:rPr lang="en-CA" dirty="0">
                <a:latin typeface="Calibri" panose="020F0502020204030204" pitchFamily="34" charset="0"/>
                <a:cs typeface="Calibri" panose="020F0502020204030204" pitchFamily="34" charset="0"/>
              </a:rPr>
              <a:t> </a:t>
            </a:r>
            <a:r>
              <a:rPr lang="en-CA" b="1" dirty="0">
                <a:highlight>
                  <a:srgbClr val="FFFF00"/>
                </a:highlight>
              </a:rPr>
              <a:t>Word of God</a:t>
            </a:r>
            <a:r>
              <a:rPr lang="en-CA" dirty="0"/>
              <a:t>, the Bible to defeat Satan</a:t>
            </a:r>
          </a:p>
          <a:p>
            <a:r>
              <a:rPr lang="en-CA" dirty="0"/>
              <a:t>Satan’s final attempt appeals to Jesus’ future, his role as King of kings, </a:t>
            </a:r>
            <a:br>
              <a:rPr lang="en-CA" dirty="0"/>
            </a:br>
            <a:r>
              <a:rPr lang="en-CA" dirty="0"/>
              <a:t>Satan mistakenly looks for vanity in Jesus:</a:t>
            </a:r>
          </a:p>
          <a:p>
            <a:pPr marL="457200" lvl="1" indent="0">
              <a:spcBef>
                <a:spcPts val="0"/>
              </a:spcBef>
              <a:buNone/>
            </a:pPr>
            <a:r>
              <a:rPr lang="en-CA" b="1" u="sng" dirty="0"/>
              <a:t>Matthew 4:8-10 ESV</a:t>
            </a:r>
            <a:br>
              <a:rPr lang="en-CA" b="1" u="sng" dirty="0"/>
            </a:br>
            <a:r>
              <a:rPr lang="en-CA" dirty="0"/>
              <a:t>Again, the devil took him to a very high mountain </a:t>
            </a:r>
            <a:br>
              <a:rPr lang="en-CA" dirty="0"/>
            </a:br>
            <a:r>
              <a:rPr lang="en-CA" dirty="0"/>
              <a:t>and showed him all the kingdoms of the world and their glory. </a:t>
            </a:r>
            <a:br>
              <a:rPr lang="en-CA" dirty="0"/>
            </a:br>
            <a:r>
              <a:rPr lang="en-CA" dirty="0"/>
              <a:t>And he said to him, </a:t>
            </a:r>
            <a:br>
              <a:rPr lang="en-CA" dirty="0"/>
            </a:br>
            <a:r>
              <a:rPr lang="en-CA" dirty="0"/>
              <a:t>	“All these I will give you, if you will fall down and worship me.” </a:t>
            </a:r>
          </a:p>
          <a:p>
            <a:pPr marL="457200" lvl="1" indent="0">
              <a:buNone/>
            </a:pPr>
            <a:r>
              <a:rPr lang="en-CA" dirty="0"/>
              <a:t>Then Jesus said to him, </a:t>
            </a:r>
            <a:br>
              <a:rPr lang="en-CA" dirty="0"/>
            </a:br>
            <a:r>
              <a:rPr lang="en-CA" dirty="0"/>
              <a:t>	“</a:t>
            </a:r>
            <a:r>
              <a:rPr lang="en-CA" b="1" dirty="0">
                <a:highlight>
                  <a:srgbClr val="FFFF00"/>
                </a:highlight>
              </a:rPr>
              <a:t>Be gone</a:t>
            </a:r>
            <a:r>
              <a:rPr lang="en-CA" dirty="0"/>
              <a:t>, </a:t>
            </a:r>
            <a:r>
              <a:rPr lang="en-CA" b="1" dirty="0">
                <a:highlight>
                  <a:srgbClr val="FFFF00"/>
                </a:highlight>
              </a:rPr>
              <a:t>Satan</a:t>
            </a:r>
            <a:r>
              <a:rPr lang="en-CA" dirty="0"/>
              <a:t>! For it is written,</a:t>
            </a:r>
            <a:br>
              <a:rPr lang="en-CA" dirty="0"/>
            </a:br>
            <a:r>
              <a:rPr lang="en-CA" dirty="0"/>
              <a:t>		‘You shall worship the Lord your God </a:t>
            </a:r>
            <a:br>
              <a:rPr lang="en-CA" dirty="0"/>
            </a:br>
            <a:r>
              <a:rPr lang="en-CA" dirty="0"/>
              <a:t>		and him only shall you serve.’” (Deuteronomy 6:13)</a:t>
            </a:r>
          </a:p>
          <a:p>
            <a:pPr>
              <a:buFont typeface="Wingdings" panose="05000000000000000000" pitchFamily="2" charset="2"/>
              <a:buChar char="Ø"/>
            </a:pPr>
            <a:r>
              <a:rPr lang="en-CA" b="1" dirty="0">
                <a:highlight>
                  <a:srgbClr val="FFFF00"/>
                </a:highlight>
              </a:rPr>
              <a:t>Satan was defeated</a:t>
            </a:r>
          </a:p>
        </p:txBody>
      </p:sp>
    </p:spTree>
    <p:extLst>
      <p:ext uri="{BB962C8B-B14F-4D97-AF65-F5344CB8AC3E}">
        <p14:creationId xmlns:p14="http://schemas.microsoft.com/office/powerpoint/2010/main" val="219315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C3A7E-7A31-3F03-A6A9-A39D09D9B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38C4B-C02E-D229-7B30-4E86BF39AEEB}"/>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Our Assurance</a:t>
            </a:r>
          </a:p>
        </p:txBody>
      </p:sp>
      <p:sp>
        <p:nvSpPr>
          <p:cNvPr id="3" name="Content Placeholder 2">
            <a:extLst>
              <a:ext uri="{FF2B5EF4-FFF2-40B4-BE49-F238E27FC236}">
                <a16:creationId xmlns:a16="http://schemas.microsoft.com/office/drawing/2014/main" id="{93FCB076-681F-1312-642A-48AE1C0D83E0}"/>
              </a:ext>
            </a:extLst>
          </p:cNvPr>
          <p:cNvSpPr>
            <a:spLocks noGrp="1"/>
          </p:cNvSpPr>
          <p:nvPr>
            <p:ph idx="1"/>
          </p:nvPr>
        </p:nvSpPr>
        <p:spPr>
          <a:xfrm>
            <a:off x="0" y="1143000"/>
            <a:ext cx="12192000" cy="5714999"/>
          </a:xfrm>
        </p:spPr>
        <p:txBody>
          <a:bodyPr/>
          <a:lstStyle/>
          <a:p>
            <a:r>
              <a:rPr lang="en-CA" b="1" dirty="0">
                <a:highlight>
                  <a:srgbClr val="FFFF00"/>
                </a:highlight>
              </a:rPr>
              <a:t>Through the power of the Holy Spirt</a:t>
            </a:r>
            <a:r>
              <a:rPr lang="en-CA" dirty="0"/>
              <a:t>, </a:t>
            </a:r>
            <a:r>
              <a:rPr lang="en-CA" b="1" dirty="0">
                <a:highlight>
                  <a:srgbClr val="FFFF00"/>
                </a:highlight>
              </a:rPr>
              <a:t>we also can defeat Satan</a:t>
            </a:r>
            <a:r>
              <a:rPr lang="en-CA" dirty="0"/>
              <a:t>:</a:t>
            </a:r>
          </a:p>
          <a:p>
            <a:pPr marL="457200" lvl="1" indent="0">
              <a:spcBef>
                <a:spcPts val="0"/>
              </a:spcBef>
              <a:buNone/>
            </a:pPr>
            <a:r>
              <a:rPr lang="en-CA" b="1" u="sng" dirty="0"/>
              <a:t>1 Corinthians 10:13 ESV</a:t>
            </a:r>
            <a:br>
              <a:rPr lang="en-CA" b="1" u="sng" dirty="0"/>
            </a:br>
            <a:r>
              <a:rPr lang="en-CA" dirty="0"/>
              <a:t>No temptation has overtaken you that is not common to man. </a:t>
            </a:r>
            <a:br>
              <a:rPr lang="en-CA" dirty="0"/>
            </a:br>
            <a:r>
              <a:rPr lang="en-CA" b="1" dirty="0">
                <a:highlight>
                  <a:srgbClr val="FFFF00"/>
                </a:highlight>
              </a:rPr>
              <a:t>God is faithful</a:t>
            </a:r>
            <a:r>
              <a:rPr lang="en-CA" dirty="0"/>
              <a:t>, and </a:t>
            </a:r>
            <a:r>
              <a:rPr lang="en-CA" b="1" dirty="0">
                <a:highlight>
                  <a:srgbClr val="FFFF00"/>
                </a:highlight>
              </a:rPr>
              <a:t>he will not let you be tempted beyond your ability</a:t>
            </a:r>
            <a:r>
              <a:rPr lang="en-CA" dirty="0"/>
              <a:t>, </a:t>
            </a:r>
            <a:br>
              <a:rPr lang="en-CA" dirty="0"/>
            </a:br>
            <a:r>
              <a:rPr lang="en-CA" dirty="0"/>
              <a:t>but with the temptation he will also provide the way of escape, </a:t>
            </a:r>
            <a:br>
              <a:rPr lang="en-CA" dirty="0"/>
            </a:br>
            <a:r>
              <a:rPr lang="en-CA" dirty="0"/>
              <a:t>that you may be able to endure it.</a:t>
            </a:r>
          </a:p>
          <a:p>
            <a:r>
              <a:rPr lang="en-CA" dirty="0"/>
              <a:t>Our High Priest and Advocate is there to help us:</a:t>
            </a:r>
          </a:p>
          <a:p>
            <a:pPr marL="457200" lvl="1" indent="0">
              <a:spcBef>
                <a:spcPts val="0"/>
              </a:spcBef>
              <a:buNone/>
            </a:pPr>
            <a:r>
              <a:rPr lang="en-CA" b="1" u="sng" dirty="0"/>
              <a:t>Hebrews 4:15, 2:18 ESV</a:t>
            </a:r>
            <a:br>
              <a:rPr lang="en-CA" b="1" u="sng" dirty="0"/>
            </a:br>
            <a:r>
              <a:rPr lang="en-CA" dirty="0"/>
              <a:t>For we do not have a </a:t>
            </a:r>
            <a:r>
              <a:rPr lang="en-CA" b="1" dirty="0">
                <a:highlight>
                  <a:srgbClr val="FFFF00"/>
                </a:highlight>
              </a:rPr>
              <a:t>high priest</a:t>
            </a:r>
            <a:r>
              <a:rPr lang="en-CA" dirty="0"/>
              <a:t> who is unable to sympathize with our weaknesses, </a:t>
            </a:r>
            <a:br>
              <a:rPr lang="en-CA" dirty="0"/>
            </a:br>
            <a:r>
              <a:rPr lang="en-CA" dirty="0"/>
              <a:t>but one </a:t>
            </a:r>
            <a:r>
              <a:rPr lang="en-CA" b="1" dirty="0">
                <a:highlight>
                  <a:srgbClr val="FFFF00"/>
                </a:highlight>
              </a:rPr>
              <a:t>who in every respect has been tempted as we are</a:t>
            </a:r>
            <a:r>
              <a:rPr lang="en-CA" dirty="0"/>
              <a:t>, yet without sin.</a:t>
            </a:r>
          </a:p>
          <a:p>
            <a:pPr marL="457200" lvl="1" indent="0">
              <a:buNone/>
            </a:pPr>
            <a:r>
              <a:rPr lang="en-CA" dirty="0"/>
              <a:t>For because </a:t>
            </a:r>
            <a:r>
              <a:rPr lang="en-CA" b="1" dirty="0">
                <a:highlight>
                  <a:srgbClr val="FFFF00"/>
                </a:highlight>
              </a:rPr>
              <a:t>he himself has suffered when tempted</a:t>
            </a:r>
            <a:r>
              <a:rPr lang="en-CA" dirty="0"/>
              <a:t>, </a:t>
            </a:r>
            <a:br>
              <a:rPr lang="en-CA" dirty="0"/>
            </a:br>
            <a:r>
              <a:rPr lang="en-CA" b="1" dirty="0">
                <a:highlight>
                  <a:srgbClr val="FFFF00"/>
                </a:highlight>
              </a:rPr>
              <a:t>he is able to help those who are being tempted</a:t>
            </a:r>
            <a:r>
              <a:rPr lang="en-CA" dirty="0"/>
              <a:t>.</a:t>
            </a:r>
          </a:p>
          <a:p>
            <a:pPr>
              <a:spcBef>
                <a:spcPts val="1800"/>
              </a:spcBef>
              <a:buFont typeface="Wingdings" panose="05000000000000000000" pitchFamily="2" charset="2"/>
              <a:buChar char="Ø"/>
            </a:pPr>
            <a:r>
              <a:rPr lang="en-CA" b="1" dirty="0">
                <a:highlight>
                  <a:srgbClr val="FFFF00"/>
                </a:highlight>
              </a:rPr>
              <a:t>God will provide the means to win the war …</a:t>
            </a:r>
          </a:p>
          <a:p>
            <a:pPr>
              <a:spcBef>
                <a:spcPts val="1800"/>
              </a:spcBef>
              <a:buFont typeface="Wingdings" panose="05000000000000000000" pitchFamily="2" charset="2"/>
              <a:buChar char="Ø"/>
            </a:pPr>
            <a:r>
              <a:rPr lang="en-CA" b="1" dirty="0">
                <a:highlight>
                  <a:srgbClr val="FFFF00"/>
                </a:highlight>
              </a:rPr>
              <a:t>Jesus conquered, so can we …</a:t>
            </a:r>
          </a:p>
        </p:txBody>
      </p:sp>
    </p:spTree>
    <p:extLst>
      <p:ext uri="{BB962C8B-B14F-4D97-AF65-F5344CB8AC3E}">
        <p14:creationId xmlns:p14="http://schemas.microsoft.com/office/powerpoint/2010/main" val="2291190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F20E0-CBA5-E76F-FEFF-38B6B2C77F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7FCA3F-B527-DC60-43FC-B3EF929F2F35}"/>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Our Weapons </a:t>
            </a:r>
          </a:p>
        </p:txBody>
      </p:sp>
      <p:sp>
        <p:nvSpPr>
          <p:cNvPr id="3" name="Content Placeholder 2">
            <a:extLst>
              <a:ext uri="{FF2B5EF4-FFF2-40B4-BE49-F238E27FC236}">
                <a16:creationId xmlns:a16="http://schemas.microsoft.com/office/drawing/2014/main" id="{FE062DA6-4465-4D42-09FE-2B531523B046}"/>
              </a:ext>
            </a:extLst>
          </p:cNvPr>
          <p:cNvSpPr>
            <a:spLocks noGrp="1"/>
          </p:cNvSpPr>
          <p:nvPr>
            <p:ph idx="1"/>
          </p:nvPr>
        </p:nvSpPr>
        <p:spPr>
          <a:xfrm>
            <a:off x="533400" y="1181100"/>
            <a:ext cx="11658600" cy="5676899"/>
          </a:xfrm>
        </p:spPr>
        <p:txBody>
          <a:bodyPr/>
          <a:lstStyle/>
          <a:p>
            <a:pPr marL="0" indent="0">
              <a:buNone/>
            </a:pPr>
            <a:r>
              <a:rPr lang="en-CA" dirty="0"/>
              <a:t>God has given us the </a:t>
            </a:r>
            <a:r>
              <a:rPr lang="en-CA" b="1" dirty="0">
                <a:highlight>
                  <a:srgbClr val="FFFF00"/>
                </a:highlight>
              </a:rPr>
              <a:t>weapons we require to win the war</a:t>
            </a:r>
            <a:r>
              <a:rPr lang="en-CA" dirty="0"/>
              <a:t>:</a:t>
            </a:r>
          </a:p>
          <a:p>
            <a:pPr marL="457200" lvl="1" indent="0">
              <a:spcBef>
                <a:spcPts val="0"/>
              </a:spcBef>
              <a:buNone/>
            </a:pPr>
            <a:r>
              <a:rPr lang="en-CA" b="1" u="sng" dirty="0"/>
              <a:t>2 Corinthians 10:3-6 ESV</a:t>
            </a:r>
            <a:r>
              <a:rPr lang="en-CA" dirty="0"/>
              <a:t> </a:t>
            </a:r>
            <a:br>
              <a:rPr lang="en-CA" dirty="0"/>
            </a:br>
            <a:r>
              <a:rPr lang="en-CA" dirty="0"/>
              <a:t>For though we walk in the flesh, </a:t>
            </a:r>
            <a:r>
              <a:rPr lang="en-CA" b="1" dirty="0">
                <a:highlight>
                  <a:srgbClr val="FFFF00"/>
                </a:highlight>
              </a:rPr>
              <a:t>we are not waging war according to the flesh</a:t>
            </a:r>
            <a:r>
              <a:rPr lang="en-CA" dirty="0"/>
              <a:t>. </a:t>
            </a:r>
            <a:br>
              <a:rPr lang="en-CA" dirty="0"/>
            </a:br>
            <a:r>
              <a:rPr lang="en-CA" dirty="0"/>
              <a:t>For </a:t>
            </a:r>
            <a:r>
              <a:rPr lang="en-CA" b="1" dirty="0">
                <a:highlight>
                  <a:srgbClr val="FFFF00"/>
                </a:highlight>
              </a:rPr>
              <a:t>the weapons of our warfare</a:t>
            </a:r>
            <a:r>
              <a:rPr lang="en-CA" dirty="0"/>
              <a:t> are not of the flesh </a:t>
            </a:r>
            <a:br>
              <a:rPr lang="en-CA" dirty="0"/>
            </a:br>
            <a:r>
              <a:rPr lang="en-CA" dirty="0"/>
              <a:t>but </a:t>
            </a:r>
            <a:r>
              <a:rPr lang="en-CA" b="1" dirty="0">
                <a:highlight>
                  <a:srgbClr val="FFFF00"/>
                </a:highlight>
              </a:rPr>
              <a:t>have divine power</a:t>
            </a:r>
            <a:r>
              <a:rPr lang="en-CA" dirty="0"/>
              <a:t> to destroy strongholds. </a:t>
            </a:r>
          </a:p>
          <a:p>
            <a:pPr marL="457200" lvl="1" indent="0">
              <a:buNone/>
            </a:pPr>
            <a:r>
              <a:rPr lang="en-CA" b="1" dirty="0">
                <a:highlight>
                  <a:srgbClr val="FFFF00"/>
                </a:highlight>
              </a:rPr>
              <a:t>We destroy arguments</a:t>
            </a:r>
            <a:r>
              <a:rPr lang="en-CA" dirty="0"/>
              <a:t> and every </a:t>
            </a:r>
            <a:r>
              <a:rPr lang="en-CA" b="1" dirty="0">
                <a:highlight>
                  <a:srgbClr val="FFFF00"/>
                </a:highlight>
              </a:rPr>
              <a:t>lofty opinion</a:t>
            </a:r>
            <a:r>
              <a:rPr lang="en-CA" dirty="0"/>
              <a:t> raised against the knowledge of God, </a:t>
            </a:r>
            <a:br>
              <a:rPr lang="en-CA" dirty="0"/>
            </a:br>
            <a:r>
              <a:rPr lang="en-CA" dirty="0"/>
              <a:t>and </a:t>
            </a:r>
            <a:r>
              <a:rPr lang="en-CA" b="1" dirty="0">
                <a:highlight>
                  <a:srgbClr val="FFFF00"/>
                </a:highlight>
              </a:rPr>
              <a:t>take every thought captive to obey Christ</a:t>
            </a:r>
            <a:r>
              <a:rPr lang="en-CA" dirty="0"/>
              <a:t>, </a:t>
            </a:r>
            <a:br>
              <a:rPr lang="en-CA" dirty="0"/>
            </a:br>
            <a:r>
              <a:rPr lang="en-CA" dirty="0"/>
              <a:t>being ready to </a:t>
            </a:r>
            <a:r>
              <a:rPr lang="en-CA" b="1" dirty="0">
                <a:highlight>
                  <a:srgbClr val="FFFF00"/>
                </a:highlight>
              </a:rPr>
              <a:t>punish every disobedience</a:t>
            </a:r>
            <a:r>
              <a:rPr lang="en-CA" dirty="0"/>
              <a:t>, when your obedience is complete.</a:t>
            </a:r>
          </a:p>
          <a:p>
            <a:pPr marL="457200" lvl="1" indent="0">
              <a:buNone/>
            </a:pPr>
            <a:r>
              <a:rPr lang="en-CA" b="1" u="sng" dirty="0"/>
              <a:t>Romans 13:12 ESV</a:t>
            </a:r>
            <a:br>
              <a:rPr lang="en-CA" b="1" u="sng" dirty="0"/>
            </a:br>
            <a:r>
              <a:rPr lang="en-CA" dirty="0"/>
              <a:t>The night is far gone; the day is at hand. </a:t>
            </a:r>
            <a:br>
              <a:rPr lang="en-CA" dirty="0"/>
            </a:br>
            <a:r>
              <a:rPr lang="en-CA" dirty="0"/>
              <a:t>So then let us cast off the works of darkness and </a:t>
            </a:r>
            <a:r>
              <a:rPr lang="en-CA" b="1" dirty="0">
                <a:highlight>
                  <a:srgbClr val="FFFF00"/>
                </a:highlight>
              </a:rPr>
              <a:t>put on the armor of light</a:t>
            </a:r>
            <a:r>
              <a:rPr lang="en-CA" dirty="0"/>
              <a:t>.</a:t>
            </a:r>
          </a:p>
          <a:p>
            <a:pPr>
              <a:spcBef>
                <a:spcPts val="1800"/>
              </a:spcBef>
              <a:buFont typeface="Wingdings" panose="05000000000000000000" pitchFamily="2" charset="2"/>
              <a:buChar char="Ø"/>
            </a:pPr>
            <a:r>
              <a:rPr lang="en-CA" b="1" dirty="0">
                <a:highlight>
                  <a:srgbClr val="FFFF00"/>
                </a:highlight>
              </a:rPr>
              <a:t>Through the Holy Spirit we can use the means provided by God</a:t>
            </a:r>
            <a:r>
              <a:rPr lang="en-CA" dirty="0"/>
              <a:t> …</a:t>
            </a:r>
          </a:p>
          <a:p>
            <a:pPr marL="457200" lvl="1" indent="0">
              <a:buNone/>
            </a:pPr>
            <a:endParaRPr lang="en-CA" dirty="0"/>
          </a:p>
        </p:txBody>
      </p:sp>
    </p:spTree>
    <p:extLst>
      <p:ext uri="{BB962C8B-B14F-4D97-AF65-F5344CB8AC3E}">
        <p14:creationId xmlns:p14="http://schemas.microsoft.com/office/powerpoint/2010/main" val="35047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4D1CD-24E3-04D9-2E8C-0343A4B918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177B0-9922-5E54-000D-A5DA9C3EB8ED}"/>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Armour of God</a:t>
            </a:r>
          </a:p>
        </p:txBody>
      </p:sp>
      <p:sp>
        <p:nvSpPr>
          <p:cNvPr id="3" name="Content Placeholder 2">
            <a:extLst>
              <a:ext uri="{FF2B5EF4-FFF2-40B4-BE49-F238E27FC236}">
                <a16:creationId xmlns:a16="http://schemas.microsoft.com/office/drawing/2014/main" id="{D3ECB0B7-4989-5815-0836-9220CF7FF549}"/>
              </a:ext>
            </a:extLst>
          </p:cNvPr>
          <p:cNvSpPr>
            <a:spLocks noGrp="1"/>
          </p:cNvSpPr>
          <p:nvPr>
            <p:ph idx="1"/>
          </p:nvPr>
        </p:nvSpPr>
        <p:spPr>
          <a:xfrm>
            <a:off x="0" y="1143000"/>
            <a:ext cx="12192000" cy="5714999"/>
          </a:xfrm>
        </p:spPr>
        <p:txBody>
          <a:bodyPr>
            <a:normAutofit/>
          </a:bodyPr>
          <a:lstStyle/>
          <a:p>
            <a:pPr marL="457200" lvl="1" indent="0">
              <a:buNone/>
            </a:pPr>
            <a:r>
              <a:rPr lang="en-CA" b="1" u="sng" dirty="0"/>
              <a:t>Ephesians 6:10-17 ESV</a:t>
            </a:r>
            <a:br>
              <a:rPr lang="en-CA" b="1" u="sng" dirty="0"/>
            </a:br>
            <a:r>
              <a:rPr lang="en-CA" dirty="0"/>
              <a:t>Finally, </a:t>
            </a:r>
            <a:r>
              <a:rPr lang="en-CA" b="1" dirty="0">
                <a:highlight>
                  <a:srgbClr val="FFFF00"/>
                </a:highlight>
              </a:rPr>
              <a:t>be strong in the Lord and in the strength of his might</a:t>
            </a:r>
            <a:r>
              <a:rPr lang="en-CA" dirty="0"/>
              <a:t>. </a:t>
            </a:r>
          </a:p>
          <a:p>
            <a:pPr marL="457200" lvl="1" indent="0">
              <a:buNone/>
            </a:pPr>
            <a:r>
              <a:rPr lang="en-CA" dirty="0"/>
              <a:t>Put on the whole armor of God, </a:t>
            </a:r>
            <a:br>
              <a:rPr lang="en-CA" dirty="0"/>
            </a:br>
            <a:r>
              <a:rPr lang="en-CA" dirty="0"/>
              <a:t>that you may be able to </a:t>
            </a:r>
            <a:r>
              <a:rPr lang="en-CA" b="1" dirty="0">
                <a:highlight>
                  <a:srgbClr val="FFFF00"/>
                </a:highlight>
              </a:rPr>
              <a:t>stand against the schemes of the devil</a:t>
            </a:r>
            <a:r>
              <a:rPr lang="en-CA" dirty="0"/>
              <a:t>. </a:t>
            </a:r>
            <a:br>
              <a:rPr lang="en-CA" dirty="0"/>
            </a:br>
            <a:r>
              <a:rPr lang="en-CA" dirty="0"/>
              <a:t>For we do not wrestle against flesh and blood, but against the rulers, against the authorities,</a:t>
            </a:r>
            <a:br>
              <a:rPr lang="en-CA" dirty="0"/>
            </a:br>
            <a:r>
              <a:rPr lang="en-CA" dirty="0"/>
              <a:t>against the cosmic powers over this present darkness, </a:t>
            </a:r>
            <a:br>
              <a:rPr lang="en-CA" dirty="0"/>
            </a:br>
            <a:r>
              <a:rPr lang="en-CA" dirty="0"/>
              <a:t>against the spiritual forces of evil in the heavenly places. </a:t>
            </a:r>
          </a:p>
          <a:p>
            <a:pPr marL="457200" lvl="1" indent="0">
              <a:buNone/>
            </a:pPr>
            <a:r>
              <a:rPr lang="en-CA" dirty="0"/>
              <a:t>Therefore </a:t>
            </a:r>
            <a:r>
              <a:rPr lang="en-CA" b="1" dirty="0">
                <a:highlight>
                  <a:srgbClr val="FFFF00"/>
                </a:highlight>
              </a:rPr>
              <a:t>take up the whole armor of God</a:t>
            </a:r>
            <a:r>
              <a:rPr lang="en-CA" dirty="0"/>
              <a:t>, </a:t>
            </a:r>
            <a:br>
              <a:rPr lang="en-CA" dirty="0"/>
            </a:br>
            <a:r>
              <a:rPr lang="en-CA" dirty="0"/>
              <a:t>that you may be able to withstand in the evil day, and having done all, to stand firm. </a:t>
            </a:r>
            <a:br>
              <a:rPr lang="en-CA" dirty="0"/>
            </a:br>
            <a:r>
              <a:rPr lang="en-CA" dirty="0"/>
              <a:t>Stand therefore, having fastened on the </a:t>
            </a:r>
            <a:r>
              <a:rPr lang="en-CA" b="1" dirty="0">
                <a:highlight>
                  <a:srgbClr val="FFFF00"/>
                </a:highlight>
              </a:rPr>
              <a:t>belt of truth</a:t>
            </a:r>
            <a:r>
              <a:rPr lang="en-CA" dirty="0"/>
              <a:t>, </a:t>
            </a:r>
            <a:br>
              <a:rPr lang="en-CA" dirty="0"/>
            </a:br>
            <a:r>
              <a:rPr lang="en-CA" dirty="0"/>
              <a:t>and having put on the </a:t>
            </a:r>
            <a:r>
              <a:rPr lang="en-CA" b="1" dirty="0">
                <a:highlight>
                  <a:srgbClr val="FFFF00"/>
                </a:highlight>
              </a:rPr>
              <a:t>breastplate of righteousness</a:t>
            </a:r>
            <a:r>
              <a:rPr lang="en-CA" dirty="0"/>
              <a:t>, </a:t>
            </a:r>
            <a:br>
              <a:rPr lang="en-CA" dirty="0"/>
            </a:br>
            <a:r>
              <a:rPr lang="en-CA" dirty="0"/>
              <a:t>and, as </a:t>
            </a:r>
            <a:r>
              <a:rPr lang="en-CA" b="1" dirty="0">
                <a:highlight>
                  <a:srgbClr val="FFFF00"/>
                </a:highlight>
              </a:rPr>
              <a:t>shoes for your feet</a:t>
            </a:r>
            <a:r>
              <a:rPr lang="en-CA" dirty="0"/>
              <a:t>, having put on the readiness given by </a:t>
            </a:r>
            <a:r>
              <a:rPr lang="en-CA" b="1" dirty="0">
                <a:highlight>
                  <a:srgbClr val="FFFF00"/>
                </a:highlight>
              </a:rPr>
              <a:t>the gospel of peace</a:t>
            </a:r>
            <a:r>
              <a:rPr lang="en-CA" dirty="0"/>
              <a:t>. </a:t>
            </a:r>
            <a:br>
              <a:rPr lang="en-CA" dirty="0"/>
            </a:br>
            <a:r>
              <a:rPr lang="en-CA" dirty="0"/>
              <a:t>In all circumstances take up the </a:t>
            </a:r>
            <a:r>
              <a:rPr lang="en-CA" b="1" dirty="0">
                <a:highlight>
                  <a:srgbClr val="FFFF00"/>
                </a:highlight>
              </a:rPr>
              <a:t>shield of faith</a:t>
            </a:r>
            <a:r>
              <a:rPr lang="en-CA" dirty="0"/>
              <a:t>, </a:t>
            </a:r>
            <a:br>
              <a:rPr lang="en-CA" dirty="0"/>
            </a:br>
            <a:r>
              <a:rPr lang="en-CA" dirty="0"/>
              <a:t>with which you can extinguish all the flaming darts of the evil one; </a:t>
            </a:r>
            <a:br>
              <a:rPr lang="en-CA" dirty="0"/>
            </a:br>
            <a:r>
              <a:rPr lang="en-CA" dirty="0"/>
              <a:t>and take the </a:t>
            </a:r>
            <a:r>
              <a:rPr lang="en-CA" b="1" dirty="0">
                <a:highlight>
                  <a:srgbClr val="FFFF00"/>
                </a:highlight>
              </a:rPr>
              <a:t>helmet of salvation</a:t>
            </a:r>
            <a:r>
              <a:rPr lang="en-CA" dirty="0"/>
              <a:t>, </a:t>
            </a:r>
            <a:br>
              <a:rPr lang="en-CA" dirty="0"/>
            </a:br>
            <a:r>
              <a:rPr lang="en-CA" dirty="0"/>
              <a:t>and the </a:t>
            </a:r>
            <a:r>
              <a:rPr lang="en-CA" b="1" dirty="0">
                <a:highlight>
                  <a:srgbClr val="FFFF00"/>
                </a:highlight>
              </a:rPr>
              <a:t>sword of the Spirit</a:t>
            </a:r>
            <a:r>
              <a:rPr lang="en-CA" dirty="0"/>
              <a:t>, which is the word of God …</a:t>
            </a:r>
          </a:p>
        </p:txBody>
      </p:sp>
    </p:spTree>
    <p:extLst>
      <p:ext uri="{BB962C8B-B14F-4D97-AF65-F5344CB8AC3E}">
        <p14:creationId xmlns:p14="http://schemas.microsoft.com/office/powerpoint/2010/main" val="1950514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34BAC-DB22-902A-2230-44F5F9C59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CB53EA-EBD4-5573-4836-0B99173B5A34}"/>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Schemes of the Devil</a:t>
            </a:r>
          </a:p>
        </p:txBody>
      </p:sp>
      <p:sp>
        <p:nvSpPr>
          <p:cNvPr id="3" name="Content Placeholder 2">
            <a:extLst>
              <a:ext uri="{FF2B5EF4-FFF2-40B4-BE49-F238E27FC236}">
                <a16:creationId xmlns:a16="http://schemas.microsoft.com/office/drawing/2014/main" id="{4FC78D7D-59F6-EB0C-84A2-0554DDD1B90E}"/>
              </a:ext>
            </a:extLst>
          </p:cNvPr>
          <p:cNvSpPr>
            <a:spLocks noGrp="1"/>
          </p:cNvSpPr>
          <p:nvPr>
            <p:ph idx="1"/>
          </p:nvPr>
        </p:nvSpPr>
        <p:spPr>
          <a:xfrm>
            <a:off x="0" y="1181100"/>
            <a:ext cx="12192000" cy="5676899"/>
          </a:xfrm>
        </p:spPr>
        <p:txBody>
          <a:bodyPr>
            <a:normAutofit lnSpcReduction="10000"/>
          </a:bodyPr>
          <a:lstStyle/>
          <a:p>
            <a:pPr marL="0" indent="0">
              <a:buNone/>
            </a:pPr>
            <a:r>
              <a:rPr lang="en-CA" b="1" dirty="0">
                <a:highlight>
                  <a:srgbClr val="FFFF00"/>
                </a:highlight>
              </a:rPr>
              <a:t>Satan attacks us at our weakest points</a:t>
            </a:r>
            <a:r>
              <a:rPr lang="en-CA" dirty="0"/>
              <a:t> – we must be ready …</a:t>
            </a:r>
          </a:p>
          <a:p>
            <a:pPr marL="457200" lvl="1" indent="0">
              <a:spcBef>
                <a:spcPts val="0"/>
              </a:spcBef>
              <a:buNone/>
            </a:pPr>
            <a:r>
              <a:rPr lang="en-CA" b="1" u="sng" dirty="0"/>
              <a:t>1 Peter 5:8-9a ESV </a:t>
            </a:r>
            <a:br>
              <a:rPr lang="en-CA" b="1" u="sng" dirty="0"/>
            </a:br>
            <a:r>
              <a:rPr lang="en-CA" dirty="0"/>
              <a:t>Be sober-minded; be watchful. </a:t>
            </a:r>
            <a:br>
              <a:rPr lang="en-CA" dirty="0"/>
            </a:br>
            <a:r>
              <a:rPr lang="en-CA" b="1" dirty="0">
                <a:highlight>
                  <a:srgbClr val="FFFF00"/>
                </a:highlight>
              </a:rPr>
              <a:t>Your adversary the devil prowls</a:t>
            </a:r>
            <a:r>
              <a:rPr lang="en-CA" dirty="0"/>
              <a:t> around like a roaring lion, </a:t>
            </a:r>
            <a:r>
              <a:rPr lang="en-CA" b="1" dirty="0">
                <a:highlight>
                  <a:srgbClr val="FFFF00"/>
                </a:highlight>
              </a:rPr>
              <a:t>seeking someone to devour</a:t>
            </a:r>
            <a:r>
              <a:rPr lang="en-CA" dirty="0"/>
              <a:t>. </a:t>
            </a:r>
            <a:br>
              <a:rPr lang="en-CA" dirty="0"/>
            </a:br>
            <a:r>
              <a:rPr lang="en-CA" b="1" dirty="0">
                <a:highlight>
                  <a:srgbClr val="FFFF00"/>
                </a:highlight>
              </a:rPr>
              <a:t>Resist him</a:t>
            </a:r>
            <a:r>
              <a:rPr lang="en-CA" dirty="0"/>
              <a:t>, </a:t>
            </a:r>
            <a:r>
              <a:rPr lang="en-CA" b="1" dirty="0">
                <a:highlight>
                  <a:srgbClr val="FFFF00"/>
                </a:highlight>
              </a:rPr>
              <a:t>firm in your faith</a:t>
            </a:r>
            <a:r>
              <a:rPr lang="en-CA" dirty="0"/>
              <a:t> …</a:t>
            </a:r>
          </a:p>
          <a:p>
            <a:pPr marL="457200" lvl="1" indent="0">
              <a:buNone/>
            </a:pPr>
            <a:r>
              <a:rPr lang="en-CA" b="1" u="sng" dirty="0"/>
              <a:t>Ephesians 4:26-27 ESV</a:t>
            </a:r>
            <a:br>
              <a:rPr lang="en-CA" b="1" u="sng" dirty="0"/>
            </a:br>
            <a:r>
              <a:rPr lang="en-CA" dirty="0"/>
              <a:t>Be angry and do not sin; do not let the sun go down on your anger, </a:t>
            </a:r>
            <a:br>
              <a:rPr lang="en-CA" dirty="0"/>
            </a:br>
            <a:r>
              <a:rPr lang="en-CA" dirty="0"/>
              <a:t>and </a:t>
            </a:r>
            <a:r>
              <a:rPr lang="en-CA" b="1" dirty="0">
                <a:highlight>
                  <a:srgbClr val="FFFF00"/>
                </a:highlight>
              </a:rPr>
              <a:t>give no opportunity to the devil</a:t>
            </a:r>
            <a:r>
              <a:rPr lang="en-CA" dirty="0"/>
              <a:t>.</a:t>
            </a:r>
          </a:p>
          <a:p>
            <a:pPr marL="457200" lvl="1" indent="0">
              <a:buNone/>
            </a:pPr>
            <a:r>
              <a:rPr lang="en-CA" b="1" u="sng" dirty="0"/>
              <a:t>1 Timothy 3:2a, 6-7 ESV</a:t>
            </a:r>
            <a:br>
              <a:rPr lang="en-CA" dirty="0"/>
            </a:br>
            <a:r>
              <a:rPr lang="en-CA" dirty="0"/>
              <a:t>Therefore an overseer … must not be a recent convert, </a:t>
            </a:r>
            <a:br>
              <a:rPr lang="en-CA" dirty="0"/>
            </a:br>
            <a:r>
              <a:rPr lang="en-CA" dirty="0"/>
              <a:t>or he may become puffed up with conceit and </a:t>
            </a:r>
            <a:r>
              <a:rPr lang="en-CA" b="1" dirty="0">
                <a:highlight>
                  <a:srgbClr val="FFFF00"/>
                </a:highlight>
              </a:rPr>
              <a:t>fall into the condemnation of the devil</a:t>
            </a:r>
            <a:r>
              <a:rPr lang="en-CA" dirty="0"/>
              <a:t>. Moreover, he must be well thought of by outsiders, </a:t>
            </a:r>
            <a:br>
              <a:rPr lang="en-CA" dirty="0"/>
            </a:br>
            <a:r>
              <a:rPr lang="en-CA" dirty="0"/>
              <a:t>so that he may not fall into disgrace, </a:t>
            </a:r>
            <a:r>
              <a:rPr lang="en-CA" b="1" dirty="0">
                <a:highlight>
                  <a:srgbClr val="FFFF00"/>
                </a:highlight>
              </a:rPr>
              <a:t>into a snare of the devil</a:t>
            </a:r>
            <a:r>
              <a:rPr lang="en-CA" dirty="0"/>
              <a:t>.</a:t>
            </a:r>
          </a:p>
          <a:p>
            <a:pPr marL="457200" lvl="1" indent="0">
              <a:buNone/>
            </a:pPr>
            <a:r>
              <a:rPr lang="en-CA" b="1" u="sng" dirty="0"/>
              <a:t>Luke 8:12 ESV</a:t>
            </a:r>
            <a:br>
              <a:rPr lang="en-CA" dirty="0"/>
            </a:br>
            <a:r>
              <a:rPr lang="en-CA" dirty="0"/>
              <a:t>The ones along the path are those who have heard; </a:t>
            </a:r>
            <a:br>
              <a:rPr lang="en-CA" dirty="0"/>
            </a:br>
            <a:r>
              <a:rPr lang="en-CA" dirty="0"/>
              <a:t>then </a:t>
            </a:r>
            <a:r>
              <a:rPr lang="en-CA" b="1" dirty="0">
                <a:highlight>
                  <a:srgbClr val="FFFF00"/>
                </a:highlight>
              </a:rPr>
              <a:t>the devil comes and takes away the word from their hearts</a:t>
            </a:r>
            <a:r>
              <a:rPr lang="en-CA" dirty="0"/>
              <a:t>, </a:t>
            </a:r>
            <a:br>
              <a:rPr lang="en-CA" dirty="0"/>
            </a:br>
            <a:r>
              <a:rPr lang="en-CA" dirty="0"/>
              <a:t>so that they may not believe and be saved.</a:t>
            </a:r>
          </a:p>
          <a:p>
            <a:pPr marL="457200" lvl="1" indent="0">
              <a:buNone/>
            </a:pPr>
            <a:endParaRPr lang="en-CA" dirty="0"/>
          </a:p>
          <a:p>
            <a:pPr marL="457200" lvl="1" indent="0">
              <a:buNone/>
            </a:pPr>
            <a:endParaRPr lang="en-CA" dirty="0"/>
          </a:p>
        </p:txBody>
      </p:sp>
    </p:spTree>
    <p:extLst>
      <p:ext uri="{BB962C8B-B14F-4D97-AF65-F5344CB8AC3E}">
        <p14:creationId xmlns:p14="http://schemas.microsoft.com/office/powerpoint/2010/main" val="3205424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07B99-3283-A3C3-5F00-C7D1E218A8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7D8A6-64E4-6044-5EB4-1894B2B85823}"/>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Belt of Truth</a:t>
            </a:r>
          </a:p>
        </p:txBody>
      </p:sp>
      <p:sp>
        <p:nvSpPr>
          <p:cNvPr id="3" name="Content Placeholder 2">
            <a:extLst>
              <a:ext uri="{FF2B5EF4-FFF2-40B4-BE49-F238E27FC236}">
                <a16:creationId xmlns:a16="http://schemas.microsoft.com/office/drawing/2014/main" id="{44F8FAB4-CFA2-B17E-3E95-E0073BB97DE7}"/>
              </a:ext>
            </a:extLst>
          </p:cNvPr>
          <p:cNvSpPr>
            <a:spLocks noGrp="1"/>
          </p:cNvSpPr>
          <p:nvPr>
            <p:ph idx="1"/>
          </p:nvPr>
        </p:nvSpPr>
        <p:spPr>
          <a:xfrm>
            <a:off x="1422400" y="1143000"/>
            <a:ext cx="9334500" cy="5714999"/>
          </a:xfrm>
        </p:spPr>
        <p:txBody>
          <a:bodyPr>
            <a:normAutofit fontScale="92500" lnSpcReduction="20000"/>
          </a:bodyPr>
          <a:lstStyle/>
          <a:p>
            <a:pPr marL="457200" lvl="1" indent="0">
              <a:lnSpc>
                <a:spcPct val="100000"/>
              </a:lnSpc>
              <a:spcBef>
                <a:spcPts val="1200"/>
              </a:spcBef>
              <a:buNone/>
              <a:defRPr/>
            </a:pPr>
            <a:r>
              <a:rPr lang="en-CA" b="1" u="sng" dirty="0">
                <a:solidFill>
                  <a:prstClr val="black"/>
                </a:solidFill>
                <a:latin typeface="Calibri" panose="020F0502020204030204"/>
              </a:rPr>
              <a:t>1 Kings 17:24 ESV </a:t>
            </a:r>
            <a:br>
              <a:rPr lang="en-CA" dirty="0">
                <a:solidFill>
                  <a:prstClr val="black"/>
                </a:solidFill>
                <a:latin typeface="Calibri" panose="020F0502020204030204"/>
              </a:rPr>
            </a:br>
            <a:r>
              <a:rPr lang="en-CA" dirty="0">
                <a:solidFill>
                  <a:prstClr val="black"/>
                </a:solidFill>
                <a:latin typeface="Calibri" panose="020F0502020204030204"/>
              </a:rPr>
              <a:t>And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the woman said to Elijah,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“Now I know that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are a man of God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that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word of the LORD in your mouth is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lnSpc>
                <a:spcPct val="100000"/>
              </a:lnSpc>
              <a:spcBef>
                <a:spcPts val="1200"/>
              </a:spcBef>
              <a:buNone/>
              <a:defRPr/>
            </a:pPr>
            <a:r>
              <a:rPr lang="en-CA" b="1" u="sng" dirty="0">
                <a:solidFill>
                  <a:prstClr val="black"/>
                </a:solidFill>
                <a:latin typeface="Calibri" panose="020F0502020204030204"/>
              </a:rPr>
              <a:t>Psalm 51:6 ESV</a:t>
            </a:r>
            <a:br>
              <a:rPr lang="en-CA" dirty="0">
                <a:solidFill>
                  <a:prstClr val="black"/>
                </a:solidFill>
                <a:latin typeface="Calibri" panose="020F0502020204030204"/>
              </a:rPr>
            </a:br>
            <a:r>
              <a:rPr lang="en-CA" dirty="0">
                <a:solidFill>
                  <a:prstClr val="black"/>
                </a:solidFill>
                <a:latin typeface="Calibri" panose="020F0502020204030204"/>
              </a:rPr>
              <a:t>Behold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delight in truth in the inward being</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you teach me wisdom in the secret heart.</a:t>
            </a:r>
          </a:p>
          <a:p>
            <a:pPr marL="457200" lvl="1" indent="0">
              <a:lnSpc>
                <a:spcPct val="100000"/>
              </a:lnSpc>
              <a:spcBef>
                <a:spcPts val="1200"/>
              </a:spcBef>
              <a:buNone/>
              <a:defRPr/>
            </a:pPr>
            <a:r>
              <a:rPr lang="en-CA" b="1" u="sng" dirty="0">
                <a:solidFill>
                  <a:prstClr val="black"/>
                </a:solidFill>
                <a:latin typeface="Calibri" panose="020F0502020204030204"/>
              </a:rPr>
              <a:t>Isaiah 45:19b ESV</a:t>
            </a:r>
            <a:b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the LORD speak the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I declare what is right.</a:t>
            </a:r>
          </a:p>
          <a:p>
            <a:pPr marL="457200" lvl="1" indent="0">
              <a:lnSpc>
                <a:spcPct val="100000"/>
              </a:lnSpc>
              <a:spcBef>
                <a:spcPts val="1200"/>
              </a:spcBef>
              <a:buNone/>
              <a:defRPr/>
            </a:pPr>
            <a:r>
              <a:rPr lang="en-CA" b="1" u="sng" dirty="0">
                <a:solidFill>
                  <a:prstClr val="black"/>
                </a:solidFill>
                <a:latin typeface="Calibri" panose="020F0502020204030204"/>
              </a:rPr>
              <a:t>John 1:14 ESV</a:t>
            </a:r>
            <a:br>
              <a:rPr lang="en-CA" dirty="0">
                <a:solidFill>
                  <a:prstClr val="black"/>
                </a:solidFill>
                <a:latin typeface="Calibri" panose="020F0502020204030204"/>
              </a:rPr>
            </a:br>
            <a:r>
              <a:rPr lang="en-CA" dirty="0">
                <a:solidFill>
                  <a:prstClr val="black"/>
                </a:solidFill>
                <a:latin typeface="Calibri" panose="020F0502020204030204"/>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Word became flesh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dwelt among us,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we have seen his glory, glory as of the only Son from the Father,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full of grace and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lnSpc>
                <a:spcPct val="100000"/>
              </a:lnSpc>
              <a:spcBef>
                <a:spcPts val="1200"/>
              </a:spcBef>
              <a:buNone/>
              <a:defRPr/>
            </a:pPr>
            <a:r>
              <a:rPr lang="en-CA" b="1" u="sng" dirty="0">
                <a:solidFill>
                  <a:prstClr val="black"/>
                </a:solidFill>
                <a:latin typeface="Calibri" panose="020F0502020204030204"/>
              </a:rPr>
              <a:t>John 8:31b-32, 17:17 ESV</a:t>
            </a:r>
            <a:br>
              <a:rPr lang="en-CA" dirty="0">
                <a:solidFill>
                  <a:prstClr val="black"/>
                </a:solidFill>
                <a:latin typeface="Calibri" panose="020F0502020204030204"/>
              </a:rPr>
            </a:br>
            <a:r>
              <a:rPr lang="en-CA" dirty="0">
                <a:solidFill>
                  <a:prstClr val="black"/>
                </a:solidFill>
                <a:latin typeface="Calibri" panose="020F0502020204030204"/>
              </a:rPr>
              <a:t>If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you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abide in my word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you are truly my disciples,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will know the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truth will set you free</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lnSpc>
                <a:spcPct val="100000"/>
              </a:lnSpc>
              <a:spcBef>
                <a:spcPts val="600"/>
              </a:spcBef>
              <a:buNone/>
              <a:defRPr/>
            </a:pP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Sanctify them in the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your word is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lang="en-CA" dirty="0"/>
          </a:p>
        </p:txBody>
      </p:sp>
    </p:spTree>
    <p:extLst>
      <p:ext uri="{BB962C8B-B14F-4D97-AF65-F5344CB8AC3E}">
        <p14:creationId xmlns:p14="http://schemas.microsoft.com/office/powerpoint/2010/main" val="1293838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6EA5F-C369-786C-94E1-0FED1F63A172}"/>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Life of a Soldier</a:t>
            </a:r>
          </a:p>
        </p:txBody>
      </p:sp>
      <p:sp>
        <p:nvSpPr>
          <p:cNvPr id="3" name="Content Placeholder 2">
            <a:extLst>
              <a:ext uri="{FF2B5EF4-FFF2-40B4-BE49-F238E27FC236}">
                <a16:creationId xmlns:a16="http://schemas.microsoft.com/office/drawing/2014/main" id="{67463DC7-E1EE-6DEC-4290-719F4D27BCB9}"/>
              </a:ext>
            </a:extLst>
          </p:cNvPr>
          <p:cNvSpPr>
            <a:spLocks noGrp="1"/>
          </p:cNvSpPr>
          <p:nvPr>
            <p:ph idx="1"/>
          </p:nvPr>
        </p:nvSpPr>
        <p:spPr>
          <a:xfrm>
            <a:off x="0" y="1092200"/>
            <a:ext cx="12192000" cy="5765799"/>
          </a:xfrm>
        </p:spPr>
        <p:txBody>
          <a:bodyPr/>
          <a:lstStyle/>
          <a:p>
            <a:pPr marL="0" indent="0">
              <a:buNone/>
            </a:pPr>
            <a:r>
              <a:rPr lang="en-CA" b="1" dirty="0">
                <a:highlight>
                  <a:srgbClr val="FFFF00"/>
                </a:highlight>
              </a:rPr>
              <a:t>Jesus’ expectation is that his servants should be willing and able to fight</a:t>
            </a:r>
            <a:r>
              <a:rPr lang="en-CA" dirty="0"/>
              <a:t>:</a:t>
            </a:r>
          </a:p>
          <a:p>
            <a:pPr marL="457200" lvl="1" indent="0">
              <a:spcBef>
                <a:spcPts val="0"/>
              </a:spcBef>
              <a:buNone/>
            </a:pPr>
            <a:r>
              <a:rPr lang="en-CA" b="1" u="sng" dirty="0"/>
              <a:t>John 18:33-36 ESV</a:t>
            </a:r>
            <a:br>
              <a:rPr lang="en-CA" dirty="0"/>
            </a:br>
            <a:r>
              <a:rPr lang="en-CA" dirty="0"/>
              <a:t>So </a:t>
            </a:r>
            <a:r>
              <a:rPr lang="en-CA" b="1" dirty="0">
                <a:highlight>
                  <a:srgbClr val="FFFF00"/>
                </a:highlight>
              </a:rPr>
              <a:t>Pilate</a:t>
            </a:r>
            <a:r>
              <a:rPr lang="en-CA" dirty="0"/>
              <a:t> entered his headquarters again and </a:t>
            </a:r>
            <a:r>
              <a:rPr lang="en-CA" b="1" dirty="0">
                <a:highlight>
                  <a:srgbClr val="FFFF00"/>
                </a:highlight>
              </a:rPr>
              <a:t>called Jesus and said to him</a:t>
            </a:r>
            <a:r>
              <a:rPr lang="en-CA" dirty="0"/>
              <a:t>, </a:t>
            </a:r>
            <a:br>
              <a:rPr lang="en-CA" dirty="0"/>
            </a:br>
            <a:r>
              <a:rPr lang="en-CA" dirty="0"/>
              <a:t>	“Are you the King of the Jews?” </a:t>
            </a:r>
          </a:p>
          <a:p>
            <a:pPr marL="457200" lvl="1" indent="0">
              <a:buNone/>
            </a:pPr>
            <a:r>
              <a:rPr lang="en-CA" b="1" dirty="0">
                <a:highlight>
                  <a:srgbClr val="FFFF00"/>
                </a:highlight>
              </a:rPr>
              <a:t>Jesus</a:t>
            </a:r>
            <a:r>
              <a:rPr lang="en-CA" dirty="0"/>
              <a:t> answered, </a:t>
            </a:r>
            <a:br>
              <a:rPr lang="en-CA" dirty="0"/>
            </a:br>
            <a:r>
              <a:rPr lang="en-CA" dirty="0"/>
              <a:t>	“Do you say this of your own accord, or did others say it to you about me?” </a:t>
            </a:r>
          </a:p>
          <a:p>
            <a:pPr marL="457200" lvl="1" indent="0">
              <a:buNone/>
            </a:pPr>
            <a:r>
              <a:rPr lang="en-CA" b="1" dirty="0">
                <a:highlight>
                  <a:srgbClr val="FFFF00"/>
                </a:highlight>
              </a:rPr>
              <a:t>Pilate</a:t>
            </a:r>
            <a:r>
              <a:rPr lang="en-CA" dirty="0"/>
              <a:t> answered, </a:t>
            </a:r>
            <a:br>
              <a:rPr lang="en-CA" dirty="0"/>
            </a:br>
            <a:r>
              <a:rPr lang="en-CA" dirty="0"/>
              <a:t>	“Am I a Jew? </a:t>
            </a:r>
            <a:br>
              <a:rPr lang="en-CA" dirty="0"/>
            </a:br>
            <a:r>
              <a:rPr lang="en-CA" dirty="0"/>
              <a:t>	Your own nation and the chief priests have delivered you over to me. </a:t>
            </a:r>
            <a:br>
              <a:rPr lang="en-CA" dirty="0"/>
            </a:br>
            <a:r>
              <a:rPr lang="en-CA" dirty="0"/>
              <a:t>	What have you done?” </a:t>
            </a:r>
          </a:p>
          <a:p>
            <a:pPr marL="457200" lvl="1" indent="0">
              <a:buNone/>
            </a:pPr>
            <a:r>
              <a:rPr lang="en-CA" b="1" dirty="0">
                <a:highlight>
                  <a:srgbClr val="FFFF00"/>
                </a:highlight>
              </a:rPr>
              <a:t>Jesus</a:t>
            </a:r>
            <a:r>
              <a:rPr lang="en-CA" dirty="0"/>
              <a:t> answered, </a:t>
            </a:r>
            <a:br>
              <a:rPr lang="en-CA" dirty="0"/>
            </a:br>
            <a:r>
              <a:rPr lang="en-CA" dirty="0"/>
              <a:t>	“</a:t>
            </a:r>
            <a:r>
              <a:rPr lang="en-CA" b="1" dirty="0">
                <a:highlight>
                  <a:srgbClr val="FFFF00"/>
                </a:highlight>
              </a:rPr>
              <a:t>My kingdom is not of this world</a:t>
            </a:r>
            <a:r>
              <a:rPr lang="en-CA" dirty="0"/>
              <a:t>. </a:t>
            </a:r>
            <a:br>
              <a:rPr lang="en-CA" dirty="0"/>
            </a:br>
            <a:r>
              <a:rPr lang="en-CA" dirty="0"/>
              <a:t>	</a:t>
            </a:r>
            <a:r>
              <a:rPr lang="en-CA" b="1" dirty="0">
                <a:highlight>
                  <a:srgbClr val="FFFF00"/>
                </a:highlight>
              </a:rPr>
              <a:t>If my kingdom were of this world</a:t>
            </a:r>
            <a:r>
              <a:rPr lang="en-CA" dirty="0"/>
              <a:t>, </a:t>
            </a:r>
            <a:r>
              <a:rPr lang="en-CA" b="1" dirty="0">
                <a:highlight>
                  <a:srgbClr val="FFFF00"/>
                </a:highlight>
              </a:rPr>
              <a:t>my servants would have been fighting</a:t>
            </a:r>
            <a:r>
              <a:rPr lang="en-CA" dirty="0"/>
              <a:t>, </a:t>
            </a:r>
            <a:br>
              <a:rPr lang="en-CA" dirty="0"/>
            </a:br>
            <a:r>
              <a:rPr lang="en-CA" dirty="0"/>
              <a:t>	that I might not be delivered over to the Jews. </a:t>
            </a:r>
            <a:br>
              <a:rPr lang="en-CA" dirty="0"/>
            </a:br>
            <a:r>
              <a:rPr lang="en-CA" dirty="0"/>
              <a:t>	But my kingdom is not from the world.”</a:t>
            </a:r>
          </a:p>
        </p:txBody>
      </p:sp>
    </p:spTree>
    <p:extLst>
      <p:ext uri="{BB962C8B-B14F-4D97-AF65-F5344CB8AC3E}">
        <p14:creationId xmlns:p14="http://schemas.microsoft.com/office/powerpoint/2010/main" val="3671556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FEFF8-2FC0-7C95-34C8-FC28BA092C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5AAB5F-732A-4630-6EA7-5CA44773B120}"/>
              </a:ext>
            </a:extLst>
          </p:cNvPr>
          <p:cNvSpPr>
            <a:spLocks noGrp="1"/>
          </p:cNvSpPr>
          <p:nvPr>
            <p:ph type="title"/>
          </p:nvPr>
        </p:nvSpPr>
        <p:spPr>
          <a:xfrm>
            <a:off x="0" y="1"/>
            <a:ext cx="12192000" cy="1155699"/>
          </a:xfrm>
        </p:spPr>
        <p:txBody>
          <a:bodyPr>
            <a:noAutofit/>
          </a:bodyPr>
          <a:lstStyle/>
          <a:p>
            <a:pPr algn="ctr"/>
            <a:r>
              <a:rPr lang="en-CA" dirty="0">
                <a:latin typeface="Arial Black" panose="020B0A04020102020204" pitchFamily="34" charset="0"/>
              </a:rPr>
              <a:t>The Breastplate of Righteousness</a:t>
            </a:r>
          </a:p>
        </p:txBody>
      </p:sp>
      <p:sp>
        <p:nvSpPr>
          <p:cNvPr id="3" name="Content Placeholder 2">
            <a:extLst>
              <a:ext uri="{FF2B5EF4-FFF2-40B4-BE49-F238E27FC236}">
                <a16:creationId xmlns:a16="http://schemas.microsoft.com/office/drawing/2014/main" id="{DAADF374-C6F6-EB42-76A5-915A189A6096}"/>
              </a:ext>
            </a:extLst>
          </p:cNvPr>
          <p:cNvSpPr>
            <a:spLocks noGrp="1"/>
          </p:cNvSpPr>
          <p:nvPr>
            <p:ph idx="1"/>
          </p:nvPr>
        </p:nvSpPr>
        <p:spPr>
          <a:xfrm>
            <a:off x="0" y="1181100"/>
            <a:ext cx="12192000" cy="5676899"/>
          </a:xfrm>
        </p:spPr>
        <p:txBody>
          <a:bodyPr>
            <a:normAutofit/>
          </a:bodyPr>
          <a:lstStyle/>
          <a:p>
            <a:pPr marL="457200" lvl="1" indent="0">
              <a:lnSpc>
                <a:spcPct val="80000"/>
              </a:lnSpc>
              <a:spcBef>
                <a:spcPts val="1200"/>
              </a:spcBef>
              <a:buNone/>
              <a:defRPr/>
            </a:pPr>
            <a:r>
              <a:rPr lang="en-CA" b="1" u="sng" dirty="0">
                <a:solidFill>
                  <a:prstClr val="black"/>
                </a:solidFill>
                <a:latin typeface="Calibri" panose="020F0502020204030204"/>
              </a:rPr>
              <a:t>Genesis 15:6 ESV</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believed the LORD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counted it to him as righteousness</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lvl="1" indent="0">
              <a:lnSpc>
                <a:spcPct val="80000"/>
              </a:lnSpc>
              <a:spcBef>
                <a:spcPts val="1200"/>
              </a:spcBef>
              <a:buNone/>
              <a:defRPr/>
            </a:pPr>
            <a:r>
              <a:rPr lang="en-CA" b="1" u="sng" dirty="0">
                <a:solidFill>
                  <a:prstClr val="black"/>
                </a:solidFill>
                <a:latin typeface="Calibri" panose="020F0502020204030204"/>
              </a:rPr>
              <a:t>Deuteronomy 6:25 ESV</a:t>
            </a:r>
            <a:br>
              <a:rPr lang="en-CA" dirty="0">
                <a:solidFill>
                  <a:prstClr val="black"/>
                </a:solidFill>
                <a:latin typeface="Calibri" panose="020F0502020204030204"/>
              </a:rPr>
            </a:br>
            <a:r>
              <a:rPr lang="en-CA" dirty="0">
                <a:solidFill>
                  <a:prstClr val="black"/>
                </a:solidFill>
                <a:latin typeface="Calibri" panose="020F0502020204030204"/>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it will be righteousness for us</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if we are careful to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do all this commandment (</a:t>
            </a:r>
            <a:r>
              <a:rPr lang="en-CA" b="1" dirty="0" err="1">
                <a:highlight>
                  <a:srgbClr val="FFFF00"/>
                </a:highlight>
              </a:rPr>
              <a:t>mitz</a:t>
            </a:r>
            <a:r>
              <a:rPr lang="en-CA" b="1" dirty="0" err="1">
                <a:highlight>
                  <a:srgbClr val="FFFF00"/>
                </a:highlight>
                <a:latin typeface="Calibri" panose="020F0502020204030204" pitchFamily="34" charset="0"/>
                <a:cs typeface="Calibri" panose="020F0502020204030204" pitchFamily="34" charset="0"/>
              </a:rPr>
              <a:t>ᵉwah</a:t>
            </a:r>
            <a:r>
              <a:rPr lang="en-CA" b="1" dirty="0">
                <a:highlight>
                  <a:srgbClr val="FFFF00"/>
                </a:highlight>
                <a:latin typeface="Calibri" panose="020F0502020204030204" pitchFamily="34" charset="0"/>
                <a:cs typeface="Calibri" panose="020F0502020204030204" pitchFamily="34" charset="0"/>
              </a:rPr>
              <a: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before the LORD our God,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as he has commanded us.</a:t>
            </a:r>
          </a:p>
          <a:p>
            <a:pPr marL="457200" lvl="1" indent="0">
              <a:lnSpc>
                <a:spcPct val="80000"/>
              </a:lnSpc>
              <a:spcBef>
                <a:spcPts val="1200"/>
              </a:spcBef>
              <a:buNone/>
              <a:defRPr/>
            </a:pPr>
            <a:r>
              <a:rPr lang="en-CA" b="1" u="sng" dirty="0">
                <a:solidFill>
                  <a:prstClr val="black"/>
                </a:solidFill>
                <a:latin typeface="Calibri" panose="020F0502020204030204"/>
              </a:rPr>
              <a:t>Psalm 119:138 ESV</a:t>
            </a:r>
            <a:br>
              <a:rPr lang="en-CA" dirty="0">
                <a:solidFill>
                  <a:prstClr val="black"/>
                </a:solidFill>
                <a:latin typeface="Calibri" panose="020F0502020204030204"/>
              </a:rPr>
            </a:br>
            <a:r>
              <a:rPr lang="en-CA" dirty="0">
                <a:solidFill>
                  <a:prstClr val="black"/>
                </a:solidFill>
                <a:latin typeface="Calibri" panose="020F0502020204030204"/>
              </a:rPr>
              <a:t>You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have appointed your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testimonies (`</a:t>
            </a:r>
            <a:r>
              <a:rPr kumimoji="0" lang="en-CA" b="1" i="0" u="none" strike="noStrike" kern="1200" cap="none" spc="0" normalizeH="0" baseline="0" noProof="0" dirty="0" err="1">
                <a:ln>
                  <a:noFill/>
                </a:ln>
                <a:solidFill>
                  <a:prstClr val="black"/>
                </a:solidFill>
                <a:effectLst/>
                <a:highlight>
                  <a:srgbClr val="FFFF00"/>
                </a:highlight>
                <a:uLnTx/>
                <a:uFillTx/>
                <a:latin typeface="Calibri" panose="020F0502020204030204"/>
                <a:ea typeface="+mn-ea"/>
                <a:cs typeface="+mn-cs"/>
              </a:rPr>
              <a:t>eduth</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 in righteousness</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in all faithfulness.</a:t>
            </a:r>
          </a:p>
          <a:p>
            <a:pPr marL="457200" lvl="1" indent="0">
              <a:lnSpc>
                <a:spcPct val="80000"/>
              </a:lnSpc>
              <a:spcBef>
                <a:spcPts val="1200"/>
              </a:spcBef>
              <a:buNone/>
              <a:defRPr/>
            </a:pPr>
            <a:r>
              <a:rPr lang="en-CA" b="1" u="sng" dirty="0">
                <a:solidFill>
                  <a:prstClr val="black"/>
                </a:solidFill>
                <a:latin typeface="Calibri" panose="020F0502020204030204"/>
              </a:rPr>
              <a:t>Matthew 5:6, 6:33 ESV</a:t>
            </a:r>
            <a:br>
              <a:rPr lang="en-CA" dirty="0">
                <a:solidFill>
                  <a:prstClr val="black"/>
                </a:solidFill>
                <a:latin typeface="Calibri" panose="020F0502020204030204"/>
              </a:rPr>
            </a:br>
            <a:r>
              <a:rPr lang="en-CA" dirty="0">
                <a:solidFill>
                  <a:prstClr val="black"/>
                </a:solidFill>
                <a:latin typeface="Calibri" panose="020F0502020204030204"/>
              </a:rPr>
              <a:t>Blessed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are those who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hunger and thirst for righteousness</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for they shall be satisfied. </a:t>
            </a:r>
          </a:p>
          <a:p>
            <a:pPr marL="457200" lvl="1" indent="0">
              <a:lnSpc>
                <a:spcPct val="80000"/>
              </a:lnSpc>
              <a:spcBef>
                <a:spcPts val="1200"/>
              </a:spcBef>
              <a:buNone/>
              <a:defRPr/>
            </a:pP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seek first the kingdom of God and his righteousness</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all these things will be added to you.</a:t>
            </a:r>
          </a:p>
          <a:p>
            <a:pPr marL="457200" lvl="1" indent="0">
              <a:lnSpc>
                <a:spcPct val="80000"/>
              </a:lnSpc>
              <a:spcBef>
                <a:spcPts val="1200"/>
              </a:spcBef>
              <a:buNone/>
              <a:defRPr/>
            </a:pPr>
            <a:r>
              <a:rPr kumimoji="0" lang="en-CA" b="1" i="0" u="sng" strike="noStrike" kern="1200" cap="none" spc="0" normalizeH="0" baseline="0" noProof="0" dirty="0">
                <a:ln>
                  <a:noFill/>
                </a:ln>
                <a:solidFill>
                  <a:prstClr val="black"/>
                </a:solidFill>
                <a:effectLst/>
                <a:uLnTx/>
                <a:uFillTx/>
                <a:latin typeface="Calibri" panose="020F0502020204030204"/>
                <a:ea typeface="+mn-ea"/>
                <a:cs typeface="+mn-cs"/>
              </a:rPr>
              <a:t>Romans 1:17 ESV</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For in it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righteousness of God is revealed from faith for faith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as it is written,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“The righteous shall live by faith.”</a:t>
            </a:r>
            <a:endParaRPr lang="en-CA" dirty="0"/>
          </a:p>
        </p:txBody>
      </p:sp>
    </p:spTree>
    <p:extLst>
      <p:ext uri="{BB962C8B-B14F-4D97-AF65-F5344CB8AC3E}">
        <p14:creationId xmlns:p14="http://schemas.microsoft.com/office/powerpoint/2010/main" val="2240306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CC226-C81C-5605-06A6-4F7F1A1C4F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64D6B7-0CBD-2A12-9815-748052443CE0}"/>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Gospel of Peace</a:t>
            </a:r>
          </a:p>
        </p:txBody>
      </p:sp>
      <p:sp>
        <p:nvSpPr>
          <p:cNvPr id="3" name="Content Placeholder 2">
            <a:extLst>
              <a:ext uri="{FF2B5EF4-FFF2-40B4-BE49-F238E27FC236}">
                <a16:creationId xmlns:a16="http://schemas.microsoft.com/office/drawing/2014/main" id="{2F61F09C-00B6-55D8-9ED6-9E9AEE8A8A0A}"/>
              </a:ext>
            </a:extLst>
          </p:cNvPr>
          <p:cNvSpPr>
            <a:spLocks noGrp="1"/>
          </p:cNvSpPr>
          <p:nvPr>
            <p:ph idx="1"/>
          </p:nvPr>
        </p:nvSpPr>
        <p:spPr>
          <a:xfrm>
            <a:off x="0" y="1143000"/>
            <a:ext cx="12192000" cy="5714999"/>
          </a:xfrm>
        </p:spPr>
        <p:txBody>
          <a:bodyPr/>
          <a:lstStyle/>
          <a:p>
            <a:pPr marL="457200" lvl="1" indent="0">
              <a:lnSpc>
                <a:spcPct val="80000"/>
              </a:lnSpc>
              <a:spcBef>
                <a:spcPts val="1200"/>
              </a:spcBef>
              <a:buNone/>
              <a:defRPr/>
            </a:pPr>
            <a:r>
              <a:rPr kumimoji="0" lang="en-CA" b="1" i="0" u="sng" strike="noStrike" kern="1200" cap="none" spc="0" normalizeH="0" baseline="0" noProof="0" dirty="0">
                <a:ln>
                  <a:noFill/>
                </a:ln>
                <a:solidFill>
                  <a:prstClr val="black"/>
                </a:solidFill>
                <a:effectLst/>
                <a:uLnTx/>
                <a:uFillTx/>
                <a:latin typeface="Calibri" panose="020F0502020204030204"/>
                <a:ea typeface="+mn-ea"/>
                <a:cs typeface="+mn-cs"/>
              </a:rPr>
              <a:t>Acts 20:24 ESV</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do not account my life of any value</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nor as precious to myself,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if only I may finish my course and the ministry that I received from the Lord Jesus,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to testify to the gospel of the grace of God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lnSpc>
                <a:spcPct val="80000"/>
              </a:lnSpc>
              <a:spcBef>
                <a:spcPts val="1200"/>
              </a:spcBef>
              <a:buNone/>
              <a:defRPr/>
            </a:pPr>
            <a:r>
              <a:rPr lang="en-CA" b="1" u="sng" dirty="0">
                <a:solidFill>
                  <a:prstClr val="black"/>
                </a:solidFill>
                <a:latin typeface="Calibri" panose="020F0502020204030204"/>
              </a:rPr>
              <a:t>Romans 1:16a ESV </a:t>
            </a:r>
            <a:br>
              <a:rPr lang="en-CA" dirty="0">
                <a:solidFill>
                  <a:prstClr val="black"/>
                </a:solidFill>
                <a:latin typeface="Calibri" panose="020F0502020204030204"/>
              </a:rPr>
            </a:br>
            <a:r>
              <a:rPr lang="en-CA" dirty="0">
                <a:solidFill>
                  <a:prstClr val="black"/>
                </a:solidFill>
                <a:latin typeface="Calibri" panose="020F0502020204030204"/>
              </a:rPr>
              <a:t>I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am not ashamed of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gospel</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for it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is the power of God for salvation</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lvl="1" indent="0">
              <a:lnSpc>
                <a:spcPct val="80000"/>
              </a:lnSpc>
              <a:spcBef>
                <a:spcPts val="1200"/>
              </a:spcBef>
              <a:buNone/>
              <a:defRPr/>
            </a:pPr>
            <a:r>
              <a:rPr lang="en-CA" b="1" u="sng" dirty="0">
                <a:solidFill>
                  <a:prstClr val="black"/>
                </a:solidFill>
                <a:latin typeface="Calibri" panose="020F0502020204030204"/>
              </a:rPr>
              <a:t>1 Corinthians 9:23 ESV </a:t>
            </a:r>
            <a:br>
              <a:rPr lang="en-CA" dirty="0">
                <a:solidFill>
                  <a:prstClr val="black"/>
                </a:solidFill>
                <a:latin typeface="Calibri" panose="020F0502020204030204"/>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do it all for the sake of the gospel</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that I may share with them in its blessings. </a:t>
            </a:r>
          </a:p>
          <a:p>
            <a:pPr marL="457200" lvl="1" indent="0">
              <a:lnSpc>
                <a:spcPct val="80000"/>
              </a:lnSpc>
              <a:spcBef>
                <a:spcPts val="1200"/>
              </a:spcBef>
              <a:buNone/>
              <a:defRPr/>
            </a:pPr>
            <a:r>
              <a:rPr lang="en-CA" b="1" u="sng" dirty="0">
                <a:solidFill>
                  <a:prstClr val="black"/>
                </a:solidFill>
                <a:latin typeface="Calibri" panose="020F0502020204030204"/>
              </a:rPr>
              <a:t>Ephesians 1:13 ESV </a:t>
            </a:r>
            <a:br>
              <a:rPr lang="en-CA" dirty="0">
                <a:solidFill>
                  <a:prstClr val="black"/>
                </a:solidFill>
                <a:latin typeface="Calibri" panose="020F0502020204030204"/>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In him you also, when you heard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word of truth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gospel of your salvation</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believed in him, were sealed with the promised Holy Spirit …</a:t>
            </a:r>
          </a:p>
          <a:p>
            <a:pPr marL="457200" lvl="1" indent="0">
              <a:buNone/>
            </a:pPr>
            <a:endParaRPr lang="en-CA" dirty="0"/>
          </a:p>
        </p:txBody>
      </p:sp>
    </p:spTree>
    <p:extLst>
      <p:ext uri="{BB962C8B-B14F-4D97-AF65-F5344CB8AC3E}">
        <p14:creationId xmlns:p14="http://schemas.microsoft.com/office/powerpoint/2010/main" val="3042678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879E8-EEF7-C5C6-81F9-015CA3CD1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2E2913-761D-CF40-08C4-F1B31DF23D88}"/>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Shield of Faith</a:t>
            </a:r>
          </a:p>
        </p:txBody>
      </p:sp>
      <p:sp>
        <p:nvSpPr>
          <p:cNvPr id="3" name="Content Placeholder 2">
            <a:extLst>
              <a:ext uri="{FF2B5EF4-FFF2-40B4-BE49-F238E27FC236}">
                <a16:creationId xmlns:a16="http://schemas.microsoft.com/office/drawing/2014/main" id="{CBC04508-0929-C04A-F528-4E4942A22FC8}"/>
              </a:ext>
            </a:extLst>
          </p:cNvPr>
          <p:cNvSpPr>
            <a:spLocks noGrp="1"/>
          </p:cNvSpPr>
          <p:nvPr>
            <p:ph idx="1"/>
          </p:nvPr>
        </p:nvSpPr>
        <p:spPr>
          <a:xfrm>
            <a:off x="1193800" y="1181100"/>
            <a:ext cx="10998200" cy="5676899"/>
          </a:xfrm>
        </p:spPr>
        <p:txBody>
          <a:bodyPr/>
          <a:lstStyle/>
          <a:p>
            <a:pPr marL="457200" lvl="1" indent="0">
              <a:lnSpc>
                <a:spcPct val="100000"/>
              </a:lnSpc>
              <a:spcBef>
                <a:spcPts val="1200"/>
              </a:spcBef>
              <a:buNone/>
              <a:defRPr/>
            </a:pPr>
            <a:r>
              <a:rPr lang="en-CA" b="1" u="sng" dirty="0">
                <a:solidFill>
                  <a:prstClr val="black"/>
                </a:solidFill>
                <a:latin typeface="Calibri" panose="020F0502020204030204"/>
              </a:rPr>
              <a:t>Genesis 15:1 ESV</a:t>
            </a:r>
            <a:br>
              <a:rPr lang="en-CA" b="1" u="sng" dirty="0">
                <a:solidFill>
                  <a:prstClr val="black"/>
                </a:solidFill>
                <a:latin typeface="Calibri" panose="020F0502020204030204"/>
              </a:rPr>
            </a:br>
            <a:r>
              <a:rPr lang="en-CA" dirty="0">
                <a:solidFill>
                  <a:prstClr val="black"/>
                </a:solidFill>
                <a:latin typeface="Calibri" panose="020F0502020204030204"/>
              </a:rPr>
              <a:t>After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these things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word of the LORD came to Abram</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in a vision:</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“Fear not, Abram,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am your shield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your reward shall be very great.”</a:t>
            </a:r>
          </a:p>
          <a:p>
            <a:pPr marL="457200" lvl="1" indent="0">
              <a:lnSpc>
                <a:spcPct val="100000"/>
              </a:lnSpc>
              <a:spcBef>
                <a:spcPts val="1200"/>
              </a:spcBef>
              <a:buNone/>
              <a:defRPr/>
            </a:pPr>
            <a:r>
              <a:rPr lang="en-CA" b="1" u="sng" dirty="0">
                <a:solidFill>
                  <a:prstClr val="black"/>
                </a:solidFill>
                <a:latin typeface="Calibri" panose="020F0502020204030204"/>
              </a:rPr>
              <a:t>2 Samuel 22:3 ESV </a:t>
            </a:r>
            <a:br>
              <a:rPr lang="en-CA" dirty="0">
                <a:solidFill>
                  <a:prstClr val="black"/>
                </a:solidFill>
                <a:latin typeface="Calibri" panose="020F0502020204030204"/>
              </a:rPr>
            </a:br>
            <a:r>
              <a:rPr lang="en-CA" dirty="0">
                <a:solidFill>
                  <a:prstClr val="black"/>
                </a:solidFill>
                <a:latin typeface="Calibri" panose="020F0502020204030204"/>
              </a:rPr>
              <a:t>…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my God, my rock,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in whom I take refuge</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my shield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the horn of my salvation,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my stronghold and my refuge,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my savior</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you save me from violence. </a:t>
            </a:r>
          </a:p>
          <a:p>
            <a:pPr marL="457200" lvl="1" indent="0">
              <a:lnSpc>
                <a:spcPct val="100000"/>
              </a:lnSpc>
              <a:spcBef>
                <a:spcPts val="1200"/>
              </a:spcBef>
              <a:buNone/>
              <a:defRPr/>
            </a:pPr>
            <a:r>
              <a:rPr lang="en-CA" b="1" u="sng" dirty="0">
                <a:solidFill>
                  <a:prstClr val="black"/>
                </a:solidFill>
                <a:latin typeface="Calibri" panose="020F0502020204030204"/>
              </a:rPr>
              <a:t>Proverbs 30:5 ESV </a:t>
            </a:r>
            <a:br>
              <a:rPr lang="en-CA" sz="1800" dirty="0">
                <a:solidFill>
                  <a:prstClr val="black"/>
                </a:solidFill>
                <a:latin typeface="Calibri" panose="020F0502020204030204"/>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Every word of God proves true</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is a shield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to those who take refuge in him. </a:t>
            </a:r>
            <a:endParaRPr kumimoji="0" lang="en-CA"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CA" dirty="0"/>
          </a:p>
        </p:txBody>
      </p:sp>
    </p:spTree>
    <p:extLst>
      <p:ext uri="{BB962C8B-B14F-4D97-AF65-F5344CB8AC3E}">
        <p14:creationId xmlns:p14="http://schemas.microsoft.com/office/powerpoint/2010/main" val="4245055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0B597-47E4-D9D9-D9CD-1656613C37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4C2E71-F062-3E68-7724-4991E93558FE}"/>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Helmet of Salvation</a:t>
            </a:r>
          </a:p>
        </p:txBody>
      </p:sp>
      <p:sp>
        <p:nvSpPr>
          <p:cNvPr id="3" name="Content Placeholder 2">
            <a:extLst>
              <a:ext uri="{FF2B5EF4-FFF2-40B4-BE49-F238E27FC236}">
                <a16:creationId xmlns:a16="http://schemas.microsoft.com/office/drawing/2014/main" id="{3E259901-E3E0-1324-516B-6B0E765ACDEA}"/>
              </a:ext>
            </a:extLst>
          </p:cNvPr>
          <p:cNvSpPr>
            <a:spLocks noGrp="1"/>
          </p:cNvSpPr>
          <p:nvPr>
            <p:ph idx="1"/>
          </p:nvPr>
        </p:nvSpPr>
        <p:spPr>
          <a:xfrm>
            <a:off x="0" y="1143000"/>
            <a:ext cx="12192000" cy="5714999"/>
          </a:xfrm>
        </p:spPr>
        <p:txBody>
          <a:bodyPr/>
          <a:lstStyle/>
          <a:p>
            <a:pPr marL="457200" lvl="1" indent="0">
              <a:lnSpc>
                <a:spcPct val="100000"/>
              </a:lnSpc>
              <a:spcBef>
                <a:spcPts val="1200"/>
              </a:spcBef>
              <a:buNone/>
              <a:defRPr/>
            </a:pPr>
            <a:r>
              <a:rPr lang="en-CA" b="1" u="sng" dirty="0">
                <a:solidFill>
                  <a:prstClr val="black"/>
                </a:solidFill>
                <a:latin typeface="Calibri" panose="020F0502020204030204"/>
              </a:rPr>
              <a:t>Isaiah 59:15b-17 ESV </a:t>
            </a:r>
            <a:br>
              <a:rPr lang="en-CA" dirty="0">
                <a:solidFill>
                  <a:prstClr val="black"/>
                </a:solidFill>
                <a:highlight>
                  <a:srgbClr val="FFFF00"/>
                </a:highlight>
                <a:latin typeface="Calibri" panose="020F0502020204030204"/>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LORD saw it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it displeased him</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that there was no justice.</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He saw that there was no man, and wondered that there was no one to intercede;</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then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his own arm brought him salvation</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and his righteousness upheld him.</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He put on righteousness as a breastplate, 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a helmet of salvation on his head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he put on garments of vengeance for clothing, and wrapped himself in zeal as a cloak.  </a:t>
            </a:r>
          </a:p>
          <a:p>
            <a:pPr marL="457200" lvl="1" indent="0">
              <a:lnSpc>
                <a:spcPct val="100000"/>
              </a:lnSpc>
              <a:spcBef>
                <a:spcPts val="1200"/>
              </a:spcBef>
              <a:buNone/>
              <a:defRPr/>
            </a:pPr>
            <a:r>
              <a:rPr lang="en-CA" b="1" u="sng" dirty="0">
                <a:solidFill>
                  <a:prstClr val="black"/>
                </a:solidFill>
                <a:latin typeface="Calibri" panose="020F0502020204030204"/>
              </a:rPr>
              <a:t>1 Thessalonians 5:8-9 ESV </a:t>
            </a:r>
            <a:br>
              <a:rPr lang="en-CA" dirty="0">
                <a:solidFill>
                  <a:prstClr val="black"/>
                </a:solidFill>
                <a:latin typeface="Calibri" panose="020F0502020204030204"/>
              </a:rPr>
            </a:br>
            <a:r>
              <a:rPr lang="en-CA" dirty="0">
                <a:solidFill>
                  <a:prstClr val="black"/>
                </a:solidFill>
                <a:latin typeface="Calibri" panose="020F0502020204030204"/>
              </a:rPr>
              <a:t>But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since we belong to the day,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let us be sober, having put on the breastplate of faith and love,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for a helmet the hope of salvation</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For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God has not destined us for wrath, </a:t>
            </a:r>
            <a:b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but to obtain salvation through our Lord Jesus Christ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lvl="1" indent="0">
              <a:buNone/>
            </a:pPr>
            <a:endParaRPr lang="en-CA" dirty="0"/>
          </a:p>
        </p:txBody>
      </p:sp>
    </p:spTree>
    <p:extLst>
      <p:ext uri="{BB962C8B-B14F-4D97-AF65-F5344CB8AC3E}">
        <p14:creationId xmlns:p14="http://schemas.microsoft.com/office/powerpoint/2010/main" val="30267708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389B4-0D95-E462-8617-D3C4547416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9AA4C4-7A41-4EA1-A234-6C0A974173DC}"/>
              </a:ext>
            </a:extLst>
          </p:cNvPr>
          <p:cNvSpPr>
            <a:spLocks noGrp="1"/>
          </p:cNvSpPr>
          <p:nvPr>
            <p:ph type="title"/>
          </p:nvPr>
        </p:nvSpPr>
        <p:spPr>
          <a:xfrm>
            <a:off x="0" y="1"/>
            <a:ext cx="12192000" cy="1155699"/>
          </a:xfrm>
        </p:spPr>
        <p:txBody>
          <a:bodyPr>
            <a:normAutofit fontScale="90000"/>
          </a:bodyPr>
          <a:lstStyle/>
          <a:p>
            <a:pPr algn="ctr"/>
            <a:r>
              <a:rPr lang="en-CA" dirty="0">
                <a:latin typeface="Arial Black" panose="020B0A04020102020204" pitchFamily="34" charset="0"/>
              </a:rPr>
              <a:t>The Sword of the Spirit – the Word of God</a:t>
            </a:r>
          </a:p>
        </p:txBody>
      </p:sp>
      <p:sp>
        <p:nvSpPr>
          <p:cNvPr id="3" name="Content Placeholder 2">
            <a:extLst>
              <a:ext uri="{FF2B5EF4-FFF2-40B4-BE49-F238E27FC236}">
                <a16:creationId xmlns:a16="http://schemas.microsoft.com/office/drawing/2014/main" id="{30171C2C-A5D9-D22B-D578-3B7B424F0CFD}"/>
              </a:ext>
            </a:extLst>
          </p:cNvPr>
          <p:cNvSpPr>
            <a:spLocks noGrp="1"/>
          </p:cNvSpPr>
          <p:nvPr>
            <p:ph idx="1"/>
          </p:nvPr>
        </p:nvSpPr>
        <p:spPr>
          <a:xfrm>
            <a:off x="0" y="1181100"/>
            <a:ext cx="12192000" cy="5676899"/>
          </a:xfrm>
        </p:spPr>
        <p:txBody>
          <a:bodyPr/>
          <a:lstStyle/>
          <a:p>
            <a:pPr marL="457200" lvl="1" indent="0">
              <a:spcBef>
                <a:spcPts val="1200"/>
              </a:spcBef>
              <a:buNone/>
              <a:defRPr/>
            </a:pPr>
            <a:r>
              <a:rPr lang="en-CA" b="1" u="sng" dirty="0">
                <a:solidFill>
                  <a:prstClr val="black"/>
                </a:solidFill>
                <a:latin typeface="Calibri" panose="020F0502020204030204"/>
              </a:rPr>
              <a:t>Matthew 10:34 ESV </a:t>
            </a:r>
            <a:br>
              <a:rPr lang="en-CA" dirty="0">
                <a:solidFill>
                  <a:prstClr val="black"/>
                </a:solidFill>
                <a:latin typeface="Calibri" panose="020F0502020204030204"/>
              </a:rPr>
            </a:br>
            <a:r>
              <a:rPr lang="en-CA" dirty="0">
                <a:solidFill>
                  <a:prstClr val="black"/>
                </a:solidFill>
                <a:latin typeface="Calibri" panose="020F0502020204030204"/>
              </a:rPr>
              <a:t>Do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not think that I have come to bring peace to the earth.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have not come to bring peace</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but a sword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lvl="1" indent="0">
              <a:spcBef>
                <a:spcPts val="1200"/>
              </a:spcBef>
              <a:buNone/>
              <a:defRPr/>
            </a:pPr>
            <a:r>
              <a:rPr lang="en-CA" b="1" u="sng" dirty="0">
                <a:solidFill>
                  <a:prstClr val="black"/>
                </a:solidFill>
                <a:latin typeface="Calibri" panose="020F0502020204030204"/>
              </a:rPr>
              <a:t>Hebrews 4:12 ESV </a:t>
            </a:r>
            <a:br>
              <a:rPr lang="en-CA" dirty="0">
                <a:solidFill>
                  <a:prstClr val="black"/>
                </a:solidFill>
                <a:latin typeface="Calibri" panose="020F0502020204030204"/>
              </a:rPr>
            </a:br>
            <a:r>
              <a:rPr lang="en-CA" dirty="0">
                <a:solidFill>
                  <a:prstClr val="black"/>
                </a:solidFill>
                <a:latin typeface="Calibri" panose="020F0502020204030204"/>
              </a:rPr>
              <a:t>For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word of God is living and active</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sharper than any two-edged sword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piercing to the division of [</a:t>
            </a:r>
            <a:r>
              <a:rPr lang="en-CA" dirty="0">
                <a:solidFill>
                  <a:prstClr val="black"/>
                </a:solidFill>
                <a:latin typeface="Calibri" panose="020F0502020204030204"/>
              </a:rPr>
              <a:t>mind]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(psyche) and of spirit, of joints and of marrow,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discerning the thoughts and intentions of the heart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lvl="1" indent="0">
              <a:spcBef>
                <a:spcPts val="1200"/>
              </a:spcBef>
              <a:buNone/>
              <a:defRPr/>
            </a:pPr>
            <a:r>
              <a:rPr lang="en-CA" b="1" u="sng" dirty="0">
                <a:solidFill>
                  <a:prstClr val="black"/>
                </a:solidFill>
                <a:latin typeface="Calibri" panose="020F0502020204030204"/>
              </a:rPr>
              <a:t>Revelation 1:16, 2:16, 19:21 ESV </a:t>
            </a:r>
            <a:br>
              <a:rPr lang="en-CA" dirty="0">
                <a:solidFill>
                  <a:prstClr val="black"/>
                </a:solidFill>
                <a:latin typeface="Calibri" panose="020F0502020204030204"/>
              </a:rPr>
            </a:br>
            <a:r>
              <a:rPr lang="en-CA" dirty="0">
                <a:solidFill>
                  <a:prstClr val="black"/>
                </a:solidFill>
                <a:latin typeface="Calibri" panose="020F0502020204030204"/>
              </a:rPr>
              <a:t>In </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his right hand he held seven stars,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from his mouth came a sharp two-edged sword</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his face was like the sun shining in full strength.</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Therefore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repent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If not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I will come to you soon 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war against them with the sword of my mouth</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spcBef>
                <a:spcPts val="600"/>
              </a:spcBef>
              <a:buNone/>
              <a:defRPr/>
            </a:pP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rest were slain by the sword that came from the mouth of him</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who was sitting on the horse,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and all the birds were gorged with their flesh.</a:t>
            </a:r>
          </a:p>
          <a:p>
            <a:pPr marL="457200" lvl="1" indent="0">
              <a:buNone/>
            </a:pPr>
            <a:endParaRPr lang="en-CA" dirty="0"/>
          </a:p>
        </p:txBody>
      </p:sp>
    </p:spTree>
    <p:extLst>
      <p:ext uri="{BB962C8B-B14F-4D97-AF65-F5344CB8AC3E}">
        <p14:creationId xmlns:p14="http://schemas.microsoft.com/office/powerpoint/2010/main" val="1659102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2FFB1-51CD-F93E-B39F-6A3AC279A6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0CE9D3-12B5-A743-B4E8-49AA37DF196C}"/>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Commitment to the End</a:t>
            </a:r>
          </a:p>
        </p:txBody>
      </p:sp>
      <p:sp>
        <p:nvSpPr>
          <p:cNvPr id="3" name="Content Placeholder 2">
            <a:extLst>
              <a:ext uri="{FF2B5EF4-FFF2-40B4-BE49-F238E27FC236}">
                <a16:creationId xmlns:a16="http://schemas.microsoft.com/office/drawing/2014/main" id="{3D9D0A49-E423-9CB9-D8D9-90C49D80E539}"/>
              </a:ext>
            </a:extLst>
          </p:cNvPr>
          <p:cNvSpPr>
            <a:spLocks noGrp="1"/>
          </p:cNvSpPr>
          <p:nvPr>
            <p:ph idx="1"/>
          </p:nvPr>
        </p:nvSpPr>
        <p:spPr>
          <a:xfrm>
            <a:off x="812800" y="1143000"/>
            <a:ext cx="11379200" cy="5714999"/>
          </a:xfrm>
        </p:spPr>
        <p:txBody>
          <a:bodyPr>
            <a:normAutofit fontScale="92500" lnSpcReduction="10000"/>
          </a:bodyPr>
          <a:lstStyle/>
          <a:p>
            <a:pPr marL="0" indent="0">
              <a:buNone/>
            </a:pPr>
            <a:r>
              <a:rPr lang="en-CA" dirty="0"/>
              <a:t>Our human lives will come to an end – the New Testament authors adjure us to </a:t>
            </a:r>
            <a:r>
              <a:rPr lang="en-CA" b="1" dirty="0">
                <a:highlight>
                  <a:srgbClr val="FFFF00"/>
                </a:highlight>
              </a:rPr>
              <a:t>hold fast to our commitment</a:t>
            </a:r>
            <a:r>
              <a:rPr lang="en-CA" dirty="0"/>
              <a:t>, as </a:t>
            </a:r>
            <a:r>
              <a:rPr lang="en-CA" b="1" dirty="0">
                <a:highlight>
                  <a:srgbClr val="FFFF00"/>
                </a:highlight>
              </a:rPr>
              <a:t>Paul affirms himself to have done</a:t>
            </a:r>
            <a:r>
              <a:rPr lang="en-CA" dirty="0"/>
              <a:t>: </a:t>
            </a:r>
          </a:p>
          <a:p>
            <a:pPr marL="457200" lvl="1" indent="0">
              <a:spcBef>
                <a:spcPts val="0"/>
              </a:spcBef>
              <a:buNone/>
            </a:pPr>
            <a:r>
              <a:rPr lang="en-CA" b="1" u="sng" dirty="0"/>
              <a:t>Mark 13:13 ESV</a:t>
            </a:r>
            <a:br>
              <a:rPr lang="en-CA" dirty="0"/>
            </a:br>
            <a:r>
              <a:rPr lang="en-CA" dirty="0"/>
              <a:t>And you will be hated by all for my name’s sake. </a:t>
            </a:r>
            <a:br>
              <a:rPr lang="en-CA" dirty="0"/>
            </a:br>
            <a:r>
              <a:rPr lang="en-CA" dirty="0"/>
              <a:t>But </a:t>
            </a:r>
            <a:r>
              <a:rPr lang="en-CA" b="1" dirty="0">
                <a:highlight>
                  <a:srgbClr val="FFFF00"/>
                </a:highlight>
              </a:rPr>
              <a:t>the one who endures to the end will be saved</a:t>
            </a:r>
            <a:r>
              <a:rPr lang="en-CA" dirty="0"/>
              <a:t>.</a:t>
            </a:r>
          </a:p>
          <a:p>
            <a:pPr marL="457200" lvl="1" indent="0">
              <a:buNone/>
            </a:pPr>
            <a:r>
              <a:rPr lang="en-CA" b="1" u="sng" dirty="0"/>
              <a:t>Hebrews 3:14, 6:11 ESV</a:t>
            </a:r>
            <a:br>
              <a:rPr lang="en-CA" dirty="0"/>
            </a:br>
            <a:r>
              <a:rPr lang="en-CA" dirty="0"/>
              <a:t>For we have come to share in Christ, </a:t>
            </a:r>
            <a:br>
              <a:rPr lang="en-CA" dirty="0"/>
            </a:br>
            <a:r>
              <a:rPr lang="en-CA" dirty="0"/>
              <a:t>if indeed we </a:t>
            </a:r>
            <a:r>
              <a:rPr lang="en-CA" b="1" dirty="0">
                <a:highlight>
                  <a:srgbClr val="FFFF00"/>
                </a:highlight>
              </a:rPr>
              <a:t>hold our original confidence firm to the end</a:t>
            </a:r>
            <a:r>
              <a:rPr lang="en-CA" dirty="0"/>
              <a:t>.</a:t>
            </a:r>
            <a:br>
              <a:rPr lang="en-CA" dirty="0"/>
            </a:br>
            <a:r>
              <a:rPr lang="en-CA" dirty="0"/>
              <a:t>And we desire each one of you to show the same earnestness </a:t>
            </a:r>
            <a:br>
              <a:rPr lang="en-CA" dirty="0"/>
            </a:br>
            <a:r>
              <a:rPr lang="en-CA" b="1" dirty="0">
                <a:highlight>
                  <a:srgbClr val="FFFF00"/>
                </a:highlight>
              </a:rPr>
              <a:t>to have the full assurance of hope until the end</a:t>
            </a:r>
            <a:r>
              <a:rPr lang="en-CA" dirty="0"/>
              <a:t> …</a:t>
            </a:r>
          </a:p>
          <a:p>
            <a:pPr marL="457200" lvl="1" indent="0">
              <a:buNone/>
            </a:pPr>
            <a:r>
              <a:rPr lang="en-CA" b="1" u="sng" dirty="0"/>
              <a:t>1 Timothy 6:12 ESV</a:t>
            </a:r>
            <a:br>
              <a:rPr lang="en-CA" b="1" u="sng" dirty="0"/>
            </a:br>
            <a:r>
              <a:rPr lang="en-CA" b="1" dirty="0">
                <a:highlight>
                  <a:srgbClr val="FFFF00"/>
                </a:highlight>
              </a:rPr>
              <a:t>Fight the good fight of the faith</a:t>
            </a:r>
            <a:r>
              <a:rPr lang="en-CA" dirty="0"/>
              <a:t>. </a:t>
            </a:r>
            <a:br>
              <a:rPr lang="en-CA" dirty="0"/>
            </a:br>
            <a:r>
              <a:rPr lang="en-CA" b="1" dirty="0">
                <a:highlight>
                  <a:srgbClr val="FFFF00"/>
                </a:highlight>
              </a:rPr>
              <a:t>Take hold of the eternal life</a:t>
            </a:r>
            <a:r>
              <a:rPr lang="en-CA" dirty="0"/>
              <a:t> to which you were called </a:t>
            </a:r>
            <a:br>
              <a:rPr lang="en-CA" dirty="0"/>
            </a:br>
            <a:r>
              <a:rPr lang="en-CA" dirty="0"/>
              <a:t>and about which you made the good confession in the presence of many witnesses.</a:t>
            </a:r>
          </a:p>
          <a:p>
            <a:pPr marL="457200" lvl="1" indent="0">
              <a:buNone/>
            </a:pPr>
            <a:r>
              <a:rPr lang="en-CA" b="1" u="sng" dirty="0"/>
              <a:t>Revelation 2:26 ESV</a:t>
            </a:r>
            <a:br>
              <a:rPr lang="en-CA" b="1" u="sng" dirty="0"/>
            </a:br>
            <a:r>
              <a:rPr lang="en-CA" dirty="0"/>
              <a:t>The one who conquers and who </a:t>
            </a:r>
            <a:r>
              <a:rPr lang="en-CA" b="1" dirty="0">
                <a:highlight>
                  <a:srgbClr val="FFFF00"/>
                </a:highlight>
              </a:rPr>
              <a:t>keeps my works until the end</a:t>
            </a:r>
            <a:r>
              <a:rPr lang="en-CA" dirty="0"/>
              <a:t>, </a:t>
            </a:r>
            <a:br>
              <a:rPr lang="en-CA" dirty="0"/>
            </a:br>
            <a:r>
              <a:rPr lang="en-CA" dirty="0"/>
              <a:t>to him I will give authority over the nations …</a:t>
            </a:r>
          </a:p>
          <a:p>
            <a:pPr marL="457200" lvl="1" indent="0">
              <a:buNone/>
            </a:pPr>
            <a:r>
              <a:rPr lang="en-CA" b="1" u="sng" dirty="0"/>
              <a:t>2 Timothy 4:7 ESV</a:t>
            </a:r>
            <a:br>
              <a:rPr lang="en-CA" b="1" u="sng" dirty="0"/>
            </a:br>
            <a:r>
              <a:rPr lang="en-CA" b="1" dirty="0">
                <a:highlight>
                  <a:srgbClr val="FFFF00"/>
                </a:highlight>
              </a:rPr>
              <a:t>I have fought the good fight</a:t>
            </a:r>
            <a:r>
              <a:rPr lang="en-CA" dirty="0"/>
              <a:t>, </a:t>
            </a:r>
            <a:r>
              <a:rPr lang="en-CA" b="1" dirty="0">
                <a:highlight>
                  <a:srgbClr val="FFFF00"/>
                </a:highlight>
              </a:rPr>
              <a:t>I have finished the race</a:t>
            </a:r>
            <a:r>
              <a:rPr lang="en-CA" dirty="0"/>
              <a:t>, </a:t>
            </a:r>
            <a:r>
              <a:rPr lang="en-CA" b="1" dirty="0">
                <a:highlight>
                  <a:srgbClr val="FFFF00"/>
                </a:highlight>
              </a:rPr>
              <a:t>I have kept the faith</a:t>
            </a:r>
            <a:r>
              <a:rPr lang="en-CA" dirty="0"/>
              <a:t>.</a:t>
            </a:r>
          </a:p>
          <a:p>
            <a:pPr marL="457200" lvl="1" indent="0">
              <a:buNone/>
            </a:pPr>
            <a:endParaRPr lang="en-CA" dirty="0"/>
          </a:p>
        </p:txBody>
      </p:sp>
    </p:spTree>
    <p:extLst>
      <p:ext uri="{BB962C8B-B14F-4D97-AF65-F5344CB8AC3E}">
        <p14:creationId xmlns:p14="http://schemas.microsoft.com/office/powerpoint/2010/main" val="4091005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F2857-8244-243C-63AB-D99A889743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9C91A8-6905-288C-BEDD-1C7CB467AFCB}"/>
              </a:ext>
            </a:extLst>
          </p:cNvPr>
          <p:cNvSpPr>
            <a:spLocks noGrp="1"/>
          </p:cNvSpPr>
          <p:nvPr>
            <p:ph type="title"/>
          </p:nvPr>
        </p:nvSpPr>
        <p:spPr>
          <a:xfrm>
            <a:off x="0" y="1"/>
            <a:ext cx="12192000" cy="1142999"/>
          </a:xfrm>
        </p:spPr>
        <p:txBody>
          <a:bodyPr>
            <a:normAutofit/>
          </a:bodyPr>
          <a:lstStyle/>
          <a:p>
            <a:pPr algn="ctr"/>
            <a:r>
              <a:rPr lang="en-CA" dirty="0">
                <a:latin typeface="Arial Black" panose="020B0A04020102020204" pitchFamily="34" charset="0"/>
              </a:rPr>
              <a:t>The Definition of Commitment – </a:t>
            </a:r>
            <a:r>
              <a:rPr lang="en-CA" i="1" dirty="0">
                <a:latin typeface="Arial Black" panose="020B0A04020102020204" pitchFamily="34" charset="0"/>
              </a:rPr>
              <a:t>ḥesed</a:t>
            </a:r>
            <a:r>
              <a:rPr lang="en-CA" dirty="0">
                <a:latin typeface="Arial Black" panose="020B0A04020102020204" pitchFamily="34" charset="0"/>
              </a:rPr>
              <a:t> </a:t>
            </a:r>
          </a:p>
        </p:txBody>
      </p:sp>
      <p:sp>
        <p:nvSpPr>
          <p:cNvPr id="3" name="Content Placeholder 2">
            <a:extLst>
              <a:ext uri="{FF2B5EF4-FFF2-40B4-BE49-F238E27FC236}">
                <a16:creationId xmlns:a16="http://schemas.microsoft.com/office/drawing/2014/main" id="{78B607F8-90C7-CDD9-A66B-2C30B7D763FD}"/>
              </a:ext>
            </a:extLst>
          </p:cNvPr>
          <p:cNvSpPr>
            <a:spLocks noGrp="1"/>
          </p:cNvSpPr>
          <p:nvPr>
            <p:ph idx="1"/>
          </p:nvPr>
        </p:nvSpPr>
        <p:spPr>
          <a:xfrm>
            <a:off x="0" y="1143000"/>
            <a:ext cx="12192000" cy="5714999"/>
          </a:xfrm>
        </p:spPr>
        <p:txBody>
          <a:bodyPr>
            <a:normAutofit lnSpcReduction="10000"/>
          </a:bodyPr>
          <a:lstStyle/>
          <a:p>
            <a:pPr marL="0" indent="0">
              <a:buNone/>
            </a:pPr>
            <a:r>
              <a:rPr lang="en-CA" dirty="0"/>
              <a:t>Looking to the Sinai Covenant, Moses reports </a:t>
            </a:r>
            <a:r>
              <a:rPr lang="en-CA" b="1" dirty="0">
                <a:highlight>
                  <a:srgbClr val="FFFF00"/>
                </a:highlight>
              </a:rPr>
              <a:t>God’s definition of </a:t>
            </a:r>
            <a:r>
              <a:rPr lang="en-CA" b="1" i="1" dirty="0">
                <a:highlight>
                  <a:srgbClr val="FFFF00"/>
                </a:highlight>
              </a:rPr>
              <a:t>ḥesed</a:t>
            </a:r>
            <a:r>
              <a:rPr lang="en-CA" dirty="0"/>
              <a:t>:</a:t>
            </a:r>
          </a:p>
          <a:p>
            <a:pPr marL="457200" lvl="1" indent="0">
              <a:spcBef>
                <a:spcPts val="0"/>
              </a:spcBef>
              <a:buNone/>
            </a:pPr>
            <a:r>
              <a:rPr lang="en-CA" b="1" u="sng" dirty="0"/>
              <a:t>Deuteronomy 7:9, 11-13a, 14a ESV </a:t>
            </a:r>
            <a:br>
              <a:rPr lang="en-CA" b="1" u="sng" dirty="0"/>
            </a:br>
            <a:r>
              <a:rPr lang="en-CA" dirty="0"/>
              <a:t>Know therefore that the LORD your God is God, </a:t>
            </a:r>
            <a:br>
              <a:rPr lang="en-CA" dirty="0"/>
            </a:br>
            <a:r>
              <a:rPr lang="en-CA" b="1" dirty="0">
                <a:highlight>
                  <a:srgbClr val="FFFF00"/>
                </a:highlight>
              </a:rPr>
              <a:t>the faithful God who keeps covenant (</a:t>
            </a:r>
            <a:r>
              <a:rPr lang="en-CA" b="1" dirty="0" err="1">
                <a:highlight>
                  <a:srgbClr val="FFFF00"/>
                </a:highlight>
              </a:rPr>
              <a:t>b</a:t>
            </a:r>
            <a:r>
              <a:rPr lang="en-CA" b="1" dirty="0" err="1">
                <a:highlight>
                  <a:srgbClr val="FFFF00"/>
                </a:highlight>
                <a:latin typeface="Calibri" panose="020F0502020204030204" pitchFamily="34" charset="0"/>
                <a:cs typeface="Calibri" panose="020F0502020204030204" pitchFamily="34" charset="0"/>
              </a:rPr>
              <a:t>ᵉrith</a:t>
            </a:r>
            <a:r>
              <a:rPr lang="en-CA" b="1" dirty="0">
                <a:highlight>
                  <a:srgbClr val="FFFF00"/>
                </a:highlight>
                <a:latin typeface="Calibri" panose="020F0502020204030204" pitchFamily="34" charset="0"/>
                <a:cs typeface="Calibri" panose="020F0502020204030204" pitchFamily="34" charset="0"/>
              </a:rPr>
              <a:t>)</a:t>
            </a:r>
            <a:r>
              <a:rPr lang="en-CA" b="1" dirty="0">
                <a:highlight>
                  <a:srgbClr val="FFFF00"/>
                </a:highlight>
              </a:rPr>
              <a:t> and [ḥesed]</a:t>
            </a:r>
            <a:r>
              <a:rPr lang="en-CA" b="1" dirty="0"/>
              <a:t> </a:t>
            </a:r>
            <a:br>
              <a:rPr lang="en-CA" b="1" dirty="0"/>
            </a:br>
            <a:r>
              <a:rPr lang="en-CA" dirty="0"/>
              <a:t>with those who love (´</a:t>
            </a:r>
            <a:r>
              <a:rPr lang="en-CA" dirty="0" err="1"/>
              <a:t>ahav</a:t>
            </a:r>
            <a:r>
              <a:rPr lang="en-CA" dirty="0"/>
              <a:t>) him and keep his commandments, to a thousand generations …</a:t>
            </a:r>
            <a:br>
              <a:rPr lang="en-CA" dirty="0"/>
            </a:br>
            <a:r>
              <a:rPr lang="en-CA" dirty="0"/>
              <a:t>You shall therefore be careful to </a:t>
            </a:r>
            <a:r>
              <a:rPr lang="en-CA" b="1" dirty="0">
                <a:highlight>
                  <a:srgbClr val="FFFF00"/>
                </a:highlight>
              </a:rPr>
              <a:t>do the commandment</a:t>
            </a:r>
            <a:r>
              <a:rPr lang="en-CA" dirty="0"/>
              <a:t> </a:t>
            </a:r>
            <a:br>
              <a:rPr lang="en-CA" dirty="0"/>
            </a:br>
            <a:r>
              <a:rPr lang="en-CA" b="1" dirty="0">
                <a:highlight>
                  <a:srgbClr val="FFFF00"/>
                </a:highlight>
              </a:rPr>
              <a:t>and the statutes and the [mish</a:t>
            </a:r>
            <a:r>
              <a:rPr lang="en-CA" b="1" dirty="0">
                <a:highlight>
                  <a:srgbClr val="FFFF00"/>
                </a:highlight>
                <a:latin typeface="Calibri" panose="020F0502020204030204" pitchFamily="34" charset="0"/>
                <a:cs typeface="Calibri" panose="020F0502020204030204" pitchFamily="34" charset="0"/>
              </a:rPr>
              <a:t>ᵉpatim]</a:t>
            </a:r>
            <a:r>
              <a:rPr lang="en-CA" dirty="0"/>
              <a:t> that I command you today.</a:t>
            </a:r>
            <a:br>
              <a:rPr lang="en-CA" dirty="0"/>
            </a:br>
            <a:r>
              <a:rPr lang="en-CA" dirty="0"/>
              <a:t>And </a:t>
            </a:r>
            <a:r>
              <a:rPr lang="en-CA" b="1" dirty="0">
                <a:highlight>
                  <a:srgbClr val="FFFF00"/>
                </a:highlight>
              </a:rPr>
              <a:t>because you listen</a:t>
            </a:r>
            <a:r>
              <a:rPr lang="en-CA" dirty="0"/>
              <a:t> to these [mish</a:t>
            </a:r>
            <a:r>
              <a:rPr lang="en-CA" dirty="0">
                <a:latin typeface="Calibri" panose="020F0502020204030204" pitchFamily="34" charset="0"/>
                <a:cs typeface="Calibri" panose="020F0502020204030204" pitchFamily="34" charset="0"/>
              </a:rPr>
              <a:t>ᵉpatim] </a:t>
            </a:r>
            <a:r>
              <a:rPr lang="en-CA" dirty="0"/>
              <a:t>and </a:t>
            </a:r>
            <a:r>
              <a:rPr lang="en-CA" b="1" dirty="0">
                <a:highlight>
                  <a:srgbClr val="FFFF00"/>
                </a:highlight>
              </a:rPr>
              <a:t>keep and do</a:t>
            </a:r>
            <a:r>
              <a:rPr lang="en-CA" dirty="0"/>
              <a:t> them, </a:t>
            </a:r>
            <a:br>
              <a:rPr lang="en-CA" dirty="0"/>
            </a:br>
            <a:r>
              <a:rPr lang="en-CA" b="1" dirty="0">
                <a:highlight>
                  <a:srgbClr val="FFFF00"/>
                </a:highlight>
              </a:rPr>
              <a:t>the LORD your God will keep with you the covenant (</a:t>
            </a:r>
            <a:r>
              <a:rPr lang="en-CA" b="1" dirty="0" err="1">
                <a:highlight>
                  <a:srgbClr val="FFFF00"/>
                </a:highlight>
              </a:rPr>
              <a:t>b</a:t>
            </a:r>
            <a:r>
              <a:rPr lang="en-CA" b="1" dirty="0" err="1">
                <a:highlight>
                  <a:srgbClr val="FFFF00"/>
                </a:highlight>
                <a:latin typeface="Calibri" panose="020F0502020204030204" pitchFamily="34" charset="0"/>
                <a:cs typeface="Calibri" panose="020F0502020204030204" pitchFamily="34" charset="0"/>
              </a:rPr>
              <a:t>ᵉrith</a:t>
            </a:r>
            <a:r>
              <a:rPr lang="en-CA" b="1" dirty="0">
                <a:highlight>
                  <a:srgbClr val="FFFF00"/>
                </a:highlight>
                <a:latin typeface="Calibri" panose="020F0502020204030204" pitchFamily="34" charset="0"/>
                <a:cs typeface="Calibri" panose="020F0502020204030204" pitchFamily="34" charset="0"/>
              </a:rPr>
              <a:t>)</a:t>
            </a:r>
            <a:r>
              <a:rPr lang="en-CA" b="1" dirty="0">
                <a:highlight>
                  <a:srgbClr val="FFFF00"/>
                </a:highlight>
              </a:rPr>
              <a:t> and the [ḥesed]</a:t>
            </a:r>
            <a:r>
              <a:rPr lang="en-CA" dirty="0"/>
              <a:t> </a:t>
            </a:r>
            <a:br>
              <a:rPr lang="en-CA" dirty="0"/>
            </a:br>
            <a:r>
              <a:rPr lang="en-CA" dirty="0"/>
              <a:t>that he swore to your fathers. </a:t>
            </a:r>
            <a:br>
              <a:rPr lang="en-CA" dirty="0"/>
            </a:br>
            <a:r>
              <a:rPr lang="en-CA" dirty="0"/>
              <a:t>He will love (´</a:t>
            </a:r>
            <a:r>
              <a:rPr lang="en-CA" dirty="0" err="1"/>
              <a:t>ahav</a:t>
            </a:r>
            <a:r>
              <a:rPr lang="en-CA" dirty="0"/>
              <a:t>) you, bless you, and multiply you. </a:t>
            </a:r>
            <a:br>
              <a:rPr lang="en-CA" dirty="0"/>
            </a:br>
            <a:r>
              <a:rPr lang="en-CA" b="1" dirty="0">
                <a:highlight>
                  <a:srgbClr val="FFFF00"/>
                </a:highlight>
              </a:rPr>
              <a:t>You shall be blessed above all peoples</a:t>
            </a:r>
            <a:r>
              <a:rPr lang="en-CA" dirty="0"/>
              <a:t>. </a:t>
            </a:r>
          </a:p>
          <a:p>
            <a:pPr>
              <a:spcBef>
                <a:spcPts val="1800"/>
              </a:spcBef>
              <a:buFont typeface="Wingdings" panose="05000000000000000000" pitchFamily="2" charset="2"/>
              <a:buChar char="Ø"/>
            </a:pPr>
            <a:r>
              <a:rPr lang="en-CA" dirty="0"/>
              <a:t>The “covenant” and “</a:t>
            </a:r>
            <a:r>
              <a:rPr lang="en-CA" i="1" dirty="0"/>
              <a:t>ḥesed</a:t>
            </a:r>
            <a:r>
              <a:rPr lang="en-CA" dirty="0"/>
              <a:t>” are integrally related,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keeps covenant and </a:t>
            </a:r>
            <a:r>
              <a:rPr kumimoji="0" lang="en-CA" sz="2800" b="1" i="1"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ḥesed</a:t>
            </a:r>
            <a:r>
              <a:rPr lang="en-CA" dirty="0"/>
              <a:t>”</a:t>
            </a:r>
          </a:p>
          <a:p>
            <a:pPr>
              <a:spcBef>
                <a:spcPts val="600"/>
              </a:spcBef>
              <a:buFont typeface="Wingdings" panose="05000000000000000000" pitchFamily="2" charset="2"/>
              <a:buChar char="Ø"/>
            </a:pPr>
            <a:r>
              <a:rPr lang="en-CA" dirty="0"/>
              <a:t>The Nature of God is stressed,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the faithful God </a:t>
            </a:r>
            <a:r>
              <a:rPr lang="en-CA" dirty="0"/>
              <a:t>”</a:t>
            </a:r>
          </a:p>
          <a:p>
            <a:pPr>
              <a:spcBef>
                <a:spcPts val="600"/>
              </a:spcBef>
              <a:buFont typeface="Wingdings" panose="05000000000000000000" pitchFamily="2" charset="2"/>
              <a:buChar char="Ø"/>
            </a:pPr>
            <a:r>
              <a:rPr lang="en-CA" dirty="0"/>
              <a:t>The covenant stipulation “obey my voice” is reiterated,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listen</a:t>
            </a:r>
            <a:r>
              <a:rPr lang="en-CA" dirty="0"/>
              <a:t>”,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keep and do</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CA" dirty="0"/>
              <a:t>”</a:t>
            </a:r>
          </a:p>
          <a:p>
            <a:pPr>
              <a:spcBef>
                <a:spcPts val="600"/>
              </a:spcBef>
              <a:buFont typeface="Wingdings" panose="05000000000000000000" pitchFamily="2" charset="2"/>
              <a:buChar char="Ø"/>
            </a:pPr>
            <a:r>
              <a:rPr lang="en-CA" dirty="0"/>
              <a:t>The covenant benefit is reiterated,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you shall be blessed above all peoples</a:t>
            </a:r>
            <a:r>
              <a:rPr lang="en-CA" dirty="0"/>
              <a:t>”</a:t>
            </a:r>
          </a:p>
        </p:txBody>
      </p:sp>
    </p:spTree>
    <p:extLst>
      <p:ext uri="{BB962C8B-B14F-4D97-AF65-F5344CB8AC3E}">
        <p14:creationId xmlns:p14="http://schemas.microsoft.com/office/powerpoint/2010/main" val="2929168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737DE-4C9F-DFBC-B796-B7C8273B42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6245C8-8CDC-E5BB-9BCB-222ED18D4C4F}"/>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God is Love – </a:t>
            </a:r>
            <a:r>
              <a:rPr lang="en-CA" b="1" i="1" dirty="0">
                <a:latin typeface="Arial Black" panose="020B0A04020102020204" pitchFamily="34" charset="0"/>
              </a:rPr>
              <a:t>ḥesed</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AEE4F68C-A6D9-5650-0252-4662FAB357E7}"/>
              </a:ext>
            </a:extLst>
          </p:cNvPr>
          <p:cNvSpPr>
            <a:spLocks noGrp="1"/>
          </p:cNvSpPr>
          <p:nvPr>
            <p:ph idx="1"/>
          </p:nvPr>
        </p:nvSpPr>
        <p:spPr>
          <a:xfrm>
            <a:off x="571500" y="1143000"/>
            <a:ext cx="10541000" cy="5714999"/>
          </a:xfrm>
        </p:spPr>
        <p:txBody>
          <a:bodyPr/>
          <a:lstStyle/>
          <a:p>
            <a:r>
              <a:rPr lang="en-CA" dirty="0"/>
              <a:t>The main theme of the Book of First John is </a:t>
            </a:r>
            <a:r>
              <a:rPr lang="en-CA" b="1" i="1" dirty="0">
                <a:highlight>
                  <a:srgbClr val="FFFF00"/>
                </a:highlight>
              </a:rPr>
              <a:t>ḥesed</a:t>
            </a:r>
            <a:r>
              <a:rPr lang="en-CA" dirty="0"/>
              <a:t>, “</a:t>
            </a:r>
            <a:r>
              <a:rPr lang="en-CA" b="1" dirty="0">
                <a:highlight>
                  <a:srgbClr val="FFFF00"/>
                </a:highlight>
              </a:rPr>
              <a:t>God is Love</a:t>
            </a:r>
            <a:r>
              <a:rPr lang="en-CA" dirty="0"/>
              <a:t>”</a:t>
            </a:r>
          </a:p>
          <a:p>
            <a:r>
              <a:rPr lang="en-CA" dirty="0"/>
              <a:t>The Divine Being known as “</a:t>
            </a:r>
            <a:r>
              <a:rPr lang="en-CA" b="1" dirty="0">
                <a:highlight>
                  <a:srgbClr val="FFFF00"/>
                </a:highlight>
              </a:rPr>
              <a:t>YHWH</a:t>
            </a:r>
            <a:r>
              <a:rPr lang="en-CA" dirty="0"/>
              <a:t>” to Israel was the covenantor of</a:t>
            </a:r>
            <a:r>
              <a:rPr lang="en-CA" dirty="0">
                <a:latin typeface="Calibri" panose="020F0502020204030204" pitchFamily="34" charset="0"/>
                <a:cs typeface="Calibri" panose="020F0502020204030204" pitchFamily="34" charset="0"/>
              </a:rPr>
              <a:t> </a:t>
            </a:r>
            <a:r>
              <a:rPr lang="en-CA" dirty="0"/>
              <a:t>the Old Covenant, the Sinai Covenant</a:t>
            </a:r>
          </a:p>
          <a:p>
            <a:r>
              <a:rPr lang="en-CA" dirty="0"/>
              <a:t>At the First Advent, the same Divine Being became known as “</a:t>
            </a:r>
            <a:r>
              <a:rPr lang="en-CA" b="1" dirty="0">
                <a:highlight>
                  <a:srgbClr val="FFFF00"/>
                </a:highlight>
              </a:rPr>
              <a:t>Jesus</a:t>
            </a:r>
            <a:r>
              <a:rPr lang="en-CA" b="1" dirty="0">
                <a:highlight>
                  <a:srgbClr val="FFFF00"/>
                </a:highlight>
                <a:latin typeface="Calibri" panose="020F0502020204030204" pitchFamily="34" charset="0"/>
                <a:cs typeface="Calibri" panose="020F0502020204030204" pitchFamily="34" charset="0"/>
              </a:rPr>
              <a:t> </a:t>
            </a:r>
            <a:r>
              <a:rPr lang="en-CA" b="1" dirty="0">
                <a:highlight>
                  <a:srgbClr val="FFFF00"/>
                </a:highlight>
              </a:rPr>
              <a:t>Christ</a:t>
            </a:r>
            <a:r>
              <a:rPr lang="en-CA" dirty="0"/>
              <a:t>” </a:t>
            </a:r>
          </a:p>
          <a:p>
            <a:r>
              <a:rPr lang="en-CA" dirty="0"/>
              <a:t>He is the covenantor of the New Covenant into which those called enter by the right of Baptism</a:t>
            </a:r>
          </a:p>
          <a:p>
            <a:r>
              <a:rPr lang="en-CA" dirty="0"/>
              <a:t>The Old Covenant created a physical nation, “Israel”</a:t>
            </a:r>
          </a:p>
          <a:p>
            <a:r>
              <a:rPr lang="en-CA" dirty="0"/>
              <a:t>The New Covenant creates a spiritual nation, “true Christians”, “the</a:t>
            </a:r>
            <a:r>
              <a:rPr lang="en-CA" dirty="0">
                <a:latin typeface="Calibri" panose="020F0502020204030204" pitchFamily="34" charset="0"/>
                <a:cs typeface="Calibri" panose="020F0502020204030204" pitchFamily="34" charset="0"/>
              </a:rPr>
              <a:t> </a:t>
            </a:r>
            <a:r>
              <a:rPr lang="en-CA" dirty="0"/>
              <a:t>children of God”</a:t>
            </a:r>
          </a:p>
          <a:p>
            <a:r>
              <a:rPr lang="en-CA" b="1" dirty="0">
                <a:highlight>
                  <a:srgbClr val="FFFF00"/>
                </a:highlight>
              </a:rPr>
              <a:t>The basis of both covenants is </a:t>
            </a:r>
            <a:r>
              <a:rPr lang="en-CA" b="1" i="1" dirty="0">
                <a:highlight>
                  <a:srgbClr val="FFFF00"/>
                </a:highlight>
              </a:rPr>
              <a:t>ḥesed</a:t>
            </a:r>
            <a:endParaRPr lang="en-CA" b="1" dirty="0">
              <a:highlight>
                <a:srgbClr val="FFFF00"/>
              </a:highlight>
            </a:endParaRPr>
          </a:p>
        </p:txBody>
      </p:sp>
    </p:spTree>
    <p:extLst>
      <p:ext uri="{BB962C8B-B14F-4D97-AF65-F5344CB8AC3E}">
        <p14:creationId xmlns:p14="http://schemas.microsoft.com/office/powerpoint/2010/main" val="3618913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0BE3C-03A6-3240-049F-D1F9004258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FEF19E-114E-D098-DC82-45B8FCFFDC26}"/>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John’s Definition of </a:t>
            </a:r>
            <a:r>
              <a:rPr lang="en-CA" i="1" dirty="0">
                <a:latin typeface="Arial Black" panose="020B0A04020102020204" pitchFamily="34" charset="0"/>
              </a:rPr>
              <a:t>ḥesed</a:t>
            </a:r>
            <a:r>
              <a:rPr lang="en-CA" dirty="0">
                <a:latin typeface="Arial Black" panose="020B0A04020102020204" pitchFamily="34" charset="0"/>
              </a:rPr>
              <a:t> </a:t>
            </a:r>
          </a:p>
        </p:txBody>
      </p:sp>
      <p:sp>
        <p:nvSpPr>
          <p:cNvPr id="3" name="Content Placeholder 2">
            <a:extLst>
              <a:ext uri="{FF2B5EF4-FFF2-40B4-BE49-F238E27FC236}">
                <a16:creationId xmlns:a16="http://schemas.microsoft.com/office/drawing/2014/main" id="{C5C456F0-6EF5-9EAA-CB67-DC0558243084}"/>
              </a:ext>
            </a:extLst>
          </p:cNvPr>
          <p:cNvSpPr>
            <a:spLocks noGrp="1"/>
          </p:cNvSpPr>
          <p:nvPr>
            <p:ph idx="1"/>
          </p:nvPr>
        </p:nvSpPr>
        <p:spPr>
          <a:xfrm>
            <a:off x="0" y="1181100"/>
            <a:ext cx="12192000" cy="5676899"/>
          </a:xfrm>
        </p:spPr>
        <p:txBody>
          <a:bodyPr/>
          <a:lstStyle/>
          <a:p>
            <a:pPr marL="0" indent="0">
              <a:buNone/>
            </a:pPr>
            <a:r>
              <a:rPr lang="en-CA" b="1" dirty="0">
                <a:highlight>
                  <a:srgbClr val="FFFF00"/>
                </a:highlight>
              </a:rPr>
              <a:t>John reiterates the words of Deuteronomy</a:t>
            </a:r>
            <a:r>
              <a:rPr lang="en-CA" dirty="0"/>
              <a:t> in New Testament style:</a:t>
            </a:r>
          </a:p>
          <a:p>
            <a:pPr marL="457200" lvl="1" indent="0">
              <a:spcBef>
                <a:spcPts val="0"/>
              </a:spcBef>
              <a:buNone/>
            </a:pPr>
            <a:r>
              <a:rPr lang="en-CA" b="1" u="sng" dirty="0"/>
              <a:t>1 John 2:1-6 ESV</a:t>
            </a:r>
            <a:br>
              <a:rPr lang="en-CA" b="1" u="sng" dirty="0"/>
            </a:br>
            <a:r>
              <a:rPr lang="en-CA" dirty="0"/>
              <a:t>My little children, I am writing these things to you so that </a:t>
            </a:r>
            <a:r>
              <a:rPr lang="en-CA" b="1" dirty="0">
                <a:highlight>
                  <a:srgbClr val="FFFF00"/>
                </a:highlight>
              </a:rPr>
              <a:t>you may not sin</a:t>
            </a:r>
            <a:r>
              <a:rPr lang="en-CA" dirty="0"/>
              <a:t>. </a:t>
            </a:r>
            <a:br>
              <a:rPr lang="en-CA" dirty="0"/>
            </a:br>
            <a:r>
              <a:rPr lang="en-CA" dirty="0"/>
              <a:t>But if anyone does sin, </a:t>
            </a:r>
            <a:r>
              <a:rPr lang="en-CA" b="1" dirty="0">
                <a:highlight>
                  <a:srgbClr val="FFFF00"/>
                </a:highlight>
              </a:rPr>
              <a:t>we have an advocate</a:t>
            </a:r>
            <a:r>
              <a:rPr lang="en-CA" b="1" dirty="0"/>
              <a:t> </a:t>
            </a:r>
            <a:r>
              <a:rPr lang="en-CA" dirty="0"/>
              <a:t>with the Father, Jesus Christ the righteous. </a:t>
            </a:r>
            <a:br>
              <a:rPr lang="en-CA" dirty="0"/>
            </a:br>
            <a:r>
              <a:rPr lang="en-CA" b="1" dirty="0">
                <a:highlight>
                  <a:srgbClr val="FFFF00"/>
                </a:highlight>
              </a:rPr>
              <a:t>He is the propitiation for our sins</a:t>
            </a:r>
            <a:r>
              <a:rPr lang="en-CA" dirty="0"/>
              <a:t>, </a:t>
            </a:r>
            <a:br>
              <a:rPr lang="en-CA" dirty="0"/>
            </a:br>
            <a:r>
              <a:rPr lang="en-CA" dirty="0"/>
              <a:t>and not for ours only but also for the sins of the whole world. </a:t>
            </a:r>
          </a:p>
          <a:p>
            <a:pPr marL="457200" lvl="1" indent="0">
              <a:buNone/>
            </a:pPr>
            <a:r>
              <a:rPr lang="en-CA" dirty="0"/>
              <a:t>And by this we know that we have come to know him, if we </a:t>
            </a:r>
            <a:r>
              <a:rPr lang="en-CA" b="1" dirty="0">
                <a:highlight>
                  <a:srgbClr val="FFFF00"/>
                </a:highlight>
              </a:rPr>
              <a:t>keep his commandments</a:t>
            </a:r>
            <a:r>
              <a:rPr lang="en-CA" dirty="0"/>
              <a:t>. Whoever says,</a:t>
            </a:r>
            <a:br>
              <a:rPr lang="en-CA" dirty="0"/>
            </a:br>
            <a:r>
              <a:rPr lang="en-CA" dirty="0"/>
              <a:t>	“I know him” </a:t>
            </a:r>
            <a:br>
              <a:rPr lang="en-CA" dirty="0"/>
            </a:br>
            <a:r>
              <a:rPr lang="en-CA" dirty="0"/>
              <a:t>but does not keep his commandments is a liar, and the truth is not in him, </a:t>
            </a:r>
            <a:br>
              <a:rPr lang="en-CA" dirty="0"/>
            </a:br>
            <a:r>
              <a:rPr lang="en-CA" dirty="0"/>
              <a:t>but whoever </a:t>
            </a:r>
            <a:r>
              <a:rPr lang="en-CA" b="1" dirty="0">
                <a:highlight>
                  <a:srgbClr val="FFFF00"/>
                </a:highlight>
              </a:rPr>
              <a:t>keeps his word</a:t>
            </a:r>
            <a:r>
              <a:rPr lang="en-CA" dirty="0"/>
              <a:t>, in him truly the love (</a:t>
            </a:r>
            <a:r>
              <a:rPr lang="en-CA" dirty="0" err="1"/>
              <a:t>agapē</a:t>
            </a:r>
            <a:r>
              <a:rPr lang="en-CA" dirty="0"/>
              <a:t>) of God is perfected. </a:t>
            </a:r>
          </a:p>
          <a:p>
            <a:pPr marL="457200" lvl="1" indent="0">
              <a:buNone/>
            </a:pPr>
            <a:r>
              <a:rPr lang="en-CA" dirty="0"/>
              <a:t>By this we may know that we are in him: </a:t>
            </a:r>
            <a:br>
              <a:rPr lang="en-CA" dirty="0"/>
            </a:br>
            <a:r>
              <a:rPr lang="en-CA" dirty="0"/>
              <a:t>	whoever says he abides in him </a:t>
            </a:r>
            <a:br>
              <a:rPr lang="en-CA" dirty="0"/>
            </a:br>
            <a:r>
              <a:rPr lang="en-CA" dirty="0"/>
              <a:t>	ought to </a:t>
            </a:r>
            <a:r>
              <a:rPr lang="en-CA" b="1" dirty="0">
                <a:highlight>
                  <a:srgbClr val="FFFF00"/>
                </a:highlight>
              </a:rPr>
              <a:t>walk in the same way in which he walked</a:t>
            </a:r>
            <a:r>
              <a:rPr lang="en-CA" dirty="0"/>
              <a:t>.</a:t>
            </a:r>
          </a:p>
          <a:p>
            <a:pPr>
              <a:buFont typeface="Wingdings" panose="05000000000000000000" pitchFamily="2" charset="2"/>
              <a:buChar char="Ø"/>
            </a:pPr>
            <a:r>
              <a:rPr lang="en-CA" dirty="0"/>
              <a:t>“</a:t>
            </a:r>
            <a:r>
              <a:rPr lang="en-CA" b="1" dirty="0">
                <a:highlight>
                  <a:srgbClr val="FFFF00"/>
                </a:highlight>
              </a:rPr>
              <a:t>agape</a:t>
            </a:r>
            <a:r>
              <a:rPr lang="en-CA" dirty="0"/>
              <a:t>” in itself does NOT carry a </a:t>
            </a:r>
            <a:r>
              <a:rPr lang="en-CA" b="1" dirty="0">
                <a:highlight>
                  <a:srgbClr val="FFFF00"/>
                </a:highlight>
              </a:rPr>
              <a:t>covenantal connotation like </a:t>
            </a:r>
            <a:r>
              <a:rPr lang="en-CA" b="1" i="1" dirty="0">
                <a:highlight>
                  <a:srgbClr val="FFFF00"/>
                </a:highlight>
              </a:rPr>
              <a:t>h</a:t>
            </a:r>
            <a:r>
              <a:rPr lang="en-CA" b="1" i="1" dirty="0">
                <a:highlight>
                  <a:srgbClr val="FFFF00"/>
                </a:highlight>
                <a:latin typeface="Calibri" panose="020F0502020204030204" pitchFamily="34" charset="0"/>
                <a:cs typeface="Calibri" panose="020F0502020204030204" pitchFamily="34" charset="0"/>
              </a:rPr>
              <a:t>̣</a:t>
            </a:r>
            <a:r>
              <a:rPr lang="en-CA" b="1" i="1" dirty="0">
                <a:highlight>
                  <a:srgbClr val="FFFF00"/>
                </a:highlight>
              </a:rPr>
              <a:t>esed</a:t>
            </a:r>
          </a:p>
        </p:txBody>
      </p:sp>
    </p:spTree>
    <p:extLst>
      <p:ext uri="{BB962C8B-B14F-4D97-AF65-F5344CB8AC3E}">
        <p14:creationId xmlns:p14="http://schemas.microsoft.com/office/powerpoint/2010/main" val="39641989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14997-D9D3-BF7A-D9E2-96CD5B6C60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65B65-2ABE-2C8B-D1AD-9EA9838D9F7B}"/>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John’s Definition of </a:t>
            </a:r>
            <a:r>
              <a:rPr lang="en-CA" i="1" dirty="0">
                <a:latin typeface="Arial Black" panose="020B0A04020102020204" pitchFamily="34" charset="0"/>
              </a:rPr>
              <a:t>ḥesed</a:t>
            </a:r>
            <a:r>
              <a:rPr lang="en-CA" dirty="0">
                <a:latin typeface="Arial Black" panose="020B0A04020102020204" pitchFamily="34" charset="0"/>
              </a:rPr>
              <a:t> </a:t>
            </a:r>
            <a:endParaRPr lang="en-CA" dirty="0"/>
          </a:p>
        </p:txBody>
      </p:sp>
      <p:sp>
        <p:nvSpPr>
          <p:cNvPr id="3" name="Content Placeholder 2">
            <a:extLst>
              <a:ext uri="{FF2B5EF4-FFF2-40B4-BE49-F238E27FC236}">
                <a16:creationId xmlns:a16="http://schemas.microsoft.com/office/drawing/2014/main" id="{5F795A83-4586-A7AE-F5C0-2261F4511938}"/>
              </a:ext>
            </a:extLst>
          </p:cNvPr>
          <p:cNvSpPr>
            <a:spLocks noGrp="1"/>
          </p:cNvSpPr>
          <p:nvPr>
            <p:ph idx="1"/>
          </p:nvPr>
        </p:nvSpPr>
        <p:spPr>
          <a:xfrm>
            <a:off x="901700" y="1143000"/>
            <a:ext cx="10579100" cy="5714999"/>
          </a:xfrm>
        </p:spPr>
        <p:txBody>
          <a:bodyPr>
            <a:normAutofit lnSpcReduction="10000"/>
          </a:bodyPr>
          <a:lstStyle/>
          <a:p>
            <a:r>
              <a:rPr lang="en-CA" dirty="0"/>
              <a:t>The Covenantor,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the faithful God</a:t>
            </a:r>
            <a:r>
              <a:rPr lang="en-CA" dirty="0"/>
              <a:t>”, is now in an expanded role: </a:t>
            </a:r>
            <a:br>
              <a:rPr lang="en-CA" dirty="0"/>
            </a:br>
            <a:r>
              <a:rPr lang="en-CA" dirty="0"/>
              <a:t>“</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we have an advocate</a:t>
            </a:r>
            <a:r>
              <a:rPr lang="en-CA" dirty="0"/>
              <a:t>” </a:t>
            </a:r>
          </a:p>
          <a:p>
            <a:r>
              <a:rPr lang="en-CA" dirty="0"/>
              <a:t>Both covenants stipulate the </a:t>
            </a:r>
            <a:r>
              <a:rPr lang="en-CA" b="1" dirty="0">
                <a:highlight>
                  <a:srgbClr val="FFFF00"/>
                </a:highlight>
              </a:rPr>
              <a:t>Ten Commandments</a:t>
            </a:r>
            <a:r>
              <a:rPr lang="en-CA" dirty="0"/>
              <a:t> as the fundamental teaching under the covenant: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do the commandment</a:t>
            </a:r>
            <a:r>
              <a:rPr lang="en-CA" dirty="0"/>
              <a:t>”, </a:t>
            </a:r>
            <a:br>
              <a:rPr lang="en-CA" dirty="0"/>
            </a:br>
            <a:r>
              <a:rPr lang="en-CA" dirty="0"/>
              <a:t>“</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keep his commandments</a:t>
            </a:r>
            <a:r>
              <a:rPr lang="en-CA" dirty="0"/>
              <a:t>”</a:t>
            </a:r>
          </a:p>
          <a:p>
            <a:r>
              <a:rPr lang="en-CA" dirty="0"/>
              <a:t>Those under each covenant are required to “</a:t>
            </a:r>
            <a:r>
              <a:rPr lang="en-CA" b="1" dirty="0">
                <a:highlight>
                  <a:srgbClr val="FFFF00"/>
                </a:highlight>
              </a:rPr>
              <a:t>obey my voice</a:t>
            </a:r>
            <a:r>
              <a:rPr lang="en-CA" dirty="0"/>
              <a:t>”:</a:t>
            </a:r>
            <a:br>
              <a:rPr lang="en-CA" dirty="0"/>
            </a:br>
            <a:r>
              <a:rPr lang="en-CA" dirty="0"/>
              <a:t> “</a:t>
            </a:r>
            <a:r>
              <a:rPr lang="en-CA" b="1" dirty="0">
                <a:solidFill>
                  <a:prstClr val="black"/>
                </a:solidFill>
                <a:highlight>
                  <a:srgbClr val="FFFF00"/>
                </a:highlight>
              </a:rPr>
              <a:t>listen</a:t>
            </a:r>
            <a:r>
              <a:rPr lang="en-CA" dirty="0"/>
              <a:t>”, “</a:t>
            </a:r>
            <a:r>
              <a:rPr lang="en-CA" b="1" dirty="0">
                <a:solidFill>
                  <a:prstClr val="black"/>
                </a:solidFill>
                <a:highlight>
                  <a:srgbClr val="FFFF00"/>
                </a:highlight>
              </a:rPr>
              <a:t>keep and do</a:t>
            </a:r>
            <a:r>
              <a:rPr lang="en-CA" dirty="0"/>
              <a:t>”,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keeps his word</a:t>
            </a:r>
            <a:r>
              <a:rPr lang="en-CA" dirty="0"/>
              <a:t>”</a:t>
            </a:r>
          </a:p>
          <a:p>
            <a:r>
              <a:rPr lang="en-CA" dirty="0"/>
              <a:t> Both covenants require living by the Way of God:</a:t>
            </a:r>
            <a:br>
              <a:rPr lang="en-CA" dirty="0"/>
            </a:br>
            <a:r>
              <a:rPr lang="en-CA" dirty="0"/>
              <a:t>“</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do … the </a:t>
            </a:r>
            <a:r>
              <a:rPr kumimoji="0" lang="en-CA" sz="2800" b="1" i="1"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mish</a:t>
            </a:r>
            <a:r>
              <a:rPr kumimoji="0" lang="en-CA" sz="2800" b="1" i="1"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ᵉpatim</a:t>
            </a:r>
            <a:r>
              <a:rPr lang="en-CA" dirty="0"/>
              <a:t>”,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walk</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in the same way in which he walked</a:t>
            </a:r>
            <a:r>
              <a:rPr lang="en-CA" dirty="0"/>
              <a:t>”</a:t>
            </a:r>
          </a:p>
          <a:p>
            <a:r>
              <a:rPr lang="en-CA" dirty="0"/>
              <a:t>The benefit of the Old Covenant was physical: </a:t>
            </a:r>
            <a:br>
              <a:rPr lang="en-CA" dirty="0"/>
            </a:br>
            <a:r>
              <a:rPr lang="en-CA" dirty="0"/>
              <a:t>“</a:t>
            </a:r>
            <a:r>
              <a:rPr lang="en-CA" b="1" dirty="0">
                <a:solidFill>
                  <a:prstClr val="black"/>
                </a:solidFill>
                <a:highlight>
                  <a:srgbClr val="FFFF00"/>
                </a:highlight>
                <a:latin typeface="Aptos" panose="02110004020202020204"/>
              </a:rPr>
              <a:t>you</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shall be blessed above all peoples</a:t>
            </a:r>
            <a:r>
              <a:rPr lang="en-CA" dirty="0"/>
              <a:t>” </a:t>
            </a:r>
          </a:p>
          <a:p>
            <a:r>
              <a:rPr lang="en-CA" dirty="0"/>
              <a:t>The benefit of the New Covenant is spiritual: </a:t>
            </a:r>
            <a:br>
              <a:rPr lang="en-CA" dirty="0"/>
            </a:br>
            <a:r>
              <a:rPr lang="en-CA" dirty="0"/>
              <a:t>“</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he is the propitiation for our sins</a:t>
            </a:r>
            <a:r>
              <a:rPr lang="en-CA" dirty="0"/>
              <a:t>”</a:t>
            </a:r>
          </a:p>
          <a:p>
            <a:endParaRPr lang="en-CA" dirty="0"/>
          </a:p>
        </p:txBody>
      </p:sp>
    </p:spTree>
    <p:extLst>
      <p:ext uri="{BB962C8B-B14F-4D97-AF65-F5344CB8AC3E}">
        <p14:creationId xmlns:p14="http://schemas.microsoft.com/office/powerpoint/2010/main" val="1629355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FEAA-58B6-3026-DA8E-BA02A65D9971}"/>
              </a:ext>
            </a:extLst>
          </p:cNvPr>
          <p:cNvSpPr>
            <a:spLocks noGrp="1"/>
          </p:cNvSpPr>
          <p:nvPr>
            <p:ph type="title"/>
          </p:nvPr>
        </p:nvSpPr>
        <p:spPr>
          <a:xfrm>
            <a:off x="838200" y="1"/>
            <a:ext cx="10515600" cy="1104899"/>
          </a:xfrm>
        </p:spPr>
        <p:txBody>
          <a:bodyPr/>
          <a:lstStyle/>
          <a:p>
            <a:pPr algn="ctr"/>
            <a:r>
              <a:rPr lang="en-CA" dirty="0">
                <a:latin typeface="Arial Black" panose="020B0A04020102020204" pitchFamily="34" charset="0"/>
              </a:rPr>
              <a:t>The Life of a Soldier</a:t>
            </a:r>
            <a:endParaRPr lang="en-CA" dirty="0"/>
          </a:p>
        </p:txBody>
      </p:sp>
      <p:sp>
        <p:nvSpPr>
          <p:cNvPr id="3" name="Content Placeholder 2">
            <a:extLst>
              <a:ext uri="{FF2B5EF4-FFF2-40B4-BE49-F238E27FC236}">
                <a16:creationId xmlns:a16="http://schemas.microsoft.com/office/drawing/2014/main" id="{FE50508F-C1BD-FD80-AB56-4119368EC43A}"/>
              </a:ext>
            </a:extLst>
          </p:cNvPr>
          <p:cNvSpPr>
            <a:spLocks noGrp="1"/>
          </p:cNvSpPr>
          <p:nvPr>
            <p:ph idx="1"/>
          </p:nvPr>
        </p:nvSpPr>
        <p:spPr>
          <a:xfrm>
            <a:off x="0" y="1104900"/>
            <a:ext cx="12192000" cy="5753099"/>
          </a:xfrm>
        </p:spPr>
        <p:txBody>
          <a:bodyPr>
            <a:normAutofit fontScale="92500" lnSpcReduction="10000"/>
          </a:bodyPr>
          <a:lstStyle/>
          <a:p>
            <a:pPr marL="0" indent="0">
              <a:buNone/>
            </a:pPr>
            <a:r>
              <a:rPr lang="en-CA" b="1" dirty="0">
                <a:highlight>
                  <a:srgbClr val="FFFF00"/>
                </a:highlight>
              </a:rPr>
              <a:t>Jesus was impressed by faith of a Roman soldier</a:t>
            </a:r>
            <a:r>
              <a:rPr lang="en-CA" dirty="0"/>
              <a:t>:</a:t>
            </a:r>
          </a:p>
          <a:p>
            <a:pPr marL="457200" lvl="1" indent="0">
              <a:spcBef>
                <a:spcPts val="0"/>
              </a:spcBef>
              <a:buNone/>
            </a:pPr>
            <a:r>
              <a:rPr lang="en-CA" sz="2600" b="1" u="sng" dirty="0"/>
              <a:t> Luke 7:2a, 3-6, 7b-9 ESV</a:t>
            </a:r>
            <a:br>
              <a:rPr lang="en-CA" sz="2600" dirty="0"/>
            </a:br>
            <a:r>
              <a:rPr lang="en-CA" sz="2600" dirty="0"/>
              <a:t>Now </a:t>
            </a:r>
            <a:r>
              <a:rPr lang="en-CA" sz="2600" b="1" dirty="0">
                <a:highlight>
                  <a:srgbClr val="FFFF00"/>
                </a:highlight>
              </a:rPr>
              <a:t>a centurion</a:t>
            </a:r>
            <a:r>
              <a:rPr lang="en-CA" sz="2600" b="1" dirty="0"/>
              <a:t> </a:t>
            </a:r>
            <a:r>
              <a:rPr lang="en-CA" sz="2600" dirty="0"/>
              <a:t>had a servant who was sick and at the point of death …</a:t>
            </a:r>
            <a:br>
              <a:rPr lang="en-CA" sz="2600" dirty="0"/>
            </a:br>
            <a:r>
              <a:rPr lang="en-CA" sz="2600" dirty="0"/>
              <a:t>When the centurion heard about Jesus, he sent to him elders of the Jews, </a:t>
            </a:r>
            <a:br>
              <a:rPr lang="en-CA" sz="2600" dirty="0"/>
            </a:br>
            <a:r>
              <a:rPr lang="en-CA" sz="2600" dirty="0"/>
              <a:t>asking him to come and heal his servant. </a:t>
            </a:r>
            <a:br>
              <a:rPr lang="en-CA" sz="2600" dirty="0"/>
            </a:br>
            <a:r>
              <a:rPr lang="en-CA" sz="2600" dirty="0"/>
              <a:t>And when they came to Jesus, they pleaded with him earnestly, saying, </a:t>
            </a:r>
            <a:br>
              <a:rPr lang="en-CA" sz="2600" dirty="0"/>
            </a:br>
            <a:r>
              <a:rPr lang="en-CA" sz="2600" dirty="0"/>
              <a:t>	“</a:t>
            </a:r>
            <a:r>
              <a:rPr lang="en-CA" sz="2600" b="1" dirty="0">
                <a:highlight>
                  <a:srgbClr val="FFFF00"/>
                </a:highlight>
              </a:rPr>
              <a:t>He is worthy to have you do this for him</a:t>
            </a:r>
            <a:r>
              <a:rPr lang="en-CA" sz="2600" dirty="0"/>
              <a:t>, for he loves our nation, </a:t>
            </a:r>
            <a:br>
              <a:rPr lang="en-CA" sz="2600" dirty="0"/>
            </a:br>
            <a:r>
              <a:rPr lang="en-CA" sz="2600" dirty="0"/>
              <a:t>	and he is the one who built us our synagogue.” </a:t>
            </a:r>
          </a:p>
          <a:p>
            <a:pPr marL="457200" lvl="1" indent="0">
              <a:buNone/>
            </a:pPr>
            <a:r>
              <a:rPr lang="en-CA" sz="2600" dirty="0"/>
              <a:t>And Jesus went with them. </a:t>
            </a:r>
            <a:br>
              <a:rPr lang="en-CA" sz="2600" dirty="0"/>
            </a:br>
            <a:r>
              <a:rPr lang="en-CA" sz="2600" dirty="0"/>
              <a:t>When he was not far from the house, the centurion sent friends, saying to him, </a:t>
            </a:r>
            <a:br>
              <a:rPr lang="en-CA" sz="2600" dirty="0"/>
            </a:br>
            <a:r>
              <a:rPr lang="en-CA" sz="2600" dirty="0"/>
              <a:t>	“Lord, do not trouble yourself, </a:t>
            </a:r>
            <a:r>
              <a:rPr lang="en-CA" sz="2600" b="1" dirty="0">
                <a:highlight>
                  <a:srgbClr val="FFFF00"/>
                </a:highlight>
              </a:rPr>
              <a:t>for I am not worthy to have you come under my roof</a:t>
            </a:r>
            <a:r>
              <a:rPr lang="en-CA" sz="2600" dirty="0"/>
              <a:t>.</a:t>
            </a:r>
            <a:br>
              <a:rPr lang="en-CA" sz="2600" dirty="0"/>
            </a:br>
            <a:r>
              <a:rPr lang="en-CA" sz="2600" dirty="0"/>
              <a:t>	But say the word, and let my servant be healed. </a:t>
            </a:r>
            <a:br>
              <a:rPr lang="en-CA" sz="2600" dirty="0"/>
            </a:br>
            <a:r>
              <a:rPr lang="en-CA" sz="2600" dirty="0"/>
              <a:t>	For </a:t>
            </a:r>
            <a:r>
              <a:rPr lang="en-CA" sz="2600" b="1" dirty="0">
                <a:highlight>
                  <a:srgbClr val="FFFF00"/>
                </a:highlight>
              </a:rPr>
              <a:t>I too am a man set under authority</a:t>
            </a:r>
            <a:r>
              <a:rPr lang="en-CA" sz="2600" dirty="0"/>
              <a:t>, with soldiers under me: </a:t>
            </a:r>
            <a:br>
              <a:rPr lang="en-CA" sz="2600" dirty="0"/>
            </a:br>
            <a:r>
              <a:rPr lang="en-CA" sz="2600" dirty="0"/>
              <a:t>	and I say to one, ‘Go,’ and he goes; and to another, ‘Come,’ and he comes; </a:t>
            </a:r>
            <a:br>
              <a:rPr lang="en-CA" sz="2600" dirty="0"/>
            </a:br>
            <a:r>
              <a:rPr lang="en-CA" sz="2600" dirty="0"/>
              <a:t>	and to my servant, ‘Do this,’ and he does it.” </a:t>
            </a:r>
          </a:p>
          <a:p>
            <a:pPr marL="457200" lvl="1" indent="0">
              <a:buNone/>
            </a:pPr>
            <a:r>
              <a:rPr lang="en-CA" sz="2600" b="1" dirty="0">
                <a:highlight>
                  <a:srgbClr val="FFFF00"/>
                </a:highlight>
              </a:rPr>
              <a:t>When Jesus heard these things</a:t>
            </a:r>
            <a:r>
              <a:rPr lang="en-CA" sz="2600" dirty="0"/>
              <a:t>, </a:t>
            </a:r>
            <a:r>
              <a:rPr lang="en-CA" sz="2600" b="1" dirty="0">
                <a:highlight>
                  <a:srgbClr val="FFFF00"/>
                </a:highlight>
              </a:rPr>
              <a:t>he marveled</a:t>
            </a:r>
            <a:r>
              <a:rPr lang="en-CA" sz="2600" dirty="0"/>
              <a:t> at him, </a:t>
            </a:r>
            <a:br>
              <a:rPr lang="en-CA" sz="2600" dirty="0"/>
            </a:br>
            <a:r>
              <a:rPr lang="en-CA" sz="2600" dirty="0"/>
              <a:t>and turning to the crowd that followed him, said, </a:t>
            </a:r>
            <a:br>
              <a:rPr lang="en-CA" sz="2600" dirty="0"/>
            </a:br>
            <a:r>
              <a:rPr lang="en-CA" sz="2600" dirty="0"/>
              <a:t>	“I tell you, </a:t>
            </a:r>
            <a:r>
              <a:rPr lang="en-CA" sz="2600" b="1" dirty="0">
                <a:highlight>
                  <a:srgbClr val="FFFF00"/>
                </a:highlight>
              </a:rPr>
              <a:t>not even in Israel have I found such faith</a:t>
            </a:r>
            <a:r>
              <a:rPr lang="en-CA" sz="2600" dirty="0"/>
              <a:t>.”</a:t>
            </a:r>
          </a:p>
        </p:txBody>
      </p:sp>
    </p:spTree>
    <p:extLst>
      <p:ext uri="{BB962C8B-B14F-4D97-AF65-F5344CB8AC3E}">
        <p14:creationId xmlns:p14="http://schemas.microsoft.com/office/powerpoint/2010/main" val="2357070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D84ED-7DB0-4B02-43E4-D5A2123126A4}"/>
              </a:ext>
            </a:extLst>
          </p:cNvPr>
          <p:cNvSpPr>
            <a:spLocks noGrp="1"/>
          </p:cNvSpPr>
          <p:nvPr>
            <p:ph type="title"/>
          </p:nvPr>
        </p:nvSpPr>
        <p:spPr>
          <a:xfrm>
            <a:off x="0" y="1"/>
            <a:ext cx="12192000" cy="1104899"/>
          </a:xfrm>
        </p:spPr>
        <p:txBody>
          <a:bodyPr>
            <a:normAutofit fontScale="90000"/>
          </a:bodyPr>
          <a:lstStyle/>
          <a:p>
            <a:pPr algn="ctr"/>
            <a:r>
              <a:rPr lang="en-CA" dirty="0">
                <a:latin typeface="Arial Black" panose="020B0A04020102020204" pitchFamily="34" charset="0"/>
              </a:rPr>
              <a:t>Children of God – Through the Holy Spirit</a:t>
            </a:r>
          </a:p>
        </p:txBody>
      </p:sp>
      <p:sp>
        <p:nvSpPr>
          <p:cNvPr id="3" name="Content Placeholder 2">
            <a:extLst>
              <a:ext uri="{FF2B5EF4-FFF2-40B4-BE49-F238E27FC236}">
                <a16:creationId xmlns:a16="http://schemas.microsoft.com/office/drawing/2014/main" id="{8D4BBCF9-3BC9-3727-3703-B856F49F719F}"/>
              </a:ext>
            </a:extLst>
          </p:cNvPr>
          <p:cNvSpPr>
            <a:spLocks noGrp="1"/>
          </p:cNvSpPr>
          <p:nvPr>
            <p:ph idx="1"/>
          </p:nvPr>
        </p:nvSpPr>
        <p:spPr>
          <a:xfrm>
            <a:off x="622300" y="838200"/>
            <a:ext cx="11569700" cy="6019799"/>
          </a:xfrm>
        </p:spPr>
        <p:txBody>
          <a:bodyPr>
            <a:normAutofit lnSpcReduction="10000"/>
          </a:bodyPr>
          <a:lstStyle/>
          <a:p>
            <a:r>
              <a:rPr lang="en-CA" dirty="0"/>
              <a:t>Under the Old Covenant, Israel was God’s “</a:t>
            </a:r>
            <a:r>
              <a:rPr lang="en-CA" b="1" dirty="0">
                <a:highlight>
                  <a:srgbClr val="FFFF00"/>
                </a:highlight>
              </a:rPr>
              <a:t>firstborn son</a:t>
            </a:r>
            <a:r>
              <a:rPr lang="en-CA" dirty="0"/>
              <a:t>”:</a:t>
            </a:r>
          </a:p>
          <a:p>
            <a:pPr marL="457200" lvl="1" indent="0">
              <a:spcBef>
                <a:spcPts val="0"/>
              </a:spcBef>
              <a:buNone/>
            </a:pPr>
            <a:r>
              <a:rPr lang="en-CA" b="1" u="sng" dirty="0"/>
              <a:t>Exodus 4:22-23a ESV</a:t>
            </a:r>
            <a:br>
              <a:rPr lang="en-CA" b="1" u="sng" dirty="0"/>
            </a:br>
            <a:r>
              <a:rPr lang="en-CA" dirty="0"/>
              <a:t>Then you shall say to Pharaoh, </a:t>
            </a:r>
            <a:br>
              <a:rPr lang="en-CA" dirty="0"/>
            </a:br>
            <a:r>
              <a:rPr lang="en-CA" dirty="0"/>
              <a:t>	‘Thus says the LORD, </a:t>
            </a:r>
            <a:r>
              <a:rPr lang="en-CA" b="1" dirty="0">
                <a:highlight>
                  <a:srgbClr val="FFFF00"/>
                </a:highlight>
              </a:rPr>
              <a:t>Israel is my firstborn son</a:t>
            </a:r>
            <a:r>
              <a:rPr lang="en-CA" dirty="0"/>
              <a:t>, and I say to you, </a:t>
            </a:r>
            <a:br>
              <a:rPr lang="en-CA" dirty="0"/>
            </a:br>
            <a:r>
              <a:rPr lang="en-CA" dirty="0"/>
              <a:t>		“Let my son go that he may serve me.” …’</a:t>
            </a:r>
          </a:p>
          <a:p>
            <a:pPr>
              <a:spcBef>
                <a:spcPts val="600"/>
              </a:spcBef>
            </a:pPr>
            <a:r>
              <a:rPr lang="en-CA" dirty="0"/>
              <a:t>Those called to the New Covenant are “</a:t>
            </a:r>
            <a:r>
              <a:rPr lang="en-CA" b="1" dirty="0">
                <a:highlight>
                  <a:srgbClr val="FFFF00"/>
                </a:highlight>
              </a:rPr>
              <a:t>children of God</a:t>
            </a:r>
            <a:r>
              <a:rPr lang="en-CA" dirty="0"/>
              <a:t>”:</a:t>
            </a:r>
          </a:p>
          <a:p>
            <a:pPr marL="457200" lvl="1" indent="0">
              <a:spcBef>
                <a:spcPts val="0"/>
              </a:spcBef>
              <a:buNone/>
            </a:pPr>
            <a:r>
              <a:rPr lang="en-CA" b="1" u="sng" dirty="0"/>
              <a:t>1 John 2:28, 3:1a, 2 ESV </a:t>
            </a:r>
            <a:br>
              <a:rPr lang="en-CA" b="1" u="sng" dirty="0"/>
            </a:br>
            <a:r>
              <a:rPr lang="en-CA" dirty="0"/>
              <a:t>And now, little children, abide in him, </a:t>
            </a:r>
            <a:br>
              <a:rPr lang="en-CA" dirty="0"/>
            </a:br>
            <a:r>
              <a:rPr lang="en-CA" dirty="0"/>
              <a:t>so that when he appears we may have confidence </a:t>
            </a:r>
            <a:br>
              <a:rPr lang="en-CA" dirty="0"/>
            </a:br>
            <a:r>
              <a:rPr lang="en-CA" dirty="0"/>
              <a:t>and not shrink from him in shame at his coming.  </a:t>
            </a:r>
          </a:p>
          <a:p>
            <a:pPr marL="457200" lvl="1" indent="0">
              <a:buNone/>
            </a:pPr>
            <a:r>
              <a:rPr lang="en-CA" b="1" dirty="0">
                <a:highlight>
                  <a:srgbClr val="FFFF00"/>
                </a:highlight>
              </a:rPr>
              <a:t>See what kind of love (</a:t>
            </a:r>
            <a:r>
              <a:rPr lang="en-CA" b="1" dirty="0" err="1">
                <a:highlight>
                  <a:srgbClr val="FFFF00"/>
                </a:highlight>
              </a:rPr>
              <a:t>agapē</a:t>
            </a:r>
            <a:r>
              <a:rPr lang="en-CA" b="1" dirty="0">
                <a:highlight>
                  <a:srgbClr val="FFFF00"/>
                </a:highlight>
              </a:rPr>
              <a:t>) the Father has given to us</a:t>
            </a:r>
            <a:r>
              <a:rPr lang="en-CA" dirty="0"/>
              <a:t>, </a:t>
            </a:r>
            <a:br>
              <a:rPr lang="en-CA" dirty="0"/>
            </a:br>
            <a:r>
              <a:rPr lang="en-CA" dirty="0"/>
              <a:t>that we should be called children of God; and so we are. </a:t>
            </a:r>
            <a:br>
              <a:rPr lang="en-CA" dirty="0"/>
            </a:br>
            <a:r>
              <a:rPr lang="en-CA" dirty="0"/>
              <a:t>Beloved, </a:t>
            </a:r>
            <a:r>
              <a:rPr lang="en-CA" b="1" dirty="0">
                <a:highlight>
                  <a:srgbClr val="FFFF00"/>
                </a:highlight>
              </a:rPr>
              <a:t>we are God’s children now</a:t>
            </a:r>
            <a:r>
              <a:rPr lang="en-CA" dirty="0"/>
              <a:t>, and what we will be has not yet appeared; </a:t>
            </a:r>
            <a:br>
              <a:rPr lang="en-CA" dirty="0"/>
            </a:br>
            <a:r>
              <a:rPr lang="en-CA" dirty="0"/>
              <a:t>but we know that when he appears we shall be like him, </a:t>
            </a:r>
            <a:br>
              <a:rPr lang="en-CA" dirty="0"/>
            </a:br>
            <a:r>
              <a:rPr lang="en-CA" dirty="0"/>
              <a:t>because we shall see him as he is.</a:t>
            </a:r>
          </a:p>
          <a:p>
            <a:pPr>
              <a:spcBef>
                <a:spcPts val="600"/>
              </a:spcBef>
            </a:pPr>
            <a:r>
              <a:rPr lang="en-CA" b="1" dirty="0">
                <a:highlight>
                  <a:srgbClr val="FFFF00"/>
                </a:highlight>
              </a:rPr>
              <a:t>The Love of God comes from the Holy Spirit</a:t>
            </a:r>
            <a:r>
              <a:rPr lang="en-CA" dirty="0"/>
              <a:t>:</a:t>
            </a:r>
          </a:p>
          <a:p>
            <a:pPr marL="457200" lvl="1" indent="0">
              <a:spcBef>
                <a:spcPts val="0"/>
              </a:spcBef>
              <a:buNone/>
            </a:pPr>
            <a:r>
              <a:rPr lang="en-CA" b="1" u="sng" dirty="0"/>
              <a:t>Romans 5:5b ESV</a:t>
            </a:r>
            <a:r>
              <a:rPr lang="en-CA" dirty="0"/>
              <a:t> </a:t>
            </a:r>
            <a:br>
              <a:rPr lang="en-CA" dirty="0"/>
            </a:br>
            <a:r>
              <a:rPr lang="en-CA" dirty="0"/>
              <a:t>… </a:t>
            </a:r>
            <a:r>
              <a:rPr lang="en-CA" b="1" dirty="0">
                <a:highlight>
                  <a:srgbClr val="FFFF00"/>
                </a:highlight>
              </a:rPr>
              <a:t>God’s love (</a:t>
            </a:r>
            <a:r>
              <a:rPr lang="en-CA" b="1" dirty="0" err="1">
                <a:highlight>
                  <a:srgbClr val="FFFF00"/>
                </a:highlight>
              </a:rPr>
              <a:t>agapē</a:t>
            </a:r>
            <a:r>
              <a:rPr lang="en-CA" b="1" dirty="0">
                <a:highlight>
                  <a:srgbClr val="FFFF00"/>
                </a:highlight>
              </a:rPr>
              <a:t>) has been poured into our hearts through the Holy Spirit</a:t>
            </a:r>
            <a:r>
              <a:rPr lang="en-CA" dirty="0"/>
              <a:t> …</a:t>
            </a:r>
          </a:p>
          <a:p>
            <a:pPr marL="457200" lvl="1" indent="0">
              <a:buNone/>
            </a:pPr>
            <a:endParaRPr lang="en-CA" dirty="0"/>
          </a:p>
        </p:txBody>
      </p:sp>
    </p:spTree>
    <p:extLst>
      <p:ext uri="{BB962C8B-B14F-4D97-AF65-F5344CB8AC3E}">
        <p14:creationId xmlns:p14="http://schemas.microsoft.com/office/powerpoint/2010/main" val="2258720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D774F-A2C0-E937-B974-87C1452C697B}"/>
              </a:ext>
            </a:extLst>
          </p:cNvPr>
          <p:cNvSpPr>
            <a:spLocks noGrp="1"/>
          </p:cNvSpPr>
          <p:nvPr>
            <p:ph type="title"/>
          </p:nvPr>
        </p:nvSpPr>
        <p:spPr>
          <a:xfrm>
            <a:off x="838200" y="1"/>
            <a:ext cx="10515600" cy="1104899"/>
          </a:xfrm>
        </p:spPr>
        <p:txBody>
          <a:bodyPr/>
          <a:lstStyle/>
          <a:p>
            <a:pPr algn="ctr"/>
            <a:r>
              <a:rPr lang="en-CA" dirty="0">
                <a:latin typeface="Arial Black" panose="020B0A04020102020204" pitchFamily="34" charset="0"/>
              </a:rPr>
              <a:t>The Requirement of </a:t>
            </a:r>
            <a:r>
              <a:rPr lang="en-CA" i="1" dirty="0">
                <a:latin typeface="Arial Black" panose="020B0A04020102020204" pitchFamily="34" charset="0"/>
              </a:rPr>
              <a:t>ḥesed</a:t>
            </a:r>
          </a:p>
        </p:txBody>
      </p:sp>
      <p:sp>
        <p:nvSpPr>
          <p:cNvPr id="3" name="Content Placeholder 2">
            <a:extLst>
              <a:ext uri="{FF2B5EF4-FFF2-40B4-BE49-F238E27FC236}">
                <a16:creationId xmlns:a16="http://schemas.microsoft.com/office/drawing/2014/main" id="{72E0A8C7-7883-EECD-26C5-5D2965B05DE3}"/>
              </a:ext>
            </a:extLst>
          </p:cNvPr>
          <p:cNvSpPr>
            <a:spLocks noGrp="1"/>
          </p:cNvSpPr>
          <p:nvPr>
            <p:ph idx="1"/>
          </p:nvPr>
        </p:nvSpPr>
        <p:spPr>
          <a:xfrm>
            <a:off x="0" y="1079500"/>
            <a:ext cx="12192000" cy="5778499"/>
          </a:xfrm>
        </p:spPr>
        <p:txBody>
          <a:bodyPr/>
          <a:lstStyle/>
          <a:p>
            <a:pPr marL="0" indent="0">
              <a:buNone/>
            </a:pPr>
            <a:r>
              <a:rPr lang="en-CA" dirty="0"/>
              <a:t>Those called to the New Covenant are required to attain </a:t>
            </a:r>
            <a:r>
              <a:rPr lang="en-CA" i="1" dirty="0"/>
              <a:t>h</a:t>
            </a:r>
            <a:r>
              <a:rPr lang="en-CA" i="1" dirty="0">
                <a:latin typeface="Calibri" panose="020F0502020204030204" pitchFamily="34" charset="0"/>
                <a:cs typeface="Calibri" panose="020F0502020204030204" pitchFamily="34" charset="0"/>
              </a:rPr>
              <a:t>̣</a:t>
            </a:r>
            <a:r>
              <a:rPr lang="en-CA" i="1" dirty="0"/>
              <a:t>esed</a:t>
            </a:r>
            <a:r>
              <a:rPr lang="en-CA" dirty="0"/>
              <a:t> - the Love of God:</a:t>
            </a:r>
          </a:p>
          <a:p>
            <a:pPr marL="457200" lvl="1" indent="0">
              <a:spcBef>
                <a:spcPts val="0"/>
              </a:spcBef>
              <a:buNone/>
            </a:pPr>
            <a:r>
              <a:rPr lang="en-CA" b="1" u="sng" dirty="0"/>
              <a:t>1 John 3:16, 21b-24, 5:3-4 ESV</a:t>
            </a:r>
            <a:br>
              <a:rPr lang="en-CA" b="1" u="sng" dirty="0"/>
            </a:br>
            <a:r>
              <a:rPr lang="en-CA" b="1" dirty="0">
                <a:highlight>
                  <a:srgbClr val="FFFF00"/>
                </a:highlight>
              </a:rPr>
              <a:t>By this we know love (</a:t>
            </a:r>
            <a:r>
              <a:rPr lang="en-CA" b="1" dirty="0" err="1">
                <a:highlight>
                  <a:srgbClr val="FFFF00"/>
                </a:highlight>
              </a:rPr>
              <a:t>agapē</a:t>
            </a:r>
            <a:r>
              <a:rPr lang="en-CA" b="1" dirty="0">
                <a:highlight>
                  <a:srgbClr val="FFFF00"/>
                </a:highlight>
              </a:rPr>
              <a:t>)</a:t>
            </a:r>
            <a:r>
              <a:rPr lang="en-CA" dirty="0"/>
              <a:t>, that he laid down his life for us, </a:t>
            </a:r>
            <a:br>
              <a:rPr lang="en-CA" dirty="0"/>
            </a:br>
            <a:r>
              <a:rPr lang="en-CA" dirty="0"/>
              <a:t>and we ought to lay down our lives for the brothers. </a:t>
            </a:r>
            <a:br>
              <a:rPr lang="en-CA" dirty="0"/>
            </a:br>
            <a:r>
              <a:rPr lang="en-CA" dirty="0"/>
              <a:t>… we have confidence before God; and whatever we ask we receive from him, </a:t>
            </a:r>
            <a:br>
              <a:rPr lang="en-CA" dirty="0"/>
            </a:br>
            <a:r>
              <a:rPr lang="en-CA" dirty="0"/>
              <a:t>because </a:t>
            </a:r>
            <a:r>
              <a:rPr lang="en-CA" b="1" dirty="0">
                <a:highlight>
                  <a:srgbClr val="FFFF00"/>
                </a:highlight>
              </a:rPr>
              <a:t>we keep his commandments</a:t>
            </a:r>
            <a:r>
              <a:rPr lang="en-CA" dirty="0"/>
              <a:t> and </a:t>
            </a:r>
            <a:r>
              <a:rPr lang="en-CA" b="1" dirty="0">
                <a:highlight>
                  <a:srgbClr val="FFFF00"/>
                </a:highlight>
              </a:rPr>
              <a:t>do what pleases him</a:t>
            </a:r>
            <a:r>
              <a:rPr lang="en-CA" dirty="0"/>
              <a:t>. </a:t>
            </a:r>
            <a:br>
              <a:rPr lang="en-CA" dirty="0"/>
            </a:br>
            <a:r>
              <a:rPr lang="en-CA" dirty="0"/>
              <a:t>And this is his commandment, </a:t>
            </a:r>
            <a:br>
              <a:rPr lang="en-CA" dirty="0"/>
            </a:br>
            <a:r>
              <a:rPr lang="en-CA" dirty="0"/>
              <a:t>that we </a:t>
            </a:r>
            <a:r>
              <a:rPr lang="en-CA" b="1" dirty="0">
                <a:highlight>
                  <a:srgbClr val="FFFF00"/>
                </a:highlight>
              </a:rPr>
              <a:t>believe in the name of his Son Jesus Christ</a:t>
            </a:r>
            <a:r>
              <a:rPr lang="en-CA" dirty="0"/>
              <a:t> and </a:t>
            </a:r>
            <a:r>
              <a:rPr lang="en-CA" b="1" dirty="0">
                <a:highlight>
                  <a:srgbClr val="FFFF00"/>
                </a:highlight>
              </a:rPr>
              <a:t>love (</a:t>
            </a:r>
            <a:r>
              <a:rPr lang="en-CA" b="1" dirty="0" err="1">
                <a:highlight>
                  <a:srgbClr val="FFFF00"/>
                </a:highlight>
              </a:rPr>
              <a:t>agapaō</a:t>
            </a:r>
            <a:r>
              <a:rPr lang="en-CA" b="1" dirty="0">
                <a:highlight>
                  <a:srgbClr val="FFFF00"/>
                </a:highlight>
              </a:rPr>
              <a:t>) one another</a:t>
            </a:r>
            <a:r>
              <a:rPr lang="en-CA" dirty="0"/>
              <a:t>, </a:t>
            </a:r>
            <a:br>
              <a:rPr lang="en-CA" dirty="0"/>
            </a:br>
            <a:r>
              <a:rPr lang="en-CA" dirty="0"/>
              <a:t>just as he has commanded us. </a:t>
            </a:r>
            <a:br>
              <a:rPr lang="en-CA" dirty="0"/>
            </a:br>
            <a:r>
              <a:rPr lang="en-CA" dirty="0"/>
              <a:t>Whoever keeps his commandments abides in God, and God in him. </a:t>
            </a:r>
            <a:br>
              <a:rPr lang="en-CA" dirty="0"/>
            </a:br>
            <a:r>
              <a:rPr lang="en-CA" dirty="0"/>
              <a:t>And by this </a:t>
            </a:r>
            <a:r>
              <a:rPr lang="en-CA" b="1" dirty="0">
                <a:highlight>
                  <a:srgbClr val="FFFF00"/>
                </a:highlight>
              </a:rPr>
              <a:t>we know that he abides in us</a:t>
            </a:r>
            <a:r>
              <a:rPr lang="en-CA" dirty="0"/>
              <a:t>, </a:t>
            </a:r>
            <a:r>
              <a:rPr lang="en-CA" b="1" dirty="0">
                <a:highlight>
                  <a:srgbClr val="FFFF00"/>
                </a:highlight>
              </a:rPr>
              <a:t>by the Spirit [which] he has given us</a:t>
            </a:r>
            <a:r>
              <a:rPr lang="en-CA" dirty="0"/>
              <a:t>.</a:t>
            </a:r>
          </a:p>
          <a:p>
            <a:pPr marL="457200" lvl="1" indent="0">
              <a:buNone/>
            </a:pPr>
            <a:r>
              <a:rPr lang="en-CA" dirty="0"/>
              <a:t>For </a:t>
            </a:r>
            <a:r>
              <a:rPr lang="en-CA" b="1" dirty="0">
                <a:highlight>
                  <a:srgbClr val="FFFF00"/>
                </a:highlight>
              </a:rPr>
              <a:t>this is the love (</a:t>
            </a:r>
            <a:r>
              <a:rPr lang="en-CA" b="1" dirty="0" err="1">
                <a:highlight>
                  <a:srgbClr val="FFFF00"/>
                </a:highlight>
              </a:rPr>
              <a:t>agapē</a:t>
            </a:r>
            <a:r>
              <a:rPr lang="en-CA" b="1" dirty="0">
                <a:highlight>
                  <a:srgbClr val="FFFF00"/>
                </a:highlight>
              </a:rPr>
              <a:t>) of God</a:t>
            </a:r>
            <a:r>
              <a:rPr lang="en-CA" dirty="0"/>
              <a:t>, that we keep his commandments. </a:t>
            </a:r>
            <a:br>
              <a:rPr lang="en-CA" dirty="0"/>
            </a:br>
            <a:r>
              <a:rPr lang="en-CA" dirty="0"/>
              <a:t>And his commandments are not burdensome. </a:t>
            </a:r>
            <a:br>
              <a:rPr lang="en-CA" dirty="0"/>
            </a:br>
            <a:r>
              <a:rPr lang="en-CA" dirty="0"/>
              <a:t>For </a:t>
            </a:r>
            <a:r>
              <a:rPr lang="en-CA" b="1" dirty="0">
                <a:highlight>
                  <a:srgbClr val="FFFF00"/>
                </a:highlight>
              </a:rPr>
              <a:t>everyone who has been [begotten] (</a:t>
            </a:r>
            <a:r>
              <a:rPr lang="en-CA" b="1" dirty="0" err="1">
                <a:highlight>
                  <a:srgbClr val="FFFF00"/>
                </a:highlight>
              </a:rPr>
              <a:t>gennaō</a:t>
            </a:r>
            <a:r>
              <a:rPr lang="en-CA" b="1" dirty="0">
                <a:highlight>
                  <a:srgbClr val="FFFF00"/>
                </a:highlight>
              </a:rPr>
              <a:t>) of God overcomes the world</a:t>
            </a:r>
            <a:r>
              <a:rPr lang="en-CA" dirty="0"/>
              <a:t>. </a:t>
            </a:r>
            <a:br>
              <a:rPr lang="en-CA" dirty="0"/>
            </a:br>
            <a:r>
              <a:rPr lang="en-CA" dirty="0"/>
              <a:t>And </a:t>
            </a:r>
            <a:r>
              <a:rPr lang="en-CA" b="1" u="sng" dirty="0">
                <a:highlight>
                  <a:srgbClr val="FFFF00"/>
                </a:highlight>
              </a:rPr>
              <a:t>this is the victory</a:t>
            </a:r>
            <a:r>
              <a:rPr lang="en-CA" u="sng" dirty="0"/>
              <a:t> </a:t>
            </a:r>
            <a:r>
              <a:rPr lang="en-CA" dirty="0"/>
              <a:t>that has overcome the world—our faith.</a:t>
            </a:r>
          </a:p>
          <a:p>
            <a:pPr>
              <a:buFont typeface="Wingdings" panose="05000000000000000000" pitchFamily="2" charset="2"/>
              <a:buChar char="Ø"/>
            </a:pPr>
            <a:r>
              <a:rPr lang="en-CA" b="1" dirty="0">
                <a:highlight>
                  <a:srgbClr val="FFFF00"/>
                </a:highlight>
              </a:rPr>
              <a:t>This is how we win the war …</a:t>
            </a:r>
          </a:p>
        </p:txBody>
      </p:sp>
    </p:spTree>
    <p:extLst>
      <p:ext uri="{BB962C8B-B14F-4D97-AF65-F5344CB8AC3E}">
        <p14:creationId xmlns:p14="http://schemas.microsoft.com/office/powerpoint/2010/main" val="1386893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2FCA0-9B10-2CBC-C116-95811C77AF66}"/>
              </a:ext>
            </a:extLst>
          </p:cNvPr>
          <p:cNvSpPr>
            <a:spLocks noGrp="1"/>
          </p:cNvSpPr>
          <p:nvPr>
            <p:ph type="title"/>
          </p:nvPr>
        </p:nvSpPr>
        <p:spPr>
          <a:xfrm>
            <a:off x="0" y="0"/>
            <a:ext cx="12192000" cy="1143000"/>
          </a:xfrm>
        </p:spPr>
        <p:txBody>
          <a:bodyPr/>
          <a:lstStyle/>
          <a:p>
            <a:pPr algn="ctr"/>
            <a:r>
              <a:rPr lang="en-CA" dirty="0">
                <a:latin typeface="Arial Black" panose="020B0A04020102020204" pitchFamily="34" charset="0"/>
              </a:rPr>
              <a:t>God’s Covenant Commitment – </a:t>
            </a:r>
            <a:r>
              <a:rPr lang="en-CA" b="1" i="1" dirty="0">
                <a:latin typeface="Arial Black" panose="020B0A04020102020204" pitchFamily="34" charset="0"/>
              </a:rPr>
              <a:t>ḥesed</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06665299-632D-F762-8B34-98181DBC25AC}"/>
              </a:ext>
            </a:extLst>
          </p:cNvPr>
          <p:cNvSpPr>
            <a:spLocks noGrp="1"/>
          </p:cNvSpPr>
          <p:nvPr>
            <p:ph idx="1"/>
          </p:nvPr>
        </p:nvSpPr>
        <p:spPr>
          <a:xfrm>
            <a:off x="0" y="1143000"/>
            <a:ext cx="12192000" cy="5714999"/>
          </a:xfrm>
        </p:spPr>
        <p:txBody>
          <a:bodyPr>
            <a:normAutofit lnSpcReduction="10000"/>
          </a:bodyPr>
          <a:lstStyle/>
          <a:p>
            <a:pPr marL="0" indent="0">
              <a:buNone/>
            </a:pPr>
            <a:r>
              <a:rPr lang="en-CA" dirty="0"/>
              <a:t>The </a:t>
            </a:r>
            <a:r>
              <a:rPr lang="en-CA" b="1" dirty="0">
                <a:highlight>
                  <a:srgbClr val="FFFF00"/>
                </a:highlight>
              </a:rPr>
              <a:t>propitiating sacrifice of Jesus Christ</a:t>
            </a:r>
            <a:r>
              <a:rPr lang="en-CA" dirty="0"/>
              <a:t> and the </a:t>
            </a:r>
            <a:r>
              <a:rPr lang="en-CA" b="1" dirty="0">
                <a:highlight>
                  <a:srgbClr val="FFFF00"/>
                </a:highlight>
              </a:rPr>
              <a:t>provision of the Holy Spirit</a:t>
            </a:r>
            <a:r>
              <a:rPr lang="en-CA" dirty="0"/>
              <a:t> are</a:t>
            </a:r>
            <a:r>
              <a:rPr lang="en-CA" dirty="0">
                <a:latin typeface="Calibri" panose="020F0502020204030204" pitchFamily="34" charset="0"/>
                <a:cs typeface="Calibri" panose="020F0502020204030204" pitchFamily="34" charset="0"/>
              </a:rPr>
              <a:t> </a:t>
            </a:r>
            <a:r>
              <a:rPr lang="en-CA" dirty="0"/>
              <a:t>the foundation of the New Covenant:</a:t>
            </a:r>
          </a:p>
          <a:p>
            <a:pPr marL="457200" lvl="1" indent="0">
              <a:spcBef>
                <a:spcPts val="0"/>
              </a:spcBef>
              <a:buNone/>
            </a:pPr>
            <a:r>
              <a:rPr lang="en-CA" b="1" u="sng" dirty="0"/>
              <a:t>1 John 4:7-10, 13, 16 ESV</a:t>
            </a:r>
            <a:br>
              <a:rPr lang="en-CA" b="1" u="sng" dirty="0"/>
            </a:br>
            <a:r>
              <a:rPr lang="en-CA" dirty="0"/>
              <a:t>Beloved, let us love (</a:t>
            </a:r>
            <a:r>
              <a:rPr lang="en-CA" dirty="0" err="1"/>
              <a:t>agapaō</a:t>
            </a:r>
            <a:r>
              <a:rPr lang="en-CA" dirty="0"/>
              <a:t>) one another, for love (</a:t>
            </a:r>
            <a:r>
              <a:rPr lang="en-CA" dirty="0" err="1"/>
              <a:t>agapē</a:t>
            </a:r>
            <a:r>
              <a:rPr lang="en-CA" dirty="0"/>
              <a:t>) is from God, </a:t>
            </a:r>
            <a:br>
              <a:rPr lang="en-CA" dirty="0"/>
            </a:br>
            <a:r>
              <a:rPr lang="en-CA" dirty="0"/>
              <a:t>and whoever loves (</a:t>
            </a:r>
            <a:r>
              <a:rPr lang="en-CA" dirty="0" err="1"/>
              <a:t>agapaō</a:t>
            </a:r>
            <a:r>
              <a:rPr lang="en-CA" dirty="0"/>
              <a:t>) has been [begotten] (</a:t>
            </a:r>
            <a:r>
              <a:rPr lang="en-CA" dirty="0" err="1"/>
              <a:t>gennaō</a:t>
            </a:r>
            <a:r>
              <a:rPr lang="en-CA" dirty="0"/>
              <a:t>) of God and knows God.  </a:t>
            </a:r>
            <a:br>
              <a:rPr lang="en-CA" dirty="0"/>
            </a:br>
            <a:r>
              <a:rPr lang="en-CA" dirty="0"/>
              <a:t>Anyone who does not love (</a:t>
            </a:r>
            <a:r>
              <a:rPr lang="en-CA" dirty="0" err="1"/>
              <a:t>agapaō</a:t>
            </a:r>
            <a:r>
              <a:rPr lang="en-CA" dirty="0"/>
              <a:t>) does not know God, because </a:t>
            </a:r>
            <a:r>
              <a:rPr lang="en-CA" b="1" dirty="0">
                <a:highlight>
                  <a:srgbClr val="FFFF00"/>
                </a:highlight>
              </a:rPr>
              <a:t>God is love (</a:t>
            </a:r>
            <a:r>
              <a:rPr lang="en-CA" b="1" dirty="0" err="1">
                <a:highlight>
                  <a:srgbClr val="FFFF00"/>
                </a:highlight>
              </a:rPr>
              <a:t>agapē</a:t>
            </a:r>
            <a:r>
              <a:rPr lang="en-CA" b="1" dirty="0">
                <a:highlight>
                  <a:srgbClr val="FFFF00"/>
                </a:highlight>
              </a:rPr>
              <a:t>)</a:t>
            </a:r>
            <a:r>
              <a:rPr lang="en-CA" dirty="0"/>
              <a:t>. </a:t>
            </a:r>
          </a:p>
          <a:p>
            <a:pPr marL="457200" lvl="1" indent="0">
              <a:buNone/>
            </a:pPr>
            <a:r>
              <a:rPr lang="en-CA" dirty="0"/>
              <a:t>In this </a:t>
            </a:r>
            <a:r>
              <a:rPr lang="en-CA" b="1" dirty="0">
                <a:highlight>
                  <a:srgbClr val="FFFF00"/>
                </a:highlight>
              </a:rPr>
              <a:t>the love (</a:t>
            </a:r>
            <a:r>
              <a:rPr lang="en-CA" b="1" dirty="0" err="1">
                <a:highlight>
                  <a:srgbClr val="FFFF00"/>
                </a:highlight>
              </a:rPr>
              <a:t>agapē</a:t>
            </a:r>
            <a:r>
              <a:rPr lang="en-CA" b="1" dirty="0">
                <a:highlight>
                  <a:srgbClr val="FFFF00"/>
                </a:highlight>
              </a:rPr>
              <a:t>) of God was made manifest</a:t>
            </a:r>
            <a:r>
              <a:rPr lang="en-CA" dirty="0"/>
              <a:t> among us, </a:t>
            </a:r>
            <a:br>
              <a:rPr lang="en-CA" dirty="0"/>
            </a:br>
            <a:r>
              <a:rPr lang="en-CA" dirty="0"/>
              <a:t>that </a:t>
            </a:r>
            <a:r>
              <a:rPr lang="en-CA" b="1" dirty="0">
                <a:highlight>
                  <a:srgbClr val="FFFF00"/>
                </a:highlight>
              </a:rPr>
              <a:t>God sent his only Son into the world</a:t>
            </a:r>
            <a:r>
              <a:rPr lang="en-CA" dirty="0"/>
              <a:t>, </a:t>
            </a:r>
            <a:r>
              <a:rPr lang="en-CA" b="1" dirty="0">
                <a:highlight>
                  <a:srgbClr val="FFFF00"/>
                </a:highlight>
              </a:rPr>
              <a:t>so that we might live through him</a:t>
            </a:r>
            <a:r>
              <a:rPr lang="en-CA" dirty="0"/>
              <a:t>. </a:t>
            </a:r>
            <a:br>
              <a:rPr lang="en-CA" dirty="0"/>
            </a:br>
            <a:r>
              <a:rPr lang="en-CA" dirty="0"/>
              <a:t>In this is love (</a:t>
            </a:r>
            <a:r>
              <a:rPr lang="en-CA" dirty="0" err="1"/>
              <a:t>agapē</a:t>
            </a:r>
            <a:r>
              <a:rPr lang="en-CA" dirty="0"/>
              <a:t>), not that we have loved (</a:t>
            </a:r>
            <a:r>
              <a:rPr lang="en-CA" dirty="0" err="1"/>
              <a:t>agapaō</a:t>
            </a:r>
            <a:r>
              <a:rPr lang="en-CA" dirty="0"/>
              <a:t>) God </a:t>
            </a:r>
            <a:br>
              <a:rPr lang="en-CA" dirty="0"/>
            </a:br>
            <a:r>
              <a:rPr lang="en-CA" dirty="0"/>
              <a:t>but that </a:t>
            </a:r>
            <a:r>
              <a:rPr lang="en-CA" b="1" dirty="0">
                <a:highlight>
                  <a:srgbClr val="FFFF00"/>
                </a:highlight>
              </a:rPr>
              <a:t>he loved (</a:t>
            </a:r>
            <a:r>
              <a:rPr lang="en-CA" b="1" dirty="0" err="1">
                <a:highlight>
                  <a:srgbClr val="FFFF00"/>
                </a:highlight>
              </a:rPr>
              <a:t>agapaō</a:t>
            </a:r>
            <a:r>
              <a:rPr lang="en-CA" b="1" dirty="0">
                <a:highlight>
                  <a:srgbClr val="FFFF00"/>
                </a:highlight>
              </a:rPr>
              <a:t>) us</a:t>
            </a:r>
            <a:r>
              <a:rPr lang="en-CA" dirty="0"/>
              <a:t> and </a:t>
            </a:r>
            <a:r>
              <a:rPr lang="en-CA" b="1" dirty="0">
                <a:highlight>
                  <a:srgbClr val="FFFF00"/>
                </a:highlight>
              </a:rPr>
              <a:t>sent his Son to be the propitiation for our sins</a:t>
            </a:r>
            <a:r>
              <a:rPr lang="en-CA" dirty="0"/>
              <a:t>. </a:t>
            </a:r>
          </a:p>
          <a:p>
            <a:pPr marL="457200" lvl="1" indent="0">
              <a:buNone/>
            </a:pPr>
            <a:r>
              <a:rPr lang="en-CA" dirty="0"/>
              <a:t>By this we know that </a:t>
            </a:r>
            <a:r>
              <a:rPr lang="en-CA" b="1" dirty="0">
                <a:highlight>
                  <a:srgbClr val="FFFF00"/>
                </a:highlight>
              </a:rPr>
              <a:t>we abide in him</a:t>
            </a:r>
            <a:r>
              <a:rPr lang="en-CA" dirty="0"/>
              <a:t> and he in us, because </a:t>
            </a:r>
            <a:r>
              <a:rPr lang="en-CA" b="1" dirty="0">
                <a:highlight>
                  <a:srgbClr val="FFFF00"/>
                </a:highlight>
              </a:rPr>
              <a:t>he has given us of his Spirit</a:t>
            </a:r>
            <a:r>
              <a:rPr lang="en-CA" dirty="0"/>
              <a:t>. </a:t>
            </a:r>
            <a:br>
              <a:rPr lang="en-CA" dirty="0"/>
            </a:br>
            <a:r>
              <a:rPr lang="en-CA" dirty="0"/>
              <a:t>So we have come to know and to believe the love (</a:t>
            </a:r>
            <a:r>
              <a:rPr lang="en-CA" dirty="0" err="1"/>
              <a:t>agapē</a:t>
            </a:r>
            <a:r>
              <a:rPr lang="en-CA" dirty="0"/>
              <a:t>) that God has for us. </a:t>
            </a:r>
            <a:br>
              <a:rPr lang="en-CA" dirty="0"/>
            </a:br>
            <a:r>
              <a:rPr lang="en-CA" b="1" dirty="0">
                <a:highlight>
                  <a:srgbClr val="FFFF00"/>
                </a:highlight>
              </a:rPr>
              <a:t>God is love (</a:t>
            </a:r>
            <a:r>
              <a:rPr lang="en-CA" b="1" dirty="0" err="1">
                <a:highlight>
                  <a:srgbClr val="FFFF00"/>
                </a:highlight>
              </a:rPr>
              <a:t>agapē</a:t>
            </a:r>
            <a:r>
              <a:rPr lang="en-CA" b="1" dirty="0">
                <a:highlight>
                  <a:srgbClr val="FFFF00"/>
                </a:highlight>
              </a:rPr>
              <a:t>)</a:t>
            </a:r>
            <a:r>
              <a:rPr lang="en-CA" dirty="0"/>
              <a:t>, </a:t>
            </a:r>
            <a:br>
              <a:rPr lang="en-CA" dirty="0"/>
            </a:br>
            <a:r>
              <a:rPr lang="en-CA" dirty="0"/>
              <a:t>and whoever abides in love (</a:t>
            </a:r>
            <a:r>
              <a:rPr lang="en-CA" dirty="0" err="1"/>
              <a:t>agapē</a:t>
            </a:r>
            <a:r>
              <a:rPr lang="en-CA" dirty="0"/>
              <a:t>) abides in God, and God abides in him. </a:t>
            </a:r>
          </a:p>
          <a:p>
            <a:pPr>
              <a:buFont typeface="Wingdings" panose="05000000000000000000" pitchFamily="2" charset="2"/>
              <a:buChar char="Ø"/>
            </a:pPr>
            <a:r>
              <a:rPr lang="en-CA" dirty="0"/>
              <a:t>The accomplishment of the Plan of God is contingent on the New Covenant</a:t>
            </a:r>
          </a:p>
          <a:p>
            <a:pPr>
              <a:buFont typeface="Wingdings" panose="05000000000000000000" pitchFamily="2" charset="2"/>
              <a:buChar char="Ø"/>
            </a:pPr>
            <a:r>
              <a:rPr lang="en-CA" b="1" dirty="0">
                <a:highlight>
                  <a:srgbClr val="FFFF00"/>
                </a:highlight>
              </a:rPr>
              <a:t>God will NOT let it fail – the war will be won</a:t>
            </a:r>
          </a:p>
        </p:txBody>
      </p:sp>
    </p:spTree>
    <p:extLst>
      <p:ext uri="{BB962C8B-B14F-4D97-AF65-F5344CB8AC3E}">
        <p14:creationId xmlns:p14="http://schemas.microsoft.com/office/powerpoint/2010/main" val="796472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AA007-B645-C94D-7AA0-3D87C4A30647}"/>
              </a:ext>
            </a:extLst>
          </p:cNvPr>
          <p:cNvSpPr>
            <a:spLocks noGrp="1"/>
          </p:cNvSpPr>
          <p:nvPr>
            <p:ph type="title"/>
          </p:nvPr>
        </p:nvSpPr>
        <p:spPr>
          <a:xfrm>
            <a:off x="838200" y="1"/>
            <a:ext cx="10515600" cy="1104899"/>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AFF31E4F-D3E3-6406-E48E-C404731F661F}"/>
              </a:ext>
            </a:extLst>
          </p:cNvPr>
          <p:cNvSpPr>
            <a:spLocks noGrp="1"/>
          </p:cNvSpPr>
          <p:nvPr>
            <p:ph idx="1"/>
          </p:nvPr>
        </p:nvSpPr>
        <p:spPr>
          <a:xfrm>
            <a:off x="673100" y="1130300"/>
            <a:ext cx="10756900" cy="5727699"/>
          </a:xfrm>
        </p:spPr>
        <p:txBody>
          <a:bodyPr>
            <a:normAutofit/>
          </a:bodyPr>
          <a:lstStyle/>
          <a:p>
            <a:r>
              <a:rPr lang="en-CA" dirty="0"/>
              <a:t>Jesus expects his servants to </a:t>
            </a:r>
            <a:r>
              <a:rPr lang="en-CA" b="1" dirty="0">
                <a:highlight>
                  <a:srgbClr val="FFFF00"/>
                </a:highlight>
              </a:rPr>
              <a:t>be able and willing to fight</a:t>
            </a:r>
          </a:p>
          <a:p>
            <a:r>
              <a:rPr lang="en-CA" dirty="0"/>
              <a:t>The </a:t>
            </a:r>
            <a:r>
              <a:rPr lang="en-CA" b="1" dirty="0">
                <a:highlight>
                  <a:srgbClr val="FFFF00"/>
                </a:highlight>
              </a:rPr>
              <a:t>commitment</a:t>
            </a:r>
            <a:r>
              <a:rPr lang="en-CA" dirty="0"/>
              <a:t> to the Christian life must be </a:t>
            </a:r>
            <a:r>
              <a:rPr lang="en-CA" b="1" dirty="0">
                <a:highlight>
                  <a:srgbClr val="FFFF00"/>
                </a:highlight>
              </a:rPr>
              <a:t>unequivocal to the end</a:t>
            </a:r>
          </a:p>
          <a:p>
            <a:r>
              <a:rPr lang="en-CA" b="1" dirty="0">
                <a:highlight>
                  <a:srgbClr val="FFFF00"/>
                </a:highlight>
              </a:rPr>
              <a:t>John the Baptist</a:t>
            </a:r>
            <a:r>
              <a:rPr lang="en-CA" dirty="0"/>
              <a:t> provides a living example of the </a:t>
            </a:r>
            <a:br>
              <a:rPr lang="en-CA" dirty="0"/>
            </a:br>
            <a:r>
              <a:rPr lang="en-CA" dirty="0"/>
              <a:t>commitment required by God</a:t>
            </a:r>
          </a:p>
          <a:p>
            <a:r>
              <a:rPr lang="en-CA" dirty="0"/>
              <a:t>Satan knows how to </a:t>
            </a:r>
            <a:r>
              <a:rPr lang="en-CA" b="1" dirty="0">
                <a:highlight>
                  <a:srgbClr val="FFFF00"/>
                </a:highlight>
              </a:rPr>
              <a:t>attack us at our weakest points</a:t>
            </a:r>
            <a:r>
              <a:rPr lang="en-CA" dirty="0"/>
              <a:t> </a:t>
            </a:r>
          </a:p>
          <a:p>
            <a:r>
              <a:rPr lang="en-CA" dirty="0"/>
              <a:t>Only through </a:t>
            </a:r>
            <a:r>
              <a:rPr lang="en-CA" b="1" dirty="0">
                <a:highlight>
                  <a:srgbClr val="FFFF00"/>
                </a:highlight>
              </a:rPr>
              <a:t>the power of the Holy Spirit</a:t>
            </a:r>
            <a:r>
              <a:rPr lang="en-CA" dirty="0"/>
              <a:t> using the full armour of God,</a:t>
            </a:r>
            <a:br>
              <a:rPr lang="en-CA" dirty="0"/>
            </a:br>
            <a:r>
              <a:rPr lang="en-CA" dirty="0"/>
              <a:t>can we hope to succeed</a:t>
            </a:r>
          </a:p>
          <a:p>
            <a:r>
              <a:rPr lang="en-CA" b="1" dirty="0">
                <a:highlight>
                  <a:srgbClr val="FFFF00"/>
                </a:highlight>
              </a:rPr>
              <a:t>God’s commitment is expressed in </a:t>
            </a:r>
            <a:r>
              <a:rPr lang="en-CA" b="1" i="1" dirty="0">
                <a:highlight>
                  <a:srgbClr val="FFFF00"/>
                </a:highlight>
              </a:rPr>
              <a:t>h</a:t>
            </a:r>
            <a:r>
              <a:rPr lang="en-CA" b="1" i="1" dirty="0">
                <a:highlight>
                  <a:srgbClr val="FFFF00"/>
                </a:highlight>
                <a:latin typeface="Calibri" panose="020F0502020204030204" pitchFamily="34" charset="0"/>
                <a:cs typeface="Calibri" panose="020F0502020204030204" pitchFamily="34" charset="0"/>
              </a:rPr>
              <a:t>̣</a:t>
            </a:r>
            <a:r>
              <a:rPr lang="en-CA" b="1" i="1" dirty="0">
                <a:highlight>
                  <a:srgbClr val="FFFF00"/>
                </a:highlight>
              </a:rPr>
              <a:t>esed</a:t>
            </a:r>
          </a:p>
          <a:p>
            <a:r>
              <a:rPr lang="en-CA" b="1" dirty="0">
                <a:highlight>
                  <a:srgbClr val="FFFF00"/>
                </a:highlight>
              </a:rPr>
              <a:t>God requires us to attain </a:t>
            </a:r>
            <a:r>
              <a:rPr lang="en-CA" b="1" i="1" dirty="0">
                <a:highlight>
                  <a:srgbClr val="FFFF00"/>
                </a:highlight>
              </a:rPr>
              <a:t>h</a:t>
            </a:r>
            <a:r>
              <a:rPr lang="en-CA" b="1" i="1" dirty="0">
                <a:highlight>
                  <a:srgbClr val="FFFF00"/>
                </a:highlight>
                <a:latin typeface="Calibri" panose="020F0502020204030204" pitchFamily="34" charset="0"/>
                <a:cs typeface="Calibri" panose="020F0502020204030204" pitchFamily="34" charset="0"/>
              </a:rPr>
              <a:t>̣</a:t>
            </a:r>
            <a:r>
              <a:rPr lang="en-CA" b="1" i="1" dirty="0">
                <a:highlight>
                  <a:srgbClr val="FFFF00"/>
                </a:highlight>
              </a:rPr>
              <a:t>esed</a:t>
            </a:r>
            <a:r>
              <a:rPr lang="en-CA" dirty="0"/>
              <a:t> through our Christian life</a:t>
            </a:r>
          </a:p>
          <a:p>
            <a:r>
              <a:rPr lang="en-CA" dirty="0"/>
              <a:t>The whole Bible teaches </a:t>
            </a:r>
            <a:r>
              <a:rPr lang="en-CA" i="1" dirty="0"/>
              <a:t>h</a:t>
            </a:r>
            <a:r>
              <a:rPr lang="en-CA" i="1" dirty="0">
                <a:latin typeface="Calibri" panose="020F0502020204030204" pitchFamily="34" charset="0"/>
                <a:cs typeface="Calibri" panose="020F0502020204030204" pitchFamily="34" charset="0"/>
              </a:rPr>
              <a:t>̣</a:t>
            </a:r>
            <a:r>
              <a:rPr lang="en-CA" i="1" dirty="0"/>
              <a:t>esed</a:t>
            </a:r>
            <a:endParaRPr lang="en-CA" dirty="0"/>
          </a:p>
          <a:p>
            <a:r>
              <a:rPr lang="en-CA" dirty="0"/>
              <a:t>The </a:t>
            </a:r>
            <a:r>
              <a:rPr lang="en-CA" b="1" dirty="0">
                <a:highlight>
                  <a:srgbClr val="FFFF00"/>
                </a:highlight>
              </a:rPr>
              <a:t>Book of First John</a:t>
            </a:r>
            <a:r>
              <a:rPr lang="en-CA" dirty="0"/>
              <a:t> provides clear insight </a:t>
            </a:r>
            <a:br>
              <a:rPr lang="en-CA" dirty="0"/>
            </a:br>
            <a:r>
              <a:rPr lang="en-CA" dirty="0"/>
              <a:t>into the meaning of </a:t>
            </a:r>
            <a:r>
              <a:rPr lang="en-CA" b="1" dirty="0">
                <a:highlight>
                  <a:srgbClr val="FFFF00"/>
                </a:highlight>
              </a:rPr>
              <a:t>God’s Love, </a:t>
            </a:r>
            <a:r>
              <a:rPr lang="en-CA" b="1" i="1" dirty="0">
                <a:highlight>
                  <a:srgbClr val="FFFF00"/>
                </a:highlight>
              </a:rPr>
              <a:t>h</a:t>
            </a:r>
            <a:r>
              <a:rPr lang="en-CA" b="1" i="1" dirty="0">
                <a:highlight>
                  <a:srgbClr val="FFFF00"/>
                </a:highlight>
                <a:latin typeface="Calibri" panose="020F0502020204030204" pitchFamily="34" charset="0"/>
                <a:cs typeface="Calibri" panose="020F0502020204030204" pitchFamily="34" charset="0"/>
              </a:rPr>
              <a:t>̣</a:t>
            </a:r>
            <a:r>
              <a:rPr lang="en-CA" b="1" i="1" dirty="0">
                <a:highlight>
                  <a:srgbClr val="FFFF00"/>
                </a:highlight>
              </a:rPr>
              <a:t>esed</a:t>
            </a:r>
            <a:endParaRPr lang="en-CA" b="1" dirty="0">
              <a:highlight>
                <a:srgbClr val="FFFF00"/>
              </a:highlight>
            </a:endParaRPr>
          </a:p>
          <a:p>
            <a:endParaRPr lang="en-CA" dirty="0"/>
          </a:p>
          <a:p>
            <a:endParaRPr lang="en-CA" dirty="0"/>
          </a:p>
        </p:txBody>
      </p:sp>
    </p:spTree>
    <p:extLst>
      <p:ext uri="{BB962C8B-B14F-4D97-AF65-F5344CB8AC3E}">
        <p14:creationId xmlns:p14="http://schemas.microsoft.com/office/powerpoint/2010/main" val="162511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C9A6A-C4AC-8773-53FA-3CA4ED183C83}"/>
              </a:ext>
            </a:extLst>
          </p:cNvPr>
          <p:cNvSpPr>
            <a:spLocks noGrp="1"/>
          </p:cNvSpPr>
          <p:nvPr>
            <p:ph type="title"/>
          </p:nvPr>
        </p:nvSpPr>
        <p:spPr>
          <a:xfrm>
            <a:off x="838200" y="1"/>
            <a:ext cx="10515600" cy="1117599"/>
          </a:xfrm>
        </p:spPr>
        <p:txBody>
          <a:bodyPr/>
          <a:lstStyle/>
          <a:p>
            <a:pPr algn="ctr"/>
            <a:r>
              <a:rPr lang="en-CA" dirty="0">
                <a:latin typeface="Arial Black" panose="020B0A04020102020204" pitchFamily="34" charset="0"/>
              </a:rPr>
              <a:t>Fully Committed</a:t>
            </a:r>
          </a:p>
        </p:txBody>
      </p:sp>
      <p:sp>
        <p:nvSpPr>
          <p:cNvPr id="3" name="Content Placeholder 2">
            <a:extLst>
              <a:ext uri="{FF2B5EF4-FFF2-40B4-BE49-F238E27FC236}">
                <a16:creationId xmlns:a16="http://schemas.microsoft.com/office/drawing/2014/main" id="{B9BFED8B-CF9B-A6D7-C6CE-FAB58120482B}"/>
              </a:ext>
            </a:extLst>
          </p:cNvPr>
          <p:cNvSpPr>
            <a:spLocks noGrp="1"/>
          </p:cNvSpPr>
          <p:nvPr>
            <p:ph idx="1"/>
          </p:nvPr>
        </p:nvSpPr>
        <p:spPr>
          <a:xfrm>
            <a:off x="0" y="1155700"/>
            <a:ext cx="12192000" cy="5702299"/>
          </a:xfrm>
        </p:spPr>
        <p:txBody>
          <a:bodyPr>
            <a:normAutofit lnSpcReduction="10000"/>
          </a:bodyPr>
          <a:lstStyle/>
          <a:p>
            <a:r>
              <a:rPr lang="en-CA" dirty="0"/>
              <a:t>During the tour of duty, </a:t>
            </a:r>
            <a:r>
              <a:rPr lang="en-CA" b="1" dirty="0">
                <a:highlight>
                  <a:srgbClr val="FFFF00"/>
                </a:highlight>
              </a:rPr>
              <a:t>a soldier is required to be fully committed</a:t>
            </a:r>
          </a:p>
          <a:p>
            <a:r>
              <a:rPr lang="en-CA" b="1" dirty="0">
                <a:highlight>
                  <a:srgbClr val="FFFF00"/>
                </a:highlight>
              </a:rPr>
              <a:t>Paul explicitly compared the Christian life to soldiering</a:t>
            </a:r>
            <a:r>
              <a:rPr lang="en-CA" dirty="0"/>
              <a:t>:</a:t>
            </a:r>
          </a:p>
          <a:p>
            <a:pPr marL="457200" lvl="1" indent="0">
              <a:spcBef>
                <a:spcPts val="0"/>
              </a:spcBef>
              <a:buNone/>
            </a:pPr>
            <a:r>
              <a:rPr lang="en-CA" b="1" u="sng" dirty="0"/>
              <a:t>2 Timothy 2:1-4 ESV</a:t>
            </a:r>
            <a:br>
              <a:rPr lang="en-CA" dirty="0"/>
            </a:br>
            <a:r>
              <a:rPr lang="en-CA" dirty="0"/>
              <a:t>You then, my child, be strengthened by the grace that is in Christ Jesus, </a:t>
            </a:r>
            <a:br>
              <a:rPr lang="en-CA" dirty="0"/>
            </a:br>
            <a:r>
              <a:rPr lang="en-CA" dirty="0"/>
              <a:t>and what you have heard from me in the presence of many witnesses </a:t>
            </a:r>
            <a:br>
              <a:rPr lang="en-CA" dirty="0"/>
            </a:br>
            <a:r>
              <a:rPr lang="en-CA" dirty="0"/>
              <a:t>entrust to faithful men, who will be able to teach others also. </a:t>
            </a:r>
          </a:p>
          <a:p>
            <a:pPr marL="457200" lvl="1" indent="0">
              <a:buNone/>
            </a:pPr>
            <a:r>
              <a:rPr lang="en-CA" b="1" dirty="0">
                <a:highlight>
                  <a:srgbClr val="FFFF00"/>
                </a:highlight>
              </a:rPr>
              <a:t>Share in suffering as a good soldier of Christ Jesus</a:t>
            </a:r>
            <a:r>
              <a:rPr lang="en-CA" dirty="0"/>
              <a:t>. </a:t>
            </a:r>
            <a:br>
              <a:rPr lang="en-CA" dirty="0"/>
            </a:br>
            <a:r>
              <a:rPr lang="en-CA" b="1" dirty="0">
                <a:highlight>
                  <a:srgbClr val="FFFF00"/>
                </a:highlight>
              </a:rPr>
              <a:t>No soldier gets entangled in civilian pursuits</a:t>
            </a:r>
            <a:r>
              <a:rPr lang="en-CA" dirty="0"/>
              <a:t>, </a:t>
            </a:r>
            <a:br>
              <a:rPr lang="en-CA" dirty="0"/>
            </a:br>
            <a:r>
              <a:rPr lang="en-CA" dirty="0"/>
              <a:t>since his aim is to please the one who enlisted him.</a:t>
            </a:r>
          </a:p>
          <a:p>
            <a:pPr marL="457200" lvl="1" indent="0">
              <a:buNone/>
            </a:pPr>
            <a:r>
              <a:rPr lang="en-CA" b="1" u="sng" dirty="0"/>
              <a:t>1 Corinthians 9:7a ESV</a:t>
            </a:r>
            <a:br>
              <a:rPr lang="en-CA" dirty="0"/>
            </a:br>
            <a:r>
              <a:rPr lang="en-CA" b="1" dirty="0">
                <a:highlight>
                  <a:srgbClr val="FFFF00"/>
                </a:highlight>
              </a:rPr>
              <a:t>Who serves as a soldier at his own expense</a:t>
            </a:r>
            <a:r>
              <a:rPr lang="en-CA" dirty="0"/>
              <a:t>?</a:t>
            </a:r>
          </a:p>
          <a:p>
            <a:pPr marL="457200" lvl="1" indent="0">
              <a:buNone/>
            </a:pPr>
            <a:r>
              <a:rPr lang="en-CA" b="1" u="sng" dirty="0"/>
              <a:t>Philippians 2:25 ESV</a:t>
            </a:r>
            <a:br>
              <a:rPr lang="en-CA" dirty="0"/>
            </a:br>
            <a:r>
              <a:rPr lang="en-CA" dirty="0"/>
              <a:t>I have thought it necessary to send to you </a:t>
            </a:r>
            <a:r>
              <a:rPr lang="en-CA" b="1" dirty="0">
                <a:highlight>
                  <a:srgbClr val="FFFF00"/>
                </a:highlight>
              </a:rPr>
              <a:t>Epaphroditus</a:t>
            </a:r>
            <a:r>
              <a:rPr lang="en-CA" dirty="0"/>
              <a:t> my brother </a:t>
            </a:r>
            <a:br>
              <a:rPr lang="en-CA" dirty="0"/>
            </a:br>
            <a:r>
              <a:rPr lang="en-CA" dirty="0"/>
              <a:t>and fellow worker and </a:t>
            </a:r>
            <a:r>
              <a:rPr lang="en-CA" b="1" dirty="0">
                <a:highlight>
                  <a:srgbClr val="FFFF00"/>
                </a:highlight>
              </a:rPr>
              <a:t>fellow soldier</a:t>
            </a:r>
            <a:r>
              <a:rPr lang="en-CA" dirty="0"/>
              <a:t>, and your messenger and minister to my need …</a:t>
            </a:r>
          </a:p>
          <a:p>
            <a:pPr marL="457200" lvl="1" indent="0">
              <a:buNone/>
            </a:pPr>
            <a:r>
              <a:rPr lang="en-CA" b="1" u="sng" dirty="0"/>
              <a:t>Philemon 2 ESV</a:t>
            </a:r>
            <a:br>
              <a:rPr lang="en-CA" dirty="0"/>
            </a:br>
            <a:r>
              <a:rPr lang="en-CA" dirty="0"/>
              <a:t>… and Apphia our sister and </a:t>
            </a:r>
            <a:r>
              <a:rPr lang="en-CA" b="1" dirty="0">
                <a:highlight>
                  <a:srgbClr val="FFFF00"/>
                </a:highlight>
              </a:rPr>
              <a:t>Archippus</a:t>
            </a:r>
            <a:r>
              <a:rPr lang="en-CA" dirty="0"/>
              <a:t> our </a:t>
            </a:r>
            <a:r>
              <a:rPr lang="en-CA" b="1" dirty="0">
                <a:highlight>
                  <a:srgbClr val="FFFF00"/>
                </a:highlight>
              </a:rPr>
              <a:t>fellow soldier</a:t>
            </a:r>
            <a:r>
              <a:rPr lang="en-CA" dirty="0"/>
              <a:t>, and the church in your house:</a:t>
            </a:r>
          </a:p>
        </p:txBody>
      </p:sp>
    </p:spTree>
    <p:extLst>
      <p:ext uri="{BB962C8B-B14F-4D97-AF65-F5344CB8AC3E}">
        <p14:creationId xmlns:p14="http://schemas.microsoft.com/office/powerpoint/2010/main" val="3853832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531E-51F4-B82D-84A4-F3CC790C9CC6}"/>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A Fully Committed Soldier</a:t>
            </a:r>
          </a:p>
        </p:txBody>
      </p:sp>
      <p:sp>
        <p:nvSpPr>
          <p:cNvPr id="3" name="Content Placeholder 2">
            <a:extLst>
              <a:ext uri="{FF2B5EF4-FFF2-40B4-BE49-F238E27FC236}">
                <a16:creationId xmlns:a16="http://schemas.microsoft.com/office/drawing/2014/main" id="{645266EC-0206-4402-1DFD-49B04E724255}"/>
              </a:ext>
            </a:extLst>
          </p:cNvPr>
          <p:cNvSpPr>
            <a:spLocks noGrp="1"/>
          </p:cNvSpPr>
          <p:nvPr>
            <p:ph idx="1"/>
          </p:nvPr>
        </p:nvSpPr>
        <p:spPr>
          <a:xfrm>
            <a:off x="0" y="1181100"/>
            <a:ext cx="12192000" cy="5676899"/>
          </a:xfrm>
        </p:spPr>
        <p:txBody>
          <a:bodyPr/>
          <a:lstStyle/>
          <a:p>
            <a:pPr marL="0" indent="0">
              <a:buNone/>
            </a:pPr>
            <a:r>
              <a:rPr lang="en-CA" b="1" dirty="0">
                <a:highlight>
                  <a:srgbClr val="FFFF00"/>
                </a:highlight>
              </a:rPr>
              <a:t>John the Baptist was fully committed by God from his birth for his tour of duty</a:t>
            </a:r>
            <a:r>
              <a:rPr lang="en-CA" dirty="0"/>
              <a:t>:</a:t>
            </a:r>
          </a:p>
          <a:p>
            <a:pPr marL="457200" lvl="1" indent="0">
              <a:spcBef>
                <a:spcPts val="0"/>
              </a:spcBef>
              <a:buNone/>
            </a:pPr>
            <a:r>
              <a:rPr lang="en-CA" b="1" u="sng" dirty="0"/>
              <a:t>Luke 1:8, 11a, 12-13, 15-17 ESV</a:t>
            </a:r>
            <a:br>
              <a:rPr lang="en-CA" b="1" u="sng" dirty="0"/>
            </a:br>
            <a:r>
              <a:rPr lang="en-CA" dirty="0"/>
              <a:t>Now while he was serving as priest before God when his division was on duty …</a:t>
            </a:r>
            <a:br>
              <a:rPr lang="en-CA" dirty="0"/>
            </a:br>
            <a:r>
              <a:rPr lang="en-CA" dirty="0"/>
              <a:t>And there appeared to him an angel of the Lord … </a:t>
            </a:r>
            <a:br>
              <a:rPr lang="en-CA" dirty="0"/>
            </a:br>
            <a:r>
              <a:rPr lang="en-CA" dirty="0"/>
              <a:t>And </a:t>
            </a:r>
            <a:r>
              <a:rPr lang="en-CA" b="1" dirty="0">
                <a:highlight>
                  <a:srgbClr val="FFFF00"/>
                </a:highlight>
              </a:rPr>
              <a:t>Zechariah</a:t>
            </a:r>
            <a:r>
              <a:rPr lang="en-CA" dirty="0"/>
              <a:t> was troubled when he saw him, and fear fell upon him. </a:t>
            </a:r>
            <a:br>
              <a:rPr lang="en-CA" dirty="0"/>
            </a:br>
            <a:r>
              <a:rPr lang="en-CA" dirty="0"/>
              <a:t>But the angel said to him, </a:t>
            </a:r>
            <a:br>
              <a:rPr lang="en-CA" dirty="0"/>
            </a:br>
            <a:r>
              <a:rPr lang="en-CA" dirty="0"/>
              <a:t>	“Do not be afraid, Zechariah, for your prayer has been heard, </a:t>
            </a:r>
            <a:br>
              <a:rPr lang="en-CA" dirty="0"/>
            </a:br>
            <a:r>
              <a:rPr lang="en-CA" dirty="0"/>
              <a:t>	and </a:t>
            </a:r>
            <a:r>
              <a:rPr lang="en-CA" b="1" dirty="0">
                <a:highlight>
                  <a:srgbClr val="FFFF00"/>
                </a:highlight>
              </a:rPr>
              <a:t>your wife Elizabeth will bear you a son</a:t>
            </a:r>
            <a:r>
              <a:rPr lang="en-CA" dirty="0"/>
              <a:t>, and </a:t>
            </a:r>
            <a:r>
              <a:rPr lang="en-CA" b="1" dirty="0">
                <a:highlight>
                  <a:srgbClr val="FFFF00"/>
                </a:highlight>
              </a:rPr>
              <a:t>you shall call his name John</a:t>
            </a:r>
            <a:r>
              <a:rPr lang="en-CA" dirty="0"/>
              <a:t>. </a:t>
            </a:r>
            <a:br>
              <a:rPr lang="en-CA" dirty="0"/>
            </a:br>
            <a:r>
              <a:rPr lang="en-CA" dirty="0"/>
              <a:t>	… for he will be great before the Lord. </a:t>
            </a:r>
            <a:br>
              <a:rPr lang="en-CA" dirty="0"/>
            </a:br>
            <a:r>
              <a:rPr lang="en-CA" dirty="0"/>
              <a:t>	And he must not drink wine or strong drink, </a:t>
            </a:r>
            <a:br>
              <a:rPr lang="en-CA" dirty="0"/>
            </a:br>
            <a:r>
              <a:rPr lang="en-CA" dirty="0"/>
              <a:t>	and </a:t>
            </a:r>
            <a:r>
              <a:rPr lang="en-CA" b="1" dirty="0">
                <a:highlight>
                  <a:srgbClr val="FFFF00"/>
                </a:highlight>
              </a:rPr>
              <a:t>he will be filled with the Holy Spirit</a:t>
            </a:r>
            <a:r>
              <a:rPr lang="en-CA" dirty="0"/>
              <a:t>, even from his mother’s womb. </a:t>
            </a:r>
            <a:br>
              <a:rPr lang="en-CA" dirty="0"/>
            </a:br>
            <a:r>
              <a:rPr lang="en-CA" dirty="0"/>
              <a:t>	And he will turn many of the children of Israel to the Lord their God, </a:t>
            </a:r>
            <a:br>
              <a:rPr lang="en-CA" dirty="0"/>
            </a:br>
            <a:r>
              <a:rPr lang="en-CA" dirty="0"/>
              <a:t>	and he will go before him in the spirit and power of Elijah, </a:t>
            </a:r>
            <a:br>
              <a:rPr lang="en-CA" dirty="0"/>
            </a:br>
            <a:r>
              <a:rPr lang="en-CA" dirty="0"/>
              <a:t>	to turn the hearts of the fathers to the children, </a:t>
            </a:r>
            <a:br>
              <a:rPr lang="en-CA" dirty="0"/>
            </a:br>
            <a:r>
              <a:rPr lang="en-CA" dirty="0"/>
              <a:t>	and the disobedient to the wisdom of the just, </a:t>
            </a:r>
            <a:br>
              <a:rPr lang="en-CA" dirty="0"/>
            </a:br>
            <a:r>
              <a:rPr lang="en-CA" dirty="0"/>
              <a:t>	</a:t>
            </a:r>
            <a:r>
              <a:rPr lang="en-CA" b="1" dirty="0">
                <a:highlight>
                  <a:srgbClr val="FFFF00"/>
                </a:highlight>
              </a:rPr>
              <a:t>to make ready for the Lord a people prepared</a:t>
            </a:r>
            <a:r>
              <a:rPr lang="en-CA" dirty="0"/>
              <a:t>.”</a:t>
            </a:r>
          </a:p>
        </p:txBody>
      </p:sp>
    </p:spTree>
    <p:extLst>
      <p:ext uri="{BB962C8B-B14F-4D97-AF65-F5344CB8AC3E}">
        <p14:creationId xmlns:p14="http://schemas.microsoft.com/office/powerpoint/2010/main" val="2576987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CAF81-ACB8-373D-FA8B-82F621066B2F}"/>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Jesus and John the Baptist</a:t>
            </a:r>
          </a:p>
        </p:txBody>
      </p:sp>
      <p:sp>
        <p:nvSpPr>
          <p:cNvPr id="3" name="Content Placeholder 2">
            <a:extLst>
              <a:ext uri="{FF2B5EF4-FFF2-40B4-BE49-F238E27FC236}">
                <a16:creationId xmlns:a16="http://schemas.microsoft.com/office/drawing/2014/main" id="{FE8DB4D3-183C-7F4B-C862-046A98C6D9B1}"/>
              </a:ext>
            </a:extLst>
          </p:cNvPr>
          <p:cNvSpPr>
            <a:spLocks noGrp="1"/>
          </p:cNvSpPr>
          <p:nvPr>
            <p:ph idx="1"/>
          </p:nvPr>
        </p:nvSpPr>
        <p:spPr>
          <a:xfrm>
            <a:off x="0" y="1130300"/>
            <a:ext cx="12192000" cy="5727699"/>
          </a:xfrm>
        </p:spPr>
        <p:txBody>
          <a:bodyPr/>
          <a:lstStyle/>
          <a:p>
            <a:r>
              <a:rPr lang="en-CA" dirty="0"/>
              <a:t>Probably at about age 18, John commenced his preaching in the wilderness:</a:t>
            </a:r>
          </a:p>
          <a:p>
            <a:pPr marL="457200" lvl="1" indent="0">
              <a:spcBef>
                <a:spcPts val="0"/>
              </a:spcBef>
              <a:buNone/>
            </a:pPr>
            <a:r>
              <a:rPr lang="en-CA" b="1" u="sng" dirty="0"/>
              <a:t>Luke 1:80 ESV</a:t>
            </a:r>
            <a:br>
              <a:rPr lang="en-CA" b="1" u="sng" dirty="0"/>
            </a:br>
            <a:r>
              <a:rPr lang="en-CA" dirty="0"/>
              <a:t>And the child grew and became strong in spirit, </a:t>
            </a:r>
            <a:br>
              <a:rPr lang="en-CA" dirty="0"/>
            </a:br>
            <a:r>
              <a:rPr lang="en-CA" dirty="0"/>
              <a:t>and </a:t>
            </a:r>
            <a:r>
              <a:rPr lang="en-CA" b="1" dirty="0">
                <a:highlight>
                  <a:srgbClr val="FFFF00"/>
                </a:highlight>
              </a:rPr>
              <a:t>he was in the wilderness until the day of his public appearance</a:t>
            </a:r>
            <a:r>
              <a:rPr lang="en-CA" dirty="0"/>
              <a:t> to Israel.</a:t>
            </a:r>
          </a:p>
          <a:p>
            <a:pPr>
              <a:spcBef>
                <a:spcPts val="600"/>
              </a:spcBef>
            </a:pPr>
            <a:r>
              <a:rPr lang="en-CA" dirty="0"/>
              <a:t>Jesus was baptized by John early in the year, probably late January or early February of 27AD:</a:t>
            </a:r>
          </a:p>
          <a:p>
            <a:pPr marL="457200" lvl="1" indent="0">
              <a:spcBef>
                <a:spcPts val="0"/>
              </a:spcBef>
              <a:buNone/>
            </a:pPr>
            <a:r>
              <a:rPr lang="en-CA" b="1" u="sng" dirty="0"/>
              <a:t>Mark 1:9 ESV </a:t>
            </a:r>
            <a:br>
              <a:rPr lang="en-CA" b="1" u="sng" dirty="0"/>
            </a:br>
            <a:r>
              <a:rPr lang="en-CA" dirty="0"/>
              <a:t>In those days </a:t>
            </a:r>
            <a:r>
              <a:rPr lang="en-CA" b="1" dirty="0">
                <a:highlight>
                  <a:srgbClr val="FFFF00"/>
                </a:highlight>
              </a:rPr>
              <a:t>Jesus</a:t>
            </a:r>
            <a:r>
              <a:rPr lang="en-CA" dirty="0"/>
              <a:t> came from Nazareth of Galilee and </a:t>
            </a:r>
            <a:r>
              <a:rPr lang="en-CA" b="1" dirty="0">
                <a:highlight>
                  <a:srgbClr val="FFFF00"/>
                </a:highlight>
              </a:rPr>
              <a:t>was baptized by John in the Jordan</a:t>
            </a:r>
            <a:r>
              <a:rPr lang="en-CA" dirty="0"/>
              <a:t>.</a:t>
            </a:r>
          </a:p>
          <a:p>
            <a:pPr>
              <a:spcBef>
                <a:spcPts val="600"/>
              </a:spcBef>
            </a:pPr>
            <a:r>
              <a:rPr lang="en-CA" dirty="0"/>
              <a:t>Later that year John affirmed his loyalty to Jesus:</a:t>
            </a:r>
          </a:p>
          <a:p>
            <a:pPr marL="457200" lvl="1" indent="0">
              <a:spcBef>
                <a:spcPts val="0"/>
              </a:spcBef>
              <a:buNone/>
            </a:pPr>
            <a:r>
              <a:rPr lang="en-CA" b="1" u="sng" dirty="0"/>
              <a:t>John 3:30 ESV</a:t>
            </a:r>
            <a:br>
              <a:rPr lang="en-CA" dirty="0"/>
            </a:br>
            <a:r>
              <a:rPr lang="en-CA" b="1" dirty="0">
                <a:highlight>
                  <a:srgbClr val="FFFF00"/>
                </a:highlight>
              </a:rPr>
              <a:t>He must increase</a:t>
            </a:r>
            <a:r>
              <a:rPr lang="en-CA" dirty="0"/>
              <a:t>, but </a:t>
            </a:r>
            <a:r>
              <a:rPr lang="en-CA" b="1" dirty="0">
                <a:highlight>
                  <a:srgbClr val="FFFF00"/>
                </a:highlight>
              </a:rPr>
              <a:t>I must decrease</a:t>
            </a:r>
            <a:r>
              <a:rPr lang="en-CA" dirty="0"/>
              <a:t>.</a:t>
            </a:r>
          </a:p>
          <a:p>
            <a:pPr>
              <a:spcBef>
                <a:spcPts val="600"/>
              </a:spcBef>
            </a:pPr>
            <a:r>
              <a:rPr lang="en-CA" dirty="0"/>
              <a:t>Soon after that, John was arrested and Jesus commenced his Galilean Ministry:</a:t>
            </a:r>
          </a:p>
          <a:p>
            <a:pPr marL="457200" lvl="1" indent="0">
              <a:spcBef>
                <a:spcPts val="0"/>
              </a:spcBef>
              <a:buNone/>
            </a:pPr>
            <a:r>
              <a:rPr lang="en-CA" b="1" u="sng" dirty="0"/>
              <a:t>Mark 1:14 ESV</a:t>
            </a:r>
            <a:br>
              <a:rPr lang="en-CA" b="1" u="sng" dirty="0"/>
            </a:br>
            <a:r>
              <a:rPr lang="en-CA" dirty="0"/>
              <a:t>Now </a:t>
            </a:r>
            <a:r>
              <a:rPr lang="en-CA" b="1" dirty="0">
                <a:highlight>
                  <a:srgbClr val="FFFF00"/>
                </a:highlight>
              </a:rPr>
              <a:t>after John was arrested</a:t>
            </a:r>
            <a:r>
              <a:rPr lang="en-CA" dirty="0"/>
              <a:t>, </a:t>
            </a:r>
            <a:r>
              <a:rPr lang="en-CA" b="1" dirty="0">
                <a:highlight>
                  <a:srgbClr val="FFFF00"/>
                </a:highlight>
              </a:rPr>
              <a:t>Jesus came into Galilee</a:t>
            </a:r>
            <a:r>
              <a:rPr lang="en-CA" dirty="0"/>
              <a:t>, </a:t>
            </a:r>
            <a:r>
              <a:rPr lang="en-CA" b="1" dirty="0">
                <a:highlight>
                  <a:srgbClr val="FFFF00"/>
                </a:highlight>
              </a:rPr>
              <a:t>proclaiming the gospel </a:t>
            </a:r>
            <a:r>
              <a:rPr lang="en-CA" dirty="0"/>
              <a:t>of God …</a:t>
            </a:r>
            <a:br>
              <a:rPr lang="en-CA" dirty="0"/>
            </a:br>
            <a:endParaRPr lang="en-CA" dirty="0"/>
          </a:p>
        </p:txBody>
      </p:sp>
    </p:spTree>
    <p:extLst>
      <p:ext uri="{BB962C8B-B14F-4D97-AF65-F5344CB8AC3E}">
        <p14:creationId xmlns:p14="http://schemas.microsoft.com/office/powerpoint/2010/main" val="154489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45272-365A-7361-5EF8-BAE49C42343D}"/>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Jesus Honours John</a:t>
            </a:r>
          </a:p>
        </p:txBody>
      </p:sp>
      <p:sp>
        <p:nvSpPr>
          <p:cNvPr id="3" name="Content Placeholder 2">
            <a:extLst>
              <a:ext uri="{FF2B5EF4-FFF2-40B4-BE49-F238E27FC236}">
                <a16:creationId xmlns:a16="http://schemas.microsoft.com/office/drawing/2014/main" id="{28845A38-3B22-D434-C3D4-F59756A2631B}"/>
              </a:ext>
            </a:extLst>
          </p:cNvPr>
          <p:cNvSpPr>
            <a:spLocks noGrp="1"/>
          </p:cNvSpPr>
          <p:nvPr>
            <p:ph idx="1"/>
          </p:nvPr>
        </p:nvSpPr>
        <p:spPr>
          <a:xfrm>
            <a:off x="0" y="1104900"/>
            <a:ext cx="12192000" cy="5753099"/>
          </a:xfrm>
        </p:spPr>
        <p:txBody>
          <a:bodyPr>
            <a:normAutofit lnSpcReduction="10000"/>
          </a:bodyPr>
          <a:lstStyle/>
          <a:p>
            <a:r>
              <a:rPr lang="en-CA" dirty="0"/>
              <a:t>John the Baptist was held in prison at Machaerus for perhaps one year before Herod Antipas executed him</a:t>
            </a:r>
          </a:p>
          <a:p>
            <a:r>
              <a:rPr lang="en-CA" b="1" dirty="0">
                <a:highlight>
                  <a:srgbClr val="FFFF00"/>
                </a:highlight>
              </a:rPr>
              <a:t>While he was in prison</a:t>
            </a:r>
            <a:r>
              <a:rPr lang="en-CA" dirty="0"/>
              <a:t>, John wanted to point his disciples to Jesus:</a:t>
            </a:r>
          </a:p>
          <a:p>
            <a:pPr marL="457200" lvl="1" indent="0">
              <a:spcBef>
                <a:spcPts val="0"/>
              </a:spcBef>
              <a:buNone/>
            </a:pPr>
            <a:r>
              <a:rPr lang="en-CA" b="1" u="sng" dirty="0"/>
              <a:t>Luke 7:18b-23 ESV</a:t>
            </a:r>
            <a:br>
              <a:rPr lang="en-CA" dirty="0"/>
            </a:br>
            <a:r>
              <a:rPr lang="en-CA" dirty="0"/>
              <a:t>And John, calling two of his disciples to him, </a:t>
            </a:r>
            <a:r>
              <a:rPr lang="en-CA" b="1" dirty="0">
                <a:highlight>
                  <a:srgbClr val="FFFF00"/>
                </a:highlight>
              </a:rPr>
              <a:t>sent them to the Lord</a:t>
            </a:r>
            <a:r>
              <a:rPr lang="en-CA" dirty="0"/>
              <a:t>, saying, </a:t>
            </a:r>
            <a:br>
              <a:rPr lang="en-CA" dirty="0"/>
            </a:br>
            <a:r>
              <a:rPr lang="en-CA" dirty="0"/>
              <a:t>	“Are you the one who is to come, or shall we look for another?” </a:t>
            </a:r>
          </a:p>
          <a:p>
            <a:pPr marL="457200" lvl="1" indent="0">
              <a:buNone/>
            </a:pPr>
            <a:r>
              <a:rPr lang="en-CA" dirty="0"/>
              <a:t>And when the men had come to him, they said, </a:t>
            </a:r>
            <a:br>
              <a:rPr lang="en-CA" dirty="0"/>
            </a:br>
            <a:r>
              <a:rPr lang="en-CA" dirty="0"/>
              <a:t>	“John the Baptist has sent us to you, saying, </a:t>
            </a:r>
            <a:br>
              <a:rPr lang="en-CA" dirty="0"/>
            </a:br>
            <a:r>
              <a:rPr lang="en-CA" dirty="0"/>
              <a:t>		‘</a:t>
            </a:r>
            <a:r>
              <a:rPr lang="en-CA" b="1" dirty="0">
                <a:highlight>
                  <a:srgbClr val="FFFF00"/>
                </a:highlight>
              </a:rPr>
              <a:t>Are you the one who is to come</a:t>
            </a:r>
            <a:r>
              <a:rPr lang="en-CA" dirty="0"/>
              <a:t>, or shall we look for another?’” </a:t>
            </a:r>
          </a:p>
          <a:p>
            <a:pPr marL="457200" lvl="1" indent="0">
              <a:buNone/>
            </a:pPr>
            <a:r>
              <a:rPr lang="en-CA" dirty="0"/>
              <a:t>In that hour he healed many people of diseases and plagues and evil spirits, </a:t>
            </a:r>
            <a:br>
              <a:rPr lang="en-CA" dirty="0"/>
            </a:br>
            <a:r>
              <a:rPr lang="en-CA" dirty="0"/>
              <a:t>and on many who were blind he bestowed sight. </a:t>
            </a:r>
            <a:br>
              <a:rPr lang="en-CA" dirty="0"/>
            </a:br>
            <a:r>
              <a:rPr lang="en-CA" dirty="0"/>
              <a:t>And he answered them, </a:t>
            </a:r>
            <a:br>
              <a:rPr lang="en-CA" dirty="0"/>
            </a:br>
            <a:r>
              <a:rPr lang="en-CA" dirty="0"/>
              <a:t>	“Go and tell John what you have seen and heard: </a:t>
            </a:r>
            <a:br>
              <a:rPr lang="en-CA" dirty="0"/>
            </a:br>
            <a:r>
              <a:rPr lang="en-CA" dirty="0"/>
              <a:t>		the blind receive their sight, the lame walk, lepers are cleansed, </a:t>
            </a:r>
            <a:br>
              <a:rPr lang="en-CA" dirty="0"/>
            </a:br>
            <a:r>
              <a:rPr lang="en-CA" dirty="0"/>
              <a:t>		and the deaf hear, the dead are raised up, </a:t>
            </a:r>
            <a:br>
              <a:rPr lang="en-CA" dirty="0"/>
            </a:br>
            <a:r>
              <a:rPr lang="en-CA" dirty="0"/>
              <a:t>		the poor have good news preached to them. </a:t>
            </a:r>
            <a:br>
              <a:rPr lang="en-CA" dirty="0"/>
            </a:br>
            <a:r>
              <a:rPr lang="en-CA" dirty="0"/>
              <a:t>		And </a:t>
            </a:r>
            <a:r>
              <a:rPr lang="en-CA" b="1" dirty="0">
                <a:highlight>
                  <a:srgbClr val="FFFF00"/>
                </a:highlight>
              </a:rPr>
              <a:t>blessed is the one who is not offended by me</a:t>
            </a:r>
            <a:r>
              <a:rPr lang="en-CA" dirty="0"/>
              <a:t>.”</a:t>
            </a:r>
          </a:p>
        </p:txBody>
      </p:sp>
    </p:spTree>
    <p:extLst>
      <p:ext uri="{BB962C8B-B14F-4D97-AF65-F5344CB8AC3E}">
        <p14:creationId xmlns:p14="http://schemas.microsoft.com/office/powerpoint/2010/main" val="2283003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18449-2FE6-3E68-5C67-0B4071A08BE8}"/>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A Fully Committed Soldier</a:t>
            </a:r>
            <a:endParaRPr lang="en-CA" dirty="0"/>
          </a:p>
        </p:txBody>
      </p:sp>
      <p:sp>
        <p:nvSpPr>
          <p:cNvPr id="3" name="Content Placeholder 2">
            <a:extLst>
              <a:ext uri="{FF2B5EF4-FFF2-40B4-BE49-F238E27FC236}">
                <a16:creationId xmlns:a16="http://schemas.microsoft.com/office/drawing/2014/main" id="{DA1E603C-C8F1-18EC-B30A-79094C449B6D}"/>
              </a:ext>
            </a:extLst>
          </p:cNvPr>
          <p:cNvSpPr>
            <a:spLocks noGrp="1"/>
          </p:cNvSpPr>
          <p:nvPr>
            <p:ph idx="1"/>
          </p:nvPr>
        </p:nvSpPr>
        <p:spPr>
          <a:xfrm>
            <a:off x="0" y="1181100"/>
            <a:ext cx="12192000" cy="5676899"/>
          </a:xfrm>
        </p:spPr>
        <p:txBody>
          <a:bodyPr>
            <a:normAutofit/>
          </a:bodyPr>
          <a:lstStyle/>
          <a:p>
            <a:pPr marL="0" indent="0">
              <a:buNone/>
            </a:pPr>
            <a:r>
              <a:rPr lang="en-CA" dirty="0"/>
              <a:t>After the discussion with John’s disciples, </a:t>
            </a:r>
            <a:r>
              <a:rPr lang="en-CA" b="1" dirty="0">
                <a:highlight>
                  <a:srgbClr val="FFFF00"/>
                </a:highlight>
              </a:rPr>
              <a:t>Jesus addressed the crowd</a:t>
            </a:r>
            <a:r>
              <a:rPr lang="en-CA" dirty="0"/>
              <a:t>:   </a:t>
            </a:r>
          </a:p>
          <a:p>
            <a:pPr marL="457200" lvl="1" indent="0">
              <a:spcBef>
                <a:spcPts val="0"/>
              </a:spcBef>
              <a:buNone/>
            </a:pPr>
            <a:r>
              <a:rPr lang="en-CA" b="1" u="sng" dirty="0"/>
              <a:t>Matthew 11:7-11a ESV</a:t>
            </a:r>
            <a:br>
              <a:rPr lang="en-CA" dirty="0"/>
            </a:br>
            <a:r>
              <a:rPr lang="en-CA" dirty="0"/>
              <a:t>As they went away, Jesus began to speak to the crowds concerning John: </a:t>
            </a:r>
            <a:br>
              <a:rPr lang="en-CA" dirty="0"/>
            </a:br>
            <a:r>
              <a:rPr lang="en-CA" dirty="0"/>
              <a:t>	“What did you go out into the wilderness to see? </a:t>
            </a:r>
            <a:br>
              <a:rPr lang="en-CA" dirty="0"/>
            </a:br>
            <a:r>
              <a:rPr lang="en-CA" dirty="0"/>
              <a:t>	A reed shaken by the wind? </a:t>
            </a:r>
            <a:br>
              <a:rPr lang="en-CA" dirty="0"/>
            </a:br>
            <a:r>
              <a:rPr lang="en-CA" dirty="0"/>
              <a:t>	What then did you go out to see? </a:t>
            </a:r>
            <a:br>
              <a:rPr lang="en-CA" dirty="0"/>
            </a:br>
            <a:r>
              <a:rPr lang="en-CA" dirty="0"/>
              <a:t>	A man dressed in soft clothing? </a:t>
            </a:r>
            <a:br>
              <a:rPr lang="en-CA" dirty="0"/>
            </a:br>
            <a:r>
              <a:rPr lang="en-CA" dirty="0"/>
              <a:t>	Behold, those who wear soft clothing are in kings’ houses. </a:t>
            </a:r>
            <a:br>
              <a:rPr lang="en-CA" dirty="0"/>
            </a:br>
            <a:r>
              <a:rPr lang="en-CA" dirty="0"/>
              <a:t>	What then did you go out to see? </a:t>
            </a:r>
            <a:br>
              <a:rPr lang="en-CA" dirty="0"/>
            </a:br>
            <a:r>
              <a:rPr lang="en-CA" dirty="0"/>
              <a:t>	</a:t>
            </a:r>
            <a:r>
              <a:rPr lang="en-CA" b="1" dirty="0">
                <a:highlight>
                  <a:srgbClr val="FFFF00"/>
                </a:highlight>
              </a:rPr>
              <a:t>A prophet</a:t>
            </a:r>
            <a:r>
              <a:rPr lang="en-CA" dirty="0"/>
              <a:t>?  Yes, </a:t>
            </a:r>
            <a:r>
              <a:rPr lang="en-CA" b="1" dirty="0">
                <a:highlight>
                  <a:srgbClr val="FFFF00"/>
                </a:highlight>
              </a:rPr>
              <a:t>I tell you, and more than a prophet</a:t>
            </a:r>
            <a:r>
              <a:rPr lang="en-CA" dirty="0"/>
              <a:t>. </a:t>
            </a:r>
            <a:br>
              <a:rPr lang="en-CA" dirty="0"/>
            </a:br>
            <a:r>
              <a:rPr lang="en-CA" dirty="0"/>
              <a:t>	This is he of whom it is written, </a:t>
            </a:r>
            <a:br>
              <a:rPr lang="en-CA" dirty="0"/>
            </a:br>
            <a:r>
              <a:rPr lang="en-CA" dirty="0"/>
              <a:t>		‘Behold, I send my messenger before your face,</a:t>
            </a:r>
            <a:br>
              <a:rPr lang="en-CA" dirty="0"/>
            </a:br>
            <a:r>
              <a:rPr lang="en-CA" dirty="0"/>
              <a:t>		</a:t>
            </a:r>
            <a:r>
              <a:rPr lang="en-CA" b="1" dirty="0">
                <a:highlight>
                  <a:srgbClr val="FFFF00"/>
                </a:highlight>
              </a:rPr>
              <a:t>who will prepare your way before you</a:t>
            </a:r>
            <a:r>
              <a:rPr lang="en-CA" dirty="0"/>
              <a:t>.’ (citing Malachi 3:1)</a:t>
            </a:r>
          </a:p>
          <a:p>
            <a:pPr marL="457200" lvl="1" indent="0">
              <a:buNone/>
            </a:pPr>
            <a:r>
              <a:rPr lang="en-CA" dirty="0"/>
              <a:t>	Truly, I say to you, among those born of women </a:t>
            </a:r>
            <a:br>
              <a:rPr lang="en-CA" dirty="0"/>
            </a:br>
            <a:r>
              <a:rPr lang="en-CA" dirty="0"/>
              <a:t>	</a:t>
            </a:r>
            <a:r>
              <a:rPr lang="en-CA" b="1" dirty="0">
                <a:highlight>
                  <a:srgbClr val="FFFF00"/>
                </a:highlight>
              </a:rPr>
              <a:t>there has arisen no one greater than John the Baptist</a:t>
            </a:r>
            <a:r>
              <a:rPr lang="en-CA" dirty="0"/>
              <a:t>. …”</a:t>
            </a:r>
          </a:p>
          <a:p>
            <a:pPr>
              <a:buFont typeface="Wingdings" panose="05000000000000000000" pitchFamily="2" charset="2"/>
              <a:buChar char="Ø"/>
            </a:pPr>
            <a:r>
              <a:rPr lang="en-CA" dirty="0"/>
              <a:t>John was the “</a:t>
            </a:r>
            <a:r>
              <a:rPr lang="en-CA" b="1" dirty="0">
                <a:highlight>
                  <a:srgbClr val="FFFF00"/>
                </a:highlight>
              </a:rPr>
              <a:t>last prophet</a:t>
            </a:r>
            <a:r>
              <a:rPr lang="en-CA" dirty="0"/>
              <a:t>” and the “</a:t>
            </a:r>
            <a:r>
              <a:rPr lang="en-CA" b="1" dirty="0">
                <a:highlight>
                  <a:srgbClr val="FFFF00"/>
                </a:highlight>
              </a:rPr>
              <a:t>first Christian</a:t>
            </a:r>
            <a:r>
              <a:rPr lang="en-CA" dirty="0"/>
              <a:t>” – his role was unique	</a:t>
            </a:r>
          </a:p>
        </p:txBody>
      </p:sp>
    </p:spTree>
    <p:extLst>
      <p:ext uri="{BB962C8B-B14F-4D97-AF65-F5344CB8AC3E}">
        <p14:creationId xmlns:p14="http://schemas.microsoft.com/office/powerpoint/2010/main" val="370568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8AEF-E88B-FA76-891C-5A2B2584A587}"/>
              </a:ext>
            </a:extLst>
          </p:cNvPr>
          <p:cNvSpPr>
            <a:spLocks noGrp="1"/>
          </p:cNvSpPr>
          <p:nvPr>
            <p:ph type="title"/>
          </p:nvPr>
        </p:nvSpPr>
        <p:spPr>
          <a:xfrm>
            <a:off x="838200" y="1"/>
            <a:ext cx="10515600" cy="11429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An Object Lesson in Soldiering</a:t>
            </a:r>
            <a:endParaRPr lang="en-CA" dirty="0"/>
          </a:p>
        </p:txBody>
      </p:sp>
      <p:sp>
        <p:nvSpPr>
          <p:cNvPr id="3" name="Content Placeholder 2">
            <a:extLst>
              <a:ext uri="{FF2B5EF4-FFF2-40B4-BE49-F238E27FC236}">
                <a16:creationId xmlns:a16="http://schemas.microsoft.com/office/drawing/2014/main" id="{91F211CD-65CD-35CB-7882-B8B53268B5AE}"/>
              </a:ext>
            </a:extLst>
          </p:cNvPr>
          <p:cNvSpPr>
            <a:spLocks noGrp="1"/>
          </p:cNvSpPr>
          <p:nvPr>
            <p:ph idx="1"/>
          </p:nvPr>
        </p:nvSpPr>
        <p:spPr>
          <a:xfrm>
            <a:off x="0" y="1143000"/>
            <a:ext cx="12192000" cy="5714999"/>
          </a:xfrm>
        </p:spPr>
        <p:txBody>
          <a:bodyPr/>
          <a:lstStyle/>
          <a:p>
            <a:r>
              <a:rPr lang="en-CA" b="1" dirty="0">
                <a:highlight>
                  <a:srgbClr val="FFFF00"/>
                </a:highlight>
              </a:rPr>
              <a:t>Jesus ends his speech by alluding to the metaphor of violence</a:t>
            </a:r>
            <a:r>
              <a:rPr lang="en-CA" dirty="0"/>
              <a:t>:</a:t>
            </a:r>
          </a:p>
          <a:p>
            <a:pPr marL="457200" lvl="1" indent="0">
              <a:buNone/>
            </a:pPr>
            <a:r>
              <a:rPr lang="en-CA" b="1" u="sng" dirty="0"/>
              <a:t>Matthew 11:12-15 ESV</a:t>
            </a:r>
            <a:br>
              <a:rPr lang="en-CA" dirty="0"/>
            </a:br>
            <a:r>
              <a:rPr lang="en-CA" dirty="0"/>
              <a:t>From the days of John the Baptist until now </a:t>
            </a:r>
            <a:br>
              <a:rPr lang="en-CA" dirty="0"/>
            </a:br>
            <a:r>
              <a:rPr lang="en-CA" b="1" dirty="0">
                <a:highlight>
                  <a:srgbClr val="FFFF00"/>
                </a:highlight>
              </a:rPr>
              <a:t>the kingdom of heaven has suffered violence</a:t>
            </a:r>
            <a:r>
              <a:rPr lang="en-CA" dirty="0"/>
              <a:t>, </a:t>
            </a:r>
            <a:br>
              <a:rPr lang="en-CA" dirty="0"/>
            </a:br>
            <a:r>
              <a:rPr lang="en-CA" dirty="0"/>
              <a:t>and </a:t>
            </a:r>
            <a:r>
              <a:rPr lang="en-CA" b="1" dirty="0">
                <a:highlight>
                  <a:srgbClr val="FFFF00"/>
                </a:highlight>
              </a:rPr>
              <a:t>the violent take it by force</a:t>
            </a:r>
            <a:r>
              <a:rPr lang="en-CA" dirty="0"/>
              <a:t>. </a:t>
            </a:r>
            <a:br>
              <a:rPr lang="en-CA" dirty="0"/>
            </a:br>
            <a:r>
              <a:rPr lang="en-CA" dirty="0"/>
              <a:t>For all the Prophets and the Law prophesied until John, </a:t>
            </a:r>
            <a:br>
              <a:rPr lang="en-CA" dirty="0"/>
            </a:br>
            <a:r>
              <a:rPr lang="en-CA" dirty="0"/>
              <a:t>and if you are willing to accept it, he is Elijah who is to come. </a:t>
            </a:r>
          </a:p>
          <a:p>
            <a:pPr marL="457200" lvl="1" indent="0">
              <a:buNone/>
            </a:pPr>
            <a:r>
              <a:rPr lang="en-CA" b="1" dirty="0">
                <a:highlight>
                  <a:srgbClr val="FFFF00"/>
                </a:highlight>
              </a:rPr>
              <a:t>He who has ears to hear</a:t>
            </a:r>
            <a:r>
              <a:rPr lang="en-CA" dirty="0"/>
              <a:t>, </a:t>
            </a:r>
            <a:r>
              <a:rPr lang="en-CA" b="1" dirty="0">
                <a:highlight>
                  <a:srgbClr val="FFFF00"/>
                </a:highlight>
              </a:rPr>
              <a:t>let him hear</a:t>
            </a:r>
            <a:r>
              <a:rPr lang="en-CA" dirty="0"/>
              <a:t>.</a:t>
            </a:r>
          </a:p>
          <a:p>
            <a:r>
              <a:rPr lang="en-CA" dirty="0"/>
              <a:t>“</a:t>
            </a:r>
            <a:r>
              <a:rPr lang="en-CA" b="1" u="sng" dirty="0"/>
              <a:t>From the days of John the Baptist</a:t>
            </a:r>
            <a:r>
              <a:rPr lang="en-CA" dirty="0"/>
              <a:t>”: when John went out into the wilderness and began to “prepare the way” for the Messiah, </a:t>
            </a:r>
            <a:r>
              <a:rPr lang="en-CA" b="1" dirty="0">
                <a:highlight>
                  <a:srgbClr val="FFFF00"/>
                </a:highlight>
              </a:rPr>
              <a:t>a new era in the fulfillment of the Plan of God began</a:t>
            </a:r>
          </a:p>
          <a:p>
            <a:r>
              <a:rPr lang="en-CA" dirty="0"/>
              <a:t>The First Advent opened up access to the </a:t>
            </a:r>
            <a:r>
              <a:rPr lang="en-CA" b="1" dirty="0">
                <a:highlight>
                  <a:srgbClr val="FFFF00"/>
                </a:highlight>
              </a:rPr>
              <a:t>Kingdom of God</a:t>
            </a:r>
            <a:r>
              <a:rPr lang="en-CA" dirty="0"/>
              <a:t> for those called</a:t>
            </a:r>
          </a:p>
          <a:p>
            <a:r>
              <a:rPr lang="en-CA" dirty="0"/>
              <a:t>The work of John the Baptist prepared the way for the New Testament Church</a:t>
            </a:r>
          </a:p>
        </p:txBody>
      </p:sp>
    </p:spTree>
    <p:extLst>
      <p:ext uri="{BB962C8B-B14F-4D97-AF65-F5344CB8AC3E}">
        <p14:creationId xmlns:p14="http://schemas.microsoft.com/office/powerpoint/2010/main" val="361390041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2089</TotalTime>
  <Words>6991</Words>
  <Application>Microsoft Office PowerPoint</Application>
  <PresentationFormat>Widescreen</PresentationFormat>
  <Paragraphs>305</Paragraphs>
  <Slides>33</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Aptos</vt:lpstr>
      <vt:lpstr>Aptos Display</vt:lpstr>
      <vt:lpstr>Arial</vt:lpstr>
      <vt:lpstr>Arial Black</vt:lpstr>
      <vt:lpstr>Calibri</vt:lpstr>
      <vt:lpstr>Wingdings</vt:lpstr>
      <vt:lpstr>1_Office Theme</vt:lpstr>
      <vt:lpstr>Christian Soldiers – the Commitment</vt:lpstr>
      <vt:lpstr>The Life of a Soldier</vt:lpstr>
      <vt:lpstr>The Life of a Soldier</vt:lpstr>
      <vt:lpstr>Fully Committed</vt:lpstr>
      <vt:lpstr>A Fully Committed Soldier</vt:lpstr>
      <vt:lpstr>Jesus and John the Baptist</vt:lpstr>
      <vt:lpstr>Jesus Honours John</vt:lpstr>
      <vt:lpstr>A Fully Committed Soldier</vt:lpstr>
      <vt:lpstr>An Object Lesson in Soldiering</vt:lpstr>
      <vt:lpstr>An Object Lesson in Soldiering</vt:lpstr>
      <vt:lpstr>Mission Impossible</vt:lpstr>
      <vt:lpstr>Temptation – the Weapon of Satan</vt:lpstr>
      <vt:lpstr>The Temptation of Jesus</vt:lpstr>
      <vt:lpstr>The Temptation of Jesus</vt:lpstr>
      <vt:lpstr>Our Assurance</vt:lpstr>
      <vt:lpstr>Our Weapons </vt:lpstr>
      <vt:lpstr>The Armour of God</vt:lpstr>
      <vt:lpstr>The Schemes of the Devil</vt:lpstr>
      <vt:lpstr>The Belt of Truth</vt:lpstr>
      <vt:lpstr>The Breastplate of Righteousness</vt:lpstr>
      <vt:lpstr>The Gospel of Peace</vt:lpstr>
      <vt:lpstr>The Shield of Faith</vt:lpstr>
      <vt:lpstr>The Helmet of Salvation</vt:lpstr>
      <vt:lpstr>The Sword of the Spirit – the Word of God</vt:lpstr>
      <vt:lpstr>Commitment to the End</vt:lpstr>
      <vt:lpstr>The Definition of Commitment – ḥesed </vt:lpstr>
      <vt:lpstr>God is Love – ḥesed</vt:lpstr>
      <vt:lpstr>John’s Definition of ḥesed </vt:lpstr>
      <vt:lpstr>John’s Definition of ḥesed </vt:lpstr>
      <vt:lpstr>Children of God – Through the Holy Spirit</vt:lpstr>
      <vt:lpstr>The Requirement of ḥesed</vt:lpstr>
      <vt:lpstr>God’s Covenant Commitment – ḥesed</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26</cp:revision>
  <dcterms:created xsi:type="dcterms:W3CDTF">2025-11-22T10:23:54Z</dcterms:created>
  <dcterms:modified xsi:type="dcterms:W3CDTF">2026-02-28T11:27:15Z</dcterms:modified>
</cp:coreProperties>
</file>