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3" r:id="rId3"/>
    <p:sldId id="257" r:id="rId4"/>
    <p:sldId id="258" r:id="rId5"/>
    <p:sldId id="259" r:id="rId6"/>
    <p:sldId id="260" r:id="rId7"/>
    <p:sldId id="261" r:id="rId8"/>
    <p:sldId id="262" r:id="rId9"/>
    <p:sldId id="282" r:id="rId10"/>
    <p:sldId id="283" r:id="rId11"/>
    <p:sldId id="284" r:id="rId12"/>
    <p:sldId id="266" r:id="rId13"/>
    <p:sldId id="267" r:id="rId14"/>
    <p:sldId id="274" r:id="rId15"/>
    <p:sldId id="286" r:id="rId16"/>
    <p:sldId id="285" r:id="rId17"/>
    <p:sldId id="268" r:id="rId18"/>
    <p:sldId id="269" r:id="rId19"/>
    <p:sldId id="278" r:id="rId20"/>
    <p:sldId id="280" r:id="rId21"/>
    <p:sldId id="264" r:id="rId22"/>
    <p:sldId id="265" r:id="rId23"/>
    <p:sldId id="281" r:id="rId24"/>
    <p:sldId id="275"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238" autoAdjust="0"/>
  </p:normalViewPr>
  <p:slideViewPr>
    <p:cSldViewPr snapToGrid="0">
      <p:cViewPr varScale="1">
        <p:scale>
          <a:sx n="75" d="100"/>
          <a:sy n="75" d="100"/>
        </p:scale>
        <p:origin x="60" y="54"/>
      </p:cViewPr>
      <p:guideLst/>
    </p:cSldViewPr>
  </p:slideViewPr>
  <p:notesTextViewPr>
    <p:cViewPr>
      <p:scale>
        <a:sx n="3" d="2"/>
        <a:sy n="3" d="2"/>
      </p:scale>
      <p:origin x="0" y="0"/>
    </p:cViewPr>
  </p:notesTextViewPr>
  <p:sorterViewPr>
    <p:cViewPr varScale="1">
      <p:scale>
        <a:sx n="1" d="1"/>
        <a:sy n="1" d="1"/>
      </p:scale>
      <p:origin x="0" y="-55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828212-3291-40BE-B122-71E89EB24BCE}" type="datetimeFigureOut">
              <a:rPr lang="en-CA" smtClean="0"/>
              <a:t>2024-05-01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F0589D-F127-4F48-A2AF-04ED808D96AD}" type="slidenum">
              <a:rPr lang="en-CA" smtClean="0"/>
              <a:t>‹#›</a:t>
            </a:fld>
            <a:endParaRPr lang="en-CA"/>
          </a:p>
        </p:txBody>
      </p:sp>
    </p:spTree>
    <p:extLst>
      <p:ext uri="{BB962C8B-B14F-4D97-AF65-F5344CB8AC3E}">
        <p14:creationId xmlns:p14="http://schemas.microsoft.com/office/powerpoint/2010/main" val="3051199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chapter is the climax of the Book of Ezekiel</a:t>
            </a:r>
          </a:p>
          <a:p>
            <a:pPr marL="171450" indent="-171450">
              <a:buFont typeface="Arial" panose="020B0604020202020204" pitchFamily="34" charset="0"/>
              <a:buChar char="•"/>
            </a:pPr>
            <a:r>
              <a:rPr lang="en-CA" dirty="0"/>
              <a:t>This chapter is a “type” of what I pray for daily: that God will make the decision to </a:t>
            </a:r>
            <a:r>
              <a:rPr lang="en-CA" b="1" u="sng" dirty="0"/>
              <a:t>act now</a:t>
            </a:r>
            <a:r>
              <a:rPr lang="en-CA" dirty="0"/>
              <a:t> … </a:t>
            </a:r>
          </a:p>
          <a:p>
            <a:pPr marL="171450" indent="-171450">
              <a:buFont typeface="Arial" panose="020B0604020202020204" pitchFamily="34" charset="0"/>
              <a:buChar char="•"/>
            </a:pPr>
            <a:r>
              <a:rPr lang="en-CA" dirty="0"/>
              <a:t>All that precedes builds up to the decision …</a:t>
            </a:r>
          </a:p>
          <a:p>
            <a:pPr marL="171450" indent="-171450">
              <a:buFont typeface="Arial" panose="020B0604020202020204" pitchFamily="34" charset="0"/>
              <a:buChar char="•"/>
            </a:pPr>
            <a:r>
              <a:rPr lang="en-CA" dirty="0"/>
              <a:t>All that follows results from the decision …</a:t>
            </a:r>
          </a:p>
          <a:p>
            <a:pPr marL="171450" indent="-171450">
              <a:buFont typeface="Arial" panose="020B0604020202020204" pitchFamily="34" charset="0"/>
              <a:buChar char="•"/>
            </a:pPr>
            <a:r>
              <a:rPr lang="en-CA" dirty="0"/>
              <a:t>God says, “It’s on.  It’s happening.  The end is NOW!” </a:t>
            </a:r>
          </a:p>
        </p:txBody>
      </p:sp>
      <p:sp>
        <p:nvSpPr>
          <p:cNvPr id="4" name="Slide Number Placeholder 3"/>
          <p:cNvSpPr>
            <a:spLocks noGrp="1"/>
          </p:cNvSpPr>
          <p:nvPr>
            <p:ph type="sldNum" sz="quarter" idx="5"/>
          </p:nvPr>
        </p:nvSpPr>
        <p:spPr/>
        <p:txBody>
          <a:bodyPr/>
          <a:lstStyle/>
          <a:p>
            <a:fld id="{88F0589D-F127-4F48-A2AF-04ED808D96AD}" type="slidenum">
              <a:rPr lang="en-CA" smtClean="0"/>
              <a:t>1</a:t>
            </a:fld>
            <a:endParaRPr lang="en-CA"/>
          </a:p>
        </p:txBody>
      </p:sp>
    </p:spTree>
    <p:extLst>
      <p:ext uri="{BB962C8B-B14F-4D97-AF65-F5344CB8AC3E}">
        <p14:creationId xmlns:p14="http://schemas.microsoft.com/office/powerpoint/2010/main" val="2094771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Dynasty lasted close to 400 years</a:t>
            </a:r>
          </a:p>
        </p:txBody>
      </p:sp>
      <p:sp>
        <p:nvSpPr>
          <p:cNvPr id="4" name="Slide Number Placeholder 3"/>
          <p:cNvSpPr>
            <a:spLocks noGrp="1"/>
          </p:cNvSpPr>
          <p:nvPr>
            <p:ph type="sldNum" sz="quarter" idx="5"/>
          </p:nvPr>
        </p:nvSpPr>
        <p:spPr/>
        <p:txBody>
          <a:bodyPr/>
          <a:lstStyle/>
          <a:p>
            <a:fld id="{88F0589D-F127-4F48-A2AF-04ED808D96AD}" type="slidenum">
              <a:rPr lang="en-CA" smtClean="0"/>
              <a:t>12</a:t>
            </a:fld>
            <a:endParaRPr lang="en-CA"/>
          </a:p>
        </p:txBody>
      </p:sp>
    </p:spTree>
    <p:extLst>
      <p:ext uri="{BB962C8B-B14F-4D97-AF65-F5344CB8AC3E}">
        <p14:creationId xmlns:p14="http://schemas.microsoft.com/office/powerpoint/2010/main" val="2490222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From the beginning, it was specific that Jesus was the descendant of David who would extend the Dynasty into perpetuity</a:t>
            </a:r>
          </a:p>
          <a:p>
            <a:pPr marL="171450" indent="-171450">
              <a:buFont typeface="Arial" panose="020B0604020202020204" pitchFamily="34" charset="0"/>
              <a:buChar char="•"/>
            </a:pPr>
            <a:r>
              <a:rPr lang="en-CA" dirty="0"/>
              <a:t>In the time of Amos, the Davidic Dynasty was strong</a:t>
            </a:r>
          </a:p>
          <a:p>
            <a:pPr marL="171450" indent="-171450">
              <a:buFont typeface="Arial" panose="020B0604020202020204" pitchFamily="34" charset="0"/>
              <a:buChar char="•"/>
            </a:pPr>
            <a:r>
              <a:rPr lang="en-CA" dirty="0"/>
              <a:t>It fell in the time of Ezekiel, and James affirms Amos’ prophecy to have predicted the fall</a:t>
            </a:r>
          </a:p>
          <a:p>
            <a:pPr marL="171450" indent="-171450">
              <a:buFont typeface="Arial" panose="020B0604020202020204" pitchFamily="34" charset="0"/>
              <a:buChar char="•"/>
            </a:pPr>
            <a:r>
              <a:rPr lang="en-CA" dirty="0"/>
              <a:t>James also affirms that the restoration has occurred, in Jesus Christ</a:t>
            </a:r>
          </a:p>
        </p:txBody>
      </p:sp>
      <p:sp>
        <p:nvSpPr>
          <p:cNvPr id="4" name="Slide Number Placeholder 3"/>
          <p:cNvSpPr>
            <a:spLocks noGrp="1"/>
          </p:cNvSpPr>
          <p:nvPr>
            <p:ph type="sldNum" sz="quarter" idx="5"/>
          </p:nvPr>
        </p:nvSpPr>
        <p:spPr/>
        <p:txBody>
          <a:bodyPr/>
          <a:lstStyle/>
          <a:p>
            <a:fld id="{88F0589D-F127-4F48-A2AF-04ED808D96AD}" type="slidenum">
              <a:rPr lang="en-CA" smtClean="0"/>
              <a:t>13</a:t>
            </a:fld>
            <a:endParaRPr lang="en-CA"/>
          </a:p>
        </p:txBody>
      </p:sp>
    </p:spTree>
    <p:extLst>
      <p:ext uri="{BB962C8B-B14F-4D97-AF65-F5344CB8AC3E}">
        <p14:creationId xmlns:p14="http://schemas.microsoft.com/office/powerpoint/2010/main" val="219881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Both genealogies explicitly go to Joseph (Jr33:17-18)</a:t>
            </a:r>
          </a:p>
          <a:p>
            <a:pPr marL="171450" indent="-171450">
              <a:buFont typeface="Arial" panose="020B0604020202020204" pitchFamily="34" charset="0"/>
              <a:buChar char="•"/>
            </a:pPr>
            <a:r>
              <a:rPr lang="en-CA" dirty="0"/>
              <a:t>No hint as to why they are different: any explanation is speculation</a:t>
            </a:r>
          </a:p>
          <a:p>
            <a:pPr marL="171450" indent="-171450">
              <a:buFont typeface="Arial" panose="020B0604020202020204" pitchFamily="34" charset="0"/>
              <a:buChar char="•"/>
            </a:pPr>
            <a:r>
              <a:rPr lang="en-CA" b="1" u="sng" dirty="0"/>
              <a:t>The “tradition” that one of these genealogies is of Mary is very ancient, but it is in blatant violation of what the Bible clearly states</a:t>
            </a:r>
          </a:p>
          <a:p>
            <a:pPr marL="171450" indent="-171450">
              <a:buFont typeface="Arial" panose="020B0604020202020204" pitchFamily="34" charset="0"/>
              <a:buChar char="•"/>
            </a:pPr>
            <a:r>
              <a:rPr lang="en-CA" dirty="0"/>
              <a:t>Son of David: Mt1:1, 9:7, 12:23, 15:22, 20:3, 21:9,15, 22:42, Mk10:47,48, 12:35, Lk18:38,39</a:t>
            </a:r>
          </a:p>
          <a:p>
            <a:pPr marL="171450" indent="-171450">
              <a:buFont typeface="Arial" panose="020B0604020202020204" pitchFamily="34" charset="0"/>
              <a:buChar char="•"/>
            </a:pPr>
            <a:r>
              <a:rPr lang="en-CA" dirty="0"/>
              <a:t>Joseph: Mt13:55, Lk3:23, 4:22, Jh1:45, 6:42</a:t>
            </a:r>
          </a:p>
        </p:txBody>
      </p:sp>
      <p:sp>
        <p:nvSpPr>
          <p:cNvPr id="4" name="Slide Number Placeholder 3"/>
          <p:cNvSpPr>
            <a:spLocks noGrp="1"/>
          </p:cNvSpPr>
          <p:nvPr>
            <p:ph type="sldNum" sz="quarter" idx="5"/>
          </p:nvPr>
        </p:nvSpPr>
        <p:spPr/>
        <p:txBody>
          <a:bodyPr/>
          <a:lstStyle/>
          <a:p>
            <a:fld id="{88F0589D-F127-4F48-A2AF-04ED808D96AD}" type="slidenum">
              <a:rPr lang="en-CA" smtClean="0"/>
              <a:t>14</a:t>
            </a:fld>
            <a:endParaRPr lang="en-CA"/>
          </a:p>
        </p:txBody>
      </p:sp>
    </p:spTree>
    <p:extLst>
      <p:ext uri="{BB962C8B-B14F-4D97-AF65-F5344CB8AC3E}">
        <p14:creationId xmlns:p14="http://schemas.microsoft.com/office/powerpoint/2010/main" val="23974285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is on his throne in eternity beside the Father and is our High Priest and Intercessor</a:t>
            </a:r>
          </a:p>
          <a:p>
            <a:pPr marL="171450" indent="-171450">
              <a:buFont typeface="Arial" panose="020B0604020202020204" pitchFamily="34" charset="0"/>
              <a:buChar char="•"/>
            </a:pPr>
            <a:r>
              <a:rPr lang="en-CA" b="1" u="sng" dirty="0"/>
              <a:t>When God the Father makes the decision, Jesus will return bringing his throne with him and will establish the Kingdom of God on earth</a:t>
            </a:r>
          </a:p>
        </p:txBody>
      </p:sp>
      <p:sp>
        <p:nvSpPr>
          <p:cNvPr id="4" name="Slide Number Placeholder 3"/>
          <p:cNvSpPr>
            <a:spLocks noGrp="1"/>
          </p:cNvSpPr>
          <p:nvPr>
            <p:ph type="sldNum" sz="quarter" idx="5"/>
          </p:nvPr>
        </p:nvSpPr>
        <p:spPr/>
        <p:txBody>
          <a:bodyPr/>
          <a:lstStyle/>
          <a:p>
            <a:fld id="{88F0589D-F127-4F48-A2AF-04ED808D96AD}" type="slidenum">
              <a:rPr lang="en-CA" smtClean="0"/>
              <a:t>16</a:t>
            </a:fld>
            <a:endParaRPr lang="en-CA"/>
          </a:p>
        </p:txBody>
      </p:sp>
    </p:spTree>
    <p:extLst>
      <p:ext uri="{BB962C8B-B14F-4D97-AF65-F5344CB8AC3E}">
        <p14:creationId xmlns:p14="http://schemas.microsoft.com/office/powerpoint/2010/main" val="3998353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last bit of the chapter …</a:t>
            </a:r>
          </a:p>
          <a:p>
            <a:pPr marL="171450" indent="-171450">
              <a:buFont typeface="Arial" panose="020B0604020202020204" pitchFamily="34" charset="0"/>
              <a:buChar char="•"/>
            </a:pPr>
            <a:r>
              <a:rPr lang="en-CA" dirty="0"/>
              <a:t>Nebuchadnezzar soon did turn on Ammon</a:t>
            </a:r>
          </a:p>
        </p:txBody>
      </p:sp>
      <p:sp>
        <p:nvSpPr>
          <p:cNvPr id="4" name="Slide Number Placeholder 3"/>
          <p:cNvSpPr>
            <a:spLocks noGrp="1"/>
          </p:cNvSpPr>
          <p:nvPr>
            <p:ph type="sldNum" sz="quarter" idx="5"/>
          </p:nvPr>
        </p:nvSpPr>
        <p:spPr/>
        <p:txBody>
          <a:bodyPr/>
          <a:lstStyle/>
          <a:p>
            <a:fld id="{88F0589D-F127-4F48-A2AF-04ED808D96AD}" type="slidenum">
              <a:rPr lang="en-CA" smtClean="0"/>
              <a:t>17</a:t>
            </a:fld>
            <a:endParaRPr lang="en-CA"/>
          </a:p>
        </p:txBody>
      </p:sp>
    </p:spTree>
    <p:extLst>
      <p:ext uri="{BB962C8B-B14F-4D97-AF65-F5344CB8AC3E}">
        <p14:creationId xmlns:p14="http://schemas.microsoft.com/office/powerpoint/2010/main" val="3603783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F0589D-F127-4F48-A2AF-04ED808D96AD}" type="slidenum">
              <a:rPr lang="en-CA" smtClean="0"/>
              <a:t>21</a:t>
            </a:fld>
            <a:endParaRPr lang="en-CA"/>
          </a:p>
        </p:txBody>
      </p:sp>
    </p:spTree>
    <p:extLst>
      <p:ext uri="{BB962C8B-B14F-4D97-AF65-F5344CB8AC3E}">
        <p14:creationId xmlns:p14="http://schemas.microsoft.com/office/powerpoint/2010/main" val="555182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expression has triggered lots of discission, so let’s analyze it …</a:t>
            </a:r>
          </a:p>
          <a:p>
            <a:pPr marL="171450" indent="-171450">
              <a:buFont typeface="Arial" panose="020B0604020202020204" pitchFamily="34" charset="0"/>
              <a:buChar char="•"/>
            </a:pPr>
            <a:r>
              <a:rPr lang="en-CA" dirty="0"/>
              <a:t>Jr21:29 “land, land, land”</a:t>
            </a:r>
          </a:p>
          <a:p>
            <a:pPr marL="171450" indent="-171450">
              <a:buFont typeface="Arial" panose="020B0604020202020204" pitchFamily="34" charset="0"/>
              <a:buChar char="•"/>
            </a:pPr>
            <a:r>
              <a:rPr lang="en-CA" dirty="0"/>
              <a:t>Ruin, Ruin, Ruin: This an expression of intensification just like “let the sword come down twice, yes, three times”; “it is used three times to express a superlative degree” (TWOT page 651).  The Hebrew word is  </a:t>
            </a:r>
            <a:r>
              <a:rPr lang="he-IL" dirty="0"/>
              <a:t>עַוָּה  - `</a:t>
            </a:r>
            <a:r>
              <a:rPr lang="en-CA" dirty="0" err="1"/>
              <a:t>awwah</a:t>
            </a:r>
            <a:r>
              <a:rPr lang="en-CA" dirty="0"/>
              <a:t>, </a:t>
            </a:r>
          </a:p>
          <a:p>
            <a:pPr marL="171450" indent="-171450">
              <a:buFont typeface="Arial" panose="020B0604020202020204" pitchFamily="34" charset="0"/>
              <a:buChar char="•"/>
            </a:pPr>
            <a:r>
              <a:rPr lang="en-CA" dirty="0"/>
              <a:t>BDB “distortion”, “ruin”; BDB page 730 identifies three other related nouns:  </a:t>
            </a:r>
            <a:r>
              <a:rPr lang="he-IL" dirty="0"/>
              <a:t>עִוְעִים  - `</a:t>
            </a:r>
            <a:r>
              <a:rPr lang="en-CA" dirty="0" err="1"/>
              <a:t>iw</a:t>
            </a:r>
            <a:r>
              <a:rPr lang="en-CA" dirty="0"/>
              <a:t>ᵉ`</a:t>
            </a:r>
            <a:r>
              <a:rPr lang="en-CA" dirty="0" err="1"/>
              <a:t>im</a:t>
            </a:r>
            <a:r>
              <a:rPr lang="en-CA" dirty="0"/>
              <a:t>, Is19:14, ESV “confusion”, </a:t>
            </a:r>
          </a:p>
          <a:p>
            <a:pPr marL="171450" indent="-171450">
              <a:buFont typeface="Arial" panose="020B0604020202020204" pitchFamily="34" charset="0"/>
              <a:buChar char="•"/>
            </a:pPr>
            <a:r>
              <a:rPr lang="en-CA" dirty="0"/>
              <a:t>BDB “distorting”, “warping”; singular:  </a:t>
            </a:r>
            <a:r>
              <a:rPr lang="he-IL" dirty="0"/>
              <a:t>עִי   - `</a:t>
            </a:r>
            <a:r>
              <a:rPr lang="en-CA" dirty="0" err="1"/>
              <a:t>i</a:t>
            </a:r>
            <a:r>
              <a:rPr lang="en-CA" dirty="0"/>
              <a:t>, plural:  </a:t>
            </a:r>
            <a:r>
              <a:rPr lang="he-IL" dirty="0"/>
              <a:t>עִיִּֽים  -`</a:t>
            </a:r>
            <a:r>
              <a:rPr lang="en-CA" dirty="0" err="1"/>
              <a:t>iyyim</a:t>
            </a:r>
            <a:r>
              <a:rPr lang="en-CA" dirty="0"/>
              <a:t>, Job 30:24, Ps79:1, Jr26:18, Mc1:6, 3:12; </a:t>
            </a:r>
          </a:p>
          <a:p>
            <a:pPr marL="171450" indent="-171450">
              <a:buFont typeface="Arial" panose="020B0604020202020204" pitchFamily="34" charset="0"/>
              <a:buChar char="•"/>
            </a:pPr>
            <a:r>
              <a:rPr lang="en-CA" dirty="0"/>
              <a:t>ESV “ruin”, “heap of ruins”; BDB “ruin”, “heap of ruins”;  </a:t>
            </a:r>
            <a:r>
              <a:rPr lang="he-IL" dirty="0"/>
              <a:t>מְעִי  - </a:t>
            </a:r>
            <a:r>
              <a:rPr lang="en-CA" dirty="0"/>
              <a:t>mᵉ`</a:t>
            </a:r>
            <a:r>
              <a:rPr lang="en-CA" dirty="0" err="1"/>
              <a:t>i</a:t>
            </a:r>
            <a:r>
              <a:rPr lang="en-CA" dirty="0"/>
              <a:t>, Isaiah 17:1, ESV “heap”; BDB “ruin”.  None of the noun usages imply “movement”, such as going from place to place or transitioning in time.  All usages of the noun forms imply “destruction”, “ruin”.  The Prophet Jeremiah discusses in great detail the end of the Davidic Dynasty and its reinstatement by the Messiah, see Jr21:11-14, 22:1-30, 23:1-8.</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F0589D-F127-4F48-A2AF-04ED808D96A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1924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Traditional translation is discussed on Beyond Today Commentary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F0589D-F127-4F48-A2AF-04ED808D96A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1972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never refers to Zedekiah by name, and he generally calls him “prince” not king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F0589D-F127-4F48-A2AF-04ED808D96A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1707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“trees” represent “people”: faces are scorched </a:t>
            </a:r>
          </a:p>
          <a:p>
            <a:pPr marL="171450" indent="-171450">
              <a:buFont typeface="Arial" panose="020B0604020202020204" pitchFamily="34" charset="0"/>
              <a:buChar char="•"/>
            </a:pPr>
            <a:r>
              <a:rPr lang="en-CA" dirty="0"/>
              <a:t>Universal object lesson: when God decides to act, it happens swiftly and surely</a:t>
            </a:r>
          </a:p>
        </p:txBody>
      </p:sp>
      <p:sp>
        <p:nvSpPr>
          <p:cNvPr id="4" name="Slide Number Placeholder 3"/>
          <p:cNvSpPr>
            <a:spLocks noGrp="1"/>
          </p:cNvSpPr>
          <p:nvPr>
            <p:ph type="sldNum" sz="quarter" idx="5"/>
          </p:nvPr>
        </p:nvSpPr>
        <p:spPr/>
        <p:txBody>
          <a:bodyPr/>
          <a:lstStyle/>
          <a:p>
            <a:fld id="{88F0589D-F127-4F48-A2AF-04ED808D96AD}" type="slidenum">
              <a:rPr lang="en-CA" smtClean="0"/>
              <a:t>2</a:t>
            </a:fld>
            <a:endParaRPr lang="en-CA"/>
          </a:p>
        </p:txBody>
      </p:sp>
    </p:spTree>
    <p:extLst>
      <p:ext uri="{BB962C8B-B14F-4D97-AF65-F5344CB8AC3E}">
        <p14:creationId xmlns:p14="http://schemas.microsoft.com/office/powerpoint/2010/main" val="2344371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HANDOUT …</a:t>
            </a:r>
          </a:p>
        </p:txBody>
      </p:sp>
      <p:sp>
        <p:nvSpPr>
          <p:cNvPr id="4" name="Slide Number Placeholder 3"/>
          <p:cNvSpPr>
            <a:spLocks noGrp="1"/>
          </p:cNvSpPr>
          <p:nvPr>
            <p:ph type="sldNum" sz="quarter" idx="5"/>
          </p:nvPr>
        </p:nvSpPr>
        <p:spPr/>
        <p:txBody>
          <a:bodyPr/>
          <a:lstStyle/>
          <a:p>
            <a:fld id="{88F0589D-F127-4F48-A2AF-04ED808D96AD}" type="slidenum">
              <a:rPr lang="en-CA" smtClean="0"/>
              <a:t>3</a:t>
            </a:fld>
            <a:endParaRPr lang="en-CA"/>
          </a:p>
        </p:txBody>
      </p:sp>
    </p:spTree>
    <p:extLst>
      <p:ext uri="{BB962C8B-B14F-4D97-AF65-F5344CB8AC3E}">
        <p14:creationId xmlns:p14="http://schemas.microsoft.com/office/powerpoint/2010/main" val="3974589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Block has a suggestion: Ezekiel is writing as he sees a vision or is receiving revelation, so he is in an “excited” state</a:t>
            </a:r>
          </a:p>
          <a:p>
            <a:pPr marL="171450" indent="-171450">
              <a:buFont typeface="Arial" panose="020B0604020202020204" pitchFamily="34" charset="0"/>
              <a:buChar char="•"/>
            </a:pPr>
            <a:r>
              <a:rPr lang="en-CA" dirty="0"/>
              <a:t>He writes in “shorthand” or abbreviates, which he could understand but we have difficulty with</a:t>
            </a:r>
          </a:p>
          <a:p>
            <a:pPr marL="171450" indent="-171450">
              <a:buFont typeface="Arial" panose="020B0604020202020204" pitchFamily="34" charset="0"/>
              <a:buChar char="•"/>
            </a:pPr>
            <a:r>
              <a:rPr lang="en-CA" dirty="0"/>
              <a:t>Block tries to capture this in some of his translations </a:t>
            </a:r>
          </a:p>
        </p:txBody>
      </p:sp>
      <p:sp>
        <p:nvSpPr>
          <p:cNvPr id="4" name="Slide Number Placeholder 3"/>
          <p:cNvSpPr>
            <a:spLocks noGrp="1"/>
          </p:cNvSpPr>
          <p:nvPr>
            <p:ph type="sldNum" sz="quarter" idx="5"/>
          </p:nvPr>
        </p:nvSpPr>
        <p:spPr/>
        <p:txBody>
          <a:bodyPr/>
          <a:lstStyle/>
          <a:p>
            <a:fld id="{88F0589D-F127-4F48-A2AF-04ED808D96AD}" type="slidenum">
              <a:rPr lang="en-CA" smtClean="0"/>
              <a:t>4</a:t>
            </a:fld>
            <a:endParaRPr lang="en-CA"/>
          </a:p>
        </p:txBody>
      </p:sp>
    </p:spTree>
    <p:extLst>
      <p:ext uri="{BB962C8B-B14F-4D97-AF65-F5344CB8AC3E}">
        <p14:creationId xmlns:p14="http://schemas.microsoft.com/office/powerpoint/2010/main" val="3617028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Rod or staff: see, for example,  Ex21:20, Lv27:32, 2Sm7:14, Job9:34</a:t>
            </a:r>
          </a:p>
          <a:p>
            <a:pPr marL="171450" indent="-171450">
              <a:buFont typeface="Arial" panose="020B0604020202020204" pitchFamily="34" charset="0"/>
              <a:buChar char="•"/>
            </a:pPr>
            <a:r>
              <a:rPr lang="en-CA" dirty="0"/>
              <a:t>Sceptre: see Gn49:10, Nm24:17, Ps45:6, Is14:5, Ez19:11,14, Am1:5,8, Zc10:11</a:t>
            </a:r>
          </a:p>
          <a:p>
            <a:pPr marL="171450" indent="-171450">
              <a:buFont typeface="Arial" panose="020B0604020202020204" pitchFamily="34" charset="0"/>
              <a:buChar char="•"/>
            </a:pPr>
            <a:r>
              <a:rPr lang="en-CA" dirty="0"/>
              <a:t>There is a far more common homonym that means “tribe”, as in “tribes of Israel”</a:t>
            </a:r>
          </a:p>
        </p:txBody>
      </p:sp>
      <p:sp>
        <p:nvSpPr>
          <p:cNvPr id="4" name="Slide Number Placeholder 3"/>
          <p:cNvSpPr>
            <a:spLocks noGrp="1"/>
          </p:cNvSpPr>
          <p:nvPr>
            <p:ph type="sldNum" sz="quarter" idx="5"/>
          </p:nvPr>
        </p:nvSpPr>
        <p:spPr/>
        <p:txBody>
          <a:bodyPr/>
          <a:lstStyle/>
          <a:p>
            <a:fld id="{88F0589D-F127-4F48-A2AF-04ED808D96AD}" type="slidenum">
              <a:rPr lang="en-CA" smtClean="0"/>
              <a:t>5</a:t>
            </a:fld>
            <a:endParaRPr lang="en-CA"/>
          </a:p>
        </p:txBody>
      </p:sp>
    </p:spTree>
    <p:extLst>
      <p:ext uri="{BB962C8B-B14F-4D97-AF65-F5344CB8AC3E}">
        <p14:creationId xmlns:p14="http://schemas.microsoft.com/office/powerpoint/2010/main" val="2813742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part of the object lesson …</a:t>
            </a:r>
          </a:p>
          <a:p>
            <a:pPr marL="171450" indent="-171450">
              <a:buFont typeface="Arial" panose="020B0604020202020204" pitchFamily="34" charset="0"/>
              <a:buChar char="•"/>
            </a:pPr>
            <a:r>
              <a:rPr lang="en-CA" dirty="0"/>
              <a:t>This is the same message for the end-times: God is in control, things will unfold according to his Plan</a:t>
            </a:r>
          </a:p>
          <a:p>
            <a:pPr marL="171450" indent="-171450">
              <a:buFont typeface="Arial" panose="020B0604020202020204" pitchFamily="34" charset="0"/>
              <a:buChar char="•"/>
            </a:pPr>
            <a:r>
              <a:rPr lang="en-CA" dirty="0"/>
              <a:t>Knowing this, it is incumbent upon us NOT to be among the “many who stumble”, see Dn11:32-35,12:10</a:t>
            </a:r>
          </a:p>
        </p:txBody>
      </p:sp>
      <p:sp>
        <p:nvSpPr>
          <p:cNvPr id="4" name="Slide Number Placeholder 3"/>
          <p:cNvSpPr>
            <a:spLocks noGrp="1"/>
          </p:cNvSpPr>
          <p:nvPr>
            <p:ph type="sldNum" sz="quarter" idx="5"/>
          </p:nvPr>
        </p:nvSpPr>
        <p:spPr/>
        <p:txBody>
          <a:bodyPr/>
          <a:lstStyle/>
          <a:p>
            <a:fld id="{88F0589D-F127-4F48-A2AF-04ED808D96AD}" type="slidenum">
              <a:rPr lang="en-CA" smtClean="0"/>
              <a:t>6</a:t>
            </a:fld>
            <a:endParaRPr lang="en-CA"/>
          </a:p>
        </p:txBody>
      </p:sp>
    </p:spTree>
    <p:extLst>
      <p:ext uri="{BB962C8B-B14F-4D97-AF65-F5344CB8AC3E}">
        <p14:creationId xmlns:p14="http://schemas.microsoft.com/office/powerpoint/2010/main" val="4145033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Again, no indication of the time frame ….</a:t>
            </a:r>
          </a:p>
          <a:p>
            <a:pPr marL="171450" indent="-171450">
              <a:buFont typeface="Arial" panose="020B0604020202020204" pitchFamily="34" charset="0"/>
              <a:buChar char="•"/>
            </a:pPr>
            <a:r>
              <a:rPr lang="en-CA" dirty="0"/>
              <a:t>Ammon was involved with Israel in the rebellion against Nebuchadnezzar, see Jr27:1-6</a:t>
            </a:r>
          </a:p>
          <a:p>
            <a:pPr marL="171450" indent="-171450">
              <a:buFont typeface="Arial" panose="020B0604020202020204" pitchFamily="34" charset="0"/>
              <a:buChar char="•"/>
            </a:pPr>
            <a:r>
              <a:rPr lang="en-CA" dirty="0"/>
              <a:t>God is delivering a blow-by-blow description of the coming destruction: we have this in the Book of Revelation for the end-time …</a:t>
            </a:r>
          </a:p>
        </p:txBody>
      </p:sp>
      <p:sp>
        <p:nvSpPr>
          <p:cNvPr id="4" name="Slide Number Placeholder 3"/>
          <p:cNvSpPr>
            <a:spLocks noGrp="1"/>
          </p:cNvSpPr>
          <p:nvPr>
            <p:ph type="sldNum" sz="quarter" idx="5"/>
          </p:nvPr>
        </p:nvSpPr>
        <p:spPr/>
        <p:txBody>
          <a:bodyPr/>
          <a:lstStyle/>
          <a:p>
            <a:fld id="{88F0589D-F127-4F48-A2AF-04ED808D96AD}" type="slidenum">
              <a:rPr lang="en-CA" smtClean="0"/>
              <a:t>7</a:t>
            </a:fld>
            <a:endParaRPr lang="en-CA"/>
          </a:p>
        </p:txBody>
      </p:sp>
    </p:spTree>
    <p:extLst>
      <p:ext uri="{BB962C8B-B14F-4D97-AF65-F5344CB8AC3E}">
        <p14:creationId xmlns:p14="http://schemas.microsoft.com/office/powerpoint/2010/main" val="1383094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“thus says the Lord GOD” – God emphasizes the importance of this message: </a:t>
            </a:r>
            <a:r>
              <a:rPr lang="en-CA" b="1" u="sng" dirty="0"/>
              <a:t>these verses are the climax of the chapter</a:t>
            </a:r>
            <a:r>
              <a:rPr lang="en-CA" dirty="0"/>
              <a:t> …</a:t>
            </a:r>
          </a:p>
          <a:p>
            <a:pPr marL="171450" indent="-171450">
              <a:buFont typeface="Arial" panose="020B0604020202020204" pitchFamily="34" charset="0"/>
              <a:buChar char="•"/>
            </a:pPr>
            <a:r>
              <a:rPr lang="en-CA" dirty="0"/>
              <a:t>The “turban and the crown” represent the priesthood and kingship - to be destroyed until the Messiah comes</a:t>
            </a:r>
          </a:p>
          <a:p>
            <a:pPr marL="171450" indent="-171450">
              <a:buFont typeface="Arial" panose="020B0604020202020204" pitchFamily="34" charset="0"/>
              <a:buChar char="•"/>
            </a:pPr>
            <a:r>
              <a:rPr lang="en-CA" dirty="0"/>
              <a:t>Predicted in other prophecies, recorded in history, and affirmed by the New Testament</a:t>
            </a:r>
          </a:p>
          <a:p>
            <a:pPr marL="171450" indent="-171450">
              <a:buFont typeface="Arial" panose="020B0604020202020204" pitchFamily="34" charset="0"/>
              <a:buChar char="•"/>
            </a:pPr>
            <a:r>
              <a:rPr lang="en-CA" dirty="0"/>
              <a:t>The Prophet Jeremiah discusses in great detail the end of the Davidic Dynasty and its reinstatement by the Messiah, see Jr21:11-14, 22:1-30, 23:1-8.</a:t>
            </a:r>
          </a:p>
        </p:txBody>
      </p:sp>
      <p:sp>
        <p:nvSpPr>
          <p:cNvPr id="4" name="Slide Number Placeholder 3"/>
          <p:cNvSpPr>
            <a:spLocks noGrp="1"/>
          </p:cNvSpPr>
          <p:nvPr>
            <p:ph type="sldNum" sz="quarter" idx="5"/>
          </p:nvPr>
        </p:nvSpPr>
        <p:spPr/>
        <p:txBody>
          <a:bodyPr/>
          <a:lstStyle/>
          <a:p>
            <a:fld id="{88F0589D-F127-4F48-A2AF-04ED808D96AD}" type="slidenum">
              <a:rPr lang="en-CA" smtClean="0"/>
              <a:t>8</a:t>
            </a:fld>
            <a:endParaRPr lang="en-CA"/>
          </a:p>
        </p:txBody>
      </p:sp>
    </p:spTree>
    <p:extLst>
      <p:ext uri="{BB962C8B-B14F-4D97-AF65-F5344CB8AC3E}">
        <p14:creationId xmlns:p14="http://schemas.microsoft.com/office/powerpoint/2010/main" val="2649002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are the main points of agreement: there are lots of minor points of difficulty which are obvious in the differences of the translations </a:t>
            </a:r>
          </a:p>
        </p:txBody>
      </p:sp>
      <p:sp>
        <p:nvSpPr>
          <p:cNvPr id="4" name="Slide Number Placeholder 3"/>
          <p:cNvSpPr>
            <a:spLocks noGrp="1"/>
          </p:cNvSpPr>
          <p:nvPr>
            <p:ph type="sldNum" sz="quarter" idx="5"/>
          </p:nvPr>
        </p:nvSpPr>
        <p:spPr/>
        <p:txBody>
          <a:bodyPr/>
          <a:lstStyle/>
          <a:p>
            <a:fld id="{88F0589D-F127-4F48-A2AF-04ED808D96AD}" type="slidenum">
              <a:rPr lang="en-CA" smtClean="0"/>
              <a:t>11</a:t>
            </a:fld>
            <a:endParaRPr lang="en-CA"/>
          </a:p>
        </p:txBody>
      </p:sp>
    </p:spTree>
    <p:extLst>
      <p:ext uri="{BB962C8B-B14F-4D97-AF65-F5344CB8AC3E}">
        <p14:creationId xmlns:p14="http://schemas.microsoft.com/office/powerpoint/2010/main" val="3041387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1F4D-E822-F085-FE8C-0629F4707A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76807C0-E4D1-8113-D0B4-7FE6B9B84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2BB60F7-1B4D-2F78-D5A3-39B0D316BB43}"/>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5" name="Footer Placeholder 4">
            <a:extLst>
              <a:ext uri="{FF2B5EF4-FFF2-40B4-BE49-F238E27FC236}">
                <a16:creationId xmlns:a16="http://schemas.microsoft.com/office/drawing/2014/main" id="{6DBCDE26-9134-E8C6-CDC4-D8AB40C261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97A361-5AF9-0009-01DA-9F88AEA7016C}"/>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421646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3AFF-1906-8FA9-5191-92588980C9D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4A619FC-EB2F-54FA-2103-90AA4A8646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01E44BC-B8A0-522D-2915-FBD4F713315D}"/>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5" name="Footer Placeholder 4">
            <a:extLst>
              <a:ext uri="{FF2B5EF4-FFF2-40B4-BE49-F238E27FC236}">
                <a16:creationId xmlns:a16="http://schemas.microsoft.com/office/drawing/2014/main" id="{13D913C4-9841-5DBA-2572-40BB80C677C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761EBF7-9975-E4A4-E4B9-2798F12B895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52533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A4112-0FBF-7BD3-21BF-9C8594519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D1D428C-94A2-E4E3-6F6C-E39848863D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80F2E3-8D3D-0CDF-0709-832E210CDFCF}"/>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5" name="Footer Placeholder 4">
            <a:extLst>
              <a:ext uri="{FF2B5EF4-FFF2-40B4-BE49-F238E27FC236}">
                <a16:creationId xmlns:a16="http://schemas.microsoft.com/office/drawing/2014/main" id="{825DC3D2-FFD6-806C-5735-B8CFB05FCD8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2D7282-7F9E-77A3-C30D-93A2A581F23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399502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F502-51D7-D525-DC39-3E333F7A2AB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4AC4D61-96D1-F1E5-F21D-2C45960552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585BE5-B30A-A5A0-D258-AFD1F943B2E8}"/>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5" name="Footer Placeholder 4">
            <a:extLst>
              <a:ext uri="{FF2B5EF4-FFF2-40B4-BE49-F238E27FC236}">
                <a16:creationId xmlns:a16="http://schemas.microsoft.com/office/drawing/2014/main" id="{FF0AC051-78E5-BBD5-D6D6-9460E8C7800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2214558-99C6-57A1-2E03-E1AA7FBCDB6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28018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97BCE-CC8D-4A66-9CFE-7B1074DB0B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4665555-72A1-BC65-444E-E4B4744889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774320-4CFE-E4EC-699E-C37FC122FAFF}"/>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5" name="Footer Placeholder 4">
            <a:extLst>
              <a:ext uri="{FF2B5EF4-FFF2-40B4-BE49-F238E27FC236}">
                <a16:creationId xmlns:a16="http://schemas.microsoft.com/office/drawing/2014/main" id="{359CC714-DE52-49B4-D129-11353E7A578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3CEA721-847D-1EA8-FD06-FD11BDE9B37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77014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5339-4EE7-CD24-1ADE-EA4EC0524C5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5CA2D5-18B2-E1BB-E144-943D56B49A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9933C98-D621-BFD0-DC42-48585956F6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116E44E-0EE8-C25C-E069-52573DB2140F}"/>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6" name="Footer Placeholder 5">
            <a:extLst>
              <a:ext uri="{FF2B5EF4-FFF2-40B4-BE49-F238E27FC236}">
                <a16:creationId xmlns:a16="http://schemas.microsoft.com/office/drawing/2014/main" id="{18EC8730-29D7-0F83-3A9F-5139EE12000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E59EA-DF23-2891-6B6B-A6260F8DADE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426944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8AFC-57DF-01D2-FC4A-A16934A088B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DB2EB2-2972-ECA1-E4F6-393270D6DD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1A1B09-6D8B-4B3E-9003-A4A11395A8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63A05EB-8878-EDC8-77F7-BE28511BF4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FA23E8-A6B2-1874-A058-8B6426C78A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850FFFC-8893-1C46-ED30-206C19F6431D}"/>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8" name="Footer Placeholder 7">
            <a:extLst>
              <a:ext uri="{FF2B5EF4-FFF2-40B4-BE49-F238E27FC236}">
                <a16:creationId xmlns:a16="http://schemas.microsoft.com/office/drawing/2014/main" id="{7D7E6D48-948D-342C-B792-64843AC8500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B1B14C6-CA0E-B7EA-2A6B-945FF61ECE7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54480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4783-EFB5-32FC-F391-544C644E390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48A0849-B672-9350-0DF6-379232751703}"/>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4" name="Footer Placeholder 3">
            <a:extLst>
              <a:ext uri="{FF2B5EF4-FFF2-40B4-BE49-F238E27FC236}">
                <a16:creationId xmlns:a16="http://schemas.microsoft.com/office/drawing/2014/main" id="{CB572CA7-E15F-14B5-7A83-A8369A88554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ECF9652-E8F5-BB09-229B-21E7C695A30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911388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1ABF9F-1C01-3746-9980-85D12B8D03BC}"/>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3" name="Footer Placeholder 2">
            <a:extLst>
              <a:ext uri="{FF2B5EF4-FFF2-40B4-BE49-F238E27FC236}">
                <a16:creationId xmlns:a16="http://schemas.microsoft.com/office/drawing/2014/main" id="{27FE94E7-55B1-9594-5572-11F295804E5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1083408-8933-8429-F3BD-3CBAD5575CC4}"/>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275891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1FD8-AAE2-5ED4-3E41-8B5B2AC43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F1D1136-0587-F862-56EE-84A6DF05E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703B5CF-111B-E090-D228-90AEF9696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68715F-2A24-CDD0-2447-6AD5B0A6E814}"/>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6" name="Footer Placeholder 5">
            <a:extLst>
              <a:ext uri="{FF2B5EF4-FFF2-40B4-BE49-F238E27FC236}">
                <a16:creationId xmlns:a16="http://schemas.microsoft.com/office/drawing/2014/main" id="{18DDA36E-09E5-04ED-07FF-7E5E59674DC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4180155-F779-70A9-1A21-DEE902963892}"/>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46464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0060C-89D9-8F76-C8C3-C009D7BC0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EA50D28-C629-9D65-2B8D-E36BB58DBD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DF0D7DB-8753-08B4-C141-B5968528B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1A6D9-D1C1-0FE8-33A2-98955EA513F5}"/>
              </a:ext>
            </a:extLst>
          </p:cNvPr>
          <p:cNvSpPr>
            <a:spLocks noGrp="1"/>
          </p:cNvSpPr>
          <p:nvPr>
            <p:ph type="dt" sz="half" idx="10"/>
          </p:nvPr>
        </p:nvSpPr>
        <p:spPr/>
        <p:txBody>
          <a:bodyPr/>
          <a:lstStyle/>
          <a:p>
            <a:fld id="{38725A1A-9D34-48D3-96CD-E944F7DA7221}" type="datetimeFigureOut">
              <a:rPr lang="en-CA" smtClean="0"/>
              <a:t>2024-05-01</a:t>
            </a:fld>
            <a:endParaRPr lang="en-CA"/>
          </a:p>
        </p:txBody>
      </p:sp>
      <p:sp>
        <p:nvSpPr>
          <p:cNvPr id="6" name="Footer Placeholder 5">
            <a:extLst>
              <a:ext uri="{FF2B5EF4-FFF2-40B4-BE49-F238E27FC236}">
                <a16:creationId xmlns:a16="http://schemas.microsoft.com/office/drawing/2014/main" id="{3A9B86A6-E020-1A87-2E26-2E98633BA5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E4A46D8-0664-5D0F-6984-412560999F40}"/>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5286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110127-A7C0-1CA4-E991-D700DEFF47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C6F1E3F-AF92-82F9-106C-FBBC5DF765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F897B3-8FCB-8624-0B12-5A008236C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25A1A-9D34-48D3-96CD-E944F7DA7221}" type="datetimeFigureOut">
              <a:rPr lang="en-CA" smtClean="0"/>
              <a:t>2024-05-01</a:t>
            </a:fld>
            <a:endParaRPr lang="en-CA"/>
          </a:p>
        </p:txBody>
      </p:sp>
      <p:sp>
        <p:nvSpPr>
          <p:cNvPr id="5" name="Footer Placeholder 4">
            <a:extLst>
              <a:ext uri="{FF2B5EF4-FFF2-40B4-BE49-F238E27FC236}">
                <a16:creationId xmlns:a16="http://schemas.microsoft.com/office/drawing/2014/main" id="{DAA137BB-1B7F-B67E-5A22-5AF7AA87E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F0ACB60-6599-355B-42F3-8BFDF0FEA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4315B-C73D-4B56-8B85-CBDD98A855FD}" type="slidenum">
              <a:rPr lang="en-CA" smtClean="0"/>
              <a:t>‹#›</a:t>
            </a:fld>
            <a:endParaRPr lang="en-CA"/>
          </a:p>
        </p:txBody>
      </p:sp>
    </p:spTree>
    <p:extLst>
      <p:ext uri="{BB962C8B-B14F-4D97-AF65-F5344CB8AC3E}">
        <p14:creationId xmlns:p14="http://schemas.microsoft.com/office/powerpoint/2010/main" val="520338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0E912-58EE-6A40-D776-767C3599EDB3}"/>
              </a:ext>
            </a:extLst>
          </p:cNvPr>
          <p:cNvSpPr>
            <a:spLocks noGrp="1"/>
          </p:cNvSpPr>
          <p:nvPr>
            <p:ph type="ctrTitle"/>
          </p:nvPr>
        </p:nvSpPr>
        <p:spPr>
          <a:xfrm>
            <a:off x="0" y="0"/>
            <a:ext cx="12192000" cy="1333500"/>
          </a:xfrm>
        </p:spPr>
        <p:txBody>
          <a:bodyPr>
            <a:normAutofit/>
          </a:bodyPr>
          <a:lstStyle/>
          <a:p>
            <a:r>
              <a:rPr lang="en-CA" dirty="0">
                <a:latin typeface="Arial Black" panose="020B0A04020102020204" pitchFamily="34" charset="0"/>
              </a:rPr>
              <a:t>Ezekiel – The Sword of GOD</a:t>
            </a:r>
          </a:p>
        </p:txBody>
      </p:sp>
      <p:sp>
        <p:nvSpPr>
          <p:cNvPr id="3" name="Subtitle 2">
            <a:extLst>
              <a:ext uri="{FF2B5EF4-FFF2-40B4-BE49-F238E27FC236}">
                <a16:creationId xmlns:a16="http://schemas.microsoft.com/office/drawing/2014/main" id="{0A0ECAF2-A54E-949D-93BE-8F86AD6E18AF}"/>
              </a:ext>
            </a:extLst>
          </p:cNvPr>
          <p:cNvSpPr>
            <a:spLocks noGrp="1"/>
          </p:cNvSpPr>
          <p:nvPr>
            <p:ph type="subTitle" idx="1"/>
          </p:nvPr>
        </p:nvSpPr>
        <p:spPr>
          <a:xfrm>
            <a:off x="0" y="1333500"/>
            <a:ext cx="12192000" cy="5295900"/>
          </a:xfrm>
        </p:spPr>
        <p:txBody>
          <a:bodyPr>
            <a:normAutofit/>
          </a:bodyPr>
          <a:lstStyle/>
          <a:p>
            <a:pPr>
              <a:spcBef>
                <a:spcPts val="0"/>
              </a:spcBef>
            </a:pPr>
            <a:r>
              <a:rPr lang="en-CA" sz="2800" b="1" dirty="0">
                <a:solidFill>
                  <a:srgbClr val="FF0000"/>
                </a:solidFill>
              </a:rPr>
              <a:t>Thus says the LORD: Behold, </a:t>
            </a:r>
            <a:r>
              <a:rPr lang="en-CA" sz="2800" b="1" i="1" dirty="0">
                <a:solidFill>
                  <a:srgbClr val="FF0000"/>
                </a:solidFill>
                <a:highlight>
                  <a:srgbClr val="FFFF00"/>
                </a:highlight>
              </a:rPr>
              <a:t>I am against you and will draw my sword</a:t>
            </a:r>
            <a:r>
              <a:rPr lang="en-CA" sz="2800" b="1" dirty="0">
                <a:solidFill>
                  <a:srgbClr val="FF0000"/>
                </a:solidFill>
              </a:rPr>
              <a:t> from its sheath and will cut off from you both righteous and wicked.  … So the sword is given to be polished, that it may be grasped in the hand.  It is sharpened and polished </a:t>
            </a:r>
            <a:r>
              <a:rPr lang="en-CA" sz="2800" b="1" i="1" dirty="0">
                <a:solidFill>
                  <a:srgbClr val="FF0000"/>
                </a:solidFill>
                <a:highlight>
                  <a:srgbClr val="FFFF00"/>
                </a:highlight>
              </a:rPr>
              <a:t>to be given into the hand of the slayer</a:t>
            </a:r>
            <a:r>
              <a:rPr lang="en-CA" sz="2800" b="1" dirty="0">
                <a:solidFill>
                  <a:srgbClr val="FF0000"/>
                </a:solidFill>
              </a:rPr>
              <a:t>. </a:t>
            </a:r>
          </a:p>
          <a:p>
            <a:pPr algn="r">
              <a:lnSpc>
                <a:spcPct val="20000"/>
              </a:lnSpc>
              <a:spcBef>
                <a:spcPts val="0"/>
              </a:spcBef>
            </a:pPr>
            <a:r>
              <a:rPr lang="en-CA" sz="2000" dirty="0"/>
              <a:t>Ezekiel 21:3,11 ESV</a:t>
            </a:r>
          </a:p>
          <a:p>
            <a:r>
              <a:rPr lang="en-CA" sz="2800" b="1" dirty="0">
                <a:solidFill>
                  <a:srgbClr val="FF0000"/>
                </a:solidFill>
              </a:rPr>
              <a:t>As for you, son of man, mark two ways for </a:t>
            </a:r>
            <a:r>
              <a:rPr lang="en-CA" sz="2800" b="1" i="1" dirty="0">
                <a:solidFill>
                  <a:srgbClr val="FF0000"/>
                </a:solidFill>
                <a:highlight>
                  <a:srgbClr val="FFFF00"/>
                </a:highlight>
              </a:rPr>
              <a:t>the sword of the king of Babylon</a:t>
            </a:r>
            <a:r>
              <a:rPr lang="en-CA" sz="2800" b="1" dirty="0">
                <a:solidFill>
                  <a:srgbClr val="FF0000"/>
                </a:solidFill>
              </a:rPr>
              <a:t> to come.  … And you, </a:t>
            </a:r>
            <a:r>
              <a:rPr lang="en-CA" sz="2800" b="1" i="1" dirty="0">
                <a:solidFill>
                  <a:srgbClr val="FF0000"/>
                </a:solidFill>
                <a:highlight>
                  <a:srgbClr val="FFFF00"/>
                </a:highlight>
              </a:rPr>
              <a:t>O profane wicked one</a:t>
            </a:r>
            <a:r>
              <a:rPr lang="en-CA" sz="2800" b="1" dirty="0">
                <a:solidFill>
                  <a:srgbClr val="FF0000"/>
                </a:solidFill>
              </a:rPr>
              <a:t>, </a:t>
            </a:r>
            <a:r>
              <a:rPr lang="en-CA" sz="2800" b="1" i="1" dirty="0">
                <a:solidFill>
                  <a:srgbClr val="FF0000"/>
                </a:solidFill>
                <a:highlight>
                  <a:srgbClr val="FFFF00"/>
                </a:highlight>
              </a:rPr>
              <a:t>prince of Israel</a:t>
            </a:r>
            <a:r>
              <a:rPr lang="en-CA" sz="2800" b="1" dirty="0">
                <a:solidFill>
                  <a:srgbClr val="FF0000"/>
                </a:solidFill>
              </a:rPr>
              <a:t>, whose day has come, the time of your final punishment, thus says the Lord GOD: </a:t>
            </a:r>
            <a:r>
              <a:rPr lang="en-CA" sz="2800" b="1" i="1" dirty="0">
                <a:solidFill>
                  <a:srgbClr val="FF0000"/>
                </a:solidFill>
                <a:highlight>
                  <a:srgbClr val="FFFF00"/>
                </a:highlight>
              </a:rPr>
              <a:t>Remove the turban and take off the crown</a:t>
            </a:r>
            <a:r>
              <a:rPr lang="en-CA" sz="2800" b="1" dirty="0">
                <a:solidFill>
                  <a:srgbClr val="FF0000"/>
                </a:solidFill>
              </a:rPr>
              <a:t>.  … This also shall not be, until </a:t>
            </a:r>
            <a:r>
              <a:rPr lang="en-CA" sz="2800" b="1" i="1" dirty="0">
                <a:solidFill>
                  <a:srgbClr val="FF0000"/>
                </a:solidFill>
                <a:highlight>
                  <a:srgbClr val="FFFF00"/>
                </a:highlight>
              </a:rPr>
              <a:t>he comes</a:t>
            </a:r>
            <a:r>
              <a:rPr lang="en-CA" sz="2800" b="1" dirty="0">
                <a:solidFill>
                  <a:srgbClr val="FF0000"/>
                </a:solidFill>
              </a:rPr>
              <a:t>, the </a:t>
            </a:r>
            <a:r>
              <a:rPr lang="en-CA" sz="2800" b="1" i="1" dirty="0">
                <a:solidFill>
                  <a:srgbClr val="FF0000"/>
                </a:solidFill>
                <a:highlight>
                  <a:srgbClr val="FFFF00"/>
                </a:highlight>
              </a:rPr>
              <a:t>one to whom judgment belongs</a:t>
            </a:r>
            <a:r>
              <a:rPr lang="en-CA" sz="2800" b="1" dirty="0">
                <a:solidFill>
                  <a:srgbClr val="FF0000"/>
                </a:solidFill>
              </a:rPr>
              <a:t>, and I will give it to him.</a:t>
            </a:r>
          </a:p>
          <a:p>
            <a:pPr algn="r">
              <a:lnSpc>
                <a:spcPct val="80000"/>
              </a:lnSpc>
              <a:spcBef>
                <a:spcPts val="0"/>
              </a:spcBef>
            </a:pPr>
            <a:r>
              <a:rPr lang="en-CA" sz="2000" dirty="0"/>
              <a:t>Ezekiel 21:19a, 25-26a, 27b ESV</a:t>
            </a:r>
          </a:p>
          <a:p>
            <a:r>
              <a:rPr lang="en-CA" sz="2800" b="1" i="1" dirty="0">
                <a:solidFill>
                  <a:srgbClr val="FF0000"/>
                </a:solidFill>
                <a:highlight>
                  <a:srgbClr val="FFFF00"/>
                </a:highlight>
              </a:rPr>
              <a:t>Return it to its sheath</a:t>
            </a:r>
            <a:r>
              <a:rPr lang="en-CA" sz="2800" b="1" dirty="0">
                <a:solidFill>
                  <a:srgbClr val="FF0000"/>
                </a:solidFill>
              </a:rPr>
              <a:t>.  In the place where you were created, </a:t>
            </a:r>
            <a:br>
              <a:rPr lang="en-CA" sz="2800" b="1" dirty="0">
                <a:solidFill>
                  <a:srgbClr val="FF0000"/>
                </a:solidFill>
              </a:rPr>
            </a:br>
            <a:r>
              <a:rPr lang="en-CA" sz="2800" b="1" dirty="0">
                <a:solidFill>
                  <a:srgbClr val="FF0000"/>
                </a:solidFill>
              </a:rPr>
              <a:t>in the land of your origin, </a:t>
            </a:r>
            <a:r>
              <a:rPr lang="en-CA" sz="2800" b="1" i="1" dirty="0">
                <a:solidFill>
                  <a:srgbClr val="FF0000"/>
                </a:solidFill>
                <a:highlight>
                  <a:srgbClr val="FFFF00"/>
                </a:highlight>
              </a:rPr>
              <a:t>I will judge you</a:t>
            </a:r>
            <a:r>
              <a:rPr lang="en-CA" sz="2800" b="1" dirty="0">
                <a:solidFill>
                  <a:srgbClr val="FF0000"/>
                </a:solidFill>
              </a:rPr>
              <a:t>. </a:t>
            </a:r>
          </a:p>
          <a:p>
            <a:pPr algn="r">
              <a:lnSpc>
                <a:spcPct val="20000"/>
              </a:lnSpc>
              <a:spcBef>
                <a:spcPts val="0"/>
              </a:spcBef>
            </a:pPr>
            <a:r>
              <a:rPr lang="en-CA" sz="2000" dirty="0"/>
              <a:t>Ezekiel 21:30 ESV</a:t>
            </a:r>
          </a:p>
        </p:txBody>
      </p:sp>
      <p:sp>
        <p:nvSpPr>
          <p:cNvPr id="5" name="TextBox 4">
            <a:extLst>
              <a:ext uri="{FF2B5EF4-FFF2-40B4-BE49-F238E27FC236}">
                <a16:creationId xmlns:a16="http://schemas.microsoft.com/office/drawing/2014/main" id="{D3A82E22-5A5B-8ED1-1DF6-7F1EFDB973A2}"/>
              </a:ext>
            </a:extLst>
          </p:cNvPr>
          <p:cNvSpPr txBox="1"/>
          <p:nvPr/>
        </p:nvSpPr>
        <p:spPr>
          <a:xfrm>
            <a:off x="0" y="6629400"/>
            <a:ext cx="12192000" cy="253916"/>
          </a:xfrm>
          <a:prstGeom prst="rect">
            <a:avLst/>
          </a:prstGeom>
          <a:noFill/>
        </p:spPr>
        <p:txBody>
          <a:bodyPr wrap="square">
            <a:spAutoFit/>
          </a:bodyPr>
          <a:lstStyle/>
          <a:p>
            <a:r>
              <a:rPr lang="en-CA" sz="105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42019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5D8CC6-A04B-B205-0EE5-0E986DA02F46}"/>
              </a:ext>
            </a:extLst>
          </p:cNvPr>
          <p:cNvSpPr txBox="1"/>
          <p:nvPr/>
        </p:nvSpPr>
        <p:spPr>
          <a:xfrm>
            <a:off x="597877" y="252295"/>
            <a:ext cx="10990385" cy="5885714"/>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rPr>
              <a:t>The Revised Standard Version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nSpc>
                <a:spcPct val="90000"/>
              </a:lnSpc>
              <a:spcBef>
                <a:spcPts val="1000"/>
              </a:spcBef>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thus says the Lord GOD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Remove the turban, and take off the crown; things shall not remain as they are; exalt that which is low, and  abase that which is high.  A ruin, ruin, ruin I will make</a:t>
            </a:r>
            <a:r>
              <a:rPr lang="en-CA" sz="2400" dirty="0">
                <a:solidFill>
                  <a:prstClr val="black"/>
                </a:solidFill>
                <a:latin typeface="Calibri" panose="020F0502020204030204"/>
              </a:rPr>
              <a:t> it; there shall not be even a trace of it until he comes whose right it is; and to him I will give it.</a:t>
            </a: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rPr>
              <a:t>The Moffatt Translation of the Bible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nSpc>
                <a:spcPct val="90000"/>
              </a:lnSpc>
              <a:spcBef>
                <a:spcPts val="1000"/>
              </a:spcBef>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‘Off with his diadem, away with his crown!’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says the Lord the Eternal</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‘turn things upside down, up with the low, down with the high!  I lay all in ruins, ruins, ruins; everything shall be overturned, till the rightful man arrives – and I will give it to him.’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rPr>
              <a:t>New American Standard Bible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lvl="1">
              <a:lnSpc>
                <a:spcPct val="90000"/>
              </a:lnSpc>
              <a:spcBef>
                <a:spcPts val="1000"/>
              </a:spcBef>
              <a:defRPr/>
            </a:pPr>
            <a:r>
              <a:rPr lang="en-CA" sz="2400" dirty="0">
                <a:solidFill>
                  <a:prstClr val="black"/>
                </a:solidFill>
                <a:latin typeface="Calibri" panose="020F0502020204030204"/>
              </a:rPr>
              <a:t>… </a:t>
            </a:r>
            <a:r>
              <a:rPr lang="en-CA" sz="2400" b="1" dirty="0">
                <a:solidFill>
                  <a:prstClr val="black"/>
                </a:solidFill>
                <a:highlight>
                  <a:srgbClr val="FFFF00"/>
                </a:highlight>
                <a:latin typeface="Calibri" panose="020F0502020204030204"/>
              </a:rPr>
              <a:t>thus says the Lord GOD</a:t>
            </a:r>
            <a:r>
              <a:rPr lang="en-CA" sz="2400" dirty="0">
                <a:solidFill>
                  <a:prstClr val="black"/>
                </a:solidFill>
                <a:latin typeface="Calibri" panose="020F0502020204030204"/>
              </a:rPr>
              <a:t>, ‘Remove the turban and take of the crown; this will be no more the same.  Exalt that which is low, and abase that which is high.  A ruin, a ruin, a ruin, I will make it.  This also will be no more, until He come whose right it is; and I shall give it to Him.’</a:t>
            </a:r>
          </a:p>
        </p:txBody>
      </p:sp>
    </p:spTree>
    <p:extLst>
      <p:ext uri="{BB962C8B-B14F-4D97-AF65-F5344CB8AC3E}">
        <p14:creationId xmlns:p14="http://schemas.microsoft.com/office/powerpoint/2010/main" val="1047599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F7CBD-5764-4109-C145-7426271AF494}"/>
              </a:ext>
            </a:extLst>
          </p:cNvPr>
          <p:cNvSpPr>
            <a:spLocks noGrp="1"/>
          </p:cNvSpPr>
          <p:nvPr>
            <p:ph type="title"/>
          </p:nvPr>
        </p:nvSpPr>
        <p:spPr>
          <a:xfrm>
            <a:off x="838200" y="1"/>
            <a:ext cx="10515600" cy="1178168"/>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Analysis of verses 26-27</a:t>
            </a:r>
            <a:endParaRPr lang="en-CA" dirty="0"/>
          </a:p>
        </p:txBody>
      </p:sp>
      <p:sp>
        <p:nvSpPr>
          <p:cNvPr id="3" name="Content Placeholder 2">
            <a:extLst>
              <a:ext uri="{FF2B5EF4-FFF2-40B4-BE49-F238E27FC236}">
                <a16:creationId xmlns:a16="http://schemas.microsoft.com/office/drawing/2014/main" id="{219462B8-C151-97C0-55F2-B31CA338661C}"/>
              </a:ext>
            </a:extLst>
          </p:cNvPr>
          <p:cNvSpPr>
            <a:spLocks noGrp="1"/>
          </p:cNvSpPr>
          <p:nvPr>
            <p:ph idx="1"/>
          </p:nvPr>
        </p:nvSpPr>
        <p:spPr>
          <a:xfrm>
            <a:off x="0" y="1178169"/>
            <a:ext cx="11975123" cy="5679830"/>
          </a:xfrm>
        </p:spPr>
        <p:txBody>
          <a:bodyPr/>
          <a:lstStyle/>
          <a:p>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All translations agree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symbols of “nationhood” are to be removed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“remove the turban and take off the crown”, “put off your diadem, lay aside your crown”</a:t>
            </a:r>
          </a:p>
          <a:p>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All translations agree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this is a radical change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“all is changed; raise the low and bring down the high”, “turn things upside down, up with the low, down with the high”</a:t>
            </a:r>
          </a:p>
          <a:p>
            <a:r>
              <a:rPr lang="en-CA" dirty="0">
                <a:solidFill>
                  <a:prstClr val="black"/>
                </a:solidFill>
                <a:latin typeface="Calibri" panose="020F0502020204030204"/>
              </a:rPr>
              <a:t>All translations use </a:t>
            </a:r>
            <a:r>
              <a:rPr lang="en-CA" b="1" dirty="0">
                <a:solidFill>
                  <a:prstClr val="black"/>
                </a:solidFill>
                <a:highlight>
                  <a:srgbClr val="FFFF00"/>
                </a:highlight>
                <a:latin typeface="Calibri" panose="020F0502020204030204"/>
              </a:rPr>
              <a:t>the idiom of triple repetition</a:t>
            </a:r>
            <a:r>
              <a:rPr lang="en-CA" dirty="0">
                <a:solidFill>
                  <a:prstClr val="black"/>
                </a:solidFill>
                <a:latin typeface="Calibri" panose="020F0502020204030204"/>
              </a:rPr>
              <a:t> to emphasize the intensity of the destruction: “a ruin, ruin, ruin I will make it”, “I lay all in ruins, ruins, ruins”</a:t>
            </a:r>
          </a:p>
          <a:p>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All translations look to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a:t>
            </a:r>
            <a:r>
              <a:rPr lang="en-CA" b="1" dirty="0">
                <a:solidFill>
                  <a:prstClr val="black"/>
                </a:solidFill>
                <a:highlight>
                  <a:srgbClr val="FFFF00"/>
                </a:highlight>
                <a:latin typeface="Calibri" panose="020F0502020204030204"/>
              </a:rPr>
              <a:t>coming of the Messiah for restoration</a:t>
            </a:r>
            <a:r>
              <a:rPr lang="en-CA" dirty="0">
                <a:solidFill>
                  <a:prstClr val="black"/>
                </a:solidFill>
                <a:latin typeface="Calibri" panose="020F0502020204030204"/>
              </a:rPr>
              <a:t>: “it will not be restored until he comes to whom it rightfully belongs; to him I will give it”, “until the rightful sovereign comes … I will give it to him”</a:t>
            </a:r>
          </a:p>
          <a:p>
            <a:r>
              <a:rPr lang="en-CA" b="1" dirty="0">
                <a:solidFill>
                  <a:prstClr val="black"/>
                </a:solidFill>
                <a:highlight>
                  <a:srgbClr val="FFFF00"/>
                </a:highlight>
                <a:latin typeface="Calibri" panose="020F0502020204030204"/>
              </a:rPr>
              <a:t>The key to understanding the prophecy is its explicit fulfillment documented in the New Testament</a:t>
            </a:r>
          </a:p>
          <a:p>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CA" dirty="0"/>
          </a:p>
        </p:txBody>
      </p:sp>
    </p:spTree>
    <p:extLst>
      <p:ext uri="{BB962C8B-B14F-4D97-AF65-F5344CB8AC3E}">
        <p14:creationId xmlns:p14="http://schemas.microsoft.com/office/powerpoint/2010/main" val="1508830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981C-FEAF-71BF-F774-D0EA6B39DF6B}"/>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Promises to David</a:t>
            </a:r>
          </a:p>
        </p:txBody>
      </p:sp>
      <p:sp>
        <p:nvSpPr>
          <p:cNvPr id="3" name="Content Placeholder 2">
            <a:extLst>
              <a:ext uri="{FF2B5EF4-FFF2-40B4-BE49-F238E27FC236}">
                <a16:creationId xmlns:a16="http://schemas.microsoft.com/office/drawing/2014/main" id="{C3037440-78FA-7E26-5ABB-61B1D209DFF1}"/>
              </a:ext>
            </a:extLst>
          </p:cNvPr>
          <p:cNvSpPr>
            <a:spLocks noGrp="1"/>
          </p:cNvSpPr>
          <p:nvPr>
            <p:ph idx="1"/>
          </p:nvPr>
        </p:nvSpPr>
        <p:spPr>
          <a:xfrm>
            <a:off x="0" y="1181100"/>
            <a:ext cx="12192000" cy="5676899"/>
          </a:xfrm>
        </p:spPr>
        <p:txBody>
          <a:bodyPr>
            <a:normAutofit lnSpcReduction="10000"/>
          </a:bodyPr>
          <a:lstStyle/>
          <a:p>
            <a:pPr marL="457200" lvl="1" indent="0">
              <a:buNone/>
            </a:pPr>
            <a:r>
              <a:rPr lang="en-CA" b="1" u="sng" dirty="0"/>
              <a:t>2 Samuel 7:10a, 11b-12, 14b, 13b, 16 ESV</a:t>
            </a:r>
          </a:p>
          <a:p>
            <a:pPr marL="457200" lvl="1" indent="0">
              <a:spcBef>
                <a:spcPts val="0"/>
              </a:spcBef>
              <a:buNone/>
            </a:pPr>
            <a:r>
              <a:rPr lang="en-CA" dirty="0"/>
              <a:t>And I will appoint a place for my people Israel and will plant them, </a:t>
            </a:r>
            <a:r>
              <a:rPr lang="en-CA" b="1" dirty="0">
                <a:highlight>
                  <a:srgbClr val="FFFF00"/>
                </a:highlight>
              </a:rPr>
              <a:t>so that they may dwell in their own place and be disturbed no more</a:t>
            </a:r>
            <a:r>
              <a:rPr lang="en-CA" dirty="0"/>
              <a:t>. </a:t>
            </a:r>
          </a:p>
          <a:p>
            <a:pPr marL="457200" lvl="1" indent="0">
              <a:buNone/>
            </a:pPr>
            <a:r>
              <a:rPr lang="en-CA" dirty="0"/>
              <a:t>Moreover, the LORD declares to you that </a:t>
            </a:r>
            <a:r>
              <a:rPr lang="en-CA" b="1" dirty="0">
                <a:highlight>
                  <a:srgbClr val="FFFF00"/>
                </a:highlight>
              </a:rPr>
              <a:t>the LORD will make you a house</a:t>
            </a:r>
            <a:r>
              <a:rPr lang="en-CA" dirty="0"/>
              <a:t>.  When your days are fulfilled and you lie down with your fathers, I will raise up </a:t>
            </a:r>
            <a:r>
              <a:rPr lang="en-CA" b="1" dirty="0">
                <a:highlight>
                  <a:srgbClr val="FFFF00"/>
                </a:highlight>
              </a:rPr>
              <a:t>your offspring</a:t>
            </a:r>
            <a:r>
              <a:rPr lang="en-CA" dirty="0"/>
              <a:t> after you, who shall come from your body, and </a:t>
            </a:r>
            <a:r>
              <a:rPr lang="en-CA" b="1" dirty="0">
                <a:highlight>
                  <a:srgbClr val="FFFF00"/>
                </a:highlight>
              </a:rPr>
              <a:t>I will establish his kingdom</a:t>
            </a:r>
            <a:r>
              <a:rPr lang="en-CA" dirty="0"/>
              <a:t>.</a:t>
            </a:r>
          </a:p>
          <a:p>
            <a:pPr marL="457200" lvl="1" indent="0">
              <a:buNone/>
            </a:pPr>
            <a:r>
              <a:rPr lang="en-CA" dirty="0"/>
              <a:t>When he commits iniquity, </a:t>
            </a:r>
            <a:r>
              <a:rPr lang="en-CA" b="1" dirty="0">
                <a:highlight>
                  <a:srgbClr val="FFFF00"/>
                </a:highlight>
              </a:rPr>
              <a:t>I will discipline him with the rod (</a:t>
            </a:r>
            <a:r>
              <a:rPr lang="en-CA" b="1" dirty="0" err="1">
                <a:highlight>
                  <a:srgbClr val="FFFF00"/>
                </a:highlight>
              </a:rPr>
              <a:t>shevet</a:t>
            </a:r>
            <a:r>
              <a:rPr lang="en-CA" b="1" dirty="0">
                <a:highlight>
                  <a:srgbClr val="FFFF00"/>
                </a:highlight>
              </a:rPr>
              <a:t>) of men</a:t>
            </a:r>
            <a:r>
              <a:rPr lang="en-CA" dirty="0"/>
              <a:t>, with the stripes of the sons of men …</a:t>
            </a:r>
          </a:p>
          <a:p>
            <a:pPr marL="457200" lvl="1" indent="0">
              <a:buNone/>
            </a:pPr>
            <a:r>
              <a:rPr lang="en-CA" dirty="0"/>
              <a:t>… </a:t>
            </a:r>
            <a:r>
              <a:rPr lang="en-CA" b="1" dirty="0">
                <a:highlight>
                  <a:srgbClr val="FFFF00"/>
                </a:highlight>
              </a:rPr>
              <a:t>I will establish the throne of his kingdom forever</a:t>
            </a:r>
            <a:r>
              <a:rPr lang="en-CA" dirty="0"/>
              <a:t>.</a:t>
            </a:r>
          </a:p>
          <a:p>
            <a:pPr marL="457200" lvl="1" indent="0">
              <a:buNone/>
            </a:pPr>
            <a:r>
              <a:rPr lang="en-CA" dirty="0"/>
              <a:t>And </a:t>
            </a:r>
            <a:r>
              <a:rPr lang="en-CA" b="1" dirty="0">
                <a:highlight>
                  <a:srgbClr val="FFFF00"/>
                </a:highlight>
              </a:rPr>
              <a:t>your house and your kingdom shall be made sure forever before me</a:t>
            </a:r>
            <a:r>
              <a:rPr lang="en-CA" dirty="0"/>
              <a:t>.  </a:t>
            </a:r>
            <a:r>
              <a:rPr lang="en-CA" b="1" dirty="0">
                <a:highlight>
                  <a:srgbClr val="FFFF00"/>
                </a:highlight>
              </a:rPr>
              <a:t>Your throne shall be established forever.</a:t>
            </a:r>
          </a:p>
          <a:p>
            <a:r>
              <a:rPr lang="en-CA" dirty="0"/>
              <a:t>The ultimate focus is the World Tomorrow</a:t>
            </a:r>
          </a:p>
          <a:p>
            <a:r>
              <a:rPr lang="en-CA" dirty="0"/>
              <a:t>David’s son would establish a Dynasty which would ultimately be punished by human agency</a:t>
            </a:r>
          </a:p>
          <a:p>
            <a:r>
              <a:rPr lang="en-CA" dirty="0"/>
              <a:t>However, the throne and Dynasty would be reinstated in perpetuity: which can be fulfilled only by the Messiah </a:t>
            </a:r>
          </a:p>
        </p:txBody>
      </p:sp>
    </p:spTree>
    <p:extLst>
      <p:ext uri="{BB962C8B-B14F-4D97-AF65-F5344CB8AC3E}">
        <p14:creationId xmlns:p14="http://schemas.microsoft.com/office/powerpoint/2010/main" val="445412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94522-FE81-8467-A9CC-E10874055EC1}"/>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Fulfillment of the Promises</a:t>
            </a:r>
          </a:p>
        </p:txBody>
      </p:sp>
      <p:sp>
        <p:nvSpPr>
          <p:cNvPr id="3" name="Content Placeholder 2">
            <a:extLst>
              <a:ext uri="{FF2B5EF4-FFF2-40B4-BE49-F238E27FC236}">
                <a16:creationId xmlns:a16="http://schemas.microsoft.com/office/drawing/2014/main" id="{DD9A2D14-FAD1-F224-20A8-6835616FE0CF}"/>
              </a:ext>
            </a:extLst>
          </p:cNvPr>
          <p:cNvSpPr>
            <a:spLocks noGrp="1"/>
          </p:cNvSpPr>
          <p:nvPr>
            <p:ph idx="1"/>
          </p:nvPr>
        </p:nvSpPr>
        <p:spPr>
          <a:xfrm>
            <a:off x="0" y="1143000"/>
            <a:ext cx="12192000" cy="5714999"/>
          </a:xfrm>
        </p:spPr>
        <p:txBody>
          <a:bodyPr>
            <a:normAutofit lnSpcReduction="10000"/>
          </a:bodyPr>
          <a:lstStyle/>
          <a:p>
            <a:pPr marL="457200" lvl="1" indent="0">
              <a:buNone/>
            </a:pPr>
            <a:r>
              <a:rPr lang="en-CA" b="1" u="sng" dirty="0"/>
              <a:t>Luke 1:30-33, 68-69 ESV</a:t>
            </a:r>
          </a:p>
          <a:p>
            <a:pPr marL="457200" lvl="1" indent="0">
              <a:buNone/>
            </a:pPr>
            <a:r>
              <a:rPr lang="en-CA" dirty="0"/>
              <a:t>And the angel said to her, “Do not be afraid, Mary, for you have found favor with God.  And behold, </a:t>
            </a:r>
            <a:r>
              <a:rPr lang="en-CA" b="1" dirty="0">
                <a:highlight>
                  <a:srgbClr val="FFFF00"/>
                </a:highlight>
              </a:rPr>
              <a:t>you will conceive in your womb and bear a son</a:t>
            </a:r>
            <a:r>
              <a:rPr lang="en-CA" dirty="0"/>
              <a:t>, and </a:t>
            </a:r>
            <a:r>
              <a:rPr lang="en-CA" b="1" dirty="0">
                <a:highlight>
                  <a:srgbClr val="FFFF00"/>
                </a:highlight>
              </a:rPr>
              <a:t>you shall call his name Jesus</a:t>
            </a:r>
            <a:r>
              <a:rPr lang="en-CA" dirty="0"/>
              <a:t>.   He will be great and will be called the Son of the Most High.  And </a:t>
            </a:r>
            <a:r>
              <a:rPr lang="en-CA" b="1" dirty="0">
                <a:highlight>
                  <a:srgbClr val="FFFF00"/>
                </a:highlight>
              </a:rPr>
              <a:t>the Lord God will give to him the throne of his father David</a:t>
            </a:r>
            <a:r>
              <a:rPr lang="en-CA" dirty="0"/>
              <a:t>, and </a:t>
            </a:r>
            <a:r>
              <a:rPr lang="en-CA" b="1" dirty="0">
                <a:highlight>
                  <a:srgbClr val="FFFF00"/>
                </a:highlight>
              </a:rPr>
              <a:t>he will reign over the house of Jacob forever</a:t>
            </a:r>
            <a:r>
              <a:rPr lang="en-CA" dirty="0"/>
              <a:t>, and </a:t>
            </a:r>
            <a:br>
              <a:rPr lang="en-CA" dirty="0"/>
            </a:br>
            <a:r>
              <a:rPr lang="en-CA" b="1" dirty="0">
                <a:highlight>
                  <a:srgbClr val="FFFF00"/>
                </a:highlight>
              </a:rPr>
              <a:t>of his kingdom there will be no end</a:t>
            </a:r>
            <a:r>
              <a:rPr lang="en-CA" dirty="0"/>
              <a:t>.”</a:t>
            </a:r>
          </a:p>
          <a:p>
            <a:pPr marL="457200" lvl="1" indent="0">
              <a:buNone/>
            </a:pPr>
            <a:r>
              <a:rPr lang="en-CA" dirty="0"/>
              <a:t>Blessed be the Lord God of Israel, for he has visited and redeemed his people</a:t>
            </a:r>
            <a:br>
              <a:rPr lang="en-CA" dirty="0"/>
            </a:br>
            <a:r>
              <a:rPr lang="en-CA" dirty="0"/>
              <a:t>and </a:t>
            </a:r>
            <a:r>
              <a:rPr lang="en-CA" b="1" dirty="0">
                <a:highlight>
                  <a:srgbClr val="FFFF00"/>
                </a:highlight>
              </a:rPr>
              <a:t>has raised up a horn of salvation</a:t>
            </a:r>
            <a:r>
              <a:rPr lang="en-CA" dirty="0"/>
              <a:t> for us </a:t>
            </a:r>
            <a:r>
              <a:rPr lang="en-CA" b="1" dirty="0">
                <a:highlight>
                  <a:srgbClr val="FFFF00"/>
                </a:highlight>
              </a:rPr>
              <a:t>in the house of his servant David</a:t>
            </a:r>
            <a:r>
              <a:rPr lang="en-CA" dirty="0"/>
              <a:t> …</a:t>
            </a:r>
          </a:p>
          <a:p>
            <a:pPr marL="457200" lvl="1" indent="0">
              <a:buNone/>
            </a:pPr>
            <a:r>
              <a:rPr lang="en-CA" b="1" u="sng" dirty="0"/>
              <a:t>Acts 15:13-18 ESV</a:t>
            </a:r>
          </a:p>
          <a:p>
            <a:pPr marL="457200" lvl="1" indent="0">
              <a:buNone/>
            </a:pPr>
            <a:r>
              <a:rPr lang="en-CA" dirty="0"/>
              <a:t>After they finished speaking, James replied, “Brothers, listen to me.  Simeon has related how God first visited </a:t>
            </a:r>
            <a:r>
              <a:rPr lang="en-CA" b="1" dirty="0">
                <a:highlight>
                  <a:srgbClr val="FFFF00"/>
                </a:highlight>
              </a:rPr>
              <a:t>the Gentiles</a:t>
            </a:r>
            <a:r>
              <a:rPr lang="en-CA" dirty="0"/>
              <a:t>, to take from them a people for his name.  And with this the words of the prophets agree, just as it is written,</a:t>
            </a:r>
          </a:p>
          <a:p>
            <a:pPr marL="914400" lvl="2" indent="0">
              <a:spcBef>
                <a:spcPts val="0"/>
              </a:spcBef>
              <a:buNone/>
            </a:pPr>
            <a:r>
              <a:rPr lang="en-CA" sz="2400" dirty="0"/>
              <a:t>After this I will return, and </a:t>
            </a:r>
            <a:r>
              <a:rPr lang="en-CA" sz="2400" b="1" dirty="0">
                <a:highlight>
                  <a:srgbClr val="FFFF00"/>
                </a:highlight>
              </a:rPr>
              <a:t>I will rebuild the tent of David that has fallen</a:t>
            </a:r>
            <a:r>
              <a:rPr lang="en-CA" sz="2400" dirty="0"/>
              <a:t>;</a:t>
            </a:r>
            <a:br>
              <a:rPr lang="en-CA" sz="2400" dirty="0"/>
            </a:br>
            <a:r>
              <a:rPr lang="en-CA" sz="2400" b="1" dirty="0">
                <a:highlight>
                  <a:srgbClr val="FFFF00"/>
                </a:highlight>
              </a:rPr>
              <a:t>I will rebuild its ruins</a:t>
            </a:r>
            <a:r>
              <a:rPr lang="en-CA" sz="2400" dirty="0"/>
              <a:t>, and </a:t>
            </a:r>
            <a:r>
              <a:rPr lang="en-CA" sz="2400" b="1" dirty="0">
                <a:highlight>
                  <a:srgbClr val="FFFF00"/>
                </a:highlight>
              </a:rPr>
              <a:t>I will restore it</a:t>
            </a:r>
            <a:r>
              <a:rPr lang="en-CA" sz="2400" dirty="0"/>
              <a:t>, (Amos 9:11)</a:t>
            </a:r>
            <a:br>
              <a:rPr lang="en-CA" sz="2400" dirty="0"/>
            </a:br>
            <a:r>
              <a:rPr lang="en-CA" sz="2400" dirty="0"/>
              <a:t>that the remnant of mankind may seek the Lord,</a:t>
            </a:r>
            <a:br>
              <a:rPr lang="en-CA" sz="2400" dirty="0"/>
            </a:br>
            <a:r>
              <a:rPr lang="en-CA" sz="2400" dirty="0"/>
              <a:t>and all </a:t>
            </a:r>
            <a:r>
              <a:rPr lang="en-CA" sz="2400" b="1" dirty="0">
                <a:highlight>
                  <a:srgbClr val="FFFF00"/>
                </a:highlight>
              </a:rPr>
              <a:t>the Gentiles</a:t>
            </a:r>
            <a:r>
              <a:rPr lang="en-CA" sz="2400" dirty="0"/>
              <a:t> who are called by my name,</a:t>
            </a:r>
            <a:br>
              <a:rPr lang="en-CA" sz="2400" dirty="0"/>
            </a:br>
            <a:r>
              <a:rPr lang="en-CA" sz="2400" dirty="0"/>
              <a:t>says the Lord, who makes these things known from of old.  …” </a:t>
            </a:r>
          </a:p>
          <a:p>
            <a:pPr marL="914400" lvl="2" indent="0" algn="r">
              <a:spcBef>
                <a:spcPts val="0"/>
              </a:spcBef>
              <a:buNone/>
            </a:pPr>
            <a:r>
              <a:rPr lang="en-CA" sz="2400" dirty="0"/>
              <a:t>(Amos 9:12 LXX with Isaiah 45:21)</a:t>
            </a:r>
          </a:p>
        </p:txBody>
      </p:sp>
    </p:spTree>
    <p:extLst>
      <p:ext uri="{BB962C8B-B14F-4D97-AF65-F5344CB8AC3E}">
        <p14:creationId xmlns:p14="http://schemas.microsoft.com/office/powerpoint/2010/main" val="2972158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98DCE0-3110-B418-0CD9-DA5B237CFBB3}"/>
              </a:ext>
            </a:extLst>
          </p:cNvPr>
          <p:cNvSpPr txBox="1"/>
          <p:nvPr/>
        </p:nvSpPr>
        <p:spPr>
          <a:xfrm>
            <a:off x="0" y="497428"/>
            <a:ext cx="11618259" cy="6250942"/>
          </a:xfrm>
          <a:prstGeom prst="rect">
            <a:avLst/>
          </a:prstGeom>
          <a:noFill/>
        </p:spPr>
        <p:txBody>
          <a:bodyPr wrap="square">
            <a:spAutoFit/>
          </a:bodyPr>
          <a:lstStyle/>
          <a:p>
            <a:pPr lvl="1">
              <a:lnSpc>
                <a:spcPct val="90000"/>
              </a:lnSpc>
            </a:pPr>
            <a:r>
              <a:rPr lang="en-CA" sz="2400" b="1" u="sng" dirty="0"/>
              <a:t>Matthew 1:1, 6b-7a, 11-12, 15b-16 ESV</a:t>
            </a:r>
          </a:p>
          <a:p>
            <a:pPr lvl="1">
              <a:lnSpc>
                <a:spcPct val="90000"/>
              </a:lnSpc>
            </a:pPr>
            <a:r>
              <a:rPr lang="en-CA" sz="2400" dirty="0"/>
              <a:t>The book of </a:t>
            </a:r>
            <a:r>
              <a:rPr lang="en-CA" sz="2400" b="1" dirty="0">
                <a:highlight>
                  <a:srgbClr val="FFFF00"/>
                </a:highlight>
              </a:rPr>
              <a:t>the genealogy of Jesus Christ</a:t>
            </a:r>
            <a:r>
              <a:rPr lang="en-CA" sz="2400" dirty="0"/>
              <a:t>, </a:t>
            </a:r>
            <a:r>
              <a:rPr lang="en-CA" sz="2400" b="1" dirty="0">
                <a:highlight>
                  <a:srgbClr val="FFFF00"/>
                </a:highlight>
              </a:rPr>
              <a:t>the son of David</a:t>
            </a:r>
            <a:r>
              <a:rPr lang="en-CA" sz="2400" dirty="0"/>
              <a:t>, the son of Abraham.  </a:t>
            </a:r>
            <a:br>
              <a:rPr lang="en-CA" sz="2400" dirty="0"/>
            </a:br>
            <a:r>
              <a:rPr lang="en-CA" sz="2400" dirty="0"/>
              <a:t>… And David was the father of </a:t>
            </a:r>
            <a:r>
              <a:rPr lang="en-CA" sz="2400" b="1" dirty="0">
                <a:highlight>
                  <a:srgbClr val="FFFF00"/>
                </a:highlight>
              </a:rPr>
              <a:t>Solomon</a:t>
            </a:r>
            <a:r>
              <a:rPr lang="en-CA" sz="2400" dirty="0"/>
              <a:t> by the wife of Uriah, and Solomon the father of Rehoboam … and Josiah the father of </a:t>
            </a:r>
            <a:r>
              <a:rPr lang="en-CA" sz="2400" b="1" dirty="0" err="1">
                <a:highlight>
                  <a:srgbClr val="FFFF00"/>
                </a:highlight>
              </a:rPr>
              <a:t>Jechoniah</a:t>
            </a:r>
            <a:r>
              <a:rPr lang="en-CA" sz="2400" dirty="0"/>
              <a:t> (</a:t>
            </a:r>
            <a:r>
              <a:rPr lang="en-CA" sz="2400" b="1" dirty="0">
                <a:highlight>
                  <a:srgbClr val="FFFF00"/>
                </a:highlight>
              </a:rPr>
              <a:t>Jehoiachin</a:t>
            </a:r>
            <a:r>
              <a:rPr lang="en-CA" sz="2400" dirty="0"/>
              <a:t>: see 1 Chronicles 3:16-17) and his brothers, at the time of the deportation to Babylon.  And after the deportation to Babylon: </a:t>
            </a:r>
            <a:r>
              <a:rPr lang="en-CA" sz="2400" dirty="0" err="1"/>
              <a:t>Jechoniah</a:t>
            </a:r>
            <a:r>
              <a:rPr lang="en-CA" sz="2400" dirty="0"/>
              <a:t> was the father of </a:t>
            </a:r>
            <a:r>
              <a:rPr lang="en-CA" sz="2400" b="1" dirty="0" err="1">
                <a:highlight>
                  <a:srgbClr val="FFFF00"/>
                </a:highlight>
              </a:rPr>
              <a:t>Shealtiel</a:t>
            </a:r>
            <a:r>
              <a:rPr lang="en-CA" sz="2400" dirty="0"/>
              <a:t>, and </a:t>
            </a:r>
            <a:r>
              <a:rPr lang="en-CA" sz="2400" dirty="0" err="1"/>
              <a:t>Shealtiel</a:t>
            </a:r>
            <a:r>
              <a:rPr lang="en-CA" sz="2400" dirty="0"/>
              <a:t> the father of </a:t>
            </a:r>
            <a:r>
              <a:rPr lang="en-CA" sz="2400" b="1" dirty="0">
                <a:highlight>
                  <a:srgbClr val="FFFF00"/>
                </a:highlight>
              </a:rPr>
              <a:t>Zerubbabel</a:t>
            </a:r>
            <a:r>
              <a:rPr lang="en-CA" sz="2400" dirty="0"/>
              <a:t> … and </a:t>
            </a:r>
            <a:r>
              <a:rPr lang="en-CA" sz="2400" dirty="0" err="1"/>
              <a:t>Matthan</a:t>
            </a:r>
            <a:r>
              <a:rPr lang="en-CA" sz="2400" dirty="0"/>
              <a:t> the father of </a:t>
            </a:r>
            <a:r>
              <a:rPr lang="en-CA" sz="2400" b="1" dirty="0">
                <a:highlight>
                  <a:srgbClr val="FFFF00"/>
                </a:highlight>
              </a:rPr>
              <a:t>Jacob</a:t>
            </a:r>
            <a:r>
              <a:rPr lang="en-CA" sz="2400" dirty="0"/>
              <a:t>, and Jacob the father of </a:t>
            </a:r>
            <a:r>
              <a:rPr lang="en-CA" sz="2400" b="1" dirty="0">
                <a:highlight>
                  <a:srgbClr val="FFFF00"/>
                </a:highlight>
              </a:rPr>
              <a:t>Joseph the husband of Mary</a:t>
            </a:r>
            <a:r>
              <a:rPr lang="en-CA" sz="2400" dirty="0"/>
              <a:t>, of whom Jesus was born, who is called Christ.</a:t>
            </a:r>
          </a:p>
          <a:p>
            <a:pPr lvl="1">
              <a:lnSpc>
                <a:spcPct val="90000"/>
              </a:lnSpc>
            </a:pPr>
            <a:r>
              <a:rPr lang="en-CA" sz="2400" b="1" u="sng" dirty="0"/>
              <a:t>Luke 3:23-24a, 27b, 31b ESV</a:t>
            </a:r>
          </a:p>
          <a:p>
            <a:pPr lvl="1">
              <a:lnSpc>
                <a:spcPct val="90000"/>
              </a:lnSpc>
            </a:pPr>
            <a:r>
              <a:rPr lang="en-CA" sz="2400" b="1" dirty="0">
                <a:highlight>
                  <a:srgbClr val="FFFF00"/>
                </a:highlight>
              </a:rPr>
              <a:t>Jesus</a:t>
            </a:r>
            <a:r>
              <a:rPr lang="en-CA" sz="2400" dirty="0"/>
              <a:t>, when he began his ministry, was about thirty years of age, </a:t>
            </a:r>
            <a:r>
              <a:rPr lang="en-CA" sz="2400" b="1" dirty="0">
                <a:highlight>
                  <a:srgbClr val="FFFF00"/>
                </a:highlight>
              </a:rPr>
              <a:t>being the son (as was supposed) of Joseph</a:t>
            </a:r>
            <a:r>
              <a:rPr lang="en-CA" sz="2400" dirty="0"/>
              <a:t>, the son of </a:t>
            </a:r>
            <a:r>
              <a:rPr lang="en-CA" sz="2400" b="1" dirty="0">
                <a:highlight>
                  <a:srgbClr val="FFFF00"/>
                </a:highlight>
              </a:rPr>
              <a:t>Heli</a:t>
            </a:r>
            <a:r>
              <a:rPr lang="en-CA" sz="2400" dirty="0"/>
              <a:t>, the son of </a:t>
            </a:r>
            <a:r>
              <a:rPr lang="en-CA" sz="2400" dirty="0" err="1"/>
              <a:t>Matthat</a:t>
            </a:r>
            <a:r>
              <a:rPr lang="en-CA" sz="2400" dirty="0"/>
              <a:t> … the son of </a:t>
            </a:r>
            <a:r>
              <a:rPr lang="en-CA" sz="2400" b="1" dirty="0">
                <a:highlight>
                  <a:srgbClr val="FFFF00"/>
                </a:highlight>
              </a:rPr>
              <a:t>Zerubbabel</a:t>
            </a:r>
            <a:r>
              <a:rPr lang="en-CA" sz="2400" dirty="0"/>
              <a:t>, the son of </a:t>
            </a:r>
            <a:r>
              <a:rPr lang="en-CA" sz="2400" b="1" dirty="0" err="1">
                <a:highlight>
                  <a:srgbClr val="FFFF00"/>
                </a:highlight>
              </a:rPr>
              <a:t>Shealtiel</a:t>
            </a:r>
            <a:r>
              <a:rPr lang="en-CA" sz="2400" dirty="0"/>
              <a:t>, the son of </a:t>
            </a:r>
            <a:r>
              <a:rPr lang="en-CA" sz="2400" b="1" dirty="0">
                <a:highlight>
                  <a:srgbClr val="FFFF00"/>
                </a:highlight>
              </a:rPr>
              <a:t>Neri</a:t>
            </a:r>
            <a:r>
              <a:rPr lang="en-CA" sz="2400" dirty="0"/>
              <a:t> … the </a:t>
            </a:r>
            <a:r>
              <a:rPr lang="en-CA" sz="2400" b="1" dirty="0">
                <a:highlight>
                  <a:srgbClr val="FFFF00"/>
                </a:highlight>
              </a:rPr>
              <a:t>son of Nathan</a:t>
            </a:r>
            <a:r>
              <a:rPr lang="en-CA" sz="2400" dirty="0"/>
              <a:t>, the </a:t>
            </a:r>
            <a:r>
              <a:rPr lang="en-CA" sz="2400" b="1" dirty="0">
                <a:highlight>
                  <a:srgbClr val="FFFF00"/>
                </a:highlight>
              </a:rPr>
              <a:t>son of David</a:t>
            </a:r>
            <a:r>
              <a:rPr lang="en-CA" sz="2400" b="1" dirty="0"/>
              <a:t> </a:t>
            </a:r>
            <a:r>
              <a:rPr lang="en-CA" sz="2400" dirty="0"/>
              <a:t>…</a:t>
            </a:r>
          </a:p>
          <a:p>
            <a:pPr marL="342900" indent="-342900">
              <a:lnSpc>
                <a:spcPct val="90000"/>
              </a:lnSpc>
              <a:spcBef>
                <a:spcPts val="600"/>
              </a:spcBef>
              <a:buFont typeface="Arial" panose="020B0604020202020204" pitchFamily="34" charset="0"/>
              <a:buChar char="•"/>
            </a:pPr>
            <a:r>
              <a:rPr lang="en-CA" sz="2800" dirty="0"/>
              <a:t>“Heli” is probably Jacob; “Neri” is probably Jehoiachin</a:t>
            </a:r>
          </a:p>
          <a:p>
            <a:pPr marL="342900" indent="-342900">
              <a:lnSpc>
                <a:spcPct val="90000"/>
              </a:lnSpc>
              <a:spcBef>
                <a:spcPts val="600"/>
              </a:spcBef>
              <a:buFont typeface="Arial" panose="020B0604020202020204" pitchFamily="34" charset="0"/>
              <a:buChar char="•"/>
            </a:pPr>
            <a:r>
              <a:rPr lang="en-CA" sz="2800" b="1" dirty="0">
                <a:highlight>
                  <a:srgbClr val="FFFF00"/>
                </a:highlight>
              </a:rPr>
              <a:t>An object of both genealogies is to establish the unbroken line of descent from David to Jesus:</a:t>
            </a:r>
            <a:r>
              <a:rPr lang="en-CA" sz="2800" dirty="0"/>
              <a:t> both genealogies explicitly go to Joseph </a:t>
            </a:r>
          </a:p>
          <a:p>
            <a:pPr marL="342900" indent="-342900">
              <a:lnSpc>
                <a:spcPct val="90000"/>
              </a:lnSpc>
              <a:spcBef>
                <a:spcPts val="600"/>
              </a:spcBef>
              <a:buFont typeface="Arial" panose="020B0604020202020204" pitchFamily="34" charset="0"/>
              <a:buChar char="•"/>
            </a:pPr>
            <a:r>
              <a:rPr lang="en-CA" sz="2800" dirty="0"/>
              <a:t>The New Testament authors call </a:t>
            </a:r>
            <a:r>
              <a:rPr lang="en-CA" sz="2800" b="1" dirty="0">
                <a:highlight>
                  <a:srgbClr val="FFFF00"/>
                </a:highlight>
              </a:rPr>
              <a:t>Jesus </a:t>
            </a:r>
            <a:r>
              <a:rPr lang="en-CA" sz="2800" dirty="0"/>
              <a:t>“</a:t>
            </a:r>
            <a:r>
              <a:rPr lang="en-CA" sz="2800" b="1" dirty="0">
                <a:highlight>
                  <a:srgbClr val="FFFF00"/>
                </a:highlight>
              </a:rPr>
              <a:t>the son of David</a:t>
            </a:r>
            <a:r>
              <a:rPr lang="en-CA" sz="2800" dirty="0"/>
              <a:t>” at least a dozen times; “Jospeh” is called Jesus’ “father” on five occasions</a:t>
            </a:r>
          </a:p>
        </p:txBody>
      </p:sp>
    </p:spTree>
    <p:extLst>
      <p:ext uri="{BB962C8B-B14F-4D97-AF65-F5344CB8AC3E}">
        <p14:creationId xmlns:p14="http://schemas.microsoft.com/office/powerpoint/2010/main" val="509030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9C5CA7-8D04-32A4-5DE3-F5A0EA1DD46E}"/>
              </a:ext>
            </a:extLst>
          </p:cNvPr>
          <p:cNvSpPr txBox="1"/>
          <p:nvPr/>
        </p:nvSpPr>
        <p:spPr>
          <a:xfrm>
            <a:off x="0" y="0"/>
            <a:ext cx="12192000" cy="6826484"/>
          </a:xfrm>
          <a:prstGeom prst="rect">
            <a:avLst/>
          </a:prstGeom>
          <a:noFill/>
        </p:spPr>
        <p:txBody>
          <a:bodyPr wrap="square">
            <a:spAutoFit/>
          </a:bodyPr>
          <a:lstStyle/>
          <a:p>
            <a:pPr marL="238125" indent="-238125">
              <a:lnSpc>
                <a:spcPct val="90000"/>
              </a:lnSpc>
              <a:buFont typeface="Arial" panose="020B0604020202020204" pitchFamily="34" charset="0"/>
              <a:buChar char="•"/>
            </a:pPr>
            <a:r>
              <a:rPr lang="en-CA" sz="2800" dirty="0"/>
              <a:t>There is </a:t>
            </a:r>
            <a:r>
              <a:rPr lang="en-CA" sz="2800" b="1" u="sng" dirty="0">
                <a:highlight>
                  <a:srgbClr val="FFFF00"/>
                </a:highlight>
              </a:rPr>
              <a:t>no explicit information on Mary’s line of descent</a:t>
            </a:r>
            <a:r>
              <a:rPr lang="en-CA" sz="2800" dirty="0"/>
              <a:t> – only inferences are possible: </a:t>
            </a:r>
            <a:r>
              <a:rPr lang="en-CA" sz="2400" b="1" u="sng" dirty="0"/>
              <a:t>Luke 1:5, 35-36 ESV</a:t>
            </a:r>
          </a:p>
          <a:p>
            <a:pPr marL="457200">
              <a:lnSpc>
                <a:spcPct val="90000"/>
              </a:lnSpc>
            </a:pPr>
            <a:r>
              <a:rPr lang="en-CA" sz="2400" dirty="0"/>
              <a:t>In the days of Herod, king of Judea, there was a priest named Zechariah, of the division of Abijah.  And he had </a:t>
            </a:r>
            <a:r>
              <a:rPr lang="en-CA" sz="2400" b="1" dirty="0">
                <a:highlight>
                  <a:srgbClr val="FFFF00"/>
                </a:highlight>
              </a:rPr>
              <a:t>a wife from the daughters of Aaron</a:t>
            </a:r>
            <a:r>
              <a:rPr lang="en-CA" sz="2400" dirty="0"/>
              <a:t>, and her name was </a:t>
            </a:r>
            <a:r>
              <a:rPr lang="en-CA" sz="2400" b="1" dirty="0">
                <a:highlight>
                  <a:srgbClr val="FFFF00"/>
                </a:highlight>
              </a:rPr>
              <a:t>Elizabeth</a:t>
            </a:r>
            <a:r>
              <a:rPr lang="en-CA" sz="2400" dirty="0"/>
              <a:t>. </a:t>
            </a:r>
          </a:p>
          <a:p>
            <a:pPr marL="457200">
              <a:lnSpc>
                <a:spcPct val="90000"/>
              </a:lnSpc>
              <a:spcBef>
                <a:spcPts val="600"/>
              </a:spcBef>
            </a:pPr>
            <a:r>
              <a:rPr lang="en-CA" sz="2400" dirty="0"/>
              <a:t>And the angel answered [Mary], “</a:t>
            </a:r>
            <a:r>
              <a:rPr lang="en-CA" sz="2400" b="1" dirty="0">
                <a:highlight>
                  <a:srgbClr val="FFFF00"/>
                </a:highlight>
              </a:rPr>
              <a:t>The Holy Spirit will come upon you, and the power of the Most High will overshadow you</a:t>
            </a:r>
            <a:r>
              <a:rPr lang="en-CA" sz="2400" dirty="0"/>
              <a:t>; therefore the child to be born will be called holy—the Son of God.  And behold, </a:t>
            </a:r>
            <a:r>
              <a:rPr lang="en-CA" sz="2400" b="1" dirty="0">
                <a:highlight>
                  <a:srgbClr val="FFFF00"/>
                </a:highlight>
              </a:rPr>
              <a:t>your relative Elizabeth</a:t>
            </a:r>
            <a:r>
              <a:rPr lang="en-CA" sz="2400" dirty="0"/>
              <a:t> in her old age has also conceived a son, and this is the sixth month with her who was called barren. </a:t>
            </a:r>
          </a:p>
          <a:p>
            <a:pPr marL="238125" indent="-238125">
              <a:lnSpc>
                <a:spcPct val="90000"/>
              </a:lnSpc>
              <a:spcBef>
                <a:spcPts val="600"/>
              </a:spcBef>
              <a:buFont typeface="Arial" panose="020B0604020202020204" pitchFamily="34" charset="0"/>
              <a:buChar char="•"/>
            </a:pPr>
            <a:r>
              <a:rPr lang="en-CA" sz="2800" dirty="0"/>
              <a:t>“relative”: </a:t>
            </a:r>
            <a:r>
              <a:rPr lang="el-GR" sz="2800" dirty="0"/>
              <a:t>συγγενίς </a:t>
            </a:r>
            <a:r>
              <a:rPr lang="en-CA" sz="2800" dirty="0"/>
              <a:t>- </a:t>
            </a:r>
            <a:r>
              <a:rPr lang="en-CA" sz="2800" dirty="0" err="1"/>
              <a:t>syngenis</a:t>
            </a:r>
            <a:r>
              <a:rPr lang="en-CA" sz="2800" dirty="0"/>
              <a:t>, “related”, “akin to” see GEL page 780: if indeed Mary was a “blood relative” of Elizabeth, </a:t>
            </a:r>
            <a:r>
              <a:rPr lang="en-CA" sz="2800" b="1" dirty="0">
                <a:highlight>
                  <a:srgbClr val="FFFF00"/>
                </a:highlight>
              </a:rPr>
              <a:t>Mary was of “Aaronic” descent</a:t>
            </a:r>
            <a:r>
              <a:rPr lang="en-CA" sz="2800" dirty="0"/>
              <a:t> </a:t>
            </a:r>
          </a:p>
          <a:p>
            <a:pPr marL="457200">
              <a:lnSpc>
                <a:spcPct val="90000"/>
              </a:lnSpc>
              <a:spcBef>
                <a:spcPts val="1200"/>
              </a:spcBef>
            </a:pPr>
            <a:r>
              <a:rPr lang="en-CA" sz="2400" b="1" u="sng" dirty="0"/>
              <a:t>Luke 1:26-27 ESV</a:t>
            </a:r>
          </a:p>
          <a:p>
            <a:pPr marL="457200">
              <a:lnSpc>
                <a:spcPct val="90000"/>
              </a:lnSpc>
            </a:pPr>
            <a:r>
              <a:rPr lang="en-CA" sz="2400" dirty="0"/>
              <a:t>In the sixth month the angel Gabriel was sent from God to a city of Galilee named Nazareth, to </a:t>
            </a:r>
            <a:r>
              <a:rPr lang="en-CA" sz="2400" b="1" dirty="0">
                <a:highlight>
                  <a:srgbClr val="FFFF00"/>
                </a:highlight>
              </a:rPr>
              <a:t>a virgin</a:t>
            </a:r>
            <a:r>
              <a:rPr lang="en-CA" sz="2400" dirty="0"/>
              <a:t> betrothed to a man whose name was Joseph, </a:t>
            </a:r>
            <a:r>
              <a:rPr lang="en-CA" sz="2400" b="1" dirty="0">
                <a:highlight>
                  <a:srgbClr val="FFFF00"/>
                </a:highlight>
              </a:rPr>
              <a:t>of the house of David</a:t>
            </a:r>
            <a:r>
              <a:rPr lang="en-CA" sz="2400" dirty="0"/>
              <a:t>.  And the virgin’s name was </a:t>
            </a:r>
            <a:r>
              <a:rPr lang="en-CA" sz="2400" b="1" dirty="0">
                <a:highlight>
                  <a:srgbClr val="FFFF00"/>
                </a:highlight>
              </a:rPr>
              <a:t>Mary</a:t>
            </a:r>
            <a:r>
              <a:rPr lang="en-CA" sz="2400" dirty="0"/>
              <a:t>. </a:t>
            </a:r>
          </a:p>
          <a:p>
            <a:pPr marL="342900" indent="-342900">
              <a:lnSpc>
                <a:spcPct val="90000"/>
              </a:lnSpc>
              <a:buFont typeface="Arial" panose="020B0604020202020204" pitchFamily="34" charset="0"/>
              <a:buChar char="•"/>
            </a:pPr>
            <a:r>
              <a:rPr lang="en-CA" sz="2800" dirty="0"/>
              <a:t>If the phrase, “</a:t>
            </a:r>
            <a:r>
              <a:rPr lang="en-CA" sz="2800" b="1" dirty="0">
                <a:highlight>
                  <a:srgbClr val="FFFF00"/>
                </a:highlight>
              </a:rPr>
              <a:t>of the house of David</a:t>
            </a:r>
            <a:r>
              <a:rPr lang="en-CA" sz="2800" dirty="0"/>
              <a:t>”, applies to Mary, she also was of “Davidic” descent</a:t>
            </a:r>
          </a:p>
          <a:p>
            <a:pPr marL="342900" indent="-342900">
              <a:lnSpc>
                <a:spcPct val="90000"/>
              </a:lnSpc>
              <a:buFont typeface="Arial" panose="020B0604020202020204" pitchFamily="34" charset="0"/>
              <a:buChar char="•"/>
            </a:pPr>
            <a:r>
              <a:rPr lang="en-CA" sz="2800" b="1" dirty="0">
                <a:highlight>
                  <a:srgbClr val="FFFF00"/>
                </a:highlight>
              </a:rPr>
              <a:t>Jesus was normal baby: he had female DNA from his mother; his male DNA was created through conception by the Holy Spirt, it was “Davidic”</a:t>
            </a:r>
          </a:p>
        </p:txBody>
      </p:sp>
    </p:spTree>
    <p:extLst>
      <p:ext uri="{BB962C8B-B14F-4D97-AF65-F5344CB8AC3E}">
        <p14:creationId xmlns:p14="http://schemas.microsoft.com/office/powerpoint/2010/main" val="4170441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4A720-3AE8-5746-F25F-2150B343CDF8}"/>
              </a:ext>
            </a:extLst>
          </p:cNvPr>
          <p:cNvSpPr>
            <a:spLocks noGrp="1"/>
          </p:cNvSpPr>
          <p:nvPr>
            <p:ph type="title"/>
          </p:nvPr>
        </p:nvSpPr>
        <p:spPr>
          <a:xfrm>
            <a:off x="0" y="1"/>
            <a:ext cx="12192000" cy="1170431"/>
          </a:xfrm>
        </p:spPr>
        <p:txBody>
          <a:bodyPr>
            <a:normAutofit/>
          </a:bodyPr>
          <a:lstStyle/>
          <a:p>
            <a:pPr algn="ctr"/>
            <a:r>
              <a:rPr lang="en-CA" dirty="0">
                <a:latin typeface="Arial Black" panose="020B0A04020102020204" pitchFamily="34" charset="0"/>
              </a:rPr>
              <a:t>Jesus is Both King and High Priest</a:t>
            </a:r>
          </a:p>
        </p:txBody>
      </p:sp>
      <p:sp>
        <p:nvSpPr>
          <p:cNvPr id="3" name="Content Placeholder 2">
            <a:extLst>
              <a:ext uri="{FF2B5EF4-FFF2-40B4-BE49-F238E27FC236}">
                <a16:creationId xmlns:a16="http://schemas.microsoft.com/office/drawing/2014/main" id="{5966CE55-3987-BDED-D981-37486610A56A}"/>
              </a:ext>
            </a:extLst>
          </p:cNvPr>
          <p:cNvSpPr>
            <a:spLocks noGrp="1"/>
          </p:cNvSpPr>
          <p:nvPr>
            <p:ph idx="1"/>
          </p:nvPr>
        </p:nvSpPr>
        <p:spPr>
          <a:xfrm>
            <a:off x="0" y="1170432"/>
            <a:ext cx="11939954" cy="5687567"/>
          </a:xfrm>
        </p:spPr>
        <p:txBody>
          <a:bodyPr>
            <a:normAutofit lnSpcReduction="10000"/>
          </a:bodyPr>
          <a:lstStyle/>
          <a:p>
            <a:pPr marL="457200" lvl="1" indent="0">
              <a:buNone/>
            </a:pPr>
            <a:r>
              <a:rPr lang="en-CA" b="1" u="sng" dirty="0"/>
              <a:t>John 18:37 ESV</a:t>
            </a:r>
          </a:p>
          <a:p>
            <a:pPr marL="457200" lvl="1" indent="0">
              <a:spcBef>
                <a:spcPts val="0"/>
              </a:spcBef>
              <a:buNone/>
            </a:pPr>
            <a:r>
              <a:rPr lang="en-CA" dirty="0"/>
              <a:t>Then Pilate said to him, “</a:t>
            </a:r>
            <a:r>
              <a:rPr lang="en-CA" b="1" dirty="0">
                <a:highlight>
                  <a:srgbClr val="FFFF00"/>
                </a:highlight>
              </a:rPr>
              <a:t>So you are a king</a:t>
            </a:r>
            <a:r>
              <a:rPr lang="en-CA" dirty="0"/>
              <a:t>?” Jesus answered, “You say that </a:t>
            </a:r>
            <a:r>
              <a:rPr lang="en-CA" b="1" dirty="0">
                <a:highlight>
                  <a:srgbClr val="FFFF00"/>
                </a:highlight>
              </a:rPr>
              <a:t>I am a king</a:t>
            </a:r>
            <a:r>
              <a:rPr lang="en-CA" dirty="0"/>
              <a:t>.  </a:t>
            </a:r>
            <a:r>
              <a:rPr lang="en-CA" b="1" dirty="0">
                <a:highlight>
                  <a:srgbClr val="FFFF00"/>
                </a:highlight>
              </a:rPr>
              <a:t>For this purpose I was born and for this purpose I have come into the world</a:t>
            </a:r>
            <a:r>
              <a:rPr lang="en-CA" dirty="0"/>
              <a:t>—to bear witness to the truth.  Everyone who is of the truth listens to my voice.</a:t>
            </a:r>
          </a:p>
          <a:p>
            <a:pPr marL="457200" lvl="1" indent="0">
              <a:spcBef>
                <a:spcPts val="1200"/>
              </a:spcBef>
              <a:buNone/>
            </a:pPr>
            <a:r>
              <a:rPr lang="en-CA" b="1" u="sng" dirty="0"/>
              <a:t>1 Timothy 6:14-15 ESV</a:t>
            </a:r>
          </a:p>
          <a:p>
            <a:pPr marL="457200" lvl="1" indent="0">
              <a:spcBef>
                <a:spcPts val="0"/>
              </a:spcBef>
              <a:buNone/>
            </a:pPr>
            <a:r>
              <a:rPr lang="en-CA" dirty="0"/>
              <a:t>… keep the commandment unstained and free from reproach until the appearing of our Lord </a:t>
            </a:r>
            <a:r>
              <a:rPr lang="en-CA" b="1" dirty="0">
                <a:highlight>
                  <a:srgbClr val="FFFF00"/>
                </a:highlight>
              </a:rPr>
              <a:t>Jesus Christ</a:t>
            </a:r>
            <a:r>
              <a:rPr lang="en-CA" dirty="0"/>
              <a:t>, which he will display at the proper time—</a:t>
            </a:r>
            <a:r>
              <a:rPr lang="en-CA" b="1" dirty="0">
                <a:highlight>
                  <a:srgbClr val="FFFF00"/>
                </a:highlight>
              </a:rPr>
              <a:t>he who is the blessed and only Sovereign, the King of kings and Lord of lords</a:t>
            </a:r>
            <a:r>
              <a:rPr lang="en-CA" dirty="0"/>
              <a:t> …</a:t>
            </a:r>
          </a:p>
          <a:p>
            <a:pPr marL="457200" lvl="1" indent="0">
              <a:spcBef>
                <a:spcPts val="1200"/>
              </a:spcBef>
              <a:buNone/>
            </a:pPr>
            <a:r>
              <a:rPr lang="en-CA" b="1" u="sng" dirty="0"/>
              <a:t>Hebrews 4:14-15, 10:19-21 ESV</a:t>
            </a:r>
          </a:p>
          <a:p>
            <a:pPr marL="457200" lvl="1" indent="0">
              <a:spcBef>
                <a:spcPts val="0"/>
              </a:spcBef>
              <a:buNone/>
            </a:pPr>
            <a:r>
              <a:rPr lang="en-CA" dirty="0"/>
              <a:t>Since then </a:t>
            </a:r>
            <a:r>
              <a:rPr lang="en-CA" b="1" dirty="0">
                <a:highlight>
                  <a:srgbClr val="FFFF00"/>
                </a:highlight>
              </a:rPr>
              <a:t>we have a great high priest</a:t>
            </a:r>
            <a:r>
              <a:rPr lang="en-CA" dirty="0"/>
              <a:t> who has passed through the heavens, </a:t>
            </a:r>
            <a:r>
              <a:rPr lang="en-CA" b="1" dirty="0">
                <a:highlight>
                  <a:srgbClr val="FFFF00"/>
                </a:highlight>
              </a:rPr>
              <a:t>Jesus</a:t>
            </a:r>
            <a:r>
              <a:rPr lang="en-CA" dirty="0"/>
              <a:t>, the Son of God, let us hold fast our confession.  For we do not have </a:t>
            </a:r>
            <a:r>
              <a:rPr lang="en-CA" b="1" dirty="0">
                <a:highlight>
                  <a:srgbClr val="FFFF00"/>
                </a:highlight>
              </a:rPr>
              <a:t>a high priest</a:t>
            </a:r>
            <a:r>
              <a:rPr lang="en-CA" dirty="0"/>
              <a:t> who is unable to sympathize with our weaknesses, but one who in every respect has been tempted as we are, yet without sin. </a:t>
            </a:r>
          </a:p>
          <a:p>
            <a:pPr marL="457200" lvl="1" indent="0">
              <a:buNone/>
            </a:pPr>
            <a:r>
              <a:rPr lang="en-CA" dirty="0"/>
              <a:t>Therefore, brothers, since we have confidence to enter the holy places by the blood of Jesus,  by the new and living way that he opened for us through the curtain, that is, through his flesh, and since </a:t>
            </a:r>
            <a:r>
              <a:rPr lang="en-CA" b="1" dirty="0">
                <a:highlight>
                  <a:srgbClr val="FFFF00"/>
                </a:highlight>
              </a:rPr>
              <a:t>we have a great priest over the house of God</a:t>
            </a:r>
            <a:r>
              <a:rPr lang="en-CA" dirty="0"/>
              <a:t>, let us draw near with a true heart in full assurance of faith …</a:t>
            </a:r>
          </a:p>
        </p:txBody>
      </p:sp>
    </p:spTree>
    <p:extLst>
      <p:ext uri="{BB962C8B-B14F-4D97-AF65-F5344CB8AC3E}">
        <p14:creationId xmlns:p14="http://schemas.microsoft.com/office/powerpoint/2010/main" val="748869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145B1-F151-0AE2-F791-11784F67AC3C}"/>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Reproach of Ammon</a:t>
            </a:r>
          </a:p>
        </p:txBody>
      </p:sp>
      <p:sp>
        <p:nvSpPr>
          <p:cNvPr id="3" name="Content Placeholder 2">
            <a:extLst>
              <a:ext uri="{FF2B5EF4-FFF2-40B4-BE49-F238E27FC236}">
                <a16:creationId xmlns:a16="http://schemas.microsoft.com/office/drawing/2014/main" id="{392F165C-988A-A766-5F40-8EBA13894486}"/>
              </a:ext>
            </a:extLst>
          </p:cNvPr>
          <p:cNvSpPr>
            <a:spLocks noGrp="1"/>
          </p:cNvSpPr>
          <p:nvPr>
            <p:ph idx="1"/>
          </p:nvPr>
        </p:nvSpPr>
        <p:spPr>
          <a:xfrm>
            <a:off x="0" y="1146876"/>
            <a:ext cx="12192000" cy="5711124"/>
          </a:xfrm>
        </p:spPr>
        <p:txBody>
          <a:bodyPr/>
          <a:lstStyle/>
          <a:p>
            <a:pPr marL="457200" lvl="1" indent="0">
              <a:buNone/>
            </a:pPr>
            <a:r>
              <a:rPr lang="en-CA" b="1" u="sng" dirty="0"/>
              <a:t>Ezekiel 21:28-29 ESV</a:t>
            </a:r>
          </a:p>
          <a:p>
            <a:pPr marL="457200" lvl="1" indent="0">
              <a:buNone/>
            </a:pPr>
            <a:r>
              <a:rPr lang="en-CA" dirty="0"/>
              <a:t>And you, </a:t>
            </a:r>
            <a:r>
              <a:rPr lang="en-CA" b="1" dirty="0">
                <a:highlight>
                  <a:srgbClr val="FFFF00"/>
                </a:highlight>
              </a:rPr>
              <a:t>son of man, prophesy</a:t>
            </a:r>
            <a:r>
              <a:rPr lang="en-CA" dirty="0"/>
              <a:t>, and say, Thus says the Lord GOD </a:t>
            </a:r>
            <a:r>
              <a:rPr lang="en-CA" b="1" dirty="0">
                <a:highlight>
                  <a:srgbClr val="FFFF00"/>
                </a:highlight>
              </a:rPr>
              <a:t>concerning the Ammonites</a:t>
            </a:r>
            <a:r>
              <a:rPr lang="en-CA" dirty="0"/>
              <a:t> and </a:t>
            </a:r>
            <a:r>
              <a:rPr lang="en-CA" b="1" dirty="0">
                <a:highlight>
                  <a:srgbClr val="FFFF00"/>
                </a:highlight>
              </a:rPr>
              <a:t>concerning their reproach</a:t>
            </a:r>
            <a:r>
              <a:rPr lang="en-CA" dirty="0"/>
              <a:t>; say, A sword, a sword is drawn for the slaughter.  It is polished to consume and to flash like lightning—</a:t>
            </a:r>
            <a:r>
              <a:rPr lang="en-CA" b="1" dirty="0">
                <a:highlight>
                  <a:srgbClr val="FFFF00"/>
                </a:highlight>
              </a:rPr>
              <a:t>while they see for you false visions</a:t>
            </a:r>
            <a:r>
              <a:rPr lang="en-CA" dirty="0"/>
              <a:t>, while they divine lies for you—</a:t>
            </a:r>
            <a:r>
              <a:rPr lang="en-CA" b="1" dirty="0">
                <a:highlight>
                  <a:srgbClr val="FFFF00"/>
                </a:highlight>
              </a:rPr>
              <a:t>to place you on the necks</a:t>
            </a:r>
            <a:r>
              <a:rPr lang="en-CA" dirty="0"/>
              <a:t> of the profane wicked, whose day has come, the time of their final punishment. </a:t>
            </a:r>
          </a:p>
          <a:p>
            <a:r>
              <a:rPr lang="en-CA" dirty="0"/>
              <a:t>Ammon had been involved in planning rebellion with Israel in 593 </a:t>
            </a:r>
            <a:r>
              <a:rPr lang="en-CA" sz="2400" dirty="0"/>
              <a:t>(Jeremiah 27:1-3)</a:t>
            </a:r>
            <a:endParaRPr lang="en-CA" dirty="0"/>
          </a:p>
          <a:p>
            <a:r>
              <a:rPr lang="en-CA" dirty="0"/>
              <a:t>Nebuchadnezzar had his sights on both Jerusalem and Rabbah </a:t>
            </a:r>
            <a:r>
              <a:rPr lang="en-CA" sz="2400" dirty="0"/>
              <a:t>(Ezekiel 21:20)</a:t>
            </a:r>
          </a:p>
          <a:p>
            <a:r>
              <a:rPr lang="en-CA" dirty="0"/>
              <a:t>“reproach” is from   </a:t>
            </a:r>
            <a:r>
              <a:rPr lang="en-CA" sz="3200" dirty="0">
                <a:cs typeface="+mj-cs"/>
              </a:rPr>
              <a:t> </a:t>
            </a:r>
            <a:r>
              <a:rPr lang="he-IL" sz="3200" dirty="0">
                <a:cs typeface="+mj-cs"/>
              </a:rPr>
              <a:t>חֶרְפָּה</a:t>
            </a:r>
            <a:r>
              <a:rPr lang="en-CA" sz="3200" dirty="0">
                <a:cs typeface="+mj-cs"/>
              </a:rPr>
              <a:t> </a:t>
            </a:r>
            <a:r>
              <a:rPr lang="en-CA" sz="2400" dirty="0"/>
              <a:t>  </a:t>
            </a:r>
            <a:r>
              <a:rPr lang="en-CA" dirty="0"/>
              <a:t>- </a:t>
            </a:r>
            <a:r>
              <a:rPr lang="en-CA" dirty="0" err="1"/>
              <a:t>ḥerpa</a:t>
            </a:r>
            <a:r>
              <a:rPr lang="en-CA" dirty="0"/>
              <a:t>, “abuse”, “scorn” – it is likely that the Ammonites “taunted” Israel when Nebuchadnezzar went to Jerusalem rather than Rabbah </a:t>
            </a:r>
          </a:p>
          <a:p>
            <a:r>
              <a:rPr lang="en-CA" dirty="0"/>
              <a:t>It is NOT clear who are the “diviners”, but it is likely those in Ammon –destruction will come to Ammon eventually </a:t>
            </a:r>
          </a:p>
        </p:txBody>
      </p:sp>
    </p:spTree>
    <p:extLst>
      <p:ext uri="{BB962C8B-B14F-4D97-AF65-F5344CB8AC3E}">
        <p14:creationId xmlns:p14="http://schemas.microsoft.com/office/powerpoint/2010/main" val="1547359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6DF5-222B-F24A-749B-51D4FE8E3D05}"/>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Judgement of the Slayer</a:t>
            </a:r>
          </a:p>
        </p:txBody>
      </p:sp>
      <p:sp>
        <p:nvSpPr>
          <p:cNvPr id="3" name="Content Placeholder 2">
            <a:extLst>
              <a:ext uri="{FF2B5EF4-FFF2-40B4-BE49-F238E27FC236}">
                <a16:creationId xmlns:a16="http://schemas.microsoft.com/office/drawing/2014/main" id="{C1317F4C-FDCC-969B-D7BB-708654655742}"/>
              </a:ext>
            </a:extLst>
          </p:cNvPr>
          <p:cNvSpPr>
            <a:spLocks noGrp="1"/>
          </p:cNvSpPr>
          <p:nvPr>
            <p:ph idx="1"/>
          </p:nvPr>
        </p:nvSpPr>
        <p:spPr>
          <a:xfrm>
            <a:off x="0" y="1162373"/>
            <a:ext cx="12011186" cy="5695626"/>
          </a:xfrm>
        </p:spPr>
        <p:txBody>
          <a:bodyPr/>
          <a:lstStyle/>
          <a:p>
            <a:pPr marL="457200" lvl="1" indent="0">
              <a:buNone/>
            </a:pPr>
            <a:r>
              <a:rPr lang="en-CA" b="1" u="sng" dirty="0"/>
              <a:t>Ezekiel 21:30-32 ESV</a:t>
            </a:r>
          </a:p>
          <a:p>
            <a:pPr marL="457200" lvl="1" indent="0">
              <a:buNone/>
            </a:pPr>
            <a:r>
              <a:rPr lang="en-CA" b="1" dirty="0">
                <a:highlight>
                  <a:srgbClr val="FFFF00"/>
                </a:highlight>
              </a:rPr>
              <a:t>Return it to its sheath</a:t>
            </a:r>
            <a:r>
              <a:rPr lang="en-CA" dirty="0"/>
              <a:t>.  In the place where you were created, </a:t>
            </a:r>
            <a:r>
              <a:rPr lang="en-CA" b="1" dirty="0">
                <a:highlight>
                  <a:srgbClr val="FFFF00"/>
                </a:highlight>
              </a:rPr>
              <a:t>in the land of your origin</a:t>
            </a:r>
            <a:r>
              <a:rPr lang="en-CA" dirty="0"/>
              <a:t>, </a:t>
            </a:r>
            <a:br>
              <a:rPr lang="en-CA" dirty="0"/>
            </a:br>
            <a:r>
              <a:rPr lang="en-CA" b="1" dirty="0">
                <a:highlight>
                  <a:srgbClr val="FFFF00"/>
                </a:highlight>
              </a:rPr>
              <a:t>I will judge you</a:t>
            </a:r>
            <a:r>
              <a:rPr lang="en-CA" dirty="0"/>
              <a:t>.  And I will pour out my indignation upon you; I will blow upon you with the fire of my wrath, and I will deliver you into the hands of brutish men, skillful to destroy.  You shall be fuel for the fire.  Your blood shall be in the midst of the land.  You shall be no more remembered, for I the LORD have spoken.</a:t>
            </a:r>
          </a:p>
          <a:p>
            <a:r>
              <a:rPr lang="en-CA" dirty="0"/>
              <a:t>His having destroyed Jerusalem, God is finished with Nebuchadnezzar: he no longer wields the sword of God – it can go back to the sheath</a:t>
            </a:r>
          </a:p>
          <a:p>
            <a:r>
              <a:rPr lang="en-CA" dirty="0"/>
              <a:t>Babylon will be judged, and the hegemony will pass to Cyrus of Persia</a:t>
            </a:r>
          </a:p>
          <a:p>
            <a:r>
              <a:rPr lang="en-CA" dirty="0"/>
              <a:t>This is a very brief synopsis of the prophesized judgement of Babylon discussed in much more detail elsewhere: a “type” of judgement of end-time </a:t>
            </a:r>
            <a:r>
              <a:rPr lang="en-CA"/>
              <a:t>“Babylon”</a:t>
            </a:r>
            <a:endParaRPr lang="en-CA" dirty="0"/>
          </a:p>
          <a:p>
            <a:r>
              <a:rPr lang="en-CA" dirty="0"/>
              <a:t>Ezekiel, as always, is very careful about open criticism of Babylon</a:t>
            </a:r>
          </a:p>
        </p:txBody>
      </p:sp>
    </p:spTree>
    <p:extLst>
      <p:ext uri="{BB962C8B-B14F-4D97-AF65-F5344CB8AC3E}">
        <p14:creationId xmlns:p14="http://schemas.microsoft.com/office/powerpoint/2010/main" val="1411947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8E35E-9DD9-CFC5-1391-9D8667BD347F}"/>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A Fire in the Negeb</a:t>
            </a:r>
          </a:p>
        </p:txBody>
      </p:sp>
      <p:sp>
        <p:nvSpPr>
          <p:cNvPr id="3" name="Content Placeholder 2">
            <a:extLst>
              <a:ext uri="{FF2B5EF4-FFF2-40B4-BE49-F238E27FC236}">
                <a16:creationId xmlns:a16="http://schemas.microsoft.com/office/drawing/2014/main" id="{E26DB520-53B6-44A1-C667-2F5137F6D743}"/>
              </a:ext>
            </a:extLst>
          </p:cNvPr>
          <p:cNvSpPr>
            <a:spLocks noGrp="1"/>
          </p:cNvSpPr>
          <p:nvPr>
            <p:ph idx="1"/>
          </p:nvPr>
        </p:nvSpPr>
        <p:spPr>
          <a:xfrm>
            <a:off x="0" y="1181100"/>
            <a:ext cx="12192000" cy="5676899"/>
          </a:xfrm>
        </p:spPr>
        <p:txBody>
          <a:bodyPr>
            <a:normAutofit/>
          </a:bodyPr>
          <a:lstStyle/>
          <a:p>
            <a:r>
              <a:rPr lang="en-CA" dirty="0"/>
              <a:t>Ezekiel is told to perform </a:t>
            </a:r>
            <a:r>
              <a:rPr lang="en-CA" b="1" dirty="0">
                <a:highlight>
                  <a:srgbClr val="FFFF00"/>
                </a:highlight>
              </a:rPr>
              <a:t>a symbolic act</a:t>
            </a:r>
            <a:r>
              <a:rPr lang="en-CA" dirty="0"/>
              <a:t> by preaching “toward the southland”</a:t>
            </a:r>
          </a:p>
          <a:p>
            <a:pPr>
              <a:spcBef>
                <a:spcPts val="600"/>
              </a:spcBef>
            </a:pPr>
            <a:r>
              <a:rPr lang="en-CA" dirty="0"/>
              <a:t>A possible significance of this is that Sennacherib in 701BC had destroyed all the fortified cities to the south of Jerusalem before investing Jerusalem, and Nebuchadnezzar would do the same in 588BC:</a:t>
            </a:r>
          </a:p>
          <a:p>
            <a:pPr marL="457200" lvl="1" indent="0">
              <a:spcBef>
                <a:spcPts val="0"/>
              </a:spcBef>
              <a:buNone/>
            </a:pPr>
            <a:r>
              <a:rPr lang="en-CA" b="1" u="sng" dirty="0"/>
              <a:t>Ezekiel 20:45-49 ESV</a:t>
            </a:r>
            <a:r>
              <a:rPr lang="en-CA" dirty="0"/>
              <a:t> (MT 21:1-5)</a:t>
            </a:r>
          </a:p>
          <a:p>
            <a:pPr marL="457200" lvl="1" indent="0">
              <a:spcBef>
                <a:spcPts val="0"/>
              </a:spcBef>
              <a:buNone/>
            </a:pPr>
            <a:r>
              <a:rPr lang="en-CA" dirty="0"/>
              <a:t>And </a:t>
            </a:r>
            <a:r>
              <a:rPr lang="en-CA" b="1" dirty="0">
                <a:highlight>
                  <a:srgbClr val="FFFF00"/>
                </a:highlight>
              </a:rPr>
              <a:t>the word of the LORD came to me</a:t>
            </a:r>
            <a:r>
              <a:rPr lang="en-CA" dirty="0"/>
              <a:t>: “Son of man, </a:t>
            </a:r>
            <a:r>
              <a:rPr lang="en-CA" b="1" dirty="0">
                <a:highlight>
                  <a:srgbClr val="FFFF00"/>
                </a:highlight>
              </a:rPr>
              <a:t>set your face toward the southland</a:t>
            </a:r>
            <a:r>
              <a:rPr lang="en-CA" dirty="0"/>
              <a:t>; preach against the south, and prophesy against the forest land in the Negeb.  Say to the forest of the Negeb, Hear the word of the LORD: Thus says the Lord GOD, Behold, </a:t>
            </a:r>
            <a:r>
              <a:rPr lang="en-CA" b="1" dirty="0">
                <a:highlight>
                  <a:srgbClr val="FFFF00"/>
                </a:highlight>
              </a:rPr>
              <a:t>I will kindle a fire in you, and it shall devour every green tree in you and every dry tree</a:t>
            </a:r>
            <a:r>
              <a:rPr lang="en-CA" dirty="0"/>
              <a:t>.  The blazing flame shall not be quenched, and </a:t>
            </a:r>
            <a:r>
              <a:rPr lang="en-CA" b="1" dirty="0">
                <a:highlight>
                  <a:srgbClr val="FFFF00"/>
                </a:highlight>
              </a:rPr>
              <a:t>all faces from south to north shall be scorched</a:t>
            </a:r>
            <a:r>
              <a:rPr lang="en-CA" dirty="0"/>
              <a:t> by it.   </a:t>
            </a:r>
            <a:r>
              <a:rPr lang="en-CA" b="1" dirty="0">
                <a:highlight>
                  <a:srgbClr val="FFFF00"/>
                </a:highlight>
              </a:rPr>
              <a:t>All flesh</a:t>
            </a:r>
            <a:r>
              <a:rPr lang="en-CA" dirty="0"/>
              <a:t> shall see that I the LORD have kindled it; it shall not be quenched.”  </a:t>
            </a:r>
          </a:p>
          <a:p>
            <a:pPr marL="457200" lvl="1" indent="0">
              <a:spcBef>
                <a:spcPts val="600"/>
              </a:spcBef>
              <a:buNone/>
            </a:pPr>
            <a:r>
              <a:rPr lang="en-CA" dirty="0"/>
              <a:t>Then I said, “Ah, Lord GOD!  They are saying of me, ‘</a:t>
            </a:r>
            <a:r>
              <a:rPr lang="en-CA" b="1" dirty="0">
                <a:highlight>
                  <a:srgbClr val="FFFF00"/>
                </a:highlight>
              </a:rPr>
              <a:t>Is he not a maker of parables</a:t>
            </a:r>
            <a:r>
              <a:rPr lang="en-CA" dirty="0"/>
              <a:t>?’”</a:t>
            </a:r>
          </a:p>
          <a:p>
            <a:r>
              <a:rPr lang="en-CA" dirty="0"/>
              <a:t>The significance of this was clearly NOT obvious to the exiles</a:t>
            </a:r>
          </a:p>
          <a:p>
            <a:r>
              <a:rPr lang="en-CA" dirty="0"/>
              <a:t>“</a:t>
            </a:r>
            <a:r>
              <a:rPr lang="en-CA" b="1" dirty="0">
                <a:highlight>
                  <a:srgbClr val="FFFF00"/>
                </a:highlight>
              </a:rPr>
              <a:t>All flesh</a:t>
            </a:r>
            <a:r>
              <a:rPr lang="en-CA" dirty="0"/>
              <a:t>” implies that God intends a universal object lesson from this</a:t>
            </a:r>
          </a:p>
        </p:txBody>
      </p:sp>
    </p:spTree>
    <p:extLst>
      <p:ext uri="{BB962C8B-B14F-4D97-AF65-F5344CB8AC3E}">
        <p14:creationId xmlns:p14="http://schemas.microsoft.com/office/powerpoint/2010/main" val="3302839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Extra Slides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1411346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00221-D1B2-4E5A-3725-8E2881E35AE7}"/>
              </a:ext>
            </a:extLst>
          </p:cNvPr>
          <p:cNvSpPr>
            <a:spLocks noGrp="1"/>
          </p:cNvSpPr>
          <p:nvPr>
            <p:ph type="title"/>
          </p:nvPr>
        </p:nvSpPr>
        <p:spPr>
          <a:xfrm>
            <a:off x="838200" y="1"/>
            <a:ext cx="10515600" cy="681036"/>
          </a:xfrm>
        </p:spPr>
        <p:txBody>
          <a:bodyPr>
            <a:normAutofit fontScale="90000"/>
          </a:bodyPr>
          <a:lstStyle/>
          <a:p>
            <a:pPr algn="ctr"/>
            <a:r>
              <a:rPr lang="en-CA" dirty="0">
                <a:latin typeface="Arial Black" panose="020B0A04020102020204" pitchFamily="34" charset="0"/>
              </a:rPr>
              <a:t>Analysis of the Hebrew Text</a:t>
            </a:r>
          </a:p>
        </p:txBody>
      </p:sp>
      <p:sp>
        <p:nvSpPr>
          <p:cNvPr id="3" name="Content Placeholder 2">
            <a:extLst>
              <a:ext uri="{FF2B5EF4-FFF2-40B4-BE49-F238E27FC236}">
                <a16:creationId xmlns:a16="http://schemas.microsoft.com/office/drawing/2014/main" id="{C0FCEBE8-5B8A-9D1A-123C-15B8D27E3F12}"/>
              </a:ext>
            </a:extLst>
          </p:cNvPr>
          <p:cNvSpPr>
            <a:spLocks noGrp="1"/>
          </p:cNvSpPr>
          <p:nvPr>
            <p:ph idx="1"/>
          </p:nvPr>
        </p:nvSpPr>
        <p:spPr>
          <a:xfrm>
            <a:off x="0" y="681037"/>
            <a:ext cx="12192000" cy="6176962"/>
          </a:xfrm>
        </p:spPr>
        <p:txBody>
          <a:bodyPr/>
          <a:lstStyle/>
          <a:p>
            <a:r>
              <a:rPr lang="en-CA" sz="3200" b="1" u="sng" dirty="0">
                <a:cs typeface="+mj-cs"/>
              </a:rPr>
              <a:t>Verse 10b</a:t>
            </a:r>
            <a:r>
              <a:rPr lang="en-CA" sz="3200" b="1" dirty="0">
                <a:cs typeface="+mj-cs"/>
              </a:rPr>
              <a:t>:</a:t>
            </a:r>
          </a:p>
          <a:p>
            <a:pPr marL="457200" lvl="1" indent="0" algn="ctr">
              <a:spcBef>
                <a:spcPts val="0"/>
              </a:spcBef>
              <a:buNone/>
            </a:pPr>
            <a:r>
              <a:rPr lang="en-CA" sz="3200" dirty="0">
                <a:cs typeface="+mj-cs"/>
              </a:rPr>
              <a:t> </a:t>
            </a:r>
            <a:r>
              <a:rPr lang="he-IL" sz="3200" dirty="0">
                <a:cs typeface="+mj-cs"/>
              </a:rPr>
              <a:t>אֹ֣ו נָשִׂ֔ישׂ שֵׁ֥בֶט בְּנִ֖י מֹאֶ֥סֶת כָּל־עֵֽץ׃</a:t>
            </a:r>
            <a:r>
              <a:rPr lang="en-CA" sz="3200" dirty="0">
                <a:cs typeface="+mj-cs"/>
              </a:rPr>
              <a:t>   </a:t>
            </a:r>
            <a:endParaRPr lang="en-CA" dirty="0">
              <a:cs typeface="+mj-cs"/>
            </a:endParaRPr>
          </a:p>
          <a:p>
            <a:pPr marL="457200" lvl="1" indent="0" algn="ctr">
              <a:spcBef>
                <a:spcPts val="0"/>
              </a:spcBef>
              <a:buNone/>
            </a:pPr>
            <a:r>
              <a:rPr lang="en-CA" dirty="0"/>
              <a:t>`</a:t>
            </a:r>
            <a:r>
              <a:rPr lang="en-CA" dirty="0" err="1"/>
              <a:t>etz</a:t>
            </a:r>
            <a:r>
              <a:rPr lang="en-CA" dirty="0"/>
              <a:t>  kal    </a:t>
            </a:r>
            <a:r>
              <a:rPr lang="en-CA" dirty="0" err="1"/>
              <a:t>mo´eseth</a:t>
            </a:r>
            <a:r>
              <a:rPr lang="en-CA" dirty="0"/>
              <a:t>    </a:t>
            </a:r>
            <a:r>
              <a:rPr lang="en-CA" dirty="0" err="1"/>
              <a:t>bᵉni</a:t>
            </a:r>
            <a:r>
              <a:rPr lang="en-CA" dirty="0"/>
              <a:t>  </a:t>
            </a:r>
            <a:r>
              <a:rPr lang="en-CA" dirty="0" err="1"/>
              <a:t>shevet</a:t>
            </a:r>
            <a:r>
              <a:rPr lang="en-CA" dirty="0"/>
              <a:t>   </a:t>
            </a:r>
            <a:r>
              <a:rPr lang="en-CA" dirty="0" err="1"/>
              <a:t>nasis</a:t>
            </a:r>
            <a:r>
              <a:rPr lang="en-CA" dirty="0"/>
              <a:t>    ´o</a:t>
            </a:r>
          </a:p>
          <a:p>
            <a:pPr marL="457200" lvl="1" indent="0" algn="ctr">
              <a:spcBef>
                <a:spcPts val="0"/>
              </a:spcBef>
              <a:buNone/>
            </a:pPr>
            <a:r>
              <a:rPr lang="en-CA" dirty="0"/>
              <a:t>    tree    every  despising of   son of me   rod of  we rejoice   or</a:t>
            </a:r>
          </a:p>
          <a:p>
            <a:r>
              <a:rPr lang="en-CA" dirty="0"/>
              <a:t>Literally: “or we rejoice rod of son of me despising of every tree”</a:t>
            </a:r>
          </a:p>
          <a:p>
            <a:r>
              <a:rPr lang="en-CA" dirty="0"/>
              <a:t>Better: “</a:t>
            </a:r>
            <a:r>
              <a:rPr lang="en-CA" b="1" dirty="0">
                <a:highlight>
                  <a:srgbClr val="FFFF00"/>
                </a:highlight>
              </a:rPr>
              <a:t>Or shall we rejoice?  The rod of my son is despising every tree</a:t>
            </a:r>
            <a:r>
              <a:rPr lang="en-CA" dirty="0"/>
              <a:t>.”</a:t>
            </a:r>
          </a:p>
          <a:p>
            <a:pPr>
              <a:spcBef>
                <a:spcPts val="1200"/>
              </a:spcBef>
            </a:pPr>
            <a:r>
              <a:rPr lang="en-CA" sz="3200" b="1" u="sng" dirty="0"/>
              <a:t>Verse 13</a:t>
            </a:r>
            <a:r>
              <a:rPr lang="en-CA" sz="3200" b="1" dirty="0"/>
              <a:t>:</a:t>
            </a:r>
          </a:p>
          <a:p>
            <a:pPr marL="0" indent="0" algn="ctr">
              <a:spcBef>
                <a:spcPts val="0"/>
              </a:spcBef>
              <a:buNone/>
            </a:pPr>
            <a:r>
              <a:rPr lang="he-IL" sz="3200" dirty="0">
                <a:cs typeface="+mj-cs"/>
              </a:rPr>
              <a:t> כִּ֣י בֹ֔חַן וּמָ֕ה אִם־גַּם־שֵׁ֥בֶט מֹאֶ֖סֶת לֹ֣א יִֽהְיֶ֑ה</a:t>
            </a:r>
            <a:r>
              <a:rPr lang="en-CA" sz="3200" dirty="0">
                <a:cs typeface="+mj-cs"/>
              </a:rPr>
              <a:t>  </a:t>
            </a:r>
          </a:p>
          <a:p>
            <a:pPr marL="0" indent="0" algn="ctr">
              <a:spcBef>
                <a:spcPts val="0"/>
              </a:spcBef>
              <a:buNone/>
            </a:pPr>
            <a:r>
              <a:rPr lang="en-CA" sz="2400" dirty="0">
                <a:cs typeface="+mj-cs"/>
              </a:rPr>
              <a:t>  </a:t>
            </a:r>
            <a:r>
              <a:rPr lang="en-CA" sz="2400" dirty="0" err="1">
                <a:cs typeface="+mj-cs"/>
              </a:rPr>
              <a:t>yihyeh</a:t>
            </a:r>
            <a:r>
              <a:rPr lang="en-CA" sz="2400" dirty="0">
                <a:cs typeface="+mj-cs"/>
              </a:rPr>
              <a:t>  lo´     </a:t>
            </a:r>
            <a:r>
              <a:rPr lang="en-CA" sz="2400" dirty="0" err="1">
                <a:cs typeface="+mj-cs"/>
              </a:rPr>
              <a:t>mo´eseth</a:t>
            </a:r>
            <a:r>
              <a:rPr lang="en-CA" sz="2400" dirty="0">
                <a:cs typeface="+mj-cs"/>
              </a:rPr>
              <a:t>     </a:t>
            </a:r>
            <a:r>
              <a:rPr lang="en-CA" sz="2400" dirty="0" err="1">
                <a:cs typeface="+mj-cs"/>
              </a:rPr>
              <a:t>shevet</a:t>
            </a:r>
            <a:r>
              <a:rPr lang="en-CA" sz="2400" dirty="0">
                <a:cs typeface="+mj-cs"/>
              </a:rPr>
              <a:t>        gam     ´</a:t>
            </a:r>
            <a:r>
              <a:rPr lang="en-CA" sz="2400" dirty="0" err="1">
                <a:cs typeface="+mj-cs"/>
              </a:rPr>
              <a:t>im</a:t>
            </a:r>
            <a:r>
              <a:rPr lang="en-CA" sz="2400" dirty="0">
                <a:cs typeface="+mj-cs"/>
              </a:rPr>
              <a:t>      </a:t>
            </a:r>
            <a:r>
              <a:rPr lang="en-CA" sz="2400" dirty="0" err="1">
                <a:cs typeface="+mj-cs"/>
              </a:rPr>
              <a:t>umah</a:t>
            </a:r>
            <a:r>
              <a:rPr lang="en-CA" sz="2400" dirty="0">
                <a:cs typeface="+mj-cs"/>
              </a:rPr>
              <a:t>   </a:t>
            </a:r>
            <a:r>
              <a:rPr lang="en-CA" sz="2400" dirty="0" err="1">
                <a:cs typeface="+mj-cs"/>
              </a:rPr>
              <a:t>boḥan</a:t>
            </a:r>
            <a:r>
              <a:rPr lang="en-CA" sz="2400" dirty="0">
                <a:cs typeface="+mj-cs"/>
              </a:rPr>
              <a:t>    ki </a:t>
            </a:r>
          </a:p>
          <a:p>
            <a:pPr marL="0" indent="0" algn="ctr">
              <a:spcBef>
                <a:spcPts val="0"/>
              </a:spcBef>
              <a:buNone/>
            </a:pPr>
            <a:r>
              <a:rPr lang="en-CA" sz="2400" dirty="0">
                <a:cs typeface="+mj-cs"/>
              </a:rPr>
              <a:t>it is   not despising   rod     also    if    and what  testing   for  </a:t>
            </a:r>
          </a:p>
          <a:p>
            <a:r>
              <a:rPr lang="en-CA" dirty="0">
                <a:cs typeface="+mj-cs"/>
              </a:rPr>
              <a:t>Literally: “for testing and what if also rod despising not it is”</a:t>
            </a:r>
          </a:p>
          <a:p>
            <a:r>
              <a:rPr lang="en-CA" dirty="0">
                <a:cs typeface="+mj-cs"/>
              </a:rPr>
              <a:t>Better: “</a:t>
            </a:r>
            <a:r>
              <a:rPr lang="en-CA" b="1" dirty="0">
                <a:highlight>
                  <a:srgbClr val="FFFF00"/>
                </a:highlight>
                <a:cs typeface="+mj-cs"/>
              </a:rPr>
              <a:t>It is NOT for a testing – the rod also is despising it</a:t>
            </a:r>
            <a:r>
              <a:rPr lang="en-CA" dirty="0">
                <a:cs typeface="+mj-cs"/>
              </a:rPr>
              <a:t>.”</a:t>
            </a:r>
          </a:p>
          <a:p>
            <a:r>
              <a:rPr lang="en-CA" sz="2400" dirty="0"/>
              <a:t>See TWOT article 2134 page 897, BDB pages 986-987, Holladay page 358</a:t>
            </a:r>
          </a:p>
          <a:p>
            <a:pPr marL="457200" lvl="1" indent="0">
              <a:buNone/>
            </a:pPr>
            <a:endParaRPr lang="en-CA" dirty="0"/>
          </a:p>
        </p:txBody>
      </p:sp>
    </p:spTree>
    <p:extLst>
      <p:ext uri="{BB962C8B-B14F-4D97-AF65-F5344CB8AC3E}">
        <p14:creationId xmlns:p14="http://schemas.microsoft.com/office/powerpoint/2010/main" val="4126897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A2C6E-FD57-949B-57EC-AAA7FAC4339A}"/>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Ruin, Ruin, Ruin </a:t>
            </a:r>
          </a:p>
        </p:txBody>
      </p:sp>
      <p:sp>
        <p:nvSpPr>
          <p:cNvPr id="3" name="Content Placeholder 2">
            <a:extLst>
              <a:ext uri="{FF2B5EF4-FFF2-40B4-BE49-F238E27FC236}">
                <a16:creationId xmlns:a16="http://schemas.microsoft.com/office/drawing/2014/main" id="{3FC5D77B-EC8A-C0E6-6A18-8C8172B83876}"/>
              </a:ext>
            </a:extLst>
          </p:cNvPr>
          <p:cNvSpPr>
            <a:spLocks noGrp="1"/>
          </p:cNvSpPr>
          <p:nvPr>
            <p:ph idx="1"/>
          </p:nvPr>
        </p:nvSpPr>
        <p:spPr>
          <a:xfrm>
            <a:off x="0" y="1155700"/>
            <a:ext cx="12192000" cy="5702299"/>
          </a:xfrm>
        </p:spPr>
        <p:txBody>
          <a:bodyPr>
            <a:normAutofit/>
          </a:bodyPr>
          <a:lstStyle/>
          <a:p>
            <a:r>
              <a:rPr lang="en-CA" dirty="0"/>
              <a:t>This an expression of intensification just like “</a:t>
            </a:r>
            <a:r>
              <a:rPr lang="en-CA" b="1" dirty="0">
                <a:highlight>
                  <a:srgbClr val="FFFF00"/>
                </a:highlight>
              </a:rPr>
              <a:t>let the sword come down twice, yes, three times</a:t>
            </a:r>
            <a:r>
              <a:rPr lang="en-CA" dirty="0"/>
              <a:t>”; “it is used three times to express a </a:t>
            </a:r>
            <a:r>
              <a:rPr lang="en-CA" b="1" dirty="0">
                <a:highlight>
                  <a:srgbClr val="FFFF00"/>
                </a:highlight>
              </a:rPr>
              <a:t>superlative degree</a:t>
            </a:r>
            <a:r>
              <a:rPr lang="en-CA" dirty="0"/>
              <a:t>” </a:t>
            </a:r>
            <a:r>
              <a:rPr lang="en-CA" sz="2400" dirty="0"/>
              <a:t>(</a:t>
            </a:r>
            <a:r>
              <a:rPr lang="en-CA" sz="2400" b="1" dirty="0"/>
              <a:t>TWOT</a:t>
            </a:r>
            <a:r>
              <a:rPr lang="en-CA" sz="2400" dirty="0"/>
              <a:t>)</a:t>
            </a:r>
          </a:p>
          <a:p>
            <a:r>
              <a:rPr lang="en-CA" dirty="0"/>
              <a:t>The Hebrew word is </a:t>
            </a:r>
            <a:r>
              <a:rPr lang="en-CA" sz="3200" dirty="0">
                <a:cs typeface="+mj-cs"/>
              </a:rPr>
              <a:t> </a:t>
            </a:r>
            <a:r>
              <a:rPr lang="he-IL" sz="3200" dirty="0">
                <a:cs typeface="+mj-cs"/>
              </a:rPr>
              <a:t>עַוָּה</a:t>
            </a:r>
            <a:r>
              <a:rPr lang="en-CA" sz="3200" dirty="0">
                <a:cs typeface="+mj-cs"/>
              </a:rPr>
              <a:t> </a:t>
            </a:r>
            <a:r>
              <a:rPr lang="en-CA" dirty="0"/>
              <a:t> - </a:t>
            </a:r>
            <a:r>
              <a:rPr lang="en-CA" b="1" dirty="0">
                <a:highlight>
                  <a:srgbClr val="FFFF00"/>
                </a:highlight>
              </a:rPr>
              <a:t>`</a:t>
            </a:r>
            <a:r>
              <a:rPr lang="en-CA" b="1" dirty="0" err="1">
                <a:highlight>
                  <a:srgbClr val="FFFF00"/>
                </a:highlight>
              </a:rPr>
              <a:t>awwah</a:t>
            </a:r>
            <a:r>
              <a:rPr lang="en-CA" dirty="0"/>
              <a:t>, “noun, common, feminine singular absolute”, a “hapax legomenon” as a noun; </a:t>
            </a:r>
            <a:r>
              <a:rPr lang="en-CA" b="1" dirty="0"/>
              <a:t>BDB</a:t>
            </a:r>
            <a:r>
              <a:rPr lang="en-CA" dirty="0"/>
              <a:t> “distortion”, “ruin”</a:t>
            </a:r>
          </a:p>
          <a:p>
            <a:r>
              <a:rPr lang="en-CA" dirty="0"/>
              <a:t>The root verb occurs 17 times: </a:t>
            </a:r>
            <a:r>
              <a:rPr lang="en-CA" b="1" dirty="0"/>
              <a:t>TWOT,</a:t>
            </a:r>
            <a:r>
              <a:rPr lang="en-CA" dirty="0"/>
              <a:t> page 650, lists the basic meanings as “bend”, “twist”, “distort”: see Psalm 38:6, Proverbs 12:8, Isaiah 21:3, 24:1, Lamentations 3:9</a:t>
            </a:r>
          </a:p>
          <a:p>
            <a:r>
              <a:rPr lang="en-CA" b="1" dirty="0"/>
              <a:t>BDB</a:t>
            </a:r>
            <a:r>
              <a:rPr lang="en-CA" dirty="0"/>
              <a:t> page 730 identifies three other related nouns:</a:t>
            </a:r>
          </a:p>
          <a:p>
            <a:pPr lvl="1">
              <a:buFont typeface="Wingdings" panose="05000000000000000000" pitchFamily="2" charset="2"/>
              <a:buChar char="Ø"/>
            </a:pPr>
            <a:r>
              <a:rPr lang="en-CA" sz="2800" dirty="0"/>
              <a:t>   </a:t>
            </a:r>
            <a:r>
              <a:rPr lang="en-CA" sz="3200" dirty="0">
                <a:cs typeface="+mj-cs"/>
              </a:rPr>
              <a:t> </a:t>
            </a:r>
            <a:r>
              <a:rPr lang="he-IL" sz="3200" dirty="0">
                <a:cs typeface="+mj-cs"/>
              </a:rPr>
              <a:t>עִוְעִים</a:t>
            </a:r>
            <a:r>
              <a:rPr lang="en-CA" sz="3200" dirty="0">
                <a:cs typeface="+mj-cs"/>
              </a:rPr>
              <a:t> </a:t>
            </a:r>
            <a:r>
              <a:rPr lang="en-CA" sz="2800" dirty="0"/>
              <a:t> - </a:t>
            </a:r>
            <a:r>
              <a:rPr lang="en-CA" sz="2800" b="1" dirty="0">
                <a:highlight>
                  <a:srgbClr val="FFFF00"/>
                </a:highlight>
              </a:rPr>
              <a:t>`</a:t>
            </a:r>
            <a:r>
              <a:rPr lang="en-CA" sz="2800" b="1" dirty="0" err="1">
                <a:highlight>
                  <a:srgbClr val="FFFF00"/>
                </a:highlight>
              </a:rPr>
              <a:t>iw</a:t>
            </a:r>
            <a:r>
              <a:rPr lang="en-CA" sz="2800" b="1" dirty="0">
                <a:highlight>
                  <a:srgbClr val="FFFF00"/>
                </a:highlight>
              </a:rPr>
              <a:t>ᵉ`</a:t>
            </a:r>
            <a:r>
              <a:rPr lang="en-CA" sz="2800" b="1" dirty="0" err="1">
                <a:highlight>
                  <a:srgbClr val="FFFF00"/>
                </a:highlight>
              </a:rPr>
              <a:t>im</a:t>
            </a:r>
            <a:r>
              <a:rPr lang="en-CA" sz="2800" dirty="0"/>
              <a:t>, Isaiah 19:14, </a:t>
            </a:r>
            <a:r>
              <a:rPr lang="en-CA" sz="2800" b="1" dirty="0"/>
              <a:t>ESV</a:t>
            </a:r>
            <a:r>
              <a:rPr lang="en-CA" sz="2800" dirty="0"/>
              <a:t> “confusion”, </a:t>
            </a:r>
            <a:r>
              <a:rPr lang="en-CA" sz="2800" b="1" dirty="0"/>
              <a:t>BDB</a:t>
            </a:r>
            <a:r>
              <a:rPr lang="en-CA" sz="2800" dirty="0"/>
              <a:t> “distorting”, “warping”</a:t>
            </a:r>
          </a:p>
          <a:p>
            <a:pPr lvl="1">
              <a:buFont typeface="Wingdings" panose="05000000000000000000" pitchFamily="2" charset="2"/>
              <a:buChar char="Ø"/>
            </a:pPr>
            <a:r>
              <a:rPr lang="en-CA" sz="2800" dirty="0"/>
              <a:t>   </a:t>
            </a:r>
            <a:r>
              <a:rPr lang="en-CA" sz="3200" dirty="0">
                <a:cs typeface="+mj-cs"/>
              </a:rPr>
              <a:t> </a:t>
            </a:r>
            <a:r>
              <a:rPr lang="he-IL" sz="3200" dirty="0">
                <a:cs typeface="+mj-cs"/>
              </a:rPr>
              <a:t>עִי</a:t>
            </a:r>
            <a:r>
              <a:rPr lang="en-CA" sz="3200" dirty="0">
                <a:cs typeface="+mj-cs"/>
              </a:rPr>
              <a:t> </a:t>
            </a:r>
            <a:r>
              <a:rPr lang="en-CA" sz="2800" dirty="0"/>
              <a:t>  - </a:t>
            </a:r>
            <a:r>
              <a:rPr lang="en-CA" sz="2800" b="1" dirty="0">
                <a:highlight>
                  <a:srgbClr val="FFFF00"/>
                </a:highlight>
              </a:rPr>
              <a:t>`</a:t>
            </a:r>
            <a:r>
              <a:rPr lang="en-CA" sz="2800" b="1" dirty="0" err="1">
                <a:highlight>
                  <a:srgbClr val="FFFF00"/>
                </a:highlight>
              </a:rPr>
              <a:t>i</a:t>
            </a:r>
            <a:r>
              <a:rPr lang="en-CA" sz="2800" dirty="0"/>
              <a:t>,</a:t>
            </a:r>
            <a:r>
              <a:rPr lang="en-CA" sz="3200" dirty="0">
                <a:cs typeface="+mj-cs"/>
              </a:rPr>
              <a:t> </a:t>
            </a:r>
            <a:r>
              <a:rPr lang="he-IL" sz="3200" dirty="0">
                <a:cs typeface="+mj-cs"/>
              </a:rPr>
              <a:t>עִיִּֽים</a:t>
            </a:r>
            <a:r>
              <a:rPr lang="en-CA" sz="3200" dirty="0">
                <a:cs typeface="+mj-cs"/>
              </a:rPr>
              <a:t> </a:t>
            </a:r>
            <a:r>
              <a:rPr lang="en-CA" sz="2800" dirty="0"/>
              <a:t> - </a:t>
            </a:r>
            <a:r>
              <a:rPr lang="en-CA" sz="2800" b="1" dirty="0">
                <a:highlight>
                  <a:srgbClr val="FFFF00"/>
                </a:highlight>
              </a:rPr>
              <a:t>`</a:t>
            </a:r>
            <a:r>
              <a:rPr lang="en-CA" sz="2800" b="1" dirty="0" err="1">
                <a:highlight>
                  <a:srgbClr val="FFFF00"/>
                </a:highlight>
              </a:rPr>
              <a:t>iyyim</a:t>
            </a:r>
            <a:r>
              <a:rPr lang="en-CA" sz="2800" dirty="0"/>
              <a:t>, Job 30:24, Psalm 79:1, Jeremiah 26:18, Micah 1:6, 3:12; </a:t>
            </a:r>
            <a:r>
              <a:rPr lang="en-CA" sz="2800" b="1" dirty="0"/>
              <a:t>ESV</a:t>
            </a:r>
            <a:r>
              <a:rPr lang="en-CA" sz="2800" dirty="0"/>
              <a:t> “ruin”, “heap of ruins”; </a:t>
            </a:r>
            <a:r>
              <a:rPr lang="en-CA" sz="2800" b="1" dirty="0"/>
              <a:t>BDB</a:t>
            </a:r>
            <a:r>
              <a:rPr lang="en-CA" sz="2800" dirty="0"/>
              <a:t> “ruin”, “heap of ruins”;</a:t>
            </a:r>
          </a:p>
          <a:p>
            <a:pPr lvl="1">
              <a:buFont typeface="Wingdings" panose="05000000000000000000" pitchFamily="2" charset="2"/>
              <a:buChar char="Ø"/>
            </a:pPr>
            <a:r>
              <a:rPr lang="en-CA" sz="2800" dirty="0"/>
              <a:t>   </a:t>
            </a:r>
            <a:r>
              <a:rPr lang="en-CA" sz="3200" dirty="0">
                <a:cs typeface="+mj-cs"/>
              </a:rPr>
              <a:t> </a:t>
            </a:r>
            <a:r>
              <a:rPr lang="he-IL" sz="3200" dirty="0">
                <a:cs typeface="+mj-cs"/>
              </a:rPr>
              <a:t>מְעִי</a:t>
            </a:r>
            <a:r>
              <a:rPr lang="en-CA" sz="3200" dirty="0">
                <a:cs typeface="+mj-cs"/>
              </a:rPr>
              <a:t> </a:t>
            </a:r>
            <a:r>
              <a:rPr lang="en-CA" sz="2800" dirty="0"/>
              <a:t>  - </a:t>
            </a:r>
            <a:r>
              <a:rPr lang="en-CA" sz="2800" b="1" dirty="0">
                <a:highlight>
                  <a:srgbClr val="FFFF00"/>
                </a:highlight>
              </a:rPr>
              <a:t>mᵉ`</a:t>
            </a:r>
            <a:r>
              <a:rPr lang="en-CA" sz="2800" b="1" dirty="0" err="1">
                <a:highlight>
                  <a:srgbClr val="FFFF00"/>
                </a:highlight>
              </a:rPr>
              <a:t>i</a:t>
            </a:r>
            <a:r>
              <a:rPr lang="en-CA" sz="2800" dirty="0"/>
              <a:t>, Isaiah 17:1, </a:t>
            </a:r>
            <a:r>
              <a:rPr lang="en-CA" sz="2800" b="1" dirty="0"/>
              <a:t>ESV</a:t>
            </a:r>
            <a:r>
              <a:rPr lang="en-CA" sz="2800" dirty="0"/>
              <a:t> “heap”; </a:t>
            </a:r>
            <a:r>
              <a:rPr lang="en-CA" sz="2800" b="1" dirty="0"/>
              <a:t>BDB</a:t>
            </a:r>
            <a:r>
              <a:rPr lang="en-CA" sz="2800" dirty="0"/>
              <a:t> “ruin”</a:t>
            </a:r>
          </a:p>
          <a:p>
            <a:endParaRPr lang="en-CA" dirty="0"/>
          </a:p>
        </p:txBody>
      </p:sp>
    </p:spTree>
    <p:extLst>
      <p:ext uri="{BB962C8B-B14F-4D97-AF65-F5344CB8AC3E}">
        <p14:creationId xmlns:p14="http://schemas.microsoft.com/office/powerpoint/2010/main" val="330935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A2C6E-FD57-949B-57EC-AAA7FAC4339A}"/>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Ruin, Ruin, Ruin </a:t>
            </a:r>
          </a:p>
        </p:txBody>
      </p:sp>
      <p:sp>
        <p:nvSpPr>
          <p:cNvPr id="3" name="Content Placeholder 2">
            <a:extLst>
              <a:ext uri="{FF2B5EF4-FFF2-40B4-BE49-F238E27FC236}">
                <a16:creationId xmlns:a16="http://schemas.microsoft.com/office/drawing/2014/main" id="{3FC5D77B-EC8A-C0E6-6A18-8C8172B83876}"/>
              </a:ext>
            </a:extLst>
          </p:cNvPr>
          <p:cNvSpPr>
            <a:spLocks noGrp="1"/>
          </p:cNvSpPr>
          <p:nvPr>
            <p:ph idx="1"/>
          </p:nvPr>
        </p:nvSpPr>
        <p:spPr>
          <a:xfrm>
            <a:off x="0" y="1155700"/>
            <a:ext cx="12192000" cy="5702299"/>
          </a:xfrm>
        </p:spPr>
        <p:txBody>
          <a:bodyPr>
            <a:normAutofit lnSpcReduction="10000"/>
          </a:bodyPr>
          <a:lstStyle/>
          <a:p>
            <a:r>
              <a:rPr lang="en-CA" dirty="0"/>
              <a:t>All </a:t>
            </a:r>
            <a:r>
              <a:rPr lang="en-CA" b="1" dirty="0">
                <a:highlight>
                  <a:srgbClr val="FFFF00"/>
                </a:highlight>
              </a:rPr>
              <a:t>modern translations</a:t>
            </a:r>
            <a:r>
              <a:rPr lang="en-CA" dirty="0"/>
              <a:t> use “</a:t>
            </a:r>
            <a:r>
              <a:rPr lang="en-CA" b="1" dirty="0">
                <a:highlight>
                  <a:srgbClr val="FFFF00"/>
                </a:highlight>
              </a:rPr>
              <a:t>ruin, ruin, run</a:t>
            </a:r>
            <a:r>
              <a:rPr lang="en-CA" dirty="0"/>
              <a:t>”: supported by analysis of the Hebrew text – it is an expression of intensification just like “let the sword come down twice, yes, three times” (verse 14)</a:t>
            </a:r>
          </a:p>
          <a:p>
            <a:r>
              <a:rPr lang="en-CA" dirty="0"/>
              <a:t>The </a:t>
            </a:r>
            <a:r>
              <a:rPr lang="en-CA" b="1" dirty="0">
                <a:highlight>
                  <a:srgbClr val="FFFF00"/>
                </a:highlight>
              </a:rPr>
              <a:t>traditional translation</a:t>
            </a:r>
            <a:r>
              <a:rPr lang="en-CA" dirty="0"/>
              <a:t> of “</a:t>
            </a:r>
            <a:r>
              <a:rPr lang="en-CA" b="1" dirty="0">
                <a:highlight>
                  <a:srgbClr val="FFFF00"/>
                </a:highlight>
              </a:rPr>
              <a:t>overturn, overturn, overturn</a:t>
            </a:r>
            <a:r>
              <a:rPr lang="en-CA" dirty="0"/>
              <a:t>” is used to support claim of European Royalty to be descended from David: which may well be true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Only God can assess how any “modern” person’s DNA relates to the DNA of any nation, tribe, group, or person from the ancient world: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BUT HE DOESN’T CARE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God applies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according to his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sovereign prerogative of ELECTION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for example: Issac over Ishmael, Jacob over Esau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(Galatians 4:21-31, Romans 9:6-13)</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Many other places in the New Testament are clear and specific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salvation is by grace not by race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CA" dirty="0">
                <a:solidFill>
                  <a:prstClr val="black"/>
                </a:solidFill>
                <a:latin typeface="Calibri" panose="020F0502020204030204"/>
              </a:rPr>
              <a:t>and not by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any other human measure of worth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The New Testament is clear and specific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Jesus the son of Mary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Son of David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who is to sit on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Throne of David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to perpetuate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Dynasty of David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forever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6324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FA9C55-28B6-8521-B713-691E9C623D67}"/>
              </a:ext>
            </a:extLst>
          </p:cNvPr>
          <p:cNvSpPr txBox="1"/>
          <p:nvPr/>
        </p:nvSpPr>
        <p:spPr>
          <a:xfrm>
            <a:off x="0" y="0"/>
            <a:ext cx="12192000" cy="6592574"/>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Old King James and the American Standard Version use a translation of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overturn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1" i="0" u="none" strike="noStrike" kern="1200" cap="none" spc="0" normalizeH="0" baseline="0" noProof="0" dirty="0">
                <a:ln>
                  <a:noFill/>
                </a:ln>
                <a:solidFill>
                  <a:prstClr val="black"/>
                </a:solidFill>
                <a:effectLst/>
                <a:uLnTx/>
                <a:uFillTx/>
                <a:latin typeface="Calibri" panose="020F0502020204030204"/>
                <a:ea typeface="+mn-ea"/>
                <a:cs typeface="+mn-cs"/>
              </a:rPr>
              <a:t>TWOT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suggests “The ASV translates this word as ‘overturn’ associating it with the root </a:t>
            </a:r>
            <a:r>
              <a:rPr kumimoji="0" lang="en-CA" sz="2800" b="0" i="1"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0" i="1" u="none" strike="noStrike" kern="1200" cap="none" spc="0" normalizeH="0" baseline="0" noProof="0" dirty="0" err="1">
                <a:ln>
                  <a:noFill/>
                </a:ln>
                <a:solidFill>
                  <a:prstClr val="black"/>
                </a:solidFill>
                <a:effectLst/>
                <a:uLnTx/>
                <a:uFillTx/>
                <a:latin typeface="Calibri" panose="020F0502020204030204"/>
                <a:ea typeface="+mn-ea"/>
                <a:cs typeface="+mn-cs"/>
              </a:rPr>
              <a:t>awa</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‘bend’” – suggesting that the “turban and the crown” are to be in a destroyed state, “dumped over”</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None of the usages of the verb and certainly none of the noun usages imply “movement”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such as going from place to place or transitioning in time </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All usages of the noun forms imply “destruction”, “ruin”</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Ezekiel had already prophesized the detailed fate of Zedekiah in 12:10-14</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Jeremiah discusses in great detail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end of the Davidic Dynasty and its reinstatement by the Messiah</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see Jeremiah 21:11-14, 22:1-30, 23:1-8</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Jeremiah was given this oracle late in the reign of Jehoiakim when Jehoiachin was crown prince – there is no reference to Zedekiah</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It is directed at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house of David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Dynasty of David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Jeremiah 21:11-12</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to the house of the king of Judah say, ‘Hear the word of the LORD, O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house of David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Thus says the LORD: …’</a:t>
            </a:r>
          </a:p>
        </p:txBody>
      </p:sp>
    </p:spTree>
    <p:extLst>
      <p:ext uri="{BB962C8B-B14F-4D97-AF65-F5344CB8AC3E}">
        <p14:creationId xmlns:p14="http://schemas.microsoft.com/office/powerpoint/2010/main" val="3301155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BC545-5888-FF1F-EB35-D5602BA5DF85}"/>
              </a:ext>
            </a:extLst>
          </p:cNvPr>
          <p:cNvSpPr>
            <a:spLocks noGrp="1"/>
          </p:cNvSpPr>
          <p:nvPr>
            <p:ph type="title"/>
          </p:nvPr>
        </p:nvSpPr>
        <p:spPr>
          <a:xfrm>
            <a:off x="838200" y="1"/>
            <a:ext cx="10515600" cy="1193799"/>
          </a:xfrm>
        </p:spPr>
        <p:txBody>
          <a:bodyPr/>
          <a:lstStyle/>
          <a:p>
            <a:pPr algn="ctr"/>
            <a:r>
              <a:rPr lang="en-CA" dirty="0">
                <a:latin typeface="Arial Black" panose="020B0A04020102020204" pitchFamily="34" charset="0"/>
              </a:rPr>
              <a:t>Election and Grace</a:t>
            </a:r>
          </a:p>
        </p:txBody>
      </p:sp>
      <p:sp>
        <p:nvSpPr>
          <p:cNvPr id="3" name="Content Placeholder 2">
            <a:extLst>
              <a:ext uri="{FF2B5EF4-FFF2-40B4-BE49-F238E27FC236}">
                <a16:creationId xmlns:a16="http://schemas.microsoft.com/office/drawing/2014/main" id="{AFED78C3-A011-DF9D-FD42-EFAC2CF444E2}"/>
              </a:ext>
            </a:extLst>
          </p:cNvPr>
          <p:cNvSpPr>
            <a:spLocks noGrp="1"/>
          </p:cNvSpPr>
          <p:nvPr>
            <p:ph idx="1"/>
          </p:nvPr>
        </p:nvSpPr>
        <p:spPr>
          <a:xfrm>
            <a:off x="0" y="1104900"/>
            <a:ext cx="12192000" cy="5753099"/>
          </a:xfrm>
        </p:spPr>
        <p:txBody>
          <a:bodyPr/>
          <a:lstStyle/>
          <a:p>
            <a:r>
              <a:rPr lang="en-CA" dirty="0"/>
              <a:t>Only God can assess how any “modern” person’s DNA relates to the DNA of any nation, tribe, group, or person from the ancient world: </a:t>
            </a:r>
            <a:r>
              <a:rPr lang="en-CA" b="1" dirty="0">
                <a:highlight>
                  <a:srgbClr val="FFFF00"/>
                </a:highlight>
              </a:rPr>
              <a:t>BUT HE DOESN’T CARE</a:t>
            </a:r>
          </a:p>
          <a:p>
            <a:r>
              <a:rPr lang="en-CA" dirty="0"/>
              <a:t>God applies </a:t>
            </a:r>
            <a:r>
              <a:rPr lang="en-CA" b="1" dirty="0">
                <a:highlight>
                  <a:srgbClr val="FFFF00"/>
                </a:highlight>
              </a:rPr>
              <a:t>GRACE</a:t>
            </a:r>
            <a:r>
              <a:rPr lang="en-CA" dirty="0"/>
              <a:t> according to his </a:t>
            </a:r>
            <a:r>
              <a:rPr lang="en-CA" b="1" dirty="0">
                <a:highlight>
                  <a:srgbClr val="FFFF00"/>
                </a:highlight>
              </a:rPr>
              <a:t>sovereign prerogative of ELECTION</a:t>
            </a:r>
            <a:br>
              <a:rPr lang="en-CA" dirty="0"/>
            </a:br>
            <a:r>
              <a:rPr lang="en-CA" dirty="0"/>
              <a:t>for example: Issac over Ishmael, Jacob over Esau </a:t>
            </a:r>
            <a:r>
              <a:rPr lang="en-CA" sz="2400" dirty="0"/>
              <a:t>(Galatians 4:21-31, Romans 9:6-13)</a:t>
            </a:r>
          </a:p>
          <a:p>
            <a:r>
              <a:rPr lang="en-CA" dirty="0"/>
              <a:t>Many other places in the New Testament are clear and specific that “</a:t>
            </a:r>
            <a:r>
              <a:rPr lang="en-CA" b="1" dirty="0">
                <a:highlight>
                  <a:srgbClr val="FFFF00"/>
                </a:highlight>
              </a:rPr>
              <a:t>salvation is by grace not race</a:t>
            </a:r>
            <a:r>
              <a:rPr lang="en-CA" dirty="0"/>
              <a:t>”</a:t>
            </a:r>
          </a:p>
          <a:p>
            <a:r>
              <a:rPr lang="en-CA" dirty="0"/>
              <a:t>Physical line of descent, status, position, wealth, </a:t>
            </a:r>
            <a:r>
              <a:rPr lang="en-CA" b="1" dirty="0">
                <a:highlight>
                  <a:srgbClr val="FFFF00"/>
                </a:highlight>
              </a:rPr>
              <a:t>no human measure of worth enters into the decision of God’s prerogative of election</a:t>
            </a:r>
            <a:endParaRPr lang="en-CA" dirty="0"/>
          </a:p>
          <a:p>
            <a:r>
              <a:rPr lang="en-CA" b="1" dirty="0">
                <a:highlight>
                  <a:srgbClr val="FFFF00"/>
                </a:highlight>
              </a:rPr>
              <a:t>The prophecies and are clear and specific</a:t>
            </a:r>
            <a:r>
              <a:rPr lang="en-CA" dirty="0"/>
              <a:t>: there would be a hiatus in the Dynasty of David: the </a:t>
            </a:r>
            <a:r>
              <a:rPr lang="en-CA" b="1" dirty="0">
                <a:highlight>
                  <a:srgbClr val="FFFF00"/>
                </a:highlight>
              </a:rPr>
              <a:t>hiatus was restored at the First Advent with the birth of Jesus the son of Mary</a:t>
            </a:r>
            <a:r>
              <a:rPr lang="en-CA" dirty="0"/>
              <a:t> affirmed by the angel Gabriel to be “The Son of David”, to sit on the “Throne of David”, and to perpetuate “The Dynasty of David” forever </a:t>
            </a:r>
          </a:p>
          <a:p>
            <a:endParaRPr lang="en-CA" dirty="0"/>
          </a:p>
        </p:txBody>
      </p:sp>
    </p:spTree>
    <p:extLst>
      <p:ext uri="{BB962C8B-B14F-4D97-AF65-F5344CB8AC3E}">
        <p14:creationId xmlns:p14="http://schemas.microsoft.com/office/powerpoint/2010/main" val="69150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07003-0E3B-63E4-20B0-C8A3431EA374}"/>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Sword of YHWH</a:t>
            </a:r>
          </a:p>
        </p:txBody>
      </p:sp>
      <p:sp>
        <p:nvSpPr>
          <p:cNvPr id="3" name="Content Placeholder 2">
            <a:extLst>
              <a:ext uri="{FF2B5EF4-FFF2-40B4-BE49-F238E27FC236}">
                <a16:creationId xmlns:a16="http://schemas.microsoft.com/office/drawing/2014/main" id="{FBC63F2E-8BB4-8178-E7A4-E8BC0EE1FA1F}"/>
              </a:ext>
            </a:extLst>
          </p:cNvPr>
          <p:cNvSpPr>
            <a:spLocks noGrp="1"/>
          </p:cNvSpPr>
          <p:nvPr>
            <p:ph idx="1"/>
          </p:nvPr>
        </p:nvSpPr>
        <p:spPr>
          <a:xfrm>
            <a:off x="0" y="1155700"/>
            <a:ext cx="12065000" cy="5702299"/>
          </a:xfrm>
        </p:spPr>
        <p:txBody>
          <a:bodyPr>
            <a:normAutofit lnSpcReduction="10000"/>
          </a:bodyPr>
          <a:lstStyle/>
          <a:p>
            <a:r>
              <a:rPr lang="en-CA" dirty="0"/>
              <a:t>There is no indication whether this interpretation of the previous “parable” came immediately, or after a period of time:</a:t>
            </a:r>
          </a:p>
          <a:p>
            <a:pPr marL="457200" lvl="1" indent="0">
              <a:spcBef>
                <a:spcPts val="0"/>
              </a:spcBef>
              <a:buNone/>
            </a:pPr>
            <a:r>
              <a:rPr lang="en-CA" b="1" u="sng" dirty="0"/>
              <a:t>Ezekiel 21:1-5 ESV</a:t>
            </a:r>
            <a:r>
              <a:rPr lang="en-CA" dirty="0"/>
              <a:t> (MT 21:6-10)</a:t>
            </a:r>
          </a:p>
          <a:p>
            <a:pPr marL="457200" lvl="1" indent="0">
              <a:spcBef>
                <a:spcPts val="0"/>
              </a:spcBef>
              <a:buNone/>
            </a:pPr>
            <a:r>
              <a:rPr lang="en-CA" b="1" dirty="0">
                <a:highlight>
                  <a:srgbClr val="FFFF00"/>
                </a:highlight>
              </a:rPr>
              <a:t>The word of the LORD came to me</a:t>
            </a:r>
            <a:r>
              <a:rPr lang="en-CA" dirty="0"/>
              <a:t>: “Son of man, </a:t>
            </a:r>
            <a:r>
              <a:rPr lang="en-CA" b="1" dirty="0">
                <a:highlight>
                  <a:srgbClr val="FFFF00"/>
                </a:highlight>
              </a:rPr>
              <a:t>set your face toward Jerusalem</a:t>
            </a:r>
            <a:r>
              <a:rPr lang="en-CA" dirty="0"/>
              <a:t> and preach against the sanctuaries.  </a:t>
            </a:r>
            <a:r>
              <a:rPr lang="en-CA" b="1" dirty="0">
                <a:highlight>
                  <a:srgbClr val="FFFF00"/>
                </a:highlight>
              </a:rPr>
              <a:t>Prophesy against the land of Israel</a:t>
            </a:r>
            <a:r>
              <a:rPr lang="en-CA" dirty="0"/>
              <a:t> and say to the land of Israel, Thus says the LORD: Behold, </a:t>
            </a:r>
            <a:r>
              <a:rPr lang="en-CA" b="1" dirty="0">
                <a:highlight>
                  <a:srgbClr val="FFFF00"/>
                </a:highlight>
              </a:rPr>
              <a:t>I am against you and will draw my sword from its sheath and will cut off from you both righteous and wicked</a:t>
            </a:r>
            <a:r>
              <a:rPr lang="en-CA" dirty="0"/>
              <a:t>.  Because I will cut off from you both righteous and wicked, therefore </a:t>
            </a:r>
            <a:r>
              <a:rPr lang="en-CA" b="1" dirty="0">
                <a:highlight>
                  <a:srgbClr val="FFFF00"/>
                </a:highlight>
              </a:rPr>
              <a:t>my sword shall be drawn from its sheath against all flesh from south to north</a:t>
            </a:r>
            <a:r>
              <a:rPr lang="en-CA" dirty="0"/>
              <a:t>.</a:t>
            </a:r>
          </a:p>
          <a:p>
            <a:pPr marL="457200" lvl="1" indent="0">
              <a:buNone/>
            </a:pPr>
            <a:r>
              <a:rPr lang="en-CA" dirty="0"/>
              <a:t>And </a:t>
            </a:r>
            <a:r>
              <a:rPr lang="en-CA" b="1" dirty="0">
                <a:highlight>
                  <a:srgbClr val="FFFF00"/>
                </a:highlight>
              </a:rPr>
              <a:t>all flesh</a:t>
            </a:r>
            <a:r>
              <a:rPr lang="en-CA" dirty="0"/>
              <a:t> shall know that I am the LORD.  I have drawn my sword from its sheath; it shall not be sheathed again.</a:t>
            </a:r>
          </a:p>
          <a:p>
            <a:r>
              <a:rPr lang="en-CA" dirty="0"/>
              <a:t>“</a:t>
            </a:r>
            <a:r>
              <a:rPr lang="en-CA" b="1" dirty="0">
                <a:highlight>
                  <a:srgbClr val="FFFF00"/>
                </a:highlight>
              </a:rPr>
              <a:t>Facing Jerusalem</a:t>
            </a:r>
            <a:r>
              <a:rPr lang="en-CA" dirty="0"/>
              <a:t>” and “</a:t>
            </a:r>
            <a:r>
              <a:rPr lang="en-CA" b="1" dirty="0">
                <a:highlight>
                  <a:srgbClr val="FFFF00"/>
                </a:highlight>
              </a:rPr>
              <a:t>facing the Negev</a:t>
            </a:r>
            <a:r>
              <a:rPr lang="en-CA" dirty="0"/>
              <a:t>” would be exactly the same from Babylon</a:t>
            </a:r>
          </a:p>
          <a:p>
            <a:r>
              <a:rPr lang="en-CA" dirty="0"/>
              <a:t>The destruction of the “land of Israel” would proceed from “</a:t>
            </a:r>
            <a:r>
              <a:rPr lang="en-CA" b="1" dirty="0">
                <a:highlight>
                  <a:srgbClr val="FFFF00"/>
                </a:highlight>
              </a:rPr>
              <a:t>south to north</a:t>
            </a:r>
            <a:r>
              <a:rPr lang="en-CA" dirty="0"/>
              <a:t>” </a:t>
            </a:r>
            <a:r>
              <a:rPr lang="en-CA" b="1" dirty="0">
                <a:highlight>
                  <a:srgbClr val="FFFF00"/>
                </a:highlight>
              </a:rPr>
              <a:t>as in the parable</a:t>
            </a:r>
          </a:p>
          <a:p>
            <a:r>
              <a:rPr lang="en-CA" dirty="0"/>
              <a:t>“</a:t>
            </a:r>
            <a:r>
              <a:rPr lang="en-CA" b="1" dirty="0">
                <a:highlight>
                  <a:srgbClr val="FFFF00"/>
                </a:highlight>
              </a:rPr>
              <a:t>all flesh</a:t>
            </a:r>
            <a:r>
              <a:rPr lang="en-CA" dirty="0"/>
              <a:t>” again implies that God intends a universal object lesson</a:t>
            </a:r>
          </a:p>
        </p:txBody>
      </p:sp>
    </p:spTree>
    <p:extLst>
      <p:ext uri="{BB962C8B-B14F-4D97-AF65-F5344CB8AC3E}">
        <p14:creationId xmlns:p14="http://schemas.microsoft.com/office/powerpoint/2010/main" val="385005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DB7B9-0552-170F-A313-5E074B820473}"/>
              </a:ext>
            </a:extLst>
          </p:cNvPr>
          <p:cNvSpPr>
            <a:spLocks noGrp="1"/>
          </p:cNvSpPr>
          <p:nvPr>
            <p:ph type="title"/>
          </p:nvPr>
        </p:nvSpPr>
        <p:spPr>
          <a:xfrm>
            <a:off x="838200" y="1"/>
            <a:ext cx="10515600" cy="1143000"/>
          </a:xfrm>
        </p:spPr>
        <p:txBody>
          <a:bodyPr/>
          <a:lstStyle/>
          <a:p>
            <a:pPr algn="ctr"/>
            <a:r>
              <a:rPr lang="en-CA" dirty="0">
                <a:latin typeface="Arial Black" panose="020B0A04020102020204" pitchFamily="34" charset="0"/>
              </a:rPr>
              <a:t>The News That is Coming</a:t>
            </a:r>
          </a:p>
        </p:txBody>
      </p:sp>
      <p:sp>
        <p:nvSpPr>
          <p:cNvPr id="3" name="Content Placeholder 2">
            <a:extLst>
              <a:ext uri="{FF2B5EF4-FFF2-40B4-BE49-F238E27FC236}">
                <a16:creationId xmlns:a16="http://schemas.microsoft.com/office/drawing/2014/main" id="{BFABDEE7-534F-1D0A-405D-D0358F3B89F2}"/>
              </a:ext>
            </a:extLst>
          </p:cNvPr>
          <p:cNvSpPr>
            <a:spLocks noGrp="1"/>
          </p:cNvSpPr>
          <p:nvPr>
            <p:ph idx="1"/>
          </p:nvPr>
        </p:nvSpPr>
        <p:spPr>
          <a:xfrm>
            <a:off x="0" y="1143002"/>
            <a:ext cx="12192000" cy="5714998"/>
          </a:xfrm>
        </p:spPr>
        <p:txBody>
          <a:bodyPr>
            <a:normAutofit lnSpcReduction="10000"/>
          </a:bodyPr>
          <a:lstStyle/>
          <a:p>
            <a:r>
              <a:rPr lang="en-CA" dirty="0"/>
              <a:t>In the next several verses </a:t>
            </a:r>
            <a:r>
              <a:rPr lang="en-CA" b="1" dirty="0">
                <a:highlight>
                  <a:srgbClr val="FFFF00"/>
                </a:highlight>
              </a:rPr>
              <a:t>the Masoretic Text is very difficult</a:t>
            </a:r>
            <a:r>
              <a:rPr lang="en-CA" dirty="0"/>
              <a:t>:</a:t>
            </a:r>
          </a:p>
          <a:p>
            <a:pPr marL="457200" lvl="1" indent="0">
              <a:spcBef>
                <a:spcPts val="0"/>
              </a:spcBef>
              <a:buNone/>
            </a:pPr>
            <a:r>
              <a:rPr lang="en-CA" b="1" u="sng" dirty="0"/>
              <a:t>Ezekiel 21:6-10a ESV</a:t>
            </a:r>
          </a:p>
          <a:p>
            <a:pPr marL="457200" lvl="1" indent="0">
              <a:spcBef>
                <a:spcPts val="0"/>
              </a:spcBef>
              <a:buNone/>
            </a:pPr>
            <a:r>
              <a:rPr lang="en-CA" dirty="0"/>
              <a:t>As for you, son of man, groan; with breaking heart and bitter grief, groan before their eyes.   And when they say to you, ‘</a:t>
            </a:r>
            <a:r>
              <a:rPr lang="en-CA" b="1" dirty="0">
                <a:highlight>
                  <a:srgbClr val="FFFF00"/>
                </a:highlight>
              </a:rPr>
              <a:t>Why do you groan</a:t>
            </a:r>
            <a:r>
              <a:rPr lang="en-CA" dirty="0"/>
              <a:t>?’ you shall say, ‘</a:t>
            </a:r>
            <a:r>
              <a:rPr lang="en-CA" b="1" dirty="0">
                <a:highlight>
                  <a:srgbClr val="FFFF00"/>
                </a:highlight>
              </a:rPr>
              <a:t>Because of the news that it is coming</a:t>
            </a:r>
            <a:r>
              <a:rPr lang="en-CA" dirty="0"/>
              <a:t>.  Every heart will melt, and all hands will be feeble; every spirit will faint, and all knees will be weak as water.  </a:t>
            </a:r>
            <a:r>
              <a:rPr lang="en-CA" b="1" dirty="0">
                <a:highlight>
                  <a:srgbClr val="FFFF00"/>
                </a:highlight>
              </a:rPr>
              <a:t>Behold, it is coming, and it will be fulfilled</a:t>
            </a:r>
            <a:r>
              <a:rPr lang="en-CA" dirty="0"/>
              <a:t>,’” declares the Lord GOD.  And the word of the LORD came to me: “Son of man, prophesy and say, Thus says the Lord, say:</a:t>
            </a:r>
          </a:p>
          <a:p>
            <a:pPr marL="914400" lvl="2" indent="0">
              <a:spcBef>
                <a:spcPts val="0"/>
              </a:spcBef>
              <a:buNone/>
            </a:pPr>
            <a:r>
              <a:rPr lang="en-CA" sz="2400" b="1" dirty="0">
                <a:highlight>
                  <a:srgbClr val="FFFF00"/>
                </a:highlight>
              </a:rPr>
              <a:t>A sword</a:t>
            </a:r>
            <a:r>
              <a:rPr lang="en-CA" sz="2400" dirty="0"/>
              <a:t>, </a:t>
            </a:r>
            <a:r>
              <a:rPr lang="en-CA" sz="2400" b="1" dirty="0">
                <a:highlight>
                  <a:srgbClr val="FFFF00"/>
                </a:highlight>
              </a:rPr>
              <a:t>a sword</a:t>
            </a:r>
            <a:r>
              <a:rPr lang="en-CA" sz="2400" dirty="0"/>
              <a:t> is sharpened</a:t>
            </a:r>
            <a:r>
              <a:rPr lang="en-CA" sz="2800" dirty="0"/>
              <a:t> </a:t>
            </a:r>
            <a:r>
              <a:rPr lang="en-CA" sz="2400" dirty="0"/>
              <a:t>and also polished,</a:t>
            </a:r>
            <a:br>
              <a:rPr lang="en-CA" sz="2400" dirty="0"/>
            </a:br>
            <a:r>
              <a:rPr lang="en-CA" sz="2400" dirty="0"/>
              <a:t>sharpened for slaughter, </a:t>
            </a:r>
            <a:r>
              <a:rPr lang="en-CA" sz="2400" b="1" dirty="0">
                <a:highlight>
                  <a:srgbClr val="FFFF00"/>
                </a:highlight>
              </a:rPr>
              <a:t>polished to flash like lightning</a:t>
            </a:r>
            <a:r>
              <a:rPr lang="en-CA" sz="2400" dirty="0"/>
              <a:t>!</a:t>
            </a:r>
            <a:br>
              <a:rPr lang="en-CA" sz="2400" dirty="0"/>
            </a:br>
            <a:r>
              <a:rPr lang="en-CA" sz="2400" b="1" u="sng" dirty="0"/>
              <a:t>(10b from Block)</a:t>
            </a:r>
            <a:br>
              <a:rPr lang="en-CA" sz="2400" b="1" u="sng" dirty="0"/>
            </a:br>
            <a:r>
              <a:rPr lang="en-CA" sz="2400" dirty="0"/>
              <a:t>Let us not rejoice!  The staff my son!  </a:t>
            </a:r>
            <a:r>
              <a:rPr lang="en-CA" sz="2400" b="1" dirty="0">
                <a:highlight>
                  <a:srgbClr val="FFFF00"/>
                </a:highlight>
              </a:rPr>
              <a:t>It despises every tree</a:t>
            </a:r>
            <a:r>
              <a:rPr lang="en-CA" sz="2400" dirty="0"/>
              <a:t>!</a:t>
            </a:r>
          </a:p>
          <a:p>
            <a:pPr>
              <a:spcBef>
                <a:spcPts val="600"/>
              </a:spcBef>
            </a:pPr>
            <a:r>
              <a:rPr lang="en-CA" dirty="0"/>
              <a:t>Ezekiel intensifies his actions by expressing extreme grief over “</a:t>
            </a:r>
            <a:r>
              <a:rPr lang="en-CA" b="1" dirty="0">
                <a:highlight>
                  <a:srgbClr val="FFFF00"/>
                </a:highlight>
              </a:rPr>
              <a:t>the news that it is coming</a:t>
            </a:r>
            <a:r>
              <a:rPr lang="en-CA" dirty="0"/>
              <a:t>” – the destruction of Jerusalem</a:t>
            </a:r>
          </a:p>
          <a:p>
            <a:pPr>
              <a:spcBef>
                <a:spcPts val="600"/>
              </a:spcBef>
            </a:pPr>
            <a:r>
              <a:rPr lang="en-CA" dirty="0"/>
              <a:t>He is given a new word from God: the sword is sharpened and will strike like lightening</a:t>
            </a:r>
          </a:p>
          <a:p>
            <a:pPr>
              <a:spcBef>
                <a:spcPts val="600"/>
              </a:spcBef>
            </a:pPr>
            <a:r>
              <a:rPr lang="en-CA" dirty="0"/>
              <a:t>“</a:t>
            </a:r>
            <a:r>
              <a:rPr lang="en-CA" sz="2800" b="1" dirty="0">
                <a:highlight>
                  <a:srgbClr val="FFFF00"/>
                </a:highlight>
              </a:rPr>
              <a:t>It despises every tree</a:t>
            </a:r>
            <a:r>
              <a:rPr lang="en-CA" dirty="0"/>
              <a:t>” ties the oracle back to the “fire in the Negev” </a:t>
            </a:r>
          </a:p>
          <a:p>
            <a:pPr marL="457200" lvl="1" indent="0">
              <a:buNone/>
            </a:pPr>
            <a:endParaRPr lang="en-CA" dirty="0"/>
          </a:p>
          <a:p>
            <a:pPr marL="457200" lvl="1" indent="0">
              <a:buNone/>
            </a:pPr>
            <a:endParaRPr lang="en-CA" dirty="0"/>
          </a:p>
        </p:txBody>
      </p:sp>
    </p:spTree>
    <p:extLst>
      <p:ext uri="{BB962C8B-B14F-4D97-AF65-F5344CB8AC3E}">
        <p14:creationId xmlns:p14="http://schemas.microsoft.com/office/powerpoint/2010/main" val="221845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88B01-0653-19AB-5B73-F7A1483A7212}"/>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Who Will Wield the Sword?</a:t>
            </a:r>
          </a:p>
        </p:txBody>
      </p:sp>
      <p:sp>
        <p:nvSpPr>
          <p:cNvPr id="3" name="Content Placeholder 2">
            <a:extLst>
              <a:ext uri="{FF2B5EF4-FFF2-40B4-BE49-F238E27FC236}">
                <a16:creationId xmlns:a16="http://schemas.microsoft.com/office/drawing/2014/main" id="{1DE09E08-F1B7-13A7-7B48-5DE823555CE2}"/>
              </a:ext>
            </a:extLst>
          </p:cNvPr>
          <p:cNvSpPr>
            <a:spLocks noGrp="1"/>
          </p:cNvSpPr>
          <p:nvPr>
            <p:ph idx="1"/>
          </p:nvPr>
        </p:nvSpPr>
        <p:spPr>
          <a:xfrm>
            <a:off x="0" y="1168400"/>
            <a:ext cx="12192000" cy="5689599"/>
          </a:xfrm>
        </p:spPr>
        <p:txBody>
          <a:bodyPr>
            <a:normAutofit fontScale="92500" lnSpcReduction="10000"/>
          </a:bodyPr>
          <a:lstStyle/>
          <a:p>
            <a:r>
              <a:rPr lang="en-CA" b="1" dirty="0">
                <a:highlight>
                  <a:srgbClr val="FFFF00"/>
                </a:highlight>
              </a:rPr>
              <a:t>The sword has been authorized by God</a:t>
            </a:r>
            <a:r>
              <a:rPr lang="en-CA" dirty="0"/>
              <a:t>, but </a:t>
            </a:r>
            <a:r>
              <a:rPr lang="en-CA" b="1" dirty="0">
                <a:highlight>
                  <a:srgbClr val="FFFF00"/>
                </a:highlight>
              </a:rPr>
              <a:t>a human slayer will wield it</a:t>
            </a:r>
            <a:r>
              <a:rPr lang="en-CA" dirty="0"/>
              <a:t>:</a:t>
            </a:r>
          </a:p>
          <a:p>
            <a:pPr marL="457200" lvl="1" indent="0">
              <a:buNone/>
            </a:pPr>
            <a:r>
              <a:rPr lang="en-CA" b="1" u="sng" dirty="0"/>
              <a:t>Ezekiel 21:11-12 ESV</a:t>
            </a:r>
          </a:p>
          <a:p>
            <a:pPr marL="457200" lvl="1" indent="0">
              <a:buNone/>
            </a:pPr>
            <a:r>
              <a:rPr lang="en-CA" dirty="0"/>
              <a:t>So </a:t>
            </a:r>
            <a:r>
              <a:rPr lang="en-CA" b="1" dirty="0">
                <a:highlight>
                  <a:srgbClr val="FFFF00"/>
                </a:highlight>
              </a:rPr>
              <a:t>the sword is given</a:t>
            </a:r>
            <a:r>
              <a:rPr lang="en-CA" dirty="0"/>
              <a:t> to be polished, that it may be grasped in the hand.  It is sharpened and polished </a:t>
            </a:r>
            <a:r>
              <a:rPr lang="en-CA" b="1" dirty="0">
                <a:highlight>
                  <a:srgbClr val="FFFF00"/>
                </a:highlight>
              </a:rPr>
              <a:t>to be given into the hand of </a:t>
            </a:r>
            <a:r>
              <a:rPr lang="en-CA" b="1" i="1" u="sng" dirty="0">
                <a:highlight>
                  <a:srgbClr val="FFFF00"/>
                </a:highlight>
              </a:rPr>
              <a:t>the slayer</a:t>
            </a:r>
            <a:r>
              <a:rPr lang="en-CA" dirty="0"/>
              <a:t>.  Cry out and wail, son of man, for it is </a:t>
            </a:r>
            <a:r>
              <a:rPr lang="en-CA" b="1" dirty="0">
                <a:highlight>
                  <a:srgbClr val="FFFF00"/>
                </a:highlight>
              </a:rPr>
              <a:t>against my people</a:t>
            </a:r>
            <a:r>
              <a:rPr lang="en-CA" dirty="0"/>
              <a:t>.  It is </a:t>
            </a:r>
            <a:r>
              <a:rPr lang="en-CA" b="1" dirty="0">
                <a:highlight>
                  <a:srgbClr val="FFFF00"/>
                </a:highlight>
              </a:rPr>
              <a:t>against all the princes of Israel</a:t>
            </a:r>
            <a:r>
              <a:rPr lang="en-CA" dirty="0"/>
              <a:t>.  They are delivered over to the sword with my people.  Strike therefore upon your thigh. </a:t>
            </a:r>
          </a:p>
          <a:p>
            <a:pPr marL="457200" lvl="1" indent="0">
              <a:spcBef>
                <a:spcPts val="0"/>
              </a:spcBef>
              <a:buNone/>
            </a:pPr>
            <a:r>
              <a:rPr lang="en-CA" b="1" u="sng" dirty="0"/>
              <a:t>(13 from Block)</a:t>
            </a:r>
            <a:r>
              <a:rPr lang="en-CA" dirty="0"/>
              <a:t> </a:t>
            </a:r>
          </a:p>
          <a:p>
            <a:pPr marL="457200" lvl="1" indent="0">
              <a:spcBef>
                <a:spcPts val="0"/>
              </a:spcBef>
              <a:buNone/>
            </a:pPr>
            <a:r>
              <a:rPr lang="en-CA" b="1" dirty="0">
                <a:highlight>
                  <a:srgbClr val="FFFF00"/>
                </a:highlight>
              </a:rPr>
              <a:t>For the testing [is over]</a:t>
            </a:r>
            <a:r>
              <a:rPr lang="en-CA" dirty="0"/>
              <a:t>.  Now What?  Even if </a:t>
            </a:r>
            <a:r>
              <a:rPr lang="en-CA" b="1" dirty="0">
                <a:highlight>
                  <a:srgbClr val="FFFF00"/>
                </a:highlight>
              </a:rPr>
              <a:t>the staff</a:t>
            </a:r>
            <a:r>
              <a:rPr lang="en-CA" dirty="0"/>
              <a:t> …!  It despises … it will not be!</a:t>
            </a:r>
          </a:p>
          <a:p>
            <a:pPr>
              <a:spcBef>
                <a:spcPts val="600"/>
              </a:spcBef>
            </a:pPr>
            <a:r>
              <a:rPr lang="en-CA" dirty="0"/>
              <a:t>The Hebrew text of verses 10 and 13 is very difficult – each translation I have is very different: Block captures the essence as good as any</a:t>
            </a:r>
          </a:p>
          <a:p>
            <a:pPr>
              <a:spcBef>
                <a:spcPts val="600"/>
              </a:spcBef>
            </a:pPr>
            <a:r>
              <a:rPr lang="en-CA" dirty="0"/>
              <a:t>The most important word in these verses is </a:t>
            </a:r>
            <a:r>
              <a:rPr lang="en-CA" sz="3200" dirty="0">
                <a:cs typeface="+mj-cs"/>
              </a:rPr>
              <a:t> </a:t>
            </a:r>
            <a:r>
              <a:rPr lang="he-IL" sz="3200" dirty="0">
                <a:cs typeface="+mj-cs"/>
              </a:rPr>
              <a:t>שֵׁבֶט</a:t>
            </a:r>
            <a:r>
              <a:rPr lang="en-CA" sz="3200" dirty="0">
                <a:cs typeface="+mj-cs"/>
              </a:rPr>
              <a:t> </a:t>
            </a:r>
            <a:r>
              <a:rPr lang="en-CA" dirty="0"/>
              <a:t> - </a:t>
            </a:r>
            <a:r>
              <a:rPr lang="en-CA" b="1" dirty="0" err="1">
                <a:highlight>
                  <a:srgbClr val="FFFF00"/>
                </a:highlight>
              </a:rPr>
              <a:t>shevet</a:t>
            </a:r>
            <a:r>
              <a:rPr lang="en-CA" dirty="0"/>
              <a:t>, a masculine noun, which </a:t>
            </a:r>
            <a:r>
              <a:rPr lang="en-CA" b="1" dirty="0">
                <a:highlight>
                  <a:srgbClr val="FFFF00"/>
                </a:highlight>
              </a:rPr>
              <a:t>has the most common meaning of “rod” or “staff”</a:t>
            </a:r>
          </a:p>
          <a:p>
            <a:pPr>
              <a:spcBef>
                <a:spcPts val="600"/>
              </a:spcBef>
            </a:pPr>
            <a:r>
              <a:rPr lang="en-CA" dirty="0"/>
              <a:t>In the hands of a king, or “The King”, a staff is a “</a:t>
            </a:r>
            <a:r>
              <a:rPr lang="en-CA" b="1" dirty="0">
                <a:highlight>
                  <a:srgbClr val="FFFF00"/>
                </a:highlight>
              </a:rPr>
              <a:t>sceptre</a:t>
            </a:r>
            <a:r>
              <a:rPr lang="en-CA" dirty="0"/>
              <a:t>” </a:t>
            </a:r>
          </a:p>
          <a:p>
            <a:pPr>
              <a:spcBef>
                <a:spcPts val="600"/>
              </a:spcBef>
            </a:pPr>
            <a:r>
              <a:rPr lang="en-CA" dirty="0"/>
              <a:t>NKJV translates “sceptre” in these verses, implying they are Messianic, but the context does NOT support that translation (KJV and RSV do NOT use “sceptre”)</a:t>
            </a:r>
          </a:p>
          <a:p>
            <a:pPr>
              <a:spcBef>
                <a:spcPts val="600"/>
              </a:spcBef>
            </a:pPr>
            <a:r>
              <a:rPr lang="en-CA" b="1" dirty="0">
                <a:highlight>
                  <a:srgbClr val="FFFF00"/>
                </a:highlight>
              </a:rPr>
              <a:t>The “sword” is the “rod” or “staff” of God’s punishment</a:t>
            </a:r>
          </a:p>
        </p:txBody>
      </p:sp>
    </p:spTree>
    <p:extLst>
      <p:ext uri="{BB962C8B-B14F-4D97-AF65-F5344CB8AC3E}">
        <p14:creationId xmlns:p14="http://schemas.microsoft.com/office/powerpoint/2010/main" val="68971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981BB-F5AA-8990-4D8D-62E4BC47C321}"/>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Efficacy of the Sword </a:t>
            </a:r>
          </a:p>
        </p:txBody>
      </p:sp>
      <p:sp>
        <p:nvSpPr>
          <p:cNvPr id="3" name="Content Placeholder 2">
            <a:extLst>
              <a:ext uri="{FF2B5EF4-FFF2-40B4-BE49-F238E27FC236}">
                <a16:creationId xmlns:a16="http://schemas.microsoft.com/office/drawing/2014/main" id="{ED184C3C-F7FE-C93E-0743-8A6EFB74DA7F}"/>
              </a:ext>
            </a:extLst>
          </p:cNvPr>
          <p:cNvSpPr>
            <a:spLocks noGrp="1"/>
          </p:cNvSpPr>
          <p:nvPr>
            <p:ph idx="1"/>
          </p:nvPr>
        </p:nvSpPr>
        <p:spPr>
          <a:xfrm>
            <a:off x="0" y="1130300"/>
            <a:ext cx="11887200" cy="5727699"/>
          </a:xfrm>
        </p:spPr>
        <p:txBody>
          <a:bodyPr/>
          <a:lstStyle/>
          <a:p>
            <a:r>
              <a:rPr lang="en-CA" dirty="0"/>
              <a:t>Before YHWH identifies “the slayer”, he makes it clear that </a:t>
            </a:r>
            <a:r>
              <a:rPr lang="en-CA" b="1" dirty="0">
                <a:highlight>
                  <a:srgbClr val="FFFF00"/>
                </a:highlight>
              </a:rPr>
              <a:t>“the slayer” is no more than an instrument in God’s hands wielding God’s sword</a:t>
            </a:r>
            <a:r>
              <a:rPr lang="en-CA" dirty="0"/>
              <a:t>:</a:t>
            </a:r>
          </a:p>
          <a:p>
            <a:pPr marL="457200" lvl="1" indent="0">
              <a:buNone/>
            </a:pPr>
            <a:r>
              <a:rPr lang="en-CA" b="1" u="sng" dirty="0"/>
              <a:t>Ezekiel 21:14-17 ESV</a:t>
            </a:r>
          </a:p>
          <a:p>
            <a:pPr marL="457200" lvl="1" indent="0">
              <a:buNone/>
            </a:pPr>
            <a:r>
              <a:rPr lang="en-CA" b="1" dirty="0">
                <a:highlight>
                  <a:srgbClr val="FFFF00"/>
                </a:highlight>
              </a:rPr>
              <a:t>As for you, son of man, prophesy</a:t>
            </a:r>
            <a:r>
              <a:rPr lang="en-CA" dirty="0"/>
              <a:t>.  Clap your hands and </a:t>
            </a:r>
            <a:r>
              <a:rPr lang="en-CA" b="1" dirty="0">
                <a:highlight>
                  <a:srgbClr val="FFFF00"/>
                </a:highlight>
              </a:rPr>
              <a:t>let the sword come down twice, yes, three times,</a:t>
            </a:r>
            <a:r>
              <a:rPr lang="en-CA" dirty="0"/>
              <a:t> the sword for those to be slain.  It is the sword for the great slaughter, which surrounds them, that their hearts may melt, and </a:t>
            </a:r>
            <a:r>
              <a:rPr lang="en-CA" b="1" dirty="0">
                <a:highlight>
                  <a:srgbClr val="FFFF00"/>
                </a:highlight>
              </a:rPr>
              <a:t>many stumble</a:t>
            </a:r>
            <a:r>
              <a:rPr lang="en-CA" dirty="0"/>
              <a:t>.  </a:t>
            </a:r>
          </a:p>
          <a:p>
            <a:pPr marL="457200" lvl="1" indent="0">
              <a:buNone/>
            </a:pPr>
            <a:r>
              <a:rPr lang="en-CA" dirty="0"/>
              <a:t>At all their gates </a:t>
            </a:r>
            <a:r>
              <a:rPr lang="en-CA" b="1" dirty="0">
                <a:highlight>
                  <a:srgbClr val="FFFF00"/>
                </a:highlight>
              </a:rPr>
              <a:t>I have given the glittering sword</a:t>
            </a:r>
            <a:r>
              <a:rPr lang="en-CA" dirty="0"/>
              <a:t>.  Ah, it is made like lightning; it is taken up for slaughter.  Cut sharply to the right; set yourself to the left, wherever your face is directed.  </a:t>
            </a:r>
            <a:r>
              <a:rPr lang="en-CA" b="1" dirty="0">
                <a:highlight>
                  <a:srgbClr val="FFFF00"/>
                </a:highlight>
              </a:rPr>
              <a:t>I also will clap my hands</a:t>
            </a:r>
            <a:r>
              <a:rPr lang="en-CA" dirty="0"/>
              <a:t>, and </a:t>
            </a:r>
            <a:r>
              <a:rPr lang="en-CA" b="1" dirty="0">
                <a:highlight>
                  <a:srgbClr val="FFFF00"/>
                </a:highlight>
              </a:rPr>
              <a:t>I will satisfy my fury</a:t>
            </a:r>
            <a:r>
              <a:rPr lang="en-CA" dirty="0"/>
              <a:t>; </a:t>
            </a:r>
            <a:r>
              <a:rPr lang="en-CA" b="1" dirty="0">
                <a:highlight>
                  <a:srgbClr val="FFFF00"/>
                </a:highlight>
              </a:rPr>
              <a:t>I the LORD have spoken</a:t>
            </a:r>
            <a:r>
              <a:rPr lang="en-CA" dirty="0"/>
              <a:t>.</a:t>
            </a:r>
          </a:p>
          <a:p>
            <a:pPr>
              <a:spcBef>
                <a:spcPts val="1200"/>
              </a:spcBef>
            </a:pPr>
            <a:r>
              <a:rPr lang="en-CA" dirty="0"/>
              <a:t>The phrase: “</a:t>
            </a:r>
            <a:r>
              <a:rPr lang="en-CA" b="1" dirty="0">
                <a:highlight>
                  <a:srgbClr val="FFFF00"/>
                </a:highlight>
              </a:rPr>
              <a:t>let the sword come down twice, yes, three times</a:t>
            </a:r>
            <a:r>
              <a:rPr lang="en-CA" dirty="0"/>
              <a:t>”, also is difficult in Hebrew, but its meaning is clear: </a:t>
            </a:r>
            <a:r>
              <a:rPr lang="en-CA" b="1" dirty="0">
                <a:highlight>
                  <a:srgbClr val="FFFF00"/>
                </a:highlight>
              </a:rPr>
              <a:t>it is an idiom of intensification</a:t>
            </a:r>
            <a:r>
              <a:rPr lang="en-CA" dirty="0"/>
              <a:t> </a:t>
            </a:r>
            <a:br>
              <a:rPr lang="en-CA" dirty="0"/>
            </a:br>
            <a:r>
              <a:rPr lang="en-CA" dirty="0"/>
              <a:t>(for another example, see Jeremiah 22:29)</a:t>
            </a:r>
          </a:p>
          <a:p>
            <a:pPr>
              <a:spcBef>
                <a:spcPts val="1200"/>
              </a:spcBef>
            </a:pPr>
            <a:r>
              <a:rPr lang="en-CA" b="1" dirty="0">
                <a:highlight>
                  <a:srgbClr val="FFFF00"/>
                </a:highlight>
              </a:rPr>
              <a:t>The Sword of YHWH will accomplish its purpose</a:t>
            </a:r>
            <a:endParaRPr lang="en-CA" dirty="0"/>
          </a:p>
        </p:txBody>
      </p:sp>
    </p:spTree>
    <p:extLst>
      <p:ext uri="{BB962C8B-B14F-4D97-AF65-F5344CB8AC3E}">
        <p14:creationId xmlns:p14="http://schemas.microsoft.com/office/powerpoint/2010/main" val="176855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CF30-788E-086A-4F11-48A54A2969D2}"/>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The Slayer: the King of Babylon</a:t>
            </a:r>
          </a:p>
        </p:txBody>
      </p:sp>
      <p:sp>
        <p:nvSpPr>
          <p:cNvPr id="3" name="Content Placeholder 2">
            <a:extLst>
              <a:ext uri="{FF2B5EF4-FFF2-40B4-BE49-F238E27FC236}">
                <a16:creationId xmlns:a16="http://schemas.microsoft.com/office/drawing/2014/main" id="{8C0139E2-0885-02E2-D8B0-FCA2448EECF3}"/>
              </a:ext>
            </a:extLst>
          </p:cNvPr>
          <p:cNvSpPr>
            <a:spLocks noGrp="1"/>
          </p:cNvSpPr>
          <p:nvPr>
            <p:ph idx="1"/>
          </p:nvPr>
        </p:nvSpPr>
        <p:spPr>
          <a:xfrm>
            <a:off x="0" y="1168400"/>
            <a:ext cx="12063046" cy="5689599"/>
          </a:xfrm>
        </p:spPr>
        <p:txBody>
          <a:bodyPr>
            <a:normAutofit lnSpcReduction="10000"/>
          </a:bodyPr>
          <a:lstStyle/>
          <a:p>
            <a:pPr marL="457200" lvl="1" indent="0">
              <a:buNone/>
            </a:pPr>
            <a:r>
              <a:rPr lang="en-CA" b="1" u="sng" dirty="0"/>
              <a:t>Ezekiel 21:18-23 ESV</a:t>
            </a:r>
          </a:p>
          <a:p>
            <a:pPr marL="457200" lvl="1" indent="0">
              <a:spcBef>
                <a:spcPts val="0"/>
              </a:spcBef>
              <a:buNone/>
            </a:pPr>
            <a:r>
              <a:rPr lang="en-CA" b="1" dirty="0">
                <a:highlight>
                  <a:srgbClr val="FFFF00"/>
                </a:highlight>
              </a:rPr>
              <a:t>The word of the LORD came to me again</a:t>
            </a:r>
            <a:r>
              <a:rPr lang="en-CA" dirty="0"/>
              <a:t>:</a:t>
            </a:r>
          </a:p>
          <a:p>
            <a:pPr marL="914400" lvl="2" indent="0">
              <a:spcBef>
                <a:spcPts val="0"/>
              </a:spcBef>
              <a:buNone/>
            </a:pPr>
            <a:r>
              <a:rPr lang="en-CA" sz="2400" dirty="0"/>
              <a:t>As for you, son of man, mark two ways for the </a:t>
            </a:r>
            <a:r>
              <a:rPr lang="en-CA" sz="2400" b="1" dirty="0">
                <a:highlight>
                  <a:srgbClr val="FFFF00"/>
                </a:highlight>
              </a:rPr>
              <a:t>sword of the king of Babylon to come</a:t>
            </a:r>
            <a:r>
              <a:rPr lang="en-CA" sz="2400" dirty="0"/>
              <a:t>.  Both of them shall come from the same land.  And make a signpost; make it at the head of the way to a city.  Mark a way for the sword to come to </a:t>
            </a:r>
            <a:r>
              <a:rPr lang="en-CA" sz="2400" b="1" dirty="0">
                <a:highlight>
                  <a:srgbClr val="FFFF00"/>
                </a:highlight>
              </a:rPr>
              <a:t>Rabbah of the Ammonites</a:t>
            </a:r>
            <a:r>
              <a:rPr lang="en-CA" sz="2400" dirty="0"/>
              <a:t> and to </a:t>
            </a:r>
            <a:r>
              <a:rPr lang="en-CA" sz="2400" b="1" dirty="0">
                <a:highlight>
                  <a:srgbClr val="FFFF00"/>
                </a:highlight>
              </a:rPr>
              <a:t>Judah</a:t>
            </a:r>
            <a:r>
              <a:rPr lang="en-CA" sz="2400" dirty="0"/>
              <a:t>, </a:t>
            </a:r>
            <a:r>
              <a:rPr lang="en-CA" sz="2400" b="1" dirty="0">
                <a:highlight>
                  <a:srgbClr val="FFFF00"/>
                </a:highlight>
              </a:rPr>
              <a:t>into Jerusalem</a:t>
            </a:r>
            <a:r>
              <a:rPr lang="en-CA" sz="2400" dirty="0"/>
              <a:t> the fortified. </a:t>
            </a:r>
          </a:p>
          <a:p>
            <a:pPr marL="914400" lvl="2" indent="0">
              <a:buNone/>
            </a:pPr>
            <a:r>
              <a:rPr lang="en-CA" sz="2400" dirty="0"/>
              <a:t>For </a:t>
            </a:r>
            <a:r>
              <a:rPr lang="en-CA" sz="2400" b="1" dirty="0">
                <a:highlight>
                  <a:srgbClr val="FFFF00"/>
                </a:highlight>
              </a:rPr>
              <a:t>the king of Babylon</a:t>
            </a:r>
            <a:r>
              <a:rPr lang="en-CA" sz="2400" dirty="0"/>
              <a:t> stands at the parting of the way, at the head of the two ways,</a:t>
            </a:r>
            <a:br>
              <a:rPr lang="en-CA" sz="2400" dirty="0"/>
            </a:br>
            <a:r>
              <a:rPr lang="en-CA" sz="2400" b="1" dirty="0">
                <a:highlight>
                  <a:srgbClr val="FFFF00"/>
                </a:highlight>
              </a:rPr>
              <a:t>to use divination</a:t>
            </a:r>
            <a:r>
              <a:rPr lang="en-CA" sz="2400" dirty="0"/>
              <a:t>.  He shakes the arrows; he consults the teraphim; he looks at the liver.  Into his right hand comes </a:t>
            </a:r>
            <a:r>
              <a:rPr lang="en-CA" sz="2400" b="1" dirty="0">
                <a:highlight>
                  <a:srgbClr val="FFFF00"/>
                </a:highlight>
              </a:rPr>
              <a:t>the divination for Jerusalem</a:t>
            </a:r>
            <a:r>
              <a:rPr lang="en-CA" sz="2400" dirty="0"/>
              <a:t>, to set battering rams, to open the mouth with murder, to lift up the voice with shouting, to set battering rams against the gates, to cast up mounds, to build siege towers. </a:t>
            </a:r>
          </a:p>
          <a:p>
            <a:pPr marL="914400" lvl="2" indent="0">
              <a:buNone/>
            </a:pPr>
            <a:r>
              <a:rPr lang="en-CA" sz="2400" b="1" dirty="0">
                <a:highlight>
                  <a:srgbClr val="FFFF00"/>
                </a:highlight>
              </a:rPr>
              <a:t>But to them it will seem like a false divination</a:t>
            </a:r>
            <a:r>
              <a:rPr lang="en-CA" sz="2400" dirty="0"/>
              <a:t>.  They have sworn solemn oaths, but he brings their guilt to remembrance, </a:t>
            </a:r>
            <a:r>
              <a:rPr lang="en-CA" sz="2400" b="1" dirty="0">
                <a:highlight>
                  <a:srgbClr val="FFFF00"/>
                </a:highlight>
              </a:rPr>
              <a:t>that they may be taken</a:t>
            </a:r>
            <a:r>
              <a:rPr lang="en-CA" sz="2400" dirty="0"/>
              <a:t>.</a:t>
            </a:r>
          </a:p>
          <a:p>
            <a:r>
              <a:rPr lang="en-CA" dirty="0"/>
              <a:t>Ezekiel is told to perform </a:t>
            </a:r>
            <a:r>
              <a:rPr lang="en-CA" b="1" dirty="0">
                <a:highlight>
                  <a:srgbClr val="FFFF00"/>
                </a:highlight>
              </a:rPr>
              <a:t>a symbolic action with a depiction of a map</a:t>
            </a:r>
          </a:p>
          <a:p>
            <a:r>
              <a:rPr lang="en-CA" dirty="0"/>
              <a:t> Perhaps Ezekiel also enacted the “divination”; but, in any case the “exiles” do NOT believe the sign – </a:t>
            </a:r>
            <a:r>
              <a:rPr lang="en-CA" b="1" dirty="0">
                <a:highlight>
                  <a:srgbClr val="FFFF00"/>
                </a:highlight>
              </a:rPr>
              <a:t>the people of Jerusalem will be taken</a:t>
            </a:r>
          </a:p>
        </p:txBody>
      </p:sp>
    </p:spTree>
    <p:extLst>
      <p:ext uri="{BB962C8B-B14F-4D97-AF65-F5344CB8AC3E}">
        <p14:creationId xmlns:p14="http://schemas.microsoft.com/office/powerpoint/2010/main" val="48414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FAFBC-94B3-5E76-F548-25299CE1C161}"/>
              </a:ext>
            </a:extLst>
          </p:cNvPr>
          <p:cNvSpPr>
            <a:spLocks noGrp="1"/>
          </p:cNvSpPr>
          <p:nvPr>
            <p:ph type="title"/>
          </p:nvPr>
        </p:nvSpPr>
        <p:spPr>
          <a:xfrm>
            <a:off x="838200" y="1"/>
            <a:ext cx="10515600" cy="1193799"/>
          </a:xfrm>
        </p:spPr>
        <p:txBody>
          <a:bodyPr/>
          <a:lstStyle/>
          <a:p>
            <a:pPr algn="ctr"/>
            <a:r>
              <a:rPr lang="en-CA" dirty="0">
                <a:latin typeface="Arial Black" panose="020B0A04020102020204" pitchFamily="34" charset="0"/>
              </a:rPr>
              <a:t>The Prophecy Gets Specific</a:t>
            </a:r>
          </a:p>
        </p:txBody>
      </p:sp>
      <p:sp>
        <p:nvSpPr>
          <p:cNvPr id="3" name="Content Placeholder 2">
            <a:extLst>
              <a:ext uri="{FF2B5EF4-FFF2-40B4-BE49-F238E27FC236}">
                <a16:creationId xmlns:a16="http://schemas.microsoft.com/office/drawing/2014/main" id="{58452921-AB88-CCC1-E6F8-3151AD9C7462}"/>
              </a:ext>
            </a:extLst>
          </p:cNvPr>
          <p:cNvSpPr>
            <a:spLocks noGrp="1"/>
          </p:cNvSpPr>
          <p:nvPr>
            <p:ph idx="1"/>
          </p:nvPr>
        </p:nvSpPr>
        <p:spPr>
          <a:xfrm>
            <a:off x="0" y="1193800"/>
            <a:ext cx="11922369" cy="5664199"/>
          </a:xfrm>
        </p:spPr>
        <p:txBody>
          <a:bodyPr>
            <a:normAutofit/>
          </a:bodyPr>
          <a:lstStyle/>
          <a:p>
            <a:r>
              <a:rPr lang="en-CA" dirty="0"/>
              <a:t>The sins of </a:t>
            </a:r>
            <a:r>
              <a:rPr lang="en-CA" b="1" dirty="0">
                <a:highlight>
                  <a:srgbClr val="FFFF00"/>
                </a:highlight>
              </a:rPr>
              <a:t>the people of Jerusalem must be punished</a:t>
            </a:r>
            <a:r>
              <a:rPr lang="en-CA" dirty="0"/>
              <a:t>:</a:t>
            </a:r>
          </a:p>
          <a:p>
            <a:pPr marL="457200" lvl="1" indent="0">
              <a:spcBef>
                <a:spcPts val="0"/>
              </a:spcBef>
              <a:buNone/>
            </a:pPr>
            <a:r>
              <a:rPr lang="en-CA" b="1" u="sng" dirty="0"/>
              <a:t>Ezekiel 21:24 ESV</a:t>
            </a:r>
          </a:p>
          <a:p>
            <a:pPr marL="457200" lvl="1" indent="0">
              <a:spcBef>
                <a:spcPts val="0"/>
              </a:spcBef>
              <a:buNone/>
            </a:pPr>
            <a:r>
              <a:rPr lang="en-CA" dirty="0"/>
              <a:t>Therefore thus says the Lord GOD: </a:t>
            </a:r>
            <a:r>
              <a:rPr lang="en-CA" b="1" dirty="0">
                <a:highlight>
                  <a:srgbClr val="FFFF00"/>
                </a:highlight>
              </a:rPr>
              <a:t>Because you have made your guilt to be remembered</a:t>
            </a:r>
            <a:r>
              <a:rPr lang="en-CA" dirty="0"/>
              <a:t>, in that your transgressions are uncovered, so that </a:t>
            </a:r>
            <a:r>
              <a:rPr lang="en-CA" b="1" dirty="0">
                <a:highlight>
                  <a:srgbClr val="FFFF00"/>
                </a:highlight>
              </a:rPr>
              <a:t>in all your deeds your sins appear</a:t>
            </a:r>
            <a:r>
              <a:rPr lang="en-CA" dirty="0"/>
              <a:t>—because you have come to remembrance, </a:t>
            </a:r>
            <a:r>
              <a:rPr lang="en-CA" b="1" dirty="0">
                <a:highlight>
                  <a:srgbClr val="FFFF00"/>
                </a:highlight>
              </a:rPr>
              <a:t>you shall be taken in hand</a:t>
            </a:r>
            <a:r>
              <a:rPr lang="en-CA" dirty="0"/>
              <a:t>.</a:t>
            </a:r>
          </a:p>
          <a:p>
            <a:pPr>
              <a:spcBef>
                <a:spcPts val="1200"/>
              </a:spcBef>
            </a:pPr>
            <a:r>
              <a:rPr lang="en-CA" dirty="0"/>
              <a:t>The focus then turns to </a:t>
            </a:r>
            <a:r>
              <a:rPr lang="en-CA" b="1" dirty="0">
                <a:highlight>
                  <a:srgbClr val="FFFF00"/>
                </a:highlight>
              </a:rPr>
              <a:t>Zedekiah as the last exponent of the Dynasty of David</a:t>
            </a:r>
            <a:r>
              <a:rPr lang="en-CA" dirty="0"/>
              <a:t>:</a:t>
            </a:r>
          </a:p>
          <a:p>
            <a:pPr marL="457200" lvl="1" indent="0">
              <a:spcBef>
                <a:spcPts val="0"/>
              </a:spcBef>
              <a:buNone/>
            </a:pPr>
            <a:r>
              <a:rPr lang="en-CA" b="1" u="sng" dirty="0"/>
              <a:t>Ezekiel 21:25-27a</a:t>
            </a:r>
          </a:p>
          <a:p>
            <a:pPr marL="457200" lvl="1" indent="0">
              <a:spcBef>
                <a:spcPts val="0"/>
              </a:spcBef>
              <a:buNone/>
            </a:pPr>
            <a:r>
              <a:rPr lang="en-CA" dirty="0"/>
              <a:t>And you, O </a:t>
            </a:r>
            <a:r>
              <a:rPr lang="en-CA" b="1" dirty="0">
                <a:highlight>
                  <a:srgbClr val="FFFF00"/>
                </a:highlight>
              </a:rPr>
              <a:t>profane wicked one</a:t>
            </a:r>
            <a:r>
              <a:rPr lang="en-CA" dirty="0"/>
              <a:t>, </a:t>
            </a:r>
            <a:r>
              <a:rPr lang="en-CA" b="1" dirty="0">
                <a:highlight>
                  <a:srgbClr val="FFFF00"/>
                </a:highlight>
              </a:rPr>
              <a:t>prince of Israel</a:t>
            </a:r>
            <a:r>
              <a:rPr lang="en-CA" dirty="0"/>
              <a:t>, whose day has come, the time of your final punishment, </a:t>
            </a:r>
            <a:r>
              <a:rPr lang="en-CA" b="1" u="sng" dirty="0">
                <a:highlight>
                  <a:srgbClr val="FFFF00"/>
                </a:highlight>
              </a:rPr>
              <a:t>thus says the Lord GOD</a:t>
            </a:r>
            <a:r>
              <a:rPr lang="en-CA" dirty="0"/>
              <a:t>: </a:t>
            </a:r>
            <a:r>
              <a:rPr lang="en-CA" b="1" dirty="0">
                <a:highlight>
                  <a:srgbClr val="FFFF00"/>
                </a:highlight>
              </a:rPr>
              <a:t>Remove the turban and take off the crown</a:t>
            </a:r>
            <a:r>
              <a:rPr lang="en-CA" dirty="0"/>
              <a:t>.  Things shall not remain as they are.  Exalt that which is low, and bring low that which is exalted.   A </a:t>
            </a:r>
            <a:r>
              <a:rPr lang="en-CA" b="1" dirty="0">
                <a:highlight>
                  <a:srgbClr val="FFFF00"/>
                </a:highlight>
              </a:rPr>
              <a:t>ruin, ruin, ruin</a:t>
            </a:r>
            <a:r>
              <a:rPr lang="en-CA" dirty="0"/>
              <a:t> I will make it.</a:t>
            </a:r>
          </a:p>
          <a:p>
            <a:pPr>
              <a:spcBef>
                <a:spcPts val="1200"/>
              </a:spcBef>
            </a:pPr>
            <a:r>
              <a:rPr lang="en-CA" b="1" dirty="0">
                <a:highlight>
                  <a:srgbClr val="FFFF00"/>
                </a:highlight>
              </a:rPr>
              <a:t>Finally, the prophecy becomes Messianic</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21:27b</a:t>
            </a:r>
          </a:p>
          <a:p>
            <a:pPr marL="457200" lvl="1" indent="0">
              <a:spcBef>
                <a:spcPts val="0"/>
              </a:spcBef>
              <a:buNone/>
            </a:pPr>
            <a:r>
              <a:rPr lang="en-CA" dirty="0"/>
              <a:t>This also shall not be, until </a:t>
            </a:r>
            <a:r>
              <a:rPr lang="en-CA" b="1" dirty="0">
                <a:highlight>
                  <a:srgbClr val="FFFF00"/>
                </a:highlight>
              </a:rPr>
              <a:t>he comes</a:t>
            </a:r>
            <a:r>
              <a:rPr lang="en-CA" dirty="0"/>
              <a:t>, the </a:t>
            </a:r>
            <a:r>
              <a:rPr lang="en-CA" b="1" dirty="0">
                <a:highlight>
                  <a:srgbClr val="FFFF00"/>
                </a:highlight>
              </a:rPr>
              <a:t>one to whom judgment belongs</a:t>
            </a:r>
            <a:r>
              <a:rPr lang="en-CA" dirty="0"/>
              <a:t>, and I will give it to him.</a:t>
            </a:r>
          </a:p>
        </p:txBody>
      </p:sp>
    </p:spTree>
    <p:extLst>
      <p:ext uri="{BB962C8B-B14F-4D97-AF65-F5344CB8AC3E}">
        <p14:creationId xmlns:p14="http://schemas.microsoft.com/office/powerpoint/2010/main" val="23963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D640-ECF7-CA3F-B7B5-00EF344595C8}"/>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Difficult Hebrew: verses 26-27</a:t>
            </a:r>
          </a:p>
        </p:txBody>
      </p:sp>
      <p:sp>
        <p:nvSpPr>
          <p:cNvPr id="3" name="Content Placeholder 2">
            <a:extLst>
              <a:ext uri="{FF2B5EF4-FFF2-40B4-BE49-F238E27FC236}">
                <a16:creationId xmlns:a16="http://schemas.microsoft.com/office/drawing/2014/main" id="{DF7897C6-A242-9666-1130-198E94D9E78C}"/>
              </a:ext>
            </a:extLst>
          </p:cNvPr>
          <p:cNvSpPr>
            <a:spLocks noGrp="1"/>
          </p:cNvSpPr>
          <p:nvPr>
            <p:ph idx="1"/>
          </p:nvPr>
        </p:nvSpPr>
        <p:spPr>
          <a:xfrm>
            <a:off x="0" y="1143000"/>
            <a:ext cx="12192000" cy="5714999"/>
          </a:xfrm>
        </p:spPr>
        <p:txBody>
          <a:bodyPr>
            <a:normAutofit/>
          </a:bodyPr>
          <a:lstStyle/>
          <a:p>
            <a:r>
              <a:rPr lang="en-CA" b="1" u="sng" dirty="0"/>
              <a:t>The New English Bible</a:t>
            </a:r>
            <a:r>
              <a:rPr lang="en-CA" dirty="0"/>
              <a:t>:</a:t>
            </a:r>
          </a:p>
          <a:p>
            <a:pPr marL="457200" lvl="1" indent="0">
              <a:buNone/>
            </a:pPr>
            <a:r>
              <a:rPr lang="en-CA" b="1" dirty="0">
                <a:highlight>
                  <a:srgbClr val="FFFF00"/>
                </a:highlight>
              </a:rPr>
              <a:t>These are the words of the Lord GOD</a:t>
            </a:r>
            <a:r>
              <a:rPr lang="en-CA" dirty="0"/>
              <a:t>: Put off your diadem, lay aside your crown.  All is changed; raise the low and bring down the high.  Ruin!  Ruin!  I will bring down such a ruin as never was before, until the rightful sovereign comes.  Then I will give it to him.</a:t>
            </a:r>
          </a:p>
          <a:p>
            <a:r>
              <a:rPr lang="en-CA" b="1" u="sng" dirty="0"/>
              <a:t>The Bible New International Version</a:t>
            </a:r>
            <a:r>
              <a:rPr lang="en-CA" dirty="0"/>
              <a:t>:</a:t>
            </a:r>
          </a:p>
          <a:p>
            <a:pPr marL="457200" lvl="1" indent="0">
              <a:buNone/>
            </a:pPr>
            <a:r>
              <a:rPr lang="en-CA" dirty="0"/>
              <a:t>… </a:t>
            </a:r>
            <a:r>
              <a:rPr lang="en-CA" b="1" dirty="0">
                <a:highlight>
                  <a:srgbClr val="FFFF00"/>
                </a:highlight>
              </a:rPr>
              <a:t>this is what the Sovereign LORD says</a:t>
            </a:r>
            <a:r>
              <a:rPr lang="en-CA" dirty="0"/>
              <a:t>: take off the turban remove the crown.  It will not be as it was: The lowly will be exalted and the exalted will be brought low.  A ruin! A ruin!  I will make it a ruin.  It will not be restored until he comes to whom it rightfully belongs; to him I will give it.</a:t>
            </a:r>
          </a:p>
          <a:p>
            <a:r>
              <a:rPr lang="en-CA" b="1" u="sng" dirty="0"/>
              <a:t>The Holy Bible New Revised Standard Version</a:t>
            </a:r>
            <a:r>
              <a:rPr lang="en-CA" dirty="0"/>
              <a:t>:</a:t>
            </a:r>
          </a:p>
          <a:p>
            <a:pPr marL="457200" lvl="1" indent="0">
              <a:buNone/>
            </a:pPr>
            <a:r>
              <a:rPr lang="en-CA" dirty="0"/>
              <a:t>… </a:t>
            </a:r>
            <a:r>
              <a:rPr lang="en-CA" b="1" dirty="0">
                <a:highlight>
                  <a:srgbClr val="FFFF00"/>
                </a:highlight>
              </a:rPr>
              <a:t>thus says the Lord GOD</a:t>
            </a:r>
            <a:r>
              <a:rPr lang="en-CA" dirty="0"/>
              <a:t>: remove the turban, take off the crown; things shall not remain as they are.  Exalt that which is low, abase that which is high.  A ruin, a ruin, a ruin – I will make it.  (Such has never occurred.)  Until he come whose right it is; to him I will give it.</a:t>
            </a:r>
          </a:p>
        </p:txBody>
      </p:sp>
    </p:spTree>
    <p:extLst>
      <p:ext uri="{BB962C8B-B14F-4D97-AF65-F5344CB8AC3E}">
        <p14:creationId xmlns:p14="http://schemas.microsoft.com/office/powerpoint/2010/main" val="669669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1972</TotalTime>
  <Words>5964</Words>
  <Application>Microsoft Office PowerPoint</Application>
  <PresentationFormat>Widescreen</PresentationFormat>
  <Paragraphs>254</Paragraphs>
  <Slides>25</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Black</vt:lpstr>
      <vt:lpstr>Calibri</vt:lpstr>
      <vt:lpstr>Calibri Light</vt:lpstr>
      <vt:lpstr>Wingdings</vt:lpstr>
      <vt:lpstr>Office Theme</vt:lpstr>
      <vt:lpstr>Ezekiel – The Sword of GOD</vt:lpstr>
      <vt:lpstr>A Fire in the Negeb</vt:lpstr>
      <vt:lpstr>The Sword of YHWH</vt:lpstr>
      <vt:lpstr>The News That is Coming</vt:lpstr>
      <vt:lpstr>Who Will Wield the Sword?</vt:lpstr>
      <vt:lpstr>The Efficacy of the Sword </vt:lpstr>
      <vt:lpstr>The Slayer: the King of Babylon</vt:lpstr>
      <vt:lpstr>The Prophecy Gets Specific</vt:lpstr>
      <vt:lpstr>Difficult Hebrew: verses 26-27</vt:lpstr>
      <vt:lpstr>PowerPoint Presentation</vt:lpstr>
      <vt:lpstr>Analysis of verses 26-27</vt:lpstr>
      <vt:lpstr>The Promises to David</vt:lpstr>
      <vt:lpstr>Fulfillment of the Promises</vt:lpstr>
      <vt:lpstr>PowerPoint Presentation</vt:lpstr>
      <vt:lpstr>PowerPoint Presentation</vt:lpstr>
      <vt:lpstr>Jesus is Both King and High Priest</vt:lpstr>
      <vt:lpstr>The Reproach of Ammon</vt:lpstr>
      <vt:lpstr>Judgement of the Slayer</vt:lpstr>
      <vt:lpstr>To be continued …</vt:lpstr>
      <vt:lpstr>Extra Slides …</vt:lpstr>
      <vt:lpstr>Analysis of the Hebrew Text</vt:lpstr>
      <vt:lpstr>Ruin, Ruin, Ruin </vt:lpstr>
      <vt:lpstr>Ruin, Ruin, Ruin </vt:lpstr>
      <vt:lpstr>PowerPoint Presentation</vt:lpstr>
      <vt:lpstr>Election and Grace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The Sword of God</dc:title>
  <dc:creator>Mike Whyte</dc:creator>
  <cp:lastModifiedBy>Mike Whyte</cp:lastModifiedBy>
  <cp:revision>30</cp:revision>
  <dcterms:created xsi:type="dcterms:W3CDTF">2023-12-24T12:51:26Z</dcterms:created>
  <dcterms:modified xsi:type="dcterms:W3CDTF">2024-05-01T09:26:20Z</dcterms:modified>
</cp:coreProperties>
</file>