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4" r:id="rId3"/>
    <p:sldId id="258" r:id="rId4"/>
    <p:sldId id="259" r:id="rId5"/>
    <p:sldId id="260" r:id="rId6"/>
    <p:sldId id="261" r:id="rId7"/>
    <p:sldId id="262" r:id="rId8"/>
    <p:sldId id="263" r:id="rId9"/>
    <p:sldId id="265" r:id="rId10"/>
    <p:sldId id="266" r:id="rId11"/>
    <p:sldId id="267" r:id="rId12"/>
    <p:sldId id="268" r:id="rId13"/>
    <p:sldId id="269" r:id="rId14"/>
    <p:sldId id="270" r:id="rId15"/>
    <p:sldId id="275" r:id="rId16"/>
    <p:sldId id="271" r:id="rId17"/>
    <p:sldId id="272" r:id="rId18"/>
    <p:sldId id="273" r:id="rId19"/>
    <p:sldId id="276" r:id="rId20"/>
    <p:sldId id="274" r:id="rId21"/>
    <p:sldId id="278" r:id="rId22"/>
    <p:sldId id="277"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81586" autoAdjust="0"/>
  </p:normalViewPr>
  <p:slideViewPr>
    <p:cSldViewPr snapToGrid="0">
      <p:cViewPr varScale="1">
        <p:scale>
          <a:sx n="75" d="100"/>
          <a:sy n="75" d="100"/>
        </p:scale>
        <p:origin x="84" y="216"/>
      </p:cViewPr>
      <p:guideLst/>
    </p:cSldViewPr>
  </p:slideViewPr>
  <p:notesTextViewPr>
    <p:cViewPr>
      <p:scale>
        <a:sx n="1" d="1"/>
        <a:sy n="1" d="1"/>
      </p:scale>
      <p:origin x="0" y="0"/>
    </p:cViewPr>
  </p:notesTextViewPr>
  <p:sorterViewPr>
    <p:cViewPr>
      <p:scale>
        <a:sx n="110" d="100"/>
        <a:sy n="110" d="100"/>
      </p:scale>
      <p:origin x="0" y="-59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54120-0A1B-46E0-9073-A7D4DEDA4F92}" type="datetimeFigureOut">
              <a:rPr lang="en-CA" smtClean="0"/>
              <a:t>2025-05-21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CF5FF-24A6-4AC8-BA8F-FE03B1D6CCCB}" type="slidenum">
              <a:rPr lang="en-CA" smtClean="0"/>
              <a:t>‹#›</a:t>
            </a:fld>
            <a:endParaRPr lang="en-CA"/>
          </a:p>
        </p:txBody>
      </p:sp>
    </p:spTree>
    <p:extLst>
      <p:ext uri="{BB962C8B-B14F-4D97-AF65-F5344CB8AC3E}">
        <p14:creationId xmlns:p14="http://schemas.microsoft.com/office/powerpoint/2010/main" val="404549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reached the last part of the Book of Ezekiel – eschatology.</a:t>
            </a:r>
          </a:p>
          <a:p>
            <a:pPr marL="171450" indent="-171450">
              <a:buFont typeface="Arial" panose="020B0604020202020204" pitchFamily="34" charset="0"/>
              <a:buChar char="•"/>
            </a:pPr>
            <a:r>
              <a:rPr lang="en-US" dirty="0"/>
              <a:t>The first part of chapter 37 contains the vision of the Valley of Dry Bones</a:t>
            </a:r>
          </a:p>
          <a:p>
            <a:pPr marL="171450" indent="-171450">
              <a:buFont typeface="Arial" panose="020B0604020202020204" pitchFamily="34" charset="0"/>
              <a:buChar char="•"/>
            </a:pPr>
            <a:r>
              <a:rPr lang="en-US" dirty="0"/>
              <a:t>This is implicitly related to the Great White Trone Judgement in Revelation chapter 20   </a:t>
            </a:r>
          </a:p>
          <a:p>
            <a:pPr marL="171450" indent="-171450">
              <a:buFont typeface="Arial" panose="020B0604020202020204" pitchFamily="34" charset="0"/>
              <a:buChar char="•"/>
            </a:pPr>
            <a:r>
              <a:rPr lang="en-US" dirty="0"/>
              <a:t>After the vision, Ezekiel returns to familiar theme – New Israel</a:t>
            </a:r>
          </a:p>
          <a:p>
            <a:pPr marL="171450" indent="-171450">
              <a:buFont typeface="Arial" panose="020B0604020202020204" pitchFamily="34" charset="0"/>
              <a:buChar char="•"/>
            </a:pPr>
            <a:r>
              <a:rPr lang="en-US" dirty="0"/>
              <a:t>Then, the actors in the attack of Gog are introduced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589D-F127-4F48-A2AF-04ED808D96A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77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Historically there were 8 tribes in the North and 4 tribes in the South</a:t>
            </a:r>
          </a:p>
          <a:p>
            <a:pPr marL="171450" indent="-171450">
              <a:buFont typeface="Arial" panose="020B0604020202020204" pitchFamily="34" charset="0"/>
              <a:buChar char="•"/>
            </a:pPr>
            <a:r>
              <a:rPr lang="en-CA" dirty="0"/>
              <a:t>Over the years, large numbers from the northern tribes migrated to the South</a:t>
            </a:r>
          </a:p>
          <a:p>
            <a:pPr marL="171450" indent="-171450">
              <a:buFont typeface="Arial" panose="020B0604020202020204" pitchFamily="34" charset="0"/>
              <a:buChar char="•"/>
            </a:pPr>
            <a:r>
              <a:rPr lang="en-CA" dirty="0"/>
              <a:t>The South was a “melting pot” for all twelve tribes</a:t>
            </a:r>
          </a:p>
          <a:p>
            <a:pPr marL="171450" indent="-171450">
              <a:buFont typeface="Arial" panose="020B0604020202020204" pitchFamily="34" charset="0"/>
              <a:buChar char="•"/>
            </a:pPr>
            <a:r>
              <a:rPr lang="en-CA" dirty="0"/>
              <a:t>The “political” division remained as long as there were “kings” in the North</a:t>
            </a:r>
          </a:p>
        </p:txBody>
      </p:sp>
      <p:sp>
        <p:nvSpPr>
          <p:cNvPr id="4" name="Slide Number Placeholder 3"/>
          <p:cNvSpPr>
            <a:spLocks noGrp="1"/>
          </p:cNvSpPr>
          <p:nvPr>
            <p:ph type="sldNum" sz="quarter" idx="5"/>
          </p:nvPr>
        </p:nvSpPr>
        <p:spPr/>
        <p:txBody>
          <a:bodyPr/>
          <a:lstStyle/>
          <a:p>
            <a:fld id="{1A9CF5FF-24A6-4AC8-BA8F-FE03B1D6CCCB}" type="slidenum">
              <a:rPr lang="en-CA" smtClean="0"/>
              <a:t>10</a:t>
            </a:fld>
            <a:endParaRPr lang="en-CA"/>
          </a:p>
        </p:txBody>
      </p:sp>
    </p:spTree>
    <p:extLst>
      <p:ext uri="{BB962C8B-B14F-4D97-AF65-F5344CB8AC3E}">
        <p14:creationId xmlns:p14="http://schemas.microsoft.com/office/powerpoint/2010/main" val="293418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i="1" dirty="0" err="1"/>
              <a:t>mishᵉpatim</a:t>
            </a:r>
            <a:r>
              <a:rPr lang="en-CA" dirty="0"/>
              <a:t>: RSV has “rules”, KJ has “judgements”; neither are even close to the meaning</a:t>
            </a:r>
          </a:p>
        </p:txBody>
      </p:sp>
      <p:sp>
        <p:nvSpPr>
          <p:cNvPr id="4" name="Slide Number Placeholder 3"/>
          <p:cNvSpPr>
            <a:spLocks noGrp="1"/>
          </p:cNvSpPr>
          <p:nvPr>
            <p:ph type="sldNum" sz="quarter" idx="5"/>
          </p:nvPr>
        </p:nvSpPr>
        <p:spPr/>
        <p:txBody>
          <a:bodyPr/>
          <a:lstStyle/>
          <a:p>
            <a:fld id="{1A9CF5FF-24A6-4AC8-BA8F-FE03B1D6CCCB}" type="slidenum">
              <a:rPr lang="en-CA" smtClean="0"/>
              <a:t>12</a:t>
            </a:fld>
            <a:endParaRPr lang="en-CA"/>
          </a:p>
        </p:txBody>
      </p:sp>
    </p:spTree>
    <p:extLst>
      <p:ext uri="{BB962C8B-B14F-4D97-AF65-F5344CB8AC3E}">
        <p14:creationId xmlns:p14="http://schemas.microsoft.com/office/powerpoint/2010/main" val="72095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Attack of Gog is strictly post-second advent …</a:t>
            </a:r>
          </a:p>
          <a:p>
            <a:pPr marL="171450" indent="-171450">
              <a:buFont typeface="Arial" panose="020B0604020202020204" pitchFamily="34" charset="0"/>
              <a:buChar char="•"/>
            </a:pPr>
            <a:r>
              <a:rPr lang="en-US" dirty="0"/>
              <a:t>But, this introduction is very much rooted in the actual nations around Ezekiel …  </a:t>
            </a:r>
            <a:endParaRPr lang="en-CA" dirty="0"/>
          </a:p>
        </p:txBody>
      </p:sp>
      <p:sp>
        <p:nvSpPr>
          <p:cNvPr id="4" name="Slide Number Placeholder 3"/>
          <p:cNvSpPr>
            <a:spLocks noGrp="1"/>
          </p:cNvSpPr>
          <p:nvPr>
            <p:ph type="sldNum" sz="quarter" idx="5"/>
          </p:nvPr>
        </p:nvSpPr>
        <p:spPr/>
        <p:txBody>
          <a:bodyPr/>
          <a:lstStyle/>
          <a:p>
            <a:fld id="{1A9CF5FF-24A6-4AC8-BA8F-FE03B1D6CCCB}" type="slidenum">
              <a:rPr lang="en-CA" smtClean="0"/>
              <a:t>14</a:t>
            </a:fld>
            <a:endParaRPr lang="en-CA"/>
          </a:p>
        </p:txBody>
      </p:sp>
    </p:spTree>
    <p:extLst>
      <p:ext uri="{BB962C8B-B14F-4D97-AF65-F5344CB8AC3E}">
        <p14:creationId xmlns:p14="http://schemas.microsoft.com/office/powerpoint/2010/main" val="116416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Chapter 27 is Ezekiel’s metaphor of ‘the good ship Tyre”</a:t>
            </a:r>
          </a:p>
        </p:txBody>
      </p:sp>
      <p:sp>
        <p:nvSpPr>
          <p:cNvPr id="4" name="Slide Number Placeholder 3"/>
          <p:cNvSpPr>
            <a:spLocks noGrp="1"/>
          </p:cNvSpPr>
          <p:nvPr>
            <p:ph type="sldNum" sz="quarter" idx="5"/>
          </p:nvPr>
        </p:nvSpPr>
        <p:spPr/>
        <p:txBody>
          <a:bodyPr/>
          <a:lstStyle/>
          <a:p>
            <a:fld id="{1A9CF5FF-24A6-4AC8-BA8F-FE03B1D6CCCB}" type="slidenum">
              <a:rPr lang="en-CA" smtClean="0"/>
              <a:t>17</a:t>
            </a:fld>
            <a:endParaRPr lang="en-CA"/>
          </a:p>
        </p:txBody>
      </p:sp>
    </p:spTree>
    <p:extLst>
      <p:ext uri="{BB962C8B-B14F-4D97-AF65-F5344CB8AC3E}">
        <p14:creationId xmlns:p14="http://schemas.microsoft.com/office/powerpoint/2010/main" val="311991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noun  </a:t>
            </a:r>
            <a:r>
              <a:rPr lang="he-IL" dirty="0"/>
              <a:t>רֹאשׁ</a:t>
            </a:r>
            <a:r>
              <a:rPr lang="en-CA" dirty="0"/>
              <a:t>  - </a:t>
            </a:r>
            <a:r>
              <a:rPr lang="en-CA" dirty="0" err="1"/>
              <a:t>ro´sh</a:t>
            </a:r>
            <a:r>
              <a:rPr lang="en-CA" dirty="0"/>
              <a:t> is used over 500 time meaning “head” or “chief”</a:t>
            </a:r>
          </a:p>
          <a:p>
            <a:pPr marL="171450" indent="-171450">
              <a:buFont typeface="Arial" panose="020B0604020202020204" pitchFamily="34" charset="0"/>
              <a:buChar char="•"/>
            </a:pPr>
            <a:r>
              <a:rPr lang="en-CA" dirty="0"/>
              <a:t>It is never used as proper noun, i.e., a name</a:t>
            </a:r>
          </a:p>
          <a:p>
            <a:pPr marL="171450" indent="-171450">
              <a:buFont typeface="Arial" panose="020B0604020202020204" pitchFamily="34" charset="0"/>
              <a:buChar char="•"/>
            </a:pPr>
            <a:r>
              <a:rPr lang="en-CA" dirty="0"/>
              <a:t>The KJV/NKJV use as a proper noun is based on a bad translation originating in the LXX</a:t>
            </a:r>
          </a:p>
        </p:txBody>
      </p:sp>
      <p:sp>
        <p:nvSpPr>
          <p:cNvPr id="4" name="Slide Number Placeholder 3"/>
          <p:cNvSpPr>
            <a:spLocks noGrp="1"/>
          </p:cNvSpPr>
          <p:nvPr>
            <p:ph type="sldNum" sz="quarter" idx="5"/>
          </p:nvPr>
        </p:nvSpPr>
        <p:spPr/>
        <p:txBody>
          <a:bodyPr/>
          <a:lstStyle/>
          <a:p>
            <a:fld id="{1A9CF5FF-24A6-4AC8-BA8F-FE03B1D6CCCB}" type="slidenum">
              <a:rPr lang="en-CA" smtClean="0"/>
              <a:t>19</a:t>
            </a:fld>
            <a:endParaRPr lang="en-CA"/>
          </a:p>
        </p:txBody>
      </p:sp>
    </p:spTree>
    <p:extLst>
      <p:ext uri="{BB962C8B-B14F-4D97-AF65-F5344CB8AC3E}">
        <p14:creationId xmlns:p14="http://schemas.microsoft.com/office/powerpoint/2010/main" val="350823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1F4D-E822-F085-FE8C-0629F4707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76807C0-E4D1-8113-D0B4-7FE6B9B84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2BB60F7-1B4D-2F78-D5A3-39B0D316BB43}"/>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6DBCDE26-9134-E8C6-CDC4-D8AB40C26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97A361-5AF9-0009-01DA-9F88AEA7016C}"/>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4340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AFF-1906-8FA9-5191-92588980C9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A619FC-EB2F-54FA-2103-90AA4A864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1E44BC-B8A0-522D-2915-FBD4F713315D}"/>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13D913C4-9841-5DBA-2572-40BB80C677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61EBF7-9975-E4A4-E4B9-2798F12B895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33230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A4112-0FBF-7BD3-21BF-9C8594519B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1D428C-94A2-E4E3-6F6C-E39848863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80F2E3-8D3D-0CDF-0709-832E210CDFCF}"/>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825DC3D2-FFD6-806C-5735-B8CFB05FCD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2D7282-7F9E-77A3-C30D-93A2A581F23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32863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F502-51D7-D525-DC39-3E333F7A2ABB}"/>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4AC4D61-96D1-F1E5-F21D-2C4596055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585BE5-B30A-A5A0-D258-AFD1F943B2E8}"/>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FF0AC051-78E5-BBD5-D6D6-9460E8C780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214558-99C6-57A1-2E03-E1AA7FBCDB6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60029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BCE-CC8D-4A66-9CFE-7B1074DB0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4665555-72A1-BC65-444E-E4B474488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74320-4CFE-E4EC-699E-C37FC122FAFF}"/>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359CC714-DE52-49B4-D129-11353E7A57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CEA721-847D-1EA8-FD06-FD11BDE9B37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998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5339-4EE7-CD24-1ADE-EA4EC0524C5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5CA2D5-18B2-E1BB-E144-943D56B49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933C98-D621-BFD0-DC42-48585956F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16E44E-0EE8-C25C-E069-52573DB2140F}"/>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6" name="Footer Placeholder 5">
            <a:extLst>
              <a:ext uri="{FF2B5EF4-FFF2-40B4-BE49-F238E27FC236}">
                <a16:creationId xmlns:a16="http://schemas.microsoft.com/office/drawing/2014/main" id="{18EC8730-29D7-0F83-3A9F-5139EE1200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5E59EA-DF23-2891-6B6B-A6260F8DADE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48919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8AFC-57DF-01D2-FC4A-A16934A088B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DB2EB2-2972-ECA1-E4F6-393270D6D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1A1B09-6D8B-4B3E-9003-A4A11395A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3A05EB-8878-EDC8-77F7-BE28511BF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A23E8-A6B2-1874-A058-8B6426C78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850FFFC-8893-1C46-ED30-206C19F6431D}"/>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8" name="Footer Placeholder 7">
            <a:extLst>
              <a:ext uri="{FF2B5EF4-FFF2-40B4-BE49-F238E27FC236}">
                <a16:creationId xmlns:a16="http://schemas.microsoft.com/office/drawing/2014/main" id="{7D7E6D48-948D-342C-B792-64843AC8500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1B14C6-CA0E-B7EA-2A6B-945FF61ECE7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29586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783-EFB5-32FC-F391-544C644E39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8A0849-B672-9350-0DF6-379232751703}"/>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4" name="Footer Placeholder 3">
            <a:extLst>
              <a:ext uri="{FF2B5EF4-FFF2-40B4-BE49-F238E27FC236}">
                <a16:creationId xmlns:a16="http://schemas.microsoft.com/office/drawing/2014/main" id="{CB572CA7-E15F-14B5-7A83-A8369A8855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CF9652-E8F5-BB09-229B-21E7C695A30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30276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BF9F-1C01-3746-9980-85D12B8D03BC}"/>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3" name="Footer Placeholder 2">
            <a:extLst>
              <a:ext uri="{FF2B5EF4-FFF2-40B4-BE49-F238E27FC236}">
                <a16:creationId xmlns:a16="http://schemas.microsoft.com/office/drawing/2014/main" id="{27FE94E7-55B1-9594-5572-11F295804E5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1083408-8933-8429-F3BD-3CBAD5575CC4}"/>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24429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1FD8-AAE2-5ED4-3E41-8B5B2AC43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1D1136-0587-F862-56EE-84A6DF05E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03B5CF-111B-E090-D228-90AEF969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8715F-2A24-CDD0-2447-6AD5B0A6E814}"/>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6" name="Footer Placeholder 5">
            <a:extLst>
              <a:ext uri="{FF2B5EF4-FFF2-40B4-BE49-F238E27FC236}">
                <a16:creationId xmlns:a16="http://schemas.microsoft.com/office/drawing/2014/main" id="{18DDA36E-09E5-04ED-07FF-7E5E59674D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180155-F779-70A9-1A21-DEE902963892}"/>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75840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060C-89D9-8F76-C8C3-C009D7BC0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A50D28-C629-9D65-2B8D-E36BB58DB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DF0D7DB-8753-08B4-C141-B5968528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1A6D9-D1C1-0FE8-33A2-98955EA513F5}"/>
              </a:ext>
            </a:extLst>
          </p:cNvPr>
          <p:cNvSpPr>
            <a:spLocks noGrp="1"/>
          </p:cNvSpPr>
          <p:nvPr>
            <p:ph type="dt" sz="half" idx="10"/>
          </p:nvPr>
        </p:nvSpPr>
        <p:spPr/>
        <p:txBody>
          <a:bodyPr/>
          <a:lstStyle/>
          <a:p>
            <a:fld id="{38725A1A-9D34-48D3-96CD-E944F7DA7221}" type="datetimeFigureOut">
              <a:rPr lang="en-CA" smtClean="0"/>
              <a:t>2025-05-21</a:t>
            </a:fld>
            <a:endParaRPr lang="en-CA"/>
          </a:p>
        </p:txBody>
      </p:sp>
      <p:sp>
        <p:nvSpPr>
          <p:cNvPr id="6" name="Footer Placeholder 5">
            <a:extLst>
              <a:ext uri="{FF2B5EF4-FFF2-40B4-BE49-F238E27FC236}">
                <a16:creationId xmlns:a16="http://schemas.microsoft.com/office/drawing/2014/main" id="{3A9B86A6-E020-1A87-2E26-2E98633BA5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4A46D8-0664-5D0F-6984-412560999F40}"/>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303234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10127-A7C0-1CA4-E991-D700DEFF4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6F1E3F-AF92-82F9-106C-FBBC5DF76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F897B3-8FCB-8624-0B12-5A008236C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25A1A-9D34-48D3-96CD-E944F7DA7221}" type="datetimeFigureOut">
              <a:rPr lang="en-CA" smtClean="0"/>
              <a:t>2025-05-21</a:t>
            </a:fld>
            <a:endParaRPr lang="en-CA"/>
          </a:p>
        </p:txBody>
      </p:sp>
      <p:sp>
        <p:nvSpPr>
          <p:cNvPr id="5" name="Footer Placeholder 4">
            <a:extLst>
              <a:ext uri="{FF2B5EF4-FFF2-40B4-BE49-F238E27FC236}">
                <a16:creationId xmlns:a16="http://schemas.microsoft.com/office/drawing/2014/main" id="{DAA137BB-1B7F-B67E-5A22-5AF7AA87E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F0ACB60-6599-355B-42F3-8BFDF0FEA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4315B-C73D-4B56-8B85-CBDD98A855FD}" type="slidenum">
              <a:rPr lang="en-CA" smtClean="0"/>
              <a:t>‹#›</a:t>
            </a:fld>
            <a:endParaRPr lang="en-CA"/>
          </a:p>
        </p:txBody>
      </p:sp>
    </p:spTree>
    <p:extLst>
      <p:ext uri="{BB962C8B-B14F-4D97-AF65-F5344CB8AC3E}">
        <p14:creationId xmlns:p14="http://schemas.microsoft.com/office/powerpoint/2010/main" val="1326316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E912-58EE-6A40-D776-767C3599EDB3}"/>
              </a:ext>
            </a:extLst>
          </p:cNvPr>
          <p:cNvSpPr>
            <a:spLocks noGrp="1"/>
          </p:cNvSpPr>
          <p:nvPr>
            <p:ph type="ctrTitle"/>
          </p:nvPr>
        </p:nvSpPr>
        <p:spPr>
          <a:xfrm>
            <a:off x="0" y="0"/>
            <a:ext cx="12192000" cy="1333500"/>
          </a:xfrm>
        </p:spPr>
        <p:txBody>
          <a:bodyPr anchor="ctr">
            <a:normAutofit/>
          </a:bodyPr>
          <a:lstStyle/>
          <a:p>
            <a:r>
              <a:rPr lang="en-CA" dirty="0">
                <a:latin typeface="Arial Black" panose="020B0A04020102020204" pitchFamily="34" charset="0"/>
              </a:rPr>
              <a:t>Ezekiel – Eschatology</a:t>
            </a:r>
          </a:p>
        </p:txBody>
      </p:sp>
      <p:sp>
        <p:nvSpPr>
          <p:cNvPr id="3" name="Subtitle 2">
            <a:extLst>
              <a:ext uri="{FF2B5EF4-FFF2-40B4-BE49-F238E27FC236}">
                <a16:creationId xmlns:a16="http://schemas.microsoft.com/office/drawing/2014/main" id="{0A0ECAF2-A54E-949D-93BE-8F86AD6E18AF}"/>
              </a:ext>
            </a:extLst>
          </p:cNvPr>
          <p:cNvSpPr>
            <a:spLocks noGrp="1"/>
          </p:cNvSpPr>
          <p:nvPr>
            <p:ph type="subTitle" idx="1"/>
          </p:nvPr>
        </p:nvSpPr>
        <p:spPr>
          <a:xfrm>
            <a:off x="0" y="1333500"/>
            <a:ext cx="12192000" cy="5295900"/>
          </a:xfrm>
        </p:spPr>
        <p:txBody>
          <a:bodyPr>
            <a:normAutofit/>
          </a:bodyPr>
          <a:lstStyle/>
          <a:p>
            <a:pPr marL="457200" lvl="1" indent="0">
              <a:spcBef>
                <a:spcPts val="0"/>
              </a:spcBef>
              <a:buNone/>
            </a:pPr>
            <a:r>
              <a:rPr lang="en-CA" sz="2800" b="1" dirty="0">
                <a:solidFill>
                  <a:srgbClr val="FF0000"/>
                </a:solidFill>
              </a:rPr>
              <a:t>And I saw </a:t>
            </a:r>
            <a:r>
              <a:rPr lang="en-CA" sz="2800" b="1" i="1" dirty="0">
                <a:solidFill>
                  <a:srgbClr val="FF0000"/>
                </a:solidFill>
                <a:highlight>
                  <a:srgbClr val="FFFF00"/>
                </a:highlight>
              </a:rPr>
              <a:t>the dead</a:t>
            </a:r>
            <a:r>
              <a:rPr lang="en-CA" sz="2800" b="1" dirty="0">
                <a:solidFill>
                  <a:srgbClr val="FF0000"/>
                </a:solidFill>
              </a:rPr>
              <a:t>, great and small, </a:t>
            </a:r>
            <a:br>
              <a:rPr lang="en-CA" sz="2800" b="1" dirty="0">
                <a:solidFill>
                  <a:srgbClr val="FF0000"/>
                </a:solidFill>
              </a:rPr>
            </a:br>
            <a:r>
              <a:rPr lang="en-CA" sz="2800" b="1" dirty="0">
                <a:solidFill>
                  <a:srgbClr val="FF0000"/>
                </a:solidFill>
              </a:rPr>
              <a:t>standing before the throne, and </a:t>
            </a:r>
            <a:r>
              <a:rPr lang="en-CA" sz="2800" b="1" i="1" dirty="0">
                <a:solidFill>
                  <a:srgbClr val="FF0000"/>
                </a:solidFill>
                <a:highlight>
                  <a:srgbClr val="FFFF00"/>
                </a:highlight>
              </a:rPr>
              <a:t>books were opened</a:t>
            </a:r>
            <a:r>
              <a:rPr lang="en-CA" sz="2800" b="1" dirty="0">
                <a:solidFill>
                  <a:srgbClr val="FF0000"/>
                </a:solidFill>
              </a:rPr>
              <a:t>. </a:t>
            </a:r>
            <a:br>
              <a:rPr lang="en-CA" sz="2800" b="1" dirty="0">
                <a:solidFill>
                  <a:srgbClr val="FF0000"/>
                </a:solidFill>
              </a:rPr>
            </a:br>
            <a:r>
              <a:rPr lang="en-CA" sz="2800" b="1" dirty="0">
                <a:solidFill>
                  <a:srgbClr val="FF0000"/>
                </a:solidFill>
              </a:rPr>
              <a:t>Then another book was opened, which is </a:t>
            </a:r>
            <a:r>
              <a:rPr lang="en-CA" sz="2800" b="1" i="1" dirty="0">
                <a:solidFill>
                  <a:srgbClr val="FF0000"/>
                </a:solidFill>
                <a:highlight>
                  <a:srgbClr val="FFFF00"/>
                </a:highlight>
              </a:rPr>
              <a:t>the book of life</a:t>
            </a:r>
            <a:r>
              <a:rPr lang="en-CA" sz="2800" b="1" dirty="0">
                <a:solidFill>
                  <a:srgbClr val="FF0000"/>
                </a:solidFill>
              </a:rPr>
              <a:t>. </a:t>
            </a:r>
          </a:p>
          <a:p>
            <a:pPr algn="r">
              <a:lnSpc>
                <a:spcPct val="70000"/>
              </a:lnSpc>
              <a:spcBef>
                <a:spcPts val="0"/>
              </a:spcBef>
            </a:pPr>
            <a:r>
              <a:rPr lang="en-CA" sz="2000" b="1" dirty="0"/>
              <a:t>Revelation 20:12a ESV</a:t>
            </a:r>
          </a:p>
          <a:p>
            <a:pPr marL="457200" lvl="1" indent="0">
              <a:spcBef>
                <a:spcPts val="0"/>
              </a:spcBef>
              <a:buNone/>
            </a:pPr>
            <a:r>
              <a:rPr lang="en-CA" sz="2800" b="1" dirty="0">
                <a:solidFill>
                  <a:srgbClr val="FF0000"/>
                </a:solidFill>
              </a:rPr>
              <a:t>Behold, </a:t>
            </a:r>
            <a:r>
              <a:rPr lang="en-CA" sz="2800" b="1" i="1" dirty="0">
                <a:solidFill>
                  <a:srgbClr val="FF0000"/>
                </a:solidFill>
                <a:highlight>
                  <a:srgbClr val="FFFF00"/>
                </a:highlight>
              </a:rPr>
              <a:t>I will open your graves and raise you from your graves</a:t>
            </a:r>
            <a:r>
              <a:rPr lang="en-CA" sz="2800" b="1" dirty="0">
                <a:solidFill>
                  <a:srgbClr val="FF0000"/>
                </a:solidFill>
              </a:rPr>
              <a:t>, O my people. </a:t>
            </a:r>
            <a:br>
              <a:rPr lang="en-CA" sz="2800" b="1" dirty="0">
                <a:solidFill>
                  <a:srgbClr val="FF0000"/>
                </a:solidFill>
              </a:rPr>
            </a:br>
            <a:r>
              <a:rPr lang="en-CA" sz="2800" b="1" dirty="0">
                <a:solidFill>
                  <a:srgbClr val="FF0000"/>
                </a:solidFill>
              </a:rPr>
              <a:t>And I will bring you into the land of Israel. </a:t>
            </a:r>
          </a:p>
          <a:p>
            <a:pPr marL="457200" lvl="1" indent="0" algn="r">
              <a:lnSpc>
                <a:spcPct val="10000"/>
              </a:lnSpc>
              <a:spcBef>
                <a:spcPts val="0"/>
              </a:spcBef>
              <a:buNone/>
            </a:pPr>
            <a:r>
              <a:rPr lang="en-CA" sz="2000" b="1" dirty="0"/>
              <a:t>Ezekiel 37:12b ESV</a:t>
            </a:r>
          </a:p>
          <a:p>
            <a:pPr marL="457200" lvl="1" indent="0">
              <a:spcBef>
                <a:spcPts val="600"/>
              </a:spcBef>
              <a:buNone/>
            </a:pPr>
            <a:r>
              <a:rPr lang="en-CA" sz="2800" b="1" i="1" dirty="0">
                <a:solidFill>
                  <a:srgbClr val="FF0000"/>
                </a:solidFill>
                <a:highlight>
                  <a:srgbClr val="FFFF00"/>
                </a:highlight>
              </a:rPr>
              <a:t>My dwelling place shall be with them</a:t>
            </a:r>
            <a:r>
              <a:rPr lang="en-CA" sz="2800" b="1" dirty="0">
                <a:solidFill>
                  <a:srgbClr val="FF0000"/>
                </a:solidFill>
              </a:rPr>
              <a:t>, and I will be their God, </a:t>
            </a:r>
            <a:br>
              <a:rPr lang="en-CA" sz="2800" b="1" dirty="0">
                <a:solidFill>
                  <a:srgbClr val="FF0000"/>
                </a:solidFill>
              </a:rPr>
            </a:br>
            <a:r>
              <a:rPr lang="en-CA" sz="2800" b="1" dirty="0">
                <a:solidFill>
                  <a:srgbClr val="FF0000"/>
                </a:solidFill>
              </a:rPr>
              <a:t>and they shall be my people. </a:t>
            </a:r>
            <a:br>
              <a:rPr lang="en-CA" sz="2800" b="1" dirty="0">
                <a:solidFill>
                  <a:srgbClr val="FF0000"/>
                </a:solidFill>
              </a:rPr>
            </a:br>
            <a:r>
              <a:rPr lang="en-CA" sz="2800" b="1" i="1" dirty="0">
                <a:solidFill>
                  <a:srgbClr val="FF0000"/>
                </a:solidFill>
                <a:highlight>
                  <a:srgbClr val="FFFF00"/>
                </a:highlight>
              </a:rPr>
              <a:t>Then the nations will know that I am the LORD</a:t>
            </a:r>
            <a:r>
              <a:rPr lang="en-CA" sz="2800" b="1" dirty="0">
                <a:solidFill>
                  <a:srgbClr val="FF0000"/>
                </a:solidFill>
              </a:rPr>
              <a:t> who sanctifies Israel, </a:t>
            </a:r>
            <a:br>
              <a:rPr lang="en-CA" sz="2800" b="1" dirty="0">
                <a:solidFill>
                  <a:srgbClr val="FF0000"/>
                </a:solidFill>
              </a:rPr>
            </a:br>
            <a:r>
              <a:rPr lang="en-CA" sz="2800" b="1" dirty="0">
                <a:solidFill>
                  <a:srgbClr val="FF0000"/>
                </a:solidFill>
              </a:rPr>
              <a:t>when my sanctuary is in their midst forevermore.</a:t>
            </a:r>
          </a:p>
          <a:p>
            <a:pPr algn="r">
              <a:lnSpc>
                <a:spcPct val="70000"/>
              </a:lnSpc>
              <a:spcBef>
                <a:spcPts val="0"/>
              </a:spcBef>
            </a:pPr>
            <a:r>
              <a:rPr lang="en-CA" sz="2000" b="1" dirty="0"/>
              <a:t>Ezekiel 37:27-28 ESV</a:t>
            </a:r>
          </a:p>
          <a:p>
            <a:pPr>
              <a:spcBef>
                <a:spcPts val="0"/>
              </a:spcBef>
            </a:pPr>
            <a:r>
              <a:rPr lang="en-CA" sz="2800" b="1" dirty="0">
                <a:solidFill>
                  <a:srgbClr val="FF0000"/>
                </a:solidFill>
              </a:rPr>
              <a:t>Son of man, set your face toward </a:t>
            </a:r>
            <a:r>
              <a:rPr lang="en-CA" sz="2800" b="1" dirty="0">
                <a:solidFill>
                  <a:srgbClr val="FF0000"/>
                </a:solidFill>
                <a:highlight>
                  <a:srgbClr val="FFFF00"/>
                </a:highlight>
              </a:rPr>
              <a:t>Gog</a:t>
            </a:r>
            <a:r>
              <a:rPr lang="en-CA" sz="2800" b="1" dirty="0">
                <a:solidFill>
                  <a:srgbClr val="FF0000"/>
                </a:solidFill>
              </a:rPr>
              <a:t>, of the land of </a:t>
            </a:r>
            <a:r>
              <a:rPr lang="en-CA" sz="2800" b="1" i="1" dirty="0">
                <a:solidFill>
                  <a:srgbClr val="FF0000"/>
                </a:solidFill>
                <a:highlight>
                  <a:srgbClr val="FFFF00"/>
                </a:highlight>
              </a:rPr>
              <a:t>Magog</a:t>
            </a:r>
            <a:r>
              <a:rPr lang="en-CA" sz="2800" b="1" dirty="0">
                <a:solidFill>
                  <a:srgbClr val="FF0000"/>
                </a:solidFill>
              </a:rPr>
              <a:t>, </a:t>
            </a:r>
            <a:br>
              <a:rPr lang="en-CA" sz="2800" b="1" dirty="0">
                <a:solidFill>
                  <a:srgbClr val="FF0000"/>
                </a:solidFill>
              </a:rPr>
            </a:br>
            <a:r>
              <a:rPr lang="en-CA" sz="2800" b="1" dirty="0">
                <a:solidFill>
                  <a:srgbClr val="FF0000"/>
                </a:solidFill>
              </a:rPr>
              <a:t>the chief prince of </a:t>
            </a:r>
            <a:r>
              <a:rPr lang="en-CA" sz="2800" b="1" i="1" dirty="0" err="1">
                <a:solidFill>
                  <a:srgbClr val="FF0000"/>
                </a:solidFill>
                <a:highlight>
                  <a:srgbClr val="FFFF00"/>
                </a:highlight>
              </a:rPr>
              <a:t>Meshech</a:t>
            </a:r>
            <a:r>
              <a:rPr lang="en-CA" sz="2800" b="1" dirty="0">
                <a:solidFill>
                  <a:srgbClr val="FF0000"/>
                </a:solidFill>
              </a:rPr>
              <a:t> and </a:t>
            </a:r>
            <a:r>
              <a:rPr lang="en-CA" sz="2800" b="1" i="1" dirty="0">
                <a:solidFill>
                  <a:srgbClr val="FF0000"/>
                </a:solidFill>
                <a:highlight>
                  <a:srgbClr val="FFFF00"/>
                </a:highlight>
              </a:rPr>
              <a:t>Tubal</a:t>
            </a:r>
            <a:r>
              <a:rPr lang="en-CA" sz="2800" b="1" dirty="0">
                <a:solidFill>
                  <a:srgbClr val="FF0000"/>
                </a:solidFill>
              </a:rPr>
              <a:t>, and prophesy against him …</a:t>
            </a:r>
          </a:p>
          <a:p>
            <a:pPr algn="r">
              <a:lnSpc>
                <a:spcPct val="70000"/>
              </a:lnSpc>
              <a:spcBef>
                <a:spcPts val="0"/>
              </a:spcBef>
            </a:pPr>
            <a:r>
              <a:rPr lang="en-CA" sz="2000" b="1" dirty="0"/>
              <a:t>Ezekiel 38:2 ESV</a:t>
            </a:r>
          </a:p>
        </p:txBody>
      </p:sp>
      <p:sp>
        <p:nvSpPr>
          <p:cNvPr id="5" name="TextBox 4">
            <a:extLst>
              <a:ext uri="{FF2B5EF4-FFF2-40B4-BE49-F238E27FC236}">
                <a16:creationId xmlns:a16="http://schemas.microsoft.com/office/drawing/2014/main" id="{D3A82E22-5A5B-8ED1-1DF6-7F1EFDB973A2}"/>
              </a:ext>
            </a:extLst>
          </p:cNvPr>
          <p:cNvSpPr txBox="1"/>
          <p:nvPr/>
        </p:nvSpPr>
        <p:spPr>
          <a:xfrm>
            <a:off x="0" y="6629400"/>
            <a:ext cx="121920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alibri" panose="020F0502020204030204"/>
                <a:ea typeface="+mn-ea"/>
                <a:cs typeface="+mn-cs"/>
              </a:rPr>
              <a:t>©2025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342019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459F-1872-4570-FCF9-1AEBB1012497}"/>
              </a:ext>
            </a:extLst>
          </p:cNvPr>
          <p:cNvSpPr>
            <a:spLocks noGrp="1"/>
          </p:cNvSpPr>
          <p:nvPr>
            <p:ph type="title"/>
          </p:nvPr>
        </p:nvSpPr>
        <p:spPr>
          <a:xfrm>
            <a:off x="838200" y="1"/>
            <a:ext cx="10515600" cy="1168399"/>
          </a:xfrm>
        </p:spPr>
        <p:txBody>
          <a:bodyPr/>
          <a:lstStyle/>
          <a:p>
            <a:pPr algn="ctr"/>
            <a:r>
              <a:rPr lang="en-CA" dirty="0">
                <a:latin typeface="Arial Black" panose="020B0A04020102020204" pitchFamily="34" charset="0"/>
              </a:rPr>
              <a:t>A Sign Act: the Two Sticks</a:t>
            </a:r>
          </a:p>
        </p:txBody>
      </p:sp>
      <p:sp>
        <p:nvSpPr>
          <p:cNvPr id="3" name="Content Placeholder 2">
            <a:extLst>
              <a:ext uri="{FF2B5EF4-FFF2-40B4-BE49-F238E27FC236}">
                <a16:creationId xmlns:a16="http://schemas.microsoft.com/office/drawing/2014/main" id="{5641523C-4D6E-2CE2-C468-2A048EE3C00D}"/>
              </a:ext>
            </a:extLst>
          </p:cNvPr>
          <p:cNvSpPr>
            <a:spLocks noGrp="1"/>
          </p:cNvSpPr>
          <p:nvPr>
            <p:ph idx="1"/>
          </p:nvPr>
        </p:nvSpPr>
        <p:spPr>
          <a:xfrm>
            <a:off x="0" y="1168400"/>
            <a:ext cx="12192000" cy="5689599"/>
          </a:xfrm>
        </p:spPr>
        <p:txBody>
          <a:bodyPr/>
          <a:lstStyle/>
          <a:p>
            <a:r>
              <a:rPr lang="en-CA" dirty="0"/>
              <a:t>Ezekiel now returns to the establishment of the New Israel in the World Tomorrow:</a:t>
            </a:r>
          </a:p>
          <a:p>
            <a:pPr marL="457200" lvl="1" indent="0">
              <a:buNone/>
            </a:pPr>
            <a:r>
              <a:rPr lang="en-CA" b="1" u="sng" dirty="0"/>
              <a:t>Ezekiel 37:15-17 ESV</a:t>
            </a:r>
          </a:p>
          <a:p>
            <a:pPr marL="457200" lvl="1" indent="0">
              <a:buNone/>
            </a:pPr>
            <a:r>
              <a:rPr lang="en-CA" dirty="0"/>
              <a:t>The word of the LORD came to me: </a:t>
            </a:r>
          </a:p>
          <a:p>
            <a:pPr marL="914400" lvl="2" indent="0">
              <a:spcBef>
                <a:spcPts val="0"/>
              </a:spcBef>
              <a:buNone/>
            </a:pPr>
            <a:r>
              <a:rPr lang="en-CA" sz="2400" dirty="0"/>
              <a:t>“Son of man, take </a:t>
            </a:r>
            <a:r>
              <a:rPr lang="en-CA" sz="2400" b="1" dirty="0">
                <a:highlight>
                  <a:srgbClr val="FFFF00"/>
                </a:highlight>
              </a:rPr>
              <a:t>a stick</a:t>
            </a:r>
            <a:r>
              <a:rPr lang="en-CA" sz="2400" dirty="0"/>
              <a:t> and write on it, </a:t>
            </a:r>
          </a:p>
          <a:p>
            <a:pPr marL="1371600" lvl="3" indent="0">
              <a:spcBef>
                <a:spcPts val="0"/>
              </a:spcBef>
              <a:buNone/>
            </a:pPr>
            <a:r>
              <a:rPr lang="en-CA" sz="2400" dirty="0"/>
              <a:t>‘</a:t>
            </a:r>
            <a:r>
              <a:rPr lang="en-CA" sz="2400" b="1" dirty="0">
                <a:highlight>
                  <a:srgbClr val="FFFF00"/>
                </a:highlight>
              </a:rPr>
              <a:t>For Judah</a:t>
            </a:r>
            <a:r>
              <a:rPr lang="en-CA" sz="2400" dirty="0"/>
              <a:t>, and the people of Israel associated with him’; </a:t>
            </a:r>
          </a:p>
          <a:p>
            <a:pPr marL="914400" lvl="2" indent="0">
              <a:buNone/>
            </a:pPr>
            <a:r>
              <a:rPr lang="en-CA" sz="2400" dirty="0"/>
              <a:t>then take </a:t>
            </a:r>
            <a:r>
              <a:rPr lang="en-CA" sz="2400" b="1" dirty="0">
                <a:highlight>
                  <a:srgbClr val="FFFF00"/>
                </a:highlight>
              </a:rPr>
              <a:t>another stick</a:t>
            </a:r>
            <a:r>
              <a:rPr lang="en-CA" sz="2400" dirty="0"/>
              <a:t> and write on it, </a:t>
            </a:r>
          </a:p>
          <a:p>
            <a:pPr marL="1371600" lvl="3" indent="0">
              <a:spcBef>
                <a:spcPts val="0"/>
              </a:spcBef>
              <a:buNone/>
            </a:pPr>
            <a:r>
              <a:rPr lang="en-CA" sz="2400" dirty="0"/>
              <a:t>‘For Joseph (the stick of </a:t>
            </a:r>
            <a:r>
              <a:rPr lang="en-CA" sz="2400" b="1" dirty="0">
                <a:highlight>
                  <a:srgbClr val="FFFF00"/>
                </a:highlight>
              </a:rPr>
              <a:t>Ephraim</a:t>
            </a:r>
            <a:r>
              <a:rPr lang="en-CA" sz="2400" dirty="0"/>
              <a:t>) and all the house of Israel associated with him.’ </a:t>
            </a:r>
          </a:p>
          <a:p>
            <a:pPr marL="914400" lvl="2" indent="0">
              <a:buNone/>
            </a:pPr>
            <a:r>
              <a:rPr lang="en-CA" sz="2400" dirty="0"/>
              <a:t>And </a:t>
            </a:r>
            <a:r>
              <a:rPr lang="en-CA" sz="2400" b="1" dirty="0">
                <a:highlight>
                  <a:srgbClr val="FFFF00"/>
                </a:highlight>
              </a:rPr>
              <a:t>join them one to another into one stick</a:t>
            </a:r>
            <a:r>
              <a:rPr lang="en-CA" sz="2400" dirty="0"/>
              <a:t>, </a:t>
            </a:r>
            <a:br>
              <a:rPr lang="en-CA" sz="2400" dirty="0"/>
            </a:br>
            <a:r>
              <a:rPr lang="en-CA" sz="2400" dirty="0"/>
              <a:t>that they may become one in your hand.  …”</a:t>
            </a:r>
          </a:p>
          <a:p>
            <a:r>
              <a:rPr lang="en-CA" dirty="0"/>
              <a:t>The “two sticks” represent the historical division of Israel, with the Tribe of Ephraim having pre-eminence in the North and the Tribe of Judah having </a:t>
            </a:r>
            <a:br>
              <a:rPr lang="en-CA" dirty="0"/>
            </a:br>
            <a:r>
              <a:rPr lang="en-CA" dirty="0"/>
              <a:t>pre-eminence in the South</a:t>
            </a:r>
          </a:p>
        </p:txBody>
      </p:sp>
    </p:spTree>
    <p:extLst>
      <p:ext uri="{BB962C8B-B14F-4D97-AF65-F5344CB8AC3E}">
        <p14:creationId xmlns:p14="http://schemas.microsoft.com/office/powerpoint/2010/main" val="182415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8F3E-9AFF-292E-ADFC-787503C11BFD}"/>
              </a:ext>
            </a:extLst>
          </p:cNvPr>
          <p:cNvSpPr>
            <a:spLocks noGrp="1"/>
          </p:cNvSpPr>
          <p:nvPr>
            <p:ph type="title"/>
          </p:nvPr>
        </p:nvSpPr>
        <p:spPr>
          <a:xfrm>
            <a:off x="838200" y="1"/>
            <a:ext cx="10515600" cy="1168399"/>
          </a:xfrm>
        </p:spPr>
        <p:txBody>
          <a:bodyPr/>
          <a:lstStyle/>
          <a:p>
            <a:pPr algn="ctr"/>
            <a:r>
              <a:rPr lang="en-CA" dirty="0">
                <a:latin typeface="Arial Black" panose="020B0A04020102020204" pitchFamily="34" charset="0"/>
              </a:rPr>
              <a:t>Interpretation of the Sign Act</a:t>
            </a:r>
          </a:p>
        </p:txBody>
      </p:sp>
      <p:sp>
        <p:nvSpPr>
          <p:cNvPr id="3" name="Content Placeholder 2">
            <a:extLst>
              <a:ext uri="{FF2B5EF4-FFF2-40B4-BE49-F238E27FC236}">
                <a16:creationId xmlns:a16="http://schemas.microsoft.com/office/drawing/2014/main" id="{4C20416B-0648-D2D3-7A57-FE8464749767}"/>
              </a:ext>
            </a:extLst>
          </p:cNvPr>
          <p:cNvSpPr>
            <a:spLocks noGrp="1"/>
          </p:cNvSpPr>
          <p:nvPr>
            <p:ph idx="1"/>
          </p:nvPr>
        </p:nvSpPr>
        <p:spPr>
          <a:xfrm>
            <a:off x="0" y="1168400"/>
            <a:ext cx="12192000" cy="5689599"/>
          </a:xfrm>
        </p:spPr>
        <p:txBody>
          <a:bodyPr/>
          <a:lstStyle/>
          <a:p>
            <a:r>
              <a:rPr lang="en-CA" dirty="0"/>
              <a:t>Through the Second Exodus people will be called to the one nation having no schism between North and South:</a:t>
            </a:r>
          </a:p>
          <a:p>
            <a:pPr marL="457200" lvl="1" indent="0">
              <a:buNone/>
            </a:pPr>
            <a:r>
              <a:rPr lang="en-CA" b="1" u="sng" dirty="0"/>
              <a:t>Ezekiel 37:18-21 ESV</a:t>
            </a:r>
          </a:p>
          <a:p>
            <a:pPr marL="457200" lvl="1" indent="0">
              <a:buNone/>
            </a:pPr>
            <a:r>
              <a:rPr lang="en-CA" dirty="0"/>
              <a:t>And when your people say to you, </a:t>
            </a:r>
          </a:p>
          <a:p>
            <a:pPr marL="914400" lvl="2" indent="0">
              <a:spcBef>
                <a:spcPts val="0"/>
              </a:spcBef>
              <a:buNone/>
            </a:pPr>
            <a:r>
              <a:rPr lang="en-CA" sz="2400" dirty="0"/>
              <a:t>‘Will you not tell us </a:t>
            </a:r>
            <a:r>
              <a:rPr lang="en-CA" sz="2400" b="1" dirty="0">
                <a:highlight>
                  <a:srgbClr val="FFFF00"/>
                </a:highlight>
              </a:rPr>
              <a:t>what you mean by these</a:t>
            </a:r>
            <a:r>
              <a:rPr lang="en-CA" sz="2400" dirty="0"/>
              <a:t>?’ </a:t>
            </a:r>
          </a:p>
          <a:p>
            <a:pPr marL="457200" lvl="1" indent="0">
              <a:buNone/>
            </a:pPr>
            <a:r>
              <a:rPr lang="en-CA" dirty="0"/>
              <a:t>say to them, Thus says the Lord GOD: </a:t>
            </a:r>
          </a:p>
          <a:p>
            <a:pPr marL="914400" lvl="2" indent="0">
              <a:spcBef>
                <a:spcPts val="0"/>
              </a:spcBef>
              <a:buNone/>
            </a:pPr>
            <a:r>
              <a:rPr lang="en-CA" sz="2400" dirty="0"/>
              <a:t>Behold, I am about to take the stick of Joseph (that is in the hand of Ephraim) </a:t>
            </a:r>
            <a:br>
              <a:rPr lang="en-CA" sz="2400" dirty="0"/>
            </a:br>
            <a:r>
              <a:rPr lang="en-CA" sz="2400" dirty="0"/>
              <a:t>and the tribes of Israel associated with him. </a:t>
            </a:r>
            <a:br>
              <a:rPr lang="en-CA" sz="2400" dirty="0"/>
            </a:br>
            <a:r>
              <a:rPr lang="en-CA" sz="2400" dirty="0"/>
              <a:t>And I will join with it the stick of Judah, and make them one stick, </a:t>
            </a:r>
            <a:br>
              <a:rPr lang="en-CA" sz="2400" dirty="0"/>
            </a:br>
            <a:r>
              <a:rPr lang="en-CA" sz="2400" dirty="0"/>
              <a:t>that they may be one in my hand. </a:t>
            </a:r>
          </a:p>
          <a:p>
            <a:pPr marL="457200" lvl="1" indent="0">
              <a:buNone/>
            </a:pPr>
            <a:r>
              <a:rPr lang="en-CA" dirty="0"/>
              <a:t>When the sticks on which you write are in your hand before their eyes, </a:t>
            </a:r>
            <a:br>
              <a:rPr lang="en-CA" dirty="0"/>
            </a:br>
            <a:r>
              <a:rPr lang="en-CA" dirty="0"/>
              <a:t>then say to them, Thus says the Lord GOD: </a:t>
            </a:r>
          </a:p>
          <a:p>
            <a:pPr marL="914400" lvl="2" indent="0">
              <a:spcBef>
                <a:spcPts val="0"/>
              </a:spcBef>
              <a:buNone/>
            </a:pPr>
            <a:r>
              <a:rPr lang="en-CA" sz="2400" dirty="0"/>
              <a:t>Behold, </a:t>
            </a:r>
            <a:r>
              <a:rPr lang="en-CA" sz="2400" b="1" dirty="0">
                <a:highlight>
                  <a:srgbClr val="FFFF00"/>
                </a:highlight>
              </a:rPr>
              <a:t>I will take the people of Israel from the nations</a:t>
            </a:r>
            <a:r>
              <a:rPr lang="en-CA" sz="2400" dirty="0"/>
              <a:t> among which they have gone, </a:t>
            </a:r>
            <a:br>
              <a:rPr lang="en-CA" sz="2400" dirty="0"/>
            </a:br>
            <a:r>
              <a:rPr lang="en-CA" sz="2400" dirty="0"/>
              <a:t>and will </a:t>
            </a:r>
            <a:r>
              <a:rPr lang="en-CA" sz="2400" b="1" dirty="0">
                <a:highlight>
                  <a:srgbClr val="FFFF00"/>
                </a:highlight>
              </a:rPr>
              <a:t>gather them</a:t>
            </a:r>
            <a:r>
              <a:rPr lang="en-CA" sz="2400" dirty="0"/>
              <a:t> from all around, and </a:t>
            </a:r>
            <a:r>
              <a:rPr lang="en-CA" sz="2400" b="1" dirty="0">
                <a:highlight>
                  <a:srgbClr val="FFFF00"/>
                </a:highlight>
              </a:rPr>
              <a:t>bring them to their own land</a:t>
            </a:r>
            <a:r>
              <a:rPr lang="en-CA" sz="2400" dirty="0"/>
              <a:t>.</a:t>
            </a:r>
          </a:p>
        </p:txBody>
      </p:sp>
    </p:spTree>
    <p:extLst>
      <p:ext uri="{BB962C8B-B14F-4D97-AF65-F5344CB8AC3E}">
        <p14:creationId xmlns:p14="http://schemas.microsoft.com/office/powerpoint/2010/main" val="64617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E97C-5283-2AC4-415F-F8A386757E28}"/>
              </a:ext>
            </a:extLst>
          </p:cNvPr>
          <p:cNvSpPr>
            <a:spLocks noGrp="1"/>
          </p:cNvSpPr>
          <p:nvPr>
            <p:ph type="title"/>
          </p:nvPr>
        </p:nvSpPr>
        <p:spPr>
          <a:xfrm>
            <a:off x="838200" y="1"/>
            <a:ext cx="10515600" cy="11556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Interpretation of the Sign Act</a:t>
            </a:r>
            <a:endParaRPr lang="en-CA" dirty="0"/>
          </a:p>
        </p:txBody>
      </p:sp>
      <p:sp>
        <p:nvSpPr>
          <p:cNvPr id="3" name="Content Placeholder 2">
            <a:extLst>
              <a:ext uri="{FF2B5EF4-FFF2-40B4-BE49-F238E27FC236}">
                <a16:creationId xmlns:a16="http://schemas.microsoft.com/office/drawing/2014/main" id="{6D70511D-BF38-22C3-A6BE-2998A4DDCB9D}"/>
              </a:ext>
            </a:extLst>
          </p:cNvPr>
          <p:cNvSpPr>
            <a:spLocks noGrp="1"/>
          </p:cNvSpPr>
          <p:nvPr>
            <p:ph idx="1"/>
          </p:nvPr>
        </p:nvSpPr>
        <p:spPr>
          <a:xfrm>
            <a:off x="0" y="1155700"/>
            <a:ext cx="12192000" cy="5702299"/>
          </a:xfrm>
        </p:spPr>
        <p:txBody>
          <a:bodyPr/>
          <a:lstStyle/>
          <a:p>
            <a:r>
              <a:rPr lang="en-CA" dirty="0"/>
              <a:t>There will be </a:t>
            </a:r>
            <a:r>
              <a:rPr lang="en-CA" b="1" dirty="0">
                <a:highlight>
                  <a:srgbClr val="FFFF00"/>
                </a:highlight>
              </a:rPr>
              <a:t>unified nation</a:t>
            </a:r>
            <a:r>
              <a:rPr lang="en-CA" dirty="0"/>
              <a:t> in the Land of Israel; all will be called to repentance;</a:t>
            </a:r>
            <a:br>
              <a:rPr lang="en-CA" dirty="0"/>
            </a:br>
            <a:r>
              <a:rPr lang="en-CA" dirty="0"/>
              <a:t> with </a:t>
            </a:r>
            <a:r>
              <a:rPr lang="en-CA" b="1" dirty="0">
                <a:highlight>
                  <a:srgbClr val="FFFF00"/>
                </a:highlight>
              </a:rPr>
              <a:t>resurrected David as King</a:t>
            </a:r>
            <a:r>
              <a:rPr lang="en-CA" dirty="0"/>
              <a:t>:</a:t>
            </a:r>
          </a:p>
          <a:p>
            <a:pPr marL="457200" lvl="1" indent="0">
              <a:buNone/>
            </a:pPr>
            <a:r>
              <a:rPr lang="en-CA" b="1" u="sng" dirty="0"/>
              <a:t>Ezekiel 37:22-25 ESV</a:t>
            </a:r>
          </a:p>
          <a:p>
            <a:pPr marL="457200" lvl="1" indent="0">
              <a:buNone/>
            </a:pPr>
            <a:r>
              <a:rPr lang="en-CA" dirty="0"/>
              <a:t>And I will make them </a:t>
            </a:r>
            <a:r>
              <a:rPr lang="en-CA" b="1" dirty="0">
                <a:highlight>
                  <a:srgbClr val="FFFF00"/>
                </a:highlight>
              </a:rPr>
              <a:t>one nation in the land</a:t>
            </a:r>
            <a:r>
              <a:rPr lang="en-CA" dirty="0"/>
              <a:t>, on the mountains of Israel. </a:t>
            </a:r>
            <a:br>
              <a:rPr lang="en-CA" dirty="0"/>
            </a:br>
            <a:r>
              <a:rPr lang="en-CA" dirty="0"/>
              <a:t>And one king shall be king over them all, and they shall be no longer two nations, </a:t>
            </a:r>
            <a:br>
              <a:rPr lang="en-CA" dirty="0"/>
            </a:br>
            <a:r>
              <a:rPr lang="en-CA" dirty="0"/>
              <a:t>and no longer divided into two kingdoms. </a:t>
            </a:r>
          </a:p>
          <a:p>
            <a:pPr marL="457200" lvl="1" indent="0">
              <a:buNone/>
            </a:pPr>
            <a:r>
              <a:rPr lang="en-CA" b="1" dirty="0">
                <a:highlight>
                  <a:srgbClr val="FFFF00"/>
                </a:highlight>
              </a:rPr>
              <a:t>They shall not defile themselves anymore</a:t>
            </a:r>
            <a:r>
              <a:rPr lang="en-CA" dirty="0"/>
              <a:t> with their idols and their detestable things, </a:t>
            </a:r>
            <a:br>
              <a:rPr lang="en-CA" dirty="0"/>
            </a:br>
            <a:r>
              <a:rPr lang="en-CA" dirty="0"/>
              <a:t>or with any of their transgressions. </a:t>
            </a:r>
            <a:br>
              <a:rPr lang="en-CA" dirty="0"/>
            </a:br>
            <a:r>
              <a:rPr lang="en-CA" dirty="0"/>
              <a:t>But I will save them from all the backslidings in which they have sinned, </a:t>
            </a:r>
            <a:br>
              <a:rPr lang="en-CA" dirty="0"/>
            </a:br>
            <a:r>
              <a:rPr lang="en-CA" dirty="0"/>
              <a:t>and will cleanse them; and </a:t>
            </a:r>
            <a:r>
              <a:rPr lang="en-CA" b="1" dirty="0">
                <a:highlight>
                  <a:srgbClr val="FFFF00"/>
                </a:highlight>
              </a:rPr>
              <a:t>they shall be my people</a:t>
            </a:r>
            <a:r>
              <a:rPr lang="en-CA" dirty="0"/>
              <a:t>, and </a:t>
            </a:r>
            <a:r>
              <a:rPr lang="en-CA" b="1" dirty="0">
                <a:highlight>
                  <a:srgbClr val="FFFF00"/>
                </a:highlight>
              </a:rPr>
              <a:t>I will be their God</a:t>
            </a:r>
            <a:r>
              <a:rPr lang="en-CA" dirty="0"/>
              <a:t>.</a:t>
            </a:r>
          </a:p>
          <a:p>
            <a:pPr marL="457200" lvl="1" indent="0">
              <a:buNone/>
            </a:pPr>
            <a:r>
              <a:rPr lang="en-CA" b="1" dirty="0">
                <a:highlight>
                  <a:srgbClr val="FFFF00"/>
                </a:highlight>
              </a:rPr>
              <a:t>My servant David shall be king over them</a:t>
            </a:r>
            <a:r>
              <a:rPr lang="en-CA" dirty="0"/>
              <a:t>, and they shall all have one shepherd. </a:t>
            </a:r>
            <a:br>
              <a:rPr lang="en-CA" dirty="0"/>
            </a:br>
            <a:r>
              <a:rPr lang="en-CA" dirty="0"/>
              <a:t>They shall walk in my [</a:t>
            </a:r>
            <a:r>
              <a:rPr lang="en-CA" dirty="0" err="1"/>
              <a:t>mishᵉpatim</a:t>
            </a:r>
            <a:r>
              <a:rPr lang="en-CA" dirty="0"/>
              <a:t>] and be careful to obey my statutes. </a:t>
            </a:r>
            <a:br>
              <a:rPr lang="en-CA" dirty="0"/>
            </a:br>
            <a:r>
              <a:rPr lang="en-CA" dirty="0"/>
              <a:t>They shall dwell in the land that I gave to my servant Jacob, where your fathers lived. </a:t>
            </a:r>
            <a:br>
              <a:rPr lang="en-CA" dirty="0"/>
            </a:br>
            <a:r>
              <a:rPr lang="en-CA" dirty="0"/>
              <a:t>They and their children and their children’s children shall dwell there forever, </a:t>
            </a:r>
            <a:br>
              <a:rPr lang="en-CA" dirty="0"/>
            </a:br>
            <a:r>
              <a:rPr lang="en-CA" dirty="0"/>
              <a:t>and David my servant shall be their prince forever.</a:t>
            </a:r>
          </a:p>
        </p:txBody>
      </p:sp>
    </p:spTree>
    <p:extLst>
      <p:ext uri="{BB962C8B-B14F-4D97-AF65-F5344CB8AC3E}">
        <p14:creationId xmlns:p14="http://schemas.microsoft.com/office/powerpoint/2010/main" val="392137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AA8C-B87D-3493-E5F3-3049B48CB7A1}"/>
              </a:ext>
            </a:extLst>
          </p:cNvPr>
          <p:cNvSpPr>
            <a:spLocks noGrp="1"/>
          </p:cNvSpPr>
          <p:nvPr>
            <p:ph type="title"/>
          </p:nvPr>
        </p:nvSpPr>
        <p:spPr>
          <a:xfrm>
            <a:off x="838200" y="1"/>
            <a:ext cx="10515600" cy="11683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Interpretation of the Sign Act</a:t>
            </a:r>
            <a:endParaRPr lang="en-CA" dirty="0"/>
          </a:p>
        </p:txBody>
      </p:sp>
      <p:sp>
        <p:nvSpPr>
          <p:cNvPr id="3" name="Content Placeholder 2">
            <a:extLst>
              <a:ext uri="{FF2B5EF4-FFF2-40B4-BE49-F238E27FC236}">
                <a16:creationId xmlns:a16="http://schemas.microsoft.com/office/drawing/2014/main" id="{EC4618FF-96F3-1EE8-807F-36E556384A79}"/>
              </a:ext>
            </a:extLst>
          </p:cNvPr>
          <p:cNvSpPr>
            <a:spLocks noGrp="1"/>
          </p:cNvSpPr>
          <p:nvPr>
            <p:ph idx="1"/>
          </p:nvPr>
        </p:nvSpPr>
        <p:spPr>
          <a:xfrm>
            <a:off x="596900" y="1168400"/>
            <a:ext cx="11595100" cy="5689599"/>
          </a:xfrm>
        </p:spPr>
        <p:txBody>
          <a:bodyPr/>
          <a:lstStyle/>
          <a:p>
            <a:r>
              <a:rPr lang="en-CA" dirty="0"/>
              <a:t>All persons in the New Israel will be called to conversion:</a:t>
            </a:r>
          </a:p>
          <a:p>
            <a:pPr marL="457200" lvl="1" indent="0">
              <a:buNone/>
            </a:pPr>
            <a:r>
              <a:rPr lang="en-CA" b="1" u="sng" dirty="0"/>
              <a:t>Ezekiel 37:26-27 ESV</a:t>
            </a:r>
          </a:p>
          <a:p>
            <a:pPr marL="457200" lvl="1" indent="0">
              <a:buNone/>
            </a:pPr>
            <a:r>
              <a:rPr lang="en-CA" dirty="0"/>
              <a:t>I will make </a:t>
            </a:r>
            <a:r>
              <a:rPr lang="en-CA" b="1" dirty="0">
                <a:highlight>
                  <a:srgbClr val="FFFF00"/>
                </a:highlight>
              </a:rPr>
              <a:t>a covenant of peace</a:t>
            </a:r>
            <a:r>
              <a:rPr lang="en-CA" dirty="0"/>
              <a:t> with them. </a:t>
            </a:r>
            <a:br>
              <a:rPr lang="en-CA" dirty="0"/>
            </a:br>
            <a:r>
              <a:rPr lang="en-CA" dirty="0"/>
              <a:t>It shall be an everlasting covenant with them. </a:t>
            </a:r>
          </a:p>
          <a:p>
            <a:pPr marL="457200" lvl="1" indent="0">
              <a:buNone/>
            </a:pPr>
            <a:r>
              <a:rPr lang="en-CA" dirty="0"/>
              <a:t>And I will set them in their land and multiply them, </a:t>
            </a:r>
            <a:br>
              <a:rPr lang="en-CA" dirty="0"/>
            </a:br>
            <a:r>
              <a:rPr lang="en-CA" dirty="0"/>
              <a:t>and will set my sanctuary in their midst forevermore. </a:t>
            </a:r>
            <a:br>
              <a:rPr lang="en-CA" dirty="0"/>
            </a:br>
            <a:r>
              <a:rPr lang="en-CA" b="1" dirty="0">
                <a:highlight>
                  <a:srgbClr val="FFFF00"/>
                </a:highlight>
              </a:rPr>
              <a:t>My dwelling place shall be with them</a:t>
            </a:r>
            <a:r>
              <a:rPr lang="en-CA" dirty="0"/>
              <a:t>, </a:t>
            </a:r>
            <a:br>
              <a:rPr lang="en-CA" dirty="0"/>
            </a:br>
            <a:r>
              <a:rPr lang="en-CA" dirty="0"/>
              <a:t>and I will be their God, and they shall be my people.</a:t>
            </a:r>
          </a:p>
          <a:p>
            <a:r>
              <a:rPr lang="en-CA" dirty="0"/>
              <a:t>New Israel will fulfill God’s purpose by being an example nation </a:t>
            </a:r>
            <a:br>
              <a:rPr lang="en-CA" dirty="0"/>
            </a:br>
            <a:r>
              <a:rPr lang="en-CA" dirty="0"/>
              <a:t>to teach all the nations of the world:</a:t>
            </a:r>
          </a:p>
          <a:p>
            <a:pPr marL="457200" lvl="1" indent="0">
              <a:buNone/>
            </a:pPr>
            <a:r>
              <a:rPr lang="en-CA" b="1" u="sng" dirty="0"/>
              <a:t>Ezekiel 37:28 ESV</a:t>
            </a:r>
          </a:p>
          <a:p>
            <a:pPr marL="457200" lvl="1" indent="0">
              <a:buNone/>
            </a:pPr>
            <a:r>
              <a:rPr lang="en-CA" dirty="0"/>
              <a:t>Then </a:t>
            </a:r>
            <a:r>
              <a:rPr lang="en-CA" b="1" dirty="0">
                <a:highlight>
                  <a:srgbClr val="FFFF00"/>
                </a:highlight>
              </a:rPr>
              <a:t>the nations will know that I am the LORD who sanctifies Israel</a:t>
            </a:r>
            <a:r>
              <a:rPr lang="en-CA" dirty="0"/>
              <a:t>, </a:t>
            </a:r>
            <a:br>
              <a:rPr lang="en-CA" dirty="0"/>
            </a:br>
            <a:r>
              <a:rPr lang="en-CA" dirty="0"/>
              <a:t>when my sanctuary is in their midst forevermore.</a:t>
            </a:r>
          </a:p>
        </p:txBody>
      </p:sp>
    </p:spTree>
    <p:extLst>
      <p:ext uri="{BB962C8B-B14F-4D97-AF65-F5344CB8AC3E}">
        <p14:creationId xmlns:p14="http://schemas.microsoft.com/office/powerpoint/2010/main" val="207325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9C62-F30B-ABF4-31AC-1D14DAD7AC0A}"/>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The Peoples on the Periphery</a:t>
            </a:r>
          </a:p>
        </p:txBody>
      </p:sp>
      <p:sp>
        <p:nvSpPr>
          <p:cNvPr id="3" name="Content Placeholder 2">
            <a:extLst>
              <a:ext uri="{FF2B5EF4-FFF2-40B4-BE49-F238E27FC236}">
                <a16:creationId xmlns:a16="http://schemas.microsoft.com/office/drawing/2014/main" id="{47599F4F-8CA3-8DDB-92D6-69594B07EA92}"/>
              </a:ext>
            </a:extLst>
          </p:cNvPr>
          <p:cNvSpPr>
            <a:spLocks noGrp="1"/>
          </p:cNvSpPr>
          <p:nvPr>
            <p:ph idx="1"/>
          </p:nvPr>
        </p:nvSpPr>
        <p:spPr>
          <a:xfrm>
            <a:off x="0" y="1130300"/>
            <a:ext cx="12192000" cy="5727699"/>
          </a:xfrm>
        </p:spPr>
        <p:txBody>
          <a:bodyPr>
            <a:normAutofit lnSpcReduction="10000"/>
          </a:bodyPr>
          <a:lstStyle/>
          <a:p>
            <a:r>
              <a:rPr lang="en-US" dirty="0"/>
              <a:t>The prologue to the attack of Gog identifies the following actors:</a:t>
            </a:r>
          </a:p>
          <a:p>
            <a:pPr marL="457200" lvl="1" indent="0">
              <a:spcBef>
                <a:spcPts val="0"/>
              </a:spcBef>
              <a:buNone/>
            </a:pPr>
            <a:r>
              <a:rPr lang="en-US" b="1" u="sng" dirty="0"/>
              <a:t>Ezekiel 38:1-6 ESV</a:t>
            </a:r>
          </a:p>
          <a:p>
            <a:pPr marL="457200" lvl="1" indent="0">
              <a:spcBef>
                <a:spcPts val="0"/>
              </a:spcBef>
              <a:buNone/>
            </a:pPr>
            <a:r>
              <a:rPr lang="en-US" dirty="0"/>
              <a:t>The word of the LORD came to me: </a:t>
            </a:r>
          </a:p>
          <a:p>
            <a:pPr marL="914400" lvl="2" indent="0">
              <a:spcBef>
                <a:spcPts val="0"/>
              </a:spcBef>
              <a:buNone/>
            </a:pPr>
            <a:r>
              <a:rPr lang="en-US" sz="2400" dirty="0"/>
              <a:t>“Son of man, set your face toward </a:t>
            </a:r>
            <a:r>
              <a:rPr lang="en-US" sz="2400" b="1" dirty="0">
                <a:highlight>
                  <a:srgbClr val="FFFF00"/>
                </a:highlight>
              </a:rPr>
              <a:t>Gog</a:t>
            </a:r>
            <a:r>
              <a:rPr lang="en-US" sz="2400" dirty="0"/>
              <a:t>, of the </a:t>
            </a:r>
            <a:r>
              <a:rPr lang="en-US" sz="2400" b="1" dirty="0">
                <a:highlight>
                  <a:srgbClr val="FFFF00"/>
                </a:highlight>
              </a:rPr>
              <a:t>land of Magog</a:t>
            </a:r>
            <a:r>
              <a:rPr lang="en-US" sz="2400" dirty="0"/>
              <a:t>, </a:t>
            </a:r>
            <a:br>
              <a:rPr lang="en-US" sz="2400" dirty="0"/>
            </a:br>
            <a:r>
              <a:rPr lang="en-US" sz="2400" dirty="0"/>
              <a:t>the chief prince of </a:t>
            </a:r>
            <a:r>
              <a:rPr lang="en-US" sz="2400" b="1" dirty="0" err="1">
                <a:highlight>
                  <a:srgbClr val="FFFF00"/>
                </a:highlight>
              </a:rPr>
              <a:t>Meshech</a:t>
            </a:r>
            <a:r>
              <a:rPr lang="en-US" sz="2400" dirty="0"/>
              <a:t> and </a:t>
            </a:r>
            <a:r>
              <a:rPr lang="en-US" sz="2400" b="1" dirty="0">
                <a:highlight>
                  <a:srgbClr val="FFFF00"/>
                </a:highlight>
              </a:rPr>
              <a:t>Tubal</a:t>
            </a:r>
            <a:r>
              <a:rPr lang="en-US" sz="2400" dirty="0"/>
              <a:t>, and prophesy against him and say, </a:t>
            </a:r>
            <a:br>
              <a:rPr lang="en-US" sz="2400" dirty="0"/>
            </a:br>
            <a:r>
              <a:rPr lang="en-US" sz="2400" dirty="0"/>
              <a:t>Thus says the Lord GOD: </a:t>
            </a:r>
          </a:p>
          <a:p>
            <a:pPr marL="1371600" lvl="3" indent="0">
              <a:spcBef>
                <a:spcPts val="0"/>
              </a:spcBef>
              <a:buNone/>
            </a:pPr>
            <a:r>
              <a:rPr lang="en-US" sz="2400" dirty="0"/>
              <a:t>Behold, I am against you, O Gog, chief prince of </a:t>
            </a:r>
            <a:r>
              <a:rPr lang="en-US" sz="2400" dirty="0" err="1"/>
              <a:t>Meshech</a:t>
            </a:r>
            <a:r>
              <a:rPr lang="en-US" sz="2400" dirty="0"/>
              <a:t> and Tubal. </a:t>
            </a:r>
            <a:br>
              <a:rPr lang="en-US" sz="2400" dirty="0"/>
            </a:br>
            <a:r>
              <a:rPr lang="en-US" sz="2400" dirty="0"/>
              <a:t>And I will turn you about and put hooks into your jaws, and I will bring you out, </a:t>
            </a:r>
            <a:br>
              <a:rPr lang="en-US" sz="2400" dirty="0"/>
            </a:br>
            <a:r>
              <a:rPr lang="en-US" sz="2400" dirty="0"/>
              <a:t>and all your army, horses and horsemen, all of them clothed in full armor, </a:t>
            </a:r>
            <a:br>
              <a:rPr lang="en-US" sz="2400" dirty="0"/>
            </a:br>
            <a:r>
              <a:rPr lang="en-US" sz="2400" dirty="0"/>
              <a:t>a great host, all of them with buckler and shield, wielding swords. </a:t>
            </a:r>
          </a:p>
          <a:p>
            <a:pPr marL="1371600" lvl="3" indent="0">
              <a:spcBef>
                <a:spcPts val="600"/>
              </a:spcBef>
              <a:buNone/>
            </a:pPr>
            <a:r>
              <a:rPr lang="en-US" sz="2400" b="1" dirty="0">
                <a:highlight>
                  <a:srgbClr val="FFFF00"/>
                </a:highlight>
              </a:rPr>
              <a:t>Persia</a:t>
            </a:r>
            <a:r>
              <a:rPr lang="en-US" sz="2400" dirty="0"/>
              <a:t>, </a:t>
            </a:r>
            <a:r>
              <a:rPr lang="en-US" sz="2400" b="1" dirty="0">
                <a:highlight>
                  <a:srgbClr val="FFFF00"/>
                </a:highlight>
              </a:rPr>
              <a:t>Cush</a:t>
            </a:r>
            <a:r>
              <a:rPr lang="en-US" sz="2400" dirty="0"/>
              <a:t>, and </a:t>
            </a:r>
            <a:r>
              <a:rPr lang="en-US" sz="2400" b="1" dirty="0">
                <a:highlight>
                  <a:srgbClr val="FFFF00"/>
                </a:highlight>
              </a:rPr>
              <a:t>Put</a:t>
            </a:r>
            <a:r>
              <a:rPr lang="en-US" sz="2400" dirty="0"/>
              <a:t> are with them, all of them with shield and helmet; </a:t>
            </a:r>
            <a:br>
              <a:rPr lang="en-US" sz="2400" dirty="0"/>
            </a:br>
            <a:r>
              <a:rPr lang="en-US" sz="2400" b="1" dirty="0">
                <a:highlight>
                  <a:srgbClr val="FFFF00"/>
                </a:highlight>
              </a:rPr>
              <a:t>Gomer</a:t>
            </a:r>
            <a:r>
              <a:rPr lang="en-US" sz="2400" dirty="0"/>
              <a:t> and all his hordes; </a:t>
            </a:r>
            <a:br>
              <a:rPr lang="en-US" sz="2400" dirty="0"/>
            </a:br>
            <a:r>
              <a:rPr lang="en-US" sz="2400" dirty="0"/>
              <a:t>Beth-</a:t>
            </a:r>
            <a:r>
              <a:rPr lang="en-US" sz="2400" b="1" dirty="0" err="1">
                <a:highlight>
                  <a:srgbClr val="FFFF00"/>
                </a:highlight>
              </a:rPr>
              <a:t>togarmah</a:t>
            </a:r>
            <a:r>
              <a:rPr lang="en-US" sz="2400" dirty="0"/>
              <a:t> from the uttermost parts of the north with all his hordes</a:t>
            </a:r>
            <a:br>
              <a:rPr lang="en-US" sz="2400" dirty="0"/>
            </a:br>
            <a:r>
              <a:rPr lang="en-US" sz="2400" dirty="0"/>
              <a:t>—many peoples are with you.</a:t>
            </a:r>
          </a:p>
          <a:p>
            <a:pPr>
              <a:spcBef>
                <a:spcPts val="600"/>
              </a:spcBef>
            </a:pPr>
            <a:r>
              <a:rPr lang="en-US" b="1" dirty="0">
                <a:highlight>
                  <a:srgbClr val="FFFF00"/>
                </a:highlight>
              </a:rPr>
              <a:t>Sheba</a:t>
            </a:r>
            <a:r>
              <a:rPr lang="en-US" dirty="0"/>
              <a:t>, </a:t>
            </a:r>
            <a:r>
              <a:rPr lang="en-US" b="1" dirty="0" err="1">
                <a:highlight>
                  <a:srgbClr val="FFFF00"/>
                </a:highlight>
              </a:rPr>
              <a:t>Dedan</a:t>
            </a:r>
            <a:r>
              <a:rPr lang="en-US" dirty="0"/>
              <a:t>, and </a:t>
            </a:r>
            <a:r>
              <a:rPr lang="en-US" b="1" dirty="0">
                <a:highlight>
                  <a:srgbClr val="FFFF00"/>
                </a:highlight>
              </a:rPr>
              <a:t>Tarshish</a:t>
            </a:r>
            <a:r>
              <a:rPr lang="en-US" dirty="0"/>
              <a:t> are identified later …</a:t>
            </a:r>
          </a:p>
          <a:p>
            <a:pPr>
              <a:spcBef>
                <a:spcPts val="1200"/>
              </a:spcBef>
            </a:pPr>
            <a:r>
              <a:rPr lang="en-US" b="1" dirty="0">
                <a:highlight>
                  <a:srgbClr val="FFFF00"/>
                </a:highlight>
              </a:rPr>
              <a:t>Who are these peoples</a:t>
            </a:r>
            <a:r>
              <a:rPr lang="en-US" dirty="0"/>
              <a:t>?</a:t>
            </a:r>
            <a:endParaRPr lang="en-CA" dirty="0"/>
          </a:p>
        </p:txBody>
      </p:sp>
    </p:spTree>
    <p:extLst>
      <p:ext uri="{BB962C8B-B14F-4D97-AF65-F5344CB8AC3E}">
        <p14:creationId xmlns:p14="http://schemas.microsoft.com/office/powerpoint/2010/main" val="178394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B9FDBC-5710-EF1F-DC29-C22CDCABDCFF}"/>
              </a:ext>
            </a:extLst>
          </p:cNvPr>
          <p:cNvPicPr>
            <a:picLocks noChangeAspect="1"/>
          </p:cNvPicPr>
          <p:nvPr/>
        </p:nvPicPr>
        <p:blipFill>
          <a:blip r:embed="rId2"/>
          <a:stretch>
            <a:fillRect/>
          </a:stretch>
        </p:blipFill>
        <p:spPr>
          <a:xfrm>
            <a:off x="1266825" y="4762"/>
            <a:ext cx="9658350" cy="6848475"/>
          </a:xfrm>
          <a:prstGeom prst="rect">
            <a:avLst/>
          </a:prstGeom>
        </p:spPr>
      </p:pic>
    </p:spTree>
    <p:extLst>
      <p:ext uri="{BB962C8B-B14F-4D97-AF65-F5344CB8AC3E}">
        <p14:creationId xmlns:p14="http://schemas.microsoft.com/office/powerpoint/2010/main" val="262622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57C2-F9A7-5B6B-BCA6-C120648B1A9A}"/>
              </a:ext>
            </a:extLst>
          </p:cNvPr>
          <p:cNvSpPr>
            <a:spLocks noGrp="1"/>
          </p:cNvSpPr>
          <p:nvPr>
            <p:ph type="title"/>
          </p:nvPr>
        </p:nvSpPr>
        <p:spPr>
          <a:xfrm>
            <a:off x="838200" y="1"/>
            <a:ext cx="10515600" cy="1155699"/>
          </a:xfrm>
        </p:spPr>
        <p:txBody>
          <a:bodyPr/>
          <a:lstStyle/>
          <a:p>
            <a:pPr algn="ctr"/>
            <a:r>
              <a:rPr lang="en-CA" dirty="0">
                <a:latin typeface="Arial Black" panose="020B0A04020102020204" pitchFamily="34" charset="0"/>
              </a:rPr>
              <a:t>Who are These Peoples?</a:t>
            </a:r>
          </a:p>
        </p:txBody>
      </p:sp>
      <p:sp>
        <p:nvSpPr>
          <p:cNvPr id="3" name="Content Placeholder 2">
            <a:extLst>
              <a:ext uri="{FF2B5EF4-FFF2-40B4-BE49-F238E27FC236}">
                <a16:creationId xmlns:a16="http://schemas.microsoft.com/office/drawing/2014/main" id="{51F2E2E9-C002-C0B6-F6E9-372CE3517F49}"/>
              </a:ext>
            </a:extLst>
          </p:cNvPr>
          <p:cNvSpPr>
            <a:spLocks noGrp="1"/>
          </p:cNvSpPr>
          <p:nvPr>
            <p:ph idx="1"/>
          </p:nvPr>
        </p:nvSpPr>
        <p:spPr>
          <a:xfrm>
            <a:off x="0" y="1155700"/>
            <a:ext cx="12192000" cy="5702299"/>
          </a:xfrm>
        </p:spPr>
        <p:txBody>
          <a:bodyPr/>
          <a:lstStyle/>
          <a:p>
            <a:r>
              <a:rPr lang="en-CA" dirty="0"/>
              <a:t>The first rule of Biblical Exegesis is to </a:t>
            </a:r>
            <a:r>
              <a:rPr lang="en-CA" b="1" dirty="0">
                <a:highlight>
                  <a:srgbClr val="FFFF00"/>
                </a:highlight>
              </a:rPr>
              <a:t>understand what the original author meant </a:t>
            </a:r>
            <a:r>
              <a:rPr lang="en-CA" dirty="0"/>
              <a:t>by the words he wrote</a:t>
            </a:r>
          </a:p>
          <a:p>
            <a:r>
              <a:rPr lang="en-CA" dirty="0"/>
              <a:t>The second rule is to understand what the </a:t>
            </a:r>
            <a:r>
              <a:rPr lang="en-CA" b="1" dirty="0">
                <a:highlight>
                  <a:srgbClr val="FFFF00"/>
                </a:highlight>
              </a:rPr>
              <a:t>original audience would have understood</a:t>
            </a:r>
            <a:r>
              <a:rPr lang="en-CA" dirty="0"/>
              <a:t> by the written words  </a:t>
            </a:r>
          </a:p>
          <a:p>
            <a:r>
              <a:rPr lang="en-CA" dirty="0"/>
              <a:t>Ezekiel wrote the words we are considering </a:t>
            </a:r>
            <a:br>
              <a:rPr lang="en-CA" dirty="0"/>
            </a:br>
            <a:r>
              <a:rPr lang="en-CA" dirty="0"/>
              <a:t>but they are </a:t>
            </a:r>
            <a:r>
              <a:rPr lang="en-CA" b="1" dirty="0">
                <a:highlight>
                  <a:srgbClr val="FFFF00"/>
                </a:highlight>
              </a:rPr>
              <a:t>a direct quotation from God </a:t>
            </a:r>
          </a:p>
          <a:p>
            <a:r>
              <a:rPr lang="en-CA" dirty="0"/>
              <a:t>Ezekiel, and at least some of his listeners/readers, would have been familiar with the eponymous ancestors, but by the time of Ezekiel </a:t>
            </a:r>
            <a:r>
              <a:rPr lang="en-CA" b="1" dirty="0">
                <a:highlight>
                  <a:srgbClr val="FFFF00"/>
                </a:highlight>
              </a:rPr>
              <a:t>most of these names applied to well known groups or tribes of people</a:t>
            </a:r>
          </a:p>
          <a:p>
            <a:r>
              <a:rPr lang="en-CA" dirty="0"/>
              <a:t>Ezekiel, himself, references most of these peoples in other places indicating that they were well known to him and to his audience</a:t>
            </a:r>
          </a:p>
        </p:txBody>
      </p:sp>
    </p:spTree>
    <p:extLst>
      <p:ext uri="{BB962C8B-B14F-4D97-AF65-F5344CB8AC3E}">
        <p14:creationId xmlns:p14="http://schemas.microsoft.com/office/powerpoint/2010/main" val="391335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8243-3D72-786E-6250-D46FB441319C}"/>
              </a:ext>
            </a:extLst>
          </p:cNvPr>
          <p:cNvSpPr>
            <a:spLocks noGrp="1"/>
          </p:cNvSpPr>
          <p:nvPr>
            <p:ph type="title"/>
          </p:nvPr>
        </p:nvSpPr>
        <p:spPr>
          <a:xfrm>
            <a:off x="838200" y="1"/>
            <a:ext cx="10515600" cy="11683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Who are These </a:t>
            </a:r>
            <a:r>
              <a:rPr lang="en-CA" dirty="0">
                <a:solidFill>
                  <a:prstClr val="black"/>
                </a:solidFill>
                <a:latin typeface="Arial Black" panose="020B0A04020102020204" pitchFamily="34" charset="0"/>
              </a:rPr>
              <a:t>P</a:t>
            </a:r>
            <a:r>
              <a:rPr kumimoji="0" lang="en-CA" sz="4400" b="0" i="0" u="none" strike="noStrike" kern="1200" cap="none" spc="0" normalizeH="0" baseline="0" noProof="0" dirty="0" err="1">
                <a:ln>
                  <a:noFill/>
                </a:ln>
                <a:solidFill>
                  <a:prstClr val="black"/>
                </a:solidFill>
                <a:effectLst/>
                <a:uLnTx/>
                <a:uFillTx/>
                <a:latin typeface="Arial Black" panose="020B0A04020102020204" pitchFamily="34" charset="0"/>
                <a:ea typeface="+mj-ea"/>
                <a:cs typeface="+mj-cs"/>
              </a:rPr>
              <a:t>eoples</a:t>
            </a: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t>
            </a:r>
            <a:endParaRPr lang="en-CA" dirty="0"/>
          </a:p>
        </p:txBody>
      </p:sp>
      <p:sp>
        <p:nvSpPr>
          <p:cNvPr id="3" name="Content Placeholder 2">
            <a:extLst>
              <a:ext uri="{FF2B5EF4-FFF2-40B4-BE49-F238E27FC236}">
                <a16:creationId xmlns:a16="http://schemas.microsoft.com/office/drawing/2014/main" id="{8F7AC791-CFAF-DEC3-9489-DA05DC97F2E7}"/>
              </a:ext>
            </a:extLst>
          </p:cNvPr>
          <p:cNvSpPr>
            <a:spLocks noGrp="1"/>
          </p:cNvSpPr>
          <p:nvPr>
            <p:ph idx="1"/>
          </p:nvPr>
        </p:nvSpPr>
        <p:spPr>
          <a:xfrm>
            <a:off x="0" y="1168400"/>
            <a:ext cx="12192000" cy="5689599"/>
          </a:xfrm>
        </p:spPr>
        <p:txBody>
          <a:bodyPr>
            <a:normAutofit/>
          </a:bodyPr>
          <a:lstStyle/>
          <a:p>
            <a:r>
              <a:rPr lang="en-CA" dirty="0"/>
              <a:t>Meschech, Tubal, Togarmah, Sheba, Dedan, and Tarshish are all identified </a:t>
            </a:r>
            <a:br>
              <a:rPr lang="en-CA" dirty="0"/>
            </a:br>
            <a:r>
              <a:rPr lang="en-CA" dirty="0"/>
              <a:t>as </a:t>
            </a:r>
            <a:r>
              <a:rPr lang="en-CA" b="1" dirty="0">
                <a:highlight>
                  <a:srgbClr val="FFFF00"/>
                </a:highlight>
              </a:rPr>
              <a:t>well known “trading” or “merchant” peoples</a:t>
            </a:r>
            <a:r>
              <a:rPr lang="en-CA" dirty="0"/>
              <a:t>:</a:t>
            </a:r>
          </a:p>
          <a:p>
            <a:pPr marL="457200" lvl="1" indent="0">
              <a:spcBef>
                <a:spcPts val="0"/>
              </a:spcBef>
              <a:buNone/>
            </a:pPr>
            <a:r>
              <a:rPr lang="en-CA" b="1" u="sng" dirty="0"/>
              <a:t>Ezekiel 27:12-15a, 20, 22-23, 25 ESV</a:t>
            </a:r>
            <a:r>
              <a:rPr lang="en-CA" dirty="0"/>
              <a:t> </a:t>
            </a:r>
          </a:p>
          <a:p>
            <a:pPr marL="457200" lvl="1" indent="0">
              <a:spcBef>
                <a:spcPts val="0"/>
              </a:spcBef>
              <a:buNone/>
            </a:pPr>
            <a:r>
              <a:rPr lang="en-CA" b="1" dirty="0">
                <a:highlight>
                  <a:srgbClr val="FFFF00"/>
                </a:highlight>
              </a:rPr>
              <a:t>Tarshish</a:t>
            </a:r>
            <a:r>
              <a:rPr lang="en-CA" dirty="0"/>
              <a:t> did business with you because of your great wealth of every kind; </a:t>
            </a:r>
            <a:br>
              <a:rPr lang="en-CA" dirty="0"/>
            </a:br>
            <a:r>
              <a:rPr lang="en-CA" dirty="0"/>
              <a:t>silver, iron, tin, and lead they exchanged for your wares. </a:t>
            </a:r>
          </a:p>
          <a:p>
            <a:pPr marL="457200" lvl="1" indent="0">
              <a:buNone/>
            </a:pPr>
            <a:r>
              <a:rPr lang="en-CA" dirty="0"/>
              <a:t>Javan, </a:t>
            </a:r>
            <a:r>
              <a:rPr lang="en-CA" b="1" dirty="0">
                <a:highlight>
                  <a:srgbClr val="FFFF00"/>
                </a:highlight>
              </a:rPr>
              <a:t>Tubal</a:t>
            </a:r>
            <a:r>
              <a:rPr lang="en-CA" dirty="0"/>
              <a:t>, and </a:t>
            </a:r>
            <a:r>
              <a:rPr lang="en-CA" b="1" dirty="0">
                <a:highlight>
                  <a:srgbClr val="FFFF00"/>
                </a:highlight>
              </a:rPr>
              <a:t>Meshech</a:t>
            </a:r>
            <a:r>
              <a:rPr lang="en-CA" dirty="0"/>
              <a:t> traded with you; </a:t>
            </a:r>
            <a:br>
              <a:rPr lang="en-CA" dirty="0"/>
            </a:br>
            <a:r>
              <a:rPr lang="en-CA" dirty="0"/>
              <a:t>they exchanged human beings and vessels of bronze for your merchandise. </a:t>
            </a:r>
          </a:p>
          <a:p>
            <a:pPr marL="457200" lvl="1" indent="0">
              <a:buNone/>
            </a:pPr>
            <a:r>
              <a:rPr lang="en-CA" dirty="0"/>
              <a:t>From Beth-</a:t>
            </a:r>
            <a:r>
              <a:rPr lang="en-CA" b="1" dirty="0" err="1">
                <a:highlight>
                  <a:srgbClr val="FFFF00"/>
                </a:highlight>
              </a:rPr>
              <a:t>togarmah</a:t>
            </a:r>
            <a:r>
              <a:rPr lang="en-CA" dirty="0"/>
              <a:t> they exchanged horses, war horses, and mules for your wares. </a:t>
            </a:r>
          </a:p>
          <a:p>
            <a:pPr marL="457200" lvl="1" indent="0">
              <a:buNone/>
            </a:pPr>
            <a:r>
              <a:rPr lang="en-CA" dirty="0"/>
              <a:t>The men of </a:t>
            </a:r>
            <a:r>
              <a:rPr lang="en-CA" b="1" dirty="0" err="1">
                <a:highlight>
                  <a:srgbClr val="FFFF00"/>
                </a:highlight>
              </a:rPr>
              <a:t>Dedan</a:t>
            </a:r>
            <a:r>
              <a:rPr lang="en-CA" dirty="0"/>
              <a:t> traded with you.  </a:t>
            </a:r>
            <a:r>
              <a:rPr lang="en-CA" b="1" dirty="0">
                <a:highlight>
                  <a:srgbClr val="FFFF00"/>
                </a:highlight>
              </a:rPr>
              <a:t>Dedan</a:t>
            </a:r>
            <a:r>
              <a:rPr lang="en-CA" dirty="0"/>
              <a:t> traded with you in saddlecloths for riding.</a:t>
            </a:r>
          </a:p>
          <a:p>
            <a:pPr marL="457200" lvl="1" indent="0">
              <a:buNone/>
            </a:pPr>
            <a:r>
              <a:rPr lang="en-CA" dirty="0"/>
              <a:t>The traders of </a:t>
            </a:r>
            <a:r>
              <a:rPr lang="en-CA" b="1" dirty="0">
                <a:highlight>
                  <a:srgbClr val="FFFF00"/>
                </a:highlight>
              </a:rPr>
              <a:t>Sheba</a:t>
            </a:r>
            <a:r>
              <a:rPr lang="en-CA" dirty="0"/>
              <a:t> and Raamah traded with you; </a:t>
            </a:r>
            <a:br>
              <a:rPr lang="en-CA" dirty="0"/>
            </a:br>
            <a:r>
              <a:rPr lang="en-CA" dirty="0"/>
              <a:t>they exchanged for your wares the best of all kinds of spices and all precious stones and gold. Haran, </a:t>
            </a:r>
            <a:r>
              <a:rPr lang="en-CA" dirty="0" err="1"/>
              <a:t>Canneh</a:t>
            </a:r>
            <a:r>
              <a:rPr lang="en-CA" dirty="0"/>
              <a:t>, Eden, traders of </a:t>
            </a:r>
            <a:r>
              <a:rPr lang="en-CA" b="1" dirty="0">
                <a:highlight>
                  <a:srgbClr val="FFFF00"/>
                </a:highlight>
              </a:rPr>
              <a:t>Sheba</a:t>
            </a:r>
            <a:r>
              <a:rPr lang="en-CA" dirty="0"/>
              <a:t>, Asshur, and </a:t>
            </a:r>
            <a:r>
              <a:rPr lang="en-CA" dirty="0" err="1"/>
              <a:t>Chilmad</a:t>
            </a:r>
            <a:r>
              <a:rPr lang="en-CA" dirty="0"/>
              <a:t> traded with you.</a:t>
            </a:r>
          </a:p>
          <a:p>
            <a:pPr marL="457200" lvl="1" indent="0">
              <a:buNone/>
            </a:pPr>
            <a:r>
              <a:rPr lang="en-CA" dirty="0"/>
              <a:t>The ships of </a:t>
            </a:r>
            <a:r>
              <a:rPr lang="en-CA" b="1" dirty="0">
                <a:highlight>
                  <a:srgbClr val="FFFF00"/>
                </a:highlight>
              </a:rPr>
              <a:t>Tarshish</a:t>
            </a:r>
            <a:r>
              <a:rPr lang="en-CA" dirty="0"/>
              <a:t> traveled for you with your merchandise. </a:t>
            </a:r>
            <a:br>
              <a:rPr lang="en-CA" dirty="0"/>
            </a:br>
            <a:r>
              <a:rPr lang="en-CA" dirty="0"/>
              <a:t>So you were filled and heavily laden in the heart of the seas. </a:t>
            </a:r>
          </a:p>
          <a:p>
            <a:r>
              <a:rPr lang="en-CA" dirty="0"/>
              <a:t>Many other scriptures similarly identify these peoples</a:t>
            </a:r>
          </a:p>
        </p:txBody>
      </p:sp>
    </p:spTree>
    <p:extLst>
      <p:ext uri="{BB962C8B-B14F-4D97-AF65-F5344CB8AC3E}">
        <p14:creationId xmlns:p14="http://schemas.microsoft.com/office/powerpoint/2010/main" val="132752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3CCA-1BB8-90E8-487E-71010B91230D}"/>
              </a:ext>
            </a:extLst>
          </p:cNvPr>
          <p:cNvSpPr>
            <a:spLocks noGrp="1"/>
          </p:cNvSpPr>
          <p:nvPr>
            <p:ph type="title"/>
          </p:nvPr>
        </p:nvSpPr>
        <p:spPr>
          <a:xfrm>
            <a:off x="838200" y="1"/>
            <a:ext cx="10515600" cy="12064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Who are These Peoples?</a:t>
            </a:r>
            <a:endParaRPr lang="en-CA" dirty="0"/>
          </a:p>
        </p:txBody>
      </p:sp>
      <p:sp>
        <p:nvSpPr>
          <p:cNvPr id="3" name="Content Placeholder 2">
            <a:extLst>
              <a:ext uri="{FF2B5EF4-FFF2-40B4-BE49-F238E27FC236}">
                <a16:creationId xmlns:a16="http://schemas.microsoft.com/office/drawing/2014/main" id="{4E14A1A7-90F9-B5BF-204C-8CA2DDB414E7}"/>
              </a:ext>
            </a:extLst>
          </p:cNvPr>
          <p:cNvSpPr>
            <a:spLocks noGrp="1"/>
          </p:cNvSpPr>
          <p:nvPr>
            <p:ph idx="1"/>
          </p:nvPr>
        </p:nvSpPr>
        <p:spPr>
          <a:xfrm>
            <a:off x="571500" y="1206500"/>
            <a:ext cx="11620500" cy="5651499"/>
          </a:xfrm>
        </p:spPr>
        <p:txBody>
          <a:bodyPr>
            <a:normAutofit/>
          </a:bodyPr>
          <a:lstStyle/>
          <a:p>
            <a:r>
              <a:rPr lang="en-CA" dirty="0"/>
              <a:t>Persia, Cush, and Put are identified as </a:t>
            </a:r>
            <a:r>
              <a:rPr lang="en-CA" b="1" dirty="0">
                <a:highlight>
                  <a:srgbClr val="FFFF00"/>
                </a:highlight>
              </a:rPr>
              <a:t>“warrior” peoples</a:t>
            </a:r>
            <a:r>
              <a:rPr lang="en-CA" dirty="0"/>
              <a:t>, </a:t>
            </a:r>
            <a:br>
              <a:rPr lang="en-CA" dirty="0"/>
            </a:br>
            <a:r>
              <a:rPr lang="en-CA" b="1" dirty="0">
                <a:highlight>
                  <a:srgbClr val="FFFF00"/>
                </a:highlight>
              </a:rPr>
              <a:t>providers of “mercenaries”</a:t>
            </a:r>
            <a:r>
              <a:rPr lang="en-CA" dirty="0"/>
              <a:t>:</a:t>
            </a:r>
          </a:p>
          <a:p>
            <a:pPr marL="457200" lvl="1" indent="0">
              <a:spcBef>
                <a:spcPts val="0"/>
              </a:spcBef>
              <a:buNone/>
            </a:pPr>
            <a:r>
              <a:rPr lang="en-CA" b="1" u="sng" dirty="0"/>
              <a:t>Ezekiel 27:10, 29:10, 30:4-5 ESV</a:t>
            </a:r>
          </a:p>
          <a:p>
            <a:pPr marL="457200" lvl="1" indent="0">
              <a:spcBef>
                <a:spcPts val="0"/>
              </a:spcBef>
              <a:buNone/>
            </a:pPr>
            <a:r>
              <a:rPr lang="en-CA" b="1" dirty="0">
                <a:highlight>
                  <a:srgbClr val="FFFF00"/>
                </a:highlight>
              </a:rPr>
              <a:t>Persia</a:t>
            </a:r>
            <a:r>
              <a:rPr lang="en-CA" dirty="0"/>
              <a:t> and Lud and </a:t>
            </a:r>
            <a:r>
              <a:rPr lang="en-CA" b="1" dirty="0">
                <a:highlight>
                  <a:srgbClr val="FFFF00"/>
                </a:highlight>
              </a:rPr>
              <a:t>Put</a:t>
            </a:r>
            <a:r>
              <a:rPr lang="en-CA" dirty="0"/>
              <a:t> were in your army as your men of war. </a:t>
            </a:r>
          </a:p>
          <a:p>
            <a:pPr marL="457200" lvl="1" indent="0">
              <a:spcBef>
                <a:spcPts val="0"/>
              </a:spcBef>
              <a:buNone/>
            </a:pPr>
            <a:r>
              <a:rPr lang="en-CA" dirty="0"/>
              <a:t>They hung the shield and helmet in you; they gave you splendor. </a:t>
            </a:r>
          </a:p>
          <a:p>
            <a:pPr marL="457200" lvl="1" indent="0">
              <a:spcBef>
                <a:spcPts val="0"/>
              </a:spcBef>
              <a:buNone/>
            </a:pPr>
            <a:r>
              <a:rPr lang="en-CA" dirty="0"/>
              <a:t>… therefore, behold, I am against you and against your streams, </a:t>
            </a:r>
          </a:p>
          <a:p>
            <a:pPr marL="457200" lvl="1" indent="0">
              <a:spcBef>
                <a:spcPts val="0"/>
              </a:spcBef>
              <a:buNone/>
            </a:pPr>
            <a:r>
              <a:rPr lang="en-CA" dirty="0"/>
              <a:t>and I will make the land of Egypt an utter waste and desolation, </a:t>
            </a:r>
            <a:br>
              <a:rPr lang="en-CA" dirty="0"/>
            </a:br>
            <a:r>
              <a:rPr lang="en-CA" dirty="0"/>
              <a:t>from </a:t>
            </a:r>
            <a:r>
              <a:rPr lang="en-CA" dirty="0" err="1"/>
              <a:t>Migdol</a:t>
            </a:r>
            <a:r>
              <a:rPr lang="en-CA" dirty="0"/>
              <a:t> to </a:t>
            </a:r>
            <a:r>
              <a:rPr lang="en-CA" dirty="0" err="1"/>
              <a:t>Syene</a:t>
            </a:r>
            <a:r>
              <a:rPr lang="en-CA" dirty="0"/>
              <a:t>, as far as the border of </a:t>
            </a:r>
            <a:r>
              <a:rPr lang="en-CA" b="1" dirty="0">
                <a:highlight>
                  <a:srgbClr val="FFFF00"/>
                </a:highlight>
              </a:rPr>
              <a:t>Cush</a:t>
            </a:r>
            <a:r>
              <a:rPr lang="en-CA" dirty="0"/>
              <a:t>. </a:t>
            </a:r>
          </a:p>
          <a:p>
            <a:pPr marL="457200" lvl="1" indent="0">
              <a:spcBef>
                <a:spcPts val="600"/>
              </a:spcBef>
              <a:buNone/>
            </a:pPr>
            <a:r>
              <a:rPr lang="en-CA" dirty="0"/>
              <a:t>A sword shall come upon Egypt, and anguish shall be in </a:t>
            </a:r>
            <a:r>
              <a:rPr lang="en-CA" b="1" dirty="0">
                <a:highlight>
                  <a:srgbClr val="FFFF00"/>
                </a:highlight>
              </a:rPr>
              <a:t>Cush</a:t>
            </a:r>
            <a:r>
              <a:rPr lang="en-CA" dirty="0"/>
              <a:t>,</a:t>
            </a:r>
          </a:p>
          <a:p>
            <a:pPr marL="457200" lvl="1" indent="0">
              <a:spcBef>
                <a:spcPts val="0"/>
              </a:spcBef>
              <a:buNone/>
            </a:pPr>
            <a:r>
              <a:rPr lang="en-CA" dirty="0"/>
              <a:t>when the slain fall in Egypt, and her wealth is carried away, </a:t>
            </a:r>
            <a:br>
              <a:rPr lang="en-CA" dirty="0"/>
            </a:br>
            <a:r>
              <a:rPr lang="en-CA" dirty="0"/>
              <a:t>and her foundations are torn down. </a:t>
            </a:r>
          </a:p>
          <a:p>
            <a:pPr marL="457200" lvl="1" indent="0">
              <a:spcBef>
                <a:spcPts val="600"/>
              </a:spcBef>
              <a:buNone/>
            </a:pPr>
            <a:r>
              <a:rPr lang="en-CA" b="1" dirty="0">
                <a:highlight>
                  <a:srgbClr val="FFFF00"/>
                </a:highlight>
              </a:rPr>
              <a:t>Cush</a:t>
            </a:r>
            <a:r>
              <a:rPr lang="en-CA" dirty="0"/>
              <a:t>, and </a:t>
            </a:r>
            <a:r>
              <a:rPr lang="en-CA" b="1" dirty="0">
                <a:highlight>
                  <a:srgbClr val="FFFF00"/>
                </a:highlight>
              </a:rPr>
              <a:t>Put</a:t>
            </a:r>
            <a:r>
              <a:rPr lang="en-CA" dirty="0"/>
              <a:t>, and Lud, and all Arabia, … </a:t>
            </a:r>
            <a:br>
              <a:rPr lang="en-CA" dirty="0"/>
            </a:br>
            <a:r>
              <a:rPr lang="en-CA" dirty="0"/>
              <a:t>and the people of the land that is in league, shall fall with them by the sword.</a:t>
            </a:r>
          </a:p>
          <a:p>
            <a:pPr>
              <a:spcBef>
                <a:spcPts val="600"/>
              </a:spcBef>
            </a:pPr>
            <a:r>
              <a:rPr lang="en-CA" dirty="0"/>
              <a:t>Cush is identified as the area south of Egypt</a:t>
            </a:r>
          </a:p>
        </p:txBody>
      </p:sp>
    </p:spTree>
    <p:extLst>
      <p:ext uri="{BB962C8B-B14F-4D97-AF65-F5344CB8AC3E}">
        <p14:creationId xmlns:p14="http://schemas.microsoft.com/office/powerpoint/2010/main" val="176176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1D2F-6467-A99C-F8C4-40CE49896520}"/>
              </a:ext>
            </a:extLst>
          </p:cNvPr>
          <p:cNvSpPr>
            <a:spLocks noGrp="1"/>
          </p:cNvSpPr>
          <p:nvPr>
            <p:ph type="title"/>
          </p:nvPr>
        </p:nvSpPr>
        <p:spPr>
          <a:xfrm>
            <a:off x="838200" y="1"/>
            <a:ext cx="10515600" cy="11175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Who are These Peoples?</a:t>
            </a:r>
            <a:endParaRPr lang="en-CA" dirty="0"/>
          </a:p>
        </p:txBody>
      </p:sp>
      <p:sp>
        <p:nvSpPr>
          <p:cNvPr id="3" name="Content Placeholder 2">
            <a:extLst>
              <a:ext uri="{FF2B5EF4-FFF2-40B4-BE49-F238E27FC236}">
                <a16:creationId xmlns:a16="http://schemas.microsoft.com/office/drawing/2014/main" id="{2B22ABEA-16AB-0B20-92C3-A243F790BD8F}"/>
              </a:ext>
            </a:extLst>
          </p:cNvPr>
          <p:cNvSpPr>
            <a:spLocks noGrp="1"/>
          </p:cNvSpPr>
          <p:nvPr>
            <p:ph idx="1"/>
          </p:nvPr>
        </p:nvSpPr>
        <p:spPr>
          <a:xfrm>
            <a:off x="0" y="1117600"/>
            <a:ext cx="12192000" cy="5740399"/>
          </a:xfrm>
        </p:spPr>
        <p:txBody>
          <a:bodyPr>
            <a:normAutofit lnSpcReduction="10000"/>
          </a:bodyPr>
          <a:lstStyle/>
          <a:p>
            <a:r>
              <a:rPr lang="en-CA" dirty="0"/>
              <a:t>Conspicuously absent so far are </a:t>
            </a:r>
            <a:r>
              <a:rPr lang="en-CA" b="1" dirty="0">
                <a:highlight>
                  <a:srgbClr val="FFFF00"/>
                </a:highlight>
              </a:rPr>
              <a:t>Gog</a:t>
            </a:r>
            <a:r>
              <a:rPr lang="en-CA" dirty="0"/>
              <a:t>, </a:t>
            </a:r>
            <a:r>
              <a:rPr lang="en-CA" b="1" dirty="0">
                <a:highlight>
                  <a:srgbClr val="FFFF00"/>
                </a:highlight>
              </a:rPr>
              <a:t>Magog</a:t>
            </a:r>
            <a:r>
              <a:rPr lang="en-CA" dirty="0"/>
              <a:t>, and </a:t>
            </a:r>
            <a:r>
              <a:rPr lang="en-CA" b="1" dirty="0">
                <a:highlight>
                  <a:srgbClr val="FFFF00"/>
                </a:highlight>
              </a:rPr>
              <a:t>Gomer</a:t>
            </a:r>
            <a:r>
              <a:rPr lang="en-CA" dirty="0"/>
              <a:t> …</a:t>
            </a:r>
          </a:p>
          <a:p>
            <a:pPr>
              <a:spcBef>
                <a:spcPts val="0"/>
              </a:spcBef>
            </a:pPr>
            <a:r>
              <a:rPr lang="en-CA" b="1" dirty="0">
                <a:highlight>
                  <a:srgbClr val="FFFF00"/>
                </a:highlight>
              </a:rPr>
              <a:t>Gog is a personal name</a:t>
            </a:r>
            <a:r>
              <a:rPr lang="en-CA" dirty="0"/>
              <a:t> – he is </a:t>
            </a:r>
            <a:r>
              <a:rPr lang="en-CA" b="1" dirty="0">
                <a:highlight>
                  <a:srgbClr val="FFFF00"/>
                </a:highlight>
              </a:rPr>
              <a:t>the individual</a:t>
            </a:r>
            <a:r>
              <a:rPr lang="en-CA" dirty="0"/>
              <a:t> leading the attack:</a:t>
            </a:r>
          </a:p>
          <a:p>
            <a:pPr marL="457200" lvl="1" indent="0">
              <a:spcBef>
                <a:spcPts val="0"/>
              </a:spcBef>
              <a:buNone/>
            </a:pPr>
            <a:r>
              <a:rPr lang="en-CA" b="1" u="sng" dirty="0"/>
              <a:t>Ezekiel 38:2a, 39:1 </a:t>
            </a:r>
            <a:br>
              <a:rPr lang="en-CA" dirty="0"/>
            </a:br>
            <a:r>
              <a:rPr lang="en-CA" b="1" dirty="0">
                <a:highlight>
                  <a:srgbClr val="FFFF00"/>
                </a:highlight>
              </a:rPr>
              <a:t>Gog</a:t>
            </a:r>
            <a:r>
              <a:rPr lang="en-CA" dirty="0"/>
              <a:t> … the </a:t>
            </a:r>
            <a:r>
              <a:rPr lang="en-CA" b="1" dirty="0">
                <a:highlight>
                  <a:srgbClr val="FFFF00"/>
                </a:highlight>
              </a:rPr>
              <a:t>chief (</a:t>
            </a:r>
            <a:r>
              <a:rPr lang="en-CA" b="1" dirty="0" err="1">
                <a:highlight>
                  <a:srgbClr val="FFFF00"/>
                </a:highlight>
              </a:rPr>
              <a:t>ro´sh</a:t>
            </a:r>
            <a:r>
              <a:rPr lang="en-CA" b="1" dirty="0">
                <a:highlight>
                  <a:srgbClr val="FFFF00"/>
                </a:highlight>
              </a:rPr>
              <a:t>) prince</a:t>
            </a:r>
            <a:r>
              <a:rPr lang="en-CA" dirty="0"/>
              <a:t> … And you, son of man, prophesy against </a:t>
            </a:r>
            <a:r>
              <a:rPr lang="en-CA" b="1" dirty="0">
                <a:highlight>
                  <a:srgbClr val="FFFF00"/>
                </a:highlight>
              </a:rPr>
              <a:t>Gog</a:t>
            </a:r>
            <a:r>
              <a:rPr lang="en-CA" dirty="0"/>
              <a:t> and say, </a:t>
            </a:r>
          </a:p>
          <a:p>
            <a:pPr marL="914400" lvl="2" indent="0">
              <a:buNone/>
            </a:pPr>
            <a:r>
              <a:rPr lang="en-CA" sz="2400" dirty="0"/>
              <a:t>Thus says the Lord GOD: Behold, I am against you, O </a:t>
            </a:r>
            <a:r>
              <a:rPr lang="en-CA" sz="2400" b="1" dirty="0">
                <a:highlight>
                  <a:srgbClr val="FFFF00"/>
                </a:highlight>
              </a:rPr>
              <a:t>Gog</a:t>
            </a:r>
            <a:r>
              <a:rPr lang="en-CA" sz="2400" dirty="0"/>
              <a:t>, </a:t>
            </a:r>
            <a:r>
              <a:rPr lang="en-CA" sz="2400" b="1" dirty="0">
                <a:highlight>
                  <a:srgbClr val="FFFF00"/>
                </a:highlight>
              </a:rPr>
              <a:t>chief prince (</a:t>
            </a:r>
            <a:r>
              <a:rPr lang="en-CA" sz="2400" b="1" dirty="0" err="1">
                <a:highlight>
                  <a:srgbClr val="FFFF00"/>
                </a:highlight>
              </a:rPr>
              <a:t>ro´sh</a:t>
            </a:r>
            <a:r>
              <a:rPr lang="en-CA" sz="2400" b="1" dirty="0">
                <a:highlight>
                  <a:srgbClr val="FFFF00"/>
                </a:highlight>
              </a:rPr>
              <a:t>)</a:t>
            </a:r>
            <a:r>
              <a:rPr lang="en-CA" sz="2400" dirty="0"/>
              <a:t> …</a:t>
            </a:r>
          </a:p>
          <a:p>
            <a:pPr>
              <a:spcBef>
                <a:spcPts val="0"/>
              </a:spcBef>
            </a:pPr>
            <a:r>
              <a:rPr lang="en-CA" dirty="0"/>
              <a:t>The name “Gog” is never used of a people – there is only one other instance:</a:t>
            </a:r>
          </a:p>
          <a:p>
            <a:pPr marL="457200" lvl="1" indent="0">
              <a:spcBef>
                <a:spcPts val="0"/>
              </a:spcBef>
              <a:buNone/>
            </a:pPr>
            <a:r>
              <a:rPr lang="en-CA" b="1" u="sng" dirty="0"/>
              <a:t>1 Chronicles 5:4 ESV</a:t>
            </a:r>
            <a:br>
              <a:rPr lang="en-CA" dirty="0"/>
            </a:br>
            <a:r>
              <a:rPr lang="en-CA" dirty="0"/>
              <a:t> The sons of Joel: Shemaiah his son, </a:t>
            </a:r>
            <a:r>
              <a:rPr lang="en-CA" b="1" dirty="0">
                <a:highlight>
                  <a:srgbClr val="FFFF00"/>
                </a:highlight>
              </a:rPr>
              <a:t>Gog his son</a:t>
            </a:r>
            <a:r>
              <a:rPr lang="en-CA" dirty="0"/>
              <a:t>, Shimei his son …</a:t>
            </a:r>
          </a:p>
          <a:p>
            <a:pPr>
              <a:spcBef>
                <a:spcPts val="0"/>
              </a:spcBef>
            </a:pPr>
            <a:r>
              <a:rPr lang="en-CA" dirty="0"/>
              <a:t>Similarly, “</a:t>
            </a:r>
            <a:r>
              <a:rPr lang="en-CA" b="1" dirty="0">
                <a:highlight>
                  <a:srgbClr val="FFFF00"/>
                </a:highlight>
              </a:rPr>
              <a:t>Magog</a:t>
            </a:r>
            <a:r>
              <a:rPr lang="en-CA" dirty="0"/>
              <a:t>” </a:t>
            </a:r>
            <a:r>
              <a:rPr lang="en-CA" b="1" dirty="0">
                <a:highlight>
                  <a:srgbClr val="FFFF00"/>
                </a:highlight>
              </a:rPr>
              <a:t>is never used of a people </a:t>
            </a:r>
            <a:r>
              <a:rPr lang="en-CA" dirty="0"/>
              <a:t>– by the time of Ezekiel, “</a:t>
            </a:r>
            <a:r>
              <a:rPr lang="en-CA" b="1" dirty="0">
                <a:highlight>
                  <a:srgbClr val="FFFF00"/>
                </a:highlight>
              </a:rPr>
              <a:t>Magog</a:t>
            </a:r>
            <a:r>
              <a:rPr lang="en-CA" dirty="0"/>
              <a:t>” designated the general area in which some of the descendants of Javan resided:</a:t>
            </a:r>
          </a:p>
          <a:p>
            <a:pPr marL="457200" lvl="1" indent="0">
              <a:spcBef>
                <a:spcPts val="0"/>
              </a:spcBef>
              <a:buNone/>
            </a:pPr>
            <a:r>
              <a:rPr lang="en-CA" b="1" u="sng" dirty="0"/>
              <a:t>Ezekiel 38:2, 39:6 ESV</a:t>
            </a:r>
            <a:br>
              <a:rPr lang="en-CA" dirty="0"/>
            </a:br>
            <a:r>
              <a:rPr lang="en-CA" dirty="0"/>
              <a:t>Son of man, set your face toward Gog, of </a:t>
            </a:r>
            <a:r>
              <a:rPr lang="en-CA" b="1" dirty="0">
                <a:highlight>
                  <a:srgbClr val="FFFF00"/>
                </a:highlight>
              </a:rPr>
              <a:t>the land of Magog</a:t>
            </a:r>
            <a:r>
              <a:rPr lang="en-CA" dirty="0"/>
              <a:t> …</a:t>
            </a:r>
          </a:p>
          <a:p>
            <a:pPr marL="457200" lvl="1" indent="0">
              <a:spcBef>
                <a:spcPts val="0"/>
              </a:spcBef>
              <a:buNone/>
            </a:pPr>
            <a:r>
              <a:rPr lang="en-CA" dirty="0"/>
              <a:t>I will send </a:t>
            </a:r>
            <a:r>
              <a:rPr lang="en-CA" b="1" dirty="0">
                <a:highlight>
                  <a:srgbClr val="FFFF00"/>
                </a:highlight>
              </a:rPr>
              <a:t>fire on Magog</a:t>
            </a:r>
            <a:r>
              <a:rPr lang="en-CA" dirty="0"/>
              <a:t> and on those who dwell securely in the coastlands …</a:t>
            </a:r>
          </a:p>
          <a:p>
            <a:pPr>
              <a:spcBef>
                <a:spcPts val="0"/>
              </a:spcBef>
            </a:pPr>
            <a:r>
              <a:rPr lang="en-CA" dirty="0"/>
              <a:t>“</a:t>
            </a:r>
            <a:r>
              <a:rPr lang="en-CA" b="1" dirty="0">
                <a:highlight>
                  <a:srgbClr val="FFFF00"/>
                </a:highlight>
              </a:rPr>
              <a:t>Gomer</a:t>
            </a:r>
            <a:r>
              <a:rPr lang="en-CA" dirty="0"/>
              <a:t>” occurs only as the umbrella group for “</a:t>
            </a:r>
            <a:r>
              <a:rPr lang="en-CA" b="1" dirty="0">
                <a:highlight>
                  <a:srgbClr val="FFFF00"/>
                </a:highlight>
              </a:rPr>
              <a:t>hordes of </a:t>
            </a:r>
            <a:r>
              <a:rPr lang="en-CA" b="1" dirty="0" err="1">
                <a:highlight>
                  <a:srgbClr val="FFFF00"/>
                </a:highlight>
              </a:rPr>
              <a:t>Togarmah</a:t>
            </a:r>
            <a:r>
              <a:rPr lang="en-CA" dirty="0"/>
              <a:t>”:</a:t>
            </a:r>
          </a:p>
          <a:p>
            <a:pPr marL="457200" lvl="1" indent="0">
              <a:spcBef>
                <a:spcPts val="0"/>
              </a:spcBef>
              <a:buNone/>
            </a:pPr>
            <a:r>
              <a:rPr lang="en-CA" b="1" u="sng" dirty="0"/>
              <a:t>Ezekiel 38:6 ESV</a:t>
            </a:r>
            <a:br>
              <a:rPr lang="en-CA" dirty="0"/>
            </a:br>
            <a:r>
              <a:rPr lang="en-CA" b="1" dirty="0">
                <a:highlight>
                  <a:srgbClr val="FFFF00"/>
                </a:highlight>
              </a:rPr>
              <a:t>Gomer</a:t>
            </a:r>
            <a:r>
              <a:rPr lang="en-CA" dirty="0"/>
              <a:t> and all his </a:t>
            </a:r>
            <a:r>
              <a:rPr lang="en-CA" b="1" dirty="0">
                <a:highlight>
                  <a:srgbClr val="FFFF00"/>
                </a:highlight>
              </a:rPr>
              <a:t>hordes</a:t>
            </a:r>
            <a:r>
              <a:rPr lang="en-CA" dirty="0"/>
              <a:t>; </a:t>
            </a:r>
            <a:br>
              <a:rPr lang="en-CA" dirty="0"/>
            </a:br>
            <a:r>
              <a:rPr lang="en-CA" dirty="0"/>
              <a:t>Beth-</a:t>
            </a:r>
            <a:r>
              <a:rPr lang="en-CA" b="1" dirty="0" err="1">
                <a:highlight>
                  <a:srgbClr val="FFFF00"/>
                </a:highlight>
              </a:rPr>
              <a:t>togarmah</a:t>
            </a:r>
            <a:r>
              <a:rPr lang="en-CA" dirty="0"/>
              <a:t> from the uttermost parts of the north with </a:t>
            </a:r>
            <a:r>
              <a:rPr lang="en-CA" b="1" dirty="0">
                <a:highlight>
                  <a:srgbClr val="FFFF00"/>
                </a:highlight>
              </a:rPr>
              <a:t>all his hordes</a:t>
            </a:r>
          </a:p>
        </p:txBody>
      </p:sp>
    </p:spTree>
    <p:extLst>
      <p:ext uri="{BB962C8B-B14F-4D97-AF65-F5344CB8AC3E}">
        <p14:creationId xmlns:p14="http://schemas.microsoft.com/office/powerpoint/2010/main" val="161950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8946-8416-08F6-076C-7A5D19CF488D}"/>
              </a:ext>
            </a:extLst>
          </p:cNvPr>
          <p:cNvSpPr>
            <a:spLocks noGrp="1"/>
          </p:cNvSpPr>
          <p:nvPr>
            <p:ph type="title"/>
          </p:nvPr>
        </p:nvSpPr>
        <p:spPr>
          <a:xfrm>
            <a:off x="838200" y="1"/>
            <a:ext cx="10515600" cy="1206499"/>
          </a:xfrm>
        </p:spPr>
        <p:txBody>
          <a:bodyPr/>
          <a:lstStyle/>
          <a:p>
            <a:pPr algn="ctr"/>
            <a:r>
              <a:rPr lang="en-CA" dirty="0">
                <a:latin typeface="Arial Black" panose="020B0A04020102020204" pitchFamily="34" charset="0"/>
              </a:rPr>
              <a:t>What is “Eschatology”?</a:t>
            </a:r>
          </a:p>
        </p:txBody>
      </p:sp>
      <p:sp>
        <p:nvSpPr>
          <p:cNvPr id="3" name="Content Placeholder 2">
            <a:extLst>
              <a:ext uri="{FF2B5EF4-FFF2-40B4-BE49-F238E27FC236}">
                <a16:creationId xmlns:a16="http://schemas.microsoft.com/office/drawing/2014/main" id="{D98E4DFB-54E1-216B-A69D-BFFB5FD698BB}"/>
              </a:ext>
            </a:extLst>
          </p:cNvPr>
          <p:cNvSpPr>
            <a:spLocks noGrp="1"/>
          </p:cNvSpPr>
          <p:nvPr>
            <p:ph idx="1"/>
          </p:nvPr>
        </p:nvSpPr>
        <p:spPr>
          <a:xfrm>
            <a:off x="546100" y="1206500"/>
            <a:ext cx="11645900" cy="5651500"/>
          </a:xfrm>
        </p:spPr>
        <p:txBody>
          <a:bodyPr/>
          <a:lstStyle/>
          <a:p>
            <a:r>
              <a:rPr lang="en-CA" b="1" i="0" u="none" strike="noStrike" baseline="0" dirty="0">
                <a:solidFill>
                  <a:srgbClr val="000000"/>
                </a:solidFill>
                <a:highlight>
                  <a:srgbClr val="FFFF00"/>
                </a:highlight>
                <a:latin typeface="Calibri" panose="020F0502020204030204" pitchFamily="34" charset="0"/>
              </a:rPr>
              <a:t>Eschatology relates to “last things”</a:t>
            </a:r>
            <a:r>
              <a:rPr lang="en-CA" b="0" i="0" u="none" strike="noStrike" baseline="0" dirty="0">
                <a:solidFill>
                  <a:srgbClr val="000000"/>
                </a:solidFill>
                <a:latin typeface="Calibri" panose="020F0502020204030204" pitchFamily="34" charset="0"/>
              </a:rPr>
              <a:t>: </a:t>
            </a:r>
          </a:p>
          <a:p>
            <a:pPr marL="457200" lvl="1" indent="0">
              <a:buNone/>
            </a:pPr>
            <a:r>
              <a:rPr lang="en-CA" b="0" i="0" u="none" strike="noStrike" baseline="0" dirty="0">
                <a:solidFill>
                  <a:srgbClr val="000000"/>
                </a:solidFill>
                <a:latin typeface="Calibri" panose="020F0502020204030204" pitchFamily="34" charset="0"/>
              </a:rPr>
              <a:t>Eschatology, the doctrine of the last things</a:t>
            </a:r>
          </a:p>
          <a:p>
            <a:pPr marL="914400" lvl="2" indent="0">
              <a:buNone/>
            </a:pPr>
            <a:r>
              <a:rPr lang="en-CA" b="0" i="0" u="none" strike="noStrike" baseline="0" dirty="0">
                <a:solidFill>
                  <a:srgbClr val="000000"/>
                </a:solidFill>
                <a:latin typeface="Calibri" panose="020F0502020204030204" pitchFamily="34" charset="0"/>
              </a:rPr>
              <a:t>https://www.britannica.com/topic/eschatology</a:t>
            </a:r>
          </a:p>
          <a:p>
            <a:pPr marL="457200" lvl="1" indent="0">
              <a:buNone/>
            </a:pPr>
            <a:r>
              <a:rPr lang="en-CA" b="0" i="0" u="none" strike="noStrike" baseline="0" dirty="0">
                <a:solidFill>
                  <a:srgbClr val="000000"/>
                </a:solidFill>
                <a:latin typeface="Calibri" panose="020F0502020204030204" pitchFamily="34" charset="0"/>
              </a:rPr>
              <a:t>Eschatology: from Greek </a:t>
            </a:r>
            <a:r>
              <a:rPr lang="en-CA" b="0" i="0" u="none" strike="noStrike" baseline="0" dirty="0" err="1">
                <a:solidFill>
                  <a:srgbClr val="000000"/>
                </a:solidFill>
                <a:latin typeface="Calibri" panose="020F0502020204030204" pitchFamily="34" charset="0"/>
              </a:rPr>
              <a:t>ἔσχ</a:t>
            </a:r>
            <a:r>
              <a:rPr lang="en-CA" b="0" i="0" u="none" strike="noStrike" baseline="0" dirty="0">
                <a:solidFill>
                  <a:srgbClr val="000000"/>
                </a:solidFill>
                <a:latin typeface="Calibri" panose="020F0502020204030204" pitchFamily="34" charset="0"/>
              </a:rPr>
              <a:t>ατος (éskhatos) 'last', and -logy; </a:t>
            </a:r>
            <a:br>
              <a:rPr lang="en-CA" b="0" i="0" u="none" strike="noStrike" baseline="0" dirty="0">
                <a:solidFill>
                  <a:srgbClr val="000000"/>
                </a:solidFill>
                <a:latin typeface="Calibri" panose="020F0502020204030204" pitchFamily="34" charset="0"/>
              </a:rPr>
            </a:br>
            <a:r>
              <a:rPr lang="en-CA" b="0" i="0" u="none" strike="noStrike" baseline="0" dirty="0">
                <a:solidFill>
                  <a:srgbClr val="000000"/>
                </a:solidFill>
                <a:latin typeface="Calibri" panose="020F0502020204030204" pitchFamily="34" charset="0"/>
              </a:rPr>
              <a:t>concerns expectations of the end of the present age, human history, or the world itself</a:t>
            </a:r>
          </a:p>
          <a:p>
            <a:pPr marL="914400" lvl="2" indent="0">
              <a:buNone/>
            </a:pPr>
            <a:r>
              <a:rPr lang="en-CA" b="0" i="0" u="none" strike="noStrike" baseline="0" dirty="0">
                <a:solidFill>
                  <a:srgbClr val="000000"/>
                </a:solidFill>
                <a:latin typeface="Calibri" panose="020F0502020204030204" pitchFamily="34" charset="0"/>
              </a:rPr>
              <a:t>https://en.wikipedia.org/wiki/Eschatology</a:t>
            </a:r>
          </a:p>
          <a:p>
            <a:r>
              <a:rPr lang="en-CA" dirty="0"/>
              <a:t>Beyond that, there is very little agreement on the meaning of the term </a:t>
            </a:r>
          </a:p>
          <a:p>
            <a:r>
              <a:rPr lang="en-CA" b="1" dirty="0">
                <a:highlight>
                  <a:srgbClr val="FFFF00"/>
                </a:highlight>
              </a:rPr>
              <a:t>From a Biblical perspective</a:t>
            </a:r>
            <a:r>
              <a:rPr lang="en-CA" dirty="0"/>
              <a:t>, the primary meaning of the term is </a:t>
            </a:r>
            <a:br>
              <a:rPr lang="en-CA" dirty="0"/>
            </a:br>
            <a:r>
              <a:rPr lang="en-CA" dirty="0"/>
              <a:t>the study of the events leading up to the Second Advent, </a:t>
            </a:r>
            <a:br>
              <a:rPr lang="en-CA" dirty="0"/>
            </a:br>
            <a:r>
              <a:rPr lang="en-CA" dirty="0"/>
              <a:t>the Second Advent itself, and </a:t>
            </a:r>
            <a:r>
              <a:rPr lang="en-CA" b="1" dirty="0">
                <a:highlight>
                  <a:srgbClr val="FFFF00"/>
                </a:highlight>
              </a:rPr>
              <a:t>events after the Second Advent</a:t>
            </a:r>
          </a:p>
          <a:p>
            <a:pPr>
              <a:spcBef>
                <a:spcPts val="1800"/>
              </a:spcBef>
            </a:pPr>
            <a:r>
              <a:rPr lang="en-CA" dirty="0"/>
              <a:t>Ezekiel chapters 37 through 48 all deal with events after the Second Advent</a:t>
            </a:r>
          </a:p>
          <a:p>
            <a:pPr>
              <a:spcBef>
                <a:spcPts val="1800"/>
              </a:spcBef>
            </a:pPr>
            <a:r>
              <a:rPr lang="en-CA" dirty="0"/>
              <a:t>Without the Book of Revelation, eschatology is very difficult</a:t>
            </a:r>
          </a:p>
        </p:txBody>
      </p:sp>
    </p:spTree>
    <p:extLst>
      <p:ext uri="{BB962C8B-B14F-4D97-AF65-F5344CB8AC3E}">
        <p14:creationId xmlns:p14="http://schemas.microsoft.com/office/powerpoint/2010/main" val="180275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2CD8-BAF2-2D29-8573-0BFB52CD044C}"/>
              </a:ext>
            </a:extLst>
          </p:cNvPr>
          <p:cNvSpPr>
            <a:spLocks noGrp="1"/>
          </p:cNvSpPr>
          <p:nvPr>
            <p:ph type="title"/>
          </p:nvPr>
        </p:nvSpPr>
        <p:spPr>
          <a:xfrm>
            <a:off x="0" y="1"/>
            <a:ext cx="12192000" cy="1130299"/>
          </a:xfrm>
        </p:spPr>
        <p:txBody>
          <a:bodyPr/>
          <a:lstStyle/>
          <a:p>
            <a:pPr algn="ctr"/>
            <a:r>
              <a:rPr lang="en-CA" dirty="0">
                <a:latin typeface="Arial Black" panose="020B0A04020102020204" pitchFamily="34" charset="0"/>
              </a:rPr>
              <a:t>Where Did These Peoples Reside?</a:t>
            </a:r>
          </a:p>
        </p:txBody>
      </p:sp>
      <p:pic>
        <p:nvPicPr>
          <p:cNvPr id="5" name="Content Placeholder 4">
            <a:extLst>
              <a:ext uri="{FF2B5EF4-FFF2-40B4-BE49-F238E27FC236}">
                <a16:creationId xmlns:a16="http://schemas.microsoft.com/office/drawing/2014/main" id="{EF5B9ECB-6367-B812-69A7-CA9887D206FE}"/>
              </a:ext>
            </a:extLst>
          </p:cNvPr>
          <p:cNvPicPr>
            <a:picLocks noGrp="1" noChangeAspect="1"/>
          </p:cNvPicPr>
          <p:nvPr>
            <p:ph idx="1"/>
          </p:nvPr>
        </p:nvPicPr>
        <p:blipFill>
          <a:blip r:embed="rId2"/>
          <a:stretch>
            <a:fillRect/>
          </a:stretch>
        </p:blipFill>
        <p:spPr>
          <a:xfrm>
            <a:off x="2171700" y="1032065"/>
            <a:ext cx="7937499" cy="5794375"/>
          </a:xfrm>
        </p:spPr>
      </p:pic>
      <p:sp>
        <p:nvSpPr>
          <p:cNvPr id="9" name="TextBox 8">
            <a:extLst>
              <a:ext uri="{FF2B5EF4-FFF2-40B4-BE49-F238E27FC236}">
                <a16:creationId xmlns:a16="http://schemas.microsoft.com/office/drawing/2014/main" id="{42AFC862-4A9E-DA7D-2D4B-62EAACE955C2}"/>
              </a:ext>
            </a:extLst>
          </p:cNvPr>
          <p:cNvSpPr txBox="1"/>
          <p:nvPr/>
        </p:nvSpPr>
        <p:spPr>
          <a:xfrm>
            <a:off x="4456741" y="6022915"/>
            <a:ext cx="894797" cy="523220"/>
          </a:xfrm>
          <a:prstGeom prst="rect">
            <a:avLst/>
          </a:prstGeom>
          <a:solidFill>
            <a:schemeClr val="bg2"/>
          </a:solidFill>
        </p:spPr>
        <p:txBody>
          <a:bodyPr wrap="none" rtlCol="0">
            <a:spAutoFit/>
          </a:bodyPr>
          <a:lstStyle/>
          <a:p>
            <a:r>
              <a:rPr lang="en-CA" sz="2800" dirty="0"/>
              <a:t>Cush</a:t>
            </a:r>
          </a:p>
        </p:txBody>
      </p:sp>
      <p:sp>
        <p:nvSpPr>
          <p:cNvPr id="10" name="TextBox 9">
            <a:extLst>
              <a:ext uri="{FF2B5EF4-FFF2-40B4-BE49-F238E27FC236}">
                <a16:creationId xmlns:a16="http://schemas.microsoft.com/office/drawing/2014/main" id="{FA0B335B-8A09-5E3D-84E0-3C0EE7027A10}"/>
              </a:ext>
            </a:extLst>
          </p:cNvPr>
          <p:cNvSpPr txBox="1"/>
          <p:nvPr/>
        </p:nvSpPr>
        <p:spPr>
          <a:xfrm>
            <a:off x="1245950" y="3143006"/>
            <a:ext cx="1363900" cy="523220"/>
          </a:xfrm>
          <a:prstGeom prst="rect">
            <a:avLst/>
          </a:prstGeom>
          <a:solidFill>
            <a:schemeClr val="bg2"/>
          </a:solidFill>
        </p:spPr>
        <p:txBody>
          <a:bodyPr wrap="none" rtlCol="0">
            <a:spAutoFit/>
          </a:bodyPr>
          <a:lstStyle/>
          <a:p>
            <a:r>
              <a:rPr lang="en-CA" sz="2800" dirty="0"/>
              <a:t>Tarshish</a:t>
            </a:r>
          </a:p>
        </p:txBody>
      </p:sp>
      <p:sp>
        <p:nvSpPr>
          <p:cNvPr id="11" name="TextBox 10">
            <a:extLst>
              <a:ext uri="{FF2B5EF4-FFF2-40B4-BE49-F238E27FC236}">
                <a16:creationId xmlns:a16="http://schemas.microsoft.com/office/drawing/2014/main" id="{5E698166-72EF-B0C2-5F72-B36A2FB51067}"/>
              </a:ext>
            </a:extLst>
          </p:cNvPr>
          <p:cNvSpPr txBox="1"/>
          <p:nvPr/>
        </p:nvSpPr>
        <p:spPr>
          <a:xfrm>
            <a:off x="6987674" y="6041610"/>
            <a:ext cx="1077539" cy="523220"/>
          </a:xfrm>
          <a:prstGeom prst="rect">
            <a:avLst/>
          </a:prstGeom>
          <a:noFill/>
        </p:spPr>
        <p:txBody>
          <a:bodyPr wrap="none" rtlCol="0">
            <a:spAutoFit/>
          </a:bodyPr>
          <a:lstStyle/>
          <a:p>
            <a:r>
              <a:rPr lang="en-CA" sz="2800" dirty="0"/>
              <a:t>Sheba</a:t>
            </a:r>
          </a:p>
        </p:txBody>
      </p:sp>
      <p:sp>
        <p:nvSpPr>
          <p:cNvPr id="12" name="TextBox 11">
            <a:extLst>
              <a:ext uri="{FF2B5EF4-FFF2-40B4-BE49-F238E27FC236}">
                <a16:creationId xmlns:a16="http://schemas.microsoft.com/office/drawing/2014/main" id="{7A633D00-0EE5-8FD7-B82C-97F52CAA9F61}"/>
              </a:ext>
            </a:extLst>
          </p:cNvPr>
          <p:cNvSpPr txBox="1"/>
          <p:nvPr/>
        </p:nvSpPr>
        <p:spPr>
          <a:xfrm>
            <a:off x="5905507" y="4696833"/>
            <a:ext cx="1133644" cy="523220"/>
          </a:xfrm>
          <a:prstGeom prst="rect">
            <a:avLst/>
          </a:prstGeom>
          <a:noFill/>
        </p:spPr>
        <p:txBody>
          <a:bodyPr wrap="none" rtlCol="0">
            <a:spAutoFit/>
          </a:bodyPr>
          <a:lstStyle/>
          <a:p>
            <a:r>
              <a:rPr lang="en-CA" sz="2800" dirty="0" err="1"/>
              <a:t>Dedan</a:t>
            </a:r>
            <a:endParaRPr lang="en-CA" sz="2800" dirty="0"/>
          </a:p>
        </p:txBody>
      </p:sp>
      <p:sp>
        <p:nvSpPr>
          <p:cNvPr id="13" name="TextBox 12">
            <a:extLst>
              <a:ext uri="{FF2B5EF4-FFF2-40B4-BE49-F238E27FC236}">
                <a16:creationId xmlns:a16="http://schemas.microsoft.com/office/drawing/2014/main" id="{27A31FEE-7A09-044F-9310-30D95ADF545B}"/>
              </a:ext>
            </a:extLst>
          </p:cNvPr>
          <p:cNvSpPr txBox="1"/>
          <p:nvPr/>
        </p:nvSpPr>
        <p:spPr>
          <a:xfrm>
            <a:off x="2609850" y="4958443"/>
            <a:ext cx="679994" cy="523220"/>
          </a:xfrm>
          <a:prstGeom prst="rect">
            <a:avLst/>
          </a:prstGeom>
          <a:solidFill>
            <a:schemeClr val="bg2"/>
          </a:solidFill>
        </p:spPr>
        <p:txBody>
          <a:bodyPr wrap="none" rtlCol="0">
            <a:spAutoFit/>
          </a:bodyPr>
          <a:lstStyle/>
          <a:p>
            <a:r>
              <a:rPr lang="en-CA" sz="2800" dirty="0"/>
              <a:t>Put</a:t>
            </a:r>
          </a:p>
        </p:txBody>
      </p:sp>
    </p:spTree>
    <p:extLst>
      <p:ext uri="{BB962C8B-B14F-4D97-AF65-F5344CB8AC3E}">
        <p14:creationId xmlns:p14="http://schemas.microsoft.com/office/powerpoint/2010/main" val="96761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D5F5-752F-DE7A-10C7-6DD1AA7BC287}"/>
              </a:ext>
            </a:extLst>
          </p:cNvPr>
          <p:cNvSpPr>
            <a:spLocks noGrp="1"/>
          </p:cNvSpPr>
          <p:nvPr>
            <p:ph type="title"/>
          </p:nvPr>
        </p:nvSpPr>
        <p:spPr>
          <a:xfrm>
            <a:off x="0" y="1"/>
            <a:ext cx="12192000" cy="1207697"/>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Mainstream of Civilization</a:t>
            </a:r>
            <a:endParaRPr lang="en-CA" dirty="0"/>
          </a:p>
        </p:txBody>
      </p:sp>
      <p:pic>
        <p:nvPicPr>
          <p:cNvPr id="4" name="Content Placeholder 3">
            <a:extLst>
              <a:ext uri="{FF2B5EF4-FFF2-40B4-BE49-F238E27FC236}">
                <a16:creationId xmlns:a16="http://schemas.microsoft.com/office/drawing/2014/main" id="{4BC6A988-0E60-0C1F-AB18-5D356757EE6C}"/>
              </a:ext>
            </a:extLst>
          </p:cNvPr>
          <p:cNvPicPr>
            <a:picLocks noGrp="1" noChangeAspect="1"/>
          </p:cNvPicPr>
          <p:nvPr>
            <p:ph idx="1"/>
          </p:nvPr>
        </p:nvPicPr>
        <p:blipFill>
          <a:blip r:embed="rId2"/>
          <a:stretch>
            <a:fillRect/>
          </a:stretch>
        </p:blipFill>
        <p:spPr>
          <a:xfrm>
            <a:off x="781854" y="1208088"/>
            <a:ext cx="10628291" cy="5649912"/>
          </a:xfrm>
          <a:prstGeom prst="rect">
            <a:avLst/>
          </a:prstGeom>
        </p:spPr>
      </p:pic>
    </p:spTree>
    <p:extLst>
      <p:ext uri="{BB962C8B-B14F-4D97-AF65-F5344CB8AC3E}">
        <p14:creationId xmlns:p14="http://schemas.microsoft.com/office/powerpoint/2010/main" val="44893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A71C-A4D0-54B7-B7A3-98443D857BB0}"/>
              </a:ext>
            </a:extLst>
          </p:cNvPr>
          <p:cNvSpPr>
            <a:spLocks noGrp="1"/>
          </p:cNvSpPr>
          <p:nvPr>
            <p:ph type="title"/>
          </p:nvPr>
        </p:nvSpPr>
        <p:spPr>
          <a:xfrm>
            <a:off x="0" y="1"/>
            <a:ext cx="12192000" cy="11556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Mainstream of Civilization</a:t>
            </a:r>
            <a:endParaRPr lang="en-CA" dirty="0"/>
          </a:p>
        </p:txBody>
      </p:sp>
      <p:pic>
        <p:nvPicPr>
          <p:cNvPr id="4" name="Content Placeholder 3">
            <a:extLst>
              <a:ext uri="{FF2B5EF4-FFF2-40B4-BE49-F238E27FC236}">
                <a16:creationId xmlns:a16="http://schemas.microsoft.com/office/drawing/2014/main" id="{28BCED6F-BF52-7AF8-E508-38AE18A6E794}"/>
              </a:ext>
            </a:extLst>
          </p:cNvPr>
          <p:cNvPicPr>
            <a:picLocks noGrp="1" noChangeAspect="1"/>
          </p:cNvPicPr>
          <p:nvPr>
            <p:ph idx="1"/>
          </p:nvPr>
        </p:nvPicPr>
        <p:blipFill>
          <a:blip r:embed="rId2"/>
          <a:stretch>
            <a:fillRect/>
          </a:stretch>
        </p:blipFill>
        <p:spPr>
          <a:xfrm>
            <a:off x="1103454" y="1155700"/>
            <a:ext cx="9985091" cy="5702300"/>
          </a:xfrm>
          <a:prstGeom prst="rect">
            <a:avLst/>
          </a:prstGeom>
        </p:spPr>
      </p:pic>
    </p:spTree>
    <p:extLst>
      <p:ext uri="{BB962C8B-B14F-4D97-AF65-F5344CB8AC3E}">
        <p14:creationId xmlns:p14="http://schemas.microsoft.com/office/powerpoint/2010/main" val="398523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203A-7B9A-14CD-4A6E-4C236F97590F}"/>
              </a:ext>
            </a:extLst>
          </p:cNvPr>
          <p:cNvSpPr>
            <a:spLocks noGrp="1"/>
          </p:cNvSpPr>
          <p:nvPr>
            <p:ph type="title"/>
          </p:nvPr>
        </p:nvSpPr>
        <p:spPr>
          <a:xfrm>
            <a:off x="838200" y="1"/>
            <a:ext cx="10515600" cy="1121433"/>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Peoples on the Periphery</a:t>
            </a:r>
            <a:endParaRPr lang="en-CA" dirty="0"/>
          </a:p>
        </p:txBody>
      </p:sp>
      <p:sp>
        <p:nvSpPr>
          <p:cNvPr id="3" name="Content Placeholder 2">
            <a:extLst>
              <a:ext uri="{FF2B5EF4-FFF2-40B4-BE49-F238E27FC236}">
                <a16:creationId xmlns:a16="http://schemas.microsoft.com/office/drawing/2014/main" id="{1FF19606-9952-2C65-F557-F4E63DCCE0D0}"/>
              </a:ext>
            </a:extLst>
          </p:cNvPr>
          <p:cNvSpPr>
            <a:spLocks noGrp="1"/>
          </p:cNvSpPr>
          <p:nvPr>
            <p:ph idx="1"/>
          </p:nvPr>
        </p:nvSpPr>
        <p:spPr>
          <a:xfrm>
            <a:off x="584200" y="1121434"/>
            <a:ext cx="11607800" cy="5736565"/>
          </a:xfrm>
        </p:spPr>
        <p:txBody>
          <a:bodyPr/>
          <a:lstStyle/>
          <a:p>
            <a:r>
              <a:rPr lang="en-CA" dirty="0"/>
              <a:t>In the time of Ezekiel, the mainstream of civilization comprised Egypt, the land along the East Coast of the Mediterranean Sea, and Assyria-Babylonia</a:t>
            </a:r>
          </a:p>
          <a:p>
            <a:r>
              <a:rPr lang="en-CA" b="1" dirty="0">
                <a:highlight>
                  <a:srgbClr val="FFFF00"/>
                </a:highlight>
              </a:rPr>
              <a:t>The peoples identified in Ezekiel 38 were all well known</a:t>
            </a:r>
            <a:r>
              <a:rPr lang="en-CA" dirty="0"/>
              <a:t>, </a:t>
            </a:r>
            <a:br>
              <a:rPr lang="en-CA" dirty="0"/>
            </a:br>
            <a:r>
              <a:rPr lang="en-CA" dirty="0"/>
              <a:t>but </a:t>
            </a:r>
            <a:r>
              <a:rPr lang="en-CA" b="1" dirty="0">
                <a:highlight>
                  <a:srgbClr val="FFFF00"/>
                </a:highlight>
              </a:rPr>
              <a:t>they were NOT part of the mainstream of civilization</a:t>
            </a:r>
            <a:r>
              <a:rPr lang="en-CA" dirty="0"/>
              <a:t> </a:t>
            </a:r>
            <a:br>
              <a:rPr lang="en-CA" dirty="0"/>
            </a:br>
            <a:r>
              <a:rPr lang="en-CA" dirty="0"/>
              <a:t>– the were on the periphery of the mainstream of civilization</a:t>
            </a:r>
          </a:p>
          <a:p>
            <a:r>
              <a:rPr lang="en-CA" dirty="0"/>
              <a:t>That is the point of God’s using these peoples as a type of the peoples to attack Israel in the World Tomorrow</a:t>
            </a:r>
          </a:p>
          <a:p>
            <a:r>
              <a:rPr lang="en-CA" dirty="0"/>
              <a:t>The attack will come from outside of the “mainstream of civilization”</a:t>
            </a:r>
          </a:p>
          <a:p>
            <a:r>
              <a:rPr lang="en-CA" dirty="0"/>
              <a:t>We will continue with that thought next year …</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70296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EE69-B9A0-4CF0-8DFE-BD73672B36C8}"/>
              </a:ext>
            </a:extLst>
          </p:cNvPr>
          <p:cNvSpPr>
            <a:spLocks noGrp="1"/>
          </p:cNvSpPr>
          <p:nvPr>
            <p:ph type="title"/>
          </p:nvPr>
        </p:nvSpPr>
        <p:spPr>
          <a:xfrm>
            <a:off x="838200" y="365125"/>
            <a:ext cx="10515600" cy="3973792"/>
          </a:xfrm>
        </p:spPr>
        <p:txBody>
          <a:bodyPr/>
          <a:lstStyle/>
          <a:p>
            <a:r>
              <a:rPr lang="en-CA" dirty="0">
                <a:latin typeface="Arial Black" panose="020B0A04020102020204" pitchFamily="34" charset="0"/>
              </a:rPr>
              <a:t>To be continued …</a:t>
            </a:r>
          </a:p>
        </p:txBody>
      </p:sp>
      <p:sp>
        <p:nvSpPr>
          <p:cNvPr id="3" name="Content Placeholder 2">
            <a:extLst>
              <a:ext uri="{FF2B5EF4-FFF2-40B4-BE49-F238E27FC236}">
                <a16:creationId xmlns:a16="http://schemas.microsoft.com/office/drawing/2014/main" id="{784016E3-BDC8-490A-BFAE-B3176C52F3DB}"/>
              </a:ext>
            </a:extLst>
          </p:cNvPr>
          <p:cNvSpPr>
            <a:spLocks noGrp="1"/>
          </p:cNvSpPr>
          <p:nvPr>
            <p:ph idx="1"/>
          </p:nvPr>
        </p:nvSpPr>
        <p:spPr>
          <a:xfrm>
            <a:off x="838200" y="4338917"/>
            <a:ext cx="10515600" cy="1838045"/>
          </a:xfrm>
        </p:spPr>
        <p:txBody>
          <a:bodyPr/>
          <a:lstStyle/>
          <a:p>
            <a:endParaRPr lang="en-CA" dirty="0"/>
          </a:p>
        </p:txBody>
      </p:sp>
    </p:spTree>
    <p:extLst>
      <p:ext uri="{BB962C8B-B14F-4D97-AF65-F5344CB8AC3E}">
        <p14:creationId xmlns:p14="http://schemas.microsoft.com/office/powerpoint/2010/main" val="293814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DA6F-C515-C0C3-209E-012086CA610D}"/>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Ezekiel Chapter 37</a:t>
            </a:r>
          </a:p>
        </p:txBody>
      </p:sp>
      <p:sp>
        <p:nvSpPr>
          <p:cNvPr id="3" name="Content Placeholder 2">
            <a:extLst>
              <a:ext uri="{FF2B5EF4-FFF2-40B4-BE49-F238E27FC236}">
                <a16:creationId xmlns:a16="http://schemas.microsoft.com/office/drawing/2014/main" id="{EA1FF636-F6AB-0C5D-1554-540130115409}"/>
              </a:ext>
            </a:extLst>
          </p:cNvPr>
          <p:cNvSpPr>
            <a:spLocks noGrp="1"/>
          </p:cNvSpPr>
          <p:nvPr>
            <p:ph idx="1"/>
          </p:nvPr>
        </p:nvSpPr>
        <p:spPr>
          <a:xfrm>
            <a:off x="0" y="1130300"/>
            <a:ext cx="12192000" cy="5727699"/>
          </a:xfrm>
        </p:spPr>
        <p:txBody>
          <a:bodyPr/>
          <a:lstStyle/>
          <a:p>
            <a:r>
              <a:rPr lang="en-CA" b="1" dirty="0">
                <a:highlight>
                  <a:srgbClr val="FFFF00"/>
                </a:highlight>
              </a:rPr>
              <a:t>The Book of Ezekiel generally follows a chronological order</a:t>
            </a:r>
          </a:p>
          <a:p>
            <a:r>
              <a:rPr lang="en-CA" dirty="0"/>
              <a:t>Since the fall of Jerusalem recorded in chapter 33, Ezekiel has primarily dealt with the establishment of the New Israel</a:t>
            </a:r>
          </a:p>
          <a:p>
            <a:r>
              <a:rPr lang="en-CA" b="1" dirty="0">
                <a:highlight>
                  <a:srgbClr val="FFFF00"/>
                </a:highlight>
              </a:rPr>
              <a:t>The first half of Chapter 37 skips to the end of millennium</a:t>
            </a:r>
            <a:r>
              <a:rPr lang="en-CA" dirty="0"/>
              <a:t>,  </a:t>
            </a:r>
            <a:br>
              <a:rPr lang="en-CA" dirty="0"/>
            </a:br>
            <a:r>
              <a:rPr lang="en-CA" dirty="0"/>
              <a:t>the Great White Throne Judgement, Revelation 20:11-13</a:t>
            </a:r>
          </a:p>
          <a:p>
            <a:r>
              <a:rPr lang="en-CA" dirty="0"/>
              <a:t>Then the second half of Chapter 37 reverts to the organization of the New Israel in the World Tomorrow</a:t>
            </a:r>
          </a:p>
          <a:p>
            <a:r>
              <a:rPr lang="en-CA" dirty="0"/>
              <a:t>This clearly suggest that when </a:t>
            </a:r>
            <a:r>
              <a:rPr lang="en-CA" b="1" dirty="0">
                <a:highlight>
                  <a:srgbClr val="FFFF00"/>
                </a:highlight>
              </a:rPr>
              <a:t>Ezekiel</a:t>
            </a:r>
            <a:r>
              <a:rPr lang="en-CA" dirty="0"/>
              <a:t> was assembling the book, </a:t>
            </a:r>
            <a:br>
              <a:rPr lang="en-CA" dirty="0"/>
            </a:br>
            <a:r>
              <a:rPr lang="en-CA" dirty="0"/>
              <a:t>he </a:t>
            </a:r>
            <a:r>
              <a:rPr lang="en-CA" b="1" dirty="0">
                <a:highlight>
                  <a:srgbClr val="FFFF00"/>
                </a:highlight>
              </a:rPr>
              <a:t>did NOT understand</a:t>
            </a:r>
            <a:r>
              <a:rPr lang="en-CA" dirty="0"/>
              <a:t> what was the meaning of the first half of Chapter 37</a:t>
            </a:r>
          </a:p>
          <a:p>
            <a:r>
              <a:rPr lang="en-CA" dirty="0"/>
              <a:t>In fact, without Revelation 20:11-13, </a:t>
            </a:r>
            <a:br>
              <a:rPr lang="en-CA" dirty="0"/>
            </a:br>
            <a:r>
              <a:rPr lang="en-CA" dirty="0"/>
              <a:t>it is impossible to understand the </a:t>
            </a:r>
            <a:r>
              <a:rPr lang="en-CA" b="1" dirty="0">
                <a:highlight>
                  <a:srgbClr val="FFFF00"/>
                </a:highlight>
              </a:rPr>
              <a:t>Vision of the Valley of Dry Bones</a:t>
            </a:r>
          </a:p>
        </p:txBody>
      </p:sp>
    </p:spTree>
    <p:extLst>
      <p:ext uri="{BB962C8B-B14F-4D97-AF65-F5344CB8AC3E}">
        <p14:creationId xmlns:p14="http://schemas.microsoft.com/office/powerpoint/2010/main" val="375368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7B5A-4F1F-3C1E-779D-F4EEDCA9D431}"/>
              </a:ext>
            </a:extLst>
          </p:cNvPr>
          <p:cNvSpPr>
            <a:spLocks noGrp="1"/>
          </p:cNvSpPr>
          <p:nvPr>
            <p:ph type="title"/>
          </p:nvPr>
        </p:nvSpPr>
        <p:spPr>
          <a:xfrm>
            <a:off x="0" y="1"/>
            <a:ext cx="12192000" cy="1168399"/>
          </a:xfrm>
        </p:spPr>
        <p:txBody>
          <a:bodyPr/>
          <a:lstStyle/>
          <a:p>
            <a:pPr algn="ctr"/>
            <a:r>
              <a:rPr lang="en-CA" dirty="0">
                <a:latin typeface="Arial Black" panose="020B0A04020102020204" pitchFamily="34" charset="0"/>
              </a:rPr>
              <a:t>The Great White Throne Judgement</a:t>
            </a:r>
          </a:p>
        </p:txBody>
      </p:sp>
      <p:sp>
        <p:nvSpPr>
          <p:cNvPr id="3" name="Content Placeholder 2">
            <a:extLst>
              <a:ext uri="{FF2B5EF4-FFF2-40B4-BE49-F238E27FC236}">
                <a16:creationId xmlns:a16="http://schemas.microsoft.com/office/drawing/2014/main" id="{1DCDAE1D-CB1D-4FF6-1D53-9F6EE44EB648}"/>
              </a:ext>
            </a:extLst>
          </p:cNvPr>
          <p:cNvSpPr>
            <a:spLocks noGrp="1"/>
          </p:cNvSpPr>
          <p:nvPr>
            <p:ph idx="1"/>
          </p:nvPr>
        </p:nvSpPr>
        <p:spPr>
          <a:xfrm>
            <a:off x="901700" y="1168400"/>
            <a:ext cx="11290300" cy="5689599"/>
          </a:xfrm>
        </p:spPr>
        <p:txBody>
          <a:bodyPr/>
          <a:lstStyle/>
          <a:p>
            <a:pPr marL="457200" lvl="1" indent="0">
              <a:buNone/>
            </a:pPr>
            <a:r>
              <a:rPr lang="en-CA" b="1" u="sng" dirty="0"/>
              <a:t>Revelation 20:11-13 ESV</a:t>
            </a:r>
          </a:p>
          <a:p>
            <a:pPr marL="457200" lvl="1" indent="0">
              <a:buNone/>
            </a:pPr>
            <a:r>
              <a:rPr lang="en-CA" dirty="0"/>
              <a:t>Then </a:t>
            </a:r>
            <a:r>
              <a:rPr lang="en-CA" b="1" dirty="0">
                <a:highlight>
                  <a:srgbClr val="FFFF00"/>
                </a:highlight>
              </a:rPr>
              <a:t>I saw a great white throne</a:t>
            </a:r>
            <a:r>
              <a:rPr lang="en-CA" dirty="0"/>
              <a:t> and him who was seated on it. </a:t>
            </a:r>
            <a:br>
              <a:rPr lang="en-CA" dirty="0"/>
            </a:br>
            <a:r>
              <a:rPr lang="en-CA" dirty="0"/>
              <a:t>From his presence earth and sky fled away, and no place was found for them. </a:t>
            </a:r>
          </a:p>
          <a:p>
            <a:pPr marL="457200" lvl="1" indent="0">
              <a:buNone/>
            </a:pPr>
            <a:r>
              <a:rPr lang="en-CA" dirty="0"/>
              <a:t>And I saw </a:t>
            </a:r>
            <a:r>
              <a:rPr lang="en-CA" b="1" dirty="0">
                <a:highlight>
                  <a:srgbClr val="FFFF00"/>
                </a:highlight>
              </a:rPr>
              <a:t>the dead</a:t>
            </a:r>
            <a:r>
              <a:rPr lang="en-CA" dirty="0"/>
              <a:t>, great and small, </a:t>
            </a:r>
            <a:br>
              <a:rPr lang="en-CA" dirty="0"/>
            </a:br>
            <a:r>
              <a:rPr lang="en-CA" b="1" dirty="0">
                <a:highlight>
                  <a:srgbClr val="FFFF00"/>
                </a:highlight>
              </a:rPr>
              <a:t>standing before the throne</a:t>
            </a:r>
            <a:r>
              <a:rPr lang="en-CA" dirty="0"/>
              <a:t>, and </a:t>
            </a:r>
            <a:r>
              <a:rPr lang="en-CA" b="1" dirty="0">
                <a:highlight>
                  <a:srgbClr val="FFFF00"/>
                </a:highlight>
              </a:rPr>
              <a:t>books were opened</a:t>
            </a:r>
            <a:r>
              <a:rPr lang="en-CA" dirty="0"/>
              <a:t>. </a:t>
            </a:r>
            <a:br>
              <a:rPr lang="en-CA" dirty="0"/>
            </a:br>
            <a:r>
              <a:rPr lang="en-CA" dirty="0"/>
              <a:t>Then another book was opened, which is </a:t>
            </a:r>
            <a:r>
              <a:rPr lang="en-CA" b="1" dirty="0">
                <a:highlight>
                  <a:srgbClr val="FFFF00"/>
                </a:highlight>
              </a:rPr>
              <a:t>the book of life</a:t>
            </a:r>
            <a:r>
              <a:rPr lang="en-CA" dirty="0"/>
              <a:t>. </a:t>
            </a:r>
            <a:br>
              <a:rPr lang="en-CA" dirty="0"/>
            </a:br>
            <a:r>
              <a:rPr lang="en-CA" dirty="0"/>
              <a:t>And </a:t>
            </a:r>
            <a:r>
              <a:rPr lang="en-CA" b="1" dirty="0">
                <a:highlight>
                  <a:srgbClr val="FFFF00"/>
                </a:highlight>
              </a:rPr>
              <a:t>the dead were judged</a:t>
            </a:r>
            <a:r>
              <a:rPr lang="en-CA" dirty="0"/>
              <a:t> by what was written in the books, </a:t>
            </a:r>
            <a:br>
              <a:rPr lang="en-CA" dirty="0"/>
            </a:br>
            <a:r>
              <a:rPr lang="en-CA" dirty="0"/>
              <a:t>according to what they had done. </a:t>
            </a:r>
          </a:p>
          <a:p>
            <a:pPr marL="457200" lvl="1" indent="0">
              <a:buNone/>
            </a:pPr>
            <a:r>
              <a:rPr lang="en-CA" dirty="0"/>
              <a:t>And the sea </a:t>
            </a:r>
            <a:r>
              <a:rPr lang="en-CA" b="1" dirty="0">
                <a:highlight>
                  <a:srgbClr val="FFFF00"/>
                </a:highlight>
              </a:rPr>
              <a:t>gave up the dead</a:t>
            </a:r>
            <a:r>
              <a:rPr lang="en-CA" dirty="0"/>
              <a:t> who were in it, </a:t>
            </a:r>
            <a:br>
              <a:rPr lang="en-CA" dirty="0"/>
            </a:br>
            <a:r>
              <a:rPr lang="en-CA" dirty="0"/>
              <a:t>Death and Hades </a:t>
            </a:r>
            <a:r>
              <a:rPr lang="en-CA" b="1" dirty="0">
                <a:highlight>
                  <a:srgbClr val="FFFF00"/>
                </a:highlight>
              </a:rPr>
              <a:t>gave up the dead</a:t>
            </a:r>
            <a:r>
              <a:rPr lang="en-CA" dirty="0"/>
              <a:t> who were in them, </a:t>
            </a:r>
            <a:br>
              <a:rPr lang="en-CA" dirty="0"/>
            </a:br>
            <a:r>
              <a:rPr lang="en-CA" dirty="0"/>
              <a:t>and they were judged, each one of them, according to what they had done.</a:t>
            </a:r>
          </a:p>
        </p:txBody>
      </p:sp>
    </p:spTree>
    <p:extLst>
      <p:ext uri="{BB962C8B-B14F-4D97-AF65-F5344CB8AC3E}">
        <p14:creationId xmlns:p14="http://schemas.microsoft.com/office/powerpoint/2010/main" val="289718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0121-DF75-E1A9-003D-864299843791}"/>
              </a:ext>
            </a:extLst>
          </p:cNvPr>
          <p:cNvSpPr>
            <a:spLocks noGrp="1"/>
          </p:cNvSpPr>
          <p:nvPr>
            <p:ph type="title"/>
          </p:nvPr>
        </p:nvSpPr>
        <p:spPr>
          <a:xfrm>
            <a:off x="0" y="1"/>
            <a:ext cx="12192000" cy="1168399"/>
          </a:xfrm>
        </p:spPr>
        <p:txBody>
          <a:bodyPr/>
          <a:lstStyle/>
          <a:p>
            <a:pPr algn="ctr"/>
            <a:r>
              <a:rPr lang="en-CA" dirty="0">
                <a:latin typeface="Arial Black" panose="020B0A04020102020204" pitchFamily="34" charset="0"/>
              </a:rPr>
              <a:t>The Vision of the Valley of Dry Bones</a:t>
            </a:r>
          </a:p>
        </p:txBody>
      </p:sp>
      <p:sp>
        <p:nvSpPr>
          <p:cNvPr id="3" name="Content Placeholder 2">
            <a:extLst>
              <a:ext uri="{FF2B5EF4-FFF2-40B4-BE49-F238E27FC236}">
                <a16:creationId xmlns:a16="http://schemas.microsoft.com/office/drawing/2014/main" id="{FD90EECE-E74C-694A-6920-F76581A06DED}"/>
              </a:ext>
            </a:extLst>
          </p:cNvPr>
          <p:cNvSpPr>
            <a:spLocks noGrp="1"/>
          </p:cNvSpPr>
          <p:nvPr>
            <p:ph idx="1"/>
          </p:nvPr>
        </p:nvSpPr>
        <p:spPr>
          <a:xfrm>
            <a:off x="0" y="1168400"/>
            <a:ext cx="12192000" cy="5689599"/>
          </a:xfrm>
        </p:spPr>
        <p:txBody>
          <a:bodyPr/>
          <a:lstStyle/>
          <a:p>
            <a:r>
              <a:rPr lang="en-CA" dirty="0"/>
              <a:t>Ezekiel had already experienced some very “real” visions, </a:t>
            </a:r>
            <a:br>
              <a:rPr lang="en-CA" dirty="0"/>
            </a:br>
            <a:r>
              <a:rPr lang="en-CA" dirty="0"/>
              <a:t>such as the First Temple vision</a:t>
            </a:r>
          </a:p>
          <a:p>
            <a:r>
              <a:rPr lang="en-CA" dirty="0"/>
              <a:t>Ezekiel almost certainly understood the Vision of the Valley of Dry Bones </a:t>
            </a:r>
            <a:br>
              <a:rPr lang="en-CA" dirty="0"/>
            </a:br>
            <a:r>
              <a:rPr lang="en-CA" dirty="0"/>
              <a:t>as </a:t>
            </a:r>
            <a:r>
              <a:rPr lang="en-CA" b="1" dirty="0">
                <a:highlight>
                  <a:srgbClr val="FFFF00"/>
                </a:highlight>
              </a:rPr>
              <a:t>a metaphor for the reconstruction of the nation of Israel</a:t>
            </a:r>
          </a:p>
          <a:p>
            <a:r>
              <a:rPr lang="en-CA" dirty="0"/>
              <a:t>From our perspective, the details of the vision clearly indicate that it is NOT strictly a metaphor</a:t>
            </a:r>
          </a:p>
          <a:p>
            <a:r>
              <a:rPr lang="en-CA" dirty="0"/>
              <a:t>The vision starts out much like other visions:</a:t>
            </a:r>
          </a:p>
          <a:p>
            <a:pPr marL="457200" lvl="1" indent="0">
              <a:buNone/>
            </a:pPr>
            <a:r>
              <a:rPr lang="en-CA" b="1" u="sng" dirty="0"/>
              <a:t>Ezekiel 37:1-2 ESV</a:t>
            </a:r>
          </a:p>
          <a:p>
            <a:pPr marL="457200" lvl="1" indent="0">
              <a:buNone/>
            </a:pPr>
            <a:r>
              <a:rPr lang="en-CA" b="1" dirty="0">
                <a:highlight>
                  <a:srgbClr val="FFFF00"/>
                </a:highlight>
              </a:rPr>
              <a:t>The hand of the LORD was upon me</a:t>
            </a:r>
            <a:r>
              <a:rPr lang="en-CA" dirty="0"/>
              <a:t>, </a:t>
            </a:r>
            <a:br>
              <a:rPr lang="en-CA" dirty="0"/>
            </a:br>
            <a:r>
              <a:rPr lang="en-CA" dirty="0"/>
              <a:t>and </a:t>
            </a:r>
            <a:r>
              <a:rPr lang="en-CA" b="1" dirty="0">
                <a:highlight>
                  <a:srgbClr val="FFFF00"/>
                </a:highlight>
              </a:rPr>
              <a:t>he brought me out in the Spirit</a:t>
            </a:r>
            <a:r>
              <a:rPr lang="en-CA" dirty="0"/>
              <a:t> of the LORD </a:t>
            </a:r>
            <a:br>
              <a:rPr lang="en-CA" dirty="0"/>
            </a:br>
            <a:r>
              <a:rPr lang="en-CA" dirty="0"/>
              <a:t>and set me down in the middle of the valley; it was full of bones. </a:t>
            </a:r>
            <a:br>
              <a:rPr lang="en-CA" dirty="0"/>
            </a:br>
            <a:r>
              <a:rPr lang="en-CA" dirty="0"/>
              <a:t>And he led me around among them, </a:t>
            </a:r>
            <a:br>
              <a:rPr lang="en-CA" dirty="0"/>
            </a:br>
            <a:r>
              <a:rPr lang="en-CA" dirty="0"/>
              <a:t>and behold, there were very many on the surface of the valley, </a:t>
            </a:r>
            <a:br>
              <a:rPr lang="en-CA" dirty="0"/>
            </a:br>
            <a:r>
              <a:rPr lang="en-CA" dirty="0"/>
              <a:t>and behold, they were very dry.</a:t>
            </a:r>
          </a:p>
          <a:p>
            <a:endParaRPr lang="en-CA" dirty="0"/>
          </a:p>
        </p:txBody>
      </p:sp>
    </p:spTree>
    <p:extLst>
      <p:ext uri="{BB962C8B-B14F-4D97-AF65-F5344CB8AC3E}">
        <p14:creationId xmlns:p14="http://schemas.microsoft.com/office/powerpoint/2010/main" val="232402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C2DB-F936-12F1-BCEE-BD9B70AE6A12}"/>
              </a:ext>
            </a:extLst>
          </p:cNvPr>
          <p:cNvSpPr>
            <a:spLocks noGrp="1"/>
          </p:cNvSpPr>
          <p:nvPr>
            <p:ph type="title"/>
          </p:nvPr>
        </p:nvSpPr>
        <p:spPr>
          <a:xfrm>
            <a:off x="0" y="1"/>
            <a:ext cx="12192000" cy="11810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Vision of the Valley of Dry Bones</a:t>
            </a:r>
            <a:endParaRPr lang="en-CA" dirty="0"/>
          </a:p>
        </p:txBody>
      </p:sp>
      <p:sp>
        <p:nvSpPr>
          <p:cNvPr id="3" name="Content Placeholder 2">
            <a:extLst>
              <a:ext uri="{FF2B5EF4-FFF2-40B4-BE49-F238E27FC236}">
                <a16:creationId xmlns:a16="http://schemas.microsoft.com/office/drawing/2014/main" id="{FFC88AC3-15BB-2D60-ABD0-B7152085EA14}"/>
              </a:ext>
            </a:extLst>
          </p:cNvPr>
          <p:cNvSpPr>
            <a:spLocks noGrp="1"/>
          </p:cNvSpPr>
          <p:nvPr>
            <p:ph idx="1"/>
          </p:nvPr>
        </p:nvSpPr>
        <p:spPr>
          <a:xfrm>
            <a:off x="0" y="1181100"/>
            <a:ext cx="12192000" cy="5676899"/>
          </a:xfrm>
        </p:spPr>
        <p:txBody>
          <a:bodyPr/>
          <a:lstStyle/>
          <a:p>
            <a:r>
              <a:rPr lang="en-CA" dirty="0"/>
              <a:t>As in other visions, Ezekiel is required to participate in the vision:</a:t>
            </a:r>
          </a:p>
          <a:p>
            <a:pPr marL="457200" lvl="1" indent="0">
              <a:buNone/>
            </a:pPr>
            <a:r>
              <a:rPr lang="en-CA" b="1" u="sng" dirty="0"/>
              <a:t>Ezekiel 37:3-6 ESV</a:t>
            </a:r>
          </a:p>
          <a:p>
            <a:pPr marL="457200" lvl="1" indent="0">
              <a:buNone/>
            </a:pPr>
            <a:r>
              <a:rPr lang="en-CA" dirty="0"/>
              <a:t>And he said to me, “</a:t>
            </a:r>
            <a:r>
              <a:rPr lang="en-CA" b="1" dirty="0">
                <a:highlight>
                  <a:srgbClr val="FFFF00"/>
                </a:highlight>
              </a:rPr>
              <a:t>Son of man</a:t>
            </a:r>
            <a:r>
              <a:rPr lang="en-CA" dirty="0"/>
              <a:t>, </a:t>
            </a:r>
            <a:r>
              <a:rPr lang="en-CA" b="1" dirty="0">
                <a:highlight>
                  <a:srgbClr val="FFFF00"/>
                </a:highlight>
              </a:rPr>
              <a:t>can these bones live</a:t>
            </a:r>
            <a:r>
              <a:rPr lang="en-CA" dirty="0"/>
              <a:t>?” </a:t>
            </a:r>
          </a:p>
          <a:p>
            <a:pPr marL="457200" lvl="1" indent="0">
              <a:buNone/>
            </a:pPr>
            <a:r>
              <a:rPr lang="en-CA" dirty="0"/>
              <a:t>And I answered, “O Lord GOD, you know.” </a:t>
            </a:r>
          </a:p>
          <a:p>
            <a:pPr marL="457200" lvl="1" indent="0">
              <a:buNone/>
            </a:pPr>
            <a:r>
              <a:rPr lang="en-CA" dirty="0"/>
              <a:t>Then he said to me, </a:t>
            </a:r>
          </a:p>
          <a:p>
            <a:pPr marL="914400" lvl="2" indent="0">
              <a:spcBef>
                <a:spcPts val="0"/>
              </a:spcBef>
              <a:buNone/>
            </a:pPr>
            <a:r>
              <a:rPr lang="en-CA" sz="2400" dirty="0"/>
              <a:t>“Prophesy over these bones, and say to them, </a:t>
            </a:r>
            <a:br>
              <a:rPr lang="en-CA" sz="2400" dirty="0"/>
            </a:br>
            <a:r>
              <a:rPr lang="en-CA" sz="2400" b="1" dirty="0">
                <a:highlight>
                  <a:srgbClr val="FFFF00"/>
                </a:highlight>
              </a:rPr>
              <a:t>O dry bones</a:t>
            </a:r>
            <a:r>
              <a:rPr lang="en-CA" sz="2400" dirty="0"/>
              <a:t>, </a:t>
            </a:r>
            <a:r>
              <a:rPr lang="en-CA" sz="2400" b="1" dirty="0">
                <a:highlight>
                  <a:srgbClr val="FFFF00"/>
                </a:highlight>
              </a:rPr>
              <a:t>hear the word of the LORD</a:t>
            </a:r>
            <a:r>
              <a:rPr lang="en-CA" sz="2400" dirty="0"/>
              <a:t>. </a:t>
            </a:r>
            <a:br>
              <a:rPr lang="en-CA" sz="2400" dirty="0"/>
            </a:br>
            <a:r>
              <a:rPr lang="en-CA" sz="2400" dirty="0"/>
              <a:t>Thus says the Lord GOD to these bones: </a:t>
            </a:r>
          </a:p>
          <a:p>
            <a:pPr marL="1371600" lvl="3" indent="0">
              <a:spcBef>
                <a:spcPts val="0"/>
              </a:spcBef>
              <a:buNone/>
            </a:pPr>
            <a:r>
              <a:rPr lang="en-CA" sz="2400" dirty="0"/>
              <a:t>Behold, I will cause breath to enter you, and </a:t>
            </a:r>
            <a:r>
              <a:rPr lang="en-CA" sz="2400" b="1" dirty="0">
                <a:highlight>
                  <a:srgbClr val="FFFF00"/>
                </a:highlight>
              </a:rPr>
              <a:t>you shall live</a:t>
            </a:r>
            <a:r>
              <a:rPr lang="en-CA" sz="2400" dirty="0"/>
              <a:t>. </a:t>
            </a:r>
            <a:br>
              <a:rPr lang="en-CA" sz="2400" dirty="0"/>
            </a:br>
            <a:r>
              <a:rPr lang="en-CA" sz="2400" dirty="0"/>
              <a:t>And I will lay sinews upon you, and will cause flesh to come upon you, </a:t>
            </a:r>
            <a:br>
              <a:rPr lang="en-CA" sz="2400" dirty="0"/>
            </a:br>
            <a:r>
              <a:rPr lang="en-CA" sz="2400" dirty="0"/>
              <a:t>and cover you with skin, and put breath in you, and </a:t>
            </a:r>
            <a:r>
              <a:rPr lang="en-CA" sz="2400" b="1" dirty="0">
                <a:highlight>
                  <a:srgbClr val="FFFF00"/>
                </a:highlight>
              </a:rPr>
              <a:t>you shall live</a:t>
            </a:r>
            <a:r>
              <a:rPr lang="en-CA" sz="2400" dirty="0"/>
              <a:t>, </a:t>
            </a:r>
            <a:br>
              <a:rPr lang="en-CA" sz="2400" dirty="0"/>
            </a:br>
            <a:r>
              <a:rPr lang="en-CA" sz="2400" dirty="0"/>
              <a:t>and </a:t>
            </a:r>
            <a:r>
              <a:rPr lang="en-CA" sz="2400" b="1" dirty="0">
                <a:highlight>
                  <a:srgbClr val="FFFF00"/>
                </a:highlight>
              </a:rPr>
              <a:t>you shall know that I am the LORD</a:t>
            </a:r>
            <a:r>
              <a:rPr lang="en-CA" sz="2400" dirty="0"/>
              <a:t>.” </a:t>
            </a:r>
          </a:p>
          <a:p>
            <a:r>
              <a:rPr lang="en-CA" dirty="0"/>
              <a:t>The vision has a familiar objective: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you shall know that I am the LORD</a:t>
            </a:r>
            <a:r>
              <a:rPr lang="en-CA" dirty="0"/>
              <a:t>”</a:t>
            </a:r>
          </a:p>
        </p:txBody>
      </p:sp>
    </p:spTree>
    <p:extLst>
      <p:ext uri="{BB962C8B-B14F-4D97-AF65-F5344CB8AC3E}">
        <p14:creationId xmlns:p14="http://schemas.microsoft.com/office/powerpoint/2010/main" val="378246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F535-71BC-3324-11E6-401FF75315F4}"/>
              </a:ext>
            </a:extLst>
          </p:cNvPr>
          <p:cNvSpPr>
            <a:spLocks noGrp="1"/>
          </p:cNvSpPr>
          <p:nvPr>
            <p:ph type="title"/>
          </p:nvPr>
        </p:nvSpPr>
        <p:spPr>
          <a:xfrm>
            <a:off x="0" y="1"/>
            <a:ext cx="12192000" cy="11937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Vision of the Valley of Dry Bones</a:t>
            </a:r>
            <a:endParaRPr lang="en-CA" dirty="0"/>
          </a:p>
        </p:txBody>
      </p:sp>
      <p:sp>
        <p:nvSpPr>
          <p:cNvPr id="3" name="Content Placeholder 2">
            <a:extLst>
              <a:ext uri="{FF2B5EF4-FFF2-40B4-BE49-F238E27FC236}">
                <a16:creationId xmlns:a16="http://schemas.microsoft.com/office/drawing/2014/main" id="{EE17A71C-9A66-6BDB-8EE6-0CEDF516DCCA}"/>
              </a:ext>
            </a:extLst>
          </p:cNvPr>
          <p:cNvSpPr>
            <a:spLocks noGrp="1"/>
          </p:cNvSpPr>
          <p:nvPr>
            <p:ph idx="1"/>
          </p:nvPr>
        </p:nvSpPr>
        <p:spPr>
          <a:xfrm>
            <a:off x="0" y="1193800"/>
            <a:ext cx="12192000" cy="5664199"/>
          </a:xfrm>
        </p:spPr>
        <p:txBody>
          <a:bodyPr/>
          <a:lstStyle/>
          <a:p>
            <a:r>
              <a:rPr lang="en-CA" dirty="0"/>
              <a:t>From our perspective, the details of the dead coming back to life, </a:t>
            </a:r>
            <a:br>
              <a:rPr lang="en-CA" dirty="0"/>
            </a:br>
            <a:r>
              <a:rPr lang="en-CA" dirty="0"/>
              <a:t>cannot be just a metaphor:</a:t>
            </a:r>
          </a:p>
          <a:p>
            <a:pPr marL="457200" lvl="1" indent="0">
              <a:buNone/>
            </a:pPr>
            <a:r>
              <a:rPr lang="en-CA" b="1" u="sng" dirty="0"/>
              <a:t>Ezekiel 37:7-10 ESV</a:t>
            </a:r>
          </a:p>
          <a:p>
            <a:pPr marL="457200" lvl="1" indent="0">
              <a:buNone/>
            </a:pPr>
            <a:r>
              <a:rPr lang="en-CA" b="1" dirty="0">
                <a:highlight>
                  <a:srgbClr val="FFFF00"/>
                </a:highlight>
              </a:rPr>
              <a:t>So I prophesied as I was commanded</a:t>
            </a:r>
            <a:r>
              <a:rPr lang="en-CA" dirty="0"/>
              <a:t>. </a:t>
            </a:r>
          </a:p>
          <a:p>
            <a:pPr marL="457200" lvl="1" indent="0">
              <a:buNone/>
            </a:pPr>
            <a:r>
              <a:rPr lang="en-CA" dirty="0"/>
              <a:t>And as I prophesied, there was a sound, and behold, a rattling, </a:t>
            </a:r>
            <a:br>
              <a:rPr lang="en-CA" dirty="0"/>
            </a:br>
            <a:r>
              <a:rPr lang="en-CA" dirty="0"/>
              <a:t>and the bones came together, bone to its bone. </a:t>
            </a:r>
            <a:br>
              <a:rPr lang="en-CA" dirty="0"/>
            </a:br>
            <a:r>
              <a:rPr lang="en-CA" dirty="0"/>
              <a:t>And I looked, and behold, there were sinews on them, </a:t>
            </a:r>
            <a:br>
              <a:rPr lang="en-CA" dirty="0"/>
            </a:br>
            <a:r>
              <a:rPr lang="en-CA" dirty="0"/>
              <a:t>and flesh had come upon them, and skin had covered them. </a:t>
            </a:r>
          </a:p>
          <a:p>
            <a:pPr marL="457200" lvl="1" indent="0">
              <a:buNone/>
            </a:pPr>
            <a:r>
              <a:rPr lang="en-CA" dirty="0"/>
              <a:t>But there was no breath in them. </a:t>
            </a:r>
            <a:br>
              <a:rPr lang="en-CA" dirty="0"/>
            </a:br>
            <a:r>
              <a:rPr lang="en-CA" dirty="0"/>
              <a:t>Then he said to me, </a:t>
            </a:r>
          </a:p>
          <a:p>
            <a:pPr marL="914400" lvl="2" indent="0">
              <a:spcBef>
                <a:spcPts val="0"/>
              </a:spcBef>
              <a:buNone/>
            </a:pPr>
            <a:r>
              <a:rPr lang="en-CA" sz="2400" dirty="0"/>
              <a:t>“</a:t>
            </a:r>
            <a:r>
              <a:rPr lang="en-CA" sz="2400" b="1" dirty="0">
                <a:highlight>
                  <a:srgbClr val="FFFF00"/>
                </a:highlight>
              </a:rPr>
              <a:t>Prophesy to the breath</a:t>
            </a:r>
            <a:r>
              <a:rPr lang="en-CA" sz="2400" dirty="0"/>
              <a:t>; prophesy, son of man, and say to the breath, </a:t>
            </a:r>
            <a:br>
              <a:rPr lang="en-CA" sz="2400" dirty="0"/>
            </a:br>
            <a:r>
              <a:rPr lang="en-CA" sz="2400" dirty="0"/>
              <a:t>Thus says the Lord GOD: </a:t>
            </a:r>
          </a:p>
          <a:p>
            <a:pPr marL="1371600" lvl="3" indent="0">
              <a:spcBef>
                <a:spcPts val="0"/>
              </a:spcBef>
              <a:buNone/>
            </a:pPr>
            <a:r>
              <a:rPr lang="en-CA" sz="2400" dirty="0"/>
              <a:t>Come from the four winds, O breath, and breathe on these slain, </a:t>
            </a:r>
            <a:r>
              <a:rPr lang="en-CA" sz="2400" b="1" dirty="0">
                <a:highlight>
                  <a:srgbClr val="FFFF00"/>
                </a:highlight>
              </a:rPr>
              <a:t>that they may live</a:t>
            </a:r>
            <a:r>
              <a:rPr lang="en-CA" sz="2400" dirty="0"/>
              <a:t>.” </a:t>
            </a:r>
          </a:p>
          <a:p>
            <a:pPr marL="457200" lvl="1" indent="0">
              <a:spcBef>
                <a:spcPts val="600"/>
              </a:spcBef>
              <a:buNone/>
            </a:pPr>
            <a:r>
              <a:rPr lang="en-CA" dirty="0"/>
              <a:t>So I prophesied as he commanded me, and the breath came into them, </a:t>
            </a:r>
            <a:br>
              <a:rPr lang="en-CA" dirty="0"/>
            </a:br>
            <a:r>
              <a:rPr lang="en-CA" dirty="0"/>
              <a:t>and </a:t>
            </a:r>
            <a:r>
              <a:rPr lang="en-CA" b="1" dirty="0">
                <a:highlight>
                  <a:srgbClr val="FFFF00"/>
                </a:highlight>
              </a:rPr>
              <a:t>they lived</a:t>
            </a:r>
            <a:r>
              <a:rPr lang="en-CA" dirty="0"/>
              <a:t> and stood on their feet, an exceedingly great army.</a:t>
            </a:r>
          </a:p>
        </p:txBody>
      </p:sp>
    </p:spTree>
    <p:extLst>
      <p:ext uri="{BB962C8B-B14F-4D97-AF65-F5344CB8AC3E}">
        <p14:creationId xmlns:p14="http://schemas.microsoft.com/office/powerpoint/2010/main" val="115125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418C-5D80-B7F0-5C41-A4F8CAF6E967}"/>
              </a:ext>
            </a:extLst>
          </p:cNvPr>
          <p:cNvSpPr>
            <a:spLocks noGrp="1"/>
          </p:cNvSpPr>
          <p:nvPr>
            <p:ph type="title"/>
          </p:nvPr>
        </p:nvSpPr>
        <p:spPr>
          <a:xfrm>
            <a:off x="838200" y="1"/>
            <a:ext cx="10515600" cy="1142999"/>
          </a:xfrm>
        </p:spPr>
        <p:txBody>
          <a:bodyPr/>
          <a:lstStyle/>
          <a:p>
            <a:pPr algn="ctr"/>
            <a:r>
              <a:rPr lang="en-CA" dirty="0">
                <a:latin typeface="Arial Black" panose="020B0A04020102020204" pitchFamily="34" charset="0"/>
              </a:rPr>
              <a:t>Interpretation of the Vision</a:t>
            </a:r>
          </a:p>
        </p:txBody>
      </p:sp>
      <p:sp>
        <p:nvSpPr>
          <p:cNvPr id="3" name="Content Placeholder 2">
            <a:extLst>
              <a:ext uri="{FF2B5EF4-FFF2-40B4-BE49-F238E27FC236}">
                <a16:creationId xmlns:a16="http://schemas.microsoft.com/office/drawing/2014/main" id="{D7B1622B-7801-3898-7323-4736F3939756}"/>
              </a:ext>
            </a:extLst>
          </p:cNvPr>
          <p:cNvSpPr>
            <a:spLocks noGrp="1"/>
          </p:cNvSpPr>
          <p:nvPr>
            <p:ph idx="1"/>
          </p:nvPr>
        </p:nvSpPr>
        <p:spPr>
          <a:xfrm>
            <a:off x="0" y="1143000"/>
            <a:ext cx="12192000" cy="5714999"/>
          </a:xfrm>
        </p:spPr>
        <p:txBody>
          <a:bodyPr>
            <a:normAutofit/>
          </a:bodyPr>
          <a:lstStyle/>
          <a:p>
            <a:r>
              <a:rPr lang="en-CA" b="1" dirty="0">
                <a:highlight>
                  <a:srgbClr val="FFFF00"/>
                </a:highlight>
              </a:rPr>
              <a:t>Ezekiel is told that what he is seeing is</a:t>
            </a:r>
            <a:r>
              <a:rPr lang="en-CA" dirty="0"/>
              <a:t> “</a:t>
            </a:r>
            <a:r>
              <a:rPr lang="en-CA" b="1" dirty="0">
                <a:highlight>
                  <a:srgbClr val="FFFF00"/>
                </a:highlight>
              </a:rPr>
              <a:t>the house of Israel</a:t>
            </a:r>
            <a:r>
              <a:rPr lang="en-CA" dirty="0"/>
              <a:t>”:</a:t>
            </a:r>
          </a:p>
          <a:p>
            <a:pPr marL="457200" lvl="1" indent="0">
              <a:buNone/>
            </a:pPr>
            <a:r>
              <a:rPr lang="en-CA" b="1" u="sng" dirty="0"/>
              <a:t>Ezekiel 37:11 ESV</a:t>
            </a:r>
          </a:p>
          <a:p>
            <a:pPr marL="457200" lvl="1" indent="0">
              <a:buNone/>
            </a:pPr>
            <a:r>
              <a:rPr lang="en-CA" dirty="0"/>
              <a:t>Then he said to me, </a:t>
            </a:r>
          </a:p>
          <a:p>
            <a:pPr marL="914400" lvl="2" indent="0">
              <a:spcBef>
                <a:spcPts val="0"/>
              </a:spcBef>
              <a:buNone/>
            </a:pPr>
            <a:r>
              <a:rPr lang="en-CA" sz="2400" dirty="0"/>
              <a:t>“Son of man, </a:t>
            </a:r>
            <a:r>
              <a:rPr lang="en-CA" sz="2400" b="1" dirty="0">
                <a:highlight>
                  <a:srgbClr val="FFFF00"/>
                </a:highlight>
              </a:rPr>
              <a:t>these bones are the whole house of Israel</a:t>
            </a:r>
            <a:r>
              <a:rPr lang="en-CA" sz="2400" dirty="0"/>
              <a:t>. </a:t>
            </a:r>
            <a:br>
              <a:rPr lang="en-CA" sz="2400" dirty="0"/>
            </a:br>
            <a:r>
              <a:rPr lang="en-CA" sz="2400" dirty="0"/>
              <a:t>Behold, they say, </a:t>
            </a:r>
          </a:p>
          <a:p>
            <a:pPr marL="1371600" lvl="3" indent="0">
              <a:spcBef>
                <a:spcPts val="0"/>
              </a:spcBef>
              <a:buNone/>
            </a:pPr>
            <a:r>
              <a:rPr lang="en-CA" sz="2400" dirty="0"/>
              <a:t>‘Our bones are dried up, and our hope is lost; we are indeed cut off.’</a:t>
            </a:r>
          </a:p>
          <a:p>
            <a:r>
              <a:rPr lang="en-CA" dirty="0"/>
              <a:t>This is consistent with other material in this section of the Book of Ezekiel</a:t>
            </a:r>
          </a:p>
          <a:p>
            <a:r>
              <a:rPr lang="en-CA" dirty="0"/>
              <a:t>The </a:t>
            </a:r>
            <a:r>
              <a:rPr lang="en-CA" b="1" dirty="0">
                <a:highlight>
                  <a:srgbClr val="FFFF00"/>
                </a:highlight>
              </a:rPr>
              <a:t>return to the land</a:t>
            </a:r>
            <a:r>
              <a:rPr lang="en-CA" dirty="0"/>
              <a:t> and the </a:t>
            </a:r>
            <a:r>
              <a:rPr lang="en-CA" b="1" dirty="0">
                <a:highlight>
                  <a:srgbClr val="FFFF00"/>
                </a:highlight>
              </a:rPr>
              <a:t>provision of the Holy Spirit</a:t>
            </a:r>
            <a:r>
              <a:rPr lang="en-CA" dirty="0"/>
              <a:t> would further Ezekiel’s conviction of a metaphor:</a:t>
            </a:r>
          </a:p>
          <a:p>
            <a:pPr marL="457200" lvl="1" indent="0">
              <a:buNone/>
            </a:pPr>
            <a:r>
              <a:rPr lang="en-CA" b="1" u="sng" dirty="0"/>
              <a:t>Ezekiel 37:14 ESV</a:t>
            </a:r>
            <a:br>
              <a:rPr lang="en-CA" dirty="0"/>
            </a:br>
            <a:r>
              <a:rPr lang="en-CA" dirty="0"/>
              <a:t>And </a:t>
            </a:r>
            <a:r>
              <a:rPr lang="en-CA" b="1" dirty="0">
                <a:highlight>
                  <a:srgbClr val="FFFF00"/>
                </a:highlight>
              </a:rPr>
              <a:t>I will put my Spirit within you</a:t>
            </a:r>
            <a:r>
              <a:rPr lang="en-CA" dirty="0"/>
              <a:t>, and you shall live, </a:t>
            </a:r>
            <a:br>
              <a:rPr lang="en-CA" dirty="0"/>
            </a:br>
            <a:r>
              <a:rPr lang="en-CA" dirty="0"/>
              <a:t>and </a:t>
            </a:r>
            <a:r>
              <a:rPr lang="en-CA" b="1" dirty="0">
                <a:highlight>
                  <a:srgbClr val="FFFF00"/>
                </a:highlight>
              </a:rPr>
              <a:t>I will place you in your own land</a:t>
            </a:r>
            <a:r>
              <a:rPr lang="en-CA" dirty="0"/>
              <a:t>. </a:t>
            </a:r>
            <a:br>
              <a:rPr lang="en-CA" dirty="0"/>
            </a:br>
            <a:r>
              <a:rPr lang="en-CA" dirty="0"/>
              <a:t>Then you shall know that I am the LORD; I have spoken, and I will do it, declares the LORD. </a:t>
            </a:r>
          </a:p>
        </p:txBody>
      </p:sp>
    </p:spTree>
    <p:extLst>
      <p:ext uri="{BB962C8B-B14F-4D97-AF65-F5344CB8AC3E}">
        <p14:creationId xmlns:p14="http://schemas.microsoft.com/office/powerpoint/2010/main" val="297064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9FC-E166-6249-BAFE-B2EBDD79A686}"/>
              </a:ext>
            </a:extLst>
          </p:cNvPr>
          <p:cNvSpPr>
            <a:spLocks noGrp="1"/>
          </p:cNvSpPr>
          <p:nvPr>
            <p:ph type="title"/>
          </p:nvPr>
        </p:nvSpPr>
        <p:spPr>
          <a:xfrm>
            <a:off x="838200" y="1"/>
            <a:ext cx="10515600" cy="1155699"/>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Interpretation of the Vision</a:t>
            </a:r>
            <a:endParaRPr lang="en-CA" dirty="0"/>
          </a:p>
        </p:txBody>
      </p:sp>
      <p:sp>
        <p:nvSpPr>
          <p:cNvPr id="3" name="Content Placeholder 2">
            <a:extLst>
              <a:ext uri="{FF2B5EF4-FFF2-40B4-BE49-F238E27FC236}">
                <a16:creationId xmlns:a16="http://schemas.microsoft.com/office/drawing/2014/main" id="{1BC901B2-6BBD-0DB2-28AB-0A4092386B38}"/>
              </a:ext>
            </a:extLst>
          </p:cNvPr>
          <p:cNvSpPr>
            <a:spLocks noGrp="1"/>
          </p:cNvSpPr>
          <p:nvPr>
            <p:ph idx="1"/>
          </p:nvPr>
        </p:nvSpPr>
        <p:spPr>
          <a:xfrm>
            <a:off x="622300" y="1155700"/>
            <a:ext cx="11569700" cy="5702299"/>
          </a:xfrm>
        </p:spPr>
        <p:txBody>
          <a:bodyPr/>
          <a:lstStyle/>
          <a:p>
            <a:r>
              <a:rPr lang="en-CA" dirty="0"/>
              <a:t>Again, from our perspective, the details make it clear that, </a:t>
            </a:r>
            <a:br>
              <a:rPr lang="en-CA" dirty="0"/>
            </a:br>
            <a:r>
              <a:rPr lang="en-CA" dirty="0"/>
              <a:t>as described in the Great White Throne Judgement, </a:t>
            </a:r>
            <a:br>
              <a:rPr lang="en-CA" dirty="0"/>
            </a:br>
            <a:r>
              <a:rPr lang="en-CA" b="1" dirty="0">
                <a:highlight>
                  <a:srgbClr val="FFFF00"/>
                </a:highlight>
              </a:rPr>
              <a:t>a resurrection to physical life is being described</a:t>
            </a:r>
            <a:r>
              <a:rPr lang="en-CA" dirty="0"/>
              <a:t>:</a:t>
            </a:r>
          </a:p>
          <a:p>
            <a:pPr marL="457200" lvl="1" indent="0">
              <a:buNone/>
            </a:pPr>
            <a:r>
              <a:rPr lang="en-CA" b="1" u="sng" dirty="0"/>
              <a:t>Ezekiel 37:12-13 ESV</a:t>
            </a:r>
          </a:p>
          <a:p>
            <a:pPr marL="457200" lvl="1" indent="0">
              <a:buNone/>
            </a:pPr>
            <a:r>
              <a:rPr lang="en-CA" dirty="0"/>
              <a:t>Therefore prophesy, and say to them, </a:t>
            </a:r>
          </a:p>
          <a:p>
            <a:pPr marL="914400" lvl="2" indent="0">
              <a:spcBef>
                <a:spcPts val="0"/>
              </a:spcBef>
              <a:buNone/>
            </a:pPr>
            <a:r>
              <a:rPr lang="en-CA" sz="2400" dirty="0"/>
              <a:t>Thus says the Lord GOD: </a:t>
            </a:r>
          </a:p>
          <a:p>
            <a:pPr marL="1371600" lvl="3" indent="0">
              <a:spcBef>
                <a:spcPts val="0"/>
              </a:spcBef>
              <a:buNone/>
            </a:pPr>
            <a:r>
              <a:rPr lang="en-CA" sz="2400" dirty="0"/>
              <a:t>Behold, </a:t>
            </a:r>
            <a:r>
              <a:rPr lang="en-CA" sz="2400" b="1" dirty="0">
                <a:highlight>
                  <a:srgbClr val="FFFF00"/>
                </a:highlight>
              </a:rPr>
              <a:t>I will open your graves and raise you from your graves</a:t>
            </a:r>
            <a:r>
              <a:rPr lang="en-CA" sz="2400" dirty="0"/>
              <a:t>, O my people. </a:t>
            </a:r>
            <a:br>
              <a:rPr lang="en-CA" sz="2400" dirty="0"/>
            </a:br>
            <a:r>
              <a:rPr lang="en-CA" sz="2400" dirty="0"/>
              <a:t>And I will bring you into the </a:t>
            </a:r>
            <a:r>
              <a:rPr lang="en-CA" sz="2400" b="1" dirty="0">
                <a:highlight>
                  <a:srgbClr val="FFFF00"/>
                </a:highlight>
              </a:rPr>
              <a:t>land of Israel</a:t>
            </a:r>
            <a:r>
              <a:rPr lang="en-CA" sz="2400" dirty="0"/>
              <a:t>. </a:t>
            </a:r>
            <a:br>
              <a:rPr lang="en-CA" sz="2400" dirty="0"/>
            </a:br>
            <a:r>
              <a:rPr lang="en-CA" sz="2400" dirty="0"/>
              <a:t>And you shall know that I am the LORD, </a:t>
            </a:r>
            <a:br>
              <a:rPr lang="en-CA" sz="2400" dirty="0"/>
            </a:br>
            <a:r>
              <a:rPr lang="en-CA" sz="2400" dirty="0"/>
              <a:t>when I open your graves, and raise you from your graves, O my people.</a:t>
            </a:r>
          </a:p>
          <a:p>
            <a:r>
              <a:rPr lang="en-CA" dirty="0"/>
              <a:t>Indeed, however, </a:t>
            </a:r>
            <a:r>
              <a:rPr lang="en-CA" b="1" dirty="0">
                <a:highlight>
                  <a:srgbClr val="FFFF00"/>
                </a:highlight>
              </a:rPr>
              <a:t>the vision is a “metaphor”</a:t>
            </a:r>
            <a:r>
              <a:rPr lang="en-CA" dirty="0"/>
              <a:t> because it deals only with </a:t>
            </a:r>
            <a:br>
              <a:rPr lang="en-CA" dirty="0"/>
            </a:br>
            <a:r>
              <a:rPr lang="en-CA" dirty="0"/>
              <a:t>“the house of Israel” as a type of </a:t>
            </a:r>
            <a:r>
              <a:rPr lang="en-CA" b="1" dirty="0">
                <a:highlight>
                  <a:srgbClr val="FFFF00"/>
                </a:highlight>
              </a:rPr>
              <a:t>all humanity to come up </a:t>
            </a:r>
            <a:br>
              <a:rPr lang="en-CA" b="1" dirty="0">
                <a:highlight>
                  <a:srgbClr val="FFFF00"/>
                </a:highlight>
              </a:rPr>
            </a:br>
            <a:r>
              <a:rPr lang="en-CA" b="1" dirty="0">
                <a:highlight>
                  <a:srgbClr val="FFFF00"/>
                </a:highlight>
              </a:rPr>
              <a:t>in the Great White Throne Judgement</a:t>
            </a:r>
            <a:r>
              <a:rPr lang="en-CA" dirty="0"/>
              <a:t> </a:t>
            </a:r>
          </a:p>
        </p:txBody>
      </p:sp>
    </p:spTree>
    <p:extLst>
      <p:ext uri="{BB962C8B-B14F-4D97-AF65-F5344CB8AC3E}">
        <p14:creationId xmlns:p14="http://schemas.microsoft.com/office/powerpoint/2010/main" val="34429362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1117</TotalTime>
  <Words>3414</Words>
  <Application>Microsoft Office PowerPoint</Application>
  <PresentationFormat>Widescreen</PresentationFormat>
  <Paragraphs>193</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Arial Black</vt:lpstr>
      <vt:lpstr>Calibri</vt:lpstr>
      <vt:lpstr>Calibri Light</vt:lpstr>
      <vt:lpstr>1_Office Theme</vt:lpstr>
      <vt:lpstr>Ezekiel – Eschatology</vt:lpstr>
      <vt:lpstr>What is “Eschatology”?</vt:lpstr>
      <vt:lpstr>Ezekiel Chapter 37</vt:lpstr>
      <vt:lpstr>The Great White Throne Judgement</vt:lpstr>
      <vt:lpstr>The Vision of the Valley of Dry Bones</vt:lpstr>
      <vt:lpstr>The Vision of the Valley of Dry Bones</vt:lpstr>
      <vt:lpstr>The Vision of the Valley of Dry Bones</vt:lpstr>
      <vt:lpstr>Interpretation of the Vision</vt:lpstr>
      <vt:lpstr>Interpretation of the Vision</vt:lpstr>
      <vt:lpstr>A Sign Act: the Two Sticks</vt:lpstr>
      <vt:lpstr>Interpretation of the Sign Act</vt:lpstr>
      <vt:lpstr>Interpretation of the Sign Act</vt:lpstr>
      <vt:lpstr>Interpretation of the Sign Act</vt:lpstr>
      <vt:lpstr>The Peoples on the Periphery</vt:lpstr>
      <vt:lpstr>PowerPoint Presentation</vt:lpstr>
      <vt:lpstr>Who are These Peoples?</vt:lpstr>
      <vt:lpstr>Who are These Peoples?</vt:lpstr>
      <vt:lpstr>Who are These Peoples?</vt:lpstr>
      <vt:lpstr>Who are These Peoples?</vt:lpstr>
      <vt:lpstr>Where Did These Peoples Reside?</vt:lpstr>
      <vt:lpstr>The Mainstream of Civilization</vt:lpstr>
      <vt:lpstr>The Mainstream of Civilization</vt:lpstr>
      <vt:lpstr>The Peoples on the Periphery</vt:lpstr>
      <vt:lpstr>To be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Whyte</dc:creator>
  <cp:lastModifiedBy>Mike Whyte</cp:lastModifiedBy>
  <cp:revision>27</cp:revision>
  <dcterms:created xsi:type="dcterms:W3CDTF">2025-03-02T11:08:57Z</dcterms:created>
  <dcterms:modified xsi:type="dcterms:W3CDTF">2025-05-21T12:12:20Z</dcterms:modified>
</cp:coreProperties>
</file>