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78" r:id="rId4"/>
    <p:sldId id="280" r:id="rId5"/>
    <p:sldId id="281" r:id="rId6"/>
    <p:sldId id="258" r:id="rId7"/>
    <p:sldId id="282" r:id="rId8"/>
    <p:sldId id="259" r:id="rId9"/>
    <p:sldId id="285" r:id="rId10"/>
    <p:sldId id="284" r:id="rId11"/>
    <p:sldId id="283" r:id="rId12"/>
    <p:sldId id="286" r:id="rId13"/>
    <p:sldId id="277" r:id="rId14"/>
    <p:sldId id="260" r:id="rId15"/>
    <p:sldId id="287" r:id="rId16"/>
    <p:sldId id="288" r:id="rId17"/>
    <p:sldId id="264" r:id="rId18"/>
    <p:sldId id="289" r:id="rId19"/>
    <p:sldId id="265" r:id="rId20"/>
    <p:sldId id="290" r:id="rId21"/>
    <p:sldId id="261" r:id="rId22"/>
    <p:sldId id="266" r:id="rId23"/>
    <p:sldId id="291" r:id="rId24"/>
    <p:sldId id="292" r:id="rId25"/>
    <p:sldId id="267" r:id="rId26"/>
    <p:sldId id="293" r:id="rId27"/>
    <p:sldId id="268" r:id="rId28"/>
    <p:sldId id="269" r:id="rId29"/>
    <p:sldId id="294" r:id="rId30"/>
    <p:sldId id="295" r:id="rId31"/>
    <p:sldId id="272" r:id="rId32"/>
    <p:sldId id="27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917" autoAdjust="0"/>
    <p:restoredTop sz="72634" autoAdjust="0"/>
  </p:normalViewPr>
  <p:slideViewPr>
    <p:cSldViewPr snapToGrid="0">
      <p:cViewPr varScale="1">
        <p:scale>
          <a:sx n="47" d="100"/>
          <a:sy n="47" d="100"/>
        </p:scale>
        <p:origin x="990" y="36"/>
      </p:cViewPr>
      <p:guideLst/>
    </p:cSldViewPr>
  </p:slideViewPr>
  <p:notesTextViewPr>
    <p:cViewPr>
      <p:scale>
        <a:sx n="3" d="2"/>
        <a:sy n="3" d="2"/>
      </p:scale>
      <p:origin x="0" y="0"/>
    </p:cViewPr>
  </p:notesTextViewPr>
  <p:sorterViewPr>
    <p:cViewPr>
      <p:scale>
        <a:sx n="110" d="100"/>
        <a:sy n="110" d="100"/>
      </p:scale>
      <p:origin x="0" y="-6630"/>
    </p:cViewPr>
  </p:sorterViewPr>
  <p:notesViewPr>
    <p:cSldViewPr snapToGrid="0">
      <p:cViewPr varScale="1">
        <p:scale>
          <a:sx n="77" d="100"/>
          <a:sy n="77" d="100"/>
        </p:scale>
        <p:origin x="187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F39FDC-ADE6-44E3-BF36-E9A33EA0D8EB}" type="datetimeFigureOut">
              <a:rPr lang="en-CA" smtClean="0"/>
              <a:t>2024-12-28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A3CA8-D09E-40C4-913D-6D7FFE039FD4}" type="slidenum">
              <a:rPr lang="en-CA" smtClean="0"/>
              <a:t>‹#›</a:t>
            </a:fld>
            <a:endParaRPr lang="en-CA"/>
          </a:p>
        </p:txBody>
      </p:sp>
    </p:spTree>
    <p:extLst>
      <p:ext uri="{BB962C8B-B14F-4D97-AF65-F5344CB8AC3E}">
        <p14:creationId xmlns:p14="http://schemas.microsoft.com/office/powerpoint/2010/main" val="241450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Three mothers: Hannah, Mary, and the Church …</a:t>
            </a:r>
          </a:p>
          <a:p>
            <a:pPr marL="171450" indent="-171450">
              <a:buFont typeface="Arial" panose="020B0604020202020204" pitchFamily="34" charset="0"/>
              <a:buChar char="•"/>
            </a:pPr>
            <a:r>
              <a:rPr lang="en-CA" dirty="0"/>
              <a:t>Jesus’ avowed purpose was to “build my Church” </a:t>
            </a:r>
          </a:p>
          <a:p>
            <a:pPr marL="171450" indent="-171450">
              <a:buFont typeface="Arial" panose="020B0604020202020204" pitchFamily="34" charset="0"/>
              <a:buChar char="•"/>
            </a:pPr>
            <a:r>
              <a:rPr lang="en-CA" dirty="0"/>
              <a:t>This would be accomplished by “human agents” through the power of the Holy Spirit</a:t>
            </a:r>
          </a:p>
          <a:p>
            <a:pPr marL="171450" indent="-171450">
              <a:buFont typeface="Arial" panose="020B0604020202020204" pitchFamily="34" charset="0"/>
              <a:buChar char="•"/>
            </a:pPr>
            <a:r>
              <a:rPr lang="en-CA" dirty="0"/>
              <a:t>The New Testament Church began on the Day of Pentecost with the indwelling of Holy Spirit’s being distributed to 120 persons</a:t>
            </a:r>
          </a:p>
          <a:p>
            <a:pPr marL="171450" indent="-171450">
              <a:buFont typeface="Arial" panose="020B0604020202020204" pitchFamily="34" charset="0"/>
              <a:buChar char="•"/>
            </a:pPr>
            <a:r>
              <a:rPr lang="en-CA" dirty="0"/>
              <a:t>Just before the Ascension, Jesus informed the Apostles of the purpose of their calling: “feed my flock” </a:t>
            </a:r>
          </a:p>
        </p:txBody>
      </p:sp>
      <p:sp>
        <p:nvSpPr>
          <p:cNvPr id="4" name="Slide Number Placeholder 3"/>
          <p:cNvSpPr>
            <a:spLocks noGrp="1"/>
          </p:cNvSpPr>
          <p:nvPr>
            <p:ph type="sldNum" sz="quarter" idx="5"/>
          </p:nvPr>
        </p:nvSpPr>
        <p:spPr/>
        <p:txBody>
          <a:bodyPr/>
          <a:lstStyle/>
          <a:p>
            <a:fld id="{50EA3CA8-D09E-40C4-913D-6D7FFE039FD4}" type="slidenum">
              <a:rPr lang="en-CA" smtClean="0"/>
              <a:t>1</a:t>
            </a:fld>
            <a:endParaRPr lang="en-CA"/>
          </a:p>
        </p:txBody>
      </p:sp>
    </p:spTree>
    <p:extLst>
      <p:ext uri="{BB962C8B-B14F-4D97-AF65-F5344CB8AC3E}">
        <p14:creationId xmlns:p14="http://schemas.microsoft.com/office/powerpoint/2010/main" val="25162766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45267-A33E-6436-2482-7B958DDC96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DD6361-B0A7-0FB9-EB37-3679CAAC555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B09B0B-8C5B-F1A7-88DE-D504124D93C3}"/>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E2F31375-2B34-C3E5-079E-16BA4B5F811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EA3CA8-D09E-40C4-913D-6D7FFE039FD4}"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87513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Book of Acts explicitly reports the accomplishment of the signs reported by Mark</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50EA3CA8-D09E-40C4-913D-6D7FFE039FD4}" type="slidenum">
              <a:rPr lang="en-CA" smtClean="0"/>
              <a:t>22</a:t>
            </a:fld>
            <a:endParaRPr lang="en-CA"/>
          </a:p>
        </p:txBody>
      </p:sp>
    </p:spTree>
    <p:extLst>
      <p:ext uri="{BB962C8B-B14F-4D97-AF65-F5344CB8AC3E}">
        <p14:creationId xmlns:p14="http://schemas.microsoft.com/office/powerpoint/2010/main" val="457656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925AB-43DF-AAC7-74B9-2A899B9DD9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AC6C31-6ADB-8DD9-8AD0-F5ED558309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CD021B-7919-13B1-9673-2D8F078BC014}"/>
              </a:ext>
            </a:extLst>
          </p:cNvPr>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2E41153A-906F-3EE7-E2A3-CA7150D8868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EA3CA8-D09E-40C4-913D-6D7FFE039FD4}"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1939287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CE3B2-FB2B-0DD7-F6E2-4D6862CF2D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BD785A-0CFB-0E95-920E-E6FD613A02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A80774-A23F-FD82-869E-D05F95ED8C24}"/>
              </a:ext>
            </a:extLst>
          </p:cNvPr>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“binding” relates to administrative discretion and organizational details in accomplishing the commission: for example, Apostles “preached in person”; Herbert Armstrong used “radio”; our most effective tool is the “internet”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“binding” has nothing to do with the teaching of the Bible, especially the Sabbath … </a:t>
            </a:r>
          </a:p>
        </p:txBody>
      </p:sp>
      <p:sp>
        <p:nvSpPr>
          <p:cNvPr id="4" name="Slide Number Placeholder 3">
            <a:extLst>
              <a:ext uri="{FF2B5EF4-FFF2-40B4-BE49-F238E27FC236}">
                <a16:creationId xmlns:a16="http://schemas.microsoft.com/office/drawing/2014/main" id="{D94FDB10-2BA9-F266-2F23-052D1B2DDDBB}"/>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EA3CA8-D09E-40C4-913D-6D7FFE039FD4}"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0095963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 </a:t>
            </a:r>
          </a:p>
        </p:txBody>
      </p:sp>
      <p:sp>
        <p:nvSpPr>
          <p:cNvPr id="4" name="Slide Number Placeholder 3"/>
          <p:cNvSpPr>
            <a:spLocks noGrp="1"/>
          </p:cNvSpPr>
          <p:nvPr>
            <p:ph type="sldNum" sz="quarter" idx="5"/>
          </p:nvPr>
        </p:nvSpPr>
        <p:spPr/>
        <p:txBody>
          <a:bodyPr/>
          <a:lstStyle/>
          <a:p>
            <a:fld id="{50EA3CA8-D09E-40C4-913D-6D7FFE039FD4}" type="slidenum">
              <a:rPr lang="en-CA" smtClean="0"/>
              <a:t>25</a:t>
            </a:fld>
            <a:endParaRPr lang="en-CA"/>
          </a:p>
        </p:txBody>
      </p:sp>
    </p:spTree>
    <p:extLst>
      <p:ext uri="{BB962C8B-B14F-4D97-AF65-F5344CB8AC3E}">
        <p14:creationId xmlns:p14="http://schemas.microsoft.com/office/powerpoint/2010/main" val="515919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B450D2-7A8F-0145-D5AF-B6E1A74795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CFA26D-0DA2-D291-7E8C-87F052D224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F2089D-1F10-100E-BC18-65C332C4E60F}"/>
              </a:ext>
            </a:extLst>
          </p:cNvPr>
          <p:cNvSpPr>
            <a:spLocks noGrp="1"/>
          </p:cNvSpPr>
          <p:nvPr>
            <p:ph type="body" idx="1"/>
          </p:nvPr>
        </p:nvSpPr>
        <p:spPr/>
        <p:txBody>
          <a:bodyPr/>
          <a:lstStyle/>
          <a:p>
            <a:pPr marL="171450" indent="-171450" algn="just">
              <a:buFont typeface="Arial" panose="020B0604020202020204" pitchFamily="34" charset="0"/>
              <a:buChar char="•"/>
            </a:pPr>
            <a:r>
              <a:rPr lang="en-CA" dirty="0"/>
              <a:t>This is the main prophecy of the Good Shepherd, see also Is40:11,56:8, Jr3:15,23:3-4, 31:10, Mc5:4,7:14, Zc13:7 </a:t>
            </a:r>
          </a:p>
        </p:txBody>
      </p:sp>
      <p:sp>
        <p:nvSpPr>
          <p:cNvPr id="4" name="Slide Number Placeholder 3">
            <a:extLst>
              <a:ext uri="{FF2B5EF4-FFF2-40B4-BE49-F238E27FC236}">
                <a16:creationId xmlns:a16="http://schemas.microsoft.com/office/drawing/2014/main" id="{C51B6608-D845-ADBC-4A0B-12DFA8AAAE10}"/>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EA3CA8-D09E-40C4-913D-6D7FFE039FD4}"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0441057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Context: (Jh9:40-41, 10:1a) Some of the Pharisees near him heard these things, and said to him, “Are we also blind?”  Jesus said to them, “If you were blind, you would have no guilt; but now that you say, ‘We see,’ your guilt remains.   “Truly, truly, I say to you …”</a:t>
            </a:r>
          </a:p>
          <a:p>
            <a:pPr marL="171450" indent="-171450">
              <a:buFont typeface="Arial" panose="020B0604020202020204" pitchFamily="34" charset="0"/>
              <a:buChar char="•"/>
            </a:pPr>
            <a:r>
              <a:rPr lang="en-CA" dirty="0"/>
              <a:t>They also recognized that he called them “thieves and robbers”</a:t>
            </a:r>
          </a:p>
        </p:txBody>
      </p:sp>
      <p:sp>
        <p:nvSpPr>
          <p:cNvPr id="4" name="Slide Number Placeholder 3"/>
          <p:cNvSpPr>
            <a:spLocks noGrp="1"/>
          </p:cNvSpPr>
          <p:nvPr>
            <p:ph type="sldNum" sz="quarter" idx="5"/>
          </p:nvPr>
        </p:nvSpPr>
        <p:spPr/>
        <p:txBody>
          <a:bodyPr/>
          <a:lstStyle/>
          <a:p>
            <a:fld id="{50EA3CA8-D09E-40C4-913D-6D7FFE039FD4}" type="slidenum">
              <a:rPr lang="en-CA" smtClean="0"/>
              <a:t>27</a:t>
            </a:fld>
            <a:endParaRPr lang="en-CA"/>
          </a:p>
        </p:txBody>
      </p:sp>
    </p:spTree>
    <p:extLst>
      <p:ext uri="{BB962C8B-B14F-4D97-AF65-F5344CB8AC3E}">
        <p14:creationId xmlns:p14="http://schemas.microsoft.com/office/powerpoint/2010/main" val="2074046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50EA3CA8-D09E-40C4-913D-6D7FFE039FD4}" type="slidenum">
              <a:rPr lang="en-CA" smtClean="0"/>
              <a:t>28</a:t>
            </a:fld>
            <a:endParaRPr lang="en-CA"/>
          </a:p>
        </p:txBody>
      </p:sp>
    </p:spTree>
    <p:extLst>
      <p:ext uri="{BB962C8B-B14F-4D97-AF65-F5344CB8AC3E}">
        <p14:creationId xmlns:p14="http://schemas.microsoft.com/office/powerpoint/2010/main" val="35017450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E0299-93F0-2ACA-9E8F-B7A85888A5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26B331-2C79-54DE-9830-579C5A10A9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5C73AA-3A3D-2D34-3176-80C736AE72DC}"/>
              </a:ext>
            </a:extLst>
          </p:cNvPr>
          <p:cNvSpPr>
            <a:spLocks noGrp="1"/>
          </p:cNvSpPr>
          <p:nvPr>
            <p:ph type="body" idx="1"/>
          </p:nvPr>
        </p:nvSpPr>
        <p:spPr/>
        <p:txBody>
          <a:bodyPr/>
          <a:lstStyle/>
          <a:p>
            <a:pPr marL="171450" indent="-171450">
              <a:buFont typeface="Arial" panose="020B0604020202020204" pitchFamily="34" charset="0"/>
              <a:buChar char="•"/>
            </a:pPr>
            <a:r>
              <a:rPr lang="en-CA" dirty="0"/>
              <a:t>This specifically directed at Peter, as the “leading” Apostle, but it was clearly intended for all … </a:t>
            </a:r>
          </a:p>
        </p:txBody>
      </p:sp>
      <p:sp>
        <p:nvSpPr>
          <p:cNvPr id="4" name="Slide Number Placeholder 3">
            <a:extLst>
              <a:ext uri="{FF2B5EF4-FFF2-40B4-BE49-F238E27FC236}">
                <a16:creationId xmlns:a16="http://schemas.microsoft.com/office/drawing/2014/main" id="{616EF773-8B32-8A6A-08D9-4882E9DFD1C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EA3CA8-D09E-40C4-913D-6D7FFE039FD4}"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828198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Apostles created the Church …</a:t>
            </a:r>
          </a:p>
          <a:p>
            <a:pPr marL="171450" indent="-171450">
              <a:buFont typeface="Arial" panose="020B0604020202020204" pitchFamily="34" charset="0"/>
              <a:buChar char="•"/>
            </a:pPr>
            <a:r>
              <a:rPr lang="en-CA" dirty="0"/>
              <a:t>Our job is to carry it to each and every human being …</a:t>
            </a:r>
          </a:p>
        </p:txBody>
      </p:sp>
      <p:sp>
        <p:nvSpPr>
          <p:cNvPr id="4" name="Slide Number Placeholder 3"/>
          <p:cNvSpPr>
            <a:spLocks noGrp="1"/>
          </p:cNvSpPr>
          <p:nvPr>
            <p:ph type="sldNum" sz="quarter" idx="5"/>
          </p:nvPr>
        </p:nvSpPr>
        <p:spPr/>
        <p:txBody>
          <a:bodyPr/>
          <a:lstStyle/>
          <a:p>
            <a:fld id="{50EA3CA8-D09E-40C4-913D-6D7FFE039FD4}" type="slidenum">
              <a:rPr lang="en-CA" smtClean="0"/>
              <a:t>31</a:t>
            </a:fld>
            <a:endParaRPr lang="en-CA"/>
          </a:p>
        </p:txBody>
      </p:sp>
    </p:spTree>
    <p:extLst>
      <p:ext uri="{BB962C8B-B14F-4D97-AF65-F5344CB8AC3E}">
        <p14:creationId xmlns:p14="http://schemas.microsoft.com/office/powerpoint/2010/main" val="2872493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 famous play on words …</a:t>
            </a:r>
          </a:p>
        </p:txBody>
      </p:sp>
      <p:sp>
        <p:nvSpPr>
          <p:cNvPr id="4" name="Slide Number Placeholder 3"/>
          <p:cNvSpPr>
            <a:spLocks noGrp="1"/>
          </p:cNvSpPr>
          <p:nvPr>
            <p:ph type="sldNum" sz="quarter" idx="5"/>
          </p:nvPr>
        </p:nvSpPr>
        <p:spPr/>
        <p:txBody>
          <a:bodyPr/>
          <a:lstStyle/>
          <a:p>
            <a:fld id="{50EA3CA8-D09E-40C4-913D-6D7FFE039FD4}" type="slidenum">
              <a:rPr lang="en-CA" smtClean="0"/>
              <a:t>2</a:t>
            </a:fld>
            <a:endParaRPr lang="en-CA"/>
          </a:p>
        </p:txBody>
      </p:sp>
    </p:spTree>
    <p:extLst>
      <p:ext uri="{BB962C8B-B14F-4D97-AF65-F5344CB8AC3E}">
        <p14:creationId xmlns:p14="http://schemas.microsoft.com/office/powerpoint/2010/main" val="3956255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84C0E4-11F0-5354-A8B1-086571FC63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AC40C2-51EE-63B8-0846-6154A329100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C75C70-5D30-2DC5-64A0-A10D4075BE60}"/>
              </a:ext>
            </a:extLst>
          </p:cNvPr>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3A35AE0D-4C91-AA64-9104-BC4D056AA82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EA3CA8-D09E-40C4-913D-6D7FFE039FD4}"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896940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mythical “domain of the dead” goes back to Sumerian </a:t>
            </a:r>
            <a:r>
              <a:rPr lang="en-CA" dirty="0" err="1"/>
              <a:t>relgion</a:t>
            </a:r>
            <a:endParaRPr lang="en-CA" dirty="0"/>
          </a:p>
        </p:txBody>
      </p:sp>
      <p:sp>
        <p:nvSpPr>
          <p:cNvPr id="4" name="Slide Number Placeholder 3"/>
          <p:cNvSpPr>
            <a:spLocks noGrp="1"/>
          </p:cNvSpPr>
          <p:nvPr>
            <p:ph type="sldNum" sz="quarter" idx="5"/>
          </p:nvPr>
        </p:nvSpPr>
        <p:spPr/>
        <p:txBody>
          <a:bodyPr/>
          <a:lstStyle/>
          <a:p>
            <a:fld id="{50EA3CA8-D09E-40C4-913D-6D7FFE039FD4}" type="slidenum">
              <a:rPr lang="en-CA" smtClean="0"/>
              <a:t>6</a:t>
            </a:fld>
            <a:endParaRPr lang="en-CA"/>
          </a:p>
        </p:txBody>
      </p:sp>
    </p:spTree>
    <p:extLst>
      <p:ext uri="{BB962C8B-B14F-4D97-AF65-F5344CB8AC3E}">
        <p14:creationId xmlns:p14="http://schemas.microsoft.com/office/powerpoint/2010/main" val="863367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4B906A-FA71-509E-072C-A0E5F7FC64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9D35C5-400D-651A-1C4E-D859268E30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5E8A2A-377D-0366-11FF-DA3A67EF9022}"/>
              </a:ext>
            </a:extLst>
          </p:cNvPr>
          <p:cNvSpPr>
            <a:spLocks noGrp="1"/>
          </p:cNvSpPr>
          <p:nvPr>
            <p:ph type="body" idx="1"/>
          </p:nvPr>
        </p:nvSpPr>
        <p:spPr/>
        <p:txBody>
          <a:bodyPr/>
          <a:lstStyle/>
          <a:p>
            <a:r>
              <a:rPr lang="en-CA" sz="900" dirty="0"/>
              <a:t>Romans 6:9 - We know that Christ, being raised from the dead, will never die again; death no longer has dominion over him.</a:t>
            </a:r>
          </a:p>
          <a:p>
            <a:r>
              <a:rPr lang="en-CA" sz="900" dirty="0"/>
              <a:t>Romans 7:24 - Wretched man that I am! Who will deliver me from this body of death?</a:t>
            </a:r>
          </a:p>
          <a:p>
            <a:r>
              <a:rPr lang="en-CA" sz="900" dirty="0"/>
              <a:t>Romans 8:2 - For the law of the Spirit of life has set you free in Christ Jesus from the law of sin and death.</a:t>
            </a:r>
          </a:p>
          <a:p>
            <a:r>
              <a:rPr lang="en-CA" sz="900" dirty="0"/>
              <a:t>2 Timothy 1:10 - and which now has been manifested through the appearing of our Savior Christ Jesus, who abolished death and brought life and immortality to light through the gospel,</a:t>
            </a:r>
          </a:p>
          <a:p>
            <a:r>
              <a:rPr lang="en-CA" sz="900" dirty="0"/>
              <a:t>1 John 3:14 - We know that we have passed out of death into life, because we love the brothers. Whoever does not love abides in death.</a:t>
            </a:r>
          </a:p>
        </p:txBody>
      </p:sp>
      <p:sp>
        <p:nvSpPr>
          <p:cNvPr id="4" name="Slide Number Placeholder 3">
            <a:extLst>
              <a:ext uri="{FF2B5EF4-FFF2-40B4-BE49-F238E27FC236}">
                <a16:creationId xmlns:a16="http://schemas.microsoft.com/office/drawing/2014/main" id="{425E2E7A-29EF-58E0-28A3-DA0A8032A01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EA3CA8-D09E-40C4-913D-6D7FFE039FD4}"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933260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Progressive revelation through OT …</a:t>
            </a:r>
          </a:p>
        </p:txBody>
      </p:sp>
      <p:sp>
        <p:nvSpPr>
          <p:cNvPr id="4" name="Slide Number Placeholder 3"/>
          <p:cNvSpPr>
            <a:spLocks noGrp="1"/>
          </p:cNvSpPr>
          <p:nvPr>
            <p:ph type="sldNum" sz="quarter" idx="5"/>
          </p:nvPr>
        </p:nvSpPr>
        <p:spPr/>
        <p:txBody>
          <a:bodyPr/>
          <a:lstStyle/>
          <a:p>
            <a:fld id="{50EA3CA8-D09E-40C4-913D-6D7FFE039FD4}" type="slidenum">
              <a:rPr lang="en-CA" smtClean="0"/>
              <a:t>8</a:t>
            </a:fld>
            <a:endParaRPr lang="en-CA"/>
          </a:p>
        </p:txBody>
      </p:sp>
    </p:spTree>
    <p:extLst>
      <p:ext uri="{BB962C8B-B14F-4D97-AF65-F5344CB8AC3E}">
        <p14:creationId xmlns:p14="http://schemas.microsoft.com/office/powerpoint/2010/main" val="2126676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One of the most important OT verses …</a:t>
            </a:r>
          </a:p>
        </p:txBody>
      </p:sp>
      <p:sp>
        <p:nvSpPr>
          <p:cNvPr id="4" name="Slide Number Placeholder 3"/>
          <p:cNvSpPr>
            <a:spLocks noGrp="1"/>
          </p:cNvSpPr>
          <p:nvPr>
            <p:ph type="sldNum" sz="quarter" idx="5"/>
          </p:nvPr>
        </p:nvSpPr>
        <p:spPr/>
        <p:txBody>
          <a:bodyPr/>
          <a:lstStyle/>
          <a:p>
            <a:fld id="{50EA3CA8-D09E-40C4-913D-6D7FFE039FD4}" type="slidenum">
              <a:rPr lang="en-CA" smtClean="0"/>
              <a:t>9</a:t>
            </a:fld>
            <a:endParaRPr lang="en-CA"/>
          </a:p>
        </p:txBody>
      </p:sp>
    </p:spTree>
    <p:extLst>
      <p:ext uri="{BB962C8B-B14F-4D97-AF65-F5344CB8AC3E}">
        <p14:creationId xmlns:p14="http://schemas.microsoft.com/office/powerpoint/2010/main" val="3555643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were many eyewitnesses to the death of Jesus  Christ …</a:t>
            </a:r>
          </a:p>
          <a:p>
            <a:pPr marL="171450" indent="-171450">
              <a:buFont typeface="Arial" panose="020B0604020202020204" pitchFamily="34" charset="0"/>
              <a:buChar char="•"/>
            </a:pPr>
            <a:r>
              <a:rPr lang="en-CA" dirty="0"/>
              <a:t>Jesus made a point of appearing alive to them after the resurrection …</a:t>
            </a:r>
          </a:p>
          <a:p>
            <a:pPr marL="171450" indent="-171450">
              <a:buFont typeface="Arial" panose="020B0604020202020204" pitchFamily="34" charset="0"/>
              <a:buChar char="•"/>
            </a:pPr>
            <a:r>
              <a:rPr lang="en-CA" dirty="0"/>
              <a:t>Most importantly the Apostles, but also the “seventy”, many women and a collected group of 500 people …</a:t>
            </a:r>
          </a:p>
        </p:txBody>
      </p:sp>
      <p:sp>
        <p:nvSpPr>
          <p:cNvPr id="4" name="Slide Number Placeholder 3"/>
          <p:cNvSpPr>
            <a:spLocks noGrp="1"/>
          </p:cNvSpPr>
          <p:nvPr>
            <p:ph type="sldNum" sz="quarter" idx="5"/>
          </p:nvPr>
        </p:nvSpPr>
        <p:spPr/>
        <p:txBody>
          <a:bodyPr/>
          <a:lstStyle/>
          <a:p>
            <a:fld id="{50EA3CA8-D09E-40C4-913D-6D7FFE039FD4}" type="slidenum">
              <a:rPr lang="en-CA" smtClean="0"/>
              <a:t>13</a:t>
            </a:fld>
            <a:endParaRPr lang="en-CA"/>
          </a:p>
        </p:txBody>
      </p:sp>
    </p:spTree>
    <p:extLst>
      <p:ext uri="{BB962C8B-B14F-4D97-AF65-F5344CB8AC3E}">
        <p14:creationId xmlns:p14="http://schemas.microsoft.com/office/powerpoint/2010/main" val="3228373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0EA3CA8-D09E-40C4-913D-6D7FFE039FD4}" type="slidenum">
              <a:rPr lang="en-CA" smtClean="0"/>
              <a:t>19</a:t>
            </a:fld>
            <a:endParaRPr lang="en-CA"/>
          </a:p>
        </p:txBody>
      </p:sp>
    </p:spTree>
    <p:extLst>
      <p:ext uri="{BB962C8B-B14F-4D97-AF65-F5344CB8AC3E}">
        <p14:creationId xmlns:p14="http://schemas.microsoft.com/office/powerpoint/2010/main" val="1689670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33231-F5C7-FF08-54F3-779B49D5F1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9F7F826-B733-CD06-40A4-9DB31C08C6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27B19D9-7F81-8B2F-28DF-412438D012BB}"/>
              </a:ext>
            </a:extLst>
          </p:cNvPr>
          <p:cNvSpPr>
            <a:spLocks noGrp="1"/>
          </p:cNvSpPr>
          <p:nvPr>
            <p:ph type="dt" sz="half" idx="10"/>
          </p:nvPr>
        </p:nvSpPr>
        <p:spPr/>
        <p:txBody>
          <a:bodyPr/>
          <a:lstStyle/>
          <a:p>
            <a:fld id="{6B612C31-FDEE-4A2C-B5B5-936712DF5CA9}" type="datetimeFigureOut">
              <a:rPr lang="en-CA" smtClean="0"/>
              <a:t>2024-12-28</a:t>
            </a:fld>
            <a:endParaRPr lang="en-CA"/>
          </a:p>
        </p:txBody>
      </p:sp>
      <p:sp>
        <p:nvSpPr>
          <p:cNvPr id="5" name="Footer Placeholder 4">
            <a:extLst>
              <a:ext uri="{FF2B5EF4-FFF2-40B4-BE49-F238E27FC236}">
                <a16:creationId xmlns:a16="http://schemas.microsoft.com/office/drawing/2014/main" id="{47E5DF89-5BA9-7A66-6F59-57D91CB8EBD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DE605BB-5BFC-EAB0-5669-900FAE9BC19D}"/>
              </a:ext>
            </a:extLst>
          </p:cNvPr>
          <p:cNvSpPr>
            <a:spLocks noGrp="1"/>
          </p:cNvSpPr>
          <p:nvPr>
            <p:ph type="sldNum" sz="quarter" idx="12"/>
          </p:nvPr>
        </p:nvSpPr>
        <p:spPr/>
        <p:txBody>
          <a:bodyPr/>
          <a:lstStyle/>
          <a:p>
            <a:fld id="{D2CB3583-8F64-413A-938D-74274150F561}" type="slidenum">
              <a:rPr lang="en-CA" smtClean="0"/>
              <a:t>‹#›</a:t>
            </a:fld>
            <a:endParaRPr lang="en-CA"/>
          </a:p>
        </p:txBody>
      </p:sp>
    </p:spTree>
    <p:extLst>
      <p:ext uri="{BB962C8B-B14F-4D97-AF65-F5344CB8AC3E}">
        <p14:creationId xmlns:p14="http://schemas.microsoft.com/office/powerpoint/2010/main" val="216624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B508B-85E3-5E85-8F7C-516A72B5E0F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C85F23C-CFD2-818F-E5A6-E4E33A2D63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14D6B6F-73DD-F123-3A20-2AA53915ABEB}"/>
              </a:ext>
            </a:extLst>
          </p:cNvPr>
          <p:cNvSpPr>
            <a:spLocks noGrp="1"/>
          </p:cNvSpPr>
          <p:nvPr>
            <p:ph type="dt" sz="half" idx="10"/>
          </p:nvPr>
        </p:nvSpPr>
        <p:spPr/>
        <p:txBody>
          <a:bodyPr/>
          <a:lstStyle/>
          <a:p>
            <a:fld id="{6B612C31-FDEE-4A2C-B5B5-936712DF5CA9}" type="datetimeFigureOut">
              <a:rPr lang="en-CA" smtClean="0"/>
              <a:t>2024-12-28</a:t>
            </a:fld>
            <a:endParaRPr lang="en-CA"/>
          </a:p>
        </p:txBody>
      </p:sp>
      <p:sp>
        <p:nvSpPr>
          <p:cNvPr id="5" name="Footer Placeholder 4">
            <a:extLst>
              <a:ext uri="{FF2B5EF4-FFF2-40B4-BE49-F238E27FC236}">
                <a16:creationId xmlns:a16="http://schemas.microsoft.com/office/drawing/2014/main" id="{5772AB12-E83A-1485-C57C-D90EA19F4BC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805EC6A-0165-FA61-4DB6-55F42B7488B7}"/>
              </a:ext>
            </a:extLst>
          </p:cNvPr>
          <p:cNvSpPr>
            <a:spLocks noGrp="1"/>
          </p:cNvSpPr>
          <p:nvPr>
            <p:ph type="sldNum" sz="quarter" idx="12"/>
          </p:nvPr>
        </p:nvSpPr>
        <p:spPr/>
        <p:txBody>
          <a:bodyPr/>
          <a:lstStyle/>
          <a:p>
            <a:fld id="{D2CB3583-8F64-413A-938D-74274150F561}" type="slidenum">
              <a:rPr lang="en-CA" smtClean="0"/>
              <a:t>‹#›</a:t>
            </a:fld>
            <a:endParaRPr lang="en-CA"/>
          </a:p>
        </p:txBody>
      </p:sp>
    </p:spTree>
    <p:extLst>
      <p:ext uri="{BB962C8B-B14F-4D97-AF65-F5344CB8AC3E}">
        <p14:creationId xmlns:p14="http://schemas.microsoft.com/office/powerpoint/2010/main" val="3145377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727A76-AEF9-3BC1-02A0-BD7BF3C5A0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3E5C913-0616-6D66-E0C2-46BA91A8CF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196AFB0-2D52-EB40-9AA4-04434B28D8AF}"/>
              </a:ext>
            </a:extLst>
          </p:cNvPr>
          <p:cNvSpPr>
            <a:spLocks noGrp="1"/>
          </p:cNvSpPr>
          <p:nvPr>
            <p:ph type="dt" sz="half" idx="10"/>
          </p:nvPr>
        </p:nvSpPr>
        <p:spPr/>
        <p:txBody>
          <a:bodyPr/>
          <a:lstStyle/>
          <a:p>
            <a:fld id="{6B612C31-FDEE-4A2C-B5B5-936712DF5CA9}" type="datetimeFigureOut">
              <a:rPr lang="en-CA" smtClean="0"/>
              <a:t>2024-12-28</a:t>
            </a:fld>
            <a:endParaRPr lang="en-CA"/>
          </a:p>
        </p:txBody>
      </p:sp>
      <p:sp>
        <p:nvSpPr>
          <p:cNvPr id="5" name="Footer Placeholder 4">
            <a:extLst>
              <a:ext uri="{FF2B5EF4-FFF2-40B4-BE49-F238E27FC236}">
                <a16:creationId xmlns:a16="http://schemas.microsoft.com/office/drawing/2014/main" id="{ACAE2F10-1046-DC4A-276D-A13F31108E9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27C280D-3CDB-1779-8B7D-174044CDFE15}"/>
              </a:ext>
            </a:extLst>
          </p:cNvPr>
          <p:cNvSpPr>
            <a:spLocks noGrp="1"/>
          </p:cNvSpPr>
          <p:nvPr>
            <p:ph type="sldNum" sz="quarter" idx="12"/>
          </p:nvPr>
        </p:nvSpPr>
        <p:spPr/>
        <p:txBody>
          <a:bodyPr/>
          <a:lstStyle/>
          <a:p>
            <a:fld id="{D2CB3583-8F64-413A-938D-74274150F561}" type="slidenum">
              <a:rPr lang="en-CA" smtClean="0"/>
              <a:t>‹#›</a:t>
            </a:fld>
            <a:endParaRPr lang="en-CA"/>
          </a:p>
        </p:txBody>
      </p:sp>
    </p:spTree>
    <p:extLst>
      <p:ext uri="{BB962C8B-B14F-4D97-AF65-F5344CB8AC3E}">
        <p14:creationId xmlns:p14="http://schemas.microsoft.com/office/powerpoint/2010/main" val="183650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61F36-7C0F-450C-91C2-9330667F403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E80CE18-1F96-FC66-FBC3-4BA9A76FFC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F8EA94-78DE-BCE4-A137-A48C1BCCCABD}"/>
              </a:ext>
            </a:extLst>
          </p:cNvPr>
          <p:cNvSpPr>
            <a:spLocks noGrp="1"/>
          </p:cNvSpPr>
          <p:nvPr>
            <p:ph type="dt" sz="half" idx="10"/>
          </p:nvPr>
        </p:nvSpPr>
        <p:spPr/>
        <p:txBody>
          <a:bodyPr/>
          <a:lstStyle/>
          <a:p>
            <a:fld id="{6B612C31-FDEE-4A2C-B5B5-936712DF5CA9}" type="datetimeFigureOut">
              <a:rPr lang="en-CA" smtClean="0"/>
              <a:t>2024-12-28</a:t>
            </a:fld>
            <a:endParaRPr lang="en-CA"/>
          </a:p>
        </p:txBody>
      </p:sp>
      <p:sp>
        <p:nvSpPr>
          <p:cNvPr id="5" name="Footer Placeholder 4">
            <a:extLst>
              <a:ext uri="{FF2B5EF4-FFF2-40B4-BE49-F238E27FC236}">
                <a16:creationId xmlns:a16="http://schemas.microsoft.com/office/drawing/2014/main" id="{7F441E93-6FC0-ED21-DC03-8E71E74D9D9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E54BCFF-B731-8C18-C491-3489092FBC59}"/>
              </a:ext>
            </a:extLst>
          </p:cNvPr>
          <p:cNvSpPr>
            <a:spLocks noGrp="1"/>
          </p:cNvSpPr>
          <p:nvPr>
            <p:ph type="sldNum" sz="quarter" idx="12"/>
          </p:nvPr>
        </p:nvSpPr>
        <p:spPr/>
        <p:txBody>
          <a:bodyPr/>
          <a:lstStyle/>
          <a:p>
            <a:fld id="{D2CB3583-8F64-413A-938D-74274150F561}" type="slidenum">
              <a:rPr lang="en-CA" smtClean="0"/>
              <a:t>‹#›</a:t>
            </a:fld>
            <a:endParaRPr lang="en-CA"/>
          </a:p>
        </p:txBody>
      </p:sp>
    </p:spTree>
    <p:extLst>
      <p:ext uri="{BB962C8B-B14F-4D97-AF65-F5344CB8AC3E}">
        <p14:creationId xmlns:p14="http://schemas.microsoft.com/office/powerpoint/2010/main" val="4257624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A8EF6-5FEC-FBEA-F604-845669074C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6737603-14BE-6AD6-371D-1524C8200D4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198A31-1457-05E9-59B0-5D0EFAC54A85}"/>
              </a:ext>
            </a:extLst>
          </p:cNvPr>
          <p:cNvSpPr>
            <a:spLocks noGrp="1"/>
          </p:cNvSpPr>
          <p:nvPr>
            <p:ph type="dt" sz="half" idx="10"/>
          </p:nvPr>
        </p:nvSpPr>
        <p:spPr/>
        <p:txBody>
          <a:bodyPr/>
          <a:lstStyle/>
          <a:p>
            <a:fld id="{6B612C31-FDEE-4A2C-B5B5-936712DF5CA9}" type="datetimeFigureOut">
              <a:rPr lang="en-CA" smtClean="0"/>
              <a:t>2024-12-28</a:t>
            </a:fld>
            <a:endParaRPr lang="en-CA"/>
          </a:p>
        </p:txBody>
      </p:sp>
      <p:sp>
        <p:nvSpPr>
          <p:cNvPr id="5" name="Footer Placeholder 4">
            <a:extLst>
              <a:ext uri="{FF2B5EF4-FFF2-40B4-BE49-F238E27FC236}">
                <a16:creationId xmlns:a16="http://schemas.microsoft.com/office/drawing/2014/main" id="{125D2782-4D1D-C907-6432-565FB833CC0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054EF6F-CAAA-FFC1-D720-A13A07D88D46}"/>
              </a:ext>
            </a:extLst>
          </p:cNvPr>
          <p:cNvSpPr>
            <a:spLocks noGrp="1"/>
          </p:cNvSpPr>
          <p:nvPr>
            <p:ph type="sldNum" sz="quarter" idx="12"/>
          </p:nvPr>
        </p:nvSpPr>
        <p:spPr/>
        <p:txBody>
          <a:bodyPr/>
          <a:lstStyle/>
          <a:p>
            <a:fld id="{D2CB3583-8F64-413A-938D-74274150F561}" type="slidenum">
              <a:rPr lang="en-CA" smtClean="0"/>
              <a:t>‹#›</a:t>
            </a:fld>
            <a:endParaRPr lang="en-CA"/>
          </a:p>
        </p:txBody>
      </p:sp>
    </p:spTree>
    <p:extLst>
      <p:ext uri="{BB962C8B-B14F-4D97-AF65-F5344CB8AC3E}">
        <p14:creationId xmlns:p14="http://schemas.microsoft.com/office/powerpoint/2010/main" val="2603547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F0EDF-289A-8CD8-EA6E-325B1749EFD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8F57C3C-0252-0ADC-6997-2591AAA40D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E450A84-09B2-7C91-1310-99F141EFBE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52991B5-727D-97E5-93FB-8DDB929E8E37}"/>
              </a:ext>
            </a:extLst>
          </p:cNvPr>
          <p:cNvSpPr>
            <a:spLocks noGrp="1"/>
          </p:cNvSpPr>
          <p:nvPr>
            <p:ph type="dt" sz="half" idx="10"/>
          </p:nvPr>
        </p:nvSpPr>
        <p:spPr/>
        <p:txBody>
          <a:bodyPr/>
          <a:lstStyle/>
          <a:p>
            <a:fld id="{6B612C31-FDEE-4A2C-B5B5-936712DF5CA9}" type="datetimeFigureOut">
              <a:rPr lang="en-CA" smtClean="0"/>
              <a:t>2024-12-28</a:t>
            </a:fld>
            <a:endParaRPr lang="en-CA"/>
          </a:p>
        </p:txBody>
      </p:sp>
      <p:sp>
        <p:nvSpPr>
          <p:cNvPr id="6" name="Footer Placeholder 5">
            <a:extLst>
              <a:ext uri="{FF2B5EF4-FFF2-40B4-BE49-F238E27FC236}">
                <a16:creationId xmlns:a16="http://schemas.microsoft.com/office/drawing/2014/main" id="{54FE8589-735A-4AAE-7380-17A003E4263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11804BE-EF6C-9F0A-0C3D-642E7DC107B4}"/>
              </a:ext>
            </a:extLst>
          </p:cNvPr>
          <p:cNvSpPr>
            <a:spLocks noGrp="1"/>
          </p:cNvSpPr>
          <p:nvPr>
            <p:ph type="sldNum" sz="quarter" idx="12"/>
          </p:nvPr>
        </p:nvSpPr>
        <p:spPr/>
        <p:txBody>
          <a:bodyPr/>
          <a:lstStyle/>
          <a:p>
            <a:fld id="{D2CB3583-8F64-413A-938D-74274150F561}" type="slidenum">
              <a:rPr lang="en-CA" smtClean="0"/>
              <a:t>‹#›</a:t>
            </a:fld>
            <a:endParaRPr lang="en-CA"/>
          </a:p>
        </p:txBody>
      </p:sp>
    </p:spTree>
    <p:extLst>
      <p:ext uri="{BB962C8B-B14F-4D97-AF65-F5344CB8AC3E}">
        <p14:creationId xmlns:p14="http://schemas.microsoft.com/office/powerpoint/2010/main" val="618885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2CD61-A7DF-764E-3EF9-8BB1711EF74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73649F8-0D6C-D905-B97D-59C650FB42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9D496F-B7B8-1CE0-9ED9-E4E7DC7783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9F72830B-E78B-E563-B42D-4A2D9E5C10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47C8BB-FCA9-A1BD-6B14-A966FFC0CB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4DC74839-810F-68DD-0DBC-13F042CA1FE7}"/>
              </a:ext>
            </a:extLst>
          </p:cNvPr>
          <p:cNvSpPr>
            <a:spLocks noGrp="1"/>
          </p:cNvSpPr>
          <p:nvPr>
            <p:ph type="dt" sz="half" idx="10"/>
          </p:nvPr>
        </p:nvSpPr>
        <p:spPr/>
        <p:txBody>
          <a:bodyPr/>
          <a:lstStyle/>
          <a:p>
            <a:fld id="{6B612C31-FDEE-4A2C-B5B5-936712DF5CA9}" type="datetimeFigureOut">
              <a:rPr lang="en-CA" smtClean="0"/>
              <a:t>2024-12-28</a:t>
            </a:fld>
            <a:endParaRPr lang="en-CA"/>
          </a:p>
        </p:txBody>
      </p:sp>
      <p:sp>
        <p:nvSpPr>
          <p:cNvPr id="8" name="Footer Placeholder 7">
            <a:extLst>
              <a:ext uri="{FF2B5EF4-FFF2-40B4-BE49-F238E27FC236}">
                <a16:creationId xmlns:a16="http://schemas.microsoft.com/office/drawing/2014/main" id="{9F82F0F3-DA61-0F73-484D-385C9A9CC55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93E6C1E5-1F9B-D6E0-769A-78551826EC9C}"/>
              </a:ext>
            </a:extLst>
          </p:cNvPr>
          <p:cNvSpPr>
            <a:spLocks noGrp="1"/>
          </p:cNvSpPr>
          <p:nvPr>
            <p:ph type="sldNum" sz="quarter" idx="12"/>
          </p:nvPr>
        </p:nvSpPr>
        <p:spPr/>
        <p:txBody>
          <a:bodyPr/>
          <a:lstStyle/>
          <a:p>
            <a:fld id="{D2CB3583-8F64-413A-938D-74274150F561}" type="slidenum">
              <a:rPr lang="en-CA" smtClean="0"/>
              <a:t>‹#›</a:t>
            </a:fld>
            <a:endParaRPr lang="en-CA"/>
          </a:p>
        </p:txBody>
      </p:sp>
    </p:spTree>
    <p:extLst>
      <p:ext uri="{BB962C8B-B14F-4D97-AF65-F5344CB8AC3E}">
        <p14:creationId xmlns:p14="http://schemas.microsoft.com/office/powerpoint/2010/main" val="3769265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C6DB3-1DAF-A5D5-691D-24F4675DD8F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BFCDBAE-A9FF-44E4-09BA-106AE9EE28C0}"/>
              </a:ext>
            </a:extLst>
          </p:cNvPr>
          <p:cNvSpPr>
            <a:spLocks noGrp="1"/>
          </p:cNvSpPr>
          <p:nvPr>
            <p:ph type="dt" sz="half" idx="10"/>
          </p:nvPr>
        </p:nvSpPr>
        <p:spPr/>
        <p:txBody>
          <a:bodyPr/>
          <a:lstStyle/>
          <a:p>
            <a:fld id="{6B612C31-FDEE-4A2C-B5B5-936712DF5CA9}" type="datetimeFigureOut">
              <a:rPr lang="en-CA" smtClean="0"/>
              <a:t>2024-12-28</a:t>
            </a:fld>
            <a:endParaRPr lang="en-CA"/>
          </a:p>
        </p:txBody>
      </p:sp>
      <p:sp>
        <p:nvSpPr>
          <p:cNvPr id="4" name="Footer Placeholder 3">
            <a:extLst>
              <a:ext uri="{FF2B5EF4-FFF2-40B4-BE49-F238E27FC236}">
                <a16:creationId xmlns:a16="http://schemas.microsoft.com/office/drawing/2014/main" id="{A8C9D75F-727D-E813-35C9-748D95F2427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EC90DD3E-7A00-3D00-AFF5-FF545C580F89}"/>
              </a:ext>
            </a:extLst>
          </p:cNvPr>
          <p:cNvSpPr>
            <a:spLocks noGrp="1"/>
          </p:cNvSpPr>
          <p:nvPr>
            <p:ph type="sldNum" sz="quarter" idx="12"/>
          </p:nvPr>
        </p:nvSpPr>
        <p:spPr/>
        <p:txBody>
          <a:bodyPr/>
          <a:lstStyle/>
          <a:p>
            <a:fld id="{D2CB3583-8F64-413A-938D-74274150F561}" type="slidenum">
              <a:rPr lang="en-CA" smtClean="0"/>
              <a:t>‹#›</a:t>
            </a:fld>
            <a:endParaRPr lang="en-CA"/>
          </a:p>
        </p:txBody>
      </p:sp>
    </p:spTree>
    <p:extLst>
      <p:ext uri="{BB962C8B-B14F-4D97-AF65-F5344CB8AC3E}">
        <p14:creationId xmlns:p14="http://schemas.microsoft.com/office/powerpoint/2010/main" val="1602850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7A015D-DFA8-D881-8A85-180C951CDB93}"/>
              </a:ext>
            </a:extLst>
          </p:cNvPr>
          <p:cNvSpPr>
            <a:spLocks noGrp="1"/>
          </p:cNvSpPr>
          <p:nvPr>
            <p:ph type="dt" sz="half" idx="10"/>
          </p:nvPr>
        </p:nvSpPr>
        <p:spPr/>
        <p:txBody>
          <a:bodyPr/>
          <a:lstStyle/>
          <a:p>
            <a:fld id="{6B612C31-FDEE-4A2C-B5B5-936712DF5CA9}" type="datetimeFigureOut">
              <a:rPr lang="en-CA" smtClean="0"/>
              <a:t>2024-12-28</a:t>
            </a:fld>
            <a:endParaRPr lang="en-CA"/>
          </a:p>
        </p:txBody>
      </p:sp>
      <p:sp>
        <p:nvSpPr>
          <p:cNvPr id="3" name="Footer Placeholder 2">
            <a:extLst>
              <a:ext uri="{FF2B5EF4-FFF2-40B4-BE49-F238E27FC236}">
                <a16:creationId xmlns:a16="http://schemas.microsoft.com/office/drawing/2014/main" id="{28D26AA1-D034-5CC5-9FDE-AC6EF35FCE7C}"/>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4B2DA026-21E5-1CAE-11F8-EB65CC91C24A}"/>
              </a:ext>
            </a:extLst>
          </p:cNvPr>
          <p:cNvSpPr>
            <a:spLocks noGrp="1"/>
          </p:cNvSpPr>
          <p:nvPr>
            <p:ph type="sldNum" sz="quarter" idx="12"/>
          </p:nvPr>
        </p:nvSpPr>
        <p:spPr/>
        <p:txBody>
          <a:bodyPr/>
          <a:lstStyle/>
          <a:p>
            <a:fld id="{D2CB3583-8F64-413A-938D-74274150F561}" type="slidenum">
              <a:rPr lang="en-CA" smtClean="0"/>
              <a:t>‹#›</a:t>
            </a:fld>
            <a:endParaRPr lang="en-CA"/>
          </a:p>
        </p:txBody>
      </p:sp>
    </p:spTree>
    <p:extLst>
      <p:ext uri="{BB962C8B-B14F-4D97-AF65-F5344CB8AC3E}">
        <p14:creationId xmlns:p14="http://schemas.microsoft.com/office/powerpoint/2010/main" val="28537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014B1-1934-A012-3162-19E84C42CE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3F6E377-A45F-9210-6E3A-8FE9E5E359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BE6C8A68-7FE5-284D-AD30-DC51240919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8F7E2C-0B68-4A19-BFFE-E8AA002C955F}"/>
              </a:ext>
            </a:extLst>
          </p:cNvPr>
          <p:cNvSpPr>
            <a:spLocks noGrp="1"/>
          </p:cNvSpPr>
          <p:nvPr>
            <p:ph type="dt" sz="half" idx="10"/>
          </p:nvPr>
        </p:nvSpPr>
        <p:spPr/>
        <p:txBody>
          <a:bodyPr/>
          <a:lstStyle/>
          <a:p>
            <a:fld id="{6B612C31-FDEE-4A2C-B5B5-936712DF5CA9}" type="datetimeFigureOut">
              <a:rPr lang="en-CA" smtClean="0"/>
              <a:t>2024-12-28</a:t>
            </a:fld>
            <a:endParaRPr lang="en-CA"/>
          </a:p>
        </p:txBody>
      </p:sp>
      <p:sp>
        <p:nvSpPr>
          <p:cNvPr id="6" name="Footer Placeholder 5">
            <a:extLst>
              <a:ext uri="{FF2B5EF4-FFF2-40B4-BE49-F238E27FC236}">
                <a16:creationId xmlns:a16="http://schemas.microsoft.com/office/drawing/2014/main" id="{E8534B95-B1A2-CFA8-292A-B34117A9B74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7A3EAA7-58BE-D911-DB05-A7E05F8122D5}"/>
              </a:ext>
            </a:extLst>
          </p:cNvPr>
          <p:cNvSpPr>
            <a:spLocks noGrp="1"/>
          </p:cNvSpPr>
          <p:nvPr>
            <p:ph type="sldNum" sz="quarter" idx="12"/>
          </p:nvPr>
        </p:nvSpPr>
        <p:spPr/>
        <p:txBody>
          <a:bodyPr/>
          <a:lstStyle/>
          <a:p>
            <a:fld id="{D2CB3583-8F64-413A-938D-74274150F561}" type="slidenum">
              <a:rPr lang="en-CA" smtClean="0"/>
              <a:t>‹#›</a:t>
            </a:fld>
            <a:endParaRPr lang="en-CA"/>
          </a:p>
        </p:txBody>
      </p:sp>
    </p:spTree>
    <p:extLst>
      <p:ext uri="{BB962C8B-B14F-4D97-AF65-F5344CB8AC3E}">
        <p14:creationId xmlns:p14="http://schemas.microsoft.com/office/powerpoint/2010/main" val="3599254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00D0A-1616-44F5-C31B-71B13E271E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9195DE8-2A2D-E41F-6F56-A7B437D1AA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406F776-CAF8-F30D-223F-A6E93B1297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889FC-3E91-AF92-2A1E-F83A34F34B26}"/>
              </a:ext>
            </a:extLst>
          </p:cNvPr>
          <p:cNvSpPr>
            <a:spLocks noGrp="1"/>
          </p:cNvSpPr>
          <p:nvPr>
            <p:ph type="dt" sz="half" idx="10"/>
          </p:nvPr>
        </p:nvSpPr>
        <p:spPr/>
        <p:txBody>
          <a:bodyPr/>
          <a:lstStyle/>
          <a:p>
            <a:fld id="{6B612C31-FDEE-4A2C-B5B5-936712DF5CA9}" type="datetimeFigureOut">
              <a:rPr lang="en-CA" smtClean="0"/>
              <a:t>2024-12-28</a:t>
            </a:fld>
            <a:endParaRPr lang="en-CA"/>
          </a:p>
        </p:txBody>
      </p:sp>
      <p:sp>
        <p:nvSpPr>
          <p:cNvPr id="6" name="Footer Placeholder 5">
            <a:extLst>
              <a:ext uri="{FF2B5EF4-FFF2-40B4-BE49-F238E27FC236}">
                <a16:creationId xmlns:a16="http://schemas.microsoft.com/office/drawing/2014/main" id="{66C7604C-3626-CDEC-9DFA-220E03C0EE2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BD3FB9B-3255-A134-3FDF-88DF3DEA43E3}"/>
              </a:ext>
            </a:extLst>
          </p:cNvPr>
          <p:cNvSpPr>
            <a:spLocks noGrp="1"/>
          </p:cNvSpPr>
          <p:nvPr>
            <p:ph type="sldNum" sz="quarter" idx="12"/>
          </p:nvPr>
        </p:nvSpPr>
        <p:spPr/>
        <p:txBody>
          <a:bodyPr/>
          <a:lstStyle/>
          <a:p>
            <a:fld id="{D2CB3583-8F64-413A-938D-74274150F561}" type="slidenum">
              <a:rPr lang="en-CA" smtClean="0"/>
              <a:t>‹#›</a:t>
            </a:fld>
            <a:endParaRPr lang="en-CA"/>
          </a:p>
        </p:txBody>
      </p:sp>
    </p:spTree>
    <p:extLst>
      <p:ext uri="{BB962C8B-B14F-4D97-AF65-F5344CB8AC3E}">
        <p14:creationId xmlns:p14="http://schemas.microsoft.com/office/powerpoint/2010/main" val="165968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D51CF1-39AB-CB53-3500-FCF60C8677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2797747-2DA4-CC85-509E-8106A6AF12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5C8597C-6F87-257E-F48F-A8E9605872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B612C31-FDEE-4A2C-B5B5-936712DF5CA9}" type="datetimeFigureOut">
              <a:rPr lang="en-CA" smtClean="0"/>
              <a:t>2024-12-28</a:t>
            </a:fld>
            <a:endParaRPr lang="en-CA"/>
          </a:p>
        </p:txBody>
      </p:sp>
      <p:sp>
        <p:nvSpPr>
          <p:cNvPr id="5" name="Footer Placeholder 4">
            <a:extLst>
              <a:ext uri="{FF2B5EF4-FFF2-40B4-BE49-F238E27FC236}">
                <a16:creationId xmlns:a16="http://schemas.microsoft.com/office/drawing/2014/main" id="{876C1C7F-A174-BF5E-919F-2EA0DE5E92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6025B8FB-7A2F-B48B-1EE5-A5D6A6F675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2CB3583-8F64-413A-938D-74274150F561}" type="slidenum">
              <a:rPr lang="en-CA" smtClean="0"/>
              <a:t>‹#›</a:t>
            </a:fld>
            <a:endParaRPr lang="en-CA"/>
          </a:p>
        </p:txBody>
      </p:sp>
    </p:spTree>
    <p:extLst>
      <p:ext uri="{BB962C8B-B14F-4D97-AF65-F5344CB8AC3E}">
        <p14:creationId xmlns:p14="http://schemas.microsoft.com/office/powerpoint/2010/main" val="1953016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CFE19-EB26-DC9D-D630-BBB8DBF5CC70}"/>
              </a:ext>
            </a:extLst>
          </p:cNvPr>
          <p:cNvSpPr>
            <a:spLocks noGrp="1"/>
          </p:cNvSpPr>
          <p:nvPr>
            <p:ph type="ctrTitle"/>
          </p:nvPr>
        </p:nvSpPr>
        <p:spPr>
          <a:xfrm>
            <a:off x="0" y="0"/>
            <a:ext cx="12192000" cy="1155700"/>
          </a:xfrm>
        </p:spPr>
        <p:txBody>
          <a:bodyPr/>
          <a:lstStyle/>
          <a:p>
            <a:r>
              <a:rPr lang="en-CA" dirty="0">
                <a:latin typeface="Arial Black" panose="020B0A04020102020204" pitchFamily="34" charset="0"/>
              </a:rPr>
              <a:t>I Will Build My Church</a:t>
            </a:r>
          </a:p>
        </p:txBody>
      </p:sp>
      <p:sp>
        <p:nvSpPr>
          <p:cNvPr id="3" name="Subtitle 2">
            <a:extLst>
              <a:ext uri="{FF2B5EF4-FFF2-40B4-BE49-F238E27FC236}">
                <a16:creationId xmlns:a16="http://schemas.microsoft.com/office/drawing/2014/main" id="{8E126E72-94DE-ECBE-0DEE-49A35F48FE22}"/>
              </a:ext>
            </a:extLst>
          </p:cNvPr>
          <p:cNvSpPr>
            <a:spLocks noGrp="1"/>
          </p:cNvSpPr>
          <p:nvPr>
            <p:ph type="subTitle" idx="1"/>
          </p:nvPr>
        </p:nvSpPr>
        <p:spPr>
          <a:xfrm>
            <a:off x="551542" y="1155701"/>
            <a:ext cx="11074401" cy="5456078"/>
          </a:xfrm>
        </p:spPr>
        <p:txBody>
          <a:bodyPr>
            <a:normAutofit fontScale="92500" lnSpcReduction="10000"/>
          </a:bodyPr>
          <a:lstStyle/>
          <a:p>
            <a:pPr>
              <a:lnSpc>
                <a:spcPct val="100000"/>
              </a:lnSpc>
              <a:spcBef>
                <a:spcPts val="0"/>
              </a:spcBef>
            </a:pPr>
            <a:r>
              <a:rPr lang="en-CA" sz="2800" b="1" dirty="0">
                <a:solidFill>
                  <a:srgbClr val="FF0000"/>
                </a:solidFill>
              </a:rPr>
              <a:t>And I tell you, you are Peter, and </a:t>
            </a:r>
            <a:r>
              <a:rPr lang="en-CA" sz="2800" b="1" i="1" dirty="0">
                <a:solidFill>
                  <a:srgbClr val="FF0000"/>
                </a:solidFill>
                <a:highlight>
                  <a:srgbClr val="FFFF00"/>
                </a:highlight>
              </a:rPr>
              <a:t>on this rock</a:t>
            </a:r>
            <a:r>
              <a:rPr lang="en-CA" sz="2800" b="1" dirty="0">
                <a:solidFill>
                  <a:srgbClr val="FF0000"/>
                </a:solidFill>
              </a:rPr>
              <a:t> </a:t>
            </a:r>
            <a:r>
              <a:rPr lang="en-CA" sz="2800" b="1" i="1" dirty="0">
                <a:solidFill>
                  <a:srgbClr val="FF0000"/>
                </a:solidFill>
                <a:highlight>
                  <a:srgbClr val="FFFF00"/>
                </a:highlight>
              </a:rPr>
              <a:t>I will build my church</a:t>
            </a:r>
            <a:r>
              <a:rPr lang="en-CA" sz="2800" b="1" dirty="0">
                <a:solidFill>
                  <a:srgbClr val="FF0000"/>
                </a:solidFill>
              </a:rPr>
              <a:t>, </a:t>
            </a:r>
            <a:br>
              <a:rPr lang="en-CA" sz="2800" b="1" dirty="0">
                <a:solidFill>
                  <a:srgbClr val="FF0000"/>
                </a:solidFill>
              </a:rPr>
            </a:br>
            <a:r>
              <a:rPr lang="en-CA" sz="2800" b="1" dirty="0">
                <a:solidFill>
                  <a:srgbClr val="FF0000"/>
                </a:solidFill>
              </a:rPr>
              <a:t>and the gates of [death] shall not prevail against it.</a:t>
            </a:r>
          </a:p>
          <a:p>
            <a:pPr algn="r">
              <a:lnSpc>
                <a:spcPct val="50000"/>
              </a:lnSpc>
              <a:spcBef>
                <a:spcPts val="0"/>
              </a:spcBef>
            </a:pPr>
            <a:r>
              <a:rPr lang="en-CA" sz="2000" b="1" dirty="0"/>
              <a:t>Matthew 16:18 ESV</a:t>
            </a:r>
          </a:p>
          <a:p>
            <a:pPr>
              <a:lnSpc>
                <a:spcPct val="100000"/>
              </a:lnSpc>
              <a:spcBef>
                <a:spcPts val="1200"/>
              </a:spcBef>
            </a:pPr>
            <a:r>
              <a:rPr lang="en-CA" sz="2800" b="1" dirty="0">
                <a:solidFill>
                  <a:srgbClr val="FF0000"/>
                </a:solidFill>
              </a:rPr>
              <a:t>But </a:t>
            </a:r>
            <a:r>
              <a:rPr lang="en-CA" sz="2800" b="1" i="1" dirty="0">
                <a:solidFill>
                  <a:srgbClr val="FF0000"/>
                </a:solidFill>
                <a:highlight>
                  <a:srgbClr val="FFFF00"/>
                </a:highlight>
              </a:rPr>
              <a:t>you will receive power</a:t>
            </a:r>
            <a:r>
              <a:rPr lang="en-CA" sz="2800" b="1" dirty="0">
                <a:solidFill>
                  <a:srgbClr val="FF0000"/>
                </a:solidFill>
              </a:rPr>
              <a:t> when </a:t>
            </a:r>
            <a:r>
              <a:rPr lang="en-CA" sz="2800" b="1" i="1" dirty="0">
                <a:solidFill>
                  <a:srgbClr val="FF0000"/>
                </a:solidFill>
                <a:highlight>
                  <a:srgbClr val="FFFF00"/>
                </a:highlight>
              </a:rPr>
              <a:t>the Holy Spirit</a:t>
            </a:r>
            <a:r>
              <a:rPr lang="en-CA" sz="2800" b="1" dirty="0">
                <a:solidFill>
                  <a:srgbClr val="FF0000"/>
                </a:solidFill>
              </a:rPr>
              <a:t> has come upon you, </a:t>
            </a:r>
            <a:br>
              <a:rPr lang="en-CA" sz="2800" b="1" dirty="0">
                <a:solidFill>
                  <a:srgbClr val="FF0000"/>
                </a:solidFill>
              </a:rPr>
            </a:br>
            <a:r>
              <a:rPr lang="en-CA" sz="2800" b="1" dirty="0">
                <a:solidFill>
                  <a:srgbClr val="FF0000"/>
                </a:solidFill>
              </a:rPr>
              <a:t>and </a:t>
            </a:r>
            <a:r>
              <a:rPr lang="en-CA" sz="2800" b="1" i="1" dirty="0">
                <a:solidFill>
                  <a:srgbClr val="FF0000"/>
                </a:solidFill>
                <a:highlight>
                  <a:srgbClr val="FFFF00"/>
                </a:highlight>
              </a:rPr>
              <a:t>you will be my witnesses</a:t>
            </a:r>
            <a:r>
              <a:rPr lang="en-CA" sz="2800" b="1" dirty="0">
                <a:solidFill>
                  <a:srgbClr val="FF0000"/>
                </a:solidFill>
              </a:rPr>
              <a:t> in Jerusalem and in all Judea and Samaria, and to the end of the earth.</a:t>
            </a:r>
          </a:p>
          <a:p>
            <a:pPr algn="r">
              <a:lnSpc>
                <a:spcPct val="30000"/>
              </a:lnSpc>
              <a:spcBef>
                <a:spcPts val="0"/>
              </a:spcBef>
            </a:pPr>
            <a:r>
              <a:rPr lang="en-CA" sz="2000" b="1" dirty="0"/>
              <a:t>Acts 1:8 ESV</a:t>
            </a:r>
          </a:p>
          <a:p>
            <a:pPr>
              <a:lnSpc>
                <a:spcPct val="100000"/>
              </a:lnSpc>
              <a:spcBef>
                <a:spcPts val="1200"/>
              </a:spcBef>
            </a:pPr>
            <a:r>
              <a:rPr lang="en-CA" sz="2800" b="1" dirty="0">
                <a:solidFill>
                  <a:srgbClr val="FF0000"/>
                </a:solidFill>
              </a:rPr>
              <a:t>And suddenly </a:t>
            </a:r>
            <a:r>
              <a:rPr lang="en-CA" sz="2800" b="1" i="1" dirty="0">
                <a:solidFill>
                  <a:srgbClr val="FF0000"/>
                </a:solidFill>
                <a:highlight>
                  <a:srgbClr val="FFFF00"/>
                </a:highlight>
              </a:rPr>
              <a:t>there came from heaven</a:t>
            </a:r>
            <a:r>
              <a:rPr lang="en-CA" sz="2800" b="1" dirty="0">
                <a:solidFill>
                  <a:srgbClr val="FF0000"/>
                </a:solidFill>
              </a:rPr>
              <a:t> a sound like a mighty rushing wind, and it filled the entire house where they were sitting.  And divided tongues as of fire appeared to them and rested on each one of them.  </a:t>
            </a:r>
            <a:br>
              <a:rPr lang="en-CA" sz="2800" b="1" dirty="0">
                <a:solidFill>
                  <a:srgbClr val="FF0000"/>
                </a:solidFill>
              </a:rPr>
            </a:br>
            <a:r>
              <a:rPr lang="en-CA" sz="2800" b="1" dirty="0">
                <a:solidFill>
                  <a:srgbClr val="FF0000"/>
                </a:solidFill>
              </a:rPr>
              <a:t>And </a:t>
            </a:r>
            <a:r>
              <a:rPr lang="en-CA" sz="2800" b="1" i="1" dirty="0">
                <a:solidFill>
                  <a:srgbClr val="FF0000"/>
                </a:solidFill>
                <a:highlight>
                  <a:srgbClr val="FFFF00"/>
                </a:highlight>
              </a:rPr>
              <a:t>they were all filled with the Holy Spirit</a:t>
            </a:r>
            <a:r>
              <a:rPr lang="en-CA" sz="2800" b="1" dirty="0">
                <a:solidFill>
                  <a:srgbClr val="FF0000"/>
                </a:solidFill>
              </a:rPr>
              <a:t> …</a:t>
            </a:r>
          </a:p>
          <a:p>
            <a:pPr algn="r">
              <a:lnSpc>
                <a:spcPct val="30000"/>
              </a:lnSpc>
              <a:spcBef>
                <a:spcPts val="0"/>
              </a:spcBef>
            </a:pPr>
            <a:r>
              <a:rPr lang="en-CA" sz="2000" b="1" dirty="0"/>
              <a:t>Acts 2:2-4a ESV</a:t>
            </a:r>
          </a:p>
          <a:p>
            <a:pPr>
              <a:lnSpc>
                <a:spcPct val="100000"/>
              </a:lnSpc>
              <a:spcBef>
                <a:spcPts val="1200"/>
              </a:spcBef>
            </a:pPr>
            <a:r>
              <a:rPr lang="en-CA" sz="2800" b="1" dirty="0">
                <a:solidFill>
                  <a:srgbClr val="FF0000"/>
                </a:solidFill>
              </a:rPr>
              <a:t>He said to him, “</a:t>
            </a:r>
            <a:r>
              <a:rPr lang="en-CA" sz="2800" b="1" i="1" dirty="0">
                <a:solidFill>
                  <a:srgbClr val="FF0000"/>
                </a:solidFill>
                <a:highlight>
                  <a:srgbClr val="FFFF00"/>
                </a:highlight>
              </a:rPr>
              <a:t>Feed my lambs</a:t>
            </a:r>
            <a:r>
              <a:rPr lang="en-CA" sz="2800" b="1" dirty="0">
                <a:solidFill>
                  <a:srgbClr val="FF0000"/>
                </a:solidFill>
              </a:rPr>
              <a:t>.”  … </a:t>
            </a:r>
            <a:br>
              <a:rPr lang="en-CA" sz="2800" b="1" dirty="0">
                <a:solidFill>
                  <a:srgbClr val="FF0000"/>
                </a:solidFill>
              </a:rPr>
            </a:br>
            <a:r>
              <a:rPr lang="en-CA" sz="2800" b="1" dirty="0">
                <a:solidFill>
                  <a:srgbClr val="FF0000"/>
                </a:solidFill>
              </a:rPr>
              <a:t>He said to him, “</a:t>
            </a:r>
            <a:r>
              <a:rPr lang="en-CA" sz="2800" b="1" i="1" dirty="0">
                <a:solidFill>
                  <a:srgbClr val="FF0000"/>
                </a:solidFill>
                <a:highlight>
                  <a:srgbClr val="FFFF00"/>
                </a:highlight>
              </a:rPr>
              <a:t>Tend my sheep</a:t>
            </a:r>
            <a:r>
              <a:rPr lang="en-CA" sz="2800" b="1" dirty="0">
                <a:solidFill>
                  <a:srgbClr val="FF0000"/>
                </a:solidFill>
              </a:rPr>
              <a:t>.”  … </a:t>
            </a:r>
            <a:br>
              <a:rPr lang="en-CA" sz="2800" b="1" dirty="0">
                <a:solidFill>
                  <a:srgbClr val="FF0000"/>
                </a:solidFill>
              </a:rPr>
            </a:br>
            <a:r>
              <a:rPr lang="en-CA" sz="2800" b="1" dirty="0">
                <a:solidFill>
                  <a:srgbClr val="FF0000"/>
                </a:solidFill>
              </a:rPr>
              <a:t>Jesus said to him, “</a:t>
            </a:r>
            <a:r>
              <a:rPr lang="en-CA" sz="2800" b="1" i="1" dirty="0">
                <a:solidFill>
                  <a:srgbClr val="FF0000"/>
                </a:solidFill>
                <a:highlight>
                  <a:srgbClr val="FFFF00"/>
                </a:highlight>
              </a:rPr>
              <a:t>Feed my sheep</a:t>
            </a:r>
            <a:r>
              <a:rPr lang="en-CA" sz="2800" b="1" dirty="0">
                <a:solidFill>
                  <a:srgbClr val="FF0000"/>
                </a:solidFill>
              </a:rPr>
              <a:t>.  …”</a:t>
            </a:r>
          </a:p>
          <a:p>
            <a:pPr algn="r">
              <a:lnSpc>
                <a:spcPct val="100000"/>
              </a:lnSpc>
              <a:spcBef>
                <a:spcPts val="0"/>
              </a:spcBef>
            </a:pPr>
            <a:r>
              <a:rPr lang="en-CA" sz="2000" b="1" dirty="0"/>
              <a:t>John 21:15bβ, 16bβ, 17bβ, ESV</a:t>
            </a:r>
          </a:p>
        </p:txBody>
      </p:sp>
      <p:sp>
        <p:nvSpPr>
          <p:cNvPr id="5" name="TextBox 4">
            <a:extLst>
              <a:ext uri="{FF2B5EF4-FFF2-40B4-BE49-F238E27FC236}">
                <a16:creationId xmlns:a16="http://schemas.microsoft.com/office/drawing/2014/main" id="{8CC6A284-F7E0-C2C3-8E0C-ED2B105F13F9}"/>
              </a:ext>
            </a:extLst>
          </p:cNvPr>
          <p:cNvSpPr txBox="1"/>
          <p:nvPr/>
        </p:nvSpPr>
        <p:spPr>
          <a:xfrm>
            <a:off x="0" y="6611779"/>
            <a:ext cx="12192000" cy="246221"/>
          </a:xfrm>
          <a:prstGeom prst="rect">
            <a:avLst/>
          </a:prstGeom>
          <a:noFill/>
        </p:spPr>
        <p:txBody>
          <a:bodyPr wrap="square">
            <a:spAutoFit/>
          </a:bodyPr>
          <a:lstStyle/>
          <a:p>
            <a:r>
              <a:rPr lang="en-CA" sz="1000" dirty="0"/>
              <a:t>©2024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3803110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3D1D-4C25-4002-103E-EA2536ED13D7}"/>
              </a:ext>
            </a:extLst>
          </p:cNvPr>
          <p:cNvSpPr>
            <a:spLocks noGrp="1"/>
          </p:cNvSpPr>
          <p:nvPr>
            <p:ph type="title"/>
          </p:nvPr>
        </p:nvSpPr>
        <p:spPr>
          <a:xfrm>
            <a:off x="838200" y="1"/>
            <a:ext cx="10515600" cy="1180406"/>
          </a:xfrm>
        </p:spPr>
        <p:txBody>
          <a:bodyPr/>
          <a:lstStyle/>
          <a:p>
            <a:pPr algn="ctr"/>
            <a:r>
              <a:rPr lang="en-CA" dirty="0">
                <a:latin typeface="Arial Black" panose="020B0A04020102020204" pitchFamily="34" charset="0"/>
              </a:rPr>
              <a:t>The Concept of “Resurrection”</a:t>
            </a:r>
            <a:endParaRPr lang="en-CA" dirty="0"/>
          </a:p>
        </p:txBody>
      </p:sp>
      <p:sp>
        <p:nvSpPr>
          <p:cNvPr id="3" name="Content Placeholder 2">
            <a:extLst>
              <a:ext uri="{FF2B5EF4-FFF2-40B4-BE49-F238E27FC236}">
                <a16:creationId xmlns:a16="http://schemas.microsoft.com/office/drawing/2014/main" id="{98C29767-D608-3F47-E9CB-8CF521D4E300}"/>
              </a:ext>
            </a:extLst>
          </p:cNvPr>
          <p:cNvSpPr>
            <a:spLocks noGrp="1"/>
          </p:cNvSpPr>
          <p:nvPr>
            <p:ph idx="1"/>
          </p:nvPr>
        </p:nvSpPr>
        <p:spPr>
          <a:xfrm>
            <a:off x="838200" y="1180407"/>
            <a:ext cx="10515600" cy="5677592"/>
          </a:xfrm>
        </p:spPr>
        <p:txBody>
          <a:bodyPr>
            <a:normAutofit/>
          </a:bodyPr>
          <a:lstStyle/>
          <a:p>
            <a:pPr marL="228600" marR="0" lvl="0" indent="-228600" algn="l" defTabSz="914400" rtl="0" eaLnBrk="1" fontAlgn="auto" latinLnBrk="0" hangingPunct="1">
              <a:spcBef>
                <a:spcPts val="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disciples did NOT understand</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when Jesus first told them about his impending resurrection: </a:t>
            </a:r>
          </a:p>
          <a:p>
            <a:pPr marL="457200" lvl="1" indent="0">
              <a:spcBef>
                <a:spcPts val="0"/>
              </a:spcBef>
              <a:buNone/>
              <a:defRPr/>
            </a:pPr>
            <a:r>
              <a:rPr kumimoji="0" lang="en-CA" b="1" i="0" u="sng" strike="noStrike" kern="1200" cap="none" spc="0" normalizeH="0" baseline="0" noProof="0" dirty="0">
                <a:ln>
                  <a:noFill/>
                </a:ln>
                <a:solidFill>
                  <a:prstClr val="black"/>
                </a:solidFill>
                <a:effectLst/>
                <a:uLnTx/>
                <a:uFillTx/>
                <a:latin typeface="Aptos" panose="02110004020202020204"/>
                <a:ea typeface="+mn-ea"/>
                <a:cs typeface="+mn-cs"/>
              </a:rPr>
              <a:t>Mark 9:31-32 ESV</a:t>
            </a:r>
          </a:p>
          <a:p>
            <a:pPr marL="457200" marR="0" lvl="1" indent="0" algn="l" defTabSz="914400" rtl="0" eaLnBrk="1" fontAlgn="auto" latinLnBrk="0" hangingPunct="1">
              <a:spcBef>
                <a:spcPts val="0"/>
              </a:spcBef>
              <a:spcAft>
                <a:spcPts val="0"/>
              </a:spcAft>
              <a:buClrTx/>
              <a:buSzTx/>
              <a:buFontTx/>
              <a:buNone/>
              <a:tabLst/>
              <a:defRPr/>
            </a:pPr>
            <a: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t>… he was teaching his disciples, saying to them, </a:t>
            </a:r>
          </a:p>
          <a:p>
            <a:pPr marL="914400" lvl="2" indent="0">
              <a:spcBef>
                <a:spcPts val="0"/>
              </a:spcBef>
              <a:buNone/>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“The Son of Man is going to be delivered into the hands of men,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they will kill him.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when he is killed,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after three days he will rise</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lvl="1" indent="0">
              <a:spcBef>
                <a:spcPts val="600"/>
              </a:spcBef>
              <a:buNone/>
              <a:defRPr/>
            </a:pPr>
            <a: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t>But </a:t>
            </a:r>
            <a:r>
              <a:rPr kumimoji="0" lang="en-CA"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they did not understand the saying</a:t>
            </a:r>
            <a: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t>, and were afraid to ask him.</a:t>
            </a:r>
          </a:p>
          <a:p>
            <a:pPr>
              <a:spcBef>
                <a:spcPts val="1200"/>
              </a:spcBef>
              <a:defRPr/>
            </a:pPr>
            <a:r>
              <a:rPr lang="en-CA" dirty="0"/>
              <a:t>The day after Jesus’ resurrection, the disciples still did NOT understand the concept:</a:t>
            </a:r>
          </a:p>
          <a:p>
            <a:pPr marL="457200" marR="0" lvl="1" indent="0" algn="l" defTabSz="914400" rtl="0" eaLnBrk="1" fontAlgn="auto" latinLnBrk="0" hangingPunct="1">
              <a:spcBef>
                <a:spcPts val="0"/>
              </a:spcBef>
              <a:spcAft>
                <a:spcPts val="0"/>
              </a:spcAft>
              <a:buClrTx/>
              <a:buSzTx/>
              <a:buFontTx/>
              <a:buNone/>
              <a:tabLst/>
              <a:defRPr/>
            </a:pPr>
            <a:r>
              <a:rPr kumimoji="0" lang="en-CA" b="1" i="0" u="sng" strike="noStrike" kern="1200" cap="none" spc="0" normalizeH="0" baseline="0" noProof="0" dirty="0">
                <a:ln>
                  <a:noFill/>
                </a:ln>
                <a:solidFill>
                  <a:prstClr val="black"/>
                </a:solidFill>
                <a:effectLst/>
                <a:uLnTx/>
                <a:uFillTx/>
                <a:latin typeface="Aptos" panose="02110004020202020204"/>
                <a:ea typeface="+mn-ea"/>
                <a:cs typeface="+mn-cs"/>
              </a:rPr>
              <a:t>John 20:8-9 ESV</a:t>
            </a:r>
          </a:p>
          <a:p>
            <a:pPr marL="457200" marR="0" lvl="1" indent="0" algn="l" defTabSz="914400" rtl="0" eaLnBrk="1" fontAlgn="auto" latinLnBrk="0" hangingPunct="1">
              <a:spcBef>
                <a:spcPts val="0"/>
              </a:spcBef>
              <a:spcAft>
                <a:spcPts val="0"/>
              </a:spcAft>
              <a:buClrTx/>
              <a:buSzTx/>
              <a:buFontTx/>
              <a:buNone/>
              <a:tabLst/>
              <a:defRPr/>
            </a:pPr>
            <a: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t>Then the other disciple, who had reached the tomb first, </a:t>
            </a:r>
            <a:b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t>also went in, and he saw and believed; </a:t>
            </a:r>
            <a:b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t>for as yet </a:t>
            </a:r>
            <a:r>
              <a:rPr kumimoji="0" lang="en-CA"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they did not understand the Scripture</a:t>
            </a:r>
            <a: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t>that he must </a:t>
            </a:r>
            <a:r>
              <a:rPr kumimoji="0" lang="en-CA"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rise from the dead</a:t>
            </a:r>
            <a: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t>.</a:t>
            </a:r>
          </a:p>
        </p:txBody>
      </p:sp>
    </p:spTree>
    <p:extLst>
      <p:ext uri="{BB962C8B-B14F-4D97-AF65-F5344CB8AC3E}">
        <p14:creationId xmlns:p14="http://schemas.microsoft.com/office/powerpoint/2010/main" val="1733142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C386E-20D1-7342-82EA-BE607D4108AE}"/>
              </a:ext>
            </a:extLst>
          </p:cNvPr>
          <p:cNvSpPr>
            <a:spLocks noGrp="1"/>
          </p:cNvSpPr>
          <p:nvPr>
            <p:ph type="title"/>
          </p:nvPr>
        </p:nvSpPr>
        <p:spPr>
          <a:xfrm>
            <a:off x="838200" y="1"/>
            <a:ext cx="10515600" cy="1147155"/>
          </a:xfrm>
        </p:spPr>
        <p:txBody>
          <a:bodyPr/>
          <a:lstStyle/>
          <a:p>
            <a:pPr algn="ctr"/>
            <a:r>
              <a:rPr lang="en-CA" dirty="0">
                <a:latin typeface="Arial Black" panose="020B0A04020102020204" pitchFamily="34" charset="0"/>
              </a:rPr>
              <a:t>The Concept of “Resurrection”</a:t>
            </a:r>
            <a:endParaRPr lang="en-CA" dirty="0"/>
          </a:p>
        </p:txBody>
      </p:sp>
      <p:sp>
        <p:nvSpPr>
          <p:cNvPr id="3" name="Content Placeholder 2">
            <a:extLst>
              <a:ext uri="{FF2B5EF4-FFF2-40B4-BE49-F238E27FC236}">
                <a16:creationId xmlns:a16="http://schemas.microsoft.com/office/drawing/2014/main" id="{A4D78C0D-5124-9233-5933-55B8CB13D565}"/>
              </a:ext>
            </a:extLst>
          </p:cNvPr>
          <p:cNvSpPr>
            <a:spLocks noGrp="1"/>
          </p:cNvSpPr>
          <p:nvPr>
            <p:ph idx="1"/>
          </p:nvPr>
        </p:nvSpPr>
        <p:spPr>
          <a:xfrm>
            <a:off x="838200" y="914400"/>
            <a:ext cx="10515600" cy="5943599"/>
          </a:xfrm>
        </p:spPr>
        <p:txBody>
          <a:bodyPr/>
          <a:lstStyle/>
          <a:p>
            <a:pPr marL="0" marR="0" lvl="0" indent="0" algn="l" defTabSz="914400" rtl="0" eaLnBrk="1" fontAlgn="auto" latinLnBrk="0" hangingPunct="1">
              <a:spcBef>
                <a:spcPts val="0"/>
              </a:spcBef>
              <a:spcAft>
                <a:spcPts val="0"/>
              </a:spcAft>
              <a:buClrTx/>
              <a:buSzTx/>
              <a:buNone/>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A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resurrection</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is a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transformation</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from a physical mortal body into an immortal spiritual body: </a:t>
            </a:r>
          </a:p>
          <a:p>
            <a:pPr marL="457200" lvl="1" indent="0">
              <a:spcBef>
                <a:spcPts val="0"/>
              </a:spcBef>
              <a:buNone/>
              <a:defRPr/>
            </a:pPr>
            <a:r>
              <a:rPr kumimoji="0" lang="en-CA" b="1" i="0" u="sng" strike="noStrike" kern="1200" cap="none" spc="0" normalizeH="0" baseline="0" noProof="0" dirty="0">
                <a:ln>
                  <a:noFill/>
                </a:ln>
                <a:solidFill>
                  <a:prstClr val="black"/>
                </a:solidFill>
                <a:effectLst/>
                <a:uLnTx/>
                <a:uFillTx/>
                <a:latin typeface="Aptos" panose="02110004020202020204"/>
                <a:ea typeface="+mn-ea"/>
                <a:cs typeface="+mn-cs"/>
              </a:rPr>
              <a:t>1 Corinthians 15:35, 42, 50-53 ESV</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But someone will ask, </a:t>
            </a:r>
          </a:p>
          <a:p>
            <a:pPr marL="914400" lvl="2" indent="0">
              <a:spcBef>
                <a:spcPts val="0"/>
              </a:spcBef>
              <a:buNone/>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How are the dead raised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With what kind of body do they come?” </a:t>
            </a:r>
          </a:p>
          <a:p>
            <a:pPr marL="457200" marR="0" lvl="1" indent="0" algn="l" defTabSz="914400" rtl="0" eaLnBrk="1" fontAlgn="auto" latinLnBrk="0" hangingPunct="1">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  So is it with the resurrection of the dead.  </a:t>
            </a:r>
          </a:p>
          <a:p>
            <a:pPr marL="457200" marR="0" lvl="1" indent="0" algn="l" defTabSz="914400" rtl="0" eaLnBrk="1" fontAlgn="auto" latinLnBrk="0" hangingPunct="1">
              <a:spcBef>
                <a:spcPts val="0"/>
              </a:spcBef>
              <a:spcAft>
                <a:spcPts val="0"/>
              </a:spcAft>
              <a:buClrTx/>
              <a:buSzTx/>
              <a:buFontTx/>
              <a:buNone/>
              <a:tabLst/>
              <a:defRPr/>
            </a:pP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What is sown is perishable</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what is raised is imperishable</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marR="0" lvl="1" indent="0" algn="l" defTabSz="914400" rtl="0" eaLnBrk="1" fontAlgn="auto" latinLnBrk="0" hangingPunct="1">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I tell you this, brothers: flesh and blood cannot inherit the kingdom of God, nor does the perishable inherit the imperishable.  </a:t>
            </a:r>
          </a:p>
          <a:p>
            <a:pPr marL="457200" marR="0" lvl="1" indent="0" algn="l" defTabSz="914400" rtl="0" eaLnBrk="1" fontAlgn="auto" latinLnBrk="0" hangingPunct="1">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Behold!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 tell you a mystery</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We shall not all sleep, but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we shall all be changed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in a moment, in the twinkling of an eye, at the last trumpet.  </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For the trumpet will sound, and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dead will be raised imperishable</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we shall be changed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marR="0" lvl="1" indent="0" algn="l" defTabSz="914400" rtl="0" eaLnBrk="1" fontAlgn="auto" latinLnBrk="0" hangingPunct="1">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For this perishable body must put on the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imperishable</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this mortal body must put on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immortality</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endParaRPr lang="en-CA" dirty="0"/>
          </a:p>
        </p:txBody>
      </p:sp>
    </p:spTree>
    <p:extLst>
      <p:ext uri="{BB962C8B-B14F-4D97-AF65-F5344CB8AC3E}">
        <p14:creationId xmlns:p14="http://schemas.microsoft.com/office/powerpoint/2010/main" val="1787638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D1865-DB72-7C9C-EF22-39DBC47225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703E5B-7324-7105-62C2-8BAA9986D6FD}"/>
              </a:ext>
            </a:extLst>
          </p:cNvPr>
          <p:cNvSpPr>
            <a:spLocks noGrp="1"/>
          </p:cNvSpPr>
          <p:nvPr>
            <p:ph type="title"/>
          </p:nvPr>
        </p:nvSpPr>
        <p:spPr>
          <a:xfrm>
            <a:off x="838200" y="1"/>
            <a:ext cx="10515600" cy="1147155"/>
          </a:xfrm>
        </p:spPr>
        <p:txBody>
          <a:bodyPr/>
          <a:lstStyle/>
          <a:p>
            <a:pPr algn="ctr"/>
            <a:r>
              <a:rPr lang="en-CA" dirty="0">
                <a:latin typeface="Arial Black" panose="020B0A04020102020204" pitchFamily="34" charset="0"/>
              </a:rPr>
              <a:t>The Concept of “Resurrection”</a:t>
            </a:r>
            <a:endParaRPr lang="en-CA" dirty="0"/>
          </a:p>
        </p:txBody>
      </p:sp>
      <p:sp>
        <p:nvSpPr>
          <p:cNvPr id="3" name="Content Placeholder 2">
            <a:extLst>
              <a:ext uri="{FF2B5EF4-FFF2-40B4-BE49-F238E27FC236}">
                <a16:creationId xmlns:a16="http://schemas.microsoft.com/office/drawing/2014/main" id="{A9A64121-6D32-4993-74A3-DD8B16F72BBC}"/>
              </a:ext>
            </a:extLst>
          </p:cNvPr>
          <p:cNvSpPr>
            <a:spLocks noGrp="1"/>
          </p:cNvSpPr>
          <p:nvPr>
            <p:ph idx="1"/>
          </p:nvPr>
        </p:nvSpPr>
        <p:spPr>
          <a:xfrm>
            <a:off x="838200" y="1147156"/>
            <a:ext cx="10515600" cy="5710843"/>
          </a:xfrm>
        </p:spPr>
        <p:txBody>
          <a:bodyPr/>
          <a:lstStyle/>
          <a:p>
            <a:pPr marL="0" marR="0" lvl="0" indent="0" algn="l" defTabSz="914400" rtl="0" eaLnBrk="1" fontAlgn="auto" latinLnBrk="0" hangingPunct="1">
              <a:spcBef>
                <a:spcPts val="600"/>
              </a:spcBef>
              <a:spcAft>
                <a:spcPts val="0"/>
              </a:spcAft>
              <a:buClrTx/>
              <a:buSzTx/>
              <a:buNone/>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Jesus</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the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firstborn</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is the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objective proof</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of God’s ability to transform a physical human being, dead or alive, into an eternal  spirit being:</a:t>
            </a:r>
          </a:p>
          <a:p>
            <a:pPr marL="457200" marR="0" lvl="1" indent="0" algn="l" defTabSz="914400" rtl="0" eaLnBrk="1" fontAlgn="auto" latinLnBrk="0" hangingPunct="1">
              <a:spcBef>
                <a:spcPts val="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Colossians 1:15, Revelation 1:5a ESV</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He is the image of the invisible God,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firstborn of all creation</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Jesus Christ the faithful witness,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firstborn of the dead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marR="0" lvl="1" indent="0" algn="l" defTabSz="914400" rtl="0" eaLnBrk="1" fontAlgn="auto" latinLnBrk="0" hangingPunct="1">
              <a:spcBef>
                <a:spcPts val="60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1 Corinthians 15:12, 16-17a, 20 ESV</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Now if Christ is proclaimed as raised from the dead,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how can some of you say that there is no resurrection of the dead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p>
          <a:p>
            <a:pPr marL="457200" marR="0" lvl="1" indent="0" algn="l" defTabSz="914400" rtl="0" eaLnBrk="1" fontAlgn="auto" latinLnBrk="0" hangingPunct="1">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For if the dead are not raised, not even Christ has been raised.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if Christ has not been raised, your faith is futile … </a:t>
            </a:r>
          </a:p>
          <a:p>
            <a:pPr marL="457200" marR="0" lvl="1" indent="0" algn="l" defTabSz="914400" rtl="0" eaLnBrk="1" fontAlgn="auto" latinLnBrk="0" hangingPunct="1">
              <a:spcBef>
                <a:spcPts val="600"/>
              </a:spcBef>
              <a:spcAft>
                <a:spcPts val="0"/>
              </a:spcAft>
              <a:buClrTx/>
              <a:buSzTx/>
              <a:buFontTx/>
              <a:buNone/>
              <a:tabLst/>
              <a:defRPr/>
            </a:pP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But in fact Christ has been raised from the dead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firstfruits of those who have fallen asleep</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endParaRPr lang="en-CA" dirty="0"/>
          </a:p>
        </p:txBody>
      </p:sp>
    </p:spTree>
    <p:extLst>
      <p:ext uri="{BB962C8B-B14F-4D97-AF65-F5344CB8AC3E}">
        <p14:creationId xmlns:p14="http://schemas.microsoft.com/office/powerpoint/2010/main" val="3699137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7FDACEF-4F60-141A-8DFD-B28F15B9C882}"/>
              </a:ext>
            </a:extLst>
          </p:cNvPr>
          <p:cNvPicPr>
            <a:picLocks noChangeAspect="1"/>
          </p:cNvPicPr>
          <p:nvPr/>
        </p:nvPicPr>
        <p:blipFill>
          <a:blip r:embed="rId3"/>
          <a:stretch>
            <a:fillRect/>
          </a:stretch>
        </p:blipFill>
        <p:spPr>
          <a:xfrm>
            <a:off x="1527004" y="0"/>
            <a:ext cx="9137992" cy="6858000"/>
          </a:xfrm>
          <a:prstGeom prst="rect">
            <a:avLst/>
          </a:prstGeom>
        </p:spPr>
      </p:pic>
    </p:spTree>
    <p:extLst>
      <p:ext uri="{BB962C8B-B14F-4D97-AF65-F5344CB8AC3E}">
        <p14:creationId xmlns:p14="http://schemas.microsoft.com/office/powerpoint/2010/main" val="2969337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95CD4-CE08-A61D-2167-E58225E1C1B5}"/>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Power of the Holy Spirit</a:t>
            </a:r>
          </a:p>
        </p:txBody>
      </p:sp>
      <p:sp>
        <p:nvSpPr>
          <p:cNvPr id="3" name="Content Placeholder 2">
            <a:extLst>
              <a:ext uri="{FF2B5EF4-FFF2-40B4-BE49-F238E27FC236}">
                <a16:creationId xmlns:a16="http://schemas.microsoft.com/office/drawing/2014/main" id="{2BA2AA67-3BF7-162A-3153-2A5F73D56B1D}"/>
              </a:ext>
            </a:extLst>
          </p:cNvPr>
          <p:cNvSpPr>
            <a:spLocks noGrp="1"/>
          </p:cNvSpPr>
          <p:nvPr>
            <p:ph idx="1"/>
          </p:nvPr>
        </p:nvSpPr>
        <p:spPr>
          <a:xfrm>
            <a:off x="581891" y="1155700"/>
            <a:ext cx="11006052" cy="5702299"/>
          </a:xfrm>
        </p:spPr>
        <p:txBody>
          <a:bodyPr>
            <a:normAutofit/>
          </a:bodyPr>
          <a:lstStyle/>
          <a:p>
            <a:pPr marL="0" indent="0">
              <a:buNone/>
            </a:pPr>
            <a:r>
              <a:rPr lang="en-CA" sz="3200" dirty="0"/>
              <a:t>Jesus’ death made possible the propitiation of sin, before that </a:t>
            </a:r>
            <a:r>
              <a:rPr lang="en-CA" sz="3200" b="1" dirty="0">
                <a:highlight>
                  <a:srgbClr val="FFFF00"/>
                </a:highlight>
              </a:rPr>
              <a:t>the Holy Spirit</a:t>
            </a:r>
            <a:r>
              <a:rPr lang="en-CA" sz="3200" dirty="0"/>
              <a:t> was NOT generally available </a:t>
            </a:r>
            <a:r>
              <a:rPr lang="en-CA" sz="3200" b="1" dirty="0">
                <a:highlight>
                  <a:srgbClr val="FFFF00"/>
                </a:highlight>
              </a:rPr>
              <a:t>as an indwelling presence</a:t>
            </a:r>
            <a:r>
              <a:rPr lang="en-CA" sz="3200" dirty="0"/>
              <a:t> to human beings: </a:t>
            </a:r>
          </a:p>
          <a:p>
            <a:pPr marL="457200" lvl="1" indent="0">
              <a:spcBef>
                <a:spcPts val="0"/>
              </a:spcBef>
              <a:buNone/>
            </a:pPr>
            <a:r>
              <a:rPr lang="en-CA" sz="2800" b="1" u="sng" dirty="0"/>
              <a:t>John 7:37-39 ESV</a:t>
            </a:r>
          </a:p>
          <a:p>
            <a:pPr marL="457200" lvl="1" indent="0">
              <a:spcBef>
                <a:spcPts val="0"/>
              </a:spcBef>
              <a:buNone/>
            </a:pPr>
            <a:r>
              <a:rPr lang="en-CA" sz="2800" dirty="0"/>
              <a:t>On the last day of the feast, the great day, </a:t>
            </a:r>
            <a:br>
              <a:rPr lang="en-CA" sz="2800" dirty="0"/>
            </a:br>
            <a:r>
              <a:rPr lang="en-CA" sz="2800" dirty="0"/>
              <a:t>Jesus stood up and cried out, </a:t>
            </a:r>
          </a:p>
          <a:p>
            <a:pPr marL="914400" lvl="2" indent="0">
              <a:spcBef>
                <a:spcPts val="0"/>
              </a:spcBef>
              <a:buNone/>
            </a:pPr>
            <a:r>
              <a:rPr lang="en-CA" sz="2800" dirty="0"/>
              <a:t>“If anyone thirsts, let him come to me and drink.  </a:t>
            </a:r>
            <a:br>
              <a:rPr lang="en-CA" sz="2800" dirty="0"/>
            </a:br>
            <a:r>
              <a:rPr lang="en-CA" sz="2800" dirty="0"/>
              <a:t>Whoever believes in me, as the Scripture has said, </a:t>
            </a:r>
            <a:br>
              <a:rPr lang="en-CA" sz="2800" dirty="0"/>
            </a:br>
            <a:r>
              <a:rPr lang="en-CA" sz="2800" dirty="0"/>
              <a:t>‘Out of his heart will flow </a:t>
            </a:r>
            <a:r>
              <a:rPr lang="en-CA" sz="2800" b="1" dirty="0">
                <a:highlight>
                  <a:srgbClr val="FFFF00"/>
                </a:highlight>
              </a:rPr>
              <a:t>rivers of living water</a:t>
            </a:r>
            <a:r>
              <a:rPr lang="en-CA" sz="2800" dirty="0"/>
              <a:t>.’”  </a:t>
            </a:r>
          </a:p>
          <a:p>
            <a:pPr marL="457200" lvl="1" indent="0">
              <a:spcBef>
                <a:spcPts val="600"/>
              </a:spcBef>
              <a:buNone/>
            </a:pPr>
            <a:r>
              <a:rPr lang="en-CA" sz="2800" dirty="0"/>
              <a:t>Now this he said about </a:t>
            </a:r>
            <a:r>
              <a:rPr lang="en-CA" sz="2800" b="1" dirty="0">
                <a:highlight>
                  <a:srgbClr val="FFFF00"/>
                </a:highlight>
              </a:rPr>
              <a:t>the Spirit</a:t>
            </a:r>
            <a:r>
              <a:rPr lang="en-CA" sz="2800" dirty="0"/>
              <a:t>, </a:t>
            </a:r>
            <a:br>
              <a:rPr lang="en-CA" sz="2800" dirty="0"/>
            </a:br>
            <a:r>
              <a:rPr lang="en-CA" sz="2800" dirty="0"/>
              <a:t>[which] those who believed in him were to receive, </a:t>
            </a:r>
            <a:br>
              <a:rPr lang="en-CA" sz="2800" dirty="0"/>
            </a:br>
            <a:r>
              <a:rPr lang="en-CA" sz="2800" dirty="0"/>
              <a:t>for </a:t>
            </a:r>
            <a:r>
              <a:rPr lang="en-CA" sz="2800" b="1" dirty="0">
                <a:highlight>
                  <a:srgbClr val="FFFF00"/>
                </a:highlight>
              </a:rPr>
              <a:t>as yet the Spirit had not been given</a:t>
            </a:r>
            <a:r>
              <a:rPr lang="en-CA" sz="2800" dirty="0"/>
              <a:t>, </a:t>
            </a:r>
            <a:br>
              <a:rPr lang="en-CA" sz="2800" dirty="0"/>
            </a:br>
            <a:r>
              <a:rPr lang="en-CA" sz="2800" dirty="0"/>
              <a:t>because Jesus was not yet glorified.</a:t>
            </a:r>
          </a:p>
        </p:txBody>
      </p:sp>
    </p:spTree>
    <p:extLst>
      <p:ext uri="{BB962C8B-B14F-4D97-AF65-F5344CB8AC3E}">
        <p14:creationId xmlns:p14="http://schemas.microsoft.com/office/powerpoint/2010/main" val="3409024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CF9FA-A7CC-6B38-0728-419220F482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B152E4-6507-4179-DF22-8C8DE58BCA7A}"/>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Power of the Holy Spirit</a:t>
            </a:r>
          </a:p>
        </p:txBody>
      </p:sp>
      <p:sp>
        <p:nvSpPr>
          <p:cNvPr id="3" name="Content Placeholder 2">
            <a:extLst>
              <a:ext uri="{FF2B5EF4-FFF2-40B4-BE49-F238E27FC236}">
                <a16:creationId xmlns:a16="http://schemas.microsoft.com/office/drawing/2014/main" id="{D9512982-2517-140C-F38A-96994EEAC816}"/>
              </a:ext>
            </a:extLst>
          </p:cNvPr>
          <p:cNvSpPr>
            <a:spLocks noGrp="1"/>
          </p:cNvSpPr>
          <p:nvPr>
            <p:ph idx="1"/>
          </p:nvPr>
        </p:nvSpPr>
        <p:spPr>
          <a:xfrm>
            <a:off x="365760" y="1155700"/>
            <a:ext cx="11338560" cy="5702299"/>
          </a:xfrm>
        </p:spPr>
        <p:txBody>
          <a:bodyPr>
            <a:normAutofit/>
          </a:bodyPr>
          <a:lstStyle/>
          <a:p>
            <a:pPr>
              <a:spcBef>
                <a:spcPts val="600"/>
              </a:spcBef>
            </a:pPr>
            <a:r>
              <a:rPr lang="en-CA" sz="3200" dirty="0"/>
              <a:t>Jesus promised the Apostles the </a:t>
            </a:r>
            <a:r>
              <a:rPr lang="en-CA" sz="3200" b="1" dirty="0">
                <a:highlight>
                  <a:srgbClr val="FFFF00"/>
                </a:highlight>
              </a:rPr>
              <a:t>assistance of the Holy Spirt</a:t>
            </a:r>
            <a:r>
              <a:rPr lang="en-CA" sz="3200" dirty="0"/>
              <a:t>: </a:t>
            </a:r>
          </a:p>
          <a:p>
            <a:pPr marL="457200" lvl="1" indent="0">
              <a:lnSpc>
                <a:spcPct val="80000"/>
              </a:lnSpc>
              <a:spcBef>
                <a:spcPts val="0"/>
              </a:spcBef>
              <a:buNone/>
            </a:pPr>
            <a:r>
              <a:rPr lang="en-CA" sz="2800" b="1" u="sng" dirty="0"/>
              <a:t>John 16:12-13 ESV</a:t>
            </a:r>
          </a:p>
          <a:p>
            <a:pPr marL="457200" lvl="1" indent="0">
              <a:lnSpc>
                <a:spcPct val="80000"/>
              </a:lnSpc>
              <a:spcBef>
                <a:spcPts val="0"/>
              </a:spcBef>
              <a:buNone/>
            </a:pPr>
            <a:r>
              <a:rPr lang="en-CA" sz="2800" dirty="0"/>
              <a:t>I still have many things to say to you, but you cannot bear them now.  </a:t>
            </a:r>
            <a:r>
              <a:rPr lang="en-CA" sz="2800" b="1" dirty="0">
                <a:highlight>
                  <a:srgbClr val="FFFF00"/>
                </a:highlight>
              </a:rPr>
              <a:t>When the Spirit of truth comes</a:t>
            </a:r>
            <a:r>
              <a:rPr lang="en-CA" sz="2800" dirty="0"/>
              <a:t>, </a:t>
            </a:r>
            <a:br>
              <a:rPr lang="en-CA" sz="2800" dirty="0"/>
            </a:br>
            <a:r>
              <a:rPr lang="en-CA" sz="2800" b="1" dirty="0">
                <a:highlight>
                  <a:srgbClr val="FFFF00"/>
                </a:highlight>
              </a:rPr>
              <a:t>[it] will guide you into all the truth</a:t>
            </a:r>
            <a:r>
              <a:rPr lang="en-CA" sz="2800" dirty="0"/>
              <a:t>, </a:t>
            </a:r>
            <a:br>
              <a:rPr lang="en-CA" sz="2800" dirty="0"/>
            </a:br>
            <a:r>
              <a:rPr lang="en-CA" sz="2800" dirty="0"/>
              <a:t>for [it] will not speak on his own authority, </a:t>
            </a:r>
            <a:br>
              <a:rPr lang="en-CA" sz="2800" dirty="0"/>
            </a:br>
            <a:r>
              <a:rPr lang="en-CA" sz="2800" dirty="0"/>
              <a:t>but whatever [it] hears [it] will speak, </a:t>
            </a:r>
            <a:br>
              <a:rPr lang="en-CA" sz="2800" dirty="0"/>
            </a:br>
            <a:r>
              <a:rPr lang="en-CA" sz="2800" dirty="0"/>
              <a:t>and [it] will declare to you the things that are to come. </a:t>
            </a:r>
          </a:p>
          <a:p>
            <a:pPr>
              <a:spcBef>
                <a:spcPts val="600"/>
              </a:spcBef>
            </a:pPr>
            <a:r>
              <a:rPr lang="en-CA" sz="3200" dirty="0"/>
              <a:t>In some of </a:t>
            </a:r>
            <a:r>
              <a:rPr lang="en-CA" sz="3200" b="1" dirty="0">
                <a:highlight>
                  <a:srgbClr val="FFFF00"/>
                </a:highlight>
              </a:rPr>
              <a:t>Jesus’ last words</a:t>
            </a:r>
            <a:r>
              <a:rPr lang="en-CA" sz="3200" dirty="0"/>
              <a:t> to the disciples, he </a:t>
            </a:r>
            <a:r>
              <a:rPr lang="en-CA" sz="3200" b="1" dirty="0">
                <a:highlight>
                  <a:srgbClr val="FFFF00"/>
                </a:highlight>
              </a:rPr>
              <a:t>promised them power</a:t>
            </a:r>
            <a:r>
              <a:rPr lang="en-CA" sz="3200" dirty="0"/>
              <a:t>:</a:t>
            </a:r>
          </a:p>
          <a:p>
            <a:pPr marL="457200" lvl="1" indent="0">
              <a:spcBef>
                <a:spcPts val="0"/>
              </a:spcBef>
              <a:buNone/>
            </a:pPr>
            <a:r>
              <a:rPr lang="en-CA" sz="2800" b="1" u="sng" dirty="0"/>
              <a:t>Luke 24:48-49 ESV</a:t>
            </a:r>
          </a:p>
          <a:p>
            <a:pPr marL="457200" lvl="1" indent="0">
              <a:spcBef>
                <a:spcPts val="0"/>
              </a:spcBef>
              <a:buNone/>
            </a:pPr>
            <a:r>
              <a:rPr lang="en-CA" sz="2800" b="1" dirty="0">
                <a:highlight>
                  <a:srgbClr val="FFFF00"/>
                </a:highlight>
              </a:rPr>
              <a:t>You are witnesses</a:t>
            </a:r>
            <a:r>
              <a:rPr lang="en-CA" sz="2800" dirty="0"/>
              <a:t> of these things.  </a:t>
            </a:r>
            <a:br>
              <a:rPr lang="en-CA" sz="2800" dirty="0"/>
            </a:br>
            <a:r>
              <a:rPr lang="en-CA" sz="2800" dirty="0"/>
              <a:t>And behold, I am sending </a:t>
            </a:r>
            <a:r>
              <a:rPr lang="en-CA" sz="2800" b="1" dirty="0">
                <a:highlight>
                  <a:srgbClr val="FFFF00"/>
                </a:highlight>
              </a:rPr>
              <a:t>the promise of my Father</a:t>
            </a:r>
            <a:r>
              <a:rPr lang="en-CA" sz="2800" dirty="0"/>
              <a:t> upon you.  </a:t>
            </a:r>
            <a:br>
              <a:rPr lang="en-CA" sz="2800" dirty="0"/>
            </a:br>
            <a:r>
              <a:rPr lang="en-CA" sz="2800" dirty="0"/>
              <a:t>But stay in the city until you ware clothed with </a:t>
            </a:r>
            <a:r>
              <a:rPr lang="en-CA" sz="2800" b="1" dirty="0">
                <a:highlight>
                  <a:srgbClr val="FFFF00"/>
                </a:highlight>
              </a:rPr>
              <a:t>power from on high</a:t>
            </a:r>
            <a:r>
              <a:rPr lang="en-CA" sz="2800" dirty="0"/>
              <a:t>.</a:t>
            </a:r>
          </a:p>
        </p:txBody>
      </p:sp>
    </p:spTree>
    <p:extLst>
      <p:ext uri="{BB962C8B-B14F-4D97-AF65-F5344CB8AC3E}">
        <p14:creationId xmlns:p14="http://schemas.microsoft.com/office/powerpoint/2010/main" val="748089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3A67C6-CC1E-E7F8-519C-1FD74E6043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009EF2-E6DE-C366-16B9-E27F4E2E3D1C}"/>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You Will be My Witnesses</a:t>
            </a:r>
          </a:p>
        </p:txBody>
      </p:sp>
      <p:sp>
        <p:nvSpPr>
          <p:cNvPr id="3" name="Content Placeholder 2">
            <a:extLst>
              <a:ext uri="{FF2B5EF4-FFF2-40B4-BE49-F238E27FC236}">
                <a16:creationId xmlns:a16="http://schemas.microsoft.com/office/drawing/2014/main" id="{333EB755-DA8D-52DB-A961-8DDC95712C1D}"/>
              </a:ext>
            </a:extLst>
          </p:cNvPr>
          <p:cNvSpPr>
            <a:spLocks noGrp="1"/>
          </p:cNvSpPr>
          <p:nvPr>
            <p:ph idx="1"/>
          </p:nvPr>
        </p:nvSpPr>
        <p:spPr>
          <a:xfrm>
            <a:off x="581891" y="1155700"/>
            <a:ext cx="11072554" cy="5702300"/>
          </a:xfrm>
        </p:spPr>
        <p:txBody>
          <a:bodyPr>
            <a:normAutofit/>
          </a:bodyPr>
          <a:lstStyle/>
          <a:p>
            <a:pPr marL="0" indent="0">
              <a:buNone/>
            </a:pPr>
            <a:r>
              <a:rPr lang="en-CA" sz="3200" b="1" dirty="0">
                <a:highlight>
                  <a:srgbClr val="FFFF00"/>
                </a:highlight>
              </a:rPr>
              <a:t>At the Ascension</a:t>
            </a:r>
            <a:r>
              <a:rPr lang="en-CA" sz="3200" dirty="0"/>
              <a:t>, Jesus reiterated </a:t>
            </a:r>
            <a:r>
              <a:rPr lang="en-CA" sz="3200" b="1" dirty="0">
                <a:highlight>
                  <a:srgbClr val="FFFF00"/>
                </a:highlight>
              </a:rPr>
              <a:t>the promise of power</a:t>
            </a:r>
            <a:r>
              <a:rPr lang="en-CA" sz="3200" dirty="0"/>
              <a:t> and informed the Apostles of </a:t>
            </a:r>
            <a:r>
              <a:rPr lang="en-CA" sz="3200" b="1" dirty="0">
                <a:highlight>
                  <a:srgbClr val="FFFF00"/>
                </a:highlight>
              </a:rPr>
              <a:t>the purpose of the power</a:t>
            </a:r>
            <a:r>
              <a:rPr lang="en-CA" sz="3200" dirty="0"/>
              <a:t>: </a:t>
            </a:r>
          </a:p>
          <a:p>
            <a:pPr marL="457200" lvl="1" indent="0">
              <a:buNone/>
            </a:pPr>
            <a:r>
              <a:rPr lang="en-CA" sz="2800" b="1" u="sng" dirty="0"/>
              <a:t>Acts 1:4-5, 8 ESV</a:t>
            </a:r>
            <a:r>
              <a:rPr lang="en-CA" sz="2800" dirty="0"/>
              <a:t> </a:t>
            </a:r>
          </a:p>
          <a:p>
            <a:pPr marL="457200" lvl="1" indent="0">
              <a:spcBef>
                <a:spcPts val="0"/>
              </a:spcBef>
              <a:buNone/>
            </a:pPr>
            <a:r>
              <a:rPr lang="en-CA" sz="2800" dirty="0"/>
              <a:t>And while staying with them he ordered them not to depart from Jerusalem, but to wait for </a:t>
            </a:r>
            <a:r>
              <a:rPr lang="en-CA" sz="2800" b="1" dirty="0">
                <a:highlight>
                  <a:srgbClr val="FFFF00"/>
                </a:highlight>
              </a:rPr>
              <a:t>the promise of the Father</a:t>
            </a:r>
            <a:r>
              <a:rPr lang="en-CA" sz="2800" dirty="0"/>
              <a:t>, </a:t>
            </a:r>
            <a:br>
              <a:rPr lang="en-CA" sz="2800" dirty="0"/>
            </a:br>
            <a:r>
              <a:rPr lang="en-CA" sz="2800" dirty="0"/>
              <a:t>which, he said, </a:t>
            </a:r>
          </a:p>
          <a:p>
            <a:pPr marL="914400" lvl="2" indent="0">
              <a:spcBef>
                <a:spcPts val="0"/>
              </a:spcBef>
              <a:buNone/>
            </a:pPr>
            <a:r>
              <a:rPr lang="en-CA" sz="2800" dirty="0"/>
              <a:t>“you heard from me; for John baptized with water, </a:t>
            </a:r>
            <a:br>
              <a:rPr lang="en-CA" sz="2800" dirty="0"/>
            </a:br>
            <a:r>
              <a:rPr lang="en-CA" sz="2800" dirty="0"/>
              <a:t>but </a:t>
            </a:r>
            <a:r>
              <a:rPr lang="en-CA" sz="2800" b="1" dirty="0">
                <a:highlight>
                  <a:srgbClr val="FFFF00"/>
                </a:highlight>
              </a:rPr>
              <a:t>you will be baptized with the Holy Spirit</a:t>
            </a:r>
            <a:r>
              <a:rPr lang="en-CA" sz="2800" dirty="0"/>
              <a:t> </a:t>
            </a:r>
            <a:br>
              <a:rPr lang="en-CA" sz="2800" dirty="0"/>
            </a:br>
            <a:r>
              <a:rPr lang="en-CA" sz="2800" dirty="0"/>
              <a:t>not many days from now.  </a:t>
            </a:r>
            <a:br>
              <a:rPr lang="en-CA" sz="2800" dirty="0"/>
            </a:br>
            <a:r>
              <a:rPr lang="en-CA" sz="2800" dirty="0"/>
              <a:t> But </a:t>
            </a:r>
            <a:r>
              <a:rPr lang="en-CA" sz="2800" b="1" dirty="0">
                <a:highlight>
                  <a:srgbClr val="FFFF00"/>
                </a:highlight>
              </a:rPr>
              <a:t>you will receive power</a:t>
            </a:r>
            <a:r>
              <a:rPr lang="en-CA" sz="2800" dirty="0"/>
              <a:t> </a:t>
            </a:r>
            <a:br>
              <a:rPr lang="en-CA" sz="2800" dirty="0"/>
            </a:br>
            <a:r>
              <a:rPr lang="en-CA" sz="2800" dirty="0"/>
              <a:t>when </a:t>
            </a:r>
            <a:r>
              <a:rPr lang="en-CA" sz="2800" b="1" dirty="0">
                <a:highlight>
                  <a:srgbClr val="FFFF00"/>
                </a:highlight>
              </a:rPr>
              <a:t>the Holy Spirit</a:t>
            </a:r>
            <a:r>
              <a:rPr lang="en-CA" sz="2800" dirty="0"/>
              <a:t> has come upon you, </a:t>
            </a:r>
            <a:br>
              <a:rPr lang="en-CA" sz="2800" dirty="0"/>
            </a:br>
            <a:r>
              <a:rPr lang="en-CA" sz="2800" dirty="0"/>
              <a:t>and </a:t>
            </a:r>
            <a:r>
              <a:rPr lang="en-CA" sz="2800" b="1" dirty="0">
                <a:highlight>
                  <a:srgbClr val="FFFF00"/>
                </a:highlight>
              </a:rPr>
              <a:t>you will be my witnesses</a:t>
            </a:r>
            <a:r>
              <a:rPr lang="en-CA" sz="2800" dirty="0"/>
              <a:t> in Jerusalem </a:t>
            </a:r>
            <a:br>
              <a:rPr lang="en-CA" sz="2800" dirty="0"/>
            </a:br>
            <a:r>
              <a:rPr lang="en-CA" sz="2800" dirty="0"/>
              <a:t>and in all Judea and Samaria, and </a:t>
            </a:r>
            <a:r>
              <a:rPr lang="en-CA" sz="2800" b="1" dirty="0">
                <a:highlight>
                  <a:srgbClr val="FFFF00"/>
                </a:highlight>
              </a:rPr>
              <a:t>to the end of the earth</a:t>
            </a:r>
            <a:r>
              <a:rPr lang="en-CA" sz="2400" dirty="0"/>
              <a:t>.”</a:t>
            </a:r>
          </a:p>
        </p:txBody>
      </p:sp>
    </p:spTree>
    <p:extLst>
      <p:ext uri="{BB962C8B-B14F-4D97-AF65-F5344CB8AC3E}">
        <p14:creationId xmlns:p14="http://schemas.microsoft.com/office/powerpoint/2010/main" val="2582413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6978-DB4E-8507-71F3-18BD0F4B64C5}"/>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The Beginning of the Church</a:t>
            </a:r>
          </a:p>
        </p:txBody>
      </p:sp>
      <p:sp>
        <p:nvSpPr>
          <p:cNvPr id="3" name="Content Placeholder 2">
            <a:extLst>
              <a:ext uri="{FF2B5EF4-FFF2-40B4-BE49-F238E27FC236}">
                <a16:creationId xmlns:a16="http://schemas.microsoft.com/office/drawing/2014/main" id="{727A7A2A-80D9-6167-A590-32A042FE2314}"/>
              </a:ext>
            </a:extLst>
          </p:cNvPr>
          <p:cNvSpPr>
            <a:spLocks noGrp="1"/>
          </p:cNvSpPr>
          <p:nvPr>
            <p:ph idx="1"/>
          </p:nvPr>
        </p:nvSpPr>
        <p:spPr>
          <a:xfrm>
            <a:off x="631766" y="1143000"/>
            <a:ext cx="10873049" cy="5714999"/>
          </a:xfrm>
        </p:spPr>
        <p:txBody>
          <a:bodyPr>
            <a:normAutofit/>
          </a:bodyPr>
          <a:lstStyle/>
          <a:p>
            <a:pPr marL="0" indent="0">
              <a:buNone/>
            </a:pPr>
            <a:r>
              <a:rPr lang="en-CA" dirty="0"/>
              <a:t>On the Day of Pentecost, the assembled 120 persons received </a:t>
            </a:r>
            <a:br>
              <a:rPr lang="en-CA" dirty="0"/>
            </a:br>
            <a:r>
              <a:rPr lang="en-CA" b="1" dirty="0">
                <a:highlight>
                  <a:srgbClr val="FFFF00"/>
                </a:highlight>
              </a:rPr>
              <a:t>the indwelling of the Holy Spirit</a:t>
            </a:r>
            <a:r>
              <a:rPr lang="en-CA" dirty="0"/>
              <a:t>: </a:t>
            </a:r>
          </a:p>
          <a:p>
            <a:pPr marL="457200" lvl="1" indent="0">
              <a:buNone/>
            </a:pPr>
            <a:r>
              <a:rPr lang="en-CA" b="1" u="sng" dirty="0"/>
              <a:t>Acts 2:1-4a ESV</a:t>
            </a:r>
            <a:endParaRPr lang="en-CA" sz="2800" b="1" u="sng" dirty="0"/>
          </a:p>
          <a:p>
            <a:pPr marL="457200" lvl="1" indent="0">
              <a:spcBef>
                <a:spcPts val="0"/>
              </a:spcBef>
              <a:buNone/>
            </a:pPr>
            <a:r>
              <a:rPr lang="en-CA" dirty="0"/>
              <a:t>When the day of Pentecost arrived, they were all together in one place.  </a:t>
            </a:r>
            <a:br>
              <a:rPr lang="en-CA" dirty="0"/>
            </a:br>
            <a:r>
              <a:rPr lang="en-CA" dirty="0"/>
              <a:t>And suddenly </a:t>
            </a:r>
            <a:r>
              <a:rPr lang="en-CA" b="1" dirty="0">
                <a:highlight>
                  <a:srgbClr val="FFFF00"/>
                </a:highlight>
              </a:rPr>
              <a:t>there came from heaven</a:t>
            </a:r>
            <a:r>
              <a:rPr lang="en-CA" dirty="0"/>
              <a:t> a sound like a mighty rushing wind, and it filled the entire house where they were sitting.  </a:t>
            </a:r>
            <a:br>
              <a:rPr lang="en-CA" dirty="0"/>
            </a:br>
            <a:r>
              <a:rPr lang="en-CA" dirty="0"/>
              <a:t>And divided tongues as of fire appeared to them </a:t>
            </a:r>
            <a:br>
              <a:rPr lang="en-CA" dirty="0"/>
            </a:br>
            <a:r>
              <a:rPr lang="en-CA" dirty="0"/>
              <a:t>and rested on each one of them.  </a:t>
            </a:r>
          </a:p>
          <a:p>
            <a:pPr marL="457200" lvl="1" indent="0">
              <a:spcBef>
                <a:spcPts val="1200"/>
              </a:spcBef>
              <a:buNone/>
            </a:pPr>
            <a:r>
              <a:rPr lang="en-CA" dirty="0"/>
              <a:t>And </a:t>
            </a:r>
            <a:r>
              <a:rPr lang="en-CA" b="1" dirty="0">
                <a:highlight>
                  <a:srgbClr val="FFFF00"/>
                </a:highlight>
              </a:rPr>
              <a:t>they were all filled with the Holy Spirit</a:t>
            </a:r>
            <a:r>
              <a:rPr lang="en-CA" dirty="0"/>
              <a:t>  …</a:t>
            </a:r>
          </a:p>
        </p:txBody>
      </p:sp>
    </p:spTree>
    <p:extLst>
      <p:ext uri="{BB962C8B-B14F-4D97-AF65-F5344CB8AC3E}">
        <p14:creationId xmlns:p14="http://schemas.microsoft.com/office/powerpoint/2010/main" val="2568818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2E806A-C6EA-FB99-571D-E6F6D39B58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369E77-DCEE-2FC4-975E-87875A9C1D98}"/>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The Beginning of the Church</a:t>
            </a:r>
          </a:p>
        </p:txBody>
      </p:sp>
      <p:sp>
        <p:nvSpPr>
          <p:cNvPr id="3" name="Content Placeholder 2">
            <a:extLst>
              <a:ext uri="{FF2B5EF4-FFF2-40B4-BE49-F238E27FC236}">
                <a16:creationId xmlns:a16="http://schemas.microsoft.com/office/drawing/2014/main" id="{459CD50C-6FF5-1B85-C468-EB7008B1BB05}"/>
              </a:ext>
            </a:extLst>
          </p:cNvPr>
          <p:cNvSpPr>
            <a:spLocks noGrp="1"/>
          </p:cNvSpPr>
          <p:nvPr>
            <p:ph idx="1"/>
          </p:nvPr>
        </p:nvSpPr>
        <p:spPr>
          <a:xfrm>
            <a:off x="377371" y="1143000"/>
            <a:ext cx="11509829" cy="5714999"/>
          </a:xfrm>
        </p:spPr>
        <p:txBody>
          <a:bodyPr>
            <a:normAutofit/>
          </a:bodyPr>
          <a:lstStyle/>
          <a:p>
            <a:pPr marL="0" indent="0">
              <a:buNone/>
            </a:pPr>
            <a:r>
              <a:rPr lang="en-CA" dirty="0"/>
              <a:t>The </a:t>
            </a:r>
            <a:r>
              <a:rPr lang="en-CA" b="1" dirty="0">
                <a:highlight>
                  <a:srgbClr val="FFFF00"/>
                </a:highlight>
              </a:rPr>
              <a:t>power of the Holy Spirt</a:t>
            </a:r>
            <a:r>
              <a:rPr lang="en-CA" dirty="0"/>
              <a:t> combined with </a:t>
            </a:r>
            <a:r>
              <a:rPr lang="en-CA" b="1" dirty="0">
                <a:highlight>
                  <a:srgbClr val="FFFF00"/>
                </a:highlight>
              </a:rPr>
              <a:t>eyewitness knowledge of the Resurrection of Jesus Christ</a:t>
            </a:r>
            <a:r>
              <a:rPr lang="en-CA" dirty="0"/>
              <a:t> empowered the Apostles and other disciples to become </a:t>
            </a:r>
            <a:r>
              <a:rPr lang="en-CA" b="1" dirty="0">
                <a:highlight>
                  <a:srgbClr val="FFFF00"/>
                </a:highlight>
              </a:rPr>
              <a:t>the witnesses Jesus required to build his Church</a:t>
            </a:r>
            <a:r>
              <a:rPr lang="en-CA" dirty="0"/>
              <a:t>: </a:t>
            </a:r>
          </a:p>
          <a:p>
            <a:pPr marL="457200" lvl="1" indent="0">
              <a:spcBef>
                <a:spcPts val="0"/>
              </a:spcBef>
              <a:buNone/>
            </a:pPr>
            <a:r>
              <a:rPr lang="en-CA" b="1" u="sng" dirty="0"/>
              <a:t>Acts 2:32, 3:15, 5:30a, 32a, 10:39b-43a ESV</a:t>
            </a:r>
          </a:p>
          <a:p>
            <a:pPr marL="457200" lvl="1" indent="0">
              <a:spcBef>
                <a:spcPts val="0"/>
              </a:spcBef>
              <a:buNone/>
            </a:pPr>
            <a:r>
              <a:rPr lang="en-CA" dirty="0"/>
              <a:t>This Jesus God raised up, and of that </a:t>
            </a:r>
            <a:r>
              <a:rPr lang="en-CA" b="1" dirty="0">
                <a:highlight>
                  <a:srgbClr val="FFFF00"/>
                </a:highlight>
              </a:rPr>
              <a:t>we all are witnesses</a:t>
            </a:r>
            <a:r>
              <a:rPr lang="en-CA" dirty="0"/>
              <a:t>.  </a:t>
            </a:r>
            <a:br>
              <a:rPr lang="en-CA" dirty="0"/>
            </a:br>
            <a:r>
              <a:rPr lang="en-CA" dirty="0"/>
              <a:t>… and you killed the Author of life, whom God raised from the dead.  </a:t>
            </a:r>
            <a:br>
              <a:rPr lang="en-CA" dirty="0"/>
            </a:br>
            <a:r>
              <a:rPr lang="en-CA" dirty="0"/>
              <a:t>To this </a:t>
            </a:r>
            <a:r>
              <a:rPr lang="en-CA" b="1" dirty="0">
                <a:highlight>
                  <a:srgbClr val="FFFF00"/>
                </a:highlight>
              </a:rPr>
              <a:t>we are witnesses</a:t>
            </a:r>
            <a:r>
              <a:rPr lang="en-CA" dirty="0"/>
              <a:t>.  </a:t>
            </a:r>
            <a:br>
              <a:rPr lang="en-CA" dirty="0"/>
            </a:br>
            <a:r>
              <a:rPr lang="en-CA" dirty="0"/>
              <a:t>… The God of our fathers raised Jesus ...  </a:t>
            </a:r>
            <a:br>
              <a:rPr lang="en-CA" dirty="0"/>
            </a:br>
            <a:r>
              <a:rPr lang="en-CA" dirty="0"/>
              <a:t>And </a:t>
            </a:r>
            <a:r>
              <a:rPr lang="en-CA" b="1" dirty="0">
                <a:highlight>
                  <a:srgbClr val="FFFF00"/>
                </a:highlight>
              </a:rPr>
              <a:t>we are witnesses</a:t>
            </a:r>
            <a:r>
              <a:rPr lang="en-CA" dirty="0"/>
              <a:t> to these things, and </a:t>
            </a:r>
            <a:r>
              <a:rPr lang="en-CA" b="1" dirty="0">
                <a:highlight>
                  <a:srgbClr val="FFFF00"/>
                </a:highlight>
              </a:rPr>
              <a:t>so is the Holy Spirit</a:t>
            </a:r>
            <a:r>
              <a:rPr lang="en-CA" dirty="0"/>
              <a:t> … </a:t>
            </a:r>
          </a:p>
          <a:p>
            <a:pPr marL="457200" lvl="1" indent="0">
              <a:spcBef>
                <a:spcPts val="600"/>
              </a:spcBef>
              <a:buNone/>
            </a:pPr>
            <a:r>
              <a:rPr lang="en-CA" dirty="0"/>
              <a:t>They put him to death by hanging him on a tree, </a:t>
            </a:r>
            <a:br>
              <a:rPr lang="en-CA" dirty="0"/>
            </a:br>
            <a:r>
              <a:rPr lang="en-CA" dirty="0"/>
              <a:t>but God raised him on the third day and </a:t>
            </a:r>
            <a:r>
              <a:rPr lang="en-CA" b="1" dirty="0">
                <a:highlight>
                  <a:srgbClr val="FFFF00"/>
                </a:highlight>
              </a:rPr>
              <a:t>made him to appear</a:t>
            </a:r>
            <a:r>
              <a:rPr lang="en-CA" dirty="0"/>
              <a:t>, </a:t>
            </a:r>
            <a:br>
              <a:rPr lang="en-CA" dirty="0"/>
            </a:br>
            <a:r>
              <a:rPr lang="en-CA" dirty="0"/>
              <a:t>not to all the people but </a:t>
            </a:r>
            <a:r>
              <a:rPr lang="en-CA" b="1" dirty="0">
                <a:highlight>
                  <a:srgbClr val="FFFF00"/>
                </a:highlight>
              </a:rPr>
              <a:t>to us who had been chosen by God as witnesses</a:t>
            </a:r>
            <a:r>
              <a:rPr lang="en-CA" dirty="0"/>
              <a:t>, </a:t>
            </a:r>
            <a:br>
              <a:rPr lang="en-CA" dirty="0"/>
            </a:br>
            <a:r>
              <a:rPr lang="en-CA" dirty="0"/>
              <a:t>who ate and drank with him after he rose from the dead.  </a:t>
            </a:r>
            <a:br>
              <a:rPr lang="en-CA" dirty="0"/>
            </a:br>
            <a:r>
              <a:rPr lang="en-CA" dirty="0"/>
              <a:t>And he commanded us to preach to the people and to testify </a:t>
            </a:r>
            <a:br>
              <a:rPr lang="en-CA" dirty="0"/>
            </a:br>
            <a:r>
              <a:rPr lang="en-CA" dirty="0"/>
              <a:t>that he is the one appointed by God to be judge of the living and the dead.</a:t>
            </a:r>
          </a:p>
          <a:p>
            <a:pPr marL="457200" lvl="1" indent="0">
              <a:spcBef>
                <a:spcPts val="600"/>
              </a:spcBef>
              <a:buNone/>
            </a:pPr>
            <a:r>
              <a:rPr lang="en-CA" dirty="0"/>
              <a:t>To him </a:t>
            </a:r>
            <a:r>
              <a:rPr lang="en-CA" b="1" dirty="0">
                <a:highlight>
                  <a:srgbClr val="FFFF00"/>
                </a:highlight>
              </a:rPr>
              <a:t>all the prophets bear witness …</a:t>
            </a:r>
            <a:endParaRPr lang="en-CA" dirty="0"/>
          </a:p>
        </p:txBody>
      </p:sp>
    </p:spTree>
    <p:extLst>
      <p:ext uri="{BB962C8B-B14F-4D97-AF65-F5344CB8AC3E}">
        <p14:creationId xmlns:p14="http://schemas.microsoft.com/office/powerpoint/2010/main" val="4077502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9B412-4DEF-1516-6179-DA62543C0541}"/>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Growth of the Church</a:t>
            </a:r>
          </a:p>
        </p:txBody>
      </p:sp>
      <p:sp>
        <p:nvSpPr>
          <p:cNvPr id="3" name="Content Placeholder 2">
            <a:extLst>
              <a:ext uri="{FF2B5EF4-FFF2-40B4-BE49-F238E27FC236}">
                <a16:creationId xmlns:a16="http://schemas.microsoft.com/office/drawing/2014/main" id="{DD18DD79-D71D-7B30-8676-E0AE94F0AE6E}"/>
              </a:ext>
            </a:extLst>
          </p:cNvPr>
          <p:cNvSpPr>
            <a:spLocks noGrp="1"/>
          </p:cNvSpPr>
          <p:nvPr>
            <p:ph idx="1"/>
          </p:nvPr>
        </p:nvSpPr>
        <p:spPr>
          <a:xfrm>
            <a:off x="615142" y="1155700"/>
            <a:ext cx="11006051" cy="5702299"/>
          </a:xfrm>
        </p:spPr>
        <p:txBody>
          <a:bodyPr>
            <a:normAutofit/>
          </a:bodyPr>
          <a:lstStyle/>
          <a:p>
            <a:pPr marL="457200" lvl="1" indent="0">
              <a:buNone/>
            </a:pPr>
            <a:r>
              <a:rPr lang="en-CA" b="1" u="sng" dirty="0"/>
              <a:t>Acts 1:8b ESV</a:t>
            </a:r>
          </a:p>
          <a:p>
            <a:pPr marL="457200" lvl="1" indent="0">
              <a:buNone/>
            </a:pPr>
            <a:r>
              <a:rPr lang="en-CA" dirty="0"/>
              <a:t>… and you will be my witnesses </a:t>
            </a:r>
            <a:r>
              <a:rPr lang="en-CA" b="1" dirty="0">
                <a:highlight>
                  <a:srgbClr val="FFFF00"/>
                </a:highlight>
              </a:rPr>
              <a:t>in Jerusalem </a:t>
            </a:r>
            <a:br>
              <a:rPr lang="en-CA" dirty="0"/>
            </a:br>
            <a:r>
              <a:rPr lang="en-CA" dirty="0"/>
              <a:t>and </a:t>
            </a:r>
            <a:r>
              <a:rPr lang="en-CA" b="1" dirty="0">
                <a:highlight>
                  <a:srgbClr val="FFFF00"/>
                </a:highlight>
              </a:rPr>
              <a:t>in all Judea and Samaria</a:t>
            </a:r>
            <a:r>
              <a:rPr lang="en-CA" dirty="0"/>
              <a:t>, and </a:t>
            </a:r>
            <a:r>
              <a:rPr lang="en-CA" b="1" dirty="0">
                <a:highlight>
                  <a:srgbClr val="FFFF00"/>
                </a:highlight>
              </a:rPr>
              <a:t>to the end of the earth</a:t>
            </a:r>
            <a:r>
              <a:rPr lang="en-CA" dirty="0"/>
              <a:t>.</a:t>
            </a:r>
          </a:p>
          <a:p>
            <a:pPr marL="0" indent="0">
              <a:buNone/>
            </a:pPr>
            <a:r>
              <a:rPr lang="en-CA" dirty="0"/>
              <a:t>The Church started in </a:t>
            </a:r>
            <a:r>
              <a:rPr lang="en-CA" b="1" dirty="0">
                <a:highlight>
                  <a:srgbClr val="FFFF00"/>
                </a:highlight>
              </a:rPr>
              <a:t>Jerusalem</a:t>
            </a:r>
            <a:r>
              <a:rPr lang="en-CA" dirty="0"/>
              <a:t>: </a:t>
            </a:r>
          </a:p>
          <a:p>
            <a:pPr marL="457200" lvl="1" indent="0">
              <a:buNone/>
            </a:pPr>
            <a:r>
              <a:rPr lang="en-CA" b="1" u="sng" dirty="0"/>
              <a:t>Acts 2:14, 41, 6:7a ESV</a:t>
            </a:r>
            <a:endParaRPr lang="en-CA" sz="2800" b="1" u="sng" dirty="0"/>
          </a:p>
          <a:p>
            <a:pPr marL="457200" lvl="1" indent="0">
              <a:spcBef>
                <a:spcPts val="0"/>
              </a:spcBef>
              <a:buNone/>
            </a:pPr>
            <a:r>
              <a:rPr lang="en-CA" dirty="0"/>
              <a:t>But </a:t>
            </a:r>
            <a:r>
              <a:rPr lang="en-CA" b="1" dirty="0">
                <a:highlight>
                  <a:srgbClr val="FFFF00"/>
                </a:highlight>
              </a:rPr>
              <a:t>Peter</a:t>
            </a:r>
            <a:r>
              <a:rPr lang="en-CA" dirty="0"/>
              <a:t>, standing with the eleven, lifted up his voice and addressed them:</a:t>
            </a:r>
          </a:p>
          <a:p>
            <a:pPr marL="914400" lvl="2" indent="0">
              <a:spcBef>
                <a:spcPts val="0"/>
              </a:spcBef>
              <a:buNone/>
            </a:pPr>
            <a:r>
              <a:rPr lang="en-CA" sz="2400" dirty="0"/>
              <a:t>“Men of Judea and </a:t>
            </a:r>
            <a:r>
              <a:rPr lang="en-CA" sz="2400" b="1" dirty="0">
                <a:highlight>
                  <a:srgbClr val="FFFF00"/>
                </a:highlight>
              </a:rPr>
              <a:t>all who dwell in Jerusalem</a:t>
            </a:r>
            <a:r>
              <a:rPr lang="en-CA" sz="2400" dirty="0"/>
              <a:t>, let this be known to you, and give ear to my words.  …”  </a:t>
            </a:r>
          </a:p>
          <a:p>
            <a:pPr marL="457200" lvl="1" indent="0">
              <a:spcBef>
                <a:spcPts val="600"/>
              </a:spcBef>
              <a:buNone/>
            </a:pPr>
            <a:r>
              <a:rPr lang="en-CA" dirty="0"/>
              <a:t>So </a:t>
            </a:r>
            <a:r>
              <a:rPr lang="en-CA" b="1" dirty="0">
                <a:highlight>
                  <a:srgbClr val="FFFF00"/>
                </a:highlight>
              </a:rPr>
              <a:t>those who received his word were baptized</a:t>
            </a:r>
            <a:r>
              <a:rPr lang="en-CA" dirty="0"/>
              <a:t>, </a:t>
            </a:r>
            <a:br>
              <a:rPr lang="en-CA" dirty="0"/>
            </a:br>
            <a:r>
              <a:rPr lang="en-CA" dirty="0"/>
              <a:t>and there were added that day about three thousand [persons].  </a:t>
            </a:r>
          </a:p>
          <a:p>
            <a:pPr marL="457200" lvl="1" indent="0">
              <a:spcBef>
                <a:spcPts val="600"/>
              </a:spcBef>
              <a:buNone/>
            </a:pPr>
            <a:r>
              <a:rPr lang="en-CA" dirty="0"/>
              <a:t>And the word of God continued to increase, </a:t>
            </a:r>
            <a:br>
              <a:rPr lang="en-CA" dirty="0"/>
            </a:br>
            <a:r>
              <a:rPr lang="en-CA" dirty="0"/>
              <a:t>and the number of </a:t>
            </a:r>
            <a:r>
              <a:rPr lang="en-CA" b="1" dirty="0">
                <a:highlight>
                  <a:srgbClr val="FFFF00"/>
                </a:highlight>
              </a:rPr>
              <a:t>the disciples multiplied greatly in Jerusalem</a:t>
            </a:r>
            <a:r>
              <a:rPr lang="en-CA" dirty="0"/>
              <a:t> …</a:t>
            </a:r>
          </a:p>
        </p:txBody>
      </p:sp>
    </p:spTree>
    <p:extLst>
      <p:ext uri="{BB962C8B-B14F-4D97-AF65-F5344CB8AC3E}">
        <p14:creationId xmlns:p14="http://schemas.microsoft.com/office/powerpoint/2010/main" val="406218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21CC9-2986-9499-C312-9DE8C5F10C9D}"/>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Jesus Christ is The Rock</a:t>
            </a:r>
          </a:p>
        </p:txBody>
      </p:sp>
      <p:sp>
        <p:nvSpPr>
          <p:cNvPr id="3" name="Content Placeholder 2">
            <a:extLst>
              <a:ext uri="{FF2B5EF4-FFF2-40B4-BE49-F238E27FC236}">
                <a16:creationId xmlns:a16="http://schemas.microsoft.com/office/drawing/2014/main" id="{6F1C230B-02A5-9A58-7983-5080A7900A8E}"/>
              </a:ext>
            </a:extLst>
          </p:cNvPr>
          <p:cNvSpPr>
            <a:spLocks noGrp="1"/>
          </p:cNvSpPr>
          <p:nvPr>
            <p:ph idx="1"/>
          </p:nvPr>
        </p:nvSpPr>
        <p:spPr>
          <a:xfrm>
            <a:off x="619932" y="1155700"/>
            <a:ext cx="10988299" cy="5702299"/>
          </a:xfrm>
        </p:spPr>
        <p:txBody>
          <a:bodyPr>
            <a:normAutofit/>
          </a:bodyPr>
          <a:lstStyle/>
          <a:p>
            <a:pPr marL="457200" lvl="1" indent="0">
              <a:buNone/>
            </a:pPr>
            <a:r>
              <a:rPr lang="en-CA" sz="2600" b="1" u="sng" dirty="0"/>
              <a:t>Matthew 16:18 ESV</a:t>
            </a:r>
          </a:p>
          <a:p>
            <a:pPr marL="457200" lvl="1" indent="0">
              <a:spcBef>
                <a:spcPts val="0"/>
              </a:spcBef>
              <a:buNone/>
            </a:pPr>
            <a:r>
              <a:rPr lang="en-CA" sz="2600" dirty="0"/>
              <a:t>And I tell you, you are </a:t>
            </a:r>
            <a:r>
              <a:rPr lang="en-CA" sz="2600" b="1" dirty="0">
                <a:highlight>
                  <a:srgbClr val="FFFF00"/>
                </a:highlight>
              </a:rPr>
              <a:t>Peter</a:t>
            </a:r>
            <a:r>
              <a:rPr lang="en-CA" sz="2600" dirty="0"/>
              <a:t>, and on this </a:t>
            </a:r>
            <a:r>
              <a:rPr lang="en-CA" sz="2600" b="1" dirty="0">
                <a:highlight>
                  <a:srgbClr val="FFFF00"/>
                </a:highlight>
              </a:rPr>
              <a:t>rock</a:t>
            </a:r>
            <a:r>
              <a:rPr lang="en-CA" sz="2600" dirty="0"/>
              <a:t> I will build my church, </a:t>
            </a:r>
            <a:br>
              <a:rPr lang="en-CA" sz="2600" dirty="0"/>
            </a:br>
            <a:r>
              <a:rPr lang="en-CA" sz="2600" dirty="0"/>
              <a:t>and the gates of [death] shall not prevail against it. </a:t>
            </a:r>
          </a:p>
          <a:p>
            <a:pPr>
              <a:spcBef>
                <a:spcPts val="1200"/>
              </a:spcBef>
            </a:pPr>
            <a:r>
              <a:rPr lang="en-CA" sz="3000" dirty="0"/>
              <a:t>“Peter”: </a:t>
            </a:r>
            <a:r>
              <a:rPr lang="el-GR" sz="3000" dirty="0"/>
              <a:t>Πέτρος </a:t>
            </a:r>
            <a:r>
              <a:rPr lang="en-CA" sz="3000" dirty="0"/>
              <a:t>- Petros, a proper noun meaning “stone”</a:t>
            </a:r>
          </a:p>
          <a:p>
            <a:pPr>
              <a:spcBef>
                <a:spcPts val="600"/>
              </a:spcBef>
            </a:pPr>
            <a:r>
              <a:rPr lang="en-CA" sz="3000" dirty="0"/>
              <a:t>“rock”: </a:t>
            </a:r>
            <a:r>
              <a:rPr lang="el-GR" sz="3000" dirty="0"/>
              <a:t>πέτρα </a:t>
            </a:r>
            <a:r>
              <a:rPr lang="en-CA" sz="3000" dirty="0"/>
              <a:t>- </a:t>
            </a:r>
            <a:r>
              <a:rPr lang="en-CA" sz="3000" dirty="0" err="1"/>
              <a:t>petra</a:t>
            </a:r>
            <a:r>
              <a:rPr lang="en-CA" sz="3000" dirty="0"/>
              <a:t>, a rock such as a tomb: </a:t>
            </a:r>
          </a:p>
          <a:p>
            <a:pPr marL="457200" lvl="1" indent="0">
              <a:spcBef>
                <a:spcPts val="0"/>
              </a:spcBef>
              <a:buNone/>
            </a:pPr>
            <a:r>
              <a:rPr lang="en-CA" b="1" u="sng" dirty="0"/>
              <a:t>Matthew 27:59-60a ESV</a:t>
            </a:r>
          </a:p>
          <a:p>
            <a:pPr marL="457200" lvl="1" indent="0">
              <a:spcBef>
                <a:spcPts val="0"/>
              </a:spcBef>
              <a:buNone/>
            </a:pPr>
            <a:r>
              <a:rPr lang="en-CA" sz="2600" dirty="0"/>
              <a:t>And Joseph took the body and wrapped it in a clean linen shroud </a:t>
            </a:r>
            <a:br>
              <a:rPr lang="en-CA" sz="2600" dirty="0"/>
            </a:br>
            <a:r>
              <a:rPr lang="en-CA" sz="2600" dirty="0"/>
              <a:t>and laid it in his own new tomb, </a:t>
            </a:r>
            <a:br>
              <a:rPr lang="en-CA" sz="2600" dirty="0"/>
            </a:br>
            <a:r>
              <a:rPr lang="en-CA" sz="2600" dirty="0"/>
              <a:t>which he had </a:t>
            </a:r>
            <a:r>
              <a:rPr lang="en-CA" sz="2600" b="1" dirty="0">
                <a:highlight>
                  <a:srgbClr val="FFFF00"/>
                </a:highlight>
              </a:rPr>
              <a:t>cut in the rock</a:t>
            </a:r>
            <a:r>
              <a:rPr lang="en-CA" sz="2600" dirty="0"/>
              <a:t> (</a:t>
            </a:r>
            <a:r>
              <a:rPr lang="en-CA" sz="2600" b="1" dirty="0" err="1">
                <a:highlight>
                  <a:srgbClr val="FFFF00"/>
                </a:highlight>
              </a:rPr>
              <a:t>petra</a:t>
            </a:r>
            <a:r>
              <a:rPr lang="en-CA" sz="2600" dirty="0"/>
              <a:t>).</a:t>
            </a:r>
          </a:p>
          <a:p>
            <a:pPr>
              <a:spcBef>
                <a:spcPts val="1200"/>
              </a:spcBef>
            </a:pPr>
            <a:r>
              <a:rPr lang="en-CA" sz="3000" b="1" dirty="0">
                <a:highlight>
                  <a:srgbClr val="FFFF00"/>
                </a:highlight>
              </a:rPr>
              <a:t>Jesus Christ is “The Rock”</a:t>
            </a:r>
            <a:r>
              <a:rPr lang="en-CA" sz="3000" dirty="0"/>
              <a:t>:</a:t>
            </a:r>
          </a:p>
          <a:p>
            <a:pPr marL="457200" lvl="1" indent="0">
              <a:spcBef>
                <a:spcPts val="0"/>
              </a:spcBef>
              <a:buNone/>
            </a:pPr>
            <a:r>
              <a:rPr lang="en-CA" sz="2600" dirty="0"/>
              <a:t> </a:t>
            </a:r>
            <a:r>
              <a:rPr lang="en-CA" b="1" u="sng" dirty="0"/>
              <a:t>1 Corinthians 10:4b ESV</a:t>
            </a:r>
            <a:endParaRPr lang="en-CA" sz="2200" b="1" u="sng" dirty="0"/>
          </a:p>
          <a:p>
            <a:pPr marL="457200" lvl="1" indent="0">
              <a:spcBef>
                <a:spcPts val="0"/>
              </a:spcBef>
              <a:buNone/>
            </a:pPr>
            <a:r>
              <a:rPr lang="en-CA" sz="2600" dirty="0"/>
              <a:t>For they drank from the </a:t>
            </a:r>
            <a:r>
              <a:rPr lang="en-CA" sz="2600" b="1" dirty="0">
                <a:highlight>
                  <a:srgbClr val="FFFF00"/>
                </a:highlight>
              </a:rPr>
              <a:t>spiritual Rock</a:t>
            </a:r>
            <a:r>
              <a:rPr lang="en-CA" sz="2600" dirty="0"/>
              <a:t> (</a:t>
            </a:r>
            <a:r>
              <a:rPr lang="en-CA" sz="2600" b="1" dirty="0" err="1">
                <a:highlight>
                  <a:srgbClr val="FFFF00"/>
                </a:highlight>
              </a:rPr>
              <a:t>petra</a:t>
            </a:r>
            <a:r>
              <a:rPr lang="en-CA" sz="2600" dirty="0"/>
              <a:t>) that followed them, </a:t>
            </a:r>
            <a:br>
              <a:rPr lang="en-CA" sz="2600" dirty="0"/>
            </a:br>
            <a:r>
              <a:rPr lang="en-CA" sz="2600" dirty="0"/>
              <a:t>and </a:t>
            </a:r>
            <a:r>
              <a:rPr lang="en-CA" sz="2600" b="1" dirty="0">
                <a:highlight>
                  <a:srgbClr val="FFFF00"/>
                </a:highlight>
              </a:rPr>
              <a:t>the Rock (</a:t>
            </a:r>
            <a:r>
              <a:rPr lang="en-CA" sz="2600" b="1" dirty="0" err="1">
                <a:highlight>
                  <a:srgbClr val="FFFF00"/>
                </a:highlight>
              </a:rPr>
              <a:t>petra</a:t>
            </a:r>
            <a:r>
              <a:rPr lang="en-CA" sz="2600" b="1" dirty="0">
                <a:highlight>
                  <a:srgbClr val="FFFF00"/>
                </a:highlight>
              </a:rPr>
              <a:t>) was Christ</a:t>
            </a:r>
            <a:r>
              <a:rPr lang="en-CA" sz="2600" dirty="0"/>
              <a:t>.</a:t>
            </a:r>
          </a:p>
        </p:txBody>
      </p:sp>
    </p:spTree>
    <p:extLst>
      <p:ext uri="{BB962C8B-B14F-4D97-AF65-F5344CB8AC3E}">
        <p14:creationId xmlns:p14="http://schemas.microsoft.com/office/powerpoint/2010/main" val="350359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5187C-61AB-2E1A-0A8F-B6E5B58617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46E026-7450-99F5-1438-DB43B5C18736}"/>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Growth of the Church</a:t>
            </a:r>
          </a:p>
        </p:txBody>
      </p:sp>
      <p:sp>
        <p:nvSpPr>
          <p:cNvPr id="3" name="Content Placeholder 2">
            <a:extLst>
              <a:ext uri="{FF2B5EF4-FFF2-40B4-BE49-F238E27FC236}">
                <a16:creationId xmlns:a16="http://schemas.microsoft.com/office/drawing/2014/main" id="{343F4E3B-D0A5-0108-A53C-D28F740E8B42}"/>
              </a:ext>
            </a:extLst>
          </p:cNvPr>
          <p:cNvSpPr>
            <a:spLocks noGrp="1"/>
          </p:cNvSpPr>
          <p:nvPr>
            <p:ph idx="1"/>
          </p:nvPr>
        </p:nvSpPr>
        <p:spPr>
          <a:xfrm>
            <a:off x="415636" y="1155700"/>
            <a:ext cx="11255433" cy="5702299"/>
          </a:xfrm>
        </p:spPr>
        <p:txBody>
          <a:bodyPr>
            <a:normAutofit/>
          </a:bodyPr>
          <a:lstStyle/>
          <a:p>
            <a:r>
              <a:rPr lang="en-CA" dirty="0"/>
              <a:t>But, quickly spread throughout </a:t>
            </a:r>
            <a:r>
              <a:rPr lang="en-CA" b="1" dirty="0">
                <a:highlight>
                  <a:srgbClr val="FFFF00"/>
                </a:highlight>
              </a:rPr>
              <a:t>Judea</a:t>
            </a:r>
            <a:r>
              <a:rPr lang="en-CA" dirty="0"/>
              <a:t> and </a:t>
            </a:r>
            <a:r>
              <a:rPr lang="en-CA" b="1" dirty="0">
                <a:highlight>
                  <a:srgbClr val="FFFF00"/>
                </a:highlight>
              </a:rPr>
              <a:t>Samaria</a:t>
            </a:r>
            <a:r>
              <a:rPr lang="en-CA" dirty="0"/>
              <a:t>: </a:t>
            </a:r>
          </a:p>
          <a:p>
            <a:pPr marL="457200" lvl="1" indent="0">
              <a:spcBef>
                <a:spcPts val="0"/>
              </a:spcBef>
              <a:buNone/>
            </a:pPr>
            <a:r>
              <a:rPr lang="en-CA" b="1" u="sng" dirty="0"/>
              <a:t>Acts 8:1b, 25 ESV</a:t>
            </a:r>
            <a:endParaRPr lang="en-CA" sz="2800" b="1" u="sng" dirty="0"/>
          </a:p>
          <a:p>
            <a:pPr marL="457200" lvl="1" indent="0">
              <a:spcBef>
                <a:spcPts val="0"/>
              </a:spcBef>
              <a:buNone/>
            </a:pPr>
            <a:r>
              <a:rPr lang="en-CA" dirty="0"/>
              <a:t>And there arose on that day a great persecution against the church in Jerusalem, </a:t>
            </a:r>
            <a:br>
              <a:rPr lang="en-CA" dirty="0"/>
            </a:br>
            <a:r>
              <a:rPr lang="en-CA" dirty="0"/>
              <a:t>and </a:t>
            </a:r>
            <a:r>
              <a:rPr lang="en-CA" b="1" dirty="0">
                <a:highlight>
                  <a:srgbClr val="FFFF00"/>
                </a:highlight>
              </a:rPr>
              <a:t>they were all scattered throughout the regions of Judea and Samaria</a:t>
            </a:r>
            <a:r>
              <a:rPr lang="en-CA" dirty="0"/>
              <a:t>, </a:t>
            </a:r>
            <a:br>
              <a:rPr lang="en-CA" dirty="0"/>
            </a:br>
            <a:r>
              <a:rPr lang="en-CA" dirty="0"/>
              <a:t>except the apostles.</a:t>
            </a:r>
          </a:p>
          <a:p>
            <a:pPr marL="457200" lvl="1" indent="0">
              <a:spcBef>
                <a:spcPts val="600"/>
              </a:spcBef>
              <a:buNone/>
            </a:pPr>
            <a:r>
              <a:rPr lang="en-CA" dirty="0"/>
              <a:t>Now when they had testified and spoken the word of the Lord, </a:t>
            </a:r>
            <a:br>
              <a:rPr lang="en-CA" dirty="0"/>
            </a:br>
            <a:r>
              <a:rPr lang="en-CA" dirty="0"/>
              <a:t>they returned to Jerusalem, </a:t>
            </a:r>
            <a:br>
              <a:rPr lang="en-CA" dirty="0"/>
            </a:br>
            <a:r>
              <a:rPr lang="en-CA" b="1" dirty="0">
                <a:highlight>
                  <a:srgbClr val="FFFF00"/>
                </a:highlight>
              </a:rPr>
              <a:t>preaching the gospel to many villages of the Samaritans</a:t>
            </a:r>
            <a:r>
              <a:rPr lang="en-CA" dirty="0"/>
              <a:t>.</a:t>
            </a:r>
          </a:p>
          <a:p>
            <a:r>
              <a:rPr lang="en-CA" dirty="0"/>
              <a:t>And, </a:t>
            </a:r>
            <a:r>
              <a:rPr lang="en-CA" b="1" dirty="0">
                <a:highlight>
                  <a:srgbClr val="FFFF00"/>
                </a:highlight>
              </a:rPr>
              <a:t>to the Gentiles</a:t>
            </a:r>
            <a:r>
              <a:rPr lang="en-CA" dirty="0"/>
              <a:t>: </a:t>
            </a:r>
          </a:p>
          <a:p>
            <a:pPr marL="457200" lvl="1" indent="0">
              <a:spcBef>
                <a:spcPts val="0"/>
              </a:spcBef>
              <a:buNone/>
            </a:pPr>
            <a:r>
              <a:rPr lang="en-CA" b="1" u="sng" dirty="0"/>
              <a:t>Acts 10:1a, 34-35, 11:18b  ESV</a:t>
            </a:r>
            <a:endParaRPr lang="en-CA" sz="2800" b="1" u="sng" dirty="0"/>
          </a:p>
          <a:p>
            <a:pPr marL="457200" lvl="1" indent="0">
              <a:spcBef>
                <a:spcPts val="0"/>
              </a:spcBef>
              <a:buNone/>
            </a:pPr>
            <a:r>
              <a:rPr lang="en-CA" dirty="0"/>
              <a:t>At Caesarea there was a man named </a:t>
            </a:r>
            <a:r>
              <a:rPr lang="en-CA" b="1" dirty="0">
                <a:highlight>
                  <a:srgbClr val="FFFF00"/>
                </a:highlight>
              </a:rPr>
              <a:t>Cornelius</a:t>
            </a:r>
            <a:r>
              <a:rPr lang="en-CA" dirty="0"/>
              <a:t>, a centurion … </a:t>
            </a:r>
          </a:p>
          <a:p>
            <a:pPr marL="457200" lvl="1" indent="0">
              <a:spcBef>
                <a:spcPts val="600"/>
              </a:spcBef>
              <a:buNone/>
            </a:pPr>
            <a:r>
              <a:rPr lang="en-CA" dirty="0"/>
              <a:t>So </a:t>
            </a:r>
            <a:r>
              <a:rPr lang="en-CA" b="1" dirty="0">
                <a:highlight>
                  <a:srgbClr val="FFFF00"/>
                </a:highlight>
              </a:rPr>
              <a:t>Peter</a:t>
            </a:r>
            <a:r>
              <a:rPr lang="en-CA" dirty="0"/>
              <a:t> opened his mouth and said: </a:t>
            </a:r>
          </a:p>
          <a:p>
            <a:pPr marL="914400" lvl="2" indent="0">
              <a:spcBef>
                <a:spcPts val="0"/>
              </a:spcBef>
              <a:buNone/>
            </a:pPr>
            <a:r>
              <a:rPr lang="en-CA" sz="2400" dirty="0"/>
              <a:t>“Truly I understand that </a:t>
            </a:r>
            <a:r>
              <a:rPr lang="en-CA" sz="2400" b="1" dirty="0">
                <a:highlight>
                  <a:srgbClr val="FFFF00"/>
                </a:highlight>
              </a:rPr>
              <a:t>God shows no partiality</a:t>
            </a:r>
            <a:r>
              <a:rPr lang="en-CA" sz="2400" dirty="0"/>
              <a:t>, but in </a:t>
            </a:r>
            <a:r>
              <a:rPr lang="en-CA" sz="2400" b="1" dirty="0">
                <a:highlight>
                  <a:srgbClr val="FFFF00"/>
                </a:highlight>
              </a:rPr>
              <a:t>every nation</a:t>
            </a:r>
            <a:r>
              <a:rPr lang="en-CA" sz="2400" dirty="0"/>
              <a:t> </a:t>
            </a:r>
            <a:br>
              <a:rPr lang="en-CA" sz="2400" dirty="0"/>
            </a:br>
            <a:r>
              <a:rPr lang="en-CA" sz="2400" dirty="0"/>
              <a:t>anyone who fears him and does what is right </a:t>
            </a:r>
            <a:r>
              <a:rPr lang="en-CA" sz="2400" b="1" dirty="0">
                <a:highlight>
                  <a:srgbClr val="FFFF00"/>
                </a:highlight>
              </a:rPr>
              <a:t>is acceptable to him</a:t>
            </a:r>
            <a:r>
              <a:rPr lang="en-CA" sz="2400" dirty="0"/>
              <a:t>.  …” </a:t>
            </a:r>
          </a:p>
          <a:p>
            <a:pPr marL="457200" lvl="1" indent="0">
              <a:spcBef>
                <a:spcPts val="600"/>
              </a:spcBef>
              <a:buNone/>
            </a:pPr>
            <a:r>
              <a:rPr lang="en-CA" dirty="0"/>
              <a:t>Then </a:t>
            </a:r>
            <a:r>
              <a:rPr lang="en-CA" b="1" dirty="0">
                <a:highlight>
                  <a:srgbClr val="FFFF00"/>
                </a:highlight>
              </a:rPr>
              <a:t>to the Gentiles also God has granted repentance that leads to life.</a:t>
            </a:r>
            <a:endParaRPr lang="en-CA" dirty="0"/>
          </a:p>
        </p:txBody>
      </p:sp>
    </p:spTree>
    <p:extLst>
      <p:ext uri="{BB962C8B-B14F-4D97-AF65-F5344CB8AC3E}">
        <p14:creationId xmlns:p14="http://schemas.microsoft.com/office/powerpoint/2010/main" val="792643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E53BC-5B26-BDDB-3B6D-FBC9AA33E549}"/>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Growth of the Church</a:t>
            </a:r>
          </a:p>
        </p:txBody>
      </p:sp>
      <p:sp>
        <p:nvSpPr>
          <p:cNvPr id="3" name="Content Placeholder 2">
            <a:extLst>
              <a:ext uri="{FF2B5EF4-FFF2-40B4-BE49-F238E27FC236}">
                <a16:creationId xmlns:a16="http://schemas.microsoft.com/office/drawing/2014/main" id="{7B9A7CF4-BB7F-375D-83D7-ED420A6BE496}"/>
              </a:ext>
            </a:extLst>
          </p:cNvPr>
          <p:cNvSpPr>
            <a:spLocks noGrp="1"/>
          </p:cNvSpPr>
          <p:nvPr>
            <p:ph idx="1"/>
          </p:nvPr>
        </p:nvSpPr>
        <p:spPr>
          <a:xfrm>
            <a:off x="631766" y="1155700"/>
            <a:ext cx="10989427" cy="5702300"/>
          </a:xfrm>
        </p:spPr>
        <p:txBody>
          <a:bodyPr>
            <a:normAutofit/>
          </a:bodyPr>
          <a:lstStyle/>
          <a:p>
            <a:pPr>
              <a:spcBef>
                <a:spcPts val="600"/>
              </a:spcBef>
            </a:pPr>
            <a:r>
              <a:rPr lang="en-CA" dirty="0"/>
              <a:t>The </a:t>
            </a:r>
            <a:r>
              <a:rPr lang="en-CA" b="1" dirty="0">
                <a:highlight>
                  <a:srgbClr val="FFFF00"/>
                </a:highlight>
              </a:rPr>
              <a:t>Book of Acts</a:t>
            </a:r>
            <a:r>
              <a:rPr lang="en-CA" dirty="0"/>
              <a:t> traces the </a:t>
            </a:r>
            <a:r>
              <a:rPr lang="en-CA" b="1" dirty="0">
                <a:highlight>
                  <a:srgbClr val="FFFF00"/>
                </a:highlight>
              </a:rPr>
              <a:t>growth of the Church from Jerusalem to Rome</a:t>
            </a:r>
            <a:r>
              <a:rPr lang="en-CA" dirty="0"/>
              <a:t>, the center of the world: </a:t>
            </a:r>
          </a:p>
          <a:p>
            <a:pPr marL="457200" lvl="1" indent="0">
              <a:spcBef>
                <a:spcPts val="0"/>
              </a:spcBef>
              <a:buNone/>
            </a:pPr>
            <a:r>
              <a:rPr lang="en-CA" b="1" u="sng" dirty="0"/>
              <a:t>Acts 28:16-17a, 20, 24-25a, 28 ESV</a:t>
            </a:r>
          </a:p>
          <a:p>
            <a:pPr marL="457200" lvl="1" indent="0">
              <a:spcBef>
                <a:spcPts val="0"/>
              </a:spcBef>
              <a:buNone/>
            </a:pPr>
            <a:r>
              <a:rPr lang="en-CA" dirty="0"/>
              <a:t>And when </a:t>
            </a:r>
            <a:r>
              <a:rPr lang="en-CA" b="1" dirty="0">
                <a:highlight>
                  <a:srgbClr val="FFFF00"/>
                </a:highlight>
              </a:rPr>
              <a:t>we came into Rome</a:t>
            </a:r>
            <a:r>
              <a:rPr lang="en-CA" dirty="0"/>
              <a:t>, </a:t>
            </a:r>
            <a:r>
              <a:rPr lang="en-CA" b="1" dirty="0">
                <a:highlight>
                  <a:srgbClr val="FFFF00"/>
                </a:highlight>
              </a:rPr>
              <a:t>Paul</a:t>
            </a:r>
            <a:r>
              <a:rPr lang="en-CA" dirty="0"/>
              <a:t> was allowed to stay by himself, </a:t>
            </a:r>
            <a:br>
              <a:rPr lang="en-CA" dirty="0"/>
            </a:br>
            <a:r>
              <a:rPr lang="en-CA" dirty="0"/>
              <a:t>with the soldier who guarded him.  </a:t>
            </a:r>
          </a:p>
          <a:p>
            <a:pPr marL="457200" lvl="1" indent="0">
              <a:spcBef>
                <a:spcPts val="600"/>
              </a:spcBef>
              <a:buNone/>
            </a:pPr>
            <a:r>
              <a:rPr lang="en-CA" dirty="0"/>
              <a:t>After three days he </a:t>
            </a:r>
            <a:r>
              <a:rPr lang="en-CA" b="1" dirty="0">
                <a:highlight>
                  <a:srgbClr val="FFFF00"/>
                </a:highlight>
              </a:rPr>
              <a:t>called together the local leaders of the Jews</a:t>
            </a:r>
            <a:r>
              <a:rPr lang="en-CA" dirty="0"/>
              <a:t>, and when they had gathered, he said to them, </a:t>
            </a:r>
          </a:p>
          <a:p>
            <a:pPr marL="914400" lvl="2" indent="0">
              <a:spcBef>
                <a:spcPts val="0"/>
              </a:spcBef>
              <a:buNone/>
            </a:pPr>
            <a:r>
              <a:rPr lang="en-CA" sz="2400" dirty="0"/>
              <a:t>“… For this reason, therefore, I have asked to see you and speak with you, since it is </a:t>
            </a:r>
            <a:r>
              <a:rPr lang="en-CA" sz="2400" b="1" dirty="0">
                <a:highlight>
                  <a:srgbClr val="FFFF00"/>
                </a:highlight>
              </a:rPr>
              <a:t>because of the hope of Israel</a:t>
            </a:r>
            <a:r>
              <a:rPr lang="en-CA" sz="2400" dirty="0"/>
              <a:t> that I am wearing this chain.”   </a:t>
            </a:r>
          </a:p>
          <a:p>
            <a:pPr marL="457200" lvl="1" indent="0">
              <a:spcBef>
                <a:spcPts val="600"/>
              </a:spcBef>
              <a:buNone/>
            </a:pPr>
            <a:r>
              <a:rPr lang="en-CA" dirty="0"/>
              <a:t>… And some were convinced by what he said, but others disbelieved.  </a:t>
            </a:r>
            <a:br>
              <a:rPr lang="en-CA" dirty="0"/>
            </a:br>
            <a:r>
              <a:rPr lang="en-CA" dirty="0"/>
              <a:t>And disagreeing among themselves, they departed … </a:t>
            </a:r>
          </a:p>
          <a:p>
            <a:pPr marL="457200" lvl="1" indent="0">
              <a:spcBef>
                <a:spcPts val="600"/>
              </a:spcBef>
              <a:buNone/>
            </a:pPr>
            <a:r>
              <a:rPr lang="en-CA" dirty="0"/>
              <a:t>Therefore let it be known to you </a:t>
            </a:r>
            <a:br>
              <a:rPr lang="en-CA" dirty="0"/>
            </a:br>
            <a:r>
              <a:rPr lang="en-CA" dirty="0"/>
              <a:t>that </a:t>
            </a:r>
            <a:r>
              <a:rPr lang="en-CA" b="1" dirty="0">
                <a:highlight>
                  <a:srgbClr val="FFFF00"/>
                </a:highlight>
              </a:rPr>
              <a:t>this salvation of God has been sent to the Gentiles</a:t>
            </a:r>
            <a:r>
              <a:rPr lang="en-CA" dirty="0"/>
              <a:t>; they will listen.</a:t>
            </a:r>
          </a:p>
          <a:p>
            <a:pPr>
              <a:spcBef>
                <a:spcPts val="1200"/>
              </a:spcBef>
            </a:pPr>
            <a:r>
              <a:rPr lang="en-CA" b="1" dirty="0">
                <a:highlight>
                  <a:srgbClr val="FFFF00"/>
                </a:highlight>
              </a:rPr>
              <a:t>Other Apostles went in other directions</a:t>
            </a:r>
            <a:r>
              <a:rPr lang="en-CA" dirty="0"/>
              <a:t>, </a:t>
            </a:r>
            <a:br>
              <a:rPr lang="en-CA" dirty="0"/>
            </a:br>
            <a:r>
              <a:rPr lang="en-CA" dirty="0"/>
              <a:t>but we have only legends …</a:t>
            </a:r>
          </a:p>
        </p:txBody>
      </p:sp>
    </p:spTree>
    <p:extLst>
      <p:ext uri="{BB962C8B-B14F-4D97-AF65-F5344CB8AC3E}">
        <p14:creationId xmlns:p14="http://schemas.microsoft.com/office/powerpoint/2010/main" val="2669607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00AA9-C2A5-3BF5-58D2-FF6EC4201F26}"/>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Great Commission</a:t>
            </a:r>
          </a:p>
        </p:txBody>
      </p:sp>
      <p:sp>
        <p:nvSpPr>
          <p:cNvPr id="3" name="Content Placeholder 2">
            <a:extLst>
              <a:ext uri="{FF2B5EF4-FFF2-40B4-BE49-F238E27FC236}">
                <a16:creationId xmlns:a16="http://schemas.microsoft.com/office/drawing/2014/main" id="{56E31028-BA54-0061-FD0C-3A6BA34A0F63}"/>
              </a:ext>
            </a:extLst>
          </p:cNvPr>
          <p:cNvSpPr>
            <a:spLocks noGrp="1"/>
          </p:cNvSpPr>
          <p:nvPr>
            <p:ph idx="1"/>
          </p:nvPr>
        </p:nvSpPr>
        <p:spPr>
          <a:xfrm>
            <a:off x="548640" y="1155700"/>
            <a:ext cx="10972800" cy="5702299"/>
          </a:xfrm>
        </p:spPr>
        <p:txBody>
          <a:bodyPr>
            <a:normAutofit/>
          </a:bodyPr>
          <a:lstStyle/>
          <a:p>
            <a:pPr marL="0" indent="0">
              <a:buNone/>
            </a:pPr>
            <a:r>
              <a:rPr lang="en-CA" b="1" dirty="0">
                <a:highlight>
                  <a:srgbClr val="FFFF00"/>
                </a:highlight>
              </a:rPr>
              <a:t>Mark</a:t>
            </a:r>
            <a:r>
              <a:rPr lang="en-CA" dirty="0"/>
              <a:t> reports Jesus’ speaking a few days after the resurrection in Jerusalem:</a:t>
            </a:r>
          </a:p>
          <a:p>
            <a:pPr marL="457200" lvl="1" indent="0">
              <a:spcBef>
                <a:spcPts val="0"/>
              </a:spcBef>
              <a:buNone/>
            </a:pPr>
            <a:r>
              <a:rPr lang="en-CA" b="1" u="sng" dirty="0"/>
              <a:t>Mark 16:14-18 ESV</a:t>
            </a:r>
            <a:endParaRPr lang="en-CA" sz="2800" b="1" u="sng" dirty="0"/>
          </a:p>
          <a:p>
            <a:pPr marL="457200" lvl="1" indent="0">
              <a:spcBef>
                <a:spcPts val="0"/>
              </a:spcBef>
              <a:buNone/>
            </a:pPr>
            <a:r>
              <a:rPr lang="en-CA" dirty="0"/>
              <a:t>Afterward </a:t>
            </a:r>
            <a:r>
              <a:rPr lang="en-CA" b="1" dirty="0">
                <a:highlight>
                  <a:srgbClr val="FFFF00"/>
                </a:highlight>
              </a:rPr>
              <a:t>he appeared to the eleven</a:t>
            </a:r>
            <a:r>
              <a:rPr lang="en-CA" dirty="0"/>
              <a:t> themselves </a:t>
            </a:r>
            <a:br>
              <a:rPr lang="en-CA" dirty="0"/>
            </a:br>
            <a:r>
              <a:rPr lang="en-CA" b="1" dirty="0">
                <a:highlight>
                  <a:srgbClr val="FFFF00"/>
                </a:highlight>
              </a:rPr>
              <a:t>as they were reclining at table</a:t>
            </a:r>
            <a:r>
              <a:rPr lang="en-CA" dirty="0"/>
              <a:t>, </a:t>
            </a:r>
            <a:br>
              <a:rPr lang="en-CA" dirty="0"/>
            </a:br>
            <a:r>
              <a:rPr lang="en-CA" dirty="0"/>
              <a:t>and he rebuked them for their unbelief and hardness of heart, </a:t>
            </a:r>
            <a:br>
              <a:rPr lang="en-CA" dirty="0"/>
            </a:br>
            <a:r>
              <a:rPr lang="en-CA" dirty="0"/>
              <a:t>because they had not believed those who saw him after he had risen.  </a:t>
            </a:r>
            <a:br>
              <a:rPr lang="en-CA" dirty="0"/>
            </a:br>
            <a:r>
              <a:rPr lang="en-CA" dirty="0"/>
              <a:t>And he said to them, </a:t>
            </a:r>
          </a:p>
          <a:p>
            <a:pPr marL="914400" lvl="2" indent="0">
              <a:spcBef>
                <a:spcPts val="0"/>
              </a:spcBef>
              <a:buNone/>
            </a:pPr>
            <a:r>
              <a:rPr lang="en-CA" sz="2400" dirty="0"/>
              <a:t>“</a:t>
            </a:r>
            <a:r>
              <a:rPr lang="en-CA" sz="2400" b="1" dirty="0">
                <a:highlight>
                  <a:srgbClr val="FFFF00"/>
                </a:highlight>
              </a:rPr>
              <a:t>Go into all the world</a:t>
            </a:r>
            <a:r>
              <a:rPr lang="en-CA" sz="2400" dirty="0"/>
              <a:t> and </a:t>
            </a:r>
            <a:r>
              <a:rPr lang="en-CA" sz="2400" b="1" dirty="0">
                <a:highlight>
                  <a:srgbClr val="FFFF00"/>
                </a:highlight>
              </a:rPr>
              <a:t>proclaim the gospel</a:t>
            </a:r>
            <a:r>
              <a:rPr lang="en-CA" sz="2400" dirty="0"/>
              <a:t> to the whole creation.</a:t>
            </a:r>
          </a:p>
          <a:p>
            <a:pPr marL="914400" lvl="2" indent="0">
              <a:spcBef>
                <a:spcPts val="600"/>
              </a:spcBef>
              <a:buNone/>
            </a:pPr>
            <a:r>
              <a:rPr lang="en-CA" sz="2400" dirty="0"/>
              <a:t>Whoever </a:t>
            </a:r>
            <a:r>
              <a:rPr lang="en-CA" sz="2400" b="1" dirty="0">
                <a:highlight>
                  <a:srgbClr val="FFFF00"/>
                </a:highlight>
              </a:rPr>
              <a:t>believes</a:t>
            </a:r>
            <a:r>
              <a:rPr lang="en-CA" sz="2400" dirty="0"/>
              <a:t> and is </a:t>
            </a:r>
            <a:r>
              <a:rPr lang="en-CA" sz="2400" b="1" dirty="0">
                <a:highlight>
                  <a:srgbClr val="FFFF00"/>
                </a:highlight>
              </a:rPr>
              <a:t>baptized</a:t>
            </a:r>
            <a:r>
              <a:rPr lang="en-CA" sz="2400" dirty="0"/>
              <a:t> will be saved, </a:t>
            </a:r>
            <a:br>
              <a:rPr lang="en-CA" sz="2400" dirty="0"/>
            </a:br>
            <a:r>
              <a:rPr lang="en-CA" sz="2400" dirty="0"/>
              <a:t>but whoever does not believe will be condemned.  </a:t>
            </a:r>
          </a:p>
          <a:p>
            <a:pPr marL="914400" lvl="2" indent="0">
              <a:spcBef>
                <a:spcPts val="600"/>
              </a:spcBef>
              <a:buNone/>
            </a:pPr>
            <a:r>
              <a:rPr lang="en-CA" sz="2400" dirty="0"/>
              <a:t>And these </a:t>
            </a:r>
            <a:r>
              <a:rPr lang="en-CA" sz="2400" b="1" dirty="0">
                <a:highlight>
                  <a:srgbClr val="FFFF00"/>
                </a:highlight>
              </a:rPr>
              <a:t>signs</a:t>
            </a:r>
            <a:r>
              <a:rPr lang="en-CA" sz="2400" dirty="0"/>
              <a:t> will accompany those who believe: </a:t>
            </a:r>
            <a:br>
              <a:rPr lang="en-CA" sz="2400" dirty="0"/>
            </a:br>
            <a:r>
              <a:rPr lang="en-CA" sz="2400" dirty="0"/>
              <a:t>in my name they will cast out demons; they will speak in new tongues; </a:t>
            </a:r>
            <a:br>
              <a:rPr lang="en-CA" sz="2400" dirty="0"/>
            </a:br>
            <a:r>
              <a:rPr lang="en-CA" sz="2400" dirty="0"/>
              <a:t>they will pick up serpents with their hands; </a:t>
            </a:r>
            <a:br>
              <a:rPr lang="en-CA" sz="2400" dirty="0"/>
            </a:br>
            <a:r>
              <a:rPr lang="en-CA" sz="2400" dirty="0"/>
              <a:t>and if they drink any deadly poison, it will not hurt them; </a:t>
            </a:r>
            <a:br>
              <a:rPr lang="en-CA" sz="2400" dirty="0"/>
            </a:br>
            <a:r>
              <a:rPr lang="en-CA" sz="2400" dirty="0"/>
              <a:t>they will lay their hands on the sick, and they will recover.”</a:t>
            </a:r>
          </a:p>
        </p:txBody>
      </p:sp>
    </p:spTree>
    <p:extLst>
      <p:ext uri="{BB962C8B-B14F-4D97-AF65-F5344CB8AC3E}">
        <p14:creationId xmlns:p14="http://schemas.microsoft.com/office/powerpoint/2010/main" val="202978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091F8-F250-599A-881E-D23D245B8F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362C4F-6611-C39C-1FD1-4F3A68939BF6}"/>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Great Commission</a:t>
            </a:r>
          </a:p>
        </p:txBody>
      </p:sp>
      <p:sp>
        <p:nvSpPr>
          <p:cNvPr id="3" name="Content Placeholder 2">
            <a:extLst>
              <a:ext uri="{FF2B5EF4-FFF2-40B4-BE49-F238E27FC236}">
                <a16:creationId xmlns:a16="http://schemas.microsoft.com/office/drawing/2014/main" id="{80FF4813-BC9B-F84D-37DF-A66B24EE0610}"/>
              </a:ext>
            </a:extLst>
          </p:cNvPr>
          <p:cNvSpPr>
            <a:spLocks noGrp="1"/>
          </p:cNvSpPr>
          <p:nvPr>
            <p:ph idx="1"/>
          </p:nvPr>
        </p:nvSpPr>
        <p:spPr>
          <a:xfrm>
            <a:off x="681644" y="1155700"/>
            <a:ext cx="10075025" cy="5702299"/>
          </a:xfrm>
        </p:spPr>
        <p:txBody>
          <a:bodyPr>
            <a:normAutofit/>
          </a:bodyPr>
          <a:lstStyle/>
          <a:p>
            <a:pPr marL="0" indent="0">
              <a:buNone/>
            </a:pPr>
            <a:r>
              <a:rPr lang="en-CA" b="1" dirty="0">
                <a:highlight>
                  <a:srgbClr val="FFFF00"/>
                </a:highlight>
              </a:rPr>
              <a:t>Matthew</a:t>
            </a:r>
            <a:r>
              <a:rPr lang="en-CA" dirty="0"/>
              <a:t>, reports Jesus’ words several days later in Galilee: </a:t>
            </a:r>
          </a:p>
          <a:p>
            <a:pPr marL="457200" lvl="1" indent="0">
              <a:buNone/>
            </a:pPr>
            <a:r>
              <a:rPr lang="en-CA" b="1" u="sng" dirty="0"/>
              <a:t>Matthew 28:16-20 ESV</a:t>
            </a:r>
          </a:p>
          <a:p>
            <a:pPr marL="457200" lvl="1" indent="0">
              <a:spcBef>
                <a:spcPts val="0"/>
              </a:spcBef>
              <a:buNone/>
            </a:pPr>
            <a:r>
              <a:rPr lang="en-CA" dirty="0"/>
              <a:t>Now </a:t>
            </a:r>
            <a:r>
              <a:rPr lang="en-CA" b="1" dirty="0">
                <a:highlight>
                  <a:srgbClr val="FFFF00"/>
                </a:highlight>
              </a:rPr>
              <a:t>the eleven disciples went to Galilee</a:t>
            </a:r>
            <a:r>
              <a:rPr lang="en-CA" dirty="0"/>
              <a:t>, to the mountain </a:t>
            </a:r>
            <a:br>
              <a:rPr lang="en-CA" dirty="0"/>
            </a:br>
            <a:r>
              <a:rPr lang="en-CA" dirty="0"/>
              <a:t>to which Jesus had directed them.  </a:t>
            </a:r>
          </a:p>
          <a:p>
            <a:pPr marL="457200" lvl="1" indent="0">
              <a:spcBef>
                <a:spcPts val="600"/>
              </a:spcBef>
              <a:buNone/>
            </a:pPr>
            <a:r>
              <a:rPr lang="en-CA" dirty="0"/>
              <a:t>And when they saw him they worshiped him, but some doubted.  </a:t>
            </a:r>
            <a:br>
              <a:rPr lang="en-CA" dirty="0"/>
            </a:br>
            <a:r>
              <a:rPr lang="en-CA" dirty="0"/>
              <a:t>And Jesus came and said to them, </a:t>
            </a:r>
          </a:p>
          <a:p>
            <a:pPr marL="914400" lvl="2" indent="0">
              <a:spcBef>
                <a:spcPts val="0"/>
              </a:spcBef>
              <a:buNone/>
            </a:pPr>
            <a:r>
              <a:rPr lang="en-CA" sz="2400" dirty="0"/>
              <a:t>“</a:t>
            </a:r>
            <a:r>
              <a:rPr lang="en-CA" sz="2400" b="1" dirty="0">
                <a:highlight>
                  <a:srgbClr val="FFFF00"/>
                </a:highlight>
              </a:rPr>
              <a:t>All authority in heaven and on earth has been given to me</a:t>
            </a:r>
            <a:r>
              <a:rPr lang="en-CA" sz="2400" dirty="0"/>
              <a:t>.  </a:t>
            </a:r>
            <a:br>
              <a:rPr lang="en-CA" sz="2400" dirty="0"/>
            </a:br>
            <a:r>
              <a:rPr lang="en-CA" sz="2400" dirty="0"/>
              <a:t>Go therefore and </a:t>
            </a:r>
            <a:r>
              <a:rPr lang="en-CA" sz="2400" b="1" dirty="0">
                <a:highlight>
                  <a:srgbClr val="FFFF00"/>
                </a:highlight>
              </a:rPr>
              <a:t>make disciples of all nations</a:t>
            </a:r>
            <a:r>
              <a:rPr lang="en-CA" sz="2400" dirty="0"/>
              <a:t>, </a:t>
            </a:r>
            <a:br>
              <a:rPr lang="en-CA" sz="2400" dirty="0"/>
            </a:br>
            <a:r>
              <a:rPr lang="en-CA" sz="2400" b="1" dirty="0">
                <a:highlight>
                  <a:srgbClr val="FFFF00"/>
                </a:highlight>
              </a:rPr>
              <a:t>baptizing</a:t>
            </a:r>
            <a:r>
              <a:rPr lang="en-CA" sz="2400" dirty="0"/>
              <a:t> them </a:t>
            </a:r>
            <a:br>
              <a:rPr lang="en-CA" sz="2400" dirty="0"/>
            </a:br>
            <a:r>
              <a:rPr lang="en-CA" sz="2400" dirty="0"/>
              <a:t>in the name of the Father and of the Son and of the Holy Spirit, </a:t>
            </a:r>
            <a:br>
              <a:rPr lang="en-CA" sz="2400" dirty="0"/>
            </a:br>
            <a:r>
              <a:rPr lang="en-CA" sz="2400" b="1" dirty="0">
                <a:highlight>
                  <a:srgbClr val="FFFF00"/>
                </a:highlight>
              </a:rPr>
              <a:t>teaching them to observe all that I have commanded you</a:t>
            </a:r>
            <a:r>
              <a:rPr lang="en-CA" sz="2400" dirty="0"/>
              <a:t>.  </a:t>
            </a:r>
          </a:p>
          <a:p>
            <a:pPr marL="914400" lvl="2" indent="0">
              <a:spcBef>
                <a:spcPts val="600"/>
              </a:spcBef>
              <a:buNone/>
            </a:pPr>
            <a:r>
              <a:rPr lang="en-CA" sz="2400" dirty="0"/>
              <a:t>And behold, </a:t>
            </a:r>
            <a:r>
              <a:rPr lang="en-CA" sz="2400" b="1" dirty="0">
                <a:highlight>
                  <a:srgbClr val="FFFF00"/>
                </a:highlight>
              </a:rPr>
              <a:t>I am with you always</a:t>
            </a:r>
            <a:r>
              <a:rPr lang="en-CA" sz="2400" dirty="0"/>
              <a:t>, to the end of the age.”</a:t>
            </a:r>
          </a:p>
        </p:txBody>
      </p:sp>
    </p:spTree>
    <p:extLst>
      <p:ext uri="{BB962C8B-B14F-4D97-AF65-F5344CB8AC3E}">
        <p14:creationId xmlns:p14="http://schemas.microsoft.com/office/powerpoint/2010/main" val="1621781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830A0-85D8-9692-6FB5-281E3A9D78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F16A6E-CCC3-96A0-61E7-14F2ABF0832C}"/>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The Keys of the Kingdom</a:t>
            </a:r>
          </a:p>
        </p:txBody>
      </p:sp>
      <p:sp>
        <p:nvSpPr>
          <p:cNvPr id="3" name="Content Placeholder 2">
            <a:extLst>
              <a:ext uri="{FF2B5EF4-FFF2-40B4-BE49-F238E27FC236}">
                <a16:creationId xmlns:a16="http://schemas.microsoft.com/office/drawing/2014/main" id="{2F489D9F-A923-FEA7-FA8B-079B2D46AA71}"/>
              </a:ext>
            </a:extLst>
          </p:cNvPr>
          <p:cNvSpPr>
            <a:spLocks noGrp="1"/>
          </p:cNvSpPr>
          <p:nvPr>
            <p:ph idx="1"/>
          </p:nvPr>
        </p:nvSpPr>
        <p:spPr>
          <a:xfrm>
            <a:off x="0" y="1143000"/>
            <a:ext cx="12192000" cy="5714999"/>
          </a:xfrm>
        </p:spPr>
        <p:txBody>
          <a:bodyPr>
            <a:normAutofit/>
          </a:bodyPr>
          <a:lstStyle/>
          <a:p>
            <a:r>
              <a:rPr lang="en-CA" dirty="0"/>
              <a:t>Jesus’ commission to the Apostles included, “</a:t>
            </a:r>
            <a:r>
              <a:rPr lang="en-CA" b="1" dirty="0">
                <a:highlight>
                  <a:srgbClr val="FFFF00"/>
                </a:highlight>
              </a:rPr>
              <a:t>proclaim the gospel</a:t>
            </a:r>
            <a:r>
              <a:rPr lang="en-CA" dirty="0"/>
              <a:t>”,  “</a:t>
            </a:r>
            <a:r>
              <a:rPr lang="en-CA" b="1" dirty="0">
                <a:highlight>
                  <a:srgbClr val="FFFF00"/>
                </a:highlight>
              </a:rPr>
              <a:t>teaching to observe all that I have commanded</a:t>
            </a:r>
            <a:r>
              <a:rPr lang="en-CA" dirty="0"/>
              <a:t>”, and “</a:t>
            </a:r>
            <a:r>
              <a:rPr lang="en-CA" b="1" dirty="0">
                <a:highlight>
                  <a:srgbClr val="FFFF00"/>
                </a:highlight>
              </a:rPr>
              <a:t>all authority in heaven and on earth has been given to me</a:t>
            </a:r>
            <a:r>
              <a:rPr lang="en-CA" dirty="0"/>
              <a:t>” </a:t>
            </a:r>
          </a:p>
          <a:p>
            <a:r>
              <a:rPr lang="en-CA" dirty="0"/>
              <a:t>These phrases explain what Jesus meant many days before when he identified himself as “The Rock”, the “foundation” of the Church:</a:t>
            </a:r>
          </a:p>
          <a:p>
            <a:pPr marL="457200" lvl="1" indent="0">
              <a:spcBef>
                <a:spcPts val="0"/>
              </a:spcBef>
              <a:buNone/>
            </a:pPr>
            <a:r>
              <a:rPr lang="en-CA" b="1" u="sng" dirty="0"/>
              <a:t>Matthew 16:18-19 ESV</a:t>
            </a:r>
          </a:p>
          <a:p>
            <a:pPr marL="457200" lvl="1" indent="0">
              <a:spcBef>
                <a:spcPts val="0"/>
              </a:spcBef>
              <a:buNone/>
            </a:pPr>
            <a:r>
              <a:rPr lang="en-CA" dirty="0"/>
              <a:t>And I tell you, you are Peter, and on this </a:t>
            </a:r>
            <a:r>
              <a:rPr lang="en-CA" b="1" dirty="0">
                <a:highlight>
                  <a:srgbClr val="FFFF00"/>
                </a:highlight>
              </a:rPr>
              <a:t>rock</a:t>
            </a:r>
            <a:r>
              <a:rPr lang="en-CA" dirty="0"/>
              <a:t> I will build my church, </a:t>
            </a:r>
            <a:br>
              <a:rPr lang="en-CA" dirty="0"/>
            </a:br>
            <a:r>
              <a:rPr lang="en-CA" dirty="0"/>
              <a:t>and the gates of [death] shall not prevail against it. </a:t>
            </a:r>
          </a:p>
          <a:p>
            <a:pPr marL="457200" lvl="1" indent="0">
              <a:spcBef>
                <a:spcPts val="0"/>
              </a:spcBef>
              <a:buNone/>
            </a:pPr>
            <a:r>
              <a:rPr lang="en-CA" dirty="0"/>
              <a:t>I will give you </a:t>
            </a:r>
            <a:r>
              <a:rPr lang="en-CA" b="1" dirty="0">
                <a:highlight>
                  <a:srgbClr val="FFFF00"/>
                </a:highlight>
              </a:rPr>
              <a:t>the keys of the kingdom</a:t>
            </a:r>
            <a:r>
              <a:rPr lang="en-CA" dirty="0"/>
              <a:t> of heaven, </a:t>
            </a:r>
            <a:br>
              <a:rPr lang="en-CA" dirty="0"/>
            </a:br>
            <a:r>
              <a:rPr lang="en-CA" dirty="0"/>
              <a:t>and whatever you bind on earth shall be bound in heaven, </a:t>
            </a:r>
            <a:br>
              <a:rPr lang="en-CA" dirty="0"/>
            </a:br>
            <a:r>
              <a:rPr lang="en-CA" dirty="0"/>
              <a:t>and whatever you loose on earth shall be loosed in heaven.</a:t>
            </a:r>
          </a:p>
          <a:p>
            <a:pPr marL="457200" marR="0" lvl="1"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CA" b="1" i="0" u="sng" strike="noStrike" kern="1200" cap="none" spc="0" normalizeH="0" baseline="0" noProof="0" dirty="0">
                <a:ln>
                  <a:noFill/>
                </a:ln>
                <a:solidFill>
                  <a:prstClr val="black"/>
                </a:solidFill>
                <a:effectLst/>
                <a:uLnTx/>
                <a:uFillTx/>
                <a:latin typeface="Aptos" panose="02110004020202020204"/>
                <a:ea typeface="+mn-ea"/>
                <a:cs typeface="+mn-cs"/>
              </a:rPr>
              <a:t>1 Corinthians 3:11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i="0" u="none" strike="noStrike" kern="1200" cap="none" spc="0" normalizeH="0" baseline="0" noProof="0" dirty="0">
                <a:ln>
                  <a:noFill/>
                </a:ln>
                <a:solidFill>
                  <a:prstClr val="black"/>
                </a:solidFill>
                <a:effectLst/>
                <a:uLnTx/>
                <a:uFillTx/>
                <a:latin typeface="Aptos" panose="02110004020202020204"/>
                <a:ea typeface="+mn-ea"/>
                <a:cs typeface="+mn-cs"/>
              </a:rPr>
              <a:t>For no one can lay </a:t>
            </a:r>
            <a:r>
              <a:rPr kumimoji="0" lang="en-CA"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 foundation</a:t>
            </a:r>
            <a:r>
              <a:rPr kumimoji="0" lang="en-CA" b="1"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CA" i="0" u="none" strike="noStrike" kern="1200" cap="none" spc="0" normalizeH="0" baseline="0" noProof="0" dirty="0">
                <a:ln>
                  <a:noFill/>
                </a:ln>
                <a:solidFill>
                  <a:prstClr val="black"/>
                </a:solidFill>
                <a:effectLst/>
                <a:uLnTx/>
                <a:uFillTx/>
                <a:latin typeface="Aptos" panose="02110004020202020204"/>
                <a:ea typeface="+mn-ea"/>
                <a:cs typeface="+mn-cs"/>
              </a:rPr>
              <a:t>other than that which is laid, </a:t>
            </a:r>
            <a:br>
              <a:rPr kumimoji="0" lang="en-CA"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which is Jesus Christ.</a:t>
            </a:r>
          </a:p>
          <a:p>
            <a:pPr>
              <a:spcBef>
                <a:spcPts val="0"/>
              </a:spcBef>
              <a:defRPr/>
            </a:pPr>
            <a:endParaRPr kumimoji="0" lang="en-CA"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endParaRPr>
          </a:p>
          <a:p>
            <a:pPr marL="457200" lvl="1" indent="0">
              <a:spcBef>
                <a:spcPts val="0"/>
              </a:spcBef>
              <a:buNone/>
            </a:pPr>
            <a:endParaRPr lang="en-CA" dirty="0"/>
          </a:p>
        </p:txBody>
      </p:sp>
    </p:spTree>
    <p:extLst>
      <p:ext uri="{BB962C8B-B14F-4D97-AF65-F5344CB8AC3E}">
        <p14:creationId xmlns:p14="http://schemas.microsoft.com/office/powerpoint/2010/main" val="2117133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370F7-2B84-9887-C615-1B54E664B01E}"/>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The Keys of the Kingdom</a:t>
            </a:r>
          </a:p>
        </p:txBody>
      </p:sp>
      <p:sp>
        <p:nvSpPr>
          <p:cNvPr id="3" name="Content Placeholder 2">
            <a:extLst>
              <a:ext uri="{FF2B5EF4-FFF2-40B4-BE49-F238E27FC236}">
                <a16:creationId xmlns:a16="http://schemas.microsoft.com/office/drawing/2014/main" id="{350D7011-0A18-8362-EF72-56DAE3A5256E}"/>
              </a:ext>
            </a:extLst>
          </p:cNvPr>
          <p:cNvSpPr>
            <a:spLocks noGrp="1"/>
          </p:cNvSpPr>
          <p:nvPr>
            <p:ph idx="1"/>
          </p:nvPr>
        </p:nvSpPr>
        <p:spPr>
          <a:xfrm>
            <a:off x="0" y="1143000"/>
            <a:ext cx="12192000" cy="5714999"/>
          </a:xfrm>
        </p:spPr>
        <p:txBody>
          <a:bodyPr>
            <a:normAutofit lnSpcReduction="10000"/>
          </a:bodyPr>
          <a:lstStyle/>
          <a:p>
            <a:pPr>
              <a:spcBef>
                <a:spcPts val="600"/>
              </a:spcBef>
            </a:pPr>
            <a:r>
              <a:rPr lang="en-CA" dirty="0"/>
              <a:t>Because Jesus completed his work and assumed his current position as High Priest and Intercessor, </a:t>
            </a:r>
            <a:r>
              <a:rPr lang="en-CA" b="1" dirty="0">
                <a:highlight>
                  <a:srgbClr val="FFFF00"/>
                </a:highlight>
              </a:rPr>
              <a:t>the Church will succeed</a:t>
            </a:r>
            <a:r>
              <a:rPr lang="en-CA" dirty="0"/>
              <a:t>:</a:t>
            </a:r>
          </a:p>
          <a:p>
            <a:pPr marL="457200" lvl="1" indent="0">
              <a:spcBef>
                <a:spcPts val="0"/>
              </a:spcBef>
              <a:buNone/>
            </a:pPr>
            <a:r>
              <a:rPr lang="en-CA" b="1" u="sng" dirty="0"/>
              <a:t>Romans 5:10 ESV</a:t>
            </a:r>
            <a:br>
              <a:rPr lang="en-CA" dirty="0"/>
            </a:br>
            <a:r>
              <a:rPr lang="en-CA" dirty="0"/>
              <a:t>For if while we were enemies we were reconciled to God by the death of his Son, </a:t>
            </a:r>
            <a:br>
              <a:rPr lang="en-CA" dirty="0"/>
            </a:br>
            <a:r>
              <a:rPr lang="en-CA" dirty="0"/>
              <a:t>much more, now that we are reconciled, </a:t>
            </a:r>
            <a:r>
              <a:rPr lang="en-CA" b="1" dirty="0">
                <a:highlight>
                  <a:srgbClr val="FFFF00"/>
                </a:highlight>
              </a:rPr>
              <a:t>shall we be saved by his life</a:t>
            </a:r>
            <a:r>
              <a:rPr lang="en-CA" dirty="0"/>
              <a:t>.</a:t>
            </a:r>
          </a:p>
          <a:p>
            <a:pPr marL="457200" lvl="1" indent="0">
              <a:spcBef>
                <a:spcPts val="300"/>
              </a:spcBef>
              <a:buNone/>
            </a:pPr>
            <a:r>
              <a:rPr lang="en-CA" b="1" u="sng" dirty="0"/>
              <a:t>Hebrews 8:1, 7:25 ESV</a:t>
            </a:r>
            <a:br>
              <a:rPr lang="en-CA" dirty="0"/>
            </a:br>
            <a:r>
              <a:rPr lang="en-CA" dirty="0"/>
              <a:t>Now the point in what we are saying is this: </a:t>
            </a:r>
            <a:r>
              <a:rPr lang="en-CA" b="1" dirty="0">
                <a:highlight>
                  <a:srgbClr val="FFFF00"/>
                </a:highlight>
              </a:rPr>
              <a:t>we have such a high priest</a:t>
            </a:r>
            <a:r>
              <a:rPr lang="en-CA" dirty="0"/>
              <a:t>, </a:t>
            </a:r>
            <a:br>
              <a:rPr lang="en-CA" dirty="0"/>
            </a:br>
            <a:r>
              <a:rPr lang="en-CA" dirty="0"/>
              <a:t>one who is seated at the right hand of the throne of the Majesty in heaven …</a:t>
            </a:r>
          </a:p>
          <a:p>
            <a:pPr marL="457200" lvl="1" indent="0">
              <a:spcBef>
                <a:spcPts val="300"/>
              </a:spcBef>
              <a:buNone/>
            </a:pPr>
            <a:r>
              <a:rPr lang="en-CA" dirty="0"/>
              <a:t>Consequently, </a:t>
            </a:r>
            <a:r>
              <a:rPr lang="en-CA" b="1" dirty="0">
                <a:highlight>
                  <a:srgbClr val="FFFF00"/>
                </a:highlight>
              </a:rPr>
              <a:t>he is able to save to the uttermost </a:t>
            </a:r>
            <a:br>
              <a:rPr lang="en-CA" b="1" dirty="0">
                <a:highlight>
                  <a:srgbClr val="FFFF00"/>
                </a:highlight>
              </a:rPr>
            </a:br>
            <a:r>
              <a:rPr lang="en-CA" b="1" dirty="0">
                <a:highlight>
                  <a:srgbClr val="FFFF00"/>
                </a:highlight>
              </a:rPr>
              <a:t>those who draw near to God through him</a:t>
            </a:r>
            <a:r>
              <a:rPr lang="en-CA" dirty="0"/>
              <a:t>, </a:t>
            </a:r>
            <a:br>
              <a:rPr lang="en-CA" dirty="0"/>
            </a:br>
            <a:r>
              <a:rPr lang="en-CA" dirty="0"/>
              <a:t>since he always lives to </a:t>
            </a:r>
            <a:r>
              <a:rPr lang="en-CA" b="1" dirty="0">
                <a:highlight>
                  <a:srgbClr val="FFFF00"/>
                </a:highlight>
              </a:rPr>
              <a:t>make intercession</a:t>
            </a:r>
            <a:r>
              <a:rPr lang="en-CA" dirty="0"/>
              <a:t> for them.</a:t>
            </a:r>
          </a:p>
          <a:p>
            <a:pPr marL="457200" lvl="1" indent="0">
              <a:spcBef>
                <a:spcPts val="300"/>
              </a:spcBef>
              <a:buNone/>
            </a:pPr>
            <a:r>
              <a:rPr lang="en-CA" b="1" u="sng" dirty="0"/>
              <a:t>Revelation 3:7b ESV</a:t>
            </a:r>
            <a:br>
              <a:rPr lang="en-CA" dirty="0"/>
            </a:br>
            <a:r>
              <a:rPr lang="en-CA" dirty="0"/>
              <a:t>The words of </a:t>
            </a:r>
            <a:r>
              <a:rPr lang="en-CA" b="1" dirty="0">
                <a:highlight>
                  <a:srgbClr val="FFFF00"/>
                </a:highlight>
              </a:rPr>
              <a:t>the holy one</a:t>
            </a:r>
            <a:r>
              <a:rPr lang="en-CA" dirty="0"/>
              <a:t>, </a:t>
            </a:r>
            <a:r>
              <a:rPr lang="en-CA" b="1" dirty="0">
                <a:highlight>
                  <a:srgbClr val="FFFF00"/>
                </a:highlight>
              </a:rPr>
              <a:t>the true one</a:t>
            </a:r>
            <a:r>
              <a:rPr lang="en-CA" dirty="0"/>
              <a:t>, who has the key of David, </a:t>
            </a:r>
            <a:br>
              <a:rPr lang="en-CA" dirty="0"/>
            </a:br>
            <a:r>
              <a:rPr lang="en-CA" b="1" dirty="0">
                <a:highlight>
                  <a:srgbClr val="FFFF00"/>
                </a:highlight>
              </a:rPr>
              <a:t>who opens and no one will shut</a:t>
            </a:r>
            <a:r>
              <a:rPr lang="en-CA" dirty="0"/>
              <a:t>, </a:t>
            </a:r>
            <a:r>
              <a:rPr lang="en-CA" b="1" dirty="0">
                <a:highlight>
                  <a:srgbClr val="FFFF00"/>
                </a:highlight>
              </a:rPr>
              <a:t>who shuts and no one opens</a:t>
            </a:r>
            <a:r>
              <a:rPr lang="en-CA" dirty="0"/>
              <a:t>.</a:t>
            </a:r>
          </a:p>
          <a:p>
            <a:pPr>
              <a:spcBef>
                <a:spcPts val="1200"/>
              </a:spcBef>
            </a:pPr>
            <a:r>
              <a:rPr lang="en-CA" dirty="0"/>
              <a:t>The understanding of Jesus’ teaching is only available </a:t>
            </a:r>
            <a:br>
              <a:rPr lang="en-CA" dirty="0"/>
            </a:br>
            <a:r>
              <a:rPr lang="en-CA" dirty="0"/>
              <a:t>through the indwelling of the Holy Spirt, which </a:t>
            </a:r>
            <a:br>
              <a:rPr lang="en-CA" dirty="0"/>
            </a:br>
            <a:r>
              <a:rPr lang="en-CA" dirty="0"/>
              <a:t>combined with Jesus’ intercession are  “</a:t>
            </a:r>
            <a:r>
              <a:rPr lang="en-CA" b="1" dirty="0">
                <a:highlight>
                  <a:srgbClr val="FFFF00"/>
                </a:highlight>
              </a:rPr>
              <a:t>the keys of the kingdom</a:t>
            </a:r>
            <a:r>
              <a:rPr lang="en-CA" dirty="0"/>
              <a:t>”</a:t>
            </a:r>
          </a:p>
        </p:txBody>
      </p:sp>
    </p:spTree>
    <p:extLst>
      <p:ext uri="{BB962C8B-B14F-4D97-AF65-F5344CB8AC3E}">
        <p14:creationId xmlns:p14="http://schemas.microsoft.com/office/powerpoint/2010/main" val="4093352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A657E-91A4-5037-898E-A006047A15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D98EB8-4DA0-55E4-6AB1-FEF63A04D157}"/>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The Good Shepherd </a:t>
            </a:r>
          </a:p>
        </p:txBody>
      </p:sp>
      <p:sp>
        <p:nvSpPr>
          <p:cNvPr id="3" name="Content Placeholder 2">
            <a:extLst>
              <a:ext uri="{FF2B5EF4-FFF2-40B4-BE49-F238E27FC236}">
                <a16:creationId xmlns:a16="http://schemas.microsoft.com/office/drawing/2014/main" id="{23005FB5-0B04-0BE6-9034-2C470EE2A61B}"/>
              </a:ext>
            </a:extLst>
          </p:cNvPr>
          <p:cNvSpPr>
            <a:spLocks noGrp="1"/>
          </p:cNvSpPr>
          <p:nvPr>
            <p:ph idx="1"/>
          </p:nvPr>
        </p:nvSpPr>
        <p:spPr>
          <a:xfrm>
            <a:off x="604434" y="1181100"/>
            <a:ext cx="10926305" cy="5676900"/>
          </a:xfrm>
        </p:spPr>
        <p:txBody>
          <a:bodyPr>
            <a:normAutofit/>
          </a:bodyPr>
          <a:lstStyle/>
          <a:p>
            <a:pPr marL="0" indent="0">
              <a:buNone/>
            </a:pPr>
            <a:r>
              <a:rPr lang="en-CA" sz="3200" dirty="0"/>
              <a:t>The context of </a:t>
            </a:r>
            <a:r>
              <a:rPr lang="en-CA" sz="3200" b="1" dirty="0">
                <a:highlight>
                  <a:srgbClr val="FFFF00"/>
                </a:highlight>
              </a:rPr>
              <a:t>John chapter ten</a:t>
            </a:r>
            <a:r>
              <a:rPr lang="en-CA" sz="3200" dirty="0"/>
              <a:t> is a disputation with some </a:t>
            </a:r>
            <a:r>
              <a:rPr lang="en-CA" sz="3200" b="1" dirty="0">
                <a:highlight>
                  <a:srgbClr val="FFFF00"/>
                </a:highlight>
              </a:rPr>
              <a:t>Pharisees</a:t>
            </a:r>
            <a:r>
              <a:rPr lang="en-CA" sz="3200" dirty="0"/>
              <a:t> who were very familiar with this prophecy: </a:t>
            </a:r>
          </a:p>
          <a:p>
            <a:pPr marL="457200" lvl="1" indent="0">
              <a:buNone/>
            </a:pPr>
            <a:r>
              <a:rPr lang="en-CA" b="1" u="sng" dirty="0"/>
              <a:t>Ezekiel 34:11-12, 14a, 15 ESV</a:t>
            </a:r>
          </a:p>
          <a:p>
            <a:pPr marL="457200" lvl="1" indent="0">
              <a:spcBef>
                <a:spcPts val="0"/>
              </a:spcBef>
              <a:buNone/>
            </a:pPr>
            <a:r>
              <a:rPr lang="en-CA" dirty="0"/>
              <a:t>For </a:t>
            </a:r>
            <a:r>
              <a:rPr lang="en-CA" b="1" dirty="0">
                <a:highlight>
                  <a:srgbClr val="FFFF00"/>
                </a:highlight>
              </a:rPr>
              <a:t>thus says the Lord [YHWH]</a:t>
            </a:r>
            <a:r>
              <a:rPr lang="en-CA" dirty="0"/>
              <a:t>: </a:t>
            </a:r>
          </a:p>
          <a:p>
            <a:pPr marL="914400" lvl="2" indent="0">
              <a:spcBef>
                <a:spcPts val="0"/>
              </a:spcBef>
              <a:buNone/>
            </a:pPr>
            <a:r>
              <a:rPr lang="en-CA" sz="2400" dirty="0"/>
              <a:t>Behold, </a:t>
            </a:r>
            <a:r>
              <a:rPr lang="en-CA" sz="2400" b="1" dirty="0">
                <a:highlight>
                  <a:srgbClr val="FFFF00"/>
                </a:highlight>
              </a:rPr>
              <a:t>I, I myself</a:t>
            </a:r>
            <a:r>
              <a:rPr lang="en-CA" sz="2400" dirty="0"/>
              <a:t> will search for </a:t>
            </a:r>
            <a:r>
              <a:rPr lang="en-CA" sz="2400" b="1" dirty="0">
                <a:highlight>
                  <a:srgbClr val="FFFF00"/>
                </a:highlight>
              </a:rPr>
              <a:t>my sheep</a:t>
            </a:r>
            <a:r>
              <a:rPr lang="en-CA" sz="2400" dirty="0"/>
              <a:t> and will seek them out.  </a:t>
            </a:r>
            <a:br>
              <a:rPr lang="en-CA" sz="2400" dirty="0"/>
            </a:br>
            <a:r>
              <a:rPr lang="en-CA" sz="2400" dirty="0"/>
              <a:t>As a shepherd seeks out his flock when he is among his sheep that have been scattered, so will </a:t>
            </a:r>
            <a:r>
              <a:rPr lang="en-CA" sz="2400" b="1" dirty="0">
                <a:highlight>
                  <a:srgbClr val="FFFF00"/>
                </a:highlight>
              </a:rPr>
              <a:t>I seek out my sheep</a:t>
            </a:r>
            <a:r>
              <a:rPr lang="en-CA" sz="2400" dirty="0"/>
              <a:t>, </a:t>
            </a:r>
            <a:br>
              <a:rPr lang="en-CA" sz="2400" dirty="0"/>
            </a:br>
            <a:r>
              <a:rPr lang="en-CA" sz="2400" dirty="0"/>
              <a:t>and I will rescue them from all places where they have been scattered  …</a:t>
            </a:r>
          </a:p>
          <a:p>
            <a:pPr marL="914400" lvl="2" indent="0">
              <a:spcBef>
                <a:spcPts val="600"/>
              </a:spcBef>
              <a:buNone/>
            </a:pPr>
            <a:r>
              <a:rPr lang="en-CA" sz="2400" b="1" dirty="0">
                <a:highlight>
                  <a:srgbClr val="FFFF00"/>
                </a:highlight>
              </a:rPr>
              <a:t>I will feed them with good pasture</a:t>
            </a:r>
            <a:r>
              <a:rPr lang="en-CA" sz="2400" dirty="0"/>
              <a:t> … </a:t>
            </a:r>
          </a:p>
          <a:p>
            <a:pPr marL="914400" lvl="2" indent="0">
              <a:spcBef>
                <a:spcPts val="600"/>
              </a:spcBef>
              <a:buNone/>
            </a:pPr>
            <a:r>
              <a:rPr lang="en-CA" sz="2400" b="1" dirty="0">
                <a:highlight>
                  <a:srgbClr val="FFFF00"/>
                </a:highlight>
              </a:rPr>
              <a:t>I</a:t>
            </a:r>
            <a:r>
              <a:rPr lang="en-CA" sz="2400" b="1" dirty="0">
                <a:highlight>
                  <a:srgbClr val="FFFF00"/>
                </a:highlight>
                <a:latin typeface="Calibri" panose="020F0502020204030204" pitchFamily="34" charset="0"/>
                <a:cs typeface="Calibri" panose="020F0502020204030204" pitchFamily="34" charset="0"/>
              </a:rPr>
              <a:t> </a:t>
            </a:r>
            <a:r>
              <a:rPr lang="en-CA" sz="2400" b="1" dirty="0">
                <a:highlight>
                  <a:srgbClr val="FFFF00"/>
                </a:highlight>
              </a:rPr>
              <a:t>myself</a:t>
            </a:r>
            <a:r>
              <a:rPr lang="en-CA" sz="2400" dirty="0"/>
              <a:t> will be the shepherd of my sheep, </a:t>
            </a:r>
            <a:br>
              <a:rPr lang="en-CA" sz="2400" dirty="0"/>
            </a:br>
            <a:r>
              <a:rPr lang="en-CA" sz="2400" dirty="0"/>
              <a:t>and </a:t>
            </a:r>
            <a:r>
              <a:rPr lang="en-CA" sz="2400" b="1" dirty="0">
                <a:highlight>
                  <a:srgbClr val="FFFF00"/>
                </a:highlight>
              </a:rPr>
              <a:t>I myself</a:t>
            </a:r>
            <a:r>
              <a:rPr lang="en-CA" sz="2400" dirty="0"/>
              <a:t> will make them lie down, </a:t>
            </a:r>
            <a:r>
              <a:rPr lang="en-CA" sz="2400" b="1" dirty="0">
                <a:highlight>
                  <a:srgbClr val="FFFF00"/>
                </a:highlight>
              </a:rPr>
              <a:t>declares the Lord [YHWH]</a:t>
            </a:r>
            <a:r>
              <a:rPr lang="en-CA" sz="2400" dirty="0"/>
              <a:t>.</a:t>
            </a:r>
          </a:p>
          <a:p>
            <a:endParaRPr lang="en-CA" dirty="0"/>
          </a:p>
        </p:txBody>
      </p:sp>
    </p:spTree>
    <p:extLst>
      <p:ext uri="{BB962C8B-B14F-4D97-AF65-F5344CB8AC3E}">
        <p14:creationId xmlns:p14="http://schemas.microsoft.com/office/powerpoint/2010/main" val="1426241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3C711-A641-932B-E56E-5A5C80B55C26}"/>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The Good Shepherd </a:t>
            </a:r>
          </a:p>
        </p:txBody>
      </p:sp>
      <p:sp>
        <p:nvSpPr>
          <p:cNvPr id="3" name="Content Placeholder 2">
            <a:extLst>
              <a:ext uri="{FF2B5EF4-FFF2-40B4-BE49-F238E27FC236}">
                <a16:creationId xmlns:a16="http://schemas.microsoft.com/office/drawing/2014/main" id="{77DC44BA-7C2E-CC32-43E0-67D00DF7ED17}"/>
              </a:ext>
            </a:extLst>
          </p:cNvPr>
          <p:cNvSpPr>
            <a:spLocks noGrp="1"/>
          </p:cNvSpPr>
          <p:nvPr>
            <p:ph idx="1"/>
          </p:nvPr>
        </p:nvSpPr>
        <p:spPr>
          <a:xfrm>
            <a:off x="565265" y="1181100"/>
            <a:ext cx="11139056" cy="5676900"/>
          </a:xfrm>
        </p:spPr>
        <p:txBody>
          <a:bodyPr>
            <a:normAutofit lnSpcReduction="10000"/>
          </a:bodyPr>
          <a:lstStyle/>
          <a:p>
            <a:pPr marL="0" indent="0">
              <a:buNone/>
            </a:pPr>
            <a:r>
              <a:rPr lang="en-CA" dirty="0"/>
              <a:t>The Pharisees recognized that </a:t>
            </a:r>
            <a:r>
              <a:rPr lang="en-CA" b="1" dirty="0">
                <a:highlight>
                  <a:srgbClr val="FFFF00"/>
                </a:highlight>
              </a:rPr>
              <a:t>Jesus was saying that he was YHWH</a:t>
            </a:r>
            <a:r>
              <a:rPr lang="en-CA" dirty="0"/>
              <a:t>, </a:t>
            </a:r>
            <a:br>
              <a:rPr lang="en-CA" dirty="0"/>
            </a:br>
            <a:r>
              <a:rPr lang="en-CA" dirty="0"/>
              <a:t>and that </a:t>
            </a:r>
            <a:r>
              <a:rPr lang="en-CA" b="1" dirty="0">
                <a:highlight>
                  <a:srgbClr val="FFFF00"/>
                </a:highlight>
              </a:rPr>
              <a:t>salvation is only available through himself</a:t>
            </a:r>
            <a:r>
              <a:rPr lang="en-CA" dirty="0"/>
              <a:t>: </a:t>
            </a:r>
          </a:p>
          <a:p>
            <a:pPr marL="457200" lvl="1" indent="0">
              <a:spcBef>
                <a:spcPts val="0"/>
              </a:spcBef>
              <a:buNone/>
            </a:pPr>
            <a:r>
              <a:rPr lang="en-CA" b="1" u="sng" dirty="0"/>
              <a:t>John 10:7-9, 11-12a, 14-15 ESV</a:t>
            </a:r>
          </a:p>
          <a:p>
            <a:pPr marL="457200" lvl="1" indent="0">
              <a:spcBef>
                <a:spcPts val="0"/>
              </a:spcBef>
              <a:buNone/>
            </a:pPr>
            <a:r>
              <a:rPr lang="en-CA" dirty="0"/>
              <a:t> So </a:t>
            </a:r>
            <a:r>
              <a:rPr lang="en-CA" b="1" dirty="0">
                <a:highlight>
                  <a:srgbClr val="FFFF00"/>
                </a:highlight>
              </a:rPr>
              <a:t>Jesus again said to them</a:t>
            </a:r>
            <a:r>
              <a:rPr lang="en-CA" dirty="0"/>
              <a:t>, </a:t>
            </a:r>
          </a:p>
          <a:p>
            <a:pPr marL="914400" lvl="2" indent="0">
              <a:spcBef>
                <a:spcPts val="0"/>
              </a:spcBef>
              <a:buNone/>
            </a:pPr>
            <a:r>
              <a:rPr lang="en-CA" sz="2400" dirty="0"/>
              <a:t>“Truly, truly, I say to you, </a:t>
            </a:r>
            <a:r>
              <a:rPr lang="en-CA" sz="2400" b="1" dirty="0">
                <a:highlight>
                  <a:srgbClr val="FFFF00"/>
                </a:highlight>
              </a:rPr>
              <a:t>I am the door of the sheep</a:t>
            </a:r>
            <a:r>
              <a:rPr lang="en-CA" sz="2400" dirty="0"/>
              <a:t>.  </a:t>
            </a:r>
            <a:br>
              <a:rPr lang="en-CA" sz="2400" dirty="0"/>
            </a:br>
            <a:r>
              <a:rPr lang="en-CA" sz="2400" dirty="0"/>
              <a:t>All who came before me are thieves and robbers, </a:t>
            </a:r>
            <a:br>
              <a:rPr lang="en-CA" sz="2400" dirty="0"/>
            </a:br>
            <a:r>
              <a:rPr lang="en-CA" sz="2400" dirty="0"/>
              <a:t>but the sheep did not listen to them.  </a:t>
            </a:r>
            <a:br>
              <a:rPr lang="en-CA" sz="2400" dirty="0"/>
            </a:br>
            <a:r>
              <a:rPr lang="en-CA" sz="2400" b="1" dirty="0">
                <a:highlight>
                  <a:srgbClr val="FFFF00"/>
                </a:highlight>
              </a:rPr>
              <a:t>I am the door</a:t>
            </a:r>
            <a:r>
              <a:rPr lang="en-CA" sz="2400" dirty="0"/>
              <a:t>.  </a:t>
            </a:r>
            <a:r>
              <a:rPr lang="en-CA" sz="2400" b="1" dirty="0">
                <a:highlight>
                  <a:srgbClr val="FFFF00"/>
                </a:highlight>
              </a:rPr>
              <a:t>If anyone enters by me</a:t>
            </a:r>
            <a:r>
              <a:rPr lang="en-CA" sz="2400" dirty="0"/>
              <a:t>, </a:t>
            </a:r>
            <a:br>
              <a:rPr lang="en-CA" sz="2400" dirty="0"/>
            </a:br>
            <a:r>
              <a:rPr lang="en-CA" sz="2400" b="1" dirty="0">
                <a:highlight>
                  <a:srgbClr val="FFFF00"/>
                </a:highlight>
              </a:rPr>
              <a:t>he will be saved</a:t>
            </a:r>
            <a:r>
              <a:rPr lang="en-CA" sz="2400" dirty="0"/>
              <a:t> and will go in and out and </a:t>
            </a:r>
            <a:r>
              <a:rPr lang="en-CA" sz="2400" b="1" dirty="0">
                <a:highlight>
                  <a:srgbClr val="FFFF00"/>
                </a:highlight>
              </a:rPr>
              <a:t>find pasture</a:t>
            </a:r>
            <a:r>
              <a:rPr lang="en-CA" sz="2400" dirty="0"/>
              <a:t>.   </a:t>
            </a:r>
          </a:p>
          <a:p>
            <a:pPr marL="914400" lvl="2" indent="0">
              <a:spcBef>
                <a:spcPts val="1200"/>
              </a:spcBef>
              <a:buNone/>
            </a:pPr>
            <a:r>
              <a:rPr lang="en-CA" sz="2400" b="1" dirty="0">
                <a:highlight>
                  <a:srgbClr val="FFFF00"/>
                </a:highlight>
              </a:rPr>
              <a:t>I am the good shepherd</a:t>
            </a:r>
            <a:r>
              <a:rPr lang="en-CA" sz="2400" dirty="0"/>
              <a:t>. </a:t>
            </a:r>
            <a:br>
              <a:rPr lang="en-CA" sz="2400" dirty="0"/>
            </a:br>
            <a:r>
              <a:rPr lang="en-CA" sz="2400" dirty="0"/>
              <a:t>The good shepherd lays down his life for the sheep.  </a:t>
            </a:r>
            <a:br>
              <a:rPr lang="en-CA" sz="2400" dirty="0"/>
            </a:br>
            <a:r>
              <a:rPr lang="en-CA" sz="2400" dirty="0"/>
              <a:t>He who is </a:t>
            </a:r>
            <a:r>
              <a:rPr lang="en-CA" sz="2400" b="1" dirty="0">
                <a:highlight>
                  <a:srgbClr val="FFFF00"/>
                </a:highlight>
              </a:rPr>
              <a:t>a hired hand</a:t>
            </a:r>
            <a:r>
              <a:rPr lang="en-CA" sz="2400" dirty="0"/>
              <a:t> and </a:t>
            </a:r>
            <a:r>
              <a:rPr lang="en-CA" sz="2400" b="1" dirty="0">
                <a:highlight>
                  <a:srgbClr val="FFFF00"/>
                </a:highlight>
              </a:rPr>
              <a:t>not a shepherd</a:t>
            </a:r>
            <a:r>
              <a:rPr lang="en-CA" sz="2400" dirty="0"/>
              <a:t>, who does not own the sheep, sees the wolf coming and leaves the sheep and flees …</a:t>
            </a:r>
          </a:p>
          <a:p>
            <a:pPr marL="914400" lvl="2" indent="0">
              <a:spcBef>
                <a:spcPts val="1200"/>
              </a:spcBef>
              <a:buNone/>
            </a:pPr>
            <a:r>
              <a:rPr lang="en-CA" sz="2400" b="1" dirty="0">
                <a:highlight>
                  <a:srgbClr val="FFFF00"/>
                </a:highlight>
              </a:rPr>
              <a:t>I am the good shepherd.</a:t>
            </a:r>
            <a:br>
              <a:rPr lang="en-CA" sz="2400" b="1" dirty="0">
                <a:highlight>
                  <a:srgbClr val="FFFF00"/>
                </a:highlight>
              </a:rPr>
            </a:br>
            <a:r>
              <a:rPr lang="en-CA" sz="2400" b="1" dirty="0">
                <a:highlight>
                  <a:srgbClr val="FFFF00"/>
                </a:highlight>
              </a:rPr>
              <a:t>I</a:t>
            </a:r>
            <a:r>
              <a:rPr lang="en-CA" sz="2400" b="1" dirty="0">
                <a:highlight>
                  <a:srgbClr val="FFFF00"/>
                </a:highlight>
                <a:latin typeface="Calibri" panose="020F0502020204030204" pitchFamily="34" charset="0"/>
                <a:cs typeface="Calibri" panose="020F0502020204030204" pitchFamily="34" charset="0"/>
              </a:rPr>
              <a:t> </a:t>
            </a:r>
            <a:r>
              <a:rPr lang="en-CA" sz="2400" b="1" dirty="0">
                <a:highlight>
                  <a:srgbClr val="FFFF00"/>
                </a:highlight>
              </a:rPr>
              <a:t>know my own</a:t>
            </a:r>
            <a:r>
              <a:rPr lang="en-CA" sz="2400" dirty="0"/>
              <a:t> and </a:t>
            </a:r>
            <a:r>
              <a:rPr lang="en-CA" sz="2400" b="1" dirty="0">
                <a:highlight>
                  <a:srgbClr val="FFFF00"/>
                </a:highlight>
              </a:rPr>
              <a:t>my own know me</a:t>
            </a:r>
            <a:r>
              <a:rPr lang="en-CA" sz="2400" dirty="0"/>
              <a:t>, </a:t>
            </a:r>
            <a:br>
              <a:rPr lang="en-CA" sz="2400" dirty="0"/>
            </a:br>
            <a:r>
              <a:rPr lang="en-CA" sz="2400" dirty="0"/>
              <a:t>just as the Father knows me and I know the Father; </a:t>
            </a:r>
            <a:br>
              <a:rPr lang="en-CA" sz="2400" dirty="0"/>
            </a:br>
            <a:r>
              <a:rPr lang="en-CA" sz="2400" dirty="0"/>
              <a:t>and </a:t>
            </a:r>
            <a:r>
              <a:rPr lang="en-CA" sz="2400" b="1" dirty="0">
                <a:highlight>
                  <a:srgbClr val="FFFF00"/>
                </a:highlight>
              </a:rPr>
              <a:t>I lay down my life for the sheep</a:t>
            </a:r>
            <a:r>
              <a:rPr lang="en-CA" sz="2400" dirty="0"/>
              <a:t>.  …”</a:t>
            </a:r>
          </a:p>
          <a:p>
            <a:endParaRPr lang="en-CA" dirty="0"/>
          </a:p>
        </p:txBody>
      </p:sp>
    </p:spTree>
    <p:extLst>
      <p:ext uri="{BB962C8B-B14F-4D97-AF65-F5344CB8AC3E}">
        <p14:creationId xmlns:p14="http://schemas.microsoft.com/office/powerpoint/2010/main" val="45631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67224-3737-5223-7370-B094019E298E}"/>
              </a:ext>
            </a:extLst>
          </p:cNvPr>
          <p:cNvSpPr>
            <a:spLocks noGrp="1"/>
          </p:cNvSpPr>
          <p:nvPr>
            <p:ph type="title"/>
          </p:nvPr>
        </p:nvSpPr>
        <p:spPr>
          <a:xfrm>
            <a:off x="838200" y="1"/>
            <a:ext cx="10515600" cy="1155699"/>
          </a:xfrm>
        </p:spPr>
        <p:txBody>
          <a:bodyPr>
            <a:normAutofit fontScale="90000"/>
          </a:bodyPr>
          <a:lstStyle/>
          <a:p>
            <a:pPr algn="ctr"/>
            <a:r>
              <a:rPr lang="en-CA" dirty="0">
                <a:latin typeface="Arial Black" panose="020B0A04020102020204" pitchFamily="34" charset="0"/>
              </a:rPr>
              <a:t>The Rest of the Great Commission</a:t>
            </a:r>
          </a:p>
        </p:txBody>
      </p:sp>
      <p:sp>
        <p:nvSpPr>
          <p:cNvPr id="3" name="Content Placeholder 2">
            <a:extLst>
              <a:ext uri="{FF2B5EF4-FFF2-40B4-BE49-F238E27FC236}">
                <a16:creationId xmlns:a16="http://schemas.microsoft.com/office/drawing/2014/main" id="{4025803F-6C57-61CB-F6EB-1B6E7D9D5EC9}"/>
              </a:ext>
            </a:extLst>
          </p:cNvPr>
          <p:cNvSpPr>
            <a:spLocks noGrp="1"/>
          </p:cNvSpPr>
          <p:nvPr>
            <p:ph idx="1"/>
          </p:nvPr>
        </p:nvSpPr>
        <p:spPr>
          <a:xfrm>
            <a:off x="631767" y="1155700"/>
            <a:ext cx="10722033" cy="5702299"/>
          </a:xfrm>
        </p:spPr>
        <p:txBody>
          <a:bodyPr>
            <a:normAutofit/>
          </a:bodyPr>
          <a:lstStyle/>
          <a:p>
            <a:pPr marL="0" indent="0">
              <a:buNone/>
            </a:pPr>
            <a:r>
              <a:rPr lang="en-CA" sz="3200" dirty="0"/>
              <a:t>Jesus is clear and specific that </a:t>
            </a:r>
            <a:br>
              <a:rPr lang="en-CA" sz="3200" dirty="0"/>
            </a:br>
            <a:r>
              <a:rPr lang="en-CA" sz="3200" dirty="0"/>
              <a:t>“</a:t>
            </a:r>
            <a:r>
              <a:rPr lang="en-CA" sz="3200" b="1" dirty="0">
                <a:highlight>
                  <a:srgbClr val="FFFF00"/>
                </a:highlight>
              </a:rPr>
              <a:t>Christians</a:t>
            </a:r>
            <a:r>
              <a:rPr lang="en-CA" sz="3200" dirty="0"/>
              <a:t>” comprise his “</a:t>
            </a:r>
            <a:r>
              <a:rPr lang="en-CA" sz="3200" b="1" dirty="0">
                <a:highlight>
                  <a:srgbClr val="FFFF00"/>
                </a:highlight>
              </a:rPr>
              <a:t>flock</a:t>
            </a:r>
            <a:r>
              <a:rPr lang="en-CA" sz="3200" dirty="0"/>
              <a:t>”:</a:t>
            </a:r>
          </a:p>
          <a:p>
            <a:pPr marL="457200" lvl="1" indent="0">
              <a:spcBef>
                <a:spcPts val="1200"/>
              </a:spcBef>
              <a:buNone/>
            </a:pPr>
            <a:r>
              <a:rPr lang="en-CA" sz="2800" b="1" u="sng" dirty="0"/>
              <a:t>John 10:27-28</a:t>
            </a:r>
          </a:p>
          <a:p>
            <a:pPr marL="457200" lvl="1" indent="0">
              <a:spcBef>
                <a:spcPts val="0"/>
              </a:spcBef>
              <a:buNone/>
            </a:pPr>
            <a:r>
              <a:rPr lang="en-CA" sz="2800" b="1" dirty="0">
                <a:highlight>
                  <a:srgbClr val="FFFF00"/>
                </a:highlight>
              </a:rPr>
              <a:t>My sheep</a:t>
            </a:r>
            <a:r>
              <a:rPr lang="en-CA" sz="2800" dirty="0"/>
              <a:t> hear my voice, and </a:t>
            </a:r>
            <a:r>
              <a:rPr lang="en-CA" sz="2800" b="1" dirty="0">
                <a:highlight>
                  <a:srgbClr val="FFFF00"/>
                </a:highlight>
              </a:rPr>
              <a:t>I know them</a:t>
            </a:r>
            <a:r>
              <a:rPr lang="en-CA" sz="2800" dirty="0"/>
              <a:t>, and </a:t>
            </a:r>
            <a:r>
              <a:rPr lang="en-CA" sz="2800" b="1" dirty="0">
                <a:highlight>
                  <a:srgbClr val="FFFF00"/>
                </a:highlight>
              </a:rPr>
              <a:t>they follow me</a:t>
            </a:r>
            <a:r>
              <a:rPr lang="en-CA" sz="2800" dirty="0"/>
              <a:t>.  </a:t>
            </a:r>
            <a:br>
              <a:rPr lang="en-CA" sz="2800" dirty="0"/>
            </a:br>
            <a:r>
              <a:rPr lang="en-CA" sz="2800" b="1" dirty="0">
                <a:highlight>
                  <a:srgbClr val="FFFF00"/>
                </a:highlight>
              </a:rPr>
              <a:t>I give them eternal life</a:t>
            </a:r>
            <a:r>
              <a:rPr lang="en-CA" sz="2800" dirty="0"/>
              <a:t>, and they will never perish, </a:t>
            </a:r>
            <a:br>
              <a:rPr lang="en-CA" sz="2800" dirty="0"/>
            </a:br>
            <a:r>
              <a:rPr lang="en-CA" sz="2800" dirty="0"/>
              <a:t>and no one will snatch them out of my hand.</a:t>
            </a:r>
          </a:p>
          <a:p>
            <a:pPr marL="457200" lvl="1" indent="0">
              <a:spcBef>
                <a:spcPts val="1200"/>
              </a:spcBef>
              <a:buNone/>
            </a:pPr>
            <a:r>
              <a:rPr lang="en-CA" sz="2800" b="1" u="sng" dirty="0"/>
              <a:t>Luke 12:32 ESV</a:t>
            </a:r>
            <a:endParaRPr lang="en-CA" sz="2800" dirty="0"/>
          </a:p>
          <a:p>
            <a:pPr marL="457200" lvl="1" indent="0">
              <a:spcBef>
                <a:spcPts val="0"/>
              </a:spcBef>
              <a:buNone/>
            </a:pPr>
            <a:r>
              <a:rPr lang="en-CA" sz="2800" dirty="0"/>
              <a:t>Fear not, </a:t>
            </a:r>
            <a:r>
              <a:rPr lang="en-CA" sz="2800" b="1" dirty="0">
                <a:highlight>
                  <a:srgbClr val="FFFF00"/>
                </a:highlight>
              </a:rPr>
              <a:t>little flock</a:t>
            </a:r>
            <a:r>
              <a:rPr lang="en-CA" sz="2800" dirty="0"/>
              <a:t>, </a:t>
            </a:r>
            <a:br>
              <a:rPr lang="en-CA" sz="2800" dirty="0"/>
            </a:br>
            <a:r>
              <a:rPr lang="en-CA" sz="2800" dirty="0"/>
              <a:t>for it is your Father’s good pleasure to </a:t>
            </a:r>
            <a:r>
              <a:rPr lang="en-CA" sz="2800" b="1" dirty="0">
                <a:highlight>
                  <a:srgbClr val="FFFF00"/>
                </a:highlight>
              </a:rPr>
              <a:t>give you the kingdom</a:t>
            </a:r>
            <a:r>
              <a:rPr lang="en-CA" sz="2800" dirty="0"/>
              <a:t>.</a:t>
            </a:r>
          </a:p>
        </p:txBody>
      </p:sp>
    </p:spTree>
    <p:extLst>
      <p:ext uri="{BB962C8B-B14F-4D97-AF65-F5344CB8AC3E}">
        <p14:creationId xmlns:p14="http://schemas.microsoft.com/office/powerpoint/2010/main" val="2629000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88EE96-F718-4CB2-8162-158AF53CA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C24BDE-F1DD-D41E-C744-319489292439}"/>
              </a:ext>
            </a:extLst>
          </p:cNvPr>
          <p:cNvSpPr>
            <a:spLocks noGrp="1"/>
          </p:cNvSpPr>
          <p:nvPr>
            <p:ph type="title"/>
          </p:nvPr>
        </p:nvSpPr>
        <p:spPr>
          <a:xfrm>
            <a:off x="838200" y="1"/>
            <a:ext cx="10515600" cy="1155699"/>
          </a:xfrm>
        </p:spPr>
        <p:txBody>
          <a:bodyPr>
            <a:normAutofit fontScale="90000"/>
          </a:bodyPr>
          <a:lstStyle/>
          <a:p>
            <a:pPr algn="ctr"/>
            <a:r>
              <a:rPr lang="en-CA" dirty="0">
                <a:latin typeface="Arial Black" panose="020B0A04020102020204" pitchFamily="34" charset="0"/>
              </a:rPr>
              <a:t>The Rest of the Great Commission</a:t>
            </a:r>
          </a:p>
        </p:txBody>
      </p:sp>
      <p:sp>
        <p:nvSpPr>
          <p:cNvPr id="3" name="Content Placeholder 2">
            <a:extLst>
              <a:ext uri="{FF2B5EF4-FFF2-40B4-BE49-F238E27FC236}">
                <a16:creationId xmlns:a16="http://schemas.microsoft.com/office/drawing/2014/main" id="{F1E53980-2C07-2195-6B5B-D5CB76E4BD0B}"/>
              </a:ext>
            </a:extLst>
          </p:cNvPr>
          <p:cNvSpPr>
            <a:spLocks noGrp="1"/>
          </p:cNvSpPr>
          <p:nvPr>
            <p:ph idx="1"/>
          </p:nvPr>
        </p:nvSpPr>
        <p:spPr>
          <a:xfrm>
            <a:off x="631767" y="1155700"/>
            <a:ext cx="10956175" cy="5702299"/>
          </a:xfrm>
        </p:spPr>
        <p:txBody>
          <a:bodyPr>
            <a:normAutofit/>
          </a:bodyPr>
          <a:lstStyle/>
          <a:p>
            <a:r>
              <a:rPr lang="en-CA" b="1" dirty="0">
                <a:highlight>
                  <a:srgbClr val="FFFF00"/>
                </a:highlight>
              </a:rPr>
              <a:t>Jesus’ last instructions to the Apostles</a:t>
            </a:r>
            <a:r>
              <a:rPr lang="en-CA" dirty="0"/>
              <a:t> informed them of the most important part of their work with Jesus’ flock: </a:t>
            </a:r>
          </a:p>
          <a:p>
            <a:pPr marL="457200" lvl="1" indent="0">
              <a:spcBef>
                <a:spcPts val="0"/>
              </a:spcBef>
              <a:buNone/>
            </a:pPr>
            <a:r>
              <a:rPr lang="en-CA" b="1" u="sng" dirty="0"/>
              <a:t>John 21:15-17 ESV</a:t>
            </a:r>
          </a:p>
          <a:p>
            <a:pPr marL="457200" lvl="1" indent="0">
              <a:spcBef>
                <a:spcPts val="0"/>
              </a:spcBef>
              <a:buNone/>
            </a:pPr>
            <a:r>
              <a:rPr lang="en-CA" dirty="0"/>
              <a:t>When they had finished breakfast, Jesus said to Simon Peter, </a:t>
            </a:r>
          </a:p>
          <a:p>
            <a:pPr marL="914400" lvl="2" indent="0">
              <a:spcBef>
                <a:spcPts val="0"/>
              </a:spcBef>
              <a:buNone/>
            </a:pPr>
            <a:r>
              <a:rPr lang="en-CA" sz="2400" dirty="0"/>
              <a:t>“Simon, son of John, </a:t>
            </a:r>
            <a:r>
              <a:rPr lang="en-CA" sz="2400" b="1" dirty="0">
                <a:highlight>
                  <a:srgbClr val="FFFF00"/>
                </a:highlight>
              </a:rPr>
              <a:t>do</a:t>
            </a:r>
            <a:r>
              <a:rPr lang="en-CA" sz="2400" b="1" dirty="0">
                <a:highlight>
                  <a:srgbClr val="FFFF00"/>
                </a:highlight>
                <a:latin typeface="Calibri" panose="020F0502020204030204" pitchFamily="34" charset="0"/>
                <a:cs typeface="Calibri" panose="020F0502020204030204" pitchFamily="34" charset="0"/>
              </a:rPr>
              <a:t> </a:t>
            </a:r>
            <a:r>
              <a:rPr lang="en-CA" sz="2400" b="1" dirty="0">
                <a:highlight>
                  <a:srgbClr val="FFFF00"/>
                </a:highlight>
              </a:rPr>
              <a:t>you love me</a:t>
            </a:r>
            <a:r>
              <a:rPr lang="en-CA" sz="2400" dirty="0"/>
              <a:t> more than these?”  </a:t>
            </a:r>
          </a:p>
          <a:p>
            <a:pPr marL="457200" lvl="1" indent="0">
              <a:spcBef>
                <a:spcPts val="0"/>
              </a:spcBef>
              <a:buNone/>
            </a:pPr>
            <a:r>
              <a:rPr lang="en-CA" dirty="0"/>
              <a:t>He said to him, “Yes, Lord; you know that I love you.”  </a:t>
            </a:r>
          </a:p>
          <a:p>
            <a:pPr marL="457200" lvl="1" indent="0">
              <a:spcBef>
                <a:spcPts val="0"/>
              </a:spcBef>
              <a:buNone/>
            </a:pPr>
            <a:r>
              <a:rPr lang="en-CA" dirty="0"/>
              <a:t>He said to him, “</a:t>
            </a:r>
            <a:r>
              <a:rPr lang="en-CA" b="1" dirty="0">
                <a:highlight>
                  <a:srgbClr val="FFFF00"/>
                </a:highlight>
              </a:rPr>
              <a:t>Feed my lambs</a:t>
            </a:r>
            <a:r>
              <a:rPr lang="en-CA" dirty="0"/>
              <a:t>.”  </a:t>
            </a:r>
          </a:p>
          <a:p>
            <a:pPr marL="457200" lvl="1" indent="0">
              <a:spcBef>
                <a:spcPts val="600"/>
              </a:spcBef>
              <a:buNone/>
            </a:pPr>
            <a:r>
              <a:rPr lang="en-CA" dirty="0"/>
              <a:t>He said to him a second time, “Simon, son of John, </a:t>
            </a:r>
            <a:r>
              <a:rPr lang="en-CA" b="1" dirty="0">
                <a:highlight>
                  <a:srgbClr val="FFFF00"/>
                </a:highlight>
              </a:rPr>
              <a:t>do you love me</a:t>
            </a:r>
            <a:r>
              <a:rPr lang="en-CA" dirty="0"/>
              <a:t>?”  </a:t>
            </a:r>
          </a:p>
          <a:p>
            <a:pPr marL="457200" lvl="1" indent="0">
              <a:spcBef>
                <a:spcPts val="0"/>
              </a:spcBef>
              <a:buNone/>
            </a:pPr>
            <a:r>
              <a:rPr lang="en-CA" dirty="0"/>
              <a:t>He said to him, “Yes, Lord; you know that I love you.”  </a:t>
            </a:r>
          </a:p>
          <a:p>
            <a:pPr marL="457200" lvl="1" indent="0">
              <a:spcBef>
                <a:spcPts val="0"/>
              </a:spcBef>
              <a:buNone/>
            </a:pPr>
            <a:r>
              <a:rPr lang="en-CA" dirty="0"/>
              <a:t>He said to him, “</a:t>
            </a:r>
            <a:r>
              <a:rPr lang="en-CA" b="1" dirty="0">
                <a:highlight>
                  <a:srgbClr val="FFFF00"/>
                </a:highlight>
              </a:rPr>
              <a:t>Tend my sheep</a:t>
            </a:r>
            <a:r>
              <a:rPr lang="en-CA" dirty="0"/>
              <a:t>.” </a:t>
            </a:r>
          </a:p>
          <a:p>
            <a:pPr marL="457200" lvl="1" indent="0">
              <a:spcBef>
                <a:spcPts val="600"/>
              </a:spcBef>
              <a:buNone/>
            </a:pPr>
            <a:r>
              <a:rPr lang="en-CA" dirty="0"/>
              <a:t>He said to him the third time, “Simon, son of John, </a:t>
            </a:r>
            <a:r>
              <a:rPr lang="en-CA" b="1" dirty="0">
                <a:highlight>
                  <a:srgbClr val="FFFF00"/>
                </a:highlight>
              </a:rPr>
              <a:t>do</a:t>
            </a:r>
            <a:r>
              <a:rPr lang="en-CA" b="1" dirty="0">
                <a:highlight>
                  <a:srgbClr val="FFFF00"/>
                </a:highlight>
                <a:latin typeface="Calibri" panose="020F0502020204030204" pitchFamily="34" charset="0"/>
                <a:cs typeface="Calibri" panose="020F0502020204030204" pitchFamily="34" charset="0"/>
              </a:rPr>
              <a:t> </a:t>
            </a:r>
            <a:r>
              <a:rPr lang="en-CA" b="1" dirty="0">
                <a:highlight>
                  <a:srgbClr val="FFFF00"/>
                </a:highlight>
              </a:rPr>
              <a:t>you</a:t>
            </a:r>
            <a:r>
              <a:rPr lang="en-CA" b="1" dirty="0">
                <a:highlight>
                  <a:srgbClr val="FFFF00"/>
                </a:highlight>
                <a:latin typeface="Calibri" panose="020F0502020204030204" pitchFamily="34" charset="0"/>
                <a:cs typeface="Calibri" panose="020F0502020204030204" pitchFamily="34" charset="0"/>
              </a:rPr>
              <a:t> </a:t>
            </a:r>
            <a:r>
              <a:rPr lang="en-CA" b="1" dirty="0">
                <a:highlight>
                  <a:srgbClr val="FFFF00"/>
                </a:highlight>
              </a:rPr>
              <a:t>love me</a:t>
            </a:r>
            <a:r>
              <a:rPr lang="en-CA" dirty="0"/>
              <a:t>?”  </a:t>
            </a:r>
          </a:p>
          <a:p>
            <a:pPr marL="457200" lvl="1" indent="0">
              <a:spcBef>
                <a:spcPts val="0"/>
              </a:spcBef>
              <a:buNone/>
            </a:pPr>
            <a:r>
              <a:rPr lang="en-CA" dirty="0"/>
              <a:t>Peter was grieved because he said to him the third time, “Do you love me?” </a:t>
            </a:r>
            <a:br>
              <a:rPr lang="en-CA" dirty="0"/>
            </a:br>
            <a:r>
              <a:rPr lang="en-CA" dirty="0"/>
              <a:t>and he said to him, “Lord, you know everything; you know that I love you.”  Jesus said to him, “</a:t>
            </a:r>
            <a:r>
              <a:rPr lang="en-CA" b="1" dirty="0">
                <a:highlight>
                  <a:srgbClr val="FFFF00"/>
                </a:highlight>
              </a:rPr>
              <a:t>Feed my sheep</a:t>
            </a:r>
            <a:r>
              <a:rPr lang="en-CA" dirty="0"/>
              <a:t>.  …”</a:t>
            </a:r>
          </a:p>
          <a:p>
            <a:r>
              <a:rPr lang="en-CA" b="1" dirty="0">
                <a:highlight>
                  <a:srgbClr val="FFFF00"/>
                </a:highlight>
              </a:rPr>
              <a:t>Jesus ties “love for him” with “tending his flock”</a:t>
            </a:r>
          </a:p>
        </p:txBody>
      </p:sp>
    </p:spTree>
    <p:extLst>
      <p:ext uri="{BB962C8B-B14F-4D97-AF65-F5344CB8AC3E}">
        <p14:creationId xmlns:p14="http://schemas.microsoft.com/office/powerpoint/2010/main" val="852571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FBF23-3D73-87BC-53AD-A908D37D28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827306-64AD-6DD5-5E23-377A10045F51}"/>
              </a:ext>
            </a:extLst>
          </p:cNvPr>
          <p:cNvSpPr>
            <a:spLocks noGrp="1"/>
          </p:cNvSpPr>
          <p:nvPr>
            <p:ph type="title"/>
          </p:nvPr>
        </p:nvSpPr>
        <p:spPr>
          <a:xfrm>
            <a:off x="838200" y="1"/>
            <a:ext cx="10515600" cy="1596324"/>
          </a:xfrm>
        </p:spPr>
        <p:txBody>
          <a:bodyPr>
            <a:noAutofit/>
          </a:bodyPr>
          <a:lstStyle/>
          <a:p>
            <a:pPr algn="ctr"/>
            <a:r>
              <a:rPr lang="en-CA" b="1" dirty="0">
                <a:latin typeface="Arial Black" panose="020B0A04020102020204" pitchFamily="34" charset="0"/>
              </a:rPr>
              <a:t>The New Testament Church </a:t>
            </a:r>
            <a:br>
              <a:rPr lang="en-CA" b="1" dirty="0">
                <a:latin typeface="Arial Black" panose="020B0A04020102020204" pitchFamily="34" charset="0"/>
              </a:rPr>
            </a:br>
            <a:r>
              <a:rPr lang="en-CA" b="1" dirty="0">
                <a:latin typeface="Arial Black" panose="020B0A04020102020204" pitchFamily="34" charset="0"/>
              </a:rPr>
              <a:t>is built upon Jesus Christ</a:t>
            </a:r>
            <a:endParaRPr lang="en-CA" dirty="0">
              <a:latin typeface="Arial Black" panose="020B0A04020102020204" pitchFamily="34" charset="0"/>
            </a:endParaRPr>
          </a:p>
        </p:txBody>
      </p:sp>
      <p:sp>
        <p:nvSpPr>
          <p:cNvPr id="3" name="Content Placeholder 2">
            <a:extLst>
              <a:ext uri="{FF2B5EF4-FFF2-40B4-BE49-F238E27FC236}">
                <a16:creationId xmlns:a16="http://schemas.microsoft.com/office/drawing/2014/main" id="{27A62933-0EBE-83EE-4BB6-04084E7F8F93}"/>
              </a:ext>
            </a:extLst>
          </p:cNvPr>
          <p:cNvSpPr>
            <a:spLocks noGrp="1"/>
          </p:cNvSpPr>
          <p:nvPr>
            <p:ph idx="1"/>
          </p:nvPr>
        </p:nvSpPr>
        <p:spPr>
          <a:xfrm>
            <a:off x="573436" y="1596325"/>
            <a:ext cx="11065791" cy="5261675"/>
          </a:xfrm>
        </p:spPr>
        <p:txBody>
          <a:bodyPr>
            <a:normAutofit/>
          </a:bodyPr>
          <a:lstStyle/>
          <a:p>
            <a:pPr marL="457200" lvl="1" indent="0">
              <a:spcBef>
                <a:spcPts val="0"/>
              </a:spcBef>
              <a:buNone/>
            </a:pPr>
            <a:r>
              <a:rPr lang="en-CA" sz="2600" b="1" u="sng" dirty="0"/>
              <a:t>Ephesians 2:19–22 ESV</a:t>
            </a:r>
          </a:p>
          <a:p>
            <a:pPr marL="457200" lvl="1" indent="0">
              <a:spcBef>
                <a:spcPts val="0"/>
              </a:spcBef>
              <a:buNone/>
            </a:pPr>
            <a:r>
              <a:rPr lang="en-CA" sz="2600" dirty="0"/>
              <a:t> So then you are no longer strangers and aliens, </a:t>
            </a:r>
            <a:br>
              <a:rPr lang="en-CA" sz="2600" dirty="0"/>
            </a:br>
            <a:r>
              <a:rPr lang="en-CA" sz="2600" dirty="0"/>
              <a:t>but you are fellow citizens with the saints </a:t>
            </a:r>
            <a:br>
              <a:rPr lang="en-CA" sz="2600" dirty="0"/>
            </a:br>
            <a:r>
              <a:rPr lang="en-CA" sz="2600" dirty="0"/>
              <a:t>and </a:t>
            </a:r>
            <a:r>
              <a:rPr lang="en-CA" sz="2600" b="1" dirty="0">
                <a:highlight>
                  <a:srgbClr val="FFFF00"/>
                </a:highlight>
              </a:rPr>
              <a:t>members of the household of God</a:t>
            </a:r>
            <a:r>
              <a:rPr lang="en-CA" sz="2600" dirty="0"/>
              <a:t>, </a:t>
            </a:r>
            <a:br>
              <a:rPr lang="en-CA" sz="2600" dirty="0"/>
            </a:br>
            <a:r>
              <a:rPr lang="en-CA" sz="2600" dirty="0"/>
              <a:t>built on the foundation of the apostles and prophets, </a:t>
            </a:r>
            <a:br>
              <a:rPr lang="en-CA" sz="2600" dirty="0"/>
            </a:br>
            <a:r>
              <a:rPr lang="en-CA" sz="2600" b="1" dirty="0">
                <a:highlight>
                  <a:srgbClr val="FFFF00"/>
                </a:highlight>
              </a:rPr>
              <a:t>Christ Jesus himself being the cornerstone</a:t>
            </a:r>
            <a:r>
              <a:rPr lang="en-CA" sz="2600" dirty="0"/>
              <a:t>, </a:t>
            </a:r>
            <a:br>
              <a:rPr lang="en-CA" sz="2600" dirty="0"/>
            </a:br>
            <a:r>
              <a:rPr lang="en-CA" sz="2600" dirty="0"/>
              <a:t>in whom the whole structure, being joined together, </a:t>
            </a:r>
            <a:br>
              <a:rPr lang="en-CA" sz="2600" dirty="0"/>
            </a:br>
            <a:r>
              <a:rPr lang="en-CA" sz="2600" dirty="0"/>
              <a:t>grows into a holy temple in the Lord.  </a:t>
            </a:r>
          </a:p>
          <a:p>
            <a:pPr marL="457200" lvl="1" indent="0">
              <a:spcBef>
                <a:spcPts val="600"/>
              </a:spcBef>
              <a:buNone/>
            </a:pPr>
            <a:r>
              <a:rPr lang="en-CA" sz="2600" dirty="0"/>
              <a:t>In him you also are being built together </a:t>
            </a:r>
            <a:br>
              <a:rPr lang="en-CA" sz="2600" dirty="0"/>
            </a:br>
            <a:r>
              <a:rPr lang="en-CA" sz="2600" dirty="0"/>
              <a:t>into </a:t>
            </a:r>
            <a:r>
              <a:rPr lang="en-CA" sz="2600" b="1" dirty="0">
                <a:highlight>
                  <a:srgbClr val="FFFF00"/>
                </a:highlight>
              </a:rPr>
              <a:t>a dwelling place for God</a:t>
            </a:r>
            <a:r>
              <a:rPr lang="en-CA" sz="2600" dirty="0"/>
              <a:t> by the Spirit.</a:t>
            </a:r>
          </a:p>
          <a:p>
            <a:pPr marL="457200" lvl="1" indent="0">
              <a:spcBef>
                <a:spcPts val="1200"/>
              </a:spcBef>
              <a:buNone/>
            </a:pPr>
            <a:r>
              <a:rPr lang="en-CA" sz="2600" b="1" u="sng" dirty="0"/>
              <a:t>1 Corinthians 3:11 ESV</a:t>
            </a:r>
          </a:p>
          <a:p>
            <a:pPr marL="457200" lvl="1" indent="0">
              <a:spcBef>
                <a:spcPts val="0"/>
              </a:spcBef>
              <a:buNone/>
            </a:pPr>
            <a:r>
              <a:rPr lang="en-CA" sz="2600" b="1" dirty="0">
                <a:highlight>
                  <a:srgbClr val="FFFF00"/>
                </a:highlight>
              </a:rPr>
              <a:t>For no one can lay a foundation other than that which is laid, </a:t>
            </a:r>
            <a:br>
              <a:rPr lang="en-CA" sz="2600" b="1" dirty="0">
                <a:highlight>
                  <a:srgbClr val="FFFF00"/>
                </a:highlight>
              </a:rPr>
            </a:br>
            <a:r>
              <a:rPr lang="en-CA" sz="2600" b="1" dirty="0">
                <a:highlight>
                  <a:srgbClr val="FFFF00"/>
                </a:highlight>
              </a:rPr>
              <a:t>which is Jesus Christ.</a:t>
            </a:r>
          </a:p>
        </p:txBody>
      </p:sp>
    </p:spTree>
    <p:extLst>
      <p:ext uri="{BB962C8B-B14F-4D97-AF65-F5344CB8AC3E}">
        <p14:creationId xmlns:p14="http://schemas.microsoft.com/office/powerpoint/2010/main" val="1942021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4C1F4-4846-7B90-CB1E-1D8F3BF61D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1A3B66-C2CB-9BFA-AF90-A4D87610AF18}"/>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Growth of the Flock</a:t>
            </a:r>
          </a:p>
        </p:txBody>
      </p:sp>
      <p:sp>
        <p:nvSpPr>
          <p:cNvPr id="3" name="Content Placeholder 2">
            <a:extLst>
              <a:ext uri="{FF2B5EF4-FFF2-40B4-BE49-F238E27FC236}">
                <a16:creationId xmlns:a16="http://schemas.microsoft.com/office/drawing/2014/main" id="{FDD65F8E-E379-40C0-2635-47A0F6932FDA}"/>
              </a:ext>
            </a:extLst>
          </p:cNvPr>
          <p:cNvSpPr>
            <a:spLocks noGrp="1"/>
          </p:cNvSpPr>
          <p:nvPr>
            <p:ph idx="1"/>
          </p:nvPr>
        </p:nvSpPr>
        <p:spPr>
          <a:xfrm>
            <a:off x="565265" y="864153"/>
            <a:ext cx="11022678" cy="5993846"/>
          </a:xfrm>
        </p:spPr>
        <p:txBody>
          <a:bodyPr>
            <a:normAutofit/>
          </a:bodyPr>
          <a:lstStyle/>
          <a:p>
            <a:r>
              <a:rPr lang="en-CA" sz="3200" dirty="0"/>
              <a:t>The external work of the Church is to “</a:t>
            </a:r>
            <a:r>
              <a:rPr lang="en-CA" sz="3200" b="1" dirty="0">
                <a:highlight>
                  <a:srgbClr val="FFFF00"/>
                </a:highlight>
              </a:rPr>
              <a:t>preach the gospel</a:t>
            </a:r>
            <a:r>
              <a:rPr lang="en-CA" sz="3200" dirty="0"/>
              <a:t>”, to reach out into the world with Jesus’ message; but the internal work is to “</a:t>
            </a:r>
            <a:r>
              <a:rPr lang="en-CA" sz="3200" b="1" dirty="0">
                <a:highlight>
                  <a:srgbClr val="FFFF00"/>
                </a:highlight>
              </a:rPr>
              <a:t>feed the flock</a:t>
            </a:r>
            <a:r>
              <a:rPr lang="en-CA" sz="3200" dirty="0"/>
              <a:t>”, to ensure that Christians are being fed on the words of Jesus Christ, the Bible  </a:t>
            </a:r>
          </a:p>
          <a:p>
            <a:r>
              <a:rPr lang="en-CA" sz="3200" dirty="0"/>
              <a:t>Today, we cannot teach the world; </a:t>
            </a:r>
            <a:br>
              <a:rPr lang="en-CA" sz="3200" dirty="0"/>
            </a:br>
            <a:r>
              <a:rPr lang="en-CA" sz="3200" dirty="0"/>
              <a:t>we can only fulfill the </a:t>
            </a:r>
            <a:r>
              <a:rPr lang="en-CA" sz="3200" b="1" dirty="0">
                <a:highlight>
                  <a:srgbClr val="FFFF00"/>
                </a:highlight>
              </a:rPr>
              <a:t>Olivet Prophecy</a:t>
            </a:r>
            <a:r>
              <a:rPr lang="en-CA" sz="3200" dirty="0"/>
              <a:t>: </a:t>
            </a:r>
          </a:p>
          <a:p>
            <a:pPr marL="457200" lvl="1" indent="0">
              <a:spcBef>
                <a:spcPts val="600"/>
              </a:spcBef>
              <a:buNone/>
            </a:pPr>
            <a:r>
              <a:rPr lang="en-CA" sz="2800" b="1" u="sng" dirty="0"/>
              <a:t>Mark 13:10, Matthew 24:14 ESV</a:t>
            </a:r>
          </a:p>
          <a:p>
            <a:pPr marL="457200" lvl="1" indent="0">
              <a:spcBef>
                <a:spcPts val="0"/>
              </a:spcBef>
              <a:buNone/>
            </a:pPr>
            <a:r>
              <a:rPr lang="en-CA" sz="2800" dirty="0"/>
              <a:t>And </a:t>
            </a:r>
            <a:r>
              <a:rPr lang="en-CA" sz="2800" b="1" dirty="0">
                <a:highlight>
                  <a:srgbClr val="FFFF00"/>
                </a:highlight>
              </a:rPr>
              <a:t>the gospel must first be proclaimed to all nations</a:t>
            </a:r>
            <a:r>
              <a:rPr lang="en-CA" sz="2800" dirty="0"/>
              <a:t>.</a:t>
            </a:r>
          </a:p>
          <a:p>
            <a:pPr marL="457200" lvl="1" indent="0">
              <a:buNone/>
            </a:pPr>
            <a:r>
              <a:rPr lang="en-CA" sz="2800" dirty="0"/>
              <a:t>And this gospel of the kingdom will be proclaimed </a:t>
            </a:r>
            <a:br>
              <a:rPr lang="en-CA" sz="2800" dirty="0"/>
            </a:br>
            <a:r>
              <a:rPr lang="en-CA" sz="2800" dirty="0"/>
              <a:t>throughout the whole world </a:t>
            </a:r>
            <a:r>
              <a:rPr lang="en-CA" sz="2800" b="1" dirty="0">
                <a:highlight>
                  <a:srgbClr val="FFFF00"/>
                </a:highlight>
              </a:rPr>
              <a:t>as a testimony</a:t>
            </a:r>
            <a:r>
              <a:rPr lang="en-CA" sz="2800" dirty="0"/>
              <a:t> to all nations, </a:t>
            </a:r>
            <a:br>
              <a:rPr lang="en-CA" sz="2800" dirty="0"/>
            </a:br>
            <a:r>
              <a:rPr lang="en-CA" sz="2800" dirty="0"/>
              <a:t>and </a:t>
            </a:r>
            <a:r>
              <a:rPr lang="en-CA" sz="2800" b="1" dirty="0">
                <a:highlight>
                  <a:srgbClr val="FFFF00"/>
                </a:highlight>
              </a:rPr>
              <a:t>then the end will come</a:t>
            </a:r>
            <a:r>
              <a:rPr lang="en-CA" sz="2800" dirty="0"/>
              <a:t>.</a:t>
            </a:r>
          </a:p>
        </p:txBody>
      </p:sp>
    </p:spTree>
    <p:extLst>
      <p:ext uri="{BB962C8B-B14F-4D97-AF65-F5344CB8AC3E}">
        <p14:creationId xmlns:p14="http://schemas.microsoft.com/office/powerpoint/2010/main" val="817862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D8F30-93A8-C5E3-743D-99D52F50597E}"/>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Growth of the Flock</a:t>
            </a:r>
          </a:p>
        </p:txBody>
      </p:sp>
      <p:sp>
        <p:nvSpPr>
          <p:cNvPr id="3" name="Content Placeholder 2">
            <a:extLst>
              <a:ext uri="{FF2B5EF4-FFF2-40B4-BE49-F238E27FC236}">
                <a16:creationId xmlns:a16="http://schemas.microsoft.com/office/drawing/2014/main" id="{61034A12-85D8-54F0-C7DB-D5D09F514DE1}"/>
              </a:ext>
            </a:extLst>
          </p:cNvPr>
          <p:cNvSpPr>
            <a:spLocks noGrp="1"/>
          </p:cNvSpPr>
          <p:nvPr>
            <p:ph idx="1"/>
          </p:nvPr>
        </p:nvSpPr>
        <p:spPr>
          <a:xfrm>
            <a:off x="631767" y="864153"/>
            <a:ext cx="10955630" cy="5993846"/>
          </a:xfrm>
        </p:spPr>
        <p:txBody>
          <a:bodyPr>
            <a:normAutofit/>
          </a:bodyPr>
          <a:lstStyle/>
          <a:p>
            <a:r>
              <a:rPr lang="en-CA" sz="3200" b="1" dirty="0">
                <a:highlight>
                  <a:srgbClr val="FFFF00"/>
                </a:highlight>
              </a:rPr>
              <a:t>Jesus’ sacrifice was for all humanity</a:t>
            </a:r>
            <a:r>
              <a:rPr lang="en-CA" sz="3200" dirty="0"/>
              <a:t> </a:t>
            </a:r>
            <a:br>
              <a:rPr lang="en-CA" sz="3200" dirty="0"/>
            </a:br>
            <a:r>
              <a:rPr lang="en-CA" sz="3200" dirty="0"/>
              <a:t>– in the World Tomorrow </a:t>
            </a:r>
            <a:br>
              <a:rPr lang="en-CA" sz="3200" dirty="0"/>
            </a:br>
            <a:r>
              <a:rPr lang="en-CA" sz="3200" b="1" dirty="0">
                <a:highlight>
                  <a:srgbClr val="FFFF00"/>
                </a:highlight>
              </a:rPr>
              <a:t>the “flock” will extend to all human beings</a:t>
            </a:r>
            <a:r>
              <a:rPr lang="en-CA" sz="3200" dirty="0"/>
              <a:t>: </a:t>
            </a:r>
          </a:p>
          <a:p>
            <a:pPr marL="457200" lvl="1" indent="0">
              <a:buNone/>
            </a:pPr>
            <a:r>
              <a:rPr lang="en-CA" sz="2800" b="1" u="sng" dirty="0"/>
              <a:t>John 3:16-17 ESV</a:t>
            </a:r>
          </a:p>
          <a:p>
            <a:pPr marL="457200" lvl="1" indent="0">
              <a:spcBef>
                <a:spcPts val="0"/>
              </a:spcBef>
              <a:buNone/>
            </a:pPr>
            <a:r>
              <a:rPr lang="en-CA" sz="2800" dirty="0"/>
              <a:t>For </a:t>
            </a:r>
            <a:r>
              <a:rPr lang="en-CA" sz="2800" b="1" dirty="0">
                <a:highlight>
                  <a:srgbClr val="FFFF00"/>
                </a:highlight>
              </a:rPr>
              <a:t>God so loved the world</a:t>
            </a:r>
            <a:r>
              <a:rPr lang="en-CA" sz="2800" dirty="0"/>
              <a:t>, that he gave his only Son, </a:t>
            </a:r>
            <a:br>
              <a:rPr lang="en-CA" sz="2800" dirty="0"/>
            </a:br>
            <a:r>
              <a:rPr lang="en-CA" sz="2800" dirty="0"/>
              <a:t>that whoever believes in him should not perish but have eternal life.  </a:t>
            </a:r>
            <a:br>
              <a:rPr lang="en-CA" sz="2800" dirty="0"/>
            </a:br>
            <a:r>
              <a:rPr lang="en-CA" sz="2800" dirty="0"/>
              <a:t>For God did not </a:t>
            </a:r>
            <a:r>
              <a:rPr lang="en-CA" sz="2800" b="1" dirty="0">
                <a:highlight>
                  <a:srgbClr val="FFFF00"/>
                </a:highlight>
              </a:rPr>
              <a:t>send his Son into the world</a:t>
            </a:r>
            <a:r>
              <a:rPr lang="en-CA" sz="2800" dirty="0"/>
              <a:t> to condemn the world, </a:t>
            </a:r>
            <a:br>
              <a:rPr lang="en-CA" sz="2800" dirty="0"/>
            </a:br>
            <a:r>
              <a:rPr lang="en-CA" sz="2800" dirty="0"/>
              <a:t>but in order </a:t>
            </a:r>
            <a:r>
              <a:rPr lang="en-CA" sz="2800" b="1" dirty="0">
                <a:highlight>
                  <a:srgbClr val="FFFF00"/>
                </a:highlight>
              </a:rPr>
              <a:t>that the world might be saved through him</a:t>
            </a:r>
            <a:r>
              <a:rPr lang="en-CA" sz="2800" dirty="0"/>
              <a:t>. </a:t>
            </a:r>
          </a:p>
          <a:p>
            <a:pPr marL="457200" lvl="1" indent="0">
              <a:spcBef>
                <a:spcPts val="600"/>
              </a:spcBef>
              <a:buNone/>
            </a:pPr>
            <a:r>
              <a:rPr lang="en-CA" sz="2800" b="1" u="sng" dirty="0"/>
              <a:t>1 John 4:14 ESV</a:t>
            </a:r>
            <a:br>
              <a:rPr lang="en-CA" sz="2800" dirty="0"/>
            </a:br>
            <a:r>
              <a:rPr lang="en-CA" sz="2800" dirty="0"/>
              <a:t>And we have seen and testify that </a:t>
            </a:r>
            <a:br>
              <a:rPr lang="en-CA" sz="2800" dirty="0"/>
            </a:br>
            <a:r>
              <a:rPr lang="en-CA" sz="2800" b="1" dirty="0">
                <a:highlight>
                  <a:srgbClr val="FFFF00"/>
                </a:highlight>
              </a:rPr>
              <a:t>the Father has sent his Son to be the Savior of the world</a:t>
            </a:r>
            <a:r>
              <a:rPr lang="en-CA" sz="2800" dirty="0"/>
              <a:t>.</a:t>
            </a:r>
          </a:p>
          <a:p>
            <a:pPr>
              <a:spcBef>
                <a:spcPts val="1800"/>
              </a:spcBef>
            </a:pPr>
            <a:r>
              <a:rPr lang="en-CA" sz="3200" b="1" dirty="0">
                <a:highlight>
                  <a:srgbClr val="FFFF00"/>
                </a:highlight>
              </a:rPr>
              <a:t>Our calling is to prepare to feed that flock …</a:t>
            </a:r>
          </a:p>
        </p:txBody>
      </p:sp>
    </p:spTree>
    <p:extLst>
      <p:ext uri="{BB962C8B-B14F-4D97-AF65-F5344CB8AC3E}">
        <p14:creationId xmlns:p14="http://schemas.microsoft.com/office/powerpoint/2010/main" val="9787034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2A55F-C11E-EAC3-D0F5-90615F56EBC9}"/>
              </a:ext>
            </a:extLst>
          </p:cNvPr>
          <p:cNvSpPr>
            <a:spLocks noGrp="1"/>
          </p:cNvSpPr>
          <p:nvPr>
            <p:ph type="title"/>
          </p:nvPr>
        </p:nvSpPr>
        <p:spPr>
          <a:xfrm>
            <a:off x="838200" y="1"/>
            <a:ext cx="10515600" cy="1139686"/>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27ED5370-6393-F02D-7129-A65E412C74F2}"/>
              </a:ext>
            </a:extLst>
          </p:cNvPr>
          <p:cNvSpPr>
            <a:spLocks noGrp="1"/>
          </p:cNvSpPr>
          <p:nvPr>
            <p:ph idx="1"/>
          </p:nvPr>
        </p:nvSpPr>
        <p:spPr>
          <a:xfrm>
            <a:off x="-1" y="1139687"/>
            <a:ext cx="12192001" cy="5718312"/>
          </a:xfrm>
        </p:spPr>
        <p:txBody>
          <a:bodyPr>
            <a:normAutofit lnSpcReduction="10000"/>
          </a:bodyPr>
          <a:lstStyle/>
          <a:p>
            <a:r>
              <a:rPr lang="en-CA" b="1" dirty="0">
                <a:highlight>
                  <a:srgbClr val="FFFF00"/>
                </a:highlight>
              </a:rPr>
              <a:t>Jesus Christ is “The Rock”</a:t>
            </a:r>
            <a:r>
              <a:rPr lang="en-CA" dirty="0"/>
              <a:t>, the foundation of the New Testament Church</a:t>
            </a:r>
          </a:p>
          <a:p>
            <a:r>
              <a:rPr lang="en-CA" dirty="0"/>
              <a:t>The objective of the Church is the </a:t>
            </a:r>
            <a:r>
              <a:rPr lang="en-CA" b="1" dirty="0">
                <a:highlight>
                  <a:srgbClr val="FFFF00"/>
                </a:highlight>
              </a:rPr>
              <a:t>eradication of “death” through the “resurrection of the dead”</a:t>
            </a:r>
            <a:r>
              <a:rPr lang="en-CA" dirty="0"/>
              <a:t>: a transformation of perishable physical flesh into an immortal spiritual body</a:t>
            </a:r>
          </a:p>
          <a:p>
            <a:r>
              <a:rPr lang="en-CA" dirty="0"/>
              <a:t>Jesus’ resurrection is </a:t>
            </a:r>
            <a:r>
              <a:rPr lang="en-CA" b="1" dirty="0">
                <a:highlight>
                  <a:srgbClr val="FFFF00"/>
                </a:highlight>
              </a:rPr>
              <a:t>the objective proof</a:t>
            </a:r>
            <a:r>
              <a:rPr lang="en-CA" dirty="0"/>
              <a:t> of God’s ability to accomplish this</a:t>
            </a:r>
          </a:p>
          <a:p>
            <a:r>
              <a:rPr lang="en-CA" dirty="0"/>
              <a:t>After his resurrection, Jesus was careful to ensure </a:t>
            </a:r>
            <a:r>
              <a:rPr lang="en-CA" b="1" dirty="0">
                <a:highlight>
                  <a:srgbClr val="FFFF00"/>
                </a:highlight>
              </a:rPr>
              <a:t>many people were eyewitness to his death and resurrection</a:t>
            </a:r>
            <a:r>
              <a:rPr lang="en-CA" dirty="0"/>
              <a:t>; this knowledge combined with the indwelling presence of the Holy Spirit empowered these people to be “</a:t>
            </a:r>
            <a:r>
              <a:rPr lang="en-CA" b="1" dirty="0">
                <a:highlight>
                  <a:srgbClr val="FFFF00"/>
                </a:highlight>
              </a:rPr>
              <a:t>Jesus’ witnesses</a:t>
            </a:r>
            <a:r>
              <a:rPr lang="en-CA" dirty="0"/>
              <a:t>” to </a:t>
            </a:r>
            <a:r>
              <a:rPr lang="en-CA" b="1" dirty="0">
                <a:highlight>
                  <a:srgbClr val="FFFF00"/>
                </a:highlight>
              </a:rPr>
              <a:t>build the New Testament Church</a:t>
            </a:r>
          </a:p>
          <a:p>
            <a:r>
              <a:rPr lang="en-CA" dirty="0"/>
              <a:t>The Church has a two-fold commission: </a:t>
            </a:r>
            <a:r>
              <a:rPr lang="en-CA" b="1" dirty="0">
                <a:highlight>
                  <a:srgbClr val="FFFF00"/>
                </a:highlight>
              </a:rPr>
              <a:t>preach the gospel</a:t>
            </a:r>
            <a:r>
              <a:rPr lang="en-CA" dirty="0"/>
              <a:t> and </a:t>
            </a:r>
            <a:r>
              <a:rPr lang="en-CA" b="1" dirty="0">
                <a:highlight>
                  <a:srgbClr val="FFFF00"/>
                </a:highlight>
              </a:rPr>
              <a:t>feed the flock</a:t>
            </a:r>
          </a:p>
          <a:p>
            <a:r>
              <a:rPr lang="en-CA" b="1" dirty="0">
                <a:highlight>
                  <a:srgbClr val="FFFF00"/>
                </a:highlight>
              </a:rPr>
              <a:t>Jesus affirms that loving him is demonstrated by feeding his flock</a:t>
            </a:r>
          </a:p>
          <a:p>
            <a:r>
              <a:rPr lang="en-CA" dirty="0"/>
              <a:t>Jesus, himself, is the “</a:t>
            </a:r>
            <a:r>
              <a:rPr lang="en-CA" b="1" dirty="0">
                <a:highlight>
                  <a:srgbClr val="FFFF00"/>
                </a:highlight>
              </a:rPr>
              <a:t>Good Shepherd</a:t>
            </a:r>
            <a:r>
              <a:rPr lang="en-CA" dirty="0"/>
              <a:t>”; </a:t>
            </a:r>
            <a:r>
              <a:rPr lang="en-CA" b="1" dirty="0">
                <a:highlight>
                  <a:srgbClr val="FFFF00"/>
                </a:highlight>
              </a:rPr>
              <a:t>our calling is to prepare to feed all humanity</a:t>
            </a:r>
            <a:r>
              <a:rPr lang="en-CA" dirty="0"/>
              <a:t>: Jesus’ growing flock in the World Tomorrow</a:t>
            </a:r>
          </a:p>
          <a:p>
            <a:endParaRPr lang="en-CA" dirty="0"/>
          </a:p>
        </p:txBody>
      </p:sp>
    </p:spTree>
    <p:extLst>
      <p:ext uri="{BB962C8B-B14F-4D97-AF65-F5344CB8AC3E}">
        <p14:creationId xmlns:p14="http://schemas.microsoft.com/office/powerpoint/2010/main" val="1909233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16CCE-B1ED-69D2-5855-9CA279F650B2}"/>
              </a:ext>
            </a:extLst>
          </p:cNvPr>
          <p:cNvSpPr>
            <a:spLocks noGrp="1"/>
          </p:cNvSpPr>
          <p:nvPr>
            <p:ph type="title"/>
          </p:nvPr>
        </p:nvSpPr>
        <p:spPr>
          <a:xfrm>
            <a:off x="838200" y="1"/>
            <a:ext cx="10515600" cy="2169762"/>
          </a:xfrm>
        </p:spPr>
        <p:txBody>
          <a:bodyPr>
            <a:normAutofit/>
          </a:bodyPr>
          <a:lstStyle/>
          <a:p>
            <a:pPr algn="ctr"/>
            <a:r>
              <a:rPr lang="en-CA" sz="4400" b="1" dirty="0">
                <a:highlight>
                  <a:srgbClr val="FFFF00"/>
                </a:highlight>
              </a:rPr>
              <a:t>The Divine Being known as “YHWH”</a:t>
            </a:r>
            <a:br>
              <a:rPr lang="en-CA" sz="4400" b="1" dirty="0">
                <a:highlight>
                  <a:srgbClr val="FFFF00"/>
                </a:highlight>
              </a:rPr>
            </a:br>
            <a:r>
              <a:rPr lang="en-CA" sz="4400" b="1" dirty="0">
                <a:highlight>
                  <a:srgbClr val="FFFF00"/>
                </a:highlight>
              </a:rPr>
              <a:t> in the Old Testament </a:t>
            </a:r>
            <a:br>
              <a:rPr lang="en-CA" sz="4400" b="1" dirty="0">
                <a:highlight>
                  <a:srgbClr val="FFFF00"/>
                </a:highlight>
              </a:rPr>
            </a:br>
            <a:r>
              <a:rPr lang="en-CA" sz="4400" b="1" dirty="0">
                <a:highlight>
                  <a:srgbClr val="FFFF00"/>
                </a:highlight>
              </a:rPr>
              <a:t>is “The Rock”, Jesus</a:t>
            </a:r>
            <a:r>
              <a:rPr lang="en-CA" sz="4400" b="1" dirty="0">
                <a:highlight>
                  <a:srgbClr val="FFFF00"/>
                </a:highlight>
                <a:latin typeface="Calibri" panose="020F0502020204030204" pitchFamily="34" charset="0"/>
                <a:cs typeface="Calibri" panose="020F0502020204030204" pitchFamily="34" charset="0"/>
              </a:rPr>
              <a:t> </a:t>
            </a:r>
            <a:r>
              <a:rPr lang="en-CA" sz="4400" b="1" dirty="0">
                <a:highlight>
                  <a:srgbClr val="FFFF00"/>
                </a:highlight>
              </a:rPr>
              <a:t>Christ</a:t>
            </a:r>
            <a:endParaRPr lang="en-CA" dirty="0"/>
          </a:p>
        </p:txBody>
      </p:sp>
      <p:sp>
        <p:nvSpPr>
          <p:cNvPr id="3" name="Content Placeholder 2">
            <a:extLst>
              <a:ext uri="{FF2B5EF4-FFF2-40B4-BE49-F238E27FC236}">
                <a16:creationId xmlns:a16="http://schemas.microsoft.com/office/drawing/2014/main" id="{43190FA3-F8D9-C3B7-D2CA-6E1990D850DE}"/>
              </a:ext>
            </a:extLst>
          </p:cNvPr>
          <p:cNvSpPr>
            <a:spLocks noGrp="1"/>
          </p:cNvSpPr>
          <p:nvPr>
            <p:ph idx="1"/>
          </p:nvPr>
        </p:nvSpPr>
        <p:spPr>
          <a:xfrm>
            <a:off x="838200" y="2169763"/>
            <a:ext cx="10515600" cy="4688236"/>
          </a:xfrm>
        </p:spPr>
        <p:txBody>
          <a:bodyPr>
            <a:normAutofit/>
          </a:bodyPr>
          <a:lstStyle/>
          <a:p>
            <a:pPr lvl="1">
              <a:lnSpc>
                <a:spcPct val="90000"/>
              </a:lnSpc>
            </a:pPr>
            <a:r>
              <a:rPr lang="en-CA" sz="3200" b="1" u="sng" dirty="0"/>
              <a:t>Deuteronomy 32:3-4 ESV</a:t>
            </a:r>
            <a:r>
              <a:rPr lang="en-CA" sz="3200" dirty="0"/>
              <a:t> (</a:t>
            </a:r>
            <a:r>
              <a:rPr lang="en-CA" dirty="0"/>
              <a:t>see also verses 15, 18, and 30-31)</a:t>
            </a:r>
            <a:endParaRPr lang="en-CA" sz="3200" dirty="0"/>
          </a:p>
          <a:p>
            <a:pPr marL="914400" lvl="2" indent="0">
              <a:buNone/>
            </a:pPr>
            <a:r>
              <a:rPr lang="en-CA" sz="2800" dirty="0"/>
              <a:t>For I will proclaim the name of [</a:t>
            </a:r>
            <a:r>
              <a:rPr lang="en-CA" sz="2800" b="1" dirty="0">
                <a:highlight>
                  <a:srgbClr val="FFFF00"/>
                </a:highlight>
              </a:rPr>
              <a:t>YHWH</a:t>
            </a:r>
            <a:r>
              <a:rPr lang="en-CA" sz="2800" dirty="0"/>
              <a:t>]; </a:t>
            </a:r>
            <a:br>
              <a:rPr lang="en-CA" sz="2800" dirty="0"/>
            </a:br>
            <a:r>
              <a:rPr lang="en-CA" sz="2800" dirty="0"/>
              <a:t>ascribe greatness to </a:t>
            </a:r>
            <a:r>
              <a:rPr lang="en-CA" sz="2800" b="1" dirty="0">
                <a:highlight>
                  <a:srgbClr val="FFFF00"/>
                </a:highlight>
              </a:rPr>
              <a:t>our God</a:t>
            </a:r>
            <a:r>
              <a:rPr lang="en-CA" sz="2800" dirty="0"/>
              <a:t>!</a:t>
            </a:r>
            <a:br>
              <a:rPr lang="en-CA" sz="2800" dirty="0"/>
            </a:br>
            <a:r>
              <a:rPr lang="en-CA" sz="2800" b="1" dirty="0">
                <a:highlight>
                  <a:srgbClr val="FFFF00"/>
                </a:highlight>
              </a:rPr>
              <a:t>The Rock</a:t>
            </a:r>
            <a:r>
              <a:rPr lang="en-CA" sz="2800" dirty="0"/>
              <a:t>, his work is perfect, for all his ways are justice.</a:t>
            </a:r>
            <a:br>
              <a:rPr lang="en-CA" sz="2800" dirty="0"/>
            </a:br>
            <a:r>
              <a:rPr lang="en-CA" sz="2800" b="1" dirty="0">
                <a:highlight>
                  <a:srgbClr val="FFFF00"/>
                </a:highlight>
              </a:rPr>
              <a:t>A God</a:t>
            </a:r>
            <a:r>
              <a:rPr lang="en-CA" sz="2800" dirty="0"/>
              <a:t> of faithfulness and without iniquity, </a:t>
            </a:r>
            <a:br>
              <a:rPr lang="en-CA" sz="2800" dirty="0"/>
            </a:br>
            <a:r>
              <a:rPr lang="en-CA" sz="2800" dirty="0"/>
              <a:t>just and upright is he.</a:t>
            </a:r>
          </a:p>
          <a:p>
            <a:pPr lvl="1">
              <a:lnSpc>
                <a:spcPct val="90000"/>
              </a:lnSpc>
              <a:spcBef>
                <a:spcPts val="600"/>
              </a:spcBef>
            </a:pPr>
            <a:r>
              <a:rPr lang="en-CA" sz="3200" b="1" u="sng" dirty="0"/>
              <a:t>Psalm 18:2 ESV</a:t>
            </a:r>
          </a:p>
          <a:p>
            <a:pPr marL="914400" lvl="2" indent="0">
              <a:buNone/>
            </a:pPr>
            <a:r>
              <a:rPr lang="en-CA" sz="2800" b="1" dirty="0">
                <a:highlight>
                  <a:srgbClr val="FFFF00"/>
                </a:highlight>
              </a:rPr>
              <a:t>[YHWH] is my rock</a:t>
            </a:r>
            <a:r>
              <a:rPr lang="en-CA" sz="2800" dirty="0"/>
              <a:t> and my fortress and my deliverer, </a:t>
            </a:r>
            <a:br>
              <a:rPr lang="en-CA" sz="2800" dirty="0"/>
            </a:br>
            <a:r>
              <a:rPr lang="en-CA" sz="2800" b="1" dirty="0">
                <a:highlight>
                  <a:srgbClr val="FFFF00"/>
                </a:highlight>
              </a:rPr>
              <a:t>my God</a:t>
            </a:r>
            <a:r>
              <a:rPr lang="en-CA" sz="2800" dirty="0"/>
              <a:t>, </a:t>
            </a:r>
            <a:r>
              <a:rPr lang="en-CA" sz="2800" b="1" dirty="0">
                <a:highlight>
                  <a:srgbClr val="FFFF00"/>
                </a:highlight>
              </a:rPr>
              <a:t>my rock</a:t>
            </a:r>
            <a:r>
              <a:rPr lang="en-CA" sz="2800" dirty="0"/>
              <a:t>, in whom I take refuge,</a:t>
            </a:r>
            <a:br>
              <a:rPr lang="en-CA" sz="2800" dirty="0"/>
            </a:br>
            <a:r>
              <a:rPr lang="en-CA" sz="2800" dirty="0"/>
              <a:t>my shield, and the horn of my salvation, my stronghold.</a:t>
            </a:r>
          </a:p>
          <a:p>
            <a:endParaRPr lang="en-CA" dirty="0"/>
          </a:p>
        </p:txBody>
      </p:sp>
    </p:spTree>
    <p:extLst>
      <p:ext uri="{BB962C8B-B14F-4D97-AF65-F5344CB8AC3E}">
        <p14:creationId xmlns:p14="http://schemas.microsoft.com/office/powerpoint/2010/main" val="2069140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56B21-3A42-0F1F-071D-1F8B71D3F3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0BC2EB-120D-16A0-40C4-23C507A370C3}"/>
              </a:ext>
            </a:extLst>
          </p:cNvPr>
          <p:cNvSpPr>
            <a:spLocks noGrp="1"/>
          </p:cNvSpPr>
          <p:nvPr>
            <p:ph type="title"/>
          </p:nvPr>
        </p:nvSpPr>
        <p:spPr>
          <a:xfrm>
            <a:off x="838200" y="1"/>
            <a:ext cx="10515600" cy="2169762"/>
          </a:xfrm>
        </p:spPr>
        <p:txBody>
          <a:bodyPr>
            <a:normAutofit/>
          </a:bodyPr>
          <a:lstStyle/>
          <a:p>
            <a:pPr algn="ctr"/>
            <a:r>
              <a:rPr lang="en-CA" sz="4400" b="1" dirty="0">
                <a:highlight>
                  <a:srgbClr val="FFFF00"/>
                </a:highlight>
              </a:rPr>
              <a:t>The Divine Being known as “YHWH”</a:t>
            </a:r>
            <a:br>
              <a:rPr lang="en-CA" sz="4400" b="1" dirty="0">
                <a:highlight>
                  <a:srgbClr val="FFFF00"/>
                </a:highlight>
              </a:rPr>
            </a:br>
            <a:r>
              <a:rPr lang="en-CA" sz="4400" b="1" dirty="0">
                <a:highlight>
                  <a:srgbClr val="FFFF00"/>
                </a:highlight>
              </a:rPr>
              <a:t> in the Old Testament </a:t>
            </a:r>
            <a:br>
              <a:rPr lang="en-CA" sz="4400" b="1" dirty="0">
                <a:highlight>
                  <a:srgbClr val="FFFF00"/>
                </a:highlight>
              </a:rPr>
            </a:br>
            <a:r>
              <a:rPr lang="en-CA" sz="4400" b="1" dirty="0">
                <a:highlight>
                  <a:srgbClr val="FFFF00"/>
                </a:highlight>
              </a:rPr>
              <a:t>is “The Rock”, Jesus</a:t>
            </a:r>
            <a:r>
              <a:rPr lang="en-CA" sz="4400" b="1" dirty="0">
                <a:highlight>
                  <a:srgbClr val="FFFF00"/>
                </a:highlight>
                <a:latin typeface="Calibri" panose="020F0502020204030204" pitchFamily="34" charset="0"/>
                <a:cs typeface="Calibri" panose="020F0502020204030204" pitchFamily="34" charset="0"/>
              </a:rPr>
              <a:t> </a:t>
            </a:r>
            <a:r>
              <a:rPr lang="en-CA" sz="4400" b="1" dirty="0">
                <a:highlight>
                  <a:srgbClr val="FFFF00"/>
                </a:highlight>
              </a:rPr>
              <a:t>Christ</a:t>
            </a:r>
            <a:endParaRPr lang="en-CA" dirty="0"/>
          </a:p>
        </p:txBody>
      </p:sp>
      <p:sp>
        <p:nvSpPr>
          <p:cNvPr id="3" name="Content Placeholder 2">
            <a:extLst>
              <a:ext uri="{FF2B5EF4-FFF2-40B4-BE49-F238E27FC236}">
                <a16:creationId xmlns:a16="http://schemas.microsoft.com/office/drawing/2014/main" id="{1AF56320-4272-E8F6-A58B-DB4606256FDA}"/>
              </a:ext>
            </a:extLst>
          </p:cNvPr>
          <p:cNvSpPr>
            <a:spLocks noGrp="1"/>
          </p:cNvSpPr>
          <p:nvPr>
            <p:ph idx="1"/>
          </p:nvPr>
        </p:nvSpPr>
        <p:spPr>
          <a:xfrm>
            <a:off x="464949" y="2169763"/>
            <a:ext cx="10888851" cy="4688236"/>
          </a:xfrm>
        </p:spPr>
        <p:txBody>
          <a:bodyPr>
            <a:normAutofit/>
          </a:bodyPr>
          <a:lstStyle/>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3200" b="1" i="0" u="sng" strike="noStrike" kern="1200" cap="none" spc="0" normalizeH="0" baseline="0" noProof="0" dirty="0">
                <a:ln>
                  <a:noFill/>
                </a:ln>
                <a:solidFill>
                  <a:prstClr val="black"/>
                </a:solidFill>
                <a:effectLst/>
                <a:uLnTx/>
                <a:uFillTx/>
                <a:latin typeface="Aptos" panose="02110004020202020204"/>
                <a:ea typeface="+mn-ea"/>
                <a:cs typeface="+mn-cs"/>
              </a:rPr>
              <a:t>Isaiah 30:29 ESV</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You shall have a song as in the night when a holy feast is kept, </a:t>
            </a:r>
            <a:b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and gladness of heart, </a:t>
            </a:r>
            <a:b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as when one sets out to the sound of the flute</a:t>
            </a:r>
            <a:b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to go to the mountain of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YHWH</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to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Rock of Israel</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3200" b="1" i="0" u="sng" strike="noStrike" kern="1200" cap="none" spc="0" normalizeH="0" baseline="0" noProof="0" dirty="0">
                <a:ln>
                  <a:noFill/>
                </a:ln>
                <a:solidFill>
                  <a:prstClr val="black"/>
                </a:solidFill>
                <a:effectLst/>
                <a:uLnTx/>
                <a:uFillTx/>
                <a:latin typeface="Aptos" panose="02110004020202020204"/>
                <a:ea typeface="+mn-ea"/>
                <a:cs typeface="+mn-cs"/>
              </a:rPr>
              <a:t>Habakkuk 1:12 ESV</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Are you not from everlasting,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[YHWH] my God</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my Holy One</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a:t>
            </a:r>
            <a:b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We shall not die.  </a:t>
            </a:r>
            <a:b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YHWH</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you have ordained them as a judgment,</a:t>
            </a:r>
            <a:b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and you,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O Rock</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have established them for reproof.</a:t>
            </a:r>
          </a:p>
          <a:p>
            <a:endParaRPr lang="en-CA" dirty="0"/>
          </a:p>
        </p:txBody>
      </p:sp>
    </p:spTree>
    <p:extLst>
      <p:ext uri="{BB962C8B-B14F-4D97-AF65-F5344CB8AC3E}">
        <p14:creationId xmlns:p14="http://schemas.microsoft.com/office/powerpoint/2010/main" val="885531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2A01F-33C0-561B-C4D5-9D684CF8244B}"/>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The Gates of Death</a:t>
            </a:r>
          </a:p>
        </p:txBody>
      </p:sp>
      <p:sp>
        <p:nvSpPr>
          <p:cNvPr id="3" name="Content Placeholder 2">
            <a:extLst>
              <a:ext uri="{FF2B5EF4-FFF2-40B4-BE49-F238E27FC236}">
                <a16:creationId xmlns:a16="http://schemas.microsoft.com/office/drawing/2014/main" id="{DAAF9259-4D89-BD14-22B3-14C2512475B4}"/>
              </a:ext>
            </a:extLst>
          </p:cNvPr>
          <p:cNvSpPr>
            <a:spLocks noGrp="1"/>
          </p:cNvSpPr>
          <p:nvPr>
            <p:ph idx="1"/>
          </p:nvPr>
        </p:nvSpPr>
        <p:spPr>
          <a:xfrm>
            <a:off x="526942" y="1168400"/>
            <a:ext cx="11207857" cy="5689599"/>
          </a:xfrm>
        </p:spPr>
        <p:txBody>
          <a:bodyPr>
            <a:normAutofit/>
          </a:bodyPr>
          <a:lstStyle/>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600" b="1" i="0" u="sng" strike="noStrike" kern="1200" cap="none" spc="0" normalizeH="0" baseline="0" noProof="0" dirty="0">
                <a:ln>
                  <a:noFill/>
                </a:ln>
                <a:solidFill>
                  <a:prstClr val="black"/>
                </a:solidFill>
                <a:effectLst/>
                <a:uLnTx/>
                <a:uFillTx/>
                <a:latin typeface="Aptos" panose="02110004020202020204"/>
                <a:ea typeface="+mn-ea"/>
                <a:cs typeface="+mn-cs"/>
              </a:rPr>
              <a:t>Matthew 16:18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600" b="0" i="0" u="none" strike="noStrike" kern="1200" cap="none" spc="0" normalizeH="0" baseline="0" noProof="0" dirty="0">
                <a:ln>
                  <a:noFill/>
                </a:ln>
                <a:solidFill>
                  <a:prstClr val="black"/>
                </a:solidFill>
                <a:effectLst/>
                <a:uLnTx/>
                <a:uFillTx/>
                <a:latin typeface="Aptos" panose="02110004020202020204"/>
                <a:ea typeface="+mn-ea"/>
                <a:cs typeface="+mn-cs"/>
              </a:rPr>
              <a:t>And I tell you, you are </a:t>
            </a:r>
            <a:r>
              <a:rPr kumimoji="0" lang="en-CA" sz="2600" i="0" u="none" strike="noStrike" kern="1200" cap="none" spc="0" normalizeH="0" baseline="0" noProof="0" dirty="0">
                <a:ln>
                  <a:noFill/>
                </a:ln>
                <a:solidFill>
                  <a:prstClr val="black"/>
                </a:solidFill>
                <a:effectLst/>
                <a:uLnTx/>
                <a:uFillTx/>
                <a:latin typeface="Aptos" panose="02110004020202020204"/>
                <a:ea typeface="+mn-ea"/>
                <a:cs typeface="+mn-cs"/>
              </a:rPr>
              <a:t>Peter</a:t>
            </a:r>
            <a:r>
              <a:rPr kumimoji="0" lang="en-CA" sz="2600" b="0" i="0" u="none" strike="noStrike" kern="1200" cap="none" spc="0" normalizeH="0" baseline="0" noProof="0" dirty="0">
                <a:ln>
                  <a:noFill/>
                </a:ln>
                <a:solidFill>
                  <a:prstClr val="black"/>
                </a:solidFill>
                <a:effectLst/>
                <a:uLnTx/>
                <a:uFillTx/>
                <a:latin typeface="Aptos" panose="02110004020202020204"/>
                <a:ea typeface="+mn-ea"/>
                <a:cs typeface="+mn-cs"/>
              </a:rPr>
              <a:t>, and on this </a:t>
            </a:r>
            <a:r>
              <a:rPr kumimoji="0" lang="en-CA" sz="2600" i="0" u="none" strike="noStrike" kern="1200" cap="none" spc="0" normalizeH="0" baseline="0" noProof="0" dirty="0">
                <a:ln>
                  <a:noFill/>
                </a:ln>
                <a:solidFill>
                  <a:prstClr val="black"/>
                </a:solidFill>
                <a:effectLst/>
                <a:uLnTx/>
                <a:uFillTx/>
                <a:latin typeface="Aptos" panose="02110004020202020204"/>
                <a:ea typeface="+mn-ea"/>
                <a:cs typeface="+mn-cs"/>
              </a:rPr>
              <a:t>rock </a:t>
            </a:r>
            <a:r>
              <a:rPr kumimoji="0" lang="en-CA" sz="2600" b="0" i="0" u="none" strike="noStrike" kern="1200" cap="none" spc="0" normalizeH="0" baseline="0" noProof="0" dirty="0">
                <a:ln>
                  <a:noFill/>
                </a:ln>
                <a:solidFill>
                  <a:prstClr val="black"/>
                </a:solidFill>
                <a:effectLst/>
                <a:uLnTx/>
                <a:uFillTx/>
                <a:latin typeface="Aptos" panose="02110004020202020204"/>
                <a:ea typeface="+mn-ea"/>
                <a:cs typeface="+mn-cs"/>
              </a:rPr>
              <a:t>I will build my church, </a:t>
            </a:r>
            <a:br>
              <a:rPr kumimoji="0" lang="en-CA" sz="26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600" b="0" i="0" u="none" strike="noStrike" kern="1200" cap="none" spc="0" normalizeH="0" baseline="0" noProof="0" dirty="0">
                <a:ln>
                  <a:noFill/>
                </a:ln>
                <a:solidFill>
                  <a:prstClr val="black"/>
                </a:solidFill>
                <a:effectLst/>
                <a:uLnTx/>
                <a:uFillTx/>
                <a:latin typeface="Aptos" panose="02110004020202020204"/>
                <a:ea typeface="+mn-ea"/>
                <a:cs typeface="+mn-cs"/>
              </a:rPr>
              <a:t>and </a:t>
            </a:r>
            <a:r>
              <a:rPr kumimoji="0" lang="en-CA" sz="26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gates of [death] (</a:t>
            </a:r>
            <a:r>
              <a:rPr kumimoji="0" lang="en-CA" sz="2600" b="1" i="0" u="none" strike="noStrike" kern="1200" cap="none" spc="0" normalizeH="0" baseline="0" noProof="0" dirty="0" err="1">
                <a:ln>
                  <a:noFill/>
                </a:ln>
                <a:solidFill>
                  <a:prstClr val="black"/>
                </a:solidFill>
                <a:effectLst/>
                <a:highlight>
                  <a:srgbClr val="FFFF00"/>
                </a:highlight>
                <a:uLnTx/>
                <a:uFillTx/>
                <a:latin typeface="Aptos" panose="02110004020202020204"/>
                <a:ea typeface="+mn-ea"/>
                <a:cs typeface="+mn-cs"/>
              </a:rPr>
              <a:t>hadēs</a:t>
            </a:r>
            <a:r>
              <a:rPr kumimoji="0" lang="en-CA" sz="26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 shall not prevail against it</a:t>
            </a:r>
            <a:r>
              <a:rPr kumimoji="0" lang="en-CA" sz="2600" b="0" i="0" u="none" strike="noStrike" kern="1200" cap="none" spc="0" normalizeH="0" baseline="0" noProof="0" dirty="0">
                <a:ln>
                  <a:noFill/>
                </a:ln>
                <a:solidFill>
                  <a:prstClr val="black"/>
                </a:solidFill>
                <a:effectLst/>
                <a:uLnTx/>
                <a:uFillTx/>
                <a:latin typeface="Aptos" panose="02110004020202020204"/>
                <a:ea typeface="+mn-ea"/>
                <a:cs typeface="+mn-cs"/>
              </a:rPr>
              <a:t>. </a:t>
            </a:r>
          </a:p>
          <a:p>
            <a:r>
              <a:rPr lang="en-CA" dirty="0"/>
              <a:t>“Gates” are a defense mechanism, </a:t>
            </a:r>
            <a:r>
              <a:rPr lang="en-CA" b="1" dirty="0">
                <a:highlight>
                  <a:srgbClr val="FFFF00"/>
                </a:highlight>
              </a:rPr>
              <a:t>the Church is attacking “death”</a:t>
            </a:r>
          </a:p>
          <a:p>
            <a:r>
              <a:rPr lang="el-GR" dirty="0"/>
              <a:t>ἅδης </a:t>
            </a:r>
            <a:r>
              <a:rPr lang="en-CA" dirty="0"/>
              <a:t>- </a:t>
            </a:r>
            <a:r>
              <a:rPr lang="en-CA" dirty="0" err="1"/>
              <a:t>hadēs</a:t>
            </a:r>
            <a:r>
              <a:rPr lang="en-CA" dirty="0"/>
              <a:t>, more or less equivalent to </a:t>
            </a:r>
            <a:r>
              <a:rPr lang="he-IL" sz="3200" dirty="0">
                <a:cs typeface="+mj-cs"/>
              </a:rPr>
              <a:t>	שְׁאו</a:t>
            </a:r>
            <a:r>
              <a:rPr lang="he-IL" sz="3200" dirty="0">
                <a:latin typeface="Times New Roman" panose="02020603050405020304" pitchFamily="18" charset="0"/>
                <a:cs typeface="Times New Roman" panose="02020603050405020304" pitchFamily="18" charset="0"/>
              </a:rPr>
              <a:t>ֺ</a:t>
            </a:r>
            <a:r>
              <a:rPr lang="he-IL" sz="3200" dirty="0">
                <a:cs typeface="+mj-cs"/>
              </a:rPr>
              <a:t>ל</a:t>
            </a:r>
            <a:r>
              <a:rPr lang="en-CA" sz="3200" dirty="0">
                <a:cs typeface="+mj-cs"/>
              </a:rPr>
              <a:t> </a:t>
            </a:r>
            <a:r>
              <a:rPr lang="en-CA" dirty="0"/>
              <a:t> - </a:t>
            </a:r>
            <a:r>
              <a:rPr lang="en-CA" dirty="0" err="1"/>
              <a:t>sh</a:t>
            </a:r>
            <a:r>
              <a:rPr lang="en-CA" dirty="0">
                <a:latin typeface="Calibri" panose="020F0502020204030204" pitchFamily="34" charset="0"/>
                <a:cs typeface="Calibri" panose="020F0502020204030204" pitchFamily="34" charset="0"/>
              </a:rPr>
              <a:t>ᵉ´</a:t>
            </a:r>
            <a:r>
              <a:rPr lang="en-CA" dirty="0" err="1">
                <a:latin typeface="Calibri" panose="020F0502020204030204" pitchFamily="34" charset="0"/>
                <a:cs typeface="Calibri" panose="020F0502020204030204" pitchFamily="34" charset="0"/>
              </a:rPr>
              <a:t>ol</a:t>
            </a:r>
            <a:endParaRPr lang="en-CA" dirty="0">
              <a:latin typeface="Calibri" panose="020F0502020204030204" pitchFamily="34" charset="0"/>
              <a:cs typeface="Calibri" panose="020F0502020204030204" pitchFamily="34" charset="0"/>
            </a:endParaRPr>
          </a:p>
          <a:p>
            <a:r>
              <a:rPr lang="en-CA" dirty="0">
                <a:latin typeface="Calibri" panose="020F0502020204030204" pitchFamily="34" charset="0"/>
                <a:cs typeface="Calibri" panose="020F0502020204030204" pitchFamily="34" charset="0"/>
              </a:rPr>
              <a:t>Both mean “the grave” or metaphorically “death”</a:t>
            </a:r>
          </a:p>
          <a:p>
            <a:pPr marL="457200" lvl="1" indent="0">
              <a:buNone/>
            </a:pPr>
            <a:r>
              <a:rPr lang="en-CA" b="1" u="sng" dirty="0">
                <a:latin typeface="Calibri" panose="020F0502020204030204" pitchFamily="34" charset="0"/>
                <a:cs typeface="Calibri" panose="020F0502020204030204" pitchFamily="34" charset="0"/>
              </a:rPr>
              <a:t>Psalm 49:13a, 14a, 14b</a:t>
            </a:r>
            <a:r>
              <a:rPr lang="el-GR" b="1" u="sng" dirty="0">
                <a:latin typeface="Calibri" panose="020F0502020204030204" pitchFamily="34" charset="0"/>
                <a:cs typeface="Calibri" panose="020F0502020204030204" pitchFamily="34" charset="0"/>
              </a:rPr>
              <a:t>β</a:t>
            </a:r>
            <a:r>
              <a:rPr lang="en-CA" b="1" u="sng" dirty="0">
                <a:latin typeface="Calibri" panose="020F0502020204030204" pitchFamily="34" charset="0"/>
                <a:cs typeface="Calibri" panose="020F0502020204030204" pitchFamily="34" charset="0"/>
              </a:rPr>
              <a:t> ESV</a:t>
            </a:r>
          </a:p>
          <a:p>
            <a:pPr marL="457200" lvl="1" indent="0">
              <a:spcBef>
                <a:spcPts val="0"/>
              </a:spcBef>
              <a:buNone/>
            </a:pPr>
            <a:r>
              <a:rPr lang="en-CA" dirty="0">
                <a:latin typeface="Calibri" panose="020F0502020204030204" pitchFamily="34" charset="0"/>
                <a:cs typeface="Calibri" panose="020F0502020204030204" pitchFamily="34" charset="0"/>
              </a:rPr>
              <a:t>This is the path of those who have foolish confidence;</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Like sheep </a:t>
            </a:r>
            <a:r>
              <a:rPr lang="en-CA" b="1" dirty="0">
                <a:highlight>
                  <a:srgbClr val="FFFF00"/>
                </a:highlight>
                <a:latin typeface="Calibri" panose="020F0502020204030204" pitchFamily="34" charset="0"/>
                <a:cs typeface="Calibri" panose="020F0502020204030204" pitchFamily="34" charset="0"/>
              </a:rPr>
              <a:t>they are appointed for [death] (</a:t>
            </a:r>
            <a:r>
              <a:rPr lang="en-CA" b="1" dirty="0" err="1">
                <a:highlight>
                  <a:srgbClr val="FFFF00"/>
                </a:highlight>
                <a:latin typeface="Calibri" panose="020F0502020204030204" pitchFamily="34" charset="0"/>
                <a:cs typeface="Calibri" panose="020F0502020204030204" pitchFamily="34" charset="0"/>
              </a:rPr>
              <a:t>sh</a:t>
            </a:r>
            <a:r>
              <a:rPr lang="en-CA" b="1" dirty="0">
                <a:highlight>
                  <a:srgbClr val="FFFF00"/>
                </a:highlight>
                <a:latin typeface="Calibri" panose="020F0502020204030204" pitchFamily="34" charset="0"/>
                <a:cs typeface="Calibri" panose="020F0502020204030204" pitchFamily="34" charset="0"/>
              </a:rPr>
              <a:t>ᵉ´</a:t>
            </a:r>
            <a:r>
              <a:rPr lang="en-CA" b="1" dirty="0" err="1">
                <a:highlight>
                  <a:srgbClr val="FFFF00"/>
                </a:highlight>
                <a:latin typeface="Calibri" panose="020F0502020204030204" pitchFamily="34" charset="0"/>
                <a:cs typeface="Calibri" panose="020F0502020204030204" pitchFamily="34" charset="0"/>
              </a:rPr>
              <a:t>ol</a:t>
            </a:r>
            <a:r>
              <a:rPr lang="en-CA" b="1" dirty="0">
                <a:highlight>
                  <a:srgbClr val="FFFF00"/>
                </a:highlight>
                <a:latin typeface="Calibri" panose="020F0502020204030204" pitchFamily="34" charset="0"/>
                <a:cs typeface="Calibri" panose="020F0502020204030204" pitchFamily="34" charset="0"/>
              </a:rPr>
              <a:t>)</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death</a:t>
            </a:r>
            <a:r>
              <a:rPr lang="en-CA" dirty="0">
                <a:latin typeface="Calibri" panose="020F0502020204030204" pitchFamily="34" charset="0"/>
                <a:cs typeface="Calibri" panose="020F0502020204030204" pitchFamily="34" charset="0"/>
              </a:rPr>
              <a:t> (</a:t>
            </a:r>
            <a:r>
              <a:rPr lang="en-CA" dirty="0" err="1">
                <a:latin typeface="Calibri" panose="020F0502020204030204" pitchFamily="34" charset="0"/>
                <a:cs typeface="Calibri" panose="020F0502020204030204" pitchFamily="34" charset="0"/>
              </a:rPr>
              <a:t>maweth</a:t>
            </a:r>
            <a:r>
              <a:rPr lang="en-CA" dirty="0">
                <a:latin typeface="Calibri" panose="020F0502020204030204" pitchFamily="34" charset="0"/>
                <a:cs typeface="Calibri" panose="020F0502020204030204" pitchFamily="34" charset="0"/>
              </a:rPr>
              <a:t>) shall be their shepherd</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Their form shall be consumed in [the grave] (</a:t>
            </a:r>
            <a:r>
              <a:rPr lang="en-CA" b="1" dirty="0" err="1">
                <a:highlight>
                  <a:srgbClr val="FFFF00"/>
                </a:highlight>
                <a:latin typeface="Calibri" panose="020F0502020204030204" pitchFamily="34" charset="0"/>
                <a:cs typeface="Calibri" panose="020F0502020204030204" pitchFamily="34" charset="0"/>
              </a:rPr>
              <a:t>sh</a:t>
            </a:r>
            <a:r>
              <a:rPr lang="en-CA" b="1" dirty="0">
                <a:highlight>
                  <a:srgbClr val="FFFF00"/>
                </a:highlight>
                <a:latin typeface="Calibri" panose="020F0502020204030204" pitchFamily="34" charset="0"/>
                <a:cs typeface="Calibri" panose="020F0502020204030204" pitchFamily="34" charset="0"/>
              </a:rPr>
              <a:t>ᵉ´</a:t>
            </a:r>
            <a:r>
              <a:rPr lang="en-CA" b="1" dirty="0" err="1">
                <a:highlight>
                  <a:srgbClr val="FFFF00"/>
                </a:highlight>
                <a:latin typeface="Calibri" panose="020F0502020204030204" pitchFamily="34" charset="0"/>
                <a:cs typeface="Calibri" panose="020F0502020204030204" pitchFamily="34" charset="0"/>
              </a:rPr>
              <a:t>ol</a:t>
            </a:r>
            <a:r>
              <a:rPr lang="en-CA" b="1" dirty="0">
                <a:highlight>
                  <a:srgbClr val="FFFF00"/>
                </a:highlight>
                <a:latin typeface="Calibri" panose="020F0502020204030204" pitchFamily="34" charset="0"/>
                <a:cs typeface="Calibri" panose="020F0502020204030204" pitchFamily="34" charset="0"/>
              </a:rPr>
              <a:t>)</a:t>
            </a:r>
            <a:r>
              <a:rPr lang="en-CA" dirty="0">
                <a:latin typeface="Calibri" panose="020F0502020204030204" pitchFamily="34" charset="0"/>
                <a:cs typeface="Calibri" panose="020F0502020204030204" pitchFamily="34" charset="0"/>
              </a:rPr>
              <a:t>, with no place to dwell.</a:t>
            </a:r>
          </a:p>
          <a:p>
            <a:r>
              <a:rPr lang="en-CA" dirty="0">
                <a:latin typeface="Calibri" panose="020F0502020204030204" pitchFamily="34" charset="0"/>
                <a:cs typeface="Calibri" panose="020F0502020204030204" pitchFamily="34" charset="0"/>
              </a:rPr>
              <a:t>Other metaphoric uses, and pagan tradition,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developed into “</a:t>
            </a:r>
            <a:r>
              <a:rPr lang="en-CA" b="1" dirty="0">
                <a:highlight>
                  <a:srgbClr val="FFFF00"/>
                </a:highlight>
                <a:latin typeface="Calibri" panose="020F0502020204030204" pitchFamily="34" charset="0"/>
                <a:cs typeface="Calibri" panose="020F0502020204030204" pitchFamily="34" charset="0"/>
              </a:rPr>
              <a:t>Dante’s hell</a:t>
            </a:r>
            <a:r>
              <a:rPr lang="en-CA" dirty="0">
                <a:latin typeface="Calibri" panose="020F0502020204030204" pitchFamily="34" charset="0"/>
                <a:cs typeface="Calibri" panose="020F0502020204030204" pitchFamily="34" charset="0"/>
              </a:rPr>
              <a:t>”</a:t>
            </a:r>
            <a:endParaRPr lang="en-CA" dirty="0"/>
          </a:p>
        </p:txBody>
      </p:sp>
    </p:spTree>
    <p:extLst>
      <p:ext uri="{BB962C8B-B14F-4D97-AF65-F5344CB8AC3E}">
        <p14:creationId xmlns:p14="http://schemas.microsoft.com/office/powerpoint/2010/main" val="4177218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694A9F-9FCB-A3C2-2AC7-948657158B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CD7BBF-4471-1BCA-EBD6-034D7664BED6}"/>
              </a:ext>
            </a:extLst>
          </p:cNvPr>
          <p:cNvSpPr>
            <a:spLocks noGrp="1"/>
          </p:cNvSpPr>
          <p:nvPr>
            <p:ph type="title"/>
          </p:nvPr>
        </p:nvSpPr>
        <p:spPr>
          <a:xfrm>
            <a:off x="838200" y="2"/>
            <a:ext cx="10515600" cy="897774"/>
          </a:xfrm>
        </p:spPr>
        <p:txBody>
          <a:bodyPr/>
          <a:lstStyle/>
          <a:p>
            <a:pPr algn="ctr"/>
            <a:r>
              <a:rPr lang="en-CA" dirty="0">
                <a:latin typeface="Arial Black" panose="020B0A04020102020204" pitchFamily="34" charset="0"/>
              </a:rPr>
              <a:t>The Gates of Death</a:t>
            </a:r>
          </a:p>
        </p:txBody>
      </p:sp>
      <p:sp>
        <p:nvSpPr>
          <p:cNvPr id="3" name="Content Placeholder 2">
            <a:extLst>
              <a:ext uri="{FF2B5EF4-FFF2-40B4-BE49-F238E27FC236}">
                <a16:creationId xmlns:a16="http://schemas.microsoft.com/office/drawing/2014/main" id="{BF48AFDD-C2F5-F46B-CC42-6FD1B75D878B}"/>
              </a:ext>
            </a:extLst>
          </p:cNvPr>
          <p:cNvSpPr>
            <a:spLocks noGrp="1"/>
          </p:cNvSpPr>
          <p:nvPr>
            <p:ph idx="1"/>
          </p:nvPr>
        </p:nvSpPr>
        <p:spPr>
          <a:xfrm>
            <a:off x="349134" y="897776"/>
            <a:ext cx="11385665" cy="5960223"/>
          </a:xfrm>
        </p:spPr>
        <p:txBody>
          <a:bodyPr>
            <a:normAutofit/>
          </a:bodyPr>
          <a:lstStyle/>
          <a:p>
            <a:pPr marL="0" indent="0">
              <a:buNone/>
            </a:pPr>
            <a:r>
              <a:rPr lang="en-CA" b="1" dirty="0">
                <a:highlight>
                  <a:srgbClr val="FFFF00"/>
                </a:highlight>
              </a:rPr>
              <a:t>The objective of the New Testament Church is to abolish “death”</a:t>
            </a:r>
            <a:r>
              <a:rPr lang="en-CA" dirty="0"/>
              <a:t>:</a:t>
            </a:r>
          </a:p>
          <a:p>
            <a:pPr marL="457200" lvl="1" indent="0">
              <a:spcBef>
                <a:spcPts val="0"/>
              </a:spcBef>
              <a:buNone/>
            </a:pPr>
            <a:r>
              <a:rPr lang="en-CA" b="1" u="sng" dirty="0"/>
              <a:t>1 Corinthians 15:26, 54-56a ESV</a:t>
            </a:r>
          </a:p>
          <a:p>
            <a:pPr marL="457200" lvl="1" indent="0">
              <a:spcBef>
                <a:spcPts val="0"/>
              </a:spcBef>
              <a:buNone/>
            </a:pPr>
            <a:r>
              <a:rPr lang="en-CA" b="1" dirty="0">
                <a:highlight>
                  <a:srgbClr val="FFFF00"/>
                </a:highlight>
              </a:rPr>
              <a:t>The last enemy to be destroyed is death</a:t>
            </a:r>
            <a:r>
              <a:rPr lang="en-CA" dirty="0"/>
              <a:t>.</a:t>
            </a:r>
            <a:br>
              <a:rPr lang="en-CA" dirty="0"/>
            </a:br>
            <a:r>
              <a:rPr lang="en-CA" dirty="0"/>
              <a:t>When the perishable puts on the imperishable, </a:t>
            </a:r>
            <a:br>
              <a:rPr lang="en-CA" dirty="0"/>
            </a:br>
            <a:r>
              <a:rPr lang="en-CA" dirty="0"/>
              <a:t>and the mortal puts on immortality, </a:t>
            </a:r>
            <a:br>
              <a:rPr lang="en-CA" dirty="0"/>
            </a:br>
            <a:r>
              <a:rPr lang="en-CA" dirty="0"/>
              <a:t>then shall come to pass the saying that is written:</a:t>
            </a:r>
          </a:p>
          <a:p>
            <a:pPr marL="914400" lvl="2" indent="0">
              <a:spcBef>
                <a:spcPts val="0"/>
              </a:spcBef>
              <a:buNone/>
            </a:pPr>
            <a:r>
              <a:rPr lang="en-CA" sz="2400" dirty="0"/>
              <a:t>“</a:t>
            </a:r>
            <a:r>
              <a:rPr lang="en-CA" sz="2400" b="1" dirty="0">
                <a:highlight>
                  <a:srgbClr val="FFFF00"/>
                </a:highlight>
              </a:rPr>
              <a:t>Death is swallowed up in victory</a:t>
            </a:r>
            <a:r>
              <a:rPr lang="en-CA" sz="2400" dirty="0"/>
              <a:t>.” </a:t>
            </a:r>
            <a:br>
              <a:rPr lang="en-CA" sz="2400" dirty="0"/>
            </a:br>
            <a:r>
              <a:rPr lang="en-CA" sz="2400" dirty="0"/>
              <a:t>“O death, where is your victory?  O death, where is your sting?”</a:t>
            </a:r>
          </a:p>
          <a:p>
            <a:pPr marL="457200" lvl="1" indent="0">
              <a:spcBef>
                <a:spcPts val="0"/>
              </a:spcBef>
              <a:buNone/>
            </a:pPr>
            <a:r>
              <a:rPr lang="en-CA" dirty="0"/>
              <a:t>The sting of death is sin …</a:t>
            </a:r>
          </a:p>
          <a:p>
            <a:pPr marL="457200" lvl="1" indent="0">
              <a:spcBef>
                <a:spcPts val="1200"/>
              </a:spcBef>
              <a:buNone/>
            </a:pPr>
            <a:r>
              <a:rPr lang="en-CA" b="1" u="sng" dirty="0"/>
              <a:t>Revelation 21:3b-4 ESV</a:t>
            </a:r>
          </a:p>
          <a:p>
            <a:pPr marL="457200" lvl="1" indent="0">
              <a:spcBef>
                <a:spcPts val="0"/>
              </a:spcBef>
              <a:buNone/>
            </a:pPr>
            <a:r>
              <a:rPr lang="en-CA" sz="2400" dirty="0"/>
              <a:t>Behold, </a:t>
            </a:r>
            <a:r>
              <a:rPr lang="en-CA" sz="2400" b="1" dirty="0">
                <a:highlight>
                  <a:srgbClr val="FFFF00"/>
                </a:highlight>
              </a:rPr>
              <a:t>the dwelling place of God is with man</a:t>
            </a:r>
            <a:r>
              <a:rPr lang="en-CA" sz="2400" dirty="0"/>
              <a:t>.  </a:t>
            </a:r>
            <a:br>
              <a:rPr lang="en-CA" sz="2400" dirty="0"/>
            </a:br>
            <a:r>
              <a:rPr lang="en-CA" sz="2400" dirty="0"/>
              <a:t>He will dwell with them, and they will be his people, </a:t>
            </a:r>
            <a:br>
              <a:rPr lang="en-CA" sz="2400" dirty="0"/>
            </a:br>
            <a:r>
              <a:rPr lang="en-CA" sz="2400" dirty="0"/>
              <a:t>and God himself will be with them as their God.  </a:t>
            </a:r>
            <a:br>
              <a:rPr lang="en-CA" sz="2400" dirty="0"/>
            </a:br>
            <a:r>
              <a:rPr lang="en-CA" sz="2400" dirty="0"/>
              <a:t>He will wipe away every tear from their eyes, and </a:t>
            </a:r>
            <a:r>
              <a:rPr lang="en-CA" sz="2400" b="1" dirty="0">
                <a:highlight>
                  <a:srgbClr val="FFFF00"/>
                </a:highlight>
              </a:rPr>
              <a:t>death shall be no more</a:t>
            </a:r>
            <a:r>
              <a:rPr lang="en-CA" sz="2400" dirty="0"/>
              <a:t>, </a:t>
            </a:r>
            <a:br>
              <a:rPr lang="en-CA" sz="2400" dirty="0"/>
            </a:br>
            <a:r>
              <a:rPr lang="en-CA" sz="2400" dirty="0"/>
              <a:t>neither shall there be mourning, nor crying, nor pain anymore, </a:t>
            </a:r>
            <a:br>
              <a:rPr lang="en-CA" sz="2400" dirty="0"/>
            </a:br>
            <a:r>
              <a:rPr lang="en-CA" sz="2400" dirty="0"/>
              <a:t>for the former things have passed away.</a:t>
            </a:r>
          </a:p>
        </p:txBody>
      </p:sp>
    </p:spTree>
    <p:extLst>
      <p:ext uri="{BB962C8B-B14F-4D97-AF65-F5344CB8AC3E}">
        <p14:creationId xmlns:p14="http://schemas.microsoft.com/office/powerpoint/2010/main" val="3009786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01739-62C2-9ADB-4141-E54B3B86BE30}"/>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Concept of “Resurrection”</a:t>
            </a:r>
          </a:p>
        </p:txBody>
      </p:sp>
      <p:sp>
        <p:nvSpPr>
          <p:cNvPr id="3" name="Content Placeholder 2">
            <a:extLst>
              <a:ext uri="{FF2B5EF4-FFF2-40B4-BE49-F238E27FC236}">
                <a16:creationId xmlns:a16="http://schemas.microsoft.com/office/drawing/2014/main" id="{1E70C297-AF31-464B-0F14-0BC3F519107C}"/>
              </a:ext>
            </a:extLst>
          </p:cNvPr>
          <p:cNvSpPr>
            <a:spLocks noGrp="1"/>
          </p:cNvSpPr>
          <p:nvPr>
            <p:ph idx="1"/>
          </p:nvPr>
        </p:nvSpPr>
        <p:spPr>
          <a:xfrm>
            <a:off x="315884" y="1155700"/>
            <a:ext cx="11471563" cy="5702299"/>
          </a:xfrm>
        </p:spPr>
        <p:txBody>
          <a:bodyPr>
            <a:normAutofit/>
          </a:bodyPr>
          <a:lstStyle/>
          <a:p>
            <a:r>
              <a:rPr lang="en-CA" dirty="0"/>
              <a:t>The </a:t>
            </a:r>
            <a:r>
              <a:rPr lang="en-CA" b="1" dirty="0">
                <a:highlight>
                  <a:srgbClr val="FFFF00"/>
                </a:highlight>
              </a:rPr>
              <a:t>full understanding</a:t>
            </a:r>
            <a:r>
              <a:rPr lang="en-CA" dirty="0"/>
              <a:t> of the “resurrection of the dead” was not available until </a:t>
            </a:r>
            <a:r>
              <a:rPr lang="en-CA" b="1" dirty="0">
                <a:highlight>
                  <a:srgbClr val="FFFF00"/>
                </a:highlight>
              </a:rPr>
              <a:t>the New Testament documents</a:t>
            </a:r>
            <a:r>
              <a:rPr lang="en-CA" dirty="0"/>
              <a:t> were written; however, there was clearly some understanding available in Old Testament times: </a:t>
            </a:r>
          </a:p>
          <a:p>
            <a:pPr marL="457200" lvl="1" indent="0">
              <a:spcBef>
                <a:spcPts val="0"/>
              </a:spcBef>
              <a:buNone/>
            </a:pPr>
            <a:r>
              <a:rPr lang="en-CA" b="1" u="sng" dirty="0"/>
              <a:t>1 Samuel 2:6, 8a ESV</a:t>
            </a:r>
          </a:p>
          <a:p>
            <a:pPr marL="457200" lvl="1" indent="0">
              <a:spcBef>
                <a:spcPts val="0"/>
              </a:spcBef>
              <a:buNone/>
            </a:pPr>
            <a:r>
              <a:rPr lang="en-CA" dirty="0"/>
              <a:t>The LORD kills and brings to life; he brings down to [death] and </a:t>
            </a:r>
            <a:r>
              <a:rPr lang="en-CA" b="1" dirty="0">
                <a:highlight>
                  <a:srgbClr val="FFFF00"/>
                </a:highlight>
              </a:rPr>
              <a:t>raises up</a:t>
            </a:r>
            <a:r>
              <a:rPr lang="en-CA" dirty="0"/>
              <a:t>.</a:t>
            </a:r>
            <a:br>
              <a:rPr lang="en-CA" dirty="0"/>
            </a:br>
            <a:r>
              <a:rPr lang="en-CA" dirty="0"/>
              <a:t>He </a:t>
            </a:r>
            <a:r>
              <a:rPr lang="en-CA" b="1" dirty="0">
                <a:highlight>
                  <a:srgbClr val="FFFF00"/>
                </a:highlight>
              </a:rPr>
              <a:t>raises up</a:t>
            </a:r>
            <a:r>
              <a:rPr lang="en-CA" dirty="0"/>
              <a:t> the poor from the dust; he lifts the needy from the ash heap …</a:t>
            </a:r>
          </a:p>
          <a:p>
            <a:pPr>
              <a:spcBef>
                <a:spcPts val="600"/>
              </a:spcBef>
            </a:pPr>
            <a:r>
              <a:rPr lang="en-CA" b="1" dirty="0">
                <a:highlight>
                  <a:srgbClr val="FFFF00"/>
                </a:highlight>
              </a:rPr>
              <a:t>Jesus used this very phrase</a:t>
            </a:r>
            <a:r>
              <a:rPr lang="en-CA" dirty="0"/>
              <a:t> to describe his resurrection: </a:t>
            </a:r>
          </a:p>
          <a:p>
            <a:pPr marL="457200" lvl="1" indent="0">
              <a:spcBef>
                <a:spcPts val="0"/>
              </a:spcBef>
              <a:buNone/>
            </a:pPr>
            <a:r>
              <a:rPr lang="en-CA" b="1" u="sng" dirty="0"/>
              <a:t>Mark 14:28 ESV</a:t>
            </a:r>
            <a:endParaRPr lang="en-CA" sz="2800" b="1" u="sng" dirty="0"/>
          </a:p>
          <a:p>
            <a:pPr marL="457200" lvl="1" indent="0">
              <a:spcBef>
                <a:spcPts val="0"/>
              </a:spcBef>
              <a:buNone/>
            </a:pPr>
            <a:r>
              <a:rPr lang="en-CA" dirty="0"/>
              <a:t>But </a:t>
            </a:r>
            <a:r>
              <a:rPr lang="en-CA" b="1" dirty="0">
                <a:highlight>
                  <a:srgbClr val="FFFF00"/>
                </a:highlight>
              </a:rPr>
              <a:t>after I am raised up</a:t>
            </a:r>
            <a:r>
              <a:rPr lang="en-CA" dirty="0"/>
              <a:t>, I will go before you to Galilee.</a:t>
            </a:r>
          </a:p>
          <a:p>
            <a:pPr>
              <a:spcBef>
                <a:spcPts val="600"/>
              </a:spcBef>
            </a:pPr>
            <a:r>
              <a:rPr lang="en-CA" dirty="0"/>
              <a:t>Luke reports both </a:t>
            </a:r>
            <a:r>
              <a:rPr lang="en-CA" b="1" dirty="0">
                <a:highlight>
                  <a:srgbClr val="FFFF00"/>
                </a:highlight>
              </a:rPr>
              <a:t>Peter</a:t>
            </a:r>
            <a:r>
              <a:rPr lang="en-CA" dirty="0"/>
              <a:t> and </a:t>
            </a:r>
            <a:r>
              <a:rPr lang="en-CA" b="1" dirty="0">
                <a:highlight>
                  <a:srgbClr val="FFFF00"/>
                </a:highlight>
              </a:rPr>
              <a:t>Paul</a:t>
            </a:r>
            <a:r>
              <a:rPr lang="en-CA" dirty="0"/>
              <a:t> using the same phrase to describe Jesus’ resurrection: </a:t>
            </a:r>
            <a:r>
              <a:rPr lang="en-CA" sz="2400" b="1" u="sng" dirty="0"/>
              <a:t>Acts 2:32, 13:36-37 ESV</a:t>
            </a:r>
            <a:r>
              <a:rPr lang="en-CA" dirty="0"/>
              <a:t> </a:t>
            </a:r>
          </a:p>
          <a:p>
            <a:pPr marL="457200" lvl="1" indent="0">
              <a:spcBef>
                <a:spcPts val="0"/>
              </a:spcBef>
              <a:buNone/>
            </a:pPr>
            <a:r>
              <a:rPr lang="en-CA" b="1" dirty="0">
                <a:highlight>
                  <a:srgbClr val="FFFF00"/>
                </a:highlight>
              </a:rPr>
              <a:t>This Jesus God raised up</a:t>
            </a:r>
            <a:r>
              <a:rPr lang="en-CA" dirty="0"/>
              <a:t>, and of that we all are witnesses.</a:t>
            </a:r>
          </a:p>
          <a:p>
            <a:pPr marL="457200" lvl="1" indent="0">
              <a:spcBef>
                <a:spcPts val="600"/>
              </a:spcBef>
              <a:buNone/>
            </a:pPr>
            <a:r>
              <a:rPr lang="en-CA" dirty="0"/>
              <a:t>For David, after he had served the purpose of God in his own generation, </a:t>
            </a:r>
            <a:br>
              <a:rPr lang="en-CA" dirty="0"/>
            </a:br>
            <a:r>
              <a:rPr lang="en-CA" dirty="0"/>
              <a:t>fell asleep and was laid with his fathers and saw corruption, </a:t>
            </a:r>
            <a:br>
              <a:rPr lang="en-CA" dirty="0"/>
            </a:br>
            <a:r>
              <a:rPr lang="en-CA" dirty="0"/>
              <a:t>but </a:t>
            </a:r>
            <a:r>
              <a:rPr lang="en-CA" b="1" dirty="0">
                <a:highlight>
                  <a:srgbClr val="FFFF00"/>
                </a:highlight>
              </a:rPr>
              <a:t>he whom God raised up</a:t>
            </a:r>
            <a:r>
              <a:rPr lang="en-CA" dirty="0"/>
              <a:t> did not see corruption. </a:t>
            </a:r>
          </a:p>
        </p:txBody>
      </p:sp>
    </p:spTree>
    <p:extLst>
      <p:ext uri="{BB962C8B-B14F-4D97-AF65-F5344CB8AC3E}">
        <p14:creationId xmlns:p14="http://schemas.microsoft.com/office/powerpoint/2010/main" val="261164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04F32-27B4-751C-76B8-00D852E5C3E3}"/>
              </a:ext>
            </a:extLst>
          </p:cNvPr>
          <p:cNvSpPr>
            <a:spLocks noGrp="1"/>
          </p:cNvSpPr>
          <p:nvPr>
            <p:ph type="title"/>
          </p:nvPr>
        </p:nvSpPr>
        <p:spPr>
          <a:xfrm>
            <a:off x="838200" y="1"/>
            <a:ext cx="10515600" cy="1163781"/>
          </a:xfrm>
        </p:spPr>
        <p:txBody>
          <a:bodyPr/>
          <a:lstStyle/>
          <a:p>
            <a:pPr algn="ctr"/>
            <a:r>
              <a:rPr lang="en-CA" dirty="0">
                <a:latin typeface="Arial Black" panose="020B0A04020102020204" pitchFamily="34" charset="0"/>
              </a:rPr>
              <a:t>The Concept of “Resurrection”</a:t>
            </a:r>
            <a:endParaRPr lang="en-CA" dirty="0"/>
          </a:p>
        </p:txBody>
      </p:sp>
      <p:sp>
        <p:nvSpPr>
          <p:cNvPr id="3" name="Content Placeholder 2">
            <a:extLst>
              <a:ext uri="{FF2B5EF4-FFF2-40B4-BE49-F238E27FC236}">
                <a16:creationId xmlns:a16="http://schemas.microsoft.com/office/drawing/2014/main" id="{B2D702EF-D080-ECCF-7489-26F9BFAFC0DE}"/>
              </a:ext>
            </a:extLst>
          </p:cNvPr>
          <p:cNvSpPr>
            <a:spLocks noGrp="1"/>
          </p:cNvSpPr>
          <p:nvPr>
            <p:ph idx="1"/>
          </p:nvPr>
        </p:nvSpPr>
        <p:spPr>
          <a:xfrm>
            <a:off x="838200" y="1163782"/>
            <a:ext cx="10515600" cy="5694217"/>
          </a:xfrm>
        </p:spPr>
        <p:txBody>
          <a:bodyPr/>
          <a:lstStyle/>
          <a:p>
            <a:pPr marL="228600" indent="-228600">
              <a:lnSpc>
                <a:spcPct val="90000"/>
              </a:lnSpc>
              <a:buFont typeface="Arial" panose="020B0604020202020204" pitchFamily="34" charset="0"/>
              <a:buChar char="•"/>
              <a:defRPr/>
            </a:pPr>
            <a:r>
              <a:rPr kumimoji="0" lang="en-CA" sz="3200" i="0" strike="noStrike" kern="1200" cap="none" spc="0" normalizeH="0" baseline="0" noProof="0" dirty="0">
                <a:ln>
                  <a:noFill/>
                </a:ln>
                <a:solidFill>
                  <a:prstClr val="black"/>
                </a:solidFill>
                <a:effectLst/>
                <a:uLnTx/>
                <a:uFillTx/>
                <a:latin typeface="Aptos" panose="02110004020202020204"/>
                <a:ea typeface="+mn-ea"/>
                <a:cs typeface="+mn-cs"/>
              </a:rPr>
              <a:t>The </a:t>
            </a:r>
            <a:r>
              <a:rPr kumimoji="0" lang="en-CA" sz="3200" b="1" i="0"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Prophet Isaiah</a:t>
            </a:r>
            <a:r>
              <a:rPr kumimoji="0" lang="en-CA" sz="3200" i="0" strike="noStrike" kern="1200" cap="none" spc="0" normalizeH="0" baseline="0" noProof="0" dirty="0">
                <a:ln>
                  <a:noFill/>
                </a:ln>
                <a:solidFill>
                  <a:prstClr val="black"/>
                </a:solidFill>
                <a:effectLst/>
                <a:uLnTx/>
                <a:uFillTx/>
                <a:latin typeface="Aptos" panose="02110004020202020204"/>
                <a:ea typeface="+mn-ea"/>
                <a:cs typeface="+mn-cs"/>
              </a:rPr>
              <a:t> reports a saying of YHWH clearly referring to the resurrection: </a:t>
            </a:r>
          </a:p>
          <a:p>
            <a:pPr marL="457200" lvl="1" indent="0">
              <a:buNone/>
              <a:defRPr/>
            </a:pPr>
            <a:r>
              <a:rPr kumimoji="0" lang="en-CA" b="1" i="0" u="sng" strike="noStrike" kern="1200" cap="none" spc="0" normalizeH="0" baseline="0" noProof="0" dirty="0">
                <a:ln>
                  <a:noFill/>
                </a:ln>
                <a:solidFill>
                  <a:prstClr val="black"/>
                </a:solidFill>
                <a:effectLst/>
                <a:uLnTx/>
                <a:uFillTx/>
                <a:latin typeface="Aptos" panose="02110004020202020204"/>
                <a:ea typeface="+mn-ea"/>
                <a:cs typeface="+mn-cs"/>
              </a:rPr>
              <a:t>Isaiah 57:15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For thus says the One who is high and lifted up,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who inhabits eternity, whose name is Holy:</a:t>
            </a:r>
          </a:p>
          <a:p>
            <a:pPr marL="9144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I dwell in the high and holy place,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also with him who is of a contrite and lowly spirit,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to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revive the spirit</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of the lowly, and to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revive the heart</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of the contrite.</a:t>
            </a:r>
          </a:p>
          <a:p>
            <a:pPr marL="228600" indent="-228600">
              <a:spcBef>
                <a:spcPts val="1200"/>
              </a:spcBef>
              <a:buFont typeface="Arial" panose="020B0604020202020204" pitchFamily="34" charset="0"/>
              <a:buChar char="•"/>
            </a:pPr>
            <a:r>
              <a:rPr lang="en-CA" sz="2800" dirty="0"/>
              <a:t>The word “revive” is from </a:t>
            </a:r>
            <a:r>
              <a:rPr lang="en-CA" sz="3200" dirty="0">
                <a:latin typeface="Arial" panose="020B0604020202020204" pitchFamily="34" charset="0"/>
                <a:cs typeface="+mj-cs"/>
              </a:rPr>
              <a:t> </a:t>
            </a:r>
            <a:r>
              <a:rPr lang="he-IL" sz="3200" dirty="0">
                <a:latin typeface="Arial" panose="020B0604020202020204" pitchFamily="34" charset="0"/>
                <a:cs typeface="+mj-cs"/>
              </a:rPr>
              <a:t>ח</a:t>
            </a:r>
            <a:r>
              <a:rPr lang="he-IL" sz="3200" dirty="0">
                <a:latin typeface="Calibri" panose="020F0502020204030204" pitchFamily="34" charset="0"/>
                <a:cs typeface="+mj-cs"/>
              </a:rPr>
              <a:t>ָ</a:t>
            </a:r>
            <a:r>
              <a:rPr lang="he-IL" sz="3200" dirty="0">
                <a:latin typeface="Arial" panose="020B0604020202020204" pitchFamily="34" charset="0"/>
                <a:cs typeface="+mj-cs"/>
              </a:rPr>
              <a:t>י</a:t>
            </a:r>
            <a:r>
              <a:rPr lang="he-IL" sz="3200" dirty="0">
                <a:latin typeface="Calibri" panose="020F0502020204030204" pitchFamily="34" charset="0"/>
                <a:cs typeface="+mj-cs"/>
              </a:rPr>
              <a:t>ָ</a:t>
            </a:r>
            <a:r>
              <a:rPr lang="he-IL" sz="3200" dirty="0">
                <a:latin typeface="Arial" panose="020B0604020202020204" pitchFamily="34" charset="0"/>
                <a:cs typeface="+mj-cs"/>
              </a:rPr>
              <a:t>ה</a:t>
            </a:r>
            <a:r>
              <a:rPr lang="en-CA" sz="3200" dirty="0">
                <a:latin typeface="Arial" panose="020B0604020202020204" pitchFamily="34" charset="0"/>
                <a:cs typeface="+mj-cs"/>
              </a:rPr>
              <a:t> </a:t>
            </a:r>
            <a:r>
              <a:rPr lang="en-CA" sz="2800" dirty="0"/>
              <a:t> - </a:t>
            </a:r>
            <a:r>
              <a:rPr lang="en-CA" sz="2800" dirty="0" err="1"/>
              <a:t>ḥayah</a:t>
            </a:r>
            <a:r>
              <a:rPr lang="en-CA" sz="2800" dirty="0"/>
              <a:t>, </a:t>
            </a:r>
            <a:br>
              <a:rPr lang="en-CA" sz="2800" dirty="0"/>
            </a:br>
            <a:r>
              <a:rPr lang="en-CA" sz="2800" dirty="0"/>
              <a:t>the normal root for “</a:t>
            </a:r>
            <a:r>
              <a:rPr lang="en-CA" sz="2800" b="1" dirty="0">
                <a:highlight>
                  <a:srgbClr val="FFFF00"/>
                </a:highlight>
              </a:rPr>
              <a:t>make alive</a:t>
            </a:r>
            <a:r>
              <a:rPr lang="en-CA" sz="2800" dirty="0"/>
              <a:t>” </a:t>
            </a:r>
          </a:p>
          <a:p>
            <a:pPr marL="0" indent="0">
              <a:buNone/>
            </a:pPr>
            <a:endParaRPr lang="en-CA" dirty="0"/>
          </a:p>
        </p:txBody>
      </p:sp>
    </p:spTree>
    <p:extLst>
      <p:ext uri="{BB962C8B-B14F-4D97-AF65-F5344CB8AC3E}">
        <p14:creationId xmlns:p14="http://schemas.microsoft.com/office/powerpoint/2010/main" val="2508257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1308</TotalTime>
  <Words>5287</Words>
  <Application>Microsoft Office PowerPoint</Application>
  <PresentationFormat>Widescreen</PresentationFormat>
  <Paragraphs>288</Paragraphs>
  <Slides>32</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Aptos</vt:lpstr>
      <vt:lpstr>Aptos Display</vt:lpstr>
      <vt:lpstr>Arial</vt:lpstr>
      <vt:lpstr>Arial Black</vt:lpstr>
      <vt:lpstr>Calibri</vt:lpstr>
      <vt:lpstr>Times New Roman</vt:lpstr>
      <vt:lpstr>Office Theme</vt:lpstr>
      <vt:lpstr>I Will Build My Church</vt:lpstr>
      <vt:lpstr>Jesus Christ is The Rock</vt:lpstr>
      <vt:lpstr>The New Testament Church  is built upon Jesus Christ</vt:lpstr>
      <vt:lpstr>The Divine Being known as “YHWH”  in the Old Testament  is “The Rock”, Jesus Christ</vt:lpstr>
      <vt:lpstr>The Divine Being known as “YHWH”  in the Old Testament  is “The Rock”, Jesus Christ</vt:lpstr>
      <vt:lpstr>The Gates of Death</vt:lpstr>
      <vt:lpstr>The Gates of Death</vt:lpstr>
      <vt:lpstr>The Concept of “Resurrection”</vt:lpstr>
      <vt:lpstr>The Concept of “Resurrection”</vt:lpstr>
      <vt:lpstr>The Concept of “Resurrection”</vt:lpstr>
      <vt:lpstr>The Concept of “Resurrection”</vt:lpstr>
      <vt:lpstr>The Concept of “Resurrection”</vt:lpstr>
      <vt:lpstr>PowerPoint Presentation</vt:lpstr>
      <vt:lpstr>The Power of the Holy Spirit</vt:lpstr>
      <vt:lpstr>The Power of the Holy Spirit</vt:lpstr>
      <vt:lpstr>You Will be My Witnesses</vt:lpstr>
      <vt:lpstr>The Beginning of the Church</vt:lpstr>
      <vt:lpstr>The Beginning of the Church</vt:lpstr>
      <vt:lpstr>The Growth of the Church</vt:lpstr>
      <vt:lpstr>The Growth of the Church</vt:lpstr>
      <vt:lpstr>The Growth of the Church</vt:lpstr>
      <vt:lpstr>The Great Commission</vt:lpstr>
      <vt:lpstr>The Great Commission</vt:lpstr>
      <vt:lpstr>The Keys of the Kingdom</vt:lpstr>
      <vt:lpstr>The Keys of the Kingdom</vt:lpstr>
      <vt:lpstr>The Good Shepherd </vt:lpstr>
      <vt:lpstr>The Good Shepherd </vt:lpstr>
      <vt:lpstr>The Rest of the Great Commission</vt:lpstr>
      <vt:lpstr>The Rest of the Great Commission</vt:lpstr>
      <vt:lpstr>Growth of the Flock</vt:lpstr>
      <vt:lpstr>Growth of the Flock</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Whyte</dc:creator>
  <cp:lastModifiedBy>Mike Whyte</cp:lastModifiedBy>
  <cp:revision>27</cp:revision>
  <dcterms:created xsi:type="dcterms:W3CDTF">2024-07-05T12:42:45Z</dcterms:created>
  <dcterms:modified xsi:type="dcterms:W3CDTF">2024-12-28T11:42:27Z</dcterms:modified>
</cp:coreProperties>
</file>