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76" r:id="rId4"/>
    <p:sldId id="258" r:id="rId5"/>
    <p:sldId id="259" r:id="rId6"/>
    <p:sldId id="260" r:id="rId7"/>
    <p:sldId id="262" r:id="rId8"/>
    <p:sldId id="268" r:id="rId9"/>
    <p:sldId id="263" r:id="rId10"/>
    <p:sldId id="264" r:id="rId11"/>
    <p:sldId id="265" r:id="rId12"/>
    <p:sldId id="266" r:id="rId13"/>
    <p:sldId id="267" r:id="rId14"/>
    <p:sldId id="273" r:id="rId15"/>
    <p:sldId id="272" r:id="rId16"/>
    <p:sldId id="271" r:id="rId17"/>
    <p:sldId id="270" r:id="rId18"/>
    <p:sldId id="269" r:id="rId19"/>
    <p:sldId id="261"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32" autoAdjust="0"/>
    <p:restoredTop sz="71995" autoAdjust="0"/>
  </p:normalViewPr>
  <p:slideViewPr>
    <p:cSldViewPr snapToGrid="0">
      <p:cViewPr varScale="1">
        <p:scale>
          <a:sx n="72" d="100"/>
          <a:sy n="72" d="100"/>
        </p:scale>
        <p:origin x="186" y="54"/>
      </p:cViewPr>
      <p:guideLst/>
    </p:cSldViewPr>
  </p:slideViewPr>
  <p:notesTextViewPr>
    <p:cViewPr>
      <p:scale>
        <a:sx n="3" d="2"/>
        <a:sy n="3" d="2"/>
      </p:scale>
      <p:origin x="0" y="0"/>
    </p:cViewPr>
  </p:notesTextViewPr>
  <p:sorterViewPr>
    <p:cViewPr>
      <p:scale>
        <a:sx n="160" d="100"/>
        <a:sy n="160" d="100"/>
      </p:scale>
      <p:origin x="0" y="-613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7B34DE-B66E-4E48-9B3E-AEC3C9F61C48}" type="datetimeFigureOut">
              <a:rPr lang="en-CA" smtClean="0"/>
              <a:t>2024-08-13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78F16B-A7E5-4D0A-B1B0-BD613A8FF708}" type="slidenum">
              <a:rPr lang="en-CA" smtClean="0"/>
              <a:t>‹#›</a:t>
            </a:fld>
            <a:endParaRPr lang="en-CA"/>
          </a:p>
        </p:txBody>
      </p:sp>
    </p:spTree>
    <p:extLst>
      <p:ext uri="{BB962C8B-B14F-4D97-AF65-F5344CB8AC3E}">
        <p14:creationId xmlns:p14="http://schemas.microsoft.com/office/powerpoint/2010/main" val="1795388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Hannah and Mary stand juxtaposed over a thousand years as the mothers of the bringers of salvation. </a:t>
            </a:r>
          </a:p>
          <a:p>
            <a:pPr marL="171450" indent="-171450">
              <a:buFont typeface="Arial" panose="020B0604020202020204" pitchFamily="34" charset="0"/>
              <a:buChar char="•"/>
            </a:pPr>
            <a:r>
              <a:rPr lang="en-CA" dirty="0"/>
              <a:t>God brought Samuel on the stage of history at a time when the covenant nation had fallen </a:t>
            </a:r>
            <a:r>
              <a:rPr lang="en-CA"/>
              <a:t>so deeply </a:t>
            </a:r>
            <a:r>
              <a:rPr lang="en-CA" dirty="0"/>
              <a:t>into sin that its extinction seemed inevitable. </a:t>
            </a:r>
          </a:p>
          <a:p>
            <a:pPr marL="171450" indent="-171450">
              <a:buFont typeface="Arial" panose="020B0604020202020204" pitchFamily="34" charset="0"/>
              <a:buChar char="•"/>
            </a:pPr>
            <a:r>
              <a:rPr lang="en-CA" dirty="0"/>
              <a:t>Samuel shepparded Israel out of this dark time and anointed David as king to establish the Dynasty which will rule forever. </a:t>
            </a:r>
          </a:p>
          <a:p>
            <a:pPr marL="171450" indent="-171450">
              <a:buFont typeface="Arial" panose="020B0604020202020204" pitchFamily="34" charset="0"/>
              <a:buChar char="•"/>
            </a:pPr>
            <a:r>
              <a:rPr lang="en-CA" dirty="0"/>
              <a:t>Mary was selected by God as the mother of the Descendant of David, the Anointed One, who would fulfill the promises: the Good Sheppard who has made salvation possible for all human beings.</a:t>
            </a:r>
          </a:p>
          <a:p>
            <a:pPr marL="171450" indent="-171450">
              <a:buFont typeface="Arial" panose="020B0604020202020204" pitchFamily="34" charset="0"/>
              <a:buChar char="•"/>
            </a:pPr>
            <a:r>
              <a:rPr lang="en-CA" dirty="0"/>
              <a:t>Jesus trained the disciples to build the New Testament Church, the “mother” of all Christians  </a:t>
            </a:r>
          </a:p>
        </p:txBody>
      </p:sp>
      <p:sp>
        <p:nvSpPr>
          <p:cNvPr id="4" name="Slide Number Placeholder 3"/>
          <p:cNvSpPr>
            <a:spLocks noGrp="1"/>
          </p:cNvSpPr>
          <p:nvPr>
            <p:ph type="sldNum" sz="quarter" idx="5"/>
          </p:nvPr>
        </p:nvSpPr>
        <p:spPr/>
        <p:txBody>
          <a:bodyPr/>
          <a:lstStyle/>
          <a:p>
            <a:fld id="{B178F16B-A7E5-4D0A-B1B0-BD613A8FF708}" type="slidenum">
              <a:rPr lang="en-CA" smtClean="0"/>
              <a:t>1</a:t>
            </a:fld>
            <a:endParaRPr lang="en-CA"/>
          </a:p>
        </p:txBody>
      </p:sp>
    </p:spTree>
    <p:extLst>
      <p:ext uri="{BB962C8B-B14F-4D97-AF65-F5344CB8AC3E}">
        <p14:creationId xmlns:p14="http://schemas.microsoft.com/office/powerpoint/2010/main" val="22282499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spcBef>
                <a:spcPts val="0"/>
              </a:spcBef>
              <a:spcAft>
                <a:spcPts val="0"/>
              </a:spcAft>
              <a:buFont typeface="Arial" panose="020B0604020202020204" pitchFamily="34" charset="0"/>
              <a:buChar char="•"/>
            </a:pPr>
            <a:r>
              <a:rPr lang="en-CA" sz="1200" dirty="0">
                <a:effectLst/>
                <a:latin typeface="Calibri" panose="020F0502020204030204" pitchFamily="34" charset="0"/>
                <a:ea typeface="Calibri" panose="020F0502020204030204" pitchFamily="34" charset="0"/>
                <a:cs typeface="Arial" panose="020B0604020202020204" pitchFamily="34" charset="0"/>
              </a:rPr>
              <a:t>See also 1 Corinthians 15:35-53, Revelation 19:6-9, 20:4-6</a:t>
            </a:r>
            <a:endParaRPr lang="en-CA" sz="1600" dirty="0">
              <a:effectLst/>
              <a:latin typeface="Calibri" panose="020F0502020204030204" pitchFamily="34" charset="0"/>
              <a:ea typeface="Calibri" panose="020F0502020204030204" pitchFamily="34" charset="0"/>
              <a:cs typeface="Arial" panose="020B0604020202020204" pitchFamily="34" charset="0"/>
            </a:endParaRPr>
          </a:p>
          <a:p>
            <a:endParaRPr lang="en-CA" dirty="0"/>
          </a:p>
        </p:txBody>
      </p:sp>
      <p:sp>
        <p:nvSpPr>
          <p:cNvPr id="4" name="Slide Number Placeholder 3"/>
          <p:cNvSpPr>
            <a:spLocks noGrp="1"/>
          </p:cNvSpPr>
          <p:nvPr>
            <p:ph type="sldNum" sz="quarter" idx="5"/>
          </p:nvPr>
        </p:nvSpPr>
        <p:spPr/>
        <p:txBody>
          <a:bodyPr/>
          <a:lstStyle/>
          <a:p>
            <a:fld id="{B178F16B-A7E5-4D0A-B1B0-BD613A8FF708}" type="slidenum">
              <a:rPr lang="en-CA" smtClean="0"/>
              <a:t>14</a:t>
            </a:fld>
            <a:endParaRPr lang="en-CA"/>
          </a:p>
        </p:txBody>
      </p:sp>
    </p:spTree>
    <p:extLst>
      <p:ext uri="{BB962C8B-B14F-4D97-AF65-F5344CB8AC3E}">
        <p14:creationId xmlns:p14="http://schemas.microsoft.com/office/powerpoint/2010/main" val="967247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200" b="0" u="none" dirty="0">
                <a:effectLst/>
                <a:latin typeface="Calibri" panose="020F0502020204030204" pitchFamily="34" charset="0"/>
                <a:ea typeface="Calibri" panose="020F0502020204030204" pitchFamily="34" charset="0"/>
                <a:cs typeface="Calibri" panose="020F0502020204030204" pitchFamily="34" charset="0"/>
              </a:rPr>
              <a:t>“</a:t>
            </a:r>
            <a:r>
              <a:rPr lang="en-CA" sz="1200" b="0" i="1" u="none" dirty="0" err="1">
                <a:effectLst/>
                <a:latin typeface="Calibri" panose="020F0502020204030204" pitchFamily="34" charset="0"/>
                <a:ea typeface="Calibri" panose="020F0502020204030204" pitchFamily="34" charset="0"/>
                <a:cs typeface="Calibri" panose="020F0502020204030204" pitchFamily="34" charset="0"/>
              </a:rPr>
              <a:t>mᵉromem</a:t>
            </a:r>
            <a:r>
              <a:rPr lang="en-CA" sz="1200" b="0" u="none" dirty="0">
                <a:effectLst/>
                <a:latin typeface="Calibri" panose="020F0502020204030204" pitchFamily="34" charset="0"/>
                <a:ea typeface="Calibri" panose="020F0502020204030204" pitchFamily="34" charset="0"/>
                <a:cs typeface="Calibri" panose="020F0502020204030204" pitchFamily="34" charset="0"/>
              </a:rPr>
              <a:t>” is a participle of “</a:t>
            </a:r>
            <a:r>
              <a:rPr lang="en-CA" sz="1200" b="0" i="1" u="none" dirty="0">
                <a:effectLst/>
                <a:latin typeface="Calibri" panose="020F0502020204030204" pitchFamily="34" charset="0"/>
                <a:ea typeface="Calibri" panose="020F0502020204030204" pitchFamily="34" charset="0"/>
                <a:cs typeface="Calibri" panose="020F0502020204030204" pitchFamily="34" charset="0"/>
              </a:rPr>
              <a:t>rum</a:t>
            </a:r>
            <a:r>
              <a:rPr lang="en-CA" sz="1200" b="0" u="none" dirty="0">
                <a:effectLst/>
                <a:latin typeface="Calibri" panose="020F0502020204030204" pitchFamily="34" charset="0"/>
                <a:ea typeface="Calibri" panose="020F0502020204030204" pitchFamily="34" charset="0"/>
                <a:cs typeface="Calibri" panose="020F0502020204030204" pitchFamily="34" charset="0"/>
              </a:rPr>
              <a:t>”</a:t>
            </a:r>
            <a:r>
              <a:rPr lang="en-CA" sz="1200" b="1" u="none" dirty="0">
                <a:effectLst/>
                <a:latin typeface="Calibri" panose="020F0502020204030204" pitchFamily="34" charset="0"/>
                <a:ea typeface="Calibri" panose="020F0502020204030204" pitchFamily="34" charset="0"/>
                <a:cs typeface="Calibri" panose="020F0502020204030204" pitchFamily="34" charset="0"/>
              </a:rPr>
              <a:t> </a:t>
            </a:r>
            <a:endParaRPr lang="en-CA" u="none" dirty="0"/>
          </a:p>
        </p:txBody>
      </p:sp>
      <p:sp>
        <p:nvSpPr>
          <p:cNvPr id="4" name="Slide Number Placeholder 3"/>
          <p:cNvSpPr>
            <a:spLocks noGrp="1"/>
          </p:cNvSpPr>
          <p:nvPr>
            <p:ph type="sldNum" sz="quarter" idx="5"/>
          </p:nvPr>
        </p:nvSpPr>
        <p:spPr/>
        <p:txBody>
          <a:bodyPr/>
          <a:lstStyle/>
          <a:p>
            <a:fld id="{B178F16B-A7E5-4D0A-B1B0-BD613A8FF708}" type="slidenum">
              <a:rPr lang="en-CA" smtClean="0"/>
              <a:t>15</a:t>
            </a:fld>
            <a:endParaRPr lang="en-CA"/>
          </a:p>
        </p:txBody>
      </p:sp>
    </p:spTree>
    <p:extLst>
      <p:ext uri="{BB962C8B-B14F-4D97-AF65-F5344CB8AC3E}">
        <p14:creationId xmlns:p14="http://schemas.microsoft.com/office/powerpoint/2010/main" val="13977216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dirty="0">
                <a:effectLst/>
                <a:latin typeface="Calibri" panose="020F0502020204030204" pitchFamily="34" charset="0"/>
                <a:ea typeface="Calibri" panose="020F0502020204030204" pitchFamily="34" charset="0"/>
                <a:cs typeface="Arial" panose="020B0604020202020204" pitchFamily="34" charset="0"/>
              </a:rPr>
              <a:t>For examples of “contrition” see, Psalms 107:41-43, 109:21-26, 140:12-13; see also Matthew 5:3 (Psalm 40:17), 5:5 (Psalm 37:11), 25:34</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dirty="0">
                <a:effectLst/>
                <a:latin typeface="Calibri" panose="020F0502020204030204" pitchFamily="34" charset="0"/>
                <a:ea typeface="Calibri" panose="020F0502020204030204" pitchFamily="34" charset="0"/>
                <a:cs typeface="Arial" panose="020B0604020202020204" pitchFamily="34" charset="0"/>
              </a:rPr>
              <a:t>Paul’s point in 1CR15 is that God has demonstrated his ability to perform a resurrection in the resurrection of Christ; therefore, we can have total faith that we will be resurrected … </a:t>
            </a:r>
            <a:endParaRPr lang="en-CA" sz="1600" dirty="0">
              <a:effectLst/>
              <a:latin typeface="Calibri" panose="020F0502020204030204" pitchFamily="34" charset="0"/>
              <a:ea typeface="Calibri" panose="020F0502020204030204" pitchFamily="34" charset="0"/>
              <a:cs typeface="Arial" panose="020B0604020202020204" pitchFamily="34" charset="0"/>
            </a:endParaRP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B178F16B-A7E5-4D0A-B1B0-BD613A8FF708}" type="slidenum">
              <a:rPr lang="en-CA" smtClean="0"/>
              <a:t>16</a:t>
            </a:fld>
            <a:endParaRPr lang="en-CA"/>
          </a:p>
        </p:txBody>
      </p:sp>
    </p:spTree>
    <p:extLst>
      <p:ext uri="{BB962C8B-B14F-4D97-AF65-F5344CB8AC3E}">
        <p14:creationId xmlns:p14="http://schemas.microsoft.com/office/powerpoint/2010/main" val="3774125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In these verses, </a:t>
            </a:r>
            <a:r>
              <a:rPr lang="he-IL" dirty="0"/>
              <a:t>נַעַר</a:t>
            </a:r>
            <a:r>
              <a:rPr lang="en-CA" dirty="0"/>
              <a:t>  - </a:t>
            </a:r>
            <a:r>
              <a:rPr lang="en-CA" dirty="0" err="1"/>
              <a:t>na`ar</a:t>
            </a:r>
            <a:r>
              <a:rPr lang="en-CA" dirty="0"/>
              <a:t>, carries the whole range of meaning from “young boy”, through “youth”, up to “young man”</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B178F16B-A7E5-4D0A-B1B0-BD613A8FF708}" type="slidenum">
              <a:rPr lang="en-CA" smtClean="0"/>
              <a:t>19</a:t>
            </a:fld>
            <a:endParaRPr lang="en-CA"/>
          </a:p>
        </p:txBody>
      </p:sp>
    </p:spTree>
    <p:extLst>
      <p:ext uri="{BB962C8B-B14F-4D97-AF65-F5344CB8AC3E}">
        <p14:creationId xmlns:p14="http://schemas.microsoft.com/office/powerpoint/2010/main" val="2714002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the beginning of Hannah’s a crucial role in Salvation History as the mother of Samuel …</a:t>
            </a:r>
          </a:p>
        </p:txBody>
      </p:sp>
      <p:sp>
        <p:nvSpPr>
          <p:cNvPr id="4" name="Slide Number Placeholder 3"/>
          <p:cNvSpPr>
            <a:spLocks noGrp="1"/>
          </p:cNvSpPr>
          <p:nvPr>
            <p:ph type="sldNum" sz="quarter" idx="5"/>
          </p:nvPr>
        </p:nvSpPr>
        <p:spPr/>
        <p:txBody>
          <a:bodyPr/>
          <a:lstStyle/>
          <a:p>
            <a:fld id="{B178F16B-A7E5-4D0A-B1B0-BD613A8FF708}" type="slidenum">
              <a:rPr lang="en-CA" smtClean="0"/>
              <a:t>2</a:t>
            </a:fld>
            <a:endParaRPr lang="en-CA"/>
          </a:p>
        </p:txBody>
      </p:sp>
    </p:spTree>
    <p:extLst>
      <p:ext uri="{BB962C8B-B14F-4D97-AF65-F5344CB8AC3E}">
        <p14:creationId xmlns:p14="http://schemas.microsoft.com/office/powerpoint/2010/main" val="4019515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YHWH as king 1 Samuel 8:7</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The author of the Book of Judges is setting the stage for the request for a king in First Samuel</a:t>
            </a:r>
          </a:p>
          <a:p>
            <a:endParaRPr lang="en-CA" dirty="0"/>
          </a:p>
        </p:txBody>
      </p:sp>
      <p:sp>
        <p:nvSpPr>
          <p:cNvPr id="4" name="Slide Number Placeholder 3"/>
          <p:cNvSpPr>
            <a:spLocks noGrp="1"/>
          </p:cNvSpPr>
          <p:nvPr>
            <p:ph type="sldNum" sz="quarter" idx="5"/>
          </p:nvPr>
        </p:nvSpPr>
        <p:spPr/>
        <p:txBody>
          <a:bodyPr/>
          <a:lstStyle/>
          <a:p>
            <a:fld id="{B178F16B-A7E5-4D0A-B1B0-BD613A8FF708}" type="slidenum">
              <a:rPr lang="en-CA" smtClean="0"/>
              <a:t>4</a:t>
            </a:fld>
            <a:endParaRPr lang="en-CA"/>
          </a:p>
        </p:txBody>
      </p:sp>
    </p:spTree>
    <p:extLst>
      <p:ext uri="{BB962C8B-B14F-4D97-AF65-F5344CB8AC3E}">
        <p14:creationId xmlns:p14="http://schemas.microsoft.com/office/powerpoint/2010/main" val="1955529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 they did soon die</a:t>
            </a:r>
          </a:p>
        </p:txBody>
      </p:sp>
      <p:sp>
        <p:nvSpPr>
          <p:cNvPr id="4" name="Slide Number Placeholder 3"/>
          <p:cNvSpPr>
            <a:spLocks noGrp="1"/>
          </p:cNvSpPr>
          <p:nvPr>
            <p:ph type="sldNum" sz="quarter" idx="5"/>
          </p:nvPr>
        </p:nvSpPr>
        <p:spPr/>
        <p:txBody>
          <a:bodyPr/>
          <a:lstStyle/>
          <a:p>
            <a:fld id="{B178F16B-A7E5-4D0A-B1B0-BD613A8FF708}" type="slidenum">
              <a:rPr lang="en-CA" smtClean="0"/>
              <a:t>5</a:t>
            </a:fld>
            <a:endParaRPr lang="en-CA"/>
          </a:p>
        </p:txBody>
      </p:sp>
    </p:spTree>
    <p:extLst>
      <p:ext uri="{BB962C8B-B14F-4D97-AF65-F5344CB8AC3E}">
        <p14:creationId xmlns:p14="http://schemas.microsoft.com/office/powerpoint/2010/main" val="6527213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1 Sam. 1:20 The most natural meaning of the name Samuel is “</a:t>
            </a:r>
            <a:r>
              <a:rPr lang="en-CA" b="1" u="sng" dirty="0"/>
              <a:t>name of God</a:t>
            </a:r>
            <a:r>
              <a:rPr lang="en-CA" dirty="0"/>
              <a:t>,” or possibly “</a:t>
            </a:r>
            <a:r>
              <a:rPr lang="en-CA" b="1" u="sng" dirty="0"/>
              <a:t>offspring of God</a:t>
            </a:r>
            <a:r>
              <a:rPr lang="en-CA" dirty="0"/>
              <a:t>.”  Samuel bore the name of God, who gave him to Hannah.  ESV footnote.</a:t>
            </a:r>
          </a:p>
          <a:p>
            <a:r>
              <a:rPr lang="en-CA" dirty="0"/>
              <a:t>1 Sam. 1:27 And the LORD has granted me my petition that I made to him repeats almost verbatim Eli’s blessing in v. 17. Joyously, Hannah points to this child as the answer to her prayer. The words “petition” (here and v. 17), “asked” (v. 20), and “lent” (v. 28 twice) are all from the verbal root </a:t>
            </a:r>
            <a:r>
              <a:rPr lang="en-CA" dirty="0" err="1"/>
              <a:t>sha’al</a:t>
            </a:r>
            <a:r>
              <a:rPr lang="en-CA" dirty="0"/>
              <a:t>, so a wordplay may be intended.  ESV footnote.</a:t>
            </a:r>
          </a:p>
        </p:txBody>
      </p:sp>
      <p:sp>
        <p:nvSpPr>
          <p:cNvPr id="4" name="Slide Number Placeholder 3"/>
          <p:cNvSpPr>
            <a:spLocks noGrp="1"/>
          </p:cNvSpPr>
          <p:nvPr>
            <p:ph type="sldNum" sz="quarter" idx="5"/>
          </p:nvPr>
        </p:nvSpPr>
        <p:spPr/>
        <p:txBody>
          <a:bodyPr/>
          <a:lstStyle/>
          <a:p>
            <a:fld id="{B178F16B-A7E5-4D0A-B1B0-BD613A8FF708}" type="slidenum">
              <a:rPr lang="en-CA" smtClean="0"/>
              <a:t>6</a:t>
            </a:fld>
            <a:endParaRPr lang="en-CA"/>
          </a:p>
        </p:txBody>
      </p:sp>
    </p:spTree>
    <p:extLst>
      <p:ext uri="{BB962C8B-B14F-4D97-AF65-F5344CB8AC3E}">
        <p14:creationId xmlns:p14="http://schemas.microsoft.com/office/powerpoint/2010/main" val="167892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B178F16B-A7E5-4D0A-B1B0-BD613A8FF708}" type="slidenum">
              <a:rPr lang="en-CA" smtClean="0"/>
              <a:t>7</a:t>
            </a:fld>
            <a:endParaRPr lang="en-CA"/>
          </a:p>
        </p:txBody>
      </p:sp>
    </p:spTree>
    <p:extLst>
      <p:ext uri="{BB962C8B-B14F-4D97-AF65-F5344CB8AC3E}">
        <p14:creationId xmlns:p14="http://schemas.microsoft.com/office/powerpoint/2010/main" val="2375045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“my enemies” is likely an allusion to Peninnah …</a:t>
            </a:r>
          </a:p>
          <a:p>
            <a:pPr marL="171450" indent="-171450">
              <a:buFont typeface="Arial" panose="020B0604020202020204" pitchFamily="34" charset="0"/>
              <a:buChar char="•"/>
            </a:pPr>
            <a:r>
              <a:rPr lang="en-CA" dirty="0"/>
              <a:t>“horn” looks to Samuel …</a:t>
            </a:r>
          </a:p>
        </p:txBody>
      </p:sp>
      <p:sp>
        <p:nvSpPr>
          <p:cNvPr id="4" name="Slide Number Placeholder 3"/>
          <p:cNvSpPr>
            <a:spLocks noGrp="1"/>
          </p:cNvSpPr>
          <p:nvPr>
            <p:ph type="sldNum" sz="quarter" idx="5"/>
          </p:nvPr>
        </p:nvSpPr>
        <p:spPr/>
        <p:txBody>
          <a:bodyPr/>
          <a:lstStyle/>
          <a:p>
            <a:fld id="{B178F16B-A7E5-4D0A-B1B0-BD613A8FF708}" type="slidenum">
              <a:rPr lang="en-CA" smtClean="0"/>
              <a:t>9</a:t>
            </a:fld>
            <a:endParaRPr lang="en-CA"/>
          </a:p>
        </p:txBody>
      </p:sp>
    </p:spTree>
    <p:extLst>
      <p:ext uri="{BB962C8B-B14F-4D97-AF65-F5344CB8AC3E}">
        <p14:creationId xmlns:p14="http://schemas.microsoft.com/office/powerpoint/2010/main" val="3047948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God often has to lean on us pretty hard to get us to respond …</a:t>
            </a:r>
          </a:p>
        </p:txBody>
      </p:sp>
      <p:sp>
        <p:nvSpPr>
          <p:cNvPr id="4" name="Slide Number Placeholder 3"/>
          <p:cNvSpPr>
            <a:spLocks noGrp="1"/>
          </p:cNvSpPr>
          <p:nvPr>
            <p:ph type="sldNum" sz="quarter" idx="5"/>
          </p:nvPr>
        </p:nvSpPr>
        <p:spPr/>
        <p:txBody>
          <a:bodyPr/>
          <a:lstStyle/>
          <a:p>
            <a:fld id="{B178F16B-A7E5-4D0A-B1B0-BD613A8FF708}" type="slidenum">
              <a:rPr lang="en-CA" smtClean="0"/>
              <a:t>12</a:t>
            </a:fld>
            <a:endParaRPr lang="en-CA"/>
          </a:p>
        </p:txBody>
      </p:sp>
    </p:spTree>
    <p:extLst>
      <p:ext uri="{BB962C8B-B14F-4D97-AF65-F5344CB8AC3E}">
        <p14:creationId xmlns:p14="http://schemas.microsoft.com/office/powerpoint/2010/main" val="343129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dirty="0">
                <a:effectLst/>
                <a:latin typeface="Calibri" panose="020F0502020204030204" pitchFamily="34" charset="0"/>
                <a:ea typeface="Calibri" panose="020F0502020204030204" pitchFamily="34" charset="0"/>
                <a:cs typeface="Arial" panose="020B0604020202020204" pitchFamily="34" charset="0"/>
              </a:rPr>
              <a:t>Hannah was barren, but did have several more children after Samuel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dirty="0">
                <a:effectLst/>
                <a:latin typeface="Calibri" panose="020F0502020204030204" pitchFamily="34" charset="0"/>
                <a:ea typeface="Calibri" panose="020F0502020204030204" pitchFamily="34" charset="0"/>
                <a:cs typeface="Arial" panose="020B0604020202020204" pitchFamily="34" charset="0"/>
              </a:rPr>
              <a:t>See Revelation 3:17-19</a:t>
            </a:r>
            <a:endParaRPr lang="en-CA" sz="1600" dirty="0">
              <a:effectLst/>
              <a:latin typeface="Calibri" panose="020F0502020204030204" pitchFamily="34" charset="0"/>
              <a:ea typeface="Calibri" panose="020F0502020204030204" pitchFamily="34" charset="0"/>
              <a:cs typeface="Arial" panose="020B0604020202020204" pitchFamily="34" charset="0"/>
            </a:endParaRP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B178F16B-A7E5-4D0A-B1B0-BD613A8FF708}" type="slidenum">
              <a:rPr lang="en-CA" smtClean="0"/>
              <a:t>13</a:t>
            </a:fld>
            <a:endParaRPr lang="en-CA"/>
          </a:p>
        </p:txBody>
      </p:sp>
    </p:spTree>
    <p:extLst>
      <p:ext uri="{BB962C8B-B14F-4D97-AF65-F5344CB8AC3E}">
        <p14:creationId xmlns:p14="http://schemas.microsoft.com/office/powerpoint/2010/main" val="2162130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D073E-0057-CAA6-1882-85E59E5FC7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3F9336E1-7219-B356-4113-80A94AF245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CF18C517-EA31-2DC1-0524-05B4022CD914}"/>
              </a:ext>
            </a:extLst>
          </p:cNvPr>
          <p:cNvSpPr>
            <a:spLocks noGrp="1"/>
          </p:cNvSpPr>
          <p:nvPr>
            <p:ph type="dt" sz="half" idx="10"/>
          </p:nvPr>
        </p:nvSpPr>
        <p:spPr/>
        <p:txBody>
          <a:bodyPr/>
          <a:lstStyle/>
          <a:p>
            <a:fld id="{C9E521F8-F311-44DE-BEBA-A414B3DA8AB0}" type="datetimeFigureOut">
              <a:rPr lang="en-CA" smtClean="0"/>
              <a:t>2024-08-13</a:t>
            </a:fld>
            <a:endParaRPr lang="en-CA"/>
          </a:p>
        </p:txBody>
      </p:sp>
      <p:sp>
        <p:nvSpPr>
          <p:cNvPr id="5" name="Footer Placeholder 4">
            <a:extLst>
              <a:ext uri="{FF2B5EF4-FFF2-40B4-BE49-F238E27FC236}">
                <a16:creationId xmlns:a16="http://schemas.microsoft.com/office/drawing/2014/main" id="{614A449C-18CA-A902-E94F-D68C1346806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39A9F82-99B6-0DF0-E456-F4A3B0FED6F1}"/>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4288344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14756-E93C-2D17-187B-E9FE616CE506}"/>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7C2581E-C518-9AA9-A3A7-CBD1F057C2D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F97EF46-3919-ACE0-ACE3-BD232A8FA4C2}"/>
              </a:ext>
            </a:extLst>
          </p:cNvPr>
          <p:cNvSpPr>
            <a:spLocks noGrp="1"/>
          </p:cNvSpPr>
          <p:nvPr>
            <p:ph type="dt" sz="half" idx="10"/>
          </p:nvPr>
        </p:nvSpPr>
        <p:spPr/>
        <p:txBody>
          <a:bodyPr/>
          <a:lstStyle/>
          <a:p>
            <a:fld id="{C9E521F8-F311-44DE-BEBA-A414B3DA8AB0}" type="datetimeFigureOut">
              <a:rPr lang="en-CA" smtClean="0"/>
              <a:t>2024-08-13</a:t>
            </a:fld>
            <a:endParaRPr lang="en-CA"/>
          </a:p>
        </p:txBody>
      </p:sp>
      <p:sp>
        <p:nvSpPr>
          <p:cNvPr id="5" name="Footer Placeholder 4">
            <a:extLst>
              <a:ext uri="{FF2B5EF4-FFF2-40B4-BE49-F238E27FC236}">
                <a16:creationId xmlns:a16="http://schemas.microsoft.com/office/drawing/2014/main" id="{0969A69B-6458-E607-0D30-EA717D568E9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1DDE5F0-11D0-5F4E-61B0-F5AF15D5A9FC}"/>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632039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8F6CA9-A951-FD43-68FE-78EA3412D3F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88E8C5E-3634-A34B-9DEB-E22F20F442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6D1D1A6-6402-51F6-3DF5-228E2C1DD52B}"/>
              </a:ext>
            </a:extLst>
          </p:cNvPr>
          <p:cNvSpPr>
            <a:spLocks noGrp="1"/>
          </p:cNvSpPr>
          <p:nvPr>
            <p:ph type="dt" sz="half" idx="10"/>
          </p:nvPr>
        </p:nvSpPr>
        <p:spPr/>
        <p:txBody>
          <a:bodyPr/>
          <a:lstStyle/>
          <a:p>
            <a:fld id="{C9E521F8-F311-44DE-BEBA-A414B3DA8AB0}" type="datetimeFigureOut">
              <a:rPr lang="en-CA" smtClean="0"/>
              <a:t>2024-08-13</a:t>
            </a:fld>
            <a:endParaRPr lang="en-CA"/>
          </a:p>
        </p:txBody>
      </p:sp>
      <p:sp>
        <p:nvSpPr>
          <p:cNvPr id="5" name="Footer Placeholder 4">
            <a:extLst>
              <a:ext uri="{FF2B5EF4-FFF2-40B4-BE49-F238E27FC236}">
                <a16:creationId xmlns:a16="http://schemas.microsoft.com/office/drawing/2014/main" id="{9FF93024-56D4-8353-D8BA-FC670FEDE87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B29578D-DDF0-BA80-4CD7-4D95C5D634D0}"/>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2944345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B5A60-D325-B2E0-CF97-945F2E47DDBC}"/>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3B92495-7FBD-BD8A-BA2E-F9593996B0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34C5899-C3E3-9D99-0B37-2345BA325359}"/>
              </a:ext>
            </a:extLst>
          </p:cNvPr>
          <p:cNvSpPr>
            <a:spLocks noGrp="1"/>
          </p:cNvSpPr>
          <p:nvPr>
            <p:ph type="dt" sz="half" idx="10"/>
          </p:nvPr>
        </p:nvSpPr>
        <p:spPr/>
        <p:txBody>
          <a:bodyPr/>
          <a:lstStyle/>
          <a:p>
            <a:fld id="{C9E521F8-F311-44DE-BEBA-A414B3DA8AB0}" type="datetimeFigureOut">
              <a:rPr lang="en-CA" smtClean="0"/>
              <a:t>2024-08-13</a:t>
            </a:fld>
            <a:endParaRPr lang="en-CA"/>
          </a:p>
        </p:txBody>
      </p:sp>
      <p:sp>
        <p:nvSpPr>
          <p:cNvPr id="5" name="Footer Placeholder 4">
            <a:extLst>
              <a:ext uri="{FF2B5EF4-FFF2-40B4-BE49-F238E27FC236}">
                <a16:creationId xmlns:a16="http://schemas.microsoft.com/office/drawing/2014/main" id="{28BA3984-59D8-B91C-9B55-0B62F38ADD1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1DB1B3C-DABE-906B-6024-C2FD0B3F7577}"/>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1612316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B567A-B9B5-BF30-76D8-B8F48F4B18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5D666BF-F710-274E-BB02-120907C8FF2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006DC0-D045-94C8-19BA-485EC95ECDDC}"/>
              </a:ext>
            </a:extLst>
          </p:cNvPr>
          <p:cNvSpPr>
            <a:spLocks noGrp="1"/>
          </p:cNvSpPr>
          <p:nvPr>
            <p:ph type="dt" sz="half" idx="10"/>
          </p:nvPr>
        </p:nvSpPr>
        <p:spPr/>
        <p:txBody>
          <a:bodyPr/>
          <a:lstStyle/>
          <a:p>
            <a:fld id="{C9E521F8-F311-44DE-BEBA-A414B3DA8AB0}" type="datetimeFigureOut">
              <a:rPr lang="en-CA" smtClean="0"/>
              <a:t>2024-08-13</a:t>
            </a:fld>
            <a:endParaRPr lang="en-CA"/>
          </a:p>
        </p:txBody>
      </p:sp>
      <p:sp>
        <p:nvSpPr>
          <p:cNvPr id="5" name="Footer Placeholder 4">
            <a:extLst>
              <a:ext uri="{FF2B5EF4-FFF2-40B4-BE49-F238E27FC236}">
                <a16:creationId xmlns:a16="http://schemas.microsoft.com/office/drawing/2014/main" id="{D97CAA12-E8DA-7B34-6EE9-3B50C32FB8C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393EBB4-DF6C-4F74-46BC-427455B57CD6}"/>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3163148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14FA5-16D6-4E7D-FBD5-0CB11FBF07F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FB8BE3E-F6CC-AFCB-8E16-4BFDFF45B97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0A4DE35A-833E-99F5-7BE9-ADC954E5F4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29A43B2-1C9B-BC0D-9F32-5709FCA2CE8A}"/>
              </a:ext>
            </a:extLst>
          </p:cNvPr>
          <p:cNvSpPr>
            <a:spLocks noGrp="1"/>
          </p:cNvSpPr>
          <p:nvPr>
            <p:ph type="dt" sz="half" idx="10"/>
          </p:nvPr>
        </p:nvSpPr>
        <p:spPr/>
        <p:txBody>
          <a:bodyPr/>
          <a:lstStyle/>
          <a:p>
            <a:fld id="{C9E521F8-F311-44DE-BEBA-A414B3DA8AB0}" type="datetimeFigureOut">
              <a:rPr lang="en-CA" smtClean="0"/>
              <a:t>2024-08-13</a:t>
            </a:fld>
            <a:endParaRPr lang="en-CA"/>
          </a:p>
        </p:txBody>
      </p:sp>
      <p:sp>
        <p:nvSpPr>
          <p:cNvPr id="6" name="Footer Placeholder 5">
            <a:extLst>
              <a:ext uri="{FF2B5EF4-FFF2-40B4-BE49-F238E27FC236}">
                <a16:creationId xmlns:a16="http://schemas.microsoft.com/office/drawing/2014/main" id="{0DC7CAD2-9DF9-83F1-4E98-912FF1ED048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7601AA7-67AC-B383-2C4C-DACD53417BE2}"/>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86611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359F3-C387-C9BC-CB8D-F6738CBD290E}"/>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793CCDE-0906-F53A-EE8B-6B41A01285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095DC4-EF6F-9ADA-6250-BA4D435081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F3DB5B3B-DD2C-FEF3-1D0D-675A41D1B9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18EA42-42E3-8CF2-D66E-A938483123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B47E2AA8-0054-B630-AA1A-633B49B00E9C}"/>
              </a:ext>
            </a:extLst>
          </p:cNvPr>
          <p:cNvSpPr>
            <a:spLocks noGrp="1"/>
          </p:cNvSpPr>
          <p:nvPr>
            <p:ph type="dt" sz="half" idx="10"/>
          </p:nvPr>
        </p:nvSpPr>
        <p:spPr/>
        <p:txBody>
          <a:bodyPr/>
          <a:lstStyle/>
          <a:p>
            <a:fld id="{C9E521F8-F311-44DE-BEBA-A414B3DA8AB0}" type="datetimeFigureOut">
              <a:rPr lang="en-CA" smtClean="0"/>
              <a:t>2024-08-13</a:t>
            </a:fld>
            <a:endParaRPr lang="en-CA"/>
          </a:p>
        </p:txBody>
      </p:sp>
      <p:sp>
        <p:nvSpPr>
          <p:cNvPr id="8" name="Footer Placeholder 7">
            <a:extLst>
              <a:ext uri="{FF2B5EF4-FFF2-40B4-BE49-F238E27FC236}">
                <a16:creationId xmlns:a16="http://schemas.microsoft.com/office/drawing/2014/main" id="{EEF534AA-8E5F-E33A-49E1-C7E0C43F0F28}"/>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1D1B1D74-2865-C435-AF87-3A0E22F6AB85}"/>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1642142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6FE98-D0BF-8527-4C71-42D05ABF951E}"/>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C2D72BFE-1EEC-B583-B2F7-8D26F99CDC8B}"/>
              </a:ext>
            </a:extLst>
          </p:cNvPr>
          <p:cNvSpPr>
            <a:spLocks noGrp="1"/>
          </p:cNvSpPr>
          <p:nvPr>
            <p:ph type="dt" sz="half" idx="10"/>
          </p:nvPr>
        </p:nvSpPr>
        <p:spPr/>
        <p:txBody>
          <a:bodyPr/>
          <a:lstStyle/>
          <a:p>
            <a:fld id="{C9E521F8-F311-44DE-BEBA-A414B3DA8AB0}" type="datetimeFigureOut">
              <a:rPr lang="en-CA" smtClean="0"/>
              <a:t>2024-08-13</a:t>
            </a:fld>
            <a:endParaRPr lang="en-CA"/>
          </a:p>
        </p:txBody>
      </p:sp>
      <p:sp>
        <p:nvSpPr>
          <p:cNvPr id="4" name="Footer Placeholder 3">
            <a:extLst>
              <a:ext uri="{FF2B5EF4-FFF2-40B4-BE49-F238E27FC236}">
                <a16:creationId xmlns:a16="http://schemas.microsoft.com/office/drawing/2014/main" id="{CDBE0A2D-6445-D0B7-B76D-6687F6164C3C}"/>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E5510D16-2466-E21F-2770-D0C2ED8E0360}"/>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3236420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208977-ED32-1AF3-6A60-DC96B0D42D13}"/>
              </a:ext>
            </a:extLst>
          </p:cNvPr>
          <p:cNvSpPr>
            <a:spLocks noGrp="1"/>
          </p:cNvSpPr>
          <p:nvPr>
            <p:ph type="dt" sz="half" idx="10"/>
          </p:nvPr>
        </p:nvSpPr>
        <p:spPr/>
        <p:txBody>
          <a:bodyPr/>
          <a:lstStyle/>
          <a:p>
            <a:fld id="{C9E521F8-F311-44DE-BEBA-A414B3DA8AB0}" type="datetimeFigureOut">
              <a:rPr lang="en-CA" smtClean="0"/>
              <a:t>2024-08-13</a:t>
            </a:fld>
            <a:endParaRPr lang="en-CA"/>
          </a:p>
        </p:txBody>
      </p:sp>
      <p:sp>
        <p:nvSpPr>
          <p:cNvPr id="3" name="Footer Placeholder 2">
            <a:extLst>
              <a:ext uri="{FF2B5EF4-FFF2-40B4-BE49-F238E27FC236}">
                <a16:creationId xmlns:a16="http://schemas.microsoft.com/office/drawing/2014/main" id="{259132A0-FDF1-A4EE-17BC-0A5F4739F618}"/>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17EF7A70-4B41-19E5-EDA9-C6BFF2D8AA63}"/>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201542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BAE5D-5C73-751E-CD3C-399CDA1501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10BE8BEA-6F33-8D01-90D7-B93B1D04FE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CA3C78DA-01C7-6AD1-656A-A85ABA7B42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BDEE07-7AC0-3456-996A-46BEF733FAFE}"/>
              </a:ext>
            </a:extLst>
          </p:cNvPr>
          <p:cNvSpPr>
            <a:spLocks noGrp="1"/>
          </p:cNvSpPr>
          <p:nvPr>
            <p:ph type="dt" sz="half" idx="10"/>
          </p:nvPr>
        </p:nvSpPr>
        <p:spPr/>
        <p:txBody>
          <a:bodyPr/>
          <a:lstStyle/>
          <a:p>
            <a:fld id="{C9E521F8-F311-44DE-BEBA-A414B3DA8AB0}" type="datetimeFigureOut">
              <a:rPr lang="en-CA" smtClean="0"/>
              <a:t>2024-08-13</a:t>
            </a:fld>
            <a:endParaRPr lang="en-CA"/>
          </a:p>
        </p:txBody>
      </p:sp>
      <p:sp>
        <p:nvSpPr>
          <p:cNvPr id="6" name="Footer Placeholder 5">
            <a:extLst>
              <a:ext uri="{FF2B5EF4-FFF2-40B4-BE49-F238E27FC236}">
                <a16:creationId xmlns:a16="http://schemas.microsoft.com/office/drawing/2014/main" id="{D95E3EEA-E4A5-A3A8-E5FD-0D9DC1A1B61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84BF919-D60F-2C46-0254-D92A39E79264}"/>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663159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83BF7-9F21-0FE9-26C8-3DEF7DC3FB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8F1C8653-923C-DB0B-1363-76042695B8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CDEC2F3B-B42E-8DFE-3EAA-153425A2C9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46976C-CD99-9961-3B7D-E3801BB3F85E}"/>
              </a:ext>
            </a:extLst>
          </p:cNvPr>
          <p:cNvSpPr>
            <a:spLocks noGrp="1"/>
          </p:cNvSpPr>
          <p:nvPr>
            <p:ph type="dt" sz="half" idx="10"/>
          </p:nvPr>
        </p:nvSpPr>
        <p:spPr/>
        <p:txBody>
          <a:bodyPr/>
          <a:lstStyle/>
          <a:p>
            <a:fld id="{C9E521F8-F311-44DE-BEBA-A414B3DA8AB0}" type="datetimeFigureOut">
              <a:rPr lang="en-CA" smtClean="0"/>
              <a:t>2024-08-13</a:t>
            </a:fld>
            <a:endParaRPr lang="en-CA"/>
          </a:p>
        </p:txBody>
      </p:sp>
      <p:sp>
        <p:nvSpPr>
          <p:cNvPr id="6" name="Footer Placeholder 5">
            <a:extLst>
              <a:ext uri="{FF2B5EF4-FFF2-40B4-BE49-F238E27FC236}">
                <a16:creationId xmlns:a16="http://schemas.microsoft.com/office/drawing/2014/main" id="{750679E6-73ED-9319-BE91-7275FF8D613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B34FBF8-87E9-704E-BDCB-4C3E874235E9}"/>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288788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E7A636-008E-36FE-266E-667086B666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1E3639F-E94D-4DF5-2CD4-E8DA584B5B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B74B4A6-06A5-DC81-A946-54B86F43D1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9E521F8-F311-44DE-BEBA-A414B3DA8AB0}" type="datetimeFigureOut">
              <a:rPr lang="en-CA" smtClean="0"/>
              <a:t>2024-08-13</a:t>
            </a:fld>
            <a:endParaRPr lang="en-CA"/>
          </a:p>
        </p:txBody>
      </p:sp>
      <p:sp>
        <p:nvSpPr>
          <p:cNvPr id="5" name="Footer Placeholder 4">
            <a:extLst>
              <a:ext uri="{FF2B5EF4-FFF2-40B4-BE49-F238E27FC236}">
                <a16:creationId xmlns:a16="http://schemas.microsoft.com/office/drawing/2014/main" id="{59448501-95F3-CE45-0A86-3BF46F2A0F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D1087ABB-A579-1635-44D7-2DF2BF4401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112ED4F-E11D-45A7-9228-2BF4120538BB}" type="slidenum">
              <a:rPr lang="en-CA" smtClean="0"/>
              <a:t>‹#›</a:t>
            </a:fld>
            <a:endParaRPr lang="en-CA"/>
          </a:p>
        </p:txBody>
      </p:sp>
    </p:spTree>
    <p:extLst>
      <p:ext uri="{BB962C8B-B14F-4D97-AF65-F5344CB8AC3E}">
        <p14:creationId xmlns:p14="http://schemas.microsoft.com/office/powerpoint/2010/main" val="600666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EABB4-07E6-08EC-8300-DCC2B6945243}"/>
              </a:ext>
            </a:extLst>
          </p:cNvPr>
          <p:cNvSpPr>
            <a:spLocks noGrp="1"/>
          </p:cNvSpPr>
          <p:nvPr>
            <p:ph type="ctrTitle"/>
          </p:nvPr>
        </p:nvSpPr>
        <p:spPr>
          <a:xfrm>
            <a:off x="1524000" y="1"/>
            <a:ext cx="9144000" cy="1777160"/>
          </a:xfrm>
        </p:spPr>
        <p:txBody>
          <a:bodyPr/>
          <a:lstStyle/>
          <a:p>
            <a:r>
              <a:rPr lang="en-CA" dirty="0">
                <a:latin typeface="Arial Black" panose="020B0A04020102020204" pitchFamily="34" charset="0"/>
              </a:rPr>
              <a:t>Three Mothers &amp;</a:t>
            </a:r>
            <a:br>
              <a:rPr lang="en-CA" dirty="0">
                <a:latin typeface="Arial Black" panose="020B0A04020102020204" pitchFamily="34" charset="0"/>
              </a:rPr>
            </a:br>
            <a:r>
              <a:rPr lang="en-CA" dirty="0">
                <a:latin typeface="Arial Black" panose="020B0A04020102020204" pitchFamily="34" charset="0"/>
              </a:rPr>
              <a:t>The Kingdom of God</a:t>
            </a:r>
          </a:p>
        </p:txBody>
      </p:sp>
      <p:sp>
        <p:nvSpPr>
          <p:cNvPr id="3" name="Subtitle 2">
            <a:extLst>
              <a:ext uri="{FF2B5EF4-FFF2-40B4-BE49-F238E27FC236}">
                <a16:creationId xmlns:a16="http://schemas.microsoft.com/office/drawing/2014/main" id="{B02E8F04-1392-83CE-3C7A-48F761432568}"/>
              </a:ext>
            </a:extLst>
          </p:cNvPr>
          <p:cNvSpPr>
            <a:spLocks noGrp="1"/>
          </p:cNvSpPr>
          <p:nvPr>
            <p:ph type="subTitle" idx="1"/>
          </p:nvPr>
        </p:nvSpPr>
        <p:spPr>
          <a:xfrm>
            <a:off x="0" y="1777161"/>
            <a:ext cx="12192000" cy="4794119"/>
          </a:xfrm>
        </p:spPr>
        <p:txBody>
          <a:bodyPr>
            <a:normAutofit fontScale="92500" lnSpcReduction="10000"/>
          </a:bodyPr>
          <a:lstStyle/>
          <a:p>
            <a:r>
              <a:rPr lang="en-CA" sz="3000" b="1" dirty="0">
                <a:solidFill>
                  <a:srgbClr val="FF0000"/>
                </a:solidFill>
              </a:rPr>
              <a:t>[</a:t>
            </a:r>
            <a:r>
              <a:rPr lang="en-CA" sz="3000" b="1" i="1" dirty="0">
                <a:solidFill>
                  <a:srgbClr val="FF0000"/>
                </a:solidFill>
                <a:highlight>
                  <a:srgbClr val="FFFF00"/>
                </a:highlight>
              </a:rPr>
              <a:t>Hannah</a:t>
            </a:r>
            <a:r>
              <a:rPr lang="en-CA" sz="3000" b="1" dirty="0">
                <a:solidFill>
                  <a:srgbClr val="FF0000"/>
                </a:solidFill>
              </a:rPr>
              <a:t>] vowed a vow and said, </a:t>
            </a:r>
            <a:br>
              <a:rPr lang="en-CA" sz="3000" b="1" dirty="0">
                <a:solidFill>
                  <a:srgbClr val="FF0000"/>
                </a:solidFill>
              </a:rPr>
            </a:br>
            <a:r>
              <a:rPr lang="en-CA" sz="3000" b="1" dirty="0">
                <a:solidFill>
                  <a:srgbClr val="FF0000"/>
                </a:solidFill>
              </a:rPr>
              <a:t>“O LORD of hosts, if you will indeed look on the affliction of your servant and remember me and not forget your servant, but will </a:t>
            </a:r>
            <a:r>
              <a:rPr lang="en-CA" sz="3000" b="1" i="1" dirty="0">
                <a:solidFill>
                  <a:srgbClr val="FF0000"/>
                </a:solidFill>
                <a:highlight>
                  <a:srgbClr val="FFFF00"/>
                </a:highlight>
              </a:rPr>
              <a:t>give to your servant a son</a:t>
            </a:r>
            <a:r>
              <a:rPr lang="en-CA" sz="3000" b="1" dirty="0">
                <a:solidFill>
                  <a:srgbClr val="FF0000"/>
                </a:solidFill>
              </a:rPr>
              <a:t>, then I will give him to the LORD all the days of his life …”</a:t>
            </a:r>
          </a:p>
          <a:p>
            <a:pPr algn="r">
              <a:lnSpc>
                <a:spcPct val="70000"/>
              </a:lnSpc>
              <a:spcBef>
                <a:spcPts val="0"/>
              </a:spcBef>
            </a:pPr>
            <a:r>
              <a:rPr lang="en-CA" sz="1800" b="1" dirty="0"/>
              <a:t>1 Samuel 1:11a ESV</a:t>
            </a:r>
          </a:p>
          <a:p>
            <a:pPr>
              <a:spcBef>
                <a:spcPts val="0"/>
              </a:spcBef>
            </a:pPr>
            <a:r>
              <a:rPr lang="en-CA" sz="3000" b="1" dirty="0">
                <a:solidFill>
                  <a:srgbClr val="FF0000"/>
                </a:solidFill>
              </a:rPr>
              <a:t>And the angel said to her, “Do not be afraid, </a:t>
            </a:r>
            <a:r>
              <a:rPr lang="en-CA" sz="3000" b="1" i="1" dirty="0">
                <a:solidFill>
                  <a:srgbClr val="FF0000"/>
                </a:solidFill>
                <a:highlight>
                  <a:srgbClr val="FFFF00"/>
                </a:highlight>
              </a:rPr>
              <a:t>Mary</a:t>
            </a:r>
            <a:r>
              <a:rPr lang="en-CA" sz="3000" b="1" dirty="0">
                <a:solidFill>
                  <a:srgbClr val="FF0000"/>
                </a:solidFill>
              </a:rPr>
              <a:t>, for you have found favor with God.  And behold, you will conceive in your womb and bear a son, and you shall call his name Jesus.   He will be great and will be called the Son of the Most High. …”  And Mary said, “Behold, </a:t>
            </a:r>
            <a:r>
              <a:rPr lang="en-CA" sz="3000" b="1" i="1" dirty="0">
                <a:solidFill>
                  <a:srgbClr val="FF0000"/>
                </a:solidFill>
                <a:highlight>
                  <a:srgbClr val="FFFF00"/>
                </a:highlight>
              </a:rPr>
              <a:t>I am the servant of the Lord</a:t>
            </a:r>
            <a:r>
              <a:rPr lang="en-CA" sz="3000" b="1" dirty="0">
                <a:solidFill>
                  <a:srgbClr val="FF0000"/>
                </a:solidFill>
              </a:rPr>
              <a:t>; let it be to me according to your word.” </a:t>
            </a:r>
          </a:p>
          <a:p>
            <a:pPr algn="r">
              <a:lnSpc>
                <a:spcPct val="20000"/>
              </a:lnSpc>
              <a:spcBef>
                <a:spcPts val="0"/>
              </a:spcBef>
            </a:pPr>
            <a:r>
              <a:rPr lang="en-CA" sz="1900" b="1" dirty="0"/>
              <a:t>Luke 1:30-32a, 38a ESV</a:t>
            </a:r>
          </a:p>
          <a:p>
            <a:pPr>
              <a:spcBef>
                <a:spcPts val="600"/>
              </a:spcBef>
            </a:pPr>
            <a:r>
              <a:rPr lang="en-CA" sz="3000" b="1" dirty="0">
                <a:solidFill>
                  <a:srgbClr val="FF0000"/>
                </a:solidFill>
              </a:rPr>
              <a:t>But you have come to Mount Zion and to the city of the living God, </a:t>
            </a:r>
            <a:br>
              <a:rPr lang="en-CA" sz="3000" b="1" dirty="0">
                <a:solidFill>
                  <a:srgbClr val="FF0000"/>
                </a:solidFill>
              </a:rPr>
            </a:br>
            <a:r>
              <a:rPr lang="en-CA" sz="3000" b="1" dirty="0">
                <a:solidFill>
                  <a:srgbClr val="FF0000"/>
                </a:solidFill>
              </a:rPr>
              <a:t>the </a:t>
            </a:r>
            <a:r>
              <a:rPr lang="en-CA" sz="3000" b="1" i="1" dirty="0">
                <a:solidFill>
                  <a:srgbClr val="FF0000"/>
                </a:solidFill>
                <a:highlight>
                  <a:srgbClr val="FFFF00"/>
                </a:highlight>
              </a:rPr>
              <a:t>heavenly Jerusalem</a:t>
            </a:r>
            <a:r>
              <a:rPr lang="en-CA" sz="3000" b="1" dirty="0">
                <a:solidFill>
                  <a:srgbClr val="FF0000"/>
                </a:solidFill>
              </a:rPr>
              <a:t> … </a:t>
            </a:r>
            <a:br>
              <a:rPr lang="en-CA" sz="3000" b="1" dirty="0">
                <a:solidFill>
                  <a:srgbClr val="FF0000"/>
                </a:solidFill>
              </a:rPr>
            </a:br>
            <a:r>
              <a:rPr lang="en-CA" sz="3000" b="1" dirty="0">
                <a:solidFill>
                  <a:srgbClr val="FF0000"/>
                </a:solidFill>
              </a:rPr>
              <a:t>But the Jerusalem above is free, and </a:t>
            </a:r>
            <a:r>
              <a:rPr lang="en-CA" sz="3000" b="1" i="1" dirty="0">
                <a:solidFill>
                  <a:srgbClr val="FF0000"/>
                </a:solidFill>
                <a:highlight>
                  <a:srgbClr val="FFFF00"/>
                </a:highlight>
              </a:rPr>
              <a:t>she is our mother</a:t>
            </a:r>
            <a:r>
              <a:rPr lang="en-CA" sz="3000" b="1" dirty="0">
                <a:solidFill>
                  <a:srgbClr val="FF0000"/>
                </a:solidFill>
              </a:rPr>
              <a:t>.</a:t>
            </a:r>
          </a:p>
          <a:p>
            <a:pPr algn="r">
              <a:lnSpc>
                <a:spcPct val="70000"/>
              </a:lnSpc>
              <a:spcBef>
                <a:spcPts val="0"/>
              </a:spcBef>
            </a:pPr>
            <a:r>
              <a:rPr lang="en-CA" sz="1800" b="1" dirty="0"/>
              <a:t>Hebrews 12:22a, Galatians 4:26 ESV</a:t>
            </a:r>
            <a:endParaRPr lang="en-CA" b="1" dirty="0"/>
          </a:p>
        </p:txBody>
      </p:sp>
      <p:sp>
        <p:nvSpPr>
          <p:cNvPr id="5" name="TextBox 4">
            <a:extLst>
              <a:ext uri="{FF2B5EF4-FFF2-40B4-BE49-F238E27FC236}">
                <a16:creationId xmlns:a16="http://schemas.microsoft.com/office/drawing/2014/main" id="{3A11BCF7-B94D-8D49-8CB4-35B9A8480D7A}"/>
              </a:ext>
            </a:extLst>
          </p:cNvPr>
          <p:cNvSpPr txBox="1"/>
          <p:nvPr/>
        </p:nvSpPr>
        <p:spPr>
          <a:xfrm>
            <a:off x="0" y="6562679"/>
            <a:ext cx="12192000" cy="246221"/>
          </a:xfrm>
          <a:prstGeom prst="rect">
            <a:avLst/>
          </a:prstGeom>
          <a:noFill/>
        </p:spPr>
        <p:txBody>
          <a:bodyPr wrap="square">
            <a:spAutoFit/>
          </a:bodyPr>
          <a:lstStyle/>
          <a:p>
            <a:r>
              <a:rPr lang="en-CA" sz="1000" dirty="0"/>
              <a:t>©2024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1239769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561DE-063C-191C-9864-BF47A5D83B04}"/>
              </a:ext>
            </a:extLst>
          </p:cNvPr>
          <p:cNvSpPr>
            <a:spLocks noGrp="1"/>
          </p:cNvSpPr>
          <p:nvPr>
            <p:ph type="title"/>
          </p:nvPr>
        </p:nvSpPr>
        <p:spPr>
          <a:xfrm>
            <a:off x="0" y="1"/>
            <a:ext cx="12192000" cy="1259456"/>
          </a:xfrm>
        </p:spPr>
        <p:txBody>
          <a:bodyPr>
            <a:normAutofit/>
          </a:bodyPr>
          <a:lstStyle/>
          <a:p>
            <a:pPr marL="852488" marR="0" lvl="0" indent="-455613" defTabSz="914400" rtl="0" eaLnBrk="1" fontAlgn="auto" latinLnBrk="0" hangingPunct="1">
              <a:lnSpc>
                <a:spcPct val="90000"/>
              </a:lnSpc>
              <a:spcBef>
                <a:spcPts val="1200"/>
              </a:spcBef>
              <a:spcAft>
                <a:spcPts val="0"/>
              </a:spcAft>
              <a:tabLst/>
              <a:defRPr/>
            </a:pP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2. There is none holy like [YHWH]: for there is none besides you; </a:t>
            </a:r>
            <a:b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there is no rock like our God</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a:t>
            </a:r>
            <a:endParaRPr lang="en-CA" sz="4800" dirty="0">
              <a:solidFill>
                <a:srgbClr val="FF0000"/>
              </a:solidFill>
            </a:endParaRPr>
          </a:p>
        </p:txBody>
      </p:sp>
      <p:sp>
        <p:nvSpPr>
          <p:cNvPr id="3" name="Content Placeholder 2">
            <a:extLst>
              <a:ext uri="{FF2B5EF4-FFF2-40B4-BE49-F238E27FC236}">
                <a16:creationId xmlns:a16="http://schemas.microsoft.com/office/drawing/2014/main" id="{0968274B-5221-92FE-D68E-2CF1BF22BC74}"/>
              </a:ext>
            </a:extLst>
          </p:cNvPr>
          <p:cNvSpPr>
            <a:spLocks noGrp="1"/>
          </p:cNvSpPr>
          <p:nvPr>
            <p:ph idx="1"/>
          </p:nvPr>
        </p:nvSpPr>
        <p:spPr>
          <a:xfrm>
            <a:off x="603849" y="1259457"/>
            <a:ext cx="11059064" cy="5598542"/>
          </a:xfrm>
        </p:spPr>
        <p:txBody>
          <a:bodyPr/>
          <a:lstStyle/>
          <a:p>
            <a:r>
              <a:rPr lang="en-CA" dirty="0"/>
              <a:t>Hannah alludes to the </a:t>
            </a:r>
            <a:r>
              <a:rPr lang="en-CA" b="1" dirty="0">
                <a:highlight>
                  <a:srgbClr val="FFFF00"/>
                </a:highlight>
              </a:rPr>
              <a:t>Song of Moses</a:t>
            </a:r>
            <a:r>
              <a:rPr lang="en-CA" dirty="0"/>
              <a:t> in Deuteronomy chapter 32 where YHWH is called “</a:t>
            </a:r>
            <a:r>
              <a:rPr lang="en-CA" b="1" dirty="0">
                <a:highlight>
                  <a:srgbClr val="FFFF00"/>
                </a:highlight>
              </a:rPr>
              <a:t>The Rock</a:t>
            </a:r>
            <a:r>
              <a:rPr lang="en-CA" dirty="0"/>
              <a:t>” in verses 4, 15, 18, 30, and 31.  </a:t>
            </a:r>
          </a:p>
          <a:p>
            <a:r>
              <a:rPr lang="en-CA" b="1" dirty="0">
                <a:highlight>
                  <a:srgbClr val="FFFF00"/>
                </a:highlight>
              </a:rPr>
              <a:t>The Rock is identified as Jesus Christ</a:t>
            </a:r>
            <a:r>
              <a:rPr lang="en-CA" dirty="0"/>
              <a:t>:</a:t>
            </a:r>
          </a:p>
          <a:p>
            <a:pPr marL="457200" lvl="1" indent="0">
              <a:buNone/>
            </a:pPr>
            <a:r>
              <a:rPr lang="en-CA" b="1" u="sng" dirty="0"/>
              <a:t>1 Corinthians 10:1-4</a:t>
            </a:r>
          </a:p>
          <a:p>
            <a:pPr marL="457200" lvl="1" indent="0">
              <a:lnSpc>
                <a:spcPct val="100000"/>
              </a:lnSpc>
              <a:buNone/>
            </a:pPr>
            <a:r>
              <a:rPr lang="en-CA" dirty="0"/>
              <a:t>For I do not want you to be unaware, brothers, that our fathers were all under the cloud, and all passed through the sea, and all were baptized into Moses in the cloud and in the sea, and all ate the same spiritual food, and all drank the same spiritual drink.  </a:t>
            </a:r>
          </a:p>
          <a:p>
            <a:pPr marL="457200" lvl="1" indent="0">
              <a:lnSpc>
                <a:spcPct val="100000"/>
              </a:lnSpc>
              <a:buNone/>
            </a:pPr>
            <a:r>
              <a:rPr lang="en-CA" dirty="0"/>
              <a:t>For they drank from the spiritual Rock that followed them, and </a:t>
            </a:r>
            <a:br>
              <a:rPr lang="en-CA" dirty="0"/>
            </a:br>
            <a:r>
              <a:rPr lang="en-CA" b="1" dirty="0">
                <a:highlight>
                  <a:srgbClr val="FFFF00"/>
                </a:highlight>
              </a:rPr>
              <a:t>the Rock was Christ</a:t>
            </a:r>
            <a:r>
              <a:rPr lang="en-CA" dirty="0"/>
              <a:t>. </a:t>
            </a:r>
          </a:p>
        </p:txBody>
      </p:sp>
    </p:spTree>
    <p:extLst>
      <p:ext uri="{BB962C8B-B14F-4D97-AF65-F5344CB8AC3E}">
        <p14:creationId xmlns:p14="http://schemas.microsoft.com/office/powerpoint/2010/main" val="469883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396A5-6ED3-8F0C-7C6D-173234C3F2E7}"/>
              </a:ext>
            </a:extLst>
          </p:cNvPr>
          <p:cNvSpPr>
            <a:spLocks noGrp="1"/>
          </p:cNvSpPr>
          <p:nvPr>
            <p:ph type="title"/>
          </p:nvPr>
        </p:nvSpPr>
        <p:spPr>
          <a:xfrm>
            <a:off x="0" y="1"/>
            <a:ext cx="12192000" cy="1242203"/>
          </a:xfrm>
        </p:spPr>
        <p:txBody>
          <a:bodyPr>
            <a:noAutofit/>
          </a:bodyPr>
          <a:lstStyle/>
          <a:p>
            <a:pPr marL="344488" marR="0" lvl="0" indent="-344488" defTabSz="914400" rtl="0" eaLnBrk="1" fontAlgn="auto" latinLnBrk="0" hangingPunct="1">
              <a:lnSpc>
                <a:spcPct val="90000"/>
              </a:lnSpc>
              <a:spcBef>
                <a:spcPts val="1200"/>
              </a:spcBef>
              <a:spcAft>
                <a:spcPts val="0"/>
              </a:spcAft>
              <a:tabLst/>
              <a:defRPr/>
            </a:pPr>
            <a:r>
              <a:rPr kumimoji="0" lang="en-CA" sz="30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3. Talk no more so very </a:t>
            </a:r>
            <a:r>
              <a:rPr kumimoji="0" lang="en-CA" sz="30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proudly</a:t>
            </a:r>
            <a:r>
              <a:rPr kumimoji="0" lang="en-CA" sz="30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let not </a:t>
            </a:r>
            <a:r>
              <a:rPr kumimoji="0" lang="en-CA" sz="30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arrogance</a:t>
            </a:r>
            <a:r>
              <a:rPr kumimoji="0" lang="en-CA" sz="30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come from your mouth;</a:t>
            </a:r>
            <a:br>
              <a:rPr kumimoji="0" lang="en-CA" sz="30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30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for [YHWH]</a:t>
            </a:r>
            <a:r>
              <a:rPr kumimoji="0" lang="en-CA" sz="300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CA" sz="30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is a God of knowledge</a:t>
            </a:r>
            <a:r>
              <a:rPr kumimoji="0" lang="en-CA" sz="30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and by him </a:t>
            </a:r>
            <a:r>
              <a:rPr kumimoji="0" lang="en-CA" sz="30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actions</a:t>
            </a:r>
            <a:r>
              <a:rPr kumimoji="0" lang="en-CA" sz="30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are weighed.</a:t>
            </a:r>
            <a:endParaRPr lang="en-CA" sz="3000" dirty="0">
              <a:solidFill>
                <a:srgbClr val="FF0000"/>
              </a:solidFill>
            </a:endParaRPr>
          </a:p>
        </p:txBody>
      </p:sp>
      <p:sp>
        <p:nvSpPr>
          <p:cNvPr id="3" name="Content Placeholder 2">
            <a:extLst>
              <a:ext uri="{FF2B5EF4-FFF2-40B4-BE49-F238E27FC236}">
                <a16:creationId xmlns:a16="http://schemas.microsoft.com/office/drawing/2014/main" id="{4FCE555A-B3A9-8B14-276F-428183E3BBD0}"/>
              </a:ext>
            </a:extLst>
          </p:cNvPr>
          <p:cNvSpPr>
            <a:spLocks noGrp="1"/>
          </p:cNvSpPr>
          <p:nvPr>
            <p:ph idx="1"/>
          </p:nvPr>
        </p:nvSpPr>
        <p:spPr>
          <a:xfrm>
            <a:off x="120770" y="1242204"/>
            <a:ext cx="11731924" cy="5615795"/>
          </a:xfrm>
        </p:spPr>
        <p:txBody>
          <a:bodyPr/>
          <a:lstStyle/>
          <a:p>
            <a:pPr>
              <a:spcBef>
                <a:spcPts val="0"/>
              </a:spcBef>
              <a:spcAft>
                <a:spcPts val="600"/>
              </a:spcAft>
            </a:pPr>
            <a:r>
              <a:rPr lang="en-CA" sz="2800" dirty="0">
                <a:effectLst/>
                <a:latin typeface="Calibri" panose="020F0502020204030204" pitchFamily="34" charset="0"/>
                <a:ea typeface="Calibri" panose="020F0502020204030204" pitchFamily="34" charset="0"/>
                <a:cs typeface="Calibri" panose="020F0502020204030204" pitchFamily="34" charset="0"/>
              </a:rPr>
              <a:t>The first line,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talk no more</a:t>
            </a:r>
            <a:r>
              <a:rPr lang="en-CA" sz="2800" dirty="0">
                <a:effectLst/>
                <a:latin typeface="Calibri" panose="020F0502020204030204" pitchFamily="34" charset="0"/>
                <a:ea typeface="Calibri" panose="020F0502020204030204" pitchFamily="34" charset="0"/>
                <a:cs typeface="Calibri" panose="020F0502020204030204" pitchFamily="34" charset="0"/>
              </a:rPr>
              <a:t> …”,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let not arrogance</a:t>
            </a:r>
            <a:r>
              <a:rPr lang="en-CA" sz="2800" dirty="0">
                <a:effectLst/>
                <a:latin typeface="Calibri" panose="020F0502020204030204" pitchFamily="34" charset="0"/>
                <a:ea typeface="Calibri" panose="020F0502020204030204" pitchFamily="34" charset="0"/>
                <a:cs typeface="Calibri" panose="020F0502020204030204" pitchFamily="34" charset="0"/>
              </a:rPr>
              <a:t> …” , may allude back to verse 1,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my mouth derides my enemies</a:t>
            </a:r>
            <a:r>
              <a:rPr lang="en-CA" sz="2800" dirty="0">
                <a:effectLst/>
                <a:latin typeface="Calibri" panose="020F0502020204030204" pitchFamily="34" charset="0"/>
                <a:ea typeface="Calibri" panose="020F0502020204030204" pitchFamily="34" charset="0"/>
                <a:cs typeface="Calibri" panose="020F0502020204030204" pitchFamily="34" charset="0"/>
              </a:rPr>
              <a:t>”: Hannah is telling her enemies to desist from deriding her</a:t>
            </a:r>
            <a:r>
              <a:rPr lang="en-CA" dirty="0">
                <a:latin typeface="Calibri" panose="020F0502020204030204" pitchFamily="34" charset="0"/>
                <a:ea typeface="Calibri" panose="020F0502020204030204" pitchFamily="34" charset="0"/>
                <a:cs typeface="Calibri" panose="020F0502020204030204" pitchFamily="34" charset="0"/>
              </a:rPr>
              <a:t> – Peninnah.</a:t>
            </a:r>
            <a:r>
              <a:rPr lang="en-CA" sz="2800" dirty="0">
                <a:effectLst/>
                <a:latin typeface="Calibri" panose="020F0502020204030204" pitchFamily="34" charset="0"/>
                <a:ea typeface="Calibri" panose="020F0502020204030204" pitchFamily="34" charset="0"/>
                <a:cs typeface="Calibri" panose="020F0502020204030204" pitchFamily="34" charset="0"/>
              </a:rPr>
              <a:t> </a:t>
            </a:r>
          </a:p>
          <a:p>
            <a:pPr>
              <a:spcBef>
                <a:spcPts val="0"/>
              </a:spcBef>
              <a:spcAft>
                <a:spcPts val="600"/>
              </a:spcAft>
            </a:pPr>
            <a:r>
              <a:rPr lang="en-CA" sz="2800" dirty="0">
                <a:effectLst/>
                <a:latin typeface="Calibri" panose="020F0502020204030204" pitchFamily="34" charset="0"/>
                <a:ea typeface="Calibri" panose="020F0502020204030204" pitchFamily="34" charset="0"/>
                <a:cs typeface="Calibri" panose="020F0502020204030204" pitchFamily="34" charset="0"/>
              </a:rPr>
              <a:t>But it can also be taken as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a general call to repentance</a:t>
            </a:r>
            <a:r>
              <a:rPr lang="en-CA" sz="2800" dirty="0">
                <a:effectLst/>
                <a:latin typeface="Calibri" panose="020F0502020204030204" pitchFamily="34" charset="0"/>
                <a:ea typeface="Calibri" panose="020F0502020204030204" pitchFamily="34" charset="0"/>
                <a:cs typeface="Calibri" panose="020F0502020204030204" pitchFamily="34" charset="0"/>
              </a:rPr>
              <a:t> – this is suggested by the second line of the verse.  </a:t>
            </a:r>
          </a:p>
          <a:p>
            <a:pPr>
              <a:spcBef>
                <a:spcPts val="0"/>
              </a:spcBef>
              <a:spcAft>
                <a:spcPts val="600"/>
              </a:spcAft>
            </a:pPr>
            <a:r>
              <a:rPr lang="en-CA" sz="2800" dirty="0">
                <a:effectLst/>
                <a:latin typeface="Calibri" panose="020F0502020204030204" pitchFamily="34" charset="0"/>
                <a:ea typeface="Calibri" panose="020F0502020204030204" pitchFamily="34" charset="0"/>
                <a:cs typeface="Calibri" panose="020F0502020204030204" pitchFamily="34" charset="0"/>
              </a:rPr>
              <a:t>Because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YHWH is a God of knowledge</a:t>
            </a:r>
            <a:r>
              <a:rPr lang="en-CA" sz="2800" dirty="0">
                <a:effectLst/>
                <a:latin typeface="Calibri" panose="020F0502020204030204" pitchFamily="34" charset="0"/>
                <a:ea typeface="Calibri" panose="020F0502020204030204" pitchFamily="34" charset="0"/>
                <a:cs typeface="Calibri" panose="020F0502020204030204" pitchFamily="34" charset="0"/>
              </a:rPr>
              <a:t>,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arrogant patter</a:t>
            </a:r>
            <a:r>
              <a:rPr lang="en-CA" sz="2800" dirty="0">
                <a:effectLst/>
                <a:latin typeface="Calibri" panose="020F0502020204030204" pitchFamily="34" charset="0"/>
                <a:ea typeface="Calibri" panose="020F0502020204030204" pitchFamily="34" charset="0"/>
                <a:cs typeface="Calibri" panose="020F0502020204030204" pitchFamily="34" charset="0"/>
              </a:rPr>
              <a:t> on the part of human beings is utterly irrelevant.  </a:t>
            </a:r>
          </a:p>
          <a:p>
            <a:pPr>
              <a:spcBef>
                <a:spcPts val="0"/>
              </a:spcBef>
              <a:spcAft>
                <a:spcPts val="600"/>
              </a:spcAft>
            </a:pPr>
            <a:r>
              <a:rPr lang="en-CA" sz="2800" dirty="0">
                <a:effectLst/>
                <a:latin typeface="Calibri" panose="020F0502020204030204" pitchFamily="34" charset="0"/>
                <a:ea typeface="Calibri" panose="020F0502020204030204" pitchFamily="34" charset="0"/>
                <a:cs typeface="Calibri" panose="020F0502020204030204" pitchFamily="34" charset="0"/>
              </a:rPr>
              <a:t>In repentance, one goes to God requesting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forgiveness for past “actions” which God weighs</a:t>
            </a:r>
            <a:r>
              <a:rPr lang="en-CA" sz="2800" dirty="0">
                <a:effectLst/>
                <a:latin typeface="Calibri" panose="020F0502020204030204" pitchFamily="34" charset="0"/>
                <a:ea typeface="Calibri" panose="020F0502020204030204" pitchFamily="34" charset="0"/>
                <a:cs typeface="Calibri" panose="020F0502020204030204" pitchFamily="34" charset="0"/>
              </a:rPr>
              <a:t> in conjunction with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future actions</a:t>
            </a:r>
            <a:r>
              <a:rPr lang="en-CA" sz="2800" dirty="0">
                <a:effectLst/>
                <a:latin typeface="Calibri" panose="020F0502020204030204" pitchFamily="34" charset="0"/>
                <a:ea typeface="Calibri" panose="020F0502020204030204" pitchFamily="34" charset="0"/>
                <a:cs typeface="Calibri" panose="020F0502020204030204" pitchFamily="34" charset="0"/>
              </a:rPr>
              <a:t> to evaluate a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changed attitude</a:t>
            </a:r>
            <a:r>
              <a:rPr lang="en-CA" sz="2800" dirty="0">
                <a:effectLst/>
                <a:latin typeface="Calibri" panose="020F0502020204030204" pitchFamily="34" charset="0"/>
                <a:ea typeface="Calibri" panose="020F0502020204030204" pitchFamily="34" charset="0"/>
                <a:cs typeface="Calibri" panose="020F0502020204030204" pitchFamily="34" charset="0"/>
              </a:rPr>
              <a:t>.</a:t>
            </a:r>
            <a:endParaRPr lang="en-CA" sz="2800" dirty="0">
              <a:effectLst/>
              <a:latin typeface="Calibri" panose="020F0502020204030204" pitchFamily="34" charset="0"/>
              <a:ea typeface="Calibri" panose="020F050202020403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885726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0EC5D-7685-4388-E2A9-E58DC6ECD8D9}"/>
              </a:ext>
            </a:extLst>
          </p:cNvPr>
          <p:cNvSpPr>
            <a:spLocks noGrp="1"/>
          </p:cNvSpPr>
          <p:nvPr>
            <p:ph type="title"/>
          </p:nvPr>
        </p:nvSpPr>
        <p:spPr>
          <a:xfrm>
            <a:off x="1" y="0"/>
            <a:ext cx="12192000" cy="1224950"/>
          </a:xfrm>
        </p:spPr>
        <p:txBody>
          <a:bodyPr>
            <a:normAutofit/>
          </a:bodyPr>
          <a:lstStyle/>
          <a:p>
            <a:pPr marL="852488" marR="0" lvl="0" indent="-731838" defTabSz="914400" rtl="0" eaLnBrk="1" fontAlgn="auto" latinLnBrk="0" hangingPunct="1">
              <a:lnSpc>
                <a:spcPct val="90000"/>
              </a:lnSpc>
              <a:spcBef>
                <a:spcPts val="1200"/>
              </a:spcBef>
              <a:spcAft>
                <a:spcPts val="0"/>
              </a:spcAft>
              <a:tabLst/>
              <a:defRPr/>
            </a:pP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4. The </a:t>
            </a: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bows of the mighty are broken</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but the </a:t>
            </a: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feeble bind on strength</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a:t>
            </a:r>
            <a:endParaRPr lang="en-CA" sz="4800" dirty="0">
              <a:solidFill>
                <a:srgbClr val="FF0000"/>
              </a:solidFill>
            </a:endParaRPr>
          </a:p>
        </p:txBody>
      </p:sp>
      <p:sp>
        <p:nvSpPr>
          <p:cNvPr id="3" name="Content Placeholder 2">
            <a:extLst>
              <a:ext uri="{FF2B5EF4-FFF2-40B4-BE49-F238E27FC236}">
                <a16:creationId xmlns:a16="http://schemas.microsoft.com/office/drawing/2014/main" id="{B556BD32-61C6-BBF4-4A7E-B60F1BFB1E72}"/>
              </a:ext>
            </a:extLst>
          </p:cNvPr>
          <p:cNvSpPr>
            <a:spLocks noGrp="1"/>
          </p:cNvSpPr>
          <p:nvPr>
            <p:ph idx="1"/>
          </p:nvPr>
        </p:nvSpPr>
        <p:spPr>
          <a:xfrm>
            <a:off x="293298" y="1414732"/>
            <a:ext cx="11473132" cy="5443267"/>
          </a:xfrm>
        </p:spPr>
        <p:txBody>
          <a:bodyPr/>
          <a:lstStyle/>
          <a:p>
            <a:pPr>
              <a:spcBef>
                <a:spcPts val="0"/>
              </a:spcBef>
              <a:spcAft>
                <a:spcPts val="600"/>
              </a:spcAft>
            </a:pPr>
            <a:r>
              <a:rPr lang="en-CA" sz="2800" dirty="0">
                <a:effectLst/>
                <a:latin typeface="Calibri" panose="020F0502020204030204" pitchFamily="34" charset="0"/>
                <a:ea typeface="Calibri" panose="020F0502020204030204" pitchFamily="34" charset="0"/>
                <a:cs typeface="Calibri" panose="020F0502020204030204" pitchFamily="34" charset="0"/>
              </a:rPr>
              <a:t>Here Hannah begins to develop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two themes</a:t>
            </a:r>
            <a:r>
              <a:rPr lang="en-CA" sz="2800" dirty="0">
                <a:effectLst/>
                <a:latin typeface="Calibri" panose="020F0502020204030204" pitchFamily="34" charset="0"/>
                <a:ea typeface="Calibri" panose="020F0502020204030204" pitchFamily="34" charset="0"/>
                <a:cs typeface="Calibri" panose="020F0502020204030204" pitchFamily="34" charset="0"/>
              </a:rPr>
              <a:t> which run through the rest of the poem: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retributive justice</a:t>
            </a:r>
            <a:r>
              <a:rPr lang="en-CA" sz="2800" dirty="0">
                <a:effectLst/>
                <a:latin typeface="Calibri" panose="020F0502020204030204" pitchFamily="34" charset="0"/>
                <a:ea typeface="Calibri" panose="020F0502020204030204" pitchFamily="34" charset="0"/>
                <a:cs typeface="Calibri" panose="020F0502020204030204" pitchFamily="34" charset="0"/>
              </a:rPr>
              <a:t>,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bows of the mighty are broken</a:t>
            </a:r>
            <a:r>
              <a:rPr lang="en-CA" sz="2800" dirty="0">
                <a:effectLst/>
                <a:latin typeface="Calibri" panose="020F0502020204030204" pitchFamily="34" charset="0"/>
                <a:ea typeface="Calibri" panose="020F0502020204030204" pitchFamily="34" charset="0"/>
                <a:cs typeface="Calibri" panose="020F0502020204030204" pitchFamily="34" charset="0"/>
              </a:rPr>
              <a:t>”; and, the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contrite of spirit</a:t>
            </a:r>
            <a:r>
              <a:rPr lang="en-CA" sz="2800" dirty="0">
                <a:effectLst/>
                <a:latin typeface="Calibri" panose="020F0502020204030204" pitchFamily="34" charset="0"/>
                <a:ea typeface="Calibri" panose="020F0502020204030204" pitchFamily="34" charset="0"/>
                <a:cs typeface="Calibri" panose="020F0502020204030204" pitchFamily="34" charset="0"/>
              </a:rPr>
              <a:t>, true worshippers,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 feeble</a:t>
            </a:r>
            <a:r>
              <a:rPr lang="en-CA" sz="2800" dirty="0">
                <a:effectLst/>
                <a:latin typeface="Calibri" panose="020F0502020204030204" pitchFamily="34" charset="0"/>
                <a:ea typeface="Calibri" panose="020F0502020204030204" pitchFamily="34" charset="0"/>
                <a:cs typeface="Calibri" panose="020F0502020204030204" pitchFamily="34" charset="0"/>
              </a:rPr>
              <a:t>”. </a:t>
            </a:r>
          </a:p>
          <a:p>
            <a:pPr>
              <a:spcBef>
                <a:spcPts val="0"/>
              </a:spcBef>
              <a:spcAft>
                <a:spcPts val="600"/>
              </a:spcAft>
            </a:pPr>
            <a:r>
              <a:rPr lang="en-CA" sz="2800" dirty="0">
                <a:effectLst/>
                <a:latin typeface="Calibri" panose="020F0502020204030204" pitchFamily="34" charset="0"/>
                <a:ea typeface="Calibri" panose="020F0502020204030204" pitchFamily="34" charset="0"/>
                <a:cs typeface="Calibri" panose="020F0502020204030204" pitchFamily="34" charset="0"/>
              </a:rPr>
              <a:t>The word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feeble</a:t>
            </a:r>
            <a:r>
              <a:rPr lang="en-CA" sz="2800" dirty="0">
                <a:effectLst/>
                <a:latin typeface="Calibri" panose="020F0502020204030204" pitchFamily="34" charset="0"/>
                <a:ea typeface="Calibri" panose="020F0502020204030204" pitchFamily="34" charset="0"/>
                <a:cs typeface="Calibri" panose="020F0502020204030204" pitchFamily="34" charset="0"/>
              </a:rPr>
              <a:t>” is from a niphal participle of the root </a:t>
            </a:r>
            <a:r>
              <a:rPr lang="en-CA" sz="3600" dirty="0">
                <a:effectLst/>
                <a:latin typeface="Times New Roman" panose="02020603050405020304" pitchFamily="18" charset="0"/>
                <a:ea typeface="Calibri" panose="020F0502020204030204" pitchFamily="34" charset="0"/>
                <a:cs typeface="+mj-cs"/>
              </a:rPr>
              <a:t> </a:t>
            </a:r>
            <a:r>
              <a:rPr lang="he-IL" sz="3600" dirty="0">
                <a:effectLst/>
                <a:latin typeface="Times New Roman" panose="02020603050405020304" pitchFamily="18" charset="0"/>
                <a:ea typeface="Calibri" panose="020F0502020204030204" pitchFamily="34" charset="0"/>
                <a:cs typeface="+mj-cs"/>
              </a:rPr>
              <a:t>כָשַׁל </a:t>
            </a:r>
            <a:r>
              <a:rPr lang="en-CA" sz="2800" dirty="0">
                <a:effectLst/>
                <a:latin typeface="Calibri" panose="020F0502020204030204" pitchFamily="34" charset="0"/>
                <a:ea typeface="Calibri" panose="020F0502020204030204" pitchFamily="34" charset="0"/>
                <a:cs typeface="+mj-cs"/>
              </a:rPr>
              <a:t> </a:t>
            </a:r>
            <a:r>
              <a:rPr lang="en-CA" sz="2800" dirty="0">
                <a:effectLst/>
                <a:latin typeface="Calibri" panose="020F0502020204030204" pitchFamily="34" charset="0"/>
                <a:ea typeface="Calibri" panose="020F0502020204030204" pitchFamily="34" charset="0"/>
                <a:cs typeface="Calibri" panose="020F0502020204030204" pitchFamily="34" charset="0"/>
              </a:rPr>
              <a:t>- </a:t>
            </a:r>
            <a:r>
              <a:rPr lang="en-CA" sz="2800" dirty="0" err="1">
                <a:effectLst/>
                <a:latin typeface="Calibri" panose="020F0502020204030204" pitchFamily="34" charset="0"/>
                <a:ea typeface="Calibri" panose="020F0502020204030204" pitchFamily="34" charset="0"/>
                <a:cs typeface="Calibri" panose="020F0502020204030204" pitchFamily="34" charset="0"/>
              </a:rPr>
              <a:t>kashal</a:t>
            </a:r>
            <a:r>
              <a:rPr lang="en-CA" sz="2800" dirty="0">
                <a:effectLst/>
                <a:latin typeface="Calibri" panose="020F0502020204030204" pitchFamily="34" charset="0"/>
                <a:ea typeface="Calibri" panose="020F0502020204030204" pitchFamily="34" charset="0"/>
                <a:cs typeface="Calibri" panose="020F0502020204030204" pitchFamily="34" charset="0"/>
              </a:rPr>
              <a:t>, which means literally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to stumble</a:t>
            </a:r>
            <a:r>
              <a:rPr lang="en-CA" sz="2800" dirty="0">
                <a:effectLst/>
                <a:latin typeface="Calibri" panose="020F0502020204030204" pitchFamily="34" charset="0"/>
                <a:ea typeface="Calibri" panose="020F0502020204030204" pitchFamily="34" charset="0"/>
                <a:cs typeface="Calibri" panose="020F0502020204030204" pitchFamily="34" charset="0"/>
              </a:rPr>
              <a:t>” or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to stagger</a:t>
            </a:r>
            <a:r>
              <a:rPr lang="en-CA" sz="2800" dirty="0">
                <a:effectLst/>
                <a:latin typeface="Calibri" panose="020F0502020204030204" pitchFamily="34" charset="0"/>
                <a:ea typeface="Calibri" panose="020F0502020204030204" pitchFamily="34" charset="0"/>
                <a:cs typeface="Calibri" panose="020F0502020204030204" pitchFamily="34" charset="0"/>
              </a:rPr>
              <a:t>”.  </a:t>
            </a:r>
          </a:p>
          <a:p>
            <a:pPr>
              <a:spcBef>
                <a:spcPts val="0"/>
              </a:spcBef>
              <a:spcAft>
                <a:spcPts val="600"/>
              </a:spcAft>
            </a:pPr>
            <a:r>
              <a:rPr lang="en-CA" sz="2800" dirty="0">
                <a:effectLst/>
                <a:latin typeface="Calibri" panose="020F0502020204030204" pitchFamily="34" charset="0"/>
                <a:ea typeface="Calibri" panose="020F0502020204030204" pitchFamily="34" charset="0"/>
                <a:cs typeface="Calibri" panose="020F0502020204030204" pitchFamily="34" charset="0"/>
              </a:rPr>
              <a:t>Spiritually this is generally the state </a:t>
            </a:r>
            <a:r>
              <a:rPr lang="en-CA" dirty="0">
                <a:latin typeface="Calibri" panose="020F0502020204030204" pitchFamily="34" charset="0"/>
                <a:ea typeface="Calibri" panose="020F0502020204030204" pitchFamily="34" charset="0"/>
                <a:cs typeface="Calibri" panose="020F0502020204030204" pitchFamily="34" charset="0"/>
              </a:rPr>
              <a:t>of a person when the person is ready to respond to </a:t>
            </a:r>
            <a:r>
              <a:rPr lang="en-CA" sz="2800" dirty="0">
                <a:effectLst/>
                <a:latin typeface="Calibri" panose="020F0502020204030204" pitchFamily="34" charset="0"/>
                <a:ea typeface="Calibri" panose="020F0502020204030204" pitchFamily="34" charset="0"/>
                <a:cs typeface="Calibri" panose="020F0502020204030204" pitchFamily="34" charset="0"/>
              </a:rPr>
              <a:t>God’s calling.</a:t>
            </a: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a:spcBef>
                <a:spcPts val="0"/>
              </a:spcBef>
              <a:spcAft>
                <a:spcPts val="600"/>
              </a:spcAft>
            </a:pPr>
            <a:r>
              <a:rPr lang="en-CA" dirty="0">
                <a:latin typeface="Calibri" panose="020F0502020204030204" pitchFamily="34" charset="0"/>
                <a:ea typeface="Calibri" panose="020F0502020204030204" pitchFamily="34" charset="0"/>
                <a:cs typeface="Arial" panose="020B0604020202020204" pitchFamily="34" charset="0"/>
              </a:rPr>
              <a:t>“</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bind on strength</a:t>
            </a:r>
            <a:r>
              <a:rPr lang="en-CA" dirty="0">
                <a:latin typeface="Calibri" panose="020F0502020204030204" pitchFamily="34" charset="0"/>
                <a:ea typeface="Calibri" panose="020F0502020204030204" pitchFamily="34" charset="0"/>
                <a:cs typeface="Arial" panose="020B0604020202020204" pitchFamily="34" charset="0"/>
              </a:rPr>
              <a:t>” – true strength comes only from the Holy Spirit.</a:t>
            </a:r>
            <a:endParaRPr lang="en-CA" sz="20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CA" dirty="0"/>
          </a:p>
        </p:txBody>
      </p:sp>
    </p:spTree>
    <p:extLst>
      <p:ext uri="{BB962C8B-B14F-4D97-AF65-F5344CB8AC3E}">
        <p14:creationId xmlns:p14="http://schemas.microsoft.com/office/powerpoint/2010/main" val="3888507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54015-4D6E-90DF-055C-667576CED3F9}"/>
              </a:ext>
            </a:extLst>
          </p:cNvPr>
          <p:cNvSpPr>
            <a:spLocks noGrp="1"/>
          </p:cNvSpPr>
          <p:nvPr>
            <p:ph type="title"/>
          </p:nvPr>
        </p:nvSpPr>
        <p:spPr>
          <a:xfrm>
            <a:off x="0" y="1"/>
            <a:ext cx="12192000" cy="1351721"/>
          </a:xfrm>
        </p:spPr>
        <p:txBody>
          <a:bodyPr>
            <a:normAutofit fontScale="90000"/>
          </a:bodyPr>
          <a:lstStyle/>
          <a:p>
            <a:pPr marL="293688" indent="-293688"/>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5. Those who were full have hired themselves out for bread, </a:t>
            </a:r>
            <a:b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but </a:t>
            </a: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those who were hungry</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have ceased to hunger.</a:t>
            </a:r>
            <a:b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The barren has borne seven</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but she who has many children is forlorn.</a:t>
            </a:r>
            <a:endParaRPr lang="en-CA" sz="4800" dirty="0">
              <a:solidFill>
                <a:srgbClr val="FF0000"/>
              </a:solidFill>
            </a:endParaRPr>
          </a:p>
        </p:txBody>
      </p:sp>
      <p:sp>
        <p:nvSpPr>
          <p:cNvPr id="3" name="Content Placeholder 2">
            <a:extLst>
              <a:ext uri="{FF2B5EF4-FFF2-40B4-BE49-F238E27FC236}">
                <a16:creationId xmlns:a16="http://schemas.microsoft.com/office/drawing/2014/main" id="{D02FBE05-A769-8B29-5AD3-0015B7B16E30}"/>
              </a:ext>
            </a:extLst>
          </p:cNvPr>
          <p:cNvSpPr>
            <a:spLocks noGrp="1"/>
          </p:cNvSpPr>
          <p:nvPr>
            <p:ph idx="1"/>
          </p:nvPr>
        </p:nvSpPr>
        <p:spPr>
          <a:xfrm>
            <a:off x="1" y="1351722"/>
            <a:ext cx="12191999" cy="5506277"/>
          </a:xfrm>
        </p:spPr>
        <p:txBody>
          <a:bodyPr>
            <a:normAutofit fontScale="92500" lnSpcReduction="10000"/>
          </a:bodyPr>
          <a:lstStyle/>
          <a:p>
            <a:pPr>
              <a:lnSpc>
                <a:spcPct val="107000"/>
              </a:lnSpc>
              <a:spcBef>
                <a:spcPts val="0"/>
              </a:spcBef>
            </a:pPr>
            <a:r>
              <a:rPr lang="en-CA" sz="3000" dirty="0">
                <a:effectLst/>
                <a:latin typeface="Calibri" panose="020F0502020204030204" pitchFamily="34" charset="0"/>
                <a:ea typeface="Calibri" panose="020F0502020204030204" pitchFamily="34" charset="0"/>
                <a:cs typeface="Calibri" panose="020F0502020204030204" pitchFamily="34" charset="0"/>
              </a:rPr>
              <a:t>Here Hannah refers to </a:t>
            </a:r>
            <a:r>
              <a:rPr lang="en-CA" sz="30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God’s ability to reverse the fortunes of people</a:t>
            </a:r>
            <a:r>
              <a:rPr lang="en-CA" sz="3000" dirty="0">
                <a:effectLst/>
                <a:latin typeface="Calibri" panose="020F0502020204030204" pitchFamily="34" charset="0"/>
                <a:ea typeface="Calibri" panose="020F0502020204030204" pitchFamily="34" charset="0"/>
                <a:cs typeface="Calibri" panose="020F0502020204030204" pitchFamily="34" charset="0"/>
              </a:rPr>
              <a:t> – those who feel </a:t>
            </a:r>
            <a:r>
              <a:rPr lang="en-CA" sz="3000" dirty="0">
                <a:latin typeface="Calibri" panose="020F0502020204030204" pitchFamily="34" charset="0"/>
                <a:ea typeface="Calibri" panose="020F0502020204030204" pitchFamily="34" charset="0"/>
                <a:cs typeface="Calibri" panose="020F0502020204030204" pitchFamily="34" charset="0"/>
              </a:rPr>
              <a:t>they </a:t>
            </a:r>
            <a:r>
              <a:rPr lang="en-CA" sz="3000" dirty="0">
                <a:effectLst/>
                <a:latin typeface="Calibri" panose="020F0502020204030204" pitchFamily="34" charset="0"/>
                <a:ea typeface="Calibri" panose="020F0502020204030204" pitchFamily="34" charset="0"/>
                <a:cs typeface="Calibri" panose="020F0502020204030204" pitchFamily="34" charset="0"/>
              </a:rPr>
              <a:t>have all they need, “</a:t>
            </a:r>
            <a:r>
              <a:rPr lang="en-CA" sz="30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those who were full</a:t>
            </a:r>
            <a:r>
              <a:rPr lang="en-CA" sz="3000" dirty="0">
                <a:effectLst/>
                <a:latin typeface="Calibri" panose="020F0502020204030204" pitchFamily="34" charset="0"/>
                <a:ea typeface="Calibri" panose="020F0502020204030204" pitchFamily="34" charset="0"/>
                <a:cs typeface="Calibri" panose="020F0502020204030204" pitchFamily="34" charset="0"/>
              </a:rPr>
              <a:t>”, will be abased by God. </a:t>
            </a:r>
          </a:p>
          <a:p>
            <a:pPr>
              <a:lnSpc>
                <a:spcPct val="107000"/>
              </a:lnSpc>
              <a:spcBef>
                <a:spcPts val="0"/>
              </a:spcBef>
            </a:pPr>
            <a:r>
              <a:rPr lang="en-CA" sz="3000" dirty="0">
                <a:effectLst/>
                <a:latin typeface="Calibri" panose="020F0502020204030204" pitchFamily="34" charset="0"/>
                <a:ea typeface="Calibri" panose="020F0502020204030204" pitchFamily="34" charset="0"/>
                <a:cs typeface="Calibri" panose="020F0502020204030204" pitchFamily="34" charset="0"/>
              </a:rPr>
              <a:t> “</a:t>
            </a:r>
            <a:r>
              <a:rPr lang="en-CA" sz="30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those who were hungry</a:t>
            </a:r>
            <a:r>
              <a:rPr lang="en-CA" sz="3000" dirty="0">
                <a:effectLst/>
                <a:latin typeface="Calibri" panose="020F0502020204030204" pitchFamily="34" charset="0"/>
                <a:ea typeface="Calibri" panose="020F0502020204030204" pitchFamily="34" charset="0"/>
                <a:cs typeface="Calibri" panose="020F0502020204030204" pitchFamily="34" charset="0"/>
              </a:rPr>
              <a:t>”: </a:t>
            </a:r>
            <a:r>
              <a:rPr lang="en-CA" sz="2600" b="1" u="sng" dirty="0">
                <a:effectLst/>
                <a:latin typeface="Calibri" panose="020F0502020204030204" pitchFamily="34" charset="0"/>
                <a:ea typeface="Calibri" panose="020F0502020204030204" pitchFamily="34" charset="0"/>
                <a:cs typeface="Calibri" panose="020F0502020204030204" pitchFamily="34" charset="0"/>
              </a:rPr>
              <a:t>Matthew 5:6 ESV</a:t>
            </a:r>
            <a:endParaRPr lang="en-CA" b="1" u="sng" dirty="0">
              <a:effectLst/>
              <a:latin typeface="Calibri" panose="020F0502020204030204" pitchFamily="34" charset="0"/>
              <a:ea typeface="Calibri" panose="020F0502020204030204" pitchFamily="34" charset="0"/>
              <a:cs typeface="Calibri" panose="020F0502020204030204" pitchFamily="34" charset="0"/>
            </a:endParaRPr>
          </a:p>
          <a:p>
            <a:pPr marL="457200" lvl="1" indent="0">
              <a:lnSpc>
                <a:spcPct val="107000"/>
              </a:lnSpc>
              <a:spcBef>
                <a:spcPts val="0"/>
              </a:spcBef>
              <a:buNone/>
            </a:pPr>
            <a:r>
              <a:rPr lang="en-CA" sz="2600" dirty="0">
                <a:effectLst/>
                <a:latin typeface="Calibri" panose="020F0502020204030204" pitchFamily="34" charset="0"/>
                <a:ea typeface="Calibri" panose="020F0502020204030204" pitchFamily="34" charset="0"/>
                <a:cs typeface="Calibri" panose="020F0502020204030204" pitchFamily="34" charset="0"/>
              </a:rPr>
              <a:t>Blessed are those who </a:t>
            </a:r>
            <a:r>
              <a:rPr lang="en-CA" sz="26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hunger and thirst for righteousness</a:t>
            </a:r>
            <a:r>
              <a:rPr lang="en-CA" sz="2600" dirty="0">
                <a:effectLst/>
                <a:latin typeface="Calibri" panose="020F0502020204030204" pitchFamily="34" charset="0"/>
                <a:ea typeface="Calibri" panose="020F0502020204030204" pitchFamily="34" charset="0"/>
                <a:cs typeface="Calibri" panose="020F0502020204030204" pitchFamily="34" charset="0"/>
              </a:rPr>
              <a:t>, for they shall be satisfied</a:t>
            </a:r>
            <a:r>
              <a:rPr lang="en-CA" dirty="0">
                <a:effectLst/>
                <a:latin typeface="Calibri" panose="020F0502020204030204" pitchFamily="34" charset="0"/>
                <a:ea typeface="Calibri" panose="020F0502020204030204" pitchFamily="34" charset="0"/>
                <a:cs typeface="Calibri" panose="020F0502020204030204" pitchFamily="34" charset="0"/>
              </a:rPr>
              <a:t>.</a:t>
            </a:r>
          </a:p>
          <a:p>
            <a:pPr>
              <a:spcBef>
                <a:spcPts val="600"/>
              </a:spcBef>
            </a:pPr>
            <a:r>
              <a:rPr lang="en-CA" sz="3000" dirty="0">
                <a:effectLst/>
                <a:latin typeface="Calibri" panose="020F0502020204030204" pitchFamily="34" charset="0"/>
                <a:ea typeface="Calibri" panose="020F0502020204030204" pitchFamily="34" charset="0"/>
                <a:cs typeface="Calibri" panose="020F0502020204030204" pitchFamily="34" charset="0"/>
              </a:rPr>
              <a:t>The theme of line 3 is picked up by Isaiah and alluded to by Paul:</a:t>
            </a:r>
            <a:endParaRPr lang="en-CA" sz="3000" dirty="0">
              <a:effectLst/>
              <a:latin typeface="Calibri" panose="020F0502020204030204" pitchFamily="34" charset="0"/>
              <a:ea typeface="Calibri" panose="020F0502020204030204" pitchFamily="34" charset="0"/>
              <a:cs typeface="Arial" panose="020B0604020202020204" pitchFamily="34" charset="0"/>
            </a:endParaRPr>
          </a:p>
          <a:p>
            <a:pPr lvl="1" indent="0">
              <a:spcBef>
                <a:spcPts val="0"/>
              </a:spcBef>
              <a:buNone/>
            </a:pPr>
            <a:r>
              <a:rPr lang="en-CA" sz="2600" b="1" u="sng" dirty="0">
                <a:effectLst/>
                <a:latin typeface="Calibri" panose="020F0502020204030204" pitchFamily="34" charset="0"/>
                <a:ea typeface="Calibri" panose="020F0502020204030204" pitchFamily="34" charset="0"/>
                <a:cs typeface="Calibri" panose="020F0502020204030204" pitchFamily="34" charset="0"/>
              </a:rPr>
              <a:t>Isaiah 54:1 ESV</a:t>
            </a:r>
          </a:p>
          <a:p>
            <a:pPr lvl="1" indent="0">
              <a:spcBef>
                <a:spcPts val="0"/>
              </a:spcBef>
              <a:buNone/>
            </a:pPr>
            <a:r>
              <a:rPr lang="en-CA" sz="2600" dirty="0">
                <a:effectLst/>
                <a:latin typeface="Calibri" panose="020F0502020204030204" pitchFamily="34" charset="0"/>
                <a:ea typeface="Calibri" panose="020F0502020204030204" pitchFamily="34" charset="0"/>
                <a:cs typeface="Calibri" panose="020F0502020204030204" pitchFamily="34" charset="0"/>
              </a:rPr>
              <a:t>Sing, </a:t>
            </a:r>
            <a:r>
              <a:rPr lang="en-CA" sz="26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O barren one</a:t>
            </a:r>
            <a:r>
              <a:rPr lang="en-CA" sz="2600" dirty="0">
                <a:effectLst/>
                <a:latin typeface="Calibri" panose="020F0502020204030204" pitchFamily="34" charset="0"/>
                <a:ea typeface="Calibri" panose="020F0502020204030204" pitchFamily="34" charset="0"/>
                <a:cs typeface="Calibri" panose="020F0502020204030204" pitchFamily="34" charset="0"/>
              </a:rPr>
              <a:t>, who did not bear; </a:t>
            </a:r>
            <a:br>
              <a:rPr lang="en-CA" sz="2600" dirty="0">
                <a:effectLst/>
                <a:latin typeface="Calibri" panose="020F0502020204030204" pitchFamily="34" charset="0"/>
                <a:ea typeface="Calibri" panose="020F0502020204030204" pitchFamily="34" charset="0"/>
                <a:cs typeface="Calibri" panose="020F0502020204030204" pitchFamily="34" charset="0"/>
              </a:rPr>
            </a:br>
            <a:r>
              <a:rPr lang="en-CA" sz="2600" dirty="0">
                <a:effectLst/>
                <a:latin typeface="Calibri" panose="020F0502020204030204" pitchFamily="34" charset="0"/>
                <a:ea typeface="Calibri" panose="020F0502020204030204" pitchFamily="34" charset="0"/>
                <a:cs typeface="Calibri" panose="020F0502020204030204" pitchFamily="34" charset="0"/>
              </a:rPr>
              <a:t>break forth into singing and cry aloud, you who have not been in labor!</a:t>
            </a:r>
            <a:br>
              <a:rPr lang="en-CA" sz="2600" dirty="0">
                <a:effectLst/>
                <a:latin typeface="Calibri" panose="020F0502020204030204" pitchFamily="34" charset="0"/>
                <a:ea typeface="Calibri" panose="020F0502020204030204" pitchFamily="34" charset="0"/>
                <a:cs typeface="Calibri" panose="020F0502020204030204" pitchFamily="34" charset="0"/>
              </a:rPr>
            </a:br>
            <a:r>
              <a:rPr lang="en-CA" sz="26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For the children of the desolate one will be more</a:t>
            </a:r>
            <a:r>
              <a:rPr lang="en-CA" sz="2600" dirty="0">
                <a:effectLst/>
                <a:latin typeface="Calibri" panose="020F0502020204030204" pitchFamily="34" charset="0"/>
                <a:ea typeface="Calibri" panose="020F0502020204030204" pitchFamily="34" charset="0"/>
                <a:cs typeface="Calibri" panose="020F0502020204030204" pitchFamily="34" charset="0"/>
              </a:rPr>
              <a:t> </a:t>
            </a:r>
            <a:br>
              <a:rPr lang="en-CA" sz="2600" dirty="0">
                <a:effectLst/>
                <a:latin typeface="Calibri" panose="020F0502020204030204" pitchFamily="34" charset="0"/>
                <a:ea typeface="Calibri" panose="020F0502020204030204" pitchFamily="34" charset="0"/>
                <a:cs typeface="Calibri" panose="020F0502020204030204" pitchFamily="34" charset="0"/>
              </a:rPr>
            </a:br>
            <a:r>
              <a:rPr lang="en-CA" sz="2600" dirty="0">
                <a:effectLst/>
                <a:latin typeface="Calibri" panose="020F0502020204030204" pitchFamily="34" charset="0"/>
                <a:ea typeface="Calibri" panose="020F0502020204030204" pitchFamily="34" charset="0"/>
                <a:cs typeface="Calibri" panose="020F0502020204030204" pitchFamily="34" charset="0"/>
              </a:rPr>
              <a:t>than the children of her who is married, says the LORD. </a:t>
            </a:r>
          </a:p>
          <a:p>
            <a:pPr lvl="1" indent="0">
              <a:spcBef>
                <a:spcPts val="600"/>
              </a:spcBef>
              <a:buNone/>
            </a:pPr>
            <a:r>
              <a:rPr lang="en-CA" sz="2600" b="1" u="sng" dirty="0">
                <a:effectLst/>
                <a:latin typeface="Calibri" panose="020F0502020204030204" pitchFamily="34" charset="0"/>
                <a:ea typeface="Calibri" panose="020F0502020204030204" pitchFamily="34" charset="0"/>
                <a:cs typeface="Calibri" panose="020F0502020204030204" pitchFamily="34" charset="0"/>
              </a:rPr>
              <a:t>Galatians 4:26-27 ESV</a:t>
            </a:r>
          </a:p>
          <a:p>
            <a:pPr lvl="1" indent="0">
              <a:spcBef>
                <a:spcPts val="0"/>
              </a:spcBef>
              <a:buNone/>
            </a:pPr>
            <a:r>
              <a:rPr lang="en-CA" sz="2600" dirty="0">
                <a:effectLst/>
                <a:latin typeface="Calibri" panose="020F0502020204030204" pitchFamily="34" charset="0"/>
                <a:ea typeface="Calibri" panose="020F0502020204030204" pitchFamily="34" charset="0"/>
                <a:cs typeface="Calibri" panose="020F0502020204030204" pitchFamily="34" charset="0"/>
              </a:rPr>
              <a:t>But the </a:t>
            </a:r>
            <a:r>
              <a:rPr lang="en-CA" sz="26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Jerusalem above is free</a:t>
            </a:r>
            <a:r>
              <a:rPr lang="en-CA" sz="2600" dirty="0">
                <a:effectLst/>
                <a:latin typeface="Calibri" panose="020F0502020204030204" pitchFamily="34" charset="0"/>
                <a:ea typeface="Calibri" panose="020F0502020204030204" pitchFamily="34" charset="0"/>
                <a:cs typeface="Calibri" panose="020F0502020204030204" pitchFamily="34" charset="0"/>
              </a:rPr>
              <a:t>, and </a:t>
            </a:r>
            <a:r>
              <a:rPr lang="en-CA" sz="26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she is our mother</a:t>
            </a:r>
            <a:r>
              <a:rPr lang="en-CA" sz="2600" dirty="0">
                <a:effectLst/>
                <a:latin typeface="Calibri" panose="020F0502020204030204" pitchFamily="34" charset="0"/>
                <a:ea typeface="Calibri" panose="020F0502020204030204" pitchFamily="34" charset="0"/>
                <a:cs typeface="Calibri" panose="020F0502020204030204" pitchFamily="34" charset="0"/>
              </a:rPr>
              <a:t>.  For it is written,</a:t>
            </a:r>
            <a:endParaRPr lang="en-CA" sz="3500" dirty="0">
              <a:effectLst/>
              <a:latin typeface="Calibri" panose="020F0502020204030204" pitchFamily="34" charset="0"/>
              <a:ea typeface="Calibri" panose="020F0502020204030204" pitchFamily="34" charset="0"/>
              <a:cs typeface="Arial" panose="020B0604020202020204" pitchFamily="34" charset="0"/>
            </a:endParaRPr>
          </a:p>
          <a:p>
            <a:pPr marL="1143000" lvl="1" indent="0">
              <a:spcBef>
                <a:spcPts val="0"/>
              </a:spcBef>
              <a:buNone/>
            </a:pPr>
            <a:r>
              <a:rPr lang="en-CA" sz="2600" dirty="0">
                <a:effectLst/>
                <a:latin typeface="Calibri" panose="020F0502020204030204" pitchFamily="34" charset="0"/>
                <a:ea typeface="Calibri" panose="020F0502020204030204" pitchFamily="34" charset="0"/>
                <a:cs typeface="Calibri" panose="020F0502020204030204" pitchFamily="34" charset="0"/>
              </a:rPr>
              <a:t>Rejoice, </a:t>
            </a:r>
            <a:r>
              <a:rPr lang="en-CA" sz="26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O barren one</a:t>
            </a:r>
            <a:r>
              <a:rPr lang="en-CA" sz="2600" dirty="0">
                <a:effectLst/>
                <a:latin typeface="Calibri" panose="020F0502020204030204" pitchFamily="34" charset="0"/>
                <a:ea typeface="Calibri" panose="020F0502020204030204" pitchFamily="34" charset="0"/>
                <a:cs typeface="Calibri" panose="020F0502020204030204" pitchFamily="34" charset="0"/>
              </a:rPr>
              <a:t> who does not bear; </a:t>
            </a:r>
            <a:br>
              <a:rPr lang="en-CA" sz="2600" dirty="0">
                <a:effectLst/>
                <a:latin typeface="Calibri" panose="020F0502020204030204" pitchFamily="34" charset="0"/>
                <a:ea typeface="Calibri" panose="020F0502020204030204" pitchFamily="34" charset="0"/>
                <a:cs typeface="Calibri" panose="020F0502020204030204" pitchFamily="34" charset="0"/>
              </a:rPr>
            </a:br>
            <a:r>
              <a:rPr lang="en-CA" sz="2600" dirty="0">
                <a:effectLst/>
                <a:latin typeface="Calibri" panose="020F0502020204030204" pitchFamily="34" charset="0"/>
                <a:ea typeface="Calibri" panose="020F0502020204030204" pitchFamily="34" charset="0"/>
                <a:cs typeface="Calibri" panose="020F0502020204030204" pitchFamily="34" charset="0"/>
              </a:rPr>
              <a:t>break forth and cry aloud, you who are not in labor!</a:t>
            </a:r>
            <a:br>
              <a:rPr lang="en-CA" sz="2600" dirty="0">
                <a:effectLst/>
                <a:latin typeface="Calibri" panose="020F0502020204030204" pitchFamily="34" charset="0"/>
                <a:ea typeface="Calibri" panose="020F0502020204030204" pitchFamily="34" charset="0"/>
                <a:cs typeface="Calibri" panose="020F0502020204030204" pitchFamily="34" charset="0"/>
              </a:rPr>
            </a:br>
            <a:r>
              <a:rPr lang="en-CA" sz="26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For the children of the desolate one will be more</a:t>
            </a:r>
            <a:r>
              <a:rPr lang="en-CA" sz="2600" dirty="0">
                <a:effectLst/>
                <a:latin typeface="Calibri" panose="020F0502020204030204" pitchFamily="34" charset="0"/>
                <a:ea typeface="Calibri" panose="020F0502020204030204" pitchFamily="34" charset="0"/>
                <a:cs typeface="Calibri" panose="020F0502020204030204" pitchFamily="34" charset="0"/>
              </a:rPr>
              <a:t> </a:t>
            </a:r>
            <a:br>
              <a:rPr lang="en-CA" sz="2600" dirty="0">
                <a:effectLst/>
                <a:latin typeface="Calibri" panose="020F0502020204030204" pitchFamily="34" charset="0"/>
                <a:ea typeface="Calibri" panose="020F0502020204030204" pitchFamily="34" charset="0"/>
                <a:cs typeface="Calibri" panose="020F0502020204030204" pitchFamily="34" charset="0"/>
              </a:rPr>
            </a:br>
            <a:r>
              <a:rPr lang="en-CA" sz="2600" dirty="0">
                <a:effectLst/>
                <a:latin typeface="Calibri" panose="020F0502020204030204" pitchFamily="34" charset="0"/>
                <a:ea typeface="Calibri" panose="020F0502020204030204" pitchFamily="34" charset="0"/>
                <a:cs typeface="Calibri" panose="020F0502020204030204" pitchFamily="34" charset="0"/>
              </a:rPr>
              <a:t>than those of the one who has a husband.</a:t>
            </a:r>
            <a:endParaRPr lang="en-CA" sz="2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27778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4223A-B537-251B-78F3-DF43E9CCB1A0}"/>
              </a:ext>
            </a:extLst>
          </p:cNvPr>
          <p:cNvSpPr>
            <a:spLocks noGrp="1"/>
          </p:cNvSpPr>
          <p:nvPr>
            <p:ph type="title"/>
          </p:nvPr>
        </p:nvSpPr>
        <p:spPr>
          <a:xfrm>
            <a:off x="0" y="1"/>
            <a:ext cx="11353800" cy="1033670"/>
          </a:xfrm>
        </p:spPr>
        <p:txBody>
          <a:bodyPr>
            <a:normAutofit/>
          </a:bodyPr>
          <a:lstStyle/>
          <a:p>
            <a:pPr marL="914400" marR="0" lvl="0" indent="-449263" defTabSz="914400" rtl="0" eaLnBrk="1" fontAlgn="auto" latinLnBrk="0" hangingPunct="1">
              <a:lnSpc>
                <a:spcPct val="90000"/>
              </a:lnSpc>
              <a:spcBef>
                <a:spcPts val="0"/>
              </a:spcBef>
              <a:spcAft>
                <a:spcPts val="0"/>
              </a:spcAft>
              <a:tabLst/>
              <a:defRPr/>
            </a:pP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6. [YHWH] kills and </a:t>
            </a: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brings to life</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a:t>
            </a:r>
            <a:b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he brings down to [the grave] and </a:t>
            </a: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raises up</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a:t>
            </a:r>
            <a:endParaRPr lang="en-CA" sz="4800" dirty="0">
              <a:solidFill>
                <a:srgbClr val="FF0000"/>
              </a:solidFill>
            </a:endParaRPr>
          </a:p>
        </p:txBody>
      </p:sp>
      <p:sp>
        <p:nvSpPr>
          <p:cNvPr id="3" name="Content Placeholder 2">
            <a:extLst>
              <a:ext uri="{FF2B5EF4-FFF2-40B4-BE49-F238E27FC236}">
                <a16:creationId xmlns:a16="http://schemas.microsoft.com/office/drawing/2014/main" id="{A30AA26A-40A9-9EC6-A76B-8B0CB2AB88F5}"/>
              </a:ext>
            </a:extLst>
          </p:cNvPr>
          <p:cNvSpPr>
            <a:spLocks noGrp="1"/>
          </p:cNvSpPr>
          <p:nvPr>
            <p:ph idx="1"/>
          </p:nvPr>
        </p:nvSpPr>
        <p:spPr>
          <a:xfrm>
            <a:off x="0" y="1033671"/>
            <a:ext cx="12192000" cy="5824329"/>
          </a:xfrm>
        </p:spPr>
        <p:txBody>
          <a:bodyPr>
            <a:normAutofit/>
          </a:bodyPr>
          <a:lstStyle/>
          <a:p>
            <a:pPr>
              <a:spcBef>
                <a:spcPts val="0"/>
              </a:spcBef>
              <a:spcAft>
                <a:spcPts val="600"/>
              </a:spcAft>
            </a:pPr>
            <a:r>
              <a:rPr lang="en-CA" sz="2800" dirty="0">
                <a:effectLst/>
                <a:latin typeface="Calibri" panose="020F0502020204030204" pitchFamily="34" charset="0"/>
                <a:ea typeface="Calibri" panose="020F0502020204030204" pitchFamily="34" charset="0"/>
                <a:cs typeface="Calibri" panose="020F0502020204030204" pitchFamily="34" charset="0"/>
              </a:rPr>
              <a:t>Here Hannah develops the themes of the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retributive justice</a:t>
            </a:r>
            <a:r>
              <a:rPr lang="en-CA" sz="2800" dirty="0">
                <a:effectLst/>
                <a:latin typeface="Calibri" panose="020F0502020204030204" pitchFamily="34" charset="0"/>
                <a:ea typeface="Calibri" panose="020F0502020204030204" pitchFamily="34" charset="0"/>
                <a:cs typeface="Calibri" panose="020F0502020204030204" pitchFamily="34" charset="0"/>
              </a:rPr>
              <a:t>” and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contrite in spirit</a:t>
            </a:r>
            <a:r>
              <a:rPr lang="en-CA" sz="2800" dirty="0">
                <a:effectLst/>
                <a:latin typeface="Calibri" panose="020F0502020204030204" pitchFamily="34" charset="0"/>
                <a:ea typeface="Calibri" panose="020F0502020204030204" pitchFamily="34" charset="0"/>
                <a:cs typeface="Calibri" panose="020F0502020204030204" pitchFamily="34" charset="0"/>
              </a:rPr>
              <a:t>”.  </a:t>
            </a:r>
          </a:p>
          <a:p>
            <a:pPr>
              <a:spcBef>
                <a:spcPts val="0"/>
              </a:spcBef>
            </a:pPr>
            <a:r>
              <a:rPr lang="en-CA" sz="2800" dirty="0">
                <a:effectLst/>
                <a:latin typeface="Calibri" panose="020F0502020204030204" pitchFamily="34" charset="0"/>
                <a:ea typeface="Calibri" panose="020F0502020204030204" pitchFamily="34" charset="0"/>
                <a:cs typeface="Calibri" panose="020F0502020204030204" pitchFamily="34" charset="0"/>
              </a:rPr>
              <a:t>At the Day of YHWH,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all enemies of God will receive “retributive justice”</a:t>
            </a:r>
            <a:r>
              <a:rPr lang="en-CA" sz="2800" dirty="0">
                <a:effectLst/>
                <a:latin typeface="Calibri" panose="020F0502020204030204" pitchFamily="34" charset="0"/>
                <a:ea typeface="Calibri" panose="020F0502020204030204" pitchFamily="34" charset="0"/>
                <a:cs typeface="Calibri" panose="020F0502020204030204" pitchFamily="34" charset="0"/>
              </a:rPr>
              <a:t>, they will be killed and go “down to the grave”: </a:t>
            </a:r>
            <a:r>
              <a:rPr lang="en-CA" sz="2800" b="1" u="sng" dirty="0">
                <a:effectLst/>
                <a:latin typeface="Calibri" panose="020F0502020204030204" pitchFamily="34" charset="0"/>
                <a:ea typeface="Calibri" panose="020F0502020204030204" pitchFamily="34" charset="0"/>
                <a:cs typeface="Calibri" panose="020F0502020204030204" pitchFamily="34" charset="0"/>
              </a:rPr>
              <a:t>Revelation 11:17-18 ESV</a:t>
            </a:r>
          </a:p>
          <a:p>
            <a:pPr marL="457200" lvl="1" indent="0">
              <a:lnSpc>
                <a:spcPct val="80000"/>
              </a:lnSpc>
              <a:spcBef>
                <a:spcPts val="0"/>
              </a:spcBef>
              <a:spcAft>
                <a:spcPts val="600"/>
              </a:spcAft>
              <a:buNone/>
            </a:pPr>
            <a:r>
              <a:rPr lang="en-CA" dirty="0">
                <a:effectLst/>
                <a:latin typeface="Calibri" panose="020F0502020204030204" pitchFamily="34" charset="0"/>
                <a:ea typeface="Calibri" panose="020F0502020204030204" pitchFamily="34" charset="0"/>
                <a:cs typeface="Calibri" panose="020F0502020204030204" pitchFamily="34" charset="0"/>
              </a:rPr>
              <a:t>We give thanks to you, Lord God Almighty, who is and who was,</a:t>
            </a:r>
            <a:br>
              <a:rPr lang="en-CA" dirty="0">
                <a:effectLst/>
                <a:latin typeface="Calibri" panose="020F0502020204030204" pitchFamily="34" charset="0"/>
                <a:ea typeface="Calibri" panose="020F0502020204030204" pitchFamily="34" charset="0"/>
                <a:cs typeface="Calibri" panose="020F0502020204030204" pitchFamily="34" charset="0"/>
              </a:rPr>
            </a:br>
            <a:r>
              <a:rPr lang="en-CA" dirty="0">
                <a:effectLst/>
                <a:latin typeface="Calibri" panose="020F0502020204030204" pitchFamily="34" charset="0"/>
                <a:ea typeface="Calibri" panose="020F0502020204030204" pitchFamily="34" charset="0"/>
                <a:cs typeface="Calibri" panose="020F0502020204030204" pitchFamily="34" charset="0"/>
              </a:rPr>
              <a:t>for </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you have taken your great power and begun to reign</a:t>
            </a:r>
            <a:r>
              <a:rPr lang="en-CA" dirty="0">
                <a:effectLst/>
                <a:latin typeface="Calibri" panose="020F0502020204030204" pitchFamily="34" charset="0"/>
                <a:ea typeface="Calibri" panose="020F0502020204030204" pitchFamily="34" charset="0"/>
                <a:cs typeface="Calibri" panose="020F0502020204030204" pitchFamily="34" charset="0"/>
              </a:rPr>
              <a:t>.  </a:t>
            </a:r>
            <a:br>
              <a:rPr lang="en-CA" dirty="0">
                <a:effectLst/>
                <a:latin typeface="Calibri" panose="020F0502020204030204" pitchFamily="34" charset="0"/>
                <a:ea typeface="Calibri" panose="020F0502020204030204" pitchFamily="34" charset="0"/>
                <a:cs typeface="Calibri" panose="020F0502020204030204" pitchFamily="34" charset="0"/>
              </a:rPr>
            </a:br>
            <a:r>
              <a:rPr lang="en-CA" dirty="0">
                <a:effectLst/>
                <a:latin typeface="Calibri" panose="020F0502020204030204" pitchFamily="34" charset="0"/>
                <a:ea typeface="Calibri" panose="020F0502020204030204" pitchFamily="34" charset="0"/>
                <a:cs typeface="Calibri" panose="020F0502020204030204" pitchFamily="34" charset="0"/>
              </a:rPr>
              <a:t>The nations raged, but your wrath came,</a:t>
            </a:r>
            <a:br>
              <a:rPr lang="en-CA" dirty="0">
                <a:effectLst/>
                <a:latin typeface="Calibri" panose="020F0502020204030204" pitchFamily="34" charset="0"/>
                <a:ea typeface="Calibri" panose="020F0502020204030204" pitchFamily="34" charset="0"/>
                <a:cs typeface="Calibri" panose="020F0502020204030204" pitchFamily="34" charset="0"/>
              </a:rPr>
            </a:br>
            <a:r>
              <a:rPr lang="en-CA" dirty="0">
                <a:effectLst/>
                <a:latin typeface="Calibri" panose="020F0502020204030204" pitchFamily="34" charset="0"/>
                <a:ea typeface="Calibri" panose="020F0502020204030204" pitchFamily="34" charset="0"/>
                <a:cs typeface="Calibri" panose="020F0502020204030204" pitchFamily="34" charset="0"/>
              </a:rPr>
              <a:t>and the time for the dead to be judged,</a:t>
            </a:r>
            <a:br>
              <a:rPr lang="en-CA" dirty="0">
                <a:effectLst/>
                <a:latin typeface="Calibri" panose="020F0502020204030204" pitchFamily="34" charset="0"/>
                <a:ea typeface="Calibri" panose="020F0502020204030204" pitchFamily="34" charset="0"/>
                <a:cs typeface="Calibri" panose="020F0502020204030204" pitchFamily="34" charset="0"/>
              </a:rPr>
            </a:br>
            <a:r>
              <a:rPr lang="en-CA" dirty="0">
                <a:effectLst/>
                <a:latin typeface="Calibri" panose="020F0502020204030204" pitchFamily="34" charset="0"/>
                <a:ea typeface="Calibri" panose="020F0502020204030204" pitchFamily="34" charset="0"/>
                <a:cs typeface="Calibri" panose="020F0502020204030204" pitchFamily="34" charset="0"/>
              </a:rPr>
              <a:t>and for rewarding your servants, the prophets and saints,</a:t>
            </a:r>
            <a:br>
              <a:rPr lang="en-CA" dirty="0">
                <a:effectLst/>
                <a:latin typeface="Calibri" panose="020F0502020204030204" pitchFamily="34" charset="0"/>
                <a:ea typeface="Calibri" panose="020F0502020204030204" pitchFamily="34" charset="0"/>
                <a:cs typeface="Calibri" panose="020F0502020204030204" pitchFamily="34" charset="0"/>
              </a:rPr>
            </a:br>
            <a:r>
              <a:rPr lang="en-CA" dirty="0">
                <a:effectLst/>
                <a:latin typeface="Calibri" panose="020F0502020204030204" pitchFamily="34" charset="0"/>
                <a:ea typeface="Calibri" panose="020F0502020204030204" pitchFamily="34" charset="0"/>
                <a:cs typeface="Calibri" panose="020F0502020204030204" pitchFamily="34" charset="0"/>
              </a:rPr>
              <a:t>and those who fear your name, both small and great,</a:t>
            </a:r>
            <a:br>
              <a:rPr lang="en-CA" dirty="0">
                <a:effectLst/>
                <a:latin typeface="Calibri" panose="020F0502020204030204" pitchFamily="34" charset="0"/>
                <a:ea typeface="Calibri" panose="020F0502020204030204" pitchFamily="34" charset="0"/>
                <a:cs typeface="Calibri" panose="020F0502020204030204" pitchFamily="34" charset="0"/>
              </a:rPr>
            </a:br>
            <a:r>
              <a:rPr lang="en-CA" dirty="0">
                <a:effectLst/>
                <a:latin typeface="Calibri" panose="020F0502020204030204" pitchFamily="34" charset="0"/>
                <a:ea typeface="Calibri" panose="020F0502020204030204" pitchFamily="34" charset="0"/>
                <a:cs typeface="Calibri" panose="020F0502020204030204" pitchFamily="34" charset="0"/>
              </a:rPr>
              <a:t>and </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for destroying the destroyers of the earth</a:t>
            </a:r>
            <a:r>
              <a:rPr lang="en-CA" dirty="0">
                <a:effectLst/>
                <a:latin typeface="Calibri" panose="020F0502020204030204" pitchFamily="34" charset="0"/>
                <a:ea typeface="Calibri" panose="020F0502020204030204" pitchFamily="34" charset="0"/>
                <a:cs typeface="Calibri" panose="020F0502020204030204" pitchFamily="34" charset="0"/>
              </a:rPr>
              <a:t>.</a:t>
            </a:r>
          </a:p>
          <a:p>
            <a:pPr>
              <a:spcBef>
                <a:spcPts val="0"/>
              </a:spcBef>
            </a:pPr>
            <a:r>
              <a:rPr lang="en-CA" sz="2800" dirty="0">
                <a:effectLst/>
                <a:latin typeface="Calibri" panose="020F0502020204030204" pitchFamily="34" charset="0"/>
                <a:ea typeface="Calibri" panose="020F0502020204030204" pitchFamily="34" charset="0"/>
                <a:cs typeface="Calibri" panose="020F0502020204030204" pitchFamily="34" charset="0"/>
              </a:rPr>
              <a:t>God will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bring to life</a:t>
            </a:r>
            <a:r>
              <a:rPr lang="en-CA" sz="2800" dirty="0">
                <a:effectLst/>
                <a:latin typeface="Calibri" panose="020F0502020204030204" pitchFamily="34" charset="0"/>
                <a:ea typeface="Calibri" panose="020F0502020204030204" pitchFamily="34" charset="0"/>
                <a:cs typeface="Calibri" panose="020F0502020204030204" pitchFamily="34" charset="0"/>
              </a:rPr>
              <a:t>” all True Worshipers and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raise them up</a:t>
            </a:r>
            <a:r>
              <a:rPr lang="en-CA" sz="2800" dirty="0">
                <a:effectLst/>
                <a:latin typeface="Calibri" panose="020F0502020204030204" pitchFamily="34" charset="0"/>
                <a:ea typeface="Calibri" panose="020F0502020204030204" pitchFamily="34" charset="0"/>
                <a:cs typeface="Calibri" panose="020F0502020204030204" pitchFamily="34" charset="0"/>
              </a:rPr>
              <a:t>”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in the resurrection</a:t>
            </a:r>
            <a:r>
              <a:rPr lang="en-CA" sz="2800" dirty="0">
                <a:effectLst/>
                <a:latin typeface="Calibri" panose="020F0502020204030204" pitchFamily="34" charset="0"/>
                <a:ea typeface="Calibri" panose="020F0502020204030204" pitchFamily="34" charset="0"/>
                <a:cs typeface="Calibri" panose="020F0502020204030204" pitchFamily="34" charset="0"/>
              </a:rPr>
              <a:t>: </a:t>
            </a:r>
            <a:r>
              <a:rPr lang="en-CA" sz="2400" b="1" u="sng" dirty="0">
                <a:effectLst/>
                <a:latin typeface="Calibri" panose="020F0502020204030204" pitchFamily="34" charset="0"/>
                <a:ea typeface="Calibri" panose="020F0502020204030204" pitchFamily="34" charset="0"/>
                <a:cs typeface="Arial" panose="020B0604020202020204" pitchFamily="34" charset="0"/>
              </a:rPr>
              <a:t>1 Thessalonians 4:16-17a ESV</a:t>
            </a:r>
            <a:endParaRPr lang="en-CA" sz="2800" b="1" u="sng" dirty="0">
              <a:effectLst/>
              <a:latin typeface="Calibri" panose="020F0502020204030204" pitchFamily="34" charset="0"/>
              <a:ea typeface="Calibri" panose="020F0502020204030204" pitchFamily="34" charset="0"/>
              <a:cs typeface="Arial" panose="020B0604020202020204" pitchFamily="34" charset="0"/>
            </a:endParaRPr>
          </a:p>
          <a:p>
            <a:pPr marL="457200" lvl="1" indent="0">
              <a:spcBef>
                <a:spcPts val="0"/>
              </a:spcBef>
              <a:buNone/>
            </a:pPr>
            <a:r>
              <a:rPr lang="en-CA" dirty="0">
                <a:latin typeface="Calibri" panose="020F0502020204030204" pitchFamily="34" charset="0"/>
                <a:cs typeface="Calibri" panose="020F0502020204030204" pitchFamily="34" charset="0"/>
              </a:rPr>
              <a:t>For the Lord himself will descend from heaven with a cry of command, with the voice of an archangel, and with the sound of the trumpet of God.  And </a:t>
            </a:r>
            <a:r>
              <a:rPr lang="en-CA" b="1" dirty="0">
                <a:highlight>
                  <a:srgbClr val="FFFF00"/>
                </a:highlight>
                <a:latin typeface="Calibri" panose="020F0502020204030204" pitchFamily="34" charset="0"/>
                <a:cs typeface="Calibri" panose="020F0502020204030204" pitchFamily="34" charset="0"/>
              </a:rPr>
              <a:t>the dead in Christ will rise first</a:t>
            </a:r>
            <a:r>
              <a:rPr lang="en-CA" dirty="0">
                <a:latin typeface="Calibri" panose="020F0502020204030204" pitchFamily="34" charset="0"/>
                <a:cs typeface="Calibri" panose="020F0502020204030204" pitchFamily="34" charset="0"/>
              </a:rPr>
              <a:t>.   </a:t>
            </a:r>
            <a:r>
              <a:rPr lang="en-CA" b="1" dirty="0">
                <a:highlight>
                  <a:srgbClr val="FFFF00"/>
                </a:highlight>
                <a:latin typeface="Calibri" panose="020F0502020204030204" pitchFamily="34" charset="0"/>
                <a:cs typeface="Calibri" panose="020F0502020204030204" pitchFamily="34" charset="0"/>
              </a:rPr>
              <a:t>Then we who are alive</a:t>
            </a:r>
            <a:r>
              <a:rPr lang="en-CA" dirty="0">
                <a:latin typeface="Calibri" panose="020F0502020204030204" pitchFamily="34" charset="0"/>
                <a:cs typeface="Calibri" panose="020F0502020204030204" pitchFamily="34" charset="0"/>
              </a:rPr>
              <a:t> …</a:t>
            </a:r>
            <a:endParaRPr lang="en-CA" dirty="0"/>
          </a:p>
        </p:txBody>
      </p:sp>
    </p:spTree>
    <p:extLst>
      <p:ext uri="{BB962C8B-B14F-4D97-AF65-F5344CB8AC3E}">
        <p14:creationId xmlns:p14="http://schemas.microsoft.com/office/powerpoint/2010/main" val="3536701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F7206-B0B0-A189-D1E4-E23AEED5E8B5}"/>
              </a:ext>
            </a:extLst>
          </p:cNvPr>
          <p:cNvSpPr>
            <a:spLocks noGrp="1"/>
          </p:cNvSpPr>
          <p:nvPr>
            <p:ph type="title"/>
          </p:nvPr>
        </p:nvSpPr>
        <p:spPr>
          <a:xfrm>
            <a:off x="0" y="1"/>
            <a:ext cx="12192000" cy="1285460"/>
          </a:xfrm>
        </p:spPr>
        <p:txBody>
          <a:bodyPr>
            <a:normAutofit/>
          </a:bodyPr>
          <a:lstStyle/>
          <a:p>
            <a:pPr marL="862013" marR="0" lvl="0" indent="-396875" defTabSz="914400" rtl="0" eaLnBrk="1" fontAlgn="auto" latinLnBrk="0" hangingPunct="1">
              <a:lnSpc>
                <a:spcPct val="90000"/>
              </a:lnSpc>
              <a:spcBef>
                <a:spcPts val="1200"/>
              </a:spcBef>
              <a:spcAft>
                <a:spcPts val="0"/>
              </a:spcAft>
              <a:tabLst/>
              <a:defRPr/>
            </a:pP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7. [YHWH] makes poor and </a:t>
            </a: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makes rich</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a:t>
            </a:r>
            <a:b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he brings low and </a:t>
            </a: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he exalts (rum)</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a:t>
            </a:r>
            <a:endParaRPr lang="en-CA" sz="4800" dirty="0">
              <a:solidFill>
                <a:srgbClr val="FF0000"/>
              </a:solidFill>
            </a:endParaRPr>
          </a:p>
        </p:txBody>
      </p:sp>
      <p:sp>
        <p:nvSpPr>
          <p:cNvPr id="3" name="Content Placeholder 2">
            <a:extLst>
              <a:ext uri="{FF2B5EF4-FFF2-40B4-BE49-F238E27FC236}">
                <a16:creationId xmlns:a16="http://schemas.microsoft.com/office/drawing/2014/main" id="{327FB8F0-DACF-6B5C-1BC1-9C84149267A5}"/>
              </a:ext>
            </a:extLst>
          </p:cNvPr>
          <p:cNvSpPr>
            <a:spLocks noGrp="1"/>
          </p:cNvSpPr>
          <p:nvPr>
            <p:ph idx="1"/>
          </p:nvPr>
        </p:nvSpPr>
        <p:spPr>
          <a:xfrm>
            <a:off x="672860" y="1285460"/>
            <a:ext cx="11519140" cy="5443143"/>
          </a:xfrm>
        </p:spPr>
        <p:txBody>
          <a:bodyPr/>
          <a:lstStyle/>
          <a:p>
            <a:pPr>
              <a:spcBef>
                <a:spcPts val="0"/>
              </a:spcBef>
            </a:pPr>
            <a:r>
              <a:rPr lang="en-CA" dirty="0">
                <a:effectLst/>
                <a:latin typeface="Calibri" panose="020F0502020204030204" pitchFamily="34" charset="0"/>
                <a:ea typeface="Calibri" panose="020F0502020204030204" pitchFamily="34" charset="0"/>
                <a:cs typeface="Calibri" panose="020F0502020204030204" pitchFamily="34" charset="0"/>
              </a:rPr>
              <a:t>This verse is discussing repentance.  </a:t>
            </a:r>
          </a:p>
          <a:p>
            <a:pPr>
              <a:spcBef>
                <a:spcPts val="1200"/>
              </a:spcBef>
            </a:pPr>
            <a:r>
              <a:rPr lang="en-CA" dirty="0">
                <a:effectLst/>
                <a:latin typeface="Calibri" panose="020F0502020204030204" pitchFamily="34" charset="0"/>
                <a:ea typeface="Calibri" panose="020F0502020204030204" pitchFamily="34" charset="0"/>
                <a:cs typeface="Calibri" panose="020F0502020204030204" pitchFamily="34" charset="0"/>
              </a:rPr>
              <a:t>The Hebrew is a </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masterpiece of alliteration</a:t>
            </a:r>
            <a:r>
              <a:rPr lang="en-CA" dirty="0">
                <a:effectLst/>
                <a:latin typeface="Calibri" panose="020F0502020204030204" pitchFamily="34" charset="0"/>
                <a:ea typeface="Calibri" panose="020F0502020204030204" pitchFamily="34" charset="0"/>
                <a:cs typeface="Calibri" panose="020F0502020204030204" pitchFamily="34" charset="0"/>
              </a:rPr>
              <a:t>:</a:t>
            </a:r>
          </a:p>
          <a:p>
            <a:pPr marL="914400" lvl="2" indent="0">
              <a:spcBef>
                <a:spcPts val="0"/>
              </a:spcBef>
              <a:buNone/>
            </a:pPr>
            <a:r>
              <a:rPr lang="en-CA" sz="2400" dirty="0">
                <a:effectLst/>
                <a:latin typeface="Calibri" panose="020F0502020204030204" pitchFamily="34" charset="0"/>
                <a:ea typeface="Calibri" panose="020F0502020204030204" pitchFamily="34" charset="0"/>
                <a:cs typeface="Calibri" panose="020F0502020204030204" pitchFamily="34" charset="0"/>
              </a:rPr>
              <a:t>YHWH </a:t>
            </a:r>
            <a:r>
              <a:rPr lang="en-CA" sz="2400" b="1" u="sng" dirty="0">
                <a:effectLst/>
                <a:latin typeface="Calibri" panose="020F0502020204030204" pitchFamily="34" charset="0"/>
                <a:ea typeface="Calibri" panose="020F0502020204030204" pitchFamily="34" charset="0"/>
                <a:cs typeface="Calibri" panose="020F0502020204030204" pitchFamily="34" charset="0"/>
              </a:rPr>
              <a:t>m</a:t>
            </a:r>
            <a:r>
              <a:rPr lang="en-CA" sz="2400" dirty="0">
                <a:effectLst/>
                <a:latin typeface="Calibri" panose="020F0502020204030204" pitchFamily="34" charset="0"/>
                <a:ea typeface="Calibri" panose="020F0502020204030204" pitchFamily="34" charset="0"/>
                <a:cs typeface="Calibri" panose="020F0502020204030204" pitchFamily="34" charset="0"/>
              </a:rPr>
              <a:t>ori</a:t>
            </a:r>
            <a:r>
              <a:rPr lang="en-CA" sz="2400" b="1" u="sng" dirty="0">
                <a:effectLst/>
                <a:latin typeface="Calibri" panose="020F0502020204030204" pitchFamily="34" charset="0"/>
                <a:ea typeface="Calibri" panose="020F0502020204030204" pitchFamily="34" charset="0"/>
                <a:cs typeface="Calibri" panose="020F0502020204030204" pitchFamily="34" charset="0"/>
              </a:rPr>
              <a:t>sh</a:t>
            </a:r>
            <a:r>
              <a:rPr lang="en-CA" sz="2400" dirty="0">
                <a:effectLst/>
                <a:latin typeface="Calibri" panose="020F0502020204030204" pitchFamily="34" charset="0"/>
                <a:ea typeface="Calibri" panose="020F0502020204030204" pitchFamily="34" charset="0"/>
                <a:cs typeface="Calibri" panose="020F0502020204030204" pitchFamily="34" charset="0"/>
              </a:rPr>
              <a:t> </a:t>
            </a:r>
            <a:r>
              <a:rPr lang="en-CA" sz="2400" dirty="0" err="1">
                <a:effectLst/>
                <a:latin typeface="Calibri" panose="020F0502020204030204" pitchFamily="34" charset="0"/>
                <a:ea typeface="Calibri" panose="020F0502020204030204" pitchFamily="34" charset="0"/>
                <a:cs typeface="Calibri" panose="020F0502020204030204" pitchFamily="34" charset="0"/>
              </a:rPr>
              <a:t>u</a:t>
            </a:r>
            <a:r>
              <a:rPr lang="en-CA" sz="2400" b="1" u="sng" dirty="0" err="1">
                <a:effectLst/>
                <a:latin typeface="Calibri" panose="020F0502020204030204" pitchFamily="34" charset="0"/>
                <a:ea typeface="Calibri" panose="020F0502020204030204" pitchFamily="34" charset="0"/>
                <a:cs typeface="Calibri" panose="020F0502020204030204" pitchFamily="34" charset="0"/>
              </a:rPr>
              <a:t>m</a:t>
            </a:r>
            <a:r>
              <a:rPr lang="en-CA" sz="2400" dirty="0" err="1">
                <a:effectLst/>
                <a:latin typeface="Calibri" panose="020F0502020204030204" pitchFamily="34" charset="0"/>
                <a:ea typeface="Calibri" panose="020F0502020204030204" pitchFamily="34" charset="0"/>
                <a:cs typeface="Calibri" panose="020F0502020204030204" pitchFamily="34" charset="0"/>
              </a:rPr>
              <a:t>a`a</a:t>
            </a:r>
            <a:r>
              <a:rPr lang="en-CA" sz="2400" b="1" u="sng" dirty="0" err="1">
                <a:effectLst/>
                <a:latin typeface="Calibri" panose="020F0502020204030204" pitchFamily="34" charset="0"/>
                <a:ea typeface="Calibri" panose="020F0502020204030204" pitchFamily="34" charset="0"/>
                <a:cs typeface="Calibri" panose="020F0502020204030204" pitchFamily="34" charset="0"/>
              </a:rPr>
              <a:t>sh</a:t>
            </a:r>
            <a:r>
              <a:rPr lang="en-CA" sz="2400" dirty="0" err="1">
                <a:effectLst/>
                <a:latin typeface="Calibri" panose="020F0502020204030204" pitchFamily="34" charset="0"/>
                <a:ea typeface="Calibri" panose="020F0502020204030204" pitchFamily="34" charset="0"/>
                <a:cs typeface="Calibri" panose="020F0502020204030204" pitchFamily="34" charset="0"/>
              </a:rPr>
              <a:t>ir</a:t>
            </a:r>
            <a:r>
              <a:rPr lang="en-CA" sz="2400" dirty="0">
                <a:effectLst/>
                <a:latin typeface="Calibri" panose="020F0502020204030204" pitchFamily="34" charset="0"/>
                <a:ea typeface="Calibri" panose="020F0502020204030204" pitchFamily="34" charset="0"/>
                <a:cs typeface="Calibri" panose="020F0502020204030204" pitchFamily="34" charset="0"/>
              </a:rPr>
              <a:t> </a:t>
            </a:r>
            <a:r>
              <a:rPr lang="en-CA" sz="2400" b="1" u="sng" dirty="0" err="1">
                <a:effectLst/>
                <a:latin typeface="Calibri" panose="020F0502020204030204" pitchFamily="34" charset="0"/>
                <a:ea typeface="Calibri" panose="020F0502020204030204" pitchFamily="34" charset="0"/>
                <a:cs typeface="Calibri" panose="020F0502020204030204" pitchFamily="34" charset="0"/>
              </a:rPr>
              <a:t>m</a:t>
            </a:r>
            <a:r>
              <a:rPr lang="en-CA" sz="2400" dirty="0" err="1">
                <a:effectLst/>
                <a:latin typeface="Calibri" panose="020F0502020204030204" pitchFamily="34" charset="0"/>
                <a:ea typeface="Calibri" panose="020F0502020204030204" pitchFamily="34" charset="0"/>
                <a:cs typeface="Calibri" panose="020F0502020204030204" pitchFamily="34" charset="0"/>
              </a:rPr>
              <a:t>a</a:t>
            </a:r>
            <a:r>
              <a:rPr lang="en-CA" sz="2400" b="1" u="sng" dirty="0" err="1">
                <a:effectLst/>
                <a:latin typeface="Calibri" panose="020F0502020204030204" pitchFamily="34" charset="0"/>
                <a:ea typeface="Calibri" panose="020F0502020204030204" pitchFamily="34" charset="0"/>
                <a:cs typeface="Calibri" panose="020F0502020204030204" pitchFamily="34" charset="0"/>
              </a:rPr>
              <a:t>sh</a:t>
            </a:r>
            <a:r>
              <a:rPr lang="en-CA" sz="2400" dirty="0" err="1">
                <a:effectLst/>
                <a:latin typeface="Calibri" panose="020F0502020204030204" pitchFamily="34" charset="0"/>
                <a:ea typeface="Calibri" panose="020F0502020204030204" pitchFamily="34" charset="0"/>
                <a:cs typeface="Calibri" panose="020F0502020204030204" pitchFamily="34" charset="0"/>
              </a:rPr>
              <a:t>ᵉpil</a:t>
            </a:r>
            <a:r>
              <a:rPr lang="en-CA" sz="2400" dirty="0">
                <a:effectLst/>
                <a:latin typeface="Calibri" panose="020F0502020204030204" pitchFamily="34" charset="0"/>
                <a:ea typeface="Calibri" panose="020F0502020204030204" pitchFamily="34" charset="0"/>
                <a:cs typeface="Calibri" panose="020F0502020204030204" pitchFamily="34" charset="0"/>
              </a:rPr>
              <a:t> ´</a:t>
            </a:r>
            <a:r>
              <a:rPr lang="en-CA" sz="2400" dirty="0" err="1">
                <a:effectLst/>
                <a:latin typeface="Calibri" panose="020F0502020204030204" pitchFamily="34" charset="0"/>
                <a:ea typeface="Calibri" panose="020F0502020204030204" pitchFamily="34" charset="0"/>
                <a:cs typeface="Calibri" panose="020F0502020204030204" pitchFamily="34" charset="0"/>
              </a:rPr>
              <a:t>aph</a:t>
            </a:r>
            <a:r>
              <a:rPr lang="en-CA" sz="2400" dirty="0">
                <a:effectLst/>
                <a:latin typeface="Calibri" panose="020F0502020204030204" pitchFamily="34" charset="0"/>
                <a:ea typeface="Calibri" panose="020F0502020204030204" pitchFamily="34" charset="0"/>
                <a:cs typeface="Calibri" panose="020F0502020204030204" pitchFamily="34" charset="0"/>
              </a:rPr>
              <a:t> </a:t>
            </a:r>
            <a:r>
              <a:rPr lang="en-CA" sz="2400" b="1" u="sng" dirty="0" err="1">
                <a:effectLst/>
                <a:latin typeface="Calibri" panose="020F0502020204030204" pitchFamily="34" charset="0"/>
                <a:ea typeface="Calibri" panose="020F0502020204030204" pitchFamily="34" charset="0"/>
                <a:cs typeface="Calibri" panose="020F0502020204030204" pitchFamily="34" charset="0"/>
              </a:rPr>
              <a:t>m</a:t>
            </a:r>
            <a:r>
              <a:rPr lang="en-CA" sz="2400" dirty="0" err="1">
                <a:effectLst/>
                <a:latin typeface="Calibri" panose="020F0502020204030204" pitchFamily="34" charset="0"/>
                <a:ea typeface="Calibri" panose="020F0502020204030204" pitchFamily="34" charset="0"/>
                <a:cs typeface="Calibri" panose="020F0502020204030204" pitchFamily="34" charset="0"/>
              </a:rPr>
              <a:t>ᵉro</a:t>
            </a:r>
            <a:r>
              <a:rPr lang="en-CA" sz="2400" b="1" u="sng" dirty="0" err="1">
                <a:effectLst/>
                <a:latin typeface="Calibri" panose="020F0502020204030204" pitchFamily="34" charset="0"/>
                <a:ea typeface="Calibri" panose="020F0502020204030204" pitchFamily="34" charset="0"/>
                <a:cs typeface="Calibri" panose="020F0502020204030204" pitchFamily="34" charset="0"/>
              </a:rPr>
              <a:t>m</a:t>
            </a:r>
            <a:r>
              <a:rPr lang="en-CA" sz="2400" dirty="0" err="1">
                <a:effectLst/>
                <a:latin typeface="Calibri" panose="020F0502020204030204" pitchFamily="34" charset="0"/>
                <a:ea typeface="Calibri" panose="020F0502020204030204" pitchFamily="34" charset="0"/>
                <a:cs typeface="Calibri" panose="020F0502020204030204" pitchFamily="34" charset="0"/>
              </a:rPr>
              <a:t>e</a:t>
            </a:r>
            <a:r>
              <a:rPr lang="en-CA" sz="2400" b="1" u="sng" dirty="0" err="1">
                <a:effectLst/>
                <a:latin typeface="Calibri" panose="020F0502020204030204" pitchFamily="34" charset="0"/>
                <a:ea typeface="Calibri" panose="020F0502020204030204" pitchFamily="34" charset="0"/>
                <a:cs typeface="Calibri" panose="020F0502020204030204" pitchFamily="34" charset="0"/>
              </a:rPr>
              <a:t>m</a:t>
            </a:r>
            <a:endParaRPr lang="en-CA" sz="2400" dirty="0">
              <a:effectLst/>
              <a:latin typeface="Calibri" panose="020F0502020204030204" pitchFamily="34" charset="0"/>
              <a:ea typeface="Calibri" panose="020F0502020204030204" pitchFamily="34" charset="0"/>
              <a:cs typeface="Arial" panose="020B0604020202020204" pitchFamily="34" charset="0"/>
            </a:endParaRPr>
          </a:p>
          <a:p>
            <a:pPr>
              <a:spcBef>
                <a:spcPts val="1200"/>
              </a:spcBef>
              <a:spcAft>
                <a:spcPts val="600"/>
              </a:spcAft>
            </a:pPr>
            <a:r>
              <a:rPr lang="en-CA" sz="2800" dirty="0">
                <a:effectLst/>
                <a:latin typeface="Calibri" panose="020F0502020204030204" pitchFamily="34" charset="0"/>
                <a:ea typeface="Calibri" panose="020F0502020204030204" pitchFamily="34" charset="0"/>
                <a:cs typeface="Calibri" panose="020F0502020204030204" pitchFamily="34" charset="0"/>
              </a:rPr>
              <a:t>God brings a person to a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low state of spiritual poverty</a:t>
            </a:r>
            <a:r>
              <a:rPr lang="en-CA" sz="2800" dirty="0">
                <a:effectLst/>
                <a:latin typeface="Calibri" panose="020F0502020204030204" pitchFamily="34" charset="0"/>
                <a:ea typeface="Calibri" panose="020F0502020204030204" pitchFamily="34" charset="0"/>
                <a:cs typeface="Calibri" panose="020F0502020204030204" pitchFamily="34" charset="0"/>
              </a:rPr>
              <a:t> so the person will repent.  </a:t>
            </a:r>
          </a:p>
          <a:p>
            <a:pPr>
              <a:spcBef>
                <a:spcPts val="1200"/>
              </a:spcBef>
              <a:spcAft>
                <a:spcPts val="600"/>
              </a:spcAft>
            </a:pPr>
            <a:r>
              <a:rPr lang="en-CA" sz="2800" dirty="0">
                <a:effectLst/>
                <a:latin typeface="Calibri" panose="020F0502020204030204" pitchFamily="34" charset="0"/>
                <a:ea typeface="Calibri" panose="020F0502020204030204" pitchFamily="34" charset="0"/>
                <a:cs typeface="Calibri" panose="020F0502020204030204" pitchFamily="34" charset="0"/>
              </a:rPr>
              <a:t>The conclusion of repentance and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living by the Way of God</a:t>
            </a:r>
            <a:r>
              <a:rPr lang="en-CA" sz="2800" dirty="0">
                <a:effectLst/>
                <a:latin typeface="Calibri" panose="020F0502020204030204" pitchFamily="34" charset="0"/>
                <a:ea typeface="Calibri" panose="020F0502020204030204" pitchFamily="34" charset="0"/>
                <a:cs typeface="Calibri" panose="020F0502020204030204" pitchFamily="34" charset="0"/>
              </a:rPr>
              <a:t> is to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be exalted</a:t>
            </a:r>
            <a:r>
              <a:rPr lang="en-CA" sz="2800" dirty="0">
                <a:effectLst/>
                <a:latin typeface="Calibri" panose="020F0502020204030204" pitchFamily="34" charset="0"/>
                <a:ea typeface="Calibri" panose="020F0502020204030204" pitchFamily="34" charset="0"/>
                <a:cs typeface="Calibri" panose="020F0502020204030204" pitchFamily="34" charset="0"/>
              </a:rPr>
              <a:t> and made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spiritually rich in the resurrection</a:t>
            </a:r>
            <a:r>
              <a:rPr lang="en-CA" sz="2800" dirty="0">
                <a:effectLst/>
                <a:latin typeface="Calibri" panose="020F0502020204030204" pitchFamily="34" charset="0"/>
                <a:ea typeface="Calibri" panose="020F0502020204030204" pitchFamily="34" charset="0"/>
                <a:cs typeface="Calibri" panose="020F0502020204030204" pitchFamily="34" charset="0"/>
              </a:rPr>
              <a:t>.  </a:t>
            </a:r>
          </a:p>
          <a:p>
            <a:pPr>
              <a:spcBef>
                <a:spcPts val="1200"/>
              </a:spcBef>
            </a:pPr>
            <a:r>
              <a:rPr lang="en-CA" sz="2800" dirty="0">
                <a:effectLst/>
                <a:latin typeface="Calibri" panose="020F0502020204030204" pitchFamily="34" charset="0"/>
                <a:ea typeface="Calibri" panose="020F0502020204030204" pitchFamily="34" charset="0"/>
                <a:cs typeface="Calibri" panose="020F0502020204030204" pitchFamily="34" charset="0"/>
              </a:rPr>
              <a:t>Note the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synonymous parallelism</a:t>
            </a:r>
            <a:r>
              <a:rPr lang="en-CA" sz="2800" dirty="0">
                <a:effectLst/>
                <a:latin typeface="Calibri" panose="020F0502020204030204" pitchFamily="34" charset="0"/>
                <a:ea typeface="Calibri" panose="020F0502020204030204" pitchFamily="34" charset="0"/>
                <a:cs typeface="Calibri" panose="020F0502020204030204" pitchFamily="34" charset="0"/>
              </a:rPr>
              <a:t> between verses six and seven:</a:t>
            </a:r>
            <a:endParaRPr lang="en-CA" sz="2800" dirty="0">
              <a:effectLst/>
              <a:latin typeface="Calibri" panose="020F0502020204030204" pitchFamily="34" charset="0"/>
              <a:ea typeface="Calibri" panose="020F0502020204030204" pitchFamily="34" charset="0"/>
              <a:cs typeface="Arial" panose="020B0604020202020204" pitchFamily="34" charset="0"/>
            </a:endParaRPr>
          </a:p>
          <a:p>
            <a:pPr marL="457200" lvl="1" indent="0">
              <a:spcBef>
                <a:spcPts val="0"/>
              </a:spcBef>
              <a:buNone/>
            </a:pPr>
            <a:r>
              <a:rPr lang="en-CA" dirty="0"/>
              <a:t>[YHWH] </a:t>
            </a:r>
            <a:r>
              <a:rPr lang="en-CA" b="1" u="sng" dirty="0"/>
              <a:t>kills</a:t>
            </a:r>
            <a:r>
              <a:rPr lang="en-CA" dirty="0"/>
              <a:t> and </a:t>
            </a:r>
            <a:r>
              <a:rPr lang="en-CA" b="1" u="sng" dirty="0"/>
              <a:t>brings to life</a:t>
            </a:r>
            <a:r>
              <a:rPr lang="en-CA" dirty="0"/>
              <a:t>; he </a:t>
            </a:r>
            <a:r>
              <a:rPr lang="en-CA" b="1" u="sng" dirty="0"/>
              <a:t>brings down</a:t>
            </a:r>
            <a:r>
              <a:rPr lang="en-CA" dirty="0"/>
              <a:t> to [the grave] and </a:t>
            </a:r>
            <a:r>
              <a:rPr lang="en-CA" b="1" u="sng" dirty="0"/>
              <a:t>raises up</a:t>
            </a:r>
            <a:r>
              <a:rPr lang="en-CA" dirty="0"/>
              <a:t>.</a:t>
            </a:r>
          </a:p>
          <a:p>
            <a:pPr marL="457200" lvl="1" indent="0">
              <a:buNone/>
            </a:pPr>
            <a:r>
              <a:rPr lang="en-CA" dirty="0"/>
              <a:t>[YHWH] </a:t>
            </a:r>
            <a:r>
              <a:rPr lang="en-CA" b="1" u="sng" dirty="0"/>
              <a:t>makes poor</a:t>
            </a:r>
            <a:r>
              <a:rPr lang="en-CA" b="1" dirty="0"/>
              <a:t> </a:t>
            </a:r>
            <a:r>
              <a:rPr lang="en-CA" dirty="0"/>
              <a:t>and </a:t>
            </a:r>
            <a:r>
              <a:rPr lang="en-CA" b="1" u="sng" dirty="0"/>
              <a:t>makes rich</a:t>
            </a:r>
            <a:r>
              <a:rPr lang="en-CA" dirty="0"/>
              <a:t>; he </a:t>
            </a:r>
            <a:r>
              <a:rPr lang="en-CA" b="1" u="sng" dirty="0"/>
              <a:t>brings low</a:t>
            </a:r>
            <a:r>
              <a:rPr lang="en-CA" dirty="0"/>
              <a:t> and he </a:t>
            </a:r>
            <a:r>
              <a:rPr lang="en-CA" b="1" u="sng" dirty="0"/>
              <a:t>exalts</a:t>
            </a:r>
            <a:r>
              <a:rPr lang="en-CA" dirty="0"/>
              <a:t>.</a:t>
            </a:r>
          </a:p>
        </p:txBody>
      </p:sp>
    </p:spTree>
    <p:extLst>
      <p:ext uri="{BB962C8B-B14F-4D97-AF65-F5344CB8AC3E}">
        <p14:creationId xmlns:p14="http://schemas.microsoft.com/office/powerpoint/2010/main" val="3200054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C01E0-7AF3-C4D6-9587-45D3DA3B79F7}"/>
              </a:ext>
            </a:extLst>
          </p:cNvPr>
          <p:cNvSpPr>
            <a:spLocks noGrp="1"/>
          </p:cNvSpPr>
          <p:nvPr>
            <p:ph type="title"/>
          </p:nvPr>
        </p:nvSpPr>
        <p:spPr>
          <a:xfrm>
            <a:off x="345056" y="1"/>
            <a:ext cx="11846943" cy="2380890"/>
          </a:xfrm>
        </p:spPr>
        <p:txBody>
          <a:bodyPr>
            <a:normAutofit/>
          </a:bodyPr>
          <a:lstStyle/>
          <a:p>
            <a:pPr marL="620713" marR="0" lvl="0" indent="-396875" defTabSz="914400" rtl="0" eaLnBrk="1" fontAlgn="auto" latinLnBrk="0" hangingPunct="1">
              <a:lnSpc>
                <a:spcPct val="90000"/>
              </a:lnSpc>
              <a:spcBef>
                <a:spcPts val="1200"/>
              </a:spcBef>
              <a:spcAft>
                <a:spcPts val="0"/>
              </a:spcAft>
              <a:tabLst/>
              <a:defRPr/>
            </a:pP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8. He </a:t>
            </a: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raises up the poor</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from the </a:t>
            </a: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dust</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a:t>
            </a:r>
            <a:b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he </a:t>
            </a: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lifts the needy</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from the </a:t>
            </a: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ash heap</a:t>
            </a:r>
            <a:b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to make them sit with princes and </a:t>
            </a: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inherit a seat of honor</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a:t>
            </a:r>
            <a:b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For </a:t>
            </a: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the pillars of the earth are [YHWH’s]</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a:t>
            </a:r>
            <a:b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and on them he has set the world.</a:t>
            </a:r>
            <a:endParaRPr lang="en-CA" sz="4800" dirty="0">
              <a:solidFill>
                <a:srgbClr val="FF0000"/>
              </a:solidFill>
            </a:endParaRPr>
          </a:p>
        </p:txBody>
      </p:sp>
      <p:sp>
        <p:nvSpPr>
          <p:cNvPr id="3" name="Content Placeholder 2">
            <a:extLst>
              <a:ext uri="{FF2B5EF4-FFF2-40B4-BE49-F238E27FC236}">
                <a16:creationId xmlns:a16="http://schemas.microsoft.com/office/drawing/2014/main" id="{7414400B-C080-BCDD-A40F-F3C737A0EB12}"/>
              </a:ext>
            </a:extLst>
          </p:cNvPr>
          <p:cNvSpPr>
            <a:spLocks noGrp="1"/>
          </p:cNvSpPr>
          <p:nvPr>
            <p:ph idx="1"/>
          </p:nvPr>
        </p:nvSpPr>
        <p:spPr>
          <a:xfrm>
            <a:off x="707366" y="2398144"/>
            <a:ext cx="10334446" cy="4477108"/>
          </a:xfrm>
        </p:spPr>
        <p:txBody>
          <a:bodyPr/>
          <a:lstStyle/>
          <a:p>
            <a:pPr>
              <a:spcBef>
                <a:spcPts val="0"/>
              </a:spcBef>
              <a:spcAft>
                <a:spcPts val="600"/>
              </a:spcAft>
            </a:pPr>
            <a:r>
              <a:rPr lang="en-CA" sz="2800" dirty="0">
                <a:effectLst/>
                <a:latin typeface="Calibri" panose="020F0502020204030204" pitchFamily="34" charset="0"/>
                <a:ea typeface="Calibri" panose="020F0502020204030204" pitchFamily="34" charset="0"/>
                <a:cs typeface="Calibri" panose="020F0502020204030204" pitchFamily="34" charset="0"/>
              </a:rPr>
              <a:t>The theme of verse 7 is repeated: repentance</a:t>
            </a:r>
          </a:p>
          <a:p>
            <a:pPr>
              <a:spcBef>
                <a:spcPts val="0"/>
              </a:spcBef>
              <a:spcAft>
                <a:spcPts val="600"/>
              </a:spcAft>
            </a:pPr>
            <a:r>
              <a:rPr lang="en-CA" sz="2800" dirty="0">
                <a:effectLst/>
                <a:latin typeface="Calibri" panose="020F0502020204030204" pitchFamily="34" charset="0"/>
                <a:ea typeface="Calibri" panose="020F0502020204030204" pitchFamily="34" charset="0"/>
                <a:cs typeface="Calibri" panose="020F0502020204030204" pitchFamily="34" charset="0"/>
              </a:rPr>
              <a:t>From the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dust and ashes</a:t>
            </a:r>
            <a:r>
              <a:rPr lang="en-CA" sz="2800" dirty="0">
                <a:effectLst/>
                <a:latin typeface="Calibri" panose="020F0502020204030204" pitchFamily="34" charset="0"/>
                <a:ea typeface="Calibri" panose="020F0502020204030204" pitchFamily="34" charset="0"/>
                <a:cs typeface="Calibri" panose="020F0502020204030204" pitchFamily="34" charset="0"/>
              </a:rPr>
              <a:t>” of being abased, one who becomes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poor and needy</a:t>
            </a:r>
            <a:r>
              <a:rPr lang="en-CA" sz="2800" dirty="0">
                <a:effectLst/>
                <a:latin typeface="Calibri" panose="020F0502020204030204" pitchFamily="34" charset="0"/>
                <a:ea typeface="Calibri" panose="020F0502020204030204" pitchFamily="34" charset="0"/>
                <a:cs typeface="Calibri" panose="020F0502020204030204" pitchFamily="34" charset="0"/>
              </a:rPr>
              <a:t>”,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contrite</a:t>
            </a:r>
            <a:r>
              <a:rPr lang="en-CA" sz="2800" dirty="0">
                <a:effectLst/>
                <a:latin typeface="Calibri" panose="020F0502020204030204" pitchFamily="34" charset="0"/>
                <a:ea typeface="Calibri" panose="020F0502020204030204" pitchFamily="34" charset="0"/>
                <a:cs typeface="Calibri" panose="020F0502020204030204" pitchFamily="34" charset="0"/>
              </a:rPr>
              <a:t>, will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inherit a seat of honour</a:t>
            </a:r>
            <a:r>
              <a:rPr lang="en-CA" sz="2800" dirty="0">
                <a:effectLst/>
                <a:latin typeface="Calibri" panose="020F0502020204030204" pitchFamily="34" charset="0"/>
                <a:ea typeface="Calibri" panose="020F0502020204030204" pitchFamily="34" charset="0"/>
                <a:cs typeface="Calibri" panose="020F0502020204030204" pitchFamily="34" charset="0"/>
              </a:rPr>
              <a:t>” in the Kingdom of God.  </a:t>
            </a:r>
          </a:p>
          <a:p>
            <a:pPr>
              <a:spcBef>
                <a:spcPts val="0"/>
              </a:spcBef>
              <a:spcAft>
                <a:spcPts val="600"/>
              </a:spcAft>
            </a:pPr>
            <a:r>
              <a:rPr lang="en-CA" dirty="0">
                <a:latin typeface="Calibri" panose="020F0502020204030204" pitchFamily="34" charset="0"/>
                <a:ea typeface="Calibri" panose="020F0502020204030204" pitchFamily="34" charset="0"/>
                <a:cs typeface="Calibri" panose="020F0502020204030204" pitchFamily="34" charset="0"/>
              </a:rPr>
              <a:t>“</a:t>
            </a:r>
            <a:r>
              <a:rPr lang="en-CA" b="1" dirty="0">
                <a:highlight>
                  <a:srgbClr val="FFFF00"/>
                </a:highlight>
                <a:latin typeface="Calibri" panose="020F0502020204030204" pitchFamily="34" charset="0"/>
                <a:ea typeface="Calibri" panose="020F0502020204030204" pitchFamily="34" charset="0"/>
                <a:cs typeface="Calibri" panose="020F0502020204030204" pitchFamily="34" charset="0"/>
              </a:rPr>
              <a:t>raises up</a:t>
            </a:r>
            <a:r>
              <a:rPr lang="en-CA" dirty="0">
                <a:latin typeface="Calibri" panose="020F0502020204030204" pitchFamily="34" charset="0"/>
                <a:ea typeface="Calibri" panose="020F0502020204030204" pitchFamily="34" charset="0"/>
                <a:cs typeface="Calibri" panose="020F0502020204030204" pitchFamily="34" charset="0"/>
              </a:rPr>
              <a:t>” is an allusion to the resurrection.</a:t>
            </a:r>
            <a:endParaRPr lang="en-CA" sz="2800" dirty="0">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600"/>
              </a:spcAft>
            </a:pPr>
            <a:r>
              <a:rPr lang="en-CA" sz="2800" dirty="0">
                <a:effectLst/>
                <a:latin typeface="Calibri" panose="020F0502020204030204" pitchFamily="34" charset="0"/>
                <a:ea typeface="Calibri" panose="020F0502020204030204" pitchFamily="34" charset="0"/>
                <a:cs typeface="Calibri" panose="020F0502020204030204" pitchFamily="34" charset="0"/>
              </a:rPr>
              <a:t>Lines 4 and 5 allude to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God’s omnipotence as the Creator of the universe</a:t>
            </a:r>
            <a:r>
              <a:rPr lang="en-CA" sz="2800" dirty="0">
                <a:effectLst/>
                <a:latin typeface="Calibri" panose="020F0502020204030204" pitchFamily="34" charset="0"/>
                <a:ea typeface="Calibri" panose="020F0502020204030204" pitchFamily="34" charset="0"/>
                <a:cs typeface="Calibri" panose="020F0502020204030204" pitchFamily="34" charset="0"/>
              </a:rPr>
              <a:t> which clearly gives him the ability to fulfill his promises according to his word.  </a:t>
            </a:r>
            <a:endParaRPr lang="en-CA" sz="2800" dirty="0">
              <a:effectLst/>
              <a:latin typeface="Calibri" panose="020F0502020204030204" pitchFamily="34" charset="0"/>
              <a:ea typeface="Calibri" panose="020F050202020403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625907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85F75-AA71-2924-FFD1-B95857115B52}"/>
              </a:ext>
            </a:extLst>
          </p:cNvPr>
          <p:cNvSpPr>
            <a:spLocks noGrp="1"/>
          </p:cNvSpPr>
          <p:nvPr>
            <p:ph type="title"/>
          </p:nvPr>
        </p:nvSpPr>
        <p:spPr>
          <a:xfrm>
            <a:off x="0" y="1"/>
            <a:ext cx="12192000" cy="1552754"/>
          </a:xfrm>
        </p:spPr>
        <p:txBody>
          <a:bodyPr>
            <a:normAutofit/>
          </a:bodyPr>
          <a:lstStyle/>
          <a:p>
            <a:pPr marL="862013" marR="0" lvl="0" indent="-396875" defTabSz="914400" rtl="0" eaLnBrk="1" fontAlgn="auto" latinLnBrk="0" hangingPunct="1">
              <a:lnSpc>
                <a:spcPct val="90000"/>
              </a:lnSpc>
              <a:spcBef>
                <a:spcPts val="1200"/>
              </a:spcBef>
              <a:spcAft>
                <a:spcPts val="0"/>
              </a:spcAft>
              <a:tabLst/>
              <a:defRPr/>
            </a:pPr>
            <a:r>
              <a:rPr kumimoji="0" lang="en-CA" sz="320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9. </a:t>
            </a: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He will guard the feet of his faithful ones</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a:t>
            </a:r>
            <a:b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but the </a:t>
            </a: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wicked</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shall be </a:t>
            </a: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cut off</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in darkness,</a:t>
            </a:r>
            <a:b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for not by might shall a man prevail.</a:t>
            </a:r>
            <a:endParaRPr lang="en-CA" sz="4800" dirty="0">
              <a:solidFill>
                <a:srgbClr val="FF0000"/>
              </a:solidFill>
            </a:endParaRPr>
          </a:p>
        </p:txBody>
      </p:sp>
      <p:sp>
        <p:nvSpPr>
          <p:cNvPr id="3" name="Content Placeholder 2">
            <a:extLst>
              <a:ext uri="{FF2B5EF4-FFF2-40B4-BE49-F238E27FC236}">
                <a16:creationId xmlns:a16="http://schemas.microsoft.com/office/drawing/2014/main" id="{A4ABBFCE-D451-1140-9F9A-1A98AB348A95}"/>
              </a:ext>
            </a:extLst>
          </p:cNvPr>
          <p:cNvSpPr>
            <a:spLocks noGrp="1"/>
          </p:cNvSpPr>
          <p:nvPr>
            <p:ph idx="1"/>
          </p:nvPr>
        </p:nvSpPr>
        <p:spPr>
          <a:xfrm>
            <a:off x="655607" y="1552755"/>
            <a:ext cx="10558733" cy="5305244"/>
          </a:xfrm>
        </p:spPr>
        <p:txBody>
          <a:bodyPr/>
          <a:lstStyle/>
          <a:p>
            <a:r>
              <a:rPr lang="en-CA" dirty="0"/>
              <a:t>Hannah here discusses </a:t>
            </a:r>
            <a:r>
              <a:rPr lang="en-CA" b="1" dirty="0">
                <a:highlight>
                  <a:srgbClr val="FFFF00"/>
                </a:highlight>
              </a:rPr>
              <a:t>the basis of faith</a:t>
            </a:r>
            <a:r>
              <a:rPr lang="en-CA" dirty="0"/>
              <a:t>.  </a:t>
            </a:r>
          </a:p>
          <a:p>
            <a:r>
              <a:rPr lang="en-CA" dirty="0"/>
              <a:t>God promises to take care of </a:t>
            </a:r>
            <a:r>
              <a:rPr lang="en-CA" b="1" dirty="0">
                <a:highlight>
                  <a:srgbClr val="FFFF00"/>
                </a:highlight>
              </a:rPr>
              <a:t>those who are faithful to him</a:t>
            </a:r>
            <a:r>
              <a:rPr lang="en-CA" dirty="0"/>
              <a:t> – resulting in </a:t>
            </a:r>
            <a:r>
              <a:rPr lang="en-CA" b="1" dirty="0">
                <a:highlight>
                  <a:srgbClr val="FFFF00"/>
                </a:highlight>
              </a:rPr>
              <a:t>salvation</a:t>
            </a:r>
            <a:r>
              <a:rPr lang="en-CA" dirty="0"/>
              <a:t>.  </a:t>
            </a:r>
          </a:p>
          <a:p>
            <a:r>
              <a:rPr lang="en-CA" dirty="0"/>
              <a:t>No human device or power can allow a person to succeed.  </a:t>
            </a:r>
          </a:p>
          <a:p>
            <a:r>
              <a:rPr lang="en-CA" dirty="0"/>
              <a:t>The wicked, who </a:t>
            </a:r>
            <a:r>
              <a:rPr lang="en-CA" b="1" dirty="0">
                <a:highlight>
                  <a:srgbClr val="FFFF00"/>
                </a:highlight>
              </a:rPr>
              <a:t>trust in human devices</a:t>
            </a:r>
            <a:r>
              <a:rPr lang="en-CA" dirty="0"/>
              <a:t>, will be cut off – </a:t>
            </a:r>
            <a:r>
              <a:rPr lang="en-CA" b="1" dirty="0">
                <a:highlight>
                  <a:srgbClr val="FFFF00"/>
                </a:highlight>
              </a:rPr>
              <a:t>retributive justice</a:t>
            </a:r>
            <a:r>
              <a:rPr lang="en-CA" dirty="0"/>
              <a:t>.</a:t>
            </a:r>
          </a:p>
        </p:txBody>
      </p:sp>
    </p:spTree>
    <p:extLst>
      <p:ext uri="{BB962C8B-B14F-4D97-AF65-F5344CB8AC3E}">
        <p14:creationId xmlns:p14="http://schemas.microsoft.com/office/powerpoint/2010/main" val="3547612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7E7A6-82AB-6420-F3AD-F0CFB93FD9B2}"/>
              </a:ext>
            </a:extLst>
          </p:cNvPr>
          <p:cNvSpPr>
            <a:spLocks noGrp="1"/>
          </p:cNvSpPr>
          <p:nvPr>
            <p:ph type="title"/>
          </p:nvPr>
        </p:nvSpPr>
        <p:spPr>
          <a:xfrm>
            <a:off x="-34506" y="-1"/>
            <a:ext cx="12192000" cy="2018581"/>
          </a:xfrm>
        </p:spPr>
        <p:txBody>
          <a:bodyPr>
            <a:normAutofit/>
          </a:bodyPr>
          <a:lstStyle/>
          <a:p>
            <a:pPr marL="620713" marR="0" lvl="0" indent="-620713" defTabSz="914400" rtl="0" eaLnBrk="1" fontAlgn="auto" latinLnBrk="0" hangingPunct="1">
              <a:lnSpc>
                <a:spcPct val="90000"/>
              </a:lnSpc>
              <a:spcBef>
                <a:spcPts val="1200"/>
              </a:spcBef>
              <a:spcAft>
                <a:spcPts val="0"/>
              </a:spcAft>
              <a:tabLst/>
              <a:defRPr/>
            </a:pP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10. The adversaries of [YHWH] shall be broken to pieces; </a:t>
            </a:r>
            <a:b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against them he will thunder in heaven.</a:t>
            </a:r>
            <a:b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[YHWH]</a:t>
            </a: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 will judge the ends of the earth</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a:t>
            </a:r>
            <a:b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he will </a:t>
            </a: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give strength to his king</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and </a:t>
            </a:r>
            <a:r>
              <a:rPr kumimoji="0" lang="en-CA" sz="3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exalt the horn of his anointed</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a:t>
            </a:r>
            <a:endParaRPr lang="en-CA" sz="4800" dirty="0">
              <a:solidFill>
                <a:srgbClr val="FF0000"/>
              </a:solidFill>
            </a:endParaRPr>
          </a:p>
        </p:txBody>
      </p:sp>
      <p:sp>
        <p:nvSpPr>
          <p:cNvPr id="3" name="Content Placeholder 2">
            <a:extLst>
              <a:ext uri="{FF2B5EF4-FFF2-40B4-BE49-F238E27FC236}">
                <a16:creationId xmlns:a16="http://schemas.microsoft.com/office/drawing/2014/main" id="{E0ED3EFE-9CBD-49DA-D532-DEFC7CA0C595}"/>
              </a:ext>
            </a:extLst>
          </p:cNvPr>
          <p:cNvSpPr>
            <a:spLocks noGrp="1"/>
          </p:cNvSpPr>
          <p:nvPr>
            <p:ph idx="1"/>
          </p:nvPr>
        </p:nvSpPr>
        <p:spPr>
          <a:xfrm>
            <a:off x="396815" y="2191110"/>
            <a:ext cx="11110824" cy="4666890"/>
          </a:xfrm>
        </p:spPr>
        <p:txBody>
          <a:bodyPr/>
          <a:lstStyle/>
          <a:p>
            <a:pPr>
              <a:spcBef>
                <a:spcPts val="0"/>
              </a:spcBef>
              <a:spcAft>
                <a:spcPts val="600"/>
              </a:spcAft>
            </a:pPr>
            <a:r>
              <a:rPr lang="en-CA" sz="2800" dirty="0">
                <a:effectLst/>
                <a:latin typeface="Calibri" panose="020F0502020204030204" pitchFamily="34" charset="0"/>
                <a:ea typeface="Calibri" panose="020F0502020204030204" pitchFamily="34" charset="0"/>
                <a:cs typeface="Calibri" panose="020F0502020204030204" pitchFamily="34" charset="0"/>
              </a:rPr>
              <a:t>Lines 1 and 2 look to the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Day of YHWH</a:t>
            </a:r>
            <a:r>
              <a:rPr lang="en-CA" sz="2800" dirty="0">
                <a:effectLst/>
                <a:latin typeface="Calibri" panose="020F0502020204030204" pitchFamily="34" charset="0"/>
                <a:ea typeface="Calibri" panose="020F0502020204030204" pitchFamily="34" charset="0"/>
                <a:cs typeface="Calibri" panose="020F0502020204030204" pitchFamily="34" charset="0"/>
              </a:rPr>
              <a:t>; </a:t>
            </a:r>
          </a:p>
          <a:p>
            <a:pPr>
              <a:spcBef>
                <a:spcPts val="0"/>
              </a:spcBef>
              <a:spcAft>
                <a:spcPts val="600"/>
              </a:spcAft>
            </a:pPr>
            <a:r>
              <a:rPr lang="en-CA" dirty="0">
                <a:latin typeface="Calibri" panose="020F0502020204030204" pitchFamily="34" charset="0"/>
                <a:ea typeface="Calibri" panose="020F0502020204030204" pitchFamily="34" charset="0"/>
                <a:cs typeface="Calibri" panose="020F0502020204030204" pitchFamily="34" charset="0"/>
              </a:rPr>
              <a:t>L</a:t>
            </a:r>
            <a:r>
              <a:rPr lang="en-CA" sz="2800" dirty="0">
                <a:effectLst/>
                <a:latin typeface="Calibri" panose="020F0502020204030204" pitchFamily="34" charset="0"/>
                <a:ea typeface="Calibri" panose="020F0502020204030204" pitchFamily="34" charset="0"/>
                <a:cs typeface="Calibri" panose="020F0502020204030204" pitchFamily="34" charset="0"/>
              </a:rPr>
              <a:t>ine 3 looks to YHWH’s governance in the World Tomorrow, but it also implies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God’s ability to fulfill his plan on an ongoing basis</a:t>
            </a:r>
            <a:r>
              <a:rPr lang="en-CA" sz="2800" dirty="0">
                <a:effectLst/>
                <a:latin typeface="Calibri" panose="020F0502020204030204" pitchFamily="34" charset="0"/>
                <a:ea typeface="Calibri" panose="020F0502020204030204" pitchFamily="34" charset="0"/>
                <a:cs typeface="Calibri" panose="020F0502020204030204" pitchFamily="34" charset="0"/>
              </a:rPr>
              <a:t>.  </a:t>
            </a:r>
          </a:p>
          <a:p>
            <a:pPr>
              <a:spcBef>
                <a:spcPts val="0"/>
              </a:spcBef>
              <a:spcAft>
                <a:spcPts val="600"/>
              </a:spcAft>
            </a:pPr>
            <a:r>
              <a:rPr lang="en-CA" sz="2800" dirty="0">
                <a:effectLst/>
                <a:latin typeface="Calibri" panose="020F0502020204030204" pitchFamily="34" charset="0"/>
                <a:ea typeface="Calibri" panose="020F0502020204030204" pitchFamily="34" charset="0"/>
                <a:cs typeface="Calibri" panose="020F0502020204030204" pitchFamily="34" charset="0"/>
              </a:rPr>
              <a:t>Line 4 is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Messianic</a:t>
            </a:r>
            <a:r>
              <a:rPr lang="en-CA" sz="2800" dirty="0">
                <a:effectLst/>
                <a:latin typeface="Calibri" panose="020F0502020204030204" pitchFamily="34" charset="0"/>
                <a:ea typeface="Calibri" panose="020F0502020204030204" pitchFamily="34" charset="0"/>
                <a:cs typeface="Calibri" panose="020F0502020204030204" pitchFamily="34" charset="0"/>
              </a:rPr>
              <a:t> – it looks to the King of kings, the Anointed One; </a:t>
            </a:r>
            <a:br>
              <a:rPr lang="en-CA" sz="2800" dirty="0">
                <a:effectLst/>
                <a:latin typeface="Calibri" panose="020F0502020204030204" pitchFamily="34" charset="0"/>
                <a:ea typeface="Calibri" panose="020F0502020204030204" pitchFamily="34" charset="0"/>
                <a:cs typeface="Calibri" panose="020F0502020204030204" pitchFamily="34" charset="0"/>
              </a:rPr>
            </a:br>
            <a:r>
              <a:rPr lang="en-CA" sz="2800" dirty="0">
                <a:effectLst/>
                <a:latin typeface="Calibri" panose="020F0502020204030204" pitchFamily="34" charset="0"/>
                <a:ea typeface="Calibri" panose="020F0502020204030204" pitchFamily="34" charset="0"/>
                <a:cs typeface="Calibri" panose="020F0502020204030204" pitchFamily="34" charset="0"/>
              </a:rPr>
              <a:t>but also, it is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prophetic of the work that Samuel would carry out</a:t>
            </a:r>
            <a:r>
              <a:rPr lang="en-CA" sz="2800" dirty="0">
                <a:effectLst/>
                <a:latin typeface="Calibri" panose="020F0502020204030204" pitchFamily="34" charset="0"/>
                <a:ea typeface="Calibri" panose="020F0502020204030204" pitchFamily="34" charset="0"/>
                <a:cs typeface="Calibri" panose="020F0502020204030204" pitchFamily="34" charset="0"/>
              </a:rPr>
              <a:t> – anointing the line of kings that would carry down to the King of kings.</a:t>
            </a:r>
            <a:endParaRPr lang="en-CA" sz="2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CA" dirty="0"/>
          </a:p>
        </p:txBody>
      </p:sp>
    </p:spTree>
    <p:extLst>
      <p:ext uri="{BB962C8B-B14F-4D97-AF65-F5344CB8AC3E}">
        <p14:creationId xmlns:p14="http://schemas.microsoft.com/office/powerpoint/2010/main" val="31443077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DCA72-E9BD-07E1-331C-D84D8D8513BB}"/>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God Works with Samuel</a:t>
            </a:r>
          </a:p>
        </p:txBody>
      </p:sp>
      <p:sp>
        <p:nvSpPr>
          <p:cNvPr id="3" name="Content Placeholder 2">
            <a:extLst>
              <a:ext uri="{FF2B5EF4-FFF2-40B4-BE49-F238E27FC236}">
                <a16:creationId xmlns:a16="http://schemas.microsoft.com/office/drawing/2014/main" id="{CA157826-B1BC-39AC-6BC4-42B54D876FB9}"/>
              </a:ext>
            </a:extLst>
          </p:cNvPr>
          <p:cNvSpPr>
            <a:spLocks noGrp="1"/>
          </p:cNvSpPr>
          <p:nvPr>
            <p:ph idx="1"/>
          </p:nvPr>
        </p:nvSpPr>
        <p:spPr>
          <a:xfrm>
            <a:off x="0" y="1036485"/>
            <a:ext cx="12192000" cy="5618135"/>
          </a:xfrm>
        </p:spPr>
        <p:txBody>
          <a:bodyPr>
            <a:normAutofit lnSpcReduction="10000"/>
          </a:bodyPr>
          <a:lstStyle/>
          <a:p>
            <a:r>
              <a:rPr lang="en-CA" dirty="0"/>
              <a:t>It was </a:t>
            </a:r>
            <a:r>
              <a:rPr lang="en-CA" b="1" dirty="0">
                <a:highlight>
                  <a:srgbClr val="FFFF00"/>
                </a:highlight>
              </a:rPr>
              <a:t>through Samuel</a:t>
            </a:r>
            <a:r>
              <a:rPr lang="en-CA" dirty="0"/>
              <a:t> that the </a:t>
            </a:r>
            <a:r>
              <a:rPr lang="en-CA" b="1" dirty="0">
                <a:highlight>
                  <a:srgbClr val="FFFF00"/>
                </a:highlight>
              </a:rPr>
              <a:t>faith</a:t>
            </a:r>
            <a:r>
              <a:rPr lang="en-CA" dirty="0"/>
              <a:t>, </a:t>
            </a:r>
            <a:r>
              <a:rPr lang="en-CA" b="1" dirty="0">
                <a:highlight>
                  <a:srgbClr val="FFFF00"/>
                </a:highlight>
              </a:rPr>
              <a:t>commitment</a:t>
            </a:r>
            <a:r>
              <a:rPr lang="en-CA" dirty="0"/>
              <a:t>, and </a:t>
            </a:r>
            <a:r>
              <a:rPr lang="en-CA" b="1" dirty="0">
                <a:highlight>
                  <a:srgbClr val="FFFF00"/>
                </a:highlight>
              </a:rPr>
              <a:t>love of Hannah</a:t>
            </a:r>
            <a:r>
              <a:rPr lang="en-CA" dirty="0"/>
              <a:t> were manifested: </a:t>
            </a:r>
            <a:r>
              <a:rPr lang="en-CA" sz="2400" b="1" u="sng" dirty="0"/>
              <a:t>1 Samuel 2:18-19, 21b, 26, 3:1, 10, 19-20 ESV</a:t>
            </a:r>
            <a:endParaRPr lang="en-CA" b="1" u="sng" dirty="0"/>
          </a:p>
          <a:p>
            <a:pPr marL="457200" lvl="1" indent="0">
              <a:spcBef>
                <a:spcPts val="0"/>
              </a:spcBef>
              <a:buNone/>
            </a:pPr>
            <a:r>
              <a:rPr lang="en-CA" b="1" dirty="0">
                <a:highlight>
                  <a:srgbClr val="FFFF00"/>
                </a:highlight>
              </a:rPr>
              <a:t>Samuel was ministering before the LORD</a:t>
            </a:r>
            <a:r>
              <a:rPr lang="en-CA" dirty="0"/>
              <a:t>, a boy clothed with a linen ephod.  </a:t>
            </a:r>
          </a:p>
          <a:p>
            <a:pPr marL="457200" lvl="1" indent="0">
              <a:spcBef>
                <a:spcPts val="1200"/>
              </a:spcBef>
              <a:buNone/>
            </a:pPr>
            <a:r>
              <a:rPr lang="en-CA" dirty="0"/>
              <a:t>And </a:t>
            </a:r>
            <a:r>
              <a:rPr lang="en-CA" b="1" dirty="0">
                <a:highlight>
                  <a:srgbClr val="FFFF00"/>
                </a:highlight>
              </a:rPr>
              <a:t>his mother used to make for him a little robe and take it to him each year</a:t>
            </a:r>
            <a:r>
              <a:rPr lang="en-CA" dirty="0"/>
              <a:t> when she went up with her husband to offer the yearly sacrifice.  … And the boy </a:t>
            </a:r>
            <a:r>
              <a:rPr lang="en-CA" b="1" dirty="0">
                <a:highlight>
                  <a:srgbClr val="FFFF00"/>
                </a:highlight>
              </a:rPr>
              <a:t>Samuel grew in the presence of the LORD</a:t>
            </a:r>
            <a:r>
              <a:rPr lang="en-CA" dirty="0"/>
              <a:t>.  … Now the young man Samuel </a:t>
            </a:r>
            <a:r>
              <a:rPr lang="en-CA" b="1" dirty="0">
                <a:highlight>
                  <a:srgbClr val="FFFF00"/>
                </a:highlight>
              </a:rPr>
              <a:t>continued to grow both in stature and in favor with the LORD and also with man</a:t>
            </a:r>
            <a:r>
              <a:rPr lang="en-CA" dirty="0"/>
              <a:t>.</a:t>
            </a:r>
          </a:p>
          <a:p>
            <a:pPr marL="457200" lvl="1" indent="0">
              <a:spcBef>
                <a:spcPts val="1200"/>
              </a:spcBef>
              <a:buNone/>
            </a:pPr>
            <a:r>
              <a:rPr lang="en-CA" dirty="0"/>
              <a:t>Now the young man Samuel was ministering to the LORD in the presence of Eli.  And the word of the LORD was rare in those days; there was no frequent vision.  … And </a:t>
            </a:r>
            <a:r>
              <a:rPr lang="en-CA" b="1" dirty="0">
                <a:highlight>
                  <a:srgbClr val="FFFF00"/>
                </a:highlight>
              </a:rPr>
              <a:t>the LORD came and stood, calling</a:t>
            </a:r>
            <a:r>
              <a:rPr lang="en-CA" dirty="0"/>
              <a:t> as at other times, “</a:t>
            </a:r>
            <a:r>
              <a:rPr lang="en-CA" b="1" dirty="0">
                <a:highlight>
                  <a:srgbClr val="FFFF00"/>
                </a:highlight>
              </a:rPr>
              <a:t>Samuel</a:t>
            </a:r>
            <a:r>
              <a:rPr lang="en-CA" dirty="0"/>
              <a:t>! </a:t>
            </a:r>
            <a:r>
              <a:rPr lang="en-CA" b="1" dirty="0">
                <a:highlight>
                  <a:srgbClr val="FFFF00"/>
                </a:highlight>
              </a:rPr>
              <a:t>Samuel</a:t>
            </a:r>
            <a:r>
              <a:rPr lang="en-CA" dirty="0"/>
              <a:t>!” And Samuel said, “Speak, for your servant hears.” </a:t>
            </a:r>
          </a:p>
          <a:p>
            <a:pPr marL="457200" lvl="1" indent="0">
              <a:spcBef>
                <a:spcPts val="1200"/>
              </a:spcBef>
              <a:buNone/>
            </a:pPr>
            <a:r>
              <a:rPr lang="en-CA" dirty="0"/>
              <a:t>And Samuel grew, and the LORD was with him sand let none of his words fall to the ground.  And </a:t>
            </a:r>
            <a:r>
              <a:rPr lang="en-CA" b="1" dirty="0">
                <a:highlight>
                  <a:srgbClr val="FFFF00"/>
                </a:highlight>
              </a:rPr>
              <a:t>all Israel from Dan to Beersheba knew that Samuel was established as a prophet of the LORD</a:t>
            </a:r>
            <a:r>
              <a:rPr lang="en-CA" dirty="0"/>
              <a:t>.</a:t>
            </a:r>
          </a:p>
          <a:p>
            <a:pPr>
              <a:spcBef>
                <a:spcPts val="1200"/>
              </a:spcBef>
            </a:pPr>
            <a:r>
              <a:rPr lang="en-CA" b="1" dirty="0">
                <a:highlight>
                  <a:srgbClr val="FFFF00"/>
                </a:highlight>
              </a:rPr>
              <a:t>In no small part due to Hannah’s influence,  Samuel was ready for the work of his calling …</a:t>
            </a:r>
          </a:p>
        </p:txBody>
      </p:sp>
    </p:spTree>
    <p:extLst>
      <p:ext uri="{BB962C8B-B14F-4D97-AF65-F5344CB8AC3E}">
        <p14:creationId xmlns:p14="http://schemas.microsoft.com/office/powerpoint/2010/main" val="2210106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C8B8F-C688-DCC2-6E9C-40B6B6D8B766}"/>
              </a:ext>
            </a:extLst>
          </p:cNvPr>
          <p:cNvSpPr>
            <a:spLocks noGrp="1"/>
          </p:cNvSpPr>
          <p:nvPr>
            <p:ph type="title"/>
          </p:nvPr>
        </p:nvSpPr>
        <p:spPr>
          <a:xfrm>
            <a:off x="838200" y="1"/>
            <a:ext cx="10515600" cy="1084880"/>
          </a:xfrm>
        </p:spPr>
        <p:txBody>
          <a:bodyPr/>
          <a:lstStyle/>
          <a:p>
            <a:pPr algn="ctr"/>
            <a:r>
              <a:rPr lang="en-CA" dirty="0">
                <a:latin typeface="Arial Black" panose="020B0A04020102020204" pitchFamily="34" charset="0"/>
              </a:rPr>
              <a:t>Hannah – a Woman of Faith</a:t>
            </a:r>
          </a:p>
        </p:txBody>
      </p:sp>
      <p:sp>
        <p:nvSpPr>
          <p:cNvPr id="3" name="Content Placeholder 2">
            <a:extLst>
              <a:ext uri="{FF2B5EF4-FFF2-40B4-BE49-F238E27FC236}">
                <a16:creationId xmlns:a16="http://schemas.microsoft.com/office/drawing/2014/main" id="{F6541218-E50C-A38E-99A4-77B5278BFEB6}"/>
              </a:ext>
            </a:extLst>
          </p:cNvPr>
          <p:cNvSpPr>
            <a:spLocks noGrp="1"/>
          </p:cNvSpPr>
          <p:nvPr>
            <p:ph idx="1"/>
          </p:nvPr>
        </p:nvSpPr>
        <p:spPr>
          <a:xfrm>
            <a:off x="0" y="1084881"/>
            <a:ext cx="11980190" cy="5773118"/>
          </a:xfrm>
        </p:spPr>
        <p:txBody>
          <a:bodyPr/>
          <a:lstStyle/>
          <a:p>
            <a:pPr marL="0" indent="0">
              <a:buNone/>
            </a:pPr>
            <a:r>
              <a:rPr lang="en-CA" b="1" dirty="0">
                <a:highlight>
                  <a:srgbClr val="FFFF00"/>
                </a:highlight>
              </a:rPr>
              <a:t>Hannah’s lot in life was hard</a:t>
            </a:r>
            <a:r>
              <a:rPr lang="en-CA" dirty="0"/>
              <a:t> – God allowed sever trials to test her and prepare her:  </a:t>
            </a:r>
            <a:r>
              <a:rPr lang="en-CA" sz="2400" b="1" u="sng" dirty="0"/>
              <a:t>1 Samuel 1:1-8 ESV</a:t>
            </a:r>
            <a:endParaRPr lang="en-CA" b="1" u="sng" dirty="0"/>
          </a:p>
          <a:p>
            <a:pPr marL="457200" lvl="1" indent="0">
              <a:spcBef>
                <a:spcPts val="0"/>
              </a:spcBef>
              <a:buNone/>
            </a:pPr>
            <a:r>
              <a:rPr lang="en-CA" dirty="0"/>
              <a:t>There was a certain man … whose name was </a:t>
            </a:r>
            <a:r>
              <a:rPr lang="en-CA" b="1" dirty="0">
                <a:highlight>
                  <a:srgbClr val="FFFF00"/>
                </a:highlight>
              </a:rPr>
              <a:t>Elkanah</a:t>
            </a:r>
            <a:r>
              <a:rPr lang="en-CA" dirty="0"/>
              <a:t> … He </a:t>
            </a:r>
            <a:r>
              <a:rPr lang="en-CA" b="1" dirty="0">
                <a:highlight>
                  <a:srgbClr val="FFFF00"/>
                </a:highlight>
              </a:rPr>
              <a:t>had two wives</a:t>
            </a:r>
            <a:r>
              <a:rPr lang="en-CA" dirty="0"/>
              <a:t>. The name of the </a:t>
            </a:r>
            <a:r>
              <a:rPr lang="en-CA" b="1" dirty="0">
                <a:highlight>
                  <a:srgbClr val="FFFF00"/>
                </a:highlight>
              </a:rPr>
              <a:t>one was Hannah</a:t>
            </a:r>
            <a:r>
              <a:rPr lang="en-CA" dirty="0"/>
              <a:t>, and the name of the other, Peninnah.  And Peninnah had children, but </a:t>
            </a:r>
            <a:r>
              <a:rPr lang="en-CA" b="1" dirty="0">
                <a:highlight>
                  <a:srgbClr val="FFFF00"/>
                </a:highlight>
              </a:rPr>
              <a:t>Hannah had no children</a:t>
            </a:r>
            <a:r>
              <a:rPr lang="en-CA" dirty="0"/>
              <a:t>.</a:t>
            </a:r>
          </a:p>
          <a:p>
            <a:pPr marL="457200" lvl="1" indent="0">
              <a:buNone/>
            </a:pPr>
            <a:r>
              <a:rPr lang="en-CA" dirty="0"/>
              <a:t>Now this man used to go up year by year from his city to worship and to sacrifice to the LORD of hosts at Shiloh … On the day when Elkanah sacrificed, he would give portions to Peninnah his wife and to all her sons and daughters.  But </a:t>
            </a:r>
            <a:r>
              <a:rPr lang="en-CA" b="1" dirty="0">
                <a:highlight>
                  <a:srgbClr val="FFFF00"/>
                </a:highlight>
              </a:rPr>
              <a:t>to Hannah he gave a double portion</a:t>
            </a:r>
            <a:r>
              <a:rPr lang="en-CA" dirty="0"/>
              <a:t>, </a:t>
            </a:r>
            <a:r>
              <a:rPr lang="en-CA" b="1" dirty="0">
                <a:highlight>
                  <a:srgbClr val="FFFF00"/>
                </a:highlight>
              </a:rPr>
              <a:t>because he loved her</a:t>
            </a:r>
            <a:r>
              <a:rPr lang="en-CA" dirty="0"/>
              <a:t>, </a:t>
            </a:r>
            <a:r>
              <a:rPr lang="en-CA" b="1" dirty="0">
                <a:highlight>
                  <a:srgbClr val="FFFF00"/>
                </a:highlight>
              </a:rPr>
              <a:t>though the LORD had closed her womb</a:t>
            </a:r>
            <a:r>
              <a:rPr lang="en-CA" dirty="0"/>
              <a:t>.  And </a:t>
            </a:r>
            <a:r>
              <a:rPr lang="en-CA" b="1" dirty="0">
                <a:highlight>
                  <a:srgbClr val="FFFF00"/>
                </a:highlight>
              </a:rPr>
              <a:t>her rival used to provoke her grievously</a:t>
            </a:r>
            <a:r>
              <a:rPr lang="en-CA" dirty="0"/>
              <a:t> to irritate her, because the LORD had closed her womb.</a:t>
            </a:r>
          </a:p>
          <a:p>
            <a:pPr marL="457200" lvl="1" indent="0">
              <a:buNone/>
            </a:pPr>
            <a:r>
              <a:rPr lang="en-CA" b="1" dirty="0">
                <a:highlight>
                  <a:srgbClr val="FFFF00"/>
                </a:highlight>
              </a:rPr>
              <a:t>So it went on year by year</a:t>
            </a:r>
            <a:r>
              <a:rPr lang="en-CA" dirty="0"/>
              <a:t>.  As often as she went up to the house of the LORD, she used to provoke her.  Therefore </a:t>
            </a:r>
            <a:r>
              <a:rPr lang="en-CA" b="1" dirty="0">
                <a:highlight>
                  <a:srgbClr val="FFFF00"/>
                </a:highlight>
              </a:rPr>
              <a:t>Hannah wept and would not eat.</a:t>
            </a:r>
            <a:r>
              <a:rPr lang="en-CA" dirty="0"/>
              <a:t>  And Elkanah, her husband, said to her, “Hannah, why do you weep?  And why do you not eat?  And why is your heart sad?  </a:t>
            </a:r>
            <a:r>
              <a:rPr lang="en-CA" b="1" dirty="0">
                <a:highlight>
                  <a:srgbClr val="FFFF00"/>
                </a:highlight>
              </a:rPr>
              <a:t>Am I not more to you than ten sons</a:t>
            </a:r>
            <a:r>
              <a:rPr lang="en-CA" dirty="0"/>
              <a:t>?”</a:t>
            </a:r>
          </a:p>
        </p:txBody>
      </p:sp>
    </p:spTree>
    <p:extLst>
      <p:ext uri="{BB962C8B-B14F-4D97-AF65-F5344CB8AC3E}">
        <p14:creationId xmlns:p14="http://schemas.microsoft.com/office/powerpoint/2010/main" val="1240926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7820F-C34E-A274-0DF5-20F7A5E94176}"/>
              </a:ext>
            </a:extLst>
          </p:cNvPr>
          <p:cNvSpPr>
            <a:spLocks noGrp="1"/>
          </p:cNvSpPr>
          <p:nvPr>
            <p:ph type="title"/>
          </p:nvPr>
        </p:nvSpPr>
        <p:spPr>
          <a:xfrm>
            <a:off x="838200" y="1"/>
            <a:ext cx="10515600" cy="1190444"/>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A358BD0E-13AC-E5DE-9BD9-46C6D7939434}"/>
              </a:ext>
            </a:extLst>
          </p:cNvPr>
          <p:cNvSpPr>
            <a:spLocks noGrp="1"/>
          </p:cNvSpPr>
          <p:nvPr>
            <p:ph idx="1"/>
          </p:nvPr>
        </p:nvSpPr>
        <p:spPr>
          <a:xfrm>
            <a:off x="0" y="1190445"/>
            <a:ext cx="12192000" cy="5667554"/>
          </a:xfrm>
        </p:spPr>
        <p:txBody>
          <a:bodyPr>
            <a:normAutofit lnSpcReduction="10000"/>
          </a:bodyPr>
          <a:lstStyle/>
          <a:p>
            <a:r>
              <a:rPr lang="en-CA" b="1" dirty="0">
                <a:highlight>
                  <a:srgbClr val="FFFF00"/>
                </a:highlight>
              </a:rPr>
              <a:t>The woman of faith</a:t>
            </a:r>
            <a:r>
              <a:rPr lang="en-CA" dirty="0"/>
              <a:t>, </a:t>
            </a:r>
            <a:r>
              <a:rPr lang="en-CA" b="1" dirty="0">
                <a:highlight>
                  <a:srgbClr val="FFFF00"/>
                </a:highlight>
              </a:rPr>
              <a:t>Hannah</a:t>
            </a:r>
            <a:r>
              <a:rPr lang="en-CA" dirty="0"/>
              <a:t>, lived in very difficult times and under very difficult personal circumstances</a:t>
            </a:r>
          </a:p>
          <a:p>
            <a:r>
              <a:rPr lang="en-CA" dirty="0"/>
              <a:t>In spite of her circumstances, </a:t>
            </a:r>
            <a:r>
              <a:rPr lang="en-CA" b="1" dirty="0">
                <a:highlight>
                  <a:srgbClr val="FFFF00"/>
                </a:highlight>
              </a:rPr>
              <a:t>she prayed to God for an opportunity to serve</a:t>
            </a:r>
            <a:r>
              <a:rPr lang="en-CA" dirty="0"/>
              <a:t>, and she followed through on her vow</a:t>
            </a:r>
          </a:p>
          <a:p>
            <a:r>
              <a:rPr lang="en-CA" dirty="0"/>
              <a:t> Her </a:t>
            </a:r>
            <a:r>
              <a:rPr lang="en-CA" b="1" dirty="0">
                <a:highlight>
                  <a:srgbClr val="FFFF00"/>
                </a:highlight>
              </a:rPr>
              <a:t>faith</a:t>
            </a:r>
            <a:r>
              <a:rPr lang="en-CA" dirty="0"/>
              <a:t>, </a:t>
            </a:r>
            <a:r>
              <a:rPr lang="en-CA" b="1" dirty="0">
                <a:highlight>
                  <a:srgbClr val="FFFF00"/>
                </a:highlight>
              </a:rPr>
              <a:t>commitment</a:t>
            </a:r>
            <a:r>
              <a:rPr lang="en-CA" dirty="0"/>
              <a:t>, and </a:t>
            </a:r>
            <a:r>
              <a:rPr lang="en-CA" b="1" dirty="0">
                <a:highlight>
                  <a:srgbClr val="FFFF00"/>
                </a:highlight>
              </a:rPr>
              <a:t>love</a:t>
            </a:r>
            <a:r>
              <a:rPr lang="en-CA" dirty="0"/>
              <a:t>, as manifested in her life and through her son Samual, remain a testimony and an example for all True Worshippers of all ages</a:t>
            </a:r>
          </a:p>
          <a:p>
            <a:r>
              <a:rPr lang="en-CA" dirty="0"/>
              <a:t>Her personal expression of her conversion recorded for all time in </a:t>
            </a:r>
            <a:br>
              <a:rPr lang="en-CA" dirty="0"/>
            </a:br>
            <a:r>
              <a:rPr lang="en-CA" dirty="0"/>
              <a:t>“</a:t>
            </a:r>
            <a:r>
              <a:rPr lang="en-CA" b="1" dirty="0">
                <a:highlight>
                  <a:srgbClr val="FFFF00"/>
                </a:highlight>
              </a:rPr>
              <a:t>The  Prayer of Hannah</a:t>
            </a:r>
            <a:r>
              <a:rPr lang="en-CA" dirty="0"/>
              <a:t>”, is an inspiration and call to faith for all True Worshippers of God</a:t>
            </a:r>
          </a:p>
          <a:p>
            <a:r>
              <a:rPr lang="en-CA" b="1" dirty="0">
                <a:highlight>
                  <a:srgbClr val="FFFF00"/>
                </a:highlight>
              </a:rPr>
              <a:t>Hannah played a critical role in the working-out of the Plan of God</a:t>
            </a:r>
            <a:r>
              <a:rPr lang="en-CA" dirty="0"/>
              <a:t> – her success is manifested through her son, Samuel …</a:t>
            </a:r>
          </a:p>
          <a:p>
            <a:r>
              <a:rPr lang="en-CA" dirty="0"/>
              <a:t>Next time, we will examine the success of Hannah …</a:t>
            </a:r>
          </a:p>
          <a:p>
            <a:endParaRPr lang="en-CA" dirty="0"/>
          </a:p>
        </p:txBody>
      </p:sp>
    </p:spTree>
    <p:extLst>
      <p:ext uri="{BB962C8B-B14F-4D97-AF65-F5344CB8AC3E}">
        <p14:creationId xmlns:p14="http://schemas.microsoft.com/office/powerpoint/2010/main" val="2356400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CDD5026-23E8-19C9-30A9-24D463FE67E4}"/>
              </a:ext>
            </a:extLst>
          </p:cNvPr>
          <p:cNvSpPr txBox="1"/>
          <p:nvPr/>
        </p:nvSpPr>
        <p:spPr>
          <a:xfrm>
            <a:off x="0" y="651713"/>
            <a:ext cx="11818189" cy="5852949"/>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In spite of her situation</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Hannah remained faithful and looked to God:</a:t>
            </a:r>
          </a:p>
          <a:p>
            <a:pPr lvl="1">
              <a:lnSpc>
                <a:spcPct val="90000"/>
              </a:lnSpc>
              <a:defRPr/>
            </a:pPr>
            <a:r>
              <a:rPr kumimoji="0" lang="en-CA" sz="2400" b="1" i="0" u="sng" strike="noStrike" kern="1200" cap="none" spc="0" normalizeH="0" baseline="0" noProof="0" dirty="0">
                <a:ln>
                  <a:noFill/>
                </a:ln>
                <a:solidFill>
                  <a:prstClr val="black"/>
                </a:solidFill>
                <a:effectLst/>
                <a:uLnTx/>
                <a:uFillTx/>
                <a:latin typeface="Aptos" panose="02110004020202020204"/>
                <a:ea typeface="+mn-ea"/>
                <a:cs typeface="+mn-cs"/>
              </a:rPr>
              <a:t>1 Samuel 1:9–16 ESV</a:t>
            </a:r>
          </a:p>
          <a:p>
            <a:pPr lvl="1">
              <a:lnSpc>
                <a:spcPct val="90000"/>
              </a:lnSpc>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After they had eaten and drunk in Shiloh, Hannah rose.  Now Eli the priest was sitting on the seat beside the doorpost of the temple of the LORD.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She was deeply distressed</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and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prayed to the LORD and wept bitterly</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lvl="1">
              <a:lnSpc>
                <a:spcPct val="90000"/>
              </a:lnSpc>
              <a:spcBef>
                <a:spcPts val="1000"/>
              </a:spcBef>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she vowed a vow</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and said, “O LORD of hosts, if you will indeed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look on the affliction of your servant and remember me</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and not forget your servant, but will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give to your servant a son</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then I will give him to the LORD all the days of his life …” </a:t>
            </a:r>
          </a:p>
          <a:p>
            <a:pPr lvl="1">
              <a:lnSpc>
                <a:spcPct val="90000"/>
              </a:lnSpc>
              <a:spcBef>
                <a:spcPts val="1000"/>
              </a:spcBef>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As she continued praying before the LORD, Eli observed her mouth.  Hannah was speaking in her heart; only her lips moved, and her voice was not heard.  Therefore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Eli</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took her to be a drunken woman</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r>
              <a:rPr lang="en-CA" sz="2400" dirty="0">
                <a:solidFill>
                  <a:prstClr val="black"/>
                </a:solidFill>
                <a:latin typeface="Aptos" panose="02110004020202020204"/>
              </a:rPr>
              <a:t> </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Eli said to her, “How long will you go on being drunk?  Put your wine away from you.”  </a:t>
            </a:r>
          </a:p>
          <a:p>
            <a:pPr lvl="1">
              <a:lnSpc>
                <a:spcPct val="90000"/>
              </a:lnSpc>
              <a:spcBef>
                <a:spcPts val="1000"/>
              </a:spcBef>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But Hannah answered, “No, my lord,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I am a woman troubled in spirit</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I have drunk neither wine nor strong drink, but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I have been pouring out my [heart] before the LORD</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r>
              <a:rPr lang="en-CA" sz="2400" dirty="0">
                <a:solidFill>
                  <a:prstClr val="black"/>
                </a:solidFill>
                <a:latin typeface="Aptos" panose="02110004020202020204"/>
              </a:rPr>
              <a:t> </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Do not regard your servant as a worthless woman, for all along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I have been speaking out of my great anxiety and vexation</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p>
        </p:txBody>
      </p:sp>
    </p:spTree>
    <p:extLst>
      <p:ext uri="{BB962C8B-B14F-4D97-AF65-F5344CB8AC3E}">
        <p14:creationId xmlns:p14="http://schemas.microsoft.com/office/powerpoint/2010/main" val="1502727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76800-94AA-4E50-0961-3B4CB471BC73}"/>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The World Around Hannah </a:t>
            </a:r>
          </a:p>
        </p:txBody>
      </p:sp>
      <p:sp>
        <p:nvSpPr>
          <p:cNvPr id="3" name="Content Placeholder 2">
            <a:extLst>
              <a:ext uri="{FF2B5EF4-FFF2-40B4-BE49-F238E27FC236}">
                <a16:creationId xmlns:a16="http://schemas.microsoft.com/office/drawing/2014/main" id="{1FF95654-771F-ECC0-E888-65D0BFC9C31F}"/>
              </a:ext>
            </a:extLst>
          </p:cNvPr>
          <p:cNvSpPr>
            <a:spLocks noGrp="1"/>
          </p:cNvSpPr>
          <p:nvPr>
            <p:ph idx="1"/>
          </p:nvPr>
        </p:nvSpPr>
        <p:spPr>
          <a:xfrm>
            <a:off x="-1" y="1131376"/>
            <a:ext cx="12192001" cy="5726623"/>
          </a:xfrm>
        </p:spPr>
        <p:txBody>
          <a:bodyPr>
            <a:normAutofit lnSpcReduction="10000"/>
          </a:bodyPr>
          <a:lstStyle/>
          <a:p>
            <a:pPr>
              <a:spcBef>
                <a:spcPts val="0"/>
              </a:spcBef>
            </a:pPr>
            <a:r>
              <a:rPr lang="en-CA" b="1" dirty="0">
                <a:highlight>
                  <a:srgbClr val="FFFF00"/>
                </a:highlight>
              </a:rPr>
              <a:t>Hannah lived at the tail end of the period of the Judges</a:t>
            </a:r>
            <a:r>
              <a:rPr lang="en-CA" dirty="0"/>
              <a:t> </a:t>
            </a:r>
          </a:p>
          <a:p>
            <a:r>
              <a:rPr lang="en-CA" dirty="0"/>
              <a:t>During the period of the Judges, the nation of Israel was governed directly by God through the Judges:  </a:t>
            </a:r>
            <a:r>
              <a:rPr lang="en-CA" sz="2400" b="1" u="sng" dirty="0"/>
              <a:t>Judges 2:18a ESV</a:t>
            </a:r>
            <a:r>
              <a:rPr lang="en-CA" sz="2400" dirty="0"/>
              <a:t> see also 1 Samuel 8:7</a:t>
            </a:r>
            <a:endParaRPr lang="en-CA" dirty="0"/>
          </a:p>
          <a:p>
            <a:pPr marL="457200" lvl="1" indent="0">
              <a:spcBef>
                <a:spcPts val="0"/>
              </a:spcBef>
              <a:buNone/>
            </a:pPr>
            <a:r>
              <a:rPr lang="en-CA" dirty="0"/>
              <a:t>Whenever </a:t>
            </a:r>
            <a:r>
              <a:rPr lang="en-CA" b="1" dirty="0">
                <a:highlight>
                  <a:srgbClr val="FFFF00"/>
                </a:highlight>
              </a:rPr>
              <a:t>the LORD raised up judges</a:t>
            </a:r>
            <a:r>
              <a:rPr lang="en-CA" dirty="0"/>
              <a:t> for them, </a:t>
            </a:r>
            <a:r>
              <a:rPr lang="en-CA" b="1" dirty="0">
                <a:highlight>
                  <a:srgbClr val="FFFF00"/>
                </a:highlight>
              </a:rPr>
              <a:t>the LORD was with the judge</a:t>
            </a:r>
            <a:r>
              <a:rPr lang="en-CA" dirty="0"/>
              <a:t>, and he saved them from the hand of their enemies all the days of the judge.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CA" dirty="0"/>
              <a:t>But the people repeatedly fell into idolatry:  </a:t>
            </a:r>
            <a:r>
              <a:rPr kumimoji="0" lang="en-CA" sz="2400" b="1" i="0" u="sng" strike="noStrike" kern="1200" cap="none" spc="0" normalizeH="0" baseline="0" noProof="0" dirty="0">
                <a:ln>
                  <a:noFill/>
                </a:ln>
                <a:solidFill>
                  <a:prstClr val="black"/>
                </a:solidFill>
                <a:effectLst/>
                <a:uLnTx/>
                <a:uFillTx/>
                <a:latin typeface="Aptos" panose="02110004020202020204"/>
                <a:ea typeface="+mn-ea"/>
                <a:cs typeface="+mn-cs"/>
              </a:rPr>
              <a:t>Judges 2:11-12 ESV</a:t>
            </a:r>
            <a:endParaRPr kumimoji="0" lang="en-CA" sz="2800" b="1" i="0" u="sng" strike="noStrike" kern="1200" cap="none" spc="0" normalizeH="0" baseline="0" noProof="0" dirty="0">
              <a:ln>
                <a:noFill/>
              </a:ln>
              <a:solidFill>
                <a:prstClr val="black"/>
              </a:solidFill>
              <a:effectLst/>
              <a:uLnTx/>
              <a:uFillTx/>
              <a:latin typeface="Aptos" panose="02110004020202020204"/>
              <a:ea typeface="+mn-ea"/>
              <a:cs typeface="+mn-cs"/>
            </a:endParaRPr>
          </a:p>
          <a:p>
            <a:pPr marL="457200" lvl="1" indent="0">
              <a:spcBef>
                <a:spcPts val="0"/>
              </a:spcBef>
              <a:buNone/>
            </a:pPr>
            <a:r>
              <a:rPr lang="en-CA" dirty="0"/>
              <a:t>And </a:t>
            </a:r>
            <a:r>
              <a:rPr lang="en-CA" b="1" dirty="0">
                <a:highlight>
                  <a:srgbClr val="FFFF00"/>
                </a:highlight>
              </a:rPr>
              <a:t>the people of Israel did what was evil</a:t>
            </a:r>
            <a:r>
              <a:rPr lang="en-CA" dirty="0"/>
              <a:t> in the sight of the LORD and served the Baals.  And </a:t>
            </a:r>
            <a:r>
              <a:rPr lang="en-CA" b="1" dirty="0">
                <a:highlight>
                  <a:srgbClr val="FFFF00"/>
                </a:highlight>
              </a:rPr>
              <a:t>they abandoned the LORD</a:t>
            </a:r>
            <a:r>
              <a:rPr lang="en-CA" dirty="0"/>
              <a:t>, the God of their fathers, who had brought them out of the land of Egypt.  </a:t>
            </a:r>
            <a:r>
              <a:rPr lang="en-CA" b="1" dirty="0">
                <a:highlight>
                  <a:srgbClr val="FFFF00"/>
                </a:highlight>
              </a:rPr>
              <a:t>They went after other gods</a:t>
            </a:r>
            <a:r>
              <a:rPr lang="en-CA" dirty="0"/>
              <a:t>, from among the gods of the peoples who were around them, and bowed down to them.  And they provoked the LORD to anger. </a:t>
            </a:r>
          </a:p>
          <a:p>
            <a:r>
              <a:rPr lang="en-CA" b="1" dirty="0">
                <a:highlight>
                  <a:srgbClr val="FFFF00"/>
                </a:highlight>
              </a:rPr>
              <a:t>By the end of the period of the Judges, the nation was in total chaos</a:t>
            </a:r>
            <a:r>
              <a:rPr lang="en-CA" dirty="0"/>
              <a:t> – the author of the Book of Judges summarizes: </a:t>
            </a:r>
          </a:p>
          <a:p>
            <a:pPr marL="457200" lvl="1" indent="0">
              <a:spcBef>
                <a:spcPts val="0"/>
              </a:spcBef>
              <a:buNone/>
            </a:pPr>
            <a:r>
              <a:rPr lang="en-CA" b="1" u="sng" dirty="0"/>
              <a:t>Judges 17:6 ESV</a:t>
            </a:r>
            <a:r>
              <a:rPr lang="en-CA" dirty="0"/>
              <a:t> see also 18:1, 19:1, 21:25</a:t>
            </a:r>
          </a:p>
          <a:p>
            <a:pPr marL="457200" lvl="1" indent="0">
              <a:buNone/>
            </a:pPr>
            <a:r>
              <a:rPr lang="en-CA" b="1" dirty="0">
                <a:highlight>
                  <a:srgbClr val="FFFF00"/>
                </a:highlight>
              </a:rPr>
              <a:t>In those days there was no king in Israel</a:t>
            </a:r>
            <a:r>
              <a:rPr lang="en-CA" dirty="0"/>
              <a:t>.  Everyone did what was right in his own eyes.</a:t>
            </a:r>
          </a:p>
        </p:txBody>
      </p:sp>
    </p:spTree>
    <p:extLst>
      <p:ext uri="{BB962C8B-B14F-4D97-AF65-F5344CB8AC3E}">
        <p14:creationId xmlns:p14="http://schemas.microsoft.com/office/powerpoint/2010/main" val="1945522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B4B0E-9EA5-099F-BF7B-7B00645FA791}"/>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The Priesthood – Eli and his Sons</a:t>
            </a:r>
          </a:p>
        </p:txBody>
      </p:sp>
      <p:sp>
        <p:nvSpPr>
          <p:cNvPr id="3" name="Content Placeholder 2">
            <a:extLst>
              <a:ext uri="{FF2B5EF4-FFF2-40B4-BE49-F238E27FC236}">
                <a16:creationId xmlns:a16="http://schemas.microsoft.com/office/drawing/2014/main" id="{32520992-E563-1930-364F-6FAD015AACD6}"/>
              </a:ext>
            </a:extLst>
          </p:cNvPr>
          <p:cNvSpPr>
            <a:spLocks noGrp="1"/>
          </p:cNvSpPr>
          <p:nvPr>
            <p:ph idx="1"/>
          </p:nvPr>
        </p:nvSpPr>
        <p:spPr>
          <a:xfrm>
            <a:off x="0" y="1162373"/>
            <a:ext cx="12192000" cy="5695626"/>
          </a:xfrm>
        </p:spPr>
        <p:txBody>
          <a:bodyPr/>
          <a:lstStyle/>
          <a:p>
            <a:r>
              <a:rPr lang="en-CA" b="1" dirty="0">
                <a:highlight>
                  <a:srgbClr val="FFFF00"/>
                </a:highlight>
              </a:rPr>
              <a:t>No where was the chaos and corruption more evident than in the state of public worship</a:t>
            </a:r>
            <a:r>
              <a:rPr lang="en-CA" dirty="0"/>
              <a:t> – Eli was the High Priest, and his two sons were also Priests, but they were utterly reprobate:  </a:t>
            </a:r>
            <a:r>
              <a:rPr lang="en-CA" sz="2400" b="1" u="sng" dirty="0"/>
              <a:t>1 Samuel 1:3b, 2:12, 17 ESV</a:t>
            </a:r>
            <a:endParaRPr lang="en-CA" b="1" u="sng" dirty="0"/>
          </a:p>
          <a:p>
            <a:pPr marL="457200" lvl="1" indent="0">
              <a:spcBef>
                <a:spcPts val="0"/>
              </a:spcBef>
              <a:buNone/>
            </a:pPr>
            <a:r>
              <a:rPr lang="en-CA" dirty="0"/>
              <a:t>… the two sons of Eli, </a:t>
            </a:r>
            <a:r>
              <a:rPr lang="en-CA" b="1" dirty="0">
                <a:highlight>
                  <a:srgbClr val="FFFF00"/>
                </a:highlight>
              </a:rPr>
              <a:t>Hophni</a:t>
            </a:r>
            <a:r>
              <a:rPr lang="en-CA" dirty="0"/>
              <a:t> and </a:t>
            </a:r>
            <a:r>
              <a:rPr lang="en-CA" b="1" dirty="0">
                <a:highlight>
                  <a:srgbClr val="FFFF00"/>
                </a:highlight>
              </a:rPr>
              <a:t>Phinehas</a:t>
            </a:r>
            <a:r>
              <a:rPr lang="en-CA" dirty="0"/>
              <a:t>, </a:t>
            </a:r>
            <a:r>
              <a:rPr lang="en-CA" b="1" dirty="0">
                <a:highlight>
                  <a:srgbClr val="FFFF00"/>
                </a:highlight>
              </a:rPr>
              <a:t>were priests</a:t>
            </a:r>
            <a:r>
              <a:rPr lang="en-CA" dirty="0"/>
              <a:t> of the LORD.  … Now the sons of Eli were </a:t>
            </a:r>
            <a:r>
              <a:rPr lang="en-CA" b="1" dirty="0">
                <a:highlight>
                  <a:srgbClr val="FFFF00"/>
                </a:highlight>
              </a:rPr>
              <a:t>worthless men</a:t>
            </a:r>
            <a:r>
              <a:rPr lang="en-CA" dirty="0"/>
              <a:t>.  They did not know the LORD.  … Thus </a:t>
            </a:r>
            <a:r>
              <a:rPr lang="en-CA" b="1" dirty="0">
                <a:highlight>
                  <a:srgbClr val="FFFF00"/>
                </a:highlight>
              </a:rPr>
              <a:t>the sin of the young men was very great</a:t>
            </a:r>
            <a:r>
              <a:rPr lang="en-CA" dirty="0"/>
              <a:t> in the sight of the LORD,  for the men treated the offering of the LORD with contempt.</a:t>
            </a:r>
          </a:p>
          <a:p>
            <a:r>
              <a:rPr lang="en-CA" dirty="0"/>
              <a:t>Eli made an effort to curb his sons, but it was to no avail: </a:t>
            </a:r>
          </a:p>
          <a:p>
            <a:pPr marL="457200" lvl="1" indent="0">
              <a:spcBef>
                <a:spcPts val="0"/>
              </a:spcBef>
              <a:buNone/>
            </a:pPr>
            <a:r>
              <a:rPr lang="en-CA" b="1" u="sng" dirty="0"/>
              <a:t>1 Samuel 2:22a, 24-25 ESV</a:t>
            </a:r>
          </a:p>
          <a:p>
            <a:pPr marL="457200" lvl="1" indent="0">
              <a:spcBef>
                <a:spcPts val="0"/>
              </a:spcBef>
              <a:buNone/>
            </a:pPr>
            <a:r>
              <a:rPr lang="en-CA" dirty="0"/>
              <a:t>Now </a:t>
            </a:r>
            <a:r>
              <a:rPr lang="en-CA" b="1" dirty="0">
                <a:highlight>
                  <a:srgbClr val="FFFF00"/>
                </a:highlight>
              </a:rPr>
              <a:t>Eli was very old</a:t>
            </a:r>
            <a:r>
              <a:rPr lang="en-CA" dirty="0"/>
              <a:t>, and he kept hearing all that his sons were doing to all Israel … </a:t>
            </a:r>
          </a:p>
          <a:p>
            <a:pPr marL="457200" lvl="1" indent="0">
              <a:buNone/>
            </a:pPr>
            <a:r>
              <a:rPr lang="en-CA" dirty="0"/>
              <a:t>“… No, my sons; </a:t>
            </a:r>
            <a:r>
              <a:rPr lang="en-CA" b="1" dirty="0">
                <a:highlight>
                  <a:srgbClr val="FFFF00"/>
                </a:highlight>
              </a:rPr>
              <a:t>it is no good report that I hear</a:t>
            </a:r>
            <a:r>
              <a:rPr lang="en-CA" dirty="0"/>
              <a:t> the people of the LORD spreading abroad.   If someone sins against a man, God will mediate for him, but </a:t>
            </a:r>
            <a:r>
              <a:rPr lang="en-CA" b="1" dirty="0">
                <a:highlight>
                  <a:srgbClr val="FFFF00"/>
                </a:highlight>
              </a:rPr>
              <a:t>if someone sins against the LORD, who can intercede for him</a:t>
            </a:r>
            <a:r>
              <a:rPr lang="en-CA" dirty="0"/>
              <a:t>?”  </a:t>
            </a:r>
          </a:p>
          <a:p>
            <a:pPr marL="457200" lvl="1" indent="0">
              <a:buNone/>
            </a:pPr>
            <a:r>
              <a:rPr lang="en-CA" dirty="0"/>
              <a:t>But </a:t>
            </a:r>
            <a:r>
              <a:rPr lang="en-CA" b="1" dirty="0">
                <a:highlight>
                  <a:srgbClr val="FFFF00"/>
                </a:highlight>
              </a:rPr>
              <a:t>they would not listen to the voice of their father</a:t>
            </a:r>
            <a:r>
              <a:rPr lang="en-CA" dirty="0"/>
              <a:t>, for it was the will of the LORD to put them to death.</a:t>
            </a:r>
          </a:p>
        </p:txBody>
      </p:sp>
    </p:spTree>
    <p:extLst>
      <p:ext uri="{BB962C8B-B14F-4D97-AF65-F5344CB8AC3E}">
        <p14:creationId xmlns:p14="http://schemas.microsoft.com/office/powerpoint/2010/main" val="486430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15AB7-3E0F-5EDD-EA9C-AA0504822558}"/>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Hannah – the Mother of Samuel</a:t>
            </a:r>
          </a:p>
        </p:txBody>
      </p:sp>
      <p:sp>
        <p:nvSpPr>
          <p:cNvPr id="3" name="Content Placeholder 2">
            <a:extLst>
              <a:ext uri="{FF2B5EF4-FFF2-40B4-BE49-F238E27FC236}">
                <a16:creationId xmlns:a16="http://schemas.microsoft.com/office/drawing/2014/main" id="{303CC927-2D4E-0FF3-EFED-E689EC4AD909}"/>
              </a:ext>
            </a:extLst>
          </p:cNvPr>
          <p:cNvSpPr>
            <a:spLocks noGrp="1"/>
          </p:cNvSpPr>
          <p:nvPr>
            <p:ph idx="1"/>
          </p:nvPr>
        </p:nvSpPr>
        <p:spPr>
          <a:xfrm>
            <a:off x="0" y="1146875"/>
            <a:ext cx="12192000" cy="5711124"/>
          </a:xfrm>
        </p:spPr>
        <p:txBody>
          <a:bodyPr>
            <a:normAutofit lnSpcReduction="10000"/>
          </a:bodyPr>
          <a:lstStyle/>
          <a:p>
            <a:r>
              <a:rPr lang="en-CA" dirty="0"/>
              <a:t>In such an environment, it was not surprising the that </a:t>
            </a:r>
            <a:r>
              <a:rPr lang="en-CA" b="1" dirty="0">
                <a:highlight>
                  <a:srgbClr val="FFFF00"/>
                </a:highlight>
              </a:rPr>
              <a:t>there were few True Worshippers of God</a:t>
            </a:r>
            <a:r>
              <a:rPr lang="en-CA" dirty="0"/>
              <a:t> – but </a:t>
            </a:r>
            <a:r>
              <a:rPr lang="en-CA" b="1" dirty="0">
                <a:highlight>
                  <a:srgbClr val="FFFF00"/>
                </a:highlight>
              </a:rPr>
              <a:t>Hannah clearly remained true</a:t>
            </a:r>
            <a:r>
              <a:rPr lang="en-CA" dirty="0"/>
              <a:t> to God, and she became a key person in the history of the working-out  of God’s Plan of Salvation:  </a:t>
            </a:r>
            <a:r>
              <a:rPr lang="en-CA" sz="2400" b="1" u="sng" dirty="0"/>
              <a:t>1 Samuel 1:17-20 ESV</a:t>
            </a:r>
            <a:endParaRPr lang="en-CA" b="1" u="sng" dirty="0"/>
          </a:p>
          <a:p>
            <a:pPr marL="457200" lvl="1" indent="0">
              <a:spcBef>
                <a:spcPts val="0"/>
              </a:spcBef>
              <a:buNone/>
            </a:pPr>
            <a:r>
              <a:rPr lang="en-CA" dirty="0"/>
              <a:t>Then Eli answered, “Go in peace, and </a:t>
            </a:r>
            <a:r>
              <a:rPr lang="en-CA" b="1" dirty="0">
                <a:highlight>
                  <a:srgbClr val="FFFF00"/>
                </a:highlight>
              </a:rPr>
              <a:t>the God of Israel grant your petition that you have made to him</a:t>
            </a:r>
            <a:r>
              <a:rPr lang="en-CA" dirty="0"/>
              <a:t>.”  And she said, “Let your servant find favor in your eyes.” Then the woman went her way and ate, and her face was no longer sad.</a:t>
            </a:r>
          </a:p>
          <a:p>
            <a:pPr marL="457200" lvl="1" indent="0">
              <a:buNone/>
            </a:pPr>
            <a:r>
              <a:rPr lang="en-CA" b="1" dirty="0">
                <a:highlight>
                  <a:srgbClr val="FFFF00"/>
                </a:highlight>
              </a:rPr>
              <a:t>They rose early in the morning and worshiped before the LORD</a:t>
            </a:r>
            <a:r>
              <a:rPr lang="en-CA" dirty="0"/>
              <a:t>; then they went back to their house at Ramah.  And Elkanah knew Hannah his wife, and </a:t>
            </a:r>
            <a:r>
              <a:rPr lang="en-CA" b="1" dirty="0">
                <a:highlight>
                  <a:srgbClr val="FFFF00"/>
                </a:highlight>
              </a:rPr>
              <a:t>the LORD remembered her</a:t>
            </a:r>
            <a:r>
              <a:rPr lang="en-CA" dirty="0"/>
              <a:t>.   And </a:t>
            </a:r>
            <a:r>
              <a:rPr lang="en-CA" b="1" dirty="0">
                <a:highlight>
                  <a:srgbClr val="FFFF00"/>
                </a:highlight>
              </a:rPr>
              <a:t>in due time Hannah conceived and bore a son</a:t>
            </a:r>
            <a:r>
              <a:rPr lang="en-CA" dirty="0"/>
              <a:t>, and she called his name </a:t>
            </a:r>
            <a:r>
              <a:rPr lang="en-CA" b="1" dirty="0">
                <a:highlight>
                  <a:srgbClr val="FFFF00"/>
                </a:highlight>
              </a:rPr>
              <a:t>Samuel</a:t>
            </a:r>
            <a:r>
              <a:rPr lang="en-CA" dirty="0"/>
              <a:t>, for she said, “I have asked for him from the LORD.”</a:t>
            </a:r>
          </a:p>
          <a:p>
            <a:r>
              <a:rPr lang="en-CA" dirty="0"/>
              <a:t>Hannah remained true to her commitment: </a:t>
            </a:r>
            <a:r>
              <a:rPr lang="en-CA" sz="2400" b="1" u="sng" dirty="0"/>
              <a:t>1 Samuel 1:22, 27-28a ESV</a:t>
            </a:r>
            <a:endParaRPr lang="en-CA" dirty="0"/>
          </a:p>
          <a:p>
            <a:pPr marL="457200" lvl="1" indent="0">
              <a:spcBef>
                <a:spcPts val="0"/>
              </a:spcBef>
              <a:buNone/>
            </a:pPr>
            <a:r>
              <a:rPr lang="en-CA" dirty="0"/>
              <a:t>Hannah … said to her husband, “As soon as the child is weaned, I will bring him, </a:t>
            </a:r>
            <a:r>
              <a:rPr lang="en-CA" b="1" dirty="0">
                <a:highlight>
                  <a:srgbClr val="FFFF00"/>
                </a:highlight>
              </a:rPr>
              <a:t>so that he may appear in the presence of the LORD</a:t>
            </a:r>
            <a:r>
              <a:rPr lang="en-CA" dirty="0"/>
              <a:t> and </a:t>
            </a:r>
            <a:r>
              <a:rPr lang="en-CA" b="1" dirty="0">
                <a:highlight>
                  <a:srgbClr val="FFFF00"/>
                </a:highlight>
              </a:rPr>
              <a:t>dwell there forever</a:t>
            </a:r>
            <a:r>
              <a:rPr lang="en-CA" dirty="0"/>
              <a:t>.”</a:t>
            </a:r>
          </a:p>
          <a:p>
            <a:pPr marL="457200" lvl="1" indent="0">
              <a:spcBef>
                <a:spcPts val="600"/>
              </a:spcBef>
              <a:buNone/>
            </a:pPr>
            <a:r>
              <a:rPr lang="en-CA" dirty="0"/>
              <a:t>“… </a:t>
            </a:r>
            <a:r>
              <a:rPr lang="en-CA" b="1" dirty="0">
                <a:highlight>
                  <a:srgbClr val="FFFF00"/>
                </a:highlight>
              </a:rPr>
              <a:t>For this child I prayed</a:t>
            </a:r>
            <a:r>
              <a:rPr lang="en-CA" dirty="0"/>
              <a:t>, and the LORD has granted me my petition that I made to him.   Therefore I have lent him to the LORD.  </a:t>
            </a:r>
            <a:r>
              <a:rPr lang="en-CA" b="1" dirty="0">
                <a:highlight>
                  <a:srgbClr val="FFFF00"/>
                </a:highlight>
              </a:rPr>
              <a:t>As long as he lives, he is lent to the LORD</a:t>
            </a:r>
            <a:r>
              <a:rPr lang="en-CA" dirty="0"/>
              <a:t>.”</a:t>
            </a:r>
          </a:p>
        </p:txBody>
      </p:sp>
    </p:spTree>
    <p:extLst>
      <p:ext uri="{BB962C8B-B14F-4D97-AF65-F5344CB8AC3E}">
        <p14:creationId xmlns:p14="http://schemas.microsoft.com/office/powerpoint/2010/main" val="2942472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2E811-90F6-BCF5-0023-9882AB4B4B10}"/>
              </a:ext>
            </a:extLst>
          </p:cNvPr>
          <p:cNvSpPr>
            <a:spLocks noGrp="1"/>
          </p:cNvSpPr>
          <p:nvPr>
            <p:ph type="title"/>
          </p:nvPr>
        </p:nvSpPr>
        <p:spPr>
          <a:xfrm>
            <a:off x="838200" y="2"/>
            <a:ext cx="10515600" cy="810882"/>
          </a:xfrm>
        </p:spPr>
        <p:txBody>
          <a:bodyPr/>
          <a:lstStyle/>
          <a:p>
            <a:pPr algn="ctr"/>
            <a:r>
              <a:rPr lang="en-CA" dirty="0">
                <a:latin typeface="Arial Black" panose="020B0A04020102020204" pitchFamily="34" charset="0"/>
              </a:rPr>
              <a:t>The Prayer of Hannah</a:t>
            </a:r>
          </a:p>
        </p:txBody>
      </p:sp>
      <p:sp>
        <p:nvSpPr>
          <p:cNvPr id="3" name="Content Placeholder 2">
            <a:extLst>
              <a:ext uri="{FF2B5EF4-FFF2-40B4-BE49-F238E27FC236}">
                <a16:creationId xmlns:a16="http://schemas.microsoft.com/office/drawing/2014/main" id="{9AA94D60-AE27-8CF5-2BA5-A20991F12FFA}"/>
              </a:ext>
            </a:extLst>
          </p:cNvPr>
          <p:cNvSpPr>
            <a:spLocks noGrp="1"/>
          </p:cNvSpPr>
          <p:nvPr>
            <p:ph idx="1"/>
          </p:nvPr>
        </p:nvSpPr>
        <p:spPr>
          <a:xfrm>
            <a:off x="0" y="810884"/>
            <a:ext cx="12192000" cy="6047115"/>
          </a:xfrm>
        </p:spPr>
        <p:txBody>
          <a:bodyPr>
            <a:normAutofit/>
          </a:bodyPr>
          <a:lstStyle/>
          <a:p>
            <a:pPr>
              <a:spcBef>
                <a:spcPts val="0"/>
              </a:spcBef>
            </a:pP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 words of Hannah in her prayer</a:t>
            </a:r>
            <a:r>
              <a:rPr lang="en-CA" sz="2800" dirty="0">
                <a:effectLst/>
                <a:latin typeface="Calibri" panose="020F0502020204030204" pitchFamily="34" charset="0"/>
                <a:ea typeface="Calibri" panose="020F0502020204030204" pitchFamily="34" charset="0"/>
                <a:cs typeface="Calibri" panose="020F0502020204030204" pitchFamily="34" charset="0"/>
              </a:rPr>
              <a:t> demonstrate a depth of understanding of God: </a:t>
            </a:r>
            <a:r>
              <a:rPr lang="en-CA" dirty="0">
                <a:latin typeface="Calibri" panose="020F0502020204030204" pitchFamily="34" charset="0"/>
                <a:ea typeface="Calibri" panose="020F0502020204030204" pitchFamily="34" charset="0"/>
                <a:cs typeface="Calibri" panose="020F0502020204030204" pitchFamily="34" charset="0"/>
              </a:rPr>
              <a:t>the</a:t>
            </a:r>
            <a:r>
              <a:rPr lang="en-CA" sz="2800" dirty="0">
                <a:effectLst/>
                <a:latin typeface="Calibri" panose="020F0502020204030204" pitchFamily="34" charset="0"/>
                <a:ea typeface="Calibri" panose="020F0502020204030204" pitchFamily="34" charset="0"/>
                <a:cs typeface="Calibri" panose="020F0502020204030204" pitchFamily="34" charset="0"/>
              </a:rPr>
              <a:t> Nature of God and the Plan of God.  </a:t>
            </a:r>
          </a:p>
          <a:p>
            <a:pPr>
              <a:spcBef>
                <a:spcPts val="600"/>
              </a:spcBef>
            </a:pPr>
            <a:r>
              <a:rPr lang="en-CA" sz="2800" dirty="0">
                <a:effectLst/>
                <a:latin typeface="Calibri" panose="020F0502020204030204" pitchFamily="34" charset="0"/>
                <a:ea typeface="Calibri" panose="020F0502020204030204" pitchFamily="34" charset="0"/>
                <a:cs typeface="Calibri" panose="020F0502020204030204" pitchFamily="34" charset="0"/>
              </a:rPr>
              <a:t>This understanding can only come by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revelation from God through conversion</a:t>
            </a:r>
            <a:r>
              <a:rPr lang="en-CA" sz="2800" dirty="0">
                <a:effectLst/>
                <a:latin typeface="Calibri" panose="020F0502020204030204" pitchFamily="34" charset="0"/>
                <a:ea typeface="Calibri" panose="020F0502020204030204" pitchFamily="34" charset="0"/>
                <a:cs typeface="Calibri" panose="020F0502020204030204" pitchFamily="34" charset="0"/>
              </a:rPr>
              <a:t>.  </a:t>
            </a:r>
          </a:p>
          <a:p>
            <a:pPr>
              <a:spcBef>
                <a:spcPts val="600"/>
              </a:spcBef>
            </a:pPr>
            <a:r>
              <a:rPr lang="en-CA" sz="2800" dirty="0">
                <a:effectLst/>
                <a:latin typeface="Calibri" panose="020F0502020204030204" pitchFamily="34" charset="0"/>
                <a:ea typeface="Calibri" panose="020F0502020204030204" pitchFamily="34" charset="0"/>
                <a:cs typeface="Calibri" panose="020F0502020204030204" pitchFamily="34" charset="0"/>
              </a:rPr>
              <a:t>The prayer demonstrates a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love of God</a:t>
            </a:r>
            <a:r>
              <a:rPr lang="en-CA" sz="2800" dirty="0">
                <a:effectLst/>
                <a:latin typeface="Calibri" panose="020F0502020204030204" pitchFamily="34" charset="0"/>
                <a:ea typeface="Calibri" panose="020F0502020204030204" pitchFamily="34" charset="0"/>
                <a:cs typeface="Calibri" panose="020F0502020204030204" pitchFamily="34" charset="0"/>
              </a:rPr>
              <a:t> and a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commitment</a:t>
            </a:r>
            <a:r>
              <a:rPr lang="en-CA" sz="2800" dirty="0">
                <a:effectLst/>
                <a:latin typeface="Calibri" panose="020F0502020204030204" pitchFamily="34" charset="0"/>
                <a:ea typeface="Calibri" panose="020F0502020204030204" pitchFamily="34" charset="0"/>
                <a:cs typeface="Calibri" panose="020F0502020204030204" pitchFamily="34" charset="0"/>
              </a:rPr>
              <a:t> to the Way of God that is a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model of worship</a:t>
            </a:r>
            <a:r>
              <a:rPr lang="en-CA" sz="2800" dirty="0">
                <a:effectLst/>
                <a:latin typeface="Calibri" panose="020F0502020204030204" pitchFamily="34" charset="0"/>
                <a:ea typeface="Calibri" panose="020F0502020204030204" pitchFamily="34" charset="0"/>
                <a:cs typeface="Calibri" panose="020F0502020204030204" pitchFamily="34" charset="0"/>
              </a:rPr>
              <a:t> for all converted persons:</a:t>
            </a:r>
            <a:endParaRPr lang="en-CA" sz="2800" dirty="0">
              <a:effectLst/>
              <a:latin typeface="Calibri" panose="020F0502020204030204" pitchFamily="34" charset="0"/>
              <a:ea typeface="Calibri" panose="020F0502020204030204" pitchFamily="34" charset="0"/>
              <a:cs typeface="Arial" panose="020B0604020202020204" pitchFamily="34" charset="0"/>
            </a:endParaRPr>
          </a:p>
          <a:p>
            <a:pPr marL="465138" marR="0" lvl="0" indent="0" rtl="0">
              <a:spcBef>
                <a:spcPts val="1200"/>
              </a:spcBef>
              <a:spcAft>
                <a:spcPts val="0"/>
              </a:spcAft>
              <a:buNone/>
            </a:pPr>
            <a:r>
              <a:rPr lang="en-CA" b="1" u="sng" dirty="0">
                <a:latin typeface="Calibri" panose="020F0502020204030204" pitchFamily="34" charset="0"/>
                <a:ea typeface="Calibri" panose="020F0502020204030204" pitchFamily="34" charset="0"/>
                <a:cs typeface="Calibri" panose="020F0502020204030204" pitchFamily="34" charset="0"/>
              </a:rPr>
              <a:t>1 Samuel 2:1-10 ESV</a:t>
            </a:r>
            <a:endParaRPr lang="en-CA" b="1" u="sng" dirty="0">
              <a:effectLst/>
              <a:latin typeface="Calibri" panose="020F0502020204030204" pitchFamily="34" charset="0"/>
              <a:ea typeface="Calibri" panose="020F0502020204030204" pitchFamily="34" charset="0"/>
              <a:cs typeface="Calibri" panose="020F0502020204030204" pitchFamily="34" charset="0"/>
            </a:endParaRPr>
          </a:p>
          <a:p>
            <a:pPr marL="852488" marR="0" lvl="0" indent="-387350" rtl="0">
              <a:spcBef>
                <a:spcPts val="0"/>
              </a:spcBef>
              <a:spcAft>
                <a:spcPts val="0"/>
              </a:spcAft>
              <a:buFont typeface="+mj-lt"/>
              <a:buAutoNum type="arabicPeriod"/>
            </a:pP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My heart exults in [YHWH]</a:t>
            </a:r>
            <a:r>
              <a:rPr lang="en-CA" dirty="0">
                <a:effectLst/>
                <a:latin typeface="Calibri" panose="020F0502020204030204" pitchFamily="34" charset="0"/>
                <a:ea typeface="Calibri" panose="020F0502020204030204" pitchFamily="34" charset="0"/>
                <a:cs typeface="Calibri" panose="020F0502020204030204" pitchFamily="34" charset="0"/>
              </a:rPr>
              <a:t>; my </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horn is exalted</a:t>
            </a:r>
            <a:r>
              <a:rPr lang="en-CA" dirty="0">
                <a:effectLst/>
                <a:latin typeface="Calibri" panose="020F0502020204030204" pitchFamily="34" charset="0"/>
                <a:ea typeface="Calibri" panose="020F0502020204030204" pitchFamily="34" charset="0"/>
                <a:cs typeface="Calibri" panose="020F0502020204030204" pitchFamily="34" charset="0"/>
              </a:rPr>
              <a:t> in [YHWH].</a:t>
            </a:r>
            <a:br>
              <a:rPr lang="en-CA" dirty="0">
                <a:effectLst/>
                <a:latin typeface="Calibri" panose="020F0502020204030204" pitchFamily="34" charset="0"/>
                <a:ea typeface="Calibri" panose="020F0502020204030204" pitchFamily="34" charset="0"/>
                <a:cs typeface="Calibri" panose="020F0502020204030204" pitchFamily="34" charset="0"/>
              </a:rPr>
            </a:br>
            <a:r>
              <a:rPr lang="en-CA" dirty="0">
                <a:effectLst/>
                <a:latin typeface="Calibri" panose="020F0502020204030204" pitchFamily="34" charset="0"/>
                <a:ea typeface="Calibri" panose="020F0502020204030204" pitchFamily="34" charset="0"/>
                <a:cs typeface="Calibri" panose="020F0502020204030204" pitchFamily="34" charset="0"/>
              </a:rPr>
              <a:t>My mouth derides my enemies, because </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I rejoice in your salvation</a:t>
            </a:r>
            <a:r>
              <a:rPr lang="en-CA" dirty="0">
                <a:effectLst/>
                <a:latin typeface="Calibri" panose="020F0502020204030204" pitchFamily="34" charset="0"/>
                <a:ea typeface="Calibri" panose="020F0502020204030204" pitchFamily="34" charset="0"/>
                <a:cs typeface="Calibri" panose="020F0502020204030204" pitchFamily="34" charset="0"/>
              </a:rPr>
              <a:t>.</a:t>
            </a:r>
            <a:endParaRPr lang="en-CA" dirty="0">
              <a:effectLst/>
              <a:latin typeface="Calibri" panose="020F0502020204030204" pitchFamily="34" charset="0"/>
              <a:ea typeface="Calibri" panose="020F0502020204030204" pitchFamily="34" charset="0"/>
              <a:cs typeface="Arial" panose="020B0604020202020204" pitchFamily="34" charset="0"/>
            </a:endParaRPr>
          </a:p>
          <a:p>
            <a:pPr marL="852488" marR="0" lvl="0" indent="-387350">
              <a:spcBef>
                <a:spcPts val="1200"/>
              </a:spcBef>
              <a:spcAft>
                <a:spcPts val="0"/>
              </a:spcAft>
              <a:buFont typeface="+mj-lt"/>
              <a:buAutoNum type="arabicPeriod"/>
            </a:pPr>
            <a:r>
              <a:rPr lang="en-CA" dirty="0">
                <a:effectLst/>
                <a:latin typeface="Calibri" panose="020F0502020204030204" pitchFamily="34" charset="0"/>
                <a:ea typeface="Calibri" panose="020F0502020204030204" pitchFamily="34" charset="0"/>
                <a:cs typeface="Calibri" panose="020F0502020204030204" pitchFamily="34" charset="0"/>
              </a:rPr>
              <a:t>There is none holy like [YHWH]: for there is none besides you; </a:t>
            </a:r>
            <a:br>
              <a:rPr lang="en-CA" dirty="0">
                <a:effectLst/>
                <a:latin typeface="Calibri" panose="020F0502020204030204" pitchFamily="34" charset="0"/>
                <a:ea typeface="Calibri" panose="020F0502020204030204" pitchFamily="34" charset="0"/>
                <a:cs typeface="Calibri" panose="020F0502020204030204" pitchFamily="34" charset="0"/>
              </a:rPr>
            </a:b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there is no rock like our God</a:t>
            </a:r>
            <a:r>
              <a:rPr lang="en-CA" dirty="0">
                <a:effectLst/>
                <a:latin typeface="Calibri" panose="020F0502020204030204" pitchFamily="34" charset="0"/>
                <a:ea typeface="Calibri" panose="020F0502020204030204" pitchFamily="34" charset="0"/>
                <a:cs typeface="Calibri" panose="020F0502020204030204" pitchFamily="34" charset="0"/>
              </a:rPr>
              <a:t>.</a:t>
            </a:r>
            <a:endParaRPr lang="en-CA" dirty="0">
              <a:effectLst/>
              <a:latin typeface="Calibri" panose="020F0502020204030204" pitchFamily="34" charset="0"/>
              <a:ea typeface="Calibri" panose="020F0502020204030204" pitchFamily="34" charset="0"/>
              <a:cs typeface="Arial" panose="020B0604020202020204" pitchFamily="34" charset="0"/>
            </a:endParaRPr>
          </a:p>
          <a:p>
            <a:pPr marL="852488" marR="0" lvl="0" indent="-387350">
              <a:spcBef>
                <a:spcPts val="1200"/>
              </a:spcBef>
              <a:spcAft>
                <a:spcPts val="0"/>
              </a:spcAft>
              <a:buFont typeface="+mj-lt"/>
              <a:buAutoNum type="arabicPeriod"/>
            </a:pPr>
            <a:r>
              <a:rPr lang="en-CA" dirty="0">
                <a:effectLst/>
                <a:latin typeface="Calibri" panose="020F0502020204030204" pitchFamily="34" charset="0"/>
                <a:ea typeface="Calibri" panose="020F0502020204030204" pitchFamily="34" charset="0"/>
                <a:cs typeface="Calibri" panose="020F0502020204030204" pitchFamily="34" charset="0"/>
              </a:rPr>
              <a:t>Talk no more so very proudly, let not arrogance come from your mouth;</a:t>
            </a:r>
            <a:br>
              <a:rPr lang="en-CA" dirty="0">
                <a:effectLst/>
                <a:latin typeface="Calibri" panose="020F0502020204030204" pitchFamily="34" charset="0"/>
                <a:ea typeface="Calibri" panose="020F0502020204030204" pitchFamily="34" charset="0"/>
                <a:cs typeface="Calibri" panose="020F0502020204030204" pitchFamily="34" charset="0"/>
              </a:rPr>
            </a:br>
            <a:r>
              <a:rPr lang="en-CA" dirty="0">
                <a:effectLst/>
                <a:latin typeface="Calibri" panose="020F0502020204030204" pitchFamily="34" charset="0"/>
                <a:ea typeface="Calibri" panose="020F0502020204030204" pitchFamily="34" charset="0"/>
                <a:cs typeface="Calibri" panose="020F0502020204030204" pitchFamily="34" charset="0"/>
              </a:rPr>
              <a:t>for [YHWH] </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is a God of knowledge</a:t>
            </a:r>
            <a:r>
              <a:rPr lang="en-CA" dirty="0">
                <a:effectLst/>
                <a:latin typeface="Calibri" panose="020F0502020204030204" pitchFamily="34" charset="0"/>
                <a:ea typeface="Calibri" panose="020F0502020204030204" pitchFamily="34" charset="0"/>
                <a:cs typeface="Calibri" panose="020F0502020204030204" pitchFamily="34" charset="0"/>
              </a:rPr>
              <a:t>, and by him </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actions</a:t>
            </a:r>
            <a:r>
              <a:rPr lang="en-CA" dirty="0">
                <a:effectLst/>
                <a:latin typeface="Calibri" panose="020F0502020204030204" pitchFamily="34" charset="0"/>
                <a:ea typeface="Calibri" panose="020F0502020204030204" pitchFamily="34" charset="0"/>
                <a:cs typeface="Calibri" panose="020F0502020204030204" pitchFamily="34" charset="0"/>
              </a:rPr>
              <a:t> are weighed.</a:t>
            </a:r>
            <a:endParaRPr lang="en-CA" dirty="0">
              <a:effectLst/>
              <a:latin typeface="Calibri" panose="020F0502020204030204" pitchFamily="34" charset="0"/>
              <a:ea typeface="Calibri" panose="020F0502020204030204" pitchFamily="34" charset="0"/>
              <a:cs typeface="Arial" panose="020B0604020202020204" pitchFamily="34" charset="0"/>
            </a:endParaRPr>
          </a:p>
          <a:p>
            <a:pPr marL="852488" marR="0" lvl="0" indent="-387350">
              <a:spcBef>
                <a:spcPts val="1200"/>
              </a:spcBef>
              <a:spcAft>
                <a:spcPts val="0"/>
              </a:spcAft>
              <a:buFont typeface="+mj-lt"/>
              <a:buAutoNum type="arabicPeriod"/>
            </a:pPr>
            <a:r>
              <a:rPr lang="en-CA" dirty="0">
                <a:effectLst/>
                <a:latin typeface="Calibri" panose="020F0502020204030204" pitchFamily="34" charset="0"/>
                <a:ea typeface="Calibri" panose="020F0502020204030204" pitchFamily="34" charset="0"/>
                <a:cs typeface="Calibri" panose="020F0502020204030204" pitchFamily="34" charset="0"/>
              </a:rPr>
              <a:t>The </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bows of the mighty are broken</a:t>
            </a:r>
            <a:r>
              <a:rPr lang="en-CA" dirty="0">
                <a:effectLst/>
                <a:latin typeface="Calibri" panose="020F0502020204030204" pitchFamily="34" charset="0"/>
                <a:ea typeface="Calibri" panose="020F0502020204030204" pitchFamily="34" charset="0"/>
                <a:cs typeface="Calibri" panose="020F0502020204030204" pitchFamily="34" charset="0"/>
              </a:rPr>
              <a:t>, but the </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feeble bind on strength</a:t>
            </a:r>
            <a:r>
              <a:rPr lang="en-CA" dirty="0">
                <a:effectLst/>
                <a:latin typeface="Calibri" panose="020F0502020204030204" pitchFamily="34" charset="0"/>
                <a:ea typeface="Calibri" panose="020F0502020204030204" pitchFamily="34" charset="0"/>
                <a:cs typeface="Calibri" panose="020F0502020204030204" pitchFamily="34" charset="0"/>
              </a:rPr>
              <a:t>.</a:t>
            </a:r>
            <a:endParaRPr lang="en-CA"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57371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409798-5719-F2EC-B10C-3B81D2C01E9E}"/>
              </a:ext>
            </a:extLst>
          </p:cNvPr>
          <p:cNvSpPr txBox="1"/>
          <p:nvPr/>
        </p:nvSpPr>
        <p:spPr>
          <a:xfrm>
            <a:off x="362309" y="0"/>
            <a:ext cx="11829691" cy="6730432"/>
          </a:xfrm>
          <a:prstGeom prst="rect">
            <a:avLst/>
          </a:prstGeom>
          <a:noFill/>
        </p:spPr>
        <p:txBody>
          <a:bodyPr wrap="square">
            <a:spAutoFit/>
          </a:bodyPr>
          <a:lstStyle/>
          <a:p>
            <a:pPr marL="517525" indent="-396875">
              <a:lnSpc>
                <a:spcPct val="80000"/>
              </a:lnSpc>
              <a:buFont typeface="+mj-lt"/>
              <a:buAutoNum type="arabicPeriod" startAt="5"/>
            </a:pPr>
            <a:r>
              <a:rPr lang="en-CA" sz="2800" dirty="0">
                <a:effectLst/>
                <a:latin typeface="Calibri" panose="020F0502020204030204" pitchFamily="34" charset="0"/>
                <a:ea typeface="Calibri" panose="020F0502020204030204" pitchFamily="34" charset="0"/>
                <a:cs typeface="Calibri" panose="020F0502020204030204" pitchFamily="34" charset="0"/>
              </a:rPr>
              <a:t>Those who were full have hired themselves out for bread, </a:t>
            </a:r>
            <a:br>
              <a:rPr lang="en-CA" sz="2800" dirty="0">
                <a:effectLst/>
                <a:latin typeface="Calibri" panose="020F0502020204030204" pitchFamily="34" charset="0"/>
                <a:ea typeface="Calibri" panose="020F0502020204030204" pitchFamily="34" charset="0"/>
                <a:cs typeface="Calibri" panose="020F0502020204030204" pitchFamily="34" charset="0"/>
              </a:rPr>
            </a:br>
            <a:r>
              <a:rPr lang="en-CA" sz="2800" dirty="0">
                <a:effectLst/>
                <a:latin typeface="Calibri" panose="020F0502020204030204" pitchFamily="34" charset="0"/>
                <a:ea typeface="Calibri" panose="020F0502020204030204" pitchFamily="34" charset="0"/>
                <a:cs typeface="Calibri" panose="020F0502020204030204" pitchFamily="34" charset="0"/>
              </a:rPr>
              <a:t>but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those who were hungry</a:t>
            </a:r>
            <a:r>
              <a:rPr lang="en-CA" sz="2800" dirty="0">
                <a:effectLst/>
                <a:latin typeface="Calibri" panose="020F0502020204030204" pitchFamily="34" charset="0"/>
                <a:ea typeface="Calibri" panose="020F0502020204030204" pitchFamily="34" charset="0"/>
                <a:cs typeface="Calibri" panose="020F0502020204030204" pitchFamily="34" charset="0"/>
              </a:rPr>
              <a:t> have ceased to hunger.</a:t>
            </a:r>
            <a:br>
              <a:rPr lang="en-CA" sz="2800" dirty="0">
                <a:effectLst/>
                <a:latin typeface="Calibri" panose="020F0502020204030204" pitchFamily="34" charset="0"/>
                <a:ea typeface="Calibri" panose="020F0502020204030204" pitchFamily="34" charset="0"/>
                <a:cs typeface="Calibri" panose="020F0502020204030204" pitchFamily="34" charset="0"/>
              </a:rPr>
            </a:b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 barren has borne seven</a:t>
            </a:r>
            <a:r>
              <a:rPr lang="en-CA" sz="2800" dirty="0">
                <a:effectLst/>
                <a:latin typeface="Calibri" panose="020F0502020204030204" pitchFamily="34" charset="0"/>
                <a:ea typeface="Calibri" panose="020F0502020204030204" pitchFamily="34" charset="0"/>
                <a:cs typeface="Calibri" panose="020F0502020204030204" pitchFamily="34" charset="0"/>
              </a:rPr>
              <a:t>, but she who has many children is forlorn.</a:t>
            </a:r>
            <a:endParaRPr lang="en-CA" sz="2800" dirty="0">
              <a:effectLst/>
              <a:latin typeface="Calibri" panose="020F0502020204030204" pitchFamily="34" charset="0"/>
              <a:ea typeface="Calibri" panose="020F0502020204030204" pitchFamily="34" charset="0"/>
              <a:cs typeface="Arial" panose="020B0604020202020204" pitchFamily="34" charset="0"/>
            </a:endParaRPr>
          </a:p>
          <a:p>
            <a:pPr marL="517525" marR="0" lvl="0" indent="-396875">
              <a:lnSpc>
                <a:spcPct val="80000"/>
              </a:lnSpc>
              <a:spcBef>
                <a:spcPts val="1200"/>
              </a:spcBef>
              <a:spcAft>
                <a:spcPts val="0"/>
              </a:spcAft>
              <a:buFont typeface="+mj-lt"/>
              <a:buAutoNum type="arabicPeriod" startAt="5"/>
            </a:pPr>
            <a:r>
              <a:rPr lang="en-CA" sz="2800" dirty="0">
                <a:effectLst/>
                <a:latin typeface="Calibri" panose="020F0502020204030204" pitchFamily="34" charset="0"/>
                <a:ea typeface="Calibri" panose="020F0502020204030204" pitchFamily="34" charset="0"/>
                <a:cs typeface="Calibri" panose="020F0502020204030204" pitchFamily="34" charset="0"/>
              </a:rPr>
              <a:t>[YHWH] kills and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brings to life</a:t>
            </a:r>
            <a:r>
              <a:rPr lang="en-CA" sz="2800" dirty="0">
                <a:effectLst/>
                <a:latin typeface="Calibri" panose="020F0502020204030204" pitchFamily="34" charset="0"/>
                <a:ea typeface="Calibri" panose="020F0502020204030204" pitchFamily="34" charset="0"/>
                <a:cs typeface="Calibri" panose="020F0502020204030204" pitchFamily="34" charset="0"/>
              </a:rPr>
              <a:t>; </a:t>
            </a:r>
            <a:br>
              <a:rPr lang="en-CA" sz="2800" dirty="0">
                <a:effectLst/>
                <a:latin typeface="Calibri" panose="020F0502020204030204" pitchFamily="34" charset="0"/>
                <a:ea typeface="Calibri" panose="020F0502020204030204" pitchFamily="34" charset="0"/>
                <a:cs typeface="Calibri" panose="020F0502020204030204" pitchFamily="34" charset="0"/>
              </a:rPr>
            </a:br>
            <a:r>
              <a:rPr lang="en-CA" sz="2800" dirty="0">
                <a:effectLst/>
                <a:latin typeface="Calibri" panose="020F0502020204030204" pitchFamily="34" charset="0"/>
                <a:ea typeface="Calibri" panose="020F0502020204030204" pitchFamily="34" charset="0"/>
                <a:cs typeface="Calibri" panose="020F0502020204030204" pitchFamily="34" charset="0"/>
              </a:rPr>
              <a:t>he brings down to [the grave] and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raises up</a:t>
            </a:r>
            <a:r>
              <a:rPr lang="en-CA" sz="2800" dirty="0">
                <a:effectLst/>
                <a:latin typeface="Calibri" panose="020F0502020204030204" pitchFamily="34" charset="0"/>
                <a:ea typeface="Calibri" panose="020F0502020204030204" pitchFamily="34" charset="0"/>
                <a:cs typeface="Calibri" panose="020F0502020204030204" pitchFamily="34" charset="0"/>
              </a:rPr>
              <a:t>.</a:t>
            </a:r>
            <a:endParaRPr lang="en-CA" sz="2800" dirty="0">
              <a:effectLst/>
              <a:latin typeface="Calibri" panose="020F0502020204030204" pitchFamily="34" charset="0"/>
              <a:ea typeface="Calibri" panose="020F0502020204030204" pitchFamily="34" charset="0"/>
              <a:cs typeface="Arial" panose="020B0604020202020204" pitchFamily="34" charset="0"/>
            </a:endParaRPr>
          </a:p>
          <a:p>
            <a:pPr marL="517525" marR="0" lvl="0" indent="-396875">
              <a:lnSpc>
                <a:spcPct val="80000"/>
              </a:lnSpc>
              <a:spcBef>
                <a:spcPts val="1200"/>
              </a:spcBef>
              <a:spcAft>
                <a:spcPts val="0"/>
              </a:spcAft>
              <a:buFont typeface="+mj-lt"/>
              <a:buAutoNum type="arabicPeriod" startAt="5"/>
            </a:pPr>
            <a:r>
              <a:rPr lang="en-CA" sz="2800" dirty="0">
                <a:effectLst/>
                <a:latin typeface="Calibri" panose="020F0502020204030204" pitchFamily="34" charset="0"/>
                <a:ea typeface="Calibri" panose="020F0502020204030204" pitchFamily="34" charset="0"/>
                <a:cs typeface="Calibri" panose="020F0502020204030204" pitchFamily="34" charset="0"/>
              </a:rPr>
              <a:t>[YHWH] makes poor and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makes rich</a:t>
            </a:r>
            <a:r>
              <a:rPr lang="en-CA" sz="2800" dirty="0">
                <a:effectLst/>
                <a:latin typeface="Calibri" panose="020F0502020204030204" pitchFamily="34" charset="0"/>
                <a:ea typeface="Calibri" panose="020F0502020204030204" pitchFamily="34" charset="0"/>
                <a:cs typeface="Calibri" panose="020F0502020204030204" pitchFamily="34" charset="0"/>
              </a:rPr>
              <a:t>; he brings low and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he exalts</a:t>
            </a:r>
            <a:r>
              <a:rPr lang="en-CA" sz="2800" dirty="0">
                <a:effectLst/>
                <a:latin typeface="Calibri" panose="020F0502020204030204" pitchFamily="34" charset="0"/>
                <a:ea typeface="Calibri" panose="020F0502020204030204" pitchFamily="34" charset="0"/>
                <a:cs typeface="Calibri" panose="020F0502020204030204" pitchFamily="34" charset="0"/>
              </a:rPr>
              <a:t>.</a:t>
            </a:r>
            <a:endParaRPr lang="en-CA" sz="2800" dirty="0">
              <a:effectLst/>
              <a:latin typeface="Calibri" panose="020F0502020204030204" pitchFamily="34" charset="0"/>
              <a:ea typeface="Calibri" panose="020F0502020204030204" pitchFamily="34" charset="0"/>
              <a:cs typeface="Arial" panose="020B0604020202020204" pitchFamily="34" charset="0"/>
            </a:endParaRPr>
          </a:p>
          <a:p>
            <a:pPr marL="517525" marR="0" lvl="0" indent="-396875">
              <a:lnSpc>
                <a:spcPct val="80000"/>
              </a:lnSpc>
              <a:spcBef>
                <a:spcPts val="1200"/>
              </a:spcBef>
              <a:spcAft>
                <a:spcPts val="0"/>
              </a:spcAft>
              <a:buFont typeface="+mj-lt"/>
              <a:buAutoNum type="arabicPeriod" startAt="5"/>
            </a:pPr>
            <a:r>
              <a:rPr lang="en-CA" sz="2800" dirty="0">
                <a:effectLst/>
                <a:latin typeface="Calibri" panose="020F0502020204030204" pitchFamily="34" charset="0"/>
                <a:ea typeface="Calibri" panose="020F0502020204030204" pitchFamily="34" charset="0"/>
                <a:cs typeface="Calibri" panose="020F0502020204030204" pitchFamily="34" charset="0"/>
              </a:rPr>
              <a:t>He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raises up the poor</a:t>
            </a:r>
            <a:r>
              <a:rPr lang="en-CA" sz="2800" dirty="0">
                <a:effectLst/>
                <a:latin typeface="Calibri" panose="020F0502020204030204" pitchFamily="34" charset="0"/>
                <a:ea typeface="Calibri" panose="020F0502020204030204" pitchFamily="34" charset="0"/>
                <a:cs typeface="Calibri" panose="020F0502020204030204" pitchFamily="34" charset="0"/>
              </a:rPr>
              <a:t> from the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dust</a:t>
            </a:r>
            <a:r>
              <a:rPr lang="en-CA" sz="2800" dirty="0">
                <a:effectLst/>
                <a:latin typeface="Calibri" panose="020F0502020204030204" pitchFamily="34" charset="0"/>
                <a:ea typeface="Calibri" panose="020F0502020204030204" pitchFamily="34" charset="0"/>
                <a:cs typeface="Calibri" panose="020F0502020204030204" pitchFamily="34" charset="0"/>
              </a:rPr>
              <a:t>; he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lifts the needy</a:t>
            </a:r>
            <a:r>
              <a:rPr lang="en-CA" sz="2800" dirty="0">
                <a:effectLst/>
                <a:latin typeface="Calibri" panose="020F0502020204030204" pitchFamily="34" charset="0"/>
                <a:ea typeface="Calibri" panose="020F0502020204030204" pitchFamily="34" charset="0"/>
                <a:cs typeface="Calibri" panose="020F0502020204030204" pitchFamily="34" charset="0"/>
              </a:rPr>
              <a:t> from the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ash heap</a:t>
            </a:r>
            <a:br>
              <a:rPr lang="en-CA" sz="2800" dirty="0">
                <a:effectLst/>
                <a:latin typeface="Calibri" panose="020F0502020204030204" pitchFamily="34" charset="0"/>
                <a:ea typeface="Calibri" panose="020F0502020204030204" pitchFamily="34" charset="0"/>
                <a:cs typeface="Calibri" panose="020F0502020204030204" pitchFamily="34" charset="0"/>
              </a:rPr>
            </a:br>
            <a:r>
              <a:rPr lang="en-CA" sz="2800" dirty="0">
                <a:effectLst/>
                <a:latin typeface="Calibri" panose="020F0502020204030204" pitchFamily="34" charset="0"/>
                <a:ea typeface="Calibri" panose="020F0502020204030204" pitchFamily="34" charset="0"/>
                <a:cs typeface="Calibri" panose="020F0502020204030204" pitchFamily="34" charset="0"/>
              </a:rPr>
              <a:t>to make them sit with princes and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inherit a seat of honor</a:t>
            </a:r>
            <a:r>
              <a:rPr lang="en-CA" sz="2800" dirty="0">
                <a:effectLst/>
                <a:latin typeface="Calibri" panose="020F0502020204030204" pitchFamily="34" charset="0"/>
                <a:ea typeface="Calibri" panose="020F0502020204030204" pitchFamily="34" charset="0"/>
                <a:cs typeface="Calibri" panose="020F0502020204030204" pitchFamily="34" charset="0"/>
              </a:rPr>
              <a:t>.</a:t>
            </a:r>
            <a:br>
              <a:rPr lang="en-CA" sz="2800" dirty="0">
                <a:effectLst/>
                <a:latin typeface="Calibri" panose="020F0502020204030204" pitchFamily="34" charset="0"/>
                <a:ea typeface="Calibri" panose="020F0502020204030204" pitchFamily="34" charset="0"/>
                <a:cs typeface="Calibri" panose="020F0502020204030204" pitchFamily="34" charset="0"/>
              </a:rPr>
            </a:br>
            <a:r>
              <a:rPr lang="en-CA" sz="2800" dirty="0">
                <a:effectLst/>
                <a:latin typeface="Calibri" panose="020F0502020204030204" pitchFamily="34" charset="0"/>
                <a:ea typeface="Calibri" panose="020F0502020204030204" pitchFamily="34" charset="0"/>
                <a:cs typeface="Calibri" panose="020F0502020204030204" pitchFamily="34" charset="0"/>
              </a:rPr>
              <a:t>For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 pillars of the earth are [YHWH’s]</a:t>
            </a:r>
            <a:r>
              <a:rPr lang="en-CA" sz="2800" dirty="0">
                <a:effectLst/>
                <a:latin typeface="Calibri" panose="020F0502020204030204" pitchFamily="34" charset="0"/>
                <a:ea typeface="Calibri" panose="020F0502020204030204" pitchFamily="34" charset="0"/>
                <a:cs typeface="Calibri" panose="020F0502020204030204" pitchFamily="34" charset="0"/>
              </a:rPr>
              <a:t>, </a:t>
            </a:r>
            <a:br>
              <a:rPr lang="en-CA" sz="2800" dirty="0">
                <a:effectLst/>
                <a:latin typeface="Calibri" panose="020F0502020204030204" pitchFamily="34" charset="0"/>
                <a:ea typeface="Calibri" panose="020F0502020204030204" pitchFamily="34" charset="0"/>
                <a:cs typeface="Calibri" panose="020F0502020204030204" pitchFamily="34" charset="0"/>
              </a:rPr>
            </a:br>
            <a:r>
              <a:rPr lang="en-CA" sz="2800" dirty="0">
                <a:effectLst/>
                <a:latin typeface="Calibri" panose="020F0502020204030204" pitchFamily="34" charset="0"/>
                <a:ea typeface="Calibri" panose="020F0502020204030204" pitchFamily="34" charset="0"/>
                <a:cs typeface="Calibri" panose="020F0502020204030204" pitchFamily="34" charset="0"/>
              </a:rPr>
              <a:t>and on them he has set the world.</a:t>
            </a:r>
            <a:endParaRPr lang="en-CA" sz="2800" dirty="0">
              <a:effectLst/>
              <a:latin typeface="Calibri" panose="020F0502020204030204" pitchFamily="34" charset="0"/>
              <a:ea typeface="Calibri" panose="020F0502020204030204" pitchFamily="34" charset="0"/>
              <a:cs typeface="Arial" panose="020B0604020202020204" pitchFamily="34" charset="0"/>
            </a:endParaRPr>
          </a:p>
          <a:p>
            <a:pPr marL="517525" marR="0" lvl="0" indent="-396875">
              <a:lnSpc>
                <a:spcPct val="80000"/>
              </a:lnSpc>
              <a:spcBef>
                <a:spcPts val="1200"/>
              </a:spcBef>
              <a:spcAft>
                <a:spcPts val="0"/>
              </a:spcAft>
              <a:buFont typeface="+mj-lt"/>
              <a:buAutoNum type="arabicPeriod" startAt="5"/>
            </a:pP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He will guard the feet of his faithful ones</a:t>
            </a:r>
            <a:r>
              <a:rPr lang="en-CA" sz="2800" dirty="0">
                <a:effectLst/>
                <a:latin typeface="Calibri" panose="020F0502020204030204" pitchFamily="34" charset="0"/>
                <a:ea typeface="Calibri" panose="020F0502020204030204" pitchFamily="34" charset="0"/>
                <a:cs typeface="Calibri" panose="020F0502020204030204" pitchFamily="34" charset="0"/>
              </a:rPr>
              <a:t>, </a:t>
            </a:r>
            <a:br>
              <a:rPr lang="en-CA" sz="2800" dirty="0">
                <a:effectLst/>
                <a:latin typeface="Calibri" panose="020F0502020204030204" pitchFamily="34" charset="0"/>
                <a:ea typeface="Calibri" panose="020F0502020204030204" pitchFamily="34" charset="0"/>
                <a:cs typeface="Calibri" panose="020F0502020204030204" pitchFamily="34" charset="0"/>
              </a:rPr>
            </a:br>
            <a:r>
              <a:rPr lang="en-CA" sz="2800" dirty="0">
                <a:effectLst/>
                <a:latin typeface="Calibri" panose="020F0502020204030204" pitchFamily="34" charset="0"/>
                <a:ea typeface="Calibri" panose="020F0502020204030204" pitchFamily="34" charset="0"/>
                <a:cs typeface="Calibri" panose="020F0502020204030204" pitchFamily="34" charset="0"/>
              </a:rPr>
              <a:t>but the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wicked</a:t>
            </a:r>
            <a:r>
              <a:rPr lang="en-CA" sz="2800" dirty="0">
                <a:effectLst/>
                <a:latin typeface="Calibri" panose="020F0502020204030204" pitchFamily="34" charset="0"/>
                <a:ea typeface="Calibri" panose="020F0502020204030204" pitchFamily="34" charset="0"/>
                <a:cs typeface="Calibri" panose="020F0502020204030204" pitchFamily="34" charset="0"/>
              </a:rPr>
              <a:t> shall be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cut off</a:t>
            </a:r>
            <a:r>
              <a:rPr lang="en-CA" sz="2800" dirty="0">
                <a:effectLst/>
                <a:latin typeface="Calibri" panose="020F0502020204030204" pitchFamily="34" charset="0"/>
                <a:ea typeface="Calibri" panose="020F0502020204030204" pitchFamily="34" charset="0"/>
                <a:cs typeface="Calibri" panose="020F0502020204030204" pitchFamily="34" charset="0"/>
              </a:rPr>
              <a:t> in darkness,</a:t>
            </a:r>
            <a:br>
              <a:rPr lang="en-CA" sz="2800" dirty="0">
                <a:effectLst/>
                <a:latin typeface="Calibri" panose="020F0502020204030204" pitchFamily="34" charset="0"/>
                <a:ea typeface="Calibri" panose="020F0502020204030204" pitchFamily="34" charset="0"/>
                <a:cs typeface="Calibri" panose="020F0502020204030204" pitchFamily="34" charset="0"/>
              </a:rPr>
            </a:br>
            <a:r>
              <a:rPr lang="en-CA" sz="2800" dirty="0">
                <a:effectLst/>
                <a:latin typeface="Calibri" panose="020F0502020204030204" pitchFamily="34" charset="0"/>
                <a:ea typeface="Calibri" panose="020F0502020204030204" pitchFamily="34" charset="0"/>
                <a:cs typeface="Calibri" panose="020F0502020204030204" pitchFamily="34" charset="0"/>
              </a:rPr>
              <a:t>for not by might shall a man prevail.</a:t>
            </a:r>
            <a:endParaRPr lang="en-CA" sz="2800" dirty="0">
              <a:effectLst/>
              <a:latin typeface="Calibri" panose="020F0502020204030204" pitchFamily="34" charset="0"/>
              <a:ea typeface="Calibri" panose="020F0502020204030204" pitchFamily="34" charset="0"/>
              <a:cs typeface="Arial" panose="020B0604020202020204" pitchFamily="34" charset="0"/>
            </a:endParaRPr>
          </a:p>
          <a:p>
            <a:pPr marL="465138" marR="0" lvl="0" indent="-465138">
              <a:lnSpc>
                <a:spcPct val="80000"/>
              </a:lnSpc>
              <a:spcBef>
                <a:spcPts val="1200"/>
              </a:spcBef>
              <a:spcAft>
                <a:spcPts val="0"/>
              </a:spcAft>
              <a:buFont typeface="+mj-lt"/>
              <a:buAutoNum type="arabicPeriod" startAt="5"/>
            </a:pPr>
            <a:r>
              <a:rPr lang="en-CA" sz="2800" dirty="0">
                <a:effectLst/>
                <a:latin typeface="Calibri" panose="020F0502020204030204" pitchFamily="34" charset="0"/>
                <a:ea typeface="Calibri" panose="020F0502020204030204" pitchFamily="34" charset="0"/>
                <a:cs typeface="Calibri" panose="020F0502020204030204" pitchFamily="34" charset="0"/>
              </a:rPr>
              <a:t>The adversaries of [YHWH] shall be broken to pieces; </a:t>
            </a:r>
            <a:br>
              <a:rPr lang="en-CA" sz="2800" dirty="0">
                <a:effectLst/>
                <a:latin typeface="Calibri" panose="020F0502020204030204" pitchFamily="34" charset="0"/>
                <a:ea typeface="Calibri" panose="020F0502020204030204" pitchFamily="34" charset="0"/>
                <a:cs typeface="Calibri" panose="020F0502020204030204" pitchFamily="34" charset="0"/>
              </a:rPr>
            </a:br>
            <a:r>
              <a:rPr lang="en-CA" sz="2800" dirty="0">
                <a:effectLst/>
                <a:latin typeface="Calibri" panose="020F0502020204030204" pitchFamily="34" charset="0"/>
                <a:ea typeface="Calibri" panose="020F0502020204030204" pitchFamily="34" charset="0"/>
                <a:cs typeface="Calibri" panose="020F0502020204030204" pitchFamily="34" charset="0"/>
              </a:rPr>
              <a:t>against them he will thunder in heaven.</a:t>
            </a:r>
            <a:br>
              <a:rPr lang="en-CA" sz="2800" dirty="0">
                <a:effectLst/>
                <a:latin typeface="Calibri" panose="020F0502020204030204" pitchFamily="34" charset="0"/>
                <a:ea typeface="Calibri" panose="020F0502020204030204" pitchFamily="34" charset="0"/>
                <a:cs typeface="Calibri" panose="020F0502020204030204" pitchFamily="34" charset="0"/>
              </a:rPr>
            </a:br>
            <a:r>
              <a:rPr lang="en-CA" sz="2800" dirty="0">
                <a:effectLst/>
                <a:latin typeface="Calibri" panose="020F0502020204030204" pitchFamily="34" charset="0"/>
                <a:ea typeface="Calibri" panose="020F0502020204030204" pitchFamily="34" charset="0"/>
                <a:cs typeface="Calibri" panose="020F0502020204030204" pitchFamily="34" charset="0"/>
              </a:rPr>
              <a:t>[YHWH]</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will judge the ends of the earth</a:t>
            </a:r>
            <a:r>
              <a:rPr lang="en-CA" sz="2800" dirty="0">
                <a:effectLst/>
                <a:latin typeface="Calibri" panose="020F0502020204030204" pitchFamily="34" charset="0"/>
                <a:ea typeface="Calibri" panose="020F0502020204030204" pitchFamily="34" charset="0"/>
                <a:cs typeface="Calibri" panose="020F0502020204030204" pitchFamily="34" charset="0"/>
              </a:rPr>
              <a:t>; </a:t>
            </a:r>
            <a:br>
              <a:rPr lang="en-CA" sz="2800" dirty="0">
                <a:effectLst/>
                <a:latin typeface="Calibri" panose="020F0502020204030204" pitchFamily="34" charset="0"/>
                <a:ea typeface="Calibri" panose="020F0502020204030204" pitchFamily="34" charset="0"/>
                <a:cs typeface="Calibri" panose="020F0502020204030204" pitchFamily="34" charset="0"/>
              </a:rPr>
            </a:br>
            <a:r>
              <a:rPr lang="en-CA" sz="2800" dirty="0">
                <a:effectLst/>
                <a:latin typeface="Calibri" panose="020F0502020204030204" pitchFamily="34" charset="0"/>
                <a:ea typeface="Calibri" panose="020F0502020204030204" pitchFamily="34" charset="0"/>
                <a:cs typeface="Calibri" panose="020F0502020204030204" pitchFamily="34" charset="0"/>
              </a:rPr>
              <a:t>he will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give strength to his king</a:t>
            </a:r>
            <a:r>
              <a:rPr lang="en-CA" sz="2800" dirty="0">
                <a:effectLst/>
                <a:latin typeface="Calibri" panose="020F0502020204030204" pitchFamily="34" charset="0"/>
                <a:ea typeface="Calibri" panose="020F0502020204030204" pitchFamily="34" charset="0"/>
                <a:cs typeface="Calibri" panose="020F0502020204030204" pitchFamily="34" charset="0"/>
              </a:rPr>
              <a:t> and </a:t>
            </a:r>
            <a:r>
              <a:rPr lang="en-CA" sz="2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exalt the horn of his anointed</a:t>
            </a:r>
            <a:r>
              <a:rPr lang="en-CA" sz="2800" dirty="0">
                <a:effectLst/>
                <a:latin typeface="Calibri" panose="020F0502020204030204" pitchFamily="34" charset="0"/>
                <a:ea typeface="Calibri" panose="020F0502020204030204" pitchFamily="34" charset="0"/>
                <a:cs typeface="Calibri" panose="020F0502020204030204" pitchFamily="34" charset="0"/>
              </a:rPr>
              <a:t>.</a:t>
            </a:r>
            <a:endParaRPr lang="en-CA"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5097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77AEC-550A-CF69-C41A-BBB4C9D7A282}"/>
              </a:ext>
            </a:extLst>
          </p:cNvPr>
          <p:cNvSpPr>
            <a:spLocks noGrp="1"/>
          </p:cNvSpPr>
          <p:nvPr>
            <p:ph type="title"/>
          </p:nvPr>
        </p:nvSpPr>
        <p:spPr>
          <a:xfrm>
            <a:off x="0" y="1"/>
            <a:ext cx="12192000" cy="1069382"/>
          </a:xfrm>
        </p:spPr>
        <p:txBody>
          <a:bodyPr>
            <a:normAutofit/>
          </a:bodyPr>
          <a:lstStyle/>
          <a:p>
            <a:pPr marL="620713" marR="0" lvl="0" indent="-396875" defTabSz="914400" rtl="0" eaLnBrk="1" fontAlgn="auto" latinLnBrk="0" hangingPunct="1">
              <a:lnSpc>
                <a:spcPct val="90000"/>
              </a:lnSpc>
              <a:spcBef>
                <a:spcPts val="0"/>
              </a:spcBef>
              <a:spcAft>
                <a:spcPts val="0"/>
              </a:spcAft>
              <a:tabLst/>
              <a:defRPr/>
            </a:pPr>
            <a:r>
              <a:rPr kumimoji="0" lang="en-CA" sz="3200" b="1" i="0"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1. </a:t>
            </a:r>
            <a:r>
              <a:rPr kumimoji="0" lang="en-CA" sz="3200" b="1" i="0"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My heart exults in [YHWH]</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my </a:t>
            </a:r>
            <a:r>
              <a:rPr kumimoji="0" lang="en-CA" sz="3200" b="1" i="0"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horn</a:t>
            </a:r>
            <a:r>
              <a:rPr kumimoji="0" lang="en-CA" sz="3200" b="0" i="0"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 </a:t>
            </a:r>
            <a:r>
              <a:rPr kumimoji="0" lang="en-CA" sz="3200" b="1" i="0"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is exalted</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 in [YHWH].</a:t>
            </a:r>
            <a:b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My mouth derides my enemies, because </a:t>
            </a:r>
            <a:r>
              <a:rPr kumimoji="0" lang="en-CA" sz="3200" b="1" i="0"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I rejoice in your salvation</a:t>
            </a:r>
            <a:r>
              <a:rPr kumimoji="0" lang="en-CA" sz="32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a:t>
            </a:r>
            <a:endParaRPr lang="en-CA" sz="4800" dirty="0">
              <a:solidFill>
                <a:srgbClr val="FF0000"/>
              </a:solidFill>
            </a:endParaRPr>
          </a:p>
        </p:txBody>
      </p:sp>
      <p:sp>
        <p:nvSpPr>
          <p:cNvPr id="3" name="Content Placeholder 2">
            <a:extLst>
              <a:ext uri="{FF2B5EF4-FFF2-40B4-BE49-F238E27FC236}">
                <a16:creationId xmlns:a16="http://schemas.microsoft.com/office/drawing/2014/main" id="{F00CD3BA-E981-E20C-4CCD-92E80D951F18}"/>
              </a:ext>
            </a:extLst>
          </p:cNvPr>
          <p:cNvSpPr>
            <a:spLocks noGrp="1"/>
          </p:cNvSpPr>
          <p:nvPr>
            <p:ph idx="1"/>
          </p:nvPr>
        </p:nvSpPr>
        <p:spPr>
          <a:xfrm>
            <a:off x="299049" y="1069383"/>
            <a:ext cx="11593902" cy="5788616"/>
          </a:xfrm>
        </p:spPr>
        <p:txBody>
          <a:bodyPr>
            <a:normAutofit/>
          </a:bodyPr>
          <a:lstStyle/>
          <a:p>
            <a:pPr>
              <a:lnSpc>
                <a:spcPct val="80000"/>
              </a:lnSpc>
              <a:spcBef>
                <a:spcPts val="0"/>
              </a:spcBef>
            </a:pPr>
            <a:r>
              <a:rPr lang="en-CA" dirty="0">
                <a:effectLst/>
                <a:latin typeface="Calibri" panose="020F0502020204030204" pitchFamily="34" charset="0"/>
                <a:ea typeface="Calibri" panose="020F0502020204030204" pitchFamily="34" charset="0"/>
                <a:cs typeface="Calibri" panose="020F0502020204030204" pitchFamily="34" charset="0"/>
              </a:rPr>
              <a:t>“</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exults</a:t>
            </a:r>
            <a:r>
              <a:rPr lang="en-CA" dirty="0">
                <a:effectLst/>
                <a:latin typeface="Calibri" panose="020F0502020204030204" pitchFamily="34" charset="0"/>
                <a:ea typeface="Calibri" panose="020F0502020204030204" pitchFamily="34" charset="0"/>
                <a:cs typeface="Calibri" panose="020F0502020204030204" pitchFamily="34" charset="0"/>
              </a:rPr>
              <a:t>” is from </a:t>
            </a:r>
            <a:r>
              <a:rPr lang="en-CA" dirty="0">
                <a:effectLst/>
                <a:latin typeface="Times New Roman" panose="02020603050405020304" pitchFamily="18" charset="0"/>
                <a:ea typeface="Calibri" panose="020F0502020204030204" pitchFamily="34" charset="0"/>
                <a:cs typeface="Arial" panose="020B0604020202020204" pitchFamily="34" charset="0"/>
              </a:rPr>
              <a:t> </a:t>
            </a:r>
            <a:r>
              <a:rPr lang="he-IL" dirty="0">
                <a:effectLst/>
                <a:latin typeface="Times New Roman" panose="02020603050405020304" pitchFamily="18" charset="0"/>
                <a:ea typeface="Calibri" panose="020F0502020204030204" pitchFamily="34" charset="0"/>
                <a:cs typeface="+mj-cs"/>
              </a:rPr>
              <a:t>עָלַץ </a:t>
            </a:r>
            <a:r>
              <a:rPr lang="en-CA" dirty="0">
                <a:effectLst/>
                <a:latin typeface="Calibri" panose="020F0502020204030204" pitchFamily="34" charset="0"/>
                <a:ea typeface="Calibri" panose="020F0502020204030204" pitchFamily="34" charset="0"/>
                <a:cs typeface="+mj-cs"/>
              </a:rPr>
              <a:t> </a:t>
            </a:r>
            <a:r>
              <a:rPr lang="en-CA" dirty="0">
                <a:effectLst/>
                <a:latin typeface="Calibri" panose="020F0502020204030204" pitchFamily="34" charset="0"/>
                <a:ea typeface="Calibri" panose="020F0502020204030204" pitchFamily="34" charset="0"/>
                <a:cs typeface="Calibri" panose="020F0502020204030204" pitchFamily="34" charset="0"/>
              </a:rPr>
              <a:t>- `</a:t>
            </a:r>
            <a:r>
              <a:rPr lang="en-CA" dirty="0" err="1">
                <a:effectLst/>
                <a:latin typeface="Calibri" panose="020F0502020204030204" pitchFamily="34" charset="0"/>
                <a:ea typeface="Calibri" panose="020F0502020204030204" pitchFamily="34" charset="0"/>
                <a:cs typeface="Calibri" panose="020F0502020204030204" pitchFamily="34" charset="0"/>
              </a:rPr>
              <a:t>alatz</a:t>
            </a:r>
            <a:r>
              <a:rPr lang="en-CA" dirty="0">
                <a:effectLst/>
                <a:latin typeface="Calibri" panose="020F0502020204030204" pitchFamily="34" charset="0"/>
                <a:ea typeface="Calibri" panose="020F0502020204030204" pitchFamily="34" charset="0"/>
                <a:cs typeface="Calibri" panose="020F0502020204030204" pitchFamily="34" charset="0"/>
              </a:rPr>
              <a:t>, which would be better translated “</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rejoices</a:t>
            </a:r>
            <a:r>
              <a:rPr lang="en-CA" dirty="0">
                <a:effectLst/>
                <a:latin typeface="Calibri" panose="020F0502020204030204" pitchFamily="34" charset="0"/>
                <a:ea typeface="Calibri" panose="020F0502020204030204" pitchFamily="34" charset="0"/>
                <a:cs typeface="Calibri" panose="020F0502020204030204" pitchFamily="34" charset="0"/>
              </a:rPr>
              <a:t>” because “</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is exalted</a:t>
            </a:r>
            <a:r>
              <a:rPr lang="en-CA" dirty="0">
                <a:effectLst/>
                <a:latin typeface="Calibri" panose="020F0502020204030204" pitchFamily="34" charset="0"/>
                <a:ea typeface="Calibri" panose="020F0502020204030204" pitchFamily="34" charset="0"/>
                <a:cs typeface="Calibri" panose="020F0502020204030204" pitchFamily="34" charset="0"/>
              </a:rPr>
              <a:t>” is from a different word, </a:t>
            </a:r>
            <a:r>
              <a:rPr lang="en-CA" dirty="0">
                <a:effectLst/>
                <a:latin typeface="Times New Roman" panose="02020603050405020304" pitchFamily="18" charset="0"/>
                <a:ea typeface="Calibri" panose="020F0502020204030204" pitchFamily="34" charset="0"/>
                <a:cs typeface="+mj-cs"/>
              </a:rPr>
              <a:t> </a:t>
            </a:r>
            <a:r>
              <a:rPr lang="he-IL" dirty="0">
                <a:effectLst/>
                <a:latin typeface="Times New Roman" panose="02020603050405020304" pitchFamily="18" charset="0"/>
                <a:ea typeface="Calibri" panose="020F0502020204030204" pitchFamily="34" charset="0"/>
                <a:cs typeface="+mj-cs"/>
              </a:rPr>
              <a:t>רוּם </a:t>
            </a:r>
            <a:r>
              <a:rPr lang="en-CA" dirty="0">
                <a:effectLst/>
                <a:latin typeface="Calibri" panose="020F0502020204030204" pitchFamily="34" charset="0"/>
                <a:ea typeface="Calibri" panose="020F0502020204030204" pitchFamily="34" charset="0"/>
                <a:cs typeface="+mj-cs"/>
              </a:rPr>
              <a:t> </a:t>
            </a:r>
            <a:r>
              <a:rPr lang="en-CA" dirty="0">
                <a:effectLst/>
                <a:latin typeface="Calibri" panose="020F0502020204030204" pitchFamily="34" charset="0"/>
                <a:ea typeface="Calibri" panose="020F0502020204030204" pitchFamily="34" charset="0"/>
                <a:cs typeface="Calibri" panose="020F0502020204030204" pitchFamily="34" charset="0"/>
              </a:rPr>
              <a:t>- rum, which means “exalted”, “made high”.  </a:t>
            </a:r>
          </a:p>
          <a:p>
            <a:pPr>
              <a:spcBef>
                <a:spcPts val="600"/>
              </a:spcBef>
            </a:pPr>
            <a:r>
              <a:rPr lang="en-CA" dirty="0">
                <a:effectLst/>
                <a:latin typeface="Calibri" panose="020F0502020204030204" pitchFamily="34" charset="0"/>
                <a:ea typeface="Calibri" panose="020F0502020204030204" pitchFamily="34" charset="0"/>
                <a:cs typeface="Calibri" panose="020F0502020204030204" pitchFamily="34" charset="0"/>
              </a:rPr>
              <a:t>The root is used twice in Isaiah 57:15 to describe </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 exalted spiritual state of God in eternity</a:t>
            </a:r>
            <a:r>
              <a:rPr lang="en-CA" dirty="0">
                <a:effectLst/>
                <a:latin typeface="Calibri" panose="020F0502020204030204" pitchFamily="34" charset="0"/>
                <a:ea typeface="Calibri" panose="020F0502020204030204" pitchFamily="34" charset="0"/>
                <a:cs typeface="Calibri" panose="020F0502020204030204" pitchFamily="34" charset="0"/>
              </a:rPr>
              <a:t>:</a:t>
            </a:r>
            <a:endParaRPr lang="en-CA" dirty="0">
              <a:effectLst/>
              <a:latin typeface="Calibri" panose="020F0502020204030204" pitchFamily="34" charset="0"/>
              <a:ea typeface="Calibri" panose="020F0502020204030204" pitchFamily="34" charset="0"/>
              <a:cs typeface="Arial" panose="020B0604020202020204" pitchFamily="34" charset="0"/>
            </a:endParaRPr>
          </a:p>
          <a:p>
            <a:pPr lvl="1" indent="0">
              <a:spcBef>
                <a:spcPts val="0"/>
              </a:spcBef>
              <a:buNone/>
            </a:pPr>
            <a:r>
              <a:rPr lang="en-CA" dirty="0">
                <a:effectLst/>
                <a:latin typeface="Calibri" panose="020F0502020204030204" pitchFamily="34" charset="0"/>
                <a:ea typeface="Calibri" panose="020F0502020204030204" pitchFamily="34" charset="0"/>
                <a:cs typeface="Calibri" panose="020F0502020204030204" pitchFamily="34" charset="0"/>
              </a:rPr>
              <a:t>For thus says the </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One who is high [rum]</a:t>
            </a:r>
            <a:r>
              <a:rPr lang="en-CA" dirty="0">
                <a:effectLst/>
                <a:latin typeface="Calibri" panose="020F0502020204030204" pitchFamily="34" charset="0"/>
                <a:ea typeface="Calibri" panose="020F0502020204030204" pitchFamily="34" charset="0"/>
                <a:cs typeface="Calibri" panose="020F0502020204030204" pitchFamily="34" charset="0"/>
              </a:rPr>
              <a:t> and lifted up, who inhabits eternity, whose name is Holy:  “I dwell in </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the high [rum] </a:t>
            </a:r>
            <a:r>
              <a:rPr lang="en-CA" dirty="0">
                <a:effectLst/>
                <a:latin typeface="Calibri" panose="020F0502020204030204" pitchFamily="34" charset="0"/>
                <a:ea typeface="Calibri" panose="020F0502020204030204" pitchFamily="34" charset="0"/>
                <a:cs typeface="Calibri" panose="020F0502020204030204" pitchFamily="34" charset="0"/>
              </a:rPr>
              <a:t>and holy place, and also with him who is of a </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contrite and lowly spirit</a:t>
            </a:r>
            <a:r>
              <a:rPr lang="en-CA"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a:t>
            </a:r>
            <a:r>
              <a:rPr lang="en-CA" dirty="0">
                <a:effectLst/>
                <a:latin typeface="Calibri" panose="020F0502020204030204" pitchFamily="34" charset="0"/>
                <a:ea typeface="Calibri" panose="020F0502020204030204" pitchFamily="34" charset="0"/>
                <a:cs typeface="Calibri" panose="020F0502020204030204" pitchFamily="34" charset="0"/>
              </a:rPr>
              <a:t> to revive the spirit of the lowly, and to revive the heart of the contrite.  …” (ESV)</a:t>
            </a:r>
            <a:endParaRPr lang="en-CA" dirty="0">
              <a:effectLst/>
              <a:latin typeface="Calibri" panose="020F0502020204030204" pitchFamily="34" charset="0"/>
              <a:ea typeface="Calibri" panose="020F0502020204030204" pitchFamily="34" charset="0"/>
              <a:cs typeface="Arial" panose="020B0604020202020204" pitchFamily="34" charset="0"/>
            </a:endParaRPr>
          </a:p>
          <a:p>
            <a:pPr>
              <a:spcBef>
                <a:spcPts val="600"/>
              </a:spcBef>
            </a:pPr>
            <a:r>
              <a:rPr lang="en-CA" dirty="0">
                <a:effectLst/>
                <a:latin typeface="Calibri" panose="020F0502020204030204" pitchFamily="34" charset="0"/>
                <a:ea typeface="Calibri" panose="020F0502020204030204" pitchFamily="34" charset="0"/>
                <a:cs typeface="Calibri" panose="020F0502020204030204" pitchFamily="34" charset="0"/>
              </a:rPr>
              <a:t>“</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Horn</a:t>
            </a:r>
            <a:r>
              <a:rPr lang="en-CA" dirty="0">
                <a:effectLst/>
                <a:latin typeface="Calibri" panose="020F0502020204030204" pitchFamily="34" charset="0"/>
                <a:ea typeface="Calibri" panose="020F0502020204030204" pitchFamily="34" charset="0"/>
                <a:cs typeface="Calibri" panose="020F0502020204030204" pitchFamily="34" charset="0"/>
              </a:rPr>
              <a:t>” is a metaphor for “</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strength</a:t>
            </a:r>
            <a:r>
              <a:rPr lang="en-CA" dirty="0">
                <a:effectLst/>
                <a:latin typeface="Calibri" panose="020F0502020204030204" pitchFamily="34" charset="0"/>
                <a:ea typeface="Calibri" panose="020F0502020204030204" pitchFamily="34" charset="0"/>
                <a:cs typeface="Calibri" panose="020F0502020204030204" pitchFamily="34" charset="0"/>
              </a:rPr>
              <a:t>”: true strength comes only from God </a:t>
            </a:r>
          </a:p>
          <a:p>
            <a:pPr>
              <a:spcBef>
                <a:spcPts val="600"/>
              </a:spcBef>
            </a:pPr>
            <a:r>
              <a:rPr lang="en-CA" dirty="0">
                <a:effectLst/>
                <a:latin typeface="Calibri" panose="020F0502020204030204" pitchFamily="34" charset="0"/>
                <a:ea typeface="Calibri" panose="020F0502020204030204" pitchFamily="34" charset="0"/>
                <a:cs typeface="Calibri" panose="020F0502020204030204" pitchFamily="34" charset="0"/>
              </a:rPr>
              <a:t>In the “b” part of the second line, “</a:t>
            </a:r>
            <a:r>
              <a:rPr lang="en-CA" b="1" u="sng" dirty="0">
                <a:effectLst/>
                <a:latin typeface="Calibri" panose="020F0502020204030204" pitchFamily="34" charset="0"/>
                <a:ea typeface="Calibri" panose="020F0502020204030204" pitchFamily="34" charset="0"/>
                <a:cs typeface="Calibri" panose="020F0502020204030204" pitchFamily="34" charset="0"/>
              </a:rPr>
              <a:t>rejoice</a:t>
            </a:r>
            <a:r>
              <a:rPr lang="en-CA" dirty="0">
                <a:effectLst/>
                <a:latin typeface="Calibri" panose="020F0502020204030204" pitchFamily="34" charset="0"/>
                <a:ea typeface="Calibri" panose="020F0502020204030204" pitchFamily="34" charset="0"/>
                <a:cs typeface="Calibri" panose="020F0502020204030204" pitchFamily="34" charset="0"/>
              </a:rPr>
              <a:t>” is from </a:t>
            </a:r>
            <a:r>
              <a:rPr lang="en-CA" dirty="0">
                <a:effectLst/>
                <a:latin typeface="Times New Roman" panose="02020603050405020304" pitchFamily="18" charset="0"/>
                <a:ea typeface="Calibri" panose="020F0502020204030204" pitchFamily="34" charset="0"/>
                <a:cs typeface="+mj-cs"/>
              </a:rPr>
              <a:t> </a:t>
            </a:r>
            <a:r>
              <a:rPr lang="he-IL" dirty="0">
                <a:effectLst/>
                <a:latin typeface="Times New Roman" panose="02020603050405020304" pitchFamily="18" charset="0"/>
                <a:ea typeface="Calibri" panose="020F0502020204030204" pitchFamily="34" charset="0"/>
                <a:cs typeface="+mj-cs"/>
              </a:rPr>
              <a:t>שָׂמַח </a:t>
            </a:r>
            <a:r>
              <a:rPr lang="en-CA" dirty="0">
                <a:effectLst/>
                <a:latin typeface="Calibri" panose="020F0502020204030204" pitchFamily="34" charset="0"/>
                <a:ea typeface="Calibri" panose="020F0502020204030204" pitchFamily="34" charset="0"/>
                <a:cs typeface="+mj-cs"/>
              </a:rPr>
              <a:t> </a:t>
            </a:r>
            <a:r>
              <a:rPr lang="en-CA" dirty="0">
                <a:effectLst/>
                <a:latin typeface="Calibri" panose="020F0502020204030204" pitchFamily="34" charset="0"/>
                <a:ea typeface="Calibri" panose="020F0502020204030204" pitchFamily="34" charset="0"/>
                <a:cs typeface="Calibri" panose="020F0502020204030204" pitchFamily="34" charset="0"/>
              </a:rPr>
              <a:t>- </a:t>
            </a:r>
            <a:r>
              <a:rPr lang="en-CA" dirty="0" err="1">
                <a:effectLst/>
                <a:latin typeface="Calibri" panose="020F0502020204030204" pitchFamily="34" charset="0"/>
                <a:ea typeface="Calibri" panose="020F0502020204030204" pitchFamily="34" charset="0"/>
                <a:cs typeface="Calibri" panose="020F0502020204030204" pitchFamily="34" charset="0"/>
              </a:rPr>
              <a:t>samah</a:t>
            </a:r>
            <a:r>
              <a:rPr lang="en-CA" dirty="0">
                <a:effectLst/>
                <a:latin typeface="Calibri" panose="020F0502020204030204" pitchFamily="34" charset="0"/>
                <a:ea typeface="Calibri" panose="020F0502020204030204" pitchFamily="34" charset="0"/>
                <a:cs typeface="Calibri" panose="020F0502020204030204" pitchFamily="34" charset="0"/>
              </a:rPr>
              <a:t>̣, which is a more common synonym of </a:t>
            </a:r>
            <a:r>
              <a:rPr lang="en-CA" i="1" dirty="0">
                <a:effectLst/>
                <a:latin typeface="Calibri" panose="020F0502020204030204" pitchFamily="34" charset="0"/>
                <a:ea typeface="Calibri" panose="020F0502020204030204" pitchFamily="34" charset="0"/>
                <a:cs typeface="Calibri" panose="020F0502020204030204" pitchFamily="34" charset="0"/>
              </a:rPr>
              <a:t>`</a:t>
            </a:r>
            <a:r>
              <a:rPr lang="en-CA" i="1" dirty="0" err="1">
                <a:effectLst/>
                <a:latin typeface="Calibri" panose="020F0502020204030204" pitchFamily="34" charset="0"/>
                <a:ea typeface="Calibri" panose="020F0502020204030204" pitchFamily="34" charset="0"/>
                <a:cs typeface="Calibri" panose="020F0502020204030204" pitchFamily="34" charset="0"/>
              </a:rPr>
              <a:t>alatz</a:t>
            </a:r>
            <a:r>
              <a:rPr lang="en-CA" dirty="0">
                <a:effectLst/>
                <a:latin typeface="Calibri" panose="020F0502020204030204" pitchFamily="34" charset="0"/>
                <a:ea typeface="Calibri" panose="020F0502020204030204" pitchFamily="34" charset="0"/>
                <a:cs typeface="Calibri" panose="020F0502020204030204" pitchFamily="34" charset="0"/>
              </a:rPr>
              <a:t>.  </a:t>
            </a:r>
          </a:p>
          <a:p>
            <a:pPr>
              <a:spcBef>
                <a:spcPts val="600"/>
              </a:spcBef>
            </a:pP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Hannah is rejoicing in the salvation of YHWH</a:t>
            </a:r>
            <a:r>
              <a:rPr lang="en-CA" dirty="0">
                <a:effectLst/>
                <a:latin typeface="Calibri" panose="020F0502020204030204" pitchFamily="34" charset="0"/>
                <a:ea typeface="Calibri" panose="020F0502020204030204" pitchFamily="34" charset="0"/>
                <a:cs typeface="Calibri" panose="020F0502020204030204" pitchFamily="34" charset="0"/>
              </a:rPr>
              <a:t>: the exaltation of her “horn”, to “</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be made high</a:t>
            </a:r>
            <a:r>
              <a:rPr lang="en-CA" dirty="0">
                <a:effectLst/>
                <a:latin typeface="Calibri" panose="020F0502020204030204" pitchFamily="34" charset="0"/>
                <a:ea typeface="Calibri" panose="020F0502020204030204" pitchFamily="34" charset="0"/>
                <a:cs typeface="Calibri" panose="020F0502020204030204" pitchFamily="34" charset="0"/>
              </a:rPr>
              <a:t>”, and </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be with YHWH in eternity</a:t>
            </a:r>
            <a:r>
              <a:rPr lang="en-CA" dirty="0">
                <a:effectLst/>
                <a:latin typeface="Calibri" panose="020F0502020204030204" pitchFamily="34" charset="0"/>
                <a:ea typeface="Calibri" panose="020F0502020204030204" pitchFamily="34" charset="0"/>
                <a:cs typeface="Calibri" panose="020F0502020204030204" pitchFamily="34" charset="0"/>
              </a:rPr>
              <a:t>.</a:t>
            </a:r>
            <a:endParaRPr lang="en-CA" dirty="0">
              <a:effectLst/>
              <a:latin typeface="Calibri" panose="020F0502020204030204" pitchFamily="34" charset="0"/>
              <a:ea typeface="Calibri" panose="020F050202020403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26895505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948</TotalTime>
  <Words>4308</Words>
  <Application>Microsoft Office PowerPoint</Application>
  <PresentationFormat>Widescreen</PresentationFormat>
  <Paragraphs>168</Paragraphs>
  <Slides>20</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Aptos</vt:lpstr>
      <vt:lpstr>Aptos Display</vt:lpstr>
      <vt:lpstr>Arial</vt:lpstr>
      <vt:lpstr>Arial Black</vt:lpstr>
      <vt:lpstr>Calibri</vt:lpstr>
      <vt:lpstr>Times New Roman</vt:lpstr>
      <vt:lpstr>Office Theme</vt:lpstr>
      <vt:lpstr>Three Mothers &amp; The Kingdom of God</vt:lpstr>
      <vt:lpstr>Hannah – a Woman of Faith</vt:lpstr>
      <vt:lpstr>PowerPoint Presentation</vt:lpstr>
      <vt:lpstr>The World Around Hannah </vt:lpstr>
      <vt:lpstr>The Priesthood – Eli and his Sons</vt:lpstr>
      <vt:lpstr>Hannah – the Mother of Samuel</vt:lpstr>
      <vt:lpstr>The Prayer of Hannah</vt:lpstr>
      <vt:lpstr>PowerPoint Presentation</vt:lpstr>
      <vt:lpstr>1. My heart exults in [YHWH]; my horn is exalted in [YHWH]. My mouth derides my enemies, because I rejoice in your salvation.</vt:lpstr>
      <vt:lpstr>2. There is none holy like [YHWH]: for there is none besides you;  there is no rock like our God.</vt:lpstr>
      <vt:lpstr>3. Talk no more so very proudly, let not arrogance come from your mouth; for [YHWH] is a God of knowledge, and by him actions are weighed.</vt:lpstr>
      <vt:lpstr>4. The bows of the mighty are broken, but the feeble bind on strength.</vt:lpstr>
      <vt:lpstr>5. Those who were full have hired themselves out for bread,  but those who were hungry have ceased to hunger. The barren has borne seven, but she who has many children is forlorn.</vt:lpstr>
      <vt:lpstr>6. [YHWH] kills and brings to life;  he brings down to [the grave] and raises up.</vt:lpstr>
      <vt:lpstr>7. [YHWH] makes poor and makes rich;  he brings low and he exalts (rum).</vt:lpstr>
      <vt:lpstr>8. He raises up the poor from the dust;  he lifts the needy from the ash heap to make them sit with princes and inherit a seat of honor. For the pillars of the earth are [YHWH’s],  and on them he has set the world.</vt:lpstr>
      <vt:lpstr>9. He will guard the feet of his faithful ones,  but the wicked shall be cut off in darkness, for not by might shall a man prevail.</vt:lpstr>
      <vt:lpstr>10. The adversaries of [YHWH] shall be broken to pieces;  against them he will thunder in heaven. [YHWH] will judge the ends of the earth;  he will give strength to his king and exalt the horn of his anointed.</vt:lpstr>
      <vt:lpstr>God Works with Samuel</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Mike Whyte</dc:creator>
  <cp:lastModifiedBy>Mike Whyte</cp:lastModifiedBy>
  <cp:revision>21</cp:revision>
  <dcterms:created xsi:type="dcterms:W3CDTF">2024-06-25T10:47:19Z</dcterms:created>
  <dcterms:modified xsi:type="dcterms:W3CDTF">2024-08-13T12:46:56Z</dcterms:modified>
</cp:coreProperties>
</file>