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sldIdLst>
    <p:sldId id="256" r:id="rId3"/>
    <p:sldId id="258" r:id="rId4"/>
    <p:sldId id="283" r:id="rId5"/>
    <p:sldId id="257" r:id="rId6"/>
    <p:sldId id="284" r:id="rId7"/>
    <p:sldId id="286" r:id="rId8"/>
    <p:sldId id="282" r:id="rId9"/>
    <p:sldId id="288" r:id="rId10"/>
    <p:sldId id="290" r:id="rId11"/>
    <p:sldId id="285" r:id="rId12"/>
    <p:sldId id="291" r:id="rId13"/>
    <p:sldId id="279" r:id="rId14"/>
    <p:sldId id="287" r:id="rId15"/>
    <p:sldId id="259" r:id="rId16"/>
    <p:sldId id="292" r:id="rId17"/>
    <p:sldId id="294" r:id="rId18"/>
    <p:sldId id="260" r:id="rId19"/>
    <p:sldId id="295" r:id="rId20"/>
    <p:sldId id="261" r:id="rId21"/>
    <p:sldId id="296" r:id="rId22"/>
    <p:sldId id="262" r:id="rId23"/>
    <p:sldId id="297" r:id="rId24"/>
    <p:sldId id="263" r:id="rId25"/>
    <p:sldId id="298"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96" autoAdjust="0"/>
    <p:restoredTop sz="68670" autoAdjust="0"/>
  </p:normalViewPr>
  <p:slideViewPr>
    <p:cSldViewPr snapToGrid="0">
      <p:cViewPr varScale="1">
        <p:scale>
          <a:sx n="68" d="100"/>
          <a:sy n="68" d="100"/>
        </p:scale>
        <p:origin x="228" y="66"/>
      </p:cViewPr>
      <p:guideLst/>
    </p:cSldViewPr>
  </p:slideViewPr>
  <p:notesTextViewPr>
    <p:cViewPr>
      <p:scale>
        <a:sx n="3" d="2"/>
        <a:sy n="3" d="2"/>
      </p:scale>
      <p:origin x="0" y="0"/>
    </p:cViewPr>
  </p:notesTextViewPr>
  <p:sorterViewPr>
    <p:cViewPr>
      <p:scale>
        <a:sx n="130" d="100"/>
        <a:sy n="130" d="100"/>
      </p:scale>
      <p:origin x="0" y="-51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6A5151-627E-47B6-B409-67766805C6E1}" type="datetimeFigureOut">
              <a:rPr lang="en-CA" smtClean="0"/>
              <a:t>2025-01-01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AD31E3-52FC-4B61-9C13-2B8ADBB9FCE3}" type="slidenum">
              <a:rPr lang="en-CA" smtClean="0"/>
              <a:t>‹#›</a:t>
            </a:fld>
            <a:endParaRPr lang="en-CA"/>
          </a:p>
        </p:txBody>
      </p:sp>
    </p:spTree>
    <p:extLst>
      <p:ext uri="{BB962C8B-B14F-4D97-AF65-F5344CB8AC3E}">
        <p14:creationId xmlns:p14="http://schemas.microsoft.com/office/powerpoint/2010/main" val="3491249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1" u="sng" dirty="0"/>
              <a:t>Chapter 33 is transitional</a:t>
            </a:r>
            <a:r>
              <a:rPr lang="en-CA" dirty="0"/>
              <a:t> from the perspective of the structure of the Book of Ezekiel …</a:t>
            </a:r>
          </a:p>
          <a:p>
            <a:pPr marL="171450" indent="-171450">
              <a:buFont typeface="Arial" panose="020B0604020202020204" pitchFamily="34" charset="0"/>
              <a:buChar char="•"/>
            </a:pPr>
            <a:r>
              <a:rPr lang="en-CA" dirty="0"/>
              <a:t>It is also </a:t>
            </a:r>
            <a:r>
              <a:rPr lang="en-CA" b="1" u="sng" dirty="0"/>
              <a:t>transitional</a:t>
            </a:r>
            <a:r>
              <a:rPr lang="en-CA" dirty="0"/>
              <a:t> in the story flow … </a:t>
            </a:r>
          </a:p>
          <a:p>
            <a:pPr marL="171450" indent="-171450">
              <a:buFont typeface="Arial" panose="020B0604020202020204" pitchFamily="34" charset="0"/>
              <a:buChar char="•"/>
            </a:pPr>
            <a:r>
              <a:rPr lang="en-CA" dirty="0"/>
              <a:t>Chapters 33 and 34 contain words for the exiles as the enormity of the destruction sinks in … </a:t>
            </a:r>
          </a:p>
          <a:p>
            <a:pPr marL="171450" indent="-171450">
              <a:buFont typeface="Arial" panose="020B0604020202020204" pitchFamily="34" charset="0"/>
              <a:buChar char="•"/>
            </a:pPr>
            <a:r>
              <a:rPr lang="en-CA" dirty="0"/>
              <a:t>Chapter 33 is quite “topical” it picks up earlier themes as well as sets the stage for the rest of the book. </a:t>
            </a:r>
          </a:p>
          <a:p>
            <a:pPr marL="171450" indent="-171450">
              <a:buFont typeface="Arial" panose="020B0604020202020204" pitchFamily="34" charset="0"/>
              <a:buChar char="•"/>
            </a:pPr>
            <a:r>
              <a:rPr lang="en-CA" dirty="0"/>
              <a:t>Now some of the exiles would begin to respond to Ezekiel’s message …</a:t>
            </a:r>
          </a:p>
          <a:p>
            <a:pPr marL="171450" indent="-171450">
              <a:buFont typeface="Arial" panose="020B0604020202020204" pitchFamily="34" charset="0"/>
              <a:buChar char="•"/>
            </a:pPr>
            <a:r>
              <a:rPr lang="en-CA" dirty="0"/>
              <a:t>Some would repent to form the remnant to return to the Land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F0589D-F127-4F48-A2AF-04ED808D96AD}"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4771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face this today: we have been warning for many years: people are interested, but …</a:t>
            </a:r>
          </a:p>
          <a:p>
            <a:pPr marL="171450" indent="-171450">
              <a:buFont typeface="Arial" panose="020B0604020202020204" pitchFamily="34" charset="0"/>
              <a:buChar char="•"/>
            </a:pPr>
            <a:r>
              <a:rPr lang="en-CA" dirty="0"/>
              <a:t>Many people have heard, but they won’t respond until after the disaster</a:t>
            </a:r>
          </a:p>
        </p:txBody>
      </p:sp>
      <p:sp>
        <p:nvSpPr>
          <p:cNvPr id="4" name="Slide Number Placeholder 3"/>
          <p:cNvSpPr>
            <a:spLocks noGrp="1"/>
          </p:cNvSpPr>
          <p:nvPr>
            <p:ph type="sldNum" sz="quarter" idx="5"/>
          </p:nvPr>
        </p:nvSpPr>
        <p:spPr/>
        <p:txBody>
          <a:bodyPr/>
          <a:lstStyle/>
          <a:p>
            <a:fld id="{EDAD31E3-52FC-4B61-9C13-2B8ADBB9FCE3}" type="slidenum">
              <a:rPr lang="en-CA" smtClean="0"/>
              <a:t>12</a:t>
            </a:fld>
            <a:endParaRPr lang="en-CA"/>
          </a:p>
        </p:txBody>
      </p:sp>
    </p:spTree>
    <p:extLst>
      <p:ext uri="{BB962C8B-B14F-4D97-AF65-F5344CB8AC3E}">
        <p14:creationId xmlns:p14="http://schemas.microsoft.com/office/powerpoint/2010/main" val="2719901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D2D4E-D2DA-B248-7F83-BBACBDE98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7BE20-433D-0444-7CEF-A523704654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104A1B-D526-C906-A282-26020B89C6FE}"/>
              </a:ext>
            </a:extLst>
          </p:cNvPr>
          <p:cNvSpPr>
            <a:spLocks noGrp="1"/>
          </p:cNvSpPr>
          <p:nvPr>
            <p:ph type="body" idx="1"/>
          </p:nvPr>
        </p:nvSpPr>
        <p:spPr/>
        <p:txBody>
          <a:bodyPr/>
          <a:lstStyle/>
          <a:p>
            <a:pPr marL="171450" indent="-171450">
              <a:buFont typeface="Arial" panose="020B0604020202020204" pitchFamily="34" charset="0"/>
              <a:buChar char="•"/>
            </a:pPr>
            <a:r>
              <a:rPr lang="en-CA" dirty="0"/>
              <a:t>“when this comes” alludes to verse 20, individual judgement …</a:t>
            </a:r>
          </a:p>
          <a:p>
            <a:pPr marL="171450" indent="-171450">
              <a:buFont typeface="Arial" panose="020B0604020202020204" pitchFamily="34" charset="0"/>
              <a:buChar char="•"/>
            </a:pPr>
            <a:r>
              <a:rPr lang="en-CA" dirty="0"/>
              <a:t>At repentance, people come to understand …</a:t>
            </a:r>
          </a:p>
        </p:txBody>
      </p:sp>
      <p:sp>
        <p:nvSpPr>
          <p:cNvPr id="4" name="Slide Number Placeholder 3">
            <a:extLst>
              <a:ext uri="{FF2B5EF4-FFF2-40B4-BE49-F238E27FC236}">
                <a16:creationId xmlns:a16="http://schemas.microsoft.com/office/drawing/2014/main" id="{9AEBAA07-A13E-883C-E2ED-6D31B583C8B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94268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Note how reality is twisted to suit perception: Abraham received the promise, but never got possession of the land </a:t>
            </a:r>
          </a:p>
          <a:p>
            <a:pPr marL="171450" indent="-171450">
              <a:buFont typeface="Arial" panose="020B0604020202020204" pitchFamily="34" charset="0"/>
              <a:buChar char="•"/>
            </a:pPr>
            <a:r>
              <a:rPr lang="en-CA" dirty="0"/>
              <a:t>Again, this is typical of people in the world: they continue in sin and refuse the warning</a:t>
            </a:r>
          </a:p>
        </p:txBody>
      </p:sp>
      <p:sp>
        <p:nvSpPr>
          <p:cNvPr id="4" name="Slide Number Placeholder 3"/>
          <p:cNvSpPr>
            <a:spLocks noGrp="1"/>
          </p:cNvSpPr>
          <p:nvPr>
            <p:ph type="sldNum" sz="quarter" idx="5"/>
          </p:nvPr>
        </p:nvSpPr>
        <p:spPr/>
        <p:txBody>
          <a:bodyPr/>
          <a:lstStyle/>
          <a:p>
            <a:fld id="{EDAD31E3-52FC-4B61-9C13-2B8ADBB9FCE3}" type="slidenum">
              <a:rPr lang="en-CA" smtClean="0"/>
              <a:t>14</a:t>
            </a:fld>
            <a:endParaRPr lang="en-CA"/>
          </a:p>
        </p:txBody>
      </p:sp>
    </p:spTree>
    <p:extLst>
      <p:ext uri="{BB962C8B-B14F-4D97-AF65-F5344CB8AC3E}">
        <p14:creationId xmlns:p14="http://schemas.microsoft.com/office/powerpoint/2010/main" val="28415390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1D0B7-B84D-4CAB-2B1A-5C51BCEFD3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5FFF87-074F-C4EE-BBC1-DC4A517440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A9EF9D-40AB-B5A6-01B4-2A6B212DCD96}"/>
              </a:ext>
            </a:extLst>
          </p:cNvPr>
          <p:cNvSpPr>
            <a:spLocks noGrp="1"/>
          </p:cNvSpPr>
          <p:nvPr>
            <p:ph type="body" idx="1"/>
          </p:nvPr>
        </p:nvSpPr>
        <p:spPr/>
        <p:txBody>
          <a:bodyPr/>
          <a:lstStyle/>
          <a:p>
            <a:pPr marL="171450" indent="-171450">
              <a:buFont typeface="Arial" panose="020B0604020202020204" pitchFamily="34" charset="0"/>
              <a:buChar char="•"/>
            </a:pPr>
            <a:r>
              <a:rPr lang="en-CA" dirty="0"/>
              <a:t>At chapter 33, God has “</a:t>
            </a:r>
            <a:r>
              <a:rPr lang="en-CA" b="1" u="sng" dirty="0"/>
              <a:t>vent my fury upon them</a:t>
            </a:r>
            <a:r>
              <a:rPr lang="en-CA" dirty="0"/>
              <a:t>” and some were coming to “know that I am the LORD”</a:t>
            </a:r>
          </a:p>
          <a:p>
            <a:pPr marL="171450" indent="-171450">
              <a:buFont typeface="Arial" panose="020B0604020202020204" pitchFamily="34" charset="0"/>
              <a:buChar char="•"/>
            </a:pPr>
            <a:r>
              <a:rPr lang="en-CA" dirty="0"/>
              <a:t>The period of the exile was about 50 years, during which the land was largely depopulated</a:t>
            </a:r>
          </a:p>
          <a:p>
            <a:pPr marL="171450" indent="-171450">
              <a:buFont typeface="Arial" panose="020B0604020202020204" pitchFamily="34" charset="0"/>
              <a:buChar char="•"/>
            </a:pPr>
            <a:r>
              <a:rPr lang="en-CA" dirty="0"/>
              <a:t>Chapter 5 explains the sign of the brick – God’s objective in the destruction of Jerusalem</a:t>
            </a:r>
          </a:p>
        </p:txBody>
      </p:sp>
      <p:sp>
        <p:nvSpPr>
          <p:cNvPr id="4" name="Slide Number Placeholder 3">
            <a:extLst>
              <a:ext uri="{FF2B5EF4-FFF2-40B4-BE49-F238E27FC236}">
                <a16:creationId xmlns:a16="http://schemas.microsoft.com/office/drawing/2014/main" id="{EDB1BA0C-71B3-6BE1-5556-C548D69AD4E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761233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3535E-E7F1-1DB1-4E5C-0EF79222CE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32231-33B5-E0EF-CA46-14695A7E0A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141EC8-540D-401E-AC4A-0FF3A624F95C}"/>
              </a:ext>
            </a:extLst>
          </p:cNvPr>
          <p:cNvSpPr>
            <a:spLocks noGrp="1"/>
          </p:cNvSpPr>
          <p:nvPr>
            <p:ph type="body" idx="1"/>
          </p:nvPr>
        </p:nvSpPr>
        <p:spPr/>
        <p:txBody>
          <a:bodyPr/>
          <a:lstStyle/>
          <a:p>
            <a:pPr marL="171450" indent="-171450">
              <a:buFont typeface="Arial" panose="020B0604020202020204" pitchFamily="34" charset="0"/>
              <a:buChar char="•"/>
            </a:pPr>
            <a:r>
              <a:rPr lang="en-CA" dirty="0"/>
              <a:t>This whole chapter is a metaphor where “sheep” represent people with whom God is working </a:t>
            </a:r>
          </a:p>
        </p:txBody>
      </p:sp>
      <p:sp>
        <p:nvSpPr>
          <p:cNvPr id="4" name="Slide Number Placeholder 3">
            <a:extLst>
              <a:ext uri="{FF2B5EF4-FFF2-40B4-BE49-F238E27FC236}">
                <a16:creationId xmlns:a16="http://schemas.microsoft.com/office/drawing/2014/main" id="{01834354-170D-6C76-1872-C036D4A75EE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12679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EDAD31E3-52FC-4B61-9C13-2B8ADBB9FCE3}" type="slidenum">
              <a:rPr lang="en-CA" smtClean="0"/>
              <a:t>17</a:t>
            </a:fld>
            <a:endParaRPr lang="en-CA"/>
          </a:p>
        </p:txBody>
      </p:sp>
    </p:spTree>
    <p:extLst>
      <p:ext uri="{BB962C8B-B14F-4D97-AF65-F5344CB8AC3E}">
        <p14:creationId xmlns:p14="http://schemas.microsoft.com/office/powerpoint/2010/main" val="42661451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DCBEC-470B-184F-0BF0-233FC525B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C38493-8342-7D43-CA4A-191E472903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D6184B-B8CC-690E-9EA9-463B9E79AEC5}"/>
              </a:ext>
            </a:extLst>
          </p:cNvPr>
          <p:cNvSpPr>
            <a:spLocks noGrp="1"/>
          </p:cNvSpPr>
          <p:nvPr>
            <p:ph type="body" idx="1"/>
          </p:nvPr>
        </p:nvSpPr>
        <p:spPr/>
        <p:txBody>
          <a:bodyPr/>
          <a:lstStyle/>
          <a:p>
            <a:pPr marL="171450" indent="-171450">
              <a:buFont typeface="Arial" panose="020B0604020202020204" pitchFamily="34" charset="0"/>
              <a:buChar char="•"/>
            </a:pPr>
            <a:r>
              <a:rPr lang="en-CA" dirty="0"/>
              <a:t>This is dual: there would be a typical return of the “remnant”, but the real focus is those called to the Second Exodus</a:t>
            </a:r>
          </a:p>
        </p:txBody>
      </p:sp>
      <p:sp>
        <p:nvSpPr>
          <p:cNvPr id="4" name="Slide Number Placeholder 3">
            <a:extLst>
              <a:ext uri="{FF2B5EF4-FFF2-40B4-BE49-F238E27FC236}">
                <a16:creationId xmlns:a16="http://schemas.microsoft.com/office/drawing/2014/main" id="{D93C836E-BC72-8596-DB0C-3298CBF0D22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34844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dual: there would be a typical return of the “remnant”, but the real focus is those called to the Second Exodus</a:t>
            </a:r>
          </a:p>
          <a:p>
            <a:pPr marL="171450" indent="-171450">
              <a:buFont typeface="Arial" panose="020B0604020202020204" pitchFamily="34" charset="0"/>
              <a:buChar char="•"/>
            </a:pPr>
            <a:r>
              <a:rPr lang="en-CA" dirty="0"/>
              <a:t>The “rich pasture” is the teaching of God, the Bible </a:t>
            </a:r>
          </a:p>
        </p:txBody>
      </p:sp>
      <p:sp>
        <p:nvSpPr>
          <p:cNvPr id="4" name="Slide Number Placeholder 3"/>
          <p:cNvSpPr>
            <a:spLocks noGrp="1"/>
          </p:cNvSpPr>
          <p:nvPr>
            <p:ph type="sldNum" sz="quarter" idx="5"/>
          </p:nvPr>
        </p:nvSpPr>
        <p:spPr/>
        <p:txBody>
          <a:bodyPr/>
          <a:lstStyle/>
          <a:p>
            <a:fld id="{EDAD31E3-52FC-4B61-9C13-2B8ADBB9FCE3}" type="slidenum">
              <a:rPr lang="en-CA" smtClean="0"/>
              <a:t>19</a:t>
            </a:fld>
            <a:endParaRPr lang="en-CA"/>
          </a:p>
        </p:txBody>
      </p:sp>
    </p:spTree>
    <p:extLst>
      <p:ext uri="{BB962C8B-B14F-4D97-AF65-F5344CB8AC3E}">
        <p14:creationId xmlns:p14="http://schemas.microsoft.com/office/powerpoint/2010/main" val="3268171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A0C9D-8872-DEF2-56CE-9B599D1748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31D3B6-1E99-A5F3-0124-322C7AB8C3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1C290C-27FA-B391-D1C4-03171B501D46}"/>
              </a:ext>
            </a:extLst>
          </p:cNvPr>
          <p:cNvSpPr>
            <a:spLocks noGrp="1"/>
          </p:cNvSpPr>
          <p:nvPr>
            <p:ph type="body" idx="1"/>
          </p:nvPr>
        </p:nvSpPr>
        <p:spPr/>
        <p:txBody>
          <a:bodyPr/>
          <a:lstStyle/>
          <a:p>
            <a:pPr marL="171450" indent="-171450">
              <a:buFont typeface="Arial" panose="020B0604020202020204" pitchFamily="34" charset="0"/>
              <a:buChar char="•"/>
            </a:pPr>
            <a:r>
              <a:rPr lang="en-CA" dirty="0"/>
              <a:t>Jesus role as “Good Shepherd” applies to all persons in all ages called to be “True Worshippers”</a:t>
            </a:r>
          </a:p>
          <a:p>
            <a:pPr marL="171450" indent="-171450">
              <a:buFont typeface="Arial" panose="020B0604020202020204" pitchFamily="34" charset="0"/>
              <a:buChar char="•"/>
            </a:pPr>
            <a:r>
              <a:rPr lang="en-CA" dirty="0"/>
              <a:t>“the fat and the strong I will destroy” – Jesus requires repentance …</a:t>
            </a:r>
          </a:p>
          <a:p>
            <a:pPr marL="171450" indent="-171450">
              <a:buFont typeface="Arial" panose="020B0604020202020204" pitchFamily="34" charset="0"/>
              <a:buChar char="•"/>
            </a:pPr>
            <a:r>
              <a:rPr lang="en-CA" dirty="0"/>
              <a:t>Matthew 20:28 - even as the Son of Man came not to be served but to serve, and to give his life as a ransom for many.”</a:t>
            </a:r>
          </a:p>
          <a:p>
            <a:pPr marL="171450" indent="-171450">
              <a:buFont typeface="Arial" panose="020B0604020202020204" pitchFamily="34" charset="0"/>
              <a:buChar char="•"/>
            </a:pPr>
            <a:r>
              <a:rPr lang="en-CA" dirty="0"/>
              <a:t>Mark 10:45 - For even the Son of Man came not to be served but to serve, and to give his life as a ransom for many.”</a:t>
            </a:r>
          </a:p>
          <a:p>
            <a:pPr marL="171450" indent="-171450">
              <a:buFont typeface="Arial" panose="020B0604020202020204" pitchFamily="34" charset="0"/>
              <a:buChar char="•"/>
            </a:pPr>
            <a:r>
              <a:rPr lang="en-CA" dirty="0"/>
              <a:t>Luke 12:37 - Blessed are those servants whom the master finds awake when he comes. Truly, I say to you, he will dress himself for service and have them recline at table, and he will come and serve them.</a:t>
            </a:r>
          </a:p>
          <a:p>
            <a:pPr marL="171450" indent="-171450">
              <a:buFont typeface="Arial" panose="020B0604020202020204" pitchFamily="34" charset="0"/>
              <a:buChar char="•"/>
            </a:pPr>
            <a:r>
              <a:rPr lang="en-CA" dirty="0"/>
              <a:t>Luke 22:26 - But not so with you. Rather, let the greatest among you become as the youngest, and the leader as one who serves.</a:t>
            </a:r>
          </a:p>
          <a:p>
            <a:pPr marL="171450" indent="-171450">
              <a:buFont typeface="Arial" panose="020B0604020202020204" pitchFamily="34" charset="0"/>
              <a:buChar char="•"/>
            </a:pPr>
            <a:r>
              <a:rPr lang="en-CA" dirty="0"/>
              <a:t>Luke 22:27 - For who is the greater, one who reclines at table or one who serves? Is it not the one who reclines at table? But I am among you as the one who serves.</a:t>
            </a:r>
          </a:p>
          <a:p>
            <a:pPr marL="171450" indent="-171450">
              <a:buFont typeface="Arial" panose="020B0604020202020204" pitchFamily="34" charset="0"/>
              <a:buChar char="•"/>
            </a:pPr>
            <a:endParaRPr lang="en-CA" dirty="0"/>
          </a:p>
          <a:p>
            <a:pPr marL="171450" indent="-17145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7E4E4366-3523-3C85-A556-DCC04219985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74220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“my flock” those being called …</a:t>
            </a:r>
          </a:p>
          <a:p>
            <a:pPr marL="171450" indent="-171450">
              <a:buFont typeface="Arial" panose="020B0604020202020204" pitchFamily="34" charset="0"/>
              <a:buChar char="•"/>
            </a:pPr>
            <a:r>
              <a:rPr lang="en-CA" dirty="0"/>
              <a:t>“Many are called, but few are chosen” </a:t>
            </a:r>
          </a:p>
        </p:txBody>
      </p:sp>
      <p:sp>
        <p:nvSpPr>
          <p:cNvPr id="4" name="Slide Number Placeholder 3"/>
          <p:cNvSpPr>
            <a:spLocks noGrp="1"/>
          </p:cNvSpPr>
          <p:nvPr>
            <p:ph type="sldNum" sz="quarter" idx="5"/>
          </p:nvPr>
        </p:nvSpPr>
        <p:spPr/>
        <p:txBody>
          <a:bodyPr/>
          <a:lstStyle/>
          <a:p>
            <a:fld id="{EDAD31E3-52FC-4B61-9C13-2B8ADBB9FCE3}" type="slidenum">
              <a:rPr lang="en-CA" smtClean="0"/>
              <a:t>21</a:t>
            </a:fld>
            <a:endParaRPr lang="en-CA"/>
          </a:p>
        </p:txBody>
      </p:sp>
    </p:spTree>
    <p:extLst>
      <p:ext uri="{BB962C8B-B14F-4D97-AF65-F5344CB8AC3E}">
        <p14:creationId xmlns:p14="http://schemas.microsoft.com/office/powerpoint/2010/main" val="3435950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1" u="sng" dirty="0"/>
              <a:t>HANDOUT – last time also</a:t>
            </a:r>
          </a:p>
          <a:p>
            <a:pPr marL="171450" indent="-171450">
              <a:buFont typeface="Arial" panose="020B0604020202020204" pitchFamily="34" charset="0"/>
              <a:buChar char="•"/>
            </a:pPr>
            <a:r>
              <a:rPr lang="en-CA" b="0" u="none" dirty="0"/>
              <a:t>I am skipping around a bit to pick up the chronological flow …  </a:t>
            </a:r>
          </a:p>
          <a:p>
            <a:pPr marL="171450" indent="-171450">
              <a:buFont typeface="Arial" panose="020B0604020202020204" pitchFamily="34" charset="0"/>
              <a:buChar char="•"/>
            </a:pPr>
            <a:endParaRPr lang="en-CA" b="0" u="none" dirty="0"/>
          </a:p>
        </p:txBody>
      </p:sp>
      <p:sp>
        <p:nvSpPr>
          <p:cNvPr id="4" name="Slide Number Placeholder 3"/>
          <p:cNvSpPr>
            <a:spLocks noGrp="1"/>
          </p:cNvSpPr>
          <p:nvPr>
            <p:ph type="sldNum" sz="quarter" idx="5"/>
          </p:nvPr>
        </p:nvSpPr>
        <p:spPr/>
        <p:txBody>
          <a:bodyPr/>
          <a:lstStyle/>
          <a:p>
            <a:fld id="{EDAD31E3-52FC-4B61-9C13-2B8ADBB9FCE3}" type="slidenum">
              <a:rPr lang="en-CA" smtClean="0"/>
              <a:t>2</a:t>
            </a:fld>
            <a:endParaRPr lang="en-CA"/>
          </a:p>
        </p:txBody>
      </p:sp>
    </p:spTree>
    <p:extLst>
      <p:ext uri="{BB962C8B-B14F-4D97-AF65-F5344CB8AC3E}">
        <p14:creationId xmlns:p14="http://schemas.microsoft.com/office/powerpoint/2010/main" val="33187504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CE47A-1CC2-1A45-528E-85C90A792F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8CD537-5F97-EA59-DF67-AD9D1052D9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20132-1E75-3521-232D-91883143BAEB}"/>
              </a:ext>
            </a:extLst>
          </p:cNvPr>
          <p:cNvSpPr>
            <a:spLocks noGrp="1"/>
          </p:cNvSpPr>
          <p:nvPr>
            <p:ph type="body" idx="1"/>
          </p:nvPr>
        </p:nvSpPr>
        <p:spPr/>
        <p:txBody>
          <a:bodyPr/>
          <a:lstStyle/>
          <a:p>
            <a:pPr marL="171450" indent="-171450">
              <a:buFont typeface="Arial" panose="020B0604020202020204" pitchFamily="34" charset="0"/>
              <a:buChar char="•"/>
            </a:pPr>
            <a:r>
              <a:rPr lang="en-CA" dirty="0"/>
              <a:t>“Many are called, but few are chosen” </a:t>
            </a:r>
          </a:p>
        </p:txBody>
      </p:sp>
      <p:sp>
        <p:nvSpPr>
          <p:cNvPr id="4" name="Slide Number Placeholder 3">
            <a:extLst>
              <a:ext uri="{FF2B5EF4-FFF2-40B4-BE49-F238E27FC236}">
                <a16:creationId xmlns:a16="http://schemas.microsoft.com/office/drawing/2014/main" id="{2A29B56C-0DD3-FE7D-005D-39899E2AC7D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878705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EDAD31E3-52FC-4B61-9C13-2B8ADBB9FCE3}" type="slidenum">
              <a:rPr lang="en-CA" smtClean="0"/>
              <a:t>23</a:t>
            </a:fld>
            <a:endParaRPr lang="en-CA"/>
          </a:p>
        </p:txBody>
      </p:sp>
    </p:spTree>
    <p:extLst>
      <p:ext uri="{BB962C8B-B14F-4D97-AF65-F5344CB8AC3E}">
        <p14:creationId xmlns:p14="http://schemas.microsoft.com/office/powerpoint/2010/main" val="13757600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F0690-016D-4C53-FEDE-D437E322CB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89436-28E3-B21E-5F7A-3D9A41539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E06E69-D88A-37E4-3F1D-82F6990629A4}"/>
              </a:ext>
            </a:extLst>
          </p:cNvPr>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91561F6A-499D-76D2-5C91-6D4790AEB39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38002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DCF7F-04CB-2823-39F0-1BE4392558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965BA7-1865-8805-EC66-C98D534447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179228-2DC1-1B20-D673-A19EFAE9FA83}"/>
              </a:ext>
            </a:extLst>
          </p:cNvPr>
          <p:cNvSpPr>
            <a:spLocks noGrp="1"/>
          </p:cNvSpPr>
          <p:nvPr>
            <p:ph type="body" idx="1"/>
          </p:nvPr>
        </p:nvSpPr>
        <p:spPr/>
        <p:txBody>
          <a:bodyPr/>
          <a:lstStyle/>
          <a:p>
            <a:pPr marL="171450" indent="-171450">
              <a:buFont typeface="Arial" panose="020B0604020202020204" pitchFamily="34" charset="0"/>
              <a:buChar char="•"/>
            </a:pPr>
            <a:r>
              <a:rPr lang="en-CA" b="1" u="sng" dirty="0"/>
              <a:t>HANDOUT – last time also</a:t>
            </a:r>
            <a:endParaRPr lang="en-CA" b="0" u="none" dirty="0"/>
          </a:p>
        </p:txBody>
      </p:sp>
      <p:sp>
        <p:nvSpPr>
          <p:cNvPr id="4" name="Slide Number Placeholder 3">
            <a:extLst>
              <a:ext uri="{FF2B5EF4-FFF2-40B4-BE49-F238E27FC236}">
                <a16:creationId xmlns:a16="http://schemas.microsoft.com/office/drawing/2014/main" id="{47FC2BC5-9612-FFC9-9D59-B66A09302A7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64859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very similar 3:16-21 and 18:1-29</a:t>
            </a:r>
          </a:p>
          <a:p>
            <a:pPr marL="171450" indent="-171450">
              <a:buFont typeface="Arial" panose="020B0604020202020204" pitchFamily="34" charset="0"/>
              <a:buChar char="•"/>
            </a:pPr>
            <a:r>
              <a:rPr lang="en-CA" dirty="0"/>
              <a:t>The approach is different: it is the people who assign the “watchman”</a:t>
            </a:r>
          </a:p>
        </p:txBody>
      </p:sp>
      <p:sp>
        <p:nvSpPr>
          <p:cNvPr id="4" name="Slide Number Placeholder 3"/>
          <p:cNvSpPr>
            <a:spLocks noGrp="1"/>
          </p:cNvSpPr>
          <p:nvPr>
            <p:ph type="sldNum" sz="quarter" idx="5"/>
          </p:nvPr>
        </p:nvSpPr>
        <p:spPr/>
        <p:txBody>
          <a:bodyPr/>
          <a:lstStyle/>
          <a:p>
            <a:fld id="{EDAD31E3-52FC-4B61-9C13-2B8ADBB9FCE3}" type="slidenum">
              <a:rPr lang="en-CA" smtClean="0"/>
              <a:t>4</a:t>
            </a:fld>
            <a:endParaRPr lang="en-CA"/>
          </a:p>
        </p:txBody>
      </p:sp>
    </p:spTree>
    <p:extLst>
      <p:ext uri="{BB962C8B-B14F-4D97-AF65-F5344CB8AC3E}">
        <p14:creationId xmlns:p14="http://schemas.microsoft.com/office/powerpoint/2010/main" val="775406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DD3E9-3B76-5271-CAA2-B29244F37F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3129B6-B5AA-56AD-6B43-4CF599196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BDD7AF-1E4F-69A4-12D9-2352EF367E14}"/>
              </a:ext>
            </a:extLst>
          </p:cNvPr>
          <p:cNvSpPr>
            <a:spLocks noGrp="1"/>
          </p:cNvSpPr>
          <p:nvPr>
            <p:ph type="body" idx="1"/>
          </p:nvPr>
        </p:nvSpPr>
        <p:spPr/>
        <p:txBody>
          <a:bodyPr/>
          <a:lstStyle/>
          <a:p>
            <a:pPr marL="171450" indent="-171450">
              <a:buFont typeface="Arial" panose="020B0604020202020204" pitchFamily="34" charset="0"/>
              <a:buChar char="•"/>
            </a:pPr>
            <a:r>
              <a:rPr lang="en-CA" dirty="0"/>
              <a:t>This is very similar 3:16-21 and 18:1-29</a:t>
            </a:r>
          </a:p>
          <a:p>
            <a:pPr marL="171450" indent="-171450">
              <a:buFont typeface="Arial" panose="020B0604020202020204" pitchFamily="34" charset="0"/>
              <a:buChar char="•"/>
            </a:pPr>
            <a:r>
              <a:rPr lang="en-CA" dirty="0"/>
              <a:t>The approach is different: it is the people who assign the “watchman”</a:t>
            </a:r>
          </a:p>
        </p:txBody>
      </p:sp>
      <p:sp>
        <p:nvSpPr>
          <p:cNvPr id="4" name="Slide Number Placeholder 3">
            <a:extLst>
              <a:ext uri="{FF2B5EF4-FFF2-40B4-BE49-F238E27FC236}">
                <a16:creationId xmlns:a16="http://schemas.microsoft.com/office/drawing/2014/main" id="{FD4FA94B-93FC-F6C1-CCC5-2F71793FDE7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09837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u="none" dirty="0"/>
              <a:t>Ezekiel is being told that his work is NOT over …</a:t>
            </a:r>
          </a:p>
          <a:p>
            <a:pPr marL="171450" indent="-171450">
              <a:buFont typeface="Arial" panose="020B0604020202020204" pitchFamily="34" charset="0"/>
              <a:buChar char="•"/>
            </a:pPr>
            <a:r>
              <a:rPr lang="en-CA" b="0" u="none" dirty="0"/>
              <a:t>After these next four chapters, we have no further record of Ezekiel’s words to the exiles.</a:t>
            </a:r>
          </a:p>
          <a:p>
            <a:pPr marL="171450" indent="-171450">
              <a:buFont typeface="Arial" panose="020B0604020202020204" pitchFamily="34" charset="0"/>
              <a:buChar char="•"/>
            </a:pPr>
            <a:r>
              <a:rPr lang="en-CA" b="0" u="none" dirty="0"/>
              <a:t>He must have continued to preach because his book was NOT assembled for at least 15 years …. </a:t>
            </a:r>
          </a:p>
          <a:p>
            <a:endParaRPr lang="en-CA" dirty="0"/>
          </a:p>
        </p:txBody>
      </p:sp>
      <p:sp>
        <p:nvSpPr>
          <p:cNvPr id="4" name="Slide Number Placeholder 3"/>
          <p:cNvSpPr>
            <a:spLocks noGrp="1"/>
          </p:cNvSpPr>
          <p:nvPr>
            <p:ph type="sldNum" sz="quarter" idx="5"/>
          </p:nvPr>
        </p:nvSpPr>
        <p:spPr/>
        <p:txBody>
          <a:bodyPr/>
          <a:lstStyle/>
          <a:p>
            <a:fld id="{EDAD31E3-52FC-4B61-9C13-2B8ADBB9FCE3}" type="slidenum">
              <a:rPr lang="en-CA" smtClean="0"/>
              <a:t>6</a:t>
            </a:fld>
            <a:endParaRPr lang="en-CA"/>
          </a:p>
        </p:txBody>
      </p:sp>
    </p:spTree>
    <p:extLst>
      <p:ext uri="{BB962C8B-B14F-4D97-AF65-F5344CB8AC3E}">
        <p14:creationId xmlns:p14="http://schemas.microsoft.com/office/powerpoint/2010/main" val="1625111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need to understand the concept of “individual responsibility” and our role to teach it … </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EDAD31E3-52FC-4B61-9C13-2B8ADBB9FCE3}" type="slidenum">
              <a:rPr lang="en-CA" smtClean="0"/>
              <a:t>7</a:t>
            </a:fld>
            <a:endParaRPr lang="en-CA"/>
          </a:p>
        </p:txBody>
      </p:sp>
    </p:spTree>
    <p:extLst>
      <p:ext uri="{BB962C8B-B14F-4D97-AF65-F5344CB8AC3E}">
        <p14:creationId xmlns:p14="http://schemas.microsoft.com/office/powerpoint/2010/main" val="2138140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9AFE5-2717-EB5D-4B3A-F7F75BC29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BBD003-679D-C09C-AE81-4230B0022D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E4E3E1-95B9-A85C-2DDE-CBA5FF89ADDD}"/>
              </a:ext>
            </a:extLst>
          </p:cNvPr>
          <p:cNvSpPr>
            <a:spLocks noGrp="1"/>
          </p:cNvSpPr>
          <p:nvPr>
            <p:ph type="body" idx="1"/>
          </p:nvPr>
        </p:nvSpPr>
        <p:spPr/>
        <p:txBody>
          <a:bodyPr/>
          <a:lstStyle/>
          <a:p>
            <a:pPr marL="171450" indent="-171450">
              <a:buFont typeface="Arial" panose="020B0604020202020204" pitchFamily="34" charset="0"/>
              <a:buChar char="•"/>
            </a:pPr>
            <a:r>
              <a:rPr lang="en-CA" dirty="0"/>
              <a:t>We need to understand the concept of “individual responsibility” and our role to teach it … </a:t>
            </a:r>
          </a:p>
        </p:txBody>
      </p:sp>
      <p:sp>
        <p:nvSpPr>
          <p:cNvPr id="4" name="Slide Number Placeholder 3">
            <a:extLst>
              <a:ext uri="{FF2B5EF4-FFF2-40B4-BE49-F238E27FC236}">
                <a16:creationId xmlns:a16="http://schemas.microsoft.com/office/drawing/2014/main" id="{D53E7969-495F-6C52-8F5B-5AC25E386FF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D31E3-52FC-4B61-9C13-2B8ADBB9FCE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64989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Several statements in chapter 33 are also nearly identical to statements in chapter 18 where the concept of “</a:t>
            </a:r>
            <a:r>
              <a:rPr kumimoji="0" lang="en-CA" sz="12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individual responsibility</a:t>
            </a: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 was elaborated</a:t>
            </a:r>
          </a:p>
          <a:p>
            <a:endParaRPr lang="en-CA" dirty="0"/>
          </a:p>
        </p:txBody>
      </p:sp>
      <p:sp>
        <p:nvSpPr>
          <p:cNvPr id="4" name="Slide Number Placeholder 3"/>
          <p:cNvSpPr>
            <a:spLocks noGrp="1"/>
          </p:cNvSpPr>
          <p:nvPr>
            <p:ph type="sldNum" sz="quarter" idx="5"/>
          </p:nvPr>
        </p:nvSpPr>
        <p:spPr/>
        <p:txBody>
          <a:bodyPr/>
          <a:lstStyle/>
          <a:p>
            <a:fld id="{EDAD31E3-52FC-4B61-9C13-2B8ADBB9FCE3}" type="slidenum">
              <a:rPr lang="en-CA" smtClean="0"/>
              <a:t>10</a:t>
            </a:fld>
            <a:endParaRPr lang="en-CA"/>
          </a:p>
        </p:txBody>
      </p:sp>
    </p:spTree>
    <p:extLst>
      <p:ext uri="{BB962C8B-B14F-4D97-AF65-F5344CB8AC3E}">
        <p14:creationId xmlns:p14="http://schemas.microsoft.com/office/powerpoint/2010/main" val="2297653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1883A-7250-C562-6D6F-9329470AD4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2308CC30-8B2A-F35C-C952-4D39B86AAB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DB4220E-1311-692C-EB22-378FF2B622A1}"/>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5" name="Footer Placeholder 4">
            <a:extLst>
              <a:ext uri="{FF2B5EF4-FFF2-40B4-BE49-F238E27FC236}">
                <a16:creationId xmlns:a16="http://schemas.microsoft.com/office/drawing/2014/main" id="{4AC3876E-6609-FA92-B4E2-D1C9E3C7C9C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3250430-774D-09DB-80AE-B10B2BADE162}"/>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106197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C3A06-D9F2-91AF-0A24-7F4828D4398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9FC7659-69E6-FA9F-D9A6-01687C665A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ED513CF-19F3-1AC0-F0A4-AA0E5576A1BD}"/>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5" name="Footer Placeholder 4">
            <a:extLst>
              <a:ext uri="{FF2B5EF4-FFF2-40B4-BE49-F238E27FC236}">
                <a16:creationId xmlns:a16="http://schemas.microsoft.com/office/drawing/2014/main" id="{FAC3DBA7-12BB-E0C6-3C42-50DD16E41B5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B3B23BF-FB24-02F6-339C-056A3BBD9BFE}"/>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1994178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8A7CF-842E-98B6-99E3-1AC2BCF0DF9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61A1393-7450-0500-BD91-27373658D1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75CB768-8331-CC31-0FFE-32CF59573C8F}"/>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5" name="Footer Placeholder 4">
            <a:extLst>
              <a:ext uri="{FF2B5EF4-FFF2-40B4-BE49-F238E27FC236}">
                <a16:creationId xmlns:a16="http://schemas.microsoft.com/office/drawing/2014/main" id="{10F49658-02C2-D3E5-7744-FA9805F9E56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CD274F9-7119-469D-E6FF-649C810361C0}"/>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1493488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31F4D-E822-F085-FE8C-0629F4707A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76807C0-E4D1-8113-D0B4-7FE6B9B84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2BB60F7-1B4D-2F78-D5A3-39B0D316BB43}"/>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5" name="Footer Placeholder 4">
            <a:extLst>
              <a:ext uri="{FF2B5EF4-FFF2-40B4-BE49-F238E27FC236}">
                <a16:creationId xmlns:a16="http://schemas.microsoft.com/office/drawing/2014/main" id="{6DBCDE26-9134-E8C6-CDC4-D8AB40C2618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597A361-5AF9-0009-01DA-9F88AEA7016C}"/>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324737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F502-51D7-D525-DC39-3E333F7A2AB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4AC4D61-96D1-F1E5-F21D-2C45960552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7585BE5-B30A-A5A0-D258-AFD1F943B2E8}"/>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5" name="Footer Placeholder 4">
            <a:extLst>
              <a:ext uri="{FF2B5EF4-FFF2-40B4-BE49-F238E27FC236}">
                <a16:creationId xmlns:a16="http://schemas.microsoft.com/office/drawing/2014/main" id="{FF0AC051-78E5-BBD5-D6D6-9460E8C7800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2214558-99C6-57A1-2E03-E1AA7FBCDB6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3375954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97BCE-CC8D-4A66-9CFE-7B1074DB0B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4665555-72A1-BC65-444E-E4B4744889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774320-4CFE-E4EC-699E-C37FC122FAFF}"/>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5" name="Footer Placeholder 4">
            <a:extLst>
              <a:ext uri="{FF2B5EF4-FFF2-40B4-BE49-F238E27FC236}">
                <a16:creationId xmlns:a16="http://schemas.microsoft.com/office/drawing/2014/main" id="{359CC714-DE52-49B4-D129-11353E7A578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3CEA721-847D-1EA8-FD06-FD11BDE9B37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982459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65339-4EE7-CD24-1ADE-EA4EC0524C5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65CA2D5-18B2-E1BB-E144-943D56B49A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933C98-D621-BFD0-DC42-48585956F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6116E44E-0EE8-C25C-E069-52573DB2140F}"/>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6" name="Footer Placeholder 5">
            <a:extLst>
              <a:ext uri="{FF2B5EF4-FFF2-40B4-BE49-F238E27FC236}">
                <a16:creationId xmlns:a16="http://schemas.microsoft.com/office/drawing/2014/main" id="{18EC8730-29D7-0F83-3A9F-5139EE12000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15E59EA-DF23-2891-6B6B-A6260F8DADE5}"/>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411112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18AFC-57DF-01D2-FC4A-A16934A088B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BDB2EB2-2972-ECA1-E4F6-393270D6DD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1A1B09-6D8B-4B3E-9003-A4A11395A8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63A05EB-8878-EDC8-77F7-BE28511BF4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FA23E8-A6B2-1874-A058-8B6426C78A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C850FFFC-8893-1C46-ED30-206C19F6431D}"/>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8" name="Footer Placeholder 7">
            <a:extLst>
              <a:ext uri="{FF2B5EF4-FFF2-40B4-BE49-F238E27FC236}">
                <a16:creationId xmlns:a16="http://schemas.microsoft.com/office/drawing/2014/main" id="{7D7E6D48-948D-342C-B792-64843AC85006}"/>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B1B14C6-CA0E-B7EA-2A6B-945FF61ECE73}"/>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4274003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74783-EFB5-32FC-F391-544C644E390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48A0849-B672-9350-0DF6-379232751703}"/>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4" name="Footer Placeholder 3">
            <a:extLst>
              <a:ext uri="{FF2B5EF4-FFF2-40B4-BE49-F238E27FC236}">
                <a16:creationId xmlns:a16="http://schemas.microsoft.com/office/drawing/2014/main" id="{CB572CA7-E15F-14B5-7A83-A8369A88554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ECF9652-E8F5-BB09-229B-21E7C695A303}"/>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3744617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1ABF9F-1C01-3746-9980-85D12B8D03BC}"/>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3" name="Footer Placeholder 2">
            <a:extLst>
              <a:ext uri="{FF2B5EF4-FFF2-40B4-BE49-F238E27FC236}">
                <a16:creationId xmlns:a16="http://schemas.microsoft.com/office/drawing/2014/main" id="{27FE94E7-55B1-9594-5572-11F295804E5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B1083408-8933-8429-F3BD-3CBAD5575CC4}"/>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4912882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1FD8-AAE2-5ED4-3E41-8B5B2AC434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0F1D1136-0587-F862-56EE-84A6DF05EF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5703B5CF-111B-E090-D228-90AEF9696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68715F-2A24-CDD0-2447-6AD5B0A6E814}"/>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6" name="Footer Placeholder 5">
            <a:extLst>
              <a:ext uri="{FF2B5EF4-FFF2-40B4-BE49-F238E27FC236}">
                <a16:creationId xmlns:a16="http://schemas.microsoft.com/office/drawing/2014/main" id="{18DDA36E-09E5-04ED-07FF-7E5E59674DC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4180155-F779-70A9-1A21-DEE902963892}"/>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662305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573FB-E98F-860F-8CCD-2E99EF76AB7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A72697D-781A-A6BE-7039-0FEB8716D0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6760DE8-5171-9BAE-F32B-9452BA0167CA}"/>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5" name="Footer Placeholder 4">
            <a:extLst>
              <a:ext uri="{FF2B5EF4-FFF2-40B4-BE49-F238E27FC236}">
                <a16:creationId xmlns:a16="http://schemas.microsoft.com/office/drawing/2014/main" id="{6D98085F-6917-37D3-8E8C-7E7FDDAAFC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DDB7519-8C12-ED5A-C020-9DB46F42D977}"/>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36590151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0060C-89D9-8F76-C8C3-C009D7BC0F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AEA50D28-C629-9D65-2B8D-E36BB58DBD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EDF0D7DB-8753-08B4-C141-B5968528B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41A6D9-D1C1-0FE8-33A2-98955EA513F5}"/>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6" name="Footer Placeholder 5">
            <a:extLst>
              <a:ext uri="{FF2B5EF4-FFF2-40B4-BE49-F238E27FC236}">
                <a16:creationId xmlns:a16="http://schemas.microsoft.com/office/drawing/2014/main" id="{3A9B86A6-E020-1A87-2E26-2E98633BA5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E4A46D8-0664-5D0F-6984-412560999F40}"/>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0784708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A3AFF-1906-8FA9-5191-92588980C9DA}"/>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4A619FC-EB2F-54FA-2103-90AA4A8646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01E44BC-B8A0-522D-2915-FBD4F713315D}"/>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5" name="Footer Placeholder 4">
            <a:extLst>
              <a:ext uri="{FF2B5EF4-FFF2-40B4-BE49-F238E27FC236}">
                <a16:creationId xmlns:a16="http://schemas.microsoft.com/office/drawing/2014/main" id="{13D913C4-9841-5DBA-2572-40BB80C677C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761EBF7-9975-E4A4-E4B9-2798F12B8955}"/>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073822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3A4112-0FBF-7BD3-21BF-9C8594519B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D1D428C-94A2-E4E3-6F6C-E39848863D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580F2E3-8D3D-0CDF-0709-832E210CDFCF}"/>
              </a:ext>
            </a:extLst>
          </p:cNvPr>
          <p:cNvSpPr>
            <a:spLocks noGrp="1"/>
          </p:cNvSpPr>
          <p:nvPr>
            <p:ph type="dt" sz="half" idx="10"/>
          </p:nvPr>
        </p:nvSpPr>
        <p:spPr/>
        <p:txBody>
          <a:bodyPr/>
          <a:lstStyle/>
          <a:p>
            <a:fld id="{38725A1A-9D34-48D3-96CD-E944F7DA7221}" type="datetimeFigureOut">
              <a:rPr lang="en-CA" smtClean="0"/>
              <a:t>2025-01-01</a:t>
            </a:fld>
            <a:endParaRPr lang="en-CA"/>
          </a:p>
        </p:txBody>
      </p:sp>
      <p:sp>
        <p:nvSpPr>
          <p:cNvPr id="5" name="Footer Placeholder 4">
            <a:extLst>
              <a:ext uri="{FF2B5EF4-FFF2-40B4-BE49-F238E27FC236}">
                <a16:creationId xmlns:a16="http://schemas.microsoft.com/office/drawing/2014/main" id="{825DC3D2-FFD6-806C-5735-B8CFB05FCD8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2D7282-7F9E-77A3-C30D-93A2A581F23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749960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BECC-CA6D-D8B5-DB7B-4E39A050C6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35AE17D-A449-667B-3D8F-04805D384C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F9DA6-C74A-9D0F-4864-0F6C806EC522}"/>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5" name="Footer Placeholder 4">
            <a:extLst>
              <a:ext uri="{FF2B5EF4-FFF2-40B4-BE49-F238E27FC236}">
                <a16:creationId xmlns:a16="http://schemas.microsoft.com/office/drawing/2014/main" id="{05EA85EF-E4D8-9777-4DDE-60BF0A11A58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AD895F3-630E-1DDD-4DCC-F1130DF57D4A}"/>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365424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704B2-3DAF-5917-6CCC-696F90606D2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AD87139-DD7E-2099-1D5E-C99CC2450B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C0B53CB4-E329-52FF-2991-7F708DABE0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0468E361-9488-1443-3527-50AEE6A296EF}"/>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6" name="Footer Placeholder 5">
            <a:extLst>
              <a:ext uri="{FF2B5EF4-FFF2-40B4-BE49-F238E27FC236}">
                <a16:creationId xmlns:a16="http://schemas.microsoft.com/office/drawing/2014/main" id="{3CE4F479-080F-1AA6-FB3F-4168D6270FC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117B935-5F34-EDEB-703E-CC3E950BDBD1}"/>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2217195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586C3-2152-E8F9-5186-FDC7FECA34EC}"/>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4364109-EB1C-C2A4-1D37-C263007510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1324B2-F7F2-7156-0683-78E68AB8DB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BCCEB5D-68D0-40E5-BC5A-2A3898E98A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01980D-7FDC-8F3E-0014-04AB2F3462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B7964541-70D8-1453-7F9B-44BE47DC1DCB}"/>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8" name="Footer Placeholder 7">
            <a:extLst>
              <a:ext uri="{FF2B5EF4-FFF2-40B4-BE49-F238E27FC236}">
                <a16:creationId xmlns:a16="http://schemas.microsoft.com/office/drawing/2014/main" id="{0EC590F3-DC12-634E-869B-F193271435F9}"/>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5D99CBAC-01E4-BAFF-CE52-3261843E9248}"/>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241533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836CD-0EC8-40DB-BA2C-6C956A4BE155}"/>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B3688176-0184-6BDC-42D6-212E36F6B1BE}"/>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4" name="Footer Placeholder 3">
            <a:extLst>
              <a:ext uri="{FF2B5EF4-FFF2-40B4-BE49-F238E27FC236}">
                <a16:creationId xmlns:a16="http://schemas.microsoft.com/office/drawing/2014/main" id="{1F8297E3-E47A-D25F-3436-D07E9EC5546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3C0BE68E-029B-3156-A418-07A1482BA47B}"/>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2812923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9B2B6B-D731-D159-0B52-52DFF73199F1}"/>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3" name="Footer Placeholder 2">
            <a:extLst>
              <a:ext uri="{FF2B5EF4-FFF2-40B4-BE49-F238E27FC236}">
                <a16:creationId xmlns:a16="http://schemas.microsoft.com/office/drawing/2014/main" id="{E4D50421-A16F-50E3-497C-3355212EB7B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B6349B9A-AB82-3306-7CB7-342A7EEB76E3}"/>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762995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17F58-B555-DC71-BEF9-C19F9F066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868361BC-5318-F2A5-F5C8-A7E0BD38F4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A9C8731-C9F3-37CA-CBA0-70CDF726D6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E3ECC0-E086-63DA-131C-6B85D5184905}"/>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6" name="Footer Placeholder 5">
            <a:extLst>
              <a:ext uri="{FF2B5EF4-FFF2-40B4-BE49-F238E27FC236}">
                <a16:creationId xmlns:a16="http://schemas.microsoft.com/office/drawing/2014/main" id="{76639DE5-5570-FB9F-8480-3E7E7930B75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DA076B-E345-F218-82C2-F4F431C9EA07}"/>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2603205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0882E-1CA7-16E9-C40F-0B05696DAB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EC1D01D-A113-328E-746E-4EFBF5A4EA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81628F9F-91A5-DAE7-C1EF-75E0CF736D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FDA798-5FDB-2F6E-90D9-E16F78F29A45}"/>
              </a:ext>
            </a:extLst>
          </p:cNvPr>
          <p:cNvSpPr>
            <a:spLocks noGrp="1"/>
          </p:cNvSpPr>
          <p:nvPr>
            <p:ph type="dt" sz="half" idx="10"/>
          </p:nvPr>
        </p:nvSpPr>
        <p:spPr/>
        <p:txBody>
          <a:bodyPr/>
          <a:lstStyle/>
          <a:p>
            <a:fld id="{D4C6F5FD-04C7-4552-A4AA-5712DECBF3D8}" type="datetimeFigureOut">
              <a:rPr lang="en-CA" smtClean="0"/>
              <a:t>2025-01-01</a:t>
            </a:fld>
            <a:endParaRPr lang="en-CA"/>
          </a:p>
        </p:txBody>
      </p:sp>
      <p:sp>
        <p:nvSpPr>
          <p:cNvPr id="6" name="Footer Placeholder 5">
            <a:extLst>
              <a:ext uri="{FF2B5EF4-FFF2-40B4-BE49-F238E27FC236}">
                <a16:creationId xmlns:a16="http://schemas.microsoft.com/office/drawing/2014/main" id="{43F2C06F-F9F8-786B-ACBF-76A31494A96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DD57DFC-C021-39BB-CFD1-46D5E3A47D97}"/>
              </a:ext>
            </a:extLst>
          </p:cNvPr>
          <p:cNvSpPr>
            <a:spLocks noGrp="1"/>
          </p:cNvSpPr>
          <p:nvPr>
            <p:ph type="sldNum" sz="quarter" idx="12"/>
          </p:nvPr>
        </p:nvSpPr>
        <p:spPr/>
        <p:txBody>
          <a:bodyPr/>
          <a:lstStyle/>
          <a:p>
            <a:fld id="{C4D418A9-B7F5-4D44-A457-D5D2738C65CA}" type="slidenum">
              <a:rPr lang="en-CA" smtClean="0"/>
              <a:t>‹#›</a:t>
            </a:fld>
            <a:endParaRPr lang="en-CA"/>
          </a:p>
        </p:txBody>
      </p:sp>
    </p:spTree>
    <p:extLst>
      <p:ext uri="{BB962C8B-B14F-4D97-AF65-F5344CB8AC3E}">
        <p14:creationId xmlns:p14="http://schemas.microsoft.com/office/powerpoint/2010/main" val="1199779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5CB79C-7718-139F-71B4-BFED0470D9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6D4DD15-BDC6-EB7E-FB66-5465A47262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468AF14-6974-87F2-9531-BADCFF4BDC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C6F5FD-04C7-4552-A4AA-5712DECBF3D8}" type="datetimeFigureOut">
              <a:rPr lang="en-CA" smtClean="0"/>
              <a:t>2025-01-01</a:t>
            </a:fld>
            <a:endParaRPr lang="en-CA"/>
          </a:p>
        </p:txBody>
      </p:sp>
      <p:sp>
        <p:nvSpPr>
          <p:cNvPr id="5" name="Footer Placeholder 4">
            <a:extLst>
              <a:ext uri="{FF2B5EF4-FFF2-40B4-BE49-F238E27FC236}">
                <a16:creationId xmlns:a16="http://schemas.microsoft.com/office/drawing/2014/main" id="{6F935BD9-14D3-0BBE-3EFA-D5876CCE2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793AD25D-9FF5-5D4F-7D83-EAEEF9E3F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D418A9-B7F5-4D44-A457-D5D2738C65CA}" type="slidenum">
              <a:rPr lang="en-CA" smtClean="0"/>
              <a:t>‹#›</a:t>
            </a:fld>
            <a:endParaRPr lang="en-CA"/>
          </a:p>
        </p:txBody>
      </p:sp>
    </p:spTree>
    <p:extLst>
      <p:ext uri="{BB962C8B-B14F-4D97-AF65-F5344CB8AC3E}">
        <p14:creationId xmlns:p14="http://schemas.microsoft.com/office/powerpoint/2010/main" val="2112380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110127-A7C0-1CA4-E991-D700DEFF47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C6F1E3F-AF92-82F9-106C-FBBC5DF765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5F897B3-8FCB-8624-0B12-5A008236C9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25A1A-9D34-48D3-96CD-E944F7DA7221}" type="datetimeFigureOut">
              <a:rPr lang="en-CA" smtClean="0"/>
              <a:t>2025-01-01</a:t>
            </a:fld>
            <a:endParaRPr lang="en-CA"/>
          </a:p>
        </p:txBody>
      </p:sp>
      <p:sp>
        <p:nvSpPr>
          <p:cNvPr id="5" name="Footer Placeholder 4">
            <a:extLst>
              <a:ext uri="{FF2B5EF4-FFF2-40B4-BE49-F238E27FC236}">
                <a16:creationId xmlns:a16="http://schemas.microsoft.com/office/drawing/2014/main" id="{DAA137BB-1B7F-B67E-5A22-5AF7AA87E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2F0ACB60-6599-355B-42F3-8BFDF0FEA8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4315B-C73D-4B56-8B85-CBDD98A855FD}" type="slidenum">
              <a:rPr lang="en-CA" smtClean="0"/>
              <a:t>‹#›</a:t>
            </a:fld>
            <a:endParaRPr lang="en-CA"/>
          </a:p>
        </p:txBody>
      </p:sp>
    </p:spTree>
    <p:extLst>
      <p:ext uri="{BB962C8B-B14F-4D97-AF65-F5344CB8AC3E}">
        <p14:creationId xmlns:p14="http://schemas.microsoft.com/office/powerpoint/2010/main" val="30961852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0E912-58EE-6A40-D776-767C3599EDB3}"/>
              </a:ext>
            </a:extLst>
          </p:cNvPr>
          <p:cNvSpPr>
            <a:spLocks noGrp="1"/>
          </p:cNvSpPr>
          <p:nvPr>
            <p:ph type="ctrTitle"/>
          </p:nvPr>
        </p:nvSpPr>
        <p:spPr>
          <a:xfrm>
            <a:off x="0" y="0"/>
            <a:ext cx="12192000" cy="1333500"/>
          </a:xfrm>
        </p:spPr>
        <p:txBody>
          <a:bodyPr anchor="ctr">
            <a:normAutofit/>
          </a:bodyPr>
          <a:lstStyle/>
          <a:p>
            <a:r>
              <a:rPr lang="en-CA" dirty="0">
                <a:latin typeface="Arial Black" panose="020B0A04020102020204" pitchFamily="34" charset="0"/>
              </a:rPr>
              <a:t>Ezekiel – The Aftermath</a:t>
            </a:r>
          </a:p>
        </p:txBody>
      </p:sp>
      <p:sp>
        <p:nvSpPr>
          <p:cNvPr id="3" name="Subtitle 2">
            <a:extLst>
              <a:ext uri="{FF2B5EF4-FFF2-40B4-BE49-F238E27FC236}">
                <a16:creationId xmlns:a16="http://schemas.microsoft.com/office/drawing/2014/main" id="{0A0ECAF2-A54E-949D-93BE-8F86AD6E18AF}"/>
              </a:ext>
            </a:extLst>
          </p:cNvPr>
          <p:cNvSpPr>
            <a:spLocks noGrp="1"/>
          </p:cNvSpPr>
          <p:nvPr>
            <p:ph type="subTitle" idx="1"/>
          </p:nvPr>
        </p:nvSpPr>
        <p:spPr>
          <a:xfrm>
            <a:off x="165100" y="1333500"/>
            <a:ext cx="11798300" cy="5295900"/>
          </a:xfrm>
        </p:spPr>
        <p:txBody>
          <a:bodyPr>
            <a:normAutofit fontScale="92500" lnSpcReduction="10000"/>
          </a:bodyPr>
          <a:lstStyle/>
          <a:p>
            <a:pPr marL="457200" marR="0" lvl="1" indent="0"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3000" b="1" i="0" u="none" strike="noStrike" kern="1200" cap="none" spc="0" normalizeH="0" baseline="0" noProof="0" dirty="0">
                <a:ln>
                  <a:noFill/>
                </a:ln>
                <a:solidFill>
                  <a:srgbClr val="FF0000"/>
                </a:solidFill>
                <a:effectLst/>
                <a:uLnTx/>
                <a:uFillTx/>
                <a:latin typeface="Calibri" panose="020F0502020204030204"/>
                <a:ea typeface="+mn-ea"/>
                <a:cs typeface="+mn-cs"/>
              </a:rPr>
              <a:t>In the twelfth year of our exile, in the tenth month, on the fifth day of the month, a fugitive from Jerusalem came to me and said, </a:t>
            </a:r>
            <a:br>
              <a:rPr kumimoji="0" lang="en-CA" sz="3000" b="1" i="0" u="none" strike="noStrike" kern="1200" cap="none" spc="0" normalizeH="0" baseline="0" noProof="0" dirty="0">
                <a:ln>
                  <a:noFill/>
                </a:ln>
                <a:solidFill>
                  <a:srgbClr val="FF0000"/>
                </a:solidFill>
                <a:effectLst/>
                <a:uLnTx/>
                <a:uFillTx/>
                <a:latin typeface="Calibri" panose="020F0502020204030204"/>
                <a:ea typeface="+mn-ea"/>
                <a:cs typeface="+mn-cs"/>
              </a:rPr>
            </a:br>
            <a:r>
              <a:rPr kumimoji="0" lang="en-CA" sz="3000" b="1" i="0" u="none" strike="noStrike" kern="1200" cap="none" spc="0" normalizeH="0" baseline="0" noProof="0" dirty="0">
                <a:ln>
                  <a:noFill/>
                </a:ln>
                <a:solidFill>
                  <a:srgbClr val="FF0000"/>
                </a:solidFill>
                <a:effectLst/>
                <a:uLnTx/>
                <a:uFillTx/>
                <a:latin typeface="Calibri" panose="020F0502020204030204"/>
                <a:ea typeface="+mn-ea"/>
                <a:cs typeface="+mn-cs"/>
              </a:rPr>
              <a:t>“</a:t>
            </a:r>
            <a:r>
              <a:rPr kumimoji="0" lang="en-CA" sz="3000" b="1" i="1" u="none" strike="noStrike" kern="1200" cap="none" spc="0" normalizeH="0" baseline="0" noProof="0" dirty="0">
                <a:ln>
                  <a:noFill/>
                </a:ln>
                <a:solidFill>
                  <a:srgbClr val="FF0000"/>
                </a:solidFill>
                <a:effectLst/>
                <a:highlight>
                  <a:srgbClr val="FFFF00"/>
                </a:highlight>
                <a:uLnTx/>
                <a:uFillTx/>
                <a:latin typeface="Calibri" panose="020F0502020204030204"/>
                <a:ea typeface="+mn-ea"/>
                <a:cs typeface="+mn-cs"/>
              </a:rPr>
              <a:t>The city has been struck down</a:t>
            </a:r>
            <a:r>
              <a:rPr kumimoji="0" lang="en-CA" sz="3000" b="1" i="0" u="none" strike="noStrike" kern="1200" cap="none" spc="0" normalizeH="0" baseline="0" noProof="0" dirty="0">
                <a:ln>
                  <a:noFill/>
                </a:ln>
                <a:solidFill>
                  <a:srgbClr val="FF0000"/>
                </a:solidFill>
                <a:effectLst/>
                <a:uLnTx/>
                <a:uFillTx/>
                <a:latin typeface="Calibri" panose="020F0502020204030204"/>
                <a:ea typeface="+mn-ea"/>
                <a:cs typeface="+mn-cs"/>
              </a:rPr>
              <a:t>.”  </a:t>
            </a:r>
          </a:p>
          <a:p>
            <a:pPr algn="r">
              <a:lnSpc>
                <a:spcPct val="20000"/>
              </a:lnSpc>
              <a:spcBef>
                <a:spcPts val="0"/>
              </a:spcBef>
            </a:pPr>
            <a:r>
              <a:rPr lang="en-CA" sz="2000" dirty="0"/>
              <a:t>Ezekiel 33:21 ESV</a:t>
            </a:r>
          </a:p>
          <a:p>
            <a:pPr>
              <a:spcBef>
                <a:spcPts val="1200"/>
              </a:spcBef>
            </a:pPr>
            <a:r>
              <a:rPr kumimoji="0" lang="en-CA" sz="3000" b="1" i="0" u="none" strike="noStrike" kern="1200" cap="none" spc="0" normalizeH="0" baseline="0" noProof="0" dirty="0">
                <a:ln>
                  <a:noFill/>
                </a:ln>
                <a:solidFill>
                  <a:srgbClr val="FF0000"/>
                </a:solidFill>
                <a:effectLst/>
                <a:uLnTx/>
                <a:uFillTx/>
                <a:latin typeface="Calibri" panose="020F0502020204030204"/>
                <a:ea typeface="+mn-ea"/>
                <a:cs typeface="+mn-cs"/>
              </a:rPr>
              <a:t>So </a:t>
            </a:r>
            <a:r>
              <a:rPr kumimoji="0" lang="en-CA" sz="3000" b="1" i="1" u="none" strike="noStrike" kern="1200" cap="none" spc="0" normalizeH="0" baseline="0" noProof="0" dirty="0">
                <a:ln>
                  <a:noFill/>
                </a:ln>
                <a:solidFill>
                  <a:srgbClr val="FF0000"/>
                </a:solidFill>
                <a:effectLst/>
                <a:highlight>
                  <a:srgbClr val="FFFF00"/>
                </a:highlight>
                <a:uLnTx/>
                <a:uFillTx/>
                <a:latin typeface="Calibri" panose="020F0502020204030204"/>
                <a:ea typeface="+mn-ea"/>
                <a:cs typeface="+mn-cs"/>
              </a:rPr>
              <a:t>you</a:t>
            </a:r>
            <a:r>
              <a:rPr kumimoji="0" lang="en-CA" sz="3000" b="1" i="1"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CA" sz="3000" b="1" i="1" u="none" strike="noStrike" kern="1200" cap="none" spc="0" normalizeH="0" baseline="0" noProof="0" dirty="0">
                <a:ln>
                  <a:noFill/>
                </a:ln>
                <a:solidFill>
                  <a:srgbClr val="FF0000"/>
                </a:solidFill>
                <a:effectLst/>
                <a:highlight>
                  <a:srgbClr val="FFFF00"/>
                </a:highlight>
                <a:uLnTx/>
                <a:uFillTx/>
                <a:latin typeface="Calibri" panose="020F0502020204030204"/>
                <a:ea typeface="+mn-ea"/>
                <a:cs typeface="+mn-cs"/>
              </a:rPr>
              <a:t>son of man</a:t>
            </a:r>
            <a:r>
              <a:rPr kumimoji="0" lang="en-CA" sz="3000" b="1" i="1"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CA" sz="3000" b="1" i="1" u="none" strike="noStrike" kern="1200" cap="none" spc="0" normalizeH="0" baseline="0" noProof="0" dirty="0">
                <a:ln>
                  <a:noFill/>
                </a:ln>
                <a:solidFill>
                  <a:srgbClr val="FF0000"/>
                </a:solidFill>
                <a:effectLst/>
                <a:highlight>
                  <a:srgbClr val="FFFF00"/>
                </a:highlight>
                <a:uLnTx/>
                <a:uFillTx/>
                <a:latin typeface="Calibri" panose="020F0502020204030204"/>
                <a:ea typeface="+mn-ea"/>
                <a:cs typeface="+mn-cs"/>
              </a:rPr>
              <a:t>I have made a watchman for the house of Israel</a:t>
            </a:r>
            <a:r>
              <a:rPr kumimoji="0" lang="en-CA" sz="3000" b="1" i="0" u="none" strike="noStrike" kern="1200" cap="none" spc="0" normalizeH="0" baseline="0" noProof="0" dirty="0">
                <a:ln>
                  <a:noFill/>
                </a:ln>
                <a:solidFill>
                  <a:srgbClr val="FF0000"/>
                </a:solidFill>
                <a:effectLst/>
                <a:uLnTx/>
                <a:uFillTx/>
                <a:latin typeface="Calibri" panose="020F0502020204030204"/>
                <a:ea typeface="+mn-ea"/>
                <a:cs typeface="+mn-cs"/>
              </a:rPr>
              <a:t>.  Whenever you hear a word from my mouth, you shall give them warning from me.  … </a:t>
            </a:r>
            <a:r>
              <a:rPr lang="en-CA" sz="3000" b="1" dirty="0">
                <a:solidFill>
                  <a:srgbClr val="FF0000"/>
                </a:solidFill>
              </a:rPr>
              <a:t>When the righteous turns from his righteousness and does injustice, </a:t>
            </a:r>
            <a:br>
              <a:rPr lang="en-CA" sz="3000" b="1" dirty="0">
                <a:solidFill>
                  <a:srgbClr val="FF0000"/>
                </a:solidFill>
              </a:rPr>
            </a:br>
            <a:r>
              <a:rPr lang="en-CA" sz="3000" b="1" dirty="0">
                <a:solidFill>
                  <a:srgbClr val="FF0000"/>
                </a:solidFill>
              </a:rPr>
              <a:t>he shall die for it.   And when the wicked turns from his wickedness </a:t>
            </a:r>
            <a:br>
              <a:rPr lang="en-CA" sz="3000" b="1" dirty="0">
                <a:solidFill>
                  <a:srgbClr val="FF0000"/>
                </a:solidFill>
              </a:rPr>
            </a:br>
            <a:r>
              <a:rPr lang="en-CA" sz="3000" b="1" dirty="0">
                <a:solidFill>
                  <a:srgbClr val="FF0000"/>
                </a:solidFill>
              </a:rPr>
              <a:t>and does what is just and right, he shall live by this.  … </a:t>
            </a:r>
            <a:br>
              <a:rPr lang="en-CA" sz="3000" b="1" dirty="0">
                <a:solidFill>
                  <a:srgbClr val="FF0000"/>
                </a:solidFill>
              </a:rPr>
            </a:br>
            <a:r>
              <a:rPr lang="en-CA" sz="3000" b="1" i="1" dirty="0">
                <a:solidFill>
                  <a:srgbClr val="FF0000"/>
                </a:solidFill>
                <a:highlight>
                  <a:srgbClr val="FFFF00"/>
                </a:highlight>
              </a:rPr>
              <a:t>I will judge each of you according to his ways</a:t>
            </a:r>
            <a:r>
              <a:rPr lang="en-CA" sz="3000" b="1" dirty="0">
                <a:solidFill>
                  <a:srgbClr val="FF0000"/>
                </a:solidFill>
              </a:rPr>
              <a:t>.</a:t>
            </a:r>
            <a:endParaRPr lang="en-CA" sz="2800" b="1" dirty="0">
              <a:solidFill>
                <a:srgbClr val="FF0000"/>
              </a:solidFill>
            </a:endParaRPr>
          </a:p>
          <a:p>
            <a:pPr algn="r">
              <a:lnSpc>
                <a:spcPct val="80000"/>
              </a:lnSpc>
              <a:spcBef>
                <a:spcPts val="0"/>
              </a:spcBef>
            </a:pPr>
            <a:r>
              <a:rPr lang="en-CA" sz="2000" dirty="0"/>
              <a:t>Ezekiel 33:7, 18-19, 20b  ESV</a:t>
            </a:r>
          </a:p>
          <a:p>
            <a:pPr>
              <a:spcBef>
                <a:spcPts val="1200"/>
              </a:spcBef>
            </a:pPr>
            <a:r>
              <a:rPr lang="en-CA" sz="3000" b="1" dirty="0">
                <a:solidFill>
                  <a:srgbClr val="FF0000"/>
                </a:solidFill>
              </a:rPr>
              <a:t>For thus says the Lord GOD: Behold, I, </a:t>
            </a:r>
            <a:r>
              <a:rPr lang="en-CA" sz="3000" b="1" i="1" dirty="0">
                <a:solidFill>
                  <a:srgbClr val="FF0000"/>
                </a:solidFill>
                <a:highlight>
                  <a:srgbClr val="FFFF00"/>
                </a:highlight>
              </a:rPr>
              <a:t>I myself will search for my sheep and will seek them out</a:t>
            </a:r>
            <a:r>
              <a:rPr lang="en-CA" sz="3000" b="1" dirty="0">
                <a:solidFill>
                  <a:srgbClr val="FF0000"/>
                </a:solidFill>
              </a:rPr>
              <a:t>.  As a shepherd seeks out his flock when he is among his sheep that have been scattered, </a:t>
            </a:r>
            <a:r>
              <a:rPr lang="en-CA" sz="3000" b="1" i="1" dirty="0">
                <a:solidFill>
                  <a:srgbClr val="FF0000"/>
                </a:solidFill>
                <a:highlight>
                  <a:srgbClr val="FFFF00"/>
                </a:highlight>
              </a:rPr>
              <a:t>so will I seek out my sheep</a:t>
            </a:r>
            <a:r>
              <a:rPr lang="en-CA" sz="3000" b="1" dirty="0">
                <a:solidFill>
                  <a:srgbClr val="FF0000"/>
                </a:solidFill>
              </a:rPr>
              <a:t>, and I will rescue them from all places where they have been scattered …</a:t>
            </a:r>
            <a:endParaRPr lang="en-CA" sz="2800" dirty="0"/>
          </a:p>
          <a:p>
            <a:pPr algn="r">
              <a:lnSpc>
                <a:spcPct val="80000"/>
              </a:lnSpc>
              <a:spcBef>
                <a:spcPts val="0"/>
              </a:spcBef>
            </a:pPr>
            <a:r>
              <a:rPr lang="en-CA" sz="2000" dirty="0"/>
              <a:t>Ezekiel 34:11-12 ESV</a:t>
            </a:r>
          </a:p>
        </p:txBody>
      </p:sp>
      <p:sp>
        <p:nvSpPr>
          <p:cNvPr id="5" name="TextBox 4">
            <a:extLst>
              <a:ext uri="{FF2B5EF4-FFF2-40B4-BE49-F238E27FC236}">
                <a16:creationId xmlns:a16="http://schemas.microsoft.com/office/drawing/2014/main" id="{D3A82E22-5A5B-8ED1-1DF6-7F1EFDB973A2}"/>
              </a:ext>
            </a:extLst>
          </p:cNvPr>
          <p:cNvSpPr txBox="1"/>
          <p:nvPr/>
        </p:nvSpPr>
        <p:spPr>
          <a:xfrm>
            <a:off x="0" y="6629400"/>
            <a:ext cx="12192000"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prstClr val="black"/>
                </a:solidFill>
                <a:effectLst/>
                <a:uLnTx/>
                <a:uFillTx/>
                <a:latin typeface="Calibri" panose="020F050202020403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342019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6091-E206-7FCB-B05D-6C2BA05B46BF}"/>
              </a:ext>
            </a:extLst>
          </p:cNvPr>
          <p:cNvSpPr>
            <a:spLocks noGrp="1"/>
          </p:cNvSpPr>
          <p:nvPr>
            <p:ph type="title"/>
          </p:nvPr>
        </p:nvSpPr>
        <p:spPr>
          <a:xfrm>
            <a:off x="838200" y="1"/>
            <a:ext cx="10515600" cy="1138686"/>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Individual Responsibility</a:t>
            </a:r>
            <a:endParaRPr lang="en-CA" dirty="0"/>
          </a:p>
        </p:txBody>
      </p:sp>
      <p:sp>
        <p:nvSpPr>
          <p:cNvPr id="3" name="Content Placeholder 2">
            <a:extLst>
              <a:ext uri="{FF2B5EF4-FFF2-40B4-BE49-F238E27FC236}">
                <a16:creationId xmlns:a16="http://schemas.microsoft.com/office/drawing/2014/main" id="{57EC071A-1E7E-7F15-75F4-C121BB1A35B3}"/>
              </a:ext>
            </a:extLst>
          </p:cNvPr>
          <p:cNvSpPr>
            <a:spLocks noGrp="1"/>
          </p:cNvSpPr>
          <p:nvPr>
            <p:ph idx="1"/>
          </p:nvPr>
        </p:nvSpPr>
        <p:spPr>
          <a:xfrm>
            <a:off x="276044" y="1138687"/>
            <a:ext cx="11915955" cy="5719312"/>
          </a:xfrm>
        </p:spPr>
        <p:txBody>
          <a:bodyPr>
            <a:normAutofit lnSpcReduction="10000"/>
          </a:bodyPr>
          <a:lstStyle/>
          <a:p>
            <a:pPr marL="0" indent="0">
              <a:buNone/>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The concept of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individual responsibility</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was covered in detail in chapter 18; here it is summarized:</a:t>
            </a:r>
            <a:endParaRPr lang="en-CA" dirty="0"/>
          </a:p>
          <a:p>
            <a:pPr marL="457200" lvl="1" indent="0">
              <a:spcBef>
                <a:spcPts val="0"/>
              </a:spcBef>
              <a:buNone/>
            </a:pPr>
            <a:r>
              <a:rPr lang="en-CA" b="1" u="sng" dirty="0"/>
              <a:t>Ezekiel 33:12-16 ESV</a:t>
            </a:r>
          </a:p>
          <a:p>
            <a:pPr marL="457200" lvl="1" indent="0">
              <a:spcBef>
                <a:spcPts val="0"/>
              </a:spcBef>
              <a:buNone/>
            </a:pPr>
            <a:r>
              <a:rPr lang="en-CA" dirty="0"/>
              <a:t>And you, son of man, say to your people, </a:t>
            </a:r>
          </a:p>
          <a:p>
            <a:pPr marL="914400" lvl="2" indent="0">
              <a:spcBef>
                <a:spcPts val="0"/>
              </a:spcBef>
              <a:buNone/>
            </a:pPr>
            <a:r>
              <a:rPr lang="en-CA" sz="2400" b="1" dirty="0">
                <a:highlight>
                  <a:srgbClr val="FFFF00"/>
                </a:highlight>
              </a:rPr>
              <a:t>The righteousness of the righteous shall not deliver him when he transgresses</a:t>
            </a:r>
            <a:r>
              <a:rPr lang="en-CA" sz="2400" dirty="0"/>
              <a:t>, </a:t>
            </a:r>
            <a:br>
              <a:rPr lang="en-CA" sz="2400" dirty="0"/>
            </a:br>
            <a:r>
              <a:rPr lang="en-CA" sz="2400" dirty="0"/>
              <a:t>and as for </a:t>
            </a:r>
            <a:r>
              <a:rPr lang="en-CA" sz="2400" b="1" dirty="0">
                <a:highlight>
                  <a:srgbClr val="FFFF00"/>
                </a:highlight>
              </a:rPr>
              <a:t>the wickedness of the wicked, </a:t>
            </a:r>
            <a:br>
              <a:rPr lang="en-CA" sz="2400" b="1" dirty="0">
                <a:highlight>
                  <a:srgbClr val="FFFF00"/>
                </a:highlight>
              </a:rPr>
            </a:br>
            <a:r>
              <a:rPr lang="en-CA" sz="2400" b="1" dirty="0">
                <a:highlight>
                  <a:srgbClr val="FFFF00"/>
                </a:highlight>
              </a:rPr>
              <a:t>he shall not fall by it when he turns from his wickedness</a:t>
            </a:r>
            <a:r>
              <a:rPr lang="en-CA" sz="2400" dirty="0"/>
              <a:t>, </a:t>
            </a:r>
            <a:br>
              <a:rPr lang="en-CA" sz="2400" dirty="0"/>
            </a:br>
            <a:r>
              <a:rPr lang="en-CA" sz="2400" dirty="0"/>
              <a:t>and the righteous shall not be able to live by his righteousness when he sins. </a:t>
            </a:r>
          </a:p>
          <a:p>
            <a:pPr marL="914400" lvl="2" indent="0">
              <a:spcBef>
                <a:spcPts val="600"/>
              </a:spcBef>
              <a:buNone/>
            </a:pPr>
            <a:r>
              <a:rPr lang="en-CA" sz="2400" dirty="0"/>
              <a:t>Though I say to the righteous that he shall surely live, </a:t>
            </a:r>
            <a:br>
              <a:rPr lang="en-CA" sz="2400" dirty="0"/>
            </a:br>
            <a:r>
              <a:rPr lang="en-CA" sz="2400" b="1" dirty="0">
                <a:highlight>
                  <a:srgbClr val="FFFF00"/>
                </a:highlight>
              </a:rPr>
              <a:t>yet if he trusts in his righteousness and does injustice</a:t>
            </a:r>
            <a:r>
              <a:rPr lang="en-CA" sz="2400" dirty="0"/>
              <a:t>, </a:t>
            </a:r>
            <a:br>
              <a:rPr lang="en-CA" sz="2400" dirty="0"/>
            </a:br>
            <a:r>
              <a:rPr lang="en-CA" sz="2400" dirty="0"/>
              <a:t>none of his righteous deeds shall be remembered, </a:t>
            </a:r>
            <a:br>
              <a:rPr lang="en-CA" sz="2400" dirty="0"/>
            </a:br>
            <a:r>
              <a:rPr lang="en-CA" sz="2400" dirty="0"/>
              <a:t>but in his injustice that he has done he shall die. </a:t>
            </a:r>
          </a:p>
          <a:p>
            <a:pPr marL="914400" lvl="2" indent="0">
              <a:spcBef>
                <a:spcPts val="600"/>
              </a:spcBef>
              <a:buNone/>
            </a:pPr>
            <a:r>
              <a:rPr lang="en-CA" sz="2400" dirty="0"/>
              <a:t>Again, though I say to </a:t>
            </a:r>
            <a:r>
              <a:rPr lang="en-CA" sz="2400" b="1" dirty="0">
                <a:highlight>
                  <a:srgbClr val="FFFF00"/>
                </a:highlight>
              </a:rPr>
              <a:t>the wicked</a:t>
            </a:r>
            <a:r>
              <a:rPr lang="en-CA" sz="2400" dirty="0"/>
              <a:t>, ‘You shall surely die,’ </a:t>
            </a:r>
            <a:br>
              <a:rPr lang="en-CA" sz="2400" dirty="0"/>
            </a:br>
            <a:r>
              <a:rPr lang="en-CA" sz="2400" dirty="0"/>
              <a:t>yet </a:t>
            </a:r>
            <a:r>
              <a:rPr lang="en-CA" sz="2400" b="1" dirty="0">
                <a:highlight>
                  <a:srgbClr val="FFFF00"/>
                </a:highlight>
              </a:rPr>
              <a:t>if he turns from his sin and does what is just and right</a:t>
            </a:r>
            <a:r>
              <a:rPr lang="en-CA" sz="2400" dirty="0"/>
              <a:t>, </a:t>
            </a:r>
            <a:br>
              <a:rPr lang="en-CA" sz="2400" dirty="0"/>
            </a:br>
            <a:r>
              <a:rPr lang="en-CA" sz="2400" dirty="0"/>
              <a:t>if the wicked restores the pledge, gives back what he has taken by robbery, </a:t>
            </a:r>
            <a:br>
              <a:rPr lang="en-CA" sz="2400" dirty="0"/>
            </a:br>
            <a:r>
              <a:rPr lang="en-CA" sz="2400" dirty="0"/>
              <a:t>and walks in the statutes of life, not doing injustice, he shall surely live; he shall not die. None of the sins that he has committed shall be remembered against him. </a:t>
            </a:r>
            <a:br>
              <a:rPr lang="en-CA" sz="2400" dirty="0"/>
            </a:br>
            <a:r>
              <a:rPr lang="en-CA" sz="2400" dirty="0"/>
              <a:t>He has done what is just and right; </a:t>
            </a:r>
            <a:r>
              <a:rPr lang="en-CA" sz="2400" b="1" dirty="0">
                <a:highlight>
                  <a:srgbClr val="FFFF00"/>
                </a:highlight>
              </a:rPr>
              <a:t>he shall surely live</a:t>
            </a:r>
            <a:r>
              <a:rPr lang="en-CA" sz="2400" dirty="0"/>
              <a:t>. </a:t>
            </a:r>
          </a:p>
        </p:txBody>
      </p:sp>
    </p:spTree>
    <p:extLst>
      <p:ext uri="{BB962C8B-B14F-4D97-AF65-F5344CB8AC3E}">
        <p14:creationId xmlns:p14="http://schemas.microsoft.com/office/powerpoint/2010/main" val="4116841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72517-A369-AE91-BAE1-9B73ADAE9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4A3212-F1F4-4D1C-94FE-4DD351A4A34E}"/>
              </a:ext>
            </a:extLst>
          </p:cNvPr>
          <p:cNvSpPr>
            <a:spLocks noGrp="1"/>
          </p:cNvSpPr>
          <p:nvPr>
            <p:ph type="title"/>
          </p:nvPr>
        </p:nvSpPr>
        <p:spPr>
          <a:xfrm>
            <a:off x="838200" y="1"/>
            <a:ext cx="10515600" cy="1138686"/>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Individual Responsibility</a:t>
            </a:r>
            <a:endParaRPr lang="en-CA" dirty="0"/>
          </a:p>
        </p:txBody>
      </p:sp>
      <p:sp>
        <p:nvSpPr>
          <p:cNvPr id="3" name="Content Placeholder 2">
            <a:extLst>
              <a:ext uri="{FF2B5EF4-FFF2-40B4-BE49-F238E27FC236}">
                <a16:creationId xmlns:a16="http://schemas.microsoft.com/office/drawing/2014/main" id="{610F6869-33F1-DA59-1683-4FD06E0C35D6}"/>
              </a:ext>
            </a:extLst>
          </p:cNvPr>
          <p:cNvSpPr>
            <a:spLocks noGrp="1"/>
          </p:cNvSpPr>
          <p:nvPr>
            <p:ph idx="1"/>
          </p:nvPr>
        </p:nvSpPr>
        <p:spPr>
          <a:xfrm>
            <a:off x="838200" y="1138687"/>
            <a:ext cx="10515600" cy="5719312"/>
          </a:xfrm>
        </p:spPr>
        <p:txBody>
          <a:bodyPr/>
          <a:lstStyle/>
          <a:p>
            <a:pPr>
              <a:spcBef>
                <a:spcPts val="1200"/>
              </a:spcBef>
              <a:defRPr/>
            </a:pPr>
            <a:r>
              <a:rPr lang="en-CA" dirty="0">
                <a:solidFill>
                  <a:prstClr val="black"/>
                </a:solidFill>
                <a:latin typeface="Calibri" panose="020F0502020204030204"/>
              </a:rPr>
              <a:t>Sins can always be repented of, </a:t>
            </a:r>
            <a:br>
              <a:rPr lang="en-CA" dirty="0">
                <a:solidFill>
                  <a:prstClr val="black"/>
                </a:solidFill>
                <a:latin typeface="Calibri" panose="020F0502020204030204"/>
              </a:rPr>
            </a:br>
            <a:r>
              <a:rPr lang="en-CA" dirty="0">
                <a:solidFill>
                  <a:prstClr val="black"/>
                </a:solidFill>
                <a:latin typeface="Calibri" panose="020F0502020204030204"/>
              </a:rPr>
              <a:t>but previous righteousness can never cover current sin:</a:t>
            </a:r>
            <a:endParaRPr kumimoji="0" lang="en-CA"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spcBef>
                <a:spcPts val="600"/>
              </a:spcBef>
              <a:buNone/>
              <a:defRPr/>
            </a:pPr>
            <a:r>
              <a:rPr kumimoji="0" lang="en-CA" b="1" i="0" u="sng" strike="noStrike" kern="1200" cap="none" spc="0" normalizeH="0" baseline="0" noProof="0" dirty="0">
                <a:ln>
                  <a:noFill/>
                </a:ln>
                <a:solidFill>
                  <a:prstClr val="black"/>
                </a:solidFill>
                <a:effectLst/>
                <a:uLnTx/>
                <a:uFillTx/>
                <a:latin typeface="Calibri" panose="020F0502020204030204"/>
                <a:ea typeface="+mn-ea"/>
                <a:cs typeface="+mn-cs"/>
              </a:rPr>
              <a:t>Ezekiel 33:17-20 ESV</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Yet your people say</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way of the Lord is not just</a:t>
            </a: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when it is their own way that is not just.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When the righteous turns </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from his righteousness and does injustice,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shall die for it</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when the wicked turns from his wickedness and does what is just and right,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shall live by this</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Yet you say, ‘The way of the Lord is not just.’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O house of Israel,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will judge each of you according to his ways</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a:spcBef>
                <a:spcPts val="1800"/>
              </a:spcBef>
            </a:pPr>
            <a:r>
              <a:rPr lang="en-CA" b="1" dirty="0">
                <a:highlight>
                  <a:srgbClr val="FFFF00"/>
                </a:highlight>
              </a:rPr>
              <a:t>Each person must stand alone before God …</a:t>
            </a:r>
          </a:p>
        </p:txBody>
      </p:sp>
    </p:spTree>
    <p:extLst>
      <p:ext uri="{BB962C8B-B14F-4D97-AF65-F5344CB8AC3E}">
        <p14:creationId xmlns:p14="http://schemas.microsoft.com/office/powerpoint/2010/main" val="1384728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F3848-8ADA-2360-69FE-8F52738F6D3F}"/>
              </a:ext>
            </a:extLst>
          </p:cNvPr>
          <p:cNvSpPr>
            <a:spLocks noGrp="1"/>
          </p:cNvSpPr>
          <p:nvPr>
            <p:ph type="title"/>
          </p:nvPr>
        </p:nvSpPr>
        <p:spPr>
          <a:xfrm>
            <a:off x="838200" y="1"/>
            <a:ext cx="10515600" cy="1162372"/>
          </a:xfrm>
        </p:spPr>
        <p:txBody>
          <a:bodyPr/>
          <a:lstStyle/>
          <a:p>
            <a:pPr algn="ctr"/>
            <a:r>
              <a:rPr lang="en-CA" dirty="0">
                <a:latin typeface="Arial Black" panose="020B0A04020102020204" pitchFamily="34" charset="0"/>
              </a:rPr>
              <a:t>Signs of Repentance</a:t>
            </a:r>
          </a:p>
        </p:txBody>
      </p:sp>
      <p:sp>
        <p:nvSpPr>
          <p:cNvPr id="3" name="Content Placeholder 2">
            <a:extLst>
              <a:ext uri="{FF2B5EF4-FFF2-40B4-BE49-F238E27FC236}">
                <a16:creationId xmlns:a16="http://schemas.microsoft.com/office/drawing/2014/main" id="{191DD6A7-B351-15A1-B119-DCB133FAC796}"/>
              </a:ext>
            </a:extLst>
          </p:cNvPr>
          <p:cNvSpPr>
            <a:spLocks noGrp="1"/>
          </p:cNvSpPr>
          <p:nvPr>
            <p:ph idx="1"/>
          </p:nvPr>
        </p:nvSpPr>
        <p:spPr>
          <a:xfrm>
            <a:off x="603849" y="1162373"/>
            <a:ext cx="10955548" cy="5695625"/>
          </a:xfrm>
        </p:spPr>
        <p:txBody>
          <a:bodyPr>
            <a:noAutofit/>
          </a:bodyPr>
          <a:lstStyle/>
          <a:p>
            <a:pPr marL="0" indent="0">
              <a:buNone/>
            </a:pPr>
            <a:r>
              <a:rPr lang="en-CA" dirty="0"/>
              <a:t>Some of the individual exiles were beginning to listen to Ezekiel:</a:t>
            </a:r>
          </a:p>
          <a:p>
            <a:pPr marL="457200" lvl="1" indent="0">
              <a:buNone/>
            </a:pPr>
            <a:r>
              <a:rPr lang="en-CA" b="1" u="sng" dirty="0"/>
              <a:t>Ezekiel 33:10-11 ESV</a:t>
            </a:r>
          </a:p>
          <a:p>
            <a:pPr marL="457200" lvl="1" indent="0">
              <a:spcBef>
                <a:spcPts val="0"/>
              </a:spcBef>
              <a:buNone/>
            </a:pPr>
            <a:r>
              <a:rPr lang="en-CA" dirty="0"/>
              <a:t>And you, son of man, say to the house of Israel, </a:t>
            </a:r>
          </a:p>
          <a:p>
            <a:pPr marL="914400" lvl="2" indent="0">
              <a:spcBef>
                <a:spcPts val="0"/>
              </a:spcBef>
              <a:buNone/>
            </a:pPr>
            <a:r>
              <a:rPr lang="en-CA" sz="2400" dirty="0"/>
              <a:t>Thus have you said: </a:t>
            </a:r>
          </a:p>
          <a:p>
            <a:pPr marL="1371600" lvl="3" indent="0">
              <a:spcBef>
                <a:spcPts val="0"/>
              </a:spcBef>
              <a:buNone/>
            </a:pPr>
            <a:r>
              <a:rPr lang="en-CA" sz="2400" dirty="0"/>
              <a:t>‘Surely </a:t>
            </a:r>
            <a:r>
              <a:rPr lang="en-CA" sz="2400" b="1" dirty="0">
                <a:highlight>
                  <a:srgbClr val="FFFF00"/>
                </a:highlight>
              </a:rPr>
              <a:t>our transgressions and our sins are upon us</a:t>
            </a:r>
            <a:r>
              <a:rPr lang="en-CA" sz="2400" dirty="0"/>
              <a:t>, </a:t>
            </a:r>
            <a:br>
              <a:rPr lang="en-CA" sz="2400" dirty="0"/>
            </a:br>
            <a:r>
              <a:rPr lang="en-CA" sz="2400" dirty="0"/>
              <a:t>and we rot away because of them.  </a:t>
            </a:r>
            <a:r>
              <a:rPr lang="en-CA" sz="2400" b="1" dirty="0">
                <a:highlight>
                  <a:srgbClr val="FFFF00"/>
                </a:highlight>
              </a:rPr>
              <a:t>How then can we live</a:t>
            </a:r>
            <a:r>
              <a:rPr lang="en-CA" sz="2400" dirty="0"/>
              <a:t>?’</a:t>
            </a:r>
          </a:p>
          <a:p>
            <a:pPr marL="457200" lvl="1" indent="0">
              <a:spcBef>
                <a:spcPts val="600"/>
              </a:spcBef>
              <a:buNone/>
            </a:pPr>
            <a:r>
              <a:rPr lang="en-CA" dirty="0"/>
              <a:t>Say to them, as I live, declares the Lord GOD,</a:t>
            </a:r>
          </a:p>
          <a:p>
            <a:pPr marL="914400" lvl="2" indent="0">
              <a:spcBef>
                <a:spcPts val="600"/>
              </a:spcBef>
              <a:buNone/>
            </a:pPr>
            <a:r>
              <a:rPr lang="en-CA" sz="2400" b="1" dirty="0">
                <a:highlight>
                  <a:srgbClr val="FFFF00"/>
                </a:highlight>
              </a:rPr>
              <a:t>I have no pleasure in the death of the wicked</a:t>
            </a:r>
            <a:r>
              <a:rPr lang="en-CA" sz="2400" dirty="0"/>
              <a:t>, </a:t>
            </a:r>
            <a:br>
              <a:rPr lang="en-CA" sz="2400" dirty="0"/>
            </a:br>
            <a:r>
              <a:rPr lang="en-CA" sz="2400" dirty="0"/>
              <a:t>but that </a:t>
            </a:r>
            <a:r>
              <a:rPr lang="en-CA" sz="2400" b="1" dirty="0">
                <a:highlight>
                  <a:srgbClr val="FFFF00"/>
                </a:highlight>
              </a:rPr>
              <a:t>the wicked turn from his way and live</a:t>
            </a:r>
            <a:r>
              <a:rPr lang="en-CA" sz="2400" dirty="0"/>
              <a:t>; </a:t>
            </a:r>
            <a:br>
              <a:rPr lang="en-CA" sz="2400" dirty="0"/>
            </a:br>
            <a:r>
              <a:rPr lang="en-CA" sz="2400" b="1" dirty="0">
                <a:highlight>
                  <a:srgbClr val="FFFF00"/>
                </a:highlight>
              </a:rPr>
              <a:t>turn back</a:t>
            </a:r>
            <a:r>
              <a:rPr lang="en-CA" sz="2400" dirty="0"/>
              <a:t>, </a:t>
            </a:r>
            <a:r>
              <a:rPr lang="en-CA" sz="2400" b="1" dirty="0">
                <a:highlight>
                  <a:srgbClr val="FFFF00"/>
                </a:highlight>
              </a:rPr>
              <a:t>turn back</a:t>
            </a:r>
            <a:r>
              <a:rPr lang="en-CA" sz="2400" dirty="0"/>
              <a:t> from your evil ways, </a:t>
            </a:r>
            <a:br>
              <a:rPr lang="en-CA" sz="2400" dirty="0"/>
            </a:br>
            <a:r>
              <a:rPr lang="en-CA" sz="2400" dirty="0"/>
              <a:t>for why will you die, O house of Israel?</a:t>
            </a:r>
          </a:p>
          <a:p>
            <a:pPr marL="457200" lvl="1" indent="0">
              <a:spcBef>
                <a:spcPts val="1200"/>
              </a:spcBef>
              <a:buNone/>
            </a:pPr>
            <a:r>
              <a:rPr lang="en-CA" b="1" u="sng" dirty="0"/>
              <a:t>Ezekiel 3:11 ESV</a:t>
            </a:r>
          </a:p>
          <a:p>
            <a:pPr marL="457200" lvl="1" indent="0">
              <a:spcBef>
                <a:spcPts val="0"/>
              </a:spcBef>
              <a:buNone/>
            </a:pPr>
            <a:r>
              <a:rPr lang="en-CA" dirty="0"/>
              <a:t>And go to the exiles, to your people, and speak to them and say to them, </a:t>
            </a:r>
          </a:p>
          <a:p>
            <a:pPr marL="914400" lvl="2" indent="0">
              <a:spcBef>
                <a:spcPts val="0"/>
              </a:spcBef>
              <a:buNone/>
            </a:pPr>
            <a:r>
              <a:rPr lang="en-CA" sz="2400" dirty="0"/>
              <a:t>‘Thus says the Lord GOD,’ </a:t>
            </a:r>
          </a:p>
          <a:p>
            <a:pPr marL="457200" lvl="1" indent="0">
              <a:spcBef>
                <a:spcPts val="0"/>
              </a:spcBef>
              <a:buNone/>
            </a:pPr>
            <a:r>
              <a:rPr lang="en-CA" b="1" dirty="0">
                <a:highlight>
                  <a:srgbClr val="FFFF00"/>
                </a:highlight>
              </a:rPr>
              <a:t>whether they hear </a:t>
            </a:r>
            <a:r>
              <a:rPr lang="en-CA" dirty="0"/>
              <a:t>or refuse to hear.</a:t>
            </a:r>
          </a:p>
        </p:txBody>
      </p:sp>
    </p:spTree>
    <p:extLst>
      <p:ext uri="{BB962C8B-B14F-4D97-AF65-F5344CB8AC3E}">
        <p14:creationId xmlns:p14="http://schemas.microsoft.com/office/powerpoint/2010/main" val="1244508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25247-CE65-6514-A348-8A5C7E1BE6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608F6-B607-168A-0174-8190216318E7}"/>
              </a:ext>
            </a:extLst>
          </p:cNvPr>
          <p:cNvSpPr>
            <a:spLocks noGrp="1"/>
          </p:cNvSpPr>
          <p:nvPr>
            <p:ph type="title"/>
          </p:nvPr>
        </p:nvSpPr>
        <p:spPr>
          <a:xfrm>
            <a:off x="838200" y="1"/>
            <a:ext cx="10515600" cy="1162372"/>
          </a:xfrm>
        </p:spPr>
        <p:txBody>
          <a:bodyPr/>
          <a:lstStyle/>
          <a:p>
            <a:pPr algn="ctr"/>
            <a:r>
              <a:rPr lang="en-CA" dirty="0">
                <a:latin typeface="Arial Black" panose="020B0A04020102020204" pitchFamily="34" charset="0"/>
              </a:rPr>
              <a:t>Signs of Repentance</a:t>
            </a:r>
          </a:p>
        </p:txBody>
      </p:sp>
      <p:sp>
        <p:nvSpPr>
          <p:cNvPr id="3" name="Content Placeholder 2">
            <a:extLst>
              <a:ext uri="{FF2B5EF4-FFF2-40B4-BE49-F238E27FC236}">
                <a16:creationId xmlns:a16="http://schemas.microsoft.com/office/drawing/2014/main" id="{C0291DB0-5B53-792E-D013-2D0D243CEA6E}"/>
              </a:ext>
            </a:extLst>
          </p:cNvPr>
          <p:cNvSpPr>
            <a:spLocks noGrp="1"/>
          </p:cNvSpPr>
          <p:nvPr>
            <p:ph idx="1"/>
          </p:nvPr>
        </p:nvSpPr>
        <p:spPr>
          <a:xfrm>
            <a:off x="586596" y="1162373"/>
            <a:ext cx="10972800" cy="5695625"/>
          </a:xfrm>
        </p:spPr>
        <p:txBody>
          <a:bodyPr>
            <a:noAutofit/>
          </a:bodyPr>
          <a:lstStyle/>
          <a:p>
            <a:pPr marL="0" indent="0">
              <a:spcBef>
                <a:spcPts val="600"/>
              </a:spcBef>
              <a:buNone/>
            </a:pPr>
            <a:r>
              <a:rPr lang="en-CA" dirty="0"/>
              <a:t>Some were beginning to listen, but </a:t>
            </a:r>
            <a:r>
              <a:rPr lang="en-CA" b="1" dirty="0">
                <a:highlight>
                  <a:srgbClr val="FFFF00"/>
                </a:highlight>
              </a:rPr>
              <a:t>the majority were still stubborn</a:t>
            </a:r>
            <a:r>
              <a:rPr lang="en-CA" dirty="0"/>
              <a:t>: </a:t>
            </a:r>
          </a:p>
          <a:p>
            <a:pPr marL="457200" lvl="1" indent="0">
              <a:spcBef>
                <a:spcPts val="0"/>
              </a:spcBef>
              <a:buNone/>
            </a:pPr>
            <a:r>
              <a:rPr lang="en-CA" b="1" u="sng" dirty="0"/>
              <a:t>Ezekiel 33:30-33 ESV</a:t>
            </a:r>
          </a:p>
          <a:p>
            <a:pPr marL="457200" lvl="1" indent="0">
              <a:spcBef>
                <a:spcPts val="0"/>
              </a:spcBef>
              <a:buNone/>
            </a:pPr>
            <a:r>
              <a:rPr lang="en-CA" dirty="0"/>
              <a:t>As for you, son of man, your people who talk together about you by the walls </a:t>
            </a:r>
            <a:br>
              <a:rPr lang="en-CA" dirty="0"/>
            </a:br>
            <a:r>
              <a:rPr lang="en-CA" dirty="0"/>
              <a:t>and at the doors of the houses, say to one another, each to his brother, </a:t>
            </a:r>
          </a:p>
          <a:p>
            <a:pPr marL="914400" lvl="2" indent="0">
              <a:spcBef>
                <a:spcPts val="0"/>
              </a:spcBef>
              <a:buNone/>
            </a:pPr>
            <a:r>
              <a:rPr lang="en-CA" sz="2400" dirty="0"/>
              <a:t>‘</a:t>
            </a:r>
            <a:r>
              <a:rPr lang="en-CA" sz="2400" b="1" dirty="0">
                <a:highlight>
                  <a:srgbClr val="FFFF00"/>
                </a:highlight>
              </a:rPr>
              <a:t>Come, and hear what the word is that comes from the LORD</a:t>
            </a:r>
            <a:r>
              <a:rPr lang="en-CA" sz="2400" dirty="0"/>
              <a:t>.’  </a:t>
            </a:r>
          </a:p>
          <a:p>
            <a:pPr marL="457200" lvl="1" indent="0">
              <a:spcBef>
                <a:spcPts val="600"/>
              </a:spcBef>
              <a:buNone/>
            </a:pPr>
            <a:r>
              <a:rPr lang="en-CA" dirty="0"/>
              <a:t>And they come to you as people come, and they sit before you as my people, </a:t>
            </a:r>
            <a:br>
              <a:rPr lang="en-CA" dirty="0"/>
            </a:br>
            <a:r>
              <a:rPr lang="en-CA" dirty="0"/>
              <a:t>and </a:t>
            </a:r>
            <a:r>
              <a:rPr lang="en-CA" b="1" dirty="0">
                <a:highlight>
                  <a:srgbClr val="FFFF00"/>
                </a:highlight>
              </a:rPr>
              <a:t>they hear what you say but they will not do it</a:t>
            </a:r>
            <a:r>
              <a:rPr lang="en-CA" dirty="0"/>
              <a:t>; </a:t>
            </a:r>
            <a:br>
              <a:rPr lang="en-CA" dirty="0"/>
            </a:br>
            <a:r>
              <a:rPr lang="en-CA" dirty="0"/>
              <a:t>for with lustful talk in their mouths they act; </a:t>
            </a:r>
            <a:r>
              <a:rPr lang="en-CA" b="1" dirty="0">
                <a:highlight>
                  <a:srgbClr val="FFFF00"/>
                </a:highlight>
              </a:rPr>
              <a:t>their heart is set on their gain</a:t>
            </a:r>
            <a:r>
              <a:rPr lang="en-CA" dirty="0"/>
              <a:t>.  </a:t>
            </a:r>
          </a:p>
          <a:p>
            <a:pPr marL="457200" lvl="1" indent="0">
              <a:spcBef>
                <a:spcPts val="600"/>
              </a:spcBef>
              <a:buNone/>
            </a:pPr>
            <a:r>
              <a:rPr lang="en-CA" dirty="0"/>
              <a:t>And behold, you are to them like one who sings lustful songs with a beautiful voice and plays well on an instrument, </a:t>
            </a:r>
            <a:br>
              <a:rPr lang="en-CA" dirty="0"/>
            </a:br>
            <a:r>
              <a:rPr lang="en-CA" dirty="0"/>
              <a:t>for </a:t>
            </a:r>
            <a:r>
              <a:rPr lang="en-CA" b="1" dirty="0">
                <a:highlight>
                  <a:srgbClr val="FFFF00"/>
                </a:highlight>
              </a:rPr>
              <a:t>they hear what you say, but they will not do it</a:t>
            </a:r>
            <a:r>
              <a:rPr lang="en-CA" dirty="0"/>
              <a:t>.  </a:t>
            </a:r>
          </a:p>
          <a:p>
            <a:pPr marL="457200" lvl="1" indent="0">
              <a:spcBef>
                <a:spcPts val="600"/>
              </a:spcBef>
              <a:buNone/>
            </a:pPr>
            <a:r>
              <a:rPr lang="en-CA" b="1" dirty="0">
                <a:highlight>
                  <a:srgbClr val="FFFF00"/>
                </a:highlight>
              </a:rPr>
              <a:t>When this comes</a:t>
            </a:r>
            <a:r>
              <a:rPr lang="en-CA" dirty="0"/>
              <a:t>—and come it will!—</a:t>
            </a:r>
            <a:br>
              <a:rPr lang="en-CA" dirty="0"/>
            </a:br>
            <a:r>
              <a:rPr lang="en-CA" b="1" dirty="0">
                <a:highlight>
                  <a:srgbClr val="FFFF00"/>
                </a:highlight>
              </a:rPr>
              <a:t>then they will know that a prophet has been among them</a:t>
            </a:r>
            <a:r>
              <a:rPr lang="en-CA" dirty="0"/>
              <a:t>.</a:t>
            </a:r>
          </a:p>
          <a:p>
            <a:pPr marL="457200" lvl="1" indent="0">
              <a:spcBef>
                <a:spcPts val="600"/>
              </a:spcBef>
              <a:buNone/>
            </a:pPr>
            <a:r>
              <a:rPr lang="en-CA" b="1" u="sng" dirty="0"/>
              <a:t>Ezekiel 2:5 ESV</a:t>
            </a:r>
          </a:p>
          <a:p>
            <a:pPr marL="457200" lvl="1" indent="0">
              <a:spcBef>
                <a:spcPts val="0"/>
              </a:spcBef>
              <a:buNone/>
            </a:pPr>
            <a:r>
              <a:rPr lang="en-CA" dirty="0"/>
              <a:t>And whether they hear or refuse to hear (for they are a rebellious house) </a:t>
            </a:r>
            <a:br>
              <a:rPr lang="en-CA" dirty="0"/>
            </a:br>
            <a:r>
              <a:rPr lang="en-CA" b="1" dirty="0">
                <a:highlight>
                  <a:srgbClr val="FFFF00"/>
                </a:highlight>
              </a:rPr>
              <a:t>they will know that a prophet has been among them</a:t>
            </a:r>
            <a:r>
              <a:rPr lang="en-CA" dirty="0"/>
              <a:t>.</a:t>
            </a:r>
          </a:p>
        </p:txBody>
      </p:sp>
    </p:spTree>
    <p:extLst>
      <p:ext uri="{BB962C8B-B14F-4D97-AF65-F5344CB8AC3E}">
        <p14:creationId xmlns:p14="http://schemas.microsoft.com/office/powerpoint/2010/main" val="4168566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3BB26-EC4E-CAC6-175D-728CE747C2DD}"/>
              </a:ext>
            </a:extLst>
          </p:cNvPr>
          <p:cNvSpPr>
            <a:spLocks noGrp="1"/>
          </p:cNvSpPr>
          <p:nvPr>
            <p:ph type="title"/>
          </p:nvPr>
        </p:nvSpPr>
        <p:spPr>
          <a:xfrm>
            <a:off x="0" y="1"/>
            <a:ext cx="12192000" cy="1146874"/>
          </a:xfrm>
        </p:spPr>
        <p:txBody>
          <a:bodyPr/>
          <a:lstStyle/>
          <a:p>
            <a:pPr algn="ctr"/>
            <a:r>
              <a:rPr lang="en-CA" dirty="0">
                <a:latin typeface="Arial Black" panose="020B0A04020102020204" pitchFamily="34" charset="0"/>
              </a:rPr>
              <a:t>The Few Remaining in the Land</a:t>
            </a:r>
          </a:p>
        </p:txBody>
      </p:sp>
      <p:sp>
        <p:nvSpPr>
          <p:cNvPr id="3" name="Content Placeholder 2">
            <a:extLst>
              <a:ext uri="{FF2B5EF4-FFF2-40B4-BE49-F238E27FC236}">
                <a16:creationId xmlns:a16="http://schemas.microsoft.com/office/drawing/2014/main" id="{7454639E-7F65-7DF5-7749-7381D851A986}"/>
              </a:ext>
            </a:extLst>
          </p:cNvPr>
          <p:cNvSpPr>
            <a:spLocks noGrp="1"/>
          </p:cNvSpPr>
          <p:nvPr>
            <p:ph idx="1"/>
          </p:nvPr>
        </p:nvSpPr>
        <p:spPr>
          <a:xfrm>
            <a:off x="671804" y="1146876"/>
            <a:ext cx="11520196" cy="5711124"/>
          </a:xfrm>
        </p:spPr>
        <p:txBody>
          <a:bodyPr/>
          <a:lstStyle/>
          <a:p>
            <a:pPr marL="0" indent="0">
              <a:buNone/>
            </a:pPr>
            <a:r>
              <a:rPr lang="en-CA" dirty="0"/>
              <a:t>God is clear and specific – </a:t>
            </a:r>
            <a:br>
              <a:rPr lang="en-CA" dirty="0"/>
            </a:br>
            <a:r>
              <a:rPr lang="en-CA" b="1" dirty="0">
                <a:highlight>
                  <a:srgbClr val="FFFF00"/>
                </a:highlight>
              </a:rPr>
              <a:t>he is NOT working with those who have been left in the Land</a:t>
            </a:r>
            <a:r>
              <a:rPr lang="en-CA" dirty="0"/>
              <a:t>:</a:t>
            </a:r>
          </a:p>
          <a:p>
            <a:pPr marL="457200" lvl="1" indent="0">
              <a:buNone/>
            </a:pPr>
            <a:r>
              <a:rPr lang="en-CA" b="1" u="sng" dirty="0"/>
              <a:t>Ezekiel 33:23-26 ESV</a:t>
            </a:r>
          </a:p>
          <a:p>
            <a:pPr marL="457200" lvl="1" indent="0">
              <a:spcBef>
                <a:spcPts val="0"/>
              </a:spcBef>
              <a:buNone/>
            </a:pPr>
            <a:r>
              <a:rPr lang="en-CA" dirty="0"/>
              <a:t>The word of the LORD came to me: </a:t>
            </a:r>
          </a:p>
          <a:p>
            <a:pPr marL="914400" lvl="2" indent="0">
              <a:spcBef>
                <a:spcPts val="0"/>
              </a:spcBef>
              <a:buNone/>
            </a:pPr>
            <a:r>
              <a:rPr lang="en-CA" sz="2400" dirty="0"/>
              <a:t>Son of man, </a:t>
            </a:r>
            <a:r>
              <a:rPr lang="en-CA" sz="2400" b="1" dirty="0">
                <a:highlight>
                  <a:srgbClr val="FFFF00"/>
                </a:highlight>
              </a:rPr>
              <a:t>the inhabitants of these waste places in the land of Israel keep saying</a:t>
            </a:r>
            <a:r>
              <a:rPr lang="en-CA" sz="2400" dirty="0"/>
              <a:t>,  </a:t>
            </a:r>
          </a:p>
          <a:p>
            <a:pPr marL="1371600" lvl="3" indent="0">
              <a:spcBef>
                <a:spcPts val="0"/>
              </a:spcBef>
              <a:buNone/>
            </a:pPr>
            <a:r>
              <a:rPr lang="en-CA" sz="2400" dirty="0"/>
              <a:t>‘Abraham was only one man, </a:t>
            </a:r>
            <a:br>
              <a:rPr lang="en-CA" sz="2400" dirty="0"/>
            </a:br>
            <a:r>
              <a:rPr lang="en-CA" sz="2400" dirty="0"/>
              <a:t>yet he got possession of the land; </a:t>
            </a:r>
            <a:br>
              <a:rPr lang="en-CA" sz="2400" dirty="0"/>
            </a:br>
            <a:r>
              <a:rPr lang="en-CA" sz="2400" dirty="0"/>
              <a:t>but we are many; </a:t>
            </a:r>
            <a:r>
              <a:rPr lang="en-CA" sz="2400" b="1" dirty="0">
                <a:highlight>
                  <a:srgbClr val="FFFF00"/>
                </a:highlight>
              </a:rPr>
              <a:t>the land is surely given us to possess</a:t>
            </a:r>
            <a:r>
              <a:rPr lang="en-CA" sz="2400" dirty="0"/>
              <a:t>.’ </a:t>
            </a:r>
          </a:p>
          <a:p>
            <a:pPr marL="914400" lvl="2" indent="0">
              <a:buNone/>
            </a:pPr>
            <a:r>
              <a:rPr lang="en-CA" sz="2400" dirty="0"/>
              <a:t>Therefore say to them, </a:t>
            </a:r>
          </a:p>
          <a:p>
            <a:pPr marL="1371600" lvl="3" indent="0">
              <a:spcBef>
                <a:spcPts val="0"/>
              </a:spcBef>
              <a:buNone/>
            </a:pPr>
            <a:r>
              <a:rPr lang="en-CA" sz="2400" dirty="0"/>
              <a:t>Thus says the Lord GOD: </a:t>
            </a:r>
          </a:p>
          <a:p>
            <a:pPr marL="1828800" lvl="4" indent="0">
              <a:spcBef>
                <a:spcPts val="0"/>
              </a:spcBef>
              <a:buNone/>
            </a:pPr>
            <a:r>
              <a:rPr lang="en-CA" sz="2400" dirty="0"/>
              <a:t>You eat flesh with the blood and lift up your eyes to your idols </a:t>
            </a:r>
            <a:br>
              <a:rPr lang="en-CA" sz="2400" dirty="0"/>
            </a:br>
            <a:r>
              <a:rPr lang="en-CA" sz="2400" dirty="0"/>
              <a:t>and shed blood; </a:t>
            </a:r>
            <a:r>
              <a:rPr lang="en-CA" sz="2400" b="1" dirty="0">
                <a:highlight>
                  <a:srgbClr val="FFFF00"/>
                </a:highlight>
              </a:rPr>
              <a:t>shall you then possess the land</a:t>
            </a:r>
            <a:r>
              <a:rPr lang="en-CA" sz="2400" dirty="0"/>
              <a:t>?  </a:t>
            </a:r>
          </a:p>
          <a:p>
            <a:pPr marL="1828800" lvl="4" indent="0">
              <a:spcBef>
                <a:spcPts val="600"/>
              </a:spcBef>
              <a:buNone/>
            </a:pPr>
            <a:r>
              <a:rPr lang="en-CA" sz="2400" dirty="0"/>
              <a:t>You rely on the sword, you commit abominations, </a:t>
            </a:r>
            <a:br>
              <a:rPr lang="en-CA" sz="2400" dirty="0"/>
            </a:br>
            <a:r>
              <a:rPr lang="en-CA" sz="2400" dirty="0"/>
              <a:t>and each of you defiles his neighbor’s wife; </a:t>
            </a:r>
            <a:br>
              <a:rPr lang="en-CA" sz="2400" dirty="0"/>
            </a:br>
            <a:r>
              <a:rPr lang="en-CA" sz="2400" b="1" dirty="0">
                <a:highlight>
                  <a:srgbClr val="FFFF00"/>
                </a:highlight>
              </a:rPr>
              <a:t>shall you then possess the land</a:t>
            </a:r>
            <a:r>
              <a:rPr lang="en-CA" sz="2400" dirty="0"/>
              <a:t>? </a:t>
            </a:r>
          </a:p>
        </p:txBody>
      </p:sp>
    </p:spTree>
    <p:extLst>
      <p:ext uri="{BB962C8B-B14F-4D97-AF65-F5344CB8AC3E}">
        <p14:creationId xmlns:p14="http://schemas.microsoft.com/office/powerpoint/2010/main" val="3338551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A3771-0FF0-6580-5865-2A08194F43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B1AD4-BC7B-1659-11C9-14B398EFB009}"/>
              </a:ext>
            </a:extLst>
          </p:cNvPr>
          <p:cNvSpPr>
            <a:spLocks noGrp="1"/>
          </p:cNvSpPr>
          <p:nvPr>
            <p:ph type="title"/>
          </p:nvPr>
        </p:nvSpPr>
        <p:spPr>
          <a:xfrm>
            <a:off x="0" y="1"/>
            <a:ext cx="12192000" cy="1146874"/>
          </a:xfrm>
        </p:spPr>
        <p:txBody>
          <a:bodyPr/>
          <a:lstStyle/>
          <a:p>
            <a:pPr algn="ctr"/>
            <a:r>
              <a:rPr lang="en-CA" dirty="0">
                <a:latin typeface="Arial Black" panose="020B0A04020102020204" pitchFamily="34" charset="0"/>
              </a:rPr>
              <a:t>The Few Remaining in the Land</a:t>
            </a:r>
          </a:p>
        </p:txBody>
      </p:sp>
      <p:sp>
        <p:nvSpPr>
          <p:cNvPr id="3" name="Content Placeholder 2">
            <a:extLst>
              <a:ext uri="{FF2B5EF4-FFF2-40B4-BE49-F238E27FC236}">
                <a16:creationId xmlns:a16="http://schemas.microsoft.com/office/drawing/2014/main" id="{54993B30-07CD-4D20-2A6B-135A8C604E40}"/>
              </a:ext>
            </a:extLst>
          </p:cNvPr>
          <p:cNvSpPr>
            <a:spLocks noGrp="1"/>
          </p:cNvSpPr>
          <p:nvPr>
            <p:ph idx="1"/>
          </p:nvPr>
        </p:nvSpPr>
        <p:spPr>
          <a:xfrm>
            <a:off x="615820" y="1146876"/>
            <a:ext cx="11576180" cy="5711124"/>
          </a:xfrm>
        </p:spPr>
        <p:txBody>
          <a:bodyPr>
            <a:normAutofit lnSpcReduction="10000"/>
          </a:bodyPr>
          <a:lstStyle/>
          <a:p>
            <a:pPr marL="457200" lvl="1" indent="0">
              <a:buNone/>
            </a:pPr>
            <a:r>
              <a:rPr lang="en-CA" b="1" u="sng" dirty="0"/>
              <a:t>Ezekiel 33:27-29 ESV</a:t>
            </a:r>
          </a:p>
          <a:p>
            <a:pPr marL="914400" lvl="2" indent="0">
              <a:spcBef>
                <a:spcPts val="0"/>
              </a:spcBef>
              <a:buNone/>
            </a:pPr>
            <a:r>
              <a:rPr lang="en-CA" sz="2400" dirty="0"/>
              <a:t>Say this to them, </a:t>
            </a:r>
          </a:p>
          <a:p>
            <a:pPr marL="1371600" lvl="3" indent="0">
              <a:spcBef>
                <a:spcPts val="0"/>
              </a:spcBef>
              <a:buNone/>
            </a:pPr>
            <a:r>
              <a:rPr lang="en-CA" sz="2400" dirty="0"/>
              <a:t>Thus says the Lord GOD: </a:t>
            </a:r>
          </a:p>
          <a:p>
            <a:pPr marL="1828800" lvl="4" indent="0">
              <a:spcBef>
                <a:spcPts val="0"/>
              </a:spcBef>
              <a:buNone/>
            </a:pPr>
            <a:r>
              <a:rPr lang="en-CA" sz="2400" dirty="0"/>
              <a:t>As I live, surely </a:t>
            </a:r>
            <a:r>
              <a:rPr lang="en-CA" sz="2400" b="1" dirty="0">
                <a:highlight>
                  <a:srgbClr val="FFFF00"/>
                </a:highlight>
              </a:rPr>
              <a:t>those who are in the waste places</a:t>
            </a:r>
            <a:r>
              <a:rPr lang="en-CA" sz="2400" dirty="0"/>
              <a:t> shall fall by the sword, </a:t>
            </a:r>
            <a:br>
              <a:rPr lang="en-CA" sz="2400" dirty="0"/>
            </a:br>
            <a:r>
              <a:rPr lang="en-CA" sz="2400" dirty="0"/>
              <a:t>and </a:t>
            </a:r>
            <a:r>
              <a:rPr lang="en-CA" sz="2400" b="1" dirty="0">
                <a:highlight>
                  <a:srgbClr val="FFFF00"/>
                </a:highlight>
              </a:rPr>
              <a:t>whoever is in the open field</a:t>
            </a:r>
            <a:r>
              <a:rPr lang="en-CA" sz="2400" dirty="0"/>
              <a:t> I will give to the beasts to be devoured, </a:t>
            </a:r>
            <a:br>
              <a:rPr lang="en-CA" sz="2400" dirty="0"/>
            </a:br>
            <a:r>
              <a:rPr lang="en-CA" sz="2400" dirty="0"/>
              <a:t>and </a:t>
            </a:r>
            <a:r>
              <a:rPr lang="en-CA" sz="2400" b="1" dirty="0">
                <a:highlight>
                  <a:srgbClr val="FFFF00"/>
                </a:highlight>
              </a:rPr>
              <a:t>those who are in strongholds and in caves</a:t>
            </a:r>
            <a:r>
              <a:rPr lang="en-CA" sz="2400" dirty="0"/>
              <a:t> shall die by pestilence.  </a:t>
            </a:r>
          </a:p>
          <a:p>
            <a:pPr marL="1828800" lvl="4" indent="0">
              <a:buNone/>
            </a:pPr>
            <a:r>
              <a:rPr lang="en-CA" sz="2400" dirty="0"/>
              <a:t>And </a:t>
            </a:r>
            <a:r>
              <a:rPr lang="en-CA" sz="2400" b="1" dirty="0">
                <a:highlight>
                  <a:srgbClr val="FFFF00"/>
                </a:highlight>
              </a:rPr>
              <a:t>I will make the land a desolation and a waste</a:t>
            </a:r>
            <a:r>
              <a:rPr lang="en-CA" sz="2400" dirty="0"/>
              <a:t>, </a:t>
            </a:r>
            <a:br>
              <a:rPr lang="en-CA" sz="2400" dirty="0"/>
            </a:br>
            <a:r>
              <a:rPr lang="en-CA" sz="2400" dirty="0"/>
              <a:t>and her proud might shall come to an end, </a:t>
            </a:r>
            <a:br>
              <a:rPr lang="en-CA" sz="2400" dirty="0"/>
            </a:br>
            <a:r>
              <a:rPr lang="en-CA" sz="2400" dirty="0"/>
              <a:t>and the mountains of Israel shall be so desolate that none will pass through. </a:t>
            </a:r>
          </a:p>
          <a:p>
            <a:pPr marL="1828800" lvl="4" indent="0">
              <a:buNone/>
            </a:pPr>
            <a:r>
              <a:rPr lang="en-CA" sz="2400" b="1" dirty="0">
                <a:highlight>
                  <a:srgbClr val="FFFF00"/>
                </a:highlight>
              </a:rPr>
              <a:t>Then they will know that I am the LORD</a:t>
            </a:r>
            <a:r>
              <a:rPr lang="en-CA" sz="2400" dirty="0"/>
              <a:t>, </a:t>
            </a:r>
            <a:br>
              <a:rPr lang="en-CA" sz="2400" dirty="0"/>
            </a:br>
            <a:r>
              <a:rPr lang="en-CA" sz="2400" dirty="0"/>
              <a:t>when I have made the land a desolation and a waste </a:t>
            </a:r>
            <a:br>
              <a:rPr lang="en-CA" sz="2400" dirty="0"/>
            </a:br>
            <a:r>
              <a:rPr lang="en-CA" sz="2400" dirty="0"/>
              <a:t>because of all their abominations that they have committed.</a:t>
            </a:r>
          </a:p>
          <a:p>
            <a:pPr marL="0" indent="0">
              <a:buNone/>
            </a:pPr>
            <a:r>
              <a:rPr lang="en-CA" dirty="0"/>
              <a:t>“</a:t>
            </a:r>
            <a:r>
              <a:rPr lang="en-CA" sz="2800" b="1" dirty="0">
                <a:highlight>
                  <a:srgbClr val="FFFF00"/>
                </a:highlight>
              </a:rPr>
              <a:t>I am the LORD”</a:t>
            </a:r>
            <a:r>
              <a:rPr lang="en-CA" sz="2800" dirty="0"/>
              <a:t> this is known as the “</a:t>
            </a:r>
            <a:r>
              <a:rPr lang="en-CA" sz="2800" b="1" dirty="0">
                <a:highlight>
                  <a:srgbClr val="FFFF00"/>
                </a:highlight>
              </a:rPr>
              <a:t>identity formula</a:t>
            </a:r>
            <a:r>
              <a:rPr lang="en-CA" sz="2800" dirty="0"/>
              <a:t>” – it occurs 82 times </a:t>
            </a:r>
            <a:br>
              <a:rPr lang="en-CA" sz="2800" dirty="0"/>
            </a:br>
            <a:r>
              <a:rPr lang="en-CA" sz="2800" dirty="0"/>
              <a:t>in Ezekiel, for example, the first occurrence: </a:t>
            </a:r>
            <a:r>
              <a:rPr lang="en-CA" sz="2400" b="1" u="sng" dirty="0"/>
              <a:t>Ezekiel 5:13 ESV</a:t>
            </a:r>
            <a:endParaRPr lang="en-CA" b="1" u="sng" dirty="0"/>
          </a:p>
          <a:p>
            <a:pPr marL="457200" lvl="1" indent="0">
              <a:spcBef>
                <a:spcPts val="0"/>
              </a:spcBef>
              <a:buNone/>
            </a:pPr>
            <a:r>
              <a:rPr lang="en-CA" dirty="0"/>
              <a:t>Thus shall my anger spend itself, and I will </a:t>
            </a:r>
            <a:r>
              <a:rPr lang="en-CA" b="1" dirty="0">
                <a:highlight>
                  <a:srgbClr val="FFFF00"/>
                </a:highlight>
              </a:rPr>
              <a:t>vent my fury upon them </a:t>
            </a:r>
            <a:r>
              <a:rPr lang="en-CA" dirty="0"/>
              <a:t>and satisfy myself.  </a:t>
            </a:r>
            <a:br>
              <a:rPr lang="en-CA" dirty="0"/>
            </a:br>
            <a:r>
              <a:rPr lang="en-CA" dirty="0"/>
              <a:t>And </a:t>
            </a:r>
            <a:r>
              <a:rPr lang="en-CA" b="1" dirty="0">
                <a:highlight>
                  <a:srgbClr val="FFFF00"/>
                </a:highlight>
              </a:rPr>
              <a:t>they shall know that I am the LORD</a:t>
            </a:r>
            <a:r>
              <a:rPr lang="en-CA" dirty="0"/>
              <a:t>—that I have spoken in my jealousy—</a:t>
            </a:r>
            <a:br>
              <a:rPr lang="en-CA" dirty="0"/>
            </a:br>
            <a:r>
              <a:rPr lang="en-CA" dirty="0"/>
              <a:t>when I spend my fury upon them.</a:t>
            </a:r>
          </a:p>
        </p:txBody>
      </p:sp>
    </p:spTree>
    <p:extLst>
      <p:ext uri="{BB962C8B-B14F-4D97-AF65-F5344CB8AC3E}">
        <p14:creationId xmlns:p14="http://schemas.microsoft.com/office/powerpoint/2010/main" val="563425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9F879-2124-070F-B155-B6848E518C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6ECB02-2C06-DD65-4AA9-E172A1678E00}"/>
              </a:ext>
            </a:extLst>
          </p:cNvPr>
          <p:cNvSpPr>
            <a:spLocks noGrp="1"/>
          </p:cNvSpPr>
          <p:nvPr>
            <p:ph type="title"/>
          </p:nvPr>
        </p:nvSpPr>
        <p:spPr>
          <a:xfrm>
            <a:off x="838200" y="1"/>
            <a:ext cx="10515600" cy="1146874"/>
          </a:xfrm>
        </p:spPr>
        <p:txBody>
          <a:bodyPr/>
          <a:lstStyle/>
          <a:p>
            <a:pPr algn="ctr"/>
            <a:r>
              <a:rPr lang="en-CA" dirty="0">
                <a:latin typeface="Arial Black" panose="020B0A04020102020204" pitchFamily="34" charset="0"/>
              </a:rPr>
              <a:t>The Shepherds of Israel</a:t>
            </a:r>
          </a:p>
        </p:txBody>
      </p:sp>
      <p:sp>
        <p:nvSpPr>
          <p:cNvPr id="3" name="Content Placeholder 2">
            <a:extLst>
              <a:ext uri="{FF2B5EF4-FFF2-40B4-BE49-F238E27FC236}">
                <a16:creationId xmlns:a16="http://schemas.microsoft.com/office/drawing/2014/main" id="{79AAD8C8-60AB-0167-2B15-B2EE41C7A6FC}"/>
              </a:ext>
            </a:extLst>
          </p:cNvPr>
          <p:cNvSpPr>
            <a:spLocks noGrp="1"/>
          </p:cNvSpPr>
          <p:nvPr>
            <p:ph idx="1"/>
          </p:nvPr>
        </p:nvSpPr>
        <p:spPr>
          <a:xfrm>
            <a:off x="0" y="1146876"/>
            <a:ext cx="12039600" cy="5711124"/>
          </a:xfrm>
        </p:spPr>
        <p:txBody>
          <a:bodyPr>
            <a:normAutofit/>
          </a:bodyPr>
          <a:lstStyle/>
          <a:p>
            <a:r>
              <a:rPr lang="en-CA" dirty="0"/>
              <a:t>Chapter 34 begins God’s messages to those who are beginning to repent</a:t>
            </a:r>
          </a:p>
          <a:p>
            <a:r>
              <a:rPr lang="en-CA" b="1" dirty="0">
                <a:highlight>
                  <a:srgbClr val="FFFF00"/>
                </a:highlight>
              </a:rPr>
              <a:t>The “shepherds” are the leadership group</a:t>
            </a:r>
            <a:r>
              <a:rPr lang="en-CA" dirty="0"/>
              <a:t> – in particular, priests, Levites, elders  </a:t>
            </a:r>
          </a:p>
          <a:p>
            <a:r>
              <a:rPr lang="en-CA" dirty="0"/>
              <a:t>Only the exiles are left to hear this, but </a:t>
            </a:r>
            <a:r>
              <a:rPr lang="en-CA" b="1" dirty="0">
                <a:highlight>
                  <a:srgbClr val="FFFF00"/>
                </a:highlight>
              </a:rPr>
              <a:t>much of the content derives from the historic failures of the “shepherds”</a:t>
            </a:r>
            <a:r>
              <a:rPr lang="en-CA" dirty="0"/>
              <a:t>; therefore, it has to be taken as didactic for the “shepherds” among the exiles: </a:t>
            </a:r>
          </a:p>
          <a:p>
            <a:pPr marL="457200" lvl="1" indent="0">
              <a:spcBef>
                <a:spcPts val="0"/>
              </a:spcBef>
              <a:buNone/>
            </a:pPr>
            <a:r>
              <a:rPr lang="en-CA" b="1" u="sng" dirty="0"/>
              <a:t>Ezekiel 34:1-4 ESV</a:t>
            </a:r>
          </a:p>
          <a:p>
            <a:pPr marL="457200" lvl="1" indent="0">
              <a:spcBef>
                <a:spcPts val="0"/>
              </a:spcBef>
              <a:buNone/>
            </a:pPr>
            <a:r>
              <a:rPr lang="en-CA" dirty="0"/>
              <a:t>The word of the LORD came to me:</a:t>
            </a:r>
          </a:p>
          <a:p>
            <a:pPr marL="914400" lvl="2" indent="0">
              <a:spcBef>
                <a:spcPts val="0"/>
              </a:spcBef>
              <a:buNone/>
            </a:pPr>
            <a:r>
              <a:rPr lang="en-CA" sz="2400" dirty="0"/>
              <a:t>Son of man, prophesy against the shepherds of Israel; </a:t>
            </a:r>
            <a:br>
              <a:rPr lang="en-CA" sz="2400" dirty="0"/>
            </a:br>
            <a:r>
              <a:rPr lang="en-CA" sz="2400" dirty="0"/>
              <a:t>prophesy, and say to them, even to the shepherds, Thus says the Lord GOD: </a:t>
            </a:r>
          </a:p>
          <a:p>
            <a:pPr marL="1371600" lvl="3" indent="0">
              <a:spcBef>
                <a:spcPts val="0"/>
              </a:spcBef>
              <a:buNone/>
            </a:pPr>
            <a:r>
              <a:rPr lang="en-CA" sz="2200" dirty="0"/>
              <a:t>Ah, </a:t>
            </a:r>
            <a:r>
              <a:rPr lang="en-CA" sz="2200" b="1" dirty="0">
                <a:highlight>
                  <a:srgbClr val="FFFF00"/>
                </a:highlight>
              </a:rPr>
              <a:t>shepherds of Israel who have been feeding yourselves</a:t>
            </a:r>
            <a:r>
              <a:rPr lang="en-CA" sz="2200" dirty="0"/>
              <a:t>!  </a:t>
            </a:r>
            <a:br>
              <a:rPr lang="en-CA" sz="2200" dirty="0"/>
            </a:br>
            <a:r>
              <a:rPr lang="en-CA" sz="2200" dirty="0"/>
              <a:t>Should not shepherds feed the sheep?  </a:t>
            </a:r>
            <a:br>
              <a:rPr lang="en-CA" sz="2200" dirty="0"/>
            </a:br>
            <a:r>
              <a:rPr lang="en-CA" sz="2200" b="1" dirty="0">
                <a:highlight>
                  <a:srgbClr val="FFFF00"/>
                </a:highlight>
              </a:rPr>
              <a:t>You eat the fat</a:t>
            </a:r>
            <a:r>
              <a:rPr lang="en-CA" sz="2200" dirty="0"/>
              <a:t>, you clothe yourselves with the wool, you slaughter the fat ones, </a:t>
            </a:r>
            <a:br>
              <a:rPr lang="en-CA" sz="2200" dirty="0"/>
            </a:br>
            <a:r>
              <a:rPr lang="en-CA" sz="2200" dirty="0"/>
              <a:t>but </a:t>
            </a:r>
            <a:r>
              <a:rPr lang="en-CA" sz="2200" b="1" dirty="0">
                <a:highlight>
                  <a:srgbClr val="FFFF00"/>
                </a:highlight>
              </a:rPr>
              <a:t>you do not feed the sheep</a:t>
            </a:r>
            <a:r>
              <a:rPr lang="en-CA" sz="2200" dirty="0"/>
              <a:t>.  </a:t>
            </a:r>
            <a:br>
              <a:rPr lang="en-CA" sz="2200" dirty="0"/>
            </a:br>
            <a:r>
              <a:rPr lang="en-CA" sz="2200" dirty="0"/>
              <a:t>The weak you have not strengthened, the sick you have not healed, </a:t>
            </a:r>
            <a:br>
              <a:rPr lang="en-CA" sz="2200" dirty="0"/>
            </a:br>
            <a:r>
              <a:rPr lang="en-CA" sz="2200" dirty="0"/>
              <a:t>the injured you have not bound up, the strayed you have not brought back, </a:t>
            </a:r>
            <a:br>
              <a:rPr lang="en-CA" sz="2200" dirty="0"/>
            </a:br>
            <a:r>
              <a:rPr lang="en-CA" sz="2200" dirty="0"/>
              <a:t>the lost you have not sought, and </a:t>
            </a:r>
            <a:r>
              <a:rPr lang="en-CA" sz="2200" b="1" dirty="0">
                <a:highlight>
                  <a:srgbClr val="FFFF00"/>
                </a:highlight>
              </a:rPr>
              <a:t>with force and harshness you have ruled them</a:t>
            </a:r>
            <a:r>
              <a:rPr lang="en-CA" sz="2200" dirty="0"/>
              <a:t>.  </a:t>
            </a:r>
          </a:p>
        </p:txBody>
      </p:sp>
    </p:spTree>
    <p:extLst>
      <p:ext uri="{BB962C8B-B14F-4D97-AF65-F5344CB8AC3E}">
        <p14:creationId xmlns:p14="http://schemas.microsoft.com/office/powerpoint/2010/main" val="2651164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B5C0-8E85-34C4-6E7B-FCF9B472F636}"/>
              </a:ext>
            </a:extLst>
          </p:cNvPr>
          <p:cNvSpPr>
            <a:spLocks noGrp="1"/>
          </p:cNvSpPr>
          <p:nvPr>
            <p:ph type="title"/>
          </p:nvPr>
        </p:nvSpPr>
        <p:spPr>
          <a:xfrm>
            <a:off x="838200" y="1"/>
            <a:ext cx="10515600" cy="1146874"/>
          </a:xfrm>
        </p:spPr>
        <p:txBody>
          <a:bodyPr/>
          <a:lstStyle/>
          <a:p>
            <a:pPr algn="ctr"/>
            <a:r>
              <a:rPr lang="en-CA" dirty="0">
                <a:latin typeface="Arial Black" panose="020B0A04020102020204" pitchFamily="34" charset="0"/>
              </a:rPr>
              <a:t>The Shepherds of Israel</a:t>
            </a:r>
          </a:p>
        </p:txBody>
      </p:sp>
      <p:sp>
        <p:nvSpPr>
          <p:cNvPr id="3" name="Content Placeholder 2">
            <a:extLst>
              <a:ext uri="{FF2B5EF4-FFF2-40B4-BE49-F238E27FC236}">
                <a16:creationId xmlns:a16="http://schemas.microsoft.com/office/drawing/2014/main" id="{C26DE735-5CC2-E3ED-C3A9-0FAFCA681CB6}"/>
              </a:ext>
            </a:extLst>
          </p:cNvPr>
          <p:cNvSpPr>
            <a:spLocks noGrp="1"/>
          </p:cNvSpPr>
          <p:nvPr>
            <p:ph idx="1"/>
          </p:nvPr>
        </p:nvSpPr>
        <p:spPr>
          <a:xfrm>
            <a:off x="0" y="1146876"/>
            <a:ext cx="12039600" cy="5711124"/>
          </a:xfrm>
        </p:spPr>
        <p:txBody>
          <a:bodyPr>
            <a:normAutofit lnSpcReduction="10000"/>
          </a:bodyPr>
          <a:lstStyle/>
          <a:p>
            <a:pPr marL="457200" lvl="1" indent="0">
              <a:buNone/>
            </a:pPr>
            <a:r>
              <a:rPr lang="en-CA" b="1" u="sng" dirty="0"/>
              <a:t>Ezekiel 34:5-10 ESV</a:t>
            </a:r>
          </a:p>
          <a:p>
            <a:pPr marL="457200" lvl="1" indent="0">
              <a:spcBef>
                <a:spcPts val="0"/>
              </a:spcBef>
              <a:buNone/>
            </a:pPr>
            <a:r>
              <a:rPr lang="en-CA" dirty="0"/>
              <a:t>So </a:t>
            </a:r>
            <a:r>
              <a:rPr lang="en-CA" b="1" dirty="0">
                <a:highlight>
                  <a:srgbClr val="FFFF00"/>
                </a:highlight>
              </a:rPr>
              <a:t>they were scattered</a:t>
            </a:r>
            <a:r>
              <a:rPr lang="en-CA" dirty="0"/>
              <a:t>, </a:t>
            </a:r>
            <a:r>
              <a:rPr lang="en-CA" b="1" dirty="0">
                <a:highlight>
                  <a:srgbClr val="FFFF00"/>
                </a:highlight>
              </a:rPr>
              <a:t>because there was no shepherd</a:t>
            </a:r>
            <a:r>
              <a:rPr lang="en-CA" dirty="0"/>
              <a:t>, </a:t>
            </a:r>
            <a:br>
              <a:rPr lang="en-CA" dirty="0"/>
            </a:br>
            <a:r>
              <a:rPr lang="en-CA" dirty="0"/>
              <a:t>and they became food for all the wild beasts.  </a:t>
            </a:r>
            <a:br>
              <a:rPr lang="en-CA" dirty="0"/>
            </a:br>
            <a:r>
              <a:rPr lang="en-CA" dirty="0"/>
              <a:t>My sheep were scattered;  they wandered over all the mountains and on every high hill. </a:t>
            </a:r>
            <a:br>
              <a:rPr lang="en-CA" dirty="0"/>
            </a:br>
            <a:r>
              <a:rPr lang="en-CA" b="1" dirty="0">
                <a:highlight>
                  <a:srgbClr val="FFFF00"/>
                </a:highlight>
              </a:rPr>
              <a:t>My sheep were scattered over all the face of the earth</a:t>
            </a:r>
            <a:r>
              <a:rPr lang="en-CA" dirty="0"/>
              <a:t>, </a:t>
            </a:r>
            <a:br>
              <a:rPr lang="en-CA" dirty="0"/>
            </a:br>
            <a:r>
              <a:rPr lang="en-CA" dirty="0"/>
              <a:t>with none to search or seek for them.</a:t>
            </a:r>
          </a:p>
          <a:p>
            <a:pPr marL="457200" marR="0" lvl="1" indent="0" algn="l" defTabSz="914400" rtl="0" eaLnBrk="1" fontAlgn="auto" latinLnBrk="0" hangingPunct="1">
              <a:lnSpc>
                <a:spcPct val="100000"/>
              </a:lnSpc>
              <a:spcBef>
                <a:spcPts val="12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Therefore,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shepherds</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hear the word of the LORD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914400" lvl="2" indent="0">
              <a:lnSpc>
                <a:spcPct val="100000"/>
              </a:lnSpc>
              <a:spcBef>
                <a:spcPts val="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As I live, declares the Lord GOD, surely because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my sheep have become a prey</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my sheep have become food for all the wild beasts, since there was no shepherd, and because my shepherds have not searched for my sheep,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shepherds have fed themselves</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and have not fed my sheep,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therefore, you shepherds, hear the word of the LORD: </a:t>
            </a:r>
          </a:p>
          <a:p>
            <a:pPr marL="1371600" lvl="3" indent="0">
              <a:lnSpc>
                <a:spcPct val="100000"/>
              </a:lnSpc>
              <a:spcBef>
                <a:spcPts val="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Thus says the Lord GOD, Behold,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am against the shepherds</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I will require my sheep at their hand and put a stop to their feeding the sheep.  No longer shall the shepherds feed themselves.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will rescue my sheep</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from their mouths, that they may not be food for them.</a:t>
            </a:r>
            <a:endParaRPr lang="en-CA" sz="2400" dirty="0"/>
          </a:p>
        </p:txBody>
      </p:sp>
    </p:spTree>
    <p:extLst>
      <p:ext uri="{BB962C8B-B14F-4D97-AF65-F5344CB8AC3E}">
        <p14:creationId xmlns:p14="http://schemas.microsoft.com/office/powerpoint/2010/main" val="2976733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78A70-C576-8088-BEA6-8598EEFEDB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5C39B2-563B-0371-B092-CEB2045FFC71}"/>
              </a:ext>
            </a:extLst>
          </p:cNvPr>
          <p:cNvSpPr>
            <a:spLocks noGrp="1"/>
          </p:cNvSpPr>
          <p:nvPr>
            <p:ph type="title"/>
          </p:nvPr>
        </p:nvSpPr>
        <p:spPr>
          <a:xfrm>
            <a:off x="838200" y="1"/>
            <a:ext cx="10515600" cy="1131375"/>
          </a:xfrm>
        </p:spPr>
        <p:txBody>
          <a:bodyPr/>
          <a:lstStyle/>
          <a:p>
            <a:pPr algn="ctr"/>
            <a:r>
              <a:rPr lang="en-CA" dirty="0">
                <a:latin typeface="Arial Black" panose="020B0A04020102020204" pitchFamily="34" charset="0"/>
              </a:rPr>
              <a:t>The Good Shepherd</a:t>
            </a:r>
          </a:p>
        </p:txBody>
      </p:sp>
      <p:sp>
        <p:nvSpPr>
          <p:cNvPr id="3" name="Content Placeholder 2">
            <a:extLst>
              <a:ext uri="{FF2B5EF4-FFF2-40B4-BE49-F238E27FC236}">
                <a16:creationId xmlns:a16="http://schemas.microsoft.com/office/drawing/2014/main" id="{F5E31259-C36C-DD09-D392-950C1352A894}"/>
              </a:ext>
            </a:extLst>
          </p:cNvPr>
          <p:cNvSpPr>
            <a:spLocks noGrp="1"/>
          </p:cNvSpPr>
          <p:nvPr>
            <p:ph idx="1"/>
          </p:nvPr>
        </p:nvSpPr>
        <p:spPr>
          <a:xfrm>
            <a:off x="-1" y="1131376"/>
            <a:ext cx="12026685" cy="5726623"/>
          </a:xfrm>
        </p:spPr>
        <p:txBody>
          <a:bodyPr>
            <a:normAutofit/>
          </a:bodyPr>
          <a:lstStyle/>
          <a:p>
            <a:r>
              <a:rPr lang="en-CA" dirty="0"/>
              <a:t>This is a very important metaphor …</a:t>
            </a:r>
          </a:p>
          <a:p>
            <a:r>
              <a:rPr lang="en-CA" dirty="0"/>
              <a:t>Jesus clearly identifies himself as the “Good Shepherd”:</a:t>
            </a:r>
          </a:p>
          <a:p>
            <a:pPr marL="457200" lvl="1" indent="0">
              <a:spcBef>
                <a:spcPts val="0"/>
              </a:spcBef>
              <a:buNone/>
            </a:pPr>
            <a:r>
              <a:rPr lang="en-CA" b="1" u="sng" dirty="0"/>
              <a:t>John 10:11 ESV</a:t>
            </a:r>
          </a:p>
          <a:p>
            <a:pPr marL="457200" lvl="1" indent="0">
              <a:spcBef>
                <a:spcPts val="0"/>
              </a:spcBef>
              <a:buNone/>
            </a:pPr>
            <a:r>
              <a:rPr lang="en-CA" b="1" dirty="0">
                <a:highlight>
                  <a:srgbClr val="FFFF00"/>
                </a:highlight>
              </a:rPr>
              <a:t>I am the good shepherd</a:t>
            </a:r>
            <a:r>
              <a:rPr lang="en-CA" dirty="0"/>
              <a:t>. The good shepherd lays down his life for the sheep. </a:t>
            </a:r>
          </a:p>
          <a:p>
            <a:pPr marL="228600" marR="0" lvl="0" indent="-228600"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YHWH / Jesus Christ will identify his sheep</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  those called to the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remnant</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those called to the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Church</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and, those called to the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New Israel</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spcBef>
                <a:spcPts val="0"/>
              </a:spcBef>
              <a:buNone/>
            </a:pPr>
            <a:r>
              <a:rPr lang="en-CA" b="1" u="sng" dirty="0"/>
              <a:t>Ezekiel 34:11-12 ESV</a:t>
            </a:r>
          </a:p>
          <a:p>
            <a:pPr marL="457200" lvl="1" indent="0">
              <a:spcBef>
                <a:spcPts val="0"/>
              </a:spcBef>
              <a:buNone/>
            </a:pPr>
            <a:r>
              <a:rPr lang="en-CA" dirty="0"/>
              <a:t>For thus says the Lord GOD: </a:t>
            </a:r>
          </a:p>
          <a:p>
            <a:pPr marL="914400" lvl="2" indent="0">
              <a:spcBef>
                <a:spcPts val="0"/>
              </a:spcBef>
              <a:buNone/>
            </a:pPr>
            <a:r>
              <a:rPr lang="en-CA" sz="2400" dirty="0"/>
              <a:t>Behold, I, </a:t>
            </a:r>
            <a:r>
              <a:rPr lang="en-CA" sz="2400" b="1" dirty="0">
                <a:highlight>
                  <a:srgbClr val="FFFF00"/>
                </a:highlight>
              </a:rPr>
              <a:t>I myself will search for my sheep and will seek them out</a:t>
            </a:r>
            <a:r>
              <a:rPr lang="en-CA" sz="2400" dirty="0"/>
              <a:t>.  </a:t>
            </a:r>
          </a:p>
          <a:p>
            <a:pPr marL="914400" lvl="2" indent="0">
              <a:spcBef>
                <a:spcPts val="600"/>
              </a:spcBef>
              <a:buNone/>
            </a:pPr>
            <a:r>
              <a:rPr lang="en-CA" sz="2400" dirty="0"/>
              <a:t>As a shepherd seeks out his flock when he is among his sheep that have been scattered, </a:t>
            </a:r>
            <a:r>
              <a:rPr lang="en-CA" sz="2400" b="1" dirty="0">
                <a:highlight>
                  <a:srgbClr val="FFFF00"/>
                </a:highlight>
              </a:rPr>
              <a:t>so will I seek out my sheep</a:t>
            </a:r>
            <a:r>
              <a:rPr lang="en-CA" sz="2400" dirty="0"/>
              <a:t>, </a:t>
            </a:r>
            <a:br>
              <a:rPr lang="en-CA" sz="2400" dirty="0"/>
            </a:br>
            <a:r>
              <a:rPr lang="en-CA" sz="2400" dirty="0"/>
              <a:t>and </a:t>
            </a:r>
            <a:r>
              <a:rPr lang="en-CA" sz="2400" b="1" dirty="0">
                <a:highlight>
                  <a:srgbClr val="FFFF00"/>
                </a:highlight>
              </a:rPr>
              <a:t>I will rescue them </a:t>
            </a:r>
            <a:r>
              <a:rPr lang="en-CA" sz="2400" dirty="0"/>
              <a:t>from all places where they have been scattered </a:t>
            </a:r>
            <a:br>
              <a:rPr lang="en-CA" sz="2400" dirty="0"/>
            </a:br>
            <a:r>
              <a:rPr lang="en-CA" sz="2400" dirty="0"/>
              <a:t>on a day of clouds and thick darkness.  </a:t>
            </a:r>
          </a:p>
        </p:txBody>
      </p:sp>
    </p:spTree>
    <p:extLst>
      <p:ext uri="{BB962C8B-B14F-4D97-AF65-F5344CB8AC3E}">
        <p14:creationId xmlns:p14="http://schemas.microsoft.com/office/powerpoint/2010/main" val="1093128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3DFB2-C35D-03F7-F696-47B8091766FD}"/>
              </a:ext>
            </a:extLst>
          </p:cNvPr>
          <p:cNvSpPr>
            <a:spLocks noGrp="1"/>
          </p:cNvSpPr>
          <p:nvPr>
            <p:ph type="title"/>
          </p:nvPr>
        </p:nvSpPr>
        <p:spPr>
          <a:xfrm>
            <a:off x="838200" y="1"/>
            <a:ext cx="10515600" cy="1131375"/>
          </a:xfrm>
        </p:spPr>
        <p:txBody>
          <a:bodyPr/>
          <a:lstStyle/>
          <a:p>
            <a:pPr algn="ctr"/>
            <a:r>
              <a:rPr lang="en-CA" dirty="0">
                <a:latin typeface="Arial Black" panose="020B0A04020102020204" pitchFamily="34" charset="0"/>
              </a:rPr>
              <a:t>The Good Shepherd</a:t>
            </a:r>
          </a:p>
        </p:txBody>
      </p:sp>
      <p:sp>
        <p:nvSpPr>
          <p:cNvPr id="3" name="Content Placeholder 2">
            <a:extLst>
              <a:ext uri="{FF2B5EF4-FFF2-40B4-BE49-F238E27FC236}">
                <a16:creationId xmlns:a16="http://schemas.microsoft.com/office/drawing/2014/main" id="{418CC050-8DD3-3E18-7315-DCA2F3B12248}"/>
              </a:ext>
            </a:extLst>
          </p:cNvPr>
          <p:cNvSpPr>
            <a:spLocks noGrp="1"/>
          </p:cNvSpPr>
          <p:nvPr>
            <p:ph idx="1"/>
          </p:nvPr>
        </p:nvSpPr>
        <p:spPr>
          <a:xfrm>
            <a:off x="707366" y="1131376"/>
            <a:ext cx="10938294" cy="5726623"/>
          </a:xfrm>
        </p:spPr>
        <p:txBody>
          <a:bodyPr>
            <a:normAutofit/>
          </a:bodyPr>
          <a:lstStyle/>
          <a:p>
            <a:pPr>
              <a:spcBef>
                <a:spcPts val="1200"/>
              </a:spcBef>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This prophecy is specifically about the Second Exodus and calling people to the New Israel:</a:t>
            </a:r>
          </a:p>
          <a:p>
            <a:pPr marL="457200" lvl="1" indent="0">
              <a:spcBef>
                <a:spcPts val="0"/>
              </a:spcBef>
              <a:buNone/>
              <a:defRPr/>
            </a:pPr>
            <a:r>
              <a:rPr lang="en-CA" b="1" u="sng" dirty="0"/>
              <a:t>Ezekiel 34:13-14 ESV</a:t>
            </a:r>
          </a:p>
          <a:p>
            <a:pPr marL="457200" lvl="1" indent="0">
              <a:spcBef>
                <a:spcPts val="600"/>
              </a:spcBef>
              <a:buNone/>
            </a:pPr>
            <a:r>
              <a:rPr lang="en-CA" dirty="0"/>
              <a:t>And </a:t>
            </a:r>
            <a:r>
              <a:rPr lang="en-CA" b="1" dirty="0">
                <a:highlight>
                  <a:srgbClr val="FFFF00"/>
                </a:highlight>
              </a:rPr>
              <a:t>I will bring them out from the peoples and gather them from the countries</a:t>
            </a:r>
            <a:r>
              <a:rPr lang="en-CA" dirty="0"/>
              <a:t>, </a:t>
            </a:r>
            <a:br>
              <a:rPr lang="en-CA" dirty="0"/>
            </a:br>
            <a:r>
              <a:rPr lang="en-CA" dirty="0"/>
              <a:t>and will bring them into their own land.   </a:t>
            </a:r>
            <a:br>
              <a:rPr lang="en-CA" dirty="0"/>
            </a:br>
            <a:r>
              <a:rPr lang="en-CA" dirty="0"/>
              <a:t>And </a:t>
            </a:r>
            <a:r>
              <a:rPr lang="en-CA" b="1" dirty="0">
                <a:highlight>
                  <a:srgbClr val="FFFF00"/>
                </a:highlight>
              </a:rPr>
              <a:t>I will feed them </a:t>
            </a:r>
            <a:r>
              <a:rPr lang="en-CA" dirty="0"/>
              <a:t>on the mountains of Israel, by the ravines, and in all the inhabited places of the country.  </a:t>
            </a:r>
            <a:br>
              <a:rPr lang="en-CA" dirty="0"/>
            </a:br>
            <a:r>
              <a:rPr lang="en-CA" b="1" dirty="0">
                <a:highlight>
                  <a:srgbClr val="FFFF00"/>
                </a:highlight>
              </a:rPr>
              <a:t>I will feed them with good pasture</a:t>
            </a:r>
            <a:r>
              <a:rPr lang="en-CA" dirty="0"/>
              <a:t>, </a:t>
            </a:r>
            <a:br>
              <a:rPr lang="en-CA" dirty="0"/>
            </a:br>
            <a:r>
              <a:rPr lang="en-CA" dirty="0"/>
              <a:t>and on the mountain heights of Israel shall be their grazing land.  </a:t>
            </a:r>
            <a:br>
              <a:rPr lang="en-CA" dirty="0"/>
            </a:br>
            <a:r>
              <a:rPr lang="en-CA" dirty="0"/>
              <a:t>There they shall lie down in good grazing land, </a:t>
            </a:r>
            <a:br>
              <a:rPr lang="en-CA" dirty="0"/>
            </a:br>
            <a:r>
              <a:rPr lang="en-CA" dirty="0"/>
              <a:t>and </a:t>
            </a:r>
            <a:r>
              <a:rPr lang="en-CA" b="1" dirty="0">
                <a:highlight>
                  <a:srgbClr val="FFFF00"/>
                </a:highlight>
              </a:rPr>
              <a:t>on rich pasture they shall feed</a:t>
            </a:r>
            <a:r>
              <a:rPr lang="en-CA" dirty="0"/>
              <a:t> on the mountains of Israel.  </a:t>
            </a:r>
          </a:p>
          <a:p>
            <a:pPr>
              <a:spcBef>
                <a:spcPts val="600"/>
              </a:spcBef>
            </a:pPr>
            <a:r>
              <a:rPr lang="en-CA" dirty="0"/>
              <a:t>Jesus generalizes the role of the Good Shepherd to all his dealings with those who are called at any time to be True Worshippers:</a:t>
            </a:r>
          </a:p>
          <a:p>
            <a:pPr marL="457200" lvl="1" indent="0">
              <a:spcBef>
                <a:spcPts val="0"/>
              </a:spcBef>
              <a:buNone/>
            </a:pPr>
            <a:r>
              <a:rPr lang="en-CA" b="1" u="sng" dirty="0"/>
              <a:t>John 10:14 ESV</a:t>
            </a:r>
          </a:p>
          <a:p>
            <a:pPr marL="457200" lvl="1" indent="0">
              <a:spcBef>
                <a:spcPts val="0"/>
              </a:spcBef>
              <a:buNone/>
            </a:pPr>
            <a:r>
              <a:rPr lang="en-CA" dirty="0"/>
              <a:t>I am the good shepherd. </a:t>
            </a:r>
            <a:r>
              <a:rPr lang="en-CA" b="1" dirty="0">
                <a:highlight>
                  <a:srgbClr val="FFFF00"/>
                </a:highlight>
              </a:rPr>
              <a:t>I know my own and my own know me</a:t>
            </a:r>
            <a:r>
              <a:rPr lang="en-CA" dirty="0"/>
              <a:t> …</a:t>
            </a:r>
          </a:p>
          <a:p>
            <a:pPr>
              <a:spcBef>
                <a:spcPts val="600"/>
              </a:spcBef>
            </a:pPr>
            <a:endParaRPr lang="en-CA" dirty="0"/>
          </a:p>
        </p:txBody>
      </p:sp>
    </p:spTree>
    <p:extLst>
      <p:ext uri="{BB962C8B-B14F-4D97-AF65-F5344CB8AC3E}">
        <p14:creationId xmlns:p14="http://schemas.microsoft.com/office/powerpoint/2010/main" val="1795945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1BC5D-A835-4CED-9FA2-4067350BF2A5}"/>
              </a:ext>
            </a:extLst>
          </p:cNvPr>
          <p:cNvSpPr>
            <a:spLocks noGrp="1"/>
          </p:cNvSpPr>
          <p:nvPr>
            <p:ph type="title"/>
          </p:nvPr>
        </p:nvSpPr>
        <p:spPr>
          <a:xfrm>
            <a:off x="0" y="1"/>
            <a:ext cx="12192000" cy="1131375"/>
          </a:xfrm>
        </p:spPr>
        <p:txBody>
          <a:bodyPr/>
          <a:lstStyle/>
          <a:p>
            <a:pPr algn="ctr"/>
            <a:r>
              <a:rPr lang="en-CA" dirty="0">
                <a:latin typeface="Arial Black" panose="020B0A04020102020204" pitchFamily="34" charset="0"/>
              </a:rPr>
              <a:t>The News of the Fall of Jerusalem</a:t>
            </a:r>
          </a:p>
        </p:txBody>
      </p:sp>
      <p:sp>
        <p:nvSpPr>
          <p:cNvPr id="3" name="Content Placeholder 2">
            <a:extLst>
              <a:ext uri="{FF2B5EF4-FFF2-40B4-BE49-F238E27FC236}">
                <a16:creationId xmlns:a16="http://schemas.microsoft.com/office/drawing/2014/main" id="{4A6239B0-68CE-DB66-B53E-C3B7EA1017A5}"/>
              </a:ext>
            </a:extLst>
          </p:cNvPr>
          <p:cNvSpPr>
            <a:spLocks noGrp="1"/>
          </p:cNvSpPr>
          <p:nvPr>
            <p:ph idx="1"/>
          </p:nvPr>
        </p:nvSpPr>
        <p:spPr>
          <a:xfrm>
            <a:off x="0" y="1131376"/>
            <a:ext cx="11823700" cy="5726623"/>
          </a:xfrm>
        </p:spPr>
        <p:txBody>
          <a:bodyPr/>
          <a:lstStyle/>
          <a:p>
            <a:pPr marL="457200" lvl="1" indent="0">
              <a:buNone/>
            </a:pPr>
            <a:r>
              <a:rPr lang="en-CA" b="1" u="sng" dirty="0"/>
              <a:t>Ezekiel 33:21 ESV</a:t>
            </a:r>
          </a:p>
          <a:p>
            <a:pPr marL="457200" lvl="1" indent="0">
              <a:buNone/>
            </a:pPr>
            <a:r>
              <a:rPr lang="en-CA" dirty="0"/>
              <a:t>In the twelfth year of our exile, in the tenth month, on the fifth day of the month, </a:t>
            </a:r>
            <a:br>
              <a:rPr lang="en-CA" dirty="0"/>
            </a:br>
            <a:r>
              <a:rPr lang="en-CA" b="1" dirty="0">
                <a:highlight>
                  <a:srgbClr val="FFFF00"/>
                </a:highlight>
              </a:rPr>
              <a:t>a fugitive from Jerusalem came to me and said</a:t>
            </a:r>
            <a:r>
              <a:rPr lang="en-CA" dirty="0"/>
              <a:t>, </a:t>
            </a:r>
          </a:p>
          <a:p>
            <a:pPr marL="914400" lvl="2" indent="0">
              <a:buNone/>
            </a:pPr>
            <a:r>
              <a:rPr lang="en-CA" sz="2400" dirty="0"/>
              <a:t>“</a:t>
            </a:r>
            <a:r>
              <a:rPr lang="en-CA" sz="2400" b="1" dirty="0">
                <a:highlight>
                  <a:srgbClr val="FFFF00"/>
                </a:highlight>
              </a:rPr>
              <a:t>The city has been struck down</a:t>
            </a:r>
            <a:r>
              <a:rPr lang="en-CA" sz="2400" dirty="0"/>
              <a:t>.”  </a:t>
            </a:r>
          </a:p>
          <a:p>
            <a:r>
              <a:rPr lang="en-CA" dirty="0"/>
              <a:t>The “twelfth year” is 586/585</a:t>
            </a:r>
          </a:p>
          <a:p>
            <a:r>
              <a:rPr lang="en-CA" dirty="0"/>
              <a:t>Jerusalem was burned on August 15, 586</a:t>
            </a:r>
          </a:p>
          <a:p>
            <a:r>
              <a:rPr lang="en-CA" dirty="0"/>
              <a:t>The 10</a:t>
            </a:r>
            <a:r>
              <a:rPr lang="en-CA" baseline="30000" dirty="0"/>
              <a:t>th</a:t>
            </a:r>
            <a:r>
              <a:rPr lang="en-CA" dirty="0"/>
              <a:t> month, </a:t>
            </a:r>
            <a:r>
              <a:rPr lang="en-CA" dirty="0" err="1"/>
              <a:t>Tebeth</a:t>
            </a:r>
            <a:r>
              <a:rPr lang="en-CA" dirty="0"/>
              <a:t>, is December/January, so this is about four months after the actual fall of the city</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Ezekiel 33:22 ESV</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Now the hand of the LORD had been upon me the evening before the fugitive came;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he had opened my mouth by the time the man came to me in the morning,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so my mouth was opened, and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was no longer mute</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buNone/>
            </a:pPr>
            <a:endParaRPr lang="en-CA" dirty="0"/>
          </a:p>
        </p:txBody>
      </p:sp>
    </p:spTree>
    <p:extLst>
      <p:ext uri="{BB962C8B-B14F-4D97-AF65-F5344CB8AC3E}">
        <p14:creationId xmlns:p14="http://schemas.microsoft.com/office/powerpoint/2010/main" val="723897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61719-6A43-4FCF-C31E-8C617F40E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832CF5-111B-339C-167F-7E8A2B8229C8}"/>
              </a:ext>
            </a:extLst>
          </p:cNvPr>
          <p:cNvSpPr>
            <a:spLocks noGrp="1"/>
          </p:cNvSpPr>
          <p:nvPr>
            <p:ph type="title"/>
          </p:nvPr>
        </p:nvSpPr>
        <p:spPr>
          <a:xfrm>
            <a:off x="838200" y="1"/>
            <a:ext cx="10515600" cy="1131375"/>
          </a:xfrm>
        </p:spPr>
        <p:txBody>
          <a:bodyPr/>
          <a:lstStyle/>
          <a:p>
            <a:pPr algn="ctr"/>
            <a:r>
              <a:rPr lang="en-CA" dirty="0">
                <a:latin typeface="Arial Black" panose="020B0A04020102020204" pitchFamily="34" charset="0"/>
              </a:rPr>
              <a:t>The Good Shepherd</a:t>
            </a:r>
          </a:p>
        </p:txBody>
      </p:sp>
      <p:sp>
        <p:nvSpPr>
          <p:cNvPr id="3" name="Content Placeholder 2">
            <a:extLst>
              <a:ext uri="{FF2B5EF4-FFF2-40B4-BE49-F238E27FC236}">
                <a16:creationId xmlns:a16="http://schemas.microsoft.com/office/drawing/2014/main" id="{AEF112FA-EAF7-E6F0-FB2C-4E15C8FFB30D}"/>
              </a:ext>
            </a:extLst>
          </p:cNvPr>
          <p:cNvSpPr>
            <a:spLocks noGrp="1"/>
          </p:cNvSpPr>
          <p:nvPr>
            <p:ph idx="1"/>
          </p:nvPr>
        </p:nvSpPr>
        <p:spPr>
          <a:xfrm>
            <a:off x="541867" y="1131376"/>
            <a:ext cx="11484817" cy="5726623"/>
          </a:xfrm>
        </p:spPr>
        <p:txBody>
          <a:bodyPr>
            <a:normAutofit/>
          </a:bodyPr>
          <a:lstStyle/>
          <a:p>
            <a:pPr marL="0" marR="0" lvl="0" indent="0" algn="l" defTabSz="914400" rtl="0" eaLnBrk="1" fontAlgn="auto" latinLnBrk="0" hangingPunct="1">
              <a:lnSpc>
                <a:spcPct val="90000"/>
              </a:lnSpc>
              <a:spcBef>
                <a:spcPts val="1200"/>
              </a:spcBef>
              <a:spcAft>
                <a:spcPts val="0"/>
              </a:spcAft>
              <a:buClrTx/>
              <a:buSzTx/>
              <a:buNone/>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Jesus emphasizes that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role of a “shepherd” is one of service and succor</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lvl="1" indent="0">
              <a:spcBef>
                <a:spcPts val="0"/>
              </a:spcBef>
              <a:buNone/>
              <a:defRPr/>
            </a:pPr>
            <a:r>
              <a:rPr lang="en-CA" b="1" u="sng" dirty="0"/>
              <a:t>Ezekiel 34:15-16 ESV</a:t>
            </a:r>
          </a:p>
          <a:p>
            <a:pPr marL="457200" lvl="1" indent="0">
              <a:spcBef>
                <a:spcPts val="600"/>
              </a:spcBef>
              <a:buNone/>
            </a:pPr>
            <a:r>
              <a:rPr lang="en-CA" b="1" dirty="0">
                <a:highlight>
                  <a:srgbClr val="FFFF00"/>
                </a:highlight>
              </a:rPr>
              <a:t>I myself will be the shepherd of my sheep</a:t>
            </a:r>
            <a:r>
              <a:rPr lang="en-CA" dirty="0"/>
              <a:t>, </a:t>
            </a:r>
            <a:br>
              <a:rPr lang="en-CA" dirty="0"/>
            </a:br>
            <a:r>
              <a:rPr lang="en-CA" dirty="0"/>
              <a:t>and I myself will make them lie down, declares the Lord GOD. </a:t>
            </a:r>
          </a:p>
          <a:p>
            <a:pPr marL="457200" lvl="1" indent="0">
              <a:spcBef>
                <a:spcPts val="600"/>
              </a:spcBef>
              <a:buNone/>
            </a:pPr>
            <a:r>
              <a:rPr lang="en-CA" dirty="0"/>
              <a:t>I will seek the lost, and I will bring back the strayed, </a:t>
            </a:r>
            <a:br>
              <a:rPr lang="en-CA" dirty="0"/>
            </a:br>
            <a:r>
              <a:rPr lang="en-CA" dirty="0"/>
              <a:t>and </a:t>
            </a:r>
            <a:r>
              <a:rPr lang="en-CA" b="1" dirty="0">
                <a:highlight>
                  <a:srgbClr val="FFFF00"/>
                </a:highlight>
              </a:rPr>
              <a:t>I will bind up the injured</a:t>
            </a:r>
            <a:r>
              <a:rPr lang="en-CA" dirty="0"/>
              <a:t>, and </a:t>
            </a:r>
            <a:r>
              <a:rPr lang="en-CA" b="1" dirty="0">
                <a:highlight>
                  <a:srgbClr val="FFFF00"/>
                </a:highlight>
              </a:rPr>
              <a:t>I will strengthen the weak</a:t>
            </a:r>
            <a:r>
              <a:rPr lang="en-CA" dirty="0"/>
              <a:t>, </a:t>
            </a:r>
            <a:br>
              <a:rPr lang="en-CA" dirty="0"/>
            </a:br>
            <a:r>
              <a:rPr lang="en-CA" dirty="0"/>
              <a:t>and the fat and the strong I will destroy.  </a:t>
            </a:r>
            <a:br>
              <a:rPr lang="en-CA" dirty="0"/>
            </a:br>
            <a:r>
              <a:rPr lang="en-CA" dirty="0"/>
              <a:t>I will feed them in [justness] (</a:t>
            </a:r>
            <a:r>
              <a:rPr lang="en-CA" dirty="0" err="1"/>
              <a:t>mish</a:t>
            </a:r>
            <a:r>
              <a:rPr lang="en-CA" dirty="0" err="1">
                <a:latin typeface="Calibri" panose="020F0502020204030204" pitchFamily="34" charset="0"/>
                <a:cs typeface="Calibri" panose="020F0502020204030204" pitchFamily="34" charset="0"/>
              </a:rPr>
              <a:t>ᵉpat</a:t>
            </a:r>
            <a:r>
              <a:rPr lang="en-CA" dirty="0">
                <a:latin typeface="Calibri" panose="020F0502020204030204" pitchFamily="34" charset="0"/>
                <a:cs typeface="Calibri" panose="020F0502020204030204" pitchFamily="34" charset="0"/>
              </a:rPr>
              <a:t>)</a:t>
            </a:r>
            <a:r>
              <a:rPr lang="en-CA" dirty="0"/>
              <a:t>.</a:t>
            </a:r>
          </a:p>
          <a:p>
            <a:pPr marL="457200" lvl="1" indent="0">
              <a:spcBef>
                <a:spcPts val="600"/>
              </a:spcBef>
              <a:buNone/>
            </a:pPr>
            <a:r>
              <a:rPr lang="en-CA" b="1" u="sng" dirty="0"/>
              <a:t>Mark 10:45 ESV </a:t>
            </a:r>
          </a:p>
          <a:p>
            <a:pPr marL="457200" lvl="1" indent="0">
              <a:spcBef>
                <a:spcPts val="0"/>
              </a:spcBef>
              <a:buNone/>
            </a:pPr>
            <a:r>
              <a:rPr lang="en-CA" dirty="0"/>
              <a:t>For even </a:t>
            </a:r>
            <a:r>
              <a:rPr lang="en-CA" b="1" dirty="0">
                <a:highlight>
                  <a:srgbClr val="FFFF00"/>
                </a:highlight>
              </a:rPr>
              <a:t>the Son of Man came not to be served but to serve</a:t>
            </a:r>
            <a:r>
              <a:rPr lang="en-CA" dirty="0"/>
              <a:t> …</a:t>
            </a:r>
          </a:p>
          <a:p>
            <a:pPr marL="457200" lvl="1" indent="0">
              <a:spcBef>
                <a:spcPts val="600"/>
              </a:spcBef>
              <a:buNone/>
            </a:pPr>
            <a:r>
              <a:rPr lang="en-CA" b="1" u="sng" dirty="0"/>
              <a:t>Luke 22:26b-27 ESV</a:t>
            </a:r>
          </a:p>
          <a:p>
            <a:pPr marL="457200" lvl="1" indent="0">
              <a:spcBef>
                <a:spcPts val="0"/>
              </a:spcBef>
              <a:buNone/>
            </a:pPr>
            <a:r>
              <a:rPr lang="en-CA" dirty="0"/>
              <a:t>… let the greatest among you become as the youngest, </a:t>
            </a:r>
            <a:br>
              <a:rPr lang="en-CA" dirty="0"/>
            </a:br>
            <a:r>
              <a:rPr lang="en-CA" dirty="0"/>
              <a:t>and </a:t>
            </a:r>
            <a:r>
              <a:rPr lang="en-CA" b="1" dirty="0">
                <a:highlight>
                  <a:srgbClr val="FFFF00"/>
                </a:highlight>
              </a:rPr>
              <a:t>the leader as one who serves</a:t>
            </a:r>
            <a:r>
              <a:rPr lang="en-CA" dirty="0"/>
              <a:t>.</a:t>
            </a:r>
            <a:br>
              <a:rPr lang="en-CA" dirty="0"/>
            </a:br>
            <a:r>
              <a:rPr lang="en-CA" dirty="0"/>
              <a:t>For who is the greater, one who reclines at table or one who serves? </a:t>
            </a:r>
            <a:br>
              <a:rPr lang="en-CA" dirty="0"/>
            </a:br>
            <a:r>
              <a:rPr lang="en-CA" dirty="0"/>
              <a:t>Is it not the one who reclines at table? </a:t>
            </a:r>
            <a:br>
              <a:rPr lang="en-CA" dirty="0"/>
            </a:br>
            <a:r>
              <a:rPr lang="en-CA" dirty="0"/>
              <a:t>But </a:t>
            </a:r>
            <a:r>
              <a:rPr lang="en-CA" b="1" dirty="0">
                <a:highlight>
                  <a:srgbClr val="FFFF00"/>
                </a:highlight>
              </a:rPr>
              <a:t>I am among you as the one who serves</a:t>
            </a:r>
            <a:r>
              <a:rPr lang="en-CA" dirty="0"/>
              <a:t>.</a:t>
            </a:r>
          </a:p>
          <a:p>
            <a:pPr marL="0" indent="0">
              <a:spcBef>
                <a:spcPts val="600"/>
              </a:spcBef>
              <a:buNone/>
            </a:pPr>
            <a:endParaRPr lang="en-CA" dirty="0"/>
          </a:p>
          <a:p>
            <a:pPr>
              <a:spcBef>
                <a:spcPts val="600"/>
              </a:spcBef>
            </a:pPr>
            <a:endParaRPr lang="en-CA" dirty="0"/>
          </a:p>
        </p:txBody>
      </p:sp>
    </p:spTree>
    <p:extLst>
      <p:ext uri="{BB962C8B-B14F-4D97-AF65-F5344CB8AC3E}">
        <p14:creationId xmlns:p14="http://schemas.microsoft.com/office/powerpoint/2010/main" val="2051588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8FA3E-4654-FA30-5AD6-837EDE5125C8}"/>
              </a:ext>
            </a:extLst>
          </p:cNvPr>
          <p:cNvSpPr>
            <a:spLocks noGrp="1"/>
          </p:cNvSpPr>
          <p:nvPr>
            <p:ph type="title"/>
          </p:nvPr>
        </p:nvSpPr>
        <p:spPr>
          <a:xfrm>
            <a:off x="0" y="1"/>
            <a:ext cx="12192000" cy="1208867"/>
          </a:xfrm>
        </p:spPr>
        <p:txBody>
          <a:bodyPr/>
          <a:lstStyle/>
          <a:p>
            <a:pPr algn="ctr"/>
            <a:r>
              <a:rPr lang="en-CA" dirty="0">
                <a:latin typeface="Arial Black" panose="020B0A04020102020204" pitchFamily="34" charset="0"/>
              </a:rPr>
              <a:t>The Remnant and the Second Exodus</a:t>
            </a:r>
          </a:p>
        </p:txBody>
      </p:sp>
      <p:sp>
        <p:nvSpPr>
          <p:cNvPr id="3" name="Content Placeholder 2">
            <a:extLst>
              <a:ext uri="{FF2B5EF4-FFF2-40B4-BE49-F238E27FC236}">
                <a16:creationId xmlns:a16="http://schemas.microsoft.com/office/drawing/2014/main" id="{B474BB22-2233-8606-E5DC-54022397397D}"/>
              </a:ext>
            </a:extLst>
          </p:cNvPr>
          <p:cNvSpPr>
            <a:spLocks noGrp="1"/>
          </p:cNvSpPr>
          <p:nvPr>
            <p:ph idx="1"/>
          </p:nvPr>
        </p:nvSpPr>
        <p:spPr>
          <a:xfrm>
            <a:off x="161365" y="1208868"/>
            <a:ext cx="11751235" cy="5649131"/>
          </a:xfrm>
        </p:spPr>
        <p:txBody>
          <a:bodyPr>
            <a:normAutofit/>
          </a:bodyPr>
          <a:lstStyle/>
          <a:p>
            <a:r>
              <a:rPr lang="en-CA" b="1" dirty="0">
                <a:highlight>
                  <a:srgbClr val="FFFF00"/>
                </a:highlight>
              </a:rPr>
              <a:t>This section describes how God identifies those to form the “remnant” as well as those to participate in the “second exodus”</a:t>
            </a:r>
            <a:r>
              <a:rPr lang="en-CA" dirty="0"/>
              <a:t>:</a:t>
            </a:r>
          </a:p>
          <a:p>
            <a:pPr marL="457200" lvl="1" indent="0">
              <a:buNone/>
            </a:pPr>
            <a:r>
              <a:rPr lang="en-CA" b="1" u="sng" dirty="0"/>
              <a:t>Ezekiel 34:17-19 ESV</a:t>
            </a:r>
          </a:p>
          <a:p>
            <a:pPr marL="457200" lvl="1" indent="0">
              <a:buNone/>
            </a:pPr>
            <a:r>
              <a:rPr lang="en-CA" dirty="0"/>
              <a:t>As for you, </a:t>
            </a:r>
            <a:r>
              <a:rPr lang="en-CA" b="1" dirty="0">
                <a:highlight>
                  <a:srgbClr val="FFFF00"/>
                </a:highlight>
              </a:rPr>
              <a:t>my flock</a:t>
            </a:r>
            <a:r>
              <a:rPr lang="en-CA" dirty="0"/>
              <a:t>, thus says the Lord GOD: </a:t>
            </a:r>
          </a:p>
          <a:p>
            <a:pPr marL="914400" lvl="2" indent="0">
              <a:buNone/>
            </a:pPr>
            <a:r>
              <a:rPr lang="en-CA" sz="2400" dirty="0"/>
              <a:t>Behold, </a:t>
            </a:r>
            <a:r>
              <a:rPr lang="en-CA" sz="2400" b="1" dirty="0">
                <a:highlight>
                  <a:srgbClr val="FFFF00"/>
                </a:highlight>
              </a:rPr>
              <a:t>I judge between sheep and sheep</a:t>
            </a:r>
            <a:r>
              <a:rPr lang="en-CA" sz="2400" dirty="0"/>
              <a:t>, between rams and male goats.  </a:t>
            </a:r>
          </a:p>
          <a:p>
            <a:pPr marL="914400" lvl="2" indent="0">
              <a:buNone/>
            </a:pPr>
            <a:r>
              <a:rPr lang="en-CA" sz="2400" dirty="0"/>
              <a:t>Is it not enough for you to feed on the good pasture, </a:t>
            </a:r>
            <a:br>
              <a:rPr lang="en-CA" sz="2400" dirty="0"/>
            </a:br>
            <a:r>
              <a:rPr lang="en-CA" sz="2400" dirty="0"/>
              <a:t>that you must tread down with your feet the rest of your pasture; </a:t>
            </a:r>
            <a:br>
              <a:rPr lang="en-CA" sz="2400" dirty="0"/>
            </a:br>
            <a:r>
              <a:rPr lang="en-CA" sz="2400" dirty="0"/>
              <a:t>and to drink of clear water, that you must muddy the rest of the water with your feet?  </a:t>
            </a:r>
          </a:p>
          <a:p>
            <a:pPr marL="914400" lvl="2" indent="0">
              <a:buNone/>
            </a:pPr>
            <a:r>
              <a:rPr lang="en-CA" sz="2400" dirty="0"/>
              <a:t>And </a:t>
            </a:r>
            <a:r>
              <a:rPr lang="en-CA" sz="2400" b="1" dirty="0">
                <a:highlight>
                  <a:srgbClr val="FFFF00"/>
                </a:highlight>
              </a:rPr>
              <a:t>must my sheep</a:t>
            </a:r>
            <a:r>
              <a:rPr lang="en-CA" sz="2400" dirty="0"/>
              <a:t> eat what you have trodden with your feet, </a:t>
            </a:r>
            <a:br>
              <a:rPr lang="en-CA" sz="2400" dirty="0"/>
            </a:br>
            <a:r>
              <a:rPr lang="en-CA" sz="2400" dirty="0"/>
              <a:t>and drink what you have muddied with your feet?</a:t>
            </a:r>
          </a:p>
          <a:p>
            <a:r>
              <a:rPr lang="en-CA" dirty="0"/>
              <a:t>The attitude here is of competitive selfishness to attain personal advantage: Jesus knows his sheep, “my flock”, but externally there is no distinction from the rest of the sheep, “rams and male goats”</a:t>
            </a:r>
          </a:p>
          <a:p>
            <a:pPr marL="0" indent="0">
              <a:buNone/>
            </a:pPr>
            <a:endParaRPr lang="en-CA" dirty="0"/>
          </a:p>
          <a:p>
            <a:pPr marL="914400" lvl="2" indent="0">
              <a:buNone/>
            </a:pPr>
            <a:endParaRPr lang="en-CA" sz="2400" dirty="0"/>
          </a:p>
        </p:txBody>
      </p:sp>
    </p:spTree>
    <p:extLst>
      <p:ext uri="{BB962C8B-B14F-4D97-AF65-F5344CB8AC3E}">
        <p14:creationId xmlns:p14="http://schemas.microsoft.com/office/powerpoint/2010/main" val="316343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825A7-6543-EC01-10B4-067CE8C5EA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ACC8B-E9D9-0A56-67CB-6B2855125306}"/>
              </a:ext>
            </a:extLst>
          </p:cNvPr>
          <p:cNvSpPr>
            <a:spLocks noGrp="1"/>
          </p:cNvSpPr>
          <p:nvPr>
            <p:ph type="title"/>
          </p:nvPr>
        </p:nvSpPr>
        <p:spPr>
          <a:xfrm>
            <a:off x="0" y="1"/>
            <a:ext cx="12192000" cy="1208867"/>
          </a:xfrm>
        </p:spPr>
        <p:txBody>
          <a:bodyPr/>
          <a:lstStyle/>
          <a:p>
            <a:pPr algn="ctr"/>
            <a:r>
              <a:rPr lang="en-CA" dirty="0">
                <a:latin typeface="Arial Black" panose="020B0A04020102020204" pitchFamily="34" charset="0"/>
              </a:rPr>
              <a:t>The Remnant and the Second Exodus</a:t>
            </a:r>
          </a:p>
        </p:txBody>
      </p:sp>
      <p:sp>
        <p:nvSpPr>
          <p:cNvPr id="3" name="Content Placeholder 2">
            <a:extLst>
              <a:ext uri="{FF2B5EF4-FFF2-40B4-BE49-F238E27FC236}">
                <a16:creationId xmlns:a16="http://schemas.microsoft.com/office/drawing/2014/main" id="{FF44CB0E-6AA1-761C-CAD1-BDE4EDD561B9}"/>
              </a:ext>
            </a:extLst>
          </p:cNvPr>
          <p:cNvSpPr>
            <a:spLocks noGrp="1"/>
          </p:cNvSpPr>
          <p:nvPr>
            <p:ph idx="1"/>
          </p:nvPr>
        </p:nvSpPr>
        <p:spPr>
          <a:xfrm>
            <a:off x="340659" y="1208868"/>
            <a:ext cx="11571940" cy="5649131"/>
          </a:xfrm>
        </p:spPr>
        <p:txBody>
          <a:bodyPr>
            <a:normAutofit/>
          </a:bodyPr>
          <a:lstStyle/>
          <a:p>
            <a:r>
              <a:rPr lang="en-CA" dirty="0"/>
              <a:t>The “</a:t>
            </a:r>
            <a:r>
              <a:rPr lang="en-CA" b="1" dirty="0">
                <a:highlight>
                  <a:srgbClr val="FFFF00"/>
                </a:highlight>
              </a:rPr>
              <a:t>fat sheep</a:t>
            </a:r>
            <a:r>
              <a:rPr lang="en-CA" dirty="0"/>
              <a:t>” are those that get ahead by taking advantage of others:</a:t>
            </a:r>
          </a:p>
          <a:p>
            <a:pPr marL="457200" lvl="1" indent="0">
              <a:buNone/>
            </a:pPr>
            <a:r>
              <a:rPr lang="en-CA" b="1" u="sng" dirty="0"/>
              <a:t>Ezekiel 34:20-22 ESV</a:t>
            </a:r>
          </a:p>
          <a:p>
            <a:pPr marL="457200" lvl="1" indent="0">
              <a:buNone/>
            </a:pPr>
            <a:r>
              <a:rPr lang="en-CA" dirty="0"/>
              <a:t>Therefore, thus says the Lord GOD to them: </a:t>
            </a:r>
          </a:p>
          <a:p>
            <a:pPr marL="914400" lvl="2" indent="0">
              <a:buNone/>
            </a:pPr>
            <a:r>
              <a:rPr lang="en-CA" sz="2400" dirty="0"/>
              <a:t>Behold, I, </a:t>
            </a:r>
            <a:r>
              <a:rPr lang="en-CA" sz="2400" b="1" dirty="0">
                <a:highlight>
                  <a:srgbClr val="FFFF00"/>
                </a:highlight>
              </a:rPr>
              <a:t>I myself will judge between the fat sheep and the lean sheep</a:t>
            </a:r>
            <a:r>
              <a:rPr lang="en-CA" sz="2400" dirty="0"/>
              <a:t>.  </a:t>
            </a:r>
            <a:br>
              <a:rPr lang="en-CA" sz="2400" dirty="0"/>
            </a:br>
            <a:r>
              <a:rPr lang="en-CA" sz="2400" dirty="0"/>
              <a:t>Because you push with side and shoulder, and thrust at all the weak with your horns, </a:t>
            </a:r>
            <a:br>
              <a:rPr lang="en-CA" sz="2400" dirty="0"/>
            </a:br>
            <a:r>
              <a:rPr lang="en-CA" sz="2400" dirty="0"/>
              <a:t>till you have scattered them abroad, </a:t>
            </a:r>
            <a:br>
              <a:rPr lang="en-CA" sz="2400" dirty="0"/>
            </a:br>
            <a:r>
              <a:rPr lang="en-CA" sz="2400" b="1" dirty="0">
                <a:highlight>
                  <a:srgbClr val="FFFF00"/>
                </a:highlight>
              </a:rPr>
              <a:t>I will rescue my flock</a:t>
            </a:r>
            <a:r>
              <a:rPr lang="en-CA" sz="2400" dirty="0"/>
              <a:t>; they shall no longer be a prey.  </a:t>
            </a:r>
            <a:br>
              <a:rPr lang="en-CA" sz="2400" dirty="0"/>
            </a:br>
            <a:r>
              <a:rPr lang="en-CA" sz="2400" dirty="0"/>
              <a:t>And I will judge between sheep and sheep.  </a:t>
            </a:r>
          </a:p>
          <a:p>
            <a:r>
              <a:rPr lang="en-CA" dirty="0"/>
              <a:t>This is clearly looking to the New Isreal in the World Tomorrow:</a:t>
            </a:r>
          </a:p>
          <a:p>
            <a:pPr marL="457200" lvl="1" indent="0">
              <a:buNone/>
            </a:pPr>
            <a:r>
              <a:rPr lang="en-CA" b="1" u="sng" dirty="0"/>
              <a:t>Ezekiel 34:23-24 ESV</a:t>
            </a:r>
          </a:p>
          <a:p>
            <a:pPr marL="457200" lvl="1" indent="0">
              <a:buNone/>
            </a:pPr>
            <a:r>
              <a:rPr lang="en-CA" dirty="0"/>
              <a:t>And </a:t>
            </a:r>
            <a:r>
              <a:rPr lang="en-CA" b="1" dirty="0">
                <a:highlight>
                  <a:srgbClr val="FFFF00"/>
                </a:highlight>
              </a:rPr>
              <a:t>I will set up over them one shepherd</a:t>
            </a:r>
            <a:r>
              <a:rPr lang="en-CA" dirty="0"/>
              <a:t>, my servant </a:t>
            </a:r>
            <a:r>
              <a:rPr lang="en-CA" b="1" dirty="0">
                <a:highlight>
                  <a:srgbClr val="FFFF00"/>
                </a:highlight>
              </a:rPr>
              <a:t>David</a:t>
            </a:r>
            <a:r>
              <a:rPr lang="en-CA" dirty="0"/>
              <a:t>, </a:t>
            </a:r>
            <a:br>
              <a:rPr lang="en-CA" dirty="0"/>
            </a:br>
            <a:r>
              <a:rPr lang="en-CA" dirty="0"/>
              <a:t>and he shall feed them: he shall feed them and be their shepherd.  </a:t>
            </a:r>
          </a:p>
          <a:p>
            <a:pPr marL="457200" lvl="1" indent="0">
              <a:buNone/>
            </a:pPr>
            <a:r>
              <a:rPr lang="en-CA" dirty="0"/>
              <a:t>And I, the LORD, will be their God, and my servant David </a:t>
            </a:r>
            <a:r>
              <a:rPr lang="en-CA" b="1" dirty="0">
                <a:highlight>
                  <a:srgbClr val="FFFF00"/>
                </a:highlight>
              </a:rPr>
              <a:t>shall be prince among them</a:t>
            </a:r>
            <a:r>
              <a:rPr lang="en-CA" dirty="0"/>
              <a:t>.  </a:t>
            </a:r>
            <a:br>
              <a:rPr lang="en-CA" dirty="0"/>
            </a:br>
            <a:r>
              <a:rPr lang="en-CA" b="1" dirty="0">
                <a:highlight>
                  <a:srgbClr val="FFFF00"/>
                </a:highlight>
              </a:rPr>
              <a:t>I am the LORD</a:t>
            </a:r>
            <a:r>
              <a:rPr lang="en-CA" dirty="0"/>
              <a:t>; </a:t>
            </a:r>
            <a:r>
              <a:rPr lang="en-CA" b="1" dirty="0">
                <a:highlight>
                  <a:srgbClr val="FFFF00"/>
                </a:highlight>
              </a:rPr>
              <a:t>I have spoken</a:t>
            </a:r>
            <a:r>
              <a:rPr lang="en-CA" dirty="0"/>
              <a:t>.</a:t>
            </a:r>
          </a:p>
        </p:txBody>
      </p:sp>
    </p:spTree>
    <p:extLst>
      <p:ext uri="{BB962C8B-B14F-4D97-AF65-F5344CB8AC3E}">
        <p14:creationId xmlns:p14="http://schemas.microsoft.com/office/powerpoint/2010/main" val="720611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3AF4B-407E-57E3-9EF5-BEA5ECEBB8E3}"/>
              </a:ext>
            </a:extLst>
          </p:cNvPr>
          <p:cNvSpPr>
            <a:spLocks noGrp="1"/>
          </p:cNvSpPr>
          <p:nvPr>
            <p:ph type="title"/>
          </p:nvPr>
        </p:nvSpPr>
        <p:spPr>
          <a:xfrm>
            <a:off x="838200" y="1"/>
            <a:ext cx="10515600" cy="1131375"/>
          </a:xfrm>
        </p:spPr>
        <p:txBody>
          <a:bodyPr/>
          <a:lstStyle/>
          <a:p>
            <a:pPr algn="ctr"/>
            <a:r>
              <a:rPr lang="en-CA" dirty="0">
                <a:latin typeface="Arial Black" panose="020B0A04020102020204" pitchFamily="34" charset="0"/>
              </a:rPr>
              <a:t>The Remnant and the New Israel</a:t>
            </a:r>
          </a:p>
        </p:txBody>
      </p:sp>
      <p:sp>
        <p:nvSpPr>
          <p:cNvPr id="3" name="Content Placeholder 2">
            <a:extLst>
              <a:ext uri="{FF2B5EF4-FFF2-40B4-BE49-F238E27FC236}">
                <a16:creationId xmlns:a16="http://schemas.microsoft.com/office/drawing/2014/main" id="{CBE848A6-3D0F-85A0-5A33-B7CE008A77B3}"/>
              </a:ext>
            </a:extLst>
          </p:cNvPr>
          <p:cNvSpPr>
            <a:spLocks noGrp="1"/>
          </p:cNvSpPr>
          <p:nvPr>
            <p:ph idx="1"/>
          </p:nvPr>
        </p:nvSpPr>
        <p:spPr>
          <a:xfrm>
            <a:off x="286870" y="1131376"/>
            <a:ext cx="11613029" cy="5726623"/>
          </a:xfrm>
        </p:spPr>
        <p:txBody>
          <a:bodyPr>
            <a:normAutofit/>
          </a:bodyPr>
          <a:lstStyle/>
          <a:p>
            <a:r>
              <a:rPr lang="en-CA" dirty="0"/>
              <a:t>The “</a:t>
            </a:r>
            <a:r>
              <a:rPr lang="en-CA" b="1" dirty="0">
                <a:highlight>
                  <a:srgbClr val="FFFF00"/>
                </a:highlight>
              </a:rPr>
              <a:t>covenant of peace</a:t>
            </a:r>
            <a:r>
              <a:rPr lang="en-CA" dirty="0"/>
              <a:t>” is the “</a:t>
            </a:r>
            <a:r>
              <a:rPr lang="en-CA" b="1" dirty="0">
                <a:highlight>
                  <a:srgbClr val="FFFF00"/>
                </a:highlight>
              </a:rPr>
              <a:t>new covenant</a:t>
            </a:r>
            <a:r>
              <a:rPr lang="en-CA" dirty="0"/>
              <a:t>”: Ezekiel has already touched on it in 11:14-21, 16:59-63, and 20:40-44; the classic prophecy is in 36:22-36</a:t>
            </a:r>
          </a:p>
          <a:p>
            <a:pPr marL="457200" lvl="1" indent="0">
              <a:spcBef>
                <a:spcPts val="0"/>
              </a:spcBef>
              <a:buNone/>
            </a:pPr>
            <a:r>
              <a:rPr lang="en-CA" b="1" u="sng" dirty="0"/>
              <a:t>Ezekiel 11:19a, 16:60b, 20:41b-42a ESV</a:t>
            </a:r>
          </a:p>
          <a:p>
            <a:pPr marL="457200" lvl="1" indent="0">
              <a:spcBef>
                <a:spcPts val="0"/>
              </a:spcBef>
              <a:buNone/>
            </a:pPr>
            <a:r>
              <a:rPr lang="en-CA" dirty="0"/>
              <a:t>And I will give them one heart, and </a:t>
            </a:r>
            <a:r>
              <a:rPr lang="en-CA" b="1" dirty="0">
                <a:highlight>
                  <a:srgbClr val="FFFF00"/>
                </a:highlight>
              </a:rPr>
              <a:t>a new spirit</a:t>
            </a:r>
            <a:r>
              <a:rPr lang="en-CA" dirty="0"/>
              <a:t> I will put within them. </a:t>
            </a:r>
          </a:p>
          <a:p>
            <a:pPr marL="457200" lvl="1" indent="0">
              <a:spcBef>
                <a:spcPts val="0"/>
              </a:spcBef>
              <a:buNone/>
            </a:pPr>
            <a:r>
              <a:rPr lang="en-CA" dirty="0"/>
              <a:t>… and I will establish for you </a:t>
            </a:r>
            <a:r>
              <a:rPr lang="en-CA" b="1" dirty="0">
                <a:highlight>
                  <a:srgbClr val="FFFF00"/>
                </a:highlight>
              </a:rPr>
              <a:t>an everlasting covenant</a:t>
            </a:r>
            <a:r>
              <a:rPr lang="en-CA" dirty="0"/>
              <a:t>.</a:t>
            </a:r>
          </a:p>
          <a:p>
            <a:pPr marL="457200" lvl="1" indent="0">
              <a:spcBef>
                <a:spcPts val="0"/>
              </a:spcBef>
              <a:buNone/>
            </a:pPr>
            <a:r>
              <a:rPr lang="en-CA" dirty="0"/>
              <a:t>And I will manifest my holiness among you in the sight of the nations.  </a:t>
            </a:r>
            <a:br>
              <a:rPr lang="en-CA" dirty="0"/>
            </a:br>
            <a:r>
              <a:rPr lang="en-CA" dirty="0"/>
              <a:t>And </a:t>
            </a:r>
            <a:r>
              <a:rPr lang="en-CA" b="1" dirty="0">
                <a:highlight>
                  <a:srgbClr val="FFFF00"/>
                </a:highlight>
              </a:rPr>
              <a:t>you shall know that I am the LORD</a:t>
            </a:r>
            <a:r>
              <a:rPr lang="en-CA" dirty="0"/>
              <a:t> … </a:t>
            </a:r>
          </a:p>
          <a:p>
            <a:r>
              <a:rPr lang="en-CA" b="1" dirty="0">
                <a:highlight>
                  <a:srgbClr val="FFFF00"/>
                </a:highlight>
              </a:rPr>
              <a:t>The exiles would have understood this as promise of protection and abundance upon their return to the Land of Israel</a:t>
            </a:r>
            <a:r>
              <a:rPr lang="en-CA" dirty="0"/>
              <a:t>:</a:t>
            </a:r>
          </a:p>
          <a:p>
            <a:pPr marL="457200" lvl="1" indent="0">
              <a:spcBef>
                <a:spcPts val="0"/>
              </a:spcBef>
              <a:buNone/>
            </a:pPr>
            <a:r>
              <a:rPr lang="en-CA" b="1" u="sng" dirty="0"/>
              <a:t>Ezekiel 34:25-27a ESV</a:t>
            </a:r>
          </a:p>
          <a:p>
            <a:pPr marL="457200" lvl="1" indent="0">
              <a:spcBef>
                <a:spcPts val="0"/>
              </a:spcBef>
              <a:buNone/>
            </a:pPr>
            <a:r>
              <a:rPr lang="en-CA" dirty="0"/>
              <a:t>I will make with them </a:t>
            </a:r>
            <a:r>
              <a:rPr lang="en-CA" b="1" dirty="0">
                <a:highlight>
                  <a:srgbClr val="FFFF00"/>
                </a:highlight>
              </a:rPr>
              <a:t>a covenant of peace</a:t>
            </a:r>
            <a:r>
              <a:rPr lang="en-CA" dirty="0"/>
              <a:t> and banish wild beasts from the land, </a:t>
            </a:r>
            <a:br>
              <a:rPr lang="en-CA" dirty="0"/>
            </a:br>
            <a:r>
              <a:rPr lang="en-CA" b="1" dirty="0">
                <a:highlight>
                  <a:srgbClr val="FFFF00"/>
                </a:highlight>
              </a:rPr>
              <a:t>so that they may dwell securely</a:t>
            </a:r>
            <a:r>
              <a:rPr lang="en-CA" dirty="0"/>
              <a:t> in the wilderness and sleep in the woods.  </a:t>
            </a:r>
            <a:br>
              <a:rPr lang="en-CA" dirty="0"/>
            </a:br>
            <a:r>
              <a:rPr lang="en-CA" dirty="0"/>
              <a:t>And I will make them and the places all around my hill a blessing, </a:t>
            </a:r>
            <a:br>
              <a:rPr lang="en-CA" dirty="0"/>
            </a:br>
            <a:r>
              <a:rPr lang="en-CA" dirty="0"/>
              <a:t>and I will send down the showers in their season; they shall be showers of blessing.  </a:t>
            </a:r>
            <a:br>
              <a:rPr lang="en-CA" dirty="0"/>
            </a:br>
            <a:r>
              <a:rPr lang="en-CA" dirty="0"/>
              <a:t>And the trees of the field shall yield their fruit, and the earth shall yield its increase, </a:t>
            </a:r>
            <a:br>
              <a:rPr lang="en-CA" dirty="0"/>
            </a:br>
            <a:r>
              <a:rPr lang="en-CA" dirty="0"/>
              <a:t>and </a:t>
            </a:r>
            <a:r>
              <a:rPr lang="en-CA" b="1" dirty="0">
                <a:highlight>
                  <a:srgbClr val="FFFF00"/>
                </a:highlight>
              </a:rPr>
              <a:t>they shall be secure in their land</a:t>
            </a:r>
            <a:r>
              <a:rPr lang="en-CA" dirty="0"/>
              <a:t>. </a:t>
            </a:r>
          </a:p>
        </p:txBody>
      </p:sp>
    </p:spTree>
    <p:extLst>
      <p:ext uri="{BB962C8B-B14F-4D97-AF65-F5344CB8AC3E}">
        <p14:creationId xmlns:p14="http://schemas.microsoft.com/office/powerpoint/2010/main" val="23459668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E1A6-B95A-ACA7-A7F9-D795304590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AF2162-95D5-E04F-03FF-CDE8DBA68092}"/>
              </a:ext>
            </a:extLst>
          </p:cNvPr>
          <p:cNvSpPr>
            <a:spLocks noGrp="1"/>
          </p:cNvSpPr>
          <p:nvPr>
            <p:ph type="title"/>
          </p:nvPr>
        </p:nvSpPr>
        <p:spPr>
          <a:xfrm>
            <a:off x="838200" y="1"/>
            <a:ext cx="10515600" cy="1131375"/>
          </a:xfrm>
        </p:spPr>
        <p:txBody>
          <a:bodyPr/>
          <a:lstStyle/>
          <a:p>
            <a:pPr algn="ctr"/>
            <a:r>
              <a:rPr lang="en-CA" dirty="0">
                <a:latin typeface="Arial Black" panose="020B0A04020102020204" pitchFamily="34" charset="0"/>
              </a:rPr>
              <a:t>The Remnant and the New Israel</a:t>
            </a:r>
          </a:p>
        </p:txBody>
      </p:sp>
      <p:sp>
        <p:nvSpPr>
          <p:cNvPr id="3" name="Content Placeholder 2">
            <a:extLst>
              <a:ext uri="{FF2B5EF4-FFF2-40B4-BE49-F238E27FC236}">
                <a16:creationId xmlns:a16="http://schemas.microsoft.com/office/drawing/2014/main" id="{C89FE07F-4EC1-555C-C389-5D35BD47558B}"/>
              </a:ext>
            </a:extLst>
          </p:cNvPr>
          <p:cNvSpPr>
            <a:spLocks noGrp="1"/>
          </p:cNvSpPr>
          <p:nvPr>
            <p:ph idx="1"/>
          </p:nvPr>
        </p:nvSpPr>
        <p:spPr>
          <a:xfrm>
            <a:off x="1133856" y="1131376"/>
            <a:ext cx="10387584" cy="5726623"/>
          </a:xfrm>
        </p:spPr>
        <p:txBody>
          <a:bodyPr>
            <a:normAutofit lnSpcReduction="10000"/>
          </a:bodyPr>
          <a:lstStyle/>
          <a:p>
            <a:pPr>
              <a:spcBef>
                <a:spcPts val="0"/>
              </a:spcBef>
            </a:pPr>
            <a:r>
              <a:rPr lang="en-CA" dirty="0"/>
              <a:t>The real focus is the New Israel in the World Tomorrow:</a:t>
            </a:r>
          </a:p>
          <a:p>
            <a:pPr marL="457200" lvl="1" indent="0">
              <a:spcBef>
                <a:spcPts val="0"/>
              </a:spcBef>
              <a:buNone/>
            </a:pPr>
            <a:r>
              <a:rPr lang="en-CA" b="1" u="sng" dirty="0"/>
              <a:t>Ezekiel 34:27b-30 ESV</a:t>
            </a:r>
          </a:p>
          <a:p>
            <a:pPr marL="457200" lvl="1" indent="0">
              <a:spcBef>
                <a:spcPts val="0"/>
              </a:spcBef>
              <a:buNone/>
            </a:pPr>
            <a:r>
              <a:rPr lang="en-CA" b="1" dirty="0">
                <a:highlight>
                  <a:srgbClr val="FFFF00"/>
                </a:highlight>
              </a:rPr>
              <a:t>And they shall know that I am the LORD</a:t>
            </a:r>
            <a:r>
              <a:rPr lang="en-CA" dirty="0"/>
              <a:t>, </a:t>
            </a:r>
            <a:br>
              <a:rPr lang="en-CA" dirty="0"/>
            </a:br>
            <a:r>
              <a:rPr lang="en-CA" dirty="0"/>
              <a:t>when I break the bars of their yoke, </a:t>
            </a:r>
            <a:br>
              <a:rPr lang="en-CA" dirty="0"/>
            </a:br>
            <a:r>
              <a:rPr lang="en-CA" dirty="0"/>
              <a:t>and deliver them from the hand of those who enslaved them.  </a:t>
            </a:r>
          </a:p>
          <a:p>
            <a:pPr marL="457200" lvl="1" indent="0">
              <a:spcBef>
                <a:spcPts val="600"/>
              </a:spcBef>
              <a:buNone/>
            </a:pPr>
            <a:r>
              <a:rPr lang="en-CA" b="1" dirty="0">
                <a:highlight>
                  <a:srgbClr val="FFFF00"/>
                </a:highlight>
              </a:rPr>
              <a:t>They shall no more be a prey to the nations</a:t>
            </a:r>
            <a:r>
              <a:rPr lang="en-CA" dirty="0"/>
              <a:t>, </a:t>
            </a:r>
            <a:br>
              <a:rPr lang="en-CA" dirty="0"/>
            </a:br>
            <a:r>
              <a:rPr lang="en-CA" dirty="0"/>
              <a:t>nor shall the beasts of the land devour them.  </a:t>
            </a:r>
            <a:br>
              <a:rPr lang="en-CA" dirty="0"/>
            </a:br>
            <a:r>
              <a:rPr lang="en-CA" dirty="0"/>
              <a:t>They shall dwell securely, and none shall make them afraid.  </a:t>
            </a:r>
            <a:br>
              <a:rPr lang="en-CA" dirty="0"/>
            </a:br>
            <a:r>
              <a:rPr lang="en-CA" dirty="0"/>
              <a:t>And I will provide for them renowned plantations </a:t>
            </a:r>
            <a:br>
              <a:rPr lang="en-CA" dirty="0"/>
            </a:br>
            <a:r>
              <a:rPr lang="en-CA" dirty="0"/>
              <a:t>so that they shall no more be consumed with hunger in the land, </a:t>
            </a:r>
            <a:br>
              <a:rPr lang="en-CA" dirty="0"/>
            </a:br>
            <a:r>
              <a:rPr lang="en-CA" dirty="0"/>
              <a:t>and </a:t>
            </a:r>
            <a:r>
              <a:rPr lang="en-CA" b="1" dirty="0">
                <a:highlight>
                  <a:srgbClr val="FFFF00"/>
                </a:highlight>
              </a:rPr>
              <a:t>no longer suffer the reproach of the nations</a:t>
            </a:r>
            <a:r>
              <a:rPr lang="en-CA" dirty="0"/>
              <a:t>.  </a:t>
            </a:r>
          </a:p>
          <a:p>
            <a:pPr marL="457200" lvl="1" indent="0">
              <a:spcBef>
                <a:spcPts val="600"/>
              </a:spcBef>
              <a:buNone/>
            </a:pPr>
            <a:r>
              <a:rPr lang="en-CA" b="1" dirty="0">
                <a:highlight>
                  <a:srgbClr val="FFFF00"/>
                </a:highlight>
              </a:rPr>
              <a:t>And they shall know that I am the LORD their God with them</a:t>
            </a:r>
            <a:r>
              <a:rPr lang="en-CA" dirty="0"/>
              <a:t>, </a:t>
            </a:r>
            <a:br>
              <a:rPr lang="en-CA" dirty="0"/>
            </a:br>
            <a:r>
              <a:rPr lang="en-CA" dirty="0"/>
              <a:t>and that they, </a:t>
            </a:r>
            <a:r>
              <a:rPr lang="en-CA" b="1" dirty="0">
                <a:highlight>
                  <a:srgbClr val="FFFF00"/>
                </a:highlight>
              </a:rPr>
              <a:t>the house of Israel, are my people</a:t>
            </a:r>
            <a:r>
              <a:rPr lang="en-CA" dirty="0"/>
              <a:t>, declares the Lord GOD.  </a:t>
            </a:r>
          </a:p>
          <a:p>
            <a:pPr>
              <a:spcBef>
                <a:spcPts val="1200"/>
              </a:spcBef>
            </a:pPr>
            <a:r>
              <a:rPr lang="en-CA" b="1" dirty="0">
                <a:highlight>
                  <a:srgbClr val="FFFF00"/>
                </a:highlight>
              </a:rPr>
              <a:t>The “metaphor” of the Good Shepherd is explained</a:t>
            </a:r>
            <a:r>
              <a:rPr lang="en-CA" dirty="0"/>
              <a:t>: </a:t>
            </a:r>
          </a:p>
          <a:p>
            <a:pPr marL="457200" lvl="1" indent="0">
              <a:spcBef>
                <a:spcPts val="0"/>
              </a:spcBef>
              <a:buNone/>
            </a:pPr>
            <a:r>
              <a:rPr lang="en-CA" b="1" u="sng" dirty="0"/>
              <a:t>Ezekiel 34:31 ESV</a:t>
            </a:r>
          </a:p>
          <a:p>
            <a:pPr marL="457200" lvl="1" indent="0">
              <a:spcBef>
                <a:spcPts val="0"/>
              </a:spcBef>
              <a:buNone/>
            </a:pPr>
            <a:r>
              <a:rPr lang="en-CA" dirty="0"/>
              <a:t>And </a:t>
            </a:r>
            <a:r>
              <a:rPr lang="en-CA" b="1" dirty="0">
                <a:highlight>
                  <a:srgbClr val="FFFF00"/>
                </a:highlight>
              </a:rPr>
              <a:t>you are my sheep</a:t>
            </a:r>
            <a:r>
              <a:rPr lang="en-CA" dirty="0"/>
              <a:t>, </a:t>
            </a:r>
            <a:r>
              <a:rPr lang="en-CA" b="1" dirty="0">
                <a:highlight>
                  <a:srgbClr val="FFFF00"/>
                </a:highlight>
              </a:rPr>
              <a:t>human sheep</a:t>
            </a:r>
            <a:r>
              <a:rPr lang="en-CA" dirty="0"/>
              <a:t> of my pasture, </a:t>
            </a:r>
            <a:br>
              <a:rPr lang="en-CA" dirty="0"/>
            </a:br>
            <a:r>
              <a:rPr lang="en-CA" dirty="0"/>
              <a:t>and </a:t>
            </a:r>
            <a:r>
              <a:rPr lang="en-CA" b="1" dirty="0">
                <a:highlight>
                  <a:srgbClr val="FFFF00"/>
                </a:highlight>
              </a:rPr>
              <a:t>I am your God</a:t>
            </a:r>
            <a:r>
              <a:rPr lang="en-CA" dirty="0"/>
              <a:t>, declares the Lord GOD.</a:t>
            </a:r>
          </a:p>
        </p:txBody>
      </p:sp>
    </p:spTree>
    <p:extLst>
      <p:ext uri="{BB962C8B-B14F-4D97-AF65-F5344CB8AC3E}">
        <p14:creationId xmlns:p14="http://schemas.microsoft.com/office/powerpoint/2010/main" val="11037328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5EE69-B9A0-4CF0-8DFE-BD73672B36C8}"/>
              </a:ext>
            </a:extLst>
          </p:cNvPr>
          <p:cNvSpPr>
            <a:spLocks noGrp="1"/>
          </p:cNvSpPr>
          <p:nvPr>
            <p:ph type="title"/>
          </p:nvPr>
        </p:nvSpPr>
        <p:spPr>
          <a:xfrm>
            <a:off x="838200" y="365125"/>
            <a:ext cx="10515600" cy="3973792"/>
          </a:xfrm>
        </p:spPr>
        <p:txBody>
          <a:bodyPr/>
          <a:lstStyle/>
          <a:p>
            <a:r>
              <a:rPr lang="en-CA" dirty="0">
                <a:latin typeface="Arial Black" panose="020B0A04020102020204" pitchFamily="34" charset="0"/>
              </a:rPr>
              <a:t>To be continued …</a:t>
            </a:r>
          </a:p>
        </p:txBody>
      </p:sp>
      <p:sp>
        <p:nvSpPr>
          <p:cNvPr id="3" name="Content Placeholder 2">
            <a:extLst>
              <a:ext uri="{FF2B5EF4-FFF2-40B4-BE49-F238E27FC236}">
                <a16:creationId xmlns:a16="http://schemas.microsoft.com/office/drawing/2014/main" id="{784016E3-BDC8-490A-BFAE-B3176C52F3DB}"/>
              </a:ext>
            </a:extLst>
          </p:cNvPr>
          <p:cNvSpPr>
            <a:spLocks noGrp="1"/>
          </p:cNvSpPr>
          <p:nvPr>
            <p:ph idx="1"/>
          </p:nvPr>
        </p:nvSpPr>
        <p:spPr>
          <a:xfrm>
            <a:off x="838200" y="4338917"/>
            <a:ext cx="10515600" cy="1838045"/>
          </a:xfrm>
        </p:spPr>
        <p:txBody>
          <a:bodyPr/>
          <a:lstStyle/>
          <a:p>
            <a:endParaRPr lang="en-CA" dirty="0"/>
          </a:p>
        </p:txBody>
      </p:sp>
    </p:spTree>
    <p:extLst>
      <p:ext uri="{BB962C8B-B14F-4D97-AF65-F5344CB8AC3E}">
        <p14:creationId xmlns:p14="http://schemas.microsoft.com/office/powerpoint/2010/main" val="2938141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64F97-5D66-CFAF-9007-FDDE7954D7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2F7B4-4E61-91EB-EB91-C1DF441353B4}"/>
              </a:ext>
            </a:extLst>
          </p:cNvPr>
          <p:cNvSpPr>
            <a:spLocks noGrp="1"/>
          </p:cNvSpPr>
          <p:nvPr>
            <p:ph type="title"/>
          </p:nvPr>
        </p:nvSpPr>
        <p:spPr>
          <a:xfrm>
            <a:off x="0" y="1"/>
            <a:ext cx="12192000" cy="1131375"/>
          </a:xfrm>
        </p:spPr>
        <p:txBody>
          <a:bodyPr/>
          <a:lstStyle/>
          <a:p>
            <a:pPr algn="ctr"/>
            <a:r>
              <a:rPr lang="en-CA" dirty="0">
                <a:latin typeface="Arial Black" panose="020B0A04020102020204" pitchFamily="34" charset="0"/>
              </a:rPr>
              <a:t>The News of the Fall of Jerusalem</a:t>
            </a:r>
          </a:p>
        </p:txBody>
      </p:sp>
      <p:sp>
        <p:nvSpPr>
          <p:cNvPr id="3" name="Content Placeholder 2">
            <a:extLst>
              <a:ext uri="{FF2B5EF4-FFF2-40B4-BE49-F238E27FC236}">
                <a16:creationId xmlns:a16="http://schemas.microsoft.com/office/drawing/2014/main" id="{D24F7737-0EF1-919F-81C6-DEF88D737581}"/>
              </a:ext>
            </a:extLst>
          </p:cNvPr>
          <p:cNvSpPr>
            <a:spLocks noGrp="1"/>
          </p:cNvSpPr>
          <p:nvPr>
            <p:ph idx="1"/>
          </p:nvPr>
        </p:nvSpPr>
        <p:spPr>
          <a:xfrm>
            <a:off x="310550" y="1131376"/>
            <a:ext cx="11513149" cy="5726623"/>
          </a:xfrm>
        </p:spPr>
        <p:txBody>
          <a:bodyPr>
            <a:normAutofit lnSpcReduction="10000"/>
          </a:bodyPr>
          <a:lstStyle/>
          <a:p>
            <a:r>
              <a:rPr lang="en-CA" b="1" dirty="0">
                <a:highlight>
                  <a:srgbClr val="FFFF00"/>
                </a:highlight>
              </a:rPr>
              <a:t>Ezekiel had been “mute” for around seven years</a:t>
            </a:r>
            <a:r>
              <a:rPr lang="en-CA" dirty="0"/>
              <a:t>:</a:t>
            </a:r>
          </a:p>
          <a:p>
            <a:pPr marL="457200" lvl="1" indent="0">
              <a:spcBef>
                <a:spcPts val="0"/>
              </a:spcBef>
              <a:buNone/>
            </a:pPr>
            <a:r>
              <a:rPr lang="en-CA" b="1" u="sng" dirty="0"/>
              <a:t>Ezekiel 3:26-27 ESV</a:t>
            </a:r>
          </a:p>
          <a:p>
            <a:pPr marL="457200" lvl="1" indent="0">
              <a:spcBef>
                <a:spcPts val="0"/>
              </a:spcBef>
              <a:buNone/>
            </a:pPr>
            <a:r>
              <a:rPr lang="en-CA" dirty="0"/>
              <a:t>And I will make your tongue cling to the roof of your mouth, </a:t>
            </a:r>
            <a:br>
              <a:rPr lang="en-CA" dirty="0"/>
            </a:br>
            <a:r>
              <a:rPr lang="en-CA" dirty="0"/>
              <a:t>so that </a:t>
            </a:r>
            <a:r>
              <a:rPr lang="en-CA" b="1" dirty="0">
                <a:highlight>
                  <a:srgbClr val="FFFF00"/>
                </a:highlight>
              </a:rPr>
              <a:t>you shall be mute and unable to reprove them</a:t>
            </a:r>
            <a:r>
              <a:rPr lang="en-CA" dirty="0"/>
              <a:t>, for they are a rebellious house.  </a:t>
            </a:r>
          </a:p>
          <a:p>
            <a:pPr marL="457200" lvl="1" indent="0">
              <a:buNone/>
            </a:pPr>
            <a:r>
              <a:rPr lang="en-CA" dirty="0"/>
              <a:t>But when I speak with you, </a:t>
            </a:r>
            <a:r>
              <a:rPr lang="en-CA" b="1" dirty="0">
                <a:highlight>
                  <a:srgbClr val="FFFF00"/>
                </a:highlight>
              </a:rPr>
              <a:t>I will open your mouth</a:t>
            </a:r>
            <a:r>
              <a:rPr lang="en-CA" dirty="0"/>
              <a:t>, and you shall say to them, </a:t>
            </a:r>
          </a:p>
          <a:p>
            <a:pPr marL="914400" lvl="2" indent="0">
              <a:spcBef>
                <a:spcPts val="0"/>
              </a:spcBef>
              <a:buNone/>
            </a:pPr>
            <a:r>
              <a:rPr lang="en-CA" sz="2400" dirty="0"/>
              <a:t>‘Thus says the Lord GOD.’  </a:t>
            </a:r>
          </a:p>
          <a:p>
            <a:pPr marL="457200" lvl="1" indent="0">
              <a:buNone/>
            </a:pPr>
            <a:r>
              <a:rPr lang="en-CA" b="1" dirty="0">
                <a:highlight>
                  <a:srgbClr val="FFFF00"/>
                </a:highlight>
              </a:rPr>
              <a:t>He who will hear, let him hear</a:t>
            </a:r>
            <a:r>
              <a:rPr lang="en-CA" dirty="0"/>
              <a:t>; </a:t>
            </a:r>
            <a:br>
              <a:rPr lang="en-CA" dirty="0"/>
            </a:br>
            <a:r>
              <a:rPr lang="en-CA" dirty="0"/>
              <a:t>and he who will refuse to hear, let him refuse, </a:t>
            </a:r>
            <a:br>
              <a:rPr lang="en-CA" dirty="0"/>
            </a:br>
            <a:r>
              <a:rPr lang="en-CA" dirty="0"/>
              <a:t>for they are a rebellious house.</a:t>
            </a:r>
          </a:p>
          <a:p>
            <a:r>
              <a:rPr lang="en-CA" dirty="0"/>
              <a:t>Now Ezekiel can speak freely …</a:t>
            </a:r>
          </a:p>
          <a:p>
            <a:r>
              <a:rPr lang="en-CA" dirty="0"/>
              <a:t>When siege was laid to Jerusalem, Ezekiel was told a fugitive would come:</a:t>
            </a:r>
          </a:p>
          <a:p>
            <a:pPr marL="457200" lvl="1" indent="0">
              <a:spcBef>
                <a:spcPts val="0"/>
              </a:spcBef>
              <a:buNone/>
            </a:pPr>
            <a:r>
              <a:rPr lang="en-CA" b="1" u="sng" dirty="0"/>
              <a:t>Ezekiel 24:25a, 26-27 ESV</a:t>
            </a:r>
          </a:p>
          <a:p>
            <a:pPr marL="457200" lvl="1" indent="0">
              <a:spcBef>
                <a:spcPts val="0"/>
              </a:spcBef>
              <a:buNone/>
            </a:pPr>
            <a:r>
              <a:rPr lang="en-CA" dirty="0"/>
              <a:t>As for you, son of man, surely on the day when I take from them their stronghold … </a:t>
            </a:r>
            <a:br>
              <a:rPr lang="en-CA" dirty="0"/>
            </a:br>
            <a:r>
              <a:rPr lang="en-CA" b="1" dirty="0">
                <a:highlight>
                  <a:srgbClr val="FFFF00"/>
                </a:highlight>
              </a:rPr>
              <a:t>on that day a fugitive will come to you to report to you the news</a:t>
            </a:r>
            <a:r>
              <a:rPr lang="en-CA" dirty="0"/>
              <a:t>.  </a:t>
            </a:r>
            <a:br>
              <a:rPr lang="en-CA" dirty="0"/>
            </a:br>
            <a:r>
              <a:rPr lang="en-CA" dirty="0"/>
              <a:t>On that day your mouth will be opened to the fugitive, </a:t>
            </a:r>
            <a:br>
              <a:rPr lang="en-CA" dirty="0"/>
            </a:br>
            <a:r>
              <a:rPr lang="en-CA" dirty="0"/>
              <a:t>and </a:t>
            </a:r>
            <a:r>
              <a:rPr lang="en-CA" b="1" dirty="0">
                <a:highlight>
                  <a:srgbClr val="FFFF00"/>
                </a:highlight>
              </a:rPr>
              <a:t>you shall speak and be no longer mute</a:t>
            </a:r>
            <a:r>
              <a:rPr lang="en-CA" dirty="0"/>
              <a:t>.  </a:t>
            </a:r>
            <a:br>
              <a:rPr lang="en-CA" dirty="0"/>
            </a:br>
            <a:r>
              <a:rPr lang="en-CA" dirty="0"/>
              <a:t>So you will be a sign to them, and </a:t>
            </a:r>
            <a:r>
              <a:rPr lang="en-CA" b="1" dirty="0">
                <a:highlight>
                  <a:srgbClr val="FFFF00"/>
                </a:highlight>
              </a:rPr>
              <a:t>they will know that I am the LORD</a:t>
            </a:r>
            <a:r>
              <a:rPr lang="en-CA" dirty="0"/>
              <a:t>.</a:t>
            </a:r>
          </a:p>
        </p:txBody>
      </p:sp>
    </p:spTree>
    <p:extLst>
      <p:ext uri="{BB962C8B-B14F-4D97-AF65-F5344CB8AC3E}">
        <p14:creationId xmlns:p14="http://schemas.microsoft.com/office/powerpoint/2010/main" val="2412312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BD64A-56AE-9DC2-ECE2-63C1A19376CC}"/>
              </a:ext>
            </a:extLst>
          </p:cNvPr>
          <p:cNvSpPr>
            <a:spLocks noGrp="1"/>
          </p:cNvSpPr>
          <p:nvPr>
            <p:ph type="title"/>
          </p:nvPr>
        </p:nvSpPr>
        <p:spPr>
          <a:xfrm>
            <a:off x="838200" y="1"/>
            <a:ext cx="10515600" cy="1193368"/>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Role of the Watchman</a:t>
            </a:r>
            <a:endParaRPr lang="en-CA" dirty="0"/>
          </a:p>
        </p:txBody>
      </p:sp>
      <p:sp>
        <p:nvSpPr>
          <p:cNvPr id="3" name="Content Placeholder 2">
            <a:extLst>
              <a:ext uri="{FF2B5EF4-FFF2-40B4-BE49-F238E27FC236}">
                <a16:creationId xmlns:a16="http://schemas.microsoft.com/office/drawing/2014/main" id="{7FE83C9D-3D75-F829-3BCB-6B5D9ABB9C92}"/>
              </a:ext>
            </a:extLst>
          </p:cNvPr>
          <p:cNvSpPr>
            <a:spLocks noGrp="1"/>
          </p:cNvSpPr>
          <p:nvPr>
            <p:ph idx="1"/>
          </p:nvPr>
        </p:nvSpPr>
        <p:spPr>
          <a:xfrm>
            <a:off x="517584" y="1193369"/>
            <a:ext cx="11280715" cy="5664630"/>
          </a:xfrm>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In the ancient world,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everyone was familiar with the importance of the “watchman”</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on the city wall to warn of impending danger:</a:t>
            </a:r>
          </a:p>
          <a:p>
            <a:pPr marL="457200" lvl="1" indent="0">
              <a:spcBef>
                <a:spcPts val="600"/>
              </a:spcBef>
              <a:buNone/>
              <a:defRPr/>
            </a:pPr>
            <a:r>
              <a:rPr kumimoji="0" lang="en-CA" b="1" i="0" u="sng" strike="noStrike" kern="1200" cap="none" spc="0" normalizeH="0" baseline="0" noProof="0" dirty="0">
                <a:ln>
                  <a:noFill/>
                </a:ln>
                <a:solidFill>
                  <a:prstClr val="black"/>
                </a:solidFill>
                <a:effectLst/>
                <a:uLnTx/>
                <a:uFillTx/>
                <a:latin typeface="Calibri" panose="020F0502020204030204"/>
                <a:ea typeface="+mn-ea"/>
                <a:cs typeface="+mn-cs"/>
              </a:rPr>
              <a:t>Ezekiel 33:1-5 ESV</a:t>
            </a:r>
          </a:p>
          <a:p>
            <a:pPr marL="457200" lvl="1" indent="0">
              <a:spcBef>
                <a:spcPts val="0"/>
              </a:spcBef>
              <a:buNone/>
              <a:defRPr/>
            </a:pPr>
            <a:r>
              <a:rPr kumimoji="0" lang="en-CA" b="0" i="0" u="none" strike="noStrike" kern="1200" cap="none" spc="0" normalizeH="0" baseline="0" noProof="0" dirty="0">
                <a:ln>
                  <a:noFill/>
                </a:ln>
                <a:solidFill>
                  <a:prstClr val="black"/>
                </a:solidFill>
                <a:effectLst/>
                <a:uLnTx/>
                <a:uFillTx/>
                <a:latin typeface="Calibri" panose="020F0502020204030204"/>
                <a:ea typeface="+mn-ea"/>
                <a:cs typeface="+mn-cs"/>
              </a:rPr>
              <a:t>The word of the LORD came to me: </a:t>
            </a:r>
            <a:endParaRPr lang="en-CA" dirty="0">
              <a:solidFill>
                <a:prstClr val="black"/>
              </a:solidFill>
              <a:latin typeface="Calibri" panose="020F0502020204030204"/>
            </a:endParaRPr>
          </a:p>
          <a:p>
            <a:pPr marL="914400" lvl="2" indent="0">
              <a:spcBef>
                <a:spcPts val="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Son of man, speak to your people and say to them, </a:t>
            </a:r>
          </a:p>
          <a:p>
            <a:pPr marL="1371600" lvl="3" indent="0">
              <a:spcBef>
                <a:spcPts val="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If I bring the sword upon a land, and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the people of the land take a man from among them, and make him their watchman</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if he sees the sword coming upon the land and blows the trumpet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warns the people,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then if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anyone who hears the sound of the trumpet does not take warning</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and the sword comes and takes him away,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his blood shall be upon his own head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CA" sz="2400" dirty="0">
                <a:solidFill>
                  <a:prstClr val="black"/>
                </a:solidFill>
                <a:latin typeface="Calibri" panose="020F0502020204030204"/>
              </a:rPr>
              <a:t> </a:t>
            </a:r>
          </a:p>
          <a:p>
            <a:pPr marL="1371600" lvl="3" indent="0">
              <a:spcBef>
                <a:spcPts val="1200"/>
              </a:spcBef>
              <a:buNone/>
              <a:defRPr/>
            </a:pP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heard the sound of the trumpet and did not take warning</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his blood shall be upon himself.  </a:t>
            </a:r>
          </a:p>
          <a:p>
            <a:pPr marL="1371600" lvl="3" indent="0">
              <a:spcBef>
                <a:spcPts val="120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if he had taken warning</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he would have saved his life</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013145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87C2F-3DEC-35C8-1C18-BBB8ADC04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85B46D-BEB0-0345-DF5F-268C16077EB1}"/>
              </a:ext>
            </a:extLst>
          </p:cNvPr>
          <p:cNvSpPr>
            <a:spLocks noGrp="1"/>
          </p:cNvSpPr>
          <p:nvPr>
            <p:ph type="title"/>
          </p:nvPr>
        </p:nvSpPr>
        <p:spPr>
          <a:xfrm>
            <a:off x="838200" y="1"/>
            <a:ext cx="10515600" cy="1193368"/>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Role of the Watchman</a:t>
            </a:r>
            <a:endParaRPr lang="en-CA" dirty="0"/>
          </a:p>
        </p:txBody>
      </p:sp>
      <p:sp>
        <p:nvSpPr>
          <p:cNvPr id="3" name="Content Placeholder 2">
            <a:extLst>
              <a:ext uri="{FF2B5EF4-FFF2-40B4-BE49-F238E27FC236}">
                <a16:creationId xmlns:a16="http://schemas.microsoft.com/office/drawing/2014/main" id="{390951E5-44AF-2EA0-8DF3-0202A567364E}"/>
              </a:ext>
            </a:extLst>
          </p:cNvPr>
          <p:cNvSpPr>
            <a:spLocks noGrp="1"/>
          </p:cNvSpPr>
          <p:nvPr>
            <p:ph idx="1"/>
          </p:nvPr>
        </p:nvSpPr>
        <p:spPr>
          <a:xfrm>
            <a:off x="621102" y="1193369"/>
            <a:ext cx="10886536" cy="5664630"/>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Responding to the “watchman” is the essence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of individual responsibility</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as discussed in chapter 18</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CA" dirty="0">
                <a:solidFill>
                  <a:prstClr val="black"/>
                </a:solidFill>
                <a:latin typeface="Calibri" panose="020F0502020204030204"/>
              </a:rPr>
              <a:t>God now returns to </a:t>
            </a:r>
            <a:r>
              <a:rPr lang="en-CA" b="1" dirty="0">
                <a:solidFill>
                  <a:prstClr val="black"/>
                </a:solidFill>
                <a:highlight>
                  <a:srgbClr val="FFFF00"/>
                </a:highlight>
                <a:latin typeface="Calibri" panose="020F0502020204030204"/>
              </a:rPr>
              <a:t>the responsibility of the “watchman”</a:t>
            </a:r>
            <a:r>
              <a:rPr lang="en-CA" dirty="0">
                <a:solidFill>
                  <a:prstClr val="black"/>
                </a:solidFill>
                <a:latin typeface="Calibri" panose="020F0502020204030204"/>
              </a:rPr>
              <a:t>, i.e., Ezekiel:</a:t>
            </a:r>
            <a:endPar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spcBef>
                <a:spcPts val="600"/>
              </a:spcBef>
              <a:buNone/>
              <a:defRPr/>
            </a:pPr>
            <a:r>
              <a:rPr kumimoji="0" lang="en-CA" b="1" i="0" u="sng" strike="noStrike" kern="1200" cap="none" spc="0" normalizeH="0" baseline="0" noProof="0" dirty="0">
                <a:ln>
                  <a:noFill/>
                </a:ln>
                <a:solidFill>
                  <a:prstClr val="black"/>
                </a:solidFill>
                <a:effectLst/>
                <a:uLnTx/>
                <a:uFillTx/>
                <a:latin typeface="Calibri" panose="020F0502020204030204"/>
                <a:ea typeface="+mn-ea"/>
                <a:cs typeface="+mn-cs"/>
              </a:rPr>
              <a:t>Ezekiel 33:6 ESV</a:t>
            </a:r>
          </a:p>
          <a:p>
            <a:pPr marL="914400" lvl="2" indent="0">
              <a:spcBef>
                <a:spcPts val="120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if the watchman sees the sword coming </a:t>
            </a:r>
            <a:b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and does not blow the trumpet</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so that the people are not warned,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the sword comes and takes any one of them,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that person is taken away in his iniquity, </a:t>
            </a:r>
          </a:p>
          <a:p>
            <a:pPr marL="914400" lvl="2" indent="0">
              <a:spcBef>
                <a:spcPts val="1200"/>
              </a:spcBef>
              <a:buNone/>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his blood I will require at the watchman’s hand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endParaRPr lang="en-CA" dirty="0"/>
          </a:p>
        </p:txBody>
      </p:sp>
    </p:spTree>
    <p:extLst>
      <p:ext uri="{BB962C8B-B14F-4D97-AF65-F5344CB8AC3E}">
        <p14:creationId xmlns:p14="http://schemas.microsoft.com/office/powerpoint/2010/main" val="1228490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F0C60-E555-280A-3AE5-540CEACDFFCC}"/>
              </a:ext>
            </a:extLst>
          </p:cNvPr>
          <p:cNvSpPr>
            <a:spLocks noGrp="1"/>
          </p:cNvSpPr>
          <p:nvPr>
            <p:ph type="title"/>
          </p:nvPr>
        </p:nvSpPr>
        <p:spPr>
          <a:xfrm>
            <a:off x="838200" y="1"/>
            <a:ext cx="10515600" cy="1190444"/>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Role of the Watchman</a:t>
            </a:r>
            <a:endParaRPr lang="en-CA" dirty="0"/>
          </a:p>
        </p:txBody>
      </p:sp>
      <p:sp>
        <p:nvSpPr>
          <p:cNvPr id="3" name="Content Placeholder 2">
            <a:extLst>
              <a:ext uri="{FF2B5EF4-FFF2-40B4-BE49-F238E27FC236}">
                <a16:creationId xmlns:a16="http://schemas.microsoft.com/office/drawing/2014/main" id="{FD9E1E78-C6BB-2657-7852-C892D6E2B08C}"/>
              </a:ext>
            </a:extLst>
          </p:cNvPr>
          <p:cNvSpPr>
            <a:spLocks noGrp="1"/>
          </p:cNvSpPr>
          <p:nvPr>
            <p:ph idx="1"/>
          </p:nvPr>
        </p:nvSpPr>
        <p:spPr>
          <a:xfrm>
            <a:off x="838200" y="1190445"/>
            <a:ext cx="10515600" cy="5667554"/>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God uses this awareness as the basis of the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metaphor of the watchman</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 to warn the people of the consequences of sin:</a:t>
            </a:r>
          </a:p>
          <a:p>
            <a:pPr marL="457200" marR="0" lvl="1" indent="0" algn="l" defTabSz="914400" rtl="0" eaLnBrk="1" fontAlgn="auto" latinLnBrk="0" hangingPunct="1">
              <a:lnSpc>
                <a:spcPct val="90000"/>
              </a:lnSpc>
              <a:spcBef>
                <a:spcPts val="0"/>
              </a:spcBef>
              <a:spcAft>
                <a:spcPts val="0"/>
              </a:spcAft>
              <a:buClrTx/>
              <a:buSzTx/>
              <a:buFontTx/>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Ezekiel 33:7-9 ESV</a:t>
            </a:r>
          </a:p>
          <a:p>
            <a:pPr marL="457200" marR="0" lvl="1" indent="0" algn="l" defTabSz="914400" rtl="0" eaLnBrk="1" fontAlgn="auto" latinLnBrk="0" hangingPunct="1">
              <a:lnSpc>
                <a:spcPct val="9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So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son of man</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 have made a watchman for the house of Israel</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Whenever you hear a word from my mouth,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you shall give them warning from me.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If I say to the wicked, O wicked one, you shall surely die,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you do not speak to warn the wicked to turn from his way,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that wicked person shall die in his iniquity,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his blood I will require at your hand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marR="0" lvl="1" indent="0" algn="l" defTabSz="914400" rtl="0" eaLnBrk="1" fontAlgn="auto" latinLnBrk="0" hangingPunct="1">
              <a:lnSpc>
                <a:spcPct val="90000"/>
              </a:lnSpc>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if you warn the wicked to turn from his way,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and he does not turn from his way,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that person shall die in his iniquity,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but you will have delivered your [life] (nephesh)</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31775" marR="0" lvl="0" indent="-231775"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Ezekiel 33:7-9 is almost identical to Ezekiel 3:17-19</a:t>
            </a:r>
          </a:p>
          <a:p>
            <a:endParaRPr lang="en-CA" dirty="0"/>
          </a:p>
        </p:txBody>
      </p:sp>
    </p:spTree>
    <p:extLst>
      <p:ext uri="{BB962C8B-B14F-4D97-AF65-F5344CB8AC3E}">
        <p14:creationId xmlns:p14="http://schemas.microsoft.com/office/powerpoint/2010/main" val="296001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C6D79-10DA-B8E0-FE2B-C958E4C5DC3F}"/>
              </a:ext>
            </a:extLst>
          </p:cNvPr>
          <p:cNvSpPr>
            <a:spLocks noGrp="1"/>
          </p:cNvSpPr>
          <p:nvPr>
            <p:ph type="title"/>
          </p:nvPr>
        </p:nvSpPr>
        <p:spPr>
          <a:xfrm>
            <a:off x="0" y="1"/>
            <a:ext cx="12192000" cy="1115877"/>
          </a:xfrm>
        </p:spPr>
        <p:txBody>
          <a:bodyPr/>
          <a:lstStyle/>
          <a:p>
            <a:pPr algn="ctr"/>
            <a:r>
              <a:rPr lang="en-CA" dirty="0">
                <a:latin typeface="Arial Black" panose="020B0A04020102020204" pitchFamily="34" charset="0"/>
              </a:rPr>
              <a:t>The Role has Passed to the Church</a:t>
            </a:r>
          </a:p>
        </p:txBody>
      </p:sp>
      <p:sp>
        <p:nvSpPr>
          <p:cNvPr id="3" name="Content Placeholder 2">
            <a:extLst>
              <a:ext uri="{FF2B5EF4-FFF2-40B4-BE49-F238E27FC236}">
                <a16:creationId xmlns:a16="http://schemas.microsoft.com/office/drawing/2014/main" id="{0E76C5BF-2A87-549A-0F32-A36E7E5B0C3B}"/>
              </a:ext>
            </a:extLst>
          </p:cNvPr>
          <p:cNvSpPr>
            <a:spLocks noGrp="1"/>
          </p:cNvSpPr>
          <p:nvPr>
            <p:ph idx="1"/>
          </p:nvPr>
        </p:nvSpPr>
        <p:spPr>
          <a:xfrm>
            <a:off x="655608" y="1115878"/>
            <a:ext cx="10834777" cy="5742121"/>
          </a:xfrm>
        </p:spPr>
        <p:txBody>
          <a:bodyPr>
            <a:normAutofit/>
          </a:bodyPr>
          <a:lstStyle/>
          <a:p>
            <a:pPr>
              <a:spcBef>
                <a:spcPts val="0"/>
              </a:spcBef>
              <a:defRPr/>
            </a:pPr>
            <a:r>
              <a:rPr lang="en-CA" dirty="0">
                <a:solidFill>
                  <a:prstClr val="black"/>
                </a:solidFill>
                <a:latin typeface="Calibri" panose="020F0502020204030204"/>
              </a:rPr>
              <a:t>The </a:t>
            </a:r>
            <a:r>
              <a:rPr lang="en-CA" b="1" dirty="0">
                <a:solidFill>
                  <a:prstClr val="black"/>
                </a:solidFill>
                <a:highlight>
                  <a:srgbClr val="FFFF00"/>
                </a:highlight>
                <a:latin typeface="Calibri" panose="020F0502020204030204"/>
              </a:rPr>
              <a:t>Great Commission</a:t>
            </a:r>
            <a:r>
              <a:rPr lang="en-CA" dirty="0">
                <a:solidFill>
                  <a:prstClr val="black"/>
                </a:solidFill>
                <a:latin typeface="Calibri" panose="020F0502020204030204"/>
              </a:rPr>
              <a:t> gives the Church the responsibility: </a:t>
            </a:r>
            <a:endParaRPr kumimoji="0" lang="en-CA" i="0"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spcBef>
                <a:spcPts val="600"/>
              </a:spcBef>
              <a:spcAft>
                <a:spcPts val="0"/>
              </a:spcAft>
              <a:buClrTx/>
              <a:buSzTx/>
              <a:buFontTx/>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Mark 16:15b</a:t>
            </a:r>
            <a:r>
              <a:rPr kumimoji="0" lang="el-GR" sz="2400" b="1" i="0" u="sng" strike="noStrike" kern="1200" cap="none" spc="0" normalizeH="0" baseline="0" noProof="0" dirty="0">
                <a:ln>
                  <a:noFill/>
                </a:ln>
                <a:solidFill>
                  <a:prstClr val="black"/>
                </a:solidFill>
                <a:effectLst/>
                <a:uLnTx/>
                <a:uFillTx/>
                <a:latin typeface="Calibri" panose="020F0502020204030204"/>
                <a:ea typeface="+mn-ea"/>
                <a:cs typeface="+mn-cs"/>
              </a:rPr>
              <a:t>α</a:t>
            </a: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 Matthew 28:18b-19a, 20a ESV</a:t>
            </a:r>
          </a:p>
          <a:p>
            <a:pPr marL="457200" marR="0" lvl="1" indent="0" algn="l" defTabSz="914400" rtl="0" eaLnBrk="1" fontAlgn="auto" latinLnBrk="0" hangingPunct="1">
              <a:spcBef>
                <a:spcPts val="600"/>
              </a:spcBef>
              <a:spcAft>
                <a:spcPts val="0"/>
              </a:spcAft>
              <a:buClrTx/>
              <a:buSzTx/>
              <a:buFontTx/>
              <a:buNone/>
              <a:tabLst/>
              <a:defRPr/>
            </a:pP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Go into all the world and proclaim the gospel</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All authority in heaven and on earth has been given to me.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Go therefore and </a:t>
            </a: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make disciples of all nations</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teaching them to observe all that I have commanded you</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a:spcBef>
                <a:spcPts val="1200"/>
              </a:spcBef>
            </a:pPr>
            <a:r>
              <a:rPr lang="en-CA" dirty="0"/>
              <a:t>The </a:t>
            </a:r>
            <a:r>
              <a:rPr lang="en-CA" b="1" dirty="0">
                <a:highlight>
                  <a:srgbClr val="FFFF00"/>
                </a:highlight>
              </a:rPr>
              <a:t>Olivet Prophecy</a:t>
            </a:r>
            <a:r>
              <a:rPr lang="en-CA" dirty="0"/>
              <a:t> says we will accomplish it:</a:t>
            </a:r>
          </a:p>
          <a:p>
            <a:pPr marL="457200" lvl="1" indent="0">
              <a:spcBef>
                <a:spcPts val="600"/>
              </a:spcBef>
              <a:buNone/>
            </a:pPr>
            <a:r>
              <a:rPr lang="en-CA" b="1" u="sng" dirty="0"/>
              <a:t>Mark 13:10 , Matthew 24:14 ESV</a:t>
            </a:r>
          </a:p>
          <a:p>
            <a:pPr marL="457200" lvl="1" indent="0">
              <a:spcBef>
                <a:spcPts val="600"/>
              </a:spcBef>
              <a:buNone/>
            </a:pPr>
            <a:r>
              <a:rPr lang="en-CA" dirty="0"/>
              <a:t>And </a:t>
            </a:r>
            <a:r>
              <a:rPr lang="en-CA" b="1" dirty="0">
                <a:highlight>
                  <a:srgbClr val="FFFF00"/>
                </a:highlight>
              </a:rPr>
              <a:t>the gospel must first be proclaimed to all nations</a:t>
            </a:r>
            <a:r>
              <a:rPr lang="en-CA" dirty="0"/>
              <a:t>.</a:t>
            </a:r>
          </a:p>
          <a:p>
            <a:pPr marL="457200" lvl="1" indent="0">
              <a:buNone/>
            </a:pPr>
            <a:r>
              <a:rPr lang="en-CA" dirty="0"/>
              <a:t>And this gospel of the kingdom will be proclaimed throughout the whole world </a:t>
            </a:r>
            <a:br>
              <a:rPr lang="en-CA" dirty="0"/>
            </a:br>
            <a:r>
              <a:rPr lang="en-CA" dirty="0"/>
              <a:t>as a testimony to all nations, and </a:t>
            </a:r>
            <a:r>
              <a:rPr lang="en-CA" b="1" dirty="0">
                <a:highlight>
                  <a:srgbClr val="FFFF00"/>
                </a:highlight>
              </a:rPr>
              <a:t>then the end will come</a:t>
            </a:r>
            <a:r>
              <a:rPr lang="en-CA" dirty="0"/>
              <a:t>.</a:t>
            </a:r>
          </a:p>
          <a:p>
            <a:endParaRPr lang="en-CA" dirty="0"/>
          </a:p>
        </p:txBody>
      </p:sp>
    </p:spTree>
    <p:extLst>
      <p:ext uri="{BB962C8B-B14F-4D97-AF65-F5344CB8AC3E}">
        <p14:creationId xmlns:p14="http://schemas.microsoft.com/office/powerpoint/2010/main" val="2190743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E21A1-5931-12EE-9479-774198B30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26BD1-4D4F-B844-BD39-502AD434A786}"/>
              </a:ext>
            </a:extLst>
          </p:cNvPr>
          <p:cNvSpPr>
            <a:spLocks noGrp="1"/>
          </p:cNvSpPr>
          <p:nvPr>
            <p:ph type="title"/>
          </p:nvPr>
        </p:nvSpPr>
        <p:spPr>
          <a:xfrm>
            <a:off x="0" y="1"/>
            <a:ext cx="12192000" cy="1115877"/>
          </a:xfrm>
        </p:spPr>
        <p:txBody>
          <a:bodyPr/>
          <a:lstStyle/>
          <a:p>
            <a:pPr algn="ctr"/>
            <a:r>
              <a:rPr lang="en-CA" dirty="0">
                <a:latin typeface="Arial Black" panose="020B0A04020102020204" pitchFamily="34" charset="0"/>
              </a:rPr>
              <a:t>The Role has Passed to the Church</a:t>
            </a:r>
          </a:p>
        </p:txBody>
      </p:sp>
      <p:sp>
        <p:nvSpPr>
          <p:cNvPr id="3" name="Content Placeholder 2">
            <a:extLst>
              <a:ext uri="{FF2B5EF4-FFF2-40B4-BE49-F238E27FC236}">
                <a16:creationId xmlns:a16="http://schemas.microsoft.com/office/drawing/2014/main" id="{CB25C66C-2807-F8CB-6CD6-8FFAB5EEA8B0}"/>
              </a:ext>
            </a:extLst>
          </p:cNvPr>
          <p:cNvSpPr>
            <a:spLocks noGrp="1"/>
          </p:cNvSpPr>
          <p:nvPr>
            <p:ph idx="1"/>
          </p:nvPr>
        </p:nvSpPr>
        <p:spPr>
          <a:xfrm>
            <a:off x="0" y="1115878"/>
            <a:ext cx="12192000" cy="5742121"/>
          </a:xfrm>
        </p:spPr>
        <p:txBody>
          <a:bodyPr>
            <a:normAutofit/>
          </a:bodyPr>
          <a:lstStyle/>
          <a:p>
            <a:pPr marL="236538" marR="0" lvl="0" indent="-236538" algn="l" defTabSz="914400" rtl="0" eaLnBrk="1" fontAlgn="auto" latinLnBrk="0" hangingPunct="1">
              <a:spcBef>
                <a:spcPts val="600"/>
              </a:spcBef>
              <a:spcAft>
                <a:spcPts val="0"/>
              </a:spcAft>
              <a:buClrTx/>
              <a:buSzTx/>
              <a:buFont typeface="Arial" panose="020B0604020202020204" pitchFamily="34" charset="0"/>
              <a:buChar char="•"/>
              <a:tabLst/>
              <a:defRPr/>
            </a:pP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Jesus emphasized our responsibility as “the watchman” in parables</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marR="0" lvl="1" indent="0" algn="l" defTabSz="914400" rtl="0" eaLnBrk="1" fontAlgn="auto" latinLnBrk="0" hangingPunct="1">
              <a:spcBef>
                <a:spcPts val="0"/>
              </a:spcBef>
              <a:spcAft>
                <a:spcPts val="0"/>
              </a:spcAft>
              <a:buClrTx/>
              <a:buSzTx/>
              <a:buFontTx/>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Matthew 5:13-15 ESV</a:t>
            </a:r>
          </a:p>
          <a:p>
            <a:pPr marL="457200" marR="0" lvl="1" indent="0" algn="l" defTabSz="914400" rtl="0" eaLnBrk="1" fontAlgn="auto" latinLnBrk="0" hangingPunct="1">
              <a:spcBef>
                <a:spcPts val="0"/>
              </a:spcBef>
              <a:spcAft>
                <a:spcPts val="0"/>
              </a:spcAft>
              <a:buClrTx/>
              <a:buSzTx/>
              <a:buFontTx/>
              <a:buNone/>
              <a:tabLst/>
              <a:defRPr/>
            </a:pP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are the salt of the earth</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but if salt has lost its taste,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how shall its saltiness be restored?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It is no longer good for anything except to be thrown out and trampled under people’s feet.</a:t>
            </a:r>
          </a:p>
          <a:p>
            <a:pPr marL="457200" marR="0" lvl="1" indent="0" algn="l" defTabSz="914400" rtl="0" eaLnBrk="1" fontAlgn="auto" latinLnBrk="0" hangingPunct="1">
              <a:spcBef>
                <a:spcPts val="600"/>
              </a:spcBef>
              <a:spcAft>
                <a:spcPts val="0"/>
              </a:spcAft>
              <a:buClrTx/>
              <a:buSzTx/>
              <a:buFontTx/>
              <a:buNone/>
              <a:tabLst/>
              <a:defRPr/>
            </a:pP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You are the light of the world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 city set on a hill cannot be hidden.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Nor do people light a lamp and put it under a basket,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but on a stand, and it gives light to all in the house.</a:t>
            </a:r>
          </a:p>
          <a:p>
            <a:pPr marL="236538" marR="0" lvl="0" indent="-236538" algn="l" defTabSz="914400" rtl="0" eaLnBrk="1" fontAlgn="auto" latinLnBrk="0" hangingPunct="1">
              <a:spcBef>
                <a:spcPts val="1200"/>
              </a:spcBef>
              <a:spcAft>
                <a:spcPts val="0"/>
              </a:spcAft>
              <a:buClrTx/>
              <a:buSzTx/>
              <a:buFont typeface="Arial" panose="020B0604020202020204" pitchFamily="34" charset="0"/>
              <a:buChar char="•"/>
              <a:tabLst/>
              <a:defRPr/>
            </a:pP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Paul emphasized our responsibility </a:t>
            </a:r>
            <a:r>
              <a:rPr kumimoji="0" lang="en-CA" sz="2800" b="0" i="0" u="none" strike="noStrike" kern="1200" cap="none" spc="0" normalizeH="0" baseline="0" noProof="0" dirty="0">
                <a:ln>
                  <a:noFill/>
                </a:ln>
                <a:solidFill>
                  <a:prstClr val="black"/>
                </a:solidFill>
                <a:effectLst/>
                <a:uLnTx/>
                <a:uFillTx/>
                <a:latin typeface="Calibri" panose="020F0502020204030204"/>
                <a:ea typeface="+mn-ea"/>
                <a:cs typeface="+mn-cs"/>
              </a:rPr>
              <a:t>within the Church:</a:t>
            </a:r>
          </a:p>
          <a:p>
            <a:pPr marL="457200" marR="0" lvl="1" indent="0" algn="l" defTabSz="914400" rtl="0" eaLnBrk="1" fontAlgn="auto" latinLnBrk="0" hangingPunct="1">
              <a:spcBef>
                <a:spcPts val="0"/>
              </a:spcBef>
              <a:spcAft>
                <a:spcPts val="0"/>
              </a:spcAft>
              <a:buClrTx/>
              <a:buSzTx/>
              <a:buFontTx/>
              <a:buNone/>
              <a:tabLst/>
              <a:defRPr/>
            </a:pPr>
            <a:r>
              <a:rPr kumimoji="0" lang="en-CA" sz="2400" b="1" i="0" u="sng" strike="noStrike" kern="1200" cap="none" spc="0" normalizeH="0" baseline="0" noProof="0" dirty="0">
                <a:ln>
                  <a:noFill/>
                </a:ln>
                <a:solidFill>
                  <a:prstClr val="black"/>
                </a:solidFill>
                <a:effectLst/>
                <a:uLnTx/>
                <a:uFillTx/>
                <a:latin typeface="Calibri" panose="020F0502020204030204"/>
                <a:ea typeface="+mn-ea"/>
                <a:cs typeface="+mn-cs"/>
              </a:rPr>
              <a:t>1 Corinthians 1:20-21 ESV</a:t>
            </a:r>
          </a:p>
          <a:p>
            <a:pPr marL="457200" marR="0" lvl="1" indent="0" algn="l" defTabSz="914400" rtl="0" eaLnBrk="1" fontAlgn="auto" latinLnBrk="0" hangingPunct="1">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Where is the one who is wise?  Where is the scribe?  Where is the debater of this age?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Has not God made foolish the wisdom of the world</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457200" marR="0" lvl="1" indent="0" algn="l" defTabSz="914400" rtl="0" eaLnBrk="1" fontAlgn="auto" latinLnBrk="0" hangingPunct="1">
              <a:spcBef>
                <a:spcPts val="60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For since, in the wisdom of God, the world did not know God through wisdom,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CA" sz="2400" b="1"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it pleased God through the folly of what we </a:t>
            </a:r>
            <a:r>
              <a:rPr kumimoji="0" lang="en-CA" sz="2400" b="1" i="0"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preach to save those who believe</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endParaRPr lang="en-CA" dirty="0"/>
          </a:p>
        </p:txBody>
      </p:sp>
    </p:spTree>
    <p:extLst>
      <p:ext uri="{BB962C8B-B14F-4D97-AF65-F5344CB8AC3E}">
        <p14:creationId xmlns:p14="http://schemas.microsoft.com/office/powerpoint/2010/main" val="1929966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8771D-0123-0FD1-6963-FF9C23A95BF4}"/>
              </a:ext>
            </a:extLst>
          </p:cNvPr>
          <p:cNvSpPr>
            <a:spLocks noGrp="1"/>
          </p:cNvSpPr>
          <p:nvPr>
            <p:ph type="title"/>
          </p:nvPr>
        </p:nvSpPr>
        <p:spPr>
          <a:xfrm>
            <a:off x="0" y="1"/>
            <a:ext cx="12192000" cy="1207697"/>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Role has Passed to the Church</a:t>
            </a:r>
            <a:endParaRPr lang="en-CA" dirty="0"/>
          </a:p>
        </p:txBody>
      </p:sp>
      <p:sp>
        <p:nvSpPr>
          <p:cNvPr id="3" name="Content Placeholder 2">
            <a:extLst>
              <a:ext uri="{FF2B5EF4-FFF2-40B4-BE49-F238E27FC236}">
                <a16:creationId xmlns:a16="http://schemas.microsoft.com/office/drawing/2014/main" id="{BF6DAA65-D4BC-7489-AC07-A55007327228}"/>
              </a:ext>
            </a:extLst>
          </p:cNvPr>
          <p:cNvSpPr>
            <a:spLocks noGrp="1"/>
          </p:cNvSpPr>
          <p:nvPr>
            <p:ph idx="1"/>
          </p:nvPr>
        </p:nvSpPr>
        <p:spPr>
          <a:xfrm>
            <a:off x="155275" y="1207698"/>
            <a:ext cx="11645661" cy="5650301"/>
          </a:xfrm>
        </p:spPr>
        <p:txBody>
          <a:bodyPr>
            <a:normAutofit lnSpcReduction="10000"/>
          </a:bodyPr>
          <a:lstStyle/>
          <a:p>
            <a:r>
              <a:rPr lang="en-CA" b="1" dirty="0">
                <a:highlight>
                  <a:srgbClr val="FFFF00"/>
                </a:highlight>
              </a:rPr>
              <a:t>The responsibility extends to each individual Christian</a:t>
            </a:r>
            <a:r>
              <a:rPr lang="en-CA" dirty="0"/>
              <a:t>:</a:t>
            </a:r>
          </a:p>
          <a:p>
            <a:pPr marL="457200" lvl="1" indent="0">
              <a:spcBef>
                <a:spcPts val="0"/>
              </a:spcBef>
              <a:buNone/>
            </a:pPr>
            <a:r>
              <a:rPr lang="en-CA" b="1" u="sng" dirty="0"/>
              <a:t>Matthew 24:45-51 ESV</a:t>
            </a:r>
          </a:p>
          <a:p>
            <a:pPr marL="457200" lvl="1" indent="0">
              <a:spcBef>
                <a:spcPts val="0"/>
              </a:spcBef>
              <a:buNone/>
            </a:pPr>
            <a:r>
              <a:rPr lang="en-CA" b="1" dirty="0">
                <a:highlight>
                  <a:srgbClr val="FFFF00"/>
                </a:highlight>
              </a:rPr>
              <a:t>Who then is the faithful and wise servant</a:t>
            </a:r>
            <a:r>
              <a:rPr lang="en-CA" dirty="0"/>
              <a:t>, </a:t>
            </a:r>
            <a:br>
              <a:rPr lang="en-CA" dirty="0"/>
            </a:br>
            <a:r>
              <a:rPr lang="en-CA" dirty="0"/>
              <a:t>whom his master has set over his household, to give them their food at the proper time? </a:t>
            </a:r>
          </a:p>
          <a:p>
            <a:pPr marL="457200" lvl="1" indent="0">
              <a:buNone/>
            </a:pPr>
            <a:r>
              <a:rPr lang="en-CA" b="1" dirty="0">
                <a:highlight>
                  <a:srgbClr val="FFFF00"/>
                </a:highlight>
              </a:rPr>
              <a:t>Blessed is that servant whom his master will find so doing when he comes</a:t>
            </a:r>
            <a:r>
              <a:rPr lang="en-CA" dirty="0"/>
              <a:t>.  </a:t>
            </a:r>
            <a:br>
              <a:rPr lang="en-CA" dirty="0"/>
            </a:br>
            <a:r>
              <a:rPr lang="en-CA" dirty="0"/>
              <a:t>Truly, I say to you, he will set him over all his possessions.  </a:t>
            </a:r>
          </a:p>
          <a:p>
            <a:pPr marL="457200" lvl="1" indent="0">
              <a:buNone/>
            </a:pPr>
            <a:r>
              <a:rPr lang="en-CA" dirty="0"/>
              <a:t>But if that wicked servant says to himself, ‘</a:t>
            </a:r>
            <a:r>
              <a:rPr lang="en-CA" b="1" dirty="0">
                <a:highlight>
                  <a:srgbClr val="FFFF00"/>
                </a:highlight>
              </a:rPr>
              <a:t>My master is delayed</a:t>
            </a:r>
            <a:r>
              <a:rPr lang="en-CA" dirty="0"/>
              <a:t>,’ </a:t>
            </a:r>
            <a:br>
              <a:rPr lang="en-CA" dirty="0"/>
            </a:br>
            <a:r>
              <a:rPr lang="en-CA" dirty="0"/>
              <a:t>and begins to beat his fellow servants and eats and drinks with drunkards, </a:t>
            </a:r>
            <a:br>
              <a:rPr lang="en-CA" dirty="0"/>
            </a:br>
            <a:r>
              <a:rPr lang="en-CA" dirty="0"/>
              <a:t>the master of that servant will come on a day when he does not expect him </a:t>
            </a:r>
            <a:br>
              <a:rPr lang="en-CA" dirty="0"/>
            </a:br>
            <a:r>
              <a:rPr lang="en-CA" dirty="0"/>
              <a:t>and at an hour he does not know </a:t>
            </a:r>
            <a:br>
              <a:rPr lang="en-CA" dirty="0"/>
            </a:br>
            <a:r>
              <a:rPr lang="en-CA" dirty="0"/>
              <a:t>and will cut him in pieces and put him with the hypocrites.  </a:t>
            </a:r>
          </a:p>
          <a:p>
            <a:pPr marL="457200" lvl="1" indent="0">
              <a:buNone/>
            </a:pPr>
            <a:r>
              <a:rPr lang="en-CA" dirty="0"/>
              <a:t>In that place there will be weeping and gnashing of teeth.</a:t>
            </a:r>
          </a:p>
          <a:p>
            <a:pPr>
              <a:spcBef>
                <a:spcPts val="1200"/>
              </a:spcBef>
            </a:pPr>
            <a:r>
              <a:rPr lang="en-CA" b="1" dirty="0">
                <a:highlight>
                  <a:srgbClr val="FFFF00"/>
                </a:highlight>
              </a:rPr>
              <a:t>The Apostle Paul recognized the responsibility</a:t>
            </a:r>
            <a:r>
              <a:rPr lang="en-CA" dirty="0"/>
              <a:t>:</a:t>
            </a:r>
          </a:p>
          <a:p>
            <a:pPr marL="457200" lvl="1" indent="0">
              <a:spcBef>
                <a:spcPts val="0"/>
              </a:spcBef>
              <a:buNone/>
            </a:pPr>
            <a:r>
              <a:rPr lang="en-CA" b="1" u="sng" dirty="0"/>
              <a:t>1 Corinthians 9:16 ESV</a:t>
            </a:r>
          </a:p>
          <a:p>
            <a:pPr marL="457200" lvl="1" indent="0">
              <a:spcBef>
                <a:spcPts val="0"/>
              </a:spcBef>
              <a:buNone/>
            </a:pPr>
            <a:r>
              <a:rPr lang="en-CA" dirty="0"/>
              <a:t>For if I preach the gospel, that gives me no ground for boasting. </a:t>
            </a:r>
            <a:br>
              <a:rPr lang="en-CA" dirty="0"/>
            </a:br>
            <a:r>
              <a:rPr lang="en-CA" dirty="0"/>
              <a:t>For necessity is laid upon me. </a:t>
            </a:r>
            <a:r>
              <a:rPr lang="en-CA" b="1" dirty="0">
                <a:highlight>
                  <a:srgbClr val="FFFF00"/>
                </a:highlight>
              </a:rPr>
              <a:t>Woe to me if I do not preach the gospel</a:t>
            </a:r>
            <a:r>
              <a:rPr lang="en-CA" dirty="0"/>
              <a:t>!</a:t>
            </a:r>
          </a:p>
          <a:p>
            <a:pPr marL="457200" lvl="1" indent="0">
              <a:buNone/>
            </a:pPr>
            <a:endParaRPr lang="en-CA" dirty="0"/>
          </a:p>
          <a:p>
            <a:pPr marL="457200" lvl="1" indent="0">
              <a:buNone/>
            </a:pPr>
            <a:endParaRPr lang="en-CA" dirty="0"/>
          </a:p>
        </p:txBody>
      </p:sp>
    </p:spTree>
    <p:extLst>
      <p:ext uri="{BB962C8B-B14F-4D97-AF65-F5344CB8AC3E}">
        <p14:creationId xmlns:p14="http://schemas.microsoft.com/office/powerpoint/2010/main" val="1766866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939</TotalTime>
  <Words>5168</Words>
  <Application>Microsoft Office PowerPoint</Application>
  <PresentationFormat>Widescreen</PresentationFormat>
  <Paragraphs>274</Paragraphs>
  <Slides>25</Slides>
  <Notes>22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Aptos</vt:lpstr>
      <vt:lpstr>Aptos Display</vt:lpstr>
      <vt:lpstr>Arial</vt:lpstr>
      <vt:lpstr>Arial Black</vt:lpstr>
      <vt:lpstr>Calibri</vt:lpstr>
      <vt:lpstr>Calibri Light</vt:lpstr>
      <vt:lpstr>Office Theme</vt:lpstr>
      <vt:lpstr>1_Office Theme</vt:lpstr>
      <vt:lpstr>Ezekiel – The Aftermath</vt:lpstr>
      <vt:lpstr>The News of the Fall of Jerusalem</vt:lpstr>
      <vt:lpstr>The News of the Fall of Jerusalem</vt:lpstr>
      <vt:lpstr>The Role of the Watchman</vt:lpstr>
      <vt:lpstr>The Role of the Watchman</vt:lpstr>
      <vt:lpstr>The Role of the Watchman</vt:lpstr>
      <vt:lpstr>The Role has Passed to the Church</vt:lpstr>
      <vt:lpstr>The Role has Passed to the Church</vt:lpstr>
      <vt:lpstr>The Role has Passed to the Church</vt:lpstr>
      <vt:lpstr>Individual Responsibility</vt:lpstr>
      <vt:lpstr>Individual Responsibility</vt:lpstr>
      <vt:lpstr>Signs of Repentance</vt:lpstr>
      <vt:lpstr>Signs of Repentance</vt:lpstr>
      <vt:lpstr>The Few Remaining in the Land</vt:lpstr>
      <vt:lpstr>The Few Remaining in the Land</vt:lpstr>
      <vt:lpstr>The Shepherds of Israel</vt:lpstr>
      <vt:lpstr>The Shepherds of Israel</vt:lpstr>
      <vt:lpstr>The Good Shepherd</vt:lpstr>
      <vt:lpstr>The Good Shepherd</vt:lpstr>
      <vt:lpstr>The Good Shepherd</vt:lpstr>
      <vt:lpstr>The Remnant and the Second Exodus</vt:lpstr>
      <vt:lpstr>The Remnant and the Second Exodus</vt:lpstr>
      <vt:lpstr>The Remnant and the New Israel</vt:lpstr>
      <vt:lpstr>The Remnant and the New Israel</vt:lpstr>
      <vt:lpstr>To be continued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Ezekiel – The Aftermath</dc:title>
  <dc:creator>Mike Whyte</dc:creator>
  <cp:lastModifiedBy>Mike Whyte</cp:lastModifiedBy>
  <cp:revision>17</cp:revision>
  <dcterms:created xsi:type="dcterms:W3CDTF">2024-05-02T11:27:18Z</dcterms:created>
  <dcterms:modified xsi:type="dcterms:W3CDTF">2025-01-01T12:15:26Z</dcterms:modified>
</cp:coreProperties>
</file>