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letter"/>
  <p:notesSz cx="9312275"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210" y="90"/>
      </p:cViewPr>
      <p:guideLst>
        <p:guide orient="horz" pos="2160"/>
        <p:guide pos="2880"/>
      </p:guideLst>
    </p:cSldViewPr>
  </p:slideViewPr>
  <p:notesTextViewPr>
    <p:cViewPr>
      <p:scale>
        <a:sx n="1" d="1"/>
        <a:sy n="1" d="1"/>
      </p:scale>
      <p:origin x="0" y="0"/>
    </p:cViewPr>
  </p:notesTextViewPr>
  <p:sorterViewPr>
    <p:cViewPr>
      <p:scale>
        <a:sx n="100" d="100"/>
        <a:sy n="100"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5397EA-9BD3-4297-82CC-6E6AF063F9D6}" type="datetimeFigureOut">
              <a:rPr lang="en-CA" smtClean="0"/>
              <a:t>2025-06-13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35888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5397EA-9BD3-4297-82CC-6E6AF063F9D6}" type="datetimeFigureOut">
              <a:rPr lang="en-CA" smtClean="0"/>
              <a:t>2025-06-13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15577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5397EA-9BD3-4297-82CC-6E6AF063F9D6}" type="datetimeFigureOut">
              <a:rPr lang="en-CA" smtClean="0"/>
              <a:t>2025-06-13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359531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5397EA-9BD3-4297-82CC-6E6AF063F9D6}" type="datetimeFigureOut">
              <a:rPr lang="en-CA" smtClean="0"/>
              <a:t>2025-06-13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122738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5397EA-9BD3-4297-82CC-6E6AF063F9D6}" type="datetimeFigureOut">
              <a:rPr lang="en-CA" smtClean="0"/>
              <a:t>2025-06-13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191564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5397EA-9BD3-4297-82CC-6E6AF063F9D6}" type="datetimeFigureOut">
              <a:rPr lang="en-CA" smtClean="0"/>
              <a:t>2025-06-13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354783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5397EA-9BD3-4297-82CC-6E6AF063F9D6}" type="datetimeFigureOut">
              <a:rPr lang="en-CA" smtClean="0"/>
              <a:t>2025-06-13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361653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5397EA-9BD3-4297-82CC-6E6AF063F9D6}" type="datetimeFigureOut">
              <a:rPr lang="en-CA" smtClean="0"/>
              <a:t>2025-06-13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285812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97EA-9BD3-4297-82CC-6E6AF063F9D6}" type="datetimeFigureOut">
              <a:rPr lang="en-CA" smtClean="0"/>
              <a:t>2025-06-13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282034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397EA-9BD3-4297-82CC-6E6AF063F9D6}" type="datetimeFigureOut">
              <a:rPr lang="en-CA" smtClean="0"/>
              <a:t>2025-06-13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163753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397EA-9BD3-4297-82CC-6E6AF063F9D6}" type="datetimeFigureOut">
              <a:rPr lang="en-CA" smtClean="0"/>
              <a:t>2025-06-13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959EEB-312D-4275-85E4-20420C28C327}" type="slidenum">
              <a:rPr lang="en-CA" smtClean="0"/>
              <a:t>‹#›</a:t>
            </a:fld>
            <a:endParaRPr lang="en-CA"/>
          </a:p>
        </p:txBody>
      </p:sp>
    </p:spTree>
    <p:extLst>
      <p:ext uri="{BB962C8B-B14F-4D97-AF65-F5344CB8AC3E}">
        <p14:creationId xmlns:p14="http://schemas.microsoft.com/office/powerpoint/2010/main" val="422816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97EA-9BD3-4297-82CC-6E6AF063F9D6}" type="datetimeFigureOut">
              <a:rPr lang="en-CA" smtClean="0"/>
              <a:t>2025-06-13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59EEB-312D-4275-85E4-20420C28C327}" type="slidenum">
              <a:rPr lang="en-CA" smtClean="0"/>
              <a:t>‹#›</a:t>
            </a:fld>
            <a:endParaRPr lang="en-CA"/>
          </a:p>
        </p:txBody>
      </p:sp>
    </p:spTree>
    <p:extLst>
      <p:ext uri="{BB962C8B-B14F-4D97-AF65-F5344CB8AC3E}">
        <p14:creationId xmlns:p14="http://schemas.microsoft.com/office/powerpoint/2010/main" val="3914527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8C4C-CA80-45FD-ACB8-2457BAF5A5F0}"/>
              </a:ext>
            </a:extLst>
          </p:cNvPr>
          <p:cNvSpPr>
            <a:spLocks noGrp="1"/>
          </p:cNvSpPr>
          <p:nvPr>
            <p:ph type="ctrTitle"/>
          </p:nvPr>
        </p:nvSpPr>
        <p:spPr>
          <a:xfrm>
            <a:off x="0" y="1699022"/>
            <a:ext cx="9026013" cy="1790700"/>
          </a:xfrm>
        </p:spPr>
        <p:txBody>
          <a:bodyPr>
            <a:noAutofit/>
          </a:bodyPr>
          <a:lstStyle/>
          <a:p>
            <a:r>
              <a:rPr lang="en-CA" sz="5400" b="1" dirty="0">
                <a:latin typeface="Arial Black" panose="020B0A04020102020204" pitchFamily="34" charset="0"/>
              </a:rPr>
              <a:t>Isaiah 18:, 19:, and 20: - a Prophetic Trilogy</a:t>
            </a:r>
          </a:p>
        </p:txBody>
      </p:sp>
      <p:sp>
        <p:nvSpPr>
          <p:cNvPr id="3" name="Subtitle 2">
            <a:extLst>
              <a:ext uri="{FF2B5EF4-FFF2-40B4-BE49-F238E27FC236}">
                <a16:creationId xmlns:a16="http://schemas.microsoft.com/office/drawing/2014/main" id="{51F572A8-BF66-40C5-9ECA-446D9AA42563}"/>
              </a:ext>
            </a:extLst>
          </p:cNvPr>
          <p:cNvSpPr>
            <a:spLocks noGrp="1"/>
          </p:cNvSpPr>
          <p:nvPr>
            <p:ph type="subTitle" idx="1"/>
          </p:nvPr>
        </p:nvSpPr>
        <p:spPr>
          <a:xfrm>
            <a:off x="221226" y="4149090"/>
            <a:ext cx="8554064" cy="1676523"/>
          </a:xfrm>
        </p:spPr>
        <p:txBody>
          <a:bodyPr>
            <a:noAutofit/>
          </a:bodyPr>
          <a:lstStyle/>
          <a:p>
            <a:r>
              <a:rPr lang="en-CA" sz="3600" b="1" i="1" dirty="0">
                <a:solidFill>
                  <a:srgbClr val="FF0000"/>
                </a:solidFill>
              </a:rPr>
              <a:t>‘Blessed by Egypt my people, and Assyria the work of my hands, and Israel my inheritance.’ (Isaiah 19:25)</a:t>
            </a:r>
          </a:p>
        </p:txBody>
      </p:sp>
      <p:sp>
        <p:nvSpPr>
          <p:cNvPr id="4" name="TextBox 3">
            <a:extLst>
              <a:ext uri="{FF2B5EF4-FFF2-40B4-BE49-F238E27FC236}">
                <a16:creationId xmlns:a16="http://schemas.microsoft.com/office/drawing/2014/main" id="{D221BAC4-B5D1-CCA3-D040-3CE23739D687}"/>
              </a:ext>
            </a:extLst>
          </p:cNvPr>
          <p:cNvSpPr txBox="1"/>
          <p:nvPr/>
        </p:nvSpPr>
        <p:spPr>
          <a:xfrm>
            <a:off x="0" y="6642556"/>
            <a:ext cx="9382697" cy="215444"/>
          </a:xfrm>
          <a:prstGeom prst="rect">
            <a:avLst/>
          </a:prstGeom>
          <a:noFill/>
        </p:spPr>
        <p:txBody>
          <a:bodyPr wrap="none" rtlCol="0">
            <a:spAutoFit/>
          </a:bodyPr>
          <a:lstStyle/>
          <a:p>
            <a:r>
              <a:rPr lang="en-CA" sz="800" dirty="0"/>
              <a:t>©2018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309069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9902-EEC5-4263-9A9A-FD3F1A429DD7}"/>
              </a:ext>
            </a:extLst>
          </p:cNvPr>
          <p:cNvSpPr>
            <a:spLocks noGrp="1"/>
          </p:cNvSpPr>
          <p:nvPr>
            <p:ph type="title"/>
          </p:nvPr>
        </p:nvSpPr>
        <p:spPr>
          <a:xfrm>
            <a:off x="628650" y="365127"/>
            <a:ext cx="7886700" cy="947480"/>
          </a:xfrm>
        </p:spPr>
        <p:txBody>
          <a:bodyPr>
            <a:normAutofit/>
          </a:bodyPr>
          <a:lstStyle/>
          <a:p>
            <a:pPr algn="ctr"/>
            <a:r>
              <a:rPr lang="en-CA" sz="4000" dirty="0">
                <a:latin typeface="Arial Black" panose="020B0A04020102020204" pitchFamily="34" charset="0"/>
              </a:rPr>
              <a:t>Who are the messengers?</a:t>
            </a:r>
          </a:p>
        </p:txBody>
      </p:sp>
      <p:sp>
        <p:nvSpPr>
          <p:cNvPr id="3" name="Content Placeholder 2">
            <a:extLst>
              <a:ext uri="{FF2B5EF4-FFF2-40B4-BE49-F238E27FC236}">
                <a16:creationId xmlns:a16="http://schemas.microsoft.com/office/drawing/2014/main" id="{9F3141C9-BC79-458F-8248-E4BB8753900C}"/>
              </a:ext>
            </a:extLst>
          </p:cNvPr>
          <p:cNvSpPr>
            <a:spLocks noGrp="1"/>
          </p:cNvSpPr>
          <p:nvPr>
            <p:ph idx="1"/>
          </p:nvPr>
        </p:nvSpPr>
        <p:spPr>
          <a:xfrm>
            <a:off x="628650" y="1460090"/>
            <a:ext cx="7886700" cy="5032783"/>
          </a:xfrm>
        </p:spPr>
        <p:txBody>
          <a:bodyPr>
            <a:normAutofit/>
          </a:bodyPr>
          <a:lstStyle/>
          <a:p>
            <a:r>
              <a:rPr lang="en-CA" b="1" dirty="0"/>
              <a:t>18:7</a:t>
            </a:r>
            <a:r>
              <a:rPr lang="en-CA" dirty="0"/>
              <a:t> Isaiah now goes to the World Tomorrow – there is no temporal distinction, all these events are at the core of God’s plan, time is irrelevant: the Nubian people will be among those bringing ‘tribute’ to the King of Kings in Mount Zion (Isiah 2:, Micah 4:)</a:t>
            </a:r>
          </a:p>
          <a:p>
            <a:r>
              <a:rPr lang="en-CA" dirty="0"/>
              <a:t>Who are the messengers?  The prophets carried God’s message anciently; their message to the world is that God is in charge; his plan is inexorable; he is proceeding with it.  The Church has inherited that responsibility.  We have the same message – we call it ‘the gospel of the kingdom of God’.</a:t>
            </a:r>
          </a:p>
          <a:p>
            <a:endParaRPr lang="en-CA" dirty="0"/>
          </a:p>
        </p:txBody>
      </p:sp>
    </p:spTree>
    <p:extLst>
      <p:ext uri="{BB962C8B-B14F-4D97-AF65-F5344CB8AC3E}">
        <p14:creationId xmlns:p14="http://schemas.microsoft.com/office/powerpoint/2010/main" val="245483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F2A4-6EE3-4894-A1D8-2A4A31A8B21E}"/>
              </a:ext>
            </a:extLst>
          </p:cNvPr>
          <p:cNvSpPr>
            <a:spLocks noGrp="1"/>
          </p:cNvSpPr>
          <p:nvPr>
            <p:ph type="title"/>
          </p:nvPr>
        </p:nvSpPr>
        <p:spPr>
          <a:xfrm>
            <a:off x="628650" y="221226"/>
            <a:ext cx="8043402" cy="737419"/>
          </a:xfrm>
        </p:spPr>
        <p:txBody>
          <a:bodyPr>
            <a:normAutofit/>
          </a:bodyPr>
          <a:lstStyle/>
          <a:p>
            <a:r>
              <a:rPr lang="en-CA" sz="3200" dirty="0">
                <a:latin typeface="Arial Black" panose="020B0A04020102020204" pitchFamily="34" charset="0"/>
              </a:rPr>
              <a:t>Isaiah 19:1-15 The Burden of Egypt</a:t>
            </a:r>
          </a:p>
        </p:txBody>
      </p:sp>
      <p:sp>
        <p:nvSpPr>
          <p:cNvPr id="3" name="Content Placeholder 2">
            <a:extLst>
              <a:ext uri="{FF2B5EF4-FFF2-40B4-BE49-F238E27FC236}">
                <a16:creationId xmlns:a16="http://schemas.microsoft.com/office/drawing/2014/main" id="{E9687343-3267-4417-9490-391748FFD7B2}"/>
              </a:ext>
            </a:extLst>
          </p:cNvPr>
          <p:cNvSpPr>
            <a:spLocks noGrp="1"/>
          </p:cNvSpPr>
          <p:nvPr>
            <p:ph idx="1"/>
          </p:nvPr>
        </p:nvSpPr>
        <p:spPr>
          <a:xfrm>
            <a:off x="117987" y="840658"/>
            <a:ext cx="8878529" cy="6017342"/>
          </a:xfrm>
        </p:spPr>
        <p:txBody>
          <a:bodyPr>
            <a:normAutofit fontScale="85000" lnSpcReduction="20000"/>
          </a:bodyPr>
          <a:lstStyle/>
          <a:p>
            <a:r>
              <a:rPr lang="en-CA" dirty="0"/>
              <a:t>Isaiah reverts to the current situation: Hezekiah is under pressure to comply with the alliance and side with Egypt in rebellion against Assyria.  Isaiah points out the folly in trusting Egypt.</a:t>
            </a:r>
          </a:p>
          <a:p>
            <a:r>
              <a:rPr lang="en-CA" b="1" dirty="0"/>
              <a:t>19:1a</a:t>
            </a:r>
            <a:r>
              <a:rPr lang="en-CA" dirty="0"/>
              <a:t> ‘swift cloud’ a metaphor indicating ‘sovereignty’ and ‘power’ (Dt33:26, Ps18:10, 68:33, 104:3)</a:t>
            </a:r>
          </a:p>
          <a:p>
            <a:r>
              <a:rPr lang="en-CA" b="1" dirty="0"/>
              <a:t>19:1b</a:t>
            </a:r>
            <a:r>
              <a:rPr lang="en-CA" dirty="0"/>
              <a:t> the general affect of God’s power on Egypt (Ex12:12)</a:t>
            </a:r>
          </a:p>
          <a:p>
            <a:r>
              <a:rPr lang="en-CA" b="1" dirty="0"/>
              <a:t>19:2</a:t>
            </a:r>
            <a:r>
              <a:rPr lang="en-CA" dirty="0"/>
              <a:t> civil war and internal strife were very common under the competing Pharaohs of Dynasties 22, 23, and 24, culminating in military unification of the country under Dynasty 25</a:t>
            </a:r>
          </a:p>
          <a:p>
            <a:r>
              <a:rPr lang="en-CA" b="1" dirty="0"/>
              <a:t>19:3-4</a:t>
            </a:r>
            <a:r>
              <a:rPr lang="en-CA" dirty="0"/>
              <a:t> God’s plan for Egypt: their glory was gone; the arrogance based on the past cannot be justified; Egypt will suffer under Assyria and Babylon, and finally be ruled by Persians, Greeks, and Romans</a:t>
            </a:r>
          </a:p>
          <a:p>
            <a:r>
              <a:rPr lang="en-CA" b="1" dirty="0"/>
              <a:t>19:5-10</a:t>
            </a:r>
            <a:r>
              <a:rPr lang="en-CA" dirty="0"/>
              <a:t> the Nile is the economic life blood of Egypt – failure of the annual inundation causes immeasurable suffering</a:t>
            </a:r>
          </a:p>
          <a:p>
            <a:r>
              <a:rPr lang="en-CA" b="1" dirty="0"/>
              <a:t>19:11-13</a:t>
            </a:r>
            <a:r>
              <a:rPr lang="en-CA" dirty="0"/>
              <a:t> </a:t>
            </a:r>
            <a:r>
              <a:rPr lang="en-CA" dirty="0" err="1"/>
              <a:t>Zoan</a:t>
            </a:r>
            <a:r>
              <a:rPr lang="en-CA" dirty="0"/>
              <a:t> and Memphis were two of the most important delta cities; God renders the much-heralded wisdom of Egypt to be worthless</a:t>
            </a:r>
          </a:p>
          <a:p>
            <a:r>
              <a:rPr lang="en-CA" b="1" dirty="0"/>
              <a:t>19:14-15</a:t>
            </a:r>
            <a:r>
              <a:rPr lang="en-CA" dirty="0"/>
              <a:t> Egypt’s glory is gone only decline remains; ‘palm branch and reed’ see Is9:14 for explanation of the metaphor</a:t>
            </a:r>
          </a:p>
          <a:p>
            <a:endParaRPr lang="en-CA" dirty="0"/>
          </a:p>
        </p:txBody>
      </p:sp>
    </p:spTree>
    <p:extLst>
      <p:ext uri="{BB962C8B-B14F-4D97-AF65-F5344CB8AC3E}">
        <p14:creationId xmlns:p14="http://schemas.microsoft.com/office/powerpoint/2010/main" val="107251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6D2D-DD6E-4E20-A538-60DA1AFED430}"/>
              </a:ext>
            </a:extLst>
          </p:cNvPr>
          <p:cNvSpPr>
            <a:spLocks noGrp="1"/>
          </p:cNvSpPr>
          <p:nvPr>
            <p:ph type="title"/>
          </p:nvPr>
        </p:nvSpPr>
        <p:spPr>
          <a:xfrm>
            <a:off x="0" y="365127"/>
            <a:ext cx="9143999" cy="770500"/>
          </a:xfrm>
        </p:spPr>
        <p:txBody>
          <a:bodyPr>
            <a:normAutofit/>
          </a:bodyPr>
          <a:lstStyle/>
          <a:p>
            <a:pPr algn="ctr"/>
            <a:r>
              <a:rPr lang="en-CA" sz="2800" dirty="0">
                <a:latin typeface="Arial Black" panose="020B0A04020102020204" pitchFamily="34" charset="0"/>
              </a:rPr>
              <a:t>Isaiah 19:16-25 New Israel and the ‘World’</a:t>
            </a:r>
          </a:p>
        </p:txBody>
      </p:sp>
      <p:sp>
        <p:nvSpPr>
          <p:cNvPr id="3" name="Content Placeholder 2">
            <a:extLst>
              <a:ext uri="{FF2B5EF4-FFF2-40B4-BE49-F238E27FC236}">
                <a16:creationId xmlns:a16="http://schemas.microsoft.com/office/drawing/2014/main" id="{30436CD8-1CDF-432C-91BD-774FB9DFED85}"/>
              </a:ext>
            </a:extLst>
          </p:cNvPr>
          <p:cNvSpPr>
            <a:spLocks noGrp="1"/>
          </p:cNvSpPr>
          <p:nvPr>
            <p:ph idx="1"/>
          </p:nvPr>
        </p:nvSpPr>
        <p:spPr>
          <a:xfrm>
            <a:off x="628650" y="1135627"/>
            <a:ext cx="7886700" cy="5041336"/>
          </a:xfrm>
        </p:spPr>
        <p:txBody>
          <a:bodyPr>
            <a:normAutofit fontScale="92500" lnSpcReduction="20000"/>
          </a:bodyPr>
          <a:lstStyle/>
          <a:p>
            <a:r>
              <a:rPr lang="en-CA" dirty="0"/>
              <a:t>This is one of the most frequently quoted sections of scripture related to the World Tomorrow; but, it is usually read out of context.  </a:t>
            </a:r>
          </a:p>
          <a:p>
            <a:r>
              <a:rPr lang="en-CA" dirty="0"/>
              <a:t>Isaiah has just related God’s judgement on Assyria (18:5b-6) and Egypt (19:1-15); now without any temporal distinction, he rolls into how Assyria, Egypt, and Israel will form a triumvirate of peace, cooperation, and prosperity.  </a:t>
            </a:r>
          </a:p>
          <a:p>
            <a:r>
              <a:rPr lang="en-CA" dirty="0"/>
              <a:t>From God’s perspective, the judgements on the nations of this world are simply the prelude to the establishment of the World Tomorrow.  </a:t>
            </a:r>
          </a:p>
          <a:p>
            <a:r>
              <a:rPr lang="en-CA" dirty="0"/>
              <a:t>Clearly, the ancient nations are now gone, but in revelation to Isaiah, God uses the ancient nations as symbolic of the world as it will exist in the World Tomorrow.</a:t>
            </a:r>
          </a:p>
          <a:p>
            <a:endParaRPr lang="en-CA" dirty="0"/>
          </a:p>
        </p:txBody>
      </p:sp>
    </p:spTree>
    <p:extLst>
      <p:ext uri="{BB962C8B-B14F-4D97-AF65-F5344CB8AC3E}">
        <p14:creationId xmlns:p14="http://schemas.microsoft.com/office/powerpoint/2010/main" val="162098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DAC0-B5D5-471E-AFCE-FD602FB215B9}"/>
              </a:ext>
            </a:extLst>
          </p:cNvPr>
          <p:cNvSpPr>
            <a:spLocks noGrp="1"/>
          </p:cNvSpPr>
          <p:nvPr>
            <p:ph type="title"/>
          </p:nvPr>
        </p:nvSpPr>
        <p:spPr>
          <a:xfrm>
            <a:off x="368711" y="250724"/>
            <a:ext cx="8347586" cy="707922"/>
          </a:xfrm>
        </p:spPr>
        <p:txBody>
          <a:bodyPr>
            <a:normAutofit/>
          </a:bodyPr>
          <a:lstStyle/>
          <a:p>
            <a:r>
              <a:rPr lang="en-CA" sz="3200" dirty="0">
                <a:latin typeface="Arial Black" panose="020B0A04020102020204" pitchFamily="34" charset="0"/>
              </a:rPr>
              <a:t>Salvation to all People in all Nations</a:t>
            </a:r>
          </a:p>
        </p:txBody>
      </p:sp>
      <p:sp>
        <p:nvSpPr>
          <p:cNvPr id="3" name="Content Placeholder 2">
            <a:extLst>
              <a:ext uri="{FF2B5EF4-FFF2-40B4-BE49-F238E27FC236}">
                <a16:creationId xmlns:a16="http://schemas.microsoft.com/office/drawing/2014/main" id="{791FC19D-4299-418F-88E8-18E2C29284C0}"/>
              </a:ext>
            </a:extLst>
          </p:cNvPr>
          <p:cNvSpPr>
            <a:spLocks noGrp="1"/>
          </p:cNvSpPr>
          <p:nvPr>
            <p:ph idx="1"/>
          </p:nvPr>
        </p:nvSpPr>
        <p:spPr>
          <a:xfrm>
            <a:off x="0" y="958644"/>
            <a:ext cx="9144000" cy="5899355"/>
          </a:xfrm>
        </p:spPr>
        <p:txBody>
          <a:bodyPr>
            <a:normAutofit fontScale="77500" lnSpcReduction="20000"/>
          </a:bodyPr>
          <a:lstStyle/>
          <a:p>
            <a:r>
              <a:rPr lang="en-CA" sz="3100" b="1" dirty="0"/>
              <a:t>19:16-17</a:t>
            </a:r>
            <a:r>
              <a:rPr lang="en-CA" sz="3100" dirty="0"/>
              <a:t> the ‘fear’ expressed here at the start of the millennium may be symbolic, or it may be actual – the world has just experienced the holocaust and the Day of YHWH; when God establishes the New Israel, there may well be fear among those people remaining in the nations; on the other hand, the fear may be symbolic of finally eradicating the old ways according to “the purpose that the LORD of hosts has purposed against them”; in any case, the survivors will come to know God as his purpose unfolds</a:t>
            </a:r>
          </a:p>
          <a:p>
            <a:r>
              <a:rPr lang="en-CA" sz="3100" b="1" dirty="0"/>
              <a:t>19:18</a:t>
            </a:r>
            <a:r>
              <a:rPr lang="en-CA" sz="3100" dirty="0"/>
              <a:t> ‘five cities’ are symbolic of a slow start in the conversion of the nations; ‘City of Destruction’ should be ‘City of Sun’ (Heliopolis) – one letter different in Hebrew</a:t>
            </a:r>
          </a:p>
          <a:p>
            <a:r>
              <a:rPr lang="en-CA" sz="3100" b="1" dirty="0"/>
              <a:t>19:19-20</a:t>
            </a:r>
            <a:r>
              <a:rPr lang="en-CA" sz="3100" dirty="0"/>
              <a:t> further signs of progress in converting nations; ‘saviour and defender’ resurrected saints – US: this will be our job</a:t>
            </a:r>
          </a:p>
          <a:p>
            <a:r>
              <a:rPr lang="en-CA" sz="3100" b="1" dirty="0"/>
              <a:t>19:21-22</a:t>
            </a:r>
            <a:r>
              <a:rPr lang="en-CA" sz="3100" dirty="0"/>
              <a:t> conversion of Egypt is symbolic of conversion of people of all nations</a:t>
            </a:r>
          </a:p>
          <a:p>
            <a:r>
              <a:rPr lang="en-CA" sz="3100" b="1" dirty="0"/>
              <a:t>19:23-25</a:t>
            </a:r>
            <a:r>
              <a:rPr lang="en-CA" sz="3100" dirty="0"/>
              <a:t> ‘highway’ is a symbol of travel, communication, commerce, and interaction; Egypt and Assyria were the classical enemies of Israel – all are gone now, but God will create a New Israel, and it will become the center of an integrated, peaceful, and abundant worldwide society</a:t>
            </a:r>
          </a:p>
          <a:p>
            <a:endParaRPr lang="en-CA" dirty="0"/>
          </a:p>
        </p:txBody>
      </p:sp>
    </p:spTree>
    <p:extLst>
      <p:ext uri="{BB962C8B-B14F-4D97-AF65-F5344CB8AC3E}">
        <p14:creationId xmlns:p14="http://schemas.microsoft.com/office/powerpoint/2010/main" val="358208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0673-9467-4A5E-B891-F0EC0E27C585}"/>
              </a:ext>
            </a:extLst>
          </p:cNvPr>
          <p:cNvSpPr>
            <a:spLocks noGrp="1"/>
          </p:cNvSpPr>
          <p:nvPr>
            <p:ph type="title"/>
          </p:nvPr>
        </p:nvSpPr>
        <p:spPr>
          <a:xfrm>
            <a:off x="353960" y="365127"/>
            <a:ext cx="8568813" cy="711506"/>
          </a:xfrm>
        </p:spPr>
        <p:txBody>
          <a:bodyPr>
            <a:normAutofit/>
          </a:bodyPr>
          <a:lstStyle/>
          <a:p>
            <a:pPr algn="ctr"/>
            <a:r>
              <a:rPr lang="en-CA" sz="3600" dirty="0">
                <a:latin typeface="Arial Black" panose="020B0A04020102020204" pitchFamily="34" charset="0"/>
              </a:rPr>
              <a:t>Isaiah 20:1-6 Back to the Present</a:t>
            </a:r>
          </a:p>
        </p:txBody>
      </p:sp>
      <p:sp>
        <p:nvSpPr>
          <p:cNvPr id="3" name="Content Placeholder 2">
            <a:extLst>
              <a:ext uri="{FF2B5EF4-FFF2-40B4-BE49-F238E27FC236}">
                <a16:creationId xmlns:a16="http://schemas.microsoft.com/office/drawing/2014/main" id="{2215FAE2-BB0E-40D1-98AD-DDEE3CF81AE8}"/>
              </a:ext>
            </a:extLst>
          </p:cNvPr>
          <p:cNvSpPr>
            <a:spLocks noGrp="1"/>
          </p:cNvSpPr>
          <p:nvPr>
            <p:ph idx="1"/>
          </p:nvPr>
        </p:nvSpPr>
        <p:spPr>
          <a:xfrm>
            <a:off x="353960" y="1076633"/>
            <a:ext cx="8568812" cy="5416240"/>
          </a:xfrm>
        </p:spPr>
        <p:txBody>
          <a:bodyPr>
            <a:normAutofit fontScale="85000" lnSpcReduction="20000"/>
          </a:bodyPr>
          <a:lstStyle/>
          <a:p>
            <a:r>
              <a:rPr lang="en-CA" dirty="0"/>
              <a:t>Under God’s inspiration, Isaiah comes back to the actual historic situation of 711BC.</a:t>
            </a:r>
          </a:p>
          <a:p>
            <a:r>
              <a:rPr lang="en-CA" b="1" dirty="0"/>
              <a:t>20:1</a:t>
            </a:r>
            <a:r>
              <a:rPr lang="en-CA" dirty="0"/>
              <a:t> Sargon takes steps to quash the rebellion fomented by Ashdod</a:t>
            </a:r>
          </a:p>
          <a:p>
            <a:r>
              <a:rPr lang="en-CA" b="1" dirty="0"/>
              <a:t>20:2-3</a:t>
            </a:r>
            <a:r>
              <a:rPr lang="en-CA" dirty="0"/>
              <a:t> Isaiah has performed a symbolic action for three years to emphasize God’s purpose</a:t>
            </a:r>
          </a:p>
          <a:p>
            <a:r>
              <a:rPr lang="en-CA" b="1" dirty="0"/>
              <a:t>20:4</a:t>
            </a:r>
            <a:r>
              <a:rPr lang="en-CA" dirty="0"/>
              <a:t> God has decreed that Egypt cannot stand against Assyria – trust in Egypt is futile</a:t>
            </a:r>
          </a:p>
          <a:p>
            <a:r>
              <a:rPr lang="en-CA" b="1" dirty="0"/>
              <a:t>20:5</a:t>
            </a:r>
            <a:r>
              <a:rPr lang="en-CA" dirty="0"/>
              <a:t> ‘they’ is all the participants of the rebellion – especially Israel; Egypt is unable to support the rebellion</a:t>
            </a:r>
          </a:p>
          <a:p>
            <a:r>
              <a:rPr lang="en-CA" b="1" dirty="0"/>
              <a:t>20:6</a:t>
            </a:r>
            <a:r>
              <a:rPr lang="en-CA" dirty="0"/>
              <a:t> ‘inhabitants of this coastland’ pejorative epithet lumping Israel with the other nations as nothing special, just one of the participants in the rebellion; trust in Egypt is as futile as trust in Assyria, or any ‘human’ power; ‘and we, how shall we escape?’ – the realization God wants to emphasize, the purpose of the whole section: trust in any human power is futile; only God can provide deliverance/salvation</a:t>
            </a:r>
          </a:p>
        </p:txBody>
      </p:sp>
    </p:spTree>
    <p:extLst>
      <p:ext uri="{BB962C8B-B14F-4D97-AF65-F5344CB8AC3E}">
        <p14:creationId xmlns:p14="http://schemas.microsoft.com/office/powerpoint/2010/main" val="253927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2666-A1C4-4D5D-A782-81D133541425}"/>
              </a:ext>
            </a:extLst>
          </p:cNvPr>
          <p:cNvSpPr>
            <a:spLocks noGrp="1"/>
          </p:cNvSpPr>
          <p:nvPr>
            <p:ph type="title"/>
          </p:nvPr>
        </p:nvSpPr>
        <p:spPr>
          <a:xfrm>
            <a:off x="628650" y="365126"/>
            <a:ext cx="7886700" cy="755751"/>
          </a:xfrm>
        </p:spPr>
        <p:txBody>
          <a:bodyPr>
            <a:normAutofit fontScale="90000"/>
          </a:bodyPr>
          <a:lstStyle/>
          <a:p>
            <a:pPr algn="ctr"/>
            <a:r>
              <a:rPr lang="en-CA" sz="6000" dirty="0">
                <a:latin typeface="Arial Black" panose="020B0A04020102020204" pitchFamily="34" charset="0"/>
              </a:rPr>
              <a:t>Conclusion</a:t>
            </a:r>
          </a:p>
        </p:txBody>
      </p:sp>
      <p:sp>
        <p:nvSpPr>
          <p:cNvPr id="3" name="Content Placeholder 2">
            <a:extLst>
              <a:ext uri="{FF2B5EF4-FFF2-40B4-BE49-F238E27FC236}">
                <a16:creationId xmlns:a16="http://schemas.microsoft.com/office/drawing/2014/main" id="{B6DF998D-92E5-49FC-B10F-7BC198757FE6}"/>
              </a:ext>
            </a:extLst>
          </p:cNvPr>
          <p:cNvSpPr>
            <a:spLocks noGrp="1"/>
          </p:cNvSpPr>
          <p:nvPr>
            <p:ph idx="1"/>
          </p:nvPr>
        </p:nvSpPr>
        <p:spPr>
          <a:xfrm>
            <a:off x="628650" y="1120877"/>
            <a:ext cx="7886700" cy="5056086"/>
          </a:xfrm>
        </p:spPr>
        <p:txBody>
          <a:bodyPr>
            <a:normAutofit lnSpcReduction="10000"/>
          </a:bodyPr>
          <a:lstStyle/>
          <a:p>
            <a:r>
              <a:rPr lang="en-CA" dirty="0"/>
              <a:t>This trilogy provides marvelous insight into God’s plan, his mind, and his dealings with humanity.</a:t>
            </a:r>
          </a:p>
          <a:p>
            <a:r>
              <a:rPr lang="en-CA" dirty="0"/>
              <a:t>Isaiah brilliantly uses the current historical situation to demonstrate to his contemporaries (and recorded for all time) the futility of trusting in any human power.</a:t>
            </a:r>
          </a:p>
          <a:p>
            <a:r>
              <a:rPr lang="en-CA" dirty="0"/>
              <a:t>Isaiah skillfully transitions between God’s inexorable judgement of the nations of Satan’s world and the objective of God in his judgement.</a:t>
            </a:r>
          </a:p>
          <a:p>
            <a:r>
              <a:rPr lang="en-CA" dirty="0"/>
              <a:t>In doing this, he records some of the most powerful descriptive material available about God’s purpose – to establish worldwide peace, prosperity, and salvation. </a:t>
            </a:r>
          </a:p>
        </p:txBody>
      </p:sp>
    </p:spTree>
    <p:extLst>
      <p:ext uri="{BB962C8B-B14F-4D97-AF65-F5344CB8AC3E}">
        <p14:creationId xmlns:p14="http://schemas.microsoft.com/office/powerpoint/2010/main" val="173191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0F1D-0C3A-4340-B8D2-237E2A387C97}"/>
              </a:ext>
            </a:extLst>
          </p:cNvPr>
          <p:cNvSpPr>
            <a:spLocks noGrp="1"/>
          </p:cNvSpPr>
          <p:nvPr>
            <p:ph type="title"/>
          </p:nvPr>
        </p:nvSpPr>
        <p:spPr>
          <a:xfrm>
            <a:off x="628650" y="350377"/>
            <a:ext cx="7886700" cy="1325563"/>
          </a:xfrm>
        </p:spPr>
        <p:txBody>
          <a:bodyPr/>
          <a:lstStyle/>
          <a:p>
            <a:br>
              <a:rPr lang="en-CA" dirty="0"/>
            </a:br>
            <a:endParaRPr lang="en-CA" dirty="0"/>
          </a:p>
        </p:txBody>
      </p:sp>
      <p:sp>
        <p:nvSpPr>
          <p:cNvPr id="5" name="Content Placeholder 4">
            <a:extLst>
              <a:ext uri="{FF2B5EF4-FFF2-40B4-BE49-F238E27FC236}">
                <a16:creationId xmlns:a16="http://schemas.microsoft.com/office/drawing/2014/main" id="{3EDE178B-8D7E-459B-855D-0D866AD2547E}"/>
              </a:ext>
            </a:extLst>
          </p:cNvPr>
          <p:cNvSpPr>
            <a:spLocks noGrp="1"/>
          </p:cNvSpPr>
          <p:nvPr>
            <p:ph idx="1"/>
          </p:nvPr>
        </p:nvSpPr>
        <p:spPr/>
        <p:txBody>
          <a:bodyPr/>
          <a:lstStyle/>
          <a:p>
            <a:endParaRPr lang="en-CA" dirty="0"/>
          </a:p>
        </p:txBody>
      </p:sp>
      <p:pic>
        <p:nvPicPr>
          <p:cNvPr id="7" name="Picture 6">
            <a:extLst>
              <a:ext uri="{FF2B5EF4-FFF2-40B4-BE49-F238E27FC236}">
                <a16:creationId xmlns:a16="http://schemas.microsoft.com/office/drawing/2014/main" id="{C497A886-11C5-467C-BEDA-C80C1389C956}"/>
              </a:ext>
            </a:extLst>
          </p:cNvPr>
          <p:cNvPicPr>
            <a:picLocks noChangeAspect="1"/>
          </p:cNvPicPr>
          <p:nvPr/>
        </p:nvPicPr>
        <p:blipFill>
          <a:blip r:embed="rId2"/>
          <a:stretch>
            <a:fillRect/>
          </a:stretch>
        </p:blipFill>
        <p:spPr>
          <a:xfrm>
            <a:off x="0" y="0"/>
            <a:ext cx="8996475" cy="6858000"/>
          </a:xfrm>
          <a:prstGeom prst="rect">
            <a:avLst/>
          </a:prstGeom>
        </p:spPr>
      </p:pic>
    </p:spTree>
    <p:extLst>
      <p:ext uri="{BB962C8B-B14F-4D97-AF65-F5344CB8AC3E}">
        <p14:creationId xmlns:p14="http://schemas.microsoft.com/office/powerpoint/2010/main" val="105536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E37B-9719-40D7-A473-3CEEB343950D}"/>
              </a:ext>
            </a:extLst>
          </p:cNvPr>
          <p:cNvSpPr>
            <a:spLocks noGrp="1"/>
          </p:cNvSpPr>
          <p:nvPr>
            <p:ph type="title"/>
          </p:nvPr>
        </p:nvSpPr>
        <p:spPr>
          <a:xfrm>
            <a:off x="628650" y="575188"/>
            <a:ext cx="7886700" cy="766916"/>
          </a:xfrm>
        </p:spPr>
        <p:txBody>
          <a:bodyPr>
            <a:normAutofit/>
          </a:bodyPr>
          <a:lstStyle/>
          <a:p>
            <a:pPr algn="ctr"/>
            <a:r>
              <a:rPr lang="en-CA" sz="2800" b="1" dirty="0">
                <a:latin typeface="Arial Black" panose="020B0A04020102020204" pitchFamily="34" charset="0"/>
              </a:rPr>
              <a:t>Purpose of Prophecies about Nations</a:t>
            </a:r>
          </a:p>
        </p:txBody>
      </p:sp>
      <p:sp>
        <p:nvSpPr>
          <p:cNvPr id="3" name="Content Placeholder 2">
            <a:extLst>
              <a:ext uri="{FF2B5EF4-FFF2-40B4-BE49-F238E27FC236}">
                <a16:creationId xmlns:a16="http://schemas.microsoft.com/office/drawing/2014/main" id="{3A26EEAD-6115-4509-AFBC-793815BD7210}"/>
              </a:ext>
            </a:extLst>
          </p:cNvPr>
          <p:cNvSpPr>
            <a:spLocks noGrp="1"/>
          </p:cNvSpPr>
          <p:nvPr>
            <p:ph idx="1"/>
          </p:nvPr>
        </p:nvSpPr>
        <p:spPr>
          <a:xfrm>
            <a:off x="628650" y="1732963"/>
            <a:ext cx="7886700" cy="4667837"/>
          </a:xfrm>
        </p:spPr>
        <p:txBody>
          <a:bodyPr>
            <a:normAutofit/>
          </a:bodyPr>
          <a:lstStyle/>
          <a:p>
            <a:pPr marL="257175" indent="-257175">
              <a:lnSpc>
                <a:spcPct val="107000"/>
              </a:lnSpc>
              <a:spcBef>
                <a:spcPts val="0"/>
              </a:spcBef>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The purpose of these prophecies is to demonstrate that YHWH is the God of history – he is in control of everything that happens; his plan is unfolding exactly as he intends</a:t>
            </a:r>
          </a:p>
          <a:p>
            <a:pPr marL="257175" indent="-257175">
              <a:lnSpc>
                <a:spcPct val="107000"/>
              </a:lnSpc>
              <a:spcBef>
                <a:spcPts val="0"/>
              </a:spcBef>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The prophecies are NOT generally FOR, or to be presented TO, the nations in question</a:t>
            </a:r>
          </a:p>
          <a:p>
            <a:pPr marL="257175" indent="-257175">
              <a:lnSpc>
                <a:spcPct val="107000"/>
              </a:lnSpc>
              <a:spcBef>
                <a:spcPts val="0"/>
              </a:spcBef>
              <a:spcAft>
                <a:spcPts val="60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They are specifically FOR Israel; and, because God has recorded them, they are for US – the Church, especially the end-time Church</a:t>
            </a:r>
          </a:p>
          <a:p>
            <a:endParaRPr lang="en-CA" dirty="0"/>
          </a:p>
        </p:txBody>
      </p:sp>
    </p:spTree>
    <p:extLst>
      <p:ext uri="{BB962C8B-B14F-4D97-AF65-F5344CB8AC3E}">
        <p14:creationId xmlns:p14="http://schemas.microsoft.com/office/powerpoint/2010/main" val="32684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88AC-AAD1-4981-B838-4A676DB48592}"/>
              </a:ext>
            </a:extLst>
          </p:cNvPr>
          <p:cNvSpPr>
            <a:spLocks noGrp="1"/>
          </p:cNvSpPr>
          <p:nvPr>
            <p:ph type="title"/>
          </p:nvPr>
        </p:nvSpPr>
        <p:spPr/>
        <p:txBody>
          <a:bodyPr>
            <a:normAutofit/>
          </a:bodyPr>
          <a:lstStyle/>
          <a:p>
            <a:pPr algn="ctr"/>
            <a:r>
              <a:rPr lang="en-CA" sz="5400" dirty="0">
                <a:latin typeface="Arial Black" panose="020B0A04020102020204" pitchFamily="34" charset="0"/>
              </a:rPr>
              <a:t>God’s Perspective</a:t>
            </a:r>
          </a:p>
        </p:txBody>
      </p:sp>
      <p:sp>
        <p:nvSpPr>
          <p:cNvPr id="3" name="Content Placeholder 2">
            <a:extLst>
              <a:ext uri="{FF2B5EF4-FFF2-40B4-BE49-F238E27FC236}">
                <a16:creationId xmlns:a16="http://schemas.microsoft.com/office/drawing/2014/main" id="{27D5FBC0-EEA1-4EEA-BDCC-4CB50A0CA4D1}"/>
              </a:ext>
            </a:extLst>
          </p:cNvPr>
          <p:cNvSpPr>
            <a:spLocks noGrp="1"/>
          </p:cNvSpPr>
          <p:nvPr>
            <p:ph idx="1"/>
          </p:nvPr>
        </p:nvSpPr>
        <p:spPr/>
        <p:txBody>
          <a:bodyPr>
            <a:normAutofit fontScale="92500" lnSpcReduction="10000"/>
          </a:bodyPr>
          <a:lstStyle/>
          <a:p>
            <a:r>
              <a:rPr lang="en-CA" dirty="0"/>
              <a:t>God inhabits eternity (Is57:15)</a:t>
            </a:r>
          </a:p>
          <a:p>
            <a:r>
              <a:rPr lang="en-CA" dirty="0"/>
              <a:t>We exist in a four dimensional universe, which is simply an ‘object’ to God (Is40:12)</a:t>
            </a:r>
          </a:p>
          <a:p>
            <a:r>
              <a:rPr lang="en-CA" dirty="0"/>
              <a:t>Our existence is linear, sequential, and temporal – these are all irrelevant to God: he declares the end from the beginning (Is46:10, Rv22:13)</a:t>
            </a:r>
          </a:p>
          <a:p>
            <a:r>
              <a:rPr lang="en-CA" dirty="0">
                <a:latin typeface="Calibri" panose="020F0502020204030204" pitchFamily="34" charset="0"/>
                <a:ea typeface="Calibri" panose="020F0502020204030204" pitchFamily="34" charset="0"/>
                <a:cs typeface="Times New Roman" panose="02020603050405020304" pitchFamily="18" charset="0"/>
              </a:rPr>
              <a:t>We speak of ‘duality’ of prophecy, which is accurate from our perspective; but from God’s perspective, the ‘time’ element is irrelevant: what we see as two similar events separated by a large temporal gap, God sees as two parts of the same event – this is how Isaiah reports the visions and revelations given to him by God</a:t>
            </a:r>
          </a:p>
          <a:p>
            <a:endParaRPr lang="en-CA" dirty="0"/>
          </a:p>
          <a:p>
            <a:endParaRPr lang="en-CA" dirty="0"/>
          </a:p>
        </p:txBody>
      </p:sp>
    </p:spTree>
    <p:extLst>
      <p:ext uri="{BB962C8B-B14F-4D97-AF65-F5344CB8AC3E}">
        <p14:creationId xmlns:p14="http://schemas.microsoft.com/office/powerpoint/2010/main" val="42937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2EEA-DAAD-40AA-B155-7D8860A36086}"/>
              </a:ext>
            </a:extLst>
          </p:cNvPr>
          <p:cNvSpPr>
            <a:spLocks noGrp="1"/>
          </p:cNvSpPr>
          <p:nvPr>
            <p:ph type="title"/>
          </p:nvPr>
        </p:nvSpPr>
        <p:spPr>
          <a:xfrm>
            <a:off x="628650" y="265472"/>
            <a:ext cx="7886700" cy="575186"/>
          </a:xfrm>
        </p:spPr>
        <p:txBody>
          <a:bodyPr>
            <a:normAutofit/>
          </a:bodyPr>
          <a:lstStyle/>
          <a:p>
            <a:r>
              <a:rPr lang="en-CA" sz="2400" dirty="0">
                <a:latin typeface="Arial Black" panose="020B0A04020102020204" pitchFamily="34" charset="0"/>
              </a:rPr>
              <a:t>Historical Setting of Isaiah 18:, 19:, and 20:</a:t>
            </a:r>
          </a:p>
        </p:txBody>
      </p:sp>
      <p:sp>
        <p:nvSpPr>
          <p:cNvPr id="3" name="Content Placeholder 2">
            <a:extLst>
              <a:ext uri="{FF2B5EF4-FFF2-40B4-BE49-F238E27FC236}">
                <a16:creationId xmlns:a16="http://schemas.microsoft.com/office/drawing/2014/main" id="{BEE3B34B-72C7-4F65-AE59-9A5FCEBB0531}"/>
              </a:ext>
            </a:extLst>
          </p:cNvPr>
          <p:cNvSpPr>
            <a:spLocks noGrp="1"/>
          </p:cNvSpPr>
          <p:nvPr>
            <p:ph idx="1"/>
          </p:nvPr>
        </p:nvSpPr>
        <p:spPr>
          <a:xfrm>
            <a:off x="1" y="840658"/>
            <a:ext cx="8952270" cy="5899355"/>
          </a:xfrm>
        </p:spPr>
        <p:txBody>
          <a:bodyPr>
            <a:normAutofit fontScale="92500" lnSpcReduction="20000"/>
          </a:bodyPr>
          <a:lstStyle/>
          <a:p>
            <a:pPr lvl="0"/>
            <a:r>
              <a:rPr lang="en-CA" dirty="0"/>
              <a:t>The general setting of Isaiah 13: through 23: is the beginning of Hezekiah’s sole reign – Hezekiah has commenced his reform; there are ‘parties’ in the court promoting alliance with both Egypt and Babylon in rebellion against Assyria</a:t>
            </a:r>
          </a:p>
          <a:p>
            <a:pPr lvl="0"/>
            <a:r>
              <a:rPr lang="en-CA" dirty="0"/>
              <a:t>It is the middle of the reign of Sargon – he is heavily involved in military activities in the east and the north; the west is of less concern to him</a:t>
            </a:r>
          </a:p>
          <a:p>
            <a:pPr lvl="0"/>
            <a:r>
              <a:rPr lang="en-CA" dirty="0"/>
              <a:t>By 715, </a:t>
            </a:r>
            <a:r>
              <a:rPr lang="en-CA" dirty="0" err="1"/>
              <a:t>Piankhi</a:t>
            </a:r>
            <a:r>
              <a:rPr lang="en-CA" dirty="0"/>
              <a:t> and </a:t>
            </a:r>
            <a:r>
              <a:rPr lang="en-CA" dirty="0" err="1"/>
              <a:t>Shabaqo</a:t>
            </a:r>
            <a:r>
              <a:rPr lang="en-CA" dirty="0"/>
              <a:t> swept away Dynasties 22, 23 and 24 and gained united control over all of Egypt – one of </a:t>
            </a:r>
            <a:r>
              <a:rPr lang="en-CA" dirty="0" err="1"/>
              <a:t>Shabaqo’s</a:t>
            </a:r>
            <a:r>
              <a:rPr lang="en-CA" dirty="0"/>
              <a:t> first activities is to foment rebellion in western Asia against Assyria</a:t>
            </a:r>
          </a:p>
          <a:p>
            <a:pPr lvl="0"/>
            <a:r>
              <a:rPr lang="en-CA" dirty="0"/>
              <a:t>In 714, an alliance led by Ashdod and including Moab, Edom, and Israel considers rebellion</a:t>
            </a:r>
          </a:p>
          <a:p>
            <a:pPr lvl="0"/>
            <a:r>
              <a:rPr lang="en-CA" dirty="0"/>
              <a:t>In 711, Sargon sends a force to crush the rebellion: Ashdod is taken, the alliance falls apart</a:t>
            </a:r>
          </a:p>
          <a:p>
            <a:pPr lvl="0"/>
            <a:r>
              <a:rPr lang="en-CA" dirty="0"/>
              <a:t>Isaiah has been preaching trust in YHWH – Hezekiah fortunately listens and does not commit to the rebellion and is NOT attacked by Sargon</a:t>
            </a:r>
          </a:p>
        </p:txBody>
      </p:sp>
    </p:spTree>
    <p:extLst>
      <p:ext uri="{BB962C8B-B14F-4D97-AF65-F5344CB8AC3E}">
        <p14:creationId xmlns:p14="http://schemas.microsoft.com/office/powerpoint/2010/main" val="356301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AC269C-0E11-42DC-A369-23684B5405F7}"/>
              </a:ext>
            </a:extLst>
          </p:cNvPr>
          <p:cNvPicPr>
            <a:picLocks noGrp="1" noChangeAspect="1"/>
          </p:cNvPicPr>
          <p:nvPr>
            <p:ph idx="1"/>
          </p:nvPr>
        </p:nvPicPr>
        <p:blipFill>
          <a:blip r:embed="rId2"/>
          <a:stretch>
            <a:fillRect/>
          </a:stretch>
        </p:blipFill>
        <p:spPr>
          <a:xfrm>
            <a:off x="628650" y="523081"/>
            <a:ext cx="7123470" cy="5811837"/>
          </a:xfrm>
          <a:prstGeom prst="rect">
            <a:avLst/>
          </a:prstGeom>
        </p:spPr>
      </p:pic>
      <p:sp>
        <p:nvSpPr>
          <p:cNvPr id="2" name="Title 1">
            <a:extLst>
              <a:ext uri="{FF2B5EF4-FFF2-40B4-BE49-F238E27FC236}">
                <a16:creationId xmlns:a16="http://schemas.microsoft.com/office/drawing/2014/main" id="{EE49AAC8-77EB-4548-9CDA-065B39017A8C}"/>
              </a:ext>
            </a:extLst>
          </p:cNvPr>
          <p:cNvSpPr>
            <a:spLocks noGrp="1"/>
          </p:cNvSpPr>
          <p:nvPr>
            <p:ph type="title"/>
          </p:nvPr>
        </p:nvSpPr>
        <p:spPr>
          <a:xfrm>
            <a:off x="5338916" y="365126"/>
            <a:ext cx="3362632" cy="2274835"/>
          </a:xfrm>
          <a:solidFill>
            <a:schemeClr val="bg1"/>
          </a:solidFill>
        </p:spPr>
        <p:txBody>
          <a:bodyPr>
            <a:normAutofit/>
          </a:bodyPr>
          <a:lstStyle/>
          <a:p>
            <a:r>
              <a:rPr lang="en-CA" dirty="0"/>
              <a:t> Egypt in the Time of Isaiah</a:t>
            </a:r>
          </a:p>
        </p:txBody>
      </p:sp>
    </p:spTree>
    <p:extLst>
      <p:ext uri="{BB962C8B-B14F-4D97-AF65-F5344CB8AC3E}">
        <p14:creationId xmlns:p14="http://schemas.microsoft.com/office/powerpoint/2010/main" val="258477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3E49-22AA-4D17-8454-9179AE166A06}"/>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D58F68AC-7149-4E72-9818-395D7CABC4D6}"/>
              </a:ext>
            </a:extLst>
          </p:cNvPr>
          <p:cNvSpPr>
            <a:spLocks noGrp="1"/>
          </p:cNvSpPr>
          <p:nvPr>
            <p:ph idx="1"/>
          </p:nvPr>
        </p:nvSpPr>
        <p:spPr>
          <a:xfrm>
            <a:off x="5692876" y="206478"/>
            <a:ext cx="2822473" cy="5970486"/>
          </a:xfrm>
        </p:spPr>
        <p:txBody>
          <a:bodyPr/>
          <a:lstStyle/>
          <a:p>
            <a:r>
              <a:rPr lang="en-CA" dirty="0"/>
              <a:t>‘…beyond the rivers of Cush’ (Is18:1)</a:t>
            </a:r>
          </a:p>
          <a:p>
            <a:r>
              <a:rPr lang="en-CA" dirty="0"/>
              <a:t>‘… whose land the rivers divide’ (Is18:2)</a:t>
            </a:r>
          </a:p>
        </p:txBody>
      </p:sp>
      <p:pic>
        <p:nvPicPr>
          <p:cNvPr id="4" name="Picture 3">
            <a:extLst>
              <a:ext uri="{FF2B5EF4-FFF2-40B4-BE49-F238E27FC236}">
                <a16:creationId xmlns:a16="http://schemas.microsoft.com/office/drawing/2014/main" id="{DB5E97D1-10E6-41F1-B2DC-CE62AE1C9694}"/>
              </a:ext>
            </a:extLst>
          </p:cNvPr>
          <p:cNvPicPr>
            <a:picLocks noChangeAspect="1"/>
          </p:cNvPicPr>
          <p:nvPr/>
        </p:nvPicPr>
        <p:blipFill>
          <a:blip r:embed="rId2"/>
          <a:stretch>
            <a:fillRect/>
          </a:stretch>
        </p:blipFill>
        <p:spPr>
          <a:xfrm>
            <a:off x="628650" y="0"/>
            <a:ext cx="4916129" cy="6858000"/>
          </a:xfrm>
          <a:prstGeom prst="rect">
            <a:avLst/>
          </a:prstGeom>
        </p:spPr>
      </p:pic>
    </p:spTree>
    <p:extLst>
      <p:ext uri="{BB962C8B-B14F-4D97-AF65-F5344CB8AC3E}">
        <p14:creationId xmlns:p14="http://schemas.microsoft.com/office/powerpoint/2010/main" val="134538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22B7-3746-44B5-9190-7442BC9D8E9E}"/>
              </a:ext>
            </a:extLst>
          </p:cNvPr>
          <p:cNvSpPr>
            <a:spLocks noGrp="1"/>
          </p:cNvSpPr>
          <p:nvPr>
            <p:ph type="title"/>
          </p:nvPr>
        </p:nvSpPr>
        <p:spPr>
          <a:xfrm>
            <a:off x="628650" y="365127"/>
            <a:ext cx="7886700" cy="711506"/>
          </a:xfrm>
        </p:spPr>
        <p:txBody>
          <a:bodyPr>
            <a:normAutofit/>
          </a:bodyPr>
          <a:lstStyle/>
          <a:p>
            <a:pPr marL="0" marR="0">
              <a:lnSpc>
                <a:spcPct val="107000"/>
              </a:lnSpc>
              <a:spcBef>
                <a:spcPts val="0"/>
              </a:spcBef>
              <a:spcAft>
                <a:spcPts val="800"/>
              </a:spcAft>
            </a:pPr>
            <a:r>
              <a:rPr lang="en-CA" sz="2800" dirty="0">
                <a:latin typeface="Arial Black" panose="020B0A04020102020204" pitchFamily="34" charset="0"/>
                <a:ea typeface="Calibri" panose="020F0502020204030204" pitchFamily="34" charset="0"/>
                <a:cs typeface="Times New Roman" panose="02020603050405020304" pitchFamily="18" charset="0"/>
              </a:rPr>
              <a:t>Isaiah 18: ‘Cush’ – the End of the Earth</a:t>
            </a:r>
            <a:endParaRPr lang="en-CA"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22BB571-30E3-43C4-B9F4-5ABCDAF34364}"/>
              </a:ext>
            </a:extLst>
          </p:cNvPr>
          <p:cNvSpPr>
            <a:spLocks noGrp="1"/>
          </p:cNvSpPr>
          <p:nvPr>
            <p:ph idx="1"/>
          </p:nvPr>
        </p:nvSpPr>
        <p:spPr>
          <a:xfrm>
            <a:off x="628650" y="1076633"/>
            <a:ext cx="7886700" cy="5100330"/>
          </a:xfrm>
        </p:spPr>
        <p:txBody>
          <a:bodyPr>
            <a:normAutofit fontScale="92500" lnSpcReduction="10000"/>
          </a:bodyPr>
          <a:lstStyle/>
          <a:p>
            <a:r>
              <a:rPr lang="en-CA" b="1" dirty="0"/>
              <a:t>18:1</a:t>
            </a:r>
            <a:r>
              <a:rPr lang="en-CA" dirty="0"/>
              <a:t> Cush is Nubia (KJV has ‘Ethiopia’, an anachronism), south of upper Egypt, home of Dynasty 25, source of the Nile; ‘whirring wings’ may refer to insects, but more likely ‘wings’ are boat sails – all communication from Nubia with the civilized world (Egypt) was north down the Nile by boat; Isaiah had almost certainly never been to Nubia – it was like the ‘end of the earth’ to him</a:t>
            </a:r>
          </a:p>
          <a:p>
            <a:r>
              <a:rPr lang="en-CA" b="1" dirty="0"/>
              <a:t>18:2a</a:t>
            </a:r>
            <a:r>
              <a:rPr lang="en-CA" dirty="0"/>
              <a:t> ‘ambassadors’ are representatives of Dynasty 25 attempting to foment rebellion against Assyria</a:t>
            </a:r>
          </a:p>
          <a:p>
            <a:r>
              <a:rPr lang="en-CA" b="1" dirty="0"/>
              <a:t>182b </a:t>
            </a:r>
            <a:r>
              <a:rPr lang="en-CA" dirty="0"/>
              <a:t>who are the ‘messengers’?  they are NOT the ambassadors – they come from Nubia, the messengers go to Nubia; ‘a nation’ and ‘a people’ are the Nubians, so the messengers have a message for them; what is the message?</a:t>
            </a:r>
          </a:p>
          <a:p>
            <a:endParaRPr lang="en-CA" dirty="0"/>
          </a:p>
        </p:txBody>
      </p:sp>
    </p:spTree>
    <p:extLst>
      <p:ext uri="{BB962C8B-B14F-4D97-AF65-F5344CB8AC3E}">
        <p14:creationId xmlns:p14="http://schemas.microsoft.com/office/powerpoint/2010/main" val="266249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D245-7C21-40DB-B2B8-B5B63A2C395A}"/>
              </a:ext>
            </a:extLst>
          </p:cNvPr>
          <p:cNvSpPr>
            <a:spLocks noGrp="1"/>
          </p:cNvSpPr>
          <p:nvPr>
            <p:ph type="title"/>
          </p:nvPr>
        </p:nvSpPr>
        <p:spPr>
          <a:xfrm>
            <a:off x="628650" y="365127"/>
            <a:ext cx="7886700" cy="1153958"/>
          </a:xfrm>
        </p:spPr>
        <p:txBody>
          <a:bodyPr>
            <a:normAutofit fontScale="90000"/>
          </a:bodyPr>
          <a:lstStyle/>
          <a:p>
            <a:pPr algn="ctr"/>
            <a:r>
              <a:rPr lang="en-CA" sz="8000" dirty="0">
                <a:latin typeface="Arial Black" panose="020B0A04020102020204" pitchFamily="34" charset="0"/>
              </a:rPr>
              <a:t>God will Act</a:t>
            </a:r>
          </a:p>
        </p:txBody>
      </p:sp>
      <p:sp>
        <p:nvSpPr>
          <p:cNvPr id="3" name="Content Placeholder 2">
            <a:extLst>
              <a:ext uri="{FF2B5EF4-FFF2-40B4-BE49-F238E27FC236}">
                <a16:creationId xmlns:a16="http://schemas.microsoft.com/office/drawing/2014/main" id="{0DF593C2-9526-4736-9EFF-2A9F867F7B6D}"/>
              </a:ext>
            </a:extLst>
          </p:cNvPr>
          <p:cNvSpPr>
            <a:spLocks noGrp="1"/>
          </p:cNvSpPr>
          <p:nvPr>
            <p:ph idx="1"/>
          </p:nvPr>
        </p:nvSpPr>
        <p:spPr>
          <a:xfrm>
            <a:off x="235974" y="1519085"/>
            <a:ext cx="8672052" cy="4973788"/>
          </a:xfrm>
        </p:spPr>
        <p:txBody>
          <a:bodyPr>
            <a:normAutofit fontScale="92500" lnSpcReduction="10000"/>
          </a:bodyPr>
          <a:lstStyle/>
          <a:p>
            <a:r>
              <a:rPr lang="en-CA" b="1" dirty="0"/>
              <a:t>18:3</a:t>
            </a:r>
            <a:r>
              <a:rPr lang="en-CA" dirty="0"/>
              <a:t> Isaiah broadens his scope – he now addresses the inhabitants of the whole earth: telling them to watch for a signal and listen for a trumpet – the final trumpet signifies Christ’s return</a:t>
            </a:r>
          </a:p>
          <a:p>
            <a:r>
              <a:rPr lang="en-CA" b="1" dirty="0"/>
              <a:t>18:4</a:t>
            </a:r>
            <a:r>
              <a:rPr lang="en-CA" dirty="0"/>
              <a:t> Now YHWH speaks personally to Isaiah; he says that he is waiting patiently for the right time</a:t>
            </a:r>
          </a:p>
          <a:p>
            <a:r>
              <a:rPr lang="en-CA" b="1" dirty="0"/>
              <a:t>18:5a</a:t>
            </a:r>
            <a:r>
              <a:rPr lang="en-CA" dirty="0"/>
              <a:t> the right time is when the harvest is ripe (Mt24:32-33)</a:t>
            </a:r>
          </a:p>
          <a:p>
            <a:r>
              <a:rPr lang="en-CA" b="1" dirty="0"/>
              <a:t>18:5b-6</a:t>
            </a:r>
            <a:r>
              <a:rPr lang="en-CA" dirty="0"/>
              <a:t> then God will act – the immediate action will be the destruction of Assyria (Ez31:3-7), which is a type of the destruction of ‘world city’ (Rv19:17-18); Assyria is the current representative of the system of this world, ‘world city’, which will pass to the Babylonian empire and ultimately to the last ‘resurrection’ of ‘Roman Empire’ to be destroyed at Christ’s return</a:t>
            </a:r>
          </a:p>
          <a:p>
            <a:endParaRPr lang="en-CA" dirty="0"/>
          </a:p>
        </p:txBody>
      </p:sp>
    </p:spTree>
    <p:extLst>
      <p:ext uri="{BB962C8B-B14F-4D97-AF65-F5344CB8AC3E}">
        <p14:creationId xmlns:p14="http://schemas.microsoft.com/office/powerpoint/2010/main" val="4072450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1784</Words>
  <Application>Microsoft Office PowerPoint</Application>
  <PresentationFormat>Letter Paper (8.5x11 in)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Symbol</vt:lpstr>
      <vt:lpstr>Office Theme</vt:lpstr>
      <vt:lpstr>Isaiah 18:, 19:, and 20: - a Prophetic Trilogy</vt:lpstr>
      <vt:lpstr> </vt:lpstr>
      <vt:lpstr>Purpose of Prophecies about Nations</vt:lpstr>
      <vt:lpstr>God’s Perspective</vt:lpstr>
      <vt:lpstr>Historical Setting of Isaiah 18:, 19:, and 20:</vt:lpstr>
      <vt:lpstr> Egypt in the Time of Isaiah</vt:lpstr>
      <vt:lpstr> </vt:lpstr>
      <vt:lpstr>Isaiah 18: ‘Cush’ – the End of the Earth</vt:lpstr>
      <vt:lpstr>God will Act</vt:lpstr>
      <vt:lpstr>Who are the messengers?</vt:lpstr>
      <vt:lpstr>Isaiah 19:1-15 The Burden of Egypt</vt:lpstr>
      <vt:lpstr>Isaiah 19:16-25 New Israel and the ‘World’</vt:lpstr>
      <vt:lpstr>Salvation to all People in all Nations</vt:lpstr>
      <vt:lpstr>Isaiah 20:1-6 Back to the Present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18:, 19:, and 20: - a Prophetic Trilogy</dc:title>
  <dc:creator>Mike Whyte</dc:creator>
  <cp:lastModifiedBy>Mike Whyte</cp:lastModifiedBy>
  <cp:revision>25</cp:revision>
  <cp:lastPrinted>2018-11-01T11:52:55Z</cp:lastPrinted>
  <dcterms:created xsi:type="dcterms:W3CDTF">2018-11-01T09:53:31Z</dcterms:created>
  <dcterms:modified xsi:type="dcterms:W3CDTF">2025-06-13T14:18:48Z</dcterms:modified>
</cp:coreProperties>
</file>