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7" r:id="rId2"/>
    <p:sldId id="258" r:id="rId3"/>
    <p:sldId id="259" r:id="rId4"/>
    <p:sldId id="265" r:id="rId5"/>
    <p:sldId id="266" r:id="rId6"/>
    <p:sldId id="267" r:id="rId7"/>
    <p:sldId id="260" r:id="rId8"/>
    <p:sldId id="268" r:id="rId9"/>
    <p:sldId id="269" r:id="rId10"/>
    <p:sldId id="270" r:id="rId11"/>
    <p:sldId id="271" r:id="rId12"/>
    <p:sldId id="272" r:id="rId13"/>
    <p:sldId id="273" r:id="rId14"/>
    <p:sldId id="261" r:id="rId15"/>
    <p:sldId id="275" r:id="rId16"/>
    <p:sldId id="276" r:id="rId17"/>
    <p:sldId id="277" r:id="rId18"/>
    <p:sldId id="286" r:id="rId19"/>
    <p:sldId id="278" r:id="rId20"/>
    <p:sldId id="262" r:id="rId21"/>
    <p:sldId id="279" r:id="rId22"/>
    <p:sldId id="280" r:id="rId23"/>
    <p:sldId id="282" r:id="rId24"/>
    <p:sldId id="281" r:id="rId25"/>
    <p:sldId id="264" r:id="rId26"/>
    <p:sldId id="285" r:id="rId27"/>
    <p:sldId id="283" r:id="rId28"/>
    <p:sldId id="284" r:id="rId29"/>
    <p:sldId id="263" r:id="rId30"/>
    <p:sldId id="289" r:id="rId31"/>
    <p:sldId id="287" r:id="rId32"/>
    <p:sldId id="28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70" autoAdjust="0"/>
    <p:restoredTop sz="69565" autoAdjust="0"/>
  </p:normalViewPr>
  <p:slideViewPr>
    <p:cSldViewPr snapToGrid="0">
      <p:cViewPr varScale="1">
        <p:scale>
          <a:sx n="69" d="100"/>
          <a:sy n="69" d="100"/>
        </p:scale>
        <p:origin x="90" y="66"/>
      </p:cViewPr>
      <p:guideLst/>
    </p:cSldViewPr>
  </p:slideViewPr>
  <p:notesTextViewPr>
    <p:cViewPr>
      <p:scale>
        <a:sx n="3" d="2"/>
        <a:sy n="3" d="2"/>
      </p:scale>
      <p:origin x="0" y="0"/>
    </p:cViewPr>
  </p:notesTextViewPr>
  <p:sorterViewPr>
    <p:cViewPr>
      <p:scale>
        <a:sx n="110" d="100"/>
        <a:sy n="110" d="100"/>
      </p:scale>
      <p:origin x="0" y="-120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C61CAC-A868-4E42-9E55-8C413DCDE72E}" type="datetimeFigureOut">
              <a:rPr lang="en-CA" smtClean="0"/>
              <a:t>2025-05-10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BEB44-F76E-4907-8F1E-D7193A8D8CBD}" type="slidenum">
              <a:rPr lang="en-CA" smtClean="0"/>
              <a:t>‹#›</a:t>
            </a:fld>
            <a:endParaRPr lang="en-CA"/>
          </a:p>
        </p:txBody>
      </p:sp>
    </p:spTree>
    <p:extLst>
      <p:ext uri="{BB962C8B-B14F-4D97-AF65-F5344CB8AC3E}">
        <p14:creationId xmlns:p14="http://schemas.microsoft.com/office/powerpoint/2010/main" val="602328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Recently, I talked about the “Messianic Hope” at the time of the First Advent</a:t>
            </a:r>
          </a:p>
          <a:p>
            <a:pPr marL="171450" indent="-171450">
              <a:buFont typeface="Arial" panose="020B0604020202020204" pitchFamily="34" charset="0"/>
              <a:buChar char="•"/>
            </a:pPr>
            <a:r>
              <a:rPr lang="en-CA" dirty="0"/>
              <a:t>Everyone, including the Apostles, applied the prophecies of the Second Advent to the First Advent, and totally misunderstood the life and work of Jesus Christ</a:t>
            </a:r>
          </a:p>
          <a:p>
            <a:pPr marL="171450" indent="-171450">
              <a:buFont typeface="Arial" panose="020B0604020202020204" pitchFamily="34" charset="0"/>
              <a:buChar char="•"/>
            </a:pPr>
            <a:r>
              <a:rPr lang="en-CA" dirty="0"/>
              <a:t>Once the Holy Spirit was given, the Apostles, and other True Worshippers, began to understand … </a:t>
            </a:r>
          </a:p>
          <a:p>
            <a:pPr marL="171450" indent="-171450">
              <a:buFont typeface="Arial" panose="020B0604020202020204" pitchFamily="34" charset="0"/>
              <a:buChar char="•"/>
            </a:pPr>
            <a:r>
              <a:rPr lang="en-CA" dirty="0"/>
              <a:t>They were able to recover from their error, they had time …</a:t>
            </a:r>
          </a:p>
          <a:p>
            <a:pPr marL="171450" indent="-171450">
              <a:buFont typeface="Arial" panose="020B0604020202020204" pitchFamily="34" charset="0"/>
              <a:buChar char="•"/>
            </a:pPr>
            <a:r>
              <a:rPr lang="en-CA" dirty="0"/>
              <a:t>We do NOT have time …</a:t>
            </a:r>
          </a:p>
          <a:p>
            <a:pPr marL="171450" indent="-171450">
              <a:buFont typeface="Arial" panose="020B0604020202020204" pitchFamily="34" charset="0"/>
              <a:buChar char="•"/>
            </a:pPr>
            <a:r>
              <a:rPr lang="en-CA" dirty="0"/>
              <a:t>When the Second Advent is imminent, we need to correctly understand lest we be accounted among the foolish virgins, scrambling for “oil” when it is too late</a:t>
            </a:r>
          </a:p>
          <a:p>
            <a:pPr marL="171450" indent="-171450">
              <a:buFont typeface="Arial" panose="020B0604020202020204" pitchFamily="34" charset="0"/>
              <a:buChar char="•"/>
            </a:pPr>
            <a:r>
              <a:rPr lang="en-CA" dirty="0"/>
              <a:t>God has given us the Book of Revelation from which we can discern exactly how to apply the prophecies …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D0BE6-E027-61EB-066B-F85B454F34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1AA34-31AC-6550-31D0-C28880615A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98C4C7-9313-CD09-F21D-9F5A8754AED3}"/>
              </a:ext>
            </a:extLst>
          </p:cNvPr>
          <p:cNvSpPr>
            <a:spLocks noGrp="1"/>
          </p:cNvSpPr>
          <p:nvPr>
            <p:ph type="body" idx="1"/>
          </p:nvPr>
        </p:nvSpPr>
        <p:spPr/>
        <p:txBody>
          <a:bodyPr/>
          <a:lstStyle/>
          <a:p>
            <a:pPr marL="171450" indent="-171450">
              <a:buFont typeface="Arial" panose="020B0604020202020204" pitchFamily="34" charset="0"/>
              <a:buChar char="•"/>
            </a:pPr>
            <a:r>
              <a:rPr lang="en-CA" dirty="0"/>
              <a:t>The Book of Revelation is NOT entirely sequential, but by careful analysis we can </a:t>
            </a:r>
            <a:r>
              <a:rPr lang="en-CA" dirty="0" err="1"/>
              <a:t>descern</a:t>
            </a:r>
            <a:r>
              <a:rPr lang="en-CA" dirty="0"/>
              <a:t> the sequence of events </a:t>
            </a:r>
          </a:p>
        </p:txBody>
      </p:sp>
      <p:sp>
        <p:nvSpPr>
          <p:cNvPr id="4" name="Slide Number Placeholder 3">
            <a:extLst>
              <a:ext uri="{FF2B5EF4-FFF2-40B4-BE49-F238E27FC236}">
                <a16:creationId xmlns:a16="http://schemas.microsoft.com/office/drawing/2014/main" id="{F4C35C02-7498-3F03-3FDD-9068555C47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FBEB44-F76E-4907-8F1E-D7193A8D8CBD}"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27027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This is a “vision” – it occurred 2000 years ago and was recorded for our edification</a:t>
            </a:r>
          </a:p>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This is NOT a prophecy - there will NOT be “horses running across the sky”</a:t>
            </a:r>
          </a:p>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All three Synoptists emphasize that “</a:t>
            </a:r>
            <a:r>
              <a:rPr lang="en-CA" sz="1200" b="1" i="0" u="none" strike="noStrike" baseline="0" dirty="0">
                <a:solidFill>
                  <a:srgbClr val="000000"/>
                </a:solidFill>
                <a:latin typeface="Calibri" panose="020F0502020204030204" pitchFamily="34" charset="0"/>
              </a:rPr>
              <a:t>many would come</a:t>
            </a:r>
            <a:r>
              <a:rPr lang="en-CA" sz="1200" b="0" i="0" u="none" strike="noStrike" baseline="0" dirty="0">
                <a:solidFill>
                  <a:srgbClr val="000000"/>
                </a:solidFill>
                <a:latin typeface="Calibri" panose="020F0502020204030204" pitchFamily="34" charset="0"/>
              </a:rPr>
              <a:t>” </a:t>
            </a:r>
            <a:r>
              <a:rPr lang="en-CA" sz="1200" b="1" i="0" u="none" strike="noStrike" baseline="0" dirty="0">
                <a:solidFill>
                  <a:srgbClr val="000000"/>
                </a:solidFill>
                <a:latin typeface="Calibri" panose="020F0502020204030204" pitchFamily="34" charset="0"/>
              </a:rPr>
              <a:t>using the name of Christ</a:t>
            </a:r>
            <a:r>
              <a:rPr lang="en-CA" sz="1200" b="0" i="0" u="none" strike="noStrike" baseline="0" dirty="0">
                <a:solidFill>
                  <a:srgbClr val="000000"/>
                </a:solidFill>
                <a:latin typeface="Calibri" panose="020F0502020204030204" pitchFamily="34" charset="0"/>
              </a:rPr>
              <a:t>. </a:t>
            </a:r>
          </a:p>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Mark and Mathew cite the result: “</a:t>
            </a:r>
            <a:r>
              <a:rPr lang="en-CA" sz="1200" b="1" i="0" u="none" strike="noStrike" baseline="0" dirty="0">
                <a:solidFill>
                  <a:srgbClr val="000000"/>
                </a:solidFill>
                <a:latin typeface="Calibri" panose="020F0502020204030204" pitchFamily="34" charset="0"/>
              </a:rPr>
              <a:t>lead many astray</a:t>
            </a:r>
            <a:r>
              <a:rPr lang="en-CA" sz="1200" b="0" i="0" u="none" strike="noStrike" baseline="0" dirty="0">
                <a:solidFill>
                  <a:srgbClr val="000000"/>
                </a:solidFill>
                <a:latin typeface="Calibri" panose="020F0502020204030204" pitchFamily="34" charset="0"/>
              </a:rPr>
              <a:t>”; </a:t>
            </a:r>
          </a:p>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Luke cites it as a sign of the times, “</a:t>
            </a:r>
            <a:r>
              <a:rPr lang="en-CA" sz="1200" b="1" i="0" u="none" strike="noStrike" baseline="0" dirty="0">
                <a:solidFill>
                  <a:srgbClr val="000000"/>
                </a:solidFill>
                <a:latin typeface="Calibri" panose="020F0502020204030204" pitchFamily="34" charset="0"/>
              </a:rPr>
              <a:t>the time is at hand</a:t>
            </a:r>
            <a:r>
              <a:rPr lang="en-CA" sz="1200" b="0" i="0" u="none" strike="noStrike" baseline="0" dirty="0">
                <a:solidFill>
                  <a:srgbClr val="000000"/>
                </a:solidFill>
                <a:latin typeface="Calibri" panose="020F0502020204030204" pitchFamily="34" charset="0"/>
              </a:rPr>
              <a:t>”, and warns True Worshippers, “</a:t>
            </a:r>
            <a:r>
              <a:rPr lang="en-CA" sz="1200" b="1" i="0" u="none" strike="noStrike" baseline="0" dirty="0">
                <a:solidFill>
                  <a:srgbClr val="000000"/>
                </a:solidFill>
                <a:latin typeface="Calibri" panose="020F0502020204030204" pitchFamily="34" charset="0"/>
              </a:rPr>
              <a:t>do not go after them</a:t>
            </a:r>
            <a:r>
              <a:rPr lang="en-CA" sz="1200" b="0" i="0" u="none" strike="noStrike" baseline="0" dirty="0">
                <a:solidFill>
                  <a:srgbClr val="000000"/>
                </a:solidFill>
                <a:latin typeface="Calibri" panose="020F0502020204030204" pitchFamily="34" charset="0"/>
              </a:rPr>
              <a:t>”. </a:t>
            </a:r>
          </a:p>
          <a:p>
            <a:pPr marL="171450" indent="-171450">
              <a:buFont typeface="Arial" panose="020B0604020202020204" pitchFamily="34" charset="0"/>
              <a:buChar char="•"/>
            </a:pPr>
            <a:r>
              <a:rPr lang="en-CA" sz="1200" b="0" i="0" u="none" strike="noStrike" baseline="0" dirty="0">
                <a:solidFill>
                  <a:srgbClr val="000000"/>
                </a:solidFill>
                <a:latin typeface="Calibri" panose="020F0502020204030204" pitchFamily="34" charset="0"/>
              </a:rPr>
              <a:t>This is exactly what happened beginning in the Second Century: </a:t>
            </a:r>
          </a:p>
          <a:p>
            <a:pPr marL="457200" lvl="1" indent="0">
              <a:buFont typeface="Arial" panose="020B0604020202020204" pitchFamily="34" charset="0"/>
              <a:buNone/>
            </a:pPr>
            <a:r>
              <a:rPr lang="en-CA" sz="1200" b="0" i="0" u="none" strike="noStrike" baseline="0" dirty="0">
                <a:solidFill>
                  <a:srgbClr val="000000"/>
                </a:solidFill>
                <a:latin typeface="Calibri" panose="020F0502020204030204" pitchFamily="34" charset="0"/>
              </a:rPr>
              <a:t>as the visible church fell into error, more and more people were deceived </a:t>
            </a:r>
            <a:br>
              <a:rPr lang="en-CA" sz="1200" b="0" i="0" u="none" strike="noStrike" baseline="0" dirty="0">
                <a:solidFill>
                  <a:srgbClr val="000000"/>
                </a:solidFill>
                <a:latin typeface="Calibri" panose="020F0502020204030204" pitchFamily="34" charset="0"/>
              </a:rPr>
            </a:br>
            <a:r>
              <a:rPr lang="en-CA" sz="1200" b="0" i="0" u="none" strike="noStrike" baseline="0" dirty="0">
                <a:solidFill>
                  <a:srgbClr val="000000"/>
                </a:solidFill>
                <a:latin typeface="Calibri" panose="020F0502020204030204" pitchFamily="34" charset="0"/>
              </a:rPr>
              <a:t>until True Christians were forced underground. </a:t>
            </a:r>
            <a:endParaRPr lang="en-CA" dirty="0"/>
          </a:p>
        </p:txBody>
      </p:sp>
      <p:sp>
        <p:nvSpPr>
          <p:cNvPr id="4" name="Slide Number Placeholder 3"/>
          <p:cNvSpPr>
            <a:spLocks noGrp="1"/>
          </p:cNvSpPr>
          <p:nvPr>
            <p:ph type="sldNum" sz="quarter" idx="5"/>
          </p:nvPr>
        </p:nvSpPr>
        <p:spPr/>
        <p:txBody>
          <a:bodyPr/>
          <a:lstStyle/>
          <a:p>
            <a:fld id="{17FBEB44-F76E-4907-8F1E-D7193A8D8CBD}" type="slidenum">
              <a:rPr lang="en-CA" smtClean="0"/>
              <a:t>14</a:t>
            </a:fld>
            <a:endParaRPr lang="en-CA"/>
          </a:p>
        </p:txBody>
      </p:sp>
    </p:spTree>
    <p:extLst>
      <p:ext uri="{BB962C8B-B14F-4D97-AF65-F5344CB8AC3E}">
        <p14:creationId xmlns:p14="http://schemas.microsoft.com/office/powerpoint/2010/main" val="581345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All three Synoptists recognize ongoing wars and conflicts as the steady state of the world. </a:t>
            </a:r>
          </a:p>
          <a:p>
            <a:pPr marL="171450" indent="-171450">
              <a:buFont typeface="Arial" panose="020B0604020202020204" pitchFamily="34" charset="0"/>
              <a:buChar char="•"/>
            </a:pPr>
            <a:r>
              <a:rPr lang="en-CA" dirty="0"/>
              <a:t>This is Satan’s world – his agenda is death: wars and conflicts are inevitable and will continue until the end of this age.</a:t>
            </a:r>
          </a:p>
        </p:txBody>
      </p:sp>
      <p:sp>
        <p:nvSpPr>
          <p:cNvPr id="4" name="Slide Number Placeholder 3"/>
          <p:cNvSpPr>
            <a:spLocks noGrp="1"/>
          </p:cNvSpPr>
          <p:nvPr>
            <p:ph type="sldNum" sz="quarter" idx="5"/>
          </p:nvPr>
        </p:nvSpPr>
        <p:spPr/>
        <p:txBody>
          <a:bodyPr/>
          <a:lstStyle/>
          <a:p>
            <a:fld id="{17FBEB44-F76E-4907-8F1E-D7193A8D8CBD}" type="slidenum">
              <a:rPr lang="en-CA" smtClean="0"/>
              <a:t>15</a:t>
            </a:fld>
            <a:endParaRPr lang="en-CA"/>
          </a:p>
        </p:txBody>
      </p:sp>
    </p:spTree>
    <p:extLst>
      <p:ext uri="{BB962C8B-B14F-4D97-AF65-F5344CB8AC3E}">
        <p14:creationId xmlns:p14="http://schemas.microsoft.com/office/powerpoint/2010/main" val="615124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looks to economic disruptions, trade wars, sanctions, supply chain failures</a:t>
            </a:r>
          </a:p>
        </p:txBody>
      </p:sp>
      <p:sp>
        <p:nvSpPr>
          <p:cNvPr id="4" name="Slide Number Placeholder 3"/>
          <p:cNvSpPr>
            <a:spLocks noGrp="1"/>
          </p:cNvSpPr>
          <p:nvPr>
            <p:ph type="sldNum" sz="quarter" idx="5"/>
          </p:nvPr>
        </p:nvSpPr>
        <p:spPr/>
        <p:txBody>
          <a:bodyPr/>
          <a:lstStyle/>
          <a:p>
            <a:fld id="{17FBEB44-F76E-4907-8F1E-D7193A8D8CBD}" type="slidenum">
              <a:rPr lang="en-CA" smtClean="0"/>
              <a:t>16</a:t>
            </a:fld>
            <a:endParaRPr lang="en-CA"/>
          </a:p>
        </p:txBody>
      </p:sp>
    </p:spTree>
    <p:extLst>
      <p:ext uri="{BB962C8B-B14F-4D97-AF65-F5344CB8AC3E}">
        <p14:creationId xmlns:p14="http://schemas.microsoft.com/office/powerpoint/2010/main" val="3236977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War, natural disasters, and the aftermath famine, disease </a:t>
            </a:r>
          </a:p>
        </p:txBody>
      </p:sp>
      <p:sp>
        <p:nvSpPr>
          <p:cNvPr id="4" name="Slide Number Placeholder 3"/>
          <p:cNvSpPr>
            <a:spLocks noGrp="1"/>
          </p:cNvSpPr>
          <p:nvPr>
            <p:ph type="sldNum" sz="quarter" idx="5"/>
          </p:nvPr>
        </p:nvSpPr>
        <p:spPr/>
        <p:txBody>
          <a:bodyPr/>
          <a:lstStyle/>
          <a:p>
            <a:fld id="{17FBEB44-F76E-4907-8F1E-D7193A8D8CBD}" type="slidenum">
              <a:rPr lang="en-CA" smtClean="0"/>
              <a:t>17</a:t>
            </a:fld>
            <a:endParaRPr lang="en-CA"/>
          </a:p>
        </p:txBody>
      </p:sp>
    </p:spTree>
    <p:extLst>
      <p:ext uri="{BB962C8B-B14F-4D97-AF65-F5344CB8AC3E}">
        <p14:creationId xmlns:p14="http://schemas.microsoft.com/office/powerpoint/2010/main" val="2062701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see the “what” of the first four seals around us every day …</a:t>
            </a:r>
          </a:p>
          <a:p>
            <a:pPr marL="171450" indent="-171450">
              <a:buFont typeface="Arial" panose="020B0604020202020204" pitchFamily="34" charset="0"/>
              <a:buChar char="•"/>
            </a:pPr>
            <a:r>
              <a:rPr lang="en-CA" dirty="0"/>
              <a:t>This is part of the “things” to watch …</a:t>
            </a:r>
          </a:p>
          <a:p>
            <a:pPr marL="171450" indent="-171450">
              <a:buFont typeface="Arial" panose="020B0604020202020204" pitchFamily="34" charset="0"/>
              <a:buChar char="•"/>
            </a:pPr>
            <a:r>
              <a:rPr lang="en-CA" dirty="0"/>
              <a:t>Is there something more specific?</a:t>
            </a:r>
          </a:p>
        </p:txBody>
      </p:sp>
      <p:sp>
        <p:nvSpPr>
          <p:cNvPr id="4" name="Slide Number Placeholder 3"/>
          <p:cNvSpPr>
            <a:spLocks noGrp="1"/>
          </p:cNvSpPr>
          <p:nvPr>
            <p:ph type="sldNum" sz="quarter" idx="5"/>
          </p:nvPr>
        </p:nvSpPr>
        <p:spPr/>
        <p:txBody>
          <a:bodyPr/>
          <a:lstStyle/>
          <a:p>
            <a:fld id="{17FBEB44-F76E-4907-8F1E-D7193A8D8CBD}" type="slidenum">
              <a:rPr lang="en-CA" smtClean="0"/>
              <a:t>18</a:t>
            </a:fld>
            <a:endParaRPr lang="en-CA"/>
          </a:p>
        </p:txBody>
      </p:sp>
    </p:spTree>
    <p:extLst>
      <p:ext uri="{BB962C8B-B14F-4D97-AF65-F5344CB8AC3E}">
        <p14:creationId xmlns:p14="http://schemas.microsoft.com/office/powerpoint/2010/main" val="4182699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chart is in the handout …</a:t>
            </a:r>
          </a:p>
        </p:txBody>
      </p:sp>
      <p:sp>
        <p:nvSpPr>
          <p:cNvPr id="4" name="Slide Number Placeholder 3"/>
          <p:cNvSpPr>
            <a:spLocks noGrp="1"/>
          </p:cNvSpPr>
          <p:nvPr>
            <p:ph type="sldNum" sz="quarter" idx="5"/>
          </p:nvPr>
        </p:nvSpPr>
        <p:spPr/>
        <p:txBody>
          <a:bodyPr/>
          <a:lstStyle/>
          <a:p>
            <a:fld id="{17FBEB44-F76E-4907-8F1E-D7193A8D8CBD}" type="slidenum">
              <a:rPr lang="en-CA" smtClean="0"/>
              <a:t>19</a:t>
            </a:fld>
            <a:endParaRPr lang="en-CA"/>
          </a:p>
        </p:txBody>
      </p:sp>
    </p:spTree>
    <p:extLst>
      <p:ext uri="{BB962C8B-B14F-4D97-AF65-F5344CB8AC3E}">
        <p14:creationId xmlns:p14="http://schemas.microsoft.com/office/powerpoint/2010/main" val="24009079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a “vision”: John sees a mass of “the dead”, martyrs down through the centuries …</a:t>
            </a:r>
          </a:p>
          <a:p>
            <a:pPr marL="171450" indent="-171450">
              <a:buFont typeface="Arial" panose="020B0604020202020204" pitchFamily="34" charset="0"/>
              <a:buChar char="•"/>
            </a:pPr>
            <a:r>
              <a:rPr lang="en-CA" dirty="0"/>
              <a:t>In vision, they cry out …</a:t>
            </a:r>
          </a:p>
          <a:p>
            <a:pPr marL="171450" indent="-171450">
              <a:buFont typeface="Arial" panose="020B0604020202020204" pitchFamily="34" charset="0"/>
              <a:buChar char="•"/>
            </a:pPr>
            <a:r>
              <a:rPr lang="en-CA" dirty="0"/>
              <a:t>The “white robe” symbolizes “eternal life” …</a:t>
            </a:r>
          </a:p>
          <a:p>
            <a:pPr marL="171450" indent="-171450">
              <a:buFont typeface="Arial" panose="020B0604020202020204" pitchFamily="34" charset="0"/>
              <a:buChar char="•"/>
            </a:pPr>
            <a:r>
              <a:rPr lang="en-CA" b="1" u="sng" dirty="0"/>
              <a:t>“until” specifies an event, a “thing” for us to watch for …</a:t>
            </a:r>
          </a:p>
          <a:p>
            <a:pPr marL="171450" indent="-171450">
              <a:buFont typeface="Arial" panose="020B0604020202020204" pitchFamily="34" charset="0"/>
              <a:buChar char="•"/>
            </a:pPr>
            <a:r>
              <a:rPr lang="en-CA" dirty="0"/>
              <a:t>The event is the organized killing of True Christians …</a:t>
            </a:r>
          </a:p>
        </p:txBody>
      </p:sp>
      <p:sp>
        <p:nvSpPr>
          <p:cNvPr id="4" name="Slide Number Placeholder 3"/>
          <p:cNvSpPr>
            <a:spLocks noGrp="1"/>
          </p:cNvSpPr>
          <p:nvPr>
            <p:ph type="sldNum" sz="quarter" idx="5"/>
          </p:nvPr>
        </p:nvSpPr>
        <p:spPr/>
        <p:txBody>
          <a:bodyPr/>
          <a:lstStyle/>
          <a:p>
            <a:fld id="{17FBEB44-F76E-4907-8F1E-D7193A8D8CBD}" type="slidenum">
              <a:rPr lang="en-CA" smtClean="0"/>
              <a:t>20</a:t>
            </a:fld>
            <a:endParaRPr lang="en-CA"/>
          </a:p>
        </p:txBody>
      </p:sp>
    </p:spTree>
    <p:extLst>
      <p:ext uri="{BB962C8B-B14F-4D97-AF65-F5344CB8AC3E}">
        <p14:creationId xmlns:p14="http://schemas.microsoft.com/office/powerpoint/2010/main" val="19643751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To “endure” means to remain faithful, to avoid being compromised … </a:t>
            </a:r>
          </a:p>
          <a:p>
            <a:pPr marL="171450" indent="-171450">
              <a:buFont typeface="Arial" panose="020B0604020202020204" pitchFamily="34" charset="0"/>
              <a:buChar char="•"/>
            </a:pPr>
            <a:r>
              <a:rPr lang="en-CA" dirty="0"/>
              <a:t>The preaching of the Gospel precedes the “great tribulation” …</a:t>
            </a:r>
          </a:p>
          <a:p>
            <a:pPr marL="171450" indent="-171450">
              <a:buFont typeface="Arial" panose="020B0604020202020204" pitchFamily="34" charset="0"/>
              <a:buChar char="•"/>
            </a:pPr>
            <a:r>
              <a:rPr lang="en-CA" dirty="0"/>
              <a:t>When God is satisfied that it is accomplished, the tribulation occurs</a:t>
            </a:r>
          </a:p>
        </p:txBody>
      </p:sp>
      <p:sp>
        <p:nvSpPr>
          <p:cNvPr id="4" name="Slide Number Placeholder 3"/>
          <p:cNvSpPr>
            <a:spLocks noGrp="1"/>
          </p:cNvSpPr>
          <p:nvPr>
            <p:ph type="sldNum" sz="quarter" idx="5"/>
          </p:nvPr>
        </p:nvSpPr>
        <p:spPr/>
        <p:txBody>
          <a:bodyPr/>
          <a:lstStyle/>
          <a:p>
            <a:fld id="{17FBEB44-F76E-4907-8F1E-D7193A8D8CBD}" type="slidenum">
              <a:rPr lang="en-CA" smtClean="0"/>
              <a:t>21</a:t>
            </a:fld>
            <a:endParaRPr lang="en-CA"/>
          </a:p>
        </p:txBody>
      </p:sp>
    </p:spTree>
    <p:extLst>
      <p:ext uri="{BB962C8B-B14F-4D97-AF65-F5344CB8AC3E}">
        <p14:creationId xmlns:p14="http://schemas.microsoft.com/office/powerpoint/2010/main" val="3973934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chart is also in the handout …</a:t>
            </a:r>
          </a:p>
        </p:txBody>
      </p:sp>
      <p:sp>
        <p:nvSpPr>
          <p:cNvPr id="4" name="Slide Number Placeholder 3"/>
          <p:cNvSpPr>
            <a:spLocks noGrp="1"/>
          </p:cNvSpPr>
          <p:nvPr>
            <p:ph type="sldNum" sz="quarter" idx="5"/>
          </p:nvPr>
        </p:nvSpPr>
        <p:spPr/>
        <p:txBody>
          <a:bodyPr/>
          <a:lstStyle/>
          <a:p>
            <a:fld id="{17FBEB44-F76E-4907-8F1E-D7193A8D8CBD}" type="slidenum">
              <a:rPr lang="en-CA" smtClean="0"/>
              <a:t>22</a:t>
            </a:fld>
            <a:endParaRPr lang="en-CA"/>
          </a:p>
        </p:txBody>
      </p:sp>
    </p:spTree>
    <p:extLst>
      <p:ext uri="{BB962C8B-B14F-4D97-AF65-F5344CB8AC3E}">
        <p14:creationId xmlns:p14="http://schemas.microsoft.com/office/powerpoint/2010/main" val="47912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Daniel’s second vision related to the Persian Empire and the Greek Empire …</a:t>
            </a:r>
          </a:p>
          <a:p>
            <a:pPr marL="171450" indent="-171450">
              <a:buFont typeface="Arial" panose="020B0604020202020204" pitchFamily="34" charset="0"/>
              <a:buChar char="•"/>
            </a:pPr>
            <a:r>
              <a:rPr lang="en-CA" dirty="0"/>
              <a:t>The “king of bold face” is, of course, the “beast” of Revelation</a:t>
            </a:r>
          </a:p>
        </p:txBody>
      </p:sp>
      <p:sp>
        <p:nvSpPr>
          <p:cNvPr id="4" name="Slide Number Placeholder 3"/>
          <p:cNvSpPr>
            <a:spLocks noGrp="1"/>
          </p:cNvSpPr>
          <p:nvPr>
            <p:ph type="sldNum" sz="quarter" idx="5"/>
          </p:nvPr>
        </p:nvSpPr>
        <p:spPr/>
        <p:txBody>
          <a:bodyPr/>
          <a:lstStyle/>
          <a:p>
            <a:fld id="{17FBEB44-F76E-4907-8F1E-D7193A8D8CBD}" type="slidenum">
              <a:rPr lang="en-CA" smtClean="0"/>
              <a:t>2</a:t>
            </a:fld>
            <a:endParaRPr lang="en-CA"/>
          </a:p>
        </p:txBody>
      </p:sp>
    </p:spTree>
    <p:extLst>
      <p:ext uri="{BB962C8B-B14F-4D97-AF65-F5344CB8AC3E}">
        <p14:creationId xmlns:p14="http://schemas.microsoft.com/office/powerpoint/2010/main" val="1752321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For the first 300 years of the Church, any “Christian” was susceptible to official persecution …</a:t>
            </a:r>
          </a:p>
          <a:p>
            <a:pPr marL="171450" indent="-171450">
              <a:buFont typeface="Arial" panose="020B0604020202020204" pitchFamily="34" charset="0"/>
              <a:buChar char="•"/>
            </a:pPr>
            <a:r>
              <a:rPr lang="en-CA" dirty="0"/>
              <a:t>A lot of “true Christians” died …</a:t>
            </a:r>
          </a:p>
          <a:p>
            <a:pPr marL="171450" indent="-171450">
              <a:buFont typeface="Arial" panose="020B0604020202020204" pitchFamily="34" charset="0"/>
              <a:buChar char="•"/>
            </a:pPr>
            <a:r>
              <a:rPr lang="en-CA" b="1" u="sng" dirty="0"/>
              <a:t>The objective of the vision is “how long” before the end …</a:t>
            </a:r>
          </a:p>
        </p:txBody>
      </p:sp>
      <p:sp>
        <p:nvSpPr>
          <p:cNvPr id="4" name="Slide Number Placeholder 3"/>
          <p:cNvSpPr>
            <a:spLocks noGrp="1"/>
          </p:cNvSpPr>
          <p:nvPr>
            <p:ph type="sldNum" sz="quarter" idx="5"/>
          </p:nvPr>
        </p:nvSpPr>
        <p:spPr/>
        <p:txBody>
          <a:bodyPr/>
          <a:lstStyle/>
          <a:p>
            <a:fld id="{17FBEB44-F76E-4907-8F1E-D7193A8D8CBD}" type="slidenum">
              <a:rPr lang="en-CA" smtClean="0"/>
              <a:t>23</a:t>
            </a:fld>
            <a:endParaRPr lang="en-CA"/>
          </a:p>
        </p:txBody>
      </p:sp>
    </p:spTree>
    <p:extLst>
      <p:ext uri="{BB962C8B-B14F-4D97-AF65-F5344CB8AC3E}">
        <p14:creationId xmlns:p14="http://schemas.microsoft.com/office/powerpoint/2010/main" val="9083540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“rest a little longer” this is the interval until the Parousia, the response to “how long”</a:t>
            </a:r>
          </a:p>
          <a:p>
            <a:pPr marL="171450" indent="-171450">
              <a:buFont typeface="Arial" panose="020B0604020202020204" pitchFamily="34" charset="0"/>
              <a:buChar char="•"/>
            </a:pPr>
            <a:r>
              <a:rPr lang="en-CA" dirty="0"/>
              <a:t>We will probably NOT wake up one morning to a universal anathema …</a:t>
            </a:r>
          </a:p>
          <a:p>
            <a:pPr marL="171450" indent="-171450">
              <a:buFont typeface="Arial" panose="020B0604020202020204" pitchFamily="34" charset="0"/>
              <a:buChar char="•"/>
            </a:pPr>
            <a:r>
              <a:rPr lang="en-CA" dirty="0"/>
              <a:t>Satan will bring it on subtly …</a:t>
            </a:r>
          </a:p>
        </p:txBody>
      </p:sp>
      <p:sp>
        <p:nvSpPr>
          <p:cNvPr id="4" name="Slide Number Placeholder 3"/>
          <p:cNvSpPr>
            <a:spLocks noGrp="1"/>
          </p:cNvSpPr>
          <p:nvPr>
            <p:ph type="sldNum" sz="quarter" idx="5"/>
          </p:nvPr>
        </p:nvSpPr>
        <p:spPr/>
        <p:txBody>
          <a:bodyPr/>
          <a:lstStyle/>
          <a:p>
            <a:fld id="{17FBEB44-F76E-4907-8F1E-D7193A8D8CBD}" type="slidenum">
              <a:rPr lang="en-CA" smtClean="0"/>
              <a:t>24</a:t>
            </a:fld>
            <a:endParaRPr lang="en-CA"/>
          </a:p>
        </p:txBody>
      </p:sp>
    </p:spTree>
    <p:extLst>
      <p:ext uri="{BB962C8B-B14F-4D97-AF65-F5344CB8AC3E}">
        <p14:creationId xmlns:p14="http://schemas.microsoft.com/office/powerpoint/2010/main" val="38125025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“escape” means to avoid comprise even in the face of death …</a:t>
            </a:r>
          </a:p>
        </p:txBody>
      </p:sp>
      <p:sp>
        <p:nvSpPr>
          <p:cNvPr id="4" name="Slide Number Placeholder 3"/>
          <p:cNvSpPr>
            <a:spLocks noGrp="1"/>
          </p:cNvSpPr>
          <p:nvPr>
            <p:ph type="sldNum" sz="quarter" idx="5"/>
          </p:nvPr>
        </p:nvSpPr>
        <p:spPr/>
        <p:txBody>
          <a:bodyPr/>
          <a:lstStyle/>
          <a:p>
            <a:fld id="{17FBEB44-F76E-4907-8F1E-D7193A8D8CBD}" type="slidenum">
              <a:rPr lang="en-CA" smtClean="0"/>
              <a:t>25</a:t>
            </a:fld>
            <a:endParaRPr lang="en-CA"/>
          </a:p>
        </p:txBody>
      </p:sp>
    </p:spTree>
    <p:extLst>
      <p:ext uri="{BB962C8B-B14F-4D97-AF65-F5344CB8AC3E}">
        <p14:creationId xmlns:p14="http://schemas.microsoft.com/office/powerpoint/2010/main" val="2788536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Only through the strength of the Holy Spirt can we “endure”</a:t>
            </a:r>
          </a:p>
        </p:txBody>
      </p:sp>
      <p:sp>
        <p:nvSpPr>
          <p:cNvPr id="4" name="Slide Number Placeholder 3"/>
          <p:cNvSpPr>
            <a:spLocks noGrp="1"/>
          </p:cNvSpPr>
          <p:nvPr>
            <p:ph type="sldNum" sz="quarter" idx="5"/>
          </p:nvPr>
        </p:nvSpPr>
        <p:spPr/>
        <p:txBody>
          <a:bodyPr/>
          <a:lstStyle/>
          <a:p>
            <a:fld id="{17FBEB44-F76E-4907-8F1E-D7193A8D8CBD}" type="slidenum">
              <a:rPr lang="en-CA" smtClean="0"/>
              <a:t>26</a:t>
            </a:fld>
            <a:endParaRPr lang="en-CA"/>
          </a:p>
        </p:txBody>
      </p:sp>
    </p:spTree>
    <p:extLst>
      <p:ext uri="{BB962C8B-B14F-4D97-AF65-F5344CB8AC3E}">
        <p14:creationId xmlns:p14="http://schemas.microsoft.com/office/powerpoint/2010/main" val="30895431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must build endurance now by living by the Way of God …</a:t>
            </a:r>
          </a:p>
        </p:txBody>
      </p:sp>
      <p:sp>
        <p:nvSpPr>
          <p:cNvPr id="4" name="Slide Number Placeholder 3"/>
          <p:cNvSpPr>
            <a:spLocks noGrp="1"/>
          </p:cNvSpPr>
          <p:nvPr>
            <p:ph type="sldNum" sz="quarter" idx="5"/>
          </p:nvPr>
        </p:nvSpPr>
        <p:spPr/>
        <p:txBody>
          <a:bodyPr/>
          <a:lstStyle/>
          <a:p>
            <a:fld id="{17FBEB44-F76E-4907-8F1E-D7193A8D8CBD}" type="slidenum">
              <a:rPr lang="en-CA" smtClean="0"/>
              <a:t>27</a:t>
            </a:fld>
            <a:endParaRPr lang="en-CA"/>
          </a:p>
        </p:txBody>
      </p:sp>
    </p:spTree>
    <p:extLst>
      <p:ext uri="{BB962C8B-B14F-4D97-AF65-F5344CB8AC3E}">
        <p14:creationId xmlns:p14="http://schemas.microsoft.com/office/powerpoint/2010/main" val="39506880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7FBEB44-F76E-4907-8F1E-D7193A8D8CBD}" type="slidenum">
              <a:rPr lang="en-CA" smtClean="0"/>
              <a:t>28</a:t>
            </a:fld>
            <a:endParaRPr lang="en-CA"/>
          </a:p>
        </p:txBody>
      </p:sp>
    </p:spTree>
    <p:extLst>
      <p:ext uri="{BB962C8B-B14F-4D97-AF65-F5344CB8AC3E}">
        <p14:creationId xmlns:p14="http://schemas.microsoft.com/office/powerpoint/2010/main" val="21343683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Revelation 7 is again a vision: John sees a mass of people who repent during the great tribulation …</a:t>
            </a:r>
          </a:p>
        </p:txBody>
      </p:sp>
      <p:sp>
        <p:nvSpPr>
          <p:cNvPr id="4" name="Slide Number Placeholder 3"/>
          <p:cNvSpPr>
            <a:spLocks noGrp="1"/>
          </p:cNvSpPr>
          <p:nvPr>
            <p:ph type="sldNum" sz="quarter" idx="5"/>
          </p:nvPr>
        </p:nvSpPr>
        <p:spPr/>
        <p:txBody>
          <a:bodyPr/>
          <a:lstStyle/>
          <a:p>
            <a:fld id="{17FBEB44-F76E-4907-8F1E-D7193A8D8CBD}" type="slidenum">
              <a:rPr lang="en-CA" smtClean="0"/>
              <a:t>31</a:t>
            </a:fld>
            <a:endParaRPr lang="en-CA"/>
          </a:p>
        </p:txBody>
      </p:sp>
    </p:spTree>
    <p:extLst>
      <p:ext uri="{BB962C8B-B14F-4D97-AF65-F5344CB8AC3E}">
        <p14:creationId xmlns:p14="http://schemas.microsoft.com/office/powerpoint/2010/main" val="2757561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D3520-1731-8273-4785-98CAD849B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888060-74F3-D4A7-4CC3-D012A8A4D9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EFFB57-F563-FBFD-3386-DA0B297476A2}"/>
              </a:ext>
            </a:extLst>
          </p:cNvPr>
          <p:cNvSpPr>
            <a:spLocks noGrp="1"/>
          </p:cNvSpPr>
          <p:nvPr>
            <p:ph type="body" idx="1"/>
          </p:nvPr>
        </p:nvSpPr>
        <p:spPr/>
        <p:txBody>
          <a:bodyPr/>
          <a:lstStyle/>
          <a:p>
            <a:pPr marL="171450" indent="-171450">
              <a:buFont typeface="Arial" panose="020B0604020202020204" pitchFamily="34" charset="0"/>
              <a:buChar char="•"/>
            </a:pPr>
            <a:r>
              <a:rPr lang="en-CA" dirty="0"/>
              <a:t>There is no way to predict what the “abomination of desolation” will be …</a:t>
            </a:r>
          </a:p>
          <a:p>
            <a:pPr marL="171450" indent="-171450">
              <a:buFont typeface="Arial" panose="020B0604020202020204" pitchFamily="34" charset="0"/>
              <a:buChar char="•"/>
            </a:pPr>
            <a:r>
              <a:rPr lang="en-CA" dirty="0"/>
              <a:t>It is something coincident with the “great tribulation” …</a:t>
            </a:r>
          </a:p>
          <a:p>
            <a:pPr marL="171450" indent="-171450">
              <a:buFont typeface="Arial" panose="020B0604020202020204" pitchFamily="34" charset="0"/>
              <a:buChar char="•"/>
            </a:pPr>
            <a:r>
              <a:rPr lang="en-CA" dirty="0"/>
              <a:t>There are several historical precedents, any one of which could be typical …</a:t>
            </a:r>
          </a:p>
          <a:p>
            <a:pPr marL="171450" indent="-171450">
              <a:buFont typeface="Arial" panose="020B0604020202020204" pitchFamily="34" charset="0"/>
              <a:buChar char="•"/>
            </a:pPr>
            <a:r>
              <a:rPr lang="en-CA" dirty="0"/>
              <a:t>It clearly ties into “religious persecution” …</a:t>
            </a:r>
          </a:p>
        </p:txBody>
      </p:sp>
      <p:sp>
        <p:nvSpPr>
          <p:cNvPr id="4" name="Slide Number Placeholder 3">
            <a:extLst>
              <a:ext uri="{FF2B5EF4-FFF2-40B4-BE49-F238E27FC236}">
                <a16:creationId xmlns:a16="http://schemas.microsoft.com/office/drawing/2014/main" id="{689A0991-C193-ACD6-D4D9-DBA6E9BA836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FBEB44-F76E-4907-8F1E-D7193A8D8CBD}"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14754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Daniel 11 is NOT a vision, it is a narration by an Angelic Being, likely Gabriel (8:16, 9:21)</a:t>
            </a:r>
          </a:p>
          <a:p>
            <a:pPr marL="171450" indent="-171450">
              <a:buFont typeface="Arial" panose="020B0604020202020204" pitchFamily="34" charset="0"/>
              <a:buChar char="•"/>
            </a:pPr>
            <a:r>
              <a:rPr lang="en-CA" dirty="0"/>
              <a:t>Daniel 11 is the ongoing events between the “king of the North”, the Seleucid Empire, and “king of the South”, the Ptolemaic Empire</a:t>
            </a:r>
          </a:p>
          <a:p>
            <a:pPr marL="171450" indent="-171450">
              <a:buFont typeface="Arial" panose="020B0604020202020204" pitchFamily="34" charset="0"/>
              <a:buChar char="•"/>
            </a:pPr>
            <a:r>
              <a:rPr lang="en-CA" dirty="0"/>
              <a:t>Verses 33-35 at least start with the Maccabees, but the force is ongoing … </a:t>
            </a:r>
          </a:p>
          <a:p>
            <a:pPr marL="171450" indent="-171450">
              <a:buFont typeface="Arial" panose="020B0604020202020204" pitchFamily="34" charset="0"/>
              <a:buChar char="•"/>
            </a:pPr>
            <a:r>
              <a:rPr lang="en-CA" dirty="0"/>
              <a:t>Verse 40 seems to jump right to the final events …</a:t>
            </a:r>
          </a:p>
          <a:p>
            <a:pPr marL="171450" indent="-171450">
              <a:buFont typeface="Arial" panose="020B0604020202020204" pitchFamily="34" charset="0"/>
              <a:buChar char="•"/>
            </a:pPr>
            <a:r>
              <a:rPr lang="en-CA" dirty="0"/>
              <a:t>Daniel 12 is the final summary</a:t>
            </a:r>
          </a:p>
          <a:p>
            <a:pPr marL="171450" indent="-171450">
              <a:buFont typeface="Arial" panose="020B0604020202020204" pitchFamily="34" charset="0"/>
              <a:buChar char="•"/>
            </a:pPr>
            <a:r>
              <a:rPr lang="en-CA" dirty="0"/>
              <a:t>Those are the six occurrences …</a:t>
            </a:r>
          </a:p>
        </p:txBody>
      </p:sp>
      <p:sp>
        <p:nvSpPr>
          <p:cNvPr id="4" name="Slide Number Placeholder 3"/>
          <p:cNvSpPr>
            <a:spLocks noGrp="1"/>
          </p:cNvSpPr>
          <p:nvPr>
            <p:ph type="sldNum" sz="quarter" idx="5"/>
          </p:nvPr>
        </p:nvSpPr>
        <p:spPr/>
        <p:txBody>
          <a:bodyPr/>
          <a:lstStyle/>
          <a:p>
            <a:fld id="{17FBEB44-F76E-4907-8F1E-D7193A8D8CBD}" type="slidenum">
              <a:rPr lang="en-CA" smtClean="0"/>
              <a:t>3</a:t>
            </a:fld>
            <a:endParaRPr lang="en-CA"/>
          </a:p>
        </p:txBody>
      </p:sp>
    </p:spTree>
    <p:extLst>
      <p:ext uri="{BB962C8B-B14F-4D97-AF65-F5344CB8AC3E}">
        <p14:creationId xmlns:p14="http://schemas.microsoft.com/office/powerpoint/2010/main" val="3350238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Most generally, the “end-time” is the period between the First Advent and the Second Advent</a:t>
            </a:r>
          </a:p>
        </p:txBody>
      </p:sp>
      <p:sp>
        <p:nvSpPr>
          <p:cNvPr id="4" name="Slide Number Placeholder 3"/>
          <p:cNvSpPr>
            <a:spLocks noGrp="1"/>
          </p:cNvSpPr>
          <p:nvPr>
            <p:ph type="sldNum" sz="quarter" idx="5"/>
          </p:nvPr>
        </p:nvSpPr>
        <p:spPr/>
        <p:txBody>
          <a:bodyPr/>
          <a:lstStyle/>
          <a:p>
            <a:fld id="{17FBEB44-F76E-4907-8F1E-D7193A8D8CBD}" type="slidenum">
              <a:rPr lang="en-CA" smtClean="0"/>
              <a:t>4</a:t>
            </a:fld>
            <a:endParaRPr lang="en-CA"/>
          </a:p>
        </p:txBody>
      </p:sp>
    </p:spTree>
    <p:extLst>
      <p:ext uri="{BB962C8B-B14F-4D97-AF65-F5344CB8AC3E}">
        <p14:creationId xmlns:p14="http://schemas.microsoft.com/office/powerpoint/2010/main" val="3187472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Most generally, the “end-time” is the period between the First Advent and the Second Advent</a:t>
            </a:r>
          </a:p>
          <a:p>
            <a:endParaRPr lang="en-CA" dirty="0"/>
          </a:p>
        </p:txBody>
      </p:sp>
      <p:sp>
        <p:nvSpPr>
          <p:cNvPr id="4" name="Slide Number Placeholder 3"/>
          <p:cNvSpPr>
            <a:spLocks noGrp="1"/>
          </p:cNvSpPr>
          <p:nvPr>
            <p:ph type="sldNum" sz="quarter" idx="5"/>
          </p:nvPr>
        </p:nvSpPr>
        <p:spPr/>
        <p:txBody>
          <a:bodyPr/>
          <a:lstStyle/>
          <a:p>
            <a:fld id="{17FBEB44-F76E-4907-8F1E-D7193A8D8CBD}" type="slidenum">
              <a:rPr lang="en-CA" smtClean="0"/>
              <a:t>5</a:t>
            </a:fld>
            <a:endParaRPr lang="en-CA"/>
          </a:p>
        </p:txBody>
      </p:sp>
    </p:spTree>
    <p:extLst>
      <p:ext uri="{BB962C8B-B14F-4D97-AF65-F5344CB8AC3E}">
        <p14:creationId xmlns:p14="http://schemas.microsoft.com/office/powerpoint/2010/main" val="2018540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Our prayer is NOT for any physical protection</a:t>
            </a:r>
          </a:p>
          <a:p>
            <a:pPr marL="171450" indent="-171450">
              <a:buFont typeface="Arial" panose="020B0604020202020204" pitchFamily="34" charset="0"/>
              <a:buChar char="•"/>
            </a:pPr>
            <a:r>
              <a:rPr lang="en-CA" dirty="0"/>
              <a:t>Our prayer is that we have the strength to avoid being compromised</a:t>
            </a:r>
          </a:p>
          <a:p>
            <a:pPr marL="171450" indent="-171450">
              <a:buFont typeface="Arial" panose="020B0604020202020204" pitchFamily="34" charset="0"/>
              <a:buChar char="•"/>
            </a:pPr>
            <a:r>
              <a:rPr lang="en-CA" dirty="0"/>
              <a:t>It is impossible for us to figure out ahead of time WHEN it will occur …</a:t>
            </a:r>
          </a:p>
          <a:p>
            <a:pPr marL="171450" indent="-171450">
              <a:buFont typeface="Arial" panose="020B0604020202020204" pitchFamily="34" charset="0"/>
              <a:buChar char="•"/>
            </a:pPr>
            <a:r>
              <a:rPr lang="en-CA" dirty="0"/>
              <a:t>What does Luke mean by “these things”?</a:t>
            </a:r>
          </a:p>
        </p:txBody>
      </p:sp>
      <p:sp>
        <p:nvSpPr>
          <p:cNvPr id="4" name="Slide Number Placeholder 3"/>
          <p:cNvSpPr>
            <a:spLocks noGrp="1"/>
          </p:cNvSpPr>
          <p:nvPr>
            <p:ph type="sldNum" sz="quarter" idx="5"/>
          </p:nvPr>
        </p:nvSpPr>
        <p:spPr/>
        <p:txBody>
          <a:bodyPr/>
          <a:lstStyle/>
          <a:p>
            <a:fld id="{17FBEB44-F76E-4907-8F1E-D7193A8D8CBD}" type="slidenum">
              <a:rPr lang="en-CA" smtClean="0"/>
              <a:t>9</a:t>
            </a:fld>
            <a:endParaRPr lang="en-CA"/>
          </a:p>
        </p:txBody>
      </p:sp>
    </p:spTree>
    <p:extLst>
      <p:ext uri="{BB962C8B-B14F-4D97-AF65-F5344CB8AC3E}">
        <p14:creationId xmlns:p14="http://schemas.microsoft.com/office/powerpoint/2010/main" val="2617381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Book of Revelation was given as a guide for the New Testament Church right from the start …</a:t>
            </a:r>
          </a:p>
          <a:p>
            <a:pPr marL="171450" indent="-171450">
              <a:buFont typeface="Arial" panose="020B0604020202020204" pitchFamily="34" charset="0"/>
              <a:buChar char="•"/>
            </a:pPr>
            <a:r>
              <a:rPr lang="en-CA" dirty="0"/>
              <a:t>We, at the end, have a much clearer perception of its meaning … </a:t>
            </a:r>
          </a:p>
          <a:p>
            <a:pPr marL="171450" indent="-171450">
              <a:buFont typeface="Arial" panose="020B0604020202020204" pitchFamily="34" charset="0"/>
              <a:buChar char="•"/>
            </a:pPr>
            <a:r>
              <a:rPr lang="en-CA" dirty="0"/>
              <a:t>Again, what are “the things that must soon take place”?</a:t>
            </a:r>
          </a:p>
        </p:txBody>
      </p:sp>
      <p:sp>
        <p:nvSpPr>
          <p:cNvPr id="4" name="Slide Number Placeholder 3"/>
          <p:cNvSpPr>
            <a:spLocks noGrp="1"/>
          </p:cNvSpPr>
          <p:nvPr>
            <p:ph type="sldNum" sz="quarter" idx="5"/>
          </p:nvPr>
        </p:nvSpPr>
        <p:spPr/>
        <p:txBody>
          <a:bodyPr/>
          <a:lstStyle/>
          <a:p>
            <a:fld id="{17FBEB44-F76E-4907-8F1E-D7193A8D8CBD}" type="slidenum">
              <a:rPr lang="en-CA" smtClean="0"/>
              <a:t>10</a:t>
            </a:fld>
            <a:endParaRPr lang="en-CA"/>
          </a:p>
        </p:txBody>
      </p:sp>
    </p:spTree>
    <p:extLst>
      <p:ext uri="{BB962C8B-B14F-4D97-AF65-F5344CB8AC3E}">
        <p14:creationId xmlns:p14="http://schemas.microsoft.com/office/powerpoint/2010/main" val="2655556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Acts 1 is immediately before the Ascension</a:t>
            </a:r>
          </a:p>
          <a:p>
            <a:pPr marL="171450" indent="-171450">
              <a:buFont typeface="Arial" panose="020B0604020202020204" pitchFamily="34" charset="0"/>
              <a:buChar char="•"/>
            </a:pPr>
            <a:r>
              <a:rPr lang="en-CA" dirty="0"/>
              <a:t>Matthew 24 is the Olivet Prophecy</a:t>
            </a:r>
          </a:p>
        </p:txBody>
      </p:sp>
      <p:sp>
        <p:nvSpPr>
          <p:cNvPr id="4" name="Slide Number Placeholder 3"/>
          <p:cNvSpPr>
            <a:spLocks noGrp="1"/>
          </p:cNvSpPr>
          <p:nvPr>
            <p:ph type="sldNum" sz="quarter" idx="5"/>
          </p:nvPr>
        </p:nvSpPr>
        <p:spPr/>
        <p:txBody>
          <a:bodyPr/>
          <a:lstStyle/>
          <a:p>
            <a:fld id="{17FBEB44-F76E-4907-8F1E-D7193A8D8CBD}" type="slidenum">
              <a:rPr lang="en-CA" smtClean="0"/>
              <a:t>11</a:t>
            </a:fld>
            <a:endParaRPr lang="en-CA"/>
          </a:p>
        </p:txBody>
      </p:sp>
    </p:spTree>
    <p:extLst>
      <p:ext uri="{BB962C8B-B14F-4D97-AF65-F5344CB8AC3E}">
        <p14:creationId xmlns:p14="http://schemas.microsoft.com/office/powerpoint/2010/main" val="1143300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7FBEB44-F76E-4907-8F1E-D7193A8D8CBD}" type="slidenum">
              <a:rPr lang="en-CA" smtClean="0"/>
              <a:t>12</a:t>
            </a:fld>
            <a:endParaRPr lang="en-CA"/>
          </a:p>
        </p:txBody>
      </p:sp>
    </p:spTree>
    <p:extLst>
      <p:ext uri="{BB962C8B-B14F-4D97-AF65-F5344CB8AC3E}">
        <p14:creationId xmlns:p14="http://schemas.microsoft.com/office/powerpoint/2010/main" val="1610264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015668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95289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32132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811125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37975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44072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759173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376210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500118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010415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2025-05-10</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669288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2025-05-10</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1806212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Stay Awake!  Watch!</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263236" y="1035425"/>
            <a:ext cx="11679382" cy="5593976"/>
          </a:xfrm>
        </p:spPr>
        <p:txBody>
          <a:bodyPr>
            <a:normAutofit fontScale="77500" lnSpcReduction="20000"/>
          </a:bodyPr>
          <a:lstStyle/>
          <a:p>
            <a:pPr>
              <a:spcBef>
                <a:spcPts val="0"/>
              </a:spcBef>
            </a:pPr>
            <a:r>
              <a:rPr lang="en-CA" sz="3600" b="1" dirty="0">
                <a:solidFill>
                  <a:srgbClr val="FF0000"/>
                </a:solidFill>
                <a:latin typeface="Calibri" panose="020F0502020204030204" pitchFamily="34" charset="0"/>
                <a:cs typeface="Calibri" panose="020F0502020204030204" pitchFamily="34" charset="0"/>
              </a:rPr>
              <a:t>But </a:t>
            </a:r>
            <a:r>
              <a:rPr lang="en-CA" sz="3600" b="1" i="1" dirty="0">
                <a:solidFill>
                  <a:srgbClr val="FF0000"/>
                </a:solidFill>
                <a:highlight>
                  <a:srgbClr val="FFFF00"/>
                </a:highlight>
                <a:latin typeface="Calibri" panose="020F0502020204030204" pitchFamily="34" charset="0"/>
                <a:cs typeface="Calibri" panose="020F0502020204030204" pitchFamily="34" charset="0"/>
              </a:rPr>
              <a:t>concerning that day or that hour</a:t>
            </a:r>
            <a:r>
              <a:rPr lang="en-CA" sz="3600" b="1" dirty="0">
                <a:solidFill>
                  <a:srgbClr val="FF0000"/>
                </a:solidFill>
                <a:latin typeface="Calibri" panose="020F0502020204030204" pitchFamily="34" charset="0"/>
                <a:cs typeface="Calibri" panose="020F0502020204030204" pitchFamily="34" charset="0"/>
              </a:rPr>
              <a:t>, no one knows, not even the angels in heaven, nor the Son, but only the Father.  Be on guard, </a:t>
            </a:r>
            <a:r>
              <a:rPr lang="en-CA" sz="3600" b="1" i="1" u="sng" dirty="0">
                <a:solidFill>
                  <a:srgbClr val="FF0000"/>
                </a:solidFill>
                <a:highlight>
                  <a:srgbClr val="FFFF00"/>
                </a:highlight>
                <a:latin typeface="Calibri" panose="020F0502020204030204" pitchFamily="34" charset="0"/>
                <a:cs typeface="Calibri" panose="020F0502020204030204" pitchFamily="34" charset="0"/>
              </a:rPr>
              <a:t>keep awake</a:t>
            </a:r>
            <a:r>
              <a:rPr lang="en-CA" sz="3600" b="1" dirty="0">
                <a:solidFill>
                  <a:srgbClr val="FF0000"/>
                </a:solidFill>
                <a:latin typeface="Calibri" panose="020F0502020204030204" pitchFamily="34" charset="0"/>
                <a:cs typeface="Calibri" panose="020F0502020204030204" pitchFamily="34" charset="0"/>
              </a:rPr>
              <a:t>.  </a:t>
            </a:r>
            <a:br>
              <a:rPr lang="en-CA" sz="3600" b="1" dirty="0">
                <a:solidFill>
                  <a:srgbClr val="FF0000"/>
                </a:solidFill>
                <a:latin typeface="Calibri" panose="020F0502020204030204" pitchFamily="34" charset="0"/>
                <a:cs typeface="Calibri" panose="020F0502020204030204" pitchFamily="34" charset="0"/>
              </a:rPr>
            </a:br>
            <a:r>
              <a:rPr lang="en-CA" sz="3600" b="1" dirty="0">
                <a:solidFill>
                  <a:srgbClr val="FF0000"/>
                </a:solidFill>
                <a:latin typeface="Calibri" panose="020F0502020204030204" pitchFamily="34" charset="0"/>
                <a:cs typeface="Calibri" panose="020F0502020204030204" pitchFamily="34" charset="0"/>
              </a:rPr>
              <a:t>And what I say to you </a:t>
            </a:r>
            <a:r>
              <a:rPr lang="en-CA" sz="3600" b="1" i="1" dirty="0">
                <a:solidFill>
                  <a:srgbClr val="FF0000"/>
                </a:solidFill>
                <a:highlight>
                  <a:srgbClr val="FFFF00"/>
                </a:highlight>
                <a:latin typeface="Calibri" panose="020F0502020204030204" pitchFamily="34" charset="0"/>
                <a:cs typeface="Calibri" panose="020F0502020204030204" pitchFamily="34" charset="0"/>
              </a:rPr>
              <a:t>I say to all</a:t>
            </a:r>
            <a:r>
              <a:rPr lang="en-CA" sz="3600" b="1" dirty="0">
                <a:solidFill>
                  <a:srgbClr val="FF0000"/>
                </a:solidFill>
                <a:latin typeface="Calibri" panose="020F0502020204030204" pitchFamily="34" charset="0"/>
                <a:cs typeface="Calibri" panose="020F0502020204030204" pitchFamily="34" charset="0"/>
              </a:rPr>
              <a:t>: </a:t>
            </a:r>
            <a:r>
              <a:rPr lang="en-CA" sz="3600" b="1" i="1" u="sng" dirty="0">
                <a:solidFill>
                  <a:srgbClr val="FF0000"/>
                </a:solidFill>
                <a:highlight>
                  <a:srgbClr val="FFFF00"/>
                </a:highlight>
                <a:latin typeface="Calibri" panose="020F0502020204030204" pitchFamily="34" charset="0"/>
                <a:cs typeface="Calibri" panose="020F0502020204030204" pitchFamily="34" charset="0"/>
              </a:rPr>
              <a:t>Stay awake</a:t>
            </a:r>
            <a:r>
              <a:rPr lang="en-CA" sz="36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en-CA" sz="2000" b="1" dirty="0">
                <a:latin typeface="Calibri" panose="020F0502020204030204" pitchFamily="34" charset="0"/>
                <a:cs typeface="Calibri" panose="020F0502020204030204" pitchFamily="34" charset="0"/>
              </a:rPr>
              <a:t>Mark 13:32-33a, 37 ESV</a:t>
            </a:r>
          </a:p>
          <a:p>
            <a:pPr>
              <a:spcBef>
                <a:spcPts val="1200"/>
              </a:spcBef>
            </a:pPr>
            <a:r>
              <a:rPr lang="en-CA" sz="3600" b="1" dirty="0">
                <a:solidFill>
                  <a:srgbClr val="FF0000"/>
                </a:solidFill>
                <a:latin typeface="Calibri" panose="020F0502020204030204" pitchFamily="34" charset="0"/>
                <a:cs typeface="Calibri" panose="020F0502020204030204" pitchFamily="34" charset="0"/>
              </a:rPr>
              <a:t>But </a:t>
            </a:r>
            <a:r>
              <a:rPr lang="en-CA" sz="3600" b="1" i="1" u="sng" dirty="0">
                <a:solidFill>
                  <a:srgbClr val="FF0000"/>
                </a:solidFill>
                <a:highlight>
                  <a:srgbClr val="FFFF00"/>
                </a:highlight>
                <a:latin typeface="Calibri" panose="020F0502020204030204" pitchFamily="34" charset="0"/>
                <a:cs typeface="Calibri" panose="020F0502020204030204" pitchFamily="34" charset="0"/>
              </a:rPr>
              <a:t>watch</a:t>
            </a:r>
            <a:r>
              <a:rPr lang="en-CA" sz="3600" b="1" i="1" dirty="0">
                <a:solidFill>
                  <a:srgbClr val="FF0000"/>
                </a:solidFill>
                <a:highlight>
                  <a:srgbClr val="FFFF00"/>
                </a:highlight>
                <a:latin typeface="Calibri" panose="020F0502020204030204" pitchFamily="34" charset="0"/>
                <a:cs typeface="Calibri" panose="020F0502020204030204" pitchFamily="34" charset="0"/>
              </a:rPr>
              <a:t> yourselves</a:t>
            </a:r>
            <a:r>
              <a:rPr lang="en-CA" sz="3600" b="1" dirty="0">
                <a:solidFill>
                  <a:srgbClr val="FF0000"/>
                </a:solidFill>
                <a:latin typeface="Calibri" panose="020F0502020204030204" pitchFamily="34" charset="0"/>
                <a:cs typeface="Calibri" panose="020F0502020204030204" pitchFamily="34" charset="0"/>
              </a:rPr>
              <a:t> lest your hearts be weighed down with dissipation and drunkenness and </a:t>
            </a:r>
            <a:r>
              <a:rPr lang="en-CA" sz="3600" b="1" i="1" dirty="0">
                <a:solidFill>
                  <a:srgbClr val="FF0000"/>
                </a:solidFill>
                <a:highlight>
                  <a:srgbClr val="FFFF00"/>
                </a:highlight>
                <a:latin typeface="Calibri" panose="020F0502020204030204" pitchFamily="34" charset="0"/>
                <a:cs typeface="Calibri" panose="020F0502020204030204" pitchFamily="34" charset="0"/>
              </a:rPr>
              <a:t>cares of this life</a:t>
            </a:r>
            <a:r>
              <a:rPr lang="en-CA" sz="3600" b="1" dirty="0">
                <a:solidFill>
                  <a:srgbClr val="FF0000"/>
                </a:solidFill>
                <a:latin typeface="Calibri" panose="020F0502020204030204" pitchFamily="34" charset="0"/>
                <a:cs typeface="Calibri" panose="020F0502020204030204" pitchFamily="34" charset="0"/>
              </a:rPr>
              <a:t>, and that day come upon you suddenly like a trap.  For </a:t>
            </a:r>
            <a:r>
              <a:rPr lang="en-CA" sz="3600" b="1" i="1" dirty="0">
                <a:solidFill>
                  <a:srgbClr val="FF0000"/>
                </a:solidFill>
                <a:highlight>
                  <a:srgbClr val="FFFF00"/>
                </a:highlight>
                <a:latin typeface="Calibri" panose="020F0502020204030204" pitchFamily="34" charset="0"/>
                <a:cs typeface="Calibri" panose="020F0502020204030204" pitchFamily="34" charset="0"/>
              </a:rPr>
              <a:t>it will come upon all who dwell on the face of the whole earth</a:t>
            </a:r>
            <a:r>
              <a:rPr lang="en-CA" sz="3600" b="1" dirty="0">
                <a:solidFill>
                  <a:srgbClr val="FF0000"/>
                </a:solidFill>
                <a:latin typeface="Calibri" panose="020F0502020204030204" pitchFamily="34" charset="0"/>
                <a:cs typeface="Calibri" panose="020F0502020204030204" pitchFamily="34" charset="0"/>
              </a:rPr>
              <a:t>.  But </a:t>
            </a:r>
            <a:r>
              <a:rPr lang="en-CA" sz="3600" b="1" i="1" u="sng" dirty="0">
                <a:solidFill>
                  <a:srgbClr val="FF0000"/>
                </a:solidFill>
                <a:highlight>
                  <a:srgbClr val="FFFF00"/>
                </a:highlight>
                <a:latin typeface="Calibri" panose="020F0502020204030204" pitchFamily="34" charset="0"/>
                <a:cs typeface="Calibri" panose="020F0502020204030204" pitchFamily="34" charset="0"/>
              </a:rPr>
              <a:t>stay awake</a:t>
            </a:r>
            <a:r>
              <a:rPr lang="en-CA" sz="3600" b="1" dirty="0">
                <a:solidFill>
                  <a:srgbClr val="FF0000"/>
                </a:solidFill>
                <a:latin typeface="Calibri" panose="020F0502020204030204" pitchFamily="34" charset="0"/>
                <a:cs typeface="Calibri" panose="020F0502020204030204" pitchFamily="34" charset="0"/>
              </a:rPr>
              <a:t> at all times, </a:t>
            </a:r>
            <a:r>
              <a:rPr lang="en-CA" sz="3600" b="1" i="1" dirty="0">
                <a:solidFill>
                  <a:srgbClr val="FF0000"/>
                </a:solidFill>
                <a:highlight>
                  <a:srgbClr val="FFFF00"/>
                </a:highlight>
                <a:latin typeface="Calibri" panose="020F0502020204030204" pitchFamily="34" charset="0"/>
                <a:cs typeface="Calibri" panose="020F0502020204030204" pitchFamily="34" charset="0"/>
              </a:rPr>
              <a:t>praying that you may have strength</a:t>
            </a:r>
            <a:r>
              <a:rPr lang="en-CA" sz="3600" b="1" dirty="0">
                <a:solidFill>
                  <a:srgbClr val="FF0000"/>
                </a:solidFill>
                <a:latin typeface="Calibri" panose="020F0502020204030204" pitchFamily="34" charset="0"/>
                <a:cs typeface="Calibri" panose="020F0502020204030204" pitchFamily="34" charset="0"/>
              </a:rPr>
              <a:t> to escape all these </a:t>
            </a:r>
            <a:r>
              <a:rPr lang="en-CA" sz="3600" b="1" i="1" dirty="0">
                <a:solidFill>
                  <a:srgbClr val="FF0000"/>
                </a:solidFill>
                <a:highlight>
                  <a:srgbClr val="FFFF00"/>
                </a:highlight>
                <a:latin typeface="Calibri" panose="020F0502020204030204" pitchFamily="34" charset="0"/>
                <a:cs typeface="Calibri" panose="020F0502020204030204" pitchFamily="34" charset="0"/>
              </a:rPr>
              <a:t>things that are going to take place</a:t>
            </a:r>
            <a:r>
              <a:rPr lang="en-CA" sz="3600" b="1" dirty="0">
                <a:solidFill>
                  <a:srgbClr val="FF0000"/>
                </a:solidFill>
                <a:latin typeface="Calibri" panose="020F0502020204030204" pitchFamily="34" charset="0"/>
                <a:cs typeface="Calibri" panose="020F0502020204030204" pitchFamily="34" charset="0"/>
              </a:rPr>
              <a:t>, and to stand before the Son of Man.</a:t>
            </a:r>
          </a:p>
          <a:p>
            <a:pPr algn="r">
              <a:lnSpc>
                <a:spcPct val="80000"/>
              </a:lnSpc>
              <a:spcBef>
                <a:spcPts val="0"/>
              </a:spcBef>
            </a:pPr>
            <a:r>
              <a:rPr lang="en-CA" sz="2000" b="1" dirty="0">
                <a:latin typeface="Calibri" panose="020F0502020204030204" pitchFamily="34" charset="0"/>
                <a:cs typeface="Calibri" panose="020F0502020204030204" pitchFamily="34" charset="0"/>
              </a:rPr>
              <a:t>Luke 21:34-36 ESV</a:t>
            </a:r>
          </a:p>
          <a:p>
            <a:pPr>
              <a:spcBef>
                <a:spcPts val="1200"/>
              </a:spcBef>
            </a:pPr>
            <a:r>
              <a:rPr lang="en-CA" sz="3600" b="1" dirty="0">
                <a:solidFill>
                  <a:srgbClr val="FF0000"/>
                </a:solidFill>
                <a:latin typeface="Calibri" panose="020F0502020204030204" pitchFamily="34" charset="0"/>
                <a:cs typeface="Calibri" panose="020F0502020204030204" pitchFamily="34" charset="0"/>
              </a:rPr>
              <a:t>Then they were each given a white robe and told to </a:t>
            </a:r>
            <a:r>
              <a:rPr lang="en-CA" sz="3600" b="1" i="1" dirty="0">
                <a:solidFill>
                  <a:srgbClr val="FF0000"/>
                </a:solidFill>
                <a:highlight>
                  <a:srgbClr val="FFFF00"/>
                </a:highlight>
                <a:latin typeface="Calibri" panose="020F0502020204030204" pitchFamily="34" charset="0"/>
                <a:cs typeface="Calibri" panose="020F0502020204030204" pitchFamily="34" charset="0"/>
              </a:rPr>
              <a:t>rest a little longer</a:t>
            </a:r>
            <a:r>
              <a:rPr lang="en-CA" sz="3600" b="1" dirty="0">
                <a:solidFill>
                  <a:srgbClr val="FF0000"/>
                </a:solidFill>
                <a:latin typeface="Calibri" panose="020F0502020204030204" pitchFamily="34" charset="0"/>
                <a:cs typeface="Calibri" panose="020F0502020204030204" pitchFamily="34" charset="0"/>
              </a:rPr>
              <a:t>, </a:t>
            </a:r>
            <a:br>
              <a:rPr lang="en-CA" sz="3600" b="1" dirty="0">
                <a:solidFill>
                  <a:srgbClr val="FF0000"/>
                </a:solidFill>
                <a:latin typeface="Calibri" panose="020F0502020204030204" pitchFamily="34" charset="0"/>
                <a:cs typeface="Calibri" panose="020F0502020204030204" pitchFamily="34" charset="0"/>
              </a:rPr>
            </a:br>
            <a:r>
              <a:rPr lang="en-CA" sz="3600" b="1" dirty="0">
                <a:solidFill>
                  <a:srgbClr val="FF0000"/>
                </a:solidFill>
                <a:latin typeface="Calibri" panose="020F0502020204030204" pitchFamily="34" charset="0"/>
                <a:cs typeface="Calibri" panose="020F0502020204030204" pitchFamily="34" charset="0"/>
              </a:rPr>
              <a:t>until the number of </a:t>
            </a:r>
            <a:r>
              <a:rPr lang="en-CA" sz="3600" b="1" i="1" dirty="0">
                <a:solidFill>
                  <a:srgbClr val="FF0000"/>
                </a:solidFill>
                <a:highlight>
                  <a:srgbClr val="FFFF00"/>
                </a:highlight>
                <a:latin typeface="Calibri" panose="020F0502020204030204" pitchFamily="34" charset="0"/>
                <a:cs typeface="Calibri" panose="020F0502020204030204" pitchFamily="34" charset="0"/>
              </a:rPr>
              <a:t>their fellow servants</a:t>
            </a:r>
            <a:r>
              <a:rPr lang="en-CA" sz="3600" b="1" dirty="0">
                <a:solidFill>
                  <a:srgbClr val="FF0000"/>
                </a:solidFill>
                <a:latin typeface="Calibri" panose="020F0502020204030204" pitchFamily="34" charset="0"/>
                <a:cs typeface="Calibri" panose="020F0502020204030204" pitchFamily="34" charset="0"/>
              </a:rPr>
              <a:t> and </a:t>
            </a:r>
            <a:r>
              <a:rPr lang="en-CA" sz="3600" b="1" i="1" dirty="0">
                <a:solidFill>
                  <a:srgbClr val="FF0000"/>
                </a:solidFill>
                <a:highlight>
                  <a:srgbClr val="FFFF00"/>
                </a:highlight>
                <a:latin typeface="Calibri" panose="020F0502020204030204" pitchFamily="34" charset="0"/>
                <a:cs typeface="Calibri" panose="020F0502020204030204" pitchFamily="34" charset="0"/>
              </a:rPr>
              <a:t>their brothers</a:t>
            </a:r>
            <a:r>
              <a:rPr lang="en-CA" sz="3600" b="1" dirty="0">
                <a:solidFill>
                  <a:srgbClr val="FF0000"/>
                </a:solidFill>
                <a:latin typeface="Calibri" panose="020F0502020204030204" pitchFamily="34" charset="0"/>
                <a:cs typeface="Calibri" panose="020F0502020204030204" pitchFamily="34" charset="0"/>
              </a:rPr>
              <a:t> should be complete, who were </a:t>
            </a:r>
            <a:r>
              <a:rPr lang="en-CA" sz="3600" b="1" i="1" dirty="0">
                <a:solidFill>
                  <a:srgbClr val="FF0000"/>
                </a:solidFill>
                <a:highlight>
                  <a:srgbClr val="FFFF00"/>
                </a:highlight>
                <a:latin typeface="Calibri" panose="020F0502020204030204" pitchFamily="34" charset="0"/>
                <a:cs typeface="Calibri" panose="020F0502020204030204" pitchFamily="34" charset="0"/>
              </a:rPr>
              <a:t>to be killed</a:t>
            </a:r>
            <a:r>
              <a:rPr lang="en-CA" sz="3600" b="1" dirty="0">
                <a:solidFill>
                  <a:srgbClr val="FF0000"/>
                </a:solidFill>
                <a:latin typeface="Calibri" panose="020F0502020204030204" pitchFamily="34" charset="0"/>
                <a:cs typeface="Calibri" panose="020F0502020204030204" pitchFamily="34" charset="0"/>
              </a:rPr>
              <a:t> as they themselves had been.</a:t>
            </a:r>
          </a:p>
          <a:p>
            <a:pPr algn="r">
              <a:spcBef>
                <a:spcPts val="0"/>
              </a:spcBef>
            </a:pPr>
            <a:r>
              <a:rPr lang="en-CA" sz="2000" b="1" dirty="0">
                <a:latin typeface="Calibri" panose="020F0502020204030204" pitchFamily="34" charset="0"/>
                <a:cs typeface="Calibri" panose="020F0502020204030204" pitchFamily="34" charset="0"/>
              </a:rPr>
              <a:t>Revelation 6:11 ESV</a:t>
            </a:r>
          </a:p>
          <a:p>
            <a:pPr>
              <a:spcBef>
                <a:spcPts val="1200"/>
              </a:spcBef>
            </a:pPr>
            <a:r>
              <a:rPr lang="en-CA" sz="3600" b="1" dirty="0">
                <a:solidFill>
                  <a:srgbClr val="FF0000"/>
                </a:solidFill>
                <a:latin typeface="Calibri" panose="020F0502020204030204" pitchFamily="34" charset="0"/>
                <a:cs typeface="Calibri" panose="020F0502020204030204" pitchFamily="34" charset="0"/>
              </a:rPr>
              <a:t>… </a:t>
            </a:r>
            <a:r>
              <a:rPr lang="en-CA" sz="3600" b="1" i="1" dirty="0">
                <a:solidFill>
                  <a:srgbClr val="FF0000"/>
                </a:solidFill>
                <a:highlight>
                  <a:srgbClr val="FFFF00"/>
                </a:highlight>
                <a:latin typeface="Calibri" panose="020F0502020204030204" pitchFamily="34" charset="0"/>
                <a:cs typeface="Calibri" panose="020F0502020204030204" pitchFamily="34" charset="0"/>
              </a:rPr>
              <a:t>what does the LORD your God require of you</a:t>
            </a:r>
            <a:r>
              <a:rPr lang="en-CA" sz="3600" b="1" dirty="0">
                <a:solidFill>
                  <a:srgbClr val="FF0000"/>
                </a:solidFill>
                <a:latin typeface="Calibri" panose="020F0502020204030204" pitchFamily="34" charset="0"/>
                <a:cs typeface="Calibri" panose="020F0502020204030204" pitchFamily="34" charset="0"/>
              </a:rPr>
              <a:t>, </a:t>
            </a:r>
            <a:br>
              <a:rPr lang="en-CA" sz="3600" b="1" dirty="0">
                <a:solidFill>
                  <a:srgbClr val="FF0000"/>
                </a:solidFill>
                <a:latin typeface="Calibri" panose="020F0502020204030204" pitchFamily="34" charset="0"/>
                <a:cs typeface="Calibri" panose="020F0502020204030204" pitchFamily="34" charset="0"/>
              </a:rPr>
            </a:br>
            <a:r>
              <a:rPr lang="en-CA" sz="3600" b="1" dirty="0">
                <a:solidFill>
                  <a:srgbClr val="FF0000"/>
                </a:solidFill>
                <a:latin typeface="Calibri" panose="020F0502020204030204" pitchFamily="34" charset="0"/>
                <a:cs typeface="Calibri" panose="020F0502020204030204" pitchFamily="34" charset="0"/>
              </a:rPr>
              <a:t>but to </a:t>
            </a:r>
            <a:r>
              <a:rPr lang="en-CA" sz="3600" b="1" i="1" dirty="0">
                <a:solidFill>
                  <a:srgbClr val="FF0000"/>
                </a:solidFill>
                <a:highlight>
                  <a:srgbClr val="FFFF00"/>
                </a:highlight>
                <a:latin typeface="Calibri" panose="020F0502020204030204" pitchFamily="34" charset="0"/>
                <a:cs typeface="Calibri" panose="020F0502020204030204" pitchFamily="34" charset="0"/>
              </a:rPr>
              <a:t>fear</a:t>
            </a:r>
            <a:r>
              <a:rPr lang="en-CA" sz="3600" b="1" dirty="0">
                <a:solidFill>
                  <a:srgbClr val="FF0000"/>
                </a:solidFill>
                <a:latin typeface="Calibri" panose="020F0502020204030204" pitchFamily="34" charset="0"/>
                <a:cs typeface="Calibri" panose="020F0502020204030204" pitchFamily="34" charset="0"/>
              </a:rPr>
              <a:t> the LORD your God, to </a:t>
            </a:r>
            <a:r>
              <a:rPr lang="en-CA" sz="3600" b="1" i="1" dirty="0">
                <a:solidFill>
                  <a:srgbClr val="FF0000"/>
                </a:solidFill>
                <a:highlight>
                  <a:srgbClr val="FFFF00"/>
                </a:highlight>
                <a:latin typeface="Calibri" panose="020F0502020204030204" pitchFamily="34" charset="0"/>
                <a:cs typeface="Calibri" panose="020F0502020204030204" pitchFamily="34" charset="0"/>
              </a:rPr>
              <a:t>walk in all his ways</a:t>
            </a:r>
            <a:r>
              <a:rPr lang="en-CA" sz="3600" b="1" dirty="0">
                <a:solidFill>
                  <a:srgbClr val="FF0000"/>
                </a:solidFill>
                <a:latin typeface="Calibri" panose="020F0502020204030204" pitchFamily="34" charset="0"/>
                <a:cs typeface="Calibri" panose="020F0502020204030204" pitchFamily="34" charset="0"/>
              </a:rPr>
              <a:t>, to </a:t>
            </a:r>
            <a:r>
              <a:rPr lang="en-CA" sz="3600" b="1" i="1" dirty="0">
                <a:solidFill>
                  <a:srgbClr val="FF0000"/>
                </a:solidFill>
                <a:highlight>
                  <a:srgbClr val="FFFF00"/>
                </a:highlight>
                <a:latin typeface="Calibri" panose="020F0502020204030204" pitchFamily="34" charset="0"/>
                <a:cs typeface="Calibri" panose="020F0502020204030204" pitchFamily="34" charset="0"/>
              </a:rPr>
              <a:t>love</a:t>
            </a:r>
            <a:r>
              <a:rPr lang="en-CA" sz="3600" b="1" dirty="0">
                <a:solidFill>
                  <a:srgbClr val="FF0000"/>
                </a:solidFill>
                <a:latin typeface="Calibri" panose="020F0502020204030204" pitchFamily="34" charset="0"/>
                <a:cs typeface="Calibri" panose="020F0502020204030204" pitchFamily="34" charset="0"/>
              </a:rPr>
              <a:t> him, </a:t>
            </a:r>
            <a:br>
              <a:rPr lang="en-CA" sz="3600" b="1" dirty="0">
                <a:solidFill>
                  <a:srgbClr val="FF0000"/>
                </a:solidFill>
                <a:latin typeface="Calibri" panose="020F0502020204030204" pitchFamily="34" charset="0"/>
                <a:cs typeface="Calibri" panose="020F0502020204030204" pitchFamily="34" charset="0"/>
              </a:rPr>
            </a:br>
            <a:r>
              <a:rPr lang="en-CA" sz="3600" b="1" dirty="0">
                <a:solidFill>
                  <a:srgbClr val="FF0000"/>
                </a:solidFill>
                <a:latin typeface="Calibri" panose="020F0502020204030204" pitchFamily="34" charset="0"/>
                <a:cs typeface="Calibri" panose="020F0502020204030204" pitchFamily="34" charset="0"/>
              </a:rPr>
              <a:t>to </a:t>
            </a:r>
            <a:r>
              <a:rPr lang="en-CA" sz="3600" b="1" i="1" dirty="0">
                <a:solidFill>
                  <a:srgbClr val="FF0000"/>
                </a:solidFill>
                <a:highlight>
                  <a:srgbClr val="FFFF00"/>
                </a:highlight>
                <a:latin typeface="Calibri" panose="020F0502020204030204" pitchFamily="34" charset="0"/>
                <a:cs typeface="Calibri" panose="020F0502020204030204" pitchFamily="34" charset="0"/>
              </a:rPr>
              <a:t>serve</a:t>
            </a:r>
            <a:r>
              <a:rPr lang="en-CA" sz="3600" b="1" dirty="0">
                <a:solidFill>
                  <a:srgbClr val="FF0000"/>
                </a:solidFill>
                <a:latin typeface="Calibri" panose="020F0502020204030204" pitchFamily="34" charset="0"/>
                <a:cs typeface="Calibri" panose="020F0502020204030204" pitchFamily="34" charset="0"/>
              </a:rPr>
              <a:t> the LORD your God with all your heart and with all your [mind], </a:t>
            </a:r>
            <a:br>
              <a:rPr lang="en-CA" sz="3600" b="1" dirty="0">
                <a:solidFill>
                  <a:srgbClr val="FF0000"/>
                </a:solidFill>
                <a:latin typeface="Calibri" panose="020F0502020204030204" pitchFamily="34" charset="0"/>
                <a:cs typeface="Calibri" panose="020F0502020204030204" pitchFamily="34" charset="0"/>
              </a:rPr>
            </a:br>
            <a:r>
              <a:rPr lang="en-CA" sz="3600" b="1" dirty="0">
                <a:solidFill>
                  <a:srgbClr val="FF0000"/>
                </a:solidFill>
                <a:latin typeface="Calibri" panose="020F0502020204030204" pitchFamily="34" charset="0"/>
                <a:cs typeface="Calibri" panose="020F0502020204030204" pitchFamily="34" charset="0"/>
              </a:rPr>
              <a:t>and to </a:t>
            </a:r>
            <a:r>
              <a:rPr lang="en-CA" sz="3600" b="1" i="1" dirty="0">
                <a:solidFill>
                  <a:srgbClr val="FF0000"/>
                </a:solidFill>
                <a:highlight>
                  <a:srgbClr val="FFFF00"/>
                </a:highlight>
                <a:latin typeface="Calibri" panose="020F0502020204030204" pitchFamily="34" charset="0"/>
                <a:cs typeface="Calibri" panose="020F0502020204030204" pitchFamily="34" charset="0"/>
              </a:rPr>
              <a:t>keep the commandments and statutes</a:t>
            </a:r>
            <a:r>
              <a:rPr lang="en-CA" sz="3600" b="1" dirty="0">
                <a:solidFill>
                  <a:srgbClr val="FF0000"/>
                </a:solidFill>
                <a:latin typeface="Calibri" panose="020F0502020204030204" pitchFamily="34" charset="0"/>
                <a:cs typeface="Calibri" panose="020F0502020204030204" pitchFamily="34" charset="0"/>
              </a:rPr>
              <a:t> of the LORD …</a:t>
            </a:r>
          </a:p>
          <a:p>
            <a:pPr algn="r">
              <a:spcBef>
                <a:spcPts val="0"/>
              </a:spcBef>
            </a:pPr>
            <a:r>
              <a:rPr lang="en-CA" sz="2000" b="1" dirty="0">
                <a:latin typeface="Calibri" panose="020F0502020204030204" pitchFamily="34" charset="0"/>
                <a:cs typeface="Calibri" panose="020F0502020204030204" pitchFamily="34" charset="0"/>
              </a:rPr>
              <a:t>Deuteronomy 10:12-13a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B741A-85FE-F4A0-6202-C54A3B718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ACBE9C-FE8C-12D0-CA0C-E743CE99EA8B}"/>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Where are We Now?</a:t>
            </a:r>
          </a:p>
        </p:txBody>
      </p:sp>
      <p:sp>
        <p:nvSpPr>
          <p:cNvPr id="3" name="Content Placeholder 2">
            <a:extLst>
              <a:ext uri="{FF2B5EF4-FFF2-40B4-BE49-F238E27FC236}">
                <a16:creationId xmlns:a16="http://schemas.microsoft.com/office/drawing/2014/main" id="{E298CCC2-EBA7-318D-6A35-89BBB59BA24B}"/>
              </a:ext>
            </a:extLst>
          </p:cNvPr>
          <p:cNvSpPr>
            <a:spLocks noGrp="1"/>
          </p:cNvSpPr>
          <p:nvPr>
            <p:ph idx="1"/>
          </p:nvPr>
        </p:nvSpPr>
        <p:spPr>
          <a:xfrm>
            <a:off x="548640" y="1167618"/>
            <a:ext cx="11643360" cy="5690381"/>
          </a:xfrm>
        </p:spPr>
        <p:txBody>
          <a:bodyPr>
            <a:normAutofit lnSpcReduction="10000"/>
          </a:bodyPr>
          <a:lstStyle/>
          <a:p>
            <a:r>
              <a:rPr lang="en-CA" b="1" i="0" u="none" strike="noStrike" baseline="0" dirty="0">
                <a:solidFill>
                  <a:srgbClr val="000000"/>
                </a:solidFill>
                <a:highlight>
                  <a:srgbClr val="FFFF00"/>
                </a:highlight>
                <a:latin typeface="Calibri" panose="020F0502020204030204" pitchFamily="34" charset="0"/>
              </a:rPr>
              <a:t>The Book of Revelation is consistent with this view of the end-time</a:t>
            </a:r>
            <a:r>
              <a:rPr lang="en-CA" b="0" i="0" u="none" strike="noStrike" baseline="0" dirty="0">
                <a:solidFill>
                  <a:srgbClr val="000000"/>
                </a:solidFill>
                <a:latin typeface="Calibri" panose="020F0502020204030204" pitchFamily="34" charset="0"/>
              </a:rPr>
              <a:t>: </a:t>
            </a:r>
          </a:p>
          <a:p>
            <a:pPr marL="457200" lvl="1" indent="0">
              <a:spcBef>
                <a:spcPts val="0"/>
              </a:spcBef>
              <a:buNone/>
            </a:pPr>
            <a:r>
              <a:rPr lang="en-CA" b="1" i="0" u="sng" strike="noStrike" baseline="0" dirty="0">
                <a:solidFill>
                  <a:srgbClr val="000000"/>
                </a:solidFill>
                <a:latin typeface="Calibri" panose="020F0502020204030204" pitchFamily="34" charset="0"/>
              </a:rPr>
              <a:t>Revelation 1:1a, 3b</a:t>
            </a:r>
            <a:r>
              <a:rPr lang="el-GR" b="1" i="0" u="sng" strike="noStrike" baseline="0" dirty="0">
                <a:solidFill>
                  <a:srgbClr val="000000"/>
                </a:solidFill>
                <a:latin typeface="Calibri" panose="020F0502020204030204" pitchFamily="34" charset="0"/>
              </a:rPr>
              <a:t>β</a:t>
            </a:r>
            <a:r>
              <a:rPr lang="en-CA" b="1" i="0" u="sng" strike="noStrike" baseline="0" dirty="0">
                <a:solidFill>
                  <a:srgbClr val="000000"/>
                </a:solidFill>
                <a:latin typeface="Calibri" panose="020F0502020204030204" pitchFamily="34" charset="0"/>
              </a:rPr>
              <a:t>, 22:7a</a:t>
            </a:r>
            <a:r>
              <a:rPr lang="el-GR" b="1" i="0" u="sng" strike="noStrike" baseline="0" dirty="0">
                <a:solidFill>
                  <a:srgbClr val="000000"/>
                </a:solidFill>
                <a:latin typeface="Calibri" panose="020F0502020204030204" pitchFamily="34" charset="0"/>
              </a:rPr>
              <a:t>β</a:t>
            </a:r>
            <a:r>
              <a:rPr lang="en-CA" b="1" i="0" u="sng" strike="noStrike" baseline="0" dirty="0">
                <a:solidFill>
                  <a:srgbClr val="000000"/>
                </a:solidFill>
                <a:latin typeface="Calibri" panose="020F0502020204030204" pitchFamily="34" charset="0"/>
              </a:rPr>
              <a:t>, 10, 12-13, 20a ESV</a:t>
            </a:r>
            <a:endParaRPr lang="en-CA" b="1" i="0" u="sng" strike="noStrike" baseline="0" dirty="0">
              <a:solidFill>
                <a:srgbClr val="000000"/>
              </a:solidFill>
              <a:highlight>
                <a:srgbClr val="FFFF00"/>
              </a:highlight>
              <a:latin typeface="Calibri" panose="020F0502020204030204" pitchFamily="34" charset="0"/>
            </a:endParaRPr>
          </a:p>
          <a:p>
            <a:pPr marL="457200" lvl="1" indent="0">
              <a:spcBef>
                <a:spcPts val="0"/>
              </a:spcBef>
              <a:buNone/>
            </a:pPr>
            <a:r>
              <a:rPr lang="en-CA" b="1" i="0" u="none" strike="noStrike" baseline="0" dirty="0">
                <a:solidFill>
                  <a:srgbClr val="000000"/>
                </a:solidFill>
                <a:highlight>
                  <a:srgbClr val="FFFF00"/>
                </a:highlight>
                <a:latin typeface="Calibri" panose="020F0502020204030204" pitchFamily="34" charset="0"/>
              </a:rPr>
              <a:t>The revelation of Jesus Christ</a:t>
            </a:r>
            <a:r>
              <a:rPr lang="en-CA" b="0" i="0" u="none" strike="noStrike" baseline="0" dirty="0">
                <a:solidFill>
                  <a:srgbClr val="000000"/>
                </a:solidFill>
                <a:latin typeface="Calibri" panose="020F0502020204030204" pitchFamily="34" charset="0"/>
              </a:rPr>
              <a:t>, which God gave him to show to his servants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the </a:t>
            </a:r>
            <a:r>
              <a:rPr lang="en-CA" b="1" i="1" u="sng" strike="noStrike" baseline="0" dirty="0">
                <a:solidFill>
                  <a:srgbClr val="000000"/>
                </a:solidFill>
                <a:highlight>
                  <a:srgbClr val="FFFF00"/>
                </a:highlight>
                <a:latin typeface="Calibri" panose="020F0502020204030204" pitchFamily="34" charset="0"/>
              </a:rPr>
              <a:t>things</a:t>
            </a:r>
            <a:r>
              <a:rPr lang="en-CA" b="1" i="0" u="none" strike="noStrike" baseline="0" dirty="0">
                <a:solidFill>
                  <a:srgbClr val="000000"/>
                </a:solidFill>
                <a:highlight>
                  <a:srgbClr val="FFFF00"/>
                </a:highlight>
                <a:latin typeface="Calibri" panose="020F0502020204030204" pitchFamily="34" charset="0"/>
              </a:rPr>
              <a:t> that must soon take place</a:t>
            </a:r>
            <a:r>
              <a:rPr lang="en-CA" b="0" i="0" u="none" strike="noStrike" baseline="0" dirty="0">
                <a:solidFill>
                  <a:srgbClr val="000000"/>
                </a:solidFill>
                <a:latin typeface="Calibri" panose="020F0502020204030204" pitchFamily="34" charset="0"/>
              </a:rPr>
              <a:t>. … </a:t>
            </a:r>
            <a:r>
              <a:rPr lang="en-CA" b="1" i="0" u="none" strike="noStrike" baseline="0" dirty="0">
                <a:solidFill>
                  <a:srgbClr val="000000"/>
                </a:solidFill>
                <a:highlight>
                  <a:srgbClr val="FFFF00"/>
                </a:highlight>
                <a:latin typeface="Calibri" panose="020F0502020204030204" pitchFamily="34" charset="0"/>
              </a:rPr>
              <a:t>the </a:t>
            </a:r>
            <a:r>
              <a:rPr lang="en-CA" b="1" i="0" u="sng" strike="noStrike" baseline="0" dirty="0">
                <a:solidFill>
                  <a:srgbClr val="000000"/>
                </a:solidFill>
                <a:highlight>
                  <a:srgbClr val="FFFF00"/>
                </a:highlight>
                <a:latin typeface="Calibri" panose="020F0502020204030204" pitchFamily="34" charset="0"/>
              </a:rPr>
              <a:t>time is near</a:t>
            </a:r>
            <a:r>
              <a:rPr lang="en-CA"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I am coming soon</a:t>
            </a:r>
            <a:r>
              <a:rPr lang="en-CA" b="0" i="0" u="none" strike="noStrike" baseline="0" dirty="0">
                <a:solidFill>
                  <a:srgbClr val="000000"/>
                </a:solidFill>
                <a:latin typeface="Calibri" panose="020F0502020204030204" pitchFamily="34" charset="0"/>
              </a:rPr>
              <a:t>. </a:t>
            </a:r>
          </a:p>
          <a:p>
            <a:pPr marL="457200" lvl="1" indent="0">
              <a:spcBef>
                <a:spcPts val="600"/>
              </a:spcBef>
              <a:buNone/>
            </a:pPr>
            <a:r>
              <a:rPr lang="en-CA" b="0" i="0" u="none" strike="noStrike" baseline="0" dirty="0">
                <a:solidFill>
                  <a:srgbClr val="000000"/>
                </a:solidFill>
                <a:latin typeface="Calibri" panose="020F0502020204030204" pitchFamily="34" charset="0"/>
              </a:rPr>
              <a:t>And he said to me, </a:t>
            </a:r>
          </a:p>
          <a:p>
            <a:pPr marL="914400" lvl="2" indent="0">
              <a:spcBef>
                <a:spcPts val="0"/>
              </a:spcBef>
              <a:buNone/>
            </a:pPr>
            <a:r>
              <a:rPr lang="en-CA" sz="2400" b="0" i="0" u="none" strike="noStrike" baseline="0" dirty="0">
                <a:solidFill>
                  <a:srgbClr val="000000"/>
                </a:solidFill>
                <a:latin typeface="Calibri" panose="020F0502020204030204" pitchFamily="34" charset="0"/>
              </a:rPr>
              <a:t>“</a:t>
            </a:r>
            <a:r>
              <a:rPr lang="en-CA" sz="2400" b="1" i="0" u="none" strike="noStrike" baseline="0" dirty="0">
                <a:solidFill>
                  <a:srgbClr val="000000"/>
                </a:solidFill>
                <a:highlight>
                  <a:srgbClr val="FFFF00"/>
                </a:highlight>
                <a:latin typeface="Calibri" panose="020F0502020204030204" pitchFamily="34" charset="0"/>
              </a:rPr>
              <a:t>Do not seal up the words of the prophecy</a:t>
            </a:r>
            <a:r>
              <a:rPr lang="en-CA" sz="2400" b="0" i="0" u="none" strike="noStrike" baseline="0" dirty="0">
                <a:solidFill>
                  <a:srgbClr val="000000"/>
                </a:solidFill>
                <a:latin typeface="Calibri" panose="020F0502020204030204" pitchFamily="34" charset="0"/>
              </a:rPr>
              <a:t> of this book, for </a:t>
            </a:r>
            <a:r>
              <a:rPr lang="en-CA" sz="2400" b="1" i="0" u="none" strike="noStrike" baseline="0" dirty="0">
                <a:solidFill>
                  <a:srgbClr val="000000"/>
                </a:solidFill>
                <a:highlight>
                  <a:srgbClr val="FFFF00"/>
                </a:highlight>
                <a:latin typeface="Calibri" panose="020F0502020204030204" pitchFamily="34" charset="0"/>
              </a:rPr>
              <a:t>the </a:t>
            </a:r>
            <a:r>
              <a:rPr lang="en-CA" sz="2400" b="1" i="0" u="sng" strike="noStrike" baseline="0" dirty="0">
                <a:solidFill>
                  <a:srgbClr val="000000"/>
                </a:solidFill>
                <a:highlight>
                  <a:srgbClr val="FFFF00"/>
                </a:highlight>
                <a:latin typeface="Calibri" panose="020F0502020204030204" pitchFamily="34" charset="0"/>
              </a:rPr>
              <a:t>time is near</a:t>
            </a:r>
            <a:r>
              <a:rPr lang="en-CA" sz="2400" b="0" i="0" u="none" strike="noStrike" baseline="0" dirty="0">
                <a:solidFill>
                  <a:srgbClr val="000000"/>
                </a:solidFill>
                <a:latin typeface="Calibri" panose="020F0502020204030204" pitchFamily="34" charset="0"/>
              </a:rPr>
              <a:t>. …” </a:t>
            </a:r>
          </a:p>
          <a:p>
            <a:pPr marL="457200" lvl="1" indent="0">
              <a:spcBef>
                <a:spcPts val="600"/>
              </a:spcBef>
              <a:buNone/>
            </a:pPr>
            <a:r>
              <a:rPr lang="en-CA" b="0" i="0" u="none" strike="noStrike" baseline="0" dirty="0">
                <a:solidFill>
                  <a:srgbClr val="000000"/>
                </a:solidFill>
                <a:latin typeface="Calibri" panose="020F0502020204030204" pitchFamily="34" charset="0"/>
              </a:rPr>
              <a:t>Behold, </a:t>
            </a:r>
            <a:r>
              <a:rPr lang="en-CA" b="1" i="0" u="none" strike="noStrike" baseline="0" dirty="0">
                <a:solidFill>
                  <a:srgbClr val="000000"/>
                </a:solidFill>
                <a:highlight>
                  <a:srgbClr val="FFFF00"/>
                </a:highlight>
                <a:latin typeface="Calibri" panose="020F0502020204030204" pitchFamily="34" charset="0"/>
              </a:rPr>
              <a:t>I am </a:t>
            </a:r>
            <a:r>
              <a:rPr lang="en-CA" b="1" i="0" u="sng" strike="noStrike" baseline="0" dirty="0">
                <a:solidFill>
                  <a:srgbClr val="000000"/>
                </a:solidFill>
                <a:highlight>
                  <a:srgbClr val="FFFF00"/>
                </a:highlight>
                <a:latin typeface="Calibri" panose="020F0502020204030204" pitchFamily="34" charset="0"/>
              </a:rPr>
              <a:t>coming soon</a:t>
            </a:r>
            <a:r>
              <a:rPr lang="en-CA" b="0" i="0" u="none" strike="noStrike" baseline="0" dirty="0">
                <a:solidFill>
                  <a:srgbClr val="000000"/>
                </a:solidFill>
                <a:latin typeface="Calibri" panose="020F0502020204030204" pitchFamily="34" charset="0"/>
              </a:rPr>
              <a:t>, bringing my recompense with me,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to repay each one for what he has done.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I am the Alpha and the Omega, the first and the last, </a:t>
            </a:r>
            <a:r>
              <a:rPr lang="en-CA" b="1" i="0" u="none" strike="noStrike" baseline="0" dirty="0">
                <a:solidFill>
                  <a:srgbClr val="000000"/>
                </a:solidFill>
                <a:highlight>
                  <a:srgbClr val="FFFF00"/>
                </a:highlight>
                <a:latin typeface="Calibri" panose="020F0502020204030204" pitchFamily="34" charset="0"/>
              </a:rPr>
              <a:t>the beginning and the end</a:t>
            </a:r>
            <a:r>
              <a:rPr lang="en-CA" b="0" i="0" u="none" strike="noStrike" baseline="0" dirty="0">
                <a:solidFill>
                  <a:srgbClr val="000000"/>
                </a:solidFill>
                <a:latin typeface="Calibri" panose="020F0502020204030204" pitchFamily="34" charset="0"/>
              </a:rPr>
              <a:t>.</a:t>
            </a:r>
          </a:p>
          <a:p>
            <a:pPr marL="457200" lvl="1" indent="0">
              <a:spcBef>
                <a:spcPts val="600"/>
              </a:spcBef>
              <a:buNone/>
            </a:pPr>
            <a:r>
              <a:rPr lang="en-CA" b="1" i="0" u="none" strike="noStrike" baseline="0" dirty="0">
                <a:solidFill>
                  <a:srgbClr val="000000"/>
                </a:solidFill>
                <a:highlight>
                  <a:srgbClr val="FFFF00"/>
                </a:highlight>
                <a:latin typeface="Calibri" panose="020F0502020204030204" pitchFamily="34" charset="0"/>
              </a:rPr>
              <a:t>He who testifies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to these things says, “</a:t>
            </a:r>
            <a:r>
              <a:rPr lang="en-CA" b="1" i="0" u="none" strike="noStrike" baseline="0" dirty="0">
                <a:solidFill>
                  <a:srgbClr val="000000"/>
                </a:solidFill>
                <a:highlight>
                  <a:srgbClr val="FFFF00"/>
                </a:highlight>
                <a:latin typeface="Calibri" panose="020F0502020204030204" pitchFamily="34" charset="0"/>
              </a:rPr>
              <a:t>Surely I am </a:t>
            </a:r>
            <a:r>
              <a:rPr lang="en-CA" b="1" i="0" u="sng" strike="noStrike" baseline="0" dirty="0">
                <a:solidFill>
                  <a:srgbClr val="000000"/>
                </a:solidFill>
                <a:highlight>
                  <a:srgbClr val="FFFF00"/>
                </a:highlight>
                <a:latin typeface="Calibri" panose="020F0502020204030204" pitchFamily="34" charset="0"/>
              </a:rPr>
              <a:t>coming soon</a:t>
            </a:r>
            <a:r>
              <a:rPr lang="en-CA" i="0" u="none" strike="noStrike" baseline="0" dirty="0">
                <a:solidFill>
                  <a:srgbClr val="000000"/>
                </a:solidFill>
                <a:latin typeface="Calibri" panose="020F0502020204030204" pitchFamily="34" charset="0"/>
              </a:rPr>
              <a:t>.”</a:t>
            </a:r>
          </a:p>
          <a:p>
            <a:r>
              <a:rPr lang="en-CA" b="0" i="0" u="none" strike="noStrike" baseline="0" dirty="0">
                <a:solidFill>
                  <a:srgbClr val="000000"/>
                </a:solidFill>
                <a:latin typeface="Calibri" panose="020F0502020204030204" pitchFamily="34" charset="0"/>
              </a:rPr>
              <a:t>From God’s perspective, in eternity, </a:t>
            </a:r>
            <a:r>
              <a:rPr lang="en-CA" b="1" i="0" u="none" strike="noStrike" baseline="0" dirty="0">
                <a:solidFill>
                  <a:srgbClr val="000000"/>
                </a:solidFill>
                <a:highlight>
                  <a:srgbClr val="FFFF00"/>
                </a:highlight>
                <a:latin typeface="Calibri" panose="020F0502020204030204" pitchFamily="34" charset="0"/>
              </a:rPr>
              <a:t>the length of the period of the end-time is irrelevant – there is no “time” in eternity</a:t>
            </a:r>
          </a:p>
          <a:p>
            <a:r>
              <a:rPr lang="en-CA" b="0" i="0" u="none" strike="noStrike" baseline="0" dirty="0">
                <a:solidFill>
                  <a:srgbClr val="000000"/>
                </a:solidFill>
                <a:latin typeface="Calibri" panose="020F0502020204030204" pitchFamily="34" charset="0"/>
              </a:rPr>
              <a:t>From a human perspective, as we can humanly measure time, the length of time of the period of the end-time, may seem excessive – we can only pray that from our perspective, the time is nearly over</a:t>
            </a:r>
            <a:endParaRPr lang="en-CA" sz="4000" dirty="0"/>
          </a:p>
        </p:txBody>
      </p:sp>
    </p:spTree>
    <p:extLst>
      <p:ext uri="{BB962C8B-B14F-4D97-AF65-F5344CB8AC3E}">
        <p14:creationId xmlns:p14="http://schemas.microsoft.com/office/powerpoint/2010/main" val="172919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35FC8-6DAB-12F9-4DFA-CDA0B0DFA8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0DA69E-EF6E-C529-69C6-B41A00D809B1}"/>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What are We to “Watch”?</a:t>
            </a:r>
          </a:p>
        </p:txBody>
      </p:sp>
      <p:sp>
        <p:nvSpPr>
          <p:cNvPr id="3" name="Content Placeholder 2">
            <a:extLst>
              <a:ext uri="{FF2B5EF4-FFF2-40B4-BE49-F238E27FC236}">
                <a16:creationId xmlns:a16="http://schemas.microsoft.com/office/drawing/2014/main" id="{1EFE0C37-9DED-F5ED-D46A-3FAC0725C5CC}"/>
              </a:ext>
            </a:extLst>
          </p:cNvPr>
          <p:cNvSpPr>
            <a:spLocks noGrp="1"/>
          </p:cNvSpPr>
          <p:nvPr>
            <p:ph idx="1"/>
          </p:nvPr>
        </p:nvSpPr>
        <p:spPr>
          <a:xfrm>
            <a:off x="374072" y="1167618"/>
            <a:ext cx="11817927" cy="5690381"/>
          </a:xfrm>
        </p:spPr>
        <p:txBody>
          <a:bodyPr>
            <a:normAutofit lnSpcReduction="10000"/>
          </a:bodyPr>
          <a:lstStyle/>
          <a:p>
            <a:r>
              <a:rPr lang="en-CA" dirty="0">
                <a:latin typeface="Calibri" panose="020F0502020204030204" pitchFamily="34" charset="0"/>
                <a:cs typeface="Calibri" panose="020F0502020204030204" pitchFamily="34" charset="0"/>
              </a:rPr>
              <a:t>Where do we identify “</a:t>
            </a:r>
            <a:r>
              <a:rPr lang="en-CA" b="1" dirty="0">
                <a:highlight>
                  <a:srgbClr val="FFFF00"/>
                </a:highlight>
                <a:latin typeface="Calibri" panose="020F0502020204030204" pitchFamily="34" charset="0"/>
                <a:cs typeface="Calibri" panose="020F0502020204030204" pitchFamily="34" charset="0"/>
              </a:rPr>
              <a:t>things that must soon take place</a:t>
            </a:r>
            <a:r>
              <a:rPr lang="en-CA" dirty="0">
                <a:latin typeface="Calibri" panose="020F0502020204030204" pitchFamily="34" charset="0"/>
                <a:cs typeface="Calibri" panose="020F0502020204030204" pitchFamily="34" charset="0"/>
              </a:rPr>
              <a:t>” so that we can be aware “</a:t>
            </a:r>
            <a:r>
              <a:rPr lang="en-CA" b="1" dirty="0">
                <a:highlight>
                  <a:srgbClr val="FFFF00"/>
                </a:highlight>
                <a:latin typeface="Calibri" panose="020F0502020204030204" pitchFamily="34" charset="0"/>
                <a:cs typeface="Calibri" panose="020F0502020204030204" pitchFamily="34" charset="0"/>
              </a:rPr>
              <a:t>when we see these things taking place</a:t>
            </a:r>
            <a:r>
              <a:rPr lang="en-CA"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Obviously, </a:t>
            </a:r>
            <a:r>
              <a:rPr lang="en-CA" b="1" dirty="0">
                <a:highlight>
                  <a:srgbClr val="FFFF00"/>
                </a:highlight>
                <a:latin typeface="Calibri" panose="020F0502020204030204" pitchFamily="34" charset="0"/>
                <a:cs typeface="Calibri" panose="020F0502020204030204" pitchFamily="34" charset="0"/>
              </a:rPr>
              <a:t>the Book of Revelation tells us WHAT to watch for</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it contains very little information on HOW things will happen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even less on WHEN things will happen:</a:t>
            </a:r>
          </a:p>
          <a:p>
            <a:pPr marL="457200" lvl="1" indent="0">
              <a:spcBef>
                <a:spcPts val="0"/>
              </a:spcBef>
              <a:buNone/>
            </a:pPr>
            <a:r>
              <a:rPr lang="en-CA" b="1" u="sng" dirty="0">
                <a:latin typeface="Calibri" panose="020F0502020204030204" pitchFamily="34" charset="0"/>
                <a:cs typeface="Calibri" panose="020F0502020204030204" pitchFamily="34" charset="0"/>
              </a:rPr>
              <a:t>Acts 1:6-7 ESV</a:t>
            </a:r>
          </a:p>
          <a:p>
            <a:pPr marL="457200" lvl="1" indent="0">
              <a:spcBef>
                <a:spcPts val="0"/>
              </a:spcBef>
              <a:buNone/>
            </a:pPr>
            <a:r>
              <a:rPr lang="en-CA" dirty="0">
                <a:latin typeface="Calibri" panose="020F0502020204030204" pitchFamily="34" charset="0"/>
                <a:cs typeface="Calibri" panose="020F0502020204030204" pitchFamily="34" charset="0"/>
              </a:rPr>
              <a:t>So when they had come together, they asked him, </a:t>
            </a:r>
          </a:p>
          <a:p>
            <a:pPr marL="914400" lvl="2" indent="0">
              <a:spcBef>
                <a:spcPts val="0"/>
              </a:spcBef>
              <a:buNone/>
            </a:pPr>
            <a:r>
              <a:rPr lang="en-CA" sz="2400" dirty="0">
                <a:latin typeface="Calibri" panose="020F0502020204030204" pitchFamily="34" charset="0"/>
                <a:cs typeface="Calibri" panose="020F0502020204030204" pitchFamily="34" charset="0"/>
              </a:rPr>
              <a:t>“Lord, will you </a:t>
            </a:r>
            <a:r>
              <a:rPr lang="en-CA" sz="2400" b="1" dirty="0">
                <a:highlight>
                  <a:srgbClr val="FFFF00"/>
                </a:highlight>
                <a:latin typeface="Calibri" panose="020F0502020204030204" pitchFamily="34" charset="0"/>
                <a:cs typeface="Calibri" panose="020F0502020204030204" pitchFamily="34" charset="0"/>
              </a:rPr>
              <a:t>at this time</a:t>
            </a:r>
            <a:r>
              <a:rPr lang="en-CA" sz="2400" dirty="0">
                <a:latin typeface="Calibri" panose="020F0502020204030204" pitchFamily="34" charset="0"/>
                <a:cs typeface="Calibri" panose="020F0502020204030204" pitchFamily="34" charset="0"/>
              </a:rPr>
              <a:t> restore the kingdom to Israel?” </a:t>
            </a:r>
          </a:p>
          <a:p>
            <a:pPr marL="457200" lvl="1" indent="0">
              <a:spcBef>
                <a:spcPts val="600"/>
              </a:spcBef>
              <a:buNone/>
            </a:pPr>
            <a:r>
              <a:rPr lang="en-CA" dirty="0">
                <a:latin typeface="Calibri" panose="020F0502020204030204" pitchFamily="34" charset="0"/>
                <a:cs typeface="Calibri" panose="020F0502020204030204" pitchFamily="34" charset="0"/>
              </a:rPr>
              <a:t>He said to them, </a:t>
            </a:r>
          </a:p>
          <a:p>
            <a:pPr marL="914400" lvl="2" indent="0">
              <a:spcBef>
                <a:spcPts val="0"/>
              </a:spcBef>
              <a:buNone/>
            </a:pPr>
            <a:r>
              <a:rPr lang="en-CA" sz="2400" dirty="0">
                <a:latin typeface="Calibri" panose="020F0502020204030204" pitchFamily="34" charset="0"/>
                <a:cs typeface="Calibri" panose="020F0502020204030204" pitchFamily="34" charset="0"/>
              </a:rPr>
              <a:t>“</a:t>
            </a:r>
            <a:r>
              <a:rPr lang="en-CA" sz="2400" b="1" dirty="0">
                <a:highlight>
                  <a:srgbClr val="FFFF00"/>
                </a:highlight>
                <a:latin typeface="Calibri" panose="020F0502020204030204" pitchFamily="34" charset="0"/>
                <a:cs typeface="Calibri" panose="020F0502020204030204" pitchFamily="34" charset="0"/>
              </a:rPr>
              <a:t>It is not for you to know times or seasons</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that the Father has fixed by his own authority.  …”</a:t>
            </a:r>
          </a:p>
          <a:p>
            <a:pPr marL="457200" lvl="1" indent="0">
              <a:buNone/>
            </a:pPr>
            <a:r>
              <a:rPr lang="en-CA" b="1" u="sng" dirty="0">
                <a:latin typeface="Calibri" panose="020F0502020204030204" pitchFamily="34" charset="0"/>
                <a:cs typeface="Calibri" panose="020F0502020204030204" pitchFamily="34" charset="0"/>
              </a:rPr>
              <a:t>Matthew 24:36, 44 ESV</a:t>
            </a:r>
          </a:p>
          <a:p>
            <a:pPr marL="457200" lvl="1" indent="0">
              <a:spcBef>
                <a:spcPts val="0"/>
              </a:spcBef>
              <a:buNone/>
            </a:pP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concerning that day and hour no one knows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not even the angels of heaven, nor the Son, but the Father only.</a:t>
            </a:r>
          </a:p>
          <a:p>
            <a:pPr marL="457200" lvl="1" indent="0">
              <a:buNone/>
            </a:pPr>
            <a:r>
              <a:rPr lang="en-CA" dirty="0">
                <a:latin typeface="Calibri" panose="020F0502020204030204" pitchFamily="34" charset="0"/>
                <a:cs typeface="Calibri" panose="020F0502020204030204" pitchFamily="34" charset="0"/>
              </a:rPr>
              <a:t>Therefore you also must be ready,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the Son of Man is coming at an hour you do not expect</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53753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72F51-55C9-13EB-F98A-93714BA01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1E7FEA-7F96-DB56-7EC5-B73820DF37BC}"/>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What are We to “Watch”?</a:t>
            </a:r>
          </a:p>
        </p:txBody>
      </p:sp>
      <p:sp>
        <p:nvSpPr>
          <p:cNvPr id="3" name="Content Placeholder 2">
            <a:extLst>
              <a:ext uri="{FF2B5EF4-FFF2-40B4-BE49-F238E27FC236}">
                <a16:creationId xmlns:a16="http://schemas.microsoft.com/office/drawing/2014/main" id="{9D6DA450-BA2C-DCD7-19F9-686E5666F8D7}"/>
              </a:ext>
            </a:extLst>
          </p:cNvPr>
          <p:cNvSpPr>
            <a:spLocks noGrp="1"/>
          </p:cNvSpPr>
          <p:nvPr>
            <p:ph idx="1"/>
          </p:nvPr>
        </p:nvSpPr>
        <p:spPr>
          <a:xfrm>
            <a:off x="0" y="1167618"/>
            <a:ext cx="12192000" cy="5690381"/>
          </a:xfrm>
        </p:spPr>
        <p:txBody>
          <a:bodyPr>
            <a:normAutofit lnSpcReduction="10000"/>
          </a:bodyPr>
          <a:lstStyle/>
          <a:p>
            <a:r>
              <a:rPr lang="en-CA" dirty="0">
                <a:latin typeface="Calibri" panose="020F0502020204030204" pitchFamily="34" charset="0"/>
                <a:cs typeface="Calibri" panose="020F0502020204030204" pitchFamily="34" charset="0"/>
              </a:rPr>
              <a:t>John is explicitly told the nature of the material to be recorded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Book of Revelation:</a:t>
            </a:r>
          </a:p>
          <a:p>
            <a:pPr marL="457200" lvl="1" indent="0">
              <a:spcBef>
                <a:spcPts val="0"/>
              </a:spcBef>
              <a:buNone/>
            </a:pPr>
            <a:r>
              <a:rPr lang="en-CA" b="1" u="sng" dirty="0">
                <a:latin typeface="Calibri" panose="020F0502020204030204" pitchFamily="34" charset="0"/>
                <a:cs typeface="Calibri" panose="020F0502020204030204" pitchFamily="34" charset="0"/>
              </a:rPr>
              <a:t>Revelation 1:11a, 19 ESV</a:t>
            </a:r>
          </a:p>
          <a:p>
            <a:pPr marL="457200" lvl="1" indent="0">
              <a:spcBef>
                <a:spcPts val="0"/>
              </a:spcBef>
              <a:buNone/>
            </a:pPr>
            <a:r>
              <a:rPr lang="en-CA" dirty="0">
                <a:latin typeface="Calibri" panose="020F0502020204030204" pitchFamily="34" charset="0"/>
                <a:cs typeface="Calibri" panose="020F0502020204030204" pitchFamily="34" charset="0"/>
              </a:rPr>
              <a:t>Write what you see in a book and send it to the seven churches, </a:t>
            </a:r>
          </a:p>
          <a:p>
            <a:pPr marL="457200" lvl="1" indent="0">
              <a:buNone/>
            </a:pPr>
            <a:r>
              <a:rPr lang="en-CA" dirty="0">
                <a:latin typeface="Calibri" panose="020F0502020204030204" pitchFamily="34" charset="0"/>
                <a:cs typeface="Calibri" panose="020F0502020204030204" pitchFamily="34" charset="0"/>
              </a:rPr>
              <a:t>Write therefore </a:t>
            </a:r>
            <a:r>
              <a:rPr lang="en-CA" b="1" dirty="0">
                <a:highlight>
                  <a:srgbClr val="FFFF00"/>
                </a:highlight>
                <a:latin typeface="Calibri" panose="020F0502020204030204" pitchFamily="34" charset="0"/>
                <a:cs typeface="Calibri" panose="020F0502020204030204" pitchFamily="34" charset="0"/>
              </a:rPr>
              <a:t>the </a:t>
            </a:r>
            <a:r>
              <a:rPr lang="en-CA" b="1" i="1" u="sng" dirty="0">
                <a:highlight>
                  <a:srgbClr val="FFFF00"/>
                </a:highlight>
                <a:latin typeface="Calibri" panose="020F0502020204030204" pitchFamily="34" charset="0"/>
                <a:cs typeface="Calibri" panose="020F0502020204030204" pitchFamily="34" charset="0"/>
              </a:rPr>
              <a:t>things</a:t>
            </a:r>
            <a:r>
              <a:rPr lang="en-CA" b="1" dirty="0">
                <a:highlight>
                  <a:srgbClr val="FFFF00"/>
                </a:highlight>
                <a:latin typeface="Calibri" panose="020F0502020204030204" pitchFamily="34" charset="0"/>
                <a:cs typeface="Calibri" panose="020F0502020204030204" pitchFamily="34" charset="0"/>
              </a:rPr>
              <a:t> that you have seen</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those that are</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those that are to take place after this</a:t>
            </a:r>
            <a:r>
              <a:rPr lang="en-CA" dirty="0">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The primary purpose of the Book of Revelation is to instill faith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True Worshippers – to  encourage us in living by the Way of God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face of uncertainty:</a:t>
            </a:r>
          </a:p>
          <a:p>
            <a:pPr marL="457200" lvl="1" indent="0">
              <a:spcBef>
                <a:spcPts val="0"/>
              </a:spcBef>
              <a:buNone/>
            </a:pPr>
            <a:r>
              <a:rPr lang="en-CA" b="1" i="0" u="sng" strike="noStrike" baseline="0" dirty="0">
                <a:solidFill>
                  <a:srgbClr val="000000"/>
                </a:solidFill>
                <a:latin typeface="Calibri" panose="020F0502020204030204" pitchFamily="34" charset="0"/>
              </a:rPr>
              <a:t>Revelation 2:7, 22:14, 16a ESV</a:t>
            </a:r>
          </a:p>
          <a:p>
            <a:pPr marL="457200" lvl="1" indent="0">
              <a:spcBef>
                <a:spcPts val="0"/>
              </a:spcBef>
              <a:buNone/>
            </a:pPr>
            <a:r>
              <a:rPr lang="en-CA" b="1" i="0" u="none" strike="noStrike" baseline="0" dirty="0">
                <a:solidFill>
                  <a:srgbClr val="000000"/>
                </a:solidFill>
                <a:highlight>
                  <a:srgbClr val="FFFF00"/>
                </a:highlight>
                <a:latin typeface="Calibri" panose="020F0502020204030204" pitchFamily="34" charset="0"/>
              </a:rPr>
              <a:t>He who has an ear</a:t>
            </a:r>
            <a:r>
              <a:rPr lang="en-CA" b="0"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let him hear</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what the Spirit says to the churches.</a:t>
            </a:r>
          </a:p>
          <a:p>
            <a:pPr marL="457200" lvl="1" indent="0">
              <a:spcBef>
                <a:spcPts val="600"/>
              </a:spcBef>
              <a:buNone/>
            </a:pPr>
            <a:r>
              <a:rPr lang="en-CA" b="0" i="0" u="none" strike="noStrike" baseline="0" dirty="0">
                <a:solidFill>
                  <a:srgbClr val="000000"/>
                </a:solidFill>
                <a:latin typeface="Calibri" panose="020F0502020204030204" pitchFamily="34" charset="0"/>
              </a:rPr>
              <a:t>To </a:t>
            </a:r>
            <a:r>
              <a:rPr lang="en-CA" b="1" i="0" u="none" strike="noStrike" baseline="0" dirty="0">
                <a:solidFill>
                  <a:srgbClr val="000000"/>
                </a:solidFill>
                <a:highlight>
                  <a:srgbClr val="FFFF00"/>
                </a:highlight>
                <a:latin typeface="Calibri" panose="020F0502020204030204" pitchFamily="34" charset="0"/>
              </a:rPr>
              <a:t>the one who conquers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I will grant to eat of the tree of life, which is in the paradise of God.</a:t>
            </a:r>
          </a:p>
          <a:p>
            <a:pPr marL="457200" lvl="1" indent="0">
              <a:buNone/>
            </a:pPr>
            <a:r>
              <a:rPr lang="en-CA" b="1" i="0" u="none" strike="noStrike" baseline="0" dirty="0">
                <a:solidFill>
                  <a:srgbClr val="000000"/>
                </a:solidFill>
                <a:highlight>
                  <a:srgbClr val="FFFF00"/>
                </a:highlight>
                <a:latin typeface="Calibri" panose="020F0502020204030204" pitchFamily="34" charset="0"/>
              </a:rPr>
              <a:t>Blessed are those who wash their robes</a:t>
            </a:r>
            <a:r>
              <a:rPr lang="en-CA" b="0" i="0" u="none" strike="noStrike" baseline="0" dirty="0">
                <a:solidFill>
                  <a:srgbClr val="000000"/>
                </a:solidFill>
                <a:latin typeface="Calibri" panose="020F0502020204030204" pitchFamily="34" charset="0"/>
              </a:rPr>
              <a:t>, so that they may have the right to the tree of life and that they may enter the city by the gates. </a:t>
            </a:r>
          </a:p>
          <a:p>
            <a:pPr marL="457200" lvl="1" indent="0">
              <a:buNone/>
            </a:pPr>
            <a:r>
              <a:rPr lang="en-CA" b="1" i="0" u="none" strike="noStrike" baseline="0" dirty="0">
                <a:solidFill>
                  <a:srgbClr val="000000"/>
                </a:solidFill>
                <a:highlight>
                  <a:srgbClr val="FFFF00"/>
                </a:highlight>
                <a:latin typeface="Calibri" panose="020F0502020204030204" pitchFamily="34" charset="0"/>
              </a:rPr>
              <a:t>I, Jesus, have sent my angel to testify to you about </a:t>
            </a:r>
            <a:r>
              <a:rPr lang="en-CA" b="1" i="1" u="sng" strike="noStrike" baseline="0" dirty="0">
                <a:solidFill>
                  <a:srgbClr val="000000"/>
                </a:solidFill>
                <a:highlight>
                  <a:srgbClr val="FFFF00"/>
                </a:highlight>
                <a:latin typeface="Calibri" panose="020F0502020204030204" pitchFamily="34" charset="0"/>
              </a:rPr>
              <a:t>these things</a:t>
            </a:r>
            <a:r>
              <a:rPr lang="en-CA" b="1" i="0" u="none" strike="noStrike" baseline="0" dirty="0">
                <a:solidFill>
                  <a:srgbClr val="000000"/>
                </a:solidFill>
                <a:highlight>
                  <a:srgbClr val="FFFF00"/>
                </a:highlight>
                <a:latin typeface="Calibri" panose="020F0502020204030204" pitchFamily="34" charset="0"/>
              </a:rPr>
              <a:t> for the churches</a:t>
            </a:r>
            <a:r>
              <a:rPr lang="en-CA" b="0" i="0" u="none" strike="noStrike" baseline="0" dirty="0">
                <a:solidFill>
                  <a:srgbClr val="000000"/>
                </a:solidFill>
                <a:latin typeface="Calibri" panose="020F0502020204030204" pitchFamily="34" charset="0"/>
              </a:rPr>
              <a:t>.</a:t>
            </a:r>
            <a:endParaRPr lang="en-CA" dirty="0"/>
          </a:p>
        </p:txBody>
      </p:sp>
    </p:spTree>
    <p:extLst>
      <p:ext uri="{BB962C8B-B14F-4D97-AF65-F5344CB8AC3E}">
        <p14:creationId xmlns:p14="http://schemas.microsoft.com/office/powerpoint/2010/main" val="4081413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5C0F7-68F6-FFC8-348F-53BDB9EA6E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11D3F-C0B7-47B2-3CE4-AC9F1488CC7E}"/>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What are We to “Watch”?</a:t>
            </a:r>
          </a:p>
        </p:txBody>
      </p:sp>
      <p:sp>
        <p:nvSpPr>
          <p:cNvPr id="3" name="Content Placeholder 2">
            <a:extLst>
              <a:ext uri="{FF2B5EF4-FFF2-40B4-BE49-F238E27FC236}">
                <a16:creationId xmlns:a16="http://schemas.microsoft.com/office/drawing/2014/main" id="{706D2182-2F11-8764-4B92-371EF33159B0}"/>
              </a:ext>
            </a:extLst>
          </p:cNvPr>
          <p:cNvSpPr>
            <a:spLocks noGrp="1"/>
          </p:cNvSpPr>
          <p:nvPr>
            <p:ph idx="1"/>
          </p:nvPr>
        </p:nvSpPr>
        <p:spPr>
          <a:xfrm>
            <a:off x="548640" y="1167618"/>
            <a:ext cx="11043138" cy="5690381"/>
          </a:xfrm>
        </p:spPr>
        <p:txBody>
          <a:bodyPr/>
          <a:lstStyle/>
          <a:p>
            <a:r>
              <a:rPr lang="en-CA" sz="2800" b="1" i="0" u="none" strike="noStrike" baseline="0" dirty="0">
                <a:solidFill>
                  <a:srgbClr val="000000"/>
                </a:solidFill>
                <a:highlight>
                  <a:srgbClr val="FFFF00"/>
                </a:highlight>
                <a:latin typeface="Calibri" panose="020F0502020204030204" pitchFamily="34" charset="0"/>
              </a:rPr>
              <a:t>The Book of Revelation puts into focus all prophecies throughout the Bible which relate to the end-time</a:t>
            </a:r>
            <a:r>
              <a:rPr lang="en-CA" sz="2800" b="0" i="0" u="none" strike="noStrike" baseline="0" dirty="0">
                <a:solidFill>
                  <a:srgbClr val="000000"/>
                </a:solidFill>
                <a:latin typeface="Calibri" panose="020F0502020204030204" pitchFamily="34" charset="0"/>
              </a:rPr>
              <a:t>. </a:t>
            </a:r>
          </a:p>
          <a:p>
            <a:r>
              <a:rPr lang="en-CA" dirty="0">
                <a:solidFill>
                  <a:srgbClr val="000000"/>
                </a:solidFill>
                <a:latin typeface="Calibri" panose="020F0502020204030204" pitchFamily="34" charset="0"/>
              </a:rPr>
              <a:t>All Old Testament prophecies must be filtered by the Book of Revelation</a:t>
            </a:r>
          </a:p>
          <a:p>
            <a:r>
              <a:rPr lang="en-CA" sz="2800" b="0" i="0" u="none" strike="noStrike" baseline="0" dirty="0">
                <a:solidFill>
                  <a:srgbClr val="000000"/>
                </a:solidFill>
                <a:latin typeface="Calibri" panose="020F0502020204030204" pitchFamily="34" charset="0"/>
              </a:rPr>
              <a:t>The </a:t>
            </a:r>
            <a:r>
              <a:rPr lang="en-CA" sz="2800" b="1" i="0" u="none" strike="noStrike" baseline="0" dirty="0">
                <a:solidFill>
                  <a:srgbClr val="000000"/>
                </a:solidFill>
                <a:highlight>
                  <a:srgbClr val="FFFF00"/>
                </a:highlight>
                <a:latin typeface="Calibri" panose="020F0502020204030204" pitchFamily="34" charset="0"/>
              </a:rPr>
              <a:t>Book of Revelation specifies the sequence of events that will occur leading up to the Parousia </a:t>
            </a:r>
          </a:p>
          <a:p>
            <a:r>
              <a:rPr lang="en-CA" sz="2800" b="0" i="0" u="none" strike="noStrike" baseline="0" dirty="0">
                <a:solidFill>
                  <a:srgbClr val="000000"/>
                </a:solidFill>
                <a:latin typeface="Calibri" panose="020F0502020204030204" pitchFamily="34" charset="0"/>
              </a:rPr>
              <a:t>Much of the symbolism in the Book of Revelation is related to the Book of Daniel</a:t>
            </a:r>
          </a:p>
          <a:p>
            <a:r>
              <a:rPr lang="en-CA" sz="2800" b="0" i="0" u="none" strike="noStrike" baseline="0" dirty="0">
                <a:solidFill>
                  <a:srgbClr val="000000"/>
                </a:solidFill>
                <a:latin typeface="Calibri" panose="020F0502020204030204" pitchFamily="34" charset="0"/>
              </a:rPr>
              <a:t>The </a:t>
            </a:r>
            <a:r>
              <a:rPr lang="en-CA" sz="2800" b="1" i="0" u="none" strike="noStrike" baseline="0" dirty="0">
                <a:solidFill>
                  <a:srgbClr val="000000"/>
                </a:solidFill>
                <a:highlight>
                  <a:srgbClr val="FFFF00"/>
                </a:highlight>
                <a:latin typeface="Calibri" panose="020F0502020204030204" pitchFamily="34" charset="0"/>
              </a:rPr>
              <a:t>Olivet Prophecy</a:t>
            </a:r>
            <a:r>
              <a:rPr lang="en-CA" sz="800" b="1" dirty="0">
                <a:solidFill>
                  <a:srgbClr val="000000"/>
                </a:solidFill>
                <a:highlight>
                  <a:srgbClr val="FFFF00"/>
                </a:highlight>
                <a:latin typeface="Calibri" panose="020F0502020204030204" pitchFamily="34" charset="0"/>
              </a:rPr>
              <a:t> </a:t>
            </a:r>
            <a:r>
              <a:rPr lang="en-CA" sz="2800" b="0" i="0" u="none" strike="noStrike" baseline="0" dirty="0">
                <a:solidFill>
                  <a:srgbClr val="000000"/>
                </a:solidFill>
                <a:latin typeface="Calibri" panose="020F0502020204030204" pitchFamily="34" charset="0"/>
              </a:rPr>
              <a:t>explains much of the symbolism of the Book of Revelation</a:t>
            </a:r>
            <a:endParaRPr lang="en-CA" dirty="0">
              <a:solidFill>
                <a:srgbClr val="000000"/>
              </a:solidFill>
              <a:latin typeface="Calibri" panose="020F0502020204030204" pitchFamily="34" charset="0"/>
            </a:endParaRPr>
          </a:p>
          <a:p>
            <a:r>
              <a:rPr lang="en-CA" sz="2800" b="0" i="0" u="none" strike="noStrike" baseline="0" dirty="0">
                <a:solidFill>
                  <a:srgbClr val="000000"/>
                </a:solidFill>
                <a:latin typeface="Calibri" panose="020F0502020204030204" pitchFamily="34" charset="0"/>
              </a:rPr>
              <a:t>For example, consider the first four seals – </a:t>
            </a:r>
            <a:r>
              <a:rPr lang="en-CA" sz="2800" b="1" i="0" u="none" strike="noStrike" baseline="0" dirty="0">
                <a:solidFill>
                  <a:srgbClr val="000000"/>
                </a:solidFill>
                <a:highlight>
                  <a:srgbClr val="FFFF00"/>
                </a:highlight>
                <a:latin typeface="Calibri" panose="020F0502020204030204" pitchFamily="34" charset="0"/>
              </a:rPr>
              <a:t>The Four Horsemen</a:t>
            </a:r>
            <a:r>
              <a:rPr lang="en-CA" b="1" dirty="0">
                <a:solidFill>
                  <a:srgbClr val="000000"/>
                </a:solidFill>
                <a:highlight>
                  <a:srgbClr val="FFFF00"/>
                </a:highlight>
                <a:latin typeface="Calibri" panose="020F0502020204030204" pitchFamily="34" charset="0"/>
              </a:rPr>
              <a:t> of the Apocalypse</a:t>
            </a:r>
            <a:endParaRPr lang="en-CA" b="1" dirty="0">
              <a:highlight>
                <a:srgbClr val="FFFF00"/>
              </a:highlight>
            </a:endParaRPr>
          </a:p>
        </p:txBody>
      </p:sp>
    </p:spTree>
    <p:extLst>
      <p:ext uri="{BB962C8B-B14F-4D97-AF65-F5344CB8AC3E}">
        <p14:creationId xmlns:p14="http://schemas.microsoft.com/office/powerpoint/2010/main" val="902309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321A4-E4E0-18C4-B09F-D77582F8A88F}"/>
              </a:ext>
            </a:extLst>
          </p:cNvPr>
          <p:cNvSpPr>
            <a:spLocks noGrp="1"/>
          </p:cNvSpPr>
          <p:nvPr>
            <p:ph type="title"/>
          </p:nvPr>
        </p:nvSpPr>
        <p:spPr>
          <a:xfrm>
            <a:off x="0" y="1"/>
            <a:ext cx="12192000" cy="886264"/>
          </a:xfrm>
        </p:spPr>
        <p:txBody>
          <a:bodyPr/>
          <a:lstStyle/>
          <a:p>
            <a:pPr algn="ctr"/>
            <a:r>
              <a:rPr lang="en-CA" dirty="0">
                <a:latin typeface="Arial Black" panose="020B0A04020102020204" pitchFamily="34" charset="0"/>
              </a:rPr>
              <a:t>The Four Horsemen of the Apocalypse</a:t>
            </a:r>
          </a:p>
        </p:txBody>
      </p:sp>
      <p:sp>
        <p:nvSpPr>
          <p:cNvPr id="3" name="Content Placeholder 2">
            <a:extLst>
              <a:ext uri="{FF2B5EF4-FFF2-40B4-BE49-F238E27FC236}">
                <a16:creationId xmlns:a16="http://schemas.microsoft.com/office/drawing/2014/main" id="{CD396DAB-EA18-7674-02B0-DD4CAE4438BE}"/>
              </a:ext>
            </a:extLst>
          </p:cNvPr>
          <p:cNvSpPr>
            <a:spLocks noGrp="1"/>
          </p:cNvSpPr>
          <p:nvPr>
            <p:ph idx="1"/>
          </p:nvPr>
        </p:nvSpPr>
        <p:spPr>
          <a:xfrm>
            <a:off x="443344" y="886265"/>
            <a:ext cx="11748655" cy="5971735"/>
          </a:xfrm>
        </p:spPr>
        <p:txBody>
          <a:bodyPr>
            <a:normAutofit fontScale="92500" lnSpcReduction="10000"/>
          </a:bodyPr>
          <a:lstStyle/>
          <a:p>
            <a:pPr marL="0" indent="0">
              <a:buNone/>
            </a:pPr>
            <a:r>
              <a:rPr lang="en-CA" b="1" dirty="0">
                <a:highlight>
                  <a:srgbClr val="FFFF00"/>
                </a:highlight>
                <a:latin typeface="Calibri" panose="020F0502020204030204" pitchFamily="34" charset="0"/>
                <a:cs typeface="Calibri" panose="020F0502020204030204" pitchFamily="34" charset="0"/>
              </a:rPr>
              <a:t>The First Seal</a:t>
            </a:r>
            <a:r>
              <a:rPr lang="en-CA" dirty="0">
                <a:latin typeface="Calibri" panose="020F0502020204030204" pitchFamily="34" charset="0"/>
                <a:cs typeface="Calibri" panose="020F0502020204030204" pitchFamily="34" charset="0"/>
              </a:rPr>
              <a:t>: </a:t>
            </a:r>
          </a:p>
          <a:p>
            <a:pPr marL="457200" lvl="1" indent="0">
              <a:spcBef>
                <a:spcPts val="300"/>
              </a:spcBef>
              <a:buNone/>
            </a:pPr>
            <a:r>
              <a:rPr lang="en-CA" sz="2600" b="1" i="0" u="sng" strike="noStrike" baseline="0" dirty="0">
                <a:solidFill>
                  <a:srgbClr val="000000"/>
                </a:solidFill>
                <a:latin typeface="Calibri" panose="020F0502020204030204" pitchFamily="34" charset="0"/>
                <a:cs typeface="Calibri" panose="020F0502020204030204" pitchFamily="34" charset="0"/>
              </a:rPr>
              <a:t>Revelation 6:1-2 ESV</a:t>
            </a:r>
          </a:p>
          <a:p>
            <a:pPr marL="457200" lvl="1" indent="0">
              <a:spcBef>
                <a:spcPts val="0"/>
              </a:spcBef>
              <a:buNone/>
            </a:pPr>
            <a:r>
              <a:rPr lang="en-CA" b="0" i="0" u="none" strike="noStrike" baseline="0" dirty="0">
                <a:solidFill>
                  <a:srgbClr val="000000"/>
                </a:solidFill>
                <a:latin typeface="Calibri" panose="020F0502020204030204" pitchFamily="34" charset="0"/>
                <a:cs typeface="Calibri" panose="020F0502020204030204" pitchFamily="34" charset="0"/>
              </a:rPr>
              <a:t>Now I watched when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the Lamb opened one of the seven seals</a:t>
            </a:r>
            <a:r>
              <a:rPr lang="en-CA" b="0" i="0" u="none" strike="noStrike" baseline="0" dirty="0">
                <a:solidFill>
                  <a:srgbClr val="000000"/>
                </a:solidFill>
                <a:latin typeface="Calibri" panose="020F0502020204030204" pitchFamily="34" charset="0"/>
                <a:cs typeface="Calibri" panose="020F0502020204030204" pitchFamily="34" charset="0"/>
              </a:rPr>
              <a:t>, </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I heard one of the four living creatures say with a voice like thunder, “Come!” </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I looked, and behold,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a white horse</a:t>
            </a:r>
            <a:r>
              <a:rPr lang="en-CA" b="0" i="0" u="none" strike="noStrike" baseline="0" dirty="0">
                <a:solidFill>
                  <a:srgbClr val="000000"/>
                </a:solidFill>
                <a:latin typeface="Calibri" panose="020F0502020204030204" pitchFamily="34" charset="0"/>
                <a:cs typeface="Calibri" panose="020F0502020204030204" pitchFamily="34" charset="0"/>
              </a:rPr>
              <a:t>! </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its rider had a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bow</a:t>
            </a:r>
            <a:r>
              <a:rPr lang="en-CA" b="0" i="0" u="none" strike="noStrike" baseline="0" dirty="0">
                <a:solidFill>
                  <a:srgbClr val="000000"/>
                </a:solidFill>
                <a:latin typeface="Calibri" panose="020F0502020204030204" pitchFamily="34" charset="0"/>
                <a:cs typeface="Calibri" panose="020F0502020204030204" pitchFamily="34" charset="0"/>
              </a:rPr>
              <a:t>, and a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crown</a:t>
            </a:r>
            <a:r>
              <a:rPr lang="en-CA" b="1" i="0" u="none" strike="noStrike" baseline="0" dirty="0">
                <a:solidFill>
                  <a:srgbClr val="000000"/>
                </a:solidFill>
                <a:latin typeface="Calibri" panose="020F0502020204030204" pitchFamily="34" charset="0"/>
                <a:cs typeface="Calibri" panose="020F0502020204030204" pitchFamily="34" charset="0"/>
              </a:rPr>
              <a:t> </a:t>
            </a:r>
            <a:r>
              <a:rPr lang="en-CA" b="0" i="0" u="none" strike="noStrike" baseline="0" dirty="0">
                <a:solidFill>
                  <a:srgbClr val="000000"/>
                </a:solidFill>
                <a:latin typeface="Calibri" panose="020F0502020204030204" pitchFamily="34" charset="0"/>
                <a:cs typeface="Calibri" panose="020F0502020204030204" pitchFamily="34" charset="0"/>
              </a:rPr>
              <a:t>was given to him, </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he came out conquering</a:t>
            </a:r>
            <a:r>
              <a:rPr lang="en-CA" b="1" i="0" u="none" strike="noStrike" baseline="0" dirty="0">
                <a:solidFill>
                  <a:srgbClr val="000000"/>
                </a:solidFill>
                <a:latin typeface="Calibri" panose="020F0502020204030204" pitchFamily="34" charset="0"/>
                <a:cs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cs typeface="Calibri" panose="020F0502020204030204" pitchFamily="34" charset="0"/>
              </a:rPr>
              <a:t>and to conquer</a:t>
            </a:r>
            <a:r>
              <a:rPr lang="en-CA" b="0" i="0" u="none" strike="noStrike" baseline="0" dirty="0">
                <a:solidFill>
                  <a:srgbClr val="000000"/>
                </a:solidFill>
                <a:latin typeface="Calibri" panose="020F0502020204030204" pitchFamily="34" charset="0"/>
                <a:cs typeface="Calibri" panose="020F0502020204030204" pitchFamily="34" charset="0"/>
              </a:rPr>
              <a:t>. </a:t>
            </a:r>
          </a:p>
          <a:p>
            <a:pPr marL="457200" lvl="1" indent="0">
              <a:spcBef>
                <a:spcPts val="300"/>
              </a:spcBef>
              <a:buNone/>
            </a:pPr>
            <a:r>
              <a:rPr lang="en-CA" b="1" i="0" u="sng" strike="noStrike" baseline="0" dirty="0">
                <a:solidFill>
                  <a:srgbClr val="000000"/>
                </a:solidFill>
                <a:latin typeface="Calibri" panose="020F0502020204030204" pitchFamily="34" charset="0"/>
                <a:cs typeface="Calibri" panose="020F0502020204030204" pitchFamily="34" charset="0"/>
              </a:rPr>
              <a:t>Mark 13:5-6 ESV</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Jesus began to say to them, </a:t>
            </a:r>
          </a:p>
          <a:p>
            <a:pPr marL="914400" lvl="2" indent="0">
              <a:spcBef>
                <a:spcPts val="0"/>
              </a:spcBef>
              <a:buNone/>
            </a:pPr>
            <a:r>
              <a:rPr lang="en-CA" sz="2400" b="0" i="0" u="none" strike="noStrike" baseline="0" dirty="0">
                <a:solidFill>
                  <a:srgbClr val="000000"/>
                </a:solidFill>
                <a:latin typeface="Calibri" panose="020F0502020204030204" pitchFamily="34" charset="0"/>
                <a:cs typeface="Calibri" panose="020F0502020204030204" pitchFamily="34" charset="0"/>
              </a:rPr>
              <a:t>See that no one leads you astray. </a:t>
            </a:r>
            <a:br>
              <a:rPr lang="en-CA" sz="2400" b="0" i="0" u="none" strike="noStrike" baseline="0" dirty="0">
                <a:solidFill>
                  <a:srgbClr val="000000"/>
                </a:solidFill>
                <a:latin typeface="Calibri" panose="020F0502020204030204" pitchFamily="34" charset="0"/>
                <a:cs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Many will come in my name</a:t>
            </a:r>
            <a:r>
              <a:rPr lang="en-CA" sz="2400" b="0" i="0" u="none" strike="noStrike" baseline="0" dirty="0">
                <a:solidFill>
                  <a:srgbClr val="000000"/>
                </a:solidFill>
                <a:latin typeface="Calibri" panose="020F0502020204030204" pitchFamily="34" charset="0"/>
                <a:cs typeface="Calibri" panose="020F0502020204030204" pitchFamily="34" charset="0"/>
              </a:rPr>
              <a:t>, saying, ‘[that] I am he!’  and </a:t>
            </a: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they will lead many astray</a:t>
            </a:r>
            <a:r>
              <a:rPr lang="en-CA" sz="2400" b="0" i="0" u="none" strike="noStrike" baseline="0" dirty="0">
                <a:solidFill>
                  <a:srgbClr val="000000"/>
                </a:solidFill>
                <a:latin typeface="Calibri" panose="020F0502020204030204" pitchFamily="34" charset="0"/>
                <a:cs typeface="Calibri" panose="020F0502020204030204" pitchFamily="34" charset="0"/>
              </a:rPr>
              <a:t>. </a:t>
            </a:r>
          </a:p>
          <a:p>
            <a:pPr marL="457200" lvl="1" indent="0">
              <a:spcBef>
                <a:spcPts val="300"/>
              </a:spcBef>
              <a:buNone/>
            </a:pPr>
            <a:r>
              <a:rPr lang="en-CA" b="1" i="0" u="sng" strike="noStrike" baseline="0" dirty="0">
                <a:solidFill>
                  <a:srgbClr val="000000"/>
                </a:solidFill>
                <a:latin typeface="Calibri" panose="020F0502020204030204" pitchFamily="34" charset="0"/>
                <a:cs typeface="Calibri" panose="020F0502020204030204" pitchFamily="34" charset="0"/>
              </a:rPr>
              <a:t>Matthew 24:4-5 ESV</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Jesus answered them, </a:t>
            </a:r>
          </a:p>
          <a:p>
            <a:pPr marL="914400" lvl="2" indent="0">
              <a:spcBef>
                <a:spcPts val="0"/>
              </a:spcBef>
              <a:buNone/>
            </a:pPr>
            <a:r>
              <a:rPr lang="en-CA" sz="2400" b="0" i="0" u="none" strike="noStrike" baseline="0" dirty="0">
                <a:solidFill>
                  <a:srgbClr val="000000"/>
                </a:solidFill>
                <a:latin typeface="Calibri" panose="020F0502020204030204" pitchFamily="34" charset="0"/>
                <a:cs typeface="Calibri" panose="020F0502020204030204" pitchFamily="34" charset="0"/>
              </a:rPr>
              <a:t>See that no one leads you astray. </a:t>
            </a:r>
            <a:br>
              <a:rPr lang="en-CA" sz="2400" b="0" i="0" u="none" strike="noStrike" baseline="0" dirty="0">
                <a:solidFill>
                  <a:srgbClr val="000000"/>
                </a:solidFill>
                <a:latin typeface="Calibri" panose="020F0502020204030204" pitchFamily="34" charset="0"/>
                <a:cs typeface="Calibri" panose="020F0502020204030204" pitchFamily="34" charset="0"/>
              </a:rPr>
            </a:br>
            <a:r>
              <a:rPr lang="en-CA" sz="2400" b="0" i="0" u="none" strike="noStrike" baseline="0" dirty="0">
                <a:solidFill>
                  <a:srgbClr val="000000"/>
                </a:solidFill>
                <a:latin typeface="Calibri" panose="020F0502020204030204" pitchFamily="34" charset="0"/>
                <a:cs typeface="Calibri" panose="020F0502020204030204" pitchFamily="34" charset="0"/>
              </a:rPr>
              <a:t>For </a:t>
            </a: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many will come in my name</a:t>
            </a:r>
            <a:r>
              <a:rPr lang="en-CA" sz="2400" b="0" i="0" u="none" strike="noStrike" baseline="0" dirty="0">
                <a:solidFill>
                  <a:srgbClr val="000000"/>
                </a:solidFill>
                <a:latin typeface="Calibri" panose="020F0502020204030204" pitchFamily="34" charset="0"/>
                <a:cs typeface="Calibri" panose="020F0502020204030204" pitchFamily="34" charset="0"/>
              </a:rPr>
              <a:t>, saying, ‘I am the Christ,’ and </a:t>
            </a: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they will lead many astray</a:t>
            </a:r>
            <a:r>
              <a:rPr lang="en-CA" sz="2400" b="0" i="0" u="none" strike="noStrike" baseline="0" dirty="0">
                <a:solidFill>
                  <a:srgbClr val="000000"/>
                </a:solidFill>
                <a:latin typeface="Calibri" panose="020F0502020204030204" pitchFamily="34" charset="0"/>
                <a:cs typeface="Calibri" panose="020F0502020204030204" pitchFamily="34" charset="0"/>
              </a:rPr>
              <a:t>. </a:t>
            </a:r>
          </a:p>
          <a:p>
            <a:pPr marL="457200" lvl="1" indent="0">
              <a:spcBef>
                <a:spcPts val="300"/>
              </a:spcBef>
              <a:buNone/>
            </a:pPr>
            <a:r>
              <a:rPr lang="en-CA" b="1" i="0" u="sng" strike="noStrike" baseline="0" dirty="0">
                <a:solidFill>
                  <a:srgbClr val="000000"/>
                </a:solidFill>
                <a:latin typeface="Calibri" panose="020F0502020204030204" pitchFamily="34" charset="0"/>
                <a:cs typeface="Calibri" panose="020F0502020204030204" pitchFamily="34" charset="0"/>
              </a:rPr>
              <a:t>Luke 21:8 ESV</a:t>
            </a:r>
            <a:br>
              <a:rPr lang="en-CA" b="0" i="0" u="none" strike="noStrike" baseline="0" dirty="0">
                <a:solidFill>
                  <a:srgbClr val="000000"/>
                </a:solidFill>
                <a:latin typeface="Calibri" panose="020F0502020204030204" pitchFamily="34" charset="0"/>
                <a:cs typeface="Calibri" panose="020F0502020204030204" pitchFamily="34" charset="0"/>
              </a:rPr>
            </a:br>
            <a:r>
              <a:rPr lang="en-CA" b="0" i="0" u="none" strike="noStrike" baseline="0" dirty="0">
                <a:solidFill>
                  <a:srgbClr val="000000"/>
                </a:solidFill>
                <a:latin typeface="Calibri" panose="020F0502020204030204" pitchFamily="34" charset="0"/>
                <a:cs typeface="Calibri" panose="020F0502020204030204" pitchFamily="34" charset="0"/>
              </a:rPr>
              <a:t>And he said, </a:t>
            </a:r>
          </a:p>
          <a:p>
            <a:pPr marL="914400" lvl="2" indent="0">
              <a:spcBef>
                <a:spcPts val="0"/>
              </a:spcBef>
              <a:buNone/>
            </a:pPr>
            <a:r>
              <a:rPr lang="en-CA" sz="2400" b="0" i="0" u="none" strike="noStrike" baseline="0" dirty="0">
                <a:solidFill>
                  <a:srgbClr val="000000"/>
                </a:solidFill>
                <a:latin typeface="Calibri" panose="020F0502020204030204" pitchFamily="34" charset="0"/>
                <a:cs typeface="Calibri" panose="020F0502020204030204" pitchFamily="34" charset="0"/>
              </a:rPr>
              <a:t>See that you are not led astray. </a:t>
            </a:r>
            <a:br>
              <a:rPr lang="en-CA" sz="2400" b="0" i="0" u="none" strike="noStrike" baseline="0" dirty="0">
                <a:solidFill>
                  <a:srgbClr val="000000"/>
                </a:solidFill>
                <a:latin typeface="Calibri" panose="020F0502020204030204" pitchFamily="34" charset="0"/>
                <a:cs typeface="Calibri" panose="020F0502020204030204" pitchFamily="34" charset="0"/>
              </a:rPr>
            </a:br>
            <a:r>
              <a:rPr lang="en-CA" sz="2400" b="0" i="0" u="none" strike="noStrike" baseline="0" dirty="0">
                <a:solidFill>
                  <a:srgbClr val="000000"/>
                </a:solidFill>
                <a:latin typeface="Calibri" panose="020F0502020204030204" pitchFamily="34" charset="0"/>
                <a:cs typeface="Calibri" panose="020F0502020204030204" pitchFamily="34" charset="0"/>
              </a:rPr>
              <a:t>For </a:t>
            </a: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many will come in my name</a:t>
            </a:r>
            <a:r>
              <a:rPr lang="en-CA" sz="2400" b="0" i="0" u="none" strike="noStrike" baseline="0" dirty="0">
                <a:solidFill>
                  <a:srgbClr val="000000"/>
                </a:solidFill>
                <a:latin typeface="Calibri" panose="020F0502020204030204" pitchFamily="34" charset="0"/>
                <a:cs typeface="Calibri" panose="020F0502020204030204" pitchFamily="34" charset="0"/>
              </a:rPr>
              <a:t>, saying, ‘I am he!’ and, ‘</a:t>
            </a: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The time is at hand</a:t>
            </a:r>
            <a:r>
              <a:rPr lang="en-CA" sz="2400" b="0" i="0" u="none" strike="noStrike" baseline="0" dirty="0">
                <a:solidFill>
                  <a:srgbClr val="000000"/>
                </a:solidFill>
                <a:latin typeface="Calibri" panose="020F0502020204030204" pitchFamily="34" charset="0"/>
                <a:cs typeface="Calibri" panose="020F0502020204030204" pitchFamily="34" charset="0"/>
              </a:rPr>
              <a:t>!’ </a:t>
            </a:r>
            <a:br>
              <a:rPr lang="en-CA" sz="2400" b="0" i="0" u="none" strike="noStrike" baseline="0" dirty="0">
                <a:solidFill>
                  <a:srgbClr val="000000"/>
                </a:solidFill>
                <a:latin typeface="Calibri" panose="020F0502020204030204" pitchFamily="34" charset="0"/>
                <a:cs typeface="Calibri" panose="020F0502020204030204" pitchFamily="34" charset="0"/>
              </a:rPr>
            </a:br>
            <a:r>
              <a:rPr lang="en-CA" sz="2400" b="1" i="0" u="none" strike="noStrike" baseline="0" dirty="0">
                <a:solidFill>
                  <a:srgbClr val="000000"/>
                </a:solidFill>
                <a:highlight>
                  <a:srgbClr val="FFFF00"/>
                </a:highlight>
                <a:latin typeface="Calibri" panose="020F0502020204030204" pitchFamily="34" charset="0"/>
                <a:cs typeface="Calibri" panose="020F0502020204030204" pitchFamily="34" charset="0"/>
              </a:rPr>
              <a:t>Do not go after them</a:t>
            </a:r>
            <a:r>
              <a:rPr lang="en-CA" sz="2400" b="0" i="0" u="none" strike="noStrike" baseline="0" dirty="0">
                <a:solidFill>
                  <a:srgbClr val="000000"/>
                </a:solidFill>
                <a:latin typeface="Calibri" panose="020F0502020204030204" pitchFamily="34" charset="0"/>
                <a:cs typeface="Calibri" panose="020F0502020204030204" pitchFamily="34" charset="0"/>
              </a:rPr>
              <a:t>. </a:t>
            </a:r>
            <a:endParaRPr lang="en-CA"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0655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0F9EE-EEF1-71BD-A0FE-E000660119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3396E-0207-953F-422A-F516B3966BAA}"/>
              </a:ext>
            </a:extLst>
          </p:cNvPr>
          <p:cNvSpPr>
            <a:spLocks noGrp="1"/>
          </p:cNvSpPr>
          <p:nvPr>
            <p:ph type="title"/>
          </p:nvPr>
        </p:nvSpPr>
        <p:spPr>
          <a:xfrm>
            <a:off x="0" y="1"/>
            <a:ext cx="12192000" cy="1139482"/>
          </a:xfrm>
        </p:spPr>
        <p:txBody>
          <a:bodyPr/>
          <a:lstStyle/>
          <a:p>
            <a:pPr algn="ctr"/>
            <a:r>
              <a:rPr lang="en-CA" dirty="0">
                <a:latin typeface="Arial Black" panose="020B0A04020102020204" pitchFamily="34" charset="0"/>
              </a:rPr>
              <a:t>The Four Horsemen of the Apocalypse</a:t>
            </a:r>
          </a:p>
        </p:txBody>
      </p:sp>
      <p:sp>
        <p:nvSpPr>
          <p:cNvPr id="3" name="Content Placeholder 2">
            <a:extLst>
              <a:ext uri="{FF2B5EF4-FFF2-40B4-BE49-F238E27FC236}">
                <a16:creationId xmlns:a16="http://schemas.microsoft.com/office/drawing/2014/main" id="{D029B23A-FEEF-08DE-6554-F06FB74C11E8}"/>
              </a:ext>
            </a:extLst>
          </p:cNvPr>
          <p:cNvSpPr>
            <a:spLocks noGrp="1"/>
          </p:cNvSpPr>
          <p:nvPr>
            <p:ph idx="1"/>
          </p:nvPr>
        </p:nvSpPr>
        <p:spPr>
          <a:xfrm>
            <a:off x="0" y="1139484"/>
            <a:ext cx="12192000" cy="5718516"/>
          </a:xfrm>
        </p:spPr>
        <p:txBody>
          <a:bodyPr/>
          <a:lstStyle/>
          <a:p>
            <a:pPr marL="0" indent="0">
              <a:buNone/>
            </a:pPr>
            <a:r>
              <a:rPr lang="en-CA" b="1" dirty="0">
                <a:highlight>
                  <a:srgbClr val="FFFF00"/>
                </a:highlight>
                <a:latin typeface="Calibri" panose="020F0502020204030204" pitchFamily="34" charset="0"/>
                <a:cs typeface="Calibri" panose="020F0502020204030204" pitchFamily="34" charset="0"/>
              </a:rPr>
              <a:t>The Second Seal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i="0" u="sng" strike="noStrike" baseline="0" dirty="0">
                <a:solidFill>
                  <a:srgbClr val="000000"/>
                </a:solidFill>
                <a:latin typeface="Calibri" panose="020F0502020204030204" pitchFamily="34" charset="0"/>
              </a:rPr>
              <a:t>Revelation 6:3-4 ESV</a:t>
            </a:r>
          </a:p>
          <a:p>
            <a:pPr marL="457200" lvl="1" indent="0">
              <a:spcBef>
                <a:spcPts val="0"/>
              </a:spcBef>
              <a:buNone/>
            </a:pPr>
            <a:r>
              <a:rPr lang="en-CA" b="0" i="0" u="none" strike="noStrike" baseline="0" dirty="0">
                <a:solidFill>
                  <a:srgbClr val="000000"/>
                </a:solidFill>
                <a:latin typeface="Calibri" panose="020F0502020204030204" pitchFamily="34" charset="0"/>
              </a:rPr>
              <a:t>When </a:t>
            </a:r>
            <a:r>
              <a:rPr lang="en-CA" b="1" i="0" u="none" strike="noStrike" baseline="0" dirty="0">
                <a:solidFill>
                  <a:srgbClr val="000000"/>
                </a:solidFill>
                <a:highlight>
                  <a:srgbClr val="FFFF00"/>
                </a:highlight>
                <a:latin typeface="Calibri" panose="020F0502020204030204" pitchFamily="34" charset="0"/>
              </a:rPr>
              <a:t>he opened the second seal</a:t>
            </a:r>
            <a:r>
              <a:rPr lang="en-CA" b="0" i="0" u="none" strike="noStrike" baseline="0" dirty="0">
                <a:solidFill>
                  <a:srgbClr val="000000"/>
                </a:solidFill>
                <a:latin typeface="Calibri" panose="020F0502020204030204" pitchFamily="34" charset="0"/>
              </a:rPr>
              <a:t>, I heard the second living creature say, “Come!”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out came </a:t>
            </a:r>
            <a:r>
              <a:rPr lang="en-CA" b="1" i="0" u="none" strike="noStrike" baseline="0" dirty="0">
                <a:solidFill>
                  <a:srgbClr val="000000"/>
                </a:solidFill>
                <a:highlight>
                  <a:srgbClr val="FFFF00"/>
                </a:highlight>
                <a:latin typeface="Calibri" panose="020F0502020204030204" pitchFamily="34" charset="0"/>
              </a:rPr>
              <a:t>another horse</a:t>
            </a:r>
            <a:r>
              <a:rPr lang="en-CA" b="1"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bright red</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Its rider was permitted to </a:t>
            </a:r>
            <a:r>
              <a:rPr lang="en-CA" b="1" i="0" u="none" strike="noStrike" baseline="0" dirty="0">
                <a:solidFill>
                  <a:srgbClr val="000000"/>
                </a:solidFill>
                <a:highlight>
                  <a:srgbClr val="FFFF00"/>
                </a:highlight>
                <a:latin typeface="Calibri" panose="020F0502020204030204" pitchFamily="34" charset="0"/>
              </a:rPr>
              <a:t>take peace from the earth</a:t>
            </a:r>
            <a:r>
              <a:rPr lang="en-CA" b="0" i="0" u="none" strike="noStrike" baseline="0" dirty="0">
                <a:solidFill>
                  <a:srgbClr val="000000"/>
                </a:solidFill>
                <a:latin typeface="Calibri" panose="020F0502020204030204" pitchFamily="34" charset="0"/>
              </a:rPr>
              <a:t>, so that people should slay one another, and he was given </a:t>
            </a:r>
            <a:r>
              <a:rPr lang="en-CA" b="1" i="0" u="none" strike="noStrike" baseline="0" dirty="0">
                <a:solidFill>
                  <a:srgbClr val="000000"/>
                </a:solidFill>
                <a:highlight>
                  <a:srgbClr val="FFFF00"/>
                </a:highlight>
                <a:latin typeface="Calibri" panose="020F0502020204030204" pitchFamily="34" charset="0"/>
              </a:rPr>
              <a:t>a great sword</a:t>
            </a:r>
            <a:r>
              <a:rPr lang="en-CA" b="0" i="0" u="none" strike="noStrike" baseline="0" dirty="0">
                <a:solidFill>
                  <a:srgbClr val="000000"/>
                </a:solidFill>
                <a:latin typeface="Calibri" panose="020F0502020204030204" pitchFamily="34" charset="0"/>
              </a:rPr>
              <a:t>.  </a:t>
            </a:r>
          </a:p>
          <a:p>
            <a:pPr marL="457200" lvl="1" indent="0">
              <a:buNone/>
            </a:pPr>
            <a:r>
              <a:rPr lang="en-CA" b="1" i="0" u="sng" strike="noStrike" baseline="0" dirty="0">
                <a:solidFill>
                  <a:srgbClr val="000000"/>
                </a:solidFill>
                <a:latin typeface="Calibri" panose="020F0502020204030204" pitchFamily="34" charset="0"/>
              </a:rPr>
              <a:t>Mark 13:7 ESV</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when you hear of </a:t>
            </a:r>
            <a:r>
              <a:rPr lang="en-CA" b="1" i="0" u="none" strike="noStrike" baseline="0" dirty="0">
                <a:solidFill>
                  <a:srgbClr val="000000"/>
                </a:solidFill>
                <a:highlight>
                  <a:srgbClr val="FFFF00"/>
                </a:highlight>
                <a:latin typeface="Calibri" panose="020F0502020204030204" pitchFamily="34" charset="0"/>
              </a:rPr>
              <a:t>wars and rumors of wars</a:t>
            </a:r>
            <a:r>
              <a:rPr lang="en-CA" b="0" i="0" u="none" strike="noStrike" baseline="0" dirty="0">
                <a:solidFill>
                  <a:srgbClr val="000000"/>
                </a:solidFill>
                <a:latin typeface="Calibri" panose="020F0502020204030204" pitchFamily="34" charset="0"/>
              </a:rPr>
              <a:t>, do not be alarmed.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This </a:t>
            </a:r>
            <a:r>
              <a:rPr lang="en-CA" b="1" i="0" u="none" strike="noStrike" baseline="0" dirty="0">
                <a:solidFill>
                  <a:srgbClr val="000000"/>
                </a:solidFill>
                <a:highlight>
                  <a:srgbClr val="FFFF00"/>
                </a:highlight>
                <a:latin typeface="Calibri" panose="020F0502020204030204" pitchFamily="34" charset="0"/>
              </a:rPr>
              <a:t>must take place</a:t>
            </a:r>
            <a:r>
              <a:rPr lang="en-CA" b="0" i="0" u="none" strike="noStrike" baseline="0" dirty="0">
                <a:solidFill>
                  <a:srgbClr val="000000"/>
                </a:solidFill>
                <a:latin typeface="Calibri" panose="020F0502020204030204" pitchFamily="34" charset="0"/>
              </a:rPr>
              <a:t>, but the end is not yet.  </a:t>
            </a:r>
          </a:p>
          <a:p>
            <a:pPr marL="457200" lvl="1" indent="0">
              <a:buNone/>
            </a:pPr>
            <a:r>
              <a:rPr lang="en-CA" b="1" i="0" u="sng" strike="noStrike" baseline="0" dirty="0">
                <a:solidFill>
                  <a:srgbClr val="000000"/>
                </a:solidFill>
                <a:latin typeface="Calibri" panose="020F0502020204030204" pitchFamily="34" charset="0"/>
              </a:rPr>
              <a:t>Matthew 24:6 ESV</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you will hear of </a:t>
            </a:r>
            <a:r>
              <a:rPr lang="en-CA" b="1" i="0" u="none" strike="noStrike" baseline="0" dirty="0">
                <a:solidFill>
                  <a:srgbClr val="000000"/>
                </a:solidFill>
                <a:highlight>
                  <a:srgbClr val="FFFF00"/>
                </a:highlight>
                <a:latin typeface="Calibri" panose="020F0502020204030204" pitchFamily="34" charset="0"/>
              </a:rPr>
              <a:t>wars and rumors of wars</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See that you are not alarmed, for this </a:t>
            </a:r>
            <a:r>
              <a:rPr lang="en-CA" b="1" i="0" u="none" strike="noStrike" baseline="0" dirty="0">
                <a:solidFill>
                  <a:srgbClr val="000000"/>
                </a:solidFill>
                <a:highlight>
                  <a:srgbClr val="FFFF00"/>
                </a:highlight>
                <a:latin typeface="Calibri" panose="020F0502020204030204" pitchFamily="34" charset="0"/>
              </a:rPr>
              <a:t>must take place</a:t>
            </a:r>
            <a:r>
              <a:rPr lang="en-CA" b="0" i="0" u="none" strike="noStrike" baseline="0" dirty="0">
                <a:solidFill>
                  <a:srgbClr val="000000"/>
                </a:solidFill>
                <a:latin typeface="Calibri" panose="020F0502020204030204" pitchFamily="34" charset="0"/>
              </a:rPr>
              <a:t>, but the end is not yet.</a:t>
            </a:r>
          </a:p>
          <a:p>
            <a:pPr marL="457200" lvl="1" indent="0">
              <a:buNone/>
            </a:pPr>
            <a:r>
              <a:rPr lang="en-CA" b="1" i="0" u="sng" strike="noStrike" baseline="0" dirty="0">
                <a:solidFill>
                  <a:srgbClr val="000000"/>
                </a:solidFill>
                <a:latin typeface="Calibri" panose="020F0502020204030204" pitchFamily="34" charset="0"/>
              </a:rPr>
              <a:t>Luke 21:9 ESV</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when you hear of </a:t>
            </a:r>
            <a:r>
              <a:rPr lang="en-CA" b="1" i="0" u="none" strike="noStrike" baseline="0" dirty="0">
                <a:solidFill>
                  <a:srgbClr val="000000"/>
                </a:solidFill>
                <a:highlight>
                  <a:srgbClr val="FFFF00"/>
                </a:highlight>
                <a:latin typeface="Calibri" panose="020F0502020204030204" pitchFamily="34" charset="0"/>
              </a:rPr>
              <a:t>wars and tumults</a:t>
            </a:r>
            <a:r>
              <a:rPr lang="en-CA" b="0" i="0" u="none" strike="noStrike" baseline="0" dirty="0">
                <a:solidFill>
                  <a:srgbClr val="000000"/>
                </a:solidFill>
                <a:latin typeface="Calibri" panose="020F0502020204030204" pitchFamily="34" charset="0"/>
              </a:rPr>
              <a:t>, do not be terrified,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for these things </a:t>
            </a:r>
            <a:r>
              <a:rPr lang="en-CA" b="1" i="0" u="none" strike="noStrike" baseline="0" dirty="0">
                <a:solidFill>
                  <a:srgbClr val="000000"/>
                </a:solidFill>
                <a:highlight>
                  <a:srgbClr val="FFFF00"/>
                </a:highlight>
                <a:latin typeface="Calibri" panose="020F0502020204030204" pitchFamily="34" charset="0"/>
              </a:rPr>
              <a:t>must first take place</a:t>
            </a:r>
            <a:r>
              <a:rPr lang="en-CA" b="0" i="0" u="none" strike="noStrike" baseline="0" dirty="0">
                <a:solidFill>
                  <a:srgbClr val="000000"/>
                </a:solidFill>
                <a:latin typeface="Calibri" panose="020F0502020204030204" pitchFamily="34" charset="0"/>
              </a:rPr>
              <a:t>, but the end will not be at once.</a:t>
            </a:r>
            <a:endParaRPr lang="en-CA" sz="2800" dirty="0"/>
          </a:p>
        </p:txBody>
      </p:sp>
    </p:spTree>
    <p:extLst>
      <p:ext uri="{BB962C8B-B14F-4D97-AF65-F5344CB8AC3E}">
        <p14:creationId xmlns:p14="http://schemas.microsoft.com/office/powerpoint/2010/main" val="3625398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221FB-5209-1FA6-2566-D6035AD3E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0643D4-3BD1-7F5B-F468-DC3C041D6C48}"/>
              </a:ext>
            </a:extLst>
          </p:cNvPr>
          <p:cNvSpPr>
            <a:spLocks noGrp="1"/>
          </p:cNvSpPr>
          <p:nvPr>
            <p:ph type="title"/>
          </p:nvPr>
        </p:nvSpPr>
        <p:spPr>
          <a:xfrm>
            <a:off x="0" y="1"/>
            <a:ext cx="12192000" cy="1139482"/>
          </a:xfrm>
        </p:spPr>
        <p:txBody>
          <a:bodyPr/>
          <a:lstStyle/>
          <a:p>
            <a:pPr algn="ctr"/>
            <a:r>
              <a:rPr lang="en-CA" dirty="0">
                <a:latin typeface="Arial Black" panose="020B0A04020102020204" pitchFamily="34" charset="0"/>
              </a:rPr>
              <a:t>The Four Horsemen of the Apocalypse</a:t>
            </a:r>
          </a:p>
        </p:txBody>
      </p:sp>
      <p:sp>
        <p:nvSpPr>
          <p:cNvPr id="3" name="Content Placeholder 2">
            <a:extLst>
              <a:ext uri="{FF2B5EF4-FFF2-40B4-BE49-F238E27FC236}">
                <a16:creationId xmlns:a16="http://schemas.microsoft.com/office/drawing/2014/main" id="{6033034E-D08C-9C8C-B5CA-BBF60347D396}"/>
              </a:ext>
            </a:extLst>
          </p:cNvPr>
          <p:cNvSpPr>
            <a:spLocks noGrp="1"/>
          </p:cNvSpPr>
          <p:nvPr>
            <p:ph idx="1"/>
          </p:nvPr>
        </p:nvSpPr>
        <p:spPr>
          <a:xfrm>
            <a:off x="429492" y="1139484"/>
            <a:ext cx="11762508" cy="5718516"/>
          </a:xfrm>
        </p:spPr>
        <p:txBody>
          <a:bodyPr/>
          <a:lstStyle/>
          <a:p>
            <a:pPr marL="0" indent="0">
              <a:buNone/>
            </a:pPr>
            <a:r>
              <a:rPr lang="en-CA" b="1" dirty="0">
                <a:highlight>
                  <a:srgbClr val="FFFF00"/>
                </a:highlight>
                <a:latin typeface="Calibri" panose="020F0502020204030204" pitchFamily="34" charset="0"/>
                <a:cs typeface="Calibri" panose="020F0502020204030204" pitchFamily="34" charset="0"/>
              </a:rPr>
              <a:t>The Third Seal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Revelation 6:5-6 ESV</a:t>
            </a:r>
          </a:p>
          <a:p>
            <a:pPr marL="457200" lvl="1" indent="0">
              <a:spcBef>
                <a:spcPts val="0"/>
              </a:spcBef>
              <a:buNone/>
            </a:pPr>
            <a:r>
              <a:rPr lang="en-CA" dirty="0">
                <a:latin typeface="Calibri" panose="020F0502020204030204" pitchFamily="34" charset="0"/>
                <a:cs typeface="Calibri" panose="020F0502020204030204" pitchFamily="34" charset="0"/>
              </a:rPr>
              <a:t>When </a:t>
            </a:r>
            <a:r>
              <a:rPr lang="en-CA" b="1" dirty="0">
                <a:highlight>
                  <a:srgbClr val="FFFF00"/>
                </a:highlight>
                <a:latin typeface="Calibri" panose="020F0502020204030204" pitchFamily="34" charset="0"/>
                <a:cs typeface="Calibri" panose="020F0502020204030204" pitchFamily="34" charset="0"/>
              </a:rPr>
              <a:t>he opened the third seal</a:t>
            </a:r>
            <a:r>
              <a:rPr lang="en-CA" dirty="0">
                <a:latin typeface="Calibri" panose="020F0502020204030204" pitchFamily="34" charset="0"/>
                <a:cs typeface="Calibri" panose="020F0502020204030204" pitchFamily="34" charset="0"/>
              </a:rPr>
              <a:t>, I heard the third living creature say, “Come!”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 looked, and behold, a </a:t>
            </a:r>
            <a:r>
              <a:rPr lang="en-CA" b="1" dirty="0">
                <a:highlight>
                  <a:srgbClr val="FFFF00"/>
                </a:highlight>
                <a:latin typeface="Calibri" panose="020F0502020204030204" pitchFamily="34" charset="0"/>
                <a:cs typeface="Calibri" panose="020F0502020204030204" pitchFamily="34" charset="0"/>
              </a:rPr>
              <a:t>black horse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its rider had a </a:t>
            </a:r>
            <a:r>
              <a:rPr lang="en-CA" b="1" dirty="0">
                <a:highlight>
                  <a:srgbClr val="FFFF00"/>
                </a:highlight>
                <a:latin typeface="Calibri" panose="020F0502020204030204" pitchFamily="34" charset="0"/>
                <a:cs typeface="Calibri" panose="020F0502020204030204" pitchFamily="34" charset="0"/>
              </a:rPr>
              <a:t>pair of scales</a:t>
            </a:r>
            <a:r>
              <a:rPr lang="en-CA" dirty="0">
                <a:latin typeface="Calibri" panose="020F0502020204030204" pitchFamily="34" charset="0"/>
                <a:cs typeface="Calibri" panose="020F0502020204030204" pitchFamily="34" charset="0"/>
              </a:rPr>
              <a:t> in his hand.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 heard what seemed to be a voice in the midst of the four living creatures, saying, </a:t>
            </a:r>
          </a:p>
          <a:p>
            <a:pPr marL="914400" lvl="2" indent="0">
              <a:spcBef>
                <a:spcPts val="0"/>
              </a:spcBef>
              <a:buNone/>
            </a:pPr>
            <a:r>
              <a:rPr lang="en-CA" sz="2400" dirty="0">
                <a:latin typeface="Calibri" panose="020F0502020204030204" pitchFamily="34" charset="0"/>
                <a:cs typeface="Calibri" panose="020F0502020204030204" pitchFamily="34" charset="0"/>
              </a:rPr>
              <a:t>“A </a:t>
            </a:r>
            <a:r>
              <a:rPr lang="en-CA" sz="2400" b="1" dirty="0">
                <a:highlight>
                  <a:srgbClr val="FFFF00"/>
                </a:highlight>
                <a:latin typeface="Calibri" panose="020F0502020204030204" pitchFamily="34" charset="0"/>
                <a:cs typeface="Calibri" panose="020F0502020204030204" pitchFamily="34" charset="0"/>
              </a:rPr>
              <a:t>quart of wheat for a denarius</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three quarts of barley for a denarius</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do not harm the oil and wine</a:t>
            </a:r>
            <a:r>
              <a:rPr lang="en-CA" sz="2400" dirty="0">
                <a:latin typeface="Calibri" panose="020F0502020204030204" pitchFamily="34" charset="0"/>
                <a:cs typeface="Calibri" panose="020F0502020204030204" pitchFamily="34" charset="0"/>
              </a:rPr>
              <a:t>!” </a:t>
            </a:r>
          </a:p>
          <a:p>
            <a:pPr marL="457200" lvl="1" indent="0">
              <a:buNone/>
            </a:pPr>
            <a:r>
              <a:rPr lang="en-CA" b="1" u="sng" dirty="0">
                <a:latin typeface="Calibri" panose="020F0502020204030204" pitchFamily="34" charset="0"/>
                <a:cs typeface="Calibri" panose="020F0502020204030204" pitchFamily="34" charset="0"/>
              </a:rPr>
              <a:t>Mark 13:8a ESV</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nation will rise against nation</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kingdom against kingdom</a:t>
            </a:r>
            <a:r>
              <a:rPr lang="en-CA" dirty="0">
                <a:latin typeface="Calibri" panose="020F0502020204030204" pitchFamily="34" charset="0"/>
                <a:cs typeface="Calibri" panose="020F0502020204030204" pitchFamily="34" charset="0"/>
              </a:rPr>
              <a:t>. </a:t>
            </a:r>
          </a:p>
          <a:p>
            <a:pPr marL="457200" lvl="1" indent="0">
              <a:buNone/>
            </a:pPr>
            <a:r>
              <a:rPr lang="en-CA" b="1" u="sng" dirty="0">
                <a:latin typeface="Calibri" panose="020F0502020204030204" pitchFamily="34" charset="0"/>
                <a:cs typeface="Calibri" panose="020F0502020204030204" pitchFamily="34" charset="0"/>
              </a:rPr>
              <a:t>Matthew 24:7a ESV</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nation will rise against nation</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kingdom against kingdom</a:t>
            </a:r>
            <a:r>
              <a:rPr lang="en-CA" dirty="0">
                <a:latin typeface="Calibri" panose="020F0502020204030204" pitchFamily="34" charset="0"/>
                <a:cs typeface="Calibri" panose="020F0502020204030204" pitchFamily="34" charset="0"/>
              </a:rPr>
              <a:t> … </a:t>
            </a:r>
          </a:p>
          <a:p>
            <a:pPr marL="457200" lvl="1" indent="0">
              <a:buNone/>
            </a:pPr>
            <a:r>
              <a:rPr lang="en-CA" b="1" u="sng" dirty="0">
                <a:latin typeface="Calibri" panose="020F0502020204030204" pitchFamily="34" charset="0"/>
                <a:cs typeface="Calibri" panose="020F0502020204030204" pitchFamily="34" charset="0"/>
              </a:rPr>
              <a:t>Luke 21:10 ESV</a:t>
            </a:r>
          </a:p>
          <a:p>
            <a:pPr marL="457200" lvl="1" indent="0">
              <a:spcBef>
                <a:spcPts val="0"/>
              </a:spcBef>
              <a:buNone/>
            </a:pPr>
            <a:r>
              <a:rPr lang="en-CA" dirty="0">
                <a:latin typeface="Calibri" panose="020F0502020204030204" pitchFamily="34" charset="0"/>
                <a:cs typeface="Calibri" panose="020F0502020204030204" pitchFamily="34" charset="0"/>
              </a:rPr>
              <a:t>Then he said to them, </a:t>
            </a:r>
          </a:p>
          <a:p>
            <a:pPr marL="914400" lvl="2" indent="0">
              <a:spcBef>
                <a:spcPts val="0"/>
              </a:spcBef>
              <a:buNone/>
            </a:pPr>
            <a:r>
              <a:rPr lang="en-CA" sz="2400" dirty="0">
                <a:latin typeface="Calibri" panose="020F0502020204030204" pitchFamily="34" charset="0"/>
                <a:cs typeface="Calibri" panose="020F0502020204030204" pitchFamily="34" charset="0"/>
              </a:rPr>
              <a:t>“</a:t>
            </a:r>
            <a:r>
              <a:rPr lang="en-CA" sz="2400" b="1" dirty="0">
                <a:highlight>
                  <a:srgbClr val="FFFF00"/>
                </a:highlight>
                <a:latin typeface="Calibri" panose="020F0502020204030204" pitchFamily="34" charset="0"/>
                <a:cs typeface="Calibri" panose="020F0502020204030204" pitchFamily="34" charset="0"/>
              </a:rPr>
              <a:t>Nation will rise against nation</a:t>
            </a:r>
            <a:r>
              <a:rPr lang="en-CA" sz="2400" dirty="0">
                <a:latin typeface="Calibri" panose="020F0502020204030204" pitchFamily="34" charset="0"/>
                <a:cs typeface="Calibri" panose="020F0502020204030204" pitchFamily="34" charset="0"/>
              </a:rPr>
              <a:t>, and </a:t>
            </a:r>
            <a:r>
              <a:rPr lang="en-CA" sz="2400" b="1" dirty="0">
                <a:highlight>
                  <a:srgbClr val="FFFF00"/>
                </a:highlight>
                <a:latin typeface="Calibri" panose="020F0502020204030204" pitchFamily="34" charset="0"/>
                <a:cs typeface="Calibri" panose="020F0502020204030204" pitchFamily="34" charset="0"/>
              </a:rPr>
              <a:t>kingdom against kingdom</a:t>
            </a:r>
            <a:r>
              <a:rPr lang="en-CA" sz="2400" dirty="0">
                <a:latin typeface="Calibri" panose="020F0502020204030204" pitchFamily="34" charset="0"/>
                <a:cs typeface="Calibri" panose="020F0502020204030204" pitchFamily="34" charset="0"/>
              </a:rPr>
              <a:t>. …” </a:t>
            </a:r>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3454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0A98B-23C4-4796-C079-5AD916305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14C002-43FE-8296-0115-7F2F5513CB46}"/>
              </a:ext>
            </a:extLst>
          </p:cNvPr>
          <p:cNvSpPr>
            <a:spLocks noGrp="1"/>
          </p:cNvSpPr>
          <p:nvPr>
            <p:ph type="title"/>
          </p:nvPr>
        </p:nvSpPr>
        <p:spPr>
          <a:xfrm>
            <a:off x="0" y="1"/>
            <a:ext cx="12192000" cy="1139482"/>
          </a:xfrm>
        </p:spPr>
        <p:txBody>
          <a:bodyPr/>
          <a:lstStyle/>
          <a:p>
            <a:pPr algn="ctr"/>
            <a:r>
              <a:rPr lang="en-CA" dirty="0">
                <a:latin typeface="Arial Black" panose="020B0A04020102020204" pitchFamily="34" charset="0"/>
              </a:rPr>
              <a:t>The Four Horsemen of the Apocalypse</a:t>
            </a:r>
          </a:p>
        </p:txBody>
      </p:sp>
      <p:sp>
        <p:nvSpPr>
          <p:cNvPr id="3" name="Content Placeholder 2">
            <a:extLst>
              <a:ext uri="{FF2B5EF4-FFF2-40B4-BE49-F238E27FC236}">
                <a16:creationId xmlns:a16="http://schemas.microsoft.com/office/drawing/2014/main" id="{A6ABF0A9-5086-B51A-C90D-2A0798F5D502}"/>
              </a:ext>
            </a:extLst>
          </p:cNvPr>
          <p:cNvSpPr>
            <a:spLocks noGrp="1"/>
          </p:cNvSpPr>
          <p:nvPr>
            <p:ph idx="1"/>
          </p:nvPr>
        </p:nvSpPr>
        <p:spPr>
          <a:xfrm>
            <a:off x="471054" y="1139484"/>
            <a:ext cx="11720945" cy="5718516"/>
          </a:xfrm>
        </p:spPr>
        <p:txBody>
          <a:bodyPr>
            <a:normAutofit/>
          </a:bodyPr>
          <a:lstStyle/>
          <a:p>
            <a:pPr marL="0" indent="0">
              <a:buNone/>
            </a:pPr>
            <a:r>
              <a:rPr lang="en-CA" b="1" dirty="0">
                <a:highlight>
                  <a:srgbClr val="FFFF00"/>
                </a:highlight>
                <a:latin typeface="Calibri" panose="020F0502020204030204" pitchFamily="34" charset="0"/>
                <a:cs typeface="Calibri" panose="020F0502020204030204" pitchFamily="34" charset="0"/>
              </a:rPr>
              <a:t>The Fourth Seal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Revelation 6:7-8 ESV</a:t>
            </a:r>
          </a:p>
          <a:p>
            <a:pPr marL="457200" lvl="1" indent="0">
              <a:spcBef>
                <a:spcPts val="0"/>
              </a:spcBef>
              <a:buNone/>
            </a:pPr>
            <a:r>
              <a:rPr lang="en-CA" dirty="0">
                <a:latin typeface="Calibri" panose="020F0502020204030204" pitchFamily="34" charset="0"/>
                <a:cs typeface="Calibri" panose="020F0502020204030204" pitchFamily="34" charset="0"/>
              </a:rPr>
              <a:t>When </a:t>
            </a:r>
            <a:r>
              <a:rPr lang="en-CA" b="1" dirty="0">
                <a:highlight>
                  <a:srgbClr val="FFFF00"/>
                </a:highlight>
                <a:latin typeface="Calibri" panose="020F0502020204030204" pitchFamily="34" charset="0"/>
                <a:cs typeface="Calibri" panose="020F0502020204030204" pitchFamily="34" charset="0"/>
              </a:rPr>
              <a:t>he opened the fourth seal</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 heard the voice of the fourth living creature say, “Come!”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 looked, and behold, a </a:t>
            </a:r>
            <a:r>
              <a:rPr lang="en-CA" b="1" dirty="0">
                <a:highlight>
                  <a:srgbClr val="FFFF00"/>
                </a:highlight>
                <a:latin typeface="Calibri" panose="020F0502020204030204" pitchFamily="34" charset="0"/>
                <a:cs typeface="Calibri" panose="020F0502020204030204" pitchFamily="34" charset="0"/>
              </a:rPr>
              <a:t>pale horse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its rider’s name was </a:t>
            </a:r>
            <a:r>
              <a:rPr lang="en-CA" b="1" dirty="0">
                <a:highlight>
                  <a:srgbClr val="FFFF00"/>
                </a:highlight>
                <a:latin typeface="Calibri" panose="020F0502020204030204" pitchFamily="34" charset="0"/>
                <a:cs typeface="Calibri" panose="020F0502020204030204" pitchFamily="34" charset="0"/>
              </a:rPr>
              <a:t>Death, and [the grave]</a:t>
            </a:r>
            <a:r>
              <a:rPr lang="en-CA" dirty="0">
                <a:latin typeface="Calibri" panose="020F0502020204030204" pitchFamily="34" charset="0"/>
                <a:cs typeface="Calibri" panose="020F0502020204030204" pitchFamily="34" charset="0"/>
              </a:rPr>
              <a:t> followed him.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they were given authority over </a:t>
            </a:r>
            <a:r>
              <a:rPr lang="en-CA" b="1" dirty="0">
                <a:highlight>
                  <a:srgbClr val="FFFF00"/>
                </a:highlight>
                <a:latin typeface="Calibri" panose="020F0502020204030204" pitchFamily="34" charset="0"/>
                <a:cs typeface="Calibri" panose="020F0502020204030204" pitchFamily="34" charset="0"/>
              </a:rPr>
              <a:t>a fourth of the earth</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kill with sword</a:t>
            </a:r>
            <a:r>
              <a:rPr lang="en-CA" dirty="0">
                <a:latin typeface="Calibri" panose="020F0502020204030204" pitchFamily="34" charset="0"/>
                <a:cs typeface="Calibri" panose="020F0502020204030204" pitchFamily="34" charset="0"/>
              </a:rPr>
              <a:t> and with </a:t>
            </a:r>
            <a:r>
              <a:rPr lang="en-CA" b="1" dirty="0">
                <a:highlight>
                  <a:srgbClr val="FFFF00"/>
                </a:highlight>
                <a:latin typeface="Calibri" panose="020F0502020204030204" pitchFamily="34" charset="0"/>
                <a:cs typeface="Calibri" panose="020F0502020204030204" pitchFamily="34" charset="0"/>
              </a:rPr>
              <a:t>famine</a:t>
            </a:r>
            <a:r>
              <a:rPr lang="en-CA" dirty="0">
                <a:latin typeface="Calibri" panose="020F0502020204030204" pitchFamily="34" charset="0"/>
                <a:cs typeface="Calibri" panose="020F0502020204030204" pitchFamily="34" charset="0"/>
              </a:rPr>
              <a:t> and with </a:t>
            </a:r>
            <a:r>
              <a:rPr lang="en-CA" b="1" dirty="0">
                <a:highlight>
                  <a:srgbClr val="FFFF00"/>
                </a:highlight>
                <a:latin typeface="Calibri" panose="020F0502020204030204" pitchFamily="34" charset="0"/>
                <a:cs typeface="Calibri" panose="020F0502020204030204" pitchFamily="34" charset="0"/>
              </a:rPr>
              <a:t>pestilence</a:t>
            </a:r>
            <a:r>
              <a:rPr lang="en-CA" dirty="0">
                <a:latin typeface="Calibri" panose="020F0502020204030204" pitchFamily="34" charset="0"/>
                <a:cs typeface="Calibri" panose="020F0502020204030204" pitchFamily="34" charset="0"/>
              </a:rPr>
              <a:t> and by </a:t>
            </a:r>
            <a:r>
              <a:rPr lang="en-CA" b="1" dirty="0">
                <a:highlight>
                  <a:srgbClr val="FFFF00"/>
                </a:highlight>
                <a:latin typeface="Calibri" panose="020F0502020204030204" pitchFamily="34" charset="0"/>
                <a:cs typeface="Calibri" panose="020F0502020204030204" pitchFamily="34" charset="0"/>
              </a:rPr>
              <a:t>wild beasts</a:t>
            </a:r>
            <a:r>
              <a:rPr lang="en-CA" dirty="0">
                <a:latin typeface="Calibri" panose="020F0502020204030204" pitchFamily="34" charset="0"/>
                <a:cs typeface="Calibri" panose="020F0502020204030204" pitchFamily="34" charset="0"/>
              </a:rPr>
              <a:t> of the earth. </a:t>
            </a:r>
          </a:p>
          <a:p>
            <a:pPr marL="457200" lvl="1" indent="0">
              <a:buNone/>
            </a:pPr>
            <a:r>
              <a:rPr lang="en-CA" b="1" u="sng" dirty="0">
                <a:latin typeface="Calibri" panose="020F0502020204030204" pitchFamily="34" charset="0"/>
                <a:cs typeface="Calibri" panose="020F0502020204030204" pitchFamily="34" charset="0"/>
              </a:rPr>
              <a:t>Mark 13:8b ESV</a:t>
            </a:r>
          </a:p>
          <a:p>
            <a:pPr marL="457200" lvl="1" indent="0">
              <a:spcBef>
                <a:spcPts val="0"/>
              </a:spcBef>
              <a:buNone/>
            </a:pPr>
            <a:r>
              <a:rPr lang="en-CA" dirty="0">
                <a:latin typeface="Calibri" panose="020F0502020204030204" pitchFamily="34" charset="0"/>
                <a:cs typeface="Calibri" panose="020F0502020204030204" pitchFamily="34" charset="0"/>
              </a:rPr>
              <a:t>There will be </a:t>
            </a:r>
            <a:r>
              <a:rPr lang="en-CA" b="1" dirty="0">
                <a:highlight>
                  <a:srgbClr val="FFFF00"/>
                </a:highlight>
                <a:latin typeface="Calibri" panose="020F0502020204030204" pitchFamily="34" charset="0"/>
                <a:cs typeface="Calibri" panose="020F0502020204030204" pitchFamily="34" charset="0"/>
              </a:rPr>
              <a:t>earthquakes</a:t>
            </a:r>
            <a:r>
              <a:rPr lang="en-CA" dirty="0">
                <a:latin typeface="Calibri" panose="020F0502020204030204" pitchFamily="34" charset="0"/>
                <a:cs typeface="Calibri" panose="020F0502020204030204" pitchFamily="34" charset="0"/>
              </a:rPr>
              <a:t> in various places; there will be </a:t>
            </a:r>
            <a:r>
              <a:rPr lang="en-CA" b="1" dirty="0">
                <a:highlight>
                  <a:srgbClr val="FFFF00"/>
                </a:highlight>
                <a:latin typeface="Calibri" panose="020F0502020204030204" pitchFamily="34" charset="0"/>
                <a:cs typeface="Calibri" panose="020F0502020204030204" pitchFamily="34" charset="0"/>
              </a:rPr>
              <a:t>famines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These are but the beginning of the birth pains.</a:t>
            </a:r>
          </a:p>
          <a:p>
            <a:pPr marL="457200" lvl="1" indent="0">
              <a:buNone/>
            </a:pPr>
            <a:r>
              <a:rPr lang="en-CA" b="1" u="sng" dirty="0">
                <a:latin typeface="Calibri" panose="020F0502020204030204" pitchFamily="34" charset="0"/>
                <a:cs typeface="Calibri" panose="020F0502020204030204" pitchFamily="34" charset="0"/>
              </a:rPr>
              <a:t>Matthew 24:7b-8 ESV</a:t>
            </a:r>
          </a:p>
          <a:p>
            <a:pPr marL="457200" lvl="1" indent="0">
              <a:spcBef>
                <a:spcPts val="0"/>
              </a:spcBef>
              <a:buNone/>
            </a:pPr>
            <a:r>
              <a:rPr lang="en-CA" dirty="0">
                <a:latin typeface="Calibri" panose="020F0502020204030204" pitchFamily="34" charset="0"/>
                <a:cs typeface="Calibri" panose="020F0502020204030204" pitchFamily="34" charset="0"/>
              </a:rPr>
              <a:t>… and there will be </a:t>
            </a:r>
            <a:r>
              <a:rPr lang="en-CA" b="1" dirty="0">
                <a:highlight>
                  <a:srgbClr val="FFFF00"/>
                </a:highlight>
                <a:latin typeface="Calibri" panose="020F0502020204030204" pitchFamily="34" charset="0"/>
                <a:cs typeface="Calibri" panose="020F0502020204030204" pitchFamily="34" charset="0"/>
              </a:rPr>
              <a:t>famines</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earthquakes</a:t>
            </a:r>
            <a:r>
              <a:rPr lang="en-CA" dirty="0">
                <a:latin typeface="Calibri" panose="020F0502020204030204" pitchFamily="34" charset="0"/>
                <a:cs typeface="Calibri" panose="020F0502020204030204" pitchFamily="34" charset="0"/>
              </a:rPr>
              <a:t> in various places.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(All these are but the beginning of the birth pains.) </a:t>
            </a:r>
          </a:p>
          <a:p>
            <a:pPr marL="457200" lvl="1" indent="0">
              <a:buNone/>
            </a:pPr>
            <a:r>
              <a:rPr lang="en-CA" b="1" u="sng" dirty="0">
                <a:latin typeface="Calibri" panose="020F0502020204030204" pitchFamily="34" charset="0"/>
                <a:cs typeface="Calibri" panose="020F0502020204030204" pitchFamily="34" charset="0"/>
              </a:rPr>
              <a:t>Luke 21:11a ESV</a:t>
            </a:r>
          </a:p>
          <a:p>
            <a:pPr marL="457200" lvl="1" indent="0">
              <a:spcBef>
                <a:spcPts val="0"/>
              </a:spcBef>
              <a:buNone/>
            </a:pPr>
            <a:r>
              <a:rPr lang="en-CA" dirty="0">
                <a:latin typeface="Calibri" panose="020F0502020204030204" pitchFamily="34" charset="0"/>
                <a:cs typeface="Calibri" panose="020F0502020204030204" pitchFamily="34" charset="0"/>
              </a:rPr>
              <a:t>There will be </a:t>
            </a:r>
            <a:r>
              <a:rPr lang="en-CA" b="1" dirty="0">
                <a:highlight>
                  <a:srgbClr val="FFFF00"/>
                </a:highlight>
                <a:latin typeface="Calibri" panose="020F0502020204030204" pitchFamily="34" charset="0"/>
                <a:cs typeface="Calibri" panose="020F0502020204030204" pitchFamily="34" charset="0"/>
              </a:rPr>
              <a:t>great earthquakes</a:t>
            </a:r>
            <a:r>
              <a:rPr lang="en-CA" dirty="0">
                <a:latin typeface="Calibri" panose="020F0502020204030204" pitchFamily="34" charset="0"/>
                <a:cs typeface="Calibri" panose="020F0502020204030204" pitchFamily="34" charset="0"/>
              </a:rPr>
              <a:t>, and in various places </a:t>
            </a:r>
            <a:r>
              <a:rPr lang="en-CA" b="1" dirty="0">
                <a:highlight>
                  <a:srgbClr val="FFFF00"/>
                </a:highlight>
                <a:latin typeface="Calibri" panose="020F0502020204030204" pitchFamily="34" charset="0"/>
                <a:cs typeface="Calibri" panose="020F0502020204030204" pitchFamily="34" charset="0"/>
              </a:rPr>
              <a:t>famines</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pestilences</a:t>
            </a:r>
            <a:r>
              <a:rPr lang="en-CA"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119655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DC6B5-D7F1-D783-D2F9-BC1E305C985B}"/>
              </a:ext>
            </a:extLst>
          </p:cNvPr>
          <p:cNvSpPr>
            <a:spLocks noGrp="1"/>
          </p:cNvSpPr>
          <p:nvPr>
            <p:ph type="title"/>
          </p:nvPr>
        </p:nvSpPr>
        <p:spPr>
          <a:xfrm>
            <a:off x="0" y="1"/>
            <a:ext cx="12192000" cy="1125414"/>
          </a:xfrm>
        </p:spPr>
        <p:txBody>
          <a:bodyPr/>
          <a:lstStyle/>
          <a:p>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Four Horsemen of the Apocalypse</a:t>
            </a:r>
            <a:endParaRPr lang="en-CA" dirty="0"/>
          </a:p>
        </p:txBody>
      </p:sp>
      <p:sp>
        <p:nvSpPr>
          <p:cNvPr id="3" name="Content Placeholder 2">
            <a:extLst>
              <a:ext uri="{FF2B5EF4-FFF2-40B4-BE49-F238E27FC236}">
                <a16:creationId xmlns:a16="http://schemas.microsoft.com/office/drawing/2014/main" id="{33729D46-5B04-701B-69DD-A15F91C2F688}"/>
              </a:ext>
            </a:extLst>
          </p:cNvPr>
          <p:cNvSpPr>
            <a:spLocks noGrp="1"/>
          </p:cNvSpPr>
          <p:nvPr>
            <p:ph idx="1"/>
          </p:nvPr>
        </p:nvSpPr>
        <p:spPr>
          <a:xfrm>
            <a:off x="-1" y="1125415"/>
            <a:ext cx="12192001" cy="5732584"/>
          </a:xfrm>
        </p:spPr>
        <p:txBody>
          <a:bodyPr/>
          <a:lstStyle/>
          <a:p>
            <a:r>
              <a:rPr lang="en-CA" b="1" dirty="0">
                <a:highlight>
                  <a:srgbClr val="FFFF00"/>
                </a:highlight>
                <a:latin typeface="Calibri" panose="020F0502020204030204" pitchFamily="34" charset="0"/>
                <a:cs typeface="Calibri" panose="020F0502020204030204" pitchFamily="34" charset="0"/>
              </a:rPr>
              <a:t>The events and particulars of the “four horsemen” have been the steady state of the world throughout human history</a:t>
            </a:r>
          </a:p>
          <a:p>
            <a:r>
              <a:rPr lang="en-CA" dirty="0">
                <a:latin typeface="Calibri" panose="020F0502020204030204" pitchFamily="34" charset="0"/>
                <a:cs typeface="Calibri" panose="020F0502020204030204" pitchFamily="34" charset="0"/>
              </a:rPr>
              <a:t>The only elements that are different are the players in the “religious deception”</a:t>
            </a:r>
          </a:p>
          <a:p>
            <a:r>
              <a:rPr lang="en-CA" dirty="0">
                <a:latin typeface="Calibri" panose="020F0502020204030204" pitchFamily="34" charset="0"/>
                <a:cs typeface="Calibri" panose="020F0502020204030204" pitchFamily="34" charset="0"/>
              </a:rPr>
              <a:t>Satan the Devil has used religious deception from the beginning, but with the inception of the New Testament Church, </a:t>
            </a:r>
            <a:r>
              <a:rPr lang="en-CA" b="1" dirty="0">
                <a:highlight>
                  <a:srgbClr val="FFFF00"/>
                </a:highlight>
                <a:latin typeface="Calibri" panose="020F0502020204030204" pitchFamily="34" charset="0"/>
                <a:cs typeface="Calibri" panose="020F0502020204030204" pitchFamily="34" charset="0"/>
              </a:rPr>
              <a:t>True Christians have become the focus of Satan’s attack</a:t>
            </a:r>
          </a:p>
          <a:p>
            <a:r>
              <a:rPr lang="en-CA" dirty="0">
                <a:latin typeface="Calibri" panose="020F0502020204030204" pitchFamily="34" charset="0"/>
                <a:cs typeface="Calibri" panose="020F0502020204030204" pitchFamily="34" charset="0"/>
              </a:rPr>
              <a:t>The organized attack on the Church was at first through the </a:t>
            </a:r>
            <a:r>
              <a:rPr lang="en-CA" b="1" dirty="0">
                <a:highlight>
                  <a:srgbClr val="FFFF00"/>
                </a:highlight>
                <a:latin typeface="Calibri" panose="020F0502020204030204" pitchFamily="34" charset="0"/>
                <a:cs typeface="Calibri" panose="020F0502020204030204" pitchFamily="34" charset="0"/>
              </a:rPr>
              <a:t>Roman Empire</a:t>
            </a:r>
            <a:r>
              <a:rPr lang="en-CA" dirty="0">
                <a:latin typeface="Calibri" panose="020F0502020204030204" pitchFamily="34" charset="0"/>
                <a:cs typeface="Calibri" panose="020F0502020204030204" pitchFamily="34" charset="0"/>
              </a:rPr>
              <a:t> with the requirement to participate in “</a:t>
            </a:r>
            <a:r>
              <a:rPr lang="en-CA" b="1" dirty="0">
                <a:highlight>
                  <a:srgbClr val="FFFF00"/>
                </a:highlight>
                <a:latin typeface="Calibri" panose="020F0502020204030204" pitchFamily="34" charset="0"/>
                <a:cs typeface="Calibri" panose="020F0502020204030204" pitchFamily="34" charset="0"/>
              </a:rPr>
              <a:t>emperor worship</a:t>
            </a:r>
            <a:r>
              <a:rPr lang="en-CA"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Satan almost immediately began to corrupt the New Testament Church from within through “heresies” (lies, myths, traditions, speculation) – culminating in the preponderance of the “</a:t>
            </a:r>
            <a:r>
              <a:rPr lang="en-CA" b="1" dirty="0">
                <a:highlight>
                  <a:srgbClr val="FFFF00"/>
                </a:highlight>
                <a:latin typeface="Calibri" panose="020F0502020204030204" pitchFamily="34" charset="0"/>
                <a:cs typeface="Calibri" panose="020F0502020204030204" pitchFamily="34" charset="0"/>
              </a:rPr>
              <a:t>false church</a:t>
            </a:r>
            <a:r>
              <a:rPr lang="en-CA" dirty="0">
                <a:latin typeface="Calibri" panose="020F0502020204030204" pitchFamily="34" charset="0"/>
                <a:cs typeface="Calibri" panose="020F0502020204030204" pitchFamily="34" charset="0"/>
              </a:rPr>
              <a:t>”, the “</a:t>
            </a:r>
            <a:r>
              <a:rPr lang="en-CA" b="1" dirty="0">
                <a:highlight>
                  <a:srgbClr val="FFFF00"/>
                </a:highlight>
                <a:latin typeface="Calibri" panose="020F0502020204030204" pitchFamily="34" charset="0"/>
                <a:cs typeface="Calibri" panose="020F0502020204030204" pitchFamily="34" charset="0"/>
              </a:rPr>
              <a:t>great prostitute</a:t>
            </a:r>
            <a:r>
              <a:rPr lang="en-CA" dirty="0">
                <a:latin typeface="Calibri" panose="020F0502020204030204" pitchFamily="34" charset="0"/>
                <a:cs typeface="Calibri" panose="020F0502020204030204" pitchFamily="34" charset="0"/>
              </a:rPr>
              <a:t>”</a:t>
            </a:r>
          </a:p>
          <a:p>
            <a:endParaRPr lang="en-CA" dirty="0"/>
          </a:p>
        </p:txBody>
      </p:sp>
    </p:spTree>
    <p:extLst>
      <p:ext uri="{BB962C8B-B14F-4D97-AF65-F5344CB8AC3E}">
        <p14:creationId xmlns:p14="http://schemas.microsoft.com/office/powerpoint/2010/main" val="46568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A7B3F-CA6E-EEF5-42BD-580A46C15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0199BE-C700-51F5-5FAF-3E17E6EF726C}"/>
              </a:ext>
            </a:extLst>
          </p:cNvPr>
          <p:cNvSpPr>
            <a:spLocks noGrp="1"/>
          </p:cNvSpPr>
          <p:nvPr>
            <p:ph type="title"/>
          </p:nvPr>
        </p:nvSpPr>
        <p:spPr>
          <a:xfrm>
            <a:off x="0" y="1"/>
            <a:ext cx="12192000" cy="1139482"/>
          </a:xfrm>
        </p:spPr>
        <p:txBody>
          <a:bodyPr/>
          <a:lstStyle/>
          <a:p>
            <a:pPr algn="ctr"/>
            <a:r>
              <a:rPr lang="en-CA" dirty="0">
                <a:latin typeface="Arial Black" panose="020B0A04020102020204" pitchFamily="34" charset="0"/>
              </a:rPr>
              <a:t>The Four Horsemen of the Apocalypse</a:t>
            </a:r>
          </a:p>
        </p:txBody>
      </p:sp>
      <p:pic>
        <p:nvPicPr>
          <p:cNvPr id="7" name="Content Placeholder 6">
            <a:extLst>
              <a:ext uri="{FF2B5EF4-FFF2-40B4-BE49-F238E27FC236}">
                <a16:creationId xmlns:a16="http://schemas.microsoft.com/office/drawing/2014/main" id="{95884C4A-6943-D8B9-02F1-23B1B8BDFE36}"/>
              </a:ext>
            </a:extLst>
          </p:cNvPr>
          <p:cNvPicPr>
            <a:picLocks noGrp="1" noChangeAspect="1"/>
          </p:cNvPicPr>
          <p:nvPr>
            <p:ph idx="1"/>
          </p:nvPr>
        </p:nvPicPr>
        <p:blipFill>
          <a:blip r:embed="rId3"/>
          <a:stretch>
            <a:fillRect/>
          </a:stretch>
        </p:blipFill>
        <p:spPr>
          <a:xfrm>
            <a:off x="1617785" y="1118059"/>
            <a:ext cx="9298743" cy="5561728"/>
          </a:xfrm>
          <a:prstGeom prst="rect">
            <a:avLst/>
          </a:prstGeom>
        </p:spPr>
      </p:pic>
    </p:spTree>
    <p:extLst>
      <p:ext uri="{BB962C8B-B14F-4D97-AF65-F5344CB8AC3E}">
        <p14:creationId xmlns:p14="http://schemas.microsoft.com/office/powerpoint/2010/main" val="1339340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12185-A00B-3B0D-67C0-16A3EE818827}"/>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What is the “End-time”?</a:t>
            </a:r>
          </a:p>
        </p:txBody>
      </p:sp>
      <p:sp>
        <p:nvSpPr>
          <p:cNvPr id="3" name="Content Placeholder 2">
            <a:extLst>
              <a:ext uri="{FF2B5EF4-FFF2-40B4-BE49-F238E27FC236}">
                <a16:creationId xmlns:a16="http://schemas.microsoft.com/office/drawing/2014/main" id="{A94D1FDF-8254-F2A1-E323-124C3C7A80DB}"/>
              </a:ext>
            </a:extLst>
          </p:cNvPr>
          <p:cNvSpPr>
            <a:spLocks noGrp="1"/>
          </p:cNvSpPr>
          <p:nvPr>
            <p:ph idx="1"/>
          </p:nvPr>
        </p:nvSpPr>
        <p:spPr>
          <a:xfrm>
            <a:off x="415636" y="1167618"/>
            <a:ext cx="11776364" cy="5690381"/>
          </a:xfrm>
        </p:spPr>
        <p:txBody>
          <a:bodyPr>
            <a:normAutofit/>
          </a:bodyPr>
          <a:lstStyle/>
          <a:p>
            <a:r>
              <a:rPr lang="en-CA" dirty="0">
                <a:latin typeface="Calibri" panose="020F0502020204030204" pitchFamily="34" charset="0"/>
                <a:cs typeface="Calibri" panose="020F0502020204030204" pitchFamily="34" charset="0"/>
              </a:rPr>
              <a:t>The Book of Daniel uses the phrase “</a:t>
            </a:r>
            <a:r>
              <a:rPr lang="en-CA" b="1" dirty="0">
                <a:highlight>
                  <a:srgbClr val="FFFF00"/>
                </a:highlight>
                <a:latin typeface="Calibri" panose="020F0502020204030204" pitchFamily="34" charset="0"/>
                <a:cs typeface="Calibri" panose="020F0502020204030204" pitchFamily="34" charset="0"/>
              </a:rPr>
              <a:t>time of the end</a:t>
            </a:r>
            <a:r>
              <a:rPr lang="en-CA" dirty="0">
                <a:latin typeface="Calibri" panose="020F0502020204030204" pitchFamily="34" charset="0"/>
                <a:cs typeface="Calibri" panose="020F0502020204030204" pitchFamily="34" charset="0"/>
              </a:rPr>
              <a:t>” on six occasions:</a:t>
            </a:r>
          </a:p>
          <a:p>
            <a:pPr marL="457200" lvl="1" indent="0">
              <a:spcBef>
                <a:spcPts val="0"/>
              </a:spcBef>
              <a:buNone/>
            </a:pPr>
            <a:r>
              <a:rPr lang="en-CA" b="1" u="sng" dirty="0">
                <a:latin typeface="Calibri" panose="020F0502020204030204" pitchFamily="34" charset="0"/>
                <a:cs typeface="Calibri" panose="020F0502020204030204" pitchFamily="34" charset="0"/>
              </a:rPr>
              <a:t>Daniel 8:16b-17, 19 ESV</a:t>
            </a:r>
          </a:p>
          <a:p>
            <a:pPr marL="457200" lvl="1" indent="0">
              <a:spcBef>
                <a:spcPts val="0"/>
              </a:spcBef>
              <a:buNone/>
            </a:pPr>
            <a:r>
              <a:rPr lang="en-CA" dirty="0">
                <a:latin typeface="Calibri" panose="020F0502020204030204" pitchFamily="34" charset="0"/>
                <a:cs typeface="Calibri" panose="020F0502020204030204" pitchFamily="34" charset="0"/>
              </a:rPr>
              <a:t>“Gabriel, make this man understand the vision.” </a:t>
            </a:r>
          </a:p>
          <a:p>
            <a:pPr marL="457200" lvl="1" indent="0">
              <a:buNone/>
            </a:pPr>
            <a:r>
              <a:rPr lang="en-CA" dirty="0">
                <a:latin typeface="Calibri" panose="020F0502020204030204" pitchFamily="34" charset="0"/>
                <a:cs typeface="Calibri" panose="020F0502020204030204" pitchFamily="34" charset="0"/>
              </a:rPr>
              <a:t>So he came near where I stood.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when he came, I was frightened and fell on my face.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he said to me, </a:t>
            </a:r>
          </a:p>
          <a:p>
            <a:pPr marL="914400" lvl="2" indent="0">
              <a:spcBef>
                <a:spcPts val="0"/>
              </a:spcBef>
              <a:buNone/>
            </a:pPr>
            <a:r>
              <a:rPr lang="en-CA" sz="2400" dirty="0">
                <a:latin typeface="Calibri" panose="020F0502020204030204" pitchFamily="34" charset="0"/>
                <a:cs typeface="Calibri" panose="020F0502020204030204" pitchFamily="34" charset="0"/>
              </a:rPr>
              <a:t>“Understand, O son of man, that the </a:t>
            </a:r>
            <a:r>
              <a:rPr lang="en-CA" sz="2400" b="1" dirty="0">
                <a:highlight>
                  <a:srgbClr val="FFFF00"/>
                </a:highlight>
                <a:latin typeface="Calibri" panose="020F0502020204030204" pitchFamily="34" charset="0"/>
                <a:cs typeface="Calibri" panose="020F0502020204030204" pitchFamily="34" charset="0"/>
              </a:rPr>
              <a:t>vision is for the </a:t>
            </a:r>
            <a:r>
              <a:rPr lang="en-CA" sz="2400" b="1" i="1" u="sng" dirty="0">
                <a:highlight>
                  <a:srgbClr val="FFFF00"/>
                </a:highlight>
                <a:latin typeface="Calibri" panose="020F0502020204030204" pitchFamily="34" charset="0"/>
                <a:cs typeface="Calibri" panose="020F0502020204030204" pitchFamily="34" charset="0"/>
              </a:rPr>
              <a:t>time of the end</a:t>
            </a:r>
            <a:r>
              <a:rPr lang="en-CA" sz="2400" dirty="0">
                <a:latin typeface="Calibri" panose="020F0502020204030204" pitchFamily="34" charset="0"/>
                <a:cs typeface="Calibri" panose="020F0502020204030204" pitchFamily="34" charset="0"/>
              </a:rPr>
              <a:t>.”</a:t>
            </a:r>
            <a:endParaRPr lang="en-CA" dirty="0">
              <a:latin typeface="Calibri" panose="020F0502020204030204" pitchFamily="34" charset="0"/>
              <a:cs typeface="Calibri" panose="020F0502020204030204" pitchFamily="34" charset="0"/>
            </a:endParaRPr>
          </a:p>
          <a:p>
            <a:pPr marL="457200" lvl="1" indent="0">
              <a:buNone/>
            </a:pPr>
            <a:r>
              <a:rPr lang="en-CA" dirty="0">
                <a:latin typeface="Calibri" panose="020F0502020204030204" pitchFamily="34" charset="0"/>
                <a:cs typeface="Calibri" panose="020F0502020204030204" pitchFamily="34" charset="0"/>
              </a:rPr>
              <a:t>He said, </a:t>
            </a:r>
          </a:p>
          <a:p>
            <a:pPr marL="914400" lvl="2" indent="0">
              <a:spcBef>
                <a:spcPts val="0"/>
              </a:spcBef>
              <a:buNone/>
            </a:pPr>
            <a:r>
              <a:rPr lang="en-CA" sz="2400" dirty="0">
                <a:latin typeface="Calibri" panose="020F0502020204030204" pitchFamily="34" charset="0"/>
                <a:cs typeface="Calibri" panose="020F0502020204030204" pitchFamily="34" charset="0"/>
              </a:rPr>
              <a:t>“Behold, I will make known to you what shall be at </a:t>
            </a:r>
            <a:r>
              <a:rPr lang="en-CA" sz="2400" b="1" dirty="0">
                <a:highlight>
                  <a:srgbClr val="FFFF00"/>
                </a:highlight>
                <a:latin typeface="Calibri" panose="020F0502020204030204" pitchFamily="34" charset="0"/>
                <a:cs typeface="Calibri" panose="020F0502020204030204" pitchFamily="34" charset="0"/>
              </a:rPr>
              <a:t>the latter end of the indignation</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for it refers to </a:t>
            </a:r>
            <a:r>
              <a:rPr lang="en-CA" sz="2400" b="1" dirty="0">
                <a:highlight>
                  <a:srgbClr val="FFFF00"/>
                </a:highlight>
                <a:latin typeface="Calibri" panose="020F0502020204030204" pitchFamily="34" charset="0"/>
                <a:cs typeface="Calibri" panose="020F0502020204030204" pitchFamily="34" charset="0"/>
              </a:rPr>
              <a:t>the appointed </a:t>
            </a:r>
            <a:r>
              <a:rPr lang="en-CA" sz="2400" b="1" i="1" u="sng" dirty="0">
                <a:highlight>
                  <a:srgbClr val="FFFF00"/>
                </a:highlight>
                <a:latin typeface="Calibri" panose="020F0502020204030204" pitchFamily="34" charset="0"/>
                <a:cs typeface="Calibri" panose="020F0502020204030204" pitchFamily="34" charset="0"/>
              </a:rPr>
              <a:t>time of the end</a:t>
            </a:r>
            <a:r>
              <a:rPr lang="en-CA" sz="2400" dirty="0">
                <a:latin typeface="Calibri" panose="020F0502020204030204" pitchFamily="34" charset="0"/>
                <a:cs typeface="Calibri" panose="020F0502020204030204" pitchFamily="34" charset="0"/>
              </a:rPr>
              <a:t>. </a:t>
            </a:r>
          </a:p>
          <a:p>
            <a:pPr>
              <a:spcBef>
                <a:spcPts val="1200"/>
              </a:spcBef>
            </a:pPr>
            <a:r>
              <a:rPr lang="en-CA" dirty="0">
                <a:latin typeface="Calibri" panose="020F0502020204030204" pitchFamily="34" charset="0"/>
                <a:cs typeface="Calibri" panose="020F0502020204030204" pitchFamily="34" charset="0"/>
              </a:rPr>
              <a:t>The vision began with contemporary events but projected into the indefinite future – “</a:t>
            </a:r>
            <a:r>
              <a:rPr lang="en-CA" b="1" dirty="0">
                <a:highlight>
                  <a:srgbClr val="FFFF00"/>
                </a:highlight>
                <a:latin typeface="Calibri" panose="020F0502020204030204" pitchFamily="34" charset="0"/>
                <a:cs typeface="Calibri" panose="020F0502020204030204" pitchFamily="34" charset="0"/>
              </a:rPr>
              <a:t>the latter end of the indignation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Daniel 8:23-24a ESV</a:t>
            </a:r>
          </a:p>
          <a:p>
            <a:pPr marL="457200" lvl="1" indent="0">
              <a:spcBef>
                <a:spcPts val="0"/>
              </a:spcBef>
              <a:buNone/>
            </a:pP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at the latter end</a:t>
            </a:r>
            <a:r>
              <a:rPr lang="en-CA" dirty="0">
                <a:latin typeface="Calibri" panose="020F0502020204030204" pitchFamily="34" charset="0"/>
                <a:cs typeface="Calibri" panose="020F0502020204030204" pitchFamily="34" charset="0"/>
              </a:rPr>
              <a:t> of their kingdom, when the transgressors have reached their limit,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a king of bold face</a:t>
            </a:r>
            <a:r>
              <a:rPr lang="en-CA" dirty="0">
                <a:latin typeface="Calibri" panose="020F0502020204030204" pitchFamily="34" charset="0"/>
                <a:cs typeface="Calibri" panose="020F0502020204030204" pitchFamily="34" charset="0"/>
              </a:rPr>
              <a:t>, one who understands riddles, shall arise. His power shall be great …</a:t>
            </a:r>
          </a:p>
        </p:txBody>
      </p:sp>
    </p:spTree>
    <p:extLst>
      <p:ext uri="{BB962C8B-B14F-4D97-AF65-F5344CB8AC3E}">
        <p14:creationId xmlns:p14="http://schemas.microsoft.com/office/powerpoint/2010/main" val="3393887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4D32C-ACA2-B199-208A-B527D1FE86BB}"/>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B1AAE4E0-2501-8277-3158-94F6C7356AD2}"/>
              </a:ext>
            </a:extLst>
          </p:cNvPr>
          <p:cNvSpPr>
            <a:spLocks noGrp="1"/>
          </p:cNvSpPr>
          <p:nvPr>
            <p:ph idx="1"/>
          </p:nvPr>
        </p:nvSpPr>
        <p:spPr>
          <a:xfrm>
            <a:off x="623454" y="1167618"/>
            <a:ext cx="11568545" cy="5690381"/>
          </a:xfrm>
        </p:spPr>
        <p:txBody>
          <a:bodyPr/>
          <a:lstStyle/>
          <a:p>
            <a:pPr marL="0" indent="0">
              <a:buNone/>
            </a:pPr>
            <a:r>
              <a:rPr lang="en-CA" b="1" dirty="0">
                <a:highlight>
                  <a:srgbClr val="FFFF00"/>
                </a:highlight>
                <a:latin typeface="Calibri" panose="020F0502020204030204" pitchFamily="34" charset="0"/>
                <a:cs typeface="Calibri" panose="020F0502020204030204" pitchFamily="34" charset="0"/>
              </a:rPr>
              <a:t>The Fifth Seal is specifically religious persecution of True Christians,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 great tribulation”</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Revelation 6:9-11 ESV</a:t>
            </a:r>
          </a:p>
          <a:p>
            <a:pPr marL="457200" lvl="1" indent="0">
              <a:buNone/>
            </a:pPr>
            <a:r>
              <a:rPr lang="en-CA" b="1" dirty="0">
                <a:highlight>
                  <a:srgbClr val="FFFF00"/>
                </a:highlight>
                <a:latin typeface="Calibri" panose="020F0502020204030204" pitchFamily="34" charset="0"/>
                <a:cs typeface="Calibri" panose="020F0502020204030204" pitchFamily="34" charset="0"/>
              </a:rPr>
              <a:t>When he opened the fifth seal</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 saw under the altar the </a:t>
            </a:r>
            <a:r>
              <a:rPr lang="en-CA" b="1" dirty="0">
                <a:highlight>
                  <a:srgbClr val="FFFF00"/>
                </a:highlight>
                <a:latin typeface="Calibri" panose="020F0502020204030204" pitchFamily="34" charset="0"/>
                <a:cs typeface="Calibri" panose="020F0502020204030204" pitchFamily="34" charset="0"/>
              </a:rPr>
              <a:t>[persons] who had been slain for the word of God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and for the witness they had borne</a:t>
            </a:r>
            <a:r>
              <a:rPr lang="en-CA" dirty="0">
                <a:latin typeface="Calibri" panose="020F0502020204030204" pitchFamily="34" charset="0"/>
                <a:cs typeface="Calibri" panose="020F0502020204030204" pitchFamily="34" charset="0"/>
              </a:rPr>
              <a:t>. </a:t>
            </a:r>
          </a:p>
          <a:p>
            <a:pPr marL="457200" lvl="1" indent="0">
              <a:spcBef>
                <a:spcPts val="1200"/>
              </a:spcBef>
              <a:buNone/>
            </a:pPr>
            <a:r>
              <a:rPr lang="en-CA" dirty="0">
                <a:latin typeface="Calibri" panose="020F0502020204030204" pitchFamily="34" charset="0"/>
                <a:cs typeface="Calibri" panose="020F0502020204030204" pitchFamily="34" charset="0"/>
              </a:rPr>
              <a:t>They cried out with a loud voice, </a:t>
            </a:r>
          </a:p>
          <a:p>
            <a:pPr marL="914400" lvl="2" indent="0">
              <a:buNone/>
            </a:pPr>
            <a:r>
              <a:rPr lang="en-CA" sz="2400" dirty="0">
                <a:latin typeface="Calibri" panose="020F0502020204030204" pitchFamily="34" charset="0"/>
                <a:cs typeface="Calibri" panose="020F0502020204030204" pitchFamily="34" charset="0"/>
              </a:rPr>
              <a:t>“O Sovereign Lord, holy and true, </a:t>
            </a:r>
            <a:br>
              <a:rPr lang="en-CA" sz="2400" dirty="0">
                <a:latin typeface="Calibri" panose="020F0502020204030204" pitchFamily="34" charset="0"/>
                <a:cs typeface="Calibri" panose="020F0502020204030204" pitchFamily="34" charset="0"/>
              </a:rPr>
            </a:br>
            <a:r>
              <a:rPr lang="en-CA" sz="2400" b="1" dirty="0">
                <a:highlight>
                  <a:srgbClr val="FFFF00"/>
                </a:highlight>
                <a:latin typeface="Calibri" panose="020F0502020204030204" pitchFamily="34" charset="0"/>
                <a:cs typeface="Calibri" panose="020F0502020204030204" pitchFamily="34" charset="0"/>
              </a:rPr>
              <a:t>how long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before you will judge and avenge our blood on those who dwell on the earth?”</a:t>
            </a:r>
          </a:p>
          <a:p>
            <a:pPr marL="457200" lvl="1" indent="0">
              <a:spcBef>
                <a:spcPts val="1200"/>
              </a:spcBef>
              <a:buNone/>
            </a:pPr>
            <a:r>
              <a:rPr lang="en-CA" dirty="0">
                <a:latin typeface="Calibri" panose="020F0502020204030204" pitchFamily="34" charset="0"/>
                <a:cs typeface="Calibri" panose="020F0502020204030204" pitchFamily="34" charset="0"/>
              </a:rPr>
              <a:t>Then they were each given a white robe and told to </a:t>
            </a:r>
            <a:r>
              <a:rPr lang="en-CA" b="1" dirty="0">
                <a:highlight>
                  <a:srgbClr val="FFFF00"/>
                </a:highlight>
                <a:latin typeface="Calibri" panose="020F0502020204030204" pitchFamily="34" charset="0"/>
                <a:cs typeface="Calibri" panose="020F0502020204030204" pitchFamily="34" charset="0"/>
              </a:rPr>
              <a:t>rest a little longer</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i="1" u="sng" dirty="0">
                <a:highlight>
                  <a:srgbClr val="FFFF00"/>
                </a:highlight>
                <a:latin typeface="Calibri" panose="020F0502020204030204" pitchFamily="34" charset="0"/>
                <a:cs typeface="Calibri" panose="020F0502020204030204" pitchFamily="34" charset="0"/>
              </a:rPr>
              <a:t>until</a:t>
            </a:r>
            <a:r>
              <a:rPr lang="en-CA" b="1" dirty="0">
                <a:highlight>
                  <a:srgbClr val="FFFF00"/>
                </a:highlight>
                <a:latin typeface="Calibri" panose="020F0502020204030204" pitchFamily="34" charset="0"/>
                <a:cs typeface="Calibri" panose="020F0502020204030204" pitchFamily="34" charset="0"/>
              </a:rPr>
              <a:t> the number of their fellow servants and their brothers should be complete,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who were to be killed as they themselves had been</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743325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59187-0492-0923-97D5-DC4D171E2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2F845E-1CBB-D5C1-C961-AA79D6777BCF}"/>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37E06771-3BDF-BCB6-079C-63B754C3402F}"/>
              </a:ext>
            </a:extLst>
          </p:cNvPr>
          <p:cNvSpPr>
            <a:spLocks noGrp="1"/>
          </p:cNvSpPr>
          <p:nvPr>
            <p:ph idx="1"/>
          </p:nvPr>
        </p:nvSpPr>
        <p:spPr>
          <a:xfrm>
            <a:off x="706582" y="1167618"/>
            <a:ext cx="11485418" cy="5690381"/>
          </a:xfrm>
        </p:spPr>
        <p:txBody>
          <a:bodyPr>
            <a:normAutofit/>
          </a:bodyPr>
          <a:lstStyle/>
          <a:p>
            <a:pPr marL="0" indent="0">
              <a:buNone/>
            </a:pPr>
            <a:r>
              <a:rPr lang="en-CA" dirty="0">
                <a:latin typeface="Calibri" panose="020F0502020204030204" pitchFamily="34" charset="0"/>
                <a:cs typeface="Calibri" panose="020F0502020204030204" pitchFamily="34" charset="0"/>
              </a:rPr>
              <a:t>After the “four horsemen” all three synoptists go into the details of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 great tribulation”:</a:t>
            </a:r>
          </a:p>
          <a:p>
            <a:pPr marL="457200" lvl="1" indent="0">
              <a:spcBef>
                <a:spcPts val="600"/>
              </a:spcBef>
              <a:buNone/>
            </a:pPr>
            <a:r>
              <a:rPr lang="en-CA" b="1" u="sng" dirty="0">
                <a:latin typeface="Calibri" panose="020F0502020204030204" pitchFamily="34" charset="0"/>
                <a:cs typeface="Calibri" panose="020F0502020204030204" pitchFamily="34" charset="0"/>
              </a:rPr>
              <a:t>Matthew 24:9-14 ESV</a:t>
            </a:r>
          </a:p>
          <a:p>
            <a:pPr marL="457200" lvl="1" indent="0">
              <a:spcBef>
                <a:spcPts val="600"/>
              </a:spcBef>
              <a:buNone/>
            </a:pPr>
            <a:r>
              <a:rPr lang="en-CA" b="1" dirty="0">
                <a:highlight>
                  <a:srgbClr val="FFFF00"/>
                </a:highlight>
                <a:latin typeface="Calibri" panose="020F0502020204030204" pitchFamily="34" charset="0"/>
                <a:cs typeface="Calibri" panose="020F0502020204030204" pitchFamily="34" charset="0"/>
              </a:rPr>
              <a:t>Then they will deliver you up to tribulation</a:t>
            </a:r>
            <a:r>
              <a:rPr lang="en-CA" dirty="0">
                <a:latin typeface="Calibri" panose="020F0502020204030204" pitchFamily="34" charset="0"/>
                <a:cs typeface="Calibri" panose="020F0502020204030204" pitchFamily="34" charset="0"/>
              </a:rPr>
              <a:t> and put you to death,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you will be hated by all nations for my name’s sake.</a:t>
            </a:r>
          </a:p>
          <a:p>
            <a:pPr marL="457200" lvl="1" indent="0">
              <a:spcBef>
                <a:spcPts val="600"/>
              </a:spcBef>
              <a:buNone/>
            </a:pPr>
            <a:r>
              <a:rPr lang="en-CA" dirty="0">
                <a:latin typeface="Calibri" panose="020F0502020204030204" pitchFamily="34" charset="0"/>
                <a:cs typeface="Calibri" panose="020F0502020204030204" pitchFamily="34" charset="0"/>
              </a:rPr>
              <a:t>And then many will fall away and betray one another and hate one another.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many false prophets will arise and lead many astray.</a:t>
            </a:r>
          </a:p>
          <a:p>
            <a:pPr marL="457200" lvl="1" indent="0">
              <a:spcBef>
                <a:spcPts val="600"/>
              </a:spcBef>
              <a:buNone/>
            </a:pPr>
            <a:r>
              <a:rPr lang="en-CA" dirty="0">
                <a:latin typeface="Calibri" panose="020F0502020204030204" pitchFamily="34" charset="0"/>
                <a:cs typeface="Calibri" panose="020F0502020204030204" pitchFamily="34" charset="0"/>
              </a:rPr>
              <a:t>And because lawlessness will be increased, the love of many will grow cold. </a:t>
            </a:r>
          </a:p>
          <a:p>
            <a:pPr marL="457200" lvl="1" indent="0">
              <a:spcBef>
                <a:spcPts val="600"/>
              </a:spcBef>
              <a:buNone/>
            </a:pP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the one who endures </a:t>
            </a:r>
            <a:r>
              <a:rPr lang="en-CA" b="1" u="sng" dirty="0">
                <a:highlight>
                  <a:srgbClr val="FFFF00"/>
                </a:highlight>
                <a:latin typeface="Calibri" panose="020F0502020204030204" pitchFamily="34" charset="0"/>
                <a:cs typeface="Calibri" panose="020F0502020204030204" pitchFamily="34" charset="0"/>
              </a:rPr>
              <a:t>to the end</a:t>
            </a:r>
            <a:r>
              <a:rPr lang="en-CA" b="1" dirty="0">
                <a:highlight>
                  <a:srgbClr val="FFFF00"/>
                </a:highlight>
                <a:latin typeface="Calibri" panose="020F0502020204030204" pitchFamily="34" charset="0"/>
                <a:cs typeface="Calibri" panose="020F0502020204030204" pitchFamily="34" charset="0"/>
              </a:rPr>
              <a:t> will be saved</a:t>
            </a:r>
            <a:r>
              <a:rPr lang="en-CA" dirty="0">
                <a:latin typeface="Calibri" panose="020F0502020204030204" pitchFamily="34" charset="0"/>
                <a:cs typeface="Calibri" panose="020F0502020204030204" pitchFamily="34" charset="0"/>
              </a:rPr>
              <a:t>.</a:t>
            </a:r>
          </a:p>
          <a:p>
            <a:pPr marL="457200" lvl="1" indent="0">
              <a:spcBef>
                <a:spcPts val="600"/>
              </a:spcBef>
              <a:buNone/>
            </a:pPr>
            <a:r>
              <a:rPr lang="en-CA" dirty="0">
                <a:latin typeface="Calibri" panose="020F0502020204030204" pitchFamily="34" charset="0"/>
                <a:cs typeface="Calibri" panose="020F0502020204030204" pitchFamily="34" charset="0"/>
              </a:rPr>
              <a:t>And this gospel of the kingdom will be proclaimed throughout the whole world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as a testimony to all nations, and then </a:t>
            </a:r>
            <a:r>
              <a:rPr lang="en-CA" b="1" u="sng" dirty="0">
                <a:highlight>
                  <a:srgbClr val="FFFF00"/>
                </a:highlight>
                <a:latin typeface="Calibri" panose="020F0502020204030204" pitchFamily="34" charset="0"/>
                <a:cs typeface="Calibri" panose="020F0502020204030204" pitchFamily="34" charset="0"/>
              </a:rPr>
              <a:t>the end</a:t>
            </a:r>
            <a:r>
              <a:rPr lang="en-CA" dirty="0">
                <a:latin typeface="Calibri" panose="020F0502020204030204" pitchFamily="34" charset="0"/>
                <a:cs typeface="Calibri" panose="020F0502020204030204" pitchFamily="34" charset="0"/>
              </a:rPr>
              <a:t> will come.</a:t>
            </a:r>
          </a:p>
        </p:txBody>
      </p:sp>
    </p:spTree>
    <p:extLst>
      <p:ext uri="{BB962C8B-B14F-4D97-AF65-F5344CB8AC3E}">
        <p14:creationId xmlns:p14="http://schemas.microsoft.com/office/powerpoint/2010/main" val="346881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7429F-1B77-F3EC-FDA7-5F87C8B1B9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F18066-65E7-7A23-75DA-3745F0C81811}"/>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pic>
        <p:nvPicPr>
          <p:cNvPr id="4" name="Content Placeholder 3">
            <a:extLst>
              <a:ext uri="{FF2B5EF4-FFF2-40B4-BE49-F238E27FC236}">
                <a16:creationId xmlns:a16="http://schemas.microsoft.com/office/drawing/2014/main" id="{72452CF5-556A-A817-B5B5-5FDF3C9D1E46}"/>
              </a:ext>
            </a:extLst>
          </p:cNvPr>
          <p:cNvPicPr>
            <a:picLocks noGrp="1" noChangeAspect="1"/>
          </p:cNvPicPr>
          <p:nvPr>
            <p:ph idx="1"/>
          </p:nvPr>
        </p:nvPicPr>
        <p:blipFill>
          <a:blip r:embed="rId3"/>
          <a:stretch>
            <a:fillRect/>
          </a:stretch>
        </p:blipFill>
        <p:spPr>
          <a:xfrm>
            <a:off x="354440" y="858129"/>
            <a:ext cx="11483120" cy="5999871"/>
          </a:xfrm>
          <a:prstGeom prst="rect">
            <a:avLst/>
          </a:prstGeom>
        </p:spPr>
      </p:pic>
    </p:spTree>
    <p:extLst>
      <p:ext uri="{BB962C8B-B14F-4D97-AF65-F5344CB8AC3E}">
        <p14:creationId xmlns:p14="http://schemas.microsoft.com/office/powerpoint/2010/main" val="2168947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260BB-9CEF-5E8D-DD64-0FA7D1E4A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D26675-F2C8-E3D3-DE3E-053EBB9771C6}"/>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941DAF25-DA5A-D058-D7BB-2745A011041A}"/>
              </a:ext>
            </a:extLst>
          </p:cNvPr>
          <p:cNvSpPr>
            <a:spLocks noGrp="1"/>
          </p:cNvSpPr>
          <p:nvPr>
            <p:ph idx="1"/>
          </p:nvPr>
        </p:nvSpPr>
        <p:spPr>
          <a:xfrm>
            <a:off x="379828" y="1167618"/>
            <a:ext cx="11812172" cy="5690381"/>
          </a:xfrm>
        </p:spPr>
        <p:txBody>
          <a:bodyPr/>
          <a:lstStyle/>
          <a:p>
            <a:r>
              <a:rPr lang="en-CA" dirty="0">
                <a:latin typeface="Calibri" panose="020F0502020204030204" pitchFamily="34" charset="0"/>
                <a:cs typeface="Calibri" panose="020F0502020204030204" pitchFamily="34" charset="0"/>
              </a:rPr>
              <a:t>There are </a:t>
            </a:r>
            <a:r>
              <a:rPr lang="en-CA" b="1" dirty="0">
                <a:highlight>
                  <a:srgbClr val="FFFF00"/>
                </a:highlight>
                <a:latin typeface="Calibri" panose="020F0502020204030204" pitchFamily="34" charset="0"/>
                <a:cs typeface="Calibri" panose="020F0502020204030204" pitchFamily="34" charset="0"/>
              </a:rPr>
              <a:t>two parts to John’s vision of the “fifth seal”</a:t>
            </a:r>
          </a:p>
          <a:p>
            <a:r>
              <a:rPr lang="en-CA" b="1" dirty="0">
                <a:highlight>
                  <a:srgbClr val="FFFF00"/>
                </a:highlight>
                <a:latin typeface="Calibri" panose="020F0502020204030204" pitchFamily="34" charset="0"/>
                <a:cs typeface="Calibri" panose="020F0502020204030204" pitchFamily="34" charset="0"/>
              </a:rPr>
              <a:t>First John sees the dead</a:t>
            </a:r>
            <a:r>
              <a:rPr lang="en-CA" dirty="0">
                <a:latin typeface="Calibri" panose="020F0502020204030204" pitchFamily="34" charset="0"/>
                <a:cs typeface="Calibri" panose="020F0502020204030204" pitchFamily="34" charset="0"/>
              </a:rPr>
              <a:t>, the persons who have been killed as martyrs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down through the centuries:</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Revelation 6:9-10 ESV</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When he opened the fifth seal,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I saw under the altar the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[persons] who had been slain for the word of God </a:t>
            </a:r>
            <a:b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and for the witness they had borne</a:t>
            </a: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They cried out with a loud voice, </a:t>
            </a:r>
          </a:p>
          <a:p>
            <a:pPr marL="91440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“O Sovereign Lord, holy and true,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how long </a:t>
            </a:r>
            <a:b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sz="2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before you will judge and avenge our blood on those who dwell on the earth?”</a:t>
            </a:r>
          </a:p>
          <a:p>
            <a:r>
              <a:rPr lang="en-CA" dirty="0">
                <a:latin typeface="Calibri" panose="020F0502020204030204" pitchFamily="34" charset="0"/>
                <a:cs typeface="Calibri" panose="020F0502020204030204" pitchFamily="34" charset="0"/>
              </a:rPr>
              <a:t>This persecution started under the auspices of the Roman Empire</a:t>
            </a:r>
          </a:p>
          <a:p>
            <a:r>
              <a:rPr lang="en-CA" dirty="0">
                <a:latin typeface="Calibri" panose="020F0502020204030204" pitchFamily="34" charset="0"/>
                <a:cs typeface="Calibri" panose="020F0502020204030204" pitchFamily="34" charset="0"/>
              </a:rPr>
              <a:t>When the “false church” was given carte blanche at the Council of Nicaea,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it became the main agent of Satan in killing True Christians</a:t>
            </a:r>
          </a:p>
        </p:txBody>
      </p:sp>
    </p:spTree>
    <p:extLst>
      <p:ext uri="{BB962C8B-B14F-4D97-AF65-F5344CB8AC3E}">
        <p14:creationId xmlns:p14="http://schemas.microsoft.com/office/powerpoint/2010/main" val="1097238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1F429-1282-5F28-082C-44EC926B8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0A818-C8CC-DB56-2DD2-1E06B2495341}"/>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E43D059B-9037-D4DD-7AFA-7C22F2F91019}"/>
              </a:ext>
            </a:extLst>
          </p:cNvPr>
          <p:cNvSpPr>
            <a:spLocks noGrp="1"/>
          </p:cNvSpPr>
          <p:nvPr>
            <p:ph idx="1"/>
          </p:nvPr>
        </p:nvSpPr>
        <p:spPr>
          <a:xfrm>
            <a:off x="407962" y="1167618"/>
            <a:ext cx="11784037" cy="5690381"/>
          </a:xfrm>
        </p:spPr>
        <p:txBody>
          <a:bodyPr/>
          <a:lstStyle/>
          <a:p>
            <a:pPr>
              <a:spcBef>
                <a:spcPts val="0"/>
              </a:spcBef>
            </a:pPr>
            <a:r>
              <a:rPr lang="en-CA" dirty="0">
                <a:latin typeface="Calibri" panose="020F0502020204030204" pitchFamily="34" charset="0"/>
                <a:cs typeface="Calibri" panose="020F0502020204030204" pitchFamily="34" charset="0"/>
              </a:rPr>
              <a:t>The Beast Power at the climax of the end-time will embody both of these:</a:t>
            </a:r>
          </a:p>
          <a:p>
            <a:pPr marL="457200" lvl="1" indent="0">
              <a:spcBef>
                <a:spcPts val="0"/>
              </a:spcBef>
              <a:buNone/>
            </a:pPr>
            <a:r>
              <a:rPr lang="en-CA" sz="2800" dirty="0">
                <a:latin typeface="Calibri" panose="020F0502020204030204" pitchFamily="34" charset="0"/>
                <a:cs typeface="Calibri" panose="020F0502020204030204" pitchFamily="34" charset="0"/>
              </a:rPr>
              <a:t>the final incarnation of the Roman Empire will politically sponsor the </a:t>
            </a:r>
            <a:br>
              <a:rPr lang="en-CA" sz="2800" dirty="0">
                <a:latin typeface="Calibri" panose="020F0502020204030204" pitchFamily="34" charset="0"/>
                <a:cs typeface="Calibri" panose="020F0502020204030204" pitchFamily="34" charset="0"/>
              </a:rPr>
            </a:br>
            <a:r>
              <a:rPr lang="en-CA" sz="2800" dirty="0">
                <a:latin typeface="Calibri" panose="020F0502020204030204" pitchFamily="34" charset="0"/>
                <a:cs typeface="Calibri" panose="020F0502020204030204" pitchFamily="34" charset="0"/>
              </a:rPr>
              <a:t>“false church” as Satan’s agent to again kill True Christians</a:t>
            </a:r>
          </a:p>
          <a:p>
            <a:r>
              <a:rPr lang="en-CA" b="1" dirty="0">
                <a:highlight>
                  <a:srgbClr val="FFFF00"/>
                </a:highlight>
                <a:latin typeface="Calibri" panose="020F0502020204030204" pitchFamily="34" charset="0"/>
                <a:cs typeface="Calibri" panose="020F0502020204030204" pitchFamily="34" charset="0"/>
              </a:rPr>
              <a:t>This is the second part of John’s vision</a:t>
            </a:r>
            <a:r>
              <a:rPr lang="en-CA" dirty="0">
                <a:latin typeface="Calibri" panose="020F0502020204030204" pitchFamily="34" charset="0"/>
                <a:cs typeface="Calibri" panose="020F0502020204030204" pitchFamily="34" charset="0"/>
              </a:rPr>
              <a:t>:  </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Revelation 6:11 ESV</a:t>
            </a:r>
          </a:p>
          <a:p>
            <a:pPr marL="457200" lvl="1" indent="0">
              <a:spcBef>
                <a:spcPts val="0"/>
              </a:spcBef>
              <a:buNone/>
              <a:defRPr/>
            </a:pPr>
            <a:r>
              <a:rPr kumimoji="0" lang="en-CA"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Then they were each given a white robe and told to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rest a little longer</a:t>
            </a:r>
            <a:r>
              <a:rPr kumimoji="0" lang="en-CA"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br>
              <a:rPr kumimoji="0" lang="en-CA"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until the number of their fellow servants and their brothers should be complete, </a:t>
            </a:r>
            <a:b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who were to be killed as they themselves had been</a:t>
            </a:r>
            <a:r>
              <a:rPr kumimoji="0" lang="en-CA"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p>
          <a:p>
            <a:pPr>
              <a:defRPr/>
            </a:pP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This is the one sure thing we can </a:t>
            </a:r>
            <a:r>
              <a:rPr kumimoji="0" lang="en-CA" b="1" i="1" u="sng"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watch</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 for so that we know exactly </a:t>
            </a:r>
            <a:b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b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where we are in the unfolding of prophecy</a:t>
            </a:r>
          </a:p>
          <a:p>
            <a:pPr>
              <a:defRPr/>
            </a:pPr>
            <a:r>
              <a:rPr lang="en-CA" dirty="0">
                <a:solidFill>
                  <a:prstClr val="black"/>
                </a:solidFill>
                <a:latin typeface="Calibri" panose="020F0502020204030204" pitchFamily="34" charset="0"/>
                <a:cs typeface="Calibri" panose="020F0502020204030204" pitchFamily="34" charset="0"/>
              </a:rPr>
              <a:t>We will be the official target of the “government” because we will NOT worship “the beast” or accept the “mark of the beast”</a:t>
            </a:r>
          </a:p>
          <a:p>
            <a:pPr>
              <a:defRPr/>
            </a:pP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We must Stay Awake and Watch …</a:t>
            </a:r>
          </a:p>
        </p:txBody>
      </p:sp>
    </p:spTree>
    <p:extLst>
      <p:ext uri="{BB962C8B-B14F-4D97-AF65-F5344CB8AC3E}">
        <p14:creationId xmlns:p14="http://schemas.microsoft.com/office/powerpoint/2010/main" val="2619616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72F73-EC00-FCDE-D4EE-D9B223606DA9}"/>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How Do We “Stay Awake”?</a:t>
            </a:r>
          </a:p>
        </p:txBody>
      </p:sp>
      <p:sp>
        <p:nvSpPr>
          <p:cNvPr id="3" name="Content Placeholder 2">
            <a:extLst>
              <a:ext uri="{FF2B5EF4-FFF2-40B4-BE49-F238E27FC236}">
                <a16:creationId xmlns:a16="http://schemas.microsoft.com/office/drawing/2014/main" id="{C1DCE324-16D1-305E-68F3-05A805564FF7}"/>
              </a:ext>
            </a:extLst>
          </p:cNvPr>
          <p:cNvSpPr>
            <a:spLocks noGrp="1"/>
          </p:cNvSpPr>
          <p:nvPr>
            <p:ph idx="1"/>
          </p:nvPr>
        </p:nvSpPr>
        <p:spPr>
          <a:xfrm>
            <a:off x="534572" y="1167618"/>
            <a:ext cx="11657428" cy="5690381"/>
          </a:xfrm>
        </p:spPr>
        <p:txBody>
          <a:bodyPr>
            <a:normAutofit/>
          </a:bodyPr>
          <a:lstStyle/>
          <a:p>
            <a:r>
              <a:rPr lang="en-CA" b="1" dirty="0">
                <a:highlight>
                  <a:srgbClr val="FFFF00"/>
                </a:highlight>
                <a:latin typeface="Calibri" panose="020F0502020204030204" pitchFamily="34" charset="0"/>
                <a:cs typeface="Calibri" panose="020F0502020204030204" pitchFamily="34" charset="0"/>
              </a:rPr>
              <a:t>All three synoptists tell us what we must do</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Mark 13:13b ESV</a:t>
            </a:r>
          </a:p>
          <a:p>
            <a:pPr marL="457200" lvl="1" indent="0">
              <a:spcBef>
                <a:spcPts val="0"/>
              </a:spcBef>
              <a:buNone/>
            </a:pPr>
            <a:r>
              <a:rPr lang="en-CA" dirty="0">
                <a:latin typeface="Calibri" panose="020F0502020204030204" pitchFamily="34" charset="0"/>
                <a:cs typeface="Calibri" panose="020F0502020204030204" pitchFamily="34" charset="0"/>
              </a:rPr>
              <a:t>But the one who </a:t>
            </a:r>
            <a:r>
              <a:rPr lang="en-CA" b="1" dirty="0">
                <a:highlight>
                  <a:srgbClr val="FFFF00"/>
                </a:highlight>
                <a:latin typeface="Calibri" panose="020F0502020204030204" pitchFamily="34" charset="0"/>
                <a:cs typeface="Calibri" panose="020F0502020204030204" pitchFamily="34" charset="0"/>
              </a:rPr>
              <a:t>endures to the end</a:t>
            </a:r>
            <a:r>
              <a:rPr lang="en-CA" dirty="0">
                <a:latin typeface="Calibri" panose="020F0502020204030204" pitchFamily="34" charset="0"/>
                <a:cs typeface="Calibri" panose="020F0502020204030204" pitchFamily="34" charset="0"/>
              </a:rPr>
              <a:t> will be saved.</a:t>
            </a:r>
          </a:p>
          <a:p>
            <a:pPr marL="457200" lvl="1" indent="0">
              <a:buNone/>
            </a:pPr>
            <a:r>
              <a:rPr lang="en-CA" b="1" u="sng" dirty="0">
                <a:latin typeface="Calibri" panose="020F0502020204030204" pitchFamily="34" charset="0"/>
                <a:cs typeface="Calibri" panose="020F0502020204030204" pitchFamily="34" charset="0"/>
              </a:rPr>
              <a:t>Matthew 24:13 ESV</a:t>
            </a:r>
          </a:p>
          <a:p>
            <a:pPr marL="457200" lvl="1" indent="0">
              <a:spcBef>
                <a:spcPts val="0"/>
              </a:spcBef>
              <a:buNone/>
            </a:pPr>
            <a:r>
              <a:rPr lang="en-CA" dirty="0">
                <a:latin typeface="Calibri" panose="020F0502020204030204" pitchFamily="34" charset="0"/>
                <a:cs typeface="Calibri" panose="020F0502020204030204" pitchFamily="34" charset="0"/>
              </a:rPr>
              <a:t>But the one who </a:t>
            </a:r>
            <a:r>
              <a:rPr lang="en-CA" b="1" dirty="0">
                <a:highlight>
                  <a:srgbClr val="FFFF00"/>
                </a:highlight>
                <a:latin typeface="Calibri" panose="020F0502020204030204" pitchFamily="34" charset="0"/>
                <a:cs typeface="Calibri" panose="020F0502020204030204" pitchFamily="34" charset="0"/>
              </a:rPr>
              <a:t>endures to the end</a:t>
            </a:r>
            <a:r>
              <a:rPr lang="en-CA" dirty="0">
                <a:latin typeface="Calibri" panose="020F0502020204030204" pitchFamily="34" charset="0"/>
                <a:cs typeface="Calibri" panose="020F0502020204030204" pitchFamily="34" charset="0"/>
              </a:rPr>
              <a:t> will be saved.</a:t>
            </a:r>
          </a:p>
          <a:p>
            <a:pPr marL="457200" lvl="1" indent="0">
              <a:buNone/>
            </a:pPr>
            <a:r>
              <a:rPr lang="en-CA" b="1" u="sng" dirty="0">
                <a:latin typeface="Calibri" panose="020F0502020204030204" pitchFamily="34" charset="0"/>
                <a:cs typeface="Calibri" panose="020F0502020204030204" pitchFamily="34" charset="0"/>
              </a:rPr>
              <a:t>Luke 21:18-19 ESV</a:t>
            </a:r>
          </a:p>
          <a:p>
            <a:pPr marL="457200" lvl="1" indent="0">
              <a:spcBef>
                <a:spcPts val="0"/>
              </a:spcBef>
              <a:buNone/>
            </a:pPr>
            <a:r>
              <a:rPr lang="en-CA" dirty="0">
                <a:latin typeface="Calibri" panose="020F0502020204030204" pitchFamily="34" charset="0"/>
                <a:cs typeface="Calibri" panose="020F0502020204030204" pitchFamily="34" charset="0"/>
              </a:rPr>
              <a:t>But not a hair of your head will perish.  </a:t>
            </a:r>
            <a:r>
              <a:rPr lang="en-CA" b="1" dirty="0">
                <a:highlight>
                  <a:srgbClr val="FFFF00"/>
                </a:highlight>
                <a:latin typeface="Calibri" panose="020F0502020204030204" pitchFamily="34" charset="0"/>
                <a:cs typeface="Calibri" panose="020F0502020204030204" pitchFamily="34" charset="0"/>
              </a:rPr>
              <a:t>By your endurance you will gain your lives</a:t>
            </a:r>
            <a:r>
              <a:rPr lang="en-CA" dirty="0">
                <a:latin typeface="Calibri" panose="020F0502020204030204" pitchFamily="34" charset="0"/>
                <a:cs typeface="Calibri" panose="020F0502020204030204" pitchFamily="34" charset="0"/>
              </a:rPr>
              <a:t>.</a:t>
            </a:r>
          </a:p>
          <a:p>
            <a:pPr>
              <a:spcBef>
                <a:spcPts val="600"/>
              </a:spcBef>
            </a:pPr>
            <a:r>
              <a:rPr lang="en-CA" b="1" dirty="0">
                <a:highlight>
                  <a:srgbClr val="FFFF00"/>
                </a:highlight>
                <a:latin typeface="Calibri" panose="020F0502020204030204" pitchFamily="34" charset="0"/>
                <a:cs typeface="Calibri" panose="020F0502020204030204" pitchFamily="34" charset="0"/>
              </a:rPr>
              <a:t>To prepare for this we must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Luke 21:36 ESV</a:t>
            </a:r>
          </a:p>
          <a:p>
            <a:pPr marL="457200" lvl="1" indent="0">
              <a:spcBef>
                <a:spcPts val="0"/>
              </a:spcBef>
              <a:buNone/>
            </a:pP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stay awake at all times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praying that you may have strength</a:t>
            </a:r>
            <a:r>
              <a:rPr lang="en-CA" dirty="0">
                <a:latin typeface="Calibri" panose="020F0502020204030204" pitchFamily="34" charset="0"/>
                <a:cs typeface="Calibri" panose="020F0502020204030204" pitchFamily="34" charset="0"/>
              </a:rPr>
              <a:t> </a:t>
            </a:r>
            <a:r>
              <a:rPr lang="en-CA" b="1" i="1" u="sng" dirty="0">
                <a:highlight>
                  <a:srgbClr val="FFFF00"/>
                </a:highlight>
                <a:latin typeface="Calibri" panose="020F0502020204030204" pitchFamily="34" charset="0"/>
                <a:cs typeface="Calibri" panose="020F0502020204030204" pitchFamily="34" charset="0"/>
              </a:rPr>
              <a:t>to escape</a:t>
            </a:r>
            <a:r>
              <a:rPr lang="en-CA" b="1" dirty="0">
                <a:highlight>
                  <a:srgbClr val="FFFF00"/>
                </a:highlight>
                <a:latin typeface="Calibri" panose="020F0502020204030204" pitchFamily="34" charset="0"/>
                <a:cs typeface="Calibri" panose="020F0502020204030204" pitchFamily="34" charset="0"/>
              </a:rPr>
              <a:t> all these things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are going to take place, and </a:t>
            </a:r>
            <a:r>
              <a:rPr lang="en-CA" b="1" dirty="0">
                <a:highlight>
                  <a:srgbClr val="FFFF00"/>
                </a:highlight>
                <a:latin typeface="Calibri" panose="020F0502020204030204" pitchFamily="34" charset="0"/>
                <a:cs typeface="Calibri" panose="020F0502020204030204" pitchFamily="34" charset="0"/>
              </a:rPr>
              <a:t>to stand</a:t>
            </a:r>
            <a:r>
              <a:rPr lang="en-CA" dirty="0">
                <a:latin typeface="Calibri" panose="020F0502020204030204" pitchFamily="34" charset="0"/>
                <a:cs typeface="Calibri" panose="020F0502020204030204" pitchFamily="34" charset="0"/>
              </a:rPr>
              <a:t> before the Son of Man.</a:t>
            </a:r>
          </a:p>
          <a:p>
            <a:pPr>
              <a:spcBef>
                <a:spcPts val="600"/>
              </a:spcBef>
            </a:pPr>
            <a:r>
              <a:rPr lang="en-CA" dirty="0">
                <a:latin typeface="Calibri" panose="020F0502020204030204" pitchFamily="34" charset="0"/>
                <a:cs typeface="Calibri" panose="020F0502020204030204" pitchFamily="34" charset="0"/>
              </a:rPr>
              <a:t>“</a:t>
            </a:r>
            <a:r>
              <a:rPr lang="en-CA" b="1" dirty="0">
                <a:highlight>
                  <a:srgbClr val="FFFF00"/>
                </a:highlight>
                <a:latin typeface="Calibri" panose="020F0502020204030204" pitchFamily="34" charset="0"/>
                <a:cs typeface="Calibri" panose="020F0502020204030204" pitchFamily="34" charset="0"/>
              </a:rPr>
              <a:t>Endurance” is developed in the “good times”</a:t>
            </a:r>
            <a:r>
              <a:rPr lang="en-CA" dirty="0">
                <a:latin typeface="Calibri" panose="020F0502020204030204" pitchFamily="34" charset="0"/>
                <a:cs typeface="Calibri" panose="020F0502020204030204" pitchFamily="34" charset="0"/>
              </a:rPr>
              <a:t> – </a:t>
            </a:r>
            <a:r>
              <a:rPr lang="en-CA" b="1" dirty="0">
                <a:highlight>
                  <a:srgbClr val="FFFF00"/>
                </a:highlight>
                <a:latin typeface="Calibri" panose="020F0502020204030204" pitchFamily="34" charset="0"/>
                <a:cs typeface="Calibri" panose="020F0502020204030204" pitchFamily="34" charset="0"/>
              </a:rPr>
              <a:t>now</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living by the Way of God and developing living relationships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with God the Father and Jesus Christ</a:t>
            </a:r>
          </a:p>
          <a:p>
            <a:pPr>
              <a:spcBef>
                <a:spcPts val="600"/>
              </a:spcBef>
            </a:pPr>
            <a:endParaRPr lang="en-CA" dirty="0"/>
          </a:p>
        </p:txBody>
      </p:sp>
    </p:spTree>
    <p:extLst>
      <p:ext uri="{BB962C8B-B14F-4D97-AF65-F5344CB8AC3E}">
        <p14:creationId xmlns:p14="http://schemas.microsoft.com/office/powerpoint/2010/main" val="124914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D380E-4992-ECC7-4AAD-5F1054C875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48FB1-E87A-962E-4991-4C1724294FB1}"/>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How Do We “Stay Awake”?</a:t>
            </a:r>
          </a:p>
        </p:txBody>
      </p:sp>
      <p:sp>
        <p:nvSpPr>
          <p:cNvPr id="3" name="Content Placeholder 2">
            <a:extLst>
              <a:ext uri="{FF2B5EF4-FFF2-40B4-BE49-F238E27FC236}">
                <a16:creationId xmlns:a16="http://schemas.microsoft.com/office/drawing/2014/main" id="{960B9D14-3675-D5D0-F9C9-28F21228993A}"/>
              </a:ext>
            </a:extLst>
          </p:cNvPr>
          <p:cNvSpPr>
            <a:spLocks noGrp="1"/>
          </p:cNvSpPr>
          <p:nvPr>
            <p:ph idx="1"/>
          </p:nvPr>
        </p:nvSpPr>
        <p:spPr>
          <a:xfrm>
            <a:off x="595744" y="1167618"/>
            <a:ext cx="11596255" cy="5690381"/>
          </a:xfrm>
        </p:spPr>
        <p:txBody>
          <a:bodyPr/>
          <a:lstStyle/>
          <a:p>
            <a:r>
              <a:rPr lang="en-CA" b="1" dirty="0">
                <a:highlight>
                  <a:srgbClr val="FFFF00"/>
                </a:highlight>
                <a:latin typeface="Calibri" panose="020F0502020204030204" pitchFamily="34" charset="0"/>
                <a:cs typeface="Calibri" panose="020F0502020204030204" pitchFamily="34" charset="0"/>
              </a:rPr>
              <a:t>The Apostle John reports Jesus’ words of comfort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John 14:1-3, 25-27 ESV</a:t>
            </a:r>
          </a:p>
          <a:p>
            <a:pPr marL="457200" lvl="1" indent="0">
              <a:spcBef>
                <a:spcPts val="0"/>
              </a:spcBef>
              <a:buNone/>
            </a:pPr>
            <a:r>
              <a:rPr lang="en-CA" dirty="0">
                <a:latin typeface="Calibri" panose="020F0502020204030204" pitchFamily="34" charset="0"/>
                <a:cs typeface="Calibri" panose="020F0502020204030204" pitchFamily="34" charset="0"/>
              </a:rPr>
              <a:t>Let not your hearts be troubled.  </a:t>
            </a:r>
            <a:r>
              <a:rPr lang="en-CA" b="1" dirty="0">
                <a:highlight>
                  <a:srgbClr val="FFFF00"/>
                </a:highlight>
                <a:latin typeface="Calibri" panose="020F0502020204030204" pitchFamily="34" charset="0"/>
                <a:cs typeface="Calibri" panose="020F0502020204030204" pitchFamily="34" charset="0"/>
              </a:rPr>
              <a:t>Believe in God</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believe also in me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my Father’s house are many rooms.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If it were not so, would I have told you that I go to prepare a place for you?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if I go and prepare a place for you,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I will come again</a:t>
            </a:r>
            <a:r>
              <a:rPr lang="en-CA" dirty="0">
                <a:latin typeface="Calibri" panose="020F0502020204030204" pitchFamily="34" charset="0"/>
                <a:cs typeface="Calibri" panose="020F0502020204030204" pitchFamily="34" charset="0"/>
              </a:rPr>
              <a:t> and will take you to myself, that where I am you may be also. </a:t>
            </a:r>
          </a:p>
          <a:p>
            <a:pPr marL="457200" lvl="1" indent="0">
              <a:buNone/>
            </a:pPr>
            <a:r>
              <a:rPr lang="en-CA" b="1" dirty="0">
                <a:highlight>
                  <a:srgbClr val="FFFF00"/>
                </a:highlight>
                <a:latin typeface="Calibri" panose="020F0502020204030204" pitchFamily="34" charset="0"/>
                <a:cs typeface="Calibri" panose="020F0502020204030204" pitchFamily="34" charset="0"/>
              </a:rPr>
              <a:t>These things I have spoken to you</a:t>
            </a:r>
            <a:r>
              <a:rPr lang="en-CA" dirty="0">
                <a:latin typeface="Calibri" panose="020F0502020204030204" pitchFamily="34" charset="0"/>
                <a:cs typeface="Calibri" panose="020F0502020204030204" pitchFamily="34" charset="0"/>
              </a:rPr>
              <a:t> while I am still with you.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the Helper, </a:t>
            </a:r>
            <a:r>
              <a:rPr lang="en-CA" b="1" dirty="0">
                <a:highlight>
                  <a:srgbClr val="FFFF00"/>
                </a:highlight>
                <a:latin typeface="Calibri" panose="020F0502020204030204" pitchFamily="34" charset="0"/>
                <a:cs typeface="Calibri" panose="020F0502020204030204" pitchFamily="34" charset="0"/>
              </a:rPr>
              <a:t>the Holy Spirit</a:t>
            </a:r>
            <a:r>
              <a:rPr lang="en-CA" dirty="0">
                <a:latin typeface="Calibri" panose="020F0502020204030204" pitchFamily="34" charset="0"/>
                <a:cs typeface="Calibri" panose="020F0502020204030204" pitchFamily="34" charset="0"/>
              </a:rPr>
              <a:t>, [which] the Father will send in my name,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[it] </a:t>
            </a:r>
            <a:r>
              <a:rPr lang="en-CA" b="1" dirty="0">
                <a:highlight>
                  <a:srgbClr val="FFFF00"/>
                </a:highlight>
                <a:latin typeface="Calibri" panose="020F0502020204030204" pitchFamily="34" charset="0"/>
                <a:cs typeface="Calibri" panose="020F0502020204030204" pitchFamily="34" charset="0"/>
              </a:rPr>
              <a:t>will teach you all things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and bring to your remembrance all that I have said to you</a:t>
            </a:r>
            <a:r>
              <a:rPr lang="en-CA" dirty="0">
                <a:latin typeface="Calibri" panose="020F0502020204030204" pitchFamily="34" charset="0"/>
                <a:cs typeface="Calibri" panose="020F0502020204030204" pitchFamily="34" charset="0"/>
              </a:rPr>
              <a:t>.</a:t>
            </a:r>
          </a:p>
          <a:p>
            <a:pPr marL="457200" lvl="1" indent="0">
              <a:buNone/>
            </a:pPr>
            <a:r>
              <a:rPr lang="en-CA" dirty="0">
                <a:latin typeface="Calibri" panose="020F0502020204030204" pitchFamily="34" charset="0"/>
                <a:cs typeface="Calibri" panose="020F0502020204030204" pitchFamily="34" charset="0"/>
              </a:rPr>
              <a:t>Peace I leave with you; my peace I give to you.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Not as the world gives do I give to you.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Let not your hearts be troubled</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neither let them be afraid</a:t>
            </a:r>
            <a:r>
              <a:rPr lang="en-CA" dirty="0">
                <a:latin typeface="Calibri" panose="020F0502020204030204" pitchFamily="34" charset="0"/>
                <a:cs typeface="Calibri" panose="020F0502020204030204" pitchFamily="34" charset="0"/>
              </a:rPr>
              <a:t>.</a:t>
            </a:r>
          </a:p>
          <a:p>
            <a:r>
              <a:rPr lang="en-CA" b="1" dirty="0">
                <a:highlight>
                  <a:srgbClr val="FFFF00"/>
                </a:highlight>
                <a:latin typeface="Calibri" panose="020F0502020204030204" pitchFamily="34" charset="0"/>
                <a:cs typeface="Calibri" panose="020F0502020204030204" pitchFamily="34" charset="0"/>
              </a:rPr>
              <a:t>Jesus’ words as revealed by the Holy Spirit are the key to endurance</a:t>
            </a:r>
          </a:p>
          <a:p>
            <a:endParaRPr lang="en-CA" dirty="0"/>
          </a:p>
        </p:txBody>
      </p:sp>
    </p:spTree>
    <p:extLst>
      <p:ext uri="{BB962C8B-B14F-4D97-AF65-F5344CB8AC3E}">
        <p14:creationId xmlns:p14="http://schemas.microsoft.com/office/powerpoint/2010/main" val="3950774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6868-15A9-B735-E670-E0D8B92411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584A30-DC3A-BC1A-3C4A-F990F6E63F27}"/>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How Do We “Stay Awake”?</a:t>
            </a:r>
          </a:p>
        </p:txBody>
      </p:sp>
      <p:sp>
        <p:nvSpPr>
          <p:cNvPr id="3" name="Content Placeholder 2">
            <a:extLst>
              <a:ext uri="{FF2B5EF4-FFF2-40B4-BE49-F238E27FC236}">
                <a16:creationId xmlns:a16="http://schemas.microsoft.com/office/drawing/2014/main" id="{892A34C0-0A16-CCB1-D22B-2DD5DD897A9F}"/>
              </a:ext>
            </a:extLst>
          </p:cNvPr>
          <p:cNvSpPr>
            <a:spLocks noGrp="1"/>
          </p:cNvSpPr>
          <p:nvPr>
            <p:ph idx="1"/>
          </p:nvPr>
        </p:nvSpPr>
        <p:spPr>
          <a:xfrm>
            <a:off x="838200" y="1167618"/>
            <a:ext cx="11353800" cy="5690381"/>
          </a:xfrm>
        </p:spPr>
        <p:txBody>
          <a:bodyPr>
            <a:normAutofit lnSpcReduction="10000"/>
          </a:bodyPr>
          <a:lstStyle/>
          <a:p>
            <a:pPr marL="0" indent="0">
              <a:buNone/>
            </a:pPr>
            <a:r>
              <a:rPr lang="en-CA" b="1" dirty="0">
                <a:highlight>
                  <a:srgbClr val="FFFF00"/>
                </a:highlight>
                <a:latin typeface="Calibri" panose="020F0502020204030204" pitchFamily="34" charset="0"/>
                <a:cs typeface="Calibri" panose="020F0502020204030204" pitchFamily="34" charset="0"/>
              </a:rPr>
              <a:t>The Bible encompasses the “words of eternal life”,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 words of Jesus Christ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John 6:66-69 ESV</a:t>
            </a:r>
          </a:p>
          <a:p>
            <a:pPr marL="457200" lvl="1" indent="0">
              <a:spcBef>
                <a:spcPts val="0"/>
              </a:spcBef>
              <a:buNone/>
            </a:pPr>
            <a:r>
              <a:rPr lang="en-CA" dirty="0">
                <a:latin typeface="Calibri" panose="020F0502020204030204" pitchFamily="34" charset="0"/>
                <a:cs typeface="Calibri" panose="020F0502020204030204" pitchFamily="34" charset="0"/>
              </a:rPr>
              <a:t>After this many of his disciples turned back and no longer walked with him.</a:t>
            </a:r>
          </a:p>
          <a:p>
            <a:pPr marL="457200" lvl="1" indent="0">
              <a:buNone/>
            </a:pPr>
            <a:r>
              <a:rPr lang="en-CA" dirty="0">
                <a:latin typeface="Calibri" panose="020F0502020204030204" pitchFamily="34" charset="0"/>
                <a:cs typeface="Calibri" panose="020F0502020204030204" pitchFamily="34" charset="0"/>
              </a:rPr>
              <a:t>So Jesus said to the twelve, “Do you want to go away as well?” </a:t>
            </a:r>
          </a:p>
          <a:p>
            <a:pPr marL="457200" lvl="1" indent="0">
              <a:buNone/>
            </a:pPr>
            <a:r>
              <a:rPr lang="en-CA" dirty="0">
                <a:latin typeface="Calibri" panose="020F0502020204030204" pitchFamily="34" charset="0"/>
                <a:cs typeface="Calibri" panose="020F0502020204030204" pitchFamily="34" charset="0"/>
              </a:rPr>
              <a:t>Simon Peter answered him, </a:t>
            </a:r>
          </a:p>
          <a:p>
            <a:pPr marL="914400" lvl="2" indent="0">
              <a:spcBef>
                <a:spcPts val="0"/>
              </a:spcBef>
              <a:buNone/>
            </a:pPr>
            <a:r>
              <a:rPr lang="en-CA" sz="2400" dirty="0">
                <a:latin typeface="Calibri" panose="020F0502020204030204" pitchFamily="34" charset="0"/>
                <a:cs typeface="Calibri" panose="020F0502020204030204" pitchFamily="34" charset="0"/>
              </a:rPr>
              <a:t>“Lord, to whom shall we go? </a:t>
            </a:r>
            <a:br>
              <a:rPr lang="en-CA" sz="2400" dirty="0">
                <a:latin typeface="Calibri" panose="020F0502020204030204" pitchFamily="34" charset="0"/>
                <a:cs typeface="Calibri" panose="020F0502020204030204" pitchFamily="34" charset="0"/>
              </a:rPr>
            </a:br>
            <a:r>
              <a:rPr lang="en-CA" sz="2400" b="1" dirty="0">
                <a:highlight>
                  <a:srgbClr val="FFFF00"/>
                </a:highlight>
                <a:latin typeface="Calibri" panose="020F0502020204030204" pitchFamily="34" charset="0"/>
                <a:cs typeface="Calibri" panose="020F0502020204030204" pitchFamily="34" charset="0"/>
              </a:rPr>
              <a:t>You have the words of eternal life</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we have believed, and have come to know,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that you are the Holy One of God.”</a:t>
            </a:r>
          </a:p>
          <a:p>
            <a:pPr marL="457200" lvl="1" indent="0">
              <a:buNone/>
            </a:pPr>
            <a:r>
              <a:rPr lang="en-CA" sz="2400" b="1" i="0" u="sng" strike="noStrike" baseline="0" dirty="0">
                <a:latin typeface="Calibri" panose="020F0502020204030204" pitchFamily="34" charset="0"/>
                <a:cs typeface="Calibri" panose="020F0502020204030204" pitchFamily="34" charset="0"/>
              </a:rPr>
              <a:t>Deuteronomy 10:12-13a ESV</a:t>
            </a:r>
          </a:p>
          <a:p>
            <a:pPr marL="457200" lvl="1" indent="0">
              <a:buNone/>
            </a:pPr>
            <a:r>
              <a:rPr lang="en-CA" sz="2400" b="0" i="0" u="none" strike="noStrike" baseline="0" dirty="0">
                <a:latin typeface="Calibri" panose="020F0502020204030204" pitchFamily="34" charset="0"/>
                <a:cs typeface="Calibri" panose="020F0502020204030204" pitchFamily="34" charset="0"/>
              </a:rPr>
              <a:t>… </a:t>
            </a:r>
            <a:r>
              <a:rPr lang="en-CA" sz="2400" b="1" i="0" u="none" strike="noStrike" baseline="0" dirty="0">
                <a:highlight>
                  <a:srgbClr val="FFFF00"/>
                </a:highlight>
                <a:latin typeface="Calibri" panose="020F0502020204030204" pitchFamily="34" charset="0"/>
                <a:cs typeface="Calibri" panose="020F0502020204030204" pitchFamily="34" charset="0"/>
              </a:rPr>
              <a:t>what does [YHWH – Jesus Christ] your God require of you</a:t>
            </a:r>
            <a:r>
              <a:rPr lang="en-CA" sz="2400" b="0" i="0" u="none" strike="noStrike" baseline="0" dirty="0">
                <a:latin typeface="Calibri" panose="020F0502020204030204" pitchFamily="34" charset="0"/>
                <a:cs typeface="Calibri" panose="020F0502020204030204" pitchFamily="34" charset="0"/>
              </a:rPr>
              <a:t>, </a:t>
            </a:r>
            <a:br>
              <a:rPr lang="en-CA" sz="2400" b="0" i="0" u="none" strike="noStrike" baseline="0" dirty="0">
                <a:latin typeface="Calibri" panose="020F0502020204030204" pitchFamily="34" charset="0"/>
                <a:cs typeface="Calibri" panose="020F0502020204030204" pitchFamily="34" charset="0"/>
              </a:rPr>
            </a:br>
            <a:r>
              <a:rPr lang="en-CA" sz="2400" b="0" i="0" u="none" strike="noStrike" baseline="0" dirty="0">
                <a:latin typeface="Calibri" panose="020F0502020204030204" pitchFamily="34" charset="0"/>
                <a:cs typeface="Calibri" panose="020F0502020204030204" pitchFamily="34" charset="0"/>
              </a:rPr>
              <a:t>but to </a:t>
            </a:r>
            <a:r>
              <a:rPr lang="en-CA" sz="2400" b="1" i="0" u="none" strike="noStrike" baseline="0" dirty="0">
                <a:highlight>
                  <a:srgbClr val="FFFF00"/>
                </a:highlight>
                <a:latin typeface="Calibri" panose="020F0502020204030204" pitchFamily="34" charset="0"/>
                <a:cs typeface="Calibri" panose="020F0502020204030204" pitchFamily="34" charset="0"/>
              </a:rPr>
              <a:t>fear [YHWH – Jesus Christ] your God</a:t>
            </a:r>
            <a:r>
              <a:rPr lang="en-CA" sz="2400" b="0" i="0" u="none" strike="noStrike" baseline="0" dirty="0">
                <a:latin typeface="Calibri" panose="020F0502020204030204" pitchFamily="34" charset="0"/>
                <a:cs typeface="Calibri" panose="020F0502020204030204" pitchFamily="34" charset="0"/>
              </a:rPr>
              <a:t>, </a:t>
            </a:r>
            <a:br>
              <a:rPr lang="en-CA" sz="2400" b="0" i="0" u="none" strike="noStrike" baseline="0" dirty="0">
                <a:latin typeface="Calibri" panose="020F0502020204030204" pitchFamily="34" charset="0"/>
                <a:cs typeface="Calibri" panose="020F0502020204030204" pitchFamily="34" charset="0"/>
              </a:rPr>
            </a:br>
            <a:r>
              <a:rPr lang="en-CA" sz="2400" b="0" i="0" u="none" strike="noStrike" baseline="0" dirty="0">
                <a:latin typeface="Calibri" panose="020F0502020204030204" pitchFamily="34" charset="0"/>
                <a:cs typeface="Calibri" panose="020F0502020204030204" pitchFamily="34" charset="0"/>
              </a:rPr>
              <a:t>to </a:t>
            </a:r>
            <a:r>
              <a:rPr lang="en-CA" sz="2400" b="1" i="0" u="none" strike="noStrike" baseline="0" dirty="0">
                <a:highlight>
                  <a:srgbClr val="FFFF00"/>
                </a:highlight>
                <a:latin typeface="Calibri" panose="020F0502020204030204" pitchFamily="34" charset="0"/>
                <a:cs typeface="Calibri" panose="020F0502020204030204" pitchFamily="34" charset="0"/>
              </a:rPr>
              <a:t>walk in all his ways</a:t>
            </a:r>
            <a:r>
              <a:rPr lang="en-CA" sz="2400" b="0" i="0" u="none" strike="noStrike" baseline="0" dirty="0">
                <a:latin typeface="Calibri" panose="020F0502020204030204" pitchFamily="34" charset="0"/>
                <a:cs typeface="Calibri" panose="020F0502020204030204" pitchFamily="34" charset="0"/>
              </a:rPr>
              <a:t>, to </a:t>
            </a:r>
            <a:r>
              <a:rPr lang="en-CA" sz="2400" b="1" i="0" u="none" strike="noStrike" baseline="0" dirty="0">
                <a:highlight>
                  <a:srgbClr val="FFFF00"/>
                </a:highlight>
                <a:latin typeface="Calibri" panose="020F0502020204030204" pitchFamily="34" charset="0"/>
                <a:cs typeface="Calibri" panose="020F0502020204030204" pitchFamily="34" charset="0"/>
              </a:rPr>
              <a:t>love him</a:t>
            </a:r>
            <a:r>
              <a:rPr lang="en-CA" sz="2400" b="0" i="0" u="none" strike="noStrike" baseline="0" dirty="0">
                <a:latin typeface="Calibri" panose="020F0502020204030204" pitchFamily="34" charset="0"/>
                <a:cs typeface="Calibri" panose="020F0502020204030204" pitchFamily="34" charset="0"/>
              </a:rPr>
              <a:t>, </a:t>
            </a:r>
            <a:br>
              <a:rPr lang="en-CA" sz="2400" b="0" i="0" u="none" strike="noStrike" baseline="0" dirty="0">
                <a:latin typeface="Calibri" panose="020F0502020204030204" pitchFamily="34" charset="0"/>
                <a:cs typeface="Calibri" panose="020F0502020204030204" pitchFamily="34" charset="0"/>
              </a:rPr>
            </a:br>
            <a:r>
              <a:rPr lang="en-CA" sz="2400" b="0" i="0" u="none" strike="noStrike" baseline="0" dirty="0">
                <a:latin typeface="Calibri" panose="020F0502020204030204" pitchFamily="34" charset="0"/>
                <a:cs typeface="Calibri" panose="020F0502020204030204" pitchFamily="34" charset="0"/>
              </a:rPr>
              <a:t>to </a:t>
            </a:r>
            <a:r>
              <a:rPr lang="en-CA" sz="2400" b="1" i="0" u="none" strike="noStrike" baseline="0" dirty="0">
                <a:highlight>
                  <a:srgbClr val="FFFF00"/>
                </a:highlight>
                <a:latin typeface="Calibri" panose="020F0502020204030204" pitchFamily="34" charset="0"/>
                <a:cs typeface="Calibri" panose="020F0502020204030204" pitchFamily="34" charset="0"/>
              </a:rPr>
              <a:t>serve [YHWH – Jesus Christ] your God </a:t>
            </a:r>
            <a:br>
              <a:rPr lang="en-CA" sz="2400" b="1" i="0" u="none" strike="noStrike" baseline="0" dirty="0">
                <a:highlight>
                  <a:srgbClr val="FFFF00"/>
                </a:highlight>
                <a:latin typeface="Calibri" panose="020F0502020204030204" pitchFamily="34" charset="0"/>
                <a:cs typeface="Calibri" panose="020F0502020204030204" pitchFamily="34" charset="0"/>
              </a:rPr>
            </a:br>
            <a:r>
              <a:rPr lang="en-CA" sz="2400" b="1" i="0" u="none" strike="noStrike" baseline="0" dirty="0">
                <a:highlight>
                  <a:srgbClr val="FFFF00"/>
                </a:highlight>
                <a:latin typeface="Calibri" panose="020F0502020204030204" pitchFamily="34" charset="0"/>
                <a:cs typeface="Calibri" panose="020F0502020204030204" pitchFamily="34" charset="0"/>
              </a:rPr>
              <a:t>with all your heart and with all your [mind]</a:t>
            </a:r>
            <a:r>
              <a:rPr lang="en-CA" sz="2400" b="0" i="0" u="none" strike="noStrike" baseline="0" dirty="0">
                <a:latin typeface="Calibri" panose="020F0502020204030204" pitchFamily="34" charset="0"/>
                <a:cs typeface="Calibri" panose="020F0502020204030204" pitchFamily="34" charset="0"/>
              </a:rPr>
              <a:t>, </a:t>
            </a:r>
            <a:br>
              <a:rPr lang="en-CA" sz="2400" b="0" i="0" u="none" strike="noStrike" baseline="0" dirty="0">
                <a:latin typeface="Calibri" panose="020F0502020204030204" pitchFamily="34" charset="0"/>
                <a:cs typeface="Calibri" panose="020F0502020204030204" pitchFamily="34" charset="0"/>
              </a:rPr>
            </a:br>
            <a:r>
              <a:rPr lang="en-CA" sz="2400" b="0" i="0" u="none" strike="noStrike" baseline="0" dirty="0">
                <a:latin typeface="Calibri" panose="020F0502020204030204" pitchFamily="34" charset="0"/>
                <a:cs typeface="Calibri" panose="020F0502020204030204" pitchFamily="34" charset="0"/>
              </a:rPr>
              <a:t>and to </a:t>
            </a:r>
            <a:r>
              <a:rPr lang="en-CA" sz="2400" b="1" i="0" u="none" strike="noStrike" baseline="0" dirty="0">
                <a:highlight>
                  <a:srgbClr val="FFFF00"/>
                </a:highlight>
                <a:latin typeface="Calibri" panose="020F0502020204030204" pitchFamily="34" charset="0"/>
                <a:cs typeface="Calibri" panose="020F0502020204030204" pitchFamily="34" charset="0"/>
              </a:rPr>
              <a:t>keep the commandments and statutes of [YHWH – Jesus Christ]</a:t>
            </a:r>
            <a:r>
              <a:rPr lang="en-CA" sz="2400" b="0" i="0" u="none" strike="noStrike" baseline="0" dirty="0">
                <a:latin typeface="Calibri" panose="020F0502020204030204" pitchFamily="34" charset="0"/>
                <a:cs typeface="Calibri" panose="020F0502020204030204" pitchFamily="34" charset="0"/>
              </a:rPr>
              <a:t> … </a:t>
            </a:r>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76589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D3E59-8CE2-70A4-0DDE-4663D64AB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B1FC6-E4BD-347F-81D2-A2FB748A6E48}"/>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How Do We “Stay Awake”?</a:t>
            </a:r>
          </a:p>
        </p:txBody>
      </p:sp>
      <p:sp>
        <p:nvSpPr>
          <p:cNvPr id="3" name="Content Placeholder 2">
            <a:extLst>
              <a:ext uri="{FF2B5EF4-FFF2-40B4-BE49-F238E27FC236}">
                <a16:creationId xmlns:a16="http://schemas.microsoft.com/office/drawing/2014/main" id="{68113C30-E704-C454-BBE6-F80B6358D176}"/>
              </a:ext>
            </a:extLst>
          </p:cNvPr>
          <p:cNvSpPr>
            <a:spLocks noGrp="1"/>
          </p:cNvSpPr>
          <p:nvPr>
            <p:ph idx="1"/>
          </p:nvPr>
        </p:nvSpPr>
        <p:spPr>
          <a:xfrm>
            <a:off x="351692" y="1167618"/>
            <a:ext cx="11840308" cy="5690381"/>
          </a:xfrm>
        </p:spPr>
        <p:txBody>
          <a:bodyPr>
            <a:normAutofit/>
          </a:bodyPr>
          <a:lstStyle/>
          <a:p>
            <a:r>
              <a:rPr lang="en-CA" dirty="0">
                <a:latin typeface="Calibri" panose="020F0502020204030204" pitchFamily="34" charset="0"/>
                <a:cs typeface="Calibri" panose="020F0502020204030204" pitchFamily="34" charset="0"/>
              </a:rPr>
              <a:t>We have the complete revelation from God in the Bible, the whole Bible,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all of the Old Testament, and all of the New Testament </a:t>
            </a:r>
          </a:p>
          <a:p>
            <a:pPr>
              <a:spcBef>
                <a:spcPts val="600"/>
              </a:spcBef>
            </a:pPr>
            <a:r>
              <a:rPr lang="en-CA" dirty="0">
                <a:latin typeface="Calibri" panose="020F0502020204030204" pitchFamily="34" charset="0"/>
                <a:cs typeface="Calibri" panose="020F0502020204030204" pitchFamily="34" charset="0"/>
              </a:rPr>
              <a:t>The Bible teaches who and what God is and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how we can have living relationships with God the Father and Jesus Christ</a:t>
            </a:r>
          </a:p>
          <a:p>
            <a:pPr>
              <a:spcBef>
                <a:spcPts val="600"/>
              </a:spcBef>
            </a:pPr>
            <a:r>
              <a:rPr lang="en-CA" dirty="0">
                <a:latin typeface="Calibri" panose="020F0502020204030204" pitchFamily="34" charset="0"/>
                <a:cs typeface="Calibri" panose="020F0502020204030204" pitchFamily="34" charset="0"/>
              </a:rPr>
              <a:t>God speaks to us through the Holy Spirit and the Bible;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we communicate with God through prayer and the Holy Spirit</a:t>
            </a:r>
          </a:p>
          <a:p>
            <a:pPr>
              <a:spcBef>
                <a:spcPts val="600"/>
              </a:spcBef>
            </a:pPr>
            <a:r>
              <a:rPr lang="en-CA" b="1" dirty="0">
                <a:highlight>
                  <a:srgbClr val="FFFF00"/>
                </a:highlight>
                <a:latin typeface="Calibri" panose="020F0502020204030204" pitchFamily="34" charset="0"/>
                <a:cs typeface="Calibri" panose="020F0502020204030204" pitchFamily="34" charset="0"/>
              </a:rPr>
              <a:t>Each of us is required to stand alone before God and make our choice</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Deuteronomy 30:19-20a ESV</a:t>
            </a:r>
          </a:p>
          <a:p>
            <a:pPr marL="457200" lvl="1" indent="0">
              <a:spcBef>
                <a:spcPts val="0"/>
              </a:spcBef>
              <a:buNone/>
            </a:pPr>
            <a:r>
              <a:rPr lang="en-CA" dirty="0">
                <a:latin typeface="Calibri" panose="020F0502020204030204" pitchFamily="34" charset="0"/>
                <a:cs typeface="Calibri" panose="020F0502020204030204" pitchFamily="34" charset="0"/>
              </a:rPr>
              <a:t>I call heaven and earth to witness against you today,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a:t>
            </a:r>
            <a:r>
              <a:rPr lang="en-CA" b="1" dirty="0">
                <a:highlight>
                  <a:srgbClr val="FFFF00"/>
                </a:highlight>
                <a:latin typeface="Calibri" panose="020F0502020204030204" pitchFamily="34" charset="0"/>
                <a:cs typeface="Calibri" panose="020F0502020204030204" pitchFamily="34" charset="0"/>
              </a:rPr>
              <a:t>I have set before you life and death</a:t>
            </a:r>
            <a:r>
              <a:rPr lang="en-CA" dirty="0">
                <a:latin typeface="Calibri" panose="020F0502020204030204" pitchFamily="34" charset="0"/>
                <a:cs typeface="Calibri" panose="020F0502020204030204" pitchFamily="34" charset="0"/>
              </a:rPr>
              <a:t>, blessing and curse. </a:t>
            </a:r>
          </a:p>
          <a:p>
            <a:pPr marL="457200" lvl="1" indent="0">
              <a:buNone/>
            </a:pPr>
            <a:r>
              <a:rPr lang="en-CA" b="1" dirty="0">
                <a:highlight>
                  <a:srgbClr val="FFFF00"/>
                </a:highlight>
                <a:latin typeface="Calibri" panose="020F0502020204030204" pitchFamily="34" charset="0"/>
                <a:cs typeface="Calibri" panose="020F0502020204030204" pitchFamily="34" charset="0"/>
              </a:rPr>
              <a:t>Therefore choose life</a:t>
            </a:r>
            <a:r>
              <a:rPr lang="en-CA" dirty="0">
                <a:latin typeface="Calibri" panose="020F0502020204030204" pitchFamily="34" charset="0"/>
                <a:cs typeface="Calibri" panose="020F0502020204030204" pitchFamily="34" charset="0"/>
              </a:rPr>
              <a:t>, that you and your offspring may live,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loving the [YHWH – Jesus Christ] your God,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obeying his voice and holding fast to him, </a:t>
            </a:r>
            <a:r>
              <a:rPr lang="en-CA" b="1" dirty="0">
                <a:highlight>
                  <a:srgbClr val="FFFF00"/>
                </a:highlight>
                <a:latin typeface="Calibri" panose="020F0502020204030204" pitchFamily="34" charset="0"/>
                <a:cs typeface="Calibri" panose="020F0502020204030204" pitchFamily="34" charset="0"/>
              </a:rPr>
              <a:t>for he is your life </a:t>
            </a:r>
            <a:r>
              <a:rPr lang="en-CA" dirty="0">
                <a:latin typeface="Calibri" panose="020F0502020204030204" pitchFamily="34" charset="0"/>
                <a:cs typeface="Calibri" panose="020F0502020204030204" pitchFamily="34" charset="0"/>
              </a:rPr>
              <a:t>…</a:t>
            </a:r>
          </a:p>
          <a:p>
            <a:r>
              <a:rPr lang="en-CA" b="1" dirty="0">
                <a:highlight>
                  <a:srgbClr val="FFFF00"/>
                </a:highlight>
                <a:latin typeface="Calibri" panose="020F0502020204030204" pitchFamily="34" charset="0"/>
                <a:cs typeface="Calibri" panose="020F0502020204030204" pitchFamily="34" charset="0"/>
              </a:rPr>
              <a:t>This is how we “stay awake”; this is endurance </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074066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3100-6816-496A-FCBA-87078F5EB80E}"/>
              </a:ext>
            </a:extLst>
          </p:cNvPr>
          <p:cNvSpPr>
            <a:spLocks noGrp="1"/>
          </p:cNvSpPr>
          <p:nvPr>
            <p:ph type="title"/>
          </p:nvPr>
        </p:nvSpPr>
        <p:spPr>
          <a:xfrm>
            <a:off x="838200" y="1"/>
            <a:ext cx="10515600" cy="1139482"/>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4DCDE395-8366-D69E-E2D8-6011990BD393}"/>
              </a:ext>
            </a:extLst>
          </p:cNvPr>
          <p:cNvSpPr>
            <a:spLocks noGrp="1"/>
          </p:cNvSpPr>
          <p:nvPr>
            <p:ph idx="1"/>
          </p:nvPr>
        </p:nvSpPr>
        <p:spPr>
          <a:xfrm>
            <a:off x="443345" y="1139484"/>
            <a:ext cx="11485420" cy="5718516"/>
          </a:xfrm>
        </p:spPr>
        <p:txBody>
          <a:bodyPr>
            <a:normAutofit lnSpcReduction="10000"/>
          </a:bodyPr>
          <a:lstStyle/>
          <a:p>
            <a:r>
              <a:rPr lang="en-CA" dirty="0">
                <a:latin typeface="Calibri" panose="020F0502020204030204" pitchFamily="34" charset="0"/>
                <a:cs typeface="Calibri" panose="020F0502020204030204" pitchFamily="34" charset="0"/>
              </a:rPr>
              <a:t>We are clearly in the “</a:t>
            </a:r>
            <a:r>
              <a:rPr lang="en-CA" b="1" dirty="0">
                <a:highlight>
                  <a:srgbClr val="FFFF00"/>
                </a:highlight>
                <a:latin typeface="Calibri" panose="020F0502020204030204" pitchFamily="34" charset="0"/>
                <a:cs typeface="Calibri" panose="020F0502020204030204" pitchFamily="34" charset="0"/>
              </a:rPr>
              <a:t>end-time</a:t>
            </a:r>
            <a:r>
              <a:rPr lang="en-CA" dirty="0">
                <a:latin typeface="Calibri" panose="020F0502020204030204" pitchFamily="34" charset="0"/>
                <a:cs typeface="Calibri" panose="020F0502020204030204" pitchFamily="34" charset="0"/>
              </a:rPr>
              <a:t>”, and we all hope we are getting very close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to the Parousia</a:t>
            </a:r>
          </a:p>
          <a:p>
            <a:r>
              <a:rPr lang="en-CA" dirty="0">
                <a:latin typeface="Calibri" panose="020F0502020204030204" pitchFamily="34" charset="0"/>
                <a:cs typeface="Calibri" panose="020F0502020204030204" pitchFamily="34" charset="0"/>
              </a:rPr>
              <a:t>We are in “</a:t>
            </a:r>
            <a:r>
              <a:rPr lang="en-CA" b="1" dirty="0">
                <a:highlight>
                  <a:srgbClr val="FFFF00"/>
                </a:highlight>
                <a:latin typeface="Calibri" panose="020F0502020204030204" pitchFamily="34" charset="0"/>
                <a:cs typeface="Calibri" panose="020F0502020204030204" pitchFamily="34" charset="0"/>
              </a:rPr>
              <a:t>times of difficulty</a:t>
            </a:r>
            <a:r>
              <a:rPr lang="en-CA" dirty="0">
                <a:latin typeface="Calibri" panose="020F0502020204030204" pitchFamily="34" charset="0"/>
                <a:cs typeface="Calibri" panose="020F0502020204030204" pitchFamily="34" charset="0"/>
              </a:rPr>
              <a:t>”, but the worst is yet to come: </a:t>
            </a:r>
            <a:r>
              <a:rPr lang="en-CA" b="1" dirty="0">
                <a:highlight>
                  <a:srgbClr val="FFFF00"/>
                </a:highlight>
                <a:latin typeface="Calibri" panose="020F0502020204030204" pitchFamily="34" charset="0"/>
                <a:cs typeface="Calibri" panose="020F0502020204030204" pitchFamily="34" charset="0"/>
              </a:rPr>
              <a:t>the Bible tells us plainly to watch</a:t>
            </a:r>
            <a:r>
              <a:rPr lang="en-CA" dirty="0">
                <a:latin typeface="Calibri" panose="020F0502020204030204" pitchFamily="34" charset="0"/>
                <a:cs typeface="Calibri" panose="020F0502020204030204" pitchFamily="34" charset="0"/>
              </a:rPr>
              <a:t> and be ready “</a:t>
            </a:r>
            <a:r>
              <a:rPr lang="en-CA" sz="2800" b="1" dirty="0">
                <a:highlight>
                  <a:srgbClr val="FFFF00"/>
                </a:highlight>
                <a:latin typeface="Calibri" panose="020F0502020204030204" pitchFamily="34" charset="0"/>
                <a:cs typeface="Calibri" panose="020F0502020204030204" pitchFamily="34" charset="0"/>
              </a:rPr>
              <a:t>when you see these things taking place</a:t>
            </a:r>
            <a:r>
              <a:rPr lang="en-CA" sz="2800" dirty="0">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The Book of Revelation is clear and specific as to what are “the things” that are going to take place</a:t>
            </a:r>
          </a:p>
          <a:p>
            <a:r>
              <a:rPr lang="en-CA" b="1" dirty="0">
                <a:highlight>
                  <a:srgbClr val="FFFF00"/>
                </a:highlight>
                <a:latin typeface="Calibri" panose="020F0502020204030204" pitchFamily="34" charset="0"/>
                <a:cs typeface="Calibri" panose="020F0502020204030204" pitchFamily="34" charset="0"/>
              </a:rPr>
              <a:t>The one sure marker in the Book of Revelation is the “Fifth Seal”</a:t>
            </a:r>
            <a:r>
              <a:rPr lang="en-CA" dirty="0">
                <a:latin typeface="Calibri" panose="020F0502020204030204" pitchFamily="34" charset="0"/>
                <a:cs typeface="Calibri" panose="020F0502020204030204" pitchFamily="34" charset="0"/>
              </a:rPr>
              <a:t>, religious persecution: when the Beast Power is in full control and officially turns on True Christians and other who will NOT worship </a:t>
            </a:r>
            <a:r>
              <a:rPr lang="en-CA">
                <a:latin typeface="Calibri" panose="020F0502020204030204" pitchFamily="34" charset="0"/>
                <a:cs typeface="Calibri" panose="020F0502020204030204" pitchFamily="34" charset="0"/>
              </a:rPr>
              <a:t>the “image </a:t>
            </a:r>
            <a:r>
              <a:rPr lang="en-CA" dirty="0">
                <a:latin typeface="Calibri" panose="020F0502020204030204" pitchFamily="34" charset="0"/>
                <a:cs typeface="Calibri" panose="020F0502020204030204" pitchFamily="34" charset="0"/>
              </a:rPr>
              <a:t>of </a:t>
            </a:r>
            <a:r>
              <a:rPr lang="en-CA">
                <a:latin typeface="Calibri" panose="020F0502020204030204" pitchFamily="34" charset="0"/>
                <a:cs typeface="Calibri" panose="020F0502020204030204" pitchFamily="34" charset="0"/>
              </a:rPr>
              <a:t>the Beast” </a:t>
            </a:r>
            <a:r>
              <a:rPr lang="en-CA" dirty="0">
                <a:latin typeface="Calibri" panose="020F0502020204030204" pitchFamily="34" charset="0"/>
                <a:cs typeface="Calibri" panose="020F0502020204030204" pitchFamily="34" charset="0"/>
              </a:rPr>
              <a:t>or accept the “mark of </a:t>
            </a:r>
            <a:r>
              <a:rPr lang="en-CA">
                <a:latin typeface="Calibri" panose="020F0502020204030204" pitchFamily="34" charset="0"/>
                <a:cs typeface="Calibri" panose="020F0502020204030204" pitchFamily="34" charset="0"/>
              </a:rPr>
              <a:t>the Beast</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we will know that we are in the “Fifth Seal”</a:t>
            </a:r>
          </a:p>
          <a:p>
            <a:r>
              <a:rPr lang="en-CA" dirty="0">
                <a:latin typeface="Calibri" panose="020F0502020204030204" pitchFamily="34" charset="0"/>
                <a:cs typeface="Calibri" panose="020F0502020204030204" pitchFamily="34" charset="0"/>
              </a:rPr>
              <a:t>Our salvation will come through “</a:t>
            </a:r>
            <a:r>
              <a:rPr lang="en-CA" b="1" dirty="0">
                <a:highlight>
                  <a:srgbClr val="FFFF00"/>
                </a:highlight>
                <a:latin typeface="Calibri" panose="020F0502020204030204" pitchFamily="34" charset="0"/>
                <a:cs typeface="Calibri" panose="020F0502020204030204" pitchFamily="34" charset="0"/>
              </a:rPr>
              <a:t>endurance</a:t>
            </a:r>
            <a:r>
              <a:rPr lang="en-CA" dirty="0">
                <a:latin typeface="Calibri" panose="020F0502020204030204" pitchFamily="34" charset="0"/>
                <a:cs typeface="Calibri" panose="020F0502020204030204" pitchFamily="34" charset="0"/>
              </a:rPr>
              <a:t>”, which we must develop now by living by the Way of God, then we will be ready</a:t>
            </a:r>
          </a:p>
          <a:p>
            <a:r>
              <a:rPr lang="en-CA" b="1" dirty="0">
                <a:highlight>
                  <a:srgbClr val="FFFF00"/>
                </a:highlight>
                <a:latin typeface="Calibri" panose="020F0502020204030204" pitchFamily="34" charset="0"/>
                <a:cs typeface="Calibri" panose="020F0502020204030204" pitchFamily="34" charset="0"/>
              </a:rPr>
              <a:t>Stay Awake!  Watch!</a:t>
            </a:r>
          </a:p>
        </p:txBody>
      </p:sp>
    </p:spTree>
    <p:extLst>
      <p:ext uri="{BB962C8B-B14F-4D97-AF65-F5344CB8AC3E}">
        <p14:creationId xmlns:p14="http://schemas.microsoft.com/office/powerpoint/2010/main" val="1848611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53990-A86D-8E9D-486D-B9B406029D94}"/>
              </a:ext>
            </a:extLst>
          </p:cNvPr>
          <p:cNvSpPr>
            <a:spLocks noGrp="1"/>
          </p:cNvSpPr>
          <p:nvPr>
            <p:ph type="title"/>
          </p:nvPr>
        </p:nvSpPr>
        <p:spPr>
          <a:xfrm>
            <a:off x="838200" y="1"/>
            <a:ext cx="10515600" cy="1167617"/>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What is the “End-time”?</a:t>
            </a:r>
            <a:endParaRPr lang="en-CA" dirty="0"/>
          </a:p>
        </p:txBody>
      </p:sp>
      <p:sp>
        <p:nvSpPr>
          <p:cNvPr id="3" name="Content Placeholder 2">
            <a:extLst>
              <a:ext uri="{FF2B5EF4-FFF2-40B4-BE49-F238E27FC236}">
                <a16:creationId xmlns:a16="http://schemas.microsoft.com/office/drawing/2014/main" id="{65F2DF5B-8672-3084-37F9-206EFD7CE0E3}"/>
              </a:ext>
            </a:extLst>
          </p:cNvPr>
          <p:cNvSpPr>
            <a:spLocks noGrp="1"/>
          </p:cNvSpPr>
          <p:nvPr>
            <p:ph idx="1"/>
          </p:nvPr>
        </p:nvSpPr>
        <p:spPr>
          <a:xfrm>
            <a:off x="0" y="1167618"/>
            <a:ext cx="12192000" cy="5690381"/>
          </a:xfrm>
        </p:spPr>
        <p:txBody>
          <a:bodyPr>
            <a:normAutofit lnSpcReduction="10000"/>
          </a:bodyPr>
          <a:lstStyle/>
          <a:p>
            <a:pPr marL="457200" lvl="1" indent="0">
              <a:buNone/>
            </a:pPr>
            <a:r>
              <a:rPr lang="en-CA" b="1" i="0" u="sng" strike="noStrike" baseline="0" dirty="0">
                <a:solidFill>
                  <a:srgbClr val="000000"/>
                </a:solidFill>
                <a:latin typeface="Calibri" panose="020F0502020204030204" pitchFamily="34" charset="0"/>
              </a:rPr>
              <a:t>Daniel 11:33-35, 40a ESV</a:t>
            </a:r>
          </a:p>
          <a:p>
            <a:pPr marL="457200" lvl="1" indent="0">
              <a:spcBef>
                <a:spcPts val="0"/>
              </a:spcBef>
              <a:buNone/>
            </a:pP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the wise</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among the people shall make many understand,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though for some days they shall stumble by </a:t>
            </a:r>
            <a:r>
              <a:rPr lang="en-CA" b="1" i="0" u="none" strike="noStrike" baseline="0" dirty="0">
                <a:solidFill>
                  <a:srgbClr val="000000"/>
                </a:solidFill>
                <a:highlight>
                  <a:srgbClr val="FFFF00"/>
                </a:highlight>
                <a:latin typeface="Calibri" panose="020F0502020204030204" pitchFamily="34" charset="0"/>
              </a:rPr>
              <a:t>sword</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and flame, by </a:t>
            </a:r>
            <a:r>
              <a:rPr lang="en-CA" b="1" i="0" u="none" strike="noStrike" baseline="0" dirty="0">
                <a:solidFill>
                  <a:srgbClr val="000000"/>
                </a:solidFill>
                <a:highlight>
                  <a:srgbClr val="FFFF00"/>
                </a:highlight>
                <a:latin typeface="Calibri" panose="020F0502020204030204" pitchFamily="34" charset="0"/>
              </a:rPr>
              <a:t>captivity</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plunder</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When they stumble, </a:t>
            </a:r>
            <a:r>
              <a:rPr lang="en-CA" b="1" i="0" u="none" strike="noStrike" baseline="0" dirty="0">
                <a:solidFill>
                  <a:srgbClr val="000000"/>
                </a:solidFill>
                <a:highlight>
                  <a:srgbClr val="FFFF00"/>
                </a:highlight>
                <a:latin typeface="Calibri" panose="020F0502020204030204" pitchFamily="34" charset="0"/>
              </a:rPr>
              <a:t>they shall receive a little help</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many shall join themselves to them with flattery,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and some of </a:t>
            </a:r>
            <a:r>
              <a:rPr lang="en-CA" b="1" i="0" u="none" strike="noStrike" baseline="0" dirty="0">
                <a:solidFill>
                  <a:srgbClr val="000000"/>
                </a:solidFill>
                <a:highlight>
                  <a:srgbClr val="FFFF00"/>
                </a:highlight>
                <a:latin typeface="Calibri" panose="020F0502020204030204" pitchFamily="34" charset="0"/>
              </a:rPr>
              <a:t>the wise</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shall stumble, so that they may be </a:t>
            </a:r>
            <a:r>
              <a:rPr lang="en-CA" b="1" i="0" u="none" strike="noStrike" baseline="0" dirty="0">
                <a:solidFill>
                  <a:srgbClr val="000000"/>
                </a:solidFill>
                <a:highlight>
                  <a:srgbClr val="FFFF00"/>
                </a:highlight>
                <a:latin typeface="Calibri" panose="020F0502020204030204" pitchFamily="34" charset="0"/>
              </a:rPr>
              <a:t>refined</a:t>
            </a:r>
            <a:r>
              <a:rPr lang="en-CA" b="0"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purified</a:t>
            </a:r>
            <a:r>
              <a:rPr lang="en-CA" b="0" i="0" u="none" strike="noStrike" baseline="0" dirty="0">
                <a:solidFill>
                  <a:srgbClr val="000000"/>
                </a:solidFill>
                <a:latin typeface="Calibri" panose="020F0502020204030204" pitchFamily="34" charset="0"/>
              </a:rPr>
              <a:t>, and </a:t>
            </a:r>
            <a:r>
              <a:rPr lang="en-CA" b="1" i="0" u="none" strike="noStrike" baseline="0" dirty="0">
                <a:solidFill>
                  <a:srgbClr val="000000"/>
                </a:solidFill>
                <a:highlight>
                  <a:srgbClr val="FFFF00"/>
                </a:highlight>
                <a:latin typeface="Calibri" panose="020F0502020204030204" pitchFamily="34" charset="0"/>
              </a:rPr>
              <a:t>made white</a:t>
            </a:r>
            <a:r>
              <a:rPr lang="en-CA" b="0" i="0" u="none" strike="noStrike" baseline="0" dirty="0">
                <a:solidFill>
                  <a:srgbClr val="000000"/>
                </a:solidFill>
                <a:latin typeface="Calibri" panose="020F0502020204030204" pitchFamily="34" charset="0"/>
              </a:rPr>
              <a:t>,</a:t>
            </a:r>
            <a:br>
              <a:rPr lang="en-CA" b="0" i="0" u="none" strike="noStrike" baseline="0" dirty="0">
                <a:solidFill>
                  <a:srgbClr val="000000"/>
                </a:solidFill>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until the </a:t>
            </a:r>
            <a:r>
              <a:rPr lang="en-CA" b="1" i="1" u="sng" strike="noStrike" baseline="0" dirty="0">
                <a:solidFill>
                  <a:srgbClr val="000000"/>
                </a:solidFill>
                <a:highlight>
                  <a:srgbClr val="FFFF00"/>
                </a:highlight>
                <a:latin typeface="Calibri" panose="020F0502020204030204" pitchFamily="34" charset="0"/>
              </a:rPr>
              <a:t>time of the end</a:t>
            </a:r>
            <a:r>
              <a:rPr lang="en-CA" b="0" i="0" u="none" strike="noStrike" baseline="0" dirty="0">
                <a:solidFill>
                  <a:srgbClr val="000000"/>
                </a:solidFill>
                <a:latin typeface="Calibri" panose="020F0502020204030204" pitchFamily="34" charset="0"/>
              </a:rPr>
              <a:t>, for it still awaits </a:t>
            </a:r>
            <a:r>
              <a:rPr lang="en-CA" b="1" i="0" u="none" strike="noStrike" baseline="0" dirty="0">
                <a:solidFill>
                  <a:srgbClr val="000000"/>
                </a:solidFill>
                <a:highlight>
                  <a:srgbClr val="FFFF00"/>
                </a:highlight>
                <a:latin typeface="Calibri" panose="020F0502020204030204" pitchFamily="34" charset="0"/>
              </a:rPr>
              <a:t>the appointed time</a:t>
            </a:r>
            <a:r>
              <a:rPr lang="en-CA" b="0" i="0" u="none" strike="noStrike" baseline="0" dirty="0">
                <a:solidFill>
                  <a:srgbClr val="000000"/>
                </a:solidFill>
                <a:latin typeface="Calibri" panose="020F0502020204030204" pitchFamily="34" charset="0"/>
              </a:rPr>
              <a:t>. </a:t>
            </a:r>
          </a:p>
          <a:p>
            <a:pPr marL="457200" lvl="1" indent="0">
              <a:spcBef>
                <a:spcPts val="1200"/>
              </a:spcBef>
              <a:buNone/>
            </a:pPr>
            <a:r>
              <a:rPr lang="en-CA" b="1" i="0" u="none" strike="noStrike" baseline="0" dirty="0">
                <a:solidFill>
                  <a:srgbClr val="000000"/>
                </a:solidFill>
                <a:highlight>
                  <a:srgbClr val="FFFF00"/>
                </a:highlight>
                <a:latin typeface="Calibri" panose="020F0502020204030204" pitchFamily="34" charset="0"/>
              </a:rPr>
              <a:t>At the </a:t>
            </a:r>
            <a:r>
              <a:rPr lang="en-CA" b="1" i="1" u="sng" strike="noStrike" baseline="0" dirty="0">
                <a:solidFill>
                  <a:srgbClr val="000000"/>
                </a:solidFill>
                <a:highlight>
                  <a:srgbClr val="FFFF00"/>
                </a:highlight>
                <a:latin typeface="Calibri" panose="020F0502020204030204" pitchFamily="34" charset="0"/>
              </a:rPr>
              <a:t>time of the end</a:t>
            </a:r>
            <a:r>
              <a:rPr lang="en-CA" b="0" i="0" u="none" strike="noStrike" baseline="0" dirty="0">
                <a:solidFill>
                  <a:srgbClr val="000000"/>
                </a:solidFill>
                <a:latin typeface="Calibri" panose="020F0502020204030204" pitchFamily="34" charset="0"/>
              </a:rPr>
              <a:t>, the </a:t>
            </a:r>
            <a:r>
              <a:rPr lang="en-CA" b="1" i="0" u="none" strike="noStrike" baseline="0" dirty="0">
                <a:solidFill>
                  <a:srgbClr val="000000"/>
                </a:solidFill>
                <a:highlight>
                  <a:srgbClr val="FFFF00"/>
                </a:highlight>
                <a:latin typeface="Calibri" panose="020F0502020204030204" pitchFamily="34" charset="0"/>
              </a:rPr>
              <a:t>king of the south</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shall </a:t>
            </a:r>
            <a:r>
              <a:rPr lang="en-CA" i="0" u="none" strike="noStrike" baseline="0" dirty="0">
                <a:solidFill>
                  <a:srgbClr val="000000"/>
                </a:solidFill>
                <a:latin typeface="Calibri" panose="020F0502020204030204" pitchFamily="34" charset="0"/>
              </a:rPr>
              <a:t>attack h</a:t>
            </a:r>
            <a:r>
              <a:rPr lang="en-CA" b="0" i="0" u="none" strike="noStrike" baseline="0" dirty="0">
                <a:solidFill>
                  <a:srgbClr val="000000"/>
                </a:solidFill>
                <a:latin typeface="Calibri" panose="020F0502020204030204" pitchFamily="34" charset="0"/>
              </a:rPr>
              <a:t>im,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but </a:t>
            </a:r>
            <a:r>
              <a:rPr lang="en-CA" b="1" i="0" u="none" strike="noStrike" baseline="0" dirty="0">
                <a:solidFill>
                  <a:srgbClr val="000000"/>
                </a:solidFill>
                <a:highlight>
                  <a:srgbClr val="FFFF00"/>
                </a:highlight>
                <a:latin typeface="Calibri" panose="020F0502020204030204" pitchFamily="34" charset="0"/>
              </a:rPr>
              <a:t>the king of the north</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shall rush upon him like a whirlwind,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with </a:t>
            </a:r>
            <a:r>
              <a:rPr lang="en-CA" i="0" u="none" strike="noStrike" baseline="0" dirty="0">
                <a:solidFill>
                  <a:srgbClr val="000000"/>
                </a:solidFill>
                <a:latin typeface="Calibri" panose="020F0502020204030204" pitchFamily="34" charset="0"/>
              </a:rPr>
              <a:t>chariots and horsemen, and with many ships. </a:t>
            </a:r>
          </a:p>
          <a:p>
            <a:pPr marL="457200" lvl="1" indent="0">
              <a:spcBef>
                <a:spcPts val="1200"/>
              </a:spcBef>
              <a:buNone/>
            </a:pPr>
            <a:r>
              <a:rPr lang="en-CA" b="1" i="0" u="sng" strike="noStrike" baseline="0" dirty="0">
                <a:solidFill>
                  <a:srgbClr val="000000"/>
                </a:solidFill>
                <a:latin typeface="Calibri" panose="020F0502020204030204" pitchFamily="34" charset="0"/>
              </a:rPr>
              <a:t>Daniel 12:4, 8-9 ESV</a:t>
            </a:r>
          </a:p>
          <a:p>
            <a:pPr marL="457200" lvl="1" indent="0">
              <a:spcBef>
                <a:spcPts val="0"/>
              </a:spcBef>
              <a:buNone/>
            </a:pPr>
            <a:r>
              <a:rPr lang="en-CA" b="0" i="0" u="none" strike="noStrike" baseline="0" dirty="0">
                <a:solidFill>
                  <a:srgbClr val="000000"/>
                </a:solidFill>
                <a:latin typeface="Calibri" panose="020F0502020204030204" pitchFamily="34" charset="0"/>
              </a:rPr>
              <a:t>… But you, Daniel, </a:t>
            </a:r>
            <a:r>
              <a:rPr lang="en-CA" b="1" i="0" u="none" strike="noStrike" baseline="0" dirty="0">
                <a:solidFill>
                  <a:srgbClr val="000000"/>
                </a:solidFill>
                <a:highlight>
                  <a:srgbClr val="FFFF00"/>
                </a:highlight>
                <a:latin typeface="Calibri" panose="020F0502020204030204" pitchFamily="34" charset="0"/>
              </a:rPr>
              <a:t>shut up the words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and </a:t>
            </a:r>
            <a:r>
              <a:rPr lang="en-CA" b="1" i="0" u="none" strike="noStrike" baseline="0" dirty="0">
                <a:solidFill>
                  <a:srgbClr val="000000"/>
                </a:solidFill>
                <a:highlight>
                  <a:srgbClr val="FFFF00"/>
                </a:highlight>
                <a:latin typeface="Calibri" panose="020F0502020204030204" pitchFamily="34" charset="0"/>
              </a:rPr>
              <a:t>seal the book</a:t>
            </a:r>
            <a:r>
              <a:rPr lang="en-CA" b="0" i="0" u="none" strike="noStrike" baseline="0" dirty="0">
                <a:solidFill>
                  <a:srgbClr val="000000"/>
                </a:solidFill>
                <a:latin typeface="Calibri" panose="020F0502020204030204" pitchFamily="34" charset="0"/>
              </a:rPr>
              <a:t>, </a:t>
            </a:r>
            <a:r>
              <a:rPr lang="en-CA" b="1" i="0" u="none" strike="noStrike" baseline="0" dirty="0">
                <a:solidFill>
                  <a:srgbClr val="000000"/>
                </a:solidFill>
                <a:highlight>
                  <a:srgbClr val="FFFF00"/>
                </a:highlight>
                <a:latin typeface="Calibri" panose="020F0502020204030204" pitchFamily="34" charset="0"/>
              </a:rPr>
              <a:t>until the </a:t>
            </a:r>
            <a:r>
              <a:rPr lang="en-CA" b="1" i="1" u="sng" strike="noStrike" baseline="0" dirty="0">
                <a:solidFill>
                  <a:srgbClr val="000000"/>
                </a:solidFill>
                <a:highlight>
                  <a:srgbClr val="FFFF00"/>
                </a:highlight>
                <a:latin typeface="Calibri" panose="020F0502020204030204" pitchFamily="34" charset="0"/>
              </a:rPr>
              <a:t>time of the end</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Many shall run to and fro, and </a:t>
            </a:r>
            <a:r>
              <a:rPr lang="en-CA" b="1" i="0" u="none" strike="noStrike" baseline="0" dirty="0">
                <a:solidFill>
                  <a:srgbClr val="000000"/>
                </a:solidFill>
                <a:highlight>
                  <a:srgbClr val="FFFF00"/>
                </a:highlight>
                <a:latin typeface="Calibri" panose="020F0502020204030204" pitchFamily="34" charset="0"/>
              </a:rPr>
              <a:t>knowledge shall increase</a:t>
            </a:r>
            <a:r>
              <a:rPr lang="en-CA" b="0" i="0" u="none" strike="noStrike" baseline="0" dirty="0">
                <a:solidFill>
                  <a:srgbClr val="000000"/>
                </a:solidFill>
                <a:latin typeface="Calibri" panose="020F0502020204030204" pitchFamily="34" charset="0"/>
              </a:rPr>
              <a:t>.</a:t>
            </a:r>
          </a:p>
          <a:p>
            <a:pPr marL="457200" lvl="1" indent="0">
              <a:buNone/>
            </a:pPr>
            <a:r>
              <a:rPr lang="en-CA" b="0" i="0" u="none" strike="noStrike" baseline="0" dirty="0">
                <a:solidFill>
                  <a:srgbClr val="000000"/>
                </a:solidFill>
                <a:latin typeface="Calibri" panose="020F0502020204030204" pitchFamily="34" charset="0"/>
              </a:rPr>
              <a:t>I heard, but </a:t>
            </a:r>
            <a:r>
              <a:rPr lang="en-CA" b="1" i="0" u="none" strike="noStrike" baseline="0" dirty="0">
                <a:solidFill>
                  <a:srgbClr val="000000"/>
                </a:solidFill>
                <a:highlight>
                  <a:srgbClr val="FFFF00"/>
                </a:highlight>
                <a:latin typeface="Calibri" panose="020F0502020204030204" pitchFamily="34" charset="0"/>
              </a:rPr>
              <a:t>I did not understand</a:t>
            </a:r>
            <a:r>
              <a:rPr lang="en-CA" b="0" i="0" u="none" strike="noStrike" baseline="0" dirty="0">
                <a:solidFill>
                  <a:srgbClr val="000000"/>
                </a:solidFill>
                <a:latin typeface="Calibri" panose="020F0502020204030204" pitchFamily="34" charset="0"/>
              </a:rPr>
              <a:t>.  Then I said, </a:t>
            </a:r>
          </a:p>
          <a:p>
            <a:pPr marL="914400" lvl="2" indent="0">
              <a:spcBef>
                <a:spcPts val="0"/>
              </a:spcBef>
              <a:buNone/>
            </a:pPr>
            <a:r>
              <a:rPr lang="en-CA" sz="2400" b="0" i="0" u="none" strike="noStrike" baseline="0" dirty="0">
                <a:solidFill>
                  <a:srgbClr val="000000"/>
                </a:solidFill>
                <a:latin typeface="Calibri" panose="020F0502020204030204" pitchFamily="34" charset="0"/>
              </a:rPr>
              <a:t>“O my lord, what shall be the outcome of these things?” </a:t>
            </a:r>
          </a:p>
          <a:p>
            <a:pPr marL="457200" lvl="1" indent="0">
              <a:buNone/>
            </a:pPr>
            <a:r>
              <a:rPr lang="en-CA" b="0" i="0" u="none" strike="noStrike" baseline="0" dirty="0">
                <a:solidFill>
                  <a:srgbClr val="000000"/>
                </a:solidFill>
                <a:latin typeface="Calibri" panose="020F0502020204030204" pitchFamily="34" charset="0"/>
              </a:rPr>
              <a:t>He said, </a:t>
            </a:r>
          </a:p>
          <a:p>
            <a:pPr marL="914400" lvl="2" indent="0">
              <a:spcBef>
                <a:spcPts val="0"/>
              </a:spcBef>
              <a:buNone/>
            </a:pPr>
            <a:r>
              <a:rPr lang="en-CA" sz="2400" b="0" i="0" u="none" strike="noStrike" baseline="0" dirty="0">
                <a:solidFill>
                  <a:srgbClr val="000000"/>
                </a:solidFill>
                <a:latin typeface="Calibri" panose="020F0502020204030204" pitchFamily="34" charset="0"/>
              </a:rPr>
              <a:t>“Go your way, Daniel, for </a:t>
            </a:r>
            <a:r>
              <a:rPr lang="en-CA" sz="2400" b="1" i="0" u="none" strike="noStrike" baseline="0" dirty="0">
                <a:solidFill>
                  <a:srgbClr val="000000"/>
                </a:solidFill>
                <a:highlight>
                  <a:srgbClr val="FFFF00"/>
                </a:highlight>
                <a:latin typeface="Calibri" panose="020F0502020204030204" pitchFamily="34" charset="0"/>
              </a:rPr>
              <a:t>the words are shut up and sealed until the </a:t>
            </a:r>
            <a:r>
              <a:rPr lang="en-CA" sz="2400" b="1" i="1" u="sng" strike="noStrike" baseline="0" dirty="0">
                <a:solidFill>
                  <a:srgbClr val="000000"/>
                </a:solidFill>
                <a:highlight>
                  <a:srgbClr val="FFFF00"/>
                </a:highlight>
                <a:latin typeface="Calibri" panose="020F0502020204030204" pitchFamily="34" charset="0"/>
              </a:rPr>
              <a:t>time of the end</a:t>
            </a:r>
            <a:r>
              <a:rPr lang="en-CA" sz="2400" b="0" i="0" u="none" strike="noStrike" baseline="0" dirty="0">
                <a:solidFill>
                  <a:srgbClr val="000000"/>
                </a:solidFill>
                <a:latin typeface="Calibri" panose="020F0502020204030204" pitchFamily="34" charset="0"/>
              </a:rPr>
              <a:t>. …”</a:t>
            </a:r>
            <a:endParaRPr lang="en-CA" sz="2400" dirty="0"/>
          </a:p>
        </p:txBody>
      </p:sp>
    </p:spTree>
    <p:extLst>
      <p:ext uri="{BB962C8B-B14F-4D97-AF65-F5344CB8AC3E}">
        <p14:creationId xmlns:p14="http://schemas.microsoft.com/office/powerpoint/2010/main" val="14510767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2761E-E9C9-DE4B-D7D0-A6D7D6368E6C}"/>
              </a:ext>
            </a:extLst>
          </p:cNvPr>
          <p:cNvSpPr>
            <a:spLocks noGrp="1"/>
          </p:cNvSpPr>
          <p:nvPr>
            <p:ph type="title"/>
          </p:nvPr>
        </p:nvSpPr>
        <p:spPr/>
        <p:txBody>
          <a:bodyPr/>
          <a:lstStyle/>
          <a:p>
            <a:endParaRPr lang="en-CA"/>
          </a:p>
        </p:txBody>
      </p:sp>
      <p:sp>
        <p:nvSpPr>
          <p:cNvPr id="3" name="Content Placeholder 2">
            <a:extLst>
              <a:ext uri="{FF2B5EF4-FFF2-40B4-BE49-F238E27FC236}">
                <a16:creationId xmlns:a16="http://schemas.microsoft.com/office/drawing/2014/main" id="{0D79BFF2-E5C1-3401-BF96-5330E8801D13}"/>
              </a:ext>
            </a:extLst>
          </p:cNvPr>
          <p:cNvSpPr>
            <a:spLocks noGrp="1"/>
          </p:cNvSpPr>
          <p:nvPr>
            <p:ph idx="1"/>
          </p:nvPr>
        </p:nvSpPr>
        <p:spPr>
          <a:xfrm>
            <a:off x="838200" y="2881745"/>
            <a:ext cx="10515600" cy="3295218"/>
          </a:xfrm>
        </p:spPr>
        <p:txBody>
          <a:bodyPr>
            <a:normAutofit/>
          </a:bodyPr>
          <a:lstStyle/>
          <a:p>
            <a:pPr marL="0" indent="0">
              <a:buNone/>
            </a:pPr>
            <a:r>
              <a:rPr lang="en-CA" sz="7200" dirty="0">
                <a:latin typeface="Arial Black" panose="020B0A04020102020204" pitchFamily="34" charset="0"/>
              </a:rPr>
              <a:t>Extra slides …</a:t>
            </a:r>
          </a:p>
        </p:txBody>
      </p:sp>
    </p:spTree>
    <p:extLst>
      <p:ext uri="{BB962C8B-B14F-4D97-AF65-F5344CB8AC3E}">
        <p14:creationId xmlns:p14="http://schemas.microsoft.com/office/powerpoint/2010/main" val="3965023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6597D-BC3E-2F71-F815-DBD6B7798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D26C9F-2E89-F87D-298C-EC155EDD0D3B}"/>
              </a:ext>
            </a:extLst>
          </p:cNvPr>
          <p:cNvSpPr>
            <a:spLocks noGrp="1"/>
          </p:cNvSpPr>
          <p:nvPr>
            <p:ph type="title"/>
          </p:nvPr>
        </p:nvSpPr>
        <p:spPr>
          <a:xfrm>
            <a:off x="838200" y="1"/>
            <a:ext cx="10515600" cy="15794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D6D6828A-F72C-EDFF-ACBF-E790175DFFB5}"/>
              </a:ext>
            </a:extLst>
          </p:cNvPr>
          <p:cNvSpPr>
            <a:spLocks noGrp="1"/>
          </p:cNvSpPr>
          <p:nvPr>
            <p:ph idx="1"/>
          </p:nvPr>
        </p:nvSpPr>
        <p:spPr>
          <a:xfrm>
            <a:off x="436098" y="1579418"/>
            <a:ext cx="11755902" cy="5278581"/>
          </a:xfrm>
        </p:spPr>
        <p:txBody>
          <a:bodyPr>
            <a:normAutofit/>
          </a:bodyPr>
          <a:lstStyle/>
          <a:p>
            <a:pPr marL="0" indent="0">
              <a:buNone/>
            </a:pPr>
            <a:r>
              <a:rPr lang="en-CA" b="1" dirty="0">
                <a:highlight>
                  <a:srgbClr val="FFFF00"/>
                </a:highlight>
                <a:latin typeface="Calibri" panose="020F0502020204030204" pitchFamily="34" charset="0"/>
                <a:cs typeface="Calibri" panose="020F0502020204030204" pitchFamily="34" charset="0"/>
              </a:rPr>
              <a:t>The phrase “the great tribulation” occurs only once</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 </a:t>
            </a:r>
            <a:r>
              <a:rPr lang="en-CA" b="1" u="sng" dirty="0">
                <a:latin typeface="Calibri" panose="020F0502020204030204" pitchFamily="34" charset="0"/>
                <a:cs typeface="Calibri" panose="020F0502020204030204" pitchFamily="34" charset="0"/>
              </a:rPr>
              <a:t>Revelation 7:13–14 ESV</a:t>
            </a:r>
          </a:p>
          <a:p>
            <a:pPr marL="457200" lvl="1" indent="0">
              <a:spcBef>
                <a:spcPts val="0"/>
              </a:spcBef>
              <a:buNone/>
            </a:pPr>
            <a:r>
              <a:rPr lang="en-CA" dirty="0">
                <a:latin typeface="Calibri" panose="020F0502020204030204" pitchFamily="34" charset="0"/>
                <a:cs typeface="Calibri" panose="020F0502020204030204" pitchFamily="34" charset="0"/>
              </a:rPr>
              <a:t>Then one of the elders addressed me, saying, </a:t>
            </a:r>
          </a:p>
          <a:p>
            <a:pPr marL="914400" lvl="2" indent="0">
              <a:spcBef>
                <a:spcPts val="0"/>
              </a:spcBef>
              <a:buNone/>
            </a:pPr>
            <a:r>
              <a:rPr lang="en-CA" sz="2400" dirty="0">
                <a:latin typeface="Calibri" panose="020F0502020204030204" pitchFamily="34" charset="0"/>
                <a:cs typeface="Calibri" panose="020F0502020204030204" pitchFamily="34" charset="0"/>
              </a:rPr>
              <a:t>“Who are these, clothed in white robes, and from where have they come?” </a:t>
            </a:r>
            <a:endParaRPr lang="en-CA" dirty="0">
              <a:latin typeface="Calibri" panose="020F0502020204030204" pitchFamily="34" charset="0"/>
              <a:cs typeface="Calibri" panose="020F0502020204030204" pitchFamily="34" charset="0"/>
            </a:endParaRPr>
          </a:p>
          <a:p>
            <a:pPr marL="457200" lvl="1" indent="0">
              <a:spcBef>
                <a:spcPts val="600"/>
              </a:spcBef>
              <a:buNone/>
            </a:pPr>
            <a:r>
              <a:rPr lang="en-CA" dirty="0">
                <a:latin typeface="Calibri" panose="020F0502020204030204" pitchFamily="34" charset="0"/>
                <a:cs typeface="Calibri" panose="020F0502020204030204" pitchFamily="34" charset="0"/>
              </a:rPr>
              <a:t>I said to him, “Sir, you know.” </a:t>
            </a:r>
          </a:p>
          <a:p>
            <a:pPr marL="457200" lvl="1" indent="0">
              <a:spcBef>
                <a:spcPts val="600"/>
              </a:spcBef>
              <a:buNone/>
            </a:pPr>
            <a:r>
              <a:rPr lang="en-CA" dirty="0">
                <a:latin typeface="Calibri" panose="020F0502020204030204" pitchFamily="34" charset="0"/>
                <a:cs typeface="Calibri" panose="020F0502020204030204" pitchFamily="34" charset="0"/>
              </a:rPr>
              <a:t>And he said to me, </a:t>
            </a:r>
          </a:p>
          <a:p>
            <a:pPr marL="914400" lvl="2" indent="0">
              <a:spcBef>
                <a:spcPts val="0"/>
              </a:spcBef>
              <a:buNone/>
            </a:pPr>
            <a:r>
              <a:rPr lang="en-CA" sz="2400" dirty="0">
                <a:latin typeface="Calibri" panose="020F0502020204030204" pitchFamily="34" charset="0"/>
                <a:cs typeface="Calibri" panose="020F0502020204030204" pitchFamily="34" charset="0"/>
              </a:rPr>
              <a:t>“</a:t>
            </a:r>
            <a:r>
              <a:rPr lang="en-CA" sz="2400" b="1" dirty="0">
                <a:highlight>
                  <a:srgbClr val="FFFF00"/>
                </a:highlight>
                <a:latin typeface="Calibri" panose="020F0502020204030204" pitchFamily="34" charset="0"/>
                <a:cs typeface="Calibri" panose="020F0502020204030204" pitchFamily="34" charset="0"/>
              </a:rPr>
              <a:t>These are the ones coming out of </a:t>
            </a:r>
            <a:r>
              <a:rPr lang="en-CA" sz="2400" b="1" i="1" u="sng" dirty="0">
                <a:highlight>
                  <a:srgbClr val="FFFF00"/>
                </a:highlight>
                <a:latin typeface="Calibri" panose="020F0502020204030204" pitchFamily="34" charset="0"/>
                <a:cs typeface="Calibri" panose="020F0502020204030204" pitchFamily="34" charset="0"/>
              </a:rPr>
              <a:t>the great tribulation</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They have washed their robes and made them white in the blood of the Lamb.  …”</a:t>
            </a:r>
          </a:p>
        </p:txBody>
      </p:sp>
    </p:spTree>
    <p:extLst>
      <p:ext uri="{BB962C8B-B14F-4D97-AF65-F5344CB8AC3E}">
        <p14:creationId xmlns:p14="http://schemas.microsoft.com/office/powerpoint/2010/main" val="3106916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D7B43-BC90-15E3-87BD-CDF53E6CC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E499D-FBCC-3B01-D928-18E81FA67E96}"/>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The Great Tribulation</a:t>
            </a:r>
          </a:p>
        </p:txBody>
      </p:sp>
      <p:sp>
        <p:nvSpPr>
          <p:cNvPr id="3" name="Content Placeholder 2">
            <a:extLst>
              <a:ext uri="{FF2B5EF4-FFF2-40B4-BE49-F238E27FC236}">
                <a16:creationId xmlns:a16="http://schemas.microsoft.com/office/drawing/2014/main" id="{A3D5433C-6613-835A-02AA-83D265A415DF}"/>
              </a:ext>
            </a:extLst>
          </p:cNvPr>
          <p:cNvSpPr>
            <a:spLocks noGrp="1"/>
          </p:cNvSpPr>
          <p:nvPr>
            <p:ph idx="1"/>
          </p:nvPr>
        </p:nvSpPr>
        <p:spPr>
          <a:xfrm>
            <a:off x="436098" y="1167618"/>
            <a:ext cx="11755902" cy="5690381"/>
          </a:xfrm>
        </p:spPr>
        <p:txBody>
          <a:bodyPr>
            <a:normAutofit/>
          </a:bodyPr>
          <a:lstStyle/>
          <a:p>
            <a:pPr marL="0" indent="0">
              <a:spcBef>
                <a:spcPts val="600"/>
              </a:spcBef>
              <a:buNone/>
            </a:pPr>
            <a:r>
              <a:rPr lang="en-CA" dirty="0">
                <a:latin typeface="Calibri" panose="020F0502020204030204" pitchFamily="34" charset="0"/>
                <a:cs typeface="Calibri" panose="020F0502020204030204" pitchFamily="34" charset="0"/>
              </a:rPr>
              <a:t>Mark and Matthew allude to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 as part of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 great tribulation”:</a:t>
            </a:r>
          </a:p>
          <a:p>
            <a:pPr marL="457200" lvl="1" indent="0">
              <a:spcBef>
                <a:spcPts val="0"/>
              </a:spcBef>
              <a:buNone/>
            </a:pPr>
            <a:r>
              <a:rPr lang="en-CA" b="1" u="sng" dirty="0">
                <a:latin typeface="Calibri" panose="020F0502020204030204" pitchFamily="34" charset="0"/>
                <a:cs typeface="Calibri" panose="020F0502020204030204" pitchFamily="34" charset="0"/>
              </a:rPr>
              <a:t>Mark 13:14, 19 ESV</a:t>
            </a:r>
          </a:p>
          <a:p>
            <a:pPr marL="457200" lvl="1" indent="0">
              <a:spcBef>
                <a:spcPts val="0"/>
              </a:spcBef>
              <a:buNone/>
            </a:pPr>
            <a:r>
              <a:rPr lang="en-CA" dirty="0">
                <a:latin typeface="Calibri" panose="020F0502020204030204" pitchFamily="34" charset="0"/>
                <a:cs typeface="Calibri" panose="020F0502020204030204" pitchFamily="34" charset="0"/>
              </a:rPr>
              <a:t>But when you see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 standing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where he ought not to be (let the reader understand) … </a:t>
            </a:r>
          </a:p>
          <a:p>
            <a:pPr marL="457200" lvl="1" indent="0">
              <a:spcBef>
                <a:spcPts val="600"/>
              </a:spcBef>
              <a:buNone/>
            </a:pPr>
            <a:r>
              <a:rPr lang="en-CA" dirty="0">
                <a:latin typeface="Calibri" panose="020F0502020204030204" pitchFamily="34" charset="0"/>
                <a:cs typeface="Calibri" panose="020F0502020204030204" pitchFamily="34" charset="0"/>
              </a:rPr>
              <a:t>For in those days there will be </a:t>
            </a:r>
            <a:r>
              <a:rPr lang="en-CA" b="1" dirty="0">
                <a:highlight>
                  <a:srgbClr val="FFFF00"/>
                </a:highlight>
                <a:latin typeface="Calibri" panose="020F0502020204030204" pitchFamily="34" charset="0"/>
                <a:cs typeface="Calibri" panose="020F0502020204030204" pitchFamily="34" charset="0"/>
              </a:rPr>
              <a:t>such tribulation</a:t>
            </a:r>
            <a:r>
              <a:rPr lang="en-CA" dirty="0">
                <a:latin typeface="Calibri" panose="020F0502020204030204" pitchFamily="34" charset="0"/>
                <a:cs typeface="Calibri" panose="020F0502020204030204" pitchFamily="34" charset="0"/>
              </a:rPr>
              <a:t> as has not been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from the beginning of the creation that God created until now, and never will be.</a:t>
            </a:r>
          </a:p>
          <a:p>
            <a:pPr marL="457200" lvl="1" indent="0">
              <a:spcBef>
                <a:spcPts val="600"/>
              </a:spcBef>
              <a:buNone/>
            </a:pPr>
            <a:r>
              <a:rPr lang="en-CA" b="1" u="sng" dirty="0">
                <a:latin typeface="Calibri" panose="020F0502020204030204" pitchFamily="34" charset="0"/>
                <a:cs typeface="Calibri" panose="020F0502020204030204" pitchFamily="34" charset="0"/>
              </a:rPr>
              <a:t>Matthew 24:15, 21 ESV</a:t>
            </a:r>
          </a:p>
          <a:p>
            <a:pPr marL="457200" lvl="1" indent="0">
              <a:spcBef>
                <a:spcPts val="0"/>
              </a:spcBef>
              <a:buNone/>
            </a:pPr>
            <a:r>
              <a:rPr lang="en-CA" dirty="0">
                <a:latin typeface="Calibri" panose="020F0502020204030204" pitchFamily="34" charset="0"/>
                <a:cs typeface="Calibri" panose="020F0502020204030204" pitchFamily="34" charset="0"/>
              </a:rPr>
              <a:t>So when you see the </a:t>
            </a:r>
            <a:r>
              <a:rPr lang="en-CA" b="1" dirty="0">
                <a:highlight>
                  <a:srgbClr val="FFFF00"/>
                </a:highlight>
                <a:latin typeface="Calibri" panose="020F0502020204030204" pitchFamily="34" charset="0"/>
                <a:cs typeface="Calibri" panose="020F0502020204030204" pitchFamily="34" charset="0"/>
              </a:rPr>
              <a:t>abomination of desolation</a:t>
            </a:r>
            <a:r>
              <a:rPr lang="en-CA" dirty="0">
                <a:latin typeface="Calibri" panose="020F0502020204030204" pitchFamily="34" charset="0"/>
                <a:cs typeface="Calibri" panose="020F0502020204030204" pitchFamily="34" charset="0"/>
              </a:rPr>
              <a:t> spoken of by the prophet Daniel, standing in the holy place (let the reader understand) … </a:t>
            </a:r>
          </a:p>
          <a:p>
            <a:pPr marL="457200" lvl="1" indent="0">
              <a:spcBef>
                <a:spcPts val="600"/>
              </a:spcBef>
              <a:buNone/>
            </a:pPr>
            <a:r>
              <a:rPr lang="en-CA" dirty="0">
                <a:latin typeface="Calibri" panose="020F0502020204030204" pitchFamily="34" charset="0"/>
                <a:cs typeface="Calibri" panose="020F0502020204030204" pitchFamily="34" charset="0"/>
              </a:rPr>
              <a:t>For then there will be </a:t>
            </a:r>
            <a:r>
              <a:rPr lang="en-CA" b="1" dirty="0">
                <a:highlight>
                  <a:srgbClr val="FFFF00"/>
                </a:highlight>
                <a:latin typeface="Calibri" panose="020F0502020204030204" pitchFamily="34" charset="0"/>
                <a:cs typeface="Calibri" panose="020F0502020204030204" pitchFamily="34" charset="0"/>
              </a:rPr>
              <a:t>great tribulation</a:t>
            </a:r>
            <a:r>
              <a:rPr lang="en-CA" dirty="0">
                <a:latin typeface="Calibri" panose="020F0502020204030204" pitchFamily="34" charset="0"/>
                <a:cs typeface="Calibri" panose="020F0502020204030204" pitchFamily="34" charset="0"/>
              </a:rPr>
              <a:t>, such as has not been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from the beginning of the world until now, no, and never will be.</a:t>
            </a:r>
          </a:p>
        </p:txBody>
      </p:sp>
    </p:spTree>
    <p:extLst>
      <p:ext uri="{BB962C8B-B14F-4D97-AF65-F5344CB8AC3E}">
        <p14:creationId xmlns:p14="http://schemas.microsoft.com/office/powerpoint/2010/main" val="824754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9C66C-E27D-E0D5-077E-8BDED99445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AD8C8F-9016-D88D-FA33-BBC19CCC57BE}"/>
              </a:ext>
            </a:extLst>
          </p:cNvPr>
          <p:cNvSpPr>
            <a:spLocks noGrp="1"/>
          </p:cNvSpPr>
          <p:nvPr>
            <p:ph type="title"/>
          </p:nvPr>
        </p:nvSpPr>
        <p:spPr>
          <a:xfrm>
            <a:off x="838200" y="1"/>
            <a:ext cx="10515600" cy="1167617"/>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What is the “End-time”?</a:t>
            </a:r>
            <a:endParaRPr lang="en-CA" dirty="0"/>
          </a:p>
        </p:txBody>
      </p:sp>
      <p:sp>
        <p:nvSpPr>
          <p:cNvPr id="3" name="Content Placeholder 2">
            <a:extLst>
              <a:ext uri="{FF2B5EF4-FFF2-40B4-BE49-F238E27FC236}">
                <a16:creationId xmlns:a16="http://schemas.microsoft.com/office/drawing/2014/main" id="{9CAECE80-CB1B-8CD0-41AC-263A2BAA222E}"/>
              </a:ext>
            </a:extLst>
          </p:cNvPr>
          <p:cNvSpPr>
            <a:spLocks noGrp="1"/>
          </p:cNvSpPr>
          <p:nvPr>
            <p:ph idx="1"/>
          </p:nvPr>
        </p:nvSpPr>
        <p:spPr>
          <a:xfrm>
            <a:off x="690112" y="1167618"/>
            <a:ext cx="11501887" cy="5690381"/>
          </a:xfrm>
        </p:spPr>
        <p:txBody>
          <a:bodyPr>
            <a:normAutofit/>
          </a:bodyPr>
          <a:lstStyle/>
          <a:p>
            <a:r>
              <a:rPr lang="en-CA" sz="2800" b="0" i="0" u="none" strike="noStrike" baseline="0" dirty="0">
                <a:solidFill>
                  <a:srgbClr val="000000"/>
                </a:solidFill>
                <a:latin typeface="Calibri" panose="020F0502020204030204" pitchFamily="34" charset="0"/>
              </a:rPr>
              <a:t>“</a:t>
            </a:r>
            <a:r>
              <a:rPr lang="en-CA" sz="2800" b="1" i="0" u="none" strike="noStrike" baseline="0" dirty="0">
                <a:solidFill>
                  <a:srgbClr val="000000"/>
                </a:solidFill>
                <a:highlight>
                  <a:srgbClr val="FFFF00"/>
                </a:highlight>
                <a:latin typeface="Calibri" panose="020F0502020204030204" pitchFamily="34" charset="0"/>
              </a:rPr>
              <a:t>The time of the end</a:t>
            </a:r>
            <a:r>
              <a:rPr lang="en-CA" sz="2800" b="0" i="0" u="none" strike="noStrike" baseline="0" dirty="0">
                <a:solidFill>
                  <a:srgbClr val="000000"/>
                </a:solidFill>
                <a:latin typeface="Calibri" panose="020F0502020204030204" pitchFamily="34" charset="0"/>
              </a:rPr>
              <a:t>” is clearly the period preceding the Second Advent, </a:t>
            </a:r>
            <a:br>
              <a:rPr lang="en-CA" sz="2800" b="0" i="0" u="none" strike="noStrike" baseline="0" dirty="0">
                <a:solidFill>
                  <a:srgbClr val="000000"/>
                </a:solidFill>
                <a:latin typeface="Calibri" panose="020F0502020204030204" pitchFamily="34" charset="0"/>
              </a:rPr>
            </a:br>
            <a:r>
              <a:rPr lang="en-CA" sz="2800" b="0" i="0" u="none" strike="noStrike" baseline="0" dirty="0">
                <a:solidFill>
                  <a:srgbClr val="000000"/>
                </a:solidFill>
                <a:latin typeface="Calibri" panose="020F0502020204030204" pitchFamily="34" charset="0"/>
              </a:rPr>
              <a:t>but </a:t>
            </a:r>
            <a:r>
              <a:rPr lang="en-CA" sz="2800" b="1" i="0" u="none" strike="noStrike" baseline="0" dirty="0">
                <a:solidFill>
                  <a:srgbClr val="000000"/>
                </a:solidFill>
                <a:highlight>
                  <a:srgbClr val="FFFF00"/>
                </a:highlight>
                <a:latin typeface="Calibri" panose="020F0502020204030204" pitchFamily="34" charset="0"/>
              </a:rPr>
              <a:t>when does it start</a:t>
            </a:r>
            <a:r>
              <a:rPr lang="en-CA" sz="2800" b="0" i="0" u="none" strike="noStrike" baseline="0" dirty="0">
                <a:solidFill>
                  <a:srgbClr val="000000"/>
                </a:solidFill>
                <a:latin typeface="Calibri" panose="020F0502020204030204" pitchFamily="34" charset="0"/>
              </a:rPr>
              <a:t>?</a:t>
            </a:r>
          </a:p>
          <a:p>
            <a:r>
              <a:rPr lang="en-CA" b="1" i="0" u="none" strike="noStrike" baseline="0" dirty="0">
                <a:solidFill>
                  <a:srgbClr val="000000"/>
                </a:solidFill>
                <a:highlight>
                  <a:srgbClr val="FFFF00"/>
                </a:highlight>
                <a:latin typeface="Calibri" panose="020F0502020204030204" pitchFamily="34" charset="0"/>
              </a:rPr>
              <a:t>The New Testament authors are clear and specific that they believed </a:t>
            </a:r>
            <a:br>
              <a:rPr lang="en-CA" b="1" i="0" u="none" strike="noStrike" baseline="0" dirty="0">
                <a:solidFill>
                  <a:srgbClr val="000000"/>
                </a:solidFill>
                <a:highlight>
                  <a:srgbClr val="FFFF00"/>
                </a:highlight>
                <a:latin typeface="Calibri" panose="020F0502020204030204" pitchFamily="34" charset="0"/>
              </a:rPr>
            </a:br>
            <a:r>
              <a:rPr lang="en-CA" b="1" i="0" u="none" strike="noStrike" baseline="0" dirty="0">
                <a:solidFill>
                  <a:srgbClr val="000000"/>
                </a:solidFill>
                <a:highlight>
                  <a:srgbClr val="FFFF00"/>
                </a:highlight>
                <a:latin typeface="Calibri" panose="020F0502020204030204" pitchFamily="34" charset="0"/>
              </a:rPr>
              <a:t>they were in the end-time</a:t>
            </a:r>
            <a:r>
              <a:rPr lang="en-CA" b="0" i="0" u="none" strike="noStrike" baseline="0" dirty="0">
                <a:solidFill>
                  <a:srgbClr val="000000"/>
                </a:solidFill>
                <a:latin typeface="Calibri" panose="020F0502020204030204" pitchFamily="34" charset="0"/>
              </a:rPr>
              <a:t>: </a:t>
            </a:r>
          </a:p>
          <a:p>
            <a:pPr marL="457200" lvl="1" indent="0">
              <a:buNone/>
            </a:pPr>
            <a:r>
              <a:rPr lang="en-CA" b="1" i="0" u="sng" strike="noStrike" baseline="0" dirty="0">
                <a:solidFill>
                  <a:srgbClr val="000000"/>
                </a:solidFill>
                <a:latin typeface="Calibri" panose="020F0502020204030204" pitchFamily="34" charset="0"/>
              </a:rPr>
              <a:t>Hebrews 1:1-2, 9:26b ESV</a:t>
            </a:r>
          </a:p>
          <a:p>
            <a:pPr marL="457200" lvl="1" indent="0">
              <a:spcBef>
                <a:spcPts val="0"/>
              </a:spcBef>
              <a:buNone/>
            </a:pPr>
            <a:r>
              <a:rPr lang="en-CA" b="0" i="0" u="none" strike="noStrike" baseline="0" dirty="0">
                <a:solidFill>
                  <a:srgbClr val="000000"/>
                </a:solidFill>
                <a:latin typeface="Calibri" panose="020F0502020204030204" pitchFamily="34" charset="0"/>
              </a:rPr>
              <a:t>Long ago, at many times and in many ways, God spoke to our fathers by the prophets,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but </a:t>
            </a:r>
            <a:r>
              <a:rPr lang="en-CA" b="1" i="0" u="none" strike="noStrike" baseline="0" dirty="0">
                <a:solidFill>
                  <a:srgbClr val="000000"/>
                </a:solidFill>
                <a:highlight>
                  <a:srgbClr val="FFFF00"/>
                </a:highlight>
                <a:latin typeface="Calibri" panose="020F0502020204030204" pitchFamily="34" charset="0"/>
              </a:rPr>
              <a:t>in these </a:t>
            </a:r>
            <a:r>
              <a:rPr lang="en-CA" b="1" i="0" u="sng" strike="noStrike" baseline="0" dirty="0">
                <a:solidFill>
                  <a:srgbClr val="000000"/>
                </a:solidFill>
                <a:highlight>
                  <a:srgbClr val="FFFF00"/>
                </a:highlight>
                <a:latin typeface="Calibri" panose="020F0502020204030204" pitchFamily="34" charset="0"/>
              </a:rPr>
              <a:t>last days</a:t>
            </a:r>
            <a:r>
              <a:rPr lang="en-CA" b="1" i="0" u="none" strike="noStrike" baseline="0" dirty="0">
                <a:solidFill>
                  <a:srgbClr val="000000"/>
                </a:solidFill>
                <a:latin typeface="Calibri" panose="020F0502020204030204" pitchFamily="34" charset="0"/>
              </a:rPr>
              <a:t> </a:t>
            </a:r>
            <a:r>
              <a:rPr lang="en-CA" b="0" i="0" u="none" strike="noStrike" baseline="0" dirty="0">
                <a:solidFill>
                  <a:srgbClr val="000000"/>
                </a:solidFill>
                <a:latin typeface="Calibri" panose="020F0502020204030204" pitchFamily="34" charset="0"/>
              </a:rPr>
              <a:t>he has </a:t>
            </a:r>
            <a:r>
              <a:rPr lang="en-CA" b="1" i="0" u="none" strike="noStrike" baseline="0" dirty="0">
                <a:solidFill>
                  <a:srgbClr val="000000"/>
                </a:solidFill>
                <a:highlight>
                  <a:srgbClr val="FFFF00"/>
                </a:highlight>
                <a:latin typeface="Calibri" panose="020F0502020204030204" pitchFamily="34" charset="0"/>
              </a:rPr>
              <a:t>spoken to us by his Son</a:t>
            </a:r>
            <a:r>
              <a:rPr lang="en-CA" b="0" i="0" u="none" strike="noStrike" baseline="0" dirty="0">
                <a:solidFill>
                  <a:srgbClr val="000000"/>
                </a:solidFill>
                <a:latin typeface="Calibri" panose="020F0502020204030204" pitchFamily="34" charset="0"/>
              </a:rPr>
              <a:t>, </a:t>
            </a:r>
            <a:br>
              <a:rPr lang="en-CA" b="0"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whom he appointed the heir of all things, through whom also he created the world.</a:t>
            </a:r>
          </a:p>
          <a:p>
            <a:pPr marL="457200" lvl="1" indent="0">
              <a:spcBef>
                <a:spcPts val="1200"/>
              </a:spcBef>
              <a:buNone/>
            </a:pPr>
            <a:r>
              <a:rPr lang="en-CA" b="0" i="0" u="none" strike="noStrike" baseline="0" dirty="0">
                <a:solidFill>
                  <a:srgbClr val="000000"/>
                </a:solidFill>
                <a:latin typeface="Calibri" panose="020F0502020204030204" pitchFamily="34" charset="0"/>
              </a:rPr>
              <a:t>But as it is, </a:t>
            </a:r>
            <a:r>
              <a:rPr lang="en-CA" b="1" i="0" u="none" strike="noStrike" baseline="0" dirty="0">
                <a:solidFill>
                  <a:srgbClr val="000000"/>
                </a:solidFill>
                <a:highlight>
                  <a:srgbClr val="FFFF00"/>
                </a:highlight>
                <a:latin typeface="Calibri" panose="020F0502020204030204" pitchFamily="34" charset="0"/>
              </a:rPr>
              <a:t>he has appeared once for all at the </a:t>
            </a:r>
            <a:r>
              <a:rPr lang="en-CA" b="1" i="0" u="sng" strike="noStrike" baseline="0" dirty="0">
                <a:solidFill>
                  <a:srgbClr val="000000"/>
                </a:solidFill>
                <a:highlight>
                  <a:srgbClr val="FFFF00"/>
                </a:highlight>
                <a:latin typeface="Calibri" panose="020F0502020204030204" pitchFamily="34" charset="0"/>
              </a:rPr>
              <a:t>end of the ages</a:t>
            </a:r>
            <a:r>
              <a:rPr lang="en-CA" b="1" i="0" u="none" strike="noStrike" baseline="0" dirty="0">
                <a:solidFill>
                  <a:srgbClr val="000000"/>
                </a:solidFill>
                <a:latin typeface="Calibri" panose="020F0502020204030204" pitchFamily="34" charset="0"/>
              </a:rPr>
              <a:t> </a:t>
            </a:r>
            <a:br>
              <a:rPr lang="en-CA" b="1" i="0" u="none" strike="noStrike" baseline="0" dirty="0">
                <a:solidFill>
                  <a:srgbClr val="000000"/>
                </a:solidFill>
                <a:latin typeface="Calibri" panose="020F0502020204030204" pitchFamily="34" charset="0"/>
              </a:rPr>
            </a:br>
            <a:r>
              <a:rPr lang="en-CA" b="0" i="0" u="none" strike="noStrike" baseline="0" dirty="0">
                <a:solidFill>
                  <a:srgbClr val="000000"/>
                </a:solidFill>
                <a:latin typeface="Calibri" panose="020F0502020204030204" pitchFamily="34" charset="0"/>
              </a:rPr>
              <a:t>to put away sin by the sacrifice of himself. </a:t>
            </a:r>
          </a:p>
          <a:p>
            <a:pPr marL="457200" lvl="1" indent="0">
              <a:spcBef>
                <a:spcPts val="1000"/>
              </a:spcBef>
              <a:buNone/>
              <a:defRPr/>
            </a:pPr>
            <a:r>
              <a:rPr kumimoji="0" lang="en-CA"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1 John 2:18 ESV</a:t>
            </a:r>
          </a:p>
          <a:p>
            <a:pPr marL="457200" lvl="1" indent="0">
              <a:spcBef>
                <a:spcPts val="0"/>
              </a:spcBef>
              <a:buNone/>
              <a:defRPr/>
            </a:pP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Children, </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it is the </a:t>
            </a:r>
            <a:r>
              <a:rPr kumimoji="0" lang="en-CA" b="1" i="0" u="sng"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last hour</a:t>
            </a: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and as you have heard that antichrist is coming, </a:t>
            </a:r>
            <a:b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so now many antichrists have come. </a:t>
            </a:r>
            <a:b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Therefore we know that it is the </a:t>
            </a:r>
            <a:r>
              <a:rPr kumimoji="0" lang="en-CA" b="1" i="0" u="sng"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last hour</a:t>
            </a: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endParaRPr kumimoji="0" lang="en-CA" sz="1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lvl="1" indent="0">
              <a:buNone/>
            </a:pPr>
            <a:endParaRPr lang="en-CA"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54303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C0244-0612-68FF-174B-974BCE245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50D8E-DBFD-EDD1-E22B-D8768BC07B93}"/>
              </a:ext>
            </a:extLst>
          </p:cNvPr>
          <p:cNvSpPr>
            <a:spLocks noGrp="1"/>
          </p:cNvSpPr>
          <p:nvPr>
            <p:ph type="title"/>
          </p:nvPr>
        </p:nvSpPr>
        <p:spPr>
          <a:xfrm>
            <a:off x="838200" y="1"/>
            <a:ext cx="10515600" cy="1167617"/>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What is the “End-time”?</a:t>
            </a:r>
            <a:endParaRPr lang="en-CA" dirty="0"/>
          </a:p>
        </p:txBody>
      </p:sp>
      <p:sp>
        <p:nvSpPr>
          <p:cNvPr id="3" name="Content Placeholder 2">
            <a:extLst>
              <a:ext uri="{FF2B5EF4-FFF2-40B4-BE49-F238E27FC236}">
                <a16:creationId xmlns:a16="http://schemas.microsoft.com/office/drawing/2014/main" id="{B0AFD1C6-EDA4-3B14-F19F-9A1CC1A1569C}"/>
              </a:ext>
            </a:extLst>
          </p:cNvPr>
          <p:cNvSpPr>
            <a:spLocks noGrp="1"/>
          </p:cNvSpPr>
          <p:nvPr>
            <p:ph idx="1"/>
          </p:nvPr>
        </p:nvSpPr>
        <p:spPr>
          <a:xfrm>
            <a:off x="0" y="1167618"/>
            <a:ext cx="12192000" cy="5690381"/>
          </a:xfrm>
        </p:spPr>
        <p:txBody>
          <a:bodyPr/>
          <a:lstStyle/>
          <a:p>
            <a:pPr marL="457200" lvl="1" indent="0">
              <a:spcBef>
                <a:spcPts val="1000"/>
              </a:spcBef>
              <a:buNone/>
              <a:defRPr/>
            </a:pPr>
            <a:r>
              <a:rPr kumimoji="0" lang="en-CA"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Acts 2:14, 16-17 ESV</a:t>
            </a:r>
          </a:p>
          <a:p>
            <a:pPr marL="457200" lvl="1" indent="0">
              <a:spcBef>
                <a:spcPts val="0"/>
              </a:spcBef>
              <a:buNone/>
              <a:defRPr/>
            </a:pP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But </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Peter</a:t>
            </a: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standing with the eleven, lifted up his voice and addressed them: </a:t>
            </a:r>
          </a:p>
          <a:p>
            <a:pPr marL="914400" lvl="2" indent="0">
              <a:spcBef>
                <a:spcPts val="0"/>
              </a:spcBef>
              <a:buNone/>
              <a:defRPr/>
            </a:pP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“Men of Judea and all who dwell in Jerusalem, </a:t>
            </a:r>
            <a:b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sz="24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let this be known to you</a:t>
            </a: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and give ear to my words. </a:t>
            </a:r>
            <a:b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But </a:t>
            </a:r>
            <a:r>
              <a:rPr kumimoji="0" lang="en-CA" sz="24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this is what was uttered through the prophet Joel</a:t>
            </a: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p>
          <a:p>
            <a:pPr marL="1371600" lvl="3" indent="0">
              <a:spcBef>
                <a:spcPts val="0"/>
              </a:spcBef>
              <a:buNone/>
              <a:defRPr/>
            </a:pP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And </a:t>
            </a:r>
            <a:r>
              <a:rPr kumimoji="0" lang="en-CA" sz="24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in the </a:t>
            </a:r>
            <a:r>
              <a:rPr kumimoji="0" lang="en-CA" sz="2400" b="1" i="0" u="sng"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last days</a:t>
            </a:r>
            <a:r>
              <a:rPr kumimoji="0" lang="en-CA"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it shall be, God declares, that I will pour out my Spirit on all flesh, and your sons and your daughters shall prophesy, </a:t>
            </a:r>
            <a:b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and your young men shall see visions, and your old men shall dream dreams; </a:t>
            </a:r>
          </a:p>
          <a:p>
            <a:pPr marL="457200" lvl="1" indent="0">
              <a:spcBef>
                <a:spcPts val="1000"/>
              </a:spcBef>
              <a:buNone/>
              <a:defRPr/>
            </a:pPr>
            <a:r>
              <a:rPr kumimoji="0" lang="en-CA"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1 Corinthians 10:11 ESV</a:t>
            </a:r>
          </a:p>
          <a:p>
            <a:pPr marL="457200" lvl="1" indent="0">
              <a:spcBef>
                <a:spcPts val="0"/>
              </a:spcBef>
              <a:buNone/>
              <a:defRPr/>
            </a:pP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Now these things happened to them as an example, </a:t>
            </a:r>
            <a:b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but </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they were written down for our instruction</a:t>
            </a: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on whom </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the </a:t>
            </a:r>
            <a:r>
              <a:rPr kumimoji="0" lang="en-CA" b="1" i="0" u="sng"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end of the ages</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 has come</a:t>
            </a: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p>
          <a:p>
            <a:pPr marL="457200" lvl="1" indent="0">
              <a:spcBef>
                <a:spcPts val="1000"/>
              </a:spcBef>
              <a:buNone/>
              <a:defRPr/>
            </a:pPr>
            <a:r>
              <a:rPr kumimoji="0" lang="en-CA"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1 Peter 1:20-21a ESV</a:t>
            </a:r>
          </a:p>
          <a:p>
            <a:pPr marL="457200" lvl="1" indent="0">
              <a:spcBef>
                <a:spcPts val="0"/>
              </a:spcBef>
              <a:buNone/>
              <a:defRPr/>
            </a:pP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He was foreknown before the foundation of the world </a:t>
            </a:r>
            <a:b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but was </a:t>
            </a:r>
            <a:r>
              <a:rPr kumimoji="0" lang="en-CA"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made manifest in the </a:t>
            </a:r>
            <a:r>
              <a:rPr kumimoji="0" lang="en-CA" b="1" i="0" u="sng"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mn-ea"/>
                <a:cs typeface="+mn-cs"/>
              </a:rPr>
              <a:t>last times</a:t>
            </a:r>
            <a:r>
              <a:rPr kumimoji="0" lang="en-CA"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t>
            </a:r>
            <a:br>
              <a:rPr kumimoji="0" lang="en-CA"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CA"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for the sake of you who through him are </a:t>
            </a:r>
            <a:r>
              <a:rPr kumimoji="0" lang="en-CA"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believers in God …</a:t>
            </a:r>
            <a:endParaRPr lang="en-CA" dirty="0"/>
          </a:p>
        </p:txBody>
      </p:sp>
    </p:spTree>
    <p:extLst>
      <p:ext uri="{BB962C8B-B14F-4D97-AF65-F5344CB8AC3E}">
        <p14:creationId xmlns:p14="http://schemas.microsoft.com/office/powerpoint/2010/main" val="803029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54E6B-D076-78E2-8660-2EB3210FE9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78C5E-9241-2D3A-6AE5-5EC97672BABA}"/>
              </a:ext>
            </a:extLst>
          </p:cNvPr>
          <p:cNvSpPr>
            <a:spLocks noGrp="1"/>
          </p:cNvSpPr>
          <p:nvPr>
            <p:ph type="title"/>
          </p:nvPr>
        </p:nvSpPr>
        <p:spPr>
          <a:xfrm>
            <a:off x="838200" y="1"/>
            <a:ext cx="10515600" cy="1167617"/>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What is the “End-time”?</a:t>
            </a:r>
            <a:endParaRPr lang="en-CA" dirty="0"/>
          </a:p>
        </p:txBody>
      </p:sp>
      <p:sp>
        <p:nvSpPr>
          <p:cNvPr id="3" name="Content Placeholder 2">
            <a:extLst>
              <a:ext uri="{FF2B5EF4-FFF2-40B4-BE49-F238E27FC236}">
                <a16:creationId xmlns:a16="http://schemas.microsoft.com/office/drawing/2014/main" id="{BDD2899F-1956-3E93-6E13-970CCE1CFA1E}"/>
              </a:ext>
            </a:extLst>
          </p:cNvPr>
          <p:cNvSpPr>
            <a:spLocks noGrp="1"/>
          </p:cNvSpPr>
          <p:nvPr>
            <p:ph idx="1"/>
          </p:nvPr>
        </p:nvSpPr>
        <p:spPr>
          <a:xfrm>
            <a:off x="647114" y="1167618"/>
            <a:ext cx="11544886" cy="5690381"/>
          </a:xfrm>
        </p:spPr>
        <p:txBody>
          <a:bodyPr/>
          <a:lstStyle/>
          <a:p>
            <a:pPr marL="0" indent="0">
              <a:buNone/>
            </a:pPr>
            <a:r>
              <a:rPr lang="en-CA" dirty="0">
                <a:latin typeface="Calibri" panose="020F0502020204030204" pitchFamily="34" charset="0"/>
                <a:cs typeface="Calibri" panose="020F0502020204030204" pitchFamily="34" charset="0"/>
              </a:rPr>
              <a:t>Clearly, the “</a:t>
            </a:r>
            <a:r>
              <a:rPr lang="en-CA" b="1" dirty="0">
                <a:highlight>
                  <a:srgbClr val="FFFF00"/>
                </a:highlight>
                <a:latin typeface="Calibri" panose="020F0502020204030204" pitchFamily="34" charset="0"/>
                <a:cs typeface="Calibri" panose="020F0502020204030204" pitchFamily="34" charset="0"/>
              </a:rPr>
              <a:t>end-time</a:t>
            </a:r>
            <a:r>
              <a:rPr lang="en-CA" dirty="0">
                <a:latin typeface="Calibri" panose="020F0502020204030204" pitchFamily="34" charset="0"/>
                <a:cs typeface="Calibri" panose="020F0502020204030204" pitchFamily="34" charset="0"/>
              </a:rPr>
              <a:t>” encompasses </a:t>
            </a:r>
            <a:r>
              <a:rPr lang="en-CA" b="1" dirty="0">
                <a:highlight>
                  <a:srgbClr val="FFFF00"/>
                </a:highlight>
                <a:latin typeface="Calibri" panose="020F0502020204030204" pitchFamily="34" charset="0"/>
                <a:cs typeface="Calibri" panose="020F0502020204030204" pitchFamily="34" charset="0"/>
              </a:rPr>
              <a:t>the entire period of the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New Testament Church</a:t>
            </a:r>
            <a:r>
              <a:rPr lang="en-CA" dirty="0">
                <a:latin typeface="Calibri" panose="020F0502020204030204" pitchFamily="34" charset="0"/>
                <a:cs typeface="Calibri" panose="020F0502020204030204" pitchFamily="34" charset="0"/>
              </a:rPr>
              <a:t>, with an emphasis on the period immediately preceding and including the Parousia and the First Resurrection:</a:t>
            </a:r>
          </a:p>
          <a:p>
            <a:pPr marL="457200" lvl="1" indent="0">
              <a:buNone/>
            </a:pPr>
            <a:r>
              <a:rPr lang="en-CA" b="1" u="sng" dirty="0">
                <a:latin typeface="Calibri" panose="020F0502020204030204" pitchFamily="34" charset="0"/>
                <a:cs typeface="Calibri" panose="020F0502020204030204" pitchFamily="34" charset="0"/>
              </a:rPr>
              <a:t>John 6:39-40, 44, 54 ESV</a:t>
            </a:r>
          </a:p>
          <a:p>
            <a:pPr marL="457200" lvl="1" indent="0">
              <a:buNone/>
            </a:pPr>
            <a:r>
              <a:rPr lang="en-CA" dirty="0">
                <a:latin typeface="Calibri" panose="020F0502020204030204" pitchFamily="34" charset="0"/>
                <a:cs typeface="Calibri" panose="020F0502020204030204" pitchFamily="34" charset="0"/>
              </a:rPr>
              <a:t>And this is the will of him who sent 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I should lose nothing of all that he has given 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raise it up on the </a:t>
            </a:r>
            <a:r>
              <a:rPr lang="en-CA" b="1" u="sng" dirty="0">
                <a:highlight>
                  <a:srgbClr val="FFFF00"/>
                </a:highlight>
                <a:latin typeface="Calibri" panose="020F0502020204030204" pitchFamily="34" charset="0"/>
                <a:cs typeface="Calibri" panose="020F0502020204030204" pitchFamily="34" charset="0"/>
              </a:rPr>
              <a:t>last day</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this is the will of my Father,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everyone who looks on the Son and believes in him should </a:t>
            </a:r>
            <a:r>
              <a:rPr lang="en-CA" b="1" dirty="0">
                <a:highlight>
                  <a:srgbClr val="FFFF00"/>
                </a:highlight>
                <a:latin typeface="Calibri" panose="020F0502020204030204" pitchFamily="34" charset="0"/>
                <a:cs typeface="Calibri" panose="020F0502020204030204" pitchFamily="34" charset="0"/>
              </a:rPr>
              <a:t>have eternal life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I will raise him up on the </a:t>
            </a:r>
            <a:r>
              <a:rPr lang="en-CA" b="1" u="sng" dirty="0">
                <a:highlight>
                  <a:srgbClr val="FFFF00"/>
                </a:highlight>
                <a:latin typeface="Calibri" panose="020F0502020204030204" pitchFamily="34" charset="0"/>
                <a:cs typeface="Calibri" panose="020F0502020204030204" pitchFamily="34" charset="0"/>
              </a:rPr>
              <a:t>last day</a:t>
            </a:r>
            <a:r>
              <a:rPr lang="en-CA" dirty="0">
                <a:latin typeface="Calibri" panose="020F0502020204030204" pitchFamily="34" charset="0"/>
                <a:cs typeface="Calibri" panose="020F0502020204030204" pitchFamily="34" charset="0"/>
              </a:rPr>
              <a:t>.</a:t>
            </a:r>
          </a:p>
          <a:p>
            <a:pPr marL="457200" lvl="1" indent="0">
              <a:buNone/>
            </a:pPr>
            <a:r>
              <a:rPr lang="en-CA" dirty="0">
                <a:latin typeface="Calibri" panose="020F0502020204030204" pitchFamily="34" charset="0"/>
                <a:cs typeface="Calibri" panose="020F0502020204030204" pitchFamily="34" charset="0"/>
              </a:rPr>
              <a:t>No one can come to me unless the Father who sent me draws him.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I will raise him up on the </a:t>
            </a:r>
            <a:r>
              <a:rPr lang="en-CA" b="1" u="sng" dirty="0">
                <a:highlight>
                  <a:srgbClr val="FFFF00"/>
                </a:highlight>
                <a:latin typeface="Calibri" panose="020F0502020204030204" pitchFamily="34" charset="0"/>
                <a:cs typeface="Calibri" panose="020F0502020204030204" pitchFamily="34" charset="0"/>
              </a:rPr>
              <a:t>last day</a:t>
            </a:r>
            <a:r>
              <a:rPr lang="en-CA" dirty="0">
                <a:latin typeface="Calibri" panose="020F0502020204030204" pitchFamily="34" charset="0"/>
                <a:cs typeface="Calibri" panose="020F0502020204030204" pitchFamily="34" charset="0"/>
              </a:rPr>
              <a:t>.</a:t>
            </a:r>
          </a:p>
          <a:p>
            <a:pPr marL="457200" lvl="1" indent="0">
              <a:buNone/>
            </a:pPr>
            <a:r>
              <a:rPr lang="en-CA" dirty="0">
                <a:latin typeface="Calibri" panose="020F0502020204030204" pitchFamily="34" charset="0"/>
                <a:cs typeface="Calibri" panose="020F0502020204030204" pitchFamily="34" charset="0"/>
              </a:rPr>
              <a:t>Whoever feeds on my flesh and drinks my blood </a:t>
            </a:r>
            <a:r>
              <a:rPr lang="en-CA" b="1" dirty="0">
                <a:highlight>
                  <a:srgbClr val="FFFF00"/>
                </a:highlight>
                <a:latin typeface="Calibri" panose="020F0502020204030204" pitchFamily="34" charset="0"/>
                <a:cs typeface="Calibri" panose="020F0502020204030204" pitchFamily="34" charset="0"/>
              </a:rPr>
              <a:t>has eternal life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I will raise him up on the </a:t>
            </a:r>
            <a:r>
              <a:rPr lang="en-CA" b="1" u="sng" dirty="0">
                <a:highlight>
                  <a:srgbClr val="FFFF00"/>
                </a:highlight>
                <a:latin typeface="Calibri" panose="020F0502020204030204" pitchFamily="34" charset="0"/>
                <a:cs typeface="Calibri" panose="020F0502020204030204" pitchFamily="34" charset="0"/>
              </a:rPr>
              <a:t>last day</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713786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1DFE7-9046-F6C2-16BD-00781D605374}"/>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Where are We Now?</a:t>
            </a:r>
          </a:p>
        </p:txBody>
      </p:sp>
      <p:sp>
        <p:nvSpPr>
          <p:cNvPr id="3" name="Content Placeholder 2">
            <a:extLst>
              <a:ext uri="{FF2B5EF4-FFF2-40B4-BE49-F238E27FC236}">
                <a16:creationId xmlns:a16="http://schemas.microsoft.com/office/drawing/2014/main" id="{1A07F134-B43E-202B-C4C1-608BBB6A3262}"/>
              </a:ext>
            </a:extLst>
          </p:cNvPr>
          <p:cNvSpPr>
            <a:spLocks noGrp="1"/>
          </p:cNvSpPr>
          <p:nvPr>
            <p:ph idx="1"/>
          </p:nvPr>
        </p:nvSpPr>
        <p:spPr>
          <a:xfrm>
            <a:off x="838200" y="1167618"/>
            <a:ext cx="11353800" cy="5690381"/>
          </a:xfrm>
        </p:spPr>
        <p:txBody>
          <a:bodyPr/>
          <a:lstStyle/>
          <a:p>
            <a:pPr marL="0" indent="0">
              <a:buNone/>
            </a:pPr>
            <a:r>
              <a:rPr lang="en-CA" dirty="0">
                <a:latin typeface="Calibri" panose="020F0502020204030204" pitchFamily="34" charset="0"/>
                <a:cs typeface="Calibri" panose="020F0502020204030204" pitchFamily="34" charset="0"/>
              </a:rPr>
              <a:t>Certainly, </a:t>
            </a:r>
            <a:r>
              <a:rPr lang="en-CA" b="1" dirty="0">
                <a:highlight>
                  <a:srgbClr val="FFFF00"/>
                </a:highlight>
                <a:latin typeface="Calibri" panose="020F0502020204030204" pitchFamily="34" charset="0"/>
                <a:cs typeface="Calibri" panose="020F0502020204030204" pitchFamily="34" charset="0"/>
              </a:rPr>
              <a:t>we are in the “end-time”</a:t>
            </a:r>
            <a:r>
              <a:rPr lang="en-CA" dirty="0">
                <a:latin typeface="Calibri" panose="020F0502020204030204" pitchFamily="34" charset="0"/>
                <a:cs typeface="Calibri" panose="020F0502020204030204" pitchFamily="34" charset="0"/>
              </a:rPr>
              <a:t> and hopefully getting </a:t>
            </a:r>
            <a:r>
              <a:rPr lang="en-CA" b="1" dirty="0">
                <a:highlight>
                  <a:srgbClr val="FFFF00"/>
                </a:highlight>
                <a:latin typeface="Calibri" panose="020F0502020204030204" pitchFamily="34" charset="0"/>
                <a:cs typeface="Calibri" panose="020F0502020204030204" pitchFamily="34" charset="0"/>
              </a:rPr>
              <a:t>very close </a:t>
            </a:r>
            <a:br>
              <a:rPr lang="en-CA" b="1" dirty="0">
                <a:highlight>
                  <a:srgbClr val="FFFF00"/>
                </a:highlight>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the Parousia</a:t>
            </a:r>
            <a:r>
              <a:rPr lang="en-CA" dirty="0">
                <a:latin typeface="Calibri" panose="020F0502020204030204" pitchFamily="34" charset="0"/>
                <a:cs typeface="Calibri" panose="020F0502020204030204" pitchFamily="34" charset="0"/>
              </a:rPr>
              <a:t>, and we are warned:</a:t>
            </a:r>
          </a:p>
          <a:p>
            <a:pPr marL="457200" lvl="1" indent="0">
              <a:buNone/>
            </a:pPr>
            <a:r>
              <a:rPr lang="en-CA" b="1" u="sng" dirty="0">
                <a:latin typeface="Calibri" panose="020F0502020204030204" pitchFamily="34" charset="0"/>
                <a:cs typeface="Calibri" panose="020F0502020204030204" pitchFamily="34" charset="0"/>
              </a:rPr>
              <a:t>2 Timothy 3:1 ESV</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But understand this, that </a:t>
            </a:r>
            <a:r>
              <a:rPr lang="en-CA" b="1" dirty="0">
                <a:highlight>
                  <a:srgbClr val="FFFF00"/>
                </a:highlight>
                <a:latin typeface="Calibri" panose="020F0502020204030204" pitchFamily="34" charset="0"/>
                <a:cs typeface="Calibri" panose="020F0502020204030204" pitchFamily="34" charset="0"/>
              </a:rPr>
              <a:t>in the </a:t>
            </a:r>
            <a:r>
              <a:rPr lang="en-CA" b="1" u="sng" dirty="0">
                <a:highlight>
                  <a:srgbClr val="FFFF00"/>
                </a:highlight>
                <a:latin typeface="Calibri" panose="020F0502020204030204" pitchFamily="34" charset="0"/>
                <a:cs typeface="Calibri" panose="020F0502020204030204" pitchFamily="34" charset="0"/>
              </a:rPr>
              <a:t>last days</a:t>
            </a:r>
            <a:r>
              <a:rPr lang="en-CA" b="1" dirty="0">
                <a:highlight>
                  <a:srgbClr val="FFFF00"/>
                </a:highlight>
                <a:latin typeface="Calibri" panose="020F0502020204030204" pitchFamily="34" charset="0"/>
                <a:cs typeface="Calibri" panose="020F0502020204030204" pitchFamily="34" charset="0"/>
              </a:rPr>
              <a:t> there will come times of difficulty</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2 Peter 3:1-4 ESV</a:t>
            </a:r>
          </a:p>
          <a:p>
            <a:pPr marL="457200" lvl="1" indent="0">
              <a:buNone/>
            </a:pPr>
            <a:r>
              <a:rPr lang="en-CA" dirty="0">
                <a:latin typeface="Calibri" panose="020F0502020204030204" pitchFamily="34" charset="0"/>
                <a:cs typeface="Calibri" panose="020F0502020204030204" pitchFamily="34" charset="0"/>
              </a:rPr>
              <a:t>This is now the second letter that I am writing to you, beloved.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both of them I am stirring up your sincere mind by way of reminder,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you should </a:t>
            </a:r>
            <a:r>
              <a:rPr lang="en-CA" b="1" dirty="0">
                <a:highlight>
                  <a:srgbClr val="FFFF00"/>
                </a:highlight>
                <a:latin typeface="Calibri" panose="020F0502020204030204" pitchFamily="34" charset="0"/>
                <a:cs typeface="Calibri" panose="020F0502020204030204" pitchFamily="34" charset="0"/>
              </a:rPr>
              <a:t>remember the predictions of the holy prophets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commandment of the Lord and Savior through your apostles,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knowing this first of all, that </a:t>
            </a:r>
            <a:r>
              <a:rPr lang="en-CA" b="1" dirty="0">
                <a:highlight>
                  <a:srgbClr val="FFFF00"/>
                </a:highlight>
                <a:latin typeface="Calibri" panose="020F0502020204030204" pitchFamily="34" charset="0"/>
                <a:cs typeface="Calibri" panose="020F0502020204030204" pitchFamily="34" charset="0"/>
              </a:rPr>
              <a:t>scoffers will come in the </a:t>
            </a:r>
            <a:r>
              <a:rPr lang="en-CA" b="1" u="sng" dirty="0">
                <a:highlight>
                  <a:srgbClr val="FFFF00"/>
                </a:highlight>
                <a:latin typeface="Calibri" panose="020F0502020204030204" pitchFamily="34" charset="0"/>
                <a:cs typeface="Calibri" panose="020F0502020204030204" pitchFamily="34" charset="0"/>
              </a:rPr>
              <a:t>last days</a:t>
            </a:r>
            <a:r>
              <a:rPr lang="en-CA" b="1" dirty="0">
                <a:highlight>
                  <a:srgbClr val="FFFF00"/>
                </a:highlight>
                <a:latin typeface="Calibri" panose="020F0502020204030204" pitchFamily="34" charset="0"/>
                <a:cs typeface="Calibri" panose="020F0502020204030204" pitchFamily="34" charset="0"/>
              </a:rPr>
              <a:t> with scoffing</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following their own sinful desires.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They will say, </a:t>
            </a:r>
          </a:p>
          <a:p>
            <a:pPr marL="914400" lvl="2" indent="0">
              <a:spcBef>
                <a:spcPts val="0"/>
              </a:spcBef>
              <a:buNone/>
            </a:pPr>
            <a:r>
              <a:rPr lang="en-CA" sz="2400" dirty="0">
                <a:latin typeface="Calibri" panose="020F0502020204030204" pitchFamily="34" charset="0"/>
                <a:cs typeface="Calibri" panose="020F0502020204030204" pitchFamily="34" charset="0"/>
              </a:rPr>
              <a:t>“</a:t>
            </a:r>
            <a:r>
              <a:rPr lang="en-CA" sz="2400" b="1" dirty="0">
                <a:highlight>
                  <a:srgbClr val="FFFF00"/>
                </a:highlight>
                <a:latin typeface="Calibri" panose="020F0502020204030204" pitchFamily="34" charset="0"/>
                <a:cs typeface="Calibri" panose="020F0502020204030204" pitchFamily="34" charset="0"/>
              </a:rPr>
              <a:t>Where is the promise of his coming</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For ever since the fathers fell asleep,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all things are continuing as they were from the beginning of creation.” </a:t>
            </a:r>
          </a:p>
        </p:txBody>
      </p:sp>
    </p:spTree>
    <p:extLst>
      <p:ext uri="{BB962C8B-B14F-4D97-AF65-F5344CB8AC3E}">
        <p14:creationId xmlns:p14="http://schemas.microsoft.com/office/powerpoint/2010/main" val="1216073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710CC-6351-6A05-B253-37C991C55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0B52C2-FF0F-2282-0F6A-71C510245300}"/>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Where are We Now?</a:t>
            </a:r>
          </a:p>
        </p:txBody>
      </p:sp>
      <p:sp>
        <p:nvSpPr>
          <p:cNvPr id="3" name="Content Placeholder 2">
            <a:extLst>
              <a:ext uri="{FF2B5EF4-FFF2-40B4-BE49-F238E27FC236}">
                <a16:creationId xmlns:a16="http://schemas.microsoft.com/office/drawing/2014/main" id="{E2FB4325-79AF-81B7-7E13-49546FBE5B6A}"/>
              </a:ext>
            </a:extLst>
          </p:cNvPr>
          <p:cNvSpPr>
            <a:spLocks noGrp="1"/>
          </p:cNvSpPr>
          <p:nvPr>
            <p:ph idx="1"/>
          </p:nvPr>
        </p:nvSpPr>
        <p:spPr>
          <a:xfrm>
            <a:off x="374072" y="1167618"/>
            <a:ext cx="11817927" cy="5690381"/>
          </a:xfrm>
        </p:spPr>
        <p:txBody>
          <a:bodyPr/>
          <a:lstStyle/>
          <a:p>
            <a:pPr marL="0" indent="0">
              <a:buNone/>
            </a:pPr>
            <a:r>
              <a:rPr lang="en-CA" b="1" dirty="0">
                <a:highlight>
                  <a:srgbClr val="FFFF00"/>
                </a:highlight>
                <a:latin typeface="Calibri" panose="020F0502020204030204" pitchFamily="34" charset="0"/>
                <a:cs typeface="Calibri" panose="020F0502020204030204" pitchFamily="34" charset="0"/>
              </a:rPr>
              <a:t>This gets us back to Jesus’ words</a:t>
            </a:r>
            <a:r>
              <a:rPr lang="en-CA" dirty="0">
                <a:latin typeface="Calibri" panose="020F0502020204030204" pitchFamily="34" charset="0"/>
                <a:cs typeface="Calibri" panose="020F0502020204030204" pitchFamily="34" charset="0"/>
              </a:rPr>
              <a:t>:</a:t>
            </a:r>
          </a:p>
          <a:p>
            <a:pPr marL="457200" lvl="1" indent="0">
              <a:buNone/>
            </a:pPr>
            <a:r>
              <a:rPr lang="en-CA" b="1" u="sng" dirty="0">
                <a:latin typeface="Calibri" panose="020F0502020204030204" pitchFamily="34" charset="0"/>
                <a:cs typeface="Calibri" panose="020F0502020204030204" pitchFamily="34" charset="0"/>
              </a:rPr>
              <a:t>Mark 13:32-37 ESV</a:t>
            </a:r>
          </a:p>
          <a:p>
            <a:pPr marL="457200" lvl="1" indent="0">
              <a:buNone/>
            </a:pP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concerning that day or that hour</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no one knows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not even the angels in heaven, nor the Son, but </a:t>
            </a:r>
            <a:r>
              <a:rPr lang="en-CA" b="1" dirty="0">
                <a:highlight>
                  <a:srgbClr val="FFFF00"/>
                </a:highlight>
                <a:latin typeface="Calibri" panose="020F0502020204030204" pitchFamily="34" charset="0"/>
                <a:cs typeface="Calibri" panose="020F0502020204030204" pitchFamily="34" charset="0"/>
              </a:rPr>
              <a:t>only the Father</a:t>
            </a:r>
            <a:r>
              <a:rPr lang="en-CA" dirty="0">
                <a:latin typeface="Calibri" panose="020F0502020204030204" pitchFamily="34" charset="0"/>
                <a:cs typeface="Calibri" panose="020F0502020204030204" pitchFamily="34" charset="0"/>
              </a:rPr>
              <a:t>. </a:t>
            </a:r>
          </a:p>
          <a:p>
            <a:pPr marL="457200" lvl="1" indent="0">
              <a:buNone/>
            </a:pPr>
            <a:r>
              <a:rPr lang="en-CA" dirty="0">
                <a:latin typeface="Calibri" panose="020F0502020204030204" pitchFamily="34" charset="0"/>
                <a:cs typeface="Calibri" panose="020F0502020204030204" pitchFamily="34" charset="0"/>
              </a:rPr>
              <a:t>Be on guard, </a:t>
            </a:r>
            <a:r>
              <a:rPr lang="en-CA" b="1" u="sng" dirty="0">
                <a:highlight>
                  <a:srgbClr val="FFFF00"/>
                </a:highlight>
                <a:latin typeface="Calibri" panose="020F0502020204030204" pitchFamily="34" charset="0"/>
                <a:cs typeface="Calibri" panose="020F0502020204030204" pitchFamily="34" charset="0"/>
              </a:rPr>
              <a:t>keep awake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you do not know when the time will come. </a:t>
            </a:r>
          </a:p>
          <a:p>
            <a:pPr marL="457200" lvl="1" indent="0">
              <a:buNone/>
            </a:pPr>
            <a:r>
              <a:rPr lang="en-CA" dirty="0">
                <a:latin typeface="Calibri" panose="020F0502020204030204" pitchFamily="34" charset="0"/>
                <a:cs typeface="Calibri" panose="020F0502020204030204" pitchFamily="34" charset="0"/>
              </a:rPr>
              <a:t>It is like a man going on a journey,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when he leaves home and puts his servants in charge, each with his work,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commands the doorkeeper to </a:t>
            </a:r>
            <a:r>
              <a:rPr lang="en-CA" b="1" u="sng" dirty="0">
                <a:highlight>
                  <a:srgbClr val="FFFF00"/>
                </a:highlight>
                <a:latin typeface="Calibri" panose="020F0502020204030204" pitchFamily="34" charset="0"/>
                <a:cs typeface="Calibri" panose="020F0502020204030204" pitchFamily="34" charset="0"/>
              </a:rPr>
              <a:t>stay awake</a:t>
            </a:r>
            <a:r>
              <a:rPr lang="en-CA" dirty="0">
                <a:latin typeface="Calibri" panose="020F0502020204030204" pitchFamily="34" charset="0"/>
                <a:cs typeface="Calibri" panose="020F0502020204030204" pitchFamily="34" charset="0"/>
              </a:rPr>
              <a:t>. </a:t>
            </a:r>
          </a:p>
          <a:p>
            <a:pPr marL="457200" lvl="1" indent="0">
              <a:buNone/>
            </a:pPr>
            <a:r>
              <a:rPr lang="en-CA" dirty="0">
                <a:latin typeface="Calibri" panose="020F0502020204030204" pitchFamily="34" charset="0"/>
                <a:cs typeface="Calibri" panose="020F0502020204030204" pitchFamily="34" charset="0"/>
              </a:rPr>
              <a:t>Therefore </a:t>
            </a:r>
            <a:r>
              <a:rPr lang="en-CA" b="1" u="sng" dirty="0">
                <a:highlight>
                  <a:srgbClr val="FFFF00"/>
                </a:highlight>
                <a:latin typeface="Calibri" panose="020F0502020204030204" pitchFamily="34" charset="0"/>
                <a:cs typeface="Calibri" panose="020F0502020204030204" pitchFamily="34" charset="0"/>
              </a:rPr>
              <a:t>stay awake</a:t>
            </a:r>
            <a:r>
              <a:rPr lang="en-CA" dirty="0">
                <a:latin typeface="Calibri" panose="020F0502020204030204" pitchFamily="34" charset="0"/>
                <a:cs typeface="Calibri" panose="020F0502020204030204" pitchFamily="34" charset="0"/>
              </a:rPr>
              <a:t>—for you do not know when the master of the house will come,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in the evening, or at midnight, or when the rooster crows, or in the morning—</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lest he come suddenly and find you asleep. </a:t>
            </a:r>
          </a:p>
          <a:p>
            <a:pPr marL="457200" lvl="1" indent="0">
              <a:buNone/>
            </a:pP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what I say to you I say to all</a:t>
            </a:r>
            <a:r>
              <a:rPr lang="en-CA" dirty="0">
                <a:latin typeface="Calibri" panose="020F0502020204030204" pitchFamily="34" charset="0"/>
                <a:cs typeface="Calibri" panose="020F0502020204030204" pitchFamily="34" charset="0"/>
              </a:rPr>
              <a:t>: </a:t>
            </a:r>
            <a:r>
              <a:rPr lang="en-CA" b="1" u="sng" dirty="0">
                <a:highlight>
                  <a:srgbClr val="FFFF00"/>
                </a:highlight>
                <a:latin typeface="Calibri" panose="020F0502020204030204" pitchFamily="34" charset="0"/>
                <a:cs typeface="Calibri" panose="020F0502020204030204" pitchFamily="34" charset="0"/>
              </a:rPr>
              <a:t>Stay awake</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437147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0D432-425E-BAAC-18FF-0D33532816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875E60-DEEF-B665-783B-8DE27960E441}"/>
              </a:ext>
            </a:extLst>
          </p:cNvPr>
          <p:cNvSpPr>
            <a:spLocks noGrp="1"/>
          </p:cNvSpPr>
          <p:nvPr>
            <p:ph type="title"/>
          </p:nvPr>
        </p:nvSpPr>
        <p:spPr>
          <a:xfrm>
            <a:off x="838200" y="1"/>
            <a:ext cx="10515600" cy="1167617"/>
          </a:xfrm>
        </p:spPr>
        <p:txBody>
          <a:bodyPr/>
          <a:lstStyle/>
          <a:p>
            <a:pPr algn="ctr"/>
            <a:r>
              <a:rPr lang="en-CA" dirty="0">
                <a:latin typeface="Arial Black" panose="020B0A04020102020204" pitchFamily="34" charset="0"/>
              </a:rPr>
              <a:t>Where are We Now?</a:t>
            </a:r>
          </a:p>
        </p:txBody>
      </p:sp>
      <p:sp>
        <p:nvSpPr>
          <p:cNvPr id="3" name="Content Placeholder 2">
            <a:extLst>
              <a:ext uri="{FF2B5EF4-FFF2-40B4-BE49-F238E27FC236}">
                <a16:creationId xmlns:a16="http://schemas.microsoft.com/office/drawing/2014/main" id="{C00EAF67-B01A-1193-7B16-F60A63FE495F}"/>
              </a:ext>
            </a:extLst>
          </p:cNvPr>
          <p:cNvSpPr>
            <a:spLocks noGrp="1"/>
          </p:cNvSpPr>
          <p:nvPr>
            <p:ph idx="1"/>
          </p:nvPr>
        </p:nvSpPr>
        <p:spPr>
          <a:xfrm>
            <a:off x="0" y="1167618"/>
            <a:ext cx="12192000" cy="5690381"/>
          </a:xfrm>
        </p:spPr>
        <p:txBody>
          <a:bodyPr>
            <a:normAutofit/>
          </a:bodyPr>
          <a:lstStyle/>
          <a:p>
            <a:pPr marL="457200" lvl="1" indent="0">
              <a:spcBef>
                <a:spcPts val="0"/>
              </a:spcBef>
              <a:buNone/>
            </a:pPr>
            <a:r>
              <a:rPr lang="en-CA" b="1" u="sng" dirty="0">
                <a:latin typeface="Calibri" panose="020F0502020204030204" pitchFamily="34" charset="0"/>
                <a:cs typeface="Calibri" panose="020F0502020204030204" pitchFamily="34" charset="0"/>
              </a:rPr>
              <a:t>Luke 21:29-36 ESV</a:t>
            </a:r>
          </a:p>
          <a:p>
            <a:pPr marL="457200" lvl="1" indent="0">
              <a:spcBef>
                <a:spcPts val="0"/>
              </a:spcBef>
              <a:buNone/>
            </a:pPr>
            <a:r>
              <a:rPr lang="en-CA" dirty="0">
                <a:latin typeface="Calibri" panose="020F0502020204030204" pitchFamily="34" charset="0"/>
                <a:cs typeface="Calibri" panose="020F0502020204030204" pitchFamily="34" charset="0"/>
              </a:rPr>
              <a:t>And he told them a parable: </a:t>
            </a:r>
          </a:p>
          <a:p>
            <a:pPr marL="914400" lvl="2" indent="0">
              <a:spcBef>
                <a:spcPts val="0"/>
              </a:spcBef>
              <a:buNone/>
            </a:pPr>
            <a:r>
              <a:rPr lang="en-CA" sz="2400" dirty="0">
                <a:latin typeface="Calibri" panose="020F0502020204030204" pitchFamily="34" charset="0"/>
                <a:cs typeface="Calibri" panose="020F0502020204030204" pitchFamily="34" charset="0"/>
              </a:rPr>
              <a:t>Look at the fig tree, and all the trees.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As soon as they come out in leaf,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you see for yourselves and know that the summer is already near. </a:t>
            </a:r>
          </a:p>
          <a:p>
            <a:pPr marL="914400" lvl="2" indent="0">
              <a:spcBef>
                <a:spcPts val="600"/>
              </a:spcBef>
              <a:buNone/>
            </a:pPr>
            <a:r>
              <a:rPr lang="en-CA" sz="2400" dirty="0">
                <a:latin typeface="Calibri" panose="020F0502020204030204" pitchFamily="34" charset="0"/>
                <a:cs typeface="Calibri" panose="020F0502020204030204" pitchFamily="34" charset="0"/>
              </a:rPr>
              <a:t>So also, </a:t>
            </a:r>
            <a:r>
              <a:rPr lang="en-CA" sz="2400" b="1" dirty="0">
                <a:highlight>
                  <a:srgbClr val="FFFF00"/>
                </a:highlight>
                <a:latin typeface="Calibri" panose="020F0502020204030204" pitchFamily="34" charset="0"/>
                <a:cs typeface="Calibri" panose="020F0502020204030204" pitchFamily="34" charset="0"/>
              </a:rPr>
              <a:t>when you see </a:t>
            </a:r>
            <a:r>
              <a:rPr lang="en-CA" sz="2400" b="1" i="1" u="sng" dirty="0">
                <a:highlight>
                  <a:srgbClr val="FFFF00"/>
                </a:highlight>
                <a:latin typeface="Calibri" panose="020F0502020204030204" pitchFamily="34" charset="0"/>
                <a:cs typeface="Calibri" panose="020F0502020204030204" pitchFamily="34" charset="0"/>
              </a:rPr>
              <a:t>these things</a:t>
            </a:r>
            <a:r>
              <a:rPr lang="en-CA" sz="2400" b="1" dirty="0">
                <a:highlight>
                  <a:srgbClr val="FFFF00"/>
                </a:highlight>
                <a:latin typeface="Calibri" panose="020F0502020204030204" pitchFamily="34" charset="0"/>
                <a:cs typeface="Calibri" panose="020F0502020204030204" pitchFamily="34" charset="0"/>
              </a:rPr>
              <a:t> taking place</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you know that the kingdom of God is near. </a:t>
            </a:r>
          </a:p>
          <a:p>
            <a:pPr marL="457200" lvl="1" indent="0">
              <a:spcBef>
                <a:spcPts val="600"/>
              </a:spcBef>
              <a:buNone/>
            </a:pPr>
            <a:r>
              <a:rPr lang="en-CA" dirty="0">
                <a:latin typeface="Calibri" panose="020F0502020204030204" pitchFamily="34" charset="0"/>
                <a:cs typeface="Calibri" panose="020F0502020204030204" pitchFamily="34" charset="0"/>
              </a:rPr>
              <a:t>Truly, I say to you, this generation will not pass away until all has taken place.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Heaven and earth will pass away, but </a:t>
            </a:r>
            <a:r>
              <a:rPr lang="en-CA" b="1" dirty="0">
                <a:highlight>
                  <a:srgbClr val="FFFF00"/>
                </a:highlight>
                <a:latin typeface="Calibri" panose="020F0502020204030204" pitchFamily="34" charset="0"/>
                <a:cs typeface="Calibri" panose="020F0502020204030204" pitchFamily="34" charset="0"/>
              </a:rPr>
              <a:t>my words will not pass away</a:t>
            </a:r>
            <a:r>
              <a:rPr lang="en-CA" dirty="0">
                <a:latin typeface="Calibri" panose="020F0502020204030204" pitchFamily="34" charset="0"/>
                <a:cs typeface="Calibri" panose="020F0502020204030204" pitchFamily="34" charset="0"/>
              </a:rPr>
              <a:t>.</a:t>
            </a:r>
          </a:p>
          <a:p>
            <a:pPr marL="457200" lvl="1" indent="0">
              <a:buNone/>
            </a:pPr>
            <a:r>
              <a:rPr lang="en-CA" dirty="0">
                <a:latin typeface="Calibri" panose="020F0502020204030204" pitchFamily="34" charset="0"/>
                <a:cs typeface="Calibri" panose="020F0502020204030204" pitchFamily="34" charset="0"/>
              </a:rPr>
              <a:t>But </a:t>
            </a:r>
            <a:r>
              <a:rPr lang="en-CA" b="1" u="sng" dirty="0">
                <a:highlight>
                  <a:srgbClr val="FFFF00"/>
                </a:highlight>
                <a:latin typeface="Calibri" panose="020F0502020204030204" pitchFamily="34" charset="0"/>
                <a:cs typeface="Calibri" panose="020F0502020204030204" pitchFamily="34" charset="0"/>
              </a:rPr>
              <a:t>watch</a:t>
            </a:r>
            <a:r>
              <a:rPr lang="en-CA" b="1" dirty="0">
                <a:highlight>
                  <a:srgbClr val="FFFF00"/>
                </a:highlight>
                <a:latin typeface="Calibri" panose="020F0502020204030204" pitchFamily="34" charset="0"/>
                <a:cs typeface="Calibri" panose="020F0502020204030204" pitchFamily="34" charset="0"/>
              </a:rPr>
              <a:t> yourselves</a:t>
            </a:r>
            <a:r>
              <a:rPr lang="en-CA" dirty="0">
                <a:latin typeface="Calibri" panose="020F0502020204030204" pitchFamily="34" charset="0"/>
                <a:cs typeface="Calibri" panose="020F0502020204030204" pitchFamily="34" charset="0"/>
              </a:rPr>
              <a:t> lest your hearts be weighed down with dissipation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drunkenness and </a:t>
            </a:r>
            <a:r>
              <a:rPr lang="en-CA" b="1" dirty="0">
                <a:highlight>
                  <a:srgbClr val="FFFF00"/>
                </a:highlight>
                <a:latin typeface="Calibri" panose="020F0502020204030204" pitchFamily="34" charset="0"/>
                <a:cs typeface="Calibri" panose="020F0502020204030204" pitchFamily="34" charset="0"/>
              </a:rPr>
              <a:t>cares of this life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that day come upon you suddenly like a trap. </a:t>
            </a:r>
          </a:p>
          <a:p>
            <a:pPr marL="457200" lvl="1" indent="0">
              <a:buNone/>
            </a:pPr>
            <a:r>
              <a:rPr lang="en-CA" dirty="0">
                <a:latin typeface="Calibri" panose="020F0502020204030204" pitchFamily="34" charset="0"/>
                <a:cs typeface="Calibri" panose="020F0502020204030204" pitchFamily="34" charset="0"/>
              </a:rPr>
              <a:t>For it will come upon all who dwell on the face of the whole earth.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a:t>
            </a:r>
            <a:r>
              <a:rPr lang="en-CA" b="1" u="sng" dirty="0">
                <a:highlight>
                  <a:srgbClr val="FFFF00"/>
                </a:highlight>
                <a:latin typeface="Calibri" panose="020F0502020204030204" pitchFamily="34" charset="0"/>
                <a:cs typeface="Calibri" panose="020F0502020204030204" pitchFamily="34" charset="0"/>
              </a:rPr>
              <a:t>stay awake</a:t>
            </a:r>
            <a:r>
              <a:rPr lang="en-CA" dirty="0">
                <a:latin typeface="Calibri" panose="020F0502020204030204" pitchFamily="34" charset="0"/>
                <a:cs typeface="Calibri" panose="020F0502020204030204" pitchFamily="34" charset="0"/>
              </a:rPr>
              <a:t> at all times,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praying that you may have strength to escape all </a:t>
            </a:r>
            <a:r>
              <a:rPr lang="en-CA" b="1" i="1" u="sng" dirty="0">
                <a:highlight>
                  <a:srgbClr val="FFFF00"/>
                </a:highlight>
                <a:latin typeface="Calibri" panose="020F0502020204030204" pitchFamily="34" charset="0"/>
                <a:cs typeface="Calibri" panose="020F0502020204030204" pitchFamily="34" charset="0"/>
              </a:rPr>
              <a:t>these things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are going to take place, and to stand before the Son of Man.</a:t>
            </a:r>
          </a:p>
        </p:txBody>
      </p:sp>
    </p:spTree>
    <p:extLst>
      <p:ext uri="{BB962C8B-B14F-4D97-AF65-F5344CB8AC3E}">
        <p14:creationId xmlns:p14="http://schemas.microsoft.com/office/powerpoint/2010/main" val="213608177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1333</TotalTime>
  <Words>6032</Words>
  <Application>Microsoft Office PowerPoint</Application>
  <PresentationFormat>Widescreen</PresentationFormat>
  <Paragraphs>347</Paragraphs>
  <Slides>32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Aptos</vt:lpstr>
      <vt:lpstr>Aptos Display</vt:lpstr>
      <vt:lpstr>Arial</vt:lpstr>
      <vt:lpstr>Arial Black</vt:lpstr>
      <vt:lpstr>Calibri</vt:lpstr>
      <vt:lpstr>1_Office Theme</vt:lpstr>
      <vt:lpstr>Stay Awake!  Watch!</vt:lpstr>
      <vt:lpstr>What is the “End-time”?</vt:lpstr>
      <vt:lpstr>What is the “End-time”?</vt:lpstr>
      <vt:lpstr>What is the “End-time”?</vt:lpstr>
      <vt:lpstr>What is the “End-time”?</vt:lpstr>
      <vt:lpstr>What is the “End-time”?</vt:lpstr>
      <vt:lpstr>Where are We Now?</vt:lpstr>
      <vt:lpstr>Where are We Now?</vt:lpstr>
      <vt:lpstr>Where are We Now?</vt:lpstr>
      <vt:lpstr>Where are We Now?</vt:lpstr>
      <vt:lpstr>What are We to “Watch”?</vt:lpstr>
      <vt:lpstr>What are We to “Watch”?</vt:lpstr>
      <vt:lpstr>What are We to “Watch”?</vt:lpstr>
      <vt:lpstr>The Four Horsemen of the Apocalypse</vt:lpstr>
      <vt:lpstr>The Four Horsemen of the Apocalypse</vt:lpstr>
      <vt:lpstr>The Four Horsemen of the Apocalypse</vt:lpstr>
      <vt:lpstr>The Four Horsemen of the Apocalypse</vt:lpstr>
      <vt:lpstr>The Four Horsemen of the Apocalypse</vt:lpstr>
      <vt:lpstr>The Four Horsemen of the Apocalypse</vt:lpstr>
      <vt:lpstr>The Great Tribulation</vt:lpstr>
      <vt:lpstr>The Great Tribulation</vt:lpstr>
      <vt:lpstr>The Great Tribulation</vt:lpstr>
      <vt:lpstr>The Great Tribulation</vt:lpstr>
      <vt:lpstr>The Great Tribulation</vt:lpstr>
      <vt:lpstr>How Do We “Stay Awake”?</vt:lpstr>
      <vt:lpstr>How Do We “Stay Awake”?</vt:lpstr>
      <vt:lpstr>How Do We “Stay Awake”?</vt:lpstr>
      <vt:lpstr>How Do We “Stay Awake”?</vt:lpstr>
      <vt:lpstr>Conclusion</vt:lpstr>
      <vt:lpstr>PowerPoint Presentation</vt:lpstr>
      <vt:lpstr>The Great Tribulation</vt:lpstr>
      <vt:lpstr>The Great Tribulation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17</cp:revision>
  <dcterms:created xsi:type="dcterms:W3CDTF">2025-01-16T13:21:25Z</dcterms:created>
  <dcterms:modified xsi:type="dcterms:W3CDTF">2025-05-10T10:32:41Z</dcterms:modified>
</cp:coreProperties>
</file>