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2" r:id="rId3"/>
    <p:sldId id="273" r:id="rId4"/>
    <p:sldId id="266" r:id="rId5"/>
    <p:sldId id="274" r:id="rId6"/>
    <p:sldId id="257" r:id="rId7"/>
    <p:sldId id="275" r:id="rId8"/>
    <p:sldId id="258" r:id="rId9"/>
    <p:sldId id="259" r:id="rId10"/>
    <p:sldId id="260" r:id="rId11"/>
    <p:sldId id="261" r:id="rId12"/>
    <p:sldId id="263" r:id="rId13"/>
    <p:sldId id="264" r:id="rId14"/>
    <p:sldId id="271" r:id="rId15"/>
    <p:sldId id="265" r:id="rId16"/>
    <p:sldId id="267" r:id="rId17"/>
    <p:sldId id="272" r:id="rId18"/>
    <p:sldId id="269" r:id="rId19"/>
    <p:sldId id="270" r:id="rId20"/>
    <p:sldId id="276"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61253" autoAdjust="0"/>
  </p:normalViewPr>
  <p:slideViewPr>
    <p:cSldViewPr snapToGrid="0">
      <p:cViewPr varScale="1">
        <p:scale>
          <a:sx n="60" d="100"/>
          <a:sy n="60" d="100"/>
        </p:scale>
        <p:origin x="642" y="7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14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ED7C-12B7-432D-B323-03D5EE3BFD24}" type="datetimeFigureOut">
              <a:rPr lang="en-CA" smtClean="0"/>
              <a:t>2024-11-16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D97D1-1788-49C6-970D-DBB1766356A3}" type="slidenum">
              <a:rPr lang="en-CA" smtClean="0"/>
              <a:t>‹#›</a:t>
            </a:fld>
            <a:endParaRPr lang="en-CA"/>
          </a:p>
        </p:txBody>
      </p:sp>
    </p:spTree>
    <p:extLst>
      <p:ext uri="{BB962C8B-B14F-4D97-AF65-F5344CB8AC3E}">
        <p14:creationId xmlns:p14="http://schemas.microsoft.com/office/powerpoint/2010/main" val="200501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have covered Hannah and her son Samuel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Hannah, as the mother of Samuel, is connected to Mary through David as progenitor of line to culminate in Mary</a:t>
            </a:r>
          </a:p>
          <a:p>
            <a:pPr marL="171450" indent="-171450">
              <a:buFont typeface="Arial" panose="020B0604020202020204" pitchFamily="34" charset="0"/>
              <a:buChar char="•"/>
            </a:pPr>
            <a:r>
              <a:rPr lang="en-CA" dirty="0"/>
              <a:t>As was Hannah, Mary was a True Worshipper of God, and the mother of a “bringer of salvation”</a:t>
            </a:r>
          </a:p>
          <a:p>
            <a:pPr marL="171450" indent="-171450">
              <a:buFont typeface="Arial" panose="020B0604020202020204" pitchFamily="34" charset="0"/>
              <a:buChar char="•"/>
            </a:pPr>
            <a:r>
              <a:rPr lang="en-CA" dirty="0"/>
              <a:t>Mary was carefully prepared and chosen to be the mother of the Messiah</a:t>
            </a:r>
          </a:p>
          <a:p>
            <a:pPr marL="171450" indent="-171450">
              <a:buFont typeface="Arial" panose="020B0604020202020204" pitchFamily="34" charset="0"/>
              <a:buChar char="•"/>
            </a:pPr>
            <a:r>
              <a:rPr lang="en-CA" dirty="0"/>
              <a:t>Mary embraced her role and poured out her innermost feelings in her prayer</a:t>
            </a:r>
          </a:p>
          <a:p>
            <a:pPr marL="171450" indent="-171450">
              <a:buFont typeface="Arial" panose="020B0604020202020204" pitchFamily="34" charset="0"/>
              <a:buChar char="•"/>
            </a:pPr>
            <a:r>
              <a:rPr lang="en-CA" dirty="0"/>
              <a:t>When Jesus was sacrificed, Mary was one of the primary witnesses to his life, death, and resurrection</a:t>
            </a:r>
          </a:p>
        </p:txBody>
      </p:sp>
      <p:sp>
        <p:nvSpPr>
          <p:cNvPr id="4" name="Slide Number Placeholder 3"/>
          <p:cNvSpPr>
            <a:spLocks noGrp="1"/>
          </p:cNvSpPr>
          <p:nvPr>
            <p:ph type="sldNum" sz="quarter" idx="5"/>
          </p:nvPr>
        </p:nvSpPr>
        <p:spPr/>
        <p:txBody>
          <a:bodyPr/>
          <a:lstStyle/>
          <a:p>
            <a:fld id="{38CD97D1-1788-49C6-970D-DBB1766356A3}" type="slidenum">
              <a:rPr lang="en-CA" smtClean="0"/>
              <a:t>1</a:t>
            </a:fld>
            <a:endParaRPr lang="en-CA"/>
          </a:p>
        </p:txBody>
      </p:sp>
    </p:spTree>
    <p:extLst>
      <p:ext uri="{BB962C8B-B14F-4D97-AF65-F5344CB8AC3E}">
        <p14:creationId xmlns:p14="http://schemas.microsoft.com/office/powerpoint/2010/main" val="1474291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First Advent is the pinnacle of the Plan of God …</a:t>
            </a:r>
          </a:p>
          <a:p>
            <a:pPr marL="171450" indent="-171450">
              <a:buFont typeface="Arial" panose="020B0604020202020204" pitchFamily="34" charset="0"/>
              <a:buChar char="•"/>
            </a:pPr>
            <a:r>
              <a:rPr lang="en-CA" dirty="0"/>
              <a:t>Everything before prepared for it …</a:t>
            </a:r>
          </a:p>
          <a:p>
            <a:pPr marL="171450" indent="-171450">
              <a:buFont typeface="Arial" panose="020B0604020202020204" pitchFamily="34" charset="0"/>
              <a:buChar char="•"/>
            </a:pPr>
            <a:r>
              <a:rPr lang="en-CA" dirty="0"/>
              <a:t>Everything after depends on it …</a:t>
            </a:r>
          </a:p>
          <a:p>
            <a:pPr marL="171450" indent="-171450">
              <a:buFont typeface="Arial" panose="020B0604020202020204" pitchFamily="34" charset="0"/>
              <a:buChar char="•"/>
            </a:pPr>
            <a:r>
              <a:rPr lang="en-CA" dirty="0"/>
              <a:t>Mary understood this</a:t>
            </a:r>
          </a:p>
        </p:txBody>
      </p:sp>
      <p:sp>
        <p:nvSpPr>
          <p:cNvPr id="4" name="Slide Number Placeholder 3"/>
          <p:cNvSpPr>
            <a:spLocks noGrp="1"/>
          </p:cNvSpPr>
          <p:nvPr>
            <p:ph type="sldNum" sz="quarter" idx="5"/>
          </p:nvPr>
        </p:nvSpPr>
        <p:spPr/>
        <p:txBody>
          <a:bodyPr/>
          <a:lstStyle/>
          <a:p>
            <a:fld id="{38CD97D1-1788-49C6-970D-DBB1766356A3}" type="slidenum">
              <a:rPr lang="en-CA" smtClean="0"/>
              <a:t>11</a:t>
            </a:fld>
            <a:endParaRPr lang="en-CA"/>
          </a:p>
        </p:txBody>
      </p:sp>
    </p:spTree>
    <p:extLst>
      <p:ext uri="{BB962C8B-B14F-4D97-AF65-F5344CB8AC3E}">
        <p14:creationId xmlns:p14="http://schemas.microsoft.com/office/powerpoint/2010/main" val="3327432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8CD97D1-1788-49C6-970D-DBB1766356A3}" type="slidenum">
              <a:rPr lang="en-CA" smtClean="0"/>
              <a:t>14</a:t>
            </a:fld>
            <a:endParaRPr lang="en-CA"/>
          </a:p>
        </p:txBody>
      </p:sp>
    </p:spTree>
    <p:extLst>
      <p:ext uri="{BB962C8B-B14F-4D97-AF65-F5344CB8AC3E}">
        <p14:creationId xmlns:p14="http://schemas.microsoft.com/office/powerpoint/2010/main" val="1825573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Mt13 - Near the end of the Galilean Ministry</a:t>
            </a:r>
          </a:p>
          <a:p>
            <a:pPr marL="171450" indent="-171450">
              <a:buFont typeface="Arial" panose="020B0604020202020204" pitchFamily="34" charset="0"/>
              <a:buChar char="•"/>
            </a:pPr>
            <a:r>
              <a:rPr lang="en-CA" dirty="0"/>
              <a:t>Jh7 – at the beginning of the Later Judean Ministry</a:t>
            </a:r>
          </a:p>
          <a:p>
            <a:pPr marL="171450" indent="-171450">
              <a:buFont typeface="Arial" panose="020B0604020202020204" pitchFamily="34" charset="0"/>
              <a:buChar char="•"/>
            </a:pPr>
            <a:r>
              <a:rPr lang="en-CA" dirty="0"/>
              <a:t>James went on to be a leader of the Jerusalem Church and wrote the Epistle of James</a:t>
            </a:r>
          </a:p>
          <a:p>
            <a:pPr marL="171450" indent="-171450">
              <a:buFont typeface="Arial" panose="020B0604020202020204" pitchFamily="34" charset="0"/>
              <a:buChar char="•"/>
            </a:pPr>
            <a:r>
              <a:rPr lang="en-CA" dirty="0"/>
              <a:t>Judas went on to write the Epistle of Jude</a:t>
            </a:r>
          </a:p>
          <a:p>
            <a:pPr marL="171450" indent="-171450">
              <a:buFont typeface="Arial" panose="020B0604020202020204" pitchFamily="34" charset="0"/>
              <a:buChar char="•"/>
            </a:pPr>
            <a:r>
              <a:rPr lang="en-CA" dirty="0"/>
              <a:t>Nothing more is known of Joseph, Simon, or Jesus’ sisters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8CD97D1-1788-49C6-970D-DBB1766356A3}" type="slidenum">
              <a:rPr lang="en-CA" smtClean="0"/>
              <a:t>15</a:t>
            </a:fld>
            <a:endParaRPr lang="en-CA"/>
          </a:p>
        </p:txBody>
      </p:sp>
    </p:spTree>
    <p:extLst>
      <p:ext uri="{BB962C8B-B14F-4D97-AF65-F5344CB8AC3E}">
        <p14:creationId xmlns:p14="http://schemas.microsoft.com/office/powerpoint/2010/main" val="940458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Mary was an eyewitness of the crucifixion, death, and burial of Jesus</a:t>
            </a:r>
          </a:p>
          <a:p>
            <a:pPr marL="171450" indent="-171450">
              <a:buFont typeface="Arial" panose="020B0604020202020204" pitchFamily="34" charset="0"/>
              <a:buChar char="•"/>
            </a:pPr>
            <a:r>
              <a:rPr lang="en-CA" dirty="0"/>
              <a:t>Mary’s husband, Jospeh, was obviously dead</a:t>
            </a:r>
          </a:p>
        </p:txBody>
      </p:sp>
      <p:sp>
        <p:nvSpPr>
          <p:cNvPr id="4" name="Slide Number Placeholder 3"/>
          <p:cNvSpPr>
            <a:spLocks noGrp="1"/>
          </p:cNvSpPr>
          <p:nvPr>
            <p:ph type="sldNum" sz="quarter" idx="5"/>
          </p:nvPr>
        </p:nvSpPr>
        <p:spPr/>
        <p:txBody>
          <a:bodyPr/>
          <a:lstStyle/>
          <a:p>
            <a:fld id="{38CD97D1-1788-49C6-970D-DBB1766356A3}" type="slidenum">
              <a:rPr lang="en-CA" smtClean="0"/>
              <a:t>16</a:t>
            </a:fld>
            <a:endParaRPr lang="en-CA"/>
          </a:p>
        </p:txBody>
      </p:sp>
    </p:spTree>
    <p:extLst>
      <p:ext uri="{BB962C8B-B14F-4D97-AF65-F5344CB8AC3E}">
        <p14:creationId xmlns:p14="http://schemas.microsoft.com/office/powerpoint/2010/main" val="5928156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28:1 literally: “after now Sabbath the </a:t>
            </a:r>
            <a:r>
              <a:rPr lang="en-CA" b="1" i="1" u="sng" dirty="0"/>
              <a:t>beginning</a:t>
            </a:r>
            <a:r>
              <a:rPr lang="en-CA" dirty="0"/>
              <a:t> into first day of week”</a:t>
            </a:r>
          </a:p>
          <a:p>
            <a:pPr marL="171450" indent="-171450">
              <a:buFont typeface="Arial" panose="020B0604020202020204" pitchFamily="34" charset="0"/>
              <a:buChar char="•"/>
            </a:pPr>
            <a:r>
              <a:rPr lang="en-CA" dirty="0"/>
              <a:t>“</a:t>
            </a:r>
            <a:r>
              <a:rPr lang="en-CA" dirty="0" err="1"/>
              <a:t>epiphosko</a:t>
            </a:r>
            <a:r>
              <a:rPr lang="en-CA" dirty="0"/>
              <a:t>”: dawn, draw near, begin</a:t>
            </a:r>
          </a:p>
          <a:p>
            <a:pPr marL="171450" indent="-171450">
              <a:buFont typeface="Arial" panose="020B0604020202020204" pitchFamily="34" charset="0"/>
              <a:buChar char="•"/>
            </a:pPr>
            <a:r>
              <a:rPr lang="en-CA" dirty="0"/>
              <a:t>Sunday morning during Days of Unleavened Bread</a:t>
            </a:r>
          </a:p>
          <a:p>
            <a:pPr marL="171450" indent="-171450">
              <a:buFont typeface="Arial" panose="020B0604020202020204" pitchFamily="34" charset="0"/>
              <a:buChar char="•"/>
            </a:pPr>
            <a:r>
              <a:rPr lang="en-CA" dirty="0"/>
              <a:t>Wave Sheaf offered in the Temple as Jesus presents himself to the Father  </a:t>
            </a:r>
          </a:p>
        </p:txBody>
      </p:sp>
      <p:sp>
        <p:nvSpPr>
          <p:cNvPr id="4" name="Slide Number Placeholder 3"/>
          <p:cNvSpPr>
            <a:spLocks noGrp="1"/>
          </p:cNvSpPr>
          <p:nvPr>
            <p:ph type="sldNum" sz="quarter" idx="5"/>
          </p:nvPr>
        </p:nvSpPr>
        <p:spPr/>
        <p:txBody>
          <a:bodyPr/>
          <a:lstStyle/>
          <a:p>
            <a:fld id="{38CD97D1-1788-49C6-970D-DBB1766356A3}" type="slidenum">
              <a:rPr lang="en-CA" smtClean="0"/>
              <a:t>17</a:t>
            </a:fld>
            <a:endParaRPr lang="en-CA"/>
          </a:p>
        </p:txBody>
      </p:sp>
    </p:spTree>
    <p:extLst>
      <p:ext uri="{BB962C8B-B14F-4D97-AF65-F5344CB8AC3E}">
        <p14:creationId xmlns:p14="http://schemas.microsoft.com/office/powerpoint/2010/main" val="3092919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8CD97D1-1788-49C6-970D-DBB1766356A3}" type="slidenum">
              <a:rPr lang="en-CA" smtClean="0"/>
              <a:t>18</a:t>
            </a:fld>
            <a:endParaRPr lang="en-CA"/>
          </a:p>
        </p:txBody>
      </p:sp>
    </p:spTree>
    <p:extLst>
      <p:ext uri="{BB962C8B-B14F-4D97-AF65-F5344CB8AC3E}">
        <p14:creationId xmlns:p14="http://schemas.microsoft.com/office/powerpoint/2010/main" val="663805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Miracle of the incarnation </a:t>
            </a:r>
            <a:r>
              <a:rPr lang="en-CA" dirty="0"/>
              <a:t>…</a:t>
            </a:r>
          </a:p>
          <a:p>
            <a:pPr marL="171450" indent="-171450">
              <a:buFont typeface="Arial" panose="020B0604020202020204" pitchFamily="34" charset="0"/>
              <a:buChar char="•"/>
            </a:pPr>
            <a:r>
              <a:rPr lang="en-CA" dirty="0"/>
              <a:t>We cannot comprehend how a divine being, YHWH, emptied himself of his divine status in eternity and transferred his essence into a human embryo</a:t>
            </a:r>
          </a:p>
          <a:p>
            <a:pPr marL="171450" indent="-171450">
              <a:buFont typeface="Arial" panose="020B0604020202020204" pitchFamily="34" charset="0"/>
              <a:buChar char="•"/>
            </a:pPr>
            <a:r>
              <a:rPr lang="en-CA" dirty="0"/>
              <a:t>Jesus and the Father accomplished this in such a way that the Man, Jesus of Nazareth, was both fully human and fully divine</a:t>
            </a:r>
          </a:p>
        </p:txBody>
      </p:sp>
      <p:sp>
        <p:nvSpPr>
          <p:cNvPr id="4" name="Slide Number Placeholder 3"/>
          <p:cNvSpPr>
            <a:spLocks noGrp="1"/>
          </p:cNvSpPr>
          <p:nvPr>
            <p:ph type="sldNum" sz="quarter" idx="5"/>
          </p:nvPr>
        </p:nvSpPr>
        <p:spPr/>
        <p:txBody>
          <a:bodyPr/>
          <a:lstStyle/>
          <a:p>
            <a:fld id="{38CD97D1-1788-49C6-970D-DBB1766356A3}" type="slidenum">
              <a:rPr lang="en-CA" smtClean="0"/>
              <a:t>2</a:t>
            </a:fld>
            <a:endParaRPr lang="en-CA"/>
          </a:p>
        </p:txBody>
      </p:sp>
    </p:spTree>
    <p:extLst>
      <p:ext uri="{BB962C8B-B14F-4D97-AF65-F5344CB8AC3E}">
        <p14:creationId xmlns:p14="http://schemas.microsoft.com/office/powerpoint/2010/main" val="409277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shepherds are told explicitly that the child is the Messiah …</a:t>
            </a:r>
          </a:p>
        </p:txBody>
      </p:sp>
      <p:sp>
        <p:nvSpPr>
          <p:cNvPr id="4" name="Slide Number Placeholder 3"/>
          <p:cNvSpPr>
            <a:spLocks noGrp="1"/>
          </p:cNvSpPr>
          <p:nvPr>
            <p:ph type="sldNum" sz="quarter" idx="5"/>
          </p:nvPr>
        </p:nvSpPr>
        <p:spPr/>
        <p:txBody>
          <a:bodyPr/>
          <a:lstStyle/>
          <a:p>
            <a:fld id="{38CD97D1-1788-49C6-970D-DBB1766356A3}" type="slidenum">
              <a:rPr lang="en-CA" smtClean="0"/>
              <a:t>3</a:t>
            </a:fld>
            <a:endParaRPr lang="en-CA"/>
          </a:p>
        </p:txBody>
      </p:sp>
    </p:spTree>
    <p:extLst>
      <p:ext uri="{BB962C8B-B14F-4D97-AF65-F5344CB8AC3E}">
        <p14:creationId xmlns:p14="http://schemas.microsoft.com/office/powerpoint/2010/main" val="404130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8CD97D1-1788-49C6-970D-DBB1766356A3}" type="slidenum">
              <a:rPr lang="en-CA" smtClean="0"/>
              <a:t>4</a:t>
            </a:fld>
            <a:endParaRPr lang="en-CA"/>
          </a:p>
        </p:txBody>
      </p:sp>
    </p:spTree>
    <p:extLst>
      <p:ext uri="{BB962C8B-B14F-4D97-AF65-F5344CB8AC3E}">
        <p14:creationId xmlns:p14="http://schemas.microsoft.com/office/powerpoint/2010/main" val="3448058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Certainly gone for several weeks, maybe months, to Egypt …</a:t>
            </a:r>
          </a:p>
        </p:txBody>
      </p:sp>
      <p:sp>
        <p:nvSpPr>
          <p:cNvPr id="4" name="Slide Number Placeholder 3"/>
          <p:cNvSpPr>
            <a:spLocks noGrp="1"/>
          </p:cNvSpPr>
          <p:nvPr>
            <p:ph type="sldNum" sz="quarter" idx="5"/>
          </p:nvPr>
        </p:nvSpPr>
        <p:spPr/>
        <p:txBody>
          <a:bodyPr/>
          <a:lstStyle/>
          <a:p>
            <a:fld id="{38CD97D1-1788-49C6-970D-DBB1766356A3}" type="slidenum">
              <a:rPr lang="en-CA" smtClean="0"/>
              <a:t>5</a:t>
            </a:fld>
            <a:endParaRPr lang="en-CA"/>
          </a:p>
        </p:txBody>
      </p:sp>
    </p:spTree>
    <p:extLst>
      <p:ext uri="{BB962C8B-B14F-4D97-AF65-F5344CB8AC3E}">
        <p14:creationId xmlns:p14="http://schemas.microsoft.com/office/powerpoint/2010/main" val="1177324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1Ch 24:10  the seventh to </a:t>
            </a:r>
            <a:r>
              <a:rPr lang="en-US" dirty="0" err="1"/>
              <a:t>Hakkoz</a:t>
            </a:r>
            <a:r>
              <a:rPr lang="en-US" dirty="0"/>
              <a:t>, </a:t>
            </a:r>
            <a:r>
              <a:rPr lang="en-US" b="1" u="sng" dirty="0"/>
              <a:t>the eighth to Abijah</a:t>
            </a:r>
            <a:r>
              <a:rPr lang="en-US" dirty="0"/>
              <a:t>,  </a:t>
            </a:r>
            <a:r>
              <a:rPr lang="en-US" dirty="0" err="1"/>
              <a:t>aviyah</a:t>
            </a:r>
            <a:r>
              <a:rPr lang="en-US" dirty="0"/>
              <a:t>, </a:t>
            </a:r>
            <a:r>
              <a:rPr lang="en-US" dirty="0" err="1"/>
              <a:t>Gk</a:t>
            </a:r>
            <a:r>
              <a:rPr lang="en-US" dirty="0"/>
              <a:t> </a:t>
            </a:r>
            <a:r>
              <a:rPr lang="en-US" dirty="0" err="1"/>
              <a:t>abia</a:t>
            </a:r>
            <a:endParaRPr lang="en-US" dirty="0"/>
          </a:p>
          <a:p>
            <a:pPr marL="171450" indent="-171450">
              <a:buFont typeface="Arial" panose="020B0604020202020204" pitchFamily="34" charset="0"/>
              <a:buChar char="•"/>
            </a:pPr>
            <a:r>
              <a:rPr lang="en-US" dirty="0"/>
              <a:t>The remnant community was ready for the Messiah and readily accepted their roles</a:t>
            </a:r>
            <a:endParaRPr lang="en-CA" dirty="0"/>
          </a:p>
        </p:txBody>
      </p:sp>
      <p:sp>
        <p:nvSpPr>
          <p:cNvPr id="4" name="Slide Number Placeholder 3"/>
          <p:cNvSpPr>
            <a:spLocks noGrp="1"/>
          </p:cNvSpPr>
          <p:nvPr>
            <p:ph type="sldNum" sz="quarter" idx="5"/>
          </p:nvPr>
        </p:nvSpPr>
        <p:spPr/>
        <p:txBody>
          <a:bodyPr/>
          <a:lstStyle/>
          <a:p>
            <a:fld id="{38CD97D1-1788-49C6-970D-DBB1766356A3}" type="slidenum">
              <a:rPr lang="en-CA" smtClean="0"/>
              <a:t>6</a:t>
            </a:fld>
            <a:endParaRPr lang="en-CA"/>
          </a:p>
        </p:txBody>
      </p:sp>
    </p:spTree>
    <p:extLst>
      <p:ext uri="{BB962C8B-B14F-4D97-AF65-F5344CB8AC3E}">
        <p14:creationId xmlns:p14="http://schemas.microsoft.com/office/powerpoint/2010/main" val="1357755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See prescriptions for purification after childbirth in Lv12:1-8</a:t>
            </a:r>
          </a:p>
          <a:p>
            <a:pPr marL="171450" indent="-171450">
              <a:buFont typeface="Arial" panose="020B0604020202020204" pitchFamily="34" charset="0"/>
              <a:buChar char="•"/>
            </a:pPr>
            <a:r>
              <a:rPr lang="en-CA" dirty="0"/>
              <a:t>The remnant community was ready for the Messiah</a:t>
            </a:r>
          </a:p>
          <a:p>
            <a:pPr marL="171450" indent="-171450">
              <a:buFont typeface="Arial" panose="020B0604020202020204" pitchFamily="34" charset="0"/>
              <a:buChar char="•"/>
            </a:pPr>
            <a:r>
              <a:rPr lang="en-CA" dirty="0"/>
              <a:t>They readily recognized and accepted Jesus as the Messiah</a:t>
            </a:r>
          </a:p>
          <a:p>
            <a:pPr marL="171450" indent="-171450">
              <a:buFont typeface="Arial" panose="020B0604020202020204" pitchFamily="34" charset="0"/>
              <a:buChar char="•"/>
            </a:pPr>
            <a:r>
              <a:rPr lang="en-CA" dirty="0"/>
              <a:t>This contrasts the popular Messianic expectation  </a:t>
            </a:r>
          </a:p>
        </p:txBody>
      </p:sp>
      <p:sp>
        <p:nvSpPr>
          <p:cNvPr id="4" name="Slide Number Placeholder 3"/>
          <p:cNvSpPr>
            <a:spLocks noGrp="1"/>
          </p:cNvSpPr>
          <p:nvPr>
            <p:ph type="sldNum" sz="quarter" idx="5"/>
          </p:nvPr>
        </p:nvSpPr>
        <p:spPr/>
        <p:txBody>
          <a:bodyPr/>
          <a:lstStyle/>
          <a:p>
            <a:fld id="{38CD97D1-1788-49C6-970D-DBB1766356A3}" type="slidenum">
              <a:rPr lang="en-CA" smtClean="0"/>
              <a:t>7</a:t>
            </a:fld>
            <a:endParaRPr lang="en-CA"/>
          </a:p>
        </p:txBody>
      </p:sp>
    </p:spTree>
    <p:extLst>
      <p:ext uri="{BB962C8B-B14F-4D97-AF65-F5344CB8AC3E}">
        <p14:creationId xmlns:p14="http://schemas.microsoft.com/office/powerpoint/2010/main" val="9931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Backing up in the story …</a:t>
            </a:r>
          </a:p>
          <a:p>
            <a:pPr marL="171450" indent="-171450">
              <a:buFont typeface="Arial" panose="020B0604020202020204" pitchFamily="34" charset="0"/>
              <a:buChar char="•"/>
            </a:pPr>
            <a:r>
              <a:rPr lang="en-CA" dirty="0"/>
              <a:t>The Shepherds had expressed Jesus’ Messiahship Lk2:13-18</a:t>
            </a:r>
          </a:p>
          <a:p>
            <a:pPr marL="171450" indent="-171450">
              <a:buFont typeface="Arial" panose="020B0604020202020204" pitchFamily="34" charset="0"/>
              <a:buChar char="•"/>
            </a:pPr>
            <a:r>
              <a:rPr lang="en-CA" dirty="0"/>
              <a:t>Simeon had issued a prophecy of the work of the Messiah Lk2:29-32 </a:t>
            </a:r>
          </a:p>
          <a:p>
            <a:pPr marL="171450" indent="-171450">
              <a:buFont typeface="Arial" panose="020B0604020202020204" pitchFamily="34" charset="0"/>
              <a:buChar char="•"/>
            </a:pPr>
            <a:r>
              <a:rPr lang="en-CA" dirty="0"/>
              <a:t>The remnant community fully accepted Jesus as the Messiah </a:t>
            </a:r>
          </a:p>
          <a:p>
            <a:pPr marL="171450" indent="-171450">
              <a:buFont typeface="Arial" panose="020B0604020202020204" pitchFamily="34" charset="0"/>
              <a:buChar char="•"/>
            </a:pPr>
            <a:r>
              <a:rPr lang="en-CA" dirty="0"/>
              <a:t>We all know how important “mother” is in bringing u a child …</a:t>
            </a:r>
          </a:p>
          <a:p>
            <a:pPr marL="171450" indent="-171450">
              <a:buFont typeface="Arial" panose="020B0604020202020204" pitchFamily="34" charset="0"/>
              <a:buChar char="•"/>
            </a:pPr>
            <a:r>
              <a:rPr lang="en-CA" dirty="0"/>
              <a:t>But her feelings are clearly revealed in her prayer …</a:t>
            </a:r>
          </a:p>
        </p:txBody>
      </p:sp>
      <p:sp>
        <p:nvSpPr>
          <p:cNvPr id="4" name="Slide Number Placeholder 3"/>
          <p:cNvSpPr>
            <a:spLocks noGrp="1"/>
          </p:cNvSpPr>
          <p:nvPr>
            <p:ph type="sldNum" sz="quarter" idx="5"/>
          </p:nvPr>
        </p:nvSpPr>
        <p:spPr/>
        <p:txBody>
          <a:bodyPr/>
          <a:lstStyle/>
          <a:p>
            <a:fld id="{38CD97D1-1788-49C6-970D-DBB1766356A3}" type="slidenum">
              <a:rPr lang="en-CA" smtClean="0"/>
              <a:t>8</a:t>
            </a:fld>
            <a:endParaRPr lang="en-CA"/>
          </a:p>
        </p:txBody>
      </p:sp>
    </p:spTree>
    <p:extLst>
      <p:ext uri="{BB962C8B-B14F-4D97-AF65-F5344CB8AC3E}">
        <p14:creationId xmlns:p14="http://schemas.microsoft.com/office/powerpoint/2010/main" val="229150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As Luke reports this, it was said during the visit with Elizabeth …</a:t>
            </a:r>
          </a:p>
          <a:p>
            <a:pPr marL="171450" indent="-171450">
              <a:buFont typeface="Arial" panose="020B0604020202020204" pitchFamily="34" charset="0"/>
              <a:buChar char="•"/>
            </a:pPr>
            <a:r>
              <a:rPr lang="en-CA" dirty="0"/>
              <a:t>This prayer opens the heart of Mary about her role …</a:t>
            </a:r>
          </a:p>
          <a:p>
            <a:pPr marL="171450" indent="-171450">
              <a:buFont typeface="Arial" panose="020B0604020202020204" pitchFamily="34" charset="0"/>
              <a:buChar char="•"/>
            </a:pPr>
            <a:r>
              <a:rPr lang="en-CA" dirty="0"/>
              <a:t>The fact that she emulated Hannah implies she looked to her as a role model …</a:t>
            </a:r>
          </a:p>
        </p:txBody>
      </p:sp>
      <p:sp>
        <p:nvSpPr>
          <p:cNvPr id="4" name="Slide Number Placeholder 3"/>
          <p:cNvSpPr>
            <a:spLocks noGrp="1"/>
          </p:cNvSpPr>
          <p:nvPr>
            <p:ph type="sldNum" sz="quarter" idx="5"/>
          </p:nvPr>
        </p:nvSpPr>
        <p:spPr/>
        <p:txBody>
          <a:bodyPr/>
          <a:lstStyle/>
          <a:p>
            <a:fld id="{38CD97D1-1788-49C6-970D-DBB1766356A3}" type="slidenum">
              <a:rPr lang="en-CA" smtClean="0"/>
              <a:t>9</a:t>
            </a:fld>
            <a:endParaRPr lang="en-CA"/>
          </a:p>
        </p:txBody>
      </p:sp>
    </p:spTree>
    <p:extLst>
      <p:ext uri="{BB962C8B-B14F-4D97-AF65-F5344CB8AC3E}">
        <p14:creationId xmlns:p14="http://schemas.microsoft.com/office/powerpoint/2010/main" val="307859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6E8B8-6855-522F-338A-B1E4DBF9C9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F432C26-9CFC-FA75-8779-601EDEC06A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D6D1042-9654-F629-8831-77F9D3625A0C}"/>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C5415486-E14B-029D-78E8-E4D6607200B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821134-A969-DF90-7FBF-355E07F957F6}"/>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239809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52C31-5B5D-DC45-0E11-90956DC6961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70DE34F-FBFC-4F25-8806-3F8B77C81A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84200E-46CD-DCAB-AD6C-72EE57F9CEEE}"/>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20E0D324-1D7D-5F32-5A94-9F0158D3F82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A0D2FFD-EB25-E4D3-77A9-19458CD98393}"/>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26367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1E56CB-3E5B-7A38-EE30-9872F902D3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FE15F86-1B43-C715-EE54-2E15DEFCAE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89066C-DAD1-0A2F-7D06-ABB8E312031E}"/>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037ED4C1-1C6B-558F-51DD-6AF919B3C5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D26D6D0-980E-BCFB-139C-90BEBD176165}"/>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353574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13FCF-BC59-0F4E-99D9-659CEFB9D3C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CD82256-256C-2836-6703-81020C59F0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4674187-6BEB-0B83-235F-2A32CC6034C2}"/>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C8F0E753-6846-9E4F-965F-AD5E71B19A6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2B84A21-355E-041D-06E5-7E00207A3A89}"/>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37525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3AE7-06AB-6151-F042-51CD8547A6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C144DDA-F002-1B7C-FE04-FFCC2A7F1E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4E1A05-6B04-B4E2-2CB3-F124B58E30BE}"/>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72C8E086-0F8D-90D1-289A-99E42C5E741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9CF01D4-A6D5-515C-7602-27F743B4AB94}"/>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409589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E0B57-C092-EA7A-B5F1-1777BD676A6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B3AD035-98FA-F919-52E2-7D5DA9C2D9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15DA243-6D40-4828-1CB1-101354A650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2694483-22CF-C421-0ADF-D1F61F5D5C9E}"/>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6" name="Footer Placeholder 5">
            <a:extLst>
              <a:ext uri="{FF2B5EF4-FFF2-40B4-BE49-F238E27FC236}">
                <a16:creationId xmlns:a16="http://schemas.microsoft.com/office/drawing/2014/main" id="{BB8DF097-6293-0CCB-CBB6-89C8D240CAD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F8FFC8C-00A0-0468-E445-BB12B78449CC}"/>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26908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966F-A539-ED67-434C-3AB03EC97C4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093A7DD-8A3A-13F6-86F9-78F070627C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22B600-50C2-93AF-BD57-11D1B4F4F7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CAB7B67-E9F2-FE70-1CED-17AAAC7A33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D39FEC-2E38-BE58-9CB0-06D820A900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617ADD4-BD29-11B3-F61A-77973C6057FB}"/>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8" name="Footer Placeholder 7">
            <a:extLst>
              <a:ext uri="{FF2B5EF4-FFF2-40B4-BE49-F238E27FC236}">
                <a16:creationId xmlns:a16="http://schemas.microsoft.com/office/drawing/2014/main" id="{3BCA58B1-6A44-7F1B-B18C-39D62EDB610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B99C3E1-EE93-2194-F2E6-FF0500C69F53}"/>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70965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9ADF3-FA66-37CA-9FB4-33D2505B521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58CA294-BB7D-339B-83CF-D1F09448C532}"/>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4" name="Footer Placeholder 3">
            <a:extLst>
              <a:ext uri="{FF2B5EF4-FFF2-40B4-BE49-F238E27FC236}">
                <a16:creationId xmlns:a16="http://schemas.microsoft.com/office/drawing/2014/main" id="{3AF46F5F-2D36-8733-3516-C148F05CA1C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890E81D-B8BB-82C9-7C4D-BA09BA9C7CAB}"/>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545346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02D55-90FF-CF10-A128-66B25E625EFA}"/>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3" name="Footer Placeholder 2">
            <a:extLst>
              <a:ext uri="{FF2B5EF4-FFF2-40B4-BE49-F238E27FC236}">
                <a16:creationId xmlns:a16="http://schemas.microsoft.com/office/drawing/2014/main" id="{D3A256C5-6AC1-8ADF-C81B-420311D9FFC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61CFA7E-B952-FA89-CB5B-79B4AA225F7E}"/>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59830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5006F-22B6-2055-B31E-C0DF699F9C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7C3C202-8CDB-2715-139C-1AB3CDECB0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BE75472-2195-BB69-F1D1-073099460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959FA2-3FD9-875A-6161-10E0303F5D35}"/>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6" name="Footer Placeholder 5">
            <a:extLst>
              <a:ext uri="{FF2B5EF4-FFF2-40B4-BE49-F238E27FC236}">
                <a16:creationId xmlns:a16="http://schemas.microsoft.com/office/drawing/2014/main" id="{B78EE231-A999-0F59-CCB5-280CF78D244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3321C92-FE38-0152-3636-2FD63155899E}"/>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60271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8FC8C-8E57-9862-D8D5-C5939F9E8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6E0406D-38AE-6822-1E35-3E5B91A61D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F30ECB8-9282-A68A-05ED-01D416983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B1FAF-6311-2B02-E2CF-5DEB72D3180B}"/>
              </a:ext>
            </a:extLst>
          </p:cNvPr>
          <p:cNvSpPr>
            <a:spLocks noGrp="1"/>
          </p:cNvSpPr>
          <p:nvPr>
            <p:ph type="dt" sz="half" idx="10"/>
          </p:nvPr>
        </p:nvSpPr>
        <p:spPr/>
        <p:txBody>
          <a:bodyPr/>
          <a:lstStyle/>
          <a:p>
            <a:fld id="{F9800583-158D-4C16-A5E8-60F907F349AA}" type="datetimeFigureOut">
              <a:rPr lang="en-CA" smtClean="0"/>
              <a:t>2024-11-16</a:t>
            </a:fld>
            <a:endParaRPr lang="en-CA"/>
          </a:p>
        </p:txBody>
      </p:sp>
      <p:sp>
        <p:nvSpPr>
          <p:cNvPr id="6" name="Footer Placeholder 5">
            <a:extLst>
              <a:ext uri="{FF2B5EF4-FFF2-40B4-BE49-F238E27FC236}">
                <a16:creationId xmlns:a16="http://schemas.microsoft.com/office/drawing/2014/main" id="{3D683A92-F64C-3059-94B3-D4A5C7CFEE1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924A086-EAC1-4651-1741-7FB9304FB27D}"/>
              </a:ext>
            </a:extLst>
          </p:cNvPr>
          <p:cNvSpPr>
            <a:spLocks noGrp="1"/>
          </p:cNvSpPr>
          <p:nvPr>
            <p:ph type="sldNum" sz="quarter" idx="12"/>
          </p:nvPr>
        </p:nvSpPr>
        <p:spPr/>
        <p:txBody>
          <a:bodyPr/>
          <a:lstStyle/>
          <a:p>
            <a:fld id="{F82A67D3-2F7F-4F08-A7F3-648C0CE524CB}" type="slidenum">
              <a:rPr lang="en-CA" smtClean="0"/>
              <a:t>‹#›</a:t>
            </a:fld>
            <a:endParaRPr lang="en-CA"/>
          </a:p>
        </p:txBody>
      </p:sp>
    </p:spTree>
    <p:extLst>
      <p:ext uri="{BB962C8B-B14F-4D97-AF65-F5344CB8AC3E}">
        <p14:creationId xmlns:p14="http://schemas.microsoft.com/office/powerpoint/2010/main" val="384855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D14E70-0B1B-77B7-CD84-AE2DF67B9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65207B3-99C6-AEC9-B1CD-19F53A2203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79ACF34-F145-92D4-528B-78C9A882CD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9800583-158D-4C16-A5E8-60F907F349AA}" type="datetimeFigureOut">
              <a:rPr lang="en-CA" smtClean="0"/>
              <a:t>2024-11-16</a:t>
            </a:fld>
            <a:endParaRPr lang="en-CA"/>
          </a:p>
        </p:txBody>
      </p:sp>
      <p:sp>
        <p:nvSpPr>
          <p:cNvPr id="5" name="Footer Placeholder 4">
            <a:extLst>
              <a:ext uri="{FF2B5EF4-FFF2-40B4-BE49-F238E27FC236}">
                <a16:creationId xmlns:a16="http://schemas.microsoft.com/office/drawing/2014/main" id="{10F6B43C-977D-8F92-5443-DDCFEC22BA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99DD3495-03EB-7800-2244-A1AC4097F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82A67D3-2F7F-4F08-A7F3-648C0CE524CB}" type="slidenum">
              <a:rPr lang="en-CA" smtClean="0"/>
              <a:t>‹#›</a:t>
            </a:fld>
            <a:endParaRPr lang="en-CA"/>
          </a:p>
        </p:txBody>
      </p:sp>
    </p:spTree>
    <p:extLst>
      <p:ext uri="{BB962C8B-B14F-4D97-AF65-F5344CB8AC3E}">
        <p14:creationId xmlns:p14="http://schemas.microsoft.com/office/powerpoint/2010/main" val="3761689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9654-B5B0-DEB8-B8DD-461CF686B684}"/>
              </a:ext>
            </a:extLst>
          </p:cNvPr>
          <p:cNvSpPr>
            <a:spLocks noGrp="1"/>
          </p:cNvSpPr>
          <p:nvPr>
            <p:ph type="ctrTitle"/>
          </p:nvPr>
        </p:nvSpPr>
        <p:spPr>
          <a:xfrm>
            <a:off x="0" y="0"/>
            <a:ext cx="12192000" cy="1193369"/>
          </a:xfrm>
        </p:spPr>
        <p:txBody>
          <a:bodyPr/>
          <a:lstStyle/>
          <a:p>
            <a:r>
              <a:rPr lang="en-CA" dirty="0">
                <a:latin typeface="Arial Black" panose="020B0A04020102020204" pitchFamily="34" charset="0"/>
              </a:rPr>
              <a:t>Mary &amp; The Kingdom of God</a:t>
            </a:r>
          </a:p>
        </p:txBody>
      </p:sp>
      <p:sp>
        <p:nvSpPr>
          <p:cNvPr id="3" name="Subtitle 2">
            <a:extLst>
              <a:ext uri="{FF2B5EF4-FFF2-40B4-BE49-F238E27FC236}">
                <a16:creationId xmlns:a16="http://schemas.microsoft.com/office/drawing/2014/main" id="{A6F7386A-297B-B3B6-D93F-EC1082279947}"/>
              </a:ext>
            </a:extLst>
          </p:cNvPr>
          <p:cNvSpPr>
            <a:spLocks noGrp="1"/>
          </p:cNvSpPr>
          <p:nvPr>
            <p:ph type="subTitle" idx="1"/>
          </p:nvPr>
        </p:nvSpPr>
        <p:spPr>
          <a:xfrm>
            <a:off x="0" y="1193369"/>
            <a:ext cx="12192000" cy="5418410"/>
          </a:xfrm>
        </p:spPr>
        <p:txBody>
          <a:bodyPr>
            <a:normAutofit fontScale="92500" lnSpcReduction="10000"/>
          </a:bodyPr>
          <a:lstStyle/>
          <a:p>
            <a:pPr>
              <a:spcBef>
                <a:spcPts val="0"/>
              </a:spcBef>
            </a:pP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Holy Spirit</a:t>
            </a:r>
            <a:r>
              <a:rPr kumimoji="0" lang="en-CA" sz="3200" b="1" i="1"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will come upon you, and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power of the Most High</a:t>
            </a:r>
            <a:r>
              <a:rPr kumimoji="0" lang="en-CA" sz="3200" b="1" i="1"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will overshadow you; therefore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child to be born will be called holy</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Son of God</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 And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Mary said</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“Behold,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I am the servant of the Lord</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let it be to me according to your word.” </a:t>
            </a:r>
          </a:p>
          <a:p>
            <a:pPr lvl="1" algn="r">
              <a:lnSpc>
                <a:spcPct val="30000"/>
              </a:lnSpc>
              <a:spcBef>
                <a:spcPts val="0"/>
              </a:spcBef>
            </a:pPr>
            <a:r>
              <a:rPr lang="en-CA" b="1" dirty="0">
                <a:solidFill>
                  <a:prstClr val="black"/>
                </a:solidFill>
                <a:latin typeface="Aptos" panose="02110004020202020204"/>
              </a:rPr>
              <a:t>Luke 1:35, 38 ESV</a:t>
            </a:r>
            <a:endParaRPr lang="en-CA" sz="2400" b="1" dirty="0">
              <a:solidFill>
                <a:prstClr val="black"/>
              </a:solidFill>
              <a:latin typeface="Aptos" panose="02110004020202020204"/>
            </a:endParaRPr>
          </a:p>
          <a:p>
            <a:pPr indent="-165100">
              <a:spcBef>
                <a:spcPts val="600"/>
              </a:spcBef>
              <a:defRPr/>
            </a:pPr>
            <a:r>
              <a:rPr kumimoji="0" lang="en-CA" sz="30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My [being] magnifies the Lord</a:t>
            </a: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 and my spirit rejoices in </a:t>
            </a:r>
            <a:r>
              <a:rPr kumimoji="0" lang="en-CA" sz="30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God my Savior</a:t>
            </a: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for he has looked on </a:t>
            </a:r>
            <a:r>
              <a:rPr kumimoji="0" lang="en-CA" sz="30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humble estate of his servant</a:t>
            </a: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a:t>
            </a:r>
          </a:p>
          <a:p>
            <a:pPr marL="292100" marR="0" lvl="1" indent="0"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For behold, from now on </a:t>
            </a:r>
            <a:r>
              <a:rPr kumimoji="0" lang="en-CA" sz="30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all generations will call me blessed</a:t>
            </a:r>
            <a:r>
              <a:rPr kumimoji="0" lang="en-CA" sz="3000" b="1" i="0" u="none" strike="noStrike" kern="1200" cap="none" spc="0" normalizeH="0" baseline="0" noProof="0" dirty="0">
                <a:ln>
                  <a:noFill/>
                </a:ln>
                <a:solidFill>
                  <a:srgbClr val="FF0000"/>
                </a:solidFill>
                <a:effectLst/>
                <a:uLnTx/>
                <a:uFillTx/>
                <a:latin typeface="Aptos" panose="02110004020202020204"/>
                <a:ea typeface="+mn-ea"/>
                <a:cs typeface="+mn-cs"/>
              </a:rPr>
              <a:t>;</a:t>
            </a:r>
          </a:p>
          <a:p>
            <a:pPr marL="292100" marR="0" lvl="1" indent="0" algn="r" defTabSz="914400" rtl="0" eaLnBrk="1" fontAlgn="auto" latinLnBrk="0" hangingPunct="1">
              <a:lnSpc>
                <a:spcPct val="60000"/>
              </a:lnSpc>
              <a:spcBef>
                <a:spcPts val="0"/>
              </a:spcBef>
              <a:spcAft>
                <a:spcPts val="0"/>
              </a:spcAft>
              <a:buClrTx/>
              <a:buSzTx/>
              <a:buFont typeface="Arial" panose="020B0604020202020204" pitchFamily="34" charset="0"/>
              <a:buNone/>
              <a:tabLst/>
              <a:defRPr/>
            </a:pPr>
            <a:r>
              <a:rPr lang="en-CA" b="1" dirty="0"/>
              <a:t>Luke 1:46b-48 ESV</a:t>
            </a:r>
          </a:p>
          <a:p>
            <a:pPr marL="457200" marR="0" lvl="1" indent="0"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Mary went to see the tomb</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And behold, there was a great earthquake, for an angel of the Lord descended from heaven and came and rolled back the stone and sat on it.  … But the angel said, “Do not be afraid, for I know that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you seek Jesus who was crucified</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He is not here, for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he has risen</a:t>
            </a:r>
            <a:r>
              <a:rPr kumimoji="0" lang="en-CA" sz="3200" b="1" i="1"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go quickly</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 and </a:t>
            </a:r>
            <a:r>
              <a:rPr kumimoji="0" lang="en-CA" sz="32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tell his disciples</a:t>
            </a:r>
            <a:r>
              <a:rPr kumimoji="0" lang="en-CA" sz="3200" b="1" i="1"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0" u="none" strike="noStrike" kern="1200" cap="none" spc="0" normalizeH="0" baseline="0" noProof="0" dirty="0">
                <a:ln>
                  <a:noFill/>
                </a:ln>
                <a:solidFill>
                  <a:srgbClr val="FF0000"/>
                </a:solidFill>
                <a:effectLst/>
                <a:uLnTx/>
                <a:uFillTx/>
                <a:latin typeface="Aptos" panose="02110004020202020204"/>
                <a:ea typeface="+mn-ea"/>
                <a:cs typeface="+mn-cs"/>
              </a:rPr>
              <a:t>that he has risen from the dead …”</a:t>
            </a:r>
          </a:p>
          <a:p>
            <a:pPr marL="457200" marR="0" lvl="1" indent="0" algn="r" defTabSz="914400" rtl="0" eaLnBrk="1" fontAlgn="auto" latinLnBrk="0" hangingPunct="1">
              <a:lnSpc>
                <a:spcPct val="60000"/>
              </a:lnSpc>
              <a:spcBef>
                <a:spcPts val="0"/>
              </a:spcBef>
              <a:spcAft>
                <a:spcPts val="0"/>
              </a:spcAft>
              <a:buClrTx/>
              <a:buSzTx/>
              <a:buFont typeface="Arial" panose="020B0604020202020204" pitchFamily="34" charset="0"/>
              <a:buNone/>
              <a:tabLst/>
              <a:defRPr/>
            </a:pPr>
            <a:r>
              <a:rPr kumimoji="0" lang="en-CA" b="1" i="0" u="none" strike="noStrike" kern="1200" cap="none" spc="0" normalizeH="0" baseline="0" noProof="0" dirty="0">
                <a:ln>
                  <a:noFill/>
                </a:ln>
                <a:solidFill>
                  <a:prstClr val="black"/>
                </a:solidFill>
                <a:effectLst/>
                <a:uLnTx/>
                <a:uFillTx/>
                <a:latin typeface="Aptos" panose="02110004020202020204"/>
                <a:ea typeface="+mn-ea"/>
                <a:cs typeface="+mn-cs"/>
              </a:rPr>
              <a:t>Matthew 28:1b</a:t>
            </a:r>
            <a:r>
              <a:rPr kumimoji="0" lang="el-GR" b="1" i="0" u="none" strike="noStrike" kern="1200" cap="none" spc="0" normalizeH="0" baseline="0" noProof="0" dirty="0">
                <a:ln>
                  <a:noFill/>
                </a:ln>
                <a:solidFill>
                  <a:prstClr val="black"/>
                </a:solidFill>
                <a:effectLst/>
                <a:uLnTx/>
                <a:uFillTx/>
                <a:latin typeface="Aptos" panose="02110004020202020204"/>
                <a:ea typeface="+mn-ea"/>
                <a:cs typeface="+mn-cs"/>
              </a:rPr>
              <a:t>β</a:t>
            </a:r>
            <a:r>
              <a:rPr lang="en-CA" b="1" dirty="0">
                <a:solidFill>
                  <a:prstClr val="black"/>
                </a:solidFill>
                <a:latin typeface="Aptos" panose="02110004020202020204"/>
              </a:rPr>
              <a:t>-2, 5-6a, 7a ESV</a:t>
            </a:r>
            <a:endParaRPr kumimoji="0" lang="en-CA" sz="2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8F5A6500-2BAE-4C4A-35A6-18216EE8A88C}"/>
              </a:ext>
            </a:extLst>
          </p:cNvPr>
          <p:cNvSpPr txBox="1"/>
          <p:nvPr/>
        </p:nvSpPr>
        <p:spPr>
          <a:xfrm>
            <a:off x="0" y="6611779"/>
            <a:ext cx="12191999" cy="246221"/>
          </a:xfrm>
          <a:prstGeom prst="rect">
            <a:avLst/>
          </a:prstGeom>
          <a:noFill/>
        </p:spPr>
        <p:txBody>
          <a:bodyPr wrap="square">
            <a:spAutoFit/>
          </a:bodyPr>
          <a:lstStyle/>
          <a:p>
            <a:r>
              <a:rPr lang="en-CA" sz="100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607339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8650-94F9-6367-FBF7-4AF85C3D5FA8}"/>
              </a:ext>
            </a:extLst>
          </p:cNvPr>
          <p:cNvSpPr>
            <a:spLocks noGrp="1"/>
          </p:cNvSpPr>
          <p:nvPr>
            <p:ph type="title"/>
          </p:nvPr>
        </p:nvSpPr>
        <p:spPr>
          <a:xfrm>
            <a:off x="0" y="1"/>
            <a:ext cx="12192000" cy="1511299"/>
          </a:xfrm>
        </p:spPr>
        <p:txBody>
          <a:bodyPr>
            <a:normAutofit/>
          </a:bodyPr>
          <a:lstStyle/>
          <a:p>
            <a:pPr marL="457200" marR="0" lvl="1" defTabSz="914400" rtl="0" eaLnBrk="1" fontAlgn="auto" latinLnBrk="0" hangingPunct="1">
              <a:lnSpc>
                <a:spcPct val="90000"/>
              </a:lnSpc>
              <a:spcBef>
                <a:spcPts val="500"/>
              </a:spcBef>
              <a:spcAft>
                <a:spcPts val="0"/>
              </a:spcAft>
              <a:tabLst/>
              <a:defRPr/>
            </a:pP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My [being] magnifies the Lord</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 </a:t>
            </a:r>
            <a:b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and my spirit rejoices in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God my Savior</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for he has looked on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humble estate of his servant</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t>
            </a:r>
            <a:endParaRPr lang="en-CA" sz="2400" dirty="0">
              <a:solidFill>
                <a:srgbClr val="FF0000"/>
              </a:solidFill>
            </a:endParaRPr>
          </a:p>
        </p:txBody>
      </p:sp>
      <p:sp>
        <p:nvSpPr>
          <p:cNvPr id="3" name="Content Placeholder 2">
            <a:extLst>
              <a:ext uri="{FF2B5EF4-FFF2-40B4-BE49-F238E27FC236}">
                <a16:creationId xmlns:a16="http://schemas.microsoft.com/office/drawing/2014/main" id="{958E512E-9CFA-2D55-9B78-D1B30A511DA4}"/>
              </a:ext>
            </a:extLst>
          </p:cNvPr>
          <p:cNvSpPr>
            <a:spLocks noGrp="1"/>
          </p:cNvSpPr>
          <p:nvPr>
            <p:ph idx="1"/>
          </p:nvPr>
        </p:nvSpPr>
        <p:spPr>
          <a:xfrm>
            <a:off x="0" y="1511300"/>
            <a:ext cx="12192000" cy="5346699"/>
          </a:xfrm>
        </p:spPr>
        <p:txBody>
          <a:bodyPr/>
          <a:lstStyle/>
          <a:p>
            <a:r>
              <a:rPr lang="en-CA" dirty="0"/>
              <a:t>Mary uses </a:t>
            </a:r>
            <a:r>
              <a:rPr lang="en-CA" i="1" dirty="0" err="1"/>
              <a:t>psuche</a:t>
            </a:r>
            <a:r>
              <a:rPr lang="en-CA" dirty="0"/>
              <a:t> to mean her whole being; whereas Hannah had used the more common Hebrew idiom of “heart”: “</a:t>
            </a:r>
            <a:r>
              <a:rPr lang="en-CA" b="1" dirty="0">
                <a:highlight>
                  <a:srgbClr val="FFFF00"/>
                </a:highlight>
              </a:rPr>
              <a:t>My </a:t>
            </a:r>
            <a:r>
              <a:rPr lang="en-CA" b="1" i="1" dirty="0">
                <a:highlight>
                  <a:srgbClr val="FFFF00"/>
                </a:highlight>
              </a:rPr>
              <a:t>heart </a:t>
            </a:r>
            <a:r>
              <a:rPr lang="en-CA" b="1" dirty="0">
                <a:highlight>
                  <a:srgbClr val="FFFF00"/>
                </a:highlight>
              </a:rPr>
              <a:t>exults in YHWH</a:t>
            </a:r>
            <a:r>
              <a:rPr lang="en-CA" dirty="0"/>
              <a:t>”</a:t>
            </a:r>
          </a:p>
          <a:p>
            <a:r>
              <a:rPr lang="en-CA" dirty="0"/>
              <a:t> Hannah said “</a:t>
            </a:r>
            <a:r>
              <a:rPr lang="en-CA" b="1" dirty="0">
                <a:highlight>
                  <a:srgbClr val="FFFF00"/>
                </a:highlight>
              </a:rPr>
              <a:t>my horn is exalted in YHWH</a:t>
            </a:r>
            <a:r>
              <a:rPr lang="en-CA" dirty="0"/>
              <a:t>”</a:t>
            </a:r>
            <a:r>
              <a:rPr lang="en-CA" b="1" dirty="0">
                <a:highlight>
                  <a:srgbClr val="FFFF00"/>
                </a:highlight>
              </a:rPr>
              <a:t> </a:t>
            </a:r>
          </a:p>
          <a:p>
            <a:r>
              <a:rPr lang="en-CA" dirty="0"/>
              <a:t>Mary “magnifies” (</a:t>
            </a:r>
            <a:r>
              <a:rPr lang="en-CA" dirty="0" err="1"/>
              <a:t>μεγ</a:t>
            </a:r>
            <a:r>
              <a:rPr lang="en-CA" dirty="0"/>
              <a:t>αλύνω - megalynō) the Lord</a:t>
            </a:r>
          </a:p>
          <a:p>
            <a:r>
              <a:rPr lang="en-CA" dirty="0"/>
              <a:t>“Magnificat” is the Latin translation  </a:t>
            </a:r>
          </a:p>
          <a:p>
            <a:r>
              <a:rPr lang="en-CA" dirty="0"/>
              <a:t>Hannah prayed “</a:t>
            </a:r>
            <a:r>
              <a:rPr lang="en-CA" b="1" dirty="0">
                <a:highlight>
                  <a:srgbClr val="FFFF00"/>
                </a:highlight>
              </a:rPr>
              <a:t>I rejoice in your salvation</a:t>
            </a:r>
            <a:r>
              <a:rPr lang="en-CA" dirty="0"/>
              <a:t>”</a:t>
            </a:r>
          </a:p>
          <a:p>
            <a:r>
              <a:rPr lang="en-CA" dirty="0"/>
              <a:t>Mary “rejoices in God my Savior”</a:t>
            </a:r>
          </a:p>
          <a:p>
            <a:r>
              <a:rPr lang="en-CA" dirty="0"/>
              <a:t>Mary immediately identifies her “humble estate” – the theme picked up by Hannah, “</a:t>
            </a:r>
            <a:r>
              <a:rPr lang="en-CA" b="1" dirty="0">
                <a:highlight>
                  <a:srgbClr val="FFFF00"/>
                </a:highlight>
              </a:rPr>
              <a:t>the feeble</a:t>
            </a:r>
            <a:r>
              <a:rPr lang="en-CA" dirty="0"/>
              <a:t>”, “</a:t>
            </a:r>
            <a:r>
              <a:rPr lang="en-CA" b="1" dirty="0">
                <a:highlight>
                  <a:srgbClr val="FFFF00"/>
                </a:highlight>
              </a:rPr>
              <a:t>those who were hungry</a:t>
            </a:r>
            <a:r>
              <a:rPr lang="en-CA" dirty="0"/>
              <a:t>” </a:t>
            </a:r>
          </a:p>
        </p:txBody>
      </p:sp>
    </p:spTree>
    <p:extLst>
      <p:ext uri="{BB962C8B-B14F-4D97-AF65-F5344CB8AC3E}">
        <p14:creationId xmlns:p14="http://schemas.microsoft.com/office/powerpoint/2010/main" val="2267264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18259-59B0-CC00-412A-400A96887048}"/>
              </a:ext>
            </a:extLst>
          </p:cNvPr>
          <p:cNvSpPr>
            <a:spLocks noGrp="1"/>
          </p:cNvSpPr>
          <p:nvPr>
            <p:ph type="title"/>
          </p:nvPr>
        </p:nvSpPr>
        <p:spPr>
          <a:xfrm>
            <a:off x="0" y="0"/>
            <a:ext cx="12192000" cy="2425700"/>
          </a:xfrm>
        </p:spPr>
        <p:txBody>
          <a:bodyPr>
            <a:normAutofit fontScale="90000"/>
          </a:bodyPr>
          <a:lstStyle/>
          <a:p>
            <a:pPr marL="457200" marR="0" lvl="1" defTabSz="914400" rtl="0" eaLnBrk="1" fontAlgn="auto" latinLnBrk="0" hangingPunct="1">
              <a:lnSpc>
                <a:spcPct val="90000"/>
              </a:lnSpc>
              <a:spcBef>
                <a:spcPts val="500"/>
              </a:spcBef>
              <a:spcAft>
                <a:spcPts val="0"/>
              </a:spcAft>
              <a:tabLst/>
              <a:defRPr/>
            </a:pP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For behold, from now on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all generations will call me blessed</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a:t>
            </a:r>
            <a:b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for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he who is mighty</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has done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great things</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for me, </a:t>
            </a:r>
            <a:b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and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holy is his name</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a:t>
            </a:r>
            <a:b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And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his mercy</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is for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those who fear</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him </a:t>
            </a:r>
            <a:b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       from </a:t>
            </a:r>
            <a:r>
              <a:rPr kumimoji="0" lang="en-CA" sz="36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generation to generation</a:t>
            </a:r>
            <a:r>
              <a:rPr kumimoji="0" lang="en-CA" sz="36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endParaRPr lang="en-CA" dirty="0"/>
          </a:p>
        </p:txBody>
      </p:sp>
      <p:sp>
        <p:nvSpPr>
          <p:cNvPr id="3" name="Content Placeholder 2">
            <a:extLst>
              <a:ext uri="{FF2B5EF4-FFF2-40B4-BE49-F238E27FC236}">
                <a16:creationId xmlns:a16="http://schemas.microsoft.com/office/drawing/2014/main" id="{891FA015-C13C-5E37-5A20-3206A4FD3CD4}"/>
              </a:ext>
            </a:extLst>
          </p:cNvPr>
          <p:cNvSpPr>
            <a:spLocks noGrp="1"/>
          </p:cNvSpPr>
          <p:nvPr>
            <p:ph idx="1"/>
          </p:nvPr>
        </p:nvSpPr>
        <p:spPr>
          <a:xfrm>
            <a:off x="0" y="2425701"/>
            <a:ext cx="12192000" cy="4432300"/>
          </a:xfrm>
        </p:spPr>
        <p:txBody>
          <a:bodyPr/>
          <a:lstStyle/>
          <a:p>
            <a:r>
              <a:rPr lang="en-CA" dirty="0"/>
              <a:t>In this verse Mary states her awareness of </a:t>
            </a:r>
            <a:r>
              <a:rPr lang="en-CA" b="1" dirty="0">
                <a:highlight>
                  <a:srgbClr val="FFFF00"/>
                </a:highlight>
              </a:rPr>
              <a:t>the Plan of God</a:t>
            </a:r>
            <a:r>
              <a:rPr lang="en-CA" dirty="0"/>
              <a:t>: “all generations” “from generation to generation” will recognize the “great things” done by “he who is mighty” </a:t>
            </a:r>
          </a:p>
          <a:p>
            <a:r>
              <a:rPr lang="en-CA" dirty="0"/>
              <a:t>Hannah similarly acknowledges YHWH, “</a:t>
            </a:r>
            <a:r>
              <a:rPr lang="en-CA" b="1" dirty="0">
                <a:highlight>
                  <a:srgbClr val="FFFF00"/>
                </a:highlight>
              </a:rPr>
              <a:t>there is no rock like our God</a:t>
            </a:r>
            <a:r>
              <a:rPr lang="en-CA" dirty="0"/>
              <a:t>” who created “</a:t>
            </a:r>
            <a:r>
              <a:rPr lang="en-CA" b="1" dirty="0">
                <a:highlight>
                  <a:srgbClr val="FFFF00"/>
                </a:highlight>
              </a:rPr>
              <a:t>the pillars of the earth</a:t>
            </a:r>
            <a:r>
              <a:rPr lang="en-CA" dirty="0"/>
              <a:t>”</a:t>
            </a:r>
          </a:p>
          <a:p>
            <a:r>
              <a:rPr lang="en-CA" dirty="0"/>
              <a:t>Mary alludes to the nature of God: “holy is his name” and “his mercy”</a:t>
            </a:r>
          </a:p>
          <a:p>
            <a:r>
              <a:rPr lang="en-CA" dirty="0"/>
              <a:t>Hannah recognized that there is “</a:t>
            </a:r>
            <a:r>
              <a:rPr lang="en-CA" b="1" dirty="0">
                <a:highlight>
                  <a:srgbClr val="FFFF00"/>
                </a:highlight>
              </a:rPr>
              <a:t>none holy like YHWH</a:t>
            </a:r>
            <a:r>
              <a:rPr lang="en-CA" dirty="0"/>
              <a:t>”, who is “</a:t>
            </a:r>
            <a:r>
              <a:rPr lang="en-CA" b="1" dirty="0">
                <a:highlight>
                  <a:srgbClr val="FFFF00"/>
                </a:highlight>
              </a:rPr>
              <a:t>a God of knowledge</a:t>
            </a:r>
            <a:r>
              <a:rPr lang="en-CA" dirty="0"/>
              <a:t>”, and who “</a:t>
            </a:r>
            <a:r>
              <a:rPr lang="en-CA" b="1" dirty="0">
                <a:highlight>
                  <a:srgbClr val="FFFF00"/>
                </a:highlight>
              </a:rPr>
              <a:t>brings to life</a:t>
            </a:r>
            <a:r>
              <a:rPr lang="en-CA" dirty="0"/>
              <a:t>” and “</a:t>
            </a:r>
            <a:r>
              <a:rPr lang="en-CA" b="1" dirty="0">
                <a:highlight>
                  <a:srgbClr val="FFFF00"/>
                </a:highlight>
              </a:rPr>
              <a:t>raises up</a:t>
            </a:r>
            <a:r>
              <a:rPr lang="en-CA" dirty="0"/>
              <a:t>”</a:t>
            </a:r>
          </a:p>
        </p:txBody>
      </p:sp>
    </p:spTree>
    <p:extLst>
      <p:ext uri="{BB962C8B-B14F-4D97-AF65-F5344CB8AC3E}">
        <p14:creationId xmlns:p14="http://schemas.microsoft.com/office/powerpoint/2010/main" val="451064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51DB6-F831-4B1C-ED3B-61CA31358320}"/>
              </a:ext>
            </a:extLst>
          </p:cNvPr>
          <p:cNvSpPr>
            <a:spLocks noGrp="1"/>
          </p:cNvSpPr>
          <p:nvPr>
            <p:ph type="title"/>
          </p:nvPr>
        </p:nvSpPr>
        <p:spPr>
          <a:xfrm>
            <a:off x="0" y="0"/>
            <a:ext cx="12192000" cy="2870200"/>
          </a:xfrm>
        </p:spPr>
        <p:txBody>
          <a:bodyPr>
            <a:normAutofit/>
          </a:bodyPr>
          <a:lstStyle/>
          <a:p>
            <a:pPr marL="292100" marR="0" lvl="1" defTabSz="914400" rtl="0" eaLnBrk="1" fontAlgn="auto" latinLnBrk="0" hangingPunct="1">
              <a:lnSpc>
                <a:spcPct val="90000"/>
              </a:lnSpc>
              <a:spcAft>
                <a:spcPts val="0"/>
              </a:spcAft>
              <a:tabLst/>
              <a:defRPr/>
            </a:pP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He has shown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strength with his arm</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he has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scattered the proud</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 in the thoughts of their hearts;</a:t>
            </a:r>
            <a:b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he has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brought down the mighty</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 from their thrones </a:t>
            </a:r>
            <a:b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and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exalted those of humble estate</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he has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filled the hungry</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 with good things, </a:t>
            </a:r>
            <a:b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      and </a:t>
            </a:r>
            <a:r>
              <a:rPr kumimoji="0" lang="en-CA" sz="28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the rich he has sent away empty</a:t>
            </a:r>
            <a:r>
              <a:rPr kumimoji="0" lang="en-CA" sz="2800" b="0" i="0" u="none" strike="noStrike" kern="1200" cap="none" spc="0" normalizeH="0" baseline="0" noProof="0" dirty="0">
                <a:ln>
                  <a:noFill/>
                </a:ln>
                <a:solidFill>
                  <a:srgbClr val="FF0000"/>
                </a:solidFill>
                <a:effectLst/>
                <a:uLnTx/>
                <a:uFillTx/>
                <a:latin typeface="Aptos" panose="02110004020202020204"/>
                <a:ea typeface="+mn-ea"/>
                <a:cs typeface="+mn-cs"/>
              </a:rPr>
              <a:t>.</a:t>
            </a:r>
            <a:endParaRPr lang="en-CA" sz="2000" dirty="0">
              <a:solidFill>
                <a:srgbClr val="FF0000"/>
              </a:solidFill>
            </a:endParaRPr>
          </a:p>
        </p:txBody>
      </p:sp>
      <p:sp>
        <p:nvSpPr>
          <p:cNvPr id="3" name="Content Placeholder 2">
            <a:extLst>
              <a:ext uri="{FF2B5EF4-FFF2-40B4-BE49-F238E27FC236}">
                <a16:creationId xmlns:a16="http://schemas.microsoft.com/office/drawing/2014/main" id="{40414812-0362-AC85-70CC-30810E5CE7EC}"/>
              </a:ext>
            </a:extLst>
          </p:cNvPr>
          <p:cNvSpPr>
            <a:spLocks noGrp="1"/>
          </p:cNvSpPr>
          <p:nvPr>
            <p:ph idx="1"/>
          </p:nvPr>
        </p:nvSpPr>
        <p:spPr>
          <a:xfrm>
            <a:off x="0" y="2870200"/>
            <a:ext cx="12192000" cy="3987800"/>
          </a:xfrm>
        </p:spPr>
        <p:txBody>
          <a:bodyPr/>
          <a:lstStyle/>
          <a:p>
            <a:r>
              <a:rPr lang="en-CA" dirty="0"/>
              <a:t>This verse deals with </a:t>
            </a:r>
            <a:r>
              <a:rPr lang="en-CA" b="1" dirty="0">
                <a:highlight>
                  <a:srgbClr val="FFFF00"/>
                </a:highlight>
              </a:rPr>
              <a:t>accomplishing the Plan of God</a:t>
            </a:r>
          </a:p>
          <a:p>
            <a:r>
              <a:rPr lang="en-CA" dirty="0"/>
              <a:t>As with Hannah, Mary explores the themes of “</a:t>
            </a:r>
            <a:r>
              <a:rPr lang="en-CA" b="1" dirty="0">
                <a:highlight>
                  <a:srgbClr val="FFFF00"/>
                </a:highlight>
              </a:rPr>
              <a:t>retributive justice</a:t>
            </a:r>
            <a:r>
              <a:rPr lang="en-CA" dirty="0"/>
              <a:t>” and the “</a:t>
            </a:r>
            <a:r>
              <a:rPr lang="en-CA" b="1" dirty="0">
                <a:highlight>
                  <a:srgbClr val="FFFF00"/>
                </a:highlight>
              </a:rPr>
              <a:t>contrite in spirit</a:t>
            </a:r>
            <a:r>
              <a:rPr lang="en-CA" dirty="0"/>
              <a:t>”</a:t>
            </a:r>
          </a:p>
          <a:p>
            <a:r>
              <a:rPr lang="en-CA" dirty="0"/>
              <a:t>God has “</a:t>
            </a:r>
            <a:r>
              <a:rPr lang="en-CA" b="1" dirty="0">
                <a:highlight>
                  <a:srgbClr val="FFFF00"/>
                </a:highlight>
              </a:rPr>
              <a:t>scattered the proud</a:t>
            </a:r>
            <a:r>
              <a:rPr lang="en-CA" dirty="0"/>
              <a:t>”, “</a:t>
            </a:r>
            <a:r>
              <a:rPr lang="en-CA" b="1" dirty="0">
                <a:highlight>
                  <a:srgbClr val="FFFF00"/>
                </a:highlight>
              </a:rPr>
              <a:t>brought down the mighty</a:t>
            </a:r>
            <a:r>
              <a:rPr lang="en-CA" dirty="0"/>
              <a:t>”, and “</a:t>
            </a:r>
            <a:r>
              <a:rPr lang="en-CA" b="1" dirty="0">
                <a:highlight>
                  <a:srgbClr val="FFFF00"/>
                </a:highlight>
              </a:rPr>
              <a:t>the rich he has sent away empty</a:t>
            </a:r>
            <a:r>
              <a:rPr lang="en-CA" dirty="0"/>
              <a:t>”</a:t>
            </a:r>
          </a:p>
          <a:p>
            <a:r>
              <a:rPr lang="en-CA" dirty="0"/>
              <a:t>On the other hand, he has “</a:t>
            </a:r>
            <a:r>
              <a:rPr lang="en-CA" b="1" dirty="0">
                <a:highlight>
                  <a:srgbClr val="FFFF00"/>
                </a:highlight>
              </a:rPr>
              <a:t>exalted those of humble estate</a:t>
            </a:r>
            <a:r>
              <a:rPr lang="en-CA" dirty="0"/>
              <a:t>” and “</a:t>
            </a:r>
            <a:r>
              <a:rPr lang="en-CA" b="1" dirty="0">
                <a:highlight>
                  <a:srgbClr val="FFFF00"/>
                </a:highlight>
              </a:rPr>
              <a:t>filled the hungry</a:t>
            </a:r>
            <a:r>
              <a:rPr lang="en-CA" dirty="0"/>
              <a:t>”: </a:t>
            </a:r>
            <a:r>
              <a:rPr lang="en-US" b="1" u="sng" dirty="0"/>
              <a:t>Matthew 5:6</a:t>
            </a:r>
          </a:p>
          <a:p>
            <a:pPr marL="457200" lvl="1" indent="0">
              <a:buNone/>
            </a:pPr>
            <a:r>
              <a:rPr lang="en-US" dirty="0"/>
              <a:t>Blessed are those who hunger and thirst for righteousness, for they shall be satisfied.</a:t>
            </a:r>
            <a:endParaRPr lang="en-CA" dirty="0"/>
          </a:p>
        </p:txBody>
      </p:sp>
    </p:spTree>
    <p:extLst>
      <p:ext uri="{BB962C8B-B14F-4D97-AF65-F5344CB8AC3E}">
        <p14:creationId xmlns:p14="http://schemas.microsoft.com/office/powerpoint/2010/main" val="2319528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F34A-6830-8BCA-145D-B516C1E17472}"/>
              </a:ext>
            </a:extLst>
          </p:cNvPr>
          <p:cNvSpPr>
            <a:spLocks noGrp="1"/>
          </p:cNvSpPr>
          <p:nvPr>
            <p:ph type="title"/>
          </p:nvPr>
        </p:nvSpPr>
        <p:spPr>
          <a:xfrm>
            <a:off x="0" y="1"/>
            <a:ext cx="12192000" cy="1690688"/>
          </a:xfrm>
        </p:spPr>
        <p:txBody>
          <a:bodyPr/>
          <a:lstStyle/>
          <a:p>
            <a:pPr marL="292100" marR="0" lvl="1" indent="0" defTabSz="914400" rtl="0" eaLnBrk="1" fontAlgn="auto" latinLnBrk="0" hangingPunct="1">
              <a:lnSpc>
                <a:spcPct val="90000"/>
              </a:lnSpc>
              <a:spcAft>
                <a:spcPts val="0"/>
              </a:spcAft>
              <a:tabLst/>
              <a:defRPr/>
            </a:pP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He has helped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his servant Israel</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 in remembrance of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his mercy</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as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he spoke to our fathers</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 </a:t>
            </a:r>
            <a:b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      </a:t>
            </a:r>
            <a:r>
              <a:rPr kumimoji="0" lang="en-CA" sz="3200" b="1" i="0"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to Abraham and to his offspring forever</a:t>
            </a:r>
            <a:r>
              <a:rPr kumimoji="0" lang="en-CA" sz="3200" b="0" i="0" u="none" strike="noStrike" kern="1200" cap="none" spc="0" normalizeH="0" baseline="0" noProof="0" dirty="0">
                <a:ln>
                  <a:noFill/>
                </a:ln>
                <a:solidFill>
                  <a:srgbClr val="FF0000"/>
                </a:solidFill>
                <a:effectLst/>
                <a:uLnTx/>
                <a:uFillTx/>
                <a:latin typeface="Aptos" panose="02110004020202020204"/>
                <a:ea typeface="+mn-ea"/>
                <a:cs typeface="+mn-cs"/>
              </a:rPr>
              <a: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endParaRPr lang="en-CA" dirty="0"/>
          </a:p>
        </p:txBody>
      </p:sp>
      <p:sp>
        <p:nvSpPr>
          <p:cNvPr id="3" name="Content Placeholder 2">
            <a:extLst>
              <a:ext uri="{FF2B5EF4-FFF2-40B4-BE49-F238E27FC236}">
                <a16:creationId xmlns:a16="http://schemas.microsoft.com/office/drawing/2014/main" id="{AD113765-D4CB-144D-EA7A-21A5B4B2E7A9}"/>
              </a:ext>
            </a:extLst>
          </p:cNvPr>
          <p:cNvSpPr>
            <a:spLocks noGrp="1"/>
          </p:cNvSpPr>
          <p:nvPr>
            <p:ph idx="1"/>
          </p:nvPr>
        </p:nvSpPr>
        <p:spPr>
          <a:xfrm>
            <a:off x="0" y="1690689"/>
            <a:ext cx="12192000" cy="5167310"/>
          </a:xfrm>
        </p:spPr>
        <p:txBody>
          <a:bodyPr/>
          <a:lstStyle/>
          <a:p>
            <a:r>
              <a:rPr lang="en-CA" dirty="0"/>
              <a:t>Mary finishes with the </a:t>
            </a:r>
            <a:r>
              <a:rPr lang="en-CA" b="1" dirty="0">
                <a:highlight>
                  <a:srgbClr val="FFFF00"/>
                </a:highlight>
              </a:rPr>
              <a:t>Plan of God</a:t>
            </a:r>
            <a:r>
              <a:rPr lang="en-CA" dirty="0"/>
              <a:t> dealing with “his servant Israel”, </a:t>
            </a:r>
            <a:br>
              <a:rPr lang="en-CA" dirty="0"/>
            </a:br>
            <a:r>
              <a:rPr lang="en-CA" dirty="0"/>
              <a:t>looking to the New Israel in the World Tomorrow</a:t>
            </a:r>
          </a:p>
          <a:p>
            <a:r>
              <a:rPr lang="en-CA" dirty="0"/>
              <a:t>And the </a:t>
            </a:r>
            <a:r>
              <a:rPr lang="en-CA" b="1" dirty="0">
                <a:highlight>
                  <a:srgbClr val="FFFF00"/>
                </a:highlight>
              </a:rPr>
              <a:t>Nature of God</a:t>
            </a:r>
            <a:r>
              <a:rPr lang="en-CA" dirty="0"/>
              <a:t>, “his mercy” in the promises to the patriarchs </a:t>
            </a:r>
          </a:p>
          <a:p>
            <a:r>
              <a:rPr lang="en-CA" dirty="0"/>
              <a:t>Culminating in the second promise to Abraham of Universal Blessing of all Nations through </a:t>
            </a:r>
            <a:r>
              <a:rPr lang="en-CA" b="1" dirty="0">
                <a:highlight>
                  <a:srgbClr val="FFFF00"/>
                </a:highlight>
              </a:rPr>
              <a:t>the Messiah</a:t>
            </a:r>
            <a:endParaRPr lang="en-CA" dirty="0"/>
          </a:p>
          <a:p>
            <a:r>
              <a:rPr lang="en-CA" dirty="0"/>
              <a:t>Ending with the Messiah, “The Offspring”, as Hannah had done, “</a:t>
            </a:r>
            <a:r>
              <a:rPr lang="en-CA" b="1" dirty="0">
                <a:highlight>
                  <a:srgbClr val="FFFF00"/>
                </a:highlight>
              </a:rPr>
              <a:t>exalt the horn of his anointed</a:t>
            </a:r>
            <a:r>
              <a:rPr lang="en-CA" dirty="0"/>
              <a:t>”</a:t>
            </a:r>
          </a:p>
        </p:txBody>
      </p:sp>
    </p:spTree>
    <p:extLst>
      <p:ext uri="{BB962C8B-B14F-4D97-AF65-F5344CB8AC3E}">
        <p14:creationId xmlns:p14="http://schemas.microsoft.com/office/powerpoint/2010/main" val="4218374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750E95-AB3A-F7DB-EFB2-65B6B52572E3}"/>
              </a:ext>
            </a:extLst>
          </p:cNvPr>
          <p:cNvPicPr>
            <a:picLocks noChangeAspect="1"/>
          </p:cNvPicPr>
          <p:nvPr/>
        </p:nvPicPr>
        <p:blipFill>
          <a:blip r:embed="rId3"/>
          <a:stretch>
            <a:fillRect/>
          </a:stretch>
        </p:blipFill>
        <p:spPr>
          <a:xfrm>
            <a:off x="198952" y="235131"/>
            <a:ext cx="11867349" cy="6348549"/>
          </a:xfrm>
          <a:prstGeom prst="rect">
            <a:avLst/>
          </a:prstGeom>
        </p:spPr>
      </p:pic>
    </p:spTree>
    <p:extLst>
      <p:ext uri="{BB962C8B-B14F-4D97-AF65-F5344CB8AC3E}">
        <p14:creationId xmlns:p14="http://schemas.microsoft.com/office/powerpoint/2010/main" val="2096311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F193-8E30-DEF6-E257-B2EACC8BD197}"/>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Jesus’ Brothers and Sisters</a:t>
            </a:r>
          </a:p>
        </p:txBody>
      </p:sp>
      <p:sp>
        <p:nvSpPr>
          <p:cNvPr id="3" name="Content Placeholder 2">
            <a:extLst>
              <a:ext uri="{FF2B5EF4-FFF2-40B4-BE49-F238E27FC236}">
                <a16:creationId xmlns:a16="http://schemas.microsoft.com/office/drawing/2014/main" id="{EC5C7A7E-C926-5037-C5BE-1B89F45EFCBB}"/>
              </a:ext>
            </a:extLst>
          </p:cNvPr>
          <p:cNvSpPr>
            <a:spLocks noGrp="1"/>
          </p:cNvSpPr>
          <p:nvPr>
            <p:ph idx="1"/>
          </p:nvPr>
        </p:nvSpPr>
        <p:spPr>
          <a:xfrm>
            <a:off x="0" y="927100"/>
            <a:ext cx="12192000" cy="5930899"/>
          </a:xfrm>
        </p:spPr>
        <p:txBody>
          <a:bodyPr/>
          <a:lstStyle/>
          <a:p>
            <a:r>
              <a:rPr lang="en-CA" dirty="0"/>
              <a:t>After the miraculous birth of Jesus, Mary and Joseph went on to have a normal family: </a:t>
            </a:r>
            <a:r>
              <a:rPr lang="en-CA" sz="2400" b="1" u="sng" dirty="0"/>
              <a:t>Matthew 13:53-56 ESV</a:t>
            </a:r>
            <a:endParaRPr lang="en-CA" b="1" u="sng" dirty="0"/>
          </a:p>
          <a:p>
            <a:pPr marL="457200" lvl="1" indent="0">
              <a:spcBef>
                <a:spcPts val="0"/>
              </a:spcBef>
              <a:buNone/>
            </a:pPr>
            <a:r>
              <a:rPr lang="en-CA" dirty="0"/>
              <a:t>And when </a:t>
            </a:r>
            <a:r>
              <a:rPr lang="en-CA" b="1" dirty="0">
                <a:highlight>
                  <a:srgbClr val="FFFF00"/>
                </a:highlight>
              </a:rPr>
              <a:t>Jesus</a:t>
            </a:r>
            <a:r>
              <a:rPr lang="en-CA" dirty="0"/>
              <a:t> had finished these parables, he went away from there, and </a:t>
            </a:r>
            <a:r>
              <a:rPr lang="en-CA" b="1" dirty="0">
                <a:highlight>
                  <a:srgbClr val="FFFF00"/>
                </a:highlight>
              </a:rPr>
              <a:t>coming to his hometown he taught them in their synagogue</a:t>
            </a:r>
            <a:r>
              <a:rPr lang="en-CA" dirty="0"/>
              <a:t>, so that they were astonished, and said, “Where did this man get this wisdom and these mighty works?  </a:t>
            </a:r>
            <a:r>
              <a:rPr lang="en-CA" b="1" dirty="0">
                <a:highlight>
                  <a:srgbClr val="FFFF00"/>
                </a:highlight>
              </a:rPr>
              <a:t>Is not this the carpenter’s son</a:t>
            </a:r>
            <a:r>
              <a:rPr lang="en-CA" dirty="0"/>
              <a:t>?  Is not </a:t>
            </a:r>
            <a:r>
              <a:rPr lang="en-CA" b="1" dirty="0">
                <a:highlight>
                  <a:srgbClr val="FFFF00"/>
                </a:highlight>
              </a:rPr>
              <a:t>his mother called Mary</a:t>
            </a:r>
            <a:r>
              <a:rPr lang="en-CA" dirty="0"/>
              <a:t>?  And are not his brothers </a:t>
            </a:r>
            <a:r>
              <a:rPr lang="en-CA" b="1" dirty="0">
                <a:highlight>
                  <a:srgbClr val="FFFF00"/>
                </a:highlight>
              </a:rPr>
              <a:t>James</a:t>
            </a:r>
            <a:r>
              <a:rPr lang="en-CA" dirty="0"/>
              <a:t> and </a:t>
            </a:r>
            <a:r>
              <a:rPr lang="en-CA" b="1" dirty="0">
                <a:highlight>
                  <a:srgbClr val="FFFF00"/>
                </a:highlight>
              </a:rPr>
              <a:t>Joseph</a:t>
            </a:r>
            <a:r>
              <a:rPr lang="en-CA" dirty="0"/>
              <a:t> and </a:t>
            </a:r>
            <a:r>
              <a:rPr lang="en-CA" b="1" dirty="0">
                <a:highlight>
                  <a:srgbClr val="FFFF00"/>
                </a:highlight>
              </a:rPr>
              <a:t>Simon</a:t>
            </a:r>
            <a:r>
              <a:rPr lang="en-CA" dirty="0"/>
              <a:t> and </a:t>
            </a:r>
            <a:r>
              <a:rPr lang="en-CA" b="1" dirty="0">
                <a:highlight>
                  <a:srgbClr val="FFFF00"/>
                </a:highlight>
              </a:rPr>
              <a:t>Judas</a:t>
            </a:r>
            <a:r>
              <a:rPr lang="en-CA" dirty="0"/>
              <a:t>?  And are not </a:t>
            </a:r>
            <a:r>
              <a:rPr lang="en-CA" b="1" dirty="0">
                <a:highlight>
                  <a:srgbClr val="FFFF00"/>
                </a:highlight>
              </a:rPr>
              <a:t>all his sisters</a:t>
            </a:r>
            <a:r>
              <a:rPr lang="en-CA" dirty="0"/>
              <a:t> with us?  Where then did this man get all these things?” </a:t>
            </a:r>
          </a:p>
          <a:p>
            <a:pPr>
              <a:spcBef>
                <a:spcPts val="600"/>
              </a:spcBef>
            </a:pPr>
            <a:r>
              <a:rPr lang="en-CA" dirty="0"/>
              <a:t>Jesus’ brothers were NOT privy to his divine nature: </a:t>
            </a:r>
            <a:r>
              <a:rPr lang="en-CA" sz="2400" b="1" u="sng" dirty="0"/>
              <a:t>John 7:3-5 ESV</a:t>
            </a:r>
          </a:p>
          <a:p>
            <a:pPr marL="457200" lvl="1" indent="0">
              <a:spcBef>
                <a:spcPts val="0"/>
              </a:spcBef>
              <a:buNone/>
            </a:pPr>
            <a:r>
              <a:rPr lang="en-CA" dirty="0"/>
              <a:t>So </a:t>
            </a:r>
            <a:r>
              <a:rPr lang="en-CA" b="1" dirty="0">
                <a:highlight>
                  <a:srgbClr val="FFFF00"/>
                </a:highlight>
              </a:rPr>
              <a:t>his brothers said to him</a:t>
            </a:r>
            <a:r>
              <a:rPr lang="en-CA" dirty="0"/>
              <a:t>, “Leave here and go to Judea, that your disciples also may see the works you are doing.  For no one works in secret if he seeks to be known openly. </a:t>
            </a:r>
            <a:r>
              <a:rPr lang="en-CA" b="1" dirty="0">
                <a:highlight>
                  <a:srgbClr val="FFFF00"/>
                </a:highlight>
              </a:rPr>
              <a:t>If you do these things</a:t>
            </a:r>
            <a:r>
              <a:rPr lang="en-CA" dirty="0"/>
              <a:t>, show yourself to the world.”  </a:t>
            </a:r>
            <a:br>
              <a:rPr lang="en-CA" dirty="0"/>
            </a:br>
            <a:r>
              <a:rPr lang="en-CA" dirty="0"/>
              <a:t>For </a:t>
            </a:r>
            <a:r>
              <a:rPr lang="en-CA" b="1" dirty="0">
                <a:highlight>
                  <a:srgbClr val="FFFF00"/>
                </a:highlight>
              </a:rPr>
              <a:t>not even his brothers believed in him</a:t>
            </a:r>
            <a:r>
              <a:rPr lang="en-CA" dirty="0"/>
              <a:t>. </a:t>
            </a:r>
          </a:p>
          <a:p>
            <a:pPr>
              <a:spcBef>
                <a:spcPts val="600"/>
              </a:spcBef>
            </a:pPr>
            <a:r>
              <a:rPr lang="en-CA" dirty="0"/>
              <a:t>After the resurrection, things changed: </a:t>
            </a:r>
            <a:r>
              <a:rPr lang="en-CA" sz="2400" b="1" u="sng" dirty="0"/>
              <a:t>Acts 1:14 ESV</a:t>
            </a:r>
            <a:endParaRPr lang="en-CA" b="1" u="sng" dirty="0"/>
          </a:p>
          <a:p>
            <a:pPr marL="457200" lvl="1" indent="0">
              <a:spcBef>
                <a:spcPts val="0"/>
              </a:spcBef>
              <a:buNone/>
            </a:pPr>
            <a:r>
              <a:rPr lang="en-CA" dirty="0"/>
              <a:t>All these with one accord were devoting themselves to prayer, together with the women and </a:t>
            </a:r>
            <a:r>
              <a:rPr lang="en-CA" b="1" dirty="0">
                <a:highlight>
                  <a:srgbClr val="FFFF00"/>
                </a:highlight>
              </a:rPr>
              <a:t>Mary the mother of Jesus</a:t>
            </a:r>
            <a:r>
              <a:rPr lang="en-CA" dirty="0"/>
              <a:t>, and </a:t>
            </a:r>
            <a:r>
              <a:rPr lang="en-CA" b="1" dirty="0">
                <a:highlight>
                  <a:srgbClr val="FFFF00"/>
                </a:highlight>
              </a:rPr>
              <a:t>his brothers</a:t>
            </a:r>
            <a:r>
              <a:rPr lang="en-CA" dirty="0"/>
              <a:t>.</a:t>
            </a:r>
          </a:p>
        </p:txBody>
      </p:sp>
    </p:spTree>
    <p:extLst>
      <p:ext uri="{BB962C8B-B14F-4D97-AF65-F5344CB8AC3E}">
        <p14:creationId xmlns:p14="http://schemas.microsoft.com/office/powerpoint/2010/main" val="3166345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5BF1-DFFC-390D-2532-930F3BD1311B}"/>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Mary and the Crucifixion</a:t>
            </a:r>
          </a:p>
        </p:txBody>
      </p:sp>
      <p:sp>
        <p:nvSpPr>
          <p:cNvPr id="3" name="Content Placeholder 2">
            <a:extLst>
              <a:ext uri="{FF2B5EF4-FFF2-40B4-BE49-F238E27FC236}">
                <a16:creationId xmlns:a16="http://schemas.microsoft.com/office/drawing/2014/main" id="{E253C7FE-02BB-6714-D9F8-A1035613BD02}"/>
              </a:ext>
            </a:extLst>
          </p:cNvPr>
          <p:cNvSpPr>
            <a:spLocks noGrp="1"/>
          </p:cNvSpPr>
          <p:nvPr>
            <p:ph idx="1"/>
          </p:nvPr>
        </p:nvSpPr>
        <p:spPr>
          <a:xfrm>
            <a:off x="0" y="1168400"/>
            <a:ext cx="12192000" cy="5689599"/>
          </a:xfrm>
        </p:spPr>
        <p:txBody>
          <a:bodyPr>
            <a:normAutofit lnSpcReduction="10000"/>
          </a:bodyPr>
          <a:lstStyle/>
          <a:p>
            <a:pPr marL="457200" lvl="1" indent="0">
              <a:buNone/>
            </a:pPr>
            <a:r>
              <a:rPr lang="en-CA" b="1" u="sng" dirty="0"/>
              <a:t>Matthew 27:55-56 ESV</a:t>
            </a:r>
          </a:p>
          <a:p>
            <a:pPr marL="457200" lvl="1" indent="0">
              <a:spcBef>
                <a:spcPts val="0"/>
              </a:spcBef>
              <a:buNone/>
            </a:pPr>
            <a:r>
              <a:rPr lang="en-CA" dirty="0"/>
              <a:t>There were also </a:t>
            </a:r>
            <a:r>
              <a:rPr lang="en-CA" b="1" dirty="0">
                <a:highlight>
                  <a:srgbClr val="FFFF00"/>
                </a:highlight>
              </a:rPr>
              <a:t>many women</a:t>
            </a:r>
            <a:r>
              <a:rPr lang="en-CA" dirty="0"/>
              <a:t> there, </a:t>
            </a:r>
            <a:r>
              <a:rPr lang="en-CA" b="1" dirty="0">
                <a:highlight>
                  <a:srgbClr val="FFFF00"/>
                </a:highlight>
              </a:rPr>
              <a:t>looking on</a:t>
            </a:r>
            <a:r>
              <a:rPr lang="en-CA" dirty="0"/>
              <a:t> from a distance, who had followed Jesus from Galilee, ministering to him, among whom were Mary Magdalene and </a:t>
            </a:r>
            <a:r>
              <a:rPr lang="en-CA" b="1" dirty="0">
                <a:highlight>
                  <a:srgbClr val="FFFF00"/>
                </a:highlight>
              </a:rPr>
              <a:t>Mary the mother of James and Joseph</a:t>
            </a:r>
            <a:r>
              <a:rPr lang="en-CA" dirty="0"/>
              <a:t> and </a:t>
            </a:r>
            <a:r>
              <a:rPr lang="en-CA" b="1" dirty="0">
                <a:highlight>
                  <a:srgbClr val="FFFF00"/>
                </a:highlight>
              </a:rPr>
              <a:t>the mother of the sons of Zebedee</a:t>
            </a:r>
            <a:r>
              <a:rPr lang="en-CA" dirty="0"/>
              <a:t>.</a:t>
            </a:r>
          </a:p>
          <a:p>
            <a:pPr marL="457200" lvl="1" indent="0">
              <a:buNone/>
            </a:pPr>
            <a:r>
              <a:rPr lang="en-CA" b="1" u="sng" dirty="0"/>
              <a:t>John 19:25-27 ESV</a:t>
            </a:r>
          </a:p>
          <a:p>
            <a:pPr marL="457200" lvl="1" indent="0">
              <a:spcBef>
                <a:spcPts val="0"/>
              </a:spcBef>
              <a:buNone/>
            </a:pPr>
            <a:r>
              <a:rPr lang="en-CA" dirty="0"/>
              <a:t>… but </a:t>
            </a:r>
            <a:r>
              <a:rPr lang="en-CA" b="1" dirty="0">
                <a:highlight>
                  <a:srgbClr val="FFFF00"/>
                </a:highlight>
              </a:rPr>
              <a:t>standing by the cross of Jesus were his mother</a:t>
            </a:r>
            <a:r>
              <a:rPr lang="en-CA" dirty="0"/>
              <a:t> and his mother’s sister, Mary the wife of Clopas, and Mary Magdalene.  When Jesus saw his mother and </a:t>
            </a:r>
            <a:r>
              <a:rPr lang="en-CA" b="1" dirty="0">
                <a:highlight>
                  <a:srgbClr val="FFFF00"/>
                </a:highlight>
              </a:rPr>
              <a:t>the disciple whom he loved standing nearby</a:t>
            </a:r>
            <a:r>
              <a:rPr lang="en-CA" dirty="0"/>
              <a:t>, he said to his mother, “</a:t>
            </a:r>
            <a:r>
              <a:rPr lang="en-CA" b="1" dirty="0">
                <a:highlight>
                  <a:srgbClr val="FFFF00"/>
                </a:highlight>
              </a:rPr>
              <a:t>Woman, behold, your son</a:t>
            </a:r>
            <a:r>
              <a:rPr lang="en-CA" dirty="0"/>
              <a:t>!”   Then he said to the disciple, “</a:t>
            </a:r>
            <a:r>
              <a:rPr lang="en-CA" b="1" dirty="0">
                <a:highlight>
                  <a:srgbClr val="FFFF00"/>
                </a:highlight>
              </a:rPr>
              <a:t>Behold, your mother</a:t>
            </a:r>
            <a:r>
              <a:rPr lang="en-CA" dirty="0"/>
              <a:t>!”  And from that hour the disciple took her to his own home.</a:t>
            </a:r>
          </a:p>
          <a:p>
            <a:pPr marL="457200" lvl="1" indent="0">
              <a:buNone/>
            </a:pPr>
            <a:r>
              <a:rPr lang="en-CA" b="1" u="sng" dirty="0"/>
              <a:t>Matthew 27:57-61 ESV</a:t>
            </a:r>
            <a:endParaRPr lang="en-CA" dirty="0"/>
          </a:p>
          <a:p>
            <a:pPr marL="457200" lvl="1" indent="0">
              <a:spcBef>
                <a:spcPts val="0"/>
              </a:spcBef>
              <a:buNone/>
            </a:pPr>
            <a:r>
              <a:rPr lang="en-CA" dirty="0"/>
              <a:t>When it was evening, there came a rich man from Arimathea, named Joseph, who also was a disciple of Jesus.  He went to Pilate and asked for the body of Jesus.  Then Pilate ordered it to be given to him.  And Joseph took the body and wrapped it in a clean linen shroud and laid it in his own new tomb, which he had cut in the rock.  And he rolled a great stone to the entrance of the tomb and went away.  Mary Magdalene and the other </a:t>
            </a:r>
            <a:r>
              <a:rPr lang="en-CA" b="1" dirty="0">
                <a:highlight>
                  <a:srgbClr val="FFFF00"/>
                </a:highlight>
              </a:rPr>
              <a:t>Mary</a:t>
            </a:r>
            <a:r>
              <a:rPr lang="en-CA" b="1" dirty="0"/>
              <a:t> </a:t>
            </a:r>
            <a:r>
              <a:rPr lang="en-CA" dirty="0"/>
              <a:t>were there, </a:t>
            </a:r>
            <a:r>
              <a:rPr lang="en-CA" b="1" dirty="0">
                <a:highlight>
                  <a:srgbClr val="FFFF00"/>
                </a:highlight>
              </a:rPr>
              <a:t>sitting opposite the tomb</a:t>
            </a:r>
            <a:r>
              <a:rPr lang="en-CA" dirty="0"/>
              <a:t>.</a:t>
            </a:r>
          </a:p>
        </p:txBody>
      </p:sp>
    </p:spTree>
    <p:extLst>
      <p:ext uri="{BB962C8B-B14F-4D97-AF65-F5344CB8AC3E}">
        <p14:creationId xmlns:p14="http://schemas.microsoft.com/office/powerpoint/2010/main" val="4129376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6FEE0-2BA5-F2B7-95D5-031417B2E971}"/>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Mary and the Resurrection</a:t>
            </a:r>
          </a:p>
        </p:txBody>
      </p:sp>
      <p:sp>
        <p:nvSpPr>
          <p:cNvPr id="3" name="Content Placeholder 2">
            <a:extLst>
              <a:ext uri="{FF2B5EF4-FFF2-40B4-BE49-F238E27FC236}">
                <a16:creationId xmlns:a16="http://schemas.microsoft.com/office/drawing/2014/main" id="{BCA24730-F32A-2EBF-B573-20A5F5123907}"/>
              </a:ext>
            </a:extLst>
          </p:cNvPr>
          <p:cNvSpPr>
            <a:spLocks noGrp="1"/>
          </p:cNvSpPr>
          <p:nvPr>
            <p:ph idx="1"/>
          </p:nvPr>
        </p:nvSpPr>
        <p:spPr>
          <a:xfrm>
            <a:off x="0" y="1130300"/>
            <a:ext cx="12192000" cy="5727699"/>
          </a:xfrm>
        </p:spPr>
        <p:txBody>
          <a:bodyPr>
            <a:normAutofit/>
          </a:bodyPr>
          <a:lstStyle/>
          <a:p>
            <a:pPr marL="457200" lvl="1" indent="0">
              <a:buNone/>
            </a:pPr>
            <a:r>
              <a:rPr lang="en-CA" b="1" u="sng" dirty="0"/>
              <a:t>Matthew 28:1-2, 5-6a, 7a ESV</a:t>
            </a:r>
          </a:p>
          <a:p>
            <a:pPr marL="457200" lvl="1" indent="0">
              <a:buNone/>
            </a:pPr>
            <a:r>
              <a:rPr lang="en-CA" dirty="0"/>
              <a:t>Now [towards evening of] the Sabbath, toward the [beginning] of the first day of the week, </a:t>
            </a:r>
            <a:r>
              <a:rPr lang="en-CA" b="1" dirty="0">
                <a:highlight>
                  <a:srgbClr val="FFFF00"/>
                </a:highlight>
              </a:rPr>
              <a:t>Mary Magdalene</a:t>
            </a:r>
            <a:r>
              <a:rPr lang="en-CA" dirty="0"/>
              <a:t> and the other </a:t>
            </a:r>
            <a:r>
              <a:rPr lang="en-CA" b="1" dirty="0">
                <a:highlight>
                  <a:srgbClr val="FFFF00"/>
                </a:highlight>
              </a:rPr>
              <a:t>Mary went to see the tomb</a:t>
            </a:r>
            <a:r>
              <a:rPr lang="en-CA" dirty="0"/>
              <a:t>.  And behold, there was a great earthquake, for an angel of the Lord descended from heaven and came and rolled back the stone and sat on it.  … But the angel said to the women, “Do not be afraid, for I know that </a:t>
            </a:r>
            <a:r>
              <a:rPr lang="en-CA" b="1" dirty="0">
                <a:highlight>
                  <a:srgbClr val="FFFF00"/>
                </a:highlight>
              </a:rPr>
              <a:t>you seek Jesus who was crucified</a:t>
            </a:r>
            <a:r>
              <a:rPr lang="en-CA" dirty="0"/>
              <a:t>.  He is not here, for </a:t>
            </a:r>
            <a:r>
              <a:rPr lang="en-CA" b="1" dirty="0">
                <a:highlight>
                  <a:srgbClr val="FFFF00"/>
                </a:highlight>
              </a:rPr>
              <a:t>he has risen</a:t>
            </a:r>
            <a:r>
              <a:rPr lang="en-CA" dirty="0"/>
              <a:t> … </a:t>
            </a:r>
            <a:r>
              <a:rPr lang="en-CA" b="1" dirty="0">
                <a:highlight>
                  <a:srgbClr val="FFFF00"/>
                </a:highlight>
              </a:rPr>
              <a:t>go quickly</a:t>
            </a:r>
            <a:r>
              <a:rPr lang="en-CA" dirty="0"/>
              <a:t> and </a:t>
            </a:r>
            <a:r>
              <a:rPr lang="en-CA" b="1" dirty="0">
                <a:highlight>
                  <a:srgbClr val="FFFF00"/>
                </a:highlight>
              </a:rPr>
              <a:t>tell his disciples</a:t>
            </a:r>
            <a:r>
              <a:rPr lang="en-CA" dirty="0"/>
              <a:t> that he has risen from the dead …”</a:t>
            </a:r>
          </a:p>
          <a:p>
            <a:pPr marL="457200" lvl="1" indent="0">
              <a:buNone/>
            </a:pPr>
            <a:r>
              <a:rPr lang="en-CA" b="1" u="sng" dirty="0"/>
              <a:t>John 20:1a, 11a, 16-17 ESV</a:t>
            </a:r>
          </a:p>
          <a:p>
            <a:pPr marL="457200" lvl="1" indent="0">
              <a:buNone/>
            </a:pPr>
            <a:r>
              <a:rPr lang="en-CA" dirty="0"/>
              <a:t>Now </a:t>
            </a:r>
            <a:r>
              <a:rPr lang="en-CA" b="1" dirty="0">
                <a:highlight>
                  <a:srgbClr val="FFFF00"/>
                </a:highlight>
              </a:rPr>
              <a:t>on the first day of the week Mary Magdalene came to the tomb early</a:t>
            </a:r>
            <a:r>
              <a:rPr lang="en-CA" dirty="0"/>
              <a:t>, while it was still dark …  Mary stood weeping outside the tomb …  Jesus said to her, “Mary.”  She turned and said to him in Aramaic, “</a:t>
            </a:r>
            <a:r>
              <a:rPr lang="en-CA" dirty="0" err="1"/>
              <a:t>Rabboni</a:t>
            </a:r>
            <a:r>
              <a:rPr lang="en-CA" dirty="0"/>
              <a:t>!” (which means Teacher).  Jesus said to her, “</a:t>
            </a:r>
            <a:r>
              <a:rPr lang="en-CA" b="1" dirty="0">
                <a:highlight>
                  <a:srgbClr val="FFFF00"/>
                </a:highlight>
              </a:rPr>
              <a:t>Do not cling to me</a:t>
            </a:r>
            <a:r>
              <a:rPr lang="en-CA" dirty="0"/>
              <a:t>, for I have not yet ascended to the Father; but go to my brothers and say to them, ‘</a:t>
            </a:r>
            <a:r>
              <a:rPr lang="en-CA" b="1" dirty="0">
                <a:highlight>
                  <a:srgbClr val="FFFF00"/>
                </a:highlight>
              </a:rPr>
              <a:t>I am ascending</a:t>
            </a:r>
            <a:r>
              <a:rPr lang="en-CA" dirty="0"/>
              <a:t> to my Father and your Father, to my God and your God.’”</a:t>
            </a:r>
          </a:p>
          <a:p>
            <a:pPr marL="457200" lvl="1" indent="0">
              <a:buNone/>
            </a:pPr>
            <a:r>
              <a:rPr lang="en-CA" b="1" u="sng" dirty="0"/>
              <a:t>Matthew 28:9 ESV</a:t>
            </a:r>
          </a:p>
          <a:p>
            <a:pPr marL="457200" lvl="1" indent="0">
              <a:buNone/>
            </a:pPr>
            <a:r>
              <a:rPr lang="en-CA" dirty="0"/>
              <a:t>And behold, </a:t>
            </a:r>
            <a:r>
              <a:rPr lang="en-CA" b="1" dirty="0">
                <a:highlight>
                  <a:srgbClr val="FFFF00"/>
                </a:highlight>
              </a:rPr>
              <a:t>Jesus met them</a:t>
            </a:r>
            <a:r>
              <a:rPr lang="en-CA" dirty="0"/>
              <a:t> and said, “Greetings!”  </a:t>
            </a:r>
            <a:br>
              <a:rPr lang="en-CA" dirty="0"/>
            </a:br>
            <a:r>
              <a:rPr lang="en-CA" b="1" dirty="0">
                <a:highlight>
                  <a:srgbClr val="FFFF00"/>
                </a:highlight>
              </a:rPr>
              <a:t>And they came up and took hold of his feet and worshiped him</a:t>
            </a:r>
            <a:r>
              <a:rPr lang="en-CA" dirty="0"/>
              <a:t>.</a:t>
            </a:r>
          </a:p>
        </p:txBody>
      </p:sp>
    </p:spTree>
    <p:extLst>
      <p:ext uri="{BB962C8B-B14F-4D97-AF65-F5344CB8AC3E}">
        <p14:creationId xmlns:p14="http://schemas.microsoft.com/office/powerpoint/2010/main" val="214774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7A4A1-2BCF-CEBA-B159-FFD51034EA37}"/>
              </a:ext>
            </a:extLst>
          </p:cNvPr>
          <p:cNvSpPr>
            <a:spLocks noGrp="1"/>
          </p:cNvSpPr>
          <p:nvPr>
            <p:ph type="title"/>
          </p:nvPr>
        </p:nvSpPr>
        <p:spPr>
          <a:xfrm>
            <a:off x="838200" y="1"/>
            <a:ext cx="10515600" cy="1193799"/>
          </a:xfrm>
        </p:spPr>
        <p:txBody>
          <a:bodyPr/>
          <a:lstStyle/>
          <a:p>
            <a:pPr algn="ctr"/>
            <a:r>
              <a:rPr lang="en-CA" dirty="0">
                <a:latin typeface="Arial Black" panose="020B0A04020102020204" pitchFamily="34" charset="0"/>
              </a:rPr>
              <a:t>Mary’s Role in the Early Church</a:t>
            </a:r>
          </a:p>
        </p:txBody>
      </p:sp>
      <p:sp>
        <p:nvSpPr>
          <p:cNvPr id="3" name="Content Placeholder 2">
            <a:extLst>
              <a:ext uri="{FF2B5EF4-FFF2-40B4-BE49-F238E27FC236}">
                <a16:creationId xmlns:a16="http://schemas.microsoft.com/office/drawing/2014/main" id="{E87473B2-BF2B-5D37-4A1B-CCAD352C8957}"/>
              </a:ext>
            </a:extLst>
          </p:cNvPr>
          <p:cNvSpPr>
            <a:spLocks noGrp="1"/>
          </p:cNvSpPr>
          <p:nvPr>
            <p:ph idx="1"/>
          </p:nvPr>
        </p:nvSpPr>
        <p:spPr>
          <a:xfrm>
            <a:off x="0" y="1193800"/>
            <a:ext cx="12001500" cy="5664199"/>
          </a:xfrm>
        </p:spPr>
        <p:txBody>
          <a:bodyPr>
            <a:normAutofit fontScale="92500" lnSpcReduction="10000"/>
          </a:bodyPr>
          <a:lstStyle/>
          <a:p>
            <a:r>
              <a:rPr lang="en-CA" dirty="0"/>
              <a:t>Mary was obviously the only person who could provide Matthew and Luke with the material in their gospels on the birth and early life of Jesus</a:t>
            </a:r>
          </a:p>
          <a:p>
            <a:r>
              <a:rPr lang="en-CA" b="1" dirty="0">
                <a:highlight>
                  <a:srgbClr val="FFFF00"/>
                </a:highlight>
              </a:rPr>
              <a:t>Mary was an eyewitness to the death and resurrection of Jesus</a:t>
            </a:r>
            <a:r>
              <a:rPr lang="en-CA" dirty="0"/>
              <a:t>: </a:t>
            </a:r>
          </a:p>
          <a:p>
            <a:pPr marL="457200" lvl="1" indent="0">
              <a:spcBef>
                <a:spcPts val="0"/>
              </a:spcBef>
              <a:buNone/>
            </a:pPr>
            <a:r>
              <a:rPr lang="en-CA" sz="2600" b="1" u="sng" dirty="0"/>
              <a:t>Acts 1:6-8 ESV</a:t>
            </a:r>
          </a:p>
          <a:p>
            <a:pPr marL="457200" lvl="1" indent="0">
              <a:lnSpc>
                <a:spcPct val="100000"/>
              </a:lnSpc>
              <a:spcBef>
                <a:spcPts val="0"/>
              </a:spcBef>
              <a:buNone/>
            </a:pPr>
            <a:r>
              <a:rPr lang="en-CA" dirty="0"/>
              <a:t>So when they had come together, they asked him, “Lord, will you at this time restore the kingdom to Israel?”  He said to them, “It is not for you to know times or seasons that the Father has fixed by his own authority.  But you will receive power </a:t>
            </a:r>
            <a:r>
              <a:rPr lang="en-CA" b="1" dirty="0">
                <a:highlight>
                  <a:srgbClr val="FFFF00"/>
                </a:highlight>
              </a:rPr>
              <a:t>when the Holy Spirit has come upon you</a:t>
            </a:r>
            <a:r>
              <a:rPr lang="en-CA" dirty="0"/>
              <a:t>, and </a:t>
            </a:r>
            <a:r>
              <a:rPr lang="en-CA" b="1" dirty="0">
                <a:highlight>
                  <a:srgbClr val="FFFF00"/>
                </a:highlight>
              </a:rPr>
              <a:t>you will be my witnesses</a:t>
            </a:r>
            <a:r>
              <a:rPr lang="en-CA" dirty="0"/>
              <a:t> in Jerusalem and in all Judea and Samaria, and to the end of the earth.”</a:t>
            </a:r>
          </a:p>
          <a:p>
            <a:r>
              <a:rPr lang="en-CA" b="1" dirty="0">
                <a:highlight>
                  <a:srgbClr val="FFFF00"/>
                </a:highlight>
              </a:rPr>
              <a:t>Mary was among the group at the first Pentecost</a:t>
            </a:r>
            <a:r>
              <a:rPr lang="en-CA" dirty="0"/>
              <a:t>: </a:t>
            </a:r>
            <a:r>
              <a:rPr lang="en-CA" sz="2600" b="1" u="sng" dirty="0"/>
              <a:t>Acts 1:12-14, 2:1 ESV</a:t>
            </a:r>
            <a:endParaRPr lang="en-CA" sz="2400" b="1" u="sng" dirty="0"/>
          </a:p>
          <a:p>
            <a:pPr marL="457200" lvl="1" indent="0">
              <a:lnSpc>
                <a:spcPct val="100000"/>
              </a:lnSpc>
              <a:spcBef>
                <a:spcPts val="0"/>
              </a:spcBef>
              <a:buNone/>
            </a:pPr>
            <a:r>
              <a:rPr lang="en-CA" dirty="0"/>
              <a:t>Then they returned to Jerusalem from the mount called Olivet, which is near Jerusalem, a Sabbath day’s journey away.  And when they had entered, they went up to the upper room, where they were staying, Peter and John and James and Andrew, Philip and Thomas, Bartholomew and Matthew, James the son of Alphaeus and Simon the Zealot and Judas the son of James.  All these with one accord were devoting themselves to prayer, together with the women and </a:t>
            </a:r>
            <a:r>
              <a:rPr lang="en-CA" b="1" dirty="0">
                <a:highlight>
                  <a:srgbClr val="FFFF00"/>
                </a:highlight>
              </a:rPr>
              <a:t>Mary the mother of Jesus</a:t>
            </a:r>
            <a:r>
              <a:rPr lang="en-CA" dirty="0"/>
              <a:t>, and his brothers.  </a:t>
            </a:r>
            <a:br>
              <a:rPr lang="en-CA" dirty="0"/>
            </a:br>
            <a:r>
              <a:rPr lang="en-CA" b="1" dirty="0">
                <a:highlight>
                  <a:srgbClr val="FFFF00"/>
                </a:highlight>
              </a:rPr>
              <a:t>When the day of Pentecost arrived</a:t>
            </a:r>
            <a:r>
              <a:rPr lang="en-CA" dirty="0"/>
              <a:t>, </a:t>
            </a:r>
            <a:r>
              <a:rPr lang="en-CA" b="1" dirty="0">
                <a:highlight>
                  <a:srgbClr val="FFFF00"/>
                </a:highlight>
              </a:rPr>
              <a:t>they were all together in one place</a:t>
            </a:r>
            <a:r>
              <a:rPr lang="en-CA" dirty="0"/>
              <a:t>.</a:t>
            </a:r>
          </a:p>
        </p:txBody>
      </p:sp>
    </p:spTree>
    <p:extLst>
      <p:ext uri="{BB962C8B-B14F-4D97-AF65-F5344CB8AC3E}">
        <p14:creationId xmlns:p14="http://schemas.microsoft.com/office/powerpoint/2010/main" val="2210315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AC48-BA9C-E97E-3E2F-887DC8E5F480}"/>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8E230C0C-F6D6-7D20-5680-2A38917C3FFA}"/>
              </a:ext>
            </a:extLst>
          </p:cNvPr>
          <p:cNvSpPr>
            <a:spLocks noGrp="1"/>
          </p:cNvSpPr>
          <p:nvPr>
            <p:ph idx="1"/>
          </p:nvPr>
        </p:nvSpPr>
        <p:spPr>
          <a:xfrm>
            <a:off x="0" y="1155700"/>
            <a:ext cx="12192000" cy="5702299"/>
          </a:xfrm>
        </p:spPr>
        <p:txBody>
          <a:bodyPr/>
          <a:lstStyle/>
          <a:p>
            <a:r>
              <a:rPr lang="en-CA" dirty="0"/>
              <a:t>Mary was </a:t>
            </a:r>
            <a:r>
              <a:rPr lang="en-CA" b="1" dirty="0">
                <a:highlight>
                  <a:srgbClr val="FFFF00"/>
                </a:highlight>
              </a:rPr>
              <a:t>carefully prepared and chosen</a:t>
            </a:r>
            <a:r>
              <a:rPr lang="en-CA" dirty="0"/>
              <a:t> by God to be the mother of Jesus</a:t>
            </a:r>
          </a:p>
          <a:p>
            <a:r>
              <a:rPr lang="en-CA" dirty="0"/>
              <a:t>Mary was part of the </a:t>
            </a:r>
            <a:r>
              <a:rPr lang="en-CA" b="1" dirty="0">
                <a:highlight>
                  <a:srgbClr val="FFFF00"/>
                </a:highlight>
              </a:rPr>
              <a:t>True Remnant</a:t>
            </a:r>
            <a:r>
              <a:rPr lang="en-CA" dirty="0"/>
              <a:t> prepared by God as the community in which Jesus, as a child, would grow up</a:t>
            </a:r>
          </a:p>
          <a:p>
            <a:r>
              <a:rPr lang="en-CA" dirty="0"/>
              <a:t>Mary was </a:t>
            </a:r>
            <a:r>
              <a:rPr lang="en-CA" b="1" dirty="0">
                <a:highlight>
                  <a:srgbClr val="FFFF00"/>
                </a:highlight>
              </a:rPr>
              <a:t>a willing servant of God</a:t>
            </a:r>
            <a:r>
              <a:rPr lang="en-CA" dirty="0"/>
              <a:t>: she embraced her role and cherished the memories of Jesus as a child</a:t>
            </a:r>
          </a:p>
          <a:p>
            <a:r>
              <a:rPr lang="en-CA" dirty="0"/>
              <a:t>In her prayer, </a:t>
            </a:r>
            <a:r>
              <a:rPr lang="en-CA" b="1" dirty="0">
                <a:highlight>
                  <a:srgbClr val="FFFF00"/>
                </a:highlight>
              </a:rPr>
              <a:t>The Magnificat</a:t>
            </a:r>
            <a:r>
              <a:rPr lang="en-CA" dirty="0"/>
              <a:t>, Mary pours out her innermost feelings as Hannah had done in her prayer – the prayers have much in common  </a:t>
            </a:r>
          </a:p>
          <a:p>
            <a:r>
              <a:rPr lang="en-CA" dirty="0"/>
              <a:t>Mary stood faithfully by Jesus at </a:t>
            </a:r>
            <a:r>
              <a:rPr lang="en-CA" b="1" dirty="0">
                <a:highlight>
                  <a:srgbClr val="FFFF00"/>
                </a:highlight>
              </a:rPr>
              <a:t>the crucifixion</a:t>
            </a:r>
          </a:p>
          <a:p>
            <a:r>
              <a:rPr lang="en-CA" dirty="0"/>
              <a:t>Mary was </a:t>
            </a:r>
            <a:r>
              <a:rPr lang="en-CA" b="1" dirty="0">
                <a:highlight>
                  <a:srgbClr val="FFFF00"/>
                </a:highlight>
              </a:rPr>
              <a:t>a key witness</a:t>
            </a:r>
            <a:r>
              <a:rPr lang="en-CA" dirty="0"/>
              <a:t> to the life, death, and resurrection of Jesus</a:t>
            </a:r>
          </a:p>
          <a:p>
            <a:r>
              <a:rPr lang="en-CA" b="1" dirty="0">
                <a:highlight>
                  <a:srgbClr val="FFFF00"/>
                </a:highlight>
              </a:rPr>
              <a:t>Mary is an example to all True Worshippers of faith, commitment, </a:t>
            </a:r>
            <a:br>
              <a:rPr lang="en-CA" b="1" dirty="0">
                <a:highlight>
                  <a:srgbClr val="FFFF00"/>
                </a:highlight>
              </a:rPr>
            </a:br>
            <a:r>
              <a:rPr lang="en-CA" b="1" dirty="0">
                <a:highlight>
                  <a:srgbClr val="FFFF00"/>
                </a:highlight>
              </a:rPr>
              <a:t>and love</a:t>
            </a:r>
            <a:r>
              <a:rPr lang="en-CA" dirty="0"/>
              <a:t> </a:t>
            </a:r>
          </a:p>
          <a:p>
            <a:endParaRPr lang="en-CA" dirty="0"/>
          </a:p>
        </p:txBody>
      </p:sp>
    </p:spTree>
    <p:extLst>
      <p:ext uri="{BB962C8B-B14F-4D97-AF65-F5344CB8AC3E}">
        <p14:creationId xmlns:p14="http://schemas.microsoft.com/office/powerpoint/2010/main" val="2614694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D33A0-817F-D46B-1582-BD4807B21DAC}"/>
              </a:ext>
            </a:extLst>
          </p:cNvPr>
          <p:cNvSpPr>
            <a:spLocks noGrp="1"/>
          </p:cNvSpPr>
          <p:nvPr>
            <p:ph type="title"/>
          </p:nvPr>
        </p:nvSpPr>
        <p:spPr>
          <a:xfrm>
            <a:off x="749300" y="0"/>
            <a:ext cx="10515600" cy="927280"/>
          </a:xfrm>
        </p:spPr>
        <p:txBody>
          <a:bodyPr/>
          <a:lstStyle/>
          <a:p>
            <a:pPr algn="ctr"/>
            <a:r>
              <a:rPr lang="en-CA" dirty="0">
                <a:latin typeface="Arial Black" panose="020B0A04020102020204" pitchFamily="34" charset="0"/>
              </a:rPr>
              <a:t>Mary – the Servant of God</a:t>
            </a:r>
          </a:p>
        </p:txBody>
      </p:sp>
      <p:sp>
        <p:nvSpPr>
          <p:cNvPr id="3" name="Content Placeholder 2">
            <a:extLst>
              <a:ext uri="{FF2B5EF4-FFF2-40B4-BE49-F238E27FC236}">
                <a16:creationId xmlns:a16="http://schemas.microsoft.com/office/drawing/2014/main" id="{93B56663-A1D6-98E3-42C7-4755CCF5D0F3}"/>
              </a:ext>
            </a:extLst>
          </p:cNvPr>
          <p:cNvSpPr>
            <a:spLocks noGrp="1"/>
          </p:cNvSpPr>
          <p:nvPr>
            <p:ph idx="1"/>
          </p:nvPr>
        </p:nvSpPr>
        <p:spPr>
          <a:xfrm>
            <a:off x="0" y="927280"/>
            <a:ext cx="12192000" cy="5930719"/>
          </a:xfrm>
        </p:spPr>
        <p:txBody>
          <a:bodyPr>
            <a:normAutofit fontScale="92500" lnSpcReduction="20000"/>
          </a:bodyPr>
          <a:lstStyle/>
          <a:p>
            <a:pPr marL="0" indent="0">
              <a:buNone/>
            </a:pPr>
            <a:r>
              <a:rPr lang="en-CA" dirty="0"/>
              <a:t>When Mary was first told of her role as mother of the Messiah, she was of course troubled but quickly accepted her responsibility: </a:t>
            </a:r>
          </a:p>
          <a:p>
            <a:pPr marL="457200" lvl="1" indent="0">
              <a:lnSpc>
                <a:spcPct val="100000"/>
              </a:lnSpc>
              <a:spcBef>
                <a:spcPts val="0"/>
              </a:spcBef>
              <a:buNone/>
            </a:pPr>
            <a:r>
              <a:rPr lang="en-CA" sz="2600" b="1" u="sng" dirty="0"/>
              <a:t>Luke 1:26b-35, 37-38 ESV</a:t>
            </a:r>
          </a:p>
          <a:p>
            <a:pPr marL="457200" lvl="1" indent="0">
              <a:lnSpc>
                <a:spcPct val="100000"/>
              </a:lnSpc>
              <a:spcBef>
                <a:spcPts val="0"/>
              </a:spcBef>
              <a:buNone/>
            </a:pPr>
            <a:r>
              <a:rPr lang="en-CA" sz="2600" dirty="0"/>
              <a:t>… </a:t>
            </a:r>
            <a:r>
              <a:rPr lang="en-CA" sz="2600" b="1" dirty="0">
                <a:highlight>
                  <a:srgbClr val="FFFF00"/>
                </a:highlight>
              </a:rPr>
              <a:t>the angel Gabriel</a:t>
            </a:r>
            <a:r>
              <a:rPr lang="en-CA" sz="2600" b="1" dirty="0"/>
              <a:t> </a:t>
            </a:r>
            <a:r>
              <a:rPr lang="en-CA" sz="2600" dirty="0"/>
              <a:t>was sent from God to a city of Galilee named Nazareth, to a virgin betrothed to a man whose name was Joseph, of the house of David.  And </a:t>
            </a:r>
            <a:r>
              <a:rPr lang="en-CA" sz="2600" b="1" dirty="0">
                <a:highlight>
                  <a:srgbClr val="FFFF00"/>
                </a:highlight>
              </a:rPr>
              <a:t>the virgin’s name was Mary</a:t>
            </a:r>
            <a:r>
              <a:rPr lang="en-CA" sz="2600" dirty="0"/>
              <a:t>.  And he came to her and said, “Greetings, O favored one, the Lord is with you!”  </a:t>
            </a:r>
          </a:p>
          <a:p>
            <a:pPr marL="457200" lvl="1" indent="0">
              <a:lnSpc>
                <a:spcPct val="100000"/>
              </a:lnSpc>
              <a:buNone/>
            </a:pPr>
            <a:r>
              <a:rPr lang="en-CA" sz="2600" dirty="0"/>
              <a:t>But </a:t>
            </a:r>
            <a:r>
              <a:rPr lang="en-CA" sz="2600" b="1" dirty="0">
                <a:highlight>
                  <a:srgbClr val="FFFF00"/>
                </a:highlight>
              </a:rPr>
              <a:t>she was greatly troubled</a:t>
            </a:r>
            <a:r>
              <a:rPr lang="en-CA" sz="2600" dirty="0"/>
              <a:t> at the saying, and tried to discern what sort of greeting this might be.  And the angel said to her, “</a:t>
            </a:r>
            <a:r>
              <a:rPr lang="en-CA" sz="2600" b="1" dirty="0">
                <a:highlight>
                  <a:srgbClr val="FFFF00"/>
                </a:highlight>
              </a:rPr>
              <a:t>Do not be afraid</a:t>
            </a:r>
            <a:r>
              <a:rPr lang="en-CA" sz="2600" dirty="0"/>
              <a:t>, </a:t>
            </a:r>
            <a:r>
              <a:rPr lang="en-CA" sz="2600" b="1" dirty="0">
                <a:highlight>
                  <a:srgbClr val="FFFF00"/>
                </a:highlight>
              </a:rPr>
              <a:t>Mary</a:t>
            </a:r>
            <a:r>
              <a:rPr lang="en-CA" sz="2600" dirty="0"/>
              <a:t>, for you have found favor with God.  And behold, </a:t>
            </a:r>
            <a:r>
              <a:rPr lang="en-CA" sz="2600" b="1" dirty="0">
                <a:highlight>
                  <a:srgbClr val="FFFF00"/>
                </a:highlight>
              </a:rPr>
              <a:t>you will conceive in your womb and bear a son</a:t>
            </a:r>
            <a:r>
              <a:rPr lang="en-CA" sz="2600" dirty="0"/>
              <a:t>, and you shall call his name Jesus.  He will be great and will be called </a:t>
            </a:r>
            <a:r>
              <a:rPr lang="en-CA" sz="2600" b="1" dirty="0">
                <a:highlight>
                  <a:srgbClr val="FFFF00"/>
                </a:highlight>
              </a:rPr>
              <a:t>the Son of the Most High</a:t>
            </a:r>
            <a:r>
              <a:rPr lang="en-CA" sz="2600" dirty="0"/>
              <a:t>.  And the Lord God will give to him the throne of his father David,  and he will reign over the house of Jacob forever, and of his kingdom there will be no end.”</a:t>
            </a:r>
          </a:p>
          <a:p>
            <a:pPr marL="457200" lvl="1" indent="0">
              <a:lnSpc>
                <a:spcPct val="100000"/>
              </a:lnSpc>
              <a:buNone/>
            </a:pPr>
            <a:r>
              <a:rPr lang="en-CA" sz="2600" dirty="0"/>
              <a:t>And </a:t>
            </a:r>
            <a:r>
              <a:rPr lang="en-CA" sz="2600" b="1" dirty="0">
                <a:highlight>
                  <a:srgbClr val="FFFF00"/>
                </a:highlight>
              </a:rPr>
              <a:t>Mary said to the angel</a:t>
            </a:r>
            <a:r>
              <a:rPr lang="en-CA" sz="2600" dirty="0"/>
              <a:t>, “</a:t>
            </a:r>
            <a:r>
              <a:rPr lang="en-CA" sz="2600" b="1" dirty="0">
                <a:highlight>
                  <a:srgbClr val="FFFF00"/>
                </a:highlight>
              </a:rPr>
              <a:t>How will this be</a:t>
            </a:r>
            <a:r>
              <a:rPr lang="en-CA" sz="2600" dirty="0"/>
              <a:t>, since I am a virgin?”</a:t>
            </a:r>
          </a:p>
          <a:p>
            <a:pPr marL="457200" lvl="1" indent="0">
              <a:lnSpc>
                <a:spcPct val="100000"/>
              </a:lnSpc>
              <a:buNone/>
            </a:pPr>
            <a:r>
              <a:rPr lang="en-CA" sz="2600" dirty="0"/>
              <a:t>And the angel answered her, “</a:t>
            </a:r>
            <a:r>
              <a:rPr lang="en-CA" sz="2600" b="1" dirty="0">
                <a:highlight>
                  <a:srgbClr val="FFFF00"/>
                </a:highlight>
              </a:rPr>
              <a:t>The Holy Spirit</a:t>
            </a:r>
            <a:r>
              <a:rPr lang="en-CA" sz="2600" dirty="0"/>
              <a:t> will come upon you, and </a:t>
            </a:r>
            <a:r>
              <a:rPr lang="en-CA" sz="2600" b="1" dirty="0">
                <a:highlight>
                  <a:srgbClr val="FFFF00"/>
                </a:highlight>
              </a:rPr>
              <a:t>the power of the Most High</a:t>
            </a:r>
            <a:r>
              <a:rPr lang="en-CA" sz="2600" dirty="0"/>
              <a:t> will overshadow you; therefore </a:t>
            </a:r>
            <a:r>
              <a:rPr lang="en-CA" sz="2600" b="1" dirty="0">
                <a:highlight>
                  <a:srgbClr val="FFFF00"/>
                </a:highlight>
              </a:rPr>
              <a:t>the child to be born will be called holy</a:t>
            </a:r>
            <a:r>
              <a:rPr lang="en-CA" sz="2600" dirty="0"/>
              <a:t>—</a:t>
            </a:r>
            <a:r>
              <a:rPr lang="en-CA" sz="2600" b="1" dirty="0">
                <a:highlight>
                  <a:srgbClr val="FFFF00"/>
                </a:highlight>
              </a:rPr>
              <a:t>the Son of God</a:t>
            </a:r>
            <a:r>
              <a:rPr lang="en-CA" sz="2600" dirty="0"/>
              <a:t>. … For </a:t>
            </a:r>
            <a:r>
              <a:rPr lang="en-CA" sz="2600" b="1" dirty="0">
                <a:highlight>
                  <a:srgbClr val="FFFF00"/>
                </a:highlight>
              </a:rPr>
              <a:t>nothing will be impossible with God</a:t>
            </a:r>
            <a:r>
              <a:rPr lang="en-CA" sz="2600" dirty="0"/>
              <a:t>.”  </a:t>
            </a:r>
          </a:p>
          <a:p>
            <a:pPr marL="457200" lvl="1" indent="0">
              <a:lnSpc>
                <a:spcPct val="100000"/>
              </a:lnSpc>
              <a:buNone/>
            </a:pPr>
            <a:r>
              <a:rPr lang="en-CA" sz="2600" dirty="0"/>
              <a:t>And </a:t>
            </a:r>
            <a:r>
              <a:rPr lang="en-CA" sz="2600" b="1" dirty="0">
                <a:highlight>
                  <a:srgbClr val="FFFF00"/>
                </a:highlight>
              </a:rPr>
              <a:t>Mary said</a:t>
            </a:r>
            <a:r>
              <a:rPr lang="en-CA" sz="2600" dirty="0"/>
              <a:t>, “Behold, </a:t>
            </a:r>
            <a:r>
              <a:rPr lang="en-CA" sz="2600" b="1" dirty="0">
                <a:highlight>
                  <a:srgbClr val="FFFF00"/>
                </a:highlight>
              </a:rPr>
              <a:t>I am the servant of the Lord</a:t>
            </a:r>
            <a:r>
              <a:rPr lang="en-CA" sz="2600" dirty="0"/>
              <a:t>; let it be to me according to your word.”  And the angel departed from her.</a:t>
            </a:r>
          </a:p>
        </p:txBody>
      </p:sp>
    </p:spTree>
    <p:extLst>
      <p:ext uri="{BB962C8B-B14F-4D97-AF65-F5344CB8AC3E}">
        <p14:creationId xmlns:p14="http://schemas.microsoft.com/office/powerpoint/2010/main" val="1238776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6042-C4A4-8948-3621-58A1D4E6AC4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E817956-4831-80ED-AF85-BB8A399560F0}"/>
              </a:ext>
            </a:extLst>
          </p:cNvPr>
          <p:cNvSpPr>
            <a:spLocks noGrp="1"/>
          </p:cNvSpPr>
          <p:nvPr>
            <p:ph idx="1"/>
          </p:nvPr>
        </p:nvSpPr>
        <p:spPr/>
        <p:txBody>
          <a:bodyPr/>
          <a:lstStyle/>
          <a:p>
            <a:r>
              <a:rPr lang="en-CA" sz="4400" b="1" dirty="0"/>
              <a:t>Extra slides</a:t>
            </a:r>
            <a:endParaRPr lang="en-CA" b="1" dirty="0"/>
          </a:p>
        </p:txBody>
      </p:sp>
    </p:spTree>
    <p:extLst>
      <p:ext uri="{BB962C8B-B14F-4D97-AF65-F5344CB8AC3E}">
        <p14:creationId xmlns:p14="http://schemas.microsoft.com/office/powerpoint/2010/main" val="320859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A349B-18E3-2DD3-AB7A-8772DFFE9BC7}"/>
              </a:ext>
            </a:extLst>
          </p:cNvPr>
          <p:cNvSpPr>
            <a:spLocks noGrp="1"/>
          </p:cNvSpPr>
          <p:nvPr>
            <p:ph type="title"/>
          </p:nvPr>
        </p:nvSpPr>
        <p:spPr>
          <a:xfrm>
            <a:off x="0" y="1"/>
            <a:ext cx="12192000" cy="1168399"/>
          </a:xfrm>
        </p:spPr>
        <p:txBody>
          <a:bodyPr/>
          <a:lstStyle/>
          <a:p>
            <a:pPr algn="ctr"/>
            <a:r>
              <a:rPr lang="en-CA" dirty="0">
                <a:latin typeface="Arial Black" panose="020B0A04020102020204" pitchFamily="34" charset="0"/>
              </a:rPr>
              <a:t>Who Are My Mother and My Brothers?</a:t>
            </a:r>
          </a:p>
        </p:txBody>
      </p:sp>
      <p:sp>
        <p:nvSpPr>
          <p:cNvPr id="3" name="Content Placeholder 2">
            <a:extLst>
              <a:ext uri="{FF2B5EF4-FFF2-40B4-BE49-F238E27FC236}">
                <a16:creationId xmlns:a16="http://schemas.microsoft.com/office/drawing/2014/main" id="{028111AA-DE4C-142D-8854-F4FA937022F7}"/>
              </a:ext>
            </a:extLst>
          </p:cNvPr>
          <p:cNvSpPr>
            <a:spLocks noGrp="1"/>
          </p:cNvSpPr>
          <p:nvPr>
            <p:ph idx="1"/>
          </p:nvPr>
        </p:nvSpPr>
        <p:spPr>
          <a:xfrm>
            <a:off x="0" y="1168400"/>
            <a:ext cx="12306300" cy="5689599"/>
          </a:xfrm>
        </p:spPr>
        <p:txBody>
          <a:bodyPr/>
          <a:lstStyle/>
          <a:p>
            <a:pPr marL="457200" lvl="1" indent="0">
              <a:buNone/>
            </a:pPr>
            <a:r>
              <a:rPr lang="en-CA" b="1" u="sng" dirty="0"/>
              <a:t>Mark 3:31-35 ESV</a:t>
            </a:r>
          </a:p>
          <a:p>
            <a:pPr marL="457200" lvl="1" indent="0">
              <a:buNone/>
            </a:pPr>
            <a:r>
              <a:rPr lang="en-CA" dirty="0"/>
              <a:t>And his mother and his brothers came, and standing outside they sent to him and called him.  And a crowd was sitting around him, and they said to him, “Your mother and your brothers are outside, seeking you.”  </a:t>
            </a:r>
          </a:p>
          <a:p>
            <a:pPr marL="457200" lvl="1" indent="0">
              <a:buNone/>
            </a:pPr>
            <a:r>
              <a:rPr lang="en-CA" dirty="0"/>
              <a:t>And he answered them, “Who are my mother and my brothers?”  And looking about at those who sat around him, he said, “Here are my mother and my brothers!  </a:t>
            </a:r>
            <a:r>
              <a:rPr lang="en-CA" b="1" dirty="0">
                <a:highlight>
                  <a:srgbClr val="FFFF00"/>
                </a:highlight>
              </a:rPr>
              <a:t>For whoever does the will of God, he is my brother and sister and mother</a:t>
            </a:r>
            <a:r>
              <a:rPr lang="en-CA" dirty="0"/>
              <a:t>.”</a:t>
            </a:r>
          </a:p>
          <a:p>
            <a:endParaRPr lang="en-CA" dirty="0"/>
          </a:p>
        </p:txBody>
      </p:sp>
    </p:spTree>
    <p:extLst>
      <p:ext uri="{BB962C8B-B14F-4D97-AF65-F5344CB8AC3E}">
        <p14:creationId xmlns:p14="http://schemas.microsoft.com/office/powerpoint/2010/main" val="2174141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DEEFC-EAAA-080D-5ECA-F7E489A0BAA0}"/>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Jesus’ Birth</a:t>
            </a:r>
          </a:p>
        </p:txBody>
      </p:sp>
      <p:sp>
        <p:nvSpPr>
          <p:cNvPr id="3" name="Content Placeholder 2">
            <a:extLst>
              <a:ext uri="{FF2B5EF4-FFF2-40B4-BE49-F238E27FC236}">
                <a16:creationId xmlns:a16="http://schemas.microsoft.com/office/drawing/2014/main" id="{E8FF7CFA-E965-36A5-94CB-628C1EBF24FC}"/>
              </a:ext>
            </a:extLst>
          </p:cNvPr>
          <p:cNvSpPr>
            <a:spLocks noGrp="1"/>
          </p:cNvSpPr>
          <p:nvPr>
            <p:ph idx="1"/>
          </p:nvPr>
        </p:nvSpPr>
        <p:spPr>
          <a:xfrm>
            <a:off x="0" y="1143000"/>
            <a:ext cx="12192000" cy="5714999"/>
          </a:xfrm>
        </p:spPr>
        <p:txBody>
          <a:bodyPr>
            <a:normAutofit lnSpcReduction="10000"/>
          </a:bodyPr>
          <a:lstStyle/>
          <a:p>
            <a:r>
              <a:rPr lang="en-CA" dirty="0"/>
              <a:t>From the beginning, </a:t>
            </a:r>
            <a:r>
              <a:rPr lang="en-CA" b="1" dirty="0">
                <a:highlight>
                  <a:srgbClr val="FFFF00"/>
                </a:highlight>
              </a:rPr>
              <a:t>things were difficult for Mary</a:t>
            </a:r>
            <a:r>
              <a:rPr lang="en-CA" dirty="0"/>
              <a:t>: </a:t>
            </a:r>
            <a:r>
              <a:rPr lang="en-CA" sz="2400" b="1" u="sng" dirty="0"/>
              <a:t>Luke 2:1, 4-7 ESV</a:t>
            </a:r>
            <a:endParaRPr lang="en-CA" b="1" u="sng" dirty="0"/>
          </a:p>
          <a:p>
            <a:pPr marL="457200" lvl="1" indent="0">
              <a:lnSpc>
                <a:spcPct val="100000"/>
              </a:lnSpc>
              <a:spcBef>
                <a:spcPts val="0"/>
              </a:spcBef>
              <a:buNone/>
            </a:pPr>
            <a:r>
              <a:rPr lang="en-CA" dirty="0"/>
              <a:t>In those days a decree went out from Caesar Augustus that all the world should be registered.  … And </a:t>
            </a:r>
            <a:r>
              <a:rPr lang="en-CA" b="1" dirty="0">
                <a:highlight>
                  <a:srgbClr val="FFFF00"/>
                </a:highlight>
              </a:rPr>
              <a:t>Joseph also went</a:t>
            </a:r>
            <a:r>
              <a:rPr lang="en-CA" dirty="0"/>
              <a:t> up from Galilee, from the town of Nazareth, to Judea, </a:t>
            </a:r>
            <a:r>
              <a:rPr lang="en-CA" b="1" dirty="0">
                <a:highlight>
                  <a:srgbClr val="FFFF00"/>
                </a:highlight>
              </a:rPr>
              <a:t>to the city of David</a:t>
            </a:r>
            <a:r>
              <a:rPr lang="en-CA" dirty="0"/>
              <a:t>, which is called </a:t>
            </a:r>
            <a:r>
              <a:rPr lang="en-CA" b="1" dirty="0">
                <a:highlight>
                  <a:srgbClr val="FFFF00"/>
                </a:highlight>
              </a:rPr>
              <a:t>Bethlehem</a:t>
            </a:r>
            <a:r>
              <a:rPr lang="en-CA" dirty="0"/>
              <a:t>, because he was of the house and lineage of David, </a:t>
            </a:r>
            <a:r>
              <a:rPr lang="en-CA" b="1" dirty="0">
                <a:highlight>
                  <a:srgbClr val="FFFF00"/>
                </a:highlight>
              </a:rPr>
              <a:t>to be registered with Mary</a:t>
            </a:r>
            <a:r>
              <a:rPr lang="en-CA" dirty="0"/>
              <a:t>, </a:t>
            </a:r>
            <a:r>
              <a:rPr lang="en-CA" b="1" dirty="0">
                <a:highlight>
                  <a:srgbClr val="FFFF00"/>
                </a:highlight>
              </a:rPr>
              <a:t>his betrothed</a:t>
            </a:r>
            <a:r>
              <a:rPr lang="en-CA" dirty="0"/>
              <a:t>, </a:t>
            </a:r>
            <a:r>
              <a:rPr lang="en-CA" b="1" dirty="0">
                <a:highlight>
                  <a:srgbClr val="FFFF00"/>
                </a:highlight>
              </a:rPr>
              <a:t>who was with child</a:t>
            </a:r>
            <a:r>
              <a:rPr lang="en-CA" dirty="0"/>
              <a:t>.  </a:t>
            </a:r>
          </a:p>
          <a:p>
            <a:pPr marL="457200" lvl="1" indent="0">
              <a:buNone/>
            </a:pPr>
            <a:r>
              <a:rPr lang="en-CA" dirty="0"/>
              <a:t>And </a:t>
            </a:r>
            <a:r>
              <a:rPr lang="en-CA" b="1" dirty="0">
                <a:highlight>
                  <a:srgbClr val="FFFF00"/>
                </a:highlight>
              </a:rPr>
              <a:t>while they were there</a:t>
            </a:r>
            <a:r>
              <a:rPr lang="en-CA" dirty="0"/>
              <a:t>, </a:t>
            </a:r>
            <a:r>
              <a:rPr lang="en-CA" b="1" dirty="0">
                <a:highlight>
                  <a:srgbClr val="FFFF00"/>
                </a:highlight>
              </a:rPr>
              <a:t>the time came for her to give birth</a:t>
            </a:r>
            <a:r>
              <a:rPr lang="en-CA" dirty="0"/>
              <a:t>.  And she gave birth to her firstborn son and wrapped him in swaddling cloths and laid him in a manger, because </a:t>
            </a:r>
            <a:r>
              <a:rPr lang="en-CA" b="1" dirty="0">
                <a:highlight>
                  <a:srgbClr val="FFFF00"/>
                </a:highlight>
              </a:rPr>
              <a:t>there was no place for them in the guest room</a:t>
            </a:r>
            <a:r>
              <a:rPr lang="en-CA" dirty="0"/>
              <a:t>.</a:t>
            </a:r>
          </a:p>
          <a:p>
            <a:r>
              <a:rPr lang="en-CA" dirty="0"/>
              <a:t>While Jesus was just few days old, </a:t>
            </a:r>
            <a:r>
              <a:rPr lang="en-CA" b="1" dirty="0">
                <a:highlight>
                  <a:srgbClr val="FFFF00"/>
                </a:highlight>
              </a:rPr>
              <a:t>the shepherds arrived</a:t>
            </a:r>
            <a:r>
              <a:rPr lang="en-CA" dirty="0"/>
              <a:t>:</a:t>
            </a:r>
          </a:p>
          <a:p>
            <a:pPr marL="457200" lvl="1" indent="0">
              <a:spcBef>
                <a:spcPts val="0"/>
              </a:spcBef>
              <a:buNone/>
            </a:pPr>
            <a:r>
              <a:rPr lang="en-CA" b="1" u="sng" dirty="0"/>
              <a:t>Luke 2:8a, 9a, 10a, 11, 16-17 ESV</a:t>
            </a:r>
          </a:p>
          <a:p>
            <a:pPr marL="457200" lvl="1" indent="0">
              <a:lnSpc>
                <a:spcPct val="100000"/>
              </a:lnSpc>
              <a:spcBef>
                <a:spcPts val="0"/>
              </a:spcBef>
              <a:buNone/>
            </a:pPr>
            <a:r>
              <a:rPr lang="en-CA" dirty="0"/>
              <a:t>And in the same region there were shepherds out in the field … And an angel of the Lord appeared to them … And the angel said to them, “Fear not, for behold … For unto you is born this day in the city of David </a:t>
            </a:r>
            <a:r>
              <a:rPr lang="en-CA" b="1" dirty="0">
                <a:highlight>
                  <a:srgbClr val="FFFF00"/>
                </a:highlight>
              </a:rPr>
              <a:t>a Savior</a:t>
            </a:r>
            <a:r>
              <a:rPr lang="en-CA" dirty="0"/>
              <a:t>, who is </a:t>
            </a:r>
            <a:r>
              <a:rPr lang="en-CA" b="1" dirty="0">
                <a:highlight>
                  <a:srgbClr val="FFFF00"/>
                </a:highlight>
              </a:rPr>
              <a:t>Christ the Lord</a:t>
            </a:r>
            <a:r>
              <a:rPr lang="en-CA" dirty="0"/>
              <a:t>.  …” </a:t>
            </a:r>
          </a:p>
          <a:p>
            <a:pPr marL="457200" lvl="1" indent="0">
              <a:buNone/>
            </a:pPr>
            <a:r>
              <a:rPr lang="en-CA" dirty="0"/>
              <a:t>And they went with haste and found Mary and Joseph, and the baby lying in a manger.  And when they saw it, </a:t>
            </a:r>
            <a:r>
              <a:rPr lang="en-CA" b="1" dirty="0">
                <a:highlight>
                  <a:srgbClr val="FFFF00"/>
                </a:highlight>
              </a:rPr>
              <a:t>they made known the saying that had been told them concerning this child</a:t>
            </a:r>
            <a:r>
              <a:rPr lang="en-CA" dirty="0"/>
              <a:t>. </a:t>
            </a:r>
          </a:p>
        </p:txBody>
      </p:sp>
    </p:spTree>
    <p:extLst>
      <p:ext uri="{BB962C8B-B14F-4D97-AF65-F5344CB8AC3E}">
        <p14:creationId xmlns:p14="http://schemas.microsoft.com/office/powerpoint/2010/main" val="324019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89189-2E70-88AB-4845-7EA183D67889}"/>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Jesus’ Infancy</a:t>
            </a:r>
          </a:p>
        </p:txBody>
      </p:sp>
      <p:sp>
        <p:nvSpPr>
          <p:cNvPr id="3" name="Content Placeholder 2">
            <a:extLst>
              <a:ext uri="{FF2B5EF4-FFF2-40B4-BE49-F238E27FC236}">
                <a16:creationId xmlns:a16="http://schemas.microsoft.com/office/drawing/2014/main" id="{52D32CB6-F559-59D8-B171-D8584AB6C369}"/>
              </a:ext>
            </a:extLst>
          </p:cNvPr>
          <p:cNvSpPr>
            <a:spLocks noGrp="1"/>
          </p:cNvSpPr>
          <p:nvPr>
            <p:ph idx="1"/>
          </p:nvPr>
        </p:nvSpPr>
        <p:spPr>
          <a:xfrm>
            <a:off x="0" y="1168400"/>
            <a:ext cx="12192000" cy="5689599"/>
          </a:xfrm>
        </p:spPr>
        <p:txBody>
          <a:bodyPr>
            <a:normAutofit/>
          </a:bodyPr>
          <a:lstStyle/>
          <a:p>
            <a:r>
              <a:rPr lang="en-CA" dirty="0"/>
              <a:t>It is NOT clear why Mary and Joseph remained in Bethlehem for an extended period (possibly Joseph had intentions of settling there) – it was clearly a considerable time later that the “wise men” arrived:</a:t>
            </a:r>
          </a:p>
          <a:p>
            <a:pPr marL="457200" lvl="1" indent="0">
              <a:buNone/>
            </a:pPr>
            <a:r>
              <a:rPr lang="en-CA" b="1" u="sng" dirty="0"/>
              <a:t>Matthew 2:7, 16 ESV</a:t>
            </a:r>
          </a:p>
          <a:p>
            <a:pPr marL="457200" lvl="1" indent="0">
              <a:buNone/>
            </a:pPr>
            <a:r>
              <a:rPr lang="en-CA" dirty="0"/>
              <a:t>Then </a:t>
            </a:r>
            <a:r>
              <a:rPr lang="en-CA" b="1" dirty="0">
                <a:highlight>
                  <a:srgbClr val="FFFF00"/>
                </a:highlight>
              </a:rPr>
              <a:t>Herod</a:t>
            </a:r>
            <a:r>
              <a:rPr lang="en-CA" dirty="0"/>
              <a:t> summoned the wise men secretly and </a:t>
            </a:r>
            <a:r>
              <a:rPr lang="en-CA" b="1" dirty="0">
                <a:highlight>
                  <a:srgbClr val="FFFF00"/>
                </a:highlight>
              </a:rPr>
              <a:t>ascertained from them what time the star had appeared</a:t>
            </a:r>
            <a:r>
              <a:rPr lang="en-CA" dirty="0"/>
              <a:t>.  … </a:t>
            </a:r>
            <a:r>
              <a:rPr lang="en-CA" b="1" dirty="0">
                <a:highlight>
                  <a:srgbClr val="FFFF00"/>
                </a:highlight>
              </a:rPr>
              <a:t>Then Herod</a:t>
            </a:r>
            <a:r>
              <a:rPr lang="en-CA" dirty="0"/>
              <a:t>, when he saw that he had been tricked by the wise men, became furious, and he sent and </a:t>
            </a:r>
            <a:r>
              <a:rPr lang="en-CA" b="1" dirty="0">
                <a:highlight>
                  <a:srgbClr val="FFFF00"/>
                </a:highlight>
              </a:rPr>
              <a:t>killed all the male children in Bethlehem and in all that region who were two years old or under</a:t>
            </a:r>
            <a:r>
              <a:rPr lang="en-CA" dirty="0"/>
              <a:t>, according to the time that he had ascertained from the wise men. </a:t>
            </a:r>
          </a:p>
          <a:p>
            <a:r>
              <a:rPr lang="en-CA" dirty="0"/>
              <a:t>This was Satan’s first attempt to destroy Jesus as a human being and thwart the plan of God:</a:t>
            </a:r>
          </a:p>
          <a:p>
            <a:pPr marL="457200" lvl="1" indent="0">
              <a:buNone/>
            </a:pPr>
            <a:r>
              <a:rPr lang="en-CA" b="1" u="sng" dirty="0"/>
              <a:t>Revelation 12:4b-5a ESV</a:t>
            </a:r>
          </a:p>
          <a:p>
            <a:pPr marL="457200" lvl="1" indent="0">
              <a:buNone/>
            </a:pPr>
            <a:r>
              <a:rPr lang="en-CA" dirty="0"/>
              <a:t>And </a:t>
            </a:r>
            <a:r>
              <a:rPr lang="en-CA" b="1" dirty="0">
                <a:highlight>
                  <a:srgbClr val="FFFF00"/>
                </a:highlight>
              </a:rPr>
              <a:t>the dragon stood before the woman who was about to give birth</a:t>
            </a:r>
            <a:r>
              <a:rPr lang="en-CA" dirty="0"/>
              <a:t>, so that when she bore her child </a:t>
            </a:r>
            <a:r>
              <a:rPr lang="en-CA" b="1" dirty="0">
                <a:highlight>
                  <a:srgbClr val="FFFF00"/>
                </a:highlight>
              </a:rPr>
              <a:t>he might devour it</a:t>
            </a:r>
            <a:r>
              <a:rPr lang="en-CA" dirty="0"/>
              <a:t>.  She gave birth to a male child …</a:t>
            </a:r>
          </a:p>
        </p:txBody>
      </p:sp>
    </p:spTree>
    <p:extLst>
      <p:ext uri="{BB962C8B-B14F-4D97-AF65-F5344CB8AC3E}">
        <p14:creationId xmlns:p14="http://schemas.microsoft.com/office/powerpoint/2010/main" val="1091483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EAA539-B65F-76C8-9219-2BEA53172A86}"/>
              </a:ext>
            </a:extLst>
          </p:cNvPr>
          <p:cNvSpPr txBox="1"/>
          <p:nvPr/>
        </p:nvSpPr>
        <p:spPr>
          <a:xfrm>
            <a:off x="0" y="87027"/>
            <a:ext cx="12192000" cy="6683946"/>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After the visit of the “wise </a:t>
            </a:r>
            <a:r>
              <a:rPr lang="en-CA" sz="2800" dirty="0">
                <a:solidFill>
                  <a:prstClr val="black"/>
                </a:solidFill>
                <a:latin typeface="Aptos" panose="02110004020202020204"/>
              </a:rPr>
              <a:t>men” </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Joseph </a:t>
            </a:r>
            <a:r>
              <a:rPr lang="en-CA" sz="2800" dirty="0">
                <a:solidFill>
                  <a:prstClr val="black"/>
                </a:solidFill>
                <a:latin typeface="Aptos" panose="02110004020202020204"/>
              </a:rPr>
              <a:t>was warned to flee </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to Egypt:</a:t>
            </a:r>
          </a:p>
          <a:p>
            <a:pPr lvl="1">
              <a:lnSpc>
                <a:spcPct val="90000"/>
              </a:lnSpc>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Matthew 2:13-15a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Now when they had departed, behold, an angel of the Lord appeared to Joseph in a dream and said, “Rise,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take the child and his mother</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flee to Egypt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remain there until I tell you, for Herod is about to search for the child, to destroy him.”  And he rose and took the child and his mother by night and departed to Egypt and remained there until the death of Herod. </a:t>
            </a:r>
            <a:endPar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Herod died in the spring of 4BC: </a:t>
            </a: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Matthew 2:19-21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when Herod died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behold, an angel of the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Lord appeared in a dream to Joseph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in Egypt, saying, “Rise,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take the child and his mother and go to the land of Israel</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for those who sought the child’s life are dead.”  And he rose and took the child and his mother and went to the land of Israel.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Jospeh was warned of the danger in Judea, so he </a:t>
            </a:r>
            <a:r>
              <a:rPr lang="en-CA" sz="2800" dirty="0">
                <a:solidFill>
                  <a:prstClr val="black"/>
                </a:solidFill>
                <a:latin typeface="Aptos" panose="02110004020202020204"/>
              </a:rPr>
              <a:t>did NOT return to Bethlehem, but returned to his former location in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Galilee:</a:t>
            </a:r>
          </a:p>
          <a:p>
            <a:pPr lvl="1">
              <a:lnSpc>
                <a:spcPct val="90000"/>
              </a:lnSpc>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Matthew 2:22-23a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when he heard that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Archelaus was reigning over Judea</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in place of his father Herod, he was afraid to go there,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being warned in a dream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he withdrew to the district of Galilee.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he went and lived in a city called Nazareth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p:txBody>
      </p:sp>
    </p:spTree>
    <p:extLst>
      <p:ext uri="{BB962C8B-B14F-4D97-AF65-F5344CB8AC3E}">
        <p14:creationId xmlns:p14="http://schemas.microsoft.com/office/powerpoint/2010/main" val="100857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1B4B-2C80-4F81-1385-708E38C0BD3B}"/>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Remnant Community</a:t>
            </a:r>
          </a:p>
        </p:txBody>
      </p:sp>
      <p:sp>
        <p:nvSpPr>
          <p:cNvPr id="3" name="Content Placeholder 2">
            <a:extLst>
              <a:ext uri="{FF2B5EF4-FFF2-40B4-BE49-F238E27FC236}">
                <a16:creationId xmlns:a16="http://schemas.microsoft.com/office/drawing/2014/main" id="{959A9053-BACE-F4C7-0221-F556BD4215D4}"/>
              </a:ext>
            </a:extLst>
          </p:cNvPr>
          <p:cNvSpPr>
            <a:spLocks noGrp="1"/>
          </p:cNvSpPr>
          <p:nvPr>
            <p:ph idx="1"/>
          </p:nvPr>
        </p:nvSpPr>
        <p:spPr>
          <a:xfrm>
            <a:off x="0" y="1155700"/>
            <a:ext cx="12192000" cy="5702299"/>
          </a:xfrm>
        </p:spPr>
        <p:txBody>
          <a:bodyPr>
            <a:normAutofit lnSpcReduction="10000"/>
          </a:bodyPr>
          <a:lstStyle/>
          <a:p>
            <a:r>
              <a:rPr lang="en-CA" dirty="0"/>
              <a:t>The religion of God contained in the Bible had been utterly corrupted by the Priests (the Sadducees)  and the Scribes (the Pharisees)</a:t>
            </a:r>
          </a:p>
          <a:p>
            <a:r>
              <a:rPr lang="en-CA" dirty="0"/>
              <a:t>Starting with the work of Ezekiel, God had prepared a True Remnant to prepare for the First Advent </a:t>
            </a:r>
          </a:p>
          <a:p>
            <a:r>
              <a:rPr lang="en-CA" dirty="0"/>
              <a:t>Mary and Joseph were part of the True Remnant Community, as were Zechariah and Elizabeth the parents of John the Baptist: </a:t>
            </a:r>
            <a:r>
              <a:rPr lang="en-CA" sz="2400" b="1" u="sng" dirty="0"/>
              <a:t>Luke 1:5-6 ESV</a:t>
            </a:r>
            <a:endParaRPr lang="en-CA" b="1" u="sng" dirty="0"/>
          </a:p>
          <a:p>
            <a:pPr marL="457200" lvl="1" indent="0">
              <a:spcBef>
                <a:spcPts val="0"/>
              </a:spcBef>
              <a:buNone/>
            </a:pPr>
            <a:r>
              <a:rPr lang="en-CA" dirty="0"/>
              <a:t>In the days of Herod, king of Judea, there was a priest named </a:t>
            </a:r>
            <a:r>
              <a:rPr lang="en-CA" b="1" dirty="0">
                <a:highlight>
                  <a:srgbClr val="FFFF00"/>
                </a:highlight>
              </a:rPr>
              <a:t>Zechariah</a:t>
            </a:r>
            <a:r>
              <a:rPr lang="en-CA" dirty="0"/>
              <a:t>, of the division of Abijah.  And he had </a:t>
            </a:r>
            <a:r>
              <a:rPr lang="en-CA" b="1" dirty="0">
                <a:highlight>
                  <a:srgbClr val="FFFF00"/>
                </a:highlight>
              </a:rPr>
              <a:t>a wife from the daughters of Aaron</a:t>
            </a:r>
            <a:r>
              <a:rPr lang="en-CA" dirty="0"/>
              <a:t>, and her name was </a:t>
            </a:r>
            <a:r>
              <a:rPr lang="en-CA" b="1" dirty="0">
                <a:highlight>
                  <a:srgbClr val="FFFF00"/>
                </a:highlight>
              </a:rPr>
              <a:t>Elizabeth.</a:t>
            </a:r>
            <a:r>
              <a:rPr lang="en-CA" b="1" dirty="0"/>
              <a:t>  </a:t>
            </a:r>
            <a:r>
              <a:rPr lang="en-CA" dirty="0"/>
              <a:t> And </a:t>
            </a:r>
            <a:r>
              <a:rPr lang="en-CA" b="1" dirty="0">
                <a:highlight>
                  <a:srgbClr val="FFFF00"/>
                </a:highlight>
              </a:rPr>
              <a:t>they were both righteous before God</a:t>
            </a:r>
            <a:r>
              <a:rPr lang="en-CA" dirty="0"/>
              <a:t>, </a:t>
            </a:r>
            <a:r>
              <a:rPr lang="en-CA" b="1" dirty="0">
                <a:highlight>
                  <a:srgbClr val="FFFF00"/>
                </a:highlight>
              </a:rPr>
              <a:t>walking blamelessly</a:t>
            </a:r>
            <a:r>
              <a:rPr lang="en-CA" dirty="0"/>
              <a:t> in all the commandments and statutes of the Lord. </a:t>
            </a:r>
          </a:p>
          <a:p>
            <a:pPr marL="457200" lvl="1" indent="0">
              <a:spcBef>
                <a:spcPts val="0"/>
              </a:spcBef>
              <a:buNone/>
            </a:pPr>
            <a:r>
              <a:rPr lang="en-CA" b="1" u="sng" dirty="0"/>
              <a:t>Matthew 1:18-19, 24 ESV</a:t>
            </a:r>
          </a:p>
          <a:p>
            <a:pPr marL="457200" lvl="1" indent="0">
              <a:spcBef>
                <a:spcPts val="0"/>
              </a:spcBef>
              <a:buNone/>
            </a:pPr>
            <a:r>
              <a:rPr lang="en-CA" dirty="0"/>
              <a:t>Now the birth of Jesus Christ took place in this way.  When his mother Mary had been betrothed to Joseph, before they came together she was found to be with child from the Holy Spirit.  And her husband </a:t>
            </a:r>
            <a:r>
              <a:rPr lang="en-CA" b="1" dirty="0">
                <a:highlight>
                  <a:srgbClr val="FFFF00"/>
                </a:highlight>
              </a:rPr>
              <a:t>Joseph</a:t>
            </a:r>
            <a:r>
              <a:rPr lang="en-CA" dirty="0"/>
              <a:t>, </a:t>
            </a:r>
            <a:r>
              <a:rPr lang="en-CA" b="1" dirty="0">
                <a:highlight>
                  <a:srgbClr val="FFFF00"/>
                </a:highlight>
              </a:rPr>
              <a:t>being a just man</a:t>
            </a:r>
            <a:r>
              <a:rPr lang="en-CA" dirty="0"/>
              <a:t> and unwilling to put her to shame, resolved to divorce her quietly.  … When Joseph woke from sleep, </a:t>
            </a:r>
            <a:r>
              <a:rPr lang="en-CA" b="1" dirty="0">
                <a:highlight>
                  <a:srgbClr val="FFFF00"/>
                </a:highlight>
              </a:rPr>
              <a:t>he did as the angel of the Lord commanded</a:t>
            </a:r>
            <a:r>
              <a:rPr lang="en-CA" dirty="0"/>
              <a:t> him: he took his wife …</a:t>
            </a:r>
          </a:p>
        </p:txBody>
      </p:sp>
    </p:spTree>
    <p:extLst>
      <p:ext uri="{BB962C8B-B14F-4D97-AF65-F5344CB8AC3E}">
        <p14:creationId xmlns:p14="http://schemas.microsoft.com/office/powerpoint/2010/main" val="244652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5E5D22-4CD1-BB5C-0E1E-CBA1B76FCBDA}"/>
              </a:ext>
            </a:extLst>
          </p:cNvPr>
          <p:cNvSpPr txBox="1"/>
          <p:nvPr/>
        </p:nvSpPr>
        <p:spPr>
          <a:xfrm>
            <a:off x="0" y="662569"/>
            <a:ext cx="12192000" cy="5532861"/>
          </a:xfrm>
          <a:prstGeom prst="rect">
            <a:avLst/>
          </a:prstGeom>
          <a:noFill/>
        </p:spPr>
        <p:txBody>
          <a:bodyPr wrap="square">
            <a:spAutoFit/>
          </a:bodyPr>
          <a:lstStyle/>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After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Joseph</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Mary</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Jesus</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returned to Nazareth, they needed to perform the sacrifices for purification from childbirth, so they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went up to Jerusalem</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t>
            </a:r>
          </a:p>
          <a:p>
            <a:pPr lvl="1">
              <a:lnSpc>
                <a:spcPct val="90000"/>
              </a:lnSpc>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Luke 2:22a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when the time came for their purification according to the [nomos] of Moses</a:t>
            </a:r>
            <a:r>
              <a:rPr lang="en-CA" sz="2400" dirty="0">
                <a:solidFill>
                  <a:prstClr val="black"/>
                </a:solidFill>
                <a:latin typeface="Aptos" panose="02110004020202020204"/>
              </a:rPr>
              <a:t> …</a:t>
            </a:r>
            <a:endPar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In Jerusalem, they encountered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two more members of the Remnant Community</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Simeon and Anna: </a:t>
            </a: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Luke 2:25-26, 27b</a:t>
            </a:r>
            <a:r>
              <a:rPr kumimoji="0" lang="el-GR" sz="2400" b="1" i="0" u="sng" strike="noStrike" kern="1200" cap="none" spc="0" normalizeH="0" baseline="0" noProof="0" dirty="0">
                <a:ln>
                  <a:noFill/>
                </a:ln>
                <a:solidFill>
                  <a:prstClr val="black"/>
                </a:solidFill>
                <a:effectLst/>
                <a:uLnTx/>
                <a:uFillTx/>
                <a:latin typeface="Aptos" panose="02110004020202020204"/>
                <a:ea typeface="+mn-ea"/>
                <a:cs typeface="+mn-cs"/>
              </a:rPr>
              <a:t>α</a:t>
            </a: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 28a, 36a, 37b-38 ESV</a:t>
            </a:r>
            <a:endPar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endParaRP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Now there was a man in Jerusalem, whose name was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Simeon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this man was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righteous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devout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waiting for the consolation of Israel</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the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Holy Spirit was upon him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it had been revealed to him by the Holy Spirit that he would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not see death before he had seen the Lord’s Christ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when the parents brought in the child Jesus … he took him up in his arms and blessed God … </a:t>
            </a:r>
          </a:p>
          <a:p>
            <a:pPr lvl="1">
              <a:lnSpc>
                <a:spcPct val="90000"/>
              </a:lnSpc>
              <a:spcBef>
                <a:spcPts val="600"/>
              </a:spcBef>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there was a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prophetess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Anna</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the daughter of Phanuel, of the tribe of Asher. … She did not depart from the temple,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worshiping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with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fasting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prayer</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night and day.  And coming up at that very hour she began 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give thanks to God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speak of him to all who were waiting for the redemption of Jerusalem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p:txBody>
      </p:sp>
    </p:spTree>
    <p:extLst>
      <p:ext uri="{BB962C8B-B14F-4D97-AF65-F5344CB8AC3E}">
        <p14:creationId xmlns:p14="http://schemas.microsoft.com/office/powerpoint/2010/main" val="28122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2D4A4-BD35-D7AC-9EBC-2A39DF03A1C5}"/>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Mary’s Awareness of Her Role</a:t>
            </a:r>
          </a:p>
        </p:txBody>
      </p:sp>
      <p:sp>
        <p:nvSpPr>
          <p:cNvPr id="3" name="Content Placeholder 2">
            <a:extLst>
              <a:ext uri="{FF2B5EF4-FFF2-40B4-BE49-F238E27FC236}">
                <a16:creationId xmlns:a16="http://schemas.microsoft.com/office/drawing/2014/main" id="{2BBC5D7A-13DF-92AC-30E0-11619C848396}"/>
              </a:ext>
            </a:extLst>
          </p:cNvPr>
          <p:cNvSpPr>
            <a:spLocks noGrp="1"/>
          </p:cNvSpPr>
          <p:nvPr>
            <p:ph idx="1"/>
          </p:nvPr>
        </p:nvSpPr>
        <p:spPr>
          <a:xfrm>
            <a:off x="0" y="1168400"/>
            <a:ext cx="12192000" cy="5689599"/>
          </a:xfrm>
        </p:spPr>
        <p:txBody>
          <a:bodyPr>
            <a:normAutofit lnSpcReduction="10000"/>
          </a:bodyPr>
          <a:lstStyle/>
          <a:p>
            <a:r>
              <a:rPr lang="en-CA" dirty="0"/>
              <a:t>In her early pregnancy, </a:t>
            </a:r>
            <a:r>
              <a:rPr lang="en-CA" b="1" dirty="0">
                <a:highlight>
                  <a:srgbClr val="FFFF00"/>
                </a:highlight>
              </a:rPr>
              <a:t>Mary went to see her cousin</a:t>
            </a:r>
            <a:r>
              <a:rPr lang="en-CA" dirty="0"/>
              <a:t>, </a:t>
            </a:r>
            <a:r>
              <a:rPr lang="en-CA" b="1" dirty="0">
                <a:highlight>
                  <a:srgbClr val="FFFF00"/>
                </a:highlight>
              </a:rPr>
              <a:t>Elizabeth</a:t>
            </a:r>
            <a:r>
              <a:rPr lang="en-CA" dirty="0"/>
              <a:t>, who was pregnant with John the Baptist: </a:t>
            </a:r>
            <a:r>
              <a:rPr lang="en-CA" sz="2400" b="1" u="sng" dirty="0"/>
              <a:t>Luke 1:41-43 ESV</a:t>
            </a:r>
            <a:endParaRPr lang="en-CA" b="1" u="sng" dirty="0"/>
          </a:p>
          <a:p>
            <a:pPr marL="457200" lvl="1" indent="0">
              <a:spcBef>
                <a:spcPts val="0"/>
              </a:spcBef>
              <a:buNone/>
            </a:pPr>
            <a:r>
              <a:rPr lang="en-CA" dirty="0"/>
              <a:t>And when Elizabeth heard the greeting of Mary, the baby leaped in her womb. And Elizabeth was filled with the Holy Spirit, and she exclaimed with a loud cry, “Blessed are you among women, and blessed is the fruit of your womb!  And </a:t>
            </a:r>
            <a:r>
              <a:rPr lang="en-CA" b="1" dirty="0">
                <a:highlight>
                  <a:srgbClr val="FFFF00"/>
                </a:highlight>
              </a:rPr>
              <a:t>why is this granted to me that the mother of my Lord should come to me</a:t>
            </a:r>
            <a:r>
              <a:rPr lang="en-CA" dirty="0"/>
              <a:t>?  …”</a:t>
            </a:r>
          </a:p>
          <a:p>
            <a:r>
              <a:rPr lang="en-CA" b="1" dirty="0">
                <a:highlight>
                  <a:srgbClr val="FFFF00"/>
                </a:highlight>
              </a:rPr>
              <a:t>Mary had made careful note of the sayings</a:t>
            </a:r>
            <a:r>
              <a:rPr lang="en-CA" dirty="0"/>
              <a:t> of the Shepherds and Simeon:</a:t>
            </a:r>
          </a:p>
          <a:p>
            <a:pPr marL="457200" lvl="1" indent="0">
              <a:spcBef>
                <a:spcPts val="0"/>
              </a:spcBef>
              <a:buNone/>
            </a:pPr>
            <a:r>
              <a:rPr lang="en-CA" b="1" u="sng" dirty="0"/>
              <a:t>Luke 2:18-19, 33-34a ESV</a:t>
            </a:r>
          </a:p>
          <a:p>
            <a:pPr marL="457200" lvl="1" indent="0">
              <a:spcBef>
                <a:spcPts val="0"/>
              </a:spcBef>
              <a:buNone/>
            </a:pPr>
            <a:r>
              <a:rPr lang="en-CA" dirty="0"/>
              <a:t>And all who heard at wondered at what the shepherds told them.  But </a:t>
            </a:r>
            <a:r>
              <a:rPr lang="en-CA" b="1" dirty="0">
                <a:highlight>
                  <a:srgbClr val="FFFF00"/>
                </a:highlight>
              </a:rPr>
              <a:t>Mary treasured up all these things</a:t>
            </a:r>
            <a:r>
              <a:rPr lang="en-CA" dirty="0"/>
              <a:t>, pondering them in her heart.  </a:t>
            </a:r>
          </a:p>
          <a:p>
            <a:pPr marL="457200" lvl="1" indent="0">
              <a:buNone/>
            </a:pPr>
            <a:r>
              <a:rPr lang="en-CA" dirty="0"/>
              <a:t>And his father and </a:t>
            </a:r>
            <a:r>
              <a:rPr lang="en-CA" b="1" dirty="0">
                <a:highlight>
                  <a:srgbClr val="FFFF00"/>
                </a:highlight>
              </a:rPr>
              <a:t>his mother marveled at what was said about him</a:t>
            </a:r>
            <a:r>
              <a:rPr lang="en-CA" dirty="0"/>
              <a:t>.  And Simeon blessed them and said to Mary his mother …</a:t>
            </a:r>
          </a:p>
          <a:p>
            <a:r>
              <a:rPr lang="en-CA" dirty="0"/>
              <a:t>There are no further details on Jesus’ growing up, only </a:t>
            </a:r>
            <a:r>
              <a:rPr lang="en-CA" b="1" dirty="0">
                <a:highlight>
                  <a:srgbClr val="FFFF00"/>
                </a:highlight>
              </a:rPr>
              <a:t>Luke’s summary</a:t>
            </a:r>
            <a:r>
              <a:rPr lang="en-CA" dirty="0"/>
              <a:t>:</a:t>
            </a:r>
          </a:p>
          <a:p>
            <a:pPr marL="457200" lvl="1" indent="0">
              <a:spcBef>
                <a:spcPts val="0"/>
              </a:spcBef>
              <a:buNone/>
            </a:pPr>
            <a:r>
              <a:rPr lang="en-CA" b="1" u="sng" dirty="0"/>
              <a:t>Luke 2:40 ESV</a:t>
            </a:r>
          </a:p>
          <a:p>
            <a:pPr marL="457200" lvl="1" indent="0">
              <a:spcBef>
                <a:spcPts val="0"/>
              </a:spcBef>
              <a:buNone/>
            </a:pPr>
            <a:r>
              <a:rPr lang="en-CA" dirty="0"/>
              <a:t>And </a:t>
            </a:r>
            <a:r>
              <a:rPr lang="en-CA" b="1" dirty="0">
                <a:highlight>
                  <a:srgbClr val="FFFF00"/>
                </a:highlight>
              </a:rPr>
              <a:t>the child grew and became strong</a:t>
            </a:r>
            <a:r>
              <a:rPr lang="en-CA" dirty="0"/>
              <a:t>, </a:t>
            </a:r>
            <a:r>
              <a:rPr lang="en-CA" b="1" dirty="0">
                <a:highlight>
                  <a:srgbClr val="FFFF00"/>
                </a:highlight>
              </a:rPr>
              <a:t>filled with wisdom</a:t>
            </a:r>
            <a:r>
              <a:rPr lang="en-CA" dirty="0"/>
              <a:t>.  </a:t>
            </a:r>
            <a:br>
              <a:rPr lang="en-CA" dirty="0"/>
            </a:br>
            <a:r>
              <a:rPr lang="en-CA" dirty="0"/>
              <a:t>And the favor of God was upon him.</a:t>
            </a:r>
          </a:p>
          <a:p>
            <a:pPr>
              <a:spcBef>
                <a:spcPts val="0"/>
              </a:spcBef>
            </a:pPr>
            <a:r>
              <a:rPr lang="en-CA" b="1" dirty="0">
                <a:highlight>
                  <a:srgbClr val="FFFF00"/>
                </a:highlight>
              </a:rPr>
              <a:t>We can only speculate on Mary’s role in his growth</a:t>
            </a:r>
            <a:r>
              <a:rPr lang="en-CA" dirty="0"/>
              <a:t> …</a:t>
            </a:r>
          </a:p>
        </p:txBody>
      </p:sp>
    </p:spTree>
    <p:extLst>
      <p:ext uri="{BB962C8B-B14F-4D97-AF65-F5344CB8AC3E}">
        <p14:creationId xmlns:p14="http://schemas.microsoft.com/office/powerpoint/2010/main" val="1613740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6F16-E6F6-DF38-2DB6-06C6A5905F57}"/>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Mary’s Prayer – the Magnificat</a:t>
            </a:r>
          </a:p>
        </p:txBody>
      </p:sp>
      <p:sp>
        <p:nvSpPr>
          <p:cNvPr id="3" name="Content Placeholder 2">
            <a:extLst>
              <a:ext uri="{FF2B5EF4-FFF2-40B4-BE49-F238E27FC236}">
                <a16:creationId xmlns:a16="http://schemas.microsoft.com/office/drawing/2014/main" id="{4AFCA872-BF0D-BB63-40C1-369B3EDA555F}"/>
              </a:ext>
            </a:extLst>
          </p:cNvPr>
          <p:cNvSpPr>
            <a:spLocks noGrp="1"/>
          </p:cNvSpPr>
          <p:nvPr>
            <p:ph idx="1"/>
          </p:nvPr>
        </p:nvSpPr>
        <p:spPr>
          <a:xfrm>
            <a:off x="0" y="1130300"/>
            <a:ext cx="12192000" cy="5727699"/>
          </a:xfrm>
        </p:spPr>
        <p:txBody>
          <a:bodyPr>
            <a:normAutofit/>
          </a:bodyPr>
          <a:lstStyle/>
          <a:p>
            <a:pPr marL="0" indent="-165100">
              <a:buNone/>
            </a:pPr>
            <a:r>
              <a:rPr lang="en-CA" b="1" dirty="0">
                <a:highlight>
                  <a:srgbClr val="FFFF00"/>
                </a:highlight>
              </a:rPr>
              <a:t>Mary was clearly familiar with the Prayer of Hannah</a:t>
            </a:r>
            <a:r>
              <a:rPr lang="en-CA" dirty="0"/>
              <a:t>, she reflects several themes from it: </a:t>
            </a:r>
            <a:r>
              <a:rPr lang="en-CA" sz="2400" b="1" u="sng" dirty="0"/>
              <a:t>Luke 1:46-55 ESV</a:t>
            </a:r>
            <a:endParaRPr lang="en-CA" b="1" u="sng" dirty="0"/>
          </a:p>
          <a:p>
            <a:pPr marL="292100" lvl="1" indent="0">
              <a:buNone/>
            </a:pPr>
            <a:r>
              <a:rPr lang="en-CA" b="1" dirty="0">
                <a:highlight>
                  <a:srgbClr val="FFFF00"/>
                </a:highlight>
              </a:rPr>
              <a:t>My [being] magnifies the Lord</a:t>
            </a:r>
            <a:r>
              <a:rPr lang="en-CA" dirty="0"/>
              <a:t>, and my spirit rejoices in </a:t>
            </a:r>
            <a:r>
              <a:rPr lang="en-CA" b="1" dirty="0">
                <a:highlight>
                  <a:srgbClr val="FFFF00"/>
                </a:highlight>
              </a:rPr>
              <a:t>God my Savior</a:t>
            </a:r>
            <a:r>
              <a:rPr lang="en-CA" dirty="0"/>
              <a:t>,</a:t>
            </a:r>
            <a:br>
              <a:rPr lang="en-CA" dirty="0"/>
            </a:br>
            <a:r>
              <a:rPr lang="en-CA" dirty="0"/>
              <a:t>for he has looked on </a:t>
            </a:r>
            <a:r>
              <a:rPr lang="en-CA" b="1" dirty="0">
                <a:highlight>
                  <a:srgbClr val="FFFF00"/>
                </a:highlight>
              </a:rPr>
              <a:t>the humble estate of his servant</a:t>
            </a:r>
            <a:r>
              <a:rPr lang="en-CA" dirty="0"/>
              <a:t>.</a:t>
            </a:r>
          </a:p>
          <a:p>
            <a:pPr marL="292100" lvl="1" indent="0">
              <a:spcBef>
                <a:spcPts val="1200"/>
              </a:spcBef>
              <a:buNone/>
            </a:pPr>
            <a:r>
              <a:rPr lang="en-CA" dirty="0"/>
              <a:t>For behold, from now on </a:t>
            </a:r>
            <a:r>
              <a:rPr lang="en-CA" b="1" dirty="0">
                <a:highlight>
                  <a:srgbClr val="FFFF00"/>
                </a:highlight>
              </a:rPr>
              <a:t>all generations will call me blessed</a:t>
            </a:r>
            <a:r>
              <a:rPr lang="en-CA" dirty="0"/>
              <a:t>;</a:t>
            </a:r>
            <a:br>
              <a:rPr lang="en-CA" dirty="0"/>
            </a:br>
            <a:r>
              <a:rPr lang="en-CA" dirty="0"/>
              <a:t>for </a:t>
            </a:r>
            <a:r>
              <a:rPr lang="en-CA" b="1" dirty="0">
                <a:highlight>
                  <a:srgbClr val="FFFF00"/>
                </a:highlight>
              </a:rPr>
              <a:t>he who is mighty</a:t>
            </a:r>
            <a:r>
              <a:rPr lang="en-CA" dirty="0"/>
              <a:t> has done </a:t>
            </a:r>
            <a:r>
              <a:rPr lang="en-CA" b="1" dirty="0">
                <a:highlight>
                  <a:srgbClr val="FFFF00"/>
                </a:highlight>
              </a:rPr>
              <a:t>great things</a:t>
            </a:r>
            <a:r>
              <a:rPr lang="en-CA" dirty="0"/>
              <a:t> for me, and </a:t>
            </a:r>
            <a:r>
              <a:rPr lang="en-CA" b="1" dirty="0">
                <a:highlight>
                  <a:srgbClr val="FFFF00"/>
                </a:highlight>
              </a:rPr>
              <a:t>holy is his name</a:t>
            </a:r>
            <a:r>
              <a:rPr lang="en-CA" dirty="0"/>
              <a:t>.</a:t>
            </a:r>
            <a:br>
              <a:rPr lang="en-CA" dirty="0"/>
            </a:br>
            <a:r>
              <a:rPr lang="en-CA" dirty="0"/>
              <a:t>And </a:t>
            </a:r>
            <a:r>
              <a:rPr lang="en-CA" b="1" dirty="0">
                <a:highlight>
                  <a:srgbClr val="FFFF00"/>
                </a:highlight>
              </a:rPr>
              <a:t>his mercy</a:t>
            </a:r>
            <a:r>
              <a:rPr lang="en-CA" dirty="0"/>
              <a:t> is for </a:t>
            </a:r>
            <a:r>
              <a:rPr lang="en-CA" b="1" dirty="0">
                <a:highlight>
                  <a:srgbClr val="FFFF00"/>
                </a:highlight>
              </a:rPr>
              <a:t>those who fear</a:t>
            </a:r>
            <a:r>
              <a:rPr lang="en-CA" dirty="0"/>
              <a:t> him from </a:t>
            </a:r>
            <a:r>
              <a:rPr lang="en-CA" b="1" dirty="0">
                <a:highlight>
                  <a:srgbClr val="FFFF00"/>
                </a:highlight>
              </a:rPr>
              <a:t>generation to generation</a:t>
            </a:r>
            <a:r>
              <a:rPr lang="en-CA" dirty="0"/>
              <a:t>.</a:t>
            </a:r>
          </a:p>
          <a:p>
            <a:pPr marL="292100" lvl="1" indent="0">
              <a:spcBef>
                <a:spcPts val="1200"/>
              </a:spcBef>
              <a:buNone/>
            </a:pPr>
            <a:r>
              <a:rPr lang="en-CA" dirty="0"/>
              <a:t>He has shown </a:t>
            </a:r>
            <a:r>
              <a:rPr lang="en-CA" b="1" dirty="0">
                <a:highlight>
                  <a:srgbClr val="FFFF00"/>
                </a:highlight>
              </a:rPr>
              <a:t>strength with his arm</a:t>
            </a:r>
            <a:r>
              <a:rPr lang="en-CA" dirty="0"/>
              <a:t>;</a:t>
            </a:r>
            <a:br>
              <a:rPr lang="en-CA" dirty="0"/>
            </a:br>
            <a:r>
              <a:rPr lang="en-CA" dirty="0"/>
              <a:t>he has </a:t>
            </a:r>
            <a:r>
              <a:rPr lang="en-CA" b="1" dirty="0">
                <a:highlight>
                  <a:srgbClr val="FFFF00"/>
                </a:highlight>
              </a:rPr>
              <a:t>scattered the proud</a:t>
            </a:r>
            <a:r>
              <a:rPr lang="en-CA" dirty="0"/>
              <a:t> in the thoughts of their hearts;</a:t>
            </a:r>
            <a:br>
              <a:rPr lang="en-CA" dirty="0"/>
            </a:br>
            <a:r>
              <a:rPr lang="en-CA" dirty="0"/>
              <a:t>he has </a:t>
            </a:r>
            <a:r>
              <a:rPr lang="en-CA" b="1" dirty="0">
                <a:highlight>
                  <a:srgbClr val="FFFF00"/>
                </a:highlight>
              </a:rPr>
              <a:t>brought down the mighty</a:t>
            </a:r>
            <a:r>
              <a:rPr lang="en-CA" dirty="0"/>
              <a:t> from their thrones </a:t>
            </a:r>
            <a:br>
              <a:rPr lang="en-CA" dirty="0"/>
            </a:br>
            <a:r>
              <a:rPr lang="en-CA" dirty="0"/>
              <a:t>and </a:t>
            </a:r>
            <a:r>
              <a:rPr lang="en-CA" b="1" dirty="0">
                <a:highlight>
                  <a:srgbClr val="FFFF00"/>
                </a:highlight>
              </a:rPr>
              <a:t>exalted those of humble estate</a:t>
            </a:r>
            <a:r>
              <a:rPr lang="en-CA" dirty="0"/>
              <a:t>;</a:t>
            </a:r>
            <a:br>
              <a:rPr lang="en-CA" dirty="0"/>
            </a:br>
            <a:r>
              <a:rPr lang="en-CA" dirty="0"/>
              <a:t>he has </a:t>
            </a:r>
            <a:r>
              <a:rPr lang="en-CA" b="1" dirty="0">
                <a:highlight>
                  <a:srgbClr val="FFFF00"/>
                </a:highlight>
              </a:rPr>
              <a:t>filled the hungry</a:t>
            </a:r>
            <a:r>
              <a:rPr lang="en-CA" dirty="0"/>
              <a:t> with good things, and </a:t>
            </a:r>
            <a:r>
              <a:rPr lang="en-CA" b="1" dirty="0">
                <a:highlight>
                  <a:srgbClr val="FFFF00"/>
                </a:highlight>
              </a:rPr>
              <a:t>the rich he has sent away empty</a:t>
            </a:r>
            <a:r>
              <a:rPr lang="en-CA" dirty="0"/>
              <a:t>.</a:t>
            </a:r>
          </a:p>
          <a:p>
            <a:pPr marL="292100" lvl="1" indent="0">
              <a:spcBef>
                <a:spcPts val="1200"/>
              </a:spcBef>
              <a:buNone/>
            </a:pPr>
            <a:r>
              <a:rPr lang="en-CA" dirty="0"/>
              <a:t>He has helped </a:t>
            </a:r>
            <a:r>
              <a:rPr lang="en-CA" b="1" dirty="0">
                <a:highlight>
                  <a:srgbClr val="FFFF00"/>
                </a:highlight>
              </a:rPr>
              <a:t>his servant Israel</a:t>
            </a:r>
            <a:r>
              <a:rPr lang="en-CA" dirty="0"/>
              <a:t>, in remembrance of </a:t>
            </a:r>
            <a:r>
              <a:rPr lang="en-CA" b="1" dirty="0">
                <a:highlight>
                  <a:srgbClr val="FFFF00"/>
                </a:highlight>
              </a:rPr>
              <a:t>his mercy</a:t>
            </a:r>
            <a:r>
              <a:rPr lang="en-CA" dirty="0"/>
              <a:t>,</a:t>
            </a:r>
            <a:br>
              <a:rPr lang="en-CA" dirty="0"/>
            </a:br>
            <a:r>
              <a:rPr lang="en-CA" dirty="0"/>
              <a:t>as </a:t>
            </a:r>
            <a:r>
              <a:rPr lang="en-CA" b="1" dirty="0">
                <a:highlight>
                  <a:srgbClr val="FFFF00"/>
                </a:highlight>
              </a:rPr>
              <a:t>he spoke to our fathers</a:t>
            </a:r>
            <a:r>
              <a:rPr lang="en-CA" dirty="0"/>
              <a:t>, </a:t>
            </a:r>
            <a:r>
              <a:rPr lang="en-CA" b="1" dirty="0">
                <a:highlight>
                  <a:srgbClr val="FFFF00"/>
                </a:highlight>
              </a:rPr>
              <a:t>to Abraham and to his offspring forever</a:t>
            </a:r>
            <a:r>
              <a:rPr lang="en-CA" dirty="0"/>
              <a:t>.</a:t>
            </a:r>
          </a:p>
        </p:txBody>
      </p:sp>
    </p:spTree>
    <p:extLst>
      <p:ext uri="{BB962C8B-B14F-4D97-AF65-F5344CB8AC3E}">
        <p14:creationId xmlns:p14="http://schemas.microsoft.com/office/powerpoint/2010/main" val="1743763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1174</TotalTime>
  <Words>4436</Words>
  <Application>Microsoft Office PowerPoint</Application>
  <PresentationFormat>Widescreen</PresentationFormat>
  <Paragraphs>191</Paragraphs>
  <Slides>21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Arial Black</vt:lpstr>
      <vt:lpstr>Office Theme</vt:lpstr>
      <vt:lpstr>Mary &amp; The Kingdom of God</vt:lpstr>
      <vt:lpstr>Mary – the Servant of God</vt:lpstr>
      <vt:lpstr>Jesus’ Birth</vt:lpstr>
      <vt:lpstr>Jesus’ Infancy</vt:lpstr>
      <vt:lpstr>PowerPoint Presentation</vt:lpstr>
      <vt:lpstr>The Remnant Community</vt:lpstr>
      <vt:lpstr>PowerPoint Presentation</vt:lpstr>
      <vt:lpstr>Mary’s Awareness of Her Role</vt:lpstr>
      <vt:lpstr>Mary’s Prayer – the Magnificat</vt:lpstr>
      <vt:lpstr>My [being] magnifies the Lord,  and my spirit rejoices in God my Savior, for he has looked on the humble estate of his servant.</vt:lpstr>
      <vt:lpstr>For behold, from now on all generations will call me blessed;  for he who is mighty has done great things for me,         and holy is his name.   And his mercy is for those who fear him         from generation to generation. </vt:lpstr>
      <vt:lpstr>He has shown strength with his arm; he has scattered the proud in the thoughts of their hearts; he has brought down the mighty from their thrones  and exalted those of humble estate; he has filled the hungry with good things,        and the rich he has sent away empty.</vt:lpstr>
      <vt:lpstr>He has helped his servant Israel, in remembrance of his mercy, as he spoke to our fathers,        to Abraham and to his offspring forever. </vt:lpstr>
      <vt:lpstr>PowerPoint Presentation</vt:lpstr>
      <vt:lpstr>Jesus’ Brothers and Sisters</vt:lpstr>
      <vt:lpstr>Mary and the Crucifixion</vt:lpstr>
      <vt:lpstr>Mary and the Resurrection</vt:lpstr>
      <vt:lpstr>Mary’s Role in the Early Church</vt:lpstr>
      <vt:lpstr>Conclusion</vt:lpstr>
      <vt:lpstr>PowerPoint Presentation</vt:lpstr>
      <vt:lpstr>Who Are My Mother and My Brothers?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20</cp:revision>
  <dcterms:created xsi:type="dcterms:W3CDTF">2024-07-02T10:38:14Z</dcterms:created>
  <dcterms:modified xsi:type="dcterms:W3CDTF">2024-11-16T11:06:31Z</dcterms:modified>
</cp:coreProperties>
</file>