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77" r:id="rId4"/>
    <p:sldId id="260" r:id="rId5"/>
    <p:sldId id="261" r:id="rId6"/>
    <p:sldId id="281" r:id="rId7"/>
    <p:sldId id="275" r:id="rId8"/>
    <p:sldId id="262" r:id="rId9"/>
    <p:sldId id="263" r:id="rId10"/>
    <p:sldId id="264" r:id="rId11"/>
    <p:sldId id="265" r:id="rId12"/>
    <p:sldId id="266" r:id="rId13"/>
    <p:sldId id="278" r:id="rId14"/>
    <p:sldId id="279" r:id="rId15"/>
    <p:sldId id="267" r:id="rId16"/>
    <p:sldId id="268" r:id="rId17"/>
    <p:sldId id="280" r:id="rId18"/>
    <p:sldId id="269" r:id="rId19"/>
    <p:sldId id="270" r:id="rId20"/>
    <p:sldId id="271" r:id="rId21"/>
    <p:sldId id="272" r:id="rId22"/>
    <p:sldId id="274"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5" autoAdjust="0"/>
    <p:restoredTop sz="81528" autoAdjust="0"/>
  </p:normalViewPr>
  <p:slideViewPr>
    <p:cSldViewPr snapToGrid="0">
      <p:cViewPr varScale="1">
        <p:scale>
          <a:sx n="69" d="100"/>
          <a:sy n="69" d="100"/>
        </p:scale>
        <p:origin x="102" y="30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A8040-6CE3-4522-A0AD-06C20AB1706B}" type="datetimeFigureOut">
              <a:rPr lang="en-CA" smtClean="0"/>
              <a:t>2026-01-07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E04FE-86CE-401D-9358-D47C0387D511}" type="slidenum">
              <a:rPr lang="en-CA" smtClean="0"/>
              <a:t>‹#›</a:t>
            </a:fld>
            <a:endParaRPr lang="en-CA"/>
          </a:p>
        </p:txBody>
      </p:sp>
    </p:spTree>
    <p:extLst>
      <p:ext uri="{BB962C8B-B14F-4D97-AF65-F5344CB8AC3E}">
        <p14:creationId xmlns:p14="http://schemas.microsoft.com/office/powerpoint/2010/main" val="17661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New Temple is all about “Holiness”</a:t>
            </a:r>
          </a:p>
          <a:p>
            <a:pPr marL="171450" indent="-171450">
              <a:buFont typeface="Arial" panose="020B0604020202020204" pitchFamily="34" charset="0"/>
              <a:buChar char="•"/>
            </a:pPr>
            <a:r>
              <a:rPr lang="en-CA" dirty="0"/>
              <a:t>God will teach humanity “Holiness” starting with New Israel</a:t>
            </a:r>
          </a:p>
          <a:p>
            <a:pPr marL="171450" indent="-171450">
              <a:buFont typeface="Arial" panose="020B0604020202020204" pitchFamily="34" charset="0"/>
              <a:buChar char="•"/>
            </a:pPr>
            <a:r>
              <a:rPr lang="en-CA" dirty="0"/>
              <a:t>Ezekiel was given a vision of the Land of Israel, New City, the New Temple, and the Sacrificial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589D-F127-4F48-A2AF-04ED808D96A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77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Ezekiel is now explicitly involved</a:t>
            </a:r>
          </a:p>
          <a:p>
            <a:pPr marL="171450" indent="-171450">
              <a:buFont typeface="Arial" panose="020B0604020202020204" pitchFamily="34" charset="0"/>
              <a:buChar char="•"/>
            </a:pPr>
            <a:r>
              <a:rPr lang="en-US" dirty="0"/>
              <a:t>When Israel is established, this will occur</a:t>
            </a:r>
          </a:p>
          <a:p>
            <a:pPr marL="171450" indent="-171450">
              <a:buFont typeface="Arial" panose="020B0604020202020204" pitchFamily="34" charset="0"/>
              <a:buChar char="•"/>
            </a:pPr>
            <a:r>
              <a:rPr lang="en-US" dirty="0"/>
              <a:t>The provenance of Gog is explicit- the uttermost north, periphery</a:t>
            </a:r>
          </a:p>
          <a:p>
            <a:pPr marL="171450" indent="-171450">
              <a:buFont typeface="Arial" panose="020B0604020202020204" pitchFamily="34" charset="0"/>
              <a:buChar char="•"/>
            </a:pPr>
            <a:r>
              <a:rPr lang="en-US" dirty="0"/>
              <a:t>“horses” clearly symbolic</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10</a:t>
            </a:fld>
            <a:endParaRPr lang="en-CA"/>
          </a:p>
        </p:txBody>
      </p:sp>
    </p:spTree>
    <p:extLst>
      <p:ext uri="{BB962C8B-B14F-4D97-AF65-F5344CB8AC3E}">
        <p14:creationId xmlns:p14="http://schemas.microsoft.com/office/powerpoint/2010/main" val="414774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11</a:t>
            </a:fld>
            <a:endParaRPr lang="en-CA"/>
          </a:p>
        </p:txBody>
      </p:sp>
    </p:spTree>
    <p:extLst>
      <p:ext uri="{BB962C8B-B14F-4D97-AF65-F5344CB8AC3E}">
        <p14:creationId xmlns:p14="http://schemas.microsoft.com/office/powerpoint/2010/main" val="171485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3D6E-EBE8-F305-2202-9E98F5C78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8B49E-A2BC-82D3-B5FC-AE510623D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630C4-8F72-1CC7-C5B8-6A9989C44BAD}"/>
              </a:ext>
            </a:extLst>
          </p:cNvPr>
          <p:cNvSpPr>
            <a:spLocks noGrp="1"/>
          </p:cNvSpPr>
          <p:nvPr>
            <p:ph type="body" idx="1"/>
          </p:nvPr>
        </p:nvSpPr>
        <p:spPr/>
        <p:txBody>
          <a:bodyPr/>
          <a:lstStyle/>
          <a:p>
            <a:pPr marL="171450" indent="-171450">
              <a:buFont typeface="Arial" panose="020B0604020202020204" pitchFamily="34" charset="0"/>
              <a:buChar char="•"/>
            </a:pPr>
            <a:r>
              <a:rPr lang="en-CA" dirty="0"/>
              <a:t>The 2:1 ratio is maintained throughout the temple as are multiples of 5 and 10</a:t>
            </a:r>
          </a:p>
          <a:p>
            <a:pPr marL="171450" indent="-171450">
              <a:buFont typeface="Arial" panose="020B0604020202020204" pitchFamily="34" charset="0"/>
              <a:buChar char="•"/>
            </a:pPr>
            <a:r>
              <a:rPr lang="en-CA" dirty="0"/>
              <a:t>The outer wall is 500 cubits square </a:t>
            </a:r>
          </a:p>
          <a:p>
            <a:pPr marL="171450" indent="-171450">
              <a:buFont typeface="Arial" panose="020B0604020202020204" pitchFamily="34" charset="0"/>
              <a:buChar char="•"/>
            </a:pPr>
            <a:r>
              <a:rPr lang="en-CA" dirty="0"/>
              <a:t>The Temple Proper is 50 cubit by 100 cubits</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2C1D89A7-3C49-EA73-EFD1-A631941A3D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04FE-86CE-401D-9358-D47C0387D511}"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234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9B7E-BDA2-B35E-C678-0B92E61F9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6AEDE-5C88-CFC5-168A-153C30FC6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071E9-E8E2-E805-1170-69CADAD918E2}"/>
              </a:ext>
            </a:extLst>
          </p:cNvPr>
          <p:cNvSpPr>
            <a:spLocks noGrp="1"/>
          </p:cNvSpPr>
          <p:nvPr>
            <p:ph type="body" idx="1"/>
          </p:nvPr>
        </p:nvSpPr>
        <p:spPr/>
        <p:txBody>
          <a:bodyPr/>
          <a:lstStyle/>
          <a:p>
            <a:pPr marL="171450" indent="-171450">
              <a:buFont typeface="Arial" panose="020B0604020202020204" pitchFamily="34" charset="0"/>
              <a:buChar char="•"/>
            </a:pPr>
            <a:r>
              <a:rPr lang="en-CA" dirty="0"/>
              <a:t>The “rooms” are likely for teaching</a:t>
            </a:r>
          </a:p>
          <a:p>
            <a:pPr marL="171450" indent="-171450">
              <a:buFont typeface="Arial" panose="020B0604020202020204" pitchFamily="34" charset="0"/>
              <a:buChar char="•"/>
            </a:pPr>
            <a:r>
              <a:rPr lang="en-CA" dirty="0"/>
              <a:t>There will likely be seating galleries to observe the Temple Service</a:t>
            </a:r>
          </a:p>
        </p:txBody>
      </p:sp>
      <p:sp>
        <p:nvSpPr>
          <p:cNvPr id="4" name="Slide Number Placeholder 3">
            <a:extLst>
              <a:ext uri="{FF2B5EF4-FFF2-40B4-BE49-F238E27FC236}">
                <a16:creationId xmlns:a16="http://schemas.microsoft.com/office/drawing/2014/main" id="{F1B4764D-78E0-5291-BE0B-D864C4A1C5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04FE-86CE-401D-9358-D47C0387D511}"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989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Probably mostly sleeping and private space for on-duty priests</a:t>
            </a:r>
          </a:p>
        </p:txBody>
      </p:sp>
      <p:sp>
        <p:nvSpPr>
          <p:cNvPr id="4" name="Slide Number Placeholder 3"/>
          <p:cNvSpPr>
            <a:spLocks noGrp="1"/>
          </p:cNvSpPr>
          <p:nvPr>
            <p:ph type="sldNum" sz="quarter" idx="5"/>
          </p:nvPr>
        </p:nvSpPr>
        <p:spPr/>
        <p:txBody>
          <a:bodyPr/>
          <a:lstStyle/>
          <a:p>
            <a:fld id="{353E04FE-86CE-401D-9358-D47C0387D511}" type="slidenum">
              <a:rPr lang="en-CA" smtClean="0"/>
              <a:t>15</a:t>
            </a:fld>
            <a:endParaRPr lang="en-CA"/>
          </a:p>
        </p:txBody>
      </p:sp>
    </p:spTree>
    <p:extLst>
      <p:ext uri="{BB962C8B-B14F-4D97-AF65-F5344CB8AC3E}">
        <p14:creationId xmlns:p14="http://schemas.microsoft.com/office/powerpoint/2010/main" val="3881863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01F0-5973-2E21-470E-6AE2973DD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3FFA7-EE83-A85A-30C8-248C13277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587B6-2137-92AA-BAE1-A81BE299C0CD}"/>
              </a:ext>
            </a:extLst>
          </p:cNvPr>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C188B6A3-7B66-01AC-E333-0C75ADAF5C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3E04FE-86CE-401D-9358-D47C0387D511}"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447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17</a:t>
            </a:fld>
            <a:endParaRPr lang="en-CA"/>
          </a:p>
        </p:txBody>
      </p:sp>
    </p:spTree>
    <p:extLst>
      <p:ext uri="{BB962C8B-B14F-4D97-AF65-F5344CB8AC3E}">
        <p14:creationId xmlns:p14="http://schemas.microsoft.com/office/powerpoint/2010/main" val="361437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Ex20:26 no steps</a:t>
            </a:r>
          </a:p>
        </p:txBody>
      </p:sp>
      <p:sp>
        <p:nvSpPr>
          <p:cNvPr id="4" name="Slide Number Placeholder 3"/>
          <p:cNvSpPr>
            <a:spLocks noGrp="1"/>
          </p:cNvSpPr>
          <p:nvPr>
            <p:ph type="sldNum" sz="quarter" idx="5"/>
          </p:nvPr>
        </p:nvSpPr>
        <p:spPr/>
        <p:txBody>
          <a:bodyPr/>
          <a:lstStyle/>
          <a:p>
            <a:fld id="{353E04FE-86CE-401D-9358-D47C0387D511}" type="slidenum">
              <a:rPr lang="en-CA" smtClean="0"/>
              <a:t>18</a:t>
            </a:fld>
            <a:endParaRPr lang="en-CA"/>
          </a:p>
        </p:txBody>
      </p:sp>
    </p:spTree>
    <p:extLst>
      <p:ext uri="{BB962C8B-B14F-4D97-AF65-F5344CB8AC3E}">
        <p14:creationId xmlns:p14="http://schemas.microsoft.com/office/powerpoint/2010/main" val="862071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Priesthood will be named after Zadok, Solomon’s priest</a:t>
            </a:r>
          </a:p>
          <a:p>
            <a:pPr marL="171450" indent="-171450">
              <a:buFont typeface="Arial" panose="020B0604020202020204" pitchFamily="34" charset="0"/>
              <a:buChar char="•"/>
            </a:pPr>
            <a:r>
              <a:rPr lang="en-CA" dirty="0"/>
              <a:t>Isaiah 66:20-21</a:t>
            </a:r>
            <a:br>
              <a:rPr lang="en-CA" dirty="0"/>
            </a:br>
            <a:r>
              <a:rPr lang="en-CA" dirty="0"/>
              <a:t>And they shall bring all your brothers from all the nations as an offering to the LORD, on horses and in chariots and in litters and on mules and on dromedaries, to my holy mountain Jerusalem, says the LORD, just as the Israelites bring their grain offering in a clean vessel to the house of the LORD. And </a:t>
            </a:r>
            <a:r>
              <a:rPr lang="en-CA" b="1" u="sng" dirty="0"/>
              <a:t>some of them also I will take for priests and for Levites</a:t>
            </a:r>
            <a:r>
              <a:rPr lang="en-CA" dirty="0"/>
              <a:t>, says the LORD. (ESV)</a:t>
            </a:r>
          </a:p>
        </p:txBody>
      </p:sp>
      <p:sp>
        <p:nvSpPr>
          <p:cNvPr id="4" name="Slide Number Placeholder 3"/>
          <p:cNvSpPr>
            <a:spLocks noGrp="1"/>
          </p:cNvSpPr>
          <p:nvPr>
            <p:ph type="sldNum" sz="quarter" idx="5"/>
          </p:nvPr>
        </p:nvSpPr>
        <p:spPr/>
        <p:txBody>
          <a:bodyPr/>
          <a:lstStyle/>
          <a:p>
            <a:fld id="{353E04FE-86CE-401D-9358-D47C0387D511}" type="slidenum">
              <a:rPr lang="en-CA" smtClean="0"/>
              <a:t>19</a:t>
            </a:fld>
            <a:endParaRPr lang="en-CA"/>
          </a:p>
        </p:txBody>
      </p:sp>
    </p:spTree>
    <p:extLst>
      <p:ext uri="{BB962C8B-B14F-4D97-AF65-F5344CB8AC3E}">
        <p14:creationId xmlns:p14="http://schemas.microsoft.com/office/powerpoint/2010/main" val="240888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altar was made with human hands, therefore, “atonement” is necessary</a:t>
            </a:r>
          </a:p>
          <a:p>
            <a:pPr marL="171450" indent="-171450">
              <a:buFont typeface="Arial" panose="020B0604020202020204" pitchFamily="34" charset="0"/>
              <a:buChar char="•"/>
            </a:pPr>
            <a:r>
              <a:rPr lang="en-CA" dirty="0"/>
              <a:t>It is the “altar” where  the “holy” activity will take place so it must be consecrated</a:t>
            </a:r>
          </a:p>
          <a:p>
            <a:pPr marL="171450" indent="-171450">
              <a:buFont typeface="Arial" panose="020B0604020202020204" pitchFamily="34" charset="0"/>
              <a:buChar char="•"/>
            </a:pPr>
            <a:r>
              <a:rPr lang="en-CA" dirty="0"/>
              <a:t>The rest of the Temple is Holy by the presence of God</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20</a:t>
            </a:fld>
            <a:endParaRPr lang="en-CA"/>
          </a:p>
        </p:txBody>
      </p:sp>
    </p:spTree>
    <p:extLst>
      <p:ext uri="{BB962C8B-B14F-4D97-AF65-F5344CB8AC3E}">
        <p14:creationId xmlns:p14="http://schemas.microsoft.com/office/powerpoint/2010/main" val="360265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last paragraphs of chapter 39 relate more to the temple than what is past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CF5FF-24A6-4AC8-BA8F-FE03B1D6CCCB}"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416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21</a:t>
            </a:fld>
            <a:endParaRPr lang="en-CA"/>
          </a:p>
        </p:txBody>
      </p:sp>
    </p:spTree>
    <p:extLst>
      <p:ext uri="{BB962C8B-B14F-4D97-AF65-F5344CB8AC3E}">
        <p14:creationId xmlns:p14="http://schemas.microsoft.com/office/powerpoint/2010/main" val="405538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u="none" dirty="0"/>
              <a:t>The focus is post second exodus, New Israel</a:t>
            </a:r>
          </a:p>
          <a:p>
            <a:pPr marL="171450" indent="-171450">
              <a:buFont typeface="Arial" panose="020B0604020202020204" pitchFamily="34" charset="0"/>
              <a:buChar char="•"/>
            </a:pPr>
            <a:r>
              <a:rPr lang="en-US" b="0" u="none" dirty="0"/>
              <a:t>Relationship to Attack of Gog is undetermined</a:t>
            </a:r>
          </a:p>
          <a:p>
            <a:pPr marL="171450" indent="-171450">
              <a:buFont typeface="Arial" panose="020B0604020202020204" pitchFamily="34" charset="0"/>
              <a:buChar char="•"/>
            </a:pPr>
            <a:r>
              <a:rPr lang="en-US" b="1" u="sng" dirty="0"/>
              <a:t>HANDOUT …</a:t>
            </a: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3</a:t>
            </a:fld>
            <a:endParaRPr lang="en-CA"/>
          </a:p>
        </p:txBody>
      </p:sp>
    </p:spTree>
    <p:extLst>
      <p:ext uri="{BB962C8B-B14F-4D97-AF65-F5344CB8AC3E}">
        <p14:creationId xmlns:p14="http://schemas.microsoft.com/office/powerpoint/2010/main" val="3295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u="none" dirty="0"/>
              <a:t>25:1:10, April 573BC</a:t>
            </a:r>
          </a:p>
          <a:p>
            <a:pPr marL="171450" indent="-171450">
              <a:buFont typeface="Arial" panose="020B0604020202020204" pitchFamily="34" charset="0"/>
              <a:buChar char="•"/>
            </a:pPr>
            <a:r>
              <a:rPr lang="en-US" b="0" u="none" dirty="0"/>
              <a:t>Ezekiel is positioned to the north of the city</a:t>
            </a:r>
          </a:p>
          <a:p>
            <a:pPr marL="171450" indent="-171450">
              <a:buFont typeface="Arial" panose="020B0604020202020204" pitchFamily="34" charset="0"/>
              <a:buChar char="•"/>
            </a:pPr>
            <a:r>
              <a:rPr lang="en-US" b="0" u="none" dirty="0"/>
              <a:t>Compare “the man” to the First Temple Vision, 8:2-3</a:t>
            </a:r>
          </a:p>
          <a:p>
            <a:pPr marL="171450" indent="-171450">
              <a:buFont typeface="Arial" panose="020B0604020202020204" pitchFamily="34" charset="0"/>
              <a:buChar char="•"/>
            </a:pPr>
            <a:r>
              <a:rPr lang="en-US" b="0" u="none" dirty="0"/>
              <a:t>The text returns to the immediate audience several times, but …</a:t>
            </a:r>
          </a:p>
          <a:p>
            <a:pPr marL="171450" indent="-171450">
              <a:buFont typeface="Arial" panose="020B0604020202020204" pitchFamily="34" charset="0"/>
              <a:buChar char="•"/>
            </a:pPr>
            <a:r>
              <a:rPr lang="en-US" b="0" u="none" dirty="0"/>
              <a:t>Clearly this is recorded for all posterity …</a:t>
            </a:r>
          </a:p>
          <a:p>
            <a:pPr marL="171450" indent="-171450">
              <a:buFont typeface="Arial" panose="020B0604020202020204" pitchFamily="34" charset="0"/>
              <a:buChar char="•"/>
            </a:pPr>
            <a:r>
              <a:rPr lang="en-US" b="0" u="none" dirty="0"/>
              <a:t>Especially us …</a:t>
            </a:r>
          </a:p>
          <a:p>
            <a:pPr marL="171450" indent="-171450">
              <a:buFont typeface="Arial" panose="020B0604020202020204" pitchFamily="34" charset="0"/>
              <a:buChar char="•"/>
            </a:pPr>
            <a:r>
              <a:rPr lang="en-US" b="1" u="sng" dirty="0"/>
              <a:t>HANDOUT …</a:t>
            </a: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4</a:t>
            </a:fld>
            <a:endParaRPr lang="en-CA"/>
          </a:p>
        </p:txBody>
      </p:sp>
    </p:spTree>
    <p:extLst>
      <p:ext uri="{BB962C8B-B14F-4D97-AF65-F5344CB8AC3E}">
        <p14:creationId xmlns:p14="http://schemas.microsoft.com/office/powerpoint/2010/main" val="378384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Like the whole Book of Ezekiel, the message is specifically for the Exiles </a:t>
            </a:r>
          </a:p>
          <a:p>
            <a:pPr marL="171450" indent="-171450">
              <a:buFont typeface="Arial" panose="020B0604020202020204" pitchFamily="34" charset="0"/>
              <a:buChar char="•"/>
            </a:pPr>
            <a:r>
              <a:rPr lang="en-CA" dirty="0"/>
              <a:t>The Exiles whom God is calling are to learn </a:t>
            </a:r>
            <a:r>
              <a:rPr lang="en-CA" b="1" u="sng" dirty="0"/>
              <a:t>repentance</a:t>
            </a:r>
            <a:r>
              <a:rPr lang="en-CA" dirty="0"/>
              <a:t> and trust in the Plan of God </a:t>
            </a:r>
          </a:p>
          <a:p>
            <a:pPr marL="171450" indent="-171450">
              <a:buFont typeface="Arial" panose="020B0604020202020204" pitchFamily="34" charset="0"/>
              <a:buChar char="•"/>
            </a:pPr>
            <a:r>
              <a:rPr lang="en-CA" dirty="0"/>
              <a:t>“design” is  </a:t>
            </a:r>
            <a:r>
              <a:rPr lang="he-IL" dirty="0"/>
              <a:t>צוּרָה</a:t>
            </a:r>
            <a:r>
              <a:rPr lang="en-CA" dirty="0"/>
              <a:t>  - </a:t>
            </a:r>
            <a:r>
              <a:rPr lang="en-CA" dirty="0" err="1"/>
              <a:t>tzurah</a:t>
            </a:r>
            <a:r>
              <a:rPr lang="en-CA" dirty="0"/>
              <a:t>, on each occasion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5</a:t>
            </a:fld>
            <a:endParaRPr lang="en-CA"/>
          </a:p>
        </p:txBody>
      </p:sp>
    </p:spTree>
    <p:extLst>
      <p:ext uri="{BB962C8B-B14F-4D97-AF65-F5344CB8AC3E}">
        <p14:creationId xmlns:p14="http://schemas.microsoft.com/office/powerpoint/2010/main" val="394340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am NOT going to read the details …</a:t>
            </a:r>
          </a:p>
          <a:p>
            <a:pPr marL="171450" indent="-171450">
              <a:buFont typeface="Arial" panose="020B0604020202020204" pitchFamily="34" charset="0"/>
              <a:buChar char="•"/>
            </a:pPr>
            <a:r>
              <a:rPr lang="en-CA" dirty="0"/>
              <a:t>Diagrams are much more effective …</a:t>
            </a:r>
          </a:p>
          <a:p>
            <a:pPr marL="171450" indent="-171450">
              <a:buFont typeface="Arial" panose="020B0604020202020204" pitchFamily="34" charset="0"/>
              <a:buChar char="•"/>
            </a:pPr>
            <a:r>
              <a:rPr lang="en-CA" dirty="0"/>
              <a:t>All these diagrams are from:</a:t>
            </a:r>
          </a:p>
          <a:p>
            <a:pPr marL="171450" indent="-171450">
              <a:buFont typeface="Arial" panose="020B0604020202020204" pitchFamily="34" charset="0"/>
              <a:buChar char="•"/>
            </a:pPr>
            <a:r>
              <a:rPr lang="en-CA" b="1" u="sng" dirty="0"/>
              <a:t>Block, D.I., The Book of Ezekiel Chapters 25-48, (EZ2) New International Commentary on the Old Testament, (NICOT), William B. Eerdmans, Grand Rapids, Michigan, 1998</a:t>
            </a:r>
          </a:p>
          <a:p>
            <a:pPr marL="171450" indent="-171450">
              <a:buFont typeface="Arial" panose="020B0604020202020204" pitchFamily="34" charset="0"/>
              <a:buChar char="•"/>
            </a:pPr>
            <a:r>
              <a:rPr lang="en-CA" dirty="0"/>
              <a:t>The diagrams are all included in the handout …</a:t>
            </a:r>
          </a:p>
        </p:txBody>
      </p:sp>
      <p:sp>
        <p:nvSpPr>
          <p:cNvPr id="4" name="Slide Number Placeholder 3"/>
          <p:cNvSpPr>
            <a:spLocks noGrp="1"/>
          </p:cNvSpPr>
          <p:nvPr>
            <p:ph type="sldNum" sz="quarter" idx="5"/>
          </p:nvPr>
        </p:nvSpPr>
        <p:spPr/>
        <p:txBody>
          <a:bodyPr/>
          <a:lstStyle/>
          <a:p>
            <a:fld id="{353E04FE-86CE-401D-9358-D47C0387D511}" type="slidenum">
              <a:rPr lang="en-CA" smtClean="0"/>
              <a:t>6</a:t>
            </a:fld>
            <a:endParaRPr lang="en-CA"/>
          </a:p>
        </p:txBody>
      </p:sp>
    </p:spTree>
    <p:extLst>
      <p:ext uri="{BB962C8B-B14F-4D97-AF65-F5344CB8AC3E}">
        <p14:creationId xmlns:p14="http://schemas.microsoft.com/office/powerpoint/2010/main" val="278455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long cubit is about 20.5 inches, 1.71 feet</a:t>
            </a:r>
          </a:p>
        </p:txBody>
      </p:sp>
      <p:sp>
        <p:nvSpPr>
          <p:cNvPr id="4" name="Slide Number Placeholder 3"/>
          <p:cNvSpPr>
            <a:spLocks noGrp="1"/>
          </p:cNvSpPr>
          <p:nvPr>
            <p:ph type="sldNum" sz="quarter" idx="5"/>
          </p:nvPr>
        </p:nvSpPr>
        <p:spPr/>
        <p:txBody>
          <a:bodyPr/>
          <a:lstStyle/>
          <a:p>
            <a:fld id="{353E04FE-86CE-401D-9358-D47C0387D511}" type="slidenum">
              <a:rPr lang="en-CA" smtClean="0"/>
              <a:t>7</a:t>
            </a:fld>
            <a:endParaRPr lang="en-CA"/>
          </a:p>
        </p:txBody>
      </p:sp>
    </p:spTree>
    <p:extLst>
      <p:ext uri="{BB962C8B-B14F-4D97-AF65-F5344CB8AC3E}">
        <p14:creationId xmlns:p14="http://schemas.microsoft.com/office/powerpoint/2010/main" val="264799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353E04FE-86CE-401D-9358-D47C0387D511}" type="slidenum">
              <a:rPr lang="en-CA" smtClean="0"/>
              <a:t>8</a:t>
            </a:fld>
            <a:endParaRPr lang="en-CA"/>
          </a:p>
        </p:txBody>
      </p:sp>
    </p:spTree>
    <p:extLst>
      <p:ext uri="{BB962C8B-B14F-4D97-AF65-F5344CB8AC3E}">
        <p14:creationId xmlns:p14="http://schemas.microsoft.com/office/powerpoint/2010/main" val="112651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F: 46:19-20 place for Priest to boil: western end of building</a:t>
            </a:r>
          </a:p>
          <a:p>
            <a:pPr marL="171450" indent="-171450">
              <a:buFont typeface="Arial" panose="020B0604020202020204" pitchFamily="34" charset="0"/>
              <a:buChar char="•"/>
            </a:pPr>
            <a:r>
              <a:rPr lang="en-CA" dirty="0"/>
              <a:t>K: is only 46:21-24</a:t>
            </a:r>
          </a:p>
          <a:p>
            <a:pPr marL="171450" indent="-171450">
              <a:buFont typeface="Arial" panose="020B0604020202020204" pitchFamily="34" charset="0"/>
              <a:buChar char="•"/>
            </a:pPr>
            <a:r>
              <a:rPr lang="en-CA" dirty="0"/>
              <a:t>I: there is no mention of how these chambers are used</a:t>
            </a:r>
          </a:p>
        </p:txBody>
      </p:sp>
      <p:sp>
        <p:nvSpPr>
          <p:cNvPr id="4" name="Slide Number Placeholder 3"/>
          <p:cNvSpPr>
            <a:spLocks noGrp="1"/>
          </p:cNvSpPr>
          <p:nvPr>
            <p:ph type="sldNum" sz="quarter" idx="5"/>
          </p:nvPr>
        </p:nvSpPr>
        <p:spPr/>
        <p:txBody>
          <a:bodyPr/>
          <a:lstStyle/>
          <a:p>
            <a:fld id="{353E04FE-86CE-401D-9358-D47C0387D511}" type="slidenum">
              <a:rPr lang="en-CA" smtClean="0"/>
              <a:t>9</a:t>
            </a:fld>
            <a:endParaRPr lang="en-CA"/>
          </a:p>
        </p:txBody>
      </p:sp>
    </p:spTree>
    <p:extLst>
      <p:ext uri="{BB962C8B-B14F-4D97-AF65-F5344CB8AC3E}">
        <p14:creationId xmlns:p14="http://schemas.microsoft.com/office/powerpoint/2010/main" val="23563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290F-07C2-D8F3-7AEB-4BFB1A775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02CEDDF-8858-963A-D5B5-8172B9181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F0D85E1-9AE9-58EF-DD38-E862435439AC}"/>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71F9B145-AD65-BBB4-B04E-4D0EAC94F1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44CF6E-328E-0274-486F-B24BBF548470}"/>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222056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86B5-E464-522F-10D3-C9238870C9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EC0F61A-276B-A572-2C02-AF58F9EAC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01EFAD-4994-685E-4DA4-FD39CBFD1729}"/>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5C95C70A-95E0-5FE4-44AE-9E108C769D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16E86F-EFCA-AAD8-729D-AB70B1BA95F3}"/>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87368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0722F-ECF7-A638-95EB-A5577F6A7C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B3A38CF-0CCF-E07A-5FBB-CEB4587BA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63DBC7-B748-7B93-237E-F1DFD6B8487F}"/>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28D71E87-645D-7010-58C6-7F58632FDB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99D941-F229-C4CD-06FF-77D84ADF5FE8}"/>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380787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1F4D-E822-F085-FE8C-0629F4707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76807C0-E4D1-8113-D0B4-7FE6B9B84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2BB60F7-1B4D-2F78-D5A3-39B0D316BB43}"/>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6DBCDE26-9134-E8C6-CDC4-D8AB40C261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97A361-5AF9-0009-01DA-9F88AEA7016C}"/>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599018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F502-51D7-D525-DC39-3E333F7A2ABB}"/>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24AC4D61-96D1-F1E5-F21D-2C4596055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585BE5-B30A-A5A0-D258-AFD1F943B2E8}"/>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FF0AC051-78E5-BBD5-D6D6-9460E8C780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214558-99C6-57A1-2E03-E1AA7FBCDB6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72373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BCE-CC8D-4A66-9CFE-7B1074DB0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4665555-72A1-BC65-444E-E4B474488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774320-4CFE-E4EC-699E-C37FC122FAFF}"/>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359CC714-DE52-49B4-D129-11353E7A578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CEA721-847D-1EA8-FD06-FD11BDE9B37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86561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5339-4EE7-CD24-1ADE-EA4EC0524C5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5CA2D5-18B2-E1BB-E144-943D56B49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933C98-D621-BFD0-DC42-48585956F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116E44E-0EE8-C25C-E069-52573DB2140F}"/>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6" name="Footer Placeholder 5">
            <a:extLst>
              <a:ext uri="{FF2B5EF4-FFF2-40B4-BE49-F238E27FC236}">
                <a16:creationId xmlns:a16="http://schemas.microsoft.com/office/drawing/2014/main" id="{18EC8730-29D7-0F83-3A9F-5139EE12000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5E59EA-DF23-2891-6B6B-A6260F8DADE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55720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8AFC-57DF-01D2-FC4A-A16934A088B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DB2EB2-2972-ECA1-E4F6-393270D6D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1A1B09-6D8B-4B3E-9003-A4A11395A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63A05EB-8878-EDC8-77F7-BE28511BF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A23E8-A6B2-1874-A058-8B6426C78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850FFFC-8893-1C46-ED30-206C19F6431D}"/>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8" name="Footer Placeholder 7">
            <a:extLst>
              <a:ext uri="{FF2B5EF4-FFF2-40B4-BE49-F238E27FC236}">
                <a16:creationId xmlns:a16="http://schemas.microsoft.com/office/drawing/2014/main" id="{7D7E6D48-948D-342C-B792-64843AC8500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1B14C6-CA0E-B7EA-2A6B-945FF61ECE7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82336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4783-EFB5-32FC-F391-544C644E39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8A0849-B672-9350-0DF6-379232751703}"/>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4" name="Footer Placeholder 3">
            <a:extLst>
              <a:ext uri="{FF2B5EF4-FFF2-40B4-BE49-F238E27FC236}">
                <a16:creationId xmlns:a16="http://schemas.microsoft.com/office/drawing/2014/main" id="{CB572CA7-E15F-14B5-7A83-A8369A8855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CF9652-E8F5-BB09-229B-21E7C695A303}"/>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53700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BF9F-1C01-3746-9980-85D12B8D03BC}"/>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3" name="Footer Placeholder 2">
            <a:extLst>
              <a:ext uri="{FF2B5EF4-FFF2-40B4-BE49-F238E27FC236}">
                <a16:creationId xmlns:a16="http://schemas.microsoft.com/office/drawing/2014/main" id="{27FE94E7-55B1-9594-5572-11F295804E5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1083408-8933-8429-F3BD-3CBAD5575CC4}"/>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255581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1FD8-AAE2-5ED4-3E41-8B5B2AC434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1D1136-0587-F862-56EE-84A6DF05E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03B5CF-111B-E090-D228-90AEF969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8715F-2A24-CDD0-2447-6AD5B0A6E814}"/>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6" name="Footer Placeholder 5">
            <a:extLst>
              <a:ext uri="{FF2B5EF4-FFF2-40B4-BE49-F238E27FC236}">
                <a16:creationId xmlns:a16="http://schemas.microsoft.com/office/drawing/2014/main" id="{18DDA36E-09E5-04ED-07FF-7E5E59674D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180155-F779-70A9-1A21-DEE902963892}"/>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65513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BA17-B37B-D2B9-6CA0-B19BD1EDF19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03A7ADE-CE2A-4B32-53CB-231F5567F4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FBA412-4B1D-B7C0-2271-261396A9986C}"/>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08484A65-B283-D41C-7ACB-7566F26A3A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C591FD-C7FB-EA67-E045-D2A1F1CC62AB}"/>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4095349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060C-89D9-8F76-C8C3-C009D7BC0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EA50D28-C629-9D65-2B8D-E36BB58DB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DF0D7DB-8753-08B4-C141-B5968528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1A6D9-D1C1-0FE8-33A2-98955EA513F5}"/>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6" name="Footer Placeholder 5">
            <a:extLst>
              <a:ext uri="{FF2B5EF4-FFF2-40B4-BE49-F238E27FC236}">
                <a16:creationId xmlns:a16="http://schemas.microsoft.com/office/drawing/2014/main" id="{3A9B86A6-E020-1A87-2E26-2E98633BA5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4A46D8-0664-5D0F-6984-412560999F40}"/>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359890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AFF-1906-8FA9-5191-92588980C9D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A619FC-EB2F-54FA-2103-90AA4A864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1E44BC-B8A0-522D-2915-FBD4F713315D}"/>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13D913C4-9841-5DBA-2572-40BB80C677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61EBF7-9975-E4A4-E4B9-2798F12B8955}"/>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98214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A4112-0FBF-7BD3-21BF-9C8594519B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1D428C-94A2-E4E3-6F6C-E39848863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80F2E3-8D3D-0CDF-0709-832E210CDFCF}"/>
              </a:ext>
            </a:extLst>
          </p:cNvPr>
          <p:cNvSpPr>
            <a:spLocks noGrp="1"/>
          </p:cNvSpPr>
          <p:nvPr>
            <p:ph type="dt" sz="half" idx="10"/>
          </p:nvPr>
        </p:nvSpPr>
        <p:spPr/>
        <p:txBody>
          <a:body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825DC3D2-FFD6-806C-5735-B8CFB05FCD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2D7282-7F9E-77A3-C30D-93A2A581F231}"/>
              </a:ext>
            </a:extLst>
          </p:cNvPr>
          <p:cNvSpPr>
            <a:spLocks noGrp="1"/>
          </p:cNvSpPr>
          <p:nvPr>
            <p:ph type="sldNum" sz="quarter" idx="12"/>
          </p:nvPr>
        </p:nvSpPr>
        <p:spPr/>
        <p:txBody>
          <a:bodyPr/>
          <a:lstStyle/>
          <a:p>
            <a:fld id="{7344315B-C73D-4B56-8B85-CBDD98A855FD}" type="slidenum">
              <a:rPr lang="en-CA" smtClean="0"/>
              <a:t>‹#›</a:t>
            </a:fld>
            <a:endParaRPr lang="en-CA"/>
          </a:p>
        </p:txBody>
      </p:sp>
    </p:spTree>
    <p:extLst>
      <p:ext uri="{BB962C8B-B14F-4D97-AF65-F5344CB8AC3E}">
        <p14:creationId xmlns:p14="http://schemas.microsoft.com/office/powerpoint/2010/main" val="13513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7208-6C51-020C-7C69-AB9AE84C3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653C8D-B241-AC64-4A9D-4FB09D568D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7864B-FE24-3BE4-F4D0-AE71888D14F8}"/>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5B397D4C-A826-07DA-4315-5E7B0B5902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FDA55-F1F0-73F6-A270-0005CB593BF8}"/>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34009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FCF7-56E4-4890-0284-12C9B163A5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444FE7-BDEE-914C-E88B-E04C6FA08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A510F6-1767-68BB-F8F6-5188DE8B10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ABBC365-7A5E-26C0-E304-F60ADDB9A9D9}"/>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6" name="Footer Placeholder 5">
            <a:extLst>
              <a:ext uri="{FF2B5EF4-FFF2-40B4-BE49-F238E27FC236}">
                <a16:creationId xmlns:a16="http://schemas.microsoft.com/office/drawing/2014/main" id="{6F0855C2-744D-E864-A0A9-9D7DE30A4F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ED24C1-15A9-935D-F49C-09AB597B6A4E}"/>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30553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87A2-343A-BD93-87DB-46E917352DF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F66C61-0C92-2C49-D12F-D63F191D6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086EB-4120-5B93-66FA-1E74B26873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7BB6C82-DFBD-FCF3-BD20-DF91B6054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FDE9D-29AA-AA78-47CF-40AED19DE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4FFBFEA-3417-4188-946C-9443C9F060C7}"/>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8" name="Footer Placeholder 7">
            <a:extLst>
              <a:ext uri="{FF2B5EF4-FFF2-40B4-BE49-F238E27FC236}">
                <a16:creationId xmlns:a16="http://schemas.microsoft.com/office/drawing/2014/main" id="{4A94575D-B872-387F-4E38-C2145E0F4F4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76A4405-B71E-D4B2-A4AC-F9E39785F7A7}"/>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266820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EE98-5CA0-C4A8-5C9C-2058C9304F7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9304C57-ADC1-9030-50E1-7B38B9981723}"/>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4" name="Footer Placeholder 3">
            <a:extLst>
              <a:ext uri="{FF2B5EF4-FFF2-40B4-BE49-F238E27FC236}">
                <a16:creationId xmlns:a16="http://schemas.microsoft.com/office/drawing/2014/main" id="{8E0D3C2A-A896-EB39-9430-3519CBB47D6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F1A1852-7BF9-4815-D5AC-6C491CE80437}"/>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24744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24880-2CEF-2CF4-2591-08F0F50AB7D3}"/>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3" name="Footer Placeholder 2">
            <a:extLst>
              <a:ext uri="{FF2B5EF4-FFF2-40B4-BE49-F238E27FC236}">
                <a16:creationId xmlns:a16="http://schemas.microsoft.com/office/drawing/2014/main" id="{AB85D42C-3477-D281-60BD-C60CAEE43FA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6BB1555-F966-FC09-5EAE-05BCC00CC00C}"/>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40319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ABAC-4A1D-EE3F-2C61-03502D326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21A6B5B-DF02-A1ED-22E6-68B284168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6BB3B1E-14B6-7C32-B74E-F553723D1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075CC-A735-7D21-080B-302CC14DC1C5}"/>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6" name="Footer Placeholder 5">
            <a:extLst>
              <a:ext uri="{FF2B5EF4-FFF2-40B4-BE49-F238E27FC236}">
                <a16:creationId xmlns:a16="http://schemas.microsoft.com/office/drawing/2014/main" id="{80BCD6A7-20E4-9E38-2054-8D1498DD5C2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936723A-A302-780F-3F12-0C159991008B}"/>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383603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8129-E039-11C1-EC3A-F6F4C18A6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1ABAF93-CCA0-A1BB-3DB4-0B517C7C1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1C7C581-C4F7-9711-B915-151E9D128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67593-20BF-09A3-9F0E-021E64B10E18}"/>
              </a:ext>
            </a:extLst>
          </p:cNvPr>
          <p:cNvSpPr>
            <a:spLocks noGrp="1"/>
          </p:cNvSpPr>
          <p:nvPr>
            <p:ph type="dt" sz="half" idx="10"/>
          </p:nvPr>
        </p:nvSpPr>
        <p:spPr/>
        <p:txBody>
          <a:bodyPr/>
          <a:lstStyle/>
          <a:p>
            <a:fld id="{287CF942-F749-426D-A0FE-0E4A844796D4}" type="datetimeFigureOut">
              <a:rPr lang="en-CA" smtClean="0"/>
              <a:t>2026-01-07</a:t>
            </a:fld>
            <a:endParaRPr lang="en-CA"/>
          </a:p>
        </p:txBody>
      </p:sp>
      <p:sp>
        <p:nvSpPr>
          <p:cNvPr id="6" name="Footer Placeholder 5">
            <a:extLst>
              <a:ext uri="{FF2B5EF4-FFF2-40B4-BE49-F238E27FC236}">
                <a16:creationId xmlns:a16="http://schemas.microsoft.com/office/drawing/2014/main" id="{6221FBA6-6DFC-D756-5DB1-A409D916A8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00005C-E211-9623-3223-529E46684600}"/>
              </a:ext>
            </a:extLst>
          </p:cNvPr>
          <p:cNvSpPr>
            <a:spLocks noGrp="1"/>
          </p:cNvSpPr>
          <p:nvPr>
            <p:ph type="sldNum" sz="quarter" idx="12"/>
          </p:nvPr>
        </p:nvSpPr>
        <p:spPr/>
        <p:txBody>
          <a:bodyPr/>
          <a:lstStyle/>
          <a:p>
            <a:fld id="{3D3D9260-CE9D-4409-A6AD-984E7B0449C3}" type="slidenum">
              <a:rPr lang="en-CA" smtClean="0"/>
              <a:t>‹#›</a:t>
            </a:fld>
            <a:endParaRPr lang="en-CA"/>
          </a:p>
        </p:txBody>
      </p:sp>
    </p:spTree>
    <p:extLst>
      <p:ext uri="{BB962C8B-B14F-4D97-AF65-F5344CB8AC3E}">
        <p14:creationId xmlns:p14="http://schemas.microsoft.com/office/powerpoint/2010/main" val="136068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45F3E-DD29-E8E8-AFBE-C0DD2AAA8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7A09A24-FE23-D18A-F7BB-84E59C18F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11794E-0DFB-04DF-AB5B-EE2DD15A3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7CF942-F749-426D-A0FE-0E4A844796D4}" type="datetimeFigureOut">
              <a:rPr lang="en-CA" smtClean="0"/>
              <a:t>2026-01-07</a:t>
            </a:fld>
            <a:endParaRPr lang="en-CA"/>
          </a:p>
        </p:txBody>
      </p:sp>
      <p:sp>
        <p:nvSpPr>
          <p:cNvPr id="5" name="Footer Placeholder 4">
            <a:extLst>
              <a:ext uri="{FF2B5EF4-FFF2-40B4-BE49-F238E27FC236}">
                <a16:creationId xmlns:a16="http://schemas.microsoft.com/office/drawing/2014/main" id="{2F7EF151-B3DA-4C81-29C8-893BA5B14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09CA1C04-B5F0-86EB-EEC4-FCCCF1CCC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3D9260-CE9D-4409-A6AD-984E7B0449C3}" type="slidenum">
              <a:rPr lang="en-CA" smtClean="0"/>
              <a:t>‹#›</a:t>
            </a:fld>
            <a:endParaRPr lang="en-CA"/>
          </a:p>
        </p:txBody>
      </p:sp>
    </p:spTree>
    <p:extLst>
      <p:ext uri="{BB962C8B-B14F-4D97-AF65-F5344CB8AC3E}">
        <p14:creationId xmlns:p14="http://schemas.microsoft.com/office/powerpoint/2010/main" val="191554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10127-A7C0-1CA4-E991-D700DEFF4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6F1E3F-AF92-82F9-106C-FBBC5DF76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F897B3-8FCB-8624-0B12-5A008236C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25A1A-9D34-48D3-96CD-E944F7DA7221}" type="datetimeFigureOut">
              <a:rPr lang="en-CA" smtClean="0"/>
              <a:t>2026-01-07</a:t>
            </a:fld>
            <a:endParaRPr lang="en-CA"/>
          </a:p>
        </p:txBody>
      </p:sp>
      <p:sp>
        <p:nvSpPr>
          <p:cNvPr id="5" name="Footer Placeholder 4">
            <a:extLst>
              <a:ext uri="{FF2B5EF4-FFF2-40B4-BE49-F238E27FC236}">
                <a16:creationId xmlns:a16="http://schemas.microsoft.com/office/drawing/2014/main" id="{DAA137BB-1B7F-B67E-5A22-5AF7AA87E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F0ACB60-6599-355B-42F3-8BFDF0FEA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4315B-C73D-4B56-8B85-CBDD98A855FD}" type="slidenum">
              <a:rPr lang="en-CA" smtClean="0"/>
              <a:t>‹#›</a:t>
            </a:fld>
            <a:endParaRPr lang="en-CA"/>
          </a:p>
        </p:txBody>
      </p:sp>
    </p:spTree>
    <p:extLst>
      <p:ext uri="{BB962C8B-B14F-4D97-AF65-F5344CB8AC3E}">
        <p14:creationId xmlns:p14="http://schemas.microsoft.com/office/powerpoint/2010/main" val="998413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E912-58EE-6A40-D776-767C3599EDB3}"/>
              </a:ext>
            </a:extLst>
          </p:cNvPr>
          <p:cNvSpPr>
            <a:spLocks noGrp="1"/>
          </p:cNvSpPr>
          <p:nvPr>
            <p:ph type="ctrTitle"/>
          </p:nvPr>
        </p:nvSpPr>
        <p:spPr>
          <a:xfrm>
            <a:off x="0" y="0"/>
            <a:ext cx="12192000" cy="1333500"/>
          </a:xfrm>
        </p:spPr>
        <p:txBody>
          <a:bodyPr anchor="ctr">
            <a:normAutofit fontScale="90000"/>
          </a:bodyPr>
          <a:lstStyle/>
          <a:p>
            <a:r>
              <a:rPr lang="en-CA" dirty="0">
                <a:latin typeface="Arial Black" panose="020B0A04020102020204" pitchFamily="34" charset="0"/>
              </a:rPr>
              <a:t>Ezekiel – Land, City, &amp; Temple</a:t>
            </a:r>
          </a:p>
        </p:txBody>
      </p:sp>
      <p:sp>
        <p:nvSpPr>
          <p:cNvPr id="3" name="Subtitle 2">
            <a:extLst>
              <a:ext uri="{FF2B5EF4-FFF2-40B4-BE49-F238E27FC236}">
                <a16:creationId xmlns:a16="http://schemas.microsoft.com/office/drawing/2014/main" id="{0A0ECAF2-A54E-949D-93BE-8F86AD6E18AF}"/>
              </a:ext>
            </a:extLst>
          </p:cNvPr>
          <p:cNvSpPr>
            <a:spLocks noGrp="1"/>
          </p:cNvSpPr>
          <p:nvPr>
            <p:ph type="subTitle" idx="1"/>
          </p:nvPr>
        </p:nvSpPr>
        <p:spPr>
          <a:xfrm>
            <a:off x="0" y="1333500"/>
            <a:ext cx="12192000" cy="5295900"/>
          </a:xfrm>
        </p:spPr>
        <p:txBody>
          <a:bodyPr>
            <a:normAutofit fontScale="85000" lnSpcReduction="20000"/>
          </a:bodyPr>
          <a:lstStyle/>
          <a:p>
            <a:pPr lvl="1">
              <a:lnSpc>
                <a:spcPct val="100000"/>
              </a:lnSpc>
              <a:spcBef>
                <a:spcPts val="0"/>
              </a:spcBef>
            </a:pPr>
            <a:r>
              <a:rPr lang="en-CA" sz="3000" b="1" dirty="0">
                <a:solidFill>
                  <a:srgbClr val="FF0000"/>
                </a:solidFill>
              </a:rPr>
              <a:t>And </a:t>
            </a:r>
            <a:r>
              <a:rPr lang="en-CA" sz="3000" b="1" i="1" dirty="0">
                <a:solidFill>
                  <a:srgbClr val="FF0000"/>
                </a:solidFill>
                <a:highlight>
                  <a:srgbClr val="FFFF00"/>
                </a:highlight>
              </a:rPr>
              <a:t>I will set my glory among the nations</a:t>
            </a:r>
            <a:r>
              <a:rPr lang="en-CA" sz="3000" b="1" dirty="0">
                <a:solidFill>
                  <a:srgbClr val="FF0000"/>
                </a:solidFill>
              </a:rPr>
              <a:t> …</a:t>
            </a:r>
            <a:br>
              <a:rPr lang="en-CA" sz="3000" b="1" dirty="0">
                <a:solidFill>
                  <a:srgbClr val="FF0000"/>
                </a:solidFill>
              </a:rPr>
            </a:br>
            <a:r>
              <a:rPr lang="en-CA" sz="3000" b="1" dirty="0">
                <a:solidFill>
                  <a:srgbClr val="FF0000"/>
                </a:solidFill>
              </a:rPr>
              <a:t>The house of Israel shall know that I am the LORD their God</a:t>
            </a:r>
            <a:r>
              <a:rPr lang="en-US" sz="3000" b="1" dirty="0">
                <a:solidFill>
                  <a:srgbClr val="FF0000"/>
                </a:solidFill>
              </a:rPr>
              <a:t>…</a:t>
            </a:r>
            <a:r>
              <a:rPr lang="en-CA" sz="3000" b="1" dirty="0">
                <a:solidFill>
                  <a:srgbClr val="FF0000"/>
                </a:solidFill>
              </a:rPr>
              <a:t> </a:t>
            </a:r>
          </a:p>
          <a:p>
            <a:pPr algn="r">
              <a:lnSpc>
                <a:spcPct val="70000"/>
              </a:lnSpc>
              <a:spcBef>
                <a:spcPts val="0"/>
              </a:spcBef>
            </a:pPr>
            <a:r>
              <a:rPr lang="en-CA" sz="2000" b="1" dirty="0"/>
              <a:t>Ezekiel 39:21a, 22a ESV</a:t>
            </a:r>
          </a:p>
          <a:p>
            <a:pPr lvl="1">
              <a:lnSpc>
                <a:spcPct val="100000"/>
              </a:lnSpc>
              <a:spcBef>
                <a:spcPts val="1200"/>
              </a:spcBef>
            </a:pPr>
            <a:r>
              <a:rPr lang="en-CA" sz="3100" b="1" i="1" dirty="0">
                <a:solidFill>
                  <a:srgbClr val="FF0000"/>
                </a:solidFill>
                <a:highlight>
                  <a:srgbClr val="FFFF00"/>
                </a:highlight>
              </a:rPr>
              <a:t>In visions of God he brought me to the land of Israel</a:t>
            </a:r>
            <a:r>
              <a:rPr lang="en-CA" sz="3100" b="1" dirty="0">
                <a:solidFill>
                  <a:srgbClr val="FF0000"/>
                </a:solidFill>
              </a:rPr>
              <a:t>, </a:t>
            </a:r>
            <a:br>
              <a:rPr lang="en-CA" sz="3100" b="1" dirty="0">
                <a:solidFill>
                  <a:srgbClr val="FF0000"/>
                </a:solidFill>
              </a:rPr>
            </a:br>
            <a:r>
              <a:rPr lang="en-CA" sz="3100" b="1" dirty="0">
                <a:solidFill>
                  <a:srgbClr val="FF0000"/>
                </a:solidFill>
              </a:rPr>
              <a:t>and set me down on a very high mountain, </a:t>
            </a:r>
            <a:br>
              <a:rPr lang="en-CA" sz="3100" b="1" dirty="0">
                <a:solidFill>
                  <a:srgbClr val="FF0000"/>
                </a:solidFill>
              </a:rPr>
            </a:br>
            <a:r>
              <a:rPr lang="en-CA" sz="3100" b="1" dirty="0">
                <a:solidFill>
                  <a:srgbClr val="FF0000"/>
                </a:solidFill>
              </a:rPr>
              <a:t>on which was a structure like a city to the south</a:t>
            </a:r>
            <a:r>
              <a:rPr lang="en-US" sz="3100" b="1" dirty="0">
                <a:solidFill>
                  <a:srgbClr val="FF0000"/>
                </a:solidFill>
              </a:rPr>
              <a:t> …</a:t>
            </a:r>
            <a:r>
              <a:rPr lang="en-CA" sz="3100" b="1" dirty="0">
                <a:solidFill>
                  <a:srgbClr val="FF0000"/>
                </a:solidFill>
              </a:rPr>
              <a:t> </a:t>
            </a:r>
          </a:p>
          <a:p>
            <a:pPr marL="457200" lvl="1" indent="0" algn="r">
              <a:lnSpc>
                <a:spcPct val="30000"/>
              </a:lnSpc>
              <a:spcBef>
                <a:spcPts val="0"/>
              </a:spcBef>
              <a:buNone/>
            </a:pPr>
            <a:r>
              <a:rPr lang="en-CA" sz="2000" b="1" dirty="0"/>
              <a:t>Ezekiel 40:2 ESV</a:t>
            </a:r>
          </a:p>
          <a:p>
            <a:pPr marL="0" marR="0" lvl="2"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t>Now when he had finished measuring the interior of the temple area, </a:t>
            </a:r>
            <a:b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t>he led me out by the gate that faced east, and measured the temple area all around. </a:t>
            </a:r>
            <a:b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t>It had a wall around it, 500 cubits long and 500 cubits broad, </a:t>
            </a:r>
            <a:br>
              <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en-CA" sz="3000" b="1" i="1" u="none" strike="noStrike" kern="1200" cap="none" spc="0" normalizeH="0" baseline="0" noProof="0" dirty="0">
                <a:ln>
                  <a:noFill/>
                </a:ln>
                <a:solidFill>
                  <a:srgbClr val="FF0000"/>
                </a:solidFill>
                <a:effectLst/>
                <a:highlight>
                  <a:srgbClr val="FFFF00"/>
                </a:highlight>
                <a:uLnTx/>
                <a:uFillTx/>
                <a:latin typeface="Aptos" panose="02110004020202020204"/>
                <a:ea typeface="+mn-ea"/>
                <a:cs typeface="+mn-cs"/>
              </a:rPr>
              <a:t>to make a separation between the holy and the common</a:t>
            </a:r>
            <a:r>
              <a:rPr kumimoji="0" lang="en-US" sz="3000" b="1" i="0" u="none" strike="noStrike" kern="1200" cap="none" spc="0" normalizeH="0" baseline="0" noProof="0" dirty="0">
                <a:ln>
                  <a:noFill/>
                </a:ln>
                <a:solidFill>
                  <a:srgbClr val="FF0000"/>
                </a:solidFill>
                <a:effectLst/>
                <a:uLnTx/>
                <a:uFillTx/>
                <a:latin typeface="Aptos" panose="02110004020202020204"/>
                <a:ea typeface="+mn-ea"/>
                <a:cs typeface="+mn-cs"/>
              </a:rPr>
              <a:t>. </a:t>
            </a:r>
            <a:endParaRPr kumimoji="0" lang="en-CA" sz="3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algn="r">
              <a:lnSpc>
                <a:spcPct val="30000"/>
              </a:lnSpc>
              <a:spcBef>
                <a:spcPts val="0"/>
              </a:spcBef>
            </a:pPr>
            <a:r>
              <a:rPr lang="en-CA" sz="2000" b="1" dirty="0"/>
              <a:t>Ezekiel 42:15, 20b ESV</a:t>
            </a:r>
          </a:p>
          <a:p>
            <a:pPr marL="457200" marR="0" lvl="1" indent="0"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CA" sz="3000" b="1" i="0" u="none" strike="noStrike" kern="1200" cap="none" spc="0" normalizeH="0" baseline="0" noProof="0" dirty="0">
                <a:ln>
                  <a:noFill/>
                </a:ln>
                <a:solidFill>
                  <a:srgbClr val="FF0000"/>
                </a:solidFill>
                <a:effectLst/>
                <a:uLnTx/>
                <a:uFillTx/>
                <a:ea typeface="+mn-ea"/>
                <a:cs typeface="+mn-cs"/>
              </a:rPr>
              <a:t>Seven days shall they </a:t>
            </a:r>
            <a:r>
              <a:rPr kumimoji="0" lang="en-CA" sz="3000" b="1" i="1" u="none" strike="noStrike" kern="1200" cap="none" spc="0" normalizeH="0" baseline="0" noProof="0" dirty="0">
                <a:ln>
                  <a:noFill/>
                </a:ln>
                <a:solidFill>
                  <a:srgbClr val="FF0000"/>
                </a:solidFill>
                <a:effectLst/>
                <a:highlight>
                  <a:srgbClr val="FFFF00"/>
                </a:highlight>
                <a:uLnTx/>
                <a:uFillTx/>
                <a:ea typeface="+mn-ea"/>
                <a:cs typeface="+mn-cs"/>
              </a:rPr>
              <a:t>make atonement for the altar</a:t>
            </a:r>
            <a:r>
              <a:rPr kumimoji="0" lang="en-CA" sz="3000" b="1" i="0" u="none" strike="noStrike" kern="1200" cap="none" spc="0" normalizeH="0" baseline="0" noProof="0" dirty="0">
                <a:ln>
                  <a:noFill/>
                </a:ln>
                <a:solidFill>
                  <a:srgbClr val="FF0000"/>
                </a:solidFill>
                <a:effectLst/>
                <a:uLnTx/>
                <a:uFillTx/>
                <a:ea typeface="+mn-ea"/>
                <a:cs typeface="+mn-cs"/>
              </a:rPr>
              <a:t> and cleanse it, </a:t>
            </a:r>
            <a:br>
              <a:rPr kumimoji="0" lang="en-CA" sz="3000" b="1" i="0" u="none" strike="noStrike" kern="1200" cap="none" spc="0" normalizeH="0" baseline="0" noProof="0" dirty="0">
                <a:ln>
                  <a:noFill/>
                </a:ln>
                <a:solidFill>
                  <a:srgbClr val="FF0000"/>
                </a:solidFill>
                <a:effectLst/>
                <a:uLnTx/>
                <a:uFillTx/>
                <a:ea typeface="+mn-ea"/>
                <a:cs typeface="+mn-cs"/>
              </a:rPr>
            </a:br>
            <a:r>
              <a:rPr kumimoji="0" lang="en-CA" sz="3000" b="1" i="0" u="none" strike="noStrike" kern="1200" cap="none" spc="0" normalizeH="0" baseline="0" noProof="0" dirty="0">
                <a:ln>
                  <a:noFill/>
                </a:ln>
                <a:solidFill>
                  <a:srgbClr val="FF0000"/>
                </a:solidFill>
                <a:effectLst/>
                <a:uLnTx/>
                <a:uFillTx/>
                <a:ea typeface="+mn-ea"/>
                <a:cs typeface="+mn-cs"/>
              </a:rPr>
              <a:t>and </a:t>
            </a:r>
            <a:r>
              <a:rPr kumimoji="0" lang="en-CA" sz="3000" b="1" i="1" u="none" strike="noStrike" kern="1200" cap="none" spc="0" normalizeH="0" baseline="0" noProof="0" dirty="0">
                <a:ln>
                  <a:noFill/>
                </a:ln>
                <a:solidFill>
                  <a:srgbClr val="FF0000"/>
                </a:solidFill>
                <a:effectLst/>
                <a:highlight>
                  <a:srgbClr val="FFFF00"/>
                </a:highlight>
                <a:uLnTx/>
                <a:uFillTx/>
                <a:ea typeface="+mn-ea"/>
                <a:cs typeface="+mn-cs"/>
              </a:rPr>
              <a:t>so consecrate it</a:t>
            </a:r>
            <a:r>
              <a:rPr kumimoji="0" lang="en-CA" sz="3000" b="1" i="0" u="none" strike="noStrike" kern="1200" cap="none" spc="0" normalizeH="0" baseline="0" noProof="0" dirty="0">
                <a:ln>
                  <a:noFill/>
                </a:ln>
                <a:solidFill>
                  <a:srgbClr val="FF0000"/>
                </a:solidFill>
                <a:effectLst/>
                <a:uLnTx/>
                <a:uFillTx/>
                <a:ea typeface="+mn-ea"/>
                <a:cs typeface="+mn-cs"/>
              </a:rPr>
              <a:t>. </a:t>
            </a:r>
            <a:br>
              <a:rPr kumimoji="0" lang="en-CA" sz="3000" b="1" i="0" u="none" strike="noStrike" kern="1200" cap="none" spc="0" normalizeH="0" baseline="0" noProof="0" dirty="0">
                <a:ln>
                  <a:noFill/>
                </a:ln>
                <a:solidFill>
                  <a:srgbClr val="FF0000"/>
                </a:solidFill>
                <a:effectLst/>
                <a:uLnTx/>
                <a:uFillTx/>
                <a:ea typeface="+mn-ea"/>
                <a:cs typeface="+mn-cs"/>
              </a:rPr>
            </a:br>
            <a:r>
              <a:rPr kumimoji="0" lang="en-CA" sz="3000" b="1" i="0" u="none" strike="noStrike" kern="1200" cap="none" spc="0" normalizeH="0" baseline="0" noProof="0" dirty="0">
                <a:ln>
                  <a:noFill/>
                </a:ln>
                <a:solidFill>
                  <a:srgbClr val="FF0000"/>
                </a:solidFill>
                <a:effectLst/>
                <a:uLnTx/>
                <a:uFillTx/>
                <a:ea typeface="+mn-ea"/>
                <a:cs typeface="+mn-cs"/>
              </a:rPr>
              <a:t>…then from the eighth day onward the priests shall offer on the altar </a:t>
            </a:r>
            <a:br>
              <a:rPr kumimoji="0" lang="en-CA" sz="3000" b="1" i="0" u="none" strike="noStrike" kern="1200" cap="none" spc="0" normalizeH="0" baseline="0" noProof="0" dirty="0">
                <a:ln>
                  <a:noFill/>
                </a:ln>
                <a:solidFill>
                  <a:srgbClr val="FF0000"/>
                </a:solidFill>
                <a:effectLst/>
                <a:uLnTx/>
                <a:uFillTx/>
                <a:ea typeface="+mn-ea"/>
                <a:cs typeface="+mn-cs"/>
              </a:rPr>
            </a:br>
            <a:r>
              <a:rPr kumimoji="0" lang="en-CA" sz="3000" b="1" i="0" u="none" strike="noStrike" kern="1200" cap="none" spc="0" normalizeH="0" baseline="0" noProof="0" dirty="0">
                <a:ln>
                  <a:noFill/>
                </a:ln>
                <a:solidFill>
                  <a:srgbClr val="FF0000"/>
                </a:solidFill>
                <a:effectLst/>
                <a:uLnTx/>
                <a:uFillTx/>
                <a:ea typeface="+mn-ea"/>
                <a:cs typeface="+mn-cs"/>
              </a:rPr>
              <a:t>your burnt offerings and your peace offerings, </a:t>
            </a:r>
            <a:br>
              <a:rPr kumimoji="0" lang="en-CA" sz="3000" b="1" i="0" u="none" strike="noStrike" kern="1200" cap="none" spc="0" normalizeH="0" baseline="0" noProof="0" dirty="0">
                <a:ln>
                  <a:noFill/>
                </a:ln>
                <a:solidFill>
                  <a:srgbClr val="FF0000"/>
                </a:solidFill>
                <a:effectLst/>
                <a:uLnTx/>
                <a:uFillTx/>
                <a:ea typeface="+mn-ea"/>
                <a:cs typeface="+mn-cs"/>
              </a:rPr>
            </a:br>
            <a:r>
              <a:rPr kumimoji="0" lang="en-CA" sz="3000" b="1" i="0" u="none" strike="noStrike" kern="1200" cap="none" spc="0" normalizeH="0" baseline="0" noProof="0" dirty="0">
                <a:ln>
                  <a:noFill/>
                </a:ln>
                <a:solidFill>
                  <a:srgbClr val="FF0000"/>
                </a:solidFill>
                <a:effectLst/>
                <a:uLnTx/>
                <a:uFillTx/>
                <a:ea typeface="+mn-ea"/>
                <a:cs typeface="+mn-cs"/>
              </a:rPr>
              <a:t>and </a:t>
            </a:r>
            <a:r>
              <a:rPr kumimoji="0" lang="en-CA" sz="3000" b="1" i="1" u="none" strike="noStrike" kern="1200" cap="none" spc="0" normalizeH="0" baseline="0" noProof="0" dirty="0">
                <a:ln>
                  <a:noFill/>
                </a:ln>
                <a:solidFill>
                  <a:srgbClr val="FF0000"/>
                </a:solidFill>
                <a:effectLst/>
                <a:highlight>
                  <a:srgbClr val="FFFF00"/>
                </a:highlight>
                <a:uLnTx/>
                <a:uFillTx/>
                <a:ea typeface="+mn-ea"/>
                <a:cs typeface="+mn-cs"/>
              </a:rPr>
              <a:t>I will accept you</a:t>
            </a:r>
            <a:r>
              <a:rPr kumimoji="0" lang="en-CA" sz="3000" b="1" i="0" u="none" strike="noStrike" kern="1200" cap="none" spc="0" normalizeH="0" baseline="0" noProof="0" dirty="0">
                <a:ln>
                  <a:noFill/>
                </a:ln>
                <a:solidFill>
                  <a:srgbClr val="FF0000"/>
                </a:solidFill>
                <a:effectLst/>
                <a:uLnTx/>
                <a:uFillTx/>
                <a:ea typeface="+mn-ea"/>
                <a:cs typeface="+mn-cs"/>
              </a:rPr>
              <a:t>, declares the Lord GOD.</a:t>
            </a:r>
            <a:r>
              <a:rPr kumimoji="0" lang="en-US" sz="3000" b="1" i="0" u="none" strike="noStrike" kern="1200" cap="none" spc="0" normalizeH="0" baseline="0" noProof="0" dirty="0">
                <a:ln>
                  <a:noFill/>
                </a:ln>
                <a:solidFill>
                  <a:srgbClr val="FF0000"/>
                </a:solidFill>
                <a:effectLst/>
                <a:highlight>
                  <a:srgbClr val="FFFF00"/>
                </a:highlight>
                <a:uLnTx/>
                <a:uFillTx/>
                <a:ea typeface="+mn-ea"/>
                <a:cs typeface="+mn-cs"/>
              </a:rPr>
              <a:t> </a:t>
            </a:r>
            <a:endParaRPr lang="en-CA" sz="3000" b="1" dirty="0">
              <a:solidFill>
                <a:srgbClr val="FF0000"/>
              </a:solidFill>
            </a:endParaRPr>
          </a:p>
          <a:p>
            <a:pPr algn="r">
              <a:lnSpc>
                <a:spcPct val="30000"/>
              </a:lnSpc>
              <a:spcBef>
                <a:spcPts val="0"/>
              </a:spcBef>
            </a:pPr>
            <a:r>
              <a:rPr lang="en-CA" sz="2000" b="1" dirty="0"/>
              <a:t>Ezekiel 43:26, 27b ESV</a:t>
            </a:r>
          </a:p>
        </p:txBody>
      </p:sp>
      <p:sp>
        <p:nvSpPr>
          <p:cNvPr id="5" name="TextBox 4">
            <a:extLst>
              <a:ext uri="{FF2B5EF4-FFF2-40B4-BE49-F238E27FC236}">
                <a16:creationId xmlns:a16="http://schemas.microsoft.com/office/drawing/2014/main" id="{D3A82E22-5A5B-8ED1-1DF6-7F1EFDB973A2}"/>
              </a:ext>
            </a:extLst>
          </p:cNvPr>
          <p:cNvSpPr txBox="1"/>
          <p:nvPr/>
        </p:nvSpPr>
        <p:spPr>
          <a:xfrm>
            <a:off x="0" y="6629400"/>
            <a:ext cx="1219200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50" b="0" i="0" u="none" strike="noStrike" kern="1200" cap="none" spc="0" normalizeH="0" baseline="0" noProof="0" dirty="0">
                <a:ln>
                  <a:noFill/>
                </a:ln>
                <a:solidFill>
                  <a:prstClr val="black"/>
                </a:solidFill>
                <a:effectLst/>
                <a:uLnTx/>
                <a:uFillTx/>
                <a:latin typeface="Calibri" panose="020F0502020204030204"/>
                <a:ea typeface="+mn-ea"/>
                <a:cs typeface="+mn-cs"/>
              </a:rPr>
              <a:t>©2026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342019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55CD-06EA-4566-F82A-4A11097F309E}"/>
              </a:ext>
            </a:extLst>
          </p:cNvPr>
          <p:cNvSpPr>
            <a:spLocks noGrp="1"/>
          </p:cNvSpPr>
          <p:nvPr>
            <p:ph type="title"/>
          </p:nvPr>
        </p:nvSpPr>
        <p:spPr>
          <a:xfrm>
            <a:off x="0" y="1"/>
            <a:ext cx="4611757" cy="1142999"/>
          </a:xfrm>
        </p:spPr>
        <p:txBody>
          <a:bodyPr/>
          <a:lstStyle/>
          <a:p>
            <a:pPr algn="ctr"/>
            <a:r>
              <a:rPr lang="en-US" dirty="0">
                <a:latin typeface="Arial Black" panose="020B0A04020102020204" pitchFamily="34" charset="0"/>
              </a:rPr>
              <a:t>Ezekiel’s Tour</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A62FC0D-3C29-40F6-4DC4-18445D1E5184}"/>
              </a:ext>
            </a:extLst>
          </p:cNvPr>
          <p:cNvSpPr>
            <a:spLocks noGrp="1"/>
          </p:cNvSpPr>
          <p:nvPr>
            <p:ph idx="1"/>
          </p:nvPr>
        </p:nvSpPr>
        <p:spPr>
          <a:xfrm>
            <a:off x="0" y="1143000"/>
            <a:ext cx="5049078" cy="3707295"/>
          </a:xfrm>
        </p:spPr>
        <p:txBody>
          <a:bodyPr>
            <a:normAutofit/>
          </a:bodyPr>
          <a:lstStyle/>
          <a:p>
            <a:r>
              <a:rPr lang="en-CA" dirty="0"/>
              <a:t>If you read through the text, a large part of it follows the “tour” depicted on this diagram</a:t>
            </a:r>
          </a:p>
          <a:p>
            <a:r>
              <a:rPr lang="en-CA" dirty="0"/>
              <a:t>The “key below” points to the scriptures at each point of the tour  </a:t>
            </a:r>
          </a:p>
          <a:p>
            <a:r>
              <a:rPr lang="en-CA" dirty="0"/>
              <a:t>I am NOT generally following the tour</a:t>
            </a:r>
          </a:p>
        </p:txBody>
      </p:sp>
      <p:pic>
        <p:nvPicPr>
          <p:cNvPr id="5" name="Picture 4">
            <a:extLst>
              <a:ext uri="{FF2B5EF4-FFF2-40B4-BE49-F238E27FC236}">
                <a16:creationId xmlns:a16="http://schemas.microsoft.com/office/drawing/2014/main" id="{4B36D00F-ABCB-2C81-5E13-E7732BAD3AB1}"/>
              </a:ext>
            </a:extLst>
          </p:cNvPr>
          <p:cNvPicPr>
            <a:picLocks noChangeAspect="1"/>
          </p:cNvPicPr>
          <p:nvPr/>
        </p:nvPicPr>
        <p:blipFill>
          <a:blip r:embed="rId3"/>
          <a:stretch>
            <a:fillRect/>
          </a:stretch>
        </p:blipFill>
        <p:spPr>
          <a:xfrm>
            <a:off x="5210950" y="145774"/>
            <a:ext cx="6926715" cy="6712226"/>
          </a:xfrm>
          <a:prstGeom prst="rect">
            <a:avLst/>
          </a:prstGeom>
        </p:spPr>
      </p:pic>
      <p:pic>
        <p:nvPicPr>
          <p:cNvPr id="7" name="Picture 6">
            <a:extLst>
              <a:ext uri="{FF2B5EF4-FFF2-40B4-BE49-F238E27FC236}">
                <a16:creationId xmlns:a16="http://schemas.microsoft.com/office/drawing/2014/main" id="{B5FDFEBC-E935-37A2-04D6-9289D7A6C5CA}"/>
              </a:ext>
            </a:extLst>
          </p:cNvPr>
          <p:cNvPicPr>
            <a:picLocks noChangeAspect="1"/>
          </p:cNvPicPr>
          <p:nvPr/>
        </p:nvPicPr>
        <p:blipFill>
          <a:blip r:embed="rId4"/>
          <a:stretch>
            <a:fillRect/>
          </a:stretch>
        </p:blipFill>
        <p:spPr>
          <a:xfrm>
            <a:off x="1" y="4996070"/>
            <a:ext cx="5375725" cy="1843474"/>
          </a:xfrm>
          <a:prstGeom prst="rect">
            <a:avLst/>
          </a:prstGeom>
        </p:spPr>
      </p:pic>
    </p:spTree>
    <p:extLst>
      <p:ext uri="{BB962C8B-B14F-4D97-AF65-F5344CB8AC3E}">
        <p14:creationId xmlns:p14="http://schemas.microsoft.com/office/powerpoint/2010/main" val="269673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77FFB7-674A-B2FE-7BD4-AA33D986D964}"/>
              </a:ext>
            </a:extLst>
          </p:cNvPr>
          <p:cNvPicPr>
            <a:picLocks noChangeAspect="1"/>
          </p:cNvPicPr>
          <p:nvPr/>
        </p:nvPicPr>
        <p:blipFill>
          <a:blip r:embed="rId3"/>
          <a:stretch>
            <a:fillRect/>
          </a:stretch>
        </p:blipFill>
        <p:spPr>
          <a:xfrm rot="5400000">
            <a:off x="4873454" y="-338788"/>
            <a:ext cx="6765234" cy="7628341"/>
          </a:xfrm>
          <a:prstGeom prst="rect">
            <a:avLst/>
          </a:prstGeom>
        </p:spPr>
      </p:pic>
      <p:sp>
        <p:nvSpPr>
          <p:cNvPr id="2" name="Title 1">
            <a:extLst>
              <a:ext uri="{FF2B5EF4-FFF2-40B4-BE49-F238E27FC236}">
                <a16:creationId xmlns:a16="http://schemas.microsoft.com/office/drawing/2014/main" id="{03E4B77B-29E9-5A76-B247-C9032CB0D55B}"/>
              </a:ext>
            </a:extLst>
          </p:cNvPr>
          <p:cNvSpPr>
            <a:spLocks noGrp="1"/>
          </p:cNvSpPr>
          <p:nvPr>
            <p:ph type="title"/>
          </p:nvPr>
        </p:nvSpPr>
        <p:spPr>
          <a:xfrm>
            <a:off x="-1" y="1"/>
            <a:ext cx="5724939" cy="887895"/>
          </a:xfrm>
        </p:spPr>
        <p:txBody>
          <a:bodyPr>
            <a:normAutofit fontScale="90000"/>
          </a:bodyPr>
          <a:lstStyle/>
          <a:p>
            <a:pPr algn="ctr"/>
            <a:r>
              <a:rPr lang="en-US" dirty="0">
                <a:latin typeface="Arial Black" panose="020B0A04020102020204" pitchFamily="34" charset="0"/>
              </a:rPr>
              <a:t>The Temple Gates</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C4187B52-87EA-8952-CEC8-2964C59C0264}"/>
              </a:ext>
            </a:extLst>
          </p:cNvPr>
          <p:cNvSpPr>
            <a:spLocks noGrp="1"/>
          </p:cNvSpPr>
          <p:nvPr>
            <p:ph idx="1"/>
          </p:nvPr>
        </p:nvSpPr>
        <p:spPr>
          <a:xfrm>
            <a:off x="0" y="927652"/>
            <a:ext cx="4545496" cy="5930347"/>
          </a:xfrm>
        </p:spPr>
        <p:txBody>
          <a:bodyPr>
            <a:normAutofit lnSpcReduction="10000"/>
          </a:bodyPr>
          <a:lstStyle/>
          <a:p>
            <a:r>
              <a:rPr lang="en-CA" dirty="0"/>
              <a:t>There are three gates in the outer wall and three gates to the inner court</a:t>
            </a:r>
          </a:p>
          <a:p>
            <a:r>
              <a:rPr lang="en-CA" dirty="0"/>
              <a:t>All gates are identical, only the </a:t>
            </a:r>
            <a:r>
              <a:rPr lang="en-CA" b="1" dirty="0">
                <a:highlight>
                  <a:srgbClr val="FFFF00"/>
                </a:highlight>
              </a:rPr>
              <a:t>outer east gate</a:t>
            </a:r>
            <a:r>
              <a:rPr lang="en-CA" dirty="0"/>
              <a:t> is described in detail in </a:t>
            </a:r>
            <a:r>
              <a:rPr lang="en-CA" b="1" dirty="0">
                <a:highlight>
                  <a:srgbClr val="FFFF00"/>
                </a:highlight>
              </a:rPr>
              <a:t>Ezekiel</a:t>
            </a:r>
            <a:r>
              <a:rPr lang="en-CA" b="1" dirty="0">
                <a:highlight>
                  <a:srgbClr val="FFFF00"/>
                </a:highlight>
                <a:latin typeface="Calibri" panose="020F0502020204030204" pitchFamily="34" charset="0"/>
                <a:cs typeface="Calibri" panose="020F0502020204030204" pitchFamily="34" charset="0"/>
              </a:rPr>
              <a:t> </a:t>
            </a:r>
            <a:r>
              <a:rPr lang="en-CA" b="1" dirty="0">
                <a:highlight>
                  <a:srgbClr val="FFFF00"/>
                </a:highlight>
              </a:rPr>
              <a:t>40:6-16</a:t>
            </a:r>
            <a:r>
              <a:rPr lang="en-CA" dirty="0"/>
              <a:t>; other gates are briefly mentioned in </a:t>
            </a:r>
            <a:r>
              <a:rPr lang="en-CA" b="1" dirty="0">
                <a:highlight>
                  <a:srgbClr val="FFFF00"/>
                </a:highlight>
              </a:rPr>
              <a:t>Ezekiel 40:20-37</a:t>
            </a:r>
          </a:p>
          <a:p>
            <a:r>
              <a:rPr lang="en-CA" dirty="0"/>
              <a:t>#1 There are seven steps</a:t>
            </a:r>
          </a:p>
          <a:p>
            <a:r>
              <a:rPr lang="en-CA" dirty="0"/>
              <a:t>#2 the width of the Gate is about 17 feet</a:t>
            </a:r>
          </a:p>
          <a:p>
            <a:r>
              <a:rPr lang="en-CA" dirty="0"/>
              <a:t>#11 the outer wall is about 10 feet thick</a:t>
            </a:r>
          </a:p>
        </p:txBody>
      </p:sp>
    </p:spTree>
    <p:extLst>
      <p:ext uri="{BB962C8B-B14F-4D97-AF65-F5344CB8AC3E}">
        <p14:creationId xmlns:p14="http://schemas.microsoft.com/office/powerpoint/2010/main" val="341783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03518-C5B5-FE27-C1CA-632A849860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95484E-201C-4D7D-2E24-595AA20DBBDE}"/>
              </a:ext>
            </a:extLst>
          </p:cNvPr>
          <p:cNvPicPr>
            <a:picLocks noChangeAspect="1"/>
          </p:cNvPicPr>
          <p:nvPr/>
        </p:nvPicPr>
        <p:blipFill>
          <a:blip r:embed="rId3"/>
          <a:stretch>
            <a:fillRect/>
          </a:stretch>
        </p:blipFill>
        <p:spPr>
          <a:xfrm rot="5400000">
            <a:off x="4873454" y="-338788"/>
            <a:ext cx="6765234" cy="7628341"/>
          </a:xfrm>
          <a:prstGeom prst="rect">
            <a:avLst/>
          </a:prstGeom>
        </p:spPr>
      </p:pic>
      <p:sp>
        <p:nvSpPr>
          <p:cNvPr id="2" name="Title 1">
            <a:extLst>
              <a:ext uri="{FF2B5EF4-FFF2-40B4-BE49-F238E27FC236}">
                <a16:creationId xmlns:a16="http://schemas.microsoft.com/office/drawing/2014/main" id="{2E480AC8-2A4D-4050-0B56-CD745AE04718}"/>
              </a:ext>
            </a:extLst>
          </p:cNvPr>
          <p:cNvSpPr>
            <a:spLocks noGrp="1"/>
          </p:cNvSpPr>
          <p:nvPr>
            <p:ph type="title"/>
          </p:nvPr>
        </p:nvSpPr>
        <p:spPr>
          <a:xfrm>
            <a:off x="-1" y="1"/>
            <a:ext cx="5724939" cy="887895"/>
          </a:xfrm>
        </p:spPr>
        <p:txBody>
          <a:bodyPr>
            <a:normAutofit fontScale="90000"/>
          </a:bodyPr>
          <a:lstStyle/>
          <a:p>
            <a:pPr algn="ctr"/>
            <a:r>
              <a:rPr lang="en-US" dirty="0">
                <a:latin typeface="Arial Black" panose="020B0A04020102020204" pitchFamily="34" charset="0"/>
              </a:rPr>
              <a:t>The Temple Gates</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85287E40-CCB7-CA87-AB79-BB7491ED28BD}"/>
              </a:ext>
            </a:extLst>
          </p:cNvPr>
          <p:cNvSpPr>
            <a:spLocks noGrp="1"/>
          </p:cNvSpPr>
          <p:nvPr>
            <p:ph idx="1"/>
          </p:nvPr>
        </p:nvSpPr>
        <p:spPr>
          <a:xfrm>
            <a:off x="0" y="927652"/>
            <a:ext cx="4545496" cy="5930347"/>
          </a:xfrm>
        </p:spPr>
        <p:txBody>
          <a:bodyPr>
            <a:normAutofit/>
          </a:bodyPr>
          <a:lstStyle/>
          <a:p>
            <a:r>
              <a:rPr lang="en-CA" dirty="0"/>
              <a:t>#6 each gate has six small rooms each about 10 feet square</a:t>
            </a:r>
          </a:p>
          <a:p>
            <a:r>
              <a:rPr lang="en-CA" dirty="0"/>
              <a:t>The rooms have small openings to function as windows for air and light</a:t>
            </a:r>
          </a:p>
          <a:p>
            <a:r>
              <a:rPr lang="en-CA" dirty="0"/>
              <a:t>#5 the “vestibule” is a larger room at the inner end of the gate about 14 feet deep and perhaps 36 feet wide</a:t>
            </a:r>
          </a:p>
          <a:p>
            <a:r>
              <a:rPr lang="en-CA" dirty="0"/>
              <a:t>The total length of the gate structure about 86 feet (50 cubits) and the width is about 43 feet (25 cubits)</a:t>
            </a:r>
          </a:p>
          <a:p>
            <a:endParaRPr lang="en-CA" dirty="0"/>
          </a:p>
        </p:txBody>
      </p:sp>
    </p:spTree>
    <p:extLst>
      <p:ext uri="{BB962C8B-B14F-4D97-AF65-F5344CB8AC3E}">
        <p14:creationId xmlns:p14="http://schemas.microsoft.com/office/powerpoint/2010/main" val="97314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1C0D-0E23-7E2A-15C8-C055EE7C9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51481-262F-D804-937E-499334A1B4D0}"/>
              </a:ext>
            </a:extLst>
          </p:cNvPr>
          <p:cNvSpPr>
            <a:spLocks noGrp="1"/>
          </p:cNvSpPr>
          <p:nvPr>
            <p:ph type="title"/>
          </p:nvPr>
        </p:nvSpPr>
        <p:spPr>
          <a:xfrm>
            <a:off x="0" y="1"/>
            <a:ext cx="5473148" cy="927652"/>
          </a:xfrm>
        </p:spPr>
        <p:txBody>
          <a:bodyPr>
            <a:normAutofit/>
          </a:bodyPr>
          <a:lstStyle/>
          <a:p>
            <a:pPr algn="ctr"/>
            <a:r>
              <a:rPr lang="en-US" dirty="0">
                <a:latin typeface="Arial Black" panose="020B0A04020102020204" pitchFamily="34" charset="0"/>
              </a:rPr>
              <a:t>The Courts</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218F38E1-8DEF-07EA-763E-1C9AB721C91D}"/>
              </a:ext>
            </a:extLst>
          </p:cNvPr>
          <p:cNvSpPr>
            <a:spLocks noGrp="1"/>
          </p:cNvSpPr>
          <p:nvPr>
            <p:ph idx="1"/>
          </p:nvPr>
        </p:nvSpPr>
        <p:spPr>
          <a:xfrm>
            <a:off x="0" y="834888"/>
            <a:ext cx="5433391" cy="6023112"/>
          </a:xfrm>
        </p:spPr>
        <p:txBody>
          <a:bodyPr>
            <a:normAutofit fontScale="92500"/>
          </a:bodyPr>
          <a:lstStyle/>
          <a:p>
            <a:r>
              <a:rPr lang="en-CA" dirty="0"/>
              <a:t>The Courts are described in </a:t>
            </a:r>
            <a:br>
              <a:rPr lang="en-CA" dirty="0"/>
            </a:br>
            <a:r>
              <a:rPr lang="en-CA" b="1" dirty="0">
                <a:highlight>
                  <a:srgbClr val="FFFF00"/>
                </a:highlight>
              </a:rPr>
              <a:t>Ezekiel 40:17-19, 29-34</a:t>
            </a:r>
          </a:p>
          <a:p>
            <a:r>
              <a:rPr lang="en-CA" dirty="0"/>
              <a:t>The </a:t>
            </a:r>
            <a:r>
              <a:rPr lang="en-CA" b="1" dirty="0">
                <a:highlight>
                  <a:srgbClr val="FFFF00"/>
                </a:highlight>
              </a:rPr>
              <a:t>Outer Court </a:t>
            </a:r>
            <a:r>
              <a:rPr lang="en-CA" dirty="0"/>
              <a:t>is a square of </a:t>
            </a:r>
            <a:br>
              <a:rPr lang="en-CA" dirty="0"/>
            </a:br>
            <a:r>
              <a:rPr lang="en-CA" dirty="0"/>
              <a:t>400 cubits (~685 feet)</a:t>
            </a:r>
          </a:p>
          <a:p>
            <a:r>
              <a:rPr lang="en-CA" dirty="0"/>
              <a:t>Any “clean” person is allowed in the outer court </a:t>
            </a:r>
          </a:p>
          <a:p>
            <a:r>
              <a:rPr lang="en-CA" dirty="0"/>
              <a:t>The Outer Court is 100 cubits broad to the north and south of the Inner Court and 150 cubits on the east</a:t>
            </a:r>
          </a:p>
          <a:p>
            <a:r>
              <a:rPr lang="en-CA" dirty="0"/>
              <a:t>Only officiating Priests are allowed in the inner court</a:t>
            </a:r>
          </a:p>
          <a:p>
            <a:r>
              <a:rPr lang="en-CA" dirty="0"/>
              <a:t>In the Inner Court</a:t>
            </a:r>
            <a:r>
              <a:rPr lang="en-CA"/>
              <a:t>, the </a:t>
            </a:r>
            <a:r>
              <a:rPr lang="en-CA" dirty="0"/>
              <a:t>area in front of Temple Proper is 100 cubits square</a:t>
            </a:r>
          </a:p>
          <a:p>
            <a:r>
              <a:rPr lang="en-CA" dirty="0"/>
              <a:t>The altar is in the middle of this area</a:t>
            </a:r>
          </a:p>
        </p:txBody>
      </p:sp>
      <p:pic>
        <p:nvPicPr>
          <p:cNvPr id="5" name="Picture 4">
            <a:extLst>
              <a:ext uri="{FF2B5EF4-FFF2-40B4-BE49-F238E27FC236}">
                <a16:creationId xmlns:a16="http://schemas.microsoft.com/office/drawing/2014/main" id="{0E6BDDCB-3F73-E095-8ED8-18473B21E3AE}"/>
              </a:ext>
            </a:extLst>
          </p:cNvPr>
          <p:cNvPicPr>
            <a:picLocks noChangeAspect="1"/>
          </p:cNvPicPr>
          <p:nvPr/>
        </p:nvPicPr>
        <p:blipFill>
          <a:blip r:embed="rId3"/>
          <a:stretch>
            <a:fillRect/>
          </a:stretch>
        </p:blipFill>
        <p:spPr>
          <a:xfrm>
            <a:off x="5412190" y="24088"/>
            <a:ext cx="6808316" cy="6833912"/>
          </a:xfrm>
          <a:prstGeom prst="rect">
            <a:avLst/>
          </a:prstGeom>
        </p:spPr>
      </p:pic>
    </p:spTree>
    <p:extLst>
      <p:ext uri="{BB962C8B-B14F-4D97-AF65-F5344CB8AC3E}">
        <p14:creationId xmlns:p14="http://schemas.microsoft.com/office/powerpoint/2010/main" val="415465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8B458A-E389-B5D8-3D95-2542D3A50BC9}"/>
              </a:ext>
            </a:extLst>
          </p:cNvPr>
          <p:cNvPicPr>
            <a:picLocks noChangeAspect="1"/>
          </p:cNvPicPr>
          <p:nvPr/>
        </p:nvPicPr>
        <p:blipFill>
          <a:blip r:embed="rId2"/>
          <a:stretch>
            <a:fillRect/>
          </a:stretch>
        </p:blipFill>
        <p:spPr>
          <a:xfrm>
            <a:off x="7540487" y="-1209"/>
            <a:ext cx="4651513" cy="6859210"/>
          </a:xfrm>
          <a:prstGeom prst="rect">
            <a:avLst/>
          </a:prstGeom>
        </p:spPr>
      </p:pic>
      <p:sp>
        <p:nvSpPr>
          <p:cNvPr id="2" name="Title 1">
            <a:extLst>
              <a:ext uri="{FF2B5EF4-FFF2-40B4-BE49-F238E27FC236}">
                <a16:creationId xmlns:a16="http://schemas.microsoft.com/office/drawing/2014/main" id="{42A60A37-9A9F-D0A6-F5E0-4D398F22C6C9}"/>
              </a:ext>
            </a:extLst>
          </p:cNvPr>
          <p:cNvSpPr>
            <a:spLocks noGrp="1"/>
          </p:cNvSpPr>
          <p:nvPr>
            <p:ph type="title"/>
          </p:nvPr>
        </p:nvSpPr>
        <p:spPr>
          <a:xfrm>
            <a:off x="0" y="1"/>
            <a:ext cx="7553739" cy="1104899"/>
          </a:xfrm>
        </p:spPr>
        <p:txBody>
          <a:bodyPr/>
          <a:lstStyle/>
          <a:p>
            <a:pPr algn="ctr"/>
            <a:r>
              <a:rPr lang="en-US" dirty="0"/>
              <a:t> </a:t>
            </a:r>
            <a:r>
              <a:rPr lang="en-US" dirty="0">
                <a:latin typeface="Arial Black" panose="020B0A04020102020204" pitchFamily="34" charset="0"/>
              </a:rPr>
              <a:t>The Temple</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AC7A10A-0CF4-95DE-F241-A28B845D484A}"/>
              </a:ext>
            </a:extLst>
          </p:cNvPr>
          <p:cNvSpPr>
            <a:spLocks noGrp="1"/>
          </p:cNvSpPr>
          <p:nvPr>
            <p:ph idx="1"/>
          </p:nvPr>
        </p:nvSpPr>
        <p:spPr>
          <a:xfrm>
            <a:off x="0" y="1104899"/>
            <a:ext cx="8004313" cy="5753100"/>
          </a:xfrm>
        </p:spPr>
        <p:txBody>
          <a:bodyPr>
            <a:normAutofit lnSpcReduction="10000"/>
          </a:bodyPr>
          <a:lstStyle/>
          <a:p>
            <a:r>
              <a:rPr lang="en-CA" dirty="0"/>
              <a:t>The Temple is described in </a:t>
            </a:r>
            <a:br>
              <a:rPr lang="en-CA" dirty="0"/>
            </a:br>
            <a:r>
              <a:rPr lang="en-CA" b="1" dirty="0">
                <a:highlight>
                  <a:srgbClr val="FFFF00"/>
                </a:highlight>
              </a:rPr>
              <a:t>Ezekiel 40:48-49</a:t>
            </a:r>
            <a:r>
              <a:rPr lang="en-CA" dirty="0"/>
              <a:t>, </a:t>
            </a:r>
            <a:r>
              <a:rPr lang="en-CA" b="1" dirty="0">
                <a:highlight>
                  <a:srgbClr val="FFFF00"/>
                </a:highlight>
              </a:rPr>
              <a:t>41:1-4</a:t>
            </a:r>
            <a:r>
              <a:rPr lang="en-CA" dirty="0"/>
              <a:t>, </a:t>
            </a:r>
            <a:r>
              <a:rPr lang="en-CA" b="1" dirty="0">
                <a:highlight>
                  <a:srgbClr val="FFFF00"/>
                </a:highlight>
              </a:rPr>
              <a:t>15b-26</a:t>
            </a:r>
          </a:p>
          <a:p>
            <a:r>
              <a:rPr lang="en-CA" dirty="0"/>
              <a:t>The Temple is 50 cubits by 100 cubits</a:t>
            </a:r>
          </a:p>
          <a:p>
            <a:r>
              <a:rPr lang="en-CA" dirty="0"/>
              <a:t>“´</a:t>
            </a:r>
            <a:r>
              <a:rPr lang="en-CA" dirty="0" err="1"/>
              <a:t>ulam</a:t>
            </a:r>
            <a:r>
              <a:rPr lang="en-CA" dirty="0"/>
              <a:t>” is the vestibule, the entrance, 22 cubits long and 20 cubits wide</a:t>
            </a:r>
          </a:p>
          <a:p>
            <a:r>
              <a:rPr lang="en-CA" dirty="0"/>
              <a:t>“</a:t>
            </a:r>
            <a:r>
              <a:rPr lang="en-CA" dirty="0" err="1"/>
              <a:t>hekal</a:t>
            </a:r>
            <a:r>
              <a:rPr lang="en-CA" dirty="0"/>
              <a:t>” is the “Holy Place”, 20 cubits by 40 cubits</a:t>
            </a:r>
          </a:p>
          <a:p>
            <a:r>
              <a:rPr lang="en-CA" dirty="0"/>
              <a:t>Officiating Priests go into the “Holy Place”</a:t>
            </a:r>
          </a:p>
          <a:p>
            <a:r>
              <a:rPr lang="en-CA" dirty="0"/>
              <a:t>“</a:t>
            </a:r>
            <a:r>
              <a:rPr lang="en-CA" dirty="0" err="1"/>
              <a:t>debir</a:t>
            </a:r>
            <a:r>
              <a:rPr lang="en-CA" dirty="0"/>
              <a:t>” is the “Most Holy Place”, 20 by 20 cubits</a:t>
            </a:r>
          </a:p>
          <a:p>
            <a:r>
              <a:rPr lang="en-CA" dirty="0"/>
              <a:t>Only YHWH is in the “Most Holy Place”</a:t>
            </a:r>
          </a:p>
          <a:p>
            <a:r>
              <a:rPr lang="en-CA" dirty="0"/>
              <a:t>The only furniture mentioned is an altar in the “Holy Place” before the entrance to the “Most Holy Place”</a:t>
            </a:r>
          </a:p>
          <a:p>
            <a:r>
              <a:rPr lang="en-CA" dirty="0"/>
              <a:t>The Temple is surrounded by three stories of side rooms</a:t>
            </a:r>
          </a:p>
          <a:p>
            <a:endParaRPr lang="en-CA" dirty="0"/>
          </a:p>
        </p:txBody>
      </p:sp>
    </p:spTree>
    <p:extLst>
      <p:ext uri="{BB962C8B-B14F-4D97-AF65-F5344CB8AC3E}">
        <p14:creationId xmlns:p14="http://schemas.microsoft.com/office/powerpoint/2010/main" val="395681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9097-A5C3-8C60-2465-D56B2F609A66}"/>
              </a:ext>
            </a:extLst>
          </p:cNvPr>
          <p:cNvSpPr>
            <a:spLocks noGrp="1"/>
          </p:cNvSpPr>
          <p:nvPr>
            <p:ph type="title"/>
          </p:nvPr>
        </p:nvSpPr>
        <p:spPr>
          <a:xfrm>
            <a:off x="0" y="1"/>
            <a:ext cx="12192000" cy="812799"/>
          </a:xfrm>
        </p:spPr>
        <p:txBody>
          <a:bodyPr/>
          <a:lstStyle/>
          <a:p>
            <a:pPr algn="ctr"/>
            <a:r>
              <a:rPr lang="en-US" dirty="0">
                <a:latin typeface="Arial Black" panose="020B0A04020102020204" pitchFamily="34" charset="0"/>
              </a:rPr>
              <a:t>The Side Rooms</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9017218-DABE-4C6D-D2E3-A63ABC3F3D1F}"/>
              </a:ext>
            </a:extLst>
          </p:cNvPr>
          <p:cNvSpPr>
            <a:spLocks noGrp="1"/>
          </p:cNvSpPr>
          <p:nvPr>
            <p:ph idx="1"/>
          </p:nvPr>
        </p:nvSpPr>
        <p:spPr>
          <a:xfrm>
            <a:off x="-1" y="812801"/>
            <a:ext cx="5605671" cy="6045199"/>
          </a:xfrm>
        </p:spPr>
        <p:txBody>
          <a:bodyPr>
            <a:normAutofit/>
          </a:bodyPr>
          <a:lstStyle/>
          <a:p>
            <a:r>
              <a:rPr lang="en-CA" dirty="0"/>
              <a:t>The side rooms are described in </a:t>
            </a:r>
            <a:br>
              <a:rPr lang="en-CA" dirty="0"/>
            </a:br>
            <a:r>
              <a:rPr lang="en-CA" b="1" dirty="0">
                <a:highlight>
                  <a:srgbClr val="FFFF00"/>
                </a:highlight>
              </a:rPr>
              <a:t>Ezekiel 41:5-11</a:t>
            </a:r>
          </a:p>
          <a:p>
            <a:r>
              <a:rPr lang="en-CA" dirty="0"/>
              <a:t>There are 30 rooms in each story</a:t>
            </a:r>
          </a:p>
          <a:p>
            <a:r>
              <a:rPr lang="en-CA" dirty="0"/>
              <a:t>Modelled after Solomon’s Temple</a:t>
            </a:r>
          </a:p>
          <a:p>
            <a:r>
              <a:rPr lang="en-CA" dirty="0"/>
              <a:t>Note the “ledges” supporting the floors and roof – these are to prevent the Temple wall from being used as a support</a:t>
            </a:r>
          </a:p>
          <a:p>
            <a:r>
              <a:rPr lang="en-CA" dirty="0"/>
              <a:t>The rooms get wider in each ascending story</a:t>
            </a:r>
          </a:p>
        </p:txBody>
      </p:sp>
      <p:pic>
        <p:nvPicPr>
          <p:cNvPr id="5" name="Picture 4">
            <a:extLst>
              <a:ext uri="{FF2B5EF4-FFF2-40B4-BE49-F238E27FC236}">
                <a16:creationId xmlns:a16="http://schemas.microsoft.com/office/drawing/2014/main" id="{926307DF-E656-3A78-3A4A-D13813290DB8}"/>
              </a:ext>
            </a:extLst>
          </p:cNvPr>
          <p:cNvPicPr>
            <a:picLocks noChangeAspect="1"/>
          </p:cNvPicPr>
          <p:nvPr/>
        </p:nvPicPr>
        <p:blipFill>
          <a:blip r:embed="rId3"/>
          <a:stretch>
            <a:fillRect/>
          </a:stretch>
        </p:blipFill>
        <p:spPr>
          <a:xfrm>
            <a:off x="5531503" y="887896"/>
            <a:ext cx="6660498" cy="5857460"/>
          </a:xfrm>
          <a:prstGeom prst="rect">
            <a:avLst/>
          </a:prstGeom>
        </p:spPr>
      </p:pic>
    </p:spTree>
    <p:extLst>
      <p:ext uri="{BB962C8B-B14F-4D97-AF65-F5344CB8AC3E}">
        <p14:creationId xmlns:p14="http://schemas.microsoft.com/office/powerpoint/2010/main" val="260249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4E40E-9257-26FE-51E9-22E6FDF66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595AF-BE47-7E53-9535-99DC95EF1526}"/>
              </a:ext>
            </a:extLst>
          </p:cNvPr>
          <p:cNvSpPr>
            <a:spLocks noGrp="1"/>
          </p:cNvSpPr>
          <p:nvPr>
            <p:ph type="title"/>
          </p:nvPr>
        </p:nvSpPr>
        <p:spPr>
          <a:xfrm>
            <a:off x="0" y="1"/>
            <a:ext cx="5473148" cy="927652"/>
          </a:xfrm>
        </p:spPr>
        <p:txBody>
          <a:bodyPr>
            <a:normAutofit/>
          </a:bodyPr>
          <a:lstStyle/>
          <a:p>
            <a:pPr algn="ctr"/>
            <a:r>
              <a:rPr lang="en-US" dirty="0">
                <a:latin typeface="Arial Black" panose="020B0A04020102020204" pitchFamily="34" charset="0"/>
              </a:rPr>
              <a:t>The West Wall</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13AFFFC-4D13-94E1-37F7-E0794CAC1204}"/>
              </a:ext>
            </a:extLst>
          </p:cNvPr>
          <p:cNvSpPr>
            <a:spLocks noGrp="1"/>
          </p:cNvSpPr>
          <p:nvPr>
            <p:ph idx="1"/>
          </p:nvPr>
        </p:nvSpPr>
        <p:spPr>
          <a:xfrm>
            <a:off x="0" y="834888"/>
            <a:ext cx="5433391" cy="6023112"/>
          </a:xfrm>
        </p:spPr>
        <p:txBody>
          <a:bodyPr>
            <a:normAutofit fontScale="92500" lnSpcReduction="10000"/>
          </a:bodyPr>
          <a:lstStyle/>
          <a:p>
            <a:r>
              <a:rPr lang="en-CA" dirty="0"/>
              <a:t>The buildings along the West Wall are described in </a:t>
            </a:r>
            <a:br>
              <a:rPr lang="en-CA" dirty="0"/>
            </a:br>
            <a:r>
              <a:rPr lang="en-CA" b="1" dirty="0">
                <a:highlight>
                  <a:srgbClr val="FFFF00"/>
                </a:highlight>
              </a:rPr>
              <a:t>Ezekiel 41:12-15a, 42:1-12, 46:19-20</a:t>
            </a:r>
          </a:p>
          <a:p>
            <a:r>
              <a:rPr lang="en-CA" b="1" dirty="0">
                <a:highlight>
                  <a:srgbClr val="FFFF00"/>
                </a:highlight>
              </a:rPr>
              <a:t>Building E</a:t>
            </a:r>
            <a:r>
              <a:rPr lang="en-CA" dirty="0"/>
              <a:t> is called the “</a:t>
            </a:r>
            <a:r>
              <a:rPr lang="en-CA" b="1" dirty="0" err="1">
                <a:highlight>
                  <a:srgbClr val="FFFF00"/>
                </a:highlight>
              </a:rPr>
              <a:t>ban</a:t>
            </a:r>
            <a:r>
              <a:rPr lang="en-CA" b="1" dirty="0" err="1">
                <a:highlight>
                  <a:srgbClr val="FFFF00"/>
                </a:highlight>
                <a:latin typeface="Calibri" panose="020F0502020204030204" pitchFamily="34" charset="0"/>
                <a:cs typeface="Calibri" panose="020F0502020204030204" pitchFamily="34" charset="0"/>
              </a:rPr>
              <a:t>ᵉ</a:t>
            </a:r>
            <a:r>
              <a:rPr lang="en-CA" b="1" dirty="0" err="1">
                <a:highlight>
                  <a:srgbClr val="FFFF00"/>
                </a:highlight>
              </a:rPr>
              <a:t>yan</a:t>
            </a:r>
            <a:r>
              <a:rPr lang="en-CA" dirty="0"/>
              <a:t>”, there is no discussion of it use</a:t>
            </a:r>
          </a:p>
          <a:p>
            <a:r>
              <a:rPr lang="en-CA" dirty="0"/>
              <a:t>The building containing </a:t>
            </a:r>
            <a:r>
              <a:rPr lang="en-CA" b="1" dirty="0">
                <a:highlight>
                  <a:srgbClr val="FFFF00"/>
                </a:highlight>
              </a:rPr>
              <a:t>rooms F</a:t>
            </a:r>
            <a:r>
              <a:rPr lang="en-CA" dirty="0"/>
              <a:t> is for use of the </a:t>
            </a:r>
            <a:r>
              <a:rPr lang="en-CA" b="1" dirty="0">
                <a:highlight>
                  <a:srgbClr val="FFFF00"/>
                </a:highlight>
              </a:rPr>
              <a:t>officiating Priests</a:t>
            </a:r>
            <a:r>
              <a:rPr lang="en-CA" dirty="0"/>
              <a:t> </a:t>
            </a:r>
          </a:p>
          <a:p>
            <a:r>
              <a:rPr lang="en-CA" dirty="0"/>
              <a:t>The building appears to have “</a:t>
            </a:r>
            <a:r>
              <a:rPr lang="en-CA" b="1" dirty="0">
                <a:highlight>
                  <a:srgbClr val="FFFF00"/>
                </a:highlight>
              </a:rPr>
              <a:t>observation galleries</a:t>
            </a:r>
            <a:r>
              <a:rPr lang="en-CA" dirty="0"/>
              <a:t>” on its roof</a:t>
            </a:r>
          </a:p>
          <a:p>
            <a:r>
              <a:rPr lang="en-CA" dirty="0"/>
              <a:t>There is no explicit description of the building containing rooms J – probably for the Levites </a:t>
            </a:r>
          </a:p>
          <a:p>
            <a:r>
              <a:rPr lang="en-CA" b="1" dirty="0">
                <a:highlight>
                  <a:srgbClr val="FFFF00"/>
                </a:highlight>
              </a:rPr>
              <a:t>In each corner of the Temple Area is a “kitchen”, K</a:t>
            </a:r>
            <a:r>
              <a:rPr lang="en-CA" dirty="0"/>
              <a:t>, where the Levites boil the people’s sacrifice,</a:t>
            </a:r>
            <a:br>
              <a:rPr lang="en-CA" dirty="0"/>
            </a:br>
            <a:r>
              <a:rPr lang="en-CA" dirty="0"/>
              <a:t> see </a:t>
            </a:r>
            <a:r>
              <a:rPr lang="en-CA" b="1" dirty="0">
                <a:highlight>
                  <a:srgbClr val="FFFF00"/>
                </a:highlight>
              </a:rPr>
              <a:t>Ezekiel 46:21-24</a:t>
            </a:r>
          </a:p>
          <a:p>
            <a:endParaRPr lang="en-CA" dirty="0"/>
          </a:p>
        </p:txBody>
      </p:sp>
      <p:pic>
        <p:nvPicPr>
          <p:cNvPr id="5" name="Picture 4">
            <a:extLst>
              <a:ext uri="{FF2B5EF4-FFF2-40B4-BE49-F238E27FC236}">
                <a16:creationId xmlns:a16="http://schemas.microsoft.com/office/drawing/2014/main" id="{2D33942A-E48F-1FC4-AF9C-8FED3A55834C}"/>
              </a:ext>
            </a:extLst>
          </p:cNvPr>
          <p:cNvPicPr>
            <a:picLocks noChangeAspect="1"/>
          </p:cNvPicPr>
          <p:nvPr/>
        </p:nvPicPr>
        <p:blipFill>
          <a:blip r:embed="rId3"/>
          <a:stretch>
            <a:fillRect/>
          </a:stretch>
        </p:blipFill>
        <p:spPr>
          <a:xfrm>
            <a:off x="5412190" y="24088"/>
            <a:ext cx="6808316" cy="6833912"/>
          </a:xfrm>
          <a:prstGeom prst="rect">
            <a:avLst/>
          </a:prstGeom>
        </p:spPr>
      </p:pic>
    </p:spTree>
    <p:extLst>
      <p:ext uri="{BB962C8B-B14F-4D97-AF65-F5344CB8AC3E}">
        <p14:creationId xmlns:p14="http://schemas.microsoft.com/office/powerpoint/2010/main" val="95011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355A-ECB4-9C4F-15FF-5DE17BD11F70}"/>
              </a:ext>
            </a:extLst>
          </p:cNvPr>
          <p:cNvSpPr>
            <a:spLocks noGrp="1"/>
          </p:cNvSpPr>
          <p:nvPr>
            <p:ph type="title"/>
          </p:nvPr>
        </p:nvSpPr>
        <p:spPr>
          <a:xfrm>
            <a:off x="0" y="1"/>
            <a:ext cx="3578088" cy="1868556"/>
          </a:xfrm>
        </p:spPr>
        <p:txBody>
          <a:bodyPr>
            <a:normAutofit fontScale="90000"/>
          </a:bodyPr>
          <a:lstStyle/>
          <a:p>
            <a:pPr algn="ctr"/>
            <a:r>
              <a:rPr lang="en-US" dirty="0">
                <a:latin typeface="Arial Black" panose="020B0A04020102020204" pitchFamily="34" charset="0"/>
              </a:rPr>
              <a:t>Profile </a:t>
            </a:r>
            <a:br>
              <a:rPr lang="en-US" dirty="0">
                <a:latin typeface="Arial Black" panose="020B0A04020102020204" pitchFamily="34" charset="0"/>
              </a:rPr>
            </a:br>
            <a:r>
              <a:rPr lang="en-US" dirty="0">
                <a:latin typeface="Arial Black" panose="020B0A04020102020204" pitchFamily="34" charset="0"/>
              </a:rPr>
              <a:t>of the </a:t>
            </a:r>
            <a:br>
              <a:rPr lang="en-US" dirty="0">
                <a:latin typeface="Arial Black" panose="020B0A04020102020204" pitchFamily="34" charset="0"/>
              </a:rPr>
            </a:br>
            <a:r>
              <a:rPr lang="en-US" dirty="0">
                <a:latin typeface="Arial Black" panose="020B0A04020102020204" pitchFamily="34" charset="0"/>
              </a:rPr>
              <a:t>West Wall</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9E40D435-1A49-7BDF-17F7-AB504313A7F3}"/>
              </a:ext>
            </a:extLst>
          </p:cNvPr>
          <p:cNvSpPr>
            <a:spLocks noGrp="1"/>
          </p:cNvSpPr>
          <p:nvPr>
            <p:ph idx="1"/>
          </p:nvPr>
        </p:nvSpPr>
        <p:spPr>
          <a:xfrm>
            <a:off x="0" y="1921564"/>
            <a:ext cx="4002157" cy="4936435"/>
          </a:xfrm>
        </p:spPr>
        <p:txBody>
          <a:bodyPr/>
          <a:lstStyle/>
          <a:p>
            <a:r>
              <a:rPr lang="en-CA" sz="2800" dirty="0"/>
              <a:t>The use of much of this space remains to be specified</a:t>
            </a:r>
          </a:p>
        </p:txBody>
      </p:sp>
      <p:pic>
        <p:nvPicPr>
          <p:cNvPr id="5" name="Picture 4">
            <a:extLst>
              <a:ext uri="{FF2B5EF4-FFF2-40B4-BE49-F238E27FC236}">
                <a16:creationId xmlns:a16="http://schemas.microsoft.com/office/drawing/2014/main" id="{F954EBA2-2165-C7E0-EBEA-23544208F5B9}"/>
              </a:ext>
            </a:extLst>
          </p:cNvPr>
          <p:cNvPicPr>
            <a:picLocks noChangeAspect="1"/>
          </p:cNvPicPr>
          <p:nvPr/>
        </p:nvPicPr>
        <p:blipFill>
          <a:blip r:embed="rId3"/>
          <a:stretch>
            <a:fillRect/>
          </a:stretch>
        </p:blipFill>
        <p:spPr>
          <a:xfrm>
            <a:off x="4076184" y="4255"/>
            <a:ext cx="8115816" cy="6853745"/>
          </a:xfrm>
          <a:prstGeom prst="rect">
            <a:avLst/>
          </a:prstGeom>
        </p:spPr>
      </p:pic>
    </p:spTree>
    <p:extLst>
      <p:ext uri="{BB962C8B-B14F-4D97-AF65-F5344CB8AC3E}">
        <p14:creationId xmlns:p14="http://schemas.microsoft.com/office/powerpoint/2010/main" val="356118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D5F4-ECE9-7A87-2383-9D623A6C3D82}"/>
              </a:ext>
            </a:extLst>
          </p:cNvPr>
          <p:cNvSpPr>
            <a:spLocks noGrp="1"/>
          </p:cNvSpPr>
          <p:nvPr>
            <p:ph type="title"/>
          </p:nvPr>
        </p:nvSpPr>
        <p:spPr>
          <a:xfrm>
            <a:off x="0" y="2"/>
            <a:ext cx="12192000" cy="848137"/>
          </a:xfrm>
        </p:spPr>
        <p:txBody>
          <a:bodyPr/>
          <a:lstStyle/>
          <a:p>
            <a:pPr algn="ctr"/>
            <a:r>
              <a:rPr lang="en-US" dirty="0">
                <a:latin typeface="Arial Black" panose="020B0A04020102020204" pitchFamily="34" charset="0"/>
              </a:rPr>
              <a:t>The Altar</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A67DB62-AD74-7E40-7C42-DADFA5CB71F8}"/>
              </a:ext>
            </a:extLst>
          </p:cNvPr>
          <p:cNvSpPr>
            <a:spLocks noGrp="1"/>
          </p:cNvSpPr>
          <p:nvPr>
            <p:ph idx="1"/>
          </p:nvPr>
        </p:nvSpPr>
        <p:spPr>
          <a:xfrm>
            <a:off x="0" y="874644"/>
            <a:ext cx="12192000" cy="1749286"/>
          </a:xfrm>
        </p:spPr>
        <p:txBody>
          <a:bodyPr>
            <a:normAutofit lnSpcReduction="10000"/>
          </a:bodyPr>
          <a:lstStyle/>
          <a:p>
            <a:r>
              <a:rPr lang="en-CA" dirty="0"/>
              <a:t>The Altar is described in </a:t>
            </a:r>
            <a:r>
              <a:rPr lang="en-CA" b="1" dirty="0">
                <a:highlight>
                  <a:srgbClr val="FFFF00"/>
                </a:highlight>
              </a:rPr>
              <a:t>Ezekiel 43:13-17</a:t>
            </a:r>
          </a:p>
          <a:p>
            <a:r>
              <a:rPr lang="en-CA" dirty="0"/>
              <a:t>It is very similar to the Altar of Solomon’s temple</a:t>
            </a:r>
          </a:p>
          <a:p>
            <a:r>
              <a:rPr lang="en-CA" dirty="0"/>
              <a:t>The Altar is the only part of the Temple for which a consecration ceremony is specified </a:t>
            </a:r>
          </a:p>
        </p:txBody>
      </p:sp>
      <p:pic>
        <p:nvPicPr>
          <p:cNvPr id="5" name="Picture 4">
            <a:extLst>
              <a:ext uri="{FF2B5EF4-FFF2-40B4-BE49-F238E27FC236}">
                <a16:creationId xmlns:a16="http://schemas.microsoft.com/office/drawing/2014/main" id="{938AB716-AFFF-32DE-DBC6-2A7D873C6B87}"/>
              </a:ext>
            </a:extLst>
          </p:cNvPr>
          <p:cNvPicPr>
            <a:picLocks noChangeAspect="1"/>
          </p:cNvPicPr>
          <p:nvPr/>
        </p:nvPicPr>
        <p:blipFill>
          <a:blip r:embed="rId3"/>
          <a:stretch>
            <a:fillRect/>
          </a:stretch>
        </p:blipFill>
        <p:spPr>
          <a:xfrm>
            <a:off x="1" y="2619763"/>
            <a:ext cx="5562218" cy="4234124"/>
          </a:xfrm>
          <a:prstGeom prst="rect">
            <a:avLst/>
          </a:prstGeom>
        </p:spPr>
      </p:pic>
      <p:pic>
        <p:nvPicPr>
          <p:cNvPr id="7" name="Picture 6">
            <a:extLst>
              <a:ext uri="{FF2B5EF4-FFF2-40B4-BE49-F238E27FC236}">
                <a16:creationId xmlns:a16="http://schemas.microsoft.com/office/drawing/2014/main" id="{FD667AB9-A01A-3C6F-514B-695085E19E3B}"/>
              </a:ext>
            </a:extLst>
          </p:cNvPr>
          <p:cNvPicPr>
            <a:picLocks noChangeAspect="1"/>
          </p:cNvPicPr>
          <p:nvPr/>
        </p:nvPicPr>
        <p:blipFill>
          <a:blip r:embed="rId4"/>
          <a:stretch>
            <a:fillRect/>
          </a:stretch>
        </p:blipFill>
        <p:spPr>
          <a:xfrm>
            <a:off x="5367130" y="2773163"/>
            <a:ext cx="6824870" cy="4084837"/>
          </a:xfrm>
          <a:prstGeom prst="rect">
            <a:avLst/>
          </a:prstGeom>
        </p:spPr>
      </p:pic>
    </p:spTree>
    <p:extLst>
      <p:ext uri="{BB962C8B-B14F-4D97-AF65-F5344CB8AC3E}">
        <p14:creationId xmlns:p14="http://schemas.microsoft.com/office/powerpoint/2010/main" val="130623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F217-239F-FE13-0F08-3A25190812A5}"/>
              </a:ext>
            </a:extLst>
          </p:cNvPr>
          <p:cNvSpPr>
            <a:spLocks noGrp="1"/>
          </p:cNvSpPr>
          <p:nvPr>
            <p:ph type="title"/>
          </p:nvPr>
        </p:nvSpPr>
        <p:spPr>
          <a:xfrm>
            <a:off x="838200" y="1"/>
            <a:ext cx="10515600" cy="1033669"/>
          </a:xfrm>
        </p:spPr>
        <p:txBody>
          <a:bodyPr/>
          <a:lstStyle/>
          <a:p>
            <a:pPr algn="ctr"/>
            <a:r>
              <a:rPr lang="en-US" dirty="0">
                <a:latin typeface="Arial Black" panose="020B0A04020102020204" pitchFamily="34" charset="0"/>
              </a:rPr>
              <a:t>The Consecration Ceremony</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D4E7038-235D-5696-E8F2-E579873121F1}"/>
              </a:ext>
            </a:extLst>
          </p:cNvPr>
          <p:cNvSpPr>
            <a:spLocks noGrp="1"/>
          </p:cNvSpPr>
          <p:nvPr>
            <p:ph idx="1"/>
          </p:nvPr>
        </p:nvSpPr>
        <p:spPr>
          <a:xfrm>
            <a:off x="0" y="954158"/>
            <a:ext cx="12192000" cy="5903842"/>
          </a:xfrm>
        </p:spPr>
        <p:txBody>
          <a:bodyPr>
            <a:normAutofit/>
          </a:bodyPr>
          <a:lstStyle/>
          <a:p>
            <a:pPr marL="0" indent="0">
              <a:buNone/>
            </a:pPr>
            <a:r>
              <a:rPr lang="en-CA" sz="2400" b="1" u="sng" dirty="0"/>
              <a:t>Ezekiel 43:18-21 ESV</a:t>
            </a:r>
            <a:br>
              <a:rPr lang="en-CA" sz="2400" dirty="0"/>
            </a:br>
            <a:r>
              <a:rPr lang="en-CA" sz="2400" dirty="0"/>
              <a:t>And he said to me,</a:t>
            </a:r>
          </a:p>
          <a:p>
            <a:pPr marL="463550" lvl="1" indent="0">
              <a:spcBef>
                <a:spcPts val="0"/>
              </a:spcBef>
              <a:buNone/>
            </a:pPr>
            <a:r>
              <a:rPr lang="en-CA" dirty="0"/>
              <a:t>“Son of man, </a:t>
            </a:r>
            <a:r>
              <a:rPr lang="en-CA" b="1" dirty="0">
                <a:highlight>
                  <a:srgbClr val="FFFF00"/>
                </a:highlight>
              </a:rPr>
              <a:t>thus says the Lord GOD</a:t>
            </a:r>
            <a:r>
              <a:rPr lang="en-CA" dirty="0"/>
              <a:t>: </a:t>
            </a:r>
            <a:br>
              <a:rPr lang="en-CA" dirty="0"/>
            </a:br>
            <a:r>
              <a:rPr lang="en-CA" dirty="0"/>
              <a:t>These are </a:t>
            </a:r>
            <a:r>
              <a:rPr lang="en-CA" b="1" dirty="0">
                <a:highlight>
                  <a:srgbClr val="FFFF00"/>
                </a:highlight>
              </a:rPr>
              <a:t>the ordinances for the altar</a:t>
            </a:r>
            <a:r>
              <a:rPr lang="en-CA" dirty="0"/>
              <a:t>: </a:t>
            </a:r>
          </a:p>
          <a:p>
            <a:pPr marL="914400" lvl="1" indent="0">
              <a:spcBef>
                <a:spcPts val="0"/>
              </a:spcBef>
              <a:buNone/>
            </a:pPr>
            <a:r>
              <a:rPr lang="en-CA" b="1" dirty="0">
                <a:highlight>
                  <a:srgbClr val="FFFF00"/>
                </a:highlight>
              </a:rPr>
              <a:t>On the day when it is erected</a:t>
            </a:r>
            <a:r>
              <a:rPr lang="en-CA" dirty="0"/>
              <a:t> </a:t>
            </a:r>
            <a:br>
              <a:rPr lang="en-CA" dirty="0"/>
            </a:br>
            <a:r>
              <a:rPr lang="en-CA" dirty="0"/>
              <a:t>for offering burnt offerings upon it and for throwing blood against it, </a:t>
            </a:r>
            <a:br>
              <a:rPr lang="en-CA" dirty="0"/>
            </a:br>
            <a:r>
              <a:rPr lang="en-CA" dirty="0"/>
              <a:t>you shall give to </a:t>
            </a:r>
            <a:r>
              <a:rPr lang="en-CA" b="1" dirty="0">
                <a:highlight>
                  <a:srgbClr val="FFFF00"/>
                </a:highlight>
              </a:rPr>
              <a:t>the Levitical priests of the family of Zadok</a:t>
            </a:r>
            <a:r>
              <a:rPr lang="en-CA" dirty="0"/>
              <a:t>, </a:t>
            </a:r>
            <a:br>
              <a:rPr lang="en-CA" dirty="0"/>
            </a:br>
            <a:r>
              <a:rPr lang="en-CA" dirty="0"/>
              <a:t>who draw near to me to minister to me, declares the Lord GOD, </a:t>
            </a:r>
            <a:br>
              <a:rPr lang="en-CA" dirty="0"/>
            </a:br>
            <a:r>
              <a:rPr lang="en-CA" dirty="0"/>
              <a:t>a bull from the herd for </a:t>
            </a:r>
            <a:r>
              <a:rPr lang="en-CA" b="1" dirty="0">
                <a:highlight>
                  <a:srgbClr val="FFFF00"/>
                </a:highlight>
              </a:rPr>
              <a:t>a sin offering</a:t>
            </a:r>
            <a:r>
              <a:rPr lang="en-CA" dirty="0"/>
              <a:t>. </a:t>
            </a:r>
          </a:p>
          <a:p>
            <a:pPr marL="914400" lvl="1" indent="0">
              <a:buNone/>
            </a:pPr>
            <a:r>
              <a:rPr lang="en-CA" dirty="0"/>
              <a:t>And you shall take some of its blood and put it on the four horns of the altar </a:t>
            </a:r>
            <a:br>
              <a:rPr lang="en-CA" dirty="0"/>
            </a:br>
            <a:r>
              <a:rPr lang="en-CA" dirty="0"/>
              <a:t>and on the four corners of the ledge and upon the rim all around. </a:t>
            </a:r>
          </a:p>
          <a:p>
            <a:pPr marL="914400" lvl="1" indent="0">
              <a:buNone/>
            </a:pPr>
            <a:r>
              <a:rPr lang="en-CA" b="1" dirty="0">
                <a:highlight>
                  <a:srgbClr val="FFFF00"/>
                </a:highlight>
              </a:rPr>
              <a:t>Thus you shall purify the altar and make atonement for it</a:t>
            </a:r>
            <a:r>
              <a:rPr lang="en-CA" dirty="0"/>
              <a:t>.</a:t>
            </a:r>
          </a:p>
          <a:p>
            <a:pPr marL="914400" lvl="1" indent="0">
              <a:buNone/>
            </a:pPr>
            <a:r>
              <a:rPr lang="en-CA" dirty="0"/>
              <a:t>You shall also take the bull of the sin offering, </a:t>
            </a:r>
            <a:br>
              <a:rPr lang="en-CA" dirty="0"/>
            </a:br>
            <a:r>
              <a:rPr lang="en-CA" dirty="0"/>
              <a:t>and it shall be burned in the appointed place belonging to the temple, </a:t>
            </a:r>
            <a:br>
              <a:rPr lang="en-CA" dirty="0"/>
            </a:br>
            <a:r>
              <a:rPr lang="en-CA" dirty="0"/>
              <a:t>outside the sacred area. </a:t>
            </a:r>
          </a:p>
          <a:p>
            <a:pPr>
              <a:buFont typeface="Wingdings" panose="05000000000000000000" pitchFamily="2" charset="2"/>
              <a:buChar char="Ø"/>
            </a:pPr>
            <a:r>
              <a:rPr lang="en-CA" dirty="0"/>
              <a:t>This will occur as </a:t>
            </a:r>
            <a:r>
              <a:rPr lang="en-CA" b="1" dirty="0">
                <a:highlight>
                  <a:srgbClr val="FFFF00"/>
                </a:highlight>
              </a:rPr>
              <a:t>the last step in the construction of the Temple</a:t>
            </a:r>
          </a:p>
        </p:txBody>
      </p:sp>
    </p:spTree>
    <p:extLst>
      <p:ext uri="{BB962C8B-B14F-4D97-AF65-F5344CB8AC3E}">
        <p14:creationId xmlns:p14="http://schemas.microsoft.com/office/powerpoint/2010/main" val="424422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9C62-F30B-ABF4-31AC-1D14DAD7AC0A}"/>
              </a:ext>
            </a:extLst>
          </p:cNvPr>
          <p:cNvSpPr>
            <a:spLocks noGrp="1"/>
          </p:cNvSpPr>
          <p:nvPr>
            <p:ph type="title"/>
          </p:nvPr>
        </p:nvSpPr>
        <p:spPr>
          <a:xfrm>
            <a:off x="838200" y="1"/>
            <a:ext cx="10515600" cy="1130299"/>
          </a:xfrm>
        </p:spPr>
        <p:txBody>
          <a:bodyPr/>
          <a:lstStyle/>
          <a:p>
            <a:pPr algn="ctr"/>
            <a:r>
              <a:rPr lang="en-CA" dirty="0">
                <a:latin typeface="Arial Black" panose="020B0A04020102020204" pitchFamily="34" charset="0"/>
              </a:rPr>
              <a:t>The Transition</a:t>
            </a:r>
          </a:p>
        </p:txBody>
      </p:sp>
      <p:sp>
        <p:nvSpPr>
          <p:cNvPr id="3" name="Content Placeholder 2">
            <a:extLst>
              <a:ext uri="{FF2B5EF4-FFF2-40B4-BE49-F238E27FC236}">
                <a16:creationId xmlns:a16="http://schemas.microsoft.com/office/drawing/2014/main" id="{47599F4F-8CA3-8DDB-92D6-69594B07EA92}"/>
              </a:ext>
            </a:extLst>
          </p:cNvPr>
          <p:cNvSpPr>
            <a:spLocks noGrp="1"/>
          </p:cNvSpPr>
          <p:nvPr>
            <p:ph idx="1"/>
          </p:nvPr>
        </p:nvSpPr>
        <p:spPr>
          <a:xfrm>
            <a:off x="0" y="1130300"/>
            <a:ext cx="12192000" cy="5727699"/>
          </a:xfrm>
        </p:spPr>
        <p:txBody>
          <a:bodyPr>
            <a:normAutofit/>
          </a:bodyPr>
          <a:lstStyle/>
          <a:p>
            <a:pPr marL="0" indent="0">
              <a:buNone/>
            </a:pPr>
            <a:r>
              <a:rPr lang="en-US" dirty="0"/>
              <a:t>God summarizes his purpose for Israel and for the nations:</a:t>
            </a:r>
          </a:p>
          <a:p>
            <a:pPr marL="457200" lvl="1" indent="0">
              <a:spcBef>
                <a:spcPts val="0"/>
              </a:spcBef>
              <a:buNone/>
            </a:pPr>
            <a:r>
              <a:rPr lang="en-CA" b="1" u="sng" dirty="0"/>
              <a:t>Ezekiel 39:21-24 ESV</a:t>
            </a:r>
            <a:br>
              <a:rPr lang="en-CA" dirty="0"/>
            </a:br>
            <a:r>
              <a:rPr lang="en-CA" dirty="0"/>
              <a:t>And </a:t>
            </a:r>
            <a:r>
              <a:rPr lang="en-CA" b="1" dirty="0">
                <a:highlight>
                  <a:srgbClr val="FFFF00"/>
                </a:highlight>
              </a:rPr>
              <a:t>I will set my glory among the nations</a:t>
            </a:r>
            <a:r>
              <a:rPr lang="en-CA" dirty="0"/>
              <a:t>, </a:t>
            </a:r>
            <a:br>
              <a:rPr lang="en-CA" dirty="0"/>
            </a:br>
            <a:r>
              <a:rPr lang="en-CA" dirty="0"/>
              <a:t>and all the nations shall see my [justness] (mish</a:t>
            </a:r>
            <a:r>
              <a:rPr lang="en-CA" dirty="0">
                <a:latin typeface="Calibri" panose="020F0502020204030204" pitchFamily="34" charset="0"/>
                <a:cs typeface="Calibri" panose="020F0502020204030204" pitchFamily="34" charset="0"/>
              </a:rPr>
              <a:t>ᵉpat)</a:t>
            </a:r>
            <a:r>
              <a:rPr lang="en-CA" dirty="0"/>
              <a:t> that I have executed, </a:t>
            </a:r>
            <a:br>
              <a:rPr lang="en-CA" dirty="0"/>
            </a:br>
            <a:r>
              <a:rPr lang="en-CA" dirty="0"/>
              <a:t>and my hand that I have laid on them. </a:t>
            </a:r>
          </a:p>
          <a:p>
            <a:pPr marL="457200" lvl="1" indent="0">
              <a:spcBef>
                <a:spcPts val="1200"/>
              </a:spcBef>
              <a:buNone/>
            </a:pPr>
            <a:r>
              <a:rPr lang="en-CA" b="1" dirty="0">
                <a:highlight>
                  <a:srgbClr val="FFFF00"/>
                </a:highlight>
              </a:rPr>
              <a:t>The house of Israel shall know that I am the LORD their God</a:t>
            </a:r>
            <a:r>
              <a:rPr lang="en-CA" dirty="0"/>
              <a:t>, from that day forward. </a:t>
            </a:r>
          </a:p>
          <a:p>
            <a:pPr marL="457200" lvl="1" indent="0">
              <a:spcBef>
                <a:spcPts val="1200"/>
              </a:spcBef>
              <a:buNone/>
            </a:pPr>
            <a:r>
              <a:rPr lang="en-CA" dirty="0"/>
              <a:t>And </a:t>
            </a:r>
            <a:r>
              <a:rPr lang="en-CA" b="1" dirty="0">
                <a:highlight>
                  <a:srgbClr val="FFFF00"/>
                </a:highlight>
              </a:rPr>
              <a:t>the nations shall know</a:t>
            </a:r>
            <a:r>
              <a:rPr lang="en-CA" dirty="0"/>
              <a:t> that the house of Israel went into captivity for their iniquity,</a:t>
            </a:r>
            <a:br>
              <a:rPr lang="en-CA" dirty="0"/>
            </a:br>
            <a:r>
              <a:rPr lang="en-CA" dirty="0"/>
              <a:t>because they dealt so treacherously with me </a:t>
            </a:r>
            <a:br>
              <a:rPr lang="en-CA" dirty="0"/>
            </a:br>
            <a:r>
              <a:rPr lang="en-CA" dirty="0"/>
              <a:t>that I hid my face from them </a:t>
            </a:r>
            <a:br>
              <a:rPr lang="en-CA" dirty="0"/>
            </a:br>
            <a:r>
              <a:rPr lang="en-CA" dirty="0"/>
              <a:t>and gave them into the hand of their adversaries, </a:t>
            </a:r>
            <a:br>
              <a:rPr lang="en-CA" dirty="0"/>
            </a:br>
            <a:r>
              <a:rPr lang="en-CA" dirty="0"/>
              <a:t>and they all fell by the sword. </a:t>
            </a:r>
          </a:p>
          <a:p>
            <a:pPr marL="457200" lvl="1" indent="0">
              <a:spcBef>
                <a:spcPts val="1200"/>
              </a:spcBef>
              <a:buNone/>
            </a:pPr>
            <a:r>
              <a:rPr lang="en-CA" b="1" dirty="0">
                <a:highlight>
                  <a:srgbClr val="FFFF00"/>
                </a:highlight>
              </a:rPr>
              <a:t>I dealt with them according to their uncleanness and their transgressions</a:t>
            </a:r>
            <a:r>
              <a:rPr lang="en-CA" dirty="0"/>
              <a:t>, </a:t>
            </a:r>
            <a:br>
              <a:rPr lang="en-CA" dirty="0"/>
            </a:br>
            <a:r>
              <a:rPr lang="en-CA" dirty="0"/>
              <a:t>and hid my face from them.</a:t>
            </a:r>
            <a:endParaRPr lang="en-US" dirty="0"/>
          </a:p>
        </p:txBody>
      </p:sp>
    </p:spTree>
    <p:extLst>
      <p:ext uri="{BB962C8B-B14F-4D97-AF65-F5344CB8AC3E}">
        <p14:creationId xmlns:p14="http://schemas.microsoft.com/office/powerpoint/2010/main" val="17839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4FB2-0505-4347-2682-F90A0C709DA8}"/>
              </a:ext>
            </a:extLst>
          </p:cNvPr>
          <p:cNvSpPr>
            <a:spLocks noGrp="1"/>
          </p:cNvSpPr>
          <p:nvPr>
            <p:ph type="title"/>
          </p:nvPr>
        </p:nvSpPr>
        <p:spPr>
          <a:xfrm>
            <a:off x="0" y="1"/>
            <a:ext cx="12192000" cy="1142999"/>
          </a:xfrm>
        </p:spPr>
        <p:txBody>
          <a:bodyPr/>
          <a:lstStyle/>
          <a:p>
            <a:pPr algn="ctr"/>
            <a:r>
              <a:rPr lang="en-US" dirty="0">
                <a:latin typeface="Arial Black" panose="020B0A04020102020204" pitchFamily="34" charset="0"/>
              </a:rPr>
              <a:t>The Consecration Ceremony</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005FB96-BF40-381D-F11F-D64D2D1DEF16}"/>
              </a:ext>
            </a:extLst>
          </p:cNvPr>
          <p:cNvSpPr>
            <a:spLocks noGrp="1"/>
          </p:cNvSpPr>
          <p:nvPr>
            <p:ph idx="1"/>
          </p:nvPr>
        </p:nvSpPr>
        <p:spPr>
          <a:xfrm>
            <a:off x="0" y="808384"/>
            <a:ext cx="12192000" cy="6049616"/>
          </a:xfrm>
        </p:spPr>
        <p:txBody>
          <a:bodyPr>
            <a:normAutofit lnSpcReduction="10000"/>
          </a:bodyPr>
          <a:lstStyle/>
          <a:p>
            <a:pPr marL="457200" lvl="1" indent="0">
              <a:buNone/>
            </a:pPr>
            <a:r>
              <a:rPr lang="en-CA" b="1" u="sng" dirty="0"/>
              <a:t>Ezekiel 43:22-27 ESV</a:t>
            </a:r>
          </a:p>
          <a:p>
            <a:pPr marL="457200" lvl="1" indent="0">
              <a:spcBef>
                <a:spcPts val="0"/>
              </a:spcBef>
              <a:buNone/>
            </a:pPr>
            <a:r>
              <a:rPr lang="en-CA" dirty="0"/>
              <a:t>And </a:t>
            </a:r>
            <a:r>
              <a:rPr lang="en-CA" b="1" dirty="0">
                <a:highlight>
                  <a:srgbClr val="FFFF00"/>
                </a:highlight>
              </a:rPr>
              <a:t>on the second day</a:t>
            </a:r>
            <a:r>
              <a:rPr lang="en-CA" dirty="0"/>
              <a:t> you shall offer a male goat without blemish for a sin offering; </a:t>
            </a:r>
            <a:br>
              <a:rPr lang="en-CA" dirty="0"/>
            </a:br>
            <a:r>
              <a:rPr lang="en-CA" dirty="0"/>
              <a:t>and the altar shall be purified, as it was purified with the bull. </a:t>
            </a:r>
            <a:br>
              <a:rPr lang="en-CA" dirty="0"/>
            </a:br>
            <a:r>
              <a:rPr lang="en-CA" dirty="0"/>
              <a:t>When you have finished purifying it, </a:t>
            </a:r>
            <a:br>
              <a:rPr lang="en-CA" dirty="0"/>
            </a:br>
            <a:r>
              <a:rPr lang="en-CA" dirty="0"/>
              <a:t>you shall offer a bull from the herd without blemish </a:t>
            </a:r>
            <a:br>
              <a:rPr lang="en-CA" dirty="0"/>
            </a:br>
            <a:r>
              <a:rPr lang="en-CA" dirty="0"/>
              <a:t>and a ram from the flock without blemish. </a:t>
            </a:r>
          </a:p>
          <a:p>
            <a:pPr marL="457200" lvl="1" indent="0">
              <a:buNone/>
            </a:pPr>
            <a:r>
              <a:rPr lang="en-CA" dirty="0"/>
              <a:t>You shall present them before the LORD, </a:t>
            </a:r>
            <a:br>
              <a:rPr lang="en-CA" dirty="0"/>
            </a:br>
            <a:r>
              <a:rPr lang="en-CA" dirty="0"/>
              <a:t>and </a:t>
            </a:r>
            <a:r>
              <a:rPr lang="en-CA" b="1" dirty="0">
                <a:highlight>
                  <a:srgbClr val="FFFF00"/>
                </a:highlight>
              </a:rPr>
              <a:t>the priests shall sprinkle salt on them</a:t>
            </a:r>
            <a:r>
              <a:rPr lang="en-CA" dirty="0"/>
              <a:t> </a:t>
            </a:r>
            <a:br>
              <a:rPr lang="en-CA" dirty="0"/>
            </a:br>
            <a:r>
              <a:rPr lang="en-CA" dirty="0"/>
              <a:t>and offer them up as a burnt offering to the LORD. </a:t>
            </a:r>
          </a:p>
          <a:p>
            <a:pPr marL="457200" lvl="1" indent="0">
              <a:buNone/>
            </a:pPr>
            <a:r>
              <a:rPr lang="en-CA" b="1" dirty="0">
                <a:highlight>
                  <a:srgbClr val="FFFF00"/>
                </a:highlight>
              </a:rPr>
              <a:t>For seven days you shall provide daily</a:t>
            </a:r>
            <a:r>
              <a:rPr lang="en-CA" dirty="0"/>
              <a:t> a male goat for a sin offering; </a:t>
            </a:r>
            <a:br>
              <a:rPr lang="en-CA" dirty="0"/>
            </a:br>
            <a:r>
              <a:rPr lang="en-CA" dirty="0"/>
              <a:t>also, a bull from the herd and a ram from the flock, without blemish, shall be provided. </a:t>
            </a:r>
            <a:br>
              <a:rPr lang="en-CA" dirty="0"/>
            </a:br>
            <a:r>
              <a:rPr lang="en-CA" b="1" dirty="0">
                <a:highlight>
                  <a:srgbClr val="FFFF00"/>
                </a:highlight>
              </a:rPr>
              <a:t>Seven days shall they make atonement for the altar and cleanse it</a:t>
            </a:r>
            <a:r>
              <a:rPr lang="en-CA" dirty="0"/>
              <a:t>, and </a:t>
            </a:r>
            <a:r>
              <a:rPr lang="en-CA" b="1" dirty="0">
                <a:highlight>
                  <a:srgbClr val="FFFF00"/>
                </a:highlight>
              </a:rPr>
              <a:t>so consecrate it</a:t>
            </a:r>
            <a:r>
              <a:rPr lang="en-CA" dirty="0"/>
              <a:t>. </a:t>
            </a:r>
          </a:p>
          <a:p>
            <a:pPr marL="457200" lvl="1" indent="0">
              <a:buNone/>
            </a:pPr>
            <a:r>
              <a:rPr lang="en-CA" dirty="0"/>
              <a:t>And when they have completed these days, </a:t>
            </a:r>
            <a:br>
              <a:rPr lang="en-CA" dirty="0"/>
            </a:br>
            <a:r>
              <a:rPr lang="en-CA" dirty="0"/>
              <a:t>then </a:t>
            </a:r>
            <a:r>
              <a:rPr lang="en-CA" b="1" dirty="0">
                <a:highlight>
                  <a:srgbClr val="FFFF00"/>
                </a:highlight>
              </a:rPr>
              <a:t>from the eighth day onward the priests shall offer on the altar</a:t>
            </a:r>
            <a:r>
              <a:rPr lang="en-CA" dirty="0"/>
              <a:t> </a:t>
            </a:r>
            <a:br>
              <a:rPr lang="en-CA" dirty="0"/>
            </a:br>
            <a:r>
              <a:rPr lang="en-CA" dirty="0"/>
              <a:t>your burnt offerings and your peace offerings, </a:t>
            </a:r>
            <a:br>
              <a:rPr lang="en-CA" dirty="0"/>
            </a:br>
            <a:r>
              <a:rPr lang="en-CA" b="1" dirty="0">
                <a:highlight>
                  <a:srgbClr val="FFFF00"/>
                </a:highlight>
              </a:rPr>
              <a:t>and I will accept you</a:t>
            </a:r>
            <a:r>
              <a:rPr lang="en-CA" dirty="0"/>
              <a:t>, declares the Lord GOD.</a:t>
            </a:r>
          </a:p>
          <a:p>
            <a:pPr>
              <a:spcBef>
                <a:spcPts val="1800"/>
              </a:spcBef>
              <a:buFont typeface="Wingdings" panose="05000000000000000000" pitchFamily="2" charset="2"/>
              <a:buChar char="Ø"/>
            </a:pPr>
            <a:r>
              <a:rPr lang="en-CA" dirty="0"/>
              <a:t>Note that  </a:t>
            </a:r>
            <a:r>
              <a:rPr lang="en-CA" b="1" dirty="0">
                <a:highlight>
                  <a:srgbClr val="FFFF00"/>
                </a:highlight>
              </a:rPr>
              <a:t>it is the “altar” for which atonement is required</a:t>
            </a:r>
          </a:p>
        </p:txBody>
      </p:sp>
    </p:spTree>
    <p:extLst>
      <p:ext uri="{BB962C8B-B14F-4D97-AF65-F5344CB8AC3E}">
        <p14:creationId xmlns:p14="http://schemas.microsoft.com/office/powerpoint/2010/main" val="358408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0131-81CF-2551-8B08-6AC21B4844D1}"/>
              </a:ext>
            </a:extLst>
          </p:cNvPr>
          <p:cNvSpPr>
            <a:spLocks noGrp="1"/>
          </p:cNvSpPr>
          <p:nvPr>
            <p:ph type="title"/>
          </p:nvPr>
        </p:nvSpPr>
        <p:spPr>
          <a:xfrm>
            <a:off x="0" y="1"/>
            <a:ext cx="12192000" cy="1130299"/>
          </a:xfrm>
        </p:spPr>
        <p:txBody>
          <a:bodyPr>
            <a:normAutofit/>
          </a:bodyPr>
          <a:lstStyle/>
          <a:p>
            <a:pPr algn="ctr"/>
            <a:r>
              <a:rPr lang="en-US" dirty="0">
                <a:latin typeface="Arial Black" panose="020B0A04020102020204" pitchFamily="34" charset="0"/>
              </a:rPr>
              <a:t>Assessment of the Temple Description</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A786E997-D0CA-1093-624D-B981770B6234}"/>
              </a:ext>
            </a:extLst>
          </p:cNvPr>
          <p:cNvSpPr>
            <a:spLocks noGrp="1"/>
          </p:cNvSpPr>
          <p:nvPr>
            <p:ph idx="1"/>
          </p:nvPr>
        </p:nvSpPr>
        <p:spPr>
          <a:xfrm>
            <a:off x="581890" y="1130300"/>
            <a:ext cx="11610109" cy="5727699"/>
          </a:xfrm>
        </p:spPr>
        <p:txBody>
          <a:bodyPr/>
          <a:lstStyle/>
          <a:p>
            <a:r>
              <a:rPr lang="en-CA" b="1" dirty="0">
                <a:highlight>
                  <a:srgbClr val="FFFF00"/>
                </a:highlight>
              </a:rPr>
              <a:t>Ezekiel reports what he saw in vision</a:t>
            </a:r>
            <a:r>
              <a:rPr lang="en-CA" dirty="0"/>
              <a:t> – he is NOT describing a blueprint</a:t>
            </a:r>
          </a:p>
          <a:p>
            <a:r>
              <a:rPr lang="en-CA" dirty="0"/>
              <a:t>The purpose the vision is clear: </a:t>
            </a:r>
            <a:r>
              <a:rPr lang="en-CA" b="1" dirty="0">
                <a:highlight>
                  <a:srgbClr val="FFFF00"/>
                </a:highlight>
              </a:rPr>
              <a:t>there will be a physical Temple constructed</a:t>
            </a:r>
          </a:p>
          <a:p>
            <a:r>
              <a:rPr lang="en-CA" dirty="0"/>
              <a:t>There are a lot of similarities to Solomon’s Temple, </a:t>
            </a:r>
            <a:br>
              <a:rPr lang="en-CA" dirty="0"/>
            </a:br>
            <a:r>
              <a:rPr lang="en-CA" dirty="0"/>
              <a:t>but also a lot of differences</a:t>
            </a:r>
          </a:p>
          <a:p>
            <a:r>
              <a:rPr lang="en-CA" dirty="0"/>
              <a:t>In many points </a:t>
            </a:r>
            <a:r>
              <a:rPr lang="en-CA" b="1" dirty="0">
                <a:highlight>
                  <a:srgbClr val="FFFF00"/>
                </a:highlight>
              </a:rPr>
              <a:t>the details of the Temple are obscure</a:t>
            </a:r>
            <a:r>
              <a:rPr lang="en-CA" dirty="0"/>
              <a:t>, but there is enough that proper architectural designs can be produced when the time comes</a:t>
            </a:r>
          </a:p>
          <a:p>
            <a:r>
              <a:rPr lang="en-CA" dirty="0"/>
              <a:t> The “Guide” is mostly passive, he doesn’t say much, </a:t>
            </a:r>
            <a:br>
              <a:rPr lang="en-CA" dirty="0"/>
            </a:br>
            <a:r>
              <a:rPr lang="en-CA" dirty="0"/>
              <a:t>but just leads Ezekiel around the vision and takes measurements</a:t>
            </a:r>
          </a:p>
          <a:p>
            <a:r>
              <a:rPr lang="en-CA" dirty="0"/>
              <a:t>When there is instruction, mostly it is YHWH speaking</a:t>
            </a:r>
          </a:p>
          <a:p>
            <a:r>
              <a:rPr lang="en-CA" b="1" dirty="0">
                <a:highlight>
                  <a:srgbClr val="FFFF00"/>
                </a:highlight>
              </a:rPr>
              <a:t>The real purpose of vision is to provide context for the teaching</a:t>
            </a:r>
            <a:r>
              <a:rPr lang="en-CA" dirty="0"/>
              <a:t> </a:t>
            </a:r>
            <a:br>
              <a:rPr lang="en-CA" dirty="0"/>
            </a:br>
            <a:r>
              <a:rPr lang="en-CA" dirty="0"/>
              <a:t>that God gives to Ezekiel regarding the Temple Service</a:t>
            </a:r>
          </a:p>
          <a:p>
            <a:endParaRPr lang="en-CA" dirty="0"/>
          </a:p>
        </p:txBody>
      </p:sp>
    </p:spTree>
    <p:extLst>
      <p:ext uri="{BB962C8B-B14F-4D97-AF65-F5344CB8AC3E}">
        <p14:creationId xmlns:p14="http://schemas.microsoft.com/office/powerpoint/2010/main" val="353122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9049-B738-590C-55B2-D58F015E7844}"/>
              </a:ext>
            </a:extLst>
          </p:cNvPr>
          <p:cNvSpPr>
            <a:spLocks noGrp="1"/>
          </p:cNvSpPr>
          <p:nvPr>
            <p:ph type="title"/>
          </p:nvPr>
        </p:nvSpPr>
        <p:spPr>
          <a:xfrm>
            <a:off x="838200" y="1520825"/>
            <a:ext cx="10515600" cy="1325563"/>
          </a:xfrm>
        </p:spPr>
        <p:txBody>
          <a:bodyPr/>
          <a:lstStyle/>
          <a:p>
            <a:r>
              <a:rPr lang="en-US" dirty="0">
                <a:latin typeface="Arial Black" panose="020B0A04020102020204" pitchFamily="34" charset="0"/>
              </a:rPr>
              <a:t>To be continued …</a:t>
            </a:r>
            <a:endParaRPr lang="en-CA" dirty="0">
              <a:latin typeface="Arial Black" panose="020B0A04020102020204" pitchFamily="34" charset="0"/>
            </a:endParaRPr>
          </a:p>
        </p:txBody>
      </p:sp>
    </p:spTree>
    <p:extLst>
      <p:ext uri="{BB962C8B-B14F-4D97-AF65-F5344CB8AC3E}">
        <p14:creationId xmlns:p14="http://schemas.microsoft.com/office/powerpoint/2010/main" val="148866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E087-F823-2267-9383-D8B0CD90137C}"/>
              </a:ext>
            </a:extLst>
          </p:cNvPr>
          <p:cNvSpPr>
            <a:spLocks noGrp="1"/>
          </p:cNvSpPr>
          <p:nvPr>
            <p:ph type="title"/>
          </p:nvPr>
        </p:nvSpPr>
        <p:spPr>
          <a:xfrm>
            <a:off x="0" y="1"/>
            <a:ext cx="12192000" cy="1155699"/>
          </a:xfrm>
        </p:spPr>
        <p:txBody>
          <a:bodyPr>
            <a:normAutofit/>
          </a:bodyPr>
          <a:lstStyle/>
          <a:p>
            <a:pPr algn="ctr"/>
            <a:r>
              <a:rPr lang="en-CA" dirty="0">
                <a:solidFill>
                  <a:prstClr val="black"/>
                </a:solidFill>
                <a:latin typeface="Arial Black" panose="020B0A04020102020204" pitchFamily="34" charset="0"/>
              </a:rPr>
              <a:t>The Purpose of the Temple Vision</a:t>
            </a:r>
            <a:endParaRPr lang="en-CA" dirty="0"/>
          </a:p>
        </p:txBody>
      </p:sp>
      <p:sp>
        <p:nvSpPr>
          <p:cNvPr id="3" name="Content Placeholder 2">
            <a:extLst>
              <a:ext uri="{FF2B5EF4-FFF2-40B4-BE49-F238E27FC236}">
                <a16:creationId xmlns:a16="http://schemas.microsoft.com/office/drawing/2014/main" id="{8B60B514-2102-D314-5085-3ADE6406DC67}"/>
              </a:ext>
            </a:extLst>
          </p:cNvPr>
          <p:cNvSpPr>
            <a:spLocks noGrp="1"/>
          </p:cNvSpPr>
          <p:nvPr>
            <p:ph idx="1"/>
          </p:nvPr>
        </p:nvSpPr>
        <p:spPr>
          <a:xfrm>
            <a:off x="0" y="954158"/>
            <a:ext cx="12192000" cy="5903842"/>
          </a:xfrm>
        </p:spPr>
        <p:txBody>
          <a:bodyPr>
            <a:normAutofit/>
          </a:bodyPr>
          <a:lstStyle/>
          <a:p>
            <a:pPr marL="457200" lvl="1" indent="0">
              <a:buNone/>
            </a:pPr>
            <a:r>
              <a:rPr lang="en-CA" b="1" u="sng" dirty="0"/>
              <a:t>Ezekiel 39:25-29 ESV</a:t>
            </a:r>
            <a:br>
              <a:rPr lang="en-CA" b="1" u="sng" dirty="0"/>
            </a:br>
            <a:r>
              <a:rPr lang="en-CA" dirty="0"/>
              <a:t>Therefore thus says the Lord GOD: </a:t>
            </a:r>
            <a:br>
              <a:rPr lang="en-CA" dirty="0"/>
            </a:br>
            <a:r>
              <a:rPr lang="en-CA" dirty="0"/>
              <a:t>	Now I will </a:t>
            </a:r>
            <a:r>
              <a:rPr lang="en-CA" b="1" dirty="0">
                <a:highlight>
                  <a:srgbClr val="FFFF00"/>
                </a:highlight>
              </a:rPr>
              <a:t>restore the fortunes of Jacob</a:t>
            </a:r>
            <a:r>
              <a:rPr lang="en-CA" dirty="0"/>
              <a:t> [even] have </a:t>
            </a:r>
            <a:r>
              <a:rPr lang="en-CA" b="1" dirty="0">
                <a:highlight>
                  <a:srgbClr val="FFFF00"/>
                </a:highlight>
              </a:rPr>
              <a:t>mercy on the whole house of Israel</a:t>
            </a:r>
            <a:r>
              <a:rPr lang="en-CA" dirty="0"/>
              <a:t>,</a:t>
            </a:r>
            <a:br>
              <a:rPr lang="en-CA" dirty="0"/>
            </a:br>
            <a:r>
              <a:rPr lang="en-CA" dirty="0"/>
              <a:t>	and I will be jealous for my holy name.</a:t>
            </a:r>
          </a:p>
          <a:p>
            <a:pPr marL="457200" lvl="1" indent="0">
              <a:spcBef>
                <a:spcPts val="1200"/>
              </a:spcBef>
              <a:buNone/>
            </a:pPr>
            <a:r>
              <a:rPr lang="en-CA" dirty="0"/>
              <a:t>	They shall forget their shame and all the treachery they have practiced against me, </a:t>
            </a:r>
            <a:br>
              <a:rPr lang="en-CA" dirty="0"/>
            </a:br>
            <a:r>
              <a:rPr lang="en-CA" dirty="0"/>
              <a:t>	</a:t>
            </a:r>
            <a:r>
              <a:rPr lang="en-CA" b="1" dirty="0">
                <a:highlight>
                  <a:srgbClr val="FFFF00"/>
                </a:highlight>
              </a:rPr>
              <a:t>when they dwell securely in their land</a:t>
            </a:r>
            <a:r>
              <a:rPr lang="en-CA" dirty="0"/>
              <a:t> with none to make them afraid, </a:t>
            </a:r>
            <a:br>
              <a:rPr lang="en-CA" dirty="0"/>
            </a:br>
            <a:r>
              <a:rPr lang="en-CA" dirty="0"/>
              <a:t>	when I have brought them back from the peoples </a:t>
            </a:r>
            <a:br>
              <a:rPr lang="en-CA" dirty="0"/>
            </a:br>
            <a:r>
              <a:rPr lang="en-CA" dirty="0"/>
              <a:t>	and gathered them from their enemies’ lands, </a:t>
            </a:r>
            <a:br>
              <a:rPr lang="en-CA" dirty="0"/>
            </a:br>
            <a:r>
              <a:rPr lang="en-CA" dirty="0"/>
              <a:t>	and through them have vindicated my holiness in the sight of many nations. </a:t>
            </a:r>
          </a:p>
          <a:p>
            <a:pPr marL="457200" lvl="1" indent="0">
              <a:spcBef>
                <a:spcPts val="1200"/>
              </a:spcBef>
              <a:buNone/>
            </a:pPr>
            <a:r>
              <a:rPr lang="en-CA" dirty="0"/>
              <a:t>	Then </a:t>
            </a:r>
            <a:r>
              <a:rPr lang="en-CA" b="1" dirty="0">
                <a:highlight>
                  <a:srgbClr val="FFFF00"/>
                </a:highlight>
              </a:rPr>
              <a:t>they shall know that I am the LORD their God</a:t>
            </a:r>
            <a:r>
              <a:rPr lang="en-CA" dirty="0"/>
              <a:t>, </a:t>
            </a:r>
            <a:br>
              <a:rPr lang="en-CA" dirty="0"/>
            </a:br>
            <a:r>
              <a:rPr lang="en-CA" dirty="0"/>
              <a:t>	because I sent them into exile among the nations </a:t>
            </a:r>
            <a:br>
              <a:rPr lang="en-CA" dirty="0"/>
            </a:br>
            <a:r>
              <a:rPr lang="en-CA" dirty="0"/>
              <a:t>	and then assembled them into their own land. </a:t>
            </a:r>
          </a:p>
          <a:p>
            <a:pPr marL="457200" lvl="1" indent="0">
              <a:spcBef>
                <a:spcPts val="1200"/>
              </a:spcBef>
              <a:buNone/>
            </a:pPr>
            <a:r>
              <a:rPr lang="en-CA" dirty="0"/>
              <a:t>	I will leave none of them remaining among the nations anymore. </a:t>
            </a:r>
            <a:br>
              <a:rPr lang="en-CA" dirty="0"/>
            </a:br>
            <a:r>
              <a:rPr lang="en-CA" dirty="0"/>
              <a:t>	And I will not hide my face anymore from them, </a:t>
            </a:r>
            <a:br>
              <a:rPr lang="en-CA" dirty="0"/>
            </a:br>
            <a:r>
              <a:rPr lang="en-CA" dirty="0"/>
              <a:t>	when </a:t>
            </a:r>
            <a:r>
              <a:rPr lang="en-CA" b="1" dirty="0">
                <a:highlight>
                  <a:srgbClr val="FFFF00"/>
                </a:highlight>
              </a:rPr>
              <a:t>I pour out my Spirit upon the house of Israel</a:t>
            </a:r>
            <a:r>
              <a:rPr lang="en-CA" dirty="0"/>
              <a:t>, declares the Lord GOD.</a:t>
            </a:r>
          </a:p>
        </p:txBody>
      </p:sp>
    </p:spTree>
    <p:extLst>
      <p:ext uri="{BB962C8B-B14F-4D97-AF65-F5344CB8AC3E}">
        <p14:creationId xmlns:p14="http://schemas.microsoft.com/office/powerpoint/2010/main" val="103759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DCBD-46A7-AFBF-CE64-40F0115D897B}"/>
              </a:ext>
            </a:extLst>
          </p:cNvPr>
          <p:cNvSpPr>
            <a:spLocks noGrp="1"/>
          </p:cNvSpPr>
          <p:nvPr>
            <p:ph type="title"/>
          </p:nvPr>
        </p:nvSpPr>
        <p:spPr>
          <a:xfrm>
            <a:off x="0" y="1"/>
            <a:ext cx="12192000" cy="1168399"/>
          </a:xfrm>
        </p:spPr>
        <p:txBody>
          <a:bodyPr>
            <a:normAutofit/>
          </a:bodyPr>
          <a:lstStyle/>
          <a:p>
            <a:pPr algn="ctr"/>
            <a:r>
              <a:rPr lang="en-CA" dirty="0">
                <a:solidFill>
                  <a:prstClr val="black"/>
                </a:solidFill>
                <a:latin typeface="Arial Black" panose="020B0A04020102020204" pitchFamily="34" charset="0"/>
              </a:rPr>
              <a:t>Introduction to the Temple Vision</a:t>
            </a:r>
            <a:endParaRPr lang="en-CA" dirty="0"/>
          </a:p>
        </p:txBody>
      </p:sp>
      <p:sp>
        <p:nvSpPr>
          <p:cNvPr id="3" name="Content Placeholder 2">
            <a:extLst>
              <a:ext uri="{FF2B5EF4-FFF2-40B4-BE49-F238E27FC236}">
                <a16:creationId xmlns:a16="http://schemas.microsoft.com/office/drawing/2014/main" id="{6AF50747-30A0-1ECD-7D3B-A6BEB5900C5D}"/>
              </a:ext>
            </a:extLst>
          </p:cNvPr>
          <p:cNvSpPr>
            <a:spLocks noGrp="1"/>
          </p:cNvSpPr>
          <p:nvPr>
            <p:ph idx="1"/>
          </p:nvPr>
        </p:nvSpPr>
        <p:spPr>
          <a:xfrm>
            <a:off x="0" y="1168400"/>
            <a:ext cx="12192000" cy="5689599"/>
          </a:xfrm>
        </p:spPr>
        <p:txBody>
          <a:bodyPr>
            <a:normAutofit/>
          </a:bodyPr>
          <a:lstStyle/>
          <a:p>
            <a:pPr marL="457200" lvl="1" indent="0">
              <a:buNone/>
            </a:pPr>
            <a:r>
              <a:rPr lang="en-CA" b="1" u="sng" dirty="0"/>
              <a:t>Ezekiel 40:1-4 ESV</a:t>
            </a:r>
            <a:br>
              <a:rPr lang="en-CA" b="1" u="sng" dirty="0"/>
            </a:br>
            <a:r>
              <a:rPr lang="en-CA" dirty="0"/>
              <a:t>In the twenty-fifth year of our exile, at the beginning of the year, </a:t>
            </a:r>
            <a:br>
              <a:rPr lang="en-CA" dirty="0"/>
            </a:br>
            <a:r>
              <a:rPr lang="en-CA" dirty="0"/>
              <a:t>on the tenth day of the month, in the fourteenth year after the city was struck down, </a:t>
            </a:r>
            <a:br>
              <a:rPr lang="en-CA" dirty="0"/>
            </a:br>
            <a:r>
              <a:rPr lang="en-CA" dirty="0"/>
              <a:t>on that very day, </a:t>
            </a:r>
            <a:r>
              <a:rPr lang="en-CA" b="1" dirty="0">
                <a:highlight>
                  <a:srgbClr val="FFFF00"/>
                </a:highlight>
              </a:rPr>
              <a:t>the hand of the LORD was upon me</a:t>
            </a:r>
            <a:r>
              <a:rPr lang="en-CA" dirty="0"/>
              <a:t>, and </a:t>
            </a:r>
            <a:r>
              <a:rPr lang="en-CA" b="1" dirty="0">
                <a:highlight>
                  <a:srgbClr val="FFFF00"/>
                </a:highlight>
              </a:rPr>
              <a:t>he brought me to the city</a:t>
            </a:r>
            <a:r>
              <a:rPr lang="en-CA" dirty="0"/>
              <a:t>. </a:t>
            </a:r>
          </a:p>
          <a:p>
            <a:pPr marL="457200" lvl="1" indent="0">
              <a:buNone/>
            </a:pPr>
            <a:r>
              <a:rPr lang="en-CA" b="1" dirty="0">
                <a:highlight>
                  <a:srgbClr val="FFFF00"/>
                </a:highlight>
              </a:rPr>
              <a:t>In visions of God</a:t>
            </a:r>
            <a:r>
              <a:rPr lang="en-CA" dirty="0"/>
              <a:t> he brought me to the land of Israel, </a:t>
            </a:r>
            <a:br>
              <a:rPr lang="en-CA" dirty="0"/>
            </a:br>
            <a:r>
              <a:rPr lang="en-CA" dirty="0"/>
              <a:t>and set me down on a very high mountain, </a:t>
            </a:r>
            <a:br>
              <a:rPr lang="en-CA" dirty="0"/>
            </a:br>
            <a:r>
              <a:rPr lang="en-CA" dirty="0"/>
              <a:t>on which was </a:t>
            </a:r>
            <a:r>
              <a:rPr lang="en-CA" b="1" dirty="0">
                <a:highlight>
                  <a:srgbClr val="FFFF00"/>
                </a:highlight>
              </a:rPr>
              <a:t>a structure like a city to the south</a:t>
            </a:r>
            <a:r>
              <a:rPr lang="en-CA" dirty="0"/>
              <a:t>. </a:t>
            </a:r>
          </a:p>
          <a:p>
            <a:pPr marL="457200" lvl="1" indent="0">
              <a:buNone/>
            </a:pPr>
            <a:r>
              <a:rPr lang="en-CA" dirty="0"/>
              <a:t>When he brought me there, behold, </a:t>
            </a:r>
            <a:r>
              <a:rPr lang="en-CA" b="1" dirty="0">
                <a:highlight>
                  <a:srgbClr val="FFFF00"/>
                </a:highlight>
              </a:rPr>
              <a:t>there was a man whose appearance was like bronze</a:t>
            </a:r>
            <a:r>
              <a:rPr lang="en-CA" dirty="0"/>
              <a:t>, with </a:t>
            </a:r>
            <a:r>
              <a:rPr lang="en-CA" b="1" dirty="0">
                <a:highlight>
                  <a:srgbClr val="FFFF00"/>
                </a:highlight>
              </a:rPr>
              <a:t>a linen cord</a:t>
            </a:r>
            <a:r>
              <a:rPr lang="en-CA" dirty="0"/>
              <a:t> and </a:t>
            </a:r>
            <a:r>
              <a:rPr lang="en-CA" b="1" dirty="0">
                <a:highlight>
                  <a:srgbClr val="FFFF00"/>
                </a:highlight>
              </a:rPr>
              <a:t>a measuring reed</a:t>
            </a:r>
            <a:r>
              <a:rPr lang="en-CA" dirty="0"/>
              <a:t> in his hand. </a:t>
            </a:r>
            <a:br>
              <a:rPr lang="en-CA" dirty="0"/>
            </a:br>
            <a:r>
              <a:rPr lang="en-CA" dirty="0"/>
              <a:t>And he was standing in the gateway. </a:t>
            </a:r>
            <a:br>
              <a:rPr lang="en-CA" dirty="0"/>
            </a:br>
            <a:r>
              <a:rPr lang="en-CA" dirty="0"/>
              <a:t>And the man said to me, </a:t>
            </a:r>
            <a:br>
              <a:rPr lang="en-CA" dirty="0"/>
            </a:br>
            <a:r>
              <a:rPr lang="en-CA" dirty="0"/>
              <a:t>	“Son of man, look with your eyes, and hear with your ears, </a:t>
            </a:r>
            <a:br>
              <a:rPr lang="en-CA" dirty="0"/>
            </a:br>
            <a:r>
              <a:rPr lang="en-CA" dirty="0"/>
              <a:t>	and </a:t>
            </a:r>
            <a:r>
              <a:rPr lang="en-CA" b="1" dirty="0">
                <a:highlight>
                  <a:srgbClr val="FFFF00"/>
                </a:highlight>
              </a:rPr>
              <a:t>set your heart upon all that I shall show you</a:t>
            </a:r>
            <a:r>
              <a:rPr lang="en-CA" dirty="0"/>
              <a:t>, </a:t>
            </a:r>
            <a:br>
              <a:rPr lang="en-CA" dirty="0"/>
            </a:br>
            <a:r>
              <a:rPr lang="en-CA" dirty="0"/>
              <a:t>	for you were brought here in order that I might show it to you. </a:t>
            </a:r>
            <a:br>
              <a:rPr lang="en-CA" dirty="0"/>
            </a:br>
            <a:r>
              <a:rPr lang="en-CA" dirty="0"/>
              <a:t>	</a:t>
            </a:r>
            <a:r>
              <a:rPr lang="en-CA" b="1" dirty="0">
                <a:highlight>
                  <a:srgbClr val="FFFF00"/>
                </a:highlight>
              </a:rPr>
              <a:t>Declare all that you see to the house of Israel</a:t>
            </a:r>
            <a:r>
              <a:rPr lang="en-CA" dirty="0"/>
              <a:t>.”</a:t>
            </a:r>
          </a:p>
          <a:p>
            <a:pPr>
              <a:buFont typeface="Wingdings" panose="05000000000000000000" pitchFamily="2" charset="2"/>
              <a:buChar char="Ø"/>
            </a:pPr>
            <a:r>
              <a:rPr lang="en-CA" dirty="0"/>
              <a:t>Ezekiel’s immediate audience remained the exiles …</a:t>
            </a:r>
          </a:p>
        </p:txBody>
      </p:sp>
    </p:spTree>
    <p:extLst>
      <p:ext uri="{BB962C8B-B14F-4D97-AF65-F5344CB8AC3E}">
        <p14:creationId xmlns:p14="http://schemas.microsoft.com/office/powerpoint/2010/main" val="353741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0675-23CF-4B99-C527-F214232F9E03}"/>
              </a:ext>
            </a:extLst>
          </p:cNvPr>
          <p:cNvSpPr>
            <a:spLocks noGrp="1"/>
          </p:cNvSpPr>
          <p:nvPr>
            <p:ph type="title"/>
          </p:nvPr>
        </p:nvSpPr>
        <p:spPr>
          <a:xfrm>
            <a:off x="838200" y="1"/>
            <a:ext cx="10515600" cy="1205947"/>
          </a:xfrm>
        </p:spPr>
        <p:txBody>
          <a:bodyPr/>
          <a:lstStyle/>
          <a:p>
            <a:pPr algn="ctr"/>
            <a:r>
              <a:rPr lang="en-CA" dirty="0">
                <a:latin typeface="Arial Black" panose="020B0A04020102020204" pitchFamily="34" charset="0"/>
              </a:rPr>
              <a:t>Ezekiel’s Instructions</a:t>
            </a:r>
          </a:p>
        </p:txBody>
      </p:sp>
      <p:sp>
        <p:nvSpPr>
          <p:cNvPr id="3" name="Content Placeholder 2">
            <a:extLst>
              <a:ext uri="{FF2B5EF4-FFF2-40B4-BE49-F238E27FC236}">
                <a16:creationId xmlns:a16="http://schemas.microsoft.com/office/drawing/2014/main" id="{77F7E476-86C7-7533-8FB3-B8B60888124A}"/>
              </a:ext>
            </a:extLst>
          </p:cNvPr>
          <p:cNvSpPr>
            <a:spLocks noGrp="1"/>
          </p:cNvSpPr>
          <p:nvPr>
            <p:ph idx="1"/>
          </p:nvPr>
        </p:nvSpPr>
        <p:spPr>
          <a:xfrm>
            <a:off x="0" y="1179444"/>
            <a:ext cx="12192000" cy="5678556"/>
          </a:xfrm>
        </p:spPr>
        <p:txBody>
          <a:bodyPr/>
          <a:lstStyle/>
          <a:p>
            <a:pPr marL="0" indent="0">
              <a:buNone/>
            </a:pPr>
            <a:r>
              <a:rPr lang="en-CA" dirty="0"/>
              <a:t>Ezekiel’s immediate concern is the Exiles, but </a:t>
            </a:r>
            <a:r>
              <a:rPr lang="en-CA" b="1" dirty="0">
                <a:highlight>
                  <a:srgbClr val="FFFF00"/>
                </a:highlight>
              </a:rPr>
              <a:t>the message is eternal</a:t>
            </a:r>
            <a:r>
              <a:rPr lang="en-CA" dirty="0"/>
              <a:t>:</a:t>
            </a:r>
          </a:p>
          <a:p>
            <a:pPr marL="457200" lvl="1" indent="0">
              <a:spcBef>
                <a:spcPts val="0"/>
              </a:spcBef>
              <a:buNone/>
            </a:pPr>
            <a:r>
              <a:rPr lang="en-CA" b="1" u="sng" dirty="0"/>
              <a:t>Ezekiel 43:10-12 ESV</a:t>
            </a:r>
            <a:br>
              <a:rPr lang="en-CA" b="1" u="sng" dirty="0"/>
            </a:br>
            <a:r>
              <a:rPr lang="en-CA" dirty="0"/>
              <a:t>As for you, son of man, describe to the house of Israel the temple, </a:t>
            </a:r>
            <a:br>
              <a:rPr lang="en-CA" dirty="0"/>
            </a:br>
            <a:r>
              <a:rPr lang="en-CA" dirty="0"/>
              <a:t>that </a:t>
            </a:r>
            <a:r>
              <a:rPr lang="en-CA" b="1" dirty="0">
                <a:highlight>
                  <a:srgbClr val="FFFF00"/>
                </a:highlight>
              </a:rPr>
              <a:t>they may be ashamed of their iniquities</a:t>
            </a:r>
            <a:r>
              <a:rPr lang="en-CA" dirty="0"/>
              <a:t>; </a:t>
            </a:r>
            <a:br>
              <a:rPr lang="en-CA" dirty="0"/>
            </a:br>
            <a:r>
              <a:rPr lang="en-CA" dirty="0"/>
              <a:t>and they shall measure the plan. </a:t>
            </a:r>
          </a:p>
          <a:p>
            <a:pPr marL="457200" lvl="1" indent="0">
              <a:buNone/>
            </a:pPr>
            <a:r>
              <a:rPr lang="en-CA" dirty="0"/>
              <a:t>And if they are ashamed of all that they have done, </a:t>
            </a:r>
            <a:br>
              <a:rPr lang="en-CA" dirty="0"/>
            </a:br>
            <a:r>
              <a:rPr lang="en-CA" b="1" dirty="0">
                <a:highlight>
                  <a:srgbClr val="FFFF00"/>
                </a:highlight>
              </a:rPr>
              <a:t>make known to them the design of the temple</a:t>
            </a:r>
            <a:r>
              <a:rPr lang="en-CA" dirty="0"/>
              <a:t>, </a:t>
            </a:r>
            <a:br>
              <a:rPr lang="en-CA" dirty="0"/>
            </a:br>
            <a:r>
              <a:rPr lang="en-CA" dirty="0"/>
              <a:t>its arrangement, its exits and its entrances, that is, its whole design; </a:t>
            </a:r>
            <a:br>
              <a:rPr lang="en-CA" dirty="0"/>
            </a:br>
            <a:r>
              <a:rPr lang="en-CA" dirty="0"/>
              <a:t>and make known to them as well all its statutes </a:t>
            </a:r>
            <a:br>
              <a:rPr lang="en-CA" dirty="0"/>
            </a:br>
            <a:r>
              <a:rPr lang="en-CA" dirty="0"/>
              <a:t>and its whole design and all its [torah], </a:t>
            </a:r>
            <a:br>
              <a:rPr lang="en-CA" dirty="0"/>
            </a:br>
            <a:r>
              <a:rPr lang="en-CA" dirty="0"/>
              <a:t>and write it down in their sight, so that they may observe all its [design] </a:t>
            </a:r>
            <a:br>
              <a:rPr lang="en-CA" dirty="0"/>
            </a:br>
            <a:r>
              <a:rPr lang="en-CA" dirty="0"/>
              <a:t>and all its statutes and carry them out. </a:t>
            </a:r>
          </a:p>
          <a:p>
            <a:pPr marL="457200" lvl="1" indent="0">
              <a:buNone/>
            </a:pPr>
            <a:r>
              <a:rPr lang="en-CA" dirty="0"/>
              <a:t>This is the [torah] of the temple: </a:t>
            </a:r>
            <a:br>
              <a:rPr lang="en-CA" dirty="0"/>
            </a:br>
            <a:r>
              <a:rPr lang="en-CA" dirty="0"/>
              <a:t>	</a:t>
            </a:r>
            <a:r>
              <a:rPr lang="en-CA" b="1" dirty="0">
                <a:highlight>
                  <a:srgbClr val="FFFF00"/>
                </a:highlight>
              </a:rPr>
              <a:t>the whole territory on the top of the mountain all around shall be most holy</a:t>
            </a:r>
            <a:r>
              <a:rPr lang="en-CA" dirty="0"/>
              <a:t>. </a:t>
            </a:r>
            <a:br>
              <a:rPr lang="en-CA" dirty="0"/>
            </a:br>
            <a:r>
              <a:rPr lang="en-CA" dirty="0"/>
              <a:t>	Behold, this is the [torah] of the temple.</a:t>
            </a:r>
          </a:p>
        </p:txBody>
      </p:sp>
    </p:spTree>
    <p:extLst>
      <p:ext uri="{BB962C8B-B14F-4D97-AF65-F5344CB8AC3E}">
        <p14:creationId xmlns:p14="http://schemas.microsoft.com/office/powerpoint/2010/main" val="127022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6E48-4878-97EE-85B9-B111EC9BA098}"/>
              </a:ext>
            </a:extLst>
          </p:cNvPr>
          <p:cNvSpPr>
            <a:spLocks noGrp="1"/>
          </p:cNvSpPr>
          <p:nvPr>
            <p:ph type="title"/>
          </p:nvPr>
        </p:nvSpPr>
        <p:spPr>
          <a:xfrm>
            <a:off x="0" y="1"/>
            <a:ext cx="4996070" cy="1457738"/>
          </a:xfrm>
        </p:spPr>
        <p:txBody>
          <a:bodyPr/>
          <a:lstStyle/>
          <a:p>
            <a:pPr algn="ctr"/>
            <a:r>
              <a:rPr lang="en-US" dirty="0">
                <a:latin typeface="Arial Black" panose="020B0A04020102020204" pitchFamily="34" charset="0"/>
              </a:rPr>
              <a:t>The Allocation of the Land</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978ABBFE-DE67-18DD-1F2A-3485332365B6}"/>
              </a:ext>
            </a:extLst>
          </p:cNvPr>
          <p:cNvSpPr>
            <a:spLocks noGrp="1"/>
          </p:cNvSpPr>
          <p:nvPr>
            <p:ph idx="1"/>
          </p:nvPr>
        </p:nvSpPr>
        <p:spPr>
          <a:xfrm>
            <a:off x="0" y="1272209"/>
            <a:ext cx="6732104" cy="5585791"/>
          </a:xfrm>
        </p:spPr>
        <p:txBody>
          <a:bodyPr>
            <a:normAutofit lnSpcReduction="10000"/>
          </a:bodyPr>
          <a:lstStyle/>
          <a:p>
            <a:r>
              <a:rPr lang="en-US" dirty="0"/>
              <a:t>The allocation of the land is described as follows:</a:t>
            </a:r>
          </a:p>
          <a:p>
            <a:pPr marL="457200" lvl="1" indent="0">
              <a:spcBef>
                <a:spcPts val="0"/>
              </a:spcBef>
              <a:buNone/>
            </a:pPr>
            <a:r>
              <a:rPr lang="en-US" b="1" dirty="0">
                <a:highlight>
                  <a:srgbClr val="FFFF00"/>
                </a:highlight>
              </a:rPr>
              <a:t>Ezekeil 47:13-23</a:t>
            </a:r>
            <a:r>
              <a:rPr lang="en-US" dirty="0"/>
              <a:t> the boundaries of the land</a:t>
            </a:r>
          </a:p>
          <a:p>
            <a:pPr marL="457200" lvl="1" indent="0">
              <a:buNone/>
            </a:pPr>
            <a:r>
              <a:rPr lang="en-US" b="1" dirty="0">
                <a:highlight>
                  <a:srgbClr val="FFFF00"/>
                </a:highlight>
              </a:rPr>
              <a:t>Ezekiel 48:1-29</a:t>
            </a:r>
            <a:r>
              <a:rPr lang="en-US" dirty="0"/>
              <a:t> the tribal allotments – using the thirteen-tribe paradigm </a:t>
            </a:r>
          </a:p>
          <a:p>
            <a:r>
              <a:rPr lang="en-US" dirty="0"/>
              <a:t>The tribe of Levi has no allotment</a:t>
            </a:r>
          </a:p>
          <a:p>
            <a:r>
              <a:rPr lang="en-US" dirty="0"/>
              <a:t>Each tribe is given a strip of land extending from the Mediterranean Coast to the eastern boundary</a:t>
            </a:r>
          </a:p>
          <a:p>
            <a:r>
              <a:rPr lang="en-US" dirty="0"/>
              <a:t>In the extreme south, Zebulun and Gad have no access to the sea </a:t>
            </a:r>
          </a:p>
          <a:p>
            <a:r>
              <a:rPr lang="en-US" dirty="0"/>
              <a:t>The northern allotments appear larger</a:t>
            </a:r>
          </a:p>
          <a:p>
            <a:r>
              <a:rPr lang="en-US" dirty="0"/>
              <a:t>Note the “</a:t>
            </a:r>
            <a:r>
              <a:rPr lang="en-US" b="1" dirty="0">
                <a:highlight>
                  <a:srgbClr val="FFFF00"/>
                </a:highlight>
              </a:rPr>
              <a:t>Reserve</a:t>
            </a:r>
            <a:r>
              <a:rPr lang="en-US" dirty="0"/>
              <a:t>” between  Judah and Bemjamin </a:t>
            </a:r>
          </a:p>
        </p:txBody>
      </p:sp>
      <p:pic>
        <p:nvPicPr>
          <p:cNvPr id="5" name="Picture 4">
            <a:extLst>
              <a:ext uri="{FF2B5EF4-FFF2-40B4-BE49-F238E27FC236}">
                <a16:creationId xmlns:a16="http://schemas.microsoft.com/office/drawing/2014/main" id="{B445FB50-93DD-4E64-8089-14C747C1A74C}"/>
              </a:ext>
            </a:extLst>
          </p:cNvPr>
          <p:cNvPicPr>
            <a:picLocks noChangeAspect="1"/>
          </p:cNvPicPr>
          <p:nvPr/>
        </p:nvPicPr>
        <p:blipFill>
          <a:blip r:embed="rId3"/>
          <a:stretch>
            <a:fillRect/>
          </a:stretch>
        </p:blipFill>
        <p:spPr>
          <a:xfrm>
            <a:off x="6705600" y="-15566"/>
            <a:ext cx="4678017" cy="6873565"/>
          </a:xfrm>
          <a:prstGeom prst="rect">
            <a:avLst/>
          </a:prstGeom>
        </p:spPr>
      </p:pic>
    </p:spTree>
    <p:extLst>
      <p:ext uri="{BB962C8B-B14F-4D97-AF65-F5344CB8AC3E}">
        <p14:creationId xmlns:p14="http://schemas.microsoft.com/office/powerpoint/2010/main" val="11136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CAE1-C389-424F-5BDB-B8B8868DCFE8}"/>
              </a:ext>
            </a:extLst>
          </p:cNvPr>
          <p:cNvSpPr>
            <a:spLocks noGrp="1"/>
          </p:cNvSpPr>
          <p:nvPr>
            <p:ph type="title"/>
          </p:nvPr>
        </p:nvSpPr>
        <p:spPr>
          <a:xfrm>
            <a:off x="0" y="1"/>
            <a:ext cx="12192000" cy="1193799"/>
          </a:xfrm>
        </p:spPr>
        <p:txBody>
          <a:bodyPr>
            <a:normAutofit/>
          </a:bodyPr>
          <a:lstStyle/>
          <a:p>
            <a:pPr algn="ctr"/>
            <a:r>
              <a:rPr lang="en-US" dirty="0">
                <a:latin typeface="Arial Black" panose="020B0A04020102020204" pitchFamily="34" charset="0"/>
              </a:rPr>
              <a:t>The Reserve</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BFD9F130-3791-23B1-D99A-54487B223E09}"/>
              </a:ext>
            </a:extLst>
          </p:cNvPr>
          <p:cNvSpPr>
            <a:spLocks noGrp="1"/>
          </p:cNvSpPr>
          <p:nvPr>
            <p:ph idx="1"/>
          </p:nvPr>
        </p:nvSpPr>
        <p:spPr>
          <a:xfrm>
            <a:off x="0" y="1192697"/>
            <a:ext cx="4982817" cy="5665303"/>
          </a:xfrm>
        </p:spPr>
        <p:txBody>
          <a:bodyPr>
            <a:normAutofit lnSpcReduction="10000"/>
          </a:bodyPr>
          <a:lstStyle/>
          <a:p>
            <a:r>
              <a:rPr lang="en-CA" dirty="0"/>
              <a:t>At the center of the “Reserve” is a square of 25,000 cubits on each side – about 8 miles</a:t>
            </a:r>
          </a:p>
          <a:p>
            <a:r>
              <a:rPr lang="en-CA" dirty="0"/>
              <a:t>This area is described in </a:t>
            </a:r>
            <a:r>
              <a:rPr lang="en-CA" b="1" dirty="0">
                <a:highlight>
                  <a:srgbClr val="FFFF00"/>
                </a:highlight>
              </a:rPr>
              <a:t>Ezekiel</a:t>
            </a:r>
            <a:r>
              <a:rPr lang="en-CA" b="1" dirty="0">
                <a:highlight>
                  <a:srgbClr val="FFFF00"/>
                </a:highlight>
                <a:latin typeface="Calibri" panose="020F0502020204030204" pitchFamily="34" charset="0"/>
                <a:cs typeface="Calibri" panose="020F0502020204030204" pitchFamily="34" charset="0"/>
              </a:rPr>
              <a:t> </a:t>
            </a:r>
            <a:r>
              <a:rPr lang="en-CA" b="1" dirty="0">
                <a:highlight>
                  <a:srgbClr val="FFFF00"/>
                </a:highlight>
              </a:rPr>
              <a:t>45:1-6, 48:8-14</a:t>
            </a:r>
            <a:endParaRPr lang="en-CA" dirty="0"/>
          </a:p>
          <a:p>
            <a:r>
              <a:rPr lang="en-CA" dirty="0"/>
              <a:t>The northern 2/5ths are assigned to the “Priests” and contains the Temple</a:t>
            </a:r>
          </a:p>
          <a:p>
            <a:r>
              <a:rPr lang="en-CA" dirty="0"/>
              <a:t>The middle 2/5ths are assigned to the “Levites” </a:t>
            </a:r>
          </a:p>
          <a:p>
            <a:r>
              <a:rPr lang="en-CA" dirty="0"/>
              <a:t>These 4/5ths are called the  “</a:t>
            </a:r>
            <a:r>
              <a:rPr lang="en-CA" b="1" dirty="0">
                <a:highlight>
                  <a:srgbClr val="FFFF00"/>
                </a:highlight>
              </a:rPr>
              <a:t>Holy District</a:t>
            </a:r>
            <a:r>
              <a:rPr lang="en-CA" dirty="0"/>
              <a:t>”</a:t>
            </a:r>
          </a:p>
          <a:p>
            <a:r>
              <a:rPr lang="en-CA" dirty="0"/>
              <a:t>The New City is located in the southern 1/5th</a:t>
            </a:r>
          </a:p>
        </p:txBody>
      </p:sp>
      <p:pic>
        <p:nvPicPr>
          <p:cNvPr id="5" name="Picture 4">
            <a:extLst>
              <a:ext uri="{FF2B5EF4-FFF2-40B4-BE49-F238E27FC236}">
                <a16:creationId xmlns:a16="http://schemas.microsoft.com/office/drawing/2014/main" id="{835AE5EB-BED5-2F68-16F9-B2E3762C33C7}"/>
              </a:ext>
            </a:extLst>
          </p:cNvPr>
          <p:cNvPicPr>
            <a:picLocks noChangeAspect="1"/>
          </p:cNvPicPr>
          <p:nvPr/>
        </p:nvPicPr>
        <p:blipFill>
          <a:blip r:embed="rId3"/>
          <a:stretch>
            <a:fillRect/>
          </a:stretch>
        </p:blipFill>
        <p:spPr>
          <a:xfrm>
            <a:off x="5102087" y="1179443"/>
            <a:ext cx="7089914" cy="5678557"/>
          </a:xfrm>
          <a:prstGeom prst="rect">
            <a:avLst/>
          </a:prstGeom>
        </p:spPr>
      </p:pic>
    </p:spTree>
    <p:extLst>
      <p:ext uri="{BB962C8B-B14F-4D97-AF65-F5344CB8AC3E}">
        <p14:creationId xmlns:p14="http://schemas.microsoft.com/office/powerpoint/2010/main" val="101957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5472-37DE-79EF-2536-A34EF6AB8944}"/>
              </a:ext>
            </a:extLst>
          </p:cNvPr>
          <p:cNvSpPr>
            <a:spLocks noGrp="1"/>
          </p:cNvSpPr>
          <p:nvPr>
            <p:ph type="title"/>
          </p:nvPr>
        </p:nvSpPr>
        <p:spPr>
          <a:xfrm>
            <a:off x="838200" y="1"/>
            <a:ext cx="10515600" cy="1104899"/>
          </a:xfrm>
        </p:spPr>
        <p:txBody>
          <a:bodyPr/>
          <a:lstStyle/>
          <a:p>
            <a:pPr algn="ctr"/>
            <a:r>
              <a:rPr lang="en-US" dirty="0">
                <a:latin typeface="Arial Black" panose="020B0A04020102020204" pitchFamily="34" charset="0"/>
              </a:rPr>
              <a:t>The City and the Prince’s Land</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F44DE350-9303-3D7D-9F74-2EE613FFEF14}"/>
              </a:ext>
            </a:extLst>
          </p:cNvPr>
          <p:cNvSpPr>
            <a:spLocks noGrp="1"/>
          </p:cNvSpPr>
          <p:nvPr>
            <p:ph idx="1"/>
          </p:nvPr>
        </p:nvSpPr>
        <p:spPr>
          <a:xfrm>
            <a:off x="0" y="1104900"/>
            <a:ext cx="12192000" cy="5753099"/>
          </a:xfrm>
        </p:spPr>
        <p:txBody>
          <a:bodyPr/>
          <a:lstStyle/>
          <a:p>
            <a:r>
              <a:rPr lang="en-CA" dirty="0"/>
              <a:t>The </a:t>
            </a:r>
            <a:r>
              <a:rPr lang="en-CA" b="1" dirty="0">
                <a:highlight>
                  <a:srgbClr val="FFFF00"/>
                </a:highlight>
              </a:rPr>
              <a:t>New City</a:t>
            </a:r>
            <a:r>
              <a:rPr lang="en-CA" dirty="0"/>
              <a:t> is confined to a square 4,500 cubits on each side </a:t>
            </a:r>
            <a:br>
              <a:rPr lang="en-CA" dirty="0"/>
            </a:br>
            <a:r>
              <a:rPr lang="en-CA" dirty="0"/>
              <a:t>- about a mile and a half</a:t>
            </a:r>
          </a:p>
          <a:p>
            <a:r>
              <a:rPr lang="en-CA" dirty="0"/>
              <a:t>Note the “City” is given a new name: “</a:t>
            </a:r>
            <a:r>
              <a:rPr lang="en-CA" b="1" dirty="0">
                <a:highlight>
                  <a:srgbClr val="FFFF00"/>
                </a:highlight>
              </a:rPr>
              <a:t>YHWH Shammah</a:t>
            </a:r>
            <a:r>
              <a:rPr lang="en-CA" dirty="0"/>
              <a:t>” (YHWH is There)</a:t>
            </a:r>
            <a:br>
              <a:rPr lang="en-CA" dirty="0"/>
            </a:br>
            <a:r>
              <a:rPr lang="en-CA" dirty="0"/>
              <a:t>see Ezekiel 48:35</a:t>
            </a:r>
          </a:p>
          <a:p>
            <a:r>
              <a:rPr lang="en-CA" dirty="0"/>
              <a:t>There will be three city gates on each side named after the Tribes</a:t>
            </a:r>
          </a:p>
          <a:p>
            <a:r>
              <a:rPr lang="en-CA" dirty="0"/>
              <a:t>The “open area” on each side of the city is to produce food for the city</a:t>
            </a:r>
          </a:p>
          <a:p>
            <a:r>
              <a:rPr lang="en-CA" dirty="0"/>
              <a:t>The city is described in </a:t>
            </a:r>
            <a:r>
              <a:rPr lang="en-CA" b="1" dirty="0">
                <a:highlight>
                  <a:srgbClr val="FFFF00"/>
                </a:highlight>
              </a:rPr>
              <a:t>Ezekiel 48:15-19, 30-35</a:t>
            </a:r>
          </a:p>
          <a:p>
            <a:r>
              <a:rPr lang="en-CA" b="1" dirty="0">
                <a:highlight>
                  <a:srgbClr val="FFFF00"/>
                </a:highlight>
              </a:rPr>
              <a:t>The allotment to the “Prince”</a:t>
            </a:r>
            <a:r>
              <a:rPr lang="en-CA" dirty="0"/>
              <a:t> is on each side of the “Reserve” and extends to the boarder of the land in each direction </a:t>
            </a:r>
          </a:p>
          <a:p>
            <a:r>
              <a:rPr lang="en-CA" dirty="0"/>
              <a:t>The Prince’s allotment is described in </a:t>
            </a:r>
            <a:r>
              <a:rPr lang="en-CA" b="1" dirty="0">
                <a:highlight>
                  <a:srgbClr val="FFFF00"/>
                </a:highlight>
              </a:rPr>
              <a:t>Ezekiel 45:7-8, 48:21-22</a:t>
            </a:r>
          </a:p>
          <a:p>
            <a:r>
              <a:rPr lang="en-CA" dirty="0"/>
              <a:t>The role of the “Prince” will be discussed later</a:t>
            </a:r>
          </a:p>
          <a:p>
            <a:endParaRPr lang="en-CA" dirty="0">
              <a:highlight>
                <a:srgbClr val="FFFF00"/>
              </a:highlight>
            </a:endParaRPr>
          </a:p>
        </p:txBody>
      </p:sp>
    </p:spTree>
    <p:extLst>
      <p:ext uri="{BB962C8B-B14F-4D97-AF65-F5344CB8AC3E}">
        <p14:creationId xmlns:p14="http://schemas.microsoft.com/office/powerpoint/2010/main" val="44911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A04A-3B16-FC4F-030B-21F3261B49C5}"/>
              </a:ext>
            </a:extLst>
          </p:cNvPr>
          <p:cNvSpPr>
            <a:spLocks noGrp="1"/>
          </p:cNvSpPr>
          <p:nvPr>
            <p:ph type="title"/>
          </p:nvPr>
        </p:nvSpPr>
        <p:spPr>
          <a:xfrm>
            <a:off x="0" y="1"/>
            <a:ext cx="5473148" cy="927652"/>
          </a:xfrm>
        </p:spPr>
        <p:txBody>
          <a:bodyPr>
            <a:normAutofit/>
          </a:bodyPr>
          <a:lstStyle/>
          <a:p>
            <a:pPr algn="ctr"/>
            <a:r>
              <a:rPr lang="en-US" dirty="0">
                <a:latin typeface="Arial Black" panose="020B0A04020102020204" pitchFamily="34" charset="0"/>
              </a:rPr>
              <a:t>The Temple Area</a:t>
            </a:r>
            <a:endParaRPr lang="en-CA"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7CB4AC7-BF0B-4DA7-CA56-11DAAF654C7D}"/>
              </a:ext>
            </a:extLst>
          </p:cNvPr>
          <p:cNvSpPr>
            <a:spLocks noGrp="1"/>
          </p:cNvSpPr>
          <p:nvPr>
            <p:ph idx="1"/>
          </p:nvPr>
        </p:nvSpPr>
        <p:spPr>
          <a:xfrm>
            <a:off x="0" y="834888"/>
            <a:ext cx="5433391" cy="3856382"/>
          </a:xfrm>
        </p:spPr>
        <p:txBody>
          <a:bodyPr>
            <a:normAutofit/>
          </a:bodyPr>
          <a:lstStyle/>
          <a:p>
            <a:r>
              <a:rPr lang="en-CA" dirty="0"/>
              <a:t>The Temple Area is described in </a:t>
            </a:r>
            <a:br>
              <a:rPr lang="en-CA" dirty="0"/>
            </a:br>
            <a:r>
              <a:rPr lang="en-CA" b="1" dirty="0">
                <a:highlight>
                  <a:srgbClr val="FFFF00"/>
                </a:highlight>
              </a:rPr>
              <a:t>Ezekiel 40:5-49</a:t>
            </a:r>
            <a:r>
              <a:rPr lang="en-CA" dirty="0"/>
              <a:t>, </a:t>
            </a:r>
            <a:br>
              <a:rPr lang="en-CA" dirty="0"/>
            </a:br>
            <a:r>
              <a:rPr lang="en-CA" dirty="0"/>
              <a:t>and </a:t>
            </a:r>
            <a:r>
              <a:rPr lang="en-CA" b="1" dirty="0">
                <a:highlight>
                  <a:srgbClr val="FFFF00"/>
                </a:highlight>
              </a:rPr>
              <a:t>all of chapters 41 and 42</a:t>
            </a:r>
          </a:p>
          <a:p>
            <a:r>
              <a:rPr lang="en-CA" dirty="0"/>
              <a:t>The “key” below points to specific features</a:t>
            </a:r>
          </a:p>
          <a:p>
            <a:r>
              <a:rPr lang="en-CA" b="1" dirty="0">
                <a:highlight>
                  <a:srgbClr val="FFFF00"/>
                </a:highlight>
              </a:rPr>
              <a:t>General features</a:t>
            </a:r>
            <a:r>
              <a:rPr lang="en-CA" dirty="0"/>
              <a:t>: outer wall, inner wall, gates, outer court, inner court, temple proper, altar, </a:t>
            </a:r>
            <a:br>
              <a:rPr lang="en-CA" dirty="0"/>
            </a:br>
            <a:r>
              <a:rPr lang="en-CA" dirty="0"/>
              <a:t>various rooms and buildings</a:t>
            </a:r>
          </a:p>
        </p:txBody>
      </p:sp>
      <p:pic>
        <p:nvPicPr>
          <p:cNvPr id="5" name="Picture 4">
            <a:extLst>
              <a:ext uri="{FF2B5EF4-FFF2-40B4-BE49-F238E27FC236}">
                <a16:creationId xmlns:a16="http://schemas.microsoft.com/office/drawing/2014/main" id="{4B2ED2C7-A30D-305D-7B74-1B4591764F62}"/>
              </a:ext>
            </a:extLst>
          </p:cNvPr>
          <p:cNvPicPr>
            <a:picLocks noChangeAspect="1"/>
          </p:cNvPicPr>
          <p:nvPr/>
        </p:nvPicPr>
        <p:blipFill>
          <a:blip r:embed="rId3"/>
          <a:stretch>
            <a:fillRect/>
          </a:stretch>
        </p:blipFill>
        <p:spPr>
          <a:xfrm>
            <a:off x="5412190" y="24088"/>
            <a:ext cx="6808316" cy="6833912"/>
          </a:xfrm>
          <a:prstGeom prst="rect">
            <a:avLst/>
          </a:prstGeom>
        </p:spPr>
      </p:pic>
      <p:pic>
        <p:nvPicPr>
          <p:cNvPr id="9" name="Picture 8">
            <a:extLst>
              <a:ext uri="{FF2B5EF4-FFF2-40B4-BE49-F238E27FC236}">
                <a16:creationId xmlns:a16="http://schemas.microsoft.com/office/drawing/2014/main" id="{76B862CF-C6AF-6268-F92C-0986595B1FB8}"/>
              </a:ext>
            </a:extLst>
          </p:cNvPr>
          <p:cNvPicPr>
            <a:picLocks noChangeAspect="1"/>
          </p:cNvPicPr>
          <p:nvPr/>
        </p:nvPicPr>
        <p:blipFill>
          <a:blip r:embed="rId4"/>
          <a:stretch>
            <a:fillRect/>
          </a:stretch>
        </p:blipFill>
        <p:spPr>
          <a:xfrm>
            <a:off x="0" y="4679343"/>
            <a:ext cx="5446642" cy="2178657"/>
          </a:xfrm>
          <a:prstGeom prst="rect">
            <a:avLst/>
          </a:prstGeom>
        </p:spPr>
      </p:pic>
    </p:spTree>
    <p:extLst>
      <p:ext uri="{BB962C8B-B14F-4D97-AF65-F5344CB8AC3E}">
        <p14:creationId xmlns:p14="http://schemas.microsoft.com/office/powerpoint/2010/main" val="56453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2644</TotalTime>
  <Words>3038</Words>
  <Application>Microsoft Office PowerPoint</Application>
  <PresentationFormat>Widescreen</PresentationFormat>
  <Paragraphs>198</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Aptos</vt:lpstr>
      <vt:lpstr>Aptos Display</vt:lpstr>
      <vt:lpstr>Arial</vt:lpstr>
      <vt:lpstr>Arial Black</vt:lpstr>
      <vt:lpstr>Calibri</vt:lpstr>
      <vt:lpstr>Calibri Light</vt:lpstr>
      <vt:lpstr>Wingdings</vt:lpstr>
      <vt:lpstr>Office Theme</vt:lpstr>
      <vt:lpstr>1_Office Theme</vt:lpstr>
      <vt:lpstr>Ezekiel – Land, City, &amp; Temple</vt:lpstr>
      <vt:lpstr>The Transition</vt:lpstr>
      <vt:lpstr>The Purpose of the Temple Vision</vt:lpstr>
      <vt:lpstr>Introduction to the Temple Vision</vt:lpstr>
      <vt:lpstr>Ezekiel’s Instructions</vt:lpstr>
      <vt:lpstr>The Allocation of the Land</vt:lpstr>
      <vt:lpstr>The Reserve</vt:lpstr>
      <vt:lpstr>The City and the Prince’s Land</vt:lpstr>
      <vt:lpstr>The Temple Area</vt:lpstr>
      <vt:lpstr>Ezekiel’s Tour</vt:lpstr>
      <vt:lpstr>The Temple Gates</vt:lpstr>
      <vt:lpstr>The Temple Gates</vt:lpstr>
      <vt:lpstr>The Courts</vt:lpstr>
      <vt:lpstr> The Temple</vt:lpstr>
      <vt:lpstr>The Side Rooms</vt:lpstr>
      <vt:lpstr>The West Wall</vt:lpstr>
      <vt:lpstr>Profile  of the  West Wall</vt:lpstr>
      <vt:lpstr>The Altar</vt:lpstr>
      <vt:lpstr>The Consecration Ceremony</vt:lpstr>
      <vt:lpstr>The Consecration Ceremony</vt:lpstr>
      <vt:lpstr>Assessment of the Temple Description</vt:lpstr>
      <vt:lpstr>To be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Whyte</dc:creator>
  <cp:lastModifiedBy>Mike Whyte</cp:lastModifiedBy>
  <cp:revision>33</cp:revision>
  <dcterms:created xsi:type="dcterms:W3CDTF">2025-09-29T12:00:26Z</dcterms:created>
  <dcterms:modified xsi:type="dcterms:W3CDTF">2026-01-07T11:49:29Z</dcterms:modified>
</cp:coreProperties>
</file>