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5"/>
  </p:notesMasterIdLst>
  <p:sldIdLst>
    <p:sldId id="256" r:id="rId3"/>
    <p:sldId id="260" r:id="rId4"/>
    <p:sldId id="258" r:id="rId5"/>
    <p:sldId id="261" r:id="rId6"/>
    <p:sldId id="272" r:id="rId7"/>
    <p:sldId id="274" r:id="rId8"/>
    <p:sldId id="273" r:id="rId9"/>
    <p:sldId id="259" r:id="rId10"/>
    <p:sldId id="262" r:id="rId11"/>
    <p:sldId id="263" r:id="rId12"/>
    <p:sldId id="264" r:id="rId13"/>
    <p:sldId id="265" r:id="rId14"/>
    <p:sldId id="267" r:id="rId15"/>
    <p:sldId id="277" r:id="rId16"/>
    <p:sldId id="268" r:id="rId17"/>
    <p:sldId id="278" r:id="rId18"/>
    <p:sldId id="276" r:id="rId19"/>
    <p:sldId id="269" r:id="rId20"/>
    <p:sldId id="270" r:id="rId21"/>
    <p:sldId id="279" r:id="rId22"/>
    <p:sldId id="257"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24" autoAdjust="0"/>
    <p:restoredTop sz="81179" autoAdjust="0"/>
  </p:normalViewPr>
  <p:slideViewPr>
    <p:cSldViewPr snapToGrid="0">
      <p:cViewPr varScale="1">
        <p:scale>
          <a:sx n="53" d="100"/>
          <a:sy n="53" d="100"/>
        </p:scale>
        <p:origin x="1062" y="78"/>
      </p:cViewPr>
      <p:guideLst/>
    </p:cSldViewPr>
  </p:slideViewPr>
  <p:notesTextViewPr>
    <p:cViewPr>
      <p:scale>
        <a:sx n="3" d="2"/>
        <a:sy n="3" d="2"/>
      </p:scale>
      <p:origin x="0" y="0"/>
    </p:cViewPr>
  </p:notesTextViewPr>
  <p:sorterViewPr>
    <p:cViewPr>
      <p:scale>
        <a:sx n="110" d="100"/>
        <a:sy n="11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B82CF8-894C-4F79-A20A-24815D352C50}" type="datetimeFigureOut">
              <a:rPr lang="en-CA" smtClean="0"/>
              <a:t>2024-08-17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EF21D9-BA00-455B-A9C9-E94D859DD2FB}" type="slidenum">
              <a:rPr lang="en-CA" smtClean="0"/>
              <a:t>‹#›</a:t>
            </a:fld>
            <a:endParaRPr lang="en-CA"/>
          </a:p>
        </p:txBody>
      </p:sp>
    </p:spTree>
    <p:extLst>
      <p:ext uri="{BB962C8B-B14F-4D97-AF65-F5344CB8AC3E}">
        <p14:creationId xmlns:p14="http://schemas.microsoft.com/office/powerpoint/2010/main" val="10338116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Last time, I spoke a little about the life of Hannah</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she expressed her faith, love, and commitment in her prayer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this has earned her an honoured place in salvation history as the  mother of a bringer of salvation: her son Samuel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CA" dirty="0"/>
              <a:t>The objective of the Plan of God is the Kingdom of God</a:t>
            </a:r>
          </a:p>
          <a:p>
            <a:pPr marL="171450" indent="-171450">
              <a:buFont typeface="Arial" panose="020B0604020202020204" pitchFamily="34" charset="0"/>
              <a:buChar char="•"/>
            </a:pPr>
            <a:r>
              <a:rPr lang="en-CA" dirty="0"/>
              <a:t>God the Father and YHWH, Jesus Christ, assembled the Plan of God before creation</a:t>
            </a:r>
          </a:p>
          <a:p>
            <a:pPr marL="171450" indent="-171450">
              <a:buFont typeface="Arial" panose="020B0604020202020204" pitchFamily="34" charset="0"/>
              <a:buChar char="•"/>
            </a:pPr>
            <a:r>
              <a:rPr lang="en-CA" dirty="0"/>
              <a:t>Satan has always been there trying to defeat God</a:t>
            </a:r>
          </a:p>
          <a:p>
            <a:pPr marL="171450" indent="-171450">
              <a:buFont typeface="Arial" panose="020B0604020202020204" pitchFamily="34" charset="0"/>
              <a:buChar char="•"/>
            </a:pPr>
            <a:r>
              <a:rPr lang="en-CA" dirty="0"/>
              <a:t>Salvation history is the record of how God has worked out the Plan of God</a:t>
            </a:r>
          </a:p>
          <a:p>
            <a:pPr marL="171450" indent="-171450">
              <a:buFont typeface="Arial" panose="020B0604020202020204" pitchFamily="34" charset="0"/>
              <a:buChar char="•"/>
            </a:pPr>
            <a:r>
              <a:rPr lang="en-CA" dirty="0"/>
              <a:t>As with Hannah, God has offered us the opportunity to participate in salvation history …</a:t>
            </a:r>
          </a:p>
        </p:txBody>
      </p:sp>
      <p:sp>
        <p:nvSpPr>
          <p:cNvPr id="4" name="Slide Number Placeholder 3"/>
          <p:cNvSpPr>
            <a:spLocks noGrp="1"/>
          </p:cNvSpPr>
          <p:nvPr>
            <p:ph type="sldNum" sz="quarter" idx="5"/>
          </p:nvPr>
        </p:nvSpPr>
        <p:spPr/>
        <p:txBody>
          <a:bodyPr/>
          <a:lstStyle/>
          <a:p>
            <a:fld id="{58EF21D9-BA00-455B-A9C9-E94D859DD2FB}" type="slidenum">
              <a:rPr lang="en-CA" smtClean="0"/>
              <a:t>1</a:t>
            </a:fld>
            <a:endParaRPr lang="en-CA"/>
          </a:p>
        </p:txBody>
      </p:sp>
    </p:spTree>
    <p:extLst>
      <p:ext uri="{BB962C8B-B14F-4D97-AF65-F5344CB8AC3E}">
        <p14:creationId xmlns:p14="http://schemas.microsoft.com/office/powerpoint/2010/main" val="37178585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David’s desire to build the Temple and his ultimate preparations for the Temple were no doubt inspired by the teaching of Samuel</a:t>
            </a:r>
          </a:p>
        </p:txBody>
      </p:sp>
      <p:sp>
        <p:nvSpPr>
          <p:cNvPr id="4" name="Slide Number Placeholder 3"/>
          <p:cNvSpPr>
            <a:spLocks noGrp="1"/>
          </p:cNvSpPr>
          <p:nvPr>
            <p:ph type="sldNum" sz="quarter" idx="5"/>
          </p:nvPr>
        </p:nvSpPr>
        <p:spPr/>
        <p:txBody>
          <a:bodyPr/>
          <a:lstStyle/>
          <a:p>
            <a:fld id="{58EF21D9-BA00-455B-A9C9-E94D859DD2FB}" type="slidenum">
              <a:rPr lang="en-CA" smtClean="0"/>
              <a:t>11</a:t>
            </a:fld>
            <a:endParaRPr lang="en-CA"/>
          </a:p>
        </p:txBody>
      </p:sp>
    </p:spTree>
    <p:extLst>
      <p:ext uri="{BB962C8B-B14F-4D97-AF65-F5344CB8AC3E}">
        <p14:creationId xmlns:p14="http://schemas.microsoft.com/office/powerpoint/2010/main" val="3358060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Note: Samuel was most likely dead before David became king in Hebron</a:t>
            </a:r>
          </a:p>
          <a:p>
            <a:pPr marL="171450" indent="-171450">
              <a:buFont typeface="Arial" panose="020B0604020202020204" pitchFamily="34" charset="0"/>
              <a:buChar char="•"/>
            </a:pPr>
            <a:r>
              <a:rPr lang="en-CA" dirty="0"/>
              <a:t>At13 – Paul in Pisidian Antioch</a:t>
            </a:r>
          </a:p>
        </p:txBody>
      </p:sp>
      <p:sp>
        <p:nvSpPr>
          <p:cNvPr id="4" name="Slide Number Placeholder 3"/>
          <p:cNvSpPr>
            <a:spLocks noGrp="1"/>
          </p:cNvSpPr>
          <p:nvPr>
            <p:ph type="sldNum" sz="quarter" idx="5"/>
          </p:nvPr>
        </p:nvSpPr>
        <p:spPr/>
        <p:txBody>
          <a:bodyPr/>
          <a:lstStyle/>
          <a:p>
            <a:fld id="{58EF21D9-BA00-455B-A9C9-E94D859DD2FB}" type="slidenum">
              <a:rPr lang="en-CA" smtClean="0"/>
              <a:t>12</a:t>
            </a:fld>
            <a:endParaRPr lang="en-CA"/>
          </a:p>
        </p:txBody>
      </p:sp>
    </p:spTree>
    <p:extLst>
      <p:ext uri="{BB962C8B-B14F-4D97-AF65-F5344CB8AC3E}">
        <p14:creationId xmlns:p14="http://schemas.microsoft.com/office/powerpoint/2010/main" val="27332367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chapter 24, Saul is in the cave where David and his men are hiding …</a:t>
            </a:r>
          </a:p>
          <a:p>
            <a:pPr marL="171450" indent="-171450">
              <a:buFont typeface="Arial" panose="020B0604020202020204" pitchFamily="34" charset="0"/>
              <a:buChar char="•"/>
            </a:pPr>
            <a:r>
              <a:rPr lang="en-CA" dirty="0"/>
              <a:t>In chapter 26, David sneaked into Saul’s camp at night and stole Saul’s spear and water jug …</a:t>
            </a:r>
          </a:p>
        </p:txBody>
      </p:sp>
      <p:sp>
        <p:nvSpPr>
          <p:cNvPr id="4" name="Slide Number Placeholder 3"/>
          <p:cNvSpPr>
            <a:spLocks noGrp="1"/>
          </p:cNvSpPr>
          <p:nvPr>
            <p:ph type="sldNum" sz="quarter" idx="5"/>
          </p:nvPr>
        </p:nvSpPr>
        <p:spPr/>
        <p:txBody>
          <a:bodyPr/>
          <a:lstStyle/>
          <a:p>
            <a:fld id="{58EF21D9-BA00-455B-A9C9-E94D859DD2FB}" type="slidenum">
              <a:rPr lang="en-CA" smtClean="0"/>
              <a:t>13</a:t>
            </a:fld>
            <a:endParaRPr lang="en-CA"/>
          </a:p>
        </p:txBody>
      </p:sp>
    </p:spTree>
    <p:extLst>
      <p:ext uri="{BB962C8B-B14F-4D97-AF65-F5344CB8AC3E}">
        <p14:creationId xmlns:p14="http://schemas.microsoft.com/office/powerpoint/2010/main" val="1888370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David hoped God would work it out differently – especially for Jonathan …</a:t>
            </a:r>
          </a:p>
          <a:p>
            <a:pPr marL="171450" indent="-171450">
              <a:buFont typeface="Arial" panose="020B0604020202020204" pitchFamily="34" charset="0"/>
              <a:buChar char="•"/>
            </a:pPr>
            <a:r>
              <a:rPr lang="en-CA" b="1" u="sng" dirty="0"/>
              <a:t>Time permitting: review the particulars of the battle of Mount Gilboa …</a:t>
            </a:r>
          </a:p>
        </p:txBody>
      </p:sp>
      <p:sp>
        <p:nvSpPr>
          <p:cNvPr id="4" name="Slide Number Placeholder 3"/>
          <p:cNvSpPr>
            <a:spLocks noGrp="1"/>
          </p:cNvSpPr>
          <p:nvPr>
            <p:ph type="sldNum" sz="quarter" idx="5"/>
          </p:nvPr>
        </p:nvSpPr>
        <p:spPr/>
        <p:txBody>
          <a:bodyPr/>
          <a:lstStyle/>
          <a:p>
            <a:fld id="{58EF21D9-BA00-455B-A9C9-E94D859DD2FB}" type="slidenum">
              <a:rPr lang="en-CA" smtClean="0"/>
              <a:t>14</a:t>
            </a:fld>
            <a:endParaRPr lang="en-CA"/>
          </a:p>
        </p:txBody>
      </p:sp>
    </p:spTree>
    <p:extLst>
      <p:ext uri="{BB962C8B-B14F-4D97-AF65-F5344CB8AC3E}">
        <p14:creationId xmlns:p14="http://schemas.microsoft.com/office/powerpoint/2010/main" val="2833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Mark 11 is Jesus final triumphant entry into Jerusalem …</a:t>
            </a:r>
          </a:p>
          <a:p>
            <a:pPr marL="171450" indent="-171450">
              <a:buFont typeface="Arial" panose="020B0604020202020204" pitchFamily="34" charset="0"/>
              <a:buChar char="•"/>
            </a:pPr>
            <a:r>
              <a:rPr lang="en-CA" dirty="0"/>
              <a:t>Movement of Ark to Jerusalem 2Sm6:1-11, 1Chr13:1-4</a:t>
            </a:r>
          </a:p>
          <a:p>
            <a:pPr marL="171450" indent="-171450">
              <a:buFont typeface="Arial" panose="020B0604020202020204" pitchFamily="34" charset="0"/>
              <a:buChar char="•"/>
            </a:pPr>
            <a:r>
              <a:rPr lang="en-CA" dirty="0"/>
              <a:t>Ps24 is taken up in Handel’s Messiah</a:t>
            </a:r>
          </a:p>
          <a:p>
            <a:pPr marL="171450" indent="-171450">
              <a:buFont typeface="Arial" panose="020B0604020202020204" pitchFamily="34" charset="0"/>
              <a:buChar char="•"/>
            </a:pPr>
            <a:r>
              <a:rPr lang="en-CA" dirty="0"/>
              <a:t>David wrote it of the procession entering Jerusalem, but the implication is the Second Advent</a:t>
            </a:r>
          </a:p>
        </p:txBody>
      </p:sp>
      <p:sp>
        <p:nvSpPr>
          <p:cNvPr id="4" name="Slide Number Placeholder 3"/>
          <p:cNvSpPr>
            <a:spLocks noGrp="1"/>
          </p:cNvSpPr>
          <p:nvPr>
            <p:ph type="sldNum" sz="quarter" idx="5"/>
          </p:nvPr>
        </p:nvSpPr>
        <p:spPr/>
        <p:txBody>
          <a:bodyPr/>
          <a:lstStyle/>
          <a:p>
            <a:fld id="{58EF21D9-BA00-455B-A9C9-E94D859DD2FB}" type="slidenum">
              <a:rPr lang="en-CA" smtClean="0"/>
              <a:t>15</a:t>
            </a:fld>
            <a:endParaRPr lang="en-CA"/>
          </a:p>
        </p:txBody>
      </p:sp>
    </p:spTree>
    <p:extLst>
      <p:ext uri="{BB962C8B-B14F-4D97-AF65-F5344CB8AC3E}">
        <p14:creationId xmlns:p14="http://schemas.microsoft.com/office/powerpoint/2010/main" val="176396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Deuteronomy 8:8 - a land of wheat and barley, of vines and fig trees and pomegranates, a land of olive trees and honey,</a:t>
            </a:r>
          </a:p>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2 Kings 18:31 - Do not listen to Hezekiah, for thus says the king of Assyria: ‘Make your peace with me and come out to me. Then each one of you will eat of his own vine, and each one of his own fig tree, and each one of you will drink the water of his own cistern,</a:t>
            </a:r>
          </a:p>
          <a:p>
            <a:r>
              <a:rPr lang="en-CA" dirty="0"/>
              <a:t>Psalm 105:33 - He struck down their vines and fig trees, and shattered the trees of their country.</a:t>
            </a:r>
          </a:p>
          <a:p>
            <a:r>
              <a:rPr lang="en-CA" dirty="0"/>
              <a:t>Psalm 128:3 - Your wife will be like a fruitful vine within your house; your children will be like olive shoots around your table.</a:t>
            </a:r>
          </a:p>
          <a:p>
            <a:r>
              <a:rPr lang="en-CA" dirty="0"/>
              <a:t>Song of Solomon 2:13 - The fig tree ripens its figs, and the vines are in blossom; they give forth fragrance. Arise, my love, my beautiful one, and come away.</a:t>
            </a:r>
          </a:p>
          <a:p>
            <a:r>
              <a:rPr lang="en-CA" dirty="0"/>
              <a:t>Isaiah 34:4 - All the host of heaven shall rot away, and the skies roll up like a scroll. All their host shall fall, as leaves fall from the vine, like leaves falling from the fig tree.</a:t>
            </a:r>
          </a:p>
          <a:p>
            <a:r>
              <a:rPr lang="en-CA" dirty="0"/>
              <a:t>Jeremiah 5:17 - They shall eat up your harvest and your food; they shall eat up your sons and your daughters; they shall eat up your flocks and your herds; they shall eat up your vines and your fig trees; your fortified cities in which you trust they shall beat down with the sword.”</a:t>
            </a:r>
          </a:p>
          <a:p>
            <a:r>
              <a:rPr lang="en-CA" dirty="0"/>
              <a:t>Jeremiah 8:13 - When I would gather them, declares the LORD, there are no grapes on the vine, nor figs on the fig tree; even the leaves are withered, and what I gave them has passed away from them.”</a:t>
            </a:r>
          </a:p>
          <a:p>
            <a:r>
              <a:rPr lang="en-CA" dirty="0"/>
              <a:t>Hosea 2:12 - And I will lay waste her vines and her fig trees, of which she said, ‘These are my wages, which my lovers have given me.’ I will make them a forest, and the beasts of the field shall devour them.</a:t>
            </a:r>
          </a:p>
          <a:p>
            <a:r>
              <a:rPr lang="en-CA" dirty="0"/>
              <a:t>Joel 1:7 - It has laid waste my vine and splintered my fig tree; it has stripped off their bark and thrown it down; their branches are made white.</a:t>
            </a:r>
          </a:p>
          <a:p>
            <a:r>
              <a:rPr lang="en-CA" dirty="0"/>
              <a:t>Joel 2:22 - Fear not, you beasts of the field, for the pastures of the wilderness are green; the tree bears its fruit; the fig tree and vine give their full yield.</a:t>
            </a:r>
          </a:p>
          <a:p>
            <a:r>
              <a:rPr lang="en-CA" dirty="0"/>
              <a:t>Habakkuk 3:17 - Though the fig tree should not blossom, nor fruit be on the vines, the produce of the olive fail and the fields yield no food, the flock be cut off from the fold and there be no herd in the stalls,</a:t>
            </a:r>
          </a:p>
          <a:p>
            <a:r>
              <a:rPr lang="en-CA" dirty="0"/>
              <a:t>Haggai 2:19 - Is the seed yet in the barn? Indeed, the vine, the fig tree, the pomegranate, and the olive tree have yielded nothing. But from this day on I will bless you.”</a:t>
            </a:r>
          </a:p>
          <a:p>
            <a:r>
              <a:rPr lang="en-CA" dirty="0"/>
              <a:t>Joel 1:7 - It has laid waste my vine and splintered my fig tree; it has stripped off their bark and thrown it down; their branches are made white.</a:t>
            </a:r>
          </a:p>
          <a:p>
            <a:r>
              <a:rPr lang="en-CA" dirty="0"/>
              <a:t>Joel 2:22 - Fear not, you beasts of the field, for the pastures of the wilderness are green; the tree bears its fruit; the fig tree and vine give their full yield.</a:t>
            </a:r>
          </a:p>
          <a:p>
            <a:r>
              <a:rPr lang="en-CA" dirty="0"/>
              <a:t>Habakkuk 3:17 - Though the fig tree should not blossom, nor fruit be on the vines, the produce of the olive fail and the fields yield no food, the flock be cut off from the fold and there be no herd in the stalls,</a:t>
            </a:r>
          </a:p>
          <a:p>
            <a:r>
              <a:rPr lang="en-CA" dirty="0"/>
              <a:t>Haggai 2:19 - Is the seed yet in the barn? Indeed, the vine, the fig tree, the pomegranate, and the olive tree have yielded nothing. But from this day on I will bless you.”</a:t>
            </a:r>
          </a:p>
          <a:p>
            <a:endParaRPr lang="en-CA" dirty="0"/>
          </a:p>
        </p:txBody>
      </p:sp>
      <p:sp>
        <p:nvSpPr>
          <p:cNvPr id="4" name="Slide Number Placeholder 3"/>
          <p:cNvSpPr>
            <a:spLocks noGrp="1"/>
          </p:cNvSpPr>
          <p:nvPr>
            <p:ph type="sldNum" sz="quarter" idx="5"/>
          </p:nvPr>
        </p:nvSpPr>
        <p:spPr/>
        <p:txBody>
          <a:bodyPr/>
          <a:lstStyle/>
          <a:p>
            <a:fld id="{58EF21D9-BA00-455B-A9C9-E94D859DD2FB}" type="slidenum">
              <a:rPr lang="en-CA" smtClean="0"/>
              <a:t>16</a:t>
            </a:fld>
            <a:endParaRPr lang="en-CA"/>
          </a:p>
        </p:txBody>
      </p:sp>
    </p:spTree>
    <p:extLst>
      <p:ext uri="{BB962C8B-B14F-4D97-AF65-F5344CB8AC3E}">
        <p14:creationId xmlns:p14="http://schemas.microsoft.com/office/powerpoint/2010/main" val="28528255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Saul could have been in this line of descent …</a:t>
            </a:r>
          </a:p>
          <a:p>
            <a:pPr marL="171450" indent="-171450">
              <a:buFont typeface="Arial" panose="020B0604020202020204" pitchFamily="34" charset="0"/>
              <a:buChar char="•"/>
            </a:pPr>
            <a:r>
              <a:rPr lang="en-CA" dirty="0"/>
              <a:t>He was given an opportunity to participate in Salvation History ..,</a:t>
            </a:r>
          </a:p>
          <a:p>
            <a:pPr marL="171450" indent="-171450">
              <a:buFont typeface="Arial" panose="020B0604020202020204" pitchFamily="34" charset="0"/>
              <a:buChar char="•"/>
            </a:pPr>
            <a:r>
              <a:rPr lang="en-CA" dirty="0"/>
              <a:t>He failed …</a:t>
            </a:r>
          </a:p>
          <a:p>
            <a:pPr marL="171450" indent="-171450">
              <a:buFont typeface="Arial" panose="020B0604020202020204" pitchFamily="34" charset="0"/>
              <a:buChar char="•"/>
            </a:pPr>
            <a:r>
              <a:rPr lang="en-CA" dirty="0"/>
              <a:t>Hannah did NOT …</a:t>
            </a:r>
          </a:p>
          <a:p>
            <a:pPr marL="171450" indent="-171450">
              <a:buFont typeface="Arial" panose="020B0604020202020204" pitchFamily="34" charset="0"/>
              <a:buChar char="•"/>
            </a:pPr>
            <a:r>
              <a:rPr lang="en-CA" dirty="0"/>
              <a:t>The physical dynasty lasted close to 400 years before its assumption by Jesus Christ</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8F0589D-F127-4F48-A2AF-04ED808D96AD}" type="slidenum">
              <a:rPr kumimoji="0" lang="en-CA"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CA"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0222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Hannah succeeded, Samuel succeeded, David succeeded</a:t>
            </a:r>
          </a:p>
          <a:p>
            <a:pPr marL="171450" indent="-171450">
              <a:buFont typeface="Arial" panose="020B0604020202020204" pitchFamily="34" charset="0"/>
              <a:buChar char="•"/>
            </a:pPr>
            <a:r>
              <a:rPr lang="en-CA" dirty="0"/>
              <a:t>Saul remains a warning, a classic tragic hero …</a:t>
            </a:r>
          </a:p>
        </p:txBody>
      </p:sp>
      <p:sp>
        <p:nvSpPr>
          <p:cNvPr id="4" name="Slide Number Placeholder 3"/>
          <p:cNvSpPr>
            <a:spLocks noGrp="1"/>
          </p:cNvSpPr>
          <p:nvPr>
            <p:ph type="sldNum" sz="quarter" idx="5"/>
          </p:nvPr>
        </p:nvSpPr>
        <p:spPr/>
        <p:txBody>
          <a:bodyPr/>
          <a:lstStyle/>
          <a:p>
            <a:fld id="{58EF21D9-BA00-455B-A9C9-E94D859DD2FB}" type="slidenum">
              <a:rPr lang="en-CA" smtClean="0"/>
              <a:t>18</a:t>
            </a:fld>
            <a:endParaRPr lang="en-CA"/>
          </a:p>
        </p:txBody>
      </p:sp>
    </p:spTree>
    <p:extLst>
      <p:ext uri="{BB962C8B-B14F-4D97-AF65-F5344CB8AC3E}">
        <p14:creationId xmlns:p14="http://schemas.microsoft.com/office/powerpoint/2010/main" val="41146077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We’ll talk about Mary next time …</a:t>
            </a:r>
          </a:p>
        </p:txBody>
      </p:sp>
      <p:sp>
        <p:nvSpPr>
          <p:cNvPr id="4" name="Slide Number Placeholder 3"/>
          <p:cNvSpPr>
            <a:spLocks noGrp="1"/>
          </p:cNvSpPr>
          <p:nvPr>
            <p:ph type="sldNum" sz="quarter" idx="5"/>
          </p:nvPr>
        </p:nvSpPr>
        <p:spPr/>
        <p:txBody>
          <a:bodyPr/>
          <a:lstStyle/>
          <a:p>
            <a:fld id="{58EF21D9-BA00-455B-A9C9-E94D859DD2FB}" type="slidenum">
              <a:rPr lang="en-CA" smtClean="0"/>
              <a:t>19</a:t>
            </a:fld>
            <a:endParaRPr lang="en-CA"/>
          </a:p>
        </p:txBody>
      </p:sp>
    </p:spTree>
    <p:extLst>
      <p:ext uri="{BB962C8B-B14F-4D97-AF65-F5344CB8AC3E}">
        <p14:creationId xmlns:p14="http://schemas.microsoft.com/office/powerpoint/2010/main" val="26901800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Satan’s attempt to destroy Israel</a:t>
            </a:r>
          </a:p>
        </p:txBody>
      </p:sp>
      <p:sp>
        <p:nvSpPr>
          <p:cNvPr id="4" name="Slide Number Placeholder 3"/>
          <p:cNvSpPr>
            <a:spLocks noGrp="1"/>
          </p:cNvSpPr>
          <p:nvPr>
            <p:ph type="sldNum" sz="quarter" idx="5"/>
          </p:nvPr>
        </p:nvSpPr>
        <p:spPr/>
        <p:txBody>
          <a:bodyPr/>
          <a:lstStyle/>
          <a:p>
            <a:fld id="{58EF21D9-BA00-455B-A9C9-E94D859DD2FB}" type="slidenum">
              <a:rPr lang="en-CA" smtClean="0"/>
              <a:t>21</a:t>
            </a:fld>
            <a:endParaRPr lang="en-CA"/>
          </a:p>
        </p:txBody>
      </p:sp>
    </p:spTree>
    <p:extLst>
      <p:ext uri="{BB962C8B-B14F-4D97-AF65-F5344CB8AC3E}">
        <p14:creationId xmlns:p14="http://schemas.microsoft.com/office/powerpoint/2010/main" val="25647418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Israel was at a critical juncture: Satan was attempting to destroy the nation</a:t>
            </a:r>
          </a:p>
        </p:txBody>
      </p:sp>
      <p:sp>
        <p:nvSpPr>
          <p:cNvPr id="4" name="Slide Number Placeholder 3"/>
          <p:cNvSpPr>
            <a:spLocks noGrp="1"/>
          </p:cNvSpPr>
          <p:nvPr>
            <p:ph type="sldNum" sz="quarter" idx="5"/>
          </p:nvPr>
        </p:nvSpPr>
        <p:spPr/>
        <p:txBody>
          <a:bodyPr/>
          <a:lstStyle/>
          <a:p>
            <a:fld id="{58EF21D9-BA00-455B-A9C9-E94D859DD2FB}" type="slidenum">
              <a:rPr lang="en-CA" smtClean="0"/>
              <a:t>2</a:t>
            </a:fld>
            <a:endParaRPr lang="en-CA"/>
          </a:p>
        </p:txBody>
      </p:sp>
    </p:spTree>
    <p:extLst>
      <p:ext uri="{BB962C8B-B14F-4D97-AF65-F5344CB8AC3E}">
        <p14:creationId xmlns:p14="http://schemas.microsoft.com/office/powerpoint/2010/main" val="14267739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Plan of God continues …</a:t>
            </a:r>
          </a:p>
          <a:p>
            <a:pPr marL="171450" indent="-171450">
              <a:buFont typeface="Arial" panose="020B0604020202020204" pitchFamily="34" charset="0"/>
              <a:buChar char="•"/>
            </a:pPr>
            <a:r>
              <a:rPr lang="en-CA" dirty="0"/>
              <a:t>Salvation History marches on ….</a:t>
            </a:r>
          </a:p>
          <a:p>
            <a:pPr marL="171450" indent="-171450">
              <a:buFont typeface="Arial" panose="020B0604020202020204" pitchFamily="34" charset="0"/>
              <a:buChar char="•"/>
            </a:pPr>
            <a:r>
              <a:rPr lang="en-CA" dirty="0"/>
              <a:t>The “Judge” represented God to the nation</a:t>
            </a:r>
          </a:p>
          <a:p>
            <a:pPr marL="171450" indent="-171450">
              <a:buFont typeface="Arial" panose="020B0604020202020204" pitchFamily="34" charset="0"/>
              <a:buChar char="•"/>
            </a:pPr>
            <a:r>
              <a:rPr lang="en-CA" dirty="0"/>
              <a:t>Some of the “Judges” were little more than thugs: Jephthah, Samson, Eli’s sons</a:t>
            </a:r>
          </a:p>
        </p:txBody>
      </p:sp>
      <p:sp>
        <p:nvSpPr>
          <p:cNvPr id="4" name="Slide Number Placeholder 3"/>
          <p:cNvSpPr>
            <a:spLocks noGrp="1"/>
          </p:cNvSpPr>
          <p:nvPr>
            <p:ph type="sldNum" sz="quarter" idx="5"/>
          </p:nvPr>
        </p:nvSpPr>
        <p:spPr/>
        <p:txBody>
          <a:bodyPr/>
          <a:lstStyle/>
          <a:p>
            <a:fld id="{58EF21D9-BA00-455B-A9C9-E94D859DD2FB}" type="slidenum">
              <a:rPr lang="en-CA" smtClean="0"/>
              <a:t>3</a:t>
            </a:fld>
            <a:endParaRPr lang="en-CA"/>
          </a:p>
        </p:txBody>
      </p:sp>
    </p:spTree>
    <p:extLst>
      <p:ext uri="{BB962C8B-B14F-4D97-AF65-F5344CB8AC3E}">
        <p14:creationId xmlns:p14="http://schemas.microsoft.com/office/powerpoint/2010/main" val="20316178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Restoring true worship was prerequisite to reform </a:t>
            </a:r>
          </a:p>
          <a:p>
            <a:pPr marL="171450" indent="-171450">
              <a:buFont typeface="Arial" panose="020B0604020202020204" pitchFamily="34" charset="0"/>
              <a:buChar char="•"/>
            </a:pPr>
            <a:r>
              <a:rPr lang="en-CA" dirty="0"/>
              <a:t>Mizpah, </a:t>
            </a:r>
            <a:r>
              <a:rPr lang="he-IL" dirty="0">
                <a:cs typeface="+mj-cs"/>
              </a:rPr>
              <a:t>	מִצְפָּה</a:t>
            </a:r>
            <a:r>
              <a:rPr lang="en-CA" dirty="0">
                <a:cs typeface="+mj-cs"/>
              </a:rPr>
              <a:t> </a:t>
            </a:r>
            <a:r>
              <a:rPr lang="en-CA" dirty="0"/>
              <a:t>  , is 5 miles north of “Jebus”</a:t>
            </a:r>
          </a:p>
          <a:p>
            <a:pPr marL="171450" indent="-171450">
              <a:buFont typeface="Arial" panose="020B0604020202020204" pitchFamily="34" charset="0"/>
              <a:buChar char="•"/>
            </a:pPr>
            <a:endParaRPr lang="en-CA" dirty="0"/>
          </a:p>
        </p:txBody>
      </p:sp>
      <p:sp>
        <p:nvSpPr>
          <p:cNvPr id="4" name="Slide Number Placeholder 3"/>
          <p:cNvSpPr>
            <a:spLocks noGrp="1"/>
          </p:cNvSpPr>
          <p:nvPr>
            <p:ph type="sldNum" sz="quarter" idx="5"/>
          </p:nvPr>
        </p:nvSpPr>
        <p:spPr/>
        <p:txBody>
          <a:bodyPr/>
          <a:lstStyle/>
          <a:p>
            <a:fld id="{58EF21D9-BA00-455B-A9C9-E94D859DD2FB}" type="slidenum">
              <a:rPr lang="en-CA" smtClean="0"/>
              <a:t>4</a:t>
            </a:fld>
            <a:endParaRPr lang="en-CA"/>
          </a:p>
        </p:txBody>
      </p:sp>
    </p:spTree>
    <p:extLst>
      <p:ext uri="{BB962C8B-B14F-4D97-AF65-F5344CB8AC3E}">
        <p14:creationId xmlns:p14="http://schemas.microsoft.com/office/powerpoint/2010/main" val="928015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a hot, dry, climate water is very precious …</a:t>
            </a:r>
          </a:p>
          <a:p>
            <a:pPr marL="171450" indent="-171450">
              <a:buFont typeface="Arial" panose="020B0604020202020204" pitchFamily="34" charset="0"/>
              <a:buChar char="•"/>
            </a:pPr>
            <a:r>
              <a:rPr lang="en-CA" dirty="0"/>
              <a:t>Pouring it out is like pouring out your life …</a:t>
            </a:r>
          </a:p>
        </p:txBody>
      </p:sp>
      <p:sp>
        <p:nvSpPr>
          <p:cNvPr id="4" name="Slide Number Placeholder 3"/>
          <p:cNvSpPr>
            <a:spLocks noGrp="1"/>
          </p:cNvSpPr>
          <p:nvPr>
            <p:ph type="sldNum" sz="quarter" idx="5"/>
          </p:nvPr>
        </p:nvSpPr>
        <p:spPr/>
        <p:txBody>
          <a:bodyPr/>
          <a:lstStyle/>
          <a:p>
            <a:fld id="{58EF21D9-BA00-455B-A9C9-E94D859DD2FB}" type="slidenum">
              <a:rPr lang="en-CA" smtClean="0"/>
              <a:t>5</a:t>
            </a:fld>
            <a:endParaRPr lang="en-CA"/>
          </a:p>
        </p:txBody>
      </p:sp>
    </p:spTree>
    <p:extLst>
      <p:ext uri="{BB962C8B-B14F-4D97-AF65-F5344CB8AC3E}">
        <p14:creationId xmlns:p14="http://schemas.microsoft.com/office/powerpoint/2010/main" val="37381113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This was a classic “Day of YHWH”</a:t>
            </a:r>
          </a:p>
          <a:p>
            <a:pPr marL="171450" indent="-171450">
              <a:buFont typeface="Arial" panose="020B0604020202020204" pitchFamily="34" charset="0"/>
              <a:buChar char="•"/>
            </a:pPr>
            <a:r>
              <a:rPr lang="en-CA" dirty="0"/>
              <a:t>Ebenezer means “stone of help” ESV footnote</a:t>
            </a:r>
          </a:p>
        </p:txBody>
      </p:sp>
      <p:sp>
        <p:nvSpPr>
          <p:cNvPr id="4" name="Slide Number Placeholder 3"/>
          <p:cNvSpPr>
            <a:spLocks noGrp="1"/>
          </p:cNvSpPr>
          <p:nvPr>
            <p:ph type="sldNum" sz="quarter" idx="5"/>
          </p:nvPr>
        </p:nvSpPr>
        <p:spPr/>
        <p:txBody>
          <a:bodyPr/>
          <a:lstStyle/>
          <a:p>
            <a:fld id="{58EF21D9-BA00-455B-A9C9-E94D859DD2FB}" type="slidenum">
              <a:rPr lang="en-CA" smtClean="0"/>
              <a:t>6</a:t>
            </a:fld>
            <a:endParaRPr lang="en-CA"/>
          </a:p>
        </p:txBody>
      </p:sp>
    </p:spTree>
    <p:extLst>
      <p:ext uri="{BB962C8B-B14F-4D97-AF65-F5344CB8AC3E}">
        <p14:creationId xmlns:p14="http://schemas.microsoft.com/office/powerpoint/2010/main" val="525866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The priesthood had failed in teaching the Way of God</a:t>
            </a:r>
          </a:p>
          <a:p>
            <a:pPr marL="171450" indent="-171450">
              <a:buFont typeface="Arial" panose="020B0604020202020204" pitchFamily="34" charset="0"/>
              <a:buChar char="•"/>
            </a:pPr>
            <a:r>
              <a:rPr lang="en-CA" dirty="0"/>
              <a:t>The prophetic institution was anticipated by Moses: Nm11:24-29, 12:6-8, Dt13:1-7, 18:15-22 </a:t>
            </a:r>
          </a:p>
        </p:txBody>
      </p:sp>
      <p:sp>
        <p:nvSpPr>
          <p:cNvPr id="4" name="Slide Number Placeholder 3"/>
          <p:cNvSpPr>
            <a:spLocks noGrp="1"/>
          </p:cNvSpPr>
          <p:nvPr>
            <p:ph type="sldNum" sz="quarter" idx="5"/>
          </p:nvPr>
        </p:nvSpPr>
        <p:spPr/>
        <p:txBody>
          <a:bodyPr/>
          <a:lstStyle/>
          <a:p>
            <a:fld id="{58EF21D9-BA00-455B-A9C9-E94D859DD2FB}" type="slidenum">
              <a:rPr lang="en-CA" smtClean="0"/>
              <a:t>7</a:t>
            </a:fld>
            <a:endParaRPr lang="en-CA"/>
          </a:p>
        </p:txBody>
      </p:sp>
    </p:spTree>
    <p:extLst>
      <p:ext uri="{BB962C8B-B14F-4D97-AF65-F5344CB8AC3E}">
        <p14:creationId xmlns:p14="http://schemas.microsoft.com/office/powerpoint/2010/main" val="20957578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In chapter 13, Israel was preparing for battle: Samuel was to present an offering and presumably give Saul instruction for the battle</a:t>
            </a:r>
          </a:p>
          <a:p>
            <a:pPr marL="171450" indent="-171450">
              <a:buFont typeface="Arial" panose="020B0604020202020204" pitchFamily="34" charset="0"/>
              <a:buChar char="•"/>
            </a:pPr>
            <a:r>
              <a:rPr lang="en-CA" dirty="0"/>
              <a:t>In chapter 15, Saul had been instructed to eradicate the Amalekites …</a:t>
            </a:r>
          </a:p>
        </p:txBody>
      </p:sp>
      <p:sp>
        <p:nvSpPr>
          <p:cNvPr id="4" name="Slide Number Placeholder 3"/>
          <p:cNvSpPr>
            <a:spLocks noGrp="1"/>
          </p:cNvSpPr>
          <p:nvPr>
            <p:ph type="sldNum" sz="quarter" idx="5"/>
          </p:nvPr>
        </p:nvSpPr>
        <p:spPr/>
        <p:txBody>
          <a:bodyPr/>
          <a:lstStyle/>
          <a:p>
            <a:fld id="{58EF21D9-BA00-455B-A9C9-E94D859DD2FB}" type="slidenum">
              <a:rPr lang="en-CA" smtClean="0"/>
              <a:t>9</a:t>
            </a:fld>
            <a:endParaRPr lang="en-CA"/>
          </a:p>
        </p:txBody>
      </p:sp>
    </p:spTree>
    <p:extLst>
      <p:ext uri="{BB962C8B-B14F-4D97-AF65-F5344CB8AC3E}">
        <p14:creationId xmlns:p14="http://schemas.microsoft.com/office/powerpoint/2010/main" val="2519012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CA" dirty="0"/>
              <a:t>See Psalm 139 for David’s expression of God’s preparation of David</a:t>
            </a:r>
          </a:p>
          <a:p>
            <a:pPr marL="171450" indent="-171450">
              <a:buFont typeface="Arial" panose="020B0604020202020204" pitchFamily="34" charset="0"/>
              <a:buChar char="•"/>
            </a:pPr>
            <a:r>
              <a:rPr lang="en-CA" dirty="0"/>
              <a:t>See Dt17:14-20 for Moses’ provisions for a king, and 1Sm8:10-17 for Samuel’s warning, and 1Sm10:25 for the recording of Samuel’s teaching</a:t>
            </a:r>
          </a:p>
          <a:p>
            <a:pPr marL="171450" indent="-171450">
              <a:buFont typeface="Arial" panose="020B0604020202020204" pitchFamily="34" charset="0"/>
              <a:buChar char="•"/>
            </a:pPr>
            <a:r>
              <a:rPr lang="en-CA" dirty="0"/>
              <a:t>How could God have continued Saul’s house forever: David would have become King, and David’s line could have continued through Saul’s daughter …</a:t>
            </a:r>
          </a:p>
        </p:txBody>
      </p:sp>
      <p:sp>
        <p:nvSpPr>
          <p:cNvPr id="4" name="Slide Number Placeholder 3"/>
          <p:cNvSpPr>
            <a:spLocks noGrp="1"/>
          </p:cNvSpPr>
          <p:nvPr>
            <p:ph type="sldNum" sz="quarter" idx="5"/>
          </p:nvPr>
        </p:nvSpPr>
        <p:spPr/>
        <p:txBody>
          <a:bodyPr/>
          <a:lstStyle/>
          <a:p>
            <a:fld id="{58EF21D9-BA00-455B-A9C9-E94D859DD2FB}" type="slidenum">
              <a:rPr lang="en-CA" smtClean="0"/>
              <a:t>10</a:t>
            </a:fld>
            <a:endParaRPr lang="en-CA"/>
          </a:p>
        </p:txBody>
      </p:sp>
    </p:spTree>
    <p:extLst>
      <p:ext uri="{BB962C8B-B14F-4D97-AF65-F5344CB8AC3E}">
        <p14:creationId xmlns:p14="http://schemas.microsoft.com/office/powerpoint/2010/main" val="3459196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B9223-23BF-178B-A1DD-66DB27CC059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FEDB42CB-18B8-5081-C7AE-E4088135D9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2FB90B32-BD8B-135E-439B-89F80E86AAE3}"/>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5" name="Footer Placeholder 4">
            <a:extLst>
              <a:ext uri="{FF2B5EF4-FFF2-40B4-BE49-F238E27FC236}">
                <a16:creationId xmlns:a16="http://schemas.microsoft.com/office/drawing/2014/main" id="{DD6EB00E-B45D-5677-AF7B-C225C0B494F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77B5261-3B06-EF15-0C65-66A41A8B0DCC}"/>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29073120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1FCC8-7EBB-6EE9-66DC-1DC476E280F9}"/>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064E72F2-D592-2108-71E3-817BAA4B1C2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E647D23F-CD54-DDE6-0FE9-10369FC81EF9}"/>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5" name="Footer Placeholder 4">
            <a:extLst>
              <a:ext uri="{FF2B5EF4-FFF2-40B4-BE49-F238E27FC236}">
                <a16:creationId xmlns:a16="http://schemas.microsoft.com/office/drawing/2014/main" id="{56C637D6-B65E-E0CC-6AB9-C3DF2C9A297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C868D1B-22FC-C99D-21F3-D3536CC38977}"/>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172346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83512ED-DD79-4CE5-BA93-A1F0BF9C19E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FE808677-883F-AE26-1F0A-EDFF2EBAEC3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C834F74C-62B0-7CE1-6692-45C9AEC4145D}"/>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5" name="Footer Placeholder 4">
            <a:extLst>
              <a:ext uri="{FF2B5EF4-FFF2-40B4-BE49-F238E27FC236}">
                <a16:creationId xmlns:a16="http://schemas.microsoft.com/office/drawing/2014/main" id="{E032F131-36BB-A42D-3CC7-C865368BD538}"/>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EB3F2B8-6C9B-92B4-CA4E-2E1D486B0E4C}"/>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1762247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31F4D-E822-F085-FE8C-0629F4707A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a:extLst>
              <a:ext uri="{FF2B5EF4-FFF2-40B4-BE49-F238E27FC236}">
                <a16:creationId xmlns:a16="http://schemas.microsoft.com/office/drawing/2014/main" id="{476807C0-E4D1-8113-D0B4-7FE6B9B84C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82BB60F7-1B4D-2F78-D5A3-39B0D316BB43}"/>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5" name="Footer Placeholder 4">
            <a:extLst>
              <a:ext uri="{FF2B5EF4-FFF2-40B4-BE49-F238E27FC236}">
                <a16:creationId xmlns:a16="http://schemas.microsoft.com/office/drawing/2014/main" id="{6DBCDE26-9134-E8C6-CDC4-D8AB40C2618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597A361-5AF9-0009-01DA-9F88AEA7016C}"/>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952975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F3F502-51D7-D525-DC39-3E333F7A2AB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24AC4D61-96D1-F1E5-F21D-2C459605526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7585BE5-B30A-A5A0-D258-AFD1F943B2E8}"/>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5" name="Footer Placeholder 4">
            <a:extLst>
              <a:ext uri="{FF2B5EF4-FFF2-40B4-BE49-F238E27FC236}">
                <a16:creationId xmlns:a16="http://schemas.microsoft.com/office/drawing/2014/main" id="{FF0AC051-78E5-BBD5-D6D6-9460E8C7800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12214558-99C6-57A1-2E03-E1AA7FBCDB6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907240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97BCE-CC8D-4A66-9CFE-7B1074DB0B6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54665555-72A1-BC65-444E-E4B47448895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774320-4CFE-E4EC-699E-C37FC122FAFF}"/>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5" name="Footer Placeholder 4">
            <a:extLst>
              <a:ext uri="{FF2B5EF4-FFF2-40B4-BE49-F238E27FC236}">
                <a16:creationId xmlns:a16="http://schemas.microsoft.com/office/drawing/2014/main" id="{359CC714-DE52-49B4-D129-11353E7A578E}"/>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93CEA721-847D-1EA8-FD06-FD11BDE9B37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5003200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65339-4EE7-CD24-1ADE-EA4EC0524C5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65CA2D5-18B2-E1BB-E144-943D56B49A1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69933C98-D621-BFD0-DC42-48585956F67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6116E44E-0EE8-C25C-E069-52573DB2140F}"/>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6" name="Footer Placeholder 5">
            <a:extLst>
              <a:ext uri="{FF2B5EF4-FFF2-40B4-BE49-F238E27FC236}">
                <a16:creationId xmlns:a16="http://schemas.microsoft.com/office/drawing/2014/main" id="{18EC8730-29D7-0F83-3A9F-5139EE120000}"/>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115E59EA-DF23-2891-6B6B-A6260F8DADE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304179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18AFC-57DF-01D2-FC4A-A16934A088BD}"/>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DBDB2EB2-2972-ECA1-E4F6-393270D6DD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1A1B09-6D8B-4B3E-9003-A4A11395A8B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163A05EB-8878-EDC8-77F7-BE28511BF4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7FA23E8-A6B2-1874-A058-8B6426C78AC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C850FFFC-8893-1C46-ED30-206C19F6431D}"/>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8" name="Footer Placeholder 7">
            <a:extLst>
              <a:ext uri="{FF2B5EF4-FFF2-40B4-BE49-F238E27FC236}">
                <a16:creationId xmlns:a16="http://schemas.microsoft.com/office/drawing/2014/main" id="{7D7E6D48-948D-342C-B792-64843AC85006}"/>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BB1B14C6-CA0E-B7EA-2A6B-945FF61ECE7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19305688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374783-EFB5-32FC-F391-544C644E390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48A0849-B672-9350-0DF6-379232751703}"/>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4" name="Footer Placeholder 3">
            <a:extLst>
              <a:ext uri="{FF2B5EF4-FFF2-40B4-BE49-F238E27FC236}">
                <a16:creationId xmlns:a16="http://schemas.microsoft.com/office/drawing/2014/main" id="{CB572CA7-E15F-14B5-7A83-A8369A88554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ECF9652-E8F5-BB09-229B-21E7C695A303}"/>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4096643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21ABF9F-1C01-3746-9980-85D12B8D03BC}"/>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3" name="Footer Placeholder 2">
            <a:extLst>
              <a:ext uri="{FF2B5EF4-FFF2-40B4-BE49-F238E27FC236}">
                <a16:creationId xmlns:a16="http://schemas.microsoft.com/office/drawing/2014/main" id="{27FE94E7-55B1-9594-5572-11F295804E5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B1083408-8933-8429-F3BD-3CBAD5575CC4}"/>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837891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71FD8-AAE2-5ED4-3E41-8B5B2AC434D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0F1D1136-0587-F862-56EE-84A6DF05EF9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5703B5CF-111B-E090-D228-90AEF9696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68715F-2A24-CDD0-2447-6AD5B0A6E814}"/>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6" name="Footer Placeholder 5">
            <a:extLst>
              <a:ext uri="{FF2B5EF4-FFF2-40B4-BE49-F238E27FC236}">
                <a16:creationId xmlns:a16="http://schemas.microsoft.com/office/drawing/2014/main" id="{18DDA36E-09E5-04ED-07FF-7E5E59674DCA}"/>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4180155-F779-70A9-1A21-DEE902963892}"/>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9301307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6D282-B07A-9EF5-550D-1D17F85ED1C6}"/>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9D4031EE-14CA-DF3F-CA32-70A636F713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73E7B15-AEB3-E6B6-CC11-F22E27052222}"/>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5" name="Footer Placeholder 4">
            <a:extLst>
              <a:ext uri="{FF2B5EF4-FFF2-40B4-BE49-F238E27FC236}">
                <a16:creationId xmlns:a16="http://schemas.microsoft.com/office/drawing/2014/main" id="{16AB6A10-6D90-027E-BD6C-7152D811B44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7F6ACB-350F-51B6-889D-4F660B0AC974}"/>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14999348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70060C-89D9-8F76-C8C3-C009D7BC0F7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AEA50D28-C629-9D65-2B8D-E36BB58DBD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EDF0D7DB-8753-08B4-C141-B5968528B0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441A6D9-D1C1-0FE8-33A2-98955EA513F5}"/>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6" name="Footer Placeholder 5">
            <a:extLst>
              <a:ext uri="{FF2B5EF4-FFF2-40B4-BE49-F238E27FC236}">
                <a16:creationId xmlns:a16="http://schemas.microsoft.com/office/drawing/2014/main" id="{3A9B86A6-E020-1A87-2E26-2E98633BA5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9E4A46D8-0664-5D0F-6984-412560999F40}"/>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303229552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A3AFF-1906-8FA9-5191-92588980C9DA}"/>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C4A619FC-EB2F-54FA-2103-90AA4A86463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01E44BC-B8A0-522D-2915-FBD4F713315D}"/>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5" name="Footer Placeholder 4">
            <a:extLst>
              <a:ext uri="{FF2B5EF4-FFF2-40B4-BE49-F238E27FC236}">
                <a16:creationId xmlns:a16="http://schemas.microsoft.com/office/drawing/2014/main" id="{13D913C4-9841-5DBA-2572-40BB80C677C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761EBF7-9975-E4A4-E4B9-2798F12B8955}"/>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41103689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03A4112-0FBF-7BD3-21BF-9C8594519BB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D1D428C-94A2-E4E3-6F6C-E39848863D9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80F2E3-8D3D-0CDF-0709-832E210CDFCF}"/>
              </a:ext>
            </a:extLst>
          </p:cNvPr>
          <p:cNvSpPr>
            <a:spLocks noGrp="1"/>
          </p:cNvSpPr>
          <p:nvPr>
            <p:ph type="dt" sz="half" idx="10"/>
          </p:nvPr>
        </p:nvSpPr>
        <p:spPr/>
        <p:txBody>
          <a:bodyPr/>
          <a:lstStyle/>
          <a:p>
            <a:fld id="{38725A1A-9D34-48D3-96CD-E944F7DA7221}" type="datetimeFigureOut">
              <a:rPr lang="en-CA" smtClean="0"/>
              <a:t>2024-08-17</a:t>
            </a:fld>
            <a:endParaRPr lang="en-CA"/>
          </a:p>
        </p:txBody>
      </p:sp>
      <p:sp>
        <p:nvSpPr>
          <p:cNvPr id="5" name="Footer Placeholder 4">
            <a:extLst>
              <a:ext uri="{FF2B5EF4-FFF2-40B4-BE49-F238E27FC236}">
                <a16:creationId xmlns:a16="http://schemas.microsoft.com/office/drawing/2014/main" id="{825DC3D2-FFD6-806C-5735-B8CFB05FCD83}"/>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402D7282-7F9E-77A3-C30D-93A2A581F231}"/>
              </a:ext>
            </a:extLst>
          </p:cNvPr>
          <p:cNvSpPr>
            <a:spLocks noGrp="1"/>
          </p:cNvSpPr>
          <p:nvPr>
            <p:ph type="sldNum" sz="quarter" idx="12"/>
          </p:nvPr>
        </p:nvSpPr>
        <p:spPr/>
        <p:txBody>
          <a:bodyPr/>
          <a:lstStyle/>
          <a:p>
            <a:fld id="{7344315B-C73D-4B56-8B85-CBDD98A855FD}" type="slidenum">
              <a:rPr lang="en-CA" smtClean="0"/>
              <a:t>‹#›</a:t>
            </a:fld>
            <a:endParaRPr lang="en-CA"/>
          </a:p>
        </p:txBody>
      </p:sp>
    </p:spTree>
    <p:extLst>
      <p:ext uri="{BB962C8B-B14F-4D97-AF65-F5344CB8AC3E}">
        <p14:creationId xmlns:p14="http://schemas.microsoft.com/office/powerpoint/2010/main" val="2667804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D9F69-A330-70CA-8966-8D5D8D2D47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69ED30E0-9557-40A6-76FC-1F0D9AA292B7}"/>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3E1631-C088-BFE9-7D67-EF5B9EC4085C}"/>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5" name="Footer Placeholder 4">
            <a:extLst>
              <a:ext uri="{FF2B5EF4-FFF2-40B4-BE49-F238E27FC236}">
                <a16:creationId xmlns:a16="http://schemas.microsoft.com/office/drawing/2014/main" id="{7D91B884-8FB9-EC40-FDAC-4B6AF41B426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B463045-26B9-D147-F959-9FBE348BDC5E}"/>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418305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EDB34-2211-E1A6-6F48-9D14ED759BA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ADD06973-545D-D7B8-7F16-78A4C39BCB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37F5D30E-0363-9A52-F206-B6B13BE58CF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8EBD5292-3F67-D91D-C08E-2110B3B62A59}"/>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6" name="Footer Placeholder 5">
            <a:extLst>
              <a:ext uri="{FF2B5EF4-FFF2-40B4-BE49-F238E27FC236}">
                <a16:creationId xmlns:a16="http://schemas.microsoft.com/office/drawing/2014/main" id="{08B44579-98B5-0AD4-7F7D-1DD0AE714F45}"/>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073A16C-CC98-260B-158F-31F63A498C10}"/>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847505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CC500-1E99-9E08-E8CB-5A2EFF1B74E7}"/>
              </a:ext>
            </a:extLst>
          </p:cNvPr>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5A703161-8551-4529-7993-0C7FAC3A3C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D1FEF8C-B894-5376-A84D-B57271A00A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A95856A8-6BBB-14F5-9C5F-79AFEB3D27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F689FD6-9843-7BD4-1971-95F8FB929BF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1B05953F-5733-B9F1-CF8E-0F968A4628E7}"/>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8" name="Footer Placeholder 7">
            <a:extLst>
              <a:ext uri="{FF2B5EF4-FFF2-40B4-BE49-F238E27FC236}">
                <a16:creationId xmlns:a16="http://schemas.microsoft.com/office/drawing/2014/main" id="{5F2547CC-4A7D-F24F-2A0F-47C894F15F3A}"/>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E33AA80F-3919-DBEF-0473-351399BF549B}"/>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704253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D80A0-56BC-3C5B-1B80-26C1338F94E6}"/>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91DB2B93-8CCA-0350-21C0-155080C3E386}"/>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4" name="Footer Placeholder 3">
            <a:extLst>
              <a:ext uri="{FF2B5EF4-FFF2-40B4-BE49-F238E27FC236}">
                <a16:creationId xmlns:a16="http://schemas.microsoft.com/office/drawing/2014/main" id="{55A846E3-457F-5A89-A841-74F74368CE45}"/>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A0C788C1-6A62-66B9-C611-E3C98BE1F638}"/>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283985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5FD46E-9BEE-E916-4DA5-E55BE0D1F7A4}"/>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3" name="Footer Placeholder 2">
            <a:extLst>
              <a:ext uri="{FF2B5EF4-FFF2-40B4-BE49-F238E27FC236}">
                <a16:creationId xmlns:a16="http://schemas.microsoft.com/office/drawing/2014/main" id="{9E393044-0ADD-A609-5C3E-806AF9DCE711}"/>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EBC33F6B-7D2F-12C0-FE1F-34462372085D}"/>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25600290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37ACE2-0C5F-B0E2-023F-A348A29BB2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a:extLst>
              <a:ext uri="{FF2B5EF4-FFF2-40B4-BE49-F238E27FC236}">
                <a16:creationId xmlns:a16="http://schemas.microsoft.com/office/drawing/2014/main" id="{27244B46-6EEF-833A-3B6E-E64C8C8484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a:extLst>
              <a:ext uri="{FF2B5EF4-FFF2-40B4-BE49-F238E27FC236}">
                <a16:creationId xmlns:a16="http://schemas.microsoft.com/office/drawing/2014/main" id="{64C649AA-6EC1-0195-191B-488ABE0E3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11C700-F37D-B5F3-4FEF-5B6E1B2F6F62}"/>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6" name="Footer Placeholder 5">
            <a:extLst>
              <a:ext uri="{FF2B5EF4-FFF2-40B4-BE49-F238E27FC236}">
                <a16:creationId xmlns:a16="http://schemas.microsoft.com/office/drawing/2014/main" id="{54A55934-263C-D0DD-80F5-1FE4A60B099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B7611487-0902-EEC9-17BC-D958B06B9BF2}"/>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1705618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B3710-C981-9D76-87A0-258624D387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a:extLst>
              <a:ext uri="{FF2B5EF4-FFF2-40B4-BE49-F238E27FC236}">
                <a16:creationId xmlns:a16="http://schemas.microsoft.com/office/drawing/2014/main" id="{378F4803-3A06-7F63-717A-D5647667BC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A45F25C7-8346-361B-8D01-DC7D49752D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5998A92-E1B9-E924-83D7-49E9D6E58235}"/>
              </a:ext>
            </a:extLst>
          </p:cNvPr>
          <p:cNvSpPr>
            <a:spLocks noGrp="1"/>
          </p:cNvSpPr>
          <p:nvPr>
            <p:ph type="dt" sz="half" idx="10"/>
          </p:nvPr>
        </p:nvSpPr>
        <p:spPr/>
        <p:txBody>
          <a:bodyPr/>
          <a:lstStyle/>
          <a:p>
            <a:fld id="{21568184-050D-4DD9-B55E-394B42709229}" type="datetimeFigureOut">
              <a:rPr lang="en-CA" smtClean="0"/>
              <a:t>2024-08-17</a:t>
            </a:fld>
            <a:endParaRPr lang="en-CA"/>
          </a:p>
        </p:txBody>
      </p:sp>
      <p:sp>
        <p:nvSpPr>
          <p:cNvPr id="6" name="Footer Placeholder 5">
            <a:extLst>
              <a:ext uri="{FF2B5EF4-FFF2-40B4-BE49-F238E27FC236}">
                <a16:creationId xmlns:a16="http://schemas.microsoft.com/office/drawing/2014/main" id="{66503432-2338-831E-F245-6B4DAD32BA3D}"/>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47646E0F-FB10-62C7-CFA9-7940738D80EA}"/>
              </a:ext>
            </a:extLst>
          </p:cNvPr>
          <p:cNvSpPr>
            <a:spLocks noGrp="1"/>
          </p:cNvSpPr>
          <p:nvPr>
            <p:ph type="sldNum" sz="quarter" idx="12"/>
          </p:nvPr>
        </p:nvSpPr>
        <p:spPr/>
        <p:txBody>
          <a:bodyPr/>
          <a:lstStyle/>
          <a:p>
            <a:fld id="{C4BC7F92-F89E-4037-B698-276FFE6B1F8E}" type="slidenum">
              <a:rPr lang="en-CA" smtClean="0"/>
              <a:t>‹#›</a:t>
            </a:fld>
            <a:endParaRPr lang="en-CA"/>
          </a:p>
        </p:txBody>
      </p:sp>
    </p:spTree>
    <p:extLst>
      <p:ext uri="{BB962C8B-B14F-4D97-AF65-F5344CB8AC3E}">
        <p14:creationId xmlns:p14="http://schemas.microsoft.com/office/powerpoint/2010/main" val="20012789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E1A01AC-6CF9-749D-A99B-AE0B97374F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46D26273-23F5-6013-91CB-10E49967190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6495852B-6C3D-EA3B-2F9C-09B3C8B290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1568184-050D-4DD9-B55E-394B42709229}" type="datetimeFigureOut">
              <a:rPr lang="en-CA" smtClean="0"/>
              <a:t>2024-08-17</a:t>
            </a:fld>
            <a:endParaRPr lang="en-CA"/>
          </a:p>
        </p:txBody>
      </p:sp>
      <p:sp>
        <p:nvSpPr>
          <p:cNvPr id="5" name="Footer Placeholder 4">
            <a:extLst>
              <a:ext uri="{FF2B5EF4-FFF2-40B4-BE49-F238E27FC236}">
                <a16:creationId xmlns:a16="http://schemas.microsoft.com/office/drawing/2014/main" id="{C4C5E1A7-4C16-1F37-C090-BA41E64BE45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2A8BF20C-4668-B5C8-D5D4-4C00A10DC4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4BC7F92-F89E-4037-B698-276FFE6B1F8E}" type="slidenum">
              <a:rPr lang="en-CA" smtClean="0"/>
              <a:t>‹#›</a:t>
            </a:fld>
            <a:endParaRPr lang="en-CA"/>
          </a:p>
        </p:txBody>
      </p:sp>
    </p:spTree>
    <p:extLst>
      <p:ext uri="{BB962C8B-B14F-4D97-AF65-F5344CB8AC3E}">
        <p14:creationId xmlns:p14="http://schemas.microsoft.com/office/powerpoint/2010/main" val="39877298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110127-A7C0-1CA4-E991-D700DEFF47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C6F1E3F-AF92-82F9-106C-FBBC5DF7657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15F897B3-8FCB-8624-0B12-5A008236C9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725A1A-9D34-48D3-96CD-E944F7DA7221}" type="datetimeFigureOut">
              <a:rPr lang="en-CA" smtClean="0"/>
              <a:t>2024-08-17</a:t>
            </a:fld>
            <a:endParaRPr lang="en-CA"/>
          </a:p>
        </p:txBody>
      </p:sp>
      <p:sp>
        <p:nvSpPr>
          <p:cNvPr id="5" name="Footer Placeholder 4">
            <a:extLst>
              <a:ext uri="{FF2B5EF4-FFF2-40B4-BE49-F238E27FC236}">
                <a16:creationId xmlns:a16="http://schemas.microsoft.com/office/drawing/2014/main" id="{DAA137BB-1B7F-B67E-5A22-5AF7AA87E8A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a:extLst>
              <a:ext uri="{FF2B5EF4-FFF2-40B4-BE49-F238E27FC236}">
                <a16:creationId xmlns:a16="http://schemas.microsoft.com/office/drawing/2014/main" id="{2F0ACB60-6599-355B-42F3-8BFDF0FEA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44315B-C73D-4B56-8B85-CBDD98A855FD}" type="slidenum">
              <a:rPr lang="en-CA" smtClean="0"/>
              <a:t>‹#›</a:t>
            </a:fld>
            <a:endParaRPr lang="en-CA"/>
          </a:p>
        </p:txBody>
      </p:sp>
    </p:spTree>
    <p:extLst>
      <p:ext uri="{BB962C8B-B14F-4D97-AF65-F5344CB8AC3E}">
        <p14:creationId xmlns:p14="http://schemas.microsoft.com/office/powerpoint/2010/main" val="33279903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97E8D7-5295-0CA4-9D84-D31FEEFD8CA1}"/>
              </a:ext>
            </a:extLst>
          </p:cNvPr>
          <p:cNvSpPr>
            <a:spLocks noGrp="1"/>
          </p:cNvSpPr>
          <p:nvPr>
            <p:ph type="ctrTitle"/>
          </p:nvPr>
        </p:nvSpPr>
        <p:spPr>
          <a:xfrm>
            <a:off x="0" y="0"/>
            <a:ext cx="12192000" cy="1162373"/>
          </a:xfrm>
        </p:spPr>
        <p:txBody>
          <a:bodyPr>
            <a:normAutofit fontScale="90000"/>
          </a:bodyPr>
          <a:lstStyle/>
          <a:p>
            <a:r>
              <a:rPr lang="en-CA" dirty="0">
                <a:latin typeface="Arial Black" panose="020B0A04020102020204" pitchFamily="34" charset="0"/>
              </a:rPr>
              <a:t>Hannah &amp; The Kingdom of God </a:t>
            </a:r>
          </a:p>
        </p:txBody>
      </p:sp>
      <p:sp>
        <p:nvSpPr>
          <p:cNvPr id="3" name="Subtitle 2">
            <a:extLst>
              <a:ext uri="{FF2B5EF4-FFF2-40B4-BE49-F238E27FC236}">
                <a16:creationId xmlns:a16="http://schemas.microsoft.com/office/drawing/2014/main" id="{DCE75781-AC8D-2A8F-B988-F35840B1835A}"/>
              </a:ext>
            </a:extLst>
          </p:cNvPr>
          <p:cNvSpPr>
            <a:spLocks noGrp="1"/>
          </p:cNvSpPr>
          <p:nvPr>
            <p:ph type="subTitle" idx="1"/>
          </p:nvPr>
        </p:nvSpPr>
        <p:spPr>
          <a:xfrm>
            <a:off x="0" y="1162373"/>
            <a:ext cx="12192000" cy="5449405"/>
          </a:xfrm>
        </p:spPr>
        <p:txBody>
          <a:bodyPr>
            <a:normAutofit fontScale="92500" lnSpcReduction="20000"/>
          </a:bodyPr>
          <a:lstStyle/>
          <a:p>
            <a:pPr>
              <a:spcBef>
                <a:spcPts val="0"/>
              </a:spcBef>
            </a:pPr>
            <a:r>
              <a:rPr lang="en-CA" sz="3000" b="1" dirty="0">
                <a:solidFill>
                  <a:srgbClr val="FF0000"/>
                </a:solidFill>
              </a:rPr>
              <a:t> Then the LORD God said, “Behold, </a:t>
            </a:r>
            <a:r>
              <a:rPr lang="en-CA" sz="3000" b="1" i="1" dirty="0">
                <a:solidFill>
                  <a:srgbClr val="FF0000"/>
                </a:solidFill>
                <a:highlight>
                  <a:srgbClr val="FFFF00"/>
                </a:highlight>
              </a:rPr>
              <a:t>the man has become like one of us in knowing good and evil</a:t>
            </a:r>
            <a:r>
              <a:rPr lang="en-CA" sz="3000" b="1" dirty="0">
                <a:solidFill>
                  <a:srgbClr val="FF0000"/>
                </a:solidFill>
              </a:rPr>
              <a:t>.  Now, lest he reach out his hand and take also of the tree of life and eat, and live forever—”  therefore </a:t>
            </a:r>
            <a:r>
              <a:rPr lang="en-CA" sz="3000" b="1" i="1" dirty="0">
                <a:solidFill>
                  <a:srgbClr val="FF0000"/>
                </a:solidFill>
                <a:highlight>
                  <a:srgbClr val="FFFF00"/>
                </a:highlight>
              </a:rPr>
              <a:t>the LORD God sent him out from the garden of Eden</a:t>
            </a:r>
            <a:r>
              <a:rPr lang="en-CA" sz="3000" b="1" dirty="0">
                <a:solidFill>
                  <a:srgbClr val="FF0000"/>
                </a:solidFill>
              </a:rPr>
              <a:t> …</a:t>
            </a:r>
          </a:p>
          <a:p>
            <a:pPr algn="r">
              <a:lnSpc>
                <a:spcPct val="30000"/>
              </a:lnSpc>
              <a:spcBef>
                <a:spcPts val="0"/>
              </a:spcBef>
            </a:pPr>
            <a:r>
              <a:rPr lang="en-CA" sz="1800" dirty="0"/>
              <a:t>Genesis 3:22-23a ESV</a:t>
            </a:r>
          </a:p>
          <a:p>
            <a:pPr>
              <a:spcBef>
                <a:spcPts val="300"/>
              </a:spcBef>
            </a:pPr>
            <a:r>
              <a:rPr lang="en-CA" sz="2800" i="1" dirty="0"/>
              <a:t>Since the Garden of Eden, the working-out of the Plan of God has marched inexorably toward its accomplishment …</a:t>
            </a:r>
          </a:p>
          <a:p>
            <a:pPr>
              <a:spcBef>
                <a:spcPts val="300"/>
              </a:spcBef>
            </a:pPr>
            <a:r>
              <a:rPr lang="en-CA" sz="2800" b="1" dirty="0">
                <a:solidFill>
                  <a:srgbClr val="FF0000"/>
                </a:solidFill>
              </a:rPr>
              <a:t> </a:t>
            </a:r>
            <a:r>
              <a:rPr lang="en-CA" sz="3000" b="1" dirty="0">
                <a:solidFill>
                  <a:srgbClr val="FF0000"/>
                </a:solidFill>
              </a:rPr>
              <a:t>Then </a:t>
            </a:r>
            <a:r>
              <a:rPr lang="en-CA" sz="3000" b="1" i="1" dirty="0">
                <a:solidFill>
                  <a:srgbClr val="FF0000"/>
                </a:solidFill>
                <a:highlight>
                  <a:srgbClr val="FFFF00"/>
                </a:highlight>
              </a:rPr>
              <a:t>I saw a new heaven and a new earth</a:t>
            </a:r>
            <a:r>
              <a:rPr lang="en-CA" sz="3000" b="1" dirty="0">
                <a:solidFill>
                  <a:srgbClr val="FF0000"/>
                </a:solidFill>
              </a:rPr>
              <a:t>, for the first heaven and the first earth had passed away, and the sea was no more.  And I saw </a:t>
            </a:r>
            <a:r>
              <a:rPr lang="en-CA" sz="3000" b="1" i="1" dirty="0">
                <a:solidFill>
                  <a:srgbClr val="FF0000"/>
                </a:solidFill>
                <a:highlight>
                  <a:srgbClr val="FFFF00"/>
                </a:highlight>
              </a:rPr>
              <a:t>the holy city</a:t>
            </a:r>
            <a:r>
              <a:rPr lang="en-CA" sz="3000" b="1" dirty="0">
                <a:solidFill>
                  <a:srgbClr val="FF0000"/>
                </a:solidFill>
              </a:rPr>
              <a:t>, new Jerusalem, coming down out of heaven from God, prepared as a bride adorned for her husband.  And I heard a loud voice from the throne saying, “Behold, </a:t>
            </a:r>
            <a:r>
              <a:rPr lang="en-CA" sz="3000" b="1" i="1" dirty="0">
                <a:solidFill>
                  <a:srgbClr val="FF0000"/>
                </a:solidFill>
                <a:highlight>
                  <a:srgbClr val="FFFF00"/>
                </a:highlight>
              </a:rPr>
              <a:t>the dwelling place of God is with man</a:t>
            </a:r>
            <a:r>
              <a:rPr lang="en-CA" sz="3000" b="1" dirty="0">
                <a:solidFill>
                  <a:srgbClr val="FF0000"/>
                </a:solidFill>
              </a:rPr>
              <a:t>.  …”</a:t>
            </a:r>
          </a:p>
          <a:p>
            <a:pPr algn="r">
              <a:lnSpc>
                <a:spcPct val="70000"/>
              </a:lnSpc>
              <a:spcBef>
                <a:spcPts val="0"/>
              </a:spcBef>
            </a:pPr>
            <a:r>
              <a:rPr lang="en-CA" sz="1800" dirty="0"/>
              <a:t>Revelation 21:1-3a ESV</a:t>
            </a:r>
          </a:p>
          <a:p>
            <a:pPr>
              <a:spcBef>
                <a:spcPts val="300"/>
              </a:spcBef>
            </a:pPr>
            <a:r>
              <a:rPr lang="en-CA" sz="2800" i="1" dirty="0"/>
              <a:t>At every turn, the adversary, Satan the Devil, has been there trying to thwart the </a:t>
            </a:r>
            <a:br>
              <a:rPr lang="en-CA" sz="2800" i="1" dirty="0"/>
            </a:br>
            <a:r>
              <a:rPr lang="en-CA" sz="2800" i="1" dirty="0"/>
              <a:t>Plan of God … </a:t>
            </a:r>
          </a:p>
          <a:p>
            <a:pPr>
              <a:spcBef>
                <a:spcPts val="300"/>
              </a:spcBef>
            </a:pPr>
            <a:r>
              <a:rPr lang="en-CA" sz="3000" b="1" dirty="0">
                <a:solidFill>
                  <a:srgbClr val="FF0000"/>
                </a:solidFill>
              </a:rPr>
              <a:t>Now </a:t>
            </a:r>
            <a:r>
              <a:rPr lang="en-CA" sz="3000" b="1" i="1" dirty="0">
                <a:solidFill>
                  <a:srgbClr val="FF0000"/>
                </a:solidFill>
                <a:highlight>
                  <a:srgbClr val="FFFF00"/>
                </a:highlight>
              </a:rPr>
              <a:t>the serpent was more crafty than any other beast</a:t>
            </a:r>
            <a:r>
              <a:rPr lang="en-CA" sz="3000" b="1" i="1" dirty="0">
                <a:solidFill>
                  <a:srgbClr val="FF0000"/>
                </a:solidFill>
              </a:rPr>
              <a:t> </a:t>
            </a:r>
            <a:r>
              <a:rPr lang="en-CA" sz="3000" b="1" dirty="0">
                <a:solidFill>
                  <a:srgbClr val="FF0000"/>
                </a:solidFill>
              </a:rPr>
              <a:t>of the field … </a:t>
            </a:r>
            <a:br>
              <a:rPr lang="en-CA" sz="3000" b="1" dirty="0">
                <a:solidFill>
                  <a:srgbClr val="FF0000"/>
                </a:solidFill>
              </a:rPr>
            </a:br>
            <a:r>
              <a:rPr lang="en-CA" sz="3000" b="1" dirty="0">
                <a:solidFill>
                  <a:srgbClr val="FF0000"/>
                </a:solidFill>
              </a:rPr>
              <a:t>And the dragon stood before the woman who was about to give birth, </a:t>
            </a:r>
            <a:br>
              <a:rPr lang="en-CA" sz="3000" b="1" dirty="0">
                <a:solidFill>
                  <a:srgbClr val="FF0000"/>
                </a:solidFill>
              </a:rPr>
            </a:br>
            <a:r>
              <a:rPr lang="en-CA" sz="3000" b="1" i="1" dirty="0">
                <a:solidFill>
                  <a:srgbClr val="FF0000"/>
                </a:solidFill>
                <a:highlight>
                  <a:srgbClr val="FFFF00"/>
                </a:highlight>
              </a:rPr>
              <a:t>so that when she bore her child he might devour it</a:t>
            </a:r>
            <a:r>
              <a:rPr lang="en-CA" sz="3000" dirty="0">
                <a:solidFill>
                  <a:srgbClr val="FF0000"/>
                </a:solidFill>
              </a:rPr>
              <a:t>.</a:t>
            </a:r>
          </a:p>
          <a:p>
            <a:pPr algn="r">
              <a:spcBef>
                <a:spcPts val="0"/>
              </a:spcBef>
            </a:pPr>
            <a:r>
              <a:rPr lang="en-CA" sz="1900" dirty="0"/>
              <a:t>Genesis 3:1a, Revelation 12:4bESV</a:t>
            </a:r>
          </a:p>
        </p:txBody>
      </p:sp>
      <p:sp>
        <p:nvSpPr>
          <p:cNvPr id="5" name="TextBox 4">
            <a:extLst>
              <a:ext uri="{FF2B5EF4-FFF2-40B4-BE49-F238E27FC236}">
                <a16:creationId xmlns:a16="http://schemas.microsoft.com/office/drawing/2014/main" id="{C35B6A9F-FDA0-19EB-9FF8-5854CECF9F45}"/>
              </a:ext>
            </a:extLst>
          </p:cNvPr>
          <p:cNvSpPr txBox="1"/>
          <p:nvPr/>
        </p:nvSpPr>
        <p:spPr>
          <a:xfrm>
            <a:off x="0" y="6611779"/>
            <a:ext cx="12192000" cy="246221"/>
          </a:xfrm>
          <a:prstGeom prst="rect">
            <a:avLst/>
          </a:prstGeom>
          <a:noFill/>
        </p:spPr>
        <p:txBody>
          <a:bodyPr wrap="square">
            <a:spAutoFit/>
          </a:bodyPr>
          <a:lstStyle/>
          <a:p>
            <a:r>
              <a:rPr lang="en-CA" sz="1000" dirty="0"/>
              <a:t>©2024 Mike Whyte – this document may be used freely for personal study, preaching, and teaching.  No part of it may be used under any circumstances for commercial purposes or to attain personal gain or advantage.</a:t>
            </a:r>
          </a:p>
        </p:txBody>
      </p:sp>
    </p:spTree>
    <p:extLst>
      <p:ext uri="{BB962C8B-B14F-4D97-AF65-F5344CB8AC3E}">
        <p14:creationId xmlns:p14="http://schemas.microsoft.com/office/powerpoint/2010/main" val="1446900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C1280-C0A3-63B4-475F-61F78D7584E0}"/>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God’s Purpose for King Saul</a:t>
            </a:r>
          </a:p>
        </p:txBody>
      </p:sp>
      <p:sp>
        <p:nvSpPr>
          <p:cNvPr id="3" name="Content Placeholder 2">
            <a:extLst>
              <a:ext uri="{FF2B5EF4-FFF2-40B4-BE49-F238E27FC236}">
                <a16:creationId xmlns:a16="http://schemas.microsoft.com/office/drawing/2014/main" id="{274BC1B4-5FDA-0B47-91BB-9B0C74E11A07}"/>
              </a:ext>
            </a:extLst>
          </p:cNvPr>
          <p:cNvSpPr>
            <a:spLocks noGrp="1"/>
          </p:cNvSpPr>
          <p:nvPr>
            <p:ph idx="1"/>
          </p:nvPr>
        </p:nvSpPr>
        <p:spPr>
          <a:xfrm>
            <a:off x="0" y="1177871"/>
            <a:ext cx="12192000" cy="5680128"/>
          </a:xfrm>
        </p:spPr>
        <p:txBody>
          <a:bodyPr>
            <a:normAutofit lnSpcReduction="10000"/>
          </a:bodyPr>
          <a:lstStyle/>
          <a:p>
            <a:r>
              <a:rPr lang="en-CA" dirty="0"/>
              <a:t>Clearly, </a:t>
            </a:r>
            <a:r>
              <a:rPr lang="en-CA" b="1" dirty="0">
                <a:highlight>
                  <a:srgbClr val="FFFF00"/>
                </a:highlight>
              </a:rPr>
              <a:t>God was planning a king in Israel</a:t>
            </a:r>
            <a:r>
              <a:rPr lang="en-CA" dirty="0"/>
              <a:t> – he was preparing </a:t>
            </a:r>
            <a:r>
              <a:rPr lang="en-CA" b="1" dirty="0">
                <a:highlight>
                  <a:srgbClr val="FFFF00"/>
                </a:highlight>
              </a:rPr>
              <a:t>David</a:t>
            </a:r>
            <a:r>
              <a:rPr lang="en-CA" dirty="0"/>
              <a:t>, but the people’s demand came before David was ready; hence, their demand was considered a “great sin”: </a:t>
            </a:r>
            <a:r>
              <a:rPr lang="en-CA" sz="2400" b="1" u="sng" dirty="0"/>
              <a:t>1 Samuel 10:18b-19a, 12:19 ESV</a:t>
            </a:r>
            <a:endParaRPr lang="en-CA" b="1" u="sng" dirty="0"/>
          </a:p>
          <a:p>
            <a:pPr marL="457200" lvl="1" indent="0">
              <a:buNone/>
            </a:pPr>
            <a:r>
              <a:rPr lang="en-CA" b="1" dirty="0">
                <a:highlight>
                  <a:srgbClr val="FFFF00"/>
                </a:highlight>
              </a:rPr>
              <a:t>Thus says the LORD</a:t>
            </a:r>
            <a:r>
              <a:rPr lang="en-CA" dirty="0"/>
              <a:t>, the God of Israel, ‘I brought up Israel out of Egypt, and I delivered you from the hand of the Egyptians and from the hand of all the kingdoms that were oppressing you.’  But </a:t>
            </a:r>
            <a:r>
              <a:rPr lang="en-CA" b="1" dirty="0">
                <a:highlight>
                  <a:srgbClr val="FFFF00"/>
                </a:highlight>
              </a:rPr>
              <a:t>today you have rejected your God</a:t>
            </a:r>
            <a:r>
              <a:rPr lang="en-CA" dirty="0"/>
              <a:t> …</a:t>
            </a:r>
          </a:p>
          <a:p>
            <a:pPr marL="457200" lvl="1" indent="0">
              <a:buNone/>
            </a:pPr>
            <a:r>
              <a:rPr lang="en-CA" dirty="0"/>
              <a:t>And </a:t>
            </a:r>
            <a:r>
              <a:rPr lang="en-CA" b="1" dirty="0">
                <a:highlight>
                  <a:srgbClr val="FFFF00"/>
                </a:highlight>
              </a:rPr>
              <a:t>all the people said to Samuel</a:t>
            </a:r>
            <a:r>
              <a:rPr lang="en-CA" dirty="0"/>
              <a:t>, “Pray for your servants to the LORD your God, that we may not die, for </a:t>
            </a:r>
            <a:r>
              <a:rPr lang="en-CA" b="1" dirty="0">
                <a:highlight>
                  <a:srgbClr val="FFFF00"/>
                </a:highlight>
              </a:rPr>
              <a:t>we have added to all our sins this evil</a:t>
            </a:r>
            <a:r>
              <a:rPr lang="en-CA" dirty="0"/>
              <a:t>, </a:t>
            </a:r>
            <a:r>
              <a:rPr lang="en-CA" b="1" dirty="0">
                <a:highlight>
                  <a:srgbClr val="FFFF00"/>
                </a:highlight>
              </a:rPr>
              <a:t>to ask for ourselves a king</a:t>
            </a:r>
            <a:r>
              <a:rPr lang="en-CA" dirty="0"/>
              <a:t>.” </a:t>
            </a:r>
          </a:p>
          <a:p>
            <a:r>
              <a:rPr lang="en-CA" b="1" dirty="0">
                <a:highlight>
                  <a:srgbClr val="FFFF00"/>
                </a:highlight>
              </a:rPr>
              <a:t>Saul may be looked upon as just “placeholder”</a:t>
            </a:r>
            <a:r>
              <a:rPr lang="en-CA" dirty="0"/>
              <a:t>, but he had every opportunity to succeed, and his reign did NOT have to end the way it did …</a:t>
            </a:r>
          </a:p>
          <a:p>
            <a:pPr marL="457200" lvl="1" indent="0">
              <a:spcBef>
                <a:spcPts val="0"/>
              </a:spcBef>
              <a:buNone/>
            </a:pPr>
            <a:r>
              <a:rPr lang="en-CA" b="1" u="sng" dirty="0"/>
              <a:t>1 Samuel 9:2, 11:15, 13:13b ESV</a:t>
            </a:r>
          </a:p>
          <a:p>
            <a:pPr marL="457200" lvl="1" indent="0">
              <a:spcBef>
                <a:spcPts val="0"/>
              </a:spcBef>
              <a:buNone/>
            </a:pPr>
            <a:r>
              <a:rPr lang="en-CA" dirty="0"/>
              <a:t>… </a:t>
            </a:r>
            <a:r>
              <a:rPr lang="en-CA" b="1" dirty="0">
                <a:highlight>
                  <a:srgbClr val="FFFF00"/>
                </a:highlight>
              </a:rPr>
              <a:t>Saul</a:t>
            </a:r>
            <a:r>
              <a:rPr lang="en-CA" dirty="0"/>
              <a:t>, </a:t>
            </a:r>
            <a:r>
              <a:rPr lang="en-CA" b="1" dirty="0">
                <a:highlight>
                  <a:srgbClr val="FFFF00"/>
                </a:highlight>
              </a:rPr>
              <a:t>a handsome young man</a:t>
            </a:r>
            <a:r>
              <a:rPr lang="en-CA" dirty="0"/>
              <a:t>.  There was not a man among the people of Israel more handsome than he.  From his shoulders upward he was taller than any of the people.  … So </a:t>
            </a:r>
            <a:r>
              <a:rPr lang="en-CA" b="1" dirty="0">
                <a:highlight>
                  <a:srgbClr val="FFFF00"/>
                </a:highlight>
              </a:rPr>
              <a:t>all the people</a:t>
            </a:r>
            <a:r>
              <a:rPr lang="en-CA" dirty="0"/>
              <a:t> went to Gilgal, and there they </a:t>
            </a:r>
            <a:r>
              <a:rPr lang="en-CA" b="1" dirty="0">
                <a:highlight>
                  <a:srgbClr val="FFFF00"/>
                </a:highlight>
              </a:rPr>
              <a:t>made Saul king</a:t>
            </a:r>
            <a:r>
              <a:rPr lang="en-CA" dirty="0"/>
              <a:t> before the LORD in Gilgal.  There they </a:t>
            </a:r>
            <a:r>
              <a:rPr lang="en-CA" b="1" dirty="0">
                <a:highlight>
                  <a:srgbClr val="FFFF00"/>
                </a:highlight>
              </a:rPr>
              <a:t>sacrificed peace offerings</a:t>
            </a:r>
            <a:r>
              <a:rPr lang="en-CA" dirty="0"/>
              <a:t> before the LORD, and there </a:t>
            </a:r>
            <a:r>
              <a:rPr lang="en-CA" b="1" dirty="0">
                <a:highlight>
                  <a:srgbClr val="FFFF00"/>
                </a:highlight>
              </a:rPr>
              <a:t>Saul and all the men of Israel rejoiced greatly</a:t>
            </a:r>
            <a:r>
              <a:rPr lang="en-CA" dirty="0"/>
              <a:t>.  </a:t>
            </a:r>
          </a:p>
          <a:p>
            <a:pPr marL="457200" lvl="1" indent="0">
              <a:spcBef>
                <a:spcPts val="0"/>
              </a:spcBef>
              <a:buNone/>
            </a:pPr>
            <a:r>
              <a:rPr lang="en-CA" dirty="0"/>
              <a:t>… </a:t>
            </a:r>
            <a:r>
              <a:rPr lang="en-CA" b="1" dirty="0">
                <a:highlight>
                  <a:srgbClr val="FFFF00"/>
                </a:highlight>
              </a:rPr>
              <a:t>the LORD would have established your kingdom over Israel forever</a:t>
            </a:r>
            <a:r>
              <a:rPr lang="en-CA" dirty="0"/>
              <a:t>. </a:t>
            </a:r>
          </a:p>
        </p:txBody>
      </p:sp>
    </p:spTree>
    <p:extLst>
      <p:ext uri="{BB962C8B-B14F-4D97-AF65-F5344CB8AC3E}">
        <p14:creationId xmlns:p14="http://schemas.microsoft.com/office/powerpoint/2010/main" val="425576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CE2A5F-79CA-38F7-DB33-047665DBCF11}"/>
              </a:ext>
            </a:extLst>
          </p:cNvPr>
          <p:cNvSpPr>
            <a:spLocks noGrp="1"/>
          </p:cNvSpPr>
          <p:nvPr>
            <p:ph type="title"/>
          </p:nvPr>
        </p:nvSpPr>
        <p:spPr>
          <a:xfrm>
            <a:off x="838200" y="1"/>
            <a:ext cx="10515600" cy="1162372"/>
          </a:xfrm>
        </p:spPr>
        <p:txBody>
          <a:bodyPr/>
          <a:lstStyle/>
          <a:p>
            <a:pPr algn="ctr"/>
            <a:r>
              <a:rPr lang="en-CA" dirty="0">
                <a:latin typeface="Arial Black" panose="020B0A04020102020204" pitchFamily="34" charset="0"/>
              </a:rPr>
              <a:t>Samuel and David</a:t>
            </a:r>
          </a:p>
        </p:txBody>
      </p:sp>
      <p:sp>
        <p:nvSpPr>
          <p:cNvPr id="3" name="Content Placeholder 2">
            <a:extLst>
              <a:ext uri="{FF2B5EF4-FFF2-40B4-BE49-F238E27FC236}">
                <a16:creationId xmlns:a16="http://schemas.microsoft.com/office/drawing/2014/main" id="{9BD9E5FB-E661-989F-970F-1D6EF5027592}"/>
              </a:ext>
            </a:extLst>
          </p:cNvPr>
          <p:cNvSpPr>
            <a:spLocks noGrp="1"/>
          </p:cNvSpPr>
          <p:nvPr>
            <p:ph idx="1"/>
          </p:nvPr>
        </p:nvSpPr>
        <p:spPr>
          <a:xfrm>
            <a:off x="0" y="1162373"/>
            <a:ext cx="12192000" cy="5695626"/>
          </a:xfrm>
        </p:spPr>
        <p:txBody>
          <a:bodyPr>
            <a:normAutofit/>
          </a:bodyPr>
          <a:lstStyle/>
          <a:p>
            <a:r>
              <a:rPr lang="en-CA" b="1" dirty="0">
                <a:highlight>
                  <a:srgbClr val="FFFF00"/>
                </a:highlight>
              </a:rPr>
              <a:t>When God was ready to identify David as his choice for King</a:t>
            </a:r>
            <a:r>
              <a:rPr lang="en-CA" dirty="0"/>
              <a:t>, he sent Samuel to anoint him: </a:t>
            </a:r>
            <a:r>
              <a:rPr lang="en-CA" sz="2400" b="1" u="sng" dirty="0"/>
              <a:t>1 Samuel 16:1, 11a, 12b-13a ESV</a:t>
            </a:r>
            <a:endParaRPr lang="en-CA" b="1" u="sng" dirty="0"/>
          </a:p>
          <a:p>
            <a:pPr marL="457200" lvl="1" indent="0">
              <a:lnSpc>
                <a:spcPct val="100000"/>
              </a:lnSpc>
              <a:spcBef>
                <a:spcPts val="0"/>
              </a:spcBef>
              <a:buNone/>
            </a:pPr>
            <a:r>
              <a:rPr lang="en-CA" b="1" dirty="0">
                <a:highlight>
                  <a:srgbClr val="FFFF00"/>
                </a:highlight>
              </a:rPr>
              <a:t>The LORD said to Samuel</a:t>
            </a:r>
            <a:r>
              <a:rPr lang="en-CA" dirty="0"/>
              <a:t>, “… Fill your horn with oil, and go.  I will send you to </a:t>
            </a:r>
            <a:r>
              <a:rPr lang="en-CA" b="1" dirty="0">
                <a:highlight>
                  <a:srgbClr val="FFFF00"/>
                </a:highlight>
              </a:rPr>
              <a:t>Jesse the Bethlehemite</a:t>
            </a:r>
            <a:r>
              <a:rPr lang="en-CA" dirty="0"/>
              <a:t>, for </a:t>
            </a:r>
            <a:r>
              <a:rPr lang="en-CA" b="1" dirty="0">
                <a:highlight>
                  <a:srgbClr val="FFFF00"/>
                </a:highlight>
              </a:rPr>
              <a:t>I have provided for myself a king among his sons</a:t>
            </a:r>
            <a:r>
              <a:rPr lang="en-CA" dirty="0"/>
              <a:t>.”</a:t>
            </a:r>
          </a:p>
          <a:p>
            <a:pPr marL="457200" lvl="1" indent="0">
              <a:lnSpc>
                <a:spcPct val="100000"/>
              </a:lnSpc>
              <a:buNone/>
            </a:pPr>
            <a:r>
              <a:rPr lang="en-CA" dirty="0"/>
              <a:t>Then Samuel said to Jesse, “Are all your sons here?” And he said, “There remains yet </a:t>
            </a:r>
            <a:r>
              <a:rPr lang="en-CA" b="1" dirty="0">
                <a:highlight>
                  <a:srgbClr val="FFFF00"/>
                </a:highlight>
              </a:rPr>
              <a:t>the youngest</a:t>
            </a:r>
            <a:r>
              <a:rPr lang="en-CA" dirty="0"/>
              <a:t>, but behold, he </a:t>
            </a:r>
            <a:r>
              <a:rPr lang="en-CA" b="1" dirty="0">
                <a:highlight>
                  <a:srgbClr val="FFFF00"/>
                </a:highlight>
              </a:rPr>
              <a:t>is keeping the sheep</a:t>
            </a:r>
            <a:r>
              <a:rPr lang="en-CA" dirty="0"/>
              <a:t>.”  …  And the LORD said, “</a:t>
            </a:r>
            <a:r>
              <a:rPr lang="en-CA" b="1" dirty="0">
                <a:highlight>
                  <a:srgbClr val="FFFF00"/>
                </a:highlight>
              </a:rPr>
              <a:t>Arise, anoint him, for this is he</a:t>
            </a:r>
            <a:r>
              <a:rPr lang="en-CA" dirty="0"/>
              <a:t>.”  Then Samuel took the horn of oil and anointed him in the midst of his brothers.  And </a:t>
            </a:r>
            <a:r>
              <a:rPr lang="en-CA" b="1" dirty="0">
                <a:highlight>
                  <a:srgbClr val="FFFF00"/>
                </a:highlight>
              </a:rPr>
              <a:t>the Spirit of the LORD rushed upon David from that day forward</a:t>
            </a:r>
            <a:r>
              <a:rPr lang="en-CA" dirty="0"/>
              <a:t>. </a:t>
            </a:r>
          </a:p>
          <a:p>
            <a:r>
              <a:rPr lang="en-CA" dirty="0"/>
              <a:t>Until his death, Samuel remained a confident of David:</a:t>
            </a:r>
          </a:p>
          <a:p>
            <a:pPr marL="457200" lvl="1" indent="0">
              <a:spcBef>
                <a:spcPts val="0"/>
              </a:spcBef>
              <a:buNone/>
            </a:pPr>
            <a:r>
              <a:rPr lang="en-CA" b="1" u="sng" dirty="0"/>
              <a:t>1 Samuel 19:11a, 18, 25:1 ESV</a:t>
            </a:r>
          </a:p>
          <a:p>
            <a:pPr marL="457200" lvl="1" indent="0">
              <a:spcBef>
                <a:spcPts val="0"/>
              </a:spcBef>
              <a:buNone/>
            </a:pPr>
            <a:r>
              <a:rPr lang="en-CA" b="1" dirty="0">
                <a:highlight>
                  <a:srgbClr val="FFFF00"/>
                </a:highlight>
              </a:rPr>
              <a:t>Saul sent messengers to David’s house</a:t>
            </a:r>
            <a:r>
              <a:rPr lang="en-CA" dirty="0"/>
              <a:t> to watch him, that he might kill him in the morning.  … Now </a:t>
            </a:r>
            <a:r>
              <a:rPr lang="en-CA" b="1" dirty="0">
                <a:highlight>
                  <a:srgbClr val="FFFF00"/>
                </a:highlight>
              </a:rPr>
              <a:t>David fled </a:t>
            </a:r>
            <a:r>
              <a:rPr lang="en-CA" dirty="0"/>
              <a:t>and escaped, and </a:t>
            </a:r>
            <a:r>
              <a:rPr lang="en-CA" b="1" dirty="0">
                <a:highlight>
                  <a:srgbClr val="FFFF00"/>
                </a:highlight>
              </a:rPr>
              <a:t>he came to Samuel</a:t>
            </a:r>
            <a:r>
              <a:rPr lang="en-CA" dirty="0"/>
              <a:t> at Ramah and told him all that Saul had done to him.  And </a:t>
            </a:r>
            <a:r>
              <a:rPr lang="en-CA" b="1" dirty="0">
                <a:highlight>
                  <a:srgbClr val="FFFF00"/>
                </a:highlight>
              </a:rPr>
              <a:t>he and Samuel went and lived at Naioth</a:t>
            </a:r>
            <a:r>
              <a:rPr lang="en-CA" dirty="0"/>
              <a:t>. </a:t>
            </a:r>
          </a:p>
          <a:p>
            <a:pPr marL="457200" lvl="1" indent="0">
              <a:buNone/>
            </a:pPr>
            <a:r>
              <a:rPr lang="en-CA" b="1" dirty="0">
                <a:highlight>
                  <a:srgbClr val="FFFF00"/>
                </a:highlight>
              </a:rPr>
              <a:t>Now Samuel died</a:t>
            </a:r>
            <a:r>
              <a:rPr lang="en-CA" dirty="0"/>
              <a:t>.  And </a:t>
            </a:r>
            <a:r>
              <a:rPr lang="en-CA" b="1" dirty="0">
                <a:highlight>
                  <a:srgbClr val="FFFF00"/>
                </a:highlight>
              </a:rPr>
              <a:t>all Israel assembled and mourned</a:t>
            </a:r>
            <a:r>
              <a:rPr lang="en-CA" dirty="0"/>
              <a:t> for him, and they buried him in his house at Ramah.  Then David rose and went down to the wilderness of </a:t>
            </a:r>
            <a:r>
              <a:rPr lang="en-CA" dirty="0" err="1"/>
              <a:t>Paran</a:t>
            </a:r>
            <a:r>
              <a:rPr lang="en-CA" dirty="0"/>
              <a:t>. </a:t>
            </a:r>
          </a:p>
          <a:p>
            <a:pPr marL="457200" lvl="1" indent="0">
              <a:buNone/>
            </a:pPr>
            <a:endParaRPr lang="en-CA" dirty="0"/>
          </a:p>
        </p:txBody>
      </p:sp>
    </p:spTree>
    <p:extLst>
      <p:ext uri="{BB962C8B-B14F-4D97-AF65-F5344CB8AC3E}">
        <p14:creationId xmlns:p14="http://schemas.microsoft.com/office/powerpoint/2010/main" val="3890262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8CB38C-FC48-E43E-C2A8-ED0EC333575F}"/>
              </a:ext>
            </a:extLst>
          </p:cNvPr>
          <p:cNvSpPr>
            <a:spLocks noGrp="1"/>
          </p:cNvSpPr>
          <p:nvPr>
            <p:ph type="title"/>
          </p:nvPr>
        </p:nvSpPr>
        <p:spPr>
          <a:xfrm>
            <a:off x="0" y="1"/>
            <a:ext cx="12192000" cy="1177870"/>
          </a:xfrm>
        </p:spPr>
        <p:txBody>
          <a:bodyPr>
            <a:normAutofit/>
          </a:bodyPr>
          <a:lstStyle/>
          <a:p>
            <a:pPr algn="ctr"/>
            <a:r>
              <a:rPr lang="en-CA" dirty="0">
                <a:latin typeface="Arial Black" panose="020B0A04020102020204" pitchFamily="34" charset="0"/>
              </a:rPr>
              <a:t>David: a Man After God’s Own Heart</a:t>
            </a:r>
          </a:p>
        </p:txBody>
      </p:sp>
      <p:sp>
        <p:nvSpPr>
          <p:cNvPr id="3" name="Content Placeholder 2">
            <a:extLst>
              <a:ext uri="{FF2B5EF4-FFF2-40B4-BE49-F238E27FC236}">
                <a16:creationId xmlns:a16="http://schemas.microsoft.com/office/drawing/2014/main" id="{284D50EE-255A-2E17-9530-71FA007B473D}"/>
              </a:ext>
            </a:extLst>
          </p:cNvPr>
          <p:cNvSpPr>
            <a:spLocks noGrp="1"/>
          </p:cNvSpPr>
          <p:nvPr>
            <p:ph idx="1"/>
          </p:nvPr>
        </p:nvSpPr>
        <p:spPr>
          <a:xfrm>
            <a:off x="0" y="1177871"/>
            <a:ext cx="12192000" cy="5680128"/>
          </a:xfrm>
        </p:spPr>
        <p:txBody>
          <a:bodyPr>
            <a:normAutofit lnSpcReduction="10000"/>
          </a:bodyPr>
          <a:lstStyle/>
          <a:p>
            <a:r>
              <a:rPr lang="en-CA" dirty="0"/>
              <a:t>God had prepared David, but Samuel’s influence cannot be discounted:</a:t>
            </a:r>
          </a:p>
          <a:p>
            <a:pPr marL="457200" lvl="1" indent="0">
              <a:spcBef>
                <a:spcPts val="0"/>
              </a:spcBef>
              <a:buNone/>
            </a:pPr>
            <a:r>
              <a:rPr lang="en-CA" b="1" u="sng" dirty="0"/>
              <a:t>1 Samuel 13:14b</a:t>
            </a:r>
            <a:r>
              <a:rPr lang="el-GR" b="1" u="sng" dirty="0"/>
              <a:t>α</a:t>
            </a:r>
            <a:r>
              <a:rPr lang="en-CA" b="1" u="sng" dirty="0"/>
              <a:t> ESV</a:t>
            </a:r>
          </a:p>
          <a:p>
            <a:pPr marL="457200" lvl="1" indent="0">
              <a:spcBef>
                <a:spcPts val="0"/>
              </a:spcBef>
              <a:buNone/>
            </a:pPr>
            <a:r>
              <a:rPr lang="en-CA" b="1" dirty="0">
                <a:highlight>
                  <a:srgbClr val="FFFF00"/>
                </a:highlight>
              </a:rPr>
              <a:t>The LORD has sought out a man after his own heart</a:t>
            </a:r>
            <a:r>
              <a:rPr lang="en-CA" dirty="0"/>
              <a:t>, and the LORD has commanded him to be prince over his people …</a:t>
            </a:r>
          </a:p>
          <a:p>
            <a:pPr marL="457200" lvl="1" indent="0">
              <a:buNone/>
            </a:pPr>
            <a:r>
              <a:rPr lang="en-CA" b="1" u="sng" dirty="0"/>
              <a:t>Acts 13:20b-23 ESV</a:t>
            </a:r>
          </a:p>
          <a:p>
            <a:pPr marL="457200" lvl="1" indent="0">
              <a:spcBef>
                <a:spcPts val="0"/>
              </a:spcBef>
              <a:buNone/>
            </a:pPr>
            <a:r>
              <a:rPr lang="en-CA" dirty="0"/>
              <a:t>And after that he gave them judges until Samuel the prophet.  Then they asked for a king, and God gave them Saul the son of Kish, a man of the tribe of Benjamin, for forty years.   And when he had removed him, he raised up David to be their king, of whom he testified and said, </a:t>
            </a:r>
            <a:r>
              <a:rPr lang="en-CA" b="1" dirty="0">
                <a:highlight>
                  <a:srgbClr val="FFFF00"/>
                </a:highlight>
              </a:rPr>
              <a:t>‘I have found in David the son of Jesse a man after my heart, who will do all my will</a:t>
            </a:r>
            <a:r>
              <a:rPr lang="en-CA" dirty="0"/>
              <a:t>.’  Of this man’s offspring God has brought to Israel a Savior, Jesus, as he promised.</a:t>
            </a:r>
          </a:p>
          <a:p>
            <a:r>
              <a:rPr lang="en-CA" b="1" dirty="0">
                <a:highlight>
                  <a:srgbClr val="FFFF00"/>
                </a:highlight>
              </a:rPr>
              <a:t>Samuel’s guidance inspired David</a:t>
            </a:r>
            <a:r>
              <a:rPr lang="en-CA" dirty="0"/>
              <a:t> in his reforms and Samuel recorded the events of David’s early life: </a:t>
            </a:r>
            <a:r>
              <a:rPr lang="en-CA" sz="2400" b="1" u="sng" dirty="0"/>
              <a:t>1 Chronicles 9:22b, 29:29 ESV</a:t>
            </a:r>
            <a:endParaRPr lang="en-CA" b="1" u="sng" dirty="0"/>
          </a:p>
          <a:p>
            <a:pPr marL="457200" lvl="1" indent="0">
              <a:lnSpc>
                <a:spcPct val="80000"/>
              </a:lnSpc>
              <a:spcBef>
                <a:spcPts val="0"/>
              </a:spcBef>
              <a:buNone/>
            </a:pPr>
            <a:r>
              <a:rPr lang="en-CA" dirty="0"/>
              <a:t>All these, who were chosen as gatekeepers at the thresholds … </a:t>
            </a:r>
            <a:r>
              <a:rPr lang="en-CA" b="1" dirty="0">
                <a:highlight>
                  <a:srgbClr val="FFFF00"/>
                </a:highlight>
              </a:rPr>
              <a:t>David and Samuel the seer established them</a:t>
            </a:r>
            <a:r>
              <a:rPr lang="en-CA" dirty="0"/>
              <a:t> in their office of trust. </a:t>
            </a:r>
            <a:br>
              <a:rPr lang="en-CA" dirty="0"/>
            </a:br>
            <a:r>
              <a:rPr lang="en-CA" dirty="0"/>
              <a:t>Now the </a:t>
            </a:r>
            <a:r>
              <a:rPr lang="en-CA" b="1" dirty="0">
                <a:highlight>
                  <a:srgbClr val="FFFF00"/>
                </a:highlight>
              </a:rPr>
              <a:t>acts of King David</a:t>
            </a:r>
            <a:r>
              <a:rPr lang="en-CA" dirty="0"/>
              <a:t>, from first to last, are written in </a:t>
            </a:r>
            <a:r>
              <a:rPr lang="en-CA" b="1" dirty="0">
                <a:highlight>
                  <a:srgbClr val="FFFF00"/>
                </a:highlight>
              </a:rPr>
              <a:t>the Chronicles of Samuel the seer</a:t>
            </a:r>
            <a:r>
              <a:rPr lang="en-CA" dirty="0"/>
              <a:t>, and in the Chronicles of Nathan the prophet, and in the Chronicles of Gad the seer …</a:t>
            </a:r>
          </a:p>
        </p:txBody>
      </p:sp>
    </p:spTree>
    <p:extLst>
      <p:ext uri="{BB962C8B-B14F-4D97-AF65-F5344CB8AC3E}">
        <p14:creationId xmlns:p14="http://schemas.microsoft.com/office/powerpoint/2010/main" val="1631345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52516-67B9-711C-B5BD-0464D6150B16}"/>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David: King of All Israel</a:t>
            </a:r>
          </a:p>
        </p:txBody>
      </p:sp>
      <p:sp>
        <p:nvSpPr>
          <p:cNvPr id="3" name="Content Placeholder 2">
            <a:extLst>
              <a:ext uri="{FF2B5EF4-FFF2-40B4-BE49-F238E27FC236}">
                <a16:creationId xmlns:a16="http://schemas.microsoft.com/office/drawing/2014/main" id="{480BCCE4-33EB-9291-FA6F-4DFCE60746E8}"/>
              </a:ext>
            </a:extLst>
          </p:cNvPr>
          <p:cNvSpPr>
            <a:spLocks noGrp="1"/>
          </p:cNvSpPr>
          <p:nvPr>
            <p:ph idx="1"/>
          </p:nvPr>
        </p:nvSpPr>
        <p:spPr>
          <a:xfrm>
            <a:off x="0" y="1177871"/>
            <a:ext cx="12192000" cy="5680128"/>
          </a:xfrm>
        </p:spPr>
        <p:txBody>
          <a:bodyPr>
            <a:normAutofit/>
          </a:bodyPr>
          <a:lstStyle/>
          <a:p>
            <a:r>
              <a:rPr lang="en-CA" dirty="0"/>
              <a:t>Even after Saul turned on David and tried to kill him, </a:t>
            </a:r>
            <a:r>
              <a:rPr lang="en-CA" b="1" dirty="0">
                <a:highlight>
                  <a:srgbClr val="FFFF00"/>
                </a:highlight>
              </a:rPr>
              <a:t>David was constantly aware that God would work out his Plan</a:t>
            </a:r>
            <a:r>
              <a:rPr lang="en-CA" dirty="0"/>
              <a:t> – twice David spared Saul’s life and was grieved by the encounter: </a:t>
            </a:r>
            <a:r>
              <a:rPr lang="en-CA" sz="2400" b="1" u="sng" dirty="0"/>
              <a:t>1 Samuel 24:5, 26:23 ESV</a:t>
            </a:r>
            <a:endParaRPr lang="en-CA" b="1" u="sng" dirty="0"/>
          </a:p>
          <a:p>
            <a:pPr marL="457200" lvl="1" indent="0">
              <a:spcBef>
                <a:spcPts val="0"/>
              </a:spcBef>
              <a:buNone/>
            </a:pPr>
            <a:r>
              <a:rPr lang="en-CA" dirty="0"/>
              <a:t> And afterward </a:t>
            </a:r>
            <a:r>
              <a:rPr lang="en-CA" b="1" dirty="0">
                <a:highlight>
                  <a:srgbClr val="FFFF00"/>
                </a:highlight>
              </a:rPr>
              <a:t>David’s heart struck him</a:t>
            </a:r>
            <a:r>
              <a:rPr lang="en-CA" dirty="0"/>
              <a:t>, because he had cut off a corner of Saul’s robe.</a:t>
            </a:r>
          </a:p>
          <a:p>
            <a:pPr marL="457200" lvl="1" indent="0">
              <a:buNone/>
            </a:pPr>
            <a:r>
              <a:rPr lang="en-CA" dirty="0"/>
              <a:t> The LORD rewards every man for his righteousness and his faithfulness, </a:t>
            </a:r>
            <a:r>
              <a:rPr lang="en-CA" b="1" dirty="0">
                <a:highlight>
                  <a:srgbClr val="FFFF00"/>
                </a:highlight>
              </a:rPr>
              <a:t>for the LORD gave you into my hand today</a:t>
            </a:r>
            <a:r>
              <a:rPr lang="en-CA" dirty="0"/>
              <a:t>, and </a:t>
            </a:r>
            <a:r>
              <a:rPr lang="en-CA" b="1" dirty="0">
                <a:highlight>
                  <a:srgbClr val="FFFF00"/>
                </a:highlight>
              </a:rPr>
              <a:t>I would not put out my hand against the LORD’s anointed</a:t>
            </a:r>
            <a:r>
              <a:rPr lang="en-CA" dirty="0"/>
              <a:t>. </a:t>
            </a:r>
          </a:p>
          <a:p>
            <a:r>
              <a:rPr lang="en-CA" dirty="0"/>
              <a:t>David was well aware that his status, as “son-in-law” of the King , legitimately put him in line for the throne – </a:t>
            </a:r>
            <a:r>
              <a:rPr lang="en-CA" b="1" dirty="0">
                <a:highlight>
                  <a:srgbClr val="FFFF00"/>
                </a:highlight>
              </a:rPr>
              <a:t>David trusted God to work it out</a:t>
            </a:r>
            <a:r>
              <a:rPr lang="en-CA" dirty="0"/>
              <a:t>:</a:t>
            </a:r>
          </a:p>
          <a:p>
            <a:pPr marL="457200" lvl="1" indent="0">
              <a:spcBef>
                <a:spcPts val="0"/>
              </a:spcBef>
              <a:buNone/>
            </a:pPr>
            <a:r>
              <a:rPr lang="en-CA" b="1" u="sng" dirty="0"/>
              <a:t>1 Samuel 18:20a, 21b, 23, 26a</a:t>
            </a:r>
            <a:r>
              <a:rPr lang="el-GR" b="1" u="sng" dirty="0"/>
              <a:t>β</a:t>
            </a:r>
            <a:r>
              <a:rPr lang="en-CA" b="1" u="sng" dirty="0"/>
              <a:t> ESV</a:t>
            </a:r>
          </a:p>
          <a:p>
            <a:pPr marL="457200" lvl="1" indent="0">
              <a:spcBef>
                <a:spcPts val="0"/>
              </a:spcBef>
              <a:buNone/>
            </a:pPr>
            <a:r>
              <a:rPr lang="en-CA" dirty="0"/>
              <a:t>Now Saul’s daughter Michal loved David. And they told Saul … Therefore Saul said to David a second time, “</a:t>
            </a:r>
            <a:r>
              <a:rPr lang="en-CA" b="1" dirty="0">
                <a:highlight>
                  <a:srgbClr val="FFFF00"/>
                </a:highlight>
              </a:rPr>
              <a:t>You shall now be my son-in-law</a:t>
            </a:r>
            <a:r>
              <a:rPr lang="en-CA" dirty="0"/>
              <a:t>.”</a:t>
            </a:r>
          </a:p>
          <a:p>
            <a:pPr marL="457200" lvl="1" indent="0">
              <a:buNone/>
            </a:pPr>
            <a:r>
              <a:rPr lang="en-CA" dirty="0"/>
              <a:t>And Saul’s servants spoke those words in the ears of David.  And </a:t>
            </a:r>
            <a:r>
              <a:rPr lang="en-CA" b="1" dirty="0">
                <a:highlight>
                  <a:srgbClr val="FFFF00"/>
                </a:highlight>
              </a:rPr>
              <a:t>David said</a:t>
            </a:r>
            <a:r>
              <a:rPr lang="en-CA" dirty="0"/>
              <a:t>, “</a:t>
            </a:r>
            <a:r>
              <a:rPr lang="en-CA" b="1" dirty="0">
                <a:highlight>
                  <a:srgbClr val="FFFF00"/>
                </a:highlight>
              </a:rPr>
              <a:t>Does it seem to you a little thing to become the king’s son-in-law</a:t>
            </a:r>
            <a:r>
              <a:rPr lang="en-CA" dirty="0"/>
              <a:t>, since I am a poor man and have no reputation?”  … </a:t>
            </a:r>
            <a:r>
              <a:rPr lang="en-CA" b="1" dirty="0">
                <a:highlight>
                  <a:srgbClr val="FFFF00"/>
                </a:highlight>
              </a:rPr>
              <a:t>it pleased David well to be the king’s son-in-law</a:t>
            </a:r>
            <a:r>
              <a:rPr lang="en-CA" dirty="0"/>
              <a:t>.</a:t>
            </a:r>
          </a:p>
        </p:txBody>
      </p:sp>
    </p:spTree>
    <p:extLst>
      <p:ext uri="{BB962C8B-B14F-4D97-AF65-F5344CB8AC3E}">
        <p14:creationId xmlns:p14="http://schemas.microsoft.com/office/powerpoint/2010/main" val="1896500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D3F9882-6587-9A86-CA14-7E0A275D0FE8}"/>
              </a:ext>
            </a:extLst>
          </p:cNvPr>
          <p:cNvSpPr txBox="1"/>
          <p:nvPr/>
        </p:nvSpPr>
        <p:spPr>
          <a:xfrm>
            <a:off x="0" y="0"/>
            <a:ext cx="12192000" cy="6650090"/>
          </a:xfrm>
          <a:prstGeom prst="rect">
            <a:avLst/>
          </a:prstGeom>
          <a:noFill/>
        </p:spPr>
        <p:txBody>
          <a:bodyPr wrap="square">
            <a:spAutoFit/>
          </a:bodyPr>
          <a:lstStyle/>
          <a:p>
            <a:pPr>
              <a:lnSpc>
                <a:spcPct val="90000"/>
              </a:lnSpc>
            </a:pPr>
            <a:r>
              <a:rPr lang="en-CA" sz="2800" dirty="0"/>
              <a:t>When Saul and Jonathan were killed, </a:t>
            </a:r>
            <a:r>
              <a:rPr lang="en-CA" sz="2800" b="1" dirty="0">
                <a:highlight>
                  <a:srgbClr val="FFFF00"/>
                </a:highlight>
              </a:rPr>
              <a:t>David deeply mourned because it was the worst possible outcome</a:t>
            </a:r>
            <a:r>
              <a:rPr lang="en-CA" sz="2800" dirty="0"/>
              <a:t>: </a:t>
            </a:r>
            <a:r>
              <a:rPr lang="en-CA" sz="2400" b="1" u="sng" dirty="0"/>
              <a:t>2 Samuel 1:17, 19-23, 25 ESV</a:t>
            </a:r>
          </a:p>
          <a:p>
            <a:pPr lvl="1">
              <a:lnSpc>
                <a:spcPct val="90000"/>
              </a:lnSpc>
            </a:pPr>
            <a:r>
              <a:rPr lang="en-CA" sz="2400" dirty="0"/>
              <a:t>And </a:t>
            </a:r>
            <a:r>
              <a:rPr lang="en-CA" sz="2400" b="1" dirty="0">
                <a:highlight>
                  <a:srgbClr val="FFFF00"/>
                </a:highlight>
              </a:rPr>
              <a:t>David lamented</a:t>
            </a:r>
            <a:r>
              <a:rPr lang="en-CA" sz="2400" dirty="0"/>
              <a:t> with this lamentation over Saul and Jonathan his son,</a:t>
            </a:r>
          </a:p>
          <a:p>
            <a:pPr lvl="2">
              <a:lnSpc>
                <a:spcPct val="90000"/>
              </a:lnSpc>
              <a:spcAft>
                <a:spcPts val="1200"/>
              </a:spcAft>
            </a:pPr>
            <a:r>
              <a:rPr lang="en-CA" sz="2400" dirty="0"/>
              <a:t>Your glory, O Israel, is slain on your high places!</a:t>
            </a:r>
            <a:br>
              <a:rPr lang="en-CA" sz="2400" dirty="0"/>
            </a:br>
            <a:r>
              <a:rPr lang="en-CA" sz="2400" b="1" dirty="0">
                <a:highlight>
                  <a:srgbClr val="FFFF00"/>
                </a:highlight>
              </a:rPr>
              <a:t>How the mighty have fallen</a:t>
            </a:r>
            <a:r>
              <a:rPr lang="en-CA" sz="2400" dirty="0"/>
              <a:t>!</a:t>
            </a:r>
          </a:p>
          <a:p>
            <a:pPr lvl="2">
              <a:lnSpc>
                <a:spcPct val="90000"/>
              </a:lnSpc>
              <a:spcAft>
                <a:spcPts val="1200"/>
              </a:spcAft>
            </a:pPr>
            <a:r>
              <a:rPr lang="en-CA" sz="2400" dirty="0"/>
              <a:t>Tell it not in Gath, publish it not in the streets of Ashkelon,</a:t>
            </a:r>
            <a:br>
              <a:rPr lang="en-CA" sz="2400" dirty="0"/>
            </a:br>
            <a:r>
              <a:rPr lang="en-CA" sz="2400" dirty="0"/>
              <a:t>lest the daughters of the Philistines rejoice, </a:t>
            </a:r>
            <a:br>
              <a:rPr lang="en-CA" sz="2400" dirty="0"/>
            </a:br>
            <a:r>
              <a:rPr lang="en-CA" sz="2400" dirty="0"/>
              <a:t>lest the daughters of the uncircumcised exult.</a:t>
            </a:r>
          </a:p>
          <a:p>
            <a:pPr lvl="2">
              <a:lnSpc>
                <a:spcPct val="90000"/>
              </a:lnSpc>
              <a:spcAft>
                <a:spcPts val="1200"/>
              </a:spcAft>
            </a:pPr>
            <a:r>
              <a:rPr lang="en-CA" sz="2400" dirty="0"/>
              <a:t>You </a:t>
            </a:r>
            <a:r>
              <a:rPr lang="en-CA" sz="2400" b="1" dirty="0">
                <a:highlight>
                  <a:srgbClr val="FFFF00"/>
                </a:highlight>
              </a:rPr>
              <a:t>mountains of Gilboa</a:t>
            </a:r>
            <a:r>
              <a:rPr lang="en-CA" sz="2400" dirty="0"/>
              <a:t>, let there be no dew or rain upon you, </a:t>
            </a:r>
            <a:br>
              <a:rPr lang="en-CA" sz="2400" dirty="0"/>
            </a:br>
            <a:r>
              <a:rPr lang="en-CA" sz="2400" i="1" dirty="0"/>
              <a:t>nor fields of offerings</a:t>
            </a:r>
            <a:r>
              <a:rPr lang="en-CA" sz="2400" dirty="0"/>
              <a:t>!</a:t>
            </a:r>
            <a:br>
              <a:rPr lang="en-CA" sz="2400" dirty="0"/>
            </a:br>
            <a:r>
              <a:rPr lang="en-CA" sz="2400" dirty="0"/>
              <a:t>For there </a:t>
            </a:r>
            <a:r>
              <a:rPr lang="en-CA" sz="2400" b="1" dirty="0">
                <a:highlight>
                  <a:srgbClr val="FFFF00"/>
                </a:highlight>
              </a:rPr>
              <a:t>the shield of the mighty was defiled</a:t>
            </a:r>
            <a:r>
              <a:rPr lang="en-CA" sz="2400" dirty="0"/>
              <a:t>, </a:t>
            </a:r>
            <a:br>
              <a:rPr lang="en-CA" sz="2400" dirty="0"/>
            </a:br>
            <a:r>
              <a:rPr lang="en-CA" sz="2400" dirty="0"/>
              <a:t>the shield of Saul, not anointed with oil. </a:t>
            </a:r>
            <a:br>
              <a:rPr lang="en-CA" sz="2400" dirty="0"/>
            </a:br>
            <a:r>
              <a:rPr lang="en-CA" sz="2400" dirty="0"/>
              <a:t>From the blood of the slain, from the fat of the mighty,</a:t>
            </a:r>
            <a:br>
              <a:rPr lang="en-CA" sz="2400" dirty="0"/>
            </a:br>
            <a:r>
              <a:rPr lang="en-CA" sz="2400" dirty="0"/>
              <a:t>the bow of Jonathan turned not back, and the sword of Saul returned not empty.</a:t>
            </a:r>
          </a:p>
          <a:p>
            <a:pPr lvl="2">
              <a:lnSpc>
                <a:spcPct val="90000"/>
              </a:lnSpc>
            </a:pPr>
            <a:r>
              <a:rPr lang="en-CA" sz="2400" b="1" dirty="0">
                <a:highlight>
                  <a:srgbClr val="FFFF00"/>
                </a:highlight>
              </a:rPr>
              <a:t>Saul and Jonathan, beloved and lovely</a:t>
            </a:r>
            <a:r>
              <a:rPr lang="en-CA" sz="2400" dirty="0"/>
              <a:t>!</a:t>
            </a:r>
            <a:br>
              <a:rPr lang="en-CA" sz="2400" dirty="0"/>
            </a:br>
            <a:r>
              <a:rPr lang="en-CA" sz="2400" dirty="0"/>
              <a:t>In life and in death they were not divided; </a:t>
            </a:r>
            <a:br>
              <a:rPr lang="en-CA" sz="2400" dirty="0"/>
            </a:br>
            <a:r>
              <a:rPr lang="en-CA" sz="2400" dirty="0"/>
              <a:t>they were swifter than eagles; they were stronger than lions.</a:t>
            </a:r>
            <a:br>
              <a:rPr lang="en-CA" sz="2400" dirty="0"/>
            </a:br>
            <a:r>
              <a:rPr lang="en-CA" sz="2400" b="1" dirty="0">
                <a:highlight>
                  <a:srgbClr val="FFFF00"/>
                </a:highlight>
              </a:rPr>
              <a:t>How the mighty have fallen</a:t>
            </a:r>
            <a:r>
              <a:rPr lang="en-CA" sz="2400" dirty="0"/>
              <a:t> in the midst of the battle!</a:t>
            </a:r>
          </a:p>
        </p:txBody>
      </p:sp>
    </p:spTree>
    <p:extLst>
      <p:ext uri="{BB962C8B-B14F-4D97-AF65-F5344CB8AC3E}">
        <p14:creationId xmlns:p14="http://schemas.microsoft.com/office/powerpoint/2010/main" val="663559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CC2C7-DADC-D59D-88C1-94E4B78B9618}"/>
              </a:ext>
            </a:extLst>
          </p:cNvPr>
          <p:cNvSpPr>
            <a:spLocks noGrp="1"/>
          </p:cNvSpPr>
          <p:nvPr>
            <p:ph type="title"/>
          </p:nvPr>
        </p:nvSpPr>
        <p:spPr>
          <a:xfrm>
            <a:off x="838200" y="1"/>
            <a:ext cx="10515600" cy="1611823"/>
          </a:xfrm>
        </p:spPr>
        <p:txBody>
          <a:bodyPr/>
          <a:lstStyle/>
          <a:p>
            <a:pPr algn="ctr"/>
            <a:r>
              <a:rPr lang="en-CA" dirty="0">
                <a:latin typeface="Arial Black" panose="020B0A04020102020204" pitchFamily="34" charset="0"/>
              </a:rPr>
              <a:t>The Kingdom of David: </a:t>
            </a:r>
            <a:br>
              <a:rPr lang="en-CA" dirty="0">
                <a:latin typeface="Arial Black" panose="020B0A04020102020204" pitchFamily="34" charset="0"/>
              </a:rPr>
            </a:br>
            <a:r>
              <a:rPr lang="en-CA" dirty="0">
                <a:latin typeface="Arial Black" panose="020B0A04020102020204" pitchFamily="34" charset="0"/>
              </a:rPr>
              <a:t>a Type of the Kingdom of God</a:t>
            </a:r>
          </a:p>
        </p:txBody>
      </p:sp>
      <p:sp>
        <p:nvSpPr>
          <p:cNvPr id="3" name="Content Placeholder 2">
            <a:extLst>
              <a:ext uri="{FF2B5EF4-FFF2-40B4-BE49-F238E27FC236}">
                <a16:creationId xmlns:a16="http://schemas.microsoft.com/office/drawing/2014/main" id="{A2C6E401-959C-1DFE-5DCB-AA3E78D5A47B}"/>
              </a:ext>
            </a:extLst>
          </p:cNvPr>
          <p:cNvSpPr>
            <a:spLocks noGrp="1"/>
          </p:cNvSpPr>
          <p:nvPr>
            <p:ph idx="1"/>
          </p:nvPr>
        </p:nvSpPr>
        <p:spPr>
          <a:xfrm>
            <a:off x="0" y="1611824"/>
            <a:ext cx="12192000" cy="5246175"/>
          </a:xfrm>
        </p:spPr>
        <p:txBody>
          <a:bodyPr>
            <a:normAutofit lnSpcReduction="10000"/>
          </a:bodyPr>
          <a:lstStyle/>
          <a:p>
            <a:pPr marL="457200" lvl="1" indent="0">
              <a:buNone/>
            </a:pPr>
            <a:r>
              <a:rPr lang="en-CA" b="1" u="sng" dirty="0"/>
              <a:t>Mark 11:10 ESV</a:t>
            </a:r>
          </a:p>
          <a:p>
            <a:pPr marL="457200" lvl="1" indent="0">
              <a:spcBef>
                <a:spcPts val="0"/>
              </a:spcBef>
              <a:buNone/>
            </a:pPr>
            <a:r>
              <a:rPr lang="en-CA" dirty="0"/>
              <a:t>Blessed is </a:t>
            </a:r>
            <a:r>
              <a:rPr lang="en-CA" b="1" dirty="0">
                <a:highlight>
                  <a:srgbClr val="FFFF00"/>
                </a:highlight>
              </a:rPr>
              <a:t>the coming kingdom of our father David</a:t>
            </a:r>
            <a:r>
              <a:rPr lang="en-CA" dirty="0"/>
              <a:t>!  Hosanna in the highest!</a:t>
            </a:r>
          </a:p>
          <a:p>
            <a:pPr marL="0" indent="0">
              <a:buNone/>
            </a:pPr>
            <a:r>
              <a:rPr lang="en-CA" dirty="0"/>
              <a:t>When </a:t>
            </a:r>
            <a:r>
              <a:rPr lang="en-CA" b="1" dirty="0">
                <a:highlight>
                  <a:srgbClr val="FFFF00"/>
                </a:highlight>
              </a:rPr>
              <a:t>David brought the Ark of the Covenant to Jerusalem</a:t>
            </a:r>
            <a:r>
              <a:rPr lang="en-CA" dirty="0"/>
              <a:t>, he was aware of the significance of his Kingdom as God’s Kingdom and Jerusalem as the “dwelling place” of God: </a:t>
            </a:r>
            <a:r>
              <a:rPr lang="en-CA" sz="2400" b="1" u="sng" dirty="0"/>
              <a:t>Psalms 68:24-26, 24:7-9 ESV</a:t>
            </a:r>
            <a:endParaRPr lang="en-CA" b="1" u="sng" dirty="0"/>
          </a:p>
          <a:p>
            <a:pPr marL="457200" lvl="1" indent="0">
              <a:spcBef>
                <a:spcPts val="0"/>
              </a:spcBef>
              <a:buNone/>
            </a:pPr>
            <a:r>
              <a:rPr lang="en-CA" dirty="0"/>
              <a:t> </a:t>
            </a:r>
            <a:r>
              <a:rPr lang="en-CA" b="1" dirty="0">
                <a:highlight>
                  <a:srgbClr val="FFFF00"/>
                </a:highlight>
              </a:rPr>
              <a:t>Your procession is seen</a:t>
            </a:r>
            <a:r>
              <a:rPr lang="en-CA" dirty="0"/>
              <a:t>, </a:t>
            </a:r>
            <a:r>
              <a:rPr lang="en-CA" b="1" dirty="0">
                <a:highlight>
                  <a:srgbClr val="FFFF00"/>
                </a:highlight>
              </a:rPr>
              <a:t>O God</a:t>
            </a:r>
            <a:r>
              <a:rPr lang="en-CA" dirty="0"/>
              <a:t>, the procession of my God, </a:t>
            </a:r>
            <a:r>
              <a:rPr lang="en-CA" b="1" dirty="0">
                <a:highlight>
                  <a:srgbClr val="FFFF00"/>
                </a:highlight>
              </a:rPr>
              <a:t>my King</a:t>
            </a:r>
            <a:r>
              <a:rPr lang="en-CA" dirty="0"/>
              <a:t>, </a:t>
            </a:r>
            <a:br>
              <a:rPr lang="en-CA" dirty="0"/>
            </a:br>
            <a:r>
              <a:rPr lang="en-CA" dirty="0"/>
              <a:t>into the sanctuary—the singers in front, the musicians last,</a:t>
            </a:r>
            <a:br>
              <a:rPr lang="en-CA" dirty="0"/>
            </a:br>
            <a:r>
              <a:rPr lang="en-CA" dirty="0"/>
              <a:t>between them virgins playing tambourines:</a:t>
            </a:r>
            <a:br>
              <a:rPr lang="en-CA" dirty="0"/>
            </a:br>
            <a:r>
              <a:rPr lang="en-CA" dirty="0"/>
              <a:t>“Bless God in the great congregation, the LORD, O you who are of Israel’s fountain!”</a:t>
            </a:r>
          </a:p>
          <a:p>
            <a:pPr marL="457200" lvl="1" indent="0">
              <a:spcBef>
                <a:spcPts val="1200"/>
              </a:spcBef>
              <a:buNone/>
            </a:pPr>
            <a:r>
              <a:rPr lang="en-CA" dirty="0"/>
              <a:t>Lift up your heads, O gates!</a:t>
            </a:r>
            <a:br>
              <a:rPr lang="en-CA" dirty="0"/>
            </a:br>
            <a:r>
              <a:rPr lang="en-CA" dirty="0"/>
              <a:t>And be lifted up, O ancient doors, that </a:t>
            </a:r>
            <a:r>
              <a:rPr lang="en-CA" b="1" dirty="0">
                <a:highlight>
                  <a:srgbClr val="FFFF00"/>
                </a:highlight>
              </a:rPr>
              <a:t>the King of glory may come in</a:t>
            </a:r>
            <a:r>
              <a:rPr lang="en-CA" dirty="0"/>
              <a:t>.</a:t>
            </a:r>
            <a:br>
              <a:rPr lang="en-CA" dirty="0"/>
            </a:br>
            <a:r>
              <a:rPr lang="en-CA" dirty="0"/>
              <a:t>Who is this King of glory?</a:t>
            </a:r>
            <a:br>
              <a:rPr lang="en-CA" dirty="0"/>
            </a:br>
            <a:r>
              <a:rPr lang="en-CA" b="1" dirty="0">
                <a:highlight>
                  <a:srgbClr val="FFFF00"/>
                </a:highlight>
              </a:rPr>
              <a:t>The LORD</a:t>
            </a:r>
            <a:r>
              <a:rPr lang="en-CA" dirty="0"/>
              <a:t>, strong and mighty, </a:t>
            </a:r>
            <a:r>
              <a:rPr lang="en-CA" b="1" dirty="0">
                <a:highlight>
                  <a:srgbClr val="FFFF00"/>
                </a:highlight>
              </a:rPr>
              <a:t>the LORD</a:t>
            </a:r>
            <a:r>
              <a:rPr lang="en-CA" dirty="0"/>
              <a:t>, mighty in battle!</a:t>
            </a:r>
            <a:br>
              <a:rPr lang="en-CA" dirty="0"/>
            </a:br>
            <a:r>
              <a:rPr lang="en-CA" dirty="0"/>
              <a:t>Lift up your heads, O gates! </a:t>
            </a:r>
            <a:br>
              <a:rPr lang="en-CA" dirty="0"/>
            </a:br>
            <a:r>
              <a:rPr lang="en-CA" dirty="0"/>
              <a:t>And lift them up, O ancient doors, that </a:t>
            </a:r>
            <a:r>
              <a:rPr lang="en-CA" b="1" dirty="0">
                <a:highlight>
                  <a:srgbClr val="FFFF00"/>
                </a:highlight>
              </a:rPr>
              <a:t>the King of glory may come in</a:t>
            </a:r>
            <a:r>
              <a:rPr lang="en-CA" dirty="0"/>
              <a:t>.</a:t>
            </a:r>
          </a:p>
        </p:txBody>
      </p:sp>
    </p:spTree>
    <p:extLst>
      <p:ext uri="{BB962C8B-B14F-4D97-AF65-F5344CB8AC3E}">
        <p14:creationId xmlns:p14="http://schemas.microsoft.com/office/powerpoint/2010/main" val="4012659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7E11468-D2E0-3F0C-8EB5-0796D96AF40E}"/>
              </a:ext>
            </a:extLst>
          </p:cNvPr>
          <p:cNvSpPr txBox="1"/>
          <p:nvPr/>
        </p:nvSpPr>
        <p:spPr>
          <a:xfrm>
            <a:off x="0" y="513347"/>
            <a:ext cx="12192000" cy="4955203"/>
          </a:xfrm>
          <a:prstGeom prst="rect">
            <a:avLst/>
          </a:prstGeom>
          <a:noFill/>
        </p:spPr>
        <p:txBody>
          <a:bodyPr wrap="square">
            <a:spAutoFit/>
          </a:bodyPr>
          <a:lstStyle/>
          <a:p>
            <a:r>
              <a:rPr lang="en-CA" sz="2800" dirty="0"/>
              <a:t>When </a:t>
            </a:r>
            <a:r>
              <a:rPr lang="en-CA" sz="2800" b="1" dirty="0">
                <a:highlight>
                  <a:srgbClr val="FFFF00"/>
                </a:highlight>
              </a:rPr>
              <a:t>Solomon inherited David’s Kingdom</a:t>
            </a:r>
            <a:r>
              <a:rPr lang="en-CA" sz="2800" dirty="0"/>
              <a:t>, its status was described idyllically in the same terms as the Kingdom of God in the World Tomorrow:</a:t>
            </a:r>
          </a:p>
          <a:p>
            <a:pPr lvl="1"/>
            <a:r>
              <a:rPr lang="en-CA" sz="2400" b="1" u="sng" dirty="0"/>
              <a:t>1 Kings 4:25 ESV</a:t>
            </a:r>
          </a:p>
          <a:p>
            <a:pPr lvl="1"/>
            <a:r>
              <a:rPr lang="en-CA" sz="2400" dirty="0"/>
              <a:t>And Judah and Israel lived in safety, from Dan even to Beersheba, </a:t>
            </a:r>
            <a:r>
              <a:rPr lang="en-CA" sz="2400" b="1" dirty="0">
                <a:highlight>
                  <a:srgbClr val="FFFF00"/>
                </a:highlight>
              </a:rPr>
              <a:t>every man under his vine and under his fig tree</a:t>
            </a:r>
            <a:r>
              <a:rPr lang="en-CA" sz="2400" dirty="0"/>
              <a:t>, all the days of Solomon.</a:t>
            </a:r>
          </a:p>
          <a:p>
            <a:pPr lvl="1">
              <a:spcBef>
                <a:spcPts val="1200"/>
              </a:spcBef>
            </a:pPr>
            <a:r>
              <a:rPr lang="en-CA" sz="2400" b="1" u="sng" dirty="0"/>
              <a:t>Micah 4:4 ESV</a:t>
            </a:r>
          </a:p>
          <a:p>
            <a:pPr lvl="1"/>
            <a:r>
              <a:rPr lang="en-CA" sz="2400" dirty="0"/>
              <a:t>… but they shall sit </a:t>
            </a:r>
            <a:r>
              <a:rPr lang="en-CA" sz="2400" b="1" dirty="0">
                <a:highlight>
                  <a:srgbClr val="FFFF00"/>
                </a:highlight>
              </a:rPr>
              <a:t>every man under his vine and under his fig tree</a:t>
            </a:r>
            <a:r>
              <a:rPr lang="en-CA" sz="2400" dirty="0"/>
              <a:t>, </a:t>
            </a:r>
            <a:br>
              <a:rPr lang="en-CA" sz="2400" dirty="0"/>
            </a:br>
            <a:r>
              <a:rPr lang="en-CA" sz="2400" dirty="0"/>
              <a:t>and no one shall make them afraid, </a:t>
            </a:r>
            <a:br>
              <a:rPr lang="en-CA" sz="2400" dirty="0"/>
            </a:br>
            <a:r>
              <a:rPr lang="en-CA" sz="2400" dirty="0"/>
              <a:t>for the mouth of the LORD of hosts has spoken.</a:t>
            </a:r>
          </a:p>
          <a:p>
            <a:pPr lvl="1">
              <a:spcBef>
                <a:spcPts val="1200"/>
              </a:spcBef>
            </a:pPr>
            <a:r>
              <a:rPr lang="en-CA" sz="2400" b="1" u="sng" dirty="0"/>
              <a:t>Zechariah 3:10 ESV</a:t>
            </a:r>
          </a:p>
          <a:p>
            <a:pPr lvl="1"/>
            <a:r>
              <a:rPr lang="en-CA" sz="2400" dirty="0"/>
              <a:t> In that day, declares the LORD of hosts, </a:t>
            </a:r>
            <a:r>
              <a:rPr lang="en-CA" sz="2400" b="1" dirty="0">
                <a:highlight>
                  <a:srgbClr val="FFFF00"/>
                </a:highlight>
              </a:rPr>
              <a:t>every one of you will invite his neighbor to come under his vine and under his fig tree</a:t>
            </a:r>
            <a:r>
              <a:rPr lang="en-CA" sz="2400" dirty="0"/>
              <a:t>.</a:t>
            </a:r>
          </a:p>
        </p:txBody>
      </p:sp>
    </p:spTree>
    <p:extLst>
      <p:ext uri="{BB962C8B-B14F-4D97-AF65-F5344CB8AC3E}">
        <p14:creationId xmlns:p14="http://schemas.microsoft.com/office/powerpoint/2010/main" val="2323672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3981C-FEAF-71BF-F774-D0EA6B39DF6B}"/>
              </a:ext>
            </a:extLst>
          </p:cNvPr>
          <p:cNvSpPr>
            <a:spLocks noGrp="1"/>
          </p:cNvSpPr>
          <p:nvPr>
            <p:ph type="title"/>
          </p:nvPr>
        </p:nvSpPr>
        <p:spPr>
          <a:xfrm>
            <a:off x="-1" y="1"/>
            <a:ext cx="12192001" cy="718456"/>
          </a:xfrm>
        </p:spPr>
        <p:txBody>
          <a:bodyPr>
            <a:noAutofit/>
          </a:bodyPr>
          <a:lstStyle/>
          <a:p>
            <a:pPr algn="ctr"/>
            <a:r>
              <a:rPr lang="en-CA" sz="3600" dirty="0">
                <a:latin typeface="Arial Black" panose="020B0A04020102020204" pitchFamily="34" charset="0"/>
              </a:rPr>
              <a:t>David – the Progenitor of the Eternal Dynasty</a:t>
            </a:r>
          </a:p>
        </p:txBody>
      </p:sp>
      <p:sp>
        <p:nvSpPr>
          <p:cNvPr id="3" name="Content Placeholder 2">
            <a:extLst>
              <a:ext uri="{FF2B5EF4-FFF2-40B4-BE49-F238E27FC236}">
                <a16:creationId xmlns:a16="http://schemas.microsoft.com/office/drawing/2014/main" id="{C3037440-78FA-7E26-5ABB-61B1D209DFF1}"/>
              </a:ext>
            </a:extLst>
          </p:cNvPr>
          <p:cNvSpPr>
            <a:spLocks noGrp="1"/>
          </p:cNvSpPr>
          <p:nvPr>
            <p:ph idx="1"/>
          </p:nvPr>
        </p:nvSpPr>
        <p:spPr>
          <a:xfrm>
            <a:off x="0" y="718457"/>
            <a:ext cx="12192000" cy="6139543"/>
          </a:xfrm>
        </p:spPr>
        <p:txBody>
          <a:bodyPr>
            <a:normAutofit lnSpcReduction="10000"/>
          </a:bodyPr>
          <a:lstStyle/>
          <a:p>
            <a:pPr marL="457200" lvl="1" indent="0">
              <a:buNone/>
            </a:pPr>
            <a:r>
              <a:rPr lang="en-CA" b="1" u="sng" dirty="0"/>
              <a:t>2 Samuel 7:10a, 11b-12, 14b, 13b, 16 ESV</a:t>
            </a:r>
          </a:p>
          <a:p>
            <a:pPr marL="457200" lvl="1" indent="0">
              <a:spcBef>
                <a:spcPts val="0"/>
              </a:spcBef>
              <a:buNone/>
            </a:pPr>
            <a:r>
              <a:rPr lang="en-CA" dirty="0"/>
              <a:t>And I will appoint a place for my people Israel and will plant them, </a:t>
            </a:r>
            <a:r>
              <a:rPr lang="en-CA" b="1" dirty="0">
                <a:highlight>
                  <a:srgbClr val="FFFF00"/>
                </a:highlight>
              </a:rPr>
              <a:t>so that they may dwell in their own place and be disturbed no more</a:t>
            </a:r>
            <a:r>
              <a:rPr lang="en-CA" dirty="0"/>
              <a:t>. </a:t>
            </a:r>
          </a:p>
          <a:p>
            <a:pPr marL="457200" lvl="1" indent="0">
              <a:spcBef>
                <a:spcPts val="0"/>
              </a:spcBef>
              <a:buNone/>
            </a:pPr>
            <a:r>
              <a:rPr lang="en-CA" dirty="0"/>
              <a:t>Moreover, the LORD declares to you that </a:t>
            </a:r>
            <a:r>
              <a:rPr lang="en-CA" b="1" dirty="0">
                <a:highlight>
                  <a:srgbClr val="FFFF00"/>
                </a:highlight>
              </a:rPr>
              <a:t>the LORD will make you a house</a:t>
            </a:r>
            <a:r>
              <a:rPr lang="en-CA" dirty="0"/>
              <a:t>.  When your days are fulfilled and you lie down with your fathers, I will raise up </a:t>
            </a:r>
            <a:r>
              <a:rPr lang="en-CA" b="1" dirty="0">
                <a:highlight>
                  <a:srgbClr val="FFFF00"/>
                </a:highlight>
              </a:rPr>
              <a:t>your offspring</a:t>
            </a:r>
            <a:r>
              <a:rPr lang="en-CA" dirty="0"/>
              <a:t> after you, who shall come from your body, and </a:t>
            </a:r>
            <a:r>
              <a:rPr lang="en-CA" b="1" dirty="0">
                <a:highlight>
                  <a:srgbClr val="FFFF00"/>
                </a:highlight>
              </a:rPr>
              <a:t>I will establish his kingdom</a:t>
            </a:r>
            <a:r>
              <a:rPr lang="en-CA" dirty="0"/>
              <a:t>.</a:t>
            </a:r>
          </a:p>
          <a:p>
            <a:pPr marL="457200" lvl="1" indent="0">
              <a:buNone/>
            </a:pPr>
            <a:r>
              <a:rPr lang="en-CA" dirty="0"/>
              <a:t>When he commits iniquity, </a:t>
            </a:r>
            <a:r>
              <a:rPr lang="en-CA" b="1" dirty="0">
                <a:highlight>
                  <a:srgbClr val="FFFF00"/>
                </a:highlight>
              </a:rPr>
              <a:t>I will discipline him with the rod of men</a:t>
            </a:r>
            <a:r>
              <a:rPr lang="en-CA" dirty="0"/>
              <a:t>, with the stripes of the sons of men …</a:t>
            </a:r>
          </a:p>
          <a:p>
            <a:pPr marL="457200" lvl="1" indent="0">
              <a:buNone/>
            </a:pPr>
            <a:r>
              <a:rPr lang="en-CA" dirty="0"/>
              <a:t>… </a:t>
            </a:r>
            <a:r>
              <a:rPr lang="en-CA" b="1" dirty="0">
                <a:highlight>
                  <a:srgbClr val="FFFF00"/>
                </a:highlight>
              </a:rPr>
              <a:t>I will establish the throne of his kingdom forever</a:t>
            </a:r>
            <a:r>
              <a:rPr lang="en-CA" dirty="0"/>
              <a:t>.</a:t>
            </a:r>
          </a:p>
          <a:p>
            <a:pPr marL="457200" lvl="1" indent="0">
              <a:buNone/>
            </a:pPr>
            <a:r>
              <a:rPr lang="en-CA" dirty="0"/>
              <a:t>And </a:t>
            </a:r>
            <a:r>
              <a:rPr lang="en-CA" b="1" dirty="0">
                <a:highlight>
                  <a:srgbClr val="FFFF00"/>
                </a:highlight>
              </a:rPr>
              <a:t>your house and your kingdom shall be made sure forever before me</a:t>
            </a:r>
            <a:r>
              <a:rPr lang="en-CA" dirty="0"/>
              <a:t>.  </a:t>
            </a:r>
            <a:r>
              <a:rPr lang="en-CA" b="1" dirty="0">
                <a:highlight>
                  <a:srgbClr val="FFFF00"/>
                </a:highlight>
              </a:rPr>
              <a:t>Your throne shall be established forever.</a:t>
            </a:r>
          </a:p>
          <a:p>
            <a:pPr>
              <a:spcBef>
                <a:spcPts val="600"/>
              </a:spcBef>
            </a:pPr>
            <a:r>
              <a:rPr lang="en-CA" dirty="0"/>
              <a:t>The ultimate focus is the World Tomorrow</a:t>
            </a:r>
          </a:p>
          <a:p>
            <a:pPr>
              <a:spcBef>
                <a:spcPts val="600"/>
              </a:spcBef>
            </a:pPr>
            <a:r>
              <a:rPr lang="en-CA" dirty="0"/>
              <a:t>David’s son would establish a Dynasty which would ultimately be punished by human agency</a:t>
            </a:r>
          </a:p>
          <a:p>
            <a:pPr>
              <a:spcBef>
                <a:spcPts val="600"/>
              </a:spcBef>
            </a:pPr>
            <a:r>
              <a:rPr lang="en-CA" dirty="0"/>
              <a:t>However, the throne and Dynasty would be reinstated in perpetuity: which can be fulfilled only by the Messiah </a:t>
            </a:r>
          </a:p>
          <a:p>
            <a:pPr>
              <a:spcBef>
                <a:spcPts val="600"/>
              </a:spcBef>
            </a:pPr>
            <a:r>
              <a:rPr lang="en-CA" b="1" dirty="0">
                <a:highlight>
                  <a:srgbClr val="FFFF00"/>
                </a:highlight>
              </a:rPr>
              <a:t>This is the connection between Hannah and Mary</a:t>
            </a:r>
            <a:r>
              <a:rPr lang="en-CA" dirty="0"/>
              <a:t> …</a:t>
            </a:r>
          </a:p>
        </p:txBody>
      </p:sp>
    </p:spTree>
    <p:extLst>
      <p:ext uri="{BB962C8B-B14F-4D97-AF65-F5344CB8AC3E}">
        <p14:creationId xmlns:p14="http://schemas.microsoft.com/office/powerpoint/2010/main" val="4454127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0C412-658B-15E1-097F-1D044AFAC94E}"/>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All Because a Woman Prayed</a:t>
            </a:r>
          </a:p>
        </p:txBody>
      </p:sp>
      <p:sp>
        <p:nvSpPr>
          <p:cNvPr id="3" name="Content Placeholder 2">
            <a:extLst>
              <a:ext uri="{FF2B5EF4-FFF2-40B4-BE49-F238E27FC236}">
                <a16:creationId xmlns:a16="http://schemas.microsoft.com/office/drawing/2014/main" id="{5BFD7FC7-DE6B-6950-FE0E-87DC03301A20}"/>
              </a:ext>
            </a:extLst>
          </p:cNvPr>
          <p:cNvSpPr>
            <a:spLocks noGrp="1"/>
          </p:cNvSpPr>
          <p:nvPr>
            <p:ph idx="1"/>
          </p:nvPr>
        </p:nvSpPr>
        <p:spPr>
          <a:xfrm>
            <a:off x="0" y="1146875"/>
            <a:ext cx="12192000" cy="5711124"/>
          </a:xfrm>
        </p:spPr>
        <p:txBody>
          <a:bodyPr>
            <a:normAutofit lnSpcReduction="10000"/>
          </a:bodyPr>
          <a:lstStyle/>
          <a:p>
            <a:r>
              <a:rPr lang="en-CA" dirty="0"/>
              <a:t>The working-out of the Plan of God is firmly in God’s control, but we can look back over Salvation History and </a:t>
            </a:r>
            <a:r>
              <a:rPr lang="en-CA" b="1" dirty="0">
                <a:highlight>
                  <a:srgbClr val="FFFF00"/>
                </a:highlight>
              </a:rPr>
              <a:t>see the opportunities God has granted to individuals to participate in his Plan</a:t>
            </a:r>
          </a:p>
          <a:p>
            <a:r>
              <a:rPr lang="en-CA" b="1" dirty="0">
                <a:highlight>
                  <a:srgbClr val="FFFF00"/>
                </a:highlight>
              </a:rPr>
              <a:t>Hannah could have become bitter</a:t>
            </a:r>
            <a:r>
              <a:rPr lang="en-CA" dirty="0"/>
              <a:t> under her circumstances, but she prayed, and she vowed to God that she, and the son for whom she prayed, would serve God</a:t>
            </a:r>
          </a:p>
          <a:p>
            <a:r>
              <a:rPr lang="en-CA" dirty="0"/>
              <a:t>God answered her prayer, and Hannah, as “</a:t>
            </a:r>
            <a:r>
              <a:rPr lang="en-CA" b="1" dirty="0">
                <a:highlight>
                  <a:srgbClr val="FFFF00"/>
                </a:highlight>
              </a:rPr>
              <a:t>the mother of a bringer of salvation</a:t>
            </a:r>
            <a:r>
              <a:rPr lang="en-CA" dirty="0"/>
              <a:t>”, stands forever as one of God’s greatest heroes:</a:t>
            </a:r>
          </a:p>
          <a:p>
            <a:pPr marL="457200" lvl="1" indent="0">
              <a:buNone/>
            </a:pPr>
            <a:r>
              <a:rPr lang="en-CA" b="1" u="sng" dirty="0"/>
              <a:t>Psalm 99:6 ESV</a:t>
            </a:r>
          </a:p>
          <a:p>
            <a:pPr marL="457200" lvl="1" indent="0">
              <a:spcBef>
                <a:spcPts val="0"/>
              </a:spcBef>
              <a:buNone/>
            </a:pPr>
            <a:r>
              <a:rPr lang="en-CA" dirty="0"/>
              <a:t>Moses and Aaron were among his priests, </a:t>
            </a:r>
            <a:r>
              <a:rPr lang="en-CA" b="1" dirty="0">
                <a:highlight>
                  <a:srgbClr val="FFFF00"/>
                </a:highlight>
              </a:rPr>
              <a:t>Samuel</a:t>
            </a:r>
            <a:r>
              <a:rPr lang="en-CA" dirty="0"/>
              <a:t> also was among those who called upon his name.  They called to the LORD, and he answered them.</a:t>
            </a:r>
          </a:p>
          <a:p>
            <a:pPr marL="457200" lvl="1" indent="0">
              <a:spcBef>
                <a:spcPts val="1200"/>
              </a:spcBef>
              <a:buNone/>
            </a:pPr>
            <a:r>
              <a:rPr lang="en-CA" b="1" u="sng" dirty="0"/>
              <a:t>Hebrews 11:32 ESV</a:t>
            </a:r>
          </a:p>
          <a:p>
            <a:pPr marL="457200" lvl="1" indent="0">
              <a:spcBef>
                <a:spcPts val="0"/>
              </a:spcBef>
              <a:buNone/>
            </a:pPr>
            <a:r>
              <a:rPr lang="en-CA" dirty="0"/>
              <a:t>And what more shall I say?  For time would fail me to tell of Gideon, Barak, Samson, Jephthah, of David and </a:t>
            </a:r>
            <a:r>
              <a:rPr lang="en-CA" b="1" dirty="0">
                <a:highlight>
                  <a:srgbClr val="FFFF00"/>
                </a:highlight>
              </a:rPr>
              <a:t>Samuel </a:t>
            </a:r>
            <a:r>
              <a:rPr lang="en-CA" dirty="0"/>
              <a:t>…</a:t>
            </a:r>
          </a:p>
          <a:p>
            <a:r>
              <a:rPr lang="en-CA" b="1" dirty="0">
                <a:highlight>
                  <a:srgbClr val="FFFF00"/>
                </a:highlight>
              </a:rPr>
              <a:t>Samuel was what he was, in no small part, due to his mother, Hannah</a:t>
            </a:r>
          </a:p>
        </p:txBody>
      </p:sp>
    </p:spTree>
    <p:extLst>
      <p:ext uri="{BB962C8B-B14F-4D97-AF65-F5344CB8AC3E}">
        <p14:creationId xmlns:p14="http://schemas.microsoft.com/office/powerpoint/2010/main" val="1900012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4AE1-EF0B-B112-BA31-31B1D97A0EAC}"/>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Conclusion</a:t>
            </a:r>
          </a:p>
        </p:txBody>
      </p:sp>
      <p:sp>
        <p:nvSpPr>
          <p:cNvPr id="3" name="Content Placeholder 2">
            <a:extLst>
              <a:ext uri="{FF2B5EF4-FFF2-40B4-BE49-F238E27FC236}">
                <a16:creationId xmlns:a16="http://schemas.microsoft.com/office/drawing/2014/main" id="{02EBA33F-136B-B8D0-878C-6C2E78DBB0B5}"/>
              </a:ext>
            </a:extLst>
          </p:cNvPr>
          <p:cNvSpPr>
            <a:spLocks noGrp="1"/>
          </p:cNvSpPr>
          <p:nvPr>
            <p:ph idx="1"/>
          </p:nvPr>
        </p:nvSpPr>
        <p:spPr>
          <a:xfrm>
            <a:off x="0" y="1146875"/>
            <a:ext cx="12192000" cy="5711124"/>
          </a:xfrm>
        </p:spPr>
        <p:txBody>
          <a:bodyPr>
            <a:normAutofit lnSpcReduction="10000"/>
          </a:bodyPr>
          <a:lstStyle/>
          <a:p>
            <a:r>
              <a:rPr lang="en-CA" b="1" dirty="0">
                <a:highlight>
                  <a:srgbClr val="FFFF00"/>
                </a:highlight>
              </a:rPr>
              <a:t>God will accomplish his Plan</a:t>
            </a:r>
            <a:r>
              <a:rPr lang="en-CA" dirty="0"/>
              <a:t>: God allows us the privilege of participating in the working-out of Salvation History</a:t>
            </a:r>
          </a:p>
          <a:p>
            <a:pPr>
              <a:spcBef>
                <a:spcPts val="600"/>
              </a:spcBef>
            </a:pPr>
            <a:r>
              <a:rPr lang="en-CA" b="1" dirty="0">
                <a:highlight>
                  <a:srgbClr val="FFFF00"/>
                </a:highlight>
              </a:rPr>
              <a:t>Hannah</a:t>
            </a:r>
            <a:r>
              <a:rPr lang="en-CA" dirty="0"/>
              <a:t> in faith and humility </a:t>
            </a:r>
            <a:r>
              <a:rPr lang="en-CA" b="1" dirty="0">
                <a:highlight>
                  <a:srgbClr val="FFFF00"/>
                </a:highlight>
              </a:rPr>
              <a:t>looked beyond her circumstances to serve God</a:t>
            </a:r>
            <a:r>
              <a:rPr lang="en-CA" dirty="0"/>
              <a:t>: God allowed her the privilege of a son, Samuel</a:t>
            </a:r>
          </a:p>
          <a:p>
            <a:pPr>
              <a:spcBef>
                <a:spcPts val="600"/>
              </a:spcBef>
            </a:pPr>
            <a:r>
              <a:rPr lang="en-CA" b="1" dirty="0">
                <a:highlight>
                  <a:srgbClr val="FFFF00"/>
                </a:highlight>
              </a:rPr>
              <a:t>Samuel became a great servant of God</a:t>
            </a:r>
            <a:r>
              <a:rPr lang="en-CA" dirty="0"/>
              <a:t> in no small part because of his mother, Hannah</a:t>
            </a:r>
          </a:p>
          <a:p>
            <a:pPr>
              <a:spcBef>
                <a:spcPts val="600"/>
              </a:spcBef>
            </a:pPr>
            <a:r>
              <a:rPr lang="en-CA" dirty="0"/>
              <a:t>Samuel delivered Israel from the Philistines; he was the last “Judge” of Israel; he established the prophetic institution in Israel; and he established “kingship” in Israel; most importantly, </a:t>
            </a:r>
            <a:r>
              <a:rPr lang="en-CA" b="1" dirty="0">
                <a:highlight>
                  <a:srgbClr val="FFFF00"/>
                </a:highlight>
              </a:rPr>
              <a:t>Samuel anointed, worked with, and influenced King David</a:t>
            </a:r>
            <a:r>
              <a:rPr lang="en-CA" dirty="0"/>
              <a:t> – </a:t>
            </a:r>
            <a:r>
              <a:rPr lang="en-CA" b="1" dirty="0">
                <a:highlight>
                  <a:srgbClr val="FFFF00"/>
                </a:highlight>
              </a:rPr>
              <a:t>the progenitor of the eternal dynasty of Jesus Christ, the King of kings</a:t>
            </a:r>
          </a:p>
          <a:p>
            <a:pPr>
              <a:spcBef>
                <a:spcPts val="600"/>
              </a:spcBef>
            </a:pPr>
            <a:r>
              <a:rPr lang="en-CA" dirty="0"/>
              <a:t>Hannah and Mary, the mother of Jesus, remain forever connected through their sons</a:t>
            </a:r>
          </a:p>
          <a:p>
            <a:pPr>
              <a:spcBef>
                <a:spcPts val="600"/>
              </a:spcBef>
            </a:pPr>
            <a:r>
              <a:rPr lang="en-CA" dirty="0"/>
              <a:t>Like Hannah and Mary, </a:t>
            </a:r>
            <a:r>
              <a:rPr lang="en-CA" b="1" dirty="0">
                <a:highlight>
                  <a:srgbClr val="FFFF00"/>
                </a:highlight>
              </a:rPr>
              <a:t>God offers us a part in this glorious heritage</a:t>
            </a:r>
            <a:r>
              <a:rPr lang="en-CA" dirty="0"/>
              <a:t>, </a:t>
            </a:r>
            <a:r>
              <a:rPr lang="en-CA" b="1" dirty="0">
                <a:highlight>
                  <a:srgbClr val="FFFF00"/>
                </a:highlight>
              </a:rPr>
              <a:t>The Plan of God</a:t>
            </a:r>
          </a:p>
        </p:txBody>
      </p:sp>
    </p:spTree>
    <p:extLst>
      <p:ext uri="{BB962C8B-B14F-4D97-AF65-F5344CB8AC3E}">
        <p14:creationId xmlns:p14="http://schemas.microsoft.com/office/powerpoint/2010/main" val="1910792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0BC5A1-1E51-7B68-345B-2EC960263B37}"/>
              </a:ext>
            </a:extLst>
          </p:cNvPr>
          <p:cNvSpPr>
            <a:spLocks noGrp="1"/>
          </p:cNvSpPr>
          <p:nvPr>
            <p:ph type="title"/>
          </p:nvPr>
        </p:nvSpPr>
        <p:spPr>
          <a:xfrm>
            <a:off x="0" y="1"/>
            <a:ext cx="12192000" cy="1146874"/>
          </a:xfrm>
        </p:spPr>
        <p:txBody>
          <a:bodyPr>
            <a:normAutofit/>
          </a:bodyPr>
          <a:lstStyle/>
          <a:p>
            <a:pPr algn="ctr"/>
            <a:r>
              <a:rPr lang="en-CA" sz="4000" dirty="0">
                <a:latin typeface="Arial Black" panose="020B0A04020102020204" pitchFamily="34" charset="0"/>
              </a:rPr>
              <a:t>The Role of Hannah in Salvation History</a:t>
            </a:r>
          </a:p>
        </p:txBody>
      </p:sp>
      <p:sp>
        <p:nvSpPr>
          <p:cNvPr id="3" name="Content Placeholder 2">
            <a:extLst>
              <a:ext uri="{FF2B5EF4-FFF2-40B4-BE49-F238E27FC236}">
                <a16:creationId xmlns:a16="http://schemas.microsoft.com/office/drawing/2014/main" id="{3444D078-34F1-2DC8-7B06-AB1543A9B0E8}"/>
              </a:ext>
            </a:extLst>
          </p:cNvPr>
          <p:cNvSpPr>
            <a:spLocks noGrp="1"/>
          </p:cNvSpPr>
          <p:nvPr>
            <p:ph idx="1"/>
          </p:nvPr>
        </p:nvSpPr>
        <p:spPr>
          <a:xfrm>
            <a:off x="0" y="1146875"/>
            <a:ext cx="12192000" cy="5711124"/>
          </a:xfrm>
        </p:spPr>
        <p:txBody>
          <a:bodyPr>
            <a:normAutofit lnSpcReduction="10000"/>
          </a:bodyPr>
          <a:lstStyle/>
          <a:p>
            <a:r>
              <a:rPr lang="en-CA" dirty="0"/>
              <a:t>At the end of the period of the Judges, the extinction of the nation of Israel seemed inevitable: </a:t>
            </a:r>
            <a:r>
              <a:rPr lang="en-CA" sz="2400" b="1" u="sng" dirty="0"/>
              <a:t>1 Samuel 4:10-11a, 13:19, 22 ESV</a:t>
            </a:r>
            <a:endParaRPr lang="en-CA" b="1" u="sng" dirty="0"/>
          </a:p>
          <a:p>
            <a:pPr marL="457200" lvl="1" indent="0">
              <a:spcBef>
                <a:spcPts val="0"/>
              </a:spcBef>
              <a:buNone/>
            </a:pPr>
            <a:r>
              <a:rPr lang="en-CA" dirty="0"/>
              <a:t>So the Philistines fought, and </a:t>
            </a:r>
            <a:r>
              <a:rPr lang="en-CA" b="1" dirty="0">
                <a:highlight>
                  <a:srgbClr val="FFFF00"/>
                </a:highlight>
              </a:rPr>
              <a:t>Israel was defeated</a:t>
            </a:r>
            <a:r>
              <a:rPr lang="en-CA" dirty="0"/>
              <a:t>, and they fled, every man to his home.  And </a:t>
            </a:r>
            <a:r>
              <a:rPr lang="en-CA" b="1" dirty="0">
                <a:highlight>
                  <a:srgbClr val="FFFF00"/>
                </a:highlight>
              </a:rPr>
              <a:t>there was a very great slaughter</a:t>
            </a:r>
            <a:r>
              <a:rPr lang="en-CA" dirty="0"/>
              <a:t>, for thirty thousand foot soldiers of Israel fell.  And </a:t>
            </a:r>
            <a:r>
              <a:rPr lang="en-CA" b="1" dirty="0">
                <a:highlight>
                  <a:srgbClr val="FFFF00"/>
                </a:highlight>
              </a:rPr>
              <a:t>the ark of God was captured</a:t>
            </a:r>
            <a:r>
              <a:rPr lang="en-CA" dirty="0"/>
              <a:t> …</a:t>
            </a:r>
          </a:p>
          <a:p>
            <a:pPr marL="457200" lvl="1" indent="0">
              <a:buNone/>
            </a:pPr>
            <a:r>
              <a:rPr lang="en-CA" dirty="0"/>
              <a:t>Now there was </a:t>
            </a:r>
            <a:r>
              <a:rPr lang="en-CA" b="1" dirty="0">
                <a:highlight>
                  <a:srgbClr val="FFFF00"/>
                </a:highlight>
              </a:rPr>
              <a:t>no blacksmith to be found throughout all the land of Israel</a:t>
            </a:r>
            <a:r>
              <a:rPr lang="en-CA" dirty="0"/>
              <a:t>, for the Philistines said, “Lest the Hebrews make themselves swords or spears.”  …  So on the day of the battle </a:t>
            </a:r>
            <a:r>
              <a:rPr lang="en-CA" b="1" dirty="0">
                <a:highlight>
                  <a:srgbClr val="FFFF00"/>
                </a:highlight>
              </a:rPr>
              <a:t>there was neither sword nor spear found in the hand of any of the people</a:t>
            </a:r>
            <a:r>
              <a:rPr lang="en-CA" dirty="0"/>
              <a:t> with Saul and Jonathan, but Saul and Jonathan his son had them. </a:t>
            </a:r>
          </a:p>
          <a:p>
            <a:r>
              <a:rPr lang="en-CA" dirty="0"/>
              <a:t>We have no indication of how few True Worshippers existed in Israel at the time of Hannah; but, under similar circumstances in the time of Elijah, it was down to just a few thousand:</a:t>
            </a:r>
            <a:r>
              <a:rPr lang="en-CA" sz="2400" b="1" u="sng" dirty="0"/>
              <a:t>1 Kings 19:18a ESV</a:t>
            </a:r>
            <a:endParaRPr lang="en-CA" b="1" u="sng" dirty="0"/>
          </a:p>
          <a:p>
            <a:pPr marL="457200" lvl="1" indent="0">
              <a:spcBef>
                <a:spcPts val="0"/>
              </a:spcBef>
              <a:buNone/>
            </a:pPr>
            <a:r>
              <a:rPr lang="en-CA" dirty="0"/>
              <a:t>Yet [there remain] </a:t>
            </a:r>
            <a:r>
              <a:rPr lang="en-CA" b="1" dirty="0">
                <a:highlight>
                  <a:srgbClr val="FFFF00"/>
                </a:highlight>
              </a:rPr>
              <a:t>seven thousand in Israel</a:t>
            </a:r>
            <a:r>
              <a:rPr lang="en-CA" dirty="0"/>
              <a:t>, all the knees that have not bowed to Baal …</a:t>
            </a:r>
          </a:p>
          <a:p>
            <a:pPr>
              <a:spcBef>
                <a:spcPts val="1200"/>
              </a:spcBef>
            </a:pPr>
            <a:r>
              <a:rPr lang="en-CA" b="1" dirty="0">
                <a:highlight>
                  <a:srgbClr val="FFFF00"/>
                </a:highlight>
              </a:rPr>
              <a:t>Hannah was humble and faithful</a:t>
            </a:r>
            <a:r>
              <a:rPr lang="en-CA" dirty="0"/>
              <a:t> – she only sought to serve God, but </a:t>
            </a:r>
            <a:r>
              <a:rPr lang="en-CA" b="1" dirty="0">
                <a:highlight>
                  <a:srgbClr val="FFFF00"/>
                </a:highlight>
              </a:rPr>
              <a:t>she earned a treasured place in the annals of Salvation History</a:t>
            </a:r>
            <a:r>
              <a:rPr lang="en-CA" dirty="0"/>
              <a:t> through the son granted by her prayer and vow, Samuel</a:t>
            </a:r>
          </a:p>
        </p:txBody>
      </p:sp>
    </p:spTree>
    <p:extLst>
      <p:ext uri="{BB962C8B-B14F-4D97-AF65-F5344CB8AC3E}">
        <p14:creationId xmlns:p14="http://schemas.microsoft.com/office/powerpoint/2010/main" val="1647270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1586B-8255-39A1-CD13-BA0766942D74}"/>
              </a:ext>
            </a:extLst>
          </p:cNvPr>
          <p:cNvSpPr>
            <a:spLocks noGrp="1"/>
          </p:cNvSpPr>
          <p:nvPr>
            <p:ph type="title"/>
          </p:nvPr>
        </p:nvSpPr>
        <p:spPr/>
        <p:txBody>
          <a:bodyPr/>
          <a:lstStyle/>
          <a:p>
            <a:endParaRPr lang="en-CA"/>
          </a:p>
        </p:txBody>
      </p:sp>
      <p:sp>
        <p:nvSpPr>
          <p:cNvPr id="3" name="Content Placeholder 2">
            <a:extLst>
              <a:ext uri="{FF2B5EF4-FFF2-40B4-BE49-F238E27FC236}">
                <a16:creationId xmlns:a16="http://schemas.microsoft.com/office/drawing/2014/main" id="{C21ADAC1-E03A-279D-9447-7C26FA8C8806}"/>
              </a:ext>
            </a:extLst>
          </p:cNvPr>
          <p:cNvSpPr>
            <a:spLocks noGrp="1"/>
          </p:cNvSpPr>
          <p:nvPr>
            <p:ph idx="1"/>
          </p:nvPr>
        </p:nvSpPr>
        <p:spPr/>
        <p:txBody>
          <a:bodyPr/>
          <a:lstStyle/>
          <a:p>
            <a:r>
              <a:rPr lang="en-CA" sz="4800" b="1" dirty="0"/>
              <a:t>Extra slides ….</a:t>
            </a:r>
            <a:endParaRPr lang="en-CA" b="1" dirty="0"/>
          </a:p>
        </p:txBody>
      </p:sp>
    </p:spTree>
    <p:extLst>
      <p:ext uri="{BB962C8B-B14F-4D97-AF65-F5344CB8AC3E}">
        <p14:creationId xmlns:p14="http://schemas.microsoft.com/office/powerpoint/2010/main" val="6126599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7831D-76AD-AB2C-8C71-9713DB8C17E1}"/>
              </a:ext>
            </a:extLst>
          </p:cNvPr>
          <p:cNvSpPr>
            <a:spLocks noGrp="1"/>
          </p:cNvSpPr>
          <p:nvPr>
            <p:ph type="title"/>
          </p:nvPr>
        </p:nvSpPr>
        <p:spPr>
          <a:xfrm>
            <a:off x="838200" y="1"/>
            <a:ext cx="10515600" cy="1100379"/>
          </a:xfrm>
        </p:spPr>
        <p:txBody>
          <a:bodyPr/>
          <a:lstStyle/>
          <a:p>
            <a:pPr algn="ctr"/>
            <a:r>
              <a:rPr lang="en-CA" dirty="0">
                <a:latin typeface="Arial Black" panose="020B0A04020102020204" pitchFamily="34" charset="0"/>
              </a:rPr>
              <a:t>The Philistine Crisis</a:t>
            </a:r>
          </a:p>
        </p:txBody>
      </p:sp>
      <p:sp>
        <p:nvSpPr>
          <p:cNvPr id="3" name="Content Placeholder 2">
            <a:extLst>
              <a:ext uri="{FF2B5EF4-FFF2-40B4-BE49-F238E27FC236}">
                <a16:creationId xmlns:a16="http://schemas.microsoft.com/office/drawing/2014/main" id="{994B69A4-2BDF-1D79-26A0-D1E692B7B211}"/>
              </a:ext>
            </a:extLst>
          </p:cNvPr>
          <p:cNvSpPr>
            <a:spLocks noGrp="1"/>
          </p:cNvSpPr>
          <p:nvPr>
            <p:ph idx="1"/>
          </p:nvPr>
        </p:nvSpPr>
        <p:spPr>
          <a:xfrm>
            <a:off x="0" y="1100380"/>
            <a:ext cx="12192000" cy="5757619"/>
          </a:xfrm>
        </p:spPr>
        <p:txBody>
          <a:bodyPr/>
          <a:lstStyle/>
          <a:p>
            <a:r>
              <a:rPr lang="en-CA" dirty="0"/>
              <a:t>Egypt was the dominant power of Western Asia</a:t>
            </a:r>
          </a:p>
          <a:p>
            <a:r>
              <a:rPr lang="en-CA" dirty="0"/>
              <a:t>The Philistines acted as Egypt’s proxy in policing</a:t>
            </a:r>
          </a:p>
          <a:p>
            <a:r>
              <a:rPr lang="en-CA" dirty="0"/>
              <a:t>During the Judges Period, Israel had largely occupied only the back hill country in which Egypt had no interest</a:t>
            </a:r>
          </a:p>
          <a:p>
            <a:r>
              <a:rPr lang="en-CA" dirty="0"/>
              <a:t>Samson brought Israel into direct conflict with the Philistines</a:t>
            </a:r>
          </a:p>
          <a:p>
            <a:r>
              <a:rPr lang="en-CA" dirty="0"/>
              <a:t>The Philistines took steps to control Israel </a:t>
            </a:r>
          </a:p>
        </p:txBody>
      </p:sp>
    </p:spTree>
    <p:extLst>
      <p:ext uri="{BB962C8B-B14F-4D97-AF65-F5344CB8AC3E}">
        <p14:creationId xmlns:p14="http://schemas.microsoft.com/office/powerpoint/2010/main" val="2787175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13978-9502-BA53-27EA-CAB81E96F0D8}"/>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Other Critical Junctures</a:t>
            </a:r>
          </a:p>
        </p:txBody>
      </p:sp>
      <p:sp>
        <p:nvSpPr>
          <p:cNvPr id="3" name="Content Placeholder 2">
            <a:extLst>
              <a:ext uri="{FF2B5EF4-FFF2-40B4-BE49-F238E27FC236}">
                <a16:creationId xmlns:a16="http://schemas.microsoft.com/office/drawing/2014/main" id="{5456939D-39C7-A324-25E9-744D5405E6F2}"/>
              </a:ext>
            </a:extLst>
          </p:cNvPr>
          <p:cNvSpPr>
            <a:spLocks noGrp="1"/>
          </p:cNvSpPr>
          <p:nvPr>
            <p:ph idx="1"/>
          </p:nvPr>
        </p:nvSpPr>
        <p:spPr>
          <a:xfrm>
            <a:off x="0" y="1146875"/>
            <a:ext cx="12192000" cy="5711123"/>
          </a:xfrm>
        </p:spPr>
        <p:txBody>
          <a:bodyPr>
            <a:normAutofit lnSpcReduction="10000"/>
          </a:bodyPr>
          <a:lstStyle/>
          <a:p>
            <a:r>
              <a:rPr lang="en-CA" dirty="0"/>
              <a:t>Jezebel threatens to eradicate the worship of YHWH</a:t>
            </a:r>
          </a:p>
          <a:p>
            <a:r>
              <a:rPr lang="en-CA" dirty="0"/>
              <a:t>Manasseh takes the Southern Kingdom so deep into idolatry that could only be destroyed</a:t>
            </a:r>
          </a:p>
          <a:p>
            <a:r>
              <a:rPr lang="en-CA" dirty="0"/>
              <a:t>Antiochus Epiphanies attempt to replace worship of YHWH with Hellenism</a:t>
            </a:r>
          </a:p>
          <a:p>
            <a:r>
              <a:rPr lang="en-CA" dirty="0"/>
              <a:t>King Herod attempts to kill Jesus by killing all babies his age</a:t>
            </a:r>
          </a:p>
          <a:p>
            <a:r>
              <a:rPr lang="en-CA" dirty="0"/>
              <a:t>Nero initiates official persecution of Christians in the Roman Empire</a:t>
            </a:r>
          </a:p>
          <a:p>
            <a:r>
              <a:rPr lang="en-CA" dirty="0"/>
              <a:t>Constantine gave the Church of Rome carte blanche to kill True Christians in the Council of Nicaea</a:t>
            </a:r>
          </a:p>
          <a:p>
            <a:r>
              <a:rPr lang="en-CA" dirty="0"/>
              <a:t>The Spanish Inquisition</a:t>
            </a:r>
          </a:p>
          <a:p>
            <a:r>
              <a:rPr lang="en-CA" dirty="0"/>
              <a:t>The depredations of Luther and Calvin</a:t>
            </a:r>
          </a:p>
          <a:p>
            <a:r>
              <a:rPr lang="en-CA" dirty="0"/>
              <a:t>Hitler’s pogroms</a:t>
            </a:r>
          </a:p>
          <a:p>
            <a:r>
              <a:rPr lang="en-CA" dirty="0"/>
              <a:t>The end-time rise of the Beast Power</a:t>
            </a:r>
          </a:p>
        </p:txBody>
      </p:sp>
    </p:spTree>
    <p:extLst>
      <p:ext uri="{BB962C8B-B14F-4D97-AF65-F5344CB8AC3E}">
        <p14:creationId xmlns:p14="http://schemas.microsoft.com/office/powerpoint/2010/main" val="216716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61615-4E1D-21BC-5BEF-7EBEFF815C43}"/>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Samuel: Prophet and Judge</a:t>
            </a:r>
          </a:p>
        </p:txBody>
      </p:sp>
      <p:sp>
        <p:nvSpPr>
          <p:cNvPr id="3" name="Content Placeholder 2">
            <a:extLst>
              <a:ext uri="{FF2B5EF4-FFF2-40B4-BE49-F238E27FC236}">
                <a16:creationId xmlns:a16="http://schemas.microsoft.com/office/drawing/2014/main" id="{064F7FE9-FC06-8AB7-850A-0694FC325B62}"/>
              </a:ext>
            </a:extLst>
          </p:cNvPr>
          <p:cNvSpPr>
            <a:spLocks noGrp="1"/>
          </p:cNvSpPr>
          <p:nvPr>
            <p:ph idx="1"/>
          </p:nvPr>
        </p:nvSpPr>
        <p:spPr>
          <a:xfrm>
            <a:off x="0" y="1115878"/>
            <a:ext cx="12192000" cy="5742121"/>
          </a:xfrm>
        </p:spPr>
        <p:txBody>
          <a:bodyPr>
            <a:normAutofit lnSpcReduction="10000"/>
          </a:bodyPr>
          <a:lstStyle/>
          <a:p>
            <a:r>
              <a:rPr lang="en-CA" dirty="0"/>
              <a:t>Once commissioned by God, Samuel quickly earned recognition by the nation: </a:t>
            </a:r>
            <a:r>
              <a:rPr lang="en-CA" sz="2400" b="1" u="sng" dirty="0"/>
              <a:t>1 Samuel 3:19-20 ESV</a:t>
            </a:r>
            <a:endParaRPr lang="en-CA" b="1" u="sng" dirty="0"/>
          </a:p>
          <a:p>
            <a:pPr marL="457200" lvl="1" indent="0">
              <a:spcBef>
                <a:spcPts val="0"/>
              </a:spcBef>
              <a:buNone/>
            </a:pPr>
            <a:r>
              <a:rPr lang="en-CA" dirty="0"/>
              <a:t>And </a:t>
            </a:r>
            <a:r>
              <a:rPr lang="en-CA" b="1" dirty="0">
                <a:highlight>
                  <a:srgbClr val="FFFF00"/>
                </a:highlight>
              </a:rPr>
              <a:t>Samuel grew</a:t>
            </a:r>
            <a:r>
              <a:rPr lang="en-CA" dirty="0"/>
              <a:t>, and </a:t>
            </a:r>
            <a:r>
              <a:rPr lang="en-CA" b="1" dirty="0">
                <a:highlight>
                  <a:srgbClr val="FFFF00"/>
                </a:highlight>
              </a:rPr>
              <a:t>the LORD was with him</a:t>
            </a:r>
            <a:r>
              <a:rPr lang="en-CA" dirty="0"/>
              <a:t> and let none of his words fall to the ground.  And </a:t>
            </a:r>
            <a:r>
              <a:rPr lang="en-CA" b="1" dirty="0">
                <a:highlight>
                  <a:srgbClr val="FFFF00"/>
                </a:highlight>
              </a:rPr>
              <a:t>all Israel</a:t>
            </a:r>
            <a:r>
              <a:rPr lang="en-CA" dirty="0"/>
              <a:t> from Dan to Beersheba </a:t>
            </a:r>
            <a:r>
              <a:rPr lang="en-CA" b="1" dirty="0">
                <a:highlight>
                  <a:srgbClr val="FFFF00"/>
                </a:highlight>
              </a:rPr>
              <a:t>knew that Samuel was established as a prophet</a:t>
            </a:r>
            <a:r>
              <a:rPr lang="en-CA" dirty="0"/>
              <a:t> of the LORD. </a:t>
            </a:r>
          </a:p>
          <a:p>
            <a:r>
              <a:rPr lang="en-CA" dirty="0"/>
              <a:t>When Eli and his sons were killed, Samuel assumed the position of Judge of Israel: </a:t>
            </a:r>
            <a:r>
              <a:rPr lang="en-CA" sz="2400" b="1" u="sng" dirty="0"/>
              <a:t>1 Samuel 7:15-17a ESV</a:t>
            </a:r>
            <a:endParaRPr lang="en-CA" b="1" u="sng" dirty="0"/>
          </a:p>
          <a:p>
            <a:pPr marL="457200" lvl="1" indent="0">
              <a:spcBef>
                <a:spcPts val="0"/>
              </a:spcBef>
              <a:buNone/>
            </a:pPr>
            <a:r>
              <a:rPr lang="en-CA" b="1" dirty="0">
                <a:highlight>
                  <a:srgbClr val="FFFF00"/>
                </a:highlight>
              </a:rPr>
              <a:t>Samuel judged Israel</a:t>
            </a:r>
            <a:r>
              <a:rPr lang="en-CA" dirty="0"/>
              <a:t> all the days of his life.  And he went on a circuit year by year to Bethel, Gilgal, and Mizpah.  And </a:t>
            </a:r>
            <a:r>
              <a:rPr lang="en-CA" b="1" dirty="0">
                <a:highlight>
                  <a:srgbClr val="FFFF00"/>
                </a:highlight>
              </a:rPr>
              <a:t>he judged Israel in all these places</a:t>
            </a:r>
            <a:r>
              <a:rPr lang="en-CA" dirty="0"/>
              <a:t>.  Then he would return to Ramah, for his home was there, and </a:t>
            </a:r>
            <a:r>
              <a:rPr lang="en-CA" b="1" dirty="0">
                <a:highlight>
                  <a:srgbClr val="FFFF00"/>
                </a:highlight>
              </a:rPr>
              <a:t>there also he judged Israel</a:t>
            </a:r>
            <a:r>
              <a:rPr lang="en-CA" dirty="0"/>
              <a:t>. </a:t>
            </a:r>
          </a:p>
          <a:p>
            <a:r>
              <a:rPr lang="en-CA" dirty="0"/>
              <a:t>The position of “judge” meant the highest position of “government” – </a:t>
            </a:r>
            <a:r>
              <a:rPr lang="en-CA" b="1" dirty="0">
                <a:highlight>
                  <a:srgbClr val="FFFF00"/>
                </a:highlight>
              </a:rPr>
              <a:t>Samuel was the last “judge”</a:t>
            </a:r>
            <a:r>
              <a:rPr lang="en-CA" dirty="0"/>
              <a:t>: </a:t>
            </a:r>
            <a:r>
              <a:rPr lang="en-CA" sz="2400" b="1" u="sng" dirty="0"/>
              <a:t>Acts 13:20b ESV</a:t>
            </a:r>
            <a:r>
              <a:rPr lang="en-CA" dirty="0"/>
              <a:t> </a:t>
            </a:r>
          </a:p>
          <a:p>
            <a:pPr marL="457200" lvl="1" indent="0">
              <a:spcBef>
                <a:spcPts val="0"/>
              </a:spcBef>
              <a:buNone/>
            </a:pPr>
            <a:r>
              <a:rPr lang="en-CA" dirty="0"/>
              <a:t>And after that he gave them judges until Samuel the prophet.</a:t>
            </a:r>
          </a:p>
          <a:p>
            <a:r>
              <a:rPr lang="en-CA" dirty="0"/>
              <a:t>The root,</a:t>
            </a:r>
            <a:r>
              <a:rPr lang="en-CA" sz="3200" dirty="0">
                <a:cs typeface="+mj-cs"/>
              </a:rPr>
              <a:t> </a:t>
            </a:r>
            <a:r>
              <a:rPr lang="he-IL" sz="3200" dirty="0">
                <a:cs typeface="+mj-cs"/>
              </a:rPr>
              <a:t>שׁ</a:t>
            </a:r>
            <a:r>
              <a:rPr lang="he-IL" sz="3200" dirty="0">
                <a:latin typeface="Calibri" panose="020F0502020204030204" pitchFamily="34" charset="0"/>
                <a:cs typeface="+mj-cs"/>
              </a:rPr>
              <a:t>ָ</a:t>
            </a:r>
            <a:r>
              <a:rPr lang="he-IL" sz="3200" dirty="0">
                <a:cs typeface="+mj-cs"/>
              </a:rPr>
              <a:t>פ</a:t>
            </a:r>
            <a:r>
              <a:rPr lang="he-IL" sz="3200" dirty="0">
                <a:latin typeface="Times New Roman" panose="02020603050405020304" pitchFamily="18" charset="0"/>
                <a:cs typeface="+mj-cs"/>
              </a:rPr>
              <a:t>ַ</a:t>
            </a:r>
            <a:r>
              <a:rPr lang="he-IL" sz="3200" dirty="0">
                <a:cs typeface="+mj-cs"/>
              </a:rPr>
              <a:t>ט</a:t>
            </a:r>
            <a:r>
              <a:rPr lang="en-CA" sz="3200" dirty="0">
                <a:cs typeface="+mj-cs"/>
              </a:rPr>
              <a:t> </a:t>
            </a:r>
            <a:r>
              <a:rPr lang="en-CA" dirty="0"/>
              <a:t> - </a:t>
            </a:r>
            <a:r>
              <a:rPr lang="en-CA" dirty="0" err="1"/>
              <a:t>shaphat</a:t>
            </a:r>
            <a:r>
              <a:rPr lang="en-CA" dirty="0"/>
              <a:t>,  carries “the primary sense … to exercise the process of government” (</a:t>
            </a:r>
            <a:r>
              <a:rPr lang="en-CA" b="1" dirty="0"/>
              <a:t>TWOT</a:t>
            </a:r>
            <a:r>
              <a:rPr lang="en-CA" dirty="0"/>
              <a:t>)</a:t>
            </a:r>
          </a:p>
        </p:txBody>
      </p:sp>
    </p:spTree>
    <p:extLst>
      <p:ext uri="{BB962C8B-B14F-4D97-AF65-F5344CB8AC3E}">
        <p14:creationId xmlns:p14="http://schemas.microsoft.com/office/powerpoint/2010/main" val="1982519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D1B7C-5668-B3F2-F265-8143D016003C}"/>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Samuel’s Reforms</a:t>
            </a:r>
          </a:p>
        </p:txBody>
      </p:sp>
      <p:sp>
        <p:nvSpPr>
          <p:cNvPr id="3" name="Content Placeholder 2">
            <a:extLst>
              <a:ext uri="{FF2B5EF4-FFF2-40B4-BE49-F238E27FC236}">
                <a16:creationId xmlns:a16="http://schemas.microsoft.com/office/drawing/2014/main" id="{71CA31F2-9824-17D7-2039-4CEAE93CBD80}"/>
              </a:ext>
            </a:extLst>
          </p:cNvPr>
          <p:cNvSpPr>
            <a:spLocks noGrp="1"/>
          </p:cNvSpPr>
          <p:nvPr>
            <p:ph idx="1"/>
          </p:nvPr>
        </p:nvSpPr>
        <p:spPr>
          <a:xfrm>
            <a:off x="0" y="1177871"/>
            <a:ext cx="12192000" cy="5680128"/>
          </a:xfrm>
        </p:spPr>
        <p:txBody>
          <a:bodyPr>
            <a:normAutofit/>
          </a:bodyPr>
          <a:lstStyle/>
          <a:p>
            <a:r>
              <a:rPr lang="en-CA" dirty="0"/>
              <a:t>As “Judge of Israel”, </a:t>
            </a:r>
            <a:r>
              <a:rPr lang="en-CA" b="1" dirty="0">
                <a:highlight>
                  <a:srgbClr val="FFFF00"/>
                </a:highlight>
              </a:rPr>
              <a:t>Samuel’s first concern was to reform the nation</a:t>
            </a:r>
            <a:r>
              <a:rPr lang="en-CA" dirty="0"/>
              <a:t>:</a:t>
            </a:r>
          </a:p>
          <a:p>
            <a:pPr marL="457200" lvl="1" indent="0">
              <a:spcBef>
                <a:spcPts val="0"/>
              </a:spcBef>
              <a:buNone/>
            </a:pPr>
            <a:r>
              <a:rPr lang="en-CA" b="1" u="sng" dirty="0"/>
              <a:t>1 Samuel 7:2b-4 ESV</a:t>
            </a:r>
          </a:p>
          <a:p>
            <a:pPr marL="457200" lvl="1" indent="0">
              <a:spcBef>
                <a:spcPts val="0"/>
              </a:spcBef>
              <a:buNone/>
            </a:pPr>
            <a:r>
              <a:rPr lang="en-CA" dirty="0"/>
              <a:t>… all the house of Israel lamented after the LORD.  And Samuel said to all the house of Israel, “</a:t>
            </a:r>
            <a:r>
              <a:rPr lang="en-CA" b="1" dirty="0">
                <a:highlight>
                  <a:srgbClr val="FFFF00"/>
                </a:highlight>
              </a:rPr>
              <a:t>If you are returning to the LORD with all your heart</a:t>
            </a:r>
            <a:r>
              <a:rPr lang="en-CA" dirty="0"/>
              <a:t>, then put away the foreign gods and the Ashtaroth from among you and </a:t>
            </a:r>
            <a:r>
              <a:rPr lang="en-CA" b="1" dirty="0">
                <a:highlight>
                  <a:srgbClr val="FFFF00"/>
                </a:highlight>
              </a:rPr>
              <a:t>direct your heart to the LORD and serve him only</a:t>
            </a:r>
            <a:r>
              <a:rPr lang="en-CA" dirty="0"/>
              <a:t>, and he will deliver you out of the hand of the Philistines.”  So the people of Israel put away the Baals and the Ashtaroth, and </a:t>
            </a:r>
            <a:r>
              <a:rPr lang="en-CA" b="1" dirty="0">
                <a:highlight>
                  <a:srgbClr val="FFFF00"/>
                </a:highlight>
              </a:rPr>
              <a:t>they served the LORD only</a:t>
            </a:r>
            <a:r>
              <a:rPr lang="en-CA" dirty="0"/>
              <a:t>.</a:t>
            </a:r>
          </a:p>
          <a:p>
            <a:pPr>
              <a:spcBef>
                <a:spcPts val="1200"/>
              </a:spcBef>
            </a:pPr>
            <a:r>
              <a:rPr lang="en-CA" dirty="0"/>
              <a:t>Samuel performed a </a:t>
            </a:r>
            <a:r>
              <a:rPr lang="en-CA" b="1" dirty="0">
                <a:highlight>
                  <a:srgbClr val="FFFF00"/>
                </a:highlight>
              </a:rPr>
              <a:t>covenant recommitment ceremony</a:t>
            </a:r>
            <a:r>
              <a:rPr lang="en-CA" dirty="0"/>
              <a:t>:</a:t>
            </a:r>
          </a:p>
          <a:p>
            <a:pPr marL="457200" lvl="1" indent="0">
              <a:spcBef>
                <a:spcPts val="0"/>
              </a:spcBef>
              <a:buNone/>
            </a:pPr>
            <a:r>
              <a:rPr lang="en-CA" b="1" u="sng" dirty="0"/>
              <a:t>1 Samuel 7:5-6a, 9 ESV</a:t>
            </a:r>
            <a:endParaRPr lang="en-CA" dirty="0"/>
          </a:p>
          <a:p>
            <a:pPr marL="457200" lvl="1" indent="0">
              <a:spcBef>
                <a:spcPts val="0"/>
              </a:spcBef>
              <a:buNone/>
            </a:pPr>
            <a:r>
              <a:rPr lang="en-CA" dirty="0"/>
              <a:t>Then Samuel said, “Gather all Israel at Mizpah, and I will pray to the LORD for you.”  So they gathered at Mizpah and </a:t>
            </a:r>
            <a:r>
              <a:rPr lang="en-CA" b="1" dirty="0">
                <a:highlight>
                  <a:srgbClr val="FFFF00"/>
                </a:highlight>
              </a:rPr>
              <a:t>drew water and poured it out</a:t>
            </a:r>
            <a:r>
              <a:rPr lang="en-CA" dirty="0"/>
              <a:t> before the LORD and </a:t>
            </a:r>
            <a:r>
              <a:rPr lang="en-CA" b="1" dirty="0">
                <a:highlight>
                  <a:srgbClr val="FFFF00"/>
                </a:highlight>
              </a:rPr>
              <a:t>fasted</a:t>
            </a:r>
            <a:r>
              <a:rPr lang="en-CA" dirty="0"/>
              <a:t> on that day and said there, “We have sinned against the LORD.”  … So Samuel took a nursing lamb and offered it as </a:t>
            </a:r>
            <a:r>
              <a:rPr lang="en-CA" b="1" dirty="0">
                <a:highlight>
                  <a:srgbClr val="FFFF00"/>
                </a:highlight>
              </a:rPr>
              <a:t>a whole burnt offering</a:t>
            </a:r>
            <a:r>
              <a:rPr lang="en-CA" dirty="0"/>
              <a:t> to the LORD.  And Samuel cried out to the LORD for Israel, and the LORD answered him.  </a:t>
            </a:r>
          </a:p>
        </p:txBody>
      </p:sp>
    </p:spTree>
    <p:extLst>
      <p:ext uri="{BB962C8B-B14F-4D97-AF65-F5344CB8AC3E}">
        <p14:creationId xmlns:p14="http://schemas.microsoft.com/office/powerpoint/2010/main" val="6807682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B00ACBB-3EDD-0F75-44A6-21E92D1FE044}"/>
              </a:ext>
            </a:extLst>
          </p:cNvPr>
          <p:cNvSpPr txBox="1"/>
          <p:nvPr/>
        </p:nvSpPr>
        <p:spPr>
          <a:xfrm>
            <a:off x="1131376" y="1418708"/>
            <a:ext cx="9469465" cy="4339650"/>
          </a:xfrm>
          <a:prstGeom prst="rect">
            <a:avLst/>
          </a:prstGeom>
          <a:noFill/>
        </p:spPr>
        <p:txBody>
          <a:bodyPr wrap="square">
            <a:spAutoFit/>
          </a:bodyPr>
          <a:lstStyle/>
          <a:p>
            <a:pPr marL="231775" indent="-231775">
              <a:buFont typeface="Arial" panose="020B0604020202020204" pitchFamily="34" charset="0"/>
              <a:buChar char="•"/>
            </a:pPr>
            <a:r>
              <a:rPr lang="en-CA" sz="2800" dirty="0"/>
              <a:t>“</a:t>
            </a:r>
            <a:r>
              <a:rPr lang="en-CA" sz="2800" b="1" dirty="0">
                <a:highlight>
                  <a:srgbClr val="FFFF00"/>
                </a:highlight>
              </a:rPr>
              <a:t>drawing water</a:t>
            </a:r>
            <a:r>
              <a:rPr lang="en-CA" sz="2800" dirty="0"/>
              <a:t>”</a:t>
            </a:r>
          </a:p>
          <a:p>
            <a:pPr lvl="1"/>
            <a:r>
              <a:rPr lang="en-CA" sz="2400" b="1" u="sng" dirty="0"/>
              <a:t>ESV Footnote</a:t>
            </a:r>
          </a:p>
          <a:p>
            <a:pPr lvl="1"/>
            <a:r>
              <a:rPr lang="en-CA" sz="2400" dirty="0"/>
              <a:t>They drew water and poured it out before the LORD and fasted. Like fasting, </a:t>
            </a:r>
            <a:r>
              <a:rPr lang="en-CA" sz="2400" b="1" dirty="0">
                <a:highlight>
                  <a:srgbClr val="FFFF00"/>
                </a:highlight>
              </a:rPr>
              <a:t>pouring out the water was an act of self-denial as part of Israel’s confession</a:t>
            </a:r>
            <a:r>
              <a:rPr lang="en-CA" sz="2400" dirty="0"/>
              <a:t>. </a:t>
            </a:r>
          </a:p>
          <a:p>
            <a:pPr lvl="1"/>
            <a:r>
              <a:rPr lang="en-CA" sz="2400" b="1" u="sng" dirty="0"/>
              <a:t>2 Samuel 14:14a ESV</a:t>
            </a:r>
          </a:p>
          <a:p>
            <a:pPr lvl="1"/>
            <a:r>
              <a:rPr lang="en-CA" sz="2400" dirty="0"/>
              <a:t>We must all die; </a:t>
            </a:r>
            <a:r>
              <a:rPr lang="en-CA" sz="2400" b="1" dirty="0">
                <a:highlight>
                  <a:srgbClr val="FFFF00"/>
                </a:highlight>
              </a:rPr>
              <a:t>we are like water spilled on the ground</a:t>
            </a:r>
            <a:r>
              <a:rPr lang="en-CA" sz="2400" dirty="0"/>
              <a:t>, which cannot be gathered up again. </a:t>
            </a:r>
          </a:p>
          <a:p>
            <a:pPr marL="342900" indent="-342900">
              <a:buFont typeface="Arial" panose="020B0604020202020204" pitchFamily="34" charset="0"/>
              <a:buChar char="•"/>
            </a:pPr>
            <a:r>
              <a:rPr lang="en-CA" sz="2800" dirty="0"/>
              <a:t>“</a:t>
            </a:r>
            <a:r>
              <a:rPr lang="en-CA" sz="2800" b="1" dirty="0">
                <a:highlight>
                  <a:srgbClr val="FFFF00"/>
                </a:highlight>
              </a:rPr>
              <a:t>a whole burnt offering</a:t>
            </a:r>
            <a:r>
              <a:rPr lang="en-CA" sz="2800" dirty="0"/>
              <a:t>”  is a demonstration of total commitment</a:t>
            </a:r>
          </a:p>
          <a:p>
            <a:pPr lvl="1"/>
            <a:endParaRPr lang="en-CA" sz="2400" dirty="0"/>
          </a:p>
        </p:txBody>
      </p:sp>
    </p:spTree>
    <p:extLst>
      <p:ext uri="{BB962C8B-B14F-4D97-AF65-F5344CB8AC3E}">
        <p14:creationId xmlns:p14="http://schemas.microsoft.com/office/powerpoint/2010/main" val="72807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AF559-E8BC-A5BF-DA0E-9E427DE6B7EA}"/>
              </a:ext>
            </a:extLst>
          </p:cNvPr>
          <p:cNvSpPr>
            <a:spLocks noGrp="1"/>
          </p:cNvSpPr>
          <p:nvPr>
            <p:ph type="title"/>
          </p:nvPr>
        </p:nvSpPr>
        <p:spPr>
          <a:xfrm>
            <a:off x="838200" y="1"/>
            <a:ext cx="10515600" cy="1177870"/>
          </a:xfrm>
        </p:spPr>
        <p:txBody>
          <a:bodyPr/>
          <a:lstStyle/>
          <a:p>
            <a:pPr algn="ctr"/>
            <a:r>
              <a:rPr lang="en-CA" dirty="0">
                <a:latin typeface="Arial Black" panose="020B0A04020102020204" pitchFamily="34" charset="0"/>
              </a:rPr>
              <a:t>Samuel’s Early Success</a:t>
            </a:r>
          </a:p>
        </p:txBody>
      </p:sp>
      <p:sp>
        <p:nvSpPr>
          <p:cNvPr id="3" name="Content Placeholder 2">
            <a:extLst>
              <a:ext uri="{FF2B5EF4-FFF2-40B4-BE49-F238E27FC236}">
                <a16:creationId xmlns:a16="http://schemas.microsoft.com/office/drawing/2014/main" id="{626503D0-6CAB-420C-0E5F-662C4F134E09}"/>
              </a:ext>
            </a:extLst>
          </p:cNvPr>
          <p:cNvSpPr>
            <a:spLocks noGrp="1"/>
          </p:cNvSpPr>
          <p:nvPr>
            <p:ph idx="1"/>
          </p:nvPr>
        </p:nvSpPr>
        <p:spPr>
          <a:xfrm>
            <a:off x="0" y="896112"/>
            <a:ext cx="12192000" cy="5961887"/>
          </a:xfrm>
        </p:spPr>
        <p:txBody>
          <a:bodyPr>
            <a:normAutofit lnSpcReduction="10000"/>
          </a:bodyPr>
          <a:lstStyle/>
          <a:p>
            <a:r>
              <a:rPr lang="en-CA" dirty="0"/>
              <a:t>The Philistines became aware of Samuel’s reform and took steps to crush it:</a:t>
            </a:r>
          </a:p>
          <a:p>
            <a:pPr marL="457200" lvl="1" indent="0">
              <a:spcBef>
                <a:spcPts val="0"/>
              </a:spcBef>
              <a:buNone/>
            </a:pPr>
            <a:r>
              <a:rPr lang="en-CA" b="1" u="sng" dirty="0"/>
              <a:t>1 Samuel 7:7-8, 10b-11a ESV</a:t>
            </a:r>
          </a:p>
          <a:p>
            <a:pPr marL="457200" lvl="1" indent="0">
              <a:spcBef>
                <a:spcPts val="0"/>
              </a:spcBef>
              <a:buNone/>
            </a:pPr>
            <a:r>
              <a:rPr lang="en-CA" dirty="0"/>
              <a:t>Now when </a:t>
            </a:r>
            <a:r>
              <a:rPr lang="en-CA" b="1" dirty="0">
                <a:highlight>
                  <a:srgbClr val="FFFF00"/>
                </a:highlight>
              </a:rPr>
              <a:t>the Philistines heard that the people of Israel had gathered</a:t>
            </a:r>
            <a:r>
              <a:rPr lang="en-CA" dirty="0"/>
              <a:t> at Mizpah, the lords of the Philistines went up against Israel.  And when </a:t>
            </a:r>
            <a:r>
              <a:rPr lang="en-CA" b="1" dirty="0">
                <a:highlight>
                  <a:srgbClr val="FFFF00"/>
                </a:highlight>
              </a:rPr>
              <a:t>the people of Israel</a:t>
            </a:r>
            <a:r>
              <a:rPr lang="en-CA" dirty="0"/>
              <a:t> heard of it, they </a:t>
            </a:r>
            <a:r>
              <a:rPr lang="en-CA" b="1" dirty="0">
                <a:highlight>
                  <a:srgbClr val="FFFF00"/>
                </a:highlight>
              </a:rPr>
              <a:t>were afraid of the Philistines</a:t>
            </a:r>
            <a:r>
              <a:rPr lang="en-CA" dirty="0"/>
              <a:t>.  And the people of Israel said to Samuel, “Do not cease to cry out to the LORD our God for us, that he may save us from the hand of the Philistines.”  … </a:t>
            </a:r>
            <a:r>
              <a:rPr lang="en-CA" b="1" dirty="0">
                <a:highlight>
                  <a:srgbClr val="FFFF00"/>
                </a:highlight>
              </a:rPr>
              <a:t>the Philistines drew near to attack</a:t>
            </a:r>
            <a:r>
              <a:rPr lang="en-CA" dirty="0"/>
              <a:t> Israel.  But </a:t>
            </a:r>
            <a:r>
              <a:rPr lang="en-CA" b="1" dirty="0">
                <a:highlight>
                  <a:srgbClr val="FFFF00"/>
                </a:highlight>
              </a:rPr>
              <a:t>the LORD thundered with a mighty sound that day</a:t>
            </a:r>
            <a:r>
              <a:rPr lang="en-CA" dirty="0"/>
              <a:t> against </a:t>
            </a:r>
            <a:r>
              <a:rPr lang="en-CA" b="1" dirty="0">
                <a:highlight>
                  <a:srgbClr val="FFFF00"/>
                </a:highlight>
              </a:rPr>
              <a:t>the Philistines</a:t>
            </a:r>
            <a:r>
              <a:rPr lang="en-CA" dirty="0"/>
              <a:t> and threw them into confusion, and they </a:t>
            </a:r>
            <a:r>
              <a:rPr lang="en-CA" b="1" dirty="0">
                <a:highlight>
                  <a:srgbClr val="FFFF00"/>
                </a:highlight>
              </a:rPr>
              <a:t>were defeated before Israel</a:t>
            </a:r>
            <a:r>
              <a:rPr lang="en-CA" dirty="0"/>
              <a:t>.  And the men of Israel went out from Mizpah and pursued the Philistines and struck them …</a:t>
            </a:r>
          </a:p>
          <a:p>
            <a:r>
              <a:rPr lang="en-CA" dirty="0"/>
              <a:t>Samuel established </a:t>
            </a:r>
            <a:r>
              <a:rPr lang="en-CA" b="1" dirty="0">
                <a:highlight>
                  <a:srgbClr val="FFFF00"/>
                </a:highlight>
              </a:rPr>
              <a:t>a period of peace</a:t>
            </a:r>
            <a:r>
              <a:rPr lang="en-CA" dirty="0"/>
              <a:t>: </a:t>
            </a:r>
            <a:r>
              <a:rPr lang="en-CA" sz="2400" b="1" u="sng" dirty="0"/>
              <a:t>1 Samuel 7:12-14 ESV</a:t>
            </a:r>
            <a:endParaRPr lang="en-CA" dirty="0"/>
          </a:p>
          <a:p>
            <a:pPr marL="457200" lvl="1" indent="0">
              <a:spcBef>
                <a:spcPts val="0"/>
              </a:spcBef>
              <a:buNone/>
            </a:pPr>
            <a:r>
              <a:rPr lang="en-CA" dirty="0"/>
              <a:t>Then Samuel took a stone and set it up between Mizpah and Shen and called its name </a:t>
            </a:r>
            <a:r>
              <a:rPr lang="en-CA" b="1" dirty="0">
                <a:highlight>
                  <a:srgbClr val="FFFF00"/>
                </a:highlight>
              </a:rPr>
              <a:t>Ebenezer</a:t>
            </a:r>
            <a:r>
              <a:rPr lang="en-CA" dirty="0"/>
              <a:t>; for he said, “</a:t>
            </a:r>
            <a:r>
              <a:rPr lang="en-CA" b="1" dirty="0">
                <a:highlight>
                  <a:srgbClr val="FFFF00"/>
                </a:highlight>
              </a:rPr>
              <a:t>Till now the LORD has helped us</a:t>
            </a:r>
            <a:r>
              <a:rPr lang="en-CA" dirty="0"/>
              <a:t>.”  </a:t>
            </a:r>
          </a:p>
          <a:p>
            <a:pPr marL="457200" lvl="1" indent="0">
              <a:spcBef>
                <a:spcPts val="600"/>
              </a:spcBef>
              <a:buNone/>
            </a:pPr>
            <a:r>
              <a:rPr lang="en-CA" dirty="0"/>
              <a:t>So </a:t>
            </a:r>
            <a:r>
              <a:rPr lang="en-CA" b="1" dirty="0">
                <a:highlight>
                  <a:srgbClr val="FFFF00"/>
                </a:highlight>
              </a:rPr>
              <a:t>the Philistines were subdued </a:t>
            </a:r>
            <a:r>
              <a:rPr lang="en-CA" dirty="0"/>
              <a:t>and did not again enter the territory of Israel.  And the hand of the LORD was against the Philistines </a:t>
            </a:r>
            <a:r>
              <a:rPr lang="en-CA" b="1" dirty="0">
                <a:highlight>
                  <a:srgbClr val="FFFF00"/>
                </a:highlight>
              </a:rPr>
              <a:t>all the days of Samuel</a:t>
            </a:r>
            <a:r>
              <a:rPr lang="en-CA" dirty="0"/>
              <a:t>.  The cities that the Philistines had taken from Israel were restored to Israel, from </a:t>
            </a:r>
            <a:r>
              <a:rPr lang="en-CA" dirty="0" err="1"/>
              <a:t>Ekron</a:t>
            </a:r>
            <a:r>
              <a:rPr lang="en-CA" dirty="0"/>
              <a:t> to Gath, and Israel delivered their territory from the hand of the Philistines.  </a:t>
            </a:r>
          </a:p>
          <a:p>
            <a:pPr marL="457200" lvl="1" indent="0">
              <a:spcBef>
                <a:spcPts val="600"/>
              </a:spcBef>
              <a:buNone/>
            </a:pPr>
            <a:r>
              <a:rPr lang="en-CA" dirty="0"/>
              <a:t>There was </a:t>
            </a:r>
            <a:r>
              <a:rPr lang="en-CA" b="1" dirty="0">
                <a:highlight>
                  <a:srgbClr val="FFFF00"/>
                </a:highlight>
              </a:rPr>
              <a:t>peace also between Israel and the Amorites</a:t>
            </a:r>
            <a:r>
              <a:rPr lang="en-CA" dirty="0"/>
              <a:t>.</a:t>
            </a:r>
          </a:p>
        </p:txBody>
      </p:sp>
    </p:spTree>
    <p:extLst>
      <p:ext uri="{BB962C8B-B14F-4D97-AF65-F5344CB8AC3E}">
        <p14:creationId xmlns:p14="http://schemas.microsoft.com/office/powerpoint/2010/main" val="1370507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3342CE-87D0-8B4D-61D0-001210B4BC9F}"/>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Schools of the Prophets</a:t>
            </a:r>
          </a:p>
        </p:txBody>
      </p:sp>
      <p:sp>
        <p:nvSpPr>
          <p:cNvPr id="3" name="Content Placeholder 2">
            <a:extLst>
              <a:ext uri="{FF2B5EF4-FFF2-40B4-BE49-F238E27FC236}">
                <a16:creationId xmlns:a16="http://schemas.microsoft.com/office/drawing/2014/main" id="{F604C18F-4D63-A1DE-C64C-DFD3BCDDFBE3}"/>
              </a:ext>
            </a:extLst>
          </p:cNvPr>
          <p:cNvSpPr>
            <a:spLocks noGrp="1"/>
          </p:cNvSpPr>
          <p:nvPr>
            <p:ph idx="1"/>
          </p:nvPr>
        </p:nvSpPr>
        <p:spPr>
          <a:xfrm>
            <a:off x="0" y="1146875"/>
            <a:ext cx="12192000" cy="5711123"/>
          </a:xfrm>
        </p:spPr>
        <p:txBody>
          <a:bodyPr>
            <a:normAutofit lnSpcReduction="10000"/>
          </a:bodyPr>
          <a:lstStyle/>
          <a:p>
            <a:r>
              <a:rPr lang="en-CA" dirty="0"/>
              <a:t>There is no specific description of the origin of the Schools of the Prophets, but it is generally agreed that they were an </a:t>
            </a:r>
            <a:r>
              <a:rPr lang="en-CA" b="1" dirty="0">
                <a:highlight>
                  <a:srgbClr val="FFFF00"/>
                </a:highlight>
              </a:rPr>
              <a:t>innovation of Samuel</a:t>
            </a:r>
            <a:r>
              <a:rPr lang="en-CA" dirty="0"/>
              <a:t> to </a:t>
            </a:r>
            <a:r>
              <a:rPr lang="en-CA" b="1" dirty="0">
                <a:highlight>
                  <a:srgbClr val="FFFF00"/>
                </a:highlight>
              </a:rPr>
              <a:t>restore knowledge and worship of God in Israel</a:t>
            </a:r>
            <a:r>
              <a:rPr lang="en-CA" dirty="0"/>
              <a:t>:</a:t>
            </a:r>
          </a:p>
          <a:p>
            <a:pPr marL="457200" lvl="1" indent="0">
              <a:spcBef>
                <a:spcPts val="0"/>
              </a:spcBef>
              <a:buNone/>
            </a:pPr>
            <a:r>
              <a:rPr lang="en-CA" b="1" u="sng" dirty="0"/>
              <a:t>1 Samuel 10:5, 10a, 19:18-20a ESV</a:t>
            </a:r>
          </a:p>
          <a:p>
            <a:pPr marL="457200" lvl="1" indent="0">
              <a:lnSpc>
                <a:spcPct val="100000"/>
              </a:lnSpc>
              <a:spcBef>
                <a:spcPts val="0"/>
              </a:spcBef>
              <a:buNone/>
            </a:pPr>
            <a:r>
              <a:rPr lang="en-CA" dirty="0"/>
              <a:t>After that you shall come to </a:t>
            </a:r>
            <a:r>
              <a:rPr lang="en-CA" dirty="0" err="1"/>
              <a:t>Gibeath-elohim</a:t>
            </a:r>
            <a:r>
              <a:rPr lang="en-CA" dirty="0"/>
              <a:t> …  And there, as soon as you come to the city, you will meet </a:t>
            </a:r>
            <a:r>
              <a:rPr lang="en-CA" b="1" dirty="0">
                <a:highlight>
                  <a:srgbClr val="FFFF00"/>
                </a:highlight>
              </a:rPr>
              <a:t>a group of prophets</a:t>
            </a:r>
            <a:r>
              <a:rPr lang="en-CA" dirty="0"/>
              <a:t> coming down from the high place with harp, tambourine, flute, and lyre before them, prophesying.   … When they came to Gibeah, behold, </a:t>
            </a:r>
            <a:r>
              <a:rPr lang="en-CA" b="1" dirty="0">
                <a:highlight>
                  <a:srgbClr val="FFFF00"/>
                </a:highlight>
              </a:rPr>
              <a:t>a group of prophets</a:t>
            </a:r>
            <a:r>
              <a:rPr lang="en-CA" dirty="0"/>
              <a:t> met him …</a:t>
            </a:r>
          </a:p>
          <a:p>
            <a:pPr marL="457200" lvl="1" indent="0">
              <a:buNone/>
            </a:pPr>
            <a:r>
              <a:rPr lang="en-CA" dirty="0"/>
              <a:t>Now David fled and escaped, and he came to Samuel at Ramah … And he and Samuel went and lived at Naioth.  And it was told Saul, “Behold, David is at Naioth in Ramah.”  Then Saul sent messengers to take David, and when they saw </a:t>
            </a:r>
            <a:r>
              <a:rPr lang="en-CA" b="1" dirty="0">
                <a:highlight>
                  <a:srgbClr val="FFFF00"/>
                </a:highlight>
              </a:rPr>
              <a:t>the company of the prophets</a:t>
            </a:r>
            <a:r>
              <a:rPr lang="en-CA" dirty="0"/>
              <a:t> prophesying, and </a:t>
            </a:r>
            <a:r>
              <a:rPr lang="en-CA" b="1" dirty="0">
                <a:highlight>
                  <a:srgbClr val="FFFF00"/>
                </a:highlight>
              </a:rPr>
              <a:t>Samuel standing as head over them</a:t>
            </a:r>
            <a:r>
              <a:rPr lang="en-CA" dirty="0"/>
              <a:t> …</a:t>
            </a:r>
          </a:p>
          <a:p>
            <a:r>
              <a:rPr lang="en-CA" dirty="0"/>
              <a:t>This was the beginning of the “</a:t>
            </a:r>
            <a:r>
              <a:rPr lang="en-CA" b="1" dirty="0">
                <a:highlight>
                  <a:srgbClr val="FFFF00"/>
                </a:highlight>
              </a:rPr>
              <a:t>prophetic institution</a:t>
            </a:r>
            <a:r>
              <a:rPr lang="en-CA" dirty="0"/>
              <a:t>” in Israel:</a:t>
            </a:r>
          </a:p>
          <a:p>
            <a:pPr marL="457200" lvl="1" indent="0">
              <a:spcBef>
                <a:spcPts val="0"/>
              </a:spcBef>
              <a:buNone/>
            </a:pPr>
            <a:r>
              <a:rPr lang="en-CA" b="1" u="sng" dirty="0"/>
              <a:t>Acts 3:24 ESV</a:t>
            </a:r>
            <a:r>
              <a:rPr lang="en-CA" dirty="0"/>
              <a:t> </a:t>
            </a:r>
          </a:p>
          <a:p>
            <a:pPr marL="457200" lvl="1" indent="0">
              <a:lnSpc>
                <a:spcPct val="100000"/>
              </a:lnSpc>
              <a:spcBef>
                <a:spcPts val="0"/>
              </a:spcBef>
              <a:buNone/>
            </a:pPr>
            <a:r>
              <a:rPr lang="en-CA" dirty="0"/>
              <a:t>And </a:t>
            </a:r>
            <a:r>
              <a:rPr lang="en-CA" b="1" dirty="0">
                <a:highlight>
                  <a:srgbClr val="FFFF00"/>
                </a:highlight>
              </a:rPr>
              <a:t>all the prophets</a:t>
            </a:r>
            <a:r>
              <a:rPr lang="en-CA" dirty="0"/>
              <a:t> who have spoken, </a:t>
            </a:r>
            <a:r>
              <a:rPr lang="en-CA" b="1" dirty="0">
                <a:highlight>
                  <a:srgbClr val="FFFF00"/>
                </a:highlight>
              </a:rPr>
              <a:t>from Samuel</a:t>
            </a:r>
            <a:r>
              <a:rPr lang="en-CA" dirty="0"/>
              <a:t> and those who came after him, also proclaimed these days.</a:t>
            </a:r>
          </a:p>
        </p:txBody>
      </p:sp>
    </p:spTree>
    <p:extLst>
      <p:ext uri="{BB962C8B-B14F-4D97-AF65-F5344CB8AC3E}">
        <p14:creationId xmlns:p14="http://schemas.microsoft.com/office/powerpoint/2010/main" val="23370068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3960E3-3A1B-3486-E5AD-1CA1AE127D2E}"/>
              </a:ext>
            </a:extLst>
          </p:cNvPr>
          <p:cNvSpPr>
            <a:spLocks noGrp="1"/>
          </p:cNvSpPr>
          <p:nvPr>
            <p:ph type="title"/>
          </p:nvPr>
        </p:nvSpPr>
        <p:spPr>
          <a:xfrm>
            <a:off x="838200" y="1"/>
            <a:ext cx="10515600" cy="1115877"/>
          </a:xfrm>
        </p:spPr>
        <p:txBody>
          <a:bodyPr/>
          <a:lstStyle/>
          <a:p>
            <a:pPr algn="ctr"/>
            <a:r>
              <a:rPr lang="en-CA" dirty="0">
                <a:latin typeface="Arial Black" panose="020B0A04020102020204" pitchFamily="34" charset="0"/>
              </a:rPr>
              <a:t>Samuel and King Saul</a:t>
            </a:r>
          </a:p>
        </p:txBody>
      </p:sp>
      <p:sp>
        <p:nvSpPr>
          <p:cNvPr id="3" name="Content Placeholder 2">
            <a:extLst>
              <a:ext uri="{FF2B5EF4-FFF2-40B4-BE49-F238E27FC236}">
                <a16:creationId xmlns:a16="http://schemas.microsoft.com/office/drawing/2014/main" id="{39FE69D2-9BEC-D303-40C0-191E4A9EFB19}"/>
              </a:ext>
            </a:extLst>
          </p:cNvPr>
          <p:cNvSpPr>
            <a:spLocks noGrp="1"/>
          </p:cNvSpPr>
          <p:nvPr>
            <p:ph idx="1"/>
          </p:nvPr>
        </p:nvSpPr>
        <p:spPr>
          <a:xfrm>
            <a:off x="0" y="1115878"/>
            <a:ext cx="12192000" cy="5742121"/>
          </a:xfrm>
        </p:spPr>
        <p:txBody>
          <a:bodyPr/>
          <a:lstStyle/>
          <a:p>
            <a:r>
              <a:rPr lang="en-CA" dirty="0"/>
              <a:t>By the time </a:t>
            </a:r>
            <a:r>
              <a:rPr lang="en-CA" b="1" dirty="0">
                <a:highlight>
                  <a:srgbClr val="FFFF00"/>
                </a:highlight>
              </a:rPr>
              <a:t>Samuel</a:t>
            </a:r>
            <a:r>
              <a:rPr lang="en-CA" dirty="0"/>
              <a:t> was about 60 years old, he had </a:t>
            </a:r>
            <a:r>
              <a:rPr lang="en-CA" b="1" dirty="0">
                <a:highlight>
                  <a:srgbClr val="FFFF00"/>
                </a:highlight>
              </a:rPr>
              <a:t>appointed his sons as “judges”</a:t>
            </a:r>
            <a:r>
              <a:rPr lang="en-CA" dirty="0"/>
              <a:t>, but they were NOT trustworthy – the people used this as an excuse to demand a king: </a:t>
            </a:r>
            <a:r>
              <a:rPr lang="en-CA" sz="2400" b="1" u="sng" dirty="0"/>
              <a:t>1 Samuel 8:1, 3-5 ESV</a:t>
            </a:r>
            <a:endParaRPr lang="en-CA" b="1" u="sng" dirty="0"/>
          </a:p>
          <a:p>
            <a:pPr marL="457200" lvl="1" indent="0">
              <a:spcBef>
                <a:spcPts val="0"/>
              </a:spcBef>
              <a:buNone/>
            </a:pPr>
            <a:r>
              <a:rPr lang="en-CA" dirty="0"/>
              <a:t>When </a:t>
            </a:r>
            <a:r>
              <a:rPr lang="en-CA" b="1" dirty="0">
                <a:highlight>
                  <a:srgbClr val="FFFF00"/>
                </a:highlight>
              </a:rPr>
              <a:t>Samuel became old</a:t>
            </a:r>
            <a:r>
              <a:rPr lang="en-CA" dirty="0"/>
              <a:t>, he made </a:t>
            </a:r>
            <a:r>
              <a:rPr lang="en-CA" b="1" dirty="0">
                <a:highlight>
                  <a:srgbClr val="FFFF00"/>
                </a:highlight>
              </a:rPr>
              <a:t>his sons judges</a:t>
            </a:r>
            <a:r>
              <a:rPr lang="en-CA" dirty="0"/>
              <a:t> over Israel.  … Yet his sons did not walk in his ways but turned aside after gain.  They took bribes and perverted justice.   Then all the elders of Israel gathered together and came to Samuel at Ramah and said to him, “Behold, </a:t>
            </a:r>
            <a:r>
              <a:rPr lang="en-CA" b="1" dirty="0">
                <a:highlight>
                  <a:srgbClr val="FFFF00"/>
                </a:highlight>
              </a:rPr>
              <a:t>you are old</a:t>
            </a:r>
            <a:r>
              <a:rPr lang="en-CA" dirty="0"/>
              <a:t> and </a:t>
            </a:r>
            <a:r>
              <a:rPr lang="en-CA" b="1" dirty="0">
                <a:highlight>
                  <a:srgbClr val="FFFF00"/>
                </a:highlight>
              </a:rPr>
              <a:t>your sons do not walk in your ways</a:t>
            </a:r>
            <a:r>
              <a:rPr lang="en-CA" dirty="0"/>
              <a:t>.  Now </a:t>
            </a:r>
            <a:r>
              <a:rPr lang="en-CA" b="1" dirty="0">
                <a:highlight>
                  <a:srgbClr val="FFFF00"/>
                </a:highlight>
              </a:rPr>
              <a:t>appoint for us a king</a:t>
            </a:r>
            <a:r>
              <a:rPr lang="en-CA" dirty="0"/>
              <a:t> to judge us like all the nations.”</a:t>
            </a:r>
          </a:p>
          <a:p>
            <a:pPr>
              <a:spcBef>
                <a:spcPts val="1200"/>
              </a:spcBef>
            </a:pPr>
            <a:r>
              <a:rPr lang="en-CA" dirty="0"/>
              <a:t>Samuel balked at the request, but God acquiesced: </a:t>
            </a:r>
          </a:p>
          <a:p>
            <a:pPr marL="457200" lvl="1" indent="0">
              <a:spcBef>
                <a:spcPts val="0"/>
              </a:spcBef>
              <a:buNone/>
            </a:pPr>
            <a:r>
              <a:rPr lang="en-CA" sz="2400" b="1" u="sng" dirty="0"/>
              <a:t>1 Samuel 8:6-7 ESV</a:t>
            </a:r>
            <a:endParaRPr lang="en-CA" b="1" u="sng" dirty="0"/>
          </a:p>
          <a:p>
            <a:pPr marL="457200" lvl="1" indent="0">
              <a:spcBef>
                <a:spcPts val="0"/>
              </a:spcBef>
              <a:buNone/>
            </a:pPr>
            <a:r>
              <a:rPr lang="en-CA" dirty="0"/>
              <a:t>But </a:t>
            </a:r>
            <a:r>
              <a:rPr lang="en-CA" b="1" dirty="0">
                <a:highlight>
                  <a:srgbClr val="FFFF00"/>
                </a:highlight>
              </a:rPr>
              <a:t>the thing displeased Samuel</a:t>
            </a:r>
            <a:r>
              <a:rPr lang="en-CA" dirty="0"/>
              <a:t> when they said, “Give us a king to judge us.”  And Samuel prayed to the LORD.  And </a:t>
            </a:r>
            <a:r>
              <a:rPr lang="en-CA" b="1" dirty="0">
                <a:highlight>
                  <a:srgbClr val="FFFF00"/>
                </a:highlight>
              </a:rPr>
              <a:t>the LORD said to Samuel</a:t>
            </a:r>
            <a:r>
              <a:rPr lang="en-CA" dirty="0"/>
              <a:t>, “</a:t>
            </a:r>
            <a:r>
              <a:rPr lang="en-CA" b="1" dirty="0">
                <a:highlight>
                  <a:srgbClr val="FFFF00"/>
                </a:highlight>
              </a:rPr>
              <a:t>Obey the voice of the people</a:t>
            </a:r>
            <a:r>
              <a:rPr lang="en-CA" dirty="0"/>
              <a:t> in all that they say to you, for they have not rejected you, but </a:t>
            </a:r>
            <a:r>
              <a:rPr lang="en-CA" b="1" dirty="0">
                <a:highlight>
                  <a:srgbClr val="FFFF00"/>
                </a:highlight>
              </a:rPr>
              <a:t>they have rejected me from being king over them</a:t>
            </a:r>
            <a:r>
              <a:rPr lang="en-CA" dirty="0"/>
              <a:t>.  …”</a:t>
            </a:r>
          </a:p>
          <a:p>
            <a:pPr>
              <a:spcBef>
                <a:spcPts val="1200"/>
              </a:spcBef>
            </a:pPr>
            <a:r>
              <a:rPr lang="en-CA" dirty="0"/>
              <a:t>As a result </a:t>
            </a:r>
            <a:r>
              <a:rPr lang="en-CA" b="1" dirty="0">
                <a:highlight>
                  <a:srgbClr val="FFFF00"/>
                </a:highlight>
              </a:rPr>
              <a:t>Saul the son of Kish was selected as “King”</a:t>
            </a:r>
            <a:r>
              <a:rPr lang="en-CA" dirty="0"/>
              <a:t> …</a:t>
            </a:r>
          </a:p>
        </p:txBody>
      </p:sp>
    </p:spTree>
    <p:extLst>
      <p:ext uri="{BB962C8B-B14F-4D97-AF65-F5344CB8AC3E}">
        <p14:creationId xmlns:p14="http://schemas.microsoft.com/office/powerpoint/2010/main" val="304242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ED06A-1120-A374-D2D8-33834CEC8D33}"/>
              </a:ext>
            </a:extLst>
          </p:cNvPr>
          <p:cNvSpPr>
            <a:spLocks noGrp="1"/>
          </p:cNvSpPr>
          <p:nvPr>
            <p:ph type="title"/>
          </p:nvPr>
        </p:nvSpPr>
        <p:spPr>
          <a:xfrm>
            <a:off x="838200" y="1"/>
            <a:ext cx="10515600" cy="1146874"/>
          </a:xfrm>
        </p:spPr>
        <p:txBody>
          <a:bodyPr/>
          <a:lstStyle/>
          <a:p>
            <a:pPr algn="ctr"/>
            <a:r>
              <a:rPr lang="en-CA" dirty="0">
                <a:latin typeface="Arial Black" panose="020B0A04020102020204" pitchFamily="34" charset="0"/>
              </a:rPr>
              <a:t>The Failure of King Saul</a:t>
            </a:r>
          </a:p>
        </p:txBody>
      </p:sp>
      <p:sp>
        <p:nvSpPr>
          <p:cNvPr id="3" name="Content Placeholder 2">
            <a:extLst>
              <a:ext uri="{FF2B5EF4-FFF2-40B4-BE49-F238E27FC236}">
                <a16:creationId xmlns:a16="http://schemas.microsoft.com/office/drawing/2014/main" id="{90042EC9-D262-96EB-F9D4-ECB280E52462}"/>
              </a:ext>
            </a:extLst>
          </p:cNvPr>
          <p:cNvSpPr>
            <a:spLocks noGrp="1"/>
          </p:cNvSpPr>
          <p:nvPr>
            <p:ph idx="1"/>
          </p:nvPr>
        </p:nvSpPr>
        <p:spPr>
          <a:xfrm>
            <a:off x="0" y="932688"/>
            <a:ext cx="12192000" cy="5925311"/>
          </a:xfrm>
        </p:spPr>
        <p:txBody>
          <a:bodyPr>
            <a:normAutofit lnSpcReduction="10000"/>
          </a:bodyPr>
          <a:lstStyle/>
          <a:p>
            <a:r>
              <a:rPr lang="en-CA" b="1" dirty="0">
                <a:highlight>
                  <a:srgbClr val="FFFF00"/>
                </a:highlight>
              </a:rPr>
              <a:t>King Saul is a classic “tragic figure”</a:t>
            </a:r>
            <a:r>
              <a:rPr lang="en-CA" dirty="0"/>
              <a:t> – God worked with him and gave him every opportunity to succeed: </a:t>
            </a:r>
            <a:r>
              <a:rPr lang="en-CA" sz="2400" b="1" u="sng" dirty="0"/>
              <a:t>1 Samuel 9:27, 10:1a ESV</a:t>
            </a:r>
            <a:endParaRPr lang="en-CA" b="1" u="sng" dirty="0"/>
          </a:p>
          <a:p>
            <a:pPr marL="457200" lvl="1" indent="0">
              <a:spcBef>
                <a:spcPts val="0"/>
              </a:spcBef>
              <a:buNone/>
            </a:pPr>
            <a:r>
              <a:rPr lang="en-CA" dirty="0"/>
              <a:t>As they were going down to the outskirts of the city, </a:t>
            </a:r>
            <a:r>
              <a:rPr lang="en-CA" b="1" dirty="0">
                <a:highlight>
                  <a:srgbClr val="FFFF00"/>
                </a:highlight>
              </a:rPr>
              <a:t>Samuel said to Saul</a:t>
            </a:r>
            <a:r>
              <a:rPr lang="en-CA" dirty="0"/>
              <a:t>, “Tell the servant to pass on before us, and when he has passed on, stop here yourself for a while, that </a:t>
            </a:r>
            <a:r>
              <a:rPr lang="en-CA" b="1" dirty="0">
                <a:highlight>
                  <a:srgbClr val="FFFF00"/>
                </a:highlight>
              </a:rPr>
              <a:t>I may make known to you the word of God</a:t>
            </a:r>
            <a:r>
              <a:rPr lang="en-CA" dirty="0"/>
              <a:t>.”  Then Samuel took a flask of oil and poured it on his head and kissed him and said, “Has not </a:t>
            </a:r>
            <a:r>
              <a:rPr lang="en-CA" b="1" dirty="0">
                <a:highlight>
                  <a:srgbClr val="FFFF00"/>
                </a:highlight>
              </a:rPr>
              <a:t>the LORD anointed you</a:t>
            </a:r>
            <a:r>
              <a:rPr lang="en-CA" dirty="0"/>
              <a:t> to be prince over his people Israel?  And </a:t>
            </a:r>
            <a:r>
              <a:rPr lang="en-CA" b="1" dirty="0">
                <a:highlight>
                  <a:srgbClr val="FFFF00"/>
                </a:highlight>
              </a:rPr>
              <a:t>you shall reign over the people of the LORD</a:t>
            </a:r>
            <a:r>
              <a:rPr lang="en-CA" dirty="0"/>
              <a:t> and you will save them from the hand of their surrounding enemies.  …”</a:t>
            </a:r>
          </a:p>
          <a:p>
            <a:r>
              <a:rPr lang="en-CA" dirty="0"/>
              <a:t>But, </a:t>
            </a:r>
            <a:r>
              <a:rPr lang="en-CA" b="1" dirty="0">
                <a:highlight>
                  <a:srgbClr val="FFFF00"/>
                </a:highlight>
              </a:rPr>
              <a:t>Saul</a:t>
            </a:r>
            <a:r>
              <a:rPr lang="en-CA" dirty="0"/>
              <a:t> repeatedly made bad decisions, and </a:t>
            </a:r>
            <a:r>
              <a:rPr lang="en-CA" b="1" dirty="0">
                <a:highlight>
                  <a:srgbClr val="FFFF00"/>
                </a:highlight>
              </a:rPr>
              <a:t>would NOT repent</a:t>
            </a:r>
            <a:r>
              <a:rPr lang="en-CA" dirty="0"/>
              <a:t>, but tried to justify his actions: </a:t>
            </a:r>
            <a:r>
              <a:rPr lang="en-CA" sz="2400" b="1" u="sng" dirty="0"/>
              <a:t>1 Samuel 13:8b-9a, 12b, 15:13-15a ESV</a:t>
            </a:r>
            <a:endParaRPr lang="en-CA" b="1" u="sng" dirty="0"/>
          </a:p>
          <a:p>
            <a:pPr marL="457200" lvl="1" indent="0">
              <a:spcBef>
                <a:spcPts val="0"/>
              </a:spcBef>
              <a:buNone/>
            </a:pPr>
            <a:r>
              <a:rPr lang="en-CA" dirty="0"/>
              <a:t>But </a:t>
            </a:r>
            <a:r>
              <a:rPr lang="en-CA" b="1" dirty="0">
                <a:highlight>
                  <a:srgbClr val="FFFF00"/>
                </a:highlight>
              </a:rPr>
              <a:t>Samuel did not come</a:t>
            </a:r>
            <a:r>
              <a:rPr lang="en-CA" dirty="0"/>
              <a:t> to Gilgal, and the people were scattering from him.  So Saul said, “Bring the burnt offering here to me, and the peace offerings.”   </a:t>
            </a:r>
          </a:p>
          <a:p>
            <a:pPr marL="457200" lvl="1" indent="0">
              <a:spcBef>
                <a:spcPts val="600"/>
              </a:spcBef>
              <a:buNone/>
            </a:pPr>
            <a:r>
              <a:rPr lang="en-CA" dirty="0"/>
              <a:t>“…  So </a:t>
            </a:r>
            <a:r>
              <a:rPr lang="en-CA" b="1" dirty="0">
                <a:highlight>
                  <a:srgbClr val="FFFF00"/>
                </a:highlight>
              </a:rPr>
              <a:t>I forced myself</a:t>
            </a:r>
            <a:r>
              <a:rPr lang="en-CA" dirty="0"/>
              <a:t>, and offered the burnt offering.” </a:t>
            </a:r>
          </a:p>
          <a:p>
            <a:pPr marL="457200" lvl="1" indent="0">
              <a:spcBef>
                <a:spcPts val="600"/>
              </a:spcBef>
              <a:buNone/>
            </a:pPr>
            <a:r>
              <a:rPr lang="en-CA" dirty="0"/>
              <a:t>And Samuel came to Saul, and </a:t>
            </a:r>
            <a:r>
              <a:rPr lang="en-CA" b="1" dirty="0">
                <a:highlight>
                  <a:srgbClr val="FFFF00"/>
                </a:highlight>
              </a:rPr>
              <a:t>Saul said to him</a:t>
            </a:r>
            <a:r>
              <a:rPr lang="en-CA" dirty="0"/>
              <a:t>, “Blessed be you to the LORD.  </a:t>
            </a:r>
            <a:r>
              <a:rPr lang="en-CA" b="1" dirty="0">
                <a:highlight>
                  <a:srgbClr val="FFFF00"/>
                </a:highlight>
              </a:rPr>
              <a:t>I have performed the commandment of the LORD</a:t>
            </a:r>
            <a:r>
              <a:rPr lang="en-CA" dirty="0"/>
              <a:t>.”  And Samuel said, “What then is this bleating of the sheep in my ears and the lowing of the oxen that I hear?”  Saul said, “</a:t>
            </a:r>
            <a:r>
              <a:rPr lang="en-CA" b="1" dirty="0">
                <a:highlight>
                  <a:srgbClr val="FFFF00"/>
                </a:highlight>
              </a:rPr>
              <a:t>They have brought them </a:t>
            </a:r>
            <a:r>
              <a:rPr lang="en-CA" dirty="0"/>
              <a:t>from the Amalekites, for </a:t>
            </a:r>
            <a:r>
              <a:rPr lang="en-CA" b="1" dirty="0">
                <a:highlight>
                  <a:srgbClr val="FFFF00"/>
                </a:highlight>
              </a:rPr>
              <a:t>the people spared the best</a:t>
            </a:r>
            <a:r>
              <a:rPr lang="en-CA" dirty="0"/>
              <a:t> of the sheep and of the oxen </a:t>
            </a:r>
            <a:r>
              <a:rPr lang="en-CA" b="1" dirty="0">
                <a:highlight>
                  <a:srgbClr val="FFFF00"/>
                </a:highlight>
              </a:rPr>
              <a:t>to sacrifice to the LORD your God</a:t>
            </a:r>
            <a:r>
              <a:rPr lang="en-CA" dirty="0"/>
              <a:t> …”</a:t>
            </a:r>
          </a:p>
        </p:txBody>
      </p:sp>
    </p:spTree>
    <p:extLst>
      <p:ext uri="{BB962C8B-B14F-4D97-AF65-F5344CB8AC3E}">
        <p14:creationId xmlns:p14="http://schemas.microsoft.com/office/powerpoint/2010/main" val="26757783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960</TotalTime>
  <Words>5552</Words>
  <Application>Microsoft Office PowerPoint</Application>
  <PresentationFormat>Widescreen</PresentationFormat>
  <Paragraphs>246</Paragraphs>
  <Slides>22</Slides>
  <Notes>19</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Aptos</vt:lpstr>
      <vt:lpstr>Aptos Display</vt:lpstr>
      <vt:lpstr>Arial</vt:lpstr>
      <vt:lpstr>Arial Black</vt:lpstr>
      <vt:lpstr>Calibri</vt:lpstr>
      <vt:lpstr>Calibri Light</vt:lpstr>
      <vt:lpstr>Times New Roman</vt:lpstr>
      <vt:lpstr>Office Theme</vt:lpstr>
      <vt:lpstr>1_Office Theme</vt:lpstr>
      <vt:lpstr>Hannah &amp; The Kingdom of God </vt:lpstr>
      <vt:lpstr>The Role of Hannah in Salvation History</vt:lpstr>
      <vt:lpstr>Samuel: Prophet and Judge</vt:lpstr>
      <vt:lpstr>Samuel’s Reforms</vt:lpstr>
      <vt:lpstr>PowerPoint Presentation</vt:lpstr>
      <vt:lpstr>Samuel’s Early Success</vt:lpstr>
      <vt:lpstr>Schools of the Prophets</vt:lpstr>
      <vt:lpstr>Samuel and King Saul</vt:lpstr>
      <vt:lpstr>The Failure of King Saul</vt:lpstr>
      <vt:lpstr>God’s Purpose for King Saul</vt:lpstr>
      <vt:lpstr>Samuel and David</vt:lpstr>
      <vt:lpstr>David: a Man After God’s Own Heart</vt:lpstr>
      <vt:lpstr>David: King of All Israel</vt:lpstr>
      <vt:lpstr>PowerPoint Presentation</vt:lpstr>
      <vt:lpstr>The Kingdom of David:  a Type of the Kingdom of God</vt:lpstr>
      <vt:lpstr>PowerPoint Presentation</vt:lpstr>
      <vt:lpstr>David – the Progenitor of the Eternal Dynasty</vt:lpstr>
      <vt:lpstr>All Because a Woman Prayed</vt:lpstr>
      <vt:lpstr>Conclusion</vt:lpstr>
      <vt:lpstr>PowerPoint Presentation</vt:lpstr>
      <vt:lpstr>The Philistine Crisis</vt:lpstr>
      <vt:lpstr>Other Critical Junctures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Mike Whyte</dc:creator>
  <cp:lastModifiedBy>Mike Whyte</cp:lastModifiedBy>
  <cp:revision>23</cp:revision>
  <dcterms:created xsi:type="dcterms:W3CDTF">2024-06-27T10:32:23Z</dcterms:created>
  <dcterms:modified xsi:type="dcterms:W3CDTF">2024-08-17T12:10:50Z</dcterms:modified>
</cp:coreProperties>
</file>