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7" r:id="rId2"/>
    <p:sldId id="258" r:id="rId3"/>
    <p:sldId id="265" r:id="rId4"/>
    <p:sldId id="290" r:id="rId5"/>
    <p:sldId id="259" r:id="rId6"/>
    <p:sldId id="287" r:id="rId7"/>
    <p:sldId id="260" r:id="rId8"/>
    <p:sldId id="261" r:id="rId9"/>
    <p:sldId id="262" r:id="rId10"/>
    <p:sldId id="288" r:id="rId11"/>
    <p:sldId id="263" r:id="rId12"/>
    <p:sldId id="289" r:id="rId13"/>
    <p:sldId id="264" r:id="rId14"/>
    <p:sldId id="291" r:id="rId15"/>
    <p:sldId id="292" r:id="rId16"/>
    <p:sldId id="275" r:id="rId17"/>
    <p:sldId id="293" r:id="rId18"/>
    <p:sldId id="266" r:id="rId19"/>
    <p:sldId id="267" r:id="rId20"/>
    <p:sldId id="268" r:id="rId21"/>
    <p:sldId id="271" r:id="rId22"/>
    <p:sldId id="294" r:id="rId23"/>
    <p:sldId id="272" r:id="rId24"/>
    <p:sldId id="273" r:id="rId25"/>
    <p:sldId id="276" r:id="rId26"/>
    <p:sldId id="277" r:id="rId27"/>
    <p:sldId id="295" r:id="rId28"/>
    <p:sldId id="278" r:id="rId29"/>
    <p:sldId id="274" r:id="rId30"/>
    <p:sldId id="296" r:id="rId31"/>
    <p:sldId id="280" r:id="rId32"/>
    <p:sldId id="281" r:id="rId33"/>
    <p:sldId id="283" r:id="rId34"/>
    <p:sldId id="284"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74" autoAdjust="0"/>
    <p:restoredTop sz="79540" autoAdjust="0"/>
  </p:normalViewPr>
  <p:slideViewPr>
    <p:cSldViewPr snapToGrid="0">
      <p:cViewPr varScale="1">
        <p:scale>
          <a:sx n="73" d="100"/>
          <a:sy n="73" d="100"/>
        </p:scale>
        <p:origin x="54" y="162"/>
      </p:cViewPr>
      <p:guideLst/>
    </p:cSldViewPr>
  </p:slideViewPr>
  <p:notesTextViewPr>
    <p:cViewPr>
      <p:scale>
        <a:sx n="3" d="2"/>
        <a:sy n="3" d="2"/>
      </p:scale>
      <p:origin x="0" y="0"/>
    </p:cViewPr>
  </p:notesTextViewPr>
  <p:sorterViewPr>
    <p:cViewPr>
      <p:scale>
        <a:sx n="110" d="100"/>
        <a:sy n="110" d="100"/>
      </p:scale>
      <p:origin x="0" y="-1195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006316-97DC-408B-82AB-C0731EBBB159}" type="datetimeFigureOut">
              <a:rPr lang="en-CA" smtClean="0"/>
              <a:t>2026-05-30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670016-7529-41EF-A4DC-91A949B9E2D7}" type="slidenum">
              <a:rPr lang="en-CA" smtClean="0"/>
              <a:t>‹#›</a:t>
            </a:fld>
            <a:endParaRPr lang="en-CA"/>
          </a:p>
        </p:txBody>
      </p:sp>
    </p:spTree>
    <p:extLst>
      <p:ext uri="{BB962C8B-B14F-4D97-AF65-F5344CB8AC3E}">
        <p14:creationId xmlns:p14="http://schemas.microsoft.com/office/powerpoint/2010/main" val="2748592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We all pray daily for the kingdom</a:t>
            </a:r>
          </a:p>
          <a:p>
            <a:pPr marL="171450" indent="-171450">
              <a:buFont typeface="Arial" panose="020B0604020202020204" pitchFamily="34" charset="0"/>
              <a:buChar char="•"/>
            </a:pPr>
            <a:r>
              <a:rPr lang="en-CA" sz="1200" dirty="0"/>
              <a:t>Frequently I have asked God to make the decision, but the decision may have been made long ago …</a:t>
            </a:r>
          </a:p>
          <a:p>
            <a:pPr marL="171450" indent="-171450">
              <a:buFont typeface="Arial" panose="020B0604020202020204" pitchFamily="34" charset="0"/>
              <a:buChar char="•"/>
            </a:pPr>
            <a:r>
              <a:rPr lang="en-CA" sz="1200" dirty="0"/>
              <a:t>The destruction of Jerusalem was prophesized in Micah over 100 years before it occurred</a:t>
            </a:r>
          </a:p>
          <a:p>
            <a:pPr marL="171450" indent="-171450">
              <a:buFont typeface="Arial" panose="020B0604020202020204" pitchFamily="34" charset="0"/>
              <a:buChar char="•"/>
            </a:pPr>
            <a:r>
              <a:rPr lang="en-CA" sz="1200" dirty="0"/>
              <a:t>We are at the end-time, and knowledge has increased</a:t>
            </a:r>
          </a:p>
          <a:p>
            <a:pPr marL="171450" indent="-171450">
              <a:buFont typeface="Arial" panose="020B0604020202020204" pitchFamily="34" charset="0"/>
              <a:buChar char="•"/>
            </a:pPr>
            <a:r>
              <a:rPr lang="en-CA" sz="1200" dirty="0"/>
              <a:t>We have a vey full set of prophecies, from which we can learn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4C705B-09E7-44CF-8A28-A7976D0C8AA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75062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 Question of Timing”</a:t>
            </a:r>
          </a:p>
        </p:txBody>
      </p:sp>
      <p:sp>
        <p:nvSpPr>
          <p:cNvPr id="4" name="Slide Number Placeholder 3"/>
          <p:cNvSpPr>
            <a:spLocks noGrp="1"/>
          </p:cNvSpPr>
          <p:nvPr>
            <p:ph type="sldNum" sz="quarter" idx="5"/>
          </p:nvPr>
        </p:nvSpPr>
        <p:spPr/>
        <p:txBody>
          <a:bodyPr/>
          <a:lstStyle/>
          <a:p>
            <a:fld id="{A6670016-7529-41EF-A4DC-91A949B9E2D7}" type="slidenum">
              <a:rPr lang="en-CA" smtClean="0"/>
              <a:t>12</a:t>
            </a:fld>
            <a:endParaRPr lang="en-CA"/>
          </a:p>
        </p:txBody>
      </p:sp>
    </p:spTree>
    <p:extLst>
      <p:ext uri="{BB962C8B-B14F-4D97-AF65-F5344CB8AC3E}">
        <p14:creationId xmlns:p14="http://schemas.microsoft.com/office/powerpoint/2010/main" val="11563024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Amon was as bad as Manasseh</a:t>
            </a:r>
          </a:p>
          <a:p>
            <a:r>
              <a:rPr lang="en-CA" dirty="0"/>
              <a:t>He ruled 2 years</a:t>
            </a:r>
          </a:p>
          <a:p>
            <a:r>
              <a:rPr lang="en-CA" dirty="0"/>
              <a:t>Nahum was no doubt an inspiring influence on Josiah’s reform</a:t>
            </a:r>
          </a:p>
        </p:txBody>
      </p:sp>
      <p:sp>
        <p:nvSpPr>
          <p:cNvPr id="4" name="Slide Number Placeholder 3"/>
          <p:cNvSpPr>
            <a:spLocks noGrp="1"/>
          </p:cNvSpPr>
          <p:nvPr>
            <p:ph type="sldNum" sz="quarter" idx="5"/>
          </p:nvPr>
        </p:nvSpPr>
        <p:spPr/>
        <p:txBody>
          <a:bodyPr/>
          <a:lstStyle/>
          <a:p>
            <a:fld id="{A6670016-7529-41EF-A4DC-91A949B9E2D7}" type="slidenum">
              <a:rPr lang="en-CA" smtClean="0"/>
              <a:t>13</a:t>
            </a:fld>
            <a:endParaRPr lang="en-CA"/>
          </a:p>
        </p:txBody>
      </p:sp>
    </p:spTree>
    <p:extLst>
      <p:ext uri="{BB962C8B-B14F-4D97-AF65-F5344CB8AC3E}">
        <p14:creationId xmlns:p14="http://schemas.microsoft.com/office/powerpoint/2010/main" val="31414604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Even as the reform was in progress, God remained adamant about the punishment</a:t>
            </a:r>
          </a:p>
          <a:p>
            <a:pPr marL="171450" indent="-171450">
              <a:buFont typeface="Arial" panose="020B0604020202020204" pitchFamily="34" charset="0"/>
              <a:buChar char="•"/>
            </a:pPr>
            <a:r>
              <a:rPr lang="en-CA" dirty="0"/>
              <a:t>2 kings Chapter 22 is a prophecy given to Huldah the Prophetess during the reform</a:t>
            </a:r>
          </a:p>
          <a:p>
            <a:pPr marL="171450" indent="-171450">
              <a:buFont typeface="Arial" panose="020B0604020202020204" pitchFamily="34" charset="0"/>
              <a:buChar char="•"/>
            </a:pPr>
            <a:r>
              <a:rPr lang="en-CA" dirty="0"/>
              <a:t>Only  a little of the working out of the Plan of God is visible at any given time – “A Question of Timing”</a:t>
            </a:r>
          </a:p>
        </p:txBody>
      </p:sp>
      <p:sp>
        <p:nvSpPr>
          <p:cNvPr id="4" name="Slide Number Placeholder 3"/>
          <p:cNvSpPr>
            <a:spLocks noGrp="1"/>
          </p:cNvSpPr>
          <p:nvPr>
            <p:ph type="sldNum" sz="quarter" idx="5"/>
          </p:nvPr>
        </p:nvSpPr>
        <p:spPr/>
        <p:txBody>
          <a:bodyPr/>
          <a:lstStyle/>
          <a:p>
            <a:fld id="{A6670016-7529-41EF-A4DC-91A949B9E2D7}" type="slidenum">
              <a:rPr lang="en-CA" smtClean="0"/>
              <a:t>15</a:t>
            </a:fld>
            <a:endParaRPr lang="en-CA"/>
          </a:p>
        </p:txBody>
      </p:sp>
    </p:spTree>
    <p:extLst>
      <p:ext uri="{BB962C8B-B14F-4D97-AF65-F5344CB8AC3E}">
        <p14:creationId xmlns:p14="http://schemas.microsoft.com/office/powerpoint/2010/main" val="22773823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A6670016-7529-41EF-A4DC-91A949B9E2D7}" type="slidenum">
              <a:rPr lang="en-CA" smtClean="0"/>
              <a:t>16</a:t>
            </a:fld>
            <a:endParaRPr lang="en-CA"/>
          </a:p>
        </p:txBody>
      </p:sp>
    </p:spTree>
    <p:extLst>
      <p:ext uri="{BB962C8B-B14F-4D97-AF65-F5344CB8AC3E}">
        <p14:creationId xmlns:p14="http://schemas.microsoft.com/office/powerpoint/2010/main" val="29009069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This is for us …</a:t>
            </a:r>
          </a:p>
          <a:p>
            <a:r>
              <a:rPr lang="en-CA" dirty="0"/>
              <a:t>No one is responding today …</a:t>
            </a:r>
          </a:p>
        </p:txBody>
      </p:sp>
      <p:sp>
        <p:nvSpPr>
          <p:cNvPr id="4" name="Slide Number Placeholder 3"/>
          <p:cNvSpPr>
            <a:spLocks noGrp="1"/>
          </p:cNvSpPr>
          <p:nvPr>
            <p:ph type="sldNum" sz="quarter" idx="5"/>
          </p:nvPr>
        </p:nvSpPr>
        <p:spPr/>
        <p:txBody>
          <a:bodyPr/>
          <a:lstStyle/>
          <a:p>
            <a:fld id="{A6670016-7529-41EF-A4DC-91A949B9E2D7}" type="slidenum">
              <a:rPr lang="en-CA" smtClean="0"/>
              <a:t>17</a:t>
            </a:fld>
            <a:endParaRPr lang="en-CA"/>
          </a:p>
        </p:txBody>
      </p:sp>
    </p:spTree>
    <p:extLst>
      <p:ext uri="{BB962C8B-B14F-4D97-AF65-F5344CB8AC3E}">
        <p14:creationId xmlns:p14="http://schemas.microsoft.com/office/powerpoint/2010/main" val="13236904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Neco was going to Haran to support Assyria against Babylon</a:t>
            </a:r>
          </a:p>
        </p:txBody>
      </p:sp>
      <p:sp>
        <p:nvSpPr>
          <p:cNvPr id="4" name="Slide Number Placeholder 3"/>
          <p:cNvSpPr>
            <a:spLocks noGrp="1"/>
          </p:cNvSpPr>
          <p:nvPr>
            <p:ph type="sldNum" sz="quarter" idx="5"/>
          </p:nvPr>
        </p:nvSpPr>
        <p:spPr/>
        <p:txBody>
          <a:bodyPr/>
          <a:lstStyle/>
          <a:p>
            <a:fld id="{A6670016-7529-41EF-A4DC-91A949B9E2D7}" type="slidenum">
              <a:rPr lang="en-CA" smtClean="0"/>
              <a:t>18</a:t>
            </a:fld>
            <a:endParaRPr lang="en-CA"/>
          </a:p>
        </p:txBody>
      </p:sp>
    </p:spTree>
    <p:extLst>
      <p:ext uri="{BB962C8B-B14F-4D97-AF65-F5344CB8AC3E}">
        <p14:creationId xmlns:p14="http://schemas.microsoft.com/office/powerpoint/2010/main" val="32543401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This is a vision …</a:t>
            </a:r>
          </a:p>
          <a:p>
            <a:pPr marL="171450" indent="-171450">
              <a:buFont typeface="Arial" panose="020B0604020202020204" pitchFamily="34" charset="0"/>
              <a:buChar char="•"/>
            </a:pPr>
            <a:r>
              <a:rPr lang="en-CA" dirty="0"/>
              <a:t>Between 609 and 605, Nabopolassar was occupied consolidating the territory he had taken from Assyria</a:t>
            </a:r>
          </a:p>
          <a:p>
            <a:pPr marL="171450" indent="-171450">
              <a:buFont typeface="Arial" panose="020B0604020202020204" pitchFamily="34" charset="0"/>
              <a:buChar char="•"/>
            </a:pPr>
            <a:r>
              <a:rPr lang="en-CA" dirty="0"/>
              <a:t>Immediately after this battle, Nabopolassar died and Nebuchadnezzar became king</a:t>
            </a:r>
          </a:p>
        </p:txBody>
      </p:sp>
      <p:sp>
        <p:nvSpPr>
          <p:cNvPr id="4" name="Slide Number Placeholder 3"/>
          <p:cNvSpPr>
            <a:spLocks noGrp="1"/>
          </p:cNvSpPr>
          <p:nvPr>
            <p:ph type="sldNum" sz="quarter" idx="5"/>
          </p:nvPr>
        </p:nvSpPr>
        <p:spPr/>
        <p:txBody>
          <a:bodyPr/>
          <a:lstStyle/>
          <a:p>
            <a:fld id="{A6670016-7529-41EF-A4DC-91A949B9E2D7}" type="slidenum">
              <a:rPr lang="en-CA" smtClean="0"/>
              <a:t>19</a:t>
            </a:fld>
            <a:endParaRPr lang="en-CA"/>
          </a:p>
        </p:txBody>
      </p:sp>
    </p:spTree>
    <p:extLst>
      <p:ext uri="{BB962C8B-B14F-4D97-AF65-F5344CB8AC3E}">
        <p14:creationId xmlns:p14="http://schemas.microsoft.com/office/powerpoint/2010/main" val="15850427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That takes us almost to the end of the nation of Israel and to the next phase of the Plan of God: preparation for the First Advent</a:t>
            </a:r>
          </a:p>
          <a:p>
            <a:pPr marL="171450" indent="-171450">
              <a:buFont typeface="Arial" panose="020B0604020202020204" pitchFamily="34" charset="0"/>
              <a:buChar char="•"/>
            </a:pPr>
            <a:r>
              <a:rPr lang="en-CA" dirty="0"/>
              <a:t>That’s as far as I am going to go in history …</a:t>
            </a:r>
          </a:p>
        </p:txBody>
      </p:sp>
      <p:sp>
        <p:nvSpPr>
          <p:cNvPr id="4" name="Slide Number Placeholder 3"/>
          <p:cNvSpPr>
            <a:spLocks noGrp="1"/>
          </p:cNvSpPr>
          <p:nvPr>
            <p:ph type="sldNum" sz="quarter" idx="5"/>
          </p:nvPr>
        </p:nvSpPr>
        <p:spPr/>
        <p:txBody>
          <a:bodyPr/>
          <a:lstStyle/>
          <a:p>
            <a:fld id="{A6670016-7529-41EF-A4DC-91A949B9E2D7}" type="slidenum">
              <a:rPr lang="en-CA" smtClean="0"/>
              <a:t>20</a:t>
            </a:fld>
            <a:endParaRPr lang="en-CA"/>
          </a:p>
        </p:txBody>
      </p:sp>
    </p:spTree>
    <p:extLst>
      <p:ext uri="{BB962C8B-B14F-4D97-AF65-F5344CB8AC3E}">
        <p14:creationId xmlns:p14="http://schemas.microsoft.com/office/powerpoint/2010/main" val="39343435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Jeremiah 12 alludes to 597</a:t>
            </a:r>
          </a:p>
          <a:p>
            <a:pPr marL="171450" indent="-171450">
              <a:buFont typeface="Arial" panose="020B0604020202020204" pitchFamily="34" charset="0"/>
              <a:buChar char="•"/>
            </a:pPr>
            <a:r>
              <a:rPr lang="en-CA" dirty="0"/>
              <a:t>We know of Jeremiah, Baruch, and Habakkuk …</a:t>
            </a:r>
          </a:p>
          <a:p>
            <a:pPr marL="171450" indent="-171450">
              <a:buFont typeface="Arial" panose="020B0604020202020204" pitchFamily="34" charset="0"/>
              <a:buChar char="•"/>
            </a:pPr>
            <a:r>
              <a:rPr lang="en-CA" dirty="0"/>
              <a:t>“A Question of Timing”</a:t>
            </a:r>
          </a:p>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A6670016-7529-41EF-A4DC-91A949B9E2D7}" type="slidenum">
              <a:rPr lang="en-CA" smtClean="0"/>
              <a:t>21</a:t>
            </a:fld>
            <a:endParaRPr lang="en-CA"/>
          </a:p>
        </p:txBody>
      </p:sp>
    </p:spTree>
    <p:extLst>
      <p:ext uri="{BB962C8B-B14F-4D97-AF65-F5344CB8AC3E}">
        <p14:creationId xmlns:p14="http://schemas.microsoft.com/office/powerpoint/2010/main" val="19532304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663F76-F1B0-95E6-64CC-6110472913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B972DA-C64B-3FD5-105B-4906CA7C4F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90324A-D996-EA54-6239-7DE7930F64A7}"/>
              </a:ext>
            </a:extLst>
          </p:cNvPr>
          <p:cNvSpPr>
            <a:spLocks noGrp="1"/>
          </p:cNvSpPr>
          <p:nvPr>
            <p:ph type="body" idx="1"/>
          </p:nvPr>
        </p:nvSpPr>
        <p:spPr/>
        <p:txBody>
          <a:bodyPr/>
          <a:lstStyle/>
          <a:p>
            <a:pPr marL="171450" indent="-171450">
              <a:buFont typeface="Arial" panose="020B0604020202020204" pitchFamily="34" charset="0"/>
              <a:buChar char="•"/>
            </a:pPr>
            <a:r>
              <a:rPr lang="en-CA" dirty="0"/>
              <a:t>We’ve been at this for about 100 years now …</a:t>
            </a:r>
          </a:p>
          <a:p>
            <a:pPr marL="171450" indent="-171450">
              <a:buFont typeface="Arial" panose="020B0604020202020204" pitchFamily="34" charset="0"/>
              <a:buChar char="•"/>
            </a:pPr>
            <a:r>
              <a:rPr lang="en-CA" dirty="0"/>
              <a:t>“your people” – True Worshippers, “name shall be found written in the book”</a:t>
            </a:r>
          </a:p>
          <a:p>
            <a:pPr marL="171450" indent="-171450">
              <a:buFont typeface="Arial" panose="020B0604020202020204" pitchFamily="34" charset="0"/>
              <a:buChar char="•"/>
            </a:pPr>
            <a:r>
              <a:rPr lang="en-CA" dirty="0"/>
              <a:t>We do understand much of “what” is going to happen, but there is no way for us to know “how” or “when” …</a:t>
            </a:r>
          </a:p>
          <a:p>
            <a:pPr marL="171450" indent="-171450">
              <a:buFont typeface="Arial" panose="020B0604020202020204" pitchFamily="34" charset="0"/>
              <a:buChar char="•"/>
            </a:pPr>
            <a:r>
              <a:rPr lang="en-CA" dirty="0"/>
              <a:t>The prophecies of Daniel were sealed until the Book of Revelation was given …</a:t>
            </a:r>
          </a:p>
        </p:txBody>
      </p:sp>
      <p:sp>
        <p:nvSpPr>
          <p:cNvPr id="4" name="Slide Number Placeholder 3">
            <a:extLst>
              <a:ext uri="{FF2B5EF4-FFF2-40B4-BE49-F238E27FC236}">
                <a16:creationId xmlns:a16="http://schemas.microsoft.com/office/drawing/2014/main" id="{354920E2-A628-9585-C2FD-F4F7C7DA4EE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670016-7529-41EF-A4DC-91A949B9E2D7}"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16565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This is why it is “</a:t>
            </a:r>
            <a:r>
              <a:rPr lang="en-CA" b="1" u="sng" dirty="0"/>
              <a:t>a question of timing</a:t>
            </a:r>
            <a:r>
              <a:rPr lang="en-CA" dirty="0"/>
              <a:t>”: wherever we observe the fulfillment of prophecy, our perspective is very limited</a:t>
            </a:r>
          </a:p>
        </p:txBody>
      </p:sp>
      <p:sp>
        <p:nvSpPr>
          <p:cNvPr id="4" name="Slide Number Placeholder 3"/>
          <p:cNvSpPr>
            <a:spLocks noGrp="1"/>
          </p:cNvSpPr>
          <p:nvPr>
            <p:ph type="sldNum" sz="quarter" idx="5"/>
          </p:nvPr>
        </p:nvSpPr>
        <p:spPr/>
        <p:txBody>
          <a:bodyPr/>
          <a:lstStyle/>
          <a:p>
            <a:fld id="{A6670016-7529-41EF-A4DC-91A949B9E2D7}" type="slidenum">
              <a:rPr lang="en-CA" smtClean="0"/>
              <a:t>2</a:t>
            </a:fld>
            <a:endParaRPr lang="en-CA"/>
          </a:p>
        </p:txBody>
      </p:sp>
    </p:spTree>
    <p:extLst>
      <p:ext uri="{BB962C8B-B14F-4D97-AF65-F5344CB8AC3E}">
        <p14:creationId xmlns:p14="http://schemas.microsoft.com/office/powerpoint/2010/main" val="11743882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An object lesson for us:</a:t>
            </a:r>
          </a:p>
          <a:p>
            <a:pPr marL="171450" indent="-171450">
              <a:buFont typeface="Arial" panose="020B0604020202020204" pitchFamily="34" charset="0"/>
              <a:buChar char="•"/>
            </a:pPr>
            <a:r>
              <a:rPr lang="en-CA" dirty="0"/>
              <a:t>“</a:t>
            </a:r>
            <a:r>
              <a:rPr lang="en-CA" b="1" u="sng" dirty="0"/>
              <a:t>1975 In Prophecy</a:t>
            </a:r>
            <a:r>
              <a:rPr lang="en-CA" dirty="0"/>
              <a:t>” was based on this</a:t>
            </a:r>
          </a:p>
          <a:p>
            <a:pPr marL="171450" indent="-171450">
              <a:buFont typeface="Arial" panose="020B0604020202020204" pitchFamily="34" charset="0"/>
              <a:buChar char="•"/>
            </a:pPr>
            <a:r>
              <a:rPr lang="en-CA" dirty="0"/>
              <a:t>The assumption was that “this generation” of the Olivet Prophecy was applicable … </a:t>
            </a:r>
          </a:p>
          <a:p>
            <a:pPr marL="171450" indent="-171450">
              <a:buFont typeface="Arial" panose="020B0604020202020204" pitchFamily="34" charset="0"/>
              <a:buChar char="•"/>
            </a:pPr>
            <a:r>
              <a:rPr lang="en-CA" dirty="0"/>
              <a:t>When we try to figure things our from our limited human perspective, </a:t>
            </a:r>
            <a:br>
              <a:rPr lang="en-CA" dirty="0"/>
            </a:br>
            <a:r>
              <a:rPr lang="en-CA" dirty="0"/>
              <a:t>we fail: “it’s a question of timing”</a:t>
            </a:r>
          </a:p>
          <a:p>
            <a:pPr marL="171450" indent="-171450">
              <a:buFont typeface="Arial" panose="020B0604020202020204" pitchFamily="34" charset="0"/>
              <a:buChar char="•"/>
            </a:pPr>
            <a:r>
              <a:rPr lang="en-CA" dirty="0"/>
              <a:t>We can see were we are in the working out of the Plan of God; we can see “what” has yet to occur; but we CANNOT figure out “how”, “when”, or “how long”  </a:t>
            </a:r>
            <a:br>
              <a:rPr lang="en-CA" dirty="0"/>
            </a:br>
            <a:endParaRPr lang="en-CA" dirty="0"/>
          </a:p>
        </p:txBody>
      </p:sp>
      <p:sp>
        <p:nvSpPr>
          <p:cNvPr id="4" name="Slide Number Placeholder 3"/>
          <p:cNvSpPr>
            <a:spLocks noGrp="1"/>
          </p:cNvSpPr>
          <p:nvPr>
            <p:ph type="sldNum" sz="quarter" idx="5"/>
          </p:nvPr>
        </p:nvSpPr>
        <p:spPr/>
        <p:txBody>
          <a:bodyPr/>
          <a:lstStyle/>
          <a:p>
            <a:fld id="{A6670016-7529-41EF-A4DC-91A949B9E2D7}" type="slidenum">
              <a:rPr lang="en-CA" smtClean="0"/>
              <a:t>23</a:t>
            </a:fld>
            <a:endParaRPr lang="en-CA"/>
          </a:p>
        </p:txBody>
      </p:sp>
    </p:spTree>
    <p:extLst>
      <p:ext uri="{BB962C8B-B14F-4D97-AF65-F5344CB8AC3E}">
        <p14:creationId xmlns:p14="http://schemas.microsoft.com/office/powerpoint/2010/main" val="659609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 second beast is the religious aspect of the “beast power”</a:t>
            </a:r>
          </a:p>
          <a:p>
            <a:pPr marL="171450" indent="-171450">
              <a:buFont typeface="Arial" panose="020B0604020202020204" pitchFamily="34" charset="0"/>
              <a:buChar char="•"/>
            </a:pPr>
            <a:r>
              <a:rPr lang="en-CA" dirty="0"/>
              <a:t>The second beast in instrumental in instigating the worship of the first beast</a:t>
            </a:r>
          </a:p>
          <a:p>
            <a:pPr marL="171450" indent="-171450">
              <a:buFont typeface="Arial" panose="020B0604020202020204" pitchFamily="34" charset="0"/>
              <a:buChar char="•"/>
            </a:pPr>
            <a:r>
              <a:rPr lang="en-CA" dirty="0"/>
              <a:t>An AI driven holographic image can do all these things …</a:t>
            </a:r>
          </a:p>
        </p:txBody>
      </p:sp>
      <p:sp>
        <p:nvSpPr>
          <p:cNvPr id="4" name="Slide Number Placeholder 3"/>
          <p:cNvSpPr>
            <a:spLocks noGrp="1"/>
          </p:cNvSpPr>
          <p:nvPr>
            <p:ph type="sldNum" sz="quarter" idx="5"/>
          </p:nvPr>
        </p:nvSpPr>
        <p:spPr/>
        <p:txBody>
          <a:bodyPr/>
          <a:lstStyle/>
          <a:p>
            <a:fld id="{A6670016-7529-41EF-A4DC-91A949B9E2D7}" type="slidenum">
              <a:rPr lang="en-CA" smtClean="0"/>
              <a:t>24</a:t>
            </a:fld>
            <a:endParaRPr lang="en-CA"/>
          </a:p>
        </p:txBody>
      </p:sp>
    </p:spTree>
    <p:extLst>
      <p:ext uri="{BB962C8B-B14F-4D97-AF65-F5344CB8AC3E}">
        <p14:creationId xmlns:p14="http://schemas.microsoft.com/office/powerpoint/2010/main" val="10781524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“fourth beast” of Daniel  is the “beast power” of Revelation, Babylon the Great </a:t>
            </a:r>
          </a:p>
        </p:txBody>
      </p:sp>
      <p:sp>
        <p:nvSpPr>
          <p:cNvPr id="4" name="Slide Number Placeholder 3"/>
          <p:cNvSpPr>
            <a:spLocks noGrp="1"/>
          </p:cNvSpPr>
          <p:nvPr>
            <p:ph type="sldNum" sz="quarter" idx="5"/>
          </p:nvPr>
        </p:nvSpPr>
        <p:spPr/>
        <p:txBody>
          <a:bodyPr/>
          <a:lstStyle/>
          <a:p>
            <a:fld id="{A6670016-7529-41EF-A4DC-91A949B9E2D7}" type="slidenum">
              <a:rPr lang="en-CA" smtClean="0"/>
              <a:t>25</a:t>
            </a:fld>
            <a:endParaRPr lang="en-CA"/>
          </a:p>
        </p:txBody>
      </p:sp>
    </p:spTree>
    <p:extLst>
      <p:ext uri="{BB962C8B-B14F-4D97-AF65-F5344CB8AC3E}">
        <p14:creationId xmlns:p14="http://schemas.microsoft.com/office/powerpoint/2010/main" val="16897355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he-IL" dirty="0"/>
              <a:t>דָּת</a:t>
            </a:r>
            <a:r>
              <a:rPr lang="en-CA" dirty="0"/>
              <a:t>  - </a:t>
            </a:r>
            <a:r>
              <a:rPr lang="en-CA" dirty="0" err="1"/>
              <a:t>dath</a:t>
            </a:r>
            <a:r>
              <a:rPr lang="en-CA" dirty="0"/>
              <a:t> is a Persian loan word, usually referring to “laws of the Medes and Persian”</a:t>
            </a:r>
          </a:p>
          <a:p>
            <a:pPr marL="171450" indent="-171450">
              <a:buFont typeface="Arial" panose="020B0604020202020204" pitchFamily="34" charset="0"/>
              <a:buChar char="•"/>
            </a:pPr>
            <a:r>
              <a:rPr lang="en-CA" dirty="0"/>
              <a:t>It is NOT talking about </a:t>
            </a:r>
            <a:r>
              <a:rPr lang="en-CA" i="1" dirty="0"/>
              <a:t>torah</a:t>
            </a:r>
            <a:r>
              <a:rPr lang="en-CA" dirty="0"/>
              <a:t>, the teaching of God  </a:t>
            </a:r>
          </a:p>
          <a:p>
            <a:pPr marL="171450" indent="-171450">
              <a:buFont typeface="Arial" panose="020B0604020202020204" pitchFamily="34" charset="0"/>
              <a:buChar char="•"/>
            </a:pPr>
            <a:r>
              <a:rPr lang="en-CA" dirty="0"/>
              <a:t>The implication is that the “little horn” believes its every utterance is “law”, which is how the “papacy” has operated since the Fourth Century </a:t>
            </a:r>
          </a:p>
        </p:txBody>
      </p:sp>
      <p:sp>
        <p:nvSpPr>
          <p:cNvPr id="4" name="Slide Number Placeholder 3"/>
          <p:cNvSpPr>
            <a:spLocks noGrp="1"/>
          </p:cNvSpPr>
          <p:nvPr>
            <p:ph type="sldNum" sz="quarter" idx="5"/>
          </p:nvPr>
        </p:nvSpPr>
        <p:spPr/>
        <p:txBody>
          <a:bodyPr/>
          <a:lstStyle/>
          <a:p>
            <a:fld id="{A6670016-7529-41EF-A4DC-91A949B9E2D7}" type="slidenum">
              <a:rPr lang="en-CA" smtClean="0"/>
              <a:t>26</a:t>
            </a:fld>
            <a:endParaRPr lang="en-CA"/>
          </a:p>
        </p:txBody>
      </p:sp>
    </p:spTree>
    <p:extLst>
      <p:ext uri="{BB962C8B-B14F-4D97-AF65-F5344CB8AC3E}">
        <p14:creationId xmlns:p14="http://schemas.microsoft.com/office/powerpoint/2010/main" val="37972923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point is “expect the unexpected”</a:t>
            </a:r>
          </a:p>
        </p:txBody>
      </p:sp>
      <p:sp>
        <p:nvSpPr>
          <p:cNvPr id="4" name="Slide Number Placeholder 3"/>
          <p:cNvSpPr>
            <a:spLocks noGrp="1"/>
          </p:cNvSpPr>
          <p:nvPr>
            <p:ph type="sldNum" sz="quarter" idx="5"/>
          </p:nvPr>
        </p:nvSpPr>
        <p:spPr/>
        <p:txBody>
          <a:bodyPr/>
          <a:lstStyle/>
          <a:p>
            <a:fld id="{A6670016-7529-41EF-A4DC-91A949B9E2D7}" type="slidenum">
              <a:rPr lang="en-CA" smtClean="0"/>
              <a:t>28</a:t>
            </a:fld>
            <a:endParaRPr lang="en-CA"/>
          </a:p>
        </p:txBody>
      </p:sp>
    </p:spTree>
    <p:extLst>
      <p:ext uri="{BB962C8B-B14F-4D97-AF65-F5344CB8AC3E}">
        <p14:creationId xmlns:p14="http://schemas.microsoft.com/office/powerpoint/2010/main" val="26690911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John is seeing a vision …</a:t>
            </a:r>
          </a:p>
          <a:p>
            <a:pPr marL="171450" indent="-171450">
              <a:buFont typeface="Arial" panose="020B0604020202020204" pitchFamily="34" charset="0"/>
              <a:buChar char="•"/>
            </a:pPr>
            <a:r>
              <a:rPr lang="en-CA" dirty="0"/>
              <a:t>This is what we all dread, but when it occurs we will know exactly where we are …</a:t>
            </a:r>
          </a:p>
          <a:p>
            <a:pPr marL="171450" indent="-171450">
              <a:buFont typeface="Arial" panose="020B0604020202020204" pitchFamily="34" charset="0"/>
              <a:buChar char="•"/>
            </a:pPr>
            <a:r>
              <a:rPr lang="en-CA" dirty="0"/>
              <a:t>But we still cannot be sure of the “day and the hour” …</a:t>
            </a:r>
          </a:p>
          <a:p>
            <a:pPr marL="171450" indent="-171450">
              <a:buFont typeface="Arial" panose="020B0604020202020204" pitchFamily="34" charset="0"/>
              <a:buChar char="•"/>
            </a:pPr>
            <a:r>
              <a:rPr lang="en-CA" dirty="0"/>
              <a:t>The first “beast” is the political aspect of the “beast power”</a:t>
            </a:r>
          </a:p>
        </p:txBody>
      </p:sp>
      <p:sp>
        <p:nvSpPr>
          <p:cNvPr id="4" name="Slide Number Placeholder 3"/>
          <p:cNvSpPr>
            <a:spLocks noGrp="1"/>
          </p:cNvSpPr>
          <p:nvPr>
            <p:ph type="sldNum" sz="quarter" idx="5"/>
          </p:nvPr>
        </p:nvSpPr>
        <p:spPr/>
        <p:txBody>
          <a:bodyPr/>
          <a:lstStyle/>
          <a:p>
            <a:fld id="{A6670016-7529-41EF-A4DC-91A949B9E2D7}" type="slidenum">
              <a:rPr lang="en-CA" smtClean="0"/>
              <a:t>29</a:t>
            </a:fld>
            <a:endParaRPr lang="en-CA"/>
          </a:p>
        </p:txBody>
      </p:sp>
    </p:spTree>
    <p:extLst>
      <p:ext uri="{BB962C8B-B14F-4D97-AF65-F5344CB8AC3E}">
        <p14:creationId xmlns:p14="http://schemas.microsoft.com/office/powerpoint/2010/main" val="7050188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All governments in the world today are under the authority of Satan the Devil</a:t>
            </a:r>
          </a:p>
        </p:txBody>
      </p:sp>
      <p:sp>
        <p:nvSpPr>
          <p:cNvPr id="4" name="Slide Number Placeholder 3"/>
          <p:cNvSpPr>
            <a:spLocks noGrp="1"/>
          </p:cNvSpPr>
          <p:nvPr>
            <p:ph type="sldNum" sz="quarter" idx="5"/>
          </p:nvPr>
        </p:nvSpPr>
        <p:spPr/>
        <p:txBody>
          <a:bodyPr/>
          <a:lstStyle/>
          <a:p>
            <a:fld id="{A6670016-7529-41EF-A4DC-91A949B9E2D7}" type="slidenum">
              <a:rPr lang="en-CA" smtClean="0"/>
              <a:t>30</a:t>
            </a:fld>
            <a:endParaRPr lang="en-CA"/>
          </a:p>
        </p:txBody>
      </p:sp>
    </p:spTree>
    <p:extLst>
      <p:ext uri="{BB962C8B-B14F-4D97-AF65-F5344CB8AC3E}">
        <p14:creationId xmlns:p14="http://schemas.microsoft.com/office/powerpoint/2010/main" val="39304109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CA" sz="800" b="1" u="sng" dirty="0"/>
              <a:t>The reward is NOT eternal life …</a:t>
            </a:r>
          </a:p>
          <a:p>
            <a:pPr marL="0" indent="0">
              <a:buFont typeface="Arial" panose="020B0604020202020204" pitchFamily="34" charset="0"/>
              <a:buNone/>
            </a:pPr>
            <a:r>
              <a:rPr lang="en-CA" sz="800" dirty="0"/>
              <a:t> Jeremiah 1:12 - Then the LORD said to me, “You have seen well, for I am watching over my word to perform it.”</a:t>
            </a:r>
          </a:p>
          <a:p>
            <a:pPr marL="0" indent="0">
              <a:buFont typeface="Arial" panose="020B0604020202020204" pitchFamily="34" charset="0"/>
              <a:buNone/>
            </a:pPr>
            <a:r>
              <a:rPr lang="en-CA" sz="800" dirty="0"/>
              <a:t>Jeremiah 31:28 - And it shall come to pass that as I have watched over them to pluck up and break down, to overthrow, destroy, and bring harm, so I will watch over them to build and to plant, declares the LORD.</a:t>
            </a:r>
          </a:p>
          <a:p>
            <a:pPr marL="0" indent="0">
              <a:buFont typeface="Arial" panose="020B0604020202020204" pitchFamily="34" charset="0"/>
              <a:buNone/>
            </a:pPr>
            <a:r>
              <a:rPr lang="en-CA" sz="800" dirty="0"/>
              <a:t>Matthew 16:6 - Jesus said to them, “Watch and beware of the leaven of the Pharisees and Sadducees.”</a:t>
            </a:r>
          </a:p>
          <a:p>
            <a:pPr marL="0" indent="0">
              <a:buFont typeface="Arial" panose="020B0604020202020204" pitchFamily="34" charset="0"/>
              <a:buNone/>
            </a:pPr>
            <a:r>
              <a:rPr lang="en-CA" sz="800" dirty="0"/>
              <a:t>Matthew 25:13 - Watch therefore, for you know neither the day nor the hour.</a:t>
            </a:r>
          </a:p>
          <a:p>
            <a:r>
              <a:rPr lang="en-CA" sz="800" dirty="0"/>
              <a:t>Mark 8:15 - And he cautioned them, saying, “Watch out; beware of the leaven of the Pharisees and the leaven of Herod.”</a:t>
            </a:r>
          </a:p>
          <a:p>
            <a:r>
              <a:rPr lang="en-CA" sz="800" dirty="0"/>
              <a:t>Luke 21:34 - “But watch yourselves lest your hearts be weighed down with dissipation and drunkenness and cares of this life, and that day come upon you suddenly like a trap.</a:t>
            </a:r>
          </a:p>
          <a:p>
            <a:r>
              <a:rPr lang="en-CA" sz="800" dirty="0"/>
              <a:t>1 Corinthians 16:13 - Be watchful, stand firm in the faith, act like men, be strong.</a:t>
            </a:r>
          </a:p>
          <a:p>
            <a:r>
              <a:rPr lang="en-CA" sz="800" dirty="0"/>
              <a:t>Colossians 4:2 - Continue steadfastly in prayer, being watchful in it with thanksgiving.</a:t>
            </a:r>
          </a:p>
          <a:p>
            <a:r>
              <a:rPr lang="en-CA" sz="800" dirty="0"/>
              <a:t>1 Timothy 4:16 - Keep a close watch on yourself and on the teaching. Persist in this, for by so doing you will save both yourself and your hearers.</a:t>
            </a:r>
          </a:p>
          <a:p>
            <a:r>
              <a:rPr lang="en-CA" sz="800" dirty="0"/>
              <a:t>Hebrews 13:17 - Obey your leaders and submit to them, for they are keeping watch over your souls, as those who will have to give an account. Let them do this with joy and not with groaning, for that would be of no advantage to you.</a:t>
            </a:r>
          </a:p>
          <a:p>
            <a:r>
              <a:rPr lang="en-CA" sz="800" dirty="0"/>
              <a:t>1 Peter 5:8 - Be sober-minded; be watchful. Your adversary the devil prowls around like a roaring lion, seeking someone to devour.</a:t>
            </a:r>
          </a:p>
          <a:p>
            <a:r>
              <a:rPr lang="en-CA" sz="800" dirty="0"/>
              <a:t>2 John 8 - Watch yourselves, so that you may not lose what we have worked for, but may win a full reward.</a:t>
            </a:r>
          </a:p>
        </p:txBody>
      </p:sp>
      <p:sp>
        <p:nvSpPr>
          <p:cNvPr id="4" name="Slide Number Placeholder 3"/>
          <p:cNvSpPr>
            <a:spLocks noGrp="1"/>
          </p:cNvSpPr>
          <p:nvPr>
            <p:ph type="sldNum" sz="quarter" idx="5"/>
          </p:nvPr>
        </p:nvSpPr>
        <p:spPr/>
        <p:txBody>
          <a:bodyPr/>
          <a:lstStyle/>
          <a:p>
            <a:fld id="{A6670016-7529-41EF-A4DC-91A949B9E2D7}" type="slidenum">
              <a:rPr lang="en-CA" smtClean="0"/>
              <a:t>31</a:t>
            </a:fld>
            <a:endParaRPr lang="en-CA"/>
          </a:p>
        </p:txBody>
      </p:sp>
    </p:spTree>
    <p:extLst>
      <p:ext uri="{BB962C8B-B14F-4D97-AF65-F5344CB8AC3E}">
        <p14:creationId xmlns:p14="http://schemas.microsoft.com/office/powerpoint/2010/main" val="33541332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Put trust in God, NOT peoples ideas, or speculation, or tradition …</a:t>
            </a:r>
          </a:p>
          <a:p>
            <a:pPr marL="171450" indent="-171450">
              <a:buFont typeface="Arial" panose="020B0604020202020204" pitchFamily="34" charset="0"/>
              <a:buChar char="•"/>
            </a:pPr>
            <a:r>
              <a:rPr lang="en-CA" sz="1200" dirty="0"/>
              <a:t>what does the Bible actually say?</a:t>
            </a:r>
          </a:p>
          <a:p>
            <a:r>
              <a:rPr lang="en-CA" sz="800" dirty="0"/>
              <a:t>Isaiah 12:2 - “Behold, God is my salvation; I will trust, and will not be afraid; for the LORD GOD is my strength and my song, and he has become my salvation.”</a:t>
            </a:r>
          </a:p>
          <a:p>
            <a:r>
              <a:rPr lang="en-CA" sz="800" dirty="0"/>
              <a:t>Isaiah 26:3 - You keep him in perfect peace whose mind is stayed on you, because he trusts in you.</a:t>
            </a:r>
          </a:p>
          <a:p>
            <a:r>
              <a:rPr lang="en-CA" sz="800" dirty="0"/>
              <a:t>Isaiah 26:4 - Trust in the LORD forever, for the LORD GOD is an everlasting rock.</a:t>
            </a:r>
          </a:p>
          <a:p>
            <a:r>
              <a:rPr lang="en-CA" sz="800" dirty="0"/>
              <a:t>Isaiah 32:17 - And the effect of righteousness will be peace, and the result of righteousness, quietness and trust forever.</a:t>
            </a:r>
          </a:p>
          <a:p>
            <a:r>
              <a:rPr lang="en-CA" sz="800" dirty="0"/>
              <a:t>Isaiah 50:10 - Who among you fears the LORD and obeys the voice of his servant? Let him who walks in darkness and has no light trust in the name of the LORD and rely on his God.</a:t>
            </a:r>
          </a:p>
          <a:p>
            <a:r>
              <a:rPr lang="en-CA" sz="800" dirty="0"/>
              <a:t>Jeremiah 17:7 - “Blessed is the man who trusts in the LORD, whose trust is the LORD</a:t>
            </a:r>
          </a:p>
          <a:p>
            <a:r>
              <a:rPr lang="en-CA" sz="800" dirty="0"/>
              <a:t>Jeremiah 39:18 - For I will surely save you, and you shall not fall by the sword, but you shall have your life as a prize of war, because you have put your trust in me, declares the LORD.’”</a:t>
            </a:r>
          </a:p>
          <a:p>
            <a:r>
              <a:rPr lang="en-CA" sz="800" dirty="0"/>
              <a:t>Philippians 2:24 - and I trust in the Lord that shortly I myself will come also.</a:t>
            </a:r>
          </a:p>
          <a:p>
            <a:r>
              <a:rPr lang="en-CA" sz="800" dirty="0"/>
              <a:t>Hebrews 2:13 - And again, “I will put my trust in him.” And again, “Behold, I and the children God has given me.”</a:t>
            </a:r>
          </a:p>
        </p:txBody>
      </p:sp>
      <p:sp>
        <p:nvSpPr>
          <p:cNvPr id="4" name="Slide Number Placeholder 3"/>
          <p:cNvSpPr>
            <a:spLocks noGrp="1"/>
          </p:cNvSpPr>
          <p:nvPr>
            <p:ph type="sldNum" sz="quarter" idx="5"/>
          </p:nvPr>
        </p:nvSpPr>
        <p:spPr/>
        <p:txBody>
          <a:bodyPr/>
          <a:lstStyle/>
          <a:p>
            <a:fld id="{A6670016-7529-41EF-A4DC-91A949B9E2D7}" type="slidenum">
              <a:rPr lang="en-CA" smtClean="0"/>
              <a:t>32</a:t>
            </a:fld>
            <a:endParaRPr lang="en-CA"/>
          </a:p>
        </p:txBody>
      </p:sp>
    </p:spTree>
    <p:extLst>
      <p:ext uri="{BB962C8B-B14F-4D97-AF65-F5344CB8AC3E}">
        <p14:creationId xmlns:p14="http://schemas.microsoft.com/office/powerpoint/2010/main" val="21989093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The Plan of God is inexorable – it will be accomplished …</a:t>
            </a:r>
          </a:p>
          <a:p>
            <a:pPr marL="171450" indent="-171450">
              <a:buFont typeface="Arial" panose="020B0604020202020204" pitchFamily="34" charset="0"/>
              <a:buChar char="•"/>
            </a:pPr>
            <a:r>
              <a:rPr lang="en-CA" sz="1200" dirty="0"/>
              <a:t>On God’s timeline, NOT ours …</a:t>
            </a:r>
          </a:p>
          <a:p>
            <a:pPr marL="171450" indent="-171450">
              <a:buFont typeface="Arial" panose="020B0604020202020204" pitchFamily="34" charset="0"/>
              <a:buChar char="•"/>
            </a:pPr>
            <a:r>
              <a:rPr lang="en-CA" sz="1200" dirty="0"/>
              <a:t>We cannot figure out “dates and times” …</a:t>
            </a:r>
          </a:p>
          <a:p>
            <a:pPr marL="171450" indent="-171450">
              <a:buFont typeface="Arial" panose="020B0604020202020204" pitchFamily="34" charset="0"/>
              <a:buChar char="•"/>
            </a:pPr>
            <a:r>
              <a:rPr lang="el-GR" sz="1200" dirty="0"/>
              <a:t>υἱοθεσία </a:t>
            </a:r>
            <a:r>
              <a:rPr lang="en-CA" sz="1200" dirty="0"/>
              <a:t>- </a:t>
            </a:r>
            <a:r>
              <a:rPr lang="en-CA" sz="1200" dirty="0" err="1"/>
              <a:t>huiothesia</a:t>
            </a:r>
            <a:r>
              <a:rPr lang="en-CA" sz="1200" dirty="0"/>
              <a:t>, “sonship”, see also Romans 8:15, 23, 9:4, Galatians 4:5 </a:t>
            </a:r>
            <a:endParaRPr lang="en-CA" sz="800" dirty="0"/>
          </a:p>
          <a:p>
            <a:r>
              <a:rPr lang="en-CA" sz="800" dirty="0"/>
              <a:t>Isaiah 14:24 - The LORD of hosts has sworn: “As I have planned, so shall it be, and as I have purposed, so shall it stand,</a:t>
            </a:r>
          </a:p>
          <a:p>
            <a:r>
              <a:rPr lang="en-CA" sz="800" dirty="0"/>
              <a:t>Isaiah 14:26 - This is the purpose that is purposed concerning the whole earth, and this is the hand that is stretched out over all the nations.</a:t>
            </a:r>
          </a:p>
          <a:p>
            <a:r>
              <a:rPr lang="en-CA" sz="800" dirty="0"/>
              <a:t>Isaiah 14:27 - For the LORD of hosts has purposed, and who will annul it? His hand is stretched out, and who will turn it back?</a:t>
            </a:r>
          </a:p>
          <a:p>
            <a:r>
              <a:rPr lang="en-CA" sz="800" dirty="0"/>
              <a:t>Isaiah 22:11 - You made a reservoir between the two walls for the water of the old pool. But you did not look to him who did it, or see him who planned it long ago.</a:t>
            </a:r>
          </a:p>
          <a:p>
            <a:r>
              <a:rPr lang="en-CA" sz="800" dirty="0"/>
              <a:t>Isaiah 25:1 - O LORD, you are my God; I will exalt you; I will praise your name, for you have done wonderful things, plans formed of old, faithful and sure.</a:t>
            </a:r>
          </a:p>
          <a:p>
            <a:r>
              <a:rPr lang="en-CA" sz="800" dirty="0"/>
              <a:t>Isaiah 37:26 - “‘Have you not heard that I determined it long ago? I planned from days of old what now I bring to pass, that you should make fortified cities crash into heaps of ruins,</a:t>
            </a:r>
          </a:p>
          <a:p>
            <a:r>
              <a:rPr lang="en-CA" sz="800" dirty="0"/>
              <a:t>Isaiah 46:10 - declaring the end from the beginning and from ancient times things not yet done, saying, ‘My counsel shall stand, and I will accomplish all my purpose,’</a:t>
            </a:r>
            <a:br>
              <a:rPr lang="en-CA" sz="800" dirty="0"/>
            </a:br>
            <a:r>
              <a:rPr lang="en-CA" sz="800" dirty="0"/>
              <a:t>Isaiah 55:11 - so shall my word be that goes out from my mouth; it shall not return to me empty, but it shall accomplish that which I purpose, and shall succeed in the thing for which I sent it.</a:t>
            </a:r>
          </a:p>
          <a:p>
            <a:r>
              <a:rPr lang="en-CA" sz="800" dirty="0"/>
              <a:t>Jeremiah 18:11 - Now, therefore, say to the men of Judah and the inhabitants of Jerusalem: ‘Thus says the LORD, Behold, I am shaping disaster against you and devising a plan against you. Return, every one from his evil way, and amend your ways and your deeds.’</a:t>
            </a:r>
          </a:p>
          <a:p>
            <a:r>
              <a:rPr lang="en-CA" sz="800" dirty="0"/>
              <a:t>Jeremiah 29:11 - For I know the plans I have for you, declares the LORD, plans for welfare and not for evil, to give you a future and a hope.</a:t>
            </a:r>
          </a:p>
          <a:p>
            <a:r>
              <a:rPr lang="en-CA" sz="800" dirty="0"/>
              <a:t>Jeremiah 50:45 - Therefore hear the plan that the LORD has made against Babylon, and the purposes that he has formed against the land of the Chaldeans: Surely the little ones of their flock shall be dragged away; surely their fold shall be appalled at their fate.</a:t>
            </a:r>
          </a:p>
          <a:p>
            <a:r>
              <a:rPr lang="en-CA" sz="800" dirty="0"/>
              <a:t>Jeremiah 51:12 - “Set up a standard against the walls of Babylon; make the watch strong; set up watchmen; prepare the ambushes; for the LORD has both planned and done what he spoke concerning the inhabitants of Babylon.</a:t>
            </a:r>
          </a:p>
          <a:p>
            <a:r>
              <a:rPr lang="en-CA" sz="800" dirty="0"/>
              <a:t>Lamentations 2:17 - The LORD has done what he purposed; he has carried out his word, which he commanded long ago; he has thrown down without pity; he has made the enemy rejoice over you and exalted the might of your foes.</a:t>
            </a:r>
          </a:p>
          <a:p>
            <a:r>
              <a:rPr lang="en-CA" sz="800" dirty="0"/>
              <a:t>Micah 4:12 - But they do not know the thoughts of the LORD; they do not understand his plan, that he has gathered them as sheaves to the threshing floor.</a:t>
            </a:r>
          </a:p>
          <a:p>
            <a:r>
              <a:rPr lang="en-CA" sz="800" dirty="0"/>
              <a:t>Luke 4:43 - but he said to them, “I must preach the good news of the kingdom of God to the other towns as well; for I was sent for this purpose.”</a:t>
            </a:r>
          </a:p>
          <a:p>
            <a:r>
              <a:rPr lang="en-CA" sz="800" dirty="0"/>
              <a:t>John 12:27 - “Now is my soul troubled. And what shall I say? ‘Father, save me from this hour’? But for this purpose I have come to this hour.</a:t>
            </a:r>
          </a:p>
          <a:p>
            <a:r>
              <a:rPr lang="en-CA" sz="800" dirty="0"/>
              <a:t>John 18:37 - Then Pilate said to him, “So you are a king?” Jesus answered, “You say that I am a king. For this purpose I was born and for this purpose I have come into the world—to bear witness to the truth. Everyone who is of the truth listens to my voice.”</a:t>
            </a:r>
          </a:p>
          <a:p>
            <a:r>
              <a:rPr lang="en-CA" sz="800" dirty="0"/>
              <a:t>Acts 2:23 - this Jesus, delivered up according to the definite plan and foreknowledge of God, you crucified and killed by the hands of lawless men.</a:t>
            </a:r>
          </a:p>
          <a:p>
            <a:r>
              <a:rPr lang="en-CA" sz="800" dirty="0"/>
              <a:t>Acts 13:36 - For David, after he had served the purpose of God in his own generation, fell asleep and was laid with his fathers and saw corruption,</a:t>
            </a:r>
          </a:p>
          <a:p>
            <a:r>
              <a:rPr lang="en-CA" sz="800" dirty="0"/>
              <a:t>Acts 26:16 - But rise and stand upon your feet, for I have appeared to you for this purpose, to appoint you as a servant and witness to the things in which you have seen me and to those in which I will appear to you,</a:t>
            </a:r>
          </a:p>
          <a:p>
            <a:r>
              <a:rPr lang="en-CA" sz="800" dirty="0"/>
              <a:t>Romans 8:28 - And we know that for those who love God all things work together for good, for those who are called according to his purpose.</a:t>
            </a:r>
          </a:p>
          <a:p>
            <a:r>
              <a:rPr lang="en-CA" sz="800" dirty="0"/>
              <a:t>Romans 9:11 - though they were not yet born and had done nothing either good or bad—in order that God’s purpose of election might continue, not because of works but because of him who calls—</a:t>
            </a:r>
          </a:p>
          <a:p>
            <a:r>
              <a:rPr lang="en-CA" sz="800" dirty="0"/>
              <a:t>Ephesians 1:5 - he predestined us for adoption to himself as sons through Jesus Christ, according to the purpose of his will,</a:t>
            </a:r>
          </a:p>
          <a:p>
            <a:r>
              <a:rPr lang="en-CA" sz="800" dirty="0"/>
              <a:t>Ephesians 1:9 - making known to us the mystery of his will, according to his purpose, which he set forth in Christ</a:t>
            </a:r>
          </a:p>
          <a:p>
            <a:r>
              <a:rPr lang="en-CA" sz="800" dirty="0"/>
              <a:t>Ephesians 1:10 - as a plan for the fullness of time, to unite all things in Christ, things in heaven and things on earth in him.</a:t>
            </a:r>
          </a:p>
          <a:p>
            <a:r>
              <a:rPr lang="en-CA" sz="800" dirty="0"/>
              <a:t>Ephesians 1:11 - In him we have obtained an inheritance, having been predestined according to the purpose of him who works all things according to the counsel of his will,</a:t>
            </a:r>
          </a:p>
          <a:p>
            <a:r>
              <a:rPr lang="en-CA" sz="800" dirty="0"/>
              <a:t>Ephesians 3:9 - and to bring to light for everyone what is the plan of the mystery hidden for ages in God, who created all things,</a:t>
            </a:r>
          </a:p>
          <a:p>
            <a:r>
              <a:rPr lang="en-CA" sz="800" dirty="0"/>
              <a:t>Ephesians 3:11 - This was according to the eternal purpose that he has realized in Christ Jesus our Lord,</a:t>
            </a:r>
          </a:p>
          <a:p>
            <a:r>
              <a:rPr lang="en-CA" sz="800" dirty="0"/>
              <a:t>2 Timothy 1:9 - who saved us and called us to a holy calling, not because of our works but because of his own purpose and grace, which he gave us in Christ Jesus before the ages began,</a:t>
            </a:r>
          </a:p>
          <a:p>
            <a:r>
              <a:rPr lang="en-CA" sz="800" dirty="0"/>
              <a:t>Hebrews 6:17 - So when God desired to show more convincingly to the heirs of the promise the unchangeable character of his purpose, he guaranteed it with an oath,</a:t>
            </a:r>
          </a:p>
          <a:p>
            <a:r>
              <a:rPr lang="en-CA" sz="800" dirty="0"/>
              <a:t>James 5:11 - Behold, we consider those blessed who remained steadfast. You have heard of the steadfastness of Job, and you have seen the purpose of the Lord, how the Lord is compassionate and merciful.</a:t>
            </a:r>
          </a:p>
        </p:txBody>
      </p:sp>
      <p:sp>
        <p:nvSpPr>
          <p:cNvPr id="4" name="Slide Number Placeholder 3"/>
          <p:cNvSpPr>
            <a:spLocks noGrp="1"/>
          </p:cNvSpPr>
          <p:nvPr>
            <p:ph type="sldNum" sz="quarter" idx="5"/>
          </p:nvPr>
        </p:nvSpPr>
        <p:spPr/>
        <p:txBody>
          <a:bodyPr/>
          <a:lstStyle/>
          <a:p>
            <a:fld id="{A6670016-7529-41EF-A4DC-91A949B9E2D7}" type="slidenum">
              <a:rPr lang="en-CA" smtClean="0"/>
              <a:t>33</a:t>
            </a:fld>
            <a:endParaRPr lang="en-CA"/>
          </a:p>
        </p:txBody>
      </p:sp>
    </p:spTree>
    <p:extLst>
      <p:ext uri="{BB962C8B-B14F-4D97-AF65-F5344CB8AC3E}">
        <p14:creationId xmlns:p14="http://schemas.microsoft.com/office/powerpoint/2010/main" val="72529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This is how God sees human history: the end from the beginning</a:t>
            </a:r>
          </a:p>
          <a:p>
            <a:pPr marL="171450" indent="-171450">
              <a:buFont typeface="Arial" panose="020B0604020202020204" pitchFamily="34" charset="0"/>
              <a:buChar char="•"/>
            </a:pPr>
            <a:r>
              <a:rPr lang="en-CA" dirty="0"/>
              <a:t>There is no “time” in eternity</a:t>
            </a:r>
          </a:p>
          <a:p>
            <a:pPr marL="171450" indent="-171450">
              <a:buFont typeface="Arial" panose="020B0604020202020204" pitchFamily="34" charset="0"/>
              <a:buChar char="•"/>
            </a:pPr>
            <a:r>
              <a:rPr lang="en-CA" dirty="0"/>
              <a:t>God sees human history as a single event</a:t>
            </a:r>
          </a:p>
        </p:txBody>
      </p:sp>
      <p:sp>
        <p:nvSpPr>
          <p:cNvPr id="4" name="Slide Number Placeholder 3"/>
          <p:cNvSpPr>
            <a:spLocks noGrp="1"/>
          </p:cNvSpPr>
          <p:nvPr>
            <p:ph type="sldNum" sz="quarter" idx="5"/>
          </p:nvPr>
        </p:nvSpPr>
        <p:spPr/>
        <p:txBody>
          <a:bodyPr/>
          <a:lstStyle/>
          <a:p>
            <a:fld id="{A6670016-7529-41EF-A4DC-91A949B9E2D7}" type="slidenum">
              <a:rPr lang="en-CA" smtClean="0"/>
              <a:t>3</a:t>
            </a:fld>
            <a:endParaRPr lang="en-CA"/>
          </a:p>
        </p:txBody>
      </p:sp>
    </p:spTree>
    <p:extLst>
      <p:ext uri="{BB962C8B-B14F-4D97-AF65-F5344CB8AC3E}">
        <p14:creationId xmlns:p14="http://schemas.microsoft.com/office/powerpoint/2010/main" val="85784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prophesies are NOT there so we can “figure things out” – they are to give us faith!</a:t>
            </a:r>
          </a:p>
        </p:txBody>
      </p:sp>
      <p:sp>
        <p:nvSpPr>
          <p:cNvPr id="4" name="Slide Number Placeholder 3"/>
          <p:cNvSpPr>
            <a:spLocks noGrp="1"/>
          </p:cNvSpPr>
          <p:nvPr>
            <p:ph type="sldNum" sz="quarter" idx="5"/>
          </p:nvPr>
        </p:nvSpPr>
        <p:spPr/>
        <p:txBody>
          <a:bodyPr/>
          <a:lstStyle/>
          <a:p>
            <a:fld id="{A6670016-7529-41EF-A4DC-91A949B9E2D7}" type="slidenum">
              <a:rPr lang="en-CA" smtClean="0"/>
              <a:t>34</a:t>
            </a:fld>
            <a:endParaRPr lang="en-CA"/>
          </a:p>
        </p:txBody>
      </p:sp>
    </p:spTree>
    <p:extLst>
      <p:ext uri="{BB962C8B-B14F-4D97-AF65-F5344CB8AC3E}">
        <p14:creationId xmlns:p14="http://schemas.microsoft.com/office/powerpoint/2010/main" val="20148241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Merodach-</a:t>
            </a:r>
            <a:r>
              <a:rPr lang="en-CA" dirty="0" err="1"/>
              <a:t>baladan</a:t>
            </a:r>
            <a:r>
              <a:rPr lang="en-CA" dirty="0"/>
              <a:t> used the illness as an excuse</a:t>
            </a:r>
          </a:p>
          <a:p>
            <a:pPr marL="171450" indent="-171450">
              <a:buFont typeface="Arial" panose="020B0604020202020204" pitchFamily="34" charset="0"/>
              <a:buChar char="•"/>
            </a:pPr>
            <a:r>
              <a:rPr lang="en-CA" dirty="0"/>
              <a:t>He was trying to involve Hezekiah against Assyria</a:t>
            </a:r>
          </a:p>
        </p:txBody>
      </p:sp>
      <p:sp>
        <p:nvSpPr>
          <p:cNvPr id="4" name="Slide Number Placeholder 3"/>
          <p:cNvSpPr>
            <a:spLocks noGrp="1"/>
          </p:cNvSpPr>
          <p:nvPr>
            <p:ph type="sldNum" sz="quarter" idx="5"/>
          </p:nvPr>
        </p:nvSpPr>
        <p:spPr/>
        <p:txBody>
          <a:bodyPr/>
          <a:lstStyle/>
          <a:p>
            <a:fld id="{A6670016-7529-41EF-A4DC-91A949B9E2D7}" type="slidenum">
              <a:rPr lang="en-CA" smtClean="0"/>
              <a:t>5</a:t>
            </a:fld>
            <a:endParaRPr lang="en-CA"/>
          </a:p>
        </p:txBody>
      </p:sp>
    </p:spTree>
    <p:extLst>
      <p:ext uri="{BB962C8B-B14F-4D97-AF65-F5344CB8AC3E}">
        <p14:creationId xmlns:p14="http://schemas.microsoft.com/office/powerpoint/2010/main" val="2272474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Isaiah saw things from God’s perspective</a:t>
            </a:r>
          </a:p>
          <a:p>
            <a:pPr marL="171450" indent="-171450">
              <a:buFont typeface="Arial" panose="020B0604020202020204" pitchFamily="34" charset="0"/>
              <a:buChar char="•"/>
            </a:pPr>
            <a:r>
              <a:rPr lang="en-CA" dirty="0"/>
              <a:t>To anyone familiar with Isaiah’s prophecies, it was clear and specific that Babylon would destroy Jerusalem</a:t>
            </a:r>
          </a:p>
          <a:p>
            <a:pPr marL="171450" indent="-171450">
              <a:buFont typeface="Arial" panose="020B0604020202020204" pitchFamily="34" charset="0"/>
              <a:buChar char="•"/>
            </a:pPr>
            <a:r>
              <a:rPr lang="en-CA" dirty="0"/>
              <a:t>But, Assyria was still the  big dog on the block</a:t>
            </a:r>
          </a:p>
        </p:txBody>
      </p:sp>
      <p:sp>
        <p:nvSpPr>
          <p:cNvPr id="4" name="Slide Number Placeholder 3"/>
          <p:cNvSpPr>
            <a:spLocks noGrp="1"/>
          </p:cNvSpPr>
          <p:nvPr>
            <p:ph type="sldNum" sz="quarter" idx="5"/>
          </p:nvPr>
        </p:nvSpPr>
        <p:spPr/>
        <p:txBody>
          <a:bodyPr/>
          <a:lstStyle/>
          <a:p>
            <a:fld id="{A6670016-7529-41EF-A4DC-91A949B9E2D7}" type="slidenum">
              <a:rPr lang="en-CA" smtClean="0"/>
              <a:t>6</a:t>
            </a:fld>
            <a:endParaRPr lang="en-CA"/>
          </a:p>
        </p:txBody>
      </p:sp>
    </p:spTree>
    <p:extLst>
      <p:ext uri="{BB962C8B-B14F-4D97-AF65-F5344CB8AC3E}">
        <p14:creationId xmlns:p14="http://schemas.microsoft.com/office/powerpoint/2010/main" val="3829411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Micah’s prophecy was probably earlier than Isaiah’s prophecy …</a:t>
            </a:r>
          </a:p>
          <a:p>
            <a:r>
              <a:rPr lang="en-CA" dirty="0"/>
              <a:t>Isaiah had other prophecies of Assyria’s decline and Babylonian hegemony …</a:t>
            </a:r>
          </a:p>
        </p:txBody>
      </p:sp>
      <p:sp>
        <p:nvSpPr>
          <p:cNvPr id="4" name="Slide Number Placeholder 3"/>
          <p:cNvSpPr>
            <a:spLocks noGrp="1"/>
          </p:cNvSpPr>
          <p:nvPr>
            <p:ph type="sldNum" sz="quarter" idx="5"/>
          </p:nvPr>
        </p:nvSpPr>
        <p:spPr/>
        <p:txBody>
          <a:bodyPr/>
          <a:lstStyle/>
          <a:p>
            <a:fld id="{A6670016-7529-41EF-A4DC-91A949B9E2D7}" type="slidenum">
              <a:rPr lang="en-CA" smtClean="0"/>
              <a:t>7</a:t>
            </a:fld>
            <a:endParaRPr lang="en-CA"/>
          </a:p>
        </p:txBody>
      </p:sp>
    </p:spTree>
    <p:extLst>
      <p:ext uri="{BB962C8B-B14F-4D97-AF65-F5344CB8AC3E}">
        <p14:creationId xmlns:p14="http://schemas.microsoft.com/office/powerpoint/2010/main" val="30621502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During the days of Ahaz, Hezekiah’s father, – before 715BC</a:t>
            </a:r>
          </a:p>
          <a:p>
            <a:pPr marL="171450" indent="-171450">
              <a:buFont typeface="Arial" panose="020B0604020202020204" pitchFamily="34" charset="0"/>
              <a:buChar char="•"/>
            </a:pPr>
            <a:r>
              <a:rPr lang="en-CA" dirty="0"/>
              <a:t>None of this was obvious in 700BC</a:t>
            </a:r>
          </a:p>
        </p:txBody>
      </p:sp>
      <p:sp>
        <p:nvSpPr>
          <p:cNvPr id="4" name="Slide Number Placeholder 3"/>
          <p:cNvSpPr>
            <a:spLocks noGrp="1"/>
          </p:cNvSpPr>
          <p:nvPr>
            <p:ph type="sldNum" sz="quarter" idx="5"/>
          </p:nvPr>
        </p:nvSpPr>
        <p:spPr/>
        <p:txBody>
          <a:bodyPr/>
          <a:lstStyle/>
          <a:p>
            <a:fld id="{A6670016-7529-41EF-A4DC-91A949B9E2D7}" type="slidenum">
              <a:rPr lang="en-CA" smtClean="0"/>
              <a:t>8</a:t>
            </a:fld>
            <a:endParaRPr lang="en-CA"/>
          </a:p>
        </p:txBody>
      </p:sp>
    </p:spTree>
    <p:extLst>
      <p:ext uri="{BB962C8B-B14F-4D97-AF65-F5344CB8AC3E}">
        <p14:creationId xmlns:p14="http://schemas.microsoft.com/office/powerpoint/2010/main" val="3197175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 Assyrian Empire became more and more internally unstable until it basically collapsed under its own weight </a:t>
            </a:r>
          </a:p>
          <a:p>
            <a:pPr marL="171450" indent="-171450">
              <a:buFont typeface="Arial" panose="020B0604020202020204" pitchFamily="34" charset="0"/>
              <a:buChar char="•"/>
            </a:pPr>
            <a:r>
              <a:rPr lang="en-CA" dirty="0"/>
              <a:t>75 years is a lifetime, two generations</a:t>
            </a:r>
          </a:p>
          <a:p>
            <a:pPr marL="171450" indent="-171450">
              <a:buFont typeface="Arial" panose="020B0604020202020204" pitchFamily="34" charset="0"/>
              <a:buChar char="•"/>
            </a:pPr>
            <a:r>
              <a:rPr lang="en-CA" dirty="0"/>
              <a:t>“A Question of Timing”</a:t>
            </a:r>
          </a:p>
        </p:txBody>
      </p:sp>
      <p:sp>
        <p:nvSpPr>
          <p:cNvPr id="4" name="Slide Number Placeholder 3"/>
          <p:cNvSpPr>
            <a:spLocks noGrp="1"/>
          </p:cNvSpPr>
          <p:nvPr>
            <p:ph type="sldNum" sz="quarter" idx="5"/>
          </p:nvPr>
        </p:nvSpPr>
        <p:spPr/>
        <p:txBody>
          <a:bodyPr/>
          <a:lstStyle/>
          <a:p>
            <a:fld id="{A6670016-7529-41EF-A4DC-91A949B9E2D7}" type="slidenum">
              <a:rPr lang="en-CA" smtClean="0"/>
              <a:t>10</a:t>
            </a:fld>
            <a:endParaRPr lang="en-CA"/>
          </a:p>
        </p:txBody>
      </p:sp>
    </p:spTree>
    <p:extLst>
      <p:ext uri="{BB962C8B-B14F-4D97-AF65-F5344CB8AC3E}">
        <p14:creationId xmlns:p14="http://schemas.microsoft.com/office/powerpoint/2010/main" val="2602374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Do read all of the chapter …</a:t>
            </a:r>
          </a:p>
        </p:txBody>
      </p:sp>
      <p:sp>
        <p:nvSpPr>
          <p:cNvPr id="4" name="Slide Number Placeholder 3"/>
          <p:cNvSpPr>
            <a:spLocks noGrp="1"/>
          </p:cNvSpPr>
          <p:nvPr>
            <p:ph type="sldNum" sz="quarter" idx="5"/>
          </p:nvPr>
        </p:nvSpPr>
        <p:spPr/>
        <p:txBody>
          <a:bodyPr/>
          <a:lstStyle/>
          <a:p>
            <a:fld id="{A6670016-7529-41EF-A4DC-91A949B9E2D7}" type="slidenum">
              <a:rPr lang="en-CA" smtClean="0"/>
              <a:t>11</a:t>
            </a:fld>
            <a:endParaRPr lang="en-CA"/>
          </a:p>
        </p:txBody>
      </p:sp>
    </p:spTree>
    <p:extLst>
      <p:ext uri="{BB962C8B-B14F-4D97-AF65-F5344CB8AC3E}">
        <p14:creationId xmlns:p14="http://schemas.microsoft.com/office/powerpoint/2010/main" val="2093990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32243-5317-4846-097E-767F42F8D4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D5A4E506-0136-69C7-0585-B4C0D53C56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BDD4AEA6-89C3-6F95-0BDA-D86A1DE440B1}"/>
              </a:ext>
            </a:extLst>
          </p:cNvPr>
          <p:cNvSpPr>
            <a:spLocks noGrp="1"/>
          </p:cNvSpPr>
          <p:nvPr>
            <p:ph type="dt" sz="half" idx="10"/>
          </p:nvPr>
        </p:nvSpPr>
        <p:spPr/>
        <p:txBody>
          <a:bodyPr/>
          <a:lstStyle/>
          <a:p>
            <a:fld id="{58DF4C10-3F79-4480-9F53-852580AB809C}" type="datetimeFigureOut">
              <a:rPr lang="en-CA" smtClean="0"/>
              <a:t>2026-05-30</a:t>
            </a:fld>
            <a:endParaRPr lang="en-CA"/>
          </a:p>
        </p:txBody>
      </p:sp>
      <p:sp>
        <p:nvSpPr>
          <p:cNvPr id="5" name="Footer Placeholder 4">
            <a:extLst>
              <a:ext uri="{FF2B5EF4-FFF2-40B4-BE49-F238E27FC236}">
                <a16:creationId xmlns:a16="http://schemas.microsoft.com/office/drawing/2014/main" id="{F4E19DA8-40CF-9F48-FF40-62F78842278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F72E55F-8D28-C919-615B-667EE9B93B0D}"/>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93583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F9C3C-CE9D-0F46-72AE-323A00643C9D}"/>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5A0F730-CB69-D65E-2D91-CC66410DE9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C0FD36A-86DE-EF9A-6F59-1E92498F63E7}"/>
              </a:ext>
            </a:extLst>
          </p:cNvPr>
          <p:cNvSpPr>
            <a:spLocks noGrp="1"/>
          </p:cNvSpPr>
          <p:nvPr>
            <p:ph type="dt" sz="half" idx="10"/>
          </p:nvPr>
        </p:nvSpPr>
        <p:spPr/>
        <p:txBody>
          <a:bodyPr/>
          <a:lstStyle/>
          <a:p>
            <a:fld id="{58DF4C10-3F79-4480-9F53-852580AB809C}" type="datetimeFigureOut">
              <a:rPr lang="en-CA" smtClean="0"/>
              <a:t>2026-05-30</a:t>
            </a:fld>
            <a:endParaRPr lang="en-CA"/>
          </a:p>
        </p:txBody>
      </p:sp>
      <p:sp>
        <p:nvSpPr>
          <p:cNvPr id="5" name="Footer Placeholder 4">
            <a:extLst>
              <a:ext uri="{FF2B5EF4-FFF2-40B4-BE49-F238E27FC236}">
                <a16:creationId xmlns:a16="http://schemas.microsoft.com/office/drawing/2014/main" id="{2C95F36E-0049-3325-299A-290D0F887BD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AE49B70-394D-81A6-352C-300C43371CAD}"/>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836407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0524B7-3D7E-FB46-8686-390982F940E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C67F5639-DECE-B2C3-7618-88627B6082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A9D6546-34D1-2AA1-70C5-3F2C322BF39F}"/>
              </a:ext>
            </a:extLst>
          </p:cNvPr>
          <p:cNvSpPr>
            <a:spLocks noGrp="1"/>
          </p:cNvSpPr>
          <p:nvPr>
            <p:ph type="dt" sz="half" idx="10"/>
          </p:nvPr>
        </p:nvSpPr>
        <p:spPr/>
        <p:txBody>
          <a:bodyPr/>
          <a:lstStyle/>
          <a:p>
            <a:fld id="{58DF4C10-3F79-4480-9F53-852580AB809C}" type="datetimeFigureOut">
              <a:rPr lang="en-CA" smtClean="0"/>
              <a:t>2026-05-30</a:t>
            </a:fld>
            <a:endParaRPr lang="en-CA"/>
          </a:p>
        </p:txBody>
      </p:sp>
      <p:sp>
        <p:nvSpPr>
          <p:cNvPr id="5" name="Footer Placeholder 4">
            <a:extLst>
              <a:ext uri="{FF2B5EF4-FFF2-40B4-BE49-F238E27FC236}">
                <a16:creationId xmlns:a16="http://schemas.microsoft.com/office/drawing/2014/main" id="{86DF4792-D2DA-8344-4DFA-E2D1906AE8C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0A10710-E936-6009-B3F1-C27A06D6984C}"/>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4253954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080BD-AE0A-57A1-8DD2-11A81BE1195E}"/>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48F15395-6B4D-4186-69C4-9A7FE9E6DD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81DAAF0-B31C-F261-9E66-72F7A7777F32}"/>
              </a:ext>
            </a:extLst>
          </p:cNvPr>
          <p:cNvSpPr>
            <a:spLocks noGrp="1"/>
          </p:cNvSpPr>
          <p:nvPr>
            <p:ph type="dt" sz="half" idx="10"/>
          </p:nvPr>
        </p:nvSpPr>
        <p:spPr/>
        <p:txBody>
          <a:bodyPr/>
          <a:lstStyle/>
          <a:p>
            <a:fld id="{58DF4C10-3F79-4480-9F53-852580AB809C}" type="datetimeFigureOut">
              <a:rPr lang="en-CA" smtClean="0"/>
              <a:t>2026-05-30</a:t>
            </a:fld>
            <a:endParaRPr lang="en-CA"/>
          </a:p>
        </p:txBody>
      </p:sp>
      <p:sp>
        <p:nvSpPr>
          <p:cNvPr id="5" name="Footer Placeholder 4">
            <a:extLst>
              <a:ext uri="{FF2B5EF4-FFF2-40B4-BE49-F238E27FC236}">
                <a16:creationId xmlns:a16="http://schemas.microsoft.com/office/drawing/2014/main" id="{4F6676D0-73B9-8872-8027-00AD246E42D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88BEA0E-01C4-A072-C10C-A0A61106F3D6}"/>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192633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ADE8A-7C1F-75F9-86A3-50C85DEA19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D6EF77E1-18D8-9F55-15FF-D22DD889D22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4FCB96-D7DF-5554-E6EF-FED9AE7C79F9}"/>
              </a:ext>
            </a:extLst>
          </p:cNvPr>
          <p:cNvSpPr>
            <a:spLocks noGrp="1"/>
          </p:cNvSpPr>
          <p:nvPr>
            <p:ph type="dt" sz="half" idx="10"/>
          </p:nvPr>
        </p:nvSpPr>
        <p:spPr/>
        <p:txBody>
          <a:bodyPr/>
          <a:lstStyle/>
          <a:p>
            <a:fld id="{58DF4C10-3F79-4480-9F53-852580AB809C}" type="datetimeFigureOut">
              <a:rPr lang="en-CA" smtClean="0"/>
              <a:t>2026-05-30</a:t>
            </a:fld>
            <a:endParaRPr lang="en-CA"/>
          </a:p>
        </p:txBody>
      </p:sp>
      <p:sp>
        <p:nvSpPr>
          <p:cNvPr id="5" name="Footer Placeholder 4">
            <a:extLst>
              <a:ext uri="{FF2B5EF4-FFF2-40B4-BE49-F238E27FC236}">
                <a16:creationId xmlns:a16="http://schemas.microsoft.com/office/drawing/2014/main" id="{E4D3B0B0-D7CE-874B-A76D-3E39313ED91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FAB67CE-8F51-0F18-4757-78E77ADDDCEA}"/>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793710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A15C4-C4B3-5E55-CF2E-770C5D749AF3}"/>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A1003B1-7A30-629B-301B-A6CAE5844F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0D97C89B-D8B5-93C3-F0F2-7163D98DCE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FAB2A1F1-F988-9118-C78D-7A46295DE2AF}"/>
              </a:ext>
            </a:extLst>
          </p:cNvPr>
          <p:cNvSpPr>
            <a:spLocks noGrp="1"/>
          </p:cNvSpPr>
          <p:nvPr>
            <p:ph type="dt" sz="half" idx="10"/>
          </p:nvPr>
        </p:nvSpPr>
        <p:spPr/>
        <p:txBody>
          <a:bodyPr/>
          <a:lstStyle/>
          <a:p>
            <a:fld id="{58DF4C10-3F79-4480-9F53-852580AB809C}" type="datetimeFigureOut">
              <a:rPr lang="en-CA" smtClean="0"/>
              <a:t>2026-05-30</a:t>
            </a:fld>
            <a:endParaRPr lang="en-CA"/>
          </a:p>
        </p:txBody>
      </p:sp>
      <p:sp>
        <p:nvSpPr>
          <p:cNvPr id="6" name="Footer Placeholder 5">
            <a:extLst>
              <a:ext uri="{FF2B5EF4-FFF2-40B4-BE49-F238E27FC236}">
                <a16:creationId xmlns:a16="http://schemas.microsoft.com/office/drawing/2014/main" id="{C9EB5DB4-9BD1-8879-004E-DDDC6FB6A0D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CB2BCAB-F8CC-4999-B8C1-DDFA2E2A714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594942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15C6D-571C-95EF-0E00-A2C2EA1553E2}"/>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6955652D-BEA2-013C-867E-BF40EF3E7C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2FB62D-55B1-47C8-DD44-B5001FDB38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D15245BE-4BD5-2001-791C-0DF3E96269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6737B8-0A82-0106-3AF3-E4F04048F6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88072470-6F84-4845-1458-319C0FF05B4B}"/>
              </a:ext>
            </a:extLst>
          </p:cNvPr>
          <p:cNvSpPr>
            <a:spLocks noGrp="1"/>
          </p:cNvSpPr>
          <p:nvPr>
            <p:ph type="dt" sz="half" idx="10"/>
          </p:nvPr>
        </p:nvSpPr>
        <p:spPr/>
        <p:txBody>
          <a:bodyPr/>
          <a:lstStyle/>
          <a:p>
            <a:fld id="{58DF4C10-3F79-4480-9F53-852580AB809C}" type="datetimeFigureOut">
              <a:rPr lang="en-CA" smtClean="0"/>
              <a:t>2026-05-30</a:t>
            </a:fld>
            <a:endParaRPr lang="en-CA"/>
          </a:p>
        </p:txBody>
      </p:sp>
      <p:sp>
        <p:nvSpPr>
          <p:cNvPr id="8" name="Footer Placeholder 7">
            <a:extLst>
              <a:ext uri="{FF2B5EF4-FFF2-40B4-BE49-F238E27FC236}">
                <a16:creationId xmlns:a16="http://schemas.microsoft.com/office/drawing/2014/main" id="{F43A6ED8-F418-062D-3A2C-04B9F7AAA15D}"/>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1ACD5ABD-2285-590E-3BC9-CAFCE2B78512}"/>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814429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3B125-68FD-7FFA-9FD7-B2EC6F388466}"/>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5170759C-023C-DE5F-56D2-2CAEC7D4395C}"/>
              </a:ext>
            </a:extLst>
          </p:cNvPr>
          <p:cNvSpPr>
            <a:spLocks noGrp="1"/>
          </p:cNvSpPr>
          <p:nvPr>
            <p:ph type="dt" sz="half" idx="10"/>
          </p:nvPr>
        </p:nvSpPr>
        <p:spPr/>
        <p:txBody>
          <a:bodyPr/>
          <a:lstStyle/>
          <a:p>
            <a:fld id="{58DF4C10-3F79-4480-9F53-852580AB809C}" type="datetimeFigureOut">
              <a:rPr lang="en-CA" smtClean="0"/>
              <a:t>2026-05-30</a:t>
            </a:fld>
            <a:endParaRPr lang="en-CA"/>
          </a:p>
        </p:txBody>
      </p:sp>
      <p:sp>
        <p:nvSpPr>
          <p:cNvPr id="4" name="Footer Placeholder 3">
            <a:extLst>
              <a:ext uri="{FF2B5EF4-FFF2-40B4-BE49-F238E27FC236}">
                <a16:creationId xmlns:a16="http://schemas.microsoft.com/office/drawing/2014/main" id="{DCB74EEF-D07A-3EA0-6EFC-3E8EBD399102}"/>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0CAE56BE-CEEF-6EAB-2912-F7F9E3C26B0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526510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28104E-7CF6-A598-052B-181D0E6AEFD1}"/>
              </a:ext>
            </a:extLst>
          </p:cNvPr>
          <p:cNvSpPr>
            <a:spLocks noGrp="1"/>
          </p:cNvSpPr>
          <p:nvPr>
            <p:ph type="dt" sz="half" idx="10"/>
          </p:nvPr>
        </p:nvSpPr>
        <p:spPr/>
        <p:txBody>
          <a:bodyPr/>
          <a:lstStyle/>
          <a:p>
            <a:fld id="{58DF4C10-3F79-4480-9F53-852580AB809C}" type="datetimeFigureOut">
              <a:rPr lang="en-CA" smtClean="0"/>
              <a:t>2026-05-30</a:t>
            </a:fld>
            <a:endParaRPr lang="en-CA"/>
          </a:p>
        </p:txBody>
      </p:sp>
      <p:sp>
        <p:nvSpPr>
          <p:cNvPr id="3" name="Footer Placeholder 2">
            <a:extLst>
              <a:ext uri="{FF2B5EF4-FFF2-40B4-BE49-F238E27FC236}">
                <a16:creationId xmlns:a16="http://schemas.microsoft.com/office/drawing/2014/main" id="{28B39E4F-80A8-65F7-84E1-A7B3E948DA74}"/>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E9015632-7515-BE22-9FAA-9C03F6BF3626}"/>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69382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83D5A-34ED-AE04-086A-BFA6E4B0F8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C4398576-4397-573B-CAD6-BAF4A1792D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6ED22CC7-1973-A744-BF2E-CEE5A9DFEE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147B58-BF05-A4A2-D476-77FDC851766C}"/>
              </a:ext>
            </a:extLst>
          </p:cNvPr>
          <p:cNvSpPr>
            <a:spLocks noGrp="1"/>
          </p:cNvSpPr>
          <p:nvPr>
            <p:ph type="dt" sz="half" idx="10"/>
          </p:nvPr>
        </p:nvSpPr>
        <p:spPr/>
        <p:txBody>
          <a:bodyPr/>
          <a:lstStyle/>
          <a:p>
            <a:fld id="{58DF4C10-3F79-4480-9F53-852580AB809C}" type="datetimeFigureOut">
              <a:rPr lang="en-CA" smtClean="0"/>
              <a:t>2026-05-30</a:t>
            </a:fld>
            <a:endParaRPr lang="en-CA"/>
          </a:p>
        </p:txBody>
      </p:sp>
      <p:sp>
        <p:nvSpPr>
          <p:cNvPr id="6" name="Footer Placeholder 5">
            <a:extLst>
              <a:ext uri="{FF2B5EF4-FFF2-40B4-BE49-F238E27FC236}">
                <a16:creationId xmlns:a16="http://schemas.microsoft.com/office/drawing/2014/main" id="{91C0309D-39EE-04EE-9EA5-C7254AB18E4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0BA7CE6-5CB3-C2EF-5C7F-1CCA9D3B0A9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287268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D1F45-7FFD-8FB8-C1DC-B6D751960B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93282C87-9FAF-9B23-F27D-83C92357E7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DA3F7B8A-51B3-F153-B18A-BEEB2B45A4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6E59B5-C3E0-B795-A75E-682B463AEF92}"/>
              </a:ext>
            </a:extLst>
          </p:cNvPr>
          <p:cNvSpPr>
            <a:spLocks noGrp="1"/>
          </p:cNvSpPr>
          <p:nvPr>
            <p:ph type="dt" sz="half" idx="10"/>
          </p:nvPr>
        </p:nvSpPr>
        <p:spPr/>
        <p:txBody>
          <a:bodyPr/>
          <a:lstStyle/>
          <a:p>
            <a:fld id="{58DF4C10-3F79-4480-9F53-852580AB809C}" type="datetimeFigureOut">
              <a:rPr lang="en-CA" smtClean="0"/>
              <a:t>2026-05-30</a:t>
            </a:fld>
            <a:endParaRPr lang="en-CA"/>
          </a:p>
        </p:txBody>
      </p:sp>
      <p:sp>
        <p:nvSpPr>
          <p:cNvPr id="6" name="Footer Placeholder 5">
            <a:extLst>
              <a:ext uri="{FF2B5EF4-FFF2-40B4-BE49-F238E27FC236}">
                <a16:creationId xmlns:a16="http://schemas.microsoft.com/office/drawing/2014/main" id="{3D4A6CCD-6148-72D3-14E8-B4C1C906224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4A744B1A-99EE-0A5A-B256-6A81396C3D54}"/>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373968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660FA7-5BE2-2FF2-AD2E-3594B20343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ACA4C057-7687-F9C3-34AB-7A3511D7A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57FE131-BFB3-AA67-9A3A-D822D2DEDE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8DF4C10-3F79-4480-9F53-852580AB809C}" type="datetimeFigureOut">
              <a:rPr lang="en-CA" smtClean="0"/>
              <a:t>2026-05-30</a:t>
            </a:fld>
            <a:endParaRPr lang="en-CA"/>
          </a:p>
        </p:txBody>
      </p:sp>
      <p:sp>
        <p:nvSpPr>
          <p:cNvPr id="5" name="Footer Placeholder 4">
            <a:extLst>
              <a:ext uri="{FF2B5EF4-FFF2-40B4-BE49-F238E27FC236}">
                <a16:creationId xmlns:a16="http://schemas.microsoft.com/office/drawing/2014/main" id="{5B204252-0C79-E006-CA93-488B7931F4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82C10DDE-DED8-A0AE-2464-96A2923224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B721310-AF43-49AF-A20E-455E0D7AB27B}" type="slidenum">
              <a:rPr lang="en-CA" smtClean="0"/>
              <a:t>‹#›</a:t>
            </a:fld>
            <a:endParaRPr lang="en-CA"/>
          </a:p>
        </p:txBody>
      </p:sp>
    </p:spTree>
    <p:extLst>
      <p:ext uri="{BB962C8B-B14F-4D97-AF65-F5344CB8AC3E}">
        <p14:creationId xmlns:p14="http://schemas.microsoft.com/office/powerpoint/2010/main" val="37414918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C7C6F-36F6-BC4D-1618-2428A326251F}"/>
              </a:ext>
            </a:extLst>
          </p:cNvPr>
          <p:cNvSpPr>
            <a:spLocks noGrp="1"/>
          </p:cNvSpPr>
          <p:nvPr>
            <p:ph type="ctrTitle"/>
          </p:nvPr>
        </p:nvSpPr>
        <p:spPr>
          <a:xfrm>
            <a:off x="0" y="0"/>
            <a:ext cx="12192000" cy="789204"/>
          </a:xfrm>
        </p:spPr>
        <p:txBody>
          <a:bodyPr>
            <a:noAutofit/>
          </a:bodyPr>
          <a:lstStyle/>
          <a:p>
            <a:r>
              <a:rPr lang="en-CA" sz="4800" dirty="0">
                <a:latin typeface="Arial Black" panose="020B0A04020102020204" pitchFamily="34" charset="0"/>
              </a:rPr>
              <a:t>A Question of Timing</a:t>
            </a:r>
          </a:p>
        </p:txBody>
      </p:sp>
      <p:sp>
        <p:nvSpPr>
          <p:cNvPr id="3" name="Subtitle 2">
            <a:extLst>
              <a:ext uri="{FF2B5EF4-FFF2-40B4-BE49-F238E27FC236}">
                <a16:creationId xmlns:a16="http://schemas.microsoft.com/office/drawing/2014/main" id="{37C95E99-F7A6-BBED-3CB4-49C91598BE10}"/>
              </a:ext>
            </a:extLst>
          </p:cNvPr>
          <p:cNvSpPr>
            <a:spLocks noGrp="1"/>
          </p:cNvSpPr>
          <p:nvPr>
            <p:ph type="subTitle" idx="1"/>
          </p:nvPr>
        </p:nvSpPr>
        <p:spPr>
          <a:xfrm>
            <a:off x="-1" y="789204"/>
            <a:ext cx="12191999" cy="5840197"/>
          </a:xfrm>
        </p:spPr>
        <p:txBody>
          <a:bodyPr>
            <a:normAutofit fontScale="32500" lnSpcReduction="20000"/>
          </a:bodyPr>
          <a:lstStyle/>
          <a:p>
            <a:pPr>
              <a:spcBef>
                <a:spcPts val="0"/>
              </a:spcBef>
            </a:pPr>
            <a:r>
              <a:rPr lang="en-CA" sz="8600" b="1" dirty="0">
                <a:solidFill>
                  <a:srgbClr val="FF0000"/>
                </a:solidFill>
                <a:latin typeface="Calibri" panose="020F0502020204030204" pitchFamily="34" charset="0"/>
                <a:cs typeface="Calibri" panose="020F0502020204030204" pitchFamily="34" charset="0"/>
              </a:rPr>
              <a:t>Our Father in heaven, hallowed be your name.</a:t>
            </a:r>
          </a:p>
          <a:p>
            <a:pPr>
              <a:spcBef>
                <a:spcPts val="0"/>
              </a:spcBef>
            </a:pPr>
            <a:r>
              <a:rPr lang="en-CA" sz="8600" b="1" i="1" dirty="0">
                <a:solidFill>
                  <a:srgbClr val="FF0000"/>
                </a:solidFill>
                <a:highlight>
                  <a:srgbClr val="FFFF00"/>
                </a:highlight>
                <a:latin typeface="Calibri" panose="020F0502020204030204" pitchFamily="34" charset="0"/>
                <a:cs typeface="Calibri" panose="020F0502020204030204" pitchFamily="34" charset="0"/>
              </a:rPr>
              <a:t>Your kingdom come</a:t>
            </a:r>
            <a:r>
              <a:rPr lang="en-CA" sz="8600" b="1" dirty="0">
                <a:solidFill>
                  <a:srgbClr val="FF0000"/>
                </a:solidFill>
                <a:latin typeface="Calibri" panose="020F0502020204030204" pitchFamily="34" charset="0"/>
                <a:cs typeface="Calibri" panose="020F0502020204030204" pitchFamily="34" charset="0"/>
              </a:rPr>
              <a:t> …</a:t>
            </a:r>
            <a:r>
              <a:rPr lang="en-CA" sz="7000" b="1" dirty="0">
                <a:solidFill>
                  <a:srgbClr val="FF0000"/>
                </a:solidFill>
                <a:latin typeface="Calibri" panose="020F0502020204030204" pitchFamily="34" charset="0"/>
                <a:cs typeface="Calibri" panose="020F0502020204030204" pitchFamily="34" charset="0"/>
              </a:rPr>
              <a:t> </a:t>
            </a:r>
          </a:p>
          <a:p>
            <a:pPr algn="r">
              <a:lnSpc>
                <a:spcPct val="30000"/>
              </a:lnSpc>
              <a:spcBef>
                <a:spcPts val="0"/>
              </a:spcBef>
            </a:pPr>
            <a:r>
              <a:rPr lang="en-CA" sz="4000" b="1" dirty="0">
                <a:latin typeface="Calibri" panose="020F0502020204030204" pitchFamily="34" charset="0"/>
                <a:cs typeface="Calibri" panose="020F0502020204030204" pitchFamily="34" charset="0"/>
              </a:rPr>
              <a:t>Matthew 6:9b-10a ESV</a:t>
            </a:r>
            <a:endParaRPr lang="en-CA" sz="8600" b="1" dirty="0">
              <a:solidFill>
                <a:srgbClr val="FF0000"/>
              </a:solidFill>
              <a:latin typeface="Calibri" panose="020F0502020204030204" pitchFamily="34" charset="0"/>
              <a:cs typeface="Calibri" panose="020F0502020204030204" pitchFamily="34" charset="0"/>
            </a:endParaRPr>
          </a:p>
          <a:p>
            <a:pPr>
              <a:spcBef>
                <a:spcPts val="1200"/>
              </a:spcBef>
            </a:pPr>
            <a:r>
              <a:rPr lang="en-CA" sz="8600" b="1" dirty="0">
                <a:solidFill>
                  <a:srgbClr val="FF0000"/>
                </a:solidFill>
                <a:latin typeface="Calibri" panose="020F0502020204030204" pitchFamily="34" charset="0"/>
                <a:cs typeface="Calibri" panose="020F0502020204030204" pitchFamily="34" charset="0"/>
              </a:rPr>
              <a:t>But concerning that day or that hour, </a:t>
            </a:r>
            <a:br>
              <a:rPr lang="en-CA" sz="8600" b="1" dirty="0">
                <a:solidFill>
                  <a:srgbClr val="FF0000"/>
                </a:solidFill>
                <a:latin typeface="Calibri" panose="020F0502020204030204" pitchFamily="34" charset="0"/>
                <a:cs typeface="Calibri" panose="020F0502020204030204" pitchFamily="34" charset="0"/>
              </a:rPr>
            </a:br>
            <a:r>
              <a:rPr lang="en-CA" sz="8600" b="1" dirty="0">
                <a:solidFill>
                  <a:srgbClr val="FF0000"/>
                </a:solidFill>
                <a:latin typeface="Calibri" panose="020F0502020204030204" pitchFamily="34" charset="0"/>
                <a:cs typeface="Calibri" panose="020F0502020204030204" pitchFamily="34" charset="0"/>
              </a:rPr>
              <a:t>no one knows, not even the angels in heaven, nor the Son, but only the Father.</a:t>
            </a:r>
            <a:br>
              <a:rPr lang="en-CA" sz="8600" b="1" dirty="0">
                <a:solidFill>
                  <a:srgbClr val="FF0000"/>
                </a:solidFill>
                <a:latin typeface="Calibri" panose="020F0502020204030204" pitchFamily="34" charset="0"/>
                <a:cs typeface="Calibri" panose="020F0502020204030204" pitchFamily="34" charset="0"/>
              </a:rPr>
            </a:br>
            <a:r>
              <a:rPr lang="en-CA" sz="8600" b="1" i="1" dirty="0">
                <a:solidFill>
                  <a:srgbClr val="FF0000"/>
                </a:solidFill>
                <a:highlight>
                  <a:srgbClr val="FFFF00"/>
                </a:highlight>
                <a:latin typeface="Calibri" panose="020F0502020204030204" pitchFamily="34" charset="0"/>
                <a:cs typeface="Calibri" panose="020F0502020204030204" pitchFamily="34" charset="0"/>
              </a:rPr>
              <a:t>It is not for you to know times or seasons</a:t>
            </a:r>
            <a:r>
              <a:rPr lang="en-CA" sz="8600" b="1" dirty="0">
                <a:solidFill>
                  <a:srgbClr val="FF0000"/>
                </a:solidFill>
                <a:latin typeface="Calibri" panose="020F0502020204030204" pitchFamily="34" charset="0"/>
                <a:cs typeface="Calibri" panose="020F0502020204030204" pitchFamily="34" charset="0"/>
              </a:rPr>
              <a:t> </a:t>
            </a:r>
            <a:br>
              <a:rPr lang="en-CA" sz="8600" b="1" dirty="0">
                <a:solidFill>
                  <a:srgbClr val="FF0000"/>
                </a:solidFill>
                <a:latin typeface="Calibri" panose="020F0502020204030204" pitchFamily="34" charset="0"/>
                <a:cs typeface="Calibri" panose="020F0502020204030204" pitchFamily="34" charset="0"/>
              </a:rPr>
            </a:br>
            <a:r>
              <a:rPr lang="en-CA" sz="8600" b="1" dirty="0">
                <a:solidFill>
                  <a:srgbClr val="FF0000"/>
                </a:solidFill>
                <a:latin typeface="Calibri" panose="020F0502020204030204" pitchFamily="34" charset="0"/>
                <a:cs typeface="Calibri" panose="020F0502020204030204" pitchFamily="34" charset="0"/>
              </a:rPr>
              <a:t>that the Father has fixed by his own authority.</a:t>
            </a:r>
            <a:r>
              <a:rPr lang="en-CA" sz="7000" b="1" dirty="0">
                <a:solidFill>
                  <a:srgbClr val="FF0000"/>
                </a:solidFill>
                <a:latin typeface="Calibri" panose="020F0502020204030204" pitchFamily="34" charset="0"/>
                <a:cs typeface="Calibri" panose="020F0502020204030204" pitchFamily="34" charset="0"/>
              </a:rPr>
              <a:t> </a:t>
            </a:r>
          </a:p>
          <a:p>
            <a:pPr algn="r">
              <a:lnSpc>
                <a:spcPct val="30000"/>
              </a:lnSpc>
              <a:spcBef>
                <a:spcPts val="0"/>
              </a:spcBef>
            </a:pPr>
            <a:r>
              <a:rPr lang="en-CA" sz="4000" b="1" dirty="0">
                <a:latin typeface="Calibri" panose="020F0502020204030204" pitchFamily="34" charset="0"/>
                <a:cs typeface="Calibri" panose="020F0502020204030204" pitchFamily="34" charset="0"/>
              </a:rPr>
              <a:t>Mark 13:32, Acts 1:7b ESV</a:t>
            </a:r>
          </a:p>
          <a:p>
            <a:pPr>
              <a:spcBef>
                <a:spcPts val="1200"/>
              </a:spcBef>
            </a:pPr>
            <a:r>
              <a:rPr lang="en-CA" sz="8600" b="1" dirty="0">
                <a:solidFill>
                  <a:srgbClr val="FF0000"/>
                </a:solidFill>
                <a:latin typeface="Calibri" panose="020F0502020204030204" pitchFamily="34" charset="0"/>
                <a:cs typeface="Calibri" panose="020F0502020204030204" pitchFamily="34" charset="0"/>
              </a:rPr>
              <a:t>Therefore because of you Zion shall be plowed as a field;</a:t>
            </a:r>
            <a:br>
              <a:rPr lang="en-CA" sz="8600" b="1" dirty="0">
                <a:solidFill>
                  <a:srgbClr val="FF0000"/>
                </a:solidFill>
                <a:latin typeface="Calibri" panose="020F0502020204030204" pitchFamily="34" charset="0"/>
                <a:cs typeface="Calibri" panose="020F0502020204030204" pitchFamily="34" charset="0"/>
              </a:rPr>
            </a:br>
            <a:r>
              <a:rPr lang="en-CA" sz="8600" b="1" i="1" dirty="0">
                <a:solidFill>
                  <a:srgbClr val="FF0000"/>
                </a:solidFill>
                <a:highlight>
                  <a:srgbClr val="FFFF00"/>
                </a:highlight>
                <a:latin typeface="Calibri" panose="020F0502020204030204" pitchFamily="34" charset="0"/>
                <a:cs typeface="Calibri" panose="020F0502020204030204" pitchFamily="34" charset="0"/>
              </a:rPr>
              <a:t>Jerusalem shall become a heap of ruins</a:t>
            </a:r>
            <a:r>
              <a:rPr lang="en-CA" sz="8600" b="1" dirty="0">
                <a:solidFill>
                  <a:srgbClr val="FF0000"/>
                </a:solidFill>
                <a:latin typeface="Calibri" panose="020F0502020204030204" pitchFamily="34" charset="0"/>
                <a:cs typeface="Calibri" panose="020F0502020204030204" pitchFamily="34" charset="0"/>
              </a:rPr>
              <a:t>,</a:t>
            </a:r>
            <a:br>
              <a:rPr lang="en-CA" sz="8600" b="1" dirty="0">
                <a:solidFill>
                  <a:srgbClr val="FF0000"/>
                </a:solidFill>
                <a:latin typeface="Calibri" panose="020F0502020204030204" pitchFamily="34" charset="0"/>
                <a:cs typeface="Calibri" panose="020F0502020204030204" pitchFamily="34" charset="0"/>
              </a:rPr>
            </a:br>
            <a:r>
              <a:rPr lang="en-CA" sz="8600" b="1" dirty="0">
                <a:solidFill>
                  <a:srgbClr val="FF0000"/>
                </a:solidFill>
                <a:latin typeface="Calibri" panose="020F0502020204030204" pitchFamily="34" charset="0"/>
                <a:cs typeface="Calibri" panose="020F0502020204030204" pitchFamily="34" charset="0"/>
              </a:rPr>
              <a:t>and the mountain of the house a wooded height.</a:t>
            </a:r>
          </a:p>
          <a:p>
            <a:pPr algn="r">
              <a:lnSpc>
                <a:spcPct val="30000"/>
              </a:lnSpc>
              <a:spcBef>
                <a:spcPts val="0"/>
              </a:spcBef>
            </a:pPr>
            <a:r>
              <a:rPr lang="nn-NO" sz="4000" b="1" dirty="0">
                <a:latin typeface="Calibri" panose="020F0502020204030204" pitchFamily="34" charset="0"/>
                <a:cs typeface="Calibri" panose="020F0502020204030204" pitchFamily="34" charset="0"/>
              </a:rPr>
              <a:t>Micah 3:12 </a:t>
            </a:r>
            <a:r>
              <a:rPr lang="en-CA" sz="4000" b="1" dirty="0">
                <a:latin typeface="Calibri" panose="020F0502020204030204" pitchFamily="34" charset="0"/>
                <a:cs typeface="Calibri" panose="020F0502020204030204" pitchFamily="34" charset="0"/>
              </a:rPr>
              <a:t>ESV</a:t>
            </a:r>
          </a:p>
          <a:p>
            <a:pPr>
              <a:spcBef>
                <a:spcPts val="1200"/>
              </a:spcBef>
            </a:pPr>
            <a:r>
              <a:rPr lang="en-CA" sz="8600" b="1" dirty="0">
                <a:solidFill>
                  <a:srgbClr val="FF0000"/>
                </a:solidFill>
                <a:latin typeface="Calibri" panose="020F0502020204030204" pitchFamily="34" charset="0"/>
                <a:cs typeface="Calibri" panose="020F0502020204030204" pitchFamily="34" charset="0"/>
              </a:rPr>
              <a:t>But you, Daniel, shut up the words and seal the book, </a:t>
            </a:r>
            <a:br>
              <a:rPr lang="en-CA" sz="8600" b="1" dirty="0">
                <a:solidFill>
                  <a:srgbClr val="FF0000"/>
                </a:solidFill>
                <a:latin typeface="Calibri" panose="020F0502020204030204" pitchFamily="34" charset="0"/>
                <a:cs typeface="Calibri" panose="020F0502020204030204" pitchFamily="34" charset="0"/>
              </a:rPr>
            </a:br>
            <a:r>
              <a:rPr lang="en-CA" sz="8600" b="1" i="1" dirty="0">
                <a:solidFill>
                  <a:srgbClr val="FF0000"/>
                </a:solidFill>
                <a:highlight>
                  <a:srgbClr val="FFFF00"/>
                </a:highlight>
                <a:latin typeface="Calibri" panose="020F0502020204030204" pitchFamily="34" charset="0"/>
                <a:cs typeface="Calibri" panose="020F0502020204030204" pitchFamily="34" charset="0"/>
              </a:rPr>
              <a:t>until the time of the end</a:t>
            </a:r>
            <a:r>
              <a:rPr lang="en-CA" sz="8600" b="1" dirty="0">
                <a:solidFill>
                  <a:srgbClr val="FF0000"/>
                </a:solidFill>
                <a:latin typeface="Calibri" panose="020F0502020204030204" pitchFamily="34" charset="0"/>
                <a:cs typeface="Calibri" panose="020F0502020204030204" pitchFamily="34" charset="0"/>
              </a:rPr>
              <a:t>. </a:t>
            </a:r>
            <a:br>
              <a:rPr lang="en-CA" sz="8600" b="1" dirty="0">
                <a:solidFill>
                  <a:srgbClr val="FF0000"/>
                </a:solidFill>
                <a:latin typeface="Calibri" panose="020F0502020204030204" pitchFamily="34" charset="0"/>
                <a:cs typeface="Calibri" panose="020F0502020204030204" pitchFamily="34" charset="0"/>
              </a:rPr>
            </a:br>
            <a:r>
              <a:rPr lang="en-CA" sz="8600" b="1" dirty="0">
                <a:solidFill>
                  <a:srgbClr val="FF0000"/>
                </a:solidFill>
                <a:latin typeface="Calibri" panose="020F0502020204030204" pitchFamily="34" charset="0"/>
                <a:cs typeface="Calibri" panose="020F0502020204030204" pitchFamily="34" charset="0"/>
              </a:rPr>
              <a:t>Many shall run to and fro, and </a:t>
            </a:r>
            <a:r>
              <a:rPr lang="en-CA" sz="8600" b="1" i="1" dirty="0">
                <a:solidFill>
                  <a:srgbClr val="FF0000"/>
                </a:solidFill>
                <a:highlight>
                  <a:srgbClr val="FFFF00"/>
                </a:highlight>
                <a:latin typeface="Calibri" panose="020F0502020204030204" pitchFamily="34" charset="0"/>
                <a:cs typeface="Calibri" panose="020F0502020204030204" pitchFamily="34" charset="0"/>
              </a:rPr>
              <a:t>knowledge shall increase</a:t>
            </a:r>
            <a:r>
              <a:rPr lang="en-CA" sz="8600" b="1" dirty="0">
                <a:solidFill>
                  <a:srgbClr val="FF0000"/>
                </a:solidFill>
                <a:latin typeface="Calibri" panose="020F0502020204030204" pitchFamily="34" charset="0"/>
                <a:cs typeface="Calibri" panose="020F0502020204030204" pitchFamily="34" charset="0"/>
              </a:rPr>
              <a:t>.</a:t>
            </a:r>
          </a:p>
          <a:p>
            <a:pPr algn="r">
              <a:lnSpc>
                <a:spcPct val="30000"/>
              </a:lnSpc>
              <a:spcBef>
                <a:spcPts val="0"/>
              </a:spcBef>
            </a:pPr>
            <a:r>
              <a:rPr lang="pt-BR" sz="4000" b="1" dirty="0">
                <a:latin typeface="Calibri" panose="020F0502020204030204" pitchFamily="34" charset="0"/>
                <a:cs typeface="Calibri" panose="020F0502020204030204" pitchFamily="34" charset="0"/>
              </a:rPr>
              <a:t>Daniel 12:4 ESV</a:t>
            </a:r>
          </a:p>
          <a:p>
            <a:pPr>
              <a:spcBef>
                <a:spcPts val="1200"/>
              </a:spcBef>
            </a:pPr>
            <a:r>
              <a:rPr lang="en-CA" sz="8600" b="1" i="1" dirty="0">
                <a:solidFill>
                  <a:srgbClr val="FF0000"/>
                </a:solidFill>
                <a:highlight>
                  <a:srgbClr val="FFFF00"/>
                </a:highlight>
                <a:latin typeface="Calibri" panose="020F0502020204030204" pitchFamily="34" charset="0"/>
                <a:cs typeface="Calibri" panose="020F0502020204030204" pitchFamily="34" charset="0"/>
              </a:rPr>
              <a:t>Do not despise prophecies</a:t>
            </a:r>
            <a:r>
              <a:rPr lang="en-CA" sz="8600" b="1" dirty="0">
                <a:solidFill>
                  <a:srgbClr val="FF0000"/>
                </a:solidFill>
                <a:latin typeface="Calibri" panose="020F0502020204030204" pitchFamily="34" charset="0"/>
                <a:cs typeface="Calibri" panose="020F0502020204030204" pitchFamily="34" charset="0"/>
              </a:rPr>
              <a:t>, but test everything; hold fast what is good.</a:t>
            </a:r>
            <a:br>
              <a:rPr lang="en-CA" sz="8600" b="1" dirty="0">
                <a:solidFill>
                  <a:srgbClr val="FF0000"/>
                </a:solidFill>
                <a:latin typeface="Calibri" panose="020F0502020204030204" pitchFamily="34" charset="0"/>
                <a:cs typeface="Calibri" panose="020F0502020204030204" pitchFamily="34" charset="0"/>
              </a:rPr>
            </a:br>
            <a:r>
              <a:rPr lang="en-CA" sz="8600" b="1" dirty="0">
                <a:solidFill>
                  <a:srgbClr val="FF0000"/>
                </a:solidFill>
                <a:latin typeface="Calibri" panose="020F0502020204030204" pitchFamily="34" charset="0"/>
                <a:cs typeface="Calibri" panose="020F0502020204030204" pitchFamily="34" charset="0"/>
              </a:rPr>
              <a:t>And </a:t>
            </a:r>
            <a:r>
              <a:rPr lang="en-CA" sz="8600" b="1" i="1" dirty="0">
                <a:solidFill>
                  <a:srgbClr val="FF0000"/>
                </a:solidFill>
                <a:highlight>
                  <a:srgbClr val="FFFF00"/>
                </a:highlight>
                <a:latin typeface="Calibri" panose="020F0502020204030204" pitchFamily="34" charset="0"/>
                <a:cs typeface="Calibri" panose="020F0502020204030204" pitchFamily="34" charset="0"/>
              </a:rPr>
              <a:t>we have the prophetic word more fully confirmed</a:t>
            </a:r>
            <a:r>
              <a:rPr lang="en-CA" sz="8600" b="1" dirty="0">
                <a:solidFill>
                  <a:srgbClr val="FF0000"/>
                </a:solidFill>
                <a:latin typeface="Calibri" panose="020F0502020204030204" pitchFamily="34" charset="0"/>
                <a:cs typeface="Calibri" panose="020F0502020204030204" pitchFamily="34" charset="0"/>
              </a:rPr>
              <a:t>, </a:t>
            </a:r>
            <a:br>
              <a:rPr lang="en-CA" sz="8600" b="1" dirty="0">
                <a:solidFill>
                  <a:srgbClr val="FF0000"/>
                </a:solidFill>
                <a:latin typeface="Calibri" panose="020F0502020204030204" pitchFamily="34" charset="0"/>
                <a:cs typeface="Calibri" panose="020F0502020204030204" pitchFamily="34" charset="0"/>
              </a:rPr>
            </a:br>
            <a:r>
              <a:rPr lang="en-CA" sz="8600" b="1" dirty="0">
                <a:solidFill>
                  <a:srgbClr val="FF0000"/>
                </a:solidFill>
                <a:latin typeface="Calibri" panose="020F0502020204030204" pitchFamily="34" charset="0"/>
                <a:cs typeface="Calibri" panose="020F0502020204030204" pitchFamily="34" charset="0"/>
              </a:rPr>
              <a:t>to which you will do well to pay attention as to a lamp shining in a dark place …</a:t>
            </a:r>
          </a:p>
          <a:p>
            <a:pPr algn="r">
              <a:lnSpc>
                <a:spcPct val="100000"/>
              </a:lnSpc>
              <a:spcBef>
                <a:spcPts val="0"/>
              </a:spcBef>
            </a:pPr>
            <a:r>
              <a:rPr lang="en-CA" sz="4000" b="1" dirty="0">
                <a:latin typeface="Calibri" panose="020F0502020204030204" pitchFamily="34" charset="0"/>
                <a:cs typeface="Calibri" panose="020F0502020204030204" pitchFamily="34" charset="0"/>
              </a:rPr>
              <a:t>1 Thessalonians 5:20-21, 2 Peter 1:19 ESV</a:t>
            </a:r>
          </a:p>
        </p:txBody>
      </p:sp>
      <p:sp>
        <p:nvSpPr>
          <p:cNvPr id="5" name="TextBox 4">
            <a:extLst>
              <a:ext uri="{FF2B5EF4-FFF2-40B4-BE49-F238E27FC236}">
                <a16:creationId xmlns:a16="http://schemas.microsoft.com/office/drawing/2014/main" id="{25293DDE-13C5-0A5B-F813-EC6F571F1E81}"/>
              </a:ext>
            </a:extLst>
          </p:cNvPr>
          <p:cNvSpPr txBox="1"/>
          <p:nvPr/>
        </p:nvSpPr>
        <p:spPr>
          <a:xfrm>
            <a:off x="0" y="6629401"/>
            <a:ext cx="12192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prstClr val="black"/>
                </a:solidFill>
                <a:effectLst/>
                <a:uLnTx/>
                <a:uFillTx/>
                <a:latin typeface="Aptos" panose="02110004020202020204"/>
                <a:ea typeface="+mn-ea"/>
                <a:cs typeface="+mn-cs"/>
              </a:rPr>
              <a:t>©2026 Mike Whyte – this document may be used freely for personal study, preaching, and teaching.  No part of it may be used under any circumstances for commercial purposes or to attain personal gain or advantage.</a:t>
            </a:r>
          </a:p>
        </p:txBody>
      </p:sp>
    </p:spTree>
    <p:extLst>
      <p:ext uri="{BB962C8B-B14F-4D97-AF65-F5344CB8AC3E}">
        <p14:creationId xmlns:p14="http://schemas.microsoft.com/office/powerpoint/2010/main" val="4194902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0EC45-0E25-72B2-78BE-249CE082A1C3}"/>
              </a:ext>
            </a:extLst>
          </p:cNvPr>
          <p:cNvSpPr>
            <a:spLocks noGrp="1"/>
          </p:cNvSpPr>
          <p:nvPr>
            <p:ph type="title"/>
          </p:nvPr>
        </p:nvSpPr>
        <p:spPr>
          <a:xfrm>
            <a:off x="0" y="2"/>
            <a:ext cx="12192000" cy="1007164"/>
          </a:xfrm>
        </p:spPr>
        <p:txBody>
          <a:bodyPr>
            <a:normAutofit/>
          </a:bodyPr>
          <a:lstStyle/>
          <a:p>
            <a:pPr algn="ctr"/>
            <a:r>
              <a:rPr lang="en-CA" dirty="0">
                <a:latin typeface="Arial Black" panose="020B0A04020102020204" pitchFamily="34" charset="0"/>
              </a:rPr>
              <a:t>Destruction of Sennacherib’s Army</a:t>
            </a:r>
            <a:endParaRPr lang="en-CA" dirty="0"/>
          </a:p>
        </p:txBody>
      </p:sp>
      <p:sp>
        <p:nvSpPr>
          <p:cNvPr id="3" name="Content Placeholder 2">
            <a:extLst>
              <a:ext uri="{FF2B5EF4-FFF2-40B4-BE49-F238E27FC236}">
                <a16:creationId xmlns:a16="http://schemas.microsoft.com/office/drawing/2014/main" id="{C8B4A4D1-FE85-2238-1DDB-55F1C172AF1A}"/>
              </a:ext>
            </a:extLst>
          </p:cNvPr>
          <p:cNvSpPr>
            <a:spLocks noGrp="1"/>
          </p:cNvSpPr>
          <p:nvPr>
            <p:ph idx="1"/>
          </p:nvPr>
        </p:nvSpPr>
        <p:spPr>
          <a:xfrm>
            <a:off x="0" y="980662"/>
            <a:ext cx="12192000" cy="5877338"/>
          </a:xfrm>
        </p:spPr>
        <p:txBody>
          <a:bodyPr>
            <a:normAutofit lnSpcReduction="10000"/>
          </a:bodyPr>
          <a:lstStyle/>
          <a:p>
            <a:pPr marL="457200" lvl="1" indent="0">
              <a:buNone/>
            </a:pPr>
            <a:r>
              <a:rPr lang="en-CA" b="1" u="sng" dirty="0"/>
              <a:t>Isaiah 37:33-35a, 36-38 ESV</a:t>
            </a:r>
            <a:br>
              <a:rPr lang="en-CA" b="1" u="sng" dirty="0"/>
            </a:br>
            <a:r>
              <a:rPr lang="en-CA" dirty="0"/>
              <a:t>Therefore thus says the LORD concerning the king of Assyria: </a:t>
            </a:r>
            <a:br>
              <a:rPr lang="en-CA" dirty="0"/>
            </a:br>
            <a:r>
              <a:rPr lang="en-CA" dirty="0"/>
              <a:t>	He shall not come into this city or shoot an arrow there </a:t>
            </a:r>
            <a:br>
              <a:rPr lang="en-CA" dirty="0"/>
            </a:br>
            <a:r>
              <a:rPr lang="en-CA" dirty="0"/>
              <a:t>	or come before it with a shield or cast up a siege mound against it. </a:t>
            </a:r>
            <a:br>
              <a:rPr lang="en-CA" dirty="0"/>
            </a:br>
            <a:r>
              <a:rPr lang="en-CA" dirty="0"/>
              <a:t>	By the way that he came, by the same he shall return, </a:t>
            </a:r>
            <a:br>
              <a:rPr lang="en-CA" dirty="0"/>
            </a:br>
            <a:r>
              <a:rPr lang="en-CA" dirty="0"/>
              <a:t>	and he shall not come into this city, declares the LORD. </a:t>
            </a:r>
            <a:br>
              <a:rPr lang="en-CA" dirty="0"/>
            </a:br>
            <a:r>
              <a:rPr lang="en-CA" dirty="0"/>
              <a:t>	For </a:t>
            </a:r>
            <a:r>
              <a:rPr lang="en-CA" b="1" dirty="0">
                <a:highlight>
                  <a:srgbClr val="FFFF00"/>
                </a:highlight>
              </a:rPr>
              <a:t>I will defend this city to save it</a:t>
            </a:r>
            <a:r>
              <a:rPr lang="en-CA" dirty="0"/>
              <a:t> …</a:t>
            </a:r>
          </a:p>
          <a:p>
            <a:pPr marL="457200" lvl="1" indent="0">
              <a:buNone/>
            </a:pPr>
            <a:r>
              <a:rPr lang="en-CA" dirty="0"/>
              <a:t>And the angel of the LORD went out and struck down 185,000 in the camp of the Assyrians.</a:t>
            </a:r>
            <a:br>
              <a:rPr lang="en-CA" dirty="0"/>
            </a:br>
            <a:r>
              <a:rPr lang="en-CA" dirty="0"/>
              <a:t>And when people arose early in the morning, behold, these were all dead bodies. </a:t>
            </a:r>
          </a:p>
          <a:p>
            <a:pPr marL="457200" lvl="1" indent="0">
              <a:buNone/>
            </a:pPr>
            <a:r>
              <a:rPr lang="en-CA" dirty="0"/>
              <a:t>Then Sennacherib king of Assyria departed and returned home and lived at Nineveh. </a:t>
            </a:r>
            <a:br>
              <a:rPr lang="en-CA" dirty="0"/>
            </a:br>
            <a:r>
              <a:rPr lang="en-CA" dirty="0"/>
              <a:t>And as he was worshiping in the house of Nisroch his god, </a:t>
            </a:r>
            <a:br>
              <a:rPr lang="en-CA" dirty="0"/>
            </a:br>
            <a:r>
              <a:rPr lang="en-CA" dirty="0"/>
              <a:t>Adrammelech and Sharezer, </a:t>
            </a:r>
            <a:r>
              <a:rPr lang="en-CA" b="1" dirty="0">
                <a:highlight>
                  <a:srgbClr val="FFFF00"/>
                </a:highlight>
              </a:rPr>
              <a:t>his sons</a:t>
            </a:r>
            <a:r>
              <a:rPr lang="en-CA" dirty="0"/>
              <a:t>, </a:t>
            </a:r>
            <a:r>
              <a:rPr lang="en-CA" b="1" dirty="0">
                <a:highlight>
                  <a:srgbClr val="FFFF00"/>
                </a:highlight>
              </a:rPr>
              <a:t>struck him down with the sword</a:t>
            </a:r>
            <a:r>
              <a:rPr lang="en-CA" dirty="0"/>
              <a:t>.  </a:t>
            </a:r>
          </a:p>
          <a:p>
            <a:pPr>
              <a:buFont typeface="Wingdings" panose="05000000000000000000" pitchFamily="2" charset="2"/>
              <a:buChar char="Ø"/>
            </a:pPr>
            <a:r>
              <a:rPr lang="en-CA" dirty="0"/>
              <a:t>This destruction was a harbinger of the </a:t>
            </a:r>
            <a:r>
              <a:rPr lang="en-CA" b="1" dirty="0">
                <a:highlight>
                  <a:srgbClr val="FFFF00"/>
                </a:highlight>
              </a:rPr>
              <a:t>end of the Assyrian Empire</a:t>
            </a:r>
            <a:r>
              <a:rPr lang="en-CA" dirty="0"/>
              <a:t>, </a:t>
            </a:r>
            <a:br>
              <a:rPr lang="en-CA" dirty="0"/>
            </a:br>
            <a:r>
              <a:rPr lang="en-CA" b="1" dirty="0">
                <a:highlight>
                  <a:srgbClr val="FFFF00"/>
                </a:highlight>
              </a:rPr>
              <a:t>but it did NOT occur until 609BC, some 75 years later</a:t>
            </a:r>
          </a:p>
          <a:p>
            <a:pPr>
              <a:buFont typeface="Wingdings" panose="05000000000000000000" pitchFamily="2" charset="2"/>
              <a:buChar char="Ø"/>
            </a:pPr>
            <a:r>
              <a:rPr lang="en-CA" dirty="0"/>
              <a:t>The people who saw this deliverance and </a:t>
            </a:r>
            <a:r>
              <a:rPr lang="en-CA" b="1" dirty="0">
                <a:highlight>
                  <a:srgbClr val="FFFF00"/>
                </a:highlight>
              </a:rPr>
              <a:t>understood the prophecies</a:t>
            </a:r>
            <a:r>
              <a:rPr lang="en-CA" b="1" dirty="0"/>
              <a:t> </a:t>
            </a:r>
            <a:br>
              <a:rPr lang="en-CA" b="1" dirty="0"/>
            </a:br>
            <a:r>
              <a:rPr lang="en-CA" dirty="0"/>
              <a:t>were dead and gone before the prophecies were fulfilled</a:t>
            </a:r>
            <a:endParaRPr lang="en-CA" b="1" dirty="0"/>
          </a:p>
        </p:txBody>
      </p:sp>
    </p:spTree>
    <p:extLst>
      <p:ext uri="{BB962C8B-B14F-4D97-AF65-F5344CB8AC3E}">
        <p14:creationId xmlns:p14="http://schemas.microsoft.com/office/powerpoint/2010/main" val="3552722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CC6C5-ED28-4806-0A5C-7FF94DA7FBFD}"/>
              </a:ext>
            </a:extLst>
          </p:cNvPr>
          <p:cNvSpPr>
            <a:spLocks noGrp="1"/>
          </p:cNvSpPr>
          <p:nvPr>
            <p:ph type="title"/>
          </p:nvPr>
        </p:nvSpPr>
        <p:spPr>
          <a:xfrm>
            <a:off x="838200" y="1"/>
            <a:ext cx="10515600" cy="997526"/>
          </a:xfrm>
        </p:spPr>
        <p:txBody>
          <a:bodyPr/>
          <a:lstStyle/>
          <a:p>
            <a:pPr algn="ctr"/>
            <a:r>
              <a:rPr lang="en-CA" dirty="0">
                <a:latin typeface="Arial Black" panose="020B0A04020102020204" pitchFamily="34" charset="0"/>
              </a:rPr>
              <a:t>The Evil Reign of Manasseh</a:t>
            </a:r>
          </a:p>
        </p:txBody>
      </p:sp>
      <p:sp>
        <p:nvSpPr>
          <p:cNvPr id="3" name="Content Placeholder 2">
            <a:extLst>
              <a:ext uri="{FF2B5EF4-FFF2-40B4-BE49-F238E27FC236}">
                <a16:creationId xmlns:a16="http://schemas.microsoft.com/office/drawing/2014/main" id="{5CB1E10A-D098-B13D-1621-CDBD44E1E08C}"/>
              </a:ext>
            </a:extLst>
          </p:cNvPr>
          <p:cNvSpPr>
            <a:spLocks noGrp="1"/>
          </p:cNvSpPr>
          <p:nvPr>
            <p:ph idx="1"/>
          </p:nvPr>
        </p:nvSpPr>
        <p:spPr>
          <a:xfrm>
            <a:off x="0" y="969818"/>
            <a:ext cx="12192000" cy="5888181"/>
          </a:xfrm>
        </p:spPr>
        <p:txBody>
          <a:bodyPr>
            <a:normAutofit lnSpcReduction="10000"/>
          </a:bodyPr>
          <a:lstStyle/>
          <a:p>
            <a:r>
              <a:rPr lang="en-CA" dirty="0"/>
              <a:t>Hezekiah died in 686 and his son Manasseh became king, </a:t>
            </a:r>
          </a:p>
          <a:p>
            <a:r>
              <a:rPr lang="en-CA" b="1" dirty="0">
                <a:highlight>
                  <a:srgbClr val="FFFF00"/>
                </a:highlight>
              </a:rPr>
              <a:t>Manasseh was a willing Assyrian vassal</a:t>
            </a:r>
          </a:p>
          <a:p>
            <a:r>
              <a:rPr lang="en-CA" dirty="0"/>
              <a:t>Manasseh was one of the worst kings of Israel, </a:t>
            </a:r>
            <a:br>
              <a:rPr lang="en-CA" dirty="0"/>
            </a:br>
            <a:r>
              <a:rPr lang="en-CA" dirty="0"/>
              <a:t>yet he had one of the longest reigns – over 40 years</a:t>
            </a:r>
          </a:p>
          <a:p>
            <a:r>
              <a:rPr lang="en-CA" dirty="0"/>
              <a:t>The material we have in </a:t>
            </a:r>
            <a:r>
              <a:rPr lang="en-CA" b="1" dirty="0">
                <a:highlight>
                  <a:srgbClr val="FFFF00"/>
                </a:highlight>
              </a:rPr>
              <a:t>Isaiah chapters 40 through 66</a:t>
            </a:r>
            <a:r>
              <a:rPr lang="en-CA" dirty="0"/>
              <a:t> </a:t>
            </a:r>
            <a:br>
              <a:rPr lang="en-CA" dirty="0"/>
            </a:br>
            <a:r>
              <a:rPr lang="en-CA" dirty="0"/>
              <a:t>was likely given to Isaiah during the reign of Manasseh</a:t>
            </a:r>
          </a:p>
          <a:p>
            <a:r>
              <a:rPr lang="en-CA" dirty="0"/>
              <a:t>Chapter 59 summarize conditions in Israel under Manasseh:</a:t>
            </a:r>
          </a:p>
          <a:p>
            <a:pPr marL="457200" lvl="1" indent="0">
              <a:spcBef>
                <a:spcPts val="0"/>
              </a:spcBef>
              <a:buNone/>
            </a:pPr>
            <a:r>
              <a:rPr lang="en-CA" b="1" u="sng" dirty="0"/>
              <a:t>Isaiah 59:2-3, 7, 15a ESV</a:t>
            </a:r>
            <a:br>
              <a:rPr lang="en-CA" dirty="0"/>
            </a:br>
            <a:r>
              <a:rPr lang="en-CA" dirty="0"/>
              <a:t>… </a:t>
            </a:r>
            <a:r>
              <a:rPr lang="en-CA" b="1" dirty="0">
                <a:highlight>
                  <a:srgbClr val="FFFF00"/>
                </a:highlight>
              </a:rPr>
              <a:t>your iniquities</a:t>
            </a:r>
            <a:r>
              <a:rPr lang="en-CA" dirty="0"/>
              <a:t> have made a separation between you and your God,</a:t>
            </a:r>
            <a:br>
              <a:rPr lang="en-CA" dirty="0"/>
            </a:br>
            <a:r>
              <a:rPr lang="en-CA" dirty="0"/>
              <a:t>and </a:t>
            </a:r>
            <a:r>
              <a:rPr lang="en-CA" b="1" dirty="0">
                <a:highlight>
                  <a:srgbClr val="FFFF00"/>
                </a:highlight>
              </a:rPr>
              <a:t>your sins</a:t>
            </a:r>
            <a:r>
              <a:rPr lang="en-CA" dirty="0"/>
              <a:t> have hidden his face from you so that he does not hear.</a:t>
            </a:r>
            <a:br>
              <a:rPr lang="en-CA" dirty="0"/>
            </a:br>
            <a:r>
              <a:rPr lang="en-CA" dirty="0"/>
              <a:t>For your </a:t>
            </a:r>
            <a:r>
              <a:rPr lang="en-CA" b="1" dirty="0">
                <a:highlight>
                  <a:srgbClr val="FFFF00"/>
                </a:highlight>
              </a:rPr>
              <a:t>hands are defiled with blood</a:t>
            </a:r>
            <a:r>
              <a:rPr lang="en-CA" dirty="0"/>
              <a:t> and your fingers with iniquity;</a:t>
            </a:r>
            <a:br>
              <a:rPr lang="en-CA" dirty="0"/>
            </a:br>
            <a:r>
              <a:rPr lang="en-CA" dirty="0"/>
              <a:t>your lips have spoken </a:t>
            </a:r>
            <a:r>
              <a:rPr lang="en-CA" b="1" dirty="0">
                <a:highlight>
                  <a:srgbClr val="FFFF00"/>
                </a:highlight>
              </a:rPr>
              <a:t>lies</a:t>
            </a:r>
            <a:r>
              <a:rPr lang="en-CA" dirty="0"/>
              <a:t>; your tongue mutters </a:t>
            </a:r>
            <a:r>
              <a:rPr lang="en-CA" b="1" dirty="0">
                <a:highlight>
                  <a:srgbClr val="FFFF00"/>
                </a:highlight>
              </a:rPr>
              <a:t>wickedness</a:t>
            </a:r>
            <a:r>
              <a:rPr lang="en-CA" dirty="0"/>
              <a:t>.</a:t>
            </a:r>
            <a:br>
              <a:rPr lang="en-CA" dirty="0"/>
            </a:br>
            <a:r>
              <a:rPr lang="en-CA" dirty="0"/>
              <a:t>Their feet run to </a:t>
            </a:r>
            <a:r>
              <a:rPr lang="en-CA" b="1" dirty="0">
                <a:highlight>
                  <a:srgbClr val="FFFF00"/>
                </a:highlight>
              </a:rPr>
              <a:t>evil</a:t>
            </a:r>
            <a:r>
              <a:rPr lang="en-CA" dirty="0"/>
              <a:t>, and they are swift to shed innocent blood;</a:t>
            </a:r>
            <a:br>
              <a:rPr lang="en-CA" dirty="0"/>
            </a:br>
            <a:r>
              <a:rPr lang="en-CA" dirty="0"/>
              <a:t>their thoughts are </a:t>
            </a:r>
            <a:r>
              <a:rPr lang="en-CA" b="1" dirty="0">
                <a:highlight>
                  <a:srgbClr val="FFFF00"/>
                </a:highlight>
              </a:rPr>
              <a:t>thoughts of iniquity</a:t>
            </a:r>
            <a:r>
              <a:rPr lang="en-CA" dirty="0"/>
              <a:t>;</a:t>
            </a:r>
            <a:br>
              <a:rPr lang="en-CA" dirty="0"/>
            </a:br>
            <a:r>
              <a:rPr lang="en-CA" b="1" dirty="0">
                <a:highlight>
                  <a:srgbClr val="FFFF00"/>
                </a:highlight>
              </a:rPr>
              <a:t>desolation</a:t>
            </a:r>
            <a:r>
              <a:rPr lang="en-CA" dirty="0"/>
              <a:t> and </a:t>
            </a:r>
            <a:r>
              <a:rPr lang="en-CA" b="1" dirty="0">
                <a:highlight>
                  <a:srgbClr val="FFFF00"/>
                </a:highlight>
              </a:rPr>
              <a:t>destruction</a:t>
            </a:r>
            <a:r>
              <a:rPr lang="en-CA" dirty="0"/>
              <a:t> are in their highways.</a:t>
            </a:r>
            <a:br>
              <a:rPr lang="en-CA" dirty="0"/>
            </a:br>
            <a:r>
              <a:rPr lang="en-CA" b="1" dirty="0">
                <a:highlight>
                  <a:srgbClr val="FFFF00"/>
                </a:highlight>
              </a:rPr>
              <a:t>Truth is lacking</a:t>
            </a:r>
            <a:r>
              <a:rPr lang="en-CA" dirty="0"/>
              <a:t>, and he who departs from evil makes himself a prey.</a:t>
            </a:r>
          </a:p>
        </p:txBody>
      </p:sp>
    </p:spTree>
    <p:extLst>
      <p:ext uri="{BB962C8B-B14F-4D97-AF65-F5344CB8AC3E}">
        <p14:creationId xmlns:p14="http://schemas.microsoft.com/office/powerpoint/2010/main" val="3651967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69D4D-7CA1-78F6-635A-61039F789ED1}"/>
              </a:ext>
            </a:extLst>
          </p:cNvPr>
          <p:cNvSpPr>
            <a:spLocks noGrp="1"/>
          </p:cNvSpPr>
          <p:nvPr>
            <p:ph type="title"/>
          </p:nvPr>
        </p:nvSpPr>
        <p:spPr>
          <a:xfrm>
            <a:off x="838200" y="1"/>
            <a:ext cx="10515600" cy="901147"/>
          </a:xfrm>
        </p:spPr>
        <p:txBody>
          <a:bodyPr/>
          <a:lstStyle/>
          <a:p>
            <a:pPr algn="ctr"/>
            <a:r>
              <a:rPr lang="en-CA" dirty="0">
                <a:latin typeface="Arial Black" panose="020B0A04020102020204" pitchFamily="34" charset="0"/>
              </a:rPr>
              <a:t>The Evil Reign of Manasseh</a:t>
            </a:r>
            <a:endParaRPr lang="en-CA" dirty="0"/>
          </a:p>
        </p:txBody>
      </p:sp>
      <p:sp>
        <p:nvSpPr>
          <p:cNvPr id="3" name="Content Placeholder 2">
            <a:extLst>
              <a:ext uri="{FF2B5EF4-FFF2-40B4-BE49-F238E27FC236}">
                <a16:creationId xmlns:a16="http://schemas.microsoft.com/office/drawing/2014/main" id="{553E91A0-A8A0-B8F7-280F-B2A3619B6CA0}"/>
              </a:ext>
            </a:extLst>
          </p:cNvPr>
          <p:cNvSpPr>
            <a:spLocks noGrp="1"/>
          </p:cNvSpPr>
          <p:nvPr>
            <p:ph idx="1"/>
          </p:nvPr>
        </p:nvSpPr>
        <p:spPr>
          <a:xfrm>
            <a:off x="0" y="848140"/>
            <a:ext cx="12192000" cy="6009860"/>
          </a:xfrm>
        </p:spPr>
        <p:txBody>
          <a:bodyPr/>
          <a:lstStyle/>
          <a:p>
            <a:r>
              <a:rPr lang="en-CA" dirty="0"/>
              <a:t>The Chronicler summarizes Manasseh’s reign, echoed by the word of YHWH:</a:t>
            </a:r>
          </a:p>
          <a:p>
            <a:pPr marL="457200" lvl="1" indent="0">
              <a:spcBef>
                <a:spcPts val="0"/>
              </a:spcBef>
              <a:buNone/>
            </a:pPr>
            <a:r>
              <a:rPr lang="en-CA" b="1" u="sng" dirty="0"/>
              <a:t>2 Chronicles 33:9 ESV</a:t>
            </a:r>
            <a:br>
              <a:rPr lang="en-CA" dirty="0"/>
            </a:br>
            <a:r>
              <a:rPr lang="en-CA" b="1" dirty="0">
                <a:highlight>
                  <a:srgbClr val="FFFF00"/>
                </a:highlight>
              </a:rPr>
              <a:t>Manasseh led Judah and the inhabitants of Jerusalem astray</a:t>
            </a:r>
            <a:r>
              <a:rPr lang="en-CA" dirty="0"/>
              <a:t>, </a:t>
            </a:r>
            <a:br>
              <a:rPr lang="en-CA" dirty="0"/>
            </a:br>
            <a:r>
              <a:rPr lang="en-CA" dirty="0"/>
              <a:t>to do more evil than the nations whom the LORD destroyed before the people of Israel.</a:t>
            </a:r>
          </a:p>
          <a:p>
            <a:pPr marL="457200" lvl="1" indent="0">
              <a:buNone/>
            </a:pPr>
            <a:r>
              <a:rPr lang="en-CA" b="1" u="sng" dirty="0"/>
              <a:t>Jeremiah 15:4 ESV</a:t>
            </a:r>
            <a:br>
              <a:rPr lang="en-CA" dirty="0"/>
            </a:br>
            <a:r>
              <a:rPr lang="en-CA" dirty="0"/>
              <a:t>And I will make them a horror to all the kingdoms of the earth </a:t>
            </a:r>
            <a:br>
              <a:rPr lang="en-CA" dirty="0"/>
            </a:br>
            <a:r>
              <a:rPr lang="en-CA" b="1" dirty="0">
                <a:highlight>
                  <a:srgbClr val="FFFF00"/>
                </a:highlight>
              </a:rPr>
              <a:t>because of what Manasseh</a:t>
            </a:r>
            <a:r>
              <a:rPr lang="en-CA" dirty="0"/>
              <a:t> the son of Hezekiah, king of Judah, </a:t>
            </a:r>
            <a:r>
              <a:rPr lang="en-CA" b="1" dirty="0">
                <a:highlight>
                  <a:srgbClr val="FFFF00"/>
                </a:highlight>
              </a:rPr>
              <a:t>did in Jerusalem</a:t>
            </a:r>
            <a:r>
              <a:rPr lang="en-CA" dirty="0"/>
              <a:t>.</a:t>
            </a:r>
          </a:p>
          <a:p>
            <a:pPr>
              <a:spcBef>
                <a:spcPts val="600"/>
              </a:spcBef>
            </a:pPr>
            <a:r>
              <a:rPr lang="en-CA" dirty="0"/>
              <a:t>Under Manasseh it would have seemed like evil had triumphed:</a:t>
            </a:r>
          </a:p>
          <a:p>
            <a:pPr lvl="1">
              <a:spcBef>
                <a:spcPts val="0"/>
              </a:spcBef>
              <a:buFont typeface="Wingdings" panose="05000000000000000000" pitchFamily="2" charset="2"/>
              <a:buChar char="Ø"/>
            </a:pPr>
            <a:r>
              <a:rPr lang="en-CA" sz="2800" dirty="0"/>
              <a:t>	all the good of Hezakiah’s reform was gone</a:t>
            </a:r>
          </a:p>
          <a:p>
            <a:pPr lvl="1">
              <a:spcBef>
                <a:spcPts val="0"/>
              </a:spcBef>
              <a:buFont typeface="Wingdings" panose="05000000000000000000" pitchFamily="2" charset="2"/>
              <a:buChar char="Ø"/>
            </a:pPr>
            <a:r>
              <a:rPr lang="en-CA" sz="2800" dirty="0"/>
              <a:t>	the hope of freedom from Assyria was a distant memory </a:t>
            </a:r>
          </a:p>
          <a:p>
            <a:pPr>
              <a:spcBef>
                <a:spcPts val="600"/>
              </a:spcBef>
            </a:pPr>
            <a:r>
              <a:rPr lang="en-CA" dirty="0"/>
              <a:t>By the end of Manasseh’s reign in 643BC, </a:t>
            </a:r>
            <a:r>
              <a:rPr lang="en-CA" b="1" dirty="0">
                <a:highlight>
                  <a:srgbClr val="FFFF00"/>
                </a:highlight>
              </a:rPr>
              <a:t>the prophecies </a:t>
            </a:r>
            <a:r>
              <a:rPr lang="en-CA" dirty="0"/>
              <a:t>which were so real </a:t>
            </a:r>
            <a:br>
              <a:rPr lang="en-CA" dirty="0"/>
            </a:br>
            <a:r>
              <a:rPr lang="en-CA" dirty="0"/>
              <a:t>and so clear some 60 years earlier </a:t>
            </a:r>
            <a:r>
              <a:rPr lang="en-CA" b="1" dirty="0">
                <a:highlight>
                  <a:srgbClr val="FFFF00"/>
                </a:highlight>
              </a:rPr>
              <a:t>would have seemed to have failed</a:t>
            </a:r>
            <a:r>
              <a:rPr lang="en-CA" dirty="0"/>
              <a:t> </a:t>
            </a:r>
          </a:p>
          <a:p>
            <a:pPr>
              <a:spcBef>
                <a:spcPts val="600"/>
              </a:spcBef>
            </a:pPr>
            <a:r>
              <a:rPr lang="en-CA" b="1" dirty="0">
                <a:highlight>
                  <a:srgbClr val="FFFF00"/>
                </a:highlight>
              </a:rPr>
              <a:t>Those people who had understood the prophecies </a:t>
            </a:r>
            <a:br>
              <a:rPr lang="en-CA" b="1" dirty="0">
                <a:highlight>
                  <a:srgbClr val="FFFF00"/>
                </a:highlight>
              </a:rPr>
            </a:br>
            <a:r>
              <a:rPr lang="en-CA" b="1" dirty="0">
                <a:highlight>
                  <a:srgbClr val="FFFF00"/>
                </a:highlight>
              </a:rPr>
              <a:t>were no doubt having a crisis of faith</a:t>
            </a:r>
          </a:p>
        </p:txBody>
      </p:sp>
    </p:spTree>
    <p:extLst>
      <p:ext uri="{BB962C8B-B14F-4D97-AF65-F5344CB8AC3E}">
        <p14:creationId xmlns:p14="http://schemas.microsoft.com/office/powerpoint/2010/main" val="1276709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AA677-ECD5-74AF-C780-E35589D81187}"/>
              </a:ext>
            </a:extLst>
          </p:cNvPr>
          <p:cNvSpPr>
            <a:spLocks noGrp="1"/>
          </p:cNvSpPr>
          <p:nvPr>
            <p:ph type="title"/>
          </p:nvPr>
        </p:nvSpPr>
        <p:spPr>
          <a:xfrm>
            <a:off x="838200" y="1"/>
            <a:ext cx="10515600" cy="955963"/>
          </a:xfrm>
        </p:spPr>
        <p:txBody>
          <a:bodyPr/>
          <a:lstStyle/>
          <a:p>
            <a:pPr algn="ctr"/>
            <a:r>
              <a:rPr lang="en-CA" dirty="0">
                <a:latin typeface="Arial Black" panose="020B0A04020102020204" pitchFamily="34" charset="0"/>
              </a:rPr>
              <a:t>Josiah’s Reform</a:t>
            </a:r>
          </a:p>
        </p:txBody>
      </p:sp>
      <p:sp>
        <p:nvSpPr>
          <p:cNvPr id="3" name="Content Placeholder 2">
            <a:extLst>
              <a:ext uri="{FF2B5EF4-FFF2-40B4-BE49-F238E27FC236}">
                <a16:creationId xmlns:a16="http://schemas.microsoft.com/office/drawing/2014/main" id="{B608E557-1739-7E1F-8BE1-E6EE6EBE8C67}"/>
              </a:ext>
            </a:extLst>
          </p:cNvPr>
          <p:cNvSpPr>
            <a:spLocks noGrp="1"/>
          </p:cNvSpPr>
          <p:nvPr>
            <p:ph idx="1"/>
          </p:nvPr>
        </p:nvSpPr>
        <p:spPr>
          <a:xfrm>
            <a:off x="0" y="914400"/>
            <a:ext cx="12192000" cy="5943599"/>
          </a:xfrm>
        </p:spPr>
        <p:txBody>
          <a:bodyPr>
            <a:normAutofit/>
          </a:bodyPr>
          <a:lstStyle/>
          <a:p>
            <a:r>
              <a:rPr lang="en-CA" dirty="0"/>
              <a:t>Josiah, a grandson of Manasseh, was made king at age 8 in 640BC</a:t>
            </a:r>
          </a:p>
          <a:p>
            <a:r>
              <a:rPr lang="en-CA" dirty="0"/>
              <a:t>He, like Hezekiah, was one of Israel’s best kings </a:t>
            </a:r>
          </a:p>
          <a:p>
            <a:r>
              <a:rPr lang="en-CA" dirty="0"/>
              <a:t>He also initiated a reform and strove to free Israel from Assyrian vassalage</a:t>
            </a:r>
          </a:p>
          <a:p>
            <a:r>
              <a:rPr lang="en-CA" dirty="0"/>
              <a:t>Just prior to Josiah, YHWH revived hope through the </a:t>
            </a:r>
            <a:r>
              <a:rPr lang="en-CA" b="1" dirty="0">
                <a:highlight>
                  <a:srgbClr val="FFFF00"/>
                </a:highlight>
              </a:rPr>
              <a:t>Prophet Nahum</a:t>
            </a:r>
            <a:r>
              <a:rPr lang="en-CA" dirty="0"/>
              <a:t> </a:t>
            </a:r>
            <a:br>
              <a:rPr lang="en-CA" dirty="0"/>
            </a:br>
            <a:r>
              <a:rPr lang="en-CA" dirty="0"/>
              <a:t>by unequivocally predicting the </a:t>
            </a:r>
            <a:r>
              <a:rPr lang="en-CA" b="1" dirty="0">
                <a:highlight>
                  <a:srgbClr val="FFFF00"/>
                </a:highlight>
              </a:rPr>
              <a:t>destruction of Assyria</a:t>
            </a:r>
            <a:r>
              <a:rPr lang="en-CA" dirty="0"/>
              <a:t>:</a:t>
            </a:r>
          </a:p>
          <a:p>
            <a:pPr marL="457200" lvl="1" indent="0">
              <a:spcBef>
                <a:spcPts val="0"/>
              </a:spcBef>
              <a:buNone/>
            </a:pPr>
            <a:r>
              <a:rPr lang="en-CA" b="1" u="sng" dirty="0"/>
              <a:t>Nahum 3:1, 7, 18-19 ESV</a:t>
            </a:r>
            <a:br>
              <a:rPr lang="en-CA" dirty="0"/>
            </a:br>
            <a:r>
              <a:rPr lang="en-CA" b="1" dirty="0">
                <a:highlight>
                  <a:srgbClr val="FFFF00"/>
                </a:highlight>
              </a:rPr>
              <a:t>Woe to the bloody city</a:t>
            </a:r>
            <a:r>
              <a:rPr lang="en-CA" dirty="0"/>
              <a:t>, all full of lies and plunder—no end to the prey!</a:t>
            </a:r>
            <a:br>
              <a:rPr lang="en-CA" dirty="0"/>
            </a:br>
            <a:r>
              <a:rPr lang="en-CA" dirty="0"/>
              <a:t>And all who look at you will shrink from you and say,</a:t>
            </a:r>
            <a:br>
              <a:rPr lang="en-CA" dirty="0"/>
            </a:br>
            <a:r>
              <a:rPr lang="en-CA" dirty="0"/>
              <a:t>	“</a:t>
            </a:r>
            <a:r>
              <a:rPr lang="en-CA" b="1" dirty="0">
                <a:highlight>
                  <a:srgbClr val="FFFF00"/>
                </a:highlight>
              </a:rPr>
              <a:t>Wasted is Nineveh</a:t>
            </a:r>
            <a:r>
              <a:rPr lang="en-CA" dirty="0"/>
              <a:t>; who will grieve for her?”</a:t>
            </a:r>
          </a:p>
          <a:p>
            <a:pPr marL="457200" lvl="1" indent="0">
              <a:buNone/>
            </a:pPr>
            <a:r>
              <a:rPr lang="en-CA" dirty="0"/>
              <a:t>Where shall I seek comforters for you?</a:t>
            </a:r>
          </a:p>
          <a:p>
            <a:pPr marL="457200" lvl="1" indent="0">
              <a:buNone/>
            </a:pPr>
            <a:r>
              <a:rPr lang="en-CA" dirty="0"/>
              <a:t>Your shepherds are asleep, </a:t>
            </a:r>
            <a:r>
              <a:rPr lang="en-CA" b="1" dirty="0">
                <a:highlight>
                  <a:srgbClr val="FFFF00"/>
                </a:highlight>
              </a:rPr>
              <a:t>O king of Assyria</a:t>
            </a:r>
            <a:r>
              <a:rPr lang="en-CA" dirty="0"/>
              <a:t>; your nobles slumber.</a:t>
            </a:r>
            <a:br>
              <a:rPr lang="en-CA" dirty="0"/>
            </a:br>
            <a:r>
              <a:rPr lang="en-CA" dirty="0"/>
              <a:t>Your people are scattered on the mountains with none to gather them.</a:t>
            </a:r>
            <a:br>
              <a:rPr lang="en-CA" dirty="0"/>
            </a:br>
            <a:r>
              <a:rPr lang="en-CA" dirty="0"/>
              <a:t>There is no easing your hurt; </a:t>
            </a:r>
            <a:r>
              <a:rPr lang="en-CA" b="1" dirty="0">
                <a:highlight>
                  <a:srgbClr val="FFFF00"/>
                </a:highlight>
              </a:rPr>
              <a:t>your wound is grievous</a:t>
            </a:r>
            <a:r>
              <a:rPr lang="en-CA" dirty="0"/>
              <a:t>.</a:t>
            </a:r>
            <a:br>
              <a:rPr lang="en-CA" dirty="0"/>
            </a:br>
            <a:r>
              <a:rPr lang="en-CA" dirty="0"/>
              <a:t>All who hear the news about you clap their hands over you.</a:t>
            </a:r>
            <a:br>
              <a:rPr lang="en-CA" dirty="0"/>
            </a:br>
            <a:r>
              <a:rPr lang="en-CA" dirty="0"/>
              <a:t>For upon whom has not come your unceasing evil?</a:t>
            </a:r>
          </a:p>
        </p:txBody>
      </p:sp>
    </p:spTree>
    <p:extLst>
      <p:ext uri="{BB962C8B-B14F-4D97-AF65-F5344CB8AC3E}">
        <p14:creationId xmlns:p14="http://schemas.microsoft.com/office/powerpoint/2010/main" val="3414185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4C41C-63C2-07AA-6388-F68671975B00}"/>
              </a:ext>
            </a:extLst>
          </p:cNvPr>
          <p:cNvSpPr>
            <a:spLocks noGrp="1"/>
          </p:cNvSpPr>
          <p:nvPr>
            <p:ph type="title"/>
          </p:nvPr>
        </p:nvSpPr>
        <p:spPr>
          <a:xfrm>
            <a:off x="838200" y="1"/>
            <a:ext cx="10515600" cy="940525"/>
          </a:xfrm>
        </p:spPr>
        <p:txBody>
          <a:bodyPr/>
          <a:lstStyle/>
          <a:p>
            <a:pPr algn="ctr"/>
            <a:r>
              <a:rPr lang="en-CA" dirty="0">
                <a:latin typeface="Arial Black" panose="020B0A04020102020204" pitchFamily="34" charset="0"/>
              </a:rPr>
              <a:t>Josiah’s Reform</a:t>
            </a:r>
            <a:endParaRPr lang="en-CA" dirty="0"/>
          </a:p>
        </p:txBody>
      </p:sp>
      <p:sp>
        <p:nvSpPr>
          <p:cNvPr id="3" name="Content Placeholder 2">
            <a:extLst>
              <a:ext uri="{FF2B5EF4-FFF2-40B4-BE49-F238E27FC236}">
                <a16:creationId xmlns:a16="http://schemas.microsoft.com/office/drawing/2014/main" id="{1A5194CC-16B2-29D9-ADDF-F9A2A38B48F7}"/>
              </a:ext>
            </a:extLst>
          </p:cNvPr>
          <p:cNvSpPr>
            <a:spLocks noGrp="1"/>
          </p:cNvSpPr>
          <p:nvPr>
            <p:ph idx="1"/>
          </p:nvPr>
        </p:nvSpPr>
        <p:spPr>
          <a:xfrm>
            <a:off x="0" y="966652"/>
            <a:ext cx="12192000" cy="5891348"/>
          </a:xfrm>
        </p:spPr>
        <p:txBody>
          <a:bodyPr>
            <a:normAutofit/>
          </a:bodyPr>
          <a:lstStyle/>
          <a:p>
            <a:r>
              <a:rPr lang="en-CA" b="1" dirty="0">
                <a:highlight>
                  <a:srgbClr val="FFFF00"/>
                </a:highlight>
              </a:rPr>
              <a:t>During the reign of Josiah</a:t>
            </a:r>
            <a:r>
              <a:rPr lang="en-CA" dirty="0"/>
              <a:t>, the </a:t>
            </a:r>
            <a:r>
              <a:rPr lang="en-CA" b="1" dirty="0">
                <a:highlight>
                  <a:srgbClr val="FFFF00"/>
                </a:highlight>
              </a:rPr>
              <a:t>Prophet Zephaniah</a:t>
            </a:r>
            <a:r>
              <a:rPr lang="en-CA" dirty="0"/>
              <a:t>, </a:t>
            </a:r>
            <a:br>
              <a:rPr lang="en-CA" dirty="0"/>
            </a:br>
            <a:r>
              <a:rPr lang="en-CA" dirty="0"/>
              <a:t>not only reiterated the </a:t>
            </a:r>
            <a:r>
              <a:rPr lang="en-CA" b="1" dirty="0">
                <a:highlight>
                  <a:srgbClr val="FFFF00"/>
                </a:highlight>
              </a:rPr>
              <a:t>destruction of Assyria</a:t>
            </a:r>
            <a:r>
              <a:rPr lang="en-CA" dirty="0"/>
              <a:t>, </a:t>
            </a:r>
            <a:br>
              <a:rPr lang="en-CA" dirty="0"/>
            </a:br>
            <a:r>
              <a:rPr lang="en-CA" dirty="0"/>
              <a:t>but also revived Isaiah’s </a:t>
            </a:r>
            <a:r>
              <a:rPr lang="en-CA" b="1" dirty="0">
                <a:highlight>
                  <a:srgbClr val="FFFF00"/>
                </a:highlight>
              </a:rPr>
              <a:t>warnings of punishment of Israel</a:t>
            </a:r>
            <a:r>
              <a:rPr lang="en-CA" dirty="0"/>
              <a:t> for sin:</a:t>
            </a:r>
          </a:p>
          <a:p>
            <a:pPr marL="457200" lvl="1" indent="0">
              <a:buNone/>
            </a:pPr>
            <a:r>
              <a:rPr lang="en-CA" b="1" u="sng" dirty="0"/>
              <a:t>Zephaniah 2:13 ESV</a:t>
            </a:r>
            <a:br>
              <a:rPr lang="en-CA" dirty="0"/>
            </a:br>
            <a:r>
              <a:rPr lang="en-CA" dirty="0"/>
              <a:t>And he will stretch out his hand against the north and </a:t>
            </a:r>
            <a:r>
              <a:rPr lang="en-CA" b="1" dirty="0">
                <a:highlight>
                  <a:srgbClr val="FFFF00"/>
                </a:highlight>
              </a:rPr>
              <a:t>destroy Assyria</a:t>
            </a:r>
            <a:r>
              <a:rPr lang="en-CA" dirty="0"/>
              <a:t>,</a:t>
            </a:r>
            <a:br>
              <a:rPr lang="en-CA" dirty="0"/>
            </a:br>
            <a:r>
              <a:rPr lang="en-CA" dirty="0"/>
              <a:t>and he will </a:t>
            </a:r>
            <a:r>
              <a:rPr lang="en-CA" b="1" dirty="0">
                <a:highlight>
                  <a:srgbClr val="FFFF00"/>
                </a:highlight>
              </a:rPr>
              <a:t>make Nineveh a desolation</a:t>
            </a:r>
            <a:r>
              <a:rPr lang="en-CA" dirty="0"/>
              <a:t>, a dry waste like the desert.</a:t>
            </a:r>
          </a:p>
          <a:p>
            <a:pPr marL="457200" lvl="1" indent="0">
              <a:buNone/>
            </a:pPr>
            <a:r>
              <a:rPr lang="en-CA" b="1" u="sng" dirty="0"/>
              <a:t>Zephaniah 1:4-6 ESV</a:t>
            </a:r>
            <a:br>
              <a:rPr lang="en-CA" dirty="0"/>
            </a:br>
            <a:r>
              <a:rPr lang="en-CA" b="1" dirty="0">
                <a:highlight>
                  <a:srgbClr val="FFFF00"/>
                </a:highlight>
              </a:rPr>
              <a:t>I will stretch out my hand against</a:t>
            </a:r>
            <a:r>
              <a:rPr lang="en-CA" dirty="0"/>
              <a:t> Judah and against all the inhabitants of Jerusalem;</a:t>
            </a:r>
            <a:br>
              <a:rPr lang="en-CA" dirty="0"/>
            </a:br>
            <a:r>
              <a:rPr lang="en-CA" dirty="0"/>
              <a:t>and I will cut off from this place the remnant of Baal</a:t>
            </a:r>
            <a:br>
              <a:rPr lang="en-CA" dirty="0"/>
            </a:br>
            <a:r>
              <a:rPr lang="en-CA" dirty="0"/>
              <a:t>and the name of the idolatrous priests </a:t>
            </a:r>
            <a:br>
              <a:rPr lang="en-CA" dirty="0"/>
            </a:br>
            <a:r>
              <a:rPr lang="en-CA" dirty="0"/>
              <a:t>along with the priests, </a:t>
            </a:r>
            <a:br>
              <a:rPr lang="en-CA" dirty="0"/>
            </a:br>
            <a:r>
              <a:rPr lang="en-CA" dirty="0"/>
              <a:t>those who bow down on the roofs to the host of the heavens,</a:t>
            </a:r>
            <a:br>
              <a:rPr lang="en-CA" dirty="0"/>
            </a:br>
            <a:r>
              <a:rPr lang="en-CA" dirty="0"/>
              <a:t>those who bow down and swear to the LORD and yet swear by Milcom,</a:t>
            </a:r>
            <a:br>
              <a:rPr lang="en-CA" dirty="0"/>
            </a:br>
            <a:r>
              <a:rPr lang="en-CA" b="1" dirty="0">
                <a:highlight>
                  <a:srgbClr val="FFFF00"/>
                </a:highlight>
              </a:rPr>
              <a:t>those who have turned back from following the LORD</a:t>
            </a:r>
            <a:r>
              <a:rPr lang="en-CA" dirty="0"/>
              <a:t>,</a:t>
            </a:r>
            <a:br>
              <a:rPr lang="en-CA" dirty="0"/>
            </a:br>
            <a:r>
              <a:rPr lang="en-CA" dirty="0"/>
              <a:t>who do not seek the LORD or inquire of him.</a:t>
            </a:r>
          </a:p>
        </p:txBody>
      </p:sp>
    </p:spTree>
    <p:extLst>
      <p:ext uri="{BB962C8B-B14F-4D97-AF65-F5344CB8AC3E}">
        <p14:creationId xmlns:p14="http://schemas.microsoft.com/office/powerpoint/2010/main" val="32508500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F649C-E0BB-2D24-C8FF-1606EDBED6B6}"/>
              </a:ext>
            </a:extLst>
          </p:cNvPr>
          <p:cNvSpPr>
            <a:spLocks noGrp="1"/>
          </p:cNvSpPr>
          <p:nvPr>
            <p:ph type="title"/>
          </p:nvPr>
        </p:nvSpPr>
        <p:spPr>
          <a:xfrm>
            <a:off x="838200" y="1"/>
            <a:ext cx="10515600" cy="966650"/>
          </a:xfrm>
        </p:spPr>
        <p:txBody>
          <a:bodyPr/>
          <a:lstStyle/>
          <a:p>
            <a:pPr algn="ctr"/>
            <a:r>
              <a:rPr lang="en-CA" dirty="0">
                <a:latin typeface="Arial Black" panose="020B0A04020102020204" pitchFamily="34" charset="0"/>
              </a:rPr>
              <a:t>Josiah’s Reform</a:t>
            </a:r>
            <a:endParaRPr lang="en-CA" dirty="0"/>
          </a:p>
        </p:txBody>
      </p:sp>
      <p:sp>
        <p:nvSpPr>
          <p:cNvPr id="3" name="Content Placeholder 2">
            <a:extLst>
              <a:ext uri="{FF2B5EF4-FFF2-40B4-BE49-F238E27FC236}">
                <a16:creationId xmlns:a16="http://schemas.microsoft.com/office/drawing/2014/main" id="{7749C1E2-87E9-D620-A638-8F61B642C619}"/>
              </a:ext>
            </a:extLst>
          </p:cNvPr>
          <p:cNvSpPr>
            <a:spLocks noGrp="1"/>
          </p:cNvSpPr>
          <p:nvPr>
            <p:ph idx="1"/>
          </p:nvPr>
        </p:nvSpPr>
        <p:spPr>
          <a:xfrm>
            <a:off x="0" y="953590"/>
            <a:ext cx="12192000" cy="5904410"/>
          </a:xfrm>
        </p:spPr>
        <p:txBody>
          <a:bodyPr>
            <a:normAutofit/>
          </a:bodyPr>
          <a:lstStyle/>
          <a:p>
            <a:r>
              <a:rPr lang="en-CA" dirty="0"/>
              <a:t>Josiah was personally sincere and </a:t>
            </a:r>
            <a:r>
              <a:rPr lang="en-CA" b="1" dirty="0">
                <a:highlight>
                  <a:srgbClr val="FFFF00"/>
                </a:highlight>
              </a:rPr>
              <a:t>his reform</a:t>
            </a:r>
            <a:r>
              <a:rPr lang="en-CA" dirty="0"/>
              <a:t> was very thorough, </a:t>
            </a:r>
            <a:br>
              <a:rPr lang="en-CA" dirty="0"/>
            </a:br>
            <a:r>
              <a:rPr lang="en-CA" dirty="0"/>
              <a:t>but it </a:t>
            </a:r>
            <a:r>
              <a:rPr lang="en-CA" b="1" dirty="0">
                <a:highlight>
                  <a:srgbClr val="FFFF00"/>
                </a:highlight>
              </a:rPr>
              <a:t>was a failure because the majority of people only paid lip service</a:t>
            </a:r>
            <a:r>
              <a:rPr lang="en-CA" dirty="0"/>
              <a:t>:</a:t>
            </a:r>
          </a:p>
          <a:p>
            <a:pPr marL="457200" lvl="1" indent="0">
              <a:spcBef>
                <a:spcPts val="0"/>
              </a:spcBef>
              <a:buNone/>
            </a:pPr>
            <a:r>
              <a:rPr lang="en-CA" b="1" u="sng" dirty="0"/>
              <a:t>2 Kings 22:16a, 17 ESV</a:t>
            </a:r>
            <a:br>
              <a:rPr lang="en-CA" dirty="0"/>
            </a:br>
            <a:r>
              <a:rPr lang="en-CA" dirty="0"/>
              <a:t>Behold, I will bring disaster upon this place and upon its inhabitants …</a:t>
            </a:r>
            <a:br>
              <a:rPr lang="en-CA" dirty="0"/>
            </a:br>
            <a:r>
              <a:rPr lang="en-CA" dirty="0"/>
              <a:t>Because they have forsaken me and have </a:t>
            </a:r>
            <a:r>
              <a:rPr lang="en-CA" b="1" dirty="0">
                <a:highlight>
                  <a:srgbClr val="FFFF00"/>
                </a:highlight>
              </a:rPr>
              <a:t>made offerings to other gods</a:t>
            </a:r>
            <a:r>
              <a:rPr lang="en-CA" dirty="0"/>
              <a:t>, </a:t>
            </a:r>
            <a:br>
              <a:rPr lang="en-CA" dirty="0"/>
            </a:br>
            <a:r>
              <a:rPr lang="en-CA" dirty="0"/>
              <a:t>that they might provoke me to anger with all the work of their hands, </a:t>
            </a:r>
            <a:br>
              <a:rPr lang="en-CA" dirty="0"/>
            </a:br>
            <a:r>
              <a:rPr lang="en-CA" dirty="0"/>
              <a:t>therefore my wrath will be kindled against this place, and it will not be quenched. </a:t>
            </a:r>
          </a:p>
          <a:p>
            <a:pPr marL="457200" lvl="1" indent="0">
              <a:buNone/>
            </a:pPr>
            <a:r>
              <a:rPr lang="en-CA" b="1" u="sng" dirty="0"/>
              <a:t>2 Chronicles 34:31a, 32-33 ESV</a:t>
            </a:r>
            <a:br>
              <a:rPr lang="en-CA" dirty="0"/>
            </a:br>
            <a:r>
              <a:rPr lang="en-CA" dirty="0"/>
              <a:t>And </a:t>
            </a:r>
            <a:r>
              <a:rPr lang="en-CA" b="1" dirty="0">
                <a:highlight>
                  <a:srgbClr val="FFFF00"/>
                </a:highlight>
              </a:rPr>
              <a:t>the king</a:t>
            </a:r>
            <a:r>
              <a:rPr lang="en-CA" dirty="0"/>
              <a:t> stood in his place and </a:t>
            </a:r>
            <a:r>
              <a:rPr lang="en-CA" b="1" dirty="0">
                <a:highlight>
                  <a:srgbClr val="FFFF00"/>
                </a:highlight>
              </a:rPr>
              <a:t>made a covenant</a:t>
            </a:r>
            <a:r>
              <a:rPr lang="en-CA" dirty="0"/>
              <a:t> before the LORD, </a:t>
            </a:r>
            <a:br>
              <a:rPr lang="en-CA" dirty="0"/>
            </a:br>
            <a:r>
              <a:rPr lang="en-CA" dirty="0"/>
              <a:t>to walk after the LORD and to keep his commandments and his testimonies and his statutes… Then </a:t>
            </a:r>
            <a:r>
              <a:rPr lang="en-CA" b="1" dirty="0">
                <a:highlight>
                  <a:srgbClr val="FFFF00"/>
                </a:highlight>
              </a:rPr>
              <a:t>he made all who were present in Jerusalem and in Benjamin join in it</a:t>
            </a:r>
            <a:r>
              <a:rPr lang="en-CA" dirty="0"/>
              <a:t>. </a:t>
            </a:r>
            <a:br>
              <a:rPr lang="en-CA" dirty="0"/>
            </a:br>
            <a:r>
              <a:rPr lang="en-CA" dirty="0"/>
              <a:t>And the inhabitants of Jerusalem did according to the covenant of God, </a:t>
            </a:r>
            <a:br>
              <a:rPr lang="en-CA" dirty="0"/>
            </a:br>
            <a:r>
              <a:rPr lang="en-CA" dirty="0"/>
              <a:t>the God of their fathers. </a:t>
            </a:r>
            <a:br>
              <a:rPr lang="en-CA" dirty="0"/>
            </a:br>
            <a:r>
              <a:rPr lang="en-CA" dirty="0"/>
              <a:t>And </a:t>
            </a:r>
            <a:r>
              <a:rPr lang="en-CA" b="1" dirty="0">
                <a:highlight>
                  <a:srgbClr val="FFFF00"/>
                </a:highlight>
              </a:rPr>
              <a:t>Josiah took away all the abominations</a:t>
            </a:r>
            <a:r>
              <a:rPr lang="en-CA" dirty="0"/>
              <a:t> from all the territory </a:t>
            </a:r>
            <a:br>
              <a:rPr lang="en-CA" dirty="0"/>
            </a:br>
            <a:r>
              <a:rPr lang="en-CA" dirty="0"/>
              <a:t>that belonged to the people of Israel </a:t>
            </a:r>
            <a:br>
              <a:rPr lang="en-CA" dirty="0"/>
            </a:br>
            <a:r>
              <a:rPr lang="en-CA" dirty="0"/>
              <a:t>and made all who were present in Israel serve the LORD their God. </a:t>
            </a:r>
            <a:br>
              <a:rPr lang="en-CA" dirty="0"/>
            </a:br>
            <a:r>
              <a:rPr lang="en-CA" b="1" dirty="0">
                <a:highlight>
                  <a:srgbClr val="FFFF00"/>
                </a:highlight>
              </a:rPr>
              <a:t>All his days they did not turn away from following the LORD</a:t>
            </a:r>
            <a:r>
              <a:rPr lang="en-CA" dirty="0"/>
              <a:t>, the God of their fathers.</a:t>
            </a:r>
          </a:p>
        </p:txBody>
      </p:sp>
    </p:spTree>
    <p:extLst>
      <p:ext uri="{BB962C8B-B14F-4D97-AF65-F5344CB8AC3E}">
        <p14:creationId xmlns:p14="http://schemas.microsoft.com/office/powerpoint/2010/main" val="2753526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835DE-DD92-1A4C-7003-511E4F56385D}"/>
              </a:ext>
            </a:extLst>
          </p:cNvPr>
          <p:cNvSpPr>
            <a:spLocks noGrp="1"/>
          </p:cNvSpPr>
          <p:nvPr>
            <p:ph type="title"/>
          </p:nvPr>
        </p:nvSpPr>
        <p:spPr>
          <a:xfrm>
            <a:off x="838200" y="1"/>
            <a:ext cx="10515600" cy="969817"/>
          </a:xfrm>
        </p:spPr>
        <p:txBody>
          <a:bodyPr/>
          <a:lstStyle/>
          <a:p>
            <a:pPr algn="ctr"/>
            <a:r>
              <a:rPr lang="en-CA" dirty="0">
                <a:latin typeface="Arial Black" panose="020B0A04020102020204" pitchFamily="34" charset="0"/>
              </a:rPr>
              <a:t>Jeremiah &amp; Josiah’s Reform</a:t>
            </a:r>
          </a:p>
        </p:txBody>
      </p:sp>
      <p:sp>
        <p:nvSpPr>
          <p:cNvPr id="3" name="Content Placeholder 2">
            <a:extLst>
              <a:ext uri="{FF2B5EF4-FFF2-40B4-BE49-F238E27FC236}">
                <a16:creationId xmlns:a16="http://schemas.microsoft.com/office/drawing/2014/main" id="{7F07A4E6-DEC7-46B8-0E4D-C85CF07C9D7B}"/>
              </a:ext>
            </a:extLst>
          </p:cNvPr>
          <p:cNvSpPr>
            <a:spLocks noGrp="1"/>
          </p:cNvSpPr>
          <p:nvPr>
            <p:ph idx="1"/>
          </p:nvPr>
        </p:nvSpPr>
        <p:spPr>
          <a:xfrm>
            <a:off x="0" y="969818"/>
            <a:ext cx="12192000" cy="5888181"/>
          </a:xfrm>
        </p:spPr>
        <p:txBody>
          <a:bodyPr>
            <a:normAutofit fontScale="92500" lnSpcReduction="10000"/>
          </a:bodyPr>
          <a:lstStyle/>
          <a:p>
            <a:r>
              <a:rPr lang="en-CA" dirty="0"/>
              <a:t>The Prophet Jeremiah came on the scene halfway through Josiah’s reign</a:t>
            </a:r>
          </a:p>
          <a:p>
            <a:r>
              <a:rPr lang="en-CA" dirty="0"/>
              <a:t>Jeremiah’s greatest lament was that the people refused to repent:</a:t>
            </a:r>
          </a:p>
          <a:p>
            <a:pPr marL="457200" lvl="1" indent="0">
              <a:spcBef>
                <a:spcPts val="0"/>
              </a:spcBef>
              <a:buNone/>
            </a:pPr>
            <a:r>
              <a:rPr lang="en-CA" b="1" u="sng" dirty="0"/>
              <a:t>Jeremiah 8:4b-6a ESV</a:t>
            </a:r>
            <a:br>
              <a:rPr lang="en-CA" dirty="0"/>
            </a:br>
            <a:r>
              <a:rPr lang="en-CA" dirty="0"/>
              <a:t>When men fall, do they not rise again?</a:t>
            </a:r>
            <a:br>
              <a:rPr lang="en-CA" dirty="0"/>
            </a:br>
            <a:r>
              <a:rPr lang="en-CA" dirty="0"/>
              <a:t>If one turns away, does he not return?</a:t>
            </a:r>
            <a:br>
              <a:rPr lang="en-CA" dirty="0"/>
            </a:br>
            <a:r>
              <a:rPr lang="en-CA" dirty="0"/>
              <a:t>Why then has this people turned away in perpetual backsliding?</a:t>
            </a:r>
          </a:p>
          <a:p>
            <a:pPr marL="457200" lvl="1" indent="0">
              <a:buNone/>
            </a:pPr>
            <a:r>
              <a:rPr lang="en-CA" b="1" dirty="0">
                <a:highlight>
                  <a:srgbClr val="FFFF00"/>
                </a:highlight>
              </a:rPr>
              <a:t>They hold fast to deceit</a:t>
            </a:r>
            <a:r>
              <a:rPr lang="en-CA" dirty="0"/>
              <a:t>; </a:t>
            </a:r>
            <a:r>
              <a:rPr lang="en-CA" b="1" dirty="0">
                <a:highlight>
                  <a:srgbClr val="FFFF00"/>
                </a:highlight>
              </a:rPr>
              <a:t>they refuse to return</a:t>
            </a:r>
            <a:r>
              <a:rPr lang="en-CA" dirty="0"/>
              <a:t>.</a:t>
            </a:r>
            <a:br>
              <a:rPr lang="en-CA" dirty="0"/>
            </a:br>
            <a:r>
              <a:rPr lang="en-CA" dirty="0"/>
              <a:t>I have paid attention and listened, but they have not spoken rightly;</a:t>
            </a:r>
            <a:br>
              <a:rPr lang="en-CA" dirty="0"/>
            </a:br>
            <a:r>
              <a:rPr lang="en-CA" b="1" dirty="0">
                <a:highlight>
                  <a:srgbClr val="FFFF00"/>
                </a:highlight>
              </a:rPr>
              <a:t>no man relents</a:t>
            </a:r>
            <a:r>
              <a:rPr lang="en-CA" dirty="0"/>
              <a:t> of his evil, saying,</a:t>
            </a:r>
            <a:br>
              <a:rPr lang="en-CA" dirty="0"/>
            </a:br>
            <a:r>
              <a:rPr lang="en-CA" dirty="0"/>
              <a:t>	‘What have I done?’</a:t>
            </a:r>
          </a:p>
          <a:p>
            <a:pPr marL="457200" lvl="1" indent="0">
              <a:buNone/>
            </a:pPr>
            <a:r>
              <a:rPr lang="en-CA" b="1" u="sng" dirty="0"/>
              <a:t>Jeremiah 5:2-3 ESV</a:t>
            </a:r>
            <a:br>
              <a:rPr lang="en-CA" dirty="0"/>
            </a:br>
            <a:r>
              <a:rPr lang="en-CA" dirty="0"/>
              <a:t>Though they say, </a:t>
            </a:r>
            <a:br>
              <a:rPr lang="en-CA" dirty="0"/>
            </a:br>
            <a:r>
              <a:rPr lang="en-CA" dirty="0"/>
              <a:t>	“As the LORD lives,”</a:t>
            </a:r>
          </a:p>
          <a:p>
            <a:pPr marL="457200" lvl="1" indent="0">
              <a:buNone/>
            </a:pPr>
            <a:r>
              <a:rPr lang="en-CA" dirty="0"/>
              <a:t>yet they swear falsely.</a:t>
            </a:r>
          </a:p>
          <a:p>
            <a:pPr marL="457200" lvl="1" indent="0">
              <a:buNone/>
            </a:pPr>
            <a:r>
              <a:rPr lang="en-CA" dirty="0"/>
              <a:t>O LORD, do not your eyes look for truth?</a:t>
            </a:r>
            <a:br>
              <a:rPr lang="en-CA" dirty="0"/>
            </a:br>
            <a:r>
              <a:rPr lang="en-CA" dirty="0"/>
              <a:t>You have struck them down, but </a:t>
            </a:r>
            <a:r>
              <a:rPr lang="en-CA" b="1" dirty="0">
                <a:highlight>
                  <a:srgbClr val="FFFF00"/>
                </a:highlight>
              </a:rPr>
              <a:t>they felt no anguish</a:t>
            </a:r>
            <a:r>
              <a:rPr lang="en-CA" dirty="0"/>
              <a:t>;</a:t>
            </a:r>
            <a:br>
              <a:rPr lang="en-CA" dirty="0"/>
            </a:br>
            <a:r>
              <a:rPr lang="en-CA" dirty="0"/>
              <a:t>you have consumed them, but </a:t>
            </a:r>
            <a:r>
              <a:rPr lang="en-CA" b="1" dirty="0">
                <a:highlight>
                  <a:srgbClr val="FFFF00"/>
                </a:highlight>
              </a:rPr>
              <a:t>they refused to take correction</a:t>
            </a:r>
            <a:r>
              <a:rPr lang="en-CA" dirty="0"/>
              <a:t>.</a:t>
            </a:r>
            <a:br>
              <a:rPr lang="en-CA" dirty="0"/>
            </a:br>
            <a:r>
              <a:rPr lang="en-CA" dirty="0"/>
              <a:t>They have made their faces harder than rock; </a:t>
            </a:r>
            <a:r>
              <a:rPr lang="en-CA" b="1" dirty="0">
                <a:highlight>
                  <a:srgbClr val="FFFF00"/>
                </a:highlight>
              </a:rPr>
              <a:t>they have refused to repent</a:t>
            </a:r>
            <a:r>
              <a:rPr lang="en-CA" dirty="0"/>
              <a:t>.</a:t>
            </a:r>
          </a:p>
        </p:txBody>
      </p:sp>
    </p:spTree>
    <p:extLst>
      <p:ext uri="{BB962C8B-B14F-4D97-AF65-F5344CB8AC3E}">
        <p14:creationId xmlns:p14="http://schemas.microsoft.com/office/powerpoint/2010/main" val="3351661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5A1DC-E863-204C-177A-F67C94B20D51}"/>
              </a:ext>
            </a:extLst>
          </p:cNvPr>
          <p:cNvSpPr>
            <a:spLocks noGrp="1"/>
          </p:cNvSpPr>
          <p:nvPr>
            <p:ph type="title"/>
          </p:nvPr>
        </p:nvSpPr>
        <p:spPr>
          <a:xfrm>
            <a:off x="838200" y="1"/>
            <a:ext cx="10515600" cy="966650"/>
          </a:xfrm>
        </p:spPr>
        <p:txBody>
          <a:bodyPr/>
          <a:lstStyle/>
          <a:p>
            <a:pPr algn="ctr"/>
            <a:r>
              <a:rPr lang="en-CA" dirty="0">
                <a:latin typeface="Arial Black" panose="020B0A04020102020204" pitchFamily="34" charset="0"/>
              </a:rPr>
              <a:t>An Object Lesson</a:t>
            </a:r>
          </a:p>
        </p:txBody>
      </p:sp>
      <p:sp>
        <p:nvSpPr>
          <p:cNvPr id="3" name="Content Placeholder 2">
            <a:extLst>
              <a:ext uri="{FF2B5EF4-FFF2-40B4-BE49-F238E27FC236}">
                <a16:creationId xmlns:a16="http://schemas.microsoft.com/office/drawing/2014/main" id="{CAA06FEC-D377-28D6-D8CD-240CF3B48FF6}"/>
              </a:ext>
            </a:extLst>
          </p:cNvPr>
          <p:cNvSpPr>
            <a:spLocks noGrp="1"/>
          </p:cNvSpPr>
          <p:nvPr>
            <p:ph idx="1"/>
          </p:nvPr>
        </p:nvSpPr>
        <p:spPr>
          <a:xfrm>
            <a:off x="0" y="1058092"/>
            <a:ext cx="12192000" cy="5799908"/>
          </a:xfrm>
        </p:spPr>
        <p:txBody>
          <a:bodyPr/>
          <a:lstStyle/>
          <a:p>
            <a:r>
              <a:rPr lang="en-CA" b="1" dirty="0">
                <a:highlight>
                  <a:srgbClr val="FFFF00"/>
                </a:highlight>
              </a:rPr>
              <a:t>When Jeremiah came on the scene, It was about a hundred years since Isaiah began to preach</a:t>
            </a:r>
            <a:r>
              <a:rPr lang="en-CA" dirty="0"/>
              <a:t> – the people who had understood his prophecies were gone</a:t>
            </a:r>
          </a:p>
          <a:p>
            <a:r>
              <a:rPr lang="en-CA" dirty="0"/>
              <a:t>God reiterated the prophecies through later prophets, </a:t>
            </a:r>
            <a:br>
              <a:rPr lang="en-CA" dirty="0"/>
            </a:br>
            <a:r>
              <a:rPr lang="en-CA" dirty="0"/>
              <a:t>but </a:t>
            </a:r>
            <a:r>
              <a:rPr lang="en-CA" b="1" dirty="0">
                <a:highlight>
                  <a:srgbClr val="FFFF00"/>
                </a:highlight>
              </a:rPr>
              <a:t>the majority had lost faith in the prophecies</a:t>
            </a:r>
          </a:p>
          <a:p>
            <a:r>
              <a:rPr lang="en-CA" dirty="0"/>
              <a:t>People were burned out and refused to leave the ways of the world </a:t>
            </a:r>
            <a:br>
              <a:rPr lang="en-CA" dirty="0"/>
            </a:br>
            <a:r>
              <a:rPr lang="en-CA" dirty="0"/>
              <a:t>and embrace the teaching of God</a:t>
            </a:r>
          </a:p>
          <a:p>
            <a:r>
              <a:rPr lang="en-CA" dirty="0"/>
              <a:t>By the end of Josiah’s reign, the prophecies were being fulfilled quite rapidly</a:t>
            </a:r>
          </a:p>
          <a:p>
            <a:r>
              <a:rPr lang="en-CA" dirty="0"/>
              <a:t>Jeremiah continued to try to reach people – he worked for about 40 years</a:t>
            </a:r>
          </a:p>
          <a:p>
            <a:r>
              <a:rPr lang="en-CA" dirty="0"/>
              <a:t>But, none responded …</a:t>
            </a:r>
          </a:p>
          <a:p>
            <a:r>
              <a:rPr lang="en-CA" b="1" dirty="0">
                <a:highlight>
                  <a:srgbClr val="FFFF00"/>
                </a:highlight>
              </a:rPr>
              <a:t>We need to be vigilant to avoid the fate of those people …</a:t>
            </a:r>
          </a:p>
          <a:p>
            <a:r>
              <a:rPr lang="en-CA" b="1" dirty="0">
                <a:highlight>
                  <a:srgbClr val="FFFF00"/>
                </a:highlight>
              </a:rPr>
              <a:t>We have the help of the Holy Spirit</a:t>
            </a:r>
            <a:r>
              <a:rPr lang="en-CA" dirty="0"/>
              <a:t>, </a:t>
            </a:r>
            <a:r>
              <a:rPr lang="en-CA" b="1" dirty="0">
                <a:highlight>
                  <a:srgbClr val="FFFF00"/>
                </a:highlight>
              </a:rPr>
              <a:t>so we will succeed</a:t>
            </a:r>
            <a:r>
              <a:rPr lang="en-CA" dirty="0"/>
              <a:t> </a:t>
            </a:r>
          </a:p>
          <a:p>
            <a:endParaRPr lang="en-CA" dirty="0"/>
          </a:p>
        </p:txBody>
      </p:sp>
    </p:spTree>
    <p:extLst>
      <p:ext uri="{BB962C8B-B14F-4D97-AF65-F5344CB8AC3E}">
        <p14:creationId xmlns:p14="http://schemas.microsoft.com/office/powerpoint/2010/main" val="5502084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DD826-C347-1030-B643-A6C5135C0ABA}"/>
              </a:ext>
            </a:extLst>
          </p:cNvPr>
          <p:cNvSpPr>
            <a:spLocks noGrp="1"/>
          </p:cNvSpPr>
          <p:nvPr>
            <p:ph type="title"/>
          </p:nvPr>
        </p:nvSpPr>
        <p:spPr>
          <a:xfrm>
            <a:off x="838200" y="1"/>
            <a:ext cx="10515600" cy="955963"/>
          </a:xfrm>
        </p:spPr>
        <p:txBody>
          <a:bodyPr/>
          <a:lstStyle/>
          <a:p>
            <a:pPr algn="ctr"/>
            <a:r>
              <a:rPr lang="en-CA" dirty="0">
                <a:latin typeface="Arial Black" panose="020B0A04020102020204" pitchFamily="34" charset="0"/>
              </a:rPr>
              <a:t>The End of the Assyrian Empire</a:t>
            </a:r>
          </a:p>
        </p:txBody>
      </p:sp>
      <p:sp>
        <p:nvSpPr>
          <p:cNvPr id="3" name="Content Placeholder 2">
            <a:extLst>
              <a:ext uri="{FF2B5EF4-FFF2-40B4-BE49-F238E27FC236}">
                <a16:creationId xmlns:a16="http://schemas.microsoft.com/office/drawing/2014/main" id="{EF22E816-5B97-9928-4F58-66C805037837}"/>
              </a:ext>
            </a:extLst>
          </p:cNvPr>
          <p:cNvSpPr>
            <a:spLocks noGrp="1"/>
          </p:cNvSpPr>
          <p:nvPr>
            <p:ph idx="1"/>
          </p:nvPr>
        </p:nvSpPr>
        <p:spPr>
          <a:xfrm>
            <a:off x="0" y="1025236"/>
            <a:ext cx="12192000" cy="5832763"/>
          </a:xfrm>
        </p:spPr>
        <p:txBody>
          <a:bodyPr>
            <a:normAutofit lnSpcReduction="10000"/>
          </a:bodyPr>
          <a:lstStyle/>
          <a:p>
            <a:r>
              <a:rPr lang="en-CA" dirty="0"/>
              <a:t>609BC is the watershed of ancient history, </a:t>
            </a:r>
            <a:r>
              <a:rPr lang="en-CA" b="1" dirty="0">
                <a:highlight>
                  <a:srgbClr val="FFFF00"/>
                </a:highlight>
              </a:rPr>
              <a:t>The Battle of Haran</a:t>
            </a:r>
          </a:p>
          <a:p>
            <a:r>
              <a:rPr lang="en-CA" dirty="0"/>
              <a:t>The mighty Assyrian empire which had been on the scene </a:t>
            </a:r>
            <a:br>
              <a:rPr lang="en-CA" dirty="0"/>
            </a:br>
            <a:r>
              <a:rPr lang="en-CA" dirty="0"/>
              <a:t>since the Tower of Babel, was destroyed, removed never to be revived</a:t>
            </a:r>
          </a:p>
          <a:p>
            <a:r>
              <a:rPr lang="en-CA" dirty="0"/>
              <a:t> Josiah made the same mistake as Hezekiah thinking it wise to support Babylon:</a:t>
            </a:r>
          </a:p>
          <a:p>
            <a:pPr marL="457200" lvl="1" indent="0">
              <a:spcBef>
                <a:spcPts val="0"/>
              </a:spcBef>
              <a:buNone/>
            </a:pPr>
            <a:r>
              <a:rPr lang="en-CA" b="1" u="sng" dirty="0"/>
              <a:t>2 Kings 23:29 ESV</a:t>
            </a:r>
            <a:br>
              <a:rPr lang="en-CA" dirty="0"/>
            </a:br>
            <a:r>
              <a:rPr lang="en-CA" dirty="0"/>
              <a:t>In his days </a:t>
            </a:r>
            <a:r>
              <a:rPr lang="en-CA" b="1" dirty="0">
                <a:highlight>
                  <a:srgbClr val="FFFF00"/>
                </a:highlight>
              </a:rPr>
              <a:t>Pharaoh Neco king of Egypt</a:t>
            </a:r>
            <a:r>
              <a:rPr lang="en-CA" dirty="0"/>
              <a:t> </a:t>
            </a:r>
            <a:br>
              <a:rPr lang="en-CA" dirty="0"/>
            </a:br>
            <a:r>
              <a:rPr lang="en-CA" b="1" dirty="0">
                <a:highlight>
                  <a:srgbClr val="FFFF00"/>
                </a:highlight>
              </a:rPr>
              <a:t>went up to the king of Assyria</a:t>
            </a:r>
            <a:r>
              <a:rPr lang="en-CA" dirty="0"/>
              <a:t> to the river Euphrates. </a:t>
            </a:r>
            <a:br>
              <a:rPr lang="en-CA" dirty="0"/>
            </a:br>
            <a:r>
              <a:rPr lang="en-CA" b="1" dirty="0">
                <a:highlight>
                  <a:srgbClr val="FFFF00"/>
                </a:highlight>
              </a:rPr>
              <a:t>King Josiah went to meet him</a:t>
            </a:r>
            <a:r>
              <a:rPr lang="en-CA" dirty="0"/>
              <a:t>, </a:t>
            </a:r>
            <a:br>
              <a:rPr lang="en-CA" dirty="0"/>
            </a:br>
            <a:r>
              <a:rPr lang="en-CA" dirty="0"/>
              <a:t>and </a:t>
            </a:r>
            <a:r>
              <a:rPr lang="en-CA" b="1" dirty="0">
                <a:highlight>
                  <a:srgbClr val="FFFF00"/>
                </a:highlight>
              </a:rPr>
              <a:t>Pharaoh Neco killed him</a:t>
            </a:r>
            <a:r>
              <a:rPr lang="en-CA" dirty="0"/>
              <a:t> at Megiddo, as soon as he saw him. </a:t>
            </a:r>
          </a:p>
          <a:p>
            <a:r>
              <a:rPr lang="en-CA" dirty="0"/>
              <a:t>This was the end of the reform, the end of hope, </a:t>
            </a:r>
            <a:br>
              <a:rPr lang="en-CA" dirty="0"/>
            </a:br>
            <a:r>
              <a:rPr lang="en-CA" dirty="0"/>
              <a:t>and the harbinger of the end of the Nation of Israel</a:t>
            </a:r>
          </a:p>
          <a:p>
            <a:r>
              <a:rPr lang="en-CA" dirty="0"/>
              <a:t>The Babylonians under Nabopolassar utterly defeated Assyria and Egypt </a:t>
            </a:r>
          </a:p>
          <a:p>
            <a:r>
              <a:rPr lang="en-CA" dirty="0"/>
              <a:t>The people made Jehoahaz king </a:t>
            </a:r>
          </a:p>
          <a:p>
            <a:r>
              <a:rPr lang="en-CA" dirty="0"/>
              <a:t>Neco took Jehoahaz to Egypt and made </a:t>
            </a:r>
            <a:r>
              <a:rPr lang="en-CA" b="1" dirty="0">
                <a:highlight>
                  <a:srgbClr val="FFFF00"/>
                </a:highlight>
              </a:rPr>
              <a:t>Jehoiakim king as his vassal</a:t>
            </a:r>
          </a:p>
          <a:p>
            <a:pPr marL="457200" lvl="1" indent="0">
              <a:buNone/>
            </a:pPr>
            <a:endParaRPr lang="en-CA" dirty="0"/>
          </a:p>
        </p:txBody>
      </p:sp>
    </p:spTree>
    <p:extLst>
      <p:ext uri="{BB962C8B-B14F-4D97-AF65-F5344CB8AC3E}">
        <p14:creationId xmlns:p14="http://schemas.microsoft.com/office/powerpoint/2010/main" val="9471042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37BB7-FF1C-A56C-1756-8C16EF37C9CD}"/>
              </a:ext>
            </a:extLst>
          </p:cNvPr>
          <p:cNvSpPr>
            <a:spLocks noGrp="1"/>
          </p:cNvSpPr>
          <p:nvPr>
            <p:ph type="title"/>
          </p:nvPr>
        </p:nvSpPr>
        <p:spPr>
          <a:xfrm>
            <a:off x="838200" y="1"/>
            <a:ext cx="10515600" cy="997526"/>
          </a:xfrm>
        </p:spPr>
        <p:txBody>
          <a:bodyPr/>
          <a:lstStyle/>
          <a:p>
            <a:pPr algn="ctr"/>
            <a:r>
              <a:rPr lang="en-CA" dirty="0">
                <a:latin typeface="Arial Black" panose="020B0A04020102020204" pitchFamily="34" charset="0"/>
              </a:rPr>
              <a:t>Arrival of Nebuchadnezzar</a:t>
            </a:r>
          </a:p>
        </p:txBody>
      </p:sp>
      <p:sp>
        <p:nvSpPr>
          <p:cNvPr id="3" name="Content Placeholder 2">
            <a:extLst>
              <a:ext uri="{FF2B5EF4-FFF2-40B4-BE49-F238E27FC236}">
                <a16:creationId xmlns:a16="http://schemas.microsoft.com/office/drawing/2014/main" id="{A7B4B503-6C4C-9CC9-5017-8EBE68CAF5AB}"/>
              </a:ext>
            </a:extLst>
          </p:cNvPr>
          <p:cNvSpPr>
            <a:spLocks noGrp="1"/>
          </p:cNvSpPr>
          <p:nvPr>
            <p:ph idx="1"/>
          </p:nvPr>
        </p:nvSpPr>
        <p:spPr>
          <a:xfrm>
            <a:off x="0" y="969818"/>
            <a:ext cx="12192000" cy="5888181"/>
          </a:xfrm>
        </p:spPr>
        <p:txBody>
          <a:bodyPr>
            <a:normAutofit fontScale="92500" lnSpcReduction="10000"/>
          </a:bodyPr>
          <a:lstStyle/>
          <a:p>
            <a:r>
              <a:rPr lang="en-CA" dirty="0"/>
              <a:t>Egypt remained strong enough to establish control over </a:t>
            </a:r>
            <a:br>
              <a:rPr lang="en-CA" dirty="0"/>
            </a:br>
            <a:r>
              <a:rPr lang="en-CA" dirty="0"/>
              <a:t>the territory west of the Euphrates, including Israel</a:t>
            </a:r>
          </a:p>
          <a:p>
            <a:r>
              <a:rPr lang="en-CA" dirty="0"/>
              <a:t>By 605BC Babylon was ready to again take on Egypt</a:t>
            </a:r>
          </a:p>
          <a:p>
            <a:r>
              <a:rPr lang="en-CA" dirty="0"/>
              <a:t>At the Battle of Carchemish 605BC, Nebuchadnezzar, son of Nabopolassar, </a:t>
            </a:r>
            <a:br>
              <a:rPr lang="en-CA" dirty="0"/>
            </a:br>
            <a:r>
              <a:rPr lang="en-CA" dirty="0"/>
              <a:t>was in charge – Egypt was utterly defeated:</a:t>
            </a:r>
          </a:p>
          <a:p>
            <a:pPr marL="457200" lvl="1" indent="0">
              <a:spcBef>
                <a:spcPts val="0"/>
              </a:spcBef>
              <a:buNone/>
            </a:pPr>
            <a:r>
              <a:rPr lang="en-CA" b="1" u="sng" dirty="0"/>
              <a:t>Jeremiah 46:2-6 ESV</a:t>
            </a:r>
            <a:br>
              <a:rPr lang="en-CA" dirty="0"/>
            </a:br>
            <a:r>
              <a:rPr lang="en-CA" dirty="0"/>
              <a:t>About Egypt. Concerning the army of </a:t>
            </a:r>
            <a:r>
              <a:rPr lang="en-CA" b="1" dirty="0">
                <a:highlight>
                  <a:srgbClr val="FFFF00"/>
                </a:highlight>
              </a:rPr>
              <a:t>Pharaoh Neco</a:t>
            </a:r>
            <a:r>
              <a:rPr lang="en-CA" dirty="0"/>
              <a:t>, king of Egypt, </a:t>
            </a:r>
            <a:br>
              <a:rPr lang="en-CA" dirty="0"/>
            </a:br>
            <a:r>
              <a:rPr lang="en-CA" dirty="0"/>
              <a:t>which was </a:t>
            </a:r>
            <a:r>
              <a:rPr lang="en-CA" b="1" dirty="0">
                <a:highlight>
                  <a:srgbClr val="FFFF00"/>
                </a:highlight>
              </a:rPr>
              <a:t>by the river Euphrates at Carchemish</a:t>
            </a:r>
            <a:r>
              <a:rPr lang="en-CA" dirty="0"/>
              <a:t> </a:t>
            </a:r>
            <a:br>
              <a:rPr lang="en-CA" dirty="0"/>
            </a:br>
            <a:r>
              <a:rPr lang="en-CA" dirty="0"/>
              <a:t>and which </a:t>
            </a:r>
            <a:r>
              <a:rPr lang="en-CA" b="1" dirty="0">
                <a:highlight>
                  <a:srgbClr val="FFFF00"/>
                </a:highlight>
              </a:rPr>
              <a:t>Nebuchadnezzar</a:t>
            </a:r>
            <a:r>
              <a:rPr lang="en-CA" dirty="0"/>
              <a:t> king of Babylon defeated </a:t>
            </a:r>
            <a:br>
              <a:rPr lang="en-CA" dirty="0"/>
            </a:br>
            <a:r>
              <a:rPr lang="en-CA" dirty="0"/>
              <a:t>in the fourth year of Jehoiakim the son of Josiah, king of Judah:</a:t>
            </a:r>
          </a:p>
          <a:p>
            <a:pPr marL="914400" lvl="2" indent="0">
              <a:spcBef>
                <a:spcPts val="0"/>
              </a:spcBef>
              <a:buNone/>
            </a:pPr>
            <a:r>
              <a:rPr lang="en-CA" sz="2400" dirty="0"/>
              <a:t>Prepare buckler and shield, and advance for battle!</a:t>
            </a:r>
            <a:br>
              <a:rPr lang="en-CA" sz="2400" dirty="0"/>
            </a:br>
            <a:r>
              <a:rPr lang="en-CA" sz="2400" dirty="0"/>
              <a:t>Harness the horses; mount, O horsemen!</a:t>
            </a:r>
            <a:br>
              <a:rPr lang="en-CA" sz="2400" dirty="0"/>
            </a:br>
            <a:r>
              <a:rPr lang="en-CA" sz="2400" dirty="0"/>
              <a:t>Take your stations with your helmets, polish your spears, put on your armor!</a:t>
            </a:r>
          </a:p>
          <a:p>
            <a:pPr marL="914400" lvl="2" indent="0">
              <a:buNone/>
            </a:pPr>
            <a:r>
              <a:rPr lang="en-CA" sz="2400" b="1" dirty="0">
                <a:highlight>
                  <a:srgbClr val="FFFF00"/>
                </a:highlight>
              </a:rPr>
              <a:t>Why have I seen it</a:t>
            </a:r>
            <a:r>
              <a:rPr lang="en-CA" sz="2400" dirty="0"/>
              <a:t>?</a:t>
            </a:r>
          </a:p>
          <a:p>
            <a:pPr marL="914400" lvl="2" indent="0">
              <a:buNone/>
            </a:pPr>
            <a:r>
              <a:rPr lang="en-CA" sz="2400" dirty="0"/>
              <a:t>They are dismayed and have turned backward.</a:t>
            </a:r>
            <a:br>
              <a:rPr lang="en-CA" sz="2400" dirty="0"/>
            </a:br>
            <a:r>
              <a:rPr lang="en-CA" sz="2400" b="1" dirty="0">
                <a:highlight>
                  <a:srgbClr val="FFFF00"/>
                </a:highlight>
              </a:rPr>
              <a:t>Their warriors are beaten down and have fled in haste</a:t>
            </a:r>
            <a:r>
              <a:rPr lang="en-CA" sz="2400" dirty="0"/>
              <a:t>;</a:t>
            </a:r>
            <a:br>
              <a:rPr lang="en-CA" sz="2400" dirty="0"/>
            </a:br>
            <a:r>
              <a:rPr lang="en-CA" sz="2400" dirty="0"/>
              <a:t>they look not back—terror on every side! declares the LORD.</a:t>
            </a:r>
          </a:p>
          <a:p>
            <a:pPr marL="914400" lvl="2" indent="0">
              <a:buNone/>
            </a:pPr>
            <a:r>
              <a:rPr lang="en-CA" sz="2400" dirty="0"/>
              <a:t>The swift cannot flee away, nor the warrior escape;</a:t>
            </a:r>
            <a:br>
              <a:rPr lang="en-CA" sz="2400" dirty="0"/>
            </a:br>
            <a:r>
              <a:rPr lang="en-CA" sz="2400" dirty="0"/>
              <a:t>in the north by the river Euphrates they have stumbled and fallen.</a:t>
            </a:r>
          </a:p>
        </p:txBody>
      </p:sp>
    </p:spTree>
    <p:extLst>
      <p:ext uri="{BB962C8B-B14F-4D97-AF65-F5344CB8AC3E}">
        <p14:creationId xmlns:p14="http://schemas.microsoft.com/office/powerpoint/2010/main" val="2569294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B385E-7F1D-DA01-5EF8-48DBB87FED2B}"/>
              </a:ext>
            </a:extLst>
          </p:cNvPr>
          <p:cNvSpPr>
            <a:spLocks noGrp="1"/>
          </p:cNvSpPr>
          <p:nvPr>
            <p:ph type="title"/>
          </p:nvPr>
        </p:nvSpPr>
        <p:spPr>
          <a:xfrm>
            <a:off x="838200" y="1"/>
            <a:ext cx="10515600" cy="1011381"/>
          </a:xfrm>
        </p:spPr>
        <p:txBody>
          <a:bodyPr/>
          <a:lstStyle/>
          <a:p>
            <a:pPr algn="ctr"/>
            <a:r>
              <a:rPr lang="en-CA" dirty="0">
                <a:latin typeface="Arial Black" panose="020B0A04020102020204" pitchFamily="34" charset="0"/>
              </a:rPr>
              <a:t>Human life is Short</a:t>
            </a:r>
          </a:p>
        </p:txBody>
      </p:sp>
      <p:sp>
        <p:nvSpPr>
          <p:cNvPr id="3" name="Content Placeholder 2">
            <a:extLst>
              <a:ext uri="{FF2B5EF4-FFF2-40B4-BE49-F238E27FC236}">
                <a16:creationId xmlns:a16="http://schemas.microsoft.com/office/drawing/2014/main" id="{5C405A8D-259B-2093-7F2C-6B5C883FFC63}"/>
              </a:ext>
            </a:extLst>
          </p:cNvPr>
          <p:cNvSpPr>
            <a:spLocks noGrp="1"/>
          </p:cNvSpPr>
          <p:nvPr>
            <p:ph idx="1"/>
          </p:nvPr>
        </p:nvSpPr>
        <p:spPr>
          <a:xfrm>
            <a:off x="0" y="900546"/>
            <a:ext cx="12192000" cy="5957454"/>
          </a:xfrm>
        </p:spPr>
        <p:txBody>
          <a:bodyPr/>
          <a:lstStyle/>
          <a:p>
            <a:r>
              <a:rPr lang="en-CA" b="1" dirty="0">
                <a:highlight>
                  <a:srgbClr val="FFFF00"/>
                </a:highlight>
              </a:rPr>
              <a:t>Our perspective on “history” is very limited</a:t>
            </a:r>
            <a:r>
              <a:rPr lang="en-CA" dirty="0"/>
              <a:t>:</a:t>
            </a:r>
          </a:p>
          <a:p>
            <a:pPr marL="457200" lvl="1" indent="0">
              <a:spcBef>
                <a:spcPts val="0"/>
              </a:spcBef>
              <a:buNone/>
            </a:pPr>
            <a:r>
              <a:rPr lang="en-CA" b="1" u="sng" dirty="0"/>
              <a:t>Psalm 90:10 ESV</a:t>
            </a:r>
            <a:br>
              <a:rPr lang="en-CA" b="1" u="sng" dirty="0"/>
            </a:br>
            <a:r>
              <a:rPr lang="en-CA" b="1" dirty="0">
                <a:highlight>
                  <a:srgbClr val="FFFF00"/>
                </a:highlight>
              </a:rPr>
              <a:t>The years of our life</a:t>
            </a:r>
            <a:r>
              <a:rPr lang="en-CA" dirty="0"/>
              <a:t> are seventy, or even by reason of strength eighty;</a:t>
            </a:r>
            <a:br>
              <a:rPr lang="en-CA" dirty="0"/>
            </a:br>
            <a:r>
              <a:rPr lang="en-CA" dirty="0"/>
              <a:t>yet their span is but toil and trouble;</a:t>
            </a:r>
            <a:br>
              <a:rPr lang="en-CA" dirty="0"/>
            </a:br>
            <a:r>
              <a:rPr lang="en-CA" dirty="0"/>
              <a:t>they </a:t>
            </a:r>
            <a:r>
              <a:rPr lang="en-CA" b="1" dirty="0">
                <a:highlight>
                  <a:srgbClr val="FFFF00"/>
                </a:highlight>
              </a:rPr>
              <a:t>are soon gone</a:t>
            </a:r>
            <a:r>
              <a:rPr lang="en-CA" dirty="0"/>
              <a:t>, and we fly away.</a:t>
            </a:r>
          </a:p>
          <a:p>
            <a:pPr marL="457200" lvl="1" indent="0">
              <a:buNone/>
            </a:pPr>
            <a:r>
              <a:rPr lang="en-CA" b="1" u="sng" dirty="0"/>
              <a:t>James 4:13-14 ESV</a:t>
            </a:r>
            <a:br>
              <a:rPr lang="en-CA" dirty="0"/>
            </a:br>
            <a:r>
              <a:rPr lang="en-CA" dirty="0"/>
              <a:t>Come now, you who say, </a:t>
            </a:r>
            <a:br>
              <a:rPr lang="en-CA" dirty="0"/>
            </a:br>
            <a:r>
              <a:rPr lang="en-CA" dirty="0"/>
              <a:t>	“Today or tomorrow we will go into such and such a town </a:t>
            </a:r>
            <a:br>
              <a:rPr lang="en-CA" dirty="0"/>
            </a:br>
            <a:r>
              <a:rPr lang="en-CA" dirty="0"/>
              <a:t>	and spend a year there and trade and make a profit”</a:t>
            </a:r>
          </a:p>
          <a:p>
            <a:pPr marL="457200" lvl="1" indent="0">
              <a:buNone/>
            </a:pPr>
            <a:r>
              <a:rPr lang="en-CA" dirty="0"/>
              <a:t>—yet you do not know what tomorrow will bring. </a:t>
            </a:r>
            <a:br>
              <a:rPr lang="en-CA" dirty="0"/>
            </a:br>
            <a:r>
              <a:rPr lang="en-CA" b="1" dirty="0">
                <a:highlight>
                  <a:srgbClr val="FFFF00"/>
                </a:highlight>
              </a:rPr>
              <a:t>What is your life</a:t>
            </a:r>
            <a:r>
              <a:rPr lang="en-CA" dirty="0"/>
              <a:t>? </a:t>
            </a:r>
            <a:br>
              <a:rPr lang="en-CA" dirty="0"/>
            </a:br>
            <a:r>
              <a:rPr lang="en-CA" dirty="0"/>
              <a:t>For you are </a:t>
            </a:r>
            <a:r>
              <a:rPr lang="en-CA" b="1" dirty="0">
                <a:highlight>
                  <a:srgbClr val="FFFF00"/>
                </a:highlight>
              </a:rPr>
              <a:t>a mist that appears for a little time and then vanishes</a:t>
            </a:r>
            <a:r>
              <a:rPr lang="en-CA" dirty="0"/>
              <a:t>.</a:t>
            </a:r>
          </a:p>
          <a:p>
            <a:r>
              <a:rPr lang="en-CA" dirty="0"/>
              <a:t>To contrast how God see things </a:t>
            </a:r>
            <a:br>
              <a:rPr lang="en-CA" dirty="0"/>
            </a:br>
            <a:r>
              <a:rPr lang="en-CA" dirty="0"/>
              <a:t>and what we are able to experience in our limited lifetime, </a:t>
            </a:r>
            <a:br>
              <a:rPr lang="en-CA" dirty="0"/>
            </a:br>
            <a:r>
              <a:rPr lang="en-CA" dirty="0"/>
              <a:t>I will sketch </a:t>
            </a:r>
            <a:r>
              <a:rPr lang="en-CA" b="1" dirty="0">
                <a:highlight>
                  <a:srgbClr val="FFFF00"/>
                </a:highlight>
              </a:rPr>
              <a:t>the last 100 odd years of Israelite history</a:t>
            </a:r>
            <a:r>
              <a:rPr lang="en-CA" dirty="0"/>
              <a:t> </a:t>
            </a:r>
            <a:br>
              <a:rPr lang="en-CA" dirty="0"/>
            </a:br>
            <a:r>
              <a:rPr lang="en-CA" dirty="0"/>
              <a:t>to look at it from God’s perspective</a:t>
            </a:r>
          </a:p>
        </p:txBody>
      </p:sp>
    </p:spTree>
    <p:extLst>
      <p:ext uri="{BB962C8B-B14F-4D97-AF65-F5344CB8AC3E}">
        <p14:creationId xmlns:p14="http://schemas.microsoft.com/office/powerpoint/2010/main" val="38526745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096B6-D602-8A5E-F921-A1019D0FA32A}"/>
              </a:ext>
            </a:extLst>
          </p:cNvPr>
          <p:cNvSpPr>
            <a:spLocks noGrp="1"/>
          </p:cNvSpPr>
          <p:nvPr>
            <p:ph type="title"/>
          </p:nvPr>
        </p:nvSpPr>
        <p:spPr>
          <a:xfrm>
            <a:off x="838200" y="1"/>
            <a:ext cx="10515600" cy="886690"/>
          </a:xfrm>
        </p:spPr>
        <p:txBody>
          <a:bodyPr/>
          <a:lstStyle/>
          <a:p>
            <a:pPr algn="ctr"/>
            <a:r>
              <a:rPr lang="en-CA" dirty="0">
                <a:latin typeface="Arial Black" panose="020B0A04020102020204" pitchFamily="34" charset="0"/>
              </a:rPr>
              <a:t>The Last Kings of Israel</a:t>
            </a:r>
          </a:p>
        </p:txBody>
      </p:sp>
      <p:sp>
        <p:nvSpPr>
          <p:cNvPr id="3" name="Content Placeholder 2">
            <a:extLst>
              <a:ext uri="{FF2B5EF4-FFF2-40B4-BE49-F238E27FC236}">
                <a16:creationId xmlns:a16="http://schemas.microsoft.com/office/drawing/2014/main" id="{08E47298-91F8-29FB-1294-380EE1959170}"/>
              </a:ext>
            </a:extLst>
          </p:cNvPr>
          <p:cNvSpPr>
            <a:spLocks noGrp="1"/>
          </p:cNvSpPr>
          <p:nvPr>
            <p:ph idx="1"/>
          </p:nvPr>
        </p:nvSpPr>
        <p:spPr>
          <a:xfrm>
            <a:off x="0" y="817418"/>
            <a:ext cx="12192000" cy="6040581"/>
          </a:xfrm>
        </p:spPr>
        <p:txBody>
          <a:bodyPr/>
          <a:lstStyle/>
          <a:p>
            <a:r>
              <a:rPr lang="en-CA" b="1" dirty="0">
                <a:highlight>
                  <a:srgbClr val="FFFF00"/>
                </a:highlight>
              </a:rPr>
              <a:t>Anyone who understood the prophecies</a:t>
            </a:r>
            <a:r>
              <a:rPr lang="en-CA" dirty="0"/>
              <a:t>, </a:t>
            </a:r>
            <a:br>
              <a:rPr lang="en-CA" dirty="0"/>
            </a:br>
            <a:r>
              <a:rPr lang="en-CA" dirty="0"/>
              <a:t>at this point </a:t>
            </a:r>
            <a:r>
              <a:rPr lang="en-CA" b="1" dirty="0">
                <a:highlight>
                  <a:srgbClr val="FFFF00"/>
                </a:highlight>
              </a:rPr>
              <a:t>had to understand that fulfillment was well underway</a:t>
            </a:r>
            <a:r>
              <a:rPr lang="en-CA" dirty="0"/>
              <a:t>, </a:t>
            </a:r>
            <a:br>
              <a:rPr lang="en-CA" dirty="0"/>
            </a:br>
            <a:r>
              <a:rPr lang="en-CA" dirty="0"/>
              <a:t>yet there remained many things yet to happen before the end </a:t>
            </a:r>
          </a:p>
          <a:p>
            <a:r>
              <a:rPr lang="en-CA" dirty="0"/>
              <a:t>From 609-586BC, 23 years, there were four “bad kings”: Jehoahaz (3 months), Jehoiakim (11 years), Jehoiachin (3 months), and Zedekiah (11 years)</a:t>
            </a:r>
          </a:p>
          <a:p>
            <a:r>
              <a:rPr lang="en-CA" dirty="0"/>
              <a:t>The Prophet Jeremiah was active over this whole period</a:t>
            </a:r>
          </a:p>
          <a:p>
            <a:r>
              <a:rPr lang="en-CA" dirty="0"/>
              <a:t>In 605BC, Nebuchadnezzar made Jehoiakim his vassal</a:t>
            </a:r>
          </a:p>
          <a:p>
            <a:r>
              <a:rPr lang="en-CA" dirty="0"/>
              <a:t>In 602BC, Jehoiakim rebelled, stopped tribute</a:t>
            </a:r>
          </a:p>
          <a:p>
            <a:r>
              <a:rPr lang="en-CA" dirty="0"/>
              <a:t>In 597BC, Nebuchadnezzar attacked and captured Jerusalem</a:t>
            </a:r>
          </a:p>
          <a:p>
            <a:r>
              <a:rPr lang="en-CA" b="1" dirty="0">
                <a:highlight>
                  <a:srgbClr val="FFFF00"/>
                </a:highlight>
              </a:rPr>
              <a:t>Thousands of Israelites were taken captive to Babylon</a:t>
            </a:r>
            <a:r>
              <a:rPr lang="en-CA" dirty="0"/>
              <a:t>, </a:t>
            </a:r>
            <a:r>
              <a:rPr lang="en-CA" b="1" dirty="0">
                <a:highlight>
                  <a:srgbClr val="FFFF00"/>
                </a:highlight>
              </a:rPr>
              <a:t>including Ezekiel</a:t>
            </a:r>
            <a:endParaRPr lang="en-CA" dirty="0"/>
          </a:p>
          <a:p>
            <a:r>
              <a:rPr lang="en-CA" b="1" dirty="0">
                <a:highlight>
                  <a:srgbClr val="FFFF00"/>
                </a:highlight>
              </a:rPr>
              <a:t>This is the most important event of these years</a:t>
            </a:r>
            <a:r>
              <a:rPr lang="en-CA" dirty="0"/>
              <a:t>: from these captives, </a:t>
            </a:r>
            <a:br>
              <a:rPr lang="en-CA" dirty="0"/>
            </a:br>
            <a:r>
              <a:rPr lang="en-CA" dirty="0"/>
              <a:t>through the </a:t>
            </a:r>
            <a:r>
              <a:rPr lang="en-CA" b="1" dirty="0">
                <a:highlight>
                  <a:srgbClr val="FFFF00"/>
                </a:highlight>
              </a:rPr>
              <a:t>work of Ezekiel</a:t>
            </a:r>
            <a:r>
              <a:rPr lang="en-CA" dirty="0"/>
              <a:t>, God would prepare </a:t>
            </a:r>
            <a:r>
              <a:rPr lang="en-CA" b="1" dirty="0">
                <a:highlight>
                  <a:srgbClr val="FFFF00"/>
                </a:highlight>
              </a:rPr>
              <a:t>a remnant </a:t>
            </a:r>
            <a:br>
              <a:rPr lang="en-CA" b="1" dirty="0">
                <a:highlight>
                  <a:srgbClr val="FFFF00"/>
                </a:highlight>
              </a:rPr>
            </a:br>
            <a:r>
              <a:rPr lang="en-CA" b="1" dirty="0">
                <a:highlight>
                  <a:srgbClr val="FFFF00"/>
                </a:highlight>
              </a:rPr>
              <a:t>of True Worshippers to prepare for the First Advent</a:t>
            </a:r>
          </a:p>
        </p:txBody>
      </p:sp>
    </p:spTree>
    <p:extLst>
      <p:ext uri="{BB962C8B-B14F-4D97-AF65-F5344CB8AC3E}">
        <p14:creationId xmlns:p14="http://schemas.microsoft.com/office/powerpoint/2010/main" val="618132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0BBBC-91FB-26A8-D428-C811468676D1}"/>
              </a:ext>
            </a:extLst>
          </p:cNvPr>
          <p:cNvSpPr>
            <a:spLocks noGrp="1"/>
          </p:cNvSpPr>
          <p:nvPr>
            <p:ph type="title"/>
          </p:nvPr>
        </p:nvSpPr>
        <p:spPr>
          <a:xfrm>
            <a:off x="838200" y="1"/>
            <a:ext cx="10515600" cy="983672"/>
          </a:xfrm>
        </p:spPr>
        <p:txBody>
          <a:bodyPr/>
          <a:lstStyle/>
          <a:p>
            <a:pPr algn="ctr"/>
            <a:r>
              <a:rPr lang="en-CA" dirty="0">
                <a:latin typeface="Arial Black" panose="020B0A04020102020204" pitchFamily="34" charset="0"/>
              </a:rPr>
              <a:t>Where are We Today?</a:t>
            </a:r>
          </a:p>
        </p:txBody>
      </p:sp>
      <p:sp>
        <p:nvSpPr>
          <p:cNvPr id="3" name="Content Placeholder 2">
            <a:extLst>
              <a:ext uri="{FF2B5EF4-FFF2-40B4-BE49-F238E27FC236}">
                <a16:creationId xmlns:a16="http://schemas.microsoft.com/office/drawing/2014/main" id="{D3067C68-5B54-B071-2496-BBBF5E452B1D}"/>
              </a:ext>
            </a:extLst>
          </p:cNvPr>
          <p:cNvSpPr>
            <a:spLocks noGrp="1"/>
          </p:cNvSpPr>
          <p:nvPr>
            <p:ph idx="1"/>
          </p:nvPr>
        </p:nvSpPr>
        <p:spPr>
          <a:xfrm>
            <a:off x="0" y="1011382"/>
            <a:ext cx="12192000" cy="5846617"/>
          </a:xfrm>
        </p:spPr>
        <p:txBody>
          <a:bodyPr>
            <a:normAutofit lnSpcReduction="10000"/>
          </a:bodyPr>
          <a:lstStyle/>
          <a:p>
            <a:r>
              <a:rPr lang="en-CA" b="1" dirty="0">
                <a:highlight>
                  <a:srgbClr val="FFFF00"/>
                </a:highlight>
              </a:rPr>
              <a:t>What is the point of all this for us today</a:t>
            </a:r>
            <a:r>
              <a:rPr lang="en-CA" dirty="0"/>
              <a:t>?</a:t>
            </a:r>
          </a:p>
          <a:p>
            <a:pPr>
              <a:spcBef>
                <a:spcPts val="600"/>
              </a:spcBef>
            </a:pPr>
            <a:r>
              <a:rPr lang="en-CA" dirty="0"/>
              <a:t>The prophecies of the end of the Nation of Israel were simple </a:t>
            </a:r>
            <a:br>
              <a:rPr lang="en-CA" dirty="0"/>
            </a:br>
            <a:r>
              <a:rPr lang="en-CA" dirty="0"/>
              <a:t>and straight forward, but it took over a hundred years for them to play out</a:t>
            </a:r>
          </a:p>
          <a:p>
            <a:pPr>
              <a:spcBef>
                <a:spcPts val="600"/>
              </a:spcBef>
            </a:pPr>
            <a:r>
              <a:rPr lang="en-CA" dirty="0"/>
              <a:t>Along the way, several generations came and went</a:t>
            </a:r>
          </a:p>
          <a:p>
            <a:pPr>
              <a:spcBef>
                <a:spcPts val="600"/>
              </a:spcBef>
            </a:pPr>
            <a:r>
              <a:rPr lang="en-CA" b="1" dirty="0">
                <a:highlight>
                  <a:srgbClr val="FFFF00"/>
                </a:highlight>
              </a:rPr>
              <a:t>The Prophet Isaiah had a body of disciples</a:t>
            </a:r>
            <a:r>
              <a:rPr lang="en-CA" dirty="0"/>
              <a:t>, True Worshippers, </a:t>
            </a:r>
            <a:br>
              <a:rPr lang="en-CA" dirty="0"/>
            </a:br>
            <a:r>
              <a:rPr lang="en-CA" dirty="0"/>
              <a:t>who understood the prophecies and looked for their fulfillment:</a:t>
            </a:r>
          </a:p>
          <a:p>
            <a:pPr marL="457200" lvl="1" indent="0">
              <a:spcBef>
                <a:spcPts val="0"/>
              </a:spcBef>
              <a:buNone/>
            </a:pPr>
            <a:r>
              <a:rPr lang="en-CA" b="1" u="sng" dirty="0"/>
              <a:t>Isaiah 8:16-17 ESV</a:t>
            </a:r>
            <a:br>
              <a:rPr lang="en-CA" dirty="0"/>
            </a:br>
            <a:r>
              <a:rPr lang="en-CA" dirty="0"/>
              <a:t>Bind up the testimony; </a:t>
            </a:r>
            <a:r>
              <a:rPr lang="en-CA" b="1" dirty="0">
                <a:highlight>
                  <a:srgbClr val="FFFF00"/>
                </a:highlight>
              </a:rPr>
              <a:t>seal the teaching among my disciples</a:t>
            </a:r>
            <a:r>
              <a:rPr lang="en-CA" dirty="0"/>
              <a:t>. </a:t>
            </a:r>
            <a:br>
              <a:rPr lang="en-CA" dirty="0"/>
            </a:br>
            <a:r>
              <a:rPr lang="en-CA" dirty="0"/>
              <a:t>I will wait for the LORD, who is hiding his face from the house of Jacob, </a:t>
            </a:r>
            <a:br>
              <a:rPr lang="en-CA" dirty="0"/>
            </a:br>
            <a:r>
              <a:rPr lang="en-CA" dirty="0"/>
              <a:t>and </a:t>
            </a:r>
            <a:r>
              <a:rPr lang="en-CA" b="1" dirty="0">
                <a:highlight>
                  <a:srgbClr val="FFFF00"/>
                </a:highlight>
              </a:rPr>
              <a:t>I will hope in him</a:t>
            </a:r>
            <a:r>
              <a:rPr lang="en-CA" dirty="0"/>
              <a:t>.</a:t>
            </a:r>
          </a:p>
          <a:p>
            <a:pPr>
              <a:spcBef>
                <a:spcPts val="600"/>
              </a:spcBef>
            </a:pPr>
            <a:r>
              <a:rPr lang="en-CA" dirty="0"/>
              <a:t>Doubtless there were others in Israel who shared the hope </a:t>
            </a:r>
            <a:br>
              <a:rPr lang="en-CA" dirty="0"/>
            </a:br>
            <a:r>
              <a:rPr lang="en-CA" dirty="0"/>
              <a:t>and understood the prophecies – </a:t>
            </a:r>
            <a:r>
              <a:rPr lang="en-CA" b="1" dirty="0">
                <a:highlight>
                  <a:srgbClr val="FFFF00"/>
                </a:highlight>
              </a:rPr>
              <a:t>by the time of Jeremiah there was no one</a:t>
            </a:r>
            <a:r>
              <a:rPr lang="en-CA" dirty="0"/>
              <a:t>:</a:t>
            </a:r>
          </a:p>
          <a:p>
            <a:pPr marL="457200" lvl="1" indent="0">
              <a:spcBef>
                <a:spcPts val="0"/>
              </a:spcBef>
              <a:buNone/>
            </a:pPr>
            <a:r>
              <a:rPr lang="en-CA" b="1" u="sng" dirty="0"/>
              <a:t>Jeremiah 12:11 ESV</a:t>
            </a:r>
            <a:br>
              <a:rPr lang="en-CA" dirty="0"/>
            </a:br>
            <a:r>
              <a:rPr lang="en-CA" dirty="0"/>
              <a:t>They have made it a desolation; desolate, it mourns to me.</a:t>
            </a:r>
            <a:br>
              <a:rPr lang="en-CA" dirty="0"/>
            </a:br>
            <a:r>
              <a:rPr lang="en-CA" dirty="0"/>
              <a:t>The whole land is made desolate, but </a:t>
            </a:r>
            <a:r>
              <a:rPr lang="en-CA" b="1" dirty="0">
                <a:highlight>
                  <a:srgbClr val="FFFF00"/>
                </a:highlight>
              </a:rPr>
              <a:t>no man lays it to heart</a:t>
            </a:r>
            <a:r>
              <a:rPr lang="en-CA" dirty="0"/>
              <a:t>.</a:t>
            </a:r>
          </a:p>
          <a:p>
            <a:pPr>
              <a:spcBef>
                <a:spcPts val="600"/>
              </a:spcBef>
              <a:buFont typeface="Wingdings" panose="05000000000000000000" pitchFamily="2" charset="2"/>
              <a:buChar char="Ø"/>
            </a:pPr>
            <a:r>
              <a:rPr lang="en-CA" b="1" dirty="0">
                <a:highlight>
                  <a:srgbClr val="FFFF00"/>
                </a:highlight>
              </a:rPr>
              <a:t>Over the passage of time and circumstance</a:t>
            </a:r>
            <a:r>
              <a:rPr lang="en-CA" dirty="0"/>
              <a:t>, </a:t>
            </a:r>
            <a:r>
              <a:rPr lang="en-CA" b="1" dirty="0">
                <a:highlight>
                  <a:srgbClr val="FFFF00"/>
                </a:highlight>
              </a:rPr>
              <a:t>the understanding was lost</a:t>
            </a:r>
          </a:p>
        </p:txBody>
      </p:sp>
    </p:spTree>
    <p:extLst>
      <p:ext uri="{BB962C8B-B14F-4D97-AF65-F5344CB8AC3E}">
        <p14:creationId xmlns:p14="http://schemas.microsoft.com/office/powerpoint/2010/main" val="41499261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753D8-5420-EDA2-E7B4-A7489D658C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4F8F2B-9186-DE26-CA7C-604E5D7C1D93}"/>
              </a:ext>
            </a:extLst>
          </p:cNvPr>
          <p:cNvSpPr>
            <a:spLocks noGrp="1"/>
          </p:cNvSpPr>
          <p:nvPr>
            <p:ph type="title"/>
          </p:nvPr>
        </p:nvSpPr>
        <p:spPr>
          <a:xfrm>
            <a:off x="838200" y="1"/>
            <a:ext cx="10515600" cy="983672"/>
          </a:xfrm>
        </p:spPr>
        <p:txBody>
          <a:bodyPr/>
          <a:lstStyle/>
          <a:p>
            <a:pPr algn="ctr"/>
            <a:r>
              <a:rPr lang="en-CA" dirty="0">
                <a:latin typeface="Arial Black" panose="020B0A04020102020204" pitchFamily="34" charset="0"/>
              </a:rPr>
              <a:t>Where are We Today?</a:t>
            </a:r>
          </a:p>
        </p:txBody>
      </p:sp>
      <p:sp>
        <p:nvSpPr>
          <p:cNvPr id="3" name="Content Placeholder 2">
            <a:extLst>
              <a:ext uri="{FF2B5EF4-FFF2-40B4-BE49-F238E27FC236}">
                <a16:creationId xmlns:a16="http://schemas.microsoft.com/office/drawing/2014/main" id="{317F481B-5BD7-D09D-9282-16E3B59A39CF}"/>
              </a:ext>
            </a:extLst>
          </p:cNvPr>
          <p:cNvSpPr>
            <a:spLocks noGrp="1"/>
          </p:cNvSpPr>
          <p:nvPr>
            <p:ph idx="1"/>
          </p:nvPr>
        </p:nvSpPr>
        <p:spPr>
          <a:xfrm>
            <a:off x="0" y="1011382"/>
            <a:ext cx="12192000" cy="5846617"/>
          </a:xfrm>
        </p:spPr>
        <p:txBody>
          <a:bodyPr>
            <a:normAutofit fontScale="92500" lnSpcReduction="10000"/>
          </a:bodyPr>
          <a:lstStyle/>
          <a:p>
            <a:r>
              <a:rPr lang="en-CA" dirty="0"/>
              <a:t>We cannot grow weary as the time passes and we see the prophecies being fulfilled “</a:t>
            </a:r>
            <a:r>
              <a:rPr lang="en-CA" b="1" dirty="0">
                <a:highlight>
                  <a:srgbClr val="FFFF00"/>
                </a:highlight>
              </a:rPr>
              <a:t>ever so slowly</a:t>
            </a:r>
            <a:r>
              <a:rPr lang="en-CA" dirty="0"/>
              <a:t>” from our perspective</a:t>
            </a:r>
          </a:p>
          <a:p>
            <a:r>
              <a:rPr lang="en-CA" dirty="0"/>
              <a:t>God’s perspective is very different: </a:t>
            </a:r>
            <a:r>
              <a:rPr lang="en-CA" b="1" dirty="0">
                <a:highlight>
                  <a:srgbClr val="FFFF00"/>
                </a:highlight>
              </a:rPr>
              <a:t>there is no “time” in eternity</a:t>
            </a:r>
          </a:p>
          <a:p>
            <a:r>
              <a:rPr lang="en-CA" dirty="0"/>
              <a:t>God has given us ample prophecies to fill us with “faith” and “hope”</a:t>
            </a:r>
          </a:p>
          <a:p>
            <a:r>
              <a:rPr lang="en-CA" dirty="0"/>
              <a:t>God made the promise that at the end-time knowledge would increase </a:t>
            </a:r>
            <a:br>
              <a:rPr lang="en-CA" dirty="0"/>
            </a:br>
            <a:r>
              <a:rPr lang="en-CA" dirty="0"/>
              <a:t>so that we can understand:</a:t>
            </a:r>
          </a:p>
          <a:p>
            <a:pPr marL="457200" lvl="1" indent="0">
              <a:spcBef>
                <a:spcPts val="0"/>
              </a:spcBef>
              <a:buNone/>
            </a:pPr>
            <a:r>
              <a:rPr lang="en-CA" b="1" u="sng" dirty="0"/>
              <a:t>Daniel 12:1-4 ESV</a:t>
            </a:r>
            <a:br>
              <a:rPr lang="en-CA" dirty="0"/>
            </a:br>
            <a:r>
              <a:rPr lang="en-CA" dirty="0"/>
              <a:t>At that time shall arise Michael, the great prince who has charge of </a:t>
            </a:r>
            <a:r>
              <a:rPr lang="en-CA" b="1" dirty="0">
                <a:highlight>
                  <a:srgbClr val="FFFF00"/>
                </a:highlight>
              </a:rPr>
              <a:t>your people</a:t>
            </a:r>
            <a:r>
              <a:rPr lang="en-CA" dirty="0"/>
              <a:t>. </a:t>
            </a:r>
            <a:br>
              <a:rPr lang="en-CA" dirty="0"/>
            </a:br>
            <a:r>
              <a:rPr lang="en-CA" dirty="0"/>
              <a:t>And there shall be </a:t>
            </a:r>
            <a:r>
              <a:rPr lang="en-CA" b="1" dirty="0">
                <a:highlight>
                  <a:srgbClr val="FFFF00"/>
                </a:highlight>
              </a:rPr>
              <a:t>a time of trouble</a:t>
            </a:r>
            <a:r>
              <a:rPr lang="en-CA" dirty="0"/>
              <a:t>, </a:t>
            </a:r>
            <a:br>
              <a:rPr lang="en-CA" dirty="0"/>
            </a:br>
            <a:r>
              <a:rPr lang="en-CA" dirty="0"/>
              <a:t>such as never has been since there was a nation till that time. </a:t>
            </a:r>
            <a:br>
              <a:rPr lang="en-CA" dirty="0"/>
            </a:br>
            <a:r>
              <a:rPr lang="en-CA" dirty="0"/>
              <a:t>But at that time </a:t>
            </a:r>
            <a:r>
              <a:rPr lang="en-CA" b="1" dirty="0">
                <a:highlight>
                  <a:srgbClr val="FFFF00"/>
                </a:highlight>
              </a:rPr>
              <a:t>your people</a:t>
            </a:r>
            <a:r>
              <a:rPr lang="en-CA" dirty="0"/>
              <a:t> shall be delivered, </a:t>
            </a:r>
            <a:br>
              <a:rPr lang="en-CA" dirty="0"/>
            </a:br>
            <a:r>
              <a:rPr lang="en-CA" b="1" dirty="0">
                <a:highlight>
                  <a:srgbClr val="FFFF00"/>
                </a:highlight>
              </a:rPr>
              <a:t>everyone whose name shall be found written in the book</a:t>
            </a:r>
            <a:r>
              <a:rPr lang="en-CA" dirty="0"/>
              <a:t>. </a:t>
            </a:r>
            <a:br>
              <a:rPr lang="en-CA" dirty="0"/>
            </a:br>
            <a:r>
              <a:rPr lang="en-CA" dirty="0"/>
              <a:t>And many of those who sleep in the dust of the earth shall awake, </a:t>
            </a:r>
            <a:br>
              <a:rPr lang="en-CA" dirty="0"/>
            </a:br>
            <a:r>
              <a:rPr lang="en-CA" dirty="0"/>
              <a:t>some to everlasting life, and some to shame and everlasting contempt. </a:t>
            </a:r>
            <a:br>
              <a:rPr lang="en-CA" dirty="0"/>
            </a:br>
            <a:r>
              <a:rPr lang="en-CA" dirty="0"/>
              <a:t>And those who are wise shall shine like the brightness of the sky above; </a:t>
            </a:r>
            <a:br>
              <a:rPr lang="en-CA" dirty="0"/>
            </a:br>
            <a:r>
              <a:rPr lang="en-CA" dirty="0"/>
              <a:t>and those who turn many to righteousness, like the stars forever and ever.</a:t>
            </a:r>
          </a:p>
          <a:p>
            <a:pPr marL="457200" lvl="1" indent="0">
              <a:spcBef>
                <a:spcPts val="600"/>
              </a:spcBef>
              <a:buNone/>
            </a:pPr>
            <a:r>
              <a:rPr lang="en-CA" dirty="0"/>
              <a:t>But you, Daniel, shut up the words and seal the book, </a:t>
            </a:r>
            <a:r>
              <a:rPr lang="en-CA" b="1" dirty="0">
                <a:highlight>
                  <a:srgbClr val="FFFF00"/>
                </a:highlight>
              </a:rPr>
              <a:t>until the time of the end</a:t>
            </a:r>
            <a:r>
              <a:rPr lang="en-CA" dirty="0"/>
              <a:t>. </a:t>
            </a:r>
            <a:br>
              <a:rPr lang="en-CA" dirty="0"/>
            </a:br>
            <a:r>
              <a:rPr lang="en-CA" dirty="0"/>
              <a:t>Many shall run to and fro, and </a:t>
            </a:r>
            <a:r>
              <a:rPr lang="en-CA" b="1" dirty="0">
                <a:highlight>
                  <a:srgbClr val="FFFF00"/>
                </a:highlight>
              </a:rPr>
              <a:t>knowledge shall increase</a:t>
            </a:r>
            <a:r>
              <a:rPr lang="en-CA" dirty="0"/>
              <a:t>.</a:t>
            </a:r>
          </a:p>
        </p:txBody>
      </p:sp>
    </p:spTree>
    <p:extLst>
      <p:ext uri="{BB962C8B-B14F-4D97-AF65-F5344CB8AC3E}">
        <p14:creationId xmlns:p14="http://schemas.microsoft.com/office/powerpoint/2010/main" val="1650115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37D2D-5F2B-F031-FC00-AD6A99B85992}"/>
              </a:ext>
            </a:extLst>
          </p:cNvPr>
          <p:cNvSpPr>
            <a:spLocks noGrp="1"/>
          </p:cNvSpPr>
          <p:nvPr>
            <p:ph type="title"/>
          </p:nvPr>
        </p:nvSpPr>
        <p:spPr>
          <a:xfrm>
            <a:off x="0" y="1"/>
            <a:ext cx="12192000" cy="977899"/>
          </a:xfrm>
        </p:spPr>
        <p:txBody>
          <a:bodyPr>
            <a:normAutofit/>
          </a:bodyPr>
          <a:lstStyle/>
          <a:p>
            <a:pPr algn="ctr"/>
            <a:r>
              <a:rPr lang="en-CA" dirty="0">
                <a:latin typeface="Arial Black" panose="020B0A04020102020204" pitchFamily="34" charset="0"/>
              </a:rPr>
              <a:t>The Increase of Knowledge</a:t>
            </a:r>
          </a:p>
        </p:txBody>
      </p:sp>
      <p:sp>
        <p:nvSpPr>
          <p:cNvPr id="3" name="Content Placeholder 2">
            <a:extLst>
              <a:ext uri="{FF2B5EF4-FFF2-40B4-BE49-F238E27FC236}">
                <a16:creationId xmlns:a16="http://schemas.microsoft.com/office/drawing/2014/main" id="{6F7BBC0E-B2B8-0C6C-CC0B-C006A97947CD}"/>
              </a:ext>
            </a:extLst>
          </p:cNvPr>
          <p:cNvSpPr>
            <a:spLocks noGrp="1"/>
          </p:cNvSpPr>
          <p:nvPr>
            <p:ph idx="1"/>
          </p:nvPr>
        </p:nvSpPr>
        <p:spPr>
          <a:xfrm>
            <a:off x="0" y="939800"/>
            <a:ext cx="12192000" cy="5918199"/>
          </a:xfrm>
        </p:spPr>
        <p:txBody>
          <a:bodyPr/>
          <a:lstStyle/>
          <a:p>
            <a:r>
              <a:rPr lang="en-CA" dirty="0"/>
              <a:t>The increase of knowledge began with Herbert Armstrong during WWII:</a:t>
            </a:r>
          </a:p>
          <a:p>
            <a:pPr marL="457200" lvl="1" indent="0">
              <a:spcBef>
                <a:spcPts val="0"/>
              </a:spcBef>
              <a:buNone/>
            </a:pPr>
            <a:r>
              <a:rPr lang="en-CA" b="1" u="sng" dirty="0"/>
              <a:t>Revelation 17:9-10 ESV</a:t>
            </a:r>
            <a:br>
              <a:rPr lang="en-CA" b="1" u="sng" dirty="0"/>
            </a:br>
            <a:r>
              <a:rPr lang="en-CA" dirty="0"/>
              <a:t>This calls for a mind with wisdom: </a:t>
            </a:r>
            <a:br>
              <a:rPr lang="en-CA" dirty="0"/>
            </a:br>
            <a:r>
              <a:rPr lang="en-CA" dirty="0"/>
              <a:t>the seven heads are seven mountains on which the woman is seated; </a:t>
            </a:r>
            <a:br>
              <a:rPr lang="en-CA" dirty="0"/>
            </a:br>
            <a:r>
              <a:rPr lang="en-CA" dirty="0"/>
              <a:t>they are also seven kings, five of whom have fallen, </a:t>
            </a:r>
            <a:br>
              <a:rPr lang="en-CA" dirty="0"/>
            </a:br>
            <a:r>
              <a:rPr lang="en-CA" b="1" dirty="0">
                <a:highlight>
                  <a:srgbClr val="FFFF00"/>
                </a:highlight>
              </a:rPr>
              <a:t>one is</a:t>
            </a:r>
            <a:r>
              <a:rPr lang="en-CA" dirty="0"/>
              <a:t>, </a:t>
            </a:r>
            <a:r>
              <a:rPr lang="en-CA" b="1" dirty="0">
                <a:highlight>
                  <a:srgbClr val="FFFF00"/>
                </a:highlight>
              </a:rPr>
              <a:t>the other has not yet come</a:t>
            </a:r>
            <a:r>
              <a:rPr lang="en-CA" dirty="0"/>
              <a:t>, </a:t>
            </a:r>
            <a:br>
              <a:rPr lang="en-CA" dirty="0"/>
            </a:br>
            <a:r>
              <a:rPr lang="en-CA" dirty="0"/>
              <a:t>and when he does come he must remain only a little while.</a:t>
            </a:r>
          </a:p>
          <a:p>
            <a:r>
              <a:rPr lang="en-CA" dirty="0"/>
              <a:t>This was the key to unravelling the relationship between </a:t>
            </a:r>
            <a:br>
              <a:rPr lang="en-CA" dirty="0"/>
            </a:br>
            <a:r>
              <a:rPr lang="en-CA" dirty="0"/>
              <a:t>the prophecies of Daniel and the prophecies of Revelation</a:t>
            </a:r>
          </a:p>
          <a:p>
            <a:r>
              <a:rPr lang="en-CA" dirty="0"/>
              <a:t>Herbert Armstrong recognized the Axis Alliance as the sixth “resurrection” </a:t>
            </a:r>
            <a:br>
              <a:rPr lang="en-CA" dirty="0"/>
            </a:br>
            <a:r>
              <a:rPr lang="en-CA" dirty="0"/>
              <a:t>of the “beast”, the “Roman Empire”, “</a:t>
            </a:r>
            <a:r>
              <a:rPr lang="en-CA" b="1" dirty="0">
                <a:highlight>
                  <a:srgbClr val="FFFF00"/>
                </a:highlight>
              </a:rPr>
              <a:t>one is</a:t>
            </a:r>
            <a:r>
              <a:rPr lang="en-CA" dirty="0"/>
              <a:t>”</a:t>
            </a:r>
          </a:p>
          <a:p>
            <a:r>
              <a:rPr lang="en-CA" dirty="0"/>
              <a:t>The final “resurrection” of the “beast”, “</a:t>
            </a:r>
            <a:r>
              <a:rPr lang="en-CA" b="1" dirty="0">
                <a:highlight>
                  <a:srgbClr val="FFFF00"/>
                </a:highlight>
              </a:rPr>
              <a:t>the other has not yet come</a:t>
            </a:r>
            <a:r>
              <a:rPr lang="en-CA" dirty="0"/>
              <a:t>”, </a:t>
            </a:r>
            <a:br>
              <a:rPr lang="en-CA" dirty="0"/>
            </a:br>
            <a:r>
              <a:rPr lang="en-CA" dirty="0"/>
              <a:t>is of course the final end-time incarnation of the Beast Power </a:t>
            </a:r>
            <a:br>
              <a:rPr lang="en-CA" dirty="0"/>
            </a:br>
            <a:r>
              <a:rPr lang="en-CA" dirty="0"/>
              <a:t>described in Revelation chapters 13 and 17 </a:t>
            </a:r>
          </a:p>
          <a:p>
            <a:pPr marL="457200" lvl="1" indent="0">
              <a:buNone/>
            </a:pPr>
            <a:endParaRPr lang="en-CA" dirty="0"/>
          </a:p>
        </p:txBody>
      </p:sp>
    </p:spTree>
    <p:extLst>
      <p:ext uri="{BB962C8B-B14F-4D97-AF65-F5344CB8AC3E}">
        <p14:creationId xmlns:p14="http://schemas.microsoft.com/office/powerpoint/2010/main" val="38482508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7CADE-E2FA-AB2E-1037-5337976F50C7}"/>
              </a:ext>
            </a:extLst>
          </p:cNvPr>
          <p:cNvSpPr>
            <a:spLocks noGrp="1"/>
          </p:cNvSpPr>
          <p:nvPr>
            <p:ph type="title"/>
          </p:nvPr>
        </p:nvSpPr>
        <p:spPr>
          <a:xfrm>
            <a:off x="838200" y="1"/>
            <a:ext cx="10515600" cy="952499"/>
          </a:xfrm>
        </p:spPr>
        <p:txBody>
          <a:bodyPr/>
          <a:lstStyle/>
          <a:p>
            <a:pPr algn="ctr"/>
            <a:r>
              <a:rPr lang="en-CA" dirty="0">
                <a:latin typeface="Arial Black" panose="020B0A04020102020204" pitchFamily="34" charset="0"/>
              </a:rPr>
              <a:t>What Has to Happen?</a:t>
            </a:r>
          </a:p>
        </p:txBody>
      </p:sp>
      <p:sp>
        <p:nvSpPr>
          <p:cNvPr id="3" name="Content Placeholder 2">
            <a:extLst>
              <a:ext uri="{FF2B5EF4-FFF2-40B4-BE49-F238E27FC236}">
                <a16:creationId xmlns:a16="http://schemas.microsoft.com/office/drawing/2014/main" id="{46DC3E45-884C-AD82-7BD6-AEE588A4A907}"/>
              </a:ext>
            </a:extLst>
          </p:cNvPr>
          <p:cNvSpPr>
            <a:spLocks noGrp="1"/>
          </p:cNvSpPr>
          <p:nvPr>
            <p:ph idx="1"/>
          </p:nvPr>
        </p:nvSpPr>
        <p:spPr>
          <a:xfrm>
            <a:off x="0" y="914400"/>
            <a:ext cx="12192000" cy="5943599"/>
          </a:xfrm>
        </p:spPr>
        <p:txBody>
          <a:bodyPr>
            <a:normAutofit/>
          </a:bodyPr>
          <a:lstStyle/>
          <a:p>
            <a:r>
              <a:rPr lang="en-CA" dirty="0"/>
              <a:t>The prophecies of Daniel and Revelation give us a very clear picture </a:t>
            </a:r>
            <a:br>
              <a:rPr lang="en-CA" dirty="0"/>
            </a:br>
            <a:r>
              <a:rPr lang="en-CA" dirty="0"/>
              <a:t>of “</a:t>
            </a:r>
            <a:r>
              <a:rPr lang="en-CA" b="1" dirty="0">
                <a:highlight>
                  <a:srgbClr val="FFFF00"/>
                </a:highlight>
              </a:rPr>
              <a:t>What Has to Happen</a:t>
            </a:r>
            <a:r>
              <a:rPr lang="en-CA" dirty="0"/>
              <a:t>”</a:t>
            </a:r>
          </a:p>
          <a:p>
            <a:r>
              <a:rPr lang="en-CA" b="1" dirty="0">
                <a:highlight>
                  <a:srgbClr val="FFFF00"/>
                </a:highlight>
              </a:rPr>
              <a:t>They give us NO information as to “when” or “how”</a:t>
            </a:r>
            <a:r>
              <a:rPr lang="en-CA" dirty="0"/>
              <a:t>: we must wait and watch</a:t>
            </a:r>
          </a:p>
          <a:p>
            <a:r>
              <a:rPr lang="en-CA" b="1" dirty="0">
                <a:highlight>
                  <a:srgbClr val="FFFF00"/>
                </a:highlight>
              </a:rPr>
              <a:t>The emergence of the “second beast”</a:t>
            </a:r>
            <a:r>
              <a:rPr lang="en-CA" dirty="0"/>
              <a:t>:</a:t>
            </a:r>
          </a:p>
          <a:p>
            <a:pPr marL="457200" lvl="1" indent="0">
              <a:spcBef>
                <a:spcPts val="0"/>
              </a:spcBef>
              <a:buNone/>
            </a:pPr>
            <a:r>
              <a:rPr lang="en-CA" b="1" u="sng" dirty="0"/>
              <a:t>Revelation 13:11-12a, 13a, 14a, 15 ESV</a:t>
            </a:r>
            <a:br>
              <a:rPr lang="en-CA" dirty="0"/>
            </a:br>
            <a:r>
              <a:rPr lang="en-CA" dirty="0"/>
              <a:t>Then I saw another beast rising out of the earth. </a:t>
            </a:r>
            <a:br>
              <a:rPr lang="en-CA" dirty="0"/>
            </a:br>
            <a:r>
              <a:rPr lang="en-CA" dirty="0"/>
              <a:t>It had two horns like a lamb and it spoke like a dragon. </a:t>
            </a:r>
            <a:br>
              <a:rPr lang="en-CA" dirty="0"/>
            </a:br>
            <a:r>
              <a:rPr lang="en-CA" dirty="0"/>
              <a:t>It exercises all the authority of the first beast in its presence, </a:t>
            </a:r>
            <a:br>
              <a:rPr lang="en-CA" dirty="0"/>
            </a:br>
            <a:r>
              <a:rPr lang="en-CA" dirty="0"/>
              <a:t>and </a:t>
            </a:r>
            <a:r>
              <a:rPr lang="en-CA" b="1" dirty="0">
                <a:highlight>
                  <a:srgbClr val="FFFF00"/>
                </a:highlight>
              </a:rPr>
              <a:t>makes the earth and its inhabitants worship the first beast</a:t>
            </a:r>
            <a:r>
              <a:rPr lang="en-CA" dirty="0"/>
              <a:t> …</a:t>
            </a:r>
            <a:br>
              <a:rPr lang="en-CA" dirty="0"/>
            </a:br>
            <a:r>
              <a:rPr lang="en-CA" dirty="0"/>
              <a:t>It performs great signs … </a:t>
            </a:r>
            <a:br>
              <a:rPr lang="en-CA" dirty="0"/>
            </a:br>
            <a:r>
              <a:rPr lang="en-CA" dirty="0"/>
              <a:t>and by the signs that it is allowed to work in the presence of the beast </a:t>
            </a:r>
            <a:br>
              <a:rPr lang="en-CA" dirty="0"/>
            </a:br>
            <a:r>
              <a:rPr lang="en-CA" dirty="0"/>
              <a:t>it deceives those who dwell on earth, </a:t>
            </a:r>
            <a:br>
              <a:rPr lang="en-CA" dirty="0"/>
            </a:br>
            <a:r>
              <a:rPr lang="en-CA" dirty="0"/>
              <a:t>telling them to </a:t>
            </a:r>
            <a:r>
              <a:rPr lang="en-CA" b="1" dirty="0">
                <a:highlight>
                  <a:srgbClr val="FFFF00"/>
                </a:highlight>
              </a:rPr>
              <a:t>make an image for the beast</a:t>
            </a:r>
            <a:r>
              <a:rPr lang="en-CA" dirty="0"/>
              <a:t> …</a:t>
            </a:r>
            <a:br>
              <a:rPr lang="en-CA" dirty="0"/>
            </a:br>
            <a:r>
              <a:rPr lang="en-CA" dirty="0"/>
              <a:t>And </a:t>
            </a:r>
            <a:r>
              <a:rPr lang="en-CA" b="1" dirty="0">
                <a:highlight>
                  <a:srgbClr val="FFFF00"/>
                </a:highlight>
              </a:rPr>
              <a:t>it was allowed to give breath to the image of the beast</a:t>
            </a:r>
            <a:r>
              <a:rPr lang="en-CA" dirty="0"/>
              <a:t>,</a:t>
            </a:r>
            <a:br>
              <a:rPr lang="en-CA" dirty="0"/>
            </a:br>
            <a:r>
              <a:rPr lang="en-CA" dirty="0"/>
              <a:t>so that </a:t>
            </a:r>
            <a:r>
              <a:rPr lang="en-CA" b="1" dirty="0">
                <a:highlight>
                  <a:srgbClr val="FFFF00"/>
                </a:highlight>
              </a:rPr>
              <a:t>the image of the beast might even speak</a:t>
            </a:r>
            <a:r>
              <a:rPr lang="en-CA" dirty="0"/>
              <a:t> </a:t>
            </a:r>
            <a:br>
              <a:rPr lang="en-CA" dirty="0"/>
            </a:br>
            <a:r>
              <a:rPr lang="en-CA" dirty="0"/>
              <a:t>and might </a:t>
            </a:r>
            <a:r>
              <a:rPr lang="en-CA" b="1" dirty="0">
                <a:highlight>
                  <a:srgbClr val="FFFF00"/>
                </a:highlight>
              </a:rPr>
              <a:t>cause those who would not worship the image of the beast to be slain</a:t>
            </a:r>
            <a:r>
              <a:rPr lang="en-CA" dirty="0"/>
              <a:t>. </a:t>
            </a:r>
          </a:p>
        </p:txBody>
      </p:sp>
    </p:spTree>
    <p:extLst>
      <p:ext uri="{BB962C8B-B14F-4D97-AF65-F5344CB8AC3E}">
        <p14:creationId xmlns:p14="http://schemas.microsoft.com/office/powerpoint/2010/main" val="13368150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B5000-B782-7D88-7017-3D78C3E6C530}"/>
              </a:ext>
            </a:extLst>
          </p:cNvPr>
          <p:cNvSpPr>
            <a:spLocks noGrp="1"/>
          </p:cNvSpPr>
          <p:nvPr>
            <p:ph type="title"/>
          </p:nvPr>
        </p:nvSpPr>
        <p:spPr>
          <a:xfrm>
            <a:off x="838200" y="1"/>
            <a:ext cx="10515600" cy="914399"/>
          </a:xfrm>
        </p:spPr>
        <p:txBody>
          <a:bodyPr/>
          <a:lstStyle/>
          <a:p>
            <a:pPr algn="ctr"/>
            <a:r>
              <a:rPr lang="en-CA" dirty="0">
                <a:latin typeface="Arial Black" panose="020B0A04020102020204" pitchFamily="34" charset="0"/>
              </a:rPr>
              <a:t>The Little Horn</a:t>
            </a:r>
          </a:p>
        </p:txBody>
      </p:sp>
      <p:sp>
        <p:nvSpPr>
          <p:cNvPr id="3" name="Content Placeholder 2">
            <a:extLst>
              <a:ext uri="{FF2B5EF4-FFF2-40B4-BE49-F238E27FC236}">
                <a16:creationId xmlns:a16="http://schemas.microsoft.com/office/drawing/2014/main" id="{DCD9BAB0-8201-C9C4-2FD2-BDABA4E43DFC}"/>
              </a:ext>
            </a:extLst>
          </p:cNvPr>
          <p:cNvSpPr>
            <a:spLocks noGrp="1"/>
          </p:cNvSpPr>
          <p:nvPr>
            <p:ph idx="1"/>
          </p:nvPr>
        </p:nvSpPr>
        <p:spPr>
          <a:xfrm>
            <a:off x="0" y="876300"/>
            <a:ext cx="12192000" cy="5981699"/>
          </a:xfrm>
        </p:spPr>
        <p:txBody>
          <a:bodyPr>
            <a:normAutofit lnSpcReduction="10000"/>
          </a:bodyPr>
          <a:lstStyle/>
          <a:p>
            <a:r>
              <a:rPr lang="en-CA" dirty="0"/>
              <a:t>The “</a:t>
            </a:r>
            <a:r>
              <a:rPr lang="en-CA" b="1" dirty="0">
                <a:highlight>
                  <a:srgbClr val="FFFF00"/>
                </a:highlight>
              </a:rPr>
              <a:t>second beast</a:t>
            </a:r>
            <a:r>
              <a:rPr lang="en-CA" dirty="0"/>
              <a:t>” of Revelation corresponds to the “</a:t>
            </a:r>
            <a:r>
              <a:rPr lang="en-CA" b="1" dirty="0">
                <a:highlight>
                  <a:srgbClr val="FFFF00"/>
                </a:highlight>
              </a:rPr>
              <a:t>little horn</a:t>
            </a:r>
            <a:r>
              <a:rPr lang="en-CA" dirty="0"/>
              <a:t>” of Daniel:</a:t>
            </a:r>
          </a:p>
          <a:p>
            <a:pPr marL="457200" lvl="1" indent="0">
              <a:spcBef>
                <a:spcPts val="0"/>
              </a:spcBef>
              <a:buNone/>
            </a:pPr>
            <a:r>
              <a:rPr lang="en-CA" b="1" u="sng" dirty="0"/>
              <a:t>Daniel 7:7-8 ESV</a:t>
            </a:r>
            <a:br>
              <a:rPr lang="en-CA" b="1" u="sng" dirty="0"/>
            </a:br>
            <a:r>
              <a:rPr lang="en-CA" dirty="0"/>
              <a:t>After this I saw in the night visions, and behold, </a:t>
            </a:r>
            <a:r>
              <a:rPr lang="en-CA" b="1" dirty="0">
                <a:highlight>
                  <a:srgbClr val="FFFF00"/>
                </a:highlight>
              </a:rPr>
              <a:t>a fourth beast</a:t>
            </a:r>
            <a:r>
              <a:rPr lang="en-CA" dirty="0"/>
              <a:t>, </a:t>
            </a:r>
            <a:br>
              <a:rPr lang="en-CA" dirty="0"/>
            </a:br>
            <a:r>
              <a:rPr lang="en-CA" dirty="0"/>
              <a:t>terrifying and dreadful and exceedingly strong. … </a:t>
            </a:r>
            <a:br>
              <a:rPr lang="en-CA" dirty="0"/>
            </a:br>
            <a:r>
              <a:rPr lang="en-CA" dirty="0"/>
              <a:t>It was different from all the beasts that were before it, and </a:t>
            </a:r>
            <a:r>
              <a:rPr lang="en-CA" b="1" dirty="0">
                <a:highlight>
                  <a:srgbClr val="FFFF00"/>
                </a:highlight>
              </a:rPr>
              <a:t>it had ten horns</a:t>
            </a:r>
            <a:r>
              <a:rPr lang="en-CA" dirty="0"/>
              <a:t>. </a:t>
            </a:r>
            <a:br>
              <a:rPr lang="en-CA" dirty="0"/>
            </a:br>
            <a:r>
              <a:rPr lang="en-CA" dirty="0"/>
              <a:t>I considered the horns, and behold, </a:t>
            </a:r>
            <a:r>
              <a:rPr lang="en-CA" b="1" dirty="0">
                <a:highlight>
                  <a:srgbClr val="FFFF00"/>
                </a:highlight>
              </a:rPr>
              <a:t>there came up among them another horn</a:t>
            </a:r>
            <a:r>
              <a:rPr lang="en-CA" dirty="0"/>
              <a:t>, </a:t>
            </a:r>
            <a:r>
              <a:rPr lang="en-CA" b="1" dirty="0">
                <a:highlight>
                  <a:srgbClr val="FFFF00"/>
                </a:highlight>
              </a:rPr>
              <a:t>a little one</a:t>
            </a:r>
            <a:r>
              <a:rPr lang="en-CA" dirty="0"/>
              <a:t>,</a:t>
            </a:r>
            <a:br>
              <a:rPr lang="en-CA" dirty="0"/>
            </a:br>
            <a:r>
              <a:rPr lang="en-CA" dirty="0"/>
              <a:t>before which three of the first horns were plucked up by the roots. </a:t>
            </a:r>
            <a:br>
              <a:rPr lang="en-CA" dirty="0"/>
            </a:br>
            <a:r>
              <a:rPr lang="en-CA" dirty="0"/>
              <a:t>And behold, in this horn were eyes like the eyes of a man, </a:t>
            </a:r>
            <a:br>
              <a:rPr lang="en-CA" dirty="0"/>
            </a:br>
            <a:r>
              <a:rPr lang="en-CA" dirty="0"/>
              <a:t>and </a:t>
            </a:r>
            <a:r>
              <a:rPr lang="en-CA" b="1" dirty="0">
                <a:highlight>
                  <a:srgbClr val="FFFF00"/>
                </a:highlight>
              </a:rPr>
              <a:t>a mouth speaking great things</a:t>
            </a:r>
            <a:r>
              <a:rPr lang="en-CA" dirty="0"/>
              <a:t>.</a:t>
            </a:r>
          </a:p>
          <a:p>
            <a:pPr marL="457200" lvl="1" indent="0">
              <a:buNone/>
            </a:pPr>
            <a:r>
              <a:rPr lang="en-CA" b="1" u="sng" dirty="0"/>
              <a:t>Daniel 7:19a, 20-22 ESV</a:t>
            </a:r>
            <a:br>
              <a:rPr lang="en-CA" b="1" u="sng" dirty="0"/>
            </a:br>
            <a:r>
              <a:rPr lang="en-CA" dirty="0"/>
              <a:t>Then </a:t>
            </a:r>
            <a:r>
              <a:rPr lang="en-CA" b="1" dirty="0">
                <a:highlight>
                  <a:srgbClr val="FFFF00"/>
                </a:highlight>
              </a:rPr>
              <a:t>I desired to know the truth about the fourth beast</a:t>
            </a:r>
            <a:r>
              <a:rPr lang="en-CA" dirty="0"/>
              <a:t> … </a:t>
            </a:r>
            <a:br>
              <a:rPr lang="en-CA" dirty="0"/>
            </a:br>
            <a:r>
              <a:rPr lang="en-CA" dirty="0"/>
              <a:t>and </a:t>
            </a:r>
            <a:r>
              <a:rPr lang="en-CA" b="1" dirty="0">
                <a:highlight>
                  <a:srgbClr val="FFFF00"/>
                </a:highlight>
              </a:rPr>
              <a:t>about the ten horns</a:t>
            </a:r>
            <a:r>
              <a:rPr lang="en-CA" dirty="0"/>
              <a:t> that were on its head, </a:t>
            </a:r>
            <a:br>
              <a:rPr lang="en-CA" dirty="0"/>
            </a:br>
            <a:r>
              <a:rPr lang="en-CA" dirty="0"/>
              <a:t>and </a:t>
            </a:r>
            <a:r>
              <a:rPr lang="en-CA" b="1" dirty="0">
                <a:highlight>
                  <a:srgbClr val="FFFF00"/>
                </a:highlight>
              </a:rPr>
              <a:t>the other horn</a:t>
            </a:r>
            <a:r>
              <a:rPr lang="en-CA" dirty="0"/>
              <a:t> that came up and before which three of them fell, </a:t>
            </a:r>
            <a:br>
              <a:rPr lang="en-CA" dirty="0"/>
            </a:br>
            <a:r>
              <a:rPr lang="en-CA" dirty="0"/>
              <a:t>the horn that had eyes and a mouth that spoke great things, </a:t>
            </a:r>
            <a:br>
              <a:rPr lang="en-CA" dirty="0"/>
            </a:br>
            <a:r>
              <a:rPr lang="en-CA" dirty="0"/>
              <a:t>and that </a:t>
            </a:r>
            <a:r>
              <a:rPr lang="en-CA" b="1" dirty="0">
                <a:highlight>
                  <a:srgbClr val="FFFF00"/>
                </a:highlight>
              </a:rPr>
              <a:t>seemed greater than its companions</a:t>
            </a:r>
            <a:r>
              <a:rPr lang="en-CA" dirty="0"/>
              <a:t>. </a:t>
            </a:r>
          </a:p>
          <a:p>
            <a:pPr marL="457200" lvl="1" indent="0">
              <a:buNone/>
            </a:pPr>
            <a:r>
              <a:rPr lang="en-CA" dirty="0"/>
              <a:t>As I looked, </a:t>
            </a:r>
            <a:r>
              <a:rPr lang="en-CA" b="1" dirty="0">
                <a:highlight>
                  <a:srgbClr val="FFFF00"/>
                </a:highlight>
              </a:rPr>
              <a:t>this horn made war with the saints and prevailed over them</a:t>
            </a:r>
            <a:r>
              <a:rPr lang="en-CA" dirty="0"/>
              <a:t>, </a:t>
            </a:r>
            <a:br>
              <a:rPr lang="en-CA" dirty="0"/>
            </a:br>
            <a:r>
              <a:rPr lang="en-CA" dirty="0"/>
              <a:t>until the Ancient of Days came, and judgment was given for the saints of the Most High, </a:t>
            </a:r>
            <a:br>
              <a:rPr lang="en-CA" dirty="0"/>
            </a:br>
            <a:r>
              <a:rPr lang="en-CA" dirty="0"/>
              <a:t>and the time came when the saints possessed the kingdom.</a:t>
            </a:r>
          </a:p>
        </p:txBody>
      </p:sp>
    </p:spTree>
    <p:extLst>
      <p:ext uri="{BB962C8B-B14F-4D97-AF65-F5344CB8AC3E}">
        <p14:creationId xmlns:p14="http://schemas.microsoft.com/office/powerpoint/2010/main" val="10233881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E90BC-F091-C420-28B3-AC6A3E0B10E4}"/>
              </a:ext>
            </a:extLst>
          </p:cNvPr>
          <p:cNvSpPr>
            <a:spLocks noGrp="1"/>
          </p:cNvSpPr>
          <p:nvPr>
            <p:ph type="title"/>
          </p:nvPr>
        </p:nvSpPr>
        <p:spPr>
          <a:xfrm>
            <a:off x="838200" y="1"/>
            <a:ext cx="10515600" cy="888999"/>
          </a:xfrm>
        </p:spPr>
        <p:txBody>
          <a:bodyPr/>
          <a:lstStyle/>
          <a:p>
            <a:pPr algn="ctr"/>
            <a:r>
              <a:rPr lang="en-CA" dirty="0">
                <a:latin typeface="Arial Black" panose="020B0A04020102020204" pitchFamily="34" charset="0"/>
              </a:rPr>
              <a:t>The Little Horn</a:t>
            </a:r>
            <a:endParaRPr lang="en-CA" dirty="0"/>
          </a:p>
        </p:txBody>
      </p:sp>
      <p:sp>
        <p:nvSpPr>
          <p:cNvPr id="3" name="Content Placeholder 2">
            <a:extLst>
              <a:ext uri="{FF2B5EF4-FFF2-40B4-BE49-F238E27FC236}">
                <a16:creationId xmlns:a16="http://schemas.microsoft.com/office/drawing/2014/main" id="{6B681BFE-F3C3-DB54-1F37-0DE1685DDB16}"/>
              </a:ext>
            </a:extLst>
          </p:cNvPr>
          <p:cNvSpPr>
            <a:spLocks noGrp="1"/>
          </p:cNvSpPr>
          <p:nvPr>
            <p:ph idx="1"/>
          </p:nvPr>
        </p:nvSpPr>
        <p:spPr>
          <a:xfrm>
            <a:off x="0" y="850900"/>
            <a:ext cx="12192000" cy="6007099"/>
          </a:xfrm>
        </p:spPr>
        <p:txBody>
          <a:bodyPr>
            <a:normAutofit/>
          </a:bodyPr>
          <a:lstStyle/>
          <a:p>
            <a:r>
              <a:rPr lang="en-CA" dirty="0"/>
              <a:t>The “little horn” is correctly identified down through history </a:t>
            </a:r>
            <a:br>
              <a:rPr lang="en-CA" dirty="0"/>
            </a:br>
            <a:r>
              <a:rPr lang="en-CA" dirty="0"/>
              <a:t>as the “</a:t>
            </a:r>
            <a:r>
              <a:rPr lang="en-CA" b="1" dirty="0">
                <a:highlight>
                  <a:srgbClr val="FFFF00"/>
                </a:highlight>
              </a:rPr>
              <a:t>church of Rome</a:t>
            </a:r>
            <a:r>
              <a:rPr lang="en-CA" dirty="0"/>
              <a:t>”, specifically identified with the “</a:t>
            </a:r>
            <a:r>
              <a:rPr lang="en-CA" b="1" dirty="0">
                <a:highlight>
                  <a:srgbClr val="FFFF00"/>
                </a:highlight>
              </a:rPr>
              <a:t>papacy</a:t>
            </a:r>
            <a:r>
              <a:rPr lang="en-CA" dirty="0"/>
              <a:t>”:</a:t>
            </a:r>
          </a:p>
          <a:p>
            <a:pPr marL="457200" lvl="1" indent="0">
              <a:spcBef>
                <a:spcPts val="0"/>
              </a:spcBef>
              <a:buNone/>
            </a:pPr>
            <a:r>
              <a:rPr lang="en-CA" b="1" u="sng" dirty="0"/>
              <a:t>Daniel 7:23-25 ESV</a:t>
            </a:r>
            <a:br>
              <a:rPr lang="en-CA" dirty="0"/>
            </a:br>
            <a:r>
              <a:rPr lang="en-CA" dirty="0"/>
              <a:t>As for the fourth beast,</a:t>
            </a:r>
            <a:br>
              <a:rPr lang="en-CA" dirty="0"/>
            </a:br>
            <a:r>
              <a:rPr lang="en-CA" dirty="0"/>
              <a:t>there shall be a fourth kingdom on earth, which shall be different from all the kingdoms,</a:t>
            </a:r>
            <a:br>
              <a:rPr lang="en-CA" dirty="0"/>
            </a:br>
            <a:r>
              <a:rPr lang="en-CA" dirty="0"/>
              <a:t>and it shall devour the whole earth, and trample it down, and break it to pieces.</a:t>
            </a:r>
          </a:p>
          <a:p>
            <a:pPr marL="457200" lvl="1" indent="0">
              <a:buNone/>
            </a:pPr>
            <a:r>
              <a:rPr lang="en-CA" dirty="0"/>
              <a:t>As for the </a:t>
            </a:r>
            <a:r>
              <a:rPr lang="en-CA" b="1" dirty="0">
                <a:highlight>
                  <a:srgbClr val="FFFF00"/>
                </a:highlight>
              </a:rPr>
              <a:t>ten horns</a:t>
            </a:r>
            <a:r>
              <a:rPr lang="en-CA" dirty="0"/>
              <a:t>,</a:t>
            </a:r>
            <a:br>
              <a:rPr lang="en-CA" dirty="0"/>
            </a:br>
            <a:r>
              <a:rPr lang="en-CA" dirty="0"/>
              <a:t>out of this kingdom ten kings shall arise, 	and </a:t>
            </a:r>
            <a:r>
              <a:rPr lang="en-CA" b="1" dirty="0">
                <a:highlight>
                  <a:srgbClr val="FFFF00"/>
                </a:highlight>
              </a:rPr>
              <a:t>another shall arise after them</a:t>
            </a:r>
            <a:r>
              <a:rPr lang="en-CA" dirty="0"/>
              <a:t>;</a:t>
            </a:r>
            <a:br>
              <a:rPr lang="en-CA" dirty="0"/>
            </a:br>
            <a:r>
              <a:rPr lang="en-CA" dirty="0"/>
              <a:t>he shall be different from the former ones, and shall </a:t>
            </a:r>
            <a:r>
              <a:rPr lang="en-CA" b="1" dirty="0">
                <a:highlight>
                  <a:srgbClr val="FFFF00"/>
                </a:highlight>
              </a:rPr>
              <a:t>put down three kings</a:t>
            </a:r>
            <a:r>
              <a:rPr lang="en-CA" dirty="0"/>
              <a:t>.</a:t>
            </a:r>
            <a:br>
              <a:rPr lang="en-CA" dirty="0"/>
            </a:br>
            <a:r>
              <a:rPr lang="en-CA" dirty="0"/>
              <a:t>He shall speak words against the Most High,</a:t>
            </a:r>
            <a:br>
              <a:rPr lang="en-CA" dirty="0"/>
            </a:br>
            <a:r>
              <a:rPr lang="en-CA" dirty="0"/>
              <a:t>and shall wear out the saints of the Most High,</a:t>
            </a:r>
            <a:br>
              <a:rPr lang="en-CA" dirty="0"/>
            </a:br>
            <a:r>
              <a:rPr lang="en-CA" dirty="0"/>
              <a:t>and shall think to change the times and the law (</a:t>
            </a:r>
            <a:r>
              <a:rPr lang="en-CA" dirty="0" err="1"/>
              <a:t>dath</a:t>
            </a:r>
            <a:r>
              <a:rPr lang="en-CA" dirty="0"/>
              <a:t>);</a:t>
            </a:r>
            <a:br>
              <a:rPr lang="en-CA" dirty="0"/>
            </a:br>
            <a:r>
              <a:rPr lang="en-CA" dirty="0"/>
              <a:t>and they shall be given into his hand for a time, times, and half a time.</a:t>
            </a:r>
          </a:p>
          <a:p>
            <a:r>
              <a:rPr lang="en-CA" dirty="0"/>
              <a:t>The “putting down of three kings” leaves </a:t>
            </a:r>
            <a:r>
              <a:rPr lang="en-CA" b="1" dirty="0">
                <a:highlight>
                  <a:srgbClr val="FFFF00"/>
                </a:highlight>
              </a:rPr>
              <a:t>seven kings</a:t>
            </a:r>
            <a:r>
              <a:rPr lang="en-CA" dirty="0"/>
              <a:t> which correspond </a:t>
            </a:r>
            <a:br>
              <a:rPr lang="en-CA" dirty="0"/>
            </a:br>
            <a:r>
              <a:rPr lang="en-CA" dirty="0"/>
              <a:t>to the “</a:t>
            </a:r>
            <a:r>
              <a:rPr lang="en-CA" b="1" dirty="0">
                <a:highlight>
                  <a:srgbClr val="FFFF00"/>
                </a:highlight>
              </a:rPr>
              <a:t>seven heads</a:t>
            </a:r>
            <a:r>
              <a:rPr lang="en-CA" dirty="0"/>
              <a:t>” of the first beast in Revelation chapter 13</a:t>
            </a:r>
          </a:p>
        </p:txBody>
      </p:sp>
    </p:spTree>
    <p:extLst>
      <p:ext uri="{BB962C8B-B14F-4D97-AF65-F5344CB8AC3E}">
        <p14:creationId xmlns:p14="http://schemas.microsoft.com/office/powerpoint/2010/main" val="16197940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F99EC-A03B-6EF9-797E-D4126439D12F}"/>
              </a:ext>
            </a:extLst>
          </p:cNvPr>
          <p:cNvSpPr>
            <a:spLocks noGrp="1"/>
          </p:cNvSpPr>
          <p:nvPr>
            <p:ph type="title"/>
          </p:nvPr>
        </p:nvSpPr>
        <p:spPr>
          <a:xfrm>
            <a:off x="838200" y="1"/>
            <a:ext cx="10515600" cy="1123405"/>
          </a:xfrm>
        </p:spPr>
        <p:txBody>
          <a:bodyPr/>
          <a:lstStyle/>
          <a:p>
            <a:pPr algn="ctr"/>
            <a:r>
              <a:rPr lang="en-CA" dirty="0">
                <a:latin typeface="Arial Black" panose="020B0A04020102020204" pitchFamily="34" charset="0"/>
              </a:rPr>
              <a:t>Expect the Unexpected</a:t>
            </a:r>
          </a:p>
        </p:txBody>
      </p:sp>
      <p:sp>
        <p:nvSpPr>
          <p:cNvPr id="3" name="Content Placeholder 2">
            <a:extLst>
              <a:ext uri="{FF2B5EF4-FFF2-40B4-BE49-F238E27FC236}">
                <a16:creationId xmlns:a16="http://schemas.microsoft.com/office/drawing/2014/main" id="{E4B9A132-7C15-C4B9-9973-F9738F406F57}"/>
              </a:ext>
            </a:extLst>
          </p:cNvPr>
          <p:cNvSpPr>
            <a:spLocks noGrp="1"/>
          </p:cNvSpPr>
          <p:nvPr>
            <p:ph idx="1"/>
          </p:nvPr>
        </p:nvSpPr>
        <p:spPr>
          <a:xfrm>
            <a:off x="1097280" y="1031966"/>
            <a:ext cx="11094720" cy="5826033"/>
          </a:xfrm>
        </p:spPr>
        <p:txBody>
          <a:bodyPr/>
          <a:lstStyle/>
          <a:p>
            <a:r>
              <a:rPr lang="en-CA" dirty="0"/>
              <a:t>The way prophecies are written, and given the history of fulfillment, </a:t>
            </a:r>
            <a:br>
              <a:rPr lang="en-CA" dirty="0"/>
            </a:br>
            <a:r>
              <a:rPr lang="en-CA" dirty="0"/>
              <a:t>we should emphatically know to “</a:t>
            </a:r>
            <a:r>
              <a:rPr lang="en-CA" b="1" dirty="0">
                <a:highlight>
                  <a:srgbClr val="FFFF00"/>
                </a:highlight>
              </a:rPr>
              <a:t>expect the unexpected</a:t>
            </a:r>
            <a:r>
              <a:rPr lang="en-CA" dirty="0"/>
              <a:t>”</a:t>
            </a:r>
          </a:p>
          <a:p>
            <a:r>
              <a:rPr lang="en-CA" b="1" dirty="0">
                <a:highlight>
                  <a:srgbClr val="FFFF00"/>
                </a:highlight>
              </a:rPr>
              <a:t>No matter how hard we try to figure it out</a:t>
            </a:r>
            <a:r>
              <a:rPr lang="en-CA" dirty="0"/>
              <a:t>, the details of fulfillment </a:t>
            </a:r>
            <a:br>
              <a:rPr lang="en-CA" dirty="0"/>
            </a:br>
            <a:r>
              <a:rPr lang="en-CA" dirty="0"/>
              <a:t>of the prophecies will almost certainly be unexpected </a:t>
            </a:r>
          </a:p>
          <a:p>
            <a:r>
              <a:rPr lang="en-CA" dirty="0"/>
              <a:t>The historic identification of the “little horn” with the “church of Rome” </a:t>
            </a:r>
            <a:br>
              <a:rPr lang="en-CA" dirty="0"/>
            </a:br>
            <a:r>
              <a:rPr lang="en-CA" dirty="0"/>
              <a:t>and the “papacy” may not be as simple as in the past</a:t>
            </a:r>
          </a:p>
          <a:p>
            <a:r>
              <a:rPr lang="en-CA" dirty="0"/>
              <a:t>Our job is to </a:t>
            </a:r>
            <a:r>
              <a:rPr lang="en-CA" b="1" dirty="0">
                <a:highlight>
                  <a:srgbClr val="FFFF00"/>
                </a:highlight>
              </a:rPr>
              <a:t>know what the Bible actually says</a:t>
            </a:r>
            <a:r>
              <a:rPr lang="en-CA" dirty="0"/>
              <a:t> so that </a:t>
            </a:r>
            <a:br>
              <a:rPr lang="en-CA" dirty="0"/>
            </a:br>
            <a:r>
              <a:rPr lang="en-CA" dirty="0"/>
              <a:t>when we see fulfillment of prophecy, we recognize it</a:t>
            </a:r>
          </a:p>
          <a:p>
            <a:r>
              <a:rPr lang="en-CA" dirty="0"/>
              <a:t>For example, consider the “Abrahamic House” …</a:t>
            </a:r>
          </a:p>
          <a:p>
            <a:endParaRPr lang="en-CA" dirty="0"/>
          </a:p>
        </p:txBody>
      </p:sp>
    </p:spTree>
    <p:extLst>
      <p:ext uri="{BB962C8B-B14F-4D97-AF65-F5344CB8AC3E}">
        <p14:creationId xmlns:p14="http://schemas.microsoft.com/office/powerpoint/2010/main" val="18275895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A9E54-7AEB-AD44-DFA0-D3E223BA93D0}"/>
              </a:ext>
            </a:extLst>
          </p:cNvPr>
          <p:cNvSpPr>
            <a:spLocks noGrp="1"/>
          </p:cNvSpPr>
          <p:nvPr>
            <p:ph type="title"/>
          </p:nvPr>
        </p:nvSpPr>
        <p:spPr>
          <a:xfrm>
            <a:off x="838200" y="1"/>
            <a:ext cx="10515600" cy="914399"/>
          </a:xfrm>
        </p:spPr>
        <p:txBody>
          <a:bodyPr/>
          <a:lstStyle/>
          <a:p>
            <a:pPr algn="ctr"/>
            <a:r>
              <a:rPr lang="en-CA" dirty="0">
                <a:latin typeface="Arial Black" panose="020B0A04020102020204" pitchFamily="34" charset="0"/>
              </a:rPr>
              <a:t>The Abrahamic House</a:t>
            </a:r>
          </a:p>
        </p:txBody>
      </p:sp>
      <p:sp>
        <p:nvSpPr>
          <p:cNvPr id="3" name="Content Placeholder 2">
            <a:extLst>
              <a:ext uri="{FF2B5EF4-FFF2-40B4-BE49-F238E27FC236}">
                <a16:creationId xmlns:a16="http://schemas.microsoft.com/office/drawing/2014/main" id="{92FC7265-5E56-EA2B-D633-11272B6C84A1}"/>
              </a:ext>
            </a:extLst>
          </p:cNvPr>
          <p:cNvSpPr>
            <a:spLocks noGrp="1"/>
          </p:cNvSpPr>
          <p:nvPr>
            <p:ph idx="1"/>
          </p:nvPr>
        </p:nvSpPr>
        <p:spPr>
          <a:xfrm>
            <a:off x="0" y="952500"/>
            <a:ext cx="4362994" cy="5905499"/>
          </a:xfrm>
        </p:spPr>
        <p:txBody>
          <a:bodyPr/>
          <a:lstStyle/>
          <a:p>
            <a:r>
              <a:rPr lang="en-CA" dirty="0"/>
              <a:t>This is in Dubi</a:t>
            </a:r>
          </a:p>
          <a:p>
            <a:r>
              <a:rPr lang="en-CA" dirty="0"/>
              <a:t>There is a Roman Catholic Church, a Jewish Synagogue, and a Muslim Mosque all as one facility</a:t>
            </a:r>
          </a:p>
          <a:p>
            <a:r>
              <a:rPr lang="en-CA" dirty="0"/>
              <a:t>Wikipedia states:</a:t>
            </a:r>
          </a:p>
          <a:p>
            <a:pPr marL="457200" lvl="1" indent="0">
              <a:buNone/>
            </a:pPr>
            <a:r>
              <a:rPr lang="en-CA" dirty="0"/>
              <a:t>“The complex seeks to represent interfaith </a:t>
            </a:r>
            <a:br>
              <a:rPr lang="en-CA" dirty="0"/>
            </a:br>
            <a:r>
              <a:rPr lang="en-CA" dirty="0"/>
              <a:t>co-existence, preserves the unique character of the religions represented and build bridges between human civilization and the Abrahamic messages.”</a:t>
            </a:r>
          </a:p>
        </p:txBody>
      </p:sp>
      <p:pic>
        <p:nvPicPr>
          <p:cNvPr id="4" name="Picture 3">
            <a:extLst>
              <a:ext uri="{FF2B5EF4-FFF2-40B4-BE49-F238E27FC236}">
                <a16:creationId xmlns:a16="http://schemas.microsoft.com/office/drawing/2014/main" id="{5ECEEAA7-1762-1F4B-F0EA-63BC6AFDCB39}"/>
              </a:ext>
            </a:extLst>
          </p:cNvPr>
          <p:cNvPicPr>
            <a:picLocks noChangeAspect="1"/>
          </p:cNvPicPr>
          <p:nvPr/>
        </p:nvPicPr>
        <p:blipFill>
          <a:blip r:embed="rId3"/>
          <a:stretch>
            <a:fillRect/>
          </a:stretch>
        </p:blipFill>
        <p:spPr>
          <a:xfrm>
            <a:off x="4317481" y="888274"/>
            <a:ext cx="7944188" cy="4441371"/>
          </a:xfrm>
          <a:prstGeom prst="rect">
            <a:avLst/>
          </a:prstGeom>
        </p:spPr>
      </p:pic>
      <p:sp>
        <p:nvSpPr>
          <p:cNvPr id="5" name="TextBox 4">
            <a:extLst>
              <a:ext uri="{FF2B5EF4-FFF2-40B4-BE49-F238E27FC236}">
                <a16:creationId xmlns:a16="http://schemas.microsoft.com/office/drawing/2014/main" id="{EE2184B9-7662-CFD8-9860-EA54F27F5B25}"/>
              </a:ext>
            </a:extLst>
          </p:cNvPr>
          <p:cNvSpPr txBox="1"/>
          <p:nvPr/>
        </p:nvSpPr>
        <p:spPr>
          <a:xfrm>
            <a:off x="4689567" y="5355439"/>
            <a:ext cx="7502433" cy="1384995"/>
          </a:xfrm>
          <a:prstGeom prst="rect">
            <a:avLst/>
          </a:prstGeom>
          <a:noFill/>
        </p:spPr>
        <p:txBody>
          <a:bodyPr wrap="square" rtlCol="0">
            <a:spAutoFit/>
          </a:bodyPr>
          <a:lstStyle/>
          <a:p>
            <a:pPr algn="ctr"/>
            <a:r>
              <a:rPr lang="en-CA" sz="2800" dirty="0"/>
              <a:t>Will  the final configuration of the “little horn” include some form of collaboration </a:t>
            </a:r>
            <a:br>
              <a:rPr lang="en-CA" sz="2800" dirty="0"/>
            </a:br>
            <a:r>
              <a:rPr lang="en-CA" sz="2800" dirty="0"/>
              <a:t>among the three religions?</a:t>
            </a:r>
          </a:p>
        </p:txBody>
      </p:sp>
    </p:spTree>
    <p:extLst>
      <p:ext uri="{BB962C8B-B14F-4D97-AF65-F5344CB8AC3E}">
        <p14:creationId xmlns:p14="http://schemas.microsoft.com/office/powerpoint/2010/main" val="2739274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EE05A-846A-CE6F-90BC-C48DE031AA79}"/>
              </a:ext>
            </a:extLst>
          </p:cNvPr>
          <p:cNvSpPr>
            <a:spLocks noGrp="1"/>
          </p:cNvSpPr>
          <p:nvPr>
            <p:ph type="title"/>
          </p:nvPr>
        </p:nvSpPr>
        <p:spPr>
          <a:xfrm>
            <a:off x="838200" y="1"/>
            <a:ext cx="10515600" cy="888999"/>
          </a:xfrm>
        </p:spPr>
        <p:txBody>
          <a:bodyPr/>
          <a:lstStyle/>
          <a:p>
            <a:pPr algn="ctr"/>
            <a:r>
              <a:rPr lang="en-CA" dirty="0">
                <a:latin typeface="Arial Black" panose="020B0A04020102020204" pitchFamily="34" charset="0"/>
              </a:rPr>
              <a:t>What Has to Happen?</a:t>
            </a:r>
          </a:p>
        </p:txBody>
      </p:sp>
      <p:sp>
        <p:nvSpPr>
          <p:cNvPr id="3" name="Content Placeholder 2">
            <a:extLst>
              <a:ext uri="{FF2B5EF4-FFF2-40B4-BE49-F238E27FC236}">
                <a16:creationId xmlns:a16="http://schemas.microsoft.com/office/drawing/2014/main" id="{84AF7BAA-011A-69DF-2F2A-218486B56DE2}"/>
              </a:ext>
            </a:extLst>
          </p:cNvPr>
          <p:cNvSpPr>
            <a:spLocks noGrp="1"/>
          </p:cNvSpPr>
          <p:nvPr>
            <p:ph idx="1"/>
          </p:nvPr>
        </p:nvSpPr>
        <p:spPr>
          <a:xfrm>
            <a:off x="0" y="914400"/>
            <a:ext cx="12306300" cy="5943599"/>
          </a:xfrm>
        </p:spPr>
        <p:txBody>
          <a:bodyPr>
            <a:normAutofit fontScale="92500" lnSpcReduction="10000"/>
          </a:bodyPr>
          <a:lstStyle/>
          <a:p>
            <a:pPr marL="0" indent="0">
              <a:buNone/>
            </a:pPr>
            <a:r>
              <a:rPr lang="en-CA" sz="3000" b="1" dirty="0">
                <a:highlight>
                  <a:srgbClr val="FFFF00"/>
                </a:highlight>
              </a:rPr>
              <a:t>Official persecution of those refusing to worship the “first beast”</a:t>
            </a:r>
            <a:r>
              <a:rPr lang="en-CA" sz="3000" dirty="0"/>
              <a:t>:</a:t>
            </a:r>
          </a:p>
          <a:p>
            <a:pPr marL="457200" lvl="1" indent="0">
              <a:spcBef>
                <a:spcPts val="0"/>
              </a:spcBef>
              <a:buNone/>
            </a:pPr>
            <a:r>
              <a:rPr lang="en-CA" sz="2600" b="1" u="sng" dirty="0"/>
              <a:t>Revelation 6:9-11 ESV</a:t>
            </a:r>
            <a:br>
              <a:rPr lang="en-CA" sz="2600" dirty="0"/>
            </a:br>
            <a:r>
              <a:rPr lang="en-CA" sz="2600" dirty="0"/>
              <a:t>When he opened the fifth seal, </a:t>
            </a:r>
            <a:br>
              <a:rPr lang="en-CA" sz="2600" dirty="0"/>
            </a:br>
            <a:r>
              <a:rPr lang="en-CA" sz="2600" dirty="0"/>
              <a:t>I saw under the altar the </a:t>
            </a:r>
            <a:r>
              <a:rPr lang="en-CA" sz="2600" b="1" dirty="0">
                <a:highlight>
                  <a:srgbClr val="FFFF00"/>
                </a:highlight>
              </a:rPr>
              <a:t>[persons] (psyche) who had been slain for the word of God</a:t>
            </a:r>
            <a:r>
              <a:rPr lang="en-CA" sz="2600" dirty="0"/>
              <a:t> </a:t>
            </a:r>
            <a:br>
              <a:rPr lang="en-CA" sz="2600" dirty="0"/>
            </a:br>
            <a:r>
              <a:rPr lang="en-CA" sz="2600" dirty="0"/>
              <a:t>and for the witness they had borne. </a:t>
            </a:r>
            <a:br>
              <a:rPr lang="en-CA" sz="2600" dirty="0"/>
            </a:br>
            <a:r>
              <a:rPr lang="en-CA" sz="2600" dirty="0"/>
              <a:t>They cried out with a loud voice, </a:t>
            </a:r>
            <a:br>
              <a:rPr lang="en-CA" sz="2600" dirty="0"/>
            </a:br>
            <a:r>
              <a:rPr lang="en-CA" sz="2600" dirty="0"/>
              <a:t>	“O Sovereign Lord, holy and true, how long before you will judge </a:t>
            </a:r>
            <a:br>
              <a:rPr lang="en-CA" sz="2600" dirty="0"/>
            </a:br>
            <a:r>
              <a:rPr lang="en-CA" sz="2600" dirty="0"/>
              <a:t>	and avenge our blood on those who dwell on the earth?” </a:t>
            </a:r>
            <a:br>
              <a:rPr lang="en-CA" sz="2600" dirty="0"/>
            </a:br>
            <a:r>
              <a:rPr lang="en-CA" sz="2600" dirty="0"/>
              <a:t>Then they were each given a white robe and told to rest a little longer, </a:t>
            </a:r>
            <a:br>
              <a:rPr lang="en-CA" sz="2600" dirty="0"/>
            </a:br>
            <a:r>
              <a:rPr lang="en-CA" sz="2600" b="1" dirty="0">
                <a:highlight>
                  <a:srgbClr val="FFFF00"/>
                </a:highlight>
              </a:rPr>
              <a:t>until the number of their fellow servants and their brothers should be complete</a:t>
            </a:r>
            <a:r>
              <a:rPr lang="en-CA" sz="2600" dirty="0"/>
              <a:t>, </a:t>
            </a:r>
            <a:br>
              <a:rPr lang="en-CA" sz="2600" dirty="0"/>
            </a:br>
            <a:r>
              <a:rPr lang="en-CA" sz="2600" b="1" dirty="0">
                <a:highlight>
                  <a:srgbClr val="FFFF00"/>
                </a:highlight>
              </a:rPr>
              <a:t>who were to be killed as they themselves had been</a:t>
            </a:r>
            <a:r>
              <a:rPr lang="en-CA" sz="2600" dirty="0"/>
              <a:t>. </a:t>
            </a:r>
          </a:p>
          <a:p>
            <a:pPr marL="457200" lvl="1" indent="0">
              <a:buNone/>
            </a:pPr>
            <a:r>
              <a:rPr lang="en-CA" sz="2600" b="1" u="sng" dirty="0"/>
              <a:t>Revelation 13:1, 2b, 4a, 7a, 8a ESV</a:t>
            </a:r>
            <a:br>
              <a:rPr lang="en-CA" sz="2600" b="1" u="sng" dirty="0"/>
            </a:br>
            <a:r>
              <a:rPr lang="en-CA" sz="2600" dirty="0"/>
              <a:t>And I saw a beast rising out of the sea, with ten horns and seven heads, </a:t>
            </a:r>
            <a:br>
              <a:rPr lang="en-CA" sz="2600" dirty="0"/>
            </a:br>
            <a:r>
              <a:rPr lang="en-CA" sz="2600" dirty="0"/>
              <a:t>with ten diadems on its horns and blasphemous names on its heads. </a:t>
            </a:r>
            <a:br>
              <a:rPr lang="en-CA" sz="2600" dirty="0"/>
            </a:br>
            <a:r>
              <a:rPr lang="en-CA" sz="2600" dirty="0"/>
              <a:t>And to it </a:t>
            </a:r>
            <a:r>
              <a:rPr lang="en-CA" sz="2600" b="1" dirty="0">
                <a:highlight>
                  <a:srgbClr val="FFFF00"/>
                </a:highlight>
              </a:rPr>
              <a:t>the dragon gave his power</a:t>
            </a:r>
            <a:r>
              <a:rPr lang="en-CA" sz="2600" dirty="0"/>
              <a:t> and his throne and great authority. </a:t>
            </a:r>
            <a:br>
              <a:rPr lang="en-CA" sz="2600" dirty="0"/>
            </a:br>
            <a:r>
              <a:rPr lang="en-CA" sz="2600" dirty="0"/>
              <a:t>And they worshiped the dragon, for he had given his authority to the beast, </a:t>
            </a:r>
            <a:br>
              <a:rPr lang="en-CA" sz="2600" dirty="0"/>
            </a:br>
            <a:r>
              <a:rPr lang="en-CA" sz="2600" dirty="0"/>
              <a:t>and </a:t>
            </a:r>
            <a:r>
              <a:rPr lang="en-CA" sz="2600" b="1" dirty="0">
                <a:highlight>
                  <a:srgbClr val="FFFF00"/>
                </a:highlight>
              </a:rPr>
              <a:t>they worshiped the beast</a:t>
            </a:r>
            <a:r>
              <a:rPr lang="en-CA" sz="2600" dirty="0"/>
              <a:t>, </a:t>
            </a:r>
          </a:p>
          <a:p>
            <a:pPr marL="457200" lvl="1" indent="0">
              <a:buNone/>
            </a:pPr>
            <a:r>
              <a:rPr lang="en-CA" sz="2600" dirty="0"/>
              <a:t>Also </a:t>
            </a:r>
            <a:r>
              <a:rPr lang="en-CA" sz="2600" b="1" dirty="0">
                <a:highlight>
                  <a:srgbClr val="FFFF00"/>
                </a:highlight>
              </a:rPr>
              <a:t>it was allowed to make war on the saints and to conquer them</a:t>
            </a:r>
            <a:r>
              <a:rPr lang="en-CA" sz="2600" dirty="0"/>
              <a:t>. </a:t>
            </a:r>
            <a:br>
              <a:rPr lang="en-CA" sz="2600" dirty="0"/>
            </a:br>
            <a:r>
              <a:rPr lang="en-CA" sz="2600" dirty="0"/>
              <a:t>… and </a:t>
            </a:r>
            <a:r>
              <a:rPr lang="en-CA" sz="2600" b="1" dirty="0">
                <a:highlight>
                  <a:srgbClr val="FFFF00"/>
                </a:highlight>
              </a:rPr>
              <a:t>all who dwell on earth will worship it</a:t>
            </a:r>
            <a:r>
              <a:rPr lang="en-CA" sz="2600" dirty="0"/>
              <a:t> …</a:t>
            </a:r>
          </a:p>
        </p:txBody>
      </p:sp>
    </p:spTree>
    <p:extLst>
      <p:ext uri="{BB962C8B-B14F-4D97-AF65-F5344CB8AC3E}">
        <p14:creationId xmlns:p14="http://schemas.microsoft.com/office/powerpoint/2010/main" val="3049271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1E6F67C-307B-F440-A82F-BAB318CE10AA}"/>
              </a:ext>
            </a:extLst>
          </p:cNvPr>
          <p:cNvPicPr>
            <a:picLocks noChangeAspect="1"/>
          </p:cNvPicPr>
          <p:nvPr/>
        </p:nvPicPr>
        <p:blipFill>
          <a:blip r:embed="rId3"/>
          <a:stretch>
            <a:fillRect/>
          </a:stretch>
        </p:blipFill>
        <p:spPr>
          <a:xfrm>
            <a:off x="1415070" y="0"/>
            <a:ext cx="9361860" cy="6858000"/>
          </a:xfrm>
          <a:prstGeom prst="rect">
            <a:avLst/>
          </a:prstGeom>
        </p:spPr>
      </p:pic>
    </p:spTree>
    <p:extLst>
      <p:ext uri="{BB962C8B-B14F-4D97-AF65-F5344CB8AC3E}">
        <p14:creationId xmlns:p14="http://schemas.microsoft.com/office/powerpoint/2010/main" val="42685960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D4AB1-5F41-63E0-A8AB-8124B59A485E}"/>
              </a:ext>
            </a:extLst>
          </p:cNvPr>
          <p:cNvSpPr>
            <a:spLocks noGrp="1"/>
          </p:cNvSpPr>
          <p:nvPr>
            <p:ph type="title"/>
          </p:nvPr>
        </p:nvSpPr>
        <p:spPr>
          <a:xfrm>
            <a:off x="838200" y="1"/>
            <a:ext cx="10515600" cy="1018902"/>
          </a:xfrm>
        </p:spPr>
        <p:txBody>
          <a:bodyPr/>
          <a:lstStyle/>
          <a:p>
            <a:pPr algn="ctr"/>
            <a:r>
              <a:rPr lang="en-CA" dirty="0">
                <a:latin typeface="Arial Black" panose="020B0A04020102020204" pitchFamily="34" charset="0"/>
              </a:rPr>
              <a:t>The Fifth Seal</a:t>
            </a:r>
          </a:p>
        </p:txBody>
      </p:sp>
      <p:sp>
        <p:nvSpPr>
          <p:cNvPr id="3" name="Content Placeholder 2">
            <a:extLst>
              <a:ext uri="{FF2B5EF4-FFF2-40B4-BE49-F238E27FC236}">
                <a16:creationId xmlns:a16="http://schemas.microsoft.com/office/drawing/2014/main" id="{07DCF684-92DD-BB29-A51F-79C914F4E7CB}"/>
              </a:ext>
            </a:extLst>
          </p:cNvPr>
          <p:cNvSpPr>
            <a:spLocks noGrp="1"/>
          </p:cNvSpPr>
          <p:nvPr>
            <p:ph idx="1"/>
          </p:nvPr>
        </p:nvSpPr>
        <p:spPr>
          <a:xfrm>
            <a:off x="0" y="849086"/>
            <a:ext cx="12192000" cy="6008913"/>
          </a:xfrm>
        </p:spPr>
        <p:txBody>
          <a:bodyPr>
            <a:normAutofit fontScale="92500" lnSpcReduction="10000"/>
          </a:bodyPr>
          <a:lstStyle/>
          <a:p>
            <a:r>
              <a:rPr lang="en-CA" dirty="0"/>
              <a:t>When we become the official target of the “government” for refusal to worship </a:t>
            </a:r>
            <a:br>
              <a:rPr lang="en-CA" dirty="0"/>
            </a:br>
            <a:r>
              <a:rPr lang="en-CA" dirty="0"/>
              <a:t>the “beast”, we will know the </a:t>
            </a:r>
            <a:r>
              <a:rPr lang="en-CA" b="1" dirty="0">
                <a:highlight>
                  <a:srgbClr val="FFFF00"/>
                </a:highlight>
              </a:rPr>
              <a:t>Great Tribulation</a:t>
            </a:r>
            <a:r>
              <a:rPr lang="en-CA" dirty="0"/>
              <a:t> is under way</a:t>
            </a:r>
          </a:p>
          <a:p>
            <a:r>
              <a:rPr lang="en-CA" dirty="0"/>
              <a:t>Before that, </a:t>
            </a:r>
            <a:r>
              <a:rPr lang="en-CA" b="1" dirty="0">
                <a:highlight>
                  <a:srgbClr val="FFFF00"/>
                </a:highlight>
              </a:rPr>
              <a:t>the “little horn” has to emerge with power</a:t>
            </a:r>
            <a:r>
              <a:rPr lang="en-CA" dirty="0"/>
              <a:t>, </a:t>
            </a:r>
            <a:br>
              <a:rPr lang="en-CA" dirty="0"/>
            </a:br>
            <a:r>
              <a:rPr lang="en-CA" dirty="0"/>
              <a:t>but </a:t>
            </a:r>
            <a:r>
              <a:rPr lang="en-CA" b="1" dirty="0">
                <a:highlight>
                  <a:srgbClr val="FFFF00"/>
                </a:highlight>
              </a:rPr>
              <a:t>it is a symbiotic relationship with Satan the Devil</a:t>
            </a:r>
            <a:r>
              <a:rPr lang="en-CA" dirty="0"/>
              <a:t> at the bottom of it:</a:t>
            </a:r>
          </a:p>
          <a:p>
            <a:pPr marL="457200" lvl="1" indent="0">
              <a:spcBef>
                <a:spcPts val="0"/>
              </a:spcBef>
              <a:buNone/>
            </a:pPr>
            <a:r>
              <a:rPr lang="en-CA" b="1" u="sng" dirty="0"/>
              <a:t>Revelation 13:2, 4 ESV “first beast” – political power</a:t>
            </a:r>
            <a:br>
              <a:rPr lang="en-CA" dirty="0"/>
            </a:br>
            <a:r>
              <a:rPr lang="en-CA" dirty="0"/>
              <a:t>And the beast that I saw was … </a:t>
            </a:r>
            <a:br>
              <a:rPr lang="en-CA" dirty="0"/>
            </a:br>
            <a:r>
              <a:rPr lang="en-CA" dirty="0"/>
              <a:t>And </a:t>
            </a:r>
            <a:r>
              <a:rPr lang="en-CA" b="1" dirty="0">
                <a:highlight>
                  <a:srgbClr val="FFFF00"/>
                </a:highlight>
              </a:rPr>
              <a:t>to it the dragon gave his power and his throne and great authority</a:t>
            </a:r>
            <a:r>
              <a:rPr lang="en-CA" dirty="0"/>
              <a:t>. (see Luke 4:6)</a:t>
            </a:r>
            <a:br>
              <a:rPr lang="en-CA" dirty="0"/>
            </a:br>
            <a:r>
              <a:rPr lang="en-CA" dirty="0"/>
              <a:t>And they worshiped the dragon, for he had given his authority to the beast, </a:t>
            </a:r>
            <a:br>
              <a:rPr lang="en-CA" dirty="0"/>
            </a:br>
            <a:r>
              <a:rPr lang="en-CA" dirty="0"/>
              <a:t>and they worshiped the beast, saying, </a:t>
            </a:r>
            <a:br>
              <a:rPr lang="en-CA" dirty="0"/>
            </a:br>
            <a:r>
              <a:rPr lang="en-CA" dirty="0"/>
              <a:t>	“Who is like the beast, and who can fight against it?”</a:t>
            </a:r>
          </a:p>
          <a:p>
            <a:pPr marL="457200" lvl="1" indent="0">
              <a:buNone/>
            </a:pPr>
            <a:r>
              <a:rPr lang="en-CA" b="1" u="sng" dirty="0"/>
              <a:t>Revelation 13:12, 14 ESV “second beast” – religious power</a:t>
            </a:r>
            <a:br>
              <a:rPr lang="en-CA" dirty="0"/>
            </a:br>
            <a:r>
              <a:rPr lang="en-CA" b="1" dirty="0">
                <a:highlight>
                  <a:srgbClr val="FFFF00"/>
                </a:highlight>
              </a:rPr>
              <a:t>It exercises all the authority of the first beast</a:t>
            </a:r>
            <a:r>
              <a:rPr lang="en-CA" dirty="0"/>
              <a:t> in its presence, </a:t>
            </a:r>
            <a:br>
              <a:rPr lang="en-CA" dirty="0"/>
            </a:br>
            <a:r>
              <a:rPr lang="en-CA" dirty="0"/>
              <a:t>and </a:t>
            </a:r>
            <a:r>
              <a:rPr lang="en-CA" b="1" dirty="0">
                <a:highlight>
                  <a:srgbClr val="FFFF00"/>
                </a:highlight>
              </a:rPr>
              <a:t>makes the earth and its inhabitants worship the first beast</a:t>
            </a:r>
            <a:r>
              <a:rPr lang="en-CA" dirty="0"/>
              <a:t> …</a:t>
            </a:r>
            <a:br>
              <a:rPr lang="en-CA" dirty="0"/>
            </a:br>
            <a:r>
              <a:rPr lang="en-CA" dirty="0"/>
              <a:t>and by the signs that it is allowed to work in the presence of the beast </a:t>
            </a:r>
            <a:br>
              <a:rPr lang="en-CA" dirty="0"/>
            </a:br>
            <a:r>
              <a:rPr lang="en-CA" dirty="0"/>
              <a:t>it </a:t>
            </a:r>
            <a:r>
              <a:rPr lang="en-CA" b="1" dirty="0">
                <a:highlight>
                  <a:srgbClr val="FFFF00"/>
                </a:highlight>
              </a:rPr>
              <a:t>deceives those who dwell on earth</a:t>
            </a:r>
            <a:r>
              <a:rPr lang="en-CA" dirty="0"/>
              <a:t>, </a:t>
            </a:r>
            <a:br>
              <a:rPr lang="en-CA" dirty="0"/>
            </a:br>
            <a:r>
              <a:rPr lang="en-CA" b="1" dirty="0">
                <a:highlight>
                  <a:srgbClr val="FFFF00"/>
                </a:highlight>
              </a:rPr>
              <a:t>telling them to make an image for the beast</a:t>
            </a:r>
            <a:r>
              <a:rPr lang="en-CA" dirty="0"/>
              <a:t> … </a:t>
            </a:r>
          </a:p>
          <a:p>
            <a:pPr>
              <a:buFont typeface="Wingdings" panose="05000000000000000000" pitchFamily="2" charset="2"/>
              <a:buChar char="Ø"/>
            </a:pPr>
            <a:r>
              <a:rPr lang="en-CA" b="1" dirty="0">
                <a:highlight>
                  <a:srgbClr val="FFFF00"/>
                </a:highlight>
              </a:rPr>
              <a:t>Satan empowers the first beast</a:t>
            </a:r>
            <a:r>
              <a:rPr lang="en-CA" dirty="0"/>
              <a:t>; the second beast exercises the authority of the first beast; </a:t>
            </a:r>
            <a:r>
              <a:rPr lang="en-CA" b="1" dirty="0">
                <a:highlight>
                  <a:srgbClr val="FFFF00"/>
                </a:highlight>
              </a:rPr>
              <a:t>the second beast deceives the world</a:t>
            </a:r>
            <a:r>
              <a:rPr lang="en-CA" dirty="0"/>
              <a:t> telling people to make an image of the first beast; </a:t>
            </a:r>
            <a:r>
              <a:rPr lang="en-CA" b="1" dirty="0">
                <a:highlight>
                  <a:srgbClr val="FFFF00"/>
                </a:highlight>
              </a:rPr>
              <a:t>people worship</a:t>
            </a:r>
            <a:r>
              <a:rPr lang="en-CA" dirty="0"/>
              <a:t> the image of the first beast and worship </a:t>
            </a:r>
            <a:r>
              <a:rPr lang="en-CA" b="1" dirty="0">
                <a:highlight>
                  <a:srgbClr val="FFFF00"/>
                </a:highlight>
              </a:rPr>
              <a:t>Satan the Devil</a:t>
            </a:r>
          </a:p>
        </p:txBody>
      </p:sp>
    </p:spTree>
    <p:extLst>
      <p:ext uri="{BB962C8B-B14F-4D97-AF65-F5344CB8AC3E}">
        <p14:creationId xmlns:p14="http://schemas.microsoft.com/office/powerpoint/2010/main" val="14066518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1EBAE-A4A5-E3C9-D8D9-F0B19218C281}"/>
              </a:ext>
            </a:extLst>
          </p:cNvPr>
          <p:cNvSpPr>
            <a:spLocks noGrp="1"/>
          </p:cNvSpPr>
          <p:nvPr>
            <p:ph type="title"/>
          </p:nvPr>
        </p:nvSpPr>
        <p:spPr>
          <a:xfrm>
            <a:off x="838200" y="1"/>
            <a:ext cx="10515600" cy="965199"/>
          </a:xfrm>
        </p:spPr>
        <p:txBody>
          <a:bodyPr/>
          <a:lstStyle/>
          <a:p>
            <a:pPr algn="ctr"/>
            <a:r>
              <a:rPr lang="en-CA" dirty="0">
                <a:latin typeface="Arial Black" panose="020B0A04020102020204" pitchFamily="34" charset="0"/>
              </a:rPr>
              <a:t>Watch and Pray</a:t>
            </a:r>
          </a:p>
        </p:txBody>
      </p:sp>
      <p:sp>
        <p:nvSpPr>
          <p:cNvPr id="3" name="Content Placeholder 2">
            <a:extLst>
              <a:ext uri="{FF2B5EF4-FFF2-40B4-BE49-F238E27FC236}">
                <a16:creationId xmlns:a16="http://schemas.microsoft.com/office/drawing/2014/main" id="{F3BF329B-40A3-A550-C031-BF8E67FB7E8E}"/>
              </a:ext>
            </a:extLst>
          </p:cNvPr>
          <p:cNvSpPr>
            <a:spLocks noGrp="1"/>
          </p:cNvSpPr>
          <p:nvPr>
            <p:ph idx="1"/>
          </p:nvPr>
        </p:nvSpPr>
        <p:spPr>
          <a:xfrm>
            <a:off x="0" y="889001"/>
            <a:ext cx="12192000" cy="5969000"/>
          </a:xfrm>
        </p:spPr>
        <p:txBody>
          <a:bodyPr>
            <a:normAutofit lnSpcReduction="10000"/>
          </a:bodyPr>
          <a:lstStyle/>
          <a:p>
            <a:r>
              <a:rPr lang="en-CA" dirty="0"/>
              <a:t>With Ancient Israel, God carefully worked out his Plan, but it took over 100 years</a:t>
            </a:r>
          </a:p>
          <a:p>
            <a:r>
              <a:rPr lang="en-CA" dirty="0"/>
              <a:t>Several generations of True Worshippers came and went</a:t>
            </a:r>
          </a:p>
          <a:p>
            <a:r>
              <a:rPr lang="en-CA" dirty="0"/>
              <a:t>In the end, </a:t>
            </a:r>
            <a:r>
              <a:rPr lang="en-CA" b="1" dirty="0">
                <a:highlight>
                  <a:srgbClr val="FFFF00"/>
                </a:highlight>
              </a:rPr>
              <a:t>there was no one in Jerusalem with faith</a:t>
            </a:r>
            <a:r>
              <a:rPr lang="en-CA" dirty="0"/>
              <a:t>: they lost track of God</a:t>
            </a:r>
          </a:p>
          <a:p>
            <a:r>
              <a:rPr lang="en-CA" b="1" dirty="0">
                <a:highlight>
                  <a:srgbClr val="FFFF00"/>
                </a:highlight>
              </a:rPr>
              <a:t>Jesus implores us NOT to take our eyes off the target</a:t>
            </a:r>
            <a:r>
              <a:rPr lang="en-CA" dirty="0"/>
              <a:t>:</a:t>
            </a:r>
          </a:p>
          <a:p>
            <a:pPr marL="457200" lvl="1" indent="0">
              <a:spcBef>
                <a:spcPts val="0"/>
              </a:spcBef>
              <a:buNone/>
            </a:pPr>
            <a:r>
              <a:rPr lang="en-CA" b="1" u="sng" dirty="0"/>
              <a:t>Matthew 25:13, Luke 21:34 ESV</a:t>
            </a:r>
            <a:br>
              <a:rPr lang="en-CA" dirty="0"/>
            </a:br>
            <a:r>
              <a:rPr lang="en-CA" b="1" dirty="0">
                <a:highlight>
                  <a:srgbClr val="FFFF00"/>
                </a:highlight>
              </a:rPr>
              <a:t>Watch therefore</a:t>
            </a:r>
            <a:r>
              <a:rPr lang="en-CA" dirty="0"/>
              <a:t>, </a:t>
            </a:r>
            <a:r>
              <a:rPr lang="en-CA" b="1" dirty="0">
                <a:highlight>
                  <a:srgbClr val="FFFF00"/>
                </a:highlight>
              </a:rPr>
              <a:t>for you know neither the day nor the hour</a:t>
            </a:r>
            <a:r>
              <a:rPr lang="en-CA" dirty="0"/>
              <a:t>.</a:t>
            </a:r>
          </a:p>
          <a:p>
            <a:pPr marL="457200" lvl="1" indent="0">
              <a:buNone/>
            </a:pPr>
            <a:r>
              <a:rPr lang="en-CA" dirty="0"/>
              <a:t>But </a:t>
            </a:r>
            <a:r>
              <a:rPr lang="en-CA" b="1" dirty="0">
                <a:highlight>
                  <a:srgbClr val="FFFF00"/>
                </a:highlight>
              </a:rPr>
              <a:t>watch yourselves lest your hearts be weighed down</a:t>
            </a:r>
            <a:r>
              <a:rPr lang="en-CA" dirty="0"/>
              <a:t> </a:t>
            </a:r>
            <a:br>
              <a:rPr lang="en-CA" dirty="0"/>
            </a:br>
            <a:r>
              <a:rPr lang="en-CA" dirty="0"/>
              <a:t>with dissipation and drunkenness and cares of this life, </a:t>
            </a:r>
            <a:br>
              <a:rPr lang="en-CA" dirty="0"/>
            </a:br>
            <a:r>
              <a:rPr lang="en-CA" dirty="0"/>
              <a:t>and that day come upon you suddenly like a trap.</a:t>
            </a:r>
          </a:p>
          <a:p>
            <a:r>
              <a:rPr lang="en-CA" b="1" dirty="0">
                <a:highlight>
                  <a:srgbClr val="FFFF00"/>
                </a:highlight>
              </a:rPr>
              <a:t>World events will unfold as God intends</a:t>
            </a:r>
            <a:r>
              <a:rPr lang="en-CA" dirty="0"/>
              <a:t>, but far more important </a:t>
            </a:r>
            <a:br>
              <a:rPr lang="en-CA" dirty="0"/>
            </a:br>
            <a:r>
              <a:rPr lang="en-CA" dirty="0"/>
              <a:t>is </a:t>
            </a:r>
            <a:r>
              <a:rPr lang="en-CA" b="1" dirty="0">
                <a:highlight>
                  <a:srgbClr val="FFFF00"/>
                </a:highlight>
              </a:rPr>
              <a:t>our relationship with God the Father and Jesus Christ</a:t>
            </a:r>
            <a:r>
              <a:rPr lang="en-CA" dirty="0"/>
              <a:t>:</a:t>
            </a:r>
          </a:p>
          <a:p>
            <a:pPr marL="457200" lvl="1" indent="0">
              <a:spcBef>
                <a:spcPts val="0"/>
              </a:spcBef>
              <a:buNone/>
            </a:pPr>
            <a:r>
              <a:rPr lang="en-CA" b="1" u="sng" dirty="0"/>
              <a:t>Colossians 4:2, 2 John 8 ESV</a:t>
            </a:r>
            <a:br>
              <a:rPr lang="en-CA" dirty="0"/>
            </a:br>
            <a:r>
              <a:rPr lang="en-CA" b="1" dirty="0">
                <a:highlight>
                  <a:srgbClr val="FFFF00"/>
                </a:highlight>
              </a:rPr>
              <a:t>Continue steadfastly in prayer</a:t>
            </a:r>
            <a:r>
              <a:rPr lang="en-CA" dirty="0"/>
              <a:t>, being watchful in it with thanksgiving.</a:t>
            </a:r>
          </a:p>
          <a:p>
            <a:pPr marL="457200" lvl="1" indent="0">
              <a:buNone/>
            </a:pPr>
            <a:r>
              <a:rPr lang="en-CA" b="1" dirty="0">
                <a:highlight>
                  <a:srgbClr val="FFFF00"/>
                </a:highlight>
              </a:rPr>
              <a:t>Watch yourselves</a:t>
            </a:r>
            <a:r>
              <a:rPr lang="en-CA" dirty="0"/>
              <a:t>, so that you may not lose what we have worked for, </a:t>
            </a:r>
            <a:br>
              <a:rPr lang="en-CA" dirty="0"/>
            </a:br>
            <a:r>
              <a:rPr lang="en-CA" dirty="0"/>
              <a:t>but may </a:t>
            </a:r>
            <a:r>
              <a:rPr lang="en-CA" b="1" dirty="0">
                <a:highlight>
                  <a:srgbClr val="FFFF00"/>
                </a:highlight>
              </a:rPr>
              <a:t>win a full reward</a:t>
            </a:r>
            <a:r>
              <a:rPr lang="en-CA" dirty="0"/>
              <a:t>.</a:t>
            </a:r>
          </a:p>
          <a:p>
            <a:r>
              <a:rPr lang="en-CA" b="1" dirty="0">
                <a:highlight>
                  <a:srgbClr val="FFFF00"/>
                </a:highlight>
              </a:rPr>
              <a:t>The “reward” is the opportunity for greater service in the Kingdom of God</a:t>
            </a:r>
          </a:p>
          <a:p>
            <a:endParaRPr lang="en-CA" dirty="0"/>
          </a:p>
          <a:p>
            <a:pPr marL="0" indent="0">
              <a:buNone/>
            </a:pPr>
            <a:endParaRPr lang="en-CA" dirty="0"/>
          </a:p>
          <a:p>
            <a:pPr marL="457200" lvl="1" indent="0">
              <a:buNone/>
            </a:pPr>
            <a:endParaRPr lang="en-CA" dirty="0"/>
          </a:p>
        </p:txBody>
      </p:sp>
    </p:spTree>
    <p:extLst>
      <p:ext uri="{BB962C8B-B14F-4D97-AF65-F5344CB8AC3E}">
        <p14:creationId xmlns:p14="http://schemas.microsoft.com/office/powerpoint/2010/main" val="26768339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F8FB6-BEA6-AA43-4287-C7457BE3E3FF}"/>
              </a:ext>
            </a:extLst>
          </p:cNvPr>
          <p:cNvSpPr>
            <a:spLocks noGrp="1"/>
          </p:cNvSpPr>
          <p:nvPr>
            <p:ph type="title"/>
          </p:nvPr>
        </p:nvSpPr>
        <p:spPr>
          <a:xfrm>
            <a:off x="838200" y="1"/>
            <a:ext cx="10515600" cy="888999"/>
          </a:xfrm>
        </p:spPr>
        <p:txBody>
          <a:bodyPr/>
          <a:lstStyle/>
          <a:p>
            <a:pPr algn="ctr"/>
            <a:r>
              <a:rPr lang="en-CA" dirty="0">
                <a:latin typeface="Arial Black" panose="020B0A04020102020204" pitchFamily="34" charset="0"/>
              </a:rPr>
              <a:t>Trust in Prophecy</a:t>
            </a:r>
          </a:p>
        </p:txBody>
      </p:sp>
      <p:sp>
        <p:nvSpPr>
          <p:cNvPr id="3" name="Content Placeholder 2">
            <a:extLst>
              <a:ext uri="{FF2B5EF4-FFF2-40B4-BE49-F238E27FC236}">
                <a16:creationId xmlns:a16="http://schemas.microsoft.com/office/drawing/2014/main" id="{4F82689F-9A3E-1534-9AC0-78AF0B57A552}"/>
              </a:ext>
            </a:extLst>
          </p:cNvPr>
          <p:cNvSpPr>
            <a:spLocks noGrp="1"/>
          </p:cNvSpPr>
          <p:nvPr>
            <p:ph idx="1"/>
          </p:nvPr>
        </p:nvSpPr>
        <p:spPr>
          <a:xfrm>
            <a:off x="0" y="914400"/>
            <a:ext cx="12192000" cy="5943599"/>
          </a:xfrm>
        </p:spPr>
        <p:txBody>
          <a:bodyPr>
            <a:normAutofit lnSpcReduction="10000"/>
          </a:bodyPr>
          <a:lstStyle/>
          <a:p>
            <a:r>
              <a:rPr lang="en-CA" dirty="0"/>
              <a:t>The people of Ancient Israel had clear prophecies </a:t>
            </a:r>
            <a:br>
              <a:rPr lang="en-CA" dirty="0"/>
            </a:br>
            <a:r>
              <a:rPr lang="en-CA" dirty="0"/>
              <a:t>for more than a hundred years before the events occurred</a:t>
            </a:r>
          </a:p>
          <a:p>
            <a:pPr>
              <a:spcBef>
                <a:spcPts val="600"/>
              </a:spcBef>
            </a:pPr>
            <a:r>
              <a:rPr lang="en-CA" b="1" dirty="0">
                <a:highlight>
                  <a:srgbClr val="FFFF00"/>
                </a:highlight>
              </a:rPr>
              <a:t>Some understood the prophecies</a:t>
            </a:r>
            <a:r>
              <a:rPr lang="en-CA" dirty="0"/>
              <a:t>, but they did NOT maintain a relationship </a:t>
            </a:r>
            <a:br>
              <a:rPr lang="en-CA" dirty="0"/>
            </a:br>
            <a:r>
              <a:rPr lang="en-CA" dirty="0"/>
              <a:t>with YHWH, Jesus Christ, </a:t>
            </a:r>
            <a:r>
              <a:rPr lang="en-CA" b="1" dirty="0">
                <a:highlight>
                  <a:srgbClr val="FFFF00"/>
                </a:highlight>
              </a:rPr>
              <a:t>over time the prophecies were forgotten</a:t>
            </a:r>
            <a:r>
              <a:rPr lang="en-CA" dirty="0"/>
              <a:t>:</a:t>
            </a:r>
          </a:p>
          <a:p>
            <a:pPr marL="457200" lvl="1" indent="0">
              <a:spcBef>
                <a:spcPts val="0"/>
              </a:spcBef>
              <a:buNone/>
            </a:pPr>
            <a:r>
              <a:rPr lang="en-CA" b="1" u="sng" dirty="0"/>
              <a:t>Jeremiah 2:13 ESV</a:t>
            </a:r>
            <a:br>
              <a:rPr lang="en-CA" dirty="0"/>
            </a:br>
            <a:r>
              <a:rPr lang="en-CA" dirty="0"/>
              <a:t>for my people have committed two evils:</a:t>
            </a:r>
            <a:br>
              <a:rPr lang="en-CA" dirty="0"/>
            </a:br>
            <a:r>
              <a:rPr lang="en-CA" dirty="0"/>
              <a:t>	</a:t>
            </a:r>
            <a:r>
              <a:rPr lang="en-CA" b="1" dirty="0">
                <a:highlight>
                  <a:srgbClr val="FFFF00"/>
                </a:highlight>
              </a:rPr>
              <a:t>they have forsaken me</a:t>
            </a:r>
            <a:r>
              <a:rPr lang="en-CA" dirty="0"/>
              <a:t>, the fountain of living waters,</a:t>
            </a:r>
            <a:br>
              <a:rPr lang="en-CA" dirty="0"/>
            </a:br>
            <a:r>
              <a:rPr lang="en-CA" dirty="0"/>
              <a:t>	and </a:t>
            </a:r>
            <a:r>
              <a:rPr lang="en-CA" b="1" dirty="0">
                <a:highlight>
                  <a:srgbClr val="FFFF00"/>
                </a:highlight>
              </a:rPr>
              <a:t>hewed out cisterns for themselves</a:t>
            </a:r>
            <a:r>
              <a:rPr lang="en-CA" dirty="0"/>
              <a:t>, broken cisterns that can hold no water.</a:t>
            </a:r>
          </a:p>
          <a:p>
            <a:pPr>
              <a:spcBef>
                <a:spcPts val="600"/>
              </a:spcBef>
            </a:pPr>
            <a:r>
              <a:rPr lang="en-CA" dirty="0"/>
              <a:t>As the prophecies unfold, </a:t>
            </a:r>
            <a:r>
              <a:rPr lang="en-CA" b="1" dirty="0">
                <a:highlight>
                  <a:srgbClr val="FFFF00"/>
                </a:highlight>
              </a:rPr>
              <a:t>those who trust in God’s word will be delivered</a:t>
            </a:r>
            <a:r>
              <a:rPr lang="en-CA" dirty="0"/>
              <a:t>:</a:t>
            </a:r>
          </a:p>
          <a:p>
            <a:pPr marL="457200" lvl="1" indent="0">
              <a:spcBef>
                <a:spcPts val="0"/>
              </a:spcBef>
              <a:buNone/>
            </a:pPr>
            <a:r>
              <a:rPr lang="en-CA" b="1" u="sng" dirty="0"/>
              <a:t>1 Thessalonians 5:20-21, 2 Peter 1:19, Jeremiah 39:18 ESV</a:t>
            </a:r>
            <a:br>
              <a:rPr lang="en-CA" dirty="0"/>
            </a:br>
            <a:r>
              <a:rPr lang="en-CA" b="1" dirty="0">
                <a:highlight>
                  <a:srgbClr val="FFFF00"/>
                </a:highlight>
              </a:rPr>
              <a:t>Do not despise prophecies</a:t>
            </a:r>
            <a:r>
              <a:rPr lang="en-CA" dirty="0"/>
              <a:t>, but test everything; hold fast what is good.</a:t>
            </a:r>
            <a:br>
              <a:rPr lang="en-CA" dirty="0"/>
            </a:br>
            <a:r>
              <a:rPr lang="en-CA" dirty="0"/>
              <a:t>And we have the prophetic word more fully confirmed, </a:t>
            </a:r>
            <a:br>
              <a:rPr lang="en-CA" dirty="0"/>
            </a:br>
            <a:r>
              <a:rPr lang="en-CA" b="1" dirty="0">
                <a:highlight>
                  <a:srgbClr val="FFFF00"/>
                </a:highlight>
              </a:rPr>
              <a:t>to which you will do well to pay attention</a:t>
            </a:r>
            <a:r>
              <a:rPr lang="en-CA" dirty="0"/>
              <a:t> as to a lamp shining in a dark place, </a:t>
            </a:r>
            <a:br>
              <a:rPr lang="en-CA" dirty="0"/>
            </a:br>
            <a:r>
              <a:rPr lang="en-CA" dirty="0"/>
              <a:t>until the day dawns and the morning star rises in your hearts …</a:t>
            </a:r>
          </a:p>
          <a:p>
            <a:pPr marL="457200" lvl="1" indent="0">
              <a:spcBef>
                <a:spcPts val="600"/>
              </a:spcBef>
              <a:buNone/>
            </a:pPr>
            <a:r>
              <a:rPr lang="en-CA" dirty="0"/>
              <a:t>For </a:t>
            </a:r>
            <a:r>
              <a:rPr lang="en-CA" b="1" dirty="0">
                <a:highlight>
                  <a:srgbClr val="FFFF00"/>
                </a:highlight>
              </a:rPr>
              <a:t>I will surely save you</a:t>
            </a:r>
            <a:r>
              <a:rPr lang="en-CA" dirty="0"/>
              <a:t>, and you shall not fall by the sword, </a:t>
            </a:r>
            <a:br>
              <a:rPr lang="en-CA" dirty="0"/>
            </a:br>
            <a:r>
              <a:rPr lang="en-CA" dirty="0"/>
              <a:t>but you shall have your life as a prize of war, </a:t>
            </a:r>
            <a:br>
              <a:rPr lang="en-CA" dirty="0"/>
            </a:br>
            <a:r>
              <a:rPr lang="en-CA" b="1" dirty="0">
                <a:highlight>
                  <a:srgbClr val="FFFF00"/>
                </a:highlight>
              </a:rPr>
              <a:t>because you have put your trust in me</a:t>
            </a:r>
            <a:r>
              <a:rPr lang="en-CA" dirty="0"/>
              <a:t>, declares the LORD.</a:t>
            </a:r>
          </a:p>
          <a:p>
            <a:pPr marL="457200" lvl="1" indent="0">
              <a:spcBef>
                <a:spcPts val="0"/>
              </a:spcBef>
              <a:buNone/>
            </a:pPr>
            <a:endParaRPr lang="en-CA" dirty="0"/>
          </a:p>
        </p:txBody>
      </p:sp>
    </p:spTree>
    <p:extLst>
      <p:ext uri="{BB962C8B-B14F-4D97-AF65-F5344CB8AC3E}">
        <p14:creationId xmlns:p14="http://schemas.microsoft.com/office/powerpoint/2010/main" val="8946128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D9504-AAD4-9E38-A981-1EF54389AB96}"/>
              </a:ext>
            </a:extLst>
          </p:cNvPr>
          <p:cNvSpPr>
            <a:spLocks noGrp="1"/>
          </p:cNvSpPr>
          <p:nvPr>
            <p:ph type="title"/>
          </p:nvPr>
        </p:nvSpPr>
        <p:spPr>
          <a:xfrm>
            <a:off x="838200" y="1"/>
            <a:ext cx="10515600" cy="888999"/>
          </a:xfrm>
        </p:spPr>
        <p:txBody>
          <a:bodyPr/>
          <a:lstStyle/>
          <a:p>
            <a:pPr algn="ctr"/>
            <a:r>
              <a:rPr lang="en-CA" dirty="0">
                <a:latin typeface="Arial Black" panose="020B0A04020102020204" pitchFamily="34" charset="0"/>
              </a:rPr>
              <a:t>Faith in the Plan of God</a:t>
            </a:r>
          </a:p>
        </p:txBody>
      </p:sp>
      <p:sp>
        <p:nvSpPr>
          <p:cNvPr id="3" name="Content Placeholder 2">
            <a:extLst>
              <a:ext uri="{FF2B5EF4-FFF2-40B4-BE49-F238E27FC236}">
                <a16:creationId xmlns:a16="http://schemas.microsoft.com/office/drawing/2014/main" id="{38B35403-3DC1-B8B1-D4B2-AA56B5CCEF52}"/>
              </a:ext>
            </a:extLst>
          </p:cNvPr>
          <p:cNvSpPr>
            <a:spLocks noGrp="1"/>
          </p:cNvSpPr>
          <p:nvPr>
            <p:ph idx="1"/>
          </p:nvPr>
        </p:nvSpPr>
        <p:spPr>
          <a:xfrm>
            <a:off x="0" y="914400"/>
            <a:ext cx="12192000" cy="5943599"/>
          </a:xfrm>
        </p:spPr>
        <p:txBody>
          <a:bodyPr>
            <a:normAutofit/>
          </a:bodyPr>
          <a:lstStyle/>
          <a:p>
            <a:r>
              <a:rPr lang="en-CA" dirty="0"/>
              <a:t>Ultimately, </a:t>
            </a:r>
            <a:r>
              <a:rPr lang="en-CA" b="1" dirty="0">
                <a:highlight>
                  <a:srgbClr val="FFFF00"/>
                </a:highlight>
              </a:rPr>
              <a:t>our faith depends on knowing the Plan of God</a:t>
            </a:r>
          </a:p>
          <a:p>
            <a:pPr>
              <a:spcBef>
                <a:spcPts val="600"/>
              </a:spcBef>
            </a:pPr>
            <a:r>
              <a:rPr lang="en-CA" dirty="0"/>
              <a:t>God will unequivocally accomplish his Plan</a:t>
            </a:r>
          </a:p>
          <a:p>
            <a:pPr>
              <a:spcBef>
                <a:spcPts val="600"/>
              </a:spcBef>
            </a:pPr>
            <a:r>
              <a:rPr lang="en-CA" dirty="0"/>
              <a:t>From God’s perspective a human lifetime, or a few generations, are nothing</a:t>
            </a:r>
          </a:p>
          <a:p>
            <a:pPr>
              <a:spcBef>
                <a:spcPts val="600"/>
              </a:spcBef>
            </a:pPr>
            <a:r>
              <a:rPr lang="en-CA" dirty="0"/>
              <a:t>We are locked into a short human life during which </a:t>
            </a:r>
            <a:br>
              <a:rPr lang="en-CA" dirty="0"/>
            </a:br>
            <a:r>
              <a:rPr lang="en-CA" b="1" dirty="0">
                <a:highlight>
                  <a:srgbClr val="FFFF00"/>
                </a:highlight>
              </a:rPr>
              <a:t>we can only observe the unfolding of a very limited amount of God’s Plan</a:t>
            </a:r>
          </a:p>
          <a:p>
            <a:pPr marL="457200" lvl="1" indent="0">
              <a:spcBef>
                <a:spcPts val="0"/>
              </a:spcBef>
              <a:buNone/>
            </a:pPr>
            <a:r>
              <a:rPr lang="en-CA" b="1" u="sng" dirty="0"/>
              <a:t>Ephesians 1:4-5, 7-10 ESV</a:t>
            </a:r>
            <a:br>
              <a:rPr lang="en-CA" b="1" u="sng" dirty="0"/>
            </a:br>
            <a:r>
              <a:rPr lang="en-CA" dirty="0"/>
              <a:t>… </a:t>
            </a:r>
            <a:r>
              <a:rPr lang="en-CA" b="1" dirty="0">
                <a:highlight>
                  <a:srgbClr val="FFFF00"/>
                </a:highlight>
              </a:rPr>
              <a:t>he chose us</a:t>
            </a:r>
            <a:r>
              <a:rPr lang="en-CA" dirty="0"/>
              <a:t> in him before the foundation of the world, </a:t>
            </a:r>
            <a:br>
              <a:rPr lang="en-CA" dirty="0"/>
            </a:br>
            <a:r>
              <a:rPr lang="en-CA" dirty="0"/>
              <a:t>that we should be holy and blameless before him. </a:t>
            </a:r>
            <a:br>
              <a:rPr lang="en-CA" dirty="0"/>
            </a:br>
            <a:r>
              <a:rPr lang="en-CA" dirty="0"/>
              <a:t>In love </a:t>
            </a:r>
            <a:r>
              <a:rPr lang="en-CA" b="1" dirty="0">
                <a:highlight>
                  <a:srgbClr val="FFFF00"/>
                </a:highlight>
              </a:rPr>
              <a:t>he predestined us for [sonship] (</a:t>
            </a:r>
            <a:r>
              <a:rPr lang="en-CA" b="1" dirty="0" err="1">
                <a:highlight>
                  <a:srgbClr val="FFFF00"/>
                </a:highlight>
              </a:rPr>
              <a:t>huiothesia</a:t>
            </a:r>
            <a:r>
              <a:rPr lang="en-CA" b="1" dirty="0">
                <a:highlight>
                  <a:srgbClr val="FFFF00"/>
                </a:highlight>
              </a:rPr>
              <a:t>)</a:t>
            </a:r>
            <a:r>
              <a:rPr lang="en-CA" dirty="0"/>
              <a:t> through Jesus Christ, </a:t>
            </a:r>
            <a:br>
              <a:rPr lang="en-CA" dirty="0"/>
            </a:br>
            <a:r>
              <a:rPr lang="en-CA" b="1" dirty="0">
                <a:highlight>
                  <a:srgbClr val="FFFF00"/>
                </a:highlight>
              </a:rPr>
              <a:t>according to the purpose of his will</a:t>
            </a:r>
            <a:r>
              <a:rPr lang="en-CA" dirty="0"/>
              <a:t> …  </a:t>
            </a:r>
          </a:p>
          <a:p>
            <a:pPr marL="457200" lvl="1" indent="0">
              <a:buNone/>
            </a:pPr>
            <a:r>
              <a:rPr lang="en-CA" dirty="0"/>
              <a:t>In him we have redemption through his blood, the forgiveness of our trespasses, </a:t>
            </a:r>
            <a:br>
              <a:rPr lang="en-CA" dirty="0"/>
            </a:br>
            <a:r>
              <a:rPr lang="en-CA" b="1" dirty="0">
                <a:highlight>
                  <a:srgbClr val="FFFF00"/>
                </a:highlight>
              </a:rPr>
              <a:t>according to the riches of his grace</a:t>
            </a:r>
            <a:r>
              <a:rPr lang="en-CA" dirty="0"/>
              <a:t>, which he lavished upon us, </a:t>
            </a:r>
            <a:br>
              <a:rPr lang="en-CA" dirty="0"/>
            </a:br>
            <a:r>
              <a:rPr lang="en-CA" dirty="0"/>
              <a:t>in all wisdom and insight </a:t>
            </a:r>
            <a:r>
              <a:rPr lang="en-CA" b="1" dirty="0">
                <a:highlight>
                  <a:srgbClr val="FFFF00"/>
                </a:highlight>
              </a:rPr>
              <a:t>making known to us the mystery of his will</a:t>
            </a:r>
            <a:r>
              <a:rPr lang="en-CA" dirty="0"/>
              <a:t>, </a:t>
            </a:r>
            <a:br>
              <a:rPr lang="en-CA" dirty="0"/>
            </a:br>
            <a:r>
              <a:rPr lang="en-CA" b="1" dirty="0">
                <a:highlight>
                  <a:srgbClr val="FFFF00"/>
                </a:highlight>
              </a:rPr>
              <a:t>according to his purpose</a:t>
            </a:r>
            <a:r>
              <a:rPr lang="en-CA" dirty="0"/>
              <a:t>, which he set forth </a:t>
            </a:r>
            <a:r>
              <a:rPr lang="en-CA" b="1" dirty="0">
                <a:highlight>
                  <a:srgbClr val="FFFF00"/>
                </a:highlight>
              </a:rPr>
              <a:t>in Christ</a:t>
            </a:r>
            <a:r>
              <a:rPr lang="en-CA" dirty="0"/>
              <a:t> as </a:t>
            </a:r>
            <a:r>
              <a:rPr lang="en-CA" b="1" dirty="0">
                <a:highlight>
                  <a:srgbClr val="FFFF00"/>
                </a:highlight>
              </a:rPr>
              <a:t>a plan for the fullness of time</a:t>
            </a:r>
            <a:r>
              <a:rPr lang="en-CA" dirty="0"/>
              <a:t>, </a:t>
            </a:r>
            <a:br>
              <a:rPr lang="en-CA" dirty="0"/>
            </a:br>
            <a:r>
              <a:rPr lang="en-CA" dirty="0"/>
              <a:t>to unite all things in Christ, things in heaven and things on earth in him. </a:t>
            </a:r>
          </a:p>
        </p:txBody>
      </p:sp>
    </p:spTree>
    <p:extLst>
      <p:ext uri="{BB962C8B-B14F-4D97-AF65-F5344CB8AC3E}">
        <p14:creationId xmlns:p14="http://schemas.microsoft.com/office/powerpoint/2010/main" val="4854907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DCA1F-FA9E-DA67-EA66-A1B84FD0A6FF}"/>
              </a:ext>
            </a:extLst>
          </p:cNvPr>
          <p:cNvSpPr>
            <a:spLocks noGrp="1"/>
          </p:cNvSpPr>
          <p:nvPr>
            <p:ph type="title"/>
          </p:nvPr>
        </p:nvSpPr>
        <p:spPr>
          <a:xfrm>
            <a:off x="838200" y="1"/>
            <a:ext cx="10515600" cy="1110342"/>
          </a:xfrm>
        </p:spPr>
        <p:txBody>
          <a:bodyPr/>
          <a:lstStyle/>
          <a:p>
            <a:pPr algn="ctr"/>
            <a:r>
              <a:rPr lang="en-CA" dirty="0">
                <a:latin typeface="Arial Black" panose="020B0A04020102020204" pitchFamily="34" charset="0"/>
              </a:rPr>
              <a:t>Conclusion</a:t>
            </a:r>
          </a:p>
        </p:txBody>
      </p:sp>
      <p:sp>
        <p:nvSpPr>
          <p:cNvPr id="3" name="Content Placeholder 2">
            <a:extLst>
              <a:ext uri="{FF2B5EF4-FFF2-40B4-BE49-F238E27FC236}">
                <a16:creationId xmlns:a16="http://schemas.microsoft.com/office/drawing/2014/main" id="{3A395010-2D72-71C9-0687-D413D9C1615C}"/>
              </a:ext>
            </a:extLst>
          </p:cNvPr>
          <p:cNvSpPr>
            <a:spLocks noGrp="1"/>
          </p:cNvSpPr>
          <p:nvPr>
            <p:ph idx="1"/>
          </p:nvPr>
        </p:nvSpPr>
        <p:spPr>
          <a:xfrm>
            <a:off x="0" y="940526"/>
            <a:ext cx="12192000" cy="5917473"/>
          </a:xfrm>
        </p:spPr>
        <p:txBody>
          <a:bodyPr/>
          <a:lstStyle/>
          <a:p>
            <a:r>
              <a:rPr lang="en-CA" dirty="0"/>
              <a:t>God gave Ancient Israel detailed prophecies of the working out of his Plan</a:t>
            </a:r>
          </a:p>
          <a:p>
            <a:r>
              <a:rPr lang="en-CA" dirty="0"/>
              <a:t>Taking over 100 years, several generations came and went and the prophecies fell into disrepute, until </a:t>
            </a:r>
            <a:r>
              <a:rPr lang="en-CA" b="1" dirty="0">
                <a:highlight>
                  <a:srgbClr val="FFFF00"/>
                </a:highlight>
              </a:rPr>
              <a:t>at the end there were NO True Worshippers in Jerusalem</a:t>
            </a:r>
          </a:p>
          <a:p>
            <a:r>
              <a:rPr lang="en-CA" dirty="0"/>
              <a:t>We are experiencing a similar phenomenon: a human life is too short to observe more than a wee bit of the working out of the Plan of God</a:t>
            </a:r>
          </a:p>
          <a:p>
            <a:r>
              <a:rPr lang="en-CA" dirty="0"/>
              <a:t>God has given us a full slate of end-time prophecies and increased our knowledge to understand them: the purpose being </a:t>
            </a:r>
            <a:r>
              <a:rPr lang="en-CA" b="1" dirty="0">
                <a:highlight>
                  <a:srgbClr val="FFFF00"/>
                </a:highlight>
              </a:rPr>
              <a:t>to give us faith in the Plan of God</a:t>
            </a:r>
          </a:p>
          <a:p>
            <a:r>
              <a:rPr lang="en-CA" dirty="0"/>
              <a:t>God adjures us to “watch” – primarily ourselves to ensure </a:t>
            </a:r>
            <a:br>
              <a:rPr lang="en-CA" dirty="0"/>
            </a:br>
            <a:r>
              <a:rPr lang="en-CA" dirty="0"/>
              <a:t>we </a:t>
            </a:r>
            <a:r>
              <a:rPr lang="en-CA" b="1" dirty="0">
                <a:highlight>
                  <a:srgbClr val="FFFF00"/>
                </a:highlight>
              </a:rPr>
              <a:t>maintain a proper relationship with God the Father and Jesus Christ</a:t>
            </a:r>
          </a:p>
          <a:p>
            <a:r>
              <a:rPr lang="en-CA" dirty="0"/>
              <a:t>God has also given us what the people of Ancient Israel did NOT have </a:t>
            </a:r>
            <a:br>
              <a:rPr lang="en-CA" dirty="0"/>
            </a:br>
            <a:r>
              <a:rPr lang="en-CA" dirty="0"/>
              <a:t>– the </a:t>
            </a:r>
            <a:r>
              <a:rPr lang="en-CA" b="1" dirty="0">
                <a:highlight>
                  <a:srgbClr val="FFFF00"/>
                </a:highlight>
              </a:rPr>
              <a:t>indwelling of the Holy Spirit</a:t>
            </a:r>
            <a:r>
              <a:rPr lang="en-CA" dirty="0"/>
              <a:t> </a:t>
            </a:r>
          </a:p>
          <a:p>
            <a:r>
              <a:rPr lang="en-CA" b="1" dirty="0">
                <a:highlight>
                  <a:srgbClr val="FFFF00"/>
                </a:highlight>
              </a:rPr>
              <a:t>Failure is NOT an option</a:t>
            </a:r>
          </a:p>
        </p:txBody>
      </p:sp>
    </p:spTree>
    <p:extLst>
      <p:ext uri="{BB962C8B-B14F-4D97-AF65-F5344CB8AC3E}">
        <p14:creationId xmlns:p14="http://schemas.microsoft.com/office/powerpoint/2010/main" val="3363414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6A2F8-205C-D06B-1731-A1CBA3BE0C44}"/>
              </a:ext>
            </a:extLst>
          </p:cNvPr>
          <p:cNvSpPr>
            <a:spLocks noGrp="1"/>
          </p:cNvSpPr>
          <p:nvPr>
            <p:ph type="title"/>
          </p:nvPr>
        </p:nvSpPr>
        <p:spPr>
          <a:xfrm>
            <a:off x="838200" y="1"/>
            <a:ext cx="10515600" cy="887895"/>
          </a:xfrm>
        </p:spPr>
        <p:txBody>
          <a:bodyPr/>
          <a:lstStyle/>
          <a:p>
            <a:pPr algn="ctr"/>
            <a:r>
              <a:rPr lang="en-CA" dirty="0">
                <a:latin typeface="Arial Black" panose="020B0A04020102020204" pitchFamily="34" charset="0"/>
              </a:rPr>
              <a:t>The Reign of Hezekiah</a:t>
            </a:r>
          </a:p>
        </p:txBody>
      </p:sp>
      <p:sp>
        <p:nvSpPr>
          <p:cNvPr id="3" name="Content Placeholder 2">
            <a:extLst>
              <a:ext uri="{FF2B5EF4-FFF2-40B4-BE49-F238E27FC236}">
                <a16:creationId xmlns:a16="http://schemas.microsoft.com/office/drawing/2014/main" id="{86100289-217F-D508-C1E9-5557825D2685}"/>
              </a:ext>
            </a:extLst>
          </p:cNvPr>
          <p:cNvSpPr>
            <a:spLocks noGrp="1"/>
          </p:cNvSpPr>
          <p:nvPr>
            <p:ph idx="1"/>
          </p:nvPr>
        </p:nvSpPr>
        <p:spPr>
          <a:xfrm>
            <a:off x="0" y="914400"/>
            <a:ext cx="12192000" cy="5943599"/>
          </a:xfrm>
        </p:spPr>
        <p:txBody>
          <a:bodyPr>
            <a:normAutofit/>
          </a:bodyPr>
          <a:lstStyle/>
          <a:p>
            <a:r>
              <a:rPr lang="en-CA" b="1" dirty="0">
                <a:highlight>
                  <a:srgbClr val="FFFF00"/>
                </a:highlight>
              </a:rPr>
              <a:t>Hezekiah was one of the best kings of Israel</a:t>
            </a:r>
            <a:r>
              <a:rPr lang="en-CA" dirty="0"/>
              <a:t>, he came to the throne in 715BC</a:t>
            </a:r>
          </a:p>
          <a:p>
            <a:r>
              <a:rPr lang="en-CA" b="1" dirty="0">
                <a:highlight>
                  <a:srgbClr val="FFFF00"/>
                </a:highlight>
              </a:rPr>
              <a:t>Hezekiah’s reform</a:t>
            </a:r>
            <a:r>
              <a:rPr lang="en-CA" dirty="0"/>
              <a:t> was one of the bright spots of Israelite history:</a:t>
            </a:r>
          </a:p>
          <a:p>
            <a:pPr marL="457200" lvl="1" indent="0">
              <a:spcBef>
                <a:spcPts val="0"/>
              </a:spcBef>
              <a:buNone/>
            </a:pPr>
            <a:r>
              <a:rPr lang="en-CA" b="1" u="sng" dirty="0"/>
              <a:t>2 Kings 18:3-4a, 5-6 ESV</a:t>
            </a:r>
            <a:br>
              <a:rPr lang="en-CA" b="1" u="sng" dirty="0"/>
            </a:br>
            <a:r>
              <a:rPr lang="en-CA" dirty="0"/>
              <a:t>And he did what was right in the eyes of the LORD, </a:t>
            </a:r>
            <a:br>
              <a:rPr lang="en-CA" dirty="0"/>
            </a:br>
            <a:r>
              <a:rPr lang="en-CA" dirty="0"/>
              <a:t>according to all that David his father had done. </a:t>
            </a:r>
            <a:br>
              <a:rPr lang="en-CA" dirty="0"/>
            </a:br>
            <a:r>
              <a:rPr lang="en-CA" dirty="0"/>
              <a:t>He removed the high places and broke the pillars and cut down the Asherah. </a:t>
            </a:r>
          </a:p>
          <a:p>
            <a:pPr marL="457200" lvl="1" indent="0">
              <a:buNone/>
            </a:pPr>
            <a:r>
              <a:rPr lang="en-CA" dirty="0"/>
              <a:t>He trusted in the LORD, the God of Israel, </a:t>
            </a:r>
            <a:br>
              <a:rPr lang="en-CA" dirty="0"/>
            </a:br>
            <a:r>
              <a:rPr lang="en-CA" dirty="0"/>
              <a:t>so that there was none like him among all the kings of Judah after him, </a:t>
            </a:r>
            <a:br>
              <a:rPr lang="en-CA" dirty="0"/>
            </a:br>
            <a:r>
              <a:rPr lang="en-CA" dirty="0"/>
              <a:t>nor among those who were before him. </a:t>
            </a:r>
            <a:br>
              <a:rPr lang="en-CA" dirty="0"/>
            </a:br>
            <a:r>
              <a:rPr lang="en-CA" dirty="0"/>
              <a:t>For he held fast to the LORD. </a:t>
            </a:r>
            <a:br>
              <a:rPr lang="en-CA" dirty="0"/>
            </a:br>
            <a:r>
              <a:rPr lang="en-CA" dirty="0"/>
              <a:t>He did not depart from following him, </a:t>
            </a:r>
            <a:br>
              <a:rPr lang="en-CA" dirty="0"/>
            </a:br>
            <a:r>
              <a:rPr lang="en-CA" dirty="0"/>
              <a:t>but kept the commandments that the LORD commanded Moses.</a:t>
            </a:r>
          </a:p>
          <a:p>
            <a:r>
              <a:rPr lang="en-CA" dirty="0"/>
              <a:t>Hezekiah strove to </a:t>
            </a:r>
            <a:r>
              <a:rPr lang="en-CA" b="1" dirty="0">
                <a:highlight>
                  <a:srgbClr val="FFFF00"/>
                </a:highlight>
              </a:rPr>
              <a:t>liberate Israel from Assyrian vassalage</a:t>
            </a:r>
            <a:r>
              <a:rPr lang="en-CA" dirty="0"/>
              <a:t>:</a:t>
            </a:r>
          </a:p>
          <a:p>
            <a:pPr marL="457200" lvl="1" indent="0">
              <a:spcBef>
                <a:spcPts val="0"/>
              </a:spcBef>
              <a:buNone/>
            </a:pPr>
            <a:r>
              <a:rPr lang="en-CA" b="1" u="sng" dirty="0"/>
              <a:t>2 Kings 18:7 ESV</a:t>
            </a:r>
            <a:br>
              <a:rPr lang="en-CA" dirty="0"/>
            </a:br>
            <a:r>
              <a:rPr lang="en-CA" dirty="0"/>
              <a:t>And the LORD was with him; wherever he went out, he prospered. </a:t>
            </a:r>
            <a:br>
              <a:rPr lang="en-CA" dirty="0"/>
            </a:br>
            <a:r>
              <a:rPr lang="en-CA" b="1" dirty="0">
                <a:highlight>
                  <a:srgbClr val="FFFF00"/>
                </a:highlight>
              </a:rPr>
              <a:t>He rebelled against the king of Assyria and would not serve him</a:t>
            </a:r>
            <a:r>
              <a:rPr lang="en-CA" dirty="0"/>
              <a:t>.</a:t>
            </a:r>
          </a:p>
        </p:txBody>
      </p:sp>
    </p:spTree>
    <p:extLst>
      <p:ext uri="{BB962C8B-B14F-4D97-AF65-F5344CB8AC3E}">
        <p14:creationId xmlns:p14="http://schemas.microsoft.com/office/powerpoint/2010/main" val="2295954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578C4-020D-F0EA-0B4E-404DBC9F41D7}"/>
              </a:ext>
            </a:extLst>
          </p:cNvPr>
          <p:cNvSpPr>
            <a:spLocks noGrp="1"/>
          </p:cNvSpPr>
          <p:nvPr>
            <p:ph type="title"/>
          </p:nvPr>
        </p:nvSpPr>
        <p:spPr>
          <a:xfrm>
            <a:off x="0" y="1"/>
            <a:ext cx="12192000" cy="1025235"/>
          </a:xfrm>
        </p:spPr>
        <p:txBody>
          <a:bodyPr/>
          <a:lstStyle/>
          <a:p>
            <a:pPr algn="ctr"/>
            <a:r>
              <a:rPr lang="en-CA" dirty="0">
                <a:latin typeface="Arial Black" panose="020B0A04020102020204" pitchFamily="34" charset="0"/>
              </a:rPr>
              <a:t>Hezekiah &amp; the Babylonian Envoys</a:t>
            </a:r>
          </a:p>
        </p:txBody>
      </p:sp>
      <p:sp>
        <p:nvSpPr>
          <p:cNvPr id="3" name="Content Placeholder 2">
            <a:extLst>
              <a:ext uri="{FF2B5EF4-FFF2-40B4-BE49-F238E27FC236}">
                <a16:creationId xmlns:a16="http://schemas.microsoft.com/office/drawing/2014/main" id="{A9B7CFBC-D4B2-6E96-9EC1-F64676AF345E}"/>
              </a:ext>
            </a:extLst>
          </p:cNvPr>
          <p:cNvSpPr>
            <a:spLocks noGrp="1"/>
          </p:cNvSpPr>
          <p:nvPr>
            <p:ph idx="1"/>
          </p:nvPr>
        </p:nvSpPr>
        <p:spPr>
          <a:xfrm>
            <a:off x="0" y="983674"/>
            <a:ext cx="12192000" cy="5874326"/>
          </a:xfrm>
        </p:spPr>
        <p:txBody>
          <a:bodyPr>
            <a:normAutofit lnSpcReduction="10000"/>
          </a:bodyPr>
          <a:lstStyle/>
          <a:p>
            <a:r>
              <a:rPr lang="en-CA" dirty="0"/>
              <a:t>Around 700BC King Hezekiah became ill, he prayed, and God restored him:</a:t>
            </a:r>
          </a:p>
          <a:p>
            <a:pPr marL="457200" lvl="1" indent="0">
              <a:spcBef>
                <a:spcPts val="0"/>
              </a:spcBef>
              <a:buNone/>
            </a:pPr>
            <a:r>
              <a:rPr lang="en-CA" b="1" u="sng" dirty="0"/>
              <a:t>2 Kings 20:1-2, 5a</a:t>
            </a:r>
            <a:r>
              <a:rPr lang="el-GR" b="1" u="sng" dirty="0">
                <a:latin typeface="Calibri" panose="020F0502020204030204" pitchFamily="34" charset="0"/>
                <a:cs typeface="Calibri" panose="020F0502020204030204" pitchFamily="34" charset="0"/>
              </a:rPr>
              <a:t>β</a:t>
            </a:r>
            <a:r>
              <a:rPr lang="en-CA" b="1" u="sng" dirty="0"/>
              <a:t> ESV</a:t>
            </a:r>
            <a:br>
              <a:rPr lang="en-CA" b="1" u="sng" dirty="0"/>
            </a:br>
            <a:r>
              <a:rPr lang="en-CA" dirty="0"/>
              <a:t>In those days </a:t>
            </a:r>
            <a:r>
              <a:rPr lang="en-CA" b="1" dirty="0">
                <a:highlight>
                  <a:srgbClr val="FFFF00"/>
                </a:highlight>
              </a:rPr>
              <a:t>Hezekiah became sick</a:t>
            </a:r>
            <a:r>
              <a:rPr lang="en-CA" dirty="0"/>
              <a:t> and was at the point of death. </a:t>
            </a:r>
            <a:br>
              <a:rPr lang="en-CA" dirty="0"/>
            </a:br>
            <a:r>
              <a:rPr lang="en-CA" dirty="0"/>
              <a:t>And Isaiah the prophet the son of Amoz came to him and said to him, </a:t>
            </a:r>
            <a:br>
              <a:rPr lang="en-CA" dirty="0"/>
            </a:br>
            <a:r>
              <a:rPr lang="en-CA" dirty="0"/>
              <a:t>	“Thus says the LORD, </a:t>
            </a:r>
            <a:br>
              <a:rPr lang="en-CA" dirty="0"/>
            </a:br>
            <a:r>
              <a:rPr lang="en-CA" dirty="0"/>
              <a:t>		‘Set your house in order, for </a:t>
            </a:r>
            <a:r>
              <a:rPr lang="en-CA" b="1" dirty="0">
                <a:highlight>
                  <a:srgbClr val="FFFF00"/>
                </a:highlight>
              </a:rPr>
              <a:t>you shall die</a:t>
            </a:r>
            <a:r>
              <a:rPr lang="en-CA" dirty="0"/>
              <a:t>; you shall not recover.’” </a:t>
            </a:r>
          </a:p>
          <a:p>
            <a:pPr marL="457200" lvl="1" indent="0">
              <a:buNone/>
            </a:pPr>
            <a:r>
              <a:rPr lang="en-CA" dirty="0"/>
              <a:t>Then </a:t>
            </a:r>
            <a:r>
              <a:rPr lang="en-CA" b="1" dirty="0">
                <a:highlight>
                  <a:srgbClr val="FFFF00"/>
                </a:highlight>
              </a:rPr>
              <a:t>Hezekiah turned his face to the wall and prayed</a:t>
            </a:r>
            <a:r>
              <a:rPr lang="en-CA" dirty="0"/>
              <a:t> …</a:t>
            </a:r>
          </a:p>
          <a:p>
            <a:pPr marL="457200" lvl="1" indent="0">
              <a:buNone/>
            </a:pPr>
            <a:r>
              <a:rPr lang="en-CA" dirty="0"/>
              <a:t>Thus says the LORD, the God of David your father: </a:t>
            </a:r>
            <a:br>
              <a:rPr lang="en-CA" dirty="0"/>
            </a:br>
            <a:r>
              <a:rPr lang="en-CA" dirty="0"/>
              <a:t>	I have heard your prayer; I have seen your tears. </a:t>
            </a:r>
            <a:br>
              <a:rPr lang="en-CA" dirty="0"/>
            </a:br>
            <a:r>
              <a:rPr lang="en-CA" dirty="0"/>
              <a:t>	Behold, </a:t>
            </a:r>
            <a:r>
              <a:rPr lang="en-CA" b="1" dirty="0">
                <a:highlight>
                  <a:srgbClr val="FFFF00"/>
                </a:highlight>
              </a:rPr>
              <a:t>I will heal you</a:t>
            </a:r>
            <a:r>
              <a:rPr lang="en-CA" dirty="0"/>
              <a:t>. </a:t>
            </a:r>
          </a:p>
          <a:p>
            <a:r>
              <a:rPr lang="en-CA" b="1" dirty="0">
                <a:highlight>
                  <a:srgbClr val="FFFF00"/>
                </a:highlight>
              </a:rPr>
              <a:t>Then the Babylonian envoys arrived</a:t>
            </a:r>
            <a:r>
              <a:rPr lang="en-CA" dirty="0"/>
              <a:t>:</a:t>
            </a:r>
          </a:p>
          <a:p>
            <a:pPr marL="457200" lvl="1" indent="0">
              <a:spcBef>
                <a:spcPts val="0"/>
              </a:spcBef>
              <a:buNone/>
            </a:pPr>
            <a:r>
              <a:rPr lang="en-CA" b="1" u="sng" dirty="0"/>
              <a:t>2 Kings 20:12-13 ESV</a:t>
            </a:r>
            <a:br>
              <a:rPr lang="en-CA" b="1" u="sng" dirty="0"/>
            </a:br>
            <a:r>
              <a:rPr lang="en-CA" dirty="0"/>
              <a:t>At that time Merodach-</a:t>
            </a:r>
            <a:r>
              <a:rPr lang="en-CA" dirty="0" err="1"/>
              <a:t>baladan</a:t>
            </a:r>
            <a:r>
              <a:rPr lang="en-CA" dirty="0"/>
              <a:t> the son of Baladan, king of Babylon, </a:t>
            </a:r>
            <a:br>
              <a:rPr lang="en-CA" dirty="0"/>
            </a:br>
            <a:r>
              <a:rPr lang="en-CA" dirty="0"/>
              <a:t>sent envoys with letters and a present to Hezekiah, </a:t>
            </a:r>
            <a:br>
              <a:rPr lang="en-CA" dirty="0"/>
            </a:br>
            <a:r>
              <a:rPr lang="en-CA" dirty="0"/>
              <a:t>for he heard that Hezekiah had been sick. </a:t>
            </a:r>
          </a:p>
          <a:p>
            <a:pPr marL="457200" lvl="1" indent="0">
              <a:spcBef>
                <a:spcPts val="600"/>
              </a:spcBef>
              <a:buNone/>
            </a:pPr>
            <a:r>
              <a:rPr lang="en-CA" dirty="0"/>
              <a:t>And Hezekiah welcomed them, and </a:t>
            </a:r>
            <a:r>
              <a:rPr lang="en-CA" b="1" dirty="0">
                <a:highlight>
                  <a:srgbClr val="FFFF00"/>
                </a:highlight>
              </a:rPr>
              <a:t>he showed them all his treasure house</a:t>
            </a:r>
            <a:r>
              <a:rPr lang="en-CA" dirty="0"/>
              <a:t> …</a:t>
            </a:r>
            <a:br>
              <a:rPr lang="en-CA" dirty="0"/>
            </a:br>
            <a:r>
              <a:rPr lang="en-CA" dirty="0"/>
              <a:t>There was nothing in his house or in all his realm that Hezekiah did not show them.</a:t>
            </a:r>
          </a:p>
        </p:txBody>
      </p:sp>
    </p:spTree>
    <p:extLst>
      <p:ext uri="{BB962C8B-B14F-4D97-AF65-F5344CB8AC3E}">
        <p14:creationId xmlns:p14="http://schemas.microsoft.com/office/powerpoint/2010/main" val="1576810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AF5AB-6283-B565-FDC1-098DF8CFAD00}"/>
              </a:ext>
            </a:extLst>
          </p:cNvPr>
          <p:cNvSpPr>
            <a:spLocks noGrp="1"/>
          </p:cNvSpPr>
          <p:nvPr>
            <p:ph type="title"/>
          </p:nvPr>
        </p:nvSpPr>
        <p:spPr>
          <a:xfrm>
            <a:off x="0" y="1"/>
            <a:ext cx="12192000" cy="977899"/>
          </a:xfrm>
        </p:spPr>
        <p:txBody>
          <a:bodyPr/>
          <a:lstStyle/>
          <a:p>
            <a:pPr algn="ctr"/>
            <a:r>
              <a:rPr lang="en-CA" dirty="0">
                <a:latin typeface="Arial Black" panose="020B0A04020102020204" pitchFamily="34" charset="0"/>
              </a:rPr>
              <a:t>Hezekiah &amp; the Babylonian Envoys</a:t>
            </a:r>
            <a:endParaRPr lang="en-CA" dirty="0"/>
          </a:p>
        </p:txBody>
      </p:sp>
      <p:sp>
        <p:nvSpPr>
          <p:cNvPr id="3" name="Content Placeholder 2">
            <a:extLst>
              <a:ext uri="{FF2B5EF4-FFF2-40B4-BE49-F238E27FC236}">
                <a16:creationId xmlns:a16="http://schemas.microsoft.com/office/drawing/2014/main" id="{3E142C70-8E86-5579-589E-0BD98B8786E3}"/>
              </a:ext>
            </a:extLst>
          </p:cNvPr>
          <p:cNvSpPr>
            <a:spLocks noGrp="1"/>
          </p:cNvSpPr>
          <p:nvPr>
            <p:ph idx="1"/>
          </p:nvPr>
        </p:nvSpPr>
        <p:spPr>
          <a:xfrm>
            <a:off x="0" y="939800"/>
            <a:ext cx="12192000" cy="5918199"/>
          </a:xfrm>
        </p:spPr>
        <p:txBody>
          <a:bodyPr>
            <a:normAutofit lnSpcReduction="10000"/>
          </a:bodyPr>
          <a:lstStyle/>
          <a:p>
            <a:r>
              <a:rPr lang="en-CA" dirty="0"/>
              <a:t>Hezekiah was probably interested in any opposition to Assyria: the illness was likely just after he had paid enormous indemnity to Sennacherib</a:t>
            </a:r>
          </a:p>
          <a:p>
            <a:r>
              <a:rPr lang="en-CA" b="1" dirty="0">
                <a:highlight>
                  <a:srgbClr val="FFFF00"/>
                </a:highlight>
              </a:rPr>
              <a:t>The Prophet Isaiah had quite a different perspective</a:t>
            </a:r>
            <a:r>
              <a:rPr lang="en-CA" dirty="0"/>
              <a:t>:</a:t>
            </a:r>
          </a:p>
          <a:p>
            <a:pPr marL="457200" lvl="1" indent="0">
              <a:spcBef>
                <a:spcPts val="0"/>
              </a:spcBef>
              <a:buNone/>
            </a:pPr>
            <a:r>
              <a:rPr lang="en-CA" b="1" u="sng" dirty="0"/>
              <a:t>2 Kings 20:14-17 ESV</a:t>
            </a:r>
            <a:br>
              <a:rPr lang="en-CA" b="1" u="sng" dirty="0"/>
            </a:br>
            <a:r>
              <a:rPr lang="en-CA" dirty="0"/>
              <a:t>Then Isaiah the prophet came to King Hezekiah, and said to him, </a:t>
            </a:r>
            <a:br>
              <a:rPr lang="en-CA" dirty="0"/>
            </a:br>
            <a:r>
              <a:rPr lang="en-CA" dirty="0"/>
              <a:t>	“What did these men say? </a:t>
            </a:r>
            <a:br>
              <a:rPr lang="en-CA" dirty="0"/>
            </a:br>
            <a:r>
              <a:rPr lang="en-CA" dirty="0"/>
              <a:t>	And from where did they come to you?” </a:t>
            </a:r>
          </a:p>
          <a:p>
            <a:pPr marL="457200" lvl="1" indent="0">
              <a:buNone/>
            </a:pPr>
            <a:r>
              <a:rPr lang="en-CA" dirty="0"/>
              <a:t>And Hezekiah said, “They have come from a far country, from Babylon.” </a:t>
            </a:r>
          </a:p>
          <a:p>
            <a:pPr marL="457200" lvl="1" indent="0">
              <a:buNone/>
            </a:pPr>
            <a:r>
              <a:rPr lang="en-CA" dirty="0"/>
              <a:t>He said, “What have they seen in your house?” </a:t>
            </a:r>
          </a:p>
          <a:p>
            <a:pPr marL="457200" lvl="1" indent="0">
              <a:buNone/>
            </a:pPr>
            <a:r>
              <a:rPr lang="en-CA" dirty="0"/>
              <a:t>And Hezekiah answered, </a:t>
            </a:r>
            <a:br>
              <a:rPr lang="en-CA" dirty="0"/>
            </a:br>
            <a:r>
              <a:rPr lang="en-CA" dirty="0"/>
              <a:t>	“They have seen all that is in my house; </a:t>
            </a:r>
            <a:br>
              <a:rPr lang="en-CA" dirty="0"/>
            </a:br>
            <a:r>
              <a:rPr lang="en-CA" dirty="0"/>
              <a:t>	there is nothing in my storehouses that I did not show them.”</a:t>
            </a:r>
          </a:p>
          <a:p>
            <a:pPr marL="457200" lvl="1" indent="0">
              <a:buNone/>
            </a:pPr>
            <a:r>
              <a:rPr lang="en-CA" dirty="0"/>
              <a:t>Then </a:t>
            </a:r>
            <a:r>
              <a:rPr lang="en-CA" b="1" dirty="0">
                <a:highlight>
                  <a:srgbClr val="FFFF00"/>
                </a:highlight>
              </a:rPr>
              <a:t>Isaiah said to Hezekiah</a:t>
            </a:r>
            <a:r>
              <a:rPr lang="en-CA" dirty="0"/>
              <a:t>, </a:t>
            </a:r>
            <a:br>
              <a:rPr lang="en-CA" dirty="0"/>
            </a:br>
            <a:r>
              <a:rPr lang="en-CA" dirty="0"/>
              <a:t>	“Hear the word of the LORD: </a:t>
            </a:r>
            <a:br>
              <a:rPr lang="en-CA" dirty="0"/>
            </a:br>
            <a:r>
              <a:rPr lang="en-CA" dirty="0"/>
              <a:t>		Behold, the days are coming, when </a:t>
            </a:r>
            <a:r>
              <a:rPr lang="en-CA" b="1" dirty="0">
                <a:highlight>
                  <a:srgbClr val="FFFF00"/>
                </a:highlight>
              </a:rPr>
              <a:t>all that is in your house</a:t>
            </a:r>
            <a:r>
              <a:rPr lang="en-CA" dirty="0"/>
              <a:t>, </a:t>
            </a:r>
            <a:br>
              <a:rPr lang="en-CA" dirty="0"/>
            </a:br>
            <a:r>
              <a:rPr lang="en-CA" dirty="0"/>
              <a:t>		and that which your fathers have stored up till this day, </a:t>
            </a:r>
            <a:br>
              <a:rPr lang="en-CA" dirty="0"/>
            </a:br>
            <a:r>
              <a:rPr lang="en-CA" dirty="0"/>
              <a:t>		</a:t>
            </a:r>
            <a:r>
              <a:rPr lang="en-CA" b="1" dirty="0">
                <a:highlight>
                  <a:srgbClr val="FFFF00"/>
                </a:highlight>
              </a:rPr>
              <a:t>shall be carried to Babylon</a:t>
            </a:r>
            <a:r>
              <a:rPr lang="en-CA" dirty="0"/>
              <a:t>. </a:t>
            </a:r>
            <a:br>
              <a:rPr lang="en-CA" dirty="0"/>
            </a:br>
            <a:r>
              <a:rPr lang="en-CA" dirty="0"/>
              <a:t>		</a:t>
            </a:r>
            <a:r>
              <a:rPr lang="en-CA" b="1" dirty="0">
                <a:highlight>
                  <a:srgbClr val="FFFF00"/>
                </a:highlight>
              </a:rPr>
              <a:t>Nothing shall be left</a:t>
            </a:r>
            <a:r>
              <a:rPr lang="en-CA" dirty="0"/>
              <a:t>, says the LORD.  …”</a:t>
            </a:r>
          </a:p>
        </p:txBody>
      </p:sp>
    </p:spTree>
    <p:extLst>
      <p:ext uri="{BB962C8B-B14F-4D97-AF65-F5344CB8AC3E}">
        <p14:creationId xmlns:p14="http://schemas.microsoft.com/office/powerpoint/2010/main" val="2820459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0FED3-82E0-D74B-A12B-BC632E5DFCED}"/>
              </a:ext>
            </a:extLst>
          </p:cNvPr>
          <p:cNvSpPr>
            <a:spLocks noGrp="1"/>
          </p:cNvSpPr>
          <p:nvPr>
            <p:ph type="title"/>
          </p:nvPr>
        </p:nvSpPr>
        <p:spPr>
          <a:xfrm>
            <a:off x="0" y="1"/>
            <a:ext cx="12192000" cy="997526"/>
          </a:xfrm>
        </p:spPr>
        <p:txBody>
          <a:bodyPr/>
          <a:lstStyle/>
          <a:p>
            <a:pPr algn="ctr"/>
            <a:r>
              <a:rPr lang="en-CA" dirty="0">
                <a:latin typeface="Arial Black" panose="020B0A04020102020204" pitchFamily="34" charset="0"/>
              </a:rPr>
              <a:t>Prophecies of Babylonian Hegemony</a:t>
            </a:r>
          </a:p>
        </p:txBody>
      </p:sp>
      <p:sp>
        <p:nvSpPr>
          <p:cNvPr id="3" name="Content Placeholder 2">
            <a:extLst>
              <a:ext uri="{FF2B5EF4-FFF2-40B4-BE49-F238E27FC236}">
                <a16:creationId xmlns:a16="http://schemas.microsoft.com/office/drawing/2014/main" id="{5E6559DB-7E4D-7515-098F-0C899F9AC7F1}"/>
              </a:ext>
            </a:extLst>
          </p:cNvPr>
          <p:cNvSpPr>
            <a:spLocks noGrp="1"/>
          </p:cNvSpPr>
          <p:nvPr>
            <p:ph idx="1"/>
          </p:nvPr>
        </p:nvSpPr>
        <p:spPr>
          <a:xfrm>
            <a:off x="0" y="1025236"/>
            <a:ext cx="12192000" cy="5832763"/>
          </a:xfrm>
        </p:spPr>
        <p:txBody>
          <a:bodyPr>
            <a:normAutofit fontScale="92500" lnSpcReduction="10000"/>
          </a:bodyPr>
          <a:lstStyle/>
          <a:p>
            <a:r>
              <a:rPr lang="en-CA" dirty="0"/>
              <a:t>The Prophet Micah had reported an explicit prophecy of destruction of Jerusalem:</a:t>
            </a:r>
          </a:p>
          <a:p>
            <a:pPr marL="457200" lvl="1" indent="0">
              <a:spcBef>
                <a:spcPts val="0"/>
              </a:spcBef>
              <a:buNone/>
            </a:pPr>
            <a:r>
              <a:rPr lang="en-CA" b="1" u="sng" dirty="0"/>
              <a:t>Micah 3:12 ESV</a:t>
            </a:r>
            <a:br>
              <a:rPr lang="en-CA" b="1" u="sng" dirty="0"/>
            </a:br>
            <a:r>
              <a:rPr lang="en-CA" dirty="0"/>
              <a:t>Therefore because of you </a:t>
            </a:r>
            <a:r>
              <a:rPr lang="en-CA" b="1" dirty="0">
                <a:highlight>
                  <a:srgbClr val="FFFF00"/>
                </a:highlight>
              </a:rPr>
              <a:t>Zion shall be plowed as a field</a:t>
            </a:r>
            <a:r>
              <a:rPr lang="en-CA" dirty="0"/>
              <a:t>;</a:t>
            </a:r>
            <a:br>
              <a:rPr lang="en-CA" dirty="0"/>
            </a:br>
            <a:r>
              <a:rPr lang="en-CA" b="1" dirty="0">
                <a:highlight>
                  <a:srgbClr val="FFFF00"/>
                </a:highlight>
              </a:rPr>
              <a:t>Jerusalem shall become a heap of ruins</a:t>
            </a:r>
            <a:r>
              <a:rPr lang="en-CA" dirty="0"/>
              <a:t>,</a:t>
            </a:r>
            <a:br>
              <a:rPr lang="en-CA" dirty="0"/>
            </a:br>
            <a:r>
              <a:rPr lang="en-CA" dirty="0"/>
              <a:t>and the mountain of the house a wooded height.</a:t>
            </a:r>
          </a:p>
          <a:p>
            <a:r>
              <a:rPr lang="en-CA" b="1" dirty="0">
                <a:highlight>
                  <a:srgbClr val="FFFF00"/>
                </a:highlight>
              </a:rPr>
              <a:t>Isaiah knew that the destruction would not be by Assyria</a:t>
            </a:r>
            <a:r>
              <a:rPr lang="en-CA" dirty="0"/>
              <a:t>, </a:t>
            </a:r>
            <a:br>
              <a:rPr lang="en-CA" dirty="0"/>
            </a:br>
            <a:r>
              <a:rPr lang="en-CA" dirty="0"/>
              <a:t>and he was painfully aware of the prophecies of Babylonian hegemony:</a:t>
            </a:r>
          </a:p>
          <a:p>
            <a:pPr marL="457200" lvl="1" indent="0">
              <a:spcBef>
                <a:spcPts val="0"/>
              </a:spcBef>
              <a:buNone/>
            </a:pPr>
            <a:r>
              <a:rPr lang="en-CA" b="1" u="sng" dirty="0"/>
              <a:t>Isaiah 13:1, 19, 14:22, 21:9b ESV</a:t>
            </a:r>
            <a:br>
              <a:rPr lang="en-CA" dirty="0"/>
            </a:br>
            <a:r>
              <a:rPr lang="en-CA" b="1" dirty="0">
                <a:highlight>
                  <a:srgbClr val="FFFF00"/>
                </a:highlight>
              </a:rPr>
              <a:t>The oracle concerning Babylon which</a:t>
            </a:r>
            <a:r>
              <a:rPr lang="en-CA" dirty="0"/>
              <a:t> Isaiah the son of Amoz saw.</a:t>
            </a:r>
          </a:p>
          <a:p>
            <a:pPr marL="457200" lvl="1" indent="0">
              <a:buNone/>
            </a:pPr>
            <a:r>
              <a:rPr lang="en-CA" dirty="0"/>
              <a:t>And </a:t>
            </a:r>
            <a:r>
              <a:rPr lang="en-CA" b="1" dirty="0">
                <a:highlight>
                  <a:srgbClr val="FFFF00"/>
                </a:highlight>
              </a:rPr>
              <a:t>Babylon</a:t>
            </a:r>
            <a:r>
              <a:rPr lang="en-CA" dirty="0"/>
              <a:t>, </a:t>
            </a:r>
            <a:r>
              <a:rPr lang="en-CA" b="1" dirty="0">
                <a:highlight>
                  <a:srgbClr val="FFFF00"/>
                </a:highlight>
              </a:rPr>
              <a:t>the glory of kingdoms</a:t>
            </a:r>
            <a:r>
              <a:rPr lang="en-CA" dirty="0"/>
              <a:t>, the splendor and pomp of the Chaldeans, </a:t>
            </a:r>
            <a:br>
              <a:rPr lang="en-CA" dirty="0"/>
            </a:br>
            <a:r>
              <a:rPr lang="en-CA" dirty="0"/>
              <a:t>will be like Sodom and Gomorrah when God overthrew them.</a:t>
            </a:r>
          </a:p>
          <a:p>
            <a:pPr marL="457200" lvl="1" indent="0">
              <a:buNone/>
            </a:pPr>
            <a:r>
              <a:rPr lang="en-CA" dirty="0"/>
              <a:t>“I will rise up against them,” declares the LORD of hosts, </a:t>
            </a:r>
            <a:br>
              <a:rPr lang="en-CA" dirty="0"/>
            </a:br>
            <a:r>
              <a:rPr lang="en-CA" dirty="0"/>
              <a:t>“and will cut off from Babylon name and remnant, descendants and posterity,” </a:t>
            </a:r>
            <a:br>
              <a:rPr lang="en-CA" dirty="0"/>
            </a:br>
            <a:r>
              <a:rPr lang="en-CA" dirty="0"/>
              <a:t>declares the LORD.</a:t>
            </a:r>
          </a:p>
          <a:p>
            <a:pPr marL="457200" lvl="1" indent="0">
              <a:buNone/>
            </a:pPr>
            <a:r>
              <a:rPr lang="en-CA" dirty="0"/>
              <a:t>“Fallen, fallen is Babylon; </a:t>
            </a:r>
            <a:br>
              <a:rPr lang="en-CA" dirty="0"/>
            </a:br>
            <a:r>
              <a:rPr lang="en-CA" dirty="0"/>
              <a:t>and all the carved images of her gods he has shattered to the ground.”</a:t>
            </a:r>
          </a:p>
          <a:p>
            <a:r>
              <a:rPr lang="en-CA" b="1" dirty="0">
                <a:highlight>
                  <a:srgbClr val="FFFF00"/>
                </a:highlight>
              </a:rPr>
              <a:t>These prophecies were all prior to Hezekiah’s illness:</a:t>
            </a:r>
            <a:r>
              <a:rPr lang="en-CA" dirty="0"/>
              <a:t> Assyria was still in control</a:t>
            </a:r>
          </a:p>
        </p:txBody>
      </p:sp>
    </p:spTree>
    <p:extLst>
      <p:ext uri="{BB962C8B-B14F-4D97-AF65-F5344CB8AC3E}">
        <p14:creationId xmlns:p14="http://schemas.microsoft.com/office/powerpoint/2010/main" val="1548257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465D0-47A0-28A3-15B5-88847C45222C}"/>
              </a:ext>
            </a:extLst>
          </p:cNvPr>
          <p:cNvSpPr>
            <a:spLocks noGrp="1"/>
          </p:cNvSpPr>
          <p:nvPr>
            <p:ph type="title"/>
          </p:nvPr>
        </p:nvSpPr>
        <p:spPr>
          <a:xfrm>
            <a:off x="0" y="1"/>
            <a:ext cx="12192000" cy="997526"/>
          </a:xfrm>
        </p:spPr>
        <p:txBody>
          <a:bodyPr/>
          <a:lstStyle/>
          <a:p>
            <a:pPr algn="ctr"/>
            <a:r>
              <a:rPr lang="en-CA" dirty="0">
                <a:latin typeface="Arial Black" panose="020B0A04020102020204" pitchFamily="34" charset="0"/>
              </a:rPr>
              <a:t>Prophecy of Assyrian Destruction</a:t>
            </a:r>
          </a:p>
        </p:txBody>
      </p:sp>
      <p:sp>
        <p:nvSpPr>
          <p:cNvPr id="3" name="Content Placeholder 2">
            <a:extLst>
              <a:ext uri="{FF2B5EF4-FFF2-40B4-BE49-F238E27FC236}">
                <a16:creationId xmlns:a16="http://schemas.microsoft.com/office/drawing/2014/main" id="{A5A37A53-C929-7DB1-F3F5-F7D313F836FC}"/>
              </a:ext>
            </a:extLst>
          </p:cNvPr>
          <p:cNvSpPr>
            <a:spLocks noGrp="1"/>
          </p:cNvSpPr>
          <p:nvPr>
            <p:ph idx="1"/>
          </p:nvPr>
        </p:nvSpPr>
        <p:spPr>
          <a:xfrm>
            <a:off x="0" y="955964"/>
            <a:ext cx="12192000" cy="5902035"/>
          </a:xfrm>
        </p:spPr>
        <p:txBody>
          <a:bodyPr>
            <a:normAutofit/>
          </a:bodyPr>
          <a:lstStyle/>
          <a:p>
            <a:r>
              <a:rPr lang="en-CA" dirty="0"/>
              <a:t>Many years earlier, Isaiah had reported God’s planned punishment of Assyria:</a:t>
            </a:r>
          </a:p>
          <a:p>
            <a:pPr marL="457200" lvl="1" indent="0">
              <a:spcBef>
                <a:spcPts val="0"/>
              </a:spcBef>
              <a:buNone/>
            </a:pPr>
            <a:r>
              <a:rPr lang="en-CA" b="1" u="sng" dirty="0"/>
              <a:t>Isaiah 10:5, 12, 15-16 ESV</a:t>
            </a:r>
            <a:br>
              <a:rPr lang="en-CA" dirty="0"/>
            </a:br>
            <a:r>
              <a:rPr lang="en-CA" b="1" dirty="0">
                <a:highlight>
                  <a:srgbClr val="FFFF00"/>
                </a:highlight>
              </a:rPr>
              <a:t>Woe to Assyria</a:t>
            </a:r>
            <a:r>
              <a:rPr lang="en-CA" dirty="0"/>
              <a:t>, the rod of my anger; the staff in their hands is my fury! </a:t>
            </a:r>
          </a:p>
          <a:p>
            <a:pPr marL="457200" lvl="1" indent="0">
              <a:buNone/>
            </a:pPr>
            <a:r>
              <a:rPr lang="en-CA" dirty="0"/>
              <a:t>When </a:t>
            </a:r>
            <a:r>
              <a:rPr lang="en-CA" b="1" dirty="0">
                <a:highlight>
                  <a:srgbClr val="FFFF00"/>
                </a:highlight>
              </a:rPr>
              <a:t>the Lord</a:t>
            </a:r>
            <a:r>
              <a:rPr lang="en-CA" dirty="0"/>
              <a:t> has finished all his work on Mount Zion and on Jerusalem, </a:t>
            </a:r>
            <a:br>
              <a:rPr lang="en-CA" dirty="0"/>
            </a:br>
            <a:r>
              <a:rPr lang="en-CA" dirty="0"/>
              <a:t>he </a:t>
            </a:r>
            <a:r>
              <a:rPr lang="en-CA" b="1" dirty="0">
                <a:highlight>
                  <a:srgbClr val="FFFF00"/>
                </a:highlight>
              </a:rPr>
              <a:t>will punish the speech of the arrogant heart of the king of Assyria</a:t>
            </a:r>
            <a:r>
              <a:rPr lang="en-CA" dirty="0"/>
              <a:t> </a:t>
            </a:r>
            <a:br>
              <a:rPr lang="en-CA" dirty="0"/>
            </a:br>
            <a:r>
              <a:rPr lang="en-CA" dirty="0"/>
              <a:t>and the boastful look in his eyes. </a:t>
            </a:r>
          </a:p>
          <a:p>
            <a:pPr marL="457200" lvl="1" indent="0">
              <a:buNone/>
            </a:pPr>
            <a:r>
              <a:rPr lang="en-CA" dirty="0"/>
              <a:t>Shall the axe boast over him who hews with it,</a:t>
            </a:r>
            <a:br>
              <a:rPr lang="en-CA" dirty="0"/>
            </a:br>
            <a:r>
              <a:rPr lang="en-CA" dirty="0"/>
              <a:t>or the saw magnify itself against him who wields it?</a:t>
            </a:r>
            <a:br>
              <a:rPr lang="en-CA" dirty="0"/>
            </a:br>
            <a:r>
              <a:rPr lang="en-CA" dirty="0"/>
              <a:t>As if a rod should wield him who lifts it,</a:t>
            </a:r>
            <a:br>
              <a:rPr lang="en-CA" dirty="0"/>
            </a:br>
            <a:r>
              <a:rPr lang="en-CA" dirty="0"/>
              <a:t>or as if a staff should lift him who is not wood!</a:t>
            </a:r>
          </a:p>
          <a:p>
            <a:pPr marL="457200" lvl="1" indent="0">
              <a:buNone/>
            </a:pPr>
            <a:r>
              <a:rPr lang="en-CA" dirty="0"/>
              <a:t>Therefore the Lord GOD of hosts 	will send wasting sickness among his stout warriors,</a:t>
            </a:r>
            <a:br>
              <a:rPr lang="en-CA" dirty="0"/>
            </a:br>
            <a:r>
              <a:rPr lang="en-CA" dirty="0"/>
              <a:t>and under his glory a burning will be kindled, like the burning of fire.</a:t>
            </a:r>
          </a:p>
          <a:p>
            <a:r>
              <a:rPr lang="en-CA" dirty="0"/>
              <a:t>By the time Hezekiah’s illness, </a:t>
            </a:r>
            <a:r>
              <a:rPr lang="en-CA" b="1" dirty="0">
                <a:highlight>
                  <a:srgbClr val="FFFF00"/>
                </a:highlight>
              </a:rPr>
              <a:t>about 700BC</a:t>
            </a:r>
            <a:r>
              <a:rPr lang="en-CA" dirty="0"/>
              <a:t>, Isaiah and those familiar with the prophecies knew: </a:t>
            </a:r>
            <a:r>
              <a:rPr lang="en-CA" b="1" dirty="0">
                <a:highlight>
                  <a:srgbClr val="FFFF00"/>
                </a:highlight>
              </a:rPr>
              <a:t>Assyria would be destroyed</a:t>
            </a:r>
            <a:r>
              <a:rPr lang="en-CA" dirty="0"/>
              <a:t>; </a:t>
            </a:r>
            <a:r>
              <a:rPr lang="en-CA" b="1" dirty="0">
                <a:highlight>
                  <a:srgbClr val="FFFF00"/>
                </a:highlight>
              </a:rPr>
              <a:t>Babylon would rise</a:t>
            </a:r>
            <a:r>
              <a:rPr lang="en-CA" dirty="0"/>
              <a:t>; </a:t>
            </a:r>
            <a:br>
              <a:rPr lang="en-CA" dirty="0"/>
            </a:br>
            <a:r>
              <a:rPr lang="en-CA" b="1" dirty="0">
                <a:highlight>
                  <a:srgbClr val="FFFF00"/>
                </a:highlight>
              </a:rPr>
              <a:t>Babylon would inflict punishment on Israel</a:t>
            </a:r>
            <a:r>
              <a:rPr lang="en-CA" dirty="0"/>
              <a:t>; and </a:t>
            </a:r>
            <a:r>
              <a:rPr lang="en-CA" b="1" dirty="0">
                <a:highlight>
                  <a:srgbClr val="FFFF00"/>
                </a:highlight>
              </a:rPr>
              <a:t>Jerusalem would be destroyed</a:t>
            </a:r>
          </a:p>
        </p:txBody>
      </p:sp>
    </p:spTree>
    <p:extLst>
      <p:ext uri="{BB962C8B-B14F-4D97-AF65-F5344CB8AC3E}">
        <p14:creationId xmlns:p14="http://schemas.microsoft.com/office/powerpoint/2010/main" val="3679263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11385-3E4D-5F5A-9EA5-C438681EDC89}"/>
              </a:ext>
            </a:extLst>
          </p:cNvPr>
          <p:cNvSpPr>
            <a:spLocks noGrp="1"/>
          </p:cNvSpPr>
          <p:nvPr>
            <p:ph type="title"/>
          </p:nvPr>
        </p:nvSpPr>
        <p:spPr>
          <a:xfrm>
            <a:off x="0" y="1"/>
            <a:ext cx="12192000" cy="983672"/>
          </a:xfrm>
        </p:spPr>
        <p:txBody>
          <a:bodyPr/>
          <a:lstStyle/>
          <a:p>
            <a:pPr algn="ctr"/>
            <a:r>
              <a:rPr lang="en-CA" dirty="0">
                <a:latin typeface="Arial Black" panose="020B0A04020102020204" pitchFamily="34" charset="0"/>
              </a:rPr>
              <a:t>Destruction of Sennacherib’s Army</a:t>
            </a:r>
          </a:p>
        </p:txBody>
      </p:sp>
      <p:sp>
        <p:nvSpPr>
          <p:cNvPr id="3" name="Content Placeholder 2">
            <a:extLst>
              <a:ext uri="{FF2B5EF4-FFF2-40B4-BE49-F238E27FC236}">
                <a16:creationId xmlns:a16="http://schemas.microsoft.com/office/drawing/2014/main" id="{39D493AE-77D0-CA42-E38E-B28DFB317562}"/>
              </a:ext>
            </a:extLst>
          </p:cNvPr>
          <p:cNvSpPr>
            <a:spLocks noGrp="1"/>
          </p:cNvSpPr>
          <p:nvPr>
            <p:ph idx="1"/>
          </p:nvPr>
        </p:nvSpPr>
        <p:spPr>
          <a:xfrm>
            <a:off x="0" y="829994"/>
            <a:ext cx="12192000" cy="6028006"/>
          </a:xfrm>
        </p:spPr>
        <p:txBody>
          <a:bodyPr>
            <a:normAutofit lnSpcReduction="10000"/>
          </a:bodyPr>
          <a:lstStyle/>
          <a:p>
            <a:pPr>
              <a:spcBef>
                <a:spcPts val="600"/>
              </a:spcBef>
            </a:pPr>
            <a:r>
              <a:rPr lang="en-CA" dirty="0"/>
              <a:t>After Sennacherib’s first attack in 701BC, Hezekiah presumably continued </a:t>
            </a:r>
            <a:br>
              <a:rPr lang="en-CA" dirty="0"/>
            </a:br>
            <a:r>
              <a:rPr lang="en-CA" dirty="0"/>
              <a:t>to pay tribute for some years, but eventually stopped, </a:t>
            </a:r>
            <a:br>
              <a:rPr lang="en-CA" dirty="0"/>
            </a:br>
            <a:r>
              <a:rPr lang="en-CA" dirty="0"/>
              <a:t>which would have precipitated the second attack around 688BC</a:t>
            </a:r>
          </a:p>
          <a:p>
            <a:pPr>
              <a:spcBef>
                <a:spcPts val="600"/>
              </a:spcBef>
            </a:pPr>
            <a:r>
              <a:rPr lang="en-CA" dirty="0"/>
              <a:t>This time, </a:t>
            </a:r>
            <a:r>
              <a:rPr lang="en-CA" b="1" dirty="0">
                <a:highlight>
                  <a:srgbClr val="FFFF00"/>
                </a:highlight>
              </a:rPr>
              <a:t>the word from YHWH was that he would defeat Sennacherib</a:t>
            </a:r>
            <a:r>
              <a:rPr lang="en-CA" dirty="0"/>
              <a:t>:</a:t>
            </a:r>
          </a:p>
          <a:p>
            <a:pPr marL="457200" lvl="1" indent="0">
              <a:spcBef>
                <a:spcPts val="0"/>
              </a:spcBef>
              <a:buNone/>
            </a:pPr>
            <a:r>
              <a:rPr lang="en-CA" b="1" u="sng" dirty="0"/>
              <a:t>Isaiah 37:5-7, 21b</a:t>
            </a:r>
            <a:r>
              <a:rPr lang="el-GR" b="1" u="sng" dirty="0">
                <a:latin typeface="Calibri" panose="020F0502020204030204" pitchFamily="34" charset="0"/>
                <a:cs typeface="Calibri" panose="020F0502020204030204" pitchFamily="34" charset="0"/>
              </a:rPr>
              <a:t>β</a:t>
            </a:r>
            <a:r>
              <a:rPr lang="en-CA" b="1" u="sng" dirty="0">
                <a:latin typeface="Calibri" panose="020F0502020204030204" pitchFamily="34" charset="0"/>
                <a:cs typeface="Calibri" panose="020F0502020204030204" pitchFamily="34" charset="0"/>
              </a:rPr>
              <a:t>,</a:t>
            </a:r>
            <a:r>
              <a:rPr lang="en-CA" b="1" u="sng" dirty="0"/>
              <a:t> 29 ESV</a:t>
            </a:r>
            <a:br>
              <a:rPr lang="en-CA" b="1" u="sng" dirty="0"/>
            </a:br>
            <a:r>
              <a:rPr lang="en-CA" dirty="0"/>
              <a:t>When the servants of King Hezekiah came to Isaiah, Isaiah said to them, </a:t>
            </a:r>
            <a:br>
              <a:rPr lang="en-CA" dirty="0"/>
            </a:br>
            <a:r>
              <a:rPr lang="en-CA" dirty="0"/>
              <a:t>	“Say to your master, </a:t>
            </a:r>
            <a:br>
              <a:rPr lang="en-CA" dirty="0"/>
            </a:br>
            <a:r>
              <a:rPr lang="en-CA" dirty="0"/>
              <a:t>		‘Thus says the LORD: </a:t>
            </a:r>
            <a:br>
              <a:rPr lang="en-CA" dirty="0"/>
            </a:br>
            <a:r>
              <a:rPr lang="en-CA" dirty="0"/>
              <a:t>			Do not be afraid because of the words that you have heard, </a:t>
            </a:r>
            <a:br>
              <a:rPr lang="en-CA" dirty="0"/>
            </a:br>
            <a:r>
              <a:rPr lang="en-CA" dirty="0"/>
              <a:t>			with which the young men of the king of Assyria have reviled me. </a:t>
            </a:r>
            <a:br>
              <a:rPr lang="en-CA" dirty="0"/>
            </a:br>
            <a:r>
              <a:rPr lang="en-CA" dirty="0"/>
              <a:t>			Behold, I will put a spirit in him, </a:t>
            </a:r>
            <a:br>
              <a:rPr lang="en-CA" dirty="0"/>
            </a:br>
            <a:r>
              <a:rPr lang="en-CA" dirty="0"/>
              <a:t>			so that he shall hear a rumor and return to his own land, </a:t>
            </a:r>
            <a:br>
              <a:rPr lang="en-CA" dirty="0"/>
            </a:br>
            <a:r>
              <a:rPr lang="en-CA" dirty="0"/>
              <a:t>			and I will make him fall by the sword in his own land.’”</a:t>
            </a:r>
          </a:p>
          <a:p>
            <a:pPr marL="457200" lvl="1" indent="0">
              <a:buNone/>
            </a:pPr>
            <a:r>
              <a:rPr lang="en-CA" dirty="0"/>
              <a:t>… </a:t>
            </a:r>
            <a:r>
              <a:rPr lang="en-CA" b="1" dirty="0">
                <a:highlight>
                  <a:srgbClr val="FFFF00"/>
                </a:highlight>
              </a:rPr>
              <a:t>concerning Sennacherib king of Assyria</a:t>
            </a:r>
            <a:r>
              <a:rPr lang="en-CA" dirty="0"/>
              <a:t>,</a:t>
            </a:r>
            <a:br>
              <a:rPr lang="en-CA" dirty="0"/>
            </a:br>
            <a:r>
              <a:rPr lang="en-CA" dirty="0"/>
              <a:t>	Because you have raged against me and your complacency has come to my ears,</a:t>
            </a:r>
            <a:br>
              <a:rPr lang="en-CA" dirty="0"/>
            </a:br>
            <a:r>
              <a:rPr lang="en-CA" dirty="0"/>
              <a:t>	I will put my hook in your nose and my bit in your mouth,</a:t>
            </a:r>
            <a:br>
              <a:rPr lang="en-CA" dirty="0"/>
            </a:br>
            <a:r>
              <a:rPr lang="en-CA" dirty="0"/>
              <a:t>	and I will turn you back on the way by which you came.</a:t>
            </a:r>
          </a:p>
        </p:txBody>
      </p:sp>
    </p:spTree>
    <p:extLst>
      <p:ext uri="{BB962C8B-B14F-4D97-AF65-F5344CB8AC3E}">
        <p14:creationId xmlns:p14="http://schemas.microsoft.com/office/powerpoint/2010/main" val="109622948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2070</TotalTime>
  <Words>9039</Words>
  <Application>Microsoft Office PowerPoint</Application>
  <PresentationFormat>Widescreen</PresentationFormat>
  <Paragraphs>390</Paragraphs>
  <Slides>34</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Aptos</vt:lpstr>
      <vt:lpstr>Aptos Display</vt:lpstr>
      <vt:lpstr>Arial</vt:lpstr>
      <vt:lpstr>Arial Black</vt:lpstr>
      <vt:lpstr>Calibri</vt:lpstr>
      <vt:lpstr>Wingdings</vt:lpstr>
      <vt:lpstr>1_Office Theme</vt:lpstr>
      <vt:lpstr>A Question of Timing</vt:lpstr>
      <vt:lpstr>Human life is Short</vt:lpstr>
      <vt:lpstr>PowerPoint Presentation</vt:lpstr>
      <vt:lpstr>The Reign of Hezekiah</vt:lpstr>
      <vt:lpstr>Hezekiah &amp; the Babylonian Envoys</vt:lpstr>
      <vt:lpstr>Hezekiah &amp; the Babylonian Envoys</vt:lpstr>
      <vt:lpstr>Prophecies of Babylonian Hegemony</vt:lpstr>
      <vt:lpstr>Prophecy of Assyrian Destruction</vt:lpstr>
      <vt:lpstr>Destruction of Sennacherib’s Army</vt:lpstr>
      <vt:lpstr>Destruction of Sennacherib’s Army</vt:lpstr>
      <vt:lpstr>The Evil Reign of Manasseh</vt:lpstr>
      <vt:lpstr>The Evil Reign of Manasseh</vt:lpstr>
      <vt:lpstr>Josiah’s Reform</vt:lpstr>
      <vt:lpstr>Josiah’s Reform</vt:lpstr>
      <vt:lpstr>Josiah’s Reform</vt:lpstr>
      <vt:lpstr>Jeremiah &amp; Josiah’s Reform</vt:lpstr>
      <vt:lpstr>An Object Lesson</vt:lpstr>
      <vt:lpstr>The End of the Assyrian Empire</vt:lpstr>
      <vt:lpstr>Arrival of Nebuchadnezzar</vt:lpstr>
      <vt:lpstr>The Last Kings of Israel</vt:lpstr>
      <vt:lpstr>Where are We Today?</vt:lpstr>
      <vt:lpstr>Where are We Today?</vt:lpstr>
      <vt:lpstr>The Increase of Knowledge</vt:lpstr>
      <vt:lpstr>What Has to Happen?</vt:lpstr>
      <vt:lpstr>The Little Horn</vt:lpstr>
      <vt:lpstr>The Little Horn</vt:lpstr>
      <vt:lpstr>Expect the Unexpected</vt:lpstr>
      <vt:lpstr>The Abrahamic House</vt:lpstr>
      <vt:lpstr>What Has to Happen?</vt:lpstr>
      <vt:lpstr>The Fifth Seal</vt:lpstr>
      <vt:lpstr>Watch and Pray</vt:lpstr>
      <vt:lpstr>Trust in Prophecy</vt:lpstr>
      <vt:lpstr>Faith in the Plan of God</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Mike Whyte</dc:creator>
  <cp:lastModifiedBy>Mike Whyte</cp:lastModifiedBy>
  <cp:revision>30</cp:revision>
  <dcterms:created xsi:type="dcterms:W3CDTF">2025-12-24T13:48:32Z</dcterms:created>
  <dcterms:modified xsi:type="dcterms:W3CDTF">2026-05-30T11:37:05Z</dcterms:modified>
</cp:coreProperties>
</file>