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76" r:id="rId4"/>
    <p:sldId id="277" r:id="rId5"/>
    <p:sldId id="298" r:id="rId6"/>
    <p:sldId id="278" r:id="rId7"/>
    <p:sldId id="299" r:id="rId8"/>
    <p:sldId id="300" r:id="rId9"/>
    <p:sldId id="301" r:id="rId10"/>
    <p:sldId id="303" r:id="rId11"/>
    <p:sldId id="302" r:id="rId12"/>
    <p:sldId id="304" r:id="rId13"/>
    <p:sldId id="279" r:id="rId14"/>
    <p:sldId id="281" r:id="rId15"/>
    <p:sldId id="305" r:id="rId16"/>
    <p:sldId id="306" r:id="rId17"/>
    <p:sldId id="307" r:id="rId18"/>
    <p:sldId id="309" r:id="rId19"/>
    <p:sldId id="308" r:id="rId20"/>
    <p:sldId id="280" r:id="rId21"/>
    <p:sldId id="283" r:id="rId22"/>
    <p:sldId id="310" r:id="rId23"/>
    <p:sldId id="293" r:id="rId24"/>
    <p:sldId id="311" r:id="rId25"/>
    <p:sldId id="292" r:id="rId26"/>
    <p:sldId id="312" r:id="rId27"/>
    <p:sldId id="282" r:id="rId28"/>
    <p:sldId id="284" r:id="rId29"/>
    <p:sldId id="285" r:id="rId30"/>
    <p:sldId id="286" r:id="rId31"/>
    <p:sldId id="314" r:id="rId32"/>
    <p:sldId id="287" r:id="rId33"/>
    <p:sldId id="315" r:id="rId34"/>
    <p:sldId id="295" r:id="rId35"/>
    <p:sldId id="296" r:id="rId36"/>
    <p:sldId id="294" r:id="rId37"/>
    <p:sldId id="28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2" autoAdjust="0"/>
    <p:restoredTop sz="84601" autoAdjust="0"/>
  </p:normalViewPr>
  <p:slideViewPr>
    <p:cSldViewPr snapToGrid="0">
      <p:cViewPr varScale="1">
        <p:scale>
          <a:sx n="71" d="100"/>
          <a:sy n="71" d="100"/>
        </p:scale>
        <p:origin x="78" y="378"/>
      </p:cViewPr>
      <p:guideLst/>
    </p:cSldViewPr>
  </p:slideViewPr>
  <p:notesTextViewPr>
    <p:cViewPr>
      <p:scale>
        <a:sx n="1" d="1"/>
        <a:sy n="1" d="1"/>
      </p:scale>
      <p:origin x="0" y="0"/>
    </p:cViewPr>
  </p:notesTextViewPr>
  <p:sorterViewPr>
    <p:cViewPr>
      <p:scale>
        <a:sx n="110" d="100"/>
        <a:sy n="110" d="100"/>
      </p:scale>
      <p:origin x="0" y="-119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7DC89-5E56-4811-A57F-B4A5072A1F4B}" type="datetimeFigureOut">
              <a:rPr lang="en-CA" smtClean="0"/>
              <a:t>2025-01-18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C705B-09E7-44CF-8A28-A7976D0C8AA3}" type="slidenum">
              <a:rPr lang="en-CA" smtClean="0"/>
              <a:t>‹#›</a:t>
            </a:fld>
            <a:endParaRPr lang="en-CA"/>
          </a:p>
        </p:txBody>
      </p:sp>
    </p:spTree>
    <p:extLst>
      <p:ext uri="{BB962C8B-B14F-4D97-AF65-F5344CB8AC3E}">
        <p14:creationId xmlns:p14="http://schemas.microsoft.com/office/powerpoint/2010/main" val="418762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We have talked about Hannah and Mary, two “physical mothers” God used to “bring salvation” …</a:t>
            </a:r>
          </a:p>
          <a:p>
            <a:pPr marL="171450" indent="-171450">
              <a:buFont typeface="Arial" panose="020B0604020202020204" pitchFamily="34" charset="0"/>
              <a:buChar char="•"/>
            </a:pPr>
            <a:r>
              <a:rPr lang="en-CA" dirty="0"/>
              <a:t>Today we talk about the “spiritual mother” through which God is “bringing salvation” …</a:t>
            </a:r>
          </a:p>
          <a:p>
            <a:pPr marL="171450" indent="-171450">
              <a:buFont typeface="Arial" panose="020B0604020202020204" pitchFamily="34" charset="0"/>
              <a:buChar char="•"/>
            </a:pPr>
            <a:r>
              <a:rPr lang="en-CA" dirty="0"/>
              <a:t>The Christian Calling brings a person into a Family Relationship with God the Father and Jesus Christ our brother</a:t>
            </a:r>
          </a:p>
          <a:p>
            <a:pPr marL="171450" indent="-171450">
              <a:buFont typeface="Arial" panose="020B0604020202020204" pitchFamily="34" charset="0"/>
              <a:buChar char="•"/>
            </a:pPr>
            <a:r>
              <a:rPr lang="en-CA" dirty="0"/>
              <a:t>The New Testament Church was created as a “Mother” to protect the children as we grow</a:t>
            </a:r>
          </a:p>
          <a:p>
            <a:pPr marL="171450" indent="-171450">
              <a:buFont typeface="Arial" panose="020B0604020202020204" pitchFamily="34" charset="0"/>
              <a:buChar char="•"/>
            </a:pPr>
            <a:r>
              <a:rPr lang="en-CA" dirty="0"/>
              <a:t>The “Mother” is metaphorically identified as “Heavenly Jerusalem”</a:t>
            </a:r>
          </a:p>
          <a:p>
            <a:pPr marL="171450" indent="-171450">
              <a:buFont typeface="Arial" panose="020B0604020202020204" pitchFamily="34" charset="0"/>
              <a:buChar char="•"/>
            </a:pPr>
            <a:r>
              <a:rPr lang="en-CA" dirty="0"/>
              <a:t>Abraham is designated the “Father of the Faithful” because he is, metaphorically, the “spiritual progenitor” of all human beings who will be granted the gift of eternal life</a:t>
            </a:r>
          </a:p>
          <a:p>
            <a:pPr marL="171450" indent="-171450">
              <a:buFont typeface="Arial" panose="020B0604020202020204" pitchFamily="34" charset="0"/>
              <a:buChar char="•"/>
            </a:pPr>
            <a:r>
              <a:rPr lang="en-CA" dirty="0"/>
              <a:t>It is only through the New Testament Church, the City of the God, Heavenly Jerusalem, that Christians can attain salvation</a:t>
            </a:r>
          </a:p>
          <a:p>
            <a:pPr marL="171450" indent="-171450">
              <a:buFont typeface="Arial" panose="020B0604020202020204" pitchFamily="34" charset="0"/>
              <a:buChar char="•"/>
            </a:pPr>
            <a:r>
              <a:rPr lang="en-CA" dirty="0"/>
              <a:t>The “Church” is a spiritual organism; it is NOT a human organization </a:t>
            </a:r>
          </a:p>
          <a:p>
            <a:pPr marL="171450" indent="-171450">
              <a:buFont typeface="Arial" panose="020B0604020202020204" pitchFamily="34" charset="0"/>
              <a:buChar char="•"/>
            </a:pPr>
            <a:r>
              <a:rPr lang="en-CA" dirty="0"/>
              <a:t>A great conundrum: why has God allowed all these “schisms” in the “Church”?</a:t>
            </a:r>
          </a:p>
        </p:txBody>
      </p:sp>
      <p:sp>
        <p:nvSpPr>
          <p:cNvPr id="4" name="Slide Number Placeholder 3"/>
          <p:cNvSpPr>
            <a:spLocks noGrp="1"/>
          </p:cNvSpPr>
          <p:nvPr>
            <p:ph type="sldNum" sz="quarter" idx="5"/>
          </p:nvPr>
        </p:nvSpPr>
        <p:spPr/>
        <p:txBody>
          <a:bodyPr/>
          <a:lstStyle/>
          <a:p>
            <a:fld id="{444C705B-09E7-44CF-8A28-A7976D0C8AA3}" type="slidenum">
              <a:rPr lang="en-CA" smtClean="0"/>
              <a:t>1</a:t>
            </a:fld>
            <a:endParaRPr lang="en-CA"/>
          </a:p>
        </p:txBody>
      </p:sp>
    </p:spTree>
    <p:extLst>
      <p:ext uri="{BB962C8B-B14F-4D97-AF65-F5344CB8AC3E}">
        <p14:creationId xmlns:p14="http://schemas.microsoft.com/office/powerpoint/2010/main" val="3975062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is in Antioch in Pisidia on Paul’s First Journey …</a:t>
            </a:r>
          </a:p>
        </p:txBody>
      </p:sp>
      <p:sp>
        <p:nvSpPr>
          <p:cNvPr id="4" name="Slide Number Placeholder 3"/>
          <p:cNvSpPr>
            <a:spLocks noGrp="1"/>
          </p:cNvSpPr>
          <p:nvPr>
            <p:ph type="sldNum" sz="quarter" idx="5"/>
          </p:nvPr>
        </p:nvSpPr>
        <p:spPr/>
        <p:txBody>
          <a:bodyPr/>
          <a:lstStyle/>
          <a:p>
            <a:fld id="{444C705B-09E7-44CF-8A28-A7976D0C8AA3}" type="slidenum">
              <a:rPr lang="en-CA" smtClean="0"/>
              <a:t>10</a:t>
            </a:fld>
            <a:endParaRPr lang="en-CA"/>
          </a:p>
        </p:txBody>
      </p:sp>
    </p:spTree>
    <p:extLst>
      <p:ext uri="{BB962C8B-B14F-4D97-AF65-F5344CB8AC3E}">
        <p14:creationId xmlns:p14="http://schemas.microsoft.com/office/powerpoint/2010/main" val="2501883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“Christ is all” it is through Jesus Christ that all the promises are fulfilled …</a:t>
            </a:r>
          </a:p>
          <a:p>
            <a:pPr marL="171450" indent="-171450">
              <a:buFont typeface="Arial" panose="020B0604020202020204" pitchFamily="34" charset="0"/>
              <a:buChar char="•"/>
            </a:pPr>
            <a:r>
              <a:rPr lang="en-CA" dirty="0"/>
              <a:t>“the Israel of God” is now the Church …</a:t>
            </a:r>
          </a:p>
          <a:p>
            <a:pPr marL="171450" indent="-171450">
              <a:buFont typeface="Arial" panose="020B0604020202020204" pitchFamily="34" charset="0"/>
              <a:buChar char="•"/>
            </a:pPr>
            <a:r>
              <a:rPr lang="en-CA" dirty="0"/>
              <a:t>The true circumcision, circumcision of the heart, is to be a True Christian</a:t>
            </a:r>
          </a:p>
        </p:txBody>
      </p:sp>
      <p:sp>
        <p:nvSpPr>
          <p:cNvPr id="4" name="Slide Number Placeholder 3"/>
          <p:cNvSpPr>
            <a:spLocks noGrp="1"/>
          </p:cNvSpPr>
          <p:nvPr>
            <p:ph type="sldNum" sz="quarter" idx="5"/>
          </p:nvPr>
        </p:nvSpPr>
        <p:spPr/>
        <p:txBody>
          <a:bodyPr/>
          <a:lstStyle/>
          <a:p>
            <a:fld id="{444C705B-09E7-44CF-8A28-A7976D0C8AA3}" type="slidenum">
              <a:rPr lang="en-CA" smtClean="0"/>
              <a:t>12</a:t>
            </a:fld>
            <a:endParaRPr lang="en-CA"/>
          </a:p>
        </p:txBody>
      </p:sp>
    </p:spTree>
    <p:extLst>
      <p:ext uri="{BB962C8B-B14F-4D97-AF65-F5344CB8AC3E}">
        <p14:creationId xmlns:p14="http://schemas.microsoft.com/office/powerpoint/2010/main" val="1670326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That is the “city” to which Abraham looked …</a:t>
            </a:r>
          </a:p>
        </p:txBody>
      </p:sp>
      <p:sp>
        <p:nvSpPr>
          <p:cNvPr id="4" name="Slide Number Placeholder 3"/>
          <p:cNvSpPr>
            <a:spLocks noGrp="1"/>
          </p:cNvSpPr>
          <p:nvPr>
            <p:ph type="sldNum" sz="quarter" idx="5"/>
          </p:nvPr>
        </p:nvSpPr>
        <p:spPr/>
        <p:txBody>
          <a:bodyPr/>
          <a:lstStyle/>
          <a:p>
            <a:fld id="{444C705B-09E7-44CF-8A28-A7976D0C8AA3}" type="slidenum">
              <a:rPr lang="en-CA" smtClean="0"/>
              <a:t>13</a:t>
            </a:fld>
            <a:endParaRPr lang="en-CA"/>
          </a:p>
        </p:txBody>
      </p:sp>
    </p:spTree>
    <p:extLst>
      <p:ext uri="{BB962C8B-B14F-4D97-AF65-F5344CB8AC3E}">
        <p14:creationId xmlns:p14="http://schemas.microsoft.com/office/powerpoint/2010/main" val="2662901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444C705B-09E7-44CF-8A28-A7976D0C8AA3}" type="slidenum">
              <a:rPr lang="en-CA" smtClean="0"/>
              <a:t>20</a:t>
            </a:fld>
            <a:endParaRPr lang="en-CA"/>
          </a:p>
        </p:txBody>
      </p:sp>
    </p:spTree>
    <p:extLst>
      <p:ext uri="{BB962C8B-B14F-4D97-AF65-F5344CB8AC3E}">
        <p14:creationId xmlns:p14="http://schemas.microsoft.com/office/powerpoint/2010/main" val="2994397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11C2C-416E-9DDD-1D05-801A2C1323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BE0ABB-6E88-5C5F-A7B9-F3060B1E0D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30479D-5BF1-8B23-F154-15BD764A5CAE}"/>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The unity of the “family “ is through the indwelling of the Holy Spirit</a:t>
            </a:r>
            <a:endParaRPr lang="en-CA" b="1" dirty="0">
              <a:highlight>
                <a:srgbClr val="FFFF00"/>
              </a:highlight>
            </a:endParaRPr>
          </a:p>
          <a:p>
            <a:pPr marL="171450" indent="-171450">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46616313-8AE3-DF92-712C-692EDBB4FA3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4C705B-09E7-44CF-8A28-A7976D0C8AA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89998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44C705B-09E7-44CF-8A28-A7976D0C8AA3}" type="slidenum">
              <a:rPr lang="en-CA" smtClean="0"/>
              <a:t>22</a:t>
            </a:fld>
            <a:endParaRPr lang="en-CA"/>
          </a:p>
        </p:txBody>
      </p:sp>
    </p:spTree>
    <p:extLst>
      <p:ext uri="{BB962C8B-B14F-4D97-AF65-F5344CB8AC3E}">
        <p14:creationId xmlns:p14="http://schemas.microsoft.com/office/powerpoint/2010/main" val="2367409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44C705B-09E7-44CF-8A28-A7976D0C8AA3}" type="slidenum">
              <a:rPr lang="en-CA" smtClean="0"/>
              <a:t>23</a:t>
            </a:fld>
            <a:endParaRPr lang="en-CA"/>
          </a:p>
        </p:txBody>
      </p:sp>
    </p:spTree>
    <p:extLst>
      <p:ext uri="{BB962C8B-B14F-4D97-AF65-F5344CB8AC3E}">
        <p14:creationId xmlns:p14="http://schemas.microsoft.com/office/powerpoint/2010/main" val="981610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There is nothing wrong with “harmless” speculation siting around a campfire … </a:t>
            </a:r>
          </a:p>
          <a:p>
            <a:pPr marL="171450" indent="-171450">
              <a:buFont typeface="Arial" panose="020B0604020202020204" pitchFamily="34" charset="0"/>
              <a:buChar char="•"/>
            </a:pPr>
            <a:r>
              <a:rPr lang="en-CA" dirty="0"/>
              <a:t>But such speculations should never be mistaken for the truth of the Bible … </a:t>
            </a:r>
          </a:p>
        </p:txBody>
      </p:sp>
      <p:sp>
        <p:nvSpPr>
          <p:cNvPr id="4" name="Slide Number Placeholder 3"/>
          <p:cNvSpPr>
            <a:spLocks noGrp="1"/>
          </p:cNvSpPr>
          <p:nvPr>
            <p:ph type="sldNum" sz="quarter" idx="5"/>
          </p:nvPr>
        </p:nvSpPr>
        <p:spPr/>
        <p:txBody>
          <a:bodyPr/>
          <a:lstStyle/>
          <a:p>
            <a:fld id="{444C705B-09E7-44CF-8A28-A7976D0C8AA3}" type="slidenum">
              <a:rPr lang="en-CA" smtClean="0"/>
              <a:t>24</a:t>
            </a:fld>
            <a:endParaRPr lang="en-CA"/>
          </a:p>
        </p:txBody>
      </p:sp>
    </p:spTree>
    <p:extLst>
      <p:ext uri="{BB962C8B-B14F-4D97-AF65-F5344CB8AC3E}">
        <p14:creationId xmlns:p14="http://schemas.microsoft.com/office/powerpoint/2010/main" val="142993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5E5C9-F9C5-B66E-A582-59A152D848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38B8EE-75E3-05F5-9618-B056BB414B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051BB4-40A0-44AF-B180-2D8EFDE385B2}"/>
              </a:ext>
            </a:extLst>
          </p:cNvPr>
          <p:cNvSpPr>
            <a:spLocks noGrp="1"/>
          </p:cNvSpPr>
          <p:nvPr>
            <p:ph type="body" idx="1"/>
          </p:nvPr>
        </p:nvSpPr>
        <p:spPr/>
        <p:txBody>
          <a:bodyPr/>
          <a:lstStyle/>
          <a:p>
            <a:pPr marL="171450" indent="-171450">
              <a:buFont typeface="Arial" panose="020B0604020202020204" pitchFamily="34" charset="0"/>
              <a:buChar char="•"/>
            </a:pPr>
            <a:r>
              <a:rPr lang="en-CA" dirty="0"/>
              <a:t>Titus 3:9 – “law”: </a:t>
            </a:r>
            <a:r>
              <a:rPr lang="el-GR" dirty="0"/>
              <a:t>νομικός </a:t>
            </a:r>
            <a:r>
              <a:rPr lang="en-CA" dirty="0"/>
              <a:t>- </a:t>
            </a:r>
            <a:r>
              <a:rPr lang="en-CA" dirty="0" err="1"/>
              <a:t>nomikos</a:t>
            </a:r>
            <a:r>
              <a:rPr lang="en-CA" dirty="0"/>
              <a:t>, adjective, “of the law”, (</a:t>
            </a:r>
            <a:r>
              <a:rPr lang="en-CA" dirty="0" err="1"/>
              <a:t>substantivally</a:t>
            </a:r>
            <a:r>
              <a:rPr lang="en-CA" dirty="0"/>
              <a:t>) “lawyer” (Mt22:35, Lk7:30, 10:25, 11:45,46,52, 14:3, Titus 3:13)</a:t>
            </a:r>
          </a:p>
          <a:p>
            <a:pPr marL="171450" indent="-171450">
              <a:buFont typeface="Arial" panose="020B0604020202020204" pitchFamily="34" charset="0"/>
              <a:buChar char="•"/>
            </a:pPr>
            <a:r>
              <a:rPr lang="en-CA" dirty="0"/>
              <a:t>Mostly relates to “pharisaic interpretations”</a:t>
            </a:r>
          </a:p>
        </p:txBody>
      </p:sp>
      <p:sp>
        <p:nvSpPr>
          <p:cNvPr id="4" name="Slide Number Placeholder 3">
            <a:extLst>
              <a:ext uri="{FF2B5EF4-FFF2-40B4-BE49-F238E27FC236}">
                <a16:creationId xmlns:a16="http://schemas.microsoft.com/office/drawing/2014/main" id="{A1D1F415-0E4E-2EF9-5930-21243DF12F6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4C705B-09E7-44CF-8A28-A7976D0C8AA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39015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These sentiments are repeated many times by John</a:t>
            </a:r>
          </a:p>
        </p:txBody>
      </p:sp>
      <p:sp>
        <p:nvSpPr>
          <p:cNvPr id="4" name="Slide Number Placeholder 3"/>
          <p:cNvSpPr>
            <a:spLocks noGrp="1"/>
          </p:cNvSpPr>
          <p:nvPr>
            <p:ph type="sldNum" sz="quarter" idx="5"/>
          </p:nvPr>
        </p:nvSpPr>
        <p:spPr/>
        <p:txBody>
          <a:bodyPr/>
          <a:lstStyle/>
          <a:p>
            <a:fld id="{444C705B-09E7-44CF-8A28-A7976D0C8AA3}" type="slidenum">
              <a:rPr lang="en-CA" smtClean="0"/>
              <a:t>27</a:t>
            </a:fld>
            <a:endParaRPr lang="en-CA"/>
          </a:p>
        </p:txBody>
      </p:sp>
    </p:spTree>
    <p:extLst>
      <p:ext uri="{BB962C8B-B14F-4D97-AF65-F5344CB8AC3E}">
        <p14:creationId xmlns:p14="http://schemas.microsoft.com/office/powerpoint/2010/main" val="534617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Jesus is “the” firstborn: the first human being to be transformed from corruptible flesh to immortal spirit</a:t>
            </a:r>
          </a:p>
          <a:p>
            <a:pPr marL="171450" indent="-171450">
              <a:buFont typeface="Arial" panose="020B0604020202020204" pitchFamily="34" charset="0"/>
              <a:buChar char="•"/>
            </a:pPr>
            <a:r>
              <a:rPr lang="en-CA" dirty="0"/>
              <a:t>The First Resurrection will comprise the “firstborn” of humanity into the Family of God</a:t>
            </a:r>
          </a:p>
        </p:txBody>
      </p:sp>
      <p:sp>
        <p:nvSpPr>
          <p:cNvPr id="4" name="Slide Number Placeholder 3"/>
          <p:cNvSpPr>
            <a:spLocks noGrp="1"/>
          </p:cNvSpPr>
          <p:nvPr>
            <p:ph type="sldNum" sz="quarter" idx="5"/>
          </p:nvPr>
        </p:nvSpPr>
        <p:spPr/>
        <p:txBody>
          <a:bodyPr/>
          <a:lstStyle/>
          <a:p>
            <a:fld id="{444C705B-09E7-44CF-8A28-A7976D0C8AA3}" type="slidenum">
              <a:rPr lang="en-CA" smtClean="0"/>
              <a:t>2</a:t>
            </a:fld>
            <a:endParaRPr lang="en-CA"/>
          </a:p>
        </p:txBody>
      </p:sp>
    </p:spTree>
    <p:extLst>
      <p:ext uri="{BB962C8B-B14F-4D97-AF65-F5344CB8AC3E}">
        <p14:creationId xmlns:p14="http://schemas.microsoft.com/office/powerpoint/2010/main" val="4291419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We will need the love of God in us to deal with the “family” in the World Tomorrow …</a:t>
            </a:r>
          </a:p>
        </p:txBody>
      </p:sp>
      <p:sp>
        <p:nvSpPr>
          <p:cNvPr id="4" name="Slide Number Placeholder 3"/>
          <p:cNvSpPr>
            <a:spLocks noGrp="1"/>
          </p:cNvSpPr>
          <p:nvPr>
            <p:ph type="sldNum" sz="quarter" idx="5"/>
          </p:nvPr>
        </p:nvSpPr>
        <p:spPr/>
        <p:txBody>
          <a:bodyPr/>
          <a:lstStyle/>
          <a:p>
            <a:fld id="{444C705B-09E7-44CF-8A28-A7976D0C8AA3}" type="slidenum">
              <a:rPr lang="en-CA" smtClean="0"/>
              <a:t>32</a:t>
            </a:fld>
            <a:endParaRPr lang="en-CA"/>
          </a:p>
        </p:txBody>
      </p:sp>
    </p:spTree>
    <p:extLst>
      <p:ext uri="{BB962C8B-B14F-4D97-AF65-F5344CB8AC3E}">
        <p14:creationId xmlns:p14="http://schemas.microsoft.com/office/powerpoint/2010/main" val="1771478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is right after appointment and mission of the 72 …</a:t>
            </a:r>
          </a:p>
          <a:p>
            <a:pPr marL="171450" indent="-171450">
              <a:buFont typeface="Arial" panose="020B0604020202020204" pitchFamily="34" charset="0"/>
              <a:buChar char="•"/>
            </a:pPr>
            <a:r>
              <a:rPr lang="en-CA" dirty="0"/>
              <a:t>The calling of God is required to participate in the Family …</a:t>
            </a:r>
          </a:p>
        </p:txBody>
      </p:sp>
      <p:sp>
        <p:nvSpPr>
          <p:cNvPr id="4" name="Slide Number Placeholder 3"/>
          <p:cNvSpPr>
            <a:spLocks noGrp="1"/>
          </p:cNvSpPr>
          <p:nvPr>
            <p:ph type="sldNum" sz="quarter" idx="5"/>
          </p:nvPr>
        </p:nvSpPr>
        <p:spPr/>
        <p:txBody>
          <a:bodyPr/>
          <a:lstStyle/>
          <a:p>
            <a:fld id="{444C705B-09E7-44CF-8A28-A7976D0C8AA3}" type="slidenum">
              <a:rPr lang="en-CA" smtClean="0"/>
              <a:t>3</a:t>
            </a:fld>
            <a:endParaRPr lang="en-CA"/>
          </a:p>
        </p:txBody>
      </p:sp>
    </p:spTree>
    <p:extLst>
      <p:ext uri="{BB962C8B-B14F-4D97-AF65-F5344CB8AC3E}">
        <p14:creationId xmlns:p14="http://schemas.microsoft.com/office/powerpoint/2010/main" val="160721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07387-490B-75BC-7404-C1F41A7AC1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CBDADB-07A0-9C13-9003-65815E08B1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84D019-67DC-90B7-7D1E-13337546537F}"/>
              </a:ext>
            </a:extLst>
          </p:cNvPr>
          <p:cNvSpPr>
            <a:spLocks noGrp="1"/>
          </p:cNvSpPr>
          <p:nvPr>
            <p:ph type="body" idx="1"/>
          </p:nvPr>
        </p:nvSpPr>
        <p:spPr/>
        <p:txBody>
          <a:bodyPr/>
          <a:lstStyle/>
          <a:p>
            <a:pPr marL="171450" indent="-171450">
              <a:buFont typeface="Arial" panose="020B0604020202020204" pitchFamily="34" charset="0"/>
              <a:buChar char="•"/>
            </a:pPr>
            <a:r>
              <a:rPr lang="en-CA" dirty="0"/>
              <a:t>“the whole family”:  </a:t>
            </a:r>
            <a:r>
              <a:rPr lang="el-GR" dirty="0"/>
              <a:t>οὗ πᾶσα πατριὰ</a:t>
            </a:r>
            <a:r>
              <a:rPr lang="en-CA" dirty="0"/>
              <a:t> – </a:t>
            </a:r>
            <a:r>
              <a:rPr lang="en-CA" dirty="0" err="1"/>
              <a:t>hou</a:t>
            </a:r>
            <a:r>
              <a:rPr lang="en-CA" dirty="0"/>
              <a:t> </a:t>
            </a:r>
            <a:r>
              <a:rPr lang="en-CA" dirty="0" err="1"/>
              <a:t>pasa</a:t>
            </a:r>
            <a:r>
              <a:rPr lang="en-CA" dirty="0"/>
              <a:t> patria, “whom wholeness family”</a:t>
            </a:r>
          </a:p>
          <a:p>
            <a:pPr marL="171450" indent="-171450">
              <a:buFont typeface="Arial" panose="020B0604020202020204" pitchFamily="34" charset="0"/>
              <a:buChar char="•"/>
            </a:pPr>
            <a:r>
              <a:rPr lang="en-CA" dirty="0"/>
              <a:t>see NIV “from whom his whole family”  (ESV has “every”)</a:t>
            </a:r>
          </a:p>
        </p:txBody>
      </p:sp>
      <p:sp>
        <p:nvSpPr>
          <p:cNvPr id="4" name="Slide Number Placeholder 3">
            <a:extLst>
              <a:ext uri="{FF2B5EF4-FFF2-40B4-BE49-F238E27FC236}">
                <a16:creationId xmlns:a16="http://schemas.microsoft.com/office/drawing/2014/main" id="{6B820971-C6AF-550F-2234-3966B2873AF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4C705B-09E7-44CF-8A28-A7976D0C8AA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000546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promises to Abraham began revelation by God of the purpose of the Church …</a:t>
            </a:r>
          </a:p>
          <a:p>
            <a:pPr marL="171450" indent="-171450">
              <a:buFont typeface="Arial" panose="020B0604020202020204" pitchFamily="34" charset="0"/>
              <a:buChar char="•"/>
            </a:pPr>
            <a:r>
              <a:rPr lang="en-CA" dirty="0"/>
              <a:t>First promise: the Land of Israel, to be fulfilled in WT</a:t>
            </a:r>
          </a:p>
        </p:txBody>
      </p:sp>
      <p:sp>
        <p:nvSpPr>
          <p:cNvPr id="4" name="Slide Number Placeholder 3"/>
          <p:cNvSpPr>
            <a:spLocks noGrp="1"/>
          </p:cNvSpPr>
          <p:nvPr>
            <p:ph type="sldNum" sz="quarter" idx="5"/>
          </p:nvPr>
        </p:nvSpPr>
        <p:spPr/>
        <p:txBody>
          <a:bodyPr/>
          <a:lstStyle/>
          <a:p>
            <a:fld id="{444C705B-09E7-44CF-8A28-A7976D0C8AA3}" type="slidenum">
              <a:rPr lang="en-CA" smtClean="0"/>
              <a:t>5</a:t>
            </a:fld>
            <a:endParaRPr lang="en-CA"/>
          </a:p>
        </p:txBody>
      </p:sp>
    </p:spTree>
    <p:extLst>
      <p:ext uri="{BB962C8B-B14F-4D97-AF65-F5344CB8AC3E}">
        <p14:creationId xmlns:p14="http://schemas.microsoft.com/office/powerpoint/2010/main" val="2188550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E2420-9584-00CB-B7EE-CFB77FDC3A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8B5395-3CBD-8080-5421-8957AA63EB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D71D21-435E-7EAD-9EDB-48A52C7193AF}"/>
              </a:ext>
            </a:extLst>
          </p:cNvPr>
          <p:cNvSpPr>
            <a:spLocks noGrp="1"/>
          </p:cNvSpPr>
          <p:nvPr>
            <p:ph type="body" idx="1"/>
          </p:nvPr>
        </p:nvSpPr>
        <p:spPr/>
        <p:txBody>
          <a:bodyPr/>
          <a:lstStyle/>
          <a:p>
            <a:pPr marL="171450" indent="-171450">
              <a:buFont typeface="Arial" panose="020B0604020202020204" pitchFamily="34" charset="0"/>
              <a:buChar char="•"/>
            </a:pPr>
            <a:r>
              <a:rPr lang="en-CA" dirty="0"/>
              <a:t>The promises to Abraham began revelation by God of the purpose of the Church …</a:t>
            </a:r>
          </a:p>
        </p:txBody>
      </p:sp>
      <p:sp>
        <p:nvSpPr>
          <p:cNvPr id="4" name="Slide Number Placeholder 3">
            <a:extLst>
              <a:ext uri="{FF2B5EF4-FFF2-40B4-BE49-F238E27FC236}">
                <a16:creationId xmlns:a16="http://schemas.microsoft.com/office/drawing/2014/main" id="{C29F1EBF-E58B-9BCD-F57B-5BD87EEB08E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4C705B-09E7-44CF-8A28-A7976D0C8AA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32806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These are the New Testament scriptures the explain the promises to Abraham …</a:t>
            </a:r>
          </a:p>
        </p:txBody>
      </p:sp>
      <p:sp>
        <p:nvSpPr>
          <p:cNvPr id="4" name="Slide Number Placeholder 3"/>
          <p:cNvSpPr>
            <a:spLocks noGrp="1"/>
          </p:cNvSpPr>
          <p:nvPr>
            <p:ph type="sldNum" sz="quarter" idx="5"/>
          </p:nvPr>
        </p:nvSpPr>
        <p:spPr/>
        <p:txBody>
          <a:bodyPr/>
          <a:lstStyle/>
          <a:p>
            <a:fld id="{444C705B-09E7-44CF-8A28-A7976D0C8AA3}" type="slidenum">
              <a:rPr lang="en-CA" smtClean="0"/>
              <a:t>7</a:t>
            </a:fld>
            <a:endParaRPr lang="en-CA"/>
          </a:p>
        </p:txBody>
      </p:sp>
    </p:spTree>
    <p:extLst>
      <p:ext uri="{BB962C8B-B14F-4D97-AF65-F5344CB8AC3E}">
        <p14:creationId xmlns:p14="http://schemas.microsoft.com/office/powerpoint/2010/main" val="128790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Under New Testament dispensation, physical descent from Abraham means nothing …</a:t>
            </a:r>
          </a:p>
          <a:p>
            <a:pPr marL="171450" indent="-171450">
              <a:buFont typeface="Arial" panose="020B0604020202020204" pitchFamily="34" charset="0"/>
              <a:buChar char="•"/>
            </a:pPr>
            <a:r>
              <a:rPr lang="en-CA" dirty="0"/>
              <a:t>The promises to Abraham are “spiritual” NOT “physical”  </a:t>
            </a:r>
          </a:p>
        </p:txBody>
      </p:sp>
      <p:sp>
        <p:nvSpPr>
          <p:cNvPr id="4" name="Slide Number Placeholder 3"/>
          <p:cNvSpPr>
            <a:spLocks noGrp="1"/>
          </p:cNvSpPr>
          <p:nvPr>
            <p:ph type="sldNum" sz="quarter" idx="5"/>
          </p:nvPr>
        </p:nvSpPr>
        <p:spPr/>
        <p:txBody>
          <a:bodyPr/>
          <a:lstStyle/>
          <a:p>
            <a:fld id="{444C705B-09E7-44CF-8A28-A7976D0C8AA3}" type="slidenum">
              <a:rPr lang="en-CA" smtClean="0"/>
              <a:t>8</a:t>
            </a:fld>
            <a:endParaRPr lang="en-CA"/>
          </a:p>
        </p:txBody>
      </p:sp>
    </p:spTree>
    <p:extLst>
      <p:ext uri="{BB962C8B-B14F-4D97-AF65-F5344CB8AC3E}">
        <p14:creationId xmlns:p14="http://schemas.microsoft.com/office/powerpoint/2010/main" val="1903409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is specifically looking to the Second Exodus and the New Israel</a:t>
            </a:r>
          </a:p>
        </p:txBody>
      </p:sp>
      <p:sp>
        <p:nvSpPr>
          <p:cNvPr id="4" name="Slide Number Placeholder 3"/>
          <p:cNvSpPr>
            <a:spLocks noGrp="1"/>
          </p:cNvSpPr>
          <p:nvPr>
            <p:ph type="sldNum" sz="quarter" idx="5"/>
          </p:nvPr>
        </p:nvSpPr>
        <p:spPr/>
        <p:txBody>
          <a:bodyPr/>
          <a:lstStyle/>
          <a:p>
            <a:fld id="{444C705B-09E7-44CF-8A28-A7976D0C8AA3}" type="slidenum">
              <a:rPr lang="en-CA" smtClean="0"/>
              <a:t>9</a:t>
            </a:fld>
            <a:endParaRPr lang="en-CA"/>
          </a:p>
        </p:txBody>
      </p:sp>
    </p:spTree>
    <p:extLst>
      <p:ext uri="{BB962C8B-B14F-4D97-AF65-F5344CB8AC3E}">
        <p14:creationId xmlns:p14="http://schemas.microsoft.com/office/powerpoint/2010/main" val="253029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2243-5317-4846-097E-767F42F8D4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5A4E506-0136-69C7-0585-B4C0D53C56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DD4AEA6-89C3-6F95-0BDA-D86A1DE440B1}"/>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5" name="Footer Placeholder 4">
            <a:extLst>
              <a:ext uri="{FF2B5EF4-FFF2-40B4-BE49-F238E27FC236}">
                <a16:creationId xmlns:a16="http://schemas.microsoft.com/office/drawing/2014/main" id="{F4E19DA8-40CF-9F48-FF40-62F78842278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72E55F-8D28-C919-615B-667EE9B93B0D}"/>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417937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9C3C-CE9D-0F46-72AE-323A00643C9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5A0F730-CB69-D65E-2D91-CC66410DE9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C0FD36A-86DE-EF9A-6F59-1E92498F63E7}"/>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5" name="Footer Placeholder 4">
            <a:extLst>
              <a:ext uri="{FF2B5EF4-FFF2-40B4-BE49-F238E27FC236}">
                <a16:creationId xmlns:a16="http://schemas.microsoft.com/office/drawing/2014/main" id="{2C95F36E-0049-3325-299A-290D0F887BD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AE49B70-394D-81A6-352C-300C43371CAD}"/>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71490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0524B7-3D7E-FB46-8686-390982F940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67F5639-DECE-B2C3-7618-88627B6082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9D6546-34D1-2AA1-70C5-3F2C322BF39F}"/>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5" name="Footer Placeholder 4">
            <a:extLst>
              <a:ext uri="{FF2B5EF4-FFF2-40B4-BE49-F238E27FC236}">
                <a16:creationId xmlns:a16="http://schemas.microsoft.com/office/drawing/2014/main" id="{86DF4792-D2DA-8344-4DFA-E2D1906AE8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0A10710-E936-6009-B3F1-C27A06D6984C}"/>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3374524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D073E-0057-CAA6-1882-85E59E5FC7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F9336E1-7219-B356-4113-80A94AF245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F18C517-EA31-2DC1-0524-05B4022CD914}"/>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5" name="Footer Placeholder 4">
            <a:extLst>
              <a:ext uri="{FF2B5EF4-FFF2-40B4-BE49-F238E27FC236}">
                <a16:creationId xmlns:a16="http://schemas.microsoft.com/office/drawing/2014/main" id="{614A449C-18CA-A902-E94F-D68C1346806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39A9F82-99B6-0DF0-E456-F4A3B0FED6F1}"/>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3956809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5A60-D325-B2E0-CF97-945F2E47DDB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3B92495-7FBD-BD8A-BA2E-F9593996B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34C5899-C3E3-9D99-0B37-2345BA325359}"/>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5" name="Footer Placeholder 4">
            <a:extLst>
              <a:ext uri="{FF2B5EF4-FFF2-40B4-BE49-F238E27FC236}">
                <a16:creationId xmlns:a16="http://schemas.microsoft.com/office/drawing/2014/main" id="{28BA3984-59D8-B91C-9B55-0B62F38ADD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DB1B3C-DABE-906B-6024-C2FD0B3F7577}"/>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2424431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B567A-B9B5-BF30-76D8-B8F48F4B18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5D666BF-F710-274E-BB02-120907C8FF2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06DC0-D045-94C8-19BA-485EC95ECDDC}"/>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5" name="Footer Placeholder 4">
            <a:extLst>
              <a:ext uri="{FF2B5EF4-FFF2-40B4-BE49-F238E27FC236}">
                <a16:creationId xmlns:a16="http://schemas.microsoft.com/office/drawing/2014/main" id="{D97CAA12-E8DA-7B34-6EE9-3B50C32FB8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3EBB4-DF6C-4F74-46BC-427455B57CD6}"/>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1263156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4FA5-16D6-4E7D-FBD5-0CB11FBF07F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FB8BE3E-F6CC-AFCB-8E16-4BFDFF45B9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A4DE35A-833E-99F5-7BE9-ADC954E5F4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29A43B2-1C9B-BC0D-9F32-5709FCA2CE8A}"/>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6" name="Footer Placeholder 5">
            <a:extLst>
              <a:ext uri="{FF2B5EF4-FFF2-40B4-BE49-F238E27FC236}">
                <a16:creationId xmlns:a16="http://schemas.microsoft.com/office/drawing/2014/main" id="{0DC7CAD2-9DF9-83F1-4E98-912FF1ED048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7601AA7-67AC-B383-2C4C-DACD53417BE2}"/>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2354422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59F3-C387-C9BC-CB8D-F6738CBD290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793CCDE-0906-F53A-EE8B-6B41A01285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095DC4-EF6F-9ADA-6250-BA4D435081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3DB5B3B-DD2C-FEF3-1D0D-675A41D1B9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18EA42-42E3-8CF2-D66E-A93848312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47E2AA8-0054-B630-AA1A-633B49B00E9C}"/>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8" name="Footer Placeholder 7">
            <a:extLst>
              <a:ext uri="{FF2B5EF4-FFF2-40B4-BE49-F238E27FC236}">
                <a16:creationId xmlns:a16="http://schemas.microsoft.com/office/drawing/2014/main" id="{EEF534AA-8E5F-E33A-49E1-C7E0C43F0F2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D1B1D74-2865-C435-AF87-3A0E22F6AB85}"/>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4031406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6FE98-D0BF-8527-4C71-42D05ABF951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2D72BFE-1EEC-B583-B2F7-8D26F99CDC8B}"/>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4" name="Footer Placeholder 3">
            <a:extLst>
              <a:ext uri="{FF2B5EF4-FFF2-40B4-BE49-F238E27FC236}">
                <a16:creationId xmlns:a16="http://schemas.microsoft.com/office/drawing/2014/main" id="{CDBE0A2D-6445-D0B7-B76D-6687F6164C3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5510D16-2466-E21F-2770-D0C2ED8E0360}"/>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1641857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208977-ED32-1AF3-6A60-DC96B0D42D13}"/>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3" name="Footer Placeholder 2">
            <a:extLst>
              <a:ext uri="{FF2B5EF4-FFF2-40B4-BE49-F238E27FC236}">
                <a16:creationId xmlns:a16="http://schemas.microsoft.com/office/drawing/2014/main" id="{259132A0-FDF1-A4EE-17BC-0A5F4739F61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7EF7A70-4B41-19E5-EDA9-C6BFF2D8AA63}"/>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2753172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BAE5D-5C73-751E-CD3C-399CDA150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0BE8BEA-6F33-8D01-90D7-B93B1D04F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A3C78DA-01C7-6AD1-656A-A85ABA7B4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BDEE07-7AC0-3456-996A-46BEF733FAFE}"/>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6" name="Footer Placeholder 5">
            <a:extLst>
              <a:ext uri="{FF2B5EF4-FFF2-40B4-BE49-F238E27FC236}">
                <a16:creationId xmlns:a16="http://schemas.microsoft.com/office/drawing/2014/main" id="{D95E3EEA-E4A5-A3A8-E5FD-0D9DC1A1B61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84BF919-D60F-2C46-0254-D92A39E79264}"/>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24049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080BD-AE0A-57A1-8DD2-11A81BE1195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8F15395-6B4D-4186-69C4-9A7FE9E6DD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81DAAF0-B31C-F261-9E66-72F7A7777F32}"/>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5" name="Footer Placeholder 4">
            <a:extLst>
              <a:ext uri="{FF2B5EF4-FFF2-40B4-BE49-F238E27FC236}">
                <a16:creationId xmlns:a16="http://schemas.microsoft.com/office/drawing/2014/main" id="{4F6676D0-73B9-8872-8027-00AD246E42D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8BEA0E-01C4-A072-C10C-A0A61106F3D6}"/>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33397694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3BF7-9F21-0FE9-26C8-3DEF7DC3F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F1C8653-923C-DB0B-1363-76042695B8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DEC2F3B-B42E-8DFE-3EAA-153425A2C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46976C-CD99-9961-3B7D-E3801BB3F85E}"/>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6" name="Footer Placeholder 5">
            <a:extLst>
              <a:ext uri="{FF2B5EF4-FFF2-40B4-BE49-F238E27FC236}">
                <a16:creationId xmlns:a16="http://schemas.microsoft.com/office/drawing/2014/main" id="{750679E6-73ED-9319-BE91-7275FF8D613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B34FBF8-87E9-704E-BDCB-4C3E874235E9}"/>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116309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4756-E93C-2D17-187B-E9FE616CE50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7C2581E-C518-9AA9-A3A7-CBD1F057C2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F97EF46-3919-ACE0-ACE3-BD232A8FA4C2}"/>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5" name="Footer Placeholder 4">
            <a:extLst>
              <a:ext uri="{FF2B5EF4-FFF2-40B4-BE49-F238E27FC236}">
                <a16:creationId xmlns:a16="http://schemas.microsoft.com/office/drawing/2014/main" id="{0969A69B-6458-E607-0D30-EA717D568E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DDE5F0-11D0-5F4E-61B0-F5AF15D5A9FC}"/>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777493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8F6CA9-A951-FD43-68FE-78EA3412D3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88E8C5E-3634-A34B-9DEB-E22F20F442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D1D1A6-6402-51F6-3DF5-228E2C1DD52B}"/>
              </a:ext>
            </a:extLst>
          </p:cNvPr>
          <p:cNvSpPr>
            <a:spLocks noGrp="1"/>
          </p:cNvSpPr>
          <p:nvPr>
            <p:ph type="dt" sz="half" idx="10"/>
          </p:nvPr>
        </p:nvSpPr>
        <p:spPr/>
        <p:txBody>
          <a:bodyPr/>
          <a:lstStyle/>
          <a:p>
            <a:fld id="{C9E521F8-F311-44DE-BEBA-A414B3DA8AB0}" type="datetimeFigureOut">
              <a:rPr lang="en-CA" smtClean="0"/>
              <a:t>2025-01-18</a:t>
            </a:fld>
            <a:endParaRPr lang="en-CA"/>
          </a:p>
        </p:txBody>
      </p:sp>
      <p:sp>
        <p:nvSpPr>
          <p:cNvPr id="5" name="Footer Placeholder 4">
            <a:extLst>
              <a:ext uri="{FF2B5EF4-FFF2-40B4-BE49-F238E27FC236}">
                <a16:creationId xmlns:a16="http://schemas.microsoft.com/office/drawing/2014/main" id="{9FF93024-56D4-8353-D8BA-FC670FEDE8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29578D-DDF0-BA80-4CD7-4D95C5D634D0}"/>
              </a:ext>
            </a:extLst>
          </p:cNvPr>
          <p:cNvSpPr>
            <a:spLocks noGrp="1"/>
          </p:cNvSpPr>
          <p:nvPr>
            <p:ph type="sldNum" sz="quarter" idx="12"/>
          </p:nvPr>
        </p:nvSpPr>
        <p:spPr/>
        <p:txBody>
          <a:bodyPr/>
          <a:lstStyle/>
          <a:p>
            <a:fld id="{7112ED4F-E11D-45A7-9228-2BF4120538BB}" type="slidenum">
              <a:rPr lang="en-CA" smtClean="0"/>
              <a:t>‹#›</a:t>
            </a:fld>
            <a:endParaRPr lang="en-CA"/>
          </a:p>
        </p:txBody>
      </p:sp>
    </p:spTree>
    <p:extLst>
      <p:ext uri="{BB962C8B-B14F-4D97-AF65-F5344CB8AC3E}">
        <p14:creationId xmlns:p14="http://schemas.microsoft.com/office/powerpoint/2010/main" val="244519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ADE8A-7C1F-75F9-86A3-50C85DEA19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6EF77E1-18D8-9F55-15FF-D22DD889D2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4FCB96-D7DF-5554-E6EF-FED9AE7C79F9}"/>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5" name="Footer Placeholder 4">
            <a:extLst>
              <a:ext uri="{FF2B5EF4-FFF2-40B4-BE49-F238E27FC236}">
                <a16:creationId xmlns:a16="http://schemas.microsoft.com/office/drawing/2014/main" id="{E4D3B0B0-D7CE-874B-A76D-3E39313ED91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AB67CE-8F51-0F18-4757-78E77ADDDCEA}"/>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253989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15C4-C4B3-5E55-CF2E-770C5D749AF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A1003B1-7A30-629B-301B-A6CAE5844F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D97C89B-D8B5-93C3-F0F2-7163D98DCE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AB2A1F1-F988-9118-C78D-7A46295DE2AF}"/>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6" name="Footer Placeholder 5">
            <a:extLst>
              <a:ext uri="{FF2B5EF4-FFF2-40B4-BE49-F238E27FC236}">
                <a16:creationId xmlns:a16="http://schemas.microsoft.com/office/drawing/2014/main" id="{C9EB5DB4-9BD1-8879-004E-DDDC6FB6A0D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CB2BCAB-F8CC-4999-B8C1-DDFA2E2A714F}"/>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347501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15C6D-571C-95EF-0E00-A2C2EA1553E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955652D-BEA2-013C-867E-BF40EF3E7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2FB62D-55B1-47C8-DD44-B5001FDB38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15245BE-4BD5-2001-791C-0DF3E96269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6737B8-0A82-0106-3AF3-E4F04048F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8072470-6F84-4845-1458-319C0FF05B4B}"/>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8" name="Footer Placeholder 7">
            <a:extLst>
              <a:ext uri="{FF2B5EF4-FFF2-40B4-BE49-F238E27FC236}">
                <a16:creationId xmlns:a16="http://schemas.microsoft.com/office/drawing/2014/main" id="{F43A6ED8-F418-062D-3A2C-04B9F7AAA15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ACD5ABD-2285-590E-3BC9-CAFCE2B78512}"/>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193497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3B125-68FD-7FFA-9FD7-B2EC6F38846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170759C-023C-DE5F-56D2-2CAEC7D4395C}"/>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4" name="Footer Placeholder 3">
            <a:extLst>
              <a:ext uri="{FF2B5EF4-FFF2-40B4-BE49-F238E27FC236}">
                <a16:creationId xmlns:a16="http://schemas.microsoft.com/office/drawing/2014/main" id="{DCB74EEF-D07A-3EA0-6EFC-3E8EBD39910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CAE56BE-CEEF-6EAB-2912-F7F9E3C26B0F}"/>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235222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28104E-7CF6-A598-052B-181D0E6AEFD1}"/>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3" name="Footer Placeholder 2">
            <a:extLst>
              <a:ext uri="{FF2B5EF4-FFF2-40B4-BE49-F238E27FC236}">
                <a16:creationId xmlns:a16="http://schemas.microsoft.com/office/drawing/2014/main" id="{28B39E4F-80A8-65F7-84E1-A7B3E948DA7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9015632-7515-BE22-9FAA-9C03F6BF3626}"/>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310745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3D5A-34ED-AE04-086A-BFA6E4B0F8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4398576-4397-573B-CAD6-BAF4A1792D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ED22CC7-1973-A744-BF2E-CEE5A9DFE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47B58-BF05-A4A2-D476-77FDC851766C}"/>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6" name="Footer Placeholder 5">
            <a:extLst>
              <a:ext uri="{FF2B5EF4-FFF2-40B4-BE49-F238E27FC236}">
                <a16:creationId xmlns:a16="http://schemas.microsoft.com/office/drawing/2014/main" id="{91C0309D-39EE-04EE-9EA5-C7254AB18E4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0BA7CE6-5CB3-C2EF-5C7F-1CCA9D3B0A9F}"/>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69222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D1F45-7FFD-8FB8-C1DC-B6D751960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3282C87-9FAF-9B23-F27D-83C92357E7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A3F7B8A-51B3-F153-B18A-BEEB2B45A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6E59B5-C3E0-B795-A75E-682B463AEF92}"/>
              </a:ext>
            </a:extLst>
          </p:cNvPr>
          <p:cNvSpPr>
            <a:spLocks noGrp="1"/>
          </p:cNvSpPr>
          <p:nvPr>
            <p:ph type="dt" sz="half" idx="10"/>
          </p:nvPr>
        </p:nvSpPr>
        <p:spPr/>
        <p:txBody>
          <a:bodyPr/>
          <a:lstStyle/>
          <a:p>
            <a:fld id="{58DF4C10-3F79-4480-9F53-852580AB809C}" type="datetimeFigureOut">
              <a:rPr lang="en-CA" smtClean="0"/>
              <a:t>2025-01-18</a:t>
            </a:fld>
            <a:endParaRPr lang="en-CA"/>
          </a:p>
        </p:txBody>
      </p:sp>
      <p:sp>
        <p:nvSpPr>
          <p:cNvPr id="6" name="Footer Placeholder 5">
            <a:extLst>
              <a:ext uri="{FF2B5EF4-FFF2-40B4-BE49-F238E27FC236}">
                <a16:creationId xmlns:a16="http://schemas.microsoft.com/office/drawing/2014/main" id="{3D4A6CCD-6148-72D3-14E8-B4C1C906224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A744B1A-99EE-0A5A-B256-6A81396C3D54}"/>
              </a:ext>
            </a:extLst>
          </p:cNvPr>
          <p:cNvSpPr>
            <a:spLocks noGrp="1"/>
          </p:cNvSpPr>
          <p:nvPr>
            <p:ph type="sldNum" sz="quarter" idx="12"/>
          </p:nvPr>
        </p:nvSpPr>
        <p:spPr/>
        <p:txBody>
          <a:bodyPr/>
          <a:lstStyle/>
          <a:p>
            <a:fld id="{9B721310-AF43-49AF-A20E-455E0D7AB27B}" type="slidenum">
              <a:rPr lang="en-CA" smtClean="0"/>
              <a:t>‹#›</a:t>
            </a:fld>
            <a:endParaRPr lang="en-CA"/>
          </a:p>
        </p:txBody>
      </p:sp>
    </p:spTree>
    <p:extLst>
      <p:ext uri="{BB962C8B-B14F-4D97-AF65-F5344CB8AC3E}">
        <p14:creationId xmlns:p14="http://schemas.microsoft.com/office/powerpoint/2010/main" val="90449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660FA7-5BE2-2FF2-AD2E-3594B2034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CA4C057-7687-F9C3-34AB-7A3511D7A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57FE131-BFB3-AA67-9A3A-D822D2DEDE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8DF4C10-3F79-4480-9F53-852580AB809C}" type="datetimeFigureOut">
              <a:rPr lang="en-CA" smtClean="0"/>
              <a:t>2025-01-18</a:t>
            </a:fld>
            <a:endParaRPr lang="en-CA"/>
          </a:p>
        </p:txBody>
      </p:sp>
      <p:sp>
        <p:nvSpPr>
          <p:cNvPr id="5" name="Footer Placeholder 4">
            <a:extLst>
              <a:ext uri="{FF2B5EF4-FFF2-40B4-BE49-F238E27FC236}">
                <a16:creationId xmlns:a16="http://schemas.microsoft.com/office/drawing/2014/main" id="{5B204252-0C79-E006-CA93-488B7931F4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2C10DDE-DED8-A0AE-2464-96A292322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B721310-AF43-49AF-A20E-455E0D7AB27B}" type="slidenum">
              <a:rPr lang="en-CA" smtClean="0"/>
              <a:t>‹#›</a:t>
            </a:fld>
            <a:endParaRPr lang="en-CA"/>
          </a:p>
        </p:txBody>
      </p:sp>
    </p:spTree>
    <p:extLst>
      <p:ext uri="{BB962C8B-B14F-4D97-AF65-F5344CB8AC3E}">
        <p14:creationId xmlns:p14="http://schemas.microsoft.com/office/powerpoint/2010/main" val="2464071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E7A636-008E-36FE-266E-667086B666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1E3639F-E94D-4DF5-2CD4-E8DA584B5B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74B4A6-06A5-DC81-A946-54B86F43D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E521F8-F311-44DE-BEBA-A414B3DA8AB0}" type="datetimeFigureOut">
              <a:rPr lang="en-CA" smtClean="0"/>
              <a:t>2025-01-18</a:t>
            </a:fld>
            <a:endParaRPr lang="en-CA"/>
          </a:p>
        </p:txBody>
      </p:sp>
      <p:sp>
        <p:nvSpPr>
          <p:cNvPr id="5" name="Footer Placeholder 4">
            <a:extLst>
              <a:ext uri="{FF2B5EF4-FFF2-40B4-BE49-F238E27FC236}">
                <a16:creationId xmlns:a16="http://schemas.microsoft.com/office/drawing/2014/main" id="{59448501-95F3-CE45-0A86-3BF46F2A0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D1087ABB-A579-1635-44D7-2DF2BF4401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112ED4F-E11D-45A7-9228-2BF4120538BB}" type="slidenum">
              <a:rPr lang="en-CA" smtClean="0"/>
              <a:t>‹#›</a:t>
            </a:fld>
            <a:endParaRPr lang="en-CA"/>
          </a:p>
        </p:txBody>
      </p:sp>
    </p:spTree>
    <p:extLst>
      <p:ext uri="{BB962C8B-B14F-4D97-AF65-F5344CB8AC3E}">
        <p14:creationId xmlns:p14="http://schemas.microsoft.com/office/powerpoint/2010/main" val="2037920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7C6F-36F6-BC4D-1618-2428A326251F}"/>
              </a:ext>
            </a:extLst>
          </p:cNvPr>
          <p:cNvSpPr>
            <a:spLocks noGrp="1"/>
          </p:cNvSpPr>
          <p:nvPr>
            <p:ph type="ctrTitle"/>
          </p:nvPr>
        </p:nvSpPr>
        <p:spPr>
          <a:xfrm>
            <a:off x="0" y="0"/>
            <a:ext cx="12192000" cy="1131376"/>
          </a:xfrm>
        </p:spPr>
        <p:txBody>
          <a:bodyPr>
            <a:noAutofit/>
          </a:bodyPr>
          <a:lstStyle/>
          <a:p>
            <a:r>
              <a:rPr lang="en-CA" sz="4800" dirty="0">
                <a:latin typeface="Arial Black" panose="020B0A04020102020204" pitchFamily="34" charset="0"/>
              </a:rPr>
              <a:t>Our Mother – Heavenly Jerusalem</a:t>
            </a:r>
          </a:p>
        </p:txBody>
      </p:sp>
      <p:sp>
        <p:nvSpPr>
          <p:cNvPr id="3" name="Subtitle 2">
            <a:extLst>
              <a:ext uri="{FF2B5EF4-FFF2-40B4-BE49-F238E27FC236}">
                <a16:creationId xmlns:a16="http://schemas.microsoft.com/office/drawing/2014/main" id="{37C95E99-F7A6-BBED-3CB4-49C91598BE10}"/>
              </a:ext>
            </a:extLst>
          </p:cNvPr>
          <p:cNvSpPr>
            <a:spLocks noGrp="1"/>
          </p:cNvSpPr>
          <p:nvPr>
            <p:ph type="subTitle" idx="1"/>
          </p:nvPr>
        </p:nvSpPr>
        <p:spPr>
          <a:xfrm>
            <a:off x="0" y="1035425"/>
            <a:ext cx="12192000" cy="5593976"/>
          </a:xfrm>
        </p:spPr>
        <p:txBody>
          <a:bodyPr>
            <a:normAutofit lnSpcReduction="10000"/>
          </a:bodyPr>
          <a:lstStyle/>
          <a:p>
            <a:r>
              <a:rPr lang="en-CA" sz="2800" b="1" dirty="0">
                <a:solidFill>
                  <a:srgbClr val="FF0000"/>
                </a:solidFill>
              </a:rPr>
              <a:t>But the </a:t>
            </a:r>
            <a:r>
              <a:rPr lang="en-CA" sz="2800" b="1" i="1" dirty="0">
                <a:solidFill>
                  <a:srgbClr val="FF0000"/>
                </a:solidFill>
                <a:highlight>
                  <a:srgbClr val="FFFF00"/>
                </a:highlight>
              </a:rPr>
              <a:t>Jerusalem above is free</a:t>
            </a:r>
            <a:r>
              <a:rPr lang="en-CA" sz="2800" b="1" dirty="0">
                <a:solidFill>
                  <a:srgbClr val="FF0000"/>
                </a:solidFill>
              </a:rPr>
              <a:t>, and </a:t>
            </a:r>
            <a:r>
              <a:rPr lang="en-CA" sz="2800" b="1" i="1" dirty="0">
                <a:solidFill>
                  <a:srgbClr val="FF0000"/>
                </a:solidFill>
                <a:highlight>
                  <a:srgbClr val="FFFF00"/>
                </a:highlight>
              </a:rPr>
              <a:t>she is our mother</a:t>
            </a:r>
            <a:r>
              <a:rPr lang="en-CA" sz="2800" b="1" dirty="0">
                <a:solidFill>
                  <a:srgbClr val="FF0000"/>
                </a:solidFill>
              </a:rPr>
              <a:t>.</a:t>
            </a:r>
          </a:p>
          <a:p>
            <a:pPr algn="r">
              <a:lnSpc>
                <a:spcPct val="70000"/>
              </a:lnSpc>
              <a:spcBef>
                <a:spcPts val="0"/>
              </a:spcBef>
            </a:pPr>
            <a:r>
              <a:rPr lang="en-CA" sz="2000" b="1" dirty="0"/>
              <a:t>Galatians 4:26 ESV</a:t>
            </a:r>
          </a:p>
          <a:p>
            <a:r>
              <a:rPr lang="en-CA" sz="2800" b="1" dirty="0">
                <a:solidFill>
                  <a:srgbClr val="FF0000"/>
                </a:solidFill>
              </a:rPr>
              <a:t>But you have come to </a:t>
            </a:r>
            <a:r>
              <a:rPr lang="en-CA" sz="2800" b="1" i="1" dirty="0">
                <a:solidFill>
                  <a:srgbClr val="FF0000"/>
                </a:solidFill>
                <a:highlight>
                  <a:srgbClr val="FFFF00"/>
                </a:highlight>
              </a:rPr>
              <a:t>Mount Zion</a:t>
            </a:r>
            <a:r>
              <a:rPr lang="en-CA" sz="2800" b="1" dirty="0">
                <a:solidFill>
                  <a:srgbClr val="FF0000"/>
                </a:solidFill>
              </a:rPr>
              <a:t> and to </a:t>
            </a:r>
            <a:r>
              <a:rPr lang="en-CA" sz="2800" b="1" i="1" dirty="0">
                <a:solidFill>
                  <a:srgbClr val="FF0000"/>
                </a:solidFill>
                <a:highlight>
                  <a:srgbClr val="FFFF00"/>
                </a:highlight>
              </a:rPr>
              <a:t>the city of the living God</a:t>
            </a:r>
            <a:r>
              <a:rPr lang="en-CA" sz="2800" b="1" dirty="0">
                <a:solidFill>
                  <a:srgbClr val="FF0000"/>
                </a:solidFill>
              </a:rPr>
              <a:t>, </a:t>
            </a:r>
            <a:br>
              <a:rPr lang="en-CA" sz="2800" b="1" dirty="0">
                <a:solidFill>
                  <a:srgbClr val="FF0000"/>
                </a:solidFill>
              </a:rPr>
            </a:br>
            <a:r>
              <a:rPr lang="en-CA" sz="2800" b="1" dirty="0">
                <a:solidFill>
                  <a:srgbClr val="FF0000"/>
                </a:solidFill>
              </a:rPr>
              <a:t>the </a:t>
            </a:r>
            <a:r>
              <a:rPr lang="en-CA" sz="2800" b="1" i="1" dirty="0">
                <a:solidFill>
                  <a:srgbClr val="FF0000"/>
                </a:solidFill>
                <a:highlight>
                  <a:srgbClr val="FFFF00"/>
                </a:highlight>
              </a:rPr>
              <a:t>heavenly Jerusalem</a:t>
            </a:r>
            <a:r>
              <a:rPr lang="en-CA" sz="2800" b="1" dirty="0">
                <a:solidFill>
                  <a:srgbClr val="FF0000"/>
                </a:solidFill>
              </a:rPr>
              <a:t>, and to innumerable angels in festal gathering, and to </a:t>
            </a:r>
            <a:r>
              <a:rPr lang="en-CA" sz="2800" b="1" i="1" dirty="0">
                <a:solidFill>
                  <a:srgbClr val="FF0000"/>
                </a:solidFill>
                <a:highlight>
                  <a:srgbClr val="FFFF00"/>
                </a:highlight>
              </a:rPr>
              <a:t>the assembly of the firstborn</a:t>
            </a:r>
            <a:r>
              <a:rPr lang="en-CA" sz="2800" b="1" dirty="0">
                <a:solidFill>
                  <a:srgbClr val="FF0000"/>
                </a:solidFill>
              </a:rPr>
              <a:t> who are </a:t>
            </a:r>
            <a:r>
              <a:rPr lang="en-CA" sz="2800" b="1" i="1" dirty="0">
                <a:solidFill>
                  <a:srgbClr val="FF0000"/>
                </a:solidFill>
                <a:highlight>
                  <a:srgbClr val="FFFF00"/>
                </a:highlight>
              </a:rPr>
              <a:t>enrolled in heaven</a:t>
            </a:r>
            <a:r>
              <a:rPr lang="en-CA" sz="2800" b="1" dirty="0">
                <a:solidFill>
                  <a:srgbClr val="FF0000"/>
                </a:solidFill>
              </a:rPr>
              <a:t> …</a:t>
            </a:r>
          </a:p>
          <a:p>
            <a:pPr algn="r">
              <a:spcBef>
                <a:spcPts val="0"/>
              </a:spcBef>
            </a:pPr>
            <a:r>
              <a:rPr lang="en-CA" sz="2000" b="1" dirty="0"/>
              <a:t>Hebrews 12:22-23a ESV</a:t>
            </a:r>
          </a:p>
          <a:p>
            <a:r>
              <a:rPr lang="en-CA" sz="2800" b="1" i="1" dirty="0">
                <a:solidFill>
                  <a:srgbClr val="FF0000"/>
                </a:solidFill>
                <a:highlight>
                  <a:srgbClr val="FFFF00"/>
                </a:highlight>
              </a:rPr>
              <a:t>By faith</a:t>
            </a:r>
            <a:r>
              <a:rPr lang="en-CA" sz="2800" b="1" dirty="0">
                <a:solidFill>
                  <a:srgbClr val="FF0000"/>
                </a:solidFill>
              </a:rPr>
              <a:t> Abraham obeyed when he was called to go out to a place that he was to receive as an inheritance.  And he went out, not knowing where he was going.  …  For </a:t>
            </a:r>
            <a:r>
              <a:rPr lang="en-CA" sz="2800" b="1" i="1" dirty="0">
                <a:solidFill>
                  <a:srgbClr val="FF0000"/>
                </a:solidFill>
                <a:highlight>
                  <a:srgbClr val="FFFF00"/>
                </a:highlight>
              </a:rPr>
              <a:t>he was looking</a:t>
            </a:r>
            <a:r>
              <a:rPr lang="en-CA" sz="2800" b="1" dirty="0">
                <a:solidFill>
                  <a:srgbClr val="FF0000"/>
                </a:solidFill>
              </a:rPr>
              <a:t> forward </a:t>
            </a:r>
            <a:r>
              <a:rPr lang="en-CA" sz="2800" b="1" i="1" dirty="0">
                <a:solidFill>
                  <a:srgbClr val="FF0000"/>
                </a:solidFill>
                <a:highlight>
                  <a:srgbClr val="FFFF00"/>
                </a:highlight>
              </a:rPr>
              <a:t>to the city that has foundations</a:t>
            </a:r>
            <a:r>
              <a:rPr lang="en-CA" sz="2800" b="1" dirty="0">
                <a:solidFill>
                  <a:srgbClr val="FF0000"/>
                </a:solidFill>
              </a:rPr>
              <a:t>, whose </a:t>
            </a:r>
            <a:r>
              <a:rPr lang="en-CA" sz="2800" b="1" i="1" dirty="0">
                <a:solidFill>
                  <a:srgbClr val="FF0000"/>
                </a:solidFill>
                <a:highlight>
                  <a:srgbClr val="FFFF00"/>
                </a:highlight>
              </a:rPr>
              <a:t>designer and builder is God</a:t>
            </a:r>
            <a:r>
              <a:rPr lang="en-CA" sz="2800" b="1" dirty="0">
                <a:solidFill>
                  <a:srgbClr val="FF0000"/>
                </a:solidFill>
              </a:rPr>
              <a:t>.</a:t>
            </a:r>
          </a:p>
          <a:p>
            <a:pPr algn="r">
              <a:lnSpc>
                <a:spcPct val="20000"/>
              </a:lnSpc>
              <a:spcBef>
                <a:spcPts val="0"/>
              </a:spcBef>
            </a:pPr>
            <a:r>
              <a:rPr lang="en-CA" sz="2000" b="1" dirty="0"/>
              <a:t>Hebrews 11:8, 10 ESV</a:t>
            </a:r>
          </a:p>
          <a:p>
            <a:pPr>
              <a:spcBef>
                <a:spcPts val="1200"/>
              </a:spcBef>
            </a:pPr>
            <a:r>
              <a:rPr lang="en-CA" sz="2800" b="1" dirty="0">
                <a:solidFill>
                  <a:srgbClr val="FF0000"/>
                </a:solidFill>
              </a:rPr>
              <a:t>… they shall call you the </a:t>
            </a:r>
            <a:r>
              <a:rPr lang="en-CA" sz="2800" b="1" i="1" dirty="0">
                <a:solidFill>
                  <a:srgbClr val="FF0000"/>
                </a:solidFill>
                <a:highlight>
                  <a:srgbClr val="FFFF00"/>
                </a:highlight>
              </a:rPr>
              <a:t>City of the LORD</a:t>
            </a:r>
            <a:r>
              <a:rPr lang="en-CA" sz="2800" b="1" dirty="0">
                <a:solidFill>
                  <a:srgbClr val="FF0000"/>
                </a:solidFill>
              </a:rPr>
              <a:t>, the </a:t>
            </a:r>
            <a:r>
              <a:rPr lang="en-CA" sz="2800" b="1" i="1" dirty="0">
                <a:solidFill>
                  <a:srgbClr val="FF0000"/>
                </a:solidFill>
                <a:highlight>
                  <a:srgbClr val="FFFF00"/>
                </a:highlight>
              </a:rPr>
              <a:t>Zion of the Holy One of Israel</a:t>
            </a:r>
            <a:r>
              <a:rPr lang="en-CA" sz="2800" b="1" dirty="0">
                <a:solidFill>
                  <a:srgbClr val="FF0000"/>
                </a:solidFill>
              </a:rPr>
              <a:t>.  … and you shall know that I, the LORD, am your Savior </a:t>
            </a:r>
            <a:br>
              <a:rPr lang="en-CA" sz="2800" b="1" dirty="0">
                <a:solidFill>
                  <a:srgbClr val="FF0000"/>
                </a:solidFill>
              </a:rPr>
            </a:br>
            <a:r>
              <a:rPr lang="en-CA" sz="2800" b="1" dirty="0">
                <a:solidFill>
                  <a:srgbClr val="FF0000"/>
                </a:solidFill>
              </a:rPr>
              <a:t>and your Redeemer, the Mighty One of Jacob.  </a:t>
            </a:r>
            <a:br>
              <a:rPr lang="en-CA" sz="2800" b="1" dirty="0">
                <a:solidFill>
                  <a:srgbClr val="FF0000"/>
                </a:solidFill>
              </a:rPr>
            </a:br>
            <a:r>
              <a:rPr lang="en-CA" sz="2800" b="1" dirty="0">
                <a:solidFill>
                  <a:srgbClr val="FF0000"/>
                </a:solidFill>
              </a:rPr>
              <a:t>… you shall </a:t>
            </a:r>
            <a:r>
              <a:rPr lang="en-CA" sz="2800" b="1" i="1" dirty="0">
                <a:solidFill>
                  <a:srgbClr val="FF0000"/>
                </a:solidFill>
                <a:highlight>
                  <a:srgbClr val="FFFF00"/>
                </a:highlight>
              </a:rPr>
              <a:t>call your walls Salvation</a:t>
            </a:r>
            <a:r>
              <a:rPr lang="en-CA" sz="2800" b="1" dirty="0">
                <a:solidFill>
                  <a:srgbClr val="FF0000"/>
                </a:solidFill>
              </a:rPr>
              <a:t>, and </a:t>
            </a:r>
            <a:r>
              <a:rPr lang="en-CA" sz="2800" b="1" i="1" dirty="0">
                <a:solidFill>
                  <a:srgbClr val="FF0000"/>
                </a:solidFill>
                <a:highlight>
                  <a:srgbClr val="FFFF00"/>
                </a:highlight>
              </a:rPr>
              <a:t>your gates Praise</a:t>
            </a:r>
            <a:r>
              <a:rPr lang="en-CA" sz="2800" b="1" dirty="0">
                <a:solidFill>
                  <a:srgbClr val="FF0000"/>
                </a:solidFill>
              </a:rPr>
              <a:t>.</a:t>
            </a:r>
          </a:p>
          <a:p>
            <a:pPr algn="r">
              <a:spcBef>
                <a:spcPts val="0"/>
              </a:spcBef>
            </a:pPr>
            <a:r>
              <a:rPr lang="en-CA" sz="2000" b="1" dirty="0"/>
              <a:t>Isaiah 60:14b, 16b, 18b ESV</a:t>
            </a:r>
          </a:p>
        </p:txBody>
      </p:sp>
      <p:sp>
        <p:nvSpPr>
          <p:cNvPr id="5" name="TextBox 4">
            <a:extLst>
              <a:ext uri="{FF2B5EF4-FFF2-40B4-BE49-F238E27FC236}">
                <a16:creationId xmlns:a16="http://schemas.microsoft.com/office/drawing/2014/main" id="{25293DDE-13C5-0A5B-F813-EC6F571F1E81}"/>
              </a:ext>
            </a:extLst>
          </p:cNvPr>
          <p:cNvSpPr txBox="1"/>
          <p:nvPr/>
        </p:nvSpPr>
        <p:spPr>
          <a:xfrm>
            <a:off x="0" y="6629401"/>
            <a:ext cx="12192000" cy="246221"/>
          </a:xfrm>
          <a:prstGeom prst="rect">
            <a:avLst/>
          </a:prstGeom>
          <a:noFill/>
        </p:spPr>
        <p:txBody>
          <a:bodyPr wrap="square">
            <a:spAutoFit/>
          </a:bodyPr>
          <a:lstStyle/>
          <a:p>
            <a:r>
              <a:rPr lang="en-CA" sz="1000" dirty="0"/>
              <a:t>©2025 Mike Whyte – this document may be used freely for personal study, preaching, and teaching.  No part of it may be used under any circumstances for commercial purposes or to attain personal gain or advantage.</a:t>
            </a:r>
          </a:p>
        </p:txBody>
      </p:sp>
    </p:spTree>
    <p:extLst>
      <p:ext uri="{BB962C8B-B14F-4D97-AF65-F5344CB8AC3E}">
        <p14:creationId xmlns:p14="http://schemas.microsoft.com/office/powerpoint/2010/main" val="4194902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C490D-407D-3122-5708-AD1A27AC11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4F145B-3F8A-8B27-0CA5-0413455B1B0C}"/>
              </a:ext>
            </a:extLst>
          </p:cNvPr>
          <p:cNvSpPr>
            <a:spLocks noGrp="1"/>
          </p:cNvSpPr>
          <p:nvPr>
            <p:ph type="title"/>
          </p:nvPr>
        </p:nvSpPr>
        <p:spPr>
          <a:xfrm>
            <a:off x="0" y="1"/>
            <a:ext cx="121920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Abraham – the Father of the Faithful</a:t>
            </a:r>
            <a:endParaRPr lang="en-CA" dirty="0"/>
          </a:p>
        </p:txBody>
      </p:sp>
      <p:sp>
        <p:nvSpPr>
          <p:cNvPr id="3" name="Content Placeholder 2">
            <a:extLst>
              <a:ext uri="{FF2B5EF4-FFF2-40B4-BE49-F238E27FC236}">
                <a16:creationId xmlns:a16="http://schemas.microsoft.com/office/drawing/2014/main" id="{C5DB00DC-CBBB-F61D-3748-47D0E08F5F4B}"/>
              </a:ext>
            </a:extLst>
          </p:cNvPr>
          <p:cNvSpPr>
            <a:spLocks noGrp="1"/>
          </p:cNvSpPr>
          <p:nvPr>
            <p:ph idx="1"/>
          </p:nvPr>
        </p:nvSpPr>
        <p:spPr>
          <a:xfrm>
            <a:off x="-1" y="1190445"/>
            <a:ext cx="11956211" cy="5667554"/>
          </a:xfrm>
        </p:spPr>
        <p:txBody>
          <a:bodyPr>
            <a:normAutofit/>
          </a:bodyPr>
          <a:lstStyle/>
          <a:p>
            <a:pPr marL="2286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Luke records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Apostle Paul citing the scripture from Isaiah</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lvl="1" indent="0">
              <a:spcBef>
                <a:spcPts val="600"/>
              </a:spcBef>
              <a:buNone/>
              <a:defRPr/>
            </a:pPr>
            <a:r>
              <a:rPr kumimoji="0" lang="en-CA" b="1" i="0" u="sng" strike="noStrike" kern="1200" cap="none" spc="0" normalizeH="0" baseline="0" noProof="0" dirty="0">
                <a:ln>
                  <a:noFill/>
                </a:ln>
                <a:solidFill>
                  <a:prstClr val="black"/>
                </a:solidFill>
                <a:effectLst/>
                <a:uLnTx/>
                <a:uFillTx/>
                <a:latin typeface="Aptos" panose="02110004020202020204"/>
                <a:ea typeface="+mn-ea"/>
                <a:cs typeface="+mn-cs"/>
              </a:rPr>
              <a:t>Acts 13:46-47 ESV</a:t>
            </a:r>
          </a:p>
          <a:p>
            <a:pPr marL="457200" marR="0" lvl="1" indent="0" algn="l" defTabSz="914400" rtl="0" eaLnBrk="1" fontAlgn="auto" latinLnBrk="0" hangingPunct="1">
              <a:lnSpc>
                <a:spcPct val="9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Paul and Barnabas spoke out boldly, saying, </a:t>
            </a:r>
          </a:p>
          <a:p>
            <a:pPr marL="914400" lvl="2" indent="0">
              <a:spcBef>
                <a:spcPts val="0"/>
              </a:spcBef>
              <a:buNone/>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It was necessary that the word of God be spoken first to you.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Since you thrust it aside and judge yourselves unworthy of eternal life,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behold,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we are turning to the Gentiles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so the Lord has commanded us, saying,</a:t>
            </a:r>
          </a:p>
          <a:p>
            <a:pPr marL="1371600" lvl="3" indent="0">
              <a:spcBef>
                <a:spcPts val="0"/>
              </a:spcBef>
              <a:buNone/>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 have made you a light for the Gentiles,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that you may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bring salvation to the ends of the earth</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The True Worshipper,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Simeon</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had previously  alluded to Isaiah when he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saw Jesus as a child</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lvl="1" indent="0">
              <a:spcBef>
                <a:spcPts val="600"/>
              </a:spcBef>
              <a:buNone/>
              <a:defRPr/>
            </a:pPr>
            <a:r>
              <a:rPr kumimoji="0" lang="en-CA" b="1" i="0" u="sng" strike="noStrike" kern="1200" cap="none" spc="0" normalizeH="0" baseline="0" noProof="0" dirty="0">
                <a:ln>
                  <a:noFill/>
                </a:ln>
                <a:solidFill>
                  <a:prstClr val="black"/>
                </a:solidFill>
                <a:effectLst/>
                <a:uLnTx/>
                <a:uFillTx/>
                <a:latin typeface="Aptos" panose="02110004020202020204"/>
                <a:ea typeface="+mn-ea"/>
                <a:cs typeface="+mn-cs"/>
              </a:rPr>
              <a:t>Luke 2:30-32 ESV</a:t>
            </a:r>
          </a:p>
          <a:p>
            <a:pPr marL="457200" marR="0" lvl="1" indent="0" algn="l" defTabSz="914400" rtl="0" eaLnBrk="1" fontAlgn="auto" latinLnBrk="0" hangingPunct="1">
              <a:lnSpc>
                <a:spcPct val="9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 for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my eyes have seen your salvation</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that you have prepared in the presence of all peoples,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a light for revelation to the Gentiles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and for glory to your people Israel.</a:t>
            </a:r>
          </a:p>
          <a:p>
            <a:endParaRPr lang="en-CA" dirty="0"/>
          </a:p>
        </p:txBody>
      </p:sp>
    </p:spTree>
    <p:extLst>
      <p:ext uri="{BB962C8B-B14F-4D97-AF65-F5344CB8AC3E}">
        <p14:creationId xmlns:p14="http://schemas.microsoft.com/office/powerpoint/2010/main" val="415497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343B11-AAF0-471F-03F3-EF36ACCAB0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07F8C6-CB92-60B6-1BC8-E774BCBD7936}"/>
              </a:ext>
            </a:extLst>
          </p:cNvPr>
          <p:cNvSpPr>
            <a:spLocks noGrp="1"/>
          </p:cNvSpPr>
          <p:nvPr>
            <p:ph type="title"/>
          </p:nvPr>
        </p:nvSpPr>
        <p:spPr>
          <a:xfrm>
            <a:off x="838200" y="1"/>
            <a:ext cx="10515600" cy="1142999"/>
          </a:xfrm>
        </p:spPr>
        <p:txBody>
          <a:bodyPr/>
          <a:lstStyle/>
          <a:p>
            <a:pPr algn="ctr"/>
            <a:r>
              <a:rPr lang="en-CA" dirty="0">
                <a:latin typeface="Arial Black" panose="020B0A04020102020204" pitchFamily="34" charset="0"/>
              </a:rPr>
              <a:t>Spiritual Israel</a:t>
            </a:r>
          </a:p>
        </p:txBody>
      </p:sp>
      <p:sp>
        <p:nvSpPr>
          <p:cNvPr id="3" name="Content Placeholder 2">
            <a:extLst>
              <a:ext uri="{FF2B5EF4-FFF2-40B4-BE49-F238E27FC236}">
                <a16:creationId xmlns:a16="http://schemas.microsoft.com/office/drawing/2014/main" id="{B570BCC6-E9C0-4D7B-0BAC-DE3F1EFC6D6B}"/>
              </a:ext>
            </a:extLst>
          </p:cNvPr>
          <p:cNvSpPr>
            <a:spLocks noGrp="1"/>
          </p:cNvSpPr>
          <p:nvPr>
            <p:ph idx="1"/>
          </p:nvPr>
        </p:nvSpPr>
        <p:spPr>
          <a:xfrm>
            <a:off x="0" y="1143000"/>
            <a:ext cx="12192000" cy="5714999"/>
          </a:xfrm>
        </p:spPr>
        <p:txBody>
          <a:bodyPr>
            <a:normAutofit/>
          </a:bodyPr>
          <a:lstStyle/>
          <a:p>
            <a:pPr marL="0" indent="0">
              <a:buNone/>
            </a:pPr>
            <a:r>
              <a:rPr lang="en-CA" dirty="0"/>
              <a:t>The New Testament is clear and specific that </a:t>
            </a:r>
            <a:r>
              <a:rPr lang="en-CA" b="1" dirty="0">
                <a:highlight>
                  <a:srgbClr val="FFFF00"/>
                </a:highlight>
              </a:rPr>
              <a:t>physical descent is irrelevant for Salvation</a:t>
            </a:r>
            <a:r>
              <a:rPr lang="en-CA" dirty="0"/>
              <a:t> – the physical nation of Israel has been superseded by </a:t>
            </a:r>
            <a:r>
              <a:rPr lang="en-CA" b="1" dirty="0">
                <a:highlight>
                  <a:srgbClr val="FFFF00"/>
                </a:highlight>
              </a:rPr>
              <a:t>the New Testament Church</a:t>
            </a:r>
            <a:r>
              <a:rPr lang="en-CA" dirty="0"/>
              <a:t>, “</a:t>
            </a:r>
            <a:r>
              <a:rPr lang="en-CA" b="1" dirty="0">
                <a:highlight>
                  <a:srgbClr val="FFFF00"/>
                </a:highlight>
              </a:rPr>
              <a:t>spiritual Israel</a:t>
            </a:r>
            <a:r>
              <a:rPr lang="en-CA" dirty="0"/>
              <a:t>” :</a:t>
            </a:r>
          </a:p>
          <a:p>
            <a:pPr marL="457200" lvl="1" indent="0">
              <a:spcBef>
                <a:spcPts val="600"/>
              </a:spcBef>
              <a:buNone/>
            </a:pPr>
            <a:r>
              <a:rPr lang="en-CA" b="1" u="sng" dirty="0"/>
              <a:t>Romans 2:29 ESV</a:t>
            </a:r>
          </a:p>
          <a:p>
            <a:pPr marL="457200" lvl="1" indent="0">
              <a:spcBef>
                <a:spcPts val="0"/>
              </a:spcBef>
              <a:buNone/>
            </a:pPr>
            <a:r>
              <a:rPr lang="en-CA" dirty="0"/>
              <a:t>But </a:t>
            </a:r>
            <a:r>
              <a:rPr lang="en-CA" b="1" dirty="0">
                <a:highlight>
                  <a:srgbClr val="FFFF00"/>
                </a:highlight>
              </a:rPr>
              <a:t>a Jew is one inwardly</a:t>
            </a:r>
            <a:r>
              <a:rPr lang="en-CA" dirty="0"/>
              <a:t>, </a:t>
            </a:r>
            <a:br>
              <a:rPr lang="en-CA" dirty="0"/>
            </a:br>
            <a:r>
              <a:rPr lang="en-CA" dirty="0"/>
              <a:t>and </a:t>
            </a:r>
            <a:r>
              <a:rPr lang="en-CA" b="1" dirty="0">
                <a:highlight>
                  <a:srgbClr val="FFFF00"/>
                </a:highlight>
              </a:rPr>
              <a:t>circumcision is a matter of the heart</a:t>
            </a:r>
            <a:r>
              <a:rPr lang="en-CA" dirty="0"/>
              <a:t>, </a:t>
            </a:r>
            <a:r>
              <a:rPr lang="en-CA" b="1" dirty="0">
                <a:highlight>
                  <a:srgbClr val="FFFF00"/>
                </a:highlight>
              </a:rPr>
              <a:t>by the Spirit</a:t>
            </a:r>
            <a:r>
              <a:rPr lang="en-CA" dirty="0"/>
              <a:t>, not by the letter.  </a:t>
            </a:r>
            <a:br>
              <a:rPr lang="en-CA" dirty="0"/>
            </a:br>
            <a:r>
              <a:rPr lang="en-CA" dirty="0"/>
              <a:t>His praise is not from man but from God.</a:t>
            </a:r>
          </a:p>
          <a:p>
            <a:pPr marL="457200" lvl="1" indent="0">
              <a:buNone/>
            </a:pPr>
            <a:r>
              <a:rPr lang="en-CA" b="1" u="sng" dirty="0"/>
              <a:t>Romans 9:6–8 ESV</a:t>
            </a:r>
          </a:p>
          <a:p>
            <a:pPr marL="457200" lvl="1" indent="0">
              <a:spcBef>
                <a:spcPts val="0"/>
              </a:spcBef>
              <a:buNone/>
            </a:pPr>
            <a:r>
              <a:rPr lang="en-CA" dirty="0"/>
              <a:t>But it is not as though the word of God has failed.  </a:t>
            </a:r>
            <a:br>
              <a:rPr lang="en-CA" dirty="0"/>
            </a:br>
            <a:r>
              <a:rPr lang="en-CA" dirty="0"/>
              <a:t>For not all who are descended from Israel belong to Israel, </a:t>
            </a:r>
            <a:br>
              <a:rPr lang="en-CA" dirty="0"/>
            </a:br>
            <a:r>
              <a:rPr lang="en-CA" dirty="0"/>
              <a:t>and not all are children of Abraham because they are his offspring, but </a:t>
            </a:r>
          </a:p>
          <a:p>
            <a:pPr marL="914400" lvl="2" indent="0">
              <a:spcBef>
                <a:spcPts val="0"/>
              </a:spcBef>
              <a:buNone/>
            </a:pPr>
            <a:r>
              <a:rPr lang="en-CA" sz="2400" dirty="0"/>
              <a:t>“</a:t>
            </a:r>
            <a:r>
              <a:rPr lang="en-CA" sz="2400" b="1" dirty="0">
                <a:highlight>
                  <a:srgbClr val="FFFF00"/>
                </a:highlight>
              </a:rPr>
              <a:t>Through Isaac shall your offspring be named</a:t>
            </a:r>
            <a:r>
              <a:rPr lang="en-CA" sz="2400" dirty="0"/>
              <a:t>.”  </a:t>
            </a:r>
          </a:p>
          <a:p>
            <a:pPr marL="457200" lvl="1" indent="0">
              <a:spcBef>
                <a:spcPts val="600"/>
              </a:spcBef>
              <a:buNone/>
            </a:pPr>
            <a:r>
              <a:rPr lang="en-CA" dirty="0"/>
              <a:t>This means that </a:t>
            </a:r>
            <a:r>
              <a:rPr lang="en-CA" b="1" dirty="0">
                <a:highlight>
                  <a:srgbClr val="FFFF00"/>
                </a:highlight>
              </a:rPr>
              <a:t>it is not the children of the flesh who are the children of God</a:t>
            </a:r>
            <a:r>
              <a:rPr lang="en-CA" dirty="0"/>
              <a:t>, </a:t>
            </a:r>
            <a:br>
              <a:rPr lang="en-CA" dirty="0"/>
            </a:br>
            <a:r>
              <a:rPr lang="en-CA" dirty="0"/>
              <a:t>but the children of the promise are counted as offspring.</a:t>
            </a:r>
          </a:p>
        </p:txBody>
      </p:sp>
    </p:spTree>
    <p:extLst>
      <p:ext uri="{BB962C8B-B14F-4D97-AF65-F5344CB8AC3E}">
        <p14:creationId xmlns:p14="http://schemas.microsoft.com/office/powerpoint/2010/main" val="426302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C2191-BA29-6111-7C2E-E03D12926DDC}"/>
              </a:ext>
            </a:extLst>
          </p:cNvPr>
          <p:cNvSpPr>
            <a:spLocks noGrp="1"/>
          </p:cNvSpPr>
          <p:nvPr>
            <p:ph type="title"/>
          </p:nvPr>
        </p:nvSpPr>
        <p:spPr>
          <a:xfrm>
            <a:off x="838200" y="1"/>
            <a:ext cx="10515600" cy="1142999"/>
          </a:xfrm>
        </p:spPr>
        <p:txBody>
          <a:bodyPr/>
          <a:lstStyle/>
          <a:p>
            <a:pPr algn="ctr"/>
            <a:r>
              <a:rPr lang="en-CA" dirty="0">
                <a:latin typeface="Arial Black" panose="020B0A04020102020204" pitchFamily="34" charset="0"/>
              </a:rPr>
              <a:t>Spiritual Israel</a:t>
            </a:r>
          </a:p>
        </p:txBody>
      </p:sp>
      <p:sp>
        <p:nvSpPr>
          <p:cNvPr id="3" name="Content Placeholder 2">
            <a:extLst>
              <a:ext uri="{FF2B5EF4-FFF2-40B4-BE49-F238E27FC236}">
                <a16:creationId xmlns:a16="http://schemas.microsoft.com/office/drawing/2014/main" id="{78A82C01-D039-68BA-68A8-C7FD2E9FCEB2}"/>
              </a:ext>
            </a:extLst>
          </p:cNvPr>
          <p:cNvSpPr>
            <a:spLocks noGrp="1"/>
          </p:cNvSpPr>
          <p:nvPr>
            <p:ph idx="1"/>
          </p:nvPr>
        </p:nvSpPr>
        <p:spPr>
          <a:xfrm>
            <a:off x="655608" y="1143000"/>
            <a:ext cx="11536392" cy="5714999"/>
          </a:xfrm>
        </p:spPr>
        <p:txBody>
          <a:bodyPr>
            <a:normAutofit lnSpcReduction="10000"/>
          </a:bodyPr>
          <a:lstStyle/>
          <a:p>
            <a:pPr marL="0" indent="0">
              <a:buNone/>
            </a:pPr>
            <a:r>
              <a:rPr lang="en-CA" dirty="0"/>
              <a:t>With regard to salvation, </a:t>
            </a:r>
            <a:r>
              <a:rPr lang="en-CA" b="1" dirty="0">
                <a:highlight>
                  <a:srgbClr val="FFFF00"/>
                </a:highlight>
              </a:rPr>
              <a:t>all persons stand equal before God</a:t>
            </a:r>
            <a:r>
              <a:rPr lang="en-CA" dirty="0"/>
              <a:t>:</a:t>
            </a:r>
          </a:p>
          <a:p>
            <a:pPr marL="457200" lvl="1" indent="0">
              <a:spcBef>
                <a:spcPts val="600"/>
              </a:spcBef>
              <a:buNone/>
            </a:pPr>
            <a:r>
              <a:rPr lang="en-CA" b="1" u="sng" dirty="0"/>
              <a:t>Colossians 3:11 ESV</a:t>
            </a:r>
          </a:p>
          <a:p>
            <a:pPr marL="457200" lvl="1" indent="0">
              <a:spcBef>
                <a:spcPts val="0"/>
              </a:spcBef>
              <a:buNone/>
            </a:pPr>
            <a:r>
              <a:rPr lang="en-CA" dirty="0"/>
              <a:t>Here </a:t>
            </a:r>
            <a:r>
              <a:rPr lang="en-CA" b="1" dirty="0">
                <a:highlight>
                  <a:srgbClr val="FFFF00"/>
                </a:highlight>
              </a:rPr>
              <a:t>there is not Greek and Jew</a:t>
            </a:r>
            <a:r>
              <a:rPr lang="en-CA" dirty="0"/>
              <a:t>, </a:t>
            </a:r>
            <a:br>
              <a:rPr lang="en-CA" dirty="0"/>
            </a:br>
            <a:r>
              <a:rPr lang="en-CA" b="1" dirty="0">
                <a:highlight>
                  <a:srgbClr val="FFFF00"/>
                </a:highlight>
              </a:rPr>
              <a:t>circumcised and uncircumcised</a:t>
            </a:r>
            <a:r>
              <a:rPr lang="en-CA" dirty="0"/>
              <a:t>, </a:t>
            </a:r>
            <a:br>
              <a:rPr lang="en-CA" dirty="0"/>
            </a:br>
            <a:r>
              <a:rPr lang="en-CA" dirty="0"/>
              <a:t>barbarian, Scythian, slave, free; but </a:t>
            </a:r>
            <a:r>
              <a:rPr lang="en-CA" b="1" dirty="0">
                <a:highlight>
                  <a:srgbClr val="FFFF00"/>
                </a:highlight>
              </a:rPr>
              <a:t>Christ is all</a:t>
            </a:r>
            <a:r>
              <a:rPr lang="en-CA" dirty="0"/>
              <a:t>, and in all.</a:t>
            </a:r>
          </a:p>
          <a:p>
            <a:pPr marL="457200" lvl="1" indent="0">
              <a:buNone/>
            </a:pPr>
            <a:r>
              <a:rPr lang="en-CA" b="1" u="sng" dirty="0"/>
              <a:t>Galatians 5:6, 6:15-16 ESV</a:t>
            </a:r>
            <a:r>
              <a:rPr lang="en-CA" dirty="0"/>
              <a:t> </a:t>
            </a:r>
          </a:p>
          <a:p>
            <a:pPr marL="457200" lvl="1" indent="0">
              <a:spcBef>
                <a:spcPts val="0"/>
              </a:spcBef>
              <a:buNone/>
            </a:pPr>
            <a:r>
              <a:rPr lang="en-CA" dirty="0"/>
              <a:t>For </a:t>
            </a:r>
            <a:r>
              <a:rPr lang="en-CA" b="1" dirty="0">
                <a:highlight>
                  <a:srgbClr val="FFFF00"/>
                </a:highlight>
              </a:rPr>
              <a:t>in Christ Jesus </a:t>
            </a:r>
            <a:br>
              <a:rPr lang="en-CA" b="1" dirty="0">
                <a:highlight>
                  <a:srgbClr val="FFFF00"/>
                </a:highlight>
              </a:rPr>
            </a:br>
            <a:r>
              <a:rPr lang="en-CA" b="1" dirty="0">
                <a:highlight>
                  <a:srgbClr val="FFFF00"/>
                </a:highlight>
              </a:rPr>
              <a:t>neither circumcision nor uncircumcision counts for anything</a:t>
            </a:r>
            <a:r>
              <a:rPr lang="en-CA" dirty="0"/>
              <a:t>, </a:t>
            </a:r>
            <a:br>
              <a:rPr lang="en-CA" dirty="0"/>
            </a:br>
            <a:r>
              <a:rPr lang="en-CA" dirty="0"/>
              <a:t>but only faith working through love.</a:t>
            </a:r>
          </a:p>
          <a:p>
            <a:pPr marL="457200" lvl="1" indent="0">
              <a:spcBef>
                <a:spcPts val="600"/>
              </a:spcBef>
              <a:buNone/>
            </a:pPr>
            <a:r>
              <a:rPr lang="en-CA" dirty="0"/>
              <a:t>For neither circumcision counts for anything, nor uncircumcision, </a:t>
            </a:r>
            <a:br>
              <a:rPr lang="en-CA" dirty="0"/>
            </a:br>
            <a:r>
              <a:rPr lang="en-CA" dirty="0"/>
              <a:t>but </a:t>
            </a:r>
            <a:r>
              <a:rPr lang="en-CA" b="1" dirty="0">
                <a:highlight>
                  <a:srgbClr val="FFFF00"/>
                </a:highlight>
              </a:rPr>
              <a:t>a new creation</a:t>
            </a:r>
            <a:r>
              <a:rPr lang="en-CA" dirty="0"/>
              <a:t>.  </a:t>
            </a:r>
          </a:p>
          <a:p>
            <a:pPr marL="457200" lvl="1" indent="0">
              <a:spcBef>
                <a:spcPts val="600"/>
              </a:spcBef>
              <a:buNone/>
            </a:pPr>
            <a:r>
              <a:rPr lang="en-CA" dirty="0"/>
              <a:t>And as for all who walk by this rule, peace and mercy be upon them, </a:t>
            </a:r>
            <a:br>
              <a:rPr lang="en-CA" dirty="0"/>
            </a:br>
            <a:r>
              <a:rPr lang="en-CA" dirty="0"/>
              <a:t>and upon </a:t>
            </a:r>
            <a:r>
              <a:rPr lang="en-CA" b="1" dirty="0">
                <a:highlight>
                  <a:srgbClr val="FFFF00"/>
                </a:highlight>
              </a:rPr>
              <a:t>the Israel of God</a:t>
            </a:r>
            <a:r>
              <a:rPr lang="en-CA" dirty="0"/>
              <a:t>.</a:t>
            </a:r>
          </a:p>
          <a:p>
            <a:pPr marL="457200" lvl="1" indent="0">
              <a:buNone/>
            </a:pPr>
            <a:r>
              <a:rPr lang="en-CA" b="1" u="sng" dirty="0"/>
              <a:t>Philippians 3:3 ESV</a:t>
            </a:r>
            <a:r>
              <a:rPr lang="en-CA" dirty="0"/>
              <a:t> </a:t>
            </a:r>
          </a:p>
          <a:p>
            <a:pPr marL="457200" lvl="1" indent="0">
              <a:spcBef>
                <a:spcPts val="0"/>
              </a:spcBef>
              <a:buNone/>
            </a:pPr>
            <a:r>
              <a:rPr lang="en-CA" dirty="0"/>
              <a:t>For </a:t>
            </a:r>
            <a:r>
              <a:rPr lang="en-CA" b="1" dirty="0">
                <a:highlight>
                  <a:srgbClr val="FFFF00"/>
                </a:highlight>
              </a:rPr>
              <a:t>we are the circumcision</a:t>
            </a:r>
            <a:r>
              <a:rPr lang="en-CA" dirty="0"/>
              <a:t>, </a:t>
            </a:r>
            <a:br>
              <a:rPr lang="en-CA" dirty="0"/>
            </a:br>
            <a:r>
              <a:rPr lang="en-CA" dirty="0"/>
              <a:t>who </a:t>
            </a:r>
            <a:r>
              <a:rPr lang="en-CA" b="1" dirty="0">
                <a:highlight>
                  <a:srgbClr val="FFFF00"/>
                </a:highlight>
              </a:rPr>
              <a:t>worship by the Spirit of God</a:t>
            </a:r>
            <a:r>
              <a:rPr lang="en-CA" dirty="0"/>
              <a:t> and glory in Christ Jesus </a:t>
            </a:r>
            <a:br>
              <a:rPr lang="en-CA" dirty="0"/>
            </a:br>
            <a:r>
              <a:rPr lang="en-CA" dirty="0"/>
              <a:t>and </a:t>
            </a:r>
            <a:r>
              <a:rPr lang="en-CA" b="1" dirty="0">
                <a:highlight>
                  <a:srgbClr val="FFFF00"/>
                </a:highlight>
              </a:rPr>
              <a:t>put no confidence in the flesh</a:t>
            </a:r>
            <a:r>
              <a:rPr lang="en-CA" dirty="0"/>
              <a:t> …</a:t>
            </a:r>
          </a:p>
        </p:txBody>
      </p:sp>
    </p:spTree>
    <p:extLst>
      <p:ext uri="{BB962C8B-B14F-4D97-AF65-F5344CB8AC3E}">
        <p14:creationId xmlns:p14="http://schemas.microsoft.com/office/powerpoint/2010/main" val="3434924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E457A-9A2A-F81E-481B-617CF1C1DEEA}"/>
              </a:ext>
            </a:extLst>
          </p:cNvPr>
          <p:cNvSpPr>
            <a:spLocks noGrp="1"/>
          </p:cNvSpPr>
          <p:nvPr>
            <p:ph type="title"/>
          </p:nvPr>
        </p:nvSpPr>
        <p:spPr>
          <a:xfrm>
            <a:off x="838200" y="1"/>
            <a:ext cx="10515600" cy="862641"/>
          </a:xfrm>
        </p:spPr>
        <p:txBody>
          <a:bodyPr/>
          <a:lstStyle/>
          <a:p>
            <a:pPr algn="ctr"/>
            <a:r>
              <a:rPr lang="en-CA" dirty="0">
                <a:latin typeface="Arial Black" panose="020B0A04020102020204" pitchFamily="34" charset="0"/>
              </a:rPr>
              <a:t>Some Prophecies …</a:t>
            </a:r>
          </a:p>
        </p:txBody>
      </p:sp>
      <p:sp>
        <p:nvSpPr>
          <p:cNvPr id="3" name="Content Placeholder 2">
            <a:extLst>
              <a:ext uri="{FF2B5EF4-FFF2-40B4-BE49-F238E27FC236}">
                <a16:creationId xmlns:a16="http://schemas.microsoft.com/office/drawing/2014/main" id="{5F78F2A9-185E-2F1F-5D6C-C5FE2B781549}"/>
              </a:ext>
            </a:extLst>
          </p:cNvPr>
          <p:cNvSpPr>
            <a:spLocks noGrp="1"/>
          </p:cNvSpPr>
          <p:nvPr>
            <p:ph idx="1"/>
          </p:nvPr>
        </p:nvSpPr>
        <p:spPr>
          <a:xfrm>
            <a:off x="0" y="862642"/>
            <a:ext cx="12192000" cy="5995357"/>
          </a:xfrm>
        </p:spPr>
        <p:txBody>
          <a:bodyPr>
            <a:normAutofit/>
          </a:bodyPr>
          <a:lstStyle/>
          <a:p>
            <a:pPr marL="0" indent="0">
              <a:buNone/>
            </a:pPr>
            <a:r>
              <a:rPr lang="en-CA" dirty="0"/>
              <a:t>The </a:t>
            </a:r>
            <a:r>
              <a:rPr lang="en-CA" b="1" dirty="0">
                <a:highlight>
                  <a:srgbClr val="FFFF00"/>
                </a:highlight>
              </a:rPr>
              <a:t>Prophet Isaiah</a:t>
            </a:r>
            <a:r>
              <a:rPr lang="en-CA" dirty="0"/>
              <a:t> personifies Jerusalem looking to the </a:t>
            </a:r>
            <a:r>
              <a:rPr lang="en-CA" b="1" dirty="0">
                <a:highlight>
                  <a:srgbClr val="FFFF00"/>
                </a:highlight>
              </a:rPr>
              <a:t>Spiritual Jerusalem</a:t>
            </a:r>
            <a:r>
              <a:rPr lang="en-CA" dirty="0"/>
              <a:t>:</a:t>
            </a:r>
          </a:p>
          <a:p>
            <a:pPr marL="457200" lvl="1" indent="0">
              <a:spcBef>
                <a:spcPts val="0"/>
              </a:spcBef>
              <a:buNone/>
            </a:pPr>
            <a:r>
              <a:rPr lang="en-CA" b="1" u="sng" dirty="0"/>
              <a:t>Isaiah 62:1-3, 6b-7, 11-12 ESV</a:t>
            </a:r>
          </a:p>
          <a:p>
            <a:pPr marL="457200" lvl="1" indent="0">
              <a:spcBef>
                <a:spcPts val="0"/>
              </a:spcBef>
              <a:buNone/>
            </a:pPr>
            <a:r>
              <a:rPr lang="en-CA" b="1" dirty="0">
                <a:highlight>
                  <a:srgbClr val="FFFF00"/>
                </a:highlight>
              </a:rPr>
              <a:t>For Zion’s sake I will not keep silent</a:t>
            </a:r>
            <a:r>
              <a:rPr lang="en-CA" dirty="0"/>
              <a:t>, and for </a:t>
            </a:r>
            <a:r>
              <a:rPr lang="en-CA" b="1" dirty="0">
                <a:highlight>
                  <a:srgbClr val="FFFF00"/>
                </a:highlight>
              </a:rPr>
              <a:t>Jerusalem’s sake</a:t>
            </a:r>
            <a:r>
              <a:rPr lang="en-CA" dirty="0"/>
              <a:t> I will not be quiet,</a:t>
            </a:r>
            <a:br>
              <a:rPr lang="en-CA" dirty="0"/>
            </a:br>
            <a:r>
              <a:rPr lang="en-CA" dirty="0"/>
              <a:t>until her </a:t>
            </a:r>
            <a:r>
              <a:rPr lang="en-CA" b="1" dirty="0">
                <a:highlight>
                  <a:srgbClr val="FFFF00"/>
                </a:highlight>
              </a:rPr>
              <a:t>righteousness</a:t>
            </a:r>
            <a:r>
              <a:rPr lang="en-CA" dirty="0"/>
              <a:t> goes forth as brightness, and her </a:t>
            </a:r>
            <a:r>
              <a:rPr lang="en-CA" b="1" dirty="0">
                <a:highlight>
                  <a:srgbClr val="FFFF00"/>
                </a:highlight>
              </a:rPr>
              <a:t>salvation</a:t>
            </a:r>
            <a:r>
              <a:rPr lang="en-CA" dirty="0"/>
              <a:t> as a burning torch.</a:t>
            </a:r>
          </a:p>
          <a:p>
            <a:pPr marL="457200" lvl="1" indent="0">
              <a:spcBef>
                <a:spcPts val="600"/>
              </a:spcBef>
              <a:buNone/>
            </a:pPr>
            <a:r>
              <a:rPr lang="en-CA" b="1" dirty="0">
                <a:highlight>
                  <a:srgbClr val="FFFF00"/>
                </a:highlight>
              </a:rPr>
              <a:t>The nations shall see</a:t>
            </a:r>
            <a:r>
              <a:rPr lang="en-CA" dirty="0"/>
              <a:t> your righteousness, and all the kings your glory, </a:t>
            </a:r>
            <a:br>
              <a:rPr lang="en-CA" dirty="0"/>
            </a:br>
            <a:r>
              <a:rPr lang="en-CA" dirty="0"/>
              <a:t>and you shall be called by a new name that the mouth of the LORD will give.</a:t>
            </a:r>
            <a:br>
              <a:rPr lang="en-CA" dirty="0"/>
            </a:br>
            <a:r>
              <a:rPr lang="en-CA" dirty="0"/>
              <a:t>You shall be a crown of beauty in the hand of the LORD, </a:t>
            </a:r>
            <a:br>
              <a:rPr lang="en-CA" dirty="0"/>
            </a:br>
            <a:r>
              <a:rPr lang="en-CA" dirty="0"/>
              <a:t>and a royal diadem in the hand of your God.</a:t>
            </a:r>
          </a:p>
          <a:p>
            <a:pPr marL="457200" lvl="1" indent="0">
              <a:buNone/>
            </a:pPr>
            <a:r>
              <a:rPr lang="en-CA" b="1" dirty="0">
                <a:highlight>
                  <a:srgbClr val="FFFF00"/>
                </a:highlight>
              </a:rPr>
              <a:t>You who put the LORD in remembrance</a:t>
            </a:r>
            <a:r>
              <a:rPr lang="en-CA" dirty="0"/>
              <a:t>, take no rest, and give him no rest</a:t>
            </a:r>
            <a:br>
              <a:rPr lang="en-CA" dirty="0"/>
            </a:br>
            <a:r>
              <a:rPr lang="en-CA" dirty="0"/>
              <a:t>until </a:t>
            </a:r>
            <a:r>
              <a:rPr lang="en-CA" b="1" dirty="0">
                <a:highlight>
                  <a:srgbClr val="FFFF00"/>
                </a:highlight>
              </a:rPr>
              <a:t>he establishes Jerusalem</a:t>
            </a:r>
            <a:r>
              <a:rPr lang="en-CA" dirty="0"/>
              <a:t> and makes it a praise </a:t>
            </a:r>
            <a:r>
              <a:rPr lang="en-CA" b="1" dirty="0">
                <a:highlight>
                  <a:srgbClr val="FFFF00"/>
                </a:highlight>
              </a:rPr>
              <a:t>in the earth</a:t>
            </a:r>
            <a:r>
              <a:rPr lang="en-CA" dirty="0"/>
              <a:t>.</a:t>
            </a:r>
          </a:p>
          <a:p>
            <a:pPr marL="914400" lvl="1" indent="-457200">
              <a:spcBef>
                <a:spcPts val="0"/>
              </a:spcBef>
              <a:buNone/>
            </a:pPr>
            <a:r>
              <a:rPr lang="en-CA" dirty="0"/>
              <a:t>Behold, the LORD has proclaimed to the end of the earth:</a:t>
            </a:r>
          </a:p>
          <a:p>
            <a:pPr marL="1828800" lvl="1" indent="-914400">
              <a:spcBef>
                <a:spcPts val="0"/>
              </a:spcBef>
              <a:buNone/>
            </a:pPr>
            <a:r>
              <a:rPr lang="en-CA" dirty="0"/>
              <a:t>Say to </a:t>
            </a:r>
            <a:r>
              <a:rPr lang="en-CA" b="1" dirty="0">
                <a:highlight>
                  <a:srgbClr val="FFFF00"/>
                </a:highlight>
              </a:rPr>
              <a:t>the daughter of Zion</a:t>
            </a:r>
            <a:r>
              <a:rPr lang="en-CA" dirty="0"/>
              <a:t>, </a:t>
            </a:r>
          </a:p>
          <a:p>
            <a:pPr marL="1371600" lvl="2" indent="0">
              <a:spcBef>
                <a:spcPts val="0"/>
              </a:spcBef>
              <a:buNone/>
            </a:pPr>
            <a:r>
              <a:rPr lang="en-CA" sz="2400" dirty="0"/>
              <a:t>Behold, </a:t>
            </a:r>
            <a:r>
              <a:rPr lang="en-CA" sz="2400" b="1" dirty="0">
                <a:highlight>
                  <a:srgbClr val="FFFF00"/>
                </a:highlight>
              </a:rPr>
              <a:t>your salvation comes</a:t>
            </a:r>
            <a:r>
              <a:rPr lang="en-CA" sz="2400" dirty="0"/>
              <a:t>; </a:t>
            </a:r>
            <a:br>
              <a:rPr lang="en-CA" sz="2400" dirty="0"/>
            </a:br>
            <a:r>
              <a:rPr lang="en-CA" sz="2400" dirty="0"/>
              <a:t>behold, his reward is with him, and his recompense before him.</a:t>
            </a:r>
          </a:p>
          <a:p>
            <a:pPr marL="457200" lvl="1" indent="0">
              <a:spcBef>
                <a:spcPts val="0"/>
              </a:spcBef>
              <a:buNone/>
            </a:pPr>
            <a:r>
              <a:rPr lang="en-CA" dirty="0"/>
              <a:t>And they shall be called </a:t>
            </a:r>
            <a:r>
              <a:rPr lang="en-CA" b="1" dirty="0">
                <a:highlight>
                  <a:srgbClr val="FFFF00"/>
                </a:highlight>
              </a:rPr>
              <a:t>The Holy People</a:t>
            </a:r>
            <a:r>
              <a:rPr lang="en-CA" dirty="0"/>
              <a:t>, </a:t>
            </a:r>
            <a:r>
              <a:rPr lang="en-CA" b="1" dirty="0">
                <a:highlight>
                  <a:srgbClr val="FFFF00"/>
                </a:highlight>
              </a:rPr>
              <a:t>The Redeemed of the LORD</a:t>
            </a:r>
            <a:r>
              <a:rPr lang="en-CA" dirty="0"/>
              <a:t>;</a:t>
            </a:r>
            <a:br>
              <a:rPr lang="en-CA" dirty="0"/>
            </a:br>
            <a:r>
              <a:rPr lang="en-CA" dirty="0"/>
              <a:t>and you shall be called Sought Out, </a:t>
            </a:r>
            <a:r>
              <a:rPr lang="en-CA" b="1" dirty="0">
                <a:highlight>
                  <a:srgbClr val="FFFF00"/>
                </a:highlight>
              </a:rPr>
              <a:t>A City Not Forsaken</a:t>
            </a:r>
            <a:r>
              <a:rPr lang="en-CA" dirty="0"/>
              <a:t>.</a:t>
            </a:r>
          </a:p>
        </p:txBody>
      </p:sp>
    </p:spTree>
    <p:extLst>
      <p:ext uri="{BB962C8B-B14F-4D97-AF65-F5344CB8AC3E}">
        <p14:creationId xmlns:p14="http://schemas.microsoft.com/office/powerpoint/2010/main" val="184820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1169-A19F-A7F2-63F6-4055E9F6C855}"/>
              </a:ext>
            </a:extLst>
          </p:cNvPr>
          <p:cNvSpPr>
            <a:spLocks noGrp="1"/>
          </p:cNvSpPr>
          <p:nvPr>
            <p:ph type="title"/>
          </p:nvPr>
        </p:nvSpPr>
        <p:spPr>
          <a:xfrm>
            <a:off x="838200" y="1"/>
            <a:ext cx="105156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Some Prophecies …</a:t>
            </a:r>
            <a:endParaRPr lang="en-CA" dirty="0"/>
          </a:p>
        </p:txBody>
      </p:sp>
      <p:sp>
        <p:nvSpPr>
          <p:cNvPr id="3" name="Content Placeholder 2">
            <a:extLst>
              <a:ext uri="{FF2B5EF4-FFF2-40B4-BE49-F238E27FC236}">
                <a16:creationId xmlns:a16="http://schemas.microsoft.com/office/drawing/2014/main" id="{DB5AF124-2BCA-BDBF-4C97-6C791BC7B686}"/>
              </a:ext>
            </a:extLst>
          </p:cNvPr>
          <p:cNvSpPr>
            <a:spLocks noGrp="1"/>
          </p:cNvSpPr>
          <p:nvPr>
            <p:ph idx="1"/>
          </p:nvPr>
        </p:nvSpPr>
        <p:spPr>
          <a:xfrm>
            <a:off x="569343" y="1190445"/>
            <a:ext cx="10784457" cy="5667554"/>
          </a:xfrm>
        </p:spPr>
        <p:txBody>
          <a:bodyPr>
            <a:normAutofit/>
          </a:bodyPr>
          <a:lstStyle/>
          <a:p>
            <a:pPr marL="2286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From the Prayer of Hannah: </a:t>
            </a:r>
          </a:p>
          <a:p>
            <a:pPr marL="457200" lvl="1" indent="0">
              <a:spcBef>
                <a:spcPts val="0"/>
              </a:spcBef>
              <a:buNone/>
              <a:defRPr/>
            </a:pPr>
            <a:r>
              <a:rPr kumimoji="0" lang="en-CA" b="1" i="0" u="sng"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1 Samuel 2:5 ESV</a:t>
            </a:r>
          </a:p>
          <a:p>
            <a:pPr marL="457200" lvl="1" indent="0">
              <a:lnSpc>
                <a:spcPct val="90000"/>
              </a:lnSpc>
              <a:spcBef>
                <a:spcPts val="0"/>
              </a:spcBef>
              <a:buNone/>
              <a:defRPr/>
            </a:pPr>
            <a: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Those who were full have hired themselves out for bread, </a:t>
            </a:r>
            <a:b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br>
            <a: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but </a:t>
            </a:r>
            <a:r>
              <a:rPr kumimoji="0" lang="en-CA"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those who were hungry </a:t>
            </a:r>
            <a: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have ceased to hunger.</a:t>
            </a:r>
            <a:b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br>
            <a:r>
              <a:rPr kumimoji="0" lang="en-CA" b="1" i="0" u="none" strike="noStrike" kern="1200" cap="none" spc="0" normalizeH="0" baseline="0" noProof="0" dirty="0">
                <a:ln>
                  <a:noFill/>
                </a:ln>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The barren has borne seven</a:t>
            </a:r>
            <a:r>
              <a:rPr kumimoji="0" lang="en-CA"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but </a:t>
            </a:r>
            <a:r>
              <a:rPr kumimoji="0" lang="en-CA" b="1" i="0" u="none" strike="noStrike" kern="1200" cap="none" spc="0" normalizeH="0" baseline="0" noProof="0" dirty="0">
                <a:ln>
                  <a:noFill/>
                </a:ln>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she who has many children is forlorn</a:t>
            </a:r>
            <a:r>
              <a:rPr kumimoji="0" lang="en-CA" sz="26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a:t>
            </a:r>
          </a:p>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Here Hannah refers to </a:t>
            </a:r>
            <a:r>
              <a:rPr kumimoji="0" lang="en-CA"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God’s ability to reverse the fortunes of people</a:t>
            </a: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a:p>
            <a:pPr lvl="1">
              <a:spcBef>
                <a:spcPts val="600"/>
              </a:spcBef>
              <a:buFont typeface="Wingdings" panose="05000000000000000000" pitchFamily="2" charset="2"/>
              <a:buChar char="Ø"/>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those who feel they “have made it” and have all they need </a:t>
            </a:r>
          </a:p>
          <a:p>
            <a:pPr lvl="1">
              <a:spcBef>
                <a:spcPts val="600"/>
              </a:spcBef>
              <a:buFont typeface="Wingdings" panose="05000000000000000000" pitchFamily="2" charset="2"/>
              <a:buChar char="Ø"/>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will be abased by God</a:t>
            </a:r>
          </a:p>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theme of line 3 is picked up by Isaiah:</a:t>
            </a:r>
            <a:endPar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65138"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Isaiah 54:1 ESV</a:t>
            </a:r>
          </a:p>
          <a:p>
            <a:pPr marL="465138"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“Sing, </a:t>
            </a:r>
            <a:r>
              <a:rPr kumimoji="0" lang="en-CA"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O barren one</a:t>
            </a: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who did not bear; </a:t>
            </a:r>
            <a:b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break forth into singing and cry aloud, you who have not been in labor!</a:t>
            </a:r>
            <a:b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For the children of the desolate one will be more</a:t>
            </a: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than the children of her who is married,” says the LORD. </a:t>
            </a:r>
          </a:p>
        </p:txBody>
      </p:sp>
    </p:spTree>
    <p:extLst>
      <p:ext uri="{BB962C8B-B14F-4D97-AF65-F5344CB8AC3E}">
        <p14:creationId xmlns:p14="http://schemas.microsoft.com/office/powerpoint/2010/main" val="4171423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EF798-078A-42C7-C54A-036CF069B4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3E587-36FC-20B6-8FA1-01E182FF41AA}"/>
              </a:ext>
            </a:extLst>
          </p:cNvPr>
          <p:cNvSpPr>
            <a:spLocks noGrp="1"/>
          </p:cNvSpPr>
          <p:nvPr>
            <p:ph type="title"/>
          </p:nvPr>
        </p:nvSpPr>
        <p:spPr>
          <a:xfrm>
            <a:off x="838200" y="1"/>
            <a:ext cx="10515600" cy="879893"/>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Some Prophecies …</a:t>
            </a:r>
            <a:endParaRPr lang="en-CA" dirty="0"/>
          </a:p>
        </p:txBody>
      </p:sp>
      <p:sp>
        <p:nvSpPr>
          <p:cNvPr id="3" name="Content Placeholder 2">
            <a:extLst>
              <a:ext uri="{FF2B5EF4-FFF2-40B4-BE49-F238E27FC236}">
                <a16:creationId xmlns:a16="http://schemas.microsoft.com/office/drawing/2014/main" id="{FA571F03-9738-BA5C-491C-B6AAA2F16D34}"/>
              </a:ext>
            </a:extLst>
          </p:cNvPr>
          <p:cNvSpPr>
            <a:spLocks noGrp="1"/>
          </p:cNvSpPr>
          <p:nvPr>
            <p:ph idx="1"/>
          </p:nvPr>
        </p:nvSpPr>
        <p:spPr>
          <a:xfrm>
            <a:off x="0" y="879894"/>
            <a:ext cx="12192000" cy="5978105"/>
          </a:xfrm>
        </p:spPr>
        <p:txBody>
          <a:bodyPr>
            <a:normAutofit/>
          </a:bodyPr>
          <a:lstStyle/>
          <a:p>
            <a:pPr marL="293688" marR="0" lvl="0" indent="-293688" algn="l" defTabSz="914400" rtl="0" eaLnBrk="1" fontAlgn="auto" latinLnBrk="0" hangingPunct="1">
              <a:lnSpc>
                <a:spcPct val="90000"/>
              </a:lnSpc>
              <a:spcBef>
                <a:spcPts val="0"/>
              </a:spcBef>
              <a:buClrTx/>
              <a:buSzTx/>
              <a:buFont typeface="Arial" panose="020B0604020202020204" pitchFamily="34" charset="0"/>
              <a:buChar char="•"/>
              <a:tabLst>
                <a:tab pos="223838" algn="l"/>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Paul quotes Isaiah alluding to Hannah:</a:t>
            </a:r>
          </a:p>
          <a:p>
            <a:pPr marL="465138" marR="0" lvl="1"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CA"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Galatians 4:26-27 ESV</a:t>
            </a:r>
          </a:p>
          <a:p>
            <a:pPr marL="465138"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But the </a:t>
            </a: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Jerusalem above is free</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and </a:t>
            </a: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she is our mother</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For it is written,</a:t>
            </a:r>
            <a:endPar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914400"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Rejoice, </a:t>
            </a: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O barren one</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who does not bear; </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break forth and cry aloud, you who are not in labor!</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For the children of the desolate one will be more</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than those of the one who has a husband.</a:t>
            </a:r>
            <a:endPar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93688" marR="0" lvl="0" indent="-293688" algn="l" defTabSz="914400" rtl="0" eaLnBrk="1" fontAlgn="auto" latinLnBrk="0" hangingPunct="1">
              <a:lnSpc>
                <a:spcPct val="90000"/>
              </a:lnSpc>
              <a:spcBef>
                <a:spcPts val="600"/>
              </a:spcBef>
              <a:buClrTx/>
              <a:buSzTx/>
              <a:buFont typeface="Arial" panose="020B0604020202020204" pitchFamily="34" charset="0"/>
              <a:buChar char="•"/>
              <a:tabLst>
                <a:tab pos="223838" algn="l"/>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a:t>
            </a:r>
            <a:r>
              <a:rPr kumimoji="0" lang="en-CA"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barren one</a:t>
            </a: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represents the New Testament Church, true Christians</a:t>
            </a:r>
          </a:p>
          <a:p>
            <a:pPr marL="293688" marR="0" lvl="0" indent="-293688" algn="l" defTabSz="914400" rtl="0" eaLnBrk="1" fontAlgn="auto" latinLnBrk="0" hangingPunct="1">
              <a:lnSpc>
                <a:spcPct val="90000"/>
              </a:lnSpc>
              <a:spcBef>
                <a:spcPts val="600"/>
              </a:spcBef>
              <a:buClrTx/>
              <a:buSzTx/>
              <a:buFont typeface="Arial" panose="020B0604020202020204" pitchFamily="34" charset="0"/>
              <a:buChar char="•"/>
              <a:tabLst>
                <a:tab pos="223838" algn="l"/>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Israel was “married” to YHWH</a:t>
            </a:r>
          </a:p>
          <a:p>
            <a:pPr marL="293688" marR="0" lvl="0" indent="-293688" algn="l" defTabSz="914400" rtl="0" eaLnBrk="1" fontAlgn="auto" latinLnBrk="0" hangingPunct="1">
              <a:lnSpc>
                <a:spcPct val="90000"/>
              </a:lnSpc>
              <a:spcBef>
                <a:spcPts val="600"/>
              </a:spcBef>
              <a:buClrTx/>
              <a:buSzTx/>
              <a:buFont typeface="Arial" panose="020B0604020202020204" pitchFamily="34" charset="0"/>
              <a:buChar char="•"/>
              <a:tabLst>
                <a:tab pos="223838" algn="l"/>
              </a:tabLst>
              <a:defRPr/>
            </a:pPr>
            <a:r>
              <a:rPr kumimoji="0" lang="en-CA"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Israel became enslaved to sin</a:t>
            </a: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the nation produced no fruit, became “</a:t>
            </a:r>
            <a:r>
              <a:rPr kumimoji="0" lang="en-CA"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forlorn</a:t>
            </a: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a:p>
            <a:pPr marL="293688" marR="0" lvl="0" indent="-293688" algn="l" defTabSz="914400" rtl="0" eaLnBrk="1" fontAlgn="auto" latinLnBrk="0" hangingPunct="1">
              <a:lnSpc>
                <a:spcPct val="90000"/>
              </a:lnSpc>
              <a:spcBef>
                <a:spcPts val="600"/>
              </a:spcBef>
              <a:buClrTx/>
              <a:buSzTx/>
              <a:buFont typeface="Arial" panose="020B0604020202020204" pitchFamily="34" charset="0"/>
              <a:buChar char="•"/>
              <a:tabLst>
                <a:tab pos="223838" algn="l"/>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New Testament Church has been producing “</a:t>
            </a:r>
            <a:r>
              <a:rPr kumimoji="0" lang="en-CA"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children of God</a:t>
            </a: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for two thousand years – the “desolate one”, i.e., “not married to YHWH”, has produced more than “her who is married”.  </a:t>
            </a:r>
          </a:p>
        </p:txBody>
      </p:sp>
    </p:spTree>
    <p:extLst>
      <p:ext uri="{BB962C8B-B14F-4D97-AF65-F5344CB8AC3E}">
        <p14:creationId xmlns:p14="http://schemas.microsoft.com/office/powerpoint/2010/main" val="689761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B6C3D-5980-5ABA-2E92-E3D18C23FD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A4E504-6B96-6F99-EF59-08EC5F02D2D5}"/>
              </a:ext>
            </a:extLst>
          </p:cNvPr>
          <p:cNvSpPr>
            <a:spLocks noGrp="1"/>
          </p:cNvSpPr>
          <p:nvPr>
            <p:ph type="title"/>
          </p:nvPr>
        </p:nvSpPr>
        <p:spPr>
          <a:xfrm>
            <a:off x="838200" y="1"/>
            <a:ext cx="105156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Some Prophecies …</a:t>
            </a:r>
            <a:endParaRPr lang="en-CA" dirty="0"/>
          </a:p>
        </p:txBody>
      </p:sp>
      <p:sp>
        <p:nvSpPr>
          <p:cNvPr id="3" name="Content Placeholder 2">
            <a:extLst>
              <a:ext uri="{FF2B5EF4-FFF2-40B4-BE49-F238E27FC236}">
                <a16:creationId xmlns:a16="http://schemas.microsoft.com/office/drawing/2014/main" id="{6B01E6CC-33BE-8018-F037-8194002FA977}"/>
              </a:ext>
            </a:extLst>
          </p:cNvPr>
          <p:cNvSpPr>
            <a:spLocks noGrp="1"/>
          </p:cNvSpPr>
          <p:nvPr>
            <p:ph idx="1"/>
          </p:nvPr>
        </p:nvSpPr>
        <p:spPr>
          <a:xfrm>
            <a:off x="838200" y="1190445"/>
            <a:ext cx="10515600" cy="5667554"/>
          </a:xfrm>
        </p:spPr>
        <p:txBody>
          <a:bodyPr/>
          <a:lstStyle/>
          <a:p>
            <a:pPr marL="293688" marR="0" lvl="0" indent="-293688" algn="l" defTabSz="914400" rtl="0" eaLnBrk="1" fontAlgn="auto" latinLnBrk="0" hangingPunct="1">
              <a:lnSpc>
                <a:spcPct val="90000"/>
              </a:lnSpc>
              <a:spcBef>
                <a:spcPts val="0"/>
              </a:spcBef>
              <a:spcAft>
                <a:spcPts val="0"/>
              </a:spcAft>
              <a:buClrTx/>
              <a:buSzTx/>
              <a:buFont typeface="Arial" panose="020B0604020202020204" pitchFamily="34" charset="0"/>
              <a:buChar char="•"/>
              <a:tabLst>
                <a:tab pos="223838" algn="l"/>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the First Resurrection, </a:t>
            </a:r>
            <a:r>
              <a:rPr kumimoji="0" lang="en-CA"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all True Worshippers from the New Testament Church will become the “Bride of Christ”</a:t>
            </a: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a:p>
            <a:pPr marL="293688" marR="0" lvl="0" indent="-293688" algn="l" defTabSz="914400" rtl="0" eaLnBrk="1" fontAlgn="auto" latinLnBrk="0" hangingPunct="1">
              <a:lnSpc>
                <a:spcPct val="90000"/>
              </a:lnSpc>
              <a:spcBef>
                <a:spcPts val="600"/>
              </a:spcBef>
              <a:spcAft>
                <a:spcPts val="0"/>
              </a:spcAft>
              <a:buClrTx/>
              <a:buSzTx/>
              <a:buFont typeface="Arial" panose="020B0604020202020204" pitchFamily="34" charset="0"/>
              <a:buChar char="•"/>
              <a:tabLst>
                <a:tab pos="223838" algn="l"/>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True Worshippers from previous ages will be the honoured guests at the wedding: </a:t>
            </a:r>
          </a:p>
          <a:p>
            <a:pPr marL="457200" lvl="1" indent="0">
              <a:spcBef>
                <a:spcPts val="0"/>
              </a:spcBef>
              <a:buNone/>
              <a:tabLst>
                <a:tab pos="223838" algn="l"/>
              </a:tabLst>
              <a:defRPr/>
            </a:pPr>
            <a:r>
              <a:rPr kumimoji="0" lang="en-CA"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Revelation 19:6b-9a ESV</a:t>
            </a:r>
          </a:p>
          <a:p>
            <a:pPr marL="457200" marR="0" lvl="1" indent="0" algn="l" defTabSz="914400" rtl="0" eaLnBrk="1" fontAlgn="auto" latinLnBrk="0" hangingPunct="1">
              <a:lnSpc>
                <a:spcPct val="90000"/>
              </a:lnSpc>
              <a:spcBef>
                <a:spcPts val="300"/>
              </a:spcBef>
              <a:spcAft>
                <a:spcPts val="0"/>
              </a:spcAft>
              <a:buClrTx/>
              <a:buSzTx/>
              <a:buFontTx/>
              <a:buNone/>
              <a:tabLst>
                <a:tab pos="223838" algn="l"/>
              </a:tabLst>
              <a:defRPr/>
            </a:pP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Hallelujah!  For </a:t>
            </a: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Arial" panose="020B0604020202020204" pitchFamily="34" charset="0"/>
              </a:rPr>
              <a:t>the Lord our God the Almighty reigns</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Let us rejoice and exult and give him the glory,</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for </a:t>
            </a: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Arial" panose="020B0604020202020204" pitchFamily="34" charset="0"/>
              </a:rPr>
              <a:t>the marriage of the Lamb has come</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and his Bride has made herself ready;</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it was granted her to clothe herself with fine linen, </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bright and pure—for the fine linen is the righteous deeds of the saints.</a:t>
            </a:r>
          </a:p>
          <a:p>
            <a:pPr marL="457200" marR="0" lvl="1" indent="0" algn="l" defTabSz="914400" rtl="0" eaLnBrk="1" fontAlgn="auto" latinLnBrk="0" hangingPunct="1">
              <a:lnSpc>
                <a:spcPct val="90000"/>
              </a:lnSpc>
              <a:spcBef>
                <a:spcPts val="300"/>
              </a:spcBef>
              <a:spcAft>
                <a:spcPts val="0"/>
              </a:spcAft>
              <a:buClrTx/>
              <a:buSzTx/>
              <a:buFontTx/>
              <a:buNone/>
              <a:tabLst>
                <a:tab pos="223838" algn="l"/>
              </a:tabLst>
              <a:defRPr/>
            </a:pP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And the angel said to me,</a:t>
            </a:r>
          </a:p>
          <a:p>
            <a:pPr marL="914400" lvl="2" indent="0">
              <a:spcBef>
                <a:spcPts val="0"/>
              </a:spcBef>
              <a:buNone/>
              <a:tabLst>
                <a:tab pos="223838" algn="l"/>
              </a:tabLst>
              <a:defRPr/>
            </a:pP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“Write this: </a:t>
            </a:r>
            <a:b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CA"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Arial" panose="020B0604020202020204" pitchFamily="34" charset="0"/>
              </a:rPr>
              <a:t>Blessed are those who are invited</a:t>
            </a:r>
            <a:r>
              <a:rPr kumimoji="0" lang="en-CA"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to the marriage supper of the Lamb.” </a:t>
            </a:r>
          </a:p>
        </p:txBody>
      </p:sp>
    </p:spTree>
    <p:extLst>
      <p:ext uri="{BB962C8B-B14F-4D97-AF65-F5344CB8AC3E}">
        <p14:creationId xmlns:p14="http://schemas.microsoft.com/office/powerpoint/2010/main" val="4027614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F69D3-FFC9-6DD8-8DFC-12DE16481D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F6B6BB-10C1-3BB8-EDDD-9F8F4666CB88}"/>
              </a:ext>
            </a:extLst>
          </p:cNvPr>
          <p:cNvSpPr>
            <a:spLocks noGrp="1"/>
          </p:cNvSpPr>
          <p:nvPr>
            <p:ph type="title"/>
          </p:nvPr>
        </p:nvSpPr>
        <p:spPr>
          <a:xfrm>
            <a:off x="838200" y="1"/>
            <a:ext cx="105156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Some Prophecies …</a:t>
            </a:r>
            <a:endParaRPr lang="en-CA" dirty="0"/>
          </a:p>
        </p:txBody>
      </p:sp>
      <p:sp>
        <p:nvSpPr>
          <p:cNvPr id="3" name="Content Placeholder 2">
            <a:extLst>
              <a:ext uri="{FF2B5EF4-FFF2-40B4-BE49-F238E27FC236}">
                <a16:creationId xmlns:a16="http://schemas.microsoft.com/office/drawing/2014/main" id="{876C6588-EF6B-C5B8-AFA0-26A229027514}"/>
              </a:ext>
            </a:extLst>
          </p:cNvPr>
          <p:cNvSpPr>
            <a:spLocks noGrp="1"/>
          </p:cNvSpPr>
          <p:nvPr>
            <p:ph idx="1"/>
          </p:nvPr>
        </p:nvSpPr>
        <p:spPr>
          <a:xfrm>
            <a:off x="0" y="1190445"/>
            <a:ext cx="12192000" cy="5667554"/>
          </a:xfrm>
        </p:spPr>
        <p: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The rest of Isaiah chapter 54 is a prophecy of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New Testament Church</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Spiritual Jerusalem</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lvl="1" indent="0">
              <a:spcBef>
                <a:spcPts val="600"/>
              </a:spcBef>
              <a:buNone/>
              <a:defRPr/>
            </a:pPr>
            <a:r>
              <a:rPr kumimoji="0" lang="en-CA" b="1" i="0" u="sng" strike="noStrike" kern="1200" cap="none" spc="0" normalizeH="0" baseline="0" noProof="0" dirty="0">
                <a:ln>
                  <a:noFill/>
                </a:ln>
                <a:solidFill>
                  <a:prstClr val="black"/>
                </a:solidFill>
                <a:effectLst/>
                <a:uLnTx/>
                <a:uFillTx/>
                <a:latin typeface="Aptos" panose="02110004020202020204"/>
                <a:ea typeface="+mn-ea"/>
                <a:cs typeface="+mn-cs"/>
              </a:rPr>
              <a:t>Isaiah 54:4-8 ESV</a:t>
            </a:r>
          </a:p>
          <a:p>
            <a:pPr marL="457200" marR="0" lvl="1" indent="0" algn="l" defTabSz="914400" rtl="0" eaLnBrk="1" fontAlgn="auto" latinLnBrk="0" hangingPunct="1">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Fear not</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for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you will not be ashamed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be not confounded, for you will not be disgraced;</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you will forget the shame of your youth,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reproach of your widowhood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you will remember no more.</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your Maker is your husband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the LORD of hosts is his name;</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the Holy One of Israel is your Redeemer, the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God of the whole earth he is called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For the LORD has called you</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like a wife deserted and grieved in spirit,</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like a wife of youth</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when she is cast off, says your God.</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a brief moment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 deserted you</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but with great compassion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 will gather you</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In overflowing anger for a moment I hid my face from you,</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but with everlasting love I will have compassion on you,” </a:t>
            </a:r>
          </a:p>
          <a:p>
            <a:pPr marL="457200" marR="0" lvl="1" indent="0" algn="l" defTabSz="914400" rtl="0" eaLnBrk="1" fontAlgn="auto" latinLnBrk="0" hangingPunct="1">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says the LORD, your Redeemer.</a:t>
            </a:r>
            <a:endParaRPr lang="en-CA" dirty="0"/>
          </a:p>
        </p:txBody>
      </p:sp>
    </p:spTree>
    <p:extLst>
      <p:ext uri="{BB962C8B-B14F-4D97-AF65-F5344CB8AC3E}">
        <p14:creationId xmlns:p14="http://schemas.microsoft.com/office/powerpoint/2010/main" val="3144192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5051AC-8903-FF4F-DEEF-1D97A4876E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9AE276-FF79-2F49-F0D9-7F2A744E83E6}"/>
              </a:ext>
            </a:extLst>
          </p:cNvPr>
          <p:cNvSpPr>
            <a:spLocks noGrp="1"/>
          </p:cNvSpPr>
          <p:nvPr>
            <p:ph type="title"/>
          </p:nvPr>
        </p:nvSpPr>
        <p:spPr>
          <a:xfrm>
            <a:off x="838200" y="1"/>
            <a:ext cx="105156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Some Prophecies …</a:t>
            </a:r>
            <a:endParaRPr lang="en-CA" dirty="0"/>
          </a:p>
        </p:txBody>
      </p:sp>
      <p:sp>
        <p:nvSpPr>
          <p:cNvPr id="3" name="Content Placeholder 2">
            <a:extLst>
              <a:ext uri="{FF2B5EF4-FFF2-40B4-BE49-F238E27FC236}">
                <a16:creationId xmlns:a16="http://schemas.microsoft.com/office/drawing/2014/main" id="{C29043B0-67EA-A17E-CB98-139A9992407A}"/>
              </a:ext>
            </a:extLst>
          </p:cNvPr>
          <p:cNvSpPr>
            <a:spLocks noGrp="1"/>
          </p:cNvSpPr>
          <p:nvPr>
            <p:ph idx="1"/>
          </p:nvPr>
        </p:nvSpPr>
        <p:spPr>
          <a:xfrm>
            <a:off x="838200" y="1190445"/>
            <a:ext cx="10515600" cy="5667554"/>
          </a:xfrm>
        </p:spPr>
        <p:txBody>
          <a:bodyPr/>
          <a:lstStyle/>
          <a:p>
            <a:pPr marL="0" indent="0">
              <a:buNone/>
            </a:pPr>
            <a:r>
              <a:rPr lang="en-CA" dirty="0"/>
              <a:t>Isaiah continues …</a:t>
            </a:r>
          </a:p>
          <a:p>
            <a:pPr marL="457200" lvl="1" indent="0">
              <a:spcBef>
                <a:spcPts val="600"/>
              </a:spcBef>
              <a:buNone/>
              <a:defRPr/>
            </a:pPr>
            <a:r>
              <a:rPr kumimoji="0" lang="en-CA" b="1" i="0" u="sng" strike="noStrike" kern="1200" cap="none" spc="0" normalizeH="0" baseline="0" noProof="0" dirty="0">
                <a:ln>
                  <a:noFill/>
                </a:ln>
                <a:solidFill>
                  <a:prstClr val="black"/>
                </a:solidFill>
                <a:effectLst/>
                <a:uLnTx/>
                <a:uFillTx/>
                <a:latin typeface="Aptos" panose="02110004020202020204"/>
                <a:ea typeface="+mn-ea"/>
                <a:cs typeface="+mn-cs"/>
              </a:rPr>
              <a:t>Isaiah 54:11-14a ESV</a:t>
            </a:r>
            <a:endPar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endParaRPr>
          </a:p>
          <a:p>
            <a:pPr marL="457200" marR="0" lvl="1" indent="0" algn="l" defTabSz="914400" rtl="0" eaLnBrk="1" fontAlgn="auto" latinLnBrk="0" hangingPunct="1">
              <a:spcBef>
                <a:spcPts val="600"/>
              </a:spcBef>
              <a:spcAft>
                <a:spcPts val="0"/>
              </a:spcAft>
              <a:buClrTx/>
              <a:buSzTx/>
              <a:buFontTx/>
              <a:buNone/>
              <a:tabLst/>
              <a:defRPr/>
            </a:pP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O afflicted one</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storm-tossed and not comforted,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behold, I will set your stones in antimony,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lay your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foundations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with sapphires.</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 will make your pinnacles of agate, your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gates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of carbuncles,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all your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wall</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of precious stones.  </a:t>
            </a:r>
          </a:p>
          <a:p>
            <a:pPr marL="457200" marR="0" lvl="1" indent="0" algn="l" defTabSz="914400" rtl="0" eaLnBrk="1" fontAlgn="auto" latinLnBrk="0" hangingPunct="1">
              <a:spcBef>
                <a:spcPts val="6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All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your children shall be taught by the LORD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great shall be the peace of your children.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In righteousness you shall be established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p>
          <a:p>
            <a:endParaRPr lang="en-CA" dirty="0"/>
          </a:p>
        </p:txBody>
      </p:sp>
    </p:spTree>
    <p:extLst>
      <p:ext uri="{BB962C8B-B14F-4D97-AF65-F5344CB8AC3E}">
        <p14:creationId xmlns:p14="http://schemas.microsoft.com/office/powerpoint/2010/main" val="28811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E2008-A42F-CCD6-8831-F8DDAD238219}"/>
              </a:ext>
            </a:extLst>
          </p:cNvPr>
          <p:cNvSpPr>
            <a:spLocks noGrp="1"/>
          </p:cNvSpPr>
          <p:nvPr>
            <p:ph type="title"/>
          </p:nvPr>
        </p:nvSpPr>
        <p:spPr>
          <a:xfrm>
            <a:off x="838200" y="1"/>
            <a:ext cx="10515600" cy="1130299"/>
          </a:xfrm>
        </p:spPr>
        <p:txBody>
          <a:bodyPr/>
          <a:lstStyle/>
          <a:p>
            <a:pPr algn="ctr"/>
            <a:r>
              <a:rPr lang="en-CA" dirty="0">
                <a:latin typeface="Arial Black" panose="020B0A04020102020204" pitchFamily="34" charset="0"/>
              </a:rPr>
              <a:t>The Bride of Christ</a:t>
            </a:r>
          </a:p>
        </p:txBody>
      </p:sp>
      <p:sp>
        <p:nvSpPr>
          <p:cNvPr id="3" name="Content Placeholder 2">
            <a:extLst>
              <a:ext uri="{FF2B5EF4-FFF2-40B4-BE49-F238E27FC236}">
                <a16:creationId xmlns:a16="http://schemas.microsoft.com/office/drawing/2014/main" id="{9E1663B1-0665-0BA9-CA34-F3197075A7FB}"/>
              </a:ext>
            </a:extLst>
          </p:cNvPr>
          <p:cNvSpPr>
            <a:spLocks noGrp="1"/>
          </p:cNvSpPr>
          <p:nvPr>
            <p:ph idx="1"/>
          </p:nvPr>
        </p:nvSpPr>
        <p:spPr>
          <a:xfrm>
            <a:off x="0" y="1130300"/>
            <a:ext cx="12192000" cy="5727699"/>
          </a:xfrm>
        </p:spPr>
        <p:txBody>
          <a:bodyPr>
            <a:normAutofit/>
          </a:bodyPr>
          <a:lstStyle/>
          <a:p>
            <a:r>
              <a:rPr lang="en-CA" sz="3000" dirty="0"/>
              <a:t>One of the last images in the Book of Revelation is the final vision of the “Church” as “</a:t>
            </a:r>
            <a:r>
              <a:rPr lang="en-CA" sz="3000" b="1" dirty="0">
                <a:highlight>
                  <a:srgbClr val="FFFF00"/>
                </a:highlight>
              </a:rPr>
              <a:t>New Jerusalem</a:t>
            </a:r>
            <a:r>
              <a:rPr lang="en-CA" sz="3000" dirty="0"/>
              <a:t>”, </a:t>
            </a:r>
            <a:r>
              <a:rPr lang="en-CA" sz="3000" b="1" dirty="0">
                <a:highlight>
                  <a:srgbClr val="FFFF00"/>
                </a:highlight>
              </a:rPr>
              <a:t>the Bride of Christ</a:t>
            </a:r>
            <a:r>
              <a:rPr lang="en-CA" sz="3000" dirty="0"/>
              <a:t>: </a:t>
            </a:r>
          </a:p>
          <a:p>
            <a:pPr marL="457200" lvl="1" indent="0">
              <a:buNone/>
            </a:pPr>
            <a:r>
              <a:rPr lang="en-CA" b="1" u="sng" dirty="0"/>
              <a:t>Revelation 21:9-11 ESV</a:t>
            </a:r>
          </a:p>
          <a:p>
            <a:pPr marL="457200" lvl="1" indent="0">
              <a:lnSpc>
                <a:spcPct val="100000"/>
              </a:lnSpc>
              <a:spcBef>
                <a:spcPts val="0"/>
              </a:spcBef>
              <a:buNone/>
            </a:pPr>
            <a:r>
              <a:rPr lang="en-CA" dirty="0"/>
              <a:t>Then came one of the seven angels … spoke to me, saying, </a:t>
            </a:r>
          </a:p>
          <a:p>
            <a:pPr marL="914400" lvl="2" indent="0">
              <a:lnSpc>
                <a:spcPct val="100000"/>
              </a:lnSpc>
              <a:spcBef>
                <a:spcPts val="0"/>
              </a:spcBef>
              <a:buNone/>
            </a:pPr>
            <a:r>
              <a:rPr lang="en-CA" sz="2400" dirty="0"/>
              <a:t>“Come, </a:t>
            </a:r>
            <a:r>
              <a:rPr lang="en-CA" sz="2400" b="1" dirty="0">
                <a:highlight>
                  <a:srgbClr val="FFFF00"/>
                </a:highlight>
              </a:rPr>
              <a:t>I will show you the Bride</a:t>
            </a:r>
            <a:r>
              <a:rPr lang="en-CA" sz="2400" dirty="0"/>
              <a:t>, </a:t>
            </a:r>
            <a:r>
              <a:rPr lang="en-CA" sz="2400" b="1" dirty="0">
                <a:highlight>
                  <a:srgbClr val="FFFF00"/>
                </a:highlight>
              </a:rPr>
              <a:t>the wife of the Lamb</a:t>
            </a:r>
            <a:r>
              <a:rPr lang="en-CA" sz="2400" dirty="0"/>
              <a:t>.” </a:t>
            </a:r>
          </a:p>
          <a:p>
            <a:pPr marL="457200" lvl="1" indent="0">
              <a:lnSpc>
                <a:spcPct val="100000"/>
              </a:lnSpc>
              <a:spcBef>
                <a:spcPts val="0"/>
              </a:spcBef>
              <a:buNone/>
            </a:pPr>
            <a:r>
              <a:rPr lang="en-CA" dirty="0"/>
              <a:t>And he carried me away in the Spirit to a great, high mountain, </a:t>
            </a:r>
            <a:br>
              <a:rPr lang="en-CA" dirty="0"/>
            </a:br>
            <a:r>
              <a:rPr lang="en-CA" dirty="0"/>
              <a:t>and showed me </a:t>
            </a:r>
            <a:r>
              <a:rPr lang="en-CA" b="1" dirty="0">
                <a:highlight>
                  <a:srgbClr val="FFFF00"/>
                </a:highlight>
              </a:rPr>
              <a:t>the holy city Jerusalem</a:t>
            </a:r>
            <a:r>
              <a:rPr lang="en-CA" dirty="0"/>
              <a:t> coming down out of heaven from God, </a:t>
            </a:r>
            <a:br>
              <a:rPr lang="en-CA" dirty="0"/>
            </a:br>
            <a:r>
              <a:rPr lang="en-CA" dirty="0"/>
              <a:t>having the glory of God, its radiance like a most rare jewel, like a jasper, clear as crystal.  </a:t>
            </a:r>
          </a:p>
          <a:p>
            <a:pPr marL="228600" marR="0" lvl="0" indent="-2286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This is of course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a “metaphor” for the working relationship</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that Jesus Christ, as King of kings, will require of each of us as members of the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Family</a:t>
            </a:r>
            <a:r>
              <a:rPr kumimoji="0" lang="en-CA"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mn-ea"/>
                <a:cs typeface="Calibri" panose="020F0502020204030204" pitchFamily="34" charset="0"/>
              </a:rPr>
              <a:t>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of God</a:t>
            </a:r>
          </a:p>
          <a:p>
            <a:pPr marL="457200" lvl="1" indent="0">
              <a:lnSpc>
                <a:spcPct val="100000"/>
              </a:lnSpc>
              <a:spcBef>
                <a:spcPts val="0"/>
              </a:spcBef>
              <a:buNone/>
            </a:pPr>
            <a:endParaRPr lang="en-CA" dirty="0"/>
          </a:p>
        </p:txBody>
      </p:sp>
    </p:spTree>
    <p:extLst>
      <p:ext uri="{BB962C8B-B14F-4D97-AF65-F5344CB8AC3E}">
        <p14:creationId xmlns:p14="http://schemas.microsoft.com/office/powerpoint/2010/main" val="165750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46FB-ECB5-0977-7972-3F81497D21B3}"/>
              </a:ext>
            </a:extLst>
          </p:cNvPr>
          <p:cNvSpPr>
            <a:spLocks noGrp="1"/>
          </p:cNvSpPr>
          <p:nvPr>
            <p:ph type="title"/>
          </p:nvPr>
        </p:nvSpPr>
        <p:spPr>
          <a:xfrm>
            <a:off x="838200" y="1"/>
            <a:ext cx="10515600" cy="1142999"/>
          </a:xfrm>
        </p:spPr>
        <p:txBody>
          <a:bodyPr/>
          <a:lstStyle/>
          <a:p>
            <a:pPr algn="ctr"/>
            <a:r>
              <a:rPr lang="en-CA" dirty="0">
                <a:latin typeface="Arial Black" panose="020B0A04020102020204" pitchFamily="34" charset="0"/>
              </a:rPr>
              <a:t>The Mother of All</a:t>
            </a:r>
          </a:p>
        </p:txBody>
      </p:sp>
      <p:sp>
        <p:nvSpPr>
          <p:cNvPr id="3" name="Content Placeholder 2">
            <a:extLst>
              <a:ext uri="{FF2B5EF4-FFF2-40B4-BE49-F238E27FC236}">
                <a16:creationId xmlns:a16="http://schemas.microsoft.com/office/drawing/2014/main" id="{FCF316FC-ABA4-1694-BA57-CF66BCCC4464}"/>
              </a:ext>
            </a:extLst>
          </p:cNvPr>
          <p:cNvSpPr>
            <a:spLocks noGrp="1"/>
          </p:cNvSpPr>
          <p:nvPr>
            <p:ph idx="1"/>
          </p:nvPr>
        </p:nvSpPr>
        <p:spPr>
          <a:xfrm>
            <a:off x="0" y="1143000"/>
            <a:ext cx="12192000" cy="5714999"/>
          </a:xfrm>
        </p:spPr>
        <p:txBody>
          <a:bodyPr>
            <a:normAutofit lnSpcReduction="10000"/>
          </a:bodyPr>
          <a:lstStyle/>
          <a:p>
            <a:r>
              <a:rPr lang="en-CA" dirty="0"/>
              <a:t>From the beginning, God made clear that the purpose of human life was all about “family”:  </a:t>
            </a:r>
            <a:r>
              <a:rPr lang="en-CA" sz="2400" b="1" u="sng" dirty="0"/>
              <a:t>Genesis 3:20 ESV</a:t>
            </a:r>
            <a:endParaRPr lang="en-CA" b="1" u="sng" dirty="0"/>
          </a:p>
          <a:p>
            <a:pPr marL="457200" lvl="1" indent="0">
              <a:spcBef>
                <a:spcPts val="0"/>
              </a:spcBef>
              <a:buNone/>
            </a:pPr>
            <a:r>
              <a:rPr lang="en-CA" dirty="0"/>
              <a:t>The man called his wife’s name </a:t>
            </a:r>
            <a:r>
              <a:rPr lang="en-CA" b="1" dirty="0">
                <a:highlight>
                  <a:srgbClr val="FFFF00"/>
                </a:highlight>
              </a:rPr>
              <a:t>Eve</a:t>
            </a:r>
            <a:r>
              <a:rPr lang="en-CA" dirty="0"/>
              <a:t>, because she </a:t>
            </a:r>
            <a:r>
              <a:rPr lang="en-CA" b="1" dirty="0">
                <a:highlight>
                  <a:srgbClr val="FFFF00"/>
                </a:highlight>
              </a:rPr>
              <a:t>was the mother of all living</a:t>
            </a:r>
            <a:r>
              <a:rPr lang="en-CA" dirty="0"/>
              <a:t>.</a:t>
            </a:r>
          </a:p>
          <a:p>
            <a:r>
              <a:rPr lang="en-CA" dirty="0"/>
              <a:t>The metaphor of “</a:t>
            </a:r>
            <a:r>
              <a:rPr lang="en-CA" b="1" dirty="0">
                <a:highlight>
                  <a:srgbClr val="FFFF00"/>
                </a:highlight>
              </a:rPr>
              <a:t>motherhood</a:t>
            </a:r>
            <a:r>
              <a:rPr lang="en-CA" dirty="0"/>
              <a:t>” in relation to the New Testament Church is exemplified in </a:t>
            </a:r>
            <a:r>
              <a:rPr lang="en-CA" b="1" dirty="0">
                <a:highlight>
                  <a:srgbClr val="FFFF00"/>
                </a:highlight>
              </a:rPr>
              <a:t>the lives of Hannah and Mary</a:t>
            </a:r>
            <a:r>
              <a:rPr lang="en-CA" dirty="0"/>
              <a:t>, and how God used them to accomplish the Plan of Salvation</a:t>
            </a:r>
          </a:p>
          <a:p>
            <a:r>
              <a:rPr lang="en-CA" dirty="0"/>
              <a:t>The “Church” as a “mother” defines a safe place for Christians to “grow up”, “</a:t>
            </a:r>
            <a:r>
              <a:rPr lang="en-CA" sz="2800" b="1" i="1" dirty="0">
                <a:solidFill>
                  <a:srgbClr val="FF0000"/>
                </a:solidFill>
                <a:highlight>
                  <a:srgbClr val="FFFF00"/>
                </a:highlight>
              </a:rPr>
              <a:t>the assembly of the firstborn</a:t>
            </a:r>
            <a:r>
              <a:rPr lang="en-CA" sz="2800" b="1" dirty="0">
                <a:solidFill>
                  <a:srgbClr val="FF0000"/>
                </a:solidFill>
              </a:rPr>
              <a:t> who are </a:t>
            </a:r>
            <a:r>
              <a:rPr lang="en-CA" sz="2800" b="1" i="1" dirty="0">
                <a:solidFill>
                  <a:srgbClr val="FF0000"/>
                </a:solidFill>
                <a:highlight>
                  <a:srgbClr val="FFFF00"/>
                </a:highlight>
              </a:rPr>
              <a:t>enrolled in heaven</a:t>
            </a:r>
            <a:r>
              <a:rPr lang="en-CA" sz="2800" dirty="0"/>
              <a:t>”:</a:t>
            </a:r>
          </a:p>
          <a:p>
            <a:pPr marL="457200" lvl="1" indent="0">
              <a:spcBef>
                <a:spcPts val="0"/>
              </a:spcBef>
              <a:buNone/>
            </a:pPr>
            <a:r>
              <a:rPr lang="en-CA" b="1" u="sng" dirty="0"/>
              <a:t>Romans 8:29, Philippians 4:3b ESV</a:t>
            </a:r>
            <a:br>
              <a:rPr lang="en-CA" dirty="0"/>
            </a:br>
            <a:r>
              <a:rPr lang="en-CA" dirty="0"/>
              <a:t>For those whom he foreknew he also predestined to be conformed to the image of his Son, in order that he might be </a:t>
            </a:r>
            <a:r>
              <a:rPr lang="en-CA" b="1" dirty="0">
                <a:highlight>
                  <a:srgbClr val="FFFF00"/>
                </a:highlight>
              </a:rPr>
              <a:t>the firstborn among many brothers</a:t>
            </a:r>
            <a:r>
              <a:rPr lang="en-CA" dirty="0"/>
              <a:t>.  … who have labored side by side with me in the gospel … and the rest of my fellow workers, </a:t>
            </a:r>
            <a:r>
              <a:rPr lang="en-CA" b="1" dirty="0">
                <a:highlight>
                  <a:srgbClr val="FFFF00"/>
                </a:highlight>
              </a:rPr>
              <a:t>whose names are in the book of life</a:t>
            </a:r>
            <a:r>
              <a:rPr lang="en-CA" dirty="0"/>
              <a:t>.</a:t>
            </a:r>
          </a:p>
          <a:p>
            <a:r>
              <a:rPr lang="en-CA" dirty="0"/>
              <a:t>All True Worshippers from Abel until the inception of the New Testament Church will  also be in the First Resurrection</a:t>
            </a:r>
          </a:p>
          <a:p>
            <a:endParaRPr lang="en-CA" dirty="0"/>
          </a:p>
        </p:txBody>
      </p:sp>
    </p:spTree>
    <p:extLst>
      <p:ext uri="{BB962C8B-B14F-4D97-AF65-F5344CB8AC3E}">
        <p14:creationId xmlns:p14="http://schemas.microsoft.com/office/powerpoint/2010/main" val="2526698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31C8-0D17-B7D8-7C13-B4088CF825EF}"/>
              </a:ext>
            </a:extLst>
          </p:cNvPr>
          <p:cNvSpPr>
            <a:spLocks noGrp="1"/>
          </p:cNvSpPr>
          <p:nvPr>
            <p:ph type="title"/>
          </p:nvPr>
        </p:nvSpPr>
        <p:spPr>
          <a:xfrm>
            <a:off x="838200" y="-1"/>
            <a:ext cx="10515600" cy="1233489"/>
          </a:xfrm>
        </p:spPr>
        <p:txBody>
          <a:bodyPr/>
          <a:lstStyle/>
          <a:p>
            <a:pPr algn="ctr"/>
            <a:r>
              <a:rPr lang="en-CA" dirty="0">
                <a:latin typeface="Arial Black" panose="020B0A04020102020204" pitchFamily="34" charset="0"/>
              </a:rPr>
              <a:t>The Family Relationship</a:t>
            </a:r>
          </a:p>
        </p:txBody>
      </p:sp>
      <p:sp>
        <p:nvSpPr>
          <p:cNvPr id="3" name="Content Placeholder 2">
            <a:extLst>
              <a:ext uri="{FF2B5EF4-FFF2-40B4-BE49-F238E27FC236}">
                <a16:creationId xmlns:a16="http://schemas.microsoft.com/office/drawing/2014/main" id="{8CD8C7C8-D1DE-D89A-9F5E-BD6E9BF2A75D}"/>
              </a:ext>
            </a:extLst>
          </p:cNvPr>
          <p:cNvSpPr>
            <a:spLocks noGrp="1"/>
          </p:cNvSpPr>
          <p:nvPr>
            <p:ph idx="1"/>
          </p:nvPr>
        </p:nvSpPr>
        <p:spPr>
          <a:xfrm>
            <a:off x="838200" y="1233488"/>
            <a:ext cx="10515600" cy="5624512"/>
          </a:xfrm>
        </p:spPr>
        <p:txBody>
          <a:bodyPr>
            <a:normAutofit/>
          </a:bodyPr>
          <a:lstStyle/>
          <a:p>
            <a:r>
              <a:rPr lang="en-CA" dirty="0"/>
              <a:t>A primary focus of Jesus’ training of the Apostles and other disciples in their preparation to build the New Testament Church was to </a:t>
            </a:r>
            <a:r>
              <a:rPr lang="en-CA" b="1" dirty="0">
                <a:highlight>
                  <a:srgbClr val="FFFF00"/>
                </a:highlight>
              </a:rPr>
              <a:t>understand the required Family Relationship</a:t>
            </a:r>
          </a:p>
          <a:p>
            <a:r>
              <a:rPr lang="en-CA" dirty="0"/>
              <a:t>The unity of the “family” is through the indwelling of the Holy Spirit</a:t>
            </a:r>
            <a:endParaRPr lang="en-CA" b="1" dirty="0">
              <a:highlight>
                <a:srgbClr val="FFFF00"/>
              </a:highlight>
            </a:endParaRPr>
          </a:p>
          <a:p>
            <a:r>
              <a:rPr lang="en-CA" b="1" dirty="0">
                <a:highlight>
                  <a:srgbClr val="FFFF00"/>
                </a:highlight>
              </a:rPr>
              <a:t>The writings of the Apostle John</a:t>
            </a:r>
            <a:r>
              <a:rPr lang="en-CA" dirty="0"/>
              <a:t> were the last New Testament documents written: the likely order is the Epistles, the Gospel, the Book of Revelation</a:t>
            </a:r>
          </a:p>
          <a:p>
            <a:r>
              <a:rPr lang="en-CA" dirty="0"/>
              <a:t>John wrote in the 80’s and 90’s – 50-60 years after Jesus’ death</a:t>
            </a:r>
          </a:p>
        </p:txBody>
      </p:sp>
    </p:spTree>
    <p:extLst>
      <p:ext uri="{BB962C8B-B14F-4D97-AF65-F5344CB8AC3E}">
        <p14:creationId xmlns:p14="http://schemas.microsoft.com/office/powerpoint/2010/main" val="96461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D048A-73D6-83C4-9BEA-9ADE86D7AD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C03AB1-F8F9-60E8-3658-2BCDF5FBFD4C}"/>
              </a:ext>
            </a:extLst>
          </p:cNvPr>
          <p:cNvSpPr>
            <a:spLocks noGrp="1"/>
          </p:cNvSpPr>
          <p:nvPr>
            <p:ph type="title"/>
          </p:nvPr>
        </p:nvSpPr>
        <p:spPr>
          <a:xfrm>
            <a:off x="838200" y="-457199"/>
            <a:ext cx="10515600" cy="1690688"/>
          </a:xfrm>
        </p:spPr>
        <p:txBody>
          <a:bodyPr/>
          <a:lstStyle/>
          <a:p>
            <a:pPr algn="ctr"/>
            <a:r>
              <a:rPr lang="en-CA" dirty="0">
                <a:latin typeface="Arial Black" panose="020B0A04020102020204" pitchFamily="34" charset="0"/>
              </a:rPr>
              <a:t>The Family Relationship</a:t>
            </a:r>
          </a:p>
        </p:txBody>
      </p:sp>
      <p:sp>
        <p:nvSpPr>
          <p:cNvPr id="3" name="Content Placeholder 2">
            <a:extLst>
              <a:ext uri="{FF2B5EF4-FFF2-40B4-BE49-F238E27FC236}">
                <a16:creationId xmlns:a16="http://schemas.microsoft.com/office/drawing/2014/main" id="{64C4102D-0EC4-4C56-4D92-6D901C0BFDBC}"/>
              </a:ext>
            </a:extLst>
          </p:cNvPr>
          <p:cNvSpPr>
            <a:spLocks noGrp="1"/>
          </p:cNvSpPr>
          <p:nvPr>
            <p:ph idx="1"/>
          </p:nvPr>
        </p:nvSpPr>
        <p:spPr>
          <a:xfrm>
            <a:off x="672860" y="1129554"/>
            <a:ext cx="10990053" cy="5728446"/>
          </a:xfrm>
        </p:spPr>
        <p:txBody>
          <a:bodyPr>
            <a:normAutofit/>
          </a:bodyPr>
          <a:lstStyle/>
          <a:p>
            <a:pPr marL="0" indent="0">
              <a:buNone/>
            </a:pPr>
            <a:r>
              <a:rPr lang="en-CA" dirty="0"/>
              <a:t>The Apostle John is </a:t>
            </a:r>
            <a:r>
              <a:rPr lang="en-CA" b="1" dirty="0">
                <a:highlight>
                  <a:srgbClr val="FFFF00"/>
                </a:highlight>
              </a:rPr>
              <a:t>specific about the Family Relationship</a:t>
            </a:r>
            <a:r>
              <a:rPr lang="en-CA" dirty="0"/>
              <a:t>:</a:t>
            </a:r>
          </a:p>
          <a:p>
            <a:pPr marL="457200" lvl="1" indent="0">
              <a:spcBef>
                <a:spcPts val="0"/>
              </a:spcBef>
              <a:buNone/>
            </a:pPr>
            <a:r>
              <a:rPr lang="en-CA" b="1" u="sng" dirty="0"/>
              <a:t>1 John 2:1-2a, 3:1a, 2 ESV</a:t>
            </a:r>
          </a:p>
          <a:p>
            <a:pPr marL="457200" lvl="1" indent="0">
              <a:spcBef>
                <a:spcPts val="0"/>
              </a:spcBef>
              <a:buNone/>
            </a:pPr>
            <a:r>
              <a:rPr lang="en-CA" b="1" dirty="0">
                <a:highlight>
                  <a:srgbClr val="FFFF00"/>
                </a:highlight>
              </a:rPr>
              <a:t>My little children</a:t>
            </a:r>
            <a:r>
              <a:rPr lang="en-CA" dirty="0"/>
              <a:t>, I am writing these things to you so that you may not sin.  </a:t>
            </a:r>
            <a:br>
              <a:rPr lang="en-CA" dirty="0"/>
            </a:br>
            <a:r>
              <a:rPr lang="en-CA" dirty="0"/>
              <a:t>But if anyone does sin, </a:t>
            </a:r>
            <a:r>
              <a:rPr lang="en-CA" b="1" dirty="0">
                <a:highlight>
                  <a:srgbClr val="FFFF00"/>
                </a:highlight>
              </a:rPr>
              <a:t>we have an advocate, with the Father</a:t>
            </a:r>
            <a:r>
              <a:rPr lang="en-CA" dirty="0"/>
              <a:t>, </a:t>
            </a:r>
            <a:br>
              <a:rPr lang="en-CA" dirty="0"/>
            </a:br>
            <a:r>
              <a:rPr lang="en-CA" b="1" dirty="0">
                <a:highlight>
                  <a:srgbClr val="FFFF00"/>
                </a:highlight>
              </a:rPr>
              <a:t>Jesus Christ</a:t>
            </a:r>
            <a:r>
              <a:rPr lang="en-CA" dirty="0"/>
              <a:t> the righteous.  </a:t>
            </a:r>
            <a:br>
              <a:rPr lang="en-CA" dirty="0"/>
            </a:br>
            <a:r>
              <a:rPr lang="en-CA" dirty="0"/>
              <a:t>He is the propitiation for our sins …  </a:t>
            </a:r>
          </a:p>
          <a:p>
            <a:pPr marL="457200" lvl="1" indent="0">
              <a:spcBef>
                <a:spcPts val="600"/>
              </a:spcBef>
              <a:buNone/>
            </a:pPr>
            <a:r>
              <a:rPr lang="en-CA" dirty="0"/>
              <a:t>See what kind of </a:t>
            </a:r>
            <a:r>
              <a:rPr lang="en-CA" b="1" dirty="0">
                <a:highlight>
                  <a:srgbClr val="FFFF00"/>
                </a:highlight>
              </a:rPr>
              <a:t>love the Father has given to us</a:t>
            </a:r>
            <a:r>
              <a:rPr lang="en-CA" dirty="0"/>
              <a:t>, </a:t>
            </a:r>
            <a:br>
              <a:rPr lang="en-CA" dirty="0"/>
            </a:br>
            <a:r>
              <a:rPr lang="en-CA" dirty="0"/>
              <a:t>that we should be called </a:t>
            </a:r>
            <a:r>
              <a:rPr lang="en-CA" b="1" dirty="0">
                <a:highlight>
                  <a:srgbClr val="FFFF00"/>
                </a:highlight>
              </a:rPr>
              <a:t>children of God</a:t>
            </a:r>
            <a:r>
              <a:rPr lang="en-CA" dirty="0"/>
              <a:t>; and so we are.  </a:t>
            </a:r>
            <a:br>
              <a:rPr lang="en-CA" dirty="0"/>
            </a:br>
            <a:r>
              <a:rPr lang="en-CA" dirty="0"/>
              <a:t>Beloved, </a:t>
            </a:r>
            <a:r>
              <a:rPr lang="en-CA" b="1" dirty="0">
                <a:highlight>
                  <a:srgbClr val="FFFF00"/>
                </a:highlight>
              </a:rPr>
              <a:t>we are God’s children now</a:t>
            </a:r>
            <a:r>
              <a:rPr lang="en-CA" dirty="0"/>
              <a:t>, </a:t>
            </a:r>
            <a:br>
              <a:rPr lang="en-CA" dirty="0"/>
            </a:br>
            <a:r>
              <a:rPr lang="en-CA" dirty="0"/>
              <a:t>and what we will be has not yet appeared; </a:t>
            </a:r>
            <a:br>
              <a:rPr lang="en-CA" dirty="0"/>
            </a:br>
            <a:r>
              <a:rPr lang="en-CA" dirty="0"/>
              <a:t>but we know that </a:t>
            </a:r>
            <a:r>
              <a:rPr lang="en-CA" b="1" dirty="0">
                <a:highlight>
                  <a:srgbClr val="FFFF00"/>
                </a:highlight>
              </a:rPr>
              <a:t>when he appears we shall be like him</a:t>
            </a:r>
            <a:r>
              <a:rPr lang="en-CA" dirty="0"/>
              <a:t>, </a:t>
            </a:r>
            <a:br>
              <a:rPr lang="en-CA" dirty="0"/>
            </a:br>
            <a:r>
              <a:rPr lang="en-CA" dirty="0"/>
              <a:t>because we shall see him as he is.</a:t>
            </a:r>
          </a:p>
          <a:p>
            <a:pPr marL="457200" marR="0" lvl="1"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CA" sz="2400" b="1" i="0" u="sng" strike="noStrike" kern="1200" cap="none" spc="0" normalizeH="0" baseline="0" noProof="0" dirty="0">
                <a:ln>
                  <a:noFill/>
                </a:ln>
                <a:solidFill>
                  <a:prstClr val="black"/>
                </a:solidFill>
                <a:effectLst/>
                <a:uLnTx/>
                <a:uFillTx/>
                <a:latin typeface="Aptos" panose="02110004020202020204"/>
                <a:ea typeface="+mn-ea"/>
                <a:cs typeface="+mn-cs"/>
              </a:rPr>
              <a:t>John 14:7a, 10:30, 38b ESV</a:t>
            </a:r>
            <a:endParaRPr lang="en-CA" dirty="0"/>
          </a:p>
          <a:p>
            <a:pPr marL="457200" lvl="1" indent="0">
              <a:spcBef>
                <a:spcPts val="0"/>
              </a:spcBef>
              <a:buNone/>
            </a:pPr>
            <a:r>
              <a:rPr lang="en-CA" b="1" dirty="0">
                <a:highlight>
                  <a:srgbClr val="FFFF00"/>
                </a:highlight>
              </a:rPr>
              <a:t>If you had known me</a:t>
            </a:r>
            <a:r>
              <a:rPr lang="en-CA" dirty="0"/>
              <a:t>, </a:t>
            </a:r>
            <a:r>
              <a:rPr lang="en-CA" b="1" dirty="0">
                <a:highlight>
                  <a:srgbClr val="FFFF00"/>
                </a:highlight>
              </a:rPr>
              <a:t>you would have known my Father also</a:t>
            </a:r>
            <a:r>
              <a:rPr lang="en-CA" dirty="0"/>
              <a:t>.  </a:t>
            </a:r>
            <a:br>
              <a:rPr lang="en-CA" dirty="0"/>
            </a:br>
            <a:r>
              <a:rPr lang="en-CA" b="1" dirty="0">
                <a:highlight>
                  <a:srgbClr val="FFFF00"/>
                </a:highlight>
              </a:rPr>
              <a:t>I and the Father are one</a:t>
            </a:r>
            <a:r>
              <a:rPr lang="en-CA" dirty="0"/>
              <a:t>.  </a:t>
            </a:r>
            <a:br>
              <a:rPr lang="en-CA" dirty="0"/>
            </a:br>
            <a:r>
              <a:rPr lang="en-CA" dirty="0"/>
              <a:t>… understand that the Father is in me and I am in the Father.</a:t>
            </a:r>
          </a:p>
        </p:txBody>
      </p:sp>
    </p:spTree>
    <p:extLst>
      <p:ext uri="{BB962C8B-B14F-4D97-AF65-F5344CB8AC3E}">
        <p14:creationId xmlns:p14="http://schemas.microsoft.com/office/powerpoint/2010/main" val="3745260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FEF9A-A857-EBC9-D289-5E93B320EED2}"/>
              </a:ext>
            </a:extLst>
          </p:cNvPr>
          <p:cNvSpPr>
            <a:spLocks noGrp="1"/>
          </p:cNvSpPr>
          <p:nvPr>
            <p:ph type="title"/>
          </p:nvPr>
        </p:nvSpPr>
        <p:spPr>
          <a:xfrm>
            <a:off x="838200" y="1"/>
            <a:ext cx="10515600" cy="1156446"/>
          </a:xfrm>
        </p:spPr>
        <p:txBody>
          <a:bodyPr/>
          <a:lstStyle/>
          <a:p>
            <a:pPr algn="ctr"/>
            <a:r>
              <a:rPr lang="en-CA" dirty="0">
                <a:latin typeface="Arial Black" panose="020B0A04020102020204" pitchFamily="34" charset="0"/>
              </a:rPr>
              <a:t>Heresies and False Teaching</a:t>
            </a:r>
          </a:p>
        </p:txBody>
      </p:sp>
      <p:sp>
        <p:nvSpPr>
          <p:cNvPr id="3" name="Content Placeholder 2">
            <a:extLst>
              <a:ext uri="{FF2B5EF4-FFF2-40B4-BE49-F238E27FC236}">
                <a16:creationId xmlns:a16="http://schemas.microsoft.com/office/drawing/2014/main" id="{F8F4EF0D-1136-952A-9DD4-2B0B8FE1AAF7}"/>
              </a:ext>
            </a:extLst>
          </p:cNvPr>
          <p:cNvSpPr>
            <a:spLocks noGrp="1"/>
          </p:cNvSpPr>
          <p:nvPr>
            <p:ph idx="1"/>
          </p:nvPr>
        </p:nvSpPr>
        <p:spPr>
          <a:xfrm>
            <a:off x="-1" y="1156447"/>
            <a:ext cx="12048565" cy="5701552"/>
          </a:xfrm>
        </p:spPr>
        <p:txBody>
          <a:bodyPr>
            <a:normAutofit/>
          </a:bodyPr>
          <a:lstStyle/>
          <a:p>
            <a:r>
              <a:rPr lang="en-CA" dirty="0"/>
              <a:t>Almost all the New Testament documents record that “heresies” and general misinformation were starting to circulate</a:t>
            </a:r>
          </a:p>
          <a:p>
            <a:r>
              <a:rPr lang="en-CA" dirty="0"/>
              <a:t>Since the Garden of Eden, misinformation has been a primary tool of Satan to thwart the Plan of God</a:t>
            </a:r>
          </a:p>
          <a:p>
            <a:r>
              <a:rPr lang="en-CA" dirty="0"/>
              <a:t>John is very clear that it was a problem in his Epistles: </a:t>
            </a:r>
          </a:p>
          <a:p>
            <a:pPr marL="457200" lvl="1" indent="0">
              <a:buNone/>
            </a:pPr>
            <a:r>
              <a:rPr lang="en-CA" b="1" u="sng" dirty="0"/>
              <a:t>1 John 2:18-19a, 4:1 ESV</a:t>
            </a:r>
          </a:p>
          <a:p>
            <a:pPr marL="457200" lvl="1" indent="0">
              <a:spcBef>
                <a:spcPts val="0"/>
              </a:spcBef>
              <a:buNone/>
            </a:pPr>
            <a:r>
              <a:rPr lang="en-CA" dirty="0"/>
              <a:t>Children, </a:t>
            </a:r>
            <a:r>
              <a:rPr lang="en-CA" b="1" dirty="0">
                <a:highlight>
                  <a:srgbClr val="FFFF00"/>
                </a:highlight>
              </a:rPr>
              <a:t>it is the last hour</a:t>
            </a:r>
            <a:r>
              <a:rPr lang="en-CA" dirty="0"/>
              <a:t>, and as you have heard that antichrist is coming, </a:t>
            </a:r>
            <a:br>
              <a:rPr lang="en-CA" dirty="0"/>
            </a:br>
            <a:r>
              <a:rPr lang="en-CA" dirty="0"/>
              <a:t>so now </a:t>
            </a:r>
            <a:r>
              <a:rPr lang="en-CA" b="1" dirty="0">
                <a:highlight>
                  <a:srgbClr val="FFFF00"/>
                </a:highlight>
              </a:rPr>
              <a:t>many antichrists have come</a:t>
            </a:r>
            <a:r>
              <a:rPr lang="en-CA" dirty="0"/>
              <a:t>.  </a:t>
            </a:r>
          </a:p>
          <a:p>
            <a:pPr marL="457200" lvl="1" indent="0">
              <a:spcBef>
                <a:spcPts val="600"/>
              </a:spcBef>
              <a:buNone/>
            </a:pPr>
            <a:r>
              <a:rPr lang="en-CA" dirty="0"/>
              <a:t>Therefore we know that it is the last hour.  </a:t>
            </a:r>
            <a:br>
              <a:rPr lang="en-CA" dirty="0"/>
            </a:br>
            <a:r>
              <a:rPr lang="en-CA" b="1" dirty="0">
                <a:highlight>
                  <a:srgbClr val="FFFF00"/>
                </a:highlight>
              </a:rPr>
              <a:t>They went out from us</a:t>
            </a:r>
            <a:r>
              <a:rPr lang="en-CA" dirty="0"/>
              <a:t>, but </a:t>
            </a:r>
            <a:r>
              <a:rPr lang="en-CA" b="1" dirty="0">
                <a:highlight>
                  <a:srgbClr val="FFFF00"/>
                </a:highlight>
              </a:rPr>
              <a:t>they were not of us</a:t>
            </a:r>
            <a:r>
              <a:rPr lang="en-CA" dirty="0"/>
              <a:t>; </a:t>
            </a:r>
          </a:p>
          <a:p>
            <a:pPr marL="457200" lvl="1" indent="0">
              <a:spcBef>
                <a:spcPts val="600"/>
              </a:spcBef>
              <a:buNone/>
            </a:pPr>
            <a:r>
              <a:rPr lang="en-CA" dirty="0"/>
              <a:t>… Beloved, do not believe every spirit, </a:t>
            </a:r>
            <a:br>
              <a:rPr lang="en-CA" dirty="0"/>
            </a:br>
            <a:r>
              <a:rPr lang="en-CA" dirty="0"/>
              <a:t>but </a:t>
            </a:r>
            <a:r>
              <a:rPr lang="en-CA" b="1" dirty="0">
                <a:highlight>
                  <a:srgbClr val="FFFF00"/>
                </a:highlight>
              </a:rPr>
              <a:t>test the spirits </a:t>
            </a:r>
            <a:r>
              <a:rPr lang="en-CA" dirty="0"/>
              <a:t>to see whether they are from God, </a:t>
            </a:r>
            <a:br>
              <a:rPr lang="en-CA" dirty="0"/>
            </a:br>
            <a:r>
              <a:rPr lang="en-CA" dirty="0"/>
              <a:t>for </a:t>
            </a:r>
            <a:r>
              <a:rPr lang="en-CA" b="1" dirty="0">
                <a:highlight>
                  <a:srgbClr val="FFFF00"/>
                </a:highlight>
              </a:rPr>
              <a:t>many false prophets have gone out into the world</a:t>
            </a:r>
            <a:r>
              <a:rPr lang="en-CA" dirty="0"/>
              <a:t>.</a:t>
            </a:r>
          </a:p>
          <a:p>
            <a:endParaRPr lang="en-CA" dirty="0"/>
          </a:p>
        </p:txBody>
      </p:sp>
    </p:spTree>
    <p:extLst>
      <p:ext uri="{BB962C8B-B14F-4D97-AF65-F5344CB8AC3E}">
        <p14:creationId xmlns:p14="http://schemas.microsoft.com/office/powerpoint/2010/main" val="3232043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A8909-97DD-0E0F-0911-7346FC5F507E}"/>
              </a:ext>
            </a:extLst>
          </p:cNvPr>
          <p:cNvSpPr>
            <a:spLocks noGrp="1"/>
          </p:cNvSpPr>
          <p:nvPr>
            <p:ph type="title"/>
          </p:nvPr>
        </p:nvSpPr>
        <p:spPr>
          <a:xfrm>
            <a:off x="838200" y="1"/>
            <a:ext cx="10515600" cy="1190444"/>
          </a:xfrm>
        </p:spPr>
        <p:txBody>
          <a:bodyPr/>
          <a:lstStyle/>
          <a:p>
            <a:pPr algn="ctr"/>
            <a:r>
              <a:rPr lang="en-CA" dirty="0">
                <a:latin typeface="Aptos Black" panose="020F0502020204030204" pitchFamily="34" charset="0"/>
              </a:rPr>
              <a:t>The “Test” is the Bible</a:t>
            </a:r>
          </a:p>
        </p:txBody>
      </p:sp>
      <p:sp>
        <p:nvSpPr>
          <p:cNvPr id="3" name="Content Placeholder 2">
            <a:extLst>
              <a:ext uri="{FF2B5EF4-FFF2-40B4-BE49-F238E27FC236}">
                <a16:creationId xmlns:a16="http://schemas.microsoft.com/office/drawing/2014/main" id="{D29E11DE-24A5-7FC1-7F2B-EAB01F334E6C}"/>
              </a:ext>
            </a:extLst>
          </p:cNvPr>
          <p:cNvSpPr>
            <a:spLocks noGrp="1"/>
          </p:cNvSpPr>
          <p:nvPr>
            <p:ph idx="1"/>
          </p:nvPr>
        </p:nvSpPr>
        <p:spPr>
          <a:xfrm>
            <a:off x="838200" y="1190445"/>
            <a:ext cx="11353800" cy="5667554"/>
          </a:xfrm>
        </p:spPr>
        <p:txBody>
          <a:bodyPr>
            <a:normAutofit lnSpcReduction="10000"/>
          </a:bodyPr>
          <a:lstStyle/>
          <a:p>
            <a:pPr marL="0" indent="0">
              <a:buNone/>
            </a:pPr>
            <a:r>
              <a:rPr lang="en-CA" b="1" dirty="0">
                <a:highlight>
                  <a:srgbClr val="FFFF00"/>
                </a:highlight>
              </a:rPr>
              <a:t>Anything that does NOT square with what the Bible actually says, </a:t>
            </a:r>
            <a:br>
              <a:rPr lang="en-CA" b="1" dirty="0">
                <a:highlight>
                  <a:srgbClr val="FFFF00"/>
                </a:highlight>
              </a:rPr>
            </a:br>
            <a:r>
              <a:rPr lang="en-CA" b="1" dirty="0">
                <a:highlight>
                  <a:srgbClr val="FFFF00"/>
                </a:highlight>
              </a:rPr>
              <a:t>is to be rejected</a:t>
            </a:r>
            <a:r>
              <a:rPr lang="en-CA" dirty="0"/>
              <a:t>:</a:t>
            </a:r>
          </a:p>
          <a:p>
            <a:pPr marL="457200" lvl="1" indent="0">
              <a:spcBef>
                <a:spcPts val="0"/>
              </a:spcBef>
              <a:buNone/>
            </a:pPr>
            <a:r>
              <a:rPr lang="en-CA" b="1" u="sng" dirty="0"/>
              <a:t>Matthew 7:15-16a ESV</a:t>
            </a:r>
          </a:p>
          <a:p>
            <a:pPr marL="457200" lvl="1" indent="0">
              <a:spcBef>
                <a:spcPts val="0"/>
              </a:spcBef>
              <a:buNone/>
            </a:pPr>
            <a:r>
              <a:rPr lang="en-CA" dirty="0"/>
              <a:t>Beware of false prophets, </a:t>
            </a:r>
            <a:br>
              <a:rPr lang="en-CA" dirty="0"/>
            </a:br>
            <a:r>
              <a:rPr lang="en-CA" dirty="0"/>
              <a:t>who come to you in sheep’s clothing but inwardly are ravenous wolves.  </a:t>
            </a:r>
            <a:br>
              <a:rPr lang="en-CA" dirty="0"/>
            </a:br>
            <a:r>
              <a:rPr lang="en-CA" b="1" dirty="0">
                <a:highlight>
                  <a:srgbClr val="FFFF00"/>
                </a:highlight>
              </a:rPr>
              <a:t>You will recognize them by their fruits</a:t>
            </a:r>
            <a:r>
              <a:rPr lang="en-CA" dirty="0"/>
              <a:t>.</a:t>
            </a:r>
          </a:p>
          <a:p>
            <a:pPr marL="457200" lvl="1" indent="0">
              <a:spcBef>
                <a:spcPts val="600"/>
              </a:spcBef>
              <a:buNone/>
            </a:pPr>
            <a:r>
              <a:rPr lang="en-CA" b="1" u="sng" dirty="0"/>
              <a:t>Ezekiel 13:1-3 ESV</a:t>
            </a:r>
          </a:p>
          <a:p>
            <a:pPr marL="457200" lvl="1" indent="0">
              <a:spcBef>
                <a:spcPts val="0"/>
              </a:spcBef>
              <a:buNone/>
            </a:pPr>
            <a:r>
              <a:rPr lang="en-CA" dirty="0"/>
              <a:t>Son of man, prophesy against the prophets of Israel, who are prophesying, </a:t>
            </a:r>
            <a:br>
              <a:rPr lang="en-CA" dirty="0"/>
            </a:br>
            <a:r>
              <a:rPr lang="en-CA" dirty="0"/>
              <a:t>and say to those </a:t>
            </a:r>
            <a:r>
              <a:rPr lang="en-CA" b="1" dirty="0">
                <a:highlight>
                  <a:srgbClr val="FFFF00"/>
                </a:highlight>
              </a:rPr>
              <a:t>who prophesy from their own hearts</a:t>
            </a:r>
            <a:r>
              <a:rPr lang="en-CA" dirty="0"/>
              <a:t>: </a:t>
            </a:r>
          </a:p>
          <a:p>
            <a:pPr marL="914400" lvl="2" indent="0">
              <a:spcBef>
                <a:spcPts val="0"/>
              </a:spcBef>
              <a:buNone/>
            </a:pPr>
            <a:r>
              <a:rPr lang="en-CA" sz="2400" dirty="0"/>
              <a:t>‘Hear the word of the LORD!’ </a:t>
            </a:r>
          </a:p>
          <a:p>
            <a:pPr marL="457200" lvl="1" indent="0">
              <a:spcBef>
                <a:spcPts val="0"/>
              </a:spcBef>
              <a:buNone/>
            </a:pPr>
            <a:r>
              <a:rPr lang="en-CA" dirty="0"/>
              <a:t>Thus says the Lord GOD, </a:t>
            </a:r>
          </a:p>
          <a:p>
            <a:pPr marL="914400" lvl="2" indent="0">
              <a:spcBef>
                <a:spcPts val="0"/>
              </a:spcBef>
              <a:buNone/>
            </a:pPr>
            <a:r>
              <a:rPr lang="en-CA" sz="2400" dirty="0"/>
              <a:t>Woe to the foolish prophets </a:t>
            </a:r>
            <a:r>
              <a:rPr lang="en-CA" sz="2400" b="1" dirty="0">
                <a:highlight>
                  <a:srgbClr val="FFFF00"/>
                </a:highlight>
              </a:rPr>
              <a:t>who follow their own spirit</a:t>
            </a:r>
            <a:r>
              <a:rPr lang="en-CA" sz="2400" dirty="0"/>
              <a:t>, </a:t>
            </a:r>
            <a:br>
              <a:rPr lang="en-CA" sz="2400" dirty="0"/>
            </a:br>
            <a:r>
              <a:rPr lang="en-CA" sz="2400" dirty="0"/>
              <a:t>and have seen nothing!</a:t>
            </a:r>
          </a:p>
          <a:p>
            <a:pPr marL="457200" lvl="1" indent="0">
              <a:spcBef>
                <a:spcPts val="600"/>
              </a:spcBef>
              <a:buNone/>
            </a:pPr>
            <a:r>
              <a:rPr lang="en-CA" b="1" u="sng" dirty="0"/>
              <a:t>Jeremiah 23:16 ESV</a:t>
            </a:r>
          </a:p>
          <a:p>
            <a:pPr marL="457200" lvl="1" indent="0">
              <a:spcBef>
                <a:spcPts val="0"/>
              </a:spcBef>
              <a:buNone/>
            </a:pPr>
            <a:r>
              <a:rPr lang="en-CA" dirty="0"/>
              <a:t>Do not listen to the words of the prophets who prophesy to you, </a:t>
            </a:r>
            <a:br>
              <a:rPr lang="en-CA" dirty="0"/>
            </a:br>
            <a:r>
              <a:rPr lang="en-CA" dirty="0"/>
              <a:t>filling you with vain hopes. </a:t>
            </a:r>
            <a:br>
              <a:rPr lang="en-CA" dirty="0"/>
            </a:br>
            <a:r>
              <a:rPr lang="en-CA" b="1" dirty="0">
                <a:highlight>
                  <a:srgbClr val="FFFF00"/>
                </a:highlight>
              </a:rPr>
              <a:t>They speak visions of their own minds</a:t>
            </a:r>
            <a:r>
              <a:rPr lang="en-CA" dirty="0"/>
              <a:t>, </a:t>
            </a:r>
            <a:r>
              <a:rPr lang="en-CA" b="1" dirty="0">
                <a:highlight>
                  <a:srgbClr val="FFFF00"/>
                </a:highlight>
              </a:rPr>
              <a:t>not from the mouth of the LORD</a:t>
            </a:r>
            <a:r>
              <a:rPr lang="en-CA" sz="2600" dirty="0"/>
              <a:t>.</a:t>
            </a:r>
          </a:p>
        </p:txBody>
      </p:sp>
    </p:spTree>
    <p:extLst>
      <p:ext uri="{BB962C8B-B14F-4D97-AF65-F5344CB8AC3E}">
        <p14:creationId xmlns:p14="http://schemas.microsoft.com/office/powerpoint/2010/main" val="4143830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D82C2-9606-5036-D0B2-5C51FDE44CC4}"/>
              </a:ext>
            </a:extLst>
          </p:cNvPr>
          <p:cNvSpPr>
            <a:spLocks noGrp="1"/>
          </p:cNvSpPr>
          <p:nvPr>
            <p:ph type="title"/>
          </p:nvPr>
        </p:nvSpPr>
        <p:spPr>
          <a:xfrm>
            <a:off x="838200" y="1"/>
            <a:ext cx="10515600" cy="1169893"/>
          </a:xfrm>
        </p:spPr>
        <p:txBody>
          <a:bodyPr/>
          <a:lstStyle/>
          <a:p>
            <a:pPr algn="ctr"/>
            <a:r>
              <a:rPr lang="en-CA" dirty="0">
                <a:latin typeface="Arial Black" panose="020B0A04020102020204" pitchFamily="34" charset="0"/>
              </a:rPr>
              <a:t>Traditions and Speculation</a:t>
            </a:r>
          </a:p>
        </p:txBody>
      </p:sp>
      <p:sp>
        <p:nvSpPr>
          <p:cNvPr id="3" name="Content Placeholder 2">
            <a:extLst>
              <a:ext uri="{FF2B5EF4-FFF2-40B4-BE49-F238E27FC236}">
                <a16:creationId xmlns:a16="http://schemas.microsoft.com/office/drawing/2014/main" id="{0C2CC019-48FA-B45E-2C21-EEF320A34DC3}"/>
              </a:ext>
            </a:extLst>
          </p:cNvPr>
          <p:cNvSpPr>
            <a:spLocks noGrp="1"/>
          </p:cNvSpPr>
          <p:nvPr>
            <p:ph idx="1"/>
          </p:nvPr>
        </p:nvSpPr>
        <p:spPr>
          <a:xfrm>
            <a:off x="0" y="1169894"/>
            <a:ext cx="12192000" cy="5688105"/>
          </a:xfrm>
        </p:spPr>
        <p:txBody>
          <a:bodyPr>
            <a:normAutofit/>
          </a:bodyPr>
          <a:lstStyle/>
          <a:p>
            <a:r>
              <a:rPr lang="en-CA" dirty="0"/>
              <a:t>In his last letters, the </a:t>
            </a:r>
            <a:r>
              <a:rPr lang="en-CA" b="1" dirty="0">
                <a:highlight>
                  <a:srgbClr val="FFFF00"/>
                </a:highlight>
              </a:rPr>
              <a:t>Apostle Paul is specific</a:t>
            </a:r>
            <a:r>
              <a:rPr lang="en-CA" dirty="0"/>
              <a:t> to </a:t>
            </a:r>
            <a:r>
              <a:rPr lang="en-CA" b="1" dirty="0">
                <a:highlight>
                  <a:srgbClr val="FFFF00"/>
                </a:highlight>
              </a:rPr>
              <a:t>avoid traditions</a:t>
            </a:r>
            <a:r>
              <a:rPr lang="en-CA" dirty="0"/>
              <a:t>, </a:t>
            </a:r>
            <a:r>
              <a:rPr lang="en-CA" b="1" dirty="0">
                <a:highlight>
                  <a:srgbClr val="FFFF00"/>
                </a:highlight>
              </a:rPr>
              <a:t>speculations</a:t>
            </a:r>
            <a:r>
              <a:rPr lang="en-CA" dirty="0"/>
              <a:t>, </a:t>
            </a:r>
            <a:r>
              <a:rPr lang="en-CA" b="1" dirty="0">
                <a:highlight>
                  <a:srgbClr val="FFFF00"/>
                </a:highlight>
              </a:rPr>
              <a:t>empty controversies</a:t>
            </a:r>
            <a:r>
              <a:rPr lang="en-CA" dirty="0"/>
              <a:t>, and “</a:t>
            </a:r>
            <a:r>
              <a:rPr lang="en-CA" b="1" dirty="0">
                <a:highlight>
                  <a:srgbClr val="FFFF00"/>
                </a:highlight>
              </a:rPr>
              <a:t>myths</a:t>
            </a:r>
            <a:r>
              <a:rPr lang="en-CA" dirty="0"/>
              <a:t>”: </a:t>
            </a:r>
          </a:p>
          <a:p>
            <a:pPr marL="457200" lvl="1" indent="0">
              <a:spcBef>
                <a:spcPts val="600"/>
              </a:spcBef>
              <a:buNone/>
            </a:pPr>
            <a:r>
              <a:rPr lang="en-CA" b="1" u="sng" dirty="0"/>
              <a:t>1 Timothy 4:7a, 1:3b</a:t>
            </a:r>
            <a:r>
              <a:rPr lang="el-GR" b="1" u="sng" dirty="0"/>
              <a:t>β</a:t>
            </a:r>
            <a:r>
              <a:rPr lang="en-CA" b="1" u="sng" dirty="0"/>
              <a:t>-4, 6:3, 4b-5a ESV</a:t>
            </a:r>
            <a:br>
              <a:rPr lang="en-CA" dirty="0"/>
            </a:br>
            <a:r>
              <a:rPr lang="en-CA" b="1" dirty="0">
                <a:highlight>
                  <a:srgbClr val="FFFF00"/>
                </a:highlight>
              </a:rPr>
              <a:t>Have nothing to do with irreverent</a:t>
            </a:r>
            <a:r>
              <a:rPr lang="en-CA" dirty="0"/>
              <a:t>, </a:t>
            </a:r>
            <a:r>
              <a:rPr lang="en-CA" b="1" dirty="0">
                <a:highlight>
                  <a:srgbClr val="FFFF00"/>
                </a:highlight>
              </a:rPr>
              <a:t>silly myths</a:t>
            </a:r>
            <a:r>
              <a:rPr lang="en-CA" dirty="0"/>
              <a:t>.  </a:t>
            </a:r>
          </a:p>
          <a:p>
            <a:pPr marL="457200" lvl="1" indent="0">
              <a:spcBef>
                <a:spcPts val="600"/>
              </a:spcBef>
              <a:buNone/>
            </a:pPr>
            <a:r>
              <a:rPr lang="en-CA" dirty="0"/>
              <a:t>… not to teach any different doctrine, </a:t>
            </a:r>
            <a:br>
              <a:rPr lang="en-CA" dirty="0"/>
            </a:br>
            <a:r>
              <a:rPr lang="en-CA" dirty="0"/>
              <a:t>nor to devote themselves to myths and </a:t>
            </a:r>
            <a:r>
              <a:rPr lang="en-CA" b="1" dirty="0">
                <a:highlight>
                  <a:srgbClr val="FFFF00"/>
                </a:highlight>
              </a:rPr>
              <a:t>endless genealogies</a:t>
            </a:r>
            <a:r>
              <a:rPr lang="en-CA" dirty="0"/>
              <a:t>, </a:t>
            </a:r>
            <a:br>
              <a:rPr lang="en-CA" dirty="0"/>
            </a:br>
            <a:r>
              <a:rPr lang="en-CA" dirty="0"/>
              <a:t>which promote </a:t>
            </a:r>
            <a:r>
              <a:rPr lang="en-CA" b="1" dirty="0">
                <a:highlight>
                  <a:srgbClr val="FFFF00"/>
                </a:highlight>
              </a:rPr>
              <a:t>speculations</a:t>
            </a:r>
            <a:r>
              <a:rPr lang="en-CA" dirty="0"/>
              <a:t> rather than the stewardship from God that is by faith.  </a:t>
            </a:r>
          </a:p>
          <a:p>
            <a:pPr marL="457200" lvl="1" indent="0">
              <a:spcBef>
                <a:spcPts val="600"/>
              </a:spcBef>
              <a:buNone/>
            </a:pPr>
            <a:r>
              <a:rPr lang="en-CA" dirty="0"/>
              <a:t>If anyone teaches a </a:t>
            </a:r>
            <a:r>
              <a:rPr lang="en-CA" b="1" dirty="0">
                <a:highlight>
                  <a:srgbClr val="FFFF00"/>
                </a:highlight>
              </a:rPr>
              <a:t>different doctrine</a:t>
            </a:r>
            <a:r>
              <a:rPr lang="en-CA" dirty="0"/>
              <a:t> </a:t>
            </a:r>
            <a:br>
              <a:rPr lang="en-CA" dirty="0"/>
            </a:br>
            <a:r>
              <a:rPr lang="en-CA" dirty="0"/>
              <a:t>and does not agree with </a:t>
            </a:r>
            <a:r>
              <a:rPr lang="en-CA" b="1" dirty="0">
                <a:highlight>
                  <a:srgbClr val="FFFF00"/>
                </a:highlight>
              </a:rPr>
              <a:t>the sound words of our Lord Jesus Christ</a:t>
            </a:r>
            <a:r>
              <a:rPr lang="en-CA" dirty="0"/>
              <a:t> </a:t>
            </a:r>
            <a:br>
              <a:rPr lang="en-CA" dirty="0"/>
            </a:br>
            <a:r>
              <a:rPr lang="en-CA" dirty="0"/>
              <a:t>and the teaching that accords with godliness … </a:t>
            </a:r>
            <a:br>
              <a:rPr lang="en-CA" dirty="0"/>
            </a:br>
            <a:r>
              <a:rPr lang="en-CA" dirty="0"/>
              <a:t>He has an unhealthy craving for </a:t>
            </a:r>
            <a:r>
              <a:rPr lang="en-CA" b="1" dirty="0">
                <a:highlight>
                  <a:srgbClr val="FFFF00"/>
                </a:highlight>
              </a:rPr>
              <a:t>controversy</a:t>
            </a:r>
            <a:r>
              <a:rPr lang="en-CA" dirty="0"/>
              <a:t> and for </a:t>
            </a:r>
            <a:r>
              <a:rPr lang="en-CA" b="1" dirty="0">
                <a:highlight>
                  <a:srgbClr val="FFFF00"/>
                </a:highlight>
              </a:rPr>
              <a:t>quarrels about words</a:t>
            </a:r>
            <a:r>
              <a:rPr lang="en-CA" dirty="0"/>
              <a:t>, </a:t>
            </a:r>
            <a:br>
              <a:rPr lang="en-CA" dirty="0"/>
            </a:br>
            <a:r>
              <a:rPr lang="en-CA" dirty="0"/>
              <a:t>which produce envy, dissension, slander, evil suspicions, and constant friction … </a:t>
            </a:r>
          </a:p>
          <a:p>
            <a:pPr>
              <a:spcBef>
                <a:spcPts val="600"/>
              </a:spcBef>
            </a:pPr>
            <a:r>
              <a:rPr lang="en-CA" b="1" dirty="0">
                <a:highlight>
                  <a:srgbClr val="FFFF00"/>
                </a:highlight>
              </a:rPr>
              <a:t>Anything that is NOT clear and specific from the Bible leads to </a:t>
            </a:r>
            <a:r>
              <a:rPr lang="en-CA" dirty="0"/>
              <a:t>:</a:t>
            </a:r>
          </a:p>
          <a:p>
            <a:pPr marL="457200" lvl="1" indent="0">
              <a:spcBef>
                <a:spcPts val="600"/>
              </a:spcBef>
              <a:buNone/>
            </a:pPr>
            <a:r>
              <a:rPr lang="en-CA" dirty="0"/>
              <a:t>“</a:t>
            </a:r>
            <a:r>
              <a:rPr lang="en-CA" b="1" dirty="0">
                <a:highlight>
                  <a:srgbClr val="FFFF00"/>
                </a:highlight>
              </a:rPr>
              <a:t>envy, dissension, slander, evil suspicions, and constant friction</a:t>
            </a:r>
            <a:r>
              <a:rPr lang="en-CA" dirty="0"/>
              <a:t>”</a:t>
            </a:r>
          </a:p>
        </p:txBody>
      </p:sp>
    </p:spTree>
    <p:extLst>
      <p:ext uri="{BB962C8B-B14F-4D97-AF65-F5344CB8AC3E}">
        <p14:creationId xmlns:p14="http://schemas.microsoft.com/office/powerpoint/2010/main" val="1872445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F2FA7-CEC9-E5BA-28B4-FA7B874628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70D06F-B059-F39F-29BC-8914CC3E0499}"/>
              </a:ext>
            </a:extLst>
          </p:cNvPr>
          <p:cNvSpPr>
            <a:spLocks noGrp="1"/>
          </p:cNvSpPr>
          <p:nvPr>
            <p:ph type="title"/>
          </p:nvPr>
        </p:nvSpPr>
        <p:spPr>
          <a:xfrm>
            <a:off x="838200" y="1"/>
            <a:ext cx="10515600" cy="1169893"/>
          </a:xfrm>
        </p:spPr>
        <p:txBody>
          <a:bodyPr/>
          <a:lstStyle/>
          <a:p>
            <a:pPr algn="ctr"/>
            <a:r>
              <a:rPr lang="en-CA" dirty="0">
                <a:latin typeface="Arial Black" panose="020B0A04020102020204" pitchFamily="34" charset="0"/>
              </a:rPr>
              <a:t>Traditions and Speculation</a:t>
            </a:r>
          </a:p>
        </p:txBody>
      </p:sp>
      <p:sp>
        <p:nvSpPr>
          <p:cNvPr id="3" name="Content Placeholder 2">
            <a:extLst>
              <a:ext uri="{FF2B5EF4-FFF2-40B4-BE49-F238E27FC236}">
                <a16:creationId xmlns:a16="http://schemas.microsoft.com/office/drawing/2014/main" id="{E30728A3-4071-D5F3-8C91-128584FC9C60}"/>
              </a:ext>
            </a:extLst>
          </p:cNvPr>
          <p:cNvSpPr>
            <a:spLocks noGrp="1"/>
          </p:cNvSpPr>
          <p:nvPr>
            <p:ph idx="1"/>
          </p:nvPr>
        </p:nvSpPr>
        <p:spPr>
          <a:xfrm>
            <a:off x="0" y="1169894"/>
            <a:ext cx="12192000" cy="5688105"/>
          </a:xfrm>
        </p:spPr>
        <p:txBody>
          <a:bodyPr>
            <a:normAutofit/>
          </a:bodyPr>
          <a:lstStyle/>
          <a:p>
            <a:pPr marL="0" indent="0">
              <a:buNone/>
            </a:pPr>
            <a:r>
              <a:rPr lang="en-CA" dirty="0"/>
              <a:t>Paul continues …</a:t>
            </a:r>
          </a:p>
          <a:p>
            <a:pPr marL="457200" lvl="1" indent="0">
              <a:buNone/>
            </a:pPr>
            <a:r>
              <a:rPr lang="en-CA" b="1" u="sng" dirty="0"/>
              <a:t>2 Timothy 2:23, 14a, 4:3a, 4 ESV</a:t>
            </a:r>
            <a:r>
              <a:rPr lang="en-CA" dirty="0"/>
              <a:t> </a:t>
            </a:r>
          </a:p>
          <a:p>
            <a:pPr marL="457200" lvl="1" indent="0">
              <a:spcBef>
                <a:spcPts val="0"/>
              </a:spcBef>
              <a:buNone/>
            </a:pPr>
            <a:r>
              <a:rPr lang="en-CA" b="1" dirty="0">
                <a:highlight>
                  <a:srgbClr val="FFFF00"/>
                </a:highlight>
              </a:rPr>
              <a:t>Have nothing to do with foolish</a:t>
            </a:r>
            <a:r>
              <a:rPr lang="en-CA" dirty="0"/>
              <a:t>, </a:t>
            </a:r>
            <a:r>
              <a:rPr lang="en-CA" b="1" dirty="0">
                <a:highlight>
                  <a:srgbClr val="FFFF00"/>
                </a:highlight>
              </a:rPr>
              <a:t>ignorant controversies</a:t>
            </a:r>
            <a:r>
              <a:rPr lang="en-CA" dirty="0"/>
              <a:t>;  </a:t>
            </a:r>
            <a:br>
              <a:rPr lang="en-CA" dirty="0"/>
            </a:br>
            <a:r>
              <a:rPr lang="en-CA" dirty="0"/>
              <a:t>you know that they breed quarrels. </a:t>
            </a:r>
          </a:p>
          <a:p>
            <a:pPr marL="457200" lvl="1" indent="0">
              <a:spcBef>
                <a:spcPts val="600"/>
              </a:spcBef>
              <a:buNone/>
            </a:pPr>
            <a:r>
              <a:rPr lang="en-CA" dirty="0"/>
              <a:t>Remind them of these things, </a:t>
            </a:r>
            <a:br>
              <a:rPr lang="en-CA" dirty="0"/>
            </a:br>
            <a:r>
              <a:rPr lang="en-CA" dirty="0"/>
              <a:t>and charge them before God </a:t>
            </a:r>
            <a:r>
              <a:rPr lang="en-CA" b="1" dirty="0">
                <a:highlight>
                  <a:srgbClr val="FFFF00"/>
                </a:highlight>
              </a:rPr>
              <a:t>not to quarrel about words</a:t>
            </a:r>
            <a:r>
              <a:rPr lang="en-CA" dirty="0"/>
              <a:t> … </a:t>
            </a:r>
          </a:p>
          <a:p>
            <a:pPr marL="457200" lvl="1" indent="0">
              <a:spcBef>
                <a:spcPts val="600"/>
              </a:spcBef>
              <a:buNone/>
            </a:pPr>
            <a:r>
              <a:rPr lang="en-CA" dirty="0"/>
              <a:t>For the time is coming when </a:t>
            </a:r>
            <a:r>
              <a:rPr lang="en-CA" b="1" dirty="0">
                <a:highlight>
                  <a:srgbClr val="FFFF00"/>
                </a:highlight>
              </a:rPr>
              <a:t>people will not endure sound teaching</a:t>
            </a:r>
            <a:r>
              <a:rPr lang="en-CA" dirty="0"/>
              <a:t> … </a:t>
            </a:r>
            <a:br>
              <a:rPr lang="en-CA" dirty="0"/>
            </a:br>
            <a:r>
              <a:rPr lang="en-CA" dirty="0"/>
              <a:t>and will turn away from listening to the truth and </a:t>
            </a:r>
            <a:r>
              <a:rPr lang="en-CA" b="1" dirty="0">
                <a:highlight>
                  <a:srgbClr val="FFFF00"/>
                </a:highlight>
              </a:rPr>
              <a:t>wander off into myths</a:t>
            </a:r>
            <a:r>
              <a:rPr lang="en-CA" dirty="0"/>
              <a:t>.</a:t>
            </a:r>
          </a:p>
          <a:p>
            <a:pPr marL="457200" lvl="1" indent="0">
              <a:spcBef>
                <a:spcPts val="1200"/>
              </a:spcBef>
              <a:buNone/>
            </a:pPr>
            <a:r>
              <a:rPr lang="en-CA" b="1" u="sng" dirty="0"/>
              <a:t>Titus 3:9, 1:14 ESV</a:t>
            </a:r>
          </a:p>
          <a:p>
            <a:pPr marL="457200" lvl="1" indent="0">
              <a:spcBef>
                <a:spcPts val="0"/>
              </a:spcBef>
              <a:buNone/>
            </a:pPr>
            <a:r>
              <a:rPr lang="en-CA" dirty="0"/>
              <a:t> </a:t>
            </a:r>
            <a:r>
              <a:rPr lang="en-CA" b="1" dirty="0">
                <a:highlight>
                  <a:srgbClr val="FFFF00"/>
                </a:highlight>
              </a:rPr>
              <a:t>But avoid foolish controversies</a:t>
            </a:r>
            <a:r>
              <a:rPr lang="en-CA" dirty="0"/>
              <a:t>, </a:t>
            </a:r>
            <a:r>
              <a:rPr lang="en-CA" b="1" dirty="0">
                <a:highlight>
                  <a:srgbClr val="FFFF00"/>
                </a:highlight>
              </a:rPr>
              <a:t>genealogies</a:t>
            </a:r>
            <a:r>
              <a:rPr lang="en-CA" dirty="0"/>
              <a:t>, </a:t>
            </a:r>
            <a:r>
              <a:rPr lang="en-CA" b="1" dirty="0">
                <a:highlight>
                  <a:srgbClr val="FFFF00"/>
                </a:highlight>
              </a:rPr>
              <a:t>dissensions</a:t>
            </a:r>
            <a:r>
              <a:rPr lang="en-CA" dirty="0"/>
              <a:t>, </a:t>
            </a:r>
            <a:br>
              <a:rPr lang="en-CA" dirty="0"/>
            </a:br>
            <a:r>
              <a:rPr lang="en-CA" dirty="0"/>
              <a:t>and </a:t>
            </a:r>
            <a:r>
              <a:rPr lang="en-CA" b="1" dirty="0">
                <a:highlight>
                  <a:srgbClr val="FFFF00"/>
                </a:highlight>
              </a:rPr>
              <a:t>quarrels about the law</a:t>
            </a:r>
            <a:r>
              <a:rPr lang="en-CA" dirty="0"/>
              <a:t>, for they are unprofitable and worthless.  </a:t>
            </a:r>
          </a:p>
          <a:p>
            <a:pPr marL="457200" lvl="1" indent="0">
              <a:spcBef>
                <a:spcPts val="600"/>
              </a:spcBef>
              <a:buNone/>
            </a:pPr>
            <a:r>
              <a:rPr lang="en-CA" dirty="0"/>
              <a:t>… not devoting themselves to </a:t>
            </a:r>
            <a:r>
              <a:rPr lang="en-CA" b="1" dirty="0">
                <a:highlight>
                  <a:srgbClr val="FFFF00"/>
                </a:highlight>
              </a:rPr>
              <a:t>Jewish myths</a:t>
            </a:r>
            <a:r>
              <a:rPr lang="en-CA" dirty="0"/>
              <a:t> </a:t>
            </a:r>
            <a:br>
              <a:rPr lang="en-CA" dirty="0"/>
            </a:br>
            <a:r>
              <a:rPr lang="en-CA" dirty="0"/>
              <a:t>and the </a:t>
            </a:r>
            <a:r>
              <a:rPr lang="en-CA" b="1" dirty="0">
                <a:highlight>
                  <a:srgbClr val="FFFF00"/>
                </a:highlight>
              </a:rPr>
              <a:t>commands of people</a:t>
            </a:r>
            <a:r>
              <a:rPr lang="en-CA" dirty="0"/>
              <a:t> who turn away from the truth.</a:t>
            </a:r>
          </a:p>
        </p:txBody>
      </p:sp>
    </p:spTree>
    <p:extLst>
      <p:ext uri="{BB962C8B-B14F-4D97-AF65-F5344CB8AC3E}">
        <p14:creationId xmlns:p14="http://schemas.microsoft.com/office/powerpoint/2010/main" val="3040919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49B4-F8BD-83C7-64F9-3B757A11D9FA}"/>
              </a:ext>
            </a:extLst>
          </p:cNvPr>
          <p:cNvSpPr>
            <a:spLocks noGrp="1"/>
          </p:cNvSpPr>
          <p:nvPr>
            <p:ph type="title"/>
          </p:nvPr>
        </p:nvSpPr>
        <p:spPr>
          <a:xfrm>
            <a:off x="838200" y="1"/>
            <a:ext cx="10515600" cy="1168399"/>
          </a:xfrm>
        </p:spPr>
        <p:txBody>
          <a:bodyPr/>
          <a:lstStyle/>
          <a:p>
            <a:pPr algn="ctr"/>
            <a:r>
              <a:rPr lang="en-CA" dirty="0">
                <a:latin typeface="Arial Black" panose="020B0A04020102020204" pitchFamily="34" charset="0"/>
              </a:rPr>
              <a:t>Follow Me</a:t>
            </a:r>
          </a:p>
        </p:txBody>
      </p:sp>
      <p:sp>
        <p:nvSpPr>
          <p:cNvPr id="3" name="Content Placeholder 2">
            <a:extLst>
              <a:ext uri="{FF2B5EF4-FFF2-40B4-BE49-F238E27FC236}">
                <a16:creationId xmlns:a16="http://schemas.microsoft.com/office/drawing/2014/main" id="{E9237F67-5BEE-96E5-C20D-BA41A8B05F89}"/>
              </a:ext>
            </a:extLst>
          </p:cNvPr>
          <p:cNvSpPr>
            <a:spLocks noGrp="1"/>
          </p:cNvSpPr>
          <p:nvPr>
            <p:ph idx="1"/>
          </p:nvPr>
        </p:nvSpPr>
        <p:spPr>
          <a:xfrm>
            <a:off x="0" y="1168400"/>
            <a:ext cx="12192000" cy="5689599"/>
          </a:xfrm>
        </p:spPr>
        <p:txBody>
          <a:bodyPr>
            <a:normAutofit/>
          </a:bodyPr>
          <a:lstStyle/>
          <a:p>
            <a:r>
              <a:rPr lang="en-CA" dirty="0"/>
              <a:t>The primary purpose of John’s Gospel was to fill in gaps of the Synoptic Gospels, in particular, the emphasis on the Family Relationship – “love”</a:t>
            </a:r>
          </a:p>
          <a:p>
            <a:r>
              <a:rPr lang="en-CA" dirty="0"/>
              <a:t>Jesus last teaching to the Apostles recorded by John, ends with the following admonition: </a:t>
            </a:r>
            <a:r>
              <a:rPr lang="en-CA" sz="2400" b="1" u="sng" dirty="0"/>
              <a:t>John 21:19b ESV</a:t>
            </a:r>
            <a:endParaRPr lang="en-CA" b="1" u="sng" dirty="0"/>
          </a:p>
          <a:p>
            <a:pPr marL="457200" lvl="1" indent="0">
              <a:spcBef>
                <a:spcPts val="0"/>
              </a:spcBef>
              <a:buNone/>
            </a:pPr>
            <a:r>
              <a:rPr lang="en-CA" b="1" dirty="0">
                <a:highlight>
                  <a:srgbClr val="FFFF00"/>
                </a:highlight>
              </a:rPr>
              <a:t>And after saying this he said to him, “Follow me.”</a:t>
            </a:r>
          </a:p>
          <a:p>
            <a:r>
              <a:rPr lang="en-CA" dirty="0"/>
              <a:t>Jesus is making the point alluded to by Paul, “</a:t>
            </a:r>
            <a:r>
              <a:rPr lang="en-CA" b="1" dirty="0">
                <a:highlight>
                  <a:srgbClr val="FFFF00"/>
                </a:highlight>
              </a:rPr>
              <a:t>the sound words of our Lord Jesus Christ</a:t>
            </a:r>
            <a:r>
              <a:rPr lang="en-CA" dirty="0"/>
              <a:t>” – the whole Bible is the recorded “</a:t>
            </a:r>
            <a:r>
              <a:rPr lang="en-CA" b="1" dirty="0">
                <a:highlight>
                  <a:srgbClr val="FFFF00"/>
                </a:highlight>
              </a:rPr>
              <a:t>words of our Lord Jesus Christ</a:t>
            </a:r>
            <a:r>
              <a:rPr lang="en-CA" dirty="0"/>
              <a:t>”</a:t>
            </a:r>
          </a:p>
          <a:p>
            <a:r>
              <a:rPr lang="en-CA" dirty="0"/>
              <a:t>To “</a:t>
            </a:r>
            <a:r>
              <a:rPr lang="en-CA" b="1" dirty="0">
                <a:highlight>
                  <a:srgbClr val="FFFF00"/>
                </a:highlight>
              </a:rPr>
              <a:t>follow Jesus Christ</a:t>
            </a:r>
            <a:r>
              <a:rPr lang="en-CA" dirty="0"/>
              <a:t>” we must strive to understand all his words and distinguish the truth from “traditions”,  “speculations”, and “myths”</a:t>
            </a:r>
          </a:p>
          <a:p>
            <a:r>
              <a:rPr lang="en-CA" b="1" dirty="0">
                <a:highlight>
                  <a:srgbClr val="FFFF00"/>
                </a:highlight>
              </a:rPr>
              <a:t>No where is this more important than in understanding the “Family Relationship”</a:t>
            </a:r>
          </a:p>
        </p:txBody>
      </p:sp>
    </p:spTree>
    <p:extLst>
      <p:ext uri="{BB962C8B-B14F-4D97-AF65-F5344CB8AC3E}">
        <p14:creationId xmlns:p14="http://schemas.microsoft.com/office/powerpoint/2010/main" val="2653068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BD6B-770A-E770-32AD-E89A7C5BB565}"/>
              </a:ext>
            </a:extLst>
          </p:cNvPr>
          <p:cNvSpPr>
            <a:spLocks noGrp="1"/>
          </p:cNvSpPr>
          <p:nvPr>
            <p:ph type="title"/>
          </p:nvPr>
        </p:nvSpPr>
        <p:spPr>
          <a:xfrm>
            <a:off x="838200" y="1"/>
            <a:ext cx="10515600" cy="1130299"/>
          </a:xfrm>
        </p:spPr>
        <p:txBody>
          <a:bodyPr/>
          <a:lstStyle/>
          <a:p>
            <a:pPr algn="ctr"/>
            <a:r>
              <a:rPr lang="en-CA" dirty="0">
                <a:latin typeface="Arial Black" panose="020B0A04020102020204" pitchFamily="34" charset="0"/>
              </a:rPr>
              <a:t>Jesus’ New Commandment</a:t>
            </a:r>
          </a:p>
        </p:txBody>
      </p:sp>
      <p:sp>
        <p:nvSpPr>
          <p:cNvPr id="3" name="Content Placeholder 2">
            <a:extLst>
              <a:ext uri="{FF2B5EF4-FFF2-40B4-BE49-F238E27FC236}">
                <a16:creationId xmlns:a16="http://schemas.microsoft.com/office/drawing/2014/main" id="{98CA0E99-A55D-E707-D9AE-6CFC1E53D567}"/>
              </a:ext>
            </a:extLst>
          </p:cNvPr>
          <p:cNvSpPr>
            <a:spLocks noGrp="1"/>
          </p:cNvSpPr>
          <p:nvPr>
            <p:ph idx="1"/>
          </p:nvPr>
        </p:nvSpPr>
        <p:spPr>
          <a:xfrm>
            <a:off x="0" y="1130300"/>
            <a:ext cx="12192000" cy="5727699"/>
          </a:xfrm>
        </p:spPr>
        <p:txBody>
          <a:bodyPr>
            <a:normAutofit/>
          </a:bodyPr>
          <a:lstStyle/>
          <a:p>
            <a:pPr marL="457200" lvl="1" indent="0">
              <a:buNone/>
            </a:pPr>
            <a:r>
              <a:rPr lang="en-CA" b="1" u="sng" dirty="0"/>
              <a:t>John 13:34, 15:12 ESV</a:t>
            </a:r>
          </a:p>
          <a:p>
            <a:pPr marL="457200" lvl="1" indent="0">
              <a:spcBef>
                <a:spcPts val="0"/>
              </a:spcBef>
              <a:buNone/>
            </a:pPr>
            <a:r>
              <a:rPr lang="en-CA" b="1" dirty="0">
                <a:highlight>
                  <a:srgbClr val="FFFF00"/>
                </a:highlight>
              </a:rPr>
              <a:t>A new commandment I give to you</a:t>
            </a:r>
            <a:r>
              <a:rPr lang="en-CA" dirty="0"/>
              <a:t>, that you </a:t>
            </a:r>
            <a:r>
              <a:rPr lang="en-CA" b="1" dirty="0">
                <a:highlight>
                  <a:srgbClr val="FFFF00"/>
                </a:highlight>
              </a:rPr>
              <a:t>love one another</a:t>
            </a:r>
            <a:r>
              <a:rPr lang="en-CA" dirty="0"/>
              <a:t>: </a:t>
            </a:r>
            <a:br>
              <a:rPr lang="en-CA" dirty="0"/>
            </a:br>
            <a:r>
              <a:rPr lang="en-CA" dirty="0"/>
              <a:t>just as I have loved you, you also are to love one another.  </a:t>
            </a:r>
          </a:p>
          <a:p>
            <a:pPr marL="457200" lvl="1" indent="0">
              <a:spcBef>
                <a:spcPts val="600"/>
              </a:spcBef>
              <a:buNone/>
            </a:pPr>
            <a:r>
              <a:rPr lang="en-CA" dirty="0"/>
              <a:t>… </a:t>
            </a:r>
            <a:r>
              <a:rPr lang="en-CA" b="1" dirty="0">
                <a:highlight>
                  <a:srgbClr val="FFFF00"/>
                </a:highlight>
              </a:rPr>
              <a:t>this is my commandment, that you love one another as I have loved you</a:t>
            </a:r>
            <a:r>
              <a:rPr lang="en-CA" dirty="0"/>
              <a:t>.</a:t>
            </a:r>
          </a:p>
          <a:p>
            <a:pPr marL="457200" lvl="1" indent="0">
              <a:spcBef>
                <a:spcPts val="1200"/>
              </a:spcBef>
              <a:buNone/>
            </a:pPr>
            <a:r>
              <a:rPr lang="en-CA" b="1" u="sng" dirty="0"/>
              <a:t>1 John 2:7-8, 4:21 ESV</a:t>
            </a:r>
          </a:p>
          <a:p>
            <a:pPr marL="457200" lvl="1" indent="0">
              <a:spcBef>
                <a:spcPts val="0"/>
              </a:spcBef>
              <a:buNone/>
            </a:pPr>
            <a:r>
              <a:rPr lang="en-CA" dirty="0"/>
              <a:t>Beloved, I am writing you </a:t>
            </a:r>
            <a:r>
              <a:rPr lang="en-CA" b="1" dirty="0">
                <a:highlight>
                  <a:srgbClr val="FFFF00"/>
                </a:highlight>
              </a:rPr>
              <a:t>no new commandment</a:t>
            </a:r>
            <a:r>
              <a:rPr lang="en-CA" dirty="0"/>
              <a:t>, </a:t>
            </a:r>
            <a:br>
              <a:rPr lang="en-CA" dirty="0"/>
            </a:br>
            <a:r>
              <a:rPr lang="en-CA" dirty="0"/>
              <a:t>but </a:t>
            </a:r>
            <a:r>
              <a:rPr lang="en-CA" b="1" dirty="0">
                <a:highlight>
                  <a:srgbClr val="FFFF00"/>
                </a:highlight>
              </a:rPr>
              <a:t>an old commandment that you had from the beginning</a:t>
            </a:r>
            <a:r>
              <a:rPr lang="en-CA" dirty="0"/>
              <a:t>.  </a:t>
            </a:r>
            <a:br>
              <a:rPr lang="en-CA" dirty="0"/>
            </a:br>
            <a:r>
              <a:rPr lang="en-CA" dirty="0"/>
              <a:t>The old commandment is the word that you have heard.  </a:t>
            </a:r>
          </a:p>
          <a:p>
            <a:pPr marL="457200" lvl="1" indent="0">
              <a:spcBef>
                <a:spcPts val="600"/>
              </a:spcBef>
              <a:buNone/>
            </a:pPr>
            <a:r>
              <a:rPr lang="en-CA" dirty="0"/>
              <a:t>At the same time, it is </a:t>
            </a:r>
            <a:r>
              <a:rPr lang="en-CA" b="1" dirty="0">
                <a:highlight>
                  <a:srgbClr val="FFFF00"/>
                </a:highlight>
              </a:rPr>
              <a:t>a new commandment</a:t>
            </a:r>
            <a:r>
              <a:rPr lang="en-CA" dirty="0"/>
              <a:t> that I am writing to you, </a:t>
            </a:r>
            <a:br>
              <a:rPr lang="en-CA" dirty="0"/>
            </a:br>
            <a:r>
              <a:rPr lang="en-CA" dirty="0"/>
              <a:t>which is true in him and in you, </a:t>
            </a:r>
            <a:br>
              <a:rPr lang="en-CA" dirty="0"/>
            </a:br>
            <a:r>
              <a:rPr lang="en-CA" dirty="0"/>
              <a:t>because the darkness is passing away and </a:t>
            </a:r>
            <a:r>
              <a:rPr lang="en-CA" b="1" dirty="0">
                <a:highlight>
                  <a:srgbClr val="FFFF00"/>
                </a:highlight>
              </a:rPr>
              <a:t>the true light is already shining</a:t>
            </a:r>
            <a:r>
              <a:rPr lang="en-CA" dirty="0"/>
              <a:t>.  </a:t>
            </a:r>
          </a:p>
          <a:p>
            <a:pPr marL="457200" lvl="1" indent="0">
              <a:spcBef>
                <a:spcPts val="600"/>
              </a:spcBef>
              <a:buNone/>
            </a:pPr>
            <a:r>
              <a:rPr lang="en-CA" dirty="0"/>
              <a:t>And this commandment we have from him: </a:t>
            </a:r>
          </a:p>
          <a:p>
            <a:pPr marL="914400" lvl="2" indent="0">
              <a:spcBef>
                <a:spcPts val="0"/>
              </a:spcBef>
              <a:buNone/>
            </a:pPr>
            <a:r>
              <a:rPr lang="en-CA" sz="2400" b="1" dirty="0">
                <a:highlight>
                  <a:srgbClr val="FFFF00"/>
                </a:highlight>
              </a:rPr>
              <a:t>whoever loves God must also love his brother</a:t>
            </a:r>
            <a:r>
              <a:rPr lang="en-CA" sz="2400" dirty="0"/>
              <a:t>.</a:t>
            </a:r>
          </a:p>
        </p:txBody>
      </p:sp>
    </p:spTree>
    <p:extLst>
      <p:ext uri="{BB962C8B-B14F-4D97-AF65-F5344CB8AC3E}">
        <p14:creationId xmlns:p14="http://schemas.microsoft.com/office/powerpoint/2010/main" val="1600555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E717-07E4-BCCE-7F9E-8D430A72828F}"/>
              </a:ext>
            </a:extLst>
          </p:cNvPr>
          <p:cNvSpPr>
            <a:spLocks noGrp="1"/>
          </p:cNvSpPr>
          <p:nvPr>
            <p:ph type="title"/>
          </p:nvPr>
        </p:nvSpPr>
        <p:spPr>
          <a:xfrm>
            <a:off x="838200" y="1"/>
            <a:ext cx="10515600" cy="1117599"/>
          </a:xfrm>
        </p:spPr>
        <p:txBody>
          <a:bodyPr>
            <a:normAutofit fontScale="90000"/>
          </a:bodyPr>
          <a:lstStyle/>
          <a:p>
            <a:pPr algn="ctr"/>
            <a:r>
              <a:rPr lang="en-CA" dirty="0">
                <a:latin typeface="Arial Black" panose="020B0A04020102020204" pitchFamily="34" charset="0"/>
              </a:rPr>
              <a:t>The Old Commandment Made New</a:t>
            </a:r>
          </a:p>
        </p:txBody>
      </p:sp>
      <p:sp>
        <p:nvSpPr>
          <p:cNvPr id="3" name="Content Placeholder 2">
            <a:extLst>
              <a:ext uri="{FF2B5EF4-FFF2-40B4-BE49-F238E27FC236}">
                <a16:creationId xmlns:a16="http://schemas.microsoft.com/office/drawing/2014/main" id="{526F27E7-B4AC-0118-C2BE-041FB2573F4A}"/>
              </a:ext>
            </a:extLst>
          </p:cNvPr>
          <p:cNvSpPr>
            <a:spLocks noGrp="1"/>
          </p:cNvSpPr>
          <p:nvPr>
            <p:ph idx="1"/>
          </p:nvPr>
        </p:nvSpPr>
        <p:spPr>
          <a:xfrm>
            <a:off x="0" y="1117600"/>
            <a:ext cx="12192000" cy="5740400"/>
          </a:xfrm>
        </p:spPr>
        <p:txBody>
          <a:bodyPr>
            <a:normAutofit lnSpcReduction="10000"/>
          </a:bodyPr>
          <a:lstStyle/>
          <a:p>
            <a:pPr marL="0" indent="0">
              <a:buNone/>
            </a:pPr>
            <a:r>
              <a:rPr lang="en-CA" b="1" dirty="0">
                <a:highlight>
                  <a:srgbClr val="FFFF00"/>
                </a:highlight>
              </a:rPr>
              <a:t>Godly Love is NOT possible without the indwelling of the Holy Spirit</a:t>
            </a:r>
            <a:r>
              <a:rPr lang="en-CA" dirty="0"/>
              <a:t>:</a:t>
            </a:r>
          </a:p>
          <a:p>
            <a:pPr marL="457200" lvl="1" indent="0">
              <a:spcBef>
                <a:spcPts val="0"/>
              </a:spcBef>
              <a:buNone/>
            </a:pPr>
            <a:r>
              <a:rPr lang="en-CA" b="1" u="sng" dirty="0"/>
              <a:t>Mark 12:28-31 ESV</a:t>
            </a:r>
          </a:p>
          <a:p>
            <a:pPr marL="457200" lvl="1" indent="0">
              <a:spcBef>
                <a:spcPts val="0"/>
              </a:spcBef>
              <a:buNone/>
            </a:pPr>
            <a:r>
              <a:rPr lang="en-CA" dirty="0"/>
              <a:t>And </a:t>
            </a:r>
            <a:r>
              <a:rPr lang="en-CA" b="1" dirty="0">
                <a:highlight>
                  <a:srgbClr val="FFFF00"/>
                </a:highlight>
              </a:rPr>
              <a:t>one of the scribes</a:t>
            </a:r>
            <a:r>
              <a:rPr lang="en-CA" dirty="0"/>
              <a:t> came up and heard them disputing with one another, </a:t>
            </a:r>
            <a:br>
              <a:rPr lang="en-CA" dirty="0"/>
            </a:br>
            <a:r>
              <a:rPr lang="en-CA" dirty="0"/>
              <a:t>and seeing that he answered them well, asked him, </a:t>
            </a:r>
          </a:p>
          <a:p>
            <a:pPr marL="914400" lvl="1" indent="0">
              <a:spcBef>
                <a:spcPts val="0"/>
              </a:spcBef>
              <a:buNone/>
            </a:pPr>
            <a:r>
              <a:rPr lang="en-CA" dirty="0"/>
              <a:t>“</a:t>
            </a:r>
            <a:r>
              <a:rPr lang="en-CA" b="1" dirty="0">
                <a:highlight>
                  <a:srgbClr val="FFFF00"/>
                </a:highlight>
              </a:rPr>
              <a:t>Which commandment is the most important of all</a:t>
            </a:r>
            <a:r>
              <a:rPr lang="en-CA" dirty="0"/>
              <a:t>?”  </a:t>
            </a:r>
          </a:p>
          <a:p>
            <a:pPr marL="457200" lvl="1" indent="0">
              <a:spcBef>
                <a:spcPts val="600"/>
              </a:spcBef>
              <a:buNone/>
            </a:pPr>
            <a:r>
              <a:rPr lang="en-CA" dirty="0"/>
              <a:t>Jesus answered, </a:t>
            </a:r>
          </a:p>
          <a:p>
            <a:pPr marL="914400" lvl="1" indent="0">
              <a:spcBef>
                <a:spcPts val="0"/>
              </a:spcBef>
              <a:buNone/>
            </a:pPr>
            <a:r>
              <a:rPr lang="en-CA" dirty="0"/>
              <a:t>“The most important is, </a:t>
            </a:r>
          </a:p>
          <a:p>
            <a:pPr marL="1379538" lvl="1" indent="0">
              <a:spcBef>
                <a:spcPts val="0"/>
              </a:spcBef>
              <a:buNone/>
            </a:pPr>
            <a:r>
              <a:rPr lang="en-CA" dirty="0"/>
              <a:t>‘Hear, O Israel: The Lord our God, the Lord is one.  </a:t>
            </a:r>
            <a:br>
              <a:rPr lang="en-CA" dirty="0"/>
            </a:br>
            <a:r>
              <a:rPr lang="en-CA" dirty="0"/>
              <a:t>And </a:t>
            </a:r>
            <a:r>
              <a:rPr lang="en-CA" b="1" dirty="0">
                <a:highlight>
                  <a:srgbClr val="FFFF00"/>
                </a:highlight>
              </a:rPr>
              <a:t>you shall love the Lord your God with all your heart </a:t>
            </a:r>
            <a:br>
              <a:rPr lang="en-CA" b="1" dirty="0">
                <a:highlight>
                  <a:srgbClr val="FFFF00"/>
                </a:highlight>
              </a:rPr>
            </a:br>
            <a:r>
              <a:rPr lang="en-CA" b="1" dirty="0">
                <a:highlight>
                  <a:srgbClr val="FFFF00"/>
                </a:highlight>
              </a:rPr>
              <a:t>and with all your [being] and with all your mind and with all your strength</a:t>
            </a:r>
            <a:r>
              <a:rPr lang="en-CA" dirty="0"/>
              <a:t>.’</a:t>
            </a:r>
          </a:p>
          <a:p>
            <a:pPr marL="914400" lvl="1" indent="0">
              <a:spcBef>
                <a:spcPts val="0"/>
              </a:spcBef>
              <a:buNone/>
            </a:pPr>
            <a:r>
              <a:rPr lang="en-CA" dirty="0"/>
              <a:t>  The second is this: </a:t>
            </a:r>
          </a:p>
          <a:p>
            <a:pPr marL="1379538" lvl="1" indent="0">
              <a:spcBef>
                <a:spcPts val="0"/>
              </a:spcBef>
              <a:buNone/>
            </a:pPr>
            <a:r>
              <a:rPr lang="en-CA" dirty="0"/>
              <a:t>‘</a:t>
            </a:r>
            <a:r>
              <a:rPr lang="en-CA" b="1" dirty="0">
                <a:highlight>
                  <a:srgbClr val="FFFF00"/>
                </a:highlight>
              </a:rPr>
              <a:t>You shall love your neighbor as yourself</a:t>
            </a:r>
            <a:r>
              <a:rPr lang="en-CA" dirty="0"/>
              <a:t>.’  </a:t>
            </a:r>
          </a:p>
          <a:p>
            <a:pPr marL="914400" lvl="1" indent="-52388">
              <a:spcBef>
                <a:spcPts val="600"/>
              </a:spcBef>
              <a:buNone/>
            </a:pPr>
            <a:r>
              <a:rPr lang="en-CA" dirty="0"/>
              <a:t>There is no other commandment greater than these.”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CA" sz="2400" b="1" i="0" u="sng" strike="noStrike" kern="1200" cap="none" spc="0" normalizeH="0" baseline="0" noProof="0" dirty="0">
                <a:ln>
                  <a:noFill/>
                </a:ln>
                <a:solidFill>
                  <a:prstClr val="black"/>
                </a:solidFill>
                <a:effectLst/>
                <a:uLnTx/>
                <a:uFillTx/>
                <a:latin typeface="Aptos" panose="02110004020202020204"/>
                <a:ea typeface="+mn-ea"/>
                <a:cs typeface="+mn-cs"/>
              </a:rPr>
              <a:t>Romans 5:5 ESV</a:t>
            </a:r>
          </a:p>
          <a:p>
            <a:pPr marL="457200"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and hope does not put us to shame, </a:t>
            </a:r>
          </a:p>
          <a:p>
            <a:pPr marL="457200"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because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God’s love has been poured into our hearts through the Holy Spirit</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[which] has been given to us.</a:t>
            </a:r>
          </a:p>
          <a:p>
            <a:pPr marL="0" indent="0">
              <a:spcBef>
                <a:spcPts val="600"/>
              </a:spcBef>
              <a:buNone/>
            </a:pPr>
            <a:endParaRPr lang="en-CA" dirty="0"/>
          </a:p>
        </p:txBody>
      </p:sp>
    </p:spTree>
    <p:extLst>
      <p:ext uri="{BB962C8B-B14F-4D97-AF65-F5344CB8AC3E}">
        <p14:creationId xmlns:p14="http://schemas.microsoft.com/office/powerpoint/2010/main" val="246089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003F5-2859-5CF8-5D7D-AF5926A5BBEC}"/>
              </a:ext>
            </a:extLst>
          </p:cNvPr>
          <p:cNvSpPr>
            <a:spLocks noGrp="1"/>
          </p:cNvSpPr>
          <p:nvPr>
            <p:ph type="title"/>
          </p:nvPr>
        </p:nvSpPr>
        <p:spPr>
          <a:xfrm>
            <a:off x="838200" y="1"/>
            <a:ext cx="10515600" cy="1155699"/>
          </a:xfrm>
        </p:spPr>
        <p:txBody>
          <a:bodyPr/>
          <a:lstStyle/>
          <a:p>
            <a:pPr algn="ctr"/>
            <a:r>
              <a:rPr lang="en-CA" dirty="0">
                <a:latin typeface="Arial Black" panose="020B0A04020102020204" pitchFamily="34" charset="0"/>
              </a:rPr>
              <a:t>Family Love</a:t>
            </a:r>
          </a:p>
        </p:txBody>
      </p:sp>
      <p:sp>
        <p:nvSpPr>
          <p:cNvPr id="3" name="Content Placeholder 2">
            <a:extLst>
              <a:ext uri="{FF2B5EF4-FFF2-40B4-BE49-F238E27FC236}">
                <a16:creationId xmlns:a16="http://schemas.microsoft.com/office/drawing/2014/main" id="{11FDD802-4704-A176-DF77-8D46B5808747}"/>
              </a:ext>
            </a:extLst>
          </p:cNvPr>
          <p:cNvSpPr>
            <a:spLocks noGrp="1"/>
          </p:cNvSpPr>
          <p:nvPr>
            <p:ph idx="1"/>
          </p:nvPr>
        </p:nvSpPr>
        <p:spPr>
          <a:xfrm>
            <a:off x="699246" y="1155700"/>
            <a:ext cx="10808391" cy="5702299"/>
          </a:xfrm>
        </p:spPr>
        <p:txBody>
          <a:bodyPr>
            <a:normAutofit/>
          </a:bodyPr>
          <a:lstStyle/>
          <a:p>
            <a:r>
              <a:rPr lang="en-CA" dirty="0"/>
              <a:t>There is inherent love by parents for children and among siblings:</a:t>
            </a:r>
          </a:p>
          <a:p>
            <a:pPr marL="457200" lvl="1" indent="0">
              <a:spcBef>
                <a:spcPts val="0"/>
              </a:spcBef>
              <a:buNone/>
            </a:pPr>
            <a:r>
              <a:rPr lang="en-CA" b="1" u="sng" dirty="0"/>
              <a:t>Mark 3:31-35 ESV</a:t>
            </a:r>
          </a:p>
          <a:p>
            <a:pPr marL="457200" lvl="1" indent="0">
              <a:spcBef>
                <a:spcPts val="0"/>
              </a:spcBef>
              <a:buNone/>
            </a:pPr>
            <a:r>
              <a:rPr lang="en-CA" dirty="0"/>
              <a:t>And his mother and his brothers came, </a:t>
            </a:r>
            <a:br>
              <a:rPr lang="en-CA" dirty="0"/>
            </a:br>
            <a:r>
              <a:rPr lang="en-CA" dirty="0"/>
              <a:t>and standing outside they sent to him and called him.  </a:t>
            </a:r>
            <a:br>
              <a:rPr lang="en-CA" dirty="0"/>
            </a:br>
            <a:r>
              <a:rPr lang="en-CA" dirty="0"/>
              <a:t>And a crowd was sitting around him, and they said to him, </a:t>
            </a:r>
          </a:p>
          <a:p>
            <a:pPr marL="914400" lvl="1" indent="0">
              <a:spcBef>
                <a:spcPts val="0"/>
              </a:spcBef>
              <a:buNone/>
            </a:pPr>
            <a:r>
              <a:rPr lang="en-CA" dirty="0"/>
              <a:t>“Your mother and your brothers are outside, seeking you.”  </a:t>
            </a:r>
          </a:p>
          <a:p>
            <a:pPr marL="457200" lvl="1" indent="0">
              <a:buNone/>
            </a:pPr>
            <a:r>
              <a:rPr lang="en-CA" dirty="0"/>
              <a:t>And he answered them, “</a:t>
            </a:r>
            <a:r>
              <a:rPr lang="en-CA" b="1" dirty="0">
                <a:highlight>
                  <a:srgbClr val="FFFF00"/>
                </a:highlight>
              </a:rPr>
              <a:t>Who are my mother and my brothers</a:t>
            </a:r>
            <a:r>
              <a:rPr lang="en-CA" dirty="0"/>
              <a:t>?”  </a:t>
            </a:r>
          </a:p>
          <a:p>
            <a:pPr marL="457200" lvl="1" indent="0">
              <a:buNone/>
            </a:pPr>
            <a:r>
              <a:rPr lang="en-CA" dirty="0"/>
              <a:t>And looking about at those who sat around him, he said, </a:t>
            </a:r>
          </a:p>
          <a:p>
            <a:pPr marL="914400" lvl="1" indent="0">
              <a:spcBef>
                <a:spcPts val="0"/>
              </a:spcBef>
              <a:buNone/>
            </a:pPr>
            <a:r>
              <a:rPr lang="en-CA" dirty="0"/>
              <a:t>“Here are my mother and my brothers!  </a:t>
            </a:r>
            <a:br>
              <a:rPr lang="en-CA" dirty="0"/>
            </a:br>
            <a:r>
              <a:rPr lang="en-CA" b="1" dirty="0">
                <a:highlight>
                  <a:srgbClr val="FFFF00"/>
                </a:highlight>
              </a:rPr>
              <a:t>For whoever does the will of God, </a:t>
            </a:r>
            <a:br>
              <a:rPr lang="en-CA" b="1" dirty="0">
                <a:highlight>
                  <a:srgbClr val="FFFF00"/>
                </a:highlight>
              </a:rPr>
            </a:br>
            <a:r>
              <a:rPr lang="en-CA" b="1" dirty="0">
                <a:highlight>
                  <a:srgbClr val="FFFF00"/>
                </a:highlight>
              </a:rPr>
              <a:t>he is my brother and sister and mother</a:t>
            </a:r>
            <a:r>
              <a:rPr lang="en-CA" dirty="0"/>
              <a:t>.”</a:t>
            </a:r>
          </a:p>
          <a:p>
            <a:r>
              <a:rPr lang="en-CA" dirty="0"/>
              <a:t>Jesus does NOT mean to diminish his love for his mother and siblings – </a:t>
            </a:r>
            <a:r>
              <a:rPr lang="en-CA" b="1" dirty="0">
                <a:highlight>
                  <a:srgbClr val="FFFF00"/>
                </a:highlight>
              </a:rPr>
              <a:t>Jesus’ point is that as Christians we need to develop “family love” for one another</a:t>
            </a:r>
          </a:p>
        </p:txBody>
      </p:sp>
    </p:spTree>
    <p:extLst>
      <p:ext uri="{BB962C8B-B14F-4D97-AF65-F5344CB8AC3E}">
        <p14:creationId xmlns:p14="http://schemas.microsoft.com/office/powerpoint/2010/main" val="324545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FB047-AEB4-DE0B-3990-4BD6BD97DE34}"/>
              </a:ext>
            </a:extLst>
          </p:cNvPr>
          <p:cNvSpPr>
            <a:spLocks noGrp="1"/>
          </p:cNvSpPr>
          <p:nvPr>
            <p:ph type="title"/>
          </p:nvPr>
        </p:nvSpPr>
        <p:spPr>
          <a:xfrm>
            <a:off x="838200" y="1"/>
            <a:ext cx="10515600" cy="1168399"/>
          </a:xfrm>
        </p:spPr>
        <p:txBody>
          <a:bodyPr/>
          <a:lstStyle/>
          <a:p>
            <a:pPr algn="ctr"/>
            <a:r>
              <a:rPr lang="en-CA" dirty="0">
                <a:latin typeface="Arial Black" panose="020B0A04020102020204" pitchFamily="34" charset="0"/>
              </a:rPr>
              <a:t>God the Father</a:t>
            </a:r>
          </a:p>
        </p:txBody>
      </p:sp>
      <p:sp>
        <p:nvSpPr>
          <p:cNvPr id="3" name="Content Placeholder 2">
            <a:extLst>
              <a:ext uri="{FF2B5EF4-FFF2-40B4-BE49-F238E27FC236}">
                <a16:creationId xmlns:a16="http://schemas.microsoft.com/office/drawing/2014/main" id="{44C22ABD-5A70-FB34-95AA-5882C8A85607}"/>
              </a:ext>
            </a:extLst>
          </p:cNvPr>
          <p:cNvSpPr>
            <a:spLocks noGrp="1"/>
          </p:cNvSpPr>
          <p:nvPr>
            <p:ph idx="1"/>
          </p:nvPr>
        </p:nvSpPr>
        <p:spPr>
          <a:xfrm>
            <a:off x="0" y="1168400"/>
            <a:ext cx="12192000" cy="5689599"/>
          </a:xfrm>
        </p:spPr>
        <p:txBody>
          <a:bodyPr/>
          <a:lstStyle/>
          <a:p>
            <a:pPr marL="0" indent="0">
              <a:buNone/>
            </a:pPr>
            <a:r>
              <a:rPr lang="en-CA" dirty="0"/>
              <a:t>The concept of “</a:t>
            </a:r>
            <a:r>
              <a:rPr lang="en-CA" b="1" dirty="0">
                <a:highlight>
                  <a:srgbClr val="FFFF00"/>
                </a:highlight>
              </a:rPr>
              <a:t>The God Family</a:t>
            </a:r>
            <a:r>
              <a:rPr lang="en-CA" dirty="0"/>
              <a:t>” is emphasized by Jesus as a fundamental purpose of  his coming: </a:t>
            </a:r>
          </a:p>
          <a:p>
            <a:pPr marL="457200" lvl="1" indent="0">
              <a:buNone/>
            </a:pPr>
            <a:r>
              <a:rPr lang="en-CA" b="1" u="sng" dirty="0"/>
              <a:t>Luke 10:21-22 ESV</a:t>
            </a:r>
          </a:p>
          <a:p>
            <a:pPr marL="457200" lvl="1" indent="0">
              <a:buNone/>
            </a:pPr>
            <a:r>
              <a:rPr lang="en-CA" dirty="0"/>
              <a:t>In that same hour he rejoiced in the Holy Spirit and said,</a:t>
            </a:r>
          </a:p>
          <a:p>
            <a:pPr marL="914400" lvl="2" indent="0">
              <a:spcBef>
                <a:spcPts val="1200"/>
              </a:spcBef>
              <a:buNone/>
            </a:pPr>
            <a:r>
              <a:rPr lang="en-CA" sz="2400" dirty="0"/>
              <a:t> “I thank you, Father, Lord of heaven and earth, </a:t>
            </a:r>
            <a:br>
              <a:rPr lang="en-CA" sz="2400" dirty="0"/>
            </a:br>
            <a:r>
              <a:rPr lang="en-CA" sz="2400" dirty="0"/>
              <a:t>that you have hidden these things from the wise and understanding </a:t>
            </a:r>
            <a:br>
              <a:rPr lang="en-CA" sz="2400" dirty="0"/>
            </a:br>
            <a:r>
              <a:rPr lang="en-CA" sz="2400" dirty="0"/>
              <a:t>and revealed them to little children; </a:t>
            </a:r>
            <a:br>
              <a:rPr lang="en-CA" sz="2400" dirty="0"/>
            </a:br>
            <a:r>
              <a:rPr lang="en-CA" sz="2400" dirty="0"/>
              <a:t>yes, Father, for such was your gracious will.  </a:t>
            </a:r>
          </a:p>
          <a:p>
            <a:pPr marL="914400" lvl="2" indent="0">
              <a:spcBef>
                <a:spcPts val="1200"/>
              </a:spcBef>
              <a:buNone/>
            </a:pPr>
            <a:r>
              <a:rPr lang="en-CA" sz="2400" dirty="0"/>
              <a:t>All things have been handed over to me by my Father, </a:t>
            </a:r>
            <a:br>
              <a:rPr lang="en-CA" sz="2400" dirty="0"/>
            </a:br>
            <a:r>
              <a:rPr lang="en-CA" sz="2400" dirty="0"/>
              <a:t>and </a:t>
            </a:r>
            <a:r>
              <a:rPr lang="en-CA" sz="2400" b="1" dirty="0">
                <a:highlight>
                  <a:srgbClr val="FFFF00"/>
                </a:highlight>
              </a:rPr>
              <a:t>no one knows who the Son is except the Father</a:t>
            </a:r>
            <a:r>
              <a:rPr lang="en-CA" sz="2400" dirty="0"/>
              <a:t>, </a:t>
            </a:r>
            <a:br>
              <a:rPr lang="en-CA" sz="2400" dirty="0"/>
            </a:br>
            <a:r>
              <a:rPr lang="en-CA" sz="2400" dirty="0"/>
              <a:t>or </a:t>
            </a:r>
            <a:r>
              <a:rPr lang="en-CA" sz="2400" b="1" dirty="0">
                <a:highlight>
                  <a:srgbClr val="FFFF00"/>
                </a:highlight>
              </a:rPr>
              <a:t>who the Father is except the Son</a:t>
            </a:r>
            <a:r>
              <a:rPr lang="en-CA" sz="2400" dirty="0"/>
              <a:t> </a:t>
            </a:r>
            <a:br>
              <a:rPr lang="en-CA" sz="2400" dirty="0"/>
            </a:br>
            <a:r>
              <a:rPr lang="en-CA" sz="2400" dirty="0"/>
              <a:t>and </a:t>
            </a:r>
            <a:r>
              <a:rPr lang="en-CA" sz="2400" b="1" dirty="0">
                <a:highlight>
                  <a:srgbClr val="FFFF00"/>
                </a:highlight>
              </a:rPr>
              <a:t>anyone to whom the Son chooses to reveal him</a:t>
            </a:r>
            <a:r>
              <a:rPr lang="en-CA" sz="2400" dirty="0"/>
              <a:t>.”</a:t>
            </a:r>
          </a:p>
        </p:txBody>
      </p:sp>
    </p:spTree>
    <p:extLst>
      <p:ext uri="{BB962C8B-B14F-4D97-AF65-F5344CB8AC3E}">
        <p14:creationId xmlns:p14="http://schemas.microsoft.com/office/powerpoint/2010/main" val="1412336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9814D-16F6-8926-FA17-C8A5A1C039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8C4B45-B547-2AE8-C0BD-7C3A10864BD1}"/>
              </a:ext>
            </a:extLst>
          </p:cNvPr>
          <p:cNvSpPr>
            <a:spLocks noGrp="1"/>
          </p:cNvSpPr>
          <p:nvPr>
            <p:ph type="title"/>
          </p:nvPr>
        </p:nvSpPr>
        <p:spPr>
          <a:xfrm>
            <a:off x="838200" y="1"/>
            <a:ext cx="10515600" cy="1155699"/>
          </a:xfrm>
        </p:spPr>
        <p:txBody>
          <a:bodyPr/>
          <a:lstStyle/>
          <a:p>
            <a:pPr algn="ctr"/>
            <a:r>
              <a:rPr lang="en-CA" dirty="0">
                <a:latin typeface="Arial Black" panose="020B0A04020102020204" pitchFamily="34" charset="0"/>
              </a:rPr>
              <a:t>Family Love</a:t>
            </a:r>
          </a:p>
        </p:txBody>
      </p:sp>
      <p:sp>
        <p:nvSpPr>
          <p:cNvPr id="3" name="Content Placeholder 2">
            <a:extLst>
              <a:ext uri="{FF2B5EF4-FFF2-40B4-BE49-F238E27FC236}">
                <a16:creationId xmlns:a16="http://schemas.microsoft.com/office/drawing/2014/main" id="{42E5C430-5443-1A10-C52B-9C8EA41E58DE}"/>
              </a:ext>
            </a:extLst>
          </p:cNvPr>
          <p:cNvSpPr>
            <a:spLocks noGrp="1"/>
          </p:cNvSpPr>
          <p:nvPr>
            <p:ph idx="1"/>
          </p:nvPr>
        </p:nvSpPr>
        <p:spPr>
          <a:xfrm>
            <a:off x="430306" y="1155700"/>
            <a:ext cx="11761694" cy="5702299"/>
          </a:xfrm>
        </p:spPr>
        <p:txBody>
          <a:bodyPr>
            <a:normAutofit/>
          </a:bodyPr>
          <a:lstStyle/>
          <a:p>
            <a:pPr marL="0" indent="0">
              <a:spcBef>
                <a:spcPts val="0"/>
              </a:spcBef>
              <a:buNone/>
            </a:pPr>
            <a:r>
              <a:rPr lang="en-CA" dirty="0"/>
              <a:t>Jesus set the example which we need to follow:</a:t>
            </a:r>
          </a:p>
          <a:p>
            <a:pPr marL="457200" lvl="1" indent="0">
              <a:spcBef>
                <a:spcPts val="600"/>
              </a:spcBef>
              <a:buNone/>
            </a:pPr>
            <a:r>
              <a:rPr lang="en-CA" b="1" u="sng" dirty="0"/>
              <a:t>John 15:13, 10:11 ESV</a:t>
            </a:r>
          </a:p>
          <a:p>
            <a:pPr marL="457200" lvl="1" indent="0">
              <a:spcBef>
                <a:spcPts val="0"/>
              </a:spcBef>
              <a:buNone/>
            </a:pPr>
            <a:r>
              <a:rPr lang="en-CA" b="1" dirty="0">
                <a:highlight>
                  <a:srgbClr val="FFFF00"/>
                </a:highlight>
              </a:rPr>
              <a:t>Greater love has no one than this</a:t>
            </a:r>
            <a:r>
              <a:rPr lang="en-CA" dirty="0"/>
              <a:t>, that someone lay down his life for his friends.  </a:t>
            </a:r>
          </a:p>
          <a:p>
            <a:pPr marL="457200" lvl="1" indent="0">
              <a:spcBef>
                <a:spcPts val="600"/>
              </a:spcBef>
              <a:buNone/>
            </a:pPr>
            <a:r>
              <a:rPr lang="en-CA" dirty="0"/>
              <a:t>I</a:t>
            </a:r>
            <a:r>
              <a:rPr lang="en-CA" dirty="0">
                <a:latin typeface="Calibri" panose="020F0502020204030204" pitchFamily="34" charset="0"/>
                <a:cs typeface="Calibri" panose="020F0502020204030204" pitchFamily="34" charset="0"/>
              </a:rPr>
              <a:t> </a:t>
            </a:r>
            <a:r>
              <a:rPr lang="en-CA" dirty="0"/>
              <a:t>am the good shepherd.  </a:t>
            </a:r>
            <a:r>
              <a:rPr lang="en-CA" b="1" dirty="0">
                <a:highlight>
                  <a:srgbClr val="FFFF00"/>
                </a:highlight>
              </a:rPr>
              <a:t>The good shepherd lays down his life for the sheep</a:t>
            </a:r>
            <a:r>
              <a:rPr lang="en-CA" dirty="0"/>
              <a:t>.</a:t>
            </a:r>
          </a:p>
          <a:p>
            <a:pPr marL="457200" lvl="1" indent="0">
              <a:buNone/>
            </a:pPr>
            <a:r>
              <a:rPr lang="en-CA" b="1" u="sng" dirty="0"/>
              <a:t>1 John 3:16 ESV</a:t>
            </a:r>
          </a:p>
          <a:p>
            <a:pPr marL="457200" lvl="1" indent="0">
              <a:spcBef>
                <a:spcPts val="0"/>
              </a:spcBef>
              <a:buNone/>
            </a:pPr>
            <a:r>
              <a:rPr lang="en-CA" b="1" dirty="0">
                <a:highlight>
                  <a:srgbClr val="FFFF00"/>
                </a:highlight>
              </a:rPr>
              <a:t>By this we know love</a:t>
            </a:r>
            <a:r>
              <a:rPr lang="en-CA" dirty="0"/>
              <a:t>, that </a:t>
            </a:r>
            <a:r>
              <a:rPr lang="en-CA" b="1" dirty="0">
                <a:highlight>
                  <a:srgbClr val="FFFF00"/>
                </a:highlight>
              </a:rPr>
              <a:t>he laid down his life for us</a:t>
            </a:r>
            <a:r>
              <a:rPr lang="en-CA" dirty="0"/>
              <a:t>, </a:t>
            </a:r>
            <a:br>
              <a:rPr lang="en-CA" dirty="0"/>
            </a:br>
            <a:r>
              <a:rPr lang="en-CA" dirty="0"/>
              <a:t>and </a:t>
            </a:r>
            <a:r>
              <a:rPr lang="en-CA" b="1" dirty="0">
                <a:highlight>
                  <a:srgbClr val="FFFF00"/>
                </a:highlight>
              </a:rPr>
              <a:t>we ought to lay down our lives for the brothers</a:t>
            </a:r>
            <a:r>
              <a:rPr lang="en-CA" dirty="0"/>
              <a: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CA" sz="2400" b="1" i="0" u="sng" strike="noStrike" kern="1200" cap="none" spc="0" normalizeH="0" baseline="0" noProof="0" dirty="0">
                <a:ln>
                  <a:noFill/>
                </a:ln>
                <a:solidFill>
                  <a:prstClr val="black"/>
                </a:solidFill>
                <a:effectLst/>
                <a:uLnTx/>
                <a:uFillTx/>
                <a:latin typeface="Aptos" panose="02110004020202020204"/>
                <a:ea typeface="+mn-ea"/>
                <a:cs typeface="+mn-cs"/>
              </a:rPr>
              <a:t>2 John 5-6 ESV</a:t>
            </a:r>
          </a:p>
          <a:p>
            <a:pPr marL="457200" marR="0" lvl="1"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now I ask you, dear lady—not as though I were writing you a new commandment, but the one we have had from the beginning—that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we love one another</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 </a:t>
            </a:r>
          </a:p>
          <a:p>
            <a:pPr marL="457200" marR="0" lvl="1"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this is love</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that we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walk according to his commandments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this is the commandment, just as you have heard from the beginning,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so that you should walk in it.</a:t>
            </a:r>
          </a:p>
          <a:p>
            <a:pPr marL="457200" lvl="1" indent="0">
              <a:spcBef>
                <a:spcPts val="0"/>
              </a:spcBef>
              <a:buNone/>
            </a:pPr>
            <a:endParaRPr lang="en-CA" dirty="0"/>
          </a:p>
        </p:txBody>
      </p:sp>
    </p:spTree>
    <p:extLst>
      <p:ext uri="{BB962C8B-B14F-4D97-AF65-F5344CB8AC3E}">
        <p14:creationId xmlns:p14="http://schemas.microsoft.com/office/powerpoint/2010/main" val="4142694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610BA-C5C6-3272-C9B0-617AF3915AA8}"/>
              </a:ext>
            </a:extLst>
          </p:cNvPr>
          <p:cNvSpPr>
            <a:spLocks noGrp="1"/>
          </p:cNvSpPr>
          <p:nvPr>
            <p:ph type="title"/>
          </p:nvPr>
        </p:nvSpPr>
        <p:spPr>
          <a:xfrm>
            <a:off x="838200" y="1"/>
            <a:ext cx="10515600" cy="1142999"/>
          </a:xfrm>
        </p:spPr>
        <p:txBody>
          <a:bodyPr/>
          <a:lstStyle/>
          <a:p>
            <a:pPr algn="ctr"/>
            <a:r>
              <a:rPr lang="en-CA" dirty="0">
                <a:latin typeface="Arial Black" panose="020B0A04020102020204" pitchFamily="34" charset="0"/>
              </a:rPr>
              <a:t>God is Love</a:t>
            </a:r>
          </a:p>
        </p:txBody>
      </p:sp>
      <p:sp>
        <p:nvSpPr>
          <p:cNvPr id="3" name="Content Placeholder 2">
            <a:extLst>
              <a:ext uri="{FF2B5EF4-FFF2-40B4-BE49-F238E27FC236}">
                <a16:creationId xmlns:a16="http://schemas.microsoft.com/office/drawing/2014/main" id="{A5E3AFDE-F817-07F8-51FB-62E87CDAE89B}"/>
              </a:ext>
            </a:extLst>
          </p:cNvPr>
          <p:cNvSpPr>
            <a:spLocks noGrp="1"/>
          </p:cNvSpPr>
          <p:nvPr>
            <p:ph idx="1"/>
          </p:nvPr>
        </p:nvSpPr>
        <p:spPr>
          <a:xfrm>
            <a:off x="0" y="1143000"/>
            <a:ext cx="12192000" cy="5714999"/>
          </a:xfrm>
        </p:spPr>
        <p:txBody>
          <a:bodyPr>
            <a:normAutofit/>
          </a:bodyPr>
          <a:lstStyle/>
          <a:p>
            <a:pPr marL="457200" lvl="1" indent="0">
              <a:buNone/>
            </a:pPr>
            <a:r>
              <a:rPr lang="en-CA" b="1" u="sng" dirty="0"/>
              <a:t>1 John 4:7-11, 16, 21 ESV</a:t>
            </a:r>
          </a:p>
          <a:p>
            <a:pPr marL="457200" lvl="1" indent="0">
              <a:spcBef>
                <a:spcPts val="0"/>
              </a:spcBef>
              <a:buNone/>
            </a:pPr>
            <a:r>
              <a:rPr lang="en-CA" dirty="0"/>
              <a:t>Beloved, let us love one another, for </a:t>
            </a:r>
            <a:r>
              <a:rPr lang="en-CA" b="1" dirty="0">
                <a:highlight>
                  <a:srgbClr val="FFFF00"/>
                </a:highlight>
              </a:rPr>
              <a:t>love is from God</a:t>
            </a:r>
            <a:r>
              <a:rPr lang="en-CA" dirty="0"/>
              <a:t>, </a:t>
            </a:r>
            <a:br>
              <a:rPr lang="en-CA" dirty="0"/>
            </a:br>
            <a:r>
              <a:rPr lang="en-CA" dirty="0"/>
              <a:t>and whoever loves has been [begotten] of God and knows God.  </a:t>
            </a:r>
            <a:br>
              <a:rPr lang="en-CA" dirty="0"/>
            </a:br>
            <a:r>
              <a:rPr lang="en-CA" dirty="0"/>
              <a:t>Anyone who does not love does not know God, because </a:t>
            </a:r>
            <a:r>
              <a:rPr lang="en-CA" b="1" dirty="0">
                <a:highlight>
                  <a:srgbClr val="FFFF00"/>
                </a:highlight>
              </a:rPr>
              <a:t>God is love</a:t>
            </a:r>
            <a:r>
              <a:rPr lang="en-CA" dirty="0"/>
              <a:t>.  </a:t>
            </a:r>
          </a:p>
          <a:p>
            <a:pPr marL="457200" lvl="1" indent="0">
              <a:spcBef>
                <a:spcPts val="600"/>
              </a:spcBef>
              <a:buNone/>
            </a:pPr>
            <a:r>
              <a:rPr lang="en-CA" dirty="0"/>
              <a:t>In this </a:t>
            </a:r>
            <a:r>
              <a:rPr lang="en-CA" b="1" dirty="0">
                <a:highlight>
                  <a:srgbClr val="FFFF00"/>
                </a:highlight>
              </a:rPr>
              <a:t>the love of God was made manifest</a:t>
            </a:r>
            <a:r>
              <a:rPr lang="en-CA" dirty="0"/>
              <a:t> among us, </a:t>
            </a:r>
            <a:br>
              <a:rPr lang="en-CA" dirty="0"/>
            </a:br>
            <a:r>
              <a:rPr lang="en-CA" dirty="0"/>
              <a:t>that </a:t>
            </a:r>
            <a:r>
              <a:rPr lang="en-CA" b="1" dirty="0">
                <a:highlight>
                  <a:srgbClr val="FFFF00"/>
                </a:highlight>
              </a:rPr>
              <a:t>God sent his only Son into the world</a:t>
            </a:r>
            <a:r>
              <a:rPr lang="en-CA" dirty="0"/>
              <a:t>, so that we might live through him.  </a:t>
            </a:r>
          </a:p>
          <a:p>
            <a:pPr marL="457200" lvl="1" indent="0">
              <a:spcBef>
                <a:spcPts val="600"/>
              </a:spcBef>
              <a:buNone/>
            </a:pPr>
            <a:r>
              <a:rPr lang="en-CA" b="1" dirty="0">
                <a:highlight>
                  <a:srgbClr val="FFFF00"/>
                </a:highlight>
              </a:rPr>
              <a:t>In this is love</a:t>
            </a:r>
            <a:r>
              <a:rPr lang="en-CA" dirty="0"/>
              <a:t>, not that we have loved God but that </a:t>
            </a:r>
            <a:r>
              <a:rPr lang="en-CA" b="1" dirty="0">
                <a:highlight>
                  <a:srgbClr val="FFFF00"/>
                </a:highlight>
              </a:rPr>
              <a:t>he loved us</a:t>
            </a:r>
            <a:r>
              <a:rPr lang="en-CA" dirty="0"/>
              <a:t> </a:t>
            </a:r>
            <a:br>
              <a:rPr lang="en-CA" dirty="0"/>
            </a:br>
            <a:r>
              <a:rPr lang="en-CA" dirty="0"/>
              <a:t>and </a:t>
            </a:r>
            <a:r>
              <a:rPr lang="en-CA" b="1" dirty="0">
                <a:highlight>
                  <a:srgbClr val="FFFF00"/>
                </a:highlight>
              </a:rPr>
              <a:t>sent his Son to be the propitiation for our sins</a:t>
            </a:r>
            <a:r>
              <a:rPr lang="en-CA" dirty="0"/>
              <a:t>.  </a:t>
            </a:r>
          </a:p>
          <a:p>
            <a:pPr marL="457200" lvl="1" indent="0">
              <a:buNone/>
            </a:pPr>
            <a:r>
              <a:rPr lang="en-CA" dirty="0"/>
              <a:t>Beloved, </a:t>
            </a:r>
            <a:r>
              <a:rPr lang="en-CA" b="1" dirty="0">
                <a:highlight>
                  <a:srgbClr val="FFFF00"/>
                </a:highlight>
              </a:rPr>
              <a:t>if God so loved us</a:t>
            </a:r>
            <a:r>
              <a:rPr lang="en-CA" dirty="0"/>
              <a:t>, </a:t>
            </a:r>
            <a:r>
              <a:rPr lang="en-CA" b="1" dirty="0">
                <a:highlight>
                  <a:srgbClr val="FFFF00"/>
                </a:highlight>
              </a:rPr>
              <a:t>we also ought to love one another</a:t>
            </a:r>
            <a:r>
              <a:rPr lang="en-CA" dirty="0"/>
              <a:t>.  </a:t>
            </a:r>
          </a:p>
          <a:p>
            <a:pPr marL="457200" lvl="1" indent="0">
              <a:buNone/>
            </a:pPr>
            <a:r>
              <a:rPr lang="en-CA" dirty="0"/>
              <a:t>So we have come to know and to believe the love that God has for us.  </a:t>
            </a:r>
            <a:br>
              <a:rPr lang="en-CA" dirty="0"/>
            </a:br>
            <a:r>
              <a:rPr lang="en-CA" b="1" dirty="0">
                <a:highlight>
                  <a:srgbClr val="FFFF00"/>
                </a:highlight>
              </a:rPr>
              <a:t>God is love</a:t>
            </a:r>
            <a:r>
              <a:rPr lang="en-CA" dirty="0"/>
              <a:t>, and whoever abides in love abides in God, and God abides in him.   </a:t>
            </a:r>
          </a:p>
          <a:p>
            <a:pPr marL="457200" lvl="1" indent="0">
              <a:buNone/>
            </a:pPr>
            <a:r>
              <a:rPr lang="en-CA" dirty="0"/>
              <a:t>And this commandment we have from him: </a:t>
            </a:r>
          </a:p>
          <a:p>
            <a:pPr marL="914400" lvl="1" indent="0">
              <a:spcBef>
                <a:spcPts val="0"/>
              </a:spcBef>
              <a:buNone/>
            </a:pPr>
            <a:r>
              <a:rPr lang="en-CA" b="1" dirty="0">
                <a:highlight>
                  <a:srgbClr val="FFFF00"/>
                </a:highlight>
              </a:rPr>
              <a:t>whoever loves God must also love his brother</a:t>
            </a:r>
            <a:r>
              <a:rPr lang="en-CA" dirty="0"/>
              <a:t>.</a:t>
            </a:r>
          </a:p>
        </p:txBody>
      </p:sp>
    </p:spTree>
    <p:extLst>
      <p:ext uri="{BB962C8B-B14F-4D97-AF65-F5344CB8AC3E}">
        <p14:creationId xmlns:p14="http://schemas.microsoft.com/office/powerpoint/2010/main" val="479421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18454-3444-EC06-1C7E-34F21AB22F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9C6534-12EC-8426-69D4-D1A25654408C}"/>
              </a:ext>
            </a:extLst>
          </p:cNvPr>
          <p:cNvSpPr>
            <a:spLocks noGrp="1"/>
          </p:cNvSpPr>
          <p:nvPr>
            <p:ph type="title"/>
          </p:nvPr>
        </p:nvSpPr>
        <p:spPr>
          <a:xfrm>
            <a:off x="838200" y="1"/>
            <a:ext cx="10515600" cy="1142999"/>
          </a:xfrm>
        </p:spPr>
        <p:txBody>
          <a:bodyPr/>
          <a:lstStyle/>
          <a:p>
            <a:pPr algn="ctr"/>
            <a:r>
              <a:rPr lang="en-CA" dirty="0">
                <a:latin typeface="Arial Black" panose="020B0A04020102020204" pitchFamily="34" charset="0"/>
              </a:rPr>
              <a:t>God is Love</a:t>
            </a:r>
          </a:p>
        </p:txBody>
      </p:sp>
      <p:sp>
        <p:nvSpPr>
          <p:cNvPr id="3" name="Content Placeholder 2">
            <a:extLst>
              <a:ext uri="{FF2B5EF4-FFF2-40B4-BE49-F238E27FC236}">
                <a16:creationId xmlns:a16="http://schemas.microsoft.com/office/drawing/2014/main" id="{F68708B0-8BC8-C195-3915-7A4415997940}"/>
              </a:ext>
            </a:extLst>
          </p:cNvPr>
          <p:cNvSpPr>
            <a:spLocks noGrp="1"/>
          </p:cNvSpPr>
          <p:nvPr>
            <p:ph idx="1"/>
          </p:nvPr>
        </p:nvSpPr>
        <p:spPr>
          <a:xfrm>
            <a:off x="0" y="1143000"/>
            <a:ext cx="12192000" cy="5714999"/>
          </a:xfrm>
        </p:spPr>
        <p:txBody>
          <a:bodyPr>
            <a:normAutofit/>
          </a:bodyPr>
          <a:lstStyle/>
          <a:p>
            <a:pPr marL="457200" lvl="1" indent="0">
              <a:buNone/>
            </a:pPr>
            <a:r>
              <a:rPr lang="en-CA" b="1" u="sng" dirty="0"/>
              <a:t>John 3:16-17 ESV</a:t>
            </a:r>
          </a:p>
          <a:p>
            <a:pPr marL="457200" lvl="1" indent="0">
              <a:spcBef>
                <a:spcPts val="0"/>
              </a:spcBef>
              <a:buNone/>
            </a:pPr>
            <a:r>
              <a:rPr lang="en-CA" dirty="0"/>
              <a:t>For </a:t>
            </a:r>
            <a:r>
              <a:rPr lang="en-CA" b="1" dirty="0">
                <a:highlight>
                  <a:srgbClr val="FFFF00"/>
                </a:highlight>
              </a:rPr>
              <a:t>God so loved the world</a:t>
            </a:r>
            <a:r>
              <a:rPr lang="en-CA" dirty="0"/>
              <a:t>, that </a:t>
            </a:r>
            <a:r>
              <a:rPr lang="en-CA" b="1" dirty="0">
                <a:highlight>
                  <a:srgbClr val="FFFF00"/>
                </a:highlight>
              </a:rPr>
              <a:t>he gave his only Son</a:t>
            </a:r>
            <a:r>
              <a:rPr lang="en-CA" dirty="0"/>
              <a:t>, </a:t>
            </a:r>
            <a:br>
              <a:rPr lang="en-CA" dirty="0"/>
            </a:br>
            <a:r>
              <a:rPr lang="en-CA" dirty="0"/>
              <a:t>that whoever believes in him should not perish but have eternal life.  </a:t>
            </a:r>
          </a:p>
          <a:p>
            <a:pPr marL="457200" lvl="1" indent="0">
              <a:spcBef>
                <a:spcPts val="600"/>
              </a:spcBef>
              <a:buNone/>
            </a:pPr>
            <a:r>
              <a:rPr lang="en-CA" dirty="0"/>
              <a:t>For God did not send his Son into the world to condemn the world, </a:t>
            </a:r>
            <a:br>
              <a:rPr lang="en-CA" dirty="0"/>
            </a:br>
            <a:r>
              <a:rPr lang="en-CA" dirty="0"/>
              <a:t>but in order </a:t>
            </a:r>
            <a:r>
              <a:rPr lang="en-CA" b="1" dirty="0">
                <a:highlight>
                  <a:srgbClr val="FFFF00"/>
                </a:highlight>
              </a:rPr>
              <a:t>that the world might be saved through him</a:t>
            </a:r>
            <a:r>
              <a:rPr lang="en-CA" dirty="0"/>
              <a:t>.</a:t>
            </a:r>
            <a:endParaRPr lang="en-CA" b="1" dirty="0"/>
          </a:p>
          <a:p>
            <a:pPr>
              <a:buFont typeface="Wingdings" panose="05000000000000000000" pitchFamily="2" charset="2"/>
              <a:buChar char="Ø"/>
            </a:pPr>
            <a:r>
              <a:rPr lang="en-CA" dirty="0"/>
              <a:t>The fulfilment of the promise to Abraham, “</a:t>
            </a:r>
            <a:r>
              <a:rPr lang="en-CA" b="1" dirty="0">
                <a:highlight>
                  <a:srgbClr val="FFFF00"/>
                </a:highlight>
              </a:rPr>
              <a:t>a blessing to the whole world</a:t>
            </a:r>
            <a:r>
              <a:rPr lang="en-CA" dirty="0"/>
              <a:t>”</a:t>
            </a:r>
          </a:p>
          <a:p>
            <a:pPr>
              <a:buFont typeface="Wingdings" panose="05000000000000000000" pitchFamily="2" charset="2"/>
              <a:buChar char="Ø"/>
            </a:pPr>
            <a:r>
              <a:rPr lang="en-CA" dirty="0"/>
              <a:t>God loves each and ever human being who has ever lived</a:t>
            </a:r>
          </a:p>
          <a:p>
            <a:pPr>
              <a:buFont typeface="Wingdings" panose="05000000000000000000" pitchFamily="2" charset="2"/>
              <a:buChar char="Ø"/>
            </a:pPr>
            <a:r>
              <a:rPr lang="en-CA" dirty="0"/>
              <a:t>God’s purpose is that each and every human being has the opportunity to become part of the Family of God</a:t>
            </a:r>
          </a:p>
          <a:p>
            <a:pPr>
              <a:buFont typeface="Wingdings" panose="05000000000000000000" pitchFamily="2" charset="2"/>
              <a:buChar char="Ø"/>
            </a:pPr>
            <a:r>
              <a:rPr lang="en-CA" b="1" dirty="0">
                <a:highlight>
                  <a:srgbClr val="FFFF00"/>
                </a:highlight>
              </a:rPr>
              <a:t>The “family” is going to get very large</a:t>
            </a:r>
            <a:r>
              <a:rPr lang="en-CA" dirty="0"/>
              <a:t> </a:t>
            </a:r>
          </a:p>
          <a:p>
            <a:pPr>
              <a:buFont typeface="Wingdings" panose="05000000000000000000" pitchFamily="2" charset="2"/>
              <a:buChar char="Ø"/>
            </a:pPr>
            <a:r>
              <a:rPr lang="en-CA" dirty="0"/>
              <a:t>we need to develop the ability to </a:t>
            </a:r>
            <a:r>
              <a:rPr lang="en-CA" b="1" dirty="0">
                <a:highlight>
                  <a:srgbClr val="FFFF00"/>
                </a:highlight>
              </a:rPr>
              <a:t>love each and every human being</a:t>
            </a:r>
            <a:r>
              <a:rPr lang="en-CA" dirty="0"/>
              <a:t>, </a:t>
            </a:r>
            <a:br>
              <a:rPr lang="en-CA" dirty="0"/>
            </a:br>
            <a:r>
              <a:rPr lang="en-CA" dirty="0"/>
              <a:t>just as God does: </a:t>
            </a:r>
          </a:p>
          <a:p>
            <a:pPr marL="457200" lvl="1" indent="0">
              <a:buNone/>
            </a:pPr>
            <a:r>
              <a:rPr lang="en-CA" sz="2800" b="1" dirty="0">
                <a:highlight>
                  <a:srgbClr val="FFFF00"/>
                </a:highlight>
              </a:rPr>
              <a:t>love needs to be at the basis of our innermost being</a:t>
            </a:r>
          </a:p>
        </p:txBody>
      </p:sp>
    </p:spTree>
    <p:extLst>
      <p:ext uri="{BB962C8B-B14F-4D97-AF65-F5344CB8AC3E}">
        <p14:creationId xmlns:p14="http://schemas.microsoft.com/office/powerpoint/2010/main" val="271400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3F3BB-7DCD-7C9B-2F94-962E07D9BAD5}"/>
              </a:ext>
            </a:extLst>
          </p:cNvPr>
          <p:cNvSpPr>
            <a:spLocks noGrp="1"/>
          </p:cNvSpPr>
          <p:nvPr>
            <p:ph type="title"/>
          </p:nvPr>
        </p:nvSpPr>
        <p:spPr>
          <a:xfrm>
            <a:off x="838200" y="1"/>
            <a:ext cx="10515600" cy="1169893"/>
          </a:xfrm>
        </p:spPr>
        <p:txBody>
          <a:bodyPr/>
          <a:lstStyle/>
          <a:p>
            <a:pPr algn="ctr"/>
            <a:r>
              <a:rPr lang="en-CA" dirty="0">
                <a:latin typeface="Arial Black" panose="020B0A04020102020204" pitchFamily="34" charset="0"/>
              </a:rPr>
              <a:t>Conclusion</a:t>
            </a:r>
          </a:p>
        </p:txBody>
      </p:sp>
      <p:sp>
        <p:nvSpPr>
          <p:cNvPr id="3" name="Content Placeholder 2">
            <a:extLst>
              <a:ext uri="{FF2B5EF4-FFF2-40B4-BE49-F238E27FC236}">
                <a16:creationId xmlns:a16="http://schemas.microsoft.com/office/drawing/2014/main" id="{0F676F6A-10C5-2905-78F0-85602E759EA0}"/>
              </a:ext>
            </a:extLst>
          </p:cNvPr>
          <p:cNvSpPr>
            <a:spLocks noGrp="1"/>
          </p:cNvSpPr>
          <p:nvPr>
            <p:ph idx="1"/>
          </p:nvPr>
        </p:nvSpPr>
        <p:spPr>
          <a:xfrm>
            <a:off x="0" y="1169894"/>
            <a:ext cx="12192000" cy="5688105"/>
          </a:xfrm>
        </p:spPr>
        <p:txBody>
          <a:bodyPr>
            <a:normAutofit lnSpcReduction="10000"/>
          </a:bodyPr>
          <a:lstStyle/>
          <a:p>
            <a:r>
              <a:rPr lang="en-CA" b="1" dirty="0">
                <a:highlight>
                  <a:srgbClr val="FFFF00"/>
                </a:highlight>
              </a:rPr>
              <a:t>The Plan of God is all about Family</a:t>
            </a:r>
            <a:r>
              <a:rPr lang="en-CA" dirty="0"/>
              <a:t> – the divine being known as “</a:t>
            </a:r>
            <a:r>
              <a:rPr lang="en-CA" b="1" dirty="0">
                <a:highlight>
                  <a:srgbClr val="FFFF00"/>
                </a:highlight>
              </a:rPr>
              <a:t>God the Father</a:t>
            </a:r>
            <a:r>
              <a:rPr lang="en-CA" dirty="0"/>
              <a:t>” is the head of the Family; the New Testament Church is metaphorically, “</a:t>
            </a:r>
            <a:r>
              <a:rPr lang="en-CA" b="1" dirty="0">
                <a:highlight>
                  <a:srgbClr val="FFFF00"/>
                </a:highlight>
              </a:rPr>
              <a:t>the Mother</a:t>
            </a:r>
            <a:r>
              <a:rPr lang="en-CA" dirty="0"/>
              <a:t>”</a:t>
            </a:r>
          </a:p>
          <a:p>
            <a:r>
              <a:rPr lang="en-CA" b="1" dirty="0">
                <a:highlight>
                  <a:srgbClr val="FFFF00"/>
                </a:highlight>
              </a:rPr>
              <a:t>Abraham</a:t>
            </a:r>
            <a:r>
              <a:rPr lang="en-CA" dirty="0"/>
              <a:t>, “the Father of the Faithful” is </a:t>
            </a:r>
            <a:r>
              <a:rPr lang="en-CA" b="1" dirty="0">
                <a:highlight>
                  <a:srgbClr val="FFFF00"/>
                </a:highlight>
              </a:rPr>
              <a:t>the progenitor of “Spiritual Israel”</a:t>
            </a:r>
            <a:r>
              <a:rPr lang="en-CA" dirty="0"/>
              <a:t> which will eventually encompass many nations – </a:t>
            </a:r>
            <a:r>
              <a:rPr lang="en-CA" b="1" dirty="0">
                <a:highlight>
                  <a:srgbClr val="FFFF00"/>
                </a:highlight>
              </a:rPr>
              <a:t>all humanity</a:t>
            </a:r>
          </a:p>
          <a:p>
            <a:r>
              <a:rPr lang="en-CA" dirty="0"/>
              <a:t>The New Testament Church is metaphorically called “</a:t>
            </a:r>
            <a:r>
              <a:rPr lang="en-CA" b="1" dirty="0">
                <a:highlight>
                  <a:srgbClr val="FFFF00"/>
                </a:highlight>
              </a:rPr>
              <a:t>Heavenly Jerusalem</a:t>
            </a:r>
            <a:r>
              <a:rPr lang="en-CA" dirty="0"/>
              <a:t>”, many prophecies look to this role</a:t>
            </a:r>
          </a:p>
          <a:p>
            <a:r>
              <a:rPr lang="en-CA" dirty="0"/>
              <a:t>The New Testament Church is metaphorically identified as the “</a:t>
            </a:r>
            <a:r>
              <a:rPr lang="en-CA" b="1" dirty="0">
                <a:highlight>
                  <a:srgbClr val="FFFF00"/>
                </a:highlight>
              </a:rPr>
              <a:t>Bride of Christ</a:t>
            </a:r>
            <a:r>
              <a:rPr lang="en-CA" dirty="0"/>
              <a:t>” establishing </a:t>
            </a:r>
            <a:r>
              <a:rPr lang="en-CA" b="1" dirty="0">
                <a:highlight>
                  <a:srgbClr val="FFFF00"/>
                </a:highlight>
              </a:rPr>
              <a:t>the working relationship required of any person to be granted the gift of eternal life</a:t>
            </a:r>
          </a:p>
          <a:p>
            <a:r>
              <a:rPr lang="en-CA" dirty="0"/>
              <a:t>Jesus requires us to know and </a:t>
            </a:r>
            <a:r>
              <a:rPr lang="en-CA" b="1" dirty="0">
                <a:highlight>
                  <a:srgbClr val="FFFF00"/>
                </a:highlight>
              </a:rPr>
              <a:t>live by every word</a:t>
            </a:r>
            <a:r>
              <a:rPr lang="en-CA" dirty="0"/>
              <a:t> of his – the entire Bible</a:t>
            </a:r>
          </a:p>
          <a:p>
            <a:r>
              <a:rPr lang="en-CA" dirty="0"/>
              <a:t>The love of God extends to each and every human being </a:t>
            </a:r>
            <a:r>
              <a:rPr lang="en-CA"/>
              <a:t>– </a:t>
            </a:r>
            <a:r>
              <a:rPr lang="en-CA" b="1">
                <a:highlight>
                  <a:srgbClr val="FFFF00"/>
                </a:highlight>
              </a:rPr>
              <a:t>through </a:t>
            </a:r>
            <a:r>
              <a:rPr lang="en-CA" b="1" dirty="0">
                <a:highlight>
                  <a:srgbClr val="FFFF00"/>
                </a:highlight>
              </a:rPr>
              <a:t>the indwelling of the Holy Spirit</a:t>
            </a:r>
            <a:r>
              <a:rPr lang="en-CA" dirty="0"/>
              <a:t>, we can become like God: </a:t>
            </a:r>
            <a:r>
              <a:rPr lang="en-CA" b="1" dirty="0">
                <a:highlight>
                  <a:srgbClr val="FFFF00"/>
                </a:highlight>
              </a:rPr>
              <a:t>God is Love</a:t>
            </a:r>
          </a:p>
          <a:p>
            <a:endParaRPr lang="en-CA" dirty="0"/>
          </a:p>
          <a:p>
            <a:endParaRPr lang="en-CA" dirty="0"/>
          </a:p>
        </p:txBody>
      </p:sp>
    </p:spTree>
    <p:extLst>
      <p:ext uri="{BB962C8B-B14F-4D97-AF65-F5344CB8AC3E}">
        <p14:creationId xmlns:p14="http://schemas.microsoft.com/office/powerpoint/2010/main" val="45348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23EC-3469-A3A3-F9E7-AA62498B463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D22F952-E641-1707-76BF-8670568A3936}"/>
              </a:ext>
            </a:extLst>
          </p:cNvPr>
          <p:cNvSpPr>
            <a:spLocks noGrp="1"/>
          </p:cNvSpPr>
          <p:nvPr>
            <p:ph idx="1"/>
          </p:nvPr>
        </p:nvSpPr>
        <p:spPr/>
        <p:txBody>
          <a:bodyPr/>
          <a:lstStyle/>
          <a:p>
            <a:r>
              <a:rPr lang="en-CA" sz="4800" b="1" dirty="0"/>
              <a:t>Extra slides …</a:t>
            </a:r>
            <a:endParaRPr lang="en-CA" b="1" dirty="0"/>
          </a:p>
        </p:txBody>
      </p:sp>
    </p:spTree>
    <p:extLst>
      <p:ext uri="{BB962C8B-B14F-4D97-AF65-F5344CB8AC3E}">
        <p14:creationId xmlns:p14="http://schemas.microsoft.com/office/powerpoint/2010/main" val="2806443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B6E702-45DE-2037-9909-B8B57DA5D3D5}"/>
              </a:ext>
            </a:extLst>
          </p:cNvPr>
          <p:cNvSpPr txBox="1"/>
          <p:nvPr/>
        </p:nvSpPr>
        <p:spPr>
          <a:xfrm>
            <a:off x="3049121" y="474345"/>
            <a:ext cx="6098240" cy="5909310"/>
          </a:xfrm>
          <a:prstGeom prst="rect">
            <a:avLst/>
          </a:prstGeom>
          <a:noFill/>
        </p:spPr>
        <p:txBody>
          <a:bodyPr wrap="square">
            <a:spAutoFit/>
          </a:bodyPr>
          <a:lstStyle/>
          <a:p>
            <a:r>
              <a:rPr lang="en-CA" dirty="0"/>
              <a:t>Mk10:17-19 // Mt19:16-19 // Lk18-20; Mk12:28-31 // Mt22:34-40</a:t>
            </a:r>
          </a:p>
          <a:p>
            <a:pPr marL="457200" lvl="1" indent="0">
              <a:buNone/>
            </a:pPr>
            <a:r>
              <a:rPr lang="en-CA" dirty="0"/>
              <a:t>Matthew 5:43 “You have heard that it was said, </a:t>
            </a:r>
            <a:r>
              <a:rPr lang="en-CA" dirty="0" err="1"/>
              <a:t>g‘You</a:t>
            </a:r>
            <a:r>
              <a:rPr lang="en-CA" dirty="0"/>
              <a:t> shall love your neighbor and hate your enemy.’</a:t>
            </a:r>
          </a:p>
          <a:p>
            <a:pPr marL="457200" lvl="1" indent="0">
              <a:buNone/>
            </a:pPr>
            <a:r>
              <a:rPr lang="en-CA" dirty="0"/>
              <a:t>Matthew 22:39And ha second is like it: </a:t>
            </a:r>
            <a:r>
              <a:rPr lang="en-CA" dirty="0" err="1"/>
              <a:t>iYou</a:t>
            </a:r>
            <a:r>
              <a:rPr lang="en-CA" dirty="0"/>
              <a:t> shall love your neighbor as yourself.</a:t>
            </a:r>
          </a:p>
          <a:p>
            <a:pPr marL="457200" lvl="1" indent="0">
              <a:buNone/>
            </a:pPr>
            <a:r>
              <a:rPr lang="en-CA" dirty="0"/>
              <a:t>Mark 12:31The second is this: </a:t>
            </a:r>
            <a:r>
              <a:rPr lang="en-CA" dirty="0" err="1"/>
              <a:t>y‘You</a:t>
            </a:r>
            <a:r>
              <a:rPr lang="en-CA" dirty="0"/>
              <a:t> shall love your neighbor as yourself.’ There is no other commandment </a:t>
            </a:r>
            <a:r>
              <a:rPr lang="en-CA" dirty="0" err="1"/>
              <a:t>zgreater</a:t>
            </a:r>
            <a:r>
              <a:rPr lang="en-CA" dirty="0"/>
              <a:t> than these.” </a:t>
            </a:r>
          </a:p>
          <a:p>
            <a:pPr marL="457200" lvl="1" indent="0">
              <a:buNone/>
            </a:pPr>
            <a:r>
              <a:rPr lang="en-CA" dirty="0"/>
              <a:t>Luke 10:27 And he answered, </a:t>
            </a:r>
            <a:r>
              <a:rPr lang="en-CA" dirty="0" err="1"/>
              <a:t>s“You</a:t>
            </a:r>
            <a:r>
              <a:rPr lang="en-CA" dirty="0"/>
              <a:t> shall love the Lord your God with all your heart and with all your soul and with all your strength and with all your mind, and </a:t>
            </a:r>
            <a:r>
              <a:rPr lang="en-CA" dirty="0" err="1"/>
              <a:t>tyour</a:t>
            </a:r>
            <a:r>
              <a:rPr lang="en-CA" dirty="0"/>
              <a:t> neighbor as yourself.”</a:t>
            </a:r>
          </a:p>
          <a:p>
            <a:pPr marL="457200" lvl="1" indent="0">
              <a:buNone/>
            </a:pPr>
            <a:r>
              <a:rPr lang="en-CA" dirty="0"/>
              <a:t>Galatians 5:14For </a:t>
            </a:r>
            <a:r>
              <a:rPr lang="en-CA" dirty="0" err="1"/>
              <a:t>sthe</a:t>
            </a:r>
            <a:r>
              <a:rPr lang="en-CA" dirty="0"/>
              <a:t> whole law is fulfilled in one word: </a:t>
            </a:r>
            <a:r>
              <a:rPr lang="en-CA" dirty="0" err="1"/>
              <a:t>t“You</a:t>
            </a:r>
            <a:r>
              <a:rPr lang="en-CA" dirty="0"/>
              <a:t> shall love your neighbor as yourself.” </a:t>
            </a:r>
          </a:p>
          <a:p>
            <a:pPr marL="457200" lvl="1" indent="0">
              <a:buNone/>
            </a:pPr>
            <a:r>
              <a:rPr lang="en-CA" dirty="0"/>
              <a:t>James 2:8If you really fulfill the royal law according to the Scripture, </a:t>
            </a:r>
            <a:r>
              <a:rPr lang="en-CA" dirty="0" err="1"/>
              <a:t>i“You</a:t>
            </a:r>
            <a:r>
              <a:rPr lang="en-CA" dirty="0"/>
              <a:t> shall love your neighbor as yourself,” you are doing well.</a:t>
            </a:r>
          </a:p>
          <a:p>
            <a:pPr marL="457200" lvl="1" indent="0">
              <a:buNone/>
            </a:pPr>
            <a:r>
              <a:rPr lang="en-CA" dirty="0"/>
              <a:t>Leviticus 19:18You shall not take vengeance or bear a grudge against the sons of your own people, but </a:t>
            </a:r>
            <a:r>
              <a:rPr lang="en-CA" dirty="0" err="1"/>
              <a:t>tyou</a:t>
            </a:r>
            <a:r>
              <a:rPr lang="en-CA" dirty="0"/>
              <a:t> shall love your neighbor as yourself: I am the LORD.</a:t>
            </a:r>
          </a:p>
        </p:txBody>
      </p:sp>
    </p:spTree>
    <p:extLst>
      <p:ext uri="{BB962C8B-B14F-4D97-AF65-F5344CB8AC3E}">
        <p14:creationId xmlns:p14="http://schemas.microsoft.com/office/powerpoint/2010/main" val="2663144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E2E669-F9A8-97F8-84DF-8ACA19B328D7}"/>
              </a:ext>
            </a:extLst>
          </p:cNvPr>
          <p:cNvSpPr txBox="1"/>
          <p:nvPr/>
        </p:nvSpPr>
        <p:spPr>
          <a:xfrm>
            <a:off x="3048000" y="1305342"/>
            <a:ext cx="6096000" cy="5355312"/>
          </a:xfrm>
          <a:prstGeom prst="rect">
            <a:avLst/>
          </a:prstGeom>
          <a:noFill/>
        </p:spPr>
        <p:txBody>
          <a:bodyPr wrap="square">
            <a:spAutoFit/>
          </a:bodyPr>
          <a:lstStyle/>
          <a:p>
            <a:r>
              <a:rPr lang="en-CA" dirty="0"/>
              <a:t>Lk10:25-28</a:t>
            </a:r>
          </a:p>
          <a:p>
            <a:r>
              <a:rPr lang="en-CA" dirty="0"/>
              <a:t>And behold, a </a:t>
            </a:r>
            <a:r>
              <a:rPr lang="en-CA" dirty="0" err="1"/>
              <a:t>plawyer</a:t>
            </a:r>
            <a:r>
              <a:rPr lang="en-CA" dirty="0"/>
              <a:t> stood up to </a:t>
            </a:r>
            <a:r>
              <a:rPr lang="en-CA" dirty="0" err="1"/>
              <a:t>qput</a:t>
            </a:r>
            <a:r>
              <a:rPr lang="en-CA" dirty="0"/>
              <a:t> him to the test, saying, “Teacher, what shall I do to </a:t>
            </a:r>
            <a:r>
              <a:rPr lang="en-CA" dirty="0" err="1"/>
              <a:t>rinherit</a:t>
            </a:r>
            <a:r>
              <a:rPr lang="en-CA" dirty="0"/>
              <a:t> eternal life?” 26 He said to him, “What is written in the Law? How do you read it?” 27 And he answered, </a:t>
            </a:r>
            <a:r>
              <a:rPr lang="en-CA" dirty="0" err="1"/>
              <a:t>s“You</a:t>
            </a:r>
            <a:r>
              <a:rPr lang="en-CA" dirty="0"/>
              <a:t> shall love the Lord your God with all your heart and with all your soul and with all your strength and with all your mind, and </a:t>
            </a:r>
            <a:r>
              <a:rPr lang="en-CA" dirty="0" err="1"/>
              <a:t>tyour</a:t>
            </a:r>
            <a:r>
              <a:rPr lang="en-CA" dirty="0"/>
              <a:t> neighbor as yourself.”</a:t>
            </a:r>
          </a:p>
          <a:p>
            <a:r>
              <a:rPr lang="en-CA" dirty="0"/>
              <a:t>Matthew 22:37</a:t>
            </a:r>
          </a:p>
          <a:p>
            <a:r>
              <a:rPr lang="en-CA" dirty="0"/>
              <a:t>37 And he said to him, </a:t>
            </a:r>
            <a:r>
              <a:rPr lang="en-CA" dirty="0" err="1"/>
              <a:t>g“You</a:t>
            </a:r>
            <a:r>
              <a:rPr lang="en-CA" dirty="0"/>
              <a:t> shall love the Lord your God with all your heart and with all your soul and with all your mind.</a:t>
            </a:r>
          </a:p>
          <a:p>
            <a:r>
              <a:rPr lang="en-CA" dirty="0"/>
              <a:t>Mark 12:30</a:t>
            </a:r>
          </a:p>
          <a:p>
            <a:r>
              <a:rPr lang="en-CA" dirty="0"/>
              <a:t>30 And you shall love the Lord your God with all your heart and with all your soul and with all your mind and with all your strength.’</a:t>
            </a:r>
          </a:p>
          <a:p>
            <a:r>
              <a:rPr lang="en-CA" dirty="0"/>
              <a:t>Deuteronomy 6:5</a:t>
            </a:r>
          </a:p>
          <a:p>
            <a:r>
              <a:rPr lang="en-CA" dirty="0"/>
              <a:t>5 You </a:t>
            </a:r>
            <a:r>
              <a:rPr lang="en-CA" dirty="0" err="1"/>
              <a:t>eshall</a:t>
            </a:r>
            <a:r>
              <a:rPr lang="en-CA" dirty="0"/>
              <a:t> love the LORD your God with all your heart and with all your soul and with all your might.</a:t>
            </a:r>
          </a:p>
        </p:txBody>
      </p:sp>
    </p:spTree>
    <p:extLst>
      <p:ext uri="{BB962C8B-B14F-4D97-AF65-F5344CB8AC3E}">
        <p14:creationId xmlns:p14="http://schemas.microsoft.com/office/powerpoint/2010/main" val="4062097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DD9BC4-FD01-3FC0-F9DD-C902755853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E5A1C2-FA6A-29EF-EBCC-F1B2A84F7985}"/>
              </a:ext>
            </a:extLst>
          </p:cNvPr>
          <p:cNvSpPr>
            <a:spLocks noGrp="1"/>
          </p:cNvSpPr>
          <p:nvPr>
            <p:ph type="title"/>
          </p:nvPr>
        </p:nvSpPr>
        <p:spPr>
          <a:xfrm>
            <a:off x="838200" y="1"/>
            <a:ext cx="10515600" cy="1168399"/>
          </a:xfrm>
        </p:spPr>
        <p:txBody>
          <a:bodyPr/>
          <a:lstStyle/>
          <a:p>
            <a:pPr algn="ctr"/>
            <a:r>
              <a:rPr lang="en-CA" dirty="0">
                <a:latin typeface="Arial Black" panose="020B0A04020102020204" pitchFamily="34" charset="0"/>
              </a:rPr>
              <a:t>God the Father</a:t>
            </a:r>
          </a:p>
        </p:txBody>
      </p:sp>
      <p:sp>
        <p:nvSpPr>
          <p:cNvPr id="3" name="Content Placeholder 2">
            <a:extLst>
              <a:ext uri="{FF2B5EF4-FFF2-40B4-BE49-F238E27FC236}">
                <a16:creationId xmlns:a16="http://schemas.microsoft.com/office/drawing/2014/main" id="{897A5BB7-0E8D-49A4-BDB2-72866AE1EE7A}"/>
              </a:ext>
            </a:extLst>
          </p:cNvPr>
          <p:cNvSpPr>
            <a:spLocks noGrp="1"/>
          </p:cNvSpPr>
          <p:nvPr>
            <p:ph idx="1"/>
          </p:nvPr>
        </p:nvSpPr>
        <p:spPr>
          <a:xfrm>
            <a:off x="0" y="1168400"/>
            <a:ext cx="12192000" cy="5689599"/>
          </a:xfrm>
        </p:spPr>
        <p:txBody>
          <a:bodyPr/>
          <a:lstStyle/>
          <a:p>
            <a:pPr marL="0" indent="0">
              <a:buNone/>
            </a:pPr>
            <a:r>
              <a:rPr lang="en-CA" dirty="0"/>
              <a:t>The concept of “</a:t>
            </a:r>
            <a:r>
              <a:rPr lang="en-CA" b="1" dirty="0">
                <a:highlight>
                  <a:srgbClr val="FFFF00"/>
                </a:highlight>
              </a:rPr>
              <a:t>The God Family</a:t>
            </a:r>
            <a:r>
              <a:rPr lang="en-CA" dirty="0"/>
              <a:t>” is fully made known by the New Testament documents:</a:t>
            </a:r>
          </a:p>
          <a:p>
            <a:pPr marL="457200" lvl="1" indent="0">
              <a:buNone/>
            </a:pPr>
            <a:r>
              <a:rPr lang="en-CA" b="1" u="sng" dirty="0"/>
              <a:t>Luke 10:23-24 ESV</a:t>
            </a:r>
          </a:p>
          <a:p>
            <a:pPr marL="457200" lvl="1" indent="0">
              <a:buNone/>
            </a:pPr>
            <a:r>
              <a:rPr lang="en-CA" dirty="0"/>
              <a:t>Then turning </a:t>
            </a:r>
            <a:r>
              <a:rPr lang="en-CA" b="1" dirty="0">
                <a:highlight>
                  <a:srgbClr val="FFFF00"/>
                </a:highlight>
              </a:rPr>
              <a:t>to the disciples he said</a:t>
            </a:r>
            <a:r>
              <a:rPr lang="en-CA" dirty="0"/>
              <a:t> privately, </a:t>
            </a:r>
          </a:p>
          <a:p>
            <a:pPr marL="914400" lvl="2" indent="0">
              <a:buNone/>
            </a:pPr>
            <a:r>
              <a:rPr lang="en-CA" sz="2400" dirty="0"/>
              <a:t>“</a:t>
            </a:r>
            <a:r>
              <a:rPr lang="en-CA" sz="2400" b="1" dirty="0">
                <a:highlight>
                  <a:srgbClr val="FFFF00"/>
                </a:highlight>
              </a:rPr>
              <a:t>Blessed are the eyes that see what you see</a:t>
            </a:r>
            <a:r>
              <a:rPr lang="en-CA" sz="2400" dirty="0"/>
              <a:t>!  </a:t>
            </a:r>
            <a:br>
              <a:rPr lang="en-CA" sz="2400" dirty="0"/>
            </a:br>
            <a:r>
              <a:rPr lang="en-CA" sz="2400" dirty="0"/>
              <a:t>For I tell you that many prophets and kings desired to see what you see, </a:t>
            </a:r>
            <a:br>
              <a:rPr lang="en-CA" sz="2400" dirty="0"/>
            </a:br>
            <a:r>
              <a:rPr lang="en-CA" sz="2400" dirty="0"/>
              <a:t>and did not see it, and to hear what you hear, and did not hear it.”</a:t>
            </a:r>
          </a:p>
          <a:p>
            <a:pPr marL="457200" lvl="1" indent="0">
              <a:buNone/>
            </a:pPr>
            <a:r>
              <a:rPr lang="en-CA" b="1" u="sng" dirty="0"/>
              <a:t>Ephesians 3:11, 14-15 ESV</a:t>
            </a:r>
          </a:p>
          <a:p>
            <a:pPr marL="457200" lvl="1" indent="0">
              <a:spcBef>
                <a:spcPts val="0"/>
              </a:spcBef>
              <a:buNone/>
            </a:pPr>
            <a:r>
              <a:rPr lang="en-CA" dirty="0"/>
              <a:t>This was according to </a:t>
            </a:r>
            <a:r>
              <a:rPr lang="en-CA" b="1" dirty="0">
                <a:highlight>
                  <a:srgbClr val="FFFF00"/>
                </a:highlight>
              </a:rPr>
              <a:t>the eternal purpose</a:t>
            </a:r>
            <a:r>
              <a:rPr lang="en-CA" dirty="0"/>
              <a:t> </a:t>
            </a:r>
            <a:br>
              <a:rPr lang="en-CA" dirty="0"/>
            </a:br>
            <a:r>
              <a:rPr lang="en-CA" dirty="0"/>
              <a:t>that he has </a:t>
            </a:r>
            <a:r>
              <a:rPr lang="en-CA" b="1" dirty="0">
                <a:highlight>
                  <a:srgbClr val="FFFF00"/>
                </a:highlight>
              </a:rPr>
              <a:t>realized in Christ Jesus our Lord </a:t>
            </a:r>
            <a:r>
              <a:rPr lang="en-CA" dirty="0"/>
              <a:t>… </a:t>
            </a:r>
            <a:br>
              <a:rPr lang="en-CA" dirty="0"/>
            </a:br>
            <a:r>
              <a:rPr lang="en-CA" dirty="0"/>
              <a:t>For this reason I bow my knees before </a:t>
            </a:r>
            <a:r>
              <a:rPr lang="en-CA" b="1" dirty="0">
                <a:highlight>
                  <a:srgbClr val="FFFF00"/>
                </a:highlight>
              </a:rPr>
              <a:t>the Father</a:t>
            </a:r>
            <a:r>
              <a:rPr lang="en-CA" dirty="0"/>
              <a:t>, </a:t>
            </a:r>
            <a:br>
              <a:rPr lang="en-CA" dirty="0"/>
            </a:br>
            <a:r>
              <a:rPr lang="en-CA" b="1" dirty="0">
                <a:highlight>
                  <a:srgbClr val="FFFF00"/>
                </a:highlight>
              </a:rPr>
              <a:t>from whom [the whole] family in heaven and on earth is named</a:t>
            </a:r>
            <a:r>
              <a:rPr lang="en-CA" dirty="0"/>
              <a:t> …</a:t>
            </a:r>
          </a:p>
        </p:txBody>
      </p:sp>
    </p:spTree>
    <p:extLst>
      <p:ext uri="{BB962C8B-B14F-4D97-AF65-F5344CB8AC3E}">
        <p14:creationId xmlns:p14="http://schemas.microsoft.com/office/powerpoint/2010/main" val="220682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1DCE1-292E-D981-71ED-95A963104B2F}"/>
              </a:ext>
            </a:extLst>
          </p:cNvPr>
          <p:cNvSpPr>
            <a:spLocks noGrp="1"/>
          </p:cNvSpPr>
          <p:nvPr>
            <p:ph type="title"/>
          </p:nvPr>
        </p:nvSpPr>
        <p:spPr>
          <a:xfrm>
            <a:off x="0" y="1"/>
            <a:ext cx="12192000" cy="1155699"/>
          </a:xfrm>
        </p:spPr>
        <p:txBody>
          <a:bodyPr/>
          <a:lstStyle/>
          <a:p>
            <a:pPr algn="ctr"/>
            <a:r>
              <a:rPr lang="en-CA" dirty="0">
                <a:latin typeface="Arial Black" panose="020B0A04020102020204" pitchFamily="34" charset="0"/>
              </a:rPr>
              <a:t>Abraham – the Father of the Faithful</a:t>
            </a:r>
          </a:p>
        </p:txBody>
      </p:sp>
      <p:sp>
        <p:nvSpPr>
          <p:cNvPr id="3" name="Content Placeholder 2">
            <a:extLst>
              <a:ext uri="{FF2B5EF4-FFF2-40B4-BE49-F238E27FC236}">
                <a16:creationId xmlns:a16="http://schemas.microsoft.com/office/drawing/2014/main" id="{C9BFFBD5-8228-D988-7AB3-75DB011496ED}"/>
              </a:ext>
            </a:extLst>
          </p:cNvPr>
          <p:cNvSpPr>
            <a:spLocks noGrp="1"/>
          </p:cNvSpPr>
          <p:nvPr>
            <p:ph idx="1"/>
          </p:nvPr>
        </p:nvSpPr>
        <p:spPr>
          <a:xfrm>
            <a:off x="0" y="1155700"/>
            <a:ext cx="12192000" cy="5702299"/>
          </a:xfrm>
        </p:spPr>
        <p:txBody>
          <a:bodyPr>
            <a:normAutofit/>
          </a:bodyPr>
          <a:lstStyle/>
          <a:p>
            <a:pPr marL="0" indent="0">
              <a:buNone/>
            </a:pPr>
            <a:r>
              <a:rPr lang="en-CA" dirty="0"/>
              <a:t>The </a:t>
            </a:r>
            <a:r>
              <a:rPr lang="en-CA" b="1" dirty="0">
                <a:highlight>
                  <a:srgbClr val="FFFF00"/>
                </a:highlight>
              </a:rPr>
              <a:t>second promise to Abraham</a:t>
            </a:r>
            <a:r>
              <a:rPr lang="en-CA" dirty="0"/>
              <a:t> specifically looks to the Messiah, the establishment of the Church, and the work of the Church to bring salvation to humanity: </a:t>
            </a:r>
          </a:p>
          <a:p>
            <a:pPr marL="457200" lvl="1" indent="0">
              <a:buNone/>
            </a:pPr>
            <a:r>
              <a:rPr lang="en-CA" b="1" u="sng" dirty="0"/>
              <a:t>Genesis 12:2b-3, 15:5, 17:4 ESV</a:t>
            </a:r>
          </a:p>
          <a:p>
            <a:pPr marL="457200" lvl="1" indent="0">
              <a:spcBef>
                <a:spcPts val="0"/>
              </a:spcBef>
              <a:buNone/>
            </a:pPr>
            <a:r>
              <a:rPr lang="en-CA" dirty="0"/>
              <a:t>I will bless you and make your name great, so that </a:t>
            </a:r>
            <a:r>
              <a:rPr lang="en-CA" b="1" dirty="0">
                <a:highlight>
                  <a:srgbClr val="FFFF00"/>
                </a:highlight>
              </a:rPr>
              <a:t>you will be a blessing</a:t>
            </a:r>
            <a:r>
              <a:rPr lang="en-CA" dirty="0"/>
              <a:t>.  </a:t>
            </a:r>
            <a:br>
              <a:rPr lang="en-CA" dirty="0"/>
            </a:br>
            <a:r>
              <a:rPr lang="en-CA" dirty="0"/>
              <a:t>I will bless those who bless you, and him who dishonors you I will curse, </a:t>
            </a:r>
            <a:br>
              <a:rPr lang="en-CA" dirty="0"/>
            </a:br>
            <a:r>
              <a:rPr lang="en-CA" dirty="0"/>
              <a:t>and </a:t>
            </a:r>
            <a:r>
              <a:rPr lang="en-CA" b="1" dirty="0">
                <a:highlight>
                  <a:srgbClr val="FFFF00"/>
                </a:highlight>
              </a:rPr>
              <a:t>in you all the families of the earth shall be blessed</a:t>
            </a:r>
            <a:r>
              <a:rPr lang="en-CA" dirty="0"/>
              <a:t>.  </a:t>
            </a:r>
          </a:p>
          <a:p>
            <a:pPr marL="457200" lvl="1" indent="0">
              <a:spcBef>
                <a:spcPts val="1200"/>
              </a:spcBef>
              <a:buNone/>
            </a:pPr>
            <a:r>
              <a:rPr lang="en-CA" dirty="0"/>
              <a:t>And he brought him outside and said,</a:t>
            </a:r>
          </a:p>
          <a:p>
            <a:pPr marL="914400" lvl="2" indent="0">
              <a:spcBef>
                <a:spcPts val="0"/>
              </a:spcBef>
              <a:buNone/>
            </a:pPr>
            <a:r>
              <a:rPr lang="en-CA" sz="2400" dirty="0"/>
              <a:t>“Look toward heaven, and </a:t>
            </a:r>
            <a:r>
              <a:rPr lang="en-CA" sz="2400" b="1" dirty="0">
                <a:highlight>
                  <a:srgbClr val="FFFF00"/>
                </a:highlight>
              </a:rPr>
              <a:t>number the stars</a:t>
            </a:r>
            <a:r>
              <a:rPr lang="en-CA" sz="2400" dirty="0"/>
              <a:t>, if you are able to number them.”  </a:t>
            </a:r>
          </a:p>
          <a:p>
            <a:pPr marL="457200" lvl="1" indent="0">
              <a:spcBef>
                <a:spcPts val="1200"/>
              </a:spcBef>
              <a:buNone/>
            </a:pPr>
            <a:r>
              <a:rPr lang="en-CA" dirty="0"/>
              <a:t>Then he said to him, “</a:t>
            </a:r>
            <a:r>
              <a:rPr lang="en-CA" b="1" dirty="0">
                <a:highlight>
                  <a:srgbClr val="FFFF00"/>
                </a:highlight>
              </a:rPr>
              <a:t>So shall your offspring be</a:t>
            </a:r>
            <a:r>
              <a:rPr lang="en-CA" dirty="0"/>
              <a:t>.” </a:t>
            </a:r>
          </a:p>
          <a:p>
            <a:pPr marL="457200" lvl="1" indent="0">
              <a:spcBef>
                <a:spcPts val="1200"/>
              </a:spcBef>
              <a:buNone/>
            </a:pPr>
            <a:r>
              <a:rPr lang="en-CA" dirty="0"/>
              <a:t>Behold, my covenant is with you, and </a:t>
            </a:r>
            <a:r>
              <a:rPr lang="en-CA" b="1" dirty="0">
                <a:highlight>
                  <a:srgbClr val="FFFF00"/>
                </a:highlight>
              </a:rPr>
              <a:t>you shall be the father</a:t>
            </a:r>
            <a:r>
              <a:rPr lang="en-CA" dirty="0"/>
              <a:t> of a </a:t>
            </a:r>
            <a:r>
              <a:rPr lang="en-CA" b="1" dirty="0">
                <a:highlight>
                  <a:srgbClr val="FFFF00"/>
                </a:highlight>
              </a:rPr>
              <a:t>multitude of nations</a:t>
            </a:r>
            <a:r>
              <a:rPr lang="en-CA" dirty="0"/>
              <a:t>.</a:t>
            </a:r>
          </a:p>
        </p:txBody>
      </p:sp>
    </p:spTree>
    <p:extLst>
      <p:ext uri="{BB962C8B-B14F-4D97-AF65-F5344CB8AC3E}">
        <p14:creationId xmlns:p14="http://schemas.microsoft.com/office/powerpoint/2010/main" val="173867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15014-9BB6-14C7-88C0-0DFCDAA941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4753B-ABD7-62FE-479B-A077A575699D}"/>
              </a:ext>
            </a:extLst>
          </p:cNvPr>
          <p:cNvSpPr>
            <a:spLocks noGrp="1"/>
          </p:cNvSpPr>
          <p:nvPr>
            <p:ph type="title"/>
          </p:nvPr>
        </p:nvSpPr>
        <p:spPr>
          <a:xfrm>
            <a:off x="0" y="1"/>
            <a:ext cx="12192000" cy="1155699"/>
          </a:xfrm>
        </p:spPr>
        <p:txBody>
          <a:bodyPr/>
          <a:lstStyle/>
          <a:p>
            <a:pPr algn="ctr"/>
            <a:r>
              <a:rPr lang="en-CA" dirty="0">
                <a:latin typeface="Arial Black" panose="020B0A04020102020204" pitchFamily="34" charset="0"/>
              </a:rPr>
              <a:t>Abraham – the Father of the Faithful</a:t>
            </a:r>
          </a:p>
        </p:txBody>
      </p:sp>
      <p:sp>
        <p:nvSpPr>
          <p:cNvPr id="3" name="Content Placeholder 2">
            <a:extLst>
              <a:ext uri="{FF2B5EF4-FFF2-40B4-BE49-F238E27FC236}">
                <a16:creationId xmlns:a16="http://schemas.microsoft.com/office/drawing/2014/main" id="{BB47B531-5361-490B-D3AA-45C8ED63AD20}"/>
              </a:ext>
            </a:extLst>
          </p:cNvPr>
          <p:cNvSpPr>
            <a:spLocks noGrp="1"/>
          </p:cNvSpPr>
          <p:nvPr>
            <p:ph idx="1"/>
          </p:nvPr>
        </p:nvSpPr>
        <p:spPr>
          <a:xfrm>
            <a:off x="0" y="1155700"/>
            <a:ext cx="12192000" cy="5702299"/>
          </a:xfrm>
        </p:spPr>
        <p:txBody>
          <a:bodyPr>
            <a:normAutofit/>
          </a:bodyPr>
          <a:lstStyle/>
          <a:p>
            <a:pPr>
              <a:spcBef>
                <a:spcPts val="600"/>
              </a:spcBef>
            </a:pPr>
            <a:r>
              <a:rPr kumimoji="0" lang="en-CA" sz="280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you will be a blessing</a:t>
            </a:r>
            <a:r>
              <a:rPr kumimoji="0" lang="en-CA" sz="2800" i="0" u="none" strike="noStrike" kern="1200" cap="none" spc="0" normalizeH="0" baseline="0" noProof="0" dirty="0">
                <a:ln>
                  <a:noFill/>
                </a:ln>
                <a:solidFill>
                  <a:prstClr val="black"/>
                </a:solidFill>
                <a:effectLst/>
                <a:uLnTx/>
                <a:uFillTx/>
                <a:latin typeface="Aptos" panose="02110004020202020204"/>
                <a:ea typeface="+mn-ea"/>
                <a:cs typeface="+mn-cs"/>
              </a:rPr>
              <a:t>”:</a:t>
            </a:r>
            <a:endParaRPr lang="en-CA" dirty="0"/>
          </a:p>
          <a:p>
            <a:pPr marL="457200" lvl="1" indent="0">
              <a:spcBef>
                <a:spcPts val="600"/>
              </a:spcBef>
              <a:buNone/>
            </a:pPr>
            <a:r>
              <a:rPr lang="en-CA" sz="2800" dirty="0"/>
              <a:t>the “</a:t>
            </a:r>
            <a:r>
              <a:rPr lang="en-CA" sz="2800" b="1" dirty="0">
                <a:highlight>
                  <a:srgbClr val="FFFF00"/>
                </a:highlight>
              </a:rPr>
              <a:t>blessing</a:t>
            </a:r>
            <a:r>
              <a:rPr lang="en-CA" sz="2800" dirty="0"/>
              <a:t>” is the Messiah: </a:t>
            </a:r>
          </a:p>
          <a:p>
            <a:pPr lvl="2">
              <a:spcBef>
                <a:spcPts val="600"/>
              </a:spcBef>
              <a:buFont typeface="Wingdings" panose="05000000000000000000" pitchFamily="2" charset="2"/>
              <a:buChar char="Ø"/>
            </a:pPr>
            <a:r>
              <a:rPr lang="en-CA" sz="2800" dirty="0"/>
              <a:t>the </a:t>
            </a:r>
            <a:r>
              <a:rPr lang="en-CA" sz="2800" b="1" dirty="0">
                <a:highlight>
                  <a:srgbClr val="FFFF00"/>
                </a:highlight>
              </a:rPr>
              <a:t>First Advent</a:t>
            </a:r>
            <a:r>
              <a:rPr lang="en-CA" sz="2800" dirty="0"/>
              <a:t> made propitiation of sin possible; </a:t>
            </a:r>
          </a:p>
          <a:p>
            <a:pPr lvl="2">
              <a:spcBef>
                <a:spcPts val="600"/>
              </a:spcBef>
              <a:buFont typeface="Wingdings" panose="05000000000000000000" pitchFamily="2" charset="2"/>
              <a:buChar char="Ø"/>
            </a:pPr>
            <a:r>
              <a:rPr lang="en-CA" sz="2800" dirty="0"/>
              <a:t>the </a:t>
            </a:r>
            <a:r>
              <a:rPr lang="en-CA" sz="2800" b="1" dirty="0">
                <a:highlight>
                  <a:srgbClr val="FFFF00"/>
                </a:highlight>
              </a:rPr>
              <a:t>Second Advent</a:t>
            </a:r>
            <a:r>
              <a:rPr lang="en-CA" sz="2800" dirty="0"/>
              <a:t> will complete the blessing </a:t>
            </a:r>
            <a:br>
              <a:rPr lang="en-CA" sz="2800" dirty="0"/>
            </a:br>
            <a:r>
              <a:rPr lang="en-CA" sz="2800" dirty="0"/>
              <a:t>by bringing salvation to all humanity</a:t>
            </a:r>
          </a:p>
          <a:p>
            <a:pPr>
              <a:spcBef>
                <a:spcPts val="1200"/>
              </a:spcBef>
            </a:pPr>
            <a:r>
              <a:rPr lang="en-CA" dirty="0"/>
              <a:t>Descendants as the “</a:t>
            </a:r>
            <a:r>
              <a:rPr lang="en-CA" b="1" dirty="0">
                <a:highlight>
                  <a:srgbClr val="FFFF00"/>
                </a:highlight>
              </a:rPr>
              <a:t>number of stars</a:t>
            </a:r>
            <a:r>
              <a:rPr lang="en-CA" dirty="0"/>
              <a:t>” include all True Worshippers</a:t>
            </a:r>
          </a:p>
          <a:p>
            <a:pPr>
              <a:spcBef>
                <a:spcPts val="1200"/>
              </a:spcBef>
            </a:pPr>
            <a:r>
              <a:rPr lang="en-CA" dirty="0"/>
              <a:t>Abraham is the “</a:t>
            </a:r>
            <a:r>
              <a:rPr lang="en-CA" b="1" dirty="0">
                <a:highlight>
                  <a:srgbClr val="FFFF00"/>
                </a:highlight>
              </a:rPr>
              <a:t>spiritual father</a:t>
            </a:r>
            <a:r>
              <a:rPr lang="en-CA" dirty="0"/>
              <a:t>” of all True Worshippers</a:t>
            </a:r>
          </a:p>
          <a:p>
            <a:pPr>
              <a:spcBef>
                <a:spcPts val="1200"/>
              </a:spcBef>
            </a:pPr>
            <a:r>
              <a:rPr lang="en-CA" dirty="0"/>
              <a:t>The “</a:t>
            </a:r>
            <a:r>
              <a:rPr lang="en-CA" b="1" dirty="0">
                <a:highlight>
                  <a:srgbClr val="FFFF00"/>
                </a:highlight>
              </a:rPr>
              <a:t>multitude of nations</a:t>
            </a:r>
            <a:r>
              <a:rPr lang="en-CA" dirty="0"/>
              <a:t>” began with the Gentiles receiving the Gospel </a:t>
            </a:r>
            <a:br>
              <a:rPr lang="en-CA" dirty="0"/>
            </a:br>
            <a:r>
              <a:rPr lang="en-CA" dirty="0"/>
              <a:t>and will extend to each and every person in all nations over the whole world,</a:t>
            </a:r>
            <a:br>
              <a:rPr lang="en-CA" dirty="0"/>
            </a:br>
            <a:r>
              <a:rPr lang="en-CA" dirty="0"/>
              <a:t>in the World Tomorrow</a:t>
            </a:r>
          </a:p>
          <a:p>
            <a:endParaRPr lang="en-CA" dirty="0"/>
          </a:p>
        </p:txBody>
      </p:sp>
    </p:spTree>
    <p:extLst>
      <p:ext uri="{BB962C8B-B14F-4D97-AF65-F5344CB8AC3E}">
        <p14:creationId xmlns:p14="http://schemas.microsoft.com/office/powerpoint/2010/main" val="277997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0C2D-37D7-6109-BC61-0CB4FC358246}"/>
              </a:ext>
            </a:extLst>
          </p:cNvPr>
          <p:cNvSpPr>
            <a:spLocks noGrp="1"/>
          </p:cNvSpPr>
          <p:nvPr>
            <p:ph type="title"/>
          </p:nvPr>
        </p:nvSpPr>
        <p:spPr>
          <a:xfrm>
            <a:off x="0" y="1"/>
            <a:ext cx="121920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Abraham – the Father of the Faithful</a:t>
            </a:r>
            <a:endParaRPr lang="en-CA" dirty="0"/>
          </a:p>
        </p:txBody>
      </p:sp>
      <p:sp>
        <p:nvSpPr>
          <p:cNvPr id="3" name="Content Placeholder 2">
            <a:extLst>
              <a:ext uri="{FF2B5EF4-FFF2-40B4-BE49-F238E27FC236}">
                <a16:creationId xmlns:a16="http://schemas.microsoft.com/office/drawing/2014/main" id="{B781CCC1-DC38-556A-10B0-A84C7CE9CECB}"/>
              </a:ext>
            </a:extLst>
          </p:cNvPr>
          <p:cNvSpPr>
            <a:spLocks noGrp="1"/>
          </p:cNvSpPr>
          <p:nvPr>
            <p:ph idx="1"/>
          </p:nvPr>
        </p:nvSpPr>
        <p:spPr>
          <a:xfrm>
            <a:off x="838200" y="1190445"/>
            <a:ext cx="10515600" cy="5667554"/>
          </a:xfrm>
        </p:spPr>
        <p:txBody>
          <a:bodyPr/>
          <a:lstStyle/>
          <a:p>
            <a:pPr marL="0" indent="0">
              <a:buNone/>
            </a:pPr>
            <a:r>
              <a:rPr lang="en-CA" b="1" dirty="0">
                <a:highlight>
                  <a:srgbClr val="FFFF00"/>
                </a:highlight>
              </a:rPr>
              <a:t>The New testament is clear and specific about the fulfillment of the promises to Abraham</a:t>
            </a:r>
            <a:r>
              <a:rPr lang="en-CA" dirty="0"/>
              <a:t>:</a:t>
            </a:r>
          </a:p>
          <a:p>
            <a:pPr marL="457200" marR="0" lvl="1" indent="0" algn="l" defTabSz="914400" rtl="0" eaLnBrk="1" fontAlgn="auto" latinLnBrk="0" hangingPunct="1">
              <a:lnSpc>
                <a:spcPct val="90000"/>
              </a:lnSpc>
              <a:spcBef>
                <a:spcPts val="600"/>
              </a:spcBef>
              <a:spcAft>
                <a:spcPts val="0"/>
              </a:spcAft>
              <a:buClrTx/>
              <a:buSzTx/>
              <a:buFontTx/>
              <a:buNone/>
              <a:tabLst/>
              <a:defRPr/>
            </a:pPr>
            <a:r>
              <a:rPr kumimoji="0" lang="en-CA" sz="2400" b="1" i="0" u="sng" strike="noStrike" kern="1200" cap="none" spc="0" normalizeH="0" baseline="0" noProof="0" dirty="0">
                <a:ln>
                  <a:noFill/>
                </a:ln>
                <a:solidFill>
                  <a:prstClr val="black"/>
                </a:solidFill>
                <a:effectLst/>
                <a:uLnTx/>
                <a:uFillTx/>
                <a:latin typeface="Aptos" panose="02110004020202020204"/>
                <a:ea typeface="+mn-ea"/>
                <a:cs typeface="+mn-cs"/>
              </a:rPr>
              <a:t>Romans 4:9b, 11b</a:t>
            </a:r>
            <a:r>
              <a:rPr kumimoji="0" lang="el-GR" sz="2400" b="1" i="0" u="sng" strike="noStrike" kern="1200" cap="none" spc="0" normalizeH="0" baseline="0" noProof="0" dirty="0">
                <a:ln>
                  <a:noFill/>
                </a:ln>
                <a:solidFill>
                  <a:prstClr val="black"/>
                </a:solidFill>
                <a:effectLst/>
                <a:uLnTx/>
                <a:uFillTx/>
                <a:latin typeface="Aptos" panose="02110004020202020204"/>
                <a:ea typeface="+mn-ea"/>
                <a:cs typeface="+mn-cs"/>
              </a:rPr>
              <a:t>α</a:t>
            </a:r>
            <a:r>
              <a:rPr kumimoji="0" lang="en-CA" sz="2400" b="1" i="0" u="sng" strike="noStrike" kern="1200" cap="none" spc="0" normalizeH="0" baseline="0" noProof="0" dirty="0">
                <a:ln>
                  <a:noFill/>
                </a:ln>
                <a:solidFill>
                  <a:prstClr val="black"/>
                </a:solidFill>
                <a:effectLst/>
                <a:uLnTx/>
                <a:uFillTx/>
                <a:latin typeface="Aptos" panose="02110004020202020204"/>
                <a:ea typeface="+mn-ea"/>
                <a:cs typeface="+mn-cs"/>
              </a:rPr>
              <a:t>, 13, 16-17a ESV</a:t>
            </a:r>
          </a:p>
          <a:p>
            <a:pPr marL="457200" marR="0" lvl="1" indent="0" algn="l" defTabSz="914400" rtl="0" eaLnBrk="1" fontAlgn="auto" latinLnBrk="0" hangingPunct="1">
              <a:lnSpc>
                <a:spcPct val="9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we say that faith was counted to Abraham as righteousness.  </a:t>
            </a:r>
          </a:p>
          <a:p>
            <a:pPr marL="457200" marR="0" lvl="1" indent="0" algn="l" defTabSz="914400" rtl="0" eaLnBrk="1" fontAlgn="auto" latinLnBrk="0" hangingPunct="1">
              <a:lnSpc>
                <a:spcPct val="90000"/>
              </a:lnSpc>
              <a:spcBef>
                <a:spcPts val="6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The purpose was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to make him the father of all who believe</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promise to Abraham</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and his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offspring</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that he would be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heir of the world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 [came] …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through the righteousness of faith.  …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That is why it depends on faith,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in order that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promise may rest on grace</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be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guaranteed to all his offspring</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to the one who shares the faith of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Abraham</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who is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father of us all</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as it is written, </a:t>
            </a:r>
          </a:p>
          <a:p>
            <a:pPr marL="914400" lvl="2" indent="0">
              <a:spcBef>
                <a:spcPts val="0"/>
              </a:spcBef>
              <a:buNone/>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 have made you the father of many nations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lvl="1" indent="0">
              <a:buNone/>
            </a:pPr>
            <a:endParaRPr lang="en-CA" dirty="0"/>
          </a:p>
        </p:txBody>
      </p:sp>
    </p:spTree>
    <p:extLst>
      <p:ext uri="{BB962C8B-B14F-4D97-AF65-F5344CB8AC3E}">
        <p14:creationId xmlns:p14="http://schemas.microsoft.com/office/powerpoint/2010/main" val="68016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372935-F9DA-23B7-3915-8275479DF4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9A87D-A015-0CE3-84EA-9F6D93A3A97E}"/>
              </a:ext>
            </a:extLst>
          </p:cNvPr>
          <p:cNvSpPr>
            <a:spLocks noGrp="1"/>
          </p:cNvSpPr>
          <p:nvPr>
            <p:ph type="title"/>
          </p:nvPr>
        </p:nvSpPr>
        <p:spPr>
          <a:xfrm>
            <a:off x="0" y="1"/>
            <a:ext cx="121920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Abraham – the Father of the Faithful</a:t>
            </a:r>
            <a:endParaRPr lang="en-CA" dirty="0"/>
          </a:p>
        </p:txBody>
      </p:sp>
      <p:sp>
        <p:nvSpPr>
          <p:cNvPr id="3" name="Content Placeholder 2">
            <a:extLst>
              <a:ext uri="{FF2B5EF4-FFF2-40B4-BE49-F238E27FC236}">
                <a16:creationId xmlns:a16="http://schemas.microsoft.com/office/drawing/2014/main" id="{604868A3-0749-8022-9061-BE805A16AC73}"/>
              </a:ext>
            </a:extLst>
          </p:cNvPr>
          <p:cNvSpPr>
            <a:spLocks noGrp="1"/>
          </p:cNvSpPr>
          <p:nvPr>
            <p:ph idx="1"/>
          </p:nvPr>
        </p:nvSpPr>
        <p:spPr>
          <a:xfrm>
            <a:off x="0" y="1190445"/>
            <a:ext cx="12192000" cy="5667554"/>
          </a:xfrm>
        </p:spPr>
        <p:txBody>
          <a:bodyPr>
            <a:normAutofit lnSpcReduction="10000"/>
          </a:bodyPr>
          <a:lstStyle/>
          <a:p>
            <a:pPr marL="0" indent="0">
              <a:spcBef>
                <a:spcPts val="0"/>
              </a:spcBef>
              <a:buNone/>
              <a:defRPr/>
            </a:pPr>
            <a:r>
              <a:rPr kumimoji="0" lang="en-CA" i="0" strike="noStrike" kern="1200" cap="none" spc="0" normalizeH="0" baseline="0" noProof="0" dirty="0">
                <a:ln>
                  <a:noFill/>
                </a:ln>
                <a:solidFill>
                  <a:prstClr val="black"/>
                </a:solidFill>
                <a:effectLst/>
                <a:uLnTx/>
                <a:uFillTx/>
                <a:latin typeface="Aptos" panose="02110004020202020204"/>
                <a:ea typeface="+mn-ea"/>
                <a:cs typeface="+mn-cs"/>
              </a:rPr>
              <a:t>Paul continues to define the fulfillment of the promises to Abraham:</a:t>
            </a:r>
          </a:p>
          <a:p>
            <a:pPr marL="457200" marR="0" lvl="1" indent="0" algn="l" defTabSz="914400" rtl="0" eaLnBrk="1" fontAlgn="auto" latinLnBrk="0" hangingPunct="1">
              <a:lnSpc>
                <a:spcPct val="90000"/>
              </a:lnSpc>
              <a:spcBef>
                <a:spcPts val="0"/>
              </a:spcBef>
              <a:spcAft>
                <a:spcPts val="0"/>
              </a:spcAft>
              <a:buClrTx/>
              <a:buSzTx/>
              <a:buFontTx/>
              <a:buNone/>
              <a:tabLst/>
              <a:defRPr/>
            </a:pPr>
            <a:r>
              <a:rPr kumimoji="0" lang="en-CA" sz="2400" b="1" i="0" u="sng" strike="noStrike" kern="1200" cap="none" spc="0" normalizeH="0" baseline="0" noProof="0" dirty="0">
                <a:ln>
                  <a:noFill/>
                </a:ln>
                <a:solidFill>
                  <a:prstClr val="black"/>
                </a:solidFill>
                <a:effectLst/>
                <a:uLnTx/>
                <a:uFillTx/>
                <a:latin typeface="Aptos" panose="02110004020202020204"/>
                <a:ea typeface="+mn-ea"/>
                <a:cs typeface="+mn-cs"/>
              </a:rPr>
              <a:t>Galatians 3:6-9, 14, 16, 26, 29  ESV</a:t>
            </a:r>
          </a:p>
          <a:p>
            <a:pPr marL="457200" marR="0" lvl="1" indent="0" algn="l" defTabSz="914400" rtl="0" eaLnBrk="1" fontAlgn="auto" latinLnBrk="0" hangingPunct="1">
              <a:lnSpc>
                <a:spcPct val="9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just as Abraham “believed God, and it was counted to him as righteousness”?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Know then that it is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those of faith</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who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are the sons of Abraham</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the Scripture, foreseeing that God would justify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Gentiles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by faith,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preached the gospel beforehand to Abraham, saying, </a:t>
            </a:r>
          </a:p>
          <a:p>
            <a:pPr marL="914400" lvl="2" indent="0">
              <a:spcBef>
                <a:spcPts val="0"/>
              </a:spcBef>
              <a:buNone/>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In you shall all the nations be blessed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marR="0" lvl="1" indent="0" algn="l" defTabSz="914400" rtl="0" eaLnBrk="1" fontAlgn="auto" latinLnBrk="0" hangingPunct="1">
              <a:lnSpc>
                <a:spcPct val="90000"/>
              </a:lnSpc>
              <a:spcBef>
                <a:spcPts val="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So then,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those who are of faith are blessed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along with Abraham, the man of faith.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so that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in Christ Jesus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the blessing of Abraham might come to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Gentiles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so that we might receive the promised Spirit through faith.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Now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the promises</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were made to Abraham and to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his offspring</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It does not say, “And to offsprings,” referring to many,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but referring to one, “And to your offspring,”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who is Christ</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 for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in Christ Jesus you are all sons of God</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through faith.  </a:t>
            </a:r>
          </a:p>
          <a:p>
            <a:pPr marL="457200" marR="0" lvl="1" indent="0" algn="l" defTabSz="914400" rtl="0" eaLnBrk="1" fontAlgn="auto" latinLnBrk="0" hangingPunct="1">
              <a:lnSpc>
                <a:spcPct val="90000"/>
              </a:lnSpc>
              <a:spcBef>
                <a:spcPts val="1200"/>
              </a:spcBef>
              <a:spcAft>
                <a:spcPts val="0"/>
              </a:spcAft>
              <a:buClrTx/>
              <a:buSzTx/>
              <a:buFontTx/>
              <a:buNone/>
              <a:tabLst/>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if you are Christ’s, then you are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Abraham’s offspring</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heirs according to promise</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p>
        </p:txBody>
      </p:sp>
    </p:spTree>
    <p:extLst>
      <p:ext uri="{BB962C8B-B14F-4D97-AF65-F5344CB8AC3E}">
        <p14:creationId xmlns:p14="http://schemas.microsoft.com/office/powerpoint/2010/main" val="404882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6379F6-EDA7-01BA-46E8-CB93A2083F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04CAE4-F3C0-19C6-1BF0-F0008B5A50C2}"/>
              </a:ext>
            </a:extLst>
          </p:cNvPr>
          <p:cNvSpPr>
            <a:spLocks noGrp="1"/>
          </p:cNvSpPr>
          <p:nvPr>
            <p:ph type="title"/>
          </p:nvPr>
        </p:nvSpPr>
        <p:spPr>
          <a:xfrm>
            <a:off x="0" y="1"/>
            <a:ext cx="12192000" cy="1190444"/>
          </a:xfrm>
        </p:spPr>
        <p:txBody>
          <a:bodyPr/>
          <a:lstStyle/>
          <a:p>
            <a:pPr algn="ctr"/>
            <a:r>
              <a:rPr kumimoji="0" lang="en-CA" sz="44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rPr>
              <a:t>Abraham – the Father of the Faithful</a:t>
            </a:r>
            <a:endParaRPr lang="en-CA" dirty="0"/>
          </a:p>
        </p:txBody>
      </p:sp>
      <p:sp>
        <p:nvSpPr>
          <p:cNvPr id="3" name="Content Placeholder 2">
            <a:extLst>
              <a:ext uri="{FF2B5EF4-FFF2-40B4-BE49-F238E27FC236}">
                <a16:creationId xmlns:a16="http://schemas.microsoft.com/office/drawing/2014/main" id="{2A7748A1-6C95-D960-58CE-3A0A1A08F923}"/>
              </a:ext>
            </a:extLst>
          </p:cNvPr>
          <p:cNvSpPr>
            <a:spLocks noGrp="1"/>
          </p:cNvSpPr>
          <p:nvPr>
            <p:ph idx="1"/>
          </p:nvPr>
        </p:nvSpPr>
        <p:spPr>
          <a:xfrm>
            <a:off x="0" y="1190444"/>
            <a:ext cx="12192000" cy="5667555"/>
          </a:xfrm>
        </p:spPr>
        <p:txBody>
          <a:bodyPr>
            <a:normAutofit/>
          </a:bodyPr>
          <a:lstStyle/>
          <a:p>
            <a:pPr marL="0" marR="0" lvl="0" indent="0" algn="l" defTabSz="914400" rtl="0" eaLnBrk="1" fontAlgn="auto" latinLnBrk="0" hangingPunct="1">
              <a:lnSpc>
                <a:spcPct val="90000"/>
              </a:lnSpc>
              <a:spcBef>
                <a:spcPts val="0"/>
              </a:spcBef>
              <a:spcAft>
                <a:spcPts val="0"/>
              </a:spcAft>
              <a:buClrTx/>
              <a:buSzTx/>
              <a:buNone/>
              <a:tabLst/>
              <a:defRPr/>
            </a:pP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In the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Second Servant Song</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Isaiah records </a:t>
            </a:r>
            <a:r>
              <a:rPr kumimoji="0" lang="en-CA" sz="28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a prophecy of the Gospel spreading to the whole world</a:t>
            </a:r>
            <a:r>
              <a:rPr kumimoji="0" lang="en-CA" sz="28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457200" lvl="1" indent="0">
              <a:spcBef>
                <a:spcPts val="600"/>
              </a:spcBef>
              <a:buNone/>
              <a:defRPr/>
            </a:pPr>
            <a:r>
              <a:rPr kumimoji="0" lang="en-CA" b="1" i="0" u="sng" strike="noStrike" kern="1200" cap="none" spc="0" normalizeH="0" baseline="0" noProof="0" dirty="0">
                <a:ln>
                  <a:noFill/>
                </a:ln>
                <a:solidFill>
                  <a:prstClr val="black"/>
                </a:solidFill>
                <a:effectLst/>
                <a:uLnTx/>
                <a:uFillTx/>
                <a:latin typeface="Aptos" panose="02110004020202020204"/>
                <a:ea typeface="+mn-ea"/>
                <a:cs typeface="+mn-cs"/>
              </a:rPr>
              <a:t>Isaiah 49:5-6 ESV</a:t>
            </a:r>
          </a:p>
          <a:p>
            <a:pPr marL="457200" lvl="1" indent="0">
              <a:spcBef>
                <a:spcPts val="0"/>
              </a:spcBef>
              <a:buNone/>
              <a:defRPr/>
            </a:pPr>
            <a:r>
              <a:rPr kumimoji="0" lang="en-CA" b="0" i="0" u="none" strike="noStrike" kern="1200" cap="none" spc="0" normalizeH="0" baseline="0" noProof="0" dirty="0">
                <a:ln>
                  <a:noFill/>
                </a:ln>
                <a:solidFill>
                  <a:prstClr val="black"/>
                </a:solidFill>
                <a:effectLst/>
                <a:uLnTx/>
                <a:uFillTx/>
                <a:latin typeface="Aptos" panose="02110004020202020204"/>
                <a:ea typeface="+mn-ea"/>
                <a:cs typeface="+mn-cs"/>
              </a:rPr>
              <a:t>And now the LORD says, </a:t>
            </a:r>
          </a:p>
          <a:p>
            <a:pPr marL="914400" lvl="2" indent="0">
              <a:spcBef>
                <a:spcPts val="0"/>
              </a:spcBef>
              <a:buNone/>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he who formed me from the womb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to be his servant</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to bring Jacob back to him;</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that Israel might be gathered to him—</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for I am honored in the eyes of the LORD,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my God has become my strength—he says:</a:t>
            </a:r>
          </a:p>
          <a:p>
            <a:pPr marL="1371600" lvl="3" indent="0">
              <a:spcBef>
                <a:spcPts val="600"/>
              </a:spcBef>
              <a:buNone/>
              <a:defRPr/>
            </a:pP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It is too light a thing that you should be my servant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to raise up the tribes of Jacob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and to bring back the preserved of Israel;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I will make you as a light for the nations, </a:t>
            </a:r>
            <a:b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that </a:t>
            </a:r>
            <a:r>
              <a:rPr kumimoji="0" lang="en-CA" sz="2400" b="1" i="0" u="none" strike="noStrike" kern="1200" cap="none" spc="0" normalizeH="0" baseline="0" noProof="0" dirty="0">
                <a:ln>
                  <a:noFill/>
                </a:ln>
                <a:solidFill>
                  <a:prstClr val="black"/>
                </a:solidFill>
                <a:effectLst/>
                <a:highlight>
                  <a:srgbClr val="FFFF00"/>
                </a:highlight>
                <a:uLnTx/>
                <a:uFillTx/>
                <a:latin typeface="Aptos" panose="02110004020202020204"/>
                <a:ea typeface="+mn-ea"/>
                <a:cs typeface="+mn-cs"/>
              </a:rPr>
              <a:t>my salvation may reach to the end of the earth</a:t>
            </a:r>
            <a:r>
              <a:rPr kumimoji="0" lang="en-CA" sz="2400" b="0" i="0" u="none" strike="noStrike" kern="1200" cap="none" spc="0" normalizeH="0" baseline="0" noProof="0" dirty="0">
                <a:ln>
                  <a:noFill/>
                </a:ln>
                <a:solidFill>
                  <a:prstClr val="black"/>
                </a:solidFill>
                <a:effectLst/>
                <a:uLnTx/>
                <a:uFillTx/>
                <a:latin typeface="Aptos" panose="02110004020202020204"/>
                <a:ea typeface="+mn-ea"/>
                <a:cs typeface="+mn-cs"/>
              </a:rPr>
              <a:t>.</a:t>
            </a:r>
          </a:p>
          <a:p>
            <a:endParaRPr lang="en-CA" dirty="0"/>
          </a:p>
        </p:txBody>
      </p:sp>
    </p:spTree>
    <p:extLst>
      <p:ext uri="{BB962C8B-B14F-4D97-AF65-F5344CB8AC3E}">
        <p14:creationId xmlns:p14="http://schemas.microsoft.com/office/powerpoint/2010/main" val="374611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1475</TotalTime>
  <Words>6121</Words>
  <Application>Microsoft Office PowerPoint</Application>
  <PresentationFormat>Widescreen</PresentationFormat>
  <Paragraphs>344</Paragraphs>
  <Slides>36</Slides>
  <Notes>20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36</vt:i4>
      </vt:variant>
    </vt:vector>
  </HeadingPairs>
  <TitlesOfParts>
    <vt:vector size="45" baseType="lpstr">
      <vt:lpstr>Aptos</vt:lpstr>
      <vt:lpstr>Aptos Black</vt:lpstr>
      <vt:lpstr>Aptos Display</vt:lpstr>
      <vt:lpstr>Arial</vt:lpstr>
      <vt:lpstr>Arial Black</vt:lpstr>
      <vt:lpstr>Calibri</vt:lpstr>
      <vt:lpstr>Wingdings</vt:lpstr>
      <vt:lpstr>Office Theme</vt:lpstr>
      <vt:lpstr>1_Office Theme</vt:lpstr>
      <vt:lpstr>Our Mother – Heavenly Jerusalem</vt:lpstr>
      <vt:lpstr>The Mother of All</vt:lpstr>
      <vt:lpstr>God the Father</vt:lpstr>
      <vt:lpstr>God the Father</vt:lpstr>
      <vt:lpstr>Abraham – the Father of the Faithful</vt:lpstr>
      <vt:lpstr>Abraham – the Father of the Faithful</vt:lpstr>
      <vt:lpstr>Abraham – the Father of the Faithful</vt:lpstr>
      <vt:lpstr>Abraham – the Father of the Faithful</vt:lpstr>
      <vt:lpstr>Abraham – the Father of the Faithful</vt:lpstr>
      <vt:lpstr>Abraham – the Father of the Faithful</vt:lpstr>
      <vt:lpstr>Spiritual Israel</vt:lpstr>
      <vt:lpstr>Spiritual Israel</vt:lpstr>
      <vt:lpstr>Some Prophecies …</vt:lpstr>
      <vt:lpstr>Some Prophecies …</vt:lpstr>
      <vt:lpstr>Some Prophecies …</vt:lpstr>
      <vt:lpstr>Some Prophecies …</vt:lpstr>
      <vt:lpstr>Some Prophecies …</vt:lpstr>
      <vt:lpstr>Some Prophecies …</vt:lpstr>
      <vt:lpstr>The Bride of Christ</vt:lpstr>
      <vt:lpstr>The Family Relationship</vt:lpstr>
      <vt:lpstr>The Family Relationship</vt:lpstr>
      <vt:lpstr>Heresies and False Teaching</vt:lpstr>
      <vt:lpstr>The “Test” is the Bible</vt:lpstr>
      <vt:lpstr>Traditions and Speculation</vt:lpstr>
      <vt:lpstr>Traditions and Speculation</vt:lpstr>
      <vt:lpstr>Follow Me</vt:lpstr>
      <vt:lpstr>Jesus’ New Commandment</vt:lpstr>
      <vt:lpstr>The Old Commandment Made New</vt:lpstr>
      <vt:lpstr>Family Love</vt:lpstr>
      <vt:lpstr>Family Love</vt:lpstr>
      <vt:lpstr>God is Love</vt:lpstr>
      <vt:lpstr>God is Love</vt:lpstr>
      <vt:lpstr>Conclusion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Mike Whyte</dc:creator>
  <cp:lastModifiedBy>Mike Whyte</cp:lastModifiedBy>
  <cp:revision>29</cp:revision>
  <dcterms:created xsi:type="dcterms:W3CDTF">2024-06-27T12:34:31Z</dcterms:created>
  <dcterms:modified xsi:type="dcterms:W3CDTF">2025-01-18T11:58:48Z</dcterms:modified>
</cp:coreProperties>
</file>