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9"/>
  </p:notesMasterIdLst>
  <p:sldIdLst>
    <p:sldId id="256" r:id="rId3"/>
    <p:sldId id="276" r:id="rId4"/>
    <p:sldId id="277" r:id="rId5"/>
    <p:sldId id="298" r:id="rId6"/>
    <p:sldId id="278" r:id="rId7"/>
    <p:sldId id="299" r:id="rId8"/>
    <p:sldId id="300" r:id="rId9"/>
    <p:sldId id="301" r:id="rId10"/>
    <p:sldId id="303" r:id="rId11"/>
    <p:sldId id="302" r:id="rId12"/>
    <p:sldId id="304" r:id="rId13"/>
    <p:sldId id="279" r:id="rId14"/>
    <p:sldId id="281" r:id="rId15"/>
    <p:sldId id="305" r:id="rId16"/>
    <p:sldId id="306" r:id="rId17"/>
    <p:sldId id="307" r:id="rId18"/>
    <p:sldId id="309" r:id="rId19"/>
    <p:sldId id="308" r:id="rId20"/>
    <p:sldId id="280" r:id="rId21"/>
    <p:sldId id="283" r:id="rId22"/>
    <p:sldId id="310" r:id="rId23"/>
    <p:sldId id="293" r:id="rId24"/>
    <p:sldId id="311" r:id="rId25"/>
    <p:sldId id="292" r:id="rId26"/>
    <p:sldId id="312" r:id="rId27"/>
    <p:sldId id="282" r:id="rId28"/>
    <p:sldId id="284" r:id="rId29"/>
    <p:sldId id="285" r:id="rId30"/>
    <p:sldId id="286" r:id="rId31"/>
    <p:sldId id="314" r:id="rId32"/>
    <p:sldId id="287" r:id="rId33"/>
    <p:sldId id="315" r:id="rId34"/>
    <p:sldId id="295" r:id="rId35"/>
    <p:sldId id="296" r:id="rId36"/>
    <p:sldId id="294" r:id="rId37"/>
    <p:sldId id="288"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72" autoAdjust="0"/>
    <p:restoredTop sz="84601" autoAdjust="0"/>
  </p:normalViewPr>
  <p:slideViewPr>
    <p:cSldViewPr snapToGrid="0">
      <p:cViewPr varScale="1">
        <p:scale>
          <a:sx n="71" d="100"/>
          <a:sy n="71" d="100"/>
        </p:scale>
        <p:origin x="78" y="378"/>
      </p:cViewPr>
      <p:guideLst/>
    </p:cSldViewPr>
  </p:slideViewPr>
  <p:notesTextViewPr>
    <p:cViewPr>
      <p:scale>
        <a:sx n="1" d="1"/>
        <a:sy n="1" d="1"/>
      </p:scale>
      <p:origin x="0" y="0"/>
    </p:cViewPr>
  </p:notesTextViewPr>
  <p:sorterViewPr>
    <p:cViewPr>
      <p:scale>
        <a:sx n="110" d="100"/>
        <a:sy n="110" d="100"/>
      </p:scale>
      <p:origin x="0" y="-119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17DC89-5E56-4811-A57F-B4A5072A1F4B}" type="datetimeFigureOut">
              <a:rPr lang="en-CA" smtClean="0"/>
              <a:t>2025-01-18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4C705B-09E7-44CF-8A28-A7976D0C8AA3}" type="slidenum">
              <a:rPr lang="en-CA" smtClean="0"/>
              <a:t>‹#›</a:t>
            </a:fld>
            <a:endParaRPr lang="en-CA"/>
          </a:p>
        </p:txBody>
      </p:sp>
    </p:spTree>
    <p:extLst>
      <p:ext uri="{BB962C8B-B14F-4D97-AF65-F5344CB8AC3E}">
        <p14:creationId xmlns:p14="http://schemas.microsoft.com/office/powerpoint/2010/main" val="4187629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have talked about Hannah and Mary, two “physical mothers” God used to “bring salvation” …</a:t>
            </a:r>
          </a:p>
          <a:p>
            <a:pPr marL="171450" indent="-171450">
              <a:buFont typeface="Arial" panose="020B0604020202020204" pitchFamily="34" charset="0"/>
              <a:buChar char="•"/>
            </a:pPr>
            <a:r>
              <a:rPr lang="en-CA" dirty="0"/>
              <a:t>Today we talk about the “spiritual mother” through which God is “bringing salvation” …</a:t>
            </a:r>
          </a:p>
          <a:p>
            <a:pPr marL="171450" indent="-171450">
              <a:buFont typeface="Arial" panose="020B0604020202020204" pitchFamily="34" charset="0"/>
              <a:buChar char="•"/>
            </a:pPr>
            <a:r>
              <a:rPr lang="en-CA" dirty="0"/>
              <a:t>The Christian Calling brings a person into a Family Relationship with God the Father and Jesus Christ our brother</a:t>
            </a:r>
          </a:p>
          <a:p>
            <a:pPr marL="171450" indent="-171450">
              <a:buFont typeface="Arial" panose="020B0604020202020204" pitchFamily="34" charset="0"/>
              <a:buChar char="•"/>
            </a:pPr>
            <a:r>
              <a:rPr lang="en-CA" dirty="0"/>
              <a:t>The New Testament Church was created as a “Mother” to protect the children as we grow</a:t>
            </a:r>
          </a:p>
          <a:p>
            <a:pPr marL="171450" indent="-171450">
              <a:buFont typeface="Arial" panose="020B0604020202020204" pitchFamily="34" charset="0"/>
              <a:buChar char="•"/>
            </a:pPr>
            <a:r>
              <a:rPr lang="en-CA" dirty="0"/>
              <a:t>The “Mother” is metaphorically identified as “Heavenly Jerusalem”</a:t>
            </a:r>
          </a:p>
          <a:p>
            <a:pPr marL="171450" indent="-171450">
              <a:buFont typeface="Arial" panose="020B0604020202020204" pitchFamily="34" charset="0"/>
              <a:buChar char="•"/>
            </a:pPr>
            <a:r>
              <a:rPr lang="en-CA" dirty="0"/>
              <a:t>Abraham is designated the “Father of the Faithful” because he is, metaphorically, the “spiritual progenitor” of all human beings who will be granted the gift of eternal life</a:t>
            </a:r>
          </a:p>
          <a:p>
            <a:pPr marL="171450" indent="-171450">
              <a:buFont typeface="Arial" panose="020B0604020202020204" pitchFamily="34" charset="0"/>
              <a:buChar char="•"/>
            </a:pPr>
            <a:r>
              <a:rPr lang="en-CA" dirty="0"/>
              <a:t>It is only through the New Testament Church, the City of the God, Heavenly Jerusalem, that Christians can attain salvation</a:t>
            </a:r>
          </a:p>
          <a:p>
            <a:pPr marL="171450" indent="-171450">
              <a:buFont typeface="Arial" panose="020B0604020202020204" pitchFamily="34" charset="0"/>
              <a:buChar char="•"/>
            </a:pPr>
            <a:r>
              <a:rPr lang="en-CA" dirty="0"/>
              <a:t>The “Church” is a spiritual organism; it is NOT a human organization </a:t>
            </a:r>
          </a:p>
          <a:p>
            <a:pPr marL="171450" indent="-171450">
              <a:buFont typeface="Arial" panose="020B0604020202020204" pitchFamily="34" charset="0"/>
              <a:buChar char="•"/>
            </a:pPr>
            <a:r>
              <a:rPr lang="en-CA" dirty="0"/>
              <a:t>A great conundrum: why has God allowed all these “schisms” in the “Church”?</a:t>
            </a:r>
          </a:p>
        </p:txBody>
      </p:sp>
      <p:sp>
        <p:nvSpPr>
          <p:cNvPr id="4" name="Slide Number Placeholder 3"/>
          <p:cNvSpPr>
            <a:spLocks noGrp="1"/>
          </p:cNvSpPr>
          <p:nvPr>
            <p:ph type="sldNum" sz="quarter" idx="5"/>
          </p:nvPr>
        </p:nvSpPr>
        <p:spPr/>
        <p:txBody>
          <a:bodyPr/>
          <a:lstStyle/>
          <a:p>
            <a:fld id="{444C705B-09E7-44CF-8A28-A7976D0C8AA3}" type="slidenum">
              <a:rPr lang="en-CA" smtClean="0"/>
              <a:t>1</a:t>
            </a:fld>
            <a:endParaRPr lang="en-CA"/>
          </a:p>
        </p:txBody>
      </p:sp>
    </p:spTree>
    <p:extLst>
      <p:ext uri="{BB962C8B-B14F-4D97-AF65-F5344CB8AC3E}">
        <p14:creationId xmlns:p14="http://schemas.microsoft.com/office/powerpoint/2010/main" val="3975062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in Antioch in Pisidia on Paul’s First Journey …</a:t>
            </a:r>
          </a:p>
        </p:txBody>
      </p:sp>
      <p:sp>
        <p:nvSpPr>
          <p:cNvPr id="4" name="Slide Number Placeholder 3"/>
          <p:cNvSpPr>
            <a:spLocks noGrp="1"/>
          </p:cNvSpPr>
          <p:nvPr>
            <p:ph type="sldNum" sz="quarter" idx="5"/>
          </p:nvPr>
        </p:nvSpPr>
        <p:spPr/>
        <p:txBody>
          <a:bodyPr/>
          <a:lstStyle/>
          <a:p>
            <a:fld id="{444C705B-09E7-44CF-8A28-A7976D0C8AA3}" type="slidenum">
              <a:rPr lang="en-CA" smtClean="0"/>
              <a:t>10</a:t>
            </a:fld>
            <a:endParaRPr lang="en-CA"/>
          </a:p>
        </p:txBody>
      </p:sp>
    </p:spTree>
    <p:extLst>
      <p:ext uri="{BB962C8B-B14F-4D97-AF65-F5344CB8AC3E}">
        <p14:creationId xmlns:p14="http://schemas.microsoft.com/office/powerpoint/2010/main" val="25018834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“Christ is all” it is through Jesus Christ that all the promises are fulfilled …</a:t>
            </a:r>
          </a:p>
          <a:p>
            <a:pPr marL="171450" indent="-171450">
              <a:buFont typeface="Arial" panose="020B0604020202020204" pitchFamily="34" charset="0"/>
              <a:buChar char="•"/>
            </a:pPr>
            <a:r>
              <a:rPr lang="en-CA" dirty="0"/>
              <a:t>“the Israel of God” is now the Church …</a:t>
            </a:r>
          </a:p>
          <a:p>
            <a:pPr marL="171450" indent="-171450">
              <a:buFont typeface="Arial" panose="020B0604020202020204" pitchFamily="34" charset="0"/>
              <a:buChar char="•"/>
            </a:pPr>
            <a:r>
              <a:rPr lang="en-CA" dirty="0"/>
              <a:t>The true circumcision, circumcision of the heart, is to be a True Christian</a:t>
            </a:r>
          </a:p>
        </p:txBody>
      </p:sp>
      <p:sp>
        <p:nvSpPr>
          <p:cNvPr id="4" name="Slide Number Placeholder 3"/>
          <p:cNvSpPr>
            <a:spLocks noGrp="1"/>
          </p:cNvSpPr>
          <p:nvPr>
            <p:ph type="sldNum" sz="quarter" idx="5"/>
          </p:nvPr>
        </p:nvSpPr>
        <p:spPr/>
        <p:txBody>
          <a:bodyPr/>
          <a:lstStyle/>
          <a:p>
            <a:fld id="{444C705B-09E7-44CF-8A28-A7976D0C8AA3}" type="slidenum">
              <a:rPr lang="en-CA" smtClean="0"/>
              <a:t>12</a:t>
            </a:fld>
            <a:endParaRPr lang="en-CA"/>
          </a:p>
        </p:txBody>
      </p:sp>
    </p:spTree>
    <p:extLst>
      <p:ext uri="{BB962C8B-B14F-4D97-AF65-F5344CB8AC3E}">
        <p14:creationId xmlns:p14="http://schemas.microsoft.com/office/powerpoint/2010/main" val="1670326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That is the “city” to which Abraham looked …</a:t>
            </a:r>
          </a:p>
        </p:txBody>
      </p:sp>
      <p:sp>
        <p:nvSpPr>
          <p:cNvPr id="4" name="Slide Number Placeholder 3"/>
          <p:cNvSpPr>
            <a:spLocks noGrp="1"/>
          </p:cNvSpPr>
          <p:nvPr>
            <p:ph type="sldNum" sz="quarter" idx="5"/>
          </p:nvPr>
        </p:nvSpPr>
        <p:spPr/>
        <p:txBody>
          <a:bodyPr/>
          <a:lstStyle/>
          <a:p>
            <a:fld id="{444C705B-09E7-44CF-8A28-A7976D0C8AA3}" type="slidenum">
              <a:rPr lang="en-CA" smtClean="0"/>
              <a:t>13</a:t>
            </a:fld>
            <a:endParaRPr lang="en-CA"/>
          </a:p>
        </p:txBody>
      </p:sp>
    </p:spTree>
    <p:extLst>
      <p:ext uri="{BB962C8B-B14F-4D97-AF65-F5344CB8AC3E}">
        <p14:creationId xmlns:p14="http://schemas.microsoft.com/office/powerpoint/2010/main" val="2662901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444C705B-09E7-44CF-8A28-A7976D0C8AA3}" type="slidenum">
              <a:rPr lang="en-CA" smtClean="0"/>
              <a:t>20</a:t>
            </a:fld>
            <a:endParaRPr lang="en-CA"/>
          </a:p>
        </p:txBody>
      </p:sp>
    </p:spTree>
    <p:extLst>
      <p:ext uri="{BB962C8B-B14F-4D97-AF65-F5344CB8AC3E}">
        <p14:creationId xmlns:p14="http://schemas.microsoft.com/office/powerpoint/2010/main" val="29943979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911C2C-416E-9DDD-1D05-801A2C1323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BE0ABB-6E88-5C5F-A7B9-F3060B1E0D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30479D-5BF1-8B23-F154-15BD764A5CAE}"/>
              </a:ext>
            </a:extLst>
          </p:cNvPr>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The unity of the “family “ is through the indwelling of the Holy Spirit</a:t>
            </a:r>
            <a:endParaRPr lang="en-CA" b="1" dirty="0">
              <a:highlight>
                <a:srgbClr val="FFFF00"/>
              </a:highlight>
            </a:endParaRPr>
          </a:p>
          <a:p>
            <a:pPr marL="171450" indent="-171450">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46616313-8AE3-DF92-712C-692EDBB4FA3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4C705B-09E7-44CF-8A28-A7976D0C8AA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899988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444C705B-09E7-44CF-8A28-A7976D0C8AA3}" type="slidenum">
              <a:rPr lang="en-CA" smtClean="0"/>
              <a:t>22</a:t>
            </a:fld>
            <a:endParaRPr lang="en-CA"/>
          </a:p>
        </p:txBody>
      </p:sp>
    </p:spTree>
    <p:extLst>
      <p:ext uri="{BB962C8B-B14F-4D97-AF65-F5344CB8AC3E}">
        <p14:creationId xmlns:p14="http://schemas.microsoft.com/office/powerpoint/2010/main" val="2367409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444C705B-09E7-44CF-8A28-A7976D0C8AA3}" type="slidenum">
              <a:rPr lang="en-CA" smtClean="0"/>
              <a:t>23</a:t>
            </a:fld>
            <a:endParaRPr lang="en-CA"/>
          </a:p>
        </p:txBody>
      </p:sp>
    </p:spTree>
    <p:extLst>
      <p:ext uri="{BB962C8B-B14F-4D97-AF65-F5344CB8AC3E}">
        <p14:creationId xmlns:p14="http://schemas.microsoft.com/office/powerpoint/2010/main" val="981610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is nothing wrong with “harmless” speculation siting around a campfire … </a:t>
            </a:r>
          </a:p>
          <a:p>
            <a:pPr marL="171450" indent="-171450">
              <a:buFont typeface="Arial" panose="020B0604020202020204" pitchFamily="34" charset="0"/>
              <a:buChar char="•"/>
            </a:pPr>
            <a:r>
              <a:rPr lang="en-CA" dirty="0"/>
              <a:t>But such speculations should never be mistaken for the truth of the Bible … </a:t>
            </a:r>
          </a:p>
        </p:txBody>
      </p:sp>
      <p:sp>
        <p:nvSpPr>
          <p:cNvPr id="4" name="Slide Number Placeholder 3"/>
          <p:cNvSpPr>
            <a:spLocks noGrp="1"/>
          </p:cNvSpPr>
          <p:nvPr>
            <p:ph type="sldNum" sz="quarter" idx="5"/>
          </p:nvPr>
        </p:nvSpPr>
        <p:spPr/>
        <p:txBody>
          <a:bodyPr/>
          <a:lstStyle/>
          <a:p>
            <a:fld id="{444C705B-09E7-44CF-8A28-A7976D0C8AA3}" type="slidenum">
              <a:rPr lang="en-CA" smtClean="0"/>
              <a:t>24</a:t>
            </a:fld>
            <a:endParaRPr lang="en-CA"/>
          </a:p>
        </p:txBody>
      </p:sp>
    </p:spTree>
    <p:extLst>
      <p:ext uri="{BB962C8B-B14F-4D97-AF65-F5344CB8AC3E}">
        <p14:creationId xmlns:p14="http://schemas.microsoft.com/office/powerpoint/2010/main" val="1429936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5E5C9-F9C5-B66E-A582-59A152D848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38B8EE-75E3-05F5-9618-B056BB414B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051BB4-40A0-44AF-B180-2D8EFDE385B2}"/>
              </a:ext>
            </a:extLst>
          </p:cNvPr>
          <p:cNvSpPr>
            <a:spLocks noGrp="1"/>
          </p:cNvSpPr>
          <p:nvPr>
            <p:ph type="body" idx="1"/>
          </p:nvPr>
        </p:nvSpPr>
        <p:spPr/>
        <p:txBody>
          <a:bodyPr/>
          <a:lstStyle/>
          <a:p>
            <a:pPr marL="171450" indent="-171450">
              <a:buFont typeface="Arial" panose="020B0604020202020204" pitchFamily="34" charset="0"/>
              <a:buChar char="•"/>
            </a:pPr>
            <a:r>
              <a:rPr lang="en-CA" dirty="0"/>
              <a:t>Titus 3:9 – “law”: </a:t>
            </a:r>
            <a:r>
              <a:rPr lang="el-GR" dirty="0"/>
              <a:t>νομικός </a:t>
            </a:r>
            <a:r>
              <a:rPr lang="en-CA" dirty="0"/>
              <a:t>- </a:t>
            </a:r>
            <a:r>
              <a:rPr lang="en-CA" dirty="0" err="1"/>
              <a:t>nomikos</a:t>
            </a:r>
            <a:r>
              <a:rPr lang="en-CA" dirty="0"/>
              <a:t>, adjective, “of the law”, (</a:t>
            </a:r>
            <a:r>
              <a:rPr lang="en-CA" dirty="0" err="1"/>
              <a:t>substantivally</a:t>
            </a:r>
            <a:r>
              <a:rPr lang="en-CA" dirty="0"/>
              <a:t>) “lawyer” (Mt22:35, Lk7:30, 10:25, 11:45,46,52, 14:3, Titus 3:13)</a:t>
            </a:r>
          </a:p>
          <a:p>
            <a:pPr marL="171450" indent="-171450">
              <a:buFont typeface="Arial" panose="020B0604020202020204" pitchFamily="34" charset="0"/>
              <a:buChar char="•"/>
            </a:pPr>
            <a:r>
              <a:rPr lang="en-CA" dirty="0"/>
              <a:t>Mostly relates to “pharisaic interpretations”</a:t>
            </a:r>
          </a:p>
        </p:txBody>
      </p:sp>
      <p:sp>
        <p:nvSpPr>
          <p:cNvPr id="4" name="Slide Number Placeholder 3">
            <a:extLst>
              <a:ext uri="{FF2B5EF4-FFF2-40B4-BE49-F238E27FC236}">
                <a16:creationId xmlns:a16="http://schemas.microsoft.com/office/drawing/2014/main" id="{A1D1F415-0E4E-2EF9-5930-21243DF12F6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4C705B-09E7-44CF-8A28-A7976D0C8AA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739015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sentiments are repeated many times by John</a:t>
            </a:r>
          </a:p>
        </p:txBody>
      </p:sp>
      <p:sp>
        <p:nvSpPr>
          <p:cNvPr id="4" name="Slide Number Placeholder 3"/>
          <p:cNvSpPr>
            <a:spLocks noGrp="1"/>
          </p:cNvSpPr>
          <p:nvPr>
            <p:ph type="sldNum" sz="quarter" idx="5"/>
          </p:nvPr>
        </p:nvSpPr>
        <p:spPr/>
        <p:txBody>
          <a:bodyPr/>
          <a:lstStyle/>
          <a:p>
            <a:fld id="{444C705B-09E7-44CF-8A28-A7976D0C8AA3}" type="slidenum">
              <a:rPr lang="en-CA" smtClean="0"/>
              <a:t>27</a:t>
            </a:fld>
            <a:endParaRPr lang="en-CA"/>
          </a:p>
        </p:txBody>
      </p:sp>
    </p:spTree>
    <p:extLst>
      <p:ext uri="{BB962C8B-B14F-4D97-AF65-F5344CB8AC3E}">
        <p14:creationId xmlns:p14="http://schemas.microsoft.com/office/powerpoint/2010/main" val="534617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is “the” firstborn: the first human being to be transformed from corruptible flesh to immortal spirit</a:t>
            </a:r>
          </a:p>
          <a:p>
            <a:pPr marL="171450" indent="-171450">
              <a:buFont typeface="Arial" panose="020B0604020202020204" pitchFamily="34" charset="0"/>
              <a:buChar char="•"/>
            </a:pPr>
            <a:r>
              <a:rPr lang="en-CA" dirty="0"/>
              <a:t>The First Resurrection will comprise the “firstborn” of humanity into the Family of God</a:t>
            </a:r>
          </a:p>
        </p:txBody>
      </p:sp>
      <p:sp>
        <p:nvSpPr>
          <p:cNvPr id="4" name="Slide Number Placeholder 3"/>
          <p:cNvSpPr>
            <a:spLocks noGrp="1"/>
          </p:cNvSpPr>
          <p:nvPr>
            <p:ph type="sldNum" sz="quarter" idx="5"/>
          </p:nvPr>
        </p:nvSpPr>
        <p:spPr/>
        <p:txBody>
          <a:bodyPr/>
          <a:lstStyle/>
          <a:p>
            <a:fld id="{444C705B-09E7-44CF-8A28-A7976D0C8AA3}" type="slidenum">
              <a:rPr lang="en-CA" smtClean="0"/>
              <a:t>2</a:t>
            </a:fld>
            <a:endParaRPr lang="en-CA"/>
          </a:p>
        </p:txBody>
      </p:sp>
    </p:spTree>
    <p:extLst>
      <p:ext uri="{BB962C8B-B14F-4D97-AF65-F5344CB8AC3E}">
        <p14:creationId xmlns:p14="http://schemas.microsoft.com/office/powerpoint/2010/main" val="4291419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will need the love of God in us to deal with the “family” in the World Tomorrow …</a:t>
            </a:r>
          </a:p>
        </p:txBody>
      </p:sp>
      <p:sp>
        <p:nvSpPr>
          <p:cNvPr id="4" name="Slide Number Placeholder 3"/>
          <p:cNvSpPr>
            <a:spLocks noGrp="1"/>
          </p:cNvSpPr>
          <p:nvPr>
            <p:ph type="sldNum" sz="quarter" idx="5"/>
          </p:nvPr>
        </p:nvSpPr>
        <p:spPr/>
        <p:txBody>
          <a:bodyPr/>
          <a:lstStyle/>
          <a:p>
            <a:fld id="{444C705B-09E7-44CF-8A28-A7976D0C8AA3}" type="slidenum">
              <a:rPr lang="en-CA" smtClean="0"/>
              <a:t>32</a:t>
            </a:fld>
            <a:endParaRPr lang="en-CA"/>
          </a:p>
        </p:txBody>
      </p:sp>
    </p:spTree>
    <p:extLst>
      <p:ext uri="{BB962C8B-B14F-4D97-AF65-F5344CB8AC3E}">
        <p14:creationId xmlns:p14="http://schemas.microsoft.com/office/powerpoint/2010/main" val="1771478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right after appointment and mission of the 72 …</a:t>
            </a:r>
          </a:p>
          <a:p>
            <a:pPr marL="171450" indent="-171450">
              <a:buFont typeface="Arial" panose="020B0604020202020204" pitchFamily="34" charset="0"/>
              <a:buChar char="•"/>
            </a:pPr>
            <a:r>
              <a:rPr lang="en-CA" dirty="0"/>
              <a:t>The calling of God is required to participate in the Family …</a:t>
            </a:r>
          </a:p>
        </p:txBody>
      </p:sp>
      <p:sp>
        <p:nvSpPr>
          <p:cNvPr id="4" name="Slide Number Placeholder 3"/>
          <p:cNvSpPr>
            <a:spLocks noGrp="1"/>
          </p:cNvSpPr>
          <p:nvPr>
            <p:ph type="sldNum" sz="quarter" idx="5"/>
          </p:nvPr>
        </p:nvSpPr>
        <p:spPr/>
        <p:txBody>
          <a:bodyPr/>
          <a:lstStyle/>
          <a:p>
            <a:fld id="{444C705B-09E7-44CF-8A28-A7976D0C8AA3}" type="slidenum">
              <a:rPr lang="en-CA" smtClean="0"/>
              <a:t>3</a:t>
            </a:fld>
            <a:endParaRPr lang="en-CA"/>
          </a:p>
        </p:txBody>
      </p:sp>
    </p:spTree>
    <p:extLst>
      <p:ext uri="{BB962C8B-B14F-4D97-AF65-F5344CB8AC3E}">
        <p14:creationId xmlns:p14="http://schemas.microsoft.com/office/powerpoint/2010/main" val="1607214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07387-490B-75BC-7404-C1F41A7AC1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CBDADB-07A0-9C13-9003-65815E08B1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84D019-67DC-90B7-7D1E-13337546537F}"/>
              </a:ext>
            </a:extLst>
          </p:cNvPr>
          <p:cNvSpPr>
            <a:spLocks noGrp="1"/>
          </p:cNvSpPr>
          <p:nvPr>
            <p:ph type="body" idx="1"/>
          </p:nvPr>
        </p:nvSpPr>
        <p:spPr/>
        <p:txBody>
          <a:bodyPr/>
          <a:lstStyle/>
          <a:p>
            <a:pPr marL="171450" indent="-171450">
              <a:buFont typeface="Arial" panose="020B0604020202020204" pitchFamily="34" charset="0"/>
              <a:buChar char="•"/>
            </a:pPr>
            <a:r>
              <a:rPr lang="en-CA" dirty="0"/>
              <a:t>“the whole family”:  </a:t>
            </a:r>
            <a:r>
              <a:rPr lang="el-GR" dirty="0"/>
              <a:t>οὗ πᾶσα πατριὰ</a:t>
            </a:r>
            <a:r>
              <a:rPr lang="en-CA" dirty="0"/>
              <a:t> – </a:t>
            </a:r>
            <a:r>
              <a:rPr lang="en-CA" dirty="0" err="1"/>
              <a:t>hou</a:t>
            </a:r>
            <a:r>
              <a:rPr lang="en-CA" dirty="0"/>
              <a:t> </a:t>
            </a:r>
            <a:r>
              <a:rPr lang="en-CA" dirty="0" err="1"/>
              <a:t>pasa</a:t>
            </a:r>
            <a:r>
              <a:rPr lang="en-CA" dirty="0"/>
              <a:t> patria, “whom wholeness family”</a:t>
            </a:r>
          </a:p>
          <a:p>
            <a:pPr marL="171450" indent="-171450">
              <a:buFont typeface="Arial" panose="020B0604020202020204" pitchFamily="34" charset="0"/>
              <a:buChar char="•"/>
            </a:pPr>
            <a:r>
              <a:rPr lang="en-CA" dirty="0"/>
              <a:t>see NIV “from whom his whole family”  (ESV has “every”)</a:t>
            </a:r>
          </a:p>
        </p:txBody>
      </p:sp>
      <p:sp>
        <p:nvSpPr>
          <p:cNvPr id="4" name="Slide Number Placeholder 3">
            <a:extLst>
              <a:ext uri="{FF2B5EF4-FFF2-40B4-BE49-F238E27FC236}">
                <a16:creationId xmlns:a16="http://schemas.microsoft.com/office/drawing/2014/main" id="{6B820971-C6AF-550F-2234-3966B2873AF0}"/>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4C705B-09E7-44CF-8A28-A7976D0C8AA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000546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promises to Abraham began revelation by God of the purpose of the Church …</a:t>
            </a:r>
          </a:p>
          <a:p>
            <a:pPr marL="171450" indent="-171450">
              <a:buFont typeface="Arial" panose="020B0604020202020204" pitchFamily="34" charset="0"/>
              <a:buChar char="•"/>
            </a:pPr>
            <a:r>
              <a:rPr lang="en-CA" dirty="0"/>
              <a:t>First promise: the Land of Israel, to be fulfilled in WT</a:t>
            </a:r>
          </a:p>
        </p:txBody>
      </p:sp>
      <p:sp>
        <p:nvSpPr>
          <p:cNvPr id="4" name="Slide Number Placeholder 3"/>
          <p:cNvSpPr>
            <a:spLocks noGrp="1"/>
          </p:cNvSpPr>
          <p:nvPr>
            <p:ph type="sldNum" sz="quarter" idx="5"/>
          </p:nvPr>
        </p:nvSpPr>
        <p:spPr/>
        <p:txBody>
          <a:bodyPr/>
          <a:lstStyle/>
          <a:p>
            <a:fld id="{444C705B-09E7-44CF-8A28-A7976D0C8AA3}" type="slidenum">
              <a:rPr lang="en-CA" smtClean="0"/>
              <a:t>5</a:t>
            </a:fld>
            <a:endParaRPr lang="en-CA"/>
          </a:p>
        </p:txBody>
      </p:sp>
    </p:spTree>
    <p:extLst>
      <p:ext uri="{BB962C8B-B14F-4D97-AF65-F5344CB8AC3E}">
        <p14:creationId xmlns:p14="http://schemas.microsoft.com/office/powerpoint/2010/main" val="2188550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E2420-9584-00CB-B7EE-CFB77FDC3A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8B5395-3CBD-8080-5421-8957AA63EB3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D71D21-435E-7EAD-9EDB-48A52C7193AF}"/>
              </a:ext>
            </a:extLst>
          </p:cNvPr>
          <p:cNvSpPr>
            <a:spLocks noGrp="1"/>
          </p:cNvSpPr>
          <p:nvPr>
            <p:ph type="body" idx="1"/>
          </p:nvPr>
        </p:nvSpPr>
        <p:spPr/>
        <p:txBody>
          <a:bodyPr/>
          <a:lstStyle/>
          <a:p>
            <a:pPr marL="171450" indent="-171450">
              <a:buFont typeface="Arial" panose="020B0604020202020204" pitchFamily="34" charset="0"/>
              <a:buChar char="•"/>
            </a:pPr>
            <a:r>
              <a:rPr lang="en-CA" dirty="0"/>
              <a:t>The promises to Abraham began revelation by God of the purpose of the Church …</a:t>
            </a:r>
          </a:p>
        </p:txBody>
      </p:sp>
      <p:sp>
        <p:nvSpPr>
          <p:cNvPr id="4" name="Slide Number Placeholder 3">
            <a:extLst>
              <a:ext uri="{FF2B5EF4-FFF2-40B4-BE49-F238E27FC236}">
                <a16:creationId xmlns:a16="http://schemas.microsoft.com/office/drawing/2014/main" id="{C29F1EBF-E58B-9BCD-F57B-5BD87EEB08E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4C705B-09E7-44CF-8A28-A7976D0C8AA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CA"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32806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are the New Testament scriptures the explain the promises to Abraham …</a:t>
            </a:r>
          </a:p>
        </p:txBody>
      </p:sp>
      <p:sp>
        <p:nvSpPr>
          <p:cNvPr id="4" name="Slide Number Placeholder 3"/>
          <p:cNvSpPr>
            <a:spLocks noGrp="1"/>
          </p:cNvSpPr>
          <p:nvPr>
            <p:ph type="sldNum" sz="quarter" idx="5"/>
          </p:nvPr>
        </p:nvSpPr>
        <p:spPr/>
        <p:txBody>
          <a:bodyPr/>
          <a:lstStyle/>
          <a:p>
            <a:fld id="{444C705B-09E7-44CF-8A28-A7976D0C8AA3}" type="slidenum">
              <a:rPr lang="en-CA" smtClean="0"/>
              <a:t>7</a:t>
            </a:fld>
            <a:endParaRPr lang="en-CA"/>
          </a:p>
        </p:txBody>
      </p:sp>
    </p:spTree>
    <p:extLst>
      <p:ext uri="{BB962C8B-B14F-4D97-AF65-F5344CB8AC3E}">
        <p14:creationId xmlns:p14="http://schemas.microsoft.com/office/powerpoint/2010/main" val="1287903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Under New Testament dispensation, physical descent from Abraham means nothing …</a:t>
            </a:r>
          </a:p>
          <a:p>
            <a:pPr marL="171450" indent="-171450">
              <a:buFont typeface="Arial" panose="020B0604020202020204" pitchFamily="34" charset="0"/>
              <a:buChar char="•"/>
            </a:pPr>
            <a:r>
              <a:rPr lang="en-CA" dirty="0"/>
              <a:t>The promises to Abraham are “spiritual” NOT “physical”  </a:t>
            </a:r>
          </a:p>
        </p:txBody>
      </p:sp>
      <p:sp>
        <p:nvSpPr>
          <p:cNvPr id="4" name="Slide Number Placeholder 3"/>
          <p:cNvSpPr>
            <a:spLocks noGrp="1"/>
          </p:cNvSpPr>
          <p:nvPr>
            <p:ph type="sldNum" sz="quarter" idx="5"/>
          </p:nvPr>
        </p:nvSpPr>
        <p:spPr/>
        <p:txBody>
          <a:bodyPr/>
          <a:lstStyle/>
          <a:p>
            <a:fld id="{444C705B-09E7-44CF-8A28-A7976D0C8AA3}" type="slidenum">
              <a:rPr lang="en-CA" smtClean="0"/>
              <a:t>8</a:t>
            </a:fld>
            <a:endParaRPr lang="en-CA"/>
          </a:p>
        </p:txBody>
      </p:sp>
    </p:spTree>
    <p:extLst>
      <p:ext uri="{BB962C8B-B14F-4D97-AF65-F5344CB8AC3E}">
        <p14:creationId xmlns:p14="http://schemas.microsoft.com/office/powerpoint/2010/main" val="1903409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specifically looking to the Second Exodus and the New Israel</a:t>
            </a:r>
          </a:p>
        </p:txBody>
      </p:sp>
      <p:sp>
        <p:nvSpPr>
          <p:cNvPr id="4" name="Slide Number Placeholder 3"/>
          <p:cNvSpPr>
            <a:spLocks noGrp="1"/>
          </p:cNvSpPr>
          <p:nvPr>
            <p:ph type="sldNum" sz="quarter" idx="5"/>
          </p:nvPr>
        </p:nvSpPr>
        <p:spPr/>
        <p:txBody>
          <a:bodyPr/>
          <a:lstStyle/>
          <a:p>
            <a:fld id="{444C705B-09E7-44CF-8A28-A7976D0C8AA3}" type="slidenum">
              <a:rPr lang="en-CA" smtClean="0"/>
              <a:t>9</a:t>
            </a:fld>
            <a:endParaRPr lang="en-CA"/>
          </a:p>
        </p:txBody>
      </p:sp>
    </p:spTree>
    <p:extLst>
      <p:ext uri="{BB962C8B-B14F-4D97-AF65-F5344CB8AC3E}">
        <p14:creationId xmlns:p14="http://schemas.microsoft.com/office/powerpoint/2010/main" val="2530295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2243-5317-4846-097E-767F42F8D4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5A4E506-0136-69C7-0585-B4C0D53C56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DD4AEA6-89C3-6F95-0BDA-D86A1DE440B1}"/>
              </a:ext>
            </a:extLst>
          </p:cNvPr>
          <p:cNvSpPr>
            <a:spLocks noGrp="1"/>
          </p:cNvSpPr>
          <p:nvPr>
            <p:ph type="dt" sz="half" idx="10"/>
          </p:nvPr>
        </p:nvSpPr>
        <p:spPr/>
        <p:txBody>
          <a:bodyPr/>
          <a:lstStyle/>
          <a:p>
            <a:fld id="{58DF4C10-3F79-4480-9F53-852580AB809C}" type="datetimeFigureOut">
              <a:rPr lang="en-CA" smtClean="0"/>
              <a:t>2025-01-18</a:t>
            </a:fld>
            <a:endParaRPr lang="en-CA"/>
          </a:p>
        </p:txBody>
      </p:sp>
      <p:sp>
        <p:nvSpPr>
          <p:cNvPr id="5" name="Footer Placeholder 4">
            <a:extLst>
              <a:ext uri="{FF2B5EF4-FFF2-40B4-BE49-F238E27FC236}">
                <a16:creationId xmlns:a16="http://schemas.microsoft.com/office/drawing/2014/main" id="{F4E19DA8-40CF-9F48-FF40-62F78842278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F72E55F-8D28-C919-615B-667EE9B93B0D}"/>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4179371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9C3C-CE9D-0F46-72AE-323A00643C9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5A0F730-CB69-D65E-2D91-CC66410DE97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C0FD36A-86DE-EF9A-6F59-1E92498F63E7}"/>
              </a:ext>
            </a:extLst>
          </p:cNvPr>
          <p:cNvSpPr>
            <a:spLocks noGrp="1"/>
          </p:cNvSpPr>
          <p:nvPr>
            <p:ph type="dt" sz="half" idx="10"/>
          </p:nvPr>
        </p:nvSpPr>
        <p:spPr/>
        <p:txBody>
          <a:bodyPr/>
          <a:lstStyle/>
          <a:p>
            <a:fld id="{58DF4C10-3F79-4480-9F53-852580AB809C}" type="datetimeFigureOut">
              <a:rPr lang="en-CA" smtClean="0"/>
              <a:t>2025-01-18</a:t>
            </a:fld>
            <a:endParaRPr lang="en-CA"/>
          </a:p>
        </p:txBody>
      </p:sp>
      <p:sp>
        <p:nvSpPr>
          <p:cNvPr id="5" name="Footer Placeholder 4">
            <a:extLst>
              <a:ext uri="{FF2B5EF4-FFF2-40B4-BE49-F238E27FC236}">
                <a16:creationId xmlns:a16="http://schemas.microsoft.com/office/drawing/2014/main" id="{2C95F36E-0049-3325-299A-290D0F887BD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AE49B70-394D-81A6-352C-300C43371CAD}"/>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714908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0524B7-3D7E-FB46-8686-390982F940E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67F5639-DECE-B2C3-7618-88627B6082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A9D6546-34D1-2AA1-70C5-3F2C322BF39F}"/>
              </a:ext>
            </a:extLst>
          </p:cNvPr>
          <p:cNvSpPr>
            <a:spLocks noGrp="1"/>
          </p:cNvSpPr>
          <p:nvPr>
            <p:ph type="dt" sz="half" idx="10"/>
          </p:nvPr>
        </p:nvSpPr>
        <p:spPr/>
        <p:txBody>
          <a:bodyPr/>
          <a:lstStyle/>
          <a:p>
            <a:fld id="{58DF4C10-3F79-4480-9F53-852580AB809C}" type="datetimeFigureOut">
              <a:rPr lang="en-CA" smtClean="0"/>
              <a:t>2025-01-18</a:t>
            </a:fld>
            <a:endParaRPr lang="en-CA"/>
          </a:p>
        </p:txBody>
      </p:sp>
      <p:sp>
        <p:nvSpPr>
          <p:cNvPr id="5" name="Footer Placeholder 4">
            <a:extLst>
              <a:ext uri="{FF2B5EF4-FFF2-40B4-BE49-F238E27FC236}">
                <a16:creationId xmlns:a16="http://schemas.microsoft.com/office/drawing/2014/main" id="{86DF4792-D2DA-8344-4DFA-E2D1906AE8C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0A10710-E936-6009-B3F1-C27A06D6984C}"/>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3374524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D073E-0057-CAA6-1882-85E59E5FC7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3F9336E1-7219-B356-4113-80A94AF245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F18C517-EA31-2DC1-0524-05B4022CD914}"/>
              </a:ext>
            </a:extLst>
          </p:cNvPr>
          <p:cNvSpPr>
            <a:spLocks noGrp="1"/>
          </p:cNvSpPr>
          <p:nvPr>
            <p:ph type="dt" sz="half" idx="10"/>
          </p:nvPr>
        </p:nvSpPr>
        <p:spPr/>
        <p:txBody>
          <a:bodyPr/>
          <a:lstStyle/>
          <a:p>
            <a:fld id="{C9E521F8-F311-44DE-BEBA-A414B3DA8AB0}" type="datetimeFigureOut">
              <a:rPr lang="en-CA" smtClean="0"/>
              <a:t>2025-01-18</a:t>
            </a:fld>
            <a:endParaRPr lang="en-CA"/>
          </a:p>
        </p:txBody>
      </p:sp>
      <p:sp>
        <p:nvSpPr>
          <p:cNvPr id="5" name="Footer Placeholder 4">
            <a:extLst>
              <a:ext uri="{FF2B5EF4-FFF2-40B4-BE49-F238E27FC236}">
                <a16:creationId xmlns:a16="http://schemas.microsoft.com/office/drawing/2014/main" id="{614A449C-18CA-A902-E94F-D68C1346806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39A9F82-99B6-0DF0-E456-F4A3B0FED6F1}"/>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3956809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5A60-D325-B2E0-CF97-945F2E47DDB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3B92495-7FBD-BD8A-BA2E-F9593996B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34C5899-C3E3-9D99-0B37-2345BA325359}"/>
              </a:ext>
            </a:extLst>
          </p:cNvPr>
          <p:cNvSpPr>
            <a:spLocks noGrp="1"/>
          </p:cNvSpPr>
          <p:nvPr>
            <p:ph type="dt" sz="half" idx="10"/>
          </p:nvPr>
        </p:nvSpPr>
        <p:spPr/>
        <p:txBody>
          <a:bodyPr/>
          <a:lstStyle/>
          <a:p>
            <a:fld id="{C9E521F8-F311-44DE-BEBA-A414B3DA8AB0}" type="datetimeFigureOut">
              <a:rPr lang="en-CA" smtClean="0"/>
              <a:t>2025-01-18</a:t>
            </a:fld>
            <a:endParaRPr lang="en-CA"/>
          </a:p>
        </p:txBody>
      </p:sp>
      <p:sp>
        <p:nvSpPr>
          <p:cNvPr id="5" name="Footer Placeholder 4">
            <a:extLst>
              <a:ext uri="{FF2B5EF4-FFF2-40B4-BE49-F238E27FC236}">
                <a16:creationId xmlns:a16="http://schemas.microsoft.com/office/drawing/2014/main" id="{28BA3984-59D8-B91C-9B55-0B62F38ADD1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1DB1B3C-DABE-906B-6024-C2FD0B3F7577}"/>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2424431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B567A-B9B5-BF30-76D8-B8F48F4B18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5D666BF-F710-274E-BB02-120907C8FF2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006DC0-D045-94C8-19BA-485EC95ECDDC}"/>
              </a:ext>
            </a:extLst>
          </p:cNvPr>
          <p:cNvSpPr>
            <a:spLocks noGrp="1"/>
          </p:cNvSpPr>
          <p:nvPr>
            <p:ph type="dt" sz="half" idx="10"/>
          </p:nvPr>
        </p:nvSpPr>
        <p:spPr/>
        <p:txBody>
          <a:bodyPr/>
          <a:lstStyle/>
          <a:p>
            <a:fld id="{C9E521F8-F311-44DE-BEBA-A414B3DA8AB0}" type="datetimeFigureOut">
              <a:rPr lang="en-CA" smtClean="0"/>
              <a:t>2025-01-18</a:t>
            </a:fld>
            <a:endParaRPr lang="en-CA"/>
          </a:p>
        </p:txBody>
      </p:sp>
      <p:sp>
        <p:nvSpPr>
          <p:cNvPr id="5" name="Footer Placeholder 4">
            <a:extLst>
              <a:ext uri="{FF2B5EF4-FFF2-40B4-BE49-F238E27FC236}">
                <a16:creationId xmlns:a16="http://schemas.microsoft.com/office/drawing/2014/main" id="{D97CAA12-E8DA-7B34-6EE9-3B50C32FB8C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393EBB4-DF6C-4F74-46BC-427455B57CD6}"/>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1263156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14FA5-16D6-4E7D-FBD5-0CB11FBF07F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FB8BE3E-F6CC-AFCB-8E16-4BFDFF45B97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A4DE35A-833E-99F5-7BE9-ADC954E5F4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29A43B2-1C9B-BC0D-9F32-5709FCA2CE8A}"/>
              </a:ext>
            </a:extLst>
          </p:cNvPr>
          <p:cNvSpPr>
            <a:spLocks noGrp="1"/>
          </p:cNvSpPr>
          <p:nvPr>
            <p:ph type="dt" sz="half" idx="10"/>
          </p:nvPr>
        </p:nvSpPr>
        <p:spPr/>
        <p:txBody>
          <a:bodyPr/>
          <a:lstStyle/>
          <a:p>
            <a:fld id="{C9E521F8-F311-44DE-BEBA-A414B3DA8AB0}" type="datetimeFigureOut">
              <a:rPr lang="en-CA" smtClean="0"/>
              <a:t>2025-01-18</a:t>
            </a:fld>
            <a:endParaRPr lang="en-CA"/>
          </a:p>
        </p:txBody>
      </p:sp>
      <p:sp>
        <p:nvSpPr>
          <p:cNvPr id="6" name="Footer Placeholder 5">
            <a:extLst>
              <a:ext uri="{FF2B5EF4-FFF2-40B4-BE49-F238E27FC236}">
                <a16:creationId xmlns:a16="http://schemas.microsoft.com/office/drawing/2014/main" id="{0DC7CAD2-9DF9-83F1-4E98-912FF1ED048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7601AA7-67AC-B383-2C4C-DACD53417BE2}"/>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2354422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359F3-C387-C9BC-CB8D-F6738CBD290E}"/>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793CCDE-0906-F53A-EE8B-6B41A01285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095DC4-EF6F-9ADA-6250-BA4D435081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F3DB5B3B-DD2C-FEF3-1D0D-675A41D1B9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18EA42-42E3-8CF2-D66E-A93848312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B47E2AA8-0054-B630-AA1A-633B49B00E9C}"/>
              </a:ext>
            </a:extLst>
          </p:cNvPr>
          <p:cNvSpPr>
            <a:spLocks noGrp="1"/>
          </p:cNvSpPr>
          <p:nvPr>
            <p:ph type="dt" sz="half" idx="10"/>
          </p:nvPr>
        </p:nvSpPr>
        <p:spPr/>
        <p:txBody>
          <a:bodyPr/>
          <a:lstStyle/>
          <a:p>
            <a:fld id="{C9E521F8-F311-44DE-BEBA-A414B3DA8AB0}" type="datetimeFigureOut">
              <a:rPr lang="en-CA" smtClean="0"/>
              <a:t>2025-01-18</a:t>
            </a:fld>
            <a:endParaRPr lang="en-CA"/>
          </a:p>
        </p:txBody>
      </p:sp>
      <p:sp>
        <p:nvSpPr>
          <p:cNvPr id="8" name="Footer Placeholder 7">
            <a:extLst>
              <a:ext uri="{FF2B5EF4-FFF2-40B4-BE49-F238E27FC236}">
                <a16:creationId xmlns:a16="http://schemas.microsoft.com/office/drawing/2014/main" id="{EEF534AA-8E5F-E33A-49E1-C7E0C43F0F2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D1B1D74-2865-C435-AF87-3A0E22F6AB85}"/>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4031406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6FE98-D0BF-8527-4C71-42D05ABF951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C2D72BFE-1EEC-B583-B2F7-8D26F99CDC8B}"/>
              </a:ext>
            </a:extLst>
          </p:cNvPr>
          <p:cNvSpPr>
            <a:spLocks noGrp="1"/>
          </p:cNvSpPr>
          <p:nvPr>
            <p:ph type="dt" sz="half" idx="10"/>
          </p:nvPr>
        </p:nvSpPr>
        <p:spPr/>
        <p:txBody>
          <a:bodyPr/>
          <a:lstStyle/>
          <a:p>
            <a:fld id="{C9E521F8-F311-44DE-BEBA-A414B3DA8AB0}" type="datetimeFigureOut">
              <a:rPr lang="en-CA" smtClean="0"/>
              <a:t>2025-01-18</a:t>
            </a:fld>
            <a:endParaRPr lang="en-CA"/>
          </a:p>
        </p:txBody>
      </p:sp>
      <p:sp>
        <p:nvSpPr>
          <p:cNvPr id="4" name="Footer Placeholder 3">
            <a:extLst>
              <a:ext uri="{FF2B5EF4-FFF2-40B4-BE49-F238E27FC236}">
                <a16:creationId xmlns:a16="http://schemas.microsoft.com/office/drawing/2014/main" id="{CDBE0A2D-6445-D0B7-B76D-6687F6164C3C}"/>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E5510D16-2466-E21F-2770-D0C2ED8E0360}"/>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16418578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208977-ED32-1AF3-6A60-DC96B0D42D13}"/>
              </a:ext>
            </a:extLst>
          </p:cNvPr>
          <p:cNvSpPr>
            <a:spLocks noGrp="1"/>
          </p:cNvSpPr>
          <p:nvPr>
            <p:ph type="dt" sz="half" idx="10"/>
          </p:nvPr>
        </p:nvSpPr>
        <p:spPr/>
        <p:txBody>
          <a:bodyPr/>
          <a:lstStyle/>
          <a:p>
            <a:fld id="{C9E521F8-F311-44DE-BEBA-A414B3DA8AB0}" type="datetimeFigureOut">
              <a:rPr lang="en-CA" smtClean="0"/>
              <a:t>2025-01-18</a:t>
            </a:fld>
            <a:endParaRPr lang="en-CA"/>
          </a:p>
        </p:txBody>
      </p:sp>
      <p:sp>
        <p:nvSpPr>
          <p:cNvPr id="3" name="Footer Placeholder 2">
            <a:extLst>
              <a:ext uri="{FF2B5EF4-FFF2-40B4-BE49-F238E27FC236}">
                <a16:creationId xmlns:a16="http://schemas.microsoft.com/office/drawing/2014/main" id="{259132A0-FDF1-A4EE-17BC-0A5F4739F61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17EF7A70-4B41-19E5-EDA9-C6BFF2D8AA63}"/>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27531723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BAE5D-5C73-751E-CD3C-399CDA1501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10BE8BEA-6F33-8D01-90D7-B93B1D04FE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A3C78DA-01C7-6AD1-656A-A85ABA7B42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BDEE07-7AC0-3456-996A-46BEF733FAFE}"/>
              </a:ext>
            </a:extLst>
          </p:cNvPr>
          <p:cNvSpPr>
            <a:spLocks noGrp="1"/>
          </p:cNvSpPr>
          <p:nvPr>
            <p:ph type="dt" sz="half" idx="10"/>
          </p:nvPr>
        </p:nvSpPr>
        <p:spPr/>
        <p:txBody>
          <a:bodyPr/>
          <a:lstStyle/>
          <a:p>
            <a:fld id="{C9E521F8-F311-44DE-BEBA-A414B3DA8AB0}" type="datetimeFigureOut">
              <a:rPr lang="en-CA" smtClean="0"/>
              <a:t>2025-01-18</a:t>
            </a:fld>
            <a:endParaRPr lang="en-CA"/>
          </a:p>
        </p:txBody>
      </p:sp>
      <p:sp>
        <p:nvSpPr>
          <p:cNvPr id="6" name="Footer Placeholder 5">
            <a:extLst>
              <a:ext uri="{FF2B5EF4-FFF2-40B4-BE49-F238E27FC236}">
                <a16:creationId xmlns:a16="http://schemas.microsoft.com/office/drawing/2014/main" id="{D95E3EEA-E4A5-A3A8-E5FD-0D9DC1A1B61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84BF919-D60F-2C46-0254-D92A39E79264}"/>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24049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080BD-AE0A-57A1-8DD2-11A81BE1195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8F15395-6B4D-4186-69C4-9A7FE9E6DD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81DAAF0-B31C-F261-9E66-72F7A7777F32}"/>
              </a:ext>
            </a:extLst>
          </p:cNvPr>
          <p:cNvSpPr>
            <a:spLocks noGrp="1"/>
          </p:cNvSpPr>
          <p:nvPr>
            <p:ph type="dt" sz="half" idx="10"/>
          </p:nvPr>
        </p:nvSpPr>
        <p:spPr/>
        <p:txBody>
          <a:bodyPr/>
          <a:lstStyle/>
          <a:p>
            <a:fld id="{58DF4C10-3F79-4480-9F53-852580AB809C}" type="datetimeFigureOut">
              <a:rPr lang="en-CA" smtClean="0"/>
              <a:t>2025-01-18</a:t>
            </a:fld>
            <a:endParaRPr lang="en-CA"/>
          </a:p>
        </p:txBody>
      </p:sp>
      <p:sp>
        <p:nvSpPr>
          <p:cNvPr id="5" name="Footer Placeholder 4">
            <a:extLst>
              <a:ext uri="{FF2B5EF4-FFF2-40B4-BE49-F238E27FC236}">
                <a16:creationId xmlns:a16="http://schemas.microsoft.com/office/drawing/2014/main" id="{4F6676D0-73B9-8872-8027-00AD246E42D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88BEA0E-01C4-A072-C10C-A0A61106F3D6}"/>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33397694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83BF7-9F21-0FE9-26C8-3DEF7DC3FB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8F1C8653-923C-DB0B-1363-76042695B8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DEC2F3B-B42E-8DFE-3EAA-153425A2C9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46976C-CD99-9961-3B7D-E3801BB3F85E}"/>
              </a:ext>
            </a:extLst>
          </p:cNvPr>
          <p:cNvSpPr>
            <a:spLocks noGrp="1"/>
          </p:cNvSpPr>
          <p:nvPr>
            <p:ph type="dt" sz="half" idx="10"/>
          </p:nvPr>
        </p:nvSpPr>
        <p:spPr/>
        <p:txBody>
          <a:bodyPr/>
          <a:lstStyle/>
          <a:p>
            <a:fld id="{C9E521F8-F311-44DE-BEBA-A414B3DA8AB0}" type="datetimeFigureOut">
              <a:rPr lang="en-CA" smtClean="0"/>
              <a:t>2025-01-18</a:t>
            </a:fld>
            <a:endParaRPr lang="en-CA"/>
          </a:p>
        </p:txBody>
      </p:sp>
      <p:sp>
        <p:nvSpPr>
          <p:cNvPr id="6" name="Footer Placeholder 5">
            <a:extLst>
              <a:ext uri="{FF2B5EF4-FFF2-40B4-BE49-F238E27FC236}">
                <a16:creationId xmlns:a16="http://schemas.microsoft.com/office/drawing/2014/main" id="{750679E6-73ED-9319-BE91-7275FF8D613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B34FBF8-87E9-704E-BDCB-4C3E874235E9}"/>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1163097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14756-E93C-2D17-187B-E9FE616CE50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7C2581E-C518-9AA9-A3A7-CBD1F057C2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F97EF46-3919-ACE0-ACE3-BD232A8FA4C2}"/>
              </a:ext>
            </a:extLst>
          </p:cNvPr>
          <p:cNvSpPr>
            <a:spLocks noGrp="1"/>
          </p:cNvSpPr>
          <p:nvPr>
            <p:ph type="dt" sz="half" idx="10"/>
          </p:nvPr>
        </p:nvSpPr>
        <p:spPr/>
        <p:txBody>
          <a:bodyPr/>
          <a:lstStyle/>
          <a:p>
            <a:fld id="{C9E521F8-F311-44DE-BEBA-A414B3DA8AB0}" type="datetimeFigureOut">
              <a:rPr lang="en-CA" smtClean="0"/>
              <a:t>2025-01-18</a:t>
            </a:fld>
            <a:endParaRPr lang="en-CA"/>
          </a:p>
        </p:txBody>
      </p:sp>
      <p:sp>
        <p:nvSpPr>
          <p:cNvPr id="5" name="Footer Placeholder 4">
            <a:extLst>
              <a:ext uri="{FF2B5EF4-FFF2-40B4-BE49-F238E27FC236}">
                <a16:creationId xmlns:a16="http://schemas.microsoft.com/office/drawing/2014/main" id="{0969A69B-6458-E607-0D30-EA717D568E9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1DDE5F0-11D0-5F4E-61B0-F5AF15D5A9FC}"/>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7774930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8F6CA9-A951-FD43-68FE-78EA3412D3F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88E8C5E-3634-A34B-9DEB-E22F20F442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6D1D1A6-6402-51F6-3DF5-228E2C1DD52B}"/>
              </a:ext>
            </a:extLst>
          </p:cNvPr>
          <p:cNvSpPr>
            <a:spLocks noGrp="1"/>
          </p:cNvSpPr>
          <p:nvPr>
            <p:ph type="dt" sz="half" idx="10"/>
          </p:nvPr>
        </p:nvSpPr>
        <p:spPr/>
        <p:txBody>
          <a:bodyPr/>
          <a:lstStyle/>
          <a:p>
            <a:fld id="{C9E521F8-F311-44DE-BEBA-A414B3DA8AB0}" type="datetimeFigureOut">
              <a:rPr lang="en-CA" smtClean="0"/>
              <a:t>2025-01-18</a:t>
            </a:fld>
            <a:endParaRPr lang="en-CA"/>
          </a:p>
        </p:txBody>
      </p:sp>
      <p:sp>
        <p:nvSpPr>
          <p:cNvPr id="5" name="Footer Placeholder 4">
            <a:extLst>
              <a:ext uri="{FF2B5EF4-FFF2-40B4-BE49-F238E27FC236}">
                <a16:creationId xmlns:a16="http://schemas.microsoft.com/office/drawing/2014/main" id="{9FF93024-56D4-8353-D8BA-FC670FEDE87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B29578D-DDF0-BA80-4CD7-4D95C5D634D0}"/>
              </a:ext>
            </a:extLst>
          </p:cNvPr>
          <p:cNvSpPr>
            <a:spLocks noGrp="1"/>
          </p:cNvSpPr>
          <p:nvPr>
            <p:ph type="sldNum" sz="quarter" idx="12"/>
          </p:nvPr>
        </p:nvSpPr>
        <p:spPr/>
        <p:txBody>
          <a:bodyPr/>
          <a:lstStyle/>
          <a:p>
            <a:fld id="{7112ED4F-E11D-45A7-9228-2BF4120538BB}" type="slidenum">
              <a:rPr lang="en-CA" smtClean="0"/>
              <a:t>‹#›</a:t>
            </a:fld>
            <a:endParaRPr lang="en-CA"/>
          </a:p>
        </p:txBody>
      </p:sp>
    </p:spTree>
    <p:extLst>
      <p:ext uri="{BB962C8B-B14F-4D97-AF65-F5344CB8AC3E}">
        <p14:creationId xmlns:p14="http://schemas.microsoft.com/office/powerpoint/2010/main" val="2445198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ADE8A-7C1F-75F9-86A3-50C85DEA19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6EF77E1-18D8-9F55-15FF-D22DD889D2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4FCB96-D7DF-5554-E6EF-FED9AE7C79F9}"/>
              </a:ext>
            </a:extLst>
          </p:cNvPr>
          <p:cNvSpPr>
            <a:spLocks noGrp="1"/>
          </p:cNvSpPr>
          <p:nvPr>
            <p:ph type="dt" sz="half" idx="10"/>
          </p:nvPr>
        </p:nvSpPr>
        <p:spPr/>
        <p:txBody>
          <a:bodyPr/>
          <a:lstStyle/>
          <a:p>
            <a:fld id="{58DF4C10-3F79-4480-9F53-852580AB809C}" type="datetimeFigureOut">
              <a:rPr lang="en-CA" smtClean="0"/>
              <a:t>2025-01-18</a:t>
            </a:fld>
            <a:endParaRPr lang="en-CA"/>
          </a:p>
        </p:txBody>
      </p:sp>
      <p:sp>
        <p:nvSpPr>
          <p:cNvPr id="5" name="Footer Placeholder 4">
            <a:extLst>
              <a:ext uri="{FF2B5EF4-FFF2-40B4-BE49-F238E27FC236}">
                <a16:creationId xmlns:a16="http://schemas.microsoft.com/office/drawing/2014/main" id="{E4D3B0B0-D7CE-874B-A76D-3E39313ED91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FAB67CE-8F51-0F18-4757-78E77ADDDCEA}"/>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539897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A15C4-C4B3-5E55-CF2E-770C5D749AF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A1003B1-7A30-629B-301B-A6CAE5844F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D97C89B-D8B5-93C3-F0F2-7163D98DCE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FAB2A1F1-F988-9118-C78D-7A46295DE2AF}"/>
              </a:ext>
            </a:extLst>
          </p:cNvPr>
          <p:cNvSpPr>
            <a:spLocks noGrp="1"/>
          </p:cNvSpPr>
          <p:nvPr>
            <p:ph type="dt" sz="half" idx="10"/>
          </p:nvPr>
        </p:nvSpPr>
        <p:spPr/>
        <p:txBody>
          <a:bodyPr/>
          <a:lstStyle/>
          <a:p>
            <a:fld id="{58DF4C10-3F79-4480-9F53-852580AB809C}" type="datetimeFigureOut">
              <a:rPr lang="en-CA" smtClean="0"/>
              <a:t>2025-01-18</a:t>
            </a:fld>
            <a:endParaRPr lang="en-CA"/>
          </a:p>
        </p:txBody>
      </p:sp>
      <p:sp>
        <p:nvSpPr>
          <p:cNvPr id="6" name="Footer Placeholder 5">
            <a:extLst>
              <a:ext uri="{FF2B5EF4-FFF2-40B4-BE49-F238E27FC236}">
                <a16:creationId xmlns:a16="http://schemas.microsoft.com/office/drawing/2014/main" id="{C9EB5DB4-9BD1-8879-004E-DDDC6FB6A0D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CB2BCAB-F8CC-4999-B8C1-DDFA2E2A714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3475017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15C6D-571C-95EF-0E00-A2C2EA1553E2}"/>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955652D-BEA2-013C-867E-BF40EF3E7C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2FB62D-55B1-47C8-DD44-B5001FDB38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15245BE-4BD5-2001-791C-0DF3E96269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6737B8-0A82-0106-3AF3-E4F04048F6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8072470-6F84-4845-1458-319C0FF05B4B}"/>
              </a:ext>
            </a:extLst>
          </p:cNvPr>
          <p:cNvSpPr>
            <a:spLocks noGrp="1"/>
          </p:cNvSpPr>
          <p:nvPr>
            <p:ph type="dt" sz="half" idx="10"/>
          </p:nvPr>
        </p:nvSpPr>
        <p:spPr/>
        <p:txBody>
          <a:bodyPr/>
          <a:lstStyle/>
          <a:p>
            <a:fld id="{58DF4C10-3F79-4480-9F53-852580AB809C}" type="datetimeFigureOut">
              <a:rPr lang="en-CA" smtClean="0"/>
              <a:t>2025-01-18</a:t>
            </a:fld>
            <a:endParaRPr lang="en-CA"/>
          </a:p>
        </p:txBody>
      </p:sp>
      <p:sp>
        <p:nvSpPr>
          <p:cNvPr id="8" name="Footer Placeholder 7">
            <a:extLst>
              <a:ext uri="{FF2B5EF4-FFF2-40B4-BE49-F238E27FC236}">
                <a16:creationId xmlns:a16="http://schemas.microsoft.com/office/drawing/2014/main" id="{F43A6ED8-F418-062D-3A2C-04B9F7AAA15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ACD5ABD-2285-590E-3BC9-CAFCE2B78512}"/>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1934972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3B125-68FD-7FFA-9FD7-B2EC6F388466}"/>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170759C-023C-DE5F-56D2-2CAEC7D4395C}"/>
              </a:ext>
            </a:extLst>
          </p:cNvPr>
          <p:cNvSpPr>
            <a:spLocks noGrp="1"/>
          </p:cNvSpPr>
          <p:nvPr>
            <p:ph type="dt" sz="half" idx="10"/>
          </p:nvPr>
        </p:nvSpPr>
        <p:spPr/>
        <p:txBody>
          <a:bodyPr/>
          <a:lstStyle/>
          <a:p>
            <a:fld id="{58DF4C10-3F79-4480-9F53-852580AB809C}" type="datetimeFigureOut">
              <a:rPr lang="en-CA" smtClean="0"/>
              <a:t>2025-01-18</a:t>
            </a:fld>
            <a:endParaRPr lang="en-CA"/>
          </a:p>
        </p:txBody>
      </p:sp>
      <p:sp>
        <p:nvSpPr>
          <p:cNvPr id="4" name="Footer Placeholder 3">
            <a:extLst>
              <a:ext uri="{FF2B5EF4-FFF2-40B4-BE49-F238E27FC236}">
                <a16:creationId xmlns:a16="http://schemas.microsoft.com/office/drawing/2014/main" id="{DCB74EEF-D07A-3EA0-6EFC-3E8EBD39910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CAE56BE-CEEF-6EAB-2912-F7F9E3C26B0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2352220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28104E-7CF6-A598-052B-181D0E6AEFD1}"/>
              </a:ext>
            </a:extLst>
          </p:cNvPr>
          <p:cNvSpPr>
            <a:spLocks noGrp="1"/>
          </p:cNvSpPr>
          <p:nvPr>
            <p:ph type="dt" sz="half" idx="10"/>
          </p:nvPr>
        </p:nvSpPr>
        <p:spPr/>
        <p:txBody>
          <a:bodyPr/>
          <a:lstStyle/>
          <a:p>
            <a:fld id="{58DF4C10-3F79-4480-9F53-852580AB809C}" type="datetimeFigureOut">
              <a:rPr lang="en-CA" smtClean="0"/>
              <a:t>2025-01-18</a:t>
            </a:fld>
            <a:endParaRPr lang="en-CA"/>
          </a:p>
        </p:txBody>
      </p:sp>
      <p:sp>
        <p:nvSpPr>
          <p:cNvPr id="3" name="Footer Placeholder 2">
            <a:extLst>
              <a:ext uri="{FF2B5EF4-FFF2-40B4-BE49-F238E27FC236}">
                <a16:creationId xmlns:a16="http://schemas.microsoft.com/office/drawing/2014/main" id="{28B39E4F-80A8-65F7-84E1-A7B3E948DA7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9015632-7515-BE22-9FAA-9C03F6BF3626}"/>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310745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83D5A-34ED-AE04-086A-BFA6E4B0F8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4398576-4397-573B-CAD6-BAF4A1792D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ED22CC7-1973-A744-BF2E-CEE5A9DFEE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47B58-BF05-A4A2-D476-77FDC851766C}"/>
              </a:ext>
            </a:extLst>
          </p:cNvPr>
          <p:cNvSpPr>
            <a:spLocks noGrp="1"/>
          </p:cNvSpPr>
          <p:nvPr>
            <p:ph type="dt" sz="half" idx="10"/>
          </p:nvPr>
        </p:nvSpPr>
        <p:spPr/>
        <p:txBody>
          <a:bodyPr/>
          <a:lstStyle/>
          <a:p>
            <a:fld id="{58DF4C10-3F79-4480-9F53-852580AB809C}" type="datetimeFigureOut">
              <a:rPr lang="en-CA" smtClean="0"/>
              <a:t>2025-01-18</a:t>
            </a:fld>
            <a:endParaRPr lang="en-CA"/>
          </a:p>
        </p:txBody>
      </p:sp>
      <p:sp>
        <p:nvSpPr>
          <p:cNvPr id="6" name="Footer Placeholder 5">
            <a:extLst>
              <a:ext uri="{FF2B5EF4-FFF2-40B4-BE49-F238E27FC236}">
                <a16:creationId xmlns:a16="http://schemas.microsoft.com/office/drawing/2014/main" id="{91C0309D-39EE-04EE-9EA5-C7254AB18E4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0BA7CE6-5CB3-C2EF-5C7F-1CCA9D3B0A9F}"/>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692221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D1F45-7FFD-8FB8-C1DC-B6D751960B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3282C87-9FAF-9B23-F27D-83C92357E7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DA3F7B8A-51B3-F153-B18A-BEEB2B45A4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6E59B5-C3E0-B795-A75E-682B463AEF92}"/>
              </a:ext>
            </a:extLst>
          </p:cNvPr>
          <p:cNvSpPr>
            <a:spLocks noGrp="1"/>
          </p:cNvSpPr>
          <p:nvPr>
            <p:ph type="dt" sz="half" idx="10"/>
          </p:nvPr>
        </p:nvSpPr>
        <p:spPr/>
        <p:txBody>
          <a:bodyPr/>
          <a:lstStyle/>
          <a:p>
            <a:fld id="{58DF4C10-3F79-4480-9F53-852580AB809C}" type="datetimeFigureOut">
              <a:rPr lang="en-CA" smtClean="0"/>
              <a:t>2025-01-18</a:t>
            </a:fld>
            <a:endParaRPr lang="en-CA"/>
          </a:p>
        </p:txBody>
      </p:sp>
      <p:sp>
        <p:nvSpPr>
          <p:cNvPr id="6" name="Footer Placeholder 5">
            <a:extLst>
              <a:ext uri="{FF2B5EF4-FFF2-40B4-BE49-F238E27FC236}">
                <a16:creationId xmlns:a16="http://schemas.microsoft.com/office/drawing/2014/main" id="{3D4A6CCD-6148-72D3-14E8-B4C1C906224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A744B1A-99EE-0A5A-B256-6A81396C3D54}"/>
              </a:ext>
            </a:extLst>
          </p:cNvPr>
          <p:cNvSpPr>
            <a:spLocks noGrp="1"/>
          </p:cNvSpPr>
          <p:nvPr>
            <p:ph type="sldNum" sz="quarter" idx="12"/>
          </p:nvPr>
        </p:nvSpPr>
        <p:spPr/>
        <p:txBody>
          <a:bodyPr/>
          <a:lstStyle/>
          <a:p>
            <a:fld id="{9B721310-AF43-49AF-A20E-455E0D7AB27B}" type="slidenum">
              <a:rPr lang="en-CA" smtClean="0"/>
              <a:t>‹#›</a:t>
            </a:fld>
            <a:endParaRPr lang="en-CA"/>
          </a:p>
        </p:txBody>
      </p:sp>
    </p:spTree>
    <p:extLst>
      <p:ext uri="{BB962C8B-B14F-4D97-AF65-F5344CB8AC3E}">
        <p14:creationId xmlns:p14="http://schemas.microsoft.com/office/powerpoint/2010/main" val="904497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660FA7-5BE2-2FF2-AD2E-3594B2034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CA4C057-7687-F9C3-34AB-7A3511D7A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57FE131-BFB3-AA67-9A3A-D822D2DEDE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8DF4C10-3F79-4480-9F53-852580AB809C}" type="datetimeFigureOut">
              <a:rPr lang="en-CA" smtClean="0"/>
              <a:t>2025-01-18</a:t>
            </a:fld>
            <a:endParaRPr lang="en-CA"/>
          </a:p>
        </p:txBody>
      </p:sp>
      <p:sp>
        <p:nvSpPr>
          <p:cNvPr id="5" name="Footer Placeholder 4">
            <a:extLst>
              <a:ext uri="{FF2B5EF4-FFF2-40B4-BE49-F238E27FC236}">
                <a16:creationId xmlns:a16="http://schemas.microsoft.com/office/drawing/2014/main" id="{5B204252-0C79-E006-CA93-488B7931F4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2C10DDE-DED8-A0AE-2464-96A2923224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B721310-AF43-49AF-A20E-455E0D7AB27B}" type="slidenum">
              <a:rPr lang="en-CA" smtClean="0"/>
              <a:t>‹#›</a:t>
            </a:fld>
            <a:endParaRPr lang="en-CA"/>
          </a:p>
        </p:txBody>
      </p:sp>
    </p:spTree>
    <p:extLst>
      <p:ext uri="{BB962C8B-B14F-4D97-AF65-F5344CB8AC3E}">
        <p14:creationId xmlns:p14="http://schemas.microsoft.com/office/powerpoint/2010/main" val="2464071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E7A636-008E-36FE-266E-667086B666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1E3639F-E94D-4DF5-2CD4-E8DA584B5B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B74B4A6-06A5-DC81-A946-54B86F43D1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9E521F8-F311-44DE-BEBA-A414B3DA8AB0}" type="datetimeFigureOut">
              <a:rPr lang="en-CA" smtClean="0"/>
              <a:t>2025-01-18</a:t>
            </a:fld>
            <a:endParaRPr lang="en-CA"/>
          </a:p>
        </p:txBody>
      </p:sp>
      <p:sp>
        <p:nvSpPr>
          <p:cNvPr id="5" name="Footer Placeholder 4">
            <a:extLst>
              <a:ext uri="{FF2B5EF4-FFF2-40B4-BE49-F238E27FC236}">
                <a16:creationId xmlns:a16="http://schemas.microsoft.com/office/drawing/2014/main" id="{59448501-95F3-CE45-0A86-3BF46F2A0F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D1087ABB-A579-1635-44D7-2DF2BF4401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112ED4F-E11D-45A7-9228-2BF4120538BB}" type="slidenum">
              <a:rPr lang="en-CA" smtClean="0"/>
              <a:t>‹#›</a:t>
            </a:fld>
            <a:endParaRPr lang="en-CA"/>
          </a:p>
        </p:txBody>
      </p:sp>
    </p:spTree>
    <p:extLst>
      <p:ext uri="{BB962C8B-B14F-4D97-AF65-F5344CB8AC3E}">
        <p14:creationId xmlns:p14="http://schemas.microsoft.com/office/powerpoint/2010/main" val="2037920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C7C6F-36F6-BC4D-1618-2428A326251F}"/>
              </a:ext>
            </a:extLst>
          </p:cNvPr>
          <p:cNvSpPr>
            <a:spLocks noGrp="1"/>
          </p:cNvSpPr>
          <p:nvPr>
            <p:ph type="ctrTitle"/>
          </p:nvPr>
        </p:nvSpPr>
        <p:spPr>
          <a:xfrm>
            <a:off x="0" y="0"/>
            <a:ext cx="12192000" cy="1131376"/>
          </a:xfrm>
        </p:spPr>
        <p:txBody>
          <a:bodyPr>
            <a:noAutofit/>
          </a:bodyPr>
          <a:lstStyle/>
          <a:p>
            <a:r>
              <a:rPr lang="en-CA" sz="4800" dirty="0">
                <a:latin typeface="Arial Black" panose="020B0A04020102020204" pitchFamily="34" charset="0"/>
              </a:rPr>
              <a:t>Our Mother – Heavenly Jerusalem</a:t>
            </a:r>
          </a:p>
        </p:txBody>
      </p:sp>
      <p:sp>
        <p:nvSpPr>
          <p:cNvPr id="3" name="Subtitle 2">
            <a:extLst>
              <a:ext uri="{FF2B5EF4-FFF2-40B4-BE49-F238E27FC236}">
                <a16:creationId xmlns:a16="http://schemas.microsoft.com/office/drawing/2014/main" id="{37C95E99-F7A6-BBED-3CB4-49C91598BE10}"/>
              </a:ext>
            </a:extLst>
          </p:cNvPr>
          <p:cNvSpPr>
            <a:spLocks noGrp="1"/>
          </p:cNvSpPr>
          <p:nvPr>
            <p:ph type="subTitle" idx="1"/>
          </p:nvPr>
        </p:nvSpPr>
        <p:spPr>
          <a:xfrm>
            <a:off x="0" y="1035425"/>
            <a:ext cx="12192000" cy="5593976"/>
          </a:xfrm>
        </p:spPr>
        <p:txBody>
          <a:bodyPr>
            <a:normAutofit lnSpcReduction="10000"/>
          </a:bodyPr>
          <a:lstStyle/>
          <a:p>
            <a:r>
              <a:rPr lang="en-CA" sz="2800" b="1" dirty="0">
                <a:solidFill>
                  <a:srgbClr val="FF0000"/>
                </a:solidFill>
              </a:rPr>
              <a:t>But the </a:t>
            </a:r>
            <a:r>
              <a:rPr lang="en-CA" sz="2800" b="1" i="1" dirty="0">
                <a:solidFill>
                  <a:srgbClr val="FF0000"/>
                </a:solidFill>
                <a:highlight>
                  <a:srgbClr val="FFFF00"/>
                </a:highlight>
              </a:rPr>
              <a:t>Jerusalem above is free</a:t>
            </a:r>
            <a:r>
              <a:rPr lang="en-CA" sz="2800" b="1" dirty="0">
                <a:solidFill>
                  <a:srgbClr val="FF0000"/>
                </a:solidFill>
              </a:rPr>
              <a:t>, and </a:t>
            </a:r>
            <a:r>
              <a:rPr lang="en-CA" sz="2800" b="1" i="1" dirty="0">
                <a:solidFill>
                  <a:srgbClr val="FF0000"/>
                </a:solidFill>
                <a:highlight>
                  <a:srgbClr val="FFFF00"/>
                </a:highlight>
              </a:rPr>
              <a:t>she is our mother</a:t>
            </a:r>
            <a:r>
              <a:rPr lang="en-CA" sz="2800" b="1" dirty="0">
                <a:solidFill>
                  <a:srgbClr val="FF0000"/>
                </a:solidFill>
              </a:rPr>
              <a:t>.</a:t>
            </a:r>
          </a:p>
          <a:p>
            <a:pPr algn="r">
              <a:lnSpc>
                <a:spcPct val="70000"/>
              </a:lnSpc>
              <a:spcBef>
                <a:spcPts val="0"/>
              </a:spcBef>
            </a:pPr>
            <a:r>
              <a:rPr lang="en-CA" sz="2000" b="1" dirty="0"/>
              <a:t>Galatians 4:26 ESV</a:t>
            </a:r>
          </a:p>
          <a:p>
            <a:r>
              <a:rPr lang="en-CA" sz="2800" b="1" dirty="0">
                <a:solidFill>
                  <a:srgbClr val="FF0000"/>
                </a:solidFill>
              </a:rPr>
              <a:t>But you have come to </a:t>
            </a:r>
            <a:r>
              <a:rPr lang="en-CA" sz="2800" b="1" i="1" dirty="0">
                <a:solidFill>
                  <a:srgbClr val="FF0000"/>
                </a:solidFill>
                <a:highlight>
                  <a:srgbClr val="FFFF00"/>
                </a:highlight>
              </a:rPr>
              <a:t>Mount Zion</a:t>
            </a:r>
            <a:r>
              <a:rPr lang="en-CA" sz="2800" b="1" dirty="0">
                <a:solidFill>
                  <a:srgbClr val="FF0000"/>
                </a:solidFill>
              </a:rPr>
              <a:t> and to </a:t>
            </a:r>
            <a:r>
              <a:rPr lang="en-CA" sz="2800" b="1" i="1" dirty="0">
                <a:solidFill>
                  <a:srgbClr val="FF0000"/>
                </a:solidFill>
                <a:highlight>
                  <a:srgbClr val="FFFF00"/>
                </a:highlight>
              </a:rPr>
              <a:t>the city of the living God</a:t>
            </a:r>
            <a:r>
              <a:rPr lang="en-CA" sz="2800" b="1" dirty="0">
                <a:solidFill>
                  <a:srgbClr val="FF0000"/>
                </a:solidFill>
              </a:rPr>
              <a:t>, </a:t>
            </a:r>
            <a:br>
              <a:rPr lang="en-CA" sz="2800" b="1" dirty="0">
                <a:solidFill>
                  <a:srgbClr val="FF0000"/>
                </a:solidFill>
              </a:rPr>
            </a:br>
            <a:r>
              <a:rPr lang="en-CA" sz="2800" b="1" dirty="0">
                <a:solidFill>
                  <a:srgbClr val="FF0000"/>
                </a:solidFill>
              </a:rPr>
              <a:t>the </a:t>
            </a:r>
            <a:r>
              <a:rPr lang="en-CA" sz="2800" b="1" i="1" dirty="0">
                <a:solidFill>
                  <a:srgbClr val="FF0000"/>
                </a:solidFill>
                <a:highlight>
                  <a:srgbClr val="FFFF00"/>
                </a:highlight>
              </a:rPr>
              <a:t>heavenly Jerusalem</a:t>
            </a:r>
            <a:r>
              <a:rPr lang="en-CA" sz="2800" b="1" dirty="0">
                <a:solidFill>
                  <a:srgbClr val="FF0000"/>
                </a:solidFill>
              </a:rPr>
              <a:t>, and to innumerable angels in festal gathering, and to </a:t>
            </a:r>
            <a:r>
              <a:rPr lang="en-CA" sz="2800" b="1" i="1" dirty="0">
                <a:solidFill>
                  <a:srgbClr val="FF0000"/>
                </a:solidFill>
                <a:highlight>
                  <a:srgbClr val="FFFF00"/>
                </a:highlight>
              </a:rPr>
              <a:t>the assembly of the firstborn</a:t>
            </a:r>
            <a:r>
              <a:rPr lang="en-CA" sz="2800" b="1" dirty="0">
                <a:solidFill>
                  <a:srgbClr val="FF0000"/>
                </a:solidFill>
              </a:rPr>
              <a:t> who are </a:t>
            </a:r>
            <a:r>
              <a:rPr lang="en-CA" sz="2800" b="1" i="1" dirty="0">
                <a:solidFill>
                  <a:srgbClr val="FF0000"/>
                </a:solidFill>
                <a:highlight>
                  <a:srgbClr val="FFFF00"/>
                </a:highlight>
              </a:rPr>
              <a:t>enrolled in heaven</a:t>
            </a:r>
            <a:r>
              <a:rPr lang="en-CA" sz="2800" b="1" dirty="0">
                <a:solidFill>
                  <a:srgbClr val="FF0000"/>
                </a:solidFill>
              </a:rPr>
              <a:t> …</a:t>
            </a:r>
          </a:p>
          <a:p>
            <a:pPr algn="r">
              <a:spcBef>
                <a:spcPts val="0"/>
              </a:spcBef>
            </a:pPr>
            <a:r>
              <a:rPr lang="en-CA" sz="2000" b="1" dirty="0"/>
              <a:t>Hebrews 12:22-23a ESV</a:t>
            </a:r>
          </a:p>
          <a:p>
            <a:r>
              <a:rPr lang="en-CA" sz="2800" b="1" i="1" dirty="0">
                <a:solidFill>
                  <a:srgbClr val="FF0000"/>
                </a:solidFill>
                <a:highlight>
                  <a:srgbClr val="FFFF00"/>
                </a:highlight>
              </a:rPr>
              <a:t>By faith</a:t>
            </a:r>
            <a:r>
              <a:rPr lang="en-CA" sz="2800" b="1" dirty="0">
                <a:solidFill>
                  <a:srgbClr val="FF0000"/>
                </a:solidFill>
              </a:rPr>
              <a:t> Abraham obeyed when he was called to go out to a place that he was to receive as an inheritance.  And he went out, not knowing where he was going.  …  For </a:t>
            </a:r>
            <a:r>
              <a:rPr lang="en-CA" sz="2800" b="1" i="1" dirty="0">
                <a:solidFill>
                  <a:srgbClr val="FF0000"/>
                </a:solidFill>
                <a:highlight>
                  <a:srgbClr val="FFFF00"/>
                </a:highlight>
              </a:rPr>
              <a:t>he was looking</a:t>
            </a:r>
            <a:r>
              <a:rPr lang="en-CA" sz="2800" b="1" dirty="0">
                <a:solidFill>
                  <a:srgbClr val="FF0000"/>
                </a:solidFill>
              </a:rPr>
              <a:t> forward </a:t>
            </a:r>
            <a:r>
              <a:rPr lang="en-CA" sz="2800" b="1" i="1" dirty="0">
                <a:solidFill>
                  <a:srgbClr val="FF0000"/>
                </a:solidFill>
                <a:highlight>
                  <a:srgbClr val="FFFF00"/>
                </a:highlight>
              </a:rPr>
              <a:t>to the city that has foundations</a:t>
            </a:r>
            <a:r>
              <a:rPr lang="en-CA" sz="2800" b="1" dirty="0">
                <a:solidFill>
                  <a:srgbClr val="FF0000"/>
                </a:solidFill>
              </a:rPr>
              <a:t>, whose </a:t>
            </a:r>
            <a:r>
              <a:rPr lang="en-CA" sz="2800" b="1" i="1" dirty="0">
                <a:solidFill>
                  <a:srgbClr val="FF0000"/>
                </a:solidFill>
                <a:highlight>
                  <a:srgbClr val="FFFF00"/>
                </a:highlight>
              </a:rPr>
              <a:t>designer and builder is God</a:t>
            </a:r>
            <a:r>
              <a:rPr lang="en-CA" sz="2800" b="1" dirty="0">
                <a:solidFill>
                  <a:srgbClr val="FF0000"/>
                </a:solidFill>
              </a:rPr>
              <a:t>.</a:t>
            </a:r>
          </a:p>
          <a:p>
            <a:pPr algn="r">
              <a:lnSpc>
                <a:spcPct val="20000"/>
              </a:lnSpc>
              <a:spcBef>
                <a:spcPts val="0"/>
              </a:spcBef>
            </a:pPr>
            <a:r>
              <a:rPr lang="en-CA" sz="2000" b="1" dirty="0"/>
              <a:t>Hebrews 11:8, 10 ESV</a:t>
            </a:r>
          </a:p>
          <a:p>
            <a:pPr>
              <a:spcBef>
                <a:spcPts val="1200"/>
              </a:spcBef>
            </a:pPr>
            <a:r>
              <a:rPr lang="en-CA" sz="2800" b="1" dirty="0">
                <a:solidFill>
                  <a:srgbClr val="FF0000"/>
                </a:solidFill>
              </a:rPr>
              <a:t>… they shall call you the </a:t>
            </a:r>
            <a:r>
              <a:rPr lang="en-CA" sz="2800" b="1" i="1" dirty="0">
                <a:solidFill>
                  <a:srgbClr val="FF0000"/>
                </a:solidFill>
                <a:highlight>
                  <a:srgbClr val="FFFF00"/>
                </a:highlight>
              </a:rPr>
              <a:t>City of the LORD</a:t>
            </a:r>
            <a:r>
              <a:rPr lang="en-CA" sz="2800" b="1" dirty="0">
                <a:solidFill>
                  <a:srgbClr val="FF0000"/>
                </a:solidFill>
              </a:rPr>
              <a:t>, the </a:t>
            </a:r>
            <a:r>
              <a:rPr lang="en-CA" sz="2800" b="1" i="1" dirty="0">
                <a:solidFill>
                  <a:srgbClr val="FF0000"/>
                </a:solidFill>
                <a:highlight>
                  <a:srgbClr val="FFFF00"/>
                </a:highlight>
              </a:rPr>
              <a:t>Zion of the Holy One of Israel</a:t>
            </a:r>
            <a:r>
              <a:rPr lang="en-CA" sz="2800" b="1" dirty="0">
                <a:solidFill>
                  <a:srgbClr val="FF0000"/>
                </a:solidFill>
              </a:rPr>
              <a:t>.  … and you shall know that I, the LORD, am your Savior </a:t>
            </a:r>
            <a:br>
              <a:rPr lang="en-CA" sz="2800" b="1" dirty="0">
                <a:solidFill>
                  <a:srgbClr val="FF0000"/>
                </a:solidFill>
              </a:rPr>
            </a:br>
            <a:r>
              <a:rPr lang="en-CA" sz="2800" b="1" dirty="0">
                <a:solidFill>
                  <a:srgbClr val="FF0000"/>
                </a:solidFill>
              </a:rPr>
              <a:t>and your Redeemer, the Mighty One of Jacob.  </a:t>
            </a:r>
            <a:br>
              <a:rPr lang="en-CA" sz="2800" b="1" dirty="0">
                <a:solidFill>
                  <a:srgbClr val="FF0000"/>
                </a:solidFill>
              </a:rPr>
            </a:br>
            <a:r>
              <a:rPr lang="en-CA" sz="2800" b="1" dirty="0">
                <a:solidFill>
                  <a:srgbClr val="FF0000"/>
                </a:solidFill>
              </a:rPr>
              <a:t>… you shall </a:t>
            </a:r>
            <a:r>
              <a:rPr lang="en-CA" sz="2800" b="1" i="1" dirty="0">
                <a:solidFill>
                  <a:srgbClr val="FF0000"/>
                </a:solidFill>
                <a:highlight>
                  <a:srgbClr val="FFFF00"/>
                </a:highlight>
              </a:rPr>
              <a:t>call your walls Salvation</a:t>
            </a:r>
            <a:r>
              <a:rPr lang="en-CA" sz="2800" b="1" dirty="0">
                <a:solidFill>
                  <a:srgbClr val="FF0000"/>
                </a:solidFill>
              </a:rPr>
              <a:t>, and </a:t>
            </a:r>
            <a:r>
              <a:rPr lang="en-CA" sz="2800" b="1" i="1" dirty="0">
                <a:solidFill>
                  <a:srgbClr val="FF0000"/>
                </a:solidFill>
                <a:highlight>
                  <a:srgbClr val="FFFF00"/>
                </a:highlight>
              </a:rPr>
              <a:t>your gates Praise</a:t>
            </a:r>
            <a:r>
              <a:rPr lang="en-CA" sz="2800" b="1" dirty="0">
                <a:solidFill>
                  <a:srgbClr val="FF0000"/>
                </a:solidFill>
              </a:rPr>
              <a:t>.</a:t>
            </a:r>
          </a:p>
          <a:p>
            <a:pPr algn="r">
              <a:spcBef>
                <a:spcPts val="0"/>
              </a:spcBef>
            </a:pPr>
            <a:r>
              <a:rPr lang="en-CA" sz="2000" b="1" dirty="0"/>
              <a:t>Isaiah 60:14b, 16b, 18b ESV</a:t>
            </a:r>
          </a:p>
        </p:txBody>
      </p:sp>
      <p:sp>
        <p:nvSpPr>
          <p:cNvPr id="5" name="TextBox 4">
            <a:extLst>
              <a:ext uri="{FF2B5EF4-FFF2-40B4-BE49-F238E27FC236}">
                <a16:creationId xmlns:a16="http://schemas.microsoft.com/office/drawing/2014/main" id="{25293DDE-13C5-0A5B-F813-EC6F571F1E81}"/>
              </a:ext>
            </a:extLst>
          </p:cNvPr>
          <p:cNvSpPr txBox="1"/>
          <p:nvPr/>
        </p:nvSpPr>
        <p:spPr>
          <a:xfrm>
            <a:off x="0" y="6629401"/>
            <a:ext cx="12192000" cy="246221"/>
          </a:xfrm>
          <a:prstGeom prst="rect">
            <a:avLst/>
          </a:prstGeom>
          <a:noFill/>
        </p:spPr>
        <p:txBody>
          <a:bodyPr wrap="square">
            <a:spAutoFit/>
          </a:bodyPr>
          <a:lstStyle/>
          <a:p>
            <a:r>
              <a:rPr lang="en-CA" sz="1000" dirty="0"/>
              <a:t>©2025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4194902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C490D-407D-3122-5708-AD1A27AC11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4F145B-3F8A-8B27-0CA5-0413455B1B0C}"/>
              </a:ext>
            </a:extLst>
          </p:cNvPr>
          <p:cNvSpPr>
            <a:spLocks noGrp="1"/>
          </p:cNvSpPr>
          <p:nvPr>
            <p:ph type="title"/>
          </p:nvPr>
        </p:nvSpPr>
        <p:spPr>
          <a:xfrm>
            <a:off x="0" y="1"/>
            <a:ext cx="12192000" cy="1190444"/>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Abraham – the Father of the Faithful</a:t>
            </a:r>
            <a:endParaRPr lang="en-CA" dirty="0"/>
          </a:p>
        </p:txBody>
      </p:sp>
      <p:sp>
        <p:nvSpPr>
          <p:cNvPr id="3" name="Content Placeholder 2">
            <a:extLst>
              <a:ext uri="{FF2B5EF4-FFF2-40B4-BE49-F238E27FC236}">
                <a16:creationId xmlns:a16="http://schemas.microsoft.com/office/drawing/2014/main" id="{C5DB00DC-CBBB-F61D-3748-47D0E08F5F4B}"/>
              </a:ext>
            </a:extLst>
          </p:cNvPr>
          <p:cNvSpPr>
            <a:spLocks noGrp="1"/>
          </p:cNvSpPr>
          <p:nvPr>
            <p:ph idx="1"/>
          </p:nvPr>
        </p:nvSpPr>
        <p:spPr>
          <a:xfrm>
            <a:off x="-1" y="1190445"/>
            <a:ext cx="11956211" cy="5667554"/>
          </a:xfrm>
        </p:spPr>
        <p:txBody>
          <a:bodyPr>
            <a:normAutofit/>
          </a:bodyPr>
          <a:lstStyle/>
          <a:p>
            <a:pPr marL="2286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Luke records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Apostle Paul citing the scripture from Isaiah</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lvl="1" indent="0">
              <a:spcBef>
                <a:spcPts val="600"/>
              </a:spcBef>
              <a:buNone/>
              <a:defRPr/>
            </a:pPr>
            <a:r>
              <a:rPr kumimoji="0" lang="en-CA" b="1" i="0" u="sng" strike="noStrike" kern="1200" cap="none" spc="0" normalizeH="0" baseline="0" noProof="0" dirty="0">
                <a:ln>
                  <a:noFill/>
                </a:ln>
                <a:solidFill>
                  <a:prstClr val="black"/>
                </a:solidFill>
                <a:effectLst/>
                <a:uLnTx/>
                <a:uFillTx/>
                <a:latin typeface="Aptos" panose="02110004020202020204"/>
                <a:ea typeface="+mn-ea"/>
                <a:cs typeface="+mn-cs"/>
              </a:rPr>
              <a:t>Acts 13:46-47 ESV</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Paul and Barnabas spoke out boldly, saying, </a:t>
            </a:r>
          </a:p>
          <a:p>
            <a:pPr marL="914400" lvl="2" indent="0">
              <a:spcBef>
                <a:spcPts val="0"/>
              </a:spcBef>
              <a:buNone/>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It was necessary that the word of God be spoken first to you.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Since you thrust it aside and judge yourselves unworthy of eternal life,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behold,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we are turning to the Gentiles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For so the Lord has commanded us, saying,</a:t>
            </a:r>
          </a:p>
          <a:p>
            <a:pPr marL="1371600" lvl="3" indent="0">
              <a:spcBef>
                <a:spcPts val="0"/>
              </a:spcBef>
              <a:buNone/>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I have made you a light for the Gentiles,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that you may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bring salvation to the ends of the earth</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p>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The True Worshipper,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Simeon</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had previously  alluded to Isaiah when he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saw Jesus as a child</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lvl="1" indent="0">
              <a:spcBef>
                <a:spcPts val="600"/>
              </a:spcBef>
              <a:buNone/>
              <a:defRPr/>
            </a:pPr>
            <a:r>
              <a:rPr kumimoji="0" lang="en-CA" b="1" i="0" u="sng" strike="noStrike" kern="1200" cap="none" spc="0" normalizeH="0" baseline="0" noProof="0" dirty="0">
                <a:ln>
                  <a:noFill/>
                </a:ln>
                <a:solidFill>
                  <a:prstClr val="black"/>
                </a:solidFill>
                <a:effectLst/>
                <a:uLnTx/>
                <a:uFillTx/>
                <a:latin typeface="Aptos" panose="02110004020202020204"/>
                <a:ea typeface="+mn-ea"/>
                <a:cs typeface="+mn-cs"/>
              </a:rPr>
              <a:t>Luke 2:30-32 ESV</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 for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my eyes have seen your salvation</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that you have prepared in the presence of all peoples,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 light for revelation to the Gentiles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for glory to your people Israel.</a:t>
            </a:r>
          </a:p>
          <a:p>
            <a:endParaRPr lang="en-CA" dirty="0"/>
          </a:p>
        </p:txBody>
      </p:sp>
    </p:spTree>
    <p:extLst>
      <p:ext uri="{BB962C8B-B14F-4D97-AF65-F5344CB8AC3E}">
        <p14:creationId xmlns:p14="http://schemas.microsoft.com/office/powerpoint/2010/main" val="4154970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343B11-AAF0-471F-03F3-EF36ACCAB0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07F8C6-CB92-60B6-1BC8-E774BCBD7936}"/>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Spiritual Israel</a:t>
            </a:r>
          </a:p>
        </p:txBody>
      </p:sp>
      <p:sp>
        <p:nvSpPr>
          <p:cNvPr id="3" name="Content Placeholder 2">
            <a:extLst>
              <a:ext uri="{FF2B5EF4-FFF2-40B4-BE49-F238E27FC236}">
                <a16:creationId xmlns:a16="http://schemas.microsoft.com/office/drawing/2014/main" id="{B570BCC6-E9C0-4D7B-0BAC-DE3F1EFC6D6B}"/>
              </a:ext>
            </a:extLst>
          </p:cNvPr>
          <p:cNvSpPr>
            <a:spLocks noGrp="1"/>
          </p:cNvSpPr>
          <p:nvPr>
            <p:ph idx="1"/>
          </p:nvPr>
        </p:nvSpPr>
        <p:spPr>
          <a:xfrm>
            <a:off x="0" y="1143000"/>
            <a:ext cx="12192000" cy="5714999"/>
          </a:xfrm>
        </p:spPr>
        <p:txBody>
          <a:bodyPr>
            <a:normAutofit/>
          </a:bodyPr>
          <a:lstStyle/>
          <a:p>
            <a:pPr marL="0" indent="0">
              <a:buNone/>
            </a:pPr>
            <a:r>
              <a:rPr lang="en-CA" dirty="0"/>
              <a:t>The New Testament is clear and specific that </a:t>
            </a:r>
            <a:r>
              <a:rPr lang="en-CA" b="1" dirty="0">
                <a:highlight>
                  <a:srgbClr val="FFFF00"/>
                </a:highlight>
              </a:rPr>
              <a:t>physical descent is irrelevant for Salvation</a:t>
            </a:r>
            <a:r>
              <a:rPr lang="en-CA" dirty="0"/>
              <a:t> – the physical nation of Israel has been superseded by </a:t>
            </a:r>
            <a:r>
              <a:rPr lang="en-CA" b="1" dirty="0">
                <a:highlight>
                  <a:srgbClr val="FFFF00"/>
                </a:highlight>
              </a:rPr>
              <a:t>the New Testament Church</a:t>
            </a:r>
            <a:r>
              <a:rPr lang="en-CA" dirty="0"/>
              <a:t>, “</a:t>
            </a:r>
            <a:r>
              <a:rPr lang="en-CA" b="1" dirty="0">
                <a:highlight>
                  <a:srgbClr val="FFFF00"/>
                </a:highlight>
              </a:rPr>
              <a:t>spiritual Israel</a:t>
            </a:r>
            <a:r>
              <a:rPr lang="en-CA" dirty="0"/>
              <a:t>” :</a:t>
            </a:r>
          </a:p>
          <a:p>
            <a:pPr marL="457200" lvl="1" indent="0">
              <a:spcBef>
                <a:spcPts val="600"/>
              </a:spcBef>
              <a:buNone/>
            </a:pPr>
            <a:r>
              <a:rPr lang="en-CA" b="1" u="sng" dirty="0"/>
              <a:t>Romans 2:29 ESV</a:t>
            </a:r>
          </a:p>
          <a:p>
            <a:pPr marL="457200" lvl="1" indent="0">
              <a:spcBef>
                <a:spcPts val="0"/>
              </a:spcBef>
              <a:buNone/>
            </a:pPr>
            <a:r>
              <a:rPr lang="en-CA" dirty="0"/>
              <a:t>But </a:t>
            </a:r>
            <a:r>
              <a:rPr lang="en-CA" b="1" dirty="0">
                <a:highlight>
                  <a:srgbClr val="FFFF00"/>
                </a:highlight>
              </a:rPr>
              <a:t>a Jew is one inwardly</a:t>
            </a:r>
            <a:r>
              <a:rPr lang="en-CA" dirty="0"/>
              <a:t>, </a:t>
            </a:r>
            <a:br>
              <a:rPr lang="en-CA" dirty="0"/>
            </a:br>
            <a:r>
              <a:rPr lang="en-CA" dirty="0"/>
              <a:t>and </a:t>
            </a:r>
            <a:r>
              <a:rPr lang="en-CA" b="1" dirty="0">
                <a:highlight>
                  <a:srgbClr val="FFFF00"/>
                </a:highlight>
              </a:rPr>
              <a:t>circumcision is a matter of the heart</a:t>
            </a:r>
            <a:r>
              <a:rPr lang="en-CA" dirty="0"/>
              <a:t>, </a:t>
            </a:r>
            <a:r>
              <a:rPr lang="en-CA" b="1" dirty="0">
                <a:highlight>
                  <a:srgbClr val="FFFF00"/>
                </a:highlight>
              </a:rPr>
              <a:t>by the Spirit</a:t>
            </a:r>
            <a:r>
              <a:rPr lang="en-CA" dirty="0"/>
              <a:t>, not by the letter.  </a:t>
            </a:r>
            <a:br>
              <a:rPr lang="en-CA" dirty="0"/>
            </a:br>
            <a:r>
              <a:rPr lang="en-CA" dirty="0"/>
              <a:t>His praise is not from man but from God.</a:t>
            </a:r>
          </a:p>
          <a:p>
            <a:pPr marL="457200" lvl="1" indent="0">
              <a:buNone/>
            </a:pPr>
            <a:r>
              <a:rPr lang="en-CA" b="1" u="sng" dirty="0"/>
              <a:t>Romans 9:6–8 ESV</a:t>
            </a:r>
          </a:p>
          <a:p>
            <a:pPr marL="457200" lvl="1" indent="0">
              <a:spcBef>
                <a:spcPts val="0"/>
              </a:spcBef>
              <a:buNone/>
            </a:pPr>
            <a:r>
              <a:rPr lang="en-CA" dirty="0"/>
              <a:t>But it is not as though the word of God has failed.  </a:t>
            </a:r>
            <a:br>
              <a:rPr lang="en-CA" dirty="0"/>
            </a:br>
            <a:r>
              <a:rPr lang="en-CA" dirty="0"/>
              <a:t>For not all who are descended from Israel belong to Israel, </a:t>
            </a:r>
            <a:br>
              <a:rPr lang="en-CA" dirty="0"/>
            </a:br>
            <a:r>
              <a:rPr lang="en-CA" dirty="0"/>
              <a:t>and not all are children of Abraham because they are his offspring, but </a:t>
            </a:r>
          </a:p>
          <a:p>
            <a:pPr marL="914400" lvl="2" indent="0">
              <a:spcBef>
                <a:spcPts val="0"/>
              </a:spcBef>
              <a:buNone/>
            </a:pPr>
            <a:r>
              <a:rPr lang="en-CA" sz="2400" dirty="0"/>
              <a:t>“</a:t>
            </a:r>
            <a:r>
              <a:rPr lang="en-CA" sz="2400" b="1" dirty="0">
                <a:highlight>
                  <a:srgbClr val="FFFF00"/>
                </a:highlight>
              </a:rPr>
              <a:t>Through Isaac shall your offspring be named</a:t>
            </a:r>
            <a:r>
              <a:rPr lang="en-CA" sz="2400" dirty="0"/>
              <a:t>.”  </a:t>
            </a:r>
          </a:p>
          <a:p>
            <a:pPr marL="457200" lvl="1" indent="0">
              <a:spcBef>
                <a:spcPts val="600"/>
              </a:spcBef>
              <a:buNone/>
            </a:pPr>
            <a:r>
              <a:rPr lang="en-CA" dirty="0"/>
              <a:t>This means that </a:t>
            </a:r>
            <a:r>
              <a:rPr lang="en-CA" b="1" dirty="0">
                <a:highlight>
                  <a:srgbClr val="FFFF00"/>
                </a:highlight>
              </a:rPr>
              <a:t>it is not the children of the flesh who are the children of God</a:t>
            </a:r>
            <a:r>
              <a:rPr lang="en-CA" dirty="0"/>
              <a:t>, </a:t>
            </a:r>
            <a:br>
              <a:rPr lang="en-CA" dirty="0"/>
            </a:br>
            <a:r>
              <a:rPr lang="en-CA" dirty="0"/>
              <a:t>but the children of the promise are counted as offspring.</a:t>
            </a:r>
          </a:p>
        </p:txBody>
      </p:sp>
    </p:spTree>
    <p:extLst>
      <p:ext uri="{BB962C8B-B14F-4D97-AF65-F5344CB8AC3E}">
        <p14:creationId xmlns:p14="http://schemas.microsoft.com/office/powerpoint/2010/main" val="4263029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C2191-BA29-6111-7C2E-E03D12926DDC}"/>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Spiritual Israel</a:t>
            </a:r>
          </a:p>
        </p:txBody>
      </p:sp>
      <p:sp>
        <p:nvSpPr>
          <p:cNvPr id="3" name="Content Placeholder 2">
            <a:extLst>
              <a:ext uri="{FF2B5EF4-FFF2-40B4-BE49-F238E27FC236}">
                <a16:creationId xmlns:a16="http://schemas.microsoft.com/office/drawing/2014/main" id="{78A82C01-D039-68BA-68A8-C7FD2E9FCEB2}"/>
              </a:ext>
            </a:extLst>
          </p:cNvPr>
          <p:cNvSpPr>
            <a:spLocks noGrp="1"/>
          </p:cNvSpPr>
          <p:nvPr>
            <p:ph idx="1"/>
          </p:nvPr>
        </p:nvSpPr>
        <p:spPr>
          <a:xfrm>
            <a:off x="655608" y="1143000"/>
            <a:ext cx="11536392" cy="5714999"/>
          </a:xfrm>
        </p:spPr>
        <p:txBody>
          <a:bodyPr>
            <a:normAutofit lnSpcReduction="10000"/>
          </a:bodyPr>
          <a:lstStyle/>
          <a:p>
            <a:pPr marL="0" indent="0">
              <a:buNone/>
            </a:pPr>
            <a:r>
              <a:rPr lang="en-CA" dirty="0"/>
              <a:t>With regard to salvation, </a:t>
            </a:r>
            <a:r>
              <a:rPr lang="en-CA" b="1" dirty="0">
                <a:highlight>
                  <a:srgbClr val="FFFF00"/>
                </a:highlight>
              </a:rPr>
              <a:t>all persons stand equal before God</a:t>
            </a:r>
            <a:r>
              <a:rPr lang="en-CA" dirty="0"/>
              <a:t>:</a:t>
            </a:r>
          </a:p>
          <a:p>
            <a:pPr marL="457200" lvl="1" indent="0">
              <a:spcBef>
                <a:spcPts val="600"/>
              </a:spcBef>
              <a:buNone/>
            </a:pPr>
            <a:r>
              <a:rPr lang="en-CA" b="1" u="sng" dirty="0"/>
              <a:t>Colossians 3:11 ESV</a:t>
            </a:r>
          </a:p>
          <a:p>
            <a:pPr marL="457200" lvl="1" indent="0">
              <a:spcBef>
                <a:spcPts val="0"/>
              </a:spcBef>
              <a:buNone/>
            </a:pPr>
            <a:r>
              <a:rPr lang="en-CA" dirty="0"/>
              <a:t>Here </a:t>
            </a:r>
            <a:r>
              <a:rPr lang="en-CA" b="1" dirty="0">
                <a:highlight>
                  <a:srgbClr val="FFFF00"/>
                </a:highlight>
              </a:rPr>
              <a:t>there is not Greek and Jew</a:t>
            </a:r>
            <a:r>
              <a:rPr lang="en-CA" dirty="0"/>
              <a:t>, </a:t>
            </a:r>
            <a:br>
              <a:rPr lang="en-CA" dirty="0"/>
            </a:br>
            <a:r>
              <a:rPr lang="en-CA" b="1" dirty="0">
                <a:highlight>
                  <a:srgbClr val="FFFF00"/>
                </a:highlight>
              </a:rPr>
              <a:t>circumcised and uncircumcised</a:t>
            </a:r>
            <a:r>
              <a:rPr lang="en-CA" dirty="0"/>
              <a:t>, </a:t>
            </a:r>
            <a:br>
              <a:rPr lang="en-CA" dirty="0"/>
            </a:br>
            <a:r>
              <a:rPr lang="en-CA" dirty="0"/>
              <a:t>barbarian, Scythian, slave, free; but </a:t>
            </a:r>
            <a:r>
              <a:rPr lang="en-CA" b="1" dirty="0">
                <a:highlight>
                  <a:srgbClr val="FFFF00"/>
                </a:highlight>
              </a:rPr>
              <a:t>Christ is all</a:t>
            </a:r>
            <a:r>
              <a:rPr lang="en-CA" dirty="0"/>
              <a:t>, and in all.</a:t>
            </a:r>
          </a:p>
          <a:p>
            <a:pPr marL="457200" lvl="1" indent="0">
              <a:buNone/>
            </a:pPr>
            <a:r>
              <a:rPr lang="en-CA" b="1" u="sng" dirty="0"/>
              <a:t>Galatians 5:6, 6:15-16 ESV</a:t>
            </a:r>
            <a:r>
              <a:rPr lang="en-CA" dirty="0"/>
              <a:t> </a:t>
            </a:r>
          </a:p>
          <a:p>
            <a:pPr marL="457200" lvl="1" indent="0">
              <a:spcBef>
                <a:spcPts val="0"/>
              </a:spcBef>
              <a:buNone/>
            </a:pPr>
            <a:r>
              <a:rPr lang="en-CA" dirty="0"/>
              <a:t>For </a:t>
            </a:r>
            <a:r>
              <a:rPr lang="en-CA" b="1" dirty="0">
                <a:highlight>
                  <a:srgbClr val="FFFF00"/>
                </a:highlight>
              </a:rPr>
              <a:t>in Christ Jesus </a:t>
            </a:r>
            <a:br>
              <a:rPr lang="en-CA" b="1" dirty="0">
                <a:highlight>
                  <a:srgbClr val="FFFF00"/>
                </a:highlight>
              </a:rPr>
            </a:br>
            <a:r>
              <a:rPr lang="en-CA" b="1" dirty="0">
                <a:highlight>
                  <a:srgbClr val="FFFF00"/>
                </a:highlight>
              </a:rPr>
              <a:t>neither circumcision nor uncircumcision counts for anything</a:t>
            </a:r>
            <a:r>
              <a:rPr lang="en-CA" dirty="0"/>
              <a:t>, </a:t>
            </a:r>
            <a:br>
              <a:rPr lang="en-CA" dirty="0"/>
            </a:br>
            <a:r>
              <a:rPr lang="en-CA" dirty="0"/>
              <a:t>but only faith working through love.</a:t>
            </a:r>
          </a:p>
          <a:p>
            <a:pPr marL="457200" lvl="1" indent="0">
              <a:spcBef>
                <a:spcPts val="600"/>
              </a:spcBef>
              <a:buNone/>
            </a:pPr>
            <a:r>
              <a:rPr lang="en-CA" dirty="0"/>
              <a:t>For neither circumcision counts for anything, nor uncircumcision, </a:t>
            </a:r>
            <a:br>
              <a:rPr lang="en-CA" dirty="0"/>
            </a:br>
            <a:r>
              <a:rPr lang="en-CA" dirty="0"/>
              <a:t>but </a:t>
            </a:r>
            <a:r>
              <a:rPr lang="en-CA" b="1" dirty="0">
                <a:highlight>
                  <a:srgbClr val="FFFF00"/>
                </a:highlight>
              </a:rPr>
              <a:t>a new creation</a:t>
            </a:r>
            <a:r>
              <a:rPr lang="en-CA" dirty="0"/>
              <a:t>.  </a:t>
            </a:r>
          </a:p>
          <a:p>
            <a:pPr marL="457200" lvl="1" indent="0">
              <a:spcBef>
                <a:spcPts val="600"/>
              </a:spcBef>
              <a:buNone/>
            </a:pPr>
            <a:r>
              <a:rPr lang="en-CA" dirty="0"/>
              <a:t>And as for all who walk by this rule, peace and mercy be upon them, </a:t>
            </a:r>
            <a:br>
              <a:rPr lang="en-CA" dirty="0"/>
            </a:br>
            <a:r>
              <a:rPr lang="en-CA" dirty="0"/>
              <a:t>and upon </a:t>
            </a:r>
            <a:r>
              <a:rPr lang="en-CA" b="1" dirty="0">
                <a:highlight>
                  <a:srgbClr val="FFFF00"/>
                </a:highlight>
              </a:rPr>
              <a:t>the Israel of God</a:t>
            </a:r>
            <a:r>
              <a:rPr lang="en-CA" dirty="0"/>
              <a:t>.</a:t>
            </a:r>
          </a:p>
          <a:p>
            <a:pPr marL="457200" lvl="1" indent="0">
              <a:buNone/>
            </a:pPr>
            <a:r>
              <a:rPr lang="en-CA" b="1" u="sng" dirty="0"/>
              <a:t>Philippians 3:3 ESV</a:t>
            </a:r>
            <a:r>
              <a:rPr lang="en-CA" dirty="0"/>
              <a:t> </a:t>
            </a:r>
          </a:p>
          <a:p>
            <a:pPr marL="457200" lvl="1" indent="0">
              <a:spcBef>
                <a:spcPts val="0"/>
              </a:spcBef>
              <a:buNone/>
            </a:pPr>
            <a:r>
              <a:rPr lang="en-CA" dirty="0"/>
              <a:t>For </a:t>
            </a:r>
            <a:r>
              <a:rPr lang="en-CA" b="1" dirty="0">
                <a:highlight>
                  <a:srgbClr val="FFFF00"/>
                </a:highlight>
              </a:rPr>
              <a:t>we are the circumcision</a:t>
            </a:r>
            <a:r>
              <a:rPr lang="en-CA" dirty="0"/>
              <a:t>, </a:t>
            </a:r>
            <a:br>
              <a:rPr lang="en-CA" dirty="0"/>
            </a:br>
            <a:r>
              <a:rPr lang="en-CA" dirty="0"/>
              <a:t>who </a:t>
            </a:r>
            <a:r>
              <a:rPr lang="en-CA" b="1" dirty="0">
                <a:highlight>
                  <a:srgbClr val="FFFF00"/>
                </a:highlight>
              </a:rPr>
              <a:t>worship by the Spirit of God</a:t>
            </a:r>
            <a:r>
              <a:rPr lang="en-CA" dirty="0"/>
              <a:t> and glory in Christ Jesus </a:t>
            </a:r>
            <a:br>
              <a:rPr lang="en-CA" dirty="0"/>
            </a:br>
            <a:r>
              <a:rPr lang="en-CA" dirty="0"/>
              <a:t>and </a:t>
            </a:r>
            <a:r>
              <a:rPr lang="en-CA" b="1" dirty="0">
                <a:highlight>
                  <a:srgbClr val="FFFF00"/>
                </a:highlight>
              </a:rPr>
              <a:t>put no confidence in the flesh</a:t>
            </a:r>
            <a:r>
              <a:rPr lang="en-CA" dirty="0"/>
              <a:t> …</a:t>
            </a:r>
          </a:p>
        </p:txBody>
      </p:sp>
    </p:spTree>
    <p:extLst>
      <p:ext uri="{BB962C8B-B14F-4D97-AF65-F5344CB8AC3E}">
        <p14:creationId xmlns:p14="http://schemas.microsoft.com/office/powerpoint/2010/main" val="3434924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E457A-9A2A-F81E-481B-617CF1C1DEEA}"/>
              </a:ext>
            </a:extLst>
          </p:cNvPr>
          <p:cNvSpPr>
            <a:spLocks noGrp="1"/>
          </p:cNvSpPr>
          <p:nvPr>
            <p:ph type="title"/>
          </p:nvPr>
        </p:nvSpPr>
        <p:spPr>
          <a:xfrm>
            <a:off x="838200" y="1"/>
            <a:ext cx="10515600" cy="862641"/>
          </a:xfrm>
        </p:spPr>
        <p:txBody>
          <a:bodyPr/>
          <a:lstStyle/>
          <a:p>
            <a:pPr algn="ctr"/>
            <a:r>
              <a:rPr lang="en-CA" dirty="0">
                <a:latin typeface="Arial Black" panose="020B0A04020102020204" pitchFamily="34" charset="0"/>
              </a:rPr>
              <a:t>Some Prophecies …</a:t>
            </a:r>
          </a:p>
        </p:txBody>
      </p:sp>
      <p:sp>
        <p:nvSpPr>
          <p:cNvPr id="3" name="Content Placeholder 2">
            <a:extLst>
              <a:ext uri="{FF2B5EF4-FFF2-40B4-BE49-F238E27FC236}">
                <a16:creationId xmlns:a16="http://schemas.microsoft.com/office/drawing/2014/main" id="{5F78F2A9-185E-2F1F-5D6C-C5FE2B781549}"/>
              </a:ext>
            </a:extLst>
          </p:cNvPr>
          <p:cNvSpPr>
            <a:spLocks noGrp="1"/>
          </p:cNvSpPr>
          <p:nvPr>
            <p:ph idx="1"/>
          </p:nvPr>
        </p:nvSpPr>
        <p:spPr>
          <a:xfrm>
            <a:off x="0" y="862642"/>
            <a:ext cx="12192000" cy="5995357"/>
          </a:xfrm>
        </p:spPr>
        <p:txBody>
          <a:bodyPr>
            <a:normAutofit/>
          </a:bodyPr>
          <a:lstStyle/>
          <a:p>
            <a:pPr marL="0" indent="0">
              <a:buNone/>
            </a:pPr>
            <a:r>
              <a:rPr lang="en-CA" dirty="0"/>
              <a:t>The </a:t>
            </a:r>
            <a:r>
              <a:rPr lang="en-CA" b="1" dirty="0">
                <a:highlight>
                  <a:srgbClr val="FFFF00"/>
                </a:highlight>
              </a:rPr>
              <a:t>Prophet Isaiah</a:t>
            </a:r>
            <a:r>
              <a:rPr lang="en-CA" dirty="0"/>
              <a:t> personifies Jerusalem looking to the </a:t>
            </a:r>
            <a:r>
              <a:rPr lang="en-CA" b="1" dirty="0">
                <a:highlight>
                  <a:srgbClr val="FFFF00"/>
                </a:highlight>
              </a:rPr>
              <a:t>Spiritual Jerusalem</a:t>
            </a:r>
            <a:r>
              <a:rPr lang="en-CA" dirty="0"/>
              <a:t>:</a:t>
            </a:r>
          </a:p>
          <a:p>
            <a:pPr marL="457200" lvl="1" indent="0">
              <a:spcBef>
                <a:spcPts val="0"/>
              </a:spcBef>
              <a:buNone/>
            </a:pPr>
            <a:r>
              <a:rPr lang="en-CA" b="1" u="sng" dirty="0"/>
              <a:t>Isaiah 62:1-3, 6b-7, 11-12 ESV</a:t>
            </a:r>
          </a:p>
          <a:p>
            <a:pPr marL="457200" lvl="1" indent="0">
              <a:spcBef>
                <a:spcPts val="0"/>
              </a:spcBef>
              <a:buNone/>
            </a:pPr>
            <a:r>
              <a:rPr lang="en-CA" b="1" dirty="0">
                <a:highlight>
                  <a:srgbClr val="FFFF00"/>
                </a:highlight>
              </a:rPr>
              <a:t>For Zion’s sake I will not keep silent</a:t>
            </a:r>
            <a:r>
              <a:rPr lang="en-CA" dirty="0"/>
              <a:t>, and for </a:t>
            </a:r>
            <a:r>
              <a:rPr lang="en-CA" b="1" dirty="0">
                <a:highlight>
                  <a:srgbClr val="FFFF00"/>
                </a:highlight>
              </a:rPr>
              <a:t>Jerusalem’s sake</a:t>
            </a:r>
            <a:r>
              <a:rPr lang="en-CA" dirty="0"/>
              <a:t> I will not be quiet,</a:t>
            </a:r>
            <a:br>
              <a:rPr lang="en-CA" dirty="0"/>
            </a:br>
            <a:r>
              <a:rPr lang="en-CA" dirty="0"/>
              <a:t>until her </a:t>
            </a:r>
            <a:r>
              <a:rPr lang="en-CA" b="1" dirty="0">
                <a:highlight>
                  <a:srgbClr val="FFFF00"/>
                </a:highlight>
              </a:rPr>
              <a:t>righteousness</a:t>
            </a:r>
            <a:r>
              <a:rPr lang="en-CA" dirty="0"/>
              <a:t> goes forth as brightness, and her </a:t>
            </a:r>
            <a:r>
              <a:rPr lang="en-CA" b="1" dirty="0">
                <a:highlight>
                  <a:srgbClr val="FFFF00"/>
                </a:highlight>
              </a:rPr>
              <a:t>salvation</a:t>
            </a:r>
            <a:r>
              <a:rPr lang="en-CA" dirty="0"/>
              <a:t> as a burning torch.</a:t>
            </a:r>
          </a:p>
          <a:p>
            <a:pPr marL="457200" lvl="1" indent="0">
              <a:spcBef>
                <a:spcPts val="600"/>
              </a:spcBef>
              <a:buNone/>
            </a:pPr>
            <a:r>
              <a:rPr lang="en-CA" b="1" dirty="0">
                <a:highlight>
                  <a:srgbClr val="FFFF00"/>
                </a:highlight>
              </a:rPr>
              <a:t>The nations shall see</a:t>
            </a:r>
            <a:r>
              <a:rPr lang="en-CA" dirty="0"/>
              <a:t> your righteousness, and all the kings your glory, </a:t>
            </a:r>
            <a:br>
              <a:rPr lang="en-CA" dirty="0"/>
            </a:br>
            <a:r>
              <a:rPr lang="en-CA" dirty="0"/>
              <a:t>and you shall be called by a new name that the mouth of the LORD will give.</a:t>
            </a:r>
            <a:br>
              <a:rPr lang="en-CA" dirty="0"/>
            </a:br>
            <a:r>
              <a:rPr lang="en-CA" dirty="0"/>
              <a:t>You shall be a crown of beauty in the hand of the LORD, </a:t>
            </a:r>
            <a:br>
              <a:rPr lang="en-CA" dirty="0"/>
            </a:br>
            <a:r>
              <a:rPr lang="en-CA" dirty="0"/>
              <a:t>and a royal diadem in the hand of your God.</a:t>
            </a:r>
          </a:p>
          <a:p>
            <a:pPr marL="457200" lvl="1" indent="0">
              <a:buNone/>
            </a:pPr>
            <a:r>
              <a:rPr lang="en-CA" b="1" dirty="0">
                <a:highlight>
                  <a:srgbClr val="FFFF00"/>
                </a:highlight>
              </a:rPr>
              <a:t>You who put the LORD in remembrance</a:t>
            </a:r>
            <a:r>
              <a:rPr lang="en-CA" dirty="0"/>
              <a:t>, take no rest, and give him no rest</a:t>
            </a:r>
            <a:br>
              <a:rPr lang="en-CA" dirty="0"/>
            </a:br>
            <a:r>
              <a:rPr lang="en-CA" dirty="0"/>
              <a:t>until </a:t>
            </a:r>
            <a:r>
              <a:rPr lang="en-CA" b="1" dirty="0">
                <a:highlight>
                  <a:srgbClr val="FFFF00"/>
                </a:highlight>
              </a:rPr>
              <a:t>he establishes Jerusalem</a:t>
            </a:r>
            <a:r>
              <a:rPr lang="en-CA" dirty="0"/>
              <a:t> and makes it a praise </a:t>
            </a:r>
            <a:r>
              <a:rPr lang="en-CA" b="1" dirty="0">
                <a:highlight>
                  <a:srgbClr val="FFFF00"/>
                </a:highlight>
              </a:rPr>
              <a:t>in the earth</a:t>
            </a:r>
            <a:r>
              <a:rPr lang="en-CA" dirty="0"/>
              <a:t>.</a:t>
            </a:r>
          </a:p>
          <a:p>
            <a:pPr marL="914400" lvl="1" indent="-457200">
              <a:spcBef>
                <a:spcPts val="0"/>
              </a:spcBef>
              <a:buNone/>
            </a:pPr>
            <a:r>
              <a:rPr lang="en-CA" dirty="0"/>
              <a:t>Behold, the LORD has proclaimed to the end of the earth:</a:t>
            </a:r>
          </a:p>
          <a:p>
            <a:pPr marL="1828800" lvl="1" indent="-914400">
              <a:spcBef>
                <a:spcPts val="0"/>
              </a:spcBef>
              <a:buNone/>
            </a:pPr>
            <a:r>
              <a:rPr lang="en-CA" dirty="0"/>
              <a:t>Say to </a:t>
            </a:r>
            <a:r>
              <a:rPr lang="en-CA" b="1" dirty="0">
                <a:highlight>
                  <a:srgbClr val="FFFF00"/>
                </a:highlight>
              </a:rPr>
              <a:t>the daughter of Zion</a:t>
            </a:r>
            <a:r>
              <a:rPr lang="en-CA" dirty="0"/>
              <a:t>, </a:t>
            </a:r>
          </a:p>
          <a:p>
            <a:pPr marL="1371600" lvl="2" indent="0">
              <a:spcBef>
                <a:spcPts val="0"/>
              </a:spcBef>
              <a:buNone/>
            </a:pPr>
            <a:r>
              <a:rPr lang="en-CA" sz="2400" dirty="0"/>
              <a:t>Behold, </a:t>
            </a:r>
            <a:r>
              <a:rPr lang="en-CA" sz="2400" b="1" dirty="0">
                <a:highlight>
                  <a:srgbClr val="FFFF00"/>
                </a:highlight>
              </a:rPr>
              <a:t>your salvation comes</a:t>
            </a:r>
            <a:r>
              <a:rPr lang="en-CA" sz="2400" dirty="0"/>
              <a:t>; </a:t>
            </a:r>
            <a:br>
              <a:rPr lang="en-CA" sz="2400" dirty="0"/>
            </a:br>
            <a:r>
              <a:rPr lang="en-CA" sz="2400" dirty="0"/>
              <a:t>behold, his reward is with him, and his recompense before him.</a:t>
            </a:r>
          </a:p>
          <a:p>
            <a:pPr marL="457200" lvl="1" indent="0">
              <a:spcBef>
                <a:spcPts val="0"/>
              </a:spcBef>
              <a:buNone/>
            </a:pPr>
            <a:r>
              <a:rPr lang="en-CA" dirty="0"/>
              <a:t>And they shall be called </a:t>
            </a:r>
            <a:r>
              <a:rPr lang="en-CA" b="1" dirty="0">
                <a:highlight>
                  <a:srgbClr val="FFFF00"/>
                </a:highlight>
              </a:rPr>
              <a:t>The Holy People</a:t>
            </a:r>
            <a:r>
              <a:rPr lang="en-CA" dirty="0"/>
              <a:t>, </a:t>
            </a:r>
            <a:r>
              <a:rPr lang="en-CA" b="1" dirty="0">
                <a:highlight>
                  <a:srgbClr val="FFFF00"/>
                </a:highlight>
              </a:rPr>
              <a:t>The Redeemed of the LORD</a:t>
            </a:r>
            <a:r>
              <a:rPr lang="en-CA" dirty="0"/>
              <a:t>;</a:t>
            </a:r>
            <a:br>
              <a:rPr lang="en-CA" dirty="0"/>
            </a:br>
            <a:r>
              <a:rPr lang="en-CA" dirty="0"/>
              <a:t>and you shall be called Sought Out, </a:t>
            </a:r>
            <a:r>
              <a:rPr lang="en-CA" b="1" dirty="0">
                <a:highlight>
                  <a:srgbClr val="FFFF00"/>
                </a:highlight>
              </a:rPr>
              <a:t>A City Not Forsaken</a:t>
            </a:r>
            <a:r>
              <a:rPr lang="en-CA" dirty="0"/>
              <a:t>.</a:t>
            </a:r>
          </a:p>
        </p:txBody>
      </p:sp>
    </p:spTree>
    <p:extLst>
      <p:ext uri="{BB962C8B-B14F-4D97-AF65-F5344CB8AC3E}">
        <p14:creationId xmlns:p14="http://schemas.microsoft.com/office/powerpoint/2010/main" val="1848205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11169-A19F-A7F2-63F6-4055E9F6C855}"/>
              </a:ext>
            </a:extLst>
          </p:cNvPr>
          <p:cNvSpPr>
            <a:spLocks noGrp="1"/>
          </p:cNvSpPr>
          <p:nvPr>
            <p:ph type="title"/>
          </p:nvPr>
        </p:nvSpPr>
        <p:spPr>
          <a:xfrm>
            <a:off x="838200" y="1"/>
            <a:ext cx="10515600" cy="1190444"/>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Some Prophecies …</a:t>
            </a:r>
            <a:endParaRPr lang="en-CA" dirty="0"/>
          </a:p>
        </p:txBody>
      </p:sp>
      <p:sp>
        <p:nvSpPr>
          <p:cNvPr id="3" name="Content Placeholder 2">
            <a:extLst>
              <a:ext uri="{FF2B5EF4-FFF2-40B4-BE49-F238E27FC236}">
                <a16:creationId xmlns:a16="http://schemas.microsoft.com/office/drawing/2014/main" id="{DB5AF124-2BCA-BDBF-4C97-6C791BC7B686}"/>
              </a:ext>
            </a:extLst>
          </p:cNvPr>
          <p:cNvSpPr>
            <a:spLocks noGrp="1"/>
          </p:cNvSpPr>
          <p:nvPr>
            <p:ph idx="1"/>
          </p:nvPr>
        </p:nvSpPr>
        <p:spPr>
          <a:xfrm>
            <a:off x="569343" y="1190445"/>
            <a:ext cx="10784457" cy="5667554"/>
          </a:xfrm>
        </p:spPr>
        <p:txBody>
          <a:bodyPr>
            <a:normAutofit/>
          </a:bodyPr>
          <a:lstStyle/>
          <a:p>
            <a:pPr marL="228600" marR="0" lvl="0" indent="-22860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CA"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From the Prayer of Hannah: </a:t>
            </a:r>
          </a:p>
          <a:p>
            <a:pPr marL="457200" lvl="1" indent="0">
              <a:spcBef>
                <a:spcPts val="0"/>
              </a:spcBef>
              <a:buNone/>
              <a:defRPr/>
            </a:pPr>
            <a:r>
              <a:rPr kumimoji="0" lang="en-CA" b="1" i="0" u="sng"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1 Samuel 2:5 ESV</a:t>
            </a:r>
          </a:p>
          <a:p>
            <a:pPr marL="457200" lvl="1" indent="0">
              <a:lnSpc>
                <a:spcPct val="90000"/>
              </a:lnSpc>
              <a:spcBef>
                <a:spcPts val="0"/>
              </a:spcBef>
              <a:buNone/>
              <a:defRPr/>
            </a:pPr>
            <a:r>
              <a:rPr kumimoji="0" lang="en-CA"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Those who were full have hired themselves out for bread, </a:t>
            </a:r>
            <a:br>
              <a:rPr kumimoji="0" lang="en-CA"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br>
            <a:r>
              <a:rPr kumimoji="0" lang="en-CA"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but </a:t>
            </a:r>
            <a:r>
              <a:rPr kumimoji="0" lang="en-CA"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those who were hungry </a:t>
            </a:r>
            <a:r>
              <a:rPr kumimoji="0" lang="en-CA"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have ceased to hunger.</a:t>
            </a:r>
            <a:br>
              <a:rPr kumimoji="0" lang="en-CA"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br>
            <a:r>
              <a:rPr kumimoji="0" lang="en-CA" b="1" i="0" u="none" strike="noStrike" kern="1200" cap="none" spc="0" normalizeH="0" baseline="0" noProof="0" dirty="0">
                <a:ln>
                  <a:noFill/>
                </a:ln>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The barren has borne seven</a:t>
            </a:r>
            <a:r>
              <a:rPr kumimoji="0" lang="en-CA"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 but </a:t>
            </a:r>
            <a:r>
              <a:rPr kumimoji="0" lang="en-CA" b="1" i="0" u="none" strike="noStrike" kern="1200" cap="none" spc="0" normalizeH="0" baseline="0" noProof="0" dirty="0">
                <a:ln>
                  <a:noFill/>
                </a:ln>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she who has many children is forlorn</a:t>
            </a:r>
            <a:r>
              <a:rPr kumimoji="0" lang="en-CA" sz="260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Here Hannah refers to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God’s ability to reverse the fortunes of people</a:t>
            </a:r>
            <a: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t>
            </a:r>
          </a:p>
          <a:p>
            <a:pPr lvl="1">
              <a:spcBef>
                <a:spcPts val="600"/>
              </a:spcBef>
              <a:buFont typeface="Wingdings" panose="05000000000000000000" pitchFamily="2" charset="2"/>
              <a:buChar char="Ø"/>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those who feel they “have made it” and have all they need </a:t>
            </a:r>
          </a:p>
          <a:p>
            <a:pPr lvl="1">
              <a:spcBef>
                <a:spcPts val="600"/>
              </a:spcBef>
              <a:buFont typeface="Wingdings" panose="05000000000000000000" pitchFamily="2" charset="2"/>
              <a:buChar char="Ø"/>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will be abased by God</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theme of line 3 is picked up by Isaiah:</a:t>
            </a:r>
            <a:endPar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465138"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Isaiah 54:1 ESV</a:t>
            </a:r>
          </a:p>
          <a:p>
            <a:pPr marL="465138"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“Sing, </a:t>
            </a: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O barren one</a:t>
            </a:r>
            <a: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who did not bear; </a:t>
            </a:r>
            <a:b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break forth into singing and cry aloud, you who have not been in labor!</a:t>
            </a:r>
            <a:b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For the children of the desolate one will be more</a:t>
            </a:r>
            <a: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b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than the children of her who is married,” says the LORD. </a:t>
            </a:r>
          </a:p>
        </p:txBody>
      </p:sp>
    </p:spTree>
    <p:extLst>
      <p:ext uri="{BB962C8B-B14F-4D97-AF65-F5344CB8AC3E}">
        <p14:creationId xmlns:p14="http://schemas.microsoft.com/office/powerpoint/2010/main" val="4171423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EF798-078A-42C7-C54A-036CF069B4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3E587-36FC-20B6-8FA1-01E182FF41AA}"/>
              </a:ext>
            </a:extLst>
          </p:cNvPr>
          <p:cNvSpPr>
            <a:spLocks noGrp="1"/>
          </p:cNvSpPr>
          <p:nvPr>
            <p:ph type="title"/>
          </p:nvPr>
        </p:nvSpPr>
        <p:spPr>
          <a:xfrm>
            <a:off x="838200" y="1"/>
            <a:ext cx="10515600" cy="879893"/>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Some Prophecies …</a:t>
            </a:r>
            <a:endParaRPr lang="en-CA" dirty="0"/>
          </a:p>
        </p:txBody>
      </p:sp>
      <p:sp>
        <p:nvSpPr>
          <p:cNvPr id="3" name="Content Placeholder 2">
            <a:extLst>
              <a:ext uri="{FF2B5EF4-FFF2-40B4-BE49-F238E27FC236}">
                <a16:creationId xmlns:a16="http://schemas.microsoft.com/office/drawing/2014/main" id="{FA571F03-9738-BA5C-491C-B6AAA2F16D34}"/>
              </a:ext>
            </a:extLst>
          </p:cNvPr>
          <p:cNvSpPr>
            <a:spLocks noGrp="1"/>
          </p:cNvSpPr>
          <p:nvPr>
            <p:ph idx="1"/>
          </p:nvPr>
        </p:nvSpPr>
        <p:spPr>
          <a:xfrm>
            <a:off x="0" y="879894"/>
            <a:ext cx="12192000" cy="5978105"/>
          </a:xfrm>
        </p:spPr>
        <p:txBody>
          <a:bodyPr>
            <a:normAutofit/>
          </a:bodyPr>
          <a:lstStyle/>
          <a:p>
            <a:pPr marL="293688" marR="0" lvl="0" indent="-293688" algn="l" defTabSz="914400" rtl="0" eaLnBrk="1" fontAlgn="auto" latinLnBrk="0" hangingPunct="1">
              <a:lnSpc>
                <a:spcPct val="90000"/>
              </a:lnSpc>
              <a:spcBef>
                <a:spcPts val="0"/>
              </a:spcBef>
              <a:buClrTx/>
              <a:buSzTx/>
              <a:buFont typeface="Arial" panose="020B0604020202020204" pitchFamily="34" charset="0"/>
              <a:buChar char="•"/>
              <a:tabLst>
                <a:tab pos="223838" algn="l"/>
              </a:tabLs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Paul quotes Isaiah alluding to Hannah:</a:t>
            </a:r>
          </a:p>
          <a:p>
            <a:pPr marL="465138" marR="0" lvl="1"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Galatians 4:26-27 ESV</a:t>
            </a:r>
          </a:p>
          <a:p>
            <a:pPr marL="465138"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But 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Jerusalem above is free</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she is our mother</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For it is written,</a:t>
            </a:r>
            <a:endPar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9144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Rejoice,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O barren one</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who does not bear;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break forth and cry aloud, you who are not in labor!</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For the children of the desolate one will be more</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than those of the one who has a husband.</a:t>
            </a:r>
            <a:endPar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293688" marR="0" lvl="0" indent="-293688" algn="l" defTabSz="914400" rtl="0" eaLnBrk="1" fontAlgn="auto" latinLnBrk="0" hangingPunct="1">
              <a:lnSpc>
                <a:spcPct val="90000"/>
              </a:lnSpc>
              <a:spcBef>
                <a:spcPts val="600"/>
              </a:spcBef>
              <a:buClrTx/>
              <a:buSzTx/>
              <a:buFont typeface="Arial" panose="020B0604020202020204" pitchFamily="34" charset="0"/>
              <a:buChar char="•"/>
              <a:tabLst>
                <a:tab pos="223838" algn="l"/>
              </a:tabLs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barren one</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represents the New Testament Church, true Christians</a:t>
            </a:r>
          </a:p>
          <a:p>
            <a:pPr marL="293688" marR="0" lvl="0" indent="-293688" algn="l" defTabSz="914400" rtl="0" eaLnBrk="1" fontAlgn="auto" latinLnBrk="0" hangingPunct="1">
              <a:lnSpc>
                <a:spcPct val="90000"/>
              </a:lnSpc>
              <a:spcBef>
                <a:spcPts val="600"/>
              </a:spcBef>
              <a:buClrTx/>
              <a:buSzTx/>
              <a:buFont typeface="Arial" panose="020B0604020202020204" pitchFamily="34" charset="0"/>
              <a:buChar char="•"/>
              <a:tabLst>
                <a:tab pos="223838" algn="l"/>
              </a:tabLs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Israel was “married” to YHWH</a:t>
            </a:r>
          </a:p>
          <a:p>
            <a:pPr marL="293688" marR="0" lvl="0" indent="-293688" algn="l" defTabSz="914400" rtl="0" eaLnBrk="1" fontAlgn="auto" latinLnBrk="0" hangingPunct="1">
              <a:lnSpc>
                <a:spcPct val="90000"/>
              </a:lnSpc>
              <a:spcBef>
                <a:spcPts val="600"/>
              </a:spcBef>
              <a:buClrTx/>
              <a:buSzTx/>
              <a:buFont typeface="Arial" panose="020B0604020202020204" pitchFamily="34" charset="0"/>
              <a:buChar char="•"/>
              <a:tabLst>
                <a:tab pos="223838" algn="l"/>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Israel became enslaved to sin</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the nation produced no fruit, became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forlorn</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t>
            </a:r>
          </a:p>
          <a:p>
            <a:pPr marL="293688" marR="0" lvl="0" indent="-293688" algn="l" defTabSz="914400" rtl="0" eaLnBrk="1" fontAlgn="auto" latinLnBrk="0" hangingPunct="1">
              <a:lnSpc>
                <a:spcPct val="90000"/>
              </a:lnSpc>
              <a:spcBef>
                <a:spcPts val="600"/>
              </a:spcBef>
              <a:buClrTx/>
              <a:buSzTx/>
              <a:buFont typeface="Arial" panose="020B0604020202020204" pitchFamily="34" charset="0"/>
              <a:buChar char="•"/>
              <a:tabLst>
                <a:tab pos="223838" algn="l"/>
              </a:tabLs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New Testament Church has been producing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children of God</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for two thousand years – the “desolate one”, i.e., “not married to YHWH”, has produced more than “her who is married”.  </a:t>
            </a:r>
          </a:p>
        </p:txBody>
      </p:sp>
    </p:spTree>
    <p:extLst>
      <p:ext uri="{BB962C8B-B14F-4D97-AF65-F5344CB8AC3E}">
        <p14:creationId xmlns:p14="http://schemas.microsoft.com/office/powerpoint/2010/main" val="689761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FB6C3D-5980-5ABA-2E92-E3D18C23FD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A4E504-6B96-6F99-EF59-08EC5F02D2D5}"/>
              </a:ext>
            </a:extLst>
          </p:cNvPr>
          <p:cNvSpPr>
            <a:spLocks noGrp="1"/>
          </p:cNvSpPr>
          <p:nvPr>
            <p:ph type="title"/>
          </p:nvPr>
        </p:nvSpPr>
        <p:spPr>
          <a:xfrm>
            <a:off x="838200" y="1"/>
            <a:ext cx="10515600" cy="1190444"/>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Some Prophecies …</a:t>
            </a:r>
            <a:endParaRPr lang="en-CA" dirty="0"/>
          </a:p>
        </p:txBody>
      </p:sp>
      <p:sp>
        <p:nvSpPr>
          <p:cNvPr id="3" name="Content Placeholder 2">
            <a:extLst>
              <a:ext uri="{FF2B5EF4-FFF2-40B4-BE49-F238E27FC236}">
                <a16:creationId xmlns:a16="http://schemas.microsoft.com/office/drawing/2014/main" id="{6B01E6CC-33BE-8018-F037-8194002FA977}"/>
              </a:ext>
            </a:extLst>
          </p:cNvPr>
          <p:cNvSpPr>
            <a:spLocks noGrp="1"/>
          </p:cNvSpPr>
          <p:nvPr>
            <p:ph idx="1"/>
          </p:nvPr>
        </p:nvSpPr>
        <p:spPr>
          <a:xfrm>
            <a:off x="838200" y="1190445"/>
            <a:ext cx="10515600" cy="5667554"/>
          </a:xfrm>
        </p:spPr>
        <p:txBody>
          <a:bodyPr/>
          <a:lstStyle/>
          <a:p>
            <a:pPr marL="293688" marR="0" lvl="0" indent="-293688" algn="l" defTabSz="914400" rtl="0" eaLnBrk="1" fontAlgn="auto" latinLnBrk="0" hangingPunct="1">
              <a:lnSpc>
                <a:spcPct val="90000"/>
              </a:lnSpc>
              <a:spcBef>
                <a:spcPts val="0"/>
              </a:spcBef>
              <a:spcAft>
                <a:spcPts val="0"/>
              </a:spcAft>
              <a:buClrTx/>
              <a:buSzTx/>
              <a:buFont typeface="Arial" panose="020B0604020202020204" pitchFamily="34" charset="0"/>
              <a:buChar char="•"/>
              <a:tabLst>
                <a:tab pos="223838" algn="l"/>
              </a:tabLs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At the First Resurrection,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rPr>
              <a:t>all True Worshippers from the New Testament Church will become the “Bride of Christ”</a:t>
            </a: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t>
            </a:r>
          </a:p>
          <a:p>
            <a:pPr marL="293688" marR="0" lvl="0" indent="-293688" algn="l" defTabSz="914400" rtl="0" eaLnBrk="1" fontAlgn="auto" latinLnBrk="0" hangingPunct="1">
              <a:lnSpc>
                <a:spcPct val="90000"/>
              </a:lnSpc>
              <a:spcBef>
                <a:spcPts val="600"/>
              </a:spcBef>
              <a:spcAft>
                <a:spcPts val="0"/>
              </a:spcAft>
              <a:buClrTx/>
              <a:buSzTx/>
              <a:buFont typeface="Arial" panose="020B0604020202020204" pitchFamily="34" charset="0"/>
              <a:buChar char="•"/>
              <a:tabLst>
                <a:tab pos="223838" algn="l"/>
              </a:tabLst>
              <a:defRPr/>
            </a:pPr>
            <a:r>
              <a:rPr kumimoji="0" lang="en-CA"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True Worshippers from previous ages will be the honoured guests at the wedding: </a:t>
            </a:r>
          </a:p>
          <a:p>
            <a:pPr marL="457200" lvl="1" indent="0">
              <a:spcBef>
                <a:spcPts val="0"/>
              </a:spcBef>
              <a:buNone/>
              <a:tabLst>
                <a:tab pos="223838" algn="l"/>
              </a:tabLst>
              <a:defRPr/>
            </a:pPr>
            <a:r>
              <a:rPr kumimoji="0" lang="en-CA"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Revelation 19:6b-9a ESV</a:t>
            </a:r>
          </a:p>
          <a:p>
            <a:pPr marL="457200" marR="0" lvl="1" indent="0" algn="l" defTabSz="914400" rtl="0" eaLnBrk="1" fontAlgn="auto" latinLnBrk="0" hangingPunct="1">
              <a:lnSpc>
                <a:spcPct val="90000"/>
              </a:lnSpc>
              <a:spcBef>
                <a:spcPts val="300"/>
              </a:spcBef>
              <a:spcAft>
                <a:spcPts val="0"/>
              </a:spcAft>
              <a:buClrTx/>
              <a:buSzTx/>
              <a:buFontTx/>
              <a:buNone/>
              <a:tabLst>
                <a:tab pos="223838" algn="l"/>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Hallelujah!  For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the Lord our God the Almighty reigns</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Let us rejoice and exult and give him the glory,</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for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the marriage of the Lamb has come</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and his Bride has made herself ready;</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it was granted her to clothe herself with fine linen,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b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bright and pure—for the fine linen is the righteous deeds of the saints.</a:t>
            </a:r>
          </a:p>
          <a:p>
            <a:pPr marL="457200" marR="0" lvl="1" indent="0" algn="l" defTabSz="914400" rtl="0" eaLnBrk="1" fontAlgn="auto" latinLnBrk="0" hangingPunct="1">
              <a:lnSpc>
                <a:spcPct val="90000"/>
              </a:lnSpc>
              <a:spcBef>
                <a:spcPts val="300"/>
              </a:spcBef>
              <a:spcAft>
                <a:spcPts val="0"/>
              </a:spcAft>
              <a:buClrTx/>
              <a:buSzTx/>
              <a:buFontTx/>
              <a:buNone/>
              <a:tabLst>
                <a:tab pos="223838" algn="l"/>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And the angel said to me,</a:t>
            </a:r>
          </a:p>
          <a:p>
            <a:pPr marL="914400" lvl="2" indent="0">
              <a:spcBef>
                <a:spcPts val="0"/>
              </a:spcBef>
              <a:buNone/>
              <a:tabLst>
                <a:tab pos="223838" algn="l"/>
              </a:tabLst>
              <a:defRPr/>
            </a:pP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“Write this: </a:t>
            </a:r>
            <a:b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Blessed are those who are invited</a:t>
            </a:r>
            <a:r>
              <a:rPr kumimoji="0" lang="en-CA"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to the marriage supper of the Lamb.” </a:t>
            </a:r>
          </a:p>
        </p:txBody>
      </p:sp>
    </p:spTree>
    <p:extLst>
      <p:ext uri="{BB962C8B-B14F-4D97-AF65-F5344CB8AC3E}">
        <p14:creationId xmlns:p14="http://schemas.microsoft.com/office/powerpoint/2010/main" val="4027614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F69D3-FFC9-6DD8-8DFC-12DE16481D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F6B6BB-10C1-3BB8-EDDD-9F8F4666CB88}"/>
              </a:ext>
            </a:extLst>
          </p:cNvPr>
          <p:cNvSpPr>
            <a:spLocks noGrp="1"/>
          </p:cNvSpPr>
          <p:nvPr>
            <p:ph type="title"/>
          </p:nvPr>
        </p:nvSpPr>
        <p:spPr>
          <a:xfrm>
            <a:off x="838200" y="1"/>
            <a:ext cx="10515600" cy="1190444"/>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Some Prophecies …</a:t>
            </a:r>
            <a:endParaRPr lang="en-CA" dirty="0"/>
          </a:p>
        </p:txBody>
      </p:sp>
      <p:sp>
        <p:nvSpPr>
          <p:cNvPr id="3" name="Content Placeholder 2">
            <a:extLst>
              <a:ext uri="{FF2B5EF4-FFF2-40B4-BE49-F238E27FC236}">
                <a16:creationId xmlns:a16="http://schemas.microsoft.com/office/drawing/2014/main" id="{876C6588-EF6B-C5B8-AFA0-26A229027514}"/>
              </a:ext>
            </a:extLst>
          </p:cNvPr>
          <p:cNvSpPr>
            <a:spLocks noGrp="1"/>
          </p:cNvSpPr>
          <p:nvPr>
            <p:ph idx="1"/>
          </p:nvPr>
        </p:nvSpPr>
        <p:spPr>
          <a:xfrm>
            <a:off x="0" y="1190445"/>
            <a:ext cx="12192000" cy="5667554"/>
          </a:xfrm>
        </p:spPr>
        <p: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The rest of Isaiah chapter 54 is a prophecy of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New Testament Church</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Spiritual Jerusalem</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lvl="1" indent="0">
              <a:spcBef>
                <a:spcPts val="600"/>
              </a:spcBef>
              <a:buNone/>
              <a:defRPr/>
            </a:pPr>
            <a:r>
              <a:rPr kumimoji="0" lang="en-CA" b="1" i="0" u="sng" strike="noStrike" kern="1200" cap="none" spc="0" normalizeH="0" baseline="0" noProof="0" dirty="0">
                <a:ln>
                  <a:noFill/>
                </a:ln>
                <a:solidFill>
                  <a:prstClr val="black"/>
                </a:solidFill>
                <a:effectLst/>
                <a:uLnTx/>
                <a:uFillTx/>
                <a:latin typeface="Aptos" panose="02110004020202020204"/>
                <a:ea typeface="+mn-ea"/>
                <a:cs typeface="+mn-cs"/>
              </a:rPr>
              <a:t>Isaiah 54:4-8 ESV</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Fear not</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for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you will not be ashamed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be not confounded, for you will not be disgraced;</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for you will forget the shame of your youth,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reproach of your widowhood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you will remember no more.</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For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your Maker is your husband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the LORD of hosts is his name;</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the Holy One of Israel is your Redeemer, the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God of the whole earth he is called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For the LORD has called you</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like a wife deserted and grieved in spirit,</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like a wife of youth</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when she is cast off, says your God.</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For a brief moment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 deserted you</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but with great compassion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 will gather you</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In overflowing anger for a moment I hid my face from you,</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but with everlasting love I will have compassion on you,” </a:t>
            </a:r>
          </a:p>
          <a:p>
            <a:pPr marL="457200" marR="0" lvl="1" indent="0" algn="l" defTabSz="914400" rtl="0" eaLnBrk="1" fontAlgn="auto" latinLnBrk="0" hangingPunct="1">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says the LORD, your Redeemer.</a:t>
            </a:r>
            <a:endParaRPr lang="en-CA" dirty="0"/>
          </a:p>
        </p:txBody>
      </p:sp>
    </p:spTree>
    <p:extLst>
      <p:ext uri="{BB962C8B-B14F-4D97-AF65-F5344CB8AC3E}">
        <p14:creationId xmlns:p14="http://schemas.microsoft.com/office/powerpoint/2010/main" val="3144192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5051AC-8903-FF4F-DEEF-1D97A4876E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9AE276-FF79-2F49-F0D9-7F2A744E83E6}"/>
              </a:ext>
            </a:extLst>
          </p:cNvPr>
          <p:cNvSpPr>
            <a:spLocks noGrp="1"/>
          </p:cNvSpPr>
          <p:nvPr>
            <p:ph type="title"/>
          </p:nvPr>
        </p:nvSpPr>
        <p:spPr>
          <a:xfrm>
            <a:off x="838200" y="1"/>
            <a:ext cx="10515600" cy="1190444"/>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Some Prophecies …</a:t>
            </a:r>
            <a:endParaRPr lang="en-CA" dirty="0"/>
          </a:p>
        </p:txBody>
      </p:sp>
      <p:sp>
        <p:nvSpPr>
          <p:cNvPr id="3" name="Content Placeholder 2">
            <a:extLst>
              <a:ext uri="{FF2B5EF4-FFF2-40B4-BE49-F238E27FC236}">
                <a16:creationId xmlns:a16="http://schemas.microsoft.com/office/drawing/2014/main" id="{C29043B0-67EA-A17E-CB98-139A9992407A}"/>
              </a:ext>
            </a:extLst>
          </p:cNvPr>
          <p:cNvSpPr>
            <a:spLocks noGrp="1"/>
          </p:cNvSpPr>
          <p:nvPr>
            <p:ph idx="1"/>
          </p:nvPr>
        </p:nvSpPr>
        <p:spPr>
          <a:xfrm>
            <a:off x="838200" y="1190445"/>
            <a:ext cx="10515600" cy="5667554"/>
          </a:xfrm>
        </p:spPr>
        <p:txBody>
          <a:bodyPr/>
          <a:lstStyle/>
          <a:p>
            <a:pPr marL="0" indent="0">
              <a:buNone/>
            </a:pPr>
            <a:r>
              <a:rPr lang="en-CA" dirty="0"/>
              <a:t>Isaiah continues …</a:t>
            </a:r>
          </a:p>
          <a:p>
            <a:pPr marL="457200" lvl="1" indent="0">
              <a:spcBef>
                <a:spcPts val="600"/>
              </a:spcBef>
              <a:buNone/>
              <a:defRPr/>
            </a:pPr>
            <a:r>
              <a:rPr kumimoji="0" lang="en-CA" b="1" i="0" u="sng" strike="noStrike" kern="1200" cap="none" spc="0" normalizeH="0" baseline="0" noProof="0" dirty="0">
                <a:ln>
                  <a:noFill/>
                </a:ln>
                <a:solidFill>
                  <a:prstClr val="black"/>
                </a:solidFill>
                <a:effectLst/>
                <a:uLnTx/>
                <a:uFillTx/>
                <a:latin typeface="Aptos" panose="02110004020202020204"/>
                <a:ea typeface="+mn-ea"/>
                <a:cs typeface="+mn-cs"/>
              </a:rPr>
              <a:t>Isaiah 54:11-14a ESV</a:t>
            </a:r>
            <a:endPar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endParaRPr>
          </a:p>
          <a:p>
            <a:pPr marL="457200" marR="0" lvl="1" indent="0" algn="l" defTabSz="914400" rtl="0" eaLnBrk="1" fontAlgn="auto" latinLnBrk="0" hangingPunct="1">
              <a:spcBef>
                <a:spcPts val="600"/>
              </a:spcBef>
              <a:spcAft>
                <a:spcPts val="0"/>
              </a:spcAft>
              <a:buClrTx/>
              <a:buSzTx/>
              <a:buFontTx/>
              <a:buNone/>
              <a:tabLst/>
              <a:defRPr/>
            </a:pP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O afflicted one</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storm-tossed and not comforted,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behold, I will set your stones in antimony,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lay your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foundations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with sapphires.</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I will make your pinnacles of agate, your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gates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of carbuncles,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all your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wall</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of precious stones.  </a:t>
            </a:r>
          </a:p>
          <a:p>
            <a:pPr marL="457200" marR="0" lvl="1" indent="0" algn="l" defTabSz="914400" rtl="0" eaLnBrk="1" fontAlgn="auto" latinLnBrk="0" hangingPunct="1">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All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your children shall be taught by the LORD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great shall be the peace of your children.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In righteousness you shall be established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endParaRPr lang="en-CA" dirty="0"/>
          </a:p>
        </p:txBody>
      </p:sp>
    </p:spTree>
    <p:extLst>
      <p:ext uri="{BB962C8B-B14F-4D97-AF65-F5344CB8AC3E}">
        <p14:creationId xmlns:p14="http://schemas.microsoft.com/office/powerpoint/2010/main" val="28811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E2008-A42F-CCD6-8831-F8DDAD238219}"/>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The Bride of Christ</a:t>
            </a:r>
          </a:p>
        </p:txBody>
      </p:sp>
      <p:sp>
        <p:nvSpPr>
          <p:cNvPr id="3" name="Content Placeholder 2">
            <a:extLst>
              <a:ext uri="{FF2B5EF4-FFF2-40B4-BE49-F238E27FC236}">
                <a16:creationId xmlns:a16="http://schemas.microsoft.com/office/drawing/2014/main" id="{9E1663B1-0665-0BA9-CA34-F3197075A7FB}"/>
              </a:ext>
            </a:extLst>
          </p:cNvPr>
          <p:cNvSpPr>
            <a:spLocks noGrp="1"/>
          </p:cNvSpPr>
          <p:nvPr>
            <p:ph idx="1"/>
          </p:nvPr>
        </p:nvSpPr>
        <p:spPr>
          <a:xfrm>
            <a:off x="0" y="1130300"/>
            <a:ext cx="12192000" cy="5727699"/>
          </a:xfrm>
        </p:spPr>
        <p:txBody>
          <a:bodyPr>
            <a:normAutofit/>
          </a:bodyPr>
          <a:lstStyle/>
          <a:p>
            <a:r>
              <a:rPr lang="en-CA" sz="3000" dirty="0"/>
              <a:t>One of the last images in the Book of Revelation is the final vision of the “Church” as “</a:t>
            </a:r>
            <a:r>
              <a:rPr lang="en-CA" sz="3000" b="1" dirty="0">
                <a:highlight>
                  <a:srgbClr val="FFFF00"/>
                </a:highlight>
              </a:rPr>
              <a:t>New Jerusalem</a:t>
            </a:r>
            <a:r>
              <a:rPr lang="en-CA" sz="3000" dirty="0"/>
              <a:t>”, </a:t>
            </a:r>
            <a:r>
              <a:rPr lang="en-CA" sz="3000" b="1" dirty="0">
                <a:highlight>
                  <a:srgbClr val="FFFF00"/>
                </a:highlight>
              </a:rPr>
              <a:t>the Bride of Christ</a:t>
            </a:r>
            <a:r>
              <a:rPr lang="en-CA" sz="3000" dirty="0"/>
              <a:t>: </a:t>
            </a:r>
          </a:p>
          <a:p>
            <a:pPr marL="457200" lvl="1" indent="0">
              <a:buNone/>
            </a:pPr>
            <a:r>
              <a:rPr lang="en-CA" b="1" u="sng" dirty="0"/>
              <a:t>Revelation 21:9-11 ESV</a:t>
            </a:r>
          </a:p>
          <a:p>
            <a:pPr marL="457200" lvl="1" indent="0">
              <a:lnSpc>
                <a:spcPct val="100000"/>
              </a:lnSpc>
              <a:spcBef>
                <a:spcPts val="0"/>
              </a:spcBef>
              <a:buNone/>
            </a:pPr>
            <a:r>
              <a:rPr lang="en-CA" dirty="0"/>
              <a:t>Then came one of the seven angels … spoke to me, saying, </a:t>
            </a:r>
          </a:p>
          <a:p>
            <a:pPr marL="914400" lvl="2" indent="0">
              <a:lnSpc>
                <a:spcPct val="100000"/>
              </a:lnSpc>
              <a:spcBef>
                <a:spcPts val="0"/>
              </a:spcBef>
              <a:buNone/>
            </a:pPr>
            <a:r>
              <a:rPr lang="en-CA" sz="2400" dirty="0"/>
              <a:t>“Come, </a:t>
            </a:r>
            <a:r>
              <a:rPr lang="en-CA" sz="2400" b="1" dirty="0">
                <a:highlight>
                  <a:srgbClr val="FFFF00"/>
                </a:highlight>
              </a:rPr>
              <a:t>I will show you the Bride</a:t>
            </a:r>
            <a:r>
              <a:rPr lang="en-CA" sz="2400" dirty="0"/>
              <a:t>, </a:t>
            </a:r>
            <a:r>
              <a:rPr lang="en-CA" sz="2400" b="1" dirty="0">
                <a:highlight>
                  <a:srgbClr val="FFFF00"/>
                </a:highlight>
              </a:rPr>
              <a:t>the wife of the Lamb</a:t>
            </a:r>
            <a:r>
              <a:rPr lang="en-CA" sz="2400" dirty="0"/>
              <a:t>.” </a:t>
            </a:r>
          </a:p>
          <a:p>
            <a:pPr marL="457200" lvl="1" indent="0">
              <a:lnSpc>
                <a:spcPct val="100000"/>
              </a:lnSpc>
              <a:spcBef>
                <a:spcPts val="0"/>
              </a:spcBef>
              <a:buNone/>
            </a:pPr>
            <a:r>
              <a:rPr lang="en-CA" dirty="0"/>
              <a:t>And he carried me away in the Spirit to a great, high mountain, </a:t>
            </a:r>
            <a:br>
              <a:rPr lang="en-CA" dirty="0"/>
            </a:br>
            <a:r>
              <a:rPr lang="en-CA" dirty="0"/>
              <a:t>and showed me </a:t>
            </a:r>
            <a:r>
              <a:rPr lang="en-CA" b="1" dirty="0">
                <a:highlight>
                  <a:srgbClr val="FFFF00"/>
                </a:highlight>
              </a:rPr>
              <a:t>the holy city Jerusalem</a:t>
            </a:r>
            <a:r>
              <a:rPr lang="en-CA" dirty="0"/>
              <a:t> coming down out of heaven from God, </a:t>
            </a:r>
            <a:br>
              <a:rPr lang="en-CA" dirty="0"/>
            </a:br>
            <a:r>
              <a:rPr lang="en-CA" dirty="0"/>
              <a:t>having the glory of God, its radiance like a most rare jewel, like a jasper, clear as crystal.  </a:t>
            </a:r>
          </a:p>
          <a:p>
            <a:pPr marL="228600" marR="0" lvl="0" indent="-22860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This is of course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 “metaphor” for the working relationship</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that Jesus Christ, as King of kings, will require of each of us as members of the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Family</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mn-ea"/>
                <a:cs typeface="Calibri" panose="020F0502020204030204" pitchFamily="34" charset="0"/>
              </a:rPr>
              <a:t>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of God</a:t>
            </a:r>
          </a:p>
          <a:p>
            <a:pPr marL="457200" lvl="1" indent="0">
              <a:lnSpc>
                <a:spcPct val="100000"/>
              </a:lnSpc>
              <a:spcBef>
                <a:spcPts val="0"/>
              </a:spcBef>
              <a:buNone/>
            </a:pPr>
            <a:endParaRPr lang="en-CA" dirty="0"/>
          </a:p>
        </p:txBody>
      </p:sp>
    </p:spTree>
    <p:extLst>
      <p:ext uri="{BB962C8B-B14F-4D97-AF65-F5344CB8AC3E}">
        <p14:creationId xmlns:p14="http://schemas.microsoft.com/office/powerpoint/2010/main" val="1657506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46FB-ECB5-0977-7972-3F81497D21B3}"/>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The Mother of All</a:t>
            </a:r>
          </a:p>
        </p:txBody>
      </p:sp>
      <p:sp>
        <p:nvSpPr>
          <p:cNvPr id="3" name="Content Placeholder 2">
            <a:extLst>
              <a:ext uri="{FF2B5EF4-FFF2-40B4-BE49-F238E27FC236}">
                <a16:creationId xmlns:a16="http://schemas.microsoft.com/office/drawing/2014/main" id="{FCF316FC-ABA4-1694-BA57-CF66BCCC4464}"/>
              </a:ext>
            </a:extLst>
          </p:cNvPr>
          <p:cNvSpPr>
            <a:spLocks noGrp="1"/>
          </p:cNvSpPr>
          <p:nvPr>
            <p:ph idx="1"/>
          </p:nvPr>
        </p:nvSpPr>
        <p:spPr>
          <a:xfrm>
            <a:off x="0" y="1143000"/>
            <a:ext cx="12192000" cy="5714999"/>
          </a:xfrm>
        </p:spPr>
        <p:txBody>
          <a:bodyPr>
            <a:normAutofit lnSpcReduction="10000"/>
          </a:bodyPr>
          <a:lstStyle/>
          <a:p>
            <a:r>
              <a:rPr lang="en-CA" dirty="0"/>
              <a:t>From the beginning, God made clear that the purpose of human life was all about “family”:  </a:t>
            </a:r>
            <a:r>
              <a:rPr lang="en-CA" sz="2400" b="1" u="sng" dirty="0"/>
              <a:t>Genesis 3:20 ESV</a:t>
            </a:r>
            <a:endParaRPr lang="en-CA" b="1" u="sng" dirty="0"/>
          </a:p>
          <a:p>
            <a:pPr marL="457200" lvl="1" indent="0">
              <a:spcBef>
                <a:spcPts val="0"/>
              </a:spcBef>
              <a:buNone/>
            </a:pPr>
            <a:r>
              <a:rPr lang="en-CA" dirty="0"/>
              <a:t>The man called his wife’s name </a:t>
            </a:r>
            <a:r>
              <a:rPr lang="en-CA" b="1" dirty="0">
                <a:highlight>
                  <a:srgbClr val="FFFF00"/>
                </a:highlight>
              </a:rPr>
              <a:t>Eve</a:t>
            </a:r>
            <a:r>
              <a:rPr lang="en-CA" dirty="0"/>
              <a:t>, because she </a:t>
            </a:r>
            <a:r>
              <a:rPr lang="en-CA" b="1" dirty="0">
                <a:highlight>
                  <a:srgbClr val="FFFF00"/>
                </a:highlight>
              </a:rPr>
              <a:t>was the mother of all living</a:t>
            </a:r>
            <a:r>
              <a:rPr lang="en-CA" dirty="0"/>
              <a:t>.</a:t>
            </a:r>
          </a:p>
          <a:p>
            <a:r>
              <a:rPr lang="en-CA" dirty="0"/>
              <a:t>The metaphor of “</a:t>
            </a:r>
            <a:r>
              <a:rPr lang="en-CA" b="1" dirty="0">
                <a:highlight>
                  <a:srgbClr val="FFFF00"/>
                </a:highlight>
              </a:rPr>
              <a:t>motherhood</a:t>
            </a:r>
            <a:r>
              <a:rPr lang="en-CA" dirty="0"/>
              <a:t>” in relation to the New Testament Church is exemplified in </a:t>
            </a:r>
            <a:r>
              <a:rPr lang="en-CA" b="1" dirty="0">
                <a:highlight>
                  <a:srgbClr val="FFFF00"/>
                </a:highlight>
              </a:rPr>
              <a:t>the lives of Hannah and Mary</a:t>
            </a:r>
            <a:r>
              <a:rPr lang="en-CA" dirty="0"/>
              <a:t>, and how God used them to accomplish the Plan of Salvation</a:t>
            </a:r>
          </a:p>
          <a:p>
            <a:r>
              <a:rPr lang="en-CA" dirty="0"/>
              <a:t>The “Church” as a “mother” defines a safe place for Christians to “grow up”, “</a:t>
            </a:r>
            <a:r>
              <a:rPr lang="en-CA" sz="2800" b="1" i="1" dirty="0">
                <a:solidFill>
                  <a:srgbClr val="FF0000"/>
                </a:solidFill>
                <a:highlight>
                  <a:srgbClr val="FFFF00"/>
                </a:highlight>
              </a:rPr>
              <a:t>the assembly of the firstborn</a:t>
            </a:r>
            <a:r>
              <a:rPr lang="en-CA" sz="2800" b="1" dirty="0">
                <a:solidFill>
                  <a:srgbClr val="FF0000"/>
                </a:solidFill>
              </a:rPr>
              <a:t> who are </a:t>
            </a:r>
            <a:r>
              <a:rPr lang="en-CA" sz="2800" b="1" i="1" dirty="0">
                <a:solidFill>
                  <a:srgbClr val="FF0000"/>
                </a:solidFill>
                <a:highlight>
                  <a:srgbClr val="FFFF00"/>
                </a:highlight>
              </a:rPr>
              <a:t>enrolled in heaven</a:t>
            </a:r>
            <a:r>
              <a:rPr lang="en-CA" sz="2800" dirty="0"/>
              <a:t>”:</a:t>
            </a:r>
          </a:p>
          <a:p>
            <a:pPr marL="457200" lvl="1" indent="0">
              <a:spcBef>
                <a:spcPts val="0"/>
              </a:spcBef>
              <a:buNone/>
            </a:pPr>
            <a:r>
              <a:rPr lang="en-CA" b="1" u="sng" dirty="0"/>
              <a:t>Romans 8:29, Philippians 4:3b ESV</a:t>
            </a:r>
            <a:br>
              <a:rPr lang="en-CA" dirty="0"/>
            </a:br>
            <a:r>
              <a:rPr lang="en-CA" dirty="0"/>
              <a:t>For those whom he foreknew he also predestined to be conformed to the image of his Son, in order that he might be </a:t>
            </a:r>
            <a:r>
              <a:rPr lang="en-CA" b="1" dirty="0">
                <a:highlight>
                  <a:srgbClr val="FFFF00"/>
                </a:highlight>
              </a:rPr>
              <a:t>the firstborn among many brothers</a:t>
            </a:r>
            <a:r>
              <a:rPr lang="en-CA" dirty="0"/>
              <a:t>.  … who have labored side by side with me in the gospel … and the rest of my fellow workers, </a:t>
            </a:r>
            <a:r>
              <a:rPr lang="en-CA" b="1" dirty="0">
                <a:highlight>
                  <a:srgbClr val="FFFF00"/>
                </a:highlight>
              </a:rPr>
              <a:t>whose names are in the book of life</a:t>
            </a:r>
            <a:r>
              <a:rPr lang="en-CA" dirty="0"/>
              <a:t>.</a:t>
            </a:r>
          </a:p>
          <a:p>
            <a:r>
              <a:rPr lang="en-CA" dirty="0"/>
              <a:t>All True Worshippers from Abel until the inception of the New Testament Church will  also be in the First Resurrection</a:t>
            </a:r>
          </a:p>
          <a:p>
            <a:endParaRPr lang="en-CA" dirty="0"/>
          </a:p>
        </p:txBody>
      </p:sp>
    </p:spTree>
    <p:extLst>
      <p:ext uri="{BB962C8B-B14F-4D97-AF65-F5344CB8AC3E}">
        <p14:creationId xmlns:p14="http://schemas.microsoft.com/office/powerpoint/2010/main" val="2526698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F31C8-0D17-B7D8-7C13-B4088CF825EF}"/>
              </a:ext>
            </a:extLst>
          </p:cNvPr>
          <p:cNvSpPr>
            <a:spLocks noGrp="1"/>
          </p:cNvSpPr>
          <p:nvPr>
            <p:ph type="title"/>
          </p:nvPr>
        </p:nvSpPr>
        <p:spPr>
          <a:xfrm>
            <a:off x="838200" y="-1"/>
            <a:ext cx="10515600" cy="1233489"/>
          </a:xfrm>
        </p:spPr>
        <p:txBody>
          <a:bodyPr/>
          <a:lstStyle/>
          <a:p>
            <a:pPr algn="ctr"/>
            <a:r>
              <a:rPr lang="en-CA" dirty="0">
                <a:latin typeface="Arial Black" panose="020B0A04020102020204" pitchFamily="34" charset="0"/>
              </a:rPr>
              <a:t>The Family Relationship</a:t>
            </a:r>
          </a:p>
        </p:txBody>
      </p:sp>
      <p:sp>
        <p:nvSpPr>
          <p:cNvPr id="3" name="Content Placeholder 2">
            <a:extLst>
              <a:ext uri="{FF2B5EF4-FFF2-40B4-BE49-F238E27FC236}">
                <a16:creationId xmlns:a16="http://schemas.microsoft.com/office/drawing/2014/main" id="{8CD8C7C8-D1DE-D89A-9F5E-BD6E9BF2A75D}"/>
              </a:ext>
            </a:extLst>
          </p:cNvPr>
          <p:cNvSpPr>
            <a:spLocks noGrp="1"/>
          </p:cNvSpPr>
          <p:nvPr>
            <p:ph idx="1"/>
          </p:nvPr>
        </p:nvSpPr>
        <p:spPr>
          <a:xfrm>
            <a:off x="838200" y="1233488"/>
            <a:ext cx="10515600" cy="5624512"/>
          </a:xfrm>
        </p:spPr>
        <p:txBody>
          <a:bodyPr>
            <a:normAutofit/>
          </a:bodyPr>
          <a:lstStyle/>
          <a:p>
            <a:r>
              <a:rPr lang="en-CA" dirty="0"/>
              <a:t>A primary focus of Jesus’ training of the Apostles and other disciples in their preparation to build the New Testament Church was to </a:t>
            </a:r>
            <a:r>
              <a:rPr lang="en-CA" b="1" dirty="0">
                <a:highlight>
                  <a:srgbClr val="FFFF00"/>
                </a:highlight>
              </a:rPr>
              <a:t>understand the required Family Relationship</a:t>
            </a:r>
          </a:p>
          <a:p>
            <a:r>
              <a:rPr lang="en-CA" dirty="0"/>
              <a:t>The unity of the “family” is through the indwelling of the Holy Spirit</a:t>
            </a:r>
            <a:endParaRPr lang="en-CA" b="1" dirty="0">
              <a:highlight>
                <a:srgbClr val="FFFF00"/>
              </a:highlight>
            </a:endParaRPr>
          </a:p>
          <a:p>
            <a:r>
              <a:rPr lang="en-CA" b="1" dirty="0">
                <a:highlight>
                  <a:srgbClr val="FFFF00"/>
                </a:highlight>
              </a:rPr>
              <a:t>The writings of the Apostle John</a:t>
            </a:r>
            <a:r>
              <a:rPr lang="en-CA" dirty="0"/>
              <a:t> were the last New Testament documents written: the likely order is the Epistles, the Gospel, the Book of Revelation</a:t>
            </a:r>
          </a:p>
          <a:p>
            <a:r>
              <a:rPr lang="en-CA" dirty="0"/>
              <a:t>John wrote in the 80’s and 90’s – 50-60 years after Jesus’ death</a:t>
            </a:r>
          </a:p>
        </p:txBody>
      </p:sp>
    </p:spTree>
    <p:extLst>
      <p:ext uri="{BB962C8B-B14F-4D97-AF65-F5344CB8AC3E}">
        <p14:creationId xmlns:p14="http://schemas.microsoft.com/office/powerpoint/2010/main" val="964615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AD048A-73D6-83C4-9BEA-9ADE86D7AD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C03AB1-F8F9-60E8-3658-2BCDF5FBFD4C}"/>
              </a:ext>
            </a:extLst>
          </p:cNvPr>
          <p:cNvSpPr>
            <a:spLocks noGrp="1"/>
          </p:cNvSpPr>
          <p:nvPr>
            <p:ph type="title"/>
          </p:nvPr>
        </p:nvSpPr>
        <p:spPr>
          <a:xfrm>
            <a:off x="838200" y="-457199"/>
            <a:ext cx="10515600" cy="1690688"/>
          </a:xfrm>
        </p:spPr>
        <p:txBody>
          <a:bodyPr/>
          <a:lstStyle/>
          <a:p>
            <a:pPr algn="ctr"/>
            <a:r>
              <a:rPr lang="en-CA" dirty="0">
                <a:latin typeface="Arial Black" panose="020B0A04020102020204" pitchFamily="34" charset="0"/>
              </a:rPr>
              <a:t>The Family Relationship</a:t>
            </a:r>
          </a:p>
        </p:txBody>
      </p:sp>
      <p:sp>
        <p:nvSpPr>
          <p:cNvPr id="3" name="Content Placeholder 2">
            <a:extLst>
              <a:ext uri="{FF2B5EF4-FFF2-40B4-BE49-F238E27FC236}">
                <a16:creationId xmlns:a16="http://schemas.microsoft.com/office/drawing/2014/main" id="{64C4102D-0EC4-4C56-4D92-6D901C0BFDBC}"/>
              </a:ext>
            </a:extLst>
          </p:cNvPr>
          <p:cNvSpPr>
            <a:spLocks noGrp="1"/>
          </p:cNvSpPr>
          <p:nvPr>
            <p:ph idx="1"/>
          </p:nvPr>
        </p:nvSpPr>
        <p:spPr>
          <a:xfrm>
            <a:off x="672860" y="1129554"/>
            <a:ext cx="10990053" cy="5728446"/>
          </a:xfrm>
        </p:spPr>
        <p:txBody>
          <a:bodyPr>
            <a:normAutofit/>
          </a:bodyPr>
          <a:lstStyle/>
          <a:p>
            <a:pPr marL="0" indent="0">
              <a:buNone/>
            </a:pPr>
            <a:r>
              <a:rPr lang="en-CA" dirty="0"/>
              <a:t>The Apostle John is </a:t>
            </a:r>
            <a:r>
              <a:rPr lang="en-CA" b="1" dirty="0">
                <a:highlight>
                  <a:srgbClr val="FFFF00"/>
                </a:highlight>
              </a:rPr>
              <a:t>specific about the Family Relationship</a:t>
            </a:r>
            <a:r>
              <a:rPr lang="en-CA" dirty="0"/>
              <a:t>:</a:t>
            </a:r>
          </a:p>
          <a:p>
            <a:pPr marL="457200" lvl="1" indent="0">
              <a:spcBef>
                <a:spcPts val="0"/>
              </a:spcBef>
              <a:buNone/>
            </a:pPr>
            <a:r>
              <a:rPr lang="en-CA" b="1" u="sng" dirty="0"/>
              <a:t>1 John 2:1-2a, 3:1a, 2 ESV</a:t>
            </a:r>
          </a:p>
          <a:p>
            <a:pPr marL="457200" lvl="1" indent="0">
              <a:spcBef>
                <a:spcPts val="0"/>
              </a:spcBef>
              <a:buNone/>
            </a:pPr>
            <a:r>
              <a:rPr lang="en-CA" b="1" dirty="0">
                <a:highlight>
                  <a:srgbClr val="FFFF00"/>
                </a:highlight>
              </a:rPr>
              <a:t>My little children</a:t>
            </a:r>
            <a:r>
              <a:rPr lang="en-CA" dirty="0"/>
              <a:t>, I am writing these things to you so that you may not sin.  </a:t>
            </a:r>
            <a:br>
              <a:rPr lang="en-CA" dirty="0"/>
            </a:br>
            <a:r>
              <a:rPr lang="en-CA" dirty="0"/>
              <a:t>But if anyone does sin, </a:t>
            </a:r>
            <a:r>
              <a:rPr lang="en-CA" b="1" dirty="0">
                <a:highlight>
                  <a:srgbClr val="FFFF00"/>
                </a:highlight>
              </a:rPr>
              <a:t>we have an advocate, with the Father</a:t>
            </a:r>
            <a:r>
              <a:rPr lang="en-CA" dirty="0"/>
              <a:t>, </a:t>
            </a:r>
            <a:br>
              <a:rPr lang="en-CA" dirty="0"/>
            </a:br>
            <a:r>
              <a:rPr lang="en-CA" b="1" dirty="0">
                <a:highlight>
                  <a:srgbClr val="FFFF00"/>
                </a:highlight>
              </a:rPr>
              <a:t>Jesus Christ</a:t>
            </a:r>
            <a:r>
              <a:rPr lang="en-CA" dirty="0"/>
              <a:t> the righteous.  </a:t>
            </a:r>
            <a:br>
              <a:rPr lang="en-CA" dirty="0"/>
            </a:br>
            <a:r>
              <a:rPr lang="en-CA" dirty="0"/>
              <a:t>He is the propitiation for our sins …  </a:t>
            </a:r>
          </a:p>
          <a:p>
            <a:pPr marL="457200" lvl="1" indent="0">
              <a:spcBef>
                <a:spcPts val="600"/>
              </a:spcBef>
              <a:buNone/>
            </a:pPr>
            <a:r>
              <a:rPr lang="en-CA" dirty="0"/>
              <a:t>See what kind of </a:t>
            </a:r>
            <a:r>
              <a:rPr lang="en-CA" b="1" dirty="0">
                <a:highlight>
                  <a:srgbClr val="FFFF00"/>
                </a:highlight>
              </a:rPr>
              <a:t>love the Father has given to us</a:t>
            </a:r>
            <a:r>
              <a:rPr lang="en-CA" dirty="0"/>
              <a:t>, </a:t>
            </a:r>
            <a:br>
              <a:rPr lang="en-CA" dirty="0"/>
            </a:br>
            <a:r>
              <a:rPr lang="en-CA" dirty="0"/>
              <a:t>that we should be called </a:t>
            </a:r>
            <a:r>
              <a:rPr lang="en-CA" b="1" dirty="0">
                <a:highlight>
                  <a:srgbClr val="FFFF00"/>
                </a:highlight>
              </a:rPr>
              <a:t>children of God</a:t>
            </a:r>
            <a:r>
              <a:rPr lang="en-CA" dirty="0"/>
              <a:t>; and so we are.  </a:t>
            </a:r>
            <a:br>
              <a:rPr lang="en-CA" dirty="0"/>
            </a:br>
            <a:r>
              <a:rPr lang="en-CA" dirty="0"/>
              <a:t>Beloved, </a:t>
            </a:r>
            <a:r>
              <a:rPr lang="en-CA" b="1" dirty="0">
                <a:highlight>
                  <a:srgbClr val="FFFF00"/>
                </a:highlight>
              </a:rPr>
              <a:t>we are God’s children now</a:t>
            </a:r>
            <a:r>
              <a:rPr lang="en-CA" dirty="0"/>
              <a:t>, </a:t>
            </a:r>
            <a:br>
              <a:rPr lang="en-CA" dirty="0"/>
            </a:br>
            <a:r>
              <a:rPr lang="en-CA" dirty="0"/>
              <a:t>and what we will be has not yet appeared; </a:t>
            </a:r>
            <a:br>
              <a:rPr lang="en-CA" dirty="0"/>
            </a:br>
            <a:r>
              <a:rPr lang="en-CA" dirty="0"/>
              <a:t>but we know that </a:t>
            </a:r>
            <a:r>
              <a:rPr lang="en-CA" b="1" dirty="0">
                <a:highlight>
                  <a:srgbClr val="FFFF00"/>
                </a:highlight>
              </a:rPr>
              <a:t>when he appears we shall be like him</a:t>
            </a:r>
            <a:r>
              <a:rPr lang="en-CA" dirty="0"/>
              <a:t>, </a:t>
            </a:r>
            <a:br>
              <a:rPr lang="en-CA" dirty="0"/>
            </a:br>
            <a:r>
              <a:rPr lang="en-CA" dirty="0"/>
              <a:t>because we shall see him as he is.</a:t>
            </a:r>
          </a:p>
          <a:p>
            <a:pPr marL="457200" marR="0" lvl="1"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John 14:7a, 10:30, 38b ESV</a:t>
            </a:r>
            <a:endParaRPr lang="en-CA" dirty="0"/>
          </a:p>
          <a:p>
            <a:pPr marL="457200" lvl="1" indent="0">
              <a:spcBef>
                <a:spcPts val="0"/>
              </a:spcBef>
              <a:buNone/>
            </a:pPr>
            <a:r>
              <a:rPr lang="en-CA" b="1" dirty="0">
                <a:highlight>
                  <a:srgbClr val="FFFF00"/>
                </a:highlight>
              </a:rPr>
              <a:t>If you had known me</a:t>
            </a:r>
            <a:r>
              <a:rPr lang="en-CA" dirty="0"/>
              <a:t>, </a:t>
            </a:r>
            <a:r>
              <a:rPr lang="en-CA" b="1" dirty="0">
                <a:highlight>
                  <a:srgbClr val="FFFF00"/>
                </a:highlight>
              </a:rPr>
              <a:t>you would have known my Father also</a:t>
            </a:r>
            <a:r>
              <a:rPr lang="en-CA" dirty="0"/>
              <a:t>.  </a:t>
            </a:r>
            <a:br>
              <a:rPr lang="en-CA" dirty="0"/>
            </a:br>
            <a:r>
              <a:rPr lang="en-CA" b="1" dirty="0">
                <a:highlight>
                  <a:srgbClr val="FFFF00"/>
                </a:highlight>
              </a:rPr>
              <a:t>I and the Father are one</a:t>
            </a:r>
            <a:r>
              <a:rPr lang="en-CA" dirty="0"/>
              <a:t>.  </a:t>
            </a:r>
            <a:br>
              <a:rPr lang="en-CA" dirty="0"/>
            </a:br>
            <a:r>
              <a:rPr lang="en-CA" dirty="0"/>
              <a:t>… understand that the Father is in me and I am in the Father.</a:t>
            </a:r>
          </a:p>
        </p:txBody>
      </p:sp>
    </p:spTree>
    <p:extLst>
      <p:ext uri="{BB962C8B-B14F-4D97-AF65-F5344CB8AC3E}">
        <p14:creationId xmlns:p14="http://schemas.microsoft.com/office/powerpoint/2010/main" val="3745260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FEF9A-A857-EBC9-D289-5E93B320EED2}"/>
              </a:ext>
            </a:extLst>
          </p:cNvPr>
          <p:cNvSpPr>
            <a:spLocks noGrp="1"/>
          </p:cNvSpPr>
          <p:nvPr>
            <p:ph type="title"/>
          </p:nvPr>
        </p:nvSpPr>
        <p:spPr>
          <a:xfrm>
            <a:off x="838200" y="1"/>
            <a:ext cx="10515600" cy="1156446"/>
          </a:xfrm>
        </p:spPr>
        <p:txBody>
          <a:bodyPr/>
          <a:lstStyle/>
          <a:p>
            <a:pPr algn="ctr"/>
            <a:r>
              <a:rPr lang="en-CA" dirty="0">
                <a:latin typeface="Arial Black" panose="020B0A04020102020204" pitchFamily="34" charset="0"/>
              </a:rPr>
              <a:t>Heresies and False Teaching</a:t>
            </a:r>
          </a:p>
        </p:txBody>
      </p:sp>
      <p:sp>
        <p:nvSpPr>
          <p:cNvPr id="3" name="Content Placeholder 2">
            <a:extLst>
              <a:ext uri="{FF2B5EF4-FFF2-40B4-BE49-F238E27FC236}">
                <a16:creationId xmlns:a16="http://schemas.microsoft.com/office/drawing/2014/main" id="{F8F4EF0D-1136-952A-9DD4-2B0B8FE1AAF7}"/>
              </a:ext>
            </a:extLst>
          </p:cNvPr>
          <p:cNvSpPr>
            <a:spLocks noGrp="1"/>
          </p:cNvSpPr>
          <p:nvPr>
            <p:ph idx="1"/>
          </p:nvPr>
        </p:nvSpPr>
        <p:spPr>
          <a:xfrm>
            <a:off x="-1" y="1156447"/>
            <a:ext cx="12048565" cy="5701552"/>
          </a:xfrm>
        </p:spPr>
        <p:txBody>
          <a:bodyPr>
            <a:normAutofit/>
          </a:bodyPr>
          <a:lstStyle/>
          <a:p>
            <a:r>
              <a:rPr lang="en-CA" dirty="0"/>
              <a:t>Almost all the New Testament documents record that “heresies” and general misinformation were starting to circulate</a:t>
            </a:r>
          </a:p>
          <a:p>
            <a:r>
              <a:rPr lang="en-CA" dirty="0"/>
              <a:t>Since the Garden of Eden, misinformation has been a primary tool of Satan to thwart the Plan of God</a:t>
            </a:r>
          </a:p>
          <a:p>
            <a:r>
              <a:rPr lang="en-CA" dirty="0"/>
              <a:t>John is very clear that it was a problem in his Epistles: </a:t>
            </a:r>
          </a:p>
          <a:p>
            <a:pPr marL="457200" lvl="1" indent="0">
              <a:buNone/>
            </a:pPr>
            <a:r>
              <a:rPr lang="en-CA" b="1" u="sng" dirty="0"/>
              <a:t>1 John 2:18-19a, 4:1 ESV</a:t>
            </a:r>
          </a:p>
          <a:p>
            <a:pPr marL="457200" lvl="1" indent="0">
              <a:spcBef>
                <a:spcPts val="0"/>
              </a:spcBef>
              <a:buNone/>
            </a:pPr>
            <a:r>
              <a:rPr lang="en-CA" dirty="0"/>
              <a:t>Children, </a:t>
            </a:r>
            <a:r>
              <a:rPr lang="en-CA" b="1" dirty="0">
                <a:highlight>
                  <a:srgbClr val="FFFF00"/>
                </a:highlight>
              </a:rPr>
              <a:t>it is the last hour</a:t>
            </a:r>
            <a:r>
              <a:rPr lang="en-CA" dirty="0"/>
              <a:t>, and as you have heard that antichrist is coming, </a:t>
            </a:r>
            <a:br>
              <a:rPr lang="en-CA" dirty="0"/>
            </a:br>
            <a:r>
              <a:rPr lang="en-CA" dirty="0"/>
              <a:t>so now </a:t>
            </a:r>
            <a:r>
              <a:rPr lang="en-CA" b="1" dirty="0">
                <a:highlight>
                  <a:srgbClr val="FFFF00"/>
                </a:highlight>
              </a:rPr>
              <a:t>many antichrists have come</a:t>
            </a:r>
            <a:r>
              <a:rPr lang="en-CA" dirty="0"/>
              <a:t>.  </a:t>
            </a:r>
          </a:p>
          <a:p>
            <a:pPr marL="457200" lvl="1" indent="0">
              <a:spcBef>
                <a:spcPts val="600"/>
              </a:spcBef>
              <a:buNone/>
            </a:pPr>
            <a:r>
              <a:rPr lang="en-CA" dirty="0"/>
              <a:t>Therefore we know that it is the last hour.  </a:t>
            </a:r>
            <a:br>
              <a:rPr lang="en-CA" dirty="0"/>
            </a:br>
            <a:r>
              <a:rPr lang="en-CA" b="1" dirty="0">
                <a:highlight>
                  <a:srgbClr val="FFFF00"/>
                </a:highlight>
              </a:rPr>
              <a:t>They went out from us</a:t>
            </a:r>
            <a:r>
              <a:rPr lang="en-CA" dirty="0"/>
              <a:t>, but </a:t>
            </a:r>
            <a:r>
              <a:rPr lang="en-CA" b="1" dirty="0">
                <a:highlight>
                  <a:srgbClr val="FFFF00"/>
                </a:highlight>
              </a:rPr>
              <a:t>they were not of us</a:t>
            </a:r>
            <a:r>
              <a:rPr lang="en-CA" dirty="0"/>
              <a:t>; </a:t>
            </a:r>
          </a:p>
          <a:p>
            <a:pPr marL="457200" lvl="1" indent="0">
              <a:spcBef>
                <a:spcPts val="600"/>
              </a:spcBef>
              <a:buNone/>
            </a:pPr>
            <a:r>
              <a:rPr lang="en-CA" dirty="0"/>
              <a:t>… Beloved, do not believe every spirit, </a:t>
            </a:r>
            <a:br>
              <a:rPr lang="en-CA" dirty="0"/>
            </a:br>
            <a:r>
              <a:rPr lang="en-CA" dirty="0"/>
              <a:t>but </a:t>
            </a:r>
            <a:r>
              <a:rPr lang="en-CA" b="1" dirty="0">
                <a:highlight>
                  <a:srgbClr val="FFFF00"/>
                </a:highlight>
              </a:rPr>
              <a:t>test the spirits </a:t>
            </a:r>
            <a:r>
              <a:rPr lang="en-CA" dirty="0"/>
              <a:t>to see whether they are from God, </a:t>
            </a:r>
            <a:br>
              <a:rPr lang="en-CA" dirty="0"/>
            </a:br>
            <a:r>
              <a:rPr lang="en-CA" dirty="0"/>
              <a:t>for </a:t>
            </a:r>
            <a:r>
              <a:rPr lang="en-CA" b="1" dirty="0">
                <a:highlight>
                  <a:srgbClr val="FFFF00"/>
                </a:highlight>
              </a:rPr>
              <a:t>many false prophets have gone out into the world</a:t>
            </a:r>
            <a:r>
              <a:rPr lang="en-CA" dirty="0"/>
              <a:t>.</a:t>
            </a:r>
          </a:p>
          <a:p>
            <a:endParaRPr lang="en-CA" dirty="0"/>
          </a:p>
        </p:txBody>
      </p:sp>
    </p:spTree>
    <p:extLst>
      <p:ext uri="{BB962C8B-B14F-4D97-AF65-F5344CB8AC3E}">
        <p14:creationId xmlns:p14="http://schemas.microsoft.com/office/powerpoint/2010/main" val="3232043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A8909-97DD-0E0F-0911-7346FC5F507E}"/>
              </a:ext>
            </a:extLst>
          </p:cNvPr>
          <p:cNvSpPr>
            <a:spLocks noGrp="1"/>
          </p:cNvSpPr>
          <p:nvPr>
            <p:ph type="title"/>
          </p:nvPr>
        </p:nvSpPr>
        <p:spPr>
          <a:xfrm>
            <a:off x="838200" y="1"/>
            <a:ext cx="10515600" cy="1190444"/>
          </a:xfrm>
        </p:spPr>
        <p:txBody>
          <a:bodyPr/>
          <a:lstStyle/>
          <a:p>
            <a:pPr algn="ctr"/>
            <a:r>
              <a:rPr lang="en-CA" dirty="0">
                <a:latin typeface="Aptos Black" panose="020F0502020204030204" pitchFamily="34" charset="0"/>
              </a:rPr>
              <a:t>The “Test” is the Bible</a:t>
            </a:r>
          </a:p>
        </p:txBody>
      </p:sp>
      <p:sp>
        <p:nvSpPr>
          <p:cNvPr id="3" name="Content Placeholder 2">
            <a:extLst>
              <a:ext uri="{FF2B5EF4-FFF2-40B4-BE49-F238E27FC236}">
                <a16:creationId xmlns:a16="http://schemas.microsoft.com/office/drawing/2014/main" id="{D29E11DE-24A5-7FC1-7F2B-EAB01F334E6C}"/>
              </a:ext>
            </a:extLst>
          </p:cNvPr>
          <p:cNvSpPr>
            <a:spLocks noGrp="1"/>
          </p:cNvSpPr>
          <p:nvPr>
            <p:ph idx="1"/>
          </p:nvPr>
        </p:nvSpPr>
        <p:spPr>
          <a:xfrm>
            <a:off x="838200" y="1190445"/>
            <a:ext cx="11353800" cy="5667554"/>
          </a:xfrm>
        </p:spPr>
        <p:txBody>
          <a:bodyPr>
            <a:normAutofit lnSpcReduction="10000"/>
          </a:bodyPr>
          <a:lstStyle/>
          <a:p>
            <a:pPr marL="0" indent="0">
              <a:buNone/>
            </a:pPr>
            <a:r>
              <a:rPr lang="en-CA" b="1" dirty="0">
                <a:highlight>
                  <a:srgbClr val="FFFF00"/>
                </a:highlight>
              </a:rPr>
              <a:t>Anything that does NOT square with what the Bible actually says, </a:t>
            </a:r>
            <a:br>
              <a:rPr lang="en-CA" b="1" dirty="0">
                <a:highlight>
                  <a:srgbClr val="FFFF00"/>
                </a:highlight>
              </a:rPr>
            </a:br>
            <a:r>
              <a:rPr lang="en-CA" b="1" dirty="0">
                <a:highlight>
                  <a:srgbClr val="FFFF00"/>
                </a:highlight>
              </a:rPr>
              <a:t>is to be rejected</a:t>
            </a:r>
            <a:r>
              <a:rPr lang="en-CA" dirty="0"/>
              <a:t>:</a:t>
            </a:r>
          </a:p>
          <a:p>
            <a:pPr marL="457200" lvl="1" indent="0">
              <a:spcBef>
                <a:spcPts val="0"/>
              </a:spcBef>
              <a:buNone/>
            </a:pPr>
            <a:r>
              <a:rPr lang="en-CA" b="1" u="sng" dirty="0"/>
              <a:t>Matthew 7:15-16a ESV</a:t>
            </a:r>
          </a:p>
          <a:p>
            <a:pPr marL="457200" lvl="1" indent="0">
              <a:spcBef>
                <a:spcPts val="0"/>
              </a:spcBef>
              <a:buNone/>
            </a:pPr>
            <a:r>
              <a:rPr lang="en-CA" dirty="0"/>
              <a:t>Beware of false prophets, </a:t>
            </a:r>
            <a:br>
              <a:rPr lang="en-CA" dirty="0"/>
            </a:br>
            <a:r>
              <a:rPr lang="en-CA" dirty="0"/>
              <a:t>who come to you in sheep’s clothing but inwardly are ravenous wolves.  </a:t>
            </a:r>
            <a:br>
              <a:rPr lang="en-CA" dirty="0"/>
            </a:br>
            <a:r>
              <a:rPr lang="en-CA" b="1" dirty="0">
                <a:highlight>
                  <a:srgbClr val="FFFF00"/>
                </a:highlight>
              </a:rPr>
              <a:t>You will recognize them by their fruits</a:t>
            </a:r>
            <a:r>
              <a:rPr lang="en-CA" dirty="0"/>
              <a:t>.</a:t>
            </a:r>
          </a:p>
          <a:p>
            <a:pPr marL="457200" lvl="1" indent="0">
              <a:spcBef>
                <a:spcPts val="600"/>
              </a:spcBef>
              <a:buNone/>
            </a:pPr>
            <a:r>
              <a:rPr lang="en-CA" b="1" u="sng" dirty="0"/>
              <a:t>Ezekiel 13:1-3 ESV</a:t>
            </a:r>
          </a:p>
          <a:p>
            <a:pPr marL="457200" lvl="1" indent="0">
              <a:spcBef>
                <a:spcPts val="0"/>
              </a:spcBef>
              <a:buNone/>
            </a:pPr>
            <a:r>
              <a:rPr lang="en-CA" dirty="0"/>
              <a:t>Son of man, prophesy against the prophets of Israel, who are prophesying, </a:t>
            </a:r>
            <a:br>
              <a:rPr lang="en-CA" dirty="0"/>
            </a:br>
            <a:r>
              <a:rPr lang="en-CA" dirty="0"/>
              <a:t>and say to those </a:t>
            </a:r>
            <a:r>
              <a:rPr lang="en-CA" b="1" dirty="0">
                <a:highlight>
                  <a:srgbClr val="FFFF00"/>
                </a:highlight>
              </a:rPr>
              <a:t>who prophesy from their own hearts</a:t>
            </a:r>
            <a:r>
              <a:rPr lang="en-CA" dirty="0"/>
              <a:t>: </a:t>
            </a:r>
          </a:p>
          <a:p>
            <a:pPr marL="914400" lvl="2" indent="0">
              <a:spcBef>
                <a:spcPts val="0"/>
              </a:spcBef>
              <a:buNone/>
            </a:pPr>
            <a:r>
              <a:rPr lang="en-CA" sz="2400" dirty="0"/>
              <a:t>‘Hear the word of the LORD!’ </a:t>
            </a:r>
          </a:p>
          <a:p>
            <a:pPr marL="457200" lvl="1" indent="0">
              <a:spcBef>
                <a:spcPts val="0"/>
              </a:spcBef>
              <a:buNone/>
            </a:pPr>
            <a:r>
              <a:rPr lang="en-CA" dirty="0"/>
              <a:t>Thus says the Lord GOD, </a:t>
            </a:r>
          </a:p>
          <a:p>
            <a:pPr marL="914400" lvl="2" indent="0">
              <a:spcBef>
                <a:spcPts val="0"/>
              </a:spcBef>
              <a:buNone/>
            </a:pPr>
            <a:r>
              <a:rPr lang="en-CA" sz="2400" dirty="0"/>
              <a:t>Woe to the foolish prophets </a:t>
            </a:r>
            <a:r>
              <a:rPr lang="en-CA" sz="2400" b="1" dirty="0">
                <a:highlight>
                  <a:srgbClr val="FFFF00"/>
                </a:highlight>
              </a:rPr>
              <a:t>who follow their own spirit</a:t>
            </a:r>
            <a:r>
              <a:rPr lang="en-CA" sz="2400" dirty="0"/>
              <a:t>, </a:t>
            </a:r>
            <a:br>
              <a:rPr lang="en-CA" sz="2400" dirty="0"/>
            </a:br>
            <a:r>
              <a:rPr lang="en-CA" sz="2400" dirty="0"/>
              <a:t>and have seen nothing!</a:t>
            </a:r>
          </a:p>
          <a:p>
            <a:pPr marL="457200" lvl="1" indent="0">
              <a:spcBef>
                <a:spcPts val="600"/>
              </a:spcBef>
              <a:buNone/>
            </a:pPr>
            <a:r>
              <a:rPr lang="en-CA" b="1" u="sng" dirty="0"/>
              <a:t>Jeremiah 23:16 ESV</a:t>
            </a:r>
          </a:p>
          <a:p>
            <a:pPr marL="457200" lvl="1" indent="0">
              <a:spcBef>
                <a:spcPts val="0"/>
              </a:spcBef>
              <a:buNone/>
            </a:pPr>
            <a:r>
              <a:rPr lang="en-CA" dirty="0"/>
              <a:t>Do not listen to the words of the prophets who prophesy to you, </a:t>
            </a:r>
            <a:br>
              <a:rPr lang="en-CA" dirty="0"/>
            </a:br>
            <a:r>
              <a:rPr lang="en-CA" dirty="0"/>
              <a:t>filling you with vain hopes. </a:t>
            </a:r>
            <a:br>
              <a:rPr lang="en-CA" dirty="0"/>
            </a:br>
            <a:r>
              <a:rPr lang="en-CA" b="1" dirty="0">
                <a:highlight>
                  <a:srgbClr val="FFFF00"/>
                </a:highlight>
              </a:rPr>
              <a:t>They speak visions of their own minds</a:t>
            </a:r>
            <a:r>
              <a:rPr lang="en-CA" dirty="0"/>
              <a:t>, </a:t>
            </a:r>
            <a:r>
              <a:rPr lang="en-CA" b="1" dirty="0">
                <a:highlight>
                  <a:srgbClr val="FFFF00"/>
                </a:highlight>
              </a:rPr>
              <a:t>not from the mouth of the LORD</a:t>
            </a:r>
            <a:r>
              <a:rPr lang="en-CA" sz="2600" dirty="0"/>
              <a:t>.</a:t>
            </a:r>
          </a:p>
        </p:txBody>
      </p:sp>
    </p:spTree>
    <p:extLst>
      <p:ext uri="{BB962C8B-B14F-4D97-AF65-F5344CB8AC3E}">
        <p14:creationId xmlns:p14="http://schemas.microsoft.com/office/powerpoint/2010/main" val="4143830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D82C2-9606-5036-D0B2-5C51FDE44CC4}"/>
              </a:ext>
            </a:extLst>
          </p:cNvPr>
          <p:cNvSpPr>
            <a:spLocks noGrp="1"/>
          </p:cNvSpPr>
          <p:nvPr>
            <p:ph type="title"/>
          </p:nvPr>
        </p:nvSpPr>
        <p:spPr>
          <a:xfrm>
            <a:off x="838200" y="1"/>
            <a:ext cx="10515600" cy="1169893"/>
          </a:xfrm>
        </p:spPr>
        <p:txBody>
          <a:bodyPr/>
          <a:lstStyle/>
          <a:p>
            <a:pPr algn="ctr"/>
            <a:r>
              <a:rPr lang="en-CA" dirty="0">
                <a:latin typeface="Arial Black" panose="020B0A04020102020204" pitchFamily="34" charset="0"/>
              </a:rPr>
              <a:t>Traditions and Speculation</a:t>
            </a:r>
          </a:p>
        </p:txBody>
      </p:sp>
      <p:sp>
        <p:nvSpPr>
          <p:cNvPr id="3" name="Content Placeholder 2">
            <a:extLst>
              <a:ext uri="{FF2B5EF4-FFF2-40B4-BE49-F238E27FC236}">
                <a16:creationId xmlns:a16="http://schemas.microsoft.com/office/drawing/2014/main" id="{0C2CC019-48FA-B45E-2C21-EEF320A34DC3}"/>
              </a:ext>
            </a:extLst>
          </p:cNvPr>
          <p:cNvSpPr>
            <a:spLocks noGrp="1"/>
          </p:cNvSpPr>
          <p:nvPr>
            <p:ph idx="1"/>
          </p:nvPr>
        </p:nvSpPr>
        <p:spPr>
          <a:xfrm>
            <a:off x="0" y="1169894"/>
            <a:ext cx="12192000" cy="5688105"/>
          </a:xfrm>
        </p:spPr>
        <p:txBody>
          <a:bodyPr>
            <a:normAutofit/>
          </a:bodyPr>
          <a:lstStyle/>
          <a:p>
            <a:r>
              <a:rPr lang="en-CA" dirty="0"/>
              <a:t>In his last letters, the </a:t>
            </a:r>
            <a:r>
              <a:rPr lang="en-CA" b="1" dirty="0">
                <a:highlight>
                  <a:srgbClr val="FFFF00"/>
                </a:highlight>
              </a:rPr>
              <a:t>Apostle Paul is specific</a:t>
            </a:r>
            <a:r>
              <a:rPr lang="en-CA" dirty="0"/>
              <a:t> to </a:t>
            </a:r>
            <a:r>
              <a:rPr lang="en-CA" b="1" dirty="0">
                <a:highlight>
                  <a:srgbClr val="FFFF00"/>
                </a:highlight>
              </a:rPr>
              <a:t>avoid traditions</a:t>
            </a:r>
            <a:r>
              <a:rPr lang="en-CA" dirty="0"/>
              <a:t>, </a:t>
            </a:r>
            <a:r>
              <a:rPr lang="en-CA" b="1" dirty="0">
                <a:highlight>
                  <a:srgbClr val="FFFF00"/>
                </a:highlight>
              </a:rPr>
              <a:t>speculations</a:t>
            </a:r>
            <a:r>
              <a:rPr lang="en-CA" dirty="0"/>
              <a:t>, </a:t>
            </a:r>
            <a:r>
              <a:rPr lang="en-CA" b="1" dirty="0">
                <a:highlight>
                  <a:srgbClr val="FFFF00"/>
                </a:highlight>
              </a:rPr>
              <a:t>empty controversies</a:t>
            </a:r>
            <a:r>
              <a:rPr lang="en-CA" dirty="0"/>
              <a:t>, and “</a:t>
            </a:r>
            <a:r>
              <a:rPr lang="en-CA" b="1" dirty="0">
                <a:highlight>
                  <a:srgbClr val="FFFF00"/>
                </a:highlight>
              </a:rPr>
              <a:t>myths</a:t>
            </a:r>
            <a:r>
              <a:rPr lang="en-CA" dirty="0"/>
              <a:t>”: </a:t>
            </a:r>
          </a:p>
          <a:p>
            <a:pPr marL="457200" lvl="1" indent="0">
              <a:spcBef>
                <a:spcPts val="600"/>
              </a:spcBef>
              <a:buNone/>
            </a:pPr>
            <a:r>
              <a:rPr lang="en-CA" b="1" u="sng" dirty="0"/>
              <a:t>1 Timothy 4:7a, 1:3b</a:t>
            </a:r>
            <a:r>
              <a:rPr lang="el-GR" b="1" u="sng" dirty="0"/>
              <a:t>β</a:t>
            </a:r>
            <a:r>
              <a:rPr lang="en-CA" b="1" u="sng" dirty="0"/>
              <a:t>-4, 6:3, 4b-5a ESV</a:t>
            </a:r>
            <a:br>
              <a:rPr lang="en-CA" dirty="0"/>
            </a:br>
            <a:r>
              <a:rPr lang="en-CA" b="1" dirty="0">
                <a:highlight>
                  <a:srgbClr val="FFFF00"/>
                </a:highlight>
              </a:rPr>
              <a:t>Have nothing to do with irreverent</a:t>
            </a:r>
            <a:r>
              <a:rPr lang="en-CA" dirty="0"/>
              <a:t>, </a:t>
            </a:r>
            <a:r>
              <a:rPr lang="en-CA" b="1" dirty="0">
                <a:highlight>
                  <a:srgbClr val="FFFF00"/>
                </a:highlight>
              </a:rPr>
              <a:t>silly myths</a:t>
            </a:r>
            <a:r>
              <a:rPr lang="en-CA" dirty="0"/>
              <a:t>.  </a:t>
            </a:r>
          </a:p>
          <a:p>
            <a:pPr marL="457200" lvl="1" indent="0">
              <a:spcBef>
                <a:spcPts val="600"/>
              </a:spcBef>
              <a:buNone/>
            </a:pPr>
            <a:r>
              <a:rPr lang="en-CA" dirty="0"/>
              <a:t>… not to teach any different doctrine, </a:t>
            </a:r>
            <a:br>
              <a:rPr lang="en-CA" dirty="0"/>
            </a:br>
            <a:r>
              <a:rPr lang="en-CA" dirty="0"/>
              <a:t>nor to devote themselves to myths and </a:t>
            </a:r>
            <a:r>
              <a:rPr lang="en-CA" b="1" dirty="0">
                <a:highlight>
                  <a:srgbClr val="FFFF00"/>
                </a:highlight>
              </a:rPr>
              <a:t>endless genealogies</a:t>
            </a:r>
            <a:r>
              <a:rPr lang="en-CA" dirty="0"/>
              <a:t>, </a:t>
            </a:r>
            <a:br>
              <a:rPr lang="en-CA" dirty="0"/>
            </a:br>
            <a:r>
              <a:rPr lang="en-CA" dirty="0"/>
              <a:t>which promote </a:t>
            </a:r>
            <a:r>
              <a:rPr lang="en-CA" b="1" dirty="0">
                <a:highlight>
                  <a:srgbClr val="FFFF00"/>
                </a:highlight>
              </a:rPr>
              <a:t>speculations</a:t>
            </a:r>
            <a:r>
              <a:rPr lang="en-CA" dirty="0"/>
              <a:t> rather than the stewardship from God that is by faith.  </a:t>
            </a:r>
          </a:p>
          <a:p>
            <a:pPr marL="457200" lvl="1" indent="0">
              <a:spcBef>
                <a:spcPts val="600"/>
              </a:spcBef>
              <a:buNone/>
            </a:pPr>
            <a:r>
              <a:rPr lang="en-CA" dirty="0"/>
              <a:t>If anyone teaches a </a:t>
            </a:r>
            <a:r>
              <a:rPr lang="en-CA" b="1" dirty="0">
                <a:highlight>
                  <a:srgbClr val="FFFF00"/>
                </a:highlight>
              </a:rPr>
              <a:t>different doctrine</a:t>
            </a:r>
            <a:r>
              <a:rPr lang="en-CA" dirty="0"/>
              <a:t> </a:t>
            </a:r>
            <a:br>
              <a:rPr lang="en-CA" dirty="0"/>
            </a:br>
            <a:r>
              <a:rPr lang="en-CA" dirty="0"/>
              <a:t>and does not agree with </a:t>
            </a:r>
            <a:r>
              <a:rPr lang="en-CA" b="1" dirty="0">
                <a:highlight>
                  <a:srgbClr val="FFFF00"/>
                </a:highlight>
              </a:rPr>
              <a:t>the sound words of our Lord Jesus Christ</a:t>
            </a:r>
            <a:r>
              <a:rPr lang="en-CA" dirty="0"/>
              <a:t> </a:t>
            </a:r>
            <a:br>
              <a:rPr lang="en-CA" dirty="0"/>
            </a:br>
            <a:r>
              <a:rPr lang="en-CA" dirty="0"/>
              <a:t>and the teaching that accords with godliness … </a:t>
            </a:r>
            <a:br>
              <a:rPr lang="en-CA" dirty="0"/>
            </a:br>
            <a:r>
              <a:rPr lang="en-CA" dirty="0"/>
              <a:t>He has an unhealthy craving for </a:t>
            </a:r>
            <a:r>
              <a:rPr lang="en-CA" b="1" dirty="0">
                <a:highlight>
                  <a:srgbClr val="FFFF00"/>
                </a:highlight>
              </a:rPr>
              <a:t>controversy</a:t>
            </a:r>
            <a:r>
              <a:rPr lang="en-CA" dirty="0"/>
              <a:t> and for </a:t>
            </a:r>
            <a:r>
              <a:rPr lang="en-CA" b="1" dirty="0">
                <a:highlight>
                  <a:srgbClr val="FFFF00"/>
                </a:highlight>
              </a:rPr>
              <a:t>quarrels about words</a:t>
            </a:r>
            <a:r>
              <a:rPr lang="en-CA" dirty="0"/>
              <a:t>, </a:t>
            </a:r>
            <a:br>
              <a:rPr lang="en-CA" dirty="0"/>
            </a:br>
            <a:r>
              <a:rPr lang="en-CA" dirty="0"/>
              <a:t>which produce envy, dissension, slander, evil suspicions, and constant friction … </a:t>
            </a:r>
          </a:p>
          <a:p>
            <a:pPr>
              <a:spcBef>
                <a:spcPts val="600"/>
              </a:spcBef>
            </a:pPr>
            <a:r>
              <a:rPr lang="en-CA" b="1" dirty="0">
                <a:highlight>
                  <a:srgbClr val="FFFF00"/>
                </a:highlight>
              </a:rPr>
              <a:t>Anything that is NOT clear and specific from the Bible leads to </a:t>
            </a:r>
            <a:r>
              <a:rPr lang="en-CA" dirty="0"/>
              <a:t>:</a:t>
            </a:r>
          </a:p>
          <a:p>
            <a:pPr marL="457200" lvl="1" indent="0">
              <a:spcBef>
                <a:spcPts val="600"/>
              </a:spcBef>
              <a:buNone/>
            </a:pPr>
            <a:r>
              <a:rPr lang="en-CA" dirty="0"/>
              <a:t>“</a:t>
            </a:r>
            <a:r>
              <a:rPr lang="en-CA" b="1" dirty="0">
                <a:highlight>
                  <a:srgbClr val="FFFF00"/>
                </a:highlight>
              </a:rPr>
              <a:t>envy, dissension, slander, evil suspicions, and constant friction</a:t>
            </a:r>
            <a:r>
              <a:rPr lang="en-CA" dirty="0"/>
              <a:t>”</a:t>
            </a:r>
          </a:p>
        </p:txBody>
      </p:sp>
    </p:spTree>
    <p:extLst>
      <p:ext uri="{BB962C8B-B14F-4D97-AF65-F5344CB8AC3E}">
        <p14:creationId xmlns:p14="http://schemas.microsoft.com/office/powerpoint/2010/main" val="18724459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3F2FA7-CEC9-E5BA-28B4-FA7B874628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70D06F-B059-F39F-29BC-8914CC3E0499}"/>
              </a:ext>
            </a:extLst>
          </p:cNvPr>
          <p:cNvSpPr>
            <a:spLocks noGrp="1"/>
          </p:cNvSpPr>
          <p:nvPr>
            <p:ph type="title"/>
          </p:nvPr>
        </p:nvSpPr>
        <p:spPr>
          <a:xfrm>
            <a:off x="838200" y="1"/>
            <a:ext cx="10515600" cy="1169893"/>
          </a:xfrm>
        </p:spPr>
        <p:txBody>
          <a:bodyPr/>
          <a:lstStyle/>
          <a:p>
            <a:pPr algn="ctr"/>
            <a:r>
              <a:rPr lang="en-CA" dirty="0">
                <a:latin typeface="Arial Black" panose="020B0A04020102020204" pitchFamily="34" charset="0"/>
              </a:rPr>
              <a:t>Traditions and Speculation</a:t>
            </a:r>
          </a:p>
        </p:txBody>
      </p:sp>
      <p:sp>
        <p:nvSpPr>
          <p:cNvPr id="3" name="Content Placeholder 2">
            <a:extLst>
              <a:ext uri="{FF2B5EF4-FFF2-40B4-BE49-F238E27FC236}">
                <a16:creationId xmlns:a16="http://schemas.microsoft.com/office/drawing/2014/main" id="{E30728A3-4071-D5F3-8C91-128584FC9C60}"/>
              </a:ext>
            </a:extLst>
          </p:cNvPr>
          <p:cNvSpPr>
            <a:spLocks noGrp="1"/>
          </p:cNvSpPr>
          <p:nvPr>
            <p:ph idx="1"/>
          </p:nvPr>
        </p:nvSpPr>
        <p:spPr>
          <a:xfrm>
            <a:off x="0" y="1169894"/>
            <a:ext cx="12192000" cy="5688105"/>
          </a:xfrm>
        </p:spPr>
        <p:txBody>
          <a:bodyPr>
            <a:normAutofit/>
          </a:bodyPr>
          <a:lstStyle/>
          <a:p>
            <a:pPr marL="0" indent="0">
              <a:buNone/>
            </a:pPr>
            <a:r>
              <a:rPr lang="en-CA" dirty="0"/>
              <a:t>Paul continues …</a:t>
            </a:r>
          </a:p>
          <a:p>
            <a:pPr marL="457200" lvl="1" indent="0">
              <a:buNone/>
            </a:pPr>
            <a:r>
              <a:rPr lang="en-CA" b="1" u="sng" dirty="0"/>
              <a:t>2 Timothy 2:23, 14a, 4:3a, 4 ESV</a:t>
            </a:r>
            <a:r>
              <a:rPr lang="en-CA" dirty="0"/>
              <a:t> </a:t>
            </a:r>
          </a:p>
          <a:p>
            <a:pPr marL="457200" lvl="1" indent="0">
              <a:spcBef>
                <a:spcPts val="0"/>
              </a:spcBef>
              <a:buNone/>
            </a:pPr>
            <a:r>
              <a:rPr lang="en-CA" b="1" dirty="0">
                <a:highlight>
                  <a:srgbClr val="FFFF00"/>
                </a:highlight>
              </a:rPr>
              <a:t>Have nothing to do with foolish</a:t>
            </a:r>
            <a:r>
              <a:rPr lang="en-CA" dirty="0"/>
              <a:t>, </a:t>
            </a:r>
            <a:r>
              <a:rPr lang="en-CA" b="1" dirty="0">
                <a:highlight>
                  <a:srgbClr val="FFFF00"/>
                </a:highlight>
              </a:rPr>
              <a:t>ignorant controversies</a:t>
            </a:r>
            <a:r>
              <a:rPr lang="en-CA" dirty="0"/>
              <a:t>;  </a:t>
            </a:r>
            <a:br>
              <a:rPr lang="en-CA" dirty="0"/>
            </a:br>
            <a:r>
              <a:rPr lang="en-CA" dirty="0"/>
              <a:t>you know that they breed quarrels. </a:t>
            </a:r>
          </a:p>
          <a:p>
            <a:pPr marL="457200" lvl="1" indent="0">
              <a:spcBef>
                <a:spcPts val="600"/>
              </a:spcBef>
              <a:buNone/>
            </a:pPr>
            <a:r>
              <a:rPr lang="en-CA" dirty="0"/>
              <a:t>Remind them of these things, </a:t>
            </a:r>
            <a:br>
              <a:rPr lang="en-CA" dirty="0"/>
            </a:br>
            <a:r>
              <a:rPr lang="en-CA" dirty="0"/>
              <a:t>and charge them before God </a:t>
            </a:r>
            <a:r>
              <a:rPr lang="en-CA" b="1" dirty="0">
                <a:highlight>
                  <a:srgbClr val="FFFF00"/>
                </a:highlight>
              </a:rPr>
              <a:t>not to quarrel about words</a:t>
            </a:r>
            <a:r>
              <a:rPr lang="en-CA" dirty="0"/>
              <a:t> … </a:t>
            </a:r>
          </a:p>
          <a:p>
            <a:pPr marL="457200" lvl="1" indent="0">
              <a:spcBef>
                <a:spcPts val="600"/>
              </a:spcBef>
              <a:buNone/>
            </a:pPr>
            <a:r>
              <a:rPr lang="en-CA" dirty="0"/>
              <a:t>For the time is coming when </a:t>
            </a:r>
            <a:r>
              <a:rPr lang="en-CA" b="1" dirty="0">
                <a:highlight>
                  <a:srgbClr val="FFFF00"/>
                </a:highlight>
              </a:rPr>
              <a:t>people will not endure sound teaching</a:t>
            </a:r>
            <a:r>
              <a:rPr lang="en-CA" dirty="0"/>
              <a:t> … </a:t>
            </a:r>
            <a:br>
              <a:rPr lang="en-CA" dirty="0"/>
            </a:br>
            <a:r>
              <a:rPr lang="en-CA" dirty="0"/>
              <a:t>and will turn away from listening to the truth and </a:t>
            </a:r>
            <a:r>
              <a:rPr lang="en-CA" b="1" dirty="0">
                <a:highlight>
                  <a:srgbClr val="FFFF00"/>
                </a:highlight>
              </a:rPr>
              <a:t>wander off into myths</a:t>
            </a:r>
            <a:r>
              <a:rPr lang="en-CA" dirty="0"/>
              <a:t>.</a:t>
            </a:r>
          </a:p>
          <a:p>
            <a:pPr marL="457200" lvl="1" indent="0">
              <a:spcBef>
                <a:spcPts val="1200"/>
              </a:spcBef>
              <a:buNone/>
            </a:pPr>
            <a:r>
              <a:rPr lang="en-CA" b="1" u="sng" dirty="0"/>
              <a:t>Titus 3:9, 1:14 ESV</a:t>
            </a:r>
          </a:p>
          <a:p>
            <a:pPr marL="457200" lvl="1" indent="0">
              <a:spcBef>
                <a:spcPts val="0"/>
              </a:spcBef>
              <a:buNone/>
            </a:pPr>
            <a:r>
              <a:rPr lang="en-CA" dirty="0"/>
              <a:t> </a:t>
            </a:r>
            <a:r>
              <a:rPr lang="en-CA" b="1" dirty="0">
                <a:highlight>
                  <a:srgbClr val="FFFF00"/>
                </a:highlight>
              </a:rPr>
              <a:t>But avoid foolish controversies</a:t>
            </a:r>
            <a:r>
              <a:rPr lang="en-CA" dirty="0"/>
              <a:t>, </a:t>
            </a:r>
            <a:r>
              <a:rPr lang="en-CA" b="1" dirty="0">
                <a:highlight>
                  <a:srgbClr val="FFFF00"/>
                </a:highlight>
              </a:rPr>
              <a:t>genealogies</a:t>
            </a:r>
            <a:r>
              <a:rPr lang="en-CA" dirty="0"/>
              <a:t>, </a:t>
            </a:r>
            <a:r>
              <a:rPr lang="en-CA" b="1" dirty="0">
                <a:highlight>
                  <a:srgbClr val="FFFF00"/>
                </a:highlight>
              </a:rPr>
              <a:t>dissensions</a:t>
            </a:r>
            <a:r>
              <a:rPr lang="en-CA" dirty="0"/>
              <a:t>, </a:t>
            </a:r>
            <a:br>
              <a:rPr lang="en-CA" dirty="0"/>
            </a:br>
            <a:r>
              <a:rPr lang="en-CA" dirty="0"/>
              <a:t>and </a:t>
            </a:r>
            <a:r>
              <a:rPr lang="en-CA" b="1" dirty="0">
                <a:highlight>
                  <a:srgbClr val="FFFF00"/>
                </a:highlight>
              </a:rPr>
              <a:t>quarrels about the law</a:t>
            </a:r>
            <a:r>
              <a:rPr lang="en-CA" dirty="0"/>
              <a:t>, for they are unprofitable and worthless.  </a:t>
            </a:r>
          </a:p>
          <a:p>
            <a:pPr marL="457200" lvl="1" indent="0">
              <a:spcBef>
                <a:spcPts val="600"/>
              </a:spcBef>
              <a:buNone/>
            </a:pPr>
            <a:r>
              <a:rPr lang="en-CA" dirty="0"/>
              <a:t>… not devoting themselves to </a:t>
            </a:r>
            <a:r>
              <a:rPr lang="en-CA" b="1" dirty="0">
                <a:highlight>
                  <a:srgbClr val="FFFF00"/>
                </a:highlight>
              </a:rPr>
              <a:t>Jewish myths</a:t>
            </a:r>
            <a:r>
              <a:rPr lang="en-CA" dirty="0"/>
              <a:t> </a:t>
            </a:r>
            <a:br>
              <a:rPr lang="en-CA" dirty="0"/>
            </a:br>
            <a:r>
              <a:rPr lang="en-CA" dirty="0"/>
              <a:t>and the </a:t>
            </a:r>
            <a:r>
              <a:rPr lang="en-CA" b="1" dirty="0">
                <a:highlight>
                  <a:srgbClr val="FFFF00"/>
                </a:highlight>
              </a:rPr>
              <a:t>commands of people</a:t>
            </a:r>
            <a:r>
              <a:rPr lang="en-CA" dirty="0"/>
              <a:t> who turn away from the truth.</a:t>
            </a:r>
          </a:p>
        </p:txBody>
      </p:sp>
    </p:spTree>
    <p:extLst>
      <p:ext uri="{BB962C8B-B14F-4D97-AF65-F5344CB8AC3E}">
        <p14:creationId xmlns:p14="http://schemas.microsoft.com/office/powerpoint/2010/main" val="3040919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349B4-F8BD-83C7-64F9-3B757A11D9FA}"/>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Follow Me</a:t>
            </a:r>
          </a:p>
        </p:txBody>
      </p:sp>
      <p:sp>
        <p:nvSpPr>
          <p:cNvPr id="3" name="Content Placeholder 2">
            <a:extLst>
              <a:ext uri="{FF2B5EF4-FFF2-40B4-BE49-F238E27FC236}">
                <a16:creationId xmlns:a16="http://schemas.microsoft.com/office/drawing/2014/main" id="{E9237F67-5BEE-96E5-C20D-BA41A8B05F89}"/>
              </a:ext>
            </a:extLst>
          </p:cNvPr>
          <p:cNvSpPr>
            <a:spLocks noGrp="1"/>
          </p:cNvSpPr>
          <p:nvPr>
            <p:ph idx="1"/>
          </p:nvPr>
        </p:nvSpPr>
        <p:spPr>
          <a:xfrm>
            <a:off x="0" y="1168400"/>
            <a:ext cx="12192000" cy="5689599"/>
          </a:xfrm>
        </p:spPr>
        <p:txBody>
          <a:bodyPr>
            <a:normAutofit/>
          </a:bodyPr>
          <a:lstStyle/>
          <a:p>
            <a:r>
              <a:rPr lang="en-CA" dirty="0"/>
              <a:t>The primary purpose of John’s Gospel was to fill in gaps of the Synoptic Gospels, in particular, the emphasis on the Family Relationship – “love”</a:t>
            </a:r>
          </a:p>
          <a:p>
            <a:r>
              <a:rPr lang="en-CA" dirty="0"/>
              <a:t>Jesus last teaching to the Apostles recorded by John, ends with the following admonition: </a:t>
            </a:r>
            <a:r>
              <a:rPr lang="en-CA" sz="2400" b="1" u="sng" dirty="0"/>
              <a:t>John 21:19b ESV</a:t>
            </a:r>
            <a:endParaRPr lang="en-CA" b="1" u="sng" dirty="0"/>
          </a:p>
          <a:p>
            <a:pPr marL="457200" lvl="1" indent="0">
              <a:spcBef>
                <a:spcPts val="0"/>
              </a:spcBef>
              <a:buNone/>
            </a:pPr>
            <a:r>
              <a:rPr lang="en-CA" b="1" dirty="0">
                <a:highlight>
                  <a:srgbClr val="FFFF00"/>
                </a:highlight>
              </a:rPr>
              <a:t>And after saying this he said to him, “Follow me.”</a:t>
            </a:r>
          </a:p>
          <a:p>
            <a:r>
              <a:rPr lang="en-CA" dirty="0"/>
              <a:t>Jesus is making the point alluded to by Paul, “</a:t>
            </a:r>
            <a:r>
              <a:rPr lang="en-CA" b="1" dirty="0">
                <a:highlight>
                  <a:srgbClr val="FFFF00"/>
                </a:highlight>
              </a:rPr>
              <a:t>the sound words of our Lord Jesus Christ</a:t>
            </a:r>
            <a:r>
              <a:rPr lang="en-CA" dirty="0"/>
              <a:t>” – the whole Bible is the recorded “</a:t>
            </a:r>
            <a:r>
              <a:rPr lang="en-CA" b="1" dirty="0">
                <a:highlight>
                  <a:srgbClr val="FFFF00"/>
                </a:highlight>
              </a:rPr>
              <a:t>words of our Lord Jesus Christ</a:t>
            </a:r>
            <a:r>
              <a:rPr lang="en-CA" dirty="0"/>
              <a:t>”</a:t>
            </a:r>
          </a:p>
          <a:p>
            <a:r>
              <a:rPr lang="en-CA" dirty="0"/>
              <a:t>To “</a:t>
            </a:r>
            <a:r>
              <a:rPr lang="en-CA" b="1" dirty="0">
                <a:highlight>
                  <a:srgbClr val="FFFF00"/>
                </a:highlight>
              </a:rPr>
              <a:t>follow Jesus Christ</a:t>
            </a:r>
            <a:r>
              <a:rPr lang="en-CA" dirty="0"/>
              <a:t>” we must strive to understand all his words and distinguish the truth from “traditions”,  “speculations”, and “myths”</a:t>
            </a:r>
          </a:p>
          <a:p>
            <a:r>
              <a:rPr lang="en-CA" b="1" dirty="0">
                <a:highlight>
                  <a:srgbClr val="FFFF00"/>
                </a:highlight>
              </a:rPr>
              <a:t>No where is this more important than in understanding the “Family Relationship”</a:t>
            </a:r>
          </a:p>
        </p:txBody>
      </p:sp>
    </p:spTree>
    <p:extLst>
      <p:ext uri="{BB962C8B-B14F-4D97-AF65-F5344CB8AC3E}">
        <p14:creationId xmlns:p14="http://schemas.microsoft.com/office/powerpoint/2010/main" val="2653068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5BD6B-770A-E770-32AD-E89A7C5BB565}"/>
              </a:ext>
            </a:extLst>
          </p:cNvPr>
          <p:cNvSpPr>
            <a:spLocks noGrp="1"/>
          </p:cNvSpPr>
          <p:nvPr>
            <p:ph type="title"/>
          </p:nvPr>
        </p:nvSpPr>
        <p:spPr>
          <a:xfrm>
            <a:off x="838200" y="1"/>
            <a:ext cx="10515600" cy="1130299"/>
          </a:xfrm>
        </p:spPr>
        <p:txBody>
          <a:bodyPr/>
          <a:lstStyle/>
          <a:p>
            <a:pPr algn="ctr"/>
            <a:r>
              <a:rPr lang="en-CA" dirty="0">
                <a:latin typeface="Arial Black" panose="020B0A04020102020204" pitchFamily="34" charset="0"/>
              </a:rPr>
              <a:t>Jesus’ New Commandment</a:t>
            </a:r>
          </a:p>
        </p:txBody>
      </p:sp>
      <p:sp>
        <p:nvSpPr>
          <p:cNvPr id="3" name="Content Placeholder 2">
            <a:extLst>
              <a:ext uri="{FF2B5EF4-FFF2-40B4-BE49-F238E27FC236}">
                <a16:creationId xmlns:a16="http://schemas.microsoft.com/office/drawing/2014/main" id="{98CA0E99-A55D-E707-D9AE-6CFC1E53D567}"/>
              </a:ext>
            </a:extLst>
          </p:cNvPr>
          <p:cNvSpPr>
            <a:spLocks noGrp="1"/>
          </p:cNvSpPr>
          <p:nvPr>
            <p:ph idx="1"/>
          </p:nvPr>
        </p:nvSpPr>
        <p:spPr>
          <a:xfrm>
            <a:off x="0" y="1130300"/>
            <a:ext cx="12192000" cy="5727699"/>
          </a:xfrm>
        </p:spPr>
        <p:txBody>
          <a:bodyPr>
            <a:normAutofit/>
          </a:bodyPr>
          <a:lstStyle/>
          <a:p>
            <a:pPr marL="457200" lvl="1" indent="0">
              <a:buNone/>
            </a:pPr>
            <a:r>
              <a:rPr lang="en-CA" b="1" u="sng" dirty="0"/>
              <a:t>John 13:34, 15:12 ESV</a:t>
            </a:r>
          </a:p>
          <a:p>
            <a:pPr marL="457200" lvl="1" indent="0">
              <a:spcBef>
                <a:spcPts val="0"/>
              </a:spcBef>
              <a:buNone/>
            </a:pPr>
            <a:r>
              <a:rPr lang="en-CA" b="1" dirty="0">
                <a:highlight>
                  <a:srgbClr val="FFFF00"/>
                </a:highlight>
              </a:rPr>
              <a:t>A new commandment I give to you</a:t>
            </a:r>
            <a:r>
              <a:rPr lang="en-CA" dirty="0"/>
              <a:t>, that you </a:t>
            </a:r>
            <a:r>
              <a:rPr lang="en-CA" b="1" dirty="0">
                <a:highlight>
                  <a:srgbClr val="FFFF00"/>
                </a:highlight>
              </a:rPr>
              <a:t>love one another</a:t>
            </a:r>
            <a:r>
              <a:rPr lang="en-CA" dirty="0"/>
              <a:t>: </a:t>
            </a:r>
            <a:br>
              <a:rPr lang="en-CA" dirty="0"/>
            </a:br>
            <a:r>
              <a:rPr lang="en-CA" dirty="0"/>
              <a:t>just as I have loved you, you also are to love one another.  </a:t>
            </a:r>
          </a:p>
          <a:p>
            <a:pPr marL="457200" lvl="1" indent="0">
              <a:spcBef>
                <a:spcPts val="600"/>
              </a:spcBef>
              <a:buNone/>
            </a:pPr>
            <a:r>
              <a:rPr lang="en-CA" dirty="0"/>
              <a:t>… </a:t>
            </a:r>
            <a:r>
              <a:rPr lang="en-CA" b="1" dirty="0">
                <a:highlight>
                  <a:srgbClr val="FFFF00"/>
                </a:highlight>
              </a:rPr>
              <a:t>this is my commandment, that you love one another as I have loved you</a:t>
            </a:r>
            <a:r>
              <a:rPr lang="en-CA" dirty="0"/>
              <a:t>.</a:t>
            </a:r>
          </a:p>
          <a:p>
            <a:pPr marL="457200" lvl="1" indent="0">
              <a:spcBef>
                <a:spcPts val="1200"/>
              </a:spcBef>
              <a:buNone/>
            </a:pPr>
            <a:r>
              <a:rPr lang="en-CA" b="1" u="sng" dirty="0"/>
              <a:t>1 John 2:7-8, 4:21 ESV</a:t>
            </a:r>
          </a:p>
          <a:p>
            <a:pPr marL="457200" lvl="1" indent="0">
              <a:spcBef>
                <a:spcPts val="0"/>
              </a:spcBef>
              <a:buNone/>
            </a:pPr>
            <a:r>
              <a:rPr lang="en-CA" dirty="0"/>
              <a:t>Beloved, I am writing you </a:t>
            </a:r>
            <a:r>
              <a:rPr lang="en-CA" b="1" dirty="0">
                <a:highlight>
                  <a:srgbClr val="FFFF00"/>
                </a:highlight>
              </a:rPr>
              <a:t>no new commandment</a:t>
            </a:r>
            <a:r>
              <a:rPr lang="en-CA" dirty="0"/>
              <a:t>, </a:t>
            </a:r>
            <a:br>
              <a:rPr lang="en-CA" dirty="0"/>
            </a:br>
            <a:r>
              <a:rPr lang="en-CA" dirty="0"/>
              <a:t>but </a:t>
            </a:r>
            <a:r>
              <a:rPr lang="en-CA" b="1" dirty="0">
                <a:highlight>
                  <a:srgbClr val="FFFF00"/>
                </a:highlight>
              </a:rPr>
              <a:t>an old commandment that you had from the beginning</a:t>
            </a:r>
            <a:r>
              <a:rPr lang="en-CA" dirty="0"/>
              <a:t>.  </a:t>
            </a:r>
            <a:br>
              <a:rPr lang="en-CA" dirty="0"/>
            </a:br>
            <a:r>
              <a:rPr lang="en-CA" dirty="0"/>
              <a:t>The old commandment is the word that you have heard.  </a:t>
            </a:r>
          </a:p>
          <a:p>
            <a:pPr marL="457200" lvl="1" indent="0">
              <a:spcBef>
                <a:spcPts val="600"/>
              </a:spcBef>
              <a:buNone/>
            </a:pPr>
            <a:r>
              <a:rPr lang="en-CA" dirty="0"/>
              <a:t>At the same time, it is </a:t>
            </a:r>
            <a:r>
              <a:rPr lang="en-CA" b="1" dirty="0">
                <a:highlight>
                  <a:srgbClr val="FFFF00"/>
                </a:highlight>
              </a:rPr>
              <a:t>a new commandment</a:t>
            </a:r>
            <a:r>
              <a:rPr lang="en-CA" dirty="0"/>
              <a:t> that I am writing to you, </a:t>
            </a:r>
            <a:br>
              <a:rPr lang="en-CA" dirty="0"/>
            </a:br>
            <a:r>
              <a:rPr lang="en-CA" dirty="0"/>
              <a:t>which is true in him and in you, </a:t>
            </a:r>
            <a:br>
              <a:rPr lang="en-CA" dirty="0"/>
            </a:br>
            <a:r>
              <a:rPr lang="en-CA" dirty="0"/>
              <a:t>because the darkness is passing away and </a:t>
            </a:r>
            <a:r>
              <a:rPr lang="en-CA" b="1" dirty="0">
                <a:highlight>
                  <a:srgbClr val="FFFF00"/>
                </a:highlight>
              </a:rPr>
              <a:t>the true light is already shining</a:t>
            </a:r>
            <a:r>
              <a:rPr lang="en-CA" dirty="0"/>
              <a:t>.  </a:t>
            </a:r>
          </a:p>
          <a:p>
            <a:pPr marL="457200" lvl="1" indent="0">
              <a:spcBef>
                <a:spcPts val="600"/>
              </a:spcBef>
              <a:buNone/>
            </a:pPr>
            <a:r>
              <a:rPr lang="en-CA" dirty="0"/>
              <a:t>And this commandment we have from him: </a:t>
            </a:r>
          </a:p>
          <a:p>
            <a:pPr marL="914400" lvl="2" indent="0">
              <a:spcBef>
                <a:spcPts val="0"/>
              </a:spcBef>
              <a:buNone/>
            </a:pPr>
            <a:r>
              <a:rPr lang="en-CA" sz="2400" b="1" dirty="0">
                <a:highlight>
                  <a:srgbClr val="FFFF00"/>
                </a:highlight>
              </a:rPr>
              <a:t>whoever loves God must also love his brother</a:t>
            </a:r>
            <a:r>
              <a:rPr lang="en-CA" sz="2400" dirty="0"/>
              <a:t>.</a:t>
            </a:r>
          </a:p>
        </p:txBody>
      </p:sp>
    </p:spTree>
    <p:extLst>
      <p:ext uri="{BB962C8B-B14F-4D97-AF65-F5344CB8AC3E}">
        <p14:creationId xmlns:p14="http://schemas.microsoft.com/office/powerpoint/2010/main" val="1600555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EE717-07E4-BCCE-7F9E-8D430A72828F}"/>
              </a:ext>
            </a:extLst>
          </p:cNvPr>
          <p:cNvSpPr>
            <a:spLocks noGrp="1"/>
          </p:cNvSpPr>
          <p:nvPr>
            <p:ph type="title"/>
          </p:nvPr>
        </p:nvSpPr>
        <p:spPr>
          <a:xfrm>
            <a:off x="838200" y="1"/>
            <a:ext cx="10515600" cy="1117599"/>
          </a:xfrm>
        </p:spPr>
        <p:txBody>
          <a:bodyPr>
            <a:normAutofit fontScale="90000"/>
          </a:bodyPr>
          <a:lstStyle/>
          <a:p>
            <a:pPr algn="ctr"/>
            <a:r>
              <a:rPr lang="en-CA" dirty="0">
                <a:latin typeface="Arial Black" panose="020B0A04020102020204" pitchFamily="34" charset="0"/>
              </a:rPr>
              <a:t>The Old Commandment Made New</a:t>
            </a:r>
          </a:p>
        </p:txBody>
      </p:sp>
      <p:sp>
        <p:nvSpPr>
          <p:cNvPr id="3" name="Content Placeholder 2">
            <a:extLst>
              <a:ext uri="{FF2B5EF4-FFF2-40B4-BE49-F238E27FC236}">
                <a16:creationId xmlns:a16="http://schemas.microsoft.com/office/drawing/2014/main" id="{526F27E7-B4AC-0118-C2BE-041FB2573F4A}"/>
              </a:ext>
            </a:extLst>
          </p:cNvPr>
          <p:cNvSpPr>
            <a:spLocks noGrp="1"/>
          </p:cNvSpPr>
          <p:nvPr>
            <p:ph idx="1"/>
          </p:nvPr>
        </p:nvSpPr>
        <p:spPr>
          <a:xfrm>
            <a:off x="0" y="1117600"/>
            <a:ext cx="12192000" cy="5740400"/>
          </a:xfrm>
        </p:spPr>
        <p:txBody>
          <a:bodyPr>
            <a:normAutofit lnSpcReduction="10000"/>
          </a:bodyPr>
          <a:lstStyle/>
          <a:p>
            <a:pPr marL="0" indent="0">
              <a:buNone/>
            </a:pPr>
            <a:r>
              <a:rPr lang="en-CA" b="1" dirty="0">
                <a:highlight>
                  <a:srgbClr val="FFFF00"/>
                </a:highlight>
              </a:rPr>
              <a:t>Godly Love is NOT possible without the indwelling of the Holy Spirit</a:t>
            </a:r>
            <a:r>
              <a:rPr lang="en-CA" dirty="0"/>
              <a:t>:</a:t>
            </a:r>
          </a:p>
          <a:p>
            <a:pPr marL="457200" lvl="1" indent="0">
              <a:spcBef>
                <a:spcPts val="0"/>
              </a:spcBef>
              <a:buNone/>
            </a:pPr>
            <a:r>
              <a:rPr lang="en-CA" b="1" u="sng" dirty="0"/>
              <a:t>Mark 12:28-31 ESV</a:t>
            </a:r>
          </a:p>
          <a:p>
            <a:pPr marL="457200" lvl="1" indent="0">
              <a:spcBef>
                <a:spcPts val="0"/>
              </a:spcBef>
              <a:buNone/>
            </a:pPr>
            <a:r>
              <a:rPr lang="en-CA" dirty="0"/>
              <a:t>And </a:t>
            </a:r>
            <a:r>
              <a:rPr lang="en-CA" b="1" dirty="0">
                <a:highlight>
                  <a:srgbClr val="FFFF00"/>
                </a:highlight>
              </a:rPr>
              <a:t>one of the scribes</a:t>
            </a:r>
            <a:r>
              <a:rPr lang="en-CA" dirty="0"/>
              <a:t> came up and heard them disputing with one another, </a:t>
            </a:r>
            <a:br>
              <a:rPr lang="en-CA" dirty="0"/>
            </a:br>
            <a:r>
              <a:rPr lang="en-CA" dirty="0"/>
              <a:t>and seeing that he answered them well, asked him, </a:t>
            </a:r>
          </a:p>
          <a:p>
            <a:pPr marL="914400" lvl="1" indent="0">
              <a:spcBef>
                <a:spcPts val="0"/>
              </a:spcBef>
              <a:buNone/>
            </a:pPr>
            <a:r>
              <a:rPr lang="en-CA" dirty="0"/>
              <a:t>“</a:t>
            </a:r>
            <a:r>
              <a:rPr lang="en-CA" b="1" dirty="0">
                <a:highlight>
                  <a:srgbClr val="FFFF00"/>
                </a:highlight>
              </a:rPr>
              <a:t>Which commandment is the most important of all</a:t>
            </a:r>
            <a:r>
              <a:rPr lang="en-CA" dirty="0"/>
              <a:t>?”  </a:t>
            </a:r>
          </a:p>
          <a:p>
            <a:pPr marL="457200" lvl="1" indent="0">
              <a:spcBef>
                <a:spcPts val="600"/>
              </a:spcBef>
              <a:buNone/>
            </a:pPr>
            <a:r>
              <a:rPr lang="en-CA" dirty="0"/>
              <a:t>Jesus answered, </a:t>
            </a:r>
          </a:p>
          <a:p>
            <a:pPr marL="914400" lvl="1" indent="0">
              <a:spcBef>
                <a:spcPts val="0"/>
              </a:spcBef>
              <a:buNone/>
            </a:pPr>
            <a:r>
              <a:rPr lang="en-CA" dirty="0"/>
              <a:t>“The most important is, </a:t>
            </a:r>
          </a:p>
          <a:p>
            <a:pPr marL="1379538" lvl="1" indent="0">
              <a:spcBef>
                <a:spcPts val="0"/>
              </a:spcBef>
              <a:buNone/>
            </a:pPr>
            <a:r>
              <a:rPr lang="en-CA" dirty="0"/>
              <a:t>‘Hear, O Israel: The Lord our God, the Lord is one.  </a:t>
            </a:r>
            <a:br>
              <a:rPr lang="en-CA" dirty="0"/>
            </a:br>
            <a:r>
              <a:rPr lang="en-CA" dirty="0"/>
              <a:t>And </a:t>
            </a:r>
            <a:r>
              <a:rPr lang="en-CA" b="1" dirty="0">
                <a:highlight>
                  <a:srgbClr val="FFFF00"/>
                </a:highlight>
              </a:rPr>
              <a:t>you shall love the Lord your God with all your heart </a:t>
            </a:r>
            <a:br>
              <a:rPr lang="en-CA" b="1" dirty="0">
                <a:highlight>
                  <a:srgbClr val="FFFF00"/>
                </a:highlight>
              </a:rPr>
            </a:br>
            <a:r>
              <a:rPr lang="en-CA" b="1" dirty="0">
                <a:highlight>
                  <a:srgbClr val="FFFF00"/>
                </a:highlight>
              </a:rPr>
              <a:t>and with all your [being] and with all your mind and with all your strength</a:t>
            </a:r>
            <a:r>
              <a:rPr lang="en-CA" dirty="0"/>
              <a:t>.’</a:t>
            </a:r>
          </a:p>
          <a:p>
            <a:pPr marL="914400" lvl="1" indent="0">
              <a:spcBef>
                <a:spcPts val="0"/>
              </a:spcBef>
              <a:buNone/>
            </a:pPr>
            <a:r>
              <a:rPr lang="en-CA" dirty="0"/>
              <a:t>  The second is this: </a:t>
            </a:r>
          </a:p>
          <a:p>
            <a:pPr marL="1379538" lvl="1" indent="0">
              <a:spcBef>
                <a:spcPts val="0"/>
              </a:spcBef>
              <a:buNone/>
            </a:pPr>
            <a:r>
              <a:rPr lang="en-CA" dirty="0"/>
              <a:t>‘</a:t>
            </a:r>
            <a:r>
              <a:rPr lang="en-CA" b="1" dirty="0">
                <a:highlight>
                  <a:srgbClr val="FFFF00"/>
                </a:highlight>
              </a:rPr>
              <a:t>You shall love your neighbor as yourself</a:t>
            </a:r>
            <a:r>
              <a:rPr lang="en-CA" dirty="0"/>
              <a:t>.’  </a:t>
            </a:r>
          </a:p>
          <a:p>
            <a:pPr marL="914400" lvl="1" indent="-52388">
              <a:spcBef>
                <a:spcPts val="600"/>
              </a:spcBef>
              <a:buNone/>
            </a:pPr>
            <a:r>
              <a:rPr lang="en-CA" dirty="0"/>
              <a:t>There is no other commandment greater than these.” </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Romans 5:5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hope does not put us to shame, </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because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God’s love has been poured into our hearts through the Holy Spirit</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[which] has been given to us.</a:t>
            </a:r>
          </a:p>
          <a:p>
            <a:pPr marL="0" indent="0">
              <a:spcBef>
                <a:spcPts val="600"/>
              </a:spcBef>
              <a:buNone/>
            </a:pPr>
            <a:endParaRPr lang="en-CA" dirty="0"/>
          </a:p>
        </p:txBody>
      </p:sp>
    </p:spTree>
    <p:extLst>
      <p:ext uri="{BB962C8B-B14F-4D97-AF65-F5344CB8AC3E}">
        <p14:creationId xmlns:p14="http://schemas.microsoft.com/office/powerpoint/2010/main" val="2460898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003F5-2859-5CF8-5D7D-AF5926A5BBEC}"/>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Family Love</a:t>
            </a:r>
          </a:p>
        </p:txBody>
      </p:sp>
      <p:sp>
        <p:nvSpPr>
          <p:cNvPr id="3" name="Content Placeholder 2">
            <a:extLst>
              <a:ext uri="{FF2B5EF4-FFF2-40B4-BE49-F238E27FC236}">
                <a16:creationId xmlns:a16="http://schemas.microsoft.com/office/drawing/2014/main" id="{11FDD802-4704-A176-DF77-8D46B5808747}"/>
              </a:ext>
            </a:extLst>
          </p:cNvPr>
          <p:cNvSpPr>
            <a:spLocks noGrp="1"/>
          </p:cNvSpPr>
          <p:nvPr>
            <p:ph idx="1"/>
          </p:nvPr>
        </p:nvSpPr>
        <p:spPr>
          <a:xfrm>
            <a:off x="699246" y="1155700"/>
            <a:ext cx="10808391" cy="5702299"/>
          </a:xfrm>
        </p:spPr>
        <p:txBody>
          <a:bodyPr>
            <a:normAutofit/>
          </a:bodyPr>
          <a:lstStyle/>
          <a:p>
            <a:r>
              <a:rPr lang="en-CA" dirty="0"/>
              <a:t>There is inherent love by parents for children and among siblings:</a:t>
            </a:r>
          </a:p>
          <a:p>
            <a:pPr marL="457200" lvl="1" indent="0">
              <a:spcBef>
                <a:spcPts val="0"/>
              </a:spcBef>
              <a:buNone/>
            </a:pPr>
            <a:r>
              <a:rPr lang="en-CA" b="1" u="sng" dirty="0"/>
              <a:t>Mark 3:31-35 ESV</a:t>
            </a:r>
          </a:p>
          <a:p>
            <a:pPr marL="457200" lvl="1" indent="0">
              <a:spcBef>
                <a:spcPts val="0"/>
              </a:spcBef>
              <a:buNone/>
            </a:pPr>
            <a:r>
              <a:rPr lang="en-CA" dirty="0"/>
              <a:t>And his mother and his brothers came, </a:t>
            </a:r>
            <a:br>
              <a:rPr lang="en-CA" dirty="0"/>
            </a:br>
            <a:r>
              <a:rPr lang="en-CA" dirty="0"/>
              <a:t>and standing outside they sent to him and called him.  </a:t>
            </a:r>
            <a:br>
              <a:rPr lang="en-CA" dirty="0"/>
            </a:br>
            <a:r>
              <a:rPr lang="en-CA" dirty="0"/>
              <a:t>And a crowd was sitting around him, and they said to him, </a:t>
            </a:r>
          </a:p>
          <a:p>
            <a:pPr marL="914400" lvl="1" indent="0">
              <a:spcBef>
                <a:spcPts val="0"/>
              </a:spcBef>
              <a:buNone/>
            </a:pPr>
            <a:r>
              <a:rPr lang="en-CA" dirty="0"/>
              <a:t>“Your mother and your brothers are outside, seeking you.”  </a:t>
            </a:r>
          </a:p>
          <a:p>
            <a:pPr marL="457200" lvl="1" indent="0">
              <a:buNone/>
            </a:pPr>
            <a:r>
              <a:rPr lang="en-CA" dirty="0"/>
              <a:t>And he answered them, “</a:t>
            </a:r>
            <a:r>
              <a:rPr lang="en-CA" b="1" dirty="0">
                <a:highlight>
                  <a:srgbClr val="FFFF00"/>
                </a:highlight>
              </a:rPr>
              <a:t>Who are my mother and my brothers</a:t>
            </a:r>
            <a:r>
              <a:rPr lang="en-CA" dirty="0"/>
              <a:t>?”  </a:t>
            </a:r>
          </a:p>
          <a:p>
            <a:pPr marL="457200" lvl="1" indent="0">
              <a:buNone/>
            </a:pPr>
            <a:r>
              <a:rPr lang="en-CA" dirty="0"/>
              <a:t>And looking about at those who sat around him, he said, </a:t>
            </a:r>
          </a:p>
          <a:p>
            <a:pPr marL="914400" lvl="1" indent="0">
              <a:spcBef>
                <a:spcPts val="0"/>
              </a:spcBef>
              <a:buNone/>
            </a:pPr>
            <a:r>
              <a:rPr lang="en-CA" dirty="0"/>
              <a:t>“Here are my mother and my brothers!  </a:t>
            </a:r>
            <a:br>
              <a:rPr lang="en-CA" dirty="0"/>
            </a:br>
            <a:r>
              <a:rPr lang="en-CA" b="1" dirty="0">
                <a:highlight>
                  <a:srgbClr val="FFFF00"/>
                </a:highlight>
              </a:rPr>
              <a:t>For whoever does the will of God, </a:t>
            </a:r>
            <a:br>
              <a:rPr lang="en-CA" b="1" dirty="0">
                <a:highlight>
                  <a:srgbClr val="FFFF00"/>
                </a:highlight>
              </a:rPr>
            </a:br>
            <a:r>
              <a:rPr lang="en-CA" b="1" dirty="0">
                <a:highlight>
                  <a:srgbClr val="FFFF00"/>
                </a:highlight>
              </a:rPr>
              <a:t>he is my brother and sister and mother</a:t>
            </a:r>
            <a:r>
              <a:rPr lang="en-CA" dirty="0"/>
              <a:t>.”</a:t>
            </a:r>
          </a:p>
          <a:p>
            <a:r>
              <a:rPr lang="en-CA" dirty="0"/>
              <a:t>Jesus does NOT mean to diminish his love for his mother and siblings – </a:t>
            </a:r>
            <a:r>
              <a:rPr lang="en-CA" b="1" dirty="0">
                <a:highlight>
                  <a:srgbClr val="FFFF00"/>
                </a:highlight>
              </a:rPr>
              <a:t>Jesus’ point is that as Christians we need to develop “family love” for one another</a:t>
            </a:r>
          </a:p>
        </p:txBody>
      </p:sp>
    </p:spTree>
    <p:extLst>
      <p:ext uri="{BB962C8B-B14F-4D97-AF65-F5344CB8AC3E}">
        <p14:creationId xmlns:p14="http://schemas.microsoft.com/office/powerpoint/2010/main" val="3245459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FB047-AEB4-DE0B-3990-4BD6BD97DE34}"/>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God the Father</a:t>
            </a:r>
          </a:p>
        </p:txBody>
      </p:sp>
      <p:sp>
        <p:nvSpPr>
          <p:cNvPr id="3" name="Content Placeholder 2">
            <a:extLst>
              <a:ext uri="{FF2B5EF4-FFF2-40B4-BE49-F238E27FC236}">
                <a16:creationId xmlns:a16="http://schemas.microsoft.com/office/drawing/2014/main" id="{44C22ABD-5A70-FB34-95AA-5882C8A85607}"/>
              </a:ext>
            </a:extLst>
          </p:cNvPr>
          <p:cNvSpPr>
            <a:spLocks noGrp="1"/>
          </p:cNvSpPr>
          <p:nvPr>
            <p:ph idx="1"/>
          </p:nvPr>
        </p:nvSpPr>
        <p:spPr>
          <a:xfrm>
            <a:off x="0" y="1168400"/>
            <a:ext cx="12192000" cy="5689599"/>
          </a:xfrm>
        </p:spPr>
        <p:txBody>
          <a:bodyPr/>
          <a:lstStyle/>
          <a:p>
            <a:pPr marL="0" indent="0">
              <a:buNone/>
            </a:pPr>
            <a:r>
              <a:rPr lang="en-CA" dirty="0"/>
              <a:t>The concept of “</a:t>
            </a:r>
            <a:r>
              <a:rPr lang="en-CA" b="1" dirty="0">
                <a:highlight>
                  <a:srgbClr val="FFFF00"/>
                </a:highlight>
              </a:rPr>
              <a:t>The God Family</a:t>
            </a:r>
            <a:r>
              <a:rPr lang="en-CA" dirty="0"/>
              <a:t>” is emphasized by Jesus as a fundamental purpose of  his coming: </a:t>
            </a:r>
          </a:p>
          <a:p>
            <a:pPr marL="457200" lvl="1" indent="0">
              <a:buNone/>
            </a:pPr>
            <a:r>
              <a:rPr lang="en-CA" b="1" u="sng" dirty="0"/>
              <a:t>Luke 10:21-22 ESV</a:t>
            </a:r>
          </a:p>
          <a:p>
            <a:pPr marL="457200" lvl="1" indent="0">
              <a:buNone/>
            </a:pPr>
            <a:r>
              <a:rPr lang="en-CA" dirty="0"/>
              <a:t>In that same hour he rejoiced in the Holy Spirit and said,</a:t>
            </a:r>
          </a:p>
          <a:p>
            <a:pPr marL="914400" lvl="2" indent="0">
              <a:spcBef>
                <a:spcPts val="1200"/>
              </a:spcBef>
              <a:buNone/>
            </a:pPr>
            <a:r>
              <a:rPr lang="en-CA" sz="2400" dirty="0"/>
              <a:t> “I thank you, Father, Lord of heaven and earth, </a:t>
            </a:r>
            <a:br>
              <a:rPr lang="en-CA" sz="2400" dirty="0"/>
            </a:br>
            <a:r>
              <a:rPr lang="en-CA" sz="2400" dirty="0"/>
              <a:t>that you have hidden these things from the wise and understanding </a:t>
            </a:r>
            <a:br>
              <a:rPr lang="en-CA" sz="2400" dirty="0"/>
            </a:br>
            <a:r>
              <a:rPr lang="en-CA" sz="2400" dirty="0"/>
              <a:t>and revealed them to little children; </a:t>
            </a:r>
            <a:br>
              <a:rPr lang="en-CA" sz="2400" dirty="0"/>
            </a:br>
            <a:r>
              <a:rPr lang="en-CA" sz="2400" dirty="0"/>
              <a:t>yes, Father, for such was your gracious will.  </a:t>
            </a:r>
          </a:p>
          <a:p>
            <a:pPr marL="914400" lvl="2" indent="0">
              <a:spcBef>
                <a:spcPts val="1200"/>
              </a:spcBef>
              <a:buNone/>
            </a:pPr>
            <a:r>
              <a:rPr lang="en-CA" sz="2400" dirty="0"/>
              <a:t>All things have been handed over to me by my Father, </a:t>
            </a:r>
            <a:br>
              <a:rPr lang="en-CA" sz="2400" dirty="0"/>
            </a:br>
            <a:r>
              <a:rPr lang="en-CA" sz="2400" dirty="0"/>
              <a:t>and </a:t>
            </a:r>
            <a:r>
              <a:rPr lang="en-CA" sz="2400" b="1" dirty="0">
                <a:highlight>
                  <a:srgbClr val="FFFF00"/>
                </a:highlight>
              </a:rPr>
              <a:t>no one knows who the Son is except the Father</a:t>
            </a:r>
            <a:r>
              <a:rPr lang="en-CA" sz="2400" dirty="0"/>
              <a:t>, </a:t>
            </a:r>
            <a:br>
              <a:rPr lang="en-CA" sz="2400" dirty="0"/>
            </a:br>
            <a:r>
              <a:rPr lang="en-CA" sz="2400" dirty="0"/>
              <a:t>or </a:t>
            </a:r>
            <a:r>
              <a:rPr lang="en-CA" sz="2400" b="1" dirty="0">
                <a:highlight>
                  <a:srgbClr val="FFFF00"/>
                </a:highlight>
              </a:rPr>
              <a:t>who the Father is except the Son</a:t>
            </a:r>
            <a:r>
              <a:rPr lang="en-CA" sz="2400" dirty="0"/>
              <a:t> </a:t>
            </a:r>
            <a:br>
              <a:rPr lang="en-CA" sz="2400" dirty="0"/>
            </a:br>
            <a:r>
              <a:rPr lang="en-CA" sz="2400" dirty="0"/>
              <a:t>and </a:t>
            </a:r>
            <a:r>
              <a:rPr lang="en-CA" sz="2400" b="1" dirty="0">
                <a:highlight>
                  <a:srgbClr val="FFFF00"/>
                </a:highlight>
              </a:rPr>
              <a:t>anyone to whom the Son chooses to reveal him</a:t>
            </a:r>
            <a:r>
              <a:rPr lang="en-CA" sz="2400" dirty="0"/>
              <a:t>.”</a:t>
            </a:r>
          </a:p>
        </p:txBody>
      </p:sp>
    </p:spTree>
    <p:extLst>
      <p:ext uri="{BB962C8B-B14F-4D97-AF65-F5344CB8AC3E}">
        <p14:creationId xmlns:p14="http://schemas.microsoft.com/office/powerpoint/2010/main" val="1412336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E9814D-16F6-8926-FA17-C8A5A1C039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8C4B45-B547-2AE8-C0BD-7C3A10864BD1}"/>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Family Love</a:t>
            </a:r>
          </a:p>
        </p:txBody>
      </p:sp>
      <p:sp>
        <p:nvSpPr>
          <p:cNvPr id="3" name="Content Placeholder 2">
            <a:extLst>
              <a:ext uri="{FF2B5EF4-FFF2-40B4-BE49-F238E27FC236}">
                <a16:creationId xmlns:a16="http://schemas.microsoft.com/office/drawing/2014/main" id="{42E5C430-5443-1A10-C52B-9C8EA41E58DE}"/>
              </a:ext>
            </a:extLst>
          </p:cNvPr>
          <p:cNvSpPr>
            <a:spLocks noGrp="1"/>
          </p:cNvSpPr>
          <p:nvPr>
            <p:ph idx="1"/>
          </p:nvPr>
        </p:nvSpPr>
        <p:spPr>
          <a:xfrm>
            <a:off x="430306" y="1155700"/>
            <a:ext cx="11761694" cy="5702299"/>
          </a:xfrm>
        </p:spPr>
        <p:txBody>
          <a:bodyPr>
            <a:normAutofit/>
          </a:bodyPr>
          <a:lstStyle/>
          <a:p>
            <a:pPr marL="0" indent="0">
              <a:spcBef>
                <a:spcPts val="0"/>
              </a:spcBef>
              <a:buNone/>
            </a:pPr>
            <a:r>
              <a:rPr lang="en-CA" dirty="0"/>
              <a:t>Jesus set the example which we need to follow:</a:t>
            </a:r>
          </a:p>
          <a:p>
            <a:pPr marL="457200" lvl="1" indent="0">
              <a:spcBef>
                <a:spcPts val="600"/>
              </a:spcBef>
              <a:buNone/>
            </a:pPr>
            <a:r>
              <a:rPr lang="en-CA" b="1" u="sng" dirty="0"/>
              <a:t>John 15:13, 10:11 ESV</a:t>
            </a:r>
          </a:p>
          <a:p>
            <a:pPr marL="457200" lvl="1" indent="0">
              <a:spcBef>
                <a:spcPts val="0"/>
              </a:spcBef>
              <a:buNone/>
            </a:pPr>
            <a:r>
              <a:rPr lang="en-CA" b="1" dirty="0">
                <a:highlight>
                  <a:srgbClr val="FFFF00"/>
                </a:highlight>
              </a:rPr>
              <a:t>Greater love has no one than this</a:t>
            </a:r>
            <a:r>
              <a:rPr lang="en-CA" dirty="0"/>
              <a:t>, that someone lay down his life for his friends.  </a:t>
            </a:r>
          </a:p>
          <a:p>
            <a:pPr marL="457200" lvl="1" indent="0">
              <a:spcBef>
                <a:spcPts val="600"/>
              </a:spcBef>
              <a:buNone/>
            </a:pPr>
            <a:r>
              <a:rPr lang="en-CA" dirty="0"/>
              <a:t>I</a:t>
            </a:r>
            <a:r>
              <a:rPr lang="en-CA" dirty="0">
                <a:latin typeface="Calibri" panose="020F0502020204030204" pitchFamily="34" charset="0"/>
                <a:cs typeface="Calibri" panose="020F0502020204030204" pitchFamily="34" charset="0"/>
              </a:rPr>
              <a:t> </a:t>
            </a:r>
            <a:r>
              <a:rPr lang="en-CA" dirty="0"/>
              <a:t>am the good shepherd.  </a:t>
            </a:r>
            <a:r>
              <a:rPr lang="en-CA" b="1" dirty="0">
                <a:highlight>
                  <a:srgbClr val="FFFF00"/>
                </a:highlight>
              </a:rPr>
              <a:t>The good shepherd lays down his life for the sheep</a:t>
            </a:r>
            <a:r>
              <a:rPr lang="en-CA" dirty="0"/>
              <a:t>.</a:t>
            </a:r>
          </a:p>
          <a:p>
            <a:pPr marL="457200" lvl="1" indent="0">
              <a:buNone/>
            </a:pPr>
            <a:r>
              <a:rPr lang="en-CA" b="1" u="sng" dirty="0"/>
              <a:t>1 John 3:16 ESV</a:t>
            </a:r>
          </a:p>
          <a:p>
            <a:pPr marL="457200" lvl="1" indent="0">
              <a:spcBef>
                <a:spcPts val="0"/>
              </a:spcBef>
              <a:buNone/>
            </a:pPr>
            <a:r>
              <a:rPr lang="en-CA" b="1" dirty="0">
                <a:highlight>
                  <a:srgbClr val="FFFF00"/>
                </a:highlight>
              </a:rPr>
              <a:t>By this we know love</a:t>
            </a:r>
            <a:r>
              <a:rPr lang="en-CA" dirty="0"/>
              <a:t>, that </a:t>
            </a:r>
            <a:r>
              <a:rPr lang="en-CA" b="1" dirty="0">
                <a:highlight>
                  <a:srgbClr val="FFFF00"/>
                </a:highlight>
              </a:rPr>
              <a:t>he laid down his life for us</a:t>
            </a:r>
            <a:r>
              <a:rPr lang="en-CA" dirty="0"/>
              <a:t>, </a:t>
            </a:r>
            <a:br>
              <a:rPr lang="en-CA" dirty="0"/>
            </a:br>
            <a:r>
              <a:rPr lang="en-CA" dirty="0"/>
              <a:t>and </a:t>
            </a:r>
            <a:r>
              <a:rPr lang="en-CA" b="1" dirty="0">
                <a:highlight>
                  <a:srgbClr val="FFFF00"/>
                </a:highlight>
              </a:rPr>
              <a:t>we ought to lay down our lives for the brothers</a:t>
            </a:r>
            <a:r>
              <a:rPr lang="en-CA" dirty="0"/>
              <a:t>.</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2 John 5-6 ESV</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now I ask you, dear lady—not as though I were writing you a new commandment, but the one we have had from the beginning—that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we love one another</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 </a:t>
            </a:r>
          </a:p>
          <a:p>
            <a:pPr marL="457200" marR="0" lvl="1" indent="0" algn="l"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this is love</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that we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walk according to his commandments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this is the commandment, just as you have heard from the beginning,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so that you should walk in it.</a:t>
            </a:r>
          </a:p>
          <a:p>
            <a:pPr marL="457200" lvl="1" indent="0">
              <a:spcBef>
                <a:spcPts val="0"/>
              </a:spcBef>
              <a:buNone/>
            </a:pPr>
            <a:endParaRPr lang="en-CA" dirty="0"/>
          </a:p>
        </p:txBody>
      </p:sp>
    </p:spTree>
    <p:extLst>
      <p:ext uri="{BB962C8B-B14F-4D97-AF65-F5344CB8AC3E}">
        <p14:creationId xmlns:p14="http://schemas.microsoft.com/office/powerpoint/2010/main" val="41426944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610BA-C5C6-3272-C9B0-617AF3915AA8}"/>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God is Love</a:t>
            </a:r>
          </a:p>
        </p:txBody>
      </p:sp>
      <p:sp>
        <p:nvSpPr>
          <p:cNvPr id="3" name="Content Placeholder 2">
            <a:extLst>
              <a:ext uri="{FF2B5EF4-FFF2-40B4-BE49-F238E27FC236}">
                <a16:creationId xmlns:a16="http://schemas.microsoft.com/office/drawing/2014/main" id="{A5E3AFDE-F817-07F8-51FB-62E87CDAE89B}"/>
              </a:ext>
            </a:extLst>
          </p:cNvPr>
          <p:cNvSpPr>
            <a:spLocks noGrp="1"/>
          </p:cNvSpPr>
          <p:nvPr>
            <p:ph idx="1"/>
          </p:nvPr>
        </p:nvSpPr>
        <p:spPr>
          <a:xfrm>
            <a:off x="0" y="1143000"/>
            <a:ext cx="12192000" cy="5714999"/>
          </a:xfrm>
        </p:spPr>
        <p:txBody>
          <a:bodyPr>
            <a:normAutofit/>
          </a:bodyPr>
          <a:lstStyle/>
          <a:p>
            <a:pPr marL="457200" lvl="1" indent="0">
              <a:buNone/>
            </a:pPr>
            <a:r>
              <a:rPr lang="en-CA" b="1" u="sng" dirty="0"/>
              <a:t>1 John 4:7-11, 16, 21 ESV</a:t>
            </a:r>
          </a:p>
          <a:p>
            <a:pPr marL="457200" lvl="1" indent="0">
              <a:spcBef>
                <a:spcPts val="0"/>
              </a:spcBef>
              <a:buNone/>
            </a:pPr>
            <a:r>
              <a:rPr lang="en-CA" dirty="0"/>
              <a:t>Beloved, let us love one another, for </a:t>
            </a:r>
            <a:r>
              <a:rPr lang="en-CA" b="1" dirty="0">
                <a:highlight>
                  <a:srgbClr val="FFFF00"/>
                </a:highlight>
              </a:rPr>
              <a:t>love is from God</a:t>
            </a:r>
            <a:r>
              <a:rPr lang="en-CA" dirty="0"/>
              <a:t>, </a:t>
            </a:r>
            <a:br>
              <a:rPr lang="en-CA" dirty="0"/>
            </a:br>
            <a:r>
              <a:rPr lang="en-CA" dirty="0"/>
              <a:t>and whoever loves has been [begotten] of God and knows God.  </a:t>
            </a:r>
            <a:br>
              <a:rPr lang="en-CA" dirty="0"/>
            </a:br>
            <a:r>
              <a:rPr lang="en-CA" dirty="0"/>
              <a:t>Anyone who does not love does not know God, because </a:t>
            </a:r>
            <a:r>
              <a:rPr lang="en-CA" b="1" dirty="0">
                <a:highlight>
                  <a:srgbClr val="FFFF00"/>
                </a:highlight>
              </a:rPr>
              <a:t>God is love</a:t>
            </a:r>
            <a:r>
              <a:rPr lang="en-CA" dirty="0"/>
              <a:t>.  </a:t>
            </a:r>
          </a:p>
          <a:p>
            <a:pPr marL="457200" lvl="1" indent="0">
              <a:spcBef>
                <a:spcPts val="600"/>
              </a:spcBef>
              <a:buNone/>
            </a:pPr>
            <a:r>
              <a:rPr lang="en-CA" dirty="0"/>
              <a:t>In this </a:t>
            </a:r>
            <a:r>
              <a:rPr lang="en-CA" b="1" dirty="0">
                <a:highlight>
                  <a:srgbClr val="FFFF00"/>
                </a:highlight>
              </a:rPr>
              <a:t>the love of God was made manifest</a:t>
            </a:r>
            <a:r>
              <a:rPr lang="en-CA" dirty="0"/>
              <a:t> among us, </a:t>
            </a:r>
            <a:br>
              <a:rPr lang="en-CA" dirty="0"/>
            </a:br>
            <a:r>
              <a:rPr lang="en-CA" dirty="0"/>
              <a:t>that </a:t>
            </a:r>
            <a:r>
              <a:rPr lang="en-CA" b="1" dirty="0">
                <a:highlight>
                  <a:srgbClr val="FFFF00"/>
                </a:highlight>
              </a:rPr>
              <a:t>God sent his only Son into the world</a:t>
            </a:r>
            <a:r>
              <a:rPr lang="en-CA" dirty="0"/>
              <a:t>, so that we might live through him.  </a:t>
            </a:r>
          </a:p>
          <a:p>
            <a:pPr marL="457200" lvl="1" indent="0">
              <a:spcBef>
                <a:spcPts val="600"/>
              </a:spcBef>
              <a:buNone/>
            </a:pPr>
            <a:r>
              <a:rPr lang="en-CA" b="1" dirty="0">
                <a:highlight>
                  <a:srgbClr val="FFFF00"/>
                </a:highlight>
              </a:rPr>
              <a:t>In this is love</a:t>
            </a:r>
            <a:r>
              <a:rPr lang="en-CA" dirty="0"/>
              <a:t>, not that we have loved God but that </a:t>
            </a:r>
            <a:r>
              <a:rPr lang="en-CA" b="1" dirty="0">
                <a:highlight>
                  <a:srgbClr val="FFFF00"/>
                </a:highlight>
              </a:rPr>
              <a:t>he loved us</a:t>
            </a:r>
            <a:r>
              <a:rPr lang="en-CA" dirty="0"/>
              <a:t> </a:t>
            </a:r>
            <a:br>
              <a:rPr lang="en-CA" dirty="0"/>
            </a:br>
            <a:r>
              <a:rPr lang="en-CA" dirty="0"/>
              <a:t>and </a:t>
            </a:r>
            <a:r>
              <a:rPr lang="en-CA" b="1" dirty="0">
                <a:highlight>
                  <a:srgbClr val="FFFF00"/>
                </a:highlight>
              </a:rPr>
              <a:t>sent his Son to be the propitiation for our sins</a:t>
            </a:r>
            <a:r>
              <a:rPr lang="en-CA" dirty="0"/>
              <a:t>.  </a:t>
            </a:r>
          </a:p>
          <a:p>
            <a:pPr marL="457200" lvl="1" indent="0">
              <a:buNone/>
            </a:pPr>
            <a:r>
              <a:rPr lang="en-CA" dirty="0"/>
              <a:t>Beloved, </a:t>
            </a:r>
            <a:r>
              <a:rPr lang="en-CA" b="1" dirty="0">
                <a:highlight>
                  <a:srgbClr val="FFFF00"/>
                </a:highlight>
              </a:rPr>
              <a:t>if God so loved us</a:t>
            </a:r>
            <a:r>
              <a:rPr lang="en-CA" dirty="0"/>
              <a:t>, </a:t>
            </a:r>
            <a:r>
              <a:rPr lang="en-CA" b="1" dirty="0">
                <a:highlight>
                  <a:srgbClr val="FFFF00"/>
                </a:highlight>
              </a:rPr>
              <a:t>we also ought to love one another</a:t>
            </a:r>
            <a:r>
              <a:rPr lang="en-CA" dirty="0"/>
              <a:t>.  </a:t>
            </a:r>
          </a:p>
          <a:p>
            <a:pPr marL="457200" lvl="1" indent="0">
              <a:buNone/>
            </a:pPr>
            <a:r>
              <a:rPr lang="en-CA" dirty="0"/>
              <a:t>So we have come to know and to believe the love that God has for us.  </a:t>
            </a:r>
            <a:br>
              <a:rPr lang="en-CA" dirty="0"/>
            </a:br>
            <a:r>
              <a:rPr lang="en-CA" b="1" dirty="0">
                <a:highlight>
                  <a:srgbClr val="FFFF00"/>
                </a:highlight>
              </a:rPr>
              <a:t>God is love</a:t>
            </a:r>
            <a:r>
              <a:rPr lang="en-CA" dirty="0"/>
              <a:t>, and whoever abides in love abides in God, and God abides in him.   </a:t>
            </a:r>
          </a:p>
          <a:p>
            <a:pPr marL="457200" lvl="1" indent="0">
              <a:buNone/>
            </a:pPr>
            <a:r>
              <a:rPr lang="en-CA" dirty="0"/>
              <a:t>And this commandment we have from him: </a:t>
            </a:r>
          </a:p>
          <a:p>
            <a:pPr marL="914400" lvl="1" indent="0">
              <a:spcBef>
                <a:spcPts val="0"/>
              </a:spcBef>
              <a:buNone/>
            </a:pPr>
            <a:r>
              <a:rPr lang="en-CA" b="1" dirty="0">
                <a:highlight>
                  <a:srgbClr val="FFFF00"/>
                </a:highlight>
              </a:rPr>
              <a:t>whoever loves God must also love his brother</a:t>
            </a:r>
            <a:r>
              <a:rPr lang="en-CA" dirty="0"/>
              <a:t>.</a:t>
            </a:r>
          </a:p>
        </p:txBody>
      </p:sp>
    </p:spTree>
    <p:extLst>
      <p:ext uri="{BB962C8B-B14F-4D97-AF65-F5344CB8AC3E}">
        <p14:creationId xmlns:p14="http://schemas.microsoft.com/office/powerpoint/2010/main" val="4794212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518454-3444-EC06-1C7E-34F21AB22F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9C6534-12EC-8426-69D4-D1A25654408C}"/>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God is Love</a:t>
            </a:r>
          </a:p>
        </p:txBody>
      </p:sp>
      <p:sp>
        <p:nvSpPr>
          <p:cNvPr id="3" name="Content Placeholder 2">
            <a:extLst>
              <a:ext uri="{FF2B5EF4-FFF2-40B4-BE49-F238E27FC236}">
                <a16:creationId xmlns:a16="http://schemas.microsoft.com/office/drawing/2014/main" id="{F68708B0-8BC8-C195-3915-7A4415997940}"/>
              </a:ext>
            </a:extLst>
          </p:cNvPr>
          <p:cNvSpPr>
            <a:spLocks noGrp="1"/>
          </p:cNvSpPr>
          <p:nvPr>
            <p:ph idx="1"/>
          </p:nvPr>
        </p:nvSpPr>
        <p:spPr>
          <a:xfrm>
            <a:off x="0" y="1143000"/>
            <a:ext cx="12192000" cy="5714999"/>
          </a:xfrm>
        </p:spPr>
        <p:txBody>
          <a:bodyPr>
            <a:normAutofit/>
          </a:bodyPr>
          <a:lstStyle/>
          <a:p>
            <a:pPr marL="457200" lvl="1" indent="0">
              <a:buNone/>
            </a:pPr>
            <a:r>
              <a:rPr lang="en-CA" b="1" u="sng" dirty="0"/>
              <a:t>John 3:16-17 ESV</a:t>
            </a:r>
          </a:p>
          <a:p>
            <a:pPr marL="457200" lvl="1" indent="0">
              <a:spcBef>
                <a:spcPts val="0"/>
              </a:spcBef>
              <a:buNone/>
            </a:pPr>
            <a:r>
              <a:rPr lang="en-CA" dirty="0"/>
              <a:t>For </a:t>
            </a:r>
            <a:r>
              <a:rPr lang="en-CA" b="1" dirty="0">
                <a:highlight>
                  <a:srgbClr val="FFFF00"/>
                </a:highlight>
              </a:rPr>
              <a:t>God so loved the world</a:t>
            </a:r>
            <a:r>
              <a:rPr lang="en-CA" dirty="0"/>
              <a:t>, that </a:t>
            </a:r>
            <a:r>
              <a:rPr lang="en-CA" b="1" dirty="0">
                <a:highlight>
                  <a:srgbClr val="FFFF00"/>
                </a:highlight>
              </a:rPr>
              <a:t>he gave his only Son</a:t>
            </a:r>
            <a:r>
              <a:rPr lang="en-CA" dirty="0"/>
              <a:t>, </a:t>
            </a:r>
            <a:br>
              <a:rPr lang="en-CA" dirty="0"/>
            </a:br>
            <a:r>
              <a:rPr lang="en-CA" dirty="0"/>
              <a:t>that whoever believes in him should not perish but have eternal life.  </a:t>
            </a:r>
          </a:p>
          <a:p>
            <a:pPr marL="457200" lvl="1" indent="0">
              <a:spcBef>
                <a:spcPts val="600"/>
              </a:spcBef>
              <a:buNone/>
            </a:pPr>
            <a:r>
              <a:rPr lang="en-CA" dirty="0"/>
              <a:t>For God did not send his Son into the world to condemn the world, </a:t>
            </a:r>
            <a:br>
              <a:rPr lang="en-CA" dirty="0"/>
            </a:br>
            <a:r>
              <a:rPr lang="en-CA" dirty="0"/>
              <a:t>but in order </a:t>
            </a:r>
            <a:r>
              <a:rPr lang="en-CA" b="1" dirty="0">
                <a:highlight>
                  <a:srgbClr val="FFFF00"/>
                </a:highlight>
              </a:rPr>
              <a:t>that the world might be saved through him</a:t>
            </a:r>
            <a:r>
              <a:rPr lang="en-CA" dirty="0"/>
              <a:t>.</a:t>
            </a:r>
            <a:endParaRPr lang="en-CA" b="1" dirty="0"/>
          </a:p>
          <a:p>
            <a:pPr>
              <a:buFont typeface="Wingdings" panose="05000000000000000000" pitchFamily="2" charset="2"/>
              <a:buChar char="Ø"/>
            </a:pPr>
            <a:r>
              <a:rPr lang="en-CA" dirty="0"/>
              <a:t>The fulfilment of the promise to Abraham, “</a:t>
            </a:r>
            <a:r>
              <a:rPr lang="en-CA" b="1" dirty="0">
                <a:highlight>
                  <a:srgbClr val="FFFF00"/>
                </a:highlight>
              </a:rPr>
              <a:t>a blessing to the whole world</a:t>
            </a:r>
            <a:r>
              <a:rPr lang="en-CA" dirty="0"/>
              <a:t>”</a:t>
            </a:r>
          </a:p>
          <a:p>
            <a:pPr>
              <a:buFont typeface="Wingdings" panose="05000000000000000000" pitchFamily="2" charset="2"/>
              <a:buChar char="Ø"/>
            </a:pPr>
            <a:r>
              <a:rPr lang="en-CA" dirty="0"/>
              <a:t>God loves each and ever human being who has ever lived</a:t>
            </a:r>
          </a:p>
          <a:p>
            <a:pPr>
              <a:buFont typeface="Wingdings" panose="05000000000000000000" pitchFamily="2" charset="2"/>
              <a:buChar char="Ø"/>
            </a:pPr>
            <a:r>
              <a:rPr lang="en-CA" dirty="0"/>
              <a:t>God’s purpose is that each and every human being has the opportunity to become part of the Family of God</a:t>
            </a:r>
          </a:p>
          <a:p>
            <a:pPr>
              <a:buFont typeface="Wingdings" panose="05000000000000000000" pitchFamily="2" charset="2"/>
              <a:buChar char="Ø"/>
            </a:pPr>
            <a:r>
              <a:rPr lang="en-CA" b="1" dirty="0">
                <a:highlight>
                  <a:srgbClr val="FFFF00"/>
                </a:highlight>
              </a:rPr>
              <a:t>The “family” is going to get very large</a:t>
            </a:r>
            <a:r>
              <a:rPr lang="en-CA" dirty="0"/>
              <a:t> </a:t>
            </a:r>
          </a:p>
          <a:p>
            <a:pPr>
              <a:buFont typeface="Wingdings" panose="05000000000000000000" pitchFamily="2" charset="2"/>
              <a:buChar char="Ø"/>
            </a:pPr>
            <a:r>
              <a:rPr lang="en-CA" dirty="0"/>
              <a:t>we need to develop the ability to </a:t>
            </a:r>
            <a:r>
              <a:rPr lang="en-CA" b="1" dirty="0">
                <a:highlight>
                  <a:srgbClr val="FFFF00"/>
                </a:highlight>
              </a:rPr>
              <a:t>love each and every human being</a:t>
            </a:r>
            <a:r>
              <a:rPr lang="en-CA" dirty="0"/>
              <a:t>, </a:t>
            </a:r>
            <a:br>
              <a:rPr lang="en-CA" dirty="0"/>
            </a:br>
            <a:r>
              <a:rPr lang="en-CA" dirty="0"/>
              <a:t>just as God does: </a:t>
            </a:r>
          </a:p>
          <a:p>
            <a:pPr marL="457200" lvl="1" indent="0">
              <a:buNone/>
            </a:pPr>
            <a:r>
              <a:rPr lang="en-CA" sz="2800" b="1" dirty="0">
                <a:highlight>
                  <a:srgbClr val="FFFF00"/>
                </a:highlight>
              </a:rPr>
              <a:t>love needs to be at the basis of our innermost being</a:t>
            </a:r>
          </a:p>
        </p:txBody>
      </p:sp>
    </p:spTree>
    <p:extLst>
      <p:ext uri="{BB962C8B-B14F-4D97-AF65-F5344CB8AC3E}">
        <p14:creationId xmlns:p14="http://schemas.microsoft.com/office/powerpoint/2010/main" val="271400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3F3BB-7DCD-7C9B-2F94-962E07D9BAD5}"/>
              </a:ext>
            </a:extLst>
          </p:cNvPr>
          <p:cNvSpPr>
            <a:spLocks noGrp="1"/>
          </p:cNvSpPr>
          <p:nvPr>
            <p:ph type="title"/>
          </p:nvPr>
        </p:nvSpPr>
        <p:spPr>
          <a:xfrm>
            <a:off x="838200" y="1"/>
            <a:ext cx="10515600" cy="1169893"/>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0F676F6A-10C5-2905-78F0-85602E759EA0}"/>
              </a:ext>
            </a:extLst>
          </p:cNvPr>
          <p:cNvSpPr>
            <a:spLocks noGrp="1"/>
          </p:cNvSpPr>
          <p:nvPr>
            <p:ph idx="1"/>
          </p:nvPr>
        </p:nvSpPr>
        <p:spPr>
          <a:xfrm>
            <a:off x="0" y="1169894"/>
            <a:ext cx="12192000" cy="5688105"/>
          </a:xfrm>
        </p:spPr>
        <p:txBody>
          <a:bodyPr>
            <a:normAutofit lnSpcReduction="10000"/>
          </a:bodyPr>
          <a:lstStyle/>
          <a:p>
            <a:r>
              <a:rPr lang="en-CA" b="1" dirty="0">
                <a:highlight>
                  <a:srgbClr val="FFFF00"/>
                </a:highlight>
              </a:rPr>
              <a:t>The Plan of God is all about Family</a:t>
            </a:r>
            <a:r>
              <a:rPr lang="en-CA" dirty="0"/>
              <a:t> – the divine being known as “</a:t>
            </a:r>
            <a:r>
              <a:rPr lang="en-CA" b="1" dirty="0">
                <a:highlight>
                  <a:srgbClr val="FFFF00"/>
                </a:highlight>
              </a:rPr>
              <a:t>God the Father</a:t>
            </a:r>
            <a:r>
              <a:rPr lang="en-CA" dirty="0"/>
              <a:t>” is the head of the Family; the New Testament Church is metaphorically, “</a:t>
            </a:r>
            <a:r>
              <a:rPr lang="en-CA" b="1" dirty="0">
                <a:highlight>
                  <a:srgbClr val="FFFF00"/>
                </a:highlight>
              </a:rPr>
              <a:t>the Mother</a:t>
            </a:r>
            <a:r>
              <a:rPr lang="en-CA" dirty="0"/>
              <a:t>”</a:t>
            </a:r>
          </a:p>
          <a:p>
            <a:r>
              <a:rPr lang="en-CA" b="1" dirty="0">
                <a:highlight>
                  <a:srgbClr val="FFFF00"/>
                </a:highlight>
              </a:rPr>
              <a:t>Abraham</a:t>
            </a:r>
            <a:r>
              <a:rPr lang="en-CA" dirty="0"/>
              <a:t>, “the Father of the Faithful” is </a:t>
            </a:r>
            <a:r>
              <a:rPr lang="en-CA" b="1" dirty="0">
                <a:highlight>
                  <a:srgbClr val="FFFF00"/>
                </a:highlight>
              </a:rPr>
              <a:t>the progenitor of “Spiritual Israel”</a:t>
            </a:r>
            <a:r>
              <a:rPr lang="en-CA" dirty="0"/>
              <a:t> which will eventually encompass many nations – </a:t>
            </a:r>
            <a:r>
              <a:rPr lang="en-CA" b="1" dirty="0">
                <a:highlight>
                  <a:srgbClr val="FFFF00"/>
                </a:highlight>
              </a:rPr>
              <a:t>all humanity</a:t>
            </a:r>
          </a:p>
          <a:p>
            <a:r>
              <a:rPr lang="en-CA" dirty="0"/>
              <a:t>The New Testament Church is metaphorically called “</a:t>
            </a:r>
            <a:r>
              <a:rPr lang="en-CA" b="1" dirty="0">
                <a:highlight>
                  <a:srgbClr val="FFFF00"/>
                </a:highlight>
              </a:rPr>
              <a:t>Heavenly Jerusalem</a:t>
            </a:r>
            <a:r>
              <a:rPr lang="en-CA" dirty="0"/>
              <a:t>”, many prophecies look to this role</a:t>
            </a:r>
          </a:p>
          <a:p>
            <a:r>
              <a:rPr lang="en-CA" dirty="0"/>
              <a:t>The New Testament Church is metaphorically identified as the “</a:t>
            </a:r>
            <a:r>
              <a:rPr lang="en-CA" b="1" dirty="0">
                <a:highlight>
                  <a:srgbClr val="FFFF00"/>
                </a:highlight>
              </a:rPr>
              <a:t>Bride of Christ</a:t>
            </a:r>
            <a:r>
              <a:rPr lang="en-CA" dirty="0"/>
              <a:t>” establishing </a:t>
            </a:r>
            <a:r>
              <a:rPr lang="en-CA" b="1" dirty="0">
                <a:highlight>
                  <a:srgbClr val="FFFF00"/>
                </a:highlight>
              </a:rPr>
              <a:t>the working relationship required of any person to be granted the gift of eternal life</a:t>
            </a:r>
          </a:p>
          <a:p>
            <a:r>
              <a:rPr lang="en-CA" dirty="0"/>
              <a:t>Jesus requires us to know and </a:t>
            </a:r>
            <a:r>
              <a:rPr lang="en-CA" b="1" dirty="0">
                <a:highlight>
                  <a:srgbClr val="FFFF00"/>
                </a:highlight>
              </a:rPr>
              <a:t>live by every word</a:t>
            </a:r>
            <a:r>
              <a:rPr lang="en-CA" dirty="0"/>
              <a:t> of his – the entire Bible</a:t>
            </a:r>
          </a:p>
          <a:p>
            <a:r>
              <a:rPr lang="en-CA" dirty="0"/>
              <a:t>The love of God extends to each and every human being </a:t>
            </a:r>
            <a:r>
              <a:rPr lang="en-CA"/>
              <a:t>– </a:t>
            </a:r>
            <a:r>
              <a:rPr lang="en-CA" b="1">
                <a:highlight>
                  <a:srgbClr val="FFFF00"/>
                </a:highlight>
              </a:rPr>
              <a:t>through </a:t>
            </a:r>
            <a:r>
              <a:rPr lang="en-CA" b="1" dirty="0">
                <a:highlight>
                  <a:srgbClr val="FFFF00"/>
                </a:highlight>
              </a:rPr>
              <a:t>the indwelling of the Holy Spirit</a:t>
            </a:r>
            <a:r>
              <a:rPr lang="en-CA" dirty="0"/>
              <a:t>, we can become like God: </a:t>
            </a:r>
            <a:r>
              <a:rPr lang="en-CA" b="1" dirty="0">
                <a:highlight>
                  <a:srgbClr val="FFFF00"/>
                </a:highlight>
              </a:rPr>
              <a:t>God is Love</a:t>
            </a:r>
          </a:p>
          <a:p>
            <a:endParaRPr lang="en-CA" dirty="0"/>
          </a:p>
          <a:p>
            <a:endParaRPr lang="en-CA" dirty="0"/>
          </a:p>
        </p:txBody>
      </p:sp>
    </p:spTree>
    <p:extLst>
      <p:ext uri="{BB962C8B-B14F-4D97-AF65-F5344CB8AC3E}">
        <p14:creationId xmlns:p14="http://schemas.microsoft.com/office/powerpoint/2010/main" val="453480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A23EC-3469-A3A3-F9E7-AA62498B463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D22F952-E641-1707-76BF-8670568A3936}"/>
              </a:ext>
            </a:extLst>
          </p:cNvPr>
          <p:cNvSpPr>
            <a:spLocks noGrp="1"/>
          </p:cNvSpPr>
          <p:nvPr>
            <p:ph idx="1"/>
          </p:nvPr>
        </p:nvSpPr>
        <p:spPr/>
        <p:txBody>
          <a:bodyPr/>
          <a:lstStyle/>
          <a:p>
            <a:r>
              <a:rPr lang="en-CA" sz="4800" b="1" dirty="0"/>
              <a:t>Extra slides …</a:t>
            </a:r>
            <a:endParaRPr lang="en-CA" b="1" dirty="0"/>
          </a:p>
        </p:txBody>
      </p:sp>
    </p:spTree>
    <p:extLst>
      <p:ext uri="{BB962C8B-B14F-4D97-AF65-F5344CB8AC3E}">
        <p14:creationId xmlns:p14="http://schemas.microsoft.com/office/powerpoint/2010/main" val="2806443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B6E702-45DE-2037-9909-B8B57DA5D3D5}"/>
              </a:ext>
            </a:extLst>
          </p:cNvPr>
          <p:cNvSpPr txBox="1"/>
          <p:nvPr/>
        </p:nvSpPr>
        <p:spPr>
          <a:xfrm>
            <a:off x="3049121" y="474345"/>
            <a:ext cx="6098240" cy="5909310"/>
          </a:xfrm>
          <a:prstGeom prst="rect">
            <a:avLst/>
          </a:prstGeom>
          <a:noFill/>
        </p:spPr>
        <p:txBody>
          <a:bodyPr wrap="square">
            <a:spAutoFit/>
          </a:bodyPr>
          <a:lstStyle/>
          <a:p>
            <a:r>
              <a:rPr lang="en-CA" dirty="0"/>
              <a:t>Mk10:17-19 // Mt19:16-19 // Lk18-20; Mk12:28-31 // Mt22:34-40</a:t>
            </a:r>
          </a:p>
          <a:p>
            <a:pPr marL="457200" lvl="1" indent="0">
              <a:buNone/>
            </a:pPr>
            <a:r>
              <a:rPr lang="en-CA" dirty="0"/>
              <a:t>Matthew 5:43 “You have heard that it was said, </a:t>
            </a:r>
            <a:r>
              <a:rPr lang="en-CA" dirty="0" err="1"/>
              <a:t>g‘You</a:t>
            </a:r>
            <a:r>
              <a:rPr lang="en-CA" dirty="0"/>
              <a:t> shall love your neighbor and hate your enemy.’</a:t>
            </a:r>
          </a:p>
          <a:p>
            <a:pPr marL="457200" lvl="1" indent="0">
              <a:buNone/>
            </a:pPr>
            <a:r>
              <a:rPr lang="en-CA" dirty="0"/>
              <a:t>Matthew 22:39And ha second is like it: </a:t>
            </a:r>
            <a:r>
              <a:rPr lang="en-CA" dirty="0" err="1"/>
              <a:t>iYou</a:t>
            </a:r>
            <a:r>
              <a:rPr lang="en-CA" dirty="0"/>
              <a:t> shall love your neighbor as yourself.</a:t>
            </a:r>
          </a:p>
          <a:p>
            <a:pPr marL="457200" lvl="1" indent="0">
              <a:buNone/>
            </a:pPr>
            <a:r>
              <a:rPr lang="en-CA" dirty="0"/>
              <a:t>Mark 12:31The second is this: </a:t>
            </a:r>
            <a:r>
              <a:rPr lang="en-CA" dirty="0" err="1"/>
              <a:t>y‘You</a:t>
            </a:r>
            <a:r>
              <a:rPr lang="en-CA" dirty="0"/>
              <a:t> shall love your neighbor as yourself.’ There is no other commandment </a:t>
            </a:r>
            <a:r>
              <a:rPr lang="en-CA" dirty="0" err="1"/>
              <a:t>zgreater</a:t>
            </a:r>
            <a:r>
              <a:rPr lang="en-CA" dirty="0"/>
              <a:t> than these.” </a:t>
            </a:r>
          </a:p>
          <a:p>
            <a:pPr marL="457200" lvl="1" indent="0">
              <a:buNone/>
            </a:pPr>
            <a:r>
              <a:rPr lang="en-CA" dirty="0"/>
              <a:t>Luke 10:27 And he answered, </a:t>
            </a:r>
            <a:r>
              <a:rPr lang="en-CA" dirty="0" err="1"/>
              <a:t>s“You</a:t>
            </a:r>
            <a:r>
              <a:rPr lang="en-CA" dirty="0"/>
              <a:t> shall love the Lord your God with all your heart and with all your soul and with all your strength and with all your mind, and </a:t>
            </a:r>
            <a:r>
              <a:rPr lang="en-CA" dirty="0" err="1"/>
              <a:t>tyour</a:t>
            </a:r>
            <a:r>
              <a:rPr lang="en-CA" dirty="0"/>
              <a:t> neighbor as yourself.”</a:t>
            </a:r>
          </a:p>
          <a:p>
            <a:pPr marL="457200" lvl="1" indent="0">
              <a:buNone/>
            </a:pPr>
            <a:r>
              <a:rPr lang="en-CA" dirty="0"/>
              <a:t>Galatians 5:14For </a:t>
            </a:r>
            <a:r>
              <a:rPr lang="en-CA" dirty="0" err="1"/>
              <a:t>sthe</a:t>
            </a:r>
            <a:r>
              <a:rPr lang="en-CA" dirty="0"/>
              <a:t> whole law is fulfilled in one word: </a:t>
            </a:r>
            <a:r>
              <a:rPr lang="en-CA" dirty="0" err="1"/>
              <a:t>t“You</a:t>
            </a:r>
            <a:r>
              <a:rPr lang="en-CA" dirty="0"/>
              <a:t> shall love your neighbor as yourself.” </a:t>
            </a:r>
          </a:p>
          <a:p>
            <a:pPr marL="457200" lvl="1" indent="0">
              <a:buNone/>
            </a:pPr>
            <a:r>
              <a:rPr lang="en-CA" dirty="0"/>
              <a:t>James 2:8If you really fulfill the royal law according to the Scripture, </a:t>
            </a:r>
            <a:r>
              <a:rPr lang="en-CA" dirty="0" err="1"/>
              <a:t>i“You</a:t>
            </a:r>
            <a:r>
              <a:rPr lang="en-CA" dirty="0"/>
              <a:t> shall love your neighbor as yourself,” you are doing well.</a:t>
            </a:r>
          </a:p>
          <a:p>
            <a:pPr marL="457200" lvl="1" indent="0">
              <a:buNone/>
            </a:pPr>
            <a:r>
              <a:rPr lang="en-CA" dirty="0"/>
              <a:t>Leviticus 19:18You shall not take vengeance or bear a grudge against the sons of your own people, but </a:t>
            </a:r>
            <a:r>
              <a:rPr lang="en-CA" dirty="0" err="1"/>
              <a:t>tyou</a:t>
            </a:r>
            <a:r>
              <a:rPr lang="en-CA" dirty="0"/>
              <a:t> shall love your neighbor as yourself: I am the LORD.</a:t>
            </a:r>
          </a:p>
        </p:txBody>
      </p:sp>
    </p:spTree>
    <p:extLst>
      <p:ext uri="{BB962C8B-B14F-4D97-AF65-F5344CB8AC3E}">
        <p14:creationId xmlns:p14="http://schemas.microsoft.com/office/powerpoint/2010/main" val="26631447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E2E669-F9A8-97F8-84DF-8ACA19B328D7}"/>
              </a:ext>
            </a:extLst>
          </p:cNvPr>
          <p:cNvSpPr txBox="1"/>
          <p:nvPr/>
        </p:nvSpPr>
        <p:spPr>
          <a:xfrm>
            <a:off x="3048000" y="1305342"/>
            <a:ext cx="6096000" cy="5355312"/>
          </a:xfrm>
          <a:prstGeom prst="rect">
            <a:avLst/>
          </a:prstGeom>
          <a:noFill/>
        </p:spPr>
        <p:txBody>
          <a:bodyPr wrap="square">
            <a:spAutoFit/>
          </a:bodyPr>
          <a:lstStyle/>
          <a:p>
            <a:r>
              <a:rPr lang="en-CA" dirty="0"/>
              <a:t>Lk10:25-28</a:t>
            </a:r>
          </a:p>
          <a:p>
            <a:r>
              <a:rPr lang="en-CA" dirty="0"/>
              <a:t>And behold, a </a:t>
            </a:r>
            <a:r>
              <a:rPr lang="en-CA" dirty="0" err="1"/>
              <a:t>plawyer</a:t>
            </a:r>
            <a:r>
              <a:rPr lang="en-CA" dirty="0"/>
              <a:t> stood up to </a:t>
            </a:r>
            <a:r>
              <a:rPr lang="en-CA" dirty="0" err="1"/>
              <a:t>qput</a:t>
            </a:r>
            <a:r>
              <a:rPr lang="en-CA" dirty="0"/>
              <a:t> him to the test, saying, “Teacher, what shall I do to </a:t>
            </a:r>
            <a:r>
              <a:rPr lang="en-CA" dirty="0" err="1"/>
              <a:t>rinherit</a:t>
            </a:r>
            <a:r>
              <a:rPr lang="en-CA" dirty="0"/>
              <a:t> eternal life?” 26 He said to him, “What is written in the Law? How do you read it?” 27 And he answered, </a:t>
            </a:r>
            <a:r>
              <a:rPr lang="en-CA" dirty="0" err="1"/>
              <a:t>s“You</a:t>
            </a:r>
            <a:r>
              <a:rPr lang="en-CA" dirty="0"/>
              <a:t> shall love the Lord your God with all your heart and with all your soul and with all your strength and with all your mind, and </a:t>
            </a:r>
            <a:r>
              <a:rPr lang="en-CA" dirty="0" err="1"/>
              <a:t>tyour</a:t>
            </a:r>
            <a:r>
              <a:rPr lang="en-CA" dirty="0"/>
              <a:t> neighbor as yourself.”</a:t>
            </a:r>
          </a:p>
          <a:p>
            <a:r>
              <a:rPr lang="en-CA" dirty="0"/>
              <a:t>Matthew 22:37</a:t>
            </a:r>
          </a:p>
          <a:p>
            <a:r>
              <a:rPr lang="en-CA" dirty="0"/>
              <a:t>37 And he said to him, </a:t>
            </a:r>
            <a:r>
              <a:rPr lang="en-CA" dirty="0" err="1"/>
              <a:t>g“You</a:t>
            </a:r>
            <a:r>
              <a:rPr lang="en-CA" dirty="0"/>
              <a:t> shall love the Lord your God with all your heart and with all your soul and with all your mind.</a:t>
            </a:r>
          </a:p>
          <a:p>
            <a:r>
              <a:rPr lang="en-CA" dirty="0"/>
              <a:t>Mark 12:30</a:t>
            </a:r>
          </a:p>
          <a:p>
            <a:r>
              <a:rPr lang="en-CA" dirty="0"/>
              <a:t>30 And you shall love the Lord your God with all your heart and with all your soul and with all your mind and with all your strength.’</a:t>
            </a:r>
          </a:p>
          <a:p>
            <a:r>
              <a:rPr lang="en-CA" dirty="0"/>
              <a:t>Deuteronomy 6:5</a:t>
            </a:r>
          </a:p>
          <a:p>
            <a:r>
              <a:rPr lang="en-CA" dirty="0"/>
              <a:t>5 You </a:t>
            </a:r>
            <a:r>
              <a:rPr lang="en-CA" dirty="0" err="1"/>
              <a:t>eshall</a:t>
            </a:r>
            <a:r>
              <a:rPr lang="en-CA" dirty="0"/>
              <a:t> love the LORD your God with all your heart and with all your soul and with all your might.</a:t>
            </a:r>
          </a:p>
        </p:txBody>
      </p:sp>
    </p:spTree>
    <p:extLst>
      <p:ext uri="{BB962C8B-B14F-4D97-AF65-F5344CB8AC3E}">
        <p14:creationId xmlns:p14="http://schemas.microsoft.com/office/powerpoint/2010/main" val="4062097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DD9BC4-FD01-3FC0-F9DD-C902755853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E5A1C2-FA6A-29EF-EBCC-F1B2A84F7985}"/>
              </a:ext>
            </a:extLst>
          </p:cNvPr>
          <p:cNvSpPr>
            <a:spLocks noGrp="1"/>
          </p:cNvSpPr>
          <p:nvPr>
            <p:ph type="title"/>
          </p:nvPr>
        </p:nvSpPr>
        <p:spPr>
          <a:xfrm>
            <a:off x="838200" y="1"/>
            <a:ext cx="10515600" cy="1168399"/>
          </a:xfrm>
        </p:spPr>
        <p:txBody>
          <a:bodyPr/>
          <a:lstStyle/>
          <a:p>
            <a:pPr algn="ctr"/>
            <a:r>
              <a:rPr lang="en-CA" dirty="0">
                <a:latin typeface="Arial Black" panose="020B0A04020102020204" pitchFamily="34" charset="0"/>
              </a:rPr>
              <a:t>God the Father</a:t>
            </a:r>
          </a:p>
        </p:txBody>
      </p:sp>
      <p:sp>
        <p:nvSpPr>
          <p:cNvPr id="3" name="Content Placeholder 2">
            <a:extLst>
              <a:ext uri="{FF2B5EF4-FFF2-40B4-BE49-F238E27FC236}">
                <a16:creationId xmlns:a16="http://schemas.microsoft.com/office/drawing/2014/main" id="{897A5BB7-0E8D-49A4-BDB2-72866AE1EE7A}"/>
              </a:ext>
            </a:extLst>
          </p:cNvPr>
          <p:cNvSpPr>
            <a:spLocks noGrp="1"/>
          </p:cNvSpPr>
          <p:nvPr>
            <p:ph idx="1"/>
          </p:nvPr>
        </p:nvSpPr>
        <p:spPr>
          <a:xfrm>
            <a:off x="0" y="1168400"/>
            <a:ext cx="12192000" cy="5689599"/>
          </a:xfrm>
        </p:spPr>
        <p:txBody>
          <a:bodyPr/>
          <a:lstStyle/>
          <a:p>
            <a:pPr marL="0" indent="0">
              <a:buNone/>
            </a:pPr>
            <a:r>
              <a:rPr lang="en-CA" dirty="0"/>
              <a:t>The concept of “</a:t>
            </a:r>
            <a:r>
              <a:rPr lang="en-CA" b="1" dirty="0">
                <a:highlight>
                  <a:srgbClr val="FFFF00"/>
                </a:highlight>
              </a:rPr>
              <a:t>The God Family</a:t>
            </a:r>
            <a:r>
              <a:rPr lang="en-CA" dirty="0"/>
              <a:t>” is fully made known by the New Testament documents:</a:t>
            </a:r>
          </a:p>
          <a:p>
            <a:pPr marL="457200" lvl="1" indent="0">
              <a:buNone/>
            </a:pPr>
            <a:r>
              <a:rPr lang="en-CA" b="1" u="sng" dirty="0"/>
              <a:t>Luke 10:23-24 ESV</a:t>
            </a:r>
          </a:p>
          <a:p>
            <a:pPr marL="457200" lvl="1" indent="0">
              <a:buNone/>
            </a:pPr>
            <a:r>
              <a:rPr lang="en-CA" dirty="0"/>
              <a:t>Then turning </a:t>
            </a:r>
            <a:r>
              <a:rPr lang="en-CA" b="1" dirty="0">
                <a:highlight>
                  <a:srgbClr val="FFFF00"/>
                </a:highlight>
              </a:rPr>
              <a:t>to the disciples he said</a:t>
            </a:r>
            <a:r>
              <a:rPr lang="en-CA" dirty="0"/>
              <a:t> privately, </a:t>
            </a:r>
          </a:p>
          <a:p>
            <a:pPr marL="914400" lvl="2" indent="0">
              <a:buNone/>
            </a:pPr>
            <a:r>
              <a:rPr lang="en-CA" sz="2400" dirty="0"/>
              <a:t>“</a:t>
            </a:r>
            <a:r>
              <a:rPr lang="en-CA" sz="2400" b="1" dirty="0">
                <a:highlight>
                  <a:srgbClr val="FFFF00"/>
                </a:highlight>
              </a:rPr>
              <a:t>Blessed are the eyes that see what you see</a:t>
            </a:r>
            <a:r>
              <a:rPr lang="en-CA" sz="2400" dirty="0"/>
              <a:t>!  </a:t>
            </a:r>
            <a:br>
              <a:rPr lang="en-CA" sz="2400" dirty="0"/>
            </a:br>
            <a:r>
              <a:rPr lang="en-CA" sz="2400" dirty="0"/>
              <a:t>For I tell you that many prophets and kings desired to see what you see, </a:t>
            </a:r>
            <a:br>
              <a:rPr lang="en-CA" sz="2400" dirty="0"/>
            </a:br>
            <a:r>
              <a:rPr lang="en-CA" sz="2400" dirty="0"/>
              <a:t>and did not see it, and to hear what you hear, and did not hear it.”</a:t>
            </a:r>
          </a:p>
          <a:p>
            <a:pPr marL="457200" lvl="1" indent="0">
              <a:buNone/>
            </a:pPr>
            <a:r>
              <a:rPr lang="en-CA" b="1" u="sng" dirty="0"/>
              <a:t>Ephesians 3:11, 14-15 ESV</a:t>
            </a:r>
          </a:p>
          <a:p>
            <a:pPr marL="457200" lvl="1" indent="0">
              <a:spcBef>
                <a:spcPts val="0"/>
              </a:spcBef>
              <a:buNone/>
            </a:pPr>
            <a:r>
              <a:rPr lang="en-CA" dirty="0"/>
              <a:t>This was according to </a:t>
            </a:r>
            <a:r>
              <a:rPr lang="en-CA" b="1" dirty="0">
                <a:highlight>
                  <a:srgbClr val="FFFF00"/>
                </a:highlight>
              </a:rPr>
              <a:t>the eternal purpose</a:t>
            </a:r>
            <a:r>
              <a:rPr lang="en-CA" dirty="0"/>
              <a:t> </a:t>
            </a:r>
            <a:br>
              <a:rPr lang="en-CA" dirty="0"/>
            </a:br>
            <a:r>
              <a:rPr lang="en-CA" dirty="0"/>
              <a:t>that he has </a:t>
            </a:r>
            <a:r>
              <a:rPr lang="en-CA" b="1" dirty="0">
                <a:highlight>
                  <a:srgbClr val="FFFF00"/>
                </a:highlight>
              </a:rPr>
              <a:t>realized in Christ Jesus our Lord </a:t>
            </a:r>
            <a:r>
              <a:rPr lang="en-CA" dirty="0"/>
              <a:t>… </a:t>
            </a:r>
            <a:br>
              <a:rPr lang="en-CA" dirty="0"/>
            </a:br>
            <a:r>
              <a:rPr lang="en-CA" dirty="0"/>
              <a:t>For this reason I bow my knees before </a:t>
            </a:r>
            <a:r>
              <a:rPr lang="en-CA" b="1" dirty="0">
                <a:highlight>
                  <a:srgbClr val="FFFF00"/>
                </a:highlight>
              </a:rPr>
              <a:t>the Father</a:t>
            </a:r>
            <a:r>
              <a:rPr lang="en-CA" dirty="0"/>
              <a:t>, </a:t>
            </a:r>
            <a:br>
              <a:rPr lang="en-CA" dirty="0"/>
            </a:br>
            <a:r>
              <a:rPr lang="en-CA" b="1" dirty="0">
                <a:highlight>
                  <a:srgbClr val="FFFF00"/>
                </a:highlight>
              </a:rPr>
              <a:t>from whom [the whole] family in heaven and on earth is named</a:t>
            </a:r>
            <a:r>
              <a:rPr lang="en-CA" dirty="0"/>
              <a:t> …</a:t>
            </a:r>
          </a:p>
        </p:txBody>
      </p:sp>
    </p:spTree>
    <p:extLst>
      <p:ext uri="{BB962C8B-B14F-4D97-AF65-F5344CB8AC3E}">
        <p14:creationId xmlns:p14="http://schemas.microsoft.com/office/powerpoint/2010/main" val="2206823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1DCE1-292E-D981-71ED-95A963104B2F}"/>
              </a:ext>
            </a:extLst>
          </p:cNvPr>
          <p:cNvSpPr>
            <a:spLocks noGrp="1"/>
          </p:cNvSpPr>
          <p:nvPr>
            <p:ph type="title"/>
          </p:nvPr>
        </p:nvSpPr>
        <p:spPr>
          <a:xfrm>
            <a:off x="0" y="1"/>
            <a:ext cx="12192000" cy="1155699"/>
          </a:xfrm>
        </p:spPr>
        <p:txBody>
          <a:bodyPr/>
          <a:lstStyle/>
          <a:p>
            <a:pPr algn="ctr"/>
            <a:r>
              <a:rPr lang="en-CA" dirty="0">
                <a:latin typeface="Arial Black" panose="020B0A04020102020204" pitchFamily="34" charset="0"/>
              </a:rPr>
              <a:t>Abraham – the Father of the Faithful</a:t>
            </a:r>
          </a:p>
        </p:txBody>
      </p:sp>
      <p:sp>
        <p:nvSpPr>
          <p:cNvPr id="3" name="Content Placeholder 2">
            <a:extLst>
              <a:ext uri="{FF2B5EF4-FFF2-40B4-BE49-F238E27FC236}">
                <a16:creationId xmlns:a16="http://schemas.microsoft.com/office/drawing/2014/main" id="{C9BFFBD5-8228-D988-7AB3-75DB011496ED}"/>
              </a:ext>
            </a:extLst>
          </p:cNvPr>
          <p:cNvSpPr>
            <a:spLocks noGrp="1"/>
          </p:cNvSpPr>
          <p:nvPr>
            <p:ph idx="1"/>
          </p:nvPr>
        </p:nvSpPr>
        <p:spPr>
          <a:xfrm>
            <a:off x="0" y="1155700"/>
            <a:ext cx="12192000" cy="5702299"/>
          </a:xfrm>
        </p:spPr>
        <p:txBody>
          <a:bodyPr>
            <a:normAutofit/>
          </a:bodyPr>
          <a:lstStyle/>
          <a:p>
            <a:pPr marL="0" indent="0">
              <a:buNone/>
            </a:pPr>
            <a:r>
              <a:rPr lang="en-CA" dirty="0"/>
              <a:t>The </a:t>
            </a:r>
            <a:r>
              <a:rPr lang="en-CA" b="1" dirty="0">
                <a:highlight>
                  <a:srgbClr val="FFFF00"/>
                </a:highlight>
              </a:rPr>
              <a:t>second promise to Abraham</a:t>
            </a:r>
            <a:r>
              <a:rPr lang="en-CA" dirty="0"/>
              <a:t> specifically looks to the Messiah, the establishment of the Church, and the work of the Church to bring salvation to humanity: </a:t>
            </a:r>
          </a:p>
          <a:p>
            <a:pPr marL="457200" lvl="1" indent="0">
              <a:buNone/>
            </a:pPr>
            <a:r>
              <a:rPr lang="en-CA" b="1" u="sng" dirty="0"/>
              <a:t>Genesis 12:2b-3, 15:5, 17:4 ESV</a:t>
            </a:r>
          </a:p>
          <a:p>
            <a:pPr marL="457200" lvl="1" indent="0">
              <a:spcBef>
                <a:spcPts val="0"/>
              </a:spcBef>
              <a:buNone/>
            </a:pPr>
            <a:r>
              <a:rPr lang="en-CA" dirty="0"/>
              <a:t>I will bless you and make your name great, so that </a:t>
            </a:r>
            <a:r>
              <a:rPr lang="en-CA" b="1" dirty="0">
                <a:highlight>
                  <a:srgbClr val="FFFF00"/>
                </a:highlight>
              </a:rPr>
              <a:t>you will be a blessing</a:t>
            </a:r>
            <a:r>
              <a:rPr lang="en-CA" dirty="0"/>
              <a:t>.  </a:t>
            </a:r>
            <a:br>
              <a:rPr lang="en-CA" dirty="0"/>
            </a:br>
            <a:r>
              <a:rPr lang="en-CA" dirty="0"/>
              <a:t>I will bless those who bless you, and him who dishonors you I will curse, </a:t>
            </a:r>
            <a:br>
              <a:rPr lang="en-CA" dirty="0"/>
            </a:br>
            <a:r>
              <a:rPr lang="en-CA" dirty="0"/>
              <a:t>and </a:t>
            </a:r>
            <a:r>
              <a:rPr lang="en-CA" b="1" dirty="0">
                <a:highlight>
                  <a:srgbClr val="FFFF00"/>
                </a:highlight>
              </a:rPr>
              <a:t>in you all the families of the earth shall be blessed</a:t>
            </a:r>
            <a:r>
              <a:rPr lang="en-CA" dirty="0"/>
              <a:t>.  </a:t>
            </a:r>
          </a:p>
          <a:p>
            <a:pPr marL="457200" lvl="1" indent="0">
              <a:spcBef>
                <a:spcPts val="1200"/>
              </a:spcBef>
              <a:buNone/>
            </a:pPr>
            <a:r>
              <a:rPr lang="en-CA" dirty="0"/>
              <a:t>And he brought him outside and said,</a:t>
            </a:r>
          </a:p>
          <a:p>
            <a:pPr marL="914400" lvl="2" indent="0">
              <a:spcBef>
                <a:spcPts val="0"/>
              </a:spcBef>
              <a:buNone/>
            </a:pPr>
            <a:r>
              <a:rPr lang="en-CA" sz="2400" dirty="0"/>
              <a:t>“Look toward heaven, and </a:t>
            </a:r>
            <a:r>
              <a:rPr lang="en-CA" sz="2400" b="1" dirty="0">
                <a:highlight>
                  <a:srgbClr val="FFFF00"/>
                </a:highlight>
              </a:rPr>
              <a:t>number the stars</a:t>
            </a:r>
            <a:r>
              <a:rPr lang="en-CA" sz="2400" dirty="0"/>
              <a:t>, if you are able to number them.”  </a:t>
            </a:r>
          </a:p>
          <a:p>
            <a:pPr marL="457200" lvl="1" indent="0">
              <a:spcBef>
                <a:spcPts val="1200"/>
              </a:spcBef>
              <a:buNone/>
            </a:pPr>
            <a:r>
              <a:rPr lang="en-CA" dirty="0"/>
              <a:t>Then he said to him, “</a:t>
            </a:r>
            <a:r>
              <a:rPr lang="en-CA" b="1" dirty="0">
                <a:highlight>
                  <a:srgbClr val="FFFF00"/>
                </a:highlight>
              </a:rPr>
              <a:t>So shall your offspring be</a:t>
            </a:r>
            <a:r>
              <a:rPr lang="en-CA" dirty="0"/>
              <a:t>.” </a:t>
            </a:r>
          </a:p>
          <a:p>
            <a:pPr marL="457200" lvl="1" indent="0">
              <a:spcBef>
                <a:spcPts val="1200"/>
              </a:spcBef>
              <a:buNone/>
            </a:pPr>
            <a:r>
              <a:rPr lang="en-CA" dirty="0"/>
              <a:t>Behold, my covenant is with you, and </a:t>
            </a:r>
            <a:r>
              <a:rPr lang="en-CA" b="1" dirty="0">
                <a:highlight>
                  <a:srgbClr val="FFFF00"/>
                </a:highlight>
              </a:rPr>
              <a:t>you shall be the father</a:t>
            </a:r>
            <a:r>
              <a:rPr lang="en-CA" dirty="0"/>
              <a:t> of a </a:t>
            </a:r>
            <a:r>
              <a:rPr lang="en-CA" b="1" dirty="0">
                <a:highlight>
                  <a:srgbClr val="FFFF00"/>
                </a:highlight>
              </a:rPr>
              <a:t>multitude of nations</a:t>
            </a:r>
            <a:r>
              <a:rPr lang="en-CA" dirty="0"/>
              <a:t>.</a:t>
            </a:r>
          </a:p>
        </p:txBody>
      </p:sp>
    </p:spTree>
    <p:extLst>
      <p:ext uri="{BB962C8B-B14F-4D97-AF65-F5344CB8AC3E}">
        <p14:creationId xmlns:p14="http://schemas.microsoft.com/office/powerpoint/2010/main" val="1738675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15014-9BB6-14C7-88C0-0DFCDAA941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D4753B-ABD7-62FE-479B-A077A575699D}"/>
              </a:ext>
            </a:extLst>
          </p:cNvPr>
          <p:cNvSpPr>
            <a:spLocks noGrp="1"/>
          </p:cNvSpPr>
          <p:nvPr>
            <p:ph type="title"/>
          </p:nvPr>
        </p:nvSpPr>
        <p:spPr>
          <a:xfrm>
            <a:off x="0" y="1"/>
            <a:ext cx="12192000" cy="1155699"/>
          </a:xfrm>
        </p:spPr>
        <p:txBody>
          <a:bodyPr/>
          <a:lstStyle/>
          <a:p>
            <a:pPr algn="ctr"/>
            <a:r>
              <a:rPr lang="en-CA" dirty="0">
                <a:latin typeface="Arial Black" panose="020B0A04020102020204" pitchFamily="34" charset="0"/>
              </a:rPr>
              <a:t>Abraham – the Father of the Faithful</a:t>
            </a:r>
          </a:p>
        </p:txBody>
      </p:sp>
      <p:sp>
        <p:nvSpPr>
          <p:cNvPr id="3" name="Content Placeholder 2">
            <a:extLst>
              <a:ext uri="{FF2B5EF4-FFF2-40B4-BE49-F238E27FC236}">
                <a16:creationId xmlns:a16="http://schemas.microsoft.com/office/drawing/2014/main" id="{BB47B531-5361-490B-D3AA-45C8ED63AD20}"/>
              </a:ext>
            </a:extLst>
          </p:cNvPr>
          <p:cNvSpPr>
            <a:spLocks noGrp="1"/>
          </p:cNvSpPr>
          <p:nvPr>
            <p:ph idx="1"/>
          </p:nvPr>
        </p:nvSpPr>
        <p:spPr>
          <a:xfrm>
            <a:off x="0" y="1155700"/>
            <a:ext cx="12192000" cy="5702299"/>
          </a:xfrm>
        </p:spPr>
        <p:txBody>
          <a:bodyPr>
            <a:normAutofit/>
          </a:bodyPr>
          <a:lstStyle/>
          <a:p>
            <a:pPr>
              <a:spcBef>
                <a:spcPts val="600"/>
              </a:spcBef>
            </a:pPr>
            <a:r>
              <a:rPr kumimoji="0" lang="en-CA" sz="2800" i="0" u="none" strike="noStrike" kern="1200" cap="none" spc="0" normalizeH="0" baseline="0" noProof="0" dirty="0">
                <a:ln>
                  <a:noFill/>
                </a:ln>
                <a:solidFill>
                  <a:prstClr val="black"/>
                </a:solidFill>
                <a:effectLst/>
                <a:uLnTx/>
                <a:uFillTx/>
                <a:latin typeface="Aptos" panose="02110004020202020204"/>
                <a:ea typeface="+mn-ea"/>
                <a:cs typeface="+mn-cs"/>
              </a:rPr>
              <a:t>“</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you will be a blessing</a:t>
            </a:r>
            <a:r>
              <a:rPr kumimoji="0" lang="en-CA" sz="2800" i="0" u="none" strike="noStrike" kern="1200" cap="none" spc="0" normalizeH="0" baseline="0" noProof="0" dirty="0">
                <a:ln>
                  <a:noFill/>
                </a:ln>
                <a:solidFill>
                  <a:prstClr val="black"/>
                </a:solidFill>
                <a:effectLst/>
                <a:uLnTx/>
                <a:uFillTx/>
                <a:latin typeface="Aptos" panose="02110004020202020204"/>
                <a:ea typeface="+mn-ea"/>
                <a:cs typeface="+mn-cs"/>
              </a:rPr>
              <a:t>”:</a:t>
            </a:r>
            <a:endParaRPr lang="en-CA" dirty="0"/>
          </a:p>
          <a:p>
            <a:pPr marL="457200" lvl="1" indent="0">
              <a:spcBef>
                <a:spcPts val="600"/>
              </a:spcBef>
              <a:buNone/>
            </a:pPr>
            <a:r>
              <a:rPr lang="en-CA" sz="2800" dirty="0"/>
              <a:t>the “</a:t>
            </a:r>
            <a:r>
              <a:rPr lang="en-CA" sz="2800" b="1" dirty="0">
                <a:highlight>
                  <a:srgbClr val="FFFF00"/>
                </a:highlight>
              </a:rPr>
              <a:t>blessing</a:t>
            </a:r>
            <a:r>
              <a:rPr lang="en-CA" sz="2800" dirty="0"/>
              <a:t>” is the Messiah: </a:t>
            </a:r>
          </a:p>
          <a:p>
            <a:pPr lvl="2">
              <a:spcBef>
                <a:spcPts val="600"/>
              </a:spcBef>
              <a:buFont typeface="Wingdings" panose="05000000000000000000" pitchFamily="2" charset="2"/>
              <a:buChar char="Ø"/>
            </a:pPr>
            <a:r>
              <a:rPr lang="en-CA" sz="2800" dirty="0"/>
              <a:t>the </a:t>
            </a:r>
            <a:r>
              <a:rPr lang="en-CA" sz="2800" b="1" dirty="0">
                <a:highlight>
                  <a:srgbClr val="FFFF00"/>
                </a:highlight>
              </a:rPr>
              <a:t>First Advent</a:t>
            </a:r>
            <a:r>
              <a:rPr lang="en-CA" sz="2800" dirty="0"/>
              <a:t> made propitiation of sin possible; </a:t>
            </a:r>
          </a:p>
          <a:p>
            <a:pPr lvl="2">
              <a:spcBef>
                <a:spcPts val="600"/>
              </a:spcBef>
              <a:buFont typeface="Wingdings" panose="05000000000000000000" pitchFamily="2" charset="2"/>
              <a:buChar char="Ø"/>
            </a:pPr>
            <a:r>
              <a:rPr lang="en-CA" sz="2800" dirty="0"/>
              <a:t>the </a:t>
            </a:r>
            <a:r>
              <a:rPr lang="en-CA" sz="2800" b="1" dirty="0">
                <a:highlight>
                  <a:srgbClr val="FFFF00"/>
                </a:highlight>
              </a:rPr>
              <a:t>Second Advent</a:t>
            </a:r>
            <a:r>
              <a:rPr lang="en-CA" sz="2800" dirty="0"/>
              <a:t> will complete the blessing </a:t>
            </a:r>
            <a:br>
              <a:rPr lang="en-CA" sz="2800" dirty="0"/>
            </a:br>
            <a:r>
              <a:rPr lang="en-CA" sz="2800" dirty="0"/>
              <a:t>by bringing salvation to all humanity</a:t>
            </a:r>
          </a:p>
          <a:p>
            <a:pPr>
              <a:spcBef>
                <a:spcPts val="1200"/>
              </a:spcBef>
            </a:pPr>
            <a:r>
              <a:rPr lang="en-CA" dirty="0"/>
              <a:t>Descendants as the “</a:t>
            </a:r>
            <a:r>
              <a:rPr lang="en-CA" b="1" dirty="0">
                <a:highlight>
                  <a:srgbClr val="FFFF00"/>
                </a:highlight>
              </a:rPr>
              <a:t>number of stars</a:t>
            </a:r>
            <a:r>
              <a:rPr lang="en-CA" dirty="0"/>
              <a:t>” include all True Worshippers</a:t>
            </a:r>
          </a:p>
          <a:p>
            <a:pPr>
              <a:spcBef>
                <a:spcPts val="1200"/>
              </a:spcBef>
            </a:pPr>
            <a:r>
              <a:rPr lang="en-CA" dirty="0"/>
              <a:t>Abraham is the “</a:t>
            </a:r>
            <a:r>
              <a:rPr lang="en-CA" b="1" dirty="0">
                <a:highlight>
                  <a:srgbClr val="FFFF00"/>
                </a:highlight>
              </a:rPr>
              <a:t>spiritual father</a:t>
            </a:r>
            <a:r>
              <a:rPr lang="en-CA" dirty="0"/>
              <a:t>” of all True Worshippers</a:t>
            </a:r>
          </a:p>
          <a:p>
            <a:pPr>
              <a:spcBef>
                <a:spcPts val="1200"/>
              </a:spcBef>
            </a:pPr>
            <a:r>
              <a:rPr lang="en-CA" dirty="0"/>
              <a:t>The “</a:t>
            </a:r>
            <a:r>
              <a:rPr lang="en-CA" b="1" dirty="0">
                <a:highlight>
                  <a:srgbClr val="FFFF00"/>
                </a:highlight>
              </a:rPr>
              <a:t>multitude of nations</a:t>
            </a:r>
            <a:r>
              <a:rPr lang="en-CA" dirty="0"/>
              <a:t>” began with the Gentiles receiving the Gospel </a:t>
            </a:r>
            <a:br>
              <a:rPr lang="en-CA" dirty="0"/>
            </a:br>
            <a:r>
              <a:rPr lang="en-CA" dirty="0"/>
              <a:t>and will extend to each and every person in all nations over the whole world,</a:t>
            </a:r>
            <a:br>
              <a:rPr lang="en-CA" dirty="0"/>
            </a:br>
            <a:r>
              <a:rPr lang="en-CA" dirty="0"/>
              <a:t>in the World Tomorrow</a:t>
            </a:r>
          </a:p>
          <a:p>
            <a:endParaRPr lang="en-CA" dirty="0"/>
          </a:p>
        </p:txBody>
      </p:sp>
    </p:spTree>
    <p:extLst>
      <p:ext uri="{BB962C8B-B14F-4D97-AF65-F5344CB8AC3E}">
        <p14:creationId xmlns:p14="http://schemas.microsoft.com/office/powerpoint/2010/main" val="277997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60C2D-37D7-6109-BC61-0CB4FC358246}"/>
              </a:ext>
            </a:extLst>
          </p:cNvPr>
          <p:cNvSpPr>
            <a:spLocks noGrp="1"/>
          </p:cNvSpPr>
          <p:nvPr>
            <p:ph type="title"/>
          </p:nvPr>
        </p:nvSpPr>
        <p:spPr>
          <a:xfrm>
            <a:off x="0" y="1"/>
            <a:ext cx="12192000" cy="1190444"/>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Abraham – the Father of the Faithful</a:t>
            </a:r>
            <a:endParaRPr lang="en-CA" dirty="0"/>
          </a:p>
        </p:txBody>
      </p:sp>
      <p:sp>
        <p:nvSpPr>
          <p:cNvPr id="3" name="Content Placeholder 2">
            <a:extLst>
              <a:ext uri="{FF2B5EF4-FFF2-40B4-BE49-F238E27FC236}">
                <a16:creationId xmlns:a16="http://schemas.microsoft.com/office/drawing/2014/main" id="{B781CCC1-DC38-556A-10B0-A84C7CE9CECB}"/>
              </a:ext>
            </a:extLst>
          </p:cNvPr>
          <p:cNvSpPr>
            <a:spLocks noGrp="1"/>
          </p:cNvSpPr>
          <p:nvPr>
            <p:ph idx="1"/>
          </p:nvPr>
        </p:nvSpPr>
        <p:spPr>
          <a:xfrm>
            <a:off x="838200" y="1190445"/>
            <a:ext cx="10515600" cy="5667554"/>
          </a:xfrm>
        </p:spPr>
        <p:txBody>
          <a:bodyPr/>
          <a:lstStyle/>
          <a:p>
            <a:pPr marL="0" indent="0">
              <a:buNone/>
            </a:pPr>
            <a:r>
              <a:rPr lang="en-CA" b="1" dirty="0">
                <a:highlight>
                  <a:srgbClr val="FFFF00"/>
                </a:highlight>
              </a:rPr>
              <a:t>The New testament is clear and specific about the fulfillment of the promises to Abraham</a:t>
            </a:r>
            <a:r>
              <a:rPr lang="en-CA" dirty="0"/>
              <a:t>:</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Romans 4:9b, 11b</a:t>
            </a:r>
            <a:r>
              <a:rPr kumimoji="0" lang="el-GR" sz="2400" b="1" i="0" u="sng" strike="noStrike" kern="1200" cap="none" spc="0" normalizeH="0" baseline="0" noProof="0" dirty="0">
                <a:ln>
                  <a:noFill/>
                </a:ln>
                <a:solidFill>
                  <a:prstClr val="black"/>
                </a:solidFill>
                <a:effectLst/>
                <a:uLnTx/>
                <a:uFillTx/>
                <a:latin typeface="Aptos" panose="02110004020202020204"/>
                <a:ea typeface="+mn-ea"/>
                <a:cs typeface="+mn-cs"/>
              </a:rPr>
              <a:t>α</a:t>
            </a: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 13, 16-17a ESV</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For we say that faith was counted to Abraham as righteousness.  </a:t>
            </a:r>
          </a:p>
          <a:p>
            <a:pPr marL="457200" marR="0" lvl="1" indent="0" algn="l" defTabSz="914400" rtl="0" eaLnBrk="1" fontAlgn="auto" latinLnBrk="0" hangingPunct="1">
              <a:lnSpc>
                <a:spcPct val="90000"/>
              </a:lnSpc>
              <a:spcBef>
                <a:spcPts val="6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The purpose was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to make him the father of all who believe</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 </a:t>
            </a:r>
          </a:p>
          <a:p>
            <a:pPr marL="457200" marR="0" lvl="1" indent="0" algn="l" defTabSz="914400" rtl="0" eaLnBrk="1" fontAlgn="auto" latinLnBrk="0" hangingPunct="1">
              <a:lnSpc>
                <a:spcPct val="90000"/>
              </a:lnSpc>
              <a:spcBef>
                <a:spcPts val="12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For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promise to Abraham</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and his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offspring</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that he would be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heir of the world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 [came] …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through the righteousness of faith.  … </a:t>
            </a:r>
          </a:p>
          <a:p>
            <a:pPr marL="457200" marR="0" lvl="1" indent="0" algn="l" defTabSz="914400" rtl="0" eaLnBrk="1" fontAlgn="auto" latinLnBrk="0" hangingPunct="1">
              <a:lnSpc>
                <a:spcPct val="90000"/>
              </a:lnSpc>
              <a:spcBef>
                <a:spcPts val="12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That is why it depends on faith,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in order that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promise may rest on grace</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be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guaranteed to all his offspring</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to the one who shares the faith of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Abraham</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who is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father of us all</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as it is written, </a:t>
            </a:r>
          </a:p>
          <a:p>
            <a:pPr marL="914400" lvl="2" indent="0">
              <a:spcBef>
                <a:spcPts val="0"/>
              </a:spcBef>
              <a:buNone/>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 have made you the father of many nations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lvl="1" indent="0">
              <a:buNone/>
            </a:pPr>
            <a:endParaRPr lang="en-CA" dirty="0"/>
          </a:p>
        </p:txBody>
      </p:sp>
    </p:spTree>
    <p:extLst>
      <p:ext uri="{BB962C8B-B14F-4D97-AF65-F5344CB8AC3E}">
        <p14:creationId xmlns:p14="http://schemas.microsoft.com/office/powerpoint/2010/main" val="680163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372935-F9DA-23B7-3915-8275479DF4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99A87D-A015-0CE3-84EA-9F6D93A3A97E}"/>
              </a:ext>
            </a:extLst>
          </p:cNvPr>
          <p:cNvSpPr>
            <a:spLocks noGrp="1"/>
          </p:cNvSpPr>
          <p:nvPr>
            <p:ph type="title"/>
          </p:nvPr>
        </p:nvSpPr>
        <p:spPr>
          <a:xfrm>
            <a:off x="0" y="1"/>
            <a:ext cx="12192000" cy="1190444"/>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Abraham – the Father of the Faithful</a:t>
            </a:r>
            <a:endParaRPr lang="en-CA" dirty="0"/>
          </a:p>
        </p:txBody>
      </p:sp>
      <p:sp>
        <p:nvSpPr>
          <p:cNvPr id="3" name="Content Placeholder 2">
            <a:extLst>
              <a:ext uri="{FF2B5EF4-FFF2-40B4-BE49-F238E27FC236}">
                <a16:creationId xmlns:a16="http://schemas.microsoft.com/office/drawing/2014/main" id="{604868A3-0749-8022-9061-BE805A16AC73}"/>
              </a:ext>
            </a:extLst>
          </p:cNvPr>
          <p:cNvSpPr>
            <a:spLocks noGrp="1"/>
          </p:cNvSpPr>
          <p:nvPr>
            <p:ph idx="1"/>
          </p:nvPr>
        </p:nvSpPr>
        <p:spPr>
          <a:xfrm>
            <a:off x="0" y="1190445"/>
            <a:ext cx="12192000" cy="5667554"/>
          </a:xfrm>
        </p:spPr>
        <p:txBody>
          <a:bodyPr>
            <a:normAutofit lnSpcReduction="10000"/>
          </a:bodyPr>
          <a:lstStyle/>
          <a:p>
            <a:pPr marL="0" indent="0">
              <a:spcBef>
                <a:spcPts val="0"/>
              </a:spcBef>
              <a:buNone/>
              <a:defRPr/>
            </a:pPr>
            <a:r>
              <a:rPr kumimoji="0" lang="en-CA" i="0" strike="noStrike" kern="1200" cap="none" spc="0" normalizeH="0" baseline="0" noProof="0" dirty="0">
                <a:ln>
                  <a:noFill/>
                </a:ln>
                <a:solidFill>
                  <a:prstClr val="black"/>
                </a:solidFill>
                <a:effectLst/>
                <a:uLnTx/>
                <a:uFillTx/>
                <a:latin typeface="Aptos" panose="02110004020202020204"/>
                <a:ea typeface="+mn-ea"/>
                <a:cs typeface="+mn-cs"/>
              </a:rPr>
              <a:t>Paul continues to define the fulfillment of the promises to Abraham:</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Aptos" panose="02110004020202020204"/>
                <a:ea typeface="+mn-ea"/>
                <a:cs typeface="+mn-cs"/>
              </a:rPr>
              <a:t>Galatians 3:6-9, 14, 16, 26, 29  ESV</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just as Abraham “believed God, and it was counted to him as righteousness”?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Know then that it is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those of faith</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who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are the sons of Abraham</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marR="0" lvl="1" indent="0" algn="l" defTabSz="914400" rtl="0" eaLnBrk="1" fontAlgn="auto" latinLnBrk="0" hangingPunct="1">
              <a:lnSpc>
                <a:spcPct val="90000"/>
              </a:lnSpc>
              <a:spcBef>
                <a:spcPts val="12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the Scripture, foreseeing that God would justify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Gentiles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by faith,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preached the gospel beforehand to Abraham, saying, </a:t>
            </a:r>
          </a:p>
          <a:p>
            <a:pPr marL="914400" lvl="2" indent="0">
              <a:spcBef>
                <a:spcPts val="0"/>
              </a:spcBef>
              <a:buNone/>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In you shall all the nations be blessed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marR="0" lvl="1" indent="0" algn="l" defTabSz="914400" rtl="0" eaLnBrk="1" fontAlgn="auto" latinLnBrk="0" hangingPunct="1">
              <a:lnSpc>
                <a:spcPct val="90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So then,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those who are of faith are blessed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along with Abraham, the man of faith.  </a:t>
            </a:r>
          </a:p>
          <a:p>
            <a:pPr marL="457200" marR="0" lvl="1" indent="0" algn="l" defTabSz="914400" rtl="0" eaLnBrk="1" fontAlgn="auto" latinLnBrk="0" hangingPunct="1">
              <a:lnSpc>
                <a:spcPct val="90000"/>
              </a:lnSpc>
              <a:spcBef>
                <a:spcPts val="12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so that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in Christ Jesus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the blessing of Abraham might come to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Gentiles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so that we might receive the promised Spirit through faith.   </a:t>
            </a:r>
          </a:p>
          <a:p>
            <a:pPr marL="457200" marR="0" lvl="1" indent="0" algn="l" defTabSz="914400" rtl="0" eaLnBrk="1" fontAlgn="auto" latinLnBrk="0" hangingPunct="1">
              <a:lnSpc>
                <a:spcPct val="90000"/>
              </a:lnSpc>
              <a:spcBef>
                <a:spcPts val="12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Now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the promises</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were made to Abraham and to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his offspring</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It does not say, “And to offsprings,” referring to many,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but referring to one, “And to your offspring,”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who is Christ</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marR="0" lvl="1" indent="0" algn="l" defTabSz="914400" rtl="0" eaLnBrk="1" fontAlgn="auto" latinLnBrk="0" hangingPunct="1">
              <a:lnSpc>
                <a:spcPct val="90000"/>
              </a:lnSpc>
              <a:spcBef>
                <a:spcPts val="12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 for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in Christ Jesus you are all sons of God</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through faith.  </a:t>
            </a:r>
          </a:p>
          <a:p>
            <a:pPr marL="457200" marR="0" lvl="1" indent="0" algn="l" defTabSz="914400" rtl="0" eaLnBrk="1" fontAlgn="auto" latinLnBrk="0" hangingPunct="1">
              <a:lnSpc>
                <a:spcPct val="90000"/>
              </a:lnSpc>
              <a:spcBef>
                <a:spcPts val="120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if you are Christ’s, then you are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Abraham’s offspring</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heirs according to promise</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p>
        </p:txBody>
      </p:sp>
    </p:spTree>
    <p:extLst>
      <p:ext uri="{BB962C8B-B14F-4D97-AF65-F5344CB8AC3E}">
        <p14:creationId xmlns:p14="http://schemas.microsoft.com/office/powerpoint/2010/main" val="4048825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6379F6-EDA7-01BA-46E8-CB93A2083F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04CAE4-F3C0-19C6-1BF0-F0008B5A50C2}"/>
              </a:ext>
            </a:extLst>
          </p:cNvPr>
          <p:cNvSpPr>
            <a:spLocks noGrp="1"/>
          </p:cNvSpPr>
          <p:nvPr>
            <p:ph type="title"/>
          </p:nvPr>
        </p:nvSpPr>
        <p:spPr>
          <a:xfrm>
            <a:off x="0" y="1"/>
            <a:ext cx="12192000" cy="1190444"/>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Abraham – the Father of the Faithful</a:t>
            </a:r>
            <a:endParaRPr lang="en-CA" dirty="0"/>
          </a:p>
        </p:txBody>
      </p:sp>
      <p:sp>
        <p:nvSpPr>
          <p:cNvPr id="3" name="Content Placeholder 2">
            <a:extLst>
              <a:ext uri="{FF2B5EF4-FFF2-40B4-BE49-F238E27FC236}">
                <a16:creationId xmlns:a16="http://schemas.microsoft.com/office/drawing/2014/main" id="{2A7748A1-6C95-D960-58CE-3A0A1A08F923}"/>
              </a:ext>
            </a:extLst>
          </p:cNvPr>
          <p:cNvSpPr>
            <a:spLocks noGrp="1"/>
          </p:cNvSpPr>
          <p:nvPr>
            <p:ph idx="1"/>
          </p:nvPr>
        </p:nvSpPr>
        <p:spPr>
          <a:xfrm>
            <a:off x="0" y="1190444"/>
            <a:ext cx="12192000" cy="5667555"/>
          </a:xfrm>
        </p:spPr>
        <p:txBody>
          <a:bodyPr>
            <a:normAutofit/>
          </a:bodyPr>
          <a:lstStyle/>
          <a:p>
            <a:pPr marL="0" marR="0" lvl="0" indent="0" algn="l" defTabSz="914400" rtl="0" eaLnBrk="1" fontAlgn="auto" latinLnBrk="0" hangingPunct="1">
              <a:lnSpc>
                <a:spcPct val="90000"/>
              </a:lnSpc>
              <a:spcBef>
                <a:spcPts val="0"/>
              </a:spcBef>
              <a:spcAft>
                <a:spcPts val="0"/>
              </a:spcAft>
              <a:buClrTx/>
              <a:buSzTx/>
              <a:buNone/>
              <a:tabLst/>
              <a:defRPr/>
            </a:pP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In the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Second Servant Song</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Isaiah records </a:t>
            </a:r>
            <a:r>
              <a:rPr kumimoji="0" lang="en-CA" sz="28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a prophecy of the Gospel spreading to the whole world</a:t>
            </a:r>
            <a:r>
              <a:rPr kumimoji="0" lang="en-CA" sz="28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marL="457200" lvl="1" indent="0">
              <a:spcBef>
                <a:spcPts val="600"/>
              </a:spcBef>
              <a:buNone/>
              <a:defRPr/>
            </a:pPr>
            <a:r>
              <a:rPr kumimoji="0" lang="en-CA" b="1" i="0" u="sng" strike="noStrike" kern="1200" cap="none" spc="0" normalizeH="0" baseline="0" noProof="0" dirty="0">
                <a:ln>
                  <a:noFill/>
                </a:ln>
                <a:solidFill>
                  <a:prstClr val="black"/>
                </a:solidFill>
                <a:effectLst/>
                <a:uLnTx/>
                <a:uFillTx/>
                <a:latin typeface="Aptos" panose="02110004020202020204"/>
                <a:ea typeface="+mn-ea"/>
                <a:cs typeface="+mn-cs"/>
              </a:rPr>
              <a:t>Isaiah 49:5-6 ESV</a:t>
            </a:r>
          </a:p>
          <a:p>
            <a:pPr marL="457200" lvl="1" indent="0">
              <a:spcBef>
                <a:spcPts val="0"/>
              </a:spcBef>
              <a:buNone/>
              <a:defRPr/>
            </a:pPr>
            <a:r>
              <a:rPr kumimoji="0" lang="en-CA" b="0" i="0" u="none" strike="noStrike" kern="1200" cap="none" spc="0" normalizeH="0" baseline="0" noProof="0" dirty="0">
                <a:ln>
                  <a:noFill/>
                </a:ln>
                <a:solidFill>
                  <a:prstClr val="black"/>
                </a:solidFill>
                <a:effectLst/>
                <a:uLnTx/>
                <a:uFillTx/>
                <a:latin typeface="Aptos" panose="02110004020202020204"/>
                <a:ea typeface="+mn-ea"/>
                <a:cs typeface="+mn-cs"/>
              </a:rPr>
              <a:t>And now the LORD says, </a:t>
            </a:r>
          </a:p>
          <a:p>
            <a:pPr marL="914400" lvl="2" indent="0">
              <a:spcBef>
                <a:spcPts val="0"/>
              </a:spcBef>
              <a:buNone/>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he who formed me from the womb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to be his servant</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to bring Jacob back to him;</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that Israel might be gathered to him—</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for I am honored in the eyes of the LORD,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my God has become my strength—he says:</a:t>
            </a:r>
          </a:p>
          <a:p>
            <a:pPr marL="1371600" lvl="3" indent="0">
              <a:spcBef>
                <a:spcPts val="600"/>
              </a:spcBef>
              <a:buNone/>
              <a:defRPr/>
            </a:pP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It is too light a thing that you should be my servant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to raise up the tribes of Jacob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and to bring back the preserved of Israel;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I will make you as a light for the nations, </a:t>
            </a:r>
            <a:b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b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that </a:t>
            </a:r>
            <a:r>
              <a:rPr kumimoji="0" lang="en-CA" sz="2400" b="1" i="0" u="none" strike="noStrike" kern="1200" cap="none" spc="0" normalizeH="0" baseline="0" noProof="0" dirty="0">
                <a:ln>
                  <a:noFill/>
                </a:ln>
                <a:solidFill>
                  <a:prstClr val="black"/>
                </a:solidFill>
                <a:effectLst/>
                <a:highlight>
                  <a:srgbClr val="FFFF00"/>
                </a:highlight>
                <a:uLnTx/>
                <a:uFillTx/>
                <a:latin typeface="Aptos" panose="02110004020202020204"/>
                <a:ea typeface="+mn-ea"/>
                <a:cs typeface="+mn-cs"/>
              </a:rPr>
              <a:t>my salvation may reach to the end of the earth</a:t>
            </a:r>
            <a:r>
              <a:rPr kumimoji="0" lang="en-CA" sz="2400" b="0" i="0" u="none" strike="noStrike" kern="1200" cap="none" spc="0" normalizeH="0" baseline="0" noProof="0" dirty="0">
                <a:ln>
                  <a:noFill/>
                </a:ln>
                <a:solidFill>
                  <a:prstClr val="black"/>
                </a:solidFill>
                <a:effectLst/>
                <a:uLnTx/>
                <a:uFillTx/>
                <a:latin typeface="Aptos" panose="02110004020202020204"/>
                <a:ea typeface="+mn-ea"/>
                <a:cs typeface="+mn-cs"/>
              </a:rPr>
              <a:t>.</a:t>
            </a:r>
          </a:p>
          <a:p>
            <a:endParaRPr lang="en-CA" dirty="0"/>
          </a:p>
        </p:txBody>
      </p:sp>
    </p:spTree>
    <p:extLst>
      <p:ext uri="{BB962C8B-B14F-4D97-AF65-F5344CB8AC3E}">
        <p14:creationId xmlns:p14="http://schemas.microsoft.com/office/powerpoint/2010/main" val="374611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1475</TotalTime>
  <Words>6121</Words>
  <Application>Microsoft Office PowerPoint</Application>
  <PresentationFormat>Widescreen</PresentationFormat>
  <Paragraphs>344</Paragraphs>
  <Slides>36</Slides>
  <Notes>20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36</vt:i4>
      </vt:variant>
    </vt:vector>
  </HeadingPairs>
  <TitlesOfParts>
    <vt:vector size="45" baseType="lpstr">
      <vt:lpstr>Aptos</vt:lpstr>
      <vt:lpstr>Aptos Black</vt:lpstr>
      <vt:lpstr>Aptos Display</vt:lpstr>
      <vt:lpstr>Arial</vt:lpstr>
      <vt:lpstr>Arial Black</vt:lpstr>
      <vt:lpstr>Calibri</vt:lpstr>
      <vt:lpstr>Wingdings</vt:lpstr>
      <vt:lpstr>Office Theme</vt:lpstr>
      <vt:lpstr>1_Office Theme</vt:lpstr>
      <vt:lpstr>Our Mother – Heavenly Jerusalem</vt:lpstr>
      <vt:lpstr>The Mother of All</vt:lpstr>
      <vt:lpstr>God the Father</vt:lpstr>
      <vt:lpstr>God the Father</vt:lpstr>
      <vt:lpstr>Abraham – the Father of the Faithful</vt:lpstr>
      <vt:lpstr>Abraham – the Father of the Faithful</vt:lpstr>
      <vt:lpstr>Abraham – the Father of the Faithful</vt:lpstr>
      <vt:lpstr>Abraham – the Father of the Faithful</vt:lpstr>
      <vt:lpstr>Abraham – the Father of the Faithful</vt:lpstr>
      <vt:lpstr>Abraham – the Father of the Faithful</vt:lpstr>
      <vt:lpstr>Spiritual Israel</vt:lpstr>
      <vt:lpstr>Spiritual Israel</vt:lpstr>
      <vt:lpstr>Some Prophecies …</vt:lpstr>
      <vt:lpstr>Some Prophecies …</vt:lpstr>
      <vt:lpstr>Some Prophecies …</vt:lpstr>
      <vt:lpstr>Some Prophecies …</vt:lpstr>
      <vt:lpstr>Some Prophecies …</vt:lpstr>
      <vt:lpstr>Some Prophecies …</vt:lpstr>
      <vt:lpstr>The Bride of Christ</vt:lpstr>
      <vt:lpstr>The Family Relationship</vt:lpstr>
      <vt:lpstr>The Family Relationship</vt:lpstr>
      <vt:lpstr>Heresies and False Teaching</vt:lpstr>
      <vt:lpstr>The “Test” is the Bible</vt:lpstr>
      <vt:lpstr>Traditions and Speculation</vt:lpstr>
      <vt:lpstr>Traditions and Speculation</vt:lpstr>
      <vt:lpstr>Follow Me</vt:lpstr>
      <vt:lpstr>Jesus’ New Commandment</vt:lpstr>
      <vt:lpstr>The Old Commandment Made New</vt:lpstr>
      <vt:lpstr>Family Love</vt:lpstr>
      <vt:lpstr>Family Love</vt:lpstr>
      <vt:lpstr>God is Love</vt:lpstr>
      <vt:lpstr>God is Love</vt:lpstr>
      <vt:lpstr>Conclusion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Whyte</dc:creator>
  <cp:lastModifiedBy>Mike Whyte</cp:lastModifiedBy>
  <cp:revision>29</cp:revision>
  <dcterms:created xsi:type="dcterms:W3CDTF">2024-06-27T12:34:31Z</dcterms:created>
  <dcterms:modified xsi:type="dcterms:W3CDTF">2025-01-18T11:58:48Z</dcterms:modified>
</cp:coreProperties>
</file>