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4" r:id="rId6"/>
    <p:sldId id="265" r:id="rId7"/>
    <p:sldId id="260" r:id="rId8"/>
    <p:sldId id="267" r:id="rId9"/>
    <p:sldId id="261" r:id="rId10"/>
    <p:sldId id="272" r:id="rId11"/>
    <p:sldId id="273" r:id="rId12"/>
    <p:sldId id="275" r:id="rId13"/>
    <p:sldId id="274" r:id="rId14"/>
    <p:sldId id="263" r:id="rId15"/>
    <p:sldId id="276" r:id="rId16"/>
    <p:sldId id="262" r:id="rId17"/>
    <p:sldId id="280" r:id="rId18"/>
    <p:sldId id="281"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69" autoAdjust="0"/>
    <p:restoredTop sz="81074" autoAdjust="0"/>
  </p:normalViewPr>
  <p:slideViewPr>
    <p:cSldViewPr snapToGrid="0">
      <p:cViewPr varScale="1">
        <p:scale>
          <a:sx n="53" d="100"/>
          <a:sy n="53" d="100"/>
        </p:scale>
        <p:origin x="1056" y="72"/>
      </p:cViewPr>
      <p:guideLst/>
    </p:cSldViewPr>
  </p:slideViewPr>
  <p:notesTextViewPr>
    <p:cViewPr>
      <p:scale>
        <a:sx n="133" d="100"/>
        <a:sy n="133" d="100"/>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CB6C71-CFA0-4227-815D-545C1E08B5D5}" type="datetimeFigureOut">
              <a:rPr lang="en-CA" smtClean="0"/>
              <a:t>2024-06-08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7F06D1-9459-492B-B4D5-A85C41D548D2}" type="slidenum">
              <a:rPr lang="en-CA" smtClean="0"/>
              <a:t>‹#›</a:t>
            </a:fld>
            <a:endParaRPr lang="en-CA"/>
          </a:p>
        </p:txBody>
      </p:sp>
    </p:spTree>
    <p:extLst>
      <p:ext uri="{BB962C8B-B14F-4D97-AF65-F5344CB8AC3E}">
        <p14:creationId xmlns:p14="http://schemas.microsoft.com/office/powerpoint/2010/main" val="20137378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started this series with “The Foundation of the World” – the big lie of Satan the Devil</a:t>
            </a:r>
          </a:p>
          <a:p>
            <a:pPr marL="171450" indent="-171450">
              <a:buFont typeface="Arial" panose="020B0604020202020204" pitchFamily="34" charset="0"/>
              <a:buChar char="•"/>
            </a:pPr>
            <a:r>
              <a:rPr lang="en-CA" dirty="0"/>
              <a:t>This world is based on lies – we CANNOT fix it now</a:t>
            </a:r>
          </a:p>
          <a:p>
            <a:pPr marL="171450" indent="-171450">
              <a:buFont typeface="Arial" panose="020B0604020202020204" pitchFamily="34" charset="0"/>
              <a:buChar char="•"/>
            </a:pPr>
            <a:r>
              <a:rPr lang="en-CA" dirty="0"/>
              <a:t>Then I talked about how to fix the world in the World Tomorrow</a:t>
            </a:r>
          </a:p>
          <a:p>
            <a:pPr marL="171450" indent="-171450">
              <a:buFont typeface="Arial" panose="020B0604020202020204" pitchFamily="34" charset="0"/>
              <a:buChar char="•"/>
            </a:pPr>
            <a:r>
              <a:rPr lang="en-CA" dirty="0"/>
              <a:t>The key is the teaching of the Gospel in all the world to every person</a:t>
            </a:r>
          </a:p>
          <a:p>
            <a:pPr marL="171450" indent="-171450">
              <a:buFont typeface="Arial" panose="020B0604020202020204" pitchFamily="34" charset="0"/>
              <a:buChar char="•"/>
            </a:pPr>
            <a:r>
              <a:rPr lang="en-CA" dirty="0"/>
              <a:t>Today we look at what the world will be like as we eradicate the lies of this world</a:t>
            </a:r>
          </a:p>
        </p:txBody>
      </p:sp>
      <p:sp>
        <p:nvSpPr>
          <p:cNvPr id="4" name="Slide Number Placeholder 3"/>
          <p:cNvSpPr>
            <a:spLocks noGrp="1"/>
          </p:cNvSpPr>
          <p:nvPr>
            <p:ph type="sldNum" sz="quarter" idx="5"/>
          </p:nvPr>
        </p:nvSpPr>
        <p:spPr/>
        <p:txBody>
          <a:bodyPr/>
          <a:lstStyle/>
          <a:p>
            <a:fld id="{097F06D1-9459-492B-B4D5-A85C41D548D2}" type="slidenum">
              <a:rPr lang="en-CA" smtClean="0"/>
              <a:t>1</a:t>
            </a:fld>
            <a:endParaRPr lang="en-CA"/>
          </a:p>
        </p:txBody>
      </p:sp>
    </p:spTree>
    <p:extLst>
      <p:ext uri="{BB962C8B-B14F-4D97-AF65-F5344CB8AC3E}">
        <p14:creationId xmlns:p14="http://schemas.microsoft.com/office/powerpoint/2010/main" val="27186183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15</a:t>
            </a:fld>
            <a:endParaRPr lang="en-CA"/>
          </a:p>
        </p:txBody>
      </p:sp>
    </p:spTree>
    <p:extLst>
      <p:ext uri="{BB962C8B-B14F-4D97-AF65-F5344CB8AC3E}">
        <p14:creationId xmlns:p14="http://schemas.microsoft.com/office/powerpoint/2010/main" val="3529397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Much has been written about the meaning of this; </a:t>
            </a:r>
          </a:p>
          <a:p>
            <a:pPr marL="171450" indent="-171450">
              <a:buFont typeface="Arial" panose="020B0604020202020204" pitchFamily="34" charset="0"/>
              <a:buChar char="•"/>
            </a:pPr>
            <a:r>
              <a:rPr lang="en-CA" dirty="0"/>
              <a:t>it was apparently something that the Canaanites did, </a:t>
            </a:r>
          </a:p>
          <a:p>
            <a:pPr marL="171450" indent="-171450">
              <a:buFont typeface="Arial" panose="020B0604020202020204" pitchFamily="34" charset="0"/>
              <a:buChar char="•"/>
            </a:pPr>
            <a:r>
              <a:rPr lang="en-CA" dirty="0"/>
              <a:t>but why is it included in the context in which it exists?</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16</a:t>
            </a:fld>
            <a:endParaRPr lang="en-CA"/>
          </a:p>
        </p:txBody>
      </p:sp>
    </p:spTree>
    <p:extLst>
      <p:ext uri="{BB962C8B-B14F-4D97-AF65-F5344CB8AC3E}">
        <p14:creationId xmlns:p14="http://schemas.microsoft.com/office/powerpoint/2010/main" val="532781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verses twelve through seventeen there is a brief summary of the Sabbath and the three annual Feast Seasons – this is a common pattern inspired by God – after presenting some teaching, here the Covenant Code, God alludes to the Feasts because it is through keeping the Feasts of God that True Worshippers come to understand the Plan of God</a:t>
            </a:r>
          </a:p>
          <a:p>
            <a:pPr marL="171450" indent="-171450">
              <a:buFont typeface="Arial" panose="020B0604020202020204" pitchFamily="34" charset="0"/>
              <a:buChar char="•"/>
            </a:pPr>
            <a:r>
              <a:rPr lang="en-CA" dirty="0"/>
              <a:t>then there is the enigmatic statement of the second part of verse nineteen</a:t>
            </a:r>
          </a:p>
          <a:p>
            <a:pPr marL="171450" indent="-171450">
              <a:buFont typeface="Arial" panose="020B0604020202020204" pitchFamily="34" charset="0"/>
              <a:buChar char="•"/>
            </a:pPr>
            <a:r>
              <a:rPr lang="en-CA" dirty="0"/>
              <a:t>Starting in verse twenty, God begins to provide some details on the conquest of Canaan</a:t>
            </a:r>
          </a:p>
          <a:p>
            <a:pPr marL="171450" indent="-171450">
              <a:buFont typeface="Arial" panose="020B0604020202020204" pitchFamily="34" charset="0"/>
              <a:buChar char="•"/>
            </a:pPr>
            <a:r>
              <a:rPr lang="en-CA" b="1" u="sng" dirty="0"/>
              <a:t>What does “boiling a kid in its mother’s milk” have to do with this context? </a:t>
            </a:r>
          </a:p>
          <a:p>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17</a:t>
            </a:fld>
            <a:endParaRPr lang="en-CA"/>
          </a:p>
        </p:txBody>
      </p:sp>
    </p:spTree>
    <p:extLst>
      <p:ext uri="{BB962C8B-B14F-4D97-AF65-F5344CB8AC3E}">
        <p14:creationId xmlns:p14="http://schemas.microsoft.com/office/powerpoint/2010/main" val="2743811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most important stipulation of the of the Sinai Covenant was to “</a:t>
            </a:r>
            <a:r>
              <a:rPr lang="en-CA" b="1" u="sng" dirty="0"/>
              <a:t>obey my voice</a:t>
            </a:r>
            <a:r>
              <a:rPr lang="en-CA" dirty="0"/>
              <a:t>”</a:t>
            </a:r>
          </a:p>
          <a:p>
            <a:pPr marL="171450" indent="-171450">
              <a:buFont typeface="Arial" panose="020B0604020202020204" pitchFamily="34" charset="0"/>
              <a:buChar char="•"/>
            </a:pPr>
            <a:r>
              <a:rPr lang="en-CA" dirty="0"/>
              <a:t>The Ten Commandments were then given as the most fundamental and important teaching, </a:t>
            </a:r>
            <a:r>
              <a:rPr lang="en-CA" b="1" i="1" dirty="0"/>
              <a:t>torah</a:t>
            </a:r>
            <a:r>
              <a:rPr lang="en-CA" dirty="0"/>
              <a:t>, as to what it means to “obey God’s voice”</a:t>
            </a:r>
          </a:p>
          <a:p>
            <a:pPr marL="171450" indent="-171450">
              <a:buFont typeface="Arial" panose="020B0604020202020204" pitchFamily="34" charset="0"/>
              <a:buChar char="•"/>
            </a:pPr>
            <a:r>
              <a:rPr lang="en-CA" b="1" u="sng" dirty="0"/>
              <a:t>Immediately after the Ten Commandments, the Covenant Code was provided</a:t>
            </a:r>
            <a:r>
              <a:rPr lang="en-CA" dirty="0"/>
              <a:t> – </a:t>
            </a:r>
          </a:p>
          <a:p>
            <a:pPr marL="171450" indent="-171450">
              <a:buFont typeface="Arial" panose="020B0604020202020204" pitchFamily="34" charset="0"/>
              <a:buChar char="•"/>
            </a:pPr>
            <a:r>
              <a:rPr lang="en-CA" dirty="0"/>
              <a:t>the Covenant Code is the first detailed example of “statutes”, which God gave to Israel to prepare them to become a functioning community in the Promised Land</a:t>
            </a:r>
          </a:p>
          <a:p>
            <a:pPr marL="171450" indent="-171450">
              <a:buFont typeface="Arial" panose="020B0604020202020204" pitchFamily="34" charset="0"/>
              <a:buChar char="•"/>
            </a:pPr>
            <a:r>
              <a:rPr lang="en-CA" b="1" u="sng" dirty="0"/>
              <a:t>The Sabbath and the annual Feast cycle are the means whereby God teaches his plan</a:t>
            </a:r>
            <a:r>
              <a:rPr lang="en-CA" dirty="0"/>
              <a:t> – they are fundamental to the Way of God</a:t>
            </a:r>
          </a:p>
          <a:p>
            <a:pPr marL="171450" indent="-171450">
              <a:buFont typeface="Arial" panose="020B0604020202020204" pitchFamily="34" charset="0"/>
              <a:buChar char="•"/>
            </a:pPr>
            <a:r>
              <a:rPr lang="en-CA" dirty="0"/>
              <a:t>Destruction of the world’s lies are a fundamental part of our job in the World Tomorrow</a:t>
            </a:r>
          </a:p>
          <a:p>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18</a:t>
            </a:fld>
            <a:endParaRPr lang="en-CA"/>
          </a:p>
        </p:txBody>
      </p:sp>
    </p:spTree>
    <p:extLst>
      <p:ext uri="{BB962C8B-B14F-4D97-AF65-F5344CB8AC3E}">
        <p14:creationId xmlns:p14="http://schemas.microsoft.com/office/powerpoint/2010/main" val="3322979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world would certainly be a better place without Microsoft, Google, IBM, Walmart, etc.</a:t>
            </a:r>
          </a:p>
        </p:txBody>
      </p:sp>
      <p:sp>
        <p:nvSpPr>
          <p:cNvPr id="4" name="Slide Number Placeholder 3"/>
          <p:cNvSpPr>
            <a:spLocks noGrp="1"/>
          </p:cNvSpPr>
          <p:nvPr>
            <p:ph type="sldNum" sz="quarter" idx="5"/>
          </p:nvPr>
        </p:nvSpPr>
        <p:spPr/>
        <p:txBody>
          <a:bodyPr/>
          <a:lstStyle/>
          <a:p>
            <a:fld id="{097F06D1-9459-492B-B4D5-A85C41D548D2}" type="slidenum">
              <a:rPr lang="en-CA" smtClean="0"/>
              <a:t>4</a:t>
            </a:fld>
            <a:endParaRPr lang="en-CA"/>
          </a:p>
        </p:txBody>
      </p:sp>
    </p:spTree>
    <p:extLst>
      <p:ext uri="{BB962C8B-B14F-4D97-AF65-F5344CB8AC3E}">
        <p14:creationId xmlns:p14="http://schemas.microsoft.com/office/powerpoint/2010/main" val="2629551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education system will have to remain constant from generation to generation</a:t>
            </a:r>
          </a:p>
        </p:txBody>
      </p:sp>
      <p:sp>
        <p:nvSpPr>
          <p:cNvPr id="4" name="Slide Number Placeholder 3"/>
          <p:cNvSpPr>
            <a:spLocks noGrp="1"/>
          </p:cNvSpPr>
          <p:nvPr>
            <p:ph type="sldNum" sz="quarter" idx="5"/>
          </p:nvPr>
        </p:nvSpPr>
        <p:spPr/>
        <p:txBody>
          <a:bodyPr/>
          <a:lstStyle/>
          <a:p>
            <a:fld id="{097F06D1-9459-492B-B4D5-A85C41D548D2}" type="slidenum">
              <a:rPr lang="en-CA" smtClean="0"/>
              <a:t>7</a:t>
            </a:fld>
            <a:endParaRPr lang="en-CA"/>
          </a:p>
        </p:txBody>
      </p:sp>
    </p:spTree>
    <p:extLst>
      <p:ext uri="{BB962C8B-B14F-4D97-AF65-F5344CB8AC3E}">
        <p14:creationId xmlns:p14="http://schemas.microsoft.com/office/powerpoint/2010/main" val="2660604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It all starts with “knowledge”: teaching, “torah”</a:t>
            </a:r>
          </a:p>
          <a:p>
            <a:pPr marL="171450" indent="-171450">
              <a:buFont typeface="Arial" panose="020B0604020202020204" pitchFamily="34" charset="0"/>
              <a:buChar char="•"/>
            </a:pPr>
            <a:r>
              <a:rPr lang="en-CA" dirty="0"/>
              <a:t>“mish</a:t>
            </a:r>
            <a:r>
              <a:rPr lang="en-CA" dirty="0">
                <a:latin typeface="Calibri" panose="020F0502020204030204" pitchFamily="34" charset="0"/>
                <a:cs typeface="Calibri" panose="020F0502020204030204" pitchFamily="34" charset="0"/>
              </a:rPr>
              <a:t>ᵉpatim” is all about “wisdom” and “understanding”</a:t>
            </a:r>
          </a:p>
          <a:p>
            <a:pPr marL="0" indent="0">
              <a:buFont typeface="Arial" panose="020B0604020202020204" pitchFamily="34" charset="0"/>
              <a:buNone/>
            </a:pPr>
            <a:endParaRPr lang="en-CA" b="1" i="1" u="sng" dirty="0">
              <a:highlight>
                <a:srgbClr val="FFFF00"/>
              </a:highlight>
            </a:endParaRPr>
          </a:p>
        </p:txBody>
      </p:sp>
      <p:sp>
        <p:nvSpPr>
          <p:cNvPr id="4" name="Slide Number Placeholder 3"/>
          <p:cNvSpPr>
            <a:spLocks noGrp="1"/>
          </p:cNvSpPr>
          <p:nvPr>
            <p:ph type="sldNum" sz="quarter" idx="5"/>
          </p:nvPr>
        </p:nvSpPr>
        <p:spPr/>
        <p:txBody>
          <a:bodyPr/>
          <a:lstStyle/>
          <a:p>
            <a:fld id="{097F06D1-9459-492B-B4D5-A85C41D548D2}" type="slidenum">
              <a:rPr lang="en-CA" smtClean="0"/>
              <a:t>8</a:t>
            </a:fld>
            <a:endParaRPr lang="en-CA"/>
          </a:p>
        </p:txBody>
      </p:sp>
    </p:spTree>
    <p:extLst>
      <p:ext uri="{BB962C8B-B14F-4D97-AF65-F5344CB8AC3E}">
        <p14:creationId xmlns:p14="http://schemas.microsoft.com/office/powerpoint/2010/main" val="4071614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“statutes” are like “raw material” upon which to apply logic …</a:t>
            </a:r>
          </a:p>
          <a:p>
            <a:pPr marL="171450" indent="-171450">
              <a:buFont typeface="Arial" panose="020B0604020202020204" pitchFamily="34" charset="0"/>
              <a:buChar char="•"/>
            </a:pPr>
            <a:r>
              <a:rPr lang="en-CA" dirty="0"/>
              <a:t>We are going to be doing the teaching …</a:t>
            </a:r>
          </a:p>
          <a:p>
            <a:pPr marL="171450" indent="-171450">
              <a:buFont typeface="Arial" panose="020B0604020202020204" pitchFamily="34" charset="0"/>
              <a:buChar char="•"/>
            </a:pPr>
            <a:r>
              <a:rPr lang="en-CA" dirty="0"/>
              <a:t>It will be our job to implement all the changes …</a:t>
            </a:r>
          </a:p>
          <a:p>
            <a:pPr marL="171450" indent="-171450">
              <a:buFont typeface="Arial" panose="020B0604020202020204" pitchFamily="34" charset="0"/>
              <a:buChar char="•"/>
            </a:pPr>
            <a:r>
              <a:rPr lang="en-CA" dirty="0"/>
              <a:t>This is the only part of </a:t>
            </a:r>
            <a:r>
              <a:rPr lang="en-CA" i="1" dirty="0"/>
              <a:t>torah</a:t>
            </a:r>
            <a:r>
              <a:rPr lang="en-CA" dirty="0"/>
              <a:t> which is in any way related to “law” …</a:t>
            </a:r>
          </a:p>
        </p:txBody>
      </p:sp>
      <p:sp>
        <p:nvSpPr>
          <p:cNvPr id="4" name="Slide Number Placeholder 3"/>
          <p:cNvSpPr>
            <a:spLocks noGrp="1"/>
          </p:cNvSpPr>
          <p:nvPr>
            <p:ph type="sldNum" sz="quarter" idx="5"/>
          </p:nvPr>
        </p:nvSpPr>
        <p:spPr/>
        <p:txBody>
          <a:bodyPr/>
          <a:lstStyle/>
          <a:p>
            <a:fld id="{097F06D1-9459-492B-B4D5-A85C41D548D2}" type="slidenum">
              <a:rPr lang="en-CA" smtClean="0"/>
              <a:t>9</a:t>
            </a:fld>
            <a:endParaRPr lang="en-CA"/>
          </a:p>
        </p:txBody>
      </p:sp>
    </p:spTree>
    <p:extLst>
      <p:ext uri="{BB962C8B-B14F-4D97-AF65-F5344CB8AC3E}">
        <p14:creationId xmlns:p14="http://schemas.microsoft.com/office/powerpoint/2010/main" val="31784945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10</a:t>
            </a:fld>
            <a:endParaRPr lang="en-CA"/>
          </a:p>
        </p:txBody>
      </p:sp>
    </p:spTree>
    <p:extLst>
      <p:ext uri="{BB962C8B-B14F-4D97-AF65-F5344CB8AC3E}">
        <p14:creationId xmlns:p14="http://schemas.microsoft.com/office/powerpoint/2010/main" val="30479053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Verse 1 “this is a song …”</a:t>
            </a:r>
          </a:p>
        </p:txBody>
      </p:sp>
      <p:sp>
        <p:nvSpPr>
          <p:cNvPr id="4" name="Slide Number Placeholder 3"/>
          <p:cNvSpPr>
            <a:spLocks noGrp="1"/>
          </p:cNvSpPr>
          <p:nvPr>
            <p:ph type="sldNum" sz="quarter" idx="5"/>
          </p:nvPr>
        </p:nvSpPr>
        <p:spPr/>
        <p:txBody>
          <a:bodyPr/>
          <a:lstStyle/>
          <a:p>
            <a:fld id="{097F06D1-9459-492B-B4D5-A85C41D548D2}" type="slidenum">
              <a:rPr lang="en-CA" smtClean="0"/>
              <a:t>11</a:t>
            </a:fld>
            <a:endParaRPr lang="en-CA"/>
          </a:p>
        </p:txBody>
      </p:sp>
    </p:spTree>
    <p:extLst>
      <p:ext uri="{BB962C8B-B14F-4D97-AF65-F5344CB8AC3E}">
        <p14:creationId xmlns:p14="http://schemas.microsoft.com/office/powerpoint/2010/main" val="3960771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Testimony - `</a:t>
            </a:r>
            <a:r>
              <a:rPr lang="en-US" dirty="0" err="1"/>
              <a:t>eduth</a:t>
            </a:r>
            <a:r>
              <a:rPr lang="en-US" dirty="0"/>
              <a:t>; </a:t>
            </a:r>
          </a:p>
          <a:p>
            <a:pPr marL="171450" indent="-171450">
              <a:buFont typeface="Arial" panose="020B0604020202020204" pitchFamily="34" charset="0"/>
              <a:buChar char="•"/>
            </a:pPr>
            <a:r>
              <a:rPr lang="en-US" dirty="0"/>
              <a:t>precepts – </a:t>
            </a:r>
            <a:r>
              <a:rPr lang="en-US" dirty="0" err="1"/>
              <a:t>piqqudim</a:t>
            </a:r>
            <a:r>
              <a:rPr lang="en-US" dirty="0"/>
              <a:t>; </a:t>
            </a:r>
          </a:p>
          <a:p>
            <a:pPr marL="171450" indent="-171450">
              <a:buFont typeface="Arial" panose="020B0604020202020204" pitchFamily="34" charset="0"/>
              <a:buChar char="•"/>
            </a:pPr>
            <a:r>
              <a:rPr lang="en-US" dirty="0"/>
              <a:t>commandment - </a:t>
            </a:r>
            <a:r>
              <a:rPr lang="en-US" dirty="0" err="1"/>
              <a:t>mitzᵉwah</a:t>
            </a:r>
            <a:r>
              <a:rPr lang="en-US" dirty="0"/>
              <a:t>; </a:t>
            </a:r>
          </a:p>
          <a:p>
            <a:pPr marL="171450" indent="-171450">
              <a:buFont typeface="Arial" panose="020B0604020202020204" pitchFamily="34" charset="0"/>
              <a:buChar char="•"/>
            </a:pPr>
            <a:r>
              <a:rPr lang="en-US" dirty="0"/>
              <a:t>fear - </a:t>
            </a:r>
            <a:r>
              <a:rPr lang="en-US" dirty="0" err="1"/>
              <a:t>yir</a:t>
            </a:r>
            <a:r>
              <a:rPr lang="en-US" dirty="0"/>
              <a:t>ᵉ´ah</a:t>
            </a:r>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13</a:t>
            </a:fld>
            <a:endParaRPr lang="en-CA"/>
          </a:p>
        </p:txBody>
      </p:sp>
    </p:spTree>
    <p:extLst>
      <p:ext uri="{BB962C8B-B14F-4D97-AF65-F5344CB8AC3E}">
        <p14:creationId xmlns:p14="http://schemas.microsoft.com/office/powerpoint/2010/main" val="9533002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“statutes” are the “raw material”</a:t>
            </a:r>
          </a:p>
          <a:p>
            <a:pPr marL="171450" indent="-171450">
              <a:buFont typeface="Arial" panose="020B0604020202020204" pitchFamily="34" charset="0"/>
              <a:buChar char="•"/>
            </a:pPr>
            <a:r>
              <a:rPr lang="en-CA" dirty="0"/>
              <a:t>“mish</a:t>
            </a:r>
            <a:r>
              <a:rPr lang="en-CA" dirty="0">
                <a:latin typeface="Calibri" panose="020F0502020204030204" pitchFamily="34" charset="0"/>
                <a:cs typeface="Calibri" panose="020F0502020204030204" pitchFamily="34" charset="0"/>
              </a:rPr>
              <a:t>ᵉpatim” are the application of the statute</a:t>
            </a:r>
            <a:endParaRPr lang="en-CA" dirty="0"/>
          </a:p>
        </p:txBody>
      </p:sp>
      <p:sp>
        <p:nvSpPr>
          <p:cNvPr id="4" name="Slide Number Placeholder 3"/>
          <p:cNvSpPr>
            <a:spLocks noGrp="1"/>
          </p:cNvSpPr>
          <p:nvPr>
            <p:ph type="sldNum" sz="quarter" idx="5"/>
          </p:nvPr>
        </p:nvSpPr>
        <p:spPr/>
        <p:txBody>
          <a:bodyPr/>
          <a:lstStyle/>
          <a:p>
            <a:fld id="{097F06D1-9459-492B-B4D5-A85C41D548D2}" type="slidenum">
              <a:rPr lang="en-CA" smtClean="0"/>
              <a:t>14</a:t>
            </a:fld>
            <a:endParaRPr lang="en-CA"/>
          </a:p>
        </p:txBody>
      </p:sp>
    </p:spTree>
    <p:extLst>
      <p:ext uri="{BB962C8B-B14F-4D97-AF65-F5344CB8AC3E}">
        <p14:creationId xmlns:p14="http://schemas.microsoft.com/office/powerpoint/2010/main" val="2659886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7C235-FE4F-8B3C-A90A-D8248A3C48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0FA2919C-829C-06EC-A5DE-269C68A9C4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02C9343C-B80E-0D51-102C-95FCCBE3C267}"/>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5" name="Footer Placeholder 4">
            <a:extLst>
              <a:ext uri="{FF2B5EF4-FFF2-40B4-BE49-F238E27FC236}">
                <a16:creationId xmlns:a16="http://schemas.microsoft.com/office/drawing/2014/main" id="{C37C0636-73EC-6203-6811-E1D93D5F711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14EA939-2DC5-0A50-F5F0-B3ECE49BC67E}"/>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19897034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D0B754-4F89-9ECE-60D7-342D89185A27}"/>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FABF973-272C-50AE-E0B6-A14A11291D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06000D5-8AA3-81FA-E59A-60B56B3F0522}"/>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5" name="Footer Placeholder 4">
            <a:extLst>
              <a:ext uri="{FF2B5EF4-FFF2-40B4-BE49-F238E27FC236}">
                <a16:creationId xmlns:a16="http://schemas.microsoft.com/office/drawing/2014/main" id="{B82F1F67-C687-33C2-5A77-D911DCBC30B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0A21FCE-CBFF-CF98-2027-CC7F75E05CB8}"/>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2166517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2FC156-0B0C-650C-DFB0-A2F20D75D1F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420D222-2722-97EA-B259-95D3E7B76F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10A5763-0332-A7D7-0524-8D7125EA0B75}"/>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5" name="Footer Placeholder 4">
            <a:extLst>
              <a:ext uri="{FF2B5EF4-FFF2-40B4-BE49-F238E27FC236}">
                <a16:creationId xmlns:a16="http://schemas.microsoft.com/office/drawing/2014/main" id="{CF81F0E2-E351-29E2-DF04-BBEBB9A7493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915CB67-D914-BF1C-0DCF-912BD2A8D2A4}"/>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3936168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91479B-5DC4-9AEB-EDC4-0CA37B4F2F8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44B0BA73-6D3F-CEB7-7937-723D39B85A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41E7520-958E-648E-43AE-308757316AE9}"/>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5" name="Footer Placeholder 4">
            <a:extLst>
              <a:ext uri="{FF2B5EF4-FFF2-40B4-BE49-F238E27FC236}">
                <a16:creationId xmlns:a16="http://schemas.microsoft.com/office/drawing/2014/main" id="{F7FC1E3B-C4F0-957F-4A15-A88F1E607BA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CBF1CBA-F1C2-1326-F66C-20CF1C0E3B95}"/>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1769483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97878-0556-54AC-CD2E-0EFEED28EF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4885963-25E1-3F4C-3D6D-5041D76EF0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646384C-C206-3054-22E3-CB47ACEE02D3}"/>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5" name="Footer Placeholder 4">
            <a:extLst>
              <a:ext uri="{FF2B5EF4-FFF2-40B4-BE49-F238E27FC236}">
                <a16:creationId xmlns:a16="http://schemas.microsoft.com/office/drawing/2014/main" id="{5AF10FE2-CF42-23EF-420D-8E233A47F59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2140889-78E5-E6B3-5BD4-ECC9253DFDB9}"/>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4026593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C428F9-EEE8-2BE5-B1FA-FA5940FAA7C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4272CDC-C31C-9618-6D9C-C6408667E4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BFA76B3-5A99-D04E-3EE9-1220961C4E4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290D354-FE52-CBF5-2A98-4EEC4804768B}"/>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6" name="Footer Placeholder 5">
            <a:extLst>
              <a:ext uri="{FF2B5EF4-FFF2-40B4-BE49-F238E27FC236}">
                <a16:creationId xmlns:a16="http://schemas.microsoft.com/office/drawing/2014/main" id="{CA39A478-013C-4DFF-F0CA-F9A4F01CD7EB}"/>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94E7C4D-90B4-8D15-A27A-6689DB73F1D0}"/>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2781285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CFCEA-8805-E08D-1E4B-0215F251D00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E4F0DFE-AEBB-2D39-D62D-3146200717E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75E684-3416-1524-4A13-CD4C011FB18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24223802-5B29-1155-FEA1-8E907A3E17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175863E-C92F-189A-355A-2C705DCFF48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ACD9FA78-7FB2-9344-87BF-8DA90DE5E250}"/>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8" name="Footer Placeholder 7">
            <a:extLst>
              <a:ext uri="{FF2B5EF4-FFF2-40B4-BE49-F238E27FC236}">
                <a16:creationId xmlns:a16="http://schemas.microsoft.com/office/drawing/2014/main" id="{C15EF0F2-826E-E60D-CE58-D2B61F4E423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A7F7B27-9531-97A4-97B4-128DD0E84117}"/>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618350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A96A9-6136-986A-93CE-C35BEB652617}"/>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A5ED615B-7D7C-D53C-14D2-FB9757DE0329}"/>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4" name="Footer Placeholder 3">
            <a:extLst>
              <a:ext uri="{FF2B5EF4-FFF2-40B4-BE49-F238E27FC236}">
                <a16:creationId xmlns:a16="http://schemas.microsoft.com/office/drawing/2014/main" id="{3158FEE6-72F5-50ED-696C-51DD0ACD70F5}"/>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B7E49994-E3AE-D64A-CBD1-335C752767ED}"/>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21367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59DD37-B611-6DF8-7353-B110C7CBF51D}"/>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3" name="Footer Placeholder 2">
            <a:extLst>
              <a:ext uri="{FF2B5EF4-FFF2-40B4-BE49-F238E27FC236}">
                <a16:creationId xmlns:a16="http://schemas.microsoft.com/office/drawing/2014/main" id="{CA741EC2-4768-64CF-2A9E-206F5511FF2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AEC086B5-A522-2E4B-A1E7-73F2E3D65C04}"/>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4147225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FC22B-4F8A-BF54-7201-EB91F7647F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68485B9-D32B-635E-6391-780A215CE5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785F2549-8B55-40E1-8B25-0C1A8143CD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CBBAB0E-4DD3-62FF-4E93-327D014BB97F}"/>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6" name="Footer Placeholder 5">
            <a:extLst>
              <a:ext uri="{FF2B5EF4-FFF2-40B4-BE49-F238E27FC236}">
                <a16:creationId xmlns:a16="http://schemas.microsoft.com/office/drawing/2014/main" id="{2E8FFA12-8E96-6B35-A1A9-4531B1703E4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EE3DAEA-DF2F-B9C2-E6AC-0BE951CE3830}"/>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2334033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B9C86-3A2A-68DC-74AD-C6EAC1E28B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B8E0F41C-AFC7-4F49-62C5-3A6AC8870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B6343D54-6DB8-44CD-CE41-B28D4BD475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27C669-3D05-40AD-9438-7F8CB1883FA4}"/>
              </a:ext>
            </a:extLst>
          </p:cNvPr>
          <p:cNvSpPr>
            <a:spLocks noGrp="1"/>
          </p:cNvSpPr>
          <p:nvPr>
            <p:ph type="dt" sz="half" idx="10"/>
          </p:nvPr>
        </p:nvSpPr>
        <p:spPr/>
        <p:txBody>
          <a:bodyPr/>
          <a:lstStyle/>
          <a:p>
            <a:fld id="{293D7FAD-0899-455D-9960-921A14BFB26A}" type="datetimeFigureOut">
              <a:rPr lang="en-CA" smtClean="0"/>
              <a:t>2024-06-08</a:t>
            </a:fld>
            <a:endParaRPr lang="en-CA"/>
          </a:p>
        </p:txBody>
      </p:sp>
      <p:sp>
        <p:nvSpPr>
          <p:cNvPr id="6" name="Footer Placeholder 5">
            <a:extLst>
              <a:ext uri="{FF2B5EF4-FFF2-40B4-BE49-F238E27FC236}">
                <a16:creationId xmlns:a16="http://schemas.microsoft.com/office/drawing/2014/main" id="{F1A3CA78-68F0-0690-152A-6DE6DBD0F66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23F3C23-4D04-41B7-EE26-DBF7823EAB78}"/>
              </a:ext>
            </a:extLst>
          </p:cNvPr>
          <p:cNvSpPr>
            <a:spLocks noGrp="1"/>
          </p:cNvSpPr>
          <p:nvPr>
            <p:ph type="sldNum" sz="quarter" idx="12"/>
          </p:nvPr>
        </p:nvSpPr>
        <p:spPr/>
        <p:txBody>
          <a:bodyPr/>
          <a:lstStyle/>
          <a:p>
            <a:fld id="{26D80A45-48ED-4323-ADE9-4E10D8B629EC}" type="slidenum">
              <a:rPr lang="en-CA" smtClean="0"/>
              <a:t>‹#›</a:t>
            </a:fld>
            <a:endParaRPr lang="en-CA"/>
          </a:p>
        </p:txBody>
      </p:sp>
    </p:spTree>
    <p:extLst>
      <p:ext uri="{BB962C8B-B14F-4D97-AF65-F5344CB8AC3E}">
        <p14:creationId xmlns:p14="http://schemas.microsoft.com/office/powerpoint/2010/main" val="366586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C9F312C-1374-03C0-68C1-845501DB7F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DF16EAD-11F8-4A5A-7C53-138FB48059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7D6C4A3-5D32-ED87-F604-E0352C32C9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D7FAD-0899-455D-9960-921A14BFB26A}" type="datetimeFigureOut">
              <a:rPr lang="en-CA" smtClean="0"/>
              <a:t>2024-06-08</a:t>
            </a:fld>
            <a:endParaRPr lang="en-CA"/>
          </a:p>
        </p:txBody>
      </p:sp>
      <p:sp>
        <p:nvSpPr>
          <p:cNvPr id="5" name="Footer Placeholder 4">
            <a:extLst>
              <a:ext uri="{FF2B5EF4-FFF2-40B4-BE49-F238E27FC236}">
                <a16:creationId xmlns:a16="http://schemas.microsoft.com/office/drawing/2014/main" id="{E3E3EAC3-3FEE-CA58-A629-070372CD95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FE5DF98B-35CA-9469-21DD-B78A10C69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D80A45-48ED-4323-ADE9-4E10D8B629EC}" type="slidenum">
              <a:rPr lang="en-CA" smtClean="0"/>
              <a:t>‹#›</a:t>
            </a:fld>
            <a:endParaRPr lang="en-CA"/>
          </a:p>
        </p:txBody>
      </p:sp>
    </p:spTree>
    <p:extLst>
      <p:ext uri="{BB962C8B-B14F-4D97-AF65-F5344CB8AC3E}">
        <p14:creationId xmlns:p14="http://schemas.microsoft.com/office/powerpoint/2010/main" val="3835015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101DD-F509-CE1F-127D-6F86F9014DE0}"/>
              </a:ext>
            </a:extLst>
          </p:cNvPr>
          <p:cNvSpPr>
            <a:spLocks noGrp="1"/>
          </p:cNvSpPr>
          <p:nvPr>
            <p:ph type="ctrTitle"/>
          </p:nvPr>
        </p:nvSpPr>
        <p:spPr>
          <a:xfrm>
            <a:off x="1524000" y="0"/>
            <a:ext cx="9144000" cy="1003300"/>
          </a:xfrm>
        </p:spPr>
        <p:txBody>
          <a:bodyPr/>
          <a:lstStyle/>
          <a:p>
            <a:r>
              <a:rPr lang="en-CA" dirty="0">
                <a:latin typeface="Arial Black" panose="020B0A04020102020204" pitchFamily="34" charset="0"/>
              </a:rPr>
              <a:t>A World Without Lies</a:t>
            </a:r>
          </a:p>
        </p:txBody>
      </p:sp>
      <p:sp>
        <p:nvSpPr>
          <p:cNvPr id="3" name="Subtitle 2">
            <a:extLst>
              <a:ext uri="{FF2B5EF4-FFF2-40B4-BE49-F238E27FC236}">
                <a16:creationId xmlns:a16="http://schemas.microsoft.com/office/drawing/2014/main" id="{43F6AE6B-8B8A-53E8-0BFB-A1226179ADE6}"/>
              </a:ext>
            </a:extLst>
          </p:cNvPr>
          <p:cNvSpPr>
            <a:spLocks noGrp="1"/>
          </p:cNvSpPr>
          <p:nvPr>
            <p:ph type="subTitle" idx="1"/>
          </p:nvPr>
        </p:nvSpPr>
        <p:spPr>
          <a:xfrm>
            <a:off x="0" y="1003300"/>
            <a:ext cx="12192000" cy="5854700"/>
          </a:xfrm>
        </p:spPr>
        <p:txBody>
          <a:bodyPr>
            <a:normAutofit lnSpcReduction="10000"/>
          </a:bodyPr>
          <a:lstStyle/>
          <a:p>
            <a:r>
              <a:rPr lang="en-CA" sz="2800" b="1" dirty="0">
                <a:solidFill>
                  <a:srgbClr val="FF0000"/>
                </a:solidFill>
              </a:rPr>
              <a:t>Sanctify them in the truth; </a:t>
            </a:r>
            <a:r>
              <a:rPr lang="en-CA" sz="2800" b="1" i="1" dirty="0">
                <a:solidFill>
                  <a:srgbClr val="FF0000"/>
                </a:solidFill>
                <a:highlight>
                  <a:srgbClr val="FFFF00"/>
                </a:highlight>
              </a:rPr>
              <a:t>your word is truth</a:t>
            </a:r>
            <a:r>
              <a:rPr lang="en-CA" sz="2800" b="1" dirty="0">
                <a:solidFill>
                  <a:srgbClr val="FF0000"/>
                </a:solidFill>
              </a:rPr>
              <a:t>.</a:t>
            </a:r>
            <a:br>
              <a:rPr lang="en-CA" sz="2800" b="1" dirty="0">
                <a:solidFill>
                  <a:srgbClr val="FF0000"/>
                </a:solidFill>
              </a:rPr>
            </a:br>
            <a:r>
              <a:rPr lang="en-CA" sz="2800" b="1" dirty="0">
                <a:solidFill>
                  <a:srgbClr val="FF0000"/>
                </a:solidFill>
              </a:rPr>
              <a:t>… and you will know the truth, and </a:t>
            </a:r>
            <a:r>
              <a:rPr lang="en-CA" sz="2800" b="1" i="1" dirty="0">
                <a:solidFill>
                  <a:srgbClr val="FF0000"/>
                </a:solidFill>
                <a:highlight>
                  <a:srgbClr val="FFFF00"/>
                </a:highlight>
              </a:rPr>
              <a:t>the truth will set you free</a:t>
            </a:r>
            <a:r>
              <a:rPr lang="en-CA" sz="2800" dirty="0"/>
              <a:t>.</a:t>
            </a:r>
          </a:p>
          <a:p>
            <a:pPr algn="r">
              <a:lnSpc>
                <a:spcPct val="70000"/>
              </a:lnSpc>
              <a:spcBef>
                <a:spcPts val="0"/>
              </a:spcBef>
            </a:pPr>
            <a:r>
              <a:rPr lang="en-CA" sz="2000" b="1" dirty="0"/>
              <a:t>John 17:17, 8:32 ESV</a:t>
            </a:r>
          </a:p>
          <a:p>
            <a:r>
              <a:rPr lang="en-CA" sz="2800" b="1" i="1" dirty="0">
                <a:solidFill>
                  <a:srgbClr val="FF0000"/>
                </a:solidFill>
                <a:highlight>
                  <a:srgbClr val="FFFF00"/>
                </a:highlight>
              </a:rPr>
              <a:t>for the LORD will bless you</a:t>
            </a:r>
            <a:r>
              <a:rPr lang="en-CA" sz="2800" b="1" dirty="0">
                <a:solidFill>
                  <a:srgbClr val="FF0000"/>
                </a:solidFill>
              </a:rPr>
              <a:t> in the land that the LORD your God is giving you for an inheritance to possess … </a:t>
            </a:r>
            <a:br>
              <a:rPr lang="en-CA" sz="2800" b="1" dirty="0">
                <a:solidFill>
                  <a:srgbClr val="FF0000"/>
                </a:solidFill>
              </a:rPr>
            </a:br>
            <a:r>
              <a:rPr lang="en-CA" sz="2800" b="1" i="1" dirty="0">
                <a:solidFill>
                  <a:srgbClr val="FF0000"/>
                </a:solidFill>
                <a:highlight>
                  <a:srgbClr val="FFFF00"/>
                </a:highlight>
              </a:rPr>
              <a:t>proclaim liberty</a:t>
            </a:r>
            <a:r>
              <a:rPr lang="en-CA" sz="2800" b="1" dirty="0">
                <a:solidFill>
                  <a:srgbClr val="FF0000"/>
                </a:solidFill>
              </a:rPr>
              <a:t> throughout the [earth] to all its inhabitants.</a:t>
            </a:r>
          </a:p>
          <a:p>
            <a:pPr algn="r">
              <a:lnSpc>
                <a:spcPct val="70000"/>
              </a:lnSpc>
              <a:spcBef>
                <a:spcPts val="0"/>
              </a:spcBef>
            </a:pPr>
            <a:r>
              <a:rPr lang="en-CA" sz="2000" b="1" dirty="0"/>
              <a:t>Deuteronomy 15:4b, Leviticus 25:10a</a:t>
            </a:r>
            <a:r>
              <a:rPr lang="el-GR" sz="2000" b="1" dirty="0"/>
              <a:t>β</a:t>
            </a:r>
            <a:r>
              <a:rPr lang="en-CA" sz="2000" b="1" dirty="0"/>
              <a:t> ESV</a:t>
            </a:r>
          </a:p>
          <a:p>
            <a:r>
              <a:rPr lang="en-CA" b="1" dirty="0">
                <a:solidFill>
                  <a:srgbClr val="FF0000"/>
                </a:solidFill>
              </a:rPr>
              <a:t>… </a:t>
            </a:r>
            <a:r>
              <a:rPr lang="en-CA" sz="2800" b="1" dirty="0">
                <a:solidFill>
                  <a:srgbClr val="FF0000"/>
                </a:solidFill>
              </a:rPr>
              <a:t>you shall </a:t>
            </a:r>
            <a:r>
              <a:rPr lang="en-CA" sz="2800" b="1" i="1" dirty="0">
                <a:solidFill>
                  <a:srgbClr val="FF0000"/>
                </a:solidFill>
                <a:highlight>
                  <a:srgbClr val="FFFF00"/>
                </a:highlight>
              </a:rPr>
              <a:t>read this [torah] before all Israel</a:t>
            </a:r>
            <a:r>
              <a:rPr lang="en-CA" sz="2800" b="1" dirty="0">
                <a:solidFill>
                  <a:srgbClr val="FF0000"/>
                </a:solidFill>
              </a:rPr>
              <a:t> in their hearing.   Assemble the people, men, women, and </a:t>
            </a:r>
            <a:r>
              <a:rPr lang="en-CA" sz="2800" b="1" i="1" dirty="0">
                <a:solidFill>
                  <a:srgbClr val="FF0000"/>
                </a:solidFill>
                <a:highlight>
                  <a:srgbClr val="FFFF00"/>
                </a:highlight>
              </a:rPr>
              <a:t>little ones</a:t>
            </a:r>
            <a:r>
              <a:rPr lang="en-CA" sz="2800" b="1" dirty="0">
                <a:solidFill>
                  <a:srgbClr val="FF0000"/>
                </a:solidFill>
              </a:rPr>
              <a:t>, and the sojourner within your towns, that they may hear and learn to fear the LORD your God, and be careful to do all the words of this [torah],  and that </a:t>
            </a:r>
            <a:r>
              <a:rPr lang="en-CA" sz="2800" b="1" i="1" dirty="0">
                <a:solidFill>
                  <a:srgbClr val="FF0000"/>
                </a:solidFill>
                <a:highlight>
                  <a:srgbClr val="FFFF00"/>
                </a:highlight>
              </a:rPr>
              <a:t>their children</a:t>
            </a:r>
            <a:r>
              <a:rPr lang="en-CA" sz="2800" b="1" dirty="0">
                <a:solidFill>
                  <a:srgbClr val="FF0000"/>
                </a:solidFill>
              </a:rPr>
              <a:t>, who have not known it, </a:t>
            </a:r>
            <a:br>
              <a:rPr lang="en-CA" sz="2800" b="1" dirty="0">
                <a:solidFill>
                  <a:srgbClr val="FF0000"/>
                </a:solidFill>
              </a:rPr>
            </a:br>
            <a:r>
              <a:rPr lang="en-CA" sz="2800" b="1" i="1" dirty="0">
                <a:solidFill>
                  <a:srgbClr val="FF0000"/>
                </a:solidFill>
                <a:highlight>
                  <a:srgbClr val="FFFF00"/>
                </a:highlight>
              </a:rPr>
              <a:t>may hear and learn to fear the LORD your God</a:t>
            </a:r>
            <a:r>
              <a:rPr lang="en-CA" sz="2800" b="1" dirty="0">
                <a:solidFill>
                  <a:srgbClr val="FF0000"/>
                </a:solidFill>
              </a:rPr>
              <a:t> …</a:t>
            </a:r>
            <a:endParaRPr lang="en-CA" b="1" dirty="0">
              <a:solidFill>
                <a:srgbClr val="FF0000"/>
              </a:solidFill>
            </a:endParaRPr>
          </a:p>
          <a:p>
            <a:pPr algn="r">
              <a:lnSpc>
                <a:spcPct val="70000"/>
              </a:lnSpc>
              <a:spcBef>
                <a:spcPts val="0"/>
              </a:spcBef>
            </a:pPr>
            <a:r>
              <a:rPr lang="en-CA" sz="2000" b="1" dirty="0"/>
              <a:t>Deuteronomy  31:11b-13a ESV</a:t>
            </a:r>
          </a:p>
          <a:p>
            <a:pPr>
              <a:spcBef>
                <a:spcPts val="600"/>
              </a:spcBef>
            </a:pPr>
            <a:r>
              <a:rPr lang="en-CA" sz="2800" b="1" dirty="0">
                <a:solidFill>
                  <a:srgbClr val="FF0000"/>
                </a:solidFill>
              </a:rPr>
              <a:t>I have taught you </a:t>
            </a:r>
            <a:r>
              <a:rPr lang="en-CA" sz="2800" b="1" i="1" dirty="0">
                <a:solidFill>
                  <a:srgbClr val="FF0000"/>
                </a:solidFill>
                <a:highlight>
                  <a:srgbClr val="FFFF00"/>
                </a:highlight>
              </a:rPr>
              <a:t>statutes and [mishᵉpatim]</a:t>
            </a:r>
            <a:r>
              <a:rPr lang="en-CA" sz="2800" b="1" dirty="0">
                <a:solidFill>
                  <a:srgbClr val="FF0000"/>
                </a:solidFill>
              </a:rPr>
              <a:t>, </a:t>
            </a:r>
            <a:br>
              <a:rPr lang="en-CA" sz="2800" b="1" dirty="0">
                <a:solidFill>
                  <a:srgbClr val="FF0000"/>
                </a:solidFill>
              </a:rPr>
            </a:br>
            <a:r>
              <a:rPr lang="en-CA" sz="2800" b="1" dirty="0">
                <a:solidFill>
                  <a:srgbClr val="FF0000"/>
                </a:solidFill>
              </a:rPr>
              <a:t>as the LORD my God commanded me … Keep them and do them, </a:t>
            </a:r>
            <a:br>
              <a:rPr lang="en-CA" sz="2800" b="1" dirty="0">
                <a:solidFill>
                  <a:srgbClr val="FF0000"/>
                </a:solidFill>
              </a:rPr>
            </a:br>
            <a:r>
              <a:rPr lang="en-CA" sz="2800" b="1" dirty="0">
                <a:solidFill>
                  <a:srgbClr val="FF0000"/>
                </a:solidFill>
              </a:rPr>
              <a:t>for that </a:t>
            </a:r>
            <a:r>
              <a:rPr lang="en-CA" sz="2800" b="1" i="1" dirty="0">
                <a:solidFill>
                  <a:srgbClr val="FF0000"/>
                </a:solidFill>
                <a:highlight>
                  <a:srgbClr val="FFFF00"/>
                </a:highlight>
              </a:rPr>
              <a:t>will be your wisdom and your understanding</a:t>
            </a:r>
            <a:r>
              <a:rPr lang="en-CA" sz="2800" b="1" dirty="0">
                <a:solidFill>
                  <a:srgbClr val="FF0000"/>
                </a:solidFill>
              </a:rPr>
              <a:t> …</a:t>
            </a:r>
          </a:p>
          <a:p>
            <a:pPr algn="r">
              <a:lnSpc>
                <a:spcPct val="70000"/>
              </a:lnSpc>
              <a:spcBef>
                <a:spcPts val="0"/>
              </a:spcBef>
            </a:pPr>
            <a:r>
              <a:rPr lang="en-CA" sz="2000" b="1" dirty="0"/>
              <a:t>Deuteronomy 4:5a, 6a ESV</a:t>
            </a:r>
          </a:p>
        </p:txBody>
      </p:sp>
      <p:sp>
        <p:nvSpPr>
          <p:cNvPr id="5" name="TextBox 4">
            <a:extLst>
              <a:ext uri="{FF2B5EF4-FFF2-40B4-BE49-F238E27FC236}">
                <a16:creationId xmlns:a16="http://schemas.microsoft.com/office/drawing/2014/main" id="{B318E53B-FDB7-3195-9319-ABB18C8EC6DA}"/>
              </a:ext>
            </a:extLst>
          </p:cNvPr>
          <p:cNvSpPr txBox="1"/>
          <p:nvPr/>
        </p:nvSpPr>
        <p:spPr>
          <a:xfrm>
            <a:off x="0" y="6604084"/>
            <a:ext cx="12192000" cy="253916"/>
          </a:xfrm>
          <a:prstGeom prst="rect">
            <a:avLst/>
          </a:prstGeom>
          <a:noFill/>
        </p:spPr>
        <p:txBody>
          <a:bodyPr wrap="square">
            <a:spAutoFit/>
          </a:bodyPr>
          <a:lstStyle/>
          <a:p>
            <a:r>
              <a:rPr lang="en-CA" sz="105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446250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EE5E3-9A94-60AB-7291-14B03B48BD96}"/>
              </a:ext>
            </a:extLst>
          </p:cNvPr>
          <p:cNvSpPr>
            <a:spLocks noGrp="1"/>
          </p:cNvSpPr>
          <p:nvPr>
            <p:ph type="title"/>
          </p:nvPr>
        </p:nvSpPr>
        <p:spPr>
          <a:xfrm>
            <a:off x="838200" y="1"/>
            <a:ext cx="10515600" cy="1162372"/>
          </a:xfrm>
        </p:spPr>
        <p:txBody>
          <a:bodyPr/>
          <a:lstStyle/>
          <a:p>
            <a:pPr algn="ctr"/>
            <a:r>
              <a:rPr lang="en-CA" b="1" i="1" dirty="0" err="1">
                <a:latin typeface="Arial Black" panose="020B0A04020102020204" pitchFamily="34" charset="0"/>
              </a:rPr>
              <a:t>mishᵉpat</a:t>
            </a:r>
            <a:r>
              <a:rPr lang="en-CA" b="1" i="1" dirty="0">
                <a:latin typeface="Arial Black" panose="020B0A04020102020204" pitchFamily="34" charset="0"/>
              </a:rPr>
              <a:t> </a:t>
            </a:r>
            <a:r>
              <a:rPr lang="en-CA" dirty="0">
                <a:latin typeface="Arial Black" panose="020B0A04020102020204" pitchFamily="34" charset="0"/>
              </a:rPr>
              <a:t>and </a:t>
            </a:r>
            <a:r>
              <a:rPr lang="en-CA" b="1" i="1" dirty="0">
                <a:latin typeface="Arial Black" panose="020B0A04020102020204" pitchFamily="34" charset="0"/>
              </a:rPr>
              <a:t>mishᵉpatim</a:t>
            </a:r>
            <a:endParaRPr lang="en-CA" dirty="0"/>
          </a:p>
        </p:txBody>
      </p:sp>
      <p:sp>
        <p:nvSpPr>
          <p:cNvPr id="3" name="Content Placeholder 2">
            <a:extLst>
              <a:ext uri="{FF2B5EF4-FFF2-40B4-BE49-F238E27FC236}">
                <a16:creationId xmlns:a16="http://schemas.microsoft.com/office/drawing/2014/main" id="{C7CFD80B-2AD2-F0DA-844F-AB6C07FEF631}"/>
              </a:ext>
            </a:extLst>
          </p:cNvPr>
          <p:cNvSpPr>
            <a:spLocks noGrp="1"/>
          </p:cNvSpPr>
          <p:nvPr>
            <p:ph idx="1"/>
          </p:nvPr>
        </p:nvSpPr>
        <p:spPr>
          <a:xfrm>
            <a:off x="0" y="1162374"/>
            <a:ext cx="12192000" cy="5695626"/>
          </a:xfrm>
        </p:spPr>
        <p:txBody>
          <a:bodyPr/>
          <a:lstStyle/>
          <a:p>
            <a:r>
              <a:rPr lang="he-IL" sz="3200" dirty="0">
                <a:cs typeface="+mj-cs"/>
              </a:rPr>
              <a:t>מִשְׁפָּט</a:t>
            </a:r>
            <a:r>
              <a:rPr lang="en-CA" sz="3200" dirty="0">
                <a:cs typeface="+mj-cs"/>
              </a:rPr>
              <a:t> </a:t>
            </a:r>
            <a:r>
              <a:rPr lang="en-CA" dirty="0"/>
              <a:t> - </a:t>
            </a:r>
            <a:r>
              <a:rPr lang="en-CA" dirty="0" err="1"/>
              <a:t>mishᵉpat</a:t>
            </a:r>
            <a:r>
              <a:rPr lang="en-CA" dirty="0"/>
              <a:t>, is singular; and, </a:t>
            </a:r>
            <a:r>
              <a:rPr lang="en-CA" sz="3200" dirty="0">
                <a:cs typeface="+mj-cs"/>
              </a:rPr>
              <a:t> </a:t>
            </a:r>
            <a:r>
              <a:rPr lang="he-IL" sz="3200" dirty="0">
                <a:cs typeface="+mj-cs"/>
              </a:rPr>
              <a:t>מִשְׁפָּטִים</a:t>
            </a:r>
            <a:r>
              <a:rPr lang="en-CA" sz="3200" dirty="0">
                <a:cs typeface="+mj-cs"/>
              </a:rPr>
              <a:t> </a:t>
            </a:r>
            <a:r>
              <a:rPr lang="en-CA" dirty="0"/>
              <a:t> - mishᵉpatim is plural</a:t>
            </a:r>
          </a:p>
          <a:p>
            <a:r>
              <a:rPr lang="en-CA" b="1" dirty="0">
                <a:highlight>
                  <a:srgbClr val="FFFF00"/>
                </a:highlight>
              </a:rPr>
              <a:t>Both words are very complicated with many nuances of meaning</a:t>
            </a:r>
            <a:r>
              <a:rPr lang="en-CA" dirty="0"/>
              <a:t>: </a:t>
            </a:r>
            <a:br>
              <a:rPr lang="en-CA" dirty="0"/>
            </a:br>
            <a:r>
              <a:rPr lang="en-CA" dirty="0"/>
              <a:t>see </a:t>
            </a:r>
            <a:r>
              <a:rPr lang="en-CA" b="1" dirty="0"/>
              <a:t>TWOT</a:t>
            </a:r>
            <a:r>
              <a:rPr lang="en-CA" dirty="0"/>
              <a:t> article 2443 pages 947-949, </a:t>
            </a:r>
            <a:r>
              <a:rPr lang="en-CA" b="1" dirty="0"/>
              <a:t>BDB</a:t>
            </a:r>
            <a:r>
              <a:rPr lang="en-CA" dirty="0"/>
              <a:t> pages 1047-1049, </a:t>
            </a:r>
            <a:br>
              <a:rPr lang="en-CA" dirty="0"/>
            </a:br>
            <a:r>
              <a:rPr lang="en-CA" b="1" dirty="0"/>
              <a:t>TDOT</a:t>
            </a:r>
            <a:r>
              <a:rPr lang="en-CA" dirty="0"/>
              <a:t> pages volume IX pages 86-98 </a:t>
            </a:r>
          </a:p>
          <a:p>
            <a:r>
              <a:rPr lang="en-CA" dirty="0"/>
              <a:t>From the perspective of God’s teaching on salvation: </a:t>
            </a:r>
            <a:r>
              <a:rPr lang="en-CA" b="1" dirty="0">
                <a:highlight>
                  <a:srgbClr val="FFFF00"/>
                </a:highlight>
              </a:rPr>
              <a:t>the singular “</a:t>
            </a:r>
            <a:r>
              <a:rPr lang="en-CA" b="1" i="1" dirty="0" err="1">
                <a:highlight>
                  <a:srgbClr val="FFFF00"/>
                </a:highlight>
              </a:rPr>
              <a:t>mishᵉpat</a:t>
            </a:r>
            <a:r>
              <a:rPr lang="en-CA" b="1" dirty="0">
                <a:highlight>
                  <a:srgbClr val="FFFF00"/>
                </a:highlight>
              </a:rPr>
              <a:t>”</a:t>
            </a:r>
            <a:r>
              <a:rPr lang="en-CA" dirty="0"/>
              <a:t>, </a:t>
            </a:r>
            <a:r>
              <a:rPr lang="en-CA" b="1" dirty="0">
                <a:highlight>
                  <a:srgbClr val="FFFF00"/>
                </a:highlight>
              </a:rPr>
              <a:t>means “justness”, the “state of being just”</a:t>
            </a:r>
            <a:r>
              <a:rPr lang="en-CA" dirty="0"/>
              <a:t>, when it is used with reference to a </a:t>
            </a:r>
            <a:r>
              <a:rPr lang="en-CA" b="1" dirty="0">
                <a:highlight>
                  <a:srgbClr val="FFFF00"/>
                </a:highlight>
              </a:rPr>
              <a:t>character attribute of God</a:t>
            </a:r>
            <a:r>
              <a:rPr lang="en-CA" dirty="0"/>
              <a:t>, or a character attribute God requires of True Worshippers</a:t>
            </a:r>
          </a:p>
          <a:p>
            <a:r>
              <a:rPr lang="en-CA" dirty="0"/>
              <a:t>When it is used in a more abstract sense, “</a:t>
            </a:r>
            <a:r>
              <a:rPr lang="en-CA" b="1" dirty="0">
                <a:highlight>
                  <a:srgbClr val="FFFF00"/>
                </a:highlight>
              </a:rPr>
              <a:t>justice</a:t>
            </a:r>
            <a:r>
              <a:rPr lang="en-CA" dirty="0"/>
              <a:t>” is the closest translation</a:t>
            </a:r>
          </a:p>
          <a:p>
            <a:r>
              <a:rPr lang="en-CA" b="1" dirty="0">
                <a:highlight>
                  <a:srgbClr val="FFFF00"/>
                </a:highlight>
              </a:rPr>
              <a:t>The lexicons are very poor with the plural</a:t>
            </a:r>
            <a:r>
              <a:rPr lang="en-CA" dirty="0"/>
              <a:t> – the analogy of English is actually close: what is the plural of “justness” or “justice”?</a:t>
            </a:r>
          </a:p>
          <a:p>
            <a:r>
              <a:rPr lang="en-CA" dirty="0"/>
              <a:t>There really isn’t any, so </a:t>
            </a:r>
            <a:r>
              <a:rPr lang="en-CA" b="1" dirty="0">
                <a:highlight>
                  <a:srgbClr val="FFFF00"/>
                </a:highlight>
              </a:rPr>
              <a:t>a completely different range of meaning is implied</a:t>
            </a:r>
            <a:r>
              <a:rPr lang="en-CA" dirty="0"/>
              <a:t> </a:t>
            </a:r>
          </a:p>
        </p:txBody>
      </p:sp>
    </p:spTree>
    <p:extLst>
      <p:ext uri="{BB962C8B-B14F-4D97-AF65-F5344CB8AC3E}">
        <p14:creationId xmlns:p14="http://schemas.microsoft.com/office/powerpoint/2010/main" val="20006935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E62EA-0E6C-9B56-FAAC-5653F16EC0AA}"/>
              </a:ext>
            </a:extLst>
          </p:cNvPr>
          <p:cNvSpPr>
            <a:spLocks noGrp="1"/>
          </p:cNvSpPr>
          <p:nvPr>
            <p:ph type="title"/>
          </p:nvPr>
        </p:nvSpPr>
        <p:spPr>
          <a:xfrm>
            <a:off x="838200" y="1"/>
            <a:ext cx="10515600" cy="1131375"/>
          </a:xfrm>
        </p:spPr>
        <p:txBody>
          <a:bodyPr/>
          <a:lstStyle/>
          <a:p>
            <a:pPr algn="ctr"/>
            <a:r>
              <a:rPr lang="en-CA" dirty="0">
                <a:latin typeface="Aptos Black" panose="020F0502020204030204" pitchFamily="34" charset="0"/>
              </a:rPr>
              <a:t>Examples of </a:t>
            </a:r>
            <a:r>
              <a:rPr lang="en-CA" b="1" i="1" dirty="0">
                <a:latin typeface="Arial Black" panose="020B0A04020102020204" pitchFamily="34" charset="0"/>
              </a:rPr>
              <a:t>mishᵉpatim</a:t>
            </a:r>
            <a:endParaRPr lang="en-CA" dirty="0">
              <a:latin typeface="Aptos Black" panose="020F0502020204030204" pitchFamily="34" charset="0"/>
            </a:endParaRPr>
          </a:p>
        </p:txBody>
      </p:sp>
      <p:sp>
        <p:nvSpPr>
          <p:cNvPr id="3" name="Content Placeholder 2">
            <a:extLst>
              <a:ext uri="{FF2B5EF4-FFF2-40B4-BE49-F238E27FC236}">
                <a16:creationId xmlns:a16="http://schemas.microsoft.com/office/drawing/2014/main" id="{E12D8FFF-FC55-48C1-B98E-61B410C8A186}"/>
              </a:ext>
            </a:extLst>
          </p:cNvPr>
          <p:cNvSpPr>
            <a:spLocks noGrp="1"/>
          </p:cNvSpPr>
          <p:nvPr>
            <p:ph idx="1"/>
          </p:nvPr>
        </p:nvSpPr>
        <p:spPr>
          <a:xfrm>
            <a:off x="0" y="1131376"/>
            <a:ext cx="12099235" cy="5726623"/>
          </a:xfrm>
        </p:spPr>
        <p:txBody>
          <a:bodyPr>
            <a:normAutofit/>
          </a:bodyPr>
          <a:lstStyle/>
          <a:p>
            <a:pPr marL="457200" lvl="1" indent="0">
              <a:buNone/>
            </a:pPr>
            <a:r>
              <a:rPr lang="en-CA" b="1" u="sng" dirty="0"/>
              <a:t>Isaiah 26:7-9 ESV</a:t>
            </a:r>
          </a:p>
          <a:p>
            <a:pPr marL="457200" lvl="1" indent="0">
              <a:buNone/>
            </a:pPr>
            <a:r>
              <a:rPr lang="en-CA" dirty="0"/>
              <a:t>The </a:t>
            </a:r>
            <a:r>
              <a:rPr lang="en-CA" b="1" dirty="0">
                <a:highlight>
                  <a:srgbClr val="FFFF00"/>
                </a:highlight>
              </a:rPr>
              <a:t>path of the righteous</a:t>
            </a:r>
            <a:r>
              <a:rPr lang="en-CA" dirty="0"/>
              <a:t> is level; you make level </a:t>
            </a:r>
            <a:r>
              <a:rPr lang="en-CA" b="1" dirty="0">
                <a:highlight>
                  <a:srgbClr val="FFFF00"/>
                </a:highlight>
              </a:rPr>
              <a:t>the way of the righteous</a:t>
            </a:r>
            <a:r>
              <a:rPr lang="en-CA" dirty="0"/>
              <a:t>.  </a:t>
            </a:r>
            <a:br>
              <a:rPr lang="en-CA" dirty="0"/>
            </a:br>
            <a:r>
              <a:rPr lang="en-CA" dirty="0"/>
              <a:t>In </a:t>
            </a:r>
            <a:r>
              <a:rPr lang="en-CA" b="1" dirty="0">
                <a:highlight>
                  <a:srgbClr val="FFFF00"/>
                </a:highlight>
              </a:rPr>
              <a:t>the path of your [mishᵉpatim]</a:t>
            </a:r>
            <a:r>
              <a:rPr lang="en-CA" dirty="0"/>
              <a:t>, O LORD, </a:t>
            </a:r>
            <a:r>
              <a:rPr lang="en-CA" b="1" dirty="0">
                <a:highlight>
                  <a:srgbClr val="FFFF00"/>
                </a:highlight>
              </a:rPr>
              <a:t>we wait for you</a:t>
            </a:r>
            <a:r>
              <a:rPr lang="en-CA" dirty="0"/>
              <a:t>; </a:t>
            </a:r>
            <a:br>
              <a:rPr lang="en-CA" dirty="0"/>
            </a:br>
            <a:r>
              <a:rPr lang="en-CA" dirty="0"/>
              <a:t>your name and remembrance are the desire of our [hearts].  </a:t>
            </a:r>
            <a:br>
              <a:rPr lang="en-CA" dirty="0"/>
            </a:br>
            <a:r>
              <a:rPr lang="en-CA" dirty="0"/>
              <a:t>My [heart] yearns for you in the night; my spirit within me earnestly seeks you. </a:t>
            </a:r>
            <a:br>
              <a:rPr lang="en-CA" dirty="0"/>
            </a:br>
            <a:r>
              <a:rPr lang="en-CA" b="1" dirty="0">
                <a:highlight>
                  <a:srgbClr val="FFFF00"/>
                </a:highlight>
              </a:rPr>
              <a:t>For when your [mishᵉpatim] are in the earth</a:t>
            </a:r>
            <a:r>
              <a:rPr lang="en-CA" dirty="0"/>
              <a:t>, the </a:t>
            </a:r>
            <a:br>
              <a:rPr lang="en-CA" dirty="0"/>
            </a:br>
            <a:r>
              <a:rPr lang="en-CA" dirty="0"/>
              <a:t>inhabitants of the world </a:t>
            </a:r>
            <a:r>
              <a:rPr lang="en-CA" b="1" dirty="0">
                <a:highlight>
                  <a:srgbClr val="FFFF00"/>
                </a:highlight>
              </a:rPr>
              <a:t>learn righteousness</a:t>
            </a:r>
            <a:r>
              <a:rPr lang="en-CA" dirty="0"/>
              <a:t>.</a:t>
            </a:r>
          </a:p>
          <a:p>
            <a:r>
              <a:rPr lang="en-CA" dirty="0"/>
              <a:t>The “</a:t>
            </a:r>
            <a:r>
              <a:rPr lang="en-CA" b="1" dirty="0">
                <a:highlight>
                  <a:srgbClr val="FFFF00"/>
                </a:highlight>
              </a:rPr>
              <a:t>the way of the righteous</a:t>
            </a:r>
            <a:r>
              <a:rPr lang="en-CA" dirty="0"/>
              <a:t>” is the Way of God: this is in synonymous parallelism to </a:t>
            </a:r>
            <a:r>
              <a:rPr lang="en-CA" b="1" dirty="0"/>
              <a:t>“</a:t>
            </a:r>
            <a:r>
              <a:rPr lang="en-CA" b="1" dirty="0">
                <a:highlight>
                  <a:srgbClr val="FFFF00"/>
                </a:highlight>
              </a:rPr>
              <a:t>the path of your </a:t>
            </a:r>
            <a:r>
              <a:rPr lang="en-CA" b="1" i="1" dirty="0">
                <a:highlight>
                  <a:srgbClr val="FFFF00"/>
                </a:highlight>
              </a:rPr>
              <a:t>mishᵉpatim</a:t>
            </a:r>
            <a:r>
              <a:rPr lang="en-CA" b="1" dirty="0"/>
              <a:t>”</a:t>
            </a:r>
            <a:endParaRPr lang="en-CA" dirty="0"/>
          </a:p>
          <a:p>
            <a:r>
              <a:rPr lang="en-CA" dirty="0"/>
              <a:t>The singer is among “True Worshippers”: “</a:t>
            </a:r>
            <a:r>
              <a:rPr lang="en-CA" b="1" dirty="0">
                <a:highlight>
                  <a:srgbClr val="FFFF00"/>
                </a:highlight>
              </a:rPr>
              <a:t>we wait for you</a:t>
            </a:r>
            <a:r>
              <a:rPr lang="en-CA" dirty="0"/>
              <a:t>”, “</a:t>
            </a:r>
            <a:r>
              <a:rPr lang="en-CA" b="1" dirty="0">
                <a:highlight>
                  <a:srgbClr val="FFFF00"/>
                </a:highlight>
              </a:rPr>
              <a:t>my spirit within me earnestly seeks you</a:t>
            </a:r>
            <a:r>
              <a:rPr lang="en-CA" dirty="0"/>
              <a:t>”; so, </a:t>
            </a:r>
            <a:r>
              <a:rPr lang="en-CA" b="1" dirty="0"/>
              <a:t>“</a:t>
            </a:r>
            <a:r>
              <a:rPr lang="en-CA" b="1" dirty="0">
                <a:highlight>
                  <a:srgbClr val="FFFF00"/>
                </a:highlight>
              </a:rPr>
              <a:t>the path of your </a:t>
            </a:r>
            <a:r>
              <a:rPr lang="en-CA" b="1" i="1" dirty="0">
                <a:highlight>
                  <a:srgbClr val="FFFF00"/>
                </a:highlight>
              </a:rPr>
              <a:t>mishᵉpatim</a:t>
            </a:r>
            <a:r>
              <a:rPr lang="en-CA" dirty="0"/>
              <a:t>” is related to the way of life of the True Worshipper</a:t>
            </a:r>
          </a:p>
          <a:p>
            <a:r>
              <a:rPr lang="en-CA" dirty="0"/>
              <a:t>The last verse looks to the World Tomorrow, when the Way of God,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are in the earth</a:t>
            </a:r>
            <a:r>
              <a:rPr lang="en-CA" dirty="0"/>
              <a:t>”, is available for all to “</a:t>
            </a:r>
            <a:r>
              <a:rPr lang="en-CA" b="1" dirty="0">
                <a:highlight>
                  <a:srgbClr val="FFFF00"/>
                </a:highlight>
              </a:rPr>
              <a:t>learn righteousness</a:t>
            </a:r>
            <a:r>
              <a:rPr lang="en-CA" dirty="0"/>
              <a:t>”</a:t>
            </a:r>
          </a:p>
          <a:p>
            <a:endParaRPr lang="en-CA" dirty="0"/>
          </a:p>
        </p:txBody>
      </p:sp>
    </p:spTree>
    <p:extLst>
      <p:ext uri="{BB962C8B-B14F-4D97-AF65-F5344CB8AC3E}">
        <p14:creationId xmlns:p14="http://schemas.microsoft.com/office/powerpoint/2010/main" val="1002061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A2B27A-D80C-9048-FB85-74DA94E3DD42}"/>
              </a:ext>
            </a:extLst>
          </p:cNvPr>
          <p:cNvSpPr txBox="1"/>
          <p:nvPr/>
        </p:nvSpPr>
        <p:spPr>
          <a:xfrm>
            <a:off x="0" y="0"/>
            <a:ext cx="12192000" cy="6571030"/>
          </a:xfrm>
          <a:prstGeom prst="rect">
            <a:avLst/>
          </a:prstGeom>
          <a:noFill/>
        </p:spPr>
        <p:txBody>
          <a:bodyPr wrap="square">
            <a:spAutoFit/>
          </a:bodyPr>
          <a:lstStyle/>
          <a:p>
            <a:pPr marL="465138" marR="0" lvl="0" indent="0" algn="l" defTabSz="914400" rtl="0" eaLnBrk="1" fontAlgn="auto" latinLnBrk="0" hangingPunct="1">
              <a:lnSpc>
                <a:spcPct val="90000"/>
              </a:lnSpc>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Psalm 103:6-9 ESV</a:t>
            </a:r>
          </a:p>
          <a:p>
            <a:pPr marL="465138" marR="0" lvl="0"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LORD works righteousness and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for all who are oppressed.</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He made known his ways to Moses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his acts to the people of Israel.</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LORD is merciful and gracious, slow to anger and abounding in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ḥesed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 will not always chide, nor will he keep his anger forever.</a:t>
            </a:r>
          </a:p>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This is a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“Davidic” Psalm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David affirms that the “Way of God” was revealed to Moses, as was the “Nature of God”, “merciful and gracious, slow to anger and abounding in </a:t>
            </a:r>
            <a:r>
              <a:rPr kumimoji="0" lang="en-CA" sz="2800" b="0" i="1" u="none" strike="noStrike" kern="1200" cap="none" spc="0" normalizeH="0" baseline="0" noProof="0" dirty="0" err="1">
                <a:ln>
                  <a:noFill/>
                </a:ln>
                <a:solidFill>
                  <a:prstClr val="black"/>
                </a:solidFill>
                <a:effectLst/>
                <a:uLnTx/>
                <a:uFillTx/>
                <a:latin typeface="Calibri" panose="020F0502020204030204"/>
                <a:ea typeface="+mn-ea"/>
                <a:cs typeface="+mn-cs"/>
              </a:rPr>
              <a:t>ḥesed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231775" marR="0" lvl="0" indent="-23177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As “righteousness” is fundamental to the Nature of God, so is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to the Way of God</a:t>
            </a:r>
          </a:p>
          <a:p>
            <a:pPr marL="465138" marR="0" lvl="0" indent="0" algn="l" defTabSz="914400" rtl="0" eaLnBrk="1" fontAlgn="auto" latinLnBrk="0" hangingPunct="1">
              <a:lnSpc>
                <a:spcPct val="90000"/>
              </a:lnSpc>
              <a:spcBef>
                <a:spcPts val="120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Psalm 36:5-6 ESV</a:t>
            </a:r>
          </a:p>
          <a:p>
            <a:pPr marL="465138" marR="0" lvl="0" indent="0" algn="l" defTabSz="914400" rtl="0" eaLnBrk="1" fontAlgn="auto" latinLnBrk="0" hangingPunct="1">
              <a:lnSpc>
                <a:spcPct val="90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Your [</a:t>
            </a:r>
            <a:r>
              <a:rPr kumimoji="0" lang="en-CA" sz="2400" b="1" i="0"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ḥesed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 LORD,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extends to the heavens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your faithfulness to the clouds.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Your righteousness is like the mountains of God;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your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are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like the great deep</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man and beast you save, O LORD.</a:t>
            </a:r>
          </a:p>
          <a:p>
            <a:pPr marL="342900" marR="0" lvl="0" indent="-3429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This Psalm is also “Davidic”;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 is parallel with </a:t>
            </a:r>
            <a:r>
              <a:rPr kumimoji="0" lang="en-CA" sz="2800" b="1" i="1" u="none" strike="noStrike" kern="1200" cap="none" spc="0" normalizeH="0" baseline="0" noProof="0" dirty="0" err="1">
                <a:ln>
                  <a:noFill/>
                </a:ln>
                <a:solidFill>
                  <a:prstClr val="black"/>
                </a:solidFill>
                <a:effectLst/>
                <a:highlight>
                  <a:srgbClr val="FFFF00"/>
                </a:highlight>
                <a:uLnTx/>
                <a:uFillTx/>
                <a:latin typeface="Calibri" panose="020F0502020204030204"/>
                <a:ea typeface="+mn-ea"/>
                <a:cs typeface="+mn-cs"/>
              </a:rPr>
              <a:t>ḥesed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God’s nature, his </a:t>
            </a:r>
            <a:r>
              <a:rPr kumimoji="0" lang="en-CA" sz="2800" b="0" i="1" u="none" strike="noStrike" kern="1200" cap="none" spc="0" normalizeH="0" baseline="0" noProof="0" dirty="0" err="1">
                <a:ln>
                  <a:noFill/>
                </a:ln>
                <a:solidFill>
                  <a:prstClr val="black"/>
                </a:solidFill>
                <a:effectLst/>
                <a:uLnTx/>
                <a:uFillTx/>
                <a:latin typeface="Calibri" panose="020F0502020204030204"/>
                <a:ea typeface="+mn-ea"/>
                <a:cs typeface="+mn-cs"/>
              </a:rPr>
              <a:t>ḥesed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extends to the heavens; God’s way, his </a:t>
            </a:r>
            <a:r>
              <a:rPr kumimoji="0" lang="en-CA" sz="2800" b="0" i="1" u="none" strike="noStrike" kern="1200" cap="none" spc="0" normalizeH="0" baseline="0" noProof="0" dirty="0">
                <a:ln>
                  <a:noFill/>
                </a:ln>
                <a:solidFill>
                  <a:prstClr val="black"/>
                </a:solidFill>
                <a:effectLs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is as deep as the ocean</a:t>
            </a:r>
          </a:p>
        </p:txBody>
      </p:sp>
    </p:spTree>
    <p:extLst>
      <p:ext uri="{BB962C8B-B14F-4D97-AF65-F5344CB8AC3E}">
        <p14:creationId xmlns:p14="http://schemas.microsoft.com/office/powerpoint/2010/main" val="16260354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8D69CE-A8B8-8888-7FE6-D2F6E3C1D2CD}"/>
              </a:ext>
            </a:extLst>
          </p:cNvPr>
          <p:cNvSpPr txBox="1"/>
          <p:nvPr/>
        </p:nvSpPr>
        <p:spPr>
          <a:xfrm>
            <a:off x="0" y="0"/>
            <a:ext cx="12192000" cy="6801862"/>
          </a:xfrm>
          <a:prstGeom prst="rect">
            <a:avLst/>
          </a:prstGeom>
          <a:noFill/>
        </p:spPr>
        <p:txBody>
          <a:bodyPr wrap="square">
            <a:spAutoFit/>
          </a:bodyPr>
          <a:lstStyle/>
          <a:p>
            <a:pPr marL="465138" marR="0" lvl="0" indent="0" algn="l" defTabSz="914400" rtl="0" eaLnBrk="1" fontAlgn="auto" latinLnBrk="0" hangingPunct="1">
              <a:lnSpc>
                <a:spcPct val="100000"/>
              </a:lnSpc>
              <a:spcBef>
                <a:spcPts val="0"/>
              </a:spcBef>
              <a:spcAft>
                <a:spcPts val="0"/>
              </a:spcAft>
              <a:buClrTx/>
              <a:buSzTx/>
              <a:buFontTx/>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Psalm 19:7-11 ESV</a:t>
            </a:r>
          </a:p>
          <a:p>
            <a:pPr marL="465138" marR="0" lvl="0" indent="0" algn="l" defTabSz="914400" rtl="0" eaLnBrk="1" fontAlgn="auto" latinLnBrk="0" hangingPunct="1">
              <a:lnSpc>
                <a:spcPct val="95000"/>
              </a:lnSpc>
              <a:spcBef>
                <a:spcPts val="0"/>
              </a:spcBef>
              <a:spcAft>
                <a:spcPts val="0"/>
              </a:spcAft>
              <a:buClrTx/>
              <a:buSzTx/>
              <a:buFontTx/>
              <a:buNone/>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torah</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the LORD is perfect, reviving the [mind];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testimony</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the LORD is sure, making wise the simple;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precepts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the LORD are right, rejoicing the heart;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commandment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the LORD is pure, enlightening the eyes;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fear</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the LORD is clean, enduring forever;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the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of the LORD are true, and righteous altogether.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More to be desired are they than gold, even much fine gold;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sweeter also than honey and drippings of the honeycomb. </a:t>
            </a:r>
            <a:b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Moreover, by them is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your servant warned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in keeping them there is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great reward</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179388" lvl="1">
              <a:lnSpc>
                <a:spcPct val="95000"/>
              </a:lnSpc>
              <a:spcBef>
                <a:spcPts val="600"/>
              </a:spcBef>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Again, a “Davidic” Psalm;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torah</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is an all-inclusive word meaning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entire teaching of God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testimony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precepts</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commandment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are more specific about certain aspects of the Way of God;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fear of YHWH</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is the reverence one learns by living by the Way of God; the whole package is wrapped up in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 the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wisdom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understanding</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discernment</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which can only be attained by the pervious;  through “</a:t>
            </a:r>
            <a:r>
              <a:rPr kumimoji="0" lang="en-CA" sz="2800" b="1" i="1"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mishᵉpatim</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 servant of God is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warned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and can attain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great reward</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2466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0CC071-8AE4-7D7A-644E-A4415B1CFE88}"/>
              </a:ext>
            </a:extLst>
          </p:cNvPr>
          <p:cNvSpPr>
            <a:spLocks noGrp="1"/>
          </p:cNvSpPr>
          <p:nvPr>
            <p:ph type="title"/>
          </p:nvPr>
        </p:nvSpPr>
        <p:spPr>
          <a:xfrm>
            <a:off x="838200" y="1"/>
            <a:ext cx="10515600" cy="1135116"/>
          </a:xfrm>
        </p:spPr>
        <p:txBody>
          <a:bodyPr/>
          <a:lstStyle/>
          <a:p>
            <a:pPr algn="ctr"/>
            <a:r>
              <a:rPr lang="en-CA" dirty="0">
                <a:latin typeface="Arial Black" panose="020B0A04020102020204" pitchFamily="34" charset="0"/>
              </a:rPr>
              <a:t>The Meaning of </a:t>
            </a:r>
            <a:r>
              <a:rPr lang="en-CA" i="1" dirty="0">
                <a:latin typeface="Arial Black" panose="020B0A04020102020204" pitchFamily="34" charset="0"/>
              </a:rPr>
              <a:t>mishᵉpatim</a:t>
            </a:r>
          </a:p>
        </p:txBody>
      </p:sp>
      <p:sp>
        <p:nvSpPr>
          <p:cNvPr id="3" name="Content Placeholder 2">
            <a:extLst>
              <a:ext uri="{FF2B5EF4-FFF2-40B4-BE49-F238E27FC236}">
                <a16:creationId xmlns:a16="http://schemas.microsoft.com/office/drawing/2014/main" id="{5A5AE3DA-E7A9-8089-3449-E1EF3A065C40}"/>
              </a:ext>
            </a:extLst>
          </p:cNvPr>
          <p:cNvSpPr>
            <a:spLocks noGrp="1"/>
          </p:cNvSpPr>
          <p:nvPr>
            <p:ph idx="1"/>
          </p:nvPr>
        </p:nvSpPr>
        <p:spPr>
          <a:xfrm>
            <a:off x="0" y="1135117"/>
            <a:ext cx="12192000" cy="5722882"/>
          </a:xfrm>
        </p:spPr>
        <p:txBody>
          <a:bodyPr>
            <a:normAutofit/>
          </a:bodyPr>
          <a:lstStyle/>
          <a:p>
            <a:r>
              <a:rPr lang="en-CA" b="1" dirty="0">
                <a:highlight>
                  <a:srgbClr val="FFFF00"/>
                </a:highlight>
              </a:rPr>
              <a:t>Moses clearly describes the meaning</a:t>
            </a:r>
            <a:r>
              <a:rPr lang="en-CA" dirty="0"/>
              <a:t>: </a:t>
            </a:r>
            <a:r>
              <a:rPr lang="en-CA" sz="2400" b="1" u="sng" dirty="0"/>
              <a:t>Deuteronomy 4:1a, 2, 5-8 ESV</a:t>
            </a:r>
            <a:endParaRPr lang="en-CA" b="1" u="sng" dirty="0"/>
          </a:p>
          <a:p>
            <a:pPr marL="457200" lvl="1" indent="0">
              <a:spcBef>
                <a:spcPts val="0"/>
              </a:spcBef>
              <a:buNone/>
            </a:pPr>
            <a:r>
              <a:rPr lang="en-CA" dirty="0"/>
              <a:t>And now, O Israel, </a:t>
            </a:r>
            <a:r>
              <a:rPr lang="en-CA" b="1" dirty="0">
                <a:highlight>
                  <a:srgbClr val="FFFF00"/>
                </a:highlight>
              </a:rPr>
              <a:t>listen to the statutes (</a:t>
            </a:r>
            <a:r>
              <a:rPr lang="en-CA" b="1" dirty="0" err="1">
                <a:highlight>
                  <a:srgbClr val="FFFF00"/>
                </a:highlight>
              </a:rPr>
              <a:t>ḥoq</a:t>
            </a:r>
            <a:r>
              <a:rPr lang="en-CA" b="1" dirty="0">
                <a:highlight>
                  <a:srgbClr val="FFFF00"/>
                </a:highlight>
              </a:rPr>
              <a:t>) and the [mishᵉpatim] that I am teaching you</a:t>
            </a:r>
            <a:r>
              <a:rPr lang="en-CA" dirty="0"/>
              <a:t>, and </a:t>
            </a:r>
            <a:r>
              <a:rPr lang="en-CA" b="1" dirty="0">
                <a:highlight>
                  <a:srgbClr val="FFFF00"/>
                </a:highlight>
              </a:rPr>
              <a:t>do them</a:t>
            </a:r>
            <a:r>
              <a:rPr lang="en-CA" dirty="0"/>
              <a:t>, </a:t>
            </a:r>
            <a:r>
              <a:rPr lang="en-CA" b="1" dirty="0">
                <a:highlight>
                  <a:srgbClr val="FFFF00"/>
                </a:highlight>
              </a:rPr>
              <a:t>that you may live</a:t>
            </a:r>
            <a:r>
              <a:rPr lang="en-CA" dirty="0"/>
              <a:t> …</a:t>
            </a:r>
          </a:p>
          <a:p>
            <a:pPr marL="457200" lvl="1" indent="0">
              <a:spcBef>
                <a:spcPts val="1200"/>
              </a:spcBef>
              <a:buNone/>
            </a:pPr>
            <a:r>
              <a:rPr lang="en-CA" b="1" dirty="0">
                <a:highlight>
                  <a:srgbClr val="FFFF00"/>
                </a:highlight>
              </a:rPr>
              <a:t>You shall not add to the word that I command you, nor take from it</a:t>
            </a:r>
            <a:r>
              <a:rPr lang="en-CA" dirty="0"/>
              <a:t>, that you may </a:t>
            </a:r>
            <a:r>
              <a:rPr lang="en-CA" b="1" dirty="0">
                <a:highlight>
                  <a:srgbClr val="FFFF00"/>
                </a:highlight>
              </a:rPr>
              <a:t>keep the commandments</a:t>
            </a:r>
            <a:r>
              <a:rPr lang="en-CA" dirty="0"/>
              <a:t> of the LORD your God that I command you.    </a:t>
            </a:r>
          </a:p>
          <a:p>
            <a:pPr marL="457200" lvl="1" indent="0">
              <a:spcBef>
                <a:spcPts val="1200"/>
              </a:spcBef>
              <a:buNone/>
            </a:pPr>
            <a:r>
              <a:rPr lang="en-CA" dirty="0"/>
              <a:t>See, </a:t>
            </a:r>
            <a:r>
              <a:rPr lang="en-CA" b="1" dirty="0">
                <a:highlight>
                  <a:srgbClr val="FFFF00"/>
                </a:highlight>
              </a:rPr>
              <a:t>I have taught you statutes (</a:t>
            </a:r>
            <a:r>
              <a:rPr lang="en-CA" b="1" dirty="0" err="1">
                <a:highlight>
                  <a:srgbClr val="FFFF00"/>
                </a:highlight>
              </a:rPr>
              <a:t>ḥoq</a:t>
            </a:r>
            <a:r>
              <a:rPr lang="en-CA" b="1" dirty="0">
                <a:highlight>
                  <a:srgbClr val="FFFF00"/>
                </a:highlight>
              </a:rPr>
              <a:t>) and [mishᵉpatim]</a:t>
            </a:r>
            <a:r>
              <a:rPr lang="en-CA" dirty="0"/>
              <a:t>, as the LORD my God commanded me, that you should </a:t>
            </a:r>
            <a:r>
              <a:rPr lang="en-CA" b="1" dirty="0">
                <a:highlight>
                  <a:srgbClr val="FFFF00"/>
                </a:highlight>
              </a:rPr>
              <a:t>do them</a:t>
            </a:r>
            <a:r>
              <a:rPr lang="en-CA" dirty="0"/>
              <a:t> in the land that you are entering to take possession of it.  </a:t>
            </a:r>
            <a:r>
              <a:rPr lang="en-CA" b="1" dirty="0">
                <a:highlight>
                  <a:srgbClr val="FFFF00"/>
                </a:highlight>
              </a:rPr>
              <a:t>Keep them and do them</a:t>
            </a:r>
            <a:r>
              <a:rPr lang="en-CA" dirty="0"/>
              <a:t>, for </a:t>
            </a:r>
            <a:r>
              <a:rPr lang="en-CA" b="1" u="sng" dirty="0">
                <a:highlight>
                  <a:srgbClr val="FFFF00"/>
                </a:highlight>
              </a:rPr>
              <a:t>that will be your wisdom and your understanding</a:t>
            </a:r>
            <a:r>
              <a:rPr lang="en-CA" dirty="0"/>
              <a:t> in the sight of the peoples, who, when they hear all these statutes (</a:t>
            </a:r>
            <a:r>
              <a:rPr lang="en-CA" dirty="0" err="1"/>
              <a:t>ḥoq</a:t>
            </a:r>
            <a:r>
              <a:rPr lang="en-CA" dirty="0"/>
              <a:t>), will say, ‘</a:t>
            </a:r>
            <a:r>
              <a:rPr lang="en-CA" b="1" dirty="0">
                <a:highlight>
                  <a:srgbClr val="FFFF00"/>
                </a:highlight>
              </a:rPr>
              <a:t>Surely this great nation is a wise and understanding people</a:t>
            </a:r>
            <a:r>
              <a:rPr lang="en-CA" dirty="0"/>
              <a:t>.’  For what great nation is there that has a god so near to it as the LORD our God is to us, whenever we call upon him?  And what </a:t>
            </a:r>
            <a:r>
              <a:rPr lang="en-CA" b="1" dirty="0">
                <a:highlight>
                  <a:srgbClr val="FFFF00"/>
                </a:highlight>
              </a:rPr>
              <a:t>great nation</a:t>
            </a:r>
            <a:r>
              <a:rPr lang="en-CA" dirty="0"/>
              <a:t> is there, that </a:t>
            </a:r>
            <a:r>
              <a:rPr lang="en-CA" b="1" dirty="0">
                <a:highlight>
                  <a:srgbClr val="FFFF00"/>
                </a:highlight>
              </a:rPr>
              <a:t>has statutes (</a:t>
            </a:r>
            <a:r>
              <a:rPr lang="en-CA" b="1" dirty="0" err="1">
                <a:highlight>
                  <a:srgbClr val="FFFF00"/>
                </a:highlight>
              </a:rPr>
              <a:t>ḥoq</a:t>
            </a:r>
            <a:r>
              <a:rPr lang="en-CA" b="1" dirty="0">
                <a:highlight>
                  <a:srgbClr val="FFFF00"/>
                </a:highlight>
              </a:rPr>
              <a:t>) and [mishᵉpatim] so righteous as all this [torah] that I set before you today</a:t>
            </a:r>
            <a:r>
              <a:rPr lang="en-CA" dirty="0"/>
              <a:t>?</a:t>
            </a:r>
          </a:p>
          <a:p>
            <a:pPr>
              <a:spcBef>
                <a:spcPts val="1200"/>
              </a:spcBef>
            </a:pPr>
            <a:r>
              <a:rPr lang="en-CA" b="1" dirty="0">
                <a:highlight>
                  <a:srgbClr val="FFFF00"/>
                </a:highlight>
              </a:rPr>
              <a:t>This is how we need to teach the people of the world</a:t>
            </a:r>
          </a:p>
        </p:txBody>
      </p:sp>
    </p:spTree>
    <p:extLst>
      <p:ext uri="{BB962C8B-B14F-4D97-AF65-F5344CB8AC3E}">
        <p14:creationId xmlns:p14="http://schemas.microsoft.com/office/powerpoint/2010/main" val="3175252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FAB22CB-CDCF-E6D8-70BE-5E9B6AC0EEAE}"/>
              </a:ext>
            </a:extLst>
          </p:cNvPr>
          <p:cNvSpPr txBox="1"/>
          <p:nvPr/>
        </p:nvSpPr>
        <p:spPr>
          <a:xfrm>
            <a:off x="0" y="271212"/>
            <a:ext cx="12192000" cy="6315575"/>
          </a:xfrm>
          <a:prstGeom prst="rect">
            <a:avLst/>
          </a:prstGeom>
          <a:noFill/>
        </p:spPr>
        <p:txBody>
          <a:bodyPr wrap="square">
            <a:spAutoFit/>
          </a:bodyPr>
          <a:lstStyle/>
          <a:p>
            <a:pPr algn="l">
              <a:lnSpc>
                <a:spcPct val="90000"/>
              </a:lnSpc>
            </a:pPr>
            <a:r>
              <a:rPr lang="en-CA" sz="2800" b="1" i="0" u="none" strike="noStrike" baseline="0" dirty="0">
                <a:highlight>
                  <a:srgbClr val="FFFF00"/>
                </a:highlight>
                <a:latin typeface="Calibri-Bold"/>
              </a:rPr>
              <a:t>Analysis of Moses’ statement</a:t>
            </a:r>
            <a:r>
              <a:rPr lang="en-CA" sz="2800" b="0" i="0" u="none" strike="noStrike" baseline="0" dirty="0">
                <a:highlight>
                  <a:srgbClr val="FFFF00"/>
                </a:highlight>
                <a:latin typeface="Calibri" panose="020F0502020204030204" pitchFamily="34" charset="0"/>
              </a:rPr>
              <a:t>:</a:t>
            </a:r>
          </a:p>
          <a:p>
            <a:pPr marL="693738" lvl="1" indent="-236538">
              <a:lnSpc>
                <a:spcPct val="90000"/>
              </a:lnSpc>
            </a:pPr>
            <a:r>
              <a:rPr lang="en-CA" sz="2400" b="0" i="0" u="none" strike="noStrike" baseline="0" dirty="0">
                <a:latin typeface="SymbolMT"/>
              </a:rPr>
              <a:t>• </a:t>
            </a:r>
            <a:r>
              <a:rPr lang="en-CA" sz="2400" b="1" i="0" u="none" strike="noStrike" baseline="0" dirty="0">
                <a:highlight>
                  <a:srgbClr val="FFFF00"/>
                </a:highlight>
                <a:latin typeface="Calibri-Bold"/>
              </a:rPr>
              <a:t>“</a:t>
            </a:r>
            <a:r>
              <a:rPr lang="en-CA" sz="2400" b="1" i="1" u="none" strike="noStrike" baseline="0" dirty="0" err="1">
                <a:highlight>
                  <a:srgbClr val="FFFF00"/>
                </a:highlight>
                <a:latin typeface="Calibri-BoldItalic"/>
              </a:rPr>
              <a:t>ḥoq</a:t>
            </a:r>
            <a:r>
              <a:rPr lang="en-CA" sz="2400" b="1" i="0" u="none" strike="noStrike" baseline="0" dirty="0">
                <a:highlight>
                  <a:srgbClr val="FFFF00"/>
                </a:highlight>
                <a:latin typeface="Calibri-Bold"/>
              </a:rPr>
              <a:t>” and “</a:t>
            </a:r>
            <a:r>
              <a:rPr lang="en-CA" sz="2400" b="1" i="1" u="none" strike="noStrike" baseline="0" dirty="0">
                <a:highlight>
                  <a:srgbClr val="FFFF00"/>
                </a:highlight>
                <a:latin typeface="Calibri-BoldItalic"/>
              </a:rPr>
              <a:t>mishᵉpatim</a:t>
            </a:r>
            <a:r>
              <a:rPr lang="en-CA" sz="2400" b="1" i="0" u="none" strike="noStrike" baseline="0" dirty="0">
                <a:highlight>
                  <a:srgbClr val="FFFF00"/>
                </a:highlight>
                <a:latin typeface="Calibri-Bold"/>
              </a:rPr>
              <a:t>” are thrice juxtaposed</a:t>
            </a:r>
            <a:r>
              <a:rPr lang="en-CA" sz="2400" b="0" i="0" u="none" strike="noStrike" baseline="0" dirty="0">
                <a:latin typeface="Calibri" panose="020F0502020204030204" pitchFamily="34" charset="0"/>
              </a:rPr>
              <a:t>: clearly, </a:t>
            </a:r>
            <a:r>
              <a:rPr lang="en-CA" sz="2400" b="1" i="0" u="none" strike="noStrike" baseline="0" dirty="0">
                <a:highlight>
                  <a:srgbClr val="FFFF00"/>
                </a:highlight>
                <a:latin typeface="Calibri-Bold"/>
              </a:rPr>
              <a:t>they have distinct but related meanings</a:t>
            </a:r>
            <a:r>
              <a:rPr lang="en-CA" sz="2400" i="0" u="none" strike="noStrike" baseline="0" dirty="0">
                <a:latin typeface="Calibri-Bold"/>
              </a:rPr>
              <a:t> –</a:t>
            </a:r>
            <a:r>
              <a:rPr lang="en-CA" sz="2400" b="0" i="0" u="none" strike="noStrike" baseline="0" dirty="0">
                <a:latin typeface="Calibri" panose="020F0502020204030204" pitchFamily="34" charset="0"/>
              </a:rPr>
              <a:t> “statutes” are specific “rules”, clearly defined proscriptions and prescriptions which require action: “</a:t>
            </a:r>
            <a:r>
              <a:rPr lang="en-CA" sz="2400" b="1" i="1" u="none" strike="noStrike" baseline="0" dirty="0">
                <a:highlight>
                  <a:srgbClr val="FFFF00"/>
                </a:highlight>
                <a:latin typeface="Calibri-Italic"/>
              </a:rPr>
              <a:t>mishᵉpatim</a:t>
            </a:r>
            <a:r>
              <a:rPr lang="en-CA" sz="2400" b="0" i="0" u="none" strike="noStrike" baseline="0" dirty="0">
                <a:latin typeface="Calibri" panose="020F0502020204030204" pitchFamily="34" charset="0"/>
              </a:rPr>
              <a:t>” are therefore clearly </a:t>
            </a:r>
            <a:r>
              <a:rPr lang="en-CA" sz="2400" b="1" i="0" u="none" strike="noStrike" baseline="0" dirty="0">
                <a:highlight>
                  <a:srgbClr val="FFFF00"/>
                </a:highlight>
                <a:latin typeface="Calibri-Bold"/>
              </a:rPr>
              <a:t>NOT prescriptions and proscriptions</a:t>
            </a:r>
            <a:r>
              <a:rPr lang="en-CA" sz="2400" b="0" i="0" u="none" strike="noStrike" baseline="0" dirty="0">
                <a:latin typeface="Calibri" panose="020F0502020204030204" pitchFamily="34" charset="0"/>
              </a:rPr>
              <a:t>, “rules”, as the ESV likes to translate (the old translation of “judgements” is even worse)</a:t>
            </a:r>
          </a:p>
          <a:p>
            <a:pPr marL="693738" lvl="1" indent="-236538">
              <a:lnSpc>
                <a:spcPct val="90000"/>
              </a:lnSpc>
              <a:spcBef>
                <a:spcPts val="1200"/>
              </a:spcBef>
            </a:pPr>
            <a:r>
              <a:rPr lang="en-CA" sz="2400" b="0" i="0" u="none" strike="noStrike" baseline="0" dirty="0">
                <a:latin typeface="SymbolMT"/>
              </a:rPr>
              <a:t>• </a:t>
            </a:r>
            <a:r>
              <a:rPr lang="en-CA" sz="2400" b="0" i="0" u="none" strike="noStrike" baseline="0" dirty="0">
                <a:latin typeface="Calibri" panose="020F0502020204030204" pitchFamily="34" charset="0"/>
              </a:rPr>
              <a:t>Moses adjures his audience to “</a:t>
            </a:r>
            <a:r>
              <a:rPr lang="en-CA" sz="2400" b="1" i="0" u="none" strike="noStrike" baseline="0" dirty="0">
                <a:highlight>
                  <a:srgbClr val="FFFF00"/>
                </a:highlight>
                <a:latin typeface="Calibri-Bold"/>
              </a:rPr>
              <a:t>listen</a:t>
            </a:r>
            <a:r>
              <a:rPr lang="en-CA" sz="2400" b="0" i="0" u="none" strike="noStrike" baseline="0" dirty="0">
                <a:latin typeface="Calibri" panose="020F0502020204030204" pitchFamily="34" charset="0"/>
              </a:rPr>
              <a:t>” to his “</a:t>
            </a:r>
            <a:r>
              <a:rPr lang="en-CA" sz="2400" b="1" i="0" u="none" strike="noStrike" baseline="0" dirty="0">
                <a:highlight>
                  <a:srgbClr val="FFFF00"/>
                </a:highlight>
                <a:latin typeface="Calibri-Bold"/>
              </a:rPr>
              <a:t>teaching</a:t>
            </a:r>
            <a:r>
              <a:rPr lang="en-CA" sz="2400" b="0" i="0" u="none" strike="noStrike" baseline="0" dirty="0">
                <a:latin typeface="Calibri" panose="020F0502020204030204" pitchFamily="34" charset="0"/>
              </a:rPr>
              <a:t>”, what is being “</a:t>
            </a:r>
            <a:r>
              <a:rPr lang="en-CA" sz="2400" b="1" i="0" u="none" strike="noStrike" baseline="0" dirty="0">
                <a:highlight>
                  <a:srgbClr val="FFFF00"/>
                </a:highlight>
                <a:latin typeface="Calibri-Bold"/>
              </a:rPr>
              <a:t>taught</a:t>
            </a:r>
            <a:r>
              <a:rPr lang="en-CA" sz="2400" b="0" i="0" u="none" strike="noStrike" baseline="0" dirty="0">
                <a:latin typeface="Calibri" panose="020F0502020204030204" pitchFamily="34" charset="0"/>
              </a:rPr>
              <a:t>” is important – </a:t>
            </a:r>
            <a:r>
              <a:rPr lang="en-CA" sz="2400" b="1" i="0" u="none" strike="noStrike" baseline="0" dirty="0">
                <a:highlight>
                  <a:srgbClr val="FFFF00"/>
                </a:highlight>
                <a:latin typeface="Calibri" panose="020F0502020204030204" pitchFamily="34" charset="0"/>
              </a:rPr>
              <a:t>this implies contemplation, inculcation of the material</a:t>
            </a:r>
            <a:r>
              <a:rPr lang="en-CA" sz="2400" b="0" i="0" u="none" strike="noStrike" baseline="0" dirty="0">
                <a:latin typeface="Calibri" panose="020F0502020204030204" pitchFamily="34" charset="0"/>
              </a:rPr>
              <a:t>: it is NOT trivial</a:t>
            </a:r>
          </a:p>
          <a:p>
            <a:pPr marL="693738" lvl="1" indent="-236538">
              <a:lnSpc>
                <a:spcPct val="90000"/>
              </a:lnSpc>
              <a:spcBef>
                <a:spcPts val="1200"/>
              </a:spcBef>
            </a:pPr>
            <a:r>
              <a:rPr lang="en-CA" sz="2400" b="0" i="0" u="none" strike="noStrike" baseline="0" dirty="0">
                <a:latin typeface="SymbolMT"/>
              </a:rPr>
              <a:t>• </a:t>
            </a:r>
            <a:r>
              <a:rPr lang="en-CA" sz="2400" b="0" i="0" u="none" strike="noStrike" baseline="0" dirty="0">
                <a:latin typeface="Calibri" panose="020F0502020204030204" pitchFamily="34" charset="0"/>
              </a:rPr>
              <a:t>Five times, </a:t>
            </a:r>
            <a:r>
              <a:rPr lang="en-CA" sz="2400" b="1" i="0" u="none" strike="noStrike" baseline="0" dirty="0">
                <a:highlight>
                  <a:srgbClr val="FFFF00"/>
                </a:highlight>
                <a:latin typeface="Calibri-Bold"/>
              </a:rPr>
              <a:t>Moses stressing the need for action</a:t>
            </a:r>
            <a:r>
              <a:rPr lang="en-CA" sz="2400" b="0" i="0" u="none" strike="noStrike" baseline="0" dirty="0">
                <a:latin typeface="Calibri" panose="020F0502020204030204" pitchFamily="34" charset="0"/>
              </a:rPr>
              <a:t>, “</a:t>
            </a:r>
            <a:r>
              <a:rPr lang="en-CA" sz="2400" b="1" i="0" u="none" strike="noStrike" baseline="0" dirty="0">
                <a:highlight>
                  <a:srgbClr val="FFFF00"/>
                </a:highlight>
                <a:latin typeface="Calibri-Bold"/>
              </a:rPr>
              <a:t>do them</a:t>
            </a:r>
            <a:r>
              <a:rPr lang="en-CA" sz="2400" b="0" i="0" u="none" strike="noStrike" baseline="0" dirty="0">
                <a:latin typeface="Calibri" panose="020F0502020204030204" pitchFamily="34" charset="0"/>
              </a:rPr>
              <a:t>”, “</a:t>
            </a:r>
            <a:r>
              <a:rPr lang="en-CA" sz="2400" b="1" i="0" u="none" strike="noStrike" baseline="0" dirty="0">
                <a:highlight>
                  <a:srgbClr val="FFFF00"/>
                </a:highlight>
                <a:latin typeface="Calibri-Bold"/>
              </a:rPr>
              <a:t>keep them</a:t>
            </a:r>
            <a:r>
              <a:rPr lang="en-CA" sz="2400" b="0" i="0" u="none" strike="noStrike" baseline="0" dirty="0">
                <a:latin typeface="Calibri" panose="020F0502020204030204" pitchFamily="34" charset="0"/>
              </a:rPr>
              <a:t>”; Moses is explicit, “</a:t>
            </a:r>
            <a:r>
              <a:rPr lang="en-CA" sz="2400" b="1" i="0" u="none" strike="noStrike" baseline="0" dirty="0">
                <a:highlight>
                  <a:srgbClr val="FFFF00"/>
                </a:highlight>
                <a:latin typeface="Calibri-Bold"/>
              </a:rPr>
              <a:t>keep the commandments</a:t>
            </a:r>
            <a:r>
              <a:rPr lang="en-CA" sz="2400" b="0" i="0" u="none" strike="noStrike" baseline="0" dirty="0">
                <a:latin typeface="Calibri" panose="020F0502020204030204" pitchFamily="34" charset="0"/>
              </a:rPr>
              <a:t>”,</a:t>
            </a:r>
            <a:r>
              <a:rPr lang="en-CA" sz="2800" b="0" i="0" u="none" strike="noStrike" baseline="0" dirty="0">
                <a:latin typeface="Calibri" panose="020F0502020204030204" pitchFamily="34" charset="0"/>
                <a:cs typeface="+mj-cs"/>
              </a:rPr>
              <a:t> </a:t>
            </a:r>
            <a:r>
              <a:rPr lang="he-IL" sz="2800" b="0" i="0" u="none" strike="noStrike" baseline="0" dirty="0">
                <a:latin typeface="TimesNewRomanPSMT"/>
                <a:cs typeface="+mj-cs"/>
              </a:rPr>
              <a:t>מִצְוָה </a:t>
            </a:r>
            <a:r>
              <a:rPr lang="en-CA" sz="2800" b="0" i="0" u="none" strike="noStrike" baseline="0" dirty="0">
                <a:latin typeface="TimesNewRomanPSMT"/>
                <a:cs typeface="+mj-cs"/>
              </a:rPr>
              <a:t> </a:t>
            </a:r>
            <a:r>
              <a:rPr lang="en-CA" sz="2400" b="0" i="0" u="none" strike="noStrike" baseline="0" dirty="0">
                <a:latin typeface="Calibri" panose="020F0502020204030204" pitchFamily="34" charset="0"/>
              </a:rPr>
              <a:t>- </a:t>
            </a:r>
            <a:r>
              <a:rPr lang="en-CA" sz="2400" b="0" i="0" u="none" strike="noStrike" baseline="0" dirty="0" err="1">
                <a:latin typeface="Calibri" panose="020F0502020204030204" pitchFamily="34" charset="0"/>
              </a:rPr>
              <a:t>mitzᵉwah</a:t>
            </a:r>
            <a:r>
              <a:rPr lang="en-CA" sz="2400" b="0" i="0" u="none" strike="noStrike" baseline="0" dirty="0">
                <a:latin typeface="Calibri" panose="020F0502020204030204" pitchFamily="34" charset="0"/>
              </a:rPr>
              <a:t>, this is a direct allusion to the Ten Commandments which are </a:t>
            </a:r>
            <a:r>
              <a:rPr lang="en-CA" sz="2400" b="1" i="0" u="none" strike="noStrike" baseline="0" dirty="0">
                <a:highlight>
                  <a:srgbClr val="FFFF00"/>
                </a:highlight>
                <a:latin typeface="Calibri-Bold"/>
              </a:rPr>
              <a:t>the fundamental precepts upon which all of God’s teaching, “</a:t>
            </a:r>
            <a:r>
              <a:rPr lang="en-CA" sz="2400" b="1" i="1" u="none" strike="noStrike" baseline="0" dirty="0">
                <a:highlight>
                  <a:srgbClr val="FFFF00"/>
                </a:highlight>
                <a:latin typeface="Calibri-Bold"/>
              </a:rPr>
              <a:t>torah</a:t>
            </a:r>
            <a:r>
              <a:rPr lang="en-CA" sz="2400" b="1" i="0" u="none" strike="noStrike" baseline="0" dirty="0">
                <a:highlight>
                  <a:srgbClr val="FFFF00"/>
                </a:highlight>
                <a:latin typeface="Calibri-Bold"/>
              </a:rPr>
              <a:t>”, is based</a:t>
            </a:r>
            <a:r>
              <a:rPr lang="en-CA" sz="2400" b="0" i="0" u="none" strike="noStrike" baseline="0" dirty="0">
                <a:latin typeface="Calibri" panose="020F0502020204030204" pitchFamily="34" charset="0"/>
              </a:rPr>
              <a:t>: all </a:t>
            </a:r>
            <a:r>
              <a:rPr lang="en-CA" sz="2400" b="1" i="0" u="none" strike="noStrike" baseline="0" dirty="0">
                <a:highlight>
                  <a:srgbClr val="FFFF00"/>
                </a:highlight>
                <a:latin typeface="Calibri-Bold"/>
              </a:rPr>
              <a:t>“statutes” and “</a:t>
            </a:r>
            <a:r>
              <a:rPr lang="en-CA" sz="2400" b="1" i="1" u="none" strike="noStrike" baseline="0" dirty="0">
                <a:highlight>
                  <a:srgbClr val="FFFF00"/>
                </a:highlight>
                <a:latin typeface="Calibri-BoldItalic"/>
              </a:rPr>
              <a:t>mishᵉpatim</a:t>
            </a:r>
            <a:r>
              <a:rPr lang="en-CA" sz="2400" b="1" i="0" u="none" strike="noStrike" baseline="0" dirty="0">
                <a:highlight>
                  <a:srgbClr val="FFFF00"/>
                </a:highlight>
                <a:latin typeface="Calibri-Bold"/>
              </a:rPr>
              <a:t>” are derived from the Ten Commandments</a:t>
            </a:r>
            <a:endParaRPr lang="en-CA" sz="2400" b="1" i="0" u="none" strike="noStrike" baseline="0" dirty="0">
              <a:latin typeface="Calibri-Bold"/>
            </a:endParaRPr>
          </a:p>
          <a:p>
            <a:pPr marL="693738" lvl="1" indent="-236538">
              <a:lnSpc>
                <a:spcPct val="90000"/>
              </a:lnSpc>
              <a:spcBef>
                <a:spcPts val="1200"/>
              </a:spcBef>
            </a:pPr>
            <a:r>
              <a:rPr lang="en-CA" sz="2400" b="0" i="0" u="none" strike="noStrike" baseline="0" dirty="0">
                <a:latin typeface="SymbolMT"/>
              </a:rPr>
              <a:t>• </a:t>
            </a:r>
            <a:r>
              <a:rPr lang="en-CA" sz="2400" b="0" i="0" u="none" strike="noStrike" baseline="0" dirty="0">
                <a:latin typeface="Calibri" panose="020F0502020204030204" pitchFamily="34" charset="0"/>
              </a:rPr>
              <a:t>Moses is then specific about </a:t>
            </a:r>
            <a:r>
              <a:rPr lang="en-CA" sz="2400" b="1" i="0" u="none" strike="noStrike" baseline="0" dirty="0">
                <a:highlight>
                  <a:srgbClr val="FFFF00"/>
                </a:highlight>
                <a:latin typeface="Calibri-Bold"/>
              </a:rPr>
              <a:t>the meaning of “</a:t>
            </a:r>
            <a:r>
              <a:rPr lang="en-CA" sz="2400" b="1" i="1" u="none" strike="noStrike" baseline="0" dirty="0">
                <a:highlight>
                  <a:srgbClr val="FFFF00"/>
                </a:highlight>
                <a:latin typeface="Calibri-BoldItalic"/>
              </a:rPr>
              <a:t>mishᵉpatim</a:t>
            </a:r>
            <a:r>
              <a:rPr lang="en-CA" sz="2400" b="1" i="0" u="none" strike="noStrike" baseline="0" dirty="0">
                <a:highlight>
                  <a:srgbClr val="FFFF00"/>
                </a:highlight>
                <a:latin typeface="Calibri-Bold"/>
              </a:rPr>
              <a:t>”</a:t>
            </a:r>
            <a:r>
              <a:rPr lang="en-CA" sz="2400" b="1" i="0" u="none" strike="noStrike" baseline="0" dirty="0">
                <a:latin typeface="Calibri-Bold"/>
              </a:rPr>
              <a:t> </a:t>
            </a:r>
            <a:r>
              <a:rPr lang="en-CA" sz="2400" b="0" i="0" u="none" strike="noStrike" baseline="0" dirty="0">
                <a:latin typeface="Calibri" panose="020F0502020204030204" pitchFamily="34" charset="0"/>
              </a:rPr>
              <a:t>– it is </a:t>
            </a:r>
            <a:r>
              <a:rPr lang="en-CA" sz="2400" b="1" i="0" u="none" strike="noStrike" baseline="0" dirty="0">
                <a:highlight>
                  <a:srgbClr val="FFFF00"/>
                </a:highlight>
                <a:latin typeface="Calibri" panose="020F0502020204030204" pitchFamily="34" charset="0"/>
              </a:rPr>
              <a:t>the wisdom, understanding, discernment</a:t>
            </a:r>
            <a:r>
              <a:rPr lang="en-CA" sz="2400" i="0" u="none" strike="noStrike" baseline="0" dirty="0">
                <a:latin typeface="Calibri" panose="020F0502020204030204" pitchFamily="34" charset="0"/>
              </a:rPr>
              <a:t> </a:t>
            </a:r>
            <a:r>
              <a:rPr lang="en-CA" sz="2400" b="0" i="0" u="none" strike="noStrike" baseline="0" dirty="0">
                <a:latin typeface="Calibri" panose="020F0502020204030204" pitchFamily="34" charset="0"/>
              </a:rPr>
              <a:t>that comes from </a:t>
            </a:r>
            <a:r>
              <a:rPr lang="en-CA" sz="2400" b="1" i="0" u="none" strike="noStrike" baseline="0" dirty="0">
                <a:highlight>
                  <a:srgbClr val="FFFF00"/>
                </a:highlight>
                <a:latin typeface="Calibri-Bold"/>
              </a:rPr>
              <a:t>doing what God says</a:t>
            </a:r>
            <a:r>
              <a:rPr lang="en-CA" sz="2400" b="0" i="0" u="none" strike="noStrike" baseline="0" dirty="0">
                <a:latin typeface="Calibri" panose="020F0502020204030204" pitchFamily="34" charset="0"/>
              </a:rPr>
              <a:t>, </a:t>
            </a:r>
            <a:r>
              <a:rPr lang="en-CA" sz="2400" b="1" i="0" u="none" strike="noStrike" baseline="0" dirty="0">
                <a:highlight>
                  <a:srgbClr val="FFFF00"/>
                </a:highlight>
                <a:latin typeface="Calibri-Bold"/>
              </a:rPr>
              <a:t>living by the Way of God</a:t>
            </a:r>
            <a:r>
              <a:rPr lang="en-CA" sz="2400" b="0" i="0" u="none" strike="noStrike" baseline="0" dirty="0">
                <a:latin typeface="Calibri" panose="020F0502020204030204" pitchFamily="34" charset="0"/>
              </a:rPr>
              <a:t>, “</a:t>
            </a:r>
            <a:r>
              <a:rPr lang="en-CA" sz="2400" b="1" i="0" u="none" strike="noStrike" baseline="0" dirty="0">
                <a:highlight>
                  <a:srgbClr val="FFFF00"/>
                </a:highlight>
                <a:latin typeface="Calibri-Bold"/>
              </a:rPr>
              <a:t>that will be your wisdom and your understanding</a:t>
            </a:r>
            <a:r>
              <a:rPr lang="en-CA" sz="2400" b="0" i="0" u="none" strike="noStrike" baseline="0" dirty="0">
                <a:latin typeface="Calibri" panose="020F0502020204030204" pitchFamily="34" charset="0"/>
              </a:rPr>
              <a:t>”, “</a:t>
            </a:r>
            <a:r>
              <a:rPr lang="en-CA" sz="2400" b="1" i="0" u="none" strike="noStrike" baseline="0" dirty="0">
                <a:highlight>
                  <a:srgbClr val="FFFF00"/>
                </a:highlight>
                <a:latin typeface="Calibri-Bold"/>
              </a:rPr>
              <a:t>surely this great nation is a wise and understanding people</a:t>
            </a:r>
            <a:r>
              <a:rPr lang="en-CA" sz="2400" b="0" i="0" u="none" strike="noStrike" baseline="0" dirty="0">
                <a:latin typeface="Calibri" panose="020F0502020204030204" pitchFamily="34" charset="0"/>
              </a:rPr>
              <a:t>”</a:t>
            </a:r>
            <a:endParaRPr lang="en-CA" sz="2400" dirty="0"/>
          </a:p>
        </p:txBody>
      </p:sp>
    </p:spTree>
    <p:extLst>
      <p:ext uri="{BB962C8B-B14F-4D97-AF65-F5344CB8AC3E}">
        <p14:creationId xmlns:p14="http://schemas.microsoft.com/office/powerpoint/2010/main" val="299583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7AD1A-A164-0EA5-8468-A298EA6375B9}"/>
              </a:ext>
            </a:extLst>
          </p:cNvPr>
          <p:cNvSpPr>
            <a:spLocks noGrp="1"/>
          </p:cNvSpPr>
          <p:nvPr>
            <p:ph type="title"/>
          </p:nvPr>
        </p:nvSpPr>
        <p:spPr>
          <a:xfrm>
            <a:off x="838200" y="1"/>
            <a:ext cx="10515600" cy="1119351"/>
          </a:xfrm>
        </p:spPr>
        <p:txBody>
          <a:bodyPr/>
          <a:lstStyle/>
          <a:p>
            <a:pPr algn="ctr"/>
            <a:r>
              <a:rPr lang="en-CA" dirty="0">
                <a:latin typeface="Arial Black" panose="020B0A04020102020204" pitchFamily="34" charset="0"/>
              </a:rPr>
              <a:t>Way the Juxtaposition?</a:t>
            </a:r>
          </a:p>
        </p:txBody>
      </p:sp>
      <p:sp>
        <p:nvSpPr>
          <p:cNvPr id="3" name="Content Placeholder 2">
            <a:extLst>
              <a:ext uri="{FF2B5EF4-FFF2-40B4-BE49-F238E27FC236}">
                <a16:creationId xmlns:a16="http://schemas.microsoft.com/office/drawing/2014/main" id="{34433700-2539-67F8-1041-65D76BC29360}"/>
              </a:ext>
            </a:extLst>
          </p:cNvPr>
          <p:cNvSpPr>
            <a:spLocks noGrp="1"/>
          </p:cNvSpPr>
          <p:nvPr>
            <p:ph idx="1"/>
          </p:nvPr>
        </p:nvSpPr>
        <p:spPr>
          <a:xfrm>
            <a:off x="0" y="1119352"/>
            <a:ext cx="11887200" cy="5738647"/>
          </a:xfrm>
        </p:spPr>
        <p:txBody>
          <a:bodyPr/>
          <a:lstStyle/>
          <a:p>
            <a:r>
              <a:rPr lang="en-CA" b="1" dirty="0">
                <a:highlight>
                  <a:srgbClr val="FFFF00"/>
                </a:highlight>
              </a:rPr>
              <a:t>“Statutes” are like “raw material” from which inferences can be made</a:t>
            </a:r>
          </a:p>
          <a:p>
            <a:r>
              <a:rPr lang="en-CA" dirty="0"/>
              <a:t>Knowing and understanding the “statutes” allows a person to apply the mind of God to similar or related circumstances</a:t>
            </a:r>
          </a:p>
          <a:p>
            <a:r>
              <a:rPr lang="en-CA" b="1" dirty="0">
                <a:highlight>
                  <a:srgbClr val="FFFF00"/>
                </a:highlight>
              </a:rPr>
              <a:t>The ability to do this is </a:t>
            </a:r>
            <a:r>
              <a:rPr lang="en-CA" b="1" i="1" dirty="0">
                <a:highlight>
                  <a:srgbClr val="FFFF00"/>
                </a:highlight>
              </a:rPr>
              <a:t>mishᵉpatim</a:t>
            </a:r>
            <a:r>
              <a:rPr lang="en-CA" dirty="0"/>
              <a:t>, understanding, wisdom, and discernment that comes from living by the Way of God and knowing the nature of God</a:t>
            </a:r>
          </a:p>
          <a:p>
            <a:r>
              <a:rPr lang="en-CA" dirty="0"/>
              <a:t>This is called “</a:t>
            </a:r>
            <a:r>
              <a:rPr lang="en-CA" b="1" dirty="0">
                <a:highlight>
                  <a:srgbClr val="FFFF00"/>
                </a:highlight>
              </a:rPr>
              <a:t>inductive reasoning</a:t>
            </a:r>
            <a:r>
              <a:rPr lang="en-CA" dirty="0"/>
              <a:t>”: “</a:t>
            </a:r>
            <a:r>
              <a:rPr lang="en-CA" b="1" dirty="0">
                <a:highlight>
                  <a:srgbClr val="FFFF00"/>
                </a:highlight>
              </a:rPr>
              <a:t>to infer general conclusions from particular premisses</a:t>
            </a:r>
            <a:r>
              <a:rPr lang="en-CA" dirty="0"/>
              <a:t>” </a:t>
            </a:r>
          </a:p>
          <a:p>
            <a:r>
              <a:rPr lang="en-CA" b="1" dirty="0">
                <a:highlight>
                  <a:srgbClr val="FFFF00"/>
                </a:highlight>
              </a:rPr>
              <a:t>This is a skill we need to develop</a:t>
            </a:r>
            <a:r>
              <a:rPr lang="en-CA" dirty="0"/>
              <a:t> and of course we need to know what the statutes actually say and what they meant literally to the original recipients</a:t>
            </a:r>
          </a:p>
          <a:p>
            <a:r>
              <a:rPr lang="en-CA" dirty="0"/>
              <a:t>For example, from the Covenant Code, the statute:</a:t>
            </a:r>
          </a:p>
          <a:p>
            <a:pPr marL="457200" lvl="1" indent="0">
              <a:spcBef>
                <a:spcPts val="0"/>
              </a:spcBef>
              <a:buNone/>
            </a:pPr>
            <a:r>
              <a:rPr lang="en-CA" b="1" u="sng" dirty="0"/>
              <a:t>Exodus 23:19b ESV</a:t>
            </a:r>
          </a:p>
          <a:p>
            <a:pPr marL="457200" lvl="1" indent="0">
              <a:buNone/>
            </a:pPr>
            <a:r>
              <a:rPr lang="en-CA" b="1" dirty="0">
                <a:highlight>
                  <a:srgbClr val="FFFF00"/>
                </a:highlight>
              </a:rPr>
              <a:t>You shall not boil a young goat in its mother’s milk</a:t>
            </a:r>
            <a:r>
              <a:rPr lang="en-CA" dirty="0"/>
              <a:t>.</a:t>
            </a:r>
          </a:p>
        </p:txBody>
      </p:sp>
    </p:spTree>
    <p:extLst>
      <p:ext uri="{BB962C8B-B14F-4D97-AF65-F5344CB8AC3E}">
        <p14:creationId xmlns:p14="http://schemas.microsoft.com/office/powerpoint/2010/main" val="16363639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B3F280-FE3E-BA2F-7B73-43B62D4B4C81}"/>
              </a:ext>
            </a:extLst>
          </p:cNvPr>
          <p:cNvSpPr txBox="1"/>
          <p:nvPr/>
        </p:nvSpPr>
        <p:spPr>
          <a:xfrm>
            <a:off x="649357" y="463826"/>
            <a:ext cx="10482470" cy="5718489"/>
          </a:xfrm>
          <a:prstGeom prst="rect">
            <a:avLst/>
          </a:prstGeom>
          <a:noFill/>
        </p:spPr>
        <p:txBody>
          <a:bodyPr wrap="square">
            <a:spAutoFit/>
          </a:bodyPr>
          <a:lstStyle/>
          <a:p>
            <a:pPr>
              <a:lnSpc>
                <a:spcPct val="90000"/>
              </a:lnSpc>
            </a:pPr>
            <a:r>
              <a:rPr lang="en-CA" sz="2800" b="1" dirty="0">
                <a:highlight>
                  <a:srgbClr val="FFFF00"/>
                </a:highlight>
              </a:rPr>
              <a:t>Consider the context:</a:t>
            </a:r>
          </a:p>
          <a:p>
            <a:pPr lvl="1">
              <a:lnSpc>
                <a:spcPct val="90000"/>
              </a:lnSpc>
            </a:pPr>
            <a:r>
              <a:rPr lang="en-CA" sz="2400" b="1" u="sng" dirty="0"/>
              <a:t>Exodus 23:12, 14-15a, 16, 19b, 20, 23-24 ESV</a:t>
            </a:r>
          </a:p>
          <a:p>
            <a:pPr lvl="1">
              <a:lnSpc>
                <a:spcPct val="90000"/>
              </a:lnSpc>
            </a:pPr>
            <a:r>
              <a:rPr lang="en-CA" sz="2400" dirty="0"/>
              <a:t>Six days you shall do your work, but </a:t>
            </a:r>
            <a:r>
              <a:rPr lang="en-CA" sz="2400" b="1" dirty="0">
                <a:highlight>
                  <a:srgbClr val="FFFF00"/>
                </a:highlight>
              </a:rPr>
              <a:t>on the seventh day you shall rest</a:t>
            </a:r>
            <a:r>
              <a:rPr lang="en-CA" sz="2400" dirty="0"/>
              <a:t>; that your ox and your donkey may have rest, and the son of your servant woman, and the alien, may be refreshed</a:t>
            </a:r>
            <a:r>
              <a:rPr lang="en-CA" dirty="0"/>
              <a:t>.</a:t>
            </a:r>
            <a:r>
              <a:rPr lang="en-CA" sz="2400" dirty="0"/>
              <a:t>  … </a:t>
            </a:r>
            <a:r>
              <a:rPr lang="en-CA" sz="2400" b="1" dirty="0">
                <a:highlight>
                  <a:srgbClr val="FFFF00"/>
                </a:highlight>
              </a:rPr>
              <a:t>Three times in the year you shall keep a feast to me</a:t>
            </a:r>
            <a:r>
              <a:rPr lang="en-CA" sz="2400" dirty="0"/>
              <a:t>.  You shall keep the </a:t>
            </a:r>
            <a:r>
              <a:rPr lang="en-CA" sz="2400" b="1" dirty="0">
                <a:highlight>
                  <a:srgbClr val="FFFF00"/>
                </a:highlight>
              </a:rPr>
              <a:t>Feast of Unleavened Bread</a:t>
            </a:r>
            <a:r>
              <a:rPr lang="en-CA" sz="2400" dirty="0"/>
              <a:t>.  … You shall keep the </a:t>
            </a:r>
            <a:r>
              <a:rPr lang="en-CA" sz="2400" b="1" dirty="0">
                <a:highlight>
                  <a:srgbClr val="FFFF00"/>
                </a:highlight>
              </a:rPr>
              <a:t>Feast of Harvest, of the firstfruits</a:t>
            </a:r>
            <a:r>
              <a:rPr lang="en-CA" sz="2400" dirty="0"/>
              <a:t> of your labor, of what you sow in the field.  You shall keep the </a:t>
            </a:r>
            <a:r>
              <a:rPr lang="en-CA" sz="2400" b="1" dirty="0">
                <a:highlight>
                  <a:srgbClr val="FFFF00"/>
                </a:highlight>
              </a:rPr>
              <a:t>Feast of Ingathering</a:t>
            </a:r>
            <a:r>
              <a:rPr lang="en-CA" sz="2400" dirty="0"/>
              <a:t> at the end of the year, when you gather in from the field the fruit of your labor. </a:t>
            </a:r>
          </a:p>
          <a:p>
            <a:pPr lvl="1">
              <a:lnSpc>
                <a:spcPct val="90000"/>
              </a:lnSpc>
              <a:spcBef>
                <a:spcPts val="1200"/>
              </a:spcBef>
              <a:spcAft>
                <a:spcPts val="1200"/>
              </a:spcAft>
            </a:pPr>
            <a:r>
              <a:rPr lang="en-CA" sz="2400" b="1" i="1" u="sng" dirty="0">
                <a:highlight>
                  <a:srgbClr val="FFFF00"/>
                </a:highlight>
              </a:rPr>
              <a:t>You shall not boil a young goat in its mother’s milk.</a:t>
            </a:r>
          </a:p>
          <a:p>
            <a:pPr lvl="1">
              <a:lnSpc>
                <a:spcPct val="90000"/>
              </a:lnSpc>
            </a:pPr>
            <a:r>
              <a:rPr lang="en-CA" sz="2400" dirty="0"/>
              <a:t>Behold, </a:t>
            </a:r>
            <a:r>
              <a:rPr lang="en-CA" sz="2400" b="1" dirty="0">
                <a:highlight>
                  <a:srgbClr val="FFFF00"/>
                </a:highlight>
              </a:rPr>
              <a:t>I send an angel before you</a:t>
            </a:r>
            <a:r>
              <a:rPr lang="en-CA" sz="2400" dirty="0"/>
              <a:t> to guard you on the way and to bring you to the place that I have prepared.  … When my angel goes before you and brings you to the Amorites and the Hittites and the Perizzites and the Canaanites, the Hivites and the Jebusites, and I blot them out, </a:t>
            </a:r>
            <a:r>
              <a:rPr lang="en-CA" sz="2400" b="1" dirty="0">
                <a:highlight>
                  <a:srgbClr val="FFFF00"/>
                </a:highlight>
              </a:rPr>
              <a:t>you shall not bow down to their gods nor serve them</a:t>
            </a:r>
            <a:r>
              <a:rPr lang="en-CA" sz="2400" dirty="0"/>
              <a:t>, </a:t>
            </a:r>
            <a:r>
              <a:rPr lang="en-CA" sz="2400" b="1" dirty="0">
                <a:highlight>
                  <a:srgbClr val="FFFF00"/>
                </a:highlight>
              </a:rPr>
              <a:t>nor do as they do</a:t>
            </a:r>
            <a:r>
              <a:rPr lang="en-CA" sz="2400" dirty="0"/>
              <a:t>, but you shall </a:t>
            </a:r>
            <a:r>
              <a:rPr lang="en-CA" sz="2400" b="1" dirty="0">
                <a:highlight>
                  <a:srgbClr val="FFFF00"/>
                </a:highlight>
              </a:rPr>
              <a:t>utterly overthrow them and break their pillars in pieces</a:t>
            </a:r>
            <a:r>
              <a:rPr lang="en-CA" sz="2400" dirty="0"/>
              <a:t>. </a:t>
            </a:r>
          </a:p>
        </p:txBody>
      </p:sp>
    </p:spTree>
    <p:extLst>
      <p:ext uri="{BB962C8B-B14F-4D97-AF65-F5344CB8AC3E}">
        <p14:creationId xmlns:p14="http://schemas.microsoft.com/office/powerpoint/2010/main" val="2943440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496013-ABB3-B0B5-5E94-E841339B4AF0}"/>
              </a:ext>
            </a:extLst>
          </p:cNvPr>
          <p:cNvSpPr txBox="1"/>
          <p:nvPr/>
        </p:nvSpPr>
        <p:spPr>
          <a:xfrm>
            <a:off x="659566" y="1408682"/>
            <a:ext cx="11532433" cy="3502497"/>
          </a:xfrm>
          <a:prstGeom prst="rect">
            <a:avLst/>
          </a:prstGeom>
          <a:noFill/>
        </p:spPr>
        <p:txBody>
          <a:bodyPr wrap="square">
            <a:spAutoFit/>
          </a:bodyPr>
          <a:lstStyle/>
          <a:p>
            <a:pPr marL="225425" marR="0" lvl="0" indent="-225425"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The ways of the people in Canaan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such as “boiling a kid in its mother’s milk”, are so obviously and blatantly wrong, that God includes it, almost sarcastically, before he goes into the details of the conquest</a:t>
            </a:r>
          </a:p>
          <a:p>
            <a:pPr marL="225425" marR="0" lvl="0" indent="-225425"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It is a contrasting transition from the teaching of the Way of God to the need for the destruction of the ways of the people of Canaan</a:t>
            </a:r>
          </a:p>
          <a:p>
            <a:pPr marL="225425" marR="0" lvl="0" indent="-225425" algn="l" defTabSz="914400" rtl="0" eaLnBrk="1" fontAlgn="auto" latinLnBrk="0" hangingPunct="1">
              <a:lnSpc>
                <a:spcPct val="90000"/>
              </a:lnSpc>
              <a:spcBef>
                <a:spcPts val="1200"/>
              </a:spcBef>
              <a:spcAft>
                <a:spcPts val="0"/>
              </a:spcAft>
              <a:buClrTx/>
              <a:buSzTx/>
              <a:buFont typeface="Arial" panose="020B0604020202020204" pitchFamily="34" charset="0"/>
              <a:buChar char="•"/>
              <a:tabLst/>
              <a:defRPr/>
            </a:pPr>
            <a:r>
              <a:rPr lang="en-CA" sz="2800" b="1" dirty="0">
                <a:solidFill>
                  <a:prstClr val="black"/>
                </a:solidFill>
                <a:highlight>
                  <a:srgbClr val="FFFF00"/>
                </a:highlight>
                <a:latin typeface="Calibri" panose="020F0502020204030204"/>
              </a:rPr>
              <a:t>Metaphor of Violence</a:t>
            </a:r>
            <a:r>
              <a:rPr lang="en-CA" sz="2800" dirty="0">
                <a:solidFill>
                  <a:prstClr val="black"/>
                </a:solidFill>
                <a:latin typeface="Calibri" panose="020F0502020204030204"/>
              </a:rPr>
              <a:t>: to bring about the utopia of the World Tomorrow, extreme vigilance will be required on our parts to </a:t>
            </a:r>
            <a:r>
              <a:rPr lang="en-CA" sz="2800" b="1" dirty="0">
                <a:solidFill>
                  <a:prstClr val="black"/>
                </a:solidFill>
                <a:highlight>
                  <a:srgbClr val="FFFF00"/>
                </a:highlight>
                <a:latin typeface="Calibri" panose="020F0502020204030204"/>
              </a:rPr>
              <a:t>eradicate all vestiges of ways of this world</a:t>
            </a:r>
            <a:r>
              <a:rPr lang="en-CA" sz="2800" dirty="0">
                <a:solidFill>
                  <a:prstClr val="black"/>
                </a:solidFill>
                <a:latin typeface="Calibri" panose="020F0502020204030204"/>
              </a:rPr>
              <a:t> – the </a:t>
            </a:r>
            <a:r>
              <a:rPr lang="en-CA" sz="2800" b="1" dirty="0">
                <a:solidFill>
                  <a:prstClr val="black"/>
                </a:solidFill>
                <a:highlight>
                  <a:srgbClr val="FFFF00"/>
                </a:highlight>
                <a:latin typeface="Calibri" panose="020F0502020204030204"/>
              </a:rPr>
              <a:t>lies that have made the world the way it is</a:t>
            </a:r>
            <a:endPar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p:txBody>
      </p:sp>
    </p:spTree>
    <p:extLst>
      <p:ext uri="{BB962C8B-B14F-4D97-AF65-F5344CB8AC3E}">
        <p14:creationId xmlns:p14="http://schemas.microsoft.com/office/powerpoint/2010/main" val="3114024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2BA09-0636-0379-9699-FF00F8757D9B}"/>
              </a:ext>
            </a:extLst>
          </p:cNvPr>
          <p:cNvSpPr>
            <a:spLocks noGrp="1"/>
          </p:cNvSpPr>
          <p:nvPr>
            <p:ph type="title"/>
          </p:nvPr>
        </p:nvSpPr>
        <p:spPr>
          <a:xfrm>
            <a:off x="838200" y="1"/>
            <a:ext cx="10515600" cy="1131375"/>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78103A20-6624-414E-F89E-3F8EC1A7ACA5}"/>
              </a:ext>
            </a:extLst>
          </p:cNvPr>
          <p:cNvSpPr>
            <a:spLocks noGrp="1"/>
          </p:cNvSpPr>
          <p:nvPr>
            <p:ph idx="1"/>
          </p:nvPr>
        </p:nvSpPr>
        <p:spPr>
          <a:xfrm>
            <a:off x="524656" y="1131376"/>
            <a:ext cx="11062741" cy="5726623"/>
          </a:xfrm>
        </p:spPr>
        <p:txBody>
          <a:bodyPr>
            <a:normAutofit lnSpcReduction="10000"/>
          </a:bodyPr>
          <a:lstStyle/>
          <a:p>
            <a:r>
              <a:rPr lang="en-CA" b="1" dirty="0">
                <a:highlight>
                  <a:srgbClr val="FFFF00"/>
                </a:highlight>
              </a:rPr>
              <a:t>The word of God, the Bible, is the only sure source of “truth”</a:t>
            </a:r>
          </a:p>
          <a:p>
            <a:r>
              <a:rPr lang="en-CA" b="1" dirty="0">
                <a:highlight>
                  <a:srgbClr val="FFFF00"/>
                </a:highlight>
              </a:rPr>
              <a:t>Jesus Christ is the living word of God</a:t>
            </a:r>
            <a:r>
              <a:rPr lang="en-CA" dirty="0"/>
              <a:t> – at the Second Advent, he will direct us to eradicate the lies of this world and replace them with “truth”</a:t>
            </a:r>
          </a:p>
          <a:p>
            <a:r>
              <a:rPr lang="en-CA" dirty="0"/>
              <a:t>The basis of the change will be </a:t>
            </a:r>
            <a:r>
              <a:rPr lang="en-CA" b="1" dirty="0">
                <a:highlight>
                  <a:srgbClr val="FFFF00"/>
                </a:highlight>
              </a:rPr>
              <a:t>education based on the Bible</a:t>
            </a:r>
            <a:r>
              <a:rPr lang="en-CA" dirty="0"/>
              <a:t>, for all people, especially children</a:t>
            </a:r>
          </a:p>
          <a:p>
            <a:r>
              <a:rPr lang="en-CA" b="1" dirty="0">
                <a:highlight>
                  <a:srgbClr val="FFFF00"/>
                </a:highlight>
              </a:rPr>
              <a:t>We can prepare now</a:t>
            </a:r>
            <a:r>
              <a:rPr lang="en-CA" dirty="0"/>
              <a:t> by developing a deeper understanding of the Bible, in particular “statutes” and “</a:t>
            </a:r>
            <a:r>
              <a:rPr lang="en-CA" i="1" dirty="0"/>
              <a:t>mishᵉpatim</a:t>
            </a:r>
            <a:r>
              <a:rPr lang="en-CA" dirty="0"/>
              <a:t>”  </a:t>
            </a:r>
          </a:p>
          <a:p>
            <a:r>
              <a:rPr lang="en-CA" dirty="0"/>
              <a:t>We need to develop our ability to do “</a:t>
            </a:r>
            <a:r>
              <a:rPr lang="en-CA" b="1" dirty="0">
                <a:highlight>
                  <a:srgbClr val="FFFF00"/>
                </a:highlight>
              </a:rPr>
              <a:t>inductive reasoning</a:t>
            </a:r>
            <a:r>
              <a:rPr lang="en-CA" dirty="0"/>
              <a:t>” – understanding the principles behind statutes and applying them to related situations</a:t>
            </a:r>
          </a:p>
          <a:p>
            <a:r>
              <a:rPr lang="en-CA" dirty="0"/>
              <a:t>“</a:t>
            </a:r>
            <a:r>
              <a:rPr lang="en-CA" b="1" i="1" dirty="0">
                <a:highlight>
                  <a:srgbClr val="FFFF00"/>
                </a:highlight>
              </a:rPr>
              <a:t>mishᵉpatim</a:t>
            </a:r>
            <a:r>
              <a:rPr lang="en-CA" dirty="0"/>
              <a:t>” implies this ability</a:t>
            </a:r>
            <a:r>
              <a:rPr lang="en-CA"/>
              <a:t>: discernment </a:t>
            </a:r>
            <a:endParaRPr lang="en-CA" dirty="0"/>
          </a:p>
          <a:p>
            <a:r>
              <a:rPr lang="en-CA" b="1" dirty="0">
                <a:highlight>
                  <a:srgbClr val="FFFF00"/>
                </a:highlight>
              </a:rPr>
              <a:t>“</a:t>
            </a:r>
            <a:r>
              <a:rPr lang="en-CA" b="1" i="1" dirty="0">
                <a:highlight>
                  <a:srgbClr val="FFFF00"/>
                </a:highlight>
              </a:rPr>
              <a:t>mishᵉpatim</a:t>
            </a:r>
            <a:r>
              <a:rPr lang="en-CA" b="1" dirty="0">
                <a:highlight>
                  <a:srgbClr val="FFFF00"/>
                </a:highlight>
              </a:rPr>
              <a:t>” is developed by living by the Way of God</a:t>
            </a:r>
            <a:r>
              <a:rPr lang="en-CA" dirty="0"/>
              <a:t> – which is our purpose in this life</a:t>
            </a:r>
          </a:p>
        </p:txBody>
      </p:sp>
    </p:spTree>
    <p:extLst>
      <p:ext uri="{BB962C8B-B14F-4D97-AF65-F5344CB8AC3E}">
        <p14:creationId xmlns:p14="http://schemas.microsoft.com/office/powerpoint/2010/main" val="645292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8835C-3039-94FF-F0BC-4E6A46F5E899}"/>
              </a:ext>
            </a:extLst>
          </p:cNvPr>
          <p:cNvSpPr>
            <a:spLocks noGrp="1"/>
          </p:cNvSpPr>
          <p:nvPr>
            <p:ph type="title"/>
          </p:nvPr>
        </p:nvSpPr>
        <p:spPr>
          <a:xfrm>
            <a:off x="0" y="1"/>
            <a:ext cx="12192000" cy="1146874"/>
          </a:xfrm>
        </p:spPr>
        <p:txBody>
          <a:bodyPr/>
          <a:lstStyle/>
          <a:p>
            <a:pPr algn="ctr"/>
            <a:r>
              <a:rPr lang="en-CA" dirty="0">
                <a:latin typeface="Arial Black" panose="020B0A04020102020204" pitchFamily="34" charset="0"/>
              </a:rPr>
              <a:t>Pilate said to him, “What is truth?”</a:t>
            </a:r>
          </a:p>
        </p:txBody>
      </p:sp>
      <p:sp>
        <p:nvSpPr>
          <p:cNvPr id="3" name="Content Placeholder 2">
            <a:extLst>
              <a:ext uri="{FF2B5EF4-FFF2-40B4-BE49-F238E27FC236}">
                <a16:creationId xmlns:a16="http://schemas.microsoft.com/office/drawing/2014/main" id="{3F9AB83B-CC0B-AA6B-437D-9D21E7A35A21}"/>
              </a:ext>
            </a:extLst>
          </p:cNvPr>
          <p:cNvSpPr>
            <a:spLocks noGrp="1"/>
          </p:cNvSpPr>
          <p:nvPr>
            <p:ph idx="1"/>
          </p:nvPr>
        </p:nvSpPr>
        <p:spPr>
          <a:xfrm>
            <a:off x="0" y="1146875"/>
            <a:ext cx="12191999" cy="5711124"/>
          </a:xfrm>
        </p:spPr>
        <p:txBody>
          <a:bodyPr>
            <a:normAutofit/>
          </a:bodyPr>
          <a:lstStyle/>
          <a:p>
            <a:r>
              <a:rPr lang="en-CA" b="1" dirty="0">
                <a:highlight>
                  <a:srgbClr val="FFFF00"/>
                </a:highlight>
              </a:rPr>
              <a:t>Lies are the antithesis of truth</a:t>
            </a:r>
            <a:r>
              <a:rPr lang="en-CA" dirty="0"/>
              <a:t>: a liar seeks to misdirect the hearers; the liar has an agenda that he wishes to conceal; </a:t>
            </a:r>
            <a:r>
              <a:rPr lang="en-CA" b="1" dirty="0">
                <a:highlight>
                  <a:srgbClr val="FFFF00"/>
                </a:highlight>
              </a:rPr>
              <a:t>lies leave people in a confused state</a:t>
            </a:r>
          </a:p>
          <a:p>
            <a:r>
              <a:rPr lang="en-CA" b="1" dirty="0">
                <a:highlight>
                  <a:srgbClr val="FFFF00"/>
                </a:highlight>
              </a:rPr>
              <a:t>Jesus is clear and specific on what is truth</a:t>
            </a:r>
            <a:r>
              <a:rPr lang="en-CA" dirty="0"/>
              <a:t>:</a:t>
            </a:r>
          </a:p>
          <a:p>
            <a:pPr marL="457200" lvl="1" indent="0">
              <a:spcBef>
                <a:spcPts val="0"/>
              </a:spcBef>
              <a:buNone/>
            </a:pPr>
            <a:r>
              <a:rPr lang="en-CA" b="1" u="sng" dirty="0"/>
              <a:t>John 17:17, 17:8a, 14:6, 8:44a</a:t>
            </a:r>
            <a:r>
              <a:rPr lang="el-GR" b="1" u="sng" dirty="0"/>
              <a:t>α</a:t>
            </a:r>
            <a:r>
              <a:rPr lang="en-CA" b="1" u="sng" dirty="0"/>
              <a:t>, 45, 4:23, 16:13a, 8:31b-32  ESV</a:t>
            </a:r>
          </a:p>
          <a:p>
            <a:pPr marL="457200" lvl="1" indent="0">
              <a:spcBef>
                <a:spcPts val="0"/>
              </a:spcBef>
              <a:buNone/>
            </a:pPr>
            <a:r>
              <a:rPr lang="en-CA" b="1" dirty="0">
                <a:highlight>
                  <a:srgbClr val="FFFF00"/>
                </a:highlight>
              </a:rPr>
              <a:t>Sanctify them in the truth</a:t>
            </a:r>
            <a:r>
              <a:rPr lang="en-CA" dirty="0"/>
              <a:t>; </a:t>
            </a:r>
            <a:r>
              <a:rPr lang="en-CA" b="1" dirty="0">
                <a:highlight>
                  <a:srgbClr val="FFFF00"/>
                </a:highlight>
              </a:rPr>
              <a:t>your word is truth</a:t>
            </a:r>
            <a:r>
              <a:rPr lang="en-CA" dirty="0"/>
              <a:t>.</a:t>
            </a:r>
          </a:p>
          <a:p>
            <a:pPr marL="457200" lvl="1" indent="0">
              <a:spcBef>
                <a:spcPts val="300"/>
              </a:spcBef>
              <a:buNone/>
            </a:pPr>
            <a:r>
              <a:rPr lang="en-CA" dirty="0"/>
              <a:t>For I have given them </a:t>
            </a:r>
            <a:r>
              <a:rPr lang="en-CA" b="1" dirty="0">
                <a:highlight>
                  <a:srgbClr val="FFFF00"/>
                </a:highlight>
              </a:rPr>
              <a:t>the words that you gave me</a:t>
            </a:r>
            <a:r>
              <a:rPr lang="en-CA" dirty="0"/>
              <a:t>, and they have received them and have come to </a:t>
            </a:r>
            <a:r>
              <a:rPr lang="en-CA" b="1" dirty="0">
                <a:highlight>
                  <a:srgbClr val="FFFF00"/>
                </a:highlight>
              </a:rPr>
              <a:t>know in truth</a:t>
            </a:r>
            <a:r>
              <a:rPr lang="en-CA" dirty="0"/>
              <a:t>  …</a:t>
            </a:r>
          </a:p>
          <a:p>
            <a:pPr marL="457200" lvl="1" indent="0">
              <a:spcBef>
                <a:spcPts val="300"/>
              </a:spcBef>
              <a:buNone/>
            </a:pPr>
            <a:r>
              <a:rPr lang="en-CA" dirty="0"/>
              <a:t>Jesus said to him, “</a:t>
            </a:r>
            <a:r>
              <a:rPr lang="en-CA" b="1" dirty="0">
                <a:highlight>
                  <a:srgbClr val="FFFF00"/>
                </a:highlight>
              </a:rPr>
              <a:t>I am the way, and the truth, and the life</a:t>
            </a:r>
            <a:r>
              <a:rPr lang="en-CA" dirty="0"/>
              <a:t>.  No one comes to the Father except through me.  …” </a:t>
            </a:r>
          </a:p>
          <a:p>
            <a:pPr marL="457200" lvl="1" indent="0">
              <a:spcBef>
                <a:spcPts val="300"/>
              </a:spcBef>
              <a:buNone/>
            </a:pPr>
            <a:r>
              <a:rPr lang="en-CA" dirty="0"/>
              <a:t>You are of your father the devil … But because </a:t>
            </a:r>
            <a:r>
              <a:rPr lang="en-CA" b="1" dirty="0">
                <a:highlight>
                  <a:srgbClr val="FFFF00"/>
                </a:highlight>
              </a:rPr>
              <a:t>I tell the truth</a:t>
            </a:r>
            <a:r>
              <a:rPr lang="en-CA" dirty="0"/>
              <a:t>, you do not believe me …</a:t>
            </a:r>
          </a:p>
          <a:p>
            <a:pPr marL="457200" lvl="1" indent="0">
              <a:spcBef>
                <a:spcPts val="300"/>
              </a:spcBef>
              <a:buNone/>
            </a:pPr>
            <a:r>
              <a:rPr lang="en-CA" dirty="0"/>
              <a:t>But the hour is coming, and is now here, when the </a:t>
            </a:r>
            <a:r>
              <a:rPr lang="en-CA" b="1" dirty="0">
                <a:highlight>
                  <a:srgbClr val="FFFF00"/>
                </a:highlight>
              </a:rPr>
              <a:t>true worshipers</a:t>
            </a:r>
            <a:r>
              <a:rPr lang="en-CA" dirty="0"/>
              <a:t> will </a:t>
            </a:r>
            <a:r>
              <a:rPr lang="en-CA" b="1" dirty="0">
                <a:highlight>
                  <a:srgbClr val="FFFF00"/>
                </a:highlight>
              </a:rPr>
              <a:t>worship the Father in spirit and truth</a:t>
            </a:r>
            <a:r>
              <a:rPr lang="en-CA" dirty="0"/>
              <a:t>, for the Father is seeking such people to worship him. </a:t>
            </a:r>
          </a:p>
          <a:p>
            <a:pPr marL="457200" lvl="1" indent="0">
              <a:spcBef>
                <a:spcPts val="300"/>
              </a:spcBef>
              <a:buNone/>
            </a:pPr>
            <a:r>
              <a:rPr lang="en-CA" dirty="0"/>
              <a:t>When </a:t>
            </a:r>
            <a:r>
              <a:rPr lang="en-CA" b="1" dirty="0">
                <a:highlight>
                  <a:srgbClr val="FFFF00"/>
                </a:highlight>
              </a:rPr>
              <a:t>the Spirit of truth </a:t>
            </a:r>
            <a:r>
              <a:rPr lang="en-CA" dirty="0"/>
              <a:t>comes, [it] </a:t>
            </a:r>
            <a:r>
              <a:rPr lang="en-CA" b="1" dirty="0">
                <a:highlight>
                  <a:srgbClr val="FFFF00"/>
                </a:highlight>
              </a:rPr>
              <a:t>will guide you into all the truth</a:t>
            </a:r>
            <a:r>
              <a:rPr lang="en-CA" dirty="0"/>
              <a:t> …</a:t>
            </a:r>
          </a:p>
          <a:p>
            <a:pPr marL="457200" lvl="1" indent="0">
              <a:spcBef>
                <a:spcPts val="300"/>
              </a:spcBef>
              <a:buNone/>
            </a:pPr>
            <a:r>
              <a:rPr lang="en-CA" dirty="0"/>
              <a:t>If you </a:t>
            </a:r>
            <a:r>
              <a:rPr lang="en-CA" b="1" dirty="0">
                <a:highlight>
                  <a:srgbClr val="FFFF00"/>
                </a:highlight>
              </a:rPr>
              <a:t>abide in my word</a:t>
            </a:r>
            <a:r>
              <a:rPr lang="en-CA" dirty="0"/>
              <a:t>, you are truly my disciples, and </a:t>
            </a:r>
            <a:r>
              <a:rPr lang="en-CA" b="1" dirty="0">
                <a:highlight>
                  <a:srgbClr val="FFFF00"/>
                </a:highlight>
              </a:rPr>
              <a:t>you will know the truth</a:t>
            </a:r>
            <a:r>
              <a:rPr lang="en-CA" dirty="0"/>
              <a:t>, and the </a:t>
            </a:r>
            <a:r>
              <a:rPr lang="en-CA" b="1" dirty="0">
                <a:highlight>
                  <a:srgbClr val="FFFF00"/>
                </a:highlight>
              </a:rPr>
              <a:t>truth will set you free</a:t>
            </a:r>
            <a:r>
              <a:rPr lang="en-CA" dirty="0"/>
              <a:t>.</a:t>
            </a:r>
          </a:p>
        </p:txBody>
      </p:sp>
    </p:spTree>
    <p:extLst>
      <p:ext uri="{BB962C8B-B14F-4D97-AF65-F5344CB8AC3E}">
        <p14:creationId xmlns:p14="http://schemas.microsoft.com/office/powerpoint/2010/main" val="1527986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3A4AD-E8FF-0D6F-0AD7-F56D4F5A9D7F}"/>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Analysis of “Truth”</a:t>
            </a:r>
          </a:p>
        </p:txBody>
      </p:sp>
      <p:sp>
        <p:nvSpPr>
          <p:cNvPr id="3" name="Content Placeholder 2">
            <a:extLst>
              <a:ext uri="{FF2B5EF4-FFF2-40B4-BE49-F238E27FC236}">
                <a16:creationId xmlns:a16="http://schemas.microsoft.com/office/drawing/2014/main" id="{4FAFC2A4-AF49-84E3-C308-80C6B8387078}"/>
              </a:ext>
            </a:extLst>
          </p:cNvPr>
          <p:cNvSpPr>
            <a:spLocks noGrp="1"/>
          </p:cNvSpPr>
          <p:nvPr>
            <p:ph idx="1"/>
          </p:nvPr>
        </p:nvSpPr>
        <p:spPr>
          <a:xfrm>
            <a:off x="0" y="1162373"/>
            <a:ext cx="12192000" cy="5695626"/>
          </a:xfrm>
        </p:spPr>
        <p:txBody>
          <a:bodyPr/>
          <a:lstStyle/>
          <a:p>
            <a:r>
              <a:rPr lang="en-CA" dirty="0"/>
              <a:t>The word of God is truth</a:t>
            </a:r>
          </a:p>
          <a:p>
            <a:pPr marL="457200" lvl="1" indent="0">
              <a:spcBef>
                <a:spcPts val="0"/>
              </a:spcBef>
              <a:buNone/>
            </a:pPr>
            <a:r>
              <a:rPr lang="en-CA" b="1" u="sng" dirty="0"/>
              <a:t>Psalm 119:160a ESV</a:t>
            </a:r>
            <a:r>
              <a:rPr lang="en-CA" dirty="0"/>
              <a:t> - </a:t>
            </a:r>
            <a:r>
              <a:rPr lang="en-CA" b="1" dirty="0">
                <a:highlight>
                  <a:srgbClr val="FFFF00"/>
                </a:highlight>
              </a:rPr>
              <a:t>The sum of your word is truth</a:t>
            </a:r>
            <a:r>
              <a:rPr lang="en-CA" dirty="0"/>
              <a:t> …</a:t>
            </a:r>
          </a:p>
          <a:p>
            <a:r>
              <a:rPr lang="en-CA" dirty="0"/>
              <a:t>Jesus Christ is the living Word of God</a:t>
            </a:r>
          </a:p>
          <a:p>
            <a:pPr marL="457200" lvl="1" indent="0">
              <a:buNone/>
            </a:pPr>
            <a:r>
              <a:rPr lang="en-CA" b="1" u="sng" dirty="0"/>
              <a:t>Isaiah 45:19b ESV</a:t>
            </a:r>
            <a:r>
              <a:rPr lang="en-CA" dirty="0"/>
              <a:t> - </a:t>
            </a:r>
            <a:r>
              <a:rPr lang="en-CA" b="1" dirty="0">
                <a:highlight>
                  <a:srgbClr val="FFFF00"/>
                </a:highlight>
              </a:rPr>
              <a:t>I [YHWH – Jesus Christ] speak the truth</a:t>
            </a:r>
            <a:r>
              <a:rPr lang="en-CA" dirty="0"/>
              <a:t>; I declare what is right.</a:t>
            </a:r>
          </a:p>
          <a:p>
            <a:r>
              <a:rPr lang="en-CA" dirty="0"/>
              <a:t>The world refuses to believe the truth</a:t>
            </a:r>
          </a:p>
          <a:p>
            <a:pPr marL="457200" lvl="1" indent="0">
              <a:spcBef>
                <a:spcPts val="0"/>
              </a:spcBef>
              <a:buNone/>
            </a:pPr>
            <a:r>
              <a:rPr lang="en-CA" b="1" u="sng" dirty="0"/>
              <a:t>Psalm 5:9a ESV</a:t>
            </a:r>
            <a:r>
              <a:rPr lang="en-CA" dirty="0"/>
              <a:t> - </a:t>
            </a:r>
            <a:r>
              <a:rPr lang="en-CA" b="1" dirty="0">
                <a:highlight>
                  <a:srgbClr val="FFFF00"/>
                </a:highlight>
              </a:rPr>
              <a:t>For there is no truth in their mouth</a:t>
            </a:r>
            <a:r>
              <a:rPr lang="en-CA" dirty="0"/>
              <a:t> …</a:t>
            </a:r>
          </a:p>
          <a:p>
            <a:r>
              <a:rPr lang="en-CA" dirty="0"/>
              <a:t>True Worshippers of God must worship in truth</a:t>
            </a:r>
          </a:p>
          <a:p>
            <a:pPr marL="457200" lvl="1" indent="0">
              <a:spcBef>
                <a:spcPts val="0"/>
              </a:spcBef>
              <a:buNone/>
            </a:pPr>
            <a:r>
              <a:rPr lang="en-CA" b="1" u="sng" dirty="0"/>
              <a:t>Psalm 15:2 ESV</a:t>
            </a:r>
            <a:r>
              <a:rPr lang="en-CA" dirty="0"/>
              <a:t> - He who walks blamelessly and does what is right and </a:t>
            </a:r>
            <a:r>
              <a:rPr lang="en-CA" b="1" dirty="0">
                <a:highlight>
                  <a:srgbClr val="FFFF00"/>
                </a:highlight>
              </a:rPr>
              <a:t>speaks truth in his heart</a:t>
            </a:r>
            <a:r>
              <a:rPr lang="en-CA" dirty="0"/>
              <a:t> …</a:t>
            </a:r>
          </a:p>
          <a:p>
            <a:r>
              <a:rPr lang="en-CA" dirty="0"/>
              <a:t>The guidance the Holy Spirit is required to discern truth</a:t>
            </a:r>
          </a:p>
          <a:p>
            <a:pPr marL="457200" lvl="1" indent="0">
              <a:spcBef>
                <a:spcPts val="0"/>
              </a:spcBef>
              <a:buNone/>
            </a:pPr>
            <a:r>
              <a:rPr lang="en-CA" b="1" u="sng" dirty="0"/>
              <a:t>Psalm 25:5a ESV</a:t>
            </a:r>
            <a:r>
              <a:rPr lang="en-CA" dirty="0"/>
              <a:t> - </a:t>
            </a:r>
            <a:r>
              <a:rPr lang="en-CA" b="1" dirty="0">
                <a:highlight>
                  <a:srgbClr val="FFFF00"/>
                </a:highlight>
              </a:rPr>
              <a:t>Lead me in your truth and teach me</a:t>
            </a:r>
            <a:r>
              <a:rPr lang="en-CA" dirty="0"/>
              <a:t>, for you are the God of my salvation;</a:t>
            </a:r>
          </a:p>
          <a:p>
            <a:r>
              <a:rPr lang="en-CA" dirty="0"/>
              <a:t>Freedom comes from truth </a:t>
            </a:r>
          </a:p>
          <a:p>
            <a:pPr marL="457200" lvl="1" indent="0">
              <a:spcBef>
                <a:spcPts val="0"/>
              </a:spcBef>
              <a:buNone/>
            </a:pPr>
            <a:r>
              <a:rPr lang="en-CA" b="1" u="sng" dirty="0"/>
              <a:t>Proverbs 12:19a ESV</a:t>
            </a:r>
            <a:r>
              <a:rPr lang="en-CA" dirty="0"/>
              <a:t> - </a:t>
            </a:r>
            <a:r>
              <a:rPr lang="en-CA" b="1" dirty="0">
                <a:highlight>
                  <a:srgbClr val="FFFF00"/>
                </a:highlight>
              </a:rPr>
              <a:t>Truthful lips endure forever</a:t>
            </a:r>
            <a:r>
              <a:rPr lang="en-CA" dirty="0"/>
              <a:t> …</a:t>
            </a:r>
          </a:p>
          <a:p>
            <a:endParaRPr lang="en-CA" dirty="0"/>
          </a:p>
          <a:p>
            <a:endParaRPr lang="en-CA" dirty="0"/>
          </a:p>
        </p:txBody>
      </p:sp>
    </p:spTree>
    <p:extLst>
      <p:ext uri="{BB962C8B-B14F-4D97-AF65-F5344CB8AC3E}">
        <p14:creationId xmlns:p14="http://schemas.microsoft.com/office/powerpoint/2010/main" val="15087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F703B1-3E27-ADAA-D218-E6B5A0BA29FA}"/>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A World Based on Truth</a:t>
            </a:r>
          </a:p>
        </p:txBody>
      </p:sp>
      <p:sp>
        <p:nvSpPr>
          <p:cNvPr id="3" name="Content Placeholder 2">
            <a:extLst>
              <a:ext uri="{FF2B5EF4-FFF2-40B4-BE49-F238E27FC236}">
                <a16:creationId xmlns:a16="http://schemas.microsoft.com/office/drawing/2014/main" id="{6B9A0361-E7D9-E039-2951-65AB63263702}"/>
              </a:ext>
            </a:extLst>
          </p:cNvPr>
          <p:cNvSpPr>
            <a:spLocks noGrp="1"/>
          </p:cNvSpPr>
          <p:nvPr>
            <p:ph idx="1"/>
          </p:nvPr>
        </p:nvSpPr>
        <p:spPr>
          <a:xfrm>
            <a:off x="0" y="1162373"/>
            <a:ext cx="11782269" cy="5695626"/>
          </a:xfrm>
        </p:spPr>
        <p:txBody>
          <a:bodyPr>
            <a:normAutofit/>
          </a:bodyPr>
          <a:lstStyle/>
          <a:p>
            <a:r>
              <a:rPr lang="en-CA" dirty="0"/>
              <a:t>The economy will be very different – </a:t>
            </a:r>
            <a:r>
              <a:rPr lang="en-CA" b="1" dirty="0">
                <a:highlight>
                  <a:srgbClr val="FFFF00"/>
                </a:highlight>
              </a:rPr>
              <a:t>there will be no “big banks”</a:t>
            </a:r>
            <a:r>
              <a:rPr lang="en-CA" dirty="0"/>
              <a:t>:</a:t>
            </a:r>
          </a:p>
          <a:p>
            <a:pPr marL="457200" lvl="1" indent="0">
              <a:spcBef>
                <a:spcPts val="0"/>
              </a:spcBef>
              <a:buNone/>
            </a:pPr>
            <a:r>
              <a:rPr lang="en-CA" b="1" u="sng" dirty="0"/>
              <a:t>Exodus 22:25, Deuteronomy 23:19, Ezekiel 18:5, 8a ESV</a:t>
            </a:r>
          </a:p>
          <a:p>
            <a:pPr marL="457200" lvl="1" indent="0">
              <a:spcBef>
                <a:spcPts val="0"/>
              </a:spcBef>
              <a:buNone/>
            </a:pPr>
            <a:r>
              <a:rPr lang="en-CA" dirty="0"/>
              <a:t>If you lend money to any of my people with you who is poor, </a:t>
            </a:r>
            <a:r>
              <a:rPr lang="en-CA" b="1" dirty="0">
                <a:highlight>
                  <a:srgbClr val="FFFF00"/>
                </a:highlight>
              </a:rPr>
              <a:t>you shall not be like a moneylender to him</a:t>
            </a:r>
            <a:r>
              <a:rPr lang="en-CA" dirty="0"/>
              <a:t>, and you shall not exact interest from him.</a:t>
            </a:r>
          </a:p>
          <a:p>
            <a:pPr marL="457200" lvl="1" indent="0">
              <a:buNone/>
            </a:pPr>
            <a:r>
              <a:rPr lang="en-CA" b="1" dirty="0">
                <a:highlight>
                  <a:srgbClr val="FFFF00"/>
                </a:highlight>
              </a:rPr>
              <a:t>You shall not charge interest</a:t>
            </a:r>
            <a:r>
              <a:rPr lang="en-CA" dirty="0"/>
              <a:t> on loans to your brother, interest on money, interest on food, interest on anything that is lent for interest.</a:t>
            </a:r>
          </a:p>
          <a:p>
            <a:pPr marL="457200" lvl="1" indent="0">
              <a:buNone/>
            </a:pPr>
            <a:r>
              <a:rPr lang="en-CA" dirty="0"/>
              <a:t>If a man is righteous and does what is just and right … </a:t>
            </a:r>
            <a:r>
              <a:rPr lang="en-CA" b="1" dirty="0">
                <a:highlight>
                  <a:srgbClr val="FFFF00"/>
                </a:highlight>
              </a:rPr>
              <a:t>does not lend at interest or take any profit</a:t>
            </a:r>
            <a:r>
              <a:rPr lang="en-CA" dirty="0"/>
              <a:t> …</a:t>
            </a:r>
          </a:p>
          <a:p>
            <a:pPr>
              <a:spcBef>
                <a:spcPts val="1200"/>
              </a:spcBef>
            </a:pPr>
            <a:r>
              <a:rPr lang="en-CA" b="1" dirty="0">
                <a:highlight>
                  <a:srgbClr val="FFFF00"/>
                </a:highlight>
              </a:rPr>
              <a:t>No “big pharma”</a:t>
            </a:r>
            <a:r>
              <a:rPr lang="en-CA" dirty="0"/>
              <a:t>: </a:t>
            </a:r>
            <a:r>
              <a:rPr lang="en-CA" sz="2400" b="1" u="sng" dirty="0"/>
              <a:t>Exodus 15:26b, Psalm 103:2-3 ESV</a:t>
            </a:r>
            <a:endParaRPr lang="en-CA" b="1" u="sng" dirty="0"/>
          </a:p>
          <a:p>
            <a:pPr marL="457200" lvl="1" indent="0">
              <a:spcBef>
                <a:spcPts val="0"/>
              </a:spcBef>
              <a:buNone/>
            </a:pPr>
            <a:r>
              <a:rPr lang="en-CA" dirty="0"/>
              <a:t>I will put none of the diseases on you that I put on the Egyptians, </a:t>
            </a:r>
            <a:br>
              <a:rPr lang="en-CA" dirty="0"/>
            </a:br>
            <a:r>
              <a:rPr lang="en-CA" dirty="0"/>
              <a:t>for </a:t>
            </a:r>
            <a:r>
              <a:rPr lang="en-CA" b="1" dirty="0">
                <a:highlight>
                  <a:srgbClr val="FFFF00"/>
                </a:highlight>
              </a:rPr>
              <a:t>I am [YHWH – Jesus Christ], your healer</a:t>
            </a:r>
            <a:r>
              <a:rPr lang="en-CA" dirty="0"/>
              <a:t>.</a:t>
            </a:r>
          </a:p>
          <a:p>
            <a:pPr marL="457200" lvl="1" indent="0">
              <a:buNone/>
            </a:pPr>
            <a:r>
              <a:rPr lang="en-CA" dirty="0"/>
              <a:t>Bless [YHWH – Jesus Christ], O my [being], and </a:t>
            </a:r>
            <a:r>
              <a:rPr lang="en-CA" b="1" dirty="0">
                <a:highlight>
                  <a:srgbClr val="FFFF00"/>
                </a:highlight>
              </a:rPr>
              <a:t>forget not all his benefits</a:t>
            </a:r>
            <a:r>
              <a:rPr lang="en-CA" dirty="0"/>
              <a:t>,</a:t>
            </a:r>
            <a:br>
              <a:rPr lang="en-CA" dirty="0"/>
            </a:br>
            <a:r>
              <a:rPr lang="en-CA" dirty="0"/>
              <a:t>who forgives all your iniquity, </a:t>
            </a:r>
            <a:r>
              <a:rPr lang="en-CA" b="1" dirty="0">
                <a:highlight>
                  <a:srgbClr val="FFFF00"/>
                </a:highlight>
              </a:rPr>
              <a:t>who heals all your diseases</a:t>
            </a:r>
            <a:r>
              <a:rPr lang="en-CA" dirty="0"/>
              <a:t> …</a:t>
            </a:r>
          </a:p>
          <a:p>
            <a:pPr>
              <a:spcBef>
                <a:spcPts val="1200"/>
              </a:spcBef>
            </a:pPr>
            <a:r>
              <a:rPr lang="en-CA" b="1" dirty="0">
                <a:highlight>
                  <a:srgbClr val="FFFF00"/>
                </a:highlight>
              </a:rPr>
              <a:t>Probably no “big business” at all</a:t>
            </a:r>
            <a:r>
              <a:rPr lang="en-CA" dirty="0"/>
              <a:t> …</a:t>
            </a:r>
          </a:p>
        </p:txBody>
      </p:sp>
    </p:spTree>
    <p:extLst>
      <p:ext uri="{BB962C8B-B14F-4D97-AF65-F5344CB8AC3E}">
        <p14:creationId xmlns:p14="http://schemas.microsoft.com/office/powerpoint/2010/main" val="3903591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DD49C3-DB61-1AB6-ADA4-55CA534E81C4}"/>
              </a:ext>
            </a:extLst>
          </p:cNvPr>
          <p:cNvSpPr txBox="1"/>
          <p:nvPr/>
        </p:nvSpPr>
        <p:spPr>
          <a:xfrm>
            <a:off x="0" y="0"/>
            <a:ext cx="12192000" cy="6694140"/>
          </a:xfrm>
          <a:prstGeom prst="rect">
            <a:avLst/>
          </a:prstGeom>
          <a:noFill/>
        </p:spPr>
        <p:txBody>
          <a:bodyPr wrap="square">
            <a:spAutoFit/>
          </a:bodyPr>
          <a:lstStyle/>
          <a:p>
            <a:pPr>
              <a:lnSpc>
                <a:spcPct val="90000"/>
              </a:lnSpc>
            </a:pPr>
            <a:r>
              <a:rPr lang="en-CA" sz="2800" b="1" dirty="0">
                <a:highlight>
                  <a:srgbClr val="FFFF00"/>
                </a:highlight>
              </a:rPr>
              <a:t>There will be universal abundance</a:t>
            </a:r>
            <a:r>
              <a:rPr lang="en-CA" sz="2800" dirty="0"/>
              <a:t>: </a:t>
            </a:r>
          </a:p>
          <a:p>
            <a:pPr lvl="1">
              <a:lnSpc>
                <a:spcPct val="90000"/>
              </a:lnSpc>
            </a:pPr>
            <a:r>
              <a:rPr lang="en-CA" sz="2400" b="1" u="sng" dirty="0"/>
              <a:t>Micah 4:4, Ezekiel 36:8-9, 29b-30, Joel 2:23-24, 26a, Amos 9:13a</a:t>
            </a:r>
            <a:r>
              <a:rPr lang="el-GR" sz="2400" b="1" u="sng" dirty="0"/>
              <a:t>β</a:t>
            </a:r>
            <a:r>
              <a:rPr lang="en-CA" sz="2400" b="1" u="sng" dirty="0"/>
              <a:t>, 14b ESV</a:t>
            </a:r>
          </a:p>
          <a:p>
            <a:pPr lvl="1">
              <a:lnSpc>
                <a:spcPct val="90000"/>
              </a:lnSpc>
            </a:pPr>
            <a:r>
              <a:rPr lang="en-CA" sz="2400" dirty="0"/>
              <a:t>… but </a:t>
            </a:r>
            <a:r>
              <a:rPr lang="en-CA" sz="2400" b="1" dirty="0">
                <a:highlight>
                  <a:srgbClr val="FFFF00"/>
                </a:highlight>
              </a:rPr>
              <a:t>they shall sit every man under his vine and under his fig tree</a:t>
            </a:r>
            <a:r>
              <a:rPr lang="en-CA" sz="2400" dirty="0"/>
              <a:t>, </a:t>
            </a:r>
            <a:br>
              <a:rPr lang="en-CA" sz="2400" dirty="0"/>
            </a:br>
            <a:r>
              <a:rPr lang="en-CA" sz="2400" dirty="0"/>
              <a:t>and no one shall make them afraid, for the mouth of the LORD of hosts has spoken.</a:t>
            </a:r>
          </a:p>
          <a:p>
            <a:pPr lvl="1">
              <a:lnSpc>
                <a:spcPct val="90000"/>
              </a:lnSpc>
              <a:spcBef>
                <a:spcPts val="600"/>
              </a:spcBef>
            </a:pPr>
            <a:r>
              <a:rPr lang="en-CA" sz="2400" dirty="0"/>
              <a:t>But you, O mountains of Israel, shall shoot forth your branches and </a:t>
            </a:r>
            <a:r>
              <a:rPr lang="en-CA" sz="2400" b="1" dirty="0">
                <a:highlight>
                  <a:srgbClr val="FFFF00"/>
                </a:highlight>
              </a:rPr>
              <a:t>yield your fruit </a:t>
            </a:r>
            <a:r>
              <a:rPr lang="en-CA" sz="2400" dirty="0"/>
              <a:t>to my people Israel, for they will soon come home.  For behold, I am for you, and I will turn to you, and </a:t>
            </a:r>
            <a:r>
              <a:rPr lang="en-CA" sz="2400" b="1" dirty="0">
                <a:highlight>
                  <a:srgbClr val="FFFF00"/>
                </a:highlight>
              </a:rPr>
              <a:t>you shall be tilled and sown</a:t>
            </a:r>
            <a:r>
              <a:rPr lang="en-CA" sz="2400" dirty="0"/>
              <a:t>.  … And </a:t>
            </a:r>
            <a:r>
              <a:rPr lang="en-CA" sz="2400" b="1" dirty="0">
                <a:highlight>
                  <a:srgbClr val="FFFF00"/>
                </a:highlight>
              </a:rPr>
              <a:t>I will summon the grain and make it abundant</a:t>
            </a:r>
            <a:r>
              <a:rPr lang="en-CA" sz="2400" dirty="0"/>
              <a:t> and lay no famine upon you.  I will make </a:t>
            </a:r>
            <a:r>
              <a:rPr lang="en-CA" sz="2400" b="1" dirty="0">
                <a:highlight>
                  <a:srgbClr val="FFFF00"/>
                </a:highlight>
              </a:rPr>
              <a:t>the fruit of the tree and the increase of the field abundant</a:t>
            </a:r>
            <a:r>
              <a:rPr lang="en-CA" sz="2400" dirty="0"/>
              <a:t>, that you may never again suffer the disgrace of famine among the nations.</a:t>
            </a:r>
          </a:p>
          <a:p>
            <a:pPr lvl="1">
              <a:lnSpc>
                <a:spcPct val="90000"/>
              </a:lnSpc>
              <a:spcBef>
                <a:spcPts val="600"/>
              </a:spcBef>
            </a:pPr>
            <a:r>
              <a:rPr lang="en-CA" sz="2400" dirty="0"/>
              <a:t>Be glad, O children of Zion, and rejoice in the LORD your God,</a:t>
            </a:r>
            <a:br>
              <a:rPr lang="en-CA" sz="2400" dirty="0"/>
            </a:br>
            <a:r>
              <a:rPr lang="en-CA" sz="2400" dirty="0"/>
              <a:t>for he has given the early rain for your vindication; </a:t>
            </a:r>
            <a:br>
              <a:rPr lang="en-CA" sz="2400" dirty="0"/>
            </a:br>
            <a:r>
              <a:rPr lang="en-CA" sz="2400" b="1" dirty="0">
                <a:highlight>
                  <a:srgbClr val="FFFF00"/>
                </a:highlight>
              </a:rPr>
              <a:t>he has poured down for you abundant rain</a:t>
            </a:r>
            <a:r>
              <a:rPr lang="en-CA" sz="2400" dirty="0"/>
              <a:t>, the early and the latter rain, as before.</a:t>
            </a:r>
            <a:br>
              <a:rPr lang="en-CA" sz="2400" dirty="0"/>
            </a:br>
            <a:r>
              <a:rPr lang="en-CA" sz="2400" dirty="0"/>
              <a:t>The </a:t>
            </a:r>
            <a:r>
              <a:rPr lang="en-CA" sz="2400" b="1" dirty="0">
                <a:highlight>
                  <a:srgbClr val="FFFF00"/>
                </a:highlight>
              </a:rPr>
              <a:t>threshing floors shall be full of grain</a:t>
            </a:r>
            <a:r>
              <a:rPr lang="en-CA" sz="2400" dirty="0"/>
              <a:t>; the </a:t>
            </a:r>
            <a:r>
              <a:rPr lang="en-CA" sz="2400" b="1" dirty="0">
                <a:highlight>
                  <a:srgbClr val="FFFF00"/>
                </a:highlight>
              </a:rPr>
              <a:t>vats shall overflow with wine and oil</a:t>
            </a:r>
            <a:r>
              <a:rPr lang="en-CA" sz="2400" dirty="0"/>
              <a:t>.</a:t>
            </a:r>
            <a:br>
              <a:rPr lang="en-CA" sz="2400" dirty="0"/>
            </a:br>
            <a:r>
              <a:rPr lang="en-CA" sz="2400" b="1" dirty="0">
                <a:highlight>
                  <a:srgbClr val="FFFF00"/>
                </a:highlight>
              </a:rPr>
              <a:t>You shall eat in plenty and be satisfied</a:t>
            </a:r>
            <a:r>
              <a:rPr lang="en-CA" sz="2400" dirty="0"/>
              <a:t>, and praise the name of the LORD your God …</a:t>
            </a:r>
          </a:p>
          <a:p>
            <a:pPr lvl="1">
              <a:lnSpc>
                <a:spcPct val="90000"/>
              </a:lnSpc>
              <a:spcBef>
                <a:spcPts val="600"/>
              </a:spcBef>
            </a:pPr>
            <a:r>
              <a:rPr lang="en-CA" sz="2400" dirty="0"/>
              <a:t>…  </a:t>
            </a:r>
            <a:r>
              <a:rPr lang="en-CA" sz="2400" b="1" dirty="0">
                <a:highlight>
                  <a:srgbClr val="FFFF00"/>
                </a:highlight>
              </a:rPr>
              <a:t>the plowman shall overtake the reaper</a:t>
            </a:r>
            <a:r>
              <a:rPr lang="en-CA" sz="2400" dirty="0"/>
              <a:t> </a:t>
            </a:r>
            <a:br>
              <a:rPr lang="en-CA" sz="2400" dirty="0"/>
            </a:br>
            <a:r>
              <a:rPr lang="en-CA" sz="2400" dirty="0"/>
              <a:t>and the treader of grapes him who sows the seed;</a:t>
            </a:r>
            <a:br>
              <a:rPr lang="en-CA" sz="2400" dirty="0"/>
            </a:br>
            <a:r>
              <a:rPr lang="en-CA" sz="2400" dirty="0"/>
              <a:t>the mountains shall drip sweet wine, and all the hills shall flow with it. </a:t>
            </a:r>
            <a:br>
              <a:rPr lang="en-CA" sz="2400" dirty="0"/>
            </a:br>
            <a:r>
              <a:rPr lang="en-CA" sz="2400" dirty="0"/>
              <a:t>… </a:t>
            </a:r>
            <a:r>
              <a:rPr lang="en-CA" sz="2400" b="1" dirty="0">
                <a:highlight>
                  <a:srgbClr val="FFFF00"/>
                </a:highlight>
              </a:rPr>
              <a:t>they shall plant vineyards and drink their wine</a:t>
            </a:r>
            <a:r>
              <a:rPr lang="en-CA" sz="2400" dirty="0"/>
              <a:t>, </a:t>
            </a:r>
            <a:br>
              <a:rPr lang="en-CA" sz="2400" dirty="0"/>
            </a:br>
            <a:r>
              <a:rPr lang="en-CA" sz="2400" dirty="0"/>
              <a:t>and </a:t>
            </a:r>
            <a:r>
              <a:rPr lang="en-CA" sz="2400" b="1" dirty="0">
                <a:highlight>
                  <a:srgbClr val="FFFF00"/>
                </a:highlight>
              </a:rPr>
              <a:t>they shall make gardens and eat their fruit</a:t>
            </a:r>
            <a:r>
              <a:rPr lang="en-CA" sz="2400" dirty="0"/>
              <a:t>. </a:t>
            </a:r>
          </a:p>
        </p:txBody>
      </p:sp>
    </p:spTree>
    <p:extLst>
      <p:ext uri="{BB962C8B-B14F-4D97-AF65-F5344CB8AC3E}">
        <p14:creationId xmlns:p14="http://schemas.microsoft.com/office/powerpoint/2010/main" val="1329532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38FF42A-2220-2D2A-BCCB-77D4BA11FC67}"/>
              </a:ext>
            </a:extLst>
          </p:cNvPr>
          <p:cNvSpPr txBox="1"/>
          <p:nvPr/>
        </p:nvSpPr>
        <p:spPr>
          <a:xfrm>
            <a:off x="0" y="0"/>
            <a:ext cx="12192000" cy="6949595"/>
          </a:xfrm>
          <a:prstGeom prst="rect">
            <a:avLst/>
          </a:prstGeom>
          <a:noFill/>
        </p:spPr>
        <p:txBody>
          <a:bodyPr wrap="square">
            <a:spAutoFit/>
          </a:bodyPr>
          <a:lstStyle/>
          <a:p>
            <a:pPr>
              <a:lnSpc>
                <a:spcPct val="90000"/>
              </a:lnSpc>
            </a:pPr>
            <a:r>
              <a:rPr lang="en-CA" sz="2800" b="1" dirty="0">
                <a:highlight>
                  <a:srgbClr val="FFFF00"/>
                </a:highlight>
              </a:rPr>
              <a:t>There will be no “recessions” and no “generational poverty”:</a:t>
            </a:r>
          </a:p>
          <a:p>
            <a:pPr lvl="1">
              <a:lnSpc>
                <a:spcPct val="80000"/>
              </a:lnSpc>
            </a:pPr>
            <a:r>
              <a:rPr lang="en-CA" sz="2400" b="1" u="sng" dirty="0"/>
              <a:t>Deuteronomy 15:1-2, 4a, 7-9 ESV</a:t>
            </a:r>
          </a:p>
          <a:p>
            <a:pPr lvl="1">
              <a:lnSpc>
                <a:spcPct val="90000"/>
              </a:lnSpc>
            </a:pPr>
            <a:r>
              <a:rPr lang="en-CA" sz="2400" b="1" dirty="0">
                <a:highlight>
                  <a:srgbClr val="FFFF00"/>
                </a:highlight>
              </a:rPr>
              <a:t>At the end of every seven years you shall grant a release</a:t>
            </a:r>
            <a:r>
              <a:rPr lang="en-CA" sz="2400" dirty="0"/>
              <a:t>.  And this is the manner of the release: </a:t>
            </a:r>
            <a:r>
              <a:rPr lang="en-CA" sz="2400" b="1" dirty="0">
                <a:highlight>
                  <a:srgbClr val="FFFF00"/>
                </a:highlight>
              </a:rPr>
              <a:t>every creditor shall release what he has lent to his neighbor</a:t>
            </a:r>
            <a:r>
              <a:rPr lang="en-CA" sz="2400" dirty="0"/>
              <a:t>.  He shall not exact it of his neighbor, his brother, because the LORD’s release has been proclaimed.  … But </a:t>
            </a:r>
            <a:r>
              <a:rPr lang="en-CA" sz="2400" b="1" dirty="0">
                <a:highlight>
                  <a:srgbClr val="FFFF00"/>
                </a:highlight>
              </a:rPr>
              <a:t>there will be no poor among you</a:t>
            </a:r>
            <a:r>
              <a:rPr lang="en-CA" sz="2400" dirty="0"/>
              <a:t>; </a:t>
            </a:r>
            <a:r>
              <a:rPr lang="en-CA" sz="2400" b="1" dirty="0">
                <a:highlight>
                  <a:srgbClr val="FFFF00"/>
                </a:highlight>
              </a:rPr>
              <a:t>for the LORD will bless you in the land</a:t>
            </a:r>
            <a:r>
              <a:rPr lang="en-CA" sz="2400" dirty="0"/>
              <a:t> … </a:t>
            </a:r>
          </a:p>
          <a:p>
            <a:pPr lvl="1">
              <a:lnSpc>
                <a:spcPct val="90000"/>
              </a:lnSpc>
              <a:spcBef>
                <a:spcPts val="300"/>
              </a:spcBef>
            </a:pPr>
            <a:r>
              <a:rPr lang="en-CA" sz="2400" dirty="0"/>
              <a:t>If among you, one of your brothers should become poor, in any of your towns within your land that the LORD your God is giving you, </a:t>
            </a:r>
            <a:r>
              <a:rPr lang="en-CA" sz="2400" b="1" dirty="0">
                <a:highlight>
                  <a:srgbClr val="FFFF00"/>
                </a:highlight>
              </a:rPr>
              <a:t>you shall not harden your heart or shut your hand against your poor brother</a:t>
            </a:r>
            <a:r>
              <a:rPr lang="en-CA" sz="2400" dirty="0"/>
              <a:t>, but you shall open your hand to him and lend him sufficient for his need, whatever it may be. </a:t>
            </a:r>
          </a:p>
          <a:p>
            <a:pPr lvl="1">
              <a:lnSpc>
                <a:spcPct val="90000"/>
              </a:lnSpc>
              <a:spcBef>
                <a:spcPts val="300"/>
              </a:spcBef>
            </a:pPr>
            <a:r>
              <a:rPr lang="en-CA" sz="2400" b="1" dirty="0">
                <a:highlight>
                  <a:srgbClr val="FFFF00"/>
                </a:highlight>
              </a:rPr>
              <a:t>Take care lest there be an unworthy thought in your heart</a:t>
            </a:r>
            <a:r>
              <a:rPr lang="en-CA" sz="2400" dirty="0"/>
              <a:t> and you say, ‘The seventh year, the year of release is near,’ and your eye look grudgingly on your poor brother, and you give him nothing, and he cry to the LORD against you, and you be guilty of sin. </a:t>
            </a:r>
          </a:p>
          <a:p>
            <a:pPr lvl="1">
              <a:lnSpc>
                <a:spcPct val="90000"/>
              </a:lnSpc>
              <a:spcBef>
                <a:spcPts val="300"/>
              </a:spcBef>
            </a:pPr>
            <a:r>
              <a:rPr lang="en-CA" sz="2400" b="1" u="sng" dirty="0"/>
              <a:t>Leviticus 25:8-10 ESV</a:t>
            </a:r>
          </a:p>
          <a:p>
            <a:pPr lvl="1">
              <a:lnSpc>
                <a:spcPct val="90000"/>
              </a:lnSpc>
            </a:pPr>
            <a:r>
              <a:rPr lang="en-CA" sz="2400" b="1" dirty="0">
                <a:highlight>
                  <a:srgbClr val="FFFF00"/>
                </a:highlight>
              </a:rPr>
              <a:t>You shall count seven Sabbaths of years</a:t>
            </a:r>
            <a:r>
              <a:rPr lang="en-CA" sz="2400" dirty="0"/>
              <a:t>, seven times seven years, so that the time of the seven Sabbaths of years shall give you forty-nine years.  Then you shall sound the loud trumpet on the tenth day of the seventh month.  </a:t>
            </a:r>
            <a:r>
              <a:rPr lang="en-CA" sz="2400" b="1" dirty="0">
                <a:highlight>
                  <a:srgbClr val="FFFF00"/>
                </a:highlight>
              </a:rPr>
              <a:t>On the Day of Atonement</a:t>
            </a:r>
            <a:r>
              <a:rPr lang="en-CA" sz="2400" dirty="0"/>
              <a:t> you shall sound the trumpet throughout all your land.  And you shall consecrate the fiftieth year, and </a:t>
            </a:r>
            <a:r>
              <a:rPr lang="en-CA" sz="2400" b="1" dirty="0">
                <a:highlight>
                  <a:srgbClr val="FFFF00"/>
                </a:highlight>
              </a:rPr>
              <a:t>proclaim liberty throughout the land to all its inhabitants</a:t>
            </a:r>
            <a:r>
              <a:rPr lang="en-CA" sz="2400" dirty="0"/>
              <a:t>.  </a:t>
            </a:r>
            <a:r>
              <a:rPr lang="en-CA" sz="2400" b="1" dirty="0">
                <a:highlight>
                  <a:srgbClr val="FFFF00"/>
                </a:highlight>
              </a:rPr>
              <a:t>It shall be a jubilee for you</a:t>
            </a:r>
            <a:r>
              <a:rPr lang="en-CA" sz="2400" dirty="0"/>
              <a:t>, when </a:t>
            </a:r>
            <a:r>
              <a:rPr lang="en-CA" sz="2400" b="1" dirty="0">
                <a:highlight>
                  <a:srgbClr val="FFFF00"/>
                </a:highlight>
              </a:rPr>
              <a:t>each of you shall return to his property</a:t>
            </a:r>
            <a:r>
              <a:rPr lang="en-CA" sz="2400" dirty="0"/>
              <a:t> and each of you shall return to his clan. </a:t>
            </a:r>
          </a:p>
        </p:txBody>
      </p:sp>
    </p:spTree>
    <p:extLst>
      <p:ext uri="{BB962C8B-B14F-4D97-AF65-F5344CB8AC3E}">
        <p14:creationId xmlns:p14="http://schemas.microsoft.com/office/powerpoint/2010/main" val="1039706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4131F-F745-8D2E-A35B-59C065E4013F}"/>
              </a:ext>
            </a:extLst>
          </p:cNvPr>
          <p:cNvSpPr>
            <a:spLocks noGrp="1"/>
          </p:cNvSpPr>
          <p:nvPr>
            <p:ph type="title"/>
          </p:nvPr>
        </p:nvSpPr>
        <p:spPr>
          <a:xfrm>
            <a:off x="0" y="1"/>
            <a:ext cx="12192000" cy="1162372"/>
          </a:xfrm>
        </p:spPr>
        <p:txBody>
          <a:bodyPr/>
          <a:lstStyle/>
          <a:p>
            <a:pPr algn="ctr"/>
            <a:r>
              <a:rPr lang="en-CA" dirty="0">
                <a:latin typeface="Arial Black" panose="020B0A04020102020204" pitchFamily="34" charset="0"/>
              </a:rPr>
              <a:t>Education Will Start With the Bible</a:t>
            </a:r>
          </a:p>
        </p:txBody>
      </p:sp>
      <p:sp>
        <p:nvSpPr>
          <p:cNvPr id="3" name="Content Placeholder 2">
            <a:extLst>
              <a:ext uri="{FF2B5EF4-FFF2-40B4-BE49-F238E27FC236}">
                <a16:creationId xmlns:a16="http://schemas.microsoft.com/office/drawing/2014/main" id="{745ABC0D-788C-E87A-8ADD-A6F02265FD4F}"/>
              </a:ext>
            </a:extLst>
          </p:cNvPr>
          <p:cNvSpPr>
            <a:spLocks noGrp="1"/>
          </p:cNvSpPr>
          <p:nvPr>
            <p:ph idx="1"/>
          </p:nvPr>
        </p:nvSpPr>
        <p:spPr>
          <a:xfrm>
            <a:off x="0" y="1162373"/>
            <a:ext cx="12305654" cy="5695626"/>
          </a:xfrm>
        </p:spPr>
        <p:txBody>
          <a:bodyPr/>
          <a:lstStyle/>
          <a:p>
            <a:pPr marL="457200" lvl="1" indent="0">
              <a:buNone/>
            </a:pPr>
            <a:r>
              <a:rPr lang="en-CA" b="1" u="sng" dirty="0"/>
              <a:t>Deuteronomy 4:8-9, 6:4-9, 29:29 ESV</a:t>
            </a:r>
          </a:p>
          <a:p>
            <a:pPr marL="457200" lvl="1" indent="0">
              <a:buNone/>
            </a:pPr>
            <a:r>
              <a:rPr lang="en-CA" dirty="0"/>
              <a:t>And what great nation is there, that has </a:t>
            </a:r>
            <a:r>
              <a:rPr lang="en-CA" b="1" dirty="0">
                <a:highlight>
                  <a:srgbClr val="FFFF00"/>
                </a:highlight>
              </a:rPr>
              <a:t>statutes</a:t>
            </a:r>
            <a:r>
              <a:rPr lang="en-CA" dirty="0"/>
              <a:t> and [</a:t>
            </a:r>
            <a:r>
              <a:rPr lang="en-CA" b="1" dirty="0">
                <a:highlight>
                  <a:srgbClr val="FFFF00"/>
                </a:highlight>
              </a:rPr>
              <a:t>mishᵉpatim</a:t>
            </a:r>
            <a:r>
              <a:rPr lang="en-CA" dirty="0"/>
              <a:t>] so righteous as all this [</a:t>
            </a:r>
            <a:r>
              <a:rPr lang="en-CA" b="1" dirty="0">
                <a:highlight>
                  <a:srgbClr val="FFFF00"/>
                </a:highlight>
              </a:rPr>
              <a:t>torah</a:t>
            </a:r>
            <a:r>
              <a:rPr lang="en-CA" dirty="0"/>
              <a:t>] that I set before you today?  Only take care, and keep your [mind] diligently, lest you forget the things that your eyes have seen, and lest they depart from your heart all the days of your life.  </a:t>
            </a:r>
            <a:r>
              <a:rPr lang="en-CA" b="1" dirty="0">
                <a:highlight>
                  <a:srgbClr val="FFFF00"/>
                </a:highlight>
              </a:rPr>
              <a:t>Make them known to your children and your children’s children </a:t>
            </a:r>
            <a:r>
              <a:rPr lang="en-CA" dirty="0"/>
              <a:t>…</a:t>
            </a:r>
          </a:p>
          <a:p>
            <a:pPr marL="457200" lvl="1" indent="0">
              <a:buNone/>
            </a:pPr>
            <a:r>
              <a:rPr lang="en-CA" dirty="0"/>
              <a:t>Hear, O Israel: [YHWH – Jesus Christ] is our God, [YHWH] is one.  You shall love [YHWH] your God with all your heart and with all your [mind] and with all your might.  And </a:t>
            </a:r>
            <a:r>
              <a:rPr lang="en-CA" b="1" dirty="0">
                <a:highlight>
                  <a:srgbClr val="FFFF00"/>
                </a:highlight>
              </a:rPr>
              <a:t>these words that I command you today shall be on your heart</a:t>
            </a:r>
            <a:r>
              <a:rPr lang="en-CA" dirty="0"/>
              <a:t>.  </a:t>
            </a:r>
            <a:r>
              <a:rPr lang="en-CA" b="1" dirty="0">
                <a:highlight>
                  <a:srgbClr val="FFFF00"/>
                </a:highlight>
              </a:rPr>
              <a:t>You shall teach them diligently to your children</a:t>
            </a:r>
            <a:r>
              <a:rPr lang="en-CA" dirty="0"/>
              <a:t>, and shall talk of them when you sit in your house, and when you walk by the way, and when you lie down, and when you rise.  You shall bind them as a sign on your hand, and they shall be as frontlets between your eyes.  You shall write them on the doorposts of your house and on your gates.</a:t>
            </a:r>
          </a:p>
          <a:p>
            <a:pPr marL="457200" lvl="1" indent="0">
              <a:buNone/>
            </a:pPr>
            <a:r>
              <a:rPr lang="en-CA" dirty="0"/>
              <a:t>The secret things belong to [YHWH] our God, but </a:t>
            </a:r>
            <a:r>
              <a:rPr lang="en-CA" b="1" dirty="0">
                <a:highlight>
                  <a:srgbClr val="FFFF00"/>
                </a:highlight>
              </a:rPr>
              <a:t>the things that are revealed belong to us </a:t>
            </a:r>
            <a:r>
              <a:rPr lang="en-CA" dirty="0"/>
              <a:t>and </a:t>
            </a:r>
            <a:r>
              <a:rPr lang="en-CA" b="1" dirty="0">
                <a:highlight>
                  <a:srgbClr val="FFFF00"/>
                </a:highlight>
              </a:rPr>
              <a:t>to our children forever</a:t>
            </a:r>
            <a:r>
              <a:rPr lang="en-CA" dirty="0"/>
              <a:t>, that we may do all the words of this [torah].</a:t>
            </a:r>
          </a:p>
        </p:txBody>
      </p:sp>
    </p:spTree>
    <p:extLst>
      <p:ext uri="{BB962C8B-B14F-4D97-AF65-F5344CB8AC3E}">
        <p14:creationId xmlns:p14="http://schemas.microsoft.com/office/powerpoint/2010/main" val="1033576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EDF623-0140-ABF0-BA87-04F4B04E9D77}"/>
              </a:ext>
            </a:extLst>
          </p:cNvPr>
          <p:cNvSpPr txBox="1"/>
          <p:nvPr/>
        </p:nvSpPr>
        <p:spPr>
          <a:xfrm>
            <a:off x="0" y="0"/>
            <a:ext cx="12192000" cy="6715685"/>
          </a:xfrm>
          <a:prstGeom prst="rect">
            <a:avLst/>
          </a:prstGeom>
          <a:noFill/>
        </p:spPr>
        <p:txBody>
          <a:bodyPr wrap="square">
            <a:spAutoFit/>
          </a:bodyPr>
          <a:lstStyle/>
          <a:p>
            <a:pPr lvl="1">
              <a:lnSpc>
                <a:spcPct val="90000"/>
              </a:lnSpc>
            </a:pPr>
            <a:r>
              <a:rPr lang="en-CA" sz="2400" b="1" u="sng" dirty="0"/>
              <a:t>Deuteronomy 31:10-13a ESV</a:t>
            </a:r>
          </a:p>
          <a:p>
            <a:pPr lvl="1">
              <a:lnSpc>
                <a:spcPct val="90000"/>
              </a:lnSpc>
            </a:pPr>
            <a:r>
              <a:rPr lang="en-CA" sz="2400" dirty="0"/>
              <a:t>And Moses commanded them, “At the end of every seven years, at the set time in the year of release, at the Feast of Booths,  when all Israel comes to appear before [YHWH] your God at the place that he will choose, </a:t>
            </a:r>
            <a:r>
              <a:rPr lang="en-CA" sz="2400" b="1" dirty="0">
                <a:highlight>
                  <a:srgbClr val="FFFF00"/>
                </a:highlight>
              </a:rPr>
              <a:t>you shall read this [torah]</a:t>
            </a:r>
            <a:r>
              <a:rPr lang="en-CA" sz="2400" dirty="0"/>
              <a:t> before all Israel in their hearing.   Assemble the people, men, women, and </a:t>
            </a:r>
            <a:r>
              <a:rPr lang="en-CA" sz="2400" b="1" dirty="0">
                <a:highlight>
                  <a:srgbClr val="FFFF00"/>
                </a:highlight>
              </a:rPr>
              <a:t>little ones</a:t>
            </a:r>
            <a:r>
              <a:rPr lang="en-CA" sz="2400" dirty="0"/>
              <a:t>, and the sojourner within your towns, </a:t>
            </a:r>
            <a:r>
              <a:rPr lang="en-CA" sz="2400" b="1" dirty="0">
                <a:highlight>
                  <a:srgbClr val="FFFF00"/>
                </a:highlight>
              </a:rPr>
              <a:t>that they may hear and learn to fear [YHWH] your God</a:t>
            </a:r>
            <a:r>
              <a:rPr lang="en-CA" sz="2400" dirty="0"/>
              <a:t>, and be careful to do all the words of this [torah],  and </a:t>
            </a:r>
            <a:r>
              <a:rPr lang="en-CA" sz="2400" b="1" dirty="0">
                <a:highlight>
                  <a:srgbClr val="FFFF00"/>
                </a:highlight>
              </a:rPr>
              <a:t>that their children</a:t>
            </a:r>
            <a:r>
              <a:rPr lang="en-CA" sz="2400" dirty="0"/>
              <a:t>, who have not known it, </a:t>
            </a:r>
            <a:r>
              <a:rPr lang="en-CA" sz="2400" b="1" dirty="0">
                <a:highlight>
                  <a:srgbClr val="FFFF00"/>
                </a:highlight>
              </a:rPr>
              <a:t>may hear and learn to fear [YHWH] your God</a:t>
            </a:r>
            <a:r>
              <a:rPr lang="en-CA" sz="2400" dirty="0"/>
              <a:t> …”</a:t>
            </a:r>
          </a:p>
          <a:p>
            <a:pPr lvl="1">
              <a:lnSpc>
                <a:spcPct val="90000"/>
              </a:lnSpc>
              <a:spcBef>
                <a:spcPts val="600"/>
              </a:spcBef>
            </a:pPr>
            <a:r>
              <a:rPr lang="en-CA" sz="2400" b="1" u="sng" dirty="0"/>
              <a:t>Isaiah 33:5-6a, 30:20b-21a ESV</a:t>
            </a:r>
          </a:p>
          <a:p>
            <a:pPr lvl="1">
              <a:lnSpc>
                <a:spcPct val="90000"/>
              </a:lnSpc>
            </a:pPr>
            <a:r>
              <a:rPr lang="en-CA" sz="2400" b="1" dirty="0">
                <a:highlight>
                  <a:srgbClr val="FFFF00"/>
                </a:highlight>
              </a:rPr>
              <a:t>[YHWH] is exalted</a:t>
            </a:r>
            <a:r>
              <a:rPr lang="en-CA" sz="2400" dirty="0"/>
              <a:t>, for he dwells on high; he will fill Zion with justice and righteousness,</a:t>
            </a:r>
            <a:br>
              <a:rPr lang="en-CA" sz="2400" dirty="0"/>
            </a:br>
            <a:r>
              <a:rPr lang="en-CA" sz="2400" dirty="0"/>
              <a:t>and </a:t>
            </a:r>
            <a:r>
              <a:rPr lang="en-CA" sz="2400" b="1" dirty="0">
                <a:highlight>
                  <a:srgbClr val="FFFF00"/>
                </a:highlight>
              </a:rPr>
              <a:t>he will be the stability of your times</a:t>
            </a:r>
            <a:r>
              <a:rPr lang="en-CA" sz="2400" dirty="0"/>
              <a:t>, abundance of salvation, </a:t>
            </a:r>
            <a:r>
              <a:rPr lang="en-CA" sz="2400" b="1" dirty="0">
                <a:highlight>
                  <a:srgbClr val="FFFF00"/>
                </a:highlight>
              </a:rPr>
              <a:t>wisdom</a:t>
            </a:r>
            <a:r>
              <a:rPr lang="en-CA" sz="2400" dirty="0"/>
              <a:t>, and </a:t>
            </a:r>
            <a:r>
              <a:rPr lang="en-CA" sz="2400" b="1" dirty="0">
                <a:highlight>
                  <a:srgbClr val="FFFF00"/>
                </a:highlight>
              </a:rPr>
              <a:t>knowledge</a:t>
            </a:r>
            <a:r>
              <a:rPr lang="en-CA" sz="2400" dirty="0"/>
              <a:t> </a:t>
            </a:r>
            <a:br>
              <a:rPr lang="en-CA" sz="2400" dirty="0"/>
            </a:br>
            <a:r>
              <a:rPr lang="en-CA" sz="2400" dirty="0"/>
              <a:t>… </a:t>
            </a:r>
            <a:r>
              <a:rPr lang="en-CA" sz="2400" b="1" dirty="0">
                <a:highlight>
                  <a:srgbClr val="FFFF00"/>
                </a:highlight>
              </a:rPr>
              <a:t>your Teacher will not hide himself anymore</a:t>
            </a:r>
            <a:r>
              <a:rPr lang="en-CA" sz="2400" dirty="0"/>
              <a:t>, but your eyes shall see your Teacher.  And your ears shall hear a word behind you, saying, “</a:t>
            </a:r>
            <a:r>
              <a:rPr lang="en-CA" sz="2400" b="1" dirty="0">
                <a:highlight>
                  <a:srgbClr val="FFFF00"/>
                </a:highlight>
              </a:rPr>
              <a:t>This is the way, walk in it</a:t>
            </a:r>
            <a:r>
              <a:rPr lang="en-CA" sz="2400" dirty="0"/>
              <a:t>” …</a:t>
            </a:r>
          </a:p>
          <a:p>
            <a:pPr lvl="1">
              <a:lnSpc>
                <a:spcPct val="90000"/>
              </a:lnSpc>
              <a:spcBef>
                <a:spcPts val="600"/>
              </a:spcBef>
            </a:pPr>
            <a:r>
              <a:rPr lang="en-CA" sz="2400" b="1" u="sng" dirty="0"/>
              <a:t>Jeremiah 3:15 ESV</a:t>
            </a:r>
            <a:r>
              <a:rPr lang="en-CA" sz="2400" dirty="0"/>
              <a:t> - And </a:t>
            </a:r>
            <a:r>
              <a:rPr lang="en-CA" sz="2400" b="1" dirty="0">
                <a:highlight>
                  <a:srgbClr val="FFFF00"/>
                </a:highlight>
              </a:rPr>
              <a:t>I will give you shepherds after my own heart</a:t>
            </a:r>
            <a:r>
              <a:rPr lang="en-CA" sz="2400" dirty="0"/>
              <a:t>, </a:t>
            </a:r>
            <a:r>
              <a:rPr lang="en-CA" sz="2400" b="1" dirty="0">
                <a:highlight>
                  <a:srgbClr val="FFFF00"/>
                </a:highlight>
              </a:rPr>
              <a:t>who will feed you with knowledge and understanding</a:t>
            </a:r>
            <a:r>
              <a:rPr lang="en-CA" sz="2400" dirty="0"/>
              <a:t>.</a:t>
            </a:r>
          </a:p>
          <a:p>
            <a:pPr lvl="1">
              <a:lnSpc>
                <a:spcPct val="90000"/>
              </a:lnSpc>
              <a:spcBef>
                <a:spcPts val="600"/>
              </a:spcBef>
            </a:pPr>
            <a:r>
              <a:rPr lang="en-CA" sz="2400" b="1" u="sng" dirty="0"/>
              <a:t>Malachi 2:7 ESV</a:t>
            </a:r>
            <a:r>
              <a:rPr lang="en-CA" sz="2400" dirty="0"/>
              <a:t> - For </a:t>
            </a:r>
            <a:r>
              <a:rPr lang="en-CA" sz="2400" b="1" dirty="0">
                <a:highlight>
                  <a:srgbClr val="FFFF00"/>
                </a:highlight>
              </a:rPr>
              <a:t>the lips of a priest should guard knowledge</a:t>
            </a:r>
            <a:r>
              <a:rPr lang="en-CA" sz="2400" dirty="0"/>
              <a:t>, and people should seek instruction from his mouth, for he is the messenger of [YHWH] of hosts.</a:t>
            </a:r>
          </a:p>
          <a:p>
            <a:pPr lvl="1">
              <a:lnSpc>
                <a:spcPct val="90000"/>
              </a:lnSpc>
              <a:spcBef>
                <a:spcPts val="600"/>
              </a:spcBef>
            </a:pPr>
            <a:r>
              <a:rPr lang="en-CA" sz="2400" b="1" u="sng" dirty="0"/>
              <a:t>Isaiah 11:9 ESV</a:t>
            </a:r>
            <a:r>
              <a:rPr lang="en-CA" sz="2400" dirty="0"/>
              <a:t> - They shall not hurt or destroy in all my holy mountain; for </a:t>
            </a:r>
            <a:r>
              <a:rPr lang="en-CA" sz="2400" b="1" dirty="0">
                <a:highlight>
                  <a:srgbClr val="FFFF00"/>
                </a:highlight>
              </a:rPr>
              <a:t>the earth shall be full of the knowledge of [YHWH] as the waters cover the sea</a:t>
            </a:r>
            <a:r>
              <a:rPr lang="en-CA" sz="2400" dirty="0"/>
              <a:t>.</a:t>
            </a:r>
          </a:p>
        </p:txBody>
      </p:sp>
    </p:spTree>
    <p:extLst>
      <p:ext uri="{BB962C8B-B14F-4D97-AF65-F5344CB8AC3E}">
        <p14:creationId xmlns:p14="http://schemas.microsoft.com/office/powerpoint/2010/main" val="3653731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97AAE-EA98-1777-42F8-1643F77A8CDD}"/>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How Do We Prepare?</a:t>
            </a:r>
          </a:p>
        </p:txBody>
      </p:sp>
      <p:sp>
        <p:nvSpPr>
          <p:cNvPr id="3" name="Content Placeholder 2">
            <a:extLst>
              <a:ext uri="{FF2B5EF4-FFF2-40B4-BE49-F238E27FC236}">
                <a16:creationId xmlns:a16="http://schemas.microsoft.com/office/drawing/2014/main" id="{6A5B3870-6E13-21BE-9BBA-552D780A9D3D}"/>
              </a:ext>
            </a:extLst>
          </p:cNvPr>
          <p:cNvSpPr>
            <a:spLocks noGrp="1"/>
          </p:cNvSpPr>
          <p:nvPr>
            <p:ph idx="1"/>
          </p:nvPr>
        </p:nvSpPr>
        <p:spPr>
          <a:xfrm>
            <a:off x="0" y="1115878"/>
            <a:ext cx="12192000" cy="5742121"/>
          </a:xfrm>
        </p:spPr>
        <p:txBody>
          <a:bodyPr>
            <a:normAutofit lnSpcReduction="10000"/>
          </a:bodyPr>
          <a:lstStyle/>
          <a:p>
            <a:r>
              <a:rPr lang="en-CA" dirty="0"/>
              <a:t>A few screens back we came upon the juxtaposition of two words: </a:t>
            </a:r>
            <a:br>
              <a:rPr lang="en-CA" dirty="0"/>
            </a:br>
            <a:r>
              <a:rPr lang="en-CA" b="1" dirty="0">
                <a:highlight>
                  <a:srgbClr val="FFFF00"/>
                </a:highlight>
              </a:rPr>
              <a:t>statutes</a:t>
            </a:r>
            <a:r>
              <a:rPr lang="en-CA" dirty="0"/>
              <a:t> and [</a:t>
            </a:r>
            <a:r>
              <a:rPr lang="en-CA" b="1" i="1" dirty="0">
                <a:highlight>
                  <a:srgbClr val="FFFF00"/>
                </a:highlight>
              </a:rPr>
              <a:t>mishᵉpatim</a:t>
            </a:r>
            <a:r>
              <a:rPr lang="en-CA" dirty="0"/>
              <a:t>] </a:t>
            </a:r>
          </a:p>
          <a:p>
            <a:pPr>
              <a:spcBef>
                <a:spcPts val="600"/>
              </a:spcBef>
            </a:pPr>
            <a:r>
              <a:rPr lang="en-CA" dirty="0"/>
              <a:t>This juxtaposition occurs many times in the Bible: a dictionary definition of a “</a:t>
            </a:r>
            <a:r>
              <a:rPr lang="en-CA" b="1" dirty="0">
                <a:highlight>
                  <a:srgbClr val="FFFF00"/>
                </a:highlight>
              </a:rPr>
              <a:t>statute</a:t>
            </a:r>
            <a:r>
              <a:rPr lang="en-CA" dirty="0"/>
              <a:t>” is: “</a:t>
            </a:r>
            <a:r>
              <a:rPr lang="en-CA" b="1" dirty="0">
                <a:highlight>
                  <a:srgbClr val="FFFF00"/>
                </a:highlight>
              </a:rPr>
              <a:t>a law</a:t>
            </a:r>
            <a:r>
              <a:rPr lang="en-CA" dirty="0"/>
              <a:t>; </a:t>
            </a:r>
            <a:r>
              <a:rPr lang="en-CA" b="1" dirty="0">
                <a:highlight>
                  <a:srgbClr val="FFFF00"/>
                </a:highlight>
              </a:rPr>
              <a:t>decree</a:t>
            </a:r>
            <a:r>
              <a:rPr lang="en-CA" dirty="0"/>
              <a:t>; </a:t>
            </a:r>
            <a:r>
              <a:rPr lang="en-CA" b="1" dirty="0">
                <a:highlight>
                  <a:srgbClr val="FFFF00"/>
                </a:highlight>
              </a:rPr>
              <a:t>a formally established rule</a:t>
            </a:r>
            <a:r>
              <a:rPr lang="en-CA" dirty="0"/>
              <a:t>”:</a:t>
            </a:r>
          </a:p>
          <a:p>
            <a:pPr lvl="1">
              <a:spcBef>
                <a:spcPts val="300"/>
              </a:spcBef>
              <a:buFont typeface="Wingdings" panose="05000000000000000000" pitchFamily="2" charset="2"/>
              <a:buChar char="Ø"/>
            </a:pPr>
            <a:r>
              <a:rPr lang="en-CA" dirty="0"/>
              <a:t>In the Writings of Moses, “statutes” cover a broad range of topics including: </a:t>
            </a:r>
            <a:r>
              <a:rPr lang="en-CA" b="1" dirty="0">
                <a:highlight>
                  <a:srgbClr val="FFFF00"/>
                </a:highlight>
              </a:rPr>
              <a:t>proper worship</a:t>
            </a:r>
            <a:r>
              <a:rPr lang="en-CA" dirty="0"/>
              <a:t>, </a:t>
            </a:r>
            <a:r>
              <a:rPr lang="en-CA" b="1" dirty="0">
                <a:highlight>
                  <a:srgbClr val="FFFF00"/>
                </a:highlight>
              </a:rPr>
              <a:t>civil duties</a:t>
            </a:r>
            <a:r>
              <a:rPr lang="en-CA" dirty="0"/>
              <a:t>, </a:t>
            </a:r>
            <a:r>
              <a:rPr lang="en-CA" b="1" dirty="0">
                <a:highlight>
                  <a:srgbClr val="FFFF00"/>
                </a:highlight>
              </a:rPr>
              <a:t>criminal activity</a:t>
            </a:r>
            <a:r>
              <a:rPr lang="en-CA" dirty="0"/>
              <a:t>, and </a:t>
            </a:r>
            <a:r>
              <a:rPr lang="en-CA" b="1" dirty="0">
                <a:highlight>
                  <a:srgbClr val="FFFF00"/>
                </a:highlight>
              </a:rPr>
              <a:t>moral and ethical responsibilities</a:t>
            </a:r>
            <a:endParaRPr lang="en-CA" dirty="0"/>
          </a:p>
          <a:p>
            <a:pPr lvl="1">
              <a:spcBef>
                <a:spcPts val="300"/>
              </a:spcBef>
              <a:buFont typeface="Wingdings" panose="05000000000000000000" pitchFamily="2" charset="2"/>
              <a:buChar char="Ø"/>
            </a:pPr>
            <a:r>
              <a:rPr lang="en-CA" dirty="0"/>
              <a:t>For Israel, they were intended to be explicitly adhered to; but, more importantly, they were meant as </a:t>
            </a:r>
            <a:r>
              <a:rPr lang="en-CA" b="1" dirty="0">
                <a:highlight>
                  <a:srgbClr val="FFFF00"/>
                </a:highlight>
              </a:rPr>
              <a:t>examples from which the mind of God could be understood in comparable and related situations</a:t>
            </a:r>
          </a:p>
          <a:p>
            <a:pPr lvl="1">
              <a:spcBef>
                <a:spcPts val="300"/>
              </a:spcBef>
              <a:buFont typeface="Wingdings" panose="05000000000000000000" pitchFamily="2" charset="2"/>
              <a:buChar char="Ø"/>
            </a:pPr>
            <a:r>
              <a:rPr lang="en-CA" b="1" u="sng" dirty="0">
                <a:highlight>
                  <a:srgbClr val="FFFF00"/>
                </a:highlight>
              </a:rPr>
              <a:t>This is how they are of value today</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The verb</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חָקַק</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ḥaqaq</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carries a range of meaning including: “engrave”, “portray”, “decree”, “inscribe”, “govern”</a:t>
            </a:r>
          </a:p>
          <a:p>
            <a:pPr marL="228600" marR="0" lvl="0" indent="-228600" algn="l" defTabSz="914400" rtl="0" eaLnBrk="1" fontAlgn="auto" latinLnBrk="0" hangingPunct="1">
              <a:lnSpc>
                <a:spcPct val="90000"/>
              </a:lnSpc>
              <a:spcBef>
                <a:spcPts val="600"/>
              </a:spcBef>
              <a:spcAft>
                <a:spcPts val="0"/>
              </a:spcAft>
              <a:buClrTx/>
              <a:buSzTx/>
              <a:buFont typeface="Arial" panose="020B0604020202020204" pitchFamily="34" charset="0"/>
              <a:buChar char="•"/>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There are two derivative nouns both meaning “statute”, “enactment”, “decree”:</a:t>
            </a:r>
          </a:p>
          <a:p>
            <a:pPr marL="685800" marR="0" lvl="1" indent="-228600" algn="l"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חֻקָּה</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 huqqah, feminine</a:t>
            </a:r>
          </a:p>
          <a:p>
            <a:pPr marL="685800" marR="0" lvl="1" indent="-228600" algn="l"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he-IL" sz="3200" b="0" i="0" u="none" strike="noStrike" kern="1200" cap="none" spc="0" normalizeH="0" baseline="0" noProof="0" dirty="0">
                <a:ln>
                  <a:noFill/>
                </a:ln>
                <a:solidFill>
                  <a:prstClr val="black"/>
                </a:solidFill>
                <a:effectLst/>
                <a:uLnTx/>
                <a:uFillTx/>
                <a:latin typeface="Calibri" panose="020F0502020204030204"/>
                <a:ea typeface="+mn-ea"/>
                <a:cs typeface="Times New Roman" panose="02020603050405020304" pitchFamily="18" charset="0"/>
              </a:rPr>
              <a:t>חֹק</a:t>
            </a:r>
            <a:r>
              <a:rPr kumimoji="0" lang="en-CA" sz="3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CA" b="0" i="0" u="none" strike="noStrike" kern="1200" cap="none" spc="0" normalizeH="0" baseline="0" noProof="0" dirty="0" err="1">
                <a:ln>
                  <a:noFill/>
                </a:ln>
                <a:solidFill>
                  <a:prstClr val="black"/>
                </a:solidFill>
                <a:effectLst/>
                <a:uLnTx/>
                <a:uFillTx/>
                <a:latin typeface="Calibri" panose="020F0502020204030204"/>
                <a:ea typeface="+mn-ea"/>
                <a:cs typeface="+mn-cs"/>
              </a:rPr>
              <a:t>hoq</a:t>
            </a:r>
            <a:r>
              <a:rPr kumimoji="0" lang="en-CA" b="0" i="0" u="none" strike="noStrike" kern="1200" cap="none" spc="0" normalizeH="0" baseline="0" noProof="0" dirty="0">
                <a:ln>
                  <a:noFill/>
                </a:ln>
                <a:solidFill>
                  <a:prstClr val="black"/>
                </a:solidFill>
                <a:effectLst/>
                <a:uLnTx/>
                <a:uFillTx/>
                <a:latin typeface="Calibri" panose="020F0502020204030204"/>
                <a:ea typeface="+mn-ea"/>
                <a:cs typeface="+mn-cs"/>
              </a:rPr>
              <a:t>, masculine</a:t>
            </a:r>
          </a:p>
        </p:txBody>
      </p:sp>
    </p:spTree>
    <p:extLst>
      <p:ext uri="{BB962C8B-B14F-4D97-AF65-F5344CB8AC3E}">
        <p14:creationId xmlns:p14="http://schemas.microsoft.com/office/powerpoint/2010/main" val="384111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1015</TotalTime>
  <Words>4662</Words>
  <Application>Microsoft Office PowerPoint</Application>
  <PresentationFormat>Widescreen</PresentationFormat>
  <Paragraphs>184</Paragraphs>
  <Slides>19</Slides>
  <Notes>13</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19</vt:i4>
      </vt:variant>
    </vt:vector>
  </HeadingPairs>
  <TitlesOfParts>
    <vt:vector size="31" baseType="lpstr">
      <vt:lpstr>Aptos Black</vt:lpstr>
      <vt:lpstr>Arial</vt:lpstr>
      <vt:lpstr>Arial Black</vt:lpstr>
      <vt:lpstr>Calibri</vt:lpstr>
      <vt:lpstr>Calibri Light</vt:lpstr>
      <vt:lpstr>Calibri-Bold</vt:lpstr>
      <vt:lpstr>Calibri-BoldItalic</vt:lpstr>
      <vt:lpstr>Calibri-Italic</vt:lpstr>
      <vt:lpstr>SymbolMT</vt:lpstr>
      <vt:lpstr>TimesNewRomanPSMT</vt:lpstr>
      <vt:lpstr>Wingdings</vt:lpstr>
      <vt:lpstr>Office Theme</vt:lpstr>
      <vt:lpstr>A World Without Lies</vt:lpstr>
      <vt:lpstr>Pilate said to him, “What is truth?”</vt:lpstr>
      <vt:lpstr>Analysis of “Truth”</vt:lpstr>
      <vt:lpstr>A World Based on Truth</vt:lpstr>
      <vt:lpstr>PowerPoint Presentation</vt:lpstr>
      <vt:lpstr>PowerPoint Presentation</vt:lpstr>
      <vt:lpstr>Education Will Start With the Bible</vt:lpstr>
      <vt:lpstr>PowerPoint Presentation</vt:lpstr>
      <vt:lpstr>How Do We Prepare?</vt:lpstr>
      <vt:lpstr>mishᵉpat and mishᵉpatim</vt:lpstr>
      <vt:lpstr>Examples of mishᵉpatim</vt:lpstr>
      <vt:lpstr>PowerPoint Presentation</vt:lpstr>
      <vt:lpstr>PowerPoint Presentation</vt:lpstr>
      <vt:lpstr>The Meaning of mishᵉpatim</vt:lpstr>
      <vt:lpstr>PowerPoint Presentation</vt:lpstr>
      <vt:lpstr>Way the Juxtaposition?</vt:lpstr>
      <vt:lpstr>PowerPoint Presentation</vt:lpstr>
      <vt:lpstr>PowerPoint Presentation</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World Without Lies</dc:title>
  <dc:creator>Mike Whyte</dc:creator>
  <cp:lastModifiedBy>Mike Whyte</cp:lastModifiedBy>
  <cp:revision>20</cp:revision>
  <dcterms:created xsi:type="dcterms:W3CDTF">2024-01-02T10:35:32Z</dcterms:created>
  <dcterms:modified xsi:type="dcterms:W3CDTF">2024-06-08T11:40:42Z</dcterms:modified>
</cp:coreProperties>
</file>