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notesMasterIdLst>
    <p:notesMasterId r:id="rId23"/>
  </p:notesMasterIdLst>
  <p:sldIdLst>
    <p:sldId id="256" r:id="rId2"/>
    <p:sldId id="260" r:id="rId3"/>
    <p:sldId id="257" r:id="rId4"/>
    <p:sldId id="258" r:id="rId5"/>
    <p:sldId id="261" r:id="rId6"/>
    <p:sldId id="262" r:id="rId7"/>
    <p:sldId id="264" r:id="rId8"/>
    <p:sldId id="265" r:id="rId9"/>
    <p:sldId id="266" r:id="rId10"/>
    <p:sldId id="268" r:id="rId11"/>
    <p:sldId id="269" r:id="rId12"/>
    <p:sldId id="273" r:id="rId13"/>
    <p:sldId id="272" r:id="rId14"/>
    <p:sldId id="274" r:id="rId15"/>
    <p:sldId id="275" r:id="rId16"/>
    <p:sldId id="276" r:id="rId17"/>
    <p:sldId id="259" r:id="rId18"/>
    <p:sldId id="263" r:id="rId19"/>
    <p:sldId id="267" r:id="rId20"/>
    <p:sldId id="270" r:id="rId21"/>
    <p:sldId id="271" r:id="rId22"/>
  </p:sldIdLst>
  <p:sldSz cx="12192000" cy="6858000"/>
  <p:notesSz cx="6858000"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ke" initials="m" lastIdx="1" clrIdx="0">
    <p:extLst>
      <p:ext uri="{19B8F6BF-5375-455C-9EA6-DF929625EA0E}">
        <p15:presenceInfo xmlns:p15="http://schemas.microsoft.com/office/powerpoint/2012/main" xmlns="" userId="mik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059" autoAdjust="0"/>
  </p:normalViewPr>
  <p:slideViewPr>
    <p:cSldViewPr snapToGrid="0">
      <p:cViewPr varScale="1">
        <p:scale>
          <a:sx n="74" d="100"/>
          <a:sy n="74" d="100"/>
        </p:scale>
        <p:origin x="-96" y="-210"/>
      </p:cViewPr>
      <p:guideLst>
        <p:guide orient="horz" pos="2160"/>
        <p:guide pos="3840"/>
      </p:guideLst>
    </p:cSldViewPr>
  </p:slideViewPr>
  <p:notesTextViewPr>
    <p:cViewPr>
      <p:scale>
        <a:sx n="3" d="2"/>
        <a:sy n="3" d="2"/>
      </p:scale>
      <p:origin x="0" y="0"/>
    </p:cViewPr>
  </p:notesTextViewPr>
  <p:sorterViewPr>
    <p:cViewPr>
      <p:scale>
        <a:sx n="120" d="100"/>
        <a:sy n="120" d="100"/>
      </p:scale>
      <p:origin x="0" y="-332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B028D7AA-2631-4C87-A5E5-54C8F50C1F59}" type="datetimeFigureOut">
              <a:rPr lang="en-CA" smtClean="0"/>
              <a:pPr/>
              <a:t>2021/12/22</a:t>
            </a:fld>
            <a:endParaRPr lang="en-CA"/>
          </a:p>
        </p:txBody>
      </p:sp>
      <p:sp>
        <p:nvSpPr>
          <p:cNvPr id="4" name="Slide Image Placeholder 3"/>
          <p:cNvSpPr>
            <a:spLocks noGrp="1" noRot="1" noChangeAspect="1"/>
          </p:cNvSpPr>
          <p:nvPr>
            <p:ph type="sldImg" idx="2"/>
          </p:nvPr>
        </p:nvSpPr>
        <p:spPr>
          <a:xfrm>
            <a:off x="635000" y="1163638"/>
            <a:ext cx="5588000" cy="314325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81513"/>
            <a:ext cx="5486400" cy="36671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45550"/>
            <a:ext cx="2971800" cy="466725"/>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845550"/>
            <a:ext cx="2971800" cy="466725"/>
          </a:xfrm>
          <a:prstGeom prst="rect">
            <a:avLst/>
          </a:prstGeom>
        </p:spPr>
        <p:txBody>
          <a:bodyPr vert="horz" lIns="91440" tIns="45720" rIns="91440" bIns="45720" rtlCol="0" anchor="b"/>
          <a:lstStyle>
            <a:lvl1pPr algn="r">
              <a:defRPr sz="1200"/>
            </a:lvl1pPr>
          </a:lstStyle>
          <a:p>
            <a:fld id="{606114F1-CFA9-4EB3-82DA-78440246DB05}" type="slidenum">
              <a:rPr lang="en-CA" smtClean="0"/>
              <a:pPr/>
              <a:t>‹#›</a:t>
            </a:fld>
            <a:endParaRPr lang="en-CA"/>
          </a:p>
        </p:txBody>
      </p:sp>
    </p:spTree>
    <p:extLst>
      <p:ext uri="{BB962C8B-B14F-4D97-AF65-F5344CB8AC3E}">
        <p14:creationId xmlns:p14="http://schemas.microsoft.com/office/powerpoint/2010/main" xmlns="" val="2694716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000" dirty="0"/>
              <a:t>Last Bible study I did, we looked at the Book of Lamentations</a:t>
            </a:r>
          </a:p>
          <a:p>
            <a:pPr marL="171450" indent="-171450">
              <a:buFont typeface="Arial" panose="020B0604020202020204" pitchFamily="34" charset="0"/>
              <a:buChar char="•"/>
            </a:pPr>
            <a:r>
              <a:rPr lang="en-CA" sz="1000" dirty="0"/>
              <a:t>The most important theme of Lamentations is Hope</a:t>
            </a:r>
          </a:p>
          <a:p>
            <a:pPr marL="171450" indent="-171450">
              <a:buFont typeface="Arial" panose="020B0604020202020204" pitchFamily="34" charset="0"/>
              <a:buChar char="•"/>
            </a:pPr>
            <a:r>
              <a:rPr lang="en-CA" sz="1000" dirty="0"/>
              <a:t>Through the destruction of Jerusalem Jeremiah understood the working out of the plan of God</a:t>
            </a:r>
          </a:p>
          <a:p>
            <a:pPr marL="171450" indent="-171450">
              <a:buFont typeface="Arial" panose="020B0604020202020204" pitchFamily="34" charset="0"/>
              <a:buChar char="•"/>
            </a:pPr>
            <a:r>
              <a:rPr lang="en-CA" sz="1000" dirty="0"/>
              <a:t>This strengthened his </a:t>
            </a:r>
            <a:r>
              <a:rPr lang="en-CA" sz="800" dirty="0"/>
              <a:t>Faith</a:t>
            </a:r>
            <a:r>
              <a:rPr lang="en-CA" sz="1000" dirty="0"/>
              <a:t> and Gave him hope to trust in God’s promises </a:t>
            </a:r>
          </a:p>
          <a:p>
            <a:pPr marL="171450" indent="-171450">
              <a:buFont typeface="Arial" panose="020B0604020202020204" pitchFamily="34" charset="0"/>
              <a:buChar char="•"/>
            </a:pPr>
            <a:r>
              <a:rPr lang="en-CA" sz="1000" dirty="0"/>
              <a:t>Jeremiah’s </a:t>
            </a:r>
            <a:r>
              <a:rPr lang="en-CA" sz="1000" dirty="0" smtClean="0"/>
              <a:t>career </a:t>
            </a:r>
            <a:r>
              <a:rPr lang="en-CA" sz="1000" dirty="0"/>
              <a:t>of preaching to Israel had prepared him for this understanding</a:t>
            </a:r>
          </a:p>
          <a:p>
            <a:pPr marL="171450" indent="-171450">
              <a:buFont typeface="Arial" panose="020B0604020202020204" pitchFamily="34" charset="0"/>
              <a:buChar char="•"/>
            </a:pPr>
            <a:r>
              <a:rPr lang="en-CA" sz="1000" dirty="0"/>
              <a:t>Ezekiel is the only prophet whose primary purpose is around Hope</a:t>
            </a:r>
          </a:p>
          <a:p>
            <a:pPr marL="171450" indent="-171450">
              <a:buFont typeface="Arial" panose="020B0604020202020204" pitchFamily="34" charset="0"/>
              <a:buChar char="•"/>
            </a:pPr>
            <a:r>
              <a:rPr lang="en-CA" sz="1000" dirty="0"/>
              <a:t>Jr25 was spoken in 605BC – about 20 years before the end: we are in a similar situation – very close to the end but still with work to do.  We need Faith and Hope to endure to the end and do the work.</a:t>
            </a:r>
          </a:p>
          <a:p>
            <a:pPr marL="171450" indent="-171450">
              <a:buFont typeface="Arial" panose="020B0604020202020204" pitchFamily="34" charset="0"/>
              <a:buChar char="•"/>
            </a:pPr>
            <a:r>
              <a:rPr lang="en-CA" sz="1000" dirty="0"/>
              <a:t>We are also in a similar position to Ezekiel: we must teach the people God calls now and prepare to teach all humanity in the World Tomorrow.  </a:t>
            </a:r>
          </a:p>
        </p:txBody>
      </p:sp>
      <p:sp>
        <p:nvSpPr>
          <p:cNvPr id="4" name="Slide Number Placeholder 3"/>
          <p:cNvSpPr>
            <a:spLocks noGrp="1"/>
          </p:cNvSpPr>
          <p:nvPr>
            <p:ph type="sldNum" sz="quarter" idx="5"/>
          </p:nvPr>
        </p:nvSpPr>
        <p:spPr/>
        <p:txBody>
          <a:bodyPr/>
          <a:lstStyle/>
          <a:p>
            <a:fld id="{606114F1-CFA9-4EB3-82DA-78440246DB05}" type="slidenum">
              <a:rPr lang="en-CA" smtClean="0"/>
              <a:pPr/>
              <a:t>1</a:t>
            </a:fld>
            <a:endParaRPr lang="en-CA"/>
          </a:p>
        </p:txBody>
      </p:sp>
    </p:spTree>
    <p:extLst>
      <p:ext uri="{BB962C8B-B14F-4D97-AF65-F5344CB8AC3E}">
        <p14:creationId xmlns:p14="http://schemas.microsoft.com/office/powerpoint/2010/main" xmlns="" val="34911963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where the realization of the hope begins …</a:t>
            </a:r>
          </a:p>
        </p:txBody>
      </p:sp>
      <p:sp>
        <p:nvSpPr>
          <p:cNvPr id="4" name="Slide Number Placeholder 3"/>
          <p:cNvSpPr>
            <a:spLocks noGrp="1"/>
          </p:cNvSpPr>
          <p:nvPr>
            <p:ph type="sldNum" sz="quarter" idx="5"/>
          </p:nvPr>
        </p:nvSpPr>
        <p:spPr/>
        <p:txBody>
          <a:bodyPr/>
          <a:lstStyle/>
          <a:p>
            <a:fld id="{606114F1-CFA9-4EB3-82DA-78440246DB05}" type="slidenum">
              <a:rPr lang="en-CA" smtClean="0"/>
              <a:pPr/>
              <a:t>11</a:t>
            </a:fld>
            <a:endParaRPr lang="en-CA"/>
          </a:p>
        </p:txBody>
      </p:sp>
    </p:spTree>
    <p:extLst>
      <p:ext uri="{BB962C8B-B14F-4D97-AF65-F5344CB8AC3E}">
        <p14:creationId xmlns:p14="http://schemas.microsoft.com/office/powerpoint/2010/main" xmlns="" val="15599212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“good pasture”, “good gazing” are metaphors for the word of God – the Bible</a:t>
            </a:r>
          </a:p>
        </p:txBody>
      </p:sp>
      <p:sp>
        <p:nvSpPr>
          <p:cNvPr id="4" name="Slide Number Placeholder 3"/>
          <p:cNvSpPr>
            <a:spLocks noGrp="1"/>
          </p:cNvSpPr>
          <p:nvPr>
            <p:ph type="sldNum" sz="quarter" idx="5"/>
          </p:nvPr>
        </p:nvSpPr>
        <p:spPr/>
        <p:txBody>
          <a:bodyPr/>
          <a:lstStyle/>
          <a:p>
            <a:fld id="{606114F1-CFA9-4EB3-82DA-78440246DB05}" type="slidenum">
              <a:rPr lang="en-CA" smtClean="0"/>
              <a:pPr/>
              <a:t>12</a:t>
            </a:fld>
            <a:endParaRPr lang="en-CA"/>
          </a:p>
        </p:txBody>
      </p:sp>
    </p:spTree>
    <p:extLst>
      <p:ext uri="{BB962C8B-B14F-4D97-AF65-F5344CB8AC3E}">
        <p14:creationId xmlns:p14="http://schemas.microsoft.com/office/powerpoint/2010/main" xmlns="" val="16446898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New Covenant as started by Christ in the New Testament Church is a type of the fulfillment of the prophecy for New Israel</a:t>
            </a:r>
          </a:p>
        </p:txBody>
      </p:sp>
      <p:sp>
        <p:nvSpPr>
          <p:cNvPr id="4" name="Slide Number Placeholder 3"/>
          <p:cNvSpPr>
            <a:spLocks noGrp="1"/>
          </p:cNvSpPr>
          <p:nvPr>
            <p:ph type="sldNum" sz="quarter" idx="5"/>
          </p:nvPr>
        </p:nvSpPr>
        <p:spPr/>
        <p:txBody>
          <a:bodyPr/>
          <a:lstStyle/>
          <a:p>
            <a:fld id="{606114F1-CFA9-4EB3-82DA-78440246DB05}" type="slidenum">
              <a:rPr lang="en-CA" smtClean="0"/>
              <a:pPr/>
              <a:t>13</a:t>
            </a:fld>
            <a:endParaRPr lang="en-CA"/>
          </a:p>
        </p:txBody>
      </p:sp>
    </p:spTree>
    <p:extLst>
      <p:ext uri="{BB962C8B-B14F-4D97-AF65-F5344CB8AC3E}">
        <p14:creationId xmlns:p14="http://schemas.microsoft.com/office/powerpoint/2010/main" xmlns="" val="2795525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06114F1-CFA9-4EB3-82DA-78440246DB05}" type="slidenum">
              <a:rPr lang="en-CA" smtClean="0"/>
              <a:pPr/>
              <a:t>14</a:t>
            </a:fld>
            <a:endParaRPr lang="en-CA"/>
          </a:p>
        </p:txBody>
      </p:sp>
    </p:spTree>
    <p:extLst>
      <p:ext uri="{BB962C8B-B14F-4D97-AF65-F5344CB8AC3E}">
        <p14:creationId xmlns:p14="http://schemas.microsoft.com/office/powerpoint/2010/main" xmlns="" val="20132994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Among Qumran manuscripts evidence has been found for first recension</a:t>
            </a:r>
          </a:p>
          <a:p>
            <a:pPr marL="171450" indent="-171450">
              <a:buFont typeface="Arial" panose="020B0604020202020204" pitchFamily="34" charset="0"/>
              <a:buChar char="•"/>
            </a:pPr>
            <a:r>
              <a:rPr lang="en-CA" dirty="0"/>
              <a:t>Prophecies about nations relegated to “appendix” in second recension: model Isaiah, followed by Ezekiel so likely originally by Jeremiah</a:t>
            </a:r>
          </a:p>
          <a:p>
            <a:pPr marL="171450" indent="-171450">
              <a:buFont typeface="Arial" panose="020B0604020202020204" pitchFamily="34" charset="0"/>
              <a:buChar char="•"/>
            </a:pPr>
            <a:r>
              <a:rPr lang="en-CA" dirty="0"/>
              <a:t>Even in English translation, some pericopes of second recension are clearly expansions of first recension</a:t>
            </a:r>
          </a:p>
        </p:txBody>
      </p:sp>
      <p:sp>
        <p:nvSpPr>
          <p:cNvPr id="4" name="Slide Number Placeholder 3"/>
          <p:cNvSpPr>
            <a:spLocks noGrp="1"/>
          </p:cNvSpPr>
          <p:nvPr>
            <p:ph type="sldNum" sz="quarter" idx="5"/>
          </p:nvPr>
        </p:nvSpPr>
        <p:spPr/>
        <p:txBody>
          <a:bodyPr/>
          <a:lstStyle/>
          <a:p>
            <a:fld id="{606114F1-CFA9-4EB3-82DA-78440246DB05}" type="slidenum">
              <a:rPr lang="en-CA" smtClean="0"/>
              <a:pPr/>
              <a:t>15</a:t>
            </a:fld>
            <a:endParaRPr lang="en-CA"/>
          </a:p>
        </p:txBody>
      </p:sp>
    </p:spTree>
    <p:extLst>
      <p:ext uri="{BB962C8B-B14F-4D97-AF65-F5344CB8AC3E}">
        <p14:creationId xmlns:p14="http://schemas.microsoft.com/office/powerpoint/2010/main" xmlns="" val="1983798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hand out contains everything from the slides</a:t>
            </a:r>
          </a:p>
          <a:p>
            <a:pPr marL="171450" indent="-171450">
              <a:buFont typeface="Arial" panose="020B0604020202020204" pitchFamily="34" charset="0"/>
              <a:buChar char="•"/>
            </a:pPr>
            <a:r>
              <a:rPr lang="en-CA" dirty="0"/>
              <a:t>Make comments as desired as we proceed ….</a:t>
            </a:r>
          </a:p>
        </p:txBody>
      </p:sp>
      <p:sp>
        <p:nvSpPr>
          <p:cNvPr id="4" name="Slide Number Placeholder 3"/>
          <p:cNvSpPr>
            <a:spLocks noGrp="1"/>
          </p:cNvSpPr>
          <p:nvPr>
            <p:ph type="sldNum" sz="quarter" idx="5"/>
          </p:nvPr>
        </p:nvSpPr>
        <p:spPr/>
        <p:txBody>
          <a:bodyPr/>
          <a:lstStyle/>
          <a:p>
            <a:fld id="{606114F1-CFA9-4EB3-82DA-78440246DB05}" type="slidenum">
              <a:rPr lang="en-CA" smtClean="0"/>
              <a:pPr/>
              <a:t>2</a:t>
            </a:fld>
            <a:endParaRPr lang="en-CA"/>
          </a:p>
        </p:txBody>
      </p:sp>
    </p:spTree>
    <p:extLst>
      <p:ext uri="{BB962C8B-B14F-4D97-AF65-F5344CB8AC3E}">
        <p14:creationId xmlns:p14="http://schemas.microsoft.com/office/powerpoint/2010/main" xmlns="" val="3292945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When we get to Gn12, we can have a discussion about the Hebrew words for “blessing”</a:t>
            </a:r>
          </a:p>
          <a:p>
            <a:pPr marL="171450" indent="-171450">
              <a:buFont typeface="Arial" panose="020B0604020202020204" pitchFamily="34" charset="0"/>
              <a:buChar char="•"/>
            </a:pPr>
            <a:r>
              <a:rPr lang="en-CA" dirty="0"/>
              <a:t>Truth ´</a:t>
            </a:r>
            <a:r>
              <a:rPr lang="en-CA" dirty="0" err="1"/>
              <a:t>emeth</a:t>
            </a:r>
            <a:endParaRPr lang="en-CA" dirty="0"/>
          </a:p>
          <a:p>
            <a:pPr marL="171450" indent="-171450">
              <a:buFont typeface="Arial" panose="020B0604020202020204" pitchFamily="34" charset="0"/>
              <a:buChar char="•"/>
            </a:pPr>
            <a:r>
              <a:rPr lang="en-CA" dirty="0"/>
              <a:t>Justice </a:t>
            </a:r>
            <a:r>
              <a:rPr lang="en-CA" dirty="0" err="1"/>
              <a:t>mishᵉpat</a:t>
            </a:r>
            <a:endParaRPr lang="en-CA" dirty="0"/>
          </a:p>
          <a:p>
            <a:pPr marL="171450" indent="-171450">
              <a:buFont typeface="Arial" panose="020B0604020202020204" pitchFamily="34" charset="0"/>
              <a:buChar char="•"/>
            </a:pPr>
            <a:r>
              <a:rPr lang="en-CA" dirty="0"/>
              <a:t>Righteousness </a:t>
            </a:r>
            <a:r>
              <a:rPr lang="en-CA" dirty="0" err="1"/>
              <a:t>tzᵉdaqah</a:t>
            </a:r>
            <a:endParaRPr lang="en-CA" dirty="0"/>
          </a:p>
        </p:txBody>
      </p:sp>
      <p:sp>
        <p:nvSpPr>
          <p:cNvPr id="4" name="Slide Number Placeholder 3"/>
          <p:cNvSpPr>
            <a:spLocks noGrp="1"/>
          </p:cNvSpPr>
          <p:nvPr>
            <p:ph type="sldNum" sz="quarter" idx="5"/>
          </p:nvPr>
        </p:nvSpPr>
        <p:spPr/>
        <p:txBody>
          <a:bodyPr/>
          <a:lstStyle/>
          <a:p>
            <a:fld id="{606114F1-CFA9-4EB3-82DA-78440246DB05}" type="slidenum">
              <a:rPr lang="en-CA" smtClean="0"/>
              <a:pPr/>
              <a:t>3</a:t>
            </a:fld>
            <a:endParaRPr lang="en-CA"/>
          </a:p>
        </p:txBody>
      </p:sp>
    </p:spTree>
    <p:extLst>
      <p:ext uri="{BB962C8B-B14F-4D97-AF65-F5344CB8AC3E}">
        <p14:creationId xmlns:p14="http://schemas.microsoft.com/office/powerpoint/2010/main" xmlns="" val="189911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“justice” is </a:t>
            </a:r>
            <a:r>
              <a:rPr lang="en-CA" dirty="0" err="1"/>
              <a:t>mishpat</a:t>
            </a:r>
            <a:r>
              <a:rPr lang="en-CA" dirty="0"/>
              <a:t> – justness as a character attribute </a:t>
            </a:r>
          </a:p>
          <a:p>
            <a:pPr marL="171450" indent="-171450">
              <a:buFont typeface="Arial" panose="020B0604020202020204" pitchFamily="34" charset="0"/>
              <a:buChar char="•"/>
            </a:pPr>
            <a:r>
              <a:rPr lang="en-CA" dirty="0"/>
              <a:t>“truth” is ‘</a:t>
            </a:r>
            <a:r>
              <a:rPr lang="en-CA" dirty="0" err="1"/>
              <a:t>emunah</a:t>
            </a:r>
            <a:r>
              <a:rPr lang="en-CA" dirty="0"/>
              <a:t> – faithfulness or just faith</a:t>
            </a:r>
          </a:p>
        </p:txBody>
      </p:sp>
      <p:sp>
        <p:nvSpPr>
          <p:cNvPr id="4" name="Slide Number Placeholder 3"/>
          <p:cNvSpPr>
            <a:spLocks noGrp="1"/>
          </p:cNvSpPr>
          <p:nvPr>
            <p:ph type="sldNum" sz="quarter" idx="5"/>
          </p:nvPr>
        </p:nvSpPr>
        <p:spPr/>
        <p:txBody>
          <a:bodyPr/>
          <a:lstStyle/>
          <a:p>
            <a:fld id="{606114F1-CFA9-4EB3-82DA-78440246DB05}" type="slidenum">
              <a:rPr lang="en-CA" smtClean="0"/>
              <a:pPr/>
              <a:t>4</a:t>
            </a:fld>
            <a:endParaRPr lang="en-CA"/>
          </a:p>
        </p:txBody>
      </p:sp>
    </p:spTree>
    <p:extLst>
      <p:ext uri="{BB962C8B-B14F-4D97-AF65-F5344CB8AC3E}">
        <p14:creationId xmlns:p14="http://schemas.microsoft.com/office/powerpoint/2010/main" xmlns="" val="1648364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In all the prophets, the destruction of Israel is clearly demonstrated to be an act of God – it is according to God’s plan, it is therefore an act of assurance in God’s ability to fulfill his promises</a:t>
            </a:r>
          </a:p>
          <a:p>
            <a:pPr marL="171450" indent="-171450">
              <a:buFont typeface="Arial" panose="020B0604020202020204" pitchFamily="34" charset="0"/>
              <a:buChar char="•"/>
            </a:pPr>
            <a:r>
              <a:rPr lang="en-CA" dirty="0"/>
              <a:t>I do not want to dwell on destruction – there is lots of it because it was essential for Jeremiah’s original audience: he had to warn them </a:t>
            </a:r>
          </a:p>
        </p:txBody>
      </p:sp>
      <p:sp>
        <p:nvSpPr>
          <p:cNvPr id="4" name="Slide Number Placeholder 3"/>
          <p:cNvSpPr>
            <a:spLocks noGrp="1"/>
          </p:cNvSpPr>
          <p:nvPr>
            <p:ph type="sldNum" sz="quarter" idx="5"/>
          </p:nvPr>
        </p:nvSpPr>
        <p:spPr/>
        <p:txBody>
          <a:bodyPr/>
          <a:lstStyle/>
          <a:p>
            <a:fld id="{606114F1-CFA9-4EB3-82DA-78440246DB05}" type="slidenum">
              <a:rPr lang="en-CA" smtClean="0"/>
              <a:pPr/>
              <a:t>5</a:t>
            </a:fld>
            <a:endParaRPr lang="en-CA"/>
          </a:p>
        </p:txBody>
      </p:sp>
    </p:spTree>
    <p:extLst>
      <p:ext uri="{BB962C8B-B14F-4D97-AF65-F5344CB8AC3E}">
        <p14:creationId xmlns:p14="http://schemas.microsoft.com/office/powerpoint/2010/main" xmlns="" val="31594219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 unique feature of the Book of Jeremiah: the prayers and soliloquies by which he makes plain his inner feelings</a:t>
            </a:r>
          </a:p>
        </p:txBody>
      </p:sp>
      <p:sp>
        <p:nvSpPr>
          <p:cNvPr id="4" name="Slide Number Placeholder 3"/>
          <p:cNvSpPr>
            <a:spLocks noGrp="1"/>
          </p:cNvSpPr>
          <p:nvPr>
            <p:ph type="sldNum" sz="quarter" idx="5"/>
          </p:nvPr>
        </p:nvSpPr>
        <p:spPr/>
        <p:txBody>
          <a:bodyPr/>
          <a:lstStyle/>
          <a:p>
            <a:fld id="{606114F1-CFA9-4EB3-82DA-78440246DB05}" type="slidenum">
              <a:rPr lang="en-CA" smtClean="0"/>
              <a:pPr/>
              <a:t>7</a:t>
            </a:fld>
            <a:endParaRPr lang="en-CA"/>
          </a:p>
        </p:txBody>
      </p:sp>
    </p:spTree>
    <p:extLst>
      <p:ext uri="{BB962C8B-B14F-4D97-AF65-F5344CB8AC3E}">
        <p14:creationId xmlns:p14="http://schemas.microsoft.com/office/powerpoint/2010/main" xmlns="" val="18523069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Death of Josiah and others in battle with </a:t>
            </a:r>
            <a:r>
              <a:rPr lang="en-CA" dirty="0" err="1"/>
              <a:t>Necho</a:t>
            </a:r>
            <a:r>
              <a:rPr lang="en-CA" dirty="0"/>
              <a:t> would lead to the refrain in line three …</a:t>
            </a:r>
          </a:p>
        </p:txBody>
      </p:sp>
      <p:sp>
        <p:nvSpPr>
          <p:cNvPr id="4" name="Slide Number Placeholder 3"/>
          <p:cNvSpPr>
            <a:spLocks noGrp="1"/>
          </p:cNvSpPr>
          <p:nvPr>
            <p:ph type="sldNum" sz="quarter" idx="5"/>
          </p:nvPr>
        </p:nvSpPr>
        <p:spPr/>
        <p:txBody>
          <a:bodyPr/>
          <a:lstStyle/>
          <a:p>
            <a:fld id="{606114F1-CFA9-4EB3-82DA-78440246DB05}" type="slidenum">
              <a:rPr lang="en-CA" smtClean="0"/>
              <a:pPr/>
              <a:t>8</a:t>
            </a:fld>
            <a:endParaRPr lang="en-CA"/>
          </a:p>
        </p:txBody>
      </p:sp>
    </p:spTree>
    <p:extLst>
      <p:ext uri="{BB962C8B-B14F-4D97-AF65-F5344CB8AC3E}">
        <p14:creationId xmlns:p14="http://schemas.microsoft.com/office/powerpoint/2010/main" xmlns="" val="36200781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Jeremiah 15 is a good place to go if you are feeling down, your lot in life as a Christian is hard, and God is not really helping you …</a:t>
            </a:r>
          </a:p>
          <a:p>
            <a:pPr marL="171450" indent="-171450">
              <a:buFont typeface="Arial" panose="020B0604020202020204" pitchFamily="34" charset="0"/>
              <a:buChar char="•"/>
            </a:pPr>
            <a:r>
              <a:rPr lang="en-CA" dirty="0"/>
              <a:t>Then go to the messages of hope in Lamentations and Ezekiel …</a:t>
            </a:r>
          </a:p>
          <a:p>
            <a:pPr marL="171450" indent="-171450">
              <a:buFont typeface="Arial" panose="020B0604020202020204" pitchFamily="34" charset="0"/>
              <a:buChar char="•"/>
            </a:pPr>
            <a:r>
              <a:rPr lang="en-CA" dirty="0"/>
              <a:t>Here in chapter 15 and elsewhere, God holds out hope to Jeremiah, but he is deep in the thick of the problem, he sees much more clearly when it is over …</a:t>
            </a:r>
          </a:p>
        </p:txBody>
      </p:sp>
      <p:sp>
        <p:nvSpPr>
          <p:cNvPr id="4" name="Slide Number Placeholder 3"/>
          <p:cNvSpPr>
            <a:spLocks noGrp="1"/>
          </p:cNvSpPr>
          <p:nvPr>
            <p:ph type="sldNum" sz="quarter" idx="5"/>
          </p:nvPr>
        </p:nvSpPr>
        <p:spPr/>
        <p:txBody>
          <a:bodyPr/>
          <a:lstStyle/>
          <a:p>
            <a:fld id="{606114F1-CFA9-4EB3-82DA-78440246DB05}" type="slidenum">
              <a:rPr lang="en-CA" smtClean="0"/>
              <a:pPr/>
              <a:t>9</a:t>
            </a:fld>
            <a:endParaRPr lang="en-CA"/>
          </a:p>
        </p:txBody>
      </p:sp>
    </p:spTree>
    <p:extLst>
      <p:ext uri="{BB962C8B-B14F-4D97-AF65-F5344CB8AC3E}">
        <p14:creationId xmlns:p14="http://schemas.microsoft.com/office/powerpoint/2010/main" xmlns="" val="33947910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Ezekiel is the only prophet whose work was focused on hope ….</a:t>
            </a:r>
          </a:p>
          <a:p>
            <a:pPr marL="171450" indent="-171450">
              <a:buFont typeface="Arial" panose="020B0604020202020204" pitchFamily="34" charset="0"/>
              <a:buChar char="•"/>
            </a:pPr>
            <a:r>
              <a:rPr lang="en-CA" dirty="0"/>
              <a:t>Without that remnant community there would have been no faithful environment in which the Messiah could grow up</a:t>
            </a:r>
          </a:p>
          <a:p>
            <a:pPr marL="171450" indent="-171450">
              <a:buFont typeface="Arial" panose="020B0604020202020204" pitchFamily="34" charset="0"/>
              <a:buChar char="•"/>
            </a:pPr>
            <a:r>
              <a:rPr lang="en-CA" dirty="0"/>
              <a:t>The remnant community transitioned into the New Testament Church after the First Pentecost</a:t>
            </a:r>
          </a:p>
          <a:p>
            <a:pPr marL="171450" indent="-171450">
              <a:buFont typeface="Arial" panose="020B0604020202020204" pitchFamily="34" charset="0"/>
              <a:buChar char="•"/>
            </a:pPr>
            <a:r>
              <a:rPr lang="en-CA" dirty="0"/>
              <a:t>This gives us great confidence in the working out of God’s plan …</a:t>
            </a:r>
          </a:p>
        </p:txBody>
      </p:sp>
      <p:sp>
        <p:nvSpPr>
          <p:cNvPr id="4" name="Slide Number Placeholder 3"/>
          <p:cNvSpPr>
            <a:spLocks noGrp="1"/>
          </p:cNvSpPr>
          <p:nvPr>
            <p:ph type="sldNum" sz="quarter" idx="5"/>
          </p:nvPr>
        </p:nvSpPr>
        <p:spPr/>
        <p:txBody>
          <a:bodyPr/>
          <a:lstStyle/>
          <a:p>
            <a:fld id="{606114F1-CFA9-4EB3-82DA-78440246DB05}" type="slidenum">
              <a:rPr lang="en-CA" smtClean="0"/>
              <a:pPr/>
              <a:t>10</a:t>
            </a:fld>
            <a:endParaRPr lang="en-CA"/>
          </a:p>
        </p:txBody>
      </p:sp>
    </p:spTree>
    <p:extLst>
      <p:ext uri="{BB962C8B-B14F-4D97-AF65-F5344CB8AC3E}">
        <p14:creationId xmlns:p14="http://schemas.microsoft.com/office/powerpoint/2010/main" xmlns="" val="2324954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ACEC05-734E-42B8-A2C2-296B1FEDE3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xmlns="" id="{68C98C69-D93A-4696-9AB1-FF060FCF4A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xmlns="" id="{25D44FF8-6E80-4A14-81F8-615394CE5944}"/>
              </a:ext>
            </a:extLst>
          </p:cNvPr>
          <p:cNvSpPr>
            <a:spLocks noGrp="1"/>
          </p:cNvSpPr>
          <p:nvPr>
            <p:ph type="dt" sz="half" idx="10"/>
          </p:nvPr>
        </p:nvSpPr>
        <p:spPr/>
        <p:txBody>
          <a:bodyPr/>
          <a:lstStyle/>
          <a:p>
            <a:fld id="{983A8A9B-5CB4-4918-AD90-91EBDB24D90A}" type="datetime1">
              <a:rPr lang="en-CA" smtClean="0"/>
              <a:pPr/>
              <a:t>2021/12/22</a:t>
            </a:fld>
            <a:endParaRPr lang="en-CA"/>
          </a:p>
        </p:txBody>
      </p:sp>
      <p:sp>
        <p:nvSpPr>
          <p:cNvPr id="5" name="Footer Placeholder 4">
            <a:extLst>
              <a:ext uri="{FF2B5EF4-FFF2-40B4-BE49-F238E27FC236}">
                <a16:creationId xmlns:a16="http://schemas.microsoft.com/office/drawing/2014/main" xmlns="" id="{9BC47044-A9B0-4FB1-8DA6-B1DA4DEAB69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xmlns="" id="{4ADB146A-8757-4955-BB30-4396691ED6B1}"/>
              </a:ext>
            </a:extLst>
          </p:cNvPr>
          <p:cNvSpPr>
            <a:spLocks noGrp="1"/>
          </p:cNvSpPr>
          <p:nvPr>
            <p:ph type="sldNum" sz="quarter" idx="12"/>
          </p:nvPr>
        </p:nvSpPr>
        <p:spPr/>
        <p:txBody>
          <a:bodyPr/>
          <a:lstStyle/>
          <a:p>
            <a:fld id="{A27458CC-C9AD-4EFA-A021-F8162969931A}" type="slidenum">
              <a:rPr lang="en-CA" smtClean="0"/>
              <a:pPr/>
              <a:t>‹#›</a:t>
            </a:fld>
            <a:endParaRPr lang="en-CA"/>
          </a:p>
        </p:txBody>
      </p:sp>
    </p:spTree>
    <p:extLst>
      <p:ext uri="{BB962C8B-B14F-4D97-AF65-F5344CB8AC3E}">
        <p14:creationId xmlns:p14="http://schemas.microsoft.com/office/powerpoint/2010/main" xmlns="" val="906871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2ACE3A-BB14-49F3-96B5-CA9A4E0BEDF8}"/>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xmlns="" id="{8F0C2887-F76C-4849-B526-4C9A5E67C8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xmlns="" id="{57020E22-163E-47BE-851C-F7BEC2CA3230}"/>
              </a:ext>
            </a:extLst>
          </p:cNvPr>
          <p:cNvSpPr>
            <a:spLocks noGrp="1"/>
          </p:cNvSpPr>
          <p:nvPr>
            <p:ph type="dt" sz="half" idx="10"/>
          </p:nvPr>
        </p:nvSpPr>
        <p:spPr/>
        <p:txBody>
          <a:bodyPr/>
          <a:lstStyle/>
          <a:p>
            <a:fld id="{DF264036-51B0-4CD4-9671-85B7A44B7B8C}" type="datetime1">
              <a:rPr lang="en-CA" smtClean="0"/>
              <a:pPr/>
              <a:t>2021/12/22</a:t>
            </a:fld>
            <a:endParaRPr lang="en-CA"/>
          </a:p>
        </p:txBody>
      </p:sp>
      <p:sp>
        <p:nvSpPr>
          <p:cNvPr id="5" name="Footer Placeholder 4">
            <a:extLst>
              <a:ext uri="{FF2B5EF4-FFF2-40B4-BE49-F238E27FC236}">
                <a16:creationId xmlns:a16="http://schemas.microsoft.com/office/drawing/2014/main" xmlns="" id="{84CB98F5-3439-46B2-A00A-3A36E3CA71C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xmlns="" id="{A87132C2-CBAD-4503-9CB8-D6271528EDFC}"/>
              </a:ext>
            </a:extLst>
          </p:cNvPr>
          <p:cNvSpPr>
            <a:spLocks noGrp="1"/>
          </p:cNvSpPr>
          <p:nvPr>
            <p:ph type="sldNum" sz="quarter" idx="12"/>
          </p:nvPr>
        </p:nvSpPr>
        <p:spPr/>
        <p:txBody>
          <a:bodyPr/>
          <a:lstStyle/>
          <a:p>
            <a:fld id="{A27458CC-C9AD-4EFA-A021-F8162969931A}" type="slidenum">
              <a:rPr lang="en-CA" smtClean="0"/>
              <a:pPr/>
              <a:t>‹#›</a:t>
            </a:fld>
            <a:endParaRPr lang="en-CA"/>
          </a:p>
        </p:txBody>
      </p:sp>
    </p:spTree>
    <p:extLst>
      <p:ext uri="{BB962C8B-B14F-4D97-AF65-F5344CB8AC3E}">
        <p14:creationId xmlns:p14="http://schemas.microsoft.com/office/powerpoint/2010/main" xmlns="" val="7435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4A0A808-9ADB-43A0-AA4B-93CAAAACB28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xmlns="" id="{5ED02F1E-D22F-4BCA-853D-0179090849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xmlns="" id="{44FEE4F3-91A0-4C22-9DA5-06367FB40E0D}"/>
              </a:ext>
            </a:extLst>
          </p:cNvPr>
          <p:cNvSpPr>
            <a:spLocks noGrp="1"/>
          </p:cNvSpPr>
          <p:nvPr>
            <p:ph type="dt" sz="half" idx="10"/>
          </p:nvPr>
        </p:nvSpPr>
        <p:spPr/>
        <p:txBody>
          <a:bodyPr/>
          <a:lstStyle/>
          <a:p>
            <a:fld id="{87D402AE-7C41-4685-AC4F-4DD765DD54F0}" type="datetime1">
              <a:rPr lang="en-CA" smtClean="0"/>
              <a:pPr/>
              <a:t>2021/12/22</a:t>
            </a:fld>
            <a:endParaRPr lang="en-CA"/>
          </a:p>
        </p:txBody>
      </p:sp>
      <p:sp>
        <p:nvSpPr>
          <p:cNvPr id="5" name="Footer Placeholder 4">
            <a:extLst>
              <a:ext uri="{FF2B5EF4-FFF2-40B4-BE49-F238E27FC236}">
                <a16:creationId xmlns:a16="http://schemas.microsoft.com/office/drawing/2014/main" xmlns="" id="{99A41746-66A4-47D1-B79B-68C6D4DA9DC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xmlns="" id="{797B2C39-96B6-4275-9CC4-4273E300CD9D}"/>
              </a:ext>
            </a:extLst>
          </p:cNvPr>
          <p:cNvSpPr>
            <a:spLocks noGrp="1"/>
          </p:cNvSpPr>
          <p:nvPr>
            <p:ph type="sldNum" sz="quarter" idx="12"/>
          </p:nvPr>
        </p:nvSpPr>
        <p:spPr/>
        <p:txBody>
          <a:bodyPr/>
          <a:lstStyle/>
          <a:p>
            <a:fld id="{A27458CC-C9AD-4EFA-A021-F8162969931A}" type="slidenum">
              <a:rPr lang="en-CA" smtClean="0"/>
              <a:pPr/>
              <a:t>‹#›</a:t>
            </a:fld>
            <a:endParaRPr lang="en-CA"/>
          </a:p>
        </p:txBody>
      </p:sp>
    </p:spTree>
    <p:extLst>
      <p:ext uri="{BB962C8B-B14F-4D97-AF65-F5344CB8AC3E}">
        <p14:creationId xmlns:p14="http://schemas.microsoft.com/office/powerpoint/2010/main" xmlns="" val="2359405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CE163B-BE57-4753-BF1A-6941BBD5615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xmlns="" id="{F182A21A-E6CF-40E8-A590-5F396F1251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xmlns="" id="{4E4B3FBF-895C-4EA3-A3BB-D2E873B67FFF}"/>
              </a:ext>
            </a:extLst>
          </p:cNvPr>
          <p:cNvSpPr>
            <a:spLocks noGrp="1"/>
          </p:cNvSpPr>
          <p:nvPr>
            <p:ph type="dt" sz="half" idx="10"/>
          </p:nvPr>
        </p:nvSpPr>
        <p:spPr/>
        <p:txBody>
          <a:bodyPr/>
          <a:lstStyle/>
          <a:p>
            <a:fld id="{8167E130-C1C6-4233-823D-DC8C25B04568}" type="datetime1">
              <a:rPr lang="en-CA" smtClean="0"/>
              <a:pPr/>
              <a:t>2021/12/22</a:t>
            </a:fld>
            <a:endParaRPr lang="en-CA"/>
          </a:p>
        </p:txBody>
      </p:sp>
      <p:sp>
        <p:nvSpPr>
          <p:cNvPr id="5" name="Footer Placeholder 4">
            <a:extLst>
              <a:ext uri="{FF2B5EF4-FFF2-40B4-BE49-F238E27FC236}">
                <a16:creationId xmlns:a16="http://schemas.microsoft.com/office/drawing/2014/main" xmlns="" id="{04472362-80BF-4BA8-9208-93A00216CD3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xmlns="" id="{73CD4E49-5896-4135-B35C-98D59A80E1D0}"/>
              </a:ext>
            </a:extLst>
          </p:cNvPr>
          <p:cNvSpPr>
            <a:spLocks noGrp="1"/>
          </p:cNvSpPr>
          <p:nvPr>
            <p:ph type="sldNum" sz="quarter" idx="12"/>
          </p:nvPr>
        </p:nvSpPr>
        <p:spPr/>
        <p:txBody>
          <a:bodyPr/>
          <a:lstStyle/>
          <a:p>
            <a:fld id="{A27458CC-C9AD-4EFA-A021-F8162969931A}" type="slidenum">
              <a:rPr lang="en-CA" smtClean="0"/>
              <a:pPr/>
              <a:t>‹#›</a:t>
            </a:fld>
            <a:endParaRPr lang="en-CA"/>
          </a:p>
        </p:txBody>
      </p:sp>
    </p:spTree>
    <p:extLst>
      <p:ext uri="{BB962C8B-B14F-4D97-AF65-F5344CB8AC3E}">
        <p14:creationId xmlns:p14="http://schemas.microsoft.com/office/powerpoint/2010/main" xmlns="" val="3555952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CDEBA4-606C-4264-B153-14BA1DA0B6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xmlns="" id="{5AAA988A-E2B5-4D42-978A-C9C2496B36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0F420A24-F259-4AF2-9A2D-049DB3E2E395}"/>
              </a:ext>
            </a:extLst>
          </p:cNvPr>
          <p:cNvSpPr>
            <a:spLocks noGrp="1"/>
          </p:cNvSpPr>
          <p:nvPr>
            <p:ph type="dt" sz="half" idx="10"/>
          </p:nvPr>
        </p:nvSpPr>
        <p:spPr/>
        <p:txBody>
          <a:bodyPr/>
          <a:lstStyle/>
          <a:p>
            <a:fld id="{EFF02293-4A78-4B5B-A20B-A45096B63598}" type="datetime1">
              <a:rPr lang="en-CA" smtClean="0"/>
              <a:pPr/>
              <a:t>2021/12/22</a:t>
            </a:fld>
            <a:endParaRPr lang="en-CA"/>
          </a:p>
        </p:txBody>
      </p:sp>
      <p:sp>
        <p:nvSpPr>
          <p:cNvPr id="5" name="Footer Placeholder 4">
            <a:extLst>
              <a:ext uri="{FF2B5EF4-FFF2-40B4-BE49-F238E27FC236}">
                <a16:creationId xmlns:a16="http://schemas.microsoft.com/office/drawing/2014/main" xmlns="" id="{5BE284C4-6C8C-4402-8BE5-71F2181317B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xmlns="" id="{C8FD500A-30D1-41E3-80DC-3D92D46527CC}"/>
              </a:ext>
            </a:extLst>
          </p:cNvPr>
          <p:cNvSpPr>
            <a:spLocks noGrp="1"/>
          </p:cNvSpPr>
          <p:nvPr>
            <p:ph type="sldNum" sz="quarter" idx="12"/>
          </p:nvPr>
        </p:nvSpPr>
        <p:spPr/>
        <p:txBody>
          <a:bodyPr/>
          <a:lstStyle/>
          <a:p>
            <a:fld id="{A27458CC-C9AD-4EFA-A021-F8162969931A}" type="slidenum">
              <a:rPr lang="en-CA" smtClean="0"/>
              <a:pPr/>
              <a:t>‹#›</a:t>
            </a:fld>
            <a:endParaRPr lang="en-CA"/>
          </a:p>
        </p:txBody>
      </p:sp>
    </p:spTree>
    <p:extLst>
      <p:ext uri="{BB962C8B-B14F-4D97-AF65-F5344CB8AC3E}">
        <p14:creationId xmlns:p14="http://schemas.microsoft.com/office/powerpoint/2010/main" xmlns="" val="1132690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3806C7-E348-44AB-B630-14D64EFD319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xmlns="" id="{7CB64129-ACAC-49D4-A9F3-C9C21B8112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xmlns="" id="{E848E274-27D2-47B0-8EED-C5334202AC6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xmlns="" id="{708CE4DE-F546-4099-80C0-82A4C821B6F1}"/>
              </a:ext>
            </a:extLst>
          </p:cNvPr>
          <p:cNvSpPr>
            <a:spLocks noGrp="1"/>
          </p:cNvSpPr>
          <p:nvPr>
            <p:ph type="dt" sz="half" idx="10"/>
          </p:nvPr>
        </p:nvSpPr>
        <p:spPr/>
        <p:txBody>
          <a:bodyPr/>
          <a:lstStyle/>
          <a:p>
            <a:fld id="{CAAD9130-D319-442B-BFE9-E6F4E7295724}" type="datetime1">
              <a:rPr lang="en-CA" smtClean="0"/>
              <a:pPr/>
              <a:t>2021/12/22</a:t>
            </a:fld>
            <a:endParaRPr lang="en-CA"/>
          </a:p>
        </p:txBody>
      </p:sp>
      <p:sp>
        <p:nvSpPr>
          <p:cNvPr id="6" name="Footer Placeholder 5">
            <a:extLst>
              <a:ext uri="{FF2B5EF4-FFF2-40B4-BE49-F238E27FC236}">
                <a16:creationId xmlns:a16="http://schemas.microsoft.com/office/drawing/2014/main" xmlns="" id="{AEF8038F-3411-4C8F-BDC0-450CFB34397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xmlns="" id="{980F41C3-7D89-48E3-9582-C266F9206DF8}"/>
              </a:ext>
            </a:extLst>
          </p:cNvPr>
          <p:cNvSpPr>
            <a:spLocks noGrp="1"/>
          </p:cNvSpPr>
          <p:nvPr>
            <p:ph type="sldNum" sz="quarter" idx="12"/>
          </p:nvPr>
        </p:nvSpPr>
        <p:spPr/>
        <p:txBody>
          <a:bodyPr/>
          <a:lstStyle/>
          <a:p>
            <a:fld id="{A27458CC-C9AD-4EFA-A021-F8162969931A}" type="slidenum">
              <a:rPr lang="en-CA" smtClean="0"/>
              <a:pPr/>
              <a:t>‹#›</a:t>
            </a:fld>
            <a:endParaRPr lang="en-CA"/>
          </a:p>
        </p:txBody>
      </p:sp>
    </p:spTree>
    <p:extLst>
      <p:ext uri="{BB962C8B-B14F-4D97-AF65-F5344CB8AC3E}">
        <p14:creationId xmlns:p14="http://schemas.microsoft.com/office/powerpoint/2010/main" xmlns="" val="1477602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B2E5F8-2397-4BE3-9405-B452BDA2AF90}"/>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xmlns="" id="{9FA071BE-4BF0-4C98-9506-428A7F525D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0D5294AE-59A4-4821-B4C8-BD4864AC25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xmlns="" id="{5A769EE2-E433-4881-A940-040548E5D4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B9F6FDF5-9BDF-4730-B5DC-CE6EA12A2B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xmlns="" id="{8AAA0BA9-A208-4549-88D9-9F5496675183}"/>
              </a:ext>
            </a:extLst>
          </p:cNvPr>
          <p:cNvSpPr>
            <a:spLocks noGrp="1"/>
          </p:cNvSpPr>
          <p:nvPr>
            <p:ph type="dt" sz="half" idx="10"/>
          </p:nvPr>
        </p:nvSpPr>
        <p:spPr/>
        <p:txBody>
          <a:bodyPr/>
          <a:lstStyle/>
          <a:p>
            <a:fld id="{A21A9E27-7D81-44B3-8734-CA65A19A1229}" type="datetime1">
              <a:rPr lang="en-CA" smtClean="0"/>
              <a:pPr/>
              <a:t>2021/12/22</a:t>
            </a:fld>
            <a:endParaRPr lang="en-CA"/>
          </a:p>
        </p:txBody>
      </p:sp>
      <p:sp>
        <p:nvSpPr>
          <p:cNvPr id="8" name="Footer Placeholder 7">
            <a:extLst>
              <a:ext uri="{FF2B5EF4-FFF2-40B4-BE49-F238E27FC236}">
                <a16:creationId xmlns:a16="http://schemas.microsoft.com/office/drawing/2014/main" xmlns="" id="{69ED6837-B861-4783-9559-12603E2A6A66}"/>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xmlns="" id="{5D09349E-BCEA-42CF-B5D2-AF592C338619}"/>
              </a:ext>
            </a:extLst>
          </p:cNvPr>
          <p:cNvSpPr>
            <a:spLocks noGrp="1"/>
          </p:cNvSpPr>
          <p:nvPr>
            <p:ph type="sldNum" sz="quarter" idx="12"/>
          </p:nvPr>
        </p:nvSpPr>
        <p:spPr/>
        <p:txBody>
          <a:bodyPr/>
          <a:lstStyle/>
          <a:p>
            <a:fld id="{A27458CC-C9AD-4EFA-A021-F8162969931A}" type="slidenum">
              <a:rPr lang="en-CA" smtClean="0"/>
              <a:pPr/>
              <a:t>‹#›</a:t>
            </a:fld>
            <a:endParaRPr lang="en-CA"/>
          </a:p>
        </p:txBody>
      </p:sp>
    </p:spTree>
    <p:extLst>
      <p:ext uri="{BB962C8B-B14F-4D97-AF65-F5344CB8AC3E}">
        <p14:creationId xmlns:p14="http://schemas.microsoft.com/office/powerpoint/2010/main" xmlns="" val="4095918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7AA9D1-2E91-4968-A5E2-ABC9EF56D640}"/>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xmlns="" id="{F4CB66C4-E968-4D8A-9E95-14E055F43232}"/>
              </a:ext>
            </a:extLst>
          </p:cNvPr>
          <p:cNvSpPr>
            <a:spLocks noGrp="1"/>
          </p:cNvSpPr>
          <p:nvPr>
            <p:ph type="dt" sz="half" idx="10"/>
          </p:nvPr>
        </p:nvSpPr>
        <p:spPr/>
        <p:txBody>
          <a:bodyPr/>
          <a:lstStyle/>
          <a:p>
            <a:fld id="{9C120DD2-F1E1-46A5-AAF8-520BAA47E49D}" type="datetime1">
              <a:rPr lang="en-CA" smtClean="0"/>
              <a:pPr/>
              <a:t>2021/12/22</a:t>
            </a:fld>
            <a:endParaRPr lang="en-CA"/>
          </a:p>
        </p:txBody>
      </p:sp>
      <p:sp>
        <p:nvSpPr>
          <p:cNvPr id="4" name="Footer Placeholder 3">
            <a:extLst>
              <a:ext uri="{FF2B5EF4-FFF2-40B4-BE49-F238E27FC236}">
                <a16:creationId xmlns:a16="http://schemas.microsoft.com/office/drawing/2014/main" xmlns="" id="{486BAAE9-6874-4906-90A2-677CB99327D4}"/>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xmlns="" id="{CC63C707-63FA-47A6-9119-924F61282382}"/>
              </a:ext>
            </a:extLst>
          </p:cNvPr>
          <p:cNvSpPr>
            <a:spLocks noGrp="1"/>
          </p:cNvSpPr>
          <p:nvPr>
            <p:ph type="sldNum" sz="quarter" idx="12"/>
          </p:nvPr>
        </p:nvSpPr>
        <p:spPr/>
        <p:txBody>
          <a:bodyPr/>
          <a:lstStyle/>
          <a:p>
            <a:fld id="{A27458CC-C9AD-4EFA-A021-F8162969931A}" type="slidenum">
              <a:rPr lang="en-CA" smtClean="0"/>
              <a:pPr/>
              <a:t>‹#›</a:t>
            </a:fld>
            <a:endParaRPr lang="en-CA"/>
          </a:p>
        </p:txBody>
      </p:sp>
    </p:spTree>
    <p:extLst>
      <p:ext uri="{BB962C8B-B14F-4D97-AF65-F5344CB8AC3E}">
        <p14:creationId xmlns:p14="http://schemas.microsoft.com/office/powerpoint/2010/main" xmlns="" val="4176237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1DE4F2B-0E49-434F-A040-05B50696CC74}"/>
              </a:ext>
            </a:extLst>
          </p:cNvPr>
          <p:cNvSpPr>
            <a:spLocks noGrp="1"/>
          </p:cNvSpPr>
          <p:nvPr>
            <p:ph type="dt" sz="half" idx="10"/>
          </p:nvPr>
        </p:nvSpPr>
        <p:spPr/>
        <p:txBody>
          <a:bodyPr/>
          <a:lstStyle/>
          <a:p>
            <a:fld id="{DA0A2B37-2DD5-400C-B723-AD19FBAFB05E}" type="datetime1">
              <a:rPr lang="en-CA" smtClean="0"/>
              <a:pPr/>
              <a:t>2021/12/22</a:t>
            </a:fld>
            <a:endParaRPr lang="en-CA"/>
          </a:p>
        </p:txBody>
      </p:sp>
      <p:sp>
        <p:nvSpPr>
          <p:cNvPr id="3" name="Footer Placeholder 2">
            <a:extLst>
              <a:ext uri="{FF2B5EF4-FFF2-40B4-BE49-F238E27FC236}">
                <a16:creationId xmlns:a16="http://schemas.microsoft.com/office/drawing/2014/main" xmlns="" id="{62D848B9-27A9-4B83-81E1-3C05277059B6}"/>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xmlns="" id="{BB512EFB-EBCA-4C3D-A628-DDF3236F9017}"/>
              </a:ext>
            </a:extLst>
          </p:cNvPr>
          <p:cNvSpPr>
            <a:spLocks noGrp="1"/>
          </p:cNvSpPr>
          <p:nvPr>
            <p:ph type="sldNum" sz="quarter" idx="12"/>
          </p:nvPr>
        </p:nvSpPr>
        <p:spPr/>
        <p:txBody>
          <a:bodyPr/>
          <a:lstStyle/>
          <a:p>
            <a:fld id="{A27458CC-C9AD-4EFA-A021-F8162969931A}" type="slidenum">
              <a:rPr lang="en-CA" smtClean="0"/>
              <a:pPr/>
              <a:t>‹#›</a:t>
            </a:fld>
            <a:endParaRPr lang="en-CA"/>
          </a:p>
        </p:txBody>
      </p:sp>
    </p:spTree>
    <p:extLst>
      <p:ext uri="{BB962C8B-B14F-4D97-AF65-F5344CB8AC3E}">
        <p14:creationId xmlns:p14="http://schemas.microsoft.com/office/powerpoint/2010/main" xmlns="" val="4167018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C56C1E-0522-4C38-A1F5-F0C985A749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xmlns="" id="{E990BF68-1D1E-4217-B5D8-7018016A48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xmlns="" id="{6FA33A08-C33D-4838-A8E5-B432769CCE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6576715-D212-4093-9780-7A58B447C188}"/>
              </a:ext>
            </a:extLst>
          </p:cNvPr>
          <p:cNvSpPr>
            <a:spLocks noGrp="1"/>
          </p:cNvSpPr>
          <p:nvPr>
            <p:ph type="dt" sz="half" idx="10"/>
          </p:nvPr>
        </p:nvSpPr>
        <p:spPr/>
        <p:txBody>
          <a:bodyPr/>
          <a:lstStyle/>
          <a:p>
            <a:fld id="{681BD1C6-29DC-4059-841C-8422BEA96685}" type="datetime1">
              <a:rPr lang="en-CA" smtClean="0"/>
              <a:pPr/>
              <a:t>2021/12/22</a:t>
            </a:fld>
            <a:endParaRPr lang="en-CA"/>
          </a:p>
        </p:txBody>
      </p:sp>
      <p:sp>
        <p:nvSpPr>
          <p:cNvPr id="6" name="Footer Placeholder 5">
            <a:extLst>
              <a:ext uri="{FF2B5EF4-FFF2-40B4-BE49-F238E27FC236}">
                <a16:creationId xmlns:a16="http://schemas.microsoft.com/office/drawing/2014/main" xmlns="" id="{F31D6E5E-ECAC-4EF8-A780-E3E23038F05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xmlns="" id="{5E15CA06-49C7-4AF8-8F40-D2ED8E4602F3}"/>
              </a:ext>
            </a:extLst>
          </p:cNvPr>
          <p:cNvSpPr>
            <a:spLocks noGrp="1"/>
          </p:cNvSpPr>
          <p:nvPr>
            <p:ph type="sldNum" sz="quarter" idx="12"/>
          </p:nvPr>
        </p:nvSpPr>
        <p:spPr/>
        <p:txBody>
          <a:bodyPr/>
          <a:lstStyle/>
          <a:p>
            <a:fld id="{A27458CC-C9AD-4EFA-A021-F8162969931A}" type="slidenum">
              <a:rPr lang="en-CA" smtClean="0"/>
              <a:pPr/>
              <a:t>‹#›</a:t>
            </a:fld>
            <a:endParaRPr lang="en-CA"/>
          </a:p>
        </p:txBody>
      </p:sp>
    </p:spTree>
    <p:extLst>
      <p:ext uri="{BB962C8B-B14F-4D97-AF65-F5344CB8AC3E}">
        <p14:creationId xmlns:p14="http://schemas.microsoft.com/office/powerpoint/2010/main" xmlns="" val="949837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BF2B7F-8BDB-45CC-88EF-539D1B8F49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xmlns="" id="{F8571A7F-1120-44CF-86E7-4C8E6AB22E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xmlns="" id="{F499A9D9-B561-4065-9856-A759D13B0F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D4468A5-04AE-472D-A2D6-CA935B64EE2A}"/>
              </a:ext>
            </a:extLst>
          </p:cNvPr>
          <p:cNvSpPr>
            <a:spLocks noGrp="1"/>
          </p:cNvSpPr>
          <p:nvPr>
            <p:ph type="dt" sz="half" idx="10"/>
          </p:nvPr>
        </p:nvSpPr>
        <p:spPr/>
        <p:txBody>
          <a:bodyPr/>
          <a:lstStyle/>
          <a:p>
            <a:fld id="{96133573-EBA3-452A-9373-4C7C284EAF06}" type="datetime1">
              <a:rPr lang="en-CA" smtClean="0"/>
              <a:pPr/>
              <a:t>2021/12/22</a:t>
            </a:fld>
            <a:endParaRPr lang="en-CA"/>
          </a:p>
        </p:txBody>
      </p:sp>
      <p:sp>
        <p:nvSpPr>
          <p:cNvPr id="6" name="Footer Placeholder 5">
            <a:extLst>
              <a:ext uri="{FF2B5EF4-FFF2-40B4-BE49-F238E27FC236}">
                <a16:creationId xmlns:a16="http://schemas.microsoft.com/office/drawing/2014/main" xmlns="" id="{BB27F4F7-9816-4A8A-87FC-7E1408550E8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xmlns="" id="{E19AF240-01E0-4115-9C72-8107C774AF64}"/>
              </a:ext>
            </a:extLst>
          </p:cNvPr>
          <p:cNvSpPr>
            <a:spLocks noGrp="1"/>
          </p:cNvSpPr>
          <p:nvPr>
            <p:ph type="sldNum" sz="quarter" idx="12"/>
          </p:nvPr>
        </p:nvSpPr>
        <p:spPr/>
        <p:txBody>
          <a:bodyPr/>
          <a:lstStyle/>
          <a:p>
            <a:fld id="{A27458CC-C9AD-4EFA-A021-F8162969931A}" type="slidenum">
              <a:rPr lang="en-CA" smtClean="0"/>
              <a:pPr/>
              <a:t>‹#›</a:t>
            </a:fld>
            <a:endParaRPr lang="en-CA"/>
          </a:p>
        </p:txBody>
      </p:sp>
    </p:spTree>
    <p:extLst>
      <p:ext uri="{BB962C8B-B14F-4D97-AF65-F5344CB8AC3E}">
        <p14:creationId xmlns:p14="http://schemas.microsoft.com/office/powerpoint/2010/main" xmlns="" val="1747636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902386C-3202-4CF8-8BA1-D5D11C9AB8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xmlns="" id="{CEB2A01D-93C3-472B-A2AF-150384A634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xmlns="" id="{77E290C3-DB6C-4346-BF8C-F097FC0261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4532C3-7FBF-49A9-8333-82D79A78CE04}" type="datetime1">
              <a:rPr lang="en-CA" smtClean="0"/>
              <a:pPr/>
              <a:t>2021/12/22</a:t>
            </a:fld>
            <a:endParaRPr lang="en-CA"/>
          </a:p>
        </p:txBody>
      </p:sp>
      <p:sp>
        <p:nvSpPr>
          <p:cNvPr id="5" name="Footer Placeholder 4">
            <a:extLst>
              <a:ext uri="{FF2B5EF4-FFF2-40B4-BE49-F238E27FC236}">
                <a16:creationId xmlns:a16="http://schemas.microsoft.com/office/drawing/2014/main" xmlns="" id="{6705924D-04BB-4BD6-BBBF-26A05C1F92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xmlns="" id="{6A525FBA-B6B9-43CA-B149-420131BB24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7458CC-C9AD-4EFA-A021-F8162969931A}" type="slidenum">
              <a:rPr lang="en-CA" smtClean="0"/>
              <a:pPr/>
              <a:t>‹#›</a:t>
            </a:fld>
            <a:endParaRPr lang="en-CA"/>
          </a:p>
        </p:txBody>
      </p:sp>
    </p:spTree>
    <p:extLst>
      <p:ext uri="{BB962C8B-B14F-4D97-AF65-F5344CB8AC3E}">
        <p14:creationId xmlns:p14="http://schemas.microsoft.com/office/powerpoint/2010/main" xmlns="" val="1906488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07A419-3A05-440A-ADD2-4B9941C9EAB6}"/>
              </a:ext>
            </a:extLst>
          </p:cNvPr>
          <p:cNvSpPr>
            <a:spLocks noGrp="1"/>
          </p:cNvSpPr>
          <p:nvPr>
            <p:ph type="ctrTitle"/>
          </p:nvPr>
        </p:nvSpPr>
        <p:spPr>
          <a:xfrm>
            <a:off x="619432" y="438509"/>
            <a:ext cx="10972799" cy="971908"/>
          </a:xfrm>
        </p:spPr>
        <p:txBody>
          <a:bodyPr>
            <a:normAutofit fontScale="90000"/>
          </a:bodyPr>
          <a:lstStyle/>
          <a:p>
            <a:r>
              <a:rPr lang="en-CA" dirty="0">
                <a:latin typeface="Arial Black" panose="020B0A04020102020204" pitchFamily="34" charset="0"/>
              </a:rPr>
              <a:t>Bookends to Lamentations </a:t>
            </a:r>
          </a:p>
        </p:txBody>
      </p:sp>
      <p:sp>
        <p:nvSpPr>
          <p:cNvPr id="3" name="Subtitle 2">
            <a:extLst>
              <a:ext uri="{FF2B5EF4-FFF2-40B4-BE49-F238E27FC236}">
                <a16:creationId xmlns:a16="http://schemas.microsoft.com/office/drawing/2014/main" xmlns="" id="{B7BC65E9-3550-4B64-BCBC-4F6AC58866DB}"/>
              </a:ext>
            </a:extLst>
          </p:cNvPr>
          <p:cNvSpPr>
            <a:spLocks noGrp="1"/>
          </p:cNvSpPr>
          <p:nvPr>
            <p:ph type="subTitle" idx="1"/>
          </p:nvPr>
        </p:nvSpPr>
        <p:spPr>
          <a:xfrm>
            <a:off x="619431" y="1410417"/>
            <a:ext cx="10972799" cy="5226357"/>
          </a:xfrm>
        </p:spPr>
        <p:txBody>
          <a:bodyPr>
            <a:normAutofit/>
          </a:bodyPr>
          <a:lstStyle/>
          <a:p>
            <a:pPr algn="l"/>
            <a:r>
              <a:rPr lang="en-CA" sz="2200" i="1" dirty="0">
                <a:solidFill>
                  <a:srgbClr val="FF0000"/>
                </a:solidFill>
              </a:rPr>
              <a:t>For twenty-three years, from the thirteenth year of Josiah the son of Amon, king of Judah, to this day, the word of the LORD has come to me, and I have spoken persistently to you, </a:t>
            </a:r>
            <a:r>
              <a:rPr lang="en-CA" sz="2200" i="1" dirty="0">
                <a:solidFill>
                  <a:srgbClr val="FF0000"/>
                </a:solidFill>
                <a:highlight>
                  <a:srgbClr val="FFFF00"/>
                </a:highlight>
              </a:rPr>
              <a:t>but you have not listened.  You have neither listened nor inclined your ears to hear</a:t>
            </a:r>
            <a:r>
              <a:rPr lang="en-CA" sz="2200" i="1" dirty="0">
                <a:solidFill>
                  <a:srgbClr val="FF0000"/>
                </a:solidFill>
              </a:rPr>
              <a:t>, although the LORD persistently sent to you all his servants the prophets, saying, ‘</a:t>
            </a:r>
            <a:r>
              <a:rPr lang="en-CA" sz="2200" i="1" dirty="0">
                <a:solidFill>
                  <a:srgbClr val="FF0000"/>
                </a:solidFill>
                <a:highlight>
                  <a:srgbClr val="FFFF00"/>
                </a:highlight>
              </a:rPr>
              <a:t>Turn now, every one of you</a:t>
            </a:r>
            <a:r>
              <a:rPr lang="en-CA" sz="2200" i="1" dirty="0">
                <a:solidFill>
                  <a:srgbClr val="FF0000"/>
                </a:solidFill>
              </a:rPr>
              <a:t>, from his evil way and evil deeds, and dwell upon the land that the LORD has given to you and your fathers from of old and forever.  </a:t>
            </a:r>
            <a:r>
              <a:rPr lang="en-CA" sz="2200" i="1" dirty="0">
                <a:solidFill>
                  <a:srgbClr val="FF0000"/>
                </a:solidFill>
                <a:highlight>
                  <a:srgbClr val="FFFF00"/>
                </a:highlight>
              </a:rPr>
              <a:t>Do not go after other gods to serve and worship them</a:t>
            </a:r>
            <a:r>
              <a:rPr lang="en-CA" sz="2200" i="1" dirty="0">
                <a:solidFill>
                  <a:srgbClr val="FF0000"/>
                </a:solidFill>
              </a:rPr>
              <a:t>, or provoke me to anger with the work of your hands ... </a:t>
            </a:r>
            <a:r>
              <a:rPr lang="en-CA" sz="2200" i="1" dirty="0">
                <a:solidFill>
                  <a:srgbClr val="FF0000"/>
                </a:solidFill>
                <a:highlight>
                  <a:srgbClr val="FFFF00"/>
                </a:highlight>
              </a:rPr>
              <a:t>Yet you have not listened to me</a:t>
            </a:r>
            <a:r>
              <a:rPr lang="en-CA" sz="2200" i="1" dirty="0">
                <a:solidFill>
                  <a:srgbClr val="FF0000"/>
                </a:solidFill>
              </a:rPr>
              <a:t>, declares the LORD … </a:t>
            </a:r>
            <a:r>
              <a:rPr lang="en-CA" sz="1800" dirty="0"/>
              <a:t>(Jeremiah 25:3-7 ESV)</a:t>
            </a:r>
          </a:p>
          <a:p>
            <a:pPr algn="l"/>
            <a:r>
              <a:rPr lang="en-CA" sz="2200" i="1" dirty="0">
                <a:solidFill>
                  <a:srgbClr val="FF0000"/>
                </a:solidFill>
              </a:rPr>
              <a:t>Son of man, stand on your feet, and I will speak with you … I send you to the people of Israel …  and you shall say to them, ‘Thus says the Lord GOD.’  And </a:t>
            </a:r>
            <a:r>
              <a:rPr lang="en-CA" sz="2200" i="1" dirty="0">
                <a:solidFill>
                  <a:srgbClr val="FF0000"/>
                </a:solidFill>
                <a:highlight>
                  <a:srgbClr val="FFFF00"/>
                </a:highlight>
              </a:rPr>
              <a:t>whether they hear </a:t>
            </a:r>
            <a:r>
              <a:rPr lang="en-CA" sz="2200" i="1" dirty="0">
                <a:solidFill>
                  <a:srgbClr val="FF0000"/>
                </a:solidFill>
              </a:rPr>
              <a:t>or refuse to hear … they will know that a prophet has been among them.  And you, son of man, be not afraid of them, … And you shall speak my words to them, </a:t>
            </a:r>
            <a:r>
              <a:rPr lang="en-CA" sz="2200" i="1" dirty="0">
                <a:solidFill>
                  <a:srgbClr val="FF0000"/>
                </a:solidFill>
                <a:highlight>
                  <a:srgbClr val="FFFF00"/>
                </a:highlight>
              </a:rPr>
              <a:t>whether they hear </a:t>
            </a:r>
            <a:r>
              <a:rPr lang="en-CA" sz="2200" i="1" dirty="0">
                <a:solidFill>
                  <a:srgbClr val="FF0000"/>
                </a:solidFill>
              </a:rPr>
              <a:t>or refuse to hear, for they are a rebellious house</a:t>
            </a:r>
            <a:r>
              <a:rPr lang="en-CA" sz="2200" dirty="0"/>
              <a:t>. </a:t>
            </a:r>
            <a:r>
              <a:rPr lang="en-CA" sz="1800" dirty="0"/>
              <a:t>(Ezekiel 2:1-7 ESV)</a:t>
            </a:r>
          </a:p>
          <a:p>
            <a:pPr algn="l"/>
            <a:r>
              <a:rPr lang="en-CA" sz="2200" i="1" dirty="0">
                <a:solidFill>
                  <a:srgbClr val="FF0000"/>
                </a:solidFill>
              </a:rPr>
              <a:t>Moreover, he said to me, “Son of man, all my words that I shall speak to you receive in your heart, and hear with your ears.  And go to the exiles, to your people, and speak to them and say to them, ‘Thus says the Lord GOD,’ </a:t>
            </a:r>
            <a:r>
              <a:rPr lang="en-CA" sz="2200" i="1" dirty="0">
                <a:solidFill>
                  <a:srgbClr val="FF0000"/>
                </a:solidFill>
                <a:highlight>
                  <a:srgbClr val="FFFF00"/>
                </a:highlight>
              </a:rPr>
              <a:t>whether they hear </a:t>
            </a:r>
            <a:r>
              <a:rPr lang="en-CA" sz="2200" i="1" dirty="0">
                <a:solidFill>
                  <a:srgbClr val="FF0000"/>
                </a:solidFill>
              </a:rPr>
              <a:t>or refuse to hear.” </a:t>
            </a:r>
            <a:r>
              <a:rPr lang="en-CA" sz="1800" dirty="0"/>
              <a:t>(Ezekiel 3:10-11)</a:t>
            </a:r>
          </a:p>
        </p:txBody>
      </p:sp>
      <p:sp>
        <p:nvSpPr>
          <p:cNvPr id="4" name="Date Placeholder 3">
            <a:extLst>
              <a:ext uri="{FF2B5EF4-FFF2-40B4-BE49-F238E27FC236}">
                <a16:creationId xmlns:a16="http://schemas.microsoft.com/office/drawing/2014/main" xmlns="" id="{D56AA2A3-95FA-4131-B96D-BAF5C31B308B}"/>
              </a:ext>
            </a:extLst>
          </p:cNvPr>
          <p:cNvSpPr>
            <a:spLocks noGrp="1"/>
          </p:cNvSpPr>
          <p:nvPr>
            <p:ph type="dt" sz="half" idx="10"/>
          </p:nvPr>
        </p:nvSpPr>
        <p:spPr/>
        <p:txBody>
          <a:bodyPr/>
          <a:lstStyle/>
          <a:p>
            <a:fld id="{7DE36E68-FCD3-4311-8CA5-6B2C76E6D16F}" type="datetime1">
              <a:rPr lang="en-CA" smtClean="0"/>
              <a:pPr/>
              <a:t>2021/12/22</a:t>
            </a:fld>
            <a:endParaRPr lang="en-CA"/>
          </a:p>
        </p:txBody>
      </p:sp>
      <p:sp>
        <p:nvSpPr>
          <p:cNvPr id="5" name="Slide Number Placeholder 4">
            <a:extLst>
              <a:ext uri="{FF2B5EF4-FFF2-40B4-BE49-F238E27FC236}">
                <a16:creationId xmlns:a16="http://schemas.microsoft.com/office/drawing/2014/main" xmlns="" id="{3D373E76-2A31-46D8-8C9B-9DB595EC099E}"/>
              </a:ext>
            </a:extLst>
          </p:cNvPr>
          <p:cNvSpPr>
            <a:spLocks noGrp="1"/>
          </p:cNvSpPr>
          <p:nvPr>
            <p:ph type="sldNum" sz="quarter" idx="12"/>
          </p:nvPr>
        </p:nvSpPr>
        <p:spPr/>
        <p:txBody>
          <a:bodyPr/>
          <a:lstStyle/>
          <a:p>
            <a:fld id="{A27458CC-C9AD-4EFA-A021-F8162969931A}" type="slidenum">
              <a:rPr lang="en-CA" smtClean="0"/>
              <a:pPr/>
              <a:t>1</a:t>
            </a:fld>
            <a:endParaRPr lang="en-CA"/>
          </a:p>
        </p:txBody>
      </p:sp>
    </p:spTree>
    <p:extLst>
      <p:ext uri="{BB962C8B-B14F-4D97-AF65-F5344CB8AC3E}">
        <p14:creationId xmlns:p14="http://schemas.microsoft.com/office/powerpoint/2010/main" xmlns="" val="2471989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2E9EC5-0506-4AC2-B7E0-67941D32203E}"/>
              </a:ext>
            </a:extLst>
          </p:cNvPr>
          <p:cNvSpPr>
            <a:spLocks noGrp="1"/>
          </p:cNvSpPr>
          <p:nvPr>
            <p:ph type="title"/>
          </p:nvPr>
        </p:nvSpPr>
        <p:spPr>
          <a:xfrm>
            <a:off x="412955" y="365125"/>
            <a:ext cx="10940845" cy="1325563"/>
          </a:xfrm>
        </p:spPr>
        <p:txBody>
          <a:bodyPr>
            <a:normAutofit/>
          </a:bodyPr>
          <a:lstStyle/>
          <a:p>
            <a:r>
              <a:rPr lang="en-CA" dirty="0">
                <a:effectLst/>
                <a:latin typeface="Arial Black" panose="020B0A04020102020204" pitchFamily="34" charset="0"/>
                <a:ea typeface="Calibri" panose="020F0502020204030204" pitchFamily="34" charset="0"/>
                <a:cs typeface="Arial" panose="020B0604020202020204" pitchFamily="34" charset="0"/>
              </a:rPr>
              <a:t>Ezekiel’s Preaching: Hope Realized</a:t>
            </a:r>
            <a:endParaRPr lang="en-CA" dirty="0">
              <a:latin typeface="Arial Black" panose="020B0A04020102020204" pitchFamily="34" charset="0"/>
            </a:endParaRPr>
          </a:p>
        </p:txBody>
      </p:sp>
      <p:sp>
        <p:nvSpPr>
          <p:cNvPr id="3" name="Content Placeholder 2">
            <a:extLst>
              <a:ext uri="{FF2B5EF4-FFF2-40B4-BE49-F238E27FC236}">
                <a16:creationId xmlns:a16="http://schemas.microsoft.com/office/drawing/2014/main" xmlns="" id="{95A40E2F-3331-4C03-8020-A18D2D39F20D}"/>
              </a:ext>
            </a:extLst>
          </p:cNvPr>
          <p:cNvSpPr>
            <a:spLocks noGrp="1"/>
          </p:cNvSpPr>
          <p:nvPr>
            <p:ph idx="1"/>
          </p:nvPr>
        </p:nvSpPr>
        <p:spPr>
          <a:xfrm>
            <a:off x="412955" y="1297858"/>
            <a:ext cx="10940845" cy="5195017"/>
          </a:xfrm>
        </p:spPr>
        <p:txBody>
          <a:bodyPr>
            <a:normAutofit lnSpcReduction="10000"/>
          </a:bodyPr>
          <a:lstStyle/>
          <a:p>
            <a:pPr>
              <a:lnSpc>
                <a:spcPct val="107000"/>
              </a:lnSpc>
              <a:spcBef>
                <a:spcPts val="0"/>
              </a:spcBef>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Ezekiel was born in 623BC.  He grew up during Josiah’s reform while Jeremiah was preaching.  He witnessed the apostacy of Jehoiakim and was taken to Babylon in the captivity of 597BC.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was almost certainly familiar with Jeremiah’s message</a:t>
            </a:r>
            <a:r>
              <a:rPr lang="en-CA" sz="2400" dirty="0">
                <a:effectLst/>
                <a:latin typeface="Calibri" panose="020F0502020204030204" pitchFamily="34" charset="0"/>
                <a:ea typeface="Calibri" panose="020F0502020204030204" pitchFamily="34" charset="0"/>
                <a:cs typeface="Arial" panose="020B0604020202020204" pitchFamily="34" charset="0"/>
              </a:rPr>
              <a:t>.  </a:t>
            </a:r>
          </a:p>
          <a:p>
            <a:pPr>
              <a:lnSpc>
                <a:spcPct val="107000"/>
              </a:lnSpc>
              <a:spcBef>
                <a:spcPts val="0"/>
              </a:spcBef>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Perhaps he had access to a written version of some of the material in chapters 2 through 6 and the material on the second scroll discussed in chapter 36.  </a:t>
            </a:r>
          </a:p>
          <a:p>
            <a:pPr>
              <a:lnSpc>
                <a:spcPct val="107000"/>
              </a:lnSpc>
              <a:spcBef>
                <a:spcPts val="0"/>
              </a:spcBef>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During Jeremiah’s later activity in Jerusalem and Egypt, Ezekiel was in Babylonia dealing with a very different situation.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Ezekiel’s commission</a:t>
            </a:r>
            <a:r>
              <a:rPr lang="en-CA" sz="2400" dirty="0">
                <a:effectLst/>
                <a:latin typeface="Calibri" panose="020F0502020204030204" pitchFamily="34" charset="0"/>
                <a:ea typeface="Calibri" panose="020F0502020204030204" pitchFamily="34" charset="0"/>
                <a:cs typeface="Arial" panose="020B0604020202020204" pitchFamily="34" charset="0"/>
              </a:rPr>
              <a:t> was to work with the exiles, the “good figs” (Jr24:4), to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bring those who would listen to repentance</a:t>
            </a:r>
            <a:r>
              <a:rPr lang="en-CA" sz="2400" dirty="0">
                <a:effectLst/>
                <a:latin typeface="Calibri" panose="020F0502020204030204" pitchFamily="34" charset="0"/>
                <a:ea typeface="Calibri" panose="020F0502020204030204" pitchFamily="34" charset="0"/>
                <a:cs typeface="Arial" panose="020B0604020202020204" pitchFamily="34" charset="0"/>
              </a:rPr>
              <a:t> to form the nucleus of the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remnant community</a:t>
            </a:r>
            <a:r>
              <a:rPr lang="en-CA" sz="2400" dirty="0">
                <a:effectLst/>
                <a:latin typeface="Calibri" panose="020F0502020204030204" pitchFamily="34" charset="0"/>
                <a:ea typeface="Calibri" panose="020F0502020204030204" pitchFamily="34" charset="0"/>
                <a:cs typeface="Arial" panose="020B0604020202020204" pitchFamily="34" charset="0"/>
              </a:rPr>
              <a:t> to return to the land of Israel and prepare for the first coming of the Messiah.  </a:t>
            </a:r>
          </a:p>
          <a:p>
            <a:pPr>
              <a:lnSpc>
                <a:spcPct val="107000"/>
              </a:lnSpc>
              <a:spcBef>
                <a:spcPts val="0"/>
              </a:spcBef>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The First Advent made possible the New Testament Church and the possibility of repentance and salvation for all mankind to be realized in the establishment of the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Kingdom of God</a:t>
            </a:r>
            <a:r>
              <a:rPr lang="en-CA" sz="2400" dirty="0">
                <a:effectLst/>
                <a:latin typeface="Calibri" panose="020F0502020204030204" pitchFamily="34" charset="0"/>
                <a:ea typeface="Calibri" panose="020F0502020204030204" pitchFamily="34" charset="0"/>
                <a:cs typeface="Arial" panose="020B0604020202020204" pitchFamily="34" charset="0"/>
              </a:rPr>
              <a:t> on earth when the King of kings returns.</a:t>
            </a:r>
          </a:p>
          <a:p>
            <a:endParaRPr lang="en-CA" dirty="0"/>
          </a:p>
        </p:txBody>
      </p:sp>
      <p:sp>
        <p:nvSpPr>
          <p:cNvPr id="4" name="Date Placeholder 3">
            <a:extLst>
              <a:ext uri="{FF2B5EF4-FFF2-40B4-BE49-F238E27FC236}">
                <a16:creationId xmlns:a16="http://schemas.microsoft.com/office/drawing/2014/main" xmlns="" id="{E887DFD9-660F-4CA9-A3E1-BBC83594AC15}"/>
              </a:ext>
            </a:extLst>
          </p:cNvPr>
          <p:cNvSpPr>
            <a:spLocks noGrp="1"/>
          </p:cNvSpPr>
          <p:nvPr>
            <p:ph type="dt" sz="half" idx="10"/>
          </p:nvPr>
        </p:nvSpPr>
        <p:spPr/>
        <p:txBody>
          <a:bodyPr/>
          <a:lstStyle/>
          <a:p>
            <a:fld id="{71DF1730-95B9-4AD2-A504-0B0C02DDD1A0}" type="datetime1">
              <a:rPr lang="en-CA" smtClean="0"/>
              <a:pPr/>
              <a:t>2021/12/22</a:t>
            </a:fld>
            <a:endParaRPr lang="en-CA"/>
          </a:p>
        </p:txBody>
      </p:sp>
      <p:sp>
        <p:nvSpPr>
          <p:cNvPr id="5" name="Slide Number Placeholder 4">
            <a:extLst>
              <a:ext uri="{FF2B5EF4-FFF2-40B4-BE49-F238E27FC236}">
                <a16:creationId xmlns:a16="http://schemas.microsoft.com/office/drawing/2014/main" xmlns="" id="{4C2EFC09-207C-455D-A950-404EF6BEA965}"/>
              </a:ext>
            </a:extLst>
          </p:cNvPr>
          <p:cNvSpPr>
            <a:spLocks noGrp="1"/>
          </p:cNvSpPr>
          <p:nvPr>
            <p:ph type="sldNum" sz="quarter" idx="12"/>
          </p:nvPr>
        </p:nvSpPr>
        <p:spPr/>
        <p:txBody>
          <a:bodyPr/>
          <a:lstStyle/>
          <a:p>
            <a:fld id="{A27458CC-C9AD-4EFA-A021-F8162969931A}" type="slidenum">
              <a:rPr lang="en-CA" smtClean="0"/>
              <a:pPr/>
              <a:t>10</a:t>
            </a:fld>
            <a:endParaRPr lang="en-CA"/>
          </a:p>
        </p:txBody>
      </p:sp>
    </p:spTree>
    <p:extLst>
      <p:ext uri="{BB962C8B-B14F-4D97-AF65-F5344CB8AC3E}">
        <p14:creationId xmlns:p14="http://schemas.microsoft.com/office/powerpoint/2010/main" xmlns="" val="451477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AE0FDD-85BC-42AE-B676-85CF66DC3874}"/>
              </a:ext>
            </a:extLst>
          </p:cNvPr>
          <p:cNvSpPr>
            <a:spLocks noGrp="1"/>
          </p:cNvSpPr>
          <p:nvPr>
            <p:ph type="title"/>
          </p:nvPr>
        </p:nvSpPr>
        <p:spPr>
          <a:xfrm>
            <a:off x="838200" y="365126"/>
            <a:ext cx="10515600" cy="2260087"/>
          </a:xfrm>
        </p:spPr>
        <p:txBody>
          <a:bodyPr>
            <a:noAutofit/>
          </a:bodyPr>
          <a:lstStyle/>
          <a:p>
            <a:r>
              <a:rPr lang="en-CA" sz="2000" b="1" dirty="0">
                <a:effectLst/>
                <a:latin typeface="Calibri" panose="020F0502020204030204" pitchFamily="34" charset="0"/>
                <a:ea typeface="Calibri" panose="020F0502020204030204" pitchFamily="34" charset="0"/>
                <a:cs typeface="Arial" panose="020B0604020202020204" pitchFamily="34" charset="0"/>
              </a:rPr>
              <a:t>Ezekiel 20:40-44 </a:t>
            </a:r>
            <a:r>
              <a:rPr lang="en-CA" sz="2000" b="1" i="1" dirty="0">
                <a:effectLst/>
                <a:latin typeface="Calibri" panose="020F0502020204030204" pitchFamily="34" charset="0"/>
                <a:ea typeface="Calibri" panose="020F0502020204030204" pitchFamily="34" charset="0"/>
                <a:cs typeface="Arial" panose="020B0604020202020204" pitchFamily="34" charset="0"/>
              </a:rPr>
              <a:t>The Second Exodus and the New Israel</a:t>
            </a:r>
            <a:r>
              <a:rPr lang="en-CA" sz="2000" b="1" dirty="0">
                <a:effectLst/>
                <a:latin typeface="Calibri" panose="020F0502020204030204" pitchFamily="34" charset="0"/>
                <a:ea typeface="Calibri" panose="020F0502020204030204" pitchFamily="34" charset="0"/>
                <a:cs typeface="Arial" panose="020B0604020202020204" pitchFamily="34" charset="0"/>
              </a:rPr>
              <a:t/>
            </a:r>
            <a:br>
              <a:rPr lang="en-CA" sz="2000" b="1"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For on my holy mountain, the mountain height of Israel, declares the Lord GOD, there all the house of Israel,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all of them, shall serve me in the land</a:t>
            </a:r>
            <a:r>
              <a:rPr lang="en-CA" sz="2000" dirty="0">
                <a:effectLst/>
                <a:latin typeface="Calibri" panose="020F0502020204030204" pitchFamily="34" charset="0"/>
                <a:ea typeface="Calibri" panose="020F0502020204030204" pitchFamily="34" charset="0"/>
                <a:cs typeface="Arial" panose="020B0604020202020204" pitchFamily="34" charset="0"/>
              </a:rPr>
              <a:t> … when I bring you out from the peoples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and gather you out of the countries</a:t>
            </a:r>
            <a:r>
              <a:rPr lang="en-CA" sz="2000" dirty="0">
                <a:effectLst/>
                <a:latin typeface="Calibri" panose="020F0502020204030204" pitchFamily="34" charset="0"/>
                <a:ea typeface="Calibri" panose="020F0502020204030204" pitchFamily="34" charset="0"/>
                <a:cs typeface="Arial" panose="020B0604020202020204" pitchFamily="34" charset="0"/>
              </a:rPr>
              <a:t> where you have been scattered.  And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manifest my holiness</a:t>
            </a:r>
            <a:r>
              <a:rPr lang="en-CA" sz="2000" dirty="0">
                <a:effectLst/>
                <a:latin typeface="Calibri" panose="020F0502020204030204" pitchFamily="34" charset="0"/>
                <a:ea typeface="Calibri" panose="020F0502020204030204" pitchFamily="34" charset="0"/>
                <a:cs typeface="Arial" panose="020B0604020202020204" pitchFamily="34" charset="0"/>
              </a:rPr>
              <a:t> among you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in the sight of the nations</a:t>
            </a:r>
            <a:r>
              <a:rPr lang="en-CA" sz="2000" dirty="0">
                <a:effectLst/>
                <a:latin typeface="Calibri" panose="020F0502020204030204" pitchFamily="34" charset="0"/>
                <a:ea typeface="Calibri" panose="020F0502020204030204" pitchFamily="34" charset="0"/>
                <a:cs typeface="Arial" panose="020B0604020202020204" pitchFamily="34" charset="0"/>
              </a:rPr>
              <a:t>.  And you shall know that I am the LORD, when I bring you into the land of Israel, the country that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swore to give to your fathers</a:t>
            </a:r>
            <a:r>
              <a:rPr lang="en-CA" sz="2000" dirty="0">
                <a:effectLst/>
                <a:latin typeface="Calibri" panose="020F0502020204030204" pitchFamily="34" charset="0"/>
                <a:ea typeface="Calibri" panose="020F0502020204030204" pitchFamily="34" charset="0"/>
                <a:cs typeface="Arial" panose="020B0604020202020204" pitchFamily="34" charset="0"/>
              </a:rPr>
              <a:t>.  And there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shall remember</a:t>
            </a:r>
            <a:r>
              <a:rPr lang="en-CA" sz="2000" dirty="0">
                <a:effectLst/>
                <a:latin typeface="Calibri" panose="020F0502020204030204" pitchFamily="34" charset="0"/>
                <a:ea typeface="Calibri" panose="020F0502020204030204" pitchFamily="34" charset="0"/>
                <a:cs typeface="Arial" panose="020B0604020202020204" pitchFamily="34" charset="0"/>
              </a:rPr>
              <a:t> your ways … and you shall loathe yourselves … you shall know that I am the LORD, when I deal with you for my name’s sake … (ESV)</a:t>
            </a:r>
            <a:endParaRPr lang="en-CA" sz="2000" dirty="0"/>
          </a:p>
        </p:txBody>
      </p:sp>
      <p:sp>
        <p:nvSpPr>
          <p:cNvPr id="3" name="Content Placeholder 2">
            <a:extLst>
              <a:ext uri="{FF2B5EF4-FFF2-40B4-BE49-F238E27FC236}">
                <a16:creationId xmlns:a16="http://schemas.microsoft.com/office/drawing/2014/main" xmlns="" id="{7C866648-FE7A-450B-8CDD-851044D55E10}"/>
              </a:ext>
            </a:extLst>
          </p:cNvPr>
          <p:cNvSpPr>
            <a:spLocks noGrp="1"/>
          </p:cNvSpPr>
          <p:nvPr>
            <p:ph idx="1"/>
          </p:nvPr>
        </p:nvSpPr>
        <p:spPr>
          <a:xfrm>
            <a:off x="838200" y="2772697"/>
            <a:ext cx="10515600" cy="3720177"/>
          </a:xfrm>
        </p:spPr>
        <p:txBody>
          <a:bodyPr>
            <a:noAutofit/>
          </a:bodyPr>
          <a:lstStyle/>
          <a:p>
            <a:r>
              <a:rPr lang="en-CA" sz="2200" b="1" dirty="0">
                <a:effectLst/>
                <a:latin typeface="Calibri" panose="020F0502020204030204" pitchFamily="34" charset="0"/>
                <a:ea typeface="Calibri" panose="020F0502020204030204" pitchFamily="34" charset="0"/>
                <a:cs typeface="Arial" panose="020B0604020202020204" pitchFamily="34" charset="0"/>
              </a:rPr>
              <a:t>Situation:</a:t>
            </a:r>
            <a:r>
              <a:rPr lang="en-CA" sz="2200" dirty="0">
                <a:effectLst/>
                <a:latin typeface="Calibri" panose="020F0502020204030204" pitchFamily="34" charset="0"/>
                <a:ea typeface="Calibri" panose="020F0502020204030204" pitchFamily="34" charset="0"/>
                <a:cs typeface="Arial" panose="020B0604020202020204" pitchFamily="34" charset="0"/>
              </a:rPr>
              <a:t> Chapter 20 is dated to August 591BC (20:1a).  Some of the elders of Israel (exiles) come to Ezekiel to enquire of God (20:1b-4).  Then God gives Ezekiel a revelation recounting the history of Israel’s apostacy (20:5-31).  God ends by telling Israel that due to God’s election Israel can never be just another nation </a:t>
            </a:r>
            <a:r>
              <a:rPr lang="en-CA" sz="2200">
                <a:effectLst/>
                <a:latin typeface="Calibri" panose="020F0502020204030204" pitchFamily="34" charset="0"/>
                <a:ea typeface="Calibri" panose="020F0502020204030204" pitchFamily="34" charset="0"/>
                <a:cs typeface="Arial" panose="020B0604020202020204" pitchFamily="34" charset="0"/>
              </a:rPr>
              <a:t>(20:32</a:t>
            </a:r>
            <a:r>
              <a:rPr lang="en-CA" sz="2200" dirty="0">
                <a:effectLst/>
                <a:latin typeface="Calibri" panose="020F0502020204030204" pitchFamily="34" charset="0"/>
                <a:ea typeface="Calibri" panose="020F0502020204030204" pitchFamily="34" charset="0"/>
                <a:cs typeface="Arial" panose="020B0604020202020204" pitchFamily="34" charset="0"/>
              </a:rPr>
              <a:t>).  God then explains that he will refine and purify Israel in preparation for the World Tomorrow (20:33-38).</a:t>
            </a:r>
          </a:p>
          <a:p>
            <a:r>
              <a:rPr lang="en-CA" sz="2200" dirty="0">
                <a:effectLst/>
                <a:latin typeface="Calibri" panose="020F0502020204030204" pitchFamily="34" charset="0"/>
                <a:ea typeface="Calibri" panose="020F0502020204030204" pitchFamily="34" charset="0"/>
                <a:cs typeface="Arial" panose="020B0604020202020204" pitchFamily="34" charset="0"/>
              </a:rPr>
              <a:t>This pericope goes straight to the New Israel in the World Tomorrow.  In contrast to a history of apostacy, “…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all of them, shall serve me in the land</a:t>
            </a:r>
            <a:r>
              <a:rPr lang="en-CA" sz="2200" dirty="0">
                <a:effectLst/>
                <a:latin typeface="Calibri" panose="020F0502020204030204" pitchFamily="34" charset="0"/>
                <a:ea typeface="Calibri" panose="020F0502020204030204" pitchFamily="34" charset="0"/>
                <a:cs typeface="Arial" panose="020B0604020202020204" pitchFamily="34" charset="0"/>
              </a:rPr>
              <a:t>.” God states his purpose, “…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manifest my holiness among you in the sight of the nations </a:t>
            </a:r>
            <a:r>
              <a:rPr lang="en-CA" sz="2200" dirty="0">
                <a:effectLst/>
                <a:latin typeface="Calibri" panose="020F0502020204030204" pitchFamily="34" charset="0"/>
                <a:ea typeface="Calibri" panose="020F0502020204030204" pitchFamily="34" charset="0"/>
                <a:cs typeface="Arial" panose="020B0604020202020204" pitchFamily="34" charset="0"/>
              </a:rPr>
              <a:t>…” – the New Israel will accomplish the purpose of Old Israel to be an example nation to the world (Is61:6, Jr31:7).  All participants in the New Israel will be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repentant and converted</a:t>
            </a:r>
            <a:r>
              <a:rPr lang="en-CA" sz="2200" dirty="0">
                <a:effectLst/>
                <a:latin typeface="Calibri" panose="020F0502020204030204" pitchFamily="34" charset="0"/>
                <a:ea typeface="Calibri" panose="020F0502020204030204" pitchFamily="34" charset="0"/>
                <a:cs typeface="Arial" panose="020B0604020202020204" pitchFamily="34" charset="0"/>
              </a:rPr>
              <a:t>, “… you shall remember your ways … you shall know that I am the LORD …”.</a:t>
            </a:r>
          </a:p>
        </p:txBody>
      </p:sp>
      <p:sp>
        <p:nvSpPr>
          <p:cNvPr id="4" name="Date Placeholder 3">
            <a:extLst>
              <a:ext uri="{FF2B5EF4-FFF2-40B4-BE49-F238E27FC236}">
                <a16:creationId xmlns:a16="http://schemas.microsoft.com/office/drawing/2014/main" xmlns="" id="{A0675D03-8199-4F28-8948-1DD57206B5FC}"/>
              </a:ext>
            </a:extLst>
          </p:cNvPr>
          <p:cNvSpPr>
            <a:spLocks noGrp="1"/>
          </p:cNvSpPr>
          <p:nvPr>
            <p:ph type="dt" sz="half" idx="10"/>
          </p:nvPr>
        </p:nvSpPr>
        <p:spPr/>
        <p:txBody>
          <a:bodyPr/>
          <a:lstStyle/>
          <a:p>
            <a:fld id="{5AE331EE-C5A1-4FAB-ACBC-96BF1766E0CD}" type="datetime1">
              <a:rPr lang="en-CA" smtClean="0"/>
              <a:pPr/>
              <a:t>2021/12/22</a:t>
            </a:fld>
            <a:endParaRPr lang="en-CA"/>
          </a:p>
        </p:txBody>
      </p:sp>
      <p:sp>
        <p:nvSpPr>
          <p:cNvPr id="5" name="Slide Number Placeholder 4">
            <a:extLst>
              <a:ext uri="{FF2B5EF4-FFF2-40B4-BE49-F238E27FC236}">
                <a16:creationId xmlns:a16="http://schemas.microsoft.com/office/drawing/2014/main" xmlns="" id="{1206F65D-0E5C-4024-8DC7-5FC3294CD89F}"/>
              </a:ext>
            </a:extLst>
          </p:cNvPr>
          <p:cNvSpPr>
            <a:spLocks noGrp="1"/>
          </p:cNvSpPr>
          <p:nvPr>
            <p:ph type="sldNum" sz="quarter" idx="12"/>
          </p:nvPr>
        </p:nvSpPr>
        <p:spPr/>
        <p:txBody>
          <a:bodyPr/>
          <a:lstStyle/>
          <a:p>
            <a:fld id="{A27458CC-C9AD-4EFA-A021-F8162969931A}" type="slidenum">
              <a:rPr lang="en-CA" smtClean="0"/>
              <a:pPr/>
              <a:t>11</a:t>
            </a:fld>
            <a:endParaRPr lang="en-CA"/>
          </a:p>
        </p:txBody>
      </p:sp>
    </p:spTree>
    <p:extLst>
      <p:ext uri="{BB962C8B-B14F-4D97-AF65-F5344CB8AC3E}">
        <p14:creationId xmlns:p14="http://schemas.microsoft.com/office/powerpoint/2010/main" xmlns="" val="2917036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CB7475-718D-451E-B87D-361DF620CDC0}"/>
              </a:ext>
            </a:extLst>
          </p:cNvPr>
          <p:cNvSpPr>
            <a:spLocks noGrp="1"/>
          </p:cNvSpPr>
          <p:nvPr>
            <p:ph type="title"/>
          </p:nvPr>
        </p:nvSpPr>
        <p:spPr>
          <a:xfrm>
            <a:off x="838200" y="365126"/>
            <a:ext cx="10515600" cy="2289586"/>
          </a:xfrm>
        </p:spPr>
        <p:txBody>
          <a:bodyPr>
            <a:normAutofit/>
          </a:bodyPr>
          <a:lstStyle/>
          <a:p>
            <a:pPr marL="0" marR="0">
              <a:lnSpc>
                <a:spcPct val="100000"/>
              </a:lnSpc>
              <a:spcBef>
                <a:spcPts val="0"/>
              </a:spcBef>
              <a:spcAft>
                <a:spcPts val="0"/>
              </a:spcAft>
            </a:pPr>
            <a:r>
              <a:rPr lang="en-CA" sz="2000" b="1" dirty="0">
                <a:effectLst/>
                <a:latin typeface="Calibri" panose="020F0502020204030204" pitchFamily="34" charset="0"/>
                <a:ea typeface="Calibri" panose="020F0502020204030204" pitchFamily="34" charset="0"/>
                <a:cs typeface="Arial" panose="020B0604020202020204" pitchFamily="34" charset="0"/>
              </a:rPr>
              <a:t>Ezekiel 34:11-16 </a:t>
            </a:r>
            <a:r>
              <a:rPr lang="en-CA" sz="2000" b="1" i="1" dirty="0">
                <a:effectLst/>
                <a:latin typeface="Calibri" panose="020F0502020204030204" pitchFamily="34" charset="0"/>
                <a:ea typeface="Calibri" panose="020F0502020204030204" pitchFamily="34" charset="0"/>
                <a:cs typeface="Arial" panose="020B0604020202020204" pitchFamily="34" charset="0"/>
              </a:rPr>
              <a:t>The Good Shepherd</a:t>
            </a:r>
            <a:r>
              <a:rPr lang="en-CA" sz="2000" dirty="0">
                <a:effectLst/>
                <a:latin typeface="Calibri" panose="020F0502020204030204" pitchFamily="34" charset="0"/>
                <a:ea typeface="Calibri" panose="020F0502020204030204" pitchFamily="34" charset="0"/>
                <a:cs typeface="Arial" panose="020B0604020202020204" pitchFamily="34" charset="0"/>
              </a:rPr>
              <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“For thus says the Lord GOD: Behold, I,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myself will search for my sheep and will seek them out</a:t>
            </a:r>
            <a:r>
              <a:rPr lang="en-CA" sz="2000" dirty="0">
                <a:effectLst/>
                <a:latin typeface="Calibri" panose="020F0502020204030204" pitchFamily="34" charset="0"/>
                <a:ea typeface="Calibri" panose="020F0502020204030204" pitchFamily="34" charset="0"/>
                <a:cs typeface="Arial" panose="020B0604020202020204" pitchFamily="34" charset="0"/>
              </a:rPr>
              <a:t>.  As a shepherd seeks out his flock when he is among his sheep that have been scattered, so will I seek out my sheep … And I will bring them out from the peoples and gather them from the countries, and will bring them into their own land.  And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feed them</a:t>
            </a:r>
            <a:r>
              <a:rPr lang="en-CA" sz="2000" dirty="0">
                <a:effectLst/>
                <a:latin typeface="Calibri" panose="020F0502020204030204" pitchFamily="34" charset="0"/>
                <a:ea typeface="Calibri" panose="020F0502020204030204" pitchFamily="34" charset="0"/>
                <a:cs typeface="Arial" panose="020B0604020202020204" pitchFamily="34" charset="0"/>
              </a:rPr>
              <a:t> on the mountains of Israel …  I will feed them with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good pasture</a:t>
            </a:r>
            <a:r>
              <a:rPr lang="en-CA" sz="2000" dirty="0">
                <a:effectLst/>
                <a:latin typeface="Calibri" panose="020F0502020204030204" pitchFamily="34" charset="0"/>
                <a:ea typeface="Calibri" panose="020F0502020204030204" pitchFamily="34" charset="0"/>
                <a:cs typeface="Arial" panose="020B0604020202020204" pitchFamily="34" charset="0"/>
              </a:rPr>
              <a:t> … in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good grazing land</a:t>
            </a:r>
            <a:r>
              <a:rPr lang="en-CA" sz="2000" dirty="0">
                <a:effectLst/>
                <a:latin typeface="Calibri" panose="020F0502020204030204" pitchFamily="34" charset="0"/>
                <a:ea typeface="Calibri" panose="020F0502020204030204" pitchFamily="34" charset="0"/>
                <a:cs typeface="Arial" panose="020B0604020202020204" pitchFamily="34" charset="0"/>
              </a:rPr>
              <a:t> …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myself will be the shepherd</a:t>
            </a:r>
            <a:r>
              <a:rPr lang="en-CA" sz="2000" dirty="0">
                <a:effectLst/>
                <a:latin typeface="Calibri" panose="020F0502020204030204" pitchFamily="34" charset="0"/>
                <a:ea typeface="Calibri" panose="020F0502020204030204" pitchFamily="34" charset="0"/>
                <a:cs typeface="Arial" panose="020B0604020202020204" pitchFamily="34" charset="0"/>
              </a:rPr>
              <a:t> of my sheep, and I myself will make them lie down, declares the Lord GOD … I will feed them in justice.  (ESV)</a:t>
            </a:r>
            <a:endParaRPr lang="en-CA" sz="2000" dirty="0"/>
          </a:p>
        </p:txBody>
      </p:sp>
      <p:sp>
        <p:nvSpPr>
          <p:cNvPr id="3" name="Content Placeholder 2">
            <a:extLst>
              <a:ext uri="{FF2B5EF4-FFF2-40B4-BE49-F238E27FC236}">
                <a16:creationId xmlns:a16="http://schemas.microsoft.com/office/drawing/2014/main" xmlns="" id="{576344CA-E617-422B-A834-6FFC6469444D}"/>
              </a:ext>
            </a:extLst>
          </p:cNvPr>
          <p:cNvSpPr>
            <a:spLocks noGrp="1"/>
          </p:cNvSpPr>
          <p:nvPr>
            <p:ph idx="1"/>
          </p:nvPr>
        </p:nvSpPr>
        <p:spPr>
          <a:xfrm>
            <a:off x="162231" y="2654712"/>
            <a:ext cx="11842955" cy="4041056"/>
          </a:xfrm>
        </p:spPr>
        <p:txBody>
          <a:bodyPr>
            <a:noAutofit/>
          </a:bodyPr>
          <a:lstStyle/>
          <a:p>
            <a:r>
              <a:rPr lang="en-CA" sz="2200" b="1" dirty="0">
                <a:effectLst/>
                <a:latin typeface="Calibri" panose="020F0502020204030204" pitchFamily="34" charset="0"/>
                <a:ea typeface="Calibri" panose="020F0502020204030204" pitchFamily="34" charset="0"/>
                <a:cs typeface="Arial" panose="020B0604020202020204" pitchFamily="34" charset="0"/>
              </a:rPr>
              <a:t>Situation:</a:t>
            </a:r>
            <a:r>
              <a:rPr lang="en-CA" sz="2200" dirty="0">
                <a:effectLst/>
                <a:latin typeface="Calibri" panose="020F0502020204030204" pitchFamily="34" charset="0"/>
                <a:ea typeface="Calibri" panose="020F0502020204030204" pitchFamily="34" charset="0"/>
                <a:cs typeface="Arial" panose="020B0604020202020204" pitchFamily="34" charset="0"/>
              </a:rPr>
              <a:t> In chapter 33 verse 21, a messenger arrives in January 585, some five months after the fall of Jerusalem.  </a:t>
            </a:r>
            <a:r>
              <a:rPr lang="en-CA" sz="2200" dirty="0">
                <a:latin typeface="Calibri" panose="020F0502020204030204" pitchFamily="34" charset="0"/>
                <a:ea typeface="Calibri" panose="020F0502020204030204" pitchFamily="34" charset="0"/>
                <a:cs typeface="Arial" panose="020B0604020202020204" pitchFamily="34" charset="0"/>
              </a:rPr>
              <a:t>G</a:t>
            </a:r>
            <a:r>
              <a:rPr lang="en-CA" sz="2200" dirty="0">
                <a:effectLst/>
                <a:latin typeface="Calibri" panose="020F0502020204030204" pitchFamily="34" charset="0"/>
                <a:ea typeface="Calibri" panose="020F0502020204030204" pitchFamily="34" charset="0"/>
                <a:cs typeface="Arial" panose="020B0604020202020204" pitchFamily="34" charset="0"/>
              </a:rPr>
              <a:t>od gives Ezekiel a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message for those among the exiles who refuse to listen </a:t>
            </a:r>
            <a:r>
              <a:rPr lang="en-CA" sz="2200" dirty="0">
                <a:effectLst/>
                <a:latin typeface="Calibri" panose="020F0502020204030204" pitchFamily="34" charset="0"/>
                <a:ea typeface="Calibri" panose="020F0502020204030204" pitchFamily="34" charset="0"/>
                <a:cs typeface="Arial" panose="020B0604020202020204" pitchFamily="34" charset="0"/>
              </a:rPr>
              <a:t>to Ezekiel’s preaching: what Ezekiel has been saying will come to pass (33:30-33).  God then focuses the message on the “shepherds” – leaders whose responsibility was the welfare of the people</a:t>
            </a:r>
          </a:p>
          <a:p>
            <a:r>
              <a:rPr lang="en-CA" sz="2200" dirty="0">
                <a:effectLst/>
                <a:latin typeface="Calibri" panose="020F0502020204030204" pitchFamily="34" charset="0"/>
                <a:ea typeface="Calibri" panose="020F0502020204030204" pitchFamily="34" charset="0"/>
                <a:cs typeface="Arial" panose="020B0604020202020204" pitchFamily="34" charset="0"/>
              </a:rPr>
              <a:t>This pericope deals with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Good Shepherd</a:t>
            </a:r>
            <a:r>
              <a:rPr lang="en-CA" sz="2200" dirty="0">
                <a:effectLst/>
                <a:latin typeface="Calibri" panose="020F0502020204030204" pitchFamily="34" charset="0"/>
                <a:ea typeface="Calibri" panose="020F0502020204030204" pitchFamily="34" charset="0"/>
                <a:cs typeface="Arial" panose="020B0604020202020204" pitchFamily="34" charset="0"/>
              </a:rPr>
              <a:t> (Jh10:1-8, 21:15-17).  God says “…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myself will search for my sheep and will seek them out.</a:t>
            </a:r>
            <a:r>
              <a:rPr lang="en-CA" sz="2200" dirty="0">
                <a:effectLst/>
                <a:latin typeface="Calibri" panose="020F0502020204030204" pitchFamily="34" charset="0"/>
                <a:ea typeface="Calibri" panose="020F0502020204030204" pitchFamily="34" charset="0"/>
                <a:cs typeface="Arial" panose="020B0604020202020204" pitchFamily="34" charset="0"/>
              </a:rPr>
              <a:t>”  This is talking about the general process by which God calls people.  </a:t>
            </a:r>
          </a:p>
          <a:p>
            <a:r>
              <a:rPr lang="en-CA" sz="2200" dirty="0">
                <a:effectLst/>
                <a:latin typeface="Calibri" panose="020F0502020204030204" pitchFamily="34" charset="0"/>
                <a:ea typeface="Calibri" panose="020F0502020204030204" pitchFamily="34" charset="0"/>
                <a:cs typeface="Arial" panose="020B0604020202020204" pitchFamily="34" charset="0"/>
              </a:rPr>
              <a:t>Specifically, this pericope looks to the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calling of people to the New Israel</a:t>
            </a:r>
            <a:r>
              <a:rPr lang="en-CA" sz="2200" dirty="0">
                <a:effectLst/>
                <a:latin typeface="Calibri" panose="020F0502020204030204" pitchFamily="34" charset="0"/>
                <a:ea typeface="Calibri" panose="020F0502020204030204" pitchFamily="34" charset="0"/>
                <a:cs typeface="Arial" panose="020B0604020202020204" pitchFamily="34" charset="0"/>
              </a:rPr>
              <a:t>: “… I will bring them out from the peoples and gather them from the countries …”.  The participants in the New Israel will be selected from people from all countries.  Once gathered to the Land of Israel,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they will be spiritually feed</a:t>
            </a:r>
            <a:r>
              <a:rPr lang="en-CA" sz="2200" dirty="0">
                <a:effectLst/>
                <a:latin typeface="Calibri" panose="020F0502020204030204" pitchFamily="34" charset="0"/>
                <a:ea typeface="Calibri" panose="020F0502020204030204" pitchFamily="34" charset="0"/>
                <a:cs typeface="Arial" panose="020B0604020202020204" pitchFamily="34" charset="0"/>
              </a:rPr>
              <a:t> with “good grazing” and “good pasture”.</a:t>
            </a:r>
            <a:endParaRPr lang="en-CA" sz="2200" dirty="0"/>
          </a:p>
        </p:txBody>
      </p:sp>
      <p:sp>
        <p:nvSpPr>
          <p:cNvPr id="4" name="Date Placeholder 3">
            <a:extLst>
              <a:ext uri="{FF2B5EF4-FFF2-40B4-BE49-F238E27FC236}">
                <a16:creationId xmlns:a16="http://schemas.microsoft.com/office/drawing/2014/main" xmlns="" id="{CB0CA170-C9B6-4940-9A24-9EC1B9D32170}"/>
              </a:ext>
            </a:extLst>
          </p:cNvPr>
          <p:cNvSpPr>
            <a:spLocks noGrp="1"/>
          </p:cNvSpPr>
          <p:nvPr>
            <p:ph type="dt" sz="half" idx="10"/>
          </p:nvPr>
        </p:nvSpPr>
        <p:spPr/>
        <p:txBody>
          <a:bodyPr/>
          <a:lstStyle/>
          <a:p>
            <a:fld id="{78327946-B484-44B5-AC38-832367E4B34F}" type="datetime1">
              <a:rPr lang="en-CA" smtClean="0"/>
              <a:pPr/>
              <a:t>2021/12/22</a:t>
            </a:fld>
            <a:endParaRPr lang="en-CA"/>
          </a:p>
        </p:txBody>
      </p:sp>
      <p:sp>
        <p:nvSpPr>
          <p:cNvPr id="5" name="Slide Number Placeholder 4">
            <a:extLst>
              <a:ext uri="{FF2B5EF4-FFF2-40B4-BE49-F238E27FC236}">
                <a16:creationId xmlns:a16="http://schemas.microsoft.com/office/drawing/2014/main" xmlns="" id="{B32C9F57-B237-4D3A-A770-A6513B9DDF8B}"/>
              </a:ext>
            </a:extLst>
          </p:cNvPr>
          <p:cNvSpPr>
            <a:spLocks noGrp="1"/>
          </p:cNvSpPr>
          <p:nvPr>
            <p:ph type="sldNum" sz="quarter" idx="12"/>
          </p:nvPr>
        </p:nvSpPr>
        <p:spPr/>
        <p:txBody>
          <a:bodyPr/>
          <a:lstStyle/>
          <a:p>
            <a:fld id="{A27458CC-C9AD-4EFA-A021-F8162969931A}" type="slidenum">
              <a:rPr lang="en-CA" smtClean="0"/>
              <a:pPr/>
              <a:t>12</a:t>
            </a:fld>
            <a:endParaRPr lang="en-CA"/>
          </a:p>
        </p:txBody>
      </p:sp>
    </p:spTree>
    <p:extLst>
      <p:ext uri="{BB962C8B-B14F-4D97-AF65-F5344CB8AC3E}">
        <p14:creationId xmlns:p14="http://schemas.microsoft.com/office/powerpoint/2010/main" xmlns="" val="1216173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93B897-5086-46CA-9555-95CCBB3EE4DA}"/>
              </a:ext>
            </a:extLst>
          </p:cNvPr>
          <p:cNvSpPr>
            <a:spLocks noGrp="1"/>
          </p:cNvSpPr>
          <p:nvPr>
            <p:ph type="title"/>
          </p:nvPr>
        </p:nvSpPr>
        <p:spPr>
          <a:xfrm>
            <a:off x="619431" y="294968"/>
            <a:ext cx="10972801" cy="5619135"/>
          </a:xfrm>
        </p:spPr>
        <p:txBody>
          <a:bodyPr>
            <a:normAutofit fontScale="90000"/>
          </a:bodyPr>
          <a:lstStyle/>
          <a:p>
            <a:pPr marL="0" marR="0">
              <a:lnSpc>
                <a:spcPct val="100000"/>
              </a:lnSpc>
              <a:spcBef>
                <a:spcPts val="0"/>
              </a:spcBef>
              <a:spcAft>
                <a:spcPts val="0"/>
              </a:spcAft>
            </a:pPr>
            <a:r>
              <a:rPr lang="en-CA" sz="2200" b="1" dirty="0">
                <a:effectLst/>
                <a:latin typeface="Calibri" panose="020F0502020204030204" pitchFamily="34" charset="0"/>
                <a:ea typeface="Calibri" panose="020F0502020204030204" pitchFamily="34" charset="0"/>
                <a:cs typeface="Arial" panose="020B0604020202020204" pitchFamily="34" charset="0"/>
              </a:rPr>
              <a:t>Ezekiel 36:22-32 </a:t>
            </a:r>
            <a:r>
              <a:rPr lang="en-CA" sz="2200" b="1" i="1" dirty="0">
                <a:effectLst/>
                <a:latin typeface="Calibri" panose="020F0502020204030204" pitchFamily="34" charset="0"/>
                <a:ea typeface="Calibri" panose="020F0502020204030204" pitchFamily="34" charset="0"/>
                <a:cs typeface="Arial" panose="020B0604020202020204" pitchFamily="34" charset="0"/>
              </a:rPr>
              <a:t>The New Covenant</a:t>
            </a:r>
            <a:r>
              <a:rPr lang="en-CA" sz="2200" dirty="0">
                <a:effectLst/>
                <a:latin typeface="Calibri" panose="020F0502020204030204" pitchFamily="34" charset="0"/>
                <a:ea typeface="Calibri" panose="020F0502020204030204" pitchFamily="34" charset="0"/>
                <a:cs typeface="Arial" panose="020B0604020202020204" pitchFamily="34" charset="0"/>
              </a:rPr>
              <a:t/>
            </a:r>
            <a:br>
              <a:rPr lang="en-CA" sz="2200" dirty="0">
                <a:effectLst/>
                <a:latin typeface="Calibri" panose="020F0502020204030204" pitchFamily="34" charset="0"/>
                <a:ea typeface="Calibri" panose="020F0502020204030204" pitchFamily="34" charset="0"/>
                <a:cs typeface="Arial" panose="020B0604020202020204" pitchFamily="34" charset="0"/>
              </a:rPr>
            </a:br>
            <a:r>
              <a:rPr lang="en-CA" sz="2200" dirty="0">
                <a:effectLst/>
                <a:latin typeface="Calibri" panose="020F0502020204030204" pitchFamily="34" charset="0"/>
                <a:ea typeface="Calibri" panose="020F0502020204030204" pitchFamily="34" charset="0"/>
                <a:cs typeface="Arial" panose="020B0604020202020204" pitchFamily="34" charset="0"/>
              </a:rPr>
              <a:t>“Therefore say to the house of Israel, Thus says the Lord GOD: It is not for your sake, O house of Israel, that I am about to act, but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for the sake of my holy name</a:t>
            </a:r>
            <a:r>
              <a:rPr lang="en-CA" sz="2200" dirty="0">
                <a:effectLst/>
                <a:latin typeface="Calibri" panose="020F0502020204030204" pitchFamily="34" charset="0"/>
                <a:ea typeface="Calibri" panose="020F0502020204030204" pitchFamily="34" charset="0"/>
                <a:cs typeface="Arial" panose="020B0604020202020204" pitchFamily="34" charset="0"/>
              </a:rPr>
              <a:t>, which you have profaned among the nations to which you came.  And I will vindicate the holiness of my great name, which has been profaned among the nations, and which you have profaned among them.  And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nations will know that I am the LORD</a:t>
            </a:r>
            <a:r>
              <a:rPr lang="en-CA" sz="2200" dirty="0">
                <a:effectLst/>
                <a:latin typeface="Calibri" panose="020F0502020204030204" pitchFamily="34" charset="0"/>
                <a:ea typeface="Calibri" panose="020F0502020204030204" pitchFamily="34" charset="0"/>
                <a:cs typeface="Arial" panose="020B0604020202020204" pitchFamily="34" charset="0"/>
              </a:rPr>
              <a:t>, declares the Lord GOD, when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through you</a:t>
            </a:r>
            <a:r>
              <a:rPr lang="en-CA" sz="2200" dirty="0">
                <a:effectLst/>
                <a:latin typeface="Calibri" panose="020F0502020204030204" pitchFamily="34" charset="0"/>
                <a:ea typeface="Calibri" panose="020F0502020204030204" pitchFamily="34" charset="0"/>
                <a:cs typeface="Arial" panose="020B0604020202020204" pitchFamily="34" charset="0"/>
              </a:rPr>
              <a:t> I vindicate my holiness before their eyes.  I will take you from the nations and gather you from all the countries and bring you into your own land.  I will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sprinkle clean water</a:t>
            </a:r>
            <a:r>
              <a:rPr lang="en-CA" sz="2200" dirty="0">
                <a:effectLst/>
                <a:latin typeface="Calibri" panose="020F0502020204030204" pitchFamily="34" charset="0"/>
                <a:ea typeface="Calibri" panose="020F0502020204030204" pitchFamily="34" charset="0"/>
                <a:cs typeface="Arial" panose="020B0604020202020204" pitchFamily="34" charset="0"/>
              </a:rPr>
              <a:t> (see Is52:15) on you, and you shall be clean from all your uncleannesses, and from all your idols I will cleanse you.  And I will give you a new heart, and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a new spirit I will put within you</a:t>
            </a:r>
            <a:r>
              <a:rPr lang="en-CA" sz="2200" dirty="0">
                <a:effectLst/>
                <a:latin typeface="Calibri" panose="020F0502020204030204" pitchFamily="34" charset="0"/>
                <a:ea typeface="Calibri" panose="020F0502020204030204" pitchFamily="34" charset="0"/>
                <a:cs typeface="Arial" panose="020B0604020202020204" pitchFamily="34" charset="0"/>
              </a:rPr>
              <a:t>.  And I will remove the heart of stone from your flesh and give you a heart of flesh.  And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put my Spirit within you</a:t>
            </a:r>
            <a:r>
              <a:rPr lang="en-CA" sz="2200" dirty="0">
                <a:effectLst/>
                <a:latin typeface="Calibri" panose="020F0502020204030204" pitchFamily="34" charset="0"/>
                <a:ea typeface="Calibri" panose="020F0502020204030204" pitchFamily="34" charset="0"/>
                <a:cs typeface="Arial" panose="020B0604020202020204" pitchFamily="34" charset="0"/>
              </a:rPr>
              <a:t>, and cause you to walk in my statutes and be careful to obey my rules.  You shall dwell in the land that I gave to your fathers, and you shall be my people, and I will be your God.  And I will deliver you from all your uncleannesses.  And I will summon the grain and make it abundant and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lay no famine upon you</a:t>
            </a:r>
            <a:r>
              <a:rPr lang="en-CA" sz="2200" dirty="0">
                <a:effectLst/>
                <a:latin typeface="Calibri" panose="020F0502020204030204" pitchFamily="34" charset="0"/>
                <a:ea typeface="Calibri" panose="020F0502020204030204" pitchFamily="34" charset="0"/>
                <a:cs typeface="Arial" panose="020B0604020202020204" pitchFamily="34" charset="0"/>
              </a:rPr>
              <a:t>.  I will make the fruit of the tree and the increase of the field abundant, that you may never again suffer the disgrace of famine among the nations.  Then you will remember your evil ways, and your deeds that were not good, and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will loathe yourselves for your iniquities</a:t>
            </a:r>
            <a:r>
              <a:rPr lang="en-CA" sz="2200" dirty="0">
                <a:effectLst/>
                <a:latin typeface="Calibri" panose="020F0502020204030204" pitchFamily="34" charset="0"/>
                <a:ea typeface="Calibri" panose="020F0502020204030204" pitchFamily="34" charset="0"/>
                <a:cs typeface="Arial" panose="020B0604020202020204" pitchFamily="34" charset="0"/>
              </a:rPr>
              <a:t> and your abominations.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It is not for your sake that I will act, declares the Lord GOD; let that be known to you</a:t>
            </a:r>
            <a:r>
              <a:rPr lang="en-CA" sz="2200" dirty="0">
                <a:effectLst/>
                <a:latin typeface="Calibri" panose="020F0502020204030204" pitchFamily="34" charset="0"/>
                <a:ea typeface="Calibri" panose="020F0502020204030204" pitchFamily="34" charset="0"/>
                <a:cs typeface="Arial" panose="020B0604020202020204" pitchFamily="34" charset="0"/>
              </a:rPr>
              <a:t>.  Be ashamed and confounded for your ways, O house of Israel. (ESV)</a:t>
            </a:r>
            <a:endParaRPr lang="en-CA" dirty="0"/>
          </a:p>
        </p:txBody>
      </p:sp>
      <p:sp>
        <p:nvSpPr>
          <p:cNvPr id="3" name="Content Placeholder 2">
            <a:extLst>
              <a:ext uri="{FF2B5EF4-FFF2-40B4-BE49-F238E27FC236}">
                <a16:creationId xmlns:a16="http://schemas.microsoft.com/office/drawing/2014/main" xmlns="" id="{33E5B60C-71A7-4EE5-81D4-FE1532118DE4}"/>
              </a:ext>
            </a:extLst>
          </p:cNvPr>
          <p:cNvSpPr>
            <a:spLocks noGrp="1"/>
          </p:cNvSpPr>
          <p:nvPr>
            <p:ph idx="1"/>
          </p:nvPr>
        </p:nvSpPr>
        <p:spPr>
          <a:xfrm>
            <a:off x="162232" y="6061587"/>
            <a:ext cx="11901948" cy="365125"/>
          </a:xfrm>
        </p:spPr>
        <p:txBody>
          <a:bodyPr>
            <a:normAutofit fontScale="85000" lnSpcReduction="20000"/>
          </a:bodyPr>
          <a:lstStyle/>
          <a:p>
            <a:pPr marL="0" indent="0">
              <a:buNone/>
            </a:pPr>
            <a:endParaRPr lang="en-CA" dirty="0"/>
          </a:p>
        </p:txBody>
      </p:sp>
      <p:sp>
        <p:nvSpPr>
          <p:cNvPr id="4" name="Date Placeholder 3">
            <a:extLst>
              <a:ext uri="{FF2B5EF4-FFF2-40B4-BE49-F238E27FC236}">
                <a16:creationId xmlns:a16="http://schemas.microsoft.com/office/drawing/2014/main" xmlns="" id="{A6EF90D2-0C12-44DC-9E7D-1314FB0BACFC}"/>
              </a:ext>
            </a:extLst>
          </p:cNvPr>
          <p:cNvSpPr>
            <a:spLocks noGrp="1"/>
          </p:cNvSpPr>
          <p:nvPr>
            <p:ph type="dt" sz="half" idx="10"/>
          </p:nvPr>
        </p:nvSpPr>
        <p:spPr/>
        <p:txBody>
          <a:bodyPr/>
          <a:lstStyle/>
          <a:p>
            <a:fld id="{BC7D2D03-604C-4B75-95BD-D769934B18D3}" type="datetime1">
              <a:rPr lang="en-CA" smtClean="0"/>
              <a:pPr/>
              <a:t>2021/12/22</a:t>
            </a:fld>
            <a:endParaRPr lang="en-CA"/>
          </a:p>
        </p:txBody>
      </p:sp>
      <p:sp>
        <p:nvSpPr>
          <p:cNvPr id="5" name="Slide Number Placeholder 4">
            <a:extLst>
              <a:ext uri="{FF2B5EF4-FFF2-40B4-BE49-F238E27FC236}">
                <a16:creationId xmlns:a16="http://schemas.microsoft.com/office/drawing/2014/main" xmlns="" id="{D4268910-65E0-45ED-A8BC-73D4CACC2E7A}"/>
              </a:ext>
            </a:extLst>
          </p:cNvPr>
          <p:cNvSpPr>
            <a:spLocks noGrp="1"/>
          </p:cNvSpPr>
          <p:nvPr>
            <p:ph type="sldNum" sz="quarter" idx="12"/>
          </p:nvPr>
        </p:nvSpPr>
        <p:spPr/>
        <p:txBody>
          <a:bodyPr/>
          <a:lstStyle/>
          <a:p>
            <a:fld id="{A27458CC-C9AD-4EFA-A021-F8162969931A}" type="slidenum">
              <a:rPr lang="en-CA" smtClean="0"/>
              <a:pPr/>
              <a:t>13</a:t>
            </a:fld>
            <a:endParaRPr lang="en-CA"/>
          </a:p>
        </p:txBody>
      </p:sp>
    </p:spTree>
    <p:extLst>
      <p:ext uri="{BB962C8B-B14F-4D97-AF65-F5344CB8AC3E}">
        <p14:creationId xmlns:p14="http://schemas.microsoft.com/office/powerpoint/2010/main" xmlns="" val="4087873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345D05-2892-4B6A-9E63-6B5D1A649184}"/>
              </a:ext>
            </a:extLst>
          </p:cNvPr>
          <p:cNvSpPr>
            <a:spLocks noGrp="1"/>
          </p:cNvSpPr>
          <p:nvPr>
            <p:ph type="title"/>
          </p:nvPr>
        </p:nvSpPr>
        <p:spPr>
          <a:xfrm flipV="1">
            <a:off x="838200" y="319406"/>
            <a:ext cx="10515600" cy="45719"/>
          </a:xfrm>
        </p:spPr>
        <p:txBody>
          <a:bodyPr>
            <a:normAutofit fontScale="90000"/>
          </a:bodyPr>
          <a:lstStyle/>
          <a:p>
            <a:r>
              <a:rPr lang="en-CA" dirty="0"/>
              <a:t> </a:t>
            </a:r>
          </a:p>
        </p:txBody>
      </p:sp>
      <p:sp>
        <p:nvSpPr>
          <p:cNvPr id="3" name="Content Placeholder 2">
            <a:extLst>
              <a:ext uri="{FF2B5EF4-FFF2-40B4-BE49-F238E27FC236}">
                <a16:creationId xmlns:a16="http://schemas.microsoft.com/office/drawing/2014/main" xmlns="" id="{E354D935-407B-4E97-912A-27C2A81B159D}"/>
              </a:ext>
            </a:extLst>
          </p:cNvPr>
          <p:cNvSpPr>
            <a:spLocks noGrp="1"/>
          </p:cNvSpPr>
          <p:nvPr>
            <p:ph idx="1"/>
          </p:nvPr>
        </p:nvSpPr>
        <p:spPr>
          <a:xfrm>
            <a:off x="516193" y="136526"/>
            <a:ext cx="11341509" cy="6219824"/>
          </a:xfrm>
        </p:spPr>
        <p:txBody>
          <a:bodyPr>
            <a:noAutofit/>
          </a:bodyPr>
          <a:lstStyle/>
          <a:p>
            <a:pPr>
              <a:lnSpc>
                <a:spcPct val="100000"/>
              </a:lnSpc>
              <a:spcBef>
                <a:spcPts val="0"/>
              </a:spcBef>
            </a:pPr>
            <a:r>
              <a:rPr lang="en-CA" sz="2400" dirty="0">
                <a:effectLst/>
                <a:latin typeface="Calibri" panose="020F0502020204030204" pitchFamily="34" charset="0"/>
                <a:ea typeface="Calibri" panose="020F0502020204030204" pitchFamily="34" charset="0"/>
                <a:cs typeface="Arial" panose="020B0604020202020204" pitchFamily="34" charset="0"/>
              </a:rPr>
              <a:t>This pericope is parallel to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Jeremiah 31:31-34 and 32:36-41</a:t>
            </a:r>
            <a:r>
              <a:rPr lang="en-CA" sz="2400" dirty="0">
                <a:effectLst/>
                <a:latin typeface="Calibri" panose="020F0502020204030204" pitchFamily="34" charset="0"/>
                <a:ea typeface="Calibri" panose="020F0502020204030204" pitchFamily="34" charset="0"/>
                <a:cs typeface="Arial" panose="020B0604020202020204" pitchFamily="34" charset="0"/>
              </a:rPr>
              <a:t>.  These comprise the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classic prophecies of the New Covenant</a:t>
            </a:r>
            <a:r>
              <a:rPr lang="en-CA" sz="2400" dirty="0">
                <a:effectLst/>
                <a:latin typeface="Calibri" panose="020F0502020204030204" pitchFamily="34" charset="0"/>
                <a:ea typeface="Calibri" panose="020F0502020204030204" pitchFamily="34" charset="0"/>
                <a:cs typeface="Arial" panose="020B0604020202020204" pitchFamily="34" charset="0"/>
              </a:rPr>
              <a:t>.  God makes it clear that he is acting according to his plan and for his purpose.  The creation of the New Israel is not because of any worthiness of human beings.  It is a product of God’s covenant love and mercy.  </a:t>
            </a:r>
          </a:p>
          <a:p>
            <a:pPr>
              <a:lnSpc>
                <a:spcPct val="100000"/>
              </a:lnSpc>
              <a:spcBef>
                <a:spcPts val="0"/>
              </a:spcBef>
            </a:pP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All participants in the New Israel</a:t>
            </a:r>
            <a:r>
              <a:rPr lang="en-CA" sz="2400" dirty="0">
                <a:effectLst/>
                <a:latin typeface="Calibri" panose="020F0502020204030204" pitchFamily="34" charset="0"/>
                <a:ea typeface="Calibri" panose="020F0502020204030204" pitchFamily="34" charset="0"/>
                <a:cs typeface="Arial" panose="020B0604020202020204" pitchFamily="34" charset="0"/>
              </a:rPr>
              <a:t> will be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called</a:t>
            </a:r>
            <a:r>
              <a:rPr lang="en-CA" sz="2400" dirty="0">
                <a:effectLst/>
                <a:latin typeface="Calibri" panose="020F0502020204030204" pitchFamily="34" charset="0"/>
                <a:ea typeface="Calibri" panose="020F0502020204030204" pitchFamily="34" charset="0"/>
                <a:cs typeface="Arial" panose="020B0604020202020204" pitchFamily="34" charset="0"/>
              </a:rPr>
              <a:t>, will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repent</a:t>
            </a:r>
            <a:r>
              <a:rPr lang="en-CA" sz="2400" dirty="0">
                <a:effectLst/>
                <a:latin typeface="Calibri" panose="020F0502020204030204" pitchFamily="34" charset="0"/>
                <a:ea typeface="Calibri" panose="020F0502020204030204" pitchFamily="34" charset="0"/>
                <a:cs typeface="Arial" panose="020B0604020202020204" pitchFamily="34" charset="0"/>
              </a:rPr>
              <a:t>, and will be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converted</a:t>
            </a:r>
            <a:r>
              <a:rPr lang="en-CA" sz="2400" dirty="0">
                <a:effectLst/>
                <a:latin typeface="Calibri" panose="020F0502020204030204" pitchFamily="34" charset="0"/>
                <a:ea typeface="Calibri" panose="020F0502020204030204" pitchFamily="34" charset="0"/>
                <a:cs typeface="Arial" panose="020B0604020202020204" pitchFamily="34" charset="0"/>
              </a:rPr>
              <a:t>.  At the beginning of the World Tomorrow, the Church and New Israel will be coincident.  Then through the resurrected saints </a:t>
            </a:r>
            <a:r>
              <a:rPr lang="en-CA" sz="2400">
                <a:effectLst/>
                <a:latin typeface="Calibri" panose="020F0502020204030204" pitchFamily="34" charset="0"/>
                <a:ea typeface="Calibri" panose="020F0502020204030204" pitchFamily="34" charset="0"/>
                <a:cs typeface="Arial" panose="020B0604020202020204" pitchFamily="34" charset="0"/>
              </a:rPr>
              <a:t>as members </a:t>
            </a:r>
            <a:r>
              <a:rPr lang="en-CA" sz="2400" dirty="0">
                <a:effectLst/>
                <a:latin typeface="Calibri" panose="020F0502020204030204" pitchFamily="34" charset="0"/>
                <a:ea typeface="Calibri" panose="020F0502020204030204" pitchFamily="34" charset="0"/>
                <a:cs typeface="Arial" panose="020B0604020202020204" pitchFamily="34" charset="0"/>
              </a:rPr>
              <a:t>of the God Family and the Church, New Israel, the gospel will be preached to each and every human being on the planet, </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dirty="0">
                <a:effectLst/>
                <a:latin typeface="Calibri" panose="020F0502020204030204" pitchFamily="34" charset="0"/>
                <a:ea typeface="Calibri" panose="020F0502020204030204" pitchFamily="34" charset="0"/>
                <a:cs typeface="Arial" panose="020B0604020202020204" pitchFamily="34" charset="0"/>
              </a:rPr>
              <a:t>and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all humanity will have the opportunity of salvation</a:t>
            </a:r>
            <a:r>
              <a:rPr lang="en-CA" sz="2400" dirty="0">
                <a:effectLst/>
                <a:latin typeface="Calibri" panose="020F0502020204030204" pitchFamily="34" charset="0"/>
                <a:ea typeface="Calibri" panose="020F0502020204030204" pitchFamily="34" charset="0"/>
                <a:cs typeface="Arial" panose="020B0604020202020204" pitchFamily="34" charset="0"/>
              </a:rPr>
              <a:t>.</a:t>
            </a:r>
          </a:p>
          <a:p>
            <a:pPr>
              <a:lnSpc>
                <a:spcPct val="100000"/>
              </a:lnSpc>
              <a:spcBef>
                <a:spcPts val="0"/>
              </a:spcBef>
              <a:spcAft>
                <a:spcPts val="600"/>
              </a:spcAft>
            </a:pPr>
            <a:r>
              <a:rPr lang="en-CA" sz="2400" b="1" i="1" u="sng" dirty="0">
                <a:effectLst/>
                <a:latin typeface="Calibri" panose="020F0502020204030204" pitchFamily="34" charset="0"/>
                <a:ea typeface="Calibri" panose="020F0502020204030204" pitchFamily="34" charset="0"/>
                <a:cs typeface="Arial" panose="020B0604020202020204" pitchFamily="34" charset="0"/>
              </a:rPr>
              <a:t>Hope: </a:t>
            </a:r>
            <a:r>
              <a:rPr lang="en-CA" sz="2400" dirty="0">
                <a:effectLst/>
                <a:latin typeface="Calibri" panose="020F0502020204030204" pitchFamily="34" charset="0"/>
                <a:ea typeface="Calibri" panose="020F0502020204030204" pitchFamily="34" charset="0"/>
                <a:cs typeface="Arial" panose="020B0604020202020204" pitchFamily="34" charset="0"/>
              </a:rPr>
              <a:t>These prophecies describe the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realization of our hope as Christians</a:t>
            </a:r>
            <a:r>
              <a:rPr lang="en-CA" sz="2400" dirty="0">
                <a:effectLst/>
                <a:latin typeface="Calibri" panose="020F0502020204030204" pitchFamily="34" charset="0"/>
                <a:ea typeface="Calibri" panose="020F0502020204030204" pitchFamily="34" charset="0"/>
                <a:cs typeface="Arial" panose="020B0604020202020204" pitchFamily="34" charset="0"/>
              </a:rPr>
              <a:t>.  God holds out this hope for us as the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purpose of human life</a:t>
            </a:r>
            <a:r>
              <a:rPr lang="en-CA" sz="2400" dirty="0">
                <a:effectLst/>
                <a:latin typeface="Calibri" panose="020F0502020204030204" pitchFamily="34" charset="0"/>
                <a:ea typeface="Calibri" panose="020F0502020204030204" pitchFamily="34" charset="0"/>
                <a:cs typeface="Arial" panose="020B0604020202020204" pitchFamily="34" charset="0"/>
              </a:rPr>
              <a:t>.  This hope is in fact the only hope for the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survival of the human race</a:t>
            </a:r>
            <a:r>
              <a:rPr lang="en-CA" sz="2400" dirty="0">
                <a:effectLst/>
                <a:latin typeface="Calibri" panose="020F0502020204030204" pitchFamily="34" charset="0"/>
                <a:ea typeface="Calibri" panose="020F0502020204030204" pitchFamily="34" charset="0"/>
                <a:cs typeface="Arial" panose="020B0604020202020204" pitchFamily="34" charset="0"/>
              </a:rPr>
              <a:t>.  All of the idiotic ideas that people come up with to deal with the world’s problems will come to nothing.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God’s plan, God’s purpose will prevail</a:t>
            </a:r>
            <a:r>
              <a:rPr lang="en-CA" sz="2400" dirty="0">
                <a:effectLst/>
                <a:latin typeface="Calibri" panose="020F0502020204030204" pitchFamily="34" charset="0"/>
                <a:ea typeface="Calibri" panose="020F0502020204030204" pitchFamily="34" charset="0"/>
                <a:cs typeface="Arial" panose="020B0604020202020204" pitchFamily="34" charset="0"/>
              </a:rPr>
              <a:t>.  Jeremiah, Ezekiel, and the other prophets saw this hope far off.  It gave them the strength to go on, to complete the work given to them.  We can see the realization of the hope very clearly.  We are very close to the realization of this hope –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let that give us the strength to endure to the end and complete the work before us.</a:t>
            </a:r>
            <a:endParaRPr lang="en-CA" sz="2400" dirty="0">
              <a:highlight>
                <a:srgbClr val="FFFF00"/>
              </a:highlight>
            </a:endParaRPr>
          </a:p>
        </p:txBody>
      </p:sp>
      <p:sp>
        <p:nvSpPr>
          <p:cNvPr id="4" name="Date Placeholder 3">
            <a:extLst>
              <a:ext uri="{FF2B5EF4-FFF2-40B4-BE49-F238E27FC236}">
                <a16:creationId xmlns:a16="http://schemas.microsoft.com/office/drawing/2014/main" xmlns="" id="{A66E76E5-587B-4C33-9CBE-CCC1CA001E54}"/>
              </a:ext>
            </a:extLst>
          </p:cNvPr>
          <p:cNvSpPr>
            <a:spLocks noGrp="1"/>
          </p:cNvSpPr>
          <p:nvPr>
            <p:ph type="dt" sz="half" idx="10"/>
          </p:nvPr>
        </p:nvSpPr>
        <p:spPr/>
        <p:txBody>
          <a:bodyPr/>
          <a:lstStyle/>
          <a:p>
            <a:fld id="{D4BABBEE-E726-40B0-8B00-06CA534E06D0}" type="datetime1">
              <a:rPr lang="en-CA" smtClean="0"/>
              <a:pPr/>
              <a:t>2021/12/22</a:t>
            </a:fld>
            <a:endParaRPr lang="en-CA"/>
          </a:p>
        </p:txBody>
      </p:sp>
      <p:sp>
        <p:nvSpPr>
          <p:cNvPr id="5" name="Slide Number Placeholder 4">
            <a:extLst>
              <a:ext uri="{FF2B5EF4-FFF2-40B4-BE49-F238E27FC236}">
                <a16:creationId xmlns:a16="http://schemas.microsoft.com/office/drawing/2014/main" xmlns="" id="{00A7E5C3-842F-495A-82BF-A79BCAA8396B}"/>
              </a:ext>
            </a:extLst>
          </p:cNvPr>
          <p:cNvSpPr>
            <a:spLocks noGrp="1"/>
          </p:cNvSpPr>
          <p:nvPr>
            <p:ph type="sldNum" sz="quarter" idx="12"/>
          </p:nvPr>
        </p:nvSpPr>
        <p:spPr/>
        <p:txBody>
          <a:bodyPr/>
          <a:lstStyle/>
          <a:p>
            <a:fld id="{A27458CC-C9AD-4EFA-A021-F8162969931A}" type="slidenum">
              <a:rPr lang="en-CA" smtClean="0"/>
              <a:pPr/>
              <a:t>14</a:t>
            </a:fld>
            <a:endParaRPr lang="en-CA"/>
          </a:p>
        </p:txBody>
      </p:sp>
    </p:spTree>
    <p:extLst>
      <p:ext uri="{BB962C8B-B14F-4D97-AF65-F5344CB8AC3E}">
        <p14:creationId xmlns:p14="http://schemas.microsoft.com/office/powerpoint/2010/main" xmlns="" val="1026518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0B14CA-1A81-4F50-B8FE-4E52F62F1CFC}"/>
              </a:ext>
            </a:extLst>
          </p:cNvPr>
          <p:cNvSpPr>
            <a:spLocks noGrp="1"/>
          </p:cNvSpPr>
          <p:nvPr>
            <p:ph type="title"/>
          </p:nvPr>
        </p:nvSpPr>
        <p:spPr/>
        <p:txBody>
          <a:bodyPr/>
          <a:lstStyle/>
          <a:p>
            <a:r>
              <a:rPr lang="en-CA" dirty="0"/>
              <a:t> </a:t>
            </a:r>
          </a:p>
        </p:txBody>
      </p:sp>
      <p:sp>
        <p:nvSpPr>
          <p:cNvPr id="3" name="Content Placeholder 2">
            <a:extLst>
              <a:ext uri="{FF2B5EF4-FFF2-40B4-BE49-F238E27FC236}">
                <a16:creationId xmlns:a16="http://schemas.microsoft.com/office/drawing/2014/main" xmlns="" id="{CC3B82DF-6F6E-42DD-AA8B-2CECB32D11A7}"/>
              </a:ext>
            </a:extLst>
          </p:cNvPr>
          <p:cNvSpPr>
            <a:spLocks noGrp="1"/>
          </p:cNvSpPr>
          <p:nvPr>
            <p:ph idx="1"/>
          </p:nvPr>
        </p:nvSpPr>
        <p:spPr/>
        <p:txBody>
          <a:bodyPr/>
          <a:lstStyle/>
          <a:p>
            <a:pPr marL="0" indent="0">
              <a:buNone/>
            </a:pPr>
            <a:r>
              <a:rPr lang="en-CA" dirty="0"/>
              <a:t>   </a:t>
            </a:r>
          </a:p>
          <a:p>
            <a:pPr marL="0" indent="0">
              <a:buNone/>
            </a:pPr>
            <a:endParaRPr lang="en-CA" dirty="0"/>
          </a:p>
        </p:txBody>
      </p:sp>
      <p:sp>
        <p:nvSpPr>
          <p:cNvPr id="7" name="Rectangle 4">
            <a:extLst>
              <a:ext uri="{FF2B5EF4-FFF2-40B4-BE49-F238E27FC236}">
                <a16:creationId xmlns:a16="http://schemas.microsoft.com/office/drawing/2014/main" xmlns="" id="{87A5EB74-F801-46E5-9D3B-BC0754C422BE}"/>
              </a:ext>
            </a:extLst>
          </p:cNvPr>
          <p:cNvSpPr>
            <a:spLocks noChangeArrowheads="1"/>
          </p:cNvSpPr>
          <p:nvPr/>
        </p:nvSpPr>
        <p:spPr bwMode="auto">
          <a:xfrm>
            <a:off x="1528762" y="114300"/>
            <a:ext cx="12192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graphicFrame>
        <p:nvGraphicFramePr>
          <p:cNvPr id="8" name="Object 7">
            <a:extLst>
              <a:ext uri="{FF2B5EF4-FFF2-40B4-BE49-F238E27FC236}">
                <a16:creationId xmlns:a16="http://schemas.microsoft.com/office/drawing/2014/main" xmlns="" id="{055D891F-35C1-41CF-AB77-AAB43DE6CA58}"/>
              </a:ext>
            </a:extLst>
          </p:cNvPr>
          <p:cNvGraphicFramePr>
            <a:graphicFrameLocks noChangeAspect="1"/>
          </p:cNvGraphicFramePr>
          <p:nvPr>
            <p:extLst>
              <p:ext uri="{D42A27DB-BD31-4B8C-83A1-F6EECF244321}">
                <p14:modId xmlns:p14="http://schemas.microsoft.com/office/powerpoint/2010/main" xmlns="" val="978864186"/>
              </p:ext>
            </p:extLst>
          </p:nvPr>
        </p:nvGraphicFramePr>
        <p:xfrm>
          <a:off x="1528762" y="114300"/>
          <a:ext cx="9134475" cy="6629400"/>
        </p:xfrm>
        <a:graphic>
          <a:graphicData uri="http://schemas.openxmlformats.org/presentationml/2006/ole">
            <p:oleObj spid="_x0000_s1052" name="Visio" r:id="rId4" imgW="10185764" imgH="7394385" progId="Visio.Drawing.11">
              <p:embed/>
            </p:oleObj>
          </a:graphicData>
        </a:graphic>
      </p:graphicFrame>
      <p:sp>
        <p:nvSpPr>
          <p:cNvPr id="4" name="Date Placeholder 3">
            <a:extLst>
              <a:ext uri="{FF2B5EF4-FFF2-40B4-BE49-F238E27FC236}">
                <a16:creationId xmlns:a16="http://schemas.microsoft.com/office/drawing/2014/main" xmlns="" id="{969687BA-FD4B-4B6A-8DA5-9D4A46BB317B}"/>
              </a:ext>
            </a:extLst>
          </p:cNvPr>
          <p:cNvSpPr>
            <a:spLocks noGrp="1"/>
          </p:cNvSpPr>
          <p:nvPr>
            <p:ph type="dt" sz="half" idx="10"/>
          </p:nvPr>
        </p:nvSpPr>
        <p:spPr/>
        <p:txBody>
          <a:bodyPr/>
          <a:lstStyle/>
          <a:p>
            <a:fld id="{52ADD49D-3997-4F0D-9EDE-27619122AC99}" type="datetime1">
              <a:rPr lang="en-CA" smtClean="0"/>
              <a:pPr/>
              <a:t>2021/12/22</a:t>
            </a:fld>
            <a:endParaRPr lang="en-CA"/>
          </a:p>
        </p:txBody>
      </p:sp>
      <p:sp>
        <p:nvSpPr>
          <p:cNvPr id="5" name="Slide Number Placeholder 4">
            <a:extLst>
              <a:ext uri="{FF2B5EF4-FFF2-40B4-BE49-F238E27FC236}">
                <a16:creationId xmlns:a16="http://schemas.microsoft.com/office/drawing/2014/main" xmlns="" id="{CD50E508-82E3-4B8E-987A-7D1150002D78}"/>
              </a:ext>
            </a:extLst>
          </p:cNvPr>
          <p:cNvSpPr>
            <a:spLocks noGrp="1"/>
          </p:cNvSpPr>
          <p:nvPr>
            <p:ph type="sldNum" sz="quarter" idx="12"/>
          </p:nvPr>
        </p:nvSpPr>
        <p:spPr/>
        <p:txBody>
          <a:bodyPr/>
          <a:lstStyle/>
          <a:p>
            <a:fld id="{A27458CC-C9AD-4EFA-A021-F8162969931A}" type="slidenum">
              <a:rPr lang="en-CA" smtClean="0"/>
              <a:pPr/>
              <a:t>15</a:t>
            </a:fld>
            <a:endParaRPr lang="en-CA"/>
          </a:p>
        </p:txBody>
      </p:sp>
    </p:spTree>
    <p:extLst>
      <p:ext uri="{BB962C8B-B14F-4D97-AF65-F5344CB8AC3E}">
        <p14:creationId xmlns:p14="http://schemas.microsoft.com/office/powerpoint/2010/main" xmlns="" val="2023005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346F77-2C90-4247-9262-19460E94D62F}"/>
              </a:ext>
            </a:extLst>
          </p:cNvPr>
          <p:cNvSpPr>
            <a:spLocks noGrp="1"/>
          </p:cNvSpPr>
          <p:nvPr>
            <p:ph type="title"/>
          </p:nvPr>
        </p:nvSpPr>
        <p:spPr/>
        <p:txBody>
          <a:bodyPr/>
          <a:lstStyle/>
          <a:p>
            <a:r>
              <a:rPr lang="en-CA" dirty="0"/>
              <a:t>Extra slides</a:t>
            </a:r>
          </a:p>
        </p:txBody>
      </p:sp>
      <p:sp>
        <p:nvSpPr>
          <p:cNvPr id="3" name="Content Placeholder 2">
            <a:extLst>
              <a:ext uri="{FF2B5EF4-FFF2-40B4-BE49-F238E27FC236}">
                <a16:creationId xmlns:a16="http://schemas.microsoft.com/office/drawing/2014/main" xmlns="" id="{CCBD0646-ECD8-4EC2-8989-1CC28248C4FA}"/>
              </a:ext>
            </a:extLst>
          </p:cNvPr>
          <p:cNvSpPr>
            <a:spLocks noGrp="1"/>
          </p:cNvSpPr>
          <p:nvPr>
            <p:ph idx="1"/>
          </p:nvPr>
        </p:nvSpPr>
        <p:spPr/>
        <p:txBody>
          <a:bodyPr/>
          <a:lstStyle/>
          <a:p>
            <a:endParaRPr lang="en-CA" dirty="0"/>
          </a:p>
        </p:txBody>
      </p:sp>
      <p:sp>
        <p:nvSpPr>
          <p:cNvPr id="4" name="Date Placeholder 3">
            <a:extLst>
              <a:ext uri="{FF2B5EF4-FFF2-40B4-BE49-F238E27FC236}">
                <a16:creationId xmlns:a16="http://schemas.microsoft.com/office/drawing/2014/main" xmlns="" id="{25E6FB82-714D-446A-B509-CCB5F5B985BF}"/>
              </a:ext>
            </a:extLst>
          </p:cNvPr>
          <p:cNvSpPr>
            <a:spLocks noGrp="1"/>
          </p:cNvSpPr>
          <p:nvPr>
            <p:ph type="dt" sz="half" idx="10"/>
          </p:nvPr>
        </p:nvSpPr>
        <p:spPr/>
        <p:txBody>
          <a:bodyPr/>
          <a:lstStyle/>
          <a:p>
            <a:fld id="{F2615AC0-556C-4E44-991F-2B9C2C0C22CF}" type="datetime1">
              <a:rPr lang="en-CA" smtClean="0"/>
              <a:pPr/>
              <a:t>2021/12/22</a:t>
            </a:fld>
            <a:endParaRPr lang="en-CA"/>
          </a:p>
        </p:txBody>
      </p:sp>
      <p:sp>
        <p:nvSpPr>
          <p:cNvPr id="5" name="Slide Number Placeholder 4">
            <a:extLst>
              <a:ext uri="{FF2B5EF4-FFF2-40B4-BE49-F238E27FC236}">
                <a16:creationId xmlns:a16="http://schemas.microsoft.com/office/drawing/2014/main" xmlns="" id="{9E935267-1A75-4788-97A5-7D7FB4A953D0}"/>
              </a:ext>
            </a:extLst>
          </p:cNvPr>
          <p:cNvSpPr>
            <a:spLocks noGrp="1"/>
          </p:cNvSpPr>
          <p:nvPr>
            <p:ph type="sldNum" sz="quarter" idx="12"/>
          </p:nvPr>
        </p:nvSpPr>
        <p:spPr/>
        <p:txBody>
          <a:bodyPr/>
          <a:lstStyle/>
          <a:p>
            <a:fld id="{A27458CC-C9AD-4EFA-A021-F8162969931A}" type="slidenum">
              <a:rPr lang="en-CA" smtClean="0"/>
              <a:pPr/>
              <a:t>16</a:t>
            </a:fld>
            <a:endParaRPr lang="en-CA"/>
          </a:p>
        </p:txBody>
      </p:sp>
    </p:spTree>
    <p:extLst>
      <p:ext uri="{BB962C8B-B14F-4D97-AF65-F5344CB8AC3E}">
        <p14:creationId xmlns:p14="http://schemas.microsoft.com/office/powerpoint/2010/main" xmlns="" val="829441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9EC6DE-3C6D-4429-B2CF-C55E5483C01A}"/>
              </a:ext>
            </a:extLst>
          </p:cNvPr>
          <p:cNvSpPr>
            <a:spLocks noGrp="1"/>
          </p:cNvSpPr>
          <p:nvPr>
            <p:ph type="title"/>
          </p:nvPr>
        </p:nvSpPr>
        <p:spPr>
          <a:xfrm>
            <a:off x="663677" y="365126"/>
            <a:ext cx="10690123" cy="1788140"/>
          </a:xfrm>
        </p:spPr>
        <p:txBody>
          <a:bodyPr>
            <a:noAutofit/>
          </a:bodyPr>
          <a:lstStyle/>
          <a:p>
            <a:pPr marL="0" marR="0">
              <a:lnSpc>
                <a:spcPct val="100000"/>
              </a:lnSpc>
              <a:spcBef>
                <a:spcPts val="0"/>
              </a:spcBef>
              <a:spcAft>
                <a:spcPts val="0"/>
              </a:spcAft>
            </a:pPr>
            <a:r>
              <a:rPr lang="en-CA" sz="2000" b="1" dirty="0">
                <a:effectLst/>
                <a:latin typeface="Calibri" panose="020F0502020204030204" pitchFamily="34" charset="0"/>
                <a:ea typeface="Calibri" panose="020F0502020204030204" pitchFamily="34" charset="0"/>
                <a:cs typeface="Arial" panose="020B0604020202020204" pitchFamily="34" charset="0"/>
              </a:rPr>
              <a:t>Jeremiah 7:5-7</a:t>
            </a:r>
            <a:r>
              <a:rPr lang="en-CA" sz="2000" dirty="0">
                <a:effectLst/>
                <a:latin typeface="Calibri" panose="020F0502020204030204" pitchFamily="34" charset="0"/>
                <a:ea typeface="Calibri" panose="020F0502020204030204" pitchFamily="34" charset="0"/>
                <a:cs typeface="Arial" panose="020B0604020202020204" pitchFamily="34" charset="0"/>
              </a:rPr>
              <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For if you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truly amend </a:t>
            </a:r>
            <a:r>
              <a:rPr lang="en-CA" sz="2000" dirty="0">
                <a:effectLst/>
                <a:latin typeface="Calibri" panose="020F0502020204030204" pitchFamily="34" charset="0"/>
                <a:ea typeface="Calibri" panose="020F0502020204030204" pitchFamily="34" charset="0"/>
                <a:cs typeface="Arial" panose="020B0604020202020204" pitchFamily="34" charset="0"/>
              </a:rPr>
              <a:t>your ways and your deeds, </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if you truly execute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justice</a:t>
            </a:r>
            <a:r>
              <a:rPr lang="en-CA" sz="2000" dirty="0">
                <a:effectLst/>
                <a:latin typeface="Calibri" panose="020F0502020204030204" pitchFamily="34" charset="0"/>
                <a:ea typeface="Calibri" panose="020F0502020204030204" pitchFamily="34" charset="0"/>
                <a:cs typeface="Arial" panose="020B0604020202020204" pitchFamily="34" charset="0"/>
              </a:rPr>
              <a:t> one with another, </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if you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do not oppress </a:t>
            </a:r>
            <a:r>
              <a:rPr lang="en-CA" sz="2000" dirty="0">
                <a:effectLst/>
                <a:latin typeface="Calibri" panose="020F0502020204030204" pitchFamily="34" charset="0"/>
                <a:ea typeface="Calibri" panose="020F0502020204030204" pitchFamily="34" charset="0"/>
                <a:cs typeface="Arial" panose="020B0604020202020204" pitchFamily="34" charset="0"/>
              </a:rPr>
              <a:t>the sojourner, the fatherless, or the widow, or shed innocent blood in this place, </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and if you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do not go after other gods </a:t>
            </a:r>
            <a:r>
              <a:rPr lang="en-CA" sz="2000" dirty="0">
                <a:effectLst/>
                <a:latin typeface="Calibri" panose="020F0502020204030204" pitchFamily="34" charset="0"/>
                <a:ea typeface="Calibri" panose="020F0502020204030204" pitchFamily="34" charset="0"/>
                <a:cs typeface="Arial" panose="020B0604020202020204" pitchFamily="34" charset="0"/>
              </a:rPr>
              <a:t>to your own harm, </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then I will let you dwell in this place, in the land that I gave of old to your fathers forever.  (ESV)</a:t>
            </a:r>
            <a:endParaRPr lang="en-CA" sz="2000" dirty="0"/>
          </a:p>
        </p:txBody>
      </p:sp>
      <p:sp>
        <p:nvSpPr>
          <p:cNvPr id="3" name="Content Placeholder 2">
            <a:extLst>
              <a:ext uri="{FF2B5EF4-FFF2-40B4-BE49-F238E27FC236}">
                <a16:creationId xmlns:a16="http://schemas.microsoft.com/office/drawing/2014/main" xmlns="" id="{5F9A969E-0094-43FB-B15A-5898BBDAB29B}"/>
              </a:ext>
            </a:extLst>
          </p:cNvPr>
          <p:cNvSpPr>
            <a:spLocks noGrp="1"/>
          </p:cNvSpPr>
          <p:nvPr>
            <p:ph idx="1"/>
          </p:nvPr>
        </p:nvSpPr>
        <p:spPr>
          <a:xfrm>
            <a:off x="545690" y="2286000"/>
            <a:ext cx="11282516" cy="4206875"/>
          </a:xfrm>
        </p:spPr>
        <p:txBody>
          <a:bodyPr>
            <a:normAutofit fontScale="92500"/>
          </a:bodyPr>
          <a:lstStyle/>
          <a:p>
            <a:r>
              <a:rPr lang="en-CA" sz="2600" b="1" dirty="0">
                <a:effectLst/>
                <a:latin typeface="Calibri" panose="020F0502020204030204" pitchFamily="34" charset="0"/>
                <a:ea typeface="Calibri" panose="020F0502020204030204" pitchFamily="34" charset="0"/>
                <a:cs typeface="Arial" panose="020B0604020202020204" pitchFamily="34" charset="0"/>
              </a:rPr>
              <a:t>Situation:</a:t>
            </a:r>
            <a:r>
              <a:rPr lang="en-CA" sz="2600" dirty="0">
                <a:effectLst/>
                <a:latin typeface="Calibri" panose="020F0502020204030204" pitchFamily="34" charset="0"/>
                <a:ea typeface="Calibri" panose="020F0502020204030204" pitchFamily="34" charset="0"/>
                <a:cs typeface="Arial" panose="020B0604020202020204" pitchFamily="34" charset="0"/>
              </a:rPr>
              <a:t> This is very near the end of Josiah’s reign or early in Jehoiakim’s reign, the reform has failed, so about 609BC.</a:t>
            </a:r>
          </a:p>
          <a:p>
            <a:pPr marL="0" marR="0">
              <a:lnSpc>
                <a:spcPct val="100000"/>
              </a:lnSpc>
              <a:spcBef>
                <a:spcPts val="0"/>
              </a:spcBef>
              <a:spcAft>
                <a:spcPts val="0"/>
              </a:spcAft>
            </a:pPr>
            <a:r>
              <a:rPr lang="en-CA" sz="2600" dirty="0">
                <a:effectLst/>
                <a:latin typeface="Calibri" panose="020F0502020204030204" pitchFamily="34" charset="0"/>
                <a:ea typeface="Calibri" panose="020F0502020204030204" pitchFamily="34" charset="0"/>
                <a:cs typeface="Arial" panose="020B0604020202020204" pitchFamily="34" charset="0"/>
              </a:rPr>
              <a:t>Chapter 7 is Jeremiah’s famous “Temple Sermon”.  It is time for Israel’s final warning, the final opportunity to repent.  In spite of their sins and refusal to repent, the people have adopted a dangerous attitude of assuming the YHWH was obliged to protect Jerusalem because his temple was there:</a:t>
            </a:r>
          </a:p>
          <a:p>
            <a:pPr lvl="1" indent="0">
              <a:lnSpc>
                <a:spcPct val="100000"/>
              </a:lnSpc>
              <a:spcBef>
                <a:spcPts val="0"/>
              </a:spcBef>
              <a:spcAft>
                <a:spcPts val="600"/>
              </a:spcAft>
              <a:buNone/>
            </a:pPr>
            <a:r>
              <a:rPr lang="en-CA" sz="2200" dirty="0">
                <a:effectLst/>
                <a:latin typeface="Calibri" panose="020F0502020204030204" pitchFamily="34" charset="0"/>
                <a:ea typeface="Calibri" panose="020F0502020204030204" pitchFamily="34" charset="0"/>
                <a:cs typeface="Arial" panose="020B0604020202020204" pitchFamily="34" charset="0"/>
              </a:rPr>
              <a:t>Do not trust in these deceptive words: ‘This is the temple of the LORD, the temple of the LORD, the temple of the LORD.  (Jeremiah 7:4 ESV)</a:t>
            </a:r>
          </a:p>
          <a:p>
            <a:pPr marL="0" marR="0">
              <a:lnSpc>
                <a:spcPct val="107000"/>
              </a:lnSpc>
              <a:spcBef>
                <a:spcPts val="0"/>
              </a:spcBef>
              <a:spcAft>
                <a:spcPts val="600"/>
              </a:spcAft>
            </a:pPr>
            <a:r>
              <a:rPr lang="en-CA" sz="2600" dirty="0">
                <a:effectLst/>
                <a:latin typeface="Calibri" panose="020F0502020204030204" pitchFamily="34" charset="0"/>
                <a:ea typeface="Calibri" panose="020F0502020204030204" pitchFamily="34" charset="0"/>
                <a:cs typeface="Arial" panose="020B0604020202020204" pitchFamily="34" charset="0"/>
              </a:rPr>
              <a:t>The first four lines above are the protasis: the requirements of repentance.  The last line is the apodosis: the possible outcome of repentance.  God still holds out the opportunity to be granted the promises to the patriarchs: “… I will let you dwell in this place …”</a:t>
            </a:r>
          </a:p>
          <a:p>
            <a:endParaRPr lang="en-CA" dirty="0"/>
          </a:p>
        </p:txBody>
      </p:sp>
      <p:sp>
        <p:nvSpPr>
          <p:cNvPr id="4" name="Date Placeholder 3">
            <a:extLst>
              <a:ext uri="{FF2B5EF4-FFF2-40B4-BE49-F238E27FC236}">
                <a16:creationId xmlns:a16="http://schemas.microsoft.com/office/drawing/2014/main" xmlns="" id="{BB8FD879-835D-4639-BE72-4C3CC84EBD53}"/>
              </a:ext>
            </a:extLst>
          </p:cNvPr>
          <p:cNvSpPr>
            <a:spLocks noGrp="1"/>
          </p:cNvSpPr>
          <p:nvPr>
            <p:ph type="dt" sz="half" idx="10"/>
          </p:nvPr>
        </p:nvSpPr>
        <p:spPr/>
        <p:txBody>
          <a:bodyPr/>
          <a:lstStyle/>
          <a:p>
            <a:fld id="{4AD0158F-563A-4695-89BC-39BD17D6C033}" type="datetime1">
              <a:rPr lang="en-CA" smtClean="0"/>
              <a:pPr/>
              <a:t>2021/12/22</a:t>
            </a:fld>
            <a:endParaRPr lang="en-CA"/>
          </a:p>
        </p:txBody>
      </p:sp>
      <p:sp>
        <p:nvSpPr>
          <p:cNvPr id="5" name="Slide Number Placeholder 4">
            <a:extLst>
              <a:ext uri="{FF2B5EF4-FFF2-40B4-BE49-F238E27FC236}">
                <a16:creationId xmlns:a16="http://schemas.microsoft.com/office/drawing/2014/main" xmlns="" id="{C3CBDB5D-5B94-4BCB-B937-AA3CA364C2F1}"/>
              </a:ext>
            </a:extLst>
          </p:cNvPr>
          <p:cNvSpPr>
            <a:spLocks noGrp="1"/>
          </p:cNvSpPr>
          <p:nvPr>
            <p:ph type="sldNum" sz="quarter" idx="12"/>
          </p:nvPr>
        </p:nvSpPr>
        <p:spPr/>
        <p:txBody>
          <a:bodyPr/>
          <a:lstStyle/>
          <a:p>
            <a:fld id="{A27458CC-C9AD-4EFA-A021-F8162969931A}" type="slidenum">
              <a:rPr lang="en-CA" smtClean="0"/>
              <a:pPr/>
              <a:t>17</a:t>
            </a:fld>
            <a:endParaRPr lang="en-CA"/>
          </a:p>
        </p:txBody>
      </p:sp>
    </p:spTree>
    <p:extLst>
      <p:ext uri="{BB962C8B-B14F-4D97-AF65-F5344CB8AC3E}">
        <p14:creationId xmlns:p14="http://schemas.microsoft.com/office/powerpoint/2010/main" xmlns="" val="1171213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E03A92-5DB1-46A8-A3ED-CDD29BFC6BD0}"/>
              </a:ext>
            </a:extLst>
          </p:cNvPr>
          <p:cNvSpPr>
            <a:spLocks noGrp="1"/>
          </p:cNvSpPr>
          <p:nvPr>
            <p:ph type="title"/>
          </p:nvPr>
        </p:nvSpPr>
        <p:spPr>
          <a:xfrm>
            <a:off x="147484" y="365125"/>
            <a:ext cx="12044516" cy="2245340"/>
          </a:xfrm>
        </p:spPr>
        <p:txBody>
          <a:bodyPr>
            <a:noAutofit/>
          </a:bodyPr>
          <a:lstStyle/>
          <a:p>
            <a:pPr marL="0" marR="0">
              <a:lnSpc>
                <a:spcPct val="107000"/>
              </a:lnSpc>
              <a:spcBef>
                <a:spcPts val="0"/>
              </a:spcBef>
              <a:spcAft>
                <a:spcPts val="0"/>
              </a:spcAft>
            </a:pPr>
            <a:r>
              <a:rPr lang="en-CA" sz="2000" b="1" dirty="0">
                <a:effectLst/>
                <a:latin typeface="Calibri" panose="020F0502020204030204" pitchFamily="34" charset="0"/>
                <a:ea typeface="Calibri" panose="020F0502020204030204" pitchFamily="34" charset="0"/>
                <a:cs typeface="Arial" panose="020B0604020202020204" pitchFamily="34" charset="0"/>
              </a:rPr>
              <a:t>Jeremiah 19:7-9</a:t>
            </a:r>
            <a:r>
              <a:rPr lang="en-CA" sz="2000" dirty="0">
                <a:effectLst/>
                <a:latin typeface="Calibri" panose="020F0502020204030204" pitchFamily="34" charset="0"/>
                <a:ea typeface="Calibri" panose="020F0502020204030204" pitchFamily="34" charset="0"/>
                <a:cs typeface="Arial" panose="020B0604020202020204" pitchFamily="34" charset="0"/>
              </a:rPr>
              <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 I will make void the plans of Judah and Jerusalem, </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and will cause their people to fall by the sword before their enemies, and by the hand of those who seek their life. </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I will give their dead bodies for food to the birds of the air and to the beasts of the earth. </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And I will make this city a horror, a thing to be hissed at. </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Everyone who passes by it will be horrified and will hiss because of all its wounds. </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And I will make them eat the flesh of their sons and their daughters … (ESV)</a:t>
            </a:r>
            <a:endParaRPr lang="en-CA" sz="2000" dirty="0"/>
          </a:p>
        </p:txBody>
      </p:sp>
      <p:sp>
        <p:nvSpPr>
          <p:cNvPr id="3" name="Content Placeholder 2">
            <a:extLst>
              <a:ext uri="{FF2B5EF4-FFF2-40B4-BE49-F238E27FC236}">
                <a16:creationId xmlns:a16="http://schemas.microsoft.com/office/drawing/2014/main" xmlns="" id="{F5B335FB-C196-436B-A033-9E9D8EC8F09A}"/>
              </a:ext>
            </a:extLst>
          </p:cNvPr>
          <p:cNvSpPr>
            <a:spLocks noGrp="1"/>
          </p:cNvSpPr>
          <p:nvPr>
            <p:ph idx="1"/>
          </p:nvPr>
        </p:nvSpPr>
        <p:spPr>
          <a:xfrm>
            <a:off x="280219" y="2905431"/>
            <a:ext cx="11562736" cy="3716595"/>
          </a:xfrm>
        </p:spPr>
        <p:txBody>
          <a:bodyPr>
            <a:normAutofit lnSpcReduction="10000"/>
          </a:bodyPr>
          <a:lstStyle/>
          <a:p>
            <a:r>
              <a:rPr lang="en-CA" sz="2400" b="1" dirty="0">
                <a:effectLst/>
                <a:latin typeface="Calibri" panose="020F0502020204030204" pitchFamily="34" charset="0"/>
                <a:ea typeface="Calibri" panose="020F0502020204030204" pitchFamily="34" charset="0"/>
                <a:cs typeface="Arial" panose="020B0604020202020204" pitchFamily="34" charset="0"/>
              </a:rPr>
              <a:t>Situation:</a:t>
            </a:r>
            <a:r>
              <a:rPr lang="en-CA" sz="2400" dirty="0">
                <a:effectLst/>
                <a:latin typeface="Calibri" panose="020F0502020204030204" pitchFamily="34" charset="0"/>
                <a:ea typeface="Calibri" panose="020F0502020204030204" pitchFamily="34" charset="0"/>
                <a:cs typeface="Arial" panose="020B0604020202020204" pitchFamily="34" charset="0"/>
              </a:rPr>
              <a:t> Again, this material likely dates between 609 and 605, the early part of Jehoiakim’s reign.</a:t>
            </a:r>
          </a:p>
          <a:p>
            <a:pPr marL="0" marR="0">
              <a:lnSpc>
                <a:spcPct val="110000"/>
              </a:lnSpc>
              <a:spcBef>
                <a:spcPts val="0"/>
              </a:spcBef>
            </a:pPr>
            <a:r>
              <a:rPr lang="en-CA" sz="2400" dirty="0">
                <a:effectLst/>
                <a:latin typeface="Calibri" panose="020F0502020204030204" pitchFamily="34" charset="0"/>
                <a:ea typeface="Calibri" panose="020F0502020204030204" pitchFamily="34" charset="0"/>
                <a:cs typeface="Arial" panose="020B0604020202020204" pitchFamily="34" charset="0"/>
              </a:rPr>
              <a:t>In chapter 19 Jeremiah is performing a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symbolic action</a:t>
            </a:r>
            <a:r>
              <a:rPr lang="en-CA" sz="2400" dirty="0">
                <a:effectLst/>
                <a:latin typeface="Calibri" panose="020F0502020204030204" pitchFamily="34" charset="0"/>
                <a:ea typeface="Calibri" panose="020F0502020204030204" pitchFamily="34" charset="0"/>
                <a:cs typeface="Arial" panose="020B0604020202020204" pitchFamily="34" charset="0"/>
              </a:rPr>
              <a:t>.  He takes a group of elders and priests outside the walls of Jerusalem, presents this discourse to them, and smashes a clay vessel in front of them.  His stated purpose in the action is:</a:t>
            </a:r>
          </a:p>
          <a:p>
            <a:pPr lvl="1" indent="0">
              <a:lnSpc>
                <a:spcPct val="107000"/>
              </a:lnSpc>
              <a:spcBef>
                <a:spcPts val="0"/>
              </a:spcBef>
              <a:spcAft>
                <a:spcPts val="600"/>
              </a:spcAft>
              <a:buNone/>
            </a:pPr>
            <a:r>
              <a:rPr lang="en-CA" sz="2000" dirty="0">
                <a:effectLst/>
                <a:latin typeface="Calibri" panose="020F0502020204030204" pitchFamily="34" charset="0"/>
                <a:ea typeface="Calibri" panose="020F0502020204030204" pitchFamily="34" charset="0"/>
                <a:cs typeface="Arial" panose="020B0604020202020204" pitchFamily="34" charset="0"/>
              </a:rPr>
              <a:t>Thus says the LORD of hosts: So will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break this people and this city</a:t>
            </a:r>
            <a:r>
              <a:rPr lang="en-CA" sz="2000" dirty="0">
                <a:effectLst/>
                <a:latin typeface="Calibri" panose="020F0502020204030204" pitchFamily="34" charset="0"/>
                <a:ea typeface="Calibri" panose="020F0502020204030204" pitchFamily="34" charset="0"/>
                <a:cs typeface="Arial" panose="020B0604020202020204" pitchFamily="34" charset="0"/>
              </a:rPr>
              <a:t>, as one breaks a potter’s vessel, so that it can never be mended.  (Jeremiah 29:11 ESV)</a:t>
            </a:r>
          </a:p>
          <a:p>
            <a:pPr marL="0" marR="0">
              <a:lnSpc>
                <a:spcPct val="107000"/>
              </a:lnSpc>
              <a:spcBef>
                <a:spcPts val="0"/>
              </a:spcBef>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The lines above are part of the word from YHWH that Jeremiah delivered to the people.  They make direct reference to the covenant curses (Lv26:17, 29, Dt28:53).  This prophecy is directly alluded to in the Book of Lamentations (2:15-16, 20, 4:10)</a:t>
            </a:r>
          </a:p>
          <a:p>
            <a:endParaRPr lang="en-CA" dirty="0"/>
          </a:p>
        </p:txBody>
      </p:sp>
      <p:sp>
        <p:nvSpPr>
          <p:cNvPr id="4" name="Date Placeholder 3">
            <a:extLst>
              <a:ext uri="{FF2B5EF4-FFF2-40B4-BE49-F238E27FC236}">
                <a16:creationId xmlns:a16="http://schemas.microsoft.com/office/drawing/2014/main" xmlns="" id="{30719F76-F687-4C32-A82B-628AAF79408A}"/>
              </a:ext>
            </a:extLst>
          </p:cNvPr>
          <p:cNvSpPr>
            <a:spLocks noGrp="1"/>
          </p:cNvSpPr>
          <p:nvPr>
            <p:ph type="dt" sz="half" idx="10"/>
          </p:nvPr>
        </p:nvSpPr>
        <p:spPr/>
        <p:txBody>
          <a:bodyPr/>
          <a:lstStyle/>
          <a:p>
            <a:fld id="{6031332E-B177-43F2-9E68-23B6612DF761}" type="datetime1">
              <a:rPr lang="en-CA" smtClean="0"/>
              <a:pPr/>
              <a:t>2021/12/22</a:t>
            </a:fld>
            <a:endParaRPr lang="en-CA"/>
          </a:p>
        </p:txBody>
      </p:sp>
      <p:sp>
        <p:nvSpPr>
          <p:cNvPr id="5" name="Slide Number Placeholder 4">
            <a:extLst>
              <a:ext uri="{FF2B5EF4-FFF2-40B4-BE49-F238E27FC236}">
                <a16:creationId xmlns:a16="http://schemas.microsoft.com/office/drawing/2014/main" xmlns="" id="{ECAA37F7-9C49-410A-AC15-EA8EA5608539}"/>
              </a:ext>
            </a:extLst>
          </p:cNvPr>
          <p:cNvSpPr>
            <a:spLocks noGrp="1"/>
          </p:cNvSpPr>
          <p:nvPr>
            <p:ph type="sldNum" sz="quarter" idx="12"/>
          </p:nvPr>
        </p:nvSpPr>
        <p:spPr/>
        <p:txBody>
          <a:bodyPr/>
          <a:lstStyle/>
          <a:p>
            <a:fld id="{A27458CC-C9AD-4EFA-A021-F8162969931A}" type="slidenum">
              <a:rPr lang="en-CA" smtClean="0"/>
              <a:pPr/>
              <a:t>18</a:t>
            </a:fld>
            <a:endParaRPr lang="en-CA"/>
          </a:p>
        </p:txBody>
      </p:sp>
    </p:spTree>
    <p:extLst>
      <p:ext uri="{BB962C8B-B14F-4D97-AF65-F5344CB8AC3E}">
        <p14:creationId xmlns:p14="http://schemas.microsoft.com/office/powerpoint/2010/main" xmlns="" val="3762521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4AA476-8059-4BE7-94F1-AC52FFC408F1}"/>
              </a:ext>
            </a:extLst>
          </p:cNvPr>
          <p:cNvSpPr>
            <a:spLocks noGrp="1"/>
          </p:cNvSpPr>
          <p:nvPr>
            <p:ph type="title"/>
          </p:nvPr>
        </p:nvSpPr>
        <p:spPr>
          <a:xfrm>
            <a:off x="501445" y="235975"/>
            <a:ext cx="10852355" cy="2639960"/>
          </a:xfrm>
        </p:spPr>
        <p:txBody>
          <a:bodyPr>
            <a:noAutofit/>
          </a:bodyPr>
          <a:lstStyle/>
          <a:p>
            <a:pPr marL="0" marR="0">
              <a:lnSpc>
                <a:spcPct val="100000"/>
              </a:lnSpc>
              <a:spcBef>
                <a:spcPts val="0"/>
              </a:spcBef>
              <a:spcAft>
                <a:spcPts val="0"/>
              </a:spcAft>
            </a:pPr>
            <a:r>
              <a:rPr lang="en-CA" sz="2000" b="1" dirty="0">
                <a:effectLst/>
                <a:latin typeface="Calibri" panose="020F0502020204030204" pitchFamily="34" charset="0"/>
                <a:ea typeface="Calibri" panose="020F0502020204030204" pitchFamily="34" charset="0"/>
                <a:cs typeface="Arial" panose="020B0604020202020204" pitchFamily="34" charset="0"/>
              </a:rPr>
              <a:t>Jeremiah 20:7-9</a:t>
            </a:r>
            <a:r>
              <a:rPr lang="en-CA" sz="2000" dirty="0">
                <a:effectLst/>
                <a:latin typeface="Calibri" panose="020F0502020204030204" pitchFamily="34" charset="0"/>
                <a:ea typeface="Calibri" panose="020F0502020204030204" pitchFamily="34" charset="0"/>
                <a:cs typeface="Arial" panose="020B0604020202020204" pitchFamily="34" charset="0"/>
              </a:rPr>
              <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O LORD,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have persuaded me</a:t>
            </a:r>
            <a:r>
              <a:rPr lang="en-CA" sz="2000" dirty="0">
                <a:effectLst/>
                <a:latin typeface="Calibri" panose="020F0502020204030204" pitchFamily="34" charset="0"/>
                <a:ea typeface="Calibri" panose="020F0502020204030204" pitchFamily="34" charset="0"/>
                <a:cs typeface="Arial" panose="020B0604020202020204" pitchFamily="34" charset="0"/>
              </a:rPr>
              <a:t>, and I was persuaded;</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you are stronger than I, and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have prevailed</a:t>
            </a:r>
            <a:r>
              <a:rPr lang="en-CA" sz="2000" dirty="0">
                <a:effectLst/>
                <a:latin typeface="Calibri" panose="020F0502020204030204" pitchFamily="34" charset="0"/>
                <a:ea typeface="Calibri" panose="020F0502020204030204" pitchFamily="34" charset="0"/>
                <a:cs typeface="Arial" panose="020B0604020202020204" pitchFamily="34" charset="0"/>
              </a:rPr>
              <a:t>.</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I have become a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laughingstock</a:t>
            </a:r>
            <a:r>
              <a:rPr lang="en-CA" sz="2000" dirty="0">
                <a:effectLst/>
                <a:latin typeface="Calibri" panose="020F0502020204030204" pitchFamily="34" charset="0"/>
                <a:ea typeface="Calibri" panose="020F0502020204030204" pitchFamily="34" charset="0"/>
                <a:cs typeface="Arial" panose="020B0604020202020204" pitchFamily="34" charset="0"/>
              </a:rPr>
              <a:t> all the day; everyone mocks me.</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For whenever I speak, I cry out, I shout, “Violence and destruction!”</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For the word of the LORD has become for me, a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reproach and derision</a:t>
            </a:r>
            <a:r>
              <a:rPr lang="en-CA" sz="2000" dirty="0">
                <a:effectLst/>
                <a:latin typeface="Calibri" panose="020F0502020204030204" pitchFamily="34" charset="0"/>
                <a:ea typeface="Calibri" panose="020F0502020204030204" pitchFamily="34" charset="0"/>
                <a:cs typeface="Arial" panose="020B0604020202020204" pitchFamily="34" charset="0"/>
              </a:rPr>
              <a:t> all day long.</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If I say,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not mention him</a:t>
            </a:r>
            <a:r>
              <a:rPr lang="en-CA" sz="2000" dirty="0">
                <a:effectLst/>
                <a:latin typeface="Calibri" panose="020F0502020204030204" pitchFamily="34" charset="0"/>
                <a:ea typeface="Calibri" panose="020F0502020204030204" pitchFamily="34" charset="0"/>
                <a:cs typeface="Arial" panose="020B0604020202020204" pitchFamily="34" charset="0"/>
              </a:rPr>
              <a:t>, or speak any more in his name,”</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there is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in my heart as it were a burning fire</a:t>
            </a:r>
            <a:r>
              <a:rPr lang="en-CA" sz="2000" dirty="0">
                <a:effectLst/>
                <a:latin typeface="Calibri" panose="020F0502020204030204" pitchFamily="34" charset="0"/>
                <a:ea typeface="Calibri" panose="020F0502020204030204" pitchFamily="34" charset="0"/>
                <a:cs typeface="Arial" panose="020B0604020202020204" pitchFamily="34" charset="0"/>
              </a:rPr>
              <a:t>, shut up in my bones,</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and I am weary with holding it in, and I cannot. (ESV except line 1 “deceived” changed to “persuaded”)</a:t>
            </a:r>
            <a:endParaRPr lang="en-CA" sz="2000" dirty="0"/>
          </a:p>
        </p:txBody>
      </p:sp>
      <p:sp>
        <p:nvSpPr>
          <p:cNvPr id="3" name="Content Placeholder 2">
            <a:extLst>
              <a:ext uri="{FF2B5EF4-FFF2-40B4-BE49-F238E27FC236}">
                <a16:creationId xmlns:a16="http://schemas.microsoft.com/office/drawing/2014/main" xmlns="" id="{0B9607A3-05EA-4CA3-A05E-D9154EF84C40}"/>
              </a:ext>
            </a:extLst>
          </p:cNvPr>
          <p:cNvSpPr>
            <a:spLocks noGrp="1"/>
          </p:cNvSpPr>
          <p:nvPr>
            <p:ph idx="1"/>
          </p:nvPr>
        </p:nvSpPr>
        <p:spPr>
          <a:xfrm>
            <a:off x="501445" y="2875936"/>
            <a:ext cx="11189110" cy="3746090"/>
          </a:xfrm>
        </p:spPr>
        <p:txBody>
          <a:bodyPr>
            <a:noAutofit/>
          </a:bodyPr>
          <a:lstStyle/>
          <a:p>
            <a:pPr>
              <a:lnSpc>
                <a:spcPct val="100000"/>
              </a:lnSpc>
              <a:spcBef>
                <a:spcPts val="0"/>
              </a:spcBef>
            </a:pPr>
            <a:r>
              <a:rPr lang="en-CA" sz="2200" b="1" dirty="0">
                <a:effectLst/>
                <a:latin typeface="Calibri" panose="020F0502020204030204" pitchFamily="34" charset="0"/>
                <a:ea typeface="Calibri" panose="020F0502020204030204" pitchFamily="34" charset="0"/>
                <a:cs typeface="Arial" panose="020B0604020202020204" pitchFamily="34" charset="0"/>
              </a:rPr>
              <a:t>Situation:</a:t>
            </a:r>
            <a:r>
              <a:rPr lang="en-CA" sz="2200" dirty="0">
                <a:effectLst/>
                <a:latin typeface="Calibri" panose="020F0502020204030204" pitchFamily="34" charset="0"/>
                <a:ea typeface="Calibri" panose="020F0502020204030204" pitchFamily="34" charset="0"/>
                <a:cs typeface="Arial" panose="020B0604020202020204" pitchFamily="34" charset="0"/>
              </a:rPr>
              <a:t> This material likely dates between 609 and 605, the early part of Jehoiakim’s reign.  In chapter 20, verses 1 through 6, it is recorded how </a:t>
            </a:r>
            <a:r>
              <a:rPr lang="en-CA" sz="2200" dirty="0" err="1">
                <a:effectLst/>
                <a:latin typeface="Calibri" panose="020F0502020204030204" pitchFamily="34" charset="0"/>
                <a:ea typeface="Calibri" panose="020F0502020204030204" pitchFamily="34" charset="0"/>
                <a:cs typeface="Arial" panose="020B0604020202020204" pitchFamily="34" charset="0"/>
              </a:rPr>
              <a:t>Pashhur</a:t>
            </a:r>
            <a:r>
              <a:rPr lang="en-CA" sz="2200" dirty="0">
                <a:effectLst/>
                <a:latin typeface="Calibri" panose="020F0502020204030204" pitchFamily="34" charset="0"/>
                <a:ea typeface="Calibri" panose="020F0502020204030204" pitchFamily="34" charset="0"/>
                <a:cs typeface="Arial" panose="020B0604020202020204" pitchFamily="34" charset="0"/>
              </a:rPr>
              <a:t>, a temple official, had put Jeremiah in stocks over night.</a:t>
            </a:r>
          </a:p>
          <a:p>
            <a:pPr>
              <a:lnSpc>
                <a:spcPct val="100000"/>
              </a:lnSpc>
              <a:spcBef>
                <a:spcPts val="0"/>
              </a:spcBef>
            </a:pPr>
            <a:r>
              <a:rPr lang="en-CA" sz="2200" dirty="0">
                <a:effectLst/>
                <a:latin typeface="Calibri" panose="020F0502020204030204" pitchFamily="34" charset="0"/>
                <a:ea typeface="Calibri" panose="020F0502020204030204" pitchFamily="34" charset="0"/>
                <a:cs typeface="Arial" panose="020B0604020202020204" pitchFamily="34" charset="0"/>
              </a:rPr>
              <a:t>Once again Jeremiah calls on his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conversion experience</a:t>
            </a:r>
            <a:r>
              <a:rPr lang="en-CA" sz="2200" dirty="0">
                <a:effectLst/>
                <a:latin typeface="Calibri" panose="020F0502020204030204" pitchFamily="34" charset="0"/>
                <a:ea typeface="Calibri" panose="020F0502020204030204" pitchFamily="34" charset="0"/>
                <a:cs typeface="Arial" panose="020B0604020202020204" pitchFamily="34" charset="0"/>
              </a:rPr>
              <a:t> and the indwelling presence of the Holy Spirit to deal with the situation and keep going.  Lines 1 and 2 look back to Jeremiah’s conversion experience and the ongoing strength provided by the Holy Spirit.  </a:t>
            </a:r>
          </a:p>
          <a:p>
            <a:pPr>
              <a:lnSpc>
                <a:spcPct val="100000"/>
              </a:lnSpc>
              <a:spcBef>
                <a:spcPts val="0"/>
              </a:spcBef>
            </a:pPr>
            <a:r>
              <a:rPr lang="en-CA" sz="2200" dirty="0">
                <a:effectLst/>
                <a:latin typeface="Calibri" panose="020F0502020204030204" pitchFamily="34" charset="0"/>
                <a:ea typeface="Calibri" panose="020F0502020204030204" pitchFamily="34" charset="0"/>
                <a:cs typeface="Arial" panose="020B0604020202020204" pitchFamily="34" charset="0"/>
              </a:rPr>
              <a:t>Lines 3, 4, and 5 express Jeremiah’s frustration – he preached, warning of immanent destruction, but the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people refuse to accept it and mock him</a:t>
            </a:r>
            <a:r>
              <a:rPr lang="en-CA" sz="2200" dirty="0">
                <a:effectLst/>
                <a:latin typeface="Calibri" panose="020F0502020204030204" pitchFamily="34" charset="0"/>
                <a:ea typeface="Calibri" panose="020F0502020204030204" pitchFamily="34" charset="0"/>
                <a:cs typeface="Arial" panose="020B0604020202020204" pitchFamily="34" charset="0"/>
              </a:rPr>
              <a:t>.  </a:t>
            </a:r>
          </a:p>
          <a:p>
            <a:pPr>
              <a:lnSpc>
                <a:spcPct val="100000"/>
              </a:lnSpc>
              <a:spcBef>
                <a:spcPts val="0"/>
              </a:spcBef>
            </a:pPr>
            <a:r>
              <a:rPr lang="en-CA" sz="2200" dirty="0">
                <a:effectLst/>
                <a:latin typeface="Calibri" panose="020F0502020204030204" pitchFamily="34" charset="0"/>
                <a:ea typeface="Calibri" panose="020F0502020204030204" pitchFamily="34" charset="0"/>
                <a:cs typeface="Arial" panose="020B0604020202020204" pitchFamily="34" charset="0"/>
              </a:rPr>
              <a:t>Line 6 expresses Jeremiah’s frustration, resulting in a desire to give up and quit doing the work that God has given him.  Lines 7 and 8 describe the inner strength and drive provided by the Holy Spirt which enables Jeremiah to keep going and do the work.</a:t>
            </a:r>
            <a:endParaRPr lang="en-CA" sz="2200" dirty="0"/>
          </a:p>
        </p:txBody>
      </p:sp>
      <p:sp>
        <p:nvSpPr>
          <p:cNvPr id="4" name="Date Placeholder 3">
            <a:extLst>
              <a:ext uri="{FF2B5EF4-FFF2-40B4-BE49-F238E27FC236}">
                <a16:creationId xmlns:a16="http://schemas.microsoft.com/office/drawing/2014/main" xmlns="" id="{25781DDD-916F-4DB0-9F0F-24137CAF8FCD}"/>
              </a:ext>
            </a:extLst>
          </p:cNvPr>
          <p:cNvSpPr>
            <a:spLocks noGrp="1"/>
          </p:cNvSpPr>
          <p:nvPr>
            <p:ph type="dt" sz="half" idx="10"/>
          </p:nvPr>
        </p:nvSpPr>
        <p:spPr/>
        <p:txBody>
          <a:bodyPr/>
          <a:lstStyle/>
          <a:p>
            <a:fld id="{253CC53A-9F50-460B-BA22-4F38F03749C0}" type="datetime1">
              <a:rPr lang="en-CA" smtClean="0"/>
              <a:pPr/>
              <a:t>2021/12/22</a:t>
            </a:fld>
            <a:endParaRPr lang="en-CA"/>
          </a:p>
        </p:txBody>
      </p:sp>
      <p:sp>
        <p:nvSpPr>
          <p:cNvPr id="5" name="Slide Number Placeholder 4">
            <a:extLst>
              <a:ext uri="{FF2B5EF4-FFF2-40B4-BE49-F238E27FC236}">
                <a16:creationId xmlns:a16="http://schemas.microsoft.com/office/drawing/2014/main" xmlns="" id="{1E0D3931-7686-47A8-A3A7-C390D5F7182A}"/>
              </a:ext>
            </a:extLst>
          </p:cNvPr>
          <p:cNvSpPr>
            <a:spLocks noGrp="1"/>
          </p:cNvSpPr>
          <p:nvPr>
            <p:ph type="sldNum" sz="quarter" idx="12"/>
          </p:nvPr>
        </p:nvSpPr>
        <p:spPr/>
        <p:txBody>
          <a:bodyPr/>
          <a:lstStyle/>
          <a:p>
            <a:fld id="{A27458CC-C9AD-4EFA-A021-F8162969931A}" type="slidenum">
              <a:rPr lang="en-CA" smtClean="0"/>
              <a:pPr/>
              <a:t>19</a:t>
            </a:fld>
            <a:endParaRPr lang="en-CA"/>
          </a:p>
        </p:txBody>
      </p:sp>
    </p:spTree>
    <p:extLst>
      <p:ext uri="{BB962C8B-B14F-4D97-AF65-F5344CB8AC3E}">
        <p14:creationId xmlns:p14="http://schemas.microsoft.com/office/powerpoint/2010/main" xmlns="" val="2452748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AE762E-F30B-4958-BE90-BCBEA63726EA}"/>
              </a:ext>
            </a:extLst>
          </p:cNvPr>
          <p:cNvSpPr>
            <a:spLocks noGrp="1"/>
          </p:cNvSpPr>
          <p:nvPr>
            <p:ph type="title"/>
          </p:nvPr>
        </p:nvSpPr>
        <p:spPr>
          <a:xfrm>
            <a:off x="403413" y="365126"/>
            <a:ext cx="11416552" cy="814746"/>
          </a:xfrm>
        </p:spPr>
        <p:txBody>
          <a:bodyPr>
            <a:normAutofit fontScale="90000"/>
          </a:bodyPr>
          <a:lstStyle/>
          <a:p>
            <a:r>
              <a:rPr lang="en-CA" dirty="0">
                <a:latin typeface="Arial Black" panose="020B0A04020102020204" pitchFamily="34" charset="0"/>
              </a:rPr>
              <a:t>Jeremiah’s Preaching: Hope Anticipated</a:t>
            </a:r>
          </a:p>
        </p:txBody>
      </p:sp>
      <p:sp>
        <p:nvSpPr>
          <p:cNvPr id="3" name="Content Placeholder 2">
            <a:extLst>
              <a:ext uri="{FF2B5EF4-FFF2-40B4-BE49-F238E27FC236}">
                <a16:creationId xmlns:a16="http://schemas.microsoft.com/office/drawing/2014/main" xmlns="" id="{662E4A2B-4E79-450E-A3AE-C3B3E692BC9F}"/>
              </a:ext>
            </a:extLst>
          </p:cNvPr>
          <p:cNvSpPr>
            <a:spLocks noGrp="1"/>
          </p:cNvSpPr>
          <p:nvPr>
            <p:ph idx="1"/>
          </p:nvPr>
        </p:nvSpPr>
        <p:spPr>
          <a:xfrm>
            <a:off x="619431" y="1179872"/>
            <a:ext cx="10972799" cy="5132438"/>
          </a:xfrm>
        </p:spPr>
        <p:txBody>
          <a:bodyPr>
            <a:normAutofit/>
          </a:bodyPr>
          <a:lstStyle/>
          <a:p>
            <a:pPr marL="0" indent="0">
              <a:buNone/>
            </a:pPr>
            <a:r>
              <a:rPr lang="en-CA" sz="2400" dirty="0">
                <a:effectLst/>
                <a:latin typeface="Calibri" panose="020F0502020204030204" pitchFamily="34" charset="0"/>
                <a:ea typeface="Calibri" panose="020F0502020204030204" pitchFamily="34" charset="0"/>
                <a:cs typeface="Arial" panose="020B0604020202020204" pitchFamily="34" charset="0"/>
              </a:rPr>
              <a:t>The Book of Lamentations was written by Jeremiah after some forty years of preaching to the people of Jerusalem.  In addition to warning the people about the consequence of their sins, Jeremiah also received from God, and relayed to the people, many wonderful revelations regarding the working out of God’s plan and the establishment of the Kingdom of God on earth.  The book of Lamentations expresses Jeremiah’s feelings after the complete and utter destruction of the city of Jerusalem</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  Jeremiah’s understanding of God’s plan as revealed in his preaching gave him the capacity to understand the destruction.</a:t>
            </a:r>
          </a:p>
          <a:p>
            <a:pPr marL="0" indent="0">
              <a:buNone/>
            </a:pPr>
            <a:r>
              <a:rPr lang="en-CA" sz="2400" b="1" i="1" u="sng" dirty="0">
                <a:effectLst/>
                <a:latin typeface="Calibri" panose="020F0502020204030204" pitchFamily="34" charset="0"/>
                <a:ea typeface="Calibri" panose="020F0502020204030204" pitchFamily="34" charset="0"/>
                <a:cs typeface="Arial" panose="020B0604020202020204" pitchFamily="34" charset="0"/>
              </a:rPr>
              <a:t>Repentance: </a:t>
            </a:r>
          </a:p>
          <a:p>
            <a:pPr marL="0" indent="0">
              <a:buNone/>
            </a:pPr>
            <a:r>
              <a:rPr lang="en-CA" sz="2400" dirty="0">
                <a:effectLst/>
                <a:latin typeface="Calibri" panose="020F0502020204030204" pitchFamily="34" charset="0"/>
                <a:ea typeface="Calibri" panose="020F0502020204030204" pitchFamily="34" charset="0"/>
                <a:cs typeface="Arial" panose="020B0604020202020204" pitchFamily="34" charset="0"/>
              </a:rPr>
              <a:t>Repentance was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major theme of Jeremiah’s message</a:t>
            </a:r>
            <a:r>
              <a:rPr lang="en-CA" sz="2400" dirty="0">
                <a:effectLst/>
                <a:latin typeface="Calibri" panose="020F0502020204030204" pitchFamily="34" charset="0"/>
                <a:ea typeface="Calibri" panose="020F0502020204030204" pitchFamily="34" charset="0"/>
                <a:cs typeface="Arial" panose="020B0604020202020204" pitchFamily="34" charset="0"/>
              </a:rPr>
              <a:t> to the people of Israel.  He carefully laid out for them their sins in violation of the Sinai Covenant.  He carefully described the nature of God – his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covenant love</a:t>
            </a:r>
            <a:r>
              <a:rPr lang="en-CA" sz="2400" dirty="0">
                <a:effectLst/>
                <a:latin typeface="Calibri" panose="020F0502020204030204" pitchFamily="34" charset="0"/>
                <a:ea typeface="Calibri" panose="020F0502020204030204" pitchFamily="34" charset="0"/>
                <a:cs typeface="Arial" panose="020B0604020202020204" pitchFamily="34" charset="0"/>
              </a:rPr>
              <a:t>, his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mercy</a:t>
            </a:r>
            <a:r>
              <a:rPr lang="en-CA" sz="2400" dirty="0">
                <a:effectLst/>
                <a:latin typeface="Calibri" panose="020F0502020204030204" pitchFamily="34" charset="0"/>
                <a:ea typeface="Calibri" panose="020F0502020204030204" pitchFamily="34" charset="0"/>
                <a:cs typeface="Arial" panose="020B0604020202020204" pitchFamily="34" charset="0"/>
              </a:rPr>
              <a:t>, and his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justness</a:t>
            </a:r>
            <a:r>
              <a:rPr lang="en-CA" sz="2400" dirty="0">
                <a:effectLst/>
                <a:latin typeface="Calibri" panose="020F0502020204030204" pitchFamily="34" charset="0"/>
                <a:ea typeface="Calibri" panose="020F0502020204030204" pitchFamily="34" charset="0"/>
                <a:cs typeface="Arial" panose="020B0604020202020204" pitchFamily="34" charset="0"/>
              </a:rPr>
              <a:t>.  He repeatedly reiterated God’s offers to forgive them, if only they would repent.  They refused.</a:t>
            </a:r>
          </a:p>
          <a:p>
            <a:pPr marL="0" indent="0">
              <a:buNone/>
            </a:pPr>
            <a:endParaRPr lang="en-CA"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CA" dirty="0"/>
          </a:p>
        </p:txBody>
      </p:sp>
      <p:sp>
        <p:nvSpPr>
          <p:cNvPr id="4" name="Date Placeholder 3">
            <a:extLst>
              <a:ext uri="{FF2B5EF4-FFF2-40B4-BE49-F238E27FC236}">
                <a16:creationId xmlns:a16="http://schemas.microsoft.com/office/drawing/2014/main" xmlns="" id="{67D320AD-E43E-4B2C-943B-D9D20C9D7554}"/>
              </a:ext>
            </a:extLst>
          </p:cNvPr>
          <p:cNvSpPr>
            <a:spLocks noGrp="1"/>
          </p:cNvSpPr>
          <p:nvPr>
            <p:ph type="dt" sz="half" idx="10"/>
          </p:nvPr>
        </p:nvSpPr>
        <p:spPr/>
        <p:txBody>
          <a:bodyPr/>
          <a:lstStyle/>
          <a:p>
            <a:fld id="{502B84A4-62FB-4582-BE4E-81ACC103D603}" type="datetime1">
              <a:rPr lang="en-CA" smtClean="0"/>
              <a:pPr/>
              <a:t>2021/12/22</a:t>
            </a:fld>
            <a:endParaRPr lang="en-CA"/>
          </a:p>
        </p:txBody>
      </p:sp>
      <p:sp>
        <p:nvSpPr>
          <p:cNvPr id="5" name="Slide Number Placeholder 4">
            <a:extLst>
              <a:ext uri="{FF2B5EF4-FFF2-40B4-BE49-F238E27FC236}">
                <a16:creationId xmlns:a16="http://schemas.microsoft.com/office/drawing/2014/main" xmlns="" id="{68373306-AB6D-476C-8220-D1DCE6914F5D}"/>
              </a:ext>
            </a:extLst>
          </p:cNvPr>
          <p:cNvSpPr>
            <a:spLocks noGrp="1"/>
          </p:cNvSpPr>
          <p:nvPr>
            <p:ph type="sldNum" sz="quarter" idx="12"/>
          </p:nvPr>
        </p:nvSpPr>
        <p:spPr/>
        <p:txBody>
          <a:bodyPr/>
          <a:lstStyle/>
          <a:p>
            <a:fld id="{A27458CC-C9AD-4EFA-A021-F8162969931A}" type="slidenum">
              <a:rPr lang="en-CA" smtClean="0"/>
              <a:pPr/>
              <a:t>2</a:t>
            </a:fld>
            <a:endParaRPr lang="en-CA"/>
          </a:p>
        </p:txBody>
      </p:sp>
    </p:spTree>
    <p:extLst>
      <p:ext uri="{BB962C8B-B14F-4D97-AF65-F5344CB8AC3E}">
        <p14:creationId xmlns:p14="http://schemas.microsoft.com/office/powerpoint/2010/main" xmlns="" val="2008493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9F0208-01DE-4D3C-AEA5-69CA3379214D}"/>
              </a:ext>
            </a:extLst>
          </p:cNvPr>
          <p:cNvSpPr>
            <a:spLocks noGrp="1"/>
          </p:cNvSpPr>
          <p:nvPr>
            <p:ph type="title"/>
          </p:nvPr>
        </p:nvSpPr>
        <p:spPr>
          <a:xfrm>
            <a:off x="838200" y="365125"/>
            <a:ext cx="10515600" cy="3063875"/>
          </a:xfrm>
        </p:spPr>
        <p:txBody>
          <a:bodyPr>
            <a:normAutofit fontScale="90000"/>
          </a:bodyPr>
          <a:lstStyle/>
          <a:p>
            <a:pPr marL="0" marR="0">
              <a:lnSpc>
                <a:spcPct val="100000"/>
              </a:lnSpc>
              <a:spcBef>
                <a:spcPts val="0"/>
              </a:spcBef>
              <a:spcAft>
                <a:spcPts val="0"/>
              </a:spcAft>
            </a:pPr>
            <a:r>
              <a:rPr lang="en-CA" sz="2200" b="1" dirty="0">
                <a:effectLst/>
                <a:latin typeface="Calibri" panose="020F0502020204030204" pitchFamily="34" charset="0"/>
                <a:ea typeface="Calibri" panose="020F0502020204030204" pitchFamily="34" charset="0"/>
                <a:cs typeface="Arial" panose="020B0604020202020204" pitchFamily="34" charset="0"/>
              </a:rPr>
              <a:t>Ezekiel 34:25-31 </a:t>
            </a:r>
            <a:r>
              <a:rPr lang="en-CA" sz="1800" b="1" i="1" dirty="0">
                <a:effectLst/>
                <a:latin typeface="Arial" panose="020B0604020202020204" pitchFamily="34" charset="0"/>
                <a:ea typeface="Calibri" panose="020F0502020204030204" pitchFamily="34" charset="0"/>
              </a:rPr>
              <a:t>A Covenant of Peace</a:t>
            </a:r>
            <a:r>
              <a:rPr lang="en-CA" sz="2200" dirty="0">
                <a:effectLst/>
                <a:latin typeface="Calibri" panose="020F0502020204030204" pitchFamily="34" charset="0"/>
                <a:ea typeface="Calibri" panose="020F0502020204030204" pitchFamily="34" charset="0"/>
                <a:cs typeface="Arial" panose="020B0604020202020204" pitchFamily="34" charset="0"/>
              </a:rPr>
              <a:t/>
            </a:r>
            <a:br>
              <a:rPr lang="en-CA" sz="2200" dirty="0">
                <a:effectLst/>
                <a:latin typeface="Calibri" panose="020F0502020204030204" pitchFamily="34" charset="0"/>
                <a:ea typeface="Calibri" panose="020F0502020204030204" pitchFamily="34" charset="0"/>
                <a:cs typeface="Arial" panose="020B0604020202020204" pitchFamily="34" charset="0"/>
              </a:rPr>
            </a:br>
            <a:r>
              <a:rPr lang="en-CA" sz="2200" dirty="0">
                <a:effectLst/>
                <a:latin typeface="Calibri" panose="020F0502020204030204" pitchFamily="34" charset="0"/>
                <a:ea typeface="Calibri" panose="020F0502020204030204" pitchFamily="34" charset="0"/>
                <a:cs typeface="Arial" panose="020B0604020202020204" pitchFamily="34" charset="0"/>
              </a:rPr>
              <a:t>“I will make with them a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covenant of peace</a:t>
            </a:r>
            <a:r>
              <a:rPr lang="en-CA" sz="2200" dirty="0">
                <a:effectLst/>
                <a:latin typeface="Calibri" panose="020F0502020204030204" pitchFamily="34" charset="0"/>
                <a:ea typeface="Calibri" panose="020F0502020204030204" pitchFamily="34" charset="0"/>
                <a:cs typeface="Arial" panose="020B0604020202020204" pitchFamily="34" charset="0"/>
              </a:rPr>
              <a:t> … so that they may dwell securely … And I will make them and the places all around my hill a blessing, and I will send down the showers in their season … And the trees of the field shall yield their fruit, and the earth shall yield its increase … And they shall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know that I am the LORD</a:t>
            </a:r>
            <a:r>
              <a:rPr lang="en-CA" sz="2200" dirty="0">
                <a:effectLst/>
                <a:latin typeface="Calibri" panose="020F0502020204030204" pitchFamily="34" charset="0"/>
                <a:ea typeface="Calibri" panose="020F0502020204030204" pitchFamily="34" charset="0"/>
                <a:cs typeface="Arial" panose="020B0604020202020204" pitchFamily="34" charset="0"/>
              </a:rPr>
              <a:t>, when I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break the bars of their yoke</a:t>
            </a:r>
            <a:r>
              <a:rPr lang="en-CA" sz="2200" dirty="0">
                <a:effectLst/>
                <a:latin typeface="Calibri" panose="020F0502020204030204" pitchFamily="34" charset="0"/>
                <a:ea typeface="Calibri" panose="020F0502020204030204" pitchFamily="34" charset="0"/>
                <a:cs typeface="Arial" panose="020B0604020202020204" pitchFamily="34" charset="0"/>
              </a:rPr>
              <a:t>, and deliver them from the hand of those who enslaved them.  They shall no more be a prey to the nations … They shall dwell securely, and none shall make them afraid … they shall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no more be consumed with hunger</a:t>
            </a:r>
            <a:r>
              <a:rPr lang="en-CA" sz="2200" dirty="0">
                <a:effectLst/>
                <a:latin typeface="Calibri" panose="020F0502020204030204" pitchFamily="34" charset="0"/>
                <a:ea typeface="Calibri" panose="020F0502020204030204" pitchFamily="34" charset="0"/>
                <a:cs typeface="Arial" panose="020B0604020202020204" pitchFamily="34" charset="0"/>
              </a:rPr>
              <a:t> in the land, and no longer suffer the reproach of the nations.  And they shall know that I am the LORD their God with them, and that they, the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house of Israel</a:t>
            </a:r>
            <a:r>
              <a:rPr lang="en-CA" sz="2200" dirty="0">
                <a:effectLst/>
                <a:latin typeface="Calibri" panose="020F0502020204030204" pitchFamily="34" charset="0"/>
                <a:ea typeface="Calibri" panose="020F0502020204030204" pitchFamily="34" charset="0"/>
                <a:cs typeface="Arial" panose="020B0604020202020204" pitchFamily="34" charset="0"/>
              </a:rPr>
              <a:t>, are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my people</a:t>
            </a:r>
            <a:r>
              <a:rPr lang="en-CA" sz="2200" dirty="0">
                <a:effectLst/>
                <a:latin typeface="Calibri" panose="020F0502020204030204" pitchFamily="34" charset="0"/>
                <a:ea typeface="Calibri" panose="020F0502020204030204" pitchFamily="34" charset="0"/>
                <a:cs typeface="Arial" panose="020B0604020202020204" pitchFamily="34" charset="0"/>
              </a:rPr>
              <a:t>, declares the Lord GOD.  And you are my sheep,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human sheep of my pasture</a:t>
            </a:r>
            <a:r>
              <a:rPr lang="en-CA" sz="2200" dirty="0">
                <a:effectLst/>
                <a:latin typeface="Calibri" panose="020F0502020204030204" pitchFamily="34" charset="0"/>
                <a:ea typeface="Calibri" panose="020F0502020204030204" pitchFamily="34" charset="0"/>
                <a:cs typeface="Arial" panose="020B0604020202020204" pitchFamily="34" charset="0"/>
              </a:rPr>
              <a:t>, and I am your God, declares the Lord GOD.” (ESV)</a:t>
            </a:r>
            <a:endParaRPr lang="en-CA" dirty="0"/>
          </a:p>
        </p:txBody>
      </p:sp>
      <p:sp>
        <p:nvSpPr>
          <p:cNvPr id="3" name="Content Placeholder 2">
            <a:extLst>
              <a:ext uri="{FF2B5EF4-FFF2-40B4-BE49-F238E27FC236}">
                <a16:creationId xmlns:a16="http://schemas.microsoft.com/office/drawing/2014/main" xmlns="" id="{F645DE1E-12ED-4A9B-A277-175781EC18BD}"/>
              </a:ext>
            </a:extLst>
          </p:cNvPr>
          <p:cNvSpPr>
            <a:spLocks noGrp="1"/>
          </p:cNvSpPr>
          <p:nvPr>
            <p:ph idx="1"/>
          </p:nvPr>
        </p:nvSpPr>
        <p:spPr>
          <a:xfrm>
            <a:off x="838200" y="3428999"/>
            <a:ext cx="10515600" cy="3063875"/>
          </a:xfrm>
        </p:spPr>
        <p:txBody>
          <a:bodyPr>
            <a:normAutofit/>
          </a:bodyPr>
          <a:lstStyle/>
          <a:p>
            <a:r>
              <a:rPr lang="en-CA" sz="2400" b="1" dirty="0">
                <a:effectLst/>
                <a:latin typeface="Calibri" panose="020F0502020204030204" pitchFamily="34" charset="0"/>
                <a:ea typeface="Calibri" panose="020F0502020204030204" pitchFamily="34" charset="0"/>
                <a:cs typeface="Arial" panose="020B0604020202020204" pitchFamily="34" charset="0"/>
              </a:rPr>
              <a:t>Situation:</a:t>
            </a:r>
            <a:r>
              <a:rPr lang="en-CA" sz="2400" dirty="0">
                <a:effectLst/>
                <a:latin typeface="Calibri" panose="020F0502020204030204" pitchFamily="34" charset="0"/>
                <a:ea typeface="Calibri" panose="020F0502020204030204" pitchFamily="34" charset="0"/>
                <a:cs typeface="Arial" panose="020B0604020202020204" pitchFamily="34" charset="0"/>
              </a:rPr>
              <a:t> Continuing from the previous pericope, God explains that there will be a purification and purging process even among those called to the New Israel (34:17-24)</a:t>
            </a:r>
          </a:p>
          <a:p>
            <a:r>
              <a:rPr lang="en-CA" sz="2400" dirty="0">
                <a:effectLst/>
                <a:latin typeface="Calibri" panose="020F0502020204030204" pitchFamily="34" charset="0"/>
                <a:ea typeface="Calibri" panose="020F0502020204030204" pitchFamily="34" charset="0"/>
                <a:cs typeface="Arial" panose="020B0604020202020204" pitchFamily="34" charset="0"/>
              </a:rPr>
              <a:t>This pericope begins to talk about the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New Covenant</a:t>
            </a:r>
            <a:r>
              <a:rPr lang="en-CA" sz="2400" dirty="0">
                <a:effectLst/>
                <a:latin typeface="Calibri" panose="020F0502020204030204" pitchFamily="34" charset="0"/>
                <a:ea typeface="Calibri" panose="020F0502020204030204" pitchFamily="34" charset="0"/>
                <a:cs typeface="Arial" panose="020B0604020202020204" pitchFamily="34" charset="0"/>
              </a:rPr>
              <a:t>,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a covenant of peace</a:t>
            </a:r>
            <a:r>
              <a:rPr lang="en-CA" sz="2400" dirty="0">
                <a:effectLst/>
                <a:latin typeface="Calibri" panose="020F0502020204030204" pitchFamily="34" charset="0"/>
                <a:ea typeface="Calibri" panose="020F0502020204030204" pitchFamily="34" charset="0"/>
                <a:cs typeface="Arial" panose="020B0604020202020204" pitchFamily="34" charset="0"/>
              </a:rPr>
              <a:t>”.  Nature and agriculture will be brought back into cooperation with people.  God will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break the bars of their yoke</a:t>
            </a:r>
            <a:r>
              <a:rPr lang="en-CA" sz="2400" dirty="0">
                <a:effectLst/>
                <a:latin typeface="Calibri" panose="020F0502020204030204" pitchFamily="34" charset="0"/>
                <a:ea typeface="Calibri" panose="020F0502020204030204" pitchFamily="34" charset="0"/>
                <a:cs typeface="Arial" panose="020B0604020202020204" pitchFamily="34" charset="0"/>
              </a:rPr>
              <a:t>” – this yoke is the yoke of sin enslaving all peoples of the world (Lm1:14).  The people of the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New Israel</a:t>
            </a:r>
            <a:r>
              <a:rPr lang="en-CA" sz="2400" dirty="0">
                <a:effectLst/>
                <a:latin typeface="Calibri" panose="020F0502020204030204" pitchFamily="34" charset="0"/>
                <a:ea typeface="Calibri" panose="020F0502020204030204" pitchFamily="34" charset="0"/>
                <a:cs typeface="Arial" panose="020B0604020202020204" pitchFamily="34" charset="0"/>
              </a:rPr>
              <a:t> will be to God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human sheep of my pasture</a:t>
            </a:r>
            <a:r>
              <a:rPr lang="en-CA" sz="2400" dirty="0">
                <a:effectLst/>
                <a:latin typeface="Calibri" panose="020F0502020204030204" pitchFamily="34" charset="0"/>
                <a:ea typeface="Calibri" panose="020F0502020204030204" pitchFamily="34" charset="0"/>
                <a:cs typeface="Arial" panose="020B0604020202020204" pitchFamily="34" charset="0"/>
              </a:rPr>
              <a:t>”.</a:t>
            </a:r>
          </a:p>
        </p:txBody>
      </p:sp>
      <p:sp>
        <p:nvSpPr>
          <p:cNvPr id="4" name="Date Placeholder 3">
            <a:extLst>
              <a:ext uri="{FF2B5EF4-FFF2-40B4-BE49-F238E27FC236}">
                <a16:creationId xmlns:a16="http://schemas.microsoft.com/office/drawing/2014/main" xmlns="" id="{2160D58A-A9B2-40CD-8069-69731EC30E74}"/>
              </a:ext>
            </a:extLst>
          </p:cNvPr>
          <p:cNvSpPr>
            <a:spLocks noGrp="1"/>
          </p:cNvSpPr>
          <p:nvPr>
            <p:ph type="dt" sz="half" idx="10"/>
          </p:nvPr>
        </p:nvSpPr>
        <p:spPr/>
        <p:txBody>
          <a:bodyPr/>
          <a:lstStyle/>
          <a:p>
            <a:fld id="{F9C8365F-99F6-44AE-BAFE-D536274DF73F}" type="datetime1">
              <a:rPr lang="en-CA" smtClean="0"/>
              <a:pPr/>
              <a:t>2021/12/22</a:t>
            </a:fld>
            <a:endParaRPr lang="en-CA"/>
          </a:p>
        </p:txBody>
      </p:sp>
      <p:sp>
        <p:nvSpPr>
          <p:cNvPr id="5" name="Slide Number Placeholder 4">
            <a:extLst>
              <a:ext uri="{FF2B5EF4-FFF2-40B4-BE49-F238E27FC236}">
                <a16:creationId xmlns:a16="http://schemas.microsoft.com/office/drawing/2014/main" xmlns="" id="{CCBF73BB-45F6-4C80-83A6-72FEE3B0D395}"/>
              </a:ext>
            </a:extLst>
          </p:cNvPr>
          <p:cNvSpPr>
            <a:spLocks noGrp="1"/>
          </p:cNvSpPr>
          <p:nvPr>
            <p:ph type="sldNum" sz="quarter" idx="12"/>
          </p:nvPr>
        </p:nvSpPr>
        <p:spPr/>
        <p:txBody>
          <a:bodyPr/>
          <a:lstStyle/>
          <a:p>
            <a:fld id="{A27458CC-C9AD-4EFA-A021-F8162969931A}" type="slidenum">
              <a:rPr lang="en-CA" smtClean="0"/>
              <a:pPr/>
              <a:t>20</a:t>
            </a:fld>
            <a:endParaRPr lang="en-CA"/>
          </a:p>
        </p:txBody>
      </p:sp>
    </p:spTree>
    <p:extLst>
      <p:ext uri="{BB962C8B-B14F-4D97-AF65-F5344CB8AC3E}">
        <p14:creationId xmlns:p14="http://schemas.microsoft.com/office/powerpoint/2010/main" xmlns="" val="3336078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9087DB-4E9C-4199-BC67-82215D7F6AAC}"/>
              </a:ext>
            </a:extLst>
          </p:cNvPr>
          <p:cNvSpPr>
            <a:spLocks noGrp="1"/>
          </p:cNvSpPr>
          <p:nvPr>
            <p:ph type="title"/>
          </p:nvPr>
        </p:nvSpPr>
        <p:spPr>
          <a:xfrm>
            <a:off x="838200" y="365126"/>
            <a:ext cx="10515600" cy="3410462"/>
          </a:xfrm>
        </p:spPr>
        <p:txBody>
          <a:bodyPr>
            <a:normAutofit fontScale="90000"/>
          </a:bodyPr>
          <a:lstStyle/>
          <a:p>
            <a:pPr marL="0" marR="0">
              <a:lnSpc>
                <a:spcPct val="100000"/>
              </a:lnSpc>
              <a:spcBef>
                <a:spcPts val="0"/>
              </a:spcBef>
              <a:spcAft>
                <a:spcPts val="0"/>
              </a:spcAft>
            </a:pPr>
            <a:r>
              <a:rPr lang="en-CA" sz="2200" b="1" dirty="0">
                <a:effectLst/>
                <a:latin typeface="Calibri" panose="020F0502020204030204" pitchFamily="34" charset="0"/>
                <a:ea typeface="Calibri" panose="020F0502020204030204" pitchFamily="34" charset="0"/>
                <a:cs typeface="Arial" panose="020B0604020202020204" pitchFamily="34" charset="0"/>
              </a:rPr>
              <a:t>Ezekiel 36:8-15 </a:t>
            </a:r>
            <a:r>
              <a:rPr lang="en-CA" sz="1800" b="1" i="1" dirty="0">
                <a:effectLst/>
                <a:latin typeface="Arial" panose="020B0604020202020204" pitchFamily="34" charset="0"/>
                <a:ea typeface="Calibri" panose="020F0502020204030204" pitchFamily="34" charset="0"/>
              </a:rPr>
              <a:t>The Mountains of Israel</a:t>
            </a:r>
            <a:r>
              <a:rPr lang="en-CA" sz="2200" dirty="0">
                <a:effectLst/>
                <a:latin typeface="Calibri" panose="020F0502020204030204" pitchFamily="34" charset="0"/>
                <a:ea typeface="Calibri" panose="020F0502020204030204" pitchFamily="34" charset="0"/>
                <a:cs typeface="Arial" panose="020B0604020202020204" pitchFamily="34" charset="0"/>
              </a:rPr>
              <a:t/>
            </a:r>
            <a:br>
              <a:rPr lang="en-CA" sz="2200" dirty="0">
                <a:effectLst/>
                <a:latin typeface="Calibri" panose="020F0502020204030204" pitchFamily="34" charset="0"/>
                <a:ea typeface="Calibri" panose="020F0502020204030204" pitchFamily="34" charset="0"/>
                <a:cs typeface="Arial" panose="020B0604020202020204" pitchFamily="34" charset="0"/>
              </a:rPr>
            </a:br>
            <a:r>
              <a:rPr lang="en-CA" sz="2200" dirty="0">
                <a:effectLst/>
                <a:latin typeface="Calibri" panose="020F0502020204030204" pitchFamily="34" charset="0"/>
                <a:ea typeface="Calibri" panose="020F0502020204030204" pitchFamily="34" charset="0"/>
                <a:cs typeface="Arial" panose="020B0604020202020204" pitchFamily="34" charset="0"/>
              </a:rPr>
              <a:t>But you, O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mountains of Israel</a:t>
            </a:r>
            <a:r>
              <a:rPr lang="en-CA" sz="2200" dirty="0">
                <a:effectLst/>
                <a:latin typeface="Calibri" panose="020F0502020204030204" pitchFamily="34" charset="0"/>
                <a:ea typeface="Calibri" panose="020F0502020204030204" pitchFamily="34" charset="0"/>
                <a:cs typeface="Arial" panose="020B0604020202020204" pitchFamily="34" charset="0"/>
              </a:rPr>
              <a:t>, shall shoot forth your branches and yield your fruit to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my people Israel</a:t>
            </a:r>
            <a:r>
              <a:rPr lang="en-CA" sz="2200" dirty="0">
                <a:effectLst/>
                <a:latin typeface="Calibri" panose="020F0502020204030204" pitchFamily="34" charset="0"/>
                <a:ea typeface="Calibri" panose="020F0502020204030204" pitchFamily="34" charset="0"/>
                <a:cs typeface="Arial" panose="020B0604020202020204" pitchFamily="34" charset="0"/>
              </a:rPr>
              <a:t>, for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they will soon come home</a:t>
            </a:r>
            <a:r>
              <a:rPr lang="en-CA" sz="2200" dirty="0">
                <a:effectLst/>
                <a:latin typeface="Calibri" panose="020F0502020204030204" pitchFamily="34" charset="0"/>
                <a:ea typeface="Calibri" panose="020F0502020204030204" pitchFamily="34" charset="0"/>
                <a:cs typeface="Arial" panose="020B0604020202020204" pitchFamily="34" charset="0"/>
              </a:rPr>
              <a:t>.  For behold, I am for you, and I will turn to you, and you shall be tilled and sown.  And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multiply people on you</a:t>
            </a:r>
            <a:r>
              <a:rPr lang="en-CA" sz="2200" dirty="0">
                <a:effectLst/>
                <a:latin typeface="Calibri" panose="020F0502020204030204" pitchFamily="34" charset="0"/>
                <a:ea typeface="Calibri" panose="020F0502020204030204" pitchFamily="34" charset="0"/>
                <a:cs typeface="Arial" panose="020B0604020202020204" pitchFamily="34" charset="0"/>
              </a:rPr>
              <a:t>, the whole house of Israel, all of it.  The cities shall be inhabited and the waste places rebuilt.  And I will multiply on you man and beast, and they shall multiply and be fruitful.  And I will cause you to be inhabited as in your former times, and will do more good to you than ever before.  Then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will know that I am the LORD</a:t>
            </a:r>
            <a:r>
              <a:rPr lang="en-CA" sz="2200" dirty="0">
                <a:effectLst/>
                <a:latin typeface="Calibri" panose="020F0502020204030204" pitchFamily="34" charset="0"/>
                <a:ea typeface="Calibri" panose="020F0502020204030204" pitchFamily="34" charset="0"/>
                <a:cs typeface="Arial" panose="020B0604020202020204" pitchFamily="34" charset="0"/>
              </a:rPr>
              <a:t>.  I will let people walk on you, even my people Israel.  And they shall possess you, and you shall be their inheritance, and you shall no longer bereave them of children … And I will not let you hear anymore the reproach of the nations, and you shall no longer bear the disgrace of the peoples and no longer cause your nation to stumble, declares the Lord GOD.” (ESV)</a:t>
            </a:r>
            <a:endParaRPr lang="en-CA" dirty="0"/>
          </a:p>
        </p:txBody>
      </p:sp>
      <p:sp>
        <p:nvSpPr>
          <p:cNvPr id="3" name="Content Placeholder 2">
            <a:extLst>
              <a:ext uri="{FF2B5EF4-FFF2-40B4-BE49-F238E27FC236}">
                <a16:creationId xmlns:a16="http://schemas.microsoft.com/office/drawing/2014/main" xmlns="" id="{A4D0A0EF-1120-4C94-AB96-61E80EA3B0A8}"/>
              </a:ext>
            </a:extLst>
          </p:cNvPr>
          <p:cNvSpPr>
            <a:spLocks noGrp="1"/>
          </p:cNvSpPr>
          <p:nvPr>
            <p:ph idx="1"/>
          </p:nvPr>
        </p:nvSpPr>
        <p:spPr>
          <a:xfrm>
            <a:off x="838200" y="3775588"/>
            <a:ext cx="10515600" cy="2717286"/>
          </a:xfrm>
        </p:spPr>
        <p:txBody>
          <a:bodyPr>
            <a:normAutofit/>
          </a:bodyPr>
          <a:lstStyle/>
          <a:p>
            <a:r>
              <a:rPr lang="en-CA" sz="2400" b="1" dirty="0">
                <a:effectLst/>
                <a:latin typeface="Calibri" panose="020F0502020204030204" pitchFamily="34" charset="0"/>
                <a:ea typeface="Calibri" panose="020F0502020204030204" pitchFamily="34" charset="0"/>
                <a:cs typeface="Arial" panose="020B0604020202020204" pitchFamily="34" charset="0"/>
              </a:rPr>
              <a:t>Situation:</a:t>
            </a:r>
            <a:r>
              <a:rPr lang="en-CA" sz="2400" dirty="0">
                <a:effectLst/>
                <a:latin typeface="Calibri" panose="020F0502020204030204" pitchFamily="34" charset="0"/>
                <a:ea typeface="Calibri" panose="020F0502020204030204" pitchFamily="34" charset="0"/>
                <a:cs typeface="Arial" panose="020B0604020202020204" pitchFamily="34" charset="0"/>
              </a:rPr>
              <a:t> The first seven verses of chapter 36 deal with the situation following the destruction of 586BC.  The Edomites had moved West and North into the Negeb because it was vacant.  Under their control, this area they would become known as Idumea.</a:t>
            </a:r>
          </a:p>
          <a:p>
            <a:r>
              <a:rPr lang="en-CA" sz="2400" dirty="0">
                <a:effectLst/>
                <a:latin typeface="Calibri" panose="020F0502020204030204" pitchFamily="34" charset="0"/>
                <a:ea typeface="Calibri" panose="020F0502020204030204" pitchFamily="34" charset="0"/>
                <a:cs typeface="Arial" panose="020B0604020202020204" pitchFamily="34" charset="0"/>
              </a:rPr>
              <a:t>This pericope has very much a dual nature.  It looks to the return of the remnant community starting in 538BC as a type of the Second Exodus.  The “mountains of Israel” were a primary location of pagan worship before the exile.</a:t>
            </a:r>
            <a:endParaRPr lang="en-CA" sz="2400" dirty="0"/>
          </a:p>
        </p:txBody>
      </p:sp>
      <p:sp>
        <p:nvSpPr>
          <p:cNvPr id="4" name="Date Placeholder 3">
            <a:extLst>
              <a:ext uri="{FF2B5EF4-FFF2-40B4-BE49-F238E27FC236}">
                <a16:creationId xmlns:a16="http://schemas.microsoft.com/office/drawing/2014/main" xmlns="" id="{1788D2B5-1C48-4FD2-93C4-8578774B7F82}"/>
              </a:ext>
            </a:extLst>
          </p:cNvPr>
          <p:cNvSpPr>
            <a:spLocks noGrp="1"/>
          </p:cNvSpPr>
          <p:nvPr>
            <p:ph type="dt" sz="half" idx="10"/>
          </p:nvPr>
        </p:nvSpPr>
        <p:spPr/>
        <p:txBody>
          <a:bodyPr/>
          <a:lstStyle/>
          <a:p>
            <a:fld id="{4B516254-4864-460C-9A19-9813B0ADCE9B}" type="datetime1">
              <a:rPr lang="en-CA" smtClean="0"/>
              <a:pPr/>
              <a:t>2021/12/22</a:t>
            </a:fld>
            <a:endParaRPr lang="en-CA"/>
          </a:p>
        </p:txBody>
      </p:sp>
      <p:sp>
        <p:nvSpPr>
          <p:cNvPr id="5" name="Slide Number Placeholder 4">
            <a:extLst>
              <a:ext uri="{FF2B5EF4-FFF2-40B4-BE49-F238E27FC236}">
                <a16:creationId xmlns:a16="http://schemas.microsoft.com/office/drawing/2014/main" xmlns="" id="{E579F047-8624-4ABB-A0A0-F0FEF55441B6}"/>
              </a:ext>
            </a:extLst>
          </p:cNvPr>
          <p:cNvSpPr>
            <a:spLocks noGrp="1"/>
          </p:cNvSpPr>
          <p:nvPr>
            <p:ph type="sldNum" sz="quarter" idx="12"/>
          </p:nvPr>
        </p:nvSpPr>
        <p:spPr/>
        <p:txBody>
          <a:bodyPr/>
          <a:lstStyle/>
          <a:p>
            <a:fld id="{A27458CC-C9AD-4EFA-A021-F8162969931A}" type="slidenum">
              <a:rPr lang="en-CA" smtClean="0"/>
              <a:pPr/>
              <a:t>21</a:t>
            </a:fld>
            <a:endParaRPr lang="en-CA"/>
          </a:p>
        </p:txBody>
      </p:sp>
    </p:spTree>
    <p:extLst>
      <p:ext uri="{BB962C8B-B14F-4D97-AF65-F5344CB8AC3E}">
        <p14:creationId xmlns:p14="http://schemas.microsoft.com/office/powerpoint/2010/main" xmlns="" val="3609748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828822-5F51-426B-AB34-8524E71B99FE}"/>
              </a:ext>
            </a:extLst>
          </p:cNvPr>
          <p:cNvSpPr>
            <a:spLocks noGrp="1"/>
          </p:cNvSpPr>
          <p:nvPr>
            <p:ph type="title"/>
          </p:nvPr>
        </p:nvSpPr>
        <p:spPr>
          <a:xfrm>
            <a:off x="838200" y="365125"/>
            <a:ext cx="10515600" cy="1847133"/>
          </a:xfrm>
        </p:spPr>
        <p:txBody>
          <a:bodyPr>
            <a:noAutofit/>
          </a:bodyPr>
          <a:lstStyle/>
          <a:p>
            <a:pPr marL="0" marR="0">
              <a:lnSpc>
                <a:spcPct val="100000"/>
              </a:lnSpc>
              <a:spcBef>
                <a:spcPts val="0"/>
              </a:spcBef>
              <a:spcAft>
                <a:spcPts val="0"/>
              </a:spcAft>
            </a:pPr>
            <a:r>
              <a:rPr lang="en-CA" sz="2000" b="1" dirty="0">
                <a:effectLst/>
                <a:latin typeface="Calibri" panose="020F0502020204030204" pitchFamily="34" charset="0"/>
                <a:ea typeface="Calibri" panose="020F0502020204030204" pitchFamily="34" charset="0"/>
                <a:cs typeface="Arial" panose="020B0604020202020204" pitchFamily="34" charset="0"/>
              </a:rPr>
              <a:t>Jeremiah 4:1-2</a:t>
            </a:r>
            <a:r>
              <a:rPr lang="en-CA" sz="2000" dirty="0">
                <a:effectLst/>
                <a:latin typeface="Calibri" panose="020F0502020204030204" pitchFamily="34" charset="0"/>
                <a:ea typeface="Calibri" panose="020F0502020204030204" pitchFamily="34" charset="0"/>
                <a:cs typeface="Arial" panose="020B0604020202020204" pitchFamily="34" charset="0"/>
              </a:rPr>
              <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“If you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return</a:t>
            </a:r>
            <a:r>
              <a:rPr lang="en-CA" sz="2000" dirty="0">
                <a:effectLst/>
                <a:latin typeface="Calibri" panose="020F0502020204030204" pitchFamily="34" charset="0"/>
                <a:ea typeface="Calibri" panose="020F0502020204030204" pitchFamily="34" charset="0"/>
                <a:cs typeface="Arial" panose="020B0604020202020204" pitchFamily="34" charset="0"/>
              </a:rPr>
              <a:t>, O Israel, declares the LORD,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 me you should return</a:t>
            </a:r>
            <a:r>
              <a:rPr lang="en-CA" sz="2000" dirty="0">
                <a:effectLst/>
                <a:latin typeface="Calibri" panose="020F0502020204030204" pitchFamily="34" charset="0"/>
                <a:ea typeface="Calibri" panose="020F0502020204030204" pitchFamily="34" charset="0"/>
                <a:cs typeface="Arial" panose="020B0604020202020204" pitchFamily="34" charset="0"/>
              </a:rPr>
              <a:t>.</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If you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remove your detestable things </a:t>
            </a:r>
            <a:r>
              <a:rPr lang="en-CA" sz="2000" dirty="0">
                <a:effectLst/>
                <a:latin typeface="Calibri" panose="020F0502020204030204" pitchFamily="34" charset="0"/>
                <a:ea typeface="Calibri" panose="020F0502020204030204" pitchFamily="34" charset="0"/>
                <a:cs typeface="Arial" panose="020B0604020202020204" pitchFamily="34" charset="0"/>
              </a:rPr>
              <a:t>from my presence, and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do not waver</a:t>
            </a:r>
            <a:r>
              <a:rPr lang="en-CA" sz="2000" dirty="0">
                <a:effectLst/>
                <a:latin typeface="Calibri" panose="020F0502020204030204" pitchFamily="34" charset="0"/>
                <a:ea typeface="Calibri" panose="020F0502020204030204" pitchFamily="34" charset="0"/>
                <a:cs typeface="Arial" panose="020B0604020202020204" pitchFamily="34" charset="0"/>
              </a:rPr>
              <a:t>,</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and if you swear, ‘As the LORD lives,’ in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truth</a:t>
            </a:r>
            <a:r>
              <a:rPr lang="en-CA" sz="2000" dirty="0">
                <a:effectLst/>
                <a:latin typeface="Calibri" panose="020F0502020204030204" pitchFamily="34" charset="0"/>
                <a:ea typeface="Calibri" panose="020F0502020204030204" pitchFamily="34" charset="0"/>
                <a:cs typeface="Arial" panose="020B0604020202020204" pitchFamily="34" charset="0"/>
              </a:rPr>
              <a:t>, in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justice</a:t>
            </a:r>
            <a:r>
              <a:rPr lang="en-CA" sz="2000" dirty="0">
                <a:effectLst/>
                <a:latin typeface="Calibri" panose="020F0502020204030204" pitchFamily="34" charset="0"/>
                <a:ea typeface="Calibri" panose="020F0502020204030204" pitchFamily="34" charset="0"/>
                <a:cs typeface="Arial" panose="020B0604020202020204" pitchFamily="34" charset="0"/>
              </a:rPr>
              <a:t>, and in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righteousness</a:t>
            </a:r>
            <a:r>
              <a:rPr lang="en-CA" sz="2000" dirty="0">
                <a:effectLst/>
                <a:latin typeface="Calibri" panose="020F0502020204030204" pitchFamily="34" charset="0"/>
                <a:ea typeface="Calibri" panose="020F0502020204030204" pitchFamily="34" charset="0"/>
                <a:cs typeface="Arial" panose="020B0604020202020204" pitchFamily="34" charset="0"/>
              </a:rPr>
              <a:t>,</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then nations shall bless themselves in him, and in him shall they glory.”  (ESV)</a:t>
            </a:r>
            <a:endParaRPr lang="en-CA" sz="2000" dirty="0"/>
          </a:p>
        </p:txBody>
      </p:sp>
      <p:sp>
        <p:nvSpPr>
          <p:cNvPr id="3" name="Content Placeholder 2">
            <a:extLst>
              <a:ext uri="{FF2B5EF4-FFF2-40B4-BE49-F238E27FC236}">
                <a16:creationId xmlns:a16="http://schemas.microsoft.com/office/drawing/2014/main" xmlns="" id="{CBB0D140-76F5-4A03-B5F0-5B23B7AEC83E}"/>
              </a:ext>
            </a:extLst>
          </p:cNvPr>
          <p:cNvSpPr>
            <a:spLocks noGrp="1"/>
          </p:cNvSpPr>
          <p:nvPr>
            <p:ph idx="1"/>
          </p:nvPr>
        </p:nvSpPr>
        <p:spPr>
          <a:xfrm>
            <a:off x="838200" y="2389239"/>
            <a:ext cx="10515600" cy="4103636"/>
          </a:xfrm>
        </p:spPr>
        <p:txBody>
          <a:bodyPr>
            <a:normAutofit lnSpcReduction="10000"/>
          </a:bodyPr>
          <a:lstStyle/>
          <a:p>
            <a:r>
              <a:rPr lang="en-CA" sz="2400" b="1" dirty="0">
                <a:effectLst/>
                <a:latin typeface="Calibri" panose="020F0502020204030204" pitchFamily="34" charset="0"/>
                <a:ea typeface="Calibri" panose="020F0502020204030204" pitchFamily="34" charset="0"/>
                <a:cs typeface="Arial" panose="020B0604020202020204" pitchFamily="34" charset="0"/>
              </a:rPr>
              <a:t>Situation:</a:t>
            </a:r>
            <a:r>
              <a:rPr lang="en-CA" sz="2400" dirty="0">
                <a:effectLst/>
                <a:latin typeface="Calibri" panose="020F0502020204030204" pitchFamily="34" charset="0"/>
                <a:ea typeface="Calibri" panose="020F0502020204030204" pitchFamily="34" charset="0"/>
                <a:cs typeface="Arial" panose="020B0604020202020204" pitchFamily="34" charset="0"/>
              </a:rPr>
              <a:t> This is likely early in Josiah’s reform, while there is still hope that the nation will repent, so around 620BC.</a:t>
            </a:r>
          </a:p>
          <a:p>
            <a:r>
              <a:rPr lang="en-CA" sz="2400" dirty="0"/>
              <a:t>Verses 3:19-25 briefly recount Israel’s apostacy and need for repentance.</a:t>
            </a:r>
          </a:p>
          <a:p>
            <a:r>
              <a:rPr lang="en-CA" sz="2400" dirty="0">
                <a:effectLst/>
                <a:latin typeface="Calibri" panose="020F0502020204030204" pitchFamily="34" charset="0"/>
                <a:ea typeface="Calibri" panose="020F0502020204030204" pitchFamily="34" charset="0"/>
                <a:cs typeface="Arial" panose="020B0604020202020204" pitchFamily="34" charset="0"/>
              </a:rPr>
              <a:t>Verses 4:1-2a (lines 1-3 above) express YHWH’s desire for true repentance; these lines are the protasis which states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requirements of true repentance</a:t>
            </a:r>
            <a:r>
              <a:rPr lang="en-CA" sz="2400" dirty="0">
                <a:effectLst/>
                <a:latin typeface="Calibri" panose="020F0502020204030204" pitchFamily="34" charset="0"/>
                <a:ea typeface="Calibri" panose="020F0502020204030204" pitchFamily="34" charset="0"/>
                <a:cs typeface="Arial" panose="020B0604020202020204" pitchFamily="34" charset="0"/>
              </a:rPr>
              <a:t>.  </a:t>
            </a:r>
          </a:p>
          <a:p>
            <a:r>
              <a:rPr lang="en-CA" sz="2400" dirty="0">
                <a:effectLst/>
                <a:latin typeface="Calibri" panose="020F0502020204030204" pitchFamily="34" charset="0"/>
                <a:ea typeface="Calibri" panose="020F0502020204030204" pitchFamily="34" charset="0"/>
                <a:cs typeface="Arial" panose="020B0604020202020204" pitchFamily="34" charset="0"/>
              </a:rPr>
              <a:t>The apodosis is line 4 above: it expresses the potential outcome of true repentance.  The allusion to “nations” is to Gn12:3, the promise to Abraham.  The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antecedent of “him” is YHWH</a:t>
            </a:r>
            <a:r>
              <a:rPr lang="en-CA" sz="2400" dirty="0">
                <a:effectLst/>
                <a:latin typeface="Calibri" panose="020F0502020204030204" pitchFamily="34" charset="0"/>
                <a:ea typeface="Calibri" panose="020F0502020204030204" pitchFamily="34" charset="0"/>
                <a:cs typeface="Arial" panose="020B0604020202020204" pitchFamily="34" charset="0"/>
              </a:rPr>
              <a:t>.  “bless themselves” carries the sense of “desire the blessing”.</a:t>
            </a:r>
          </a:p>
          <a:p>
            <a:r>
              <a:rPr lang="en-CA" sz="2400" dirty="0">
                <a:effectLst/>
                <a:latin typeface="Calibri" panose="020F0502020204030204" pitchFamily="34" charset="0"/>
                <a:ea typeface="Calibri" panose="020F0502020204030204" pitchFamily="34" charset="0"/>
                <a:cs typeface="Arial" panose="020B0604020202020204" pitchFamily="34" charset="0"/>
              </a:rPr>
              <a:t>So, God is saying through Jeremiah, that it is not too late for Israel to repent and for the nation to fulfill the original purpose that God intended for it. </a:t>
            </a:r>
            <a:endParaRPr lang="en-CA" sz="2400" dirty="0"/>
          </a:p>
        </p:txBody>
      </p:sp>
      <p:sp>
        <p:nvSpPr>
          <p:cNvPr id="4" name="Date Placeholder 3">
            <a:extLst>
              <a:ext uri="{FF2B5EF4-FFF2-40B4-BE49-F238E27FC236}">
                <a16:creationId xmlns:a16="http://schemas.microsoft.com/office/drawing/2014/main" xmlns="" id="{70BDE3AE-7626-456E-ADF1-02B83E27642A}"/>
              </a:ext>
            </a:extLst>
          </p:cNvPr>
          <p:cNvSpPr>
            <a:spLocks noGrp="1"/>
          </p:cNvSpPr>
          <p:nvPr>
            <p:ph type="dt" sz="half" idx="10"/>
          </p:nvPr>
        </p:nvSpPr>
        <p:spPr/>
        <p:txBody>
          <a:bodyPr/>
          <a:lstStyle/>
          <a:p>
            <a:fld id="{188265E3-ABA4-4041-8A46-24B7ED44FC40}" type="datetime1">
              <a:rPr lang="en-CA" smtClean="0"/>
              <a:pPr/>
              <a:t>2021/12/22</a:t>
            </a:fld>
            <a:endParaRPr lang="en-CA"/>
          </a:p>
        </p:txBody>
      </p:sp>
      <p:sp>
        <p:nvSpPr>
          <p:cNvPr id="5" name="Slide Number Placeholder 4">
            <a:extLst>
              <a:ext uri="{FF2B5EF4-FFF2-40B4-BE49-F238E27FC236}">
                <a16:creationId xmlns:a16="http://schemas.microsoft.com/office/drawing/2014/main" xmlns="" id="{382E93EB-56E6-4FEF-A88D-9763CD92C878}"/>
              </a:ext>
            </a:extLst>
          </p:cNvPr>
          <p:cNvSpPr>
            <a:spLocks noGrp="1"/>
          </p:cNvSpPr>
          <p:nvPr>
            <p:ph type="sldNum" sz="quarter" idx="12"/>
          </p:nvPr>
        </p:nvSpPr>
        <p:spPr/>
        <p:txBody>
          <a:bodyPr/>
          <a:lstStyle/>
          <a:p>
            <a:fld id="{A27458CC-C9AD-4EFA-A021-F8162969931A}" type="slidenum">
              <a:rPr lang="en-CA" smtClean="0"/>
              <a:pPr/>
              <a:t>3</a:t>
            </a:fld>
            <a:endParaRPr lang="en-CA"/>
          </a:p>
        </p:txBody>
      </p:sp>
    </p:spTree>
    <p:extLst>
      <p:ext uri="{BB962C8B-B14F-4D97-AF65-F5344CB8AC3E}">
        <p14:creationId xmlns:p14="http://schemas.microsoft.com/office/powerpoint/2010/main" xmlns="" val="1288884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AD0F92-5305-46B7-A85B-F2A4C2798F79}"/>
              </a:ext>
            </a:extLst>
          </p:cNvPr>
          <p:cNvSpPr>
            <a:spLocks noGrp="1"/>
          </p:cNvSpPr>
          <p:nvPr>
            <p:ph type="title"/>
          </p:nvPr>
        </p:nvSpPr>
        <p:spPr>
          <a:xfrm>
            <a:off x="838200" y="365125"/>
            <a:ext cx="10515600" cy="3063874"/>
          </a:xfrm>
        </p:spPr>
        <p:txBody>
          <a:bodyPr>
            <a:noAutofit/>
          </a:bodyPr>
          <a:lstStyle/>
          <a:p>
            <a:pPr marL="0" marR="0">
              <a:lnSpc>
                <a:spcPct val="100000"/>
              </a:lnSpc>
              <a:spcBef>
                <a:spcPts val="0"/>
              </a:spcBef>
              <a:spcAft>
                <a:spcPts val="0"/>
              </a:spcAft>
            </a:pPr>
            <a:r>
              <a:rPr lang="en-CA" sz="2000" b="1" dirty="0">
                <a:effectLst/>
                <a:latin typeface="Calibri" panose="020F0502020204030204" pitchFamily="34" charset="0"/>
                <a:ea typeface="Calibri" panose="020F0502020204030204" pitchFamily="34" charset="0"/>
                <a:cs typeface="Arial" panose="020B0604020202020204" pitchFamily="34" charset="0"/>
              </a:rPr>
              <a:t>Jeremiah 5:1-3</a:t>
            </a:r>
            <a:r>
              <a:rPr lang="en-CA" sz="2000" dirty="0">
                <a:effectLst/>
                <a:latin typeface="Calibri" panose="020F0502020204030204" pitchFamily="34" charset="0"/>
                <a:ea typeface="Calibri" panose="020F0502020204030204" pitchFamily="34" charset="0"/>
                <a:cs typeface="Arial" panose="020B0604020202020204" pitchFamily="34" charset="0"/>
              </a:rPr>
              <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Run to and fro through the streets of Jerusalem, look and take note!</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Search her squares to see, if you can find a man, </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one who does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justice</a:t>
            </a:r>
            <a:r>
              <a:rPr lang="en-CA" sz="2000" dirty="0">
                <a:effectLst/>
                <a:latin typeface="Calibri" panose="020F0502020204030204" pitchFamily="34" charset="0"/>
                <a:ea typeface="Calibri" panose="020F0502020204030204" pitchFamily="34" charset="0"/>
                <a:cs typeface="Arial" panose="020B0604020202020204" pitchFamily="34" charset="0"/>
              </a:rPr>
              <a:t>, and seeks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truth</a:t>
            </a:r>
            <a:r>
              <a:rPr lang="en-CA" sz="2000" dirty="0">
                <a:effectLst/>
                <a:latin typeface="Calibri" panose="020F0502020204030204" pitchFamily="34" charset="0"/>
                <a:ea typeface="Calibri" panose="020F0502020204030204" pitchFamily="34" charset="0"/>
                <a:cs typeface="Arial" panose="020B0604020202020204" pitchFamily="34" charset="0"/>
              </a:rPr>
              <a:t>, that I may pardon her.</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Though they say, “As the LORD lives,” yet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they swear falsely</a:t>
            </a:r>
            <a:r>
              <a:rPr lang="en-CA" sz="2000" dirty="0">
                <a:effectLst/>
                <a:latin typeface="Calibri" panose="020F0502020204030204" pitchFamily="34" charset="0"/>
                <a:ea typeface="Calibri" panose="020F0502020204030204" pitchFamily="34" charset="0"/>
                <a:cs typeface="Arial" panose="020B0604020202020204" pitchFamily="34" charset="0"/>
              </a:rPr>
              <a:t>.</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O LORD, do not your eyes look for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truth</a:t>
            </a:r>
            <a:r>
              <a:rPr lang="en-CA" sz="2000" dirty="0">
                <a:effectLst/>
                <a:latin typeface="Calibri" panose="020F0502020204030204" pitchFamily="34" charset="0"/>
                <a:ea typeface="Calibri" panose="020F0502020204030204" pitchFamily="34" charset="0"/>
                <a:cs typeface="Arial" panose="020B0604020202020204" pitchFamily="34" charset="0"/>
              </a:rPr>
              <a:t>?</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You have struck them down, but they felt no anguish;</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you have consumed them, but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they refused to take correction</a:t>
            </a:r>
            <a:r>
              <a:rPr lang="en-CA" sz="2000" dirty="0">
                <a:effectLst/>
                <a:latin typeface="Calibri" panose="020F0502020204030204" pitchFamily="34" charset="0"/>
                <a:ea typeface="Calibri" panose="020F0502020204030204" pitchFamily="34" charset="0"/>
                <a:cs typeface="Arial" panose="020B0604020202020204" pitchFamily="34" charset="0"/>
              </a:rPr>
              <a:t>.</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They have made their faces harder than rock;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they have refused to repent</a:t>
            </a:r>
            <a:r>
              <a:rPr lang="en-CA" sz="2000" dirty="0">
                <a:effectLst/>
                <a:latin typeface="Calibri" panose="020F0502020204030204" pitchFamily="34" charset="0"/>
                <a:ea typeface="Calibri" panose="020F0502020204030204" pitchFamily="34" charset="0"/>
                <a:cs typeface="Arial" panose="020B0604020202020204" pitchFamily="34" charset="0"/>
              </a:rPr>
              <a:t>.  (ESV)</a:t>
            </a:r>
            <a:endParaRPr lang="en-CA" sz="2000" dirty="0"/>
          </a:p>
        </p:txBody>
      </p:sp>
      <p:sp>
        <p:nvSpPr>
          <p:cNvPr id="3" name="Content Placeholder 2">
            <a:extLst>
              <a:ext uri="{FF2B5EF4-FFF2-40B4-BE49-F238E27FC236}">
                <a16:creationId xmlns:a16="http://schemas.microsoft.com/office/drawing/2014/main" xmlns="" id="{04A2DA5B-FD15-470A-BEAA-32D783FF5049}"/>
              </a:ext>
            </a:extLst>
          </p:cNvPr>
          <p:cNvSpPr>
            <a:spLocks noGrp="1"/>
          </p:cNvSpPr>
          <p:nvPr>
            <p:ph idx="1"/>
          </p:nvPr>
        </p:nvSpPr>
        <p:spPr>
          <a:xfrm>
            <a:off x="838200" y="3672348"/>
            <a:ext cx="10515600" cy="2820526"/>
          </a:xfrm>
        </p:spPr>
        <p:txBody>
          <a:bodyPr>
            <a:normAutofit/>
          </a:bodyPr>
          <a:lstStyle/>
          <a:p>
            <a:r>
              <a:rPr lang="en-CA" sz="2400" b="1" dirty="0">
                <a:effectLst/>
                <a:latin typeface="Calibri" panose="020F0502020204030204" pitchFamily="34" charset="0"/>
                <a:ea typeface="Calibri" panose="020F0502020204030204" pitchFamily="34" charset="0"/>
                <a:cs typeface="Arial" panose="020B0604020202020204" pitchFamily="34" charset="0"/>
              </a:rPr>
              <a:t>Situation:</a:t>
            </a:r>
            <a:r>
              <a:rPr lang="en-CA" sz="2400" dirty="0">
                <a:effectLst/>
                <a:latin typeface="Calibri" panose="020F0502020204030204" pitchFamily="34" charset="0"/>
                <a:ea typeface="Calibri" panose="020F0502020204030204" pitchFamily="34" charset="0"/>
                <a:cs typeface="Arial" panose="020B0604020202020204" pitchFamily="34" charset="0"/>
              </a:rPr>
              <a:t> This is likely late in Josiah’s reform, when it is clear that the people are NOT repenting, so about 612BC.</a:t>
            </a:r>
          </a:p>
          <a:p>
            <a:r>
              <a:rPr lang="en-CA" sz="2400" dirty="0">
                <a:effectLst/>
                <a:latin typeface="Calibri" panose="020F0502020204030204" pitchFamily="34" charset="0"/>
                <a:ea typeface="Calibri" panose="020F0502020204030204" pitchFamily="34" charset="0"/>
                <a:cs typeface="Arial" panose="020B0604020202020204" pitchFamily="34" charset="0"/>
              </a:rPr>
              <a:t>These verses introduce all of chapter 5, which goes on to examine in detail the sins of Israel, the refusal of the people to repent, and impending punishment leading to the final destruction of the nation.  </a:t>
            </a:r>
          </a:p>
          <a:p>
            <a:r>
              <a:rPr lang="en-CA" sz="2400" dirty="0">
                <a:effectLst/>
                <a:latin typeface="Calibri" panose="020F0502020204030204" pitchFamily="34" charset="0"/>
                <a:ea typeface="Calibri" panose="020F0502020204030204" pitchFamily="34" charset="0"/>
                <a:cs typeface="Arial" panose="020B0604020202020204" pitchFamily="34" charset="0"/>
              </a:rPr>
              <a:t>The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root cause of the destruction</a:t>
            </a:r>
            <a:r>
              <a:rPr lang="en-CA" sz="2400" dirty="0">
                <a:effectLst/>
                <a:latin typeface="Calibri" panose="020F0502020204030204" pitchFamily="34" charset="0"/>
                <a:ea typeface="Calibri" panose="020F0502020204030204" pitchFamily="34" charset="0"/>
                <a:cs typeface="Arial" panose="020B0604020202020204" pitchFamily="34" charset="0"/>
              </a:rPr>
              <a:t> is as stated in the last two lines above: “… they refused to take correction”, “… they have refused to repent”.</a:t>
            </a:r>
            <a:endParaRPr lang="en-CA" sz="2400" dirty="0"/>
          </a:p>
        </p:txBody>
      </p:sp>
      <p:sp>
        <p:nvSpPr>
          <p:cNvPr id="4" name="Date Placeholder 3">
            <a:extLst>
              <a:ext uri="{FF2B5EF4-FFF2-40B4-BE49-F238E27FC236}">
                <a16:creationId xmlns:a16="http://schemas.microsoft.com/office/drawing/2014/main" xmlns="" id="{6CB30404-573D-49A6-80D1-9ACE20181FD7}"/>
              </a:ext>
            </a:extLst>
          </p:cNvPr>
          <p:cNvSpPr>
            <a:spLocks noGrp="1"/>
          </p:cNvSpPr>
          <p:nvPr>
            <p:ph type="dt" sz="half" idx="10"/>
          </p:nvPr>
        </p:nvSpPr>
        <p:spPr/>
        <p:txBody>
          <a:bodyPr/>
          <a:lstStyle/>
          <a:p>
            <a:fld id="{971EAF55-9AE3-4E2E-8DC1-E6D03CF82240}" type="datetime1">
              <a:rPr lang="en-CA" smtClean="0"/>
              <a:pPr/>
              <a:t>2021/12/22</a:t>
            </a:fld>
            <a:endParaRPr lang="en-CA"/>
          </a:p>
        </p:txBody>
      </p:sp>
      <p:sp>
        <p:nvSpPr>
          <p:cNvPr id="5" name="Slide Number Placeholder 4">
            <a:extLst>
              <a:ext uri="{FF2B5EF4-FFF2-40B4-BE49-F238E27FC236}">
                <a16:creationId xmlns:a16="http://schemas.microsoft.com/office/drawing/2014/main" xmlns="" id="{7A64A550-908A-4747-A2DE-C2B6C2116451}"/>
              </a:ext>
            </a:extLst>
          </p:cNvPr>
          <p:cNvSpPr>
            <a:spLocks noGrp="1"/>
          </p:cNvSpPr>
          <p:nvPr>
            <p:ph type="sldNum" sz="quarter" idx="12"/>
          </p:nvPr>
        </p:nvSpPr>
        <p:spPr/>
        <p:txBody>
          <a:bodyPr/>
          <a:lstStyle/>
          <a:p>
            <a:fld id="{A27458CC-C9AD-4EFA-A021-F8162969931A}" type="slidenum">
              <a:rPr lang="en-CA" smtClean="0"/>
              <a:pPr/>
              <a:t>4</a:t>
            </a:fld>
            <a:endParaRPr lang="en-CA"/>
          </a:p>
        </p:txBody>
      </p:sp>
    </p:spTree>
    <p:extLst>
      <p:ext uri="{BB962C8B-B14F-4D97-AF65-F5344CB8AC3E}">
        <p14:creationId xmlns:p14="http://schemas.microsoft.com/office/powerpoint/2010/main" xmlns="" val="1208165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28E648-A432-4743-BC7B-C34825AED6E1}"/>
              </a:ext>
            </a:extLst>
          </p:cNvPr>
          <p:cNvSpPr>
            <a:spLocks noGrp="1"/>
          </p:cNvSpPr>
          <p:nvPr>
            <p:ph type="title"/>
          </p:nvPr>
        </p:nvSpPr>
        <p:spPr/>
        <p:txBody>
          <a:bodyPr/>
          <a:lstStyle/>
          <a:p>
            <a:pPr algn="ctr"/>
            <a:r>
              <a:rPr lang="en-CA" dirty="0">
                <a:latin typeface="Arial Black" panose="020B0A04020102020204" pitchFamily="34" charset="0"/>
              </a:rPr>
              <a:t>The Outcome of Apostacy</a:t>
            </a:r>
          </a:p>
        </p:txBody>
      </p:sp>
      <p:sp>
        <p:nvSpPr>
          <p:cNvPr id="3" name="Content Placeholder 2">
            <a:extLst>
              <a:ext uri="{FF2B5EF4-FFF2-40B4-BE49-F238E27FC236}">
                <a16:creationId xmlns:a16="http://schemas.microsoft.com/office/drawing/2014/main" xmlns="" id="{63FC9C11-DDE4-4F46-B9CC-5C4A4425A039}"/>
              </a:ext>
            </a:extLst>
          </p:cNvPr>
          <p:cNvSpPr>
            <a:spLocks noGrp="1"/>
          </p:cNvSpPr>
          <p:nvPr>
            <p:ph idx="1"/>
          </p:nvPr>
        </p:nvSpPr>
        <p:spPr/>
        <p:txBody>
          <a:bodyPr/>
          <a:lstStyle/>
          <a:p>
            <a:pPr marL="0" marR="0" indent="0">
              <a:lnSpc>
                <a:spcPct val="107000"/>
              </a:lnSpc>
              <a:spcBef>
                <a:spcPts val="1200"/>
              </a:spcBef>
              <a:spcAft>
                <a:spcPts val="600"/>
              </a:spcAft>
              <a:buNone/>
            </a:pPr>
            <a:r>
              <a:rPr lang="en-CA" sz="2400" b="1" i="1" u="sng" dirty="0">
                <a:effectLst/>
                <a:latin typeface="Calibri" panose="020F0502020204030204" pitchFamily="34" charset="0"/>
                <a:ea typeface="Calibri" panose="020F0502020204030204" pitchFamily="34" charset="0"/>
                <a:cs typeface="Arial" panose="020B0604020202020204" pitchFamily="34" charset="0"/>
              </a:rPr>
              <a:t>Destruction:</a:t>
            </a:r>
            <a:endParaRPr lang="en-CA"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600"/>
              </a:spcAft>
              <a:buNone/>
            </a:pPr>
            <a:r>
              <a:rPr lang="en-CA" sz="2400" dirty="0">
                <a:effectLst/>
                <a:latin typeface="Calibri" panose="020F0502020204030204" pitchFamily="34" charset="0"/>
                <a:ea typeface="Calibri" panose="020F0502020204030204" pitchFamily="34" charset="0"/>
                <a:cs typeface="Arial" panose="020B0604020202020204" pitchFamily="34" charset="0"/>
              </a:rPr>
              <a:t>The Book of Jeremiah contains many prophecies of the destruction of Jerusalem and the last vestiges of the Nation of Israel.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destruction is clearly presented as the direct action of God.</a:t>
            </a:r>
            <a:r>
              <a:rPr lang="en-CA" sz="2400" dirty="0">
                <a:effectLst/>
                <a:latin typeface="Calibri" panose="020F0502020204030204" pitchFamily="34" charset="0"/>
                <a:ea typeface="Calibri" panose="020F0502020204030204" pitchFamily="34" charset="0"/>
                <a:cs typeface="Arial" panose="020B0604020202020204" pitchFamily="34" charset="0"/>
              </a:rPr>
              <a:t>  It is the punishment required by the Sinai Covenant necessary because the people of Israel broke the covenant and refused to repent.</a:t>
            </a:r>
          </a:p>
          <a:p>
            <a:endParaRPr lang="en-CA" dirty="0"/>
          </a:p>
        </p:txBody>
      </p:sp>
      <p:sp>
        <p:nvSpPr>
          <p:cNvPr id="4" name="Date Placeholder 3">
            <a:extLst>
              <a:ext uri="{FF2B5EF4-FFF2-40B4-BE49-F238E27FC236}">
                <a16:creationId xmlns:a16="http://schemas.microsoft.com/office/drawing/2014/main" xmlns="" id="{4AC05834-FAD7-4951-8905-A8F2FF10C398}"/>
              </a:ext>
            </a:extLst>
          </p:cNvPr>
          <p:cNvSpPr>
            <a:spLocks noGrp="1"/>
          </p:cNvSpPr>
          <p:nvPr>
            <p:ph type="dt" sz="half" idx="10"/>
          </p:nvPr>
        </p:nvSpPr>
        <p:spPr/>
        <p:txBody>
          <a:bodyPr/>
          <a:lstStyle/>
          <a:p>
            <a:fld id="{0BF3B5F3-B19B-4A35-88A3-C23BECA52955}" type="datetime1">
              <a:rPr lang="en-CA" smtClean="0"/>
              <a:pPr/>
              <a:t>2021/12/22</a:t>
            </a:fld>
            <a:endParaRPr lang="en-CA"/>
          </a:p>
        </p:txBody>
      </p:sp>
      <p:sp>
        <p:nvSpPr>
          <p:cNvPr id="5" name="Slide Number Placeholder 4">
            <a:extLst>
              <a:ext uri="{FF2B5EF4-FFF2-40B4-BE49-F238E27FC236}">
                <a16:creationId xmlns:a16="http://schemas.microsoft.com/office/drawing/2014/main" xmlns="" id="{3E1EACA8-2CC5-4662-A33D-4A3423E45501}"/>
              </a:ext>
            </a:extLst>
          </p:cNvPr>
          <p:cNvSpPr>
            <a:spLocks noGrp="1"/>
          </p:cNvSpPr>
          <p:nvPr>
            <p:ph type="sldNum" sz="quarter" idx="12"/>
          </p:nvPr>
        </p:nvSpPr>
        <p:spPr/>
        <p:txBody>
          <a:bodyPr/>
          <a:lstStyle/>
          <a:p>
            <a:fld id="{A27458CC-C9AD-4EFA-A021-F8162969931A}" type="slidenum">
              <a:rPr lang="en-CA" smtClean="0"/>
              <a:pPr/>
              <a:t>5</a:t>
            </a:fld>
            <a:endParaRPr lang="en-CA"/>
          </a:p>
        </p:txBody>
      </p:sp>
    </p:spTree>
    <p:extLst>
      <p:ext uri="{BB962C8B-B14F-4D97-AF65-F5344CB8AC3E}">
        <p14:creationId xmlns:p14="http://schemas.microsoft.com/office/powerpoint/2010/main" xmlns="" val="1128611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57BB77-7C3B-4C8F-9301-83DDE2FA9946}"/>
              </a:ext>
            </a:extLst>
          </p:cNvPr>
          <p:cNvSpPr>
            <a:spLocks noGrp="1"/>
          </p:cNvSpPr>
          <p:nvPr>
            <p:ph type="title"/>
          </p:nvPr>
        </p:nvSpPr>
        <p:spPr>
          <a:xfrm>
            <a:off x="838200" y="365125"/>
            <a:ext cx="10515600" cy="1773391"/>
          </a:xfrm>
        </p:spPr>
        <p:txBody>
          <a:bodyPr>
            <a:normAutofit/>
          </a:bodyPr>
          <a:lstStyle/>
          <a:p>
            <a:pPr marL="0" marR="0">
              <a:lnSpc>
                <a:spcPct val="100000"/>
              </a:lnSpc>
              <a:spcBef>
                <a:spcPts val="0"/>
              </a:spcBef>
              <a:spcAft>
                <a:spcPts val="0"/>
              </a:spcAft>
            </a:pPr>
            <a:r>
              <a:rPr lang="en-CA" sz="2200" b="1" dirty="0">
                <a:effectLst/>
                <a:latin typeface="Calibri" panose="020F0502020204030204" pitchFamily="34" charset="0"/>
                <a:ea typeface="Calibri" panose="020F0502020204030204" pitchFamily="34" charset="0"/>
                <a:cs typeface="Arial" panose="020B0604020202020204" pitchFamily="34" charset="0"/>
              </a:rPr>
              <a:t>Jeremiah 9:11, 16</a:t>
            </a:r>
            <a:r>
              <a:rPr lang="en-CA" sz="2200" dirty="0">
                <a:effectLst/>
                <a:latin typeface="Calibri" panose="020F0502020204030204" pitchFamily="34" charset="0"/>
                <a:ea typeface="Calibri" panose="020F0502020204030204" pitchFamily="34" charset="0"/>
                <a:cs typeface="Arial" panose="020B0604020202020204" pitchFamily="34" charset="0"/>
              </a:rPr>
              <a:t/>
            </a:r>
            <a:br>
              <a:rPr lang="en-CA" sz="2200" dirty="0">
                <a:effectLst/>
                <a:latin typeface="Calibri" panose="020F0502020204030204" pitchFamily="34" charset="0"/>
                <a:ea typeface="Calibri" panose="020F0502020204030204" pitchFamily="34" charset="0"/>
                <a:cs typeface="Arial" panose="020B0604020202020204" pitchFamily="34" charset="0"/>
              </a:rPr>
            </a:br>
            <a:r>
              <a:rPr lang="en-CA" sz="2200" dirty="0">
                <a:effectLst/>
                <a:latin typeface="Calibri" panose="020F0502020204030204" pitchFamily="34" charset="0"/>
                <a:ea typeface="Calibri" panose="020F0502020204030204" pitchFamily="34" charset="0"/>
                <a:cs typeface="Arial" panose="020B0604020202020204" pitchFamily="34" charset="0"/>
              </a:rPr>
              <a:t>I will make Jerusalem a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heap of ruins</a:t>
            </a:r>
            <a:r>
              <a:rPr lang="en-CA" sz="2200" dirty="0">
                <a:effectLst/>
                <a:latin typeface="Calibri" panose="020F0502020204030204" pitchFamily="34" charset="0"/>
                <a:ea typeface="Calibri" panose="020F0502020204030204" pitchFamily="34" charset="0"/>
                <a:cs typeface="Arial" panose="020B0604020202020204" pitchFamily="34" charset="0"/>
              </a:rPr>
              <a:t>, a lair of jackals,</a:t>
            </a:r>
            <a:br>
              <a:rPr lang="en-CA" sz="2200" dirty="0">
                <a:effectLst/>
                <a:latin typeface="Calibri" panose="020F0502020204030204" pitchFamily="34" charset="0"/>
                <a:ea typeface="Calibri" panose="020F0502020204030204" pitchFamily="34" charset="0"/>
                <a:cs typeface="Arial" panose="020B0604020202020204" pitchFamily="34" charset="0"/>
              </a:rPr>
            </a:br>
            <a:r>
              <a:rPr lang="en-CA" sz="2200" dirty="0">
                <a:effectLst/>
                <a:latin typeface="Calibri" panose="020F0502020204030204" pitchFamily="34" charset="0"/>
                <a:ea typeface="Calibri" panose="020F0502020204030204" pitchFamily="34" charset="0"/>
                <a:cs typeface="Arial" panose="020B0604020202020204" pitchFamily="34" charset="0"/>
              </a:rPr>
              <a:t>and I will make the cities of Judah a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desolation, without inhabitant</a:t>
            </a:r>
            <a:r>
              <a:rPr lang="en-CA" sz="2200" dirty="0">
                <a:effectLst/>
                <a:latin typeface="Calibri" panose="020F0502020204030204" pitchFamily="34" charset="0"/>
                <a:ea typeface="Calibri" panose="020F0502020204030204" pitchFamily="34" charset="0"/>
                <a:cs typeface="Arial" panose="020B0604020202020204" pitchFamily="34" charset="0"/>
              </a:rPr>
              <a:t>.</a:t>
            </a:r>
            <a:br>
              <a:rPr lang="en-CA" sz="2200" dirty="0">
                <a:effectLst/>
                <a:latin typeface="Calibri" panose="020F0502020204030204" pitchFamily="34" charset="0"/>
                <a:ea typeface="Calibri" panose="020F0502020204030204" pitchFamily="34" charset="0"/>
                <a:cs typeface="Arial" panose="020B0604020202020204" pitchFamily="34" charset="0"/>
              </a:rPr>
            </a:br>
            <a:r>
              <a:rPr lang="en-CA" sz="2200" dirty="0">
                <a:effectLst/>
                <a:latin typeface="Calibri" panose="020F0502020204030204" pitchFamily="34" charset="0"/>
                <a:ea typeface="Calibri" panose="020F0502020204030204" pitchFamily="34" charset="0"/>
                <a:cs typeface="Arial" panose="020B0604020202020204" pitchFamily="34" charset="0"/>
              </a:rPr>
              <a:t>I will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scatter them among the nations </a:t>
            </a:r>
            <a:r>
              <a:rPr lang="en-CA" sz="2200" dirty="0">
                <a:effectLst/>
                <a:latin typeface="Calibri" panose="020F0502020204030204" pitchFamily="34" charset="0"/>
                <a:ea typeface="Calibri" panose="020F0502020204030204" pitchFamily="34" charset="0"/>
                <a:cs typeface="Arial" panose="020B0604020202020204" pitchFamily="34" charset="0"/>
              </a:rPr>
              <a:t>whom neither they nor their fathers have known, </a:t>
            </a:r>
            <a:br>
              <a:rPr lang="en-CA" sz="2200" dirty="0">
                <a:effectLst/>
                <a:latin typeface="Calibri" panose="020F0502020204030204" pitchFamily="34" charset="0"/>
                <a:ea typeface="Calibri" panose="020F0502020204030204" pitchFamily="34" charset="0"/>
                <a:cs typeface="Arial" panose="020B0604020202020204" pitchFamily="34" charset="0"/>
              </a:rPr>
            </a:br>
            <a:r>
              <a:rPr lang="en-CA" sz="2200" dirty="0">
                <a:effectLst/>
                <a:latin typeface="Calibri" panose="020F0502020204030204" pitchFamily="34" charset="0"/>
                <a:ea typeface="Calibri" panose="020F0502020204030204" pitchFamily="34" charset="0"/>
                <a:cs typeface="Arial" panose="020B0604020202020204" pitchFamily="34" charset="0"/>
              </a:rPr>
              <a:t>and I will send the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sword</a:t>
            </a:r>
            <a:r>
              <a:rPr lang="en-CA" sz="2200" dirty="0">
                <a:effectLst/>
                <a:latin typeface="Calibri" panose="020F0502020204030204" pitchFamily="34" charset="0"/>
                <a:ea typeface="Calibri" panose="020F0502020204030204" pitchFamily="34" charset="0"/>
                <a:cs typeface="Arial" panose="020B0604020202020204" pitchFamily="34" charset="0"/>
              </a:rPr>
              <a:t> after them, until I have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consumed them</a:t>
            </a:r>
            <a:r>
              <a:rPr lang="en-CA" sz="2200" dirty="0">
                <a:effectLst/>
                <a:latin typeface="Calibri" panose="020F0502020204030204" pitchFamily="34" charset="0"/>
                <a:ea typeface="Calibri" panose="020F0502020204030204" pitchFamily="34" charset="0"/>
                <a:cs typeface="Arial" panose="020B0604020202020204" pitchFamily="34" charset="0"/>
              </a:rPr>
              <a:t>.  (ESV)</a:t>
            </a:r>
            <a:endParaRPr lang="en-CA" dirty="0"/>
          </a:p>
        </p:txBody>
      </p:sp>
      <p:sp>
        <p:nvSpPr>
          <p:cNvPr id="3" name="Content Placeholder 2">
            <a:extLst>
              <a:ext uri="{FF2B5EF4-FFF2-40B4-BE49-F238E27FC236}">
                <a16:creationId xmlns:a16="http://schemas.microsoft.com/office/drawing/2014/main" xmlns="" id="{08C14CD0-5F69-4702-8B67-FF9F8A5FEFC2}"/>
              </a:ext>
            </a:extLst>
          </p:cNvPr>
          <p:cNvSpPr>
            <a:spLocks noGrp="1"/>
          </p:cNvSpPr>
          <p:nvPr>
            <p:ph idx="1"/>
          </p:nvPr>
        </p:nvSpPr>
        <p:spPr>
          <a:xfrm>
            <a:off x="838199" y="2256503"/>
            <a:ext cx="10695039" cy="4236372"/>
          </a:xfrm>
        </p:spPr>
        <p:txBody>
          <a:bodyPr/>
          <a:lstStyle/>
          <a:p>
            <a:r>
              <a:rPr lang="en-CA" sz="2400" b="1" dirty="0">
                <a:effectLst/>
                <a:latin typeface="Calibri" panose="020F0502020204030204" pitchFamily="34" charset="0"/>
                <a:ea typeface="Calibri" panose="020F0502020204030204" pitchFamily="34" charset="0"/>
                <a:cs typeface="Arial" panose="020B0604020202020204" pitchFamily="34" charset="0"/>
              </a:rPr>
              <a:t>Situation:</a:t>
            </a:r>
            <a:r>
              <a:rPr lang="en-CA" sz="2400" dirty="0">
                <a:effectLst/>
                <a:latin typeface="Calibri" panose="020F0502020204030204" pitchFamily="34" charset="0"/>
                <a:ea typeface="Calibri" panose="020F0502020204030204" pitchFamily="34" charset="0"/>
                <a:cs typeface="Arial" panose="020B0604020202020204" pitchFamily="34" charset="0"/>
              </a:rPr>
              <a:t> This material likely dates between 609 and 605, the early part of Jehoiakim’s reign.  Much of the material we have in chapters 8 through 23 probably comprised the scrolls discussed in chapter 36.</a:t>
            </a:r>
          </a:p>
          <a:p>
            <a:r>
              <a:rPr lang="en-CA" sz="2400" dirty="0">
                <a:effectLst/>
                <a:latin typeface="Calibri" panose="020F0502020204030204" pitchFamily="34" charset="0"/>
                <a:ea typeface="Calibri" panose="020F0502020204030204" pitchFamily="34" charset="0"/>
                <a:cs typeface="Arial" panose="020B0604020202020204" pitchFamily="34" charset="0"/>
              </a:rPr>
              <a:t>These verses are part of a discourse which begins at 8:18 and continues until 9:22.  Jeremiah expresses his grief over the condition of his people.  He quotes several sayings of YHWH specifying the destruction to result from the punishment to be inflicted by YHWH.  </a:t>
            </a:r>
          </a:p>
          <a:p>
            <a:r>
              <a:rPr lang="en-CA" sz="2400" dirty="0">
                <a:effectLst/>
                <a:latin typeface="Calibri" panose="020F0502020204030204" pitchFamily="34" charset="0"/>
                <a:ea typeface="Calibri" panose="020F0502020204030204" pitchFamily="34" charset="0"/>
                <a:cs typeface="Arial" panose="020B0604020202020204" pitchFamily="34" charset="0"/>
              </a:rPr>
              <a:t>The first two lines above clearly foretell the fate of Jerusalem and the other cities.  </a:t>
            </a:r>
          </a:p>
          <a:p>
            <a:r>
              <a:rPr lang="en-CA" sz="2400" dirty="0">
                <a:effectLst/>
                <a:latin typeface="Calibri" panose="020F0502020204030204" pitchFamily="34" charset="0"/>
                <a:ea typeface="Calibri" panose="020F0502020204030204" pitchFamily="34" charset="0"/>
                <a:cs typeface="Arial" panose="020B0604020202020204" pitchFamily="34" charset="0"/>
              </a:rPr>
              <a:t>The last two lines make direct reference to the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covenant curses</a:t>
            </a:r>
            <a:r>
              <a:rPr lang="en-CA" sz="2400" dirty="0">
                <a:effectLst/>
                <a:latin typeface="Calibri" panose="020F0502020204030204" pitchFamily="34" charset="0"/>
                <a:ea typeface="Calibri" panose="020F0502020204030204" pitchFamily="34" charset="0"/>
                <a:cs typeface="Arial" panose="020B0604020202020204" pitchFamily="34" charset="0"/>
              </a:rPr>
              <a:t> (Lv26:33, Dt28:64) the application of which is made necessary by the actions and attitude of the people.</a:t>
            </a:r>
          </a:p>
          <a:p>
            <a:endParaRPr lang="en-CA" dirty="0"/>
          </a:p>
        </p:txBody>
      </p:sp>
      <p:sp>
        <p:nvSpPr>
          <p:cNvPr id="4" name="Date Placeholder 3">
            <a:extLst>
              <a:ext uri="{FF2B5EF4-FFF2-40B4-BE49-F238E27FC236}">
                <a16:creationId xmlns:a16="http://schemas.microsoft.com/office/drawing/2014/main" xmlns="" id="{246090B8-4A8F-45F5-9A81-0EA0C3CB0B4C}"/>
              </a:ext>
            </a:extLst>
          </p:cNvPr>
          <p:cNvSpPr>
            <a:spLocks noGrp="1"/>
          </p:cNvSpPr>
          <p:nvPr>
            <p:ph type="dt" sz="half" idx="10"/>
          </p:nvPr>
        </p:nvSpPr>
        <p:spPr/>
        <p:txBody>
          <a:bodyPr/>
          <a:lstStyle/>
          <a:p>
            <a:fld id="{A6E4D042-0841-4E81-BC85-608216E12AF2}" type="datetime1">
              <a:rPr lang="en-CA" smtClean="0"/>
              <a:pPr/>
              <a:t>2021/12/22</a:t>
            </a:fld>
            <a:endParaRPr lang="en-CA"/>
          </a:p>
        </p:txBody>
      </p:sp>
      <p:sp>
        <p:nvSpPr>
          <p:cNvPr id="5" name="Slide Number Placeholder 4">
            <a:extLst>
              <a:ext uri="{FF2B5EF4-FFF2-40B4-BE49-F238E27FC236}">
                <a16:creationId xmlns:a16="http://schemas.microsoft.com/office/drawing/2014/main" xmlns="" id="{61F58175-03D6-45FC-9255-5EBD87535B71}"/>
              </a:ext>
            </a:extLst>
          </p:cNvPr>
          <p:cNvSpPr>
            <a:spLocks noGrp="1"/>
          </p:cNvSpPr>
          <p:nvPr>
            <p:ph type="sldNum" sz="quarter" idx="12"/>
          </p:nvPr>
        </p:nvSpPr>
        <p:spPr/>
        <p:txBody>
          <a:bodyPr/>
          <a:lstStyle/>
          <a:p>
            <a:fld id="{A27458CC-C9AD-4EFA-A021-F8162969931A}" type="slidenum">
              <a:rPr lang="en-CA" smtClean="0"/>
              <a:pPr/>
              <a:t>6</a:t>
            </a:fld>
            <a:endParaRPr lang="en-CA"/>
          </a:p>
        </p:txBody>
      </p:sp>
    </p:spTree>
    <p:extLst>
      <p:ext uri="{BB962C8B-B14F-4D97-AF65-F5344CB8AC3E}">
        <p14:creationId xmlns:p14="http://schemas.microsoft.com/office/powerpoint/2010/main" xmlns="" val="3016858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7BDC0F-E2BE-4BDF-AC57-8D1ED7225741}"/>
              </a:ext>
            </a:extLst>
          </p:cNvPr>
          <p:cNvSpPr>
            <a:spLocks noGrp="1"/>
          </p:cNvSpPr>
          <p:nvPr>
            <p:ph type="title"/>
          </p:nvPr>
        </p:nvSpPr>
        <p:spPr>
          <a:xfrm>
            <a:off x="398207" y="365125"/>
            <a:ext cx="11533238" cy="1325563"/>
          </a:xfrm>
        </p:spPr>
        <p:txBody>
          <a:bodyPr/>
          <a:lstStyle/>
          <a:p>
            <a:r>
              <a:rPr lang="en-CA" dirty="0">
                <a:latin typeface="Arial Black" panose="020B0A04020102020204" pitchFamily="34" charset="0"/>
              </a:rPr>
              <a:t>Prelude to the Book of Lamentations</a:t>
            </a:r>
          </a:p>
        </p:txBody>
      </p:sp>
      <p:sp>
        <p:nvSpPr>
          <p:cNvPr id="3" name="Content Placeholder 2">
            <a:extLst>
              <a:ext uri="{FF2B5EF4-FFF2-40B4-BE49-F238E27FC236}">
                <a16:creationId xmlns:a16="http://schemas.microsoft.com/office/drawing/2014/main" xmlns="" id="{2F6DD327-6FF1-48F7-920D-748EB052F92F}"/>
              </a:ext>
            </a:extLst>
          </p:cNvPr>
          <p:cNvSpPr>
            <a:spLocks noGrp="1"/>
          </p:cNvSpPr>
          <p:nvPr>
            <p:ph idx="1"/>
          </p:nvPr>
        </p:nvSpPr>
        <p:spPr/>
        <p:txBody>
          <a:bodyPr/>
          <a:lstStyle/>
          <a:p>
            <a:pPr marL="0" marR="0" indent="0">
              <a:lnSpc>
                <a:spcPct val="107000"/>
              </a:lnSpc>
              <a:spcBef>
                <a:spcPts val="1200"/>
              </a:spcBef>
              <a:spcAft>
                <a:spcPts val="600"/>
              </a:spcAft>
              <a:buNone/>
            </a:pPr>
            <a:r>
              <a:rPr lang="en-CA" sz="2400" b="1" i="1" u="sng" dirty="0">
                <a:effectLst/>
                <a:latin typeface="Calibri" panose="020F0502020204030204" pitchFamily="34" charset="0"/>
                <a:ea typeface="Calibri" panose="020F0502020204030204" pitchFamily="34" charset="0"/>
                <a:cs typeface="Arial" panose="020B0604020202020204" pitchFamily="34" charset="0"/>
              </a:rPr>
              <a:t>Jeremiah’s Feelings:</a:t>
            </a:r>
            <a:endParaRPr lang="en-CA"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600"/>
              </a:spcAft>
              <a:buNone/>
            </a:pPr>
            <a:r>
              <a:rPr lang="en-CA" sz="2400" dirty="0">
                <a:effectLst/>
                <a:latin typeface="Calibri" panose="020F0502020204030204" pitchFamily="34" charset="0"/>
                <a:ea typeface="Calibri" panose="020F0502020204030204" pitchFamily="34" charset="0"/>
                <a:cs typeface="Arial" panose="020B0604020202020204" pitchFamily="34" charset="0"/>
              </a:rPr>
              <a:t>Much of Jeremiah’s feelings displayed in the Book of Lamentations are foreshadowed by his feelings expressed in various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soliloquies and prayers </a:t>
            </a:r>
            <a:r>
              <a:rPr lang="en-CA" sz="2400" dirty="0">
                <a:effectLst/>
                <a:latin typeface="Calibri" panose="020F0502020204030204" pitchFamily="34" charset="0"/>
                <a:ea typeface="Calibri" panose="020F0502020204030204" pitchFamily="34" charset="0"/>
                <a:cs typeface="Arial" panose="020B0604020202020204" pitchFamily="34" charset="0"/>
              </a:rPr>
              <a:t>recorded in the Book of Jeremiah.</a:t>
            </a:r>
          </a:p>
          <a:p>
            <a:endParaRPr lang="en-CA" dirty="0"/>
          </a:p>
        </p:txBody>
      </p:sp>
      <p:sp>
        <p:nvSpPr>
          <p:cNvPr id="4" name="Date Placeholder 3">
            <a:extLst>
              <a:ext uri="{FF2B5EF4-FFF2-40B4-BE49-F238E27FC236}">
                <a16:creationId xmlns:a16="http://schemas.microsoft.com/office/drawing/2014/main" xmlns="" id="{26FAB2C6-E91E-4663-A60C-76FA86787747}"/>
              </a:ext>
            </a:extLst>
          </p:cNvPr>
          <p:cNvSpPr>
            <a:spLocks noGrp="1"/>
          </p:cNvSpPr>
          <p:nvPr>
            <p:ph type="dt" sz="half" idx="10"/>
          </p:nvPr>
        </p:nvSpPr>
        <p:spPr/>
        <p:txBody>
          <a:bodyPr/>
          <a:lstStyle/>
          <a:p>
            <a:fld id="{555227A2-0D5E-4C0C-BBB7-3D10CB92B53D}" type="datetime1">
              <a:rPr lang="en-CA" smtClean="0"/>
              <a:pPr/>
              <a:t>2021/12/22</a:t>
            </a:fld>
            <a:endParaRPr lang="en-CA"/>
          </a:p>
        </p:txBody>
      </p:sp>
      <p:sp>
        <p:nvSpPr>
          <p:cNvPr id="5" name="Slide Number Placeholder 4">
            <a:extLst>
              <a:ext uri="{FF2B5EF4-FFF2-40B4-BE49-F238E27FC236}">
                <a16:creationId xmlns:a16="http://schemas.microsoft.com/office/drawing/2014/main" xmlns="" id="{B44F6578-50D1-4604-ABF6-277D7CDF1268}"/>
              </a:ext>
            </a:extLst>
          </p:cNvPr>
          <p:cNvSpPr>
            <a:spLocks noGrp="1"/>
          </p:cNvSpPr>
          <p:nvPr>
            <p:ph type="sldNum" sz="quarter" idx="12"/>
          </p:nvPr>
        </p:nvSpPr>
        <p:spPr/>
        <p:txBody>
          <a:bodyPr/>
          <a:lstStyle/>
          <a:p>
            <a:fld id="{A27458CC-C9AD-4EFA-A021-F8162969931A}" type="slidenum">
              <a:rPr lang="en-CA" smtClean="0"/>
              <a:pPr/>
              <a:t>7</a:t>
            </a:fld>
            <a:endParaRPr lang="en-CA"/>
          </a:p>
        </p:txBody>
      </p:sp>
    </p:spTree>
    <p:extLst>
      <p:ext uri="{BB962C8B-B14F-4D97-AF65-F5344CB8AC3E}">
        <p14:creationId xmlns:p14="http://schemas.microsoft.com/office/powerpoint/2010/main" xmlns="" val="3559414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D38D54-3394-4BE2-B69D-F8B05D637645}"/>
              </a:ext>
            </a:extLst>
          </p:cNvPr>
          <p:cNvSpPr>
            <a:spLocks noGrp="1"/>
          </p:cNvSpPr>
          <p:nvPr>
            <p:ph type="title"/>
          </p:nvPr>
        </p:nvSpPr>
        <p:spPr>
          <a:xfrm>
            <a:off x="176980" y="365125"/>
            <a:ext cx="11769213" cy="2923765"/>
          </a:xfrm>
        </p:spPr>
        <p:txBody>
          <a:bodyPr>
            <a:normAutofit fontScale="90000"/>
          </a:bodyPr>
          <a:lstStyle/>
          <a:p>
            <a:pPr marL="0" marR="0">
              <a:lnSpc>
                <a:spcPct val="107000"/>
              </a:lnSpc>
              <a:spcBef>
                <a:spcPts val="0"/>
              </a:spcBef>
              <a:spcAft>
                <a:spcPts val="0"/>
              </a:spcAft>
            </a:pPr>
            <a:r>
              <a:rPr lang="en-CA" sz="2200" b="1" dirty="0">
                <a:effectLst/>
                <a:latin typeface="Calibri" panose="020F0502020204030204" pitchFamily="34" charset="0"/>
                <a:ea typeface="Calibri" panose="020F0502020204030204" pitchFamily="34" charset="0"/>
                <a:cs typeface="Arial" panose="020B0604020202020204" pitchFamily="34" charset="0"/>
              </a:rPr>
              <a:t>Jeremiah 8:18-19a, 21, 9:1-2a</a:t>
            </a:r>
            <a:r>
              <a:rPr lang="en-CA" sz="2200" dirty="0">
                <a:effectLst/>
                <a:latin typeface="Calibri" panose="020F0502020204030204" pitchFamily="34" charset="0"/>
                <a:ea typeface="Calibri" panose="020F0502020204030204" pitchFamily="34" charset="0"/>
                <a:cs typeface="Arial" panose="020B0604020202020204" pitchFamily="34" charset="0"/>
              </a:rPr>
              <a:t/>
            </a:r>
            <a:br>
              <a:rPr lang="en-CA" sz="2200" dirty="0">
                <a:effectLst/>
                <a:latin typeface="Calibri" panose="020F0502020204030204" pitchFamily="34" charset="0"/>
                <a:ea typeface="Calibri" panose="020F0502020204030204" pitchFamily="34" charset="0"/>
                <a:cs typeface="Arial" panose="020B0604020202020204" pitchFamily="34" charset="0"/>
              </a:rPr>
            </a:br>
            <a:r>
              <a:rPr lang="en-CA" sz="2200" dirty="0">
                <a:effectLst/>
                <a:latin typeface="Calibri" panose="020F0502020204030204" pitchFamily="34" charset="0"/>
                <a:ea typeface="Calibri" panose="020F0502020204030204" pitchFamily="34" charset="0"/>
                <a:cs typeface="Arial" panose="020B0604020202020204" pitchFamily="34" charset="0"/>
              </a:rPr>
              <a:t>My joy is gone; grief is upon me; my heart is sick within me.</a:t>
            </a:r>
            <a:br>
              <a:rPr lang="en-CA" sz="2200" dirty="0">
                <a:effectLst/>
                <a:latin typeface="Calibri" panose="020F0502020204030204" pitchFamily="34" charset="0"/>
                <a:ea typeface="Calibri" panose="020F0502020204030204" pitchFamily="34" charset="0"/>
                <a:cs typeface="Arial" panose="020B0604020202020204" pitchFamily="34" charset="0"/>
              </a:rPr>
            </a:br>
            <a:r>
              <a:rPr lang="en-CA" sz="2200" dirty="0">
                <a:effectLst/>
                <a:latin typeface="Calibri" panose="020F0502020204030204" pitchFamily="34" charset="0"/>
                <a:ea typeface="Calibri" panose="020F0502020204030204" pitchFamily="34" charset="0"/>
                <a:cs typeface="Arial" panose="020B0604020202020204" pitchFamily="34" charset="0"/>
              </a:rPr>
              <a:t>Behold, the cry of the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daughter of my people</a:t>
            </a:r>
            <a:r>
              <a:rPr lang="en-CA" sz="2200" dirty="0">
                <a:effectLst/>
                <a:latin typeface="Calibri" panose="020F0502020204030204" pitchFamily="34" charset="0"/>
                <a:ea typeface="Calibri" panose="020F0502020204030204" pitchFamily="34" charset="0"/>
                <a:cs typeface="Arial" panose="020B0604020202020204" pitchFamily="34" charset="0"/>
              </a:rPr>
              <a:t>, from the length and breadth of the land:</a:t>
            </a:r>
            <a:br>
              <a:rPr lang="en-CA" sz="2200" dirty="0">
                <a:effectLst/>
                <a:latin typeface="Calibri" panose="020F0502020204030204" pitchFamily="34" charset="0"/>
                <a:ea typeface="Calibri" panose="020F0502020204030204" pitchFamily="34" charset="0"/>
                <a:cs typeface="Arial" panose="020B0604020202020204" pitchFamily="34" charset="0"/>
              </a:rPr>
            </a:br>
            <a:r>
              <a:rPr lang="en-CA" sz="2200" dirty="0">
                <a:effectLst/>
                <a:latin typeface="Calibri" panose="020F0502020204030204" pitchFamily="34" charset="0"/>
                <a:ea typeface="Calibri" panose="020F0502020204030204" pitchFamily="34" charset="0"/>
                <a:cs typeface="Arial" panose="020B0604020202020204" pitchFamily="34" charset="0"/>
              </a:rPr>
              <a:t>“Is the LORD not in Zion?  Is her King not in her?” </a:t>
            </a:r>
            <a:br>
              <a:rPr lang="en-CA" sz="2200" dirty="0">
                <a:effectLst/>
                <a:latin typeface="Calibri" panose="020F0502020204030204" pitchFamily="34" charset="0"/>
                <a:ea typeface="Calibri" panose="020F0502020204030204" pitchFamily="34" charset="0"/>
                <a:cs typeface="Arial" panose="020B0604020202020204" pitchFamily="34" charset="0"/>
              </a:rPr>
            </a:br>
            <a:r>
              <a:rPr lang="en-CA" sz="2200" dirty="0">
                <a:effectLst/>
                <a:latin typeface="Calibri" panose="020F0502020204030204" pitchFamily="34" charset="0"/>
                <a:ea typeface="Calibri" panose="020F0502020204030204" pitchFamily="34" charset="0"/>
                <a:cs typeface="Arial" panose="020B0604020202020204" pitchFamily="34" charset="0"/>
              </a:rPr>
              <a:t>For the wound of the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daughter of my people</a:t>
            </a:r>
            <a:r>
              <a:rPr lang="en-CA" sz="2200" dirty="0">
                <a:effectLst/>
                <a:latin typeface="Calibri" panose="020F0502020204030204" pitchFamily="34" charset="0"/>
                <a:ea typeface="Calibri" panose="020F0502020204030204" pitchFamily="34" charset="0"/>
                <a:cs typeface="Arial" panose="020B0604020202020204" pitchFamily="34" charset="0"/>
              </a:rPr>
              <a:t> is my heart wounded; I mourn, and dismay has taken hold on me.</a:t>
            </a:r>
            <a:br>
              <a:rPr lang="en-CA" sz="2200" dirty="0">
                <a:effectLst/>
                <a:latin typeface="Calibri" panose="020F0502020204030204" pitchFamily="34" charset="0"/>
                <a:ea typeface="Calibri" panose="020F0502020204030204" pitchFamily="34" charset="0"/>
                <a:cs typeface="Arial" panose="020B0604020202020204" pitchFamily="34" charset="0"/>
              </a:rPr>
            </a:br>
            <a:r>
              <a:rPr lang="en-CA" sz="2200" dirty="0">
                <a:effectLst/>
                <a:latin typeface="Calibri" panose="020F0502020204030204" pitchFamily="34" charset="0"/>
                <a:ea typeface="Calibri" panose="020F0502020204030204" pitchFamily="34" charset="0"/>
                <a:cs typeface="Arial" panose="020B0604020202020204" pitchFamily="34" charset="0"/>
              </a:rPr>
              <a:t>Oh that my head were waters, and my eyes a fountain of tears, </a:t>
            </a:r>
            <a:br>
              <a:rPr lang="en-CA" sz="2200" dirty="0">
                <a:effectLst/>
                <a:latin typeface="Calibri" panose="020F0502020204030204" pitchFamily="34" charset="0"/>
                <a:ea typeface="Calibri" panose="020F0502020204030204" pitchFamily="34" charset="0"/>
                <a:cs typeface="Arial" panose="020B0604020202020204" pitchFamily="34" charset="0"/>
              </a:rPr>
            </a:b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that I might weep day and night </a:t>
            </a:r>
            <a:r>
              <a:rPr lang="en-CA" sz="2200" dirty="0">
                <a:effectLst/>
                <a:latin typeface="Calibri" panose="020F0502020204030204" pitchFamily="34" charset="0"/>
                <a:ea typeface="Calibri" panose="020F0502020204030204" pitchFamily="34" charset="0"/>
                <a:cs typeface="Arial" panose="020B0604020202020204" pitchFamily="34" charset="0"/>
              </a:rPr>
              <a:t>for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slain </a:t>
            </a:r>
            <a:r>
              <a:rPr lang="en-CA" sz="2200" dirty="0">
                <a:effectLst/>
                <a:latin typeface="Calibri" panose="020F0502020204030204" pitchFamily="34" charset="0"/>
                <a:ea typeface="Calibri" panose="020F0502020204030204" pitchFamily="34" charset="0"/>
                <a:cs typeface="Arial" panose="020B0604020202020204" pitchFamily="34" charset="0"/>
              </a:rPr>
              <a:t>of the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daughter of my people</a:t>
            </a:r>
            <a:r>
              <a:rPr lang="en-CA" sz="2200" dirty="0">
                <a:effectLst/>
                <a:latin typeface="Calibri" panose="020F0502020204030204" pitchFamily="34" charset="0"/>
                <a:ea typeface="Calibri" panose="020F0502020204030204" pitchFamily="34" charset="0"/>
                <a:cs typeface="Arial" panose="020B0604020202020204" pitchFamily="34" charset="0"/>
              </a:rPr>
              <a:t>!</a:t>
            </a:r>
            <a:br>
              <a:rPr lang="en-CA" sz="2200" dirty="0">
                <a:effectLst/>
                <a:latin typeface="Calibri" panose="020F0502020204030204" pitchFamily="34" charset="0"/>
                <a:ea typeface="Calibri" panose="020F0502020204030204" pitchFamily="34" charset="0"/>
                <a:cs typeface="Arial" panose="020B0604020202020204" pitchFamily="34" charset="0"/>
              </a:rPr>
            </a:br>
            <a:r>
              <a:rPr lang="en-CA" sz="2200" dirty="0">
                <a:effectLst/>
                <a:latin typeface="Calibri" panose="020F0502020204030204" pitchFamily="34" charset="0"/>
                <a:ea typeface="Calibri" panose="020F0502020204030204" pitchFamily="34" charset="0"/>
                <a:cs typeface="Arial" panose="020B0604020202020204" pitchFamily="34" charset="0"/>
              </a:rPr>
              <a:t>Oh that I had in the desert, a travelers’ lodging place, </a:t>
            </a:r>
            <a:br>
              <a:rPr lang="en-CA" sz="2200" dirty="0">
                <a:effectLst/>
                <a:latin typeface="Calibri" panose="020F0502020204030204" pitchFamily="34" charset="0"/>
                <a:ea typeface="Calibri" panose="020F0502020204030204" pitchFamily="34" charset="0"/>
                <a:cs typeface="Arial" panose="020B0604020202020204" pitchFamily="34" charset="0"/>
              </a:rPr>
            </a:b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that I might leave my people, and go away from them</a:t>
            </a:r>
            <a:r>
              <a:rPr lang="en-CA" sz="2200" dirty="0">
                <a:effectLst/>
                <a:latin typeface="Calibri" panose="020F0502020204030204" pitchFamily="34" charset="0"/>
                <a:ea typeface="Calibri" panose="020F0502020204030204" pitchFamily="34" charset="0"/>
                <a:cs typeface="Arial" panose="020B0604020202020204" pitchFamily="34" charset="0"/>
              </a:rPr>
              <a:t>! (ESV</a:t>
            </a:r>
            <a:r>
              <a:rPr lang="en-CA" sz="1800" dirty="0">
                <a:effectLst/>
                <a:latin typeface="Calibri" panose="020F0502020204030204" pitchFamily="34" charset="0"/>
                <a:ea typeface="Calibri" panose="020F0502020204030204" pitchFamily="34" charset="0"/>
                <a:cs typeface="Arial" panose="020B0604020202020204" pitchFamily="34" charset="0"/>
              </a:rPr>
              <a:t>)</a:t>
            </a:r>
            <a:endParaRPr lang="en-CA" dirty="0"/>
          </a:p>
        </p:txBody>
      </p:sp>
      <p:sp>
        <p:nvSpPr>
          <p:cNvPr id="3" name="Content Placeholder 2">
            <a:extLst>
              <a:ext uri="{FF2B5EF4-FFF2-40B4-BE49-F238E27FC236}">
                <a16:creationId xmlns:a16="http://schemas.microsoft.com/office/drawing/2014/main" xmlns="" id="{7AB79C8B-1E8E-43C0-B3A3-21478A4858D7}"/>
              </a:ext>
            </a:extLst>
          </p:cNvPr>
          <p:cNvSpPr>
            <a:spLocks noGrp="1"/>
          </p:cNvSpPr>
          <p:nvPr>
            <p:ph idx="1"/>
          </p:nvPr>
        </p:nvSpPr>
        <p:spPr>
          <a:xfrm>
            <a:off x="176979" y="3428999"/>
            <a:ext cx="11769213" cy="3178277"/>
          </a:xfrm>
        </p:spPr>
        <p:txBody>
          <a:bodyPr>
            <a:normAutofit fontScale="92500" lnSpcReduction="20000"/>
          </a:bodyPr>
          <a:lstStyle/>
          <a:p>
            <a:pPr>
              <a:lnSpc>
                <a:spcPct val="110000"/>
              </a:lnSpc>
            </a:pPr>
            <a:r>
              <a:rPr lang="en-CA" sz="2400" b="1" dirty="0">
                <a:effectLst/>
                <a:latin typeface="Calibri" panose="020F0502020204030204" pitchFamily="34" charset="0"/>
                <a:ea typeface="Calibri" panose="020F0502020204030204" pitchFamily="34" charset="0"/>
                <a:cs typeface="Arial" panose="020B0604020202020204" pitchFamily="34" charset="0"/>
              </a:rPr>
              <a:t>Situation:</a:t>
            </a:r>
            <a:r>
              <a:rPr lang="en-CA" sz="2400" dirty="0">
                <a:effectLst/>
                <a:latin typeface="Calibri" panose="020F0502020204030204" pitchFamily="34" charset="0"/>
                <a:ea typeface="Calibri" panose="020F0502020204030204" pitchFamily="34" charset="0"/>
                <a:cs typeface="Arial" panose="020B0604020202020204" pitchFamily="34" charset="0"/>
              </a:rPr>
              <a:t> This material likely dates between 609 and 605, the early part of Jehoiakim’s reign.  </a:t>
            </a:r>
          </a:p>
          <a:p>
            <a:pPr>
              <a:lnSpc>
                <a:spcPct val="110000"/>
              </a:lnSpc>
              <a:spcBef>
                <a:spcPts val="0"/>
              </a:spcBef>
            </a:pPr>
            <a:r>
              <a:rPr lang="en-CA" sz="2400" dirty="0">
                <a:effectLst/>
                <a:latin typeface="Calibri" panose="020F0502020204030204" pitchFamily="34" charset="0"/>
                <a:ea typeface="Calibri" panose="020F0502020204030204" pitchFamily="34" charset="0"/>
                <a:cs typeface="Arial" panose="020B0604020202020204" pitchFamily="34" charset="0"/>
              </a:rPr>
              <a:t>This is likely Jeremiah’s early reaction to the actions of Jehoiakim in repudiating Josiah’s reform.  The cause of his grief is stated in 8:19b in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words of YHWH:</a:t>
            </a:r>
          </a:p>
          <a:p>
            <a:pPr lvl="1" indent="0">
              <a:lnSpc>
                <a:spcPct val="110000"/>
              </a:lnSpc>
              <a:spcBef>
                <a:spcPts val="0"/>
              </a:spcBef>
              <a:spcAft>
                <a:spcPts val="600"/>
              </a:spcAft>
              <a:buNone/>
            </a:pPr>
            <a:r>
              <a:rPr lang="en-CA" sz="2000" dirty="0">
                <a:effectLst/>
                <a:latin typeface="Calibri" panose="020F0502020204030204" pitchFamily="34" charset="0"/>
                <a:ea typeface="Calibri" panose="020F0502020204030204" pitchFamily="34" charset="0"/>
                <a:cs typeface="Arial" panose="020B0604020202020204" pitchFamily="34" charset="0"/>
              </a:rPr>
              <a:t>“Why have they provoked me to anger with their carved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images</a:t>
            </a:r>
            <a:r>
              <a:rPr lang="en-CA" sz="2000" dirty="0">
                <a:effectLst/>
                <a:latin typeface="Calibri" panose="020F0502020204030204" pitchFamily="34" charset="0"/>
                <a:ea typeface="Calibri" panose="020F0502020204030204" pitchFamily="34" charset="0"/>
                <a:cs typeface="Arial" panose="020B0604020202020204" pitchFamily="34" charset="0"/>
              </a:rPr>
              <a:t> and with their foreign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idols</a:t>
            </a:r>
            <a:r>
              <a:rPr lang="en-CA" sz="2000" dirty="0">
                <a:effectLst/>
                <a:latin typeface="Calibri" panose="020F0502020204030204" pitchFamily="34" charset="0"/>
                <a:ea typeface="Calibri" panose="020F0502020204030204" pitchFamily="34" charset="0"/>
                <a:cs typeface="Arial" panose="020B0604020202020204" pitchFamily="34" charset="0"/>
              </a:rPr>
              <a:t>?”  (ESV)</a:t>
            </a:r>
          </a:p>
          <a:p>
            <a:pPr>
              <a:lnSpc>
                <a:spcPct val="110000"/>
              </a:lnSpc>
              <a:spcBef>
                <a:spcPts val="0"/>
              </a:spcBef>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Note Jeremiah uses the term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daughter of my people</a:t>
            </a:r>
            <a:r>
              <a:rPr lang="en-CA" sz="2400" dirty="0">
                <a:effectLst/>
                <a:latin typeface="Calibri" panose="020F0502020204030204" pitchFamily="34" charset="0"/>
                <a:ea typeface="Calibri" panose="020F0502020204030204" pitchFamily="34" charset="0"/>
                <a:cs typeface="Arial" panose="020B0604020202020204" pitchFamily="34" charset="0"/>
              </a:rPr>
              <a:t>” as he does in Lamentations.  </a:t>
            </a:r>
          </a:p>
          <a:p>
            <a:pPr>
              <a:lnSpc>
                <a:spcPct val="110000"/>
              </a:lnSpc>
              <a:spcBef>
                <a:spcPts val="0"/>
              </a:spcBef>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The theme of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weeping</a:t>
            </a:r>
            <a:r>
              <a:rPr lang="en-CA" sz="2400" dirty="0">
                <a:effectLst/>
                <a:latin typeface="Calibri" panose="020F0502020204030204" pitchFamily="34" charset="0"/>
                <a:ea typeface="Calibri" panose="020F0502020204030204" pitchFamily="34" charset="0"/>
                <a:cs typeface="Arial" panose="020B0604020202020204" pitchFamily="34" charset="0"/>
              </a:rPr>
              <a:t>” in verse 9:1 is taken up frequently in Lamentations (1:2, 16, 2:11, 18, 3:48-51).  In verse 9:2a, (last two lines above) Jeremiah is at the point where he just wants out.  </a:t>
            </a:r>
          </a:p>
          <a:p>
            <a:pPr>
              <a:lnSpc>
                <a:spcPct val="110000"/>
              </a:lnSpc>
              <a:spcBef>
                <a:spcPts val="0"/>
              </a:spcBef>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In line 6, “the slain … of my people” may be an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allusion to the death of Josiah</a:t>
            </a:r>
            <a:r>
              <a:rPr lang="en-CA" sz="2400" dirty="0">
                <a:effectLst/>
                <a:latin typeface="Calibri" panose="020F0502020204030204" pitchFamily="34" charset="0"/>
                <a:ea typeface="Calibri" panose="020F0502020204030204" pitchFamily="34" charset="0"/>
                <a:cs typeface="Arial" panose="020B0604020202020204" pitchFamily="34" charset="0"/>
              </a:rPr>
              <a:t>.  This may be one of the “laments” referred to in 2 Chronicles 35:25.</a:t>
            </a:r>
          </a:p>
          <a:p>
            <a:endParaRPr lang="en-CA" dirty="0"/>
          </a:p>
        </p:txBody>
      </p:sp>
      <p:sp>
        <p:nvSpPr>
          <p:cNvPr id="4" name="Date Placeholder 3">
            <a:extLst>
              <a:ext uri="{FF2B5EF4-FFF2-40B4-BE49-F238E27FC236}">
                <a16:creationId xmlns:a16="http://schemas.microsoft.com/office/drawing/2014/main" xmlns="" id="{1C544725-A7A3-4DA0-B9B6-FC12CBB3A076}"/>
              </a:ext>
            </a:extLst>
          </p:cNvPr>
          <p:cNvSpPr>
            <a:spLocks noGrp="1"/>
          </p:cNvSpPr>
          <p:nvPr>
            <p:ph type="dt" sz="half" idx="10"/>
          </p:nvPr>
        </p:nvSpPr>
        <p:spPr/>
        <p:txBody>
          <a:bodyPr/>
          <a:lstStyle/>
          <a:p>
            <a:fld id="{8FD6707C-2202-4617-AE04-9465522D0775}" type="datetime1">
              <a:rPr lang="en-CA" smtClean="0"/>
              <a:pPr/>
              <a:t>2021/12/22</a:t>
            </a:fld>
            <a:endParaRPr lang="en-CA"/>
          </a:p>
        </p:txBody>
      </p:sp>
      <p:sp>
        <p:nvSpPr>
          <p:cNvPr id="5" name="Slide Number Placeholder 4">
            <a:extLst>
              <a:ext uri="{FF2B5EF4-FFF2-40B4-BE49-F238E27FC236}">
                <a16:creationId xmlns:a16="http://schemas.microsoft.com/office/drawing/2014/main" xmlns="" id="{40538B87-55D2-4ABF-8B66-A5D465B55F47}"/>
              </a:ext>
            </a:extLst>
          </p:cNvPr>
          <p:cNvSpPr>
            <a:spLocks noGrp="1"/>
          </p:cNvSpPr>
          <p:nvPr>
            <p:ph type="sldNum" sz="quarter" idx="12"/>
          </p:nvPr>
        </p:nvSpPr>
        <p:spPr/>
        <p:txBody>
          <a:bodyPr/>
          <a:lstStyle/>
          <a:p>
            <a:fld id="{A27458CC-C9AD-4EFA-A021-F8162969931A}" type="slidenum">
              <a:rPr lang="en-CA" smtClean="0"/>
              <a:pPr/>
              <a:t>8</a:t>
            </a:fld>
            <a:endParaRPr lang="en-CA"/>
          </a:p>
        </p:txBody>
      </p:sp>
    </p:spTree>
    <p:extLst>
      <p:ext uri="{BB962C8B-B14F-4D97-AF65-F5344CB8AC3E}">
        <p14:creationId xmlns:p14="http://schemas.microsoft.com/office/powerpoint/2010/main" xmlns="" val="2387115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64120B-2FE2-4196-94D7-85DAAF6C4D6A}"/>
              </a:ext>
            </a:extLst>
          </p:cNvPr>
          <p:cNvSpPr>
            <a:spLocks noGrp="1"/>
          </p:cNvSpPr>
          <p:nvPr>
            <p:ph type="title"/>
          </p:nvPr>
        </p:nvSpPr>
        <p:spPr>
          <a:xfrm>
            <a:off x="604684" y="221227"/>
            <a:ext cx="10987548" cy="2658160"/>
          </a:xfrm>
        </p:spPr>
        <p:txBody>
          <a:bodyPr>
            <a:noAutofit/>
          </a:bodyPr>
          <a:lstStyle/>
          <a:p>
            <a:pPr marL="0" marR="0">
              <a:lnSpc>
                <a:spcPct val="100000"/>
              </a:lnSpc>
              <a:spcBef>
                <a:spcPts val="0"/>
              </a:spcBef>
              <a:spcAft>
                <a:spcPts val="0"/>
              </a:spcAft>
            </a:pPr>
            <a:r>
              <a:rPr lang="en-CA" sz="2000" b="1" dirty="0">
                <a:effectLst/>
                <a:latin typeface="Calibri" panose="020F0502020204030204" pitchFamily="34" charset="0"/>
                <a:ea typeface="Calibri" panose="020F0502020204030204" pitchFamily="34" charset="0"/>
                <a:cs typeface="Arial" panose="020B0604020202020204" pitchFamily="34" charset="0"/>
              </a:rPr>
              <a:t>Jeremiah 15:15-18</a:t>
            </a:r>
            <a:r>
              <a:rPr lang="en-CA" sz="2000" dirty="0">
                <a:effectLst/>
                <a:latin typeface="Calibri" panose="020F0502020204030204" pitchFamily="34" charset="0"/>
                <a:ea typeface="Calibri" panose="020F0502020204030204" pitchFamily="34" charset="0"/>
                <a:cs typeface="Arial" panose="020B0604020202020204" pitchFamily="34" charset="0"/>
              </a:rPr>
              <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O LORD, you know; remember me and visit me, and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take vengeance </a:t>
            </a:r>
            <a:r>
              <a:rPr lang="en-CA" sz="2000" dirty="0">
                <a:effectLst/>
                <a:latin typeface="Calibri" panose="020F0502020204030204" pitchFamily="34" charset="0"/>
                <a:ea typeface="Calibri" panose="020F0502020204030204" pitchFamily="34" charset="0"/>
                <a:cs typeface="Arial" panose="020B0604020202020204" pitchFamily="34" charset="0"/>
              </a:rPr>
              <a:t>for me on my persecutors.</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In your forbearance take me not away; know that for your sake I bear reproach.</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Your words were found, and I ate them, and </a:t>
            </a: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your words became to me a joy</a:t>
            </a:r>
            <a:r>
              <a:rPr lang="en-CA" sz="2000" dirty="0">
                <a:effectLst/>
                <a:latin typeface="Calibri" panose="020F0502020204030204" pitchFamily="34" charset="0"/>
                <a:ea typeface="Calibri" panose="020F0502020204030204" pitchFamily="34" charset="0"/>
                <a:cs typeface="Arial" panose="020B0604020202020204" pitchFamily="34" charset="0"/>
              </a:rPr>
              <a:t>, and the delight of my heart,</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for I am called by your name, O LORD, God of hosts.</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I did not sit in the company of revelers, nor did I rejoice;</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sat alone</a:t>
            </a:r>
            <a:r>
              <a:rPr lang="en-CA" sz="2000" dirty="0">
                <a:effectLst/>
                <a:latin typeface="Calibri" panose="020F0502020204030204" pitchFamily="34" charset="0"/>
                <a:ea typeface="Calibri" panose="020F0502020204030204" pitchFamily="34" charset="0"/>
                <a:cs typeface="Arial" panose="020B0604020202020204" pitchFamily="34" charset="0"/>
              </a:rPr>
              <a:t>, because your hand was upon me, for you had filled me with indignation.</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latin typeface="Calibri" panose="020F0502020204030204" pitchFamily="34" charset="0"/>
                <a:ea typeface="Calibri" panose="020F0502020204030204" pitchFamily="34" charset="0"/>
                <a:cs typeface="Arial" panose="020B0604020202020204" pitchFamily="34" charset="0"/>
              </a:rPr>
              <a:t>Why is my pain unceasing, my wound incurable, refusing to be healed?</a:t>
            </a:r>
            <a:br>
              <a:rPr lang="en-CA" sz="2000" dirty="0">
                <a:effectLst/>
                <a:latin typeface="Calibri" panose="020F0502020204030204" pitchFamily="34" charset="0"/>
                <a:ea typeface="Calibri" panose="020F0502020204030204" pitchFamily="34" charset="0"/>
                <a:cs typeface="Arial" panose="020B0604020202020204" pitchFamily="34" charset="0"/>
              </a:rPr>
            </a:br>
            <a:r>
              <a:rPr lang="en-CA" sz="2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Will you be to me like a deceitful brook</a:t>
            </a:r>
            <a:r>
              <a:rPr lang="en-CA" sz="2000" dirty="0">
                <a:effectLst/>
                <a:latin typeface="Calibri" panose="020F0502020204030204" pitchFamily="34" charset="0"/>
                <a:ea typeface="Calibri" panose="020F0502020204030204" pitchFamily="34" charset="0"/>
                <a:cs typeface="Arial" panose="020B0604020202020204" pitchFamily="34" charset="0"/>
              </a:rPr>
              <a:t>, like waters that fail? (ESV)</a:t>
            </a:r>
            <a:endParaRPr lang="en-CA" sz="2000" dirty="0"/>
          </a:p>
        </p:txBody>
      </p:sp>
      <p:sp>
        <p:nvSpPr>
          <p:cNvPr id="3" name="Content Placeholder 2">
            <a:extLst>
              <a:ext uri="{FF2B5EF4-FFF2-40B4-BE49-F238E27FC236}">
                <a16:creationId xmlns:a16="http://schemas.microsoft.com/office/drawing/2014/main" xmlns="" id="{596F1ADD-EE20-4FD0-9F68-E919CAD9EBC3}"/>
              </a:ext>
            </a:extLst>
          </p:cNvPr>
          <p:cNvSpPr>
            <a:spLocks noGrp="1"/>
          </p:cNvSpPr>
          <p:nvPr>
            <p:ph idx="1"/>
          </p:nvPr>
        </p:nvSpPr>
        <p:spPr>
          <a:xfrm>
            <a:off x="427703" y="3015575"/>
            <a:ext cx="11159611" cy="3340776"/>
          </a:xfrm>
        </p:spPr>
        <p:txBody>
          <a:bodyPr>
            <a:noAutofit/>
          </a:bodyPr>
          <a:lstStyle/>
          <a:p>
            <a:pPr>
              <a:lnSpc>
                <a:spcPct val="100000"/>
              </a:lnSpc>
              <a:spcBef>
                <a:spcPts val="0"/>
              </a:spcBef>
            </a:pPr>
            <a:r>
              <a:rPr lang="en-CA" sz="2200" b="1" dirty="0">
                <a:effectLst/>
                <a:latin typeface="Calibri" panose="020F0502020204030204" pitchFamily="34" charset="0"/>
                <a:ea typeface="Calibri" panose="020F0502020204030204" pitchFamily="34" charset="0"/>
                <a:cs typeface="Arial" panose="020B0604020202020204" pitchFamily="34" charset="0"/>
              </a:rPr>
              <a:t>Situation:</a:t>
            </a:r>
            <a:r>
              <a:rPr lang="en-CA" sz="2200" dirty="0">
                <a:effectLst/>
                <a:latin typeface="Calibri" panose="020F0502020204030204" pitchFamily="34" charset="0"/>
                <a:ea typeface="Calibri" panose="020F0502020204030204" pitchFamily="34" charset="0"/>
                <a:cs typeface="Arial" panose="020B0604020202020204" pitchFamily="34" charset="0"/>
              </a:rPr>
              <a:t> This could be late in the reign of Jehoiakim, but more likely early in Zedekiah’s reign: verses 15:5-8 seem to imply that Jerusalem has been sacked, which places this after 597BC.</a:t>
            </a:r>
          </a:p>
          <a:p>
            <a:pPr>
              <a:lnSpc>
                <a:spcPct val="100000"/>
              </a:lnSpc>
              <a:spcBef>
                <a:spcPts val="0"/>
              </a:spcBef>
            </a:pPr>
            <a:r>
              <a:rPr lang="en-CA" sz="2200" dirty="0">
                <a:effectLst/>
                <a:latin typeface="Calibri" panose="020F0502020204030204" pitchFamily="34" charset="0"/>
                <a:ea typeface="Calibri" panose="020F0502020204030204" pitchFamily="34" charset="0"/>
                <a:cs typeface="Arial" panose="020B0604020202020204" pitchFamily="34" charset="0"/>
              </a:rPr>
              <a:t>In lines 1 and 2 above, Jeremiah expresses his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frustration</a:t>
            </a:r>
            <a:r>
              <a:rPr lang="en-CA" sz="2200" dirty="0">
                <a:effectLst/>
                <a:latin typeface="Calibri" panose="020F0502020204030204" pitchFamily="34" charset="0"/>
                <a:ea typeface="Calibri" panose="020F0502020204030204" pitchFamily="34" charset="0"/>
                <a:cs typeface="Arial" panose="020B0604020202020204" pitchFamily="34" charset="0"/>
              </a:rPr>
              <a:t> as destruction is looming and Zedekiah’s officials are determined to silence Jeremiah.  Jeremiah returns to the theme of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retributive justice </a:t>
            </a:r>
            <a:r>
              <a:rPr lang="en-CA" sz="2200" dirty="0">
                <a:effectLst/>
                <a:latin typeface="Calibri" panose="020F0502020204030204" pitchFamily="34" charset="0"/>
                <a:ea typeface="Calibri" panose="020F0502020204030204" pitchFamily="34" charset="0"/>
                <a:cs typeface="Arial" panose="020B0604020202020204" pitchFamily="34" charset="0"/>
              </a:rPr>
              <a:t>several times in Lamentations (1:22, 3:64-66, 4:21-22).  </a:t>
            </a:r>
          </a:p>
          <a:p>
            <a:pPr>
              <a:lnSpc>
                <a:spcPct val="100000"/>
              </a:lnSpc>
              <a:spcBef>
                <a:spcPts val="0"/>
              </a:spcBef>
            </a:pPr>
            <a:r>
              <a:rPr lang="en-CA" sz="2200" dirty="0">
                <a:effectLst/>
                <a:latin typeface="Calibri" panose="020F0502020204030204" pitchFamily="34" charset="0"/>
                <a:ea typeface="Calibri" panose="020F0502020204030204" pitchFamily="34" charset="0"/>
                <a:cs typeface="Arial" panose="020B0604020202020204" pitchFamily="34" charset="0"/>
              </a:rPr>
              <a:t>In line 3, Jeremiah expresses his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conversion experience</a:t>
            </a:r>
            <a:r>
              <a:rPr lang="en-CA" sz="2200" dirty="0">
                <a:effectLst/>
                <a:latin typeface="Calibri" panose="020F0502020204030204" pitchFamily="34" charset="0"/>
                <a:ea typeface="Calibri" panose="020F0502020204030204" pitchFamily="34" charset="0"/>
                <a:cs typeface="Arial" panose="020B0604020202020204" pitchFamily="34" charset="0"/>
              </a:rPr>
              <a:t>, and line 4, the result of conversion –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membership in the family of God</a:t>
            </a:r>
            <a:r>
              <a:rPr lang="en-CA" sz="2200" dirty="0">
                <a:effectLst/>
                <a:latin typeface="Calibri" panose="020F0502020204030204" pitchFamily="34" charset="0"/>
                <a:ea typeface="Calibri" panose="020F0502020204030204" pitchFamily="34" charset="0"/>
                <a:cs typeface="Arial" panose="020B0604020202020204" pitchFamily="34" charset="0"/>
              </a:rPr>
              <a:t>.  Lines 5 and 6 present a familiar requirement of being a member of the family of God: to be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in the world but not part of the world</a:t>
            </a:r>
            <a:r>
              <a:rPr lang="en-CA" sz="2200" dirty="0">
                <a:effectLst/>
                <a:latin typeface="Calibri" panose="020F0502020204030204" pitchFamily="34" charset="0"/>
                <a:ea typeface="Calibri" panose="020F0502020204030204" pitchFamily="34" charset="0"/>
                <a:cs typeface="Arial" panose="020B0604020202020204" pitchFamily="34" charset="0"/>
              </a:rPr>
              <a:t>.  </a:t>
            </a:r>
          </a:p>
          <a:p>
            <a:pPr>
              <a:lnSpc>
                <a:spcPct val="100000"/>
              </a:lnSpc>
              <a:spcBef>
                <a:spcPts val="0"/>
              </a:spcBef>
            </a:pPr>
            <a:r>
              <a:rPr lang="en-CA" sz="2200" dirty="0">
                <a:effectLst/>
                <a:latin typeface="Calibri" panose="020F0502020204030204" pitchFamily="34" charset="0"/>
                <a:ea typeface="Calibri" panose="020F0502020204030204" pitchFamily="34" charset="0"/>
                <a:cs typeface="Arial" panose="020B0604020202020204" pitchFamily="34" charset="0"/>
              </a:rPr>
              <a:t>Line 7 expresses Jeremiah’s suffering under his current circumstances, and line 8 expresses his </a:t>
            </a:r>
            <a:r>
              <a:rPr lang="en-CA" sz="22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despair, verging on shattered faith</a:t>
            </a:r>
            <a:r>
              <a:rPr lang="en-CA" sz="2200" dirty="0">
                <a:effectLst/>
                <a:latin typeface="Calibri" panose="020F0502020204030204" pitchFamily="34" charset="0"/>
                <a:ea typeface="Calibri" panose="020F0502020204030204" pitchFamily="34" charset="0"/>
                <a:cs typeface="Arial" panose="020B0604020202020204" pitchFamily="34" charset="0"/>
              </a:rPr>
              <a:t>.  In Lamentations 3:18, he expresses the same feeling.</a:t>
            </a:r>
            <a:endParaRPr lang="en-CA" sz="2200" dirty="0"/>
          </a:p>
        </p:txBody>
      </p:sp>
      <p:sp>
        <p:nvSpPr>
          <p:cNvPr id="4" name="Date Placeholder 3">
            <a:extLst>
              <a:ext uri="{FF2B5EF4-FFF2-40B4-BE49-F238E27FC236}">
                <a16:creationId xmlns:a16="http://schemas.microsoft.com/office/drawing/2014/main" xmlns="" id="{EEA45E55-9FCB-4FCB-8459-B80E937029F3}"/>
              </a:ext>
            </a:extLst>
          </p:cNvPr>
          <p:cNvSpPr>
            <a:spLocks noGrp="1"/>
          </p:cNvSpPr>
          <p:nvPr>
            <p:ph type="dt" sz="half" idx="10"/>
          </p:nvPr>
        </p:nvSpPr>
        <p:spPr/>
        <p:txBody>
          <a:bodyPr/>
          <a:lstStyle/>
          <a:p>
            <a:fld id="{DC462543-9465-4440-87EA-BB8DED45CAB0}" type="datetime1">
              <a:rPr lang="en-CA" smtClean="0"/>
              <a:pPr/>
              <a:t>2021/12/22</a:t>
            </a:fld>
            <a:endParaRPr lang="en-CA"/>
          </a:p>
        </p:txBody>
      </p:sp>
      <p:sp>
        <p:nvSpPr>
          <p:cNvPr id="5" name="Slide Number Placeholder 4">
            <a:extLst>
              <a:ext uri="{FF2B5EF4-FFF2-40B4-BE49-F238E27FC236}">
                <a16:creationId xmlns:a16="http://schemas.microsoft.com/office/drawing/2014/main" xmlns="" id="{FD765DB8-AA45-472D-AC6C-1C92521F92A6}"/>
              </a:ext>
            </a:extLst>
          </p:cNvPr>
          <p:cNvSpPr>
            <a:spLocks noGrp="1"/>
          </p:cNvSpPr>
          <p:nvPr>
            <p:ph type="sldNum" sz="quarter" idx="12"/>
          </p:nvPr>
        </p:nvSpPr>
        <p:spPr/>
        <p:txBody>
          <a:bodyPr/>
          <a:lstStyle/>
          <a:p>
            <a:fld id="{A27458CC-C9AD-4EFA-A021-F8162969931A}" type="slidenum">
              <a:rPr lang="en-CA" smtClean="0"/>
              <a:pPr/>
              <a:t>9</a:t>
            </a:fld>
            <a:endParaRPr lang="en-CA"/>
          </a:p>
        </p:txBody>
      </p:sp>
    </p:spTree>
    <p:extLst>
      <p:ext uri="{BB962C8B-B14F-4D97-AF65-F5344CB8AC3E}">
        <p14:creationId xmlns:p14="http://schemas.microsoft.com/office/powerpoint/2010/main" xmlns="" val="920598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833</TotalTime>
  <Words>3370</Words>
  <Application>Microsoft Office PowerPoint</Application>
  <PresentationFormat>Custom</PresentationFormat>
  <Paragraphs>171</Paragraphs>
  <Slides>21</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Office Theme</vt:lpstr>
      <vt:lpstr>Visio</vt:lpstr>
      <vt:lpstr>Bookends to Lamentations </vt:lpstr>
      <vt:lpstr>Jeremiah’s Preaching: Hope Anticipated</vt:lpstr>
      <vt:lpstr>Jeremiah 4:1-2 “If you return, O Israel, declares the LORD, to me you should return. If you remove your detestable things from my presence, and do not waver, and if you swear, ‘As the LORD lives,’ in truth, in justice, and in righteousness, then nations shall bless themselves in him, and in him shall they glory.”  (ESV)</vt:lpstr>
      <vt:lpstr>Jeremiah 5:1-3 Run to and fro through the streets of Jerusalem, look and take note! Search her squares to see, if you can find a man,  one who does justice, and seeks truth, that I may pardon her. Though they say, “As the LORD lives,” yet they swear falsely. O LORD, do not your eyes look for truth? You have struck them down, but they felt no anguish; you have consumed them, but they refused to take correction. They have made their faces harder than rock; they have refused to repent.  (ESV)</vt:lpstr>
      <vt:lpstr>The Outcome of Apostacy</vt:lpstr>
      <vt:lpstr>Jeremiah 9:11, 16 I will make Jerusalem a heap of ruins, a lair of jackals, and I will make the cities of Judah a desolation, without inhabitant. I will scatter them among the nations whom neither they nor their fathers have known,  and I will send the sword after them, until I have consumed them.  (ESV)</vt:lpstr>
      <vt:lpstr>Prelude to the Book of Lamentations</vt:lpstr>
      <vt:lpstr>Jeremiah 8:18-19a, 21, 9:1-2a My joy is gone; grief is upon me; my heart is sick within me. Behold, the cry of the daughter of my people, from the length and breadth of the land: “Is the LORD not in Zion?  Is her King not in her?”  For the wound of the daughter of my people is my heart wounded; I mourn, and dismay has taken hold on me. Oh that my head were waters, and my eyes a fountain of tears,  that I might weep day and night for the slain of the daughter of my people! Oh that I had in the desert, a travelers’ lodging place,  that I might leave my people, and go away from them! (ESV)</vt:lpstr>
      <vt:lpstr>Jeremiah 15:15-18 O LORD, you know; remember me and visit me, and take vengeance for me on my persecutors. In your forbearance take me not away; know that for your sake I bear reproach. Your words were found, and I ate them, and your words became to me a joy, and the delight of my heart, for I am called by your name, O LORD, God of hosts. I did not sit in the company of revelers, nor did I rejoice; I sat alone, because your hand was upon me, for you had filled me with indignation. Why is my pain unceasing, my wound incurable, refusing to be healed? Will you be to me like a deceitful brook, like waters that fail? (ESV)</vt:lpstr>
      <vt:lpstr>Ezekiel’s Preaching: Hope Realized</vt:lpstr>
      <vt:lpstr>Ezekiel 20:40-44 The Second Exodus and the New Israel For on my holy mountain, the mountain height of Israel, declares the Lord GOD, there all the house of Israel, all of them, shall serve me in the land … when I bring you out from the peoples and gather you out of the countries where you have been scattered.  And I will manifest my holiness among you in the sight of the nations.  And you shall know that I am the LORD, when I bring you into the land of Israel, the country that I swore to give to your fathers.  And there you shall remember your ways … and you shall loathe yourselves … you shall know that I am the LORD, when I deal with you for my name’s sake … (ESV)</vt:lpstr>
      <vt:lpstr>Ezekiel 34:11-16 The Good Shepherd “For thus says the Lord GOD: Behold, I, I myself will search for my sheep and will seek them out.  As a shepherd seeks out his flock when he is among his sheep that have been scattered, so will I seek out my sheep … And I will bring them out from the peoples and gather them from the countries, and will bring them into their own land.  And I will feed them on the mountains of Israel …  I will feed them with good pasture … in good grazing land … I myself will be the shepherd of my sheep, and I myself will make them lie down, declares the Lord GOD … I will feed them in justice.  (ESV)</vt:lpstr>
      <vt:lpstr>Ezekiel 36:22-32 The New Covenant “Therefore say to the house of Israel, Thus says the Lord GOD: It is not for your sake, O house of Israel, that I am about to act, but for the sake of my holy name, which you have profaned among the nations to which you came.  And I will vindicate the holiness of my great name, which has been profaned among the nations, and which you have profaned among them.  And the nations will know that I am the LORD, declares the Lord GOD, when through you I vindicate my holiness before their eyes.  I will take you from the nations and gather you from all the countries and bring you into your own land.  I will sprinkle clean water (see Is52:15) on you, and you shall be clean from all your uncleannesses, and from all your idols I will cleanse you.  And I will give you a new heart, and a new spirit I will put within you.  And I will remove the heart of stone from your flesh and give you a heart of flesh.  And I will put my Spirit within you, and cause you to walk in my statutes and be careful to obey my rules.  You shall dwell in the land that I gave to your fathers, and you shall be my people, and I will be your God.  And I will deliver you from all your uncleannesses.  And I will summon the grain and make it abundant and lay no famine upon you.  I will make the fruit of the tree and the increase of the field abundant, that you may never again suffer the disgrace of famine among the nations.  Then you will remember your evil ways, and your deeds that were not good, and you will loathe yourselves for your iniquities and your abominations.  It is not for your sake that I will act, declares the Lord GOD; let that be known to you.  Be ashamed and confounded for your ways, O house of Israel. (ESV)</vt:lpstr>
      <vt:lpstr> </vt:lpstr>
      <vt:lpstr> </vt:lpstr>
      <vt:lpstr>Extra slides</vt:lpstr>
      <vt:lpstr>Jeremiah 7:5-7 For if you truly amend your ways and your deeds,  if you truly execute justice one with another,  if you do not oppress the sojourner, the fatherless, or the widow, or shed innocent blood in this place,  and if you do not go after other gods to your own harm,  then I will let you dwell in this place, in the land that I gave of old to your fathers forever.  (ESV)</vt:lpstr>
      <vt:lpstr>Jeremiah 19:7-9 … I will make void the plans of Judah and Jerusalem,  and will cause their people to fall by the sword before their enemies, and by the hand of those who seek their life.  I will give their dead bodies for food to the birds of the air and to the beasts of the earth.  And I will make this city a horror, a thing to be hissed at.  Everyone who passes by it will be horrified and will hiss because of all its wounds.  And I will make them eat the flesh of their sons and their daughters … (ESV)</vt:lpstr>
      <vt:lpstr>Jeremiah 20:7-9 O LORD, you have persuaded me, and I was persuaded; you are stronger than I, and you have prevailed. I have become a laughingstock all the day; everyone mocks me. For whenever I speak, I cry out, I shout, “Violence and destruction!” For the word of the LORD has become for me, a reproach and derision all day long. If I say, “I will not mention him, or speak any more in his name,” there is in my heart as it were a burning fire, shut up in my bones, and I am weary with holding it in, and I cannot. (ESV except line 1 “deceived” changed to “persuaded”)</vt:lpstr>
      <vt:lpstr>Ezekiel 34:25-31 A Covenant of Peace “I will make with them a covenant of peace … so that they may dwell securely … And I will make them and the places all around my hill a blessing, and I will send down the showers in their season … And the trees of the field shall yield their fruit, and the earth shall yield its increase … And they shall know that I am the LORD, when I break the bars of their yoke, and deliver them from the hand of those who enslaved them.  They shall no more be a prey to the nations … They shall dwell securely, and none shall make them afraid … they shall no more be consumed with hunger in the land, and no longer suffer the reproach of the nations.  And they shall know that I am the LORD their God with them, and that they, the house of Israel, are my people, declares the Lord GOD.  And you are my sheep, human sheep of my pasture, and I am your God, declares the Lord GOD.” (ESV)</vt:lpstr>
      <vt:lpstr>Ezekiel 36:8-15 The Mountains of Israel But you, O mountains of Israel, shall shoot forth your branches and yield your fruit to my people Israel, for they will soon come home.  For behold, I am for you, and I will turn to you, and you shall be tilled and sown.  And I will multiply people on you, the whole house of Israel, all of it.  The cities shall be inhabited and the waste places rebuilt.  And I will multiply on you man and beast, and they shall multiply and be fruitful.  And I will cause you to be inhabited as in your former times, and will do more good to you than ever before.  Then you will know that I am the LORD.  I will let people walk on you, even my people Israel.  And they shall possess you, and you shall be their inheritance, and you shall no longer bereave them of children … And I will not let you hear anymore the reproach of the nations, and you shall no longer bear the disgrace of the peoples and no longer cause your nation to stumble, declares the Lord GOD.” (ESV)</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Bookends to Lamentations </dc:title>
  <dc:creator>mike</dc:creator>
  <cp:lastModifiedBy>Mike Whyte</cp:lastModifiedBy>
  <cp:revision>61</cp:revision>
  <cp:lastPrinted>2020-09-06T14:12:10Z</cp:lastPrinted>
  <dcterms:created xsi:type="dcterms:W3CDTF">2020-09-06T10:19:09Z</dcterms:created>
  <dcterms:modified xsi:type="dcterms:W3CDTF">2021-12-22T20:42:42Z</dcterms:modified>
</cp:coreProperties>
</file>