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258" r:id="rId3"/>
    <p:sldId id="259" r:id="rId4"/>
    <p:sldId id="269" r:id="rId5"/>
    <p:sldId id="281" r:id="rId6"/>
    <p:sldId id="270" r:id="rId7"/>
    <p:sldId id="282" r:id="rId8"/>
    <p:sldId id="260" r:id="rId9"/>
    <p:sldId id="271" r:id="rId10"/>
    <p:sldId id="272" r:id="rId11"/>
    <p:sldId id="261" r:id="rId12"/>
    <p:sldId id="273" r:id="rId13"/>
    <p:sldId id="262" r:id="rId14"/>
    <p:sldId id="274" r:id="rId15"/>
    <p:sldId id="263" r:id="rId16"/>
    <p:sldId id="276" r:id="rId17"/>
    <p:sldId id="275" r:id="rId18"/>
    <p:sldId id="278" r:id="rId19"/>
    <p:sldId id="277" r:id="rId20"/>
    <p:sldId id="264" r:id="rId21"/>
    <p:sldId id="267" r:id="rId22"/>
    <p:sldId id="279" r:id="rId23"/>
    <p:sldId id="280" r:id="rId24"/>
    <p:sldId id="2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65" autoAdjust="0"/>
  </p:normalViewPr>
  <p:slideViewPr>
    <p:cSldViewPr snapToGrid="0">
      <p:cViewPr varScale="1">
        <p:scale>
          <a:sx n="49" d="100"/>
          <a:sy n="49" d="100"/>
        </p:scale>
        <p:origin x="1272" y="60"/>
      </p:cViewPr>
      <p:guideLst/>
    </p:cSldViewPr>
  </p:slideViewPr>
  <p:notesTextViewPr>
    <p:cViewPr>
      <p:scale>
        <a:sx n="1" d="1"/>
        <a:sy n="1" d="1"/>
      </p:scale>
      <p:origin x="0" y="0"/>
    </p:cViewPr>
  </p:notesTextViewPr>
  <p:sorterViewPr>
    <p:cViewPr>
      <p:scale>
        <a:sx n="120" d="100"/>
        <a:sy n="120" d="100"/>
      </p:scale>
      <p:origin x="0" y="-1524"/>
    </p:cViewPr>
  </p:sorterViewPr>
  <p:notesViewPr>
    <p:cSldViewPr snapToGrid="0">
      <p:cViewPr varScale="1">
        <p:scale>
          <a:sx n="51" d="100"/>
          <a:sy n="51" d="100"/>
        </p:scale>
        <p:origin x="270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C0501B-C541-95DF-CAA7-634049402C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184ABD9C-2104-90CF-CF91-375799EF0C0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52CF5DA-FF2F-4F55-8DE5-031F0672B9C3}" type="datetimeFigureOut">
              <a:rPr lang="en-CA" smtClean="0"/>
              <a:t>2023-06-10</a:t>
            </a:fld>
            <a:endParaRPr lang="en-CA"/>
          </a:p>
        </p:txBody>
      </p:sp>
      <p:sp>
        <p:nvSpPr>
          <p:cNvPr id="4" name="Footer Placeholder 3">
            <a:extLst>
              <a:ext uri="{FF2B5EF4-FFF2-40B4-BE49-F238E27FC236}">
                <a16:creationId xmlns:a16="http://schemas.microsoft.com/office/drawing/2014/main" id="{619602C3-B5DE-EB8D-660C-678F6D7A893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DD6F7DFF-4651-D2BA-1F26-00C3E9D29CF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CB09B3-08B4-409C-967A-7A88F99504B0}" type="slidenum">
              <a:rPr lang="en-CA" smtClean="0"/>
              <a:t>‹#›</a:t>
            </a:fld>
            <a:endParaRPr lang="en-CA"/>
          </a:p>
        </p:txBody>
      </p:sp>
    </p:spTree>
    <p:extLst>
      <p:ext uri="{BB962C8B-B14F-4D97-AF65-F5344CB8AC3E}">
        <p14:creationId xmlns:p14="http://schemas.microsoft.com/office/powerpoint/2010/main" val="1201962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D95BC2-547D-41E6-8FAD-24137E2A7BBB}" type="datetimeFigureOut">
              <a:rPr lang="en-CA" smtClean="0"/>
              <a:t>2023-06-10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D26529-BF2A-4AAB-9CFF-8B271A0814AA}" type="slidenum">
              <a:rPr lang="en-CA" smtClean="0"/>
              <a:t>‹#›</a:t>
            </a:fld>
            <a:endParaRPr lang="en-CA"/>
          </a:p>
        </p:txBody>
      </p:sp>
    </p:spTree>
    <p:extLst>
      <p:ext uri="{BB962C8B-B14F-4D97-AF65-F5344CB8AC3E}">
        <p14:creationId xmlns:p14="http://schemas.microsoft.com/office/powerpoint/2010/main" val="25412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I spoke, we discussed “repentance” based on  the life lessons and teaching of David</a:t>
            </a:r>
          </a:p>
          <a:p>
            <a:pPr marL="171450" indent="-171450">
              <a:buFont typeface="Arial" panose="020B0604020202020204" pitchFamily="34" charset="0"/>
              <a:buChar char="•"/>
            </a:pPr>
            <a:r>
              <a:rPr lang="en-CA" dirty="0"/>
              <a:t>“repentance” is one of the main reasons David was considered “a man after God’s own heart” (At13:22)</a:t>
            </a:r>
          </a:p>
          <a:p>
            <a:pPr marL="171450" indent="-171450">
              <a:buFont typeface="Arial" panose="020B0604020202020204" pitchFamily="34" charset="0"/>
              <a:buChar char="•"/>
            </a:pPr>
            <a:r>
              <a:rPr lang="en-CA" dirty="0"/>
              <a:t>Psalm 51 is the “classic” expression of repentance</a:t>
            </a:r>
          </a:p>
          <a:p>
            <a:pPr marL="171450" indent="-171450">
              <a:buFont typeface="Arial" panose="020B0604020202020204" pitchFamily="34" charset="0"/>
              <a:buChar char="•"/>
            </a:pPr>
            <a:r>
              <a:rPr lang="en-CA" dirty="0"/>
              <a:t>The next step in “conversion” is “contrition”</a:t>
            </a:r>
          </a:p>
          <a:p>
            <a:pPr marL="171450" indent="-171450">
              <a:buFont typeface="Arial" panose="020B0604020202020204" pitchFamily="34" charset="0"/>
              <a:buChar char="•"/>
            </a:pPr>
            <a:r>
              <a:rPr lang="en-CA" dirty="0"/>
              <a:t>Isaiah makes it clear that  “contrition” is required by God</a:t>
            </a:r>
          </a:p>
          <a:p>
            <a:pPr marL="171450" indent="-171450">
              <a:buFont typeface="Arial" panose="020B0604020202020204" pitchFamily="34" charset="0"/>
              <a:buChar char="•"/>
            </a:pPr>
            <a:r>
              <a:rPr lang="en-CA" dirty="0"/>
              <a:t>David is clear that it is a matter of the heart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04F7D8-87D4-42AC-9877-266C290E844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657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battle is over, Joab has personally killed Absalom against David’s command</a:t>
            </a:r>
          </a:p>
          <a:p>
            <a:pPr marL="171450" indent="-171450">
              <a:buFont typeface="Arial" panose="020B0604020202020204" pitchFamily="34" charset="0"/>
              <a:buChar char="•"/>
            </a:pPr>
            <a:r>
              <a:rPr lang="en-CA" dirty="0"/>
              <a:t>Joab is a first class manipulator and not trust worthy, </a:t>
            </a:r>
            <a:r>
              <a:rPr lang="en-CA" b="1" u="sng" dirty="0"/>
              <a:t>yet he often got it right</a:t>
            </a:r>
          </a:p>
          <a:p>
            <a:pPr marL="171450" indent="-171450">
              <a:buFont typeface="Arial" panose="020B0604020202020204" pitchFamily="34" charset="0"/>
              <a:buChar char="•"/>
            </a:pPr>
            <a:r>
              <a:rPr lang="en-CA" dirty="0"/>
              <a:t>Joab points out the gross inconsistency of David’s behaviour</a:t>
            </a:r>
          </a:p>
          <a:p>
            <a:pPr marL="171450" indent="-171450">
              <a:buFont typeface="Arial" panose="020B0604020202020204" pitchFamily="34" charset="0"/>
              <a:buChar char="•"/>
            </a:pPr>
            <a:r>
              <a:rPr lang="en-CA" dirty="0"/>
              <a:t>David was willing to accept Joab’s rebuke</a:t>
            </a:r>
          </a:p>
        </p:txBody>
      </p:sp>
      <p:sp>
        <p:nvSpPr>
          <p:cNvPr id="4" name="Slide Number Placeholder 3"/>
          <p:cNvSpPr>
            <a:spLocks noGrp="1"/>
          </p:cNvSpPr>
          <p:nvPr>
            <p:ph type="sldNum" sz="quarter" idx="5"/>
          </p:nvPr>
        </p:nvSpPr>
        <p:spPr/>
        <p:txBody>
          <a:bodyPr/>
          <a:lstStyle/>
          <a:p>
            <a:fld id="{88D26529-BF2A-4AAB-9CFF-8B271A0814AA}" type="slidenum">
              <a:rPr lang="en-CA" smtClean="0"/>
              <a:t>10</a:t>
            </a:fld>
            <a:endParaRPr lang="en-CA"/>
          </a:p>
        </p:txBody>
      </p:sp>
    </p:spTree>
    <p:extLst>
      <p:ext uri="{BB962C8B-B14F-4D97-AF65-F5344CB8AC3E}">
        <p14:creationId xmlns:p14="http://schemas.microsoft.com/office/powerpoint/2010/main" val="2635924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“poor and needy” is an expression of contrition</a:t>
            </a:r>
          </a:p>
        </p:txBody>
      </p:sp>
      <p:sp>
        <p:nvSpPr>
          <p:cNvPr id="4" name="Slide Number Placeholder 3"/>
          <p:cNvSpPr>
            <a:spLocks noGrp="1"/>
          </p:cNvSpPr>
          <p:nvPr>
            <p:ph type="sldNum" sz="quarter" idx="5"/>
          </p:nvPr>
        </p:nvSpPr>
        <p:spPr/>
        <p:txBody>
          <a:bodyPr/>
          <a:lstStyle/>
          <a:p>
            <a:fld id="{88D26529-BF2A-4AAB-9CFF-8B271A0814AA}" type="slidenum">
              <a:rPr lang="en-CA" smtClean="0"/>
              <a:t>11</a:t>
            </a:fld>
            <a:endParaRPr lang="en-CA"/>
          </a:p>
        </p:txBody>
      </p:sp>
    </p:spTree>
    <p:extLst>
      <p:ext uri="{BB962C8B-B14F-4D97-AF65-F5344CB8AC3E}">
        <p14:creationId xmlns:p14="http://schemas.microsoft.com/office/powerpoint/2010/main" val="2826959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always directed his teaching to True Worshippers</a:t>
            </a:r>
          </a:p>
          <a:p>
            <a:pPr marL="171450" indent="-171450">
              <a:buFont typeface="Arial" panose="020B0604020202020204" pitchFamily="34" charset="0"/>
              <a:buChar char="•"/>
            </a:pPr>
            <a:r>
              <a:rPr lang="en-CA" dirty="0"/>
              <a:t>And used his own experience as the object lesson</a:t>
            </a:r>
          </a:p>
        </p:txBody>
      </p:sp>
      <p:sp>
        <p:nvSpPr>
          <p:cNvPr id="4" name="Slide Number Placeholder 3"/>
          <p:cNvSpPr>
            <a:spLocks noGrp="1"/>
          </p:cNvSpPr>
          <p:nvPr>
            <p:ph type="sldNum" sz="quarter" idx="5"/>
          </p:nvPr>
        </p:nvSpPr>
        <p:spPr/>
        <p:txBody>
          <a:bodyPr/>
          <a:lstStyle/>
          <a:p>
            <a:fld id="{88D26529-BF2A-4AAB-9CFF-8B271A0814AA}" type="slidenum">
              <a:rPr lang="en-CA" smtClean="0"/>
              <a:t>12</a:t>
            </a:fld>
            <a:endParaRPr lang="en-CA"/>
          </a:p>
        </p:txBody>
      </p:sp>
    </p:spTree>
    <p:extLst>
      <p:ext uri="{BB962C8B-B14F-4D97-AF65-F5344CB8AC3E}">
        <p14:creationId xmlns:p14="http://schemas.microsoft.com/office/powerpoint/2010/main" val="1673410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V24 “affliction” is from   </a:t>
            </a:r>
            <a:r>
              <a:rPr lang="he-IL" dirty="0"/>
              <a:t>עֱנוּת</a:t>
            </a:r>
            <a:r>
              <a:rPr lang="en-CA" dirty="0"/>
              <a:t>   - `</a:t>
            </a:r>
            <a:r>
              <a:rPr lang="en-CA" dirty="0" err="1"/>
              <a:t>enuth</a:t>
            </a:r>
            <a:r>
              <a:rPr lang="en-CA" dirty="0"/>
              <a:t>, (h.l.) feminine noun from `</a:t>
            </a:r>
            <a:r>
              <a:rPr lang="en-CA" dirty="0" err="1"/>
              <a:t>anah</a:t>
            </a:r>
            <a:r>
              <a:rPr lang="en-CA" dirty="0"/>
              <a:t>, same root as </a:t>
            </a:r>
            <a:r>
              <a:rPr lang="en-CA" i="1" dirty="0"/>
              <a:t>`ani</a:t>
            </a:r>
            <a:r>
              <a:rPr lang="en-CA" dirty="0"/>
              <a:t> and </a:t>
            </a:r>
            <a:r>
              <a:rPr lang="en-CA" i="1" dirty="0"/>
              <a:t>`</a:t>
            </a:r>
            <a:r>
              <a:rPr lang="en-CA" i="1" dirty="0" err="1"/>
              <a:t>anaw</a:t>
            </a:r>
            <a:r>
              <a:rPr lang="en-CA" dirty="0"/>
              <a:t> </a:t>
            </a:r>
          </a:p>
        </p:txBody>
      </p:sp>
      <p:sp>
        <p:nvSpPr>
          <p:cNvPr id="4" name="Slide Number Placeholder 3"/>
          <p:cNvSpPr>
            <a:spLocks noGrp="1"/>
          </p:cNvSpPr>
          <p:nvPr>
            <p:ph type="sldNum" sz="quarter" idx="5"/>
          </p:nvPr>
        </p:nvSpPr>
        <p:spPr/>
        <p:txBody>
          <a:bodyPr/>
          <a:lstStyle/>
          <a:p>
            <a:fld id="{88D26529-BF2A-4AAB-9CFF-8B271A0814AA}" type="slidenum">
              <a:rPr lang="en-CA" smtClean="0"/>
              <a:t>13</a:t>
            </a:fld>
            <a:endParaRPr lang="en-CA"/>
          </a:p>
        </p:txBody>
      </p:sp>
    </p:spTree>
    <p:extLst>
      <p:ext uri="{BB962C8B-B14F-4D97-AF65-F5344CB8AC3E}">
        <p14:creationId xmlns:p14="http://schemas.microsoft.com/office/powerpoint/2010/main" val="457832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Ps25: the Way of God is only available to True Worshippers</a:t>
            </a:r>
          </a:p>
          <a:p>
            <a:pPr marL="628650" lvl="1" indent="-171450">
              <a:buFont typeface="Arial" panose="020B0604020202020204" pitchFamily="34" charset="0"/>
              <a:buChar char="•"/>
            </a:pPr>
            <a:r>
              <a:rPr lang="en-CA" dirty="0"/>
              <a:t>Learning  the path of YHWH is required</a:t>
            </a:r>
          </a:p>
          <a:p>
            <a:pPr marL="628650" lvl="1" indent="-171450">
              <a:buFont typeface="Arial" panose="020B0604020202020204" pitchFamily="34" charset="0"/>
              <a:buChar char="•"/>
            </a:pPr>
            <a:r>
              <a:rPr lang="en-CA" dirty="0"/>
              <a:t>It can only be done through the covenant and the testimonies</a:t>
            </a:r>
          </a:p>
          <a:p>
            <a:pPr marL="171450" lvl="0" indent="-171450">
              <a:buFont typeface="Arial" panose="020B0604020202020204" pitchFamily="34" charset="0"/>
              <a:buChar char="•"/>
            </a:pPr>
            <a:r>
              <a:rPr lang="en-CA" dirty="0"/>
              <a:t>Ps37: “the wicked” is ultimately Satan, today his “proxies” are destroying Western Civilization</a:t>
            </a:r>
          </a:p>
          <a:p>
            <a:pPr marL="171450" lvl="0" indent="-171450">
              <a:buFont typeface="Arial" panose="020B0604020202020204" pitchFamily="34" charset="0"/>
              <a:buChar char="•"/>
            </a:pPr>
            <a:r>
              <a:rPr lang="en-CA" dirty="0"/>
              <a:t>Ps140: “dwell in your presence” implies the resurrection</a:t>
            </a:r>
          </a:p>
        </p:txBody>
      </p:sp>
      <p:sp>
        <p:nvSpPr>
          <p:cNvPr id="4" name="Slide Number Placeholder 3"/>
          <p:cNvSpPr>
            <a:spLocks noGrp="1"/>
          </p:cNvSpPr>
          <p:nvPr>
            <p:ph type="sldNum" sz="quarter" idx="5"/>
          </p:nvPr>
        </p:nvSpPr>
        <p:spPr/>
        <p:txBody>
          <a:bodyPr/>
          <a:lstStyle/>
          <a:p>
            <a:fld id="{88D26529-BF2A-4AAB-9CFF-8B271A0814AA}" type="slidenum">
              <a:rPr lang="en-CA" smtClean="0"/>
              <a:t>14</a:t>
            </a:fld>
            <a:endParaRPr lang="en-CA"/>
          </a:p>
        </p:txBody>
      </p:sp>
    </p:spTree>
    <p:extLst>
      <p:ext uri="{BB962C8B-B14F-4D97-AF65-F5344CB8AC3E}">
        <p14:creationId xmlns:p14="http://schemas.microsoft.com/office/powerpoint/2010/main" val="3792143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ESV and KJV do NOT use “contrite” or “contrition”</a:t>
            </a:r>
          </a:p>
          <a:p>
            <a:pPr marL="171450" indent="-171450">
              <a:buFont typeface="Arial" panose="020B0604020202020204" pitchFamily="34" charset="0"/>
              <a:buChar char="•"/>
            </a:pPr>
            <a:r>
              <a:rPr lang="en-CA" dirty="0"/>
              <a:t>There is a different word group properly used for “gentleness”:  (GEL page 192)</a:t>
            </a:r>
          </a:p>
          <a:p>
            <a:pPr marL="628650" lvl="1" indent="-171450">
              <a:buFont typeface="Arial" panose="020B0604020202020204" pitchFamily="34" charset="0"/>
              <a:buChar char="•"/>
            </a:pPr>
            <a:r>
              <a:rPr lang="el-GR" dirty="0"/>
              <a:t>ἐπιεικής </a:t>
            </a:r>
            <a:r>
              <a:rPr lang="en-CA" dirty="0"/>
              <a:t>- </a:t>
            </a:r>
            <a:r>
              <a:rPr lang="en-CA" dirty="0" err="1"/>
              <a:t>epieikēs</a:t>
            </a:r>
            <a:r>
              <a:rPr lang="en-CA" dirty="0"/>
              <a:t>, adjective, Pp4:5, 1Tm3:3, Titus3:2, Jm3:17, 1Pt2:18</a:t>
            </a:r>
          </a:p>
          <a:p>
            <a:pPr marL="628650" lvl="1" indent="-171450">
              <a:buFont typeface="Arial" panose="020B0604020202020204" pitchFamily="34" charset="0"/>
              <a:buChar char="•"/>
            </a:pPr>
            <a:r>
              <a:rPr lang="el-GR" dirty="0"/>
              <a:t>ἐπιείκεια </a:t>
            </a:r>
            <a:r>
              <a:rPr lang="en-CA" dirty="0"/>
              <a:t>- </a:t>
            </a:r>
            <a:r>
              <a:rPr lang="en-CA" dirty="0" err="1"/>
              <a:t>epieikeia</a:t>
            </a:r>
            <a:r>
              <a:rPr lang="en-CA" dirty="0"/>
              <a:t>, feminine noun, At24:2, 1Cr10:1</a:t>
            </a:r>
          </a:p>
          <a:p>
            <a:pPr marL="171450" lvl="0" indent="-171450">
              <a:buFont typeface="Arial" panose="020B0604020202020204" pitchFamily="34" charset="0"/>
              <a:buChar char="•"/>
            </a:pPr>
            <a:r>
              <a:rPr lang="en-CA" dirty="0"/>
              <a:t>All instances of </a:t>
            </a:r>
            <a:r>
              <a:rPr lang="en-CA" i="1" dirty="0"/>
              <a:t>praus</a:t>
            </a:r>
            <a:r>
              <a:rPr lang="en-CA" dirty="0"/>
              <a:t> and </a:t>
            </a:r>
            <a:r>
              <a:rPr lang="en-CA" i="1" dirty="0" err="1"/>
              <a:t>prautes</a:t>
            </a:r>
            <a:r>
              <a:rPr lang="en-CA" dirty="0"/>
              <a:t> are listed on handout </a:t>
            </a:r>
          </a:p>
        </p:txBody>
      </p:sp>
      <p:sp>
        <p:nvSpPr>
          <p:cNvPr id="4" name="Slide Number Placeholder 3"/>
          <p:cNvSpPr>
            <a:spLocks noGrp="1"/>
          </p:cNvSpPr>
          <p:nvPr>
            <p:ph type="sldNum" sz="quarter" idx="5"/>
          </p:nvPr>
        </p:nvSpPr>
        <p:spPr/>
        <p:txBody>
          <a:bodyPr/>
          <a:lstStyle/>
          <a:p>
            <a:fld id="{88D26529-BF2A-4AAB-9CFF-8B271A0814AA}" type="slidenum">
              <a:rPr lang="en-CA" smtClean="0"/>
              <a:t>15</a:t>
            </a:fld>
            <a:endParaRPr lang="en-CA"/>
          </a:p>
        </p:txBody>
      </p:sp>
    </p:spTree>
    <p:extLst>
      <p:ext uri="{BB962C8B-B14F-4D97-AF65-F5344CB8AC3E}">
        <p14:creationId xmlns:p14="http://schemas.microsoft.com/office/powerpoint/2010/main" val="4115646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Ps34: “contrite” is the same word as Is57, 66, and Ps51 - </a:t>
            </a:r>
            <a:r>
              <a:rPr lang="he-IL" dirty="0"/>
              <a:t>	דַּכָּא</a:t>
            </a:r>
            <a:r>
              <a:rPr lang="en-CA" dirty="0"/>
              <a:t>  - </a:t>
            </a:r>
            <a:r>
              <a:rPr lang="en-CA" dirty="0" err="1"/>
              <a:t>dakka</a:t>
            </a:r>
            <a:r>
              <a:rPr lang="en-CA" dirty="0"/>
              <a:t>´  </a:t>
            </a:r>
          </a:p>
          <a:p>
            <a:pPr marL="628650" lvl="1" indent="-171450">
              <a:buFont typeface="Arial" panose="020B0604020202020204" pitchFamily="34" charset="0"/>
              <a:buChar char="•"/>
            </a:pPr>
            <a:r>
              <a:rPr lang="en-CA" dirty="0"/>
              <a:t>ESV has “crushed”, the physical meaning</a:t>
            </a:r>
          </a:p>
        </p:txBody>
      </p:sp>
      <p:sp>
        <p:nvSpPr>
          <p:cNvPr id="4" name="Slide Number Placeholder 3"/>
          <p:cNvSpPr>
            <a:spLocks noGrp="1"/>
          </p:cNvSpPr>
          <p:nvPr>
            <p:ph type="sldNum" sz="quarter" idx="5"/>
          </p:nvPr>
        </p:nvSpPr>
        <p:spPr/>
        <p:txBody>
          <a:bodyPr/>
          <a:lstStyle/>
          <a:p>
            <a:fld id="{88D26529-BF2A-4AAB-9CFF-8B271A0814AA}" type="slidenum">
              <a:rPr lang="en-CA" smtClean="0"/>
              <a:t>17</a:t>
            </a:fld>
            <a:endParaRPr lang="en-CA"/>
          </a:p>
        </p:txBody>
      </p:sp>
    </p:spTree>
    <p:extLst>
      <p:ext uri="{BB962C8B-B14F-4D97-AF65-F5344CB8AC3E}">
        <p14:creationId xmlns:p14="http://schemas.microsoft.com/office/powerpoint/2010/main" val="41065362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Gl6: “nomos” Paul alludes to  Jh15:12, 1Jh4:21</a:t>
            </a:r>
          </a:p>
        </p:txBody>
      </p:sp>
      <p:sp>
        <p:nvSpPr>
          <p:cNvPr id="4" name="Slide Number Placeholder 3"/>
          <p:cNvSpPr>
            <a:spLocks noGrp="1"/>
          </p:cNvSpPr>
          <p:nvPr>
            <p:ph type="sldNum" sz="quarter" idx="5"/>
          </p:nvPr>
        </p:nvSpPr>
        <p:spPr/>
        <p:txBody>
          <a:bodyPr/>
          <a:lstStyle/>
          <a:p>
            <a:fld id="{88D26529-BF2A-4AAB-9CFF-8B271A0814AA}" type="slidenum">
              <a:rPr lang="en-CA" smtClean="0"/>
              <a:t>19</a:t>
            </a:fld>
            <a:endParaRPr lang="en-CA"/>
          </a:p>
        </p:txBody>
      </p:sp>
    </p:spTree>
    <p:extLst>
      <p:ext uri="{BB962C8B-B14F-4D97-AF65-F5344CB8AC3E}">
        <p14:creationId xmlns:p14="http://schemas.microsoft.com/office/powerpoint/2010/main" val="343185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1Cr10: Paul affirms that he is striving to have the “contrition” of Christ, as we all must</a:t>
            </a:r>
          </a:p>
          <a:p>
            <a:pPr marL="171450" indent="-171450">
              <a:buFont typeface="Arial" panose="020B0604020202020204" pitchFamily="34" charset="0"/>
              <a:buChar char="•"/>
            </a:pPr>
            <a:r>
              <a:rPr lang="en-CA" dirty="0"/>
              <a:t>The “yoke” was a Jewish expression for “school” – learning, being taught the Way of God</a:t>
            </a:r>
          </a:p>
          <a:p>
            <a:pPr marL="628650" lvl="1" indent="-171450">
              <a:buFont typeface="Arial" panose="020B0604020202020204" pitchFamily="34" charset="0"/>
              <a:buChar char="•"/>
            </a:pPr>
            <a:r>
              <a:rPr lang="en-CA" dirty="0"/>
              <a:t>Robertson page 59 footnote, Sirach 51:23-26 </a:t>
            </a:r>
          </a:p>
          <a:p>
            <a:pPr marL="171450" indent="-171450">
              <a:buFont typeface="Arial" panose="020B0604020202020204" pitchFamily="34" charset="0"/>
              <a:buChar char="•"/>
            </a:pPr>
            <a:r>
              <a:rPr lang="en-CA" dirty="0"/>
              <a:t>Jesus is the only source of information on the Father</a:t>
            </a:r>
          </a:p>
          <a:p>
            <a:pPr marL="171450" indent="-171450">
              <a:buFont typeface="Arial" panose="020B0604020202020204" pitchFamily="34" charset="0"/>
              <a:buChar char="•"/>
            </a:pPr>
            <a:r>
              <a:rPr lang="en-CA" dirty="0"/>
              <a:t>Those called by God can through Jesus come to know the Father</a:t>
            </a:r>
          </a:p>
          <a:p>
            <a:pPr marL="171450" indent="-171450">
              <a:buFont typeface="Arial" panose="020B0604020202020204" pitchFamily="34" charset="0"/>
              <a:buChar char="•"/>
            </a:pPr>
            <a:r>
              <a:rPr lang="en-CA" dirty="0"/>
              <a:t>This is possible because Jesus exemplified contrition </a:t>
            </a:r>
          </a:p>
        </p:txBody>
      </p:sp>
      <p:sp>
        <p:nvSpPr>
          <p:cNvPr id="4" name="Slide Number Placeholder 3"/>
          <p:cNvSpPr>
            <a:spLocks noGrp="1"/>
          </p:cNvSpPr>
          <p:nvPr>
            <p:ph type="sldNum" sz="quarter" idx="5"/>
          </p:nvPr>
        </p:nvSpPr>
        <p:spPr/>
        <p:txBody>
          <a:bodyPr/>
          <a:lstStyle/>
          <a:p>
            <a:fld id="{88D26529-BF2A-4AAB-9CFF-8B271A0814AA}" type="slidenum">
              <a:rPr lang="en-CA" smtClean="0"/>
              <a:t>20</a:t>
            </a:fld>
            <a:endParaRPr lang="en-CA"/>
          </a:p>
        </p:txBody>
      </p:sp>
    </p:spTree>
    <p:extLst>
      <p:ext uri="{BB962C8B-B14F-4D97-AF65-F5344CB8AC3E}">
        <p14:creationId xmlns:p14="http://schemas.microsoft.com/office/powerpoint/2010/main" val="1564376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“rock” and “horn” are symbols of permanence and strength</a:t>
            </a:r>
          </a:p>
          <a:p>
            <a:pPr marL="171450" indent="-171450">
              <a:buFont typeface="Arial" panose="020B0604020202020204" pitchFamily="34" charset="0"/>
              <a:buChar char="•"/>
            </a:pPr>
            <a:r>
              <a:rPr lang="en-CA" dirty="0"/>
              <a:t>“his temple” is in eternity, </a:t>
            </a:r>
          </a:p>
          <a:p>
            <a:pPr marL="171450" indent="-171450">
              <a:buFont typeface="Arial" panose="020B0604020202020204" pitchFamily="34" charset="0"/>
              <a:buChar char="•"/>
            </a:pPr>
            <a:r>
              <a:rPr lang="en-CA" dirty="0"/>
              <a:t>“from on high” God’s dwelling place</a:t>
            </a:r>
          </a:p>
          <a:p>
            <a:pPr marL="171450" indent="-171450">
              <a:buFont typeface="Arial" panose="020B0604020202020204" pitchFamily="34" charset="0"/>
              <a:buChar char="•"/>
            </a:pPr>
            <a:r>
              <a:rPr lang="en-CA" dirty="0"/>
              <a:t>Satan is our “strong enemy”</a:t>
            </a:r>
          </a:p>
          <a:p>
            <a:pPr marL="171450" indent="-171450">
              <a:buFont typeface="Arial" panose="020B0604020202020204" pitchFamily="34" charset="0"/>
              <a:buChar char="•"/>
            </a:pPr>
            <a:r>
              <a:rPr lang="en-CA" dirty="0"/>
              <a:t>As humans we cannot be “righteous” -  God accounts us righteous through faith, a gift of God</a:t>
            </a:r>
          </a:p>
          <a:p>
            <a:pPr marL="171450" indent="-171450">
              <a:buFont typeface="Arial" panose="020B0604020202020204" pitchFamily="34" charset="0"/>
              <a:buChar char="•"/>
            </a:pPr>
            <a:r>
              <a:rPr lang="en-CA" dirty="0"/>
              <a:t>“cleanness of hands”, “blameless”, only through repentance</a:t>
            </a:r>
          </a:p>
          <a:p>
            <a:pPr marL="171450" indent="-171450">
              <a:buFont typeface="Arial" panose="020B0604020202020204" pitchFamily="34" charset="0"/>
              <a:buChar char="•"/>
            </a:pPr>
            <a:r>
              <a:rPr lang="en-CA" dirty="0"/>
              <a:t>“</a:t>
            </a:r>
            <a:r>
              <a:rPr lang="en-CA" i="1" dirty="0" err="1"/>
              <a:t>mishᵉpatim</a:t>
            </a:r>
            <a:r>
              <a:rPr lang="en-CA" dirty="0"/>
              <a:t>” the wisdom, understanding, and discernment that come from living by the Way of God</a:t>
            </a:r>
          </a:p>
          <a:p>
            <a:pPr marL="171450" indent="-171450">
              <a:buFont typeface="Arial" panose="020B0604020202020204" pitchFamily="34" charset="0"/>
              <a:buChar char="•"/>
            </a:pPr>
            <a:r>
              <a:rPr lang="en-CA" dirty="0"/>
              <a:t>“kept from guilt” – avoiding sin</a:t>
            </a:r>
          </a:p>
          <a:p>
            <a:pPr marL="171450" indent="-171450">
              <a:buFont typeface="Arial" panose="020B0604020202020204" pitchFamily="34" charset="0"/>
              <a:buChar char="•"/>
            </a:pPr>
            <a:r>
              <a:rPr lang="en-CA" dirty="0"/>
              <a:t>“lamp” only the Way of God can illuminate our lives</a:t>
            </a:r>
          </a:p>
          <a:p>
            <a:pPr marL="171450" indent="-171450">
              <a:buFont typeface="Arial" panose="020B0604020202020204" pitchFamily="34" charset="0"/>
              <a:buChar char="•"/>
            </a:pPr>
            <a:r>
              <a:rPr lang="en-CA" dirty="0"/>
              <a:t>“praise among nations” preach the gospel</a:t>
            </a:r>
          </a:p>
        </p:txBody>
      </p:sp>
      <p:sp>
        <p:nvSpPr>
          <p:cNvPr id="4" name="Slide Number Placeholder 3"/>
          <p:cNvSpPr>
            <a:spLocks noGrp="1"/>
          </p:cNvSpPr>
          <p:nvPr>
            <p:ph type="sldNum" sz="quarter" idx="5"/>
          </p:nvPr>
        </p:nvSpPr>
        <p:spPr/>
        <p:txBody>
          <a:bodyPr/>
          <a:lstStyle/>
          <a:p>
            <a:fld id="{88D26529-BF2A-4AAB-9CFF-8B271A0814AA}" type="slidenum">
              <a:rPr lang="en-CA" smtClean="0"/>
              <a:t>22</a:t>
            </a:fld>
            <a:endParaRPr lang="en-CA"/>
          </a:p>
        </p:txBody>
      </p:sp>
    </p:spTree>
    <p:extLst>
      <p:ext uri="{BB962C8B-B14F-4D97-AF65-F5344CB8AC3E}">
        <p14:creationId xmlns:p14="http://schemas.microsoft.com/office/powerpoint/2010/main" val="1565612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had to learn “contrition”</a:t>
            </a:r>
          </a:p>
        </p:txBody>
      </p:sp>
      <p:sp>
        <p:nvSpPr>
          <p:cNvPr id="4" name="Slide Number Placeholder 3"/>
          <p:cNvSpPr>
            <a:spLocks noGrp="1"/>
          </p:cNvSpPr>
          <p:nvPr>
            <p:ph type="sldNum" sz="quarter" idx="5"/>
          </p:nvPr>
        </p:nvSpPr>
        <p:spPr/>
        <p:txBody>
          <a:bodyPr/>
          <a:lstStyle/>
          <a:p>
            <a:fld id="{88D26529-BF2A-4AAB-9CFF-8B271A0814AA}" type="slidenum">
              <a:rPr lang="en-CA" smtClean="0"/>
              <a:t>2</a:t>
            </a:fld>
            <a:endParaRPr lang="en-CA"/>
          </a:p>
        </p:txBody>
      </p:sp>
    </p:spTree>
    <p:extLst>
      <p:ext uri="{BB962C8B-B14F-4D97-AF65-F5344CB8AC3E}">
        <p14:creationId xmlns:p14="http://schemas.microsoft.com/office/powerpoint/2010/main" val="1667353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understood that God had given him great revelation</a:t>
            </a:r>
          </a:p>
          <a:p>
            <a:pPr marL="171450" indent="-171450">
              <a:buFont typeface="Arial" panose="020B0604020202020204" pitchFamily="34" charset="0"/>
              <a:buChar char="•"/>
            </a:pPr>
            <a:r>
              <a:rPr lang="en-CA" dirty="0"/>
              <a:t>This is what we need to bring to the World Tomorrow</a:t>
            </a:r>
          </a:p>
        </p:txBody>
      </p:sp>
      <p:sp>
        <p:nvSpPr>
          <p:cNvPr id="4" name="Slide Number Placeholder 3"/>
          <p:cNvSpPr>
            <a:spLocks noGrp="1"/>
          </p:cNvSpPr>
          <p:nvPr>
            <p:ph type="sldNum" sz="quarter" idx="5"/>
          </p:nvPr>
        </p:nvSpPr>
        <p:spPr/>
        <p:txBody>
          <a:bodyPr/>
          <a:lstStyle/>
          <a:p>
            <a:fld id="{88D26529-BF2A-4AAB-9CFF-8B271A0814AA}" type="slidenum">
              <a:rPr lang="en-CA" smtClean="0"/>
              <a:t>23</a:t>
            </a:fld>
            <a:endParaRPr lang="en-CA"/>
          </a:p>
        </p:txBody>
      </p:sp>
    </p:spTree>
    <p:extLst>
      <p:ext uri="{BB962C8B-B14F-4D97-AF65-F5344CB8AC3E}">
        <p14:creationId xmlns:p14="http://schemas.microsoft.com/office/powerpoint/2010/main" val="171388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2400" dirty="0"/>
              <a:t>This show how impetuous David was: he would jump to action without considering the conseque</a:t>
            </a:r>
            <a:r>
              <a:rPr lang="en-CA" sz="2800" dirty="0"/>
              <a:t>nc</a:t>
            </a:r>
            <a:r>
              <a:rPr lang="en-CA" sz="2400" dirty="0"/>
              <a:t>es </a:t>
            </a:r>
          </a:p>
          <a:p>
            <a:pPr marL="171450" indent="-171450">
              <a:buFont typeface="Arial" panose="020B0604020202020204" pitchFamily="34" charset="0"/>
              <a:buChar char="•"/>
            </a:pPr>
            <a:r>
              <a:rPr lang="en-CA" sz="2400" dirty="0"/>
              <a:t>This is the negative side of lack of fear which allowed him to kill Goliath</a:t>
            </a:r>
          </a:p>
        </p:txBody>
      </p:sp>
      <p:sp>
        <p:nvSpPr>
          <p:cNvPr id="4" name="Slide Number Placeholder 3"/>
          <p:cNvSpPr>
            <a:spLocks noGrp="1"/>
          </p:cNvSpPr>
          <p:nvPr>
            <p:ph type="sldNum" sz="quarter" idx="5"/>
          </p:nvPr>
        </p:nvSpPr>
        <p:spPr/>
        <p:txBody>
          <a:bodyPr/>
          <a:lstStyle/>
          <a:p>
            <a:fld id="{88D26529-BF2A-4AAB-9CFF-8B271A0814AA}" type="slidenum">
              <a:rPr lang="en-CA" smtClean="0"/>
              <a:t>3</a:t>
            </a:fld>
            <a:endParaRPr lang="en-CA"/>
          </a:p>
        </p:txBody>
      </p:sp>
    </p:spTree>
    <p:extLst>
      <p:ext uri="{BB962C8B-B14F-4D97-AF65-F5344CB8AC3E}">
        <p14:creationId xmlns:p14="http://schemas.microsoft.com/office/powerpoint/2010/main" val="3710600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a:t>
            </a:r>
            <a:r>
              <a:rPr lang="en-CA" dirty="0" err="1"/>
              <a:t>Geshurites</a:t>
            </a:r>
            <a:r>
              <a:rPr lang="en-CA" dirty="0"/>
              <a:t>, the </a:t>
            </a:r>
            <a:r>
              <a:rPr lang="en-CA" dirty="0" err="1"/>
              <a:t>Girzites</a:t>
            </a:r>
            <a:r>
              <a:rPr lang="en-CA" dirty="0"/>
              <a:t>, and the Amalekites were allies of the Philistines</a:t>
            </a:r>
          </a:p>
          <a:p>
            <a:pPr marL="171450" indent="-171450">
              <a:buFont typeface="Arial" panose="020B0604020202020204" pitchFamily="34" charset="0"/>
              <a:buChar char="•"/>
            </a:pPr>
            <a:r>
              <a:rPr lang="en-CA" sz="1200" dirty="0" err="1"/>
              <a:t>Jerahmeelites</a:t>
            </a:r>
            <a:r>
              <a:rPr lang="en-CA" sz="1200" dirty="0"/>
              <a:t> and Kenites were allies of Israel</a:t>
            </a:r>
          </a:p>
          <a:p>
            <a:pPr marL="171450" indent="-171450">
              <a:buFont typeface="Arial" panose="020B0604020202020204" pitchFamily="34" charset="0"/>
              <a:buChar char="•"/>
            </a:pPr>
            <a:r>
              <a:rPr lang="en-CA" sz="1200" dirty="0"/>
              <a:t>David put up a very complicated subterfuge , and it worked</a:t>
            </a:r>
          </a:p>
        </p:txBody>
      </p:sp>
      <p:sp>
        <p:nvSpPr>
          <p:cNvPr id="4" name="Slide Number Placeholder 3"/>
          <p:cNvSpPr>
            <a:spLocks noGrp="1"/>
          </p:cNvSpPr>
          <p:nvPr>
            <p:ph type="sldNum" sz="quarter" idx="5"/>
          </p:nvPr>
        </p:nvSpPr>
        <p:spPr/>
        <p:txBody>
          <a:bodyPr/>
          <a:lstStyle/>
          <a:p>
            <a:fld id="{88D26529-BF2A-4AAB-9CFF-8B271A0814AA}" type="slidenum">
              <a:rPr lang="en-CA" smtClean="0"/>
              <a:t>4</a:t>
            </a:fld>
            <a:endParaRPr lang="en-CA"/>
          </a:p>
        </p:txBody>
      </p:sp>
    </p:spTree>
    <p:extLst>
      <p:ext uri="{BB962C8B-B14F-4D97-AF65-F5344CB8AC3E}">
        <p14:creationId xmlns:p14="http://schemas.microsoft.com/office/powerpoint/2010/main" val="632150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dirty="0"/>
              <a:t>God bailed him out …</a:t>
            </a:r>
          </a:p>
          <a:p>
            <a:pPr marL="171450" indent="-171450">
              <a:buFont typeface="Arial" panose="020B0604020202020204" pitchFamily="34" charset="0"/>
              <a:buChar char="•"/>
            </a:pPr>
            <a:r>
              <a:rPr lang="en-CA" sz="1200" dirty="0"/>
              <a:t>What if David had actually gone into the battle fighting for the Philistines against Israel?</a:t>
            </a:r>
            <a:endParaRPr lang="en-CA" dirty="0"/>
          </a:p>
        </p:txBody>
      </p:sp>
      <p:sp>
        <p:nvSpPr>
          <p:cNvPr id="4" name="Slide Number Placeholder 3"/>
          <p:cNvSpPr>
            <a:spLocks noGrp="1"/>
          </p:cNvSpPr>
          <p:nvPr>
            <p:ph type="sldNum" sz="quarter" idx="5"/>
          </p:nvPr>
        </p:nvSpPr>
        <p:spPr/>
        <p:txBody>
          <a:bodyPr/>
          <a:lstStyle/>
          <a:p>
            <a:fld id="{88D26529-BF2A-4AAB-9CFF-8B271A0814AA}" type="slidenum">
              <a:rPr lang="en-CA" smtClean="0"/>
              <a:t>5</a:t>
            </a:fld>
            <a:endParaRPr lang="en-CA"/>
          </a:p>
        </p:txBody>
      </p:sp>
    </p:spTree>
    <p:extLst>
      <p:ext uri="{BB962C8B-B14F-4D97-AF65-F5344CB8AC3E}">
        <p14:creationId xmlns:p14="http://schemas.microsoft.com/office/powerpoint/2010/main" val="3517112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is now King of all Israel, he has set up his capital in Jerusalem, he has received the Promise of Messianic Descent …</a:t>
            </a:r>
          </a:p>
          <a:p>
            <a:pPr marL="171450" indent="-171450">
              <a:buFont typeface="Arial" panose="020B0604020202020204" pitchFamily="34" charset="0"/>
              <a:buChar char="•"/>
            </a:pPr>
            <a:r>
              <a:rPr lang="en-CA" dirty="0"/>
              <a:t>David di d NOT inquire as to the correct procedure to move the Ark, but he learned …</a:t>
            </a:r>
          </a:p>
          <a:p>
            <a:endParaRPr lang="en-CA" dirty="0"/>
          </a:p>
        </p:txBody>
      </p:sp>
      <p:sp>
        <p:nvSpPr>
          <p:cNvPr id="4" name="Slide Number Placeholder 3"/>
          <p:cNvSpPr>
            <a:spLocks noGrp="1"/>
          </p:cNvSpPr>
          <p:nvPr>
            <p:ph type="sldNum" sz="quarter" idx="5"/>
          </p:nvPr>
        </p:nvSpPr>
        <p:spPr/>
        <p:txBody>
          <a:bodyPr/>
          <a:lstStyle/>
          <a:p>
            <a:fld id="{88D26529-BF2A-4AAB-9CFF-8B271A0814AA}" type="slidenum">
              <a:rPr lang="en-CA" smtClean="0"/>
              <a:t>6</a:t>
            </a:fld>
            <a:endParaRPr lang="en-CA"/>
          </a:p>
        </p:txBody>
      </p:sp>
    </p:spTree>
    <p:extLst>
      <p:ext uri="{BB962C8B-B14F-4D97-AF65-F5344CB8AC3E}">
        <p14:creationId xmlns:p14="http://schemas.microsoft.com/office/powerpoint/2010/main" val="4283564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Taking Bathsheba illegally , murder of Uriah, and all the aftermath, … we don’t have time to cover</a:t>
            </a:r>
          </a:p>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D26529-BF2A-4AAB-9CFF-8B271A0814AA}"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2415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is around 60 years old now …</a:t>
            </a:r>
          </a:p>
          <a:p>
            <a:pPr marL="171450" indent="-171450">
              <a:buFont typeface="Arial" panose="020B0604020202020204" pitchFamily="34" charset="0"/>
              <a:buChar char="•"/>
            </a:pPr>
            <a:r>
              <a:rPr lang="en-CA" dirty="0"/>
              <a:t>Rather than jump to action, he retreats for the good of the city</a:t>
            </a:r>
          </a:p>
          <a:p>
            <a:pPr marL="171450" indent="-171450">
              <a:buFont typeface="Arial" panose="020B0604020202020204" pitchFamily="34" charset="0"/>
              <a:buChar char="•"/>
            </a:pPr>
            <a:r>
              <a:rPr lang="en-CA" dirty="0"/>
              <a:t>David is more concerned for the welfare of the new-comer, </a:t>
            </a:r>
            <a:r>
              <a:rPr lang="en-CA" dirty="0" err="1"/>
              <a:t>Ittai</a:t>
            </a:r>
            <a:r>
              <a:rPr lang="en-CA" dirty="0"/>
              <a:t>, than for his own protection</a:t>
            </a:r>
          </a:p>
          <a:p>
            <a:pPr marL="171450" indent="-171450">
              <a:buFont typeface="Arial" panose="020B0604020202020204" pitchFamily="34" charset="0"/>
              <a:buChar char="•"/>
            </a:pPr>
            <a:r>
              <a:rPr lang="en-CA" dirty="0"/>
              <a:t>He sends the Ark back, being willing to accept whatever outcome God delivers</a:t>
            </a:r>
          </a:p>
          <a:p>
            <a:pPr marL="171450" indent="-171450">
              <a:buFont typeface="Arial" panose="020B0604020202020204" pitchFamily="34" charset="0"/>
              <a:buChar char="•"/>
            </a:pPr>
            <a:r>
              <a:rPr lang="en-CA" b="1" u="sng" dirty="0"/>
              <a:t>His demeanour represents mourning: he understood this whole situation was a result of his sins</a:t>
            </a:r>
          </a:p>
        </p:txBody>
      </p:sp>
      <p:sp>
        <p:nvSpPr>
          <p:cNvPr id="4" name="Slide Number Placeholder 3"/>
          <p:cNvSpPr>
            <a:spLocks noGrp="1"/>
          </p:cNvSpPr>
          <p:nvPr>
            <p:ph type="sldNum" sz="quarter" idx="5"/>
          </p:nvPr>
        </p:nvSpPr>
        <p:spPr/>
        <p:txBody>
          <a:bodyPr/>
          <a:lstStyle/>
          <a:p>
            <a:fld id="{88D26529-BF2A-4AAB-9CFF-8B271A0814AA}" type="slidenum">
              <a:rPr lang="en-CA" smtClean="0"/>
              <a:t>8</a:t>
            </a:fld>
            <a:endParaRPr lang="en-CA"/>
          </a:p>
        </p:txBody>
      </p:sp>
    </p:spTree>
    <p:extLst>
      <p:ext uri="{BB962C8B-B14F-4D97-AF65-F5344CB8AC3E}">
        <p14:creationId xmlns:p14="http://schemas.microsoft.com/office/powerpoint/2010/main" val="40651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Bahurim is a Benjamite town north of the Mount of Olives</a:t>
            </a:r>
          </a:p>
          <a:p>
            <a:pPr marL="171450" indent="-171450">
              <a:buFont typeface="Arial" panose="020B0604020202020204" pitchFamily="34" charset="0"/>
              <a:buChar cha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David accepted the cursing as justified by his sins</a:t>
            </a:r>
          </a:p>
          <a:p>
            <a:pPr marL="171450" indent="-171450">
              <a:buFont typeface="Arial" panose="020B0604020202020204" pitchFamily="34" charset="0"/>
              <a:buChar cha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David recognized the hand of God behind his predicament</a:t>
            </a:r>
          </a:p>
          <a:p>
            <a:pPr marL="171450" indent="-171450">
              <a:buFont typeface="Arial" panose="020B0604020202020204" pitchFamily="34" charset="0"/>
              <a:buChar cha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He was willing to accept whatever God determined</a:t>
            </a:r>
            <a:endParaRPr lang="en-CA" dirty="0"/>
          </a:p>
        </p:txBody>
      </p:sp>
      <p:sp>
        <p:nvSpPr>
          <p:cNvPr id="4" name="Slide Number Placeholder 3"/>
          <p:cNvSpPr>
            <a:spLocks noGrp="1"/>
          </p:cNvSpPr>
          <p:nvPr>
            <p:ph type="sldNum" sz="quarter" idx="5"/>
          </p:nvPr>
        </p:nvSpPr>
        <p:spPr/>
        <p:txBody>
          <a:bodyPr/>
          <a:lstStyle/>
          <a:p>
            <a:fld id="{88D26529-BF2A-4AAB-9CFF-8B271A0814AA}" type="slidenum">
              <a:rPr lang="en-CA" smtClean="0"/>
              <a:t>9</a:t>
            </a:fld>
            <a:endParaRPr lang="en-CA"/>
          </a:p>
        </p:txBody>
      </p:sp>
    </p:spTree>
    <p:extLst>
      <p:ext uri="{BB962C8B-B14F-4D97-AF65-F5344CB8AC3E}">
        <p14:creationId xmlns:p14="http://schemas.microsoft.com/office/powerpoint/2010/main" val="283917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12A45-1B62-9776-10B6-3E22887E60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BAEFE71-1E5A-B19D-0984-87D60CFC53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488B6D8-EF49-8B21-ADFE-8D57DB3B25F7}"/>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5" name="Footer Placeholder 4">
            <a:extLst>
              <a:ext uri="{FF2B5EF4-FFF2-40B4-BE49-F238E27FC236}">
                <a16:creationId xmlns:a16="http://schemas.microsoft.com/office/drawing/2014/main" id="{0FAC100F-083A-3A43-3A27-1B6A7A3DBE3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3091E5-85C9-9B44-41E8-782B1B8202B8}"/>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390845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3C46-C2E0-44F1-342D-6FC5D373A64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3DB6CF5-9EFE-3C33-EC30-C2B98CDDA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8AD1A0F-9687-418E-49B4-DD3AE79FDAD2}"/>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5" name="Footer Placeholder 4">
            <a:extLst>
              <a:ext uri="{FF2B5EF4-FFF2-40B4-BE49-F238E27FC236}">
                <a16:creationId xmlns:a16="http://schemas.microsoft.com/office/drawing/2014/main" id="{56FE80C3-7863-B5C0-62C4-780F38F02B4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22B2C25-3201-9BD5-95C1-4CEB9B561CD6}"/>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1342282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27E631-5447-E2E1-D66A-818415D8D3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62B7FFE-0741-45B7-7105-E19560D62E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2744BBA-4A89-84FF-AE18-0A25B893E493}"/>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5" name="Footer Placeholder 4">
            <a:extLst>
              <a:ext uri="{FF2B5EF4-FFF2-40B4-BE49-F238E27FC236}">
                <a16:creationId xmlns:a16="http://schemas.microsoft.com/office/drawing/2014/main" id="{B5228916-D0CB-2622-9B0A-1E5AE81CBD1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E18C1E-9327-3AC6-101C-D0128CA12731}"/>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157211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0D6B4-2F3A-530E-E176-DDE356EA60D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FC24499-C055-9519-9AC5-3B0300A37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71A349-8C4B-2ADC-7A48-DA5473D72A44}"/>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5" name="Footer Placeholder 4">
            <a:extLst>
              <a:ext uri="{FF2B5EF4-FFF2-40B4-BE49-F238E27FC236}">
                <a16:creationId xmlns:a16="http://schemas.microsoft.com/office/drawing/2014/main" id="{0E09454D-4FA5-4CBD-0F45-2FFA4345D43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E2E505D-0E28-E234-AE36-84628674F5B8}"/>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46340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6C04-E9C4-5765-667E-0450133072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40E70B8-AF92-124E-2F9A-AECBBAC516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7DD853-1F53-0748-4092-38FB8816C34D}"/>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5" name="Footer Placeholder 4">
            <a:extLst>
              <a:ext uri="{FF2B5EF4-FFF2-40B4-BE49-F238E27FC236}">
                <a16:creationId xmlns:a16="http://schemas.microsoft.com/office/drawing/2014/main" id="{AC514310-8638-1B0C-900E-A54C4E38574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9388AC-8C02-665C-90B2-BE41DB6AF411}"/>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425079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F8B77-D9EC-DAA6-E538-55376F04609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602369D-5D2C-356D-5663-BA8E1D2527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D58CC76-5B25-01E8-EACB-4A6D74612A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23D2D6A-756D-7625-FCB1-5540A3985897}"/>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6" name="Footer Placeholder 5">
            <a:extLst>
              <a:ext uri="{FF2B5EF4-FFF2-40B4-BE49-F238E27FC236}">
                <a16:creationId xmlns:a16="http://schemas.microsoft.com/office/drawing/2014/main" id="{E1DEF650-BF92-0C55-B509-2FFB9B898A0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B50A709-2935-6783-724B-A078C110C4BE}"/>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299945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4080-9D6E-3167-F3BA-EDE49632A36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1BFD7A4-C342-E1CC-7500-AD172BE3CF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49D7B0-E7E6-6903-C15F-F5AE9188F4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928833D3-6D7D-82B5-CEC8-87BD6FEB1A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ECBBD1-56D2-8695-6B21-365CE4C551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DDA65A2-7B3A-DEEB-C298-FCEA6893AD22}"/>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8" name="Footer Placeholder 7">
            <a:extLst>
              <a:ext uri="{FF2B5EF4-FFF2-40B4-BE49-F238E27FC236}">
                <a16:creationId xmlns:a16="http://schemas.microsoft.com/office/drawing/2014/main" id="{EF8C46EE-97AE-7BAD-A412-4E189C79054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770FDA2-004F-F762-CC21-BA9C4E25EDA5}"/>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227633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062C2-B92F-30F1-55E4-2BE464ABA3E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5741558-11B8-4F79-A970-FE1A5823345B}"/>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4" name="Footer Placeholder 3">
            <a:extLst>
              <a:ext uri="{FF2B5EF4-FFF2-40B4-BE49-F238E27FC236}">
                <a16:creationId xmlns:a16="http://schemas.microsoft.com/office/drawing/2014/main" id="{D90CD619-378A-EFE6-7F19-2C54DBDB010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9E8BC03-0CC3-48FB-78D7-ED9B5FC951FC}"/>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1970984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467E6C-26A2-1318-B81D-F4431608EA31}"/>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3" name="Footer Placeholder 2">
            <a:extLst>
              <a:ext uri="{FF2B5EF4-FFF2-40B4-BE49-F238E27FC236}">
                <a16:creationId xmlns:a16="http://schemas.microsoft.com/office/drawing/2014/main" id="{00CEB9F0-CE38-5212-0A05-0E50666E331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72B5031B-57AB-3719-E3D4-B205BBA351E4}"/>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360249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D5A0F-C5A4-DC57-6B04-749E76BC06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7F5C239-4771-9C28-9DC9-A02FF58D2E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C3ECBFA-9200-FD23-3DBB-A4F4E3AEE5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58C866-E74C-0E81-2528-073E1AC314C5}"/>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6" name="Footer Placeholder 5">
            <a:extLst>
              <a:ext uri="{FF2B5EF4-FFF2-40B4-BE49-F238E27FC236}">
                <a16:creationId xmlns:a16="http://schemas.microsoft.com/office/drawing/2014/main" id="{33D5EEFF-7D0B-D803-2E2F-04E00328C6B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6E9F52A-F4B6-FBAC-98BE-155A99134CF8}"/>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39700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CDBC5-5EEF-1CC9-C0D4-7F2B81C7C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AF7D27A-5D80-C1A9-D2F5-15F503CCB7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2C89D9A-882D-3D56-2E33-38BAF56A3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C36B2-B602-3967-0727-4042A44EA0BC}"/>
              </a:ext>
            </a:extLst>
          </p:cNvPr>
          <p:cNvSpPr>
            <a:spLocks noGrp="1"/>
          </p:cNvSpPr>
          <p:nvPr>
            <p:ph type="dt" sz="half" idx="10"/>
          </p:nvPr>
        </p:nvSpPr>
        <p:spPr/>
        <p:txBody>
          <a:bodyPr/>
          <a:lstStyle/>
          <a:p>
            <a:fld id="{79F22A7C-54CC-40C6-9F25-C8C514C67AAA}" type="datetimeFigureOut">
              <a:rPr lang="en-CA" smtClean="0"/>
              <a:t>2023-06-10</a:t>
            </a:fld>
            <a:endParaRPr lang="en-CA"/>
          </a:p>
        </p:txBody>
      </p:sp>
      <p:sp>
        <p:nvSpPr>
          <p:cNvPr id="6" name="Footer Placeholder 5">
            <a:extLst>
              <a:ext uri="{FF2B5EF4-FFF2-40B4-BE49-F238E27FC236}">
                <a16:creationId xmlns:a16="http://schemas.microsoft.com/office/drawing/2014/main" id="{0BCBC5D5-F886-670F-51B0-E6912C259FD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B72C2C7-B441-3497-F8A0-8B79BD41FCAC}"/>
              </a:ext>
            </a:extLst>
          </p:cNvPr>
          <p:cNvSpPr>
            <a:spLocks noGrp="1"/>
          </p:cNvSpPr>
          <p:nvPr>
            <p:ph type="sldNum" sz="quarter" idx="12"/>
          </p:nvPr>
        </p:nvSpPr>
        <p:spPr/>
        <p:txBody>
          <a:bodyPr/>
          <a:lstStyle/>
          <a:p>
            <a:fld id="{24B58124-41D8-4BE5-BAD1-92EF8BB500E2}" type="slidenum">
              <a:rPr lang="en-CA" smtClean="0"/>
              <a:t>‹#›</a:t>
            </a:fld>
            <a:endParaRPr lang="en-CA"/>
          </a:p>
        </p:txBody>
      </p:sp>
    </p:spTree>
    <p:extLst>
      <p:ext uri="{BB962C8B-B14F-4D97-AF65-F5344CB8AC3E}">
        <p14:creationId xmlns:p14="http://schemas.microsoft.com/office/powerpoint/2010/main" val="86080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F6F5BC-3F1E-C48B-6BD0-59BAAF8EC4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1FFE13D-2321-E853-9899-E4B3EE6E0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FEF12D9-7DAA-FCDE-A3F8-D500A804E9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22A7C-54CC-40C6-9F25-C8C514C67AAA}" type="datetimeFigureOut">
              <a:rPr lang="en-CA" smtClean="0"/>
              <a:t>2023-06-10</a:t>
            </a:fld>
            <a:endParaRPr lang="en-CA"/>
          </a:p>
        </p:txBody>
      </p:sp>
      <p:sp>
        <p:nvSpPr>
          <p:cNvPr id="5" name="Footer Placeholder 4">
            <a:extLst>
              <a:ext uri="{FF2B5EF4-FFF2-40B4-BE49-F238E27FC236}">
                <a16:creationId xmlns:a16="http://schemas.microsoft.com/office/drawing/2014/main" id="{AFE935C0-42B9-2D1A-5BA8-09F6C8F978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C9DC4383-962B-87BC-1860-F17E74C298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58124-41D8-4BE5-BAD1-92EF8BB500E2}" type="slidenum">
              <a:rPr lang="en-CA" smtClean="0"/>
              <a:t>‹#›</a:t>
            </a:fld>
            <a:endParaRPr lang="en-CA"/>
          </a:p>
        </p:txBody>
      </p:sp>
    </p:spTree>
    <p:extLst>
      <p:ext uri="{BB962C8B-B14F-4D97-AF65-F5344CB8AC3E}">
        <p14:creationId xmlns:p14="http://schemas.microsoft.com/office/powerpoint/2010/main" val="122078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B6618-89B7-C7AD-B18F-271858971DFF}"/>
              </a:ext>
            </a:extLst>
          </p:cNvPr>
          <p:cNvSpPr>
            <a:spLocks noGrp="1"/>
          </p:cNvSpPr>
          <p:nvPr>
            <p:ph type="ctrTitle"/>
          </p:nvPr>
        </p:nvSpPr>
        <p:spPr>
          <a:xfrm>
            <a:off x="0" y="0"/>
            <a:ext cx="12192000" cy="892959"/>
          </a:xfrm>
        </p:spPr>
        <p:txBody>
          <a:bodyPr>
            <a:normAutofit fontScale="90000"/>
          </a:bodyPr>
          <a:lstStyle/>
          <a:p>
            <a:r>
              <a:rPr lang="en-CA" dirty="0">
                <a:latin typeface="Arial Black" panose="020B0A04020102020204" pitchFamily="34" charset="0"/>
              </a:rPr>
              <a:t>David - Contrition</a:t>
            </a:r>
          </a:p>
        </p:txBody>
      </p:sp>
      <p:sp>
        <p:nvSpPr>
          <p:cNvPr id="3" name="Subtitle 2">
            <a:extLst>
              <a:ext uri="{FF2B5EF4-FFF2-40B4-BE49-F238E27FC236}">
                <a16:creationId xmlns:a16="http://schemas.microsoft.com/office/drawing/2014/main" id="{C3D1AC93-2796-1CE5-EC6B-A12F8FB7959E}"/>
              </a:ext>
            </a:extLst>
          </p:cNvPr>
          <p:cNvSpPr>
            <a:spLocks noGrp="1"/>
          </p:cNvSpPr>
          <p:nvPr>
            <p:ph type="subTitle" idx="1"/>
          </p:nvPr>
        </p:nvSpPr>
        <p:spPr>
          <a:xfrm>
            <a:off x="-1" y="742951"/>
            <a:ext cx="12192001" cy="5861134"/>
          </a:xfrm>
        </p:spPr>
        <p:txBody>
          <a:bodyPr>
            <a:normAutofit fontScale="77500" lnSpcReduction="20000"/>
          </a:bodyPr>
          <a:lstStyle/>
          <a:p>
            <a:pPr>
              <a:lnSpc>
                <a:spcPct val="100000"/>
              </a:lnSpc>
              <a:spcBef>
                <a:spcPts val="0"/>
              </a:spcBef>
            </a:pPr>
            <a:r>
              <a:rPr lang="en-CA" sz="3600" b="1" dirty="0">
                <a:solidFill>
                  <a:srgbClr val="FF0000"/>
                </a:solidFill>
              </a:rPr>
              <a:t>For thus says the One who is high and lifted up, </a:t>
            </a:r>
            <a:br>
              <a:rPr lang="en-CA" sz="3600" b="1" dirty="0">
                <a:solidFill>
                  <a:srgbClr val="FF0000"/>
                </a:solidFill>
              </a:rPr>
            </a:br>
            <a:r>
              <a:rPr lang="en-CA" sz="3600" b="1" i="1" dirty="0">
                <a:solidFill>
                  <a:srgbClr val="FF0000"/>
                </a:solidFill>
                <a:highlight>
                  <a:srgbClr val="FFFF00"/>
                </a:highlight>
              </a:rPr>
              <a:t>who inhabits eternity</a:t>
            </a:r>
            <a:r>
              <a:rPr lang="en-CA" sz="3600" b="1" dirty="0">
                <a:solidFill>
                  <a:srgbClr val="FF0000"/>
                </a:solidFill>
              </a:rPr>
              <a:t>, whose name is Holy: </a:t>
            </a:r>
            <a:br>
              <a:rPr lang="en-CA" sz="3600" b="1" dirty="0">
                <a:solidFill>
                  <a:srgbClr val="FF0000"/>
                </a:solidFill>
              </a:rPr>
            </a:br>
            <a:r>
              <a:rPr lang="en-CA" sz="3600" b="1" dirty="0">
                <a:solidFill>
                  <a:srgbClr val="FF0000"/>
                </a:solidFill>
              </a:rPr>
              <a:t>“</a:t>
            </a:r>
            <a:r>
              <a:rPr lang="en-CA" sz="3600" b="1" i="1" dirty="0">
                <a:solidFill>
                  <a:srgbClr val="FF0000"/>
                </a:solidFill>
                <a:highlight>
                  <a:srgbClr val="FFFF00"/>
                </a:highlight>
              </a:rPr>
              <a:t>I dwell in the high and holy place</a:t>
            </a:r>
            <a:r>
              <a:rPr lang="en-CA" sz="3600" b="1" dirty="0">
                <a:solidFill>
                  <a:srgbClr val="FF0000"/>
                </a:solidFill>
              </a:rPr>
              <a:t>, </a:t>
            </a:r>
            <a:br>
              <a:rPr lang="en-CA" sz="3600" b="1" dirty="0">
                <a:solidFill>
                  <a:srgbClr val="FF0000"/>
                </a:solidFill>
              </a:rPr>
            </a:br>
            <a:r>
              <a:rPr lang="en-CA" sz="3600" b="1" dirty="0">
                <a:solidFill>
                  <a:srgbClr val="FF0000"/>
                </a:solidFill>
              </a:rPr>
              <a:t>and also with him who is of </a:t>
            </a:r>
            <a:r>
              <a:rPr lang="en-CA" sz="3600" b="1" i="1" dirty="0">
                <a:solidFill>
                  <a:srgbClr val="FF0000"/>
                </a:solidFill>
                <a:highlight>
                  <a:srgbClr val="FFFF00"/>
                </a:highlight>
              </a:rPr>
              <a:t>a </a:t>
            </a:r>
            <a:r>
              <a:rPr lang="en-CA" sz="3600" b="1" i="1" u="sng" dirty="0">
                <a:solidFill>
                  <a:srgbClr val="FF0000"/>
                </a:solidFill>
                <a:highlight>
                  <a:srgbClr val="FFFF00"/>
                </a:highlight>
                <a:uFill>
                  <a:solidFill>
                    <a:schemeClr val="tx1"/>
                  </a:solidFill>
                </a:uFill>
              </a:rPr>
              <a:t>contrite</a:t>
            </a:r>
            <a:r>
              <a:rPr lang="en-CA" sz="3600" b="1" i="1" dirty="0">
                <a:solidFill>
                  <a:srgbClr val="FF0000"/>
                </a:solidFill>
                <a:highlight>
                  <a:srgbClr val="FFFF00"/>
                </a:highlight>
              </a:rPr>
              <a:t> and lowly spirit</a:t>
            </a:r>
            <a:r>
              <a:rPr lang="en-CA" sz="3600" b="1" dirty="0">
                <a:solidFill>
                  <a:srgbClr val="FF0000"/>
                </a:solidFill>
              </a:rPr>
              <a:t>,</a:t>
            </a:r>
            <a:br>
              <a:rPr lang="en-CA" sz="3600" b="1" dirty="0">
                <a:solidFill>
                  <a:srgbClr val="FF0000"/>
                </a:solidFill>
              </a:rPr>
            </a:br>
            <a:r>
              <a:rPr lang="en-CA" sz="3600" b="1" dirty="0">
                <a:solidFill>
                  <a:srgbClr val="FF0000"/>
                </a:solidFill>
              </a:rPr>
              <a:t>to </a:t>
            </a:r>
            <a:r>
              <a:rPr lang="en-CA" sz="3600" b="1" i="1" dirty="0">
                <a:solidFill>
                  <a:srgbClr val="FF0000"/>
                </a:solidFill>
                <a:highlight>
                  <a:srgbClr val="FFFF00"/>
                </a:highlight>
              </a:rPr>
              <a:t>revive the spirit of the lowly</a:t>
            </a:r>
            <a:r>
              <a:rPr lang="en-CA" sz="3600" b="1" dirty="0">
                <a:solidFill>
                  <a:srgbClr val="FF0000"/>
                </a:solidFill>
              </a:rPr>
              <a:t>, and to </a:t>
            </a:r>
            <a:r>
              <a:rPr lang="en-CA" sz="3600" b="1" i="1" dirty="0">
                <a:solidFill>
                  <a:srgbClr val="FF0000"/>
                </a:solidFill>
                <a:highlight>
                  <a:srgbClr val="FFFF00"/>
                </a:highlight>
              </a:rPr>
              <a:t>revive the heart of the </a:t>
            </a:r>
            <a:r>
              <a:rPr lang="en-CA" sz="3600" b="1" i="1" u="sng" dirty="0">
                <a:solidFill>
                  <a:srgbClr val="FF0000"/>
                </a:solidFill>
                <a:highlight>
                  <a:srgbClr val="FFFF00"/>
                </a:highlight>
                <a:uFill>
                  <a:solidFill>
                    <a:schemeClr val="tx1"/>
                  </a:solidFill>
                </a:uFill>
              </a:rPr>
              <a:t>contrite</a:t>
            </a:r>
            <a:r>
              <a:rPr lang="en-CA" sz="3600" b="1" dirty="0">
                <a:solidFill>
                  <a:srgbClr val="FF0000"/>
                </a:solidFill>
              </a:rPr>
              <a:t>.”</a:t>
            </a:r>
          </a:p>
          <a:p>
            <a:pPr algn="r">
              <a:spcBef>
                <a:spcPts val="0"/>
              </a:spcBef>
              <a:spcAft>
                <a:spcPts val="600"/>
              </a:spcAft>
            </a:pPr>
            <a:r>
              <a:rPr lang="en-CA" sz="2000" dirty="0"/>
              <a:t>Isaiah 57:15 ESV</a:t>
            </a:r>
          </a:p>
          <a:p>
            <a:pPr>
              <a:lnSpc>
                <a:spcPct val="100000"/>
              </a:lnSpc>
              <a:spcBef>
                <a:spcPts val="0"/>
              </a:spcBef>
            </a:pPr>
            <a:r>
              <a:rPr lang="en-CA" sz="3600" b="1" i="1" dirty="0">
                <a:solidFill>
                  <a:srgbClr val="FF0000"/>
                </a:solidFill>
                <a:highlight>
                  <a:srgbClr val="FFFF00"/>
                </a:highlight>
              </a:rPr>
              <a:t>Heaven is my throne</a:t>
            </a:r>
            <a:r>
              <a:rPr lang="en-CA" sz="3600" b="1" dirty="0">
                <a:solidFill>
                  <a:srgbClr val="FF0000"/>
                </a:solidFill>
              </a:rPr>
              <a:t>, and the earth is my footstool;</a:t>
            </a:r>
            <a:br>
              <a:rPr lang="en-CA" sz="3600" b="1" dirty="0">
                <a:solidFill>
                  <a:srgbClr val="FF0000"/>
                </a:solidFill>
              </a:rPr>
            </a:br>
            <a:r>
              <a:rPr lang="en-CA" sz="3600" b="1" dirty="0">
                <a:solidFill>
                  <a:srgbClr val="FF0000"/>
                </a:solidFill>
              </a:rPr>
              <a:t>what is the house that you would build for me, and what is the place of my rest?</a:t>
            </a:r>
            <a:br>
              <a:rPr lang="en-CA" sz="3600" b="1" dirty="0">
                <a:solidFill>
                  <a:srgbClr val="FF0000"/>
                </a:solidFill>
              </a:rPr>
            </a:br>
            <a:r>
              <a:rPr lang="en-CA" sz="3600" b="1" i="1" dirty="0">
                <a:solidFill>
                  <a:srgbClr val="FF0000"/>
                </a:solidFill>
                <a:highlight>
                  <a:srgbClr val="FFFF00"/>
                </a:highlight>
              </a:rPr>
              <a:t>All these things my hand has made</a:t>
            </a:r>
            <a:r>
              <a:rPr lang="en-CA" sz="3600" b="1" dirty="0">
                <a:solidFill>
                  <a:srgbClr val="FF0000"/>
                </a:solidFill>
              </a:rPr>
              <a:t>, and so all these things came to be, </a:t>
            </a:r>
            <a:br>
              <a:rPr lang="en-CA" sz="3600" b="1" dirty="0">
                <a:solidFill>
                  <a:srgbClr val="FF0000"/>
                </a:solidFill>
              </a:rPr>
            </a:br>
            <a:r>
              <a:rPr lang="en-CA" sz="3600" b="1" dirty="0">
                <a:solidFill>
                  <a:srgbClr val="FF0000"/>
                </a:solidFill>
              </a:rPr>
              <a:t>declares the LORD.</a:t>
            </a:r>
            <a:br>
              <a:rPr lang="en-CA" sz="3600" b="1" dirty="0">
                <a:solidFill>
                  <a:srgbClr val="FF0000"/>
                </a:solidFill>
              </a:rPr>
            </a:br>
            <a:r>
              <a:rPr lang="en-CA" sz="3600" b="1" dirty="0">
                <a:solidFill>
                  <a:srgbClr val="FF0000"/>
                </a:solidFill>
              </a:rPr>
              <a:t>But this is the one to whom I will look: </a:t>
            </a:r>
            <a:br>
              <a:rPr lang="en-CA" sz="3600" b="1" dirty="0">
                <a:solidFill>
                  <a:srgbClr val="FF0000"/>
                </a:solidFill>
              </a:rPr>
            </a:br>
            <a:r>
              <a:rPr lang="en-CA" sz="3600" b="1" i="1" dirty="0">
                <a:solidFill>
                  <a:srgbClr val="FF0000"/>
                </a:solidFill>
                <a:highlight>
                  <a:srgbClr val="FFFF00"/>
                </a:highlight>
              </a:rPr>
              <a:t>he who is humble</a:t>
            </a:r>
            <a:r>
              <a:rPr lang="en-CA" sz="3600" b="1" dirty="0">
                <a:solidFill>
                  <a:srgbClr val="FF0000"/>
                </a:solidFill>
              </a:rPr>
              <a:t> and </a:t>
            </a:r>
            <a:r>
              <a:rPr lang="en-CA" sz="3600" b="1" i="1" u="sng" dirty="0">
                <a:solidFill>
                  <a:srgbClr val="FF0000"/>
                </a:solidFill>
                <a:highlight>
                  <a:srgbClr val="FFFF00"/>
                </a:highlight>
                <a:uFill>
                  <a:solidFill>
                    <a:schemeClr val="tx1"/>
                  </a:solidFill>
                </a:uFill>
              </a:rPr>
              <a:t>contrite</a:t>
            </a:r>
            <a:r>
              <a:rPr lang="en-CA" sz="3600" b="1" i="1" dirty="0">
                <a:solidFill>
                  <a:srgbClr val="FF0000"/>
                </a:solidFill>
                <a:highlight>
                  <a:srgbClr val="FFFF00"/>
                </a:highlight>
              </a:rPr>
              <a:t> in spirit</a:t>
            </a:r>
            <a:r>
              <a:rPr lang="en-CA" sz="3600" b="1" dirty="0">
                <a:solidFill>
                  <a:srgbClr val="FF0000"/>
                </a:solidFill>
              </a:rPr>
              <a:t> and </a:t>
            </a:r>
            <a:r>
              <a:rPr lang="en-CA" sz="3600" b="1" i="1" dirty="0">
                <a:solidFill>
                  <a:srgbClr val="FF0000"/>
                </a:solidFill>
                <a:highlight>
                  <a:srgbClr val="FFFF00"/>
                </a:highlight>
              </a:rPr>
              <a:t>trembles at my word</a:t>
            </a:r>
            <a:r>
              <a:rPr lang="en-CA" sz="3600" b="1" dirty="0">
                <a:solidFill>
                  <a:srgbClr val="FF0000"/>
                </a:solidFill>
              </a:rPr>
              <a:t>.</a:t>
            </a:r>
          </a:p>
          <a:p>
            <a:pPr algn="r">
              <a:lnSpc>
                <a:spcPct val="80000"/>
              </a:lnSpc>
              <a:spcBef>
                <a:spcPts val="0"/>
              </a:spcBef>
              <a:spcAft>
                <a:spcPts val="600"/>
              </a:spcAft>
            </a:pPr>
            <a:r>
              <a:rPr lang="en-CA" sz="2100" dirty="0"/>
              <a:t>Isaiah 66:1-2 ESV</a:t>
            </a:r>
          </a:p>
          <a:p>
            <a:pPr>
              <a:lnSpc>
                <a:spcPct val="100000"/>
              </a:lnSpc>
              <a:spcBef>
                <a:spcPts val="0"/>
              </a:spcBef>
            </a:pPr>
            <a:r>
              <a:rPr lang="en-CA" sz="3600" b="1" dirty="0">
                <a:solidFill>
                  <a:srgbClr val="FF0000"/>
                </a:solidFill>
              </a:rPr>
              <a:t>For you will not delight in sacrifice, or I would give it;</a:t>
            </a:r>
            <a:br>
              <a:rPr lang="en-CA" sz="3600" b="1" dirty="0">
                <a:solidFill>
                  <a:srgbClr val="FF0000"/>
                </a:solidFill>
              </a:rPr>
            </a:br>
            <a:r>
              <a:rPr lang="en-CA" sz="3600" b="1" dirty="0">
                <a:solidFill>
                  <a:srgbClr val="FF0000"/>
                </a:solidFill>
              </a:rPr>
              <a:t>you will not be pleased with a burnt offering.</a:t>
            </a:r>
            <a:br>
              <a:rPr lang="en-CA" sz="3600" b="1" dirty="0">
                <a:solidFill>
                  <a:srgbClr val="FF0000"/>
                </a:solidFill>
              </a:rPr>
            </a:br>
            <a:r>
              <a:rPr lang="en-CA" sz="3600" b="1" i="1" dirty="0">
                <a:solidFill>
                  <a:srgbClr val="FF0000"/>
                </a:solidFill>
                <a:highlight>
                  <a:srgbClr val="FFFF00"/>
                </a:highlight>
              </a:rPr>
              <a:t>The sacrifices of God are a broken spirit</a:t>
            </a:r>
            <a:r>
              <a:rPr lang="en-CA" sz="3600" b="1" dirty="0">
                <a:solidFill>
                  <a:srgbClr val="FF0000"/>
                </a:solidFill>
              </a:rPr>
              <a:t>;</a:t>
            </a:r>
            <a:br>
              <a:rPr lang="en-CA" sz="3600" b="1" dirty="0">
                <a:solidFill>
                  <a:srgbClr val="FF0000"/>
                </a:solidFill>
              </a:rPr>
            </a:br>
            <a:r>
              <a:rPr lang="en-CA" sz="3600" b="1" i="1" dirty="0">
                <a:solidFill>
                  <a:srgbClr val="FF0000"/>
                </a:solidFill>
                <a:highlight>
                  <a:srgbClr val="FFFF00"/>
                </a:highlight>
              </a:rPr>
              <a:t>a broken and </a:t>
            </a:r>
            <a:r>
              <a:rPr lang="en-CA" sz="3600" b="1" i="1" u="sng" dirty="0">
                <a:solidFill>
                  <a:srgbClr val="FF0000"/>
                </a:solidFill>
                <a:highlight>
                  <a:srgbClr val="FFFF00"/>
                </a:highlight>
                <a:uFill>
                  <a:solidFill>
                    <a:schemeClr val="tx1"/>
                  </a:solidFill>
                </a:uFill>
              </a:rPr>
              <a:t>contrite</a:t>
            </a:r>
            <a:r>
              <a:rPr lang="en-CA" sz="3600" b="1" i="1" dirty="0">
                <a:solidFill>
                  <a:srgbClr val="FF0000"/>
                </a:solidFill>
                <a:highlight>
                  <a:srgbClr val="FFFF00"/>
                </a:highlight>
              </a:rPr>
              <a:t> heart</a:t>
            </a:r>
            <a:r>
              <a:rPr lang="en-CA" sz="3600" b="1" dirty="0">
                <a:solidFill>
                  <a:srgbClr val="FF0000"/>
                </a:solidFill>
              </a:rPr>
              <a:t>, O God, you will not despise.</a:t>
            </a:r>
          </a:p>
          <a:p>
            <a:pPr algn="r">
              <a:lnSpc>
                <a:spcPct val="30000"/>
              </a:lnSpc>
              <a:spcBef>
                <a:spcPts val="0"/>
              </a:spcBef>
            </a:pPr>
            <a:r>
              <a:rPr lang="en-CA" sz="2000" dirty="0"/>
              <a:t>Psalm 51:16-17 ESV</a:t>
            </a:r>
          </a:p>
        </p:txBody>
      </p:sp>
      <p:sp>
        <p:nvSpPr>
          <p:cNvPr id="5" name="TextBox 4">
            <a:extLst>
              <a:ext uri="{FF2B5EF4-FFF2-40B4-BE49-F238E27FC236}">
                <a16:creationId xmlns:a16="http://schemas.microsoft.com/office/drawing/2014/main" id="{068827C0-E177-E04A-8F90-E8D3CCE93879}"/>
              </a:ext>
            </a:extLst>
          </p:cNvPr>
          <p:cNvSpPr txBox="1"/>
          <p:nvPr/>
        </p:nvSpPr>
        <p:spPr>
          <a:xfrm>
            <a:off x="-1" y="6604084"/>
            <a:ext cx="12192001" cy="2539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a:ea typeface="+mn-ea"/>
                <a:cs typeface="+mn-cs"/>
              </a:rPr>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905133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215B22-E397-F84E-B9DB-FF9CCA746D00}"/>
              </a:ext>
            </a:extLst>
          </p:cNvPr>
          <p:cNvSpPr txBox="1"/>
          <p:nvPr/>
        </p:nvSpPr>
        <p:spPr>
          <a:xfrm>
            <a:off x="228600" y="748979"/>
            <a:ext cx="11677650" cy="5595378"/>
          </a:xfrm>
          <a:prstGeom prst="rect">
            <a:avLst/>
          </a:prstGeom>
          <a:noFill/>
        </p:spPr>
        <p:txBody>
          <a:bodyPr wrap="square">
            <a:spAutoFit/>
          </a:bodyPr>
          <a:lstStyle/>
          <a:p>
            <a:pPr marL="228600" marR="0" lvl="0" indent="-228600"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CA" sz="28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David’s rebuke by Joab</a:t>
            </a:r>
            <a:r>
              <a:rPr kumimoji="0" lang="en-CA" sz="28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2 Samuel 19:1-2, 5-8 ESV</a:t>
            </a:r>
            <a:endPar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lvl="1">
              <a:lnSpc>
                <a:spcPct val="90000"/>
              </a:lnSpc>
              <a:defRPr/>
            </a:pP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 was told Joab</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“Behold,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king is weeping and mourning for Absalom</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So the victory that day was turned into mourning for all the people, for the people heard that day, “The king is grieving for his son.” </a:t>
            </a:r>
          </a:p>
          <a:p>
            <a:pPr lvl="1">
              <a:lnSpc>
                <a:spcPct val="90000"/>
              </a:lnSpc>
              <a:spcBef>
                <a:spcPts val="1200"/>
              </a:spcBef>
              <a:defRPr/>
            </a:pP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Then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Joab came into the house to the king and said</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“You have today covered with shame the faces of all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servants</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who have this day saved your life</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and the lives of your sons and your daughters and the lives of your wives and your concubines, because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love those who hate you and hate those who love you</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For you have made it clear today that commanders and servants are nothing to you, for today I know that if Absalom were alive and all of us were dead today, then you would be pleased.  </a:t>
            </a:r>
          </a:p>
          <a:p>
            <a:pPr lvl="1">
              <a:lnSpc>
                <a:spcPct val="90000"/>
              </a:lnSpc>
              <a:spcBef>
                <a:spcPts val="1200"/>
              </a:spcBef>
              <a:defRPr/>
            </a:pP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“Now therefore arise, go out and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speak kindly to your servants</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for I swear by the LORD, </a:t>
            </a:r>
            <a:b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if you do not go</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not a man will stay with you</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this night, and this will be worse for you than all the evil that has come upon you from your youth until now.” </a:t>
            </a:r>
          </a:p>
          <a:p>
            <a:pPr lvl="1">
              <a:lnSpc>
                <a:spcPct val="90000"/>
              </a:lnSpc>
              <a:spcBef>
                <a:spcPts val="1200"/>
              </a:spcBef>
              <a:defRPr/>
            </a:pP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Then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king arose and took his seat in the gate</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  And the people were all told, “Behold, the king is sitting in the gate.”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And all the people came before the king</a:t>
            </a:r>
            <a:r>
              <a:rPr kumimoji="0" lang="en-CA" sz="2400" i="0"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153861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10337-1944-3A80-36B2-852ED6850D1E}"/>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David’s Teaching on Contrition</a:t>
            </a:r>
          </a:p>
        </p:txBody>
      </p:sp>
      <p:sp>
        <p:nvSpPr>
          <p:cNvPr id="3" name="Content Placeholder 2">
            <a:extLst>
              <a:ext uri="{FF2B5EF4-FFF2-40B4-BE49-F238E27FC236}">
                <a16:creationId xmlns:a16="http://schemas.microsoft.com/office/drawing/2014/main" id="{C104E748-DAA1-48F4-7B23-3313E5C42C09}"/>
              </a:ext>
            </a:extLst>
          </p:cNvPr>
          <p:cNvSpPr>
            <a:spLocks noGrp="1"/>
          </p:cNvSpPr>
          <p:nvPr>
            <p:ph idx="1"/>
          </p:nvPr>
        </p:nvSpPr>
        <p:spPr>
          <a:xfrm>
            <a:off x="0" y="1156996"/>
            <a:ext cx="12192000" cy="5701003"/>
          </a:xfrm>
        </p:spPr>
        <p:txBody>
          <a:bodyPr>
            <a:normAutofit lnSpcReduction="10000"/>
          </a:bodyPr>
          <a:lstStyle/>
          <a:p>
            <a:pPr marL="0" marR="0">
              <a:lnSpc>
                <a:spcPct val="107000"/>
              </a:lnSpc>
              <a:spcBef>
                <a:spcPts val="0"/>
              </a:spcBef>
              <a:spcAft>
                <a:spcPts val="0"/>
              </a:spcAft>
            </a:pPr>
            <a:r>
              <a:rPr lang="en-CA" sz="2800" dirty="0">
                <a:effectLst/>
                <a:latin typeface="Calibri" panose="020F0502020204030204" pitchFamily="34" charset="0"/>
                <a:ea typeface="Calibri" panose="020F0502020204030204" pitchFamily="34" charset="0"/>
                <a:cs typeface="Arial" panose="020B0604020202020204" pitchFamily="34" charset="0"/>
              </a:rPr>
              <a:t>David uses three words frequently, as “technical terms”, to describe what it means to be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of a contrite and lowly spirit</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lvl="1">
              <a:spcBef>
                <a:spcPts val="0"/>
              </a:spcBef>
              <a:buFont typeface="Wingdings" panose="05000000000000000000" pitchFamily="2" charset="2"/>
              <a:buChar char="Ø"/>
            </a:pPr>
            <a:r>
              <a:rPr lang="en-CA" dirty="0">
                <a:effectLst/>
                <a:latin typeface="Calibri" panose="020F0502020204030204" pitchFamily="34" charset="0"/>
                <a:ea typeface="Calibri" panose="020F0502020204030204" pitchFamily="34" charset="0"/>
                <a:cs typeface="Arial" panose="020B0604020202020204" pitchFamily="34" charset="0"/>
              </a:rPr>
              <a:t> </a:t>
            </a:r>
            <a:r>
              <a:rPr lang="en-CA" sz="3200" dirty="0">
                <a:effectLst/>
                <a:latin typeface="Times New Roman" panose="02020603050405020304" pitchFamily="18" charset="0"/>
                <a:ea typeface="Calibri" panose="020F0502020204030204" pitchFamily="34" charset="0"/>
                <a:cs typeface="+mj-cs"/>
              </a:rPr>
              <a:t> </a:t>
            </a:r>
            <a:r>
              <a:rPr lang="he-IL" sz="3200" dirty="0">
                <a:effectLst/>
                <a:latin typeface="Times New Roman" panose="02020603050405020304" pitchFamily="18" charset="0"/>
                <a:ea typeface="Calibri" panose="020F0502020204030204" pitchFamily="34" charset="0"/>
                <a:cs typeface="+mj-cs"/>
              </a:rPr>
              <a:t>אֶבְיֹון </a:t>
            </a:r>
            <a:r>
              <a:rPr lang="en-CA" dirty="0">
                <a:effectLst/>
                <a:latin typeface="Calibri" panose="020F0502020204030204" pitchFamily="34" charset="0"/>
                <a:ea typeface="Calibri" panose="020F0502020204030204" pitchFamily="34" charset="0"/>
                <a:cs typeface="+mj-cs"/>
              </a:rPr>
              <a:t> </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dirty="0">
                <a:effectLst/>
                <a:latin typeface="Calibri" panose="020F0502020204030204" pitchFamily="34" charset="0"/>
                <a:ea typeface="Calibri" panose="020F0502020204030204" pitchFamily="34" charset="0"/>
                <a:cs typeface="Calibri" panose="020F0502020204030204" pitchFamily="34" charset="0"/>
              </a:rPr>
              <a:t>´</a:t>
            </a:r>
            <a:r>
              <a:rPr lang="en-CA" sz="2800" dirty="0" err="1">
                <a:effectLst/>
                <a:latin typeface="Calibri" panose="020F0502020204030204" pitchFamily="34" charset="0"/>
                <a:ea typeface="Calibri" panose="020F0502020204030204" pitchFamily="34" charset="0"/>
                <a:cs typeface="Arial" panose="020B0604020202020204" pitchFamily="34" charset="0"/>
              </a:rPr>
              <a:t>ev</a:t>
            </a:r>
            <a:r>
              <a:rPr lang="en-CA" sz="2800" dirty="0" err="1">
                <a:effectLst/>
                <a:latin typeface="Calibri" panose="020F0502020204030204" pitchFamily="34" charset="0"/>
                <a:ea typeface="Calibri" panose="020F0502020204030204" pitchFamily="34" charset="0"/>
                <a:cs typeface="Calibri" panose="020F0502020204030204" pitchFamily="34" charset="0"/>
              </a:rPr>
              <a:t>ᵉyon</a:t>
            </a:r>
            <a:r>
              <a:rPr lang="en-CA" sz="2800" dirty="0">
                <a:effectLst/>
                <a:latin typeface="Calibri" panose="020F0502020204030204" pitchFamily="34" charset="0"/>
                <a:ea typeface="Calibri" panose="020F0502020204030204" pitchFamily="34" charset="0"/>
                <a:cs typeface="Calibri" panose="020F0502020204030204" pitchFamily="34" charset="0"/>
              </a:rPr>
              <a:t>, “needy”, “poor”</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lvl="1">
              <a:spcBef>
                <a:spcPts val="0"/>
              </a:spcBef>
              <a:buFont typeface="Wingdings" panose="05000000000000000000" pitchFamily="2" charset="2"/>
              <a:buChar char="Ø"/>
            </a:pPr>
            <a:r>
              <a:rPr lang="en-CA" dirty="0">
                <a:effectLst/>
                <a:latin typeface="Calibri" panose="020F0502020204030204" pitchFamily="34" charset="0"/>
                <a:ea typeface="Calibri" panose="020F0502020204030204" pitchFamily="34" charset="0"/>
                <a:cs typeface="Arial" panose="020B0604020202020204" pitchFamily="34" charset="0"/>
              </a:rPr>
              <a:t> </a:t>
            </a:r>
            <a:r>
              <a:rPr lang="en-CA" sz="3200" dirty="0">
                <a:effectLst/>
                <a:latin typeface="Times New Roman" panose="02020603050405020304" pitchFamily="18" charset="0"/>
                <a:ea typeface="Calibri" panose="020F0502020204030204" pitchFamily="34" charset="0"/>
                <a:cs typeface="+mj-cs"/>
              </a:rPr>
              <a:t> </a:t>
            </a:r>
            <a:r>
              <a:rPr lang="he-IL" sz="3200" dirty="0">
                <a:effectLst/>
                <a:latin typeface="Times New Roman" panose="02020603050405020304" pitchFamily="18" charset="0"/>
                <a:ea typeface="Calibri" panose="020F0502020204030204" pitchFamily="34" charset="0"/>
                <a:cs typeface="+mj-cs"/>
              </a:rPr>
              <a:t>עָנָו </a:t>
            </a:r>
            <a:r>
              <a:rPr lang="en-CA" dirty="0">
                <a:effectLst/>
                <a:latin typeface="Calibri" panose="020F0502020204030204" pitchFamily="34" charset="0"/>
                <a:ea typeface="Calibri" panose="020F0502020204030204" pitchFamily="34" charset="0"/>
                <a:cs typeface="+mj-cs"/>
              </a:rPr>
              <a:t> </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sz="2800" dirty="0" err="1">
                <a:effectLst/>
                <a:latin typeface="Calibri" panose="020F0502020204030204" pitchFamily="34" charset="0"/>
                <a:ea typeface="Calibri" panose="020F0502020204030204" pitchFamily="34" charset="0"/>
                <a:cs typeface="Arial" panose="020B0604020202020204" pitchFamily="34" charset="0"/>
              </a:rPr>
              <a:t>anaw</a:t>
            </a:r>
            <a:r>
              <a:rPr lang="en-CA" sz="2800" dirty="0">
                <a:effectLst/>
                <a:latin typeface="Calibri" panose="020F0502020204030204" pitchFamily="34" charset="0"/>
                <a:ea typeface="Calibri" panose="020F0502020204030204" pitchFamily="34" charset="0"/>
                <a:cs typeface="Arial" panose="020B0604020202020204" pitchFamily="34" charset="0"/>
              </a:rPr>
              <a:t>, “one who understands himself go be low, humble”</a:t>
            </a:r>
          </a:p>
          <a:p>
            <a:pPr lvl="1">
              <a:spcBef>
                <a:spcPts val="0"/>
              </a:spcBef>
              <a:buFont typeface="Wingdings" panose="05000000000000000000" pitchFamily="2" charset="2"/>
              <a:buChar char="Ø"/>
            </a:pPr>
            <a:r>
              <a:rPr lang="en-CA" dirty="0">
                <a:effectLst/>
                <a:latin typeface="Calibri" panose="020F0502020204030204" pitchFamily="34" charset="0"/>
                <a:ea typeface="Calibri" panose="020F0502020204030204" pitchFamily="34" charset="0"/>
                <a:cs typeface="Arial" panose="020B0604020202020204" pitchFamily="34" charset="0"/>
              </a:rPr>
              <a:t> </a:t>
            </a:r>
            <a:r>
              <a:rPr lang="en-CA" sz="3200" dirty="0">
                <a:effectLst/>
                <a:latin typeface="Times New Roman" panose="02020603050405020304" pitchFamily="18" charset="0"/>
                <a:ea typeface="Calibri" panose="020F0502020204030204" pitchFamily="34" charset="0"/>
                <a:cs typeface="+mj-cs"/>
              </a:rPr>
              <a:t> </a:t>
            </a:r>
            <a:r>
              <a:rPr lang="he-IL" sz="3200" dirty="0">
                <a:effectLst/>
                <a:latin typeface="Times New Roman" panose="02020603050405020304" pitchFamily="18" charset="0"/>
                <a:ea typeface="Calibri" panose="020F0502020204030204" pitchFamily="34" charset="0"/>
                <a:cs typeface="+mj-cs"/>
              </a:rPr>
              <a:t>עֳנִי </a:t>
            </a:r>
            <a:r>
              <a:rPr lang="en-CA" dirty="0">
                <a:effectLst/>
                <a:latin typeface="Calibri" panose="020F0502020204030204" pitchFamily="34" charset="0"/>
                <a:ea typeface="Calibri" panose="020F0502020204030204" pitchFamily="34" charset="0"/>
                <a:cs typeface="+mj-cs"/>
              </a:rPr>
              <a:t> </a:t>
            </a:r>
            <a:r>
              <a:rPr lang="en-CA" sz="2800" dirty="0">
                <a:effectLst/>
                <a:latin typeface="Calibri" panose="020F0502020204030204" pitchFamily="34" charset="0"/>
                <a:ea typeface="Calibri" panose="020F0502020204030204" pitchFamily="34" charset="0"/>
                <a:cs typeface="Arial" panose="020B0604020202020204" pitchFamily="34" charset="0"/>
              </a:rPr>
              <a:t>- `ani, “poor”, “unfortunate”, “wretched”, “afflicted”</a:t>
            </a:r>
          </a:p>
          <a:p>
            <a:r>
              <a:rPr lang="en-CA" dirty="0"/>
              <a:t>These words have </a:t>
            </a:r>
            <a:r>
              <a:rPr lang="en-CA" b="1" dirty="0">
                <a:highlight>
                  <a:srgbClr val="FFFF00"/>
                </a:highlight>
              </a:rPr>
              <a:t>a literal physical meaning</a:t>
            </a:r>
            <a:r>
              <a:rPr lang="en-CA" dirty="0"/>
              <a:t>, but David almost always uses them </a:t>
            </a:r>
            <a:r>
              <a:rPr lang="en-CA" b="1" dirty="0">
                <a:highlight>
                  <a:srgbClr val="FFFF00"/>
                </a:highlight>
              </a:rPr>
              <a:t>metaphorically with a spiritual meaning</a:t>
            </a:r>
            <a:r>
              <a:rPr lang="en-CA" dirty="0"/>
              <a:t>: he frequently applies the epithet to himself:  </a:t>
            </a:r>
            <a:r>
              <a:rPr lang="en-CA" sz="2400" b="1" u="sng" dirty="0"/>
              <a:t>Psalm 40:16-17 ESV (see also Psalm 70:4-5)</a:t>
            </a:r>
          </a:p>
          <a:p>
            <a:pPr marL="457200" lvl="1" indent="0">
              <a:buNone/>
            </a:pPr>
            <a:r>
              <a:rPr lang="en-CA" dirty="0"/>
              <a:t>But may </a:t>
            </a:r>
            <a:r>
              <a:rPr lang="en-CA" b="1" dirty="0">
                <a:highlight>
                  <a:srgbClr val="FFFF00"/>
                </a:highlight>
              </a:rPr>
              <a:t>all who seek you</a:t>
            </a:r>
            <a:r>
              <a:rPr lang="en-CA" dirty="0"/>
              <a:t> rejoice and be glad in you; </a:t>
            </a:r>
            <a:br>
              <a:rPr lang="en-CA" dirty="0"/>
            </a:br>
            <a:r>
              <a:rPr lang="en-CA" dirty="0"/>
              <a:t>may </a:t>
            </a:r>
            <a:r>
              <a:rPr lang="en-CA" b="1" dirty="0">
                <a:highlight>
                  <a:srgbClr val="FFFF00"/>
                </a:highlight>
              </a:rPr>
              <a:t>those who love your salvation</a:t>
            </a:r>
            <a:r>
              <a:rPr lang="en-CA" dirty="0"/>
              <a:t> say continually, “Great is the LORD!”</a:t>
            </a:r>
            <a:br>
              <a:rPr lang="en-CA" dirty="0"/>
            </a:br>
            <a:r>
              <a:rPr lang="en-CA" b="1" u="sng" dirty="0">
                <a:highlight>
                  <a:srgbClr val="FFFF00"/>
                </a:highlight>
              </a:rPr>
              <a:t>As for me, I am poor (`ani) and needy (´</a:t>
            </a:r>
            <a:r>
              <a:rPr lang="en-CA" b="1" u="sng" dirty="0" err="1">
                <a:highlight>
                  <a:srgbClr val="FFFF00"/>
                </a:highlight>
              </a:rPr>
              <a:t>evᵉyon</a:t>
            </a:r>
            <a:r>
              <a:rPr lang="en-CA" b="1" u="sng" dirty="0">
                <a:highlight>
                  <a:srgbClr val="FFFF00"/>
                </a:highlight>
              </a:rPr>
              <a:t>)</a:t>
            </a:r>
            <a:r>
              <a:rPr lang="en-CA" dirty="0"/>
              <a:t>, but the Lord takes thought for me.  </a:t>
            </a:r>
            <a:br>
              <a:rPr lang="en-CA" dirty="0"/>
            </a:br>
            <a:r>
              <a:rPr lang="en-CA" dirty="0"/>
              <a:t>You are my help and my deliverer; do not delay, O my God!</a:t>
            </a:r>
          </a:p>
          <a:p>
            <a:r>
              <a:rPr lang="en-CA" dirty="0"/>
              <a:t>David’s purpose in writing Psalms was to teach the Way of God: the </a:t>
            </a:r>
            <a:r>
              <a:rPr lang="en-CA" b="1" dirty="0">
                <a:highlight>
                  <a:srgbClr val="FFFF00"/>
                </a:highlight>
              </a:rPr>
              <a:t>understanding of contrition is one of his main objectives </a:t>
            </a:r>
          </a:p>
        </p:txBody>
      </p:sp>
    </p:spTree>
    <p:extLst>
      <p:ext uri="{BB962C8B-B14F-4D97-AF65-F5344CB8AC3E}">
        <p14:creationId xmlns:p14="http://schemas.microsoft.com/office/powerpoint/2010/main" val="96766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32964F-6FB6-9CD1-C31D-FDC45488F7CC}"/>
              </a:ext>
            </a:extLst>
          </p:cNvPr>
          <p:cNvSpPr txBox="1"/>
          <p:nvPr/>
        </p:nvSpPr>
        <p:spPr>
          <a:xfrm>
            <a:off x="0" y="0"/>
            <a:ext cx="12192000" cy="6612259"/>
          </a:xfrm>
          <a:prstGeom prst="rect">
            <a:avLst/>
          </a:prstGeom>
          <a:noFill/>
        </p:spPr>
        <p:txBody>
          <a:bodyPr wrap="square">
            <a:spAutoFit/>
          </a:bodyPr>
          <a:lstStyle/>
          <a:p>
            <a:pPr lvl="1">
              <a:lnSpc>
                <a:spcPct val="80000"/>
              </a:lnSpc>
            </a:pPr>
            <a:r>
              <a:rPr lang="en-CA" sz="2400" b="1" u="sng" dirty="0"/>
              <a:t>Psalm 86:1-7 ESV</a:t>
            </a:r>
          </a:p>
          <a:p>
            <a:pPr lvl="1">
              <a:lnSpc>
                <a:spcPct val="80000"/>
              </a:lnSpc>
            </a:pPr>
            <a:r>
              <a:rPr lang="en-CA" sz="2400" dirty="0"/>
              <a:t>Incline your ear, O LORD, and answer me, </a:t>
            </a:r>
            <a:r>
              <a:rPr lang="en-CA" sz="2400" b="1" u="sng" dirty="0">
                <a:highlight>
                  <a:srgbClr val="FFFF00"/>
                </a:highlight>
              </a:rPr>
              <a:t>for I am poor (`ani) and needy (´</a:t>
            </a:r>
            <a:r>
              <a:rPr lang="en-CA" sz="2400" b="1" u="sng" dirty="0" err="1">
                <a:highlight>
                  <a:srgbClr val="FFFF00"/>
                </a:highlight>
              </a:rPr>
              <a:t>evᵉyon</a:t>
            </a:r>
            <a:r>
              <a:rPr lang="en-CA" sz="2400" b="1" u="sng" dirty="0">
                <a:highlight>
                  <a:srgbClr val="FFFF00"/>
                </a:highlight>
              </a:rPr>
              <a:t>)</a:t>
            </a:r>
            <a:r>
              <a:rPr lang="en-CA" sz="2400" dirty="0"/>
              <a:t>.</a:t>
            </a:r>
            <a:br>
              <a:rPr lang="en-CA" sz="2400" dirty="0"/>
            </a:br>
            <a:r>
              <a:rPr lang="en-CA" sz="2400" b="1" dirty="0">
                <a:highlight>
                  <a:srgbClr val="FFFF00"/>
                </a:highlight>
              </a:rPr>
              <a:t>Preserve my life</a:t>
            </a:r>
            <a:r>
              <a:rPr lang="en-CA" sz="2400" dirty="0"/>
              <a:t>, </a:t>
            </a:r>
            <a:r>
              <a:rPr lang="en-CA" sz="2400" b="1" dirty="0">
                <a:highlight>
                  <a:srgbClr val="FFFF00"/>
                </a:highlight>
              </a:rPr>
              <a:t>for I am godly</a:t>
            </a:r>
            <a:r>
              <a:rPr lang="en-CA" sz="2400" dirty="0"/>
              <a:t>; save your servant, who trusts in you—you are my God.</a:t>
            </a:r>
            <a:br>
              <a:rPr lang="en-CA" sz="2400" dirty="0"/>
            </a:br>
            <a:r>
              <a:rPr lang="en-CA" sz="2400" b="1" dirty="0">
                <a:highlight>
                  <a:srgbClr val="FFFF00"/>
                </a:highlight>
              </a:rPr>
              <a:t>Be gracious to me</a:t>
            </a:r>
            <a:r>
              <a:rPr lang="en-CA" sz="2400" dirty="0"/>
              <a:t>, O Lord, for to you do I cry all the day.  </a:t>
            </a:r>
            <a:br>
              <a:rPr lang="en-CA" sz="2400" dirty="0"/>
            </a:br>
            <a:r>
              <a:rPr lang="en-CA" sz="2400" dirty="0"/>
              <a:t>Gladden the [heart] of your servant, for to you, O Lord, do I lift up my [being].</a:t>
            </a:r>
            <a:br>
              <a:rPr lang="en-CA" sz="2400" dirty="0"/>
            </a:br>
            <a:r>
              <a:rPr lang="en-CA" sz="2400" dirty="0"/>
              <a:t>For you, O Lord, are </a:t>
            </a:r>
            <a:r>
              <a:rPr lang="en-CA" sz="2400" b="1" dirty="0">
                <a:highlight>
                  <a:srgbClr val="FFFF00"/>
                </a:highlight>
              </a:rPr>
              <a:t>good and forgiving</a:t>
            </a:r>
            <a:r>
              <a:rPr lang="en-CA" sz="2400" dirty="0"/>
              <a:t>, </a:t>
            </a:r>
            <a:r>
              <a:rPr lang="en-CA" sz="2400" b="1" dirty="0">
                <a:highlight>
                  <a:srgbClr val="FFFF00"/>
                </a:highlight>
              </a:rPr>
              <a:t>bounding in [</a:t>
            </a:r>
            <a:r>
              <a:rPr lang="en-CA" sz="2400" b="1" dirty="0" err="1">
                <a:highlight>
                  <a:srgbClr val="FFFF00"/>
                </a:highlight>
              </a:rPr>
              <a:t>ḥesed</a:t>
            </a:r>
            <a:r>
              <a:rPr lang="en-CA" sz="2400" b="1" dirty="0">
                <a:highlight>
                  <a:srgbClr val="FFFF00"/>
                </a:highlight>
              </a:rPr>
              <a:t>]</a:t>
            </a:r>
            <a:r>
              <a:rPr lang="en-CA" sz="2400" dirty="0"/>
              <a:t> to all who call upon you.</a:t>
            </a:r>
            <a:br>
              <a:rPr lang="en-CA" sz="2400" dirty="0"/>
            </a:br>
            <a:r>
              <a:rPr lang="en-CA" sz="2400" dirty="0"/>
              <a:t>Give ear, O LORD, to my prayer; </a:t>
            </a:r>
            <a:r>
              <a:rPr lang="en-CA" sz="2400" b="1" dirty="0">
                <a:highlight>
                  <a:srgbClr val="FFFF00"/>
                </a:highlight>
              </a:rPr>
              <a:t>listen to my plea for grace</a:t>
            </a:r>
            <a:r>
              <a:rPr lang="en-CA" sz="2400" dirty="0"/>
              <a:t>.</a:t>
            </a:r>
            <a:br>
              <a:rPr lang="en-CA" sz="2400" dirty="0"/>
            </a:br>
            <a:r>
              <a:rPr lang="en-CA" sz="2400" dirty="0"/>
              <a:t>In the day of my trouble </a:t>
            </a:r>
            <a:r>
              <a:rPr lang="en-CA" sz="2400" b="1" dirty="0">
                <a:highlight>
                  <a:srgbClr val="FFFF00"/>
                </a:highlight>
              </a:rPr>
              <a:t>I call upon you</a:t>
            </a:r>
            <a:r>
              <a:rPr lang="en-CA" sz="2400" dirty="0"/>
              <a:t>, </a:t>
            </a:r>
            <a:r>
              <a:rPr lang="en-CA" sz="2400" b="1" dirty="0">
                <a:highlight>
                  <a:srgbClr val="FFFF00"/>
                </a:highlight>
              </a:rPr>
              <a:t>for you answer me</a:t>
            </a:r>
            <a:r>
              <a:rPr lang="en-CA" sz="2400" dirty="0"/>
              <a:t>.</a:t>
            </a:r>
          </a:p>
          <a:p>
            <a:pPr lvl="1">
              <a:lnSpc>
                <a:spcPct val="80000"/>
              </a:lnSpc>
              <a:spcBef>
                <a:spcPts val="1200"/>
              </a:spcBef>
            </a:pPr>
            <a:r>
              <a:rPr lang="en-CA" sz="2400" b="1" u="sng" dirty="0"/>
              <a:t>Psalm 109:21-22 ESV</a:t>
            </a:r>
            <a:br>
              <a:rPr lang="en-CA" sz="2400" dirty="0"/>
            </a:br>
            <a:r>
              <a:rPr lang="en-CA" sz="2400" dirty="0"/>
              <a:t>But you, O GOD my Lord, deal on my behalf </a:t>
            </a:r>
            <a:r>
              <a:rPr lang="en-CA" sz="2400" b="1" dirty="0">
                <a:highlight>
                  <a:srgbClr val="FFFF00"/>
                </a:highlight>
              </a:rPr>
              <a:t>for your name’s sake</a:t>
            </a:r>
            <a:r>
              <a:rPr lang="en-CA" sz="2400" dirty="0"/>
              <a:t>; </a:t>
            </a:r>
            <a:br>
              <a:rPr lang="en-CA" sz="2400" b="1" dirty="0">
                <a:highlight>
                  <a:srgbClr val="FFFF00"/>
                </a:highlight>
              </a:rPr>
            </a:br>
            <a:r>
              <a:rPr lang="en-CA" sz="2400" b="1" dirty="0">
                <a:highlight>
                  <a:srgbClr val="FFFF00"/>
                </a:highlight>
              </a:rPr>
              <a:t>because your  [</a:t>
            </a:r>
            <a:r>
              <a:rPr lang="en-CA" sz="2400" b="1" dirty="0" err="1">
                <a:highlight>
                  <a:srgbClr val="FFFF00"/>
                </a:highlight>
              </a:rPr>
              <a:t>ḥesed</a:t>
            </a:r>
            <a:r>
              <a:rPr lang="en-CA" sz="2400" b="1" dirty="0">
                <a:highlight>
                  <a:srgbClr val="FFFF00"/>
                </a:highlight>
              </a:rPr>
              <a:t>] is good</a:t>
            </a:r>
            <a:r>
              <a:rPr lang="en-CA" sz="2400" dirty="0"/>
              <a:t>, deliver me!</a:t>
            </a:r>
            <a:br>
              <a:rPr lang="en-CA" sz="2400" dirty="0"/>
            </a:br>
            <a:r>
              <a:rPr lang="en-CA" sz="2400" dirty="0"/>
              <a:t>For </a:t>
            </a:r>
            <a:r>
              <a:rPr lang="en-CA" sz="2400" b="1" u="sng" dirty="0">
                <a:highlight>
                  <a:srgbClr val="FFFF00"/>
                </a:highlight>
              </a:rPr>
              <a:t>I am poor (`ani) and needy (´</a:t>
            </a:r>
            <a:r>
              <a:rPr lang="en-CA" sz="2400" b="1" u="sng" dirty="0" err="1">
                <a:highlight>
                  <a:srgbClr val="FFFF00"/>
                </a:highlight>
              </a:rPr>
              <a:t>evᵉyon</a:t>
            </a:r>
            <a:r>
              <a:rPr lang="en-CA" sz="2400" b="1" u="sng" dirty="0">
                <a:highlight>
                  <a:srgbClr val="FFFF00"/>
                </a:highlight>
              </a:rPr>
              <a:t>)</a:t>
            </a:r>
            <a:r>
              <a:rPr lang="en-CA" sz="2400" dirty="0"/>
              <a:t>, and </a:t>
            </a:r>
            <a:r>
              <a:rPr lang="en-CA" sz="2400" b="1" dirty="0">
                <a:highlight>
                  <a:srgbClr val="FFFF00"/>
                </a:highlight>
              </a:rPr>
              <a:t>my heart is stricken within me</a:t>
            </a:r>
            <a:r>
              <a:rPr lang="en-CA" sz="2400" dirty="0"/>
              <a:t>.</a:t>
            </a:r>
          </a:p>
          <a:p>
            <a:pPr lvl="1">
              <a:lnSpc>
                <a:spcPct val="80000"/>
              </a:lnSpc>
              <a:spcBef>
                <a:spcPts val="1200"/>
              </a:spcBef>
            </a:pPr>
            <a:r>
              <a:rPr lang="en-CA" sz="2400" b="1" u="sng" dirty="0"/>
              <a:t>Psalm 25:11-12, 14, 16-18 ESV</a:t>
            </a:r>
          </a:p>
          <a:p>
            <a:pPr lvl="1">
              <a:lnSpc>
                <a:spcPct val="80000"/>
              </a:lnSpc>
            </a:pPr>
            <a:r>
              <a:rPr lang="en-CA" sz="2400" b="1" dirty="0">
                <a:highlight>
                  <a:srgbClr val="FFFF00"/>
                </a:highlight>
              </a:rPr>
              <a:t>For your name’s sake</a:t>
            </a:r>
            <a:r>
              <a:rPr lang="en-CA" sz="2400" dirty="0"/>
              <a:t>, O LORD, pardon my guilt, for it is great.</a:t>
            </a:r>
            <a:br>
              <a:rPr lang="en-CA" sz="2400" dirty="0"/>
            </a:br>
            <a:r>
              <a:rPr lang="en-CA" sz="2400" dirty="0"/>
              <a:t>Who is </a:t>
            </a:r>
            <a:r>
              <a:rPr lang="en-CA" sz="2400" b="1" dirty="0">
                <a:highlight>
                  <a:srgbClr val="FFFF00"/>
                </a:highlight>
              </a:rPr>
              <a:t>the man who fears the LORD</a:t>
            </a:r>
            <a:r>
              <a:rPr lang="en-CA" sz="2400" dirty="0"/>
              <a:t>?</a:t>
            </a:r>
            <a:br>
              <a:rPr lang="en-CA" sz="2400" dirty="0"/>
            </a:br>
            <a:r>
              <a:rPr lang="en-CA" sz="2400" b="1" dirty="0">
                <a:highlight>
                  <a:srgbClr val="FFFF00"/>
                </a:highlight>
              </a:rPr>
              <a:t>Him will he instruct</a:t>
            </a:r>
            <a:r>
              <a:rPr lang="en-CA" sz="2400" dirty="0"/>
              <a:t> in </a:t>
            </a:r>
            <a:r>
              <a:rPr lang="en-CA" sz="2400" b="1" dirty="0">
                <a:highlight>
                  <a:srgbClr val="FFFF00"/>
                </a:highlight>
              </a:rPr>
              <a:t>the way</a:t>
            </a:r>
            <a:r>
              <a:rPr lang="en-CA" sz="2400" dirty="0"/>
              <a:t> that he should choose.</a:t>
            </a:r>
            <a:br>
              <a:rPr lang="en-CA" sz="2400" dirty="0"/>
            </a:br>
            <a:r>
              <a:rPr lang="en-CA" sz="2400" dirty="0"/>
              <a:t>The friendship of the LORD is for </a:t>
            </a:r>
            <a:r>
              <a:rPr lang="en-CA" sz="2400" b="1" dirty="0">
                <a:highlight>
                  <a:srgbClr val="FFFF00"/>
                </a:highlight>
              </a:rPr>
              <a:t>those who fear him</a:t>
            </a:r>
            <a:r>
              <a:rPr lang="en-CA" sz="2400" dirty="0"/>
              <a:t>,</a:t>
            </a:r>
            <a:br>
              <a:rPr lang="en-CA" sz="2400" dirty="0"/>
            </a:br>
            <a:r>
              <a:rPr lang="en-CA" sz="2400" dirty="0"/>
              <a:t>and </a:t>
            </a:r>
            <a:r>
              <a:rPr lang="en-CA" sz="2400" b="1" dirty="0">
                <a:highlight>
                  <a:srgbClr val="FFFF00"/>
                </a:highlight>
              </a:rPr>
              <a:t>he makes known to them his covenant</a:t>
            </a:r>
            <a:r>
              <a:rPr lang="en-CA" sz="2400" dirty="0"/>
              <a:t>. </a:t>
            </a:r>
            <a:br>
              <a:rPr lang="en-CA" sz="2400" dirty="0"/>
            </a:br>
            <a:r>
              <a:rPr lang="en-CA" sz="2400" dirty="0"/>
              <a:t>Turn to me and </a:t>
            </a:r>
            <a:r>
              <a:rPr lang="en-CA" sz="2400" b="1" dirty="0">
                <a:highlight>
                  <a:srgbClr val="FFFF00"/>
                </a:highlight>
              </a:rPr>
              <a:t>be gracious</a:t>
            </a:r>
            <a:r>
              <a:rPr lang="en-CA" sz="2400" dirty="0"/>
              <a:t> to me, for </a:t>
            </a:r>
            <a:r>
              <a:rPr lang="en-CA" sz="2400" b="1" dirty="0">
                <a:highlight>
                  <a:srgbClr val="FFFF00"/>
                </a:highlight>
              </a:rPr>
              <a:t>I am lonely and afflicted (`ani)</a:t>
            </a:r>
            <a:r>
              <a:rPr lang="en-CA" sz="2400" dirty="0"/>
              <a:t>.</a:t>
            </a:r>
            <a:br>
              <a:rPr lang="en-CA" sz="2400" dirty="0"/>
            </a:br>
            <a:r>
              <a:rPr lang="en-CA" sz="2400" dirty="0"/>
              <a:t>The </a:t>
            </a:r>
            <a:r>
              <a:rPr lang="en-CA" sz="2400" b="1" dirty="0">
                <a:highlight>
                  <a:srgbClr val="FFFF00"/>
                </a:highlight>
              </a:rPr>
              <a:t>troubles of my heart</a:t>
            </a:r>
            <a:r>
              <a:rPr lang="en-CA" sz="2400" dirty="0"/>
              <a:t> are enlarged; bring me out of my distresses.</a:t>
            </a:r>
            <a:br>
              <a:rPr lang="en-CA" sz="2400" dirty="0"/>
            </a:br>
            <a:r>
              <a:rPr lang="en-CA" sz="2400" b="1" dirty="0">
                <a:highlight>
                  <a:srgbClr val="FFFF00"/>
                </a:highlight>
              </a:rPr>
              <a:t>Consider my affliction (`ani)</a:t>
            </a:r>
            <a:r>
              <a:rPr lang="en-CA" sz="2400" dirty="0"/>
              <a:t> and my trouble, and forgive all my sins.</a:t>
            </a:r>
          </a:p>
        </p:txBody>
      </p:sp>
      <p:sp>
        <p:nvSpPr>
          <p:cNvPr id="4" name="TextBox 3">
            <a:extLst>
              <a:ext uri="{FF2B5EF4-FFF2-40B4-BE49-F238E27FC236}">
                <a16:creationId xmlns:a16="http://schemas.microsoft.com/office/drawing/2014/main" id="{A249B9F8-B348-F14D-D1B9-8AD2BD91D1AD}"/>
              </a:ext>
            </a:extLst>
          </p:cNvPr>
          <p:cNvSpPr txBox="1"/>
          <p:nvPr/>
        </p:nvSpPr>
        <p:spPr>
          <a:xfrm>
            <a:off x="5635689" y="2547257"/>
            <a:ext cx="914400" cy="914400"/>
          </a:xfrm>
          <a:prstGeom prst="rect">
            <a:avLst/>
          </a:prstGeom>
          <a:noFill/>
        </p:spPr>
        <p:txBody>
          <a:bodyPr wrap="square" rtlCol="0">
            <a:spAutoFit/>
          </a:bodyPr>
          <a:lstStyle/>
          <a:p>
            <a:endParaRPr lang="en-CA" dirty="0"/>
          </a:p>
        </p:txBody>
      </p:sp>
    </p:spTree>
    <p:extLst>
      <p:ext uri="{BB962C8B-B14F-4D97-AF65-F5344CB8AC3E}">
        <p14:creationId xmlns:p14="http://schemas.microsoft.com/office/powerpoint/2010/main" val="720848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19C7A-F9D0-515B-2072-93B813BF500C}"/>
              </a:ext>
            </a:extLst>
          </p:cNvPr>
          <p:cNvSpPr>
            <a:spLocks noGrp="1"/>
          </p:cNvSpPr>
          <p:nvPr>
            <p:ph type="title"/>
          </p:nvPr>
        </p:nvSpPr>
        <p:spPr>
          <a:xfrm>
            <a:off x="0" y="1"/>
            <a:ext cx="12192000" cy="1138334"/>
          </a:xfrm>
        </p:spPr>
        <p:txBody>
          <a:bodyPr>
            <a:normAutofit/>
          </a:bodyPr>
          <a:lstStyle/>
          <a:p>
            <a:pPr algn="ctr"/>
            <a:r>
              <a:rPr lang="en-CA" sz="3600" dirty="0">
                <a:latin typeface="Arial Black" panose="020B0A04020102020204" pitchFamily="34" charset="0"/>
              </a:rPr>
              <a:t>David’s Concern for the “Poor and the Needy”</a:t>
            </a:r>
          </a:p>
        </p:txBody>
      </p:sp>
      <p:sp>
        <p:nvSpPr>
          <p:cNvPr id="3" name="Content Placeholder 2">
            <a:extLst>
              <a:ext uri="{FF2B5EF4-FFF2-40B4-BE49-F238E27FC236}">
                <a16:creationId xmlns:a16="http://schemas.microsoft.com/office/drawing/2014/main" id="{990EAB10-E39A-0108-FDA1-F4217CD342F0}"/>
              </a:ext>
            </a:extLst>
          </p:cNvPr>
          <p:cNvSpPr>
            <a:spLocks noGrp="1"/>
          </p:cNvSpPr>
          <p:nvPr>
            <p:ph idx="1"/>
          </p:nvPr>
        </p:nvSpPr>
        <p:spPr>
          <a:xfrm>
            <a:off x="0" y="1138335"/>
            <a:ext cx="12192000" cy="5719664"/>
          </a:xfrm>
        </p:spPr>
        <p:txBody>
          <a:bodyPr>
            <a:normAutofit/>
          </a:bodyPr>
          <a:lstStyle/>
          <a:p>
            <a:r>
              <a:rPr lang="en-CA" dirty="0"/>
              <a:t>David’s primary purpose in composing his Psalms was to </a:t>
            </a:r>
            <a:r>
              <a:rPr lang="en-CA" b="1" dirty="0">
                <a:highlight>
                  <a:srgbClr val="FFFF00"/>
                </a:highlight>
              </a:rPr>
              <a:t>teach the Way of God</a:t>
            </a:r>
          </a:p>
          <a:p>
            <a:r>
              <a:rPr lang="en-CA" dirty="0"/>
              <a:t>He was concerned to help </a:t>
            </a:r>
            <a:r>
              <a:rPr lang="en-CA" b="1" dirty="0">
                <a:highlight>
                  <a:srgbClr val="FFFF00"/>
                </a:highlight>
              </a:rPr>
              <a:t>those called by God</a:t>
            </a:r>
            <a:r>
              <a:rPr lang="en-CA" dirty="0"/>
              <a:t> to understand the life lessons God had taught him:</a:t>
            </a:r>
          </a:p>
          <a:p>
            <a:pPr marL="457200" lvl="1" indent="0">
              <a:spcBef>
                <a:spcPts val="0"/>
              </a:spcBef>
              <a:buNone/>
            </a:pPr>
            <a:r>
              <a:rPr lang="en-CA" b="1" u="sng" dirty="0"/>
              <a:t>Psalm 9:10, 12b, 18 ESV</a:t>
            </a:r>
          </a:p>
          <a:p>
            <a:pPr marL="457200" lvl="1" indent="0">
              <a:spcBef>
                <a:spcPts val="0"/>
              </a:spcBef>
              <a:buNone/>
            </a:pPr>
            <a:r>
              <a:rPr lang="en-CA" dirty="0"/>
              <a:t>And </a:t>
            </a:r>
            <a:r>
              <a:rPr lang="en-CA" b="1" dirty="0">
                <a:highlight>
                  <a:srgbClr val="FFFF00"/>
                </a:highlight>
              </a:rPr>
              <a:t>those who know your name</a:t>
            </a:r>
            <a:r>
              <a:rPr lang="en-CA" dirty="0"/>
              <a:t> put their trust in you, </a:t>
            </a:r>
            <a:br>
              <a:rPr lang="en-CA" dirty="0"/>
            </a:br>
            <a:r>
              <a:rPr lang="en-CA" dirty="0"/>
              <a:t>for you, O LORD, have not forsaken </a:t>
            </a:r>
            <a:r>
              <a:rPr lang="en-CA" b="1" dirty="0">
                <a:highlight>
                  <a:srgbClr val="FFFF00"/>
                </a:highlight>
              </a:rPr>
              <a:t>those who seek you</a:t>
            </a:r>
            <a:r>
              <a:rPr lang="en-CA" dirty="0"/>
              <a:t>.</a:t>
            </a:r>
            <a:br>
              <a:rPr lang="en-CA" dirty="0"/>
            </a:br>
            <a:r>
              <a:rPr lang="en-CA" dirty="0"/>
              <a:t>… he does not forget the cry of </a:t>
            </a:r>
            <a:r>
              <a:rPr lang="en-CA" b="1" dirty="0">
                <a:highlight>
                  <a:srgbClr val="FFFF00"/>
                </a:highlight>
              </a:rPr>
              <a:t>the afflicted</a:t>
            </a:r>
            <a:r>
              <a:rPr lang="en-CA" sz="2400" b="1" dirty="0">
                <a:highlight>
                  <a:srgbClr val="FFFF00"/>
                </a:highlight>
              </a:rPr>
              <a:t> (`ani)</a:t>
            </a:r>
            <a:r>
              <a:rPr lang="en-CA" dirty="0"/>
              <a:t>.</a:t>
            </a:r>
            <a:br>
              <a:rPr lang="en-CA" dirty="0"/>
            </a:br>
            <a:r>
              <a:rPr lang="en-CA" dirty="0"/>
              <a:t>For </a:t>
            </a:r>
            <a:r>
              <a:rPr lang="en-CA" b="1" dirty="0">
                <a:highlight>
                  <a:srgbClr val="FFFF00"/>
                </a:highlight>
              </a:rPr>
              <a:t>the needy</a:t>
            </a:r>
            <a:r>
              <a:rPr lang="en-CA" sz="2400" b="1" dirty="0">
                <a:highlight>
                  <a:srgbClr val="FFFF00"/>
                </a:highlight>
              </a:rPr>
              <a:t> (´</a:t>
            </a:r>
            <a:r>
              <a:rPr lang="en-CA" sz="2400" b="1" dirty="0" err="1">
                <a:highlight>
                  <a:srgbClr val="FFFF00"/>
                </a:highlight>
              </a:rPr>
              <a:t>evᵉyon</a:t>
            </a:r>
            <a:r>
              <a:rPr lang="en-CA" sz="2400" b="1" dirty="0">
                <a:highlight>
                  <a:srgbClr val="FFFF00"/>
                </a:highlight>
              </a:rPr>
              <a:t>)</a:t>
            </a:r>
            <a:r>
              <a:rPr lang="en-CA" dirty="0"/>
              <a:t> shall not always be forgotten, </a:t>
            </a:r>
            <a:br>
              <a:rPr lang="en-CA" dirty="0"/>
            </a:br>
            <a:r>
              <a:rPr lang="en-CA" dirty="0"/>
              <a:t>and the hope of </a:t>
            </a:r>
            <a:r>
              <a:rPr lang="en-CA" b="1" dirty="0">
                <a:highlight>
                  <a:srgbClr val="FFFF00"/>
                </a:highlight>
              </a:rPr>
              <a:t>the poor (`</a:t>
            </a:r>
            <a:r>
              <a:rPr lang="en-CA" b="1" dirty="0" err="1">
                <a:highlight>
                  <a:srgbClr val="FFFF00"/>
                </a:highlight>
              </a:rPr>
              <a:t>anaw</a:t>
            </a:r>
            <a:r>
              <a:rPr lang="en-CA" b="1" dirty="0">
                <a:highlight>
                  <a:srgbClr val="FFFF00"/>
                </a:highlight>
              </a:rPr>
              <a:t>)</a:t>
            </a:r>
            <a:r>
              <a:rPr lang="en-CA" dirty="0"/>
              <a:t> shall not perish forever.</a:t>
            </a:r>
          </a:p>
          <a:p>
            <a:pPr marL="457200" lvl="1" indent="0">
              <a:spcBef>
                <a:spcPts val="1200"/>
              </a:spcBef>
              <a:buNone/>
            </a:pPr>
            <a:r>
              <a:rPr lang="en-CA" b="1" u="sng" dirty="0"/>
              <a:t>Psalm 22:23a, 24, 26 ESV</a:t>
            </a:r>
            <a:br>
              <a:rPr lang="en-CA" dirty="0"/>
            </a:br>
            <a:r>
              <a:rPr lang="en-CA" b="1" dirty="0">
                <a:highlight>
                  <a:srgbClr val="FFFF00"/>
                </a:highlight>
              </a:rPr>
              <a:t>You who fear the LORD</a:t>
            </a:r>
            <a:r>
              <a:rPr lang="en-CA" dirty="0"/>
              <a:t>, praise him!</a:t>
            </a:r>
            <a:br>
              <a:rPr lang="en-CA" dirty="0"/>
            </a:br>
            <a:r>
              <a:rPr lang="en-CA" dirty="0"/>
              <a:t>For he has not despised or abhorred </a:t>
            </a:r>
            <a:r>
              <a:rPr lang="en-CA" b="1" dirty="0">
                <a:highlight>
                  <a:srgbClr val="FFFF00"/>
                </a:highlight>
              </a:rPr>
              <a:t>the affliction (`</a:t>
            </a:r>
            <a:r>
              <a:rPr lang="en-CA" b="1" dirty="0" err="1">
                <a:highlight>
                  <a:srgbClr val="FFFF00"/>
                </a:highlight>
              </a:rPr>
              <a:t>enuth</a:t>
            </a:r>
            <a:r>
              <a:rPr lang="en-CA" b="1" dirty="0">
                <a:highlight>
                  <a:srgbClr val="FFFF00"/>
                </a:highlight>
              </a:rPr>
              <a:t>) of the afflicted</a:t>
            </a:r>
            <a:r>
              <a:rPr lang="en-CA" sz="2400" b="1" dirty="0">
                <a:highlight>
                  <a:srgbClr val="FFFF00"/>
                </a:highlight>
              </a:rPr>
              <a:t> (`ani)</a:t>
            </a:r>
            <a:r>
              <a:rPr lang="en-CA" dirty="0"/>
              <a:t>,</a:t>
            </a:r>
            <a:br>
              <a:rPr lang="en-CA" dirty="0"/>
            </a:br>
            <a:r>
              <a:rPr lang="en-CA" dirty="0"/>
              <a:t>and he has not hidden his face from him, but has heard, when he cried to him.</a:t>
            </a:r>
            <a:br>
              <a:rPr lang="en-CA" dirty="0"/>
            </a:br>
            <a:r>
              <a:rPr lang="en-CA" b="1" dirty="0">
                <a:highlight>
                  <a:srgbClr val="FFFF00"/>
                </a:highlight>
              </a:rPr>
              <a:t>The afflicted (`</a:t>
            </a:r>
            <a:r>
              <a:rPr lang="en-CA" b="1" dirty="0" err="1">
                <a:highlight>
                  <a:srgbClr val="FFFF00"/>
                </a:highlight>
              </a:rPr>
              <a:t>anaw</a:t>
            </a:r>
            <a:r>
              <a:rPr lang="en-CA" b="1" dirty="0">
                <a:highlight>
                  <a:srgbClr val="FFFF00"/>
                </a:highlight>
              </a:rPr>
              <a:t>)</a:t>
            </a:r>
            <a:r>
              <a:rPr lang="en-CA" dirty="0"/>
              <a:t> shall eat and be satisfied; </a:t>
            </a:r>
            <a:r>
              <a:rPr lang="en-CA" b="1" dirty="0">
                <a:highlight>
                  <a:srgbClr val="FFFF00"/>
                </a:highlight>
              </a:rPr>
              <a:t>those who seek him</a:t>
            </a:r>
            <a:r>
              <a:rPr lang="en-CA" dirty="0"/>
              <a:t> shall praise the LORD! </a:t>
            </a:r>
            <a:br>
              <a:rPr lang="en-CA" dirty="0"/>
            </a:br>
            <a:r>
              <a:rPr lang="en-CA" dirty="0"/>
              <a:t>May your hearts </a:t>
            </a:r>
            <a:r>
              <a:rPr lang="en-CA" b="1" dirty="0">
                <a:highlight>
                  <a:srgbClr val="FFFF00"/>
                </a:highlight>
              </a:rPr>
              <a:t>live forever</a:t>
            </a:r>
            <a:r>
              <a:rPr lang="en-CA" dirty="0"/>
              <a:t>!</a:t>
            </a:r>
          </a:p>
        </p:txBody>
      </p:sp>
    </p:spTree>
    <p:extLst>
      <p:ext uri="{BB962C8B-B14F-4D97-AF65-F5344CB8AC3E}">
        <p14:creationId xmlns:p14="http://schemas.microsoft.com/office/powerpoint/2010/main" val="771438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1191FB-FA65-6B12-B712-A42B4D61A486}"/>
              </a:ext>
            </a:extLst>
          </p:cNvPr>
          <p:cNvSpPr txBox="1"/>
          <p:nvPr/>
        </p:nvSpPr>
        <p:spPr>
          <a:xfrm>
            <a:off x="0" y="403556"/>
            <a:ext cx="12192000" cy="6050887"/>
          </a:xfrm>
          <a:prstGeom prst="rect">
            <a:avLst/>
          </a:prstGeom>
          <a:noFill/>
        </p:spPr>
        <p:txBody>
          <a:bodyPr wrap="square">
            <a:spAutoFit/>
          </a:bodyPr>
          <a:lstStyle/>
          <a:p>
            <a:pPr lvl="1">
              <a:lnSpc>
                <a:spcPct val="90000"/>
              </a:lnSpc>
            </a:pPr>
            <a:r>
              <a:rPr lang="en-CA" sz="2400" b="1" u="sng" dirty="0"/>
              <a:t>Psalm 25:8-10 ESV</a:t>
            </a:r>
            <a:br>
              <a:rPr lang="en-CA" sz="2400" dirty="0"/>
            </a:br>
            <a:r>
              <a:rPr lang="en-CA" sz="2400" b="1" dirty="0">
                <a:highlight>
                  <a:srgbClr val="FFFF00"/>
                </a:highlight>
              </a:rPr>
              <a:t>Good and upright is the LORD</a:t>
            </a:r>
            <a:r>
              <a:rPr lang="en-CA" sz="2400" dirty="0"/>
              <a:t>; therefore </a:t>
            </a:r>
            <a:r>
              <a:rPr lang="en-CA" sz="2400" b="1" dirty="0">
                <a:highlight>
                  <a:srgbClr val="FFFF00"/>
                </a:highlight>
              </a:rPr>
              <a:t>he instructs</a:t>
            </a:r>
            <a:r>
              <a:rPr lang="en-CA" sz="2400" dirty="0"/>
              <a:t> sinners in </a:t>
            </a:r>
            <a:r>
              <a:rPr lang="en-CA" sz="2400" b="1" dirty="0">
                <a:highlight>
                  <a:srgbClr val="FFFF00"/>
                </a:highlight>
              </a:rPr>
              <a:t>the way</a:t>
            </a:r>
            <a:r>
              <a:rPr lang="en-CA" sz="2400" dirty="0"/>
              <a:t>.</a:t>
            </a:r>
            <a:br>
              <a:rPr lang="en-CA" sz="2400" dirty="0"/>
            </a:br>
            <a:r>
              <a:rPr lang="en-CA" sz="2400" b="1" dirty="0">
                <a:highlight>
                  <a:srgbClr val="FFFF00"/>
                </a:highlight>
              </a:rPr>
              <a:t>He leads the humble (`</a:t>
            </a:r>
            <a:r>
              <a:rPr lang="en-CA" sz="2400" b="1" dirty="0" err="1">
                <a:highlight>
                  <a:srgbClr val="FFFF00"/>
                </a:highlight>
              </a:rPr>
              <a:t>anaw</a:t>
            </a:r>
            <a:r>
              <a:rPr lang="en-CA" sz="2400" b="1" dirty="0">
                <a:highlight>
                  <a:srgbClr val="FFFF00"/>
                </a:highlight>
              </a:rPr>
              <a:t>) in what is right</a:t>
            </a:r>
            <a:r>
              <a:rPr lang="en-CA" sz="2400" dirty="0"/>
              <a:t>, and </a:t>
            </a:r>
            <a:r>
              <a:rPr lang="en-CA" sz="2400" b="1" dirty="0">
                <a:highlight>
                  <a:srgbClr val="FFFF00"/>
                </a:highlight>
              </a:rPr>
              <a:t>teaches the humble (`</a:t>
            </a:r>
            <a:r>
              <a:rPr lang="en-CA" sz="2400" b="1" dirty="0" err="1">
                <a:highlight>
                  <a:srgbClr val="FFFF00"/>
                </a:highlight>
              </a:rPr>
              <a:t>anaw</a:t>
            </a:r>
            <a:r>
              <a:rPr lang="en-CA" sz="2400" b="1" dirty="0">
                <a:highlight>
                  <a:srgbClr val="FFFF00"/>
                </a:highlight>
              </a:rPr>
              <a:t>) his way</a:t>
            </a:r>
            <a:r>
              <a:rPr lang="en-CA" sz="2400" dirty="0"/>
              <a:t>.</a:t>
            </a:r>
            <a:br>
              <a:rPr lang="en-CA" sz="2400" dirty="0"/>
            </a:br>
            <a:r>
              <a:rPr lang="en-CA" sz="2400" dirty="0"/>
              <a:t>All the </a:t>
            </a:r>
            <a:r>
              <a:rPr lang="en-CA" sz="2400" b="1" dirty="0">
                <a:highlight>
                  <a:srgbClr val="FFFF00"/>
                </a:highlight>
              </a:rPr>
              <a:t>paths of the LORD</a:t>
            </a:r>
            <a:r>
              <a:rPr lang="en-CA" sz="2400" dirty="0"/>
              <a:t> are [</a:t>
            </a:r>
            <a:r>
              <a:rPr lang="en-CA" sz="2400" dirty="0" err="1"/>
              <a:t>ḥesed</a:t>
            </a:r>
            <a:r>
              <a:rPr lang="en-CA" sz="2400" dirty="0"/>
              <a:t>] and faithfulness,</a:t>
            </a:r>
            <a:br>
              <a:rPr lang="en-CA" sz="2400" dirty="0"/>
            </a:br>
            <a:r>
              <a:rPr lang="en-CA" sz="2400" dirty="0"/>
              <a:t>for those who keep his </a:t>
            </a:r>
            <a:r>
              <a:rPr lang="en-CA" sz="2400" b="1" dirty="0">
                <a:highlight>
                  <a:srgbClr val="FFFF00"/>
                </a:highlight>
              </a:rPr>
              <a:t>covenan</a:t>
            </a:r>
            <a:r>
              <a:rPr lang="en-CA" sz="2400" dirty="0"/>
              <a:t>t and his </a:t>
            </a:r>
            <a:r>
              <a:rPr lang="en-CA" sz="2400" b="1" dirty="0">
                <a:highlight>
                  <a:srgbClr val="FFFF00"/>
                </a:highlight>
              </a:rPr>
              <a:t>testimonies</a:t>
            </a:r>
            <a:r>
              <a:rPr lang="en-CA" sz="2400" dirty="0"/>
              <a:t>.</a:t>
            </a:r>
          </a:p>
          <a:p>
            <a:pPr lvl="1">
              <a:lnSpc>
                <a:spcPct val="90000"/>
              </a:lnSpc>
              <a:spcBef>
                <a:spcPts val="1200"/>
              </a:spcBef>
            </a:pPr>
            <a:r>
              <a:rPr lang="en-CA" sz="2400" b="1" u="sng" dirty="0"/>
              <a:t>Psalm 37:10-11, 14-15 ESV</a:t>
            </a:r>
          </a:p>
          <a:p>
            <a:pPr lvl="1">
              <a:lnSpc>
                <a:spcPct val="90000"/>
              </a:lnSpc>
            </a:pPr>
            <a:r>
              <a:rPr lang="en-CA" sz="2400" dirty="0"/>
              <a:t>In just a little while, </a:t>
            </a:r>
            <a:r>
              <a:rPr lang="en-CA" sz="2400" b="1" dirty="0">
                <a:highlight>
                  <a:srgbClr val="FFFF00"/>
                </a:highlight>
              </a:rPr>
              <a:t>the wicked</a:t>
            </a:r>
            <a:r>
              <a:rPr lang="en-CA" sz="2400" dirty="0"/>
              <a:t> will be no more;</a:t>
            </a:r>
            <a:br>
              <a:rPr lang="en-CA" sz="2400" dirty="0"/>
            </a:br>
            <a:r>
              <a:rPr lang="en-CA" sz="2400" dirty="0"/>
              <a:t>though you look carefully at his place, he will not be there.</a:t>
            </a:r>
            <a:br>
              <a:rPr lang="en-CA" sz="2400" dirty="0"/>
            </a:br>
            <a:r>
              <a:rPr lang="en-CA" sz="2400" dirty="0"/>
              <a:t>But </a:t>
            </a:r>
            <a:r>
              <a:rPr lang="en-CA" sz="2400" b="1" dirty="0">
                <a:highlight>
                  <a:srgbClr val="FFFF00"/>
                </a:highlight>
              </a:rPr>
              <a:t>the meek (`</a:t>
            </a:r>
            <a:r>
              <a:rPr lang="en-CA" sz="2400" b="1" dirty="0" err="1">
                <a:highlight>
                  <a:srgbClr val="FFFF00"/>
                </a:highlight>
              </a:rPr>
              <a:t>anaw</a:t>
            </a:r>
            <a:r>
              <a:rPr lang="en-CA" sz="2400" b="1" dirty="0">
                <a:highlight>
                  <a:srgbClr val="FFFF00"/>
                </a:highlight>
              </a:rPr>
              <a:t>) shall inherit the [earth]</a:t>
            </a:r>
            <a:r>
              <a:rPr lang="en-CA" sz="2400" dirty="0"/>
              <a:t> and delight themselves in </a:t>
            </a:r>
            <a:r>
              <a:rPr lang="en-CA" sz="2400" b="1" dirty="0">
                <a:highlight>
                  <a:srgbClr val="FFFF00"/>
                </a:highlight>
              </a:rPr>
              <a:t>abundant peace</a:t>
            </a:r>
            <a:r>
              <a:rPr lang="en-CA" sz="2400" dirty="0"/>
              <a:t>.</a:t>
            </a:r>
            <a:br>
              <a:rPr lang="en-CA" sz="2400" dirty="0"/>
            </a:br>
            <a:r>
              <a:rPr lang="en-CA" sz="2400" dirty="0"/>
              <a:t>The wicked draw the sword and bend their bows</a:t>
            </a:r>
            <a:br>
              <a:rPr lang="en-CA" sz="2400" dirty="0"/>
            </a:br>
            <a:r>
              <a:rPr lang="en-CA" sz="2400" dirty="0"/>
              <a:t>to bring down </a:t>
            </a:r>
            <a:r>
              <a:rPr lang="en-CA" sz="2400" b="1" u="sng" dirty="0">
                <a:highlight>
                  <a:srgbClr val="FFFF00"/>
                </a:highlight>
              </a:rPr>
              <a:t>the poor (`ani) and needy (´</a:t>
            </a:r>
            <a:r>
              <a:rPr lang="en-CA" sz="2400" b="1" u="sng" dirty="0" err="1">
                <a:highlight>
                  <a:srgbClr val="FFFF00"/>
                </a:highlight>
              </a:rPr>
              <a:t>evᵉyon</a:t>
            </a:r>
            <a:r>
              <a:rPr lang="en-CA" sz="2400" b="1" u="sng" dirty="0">
                <a:highlight>
                  <a:srgbClr val="FFFF00"/>
                </a:highlight>
              </a:rPr>
              <a:t>)</a:t>
            </a:r>
            <a:r>
              <a:rPr lang="en-CA" sz="2400" dirty="0"/>
              <a:t>, to slay </a:t>
            </a:r>
            <a:r>
              <a:rPr lang="en-CA" sz="2400" b="1" dirty="0">
                <a:highlight>
                  <a:srgbClr val="FFFF00"/>
                </a:highlight>
              </a:rPr>
              <a:t>those whose way is upright</a:t>
            </a:r>
            <a:r>
              <a:rPr lang="en-CA" sz="2400" dirty="0"/>
              <a:t>;</a:t>
            </a:r>
            <a:br>
              <a:rPr lang="en-CA" sz="2400" dirty="0"/>
            </a:br>
            <a:r>
              <a:rPr lang="en-CA" sz="2400" dirty="0"/>
              <a:t>their sword shall enter their own heart, and their bows shall be broken.</a:t>
            </a:r>
          </a:p>
          <a:p>
            <a:pPr lvl="1">
              <a:lnSpc>
                <a:spcPct val="90000"/>
              </a:lnSpc>
              <a:spcBef>
                <a:spcPts val="1200"/>
              </a:spcBef>
            </a:pPr>
            <a:r>
              <a:rPr lang="en-CA" sz="2400" b="1" u="sng" dirty="0"/>
              <a:t>Psalm 140:12-13 ESV</a:t>
            </a:r>
          </a:p>
          <a:p>
            <a:pPr lvl="1">
              <a:lnSpc>
                <a:spcPct val="90000"/>
              </a:lnSpc>
            </a:pPr>
            <a:r>
              <a:rPr lang="en-CA" sz="2400" dirty="0"/>
              <a:t>I know that the LORD will </a:t>
            </a:r>
            <a:r>
              <a:rPr lang="en-CA" sz="2400" b="1" dirty="0">
                <a:highlight>
                  <a:srgbClr val="FFFF00"/>
                </a:highlight>
              </a:rPr>
              <a:t>maintain the cause of the afflicted (`ani)</a:t>
            </a:r>
            <a:r>
              <a:rPr lang="en-CA" sz="2400" dirty="0"/>
              <a:t>,</a:t>
            </a:r>
            <a:br>
              <a:rPr lang="en-CA" sz="2400" dirty="0"/>
            </a:br>
            <a:r>
              <a:rPr lang="en-CA" sz="2400" dirty="0"/>
              <a:t>and will </a:t>
            </a:r>
            <a:r>
              <a:rPr lang="en-CA" sz="2400" b="1" dirty="0">
                <a:highlight>
                  <a:srgbClr val="FFFF00"/>
                </a:highlight>
              </a:rPr>
              <a:t>execute justice for the needy (´</a:t>
            </a:r>
            <a:r>
              <a:rPr lang="en-CA" sz="2400" b="1" dirty="0" err="1">
                <a:highlight>
                  <a:srgbClr val="FFFF00"/>
                </a:highlight>
              </a:rPr>
              <a:t>evᵉyon</a:t>
            </a:r>
            <a:r>
              <a:rPr lang="en-CA" sz="2400" b="1" dirty="0">
                <a:highlight>
                  <a:srgbClr val="FFFF00"/>
                </a:highlight>
              </a:rPr>
              <a:t>)</a:t>
            </a:r>
            <a:r>
              <a:rPr lang="en-CA" sz="2400" dirty="0"/>
              <a:t>.</a:t>
            </a:r>
            <a:br>
              <a:rPr lang="en-CA" sz="2400" dirty="0"/>
            </a:br>
            <a:r>
              <a:rPr lang="en-CA" sz="2400" dirty="0"/>
              <a:t>Surely </a:t>
            </a:r>
            <a:r>
              <a:rPr lang="en-CA" sz="2400" b="1" dirty="0">
                <a:highlight>
                  <a:srgbClr val="FFFF00"/>
                </a:highlight>
              </a:rPr>
              <a:t>the righteous</a:t>
            </a:r>
            <a:r>
              <a:rPr lang="en-CA" sz="2400" dirty="0"/>
              <a:t> shall give thanks to your name;</a:t>
            </a:r>
            <a:br>
              <a:rPr lang="en-CA" sz="2400" dirty="0"/>
            </a:br>
            <a:r>
              <a:rPr lang="en-CA" sz="2400" dirty="0"/>
              <a:t>the upright shall </a:t>
            </a:r>
            <a:r>
              <a:rPr lang="en-CA" sz="2400" b="1" dirty="0">
                <a:highlight>
                  <a:srgbClr val="FFFF00"/>
                </a:highlight>
              </a:rPr>
              <a:t>dwell in your presence</a:t>
            </a:r>
            <a:r>
              <a:rPr lang="en-CA" sz="2400" dirty="0"/>
              <a:t>.</a:t>
            </a:r>
          </a:p>
        </p:txBody>
      </p:sp>
    </p:spTree>
    <p:extLst>
      <p:ext uri="{BB962C8B-B14F-4D97-AF65-F5344CB8AC3E}">
        <p14:creationId xmlns:p14="http://schemas.microsoft.com/office/powerpoint/2010/main" val="2235851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7A55-B14B-0458-ABD0-CE1C5413E639}"/>
              </a:ext>
            </a:extLst>
          </p:cNvPr>
          <p:cNvSpPr>
            <a:spLocks noGrp="1"/>
          </p:cNvSpPr>
          <p:nvPr>
            <p:ph type="title"/>
          </p:nvPr>
        </p:nvSpPr>
        <p:spPr>
          <a:xfrm>
            <a:off x="0" y="1"/>
            <a:ext cx="12192000" cy="1138334"/>
          </a:xfrm>
        </p:spPr>
        <p:txBody>
          <a:bodyPr/>
          <a:lstStyle/>
          <a:p>
            <a:pPr algn="ctr"/>
            <a:r>
              <a:rPr lang="en-CA" b="1" dirty="0">
                <a:latin typeface="Arial Black" panose="020B0A04020102020204" pitchFamily="34" charset="0"/>
              </a:rPr>
              <a:t>“Contrition” in the New Testament</a:t>
            </a:r>
          </a:p>
        </p:txBody>
      </p:sp>
      <p:sp>
        <p:nvSpPr>
          <p:cNvPr id="3" name="Content Placeholder 2">
            <a:extLst>
              <a:ext uri="{FF2B5EF4-FFF2-40B4-BE49-F238E27FC236}">
                <a16:creationId xmlns:a16="http://schemas.microsoft.com/office/drawing/2014/main" id="{548B8165-B710-02E4-BED4-98C5D3324AC7}"/>
              </a:ext>
            </a:extLst>
          </p:cNvPr>
          <p:cNvSpPr>
            <a:spLocks noGrp="1"/>
          </p:cNvSpPr>
          <p:nvPr>
            <p:ph idx="1"/>
          </p:nvPr>
        </p:nvSpPr>
        <p:spPr>
          <a:xfrm>
            <a:off x="-1" y="1138335"/>
            <a:ext cx="12191999" cy="5719664"/>
          </a:xfrm>
        </p:spPr>
        <p:txBody>
          <a:bodyPr/>
          <a:lstStyle/>
          <a:p>
            <a:r>
              <a:rPr lang="en-CA" dirty="0"/>
              <a:t>In Greek, there is a group of words which deal with the concept of “humility” and two words which deal  with “contrition”</a:t>
            </a:r>
          </a:p>
          <a:p>
            <a:r>
              <a:rPr lang="en-CA" dirty="0"/>
              <a:t>There is naturally some overlap in the use of the words and much of the distinction is actually lost in translation: </a:t>
            </a:r>
            <a:r>
              <a:rPr lang="en-CA" b="1" dirty="0">
                <a:highlight>
                  <a:srgbClr val="FFFF00"/>
                </a:highlight>
              </a:rPr>
              <a:t>the English words “contrite” and “contrition” are NOT used in New Testament translation (ESV, KJV) </a:t>
            </a:r>
          </a:p>
          <a:p>
            <a:r>
              <a:rPr lang="en-CA" b="1" dirty="0">
                <a:highlight>
                  <a:srgbClr val="FFFF00"/>
                </a:highlight>
              </a:rPr>
              <a:t>The English word “gentleness” is used most often in translation</a:t>
            </a:r>
            <a:r>
              <a:rPr lang="en-CA" dirty="0"/>
              <a:t> – “contrition” should lead one to be “gentle”; but, “gentleness” is NOT contrition</a:t>
            </a:r>
          </a:p>
          <a:p>
            <a:r>
              <a:rPr lang="en-CA" dirty="0"/>
              <a:t>“</a:t>
            </a:r>
            <a:r>
              <a:rPr lang="en-CA" b="1" dirty="0">
                <a:highlight>
                  <a:srgbClr val="FFFF00"/>
                </a:highlight>
              </a:rPr>
              <a:t>meekness</a:t>
            </a:r>
            <a:r>
              <a:rPr lang="en-CA" dirty="0"/>
              <a:t>” is sometimes used in translation and it is closer to the actual meaning of “contrition”:</a:t>
            </a:r>
          </a:p>
          <a:p>
            <a:pPr lvl="1">
              <a:buFont typeface="Wingdings" panose="05000000000000000000" pitchFamily="2" charset="2"/>
              <a:buChar char="Ø"/>
            </a:pPr>
            <a:r>
              <a:rPr lang="en-CA" sz="2800" dirty="0"/>
              <a:t> </a:t>
            </a:r>
            <a:r>
              <a:rPr lang="el-GR" sz="2800" b="1" dirty="0">
                <a:highlight>
                  <a:srgbClr val="FFFF00"/>
                </a:highlight>
              </a:rPr>
              <a:t>πραΰς </a:t>
            </a:r>
            <a:r>
              <a:rPr lang="en-CA" sz="2800" b="1" dirty="0">
                <a:highlight>
                  <a:srgbClr val="FFFF00"/>
                </a:highlight>
              </a:rPr>
              <a:t>- praus, adjective, “contrite”</a:t>
            </a:r>
          </a:p>
          <a:p>
            <a:pPr lvl="1">
              <a:buFont typeface="Wingdings" panose="05000000000000000000" pitchFamily="2" charset="2"/>
              <a:buChar char="Ø"/>
            </a:pPr>
            <a:r>
              <a:rPr lang="el-GR" sz="2800" b="1" dirty="0">
                <a:highlight>
                  <a:srgbClr val="FFFF00"/>
                </a:highlight>
              </a:rPr>
              <a:t>πραΰτης </a:t>
            </a:r>
            <a:r>
              <a:rPr lang="en-CA" sz="2800" b="1" dirty="0">
                <a:highlight>
                  <a:srgbClr val="FFFF00"/>
                </a:highlight>
              </a:rPr>
              <a:t>- </a:t>
            </a:r>
            <a:r>
              <a:rPr lang="en-CA" sz="2800" b="1" dirty="0" err="1">
                <a:highlight>
                  <a:srgbClr val="FFFF00"/>
                </a:highlight>
              </a:rPr>
              <a:t>prautēs</a:t>
            </a:r>
            <a:r>
              <a:rPr lang="en-CA" sz="2800" b="1" dirty="0">
                <a:highlight>
                  <a:srgbClr val="FFFF00"/>
                </a:highlight>
              </a:rPr>
              <a:t>, noun, “contrition”</a:t>
            </a:r>
          </a:p>
          <a:p>
            <a:endParaRPr lang="en-CA" dirty="0"/>
          </a:p>
        </p:txBody>
      </p:sp>
    </p:spTree>
    <p:extLst>
      <p:ext uri="{BB962C8B-B14F-4D97-AF65-F5344CB8AC3E}">
        <p14:creationId xmlns:p14="http://schemas.microsoft.com/office/powerpoint/2010/main" val="1193949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3DC31D-93EF-DA5A-CE8E-717A25BD3098}"/>
              </a:ext>
            </a:extLst>
          </p:cNvPr>
          <p:cNvSpPr txBox="1"/>
          <p:nvPr/>
        </p:nvSpPr>
        <p:spPr>
          <a:xfrm>
            <a:off x="0" y="300526"/>
            <a:ext cx="12192000" cy="6032421"/>
          </a:xfrm>
          <a:prstGeom prst="rect">
            <a:avLst/>
          </a:prstGeom>
          <a:noFill/>
        </p:spPr>
        <p:txBody>
          <a:bodyPr wrap="square">
            <a:spAutoFit/>
          </a:bodyPr>
          <a:lstStyle/>
          <a:p>
            <a:pPr marL="342900" indent="-342900">
              <a:buFont typeface="Arial" panose="020B0604020202020204" pitchFamily="34" charset="0"/>
              <a:buChar char="•"/>
            </a:pPr>
            <a:r>
              <a:rPr lang="en-CA" sz="2800" dirty="0"/>
              <a:t>The seminal scripture in the New Testament:</a:t>
            </a:r>
          </a:p>
          <a:p>
            <a:pPr lvl="1"/>
            <a:r>
              <a:rPr lang="en-CA" sz="2400" b="1" u="sng" dirty="0"/>
              <a:t>Matthew 5:5 ESV</a:t>
            </a:r>
            <a:br>
              <a:rPr lang="en-CA" sz="2400" dirty="0"/>
            </a:br>
            <a:r>
              <a:rPr lang="en-CA" sz="2400" b="1" dirty="0">
                <a:highlight>
                  <a:srgbClr val="FFFF00"/>
                </a:highlight>
              </a:rPr>
              <a:t>Blessed are the [contrite] (praus), for they shall inherit the earth</a:t>
            </a:r>
            <a:r>
              <a:rPr lang="en-CA" sz="2400" dirty="0"/>
              <a:t>.</a:t>
            </a:r>
            <a:br>
              <a:rPr lang="en-CA" sz="2400" dirty="0"/>
            </a:br>
            <a:r>
              <a:rPr lang="en-CA" sz="2400" dirty="0"/>
              <a:t>- quoted from Psalm 37:11: MT - `</a:t>
            </a:r>
            <a:r>
              <a:rPr lang="en-CA" sz="2400" dirty="0" err="1"/>
              <a:t>anaw</a:t>
            </a:r>
            <a:r>
              <a:rPr lang="en-CA" sz="2400" dirty="0"/>
              <a:t>; LXX - praus</a:t>
            </a:r>
          </a:p>
          <a:p>
            <a:pPr marL="342900" indent="-342900">
              <a:spcBef>
                <a:spcPts val="1200"/>
              </a:spcBef>
              <a:buFont typeface="Arial" panose="020B0604020202020204" pitchFamily="34" charset="0"/>
              <a:buChar char="•"/>
            </a:pPr>
            <a:r>
              <a:rPr lang="en-CA" sz="2800" dirty="0"/>
              <a:t>From the following lists, it is clear that </a:t>
            </a:r>
            <a:r>
              <a:rPr lang="en-CA" sz="2800" b="1" dirty="0">
                <a:highlight>
                  <a:srgbClr val="FFFF00"/>
                </a:highlight>
              </a:rPr>
              <a:t>Paul distinguishes “contrition” from other required character attributes</a:t>
            </a:r>
            <a:r>
              <a:rPr lang="en-CA" sz="2800" dirty="0"/>
              <a:t>:</a:t>
            </a:r>
          </a:p>
          <a:p>
            <a:pPr lvl="1"/>
            <a:r>
              <a:rPr lang="en-CA" sz="2400" b="1" u="sng" dirty="0"/>
              <a:t>Colossians 3:12-13a ESV</a:t>
            </a:r>
            <a:br>
              <a:rPr lang="en-CA" sz="2400" dirty="0"/>
            </a:br>
            <a:r>
              <a:rPr lang="en-CA" sz="2400" dirty="0"/>
              <a:t>Put on then, as God’s chosen ones, holy and beloved, compassionate hearts, kindness, humility, </a:t>
            </a:r>
            <a:r>
              <a:rPr lang="en-CA" sz="2400" b="1" dirty="0">
                <a:highlight>
                  <a:srgbClr val="FFFF00"/>
                </a:highlight>
              </a:rPr>
              <a:t>[contrition] (</a:t>
            </a:r>
            <a:r>
              <a:rPr lang="en-CA" sz="2400" b="1" dirty="0" err="1">
                <a:highlight>
                  <a:srgbClr val="FFFF00"/>
                </a:highlight>
              </a:rPr>
              <a:t>prautes</a:t>
            </a:r>
            <a:r>
              <a:rPr lang="en-CA" sz="2400" b="1" dirty="0">
                <a:highlight>
                  <a:srgbClr val="FFFF00"/>
                </a:highlight>
              </a:rPr>
              <a:t>)</a:t>
            </a:r>
            <a:r>
              <a:rPr lang="en-CA" sz="2400" dirty="0"/>
              <a:t>, and patience, bearing with one another …</a:t>
            </a:r>
          </a:p>
          <a:p>
            <a:pPr lvl="1">
              <a:spcBef>
                <a:spcPts val="1200"/>
              </a:spcBef>
            </a:pPr>
            <a:r>
              <a:rPr lang="en-CA" sz="2400" b="1" u="sng" dirty="0"/>
              <a:t>Galatians 5:22-23a ESV</a:t>
            </a:r>
            <a:br>
              <a:rPr lang="en-CA" sz="2400" dirty="0"/>
            </a:br>
            <a:r>
              <a:rPr lang="en-CA" sz="2400" dirty="0"/>
              <a:t>But the fruit of the Spirit is love, joy, peace, patience, kindness, goodness, faithfulness, </a:t>
            </a:r>
            <a:r>
              <a:rPr lang="en-CA" sz="2400" b="1" dirty="0">
                <a:highlight>
                  <a:srgbClr val="FFFF00"/>
                </a:highlight>
              </a:rPr>
              <a:t>[contrition] (</a:t>
            </a:r>
            <a:r>
              <a:rPr lang="en-CA" sz="2400" b="1" dirty="0" err="1">
                <a:highlight>
                  <a:srgbClr val="FFFF00"/>
                </a:highlight>
              </a:rPr>
              <a:t>prautes</a:t>
            </a:r>
            <a:r>
              <a:rPr lang="en-CA" sz="2400" b="1" dirty="0">
                <a:highlight>
                  <a:srgbClr val="FFFF00"/>
                </a:highlight>
              </a:rPr>
              <a:t>)</a:t>
            </a:r>
            <a:r>
              <a:rPr lang="en-CA" sz="2400" dirty="0"/>
              <a:t>, self-control …</a:t>
            </a:r>
          </a:p>
          <a:p>
            <a:pPr marL="342900" indent="-342900">
              <a:spcBef>
                <a:spcPts val="1200"/>
              </a:spcBef>
              <a:buFont typeface="Arial" panose="020B0604020202020204" pitchFamily="34" charset="0"/>
              <a:buChar char="•"/>
            </a:pPr>
            <a:r>
              <a:rPr lang="en-CA" sz="2400" dirty="0"/>
              <a:t> </a:t>
            </a:r>
            <a:r>
              <a:rPr lang="en-CA" sz="2800" b="1" dirty="0">
                <a:highlight>
                  <a:srgbClr val="FFFF00"/>
                </a:highlight>
              </a:rPr>
              <a:t>Contrition is distinct from</a:t>
            </a:r>
            <a:r>
              <a:rPr lang="en-CA" sz="2800" dirty="0"/>
              <a:t>: compassionate, kindness, humility, patience, love, joy, peace, goodness, faithfulness, self control</a:t>
            </a:r>
            <a:endParaRPr lang="en-CA" sz="2400" dirty="0"/>
          </a:p>
        </p:txBody>
      </p:sp>
    </p:spTree>
    <p:extLst>
      <p:ext uri="{BB962C8B-B14F-4D97-AF65-F5344CB8AC3E}">
        <p14:creationId xmlns:p14="http://schemas.microsoft.com/office/powerpoint/2010/main" val="4248881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A7FE-F4F4-FBB6-CEB7-BA5F831D8F01}"/>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Contrition is of the Heart</a:t>
            </a:r>
          </a:p>
        </p:txBody>
      </p:sp>
      <p:sp>
        <p:nvSpPr>
          <p:cNvPr id="3" name="Content Placeholder 2">
            <a:extLst>
              <a:ext uri="{FF2B5EF4-FFF2-40B4-BE49-F238E27FC236}">
                <a16:creationId xmlns:a16="http://schemas.microsoft.com/office/drawing/2014/main" id="{C3C8B5B4-99CA-0F06-A323-3B99F5E262C7}"/>
              </a:ext>
            </a:extLst>
          </p:cNvPr>
          <p:cNvSpPr>
            <a:spLocks noGrp="1"/>
          </p:cNvSpPr>
          <p:nvPr>
            <p:ph idx="1"/>
          </p:nvPr>
        </p:nvSpPr>
        <p:spPr>
          <a:xfrm>
            <a:off x="0" y="1175657"/>
            <a:ext cx="12192000" cy="5682342"/>
          </a:xfrm>
        </p:spPr>
        <p:txBody>
          <a:bodyPr>
            <a:normAutofit/>
          </a:bodyPr>
          <a:lstStyle/>
          <a:p>
            <a:r>
              <a:rPr lang="en-CA" dirty="0"/>
              <a:t>God looks on the heart: </a:t>
            </a:r>
            <a:r>
              <a:rPr lang="en-CA" sz="2400" b="1" u="sng" dirty="0"/>
              <a:t>1 Peter 3:1a, 3a, 4, 15-16a ESV</a:t>
            </a:r>
            <a:endParaRPr lang="en-CA" b="1" u="sng" dirty="0"/>
          </a:p>
          <a:p>
            <a:pPr marL="457200" lvl="1" indent="0">
              <a:spcBef>
                <a:spcPts val="0"/>
              </a:spcBef>
              <a:buNone/>
            </a:pPr>
            <a:r>
              <a:rPr lang="en-CA" dirty="0"/>
              <a:t>Likewise, wives … </a:t>
            </a:r>
            <a:r>
              <a:rPr lang="en-CA" b="1" dirty="0">
                <a:highlight>
                  <a:srgbClr val="FFFF00"/>
                </a:highlight>
              </a:rPr>
              <a:t>Do not let your adorning be external</a:t>
            </a:r>
            <a:r>
              <a:rPr lang="en-CA" dirty="0"/>
              <a:t> …  but let your adorning be the </a:t>
            </a:r>
            <a:r>
              <a:rPr lang="en-CA" b="1" dirty="0">
                <a:highlight>
                  <a:srgbClr val="FFFF00"/>
                </a:highlight>
              </a:rPr>
              <a:t>hidden person of the heart</a:t>
            </a:r>
            <a:r>
              <a:rPr lang="en-CA" dirty="0"/>
              <a:t> with the imperishable beauty of </a:t>
            </a:r>
            <a:r>
              <a:rPr lang="en-CA" b="1" dirty="0">
                <a:highlight>
                  <a:srgbClr val="FFFF00"/>
                </a:highlight>
              </a:rPr>
              <a:t>a [contrite] (praus) </a:t>
            </a:r>
            <a:r>
              <a:rPr lang="en-CA" dirty="0"/>
              <a:t>and quiet spirit, which </a:t>
            </a:r>
            <a:r>
              <a:rPr lang="en-CA" b="1" dirty="0">
                <a:highlight>
                  <a:srgbClr val="FFFF00"/>
                </a:highlight>
              </a:rPr>
              <a:t>in God’s sight</a:t>
            </a:r>
            <a:r>
              <a:rPr lang="en-CA" dirty="0"/>
              <a:t> is very precious. </a:t>
            </a:r>
          </a:p>
          <a:p>
            <a:pPr marL="457200" lvl="1" indent="0">
              <a:spcBef>
                <a:spcPts val="600"/>
              </a:spcBef>
              <a:buNone/>
            </a:pPr>
            <a:r>
              <a:rPr lang="en-CA" dirty="0"/>
              <a:t>… </a:t>
            </a:r>
            <a:r>
              <a:rPr lang="en-CA" b="1" dirty="0">
                <a:highlight>
                  <a:srgbClr val="FFFF00"/>
                </a:highlight>
              </a:rPr>
              <a:t>in your hearts honor Christ</a:t>
            </a:r>
            <a:r>
              <a:rPr lang="en-CA" dirty="0"/>
              <a:t> the Lord as holy, </a:t>
            </a:r>
            <a:r>
              <a:rPr lang="en-CA" b="1" dirty="0">
                <a:highlight>
                  <a:srgbClr val="FFFF00"/>
                </a:highlight>
              </a:rPr>
              <a:t>always being prepared</a:t>
            </a:r>
            <a:r>
              <a:rPr lang="en-CA" dirty="0"/>
              <a:t> to make a defense to anyone who asks you for a reason for the hope that is in you; yet </a:t>
            </a:r>
            <a:r>
              <a:rPr lang="en-CA" b="1" dirty="0">
                <a:highlight>
                  <a:srgbClr val="FFFF00"/>
                </a:highlight>
              </a:rPr>
              <a:t>do it with [contrition] (</a:t>
            </a:r>
            <a:r>
              <a:rPr lang="en-CA" b="1" dirty="0" err="1">
                <a:highlight>
                  <a:srgbClr val="FFFF00"/>
                </a:highlight>
              </a:rPr>
              <a:t>prautes</a:t>
            </a:r>
            <a:r>
              <a:rPr lang="en-CA" b="1" dirty="0">
                <a:highlight>
                  <a:srgbClr val="FFFF00"/>
                </a:highlight>
              </a:rPr>
              <a:t>)</a:t>
            </a:r>
            <a:r>
              <a:rPr lang="en-CA" dirty="0"/>
              <a:t> and respect, having a good conscience …</a:t>
            </a:r>
          </a:p>
          <a:p>
            <a:pPr>
              <a:spcBef>
                <a:spcPts val="1200"/>
              </a:spcBef>
            </a:pPr>
            <a:r>
              <a:rPr lang="en-CA" dirty="0"/>
              <a:t>David had expressed the same thing: </a:t>
            </a:r>
            <a:r>
              <a:rPr lang="en-CA" sz="2400" b="1" u="sng" dirty="0"/>
              <a:t>Psalm 34:11, 15, 17-18 ESV</a:t>
            </a:r>
            <a:endParaRPr lang="en-CA" b="1" u="sng" dirty="0"/>
          </a:p>
          <a:p>
            <a:pPr marL="457200" lvl="1" indent="0">
              <a:spcBef>
                <a:spcPts val="0"/>
              </a:spcBef>
              <a:buNone/>
            </a:pPr>
            <a:r>
              <a:rPr lang="en-CA" dirty="0"/>
              <a:t>Come, O children, listen to me; </a:t>
            </a:r>
            <a:r>
              <a:rPr lang="en-CA" b="1" dirty="0">
                <a:highlight>
                  <a:srgbClr val="FFFF00"/>
                </a:highlight>
              </a:rPr>
              <a:t>I will teach you the fear of the LORD</a:t>
            </a:r>
            <a:r>
              <a:rPr lang="en-CA" dirty="0"/>
              <a:t>.</a:t>
            </a:r>
          </a:p>
          <a:p>
            <a:pPr marL="457200" lvl="1" indent="0">
              <a:spcBef>
                <a:spcPts val="0"/>
              </a:spcBef>
              <a:buNone/>
            </a:pPr>
            <a:r>
              <a:rPr lang="en-CA" b="1" dirty="0">
                <a:highlight>
                  <a:srgbClr val="FFFF00"/>
                </a:highlight>
              </a:rPr>
              <a:t>The eyes of the LORD are toward the righteous</a:t>
            </a:r>
            <a:r>
              <a:rPr lang="en-CA" dirty="0"/>
              <a:t> and his ears toward their cry.</a:t>
            </a:r>
          </a:p>
          <a:p>
            <a:pPr marL="457200" lvl="1" indent="0">
              <a:spcBef>
                <a:spcPts val="0"/>
              </a:spcBef>
              <a:buNone/>
            </a:pPr>
            <a:r>
              <a:rPr lang="en-CA" dirty="0"/>
              <a:t>When the righteous cry for help, the LORD hears and delivers them out of all their troubles.</a:t>
            </a:r>
            <a:br>
              <a:rPr lang="en-CA" dirty="0"/>
            </a:br>
            <a:r>
              <a:rPr lang="en-CA" b="1" dirty="0">
                <a:highlight>
                  <a:srgbClr val="FFFF00"/>
                </a:highlight>
              </a:rPr>
              <a:t>The LORD is near to the </a:t>
            </a:r>
            <a:r>
              <a:rPr lang="en-CA" b="1" dirty="0" err="1">
                <a:highlight>
                  <a:srgbClr val="FFFF00"/>
                </a:highlight>
              </a:rPr>
              <a:t>brokenhearted</a:t>
            </a:r>
            <a:r>
              <a:rPr lang="en-CA" b="1" dirty="0">
                <a:highlight>
                  <a:srgbClr val="FFFF00"/>
                </a:highlight>
              </a:rPr>
              <a:t> and saves the [contrite] in spirit</a:t>
            </a:r>
            <a:r>
              <a:rPr lang="en-CA" dirty="0"/>
              <a:t>.</a:t>
            </a:r>
          </a:p>
          <a:p>
            <a:pPr>
              <a:spcBef>
                <a:spcPts val="1200"/>
              </a:spcBef>
            </a:pPr>
            <a:r>
              <a:rPr lang="en-CA" dirty="0"/>
              <a:t>To be “</a:t>
            </a:r>
            <a:r>
              <a:rPr lang="en-CA" b="1" dirty="0" err="1">
                <a:highlight>
                  <a:srgbClr val="FFFF00"/>
                </a:highlight>
              </a:rPr>
              <a:t>brokenhearted</a:t>
            </a:r>
            <a:r>
              <a:rPr lang="en-CA" dirty="0"/>
              <a:t>” is to be emptied of all sinful human vanity and to be desirous of all of God’s teaching: </a:t>
            </a:r>
            <a:r>
              <a:rPr lang="en-CA" b="1" dirty="0">
                <a:highlight>
                  <a:srgbClr val="FFFF00"/>
                </a:highlight>
              </a:rPr>
              <a:t>to be contrite</a:t>
            </a:r>
          </a:p>
        </p:txBody>
      </p:sp>
    </p:spTree>
    <p:extLst>
      <p:ext uri="{BB962C8B-B14F-4D97-AF65-F5344CB8AC3E}">
        <p14:creationId xmlns:p14="http://schemas.microsoft.com/office/powerpoint/2010/main" val="313497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E8F4F0-A761-6273-B0AB-7B4B308E0331}"/>
              </a:ext>
            </a:extLst>
          </p:cNvPr>
          <p:cNvSpPr txBox="1"/>
          <p:nvPr/>
        </p:nvSpPr>
        <p:spPr>
          <a:xfrm>
            <a:off x="615820" y="1044984"/>
            <a:ext cx="10991462" cy="5032147"/>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As David taught,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contrition comes from living by the Way of God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James 1:21-22, 3:13, 17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Therefore put away all filthiness and rampant wickedness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receive with [contrition] (</a:t>
            </a:r>
            <a:r>
              <a:rPr kumimoji="0" lang="en-CA" sz="2400"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prautes</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the implanted word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which is able to save your [lives].  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be doers of the word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not hearers only, deceiving yourselves.</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Who is wise and understanding among you? By his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good conduct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let him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show his works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in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[contrition] (</a:t>
            </a:r>
            <a:r>
              <a:rPr kumimoji="0" lang="en-CA" sz="2400"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prautes</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of wisdom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wisdom from above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is first pure, then peaceable, gentle, open to reason, full of mercy and good fruits, impartial and sincere. </a:t>
            </a:r>
          </a:p>
          <a:p>
            <a:pPr marL="457200" marR="0" lvl="1" indent="0" algn="l" defTabSz="914400" rtl="0" eaLnBrk="1" fontAlgn="auto" latinLnBrk="0" hangingPunct="1">
              <a:lnSpc>
                <a:spcPct val="90000"/>
              </a:lnSpc>
              <a:spcBef>
                <a:spcPts val="1200"/>
              </a:spcBef>
              <a:spcAft>
                <a:spcPts val="0"/>
              </a:spcAft>
              <a:buClrTx/>
              <a:buSzTx/>
              <a:buFont typeface="Arial" panose="020B0604020202020204" pitchFamily="34" charset="0"/>
              <a:buNone/>
              <a:tabLst/>
              <a:defRPr/>
            </a:pPr>
            <a:r>
              <a:rPr lang="en-CA" sz="2400" b="1" u="sng" dirty="0">
                <a:solidFill>
                  <a:prstClr val="black"/>
                </a:solidFill>
                <a:latin typeface="Calibri" panose="020F0502020204030204"/>
              </a:rPr>
              <a:t>Ephesians 4:1-3 ESV</a:t>
            </a:r>
          </a:p>
          <a:p>
            <a:pPr marL="457200" marR="0" lvl="1" indent="0" algn="l" defTabSz="914400" rtl="0" eaLnBrk="1" fontAlgn="auto" latinLnBrk="0" hangingPunct="1">
              <a:lnSpc>
                <a:spcPct val="90000"/>
              </a:lnSpc>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 therefore, a prisoner for the Lord, urge you to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walk in a manner worthy of the calling</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which you have been called, with all humility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[contrition] (</a:t>
            </a:r>
            <a:r>
              <a:rPr kumimoji="0" lang="en-CA" sz="2400"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prautes</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with patience, bearing with one another in love, eager to maintain the unity of the Spirit in the bond of peace. </a:t>
            </a:r>
          </a:p>
        </p:txBody>
      </p:sp>
    </p:spTree>
    <p:extLst>
      <p:ext uri="{BB962C8B-B14F-4D97-AF65-F5344CB8AC3E}">
        <p14:creationId xmlns:p14="http://schemas.microsoft.com/office/powerpoint/2010/main" val="440779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A39A91-9686-CAD7-E6A8-881836B75F0D}"/>
              </a:ext>
            </a:extLst>
          </p:cNvPr>
          <p:cNvSpPr txBox="1"/>
          <p:nvPr/>
        </p:nvSpPr>
        <p:spPr>
          <a:xfrm>
            <a:off x="0" y="333137"/>
            <a:ext cx="12192000" cy="6524863"/>
          </a:xfrm>
          <a:prstGeom prst="rect">
            <a:avLst/>
          </a:prstGeom>
          <a:noFill/>
        </p:spPr>
        <p:txBody>
          <a:bodyPr wrap="square">
            <a:spAutoFit/>
          </a:bodyPr>
          <a:lstStyle/>
          <a:p>
            <a:pPr marL="228600" marR="0" lvl="0" indent="-228600"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Contrition is only seen by God, but it is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manifested in relationships with other people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1 Corinthians 4:14a, 20-21 ESV</a:t>
            </a:r>
            <a:endPar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 do not write these things to make you ashamed, but to admonish you … For the kingdom of God does not consist in talk but in power.  What do you wish? </a:t>
            </a:r>
            <a:r>
              <a:rPr lang="en-CA" sz="2400" dirty="0">
                <a:solidFill>
                  <a:prstClr val="black"/>
                </a:solidFill>
                <a:latin typeface="Calibri" panose="020F0502020204030204"/>
              </a:rPr>
              <a:t>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Shall I come to you with a rod, 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with love in a spirit of </a:t>
            </a:r>
            <a:r>
              <a:rPr lang="en-CA" sz="2400" b="1" dirty="0">
                <a:highlight>
                  <a:srgbClr val="FFFF00"/>
                </a:highlight>
              </a:rPr>
              <a:t>[contrition] (</a:t>
            </a:r>
            <a:r>
              <a:rPr lang="en-CA" sz="2400" b="1" dirty="0" err="1">
                <a:highlight>
                  <a:srgbClr val="FFFF00"/>
                </a:highlight>
              </a:rPr>
              <a:t>prautes</a:t>
            </a:r>
            <a:r>
              <a:rPr lang="en-CA" sz="2400" b="1" dirty="0">
                <a:highlight>
                  <a:srgbClr val="FFFF00"/>
                </a:highlight>
              </a:rPr>
              <a: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nSpc>
                <a:spcPct val="90000"/>
              </a:lnSpc>
              <a:spcBef>
                <a:spcPts val="1200"/>
              </a:spcBef>
              <a:defRPr/>
            </a:pPr>
            <a:r>
              <a:rPr lang="en-CA" sz="2400" b="1" u="sng" dirty="0">
                <a:solidFill>
                  <a:prstClr val="black"/>
                </a:solidFill>
                <a:latin typeface="Calibri" panose="020F0502020204030204"/>
              </a:rPr>
              <a:t>Galatians 6:1-2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Brothers, if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anyone is caught in any transgression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you who are spiritual should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restore him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in a spirit of </a:t>
            </a:r>
            <a:r>
              <a:rPr lang="en-CA" sz="2400" b="1" dirty="0">
                <a:highlight>
                  <a:srgbClr val="FFFF00"/>
                </a:highlight>
              </a:rPr>
              <a:t>[contrition] (</a:t>
            </a:r>
            <a:r>
              <a:rPr lang="en-CA" sz="2400" b="1" dirty="0" err="1">
                <a:highlight>
                  <a:srgbClr val="FFFF00"/>
                </a:highlight>
              </a:rPr>
              <a:t>prautes</a:t>
            </a:r>
            <a:r>
              <a:rPr lang="en-CA" sz="2400" b="1" dirty="0">
                <a:highlight>
                  <a:srgbClr val="FFFF00"/>
                </a:highlight>
              </a:rPr>
              <a: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Keep watch on yourself, lest you too be tempted.  Bear one another’s burdens, and so fulfill the [nomos] of Christ. </a:t>
            </a:r>
          </a:p>
          <a:p>
            <a:pPr lvl="1">
              <a:lnSpc>
                <a:spcPct val="90000"/>
              </a:lnSpc>
              <a:spcBef>
                <a:spcPts val="1200"/>
              </a:spcBef>
              <a:defRPr/>
            </a:pPr>
            <a:r>
              <a:rPr lang="en-CA" sz="2400" b="1" u="sng" dirty="0">
                <a:solidFill>
                  <a:prstClr val="black"/>
                </a:solidFill>
                <a:latin typeface="Calibri" panose="020F0502020204030204"/>
              </a:rPr>
              <a:t>2 Timothy 2:24-25a ESV</a:t>
            </a:r>
            <a:endPar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endParaRP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Lord’s servant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must not be quarrelsome but kind to everyone, able to teach, patiently enduring evil,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correcting his opponents with </a:t>
            </a:r>
            <a:r>
              <a:rPr lang="en-CA" sz="2400" b="1" dirty="0">
                <a:highlight>
                  <a:srgbClr val="FFFF00"/>
                </a:highlight>
              </a:rPr>
              <a:t>[contrition] (</a:t>
            </a:r>
            <a:r>
              <a:rPr lang="en-CA" sz="2400" b="1" dirty="0" err="1">
                <a:highlight>
                  <a:srgbClr val="FFFF00"/>
                </a:highlight>
              </a:rPr>
              <a:t>prautes</a:t>
            </a:r>
            <a:r>
              <a:rPr lang="en-CA" sz="2400" b="1" dirty="0">
                <a:highlight>
                  <a:srgbClr val="FFFF00"/>
                </a:highlight>
              </a:rPr>
              <a: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lvl="1">
              <a:lnSpc>
                <a:spcPct val="90000"/>
              </a:lnSpc>
              <a:spcBef>
                <a:spcPts val="1200"/>
              </a:spcBef>
              <a:defRPr/>
            </a:pPr>
            <a:r>
              <a:rPr lang="en-CA" sz="2400" b="1" u="sng" dirty="0">
                <a:solidFill>
                  <a:prstClr val="black"/>
                </a:solidFill>
                <a:latin typeface="Calibri" panose="020F0502020204030204"/>
              </a:rPr>
              <a:t>Titus 3:1-2 ESV</a:t>
            </a:r>
          </a:p>
          <a:p>
            <a:pPr lvl="1">
              <a:lnSpc>
                <a:spcPct val="90000"/>
              </a:lnSpc>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Remind them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be submissive to rulers and authorities, to be obedient, to be ready for every good work, to speak evil of no one, to avoid quarreling, to be gentle, and to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show perfect </a:t>
            </a:r>
            <a:r>
              <a:rPr lang="en-CA" sz="2400" b="1" dirty="0">
                <a:highlight>
                  <a:srgbClr val="FFFF00"/>
                </a:highlight>
              </a:rPr>
              <a:t>[contrition] (</a:t>
            </a:r>
            <a:r>
              <a:rPr lang="en-CA" sz="2400" b="1" dirty="0" err="1">
                <a:highlight>
                  <a:srgbClr val="FFFF00"/>
                </a:highlight>
              </a:rPr>
              <a:t>prautes</a:t>
            </a:r>
            <a:r>
              <a:rPr lang="en-CA" sz="2400" b="1" dirty="0">
                <a:highlight>
                  <a:srgbClr val="FFFF00"/>
                </a:highlight>
              </a:rPr>
              <a:t>)</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toward all people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38125" indent="-238125">
              <a:lnSpc>
                <a:spcPct val="90000"/>
              </a:lnSpc>
              <a:spcBef>
                <a:spcPts val="1200"/>
              </a:spcBef>
              <a:buFont typeface="Arial" panose="020B0604020202020204" pitchFamily="34" charset="0"/>
              <a:buChar char="•"/>
              <a:defRPr/>
            </a:pPr>
            <a:r>
              <a:rPr lang="en-CA" sz="2800" b="1" dirty="0">
                <a:solidFill>
                  <a:prstClr val="black"/>
                </a:solidFill>
                <a:highlight>
                  <a:srgbClr val="FFFF00"/>
                </a:highlight>
                <a:latin typeface="Calibri" panose="020F0502020204030204"/>
              </a:rPr>
              <a:t>With “contrition” a True Worshipper can be a representative of God to others</a:t>
            </a:r>
            <a:endPar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Tree>
    <p:extLst>
      <p:ext uri="{BB962C8B-B14F-4D97-AF65-F5344CB8AC3E}">
        <p14:creationId xmlns:p14="http://schemas.microsoft.com/office/powerpoint/2010/main" val="3799925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650B9-F724-4268-F337-14AB2A313D46}"/>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What is “Contrition”?</a:t>
            </a:r>
          </a:p>
        </p:txBody>
      </p:sp>
      <p:sp>
        <p:nvSpPr>
          <p:cNvPr id="3" name="Content Placeholder 2">
            <a:extLst>
              <a:ext uri="{FF2B5EF4-FFF2-40B4-BE49-F238E27FC236}">
                <a16:creationId xmlns:a16="http://schemas.microsoft.com/office/drawing/2014/main" id="{52A7AFB5-E44E-FC3D-F0EF-EFF7D0E6179A}"/>
              </a:ext>
            </a:extLst>
          </p:cNvPr>
          <p:cNvSpPr>
            <a:spLocks noGrp="1"/>
          </p:cNvSpPr>
          <p:nvPr>
            <p:ph idx="1"/>
          </p:nvPr>
        </p:nvSpPr>
        <p:spPr>
          <a:xfrm>
            <a:off x="171450" y="1115878"/>
            <a:ext cx="11696700" cy="5742121"/>
          </a:xfrm>
        </p:spPr>
        <p:txBody>
          <a:bodyPr/>
          <a:lstStyle/>
          <a:p>
            <a:r>
              <a:rPr lang="en-CA" dirty="0"/>
              <a:t>Dictionary definition: </a:t>
            </a:r>
          </a:p>
          <a:p>
            <a:pPr marL="457200" lvl="1" indent="0">
              <a:buNone/>
            </a:pPr>
            <a:r>
              <a:rPr lang="en-CA" sz="2800" dirty="0"/>
              <a:t>the </a:t>
            </a:r>
            <a:r>
              <a:rPr lang="en-CA" sz="2800" b="1" dirty="0">
                <a:highlight>
                  <a:srgbClr val="FFFF00"/>
                </a:highlight>
              </a:rPr>
              <a:t>state of being</a:t>
            </a:r>
            <a:r>
              <a:rPr lang="en-CA" sz="2800" dirty="0"/>
              <a:t> “contrite” – grieving and penitent for sin or shortcoming</a:t>
            </a:r>
          </a:p>
          <a:p>
            <a:r>
              <a:rPr lang="en-CA" dirty="0"/>
              <a:t>Contrition is related to both “repentance” and “humility”, but it is NOT the same as either:</a:t>
            </a:r>
          </a:p>
          <a:p>
            <a:pPr lvl="1">
              <a:buFont typeface="Wingdings" panose="05000000000000000000" pitchFamily="2" charset="2"/>
              <a:buChar char="Ø"/>
            </a:pPr>
            <a:r>
              <a:rPr lang="en-CA" b="1" dirty="0">
                <a:highlight>
                  <a:srgbClr val="FFFF00"/>
                </a:highlight>
              </a:rPr>
              <a:t>Repentance</a:t>
            </a:r>
            <a:r>
              <a:rPr lang="en-CA" dirty="0"/>
              <a:t> is coming to an understanding of who and what God is and, based on that understanding, recognizing the need for total change as a sinning human being</a:t>
            </a:r>
          </a:p>
          <a:p>
            <a:pPr lvl="1">
              <a:buFont typeface="Wingdings" panose="05000000000000000000" pitchFamily="2" charset="2"/>
              <a:buChar char="Ø"/>
            </a:pPr>
            <a:r>
              <a:rPr lang="en-CA" b="1" dirty="0">
                <a:highlight>
                  <a:srgbClr val="FFFF00"/>
                </a:highlight>
              </a:rPr>
              <a:t>Humility</a:t>
            </a:r>
            <a:r>
              <a:rPr lang="en-CA" dirty="0"/>
              <a:t> is an attitude which governs one’s actions and thoughts and is demonstrated in how one acts in relation to God and other people  </a:t>
            </a:r>
          </a:p>
          <a:p>
            <a:r>
              <a:rPr lang="en-CA" dirty="0"/>
              <a:t>As a “</a:t>
            </a:r>
            <a:r>
              <a:rPr lang="en-CA" b="1" dirty="0">
                <a:highlight>
                  <a:srgbClr val="FFFF00"/>
                </a:highlight>
              </a:rPr>
              <a:t>state of being</a:t>
            </a:r>
            <a:r>
              <a:rPr lang="en-CA" dirty="0"/>
              <a:t>”, contrition is what a person actually strives to be with his/her innermost being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Contrition results from repentance and is demonstrated by humility</a:t>
            </a:r>
            <a:endParaRPr lang="en-CA" b="1" dirty="0">
              <a:highlight>
                <a:srgbClr val="FFFF00"/>
              </a:highlight>
            </a:endParaRPr>
          </a:p>
          <a:p>
            <a:r>
              <a:rPr lang="en-CA" dirty="0"/>
              <a:t>Contrition can only be seen by God who looks on </a:t>
            </a:r>
            <a:r>
              <a:rPr lang="en-CA" b="1" dirty="0">
                <a:highlight>
                  <a:srgbClr val="FFFF00"/>
                </a:highlight>
              </a:rPr>
              <a:t>the heart</a:t>
            </a:r>
          </a:p>
        </p:txBody>
      </p:sp>
    </p:spTree>
    <p:extLst>
      <p:ext uri="{BB962C8B-B14F-4D97-AF65-F5344CB8AC3E}">
        <p14:creationId xmlns:p14="http://schemas.microsoft.com/office/powerpoint/2010/main" val="3145971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853FC-579B-58E5-9801-4D5848344098}"/>
              </a:ext>
            </a:extLst>
          </p:cNvPr>
          <p:cNvSpPr>
            <a:spLocks noGrp="1"/>
          </p:cNvSpPr>
          <p:nvPr>
            <p:ph type="title"/>
          </p:nvPr>
        </p:nvSpPr>
        <p:spPr>
          <a:xfrm>
            <a:off x="0" y="1"/>
            <a:ext cx="12192000" cy="970383"/>
          </a:xfrm>
        </p:spPr>
        <p:txBody>
          <a:bodyPr/>
          <a:lstStyle/>
          <a:p>
            <a:pPr algn="ctr"/>
            <a:r>
              <a:rPr lang="en-CA" dirty="0">
                <a:latin typeface="Arial Black" panose="020B0A04020102020204" pitchFamily="34" charset="0"/>
              </a:rPr>
              <a:t>The Ultimate Example of Contrition</a:t>
            </a:r>
          </a:p>
        </p:txBody>
      </p:sp>
      <p:sp>
        <p:nvSpPr>
          <p:cNvPr id="3" name="Content Placeholder 2">
            <a:extLst>
              <a:ext uri="{FF2B5EF4-FFF2-40B4-BE49-F238E27FC236}">
                <a16:creationId xmlns:a16="http://schemas.microsoft.com/office/drawing/2014/main" id="{8FA546E7-BA9A-F351-0EFD-F99D4E684D5E}"/>
              </a:ext>
            </a:extLst>
          </p:cNvPr>
          <p:cNvSpPr>
            <a:spLocks noGrp="1"/>
          </p:cNvSpPr>
          <p:nvPr>
            <p:ph idx="1"/>
          </p:nvPr>
        </p:nvSpPr>
        <p:spPr>
          <a:xfrm>
            <a:off x="0" y="970384"/>
            <a:ext cx="12192000" cy="5887616"/>
          </a:xfrm>
        </p:spPr>
        <p:txBody>
          <a:bodyPr>
            <a:normAutofit lnSpcReduction="10000"/>
          </a:bodyPr>
          <a:lstStyle/>
          <a:p>
            <a:pPr marL="457200" lvl="1" indent="0">
              <a:spcBef>
                <a:spcPts val="0"/>
              </a:spcBef>
              <a:buNone/>
            </a:pPr>
            <a:r>
              <a:rPr lang="en-CA" b="1" u="sng" dirty="0"/>
              <a:t>Matthew 21:1b-2, 4-5 ESV</a:t>
            </a:r>
            <a:br>
              <a:rPr lang="en-CA" dirty="0"/>
            </a:br>
            <a:r>
              <a:rPr lang="en-CA" dirty="0"/>
              <a:t>… </a:t>
            </a:r>
            <a:r>
              <a:rPr lang="en-CA" b="1" dirty="0">
                <a:highlight>
                  <a:srgbClr val="FFFF00"/>
                </a:highlight>
              </a:rPr>
              <a:t>Jesus sent two disciples</a:t>
            </a:r>
            <a:r>
              <a:rPr lang="en-CA" dirty="0"/>
              <a:t>, saying to them, “Go into the village in front of you, and immediately </a:t>
            </a:r>
            <a:r>
              <a:rPr lang="en-CA" b="1" dirty="0">
                <a:highlight>
                  <a:srgbClr val="FFFF00"/>
                </a:highlight>
              </a:rPr>
              <a:t>you will find a donkey</a:t>
            </a:r>
            <a:r>
              <a:rPr lang="en-CA" dirty="0"/>
              <a:t> tied, and a colt … bring them to me. …” </a:t>
            </a:r>
          </a:p>
          <a:p>
            <a:pPr marL="457200" lvl="1" indent="0">
              <a:spcBef>
                <a:spcPts val="600"/>
              </a:spcBef>
              <a:buNone/>
            </a:pPr>
            <a:r>
              <a:rPr lang="en-CA" dirty="0"/>
              <a:t>This took place to fulfill what was spoken by the prophet, saying,</a:t>
            </a:r>
          </a:p>
          <a:p>
            <a:pPr marL="914400" lvl="2" indent="0">
              <a:spcBef>
                <a:spcPts val="0"/>
              </a:spcBef>
              <a:buNone/>
            </a:pPr>
            <a:r>
              <a:rPr lang="en-CA" sz="2400" dirty="0"/>
              <a:t>Say to the daughter of Zion, ‘Behold</a:t>
            </a:r>
            <a:r>
              <a:rPr lang="en-CA" sz="2400" dirty="0">
                <a:highlight>
                  <a:srgbClr val="FFFF00"/>
                </a:highlight>
              </a:rPr>
              <a:t>, </a:t>
            </a:r>
            <a:r>
              <a:rPr lang="en-CA" sz="2400" b="1" dirty="0">
                <a:highlight>
                  <a:srgbClr val="FFFF00"/>
                </a:highlight>
              </a:rPr>
              <a:t>your king is coming to you</a:t>
            </a:r>
            <a:r>
              <a:rPr lang="en-CA" sz="2400" dirty="0"/>
              <a:t>,</a:t>
            </a:r>
            <a:br>
              <a:rPr lang="en-CA" sz="2400" dirty="0"/>
            </a:br>
            <a:r>
              <a:rPr lang="en-CA" sz="2400" b="1" dirty="0">
                <a:highlight>
                  <a:srgbClr val="FFFF00"/>
                </a:highlight>
              </a:rPr>
              <a:t>[contrite] (praus)</a:t>
            </a:r>
            <a:r>
              <a:rPr lang="en-CA" sz="2400" dirty="0"/>
              <a:t>, and mounted on a donkey, on a colt, the foal of a beast of burden.’</a:t>
            </a:r>
          </a:p>
          <a:p>
            <a:pPr marL="457200" lvl="1" indent="0">
              <a:spcBef>
                <a:spcPts val="0"/>
              </a:spcBef>
              <a:buNone/>
            </a:pPr>
            <a:r>
              <a:rPr lang="en-CA" dirty="0"/>
              <a:t>- Quoted from Zechariah 9:9, MT - `ani; LXX - praus</a:t>
            </a:r>
          </a:p>
          <a:p>
            <a:r>
              <a:rPr lang="en-CA" b="1" dirty="0">
                <a:highlight>
                  <a:srgbClr val="FFFF00"/>
                </a:highlight>
              </a:rPr>
              <a:t>Paul alludes to the contrition of Jesus</a:t>
            </a:r>
            <a:r>
              <a:rPr lang="en-CA" dirty="0"/>
              <a:t>: </a:t>
            </a:r>
            <a:r>
              <a:rPr lang="en-CA" sz="2400" b="1" u="sng" dirty="0"/>
              <a:t>2 Corinthians 10:1 ESV</a:t>
            </a:r>
            <a:endParaRPr lang="en-CA" b="1" u="sng" dirty="0"/>
          </a:p>
          <a:p>
            <a:pPr marL="457200" lvl="1" indent="0">
              <a:spcBef>
                <a:spcPts val="0"/>
              </a:spcBef>
              <a:buNone/>
            </a:pPr>
            <a:r>
              <a:rPr lang="en-CA" dirty="0"/>
              <a:t>I, Paul, myself entreat you, </a:t>
            </a:r>
            <a:r>
              <a:rPr lang="en-CA" b="1" dirty="0">
                <a:highlight>
                  <a:srgbClr val="FFFF00"/>
                </a:highlight>
              </a:rPr>
              <a:t>by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[contrition] (</a:t>
            </a:r>
            <a:r>
              <a:rPr kumimoji="0" lang="en-CA" sz="2400"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prautes</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t>
            </a:r>
            <a:r>
              <a:rPr lang="en-CA" dirty="0"/>
              <a:t> and gentleness </a:t>
            </a:r>
            <a:r>
              <a:rPr lang="en-CA" b="1" dirty="0">
                <a:highlight>
                  <a:srgbClr val="FFFF00"/>
                </a:highlight>
              </a:rPr>
              <a:t>of Christ</a:t>
            </a:r>
            <a:r>
              <a:rPr lang="en-CA" dirty="0"/>
              <a:t>—I who am humble when face to face with you, but bold toward you when I am away! </a:t>
            </a:r>
          </a:p>
          <a:p>
            <a:r>
              <a:rPr lang="en-CA" b="1" dirty="0">
                <a:highlight>
                  <a:srgbClr val="FFFF00"/>
                </a:highlight>
              </a:rPr>
              <a:t>Jesus, himself, expresses it best</a:t>
            </a:r>
            <a:r>
              <a:rPr lang="en-CA" dirty="0"/>
              <a:t>: </a:t>
            </a:r>
            <a:r>
              <a:rPr lang="en-CA" sz="2400" b="1" u="sng" dirty="0"/>
              <a:t>Matthew 11:25, 27b-30 ESV</a:t>
            </a:r>
          </a:p>
          <a:p>
            <a:pPr marL="457200" lvl="1" indent="0">
              <a:spcBef>
                <a:spcPts val="0"/>
              </a:spcBef>
              <a:buNone/>
            </a:pPr>
            <a:r>
              <a:rPr lang="en-CA" dirty="0"/>
              <a:t>At that time Jesus declared, “I thank you, Father, Lord of heaven and earth, that </a:t>
            </a:r>
            <a:r>
              <a:rPr lang="en-CA" b="1" dirty="0">
                <a:highlight>
                  <a:srgbClr val="FFFF00"/>
                </a:highlight>
              </a:rPr>
              <a:t>you have hidden these things from the wise</a:t>
            </a:r>
            <a:r>
              <a:rPr lang="en-CA" dirty="0"/>
              <a:t> and understanding and </a:t>
            </a:r>
            <a:r>
              <a:rPr lang="en-CA" b="1" dirty="0">
                <a:highlight>
                  <a:srgbClr val="FFFF00"/>
                </a:highlight>
              </a:rPr>
              <a:t>revealed them to little children</a:t>
            </a:r>
            <a:r>
              <a:rPr lang="en-CA" dirty="0"/>
              <a:t>;  … no one knows the Son except the Father, and no one knows the Father except the Son …</a:t>
            </a:r>
          </a:p>
          <a:p>
            <a:pPr marL="457200" lvl="1" indent="0">
              <a:spcBef>
                <a:spcPts val="0"/>
              </a:spcBef>
              <a:buNone/>
            </a:pPr>
            <a:r>
              <a:rPr lang="en-CA" dirty="0"/>
              <a:t>Come to me, all who labor and are heavy laden, and I will give you rest.  </a:t>
            </a:r>
            <a:r>
              <a:rPr lang="en-CA" b="1" dirty="0">
                <a:highlight>
                  <a:srgbClr val="FFFF00"/>
                </a:highlight>
              </a:rPr>
              <a:t>Take my yoke upon you</a:t>
            </a:r>
            <a:r>
              <a:rPr lang="en-CA" dirty="0"/>
              <a:t>, and </a:t>
            </a:r>
            <a:r>
              <a:rPr lang="en-CA" b="1" dirty="0">
                <a:highlight>
                  <a:srgbClr val="FFFF00"/>
                </a:highlight>
              </a:rPr>
              <a:t>learn from me</a:t>
            </a:r>
            <a:r>
              <a:rPr lang="en-CA" dirty="0"/>
              <a:t>, for </a:t>
            </a:r>
            <a:r>
              <a:rPr lang="en-CA" b="1" dirty="0">
                <a:highlight>
                  <a:srgbClr val="FFFF00"/>
                </a:highlight>
              </a:rPr>
              <a:t>I am [contrite] (praus) and lowly in heart</a:t>
            </a:r>
            <a:r>
              <a:rPr lang="en-CA" dirty="0"/>
              <a:t>, and you will find rest for your [minds].  For my yoke is easy, and my burden is light.”</a:t>
            </a:r>
          </a:p>
        </p:txBody>
      </p:sp>
    </p:spTree>
    <p:extLst>
      <p:ext uri="{BB962C8B-B14F-4D97-AF65-F5344CB8AC3E}">
        <p14:creationId xmlns:p14="http://schemas.microsoft.com/office/powerpoint/2010/main" val="316609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878D5-F6DE-DD46-F18E-F675AAEF063E}"/>
              </a:ext>
            </a:extLst>
          </p:cNvPr>
          <p:cNvSpPr>
            <a:spLocks noGrp="1"/>
          </p:cNvSpPr>
          <p:nvPr>
            <p:ph type="title"/>
          </p:nvPr>
        </p:nvSpPr>
        <p:spPr>
          <a:xfrm>
            <a:off x="838200" y="1"/>
            <a:ext cx="10515600" cy="1121663"/>
          </a:xfrm>
        </p:spPr>
        <p:txBody>
          <a:bodyPr/>
          <a:lstStyle/>
          <a:p>
            <a:pPr algn="ctr"/>
            <a:r>
              <a:rPr lang="en-CA" b="1" dirty="0">
                <a:latin typeface="Arial Black" panose="020B0A04020102020204" pitchFamily="34" charset="0"/>
              </a:rPr>
              <a:t>Back to David</a:t>
            </a:r>
          </a:p>
        </p:txBody>
      </p:sp>
      <p:sp>
        <p:nvSpPr>
          <p:cNvPr id="3" name="Content Placeholder 2">
            <a:extLst>
              <a:ext uri="{FF2B5EF4-FFF2-40B4-BE49-F238E27FC236}">
                <a16:creationId xmlns:a16="http://schemas.microsoft.com/office/drawing/2014/main" id="{BD5A940C-A46D-40D4-2E46-BB81F12CBE8D}"/>
              </a:ext>
            </a:extLst>
          </p:cNvPr>
          <p:cNvSpPr>
            <a:spLocks noGrp="1"/>
          </p:cNvSpPr>
          <p:nvPr>
            <p:ph idx="1"/>
          </p:nvPr>
        </p:nvSpPr>
        <p:spPr>
          <a:xfrm>
            <a:off x="0" y="1121664"/>
            <a:ext cx="12192000" cy="5736335"/>
          </a:xfrm>
        </p:spPr>
        <p:txBody>
          <a:bodyPr>
            <a:normAutofit/>
          </a:bodyPr>
          <a:lstStyle/>
          <a:p>
            <a:r>
              <a:rPr lang="en-CA" b="1" dirty="0">
                <a:highlight>
                  <a:srgbClr val="FFFF00"/>
                </a:highlight>
              </a:rPr>
              <a:t>David</a:t>
            </a:r>
            <a:r>
              <a:rPr lang="en-CA" dirty="0"/>
              <a:t>, the shepherd, king of Israel, is </a:t>
            </a:r>
            <a:r>
              <a:rPr lang="en-CA" b="1" dirty="0">
                <a:highlight>
                  <a:srgbClr val="FFFF00"/>
                </a:highlight>
              </a:rPr>
              <a:t>a type of the King of kings</a:t>
            </a:r>
            <a:r>
              <a:rPr lang="en-CA" dirty="0"/>
              <a:t>, the Saviour and True Shepard of all humanity: David’s greatest life lesson was “contrition”; </a:t>
            </a:r>
            <a:br>
              <a:rPr lang="en-CA" dirty="0"/>
            </a:br>
            <a:r>
              <a:rPr lang="en-CA" b="1" dirty="0">
                <a:highlight>
                  <a:srgbClr val="FFFF00"/>
                </a:highlight>
              </a:rPr>
              <a:t>Jesus holds himself out as the ultimate example of “contrition”</a:t>
            </a:r>
          </a:p>
          <a:p>
            <a:r>
              <a:rPr lang="en-CA" dirty="0"/>
              <a:t>Through inspiration of the Holy Spirit, David leaves us with his final teaching on “contrition” </a:t>
            </a:r>
          </a:p>
          <a:p>
            <a:r>
              <a:rPr lang="en-CA" b="1" dirty="0">
                <a:highlight>
                  <a:srgbClr val="FFFF00"/>
                </a:highlight>
              </a:rPr>
              <a:t>David’s charge to Solomon</a:t>
            </a:r>
            <a:r>
              <a:rPr lang="en-CA" dirty="0"/>
              <a:t>: </a:t>
            </a:r>
            <a:r>
              <a:rPr lang="en-CA" sz="2400" b="1" u="sng" dirty="0"/>
              <a:t>1 Chronicles 22:11-13 ESV</a:t>
            </a:r>
            <a:endParaRPr lang="en-CA" b="1" u="sng" dirty="0"/>
          </a:p>
          <a:p>
            <a:pPr marL="457200" lvl="1" indent="0">
              <a:spcBef>
                <a:spcPts val="0"/>
              </a:spcBef>
              <a:buNone/>
            </a:pPr>
            <a:r>
              <a:rPr lang="en-CA" dirty="0"/>
              <a:t>Now, my son, the LORD be with you, so </a:t>
            </a:r>
            <a:r>
              <a:rPr lang="en-CA" b="1" dirty="0">
                <a:highlight>
                  <a:srgbClr val="FFFF00"/>
                </a:highlight>
              </a:rPr>
              <a:t>that you may succeed in building the house of the LORD your God</a:t>
            </a:r>
            <a:r>
              <a:rPr lang="en-CA" dirty="0"/>
              <a:t>, as he has spoken concerning you.  Only, </a:t>
            </a:r>
            <a:r>
              <a:rPr lang="en-CA" b="1" dirty="0">
                <a:highlight>
                  <a:srgbClr val="FFFF00"/>
                </a:highlight>
              </a:rPr>
              <a:t>may the LORD grant you discretion and understanding</a:t>
            </a:r>
            <a:r>
              <a:rPr lang="en-CA" dirty="0"/>
              <a:t>, that when he gives you charge over Israel you may keep the [torah] of the LORD your God.  Then you will prosper if you are careful to observe the statutes and the [</a:t>
            </a:r>
            <a:r>
              <a:rPr lang="en-CA" dirty="0" err="1"/>
              <a:t>mishᵉpatim</a:t>
            </a:r>
            <a:r>
              <a:rPr lang="en-CA" dirty="0"/>
              <a:t>] that the LORD commanded Moses for Israel.  </a:t>
            </a:r>
            <a:r>
              <a:rPr lang="en-CA" b="1" dirty="0">
                <a:highlight>
                  <a:srgbClr val="FFFF00"/>
                </a:highlight>
              </a:rPr>
              <a:t>Be strong and courageous</a:t>
            </a:r>
            <a:r>
              <a:rPr lang="en-CA" dirty="0"/>
              <a:t>. </a:t>
            </a:r>
            <a:r>
              <a:rPr lang="en-CA" b="1" dirty="0">
                <a:highlight>
                  <a:srgbClr val="FFFF00"/>
                </a:highlight>
              </a:rPr>
              <a:t>Fear not</a:t>
            </a:r>
            <a:r>
              <a:rPr lang="en-CA" dirty="0"/>
              <a:t>; </a:t>
            </a:r>
            <a:r>
              <a:rPr lang="en-CA" b="1" dirty="0">
                <a:highlight>
                  <a:srgbClr val="FFFF00"/>
                </a:highlight>
              </a:rPr>
              <a:t>do not be dismayed</a:t>
            </a:r>
            <a:r>
              <a:rPr lang="en-CA" dirty="0"/>
              <a:t>. </a:t>
            </a:r>
          </a:p>
          <a:p>
            <a:r>
              <a:rPr lang="en-CA" b="1" dirty="0">
                <a:highlight>
                  <a:srgbClr val="FFFF00"/>
                </a:highlight>
              </a:rPr>
              <a:t>Contrition comes through following God in faith without fear</a:t>
            </a:r>
            <a:r>
              <a:rPr lang="en-CA" dirty="0"/>
              <a:t> – living by the Way of God, as taught throughout the Bible – the </a:t>
            </a:r>
            <a:r>
              <a:rPr lang="en-CA" i="1" dirty="0"/>
              <a:t>torah</a:t>
            </a:r>
          </a:p>
        </p:txBody>
      </p:sp>
    </p:spTree>
    <p:extLst>
      <p:ext uri="{BB962C8B-B14F-4D97-AF65-F5344CB8AC3E}">
        <p14:creationId xmlns:p14="http://schemas.microsoft.com/office/powerpoint/2010/main" val="149935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9D183C-51BF-6289-1DA6-6B9C79FC0BE4}"/>
              </a:ext>
            </a:extLst>
          </p:cNvPr>
          <p:cNvSpPr txBox="1"/>
          <p:nvPr/>
        </p:nvSpPr>
        <p:spPr>
          <a:xfrm>
            <a:off x="0" y="344909"/>
            <a:ext cx="12192000" cy="6186309"/>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David’s Psalm of deliverance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David composed this late in his life to reflect his life-long learning of the Way of God: </a:t>
            </a:r>
          </a:p>
          <a:p>
            <a:pPr lvl="1">
              <a:lnSpc>
                <a:spcPct val="90000"/>
              </a:lnSpc>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2 Samuel 22:2-3a, 7b, 17-18a, 21-24, 29, 31a, 50-51 ESV (paralleled in Psalm 18)</a:t>
            </a:r>
          </a:p>
          <a:p>
            <a:pPr lvl="1">
              <a:lnSpc>
                <a:spcPct val="90000"/>
              </a:lnSpc>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LORD is my rock</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my fortress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my deliverer</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my God, my rock, in whom I take refuge, my shield, and </a:t>
            </a:r>
            <a:r>
              <a:rPr kumimoji="0" lang="en-CA" sz="2400" b="1" i="0"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horn of my salvation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From his temple he heard my voice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my cry came to his ears.</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 sent from on high, he took me; he drew me out of many waters.</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rescued me from my strong enemy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LORD dealt with me according to my righteousness;</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according to the cleanness of my hands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he rewarded me.</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have kept the ways of the LORD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have not wickedly departed from my God.</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all his </a:t>
            </a:r>
            <a:r>
              <a:rPr lang="en-CA" sz="2400" dirty="0"/>
              <a:t>[</a:t>
            </a:r>
            <a:r>
              <a:rPr lang="en-CA" sz="2400" dirty="0" err="1"/>
              <a:t>mishᵉpatim</a:t>
            </a:r>
            <a:r>
              <a:rPr lang="en-CA" sz="2400" dirty="0"/>
              <a: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were before me, and from his statutes I did not turn aside.</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 was blameless before him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I kept myself from guilt.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you are my lamp, O LORD, and my God lightens my darkness.</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This God—</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his way is perfect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word of the LORD proves true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this I will praise you, O LORD, among the nations, and sing praises to your name.</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Great salvation he brings to his king, and shows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ḥesed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to his anointed,</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 David and his offspring forever</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254305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03CF87-B53F-E702-A179-F7D525E87569}"/>
              </a:ext>
            </a:extLst>
          </p:cNvPr>
          <p:cNvSpPr txBox="1"/>
          <p:nvPr/>
        </p:nvSpPr>
        <p:spPr>
          <a:xfrm>
            <a:off x="0" y="818958"/>
            <a:ext cx="11906250" cy="5194242"/>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David’s last words</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2 Samuel 23:1-5 ESV</a:t>
            </a:r>
            <a:endPar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lvl="1">
              <a:lnSpc>
                <a:spcPct val="90000"/>
              </a:lnSpc>
              <a:spcBef>
                <a:spcPts val="1000"/>
              </a:spcBef>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oracle of David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 son of Jesse, the oracle of the man who was raised on high,</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anointed of the God of Jacob,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sweet psalmist of Israel</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2">
              <a:lnSpc>
                <a:spcPct val="90000"/>
              </a:lnSpc>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Spirit of the LORD speaks by me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his word is on my tongue.</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God of Israel has spoken; the Rock of Israel has said to me:</a:t>
            </a:r>
          </a:p>
          <a:p>
            <a:pPr lvl="3">
              <a:lnSpc>
                <a:spcPct val="90000"/>
              </a:lnSpc>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When one rules justly over men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ruling in the fear of God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 dawns on them like the morning light,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like the sun shining forth on a cloudless morning,</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like rain that makes grass to sprout from the earth.</a:t>
            </a:r>
          </a:p>
          <a:p>
            <a:pPr lvl="2">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does not my house stand so with God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has made with me an everlasting covenant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ordered in all things and secure.</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will he not cause to prosper all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my help and my desire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indent="-457200">
              <a:lnSpc>
                <a:spcPct val="90000"/>
              </a:lnSpc>
              <a:spcBef>
                <a:spcPts val="1200"/>
              </a:spcBef>
              <a:buFont typeface="Arial" panose="020B0604020202020204" pitchFamily="34" charset="0"/>
              <a:buChar char="•"/>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everlasting covenant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is the Messiah –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help and desire of all humanity</a:t>
            </a:r>
          </a:p>
        </p:txBody>
      </p:sp>
    </p:spTree>
    <p:extLst>
      <p:ext uri="{BB962C8B-B14F-4D97-AF65-F5344CB8AC3E}">
        <p14:creationId xmlns:p14="http://schemas.microsoft.com/office/powerpoint/2010/main" val="2951115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50560-4F14-EAAE-EE77-17E7BE410218}"/>
              </a:ext>
            </a:extLst>
          </p:cNvPr>
          <p:cNvSpPr>
            <a:spLocks noGrp="1"/>
          </p:cNvSpPr>
          <p:nvPr>
            <p:ph type="title"/>
          </p:nvPr>
        </p:nvSpPr>
        <p:spPr>
          <a:xfrm>
            <a:off x="838200" y="1"/>
            <a:ext cx="10515600" cy="9524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A5E63CD2-737B-7384-BC42-2AE311F1E1F8}"/>
              </a:ext>
            </a:extLst>
          </p:cNvPr>
          <p:cNvSpPr>
            <a:spLocks noGrp="1"/>
          </p:cNvSpPr>
          <p:nvPr>
            <p:ph idx="1"/>
          </p:nvPr>
        </p:nvSpPr>
        <p:spPr>
          <a:xfrm>
            <a:off x="0" y="800100"/>
            <a:ext cx="12192000" cy="6057899"/>
          </a:xfrm>
        </p:spPr>
        <p:txBody>
          <a:bodyPr>
            <a:normAutofit/>
          </a:bodyPr>
          <a:lstStyle/>
          <a:p>
            <a:pPr>
              <a:spcBef>
                <a:spcPts val="0"/>
              </a:spcBef>
            </a:pPr>
            <a:r>
              <a:rPr lang="en-CA" b="1" dirty="0">
                <a:highlight>
                  <a:srgbClr val="FFFF00"/>
                </a:highlight>
              </a:rPr>
              <a:t>“Contrition” is a “state of being”, what a person actually strives to be with his/her innermost being, an attribute of the “heart” to which only God can look</a:t>
            </a:r>
          </a:p>
          <a:p>
            <a:r>
              <a:rPr lang="en-CA" b="1" dirty="0">
                <a:highlight>
                  <a:srgbClr val="FFFF00"/>
                </a:highlight>
              </a:rPr>
              <a:t>“Contrition” is learned by life lessons</a:t>
            </a:r>
            <a:r>
              <a:rPr lang="en-CA" dirty="0"/>
              <a:t> through living by the Way of God – this is exemplified by the record we have of the life of David</a:t>
            </a:r>
          </a:p>
          <a:p>
            <a:r>
              <a:rPr lang="en-CA" dirty="0"/>
              <a:t>David understood his responsibility to teach the precious things God revealed to him – we have his teaching in the Davidic Psalms</a:t>
            </a:r>
          </a:p>
          <a:p>
            <a:r>
              <a:rPr lang="en-CA" dirty="0"/>
              <a:t>The New Testament authors echo David’s teaching on “contrition” </a:t>
            </a:r>
          </a:p>
          <a:p>
            <a:r>
              <a:rPr lang="en-CA" b="1" dirty="0">
                <a:highlight>
                  <a:srgbClr val="FFFF00"/>
                </a:highlight>
              </a:rPr>
              <a:t>Jesus holds himself up as the ultimate example of “contrition”</a:t>
            </a:r>
          </a:p>
          <a:p>
            <a:r>
              <a:rPr lang="en-CA" dirty="0"/>
              <a:t>In </a:t>
            </a:r>
            <a:r>
              <a:rPr lang="en-CA" b="1" dirty="0">
                <a:highlight>
                  <a:srgbClr val="FFFF00"/>
                </a:highlight>
              </a:rPr>
              <a:t>David’s last words</a:t>
            </a:r>
            <a:r>
              <a:rPr lang="en-CA" dirty="0"/>
              <a:t>, he speaks to True Christians at the end-time: </a:t>
            </a:r>
          </a:p>
          <a:p>
            <a:pPr lvl="1">
              <a:spcBef>
                <a:spcPts val="0"/>
              </a:spcBef>
              <a:buFont typeface="Wingdings" panose="05000000000000000000" pitchFamily="2" charset="2"/>
              <a:buChar char="Ø"/>
            </a:pPr>
            <a:r>
              <a:rPr lang="en-CA" sz="2800" dirty="0"/>
              <a:t>prepare to bring the Way of God to all the world</a:t>
            </a:r>
          </a:p>
          <a:p>
            <a:pPr lvl="1">
              <a:buFont typeface="Wingdings" panose="05000000000000000000" pitchFamily="2" charset="2"/>
              <a:buChar char="Ø"/>
            </a:pPr>
            <a:r>
              <a:rPr lang="en-CA" sz="2800" dirty="0"/>
              <a:t>to fulfill the Plan of God, to bring all humanity to an understanding of the Nature of God</a:t>
            </a:r>
          </a:p>
          <a:p>
            <a:pPr lvl="1">
              <a:buFont typeface="Wingdings" panose="05000000000000000000" pitchFamily="2" charset="2"/>
              <a:buChar char="Ø"/>
            </a:pPr>
            <a:r>
              <a:rPr lang="en-CA" sz="2800" dirty="0"/>
              <a:t>as exemplified by  the perfect “contrition” of Jesus Christ, the Messiah</a:t>
            </a:r>
          </a:p>
          <a:p>
            <a:endParaRPr lang="en-CA" dirty="0"/>
          </a:p>
        </p:txBody>
      </p:sp>
    </p:spTree>
    <p:extLst>
      <p:ext uri="{BB962C8B-B14F-4D97-AF65-F5344CB8AC3E}">
        <p14:creationId xmlns:p14="http://schemas.microsoft.com/office/powerpoint/2010/main" val="3320137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3B85-28AA-D999-56D2-A86225C025CD}"/>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David’s Life Lessons</a:t>
            </a:r>
          </a:p>
        </p:txBody>
      </p:sp>
      <p:sp>
        <p:nvSpPr>
          <p:cNvPr id="3" name="Content Placeholder 2">
            <a:extLst>
              <a:ext uri="{FF2B5EF4-FFF2-40B4-BE49-F238E27FC236}">
                <a16:creationId xmlns:a16="http://schemas.microsoft.com/office/drawing/2014/main" id="{8485BF02-4F9D-14BA-EF1C-BABBAC50DFF6}"/>
              </a:ext>
            </a:extLst>
          </p:cNvPr>
          <p:cNvSpPr>
            <a:spLocks noGrp="1"/>
          </p:cNvSpPr>
          <p:nvPr>
            <p:ph idx="1"/>
          </p:nvPr>
        </p:nvSpPr>
        <p:spPr>
          <a:xfrm>
            <a:off x="0" y="1146875"/>
            <a:ext cx="12192000" cy="5711124"/>
          </a:xfrm>
        </p:spPr>
        <p:txBody>
          <a:bodyPr>
            <a:normAutofit/>
          </a:bodyPr>
          <a:lstStyle/>
          <a:p>
            <a:r>
              <a:rPr lang="en-CA" b="1" dirty="0">
                <a:highlight>
                  <a:srgbClr val="FFFF00"/>
                </a:highlight>
              </a:rPr>
              <a:t>Jumping to exterminate </a:t>
            </a:r>
            <a:r>
              <a:rPr lang="en-CA" b="1" dirty="0" err="1">
                <a:highlight>
                  <a:srgbClr val="FFFF00"/>
                </a:highlight>
              </a:rPr>
              <a:t>Nabal</a:t>
            </a:r>
            <a:r>
              <a:rPr lang="en-CA" dirty="0"/>
              <a:t>: </a:t>
            </a:r>
            <a:r>
              <a:rPr lang="en-CA" sz="2400" b="1" u="sng" dirty="0"/>
              <a:t>1 Samuel 25:9-10a, 13, 21-22, 32-34 ESV</a:t>
            </a:r>
          </a:p>
          <a:p>
            <a:pPr marL="457200" lvl="1" indent="0">
              <a:spcBef>
                <a:spcPts val="0"/>
              </a:spcBef>
              <a:buNone/>
            </a:pPr>
            <a:r>
              <a:rPr lang="en-CA" dirty="0"/>
              <a:t>When David’s young men came, they said all this to </a:t>
            </a:r>
            <a:r>
              <a:rPr lang="en-CA" dirty="0" err="1"/>
              <a:t>Nabal</a:t>
            </a:r>
            <a:r>
              <a:rPr lang="en-CA" dirty="0"/>
              <a:t> in the name of David … And </a:t>
            </a:r>
            <a:r>
              <a:rPr lang="en-CA" b="1" dirty="0" err="1">
                <a:highlight>
                  <a:srgbClr val="FFFF00"/>
                </a:highlight>
              </a:rPr>
              <a:t>Nabal</a:t>
            </a:r>
            <a:r>
              <a:rPr lang="en-CA" b="1" dirty="0">
                <a:highlight>
                  <a:srgbClr val="FFFF00"/>
                </a:highlight>
              </a:rPr>
              <a:t> answered</a:t>
            </a:r>
            <a:r>
              <a:rPr lang="en-CA" dirty="0"/>
              <a:t> David’s servants, “</a:t>
            </a:r>
            <a:r>
              <a:rPr lang="en-CA" b="1" dirty="0">
                <a:highlight>
                  <a:srgbClr val="FFFF00"/>
                </a:highlight>
              </a:rPr>
              <a:t>Who is David</a:t>
            </a:r>
            <a:r>
              <a:rPr lang="en-CA" dirty="0"/>
              <a:t>?  Who is the son of Jesse? …”</a:t>
            </a:r>
          </a:p>
          <a:p>
            <a:pPr marL="457200" lvl="1" indent="0">
              <a:spcBef>
                <a:spcPts val="1200"/>
              </a:spcBef>
              <a:buNone/>
            </a:pPr>
            <a:r>
              <a:rPr lang="en-CA" dirty="0"/>
              <a:t>And </a:t>
            </a:r>
            <a:r>
              <a:rPr lang="en-CA" b="1" dirty="0">
                <a:highlight>
                  <a:srgbClr val="FFFF00"/>
                </a:highlight>
              </a:rPr>
              <a:t>David said</a:t>
            </a:r>
            <a:r>
              <a:rPr lang="en-CA" dirty="0"/>
              <a:t> to his men, “</a:t>
            </a:r>
            <a:r>
              <a:rPr lang="en-CA" b="1" dirty="0">
                <a:highlight>
                  <a:srgbClr val="FFFF00"/>
                </a:highlight>
              </a:rPr>
              <a:t>Every man strap on his sword</a:t>
            </a:r>
            <a:r>
              <a:rPr lang="en-CA" dirty="0"/>
              <a:t>!”  And every man of them strapped on his sword.  David also strapped on his sword.  And about four hundred men went up after David …”</a:t>
            </a:r>
          </a:p>
          <a:p>
            <a:pPr marL="457200" lvl="1" indent="0">
              <a:spcBef>
                <a:spcPts val="1200"/>
              </a:spcBef>
              <a:buNone/>
            </a:pPr>
            <a:r>
              <a:rPr lang="en-CA" dirty="0"/>
              <a:t>Now David had said, “</a:t>
            </a:r>
            <a:r>
              <a:rPr lang="en-CA" b="1" dirty="0">
                <a:highlight>
                  <a:srgbClr val="FFFF00"/>
                </a:highlight>
              </a:rPr>
              <a:t>Surely in vain have I guarded all that this fellow has</a:t>
            </a:r>
            <a:r>
              <a:rPr lang="en-CA" dirty="0"/>
              <a:t> in the wilderness, so that nothing was missed of all that belonged to him, and </a:t>
            </a:r>
            <a:r>
              <a:rPr lang="en-CA" b="1" dirty="0">
                <a:highlight>
                  <a:srgbClr val="FFFF00"/>
                </a:highlight>
              </a:rPr>
              <a:t>he has returned me evil for good</a:t>
            </a:r>
            <a:r>
              <a:rPr lang="en-CA" dirty="0"/>
              <a:t>.  God do so to the enemies of David and more also, if by morning I leave so much as one male of all who belong to him.”</a:t>
            </a:r>
          </a:p>
          <a:p>
            <a:pPr marL="457200" lvl="1" indent="0">
              <a:spcBef>
                <a:spcPts val="1200"/>
              </a:spcBef>
              <a:buNone/>
            </a:pPr>
            <a:r>
              <a:rPr lang="en-CA" dirty="0"/>
              <a:t>And </a:t>
            </a:r>
            <a:r>
              <a:rPr lang="en-CA" b="1" dirty="0">
                <a:highlight>
                  <a:srgbClr val="FFFF00"/>
                </a:highlight>
              </a:rPr>
              <a:t>David said to Abigail</a:t>
            </a:r>
            <a:r>
              <a:rPr lang="en-CA" dirty="0"/>
              <a:t>, “Blessed be the LORD, the God of Israel, who sent you this day to meet me!  Blessed be your discretion, and blessed be you, </a:t>
            </a:r>
            <a:r>
              <a:rPr lang="en-CA" b="1" dirty="0">
                <a:highlight>
                  <a:srgbClr val="FFFF00"/>
                </a:highlight>
              </a:rPr>
              <a:t>who have kept me this day from bloodguilt</a:t>
            </a:r>
            <a:r>
              <a:rPr lang="en-CA" dirty="0"/>
              <a:t>  and </a:t>
            </a:r>
            <a:r>
              <a:rPr lang="en-CA" b="1" dirty="0">
                <a:highlight>
                  <a:srgbClr val="FFFF00"/>
                </a:highlight>
              </a:rPr>
              <a:t>from working salvation with my own hand</a:t>
            </a:r>
            <a:r>
              <a:rPr lang="en-CA" dirty="0"/>
              <a:t>!  For as surely as the LORD, the God of Israel, lives, who has restrained me from hurting you, unless you had hurried and come to meet me, truly by morning there had not been left to </a:t>
            </a:r>
            <a:r>
              <a:rPr lang="en-CA" dirty="0" err="1"/>
              <a:t>Nabal</a:t>
            </a:r>
            <a:r>
              <a:rPr lang="en-CA" dirty="0"/>
              <a:t> so much as one male.”</a:t>
            </a:r>
          </a:p>
        </p:txBody>
      </p:sp>
    </p:spTree>
    <p:extLst>
      <p:ext uri="{BB962C8B-B14F-4D97-AF65-F5344CB8AC3E}">
        <p14:creationId xmlns:p14="http://schemas.microsoft.com/office/powerpoint/2010/main" val="3897372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06F99A-B02B-D244-3B15-92E9CD92C079}"/>
              </a:ext>
            </a:extLst>
          </p:cNvPr>
          <p:cNvSpPr txBox="1"/>
          <p:nvPr/>
        </p:nvSpPr>
        <p:spPr>
          <a:xfrm>
            <a:off x="609600" y="874454"/>
            <a:ext cx="10972800" cy="5186035"/>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b="1" dirty="0">
                <a:highlight>
                  <a:srgbClr val="FFFF00"/>
                </a:highlight>
              </a:rPr>
              <a:t>Hiring himself and his men out as mercenaries</a:t>
            </a:r>
            <a:r>
              <a:rPr lang="en-CA" sz="2800" dirty="0"/>
              <a:t>: </a:t>
            </a:r>
          </a:p>
          <a:p>
            <a:pPr lvl="1">
              <a:lnSpc>
                <a:spcPct val="90000"/>
              </a:lnSpc>
              <a:spcBef>
                <a:spcPts val="600"/>
              </a:spcBef>
            </a:pPr>
            <a:r>
              <a:rPr lang="en-CA" sz="2400" b="1" u="sng" dirty="0"/>
              <a:t>1 Samuel 27:1-2, 8, 10b-11a, 12 ESV</a:t>
            </a:r>
            <a:endParaRPr lang="en-CA" sz="2800" b="1" u="sng" dirty="0"/>
          </a:p>
          <a:p>
            <a:pPr lvl="1">
              <a:lnSpc>
                <a:spcPct val="90000"/>
              </a:lnSpc>
            </a:pPr>
            <a:r>
              <a:rPr lang="en-CA" sz="2400" dirty="0"/>
              <a:t>Then </a:t>
            </a:r>
            <a:r>
              <a:rPr lang="en-CA" sz="2400" b="1" dirty="0">
                <a:highlight>
                  <a:srgbClr val="FFFF00"/>
                </a:highlight>
              </a:rPr>
              <a:t>David said in his heart</a:t>
            </a:r>
            <a:r>
              <a:rPr lang="en-CA" sz="2400" dirty="0"/>
              <a:t>, “Now I shall perish one day by the hand of Saul.  There is nothing better for me than that I should escape to the land of the Philistines.  Then Saul will despair of seeking me any longer … ”   So </a:t>
            </a:r>
            <a:r>
              <a:rPr lang="en-CA" sz="2400" b="1" dirty="0">
                <a:highlight>
                  <a:srgbClr val="FFFF00"/>
                </a:highlight>
              </a:rPr>
              <a:t>David arose and went over, he and the six hundred men who were with him, to Achish</a:t>
            </a:r>
            <a:r>
              <a:rPr lang="en-CA" sz="2400" dirty="0"/>
              <a:t> the son of </a:t>
            </a:r>
            <a:r>
              <a:rPr lang="en-CA" sz="2400" dirty="0" err="1"/>
              <a:t>Maoch</a:t>
            </a:r>
            <a:r>
              <a:rPr lang="en-CA" sz="2400" dirty="0"/>
              <a:t>, king of Gath.</a:t>
            </a:r>
          </a:p>
          <a:p>
            <a:pPr lvl="1">
              <a:lnSpc>
                <a:spcPct val="90000"/>
              </a:lnSpc>
              <a:spcBef>
                <a:spcPts val="1200"/>
              </a:spcBef>
            </a:pPr>
            <a:r>
              <a:rPr lang="en-CA" sz="2400" dirty="0"/>
              <a:t>Now </a:t>
            </a:r>
            <a:r>
              <a:rPr lang="en-CA" sz="2400" b="1" dirty="0">
                <a:highlight>
                  <a:srgbClr val="FFFF00"/>
                </a:highlight>
              </a:rPr>
              <a:t>David and his men went up and made raids</a:t>
            </a:r>
            <a:r>
              <a:rPr lang="en-CA" sz="2400" dirty="0"/>
              <a:t> against the </a:t>
            </a:r>
            <a:r>
              <a:rPr lang="en-CA" sz="2400" dirty="0" err="1"/>
              <a:t>Geshurites</a:t>
            </a:r>
            <a:r>
              <a:rPr lang="en-CA" sz="2400" dirty="0"/>
              <a:t>, the </a:t>
            </a:r>
            <a:r>
              <a:rPr lang="en-CA" sz="2400" dirty="0" err="1"/>
              <a:t>Girzites</a:t>
            </a:r>
            <a:r>
              <a:rPr lang="en-CA" sz="2400" dirty="0"/>
              <a:t>, and the Amalekites, for these were the inhabitants of the land from of old …  </a:t>
            </a:r>
            <a:r>
              <a:rPr lang="en-CA" sz="2400" b="1" dirty="0">
                <a:highlight>
                  <a:srgbClr val="FFFF00"/>
                </a:highlight>
              </a:rPr>
              <a:t>David would say</a:t>
            </a:r>
            <a:r>
              <a:rPr lang="en-CA" sz="2400" dirty="0"/>
              <a:t>, “Against the Negeb of Judah,” or, “Against the Negeb of the </a:t>
            </a:r>
            <a:r>
              <a:rPr lang="en-CA" sz="2400" dirty="0" err="1"/>
              <a:t>Jerahmeelites</a:t>
            </a:r>
            <a:r>
              <a:rPr lang="en-CA" sz="2400" dirty="0"/>
              <a:t>,” or, “Against the Negeb of the Kenites.”  </a:t>
            </a:r>
          </a:p>
          <a:p>
            <a:pPr lvl="1">
              <a:lnSpc>
                <a:spcPct val="90000"/>
              </a:lnSpc>
              <a:spcBef>
                <a:spcPts val="1200"/>
              </a:spcBef>
            </a:pPr>
            <a:r>
              <a:rPr lang="en-CA" sz="2400" dirty="0"/>
              <a:t>And </a:t>
            </a:r>
            <a:r>
              <a:rPr lang="en-CA" sz="2400" b="1" dirty="0">
                <a:highlight>
                  <a:srgbClr val="FFFF00"/>
                </a:highlight>
              </a:rPr>
              <a:t>David would leave neither man nor woman alive</a:t>
            </a:r>
            <a:r>
              <a:rPr lang="en-CA" sz="2400" dirty="0"/>
              <a:t> to bring news to Gath …  </a:t>
            </a:r>
            <a:r>
              <a:rPr lang="en-CA" sz="2400" b="1" dirty="0">
                <a:highlight>
                  <a:srgbClr val="FFFF00"/>
                </a:highlight>
              </a:rPr>
              <a:t>And Achish trusted David</a:t>
            </a:r>
            <a:r>
              <a:rPr lang="en-CA" sz="2400" dirty="0"/>
              <a:t>, thinking, “He has made himself an utter stench to his people Israel; therefore he shall always be my servant.”</a:t>
            </a:r>
          </a:p>
        </p:txBody>
      </p:sp>
    </p:spTree>
    <p:extLst>
      <p:ext uri="{BB962C8B-B14F-4D97-AF65-F5344CB8AC3E}">
        <p14:creationId xmlns:p14="http://schemas.microsoft.com/office/powerpoint/2010/main" val="94207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06F99A-B02B-D244-3B15-92E9CD92C079}"/>
              </a:ext>
            </a:extLst>
          </p:cNvPr>
          <p:cNvSpPr txBox="1"/>
          <p:nvPr/>
        </p:nvSpPr>
        <p:spPr>
          <a:xfrm>
            <a:off x="657225" y="1245325"/>
            <a:ext cx="10877550" cy="4367349"/>
          </a:xfrm>
          <a:prstGeom prst="rect">
            <a:avLst/>
          </a:prstGeom>
          <a:noFill/>
        </p:spPr>
        <p:txBody>
          <a:bodyPr wrap="square">
            <a:spAutoFit/>
          </a:bodyPr>
          <a:lstStyle/>
          <a:p>
            <a:pPr marL="228600" indent="-228600">
              <a:lnSpc>
                <a:spcPct val="90000"/>
              </a:lnSpc>
              <a:buFont typeface="Arial" panose="020B0604020202020204" pitchFamily="34" charset="0"/>
              <a:buChar char="•"/>
            </a:pPr>
            <a:r>
              <a:rPr lang="en-CA" sz="2800" b="1" dirty="0">
                <a:highlight>
                  <a:srgbClr val="FFFF00"/>
                </a:highlight>
              </a:rPr>
              <a:t>This got David into perhaps his worst predicament</a:t>
            </a:r>
            <a:r>
              <a:rPr lang="en-CA" sz="2800" dirty="0"/>
              <a:t>: </a:t>
            </a:r>
          </a:p>
          <a:p>
            <a:pPr lvl="1">
              <a:lnSpc>
                <a:spcPct val="90000"/>
              </a:lnSpc>
              <a:spcBef>
                <a:spcPts val="600"/>
              </a:spcBef>
            </a:pPr>
            <a:r>
              <a:rPr lang="en-CA" sz="2400" b="1" u="sng" dirty="0"/>
              <a:t>1 Samuel 29:6, 2-3a, 4a ESV</a:t>
            </a:r>
            <a:endParaRPr lang="en-CA" sz="2800" b="1" u="sng" dirty="0"/>
          </a:p>
          <a:p>
            <a:pPr lvl="1">
              <a:lnSpc>
                <a:spcPct val="90000"/>
              </a:lnSpc>
            </a:pPr>
            <a:r>
              <a:rPr lang="en-CA" sz="2400" dirty="0"/>
              <a:t>Then </a:t>
            </a:r>
            <a:r>
              <a:rPr lang="en-CA" sz="2400" b="1" dirty="0">
                <a:highlight>
                  <a:srgbClr val="FFFF00"/>
                </a:highlight>
              </a:rPr>
              <a:t>Achish called David and said</a:t>
            </a:r>
            <a:r>
              <a:rPr lang="en-CA" sz="2400" dirty="0"/>
              <a:t> to him, “As the LORD lives, </a:t>
            </a:r>
            <a:r>
              <a:rPr lang="en-CA" sz="2400" b="1" dirty="0">
                <a:highlight>
                  <a:srgbClr val="FFFF00"/>
                </a:highlight>
              </a:rPr>
              <a:t>you have been honest, and to me it seems right that you should march out and in with me in the campaign</a:t>
            </a:r>
            <a:r>
              <a:rPr lang="en-CA" sz="2400" dirty="0"/>
              <a:t>.  For I have found nothing wrong in you from the day of your coming to me to this day.  …”</a:t>
            </a:r>
          </a:p>
          <a:p>
            <a:pPr lvl="1">
              <a:lnSpc>
                <a:spcPct val="90000"/>
              </a:lnSpc>
              <a:spcBef>
                <a:spcPts val="1200"/>
              </a:spcBef>
            </a:pPr>
            <a:r>
              <a:rPr lang="en-CA" sz="2400" dirty="0"/>
              <a:t>As </a:t>
            </a:r>
            <a:r>
              <a:rPr lang="en-CA" sz="2400" b="1" dirty="0">
                <a:highlight>
                  <a:srgbClr val="FFFF00"/>
                </a:highlight>
              </a:rPr>
              <a:t>the lords of the Philistines</a:t>
            </a:r>
            <a:r>
              <a:rPr lang="en-CA" sz="2400" dirty="0"/>
              <a:t> were passing on … and </a:t>
            </a:r>
            <a:r>
              <a:rPr lang="en-CA" sz="2400" b="1" dirty="0">
                <a:highlight>
                  <a:srgbClr val="FFFF00"/>
                </a:highlight>
              </a:rPr>
              <a:t>David and his men were passing on in the rear with Achish</a:t>
            </a:r>
            <a:r>
              <a:rPr lang="en-CA" sz="2400" dirty="0"/>
              <a:t>, the commanders of the Philistines said, “</a:t>
            </a:r>
            <a:r>
              <a:rPr lang="en-CA" sz="2400" b="1" dirty="0">
                <a:highlight>
                  <a:srgbClr val="FFFF00"/>
                </a:highlight>
              </a:rPr>
              <a:t>What are these Hebrews doing here</a:t>
            </a:r>
            <a:r>
              <a:rPr lang="en-CA" sz="2400" dirty="0"/>
              <a:t>?”  … But the commanders of the Philistines were angry with him.  And the commanders of the Philistines said to him, “</a:t>
            </a:r>
            <a:r>
              <a:rPr lang="en-CA" sz="2400" b="1" dirty="0">
                <a:highlight>
                  <a:srgbClr val="FFFF00"/>
                </a:highlight>
              </a:rPr>
              <a:t>Send the man back</a:t>
            </a:r>
            <a:r>
              <a:rPr lang="en-CA" sz="2400" dirty="0"/>
              <a:t>, that he may return to the place to which you have assigned him.  He shall not go down with us to battle ...”</a:t>
            </a:r>
          </a:p>
        </p:txBody>
      </p:sp>
    </p:spTree>
    <p:extLst>
      <p:ext uri="{BB962C8B-B14F-4D97-AF65-F5344CB8AC3E}">
        <p14:creationId xmlns:p14="http://schemas.microsoft.com/office/powerpoint/2010/main" val="3367511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5C01BA-F58F-F68E-9283-A8347A10ECBA}"/>
              </a:ext>
            </a:extLst>
          </p:cNvPr>
          <p:cNvSpPr txBox="1"/>
          <p:nvPr/>
        </p:nvSpPr>
        <p:spPr>
          <a:xfrm>
            <a:off x="638175" y="1002182"/>
            <a:ext cx="10915650" cy="4853636"/>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b="1" dirty="0">
                <a:highlight>
                  <a:srgbClr val="FFFF00"/>
                </a:highlight>
              </a:rPr>
              <a:t>Moving the Ark of the Covenant</a:t>
            </a:r>
            <a:r>
              <a:rPr lang="en-CA" sz="2800" dirty="0"/>
              <a:t>: </a:t>
            </a:r>
          </a:p>
          <a:p>
            <a:pPr lvl="1">
              <a:lnSpc>
                <a:spcPct val="90000"/>
              </a:lnSpc>
              <a:spcBef>
                <a:spcPts val="600"/>
              </a:spcBef>
            </a:pPr>
            <a:r>
              <a:rPr lang="en-CA" sz="2400" b="1" u="sng" dirty="0"/>
              <a:t>1 Chronicles 13:1-2a, 3a, 7-8a, 9b-10a, 11a, 12 ESV </a:t>
            </a:r>
            <a:endParaRPr lang="en-CA" sz="2800" b="1" u="sng" dirty="0"/>
          </a:p>
          <a:p>
            <a:pPr lvl="1">
              <a:lnSpc>
                <a:spcPct val="90000"/>
              </a:lnSpc>
            </a:pPr>
            <a:r>
              <a:rPr lang="en-CA" sz="2400" b="1" dirty="0">
                <a:highlight>
                  <a:srgbClr val="FFFF00"/>
                </a:highlight>
              </a:rPr>
              <a:t>David consulted with the commanders of thousands and of hundreds, with every leader</a:t>
            </a:r>
            <a:r>
              <a:rPr lang="en-CA" sz="2400" dirty="0"/>
              <a:t>.   And David said to all the assembly of Israel, “</a:t>
            </a:r>
            <a:r>
              <a:rPr lang="en-CA" sz="2400" b="1" dirty="0">
                <a:highlight>
                  <a:srgbClr val="FFFF00"/>
                </a:highlight>
              </a:rPr>
              <a:t>If it seems good to you and from the LORD our God</a:t>
            </a:r>
            <a:r>
              <a:rPr lang="en-CA" sz="2400" dirty="0"/>
              <a:t> … let us bring again the ark of our God to us …”</a:t>
            </a:r>
          </a:p>
          <a:p>
            <a:pPr lvl="1">
              <a:lnSpc>
                <a:spcPct val="90000"/>
              </a:lnSpc>
              <a:spcBef>
                <a:spcPts val="1200"/>
              </a:spcBef>
            </a:pPr>
            <a:r>
              <a:rPr lang="en-CA" sz="2400" dirty="0"/>
              <a:t>And </a:t>
            </a:r>
            <a:r>
              <a:rPr lang="en-CA" sz="2400" b="1" dirty="0">
                <a:highlight>
                  <a:srgbClr val="FFFF00"/>
                </a:highlight>
              </a:rPr>
              <a:t>they carried the ark of God on a new cart</a:t>
            </a:r>
            <a:r>
              <a:rPr lang="en-CA" sz="2400" dirty="0"/>
              <a:t>, from the house of </a:t>
            </a:r>
            <a:r>
              <a:rPr lang="en-CA" sz="2400" dirty="0" err="1"/>
              <a:t>Abinadab</a:t>
            </a:r>
            <a:r>
              <a:rPr lang="en-CA" sz="2400" dirty="0"/>
              <a:t>, and Uzzah and </a:t>
            </a:r>
            <a:r>
              <a:rPr lang="en-CA" sz="2400" dirty="0" err="1"/>
              <a:t>Ahio</a:t>
            </a:r>
            <a:r>
              <a:rPr lang="en-CA" sz="2400" dirty="0"/>
              <a:t> were driving the cart.  And </a:t>
            </a:r>
            <a:r>
              <a:rPr lang="en-CA" sz="2400" b="1" dirty="0">
                <a:highlight>
                  <a:srgbClr val="FFFF00"/>
                </a:highlight>
              </a:rPr>
              <a:t>David and all Israel were celebrating</a:t>
            </a:r>
            <a:r>
              <a:rPr lang="en-CA" sz="2400" dirty="0"/>
              <a:t> before God … Uzzah put out his hand to take hold of the ark, for the oxen stumbled.  And </a:t>
            </a:r>
            <a:r>
              <a:rPr lang="en-CA" sz="2400" b="1" dirty="0">
                <a:highlight>
                  <a:srgbClr val="FFFF00"/>
                </a:highlight>
              </a:rPr>
              <a:t>the anger of the LORD was kindled against Uzzah, and he struck him down</a:t>
            </a:r>
            <a:r>
              <a:rPr lang="en-CA" sz="2400" dirty="0"/>
              <a:t> …</a:t>
            </a:r>
          </a:p>
          <a:p>
            <a:pPr lvl="1">
              <a:lnSpc>
                <a:spcPct val="90000"/>
              </a:lnSpc>
              <a:spcBef>
                <a:spcPts val="1200"/>
              </a:spcBef>
            </a:pPr>
            <a:r>
              <a:rPr lang="en-CA" sz="2400" dirty="0"/>
              <a:t>And </a:t>
            </a:r>
            <a:r>
              <a:rPr lang="en-CA" sz="2400" b="1" dirty="0">
                <a:highlight>
                  <a:srgbClr val="FFFF00"/>
                </a:highlight>
              </a:rPr>
              <a:t>David was angry because the LORD had broken out against Uzzah</a:t>
            </a:r>
            <a:r>
              <a:rPr lang="en-CA" sz="2400" dirty="0"/>
              <a:t>.  … And David was afraid of God that day, and he said, “How can I bring the ark of God home to me?”</a:t>
            </a:r>
            <a:endParaRPr lang="en-CA" sz="2800" dirty="0"/>
          </a:p>
        </p:txBody>
      </p:sp>
    </p:spTree>
    <p:extLst>
      <p:ext uri="{BB962C8B-B14F-4D97-AF65-F5344CB8AC3E}">
        <p14:creationId xmlns:p14="http://schemas.microsoft.com/office/powerpoint/2010/main" val="72788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5C01BA-F58F-F68E-9283-A8347A10ECBA}"/>
              </a:ext>
            </a:extLst>
          </p:cNvPr>
          <p:cNvSpPr txBox="1"/>
          <p:nvPr/>
        </p:nvSpPr>
        <p:spPr>
          <a:xfrm>
            <a:off x="676275" y="1411524"/>
            <a:ext cx="10839450" cy="4034951"/>
          </a:xfrm>
          <a:prstGeom prst="rect">
            <a:avLst/>
          </a:prstGeom>
          <a:noFill/>
        </p:spPr>
        <p:txBody>
          <a:bodyPr wrap="square">
            <a:spAutoFit/>
          </a:bodyPr>
          <a:lstStyle/>
          <a:p>
            <a:pPr marL="223838" marR="0" lvl="0" indent="-223838"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 got better advice and did it right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lvl="1">
              <a:lnSpc>
                <a:spcPct val="90000"/>
              </a:lnSpc>
              <a:spcBef>
                <a:spcPts val="600"/>
              </a:spcBef>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1 Chronicles 15:1b-3, 11a, 13, 15 ESV</a:t>
            </a:r>
            <a:endPar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 … prepared a place for the ark of God and pitched a tent for it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Then David said that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no one but the Levites may carry the ark</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God, for the LORD had chosen them to carry the ark of the LORD and to minister to him forever.  And David assembled all Israel at Jerusalem to bring up the ark of the LORD to its place, which he had prepared for it.</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Then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 summoned the priests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 Because you did not carry it the first time,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LORD our God broke out against us, because we did not seek him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  And the Levites carried the ark of God on their shoulders with the poles, as Moses had commanded according to the word of the LORD.</a:t>
            </a:r>
          </a:p>
        </p:txBody>
      </p:sp>
    </p:spTree>
    <p:extLst>
      <p:ext uri="{BB962C8B-B14F-4D97-AF65-F5344CB8AC3E}">
        <p14:creationId xmlns:p14="http://schemas.microsoft.com/office/powerpoint/2010/main" val="75556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59C1-210F-3B44-19C4-B53BC960EADF}"/>
              </a:ext>
            </a:extLst>
          </p:cNvPr>
          <p:cNvSpPr>
            <a:spLocks noGrp="1"/>
          </p:cNvSpPr>
          <p:nvPr>
            <p:ph type="title"/>
          </p:nvPr>
        </p:nvSpPr>
        <p:spPr>
          <a:xfrm>
            <a:off x="838200" y="1"/>
            <a:ext cx="10515600" cy="953310"/>
          </a:xfrm>
        </p:spPr>
        <p:txBody>
          <a:bodyPr/>
          <a:lstStyle/>
          <a:p>
            <a:pPr algn="ctr"/>
            <a:r>
              <a:rPr lang="en-CA" dirty="0">
                <a:latin typeface="Arial Black" panose="020B0A04020102020204" pitchFamily="34" charset="0"/>
              </a:rPr>
              <a:t>David’s Demonstrates Contrition </a:t>
            </a:r>
          </a:p>
        </p:txBody>
      </p:sp>
      <p:sp>
        <p:nvSpPr>
          <p:cNvPr id="3" name="Content Placeholder 2">
            <a:extLst>
              <a:ext uri="{FF2B5EF4-FFF2-40B4-BE49-F238E27FC236}">
                <a16:creationId xmlns:a16="http://schemas.microsoft.com/office/drawing/2014/main" id="{8CA730EA-16B8-FC88-8F98-D7DA116D4F13}"/>
              </a:ext>
            </a:extLst>
          </p:cNvPr>
          <p:cNvSpPr>
            <a:spLocks noGrp="1"/>
          </p:cNvSpPr>
          <p:nvPr>
            <p:ph idx="1"/>
          </p:nvPr>
        </p:nvSpPr>
        <p:spPr>
          <a:xfrm>
            <a:off x="0" y="797668"/>
            <a:ext cx="12192000" cy="6060331"/>
          </a:xfrm>
        </p:spPr>
        <p:txBody>
          <a:bodyPr>
            <a:normAutofit lnSpcReduction="10000"/>
          </a:bodyPr>
          <a:lstStyle/>
          <a:p>
            <a:pPr>
              <a:spcBef>
                <a:spcPts val="0"/>
              </a:spcBef>
            </a:pPr>
            <a:r>
              <a:rPr lang="en-CA" b="1" dirty="0">
                <a:highlight>
                  <a:srgbClr val="FFFF00"/>
                </a:highlight>
              </a:rPr>
              <a:t>David’s flight from Absalom</a:t>
            </a:r>
            <a:r>
              <a:rPr lang="en-CA" dirty="0"/>
              <a:t>: </a:t>
            </a:r>
            <a:r>
              <a:rPr lang="en-CA" sz="2400" b="1" u="sng" dirty="0"/>
              <a:t>2 Samuel 15:13-14, 19-20, 24-26, 30a ESV</a:t>
            </a:r>
            <a:endParaRPr lang="en-CA" b="1" u="sng" dirty="0"/>
          </a:p>
          <a:p>
            <a:pPr marL="457200" lvl="1" indent="0">
              <a:spcBef>
                <a:spcPts val="0"/>
              </a:spcBef>
              <a:buNone/>
            </a:pPr>
            <a:r>
              <a:rPr lang="en-CA" dirty="0"/>
              <a:t>And a messenger came to David, saying, “The hearts of the men of Israel have gone after Absalom.”  Then David said to all his servants who were with him at Jerusalem, “</a:t>
            </a:r>
            <a:r>
              <a:rPr lang="en-CA" b="1" dirty="0">
                <a:highlight>
                  <a:srgbClr val="FFFF00"/>
                </a:highlight>
              </a:rPr>
              <a:t>Arise, and let us flee</a:t>
            </a:r>
            <a:r>
              <a:rPr lang="en-CA" dirty="0"/>
              <a:t>, or else there will be no escape for us from Absalom.  Go quickly, lest he overtake us quickly and bring down ruin on us and </a:t>
            </a:r>
            <a:r>
              <a:rPr lang="en-CA" b="1" dirty="0">
                <a:highlight>
                  <a:srgbClr val="FFFF00"/>
                </a:highlight>
              </a:rPr>
              <a:t>strike the city with the edge of the sword</a:t>
            </a:r>
            <a:r>
              <a:rPr lang="en-CA" dirty="0"/>
              <a:t>.” </a:t>
            </a:r>
          </a:p>
          <a:p>
            <a:pPr marL="457200" lvl="1" indent="0">
              <a:spcBef>
                <a:spcPts val="1200"/>
              </a:spcBef>
              <a:buNone/>
            </a:pPr>
            <a:r>
              <a:rPr lang="en-CA" dirty="0"/>
              <a:t>Then </a:t>
            </a:r>
            <a:r>
              <a:rPr lang="en-CA" b="1" dirty="0">
                <a:highlight>
                  <a:srgbClr val="FFFF00"/>
                </a:highlight>
              </a:rPr>
              <a:t>the king said to </a:t>
            </a:r>
            <a:r>
              <a:rPr lang="en-CA" b="1" dirty="0" err="1">
                <a:highlight>
                  <a:srgbClr val="FFFF00"/>
                </a:highlight>
              </a:rPr>
              <a:t>Ittai</a:t>
            </a:r>
            <a:r>
              <a:rPr lang="en-CA" b="1" dirty="0">
                <a:highlight>
                  <a:srgbClr val="FFFF00"/>
                </a:highlight>
              </a:rPr>
              <a:t> the Gittite</a:t>
            </a:r>
            <a:r>
              <a:rPr lang="en-CA" dirty="0"/>
              <a:t>, “Why do you also go with us?  Go back and stay with the king, for you are a foreigner and also an exile from your home.  You came only yesterday, and </a:t>
            </a:r>
            <a:r>
              <a:rPr lang="en-CA" b="1" dirty="0">
                <a:highlight>
                  <a:srgbClr val="FFFF00"/>
                </a:highlight>
              </a:rPr>
              <a:t>shall I today make you wander about with us</a:t>
            </a:r>
            <a:r>
              <a:rPr lang="en-CA" dirty="0"/>
              <a:t>, since I go I know not where?  Go back and take your brothers with you, and </a:t>
            </a:r>
            <a:r>
              <a:rPr lang="en-CA" b="1" dirty="0">
                <a:highlight>
                  <a:srgbClr val="FFFF00"/>
                </a:highlight>
              </a:rPr>
              <a:t>may the LORD show [</a:t>
            </a:r>
            <a:r>
              <a:rPr lang="en-CA" b="1" dirty="0" err="1">
                <a:highlight>
                  <a:srgbClr val="FFFF00"/>
                </a:highlight>
              </a:rPr>
              <a:t>ḥesed</a:t>
            </a:r>
            <a:r>
              <a:rPr lang="en-CA" b="1" dirty="0">
                <a:highlight>
                  <a:srgbClr val="FFFF00"/>
                </a:highlight>
              </a:rPr>
              <a:t>] and faithfulness to you</a:t>
            </a:r>
            <a:r>
              <a:rPr lang="en-CA" dirty="0"/>
              <a:t>.”</a:t>
            </a:r>
          </a:p>
          <a:p>
            <a:pPr marL="457200" lvl="1" indent="0">
              <a:spcBef>
                <a:spcPts val="1200"/>
              </a:spcBef>
              <a:buNone/>
            </a:pPr>
            <a:r>
              <a:rPr lang="en-CA" dirty="0"/>
              <a:t>And </a:t>
            </a:r>
            <a:r>
              <a:rPr lang="en-CA" b="1" dirty="0" err="1">
                <a:highlight>
                  <a:srgbClr val="FFFF00"/>
                </a:highlight>
              </a:rPr>
              <a:t>Abiathar</a:t>
            </a:r>
            <a:r>
              <a:rPr lang="en-CA" dirty="0"/>
              <a:t> came up, and behold, </a:t>
            </a:r>
            <a:r>
              <a:rPr lang="en-CA" b="1" dirty="0">
                <a:highlight>
                  <a:srgbClr val="FFFF00"/>
                </a:highlight>
              </a:rPr>
              <a:t>Zadok</a:t>
            </a:r>
            <a:r>
              <a:rPr lang="en-CA" dirty="0"/>
              <a:t> came also with all the Levites, </a:t>
            </a:r>
            <a:r>
              <a:rPr lang="en-CA" b="1" dirty="0">
                <a:highlight>
                  <a:srgbClr val="FFFF00"/>
                </a:highlight>
              </a:rPr>
              <a:t>bearing the ark of the covenant</a:t>
            </a:r>
            <a:r>
              <a:rPr lang="en-CA" dirty="0"/>
              <a:t> of God.  And they set down the ark of God until the people had all passed out of the city.  Then the king said to Zadok, “</a:t>
            </a:r>
            <a:r>
              <a:rPr lang="en-CA" b="1" dirty="0">
                <a:highlight>
                  <a:srgbClr val="FFFF00"/>
                </a:highlight>
              </a:rPr>
              <a:t>Carry the ark of God back into the city</a:t>
            </a:r>
            <a:r>
              <a:rPr lang="en-CA" dirty="0"/>
              <a:t>.  </a:t>
            </a:r>
            <a:r>
              <a:rPr lang="en-CA" b="1" dirty="0">
                <a:highlight>
                  <a:srgbClr val="FFFF00"/>
                </a:highlight>
              </a:rPr>
              <a:t>If I find favor in the eyes of the LORD</a:t>
            </a:r>
            <a:r>
              <a:rPr lang="en-CA" dirty="0"/>
              <a:t>, he will bring me back and let me see both it and his dwelling place.  </a:t>
            </a:r>
            <a:r>
              <a:rPr lang="en-CA" b="1" dirty="0">
                <a:highlight>
                  <a:srgbClr val="FFFF00"/>
                </a:highlight>
              </a:rPr>
              <a:t>But if he says</a:t>
            </a:r>
            <a:r>
              <a:rPr lang="en-CA" dirty="0"/>
              <a:t>, ‘I have no pleasure in you,’ behold, here I am, </a:t>
            </a:r>
            <a:r>
              <a:rPr lang="en-CA" b="1" dirty="0">
                <a:highlight>
                  <a:srgbClr val="FFFF00"/>
                </a:highlight>
              </a:rPr>
              <a:t>let him do to me what seems good to him</a:t>
            </a:r>
            <a:r>
              <a:rPr lang="en-CA" dirty="0"/>
              <a:t>.”</a:t>
            </a:r>
          </a:p>
          <a:p>
            <a:pPr marL="457200" lvl="1" indent="0">
              <a:spcBef>
                <a:spcPts val="1200"/>
              </a:spcBef>
              <a:buNone/>
            </a:pPr>
            <a:r>
              <a:rPr lang="en-CA" dirty="0"/>
              <a:t>But </a:t>
            </a:r>
            <a:r>
              <a:rPr lang="en-CA" b="1" dirty="0">
                <a:highlight>
                  <a:srgbClr val="FFFF00"/>
                </a:highlight>
              </a:rPr>
              <a:t>David went up the ascent of the Mount of Olives</a:t>
            </a:r>
            <a:r>
              <a:rPr lang="en-CA" dirty="0"/>
              <a:t>, </a:t>
            </a:r>
            <a:r>
              <a:rPr lang="en-CA" b="1" dirty="0">
                <a:highlight>
                  <a:srgbClr val="FFFF00"/>
                </a:highlight>
              </a:rPr>
              <a:t>weeping</a:t>
            </a:r>
            <a:r>
              <a:rPr lang="en-CA" dirty="0"/>
              <a:t> as he went, </a:t>
            </a:r>
            <a:r>
              <a:rPr lang="en-CA" b="1" dirty="0">
                <a:highlight>
                  <a:srgbClr val="FFFF00"/>
                </a:highlight>
              </a:rPr>
              <a:t>barefoot</a:t>
            </a:r>
            <a:r>
              <a:rPr lang="en-CA" dirty="0"/>
              <a:t> and with his </a:t>
            </a:r>
            <a:r>
              <a:rPr lang="en-CA" b="1" dirty="0">
                <a:highlight>
                  <a:srgbClr val="FFFF00"/>
                </a:highlight>
              </a:rPr>
              <a:t>head covered</a:t>
            </a:r>
            <a:r>
              <a:rPr lang="en-CA" dirty="0"/>
              <a:t>. </a:t>
            </a:r>
          </a:p>
        </p:txBody>
      </p:sp>
    </p:spTree>
    <p:extLst>
      <p:ext uri="{BB962C8B-B14F-4D97-AF65-F5344CB8AC3E}">
        <p14:creationId xmlns:p14="http://schemas.microsoft.com/office/powerpoint/2010/main" val="2386514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4FA240-3BCB-D003-D533-F36907D73402}"/>
              </a:ext>
            </a:extLst>
          </p:cNvPr>
          <p:cNvSpPr txBox="1"/>
          <p:nvPr/>
        </p:nvSpPr>
        <p:spPr>
          <a:xfrm>
            <a:off x="0" y="437862"/>
            <a:ext cx="12192000" cy="5773888"/>
          </a:xfrm>
          <a:prstGeom prst="rect">
            <a:avLst/>
          </a:prstGeom>
          <a:noFill/>
        </p:spPr>
        <p:txBody>
          <a:bodyPr wrap="square">
            <a:spAutoFit/>
          </a:bodyPr>
          <a:lstStyle/>
          <a:p>
            <a:pPr marL="228600" marR="0" lvl="0" indent="-228600"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David’s treatment of Shimei</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2 Samuel 16:5-12 ESV</a:t>
            </a:r>
            <a:endParaRPr kumimoji="0" lang="en-CA" sz="2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When King David came to Bahurim, there came out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 man of the family of the house of Saul, whose name was Shimei</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 son of Gera, and as he came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cursed continually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threw stones at David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at all the servants of King David, and all the people and all the mighty men were on his right hand and on his left.  And Shimei said as he cursed, “Get out, get out,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man of blood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worthless man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 LORD has avenged on you all the blood of the house of Saul, in whose place you have reigned, and the LORD has given the kingdom into the hand of your son Absalom.  See,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evil is on you</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you are a man of blood.”</a:t>
            </a:r>
          </a:p>
          <a:p>
            <a:pPr lvl="1">
              <a:lnSpc>
                <a:spcPct val="90000"/>
              </a:lnSpc>
              <a:spcBef>
                <a:spcPts val="1200"/>
              </a:spcBef>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Then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Abishai</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 son of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Zeruiah</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said to the king, “Why should this dead dog curse my lord the king?  Let me go over and take off his head.”  But the king said, “What have I to do with you, you sons of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Zeruiah</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If he is cursing because the LORD has said to him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Curse David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who then shall say, ‘Why have you done so?’”  </a:t>
            </a:r>
          </a:p>
          <a:p>
            <a:pPr lvl="1">
              <a:lnSpc>
                <a:spcPct val="90000"/>
              </a:lnSpc>
              <a:spcBef>
                <a:spcPts val="1200"/>
              </a:spcBef>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 said to Abishai and to all his servants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“Behold, my own son seeks my life; how much more now may this Benjaminite!  Leave him alone, and let him curse,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for the LORD has told him to</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It may be that the LORD will look on the wrong done to me, and that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LORD will repay me with good for his cursing today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2175034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1233</TotalTime>
  <Words>6209</Words>
  <Application>Microsoft Office PowerPoint</Application>
  <PresentationFormat>Widescreen</PresentationFormat>
  <Paragraphs>238</Paragraphs>
  <Slides>24</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Arial Black</vt:lpstr>
      <vt:lpstr>Calibri</vt:lpstr>
      <vt:lpstr>Calibri Light</vt:lpstr>
      <vt:lpstr>Times New Roman</vt:lpstr>
      <vt:lpstr>Wingdings</vt:lpstr>
      <vt:lpstr>Office Theme</vt:lpstr>
      <vt:lpstr>David - Contrition</vt:lpstr>
      <vt:lpstr>What is “Contrition”?</vt:lpstr>
      <vt:lpstr>David’s Life Lessons</vt:lpstr>
      <vt:lpstr>PowerPoint Presentation</vt:lpstr>
      <vt:lpstr>PowerPoint Presentation</vt:lpstr>
      <vt:lpstr>PowerPoint Presentation</vt:lpstr>
      <vt:lpstr>PowerPoint Presentation</vt:lpstr>
      <vt:lpstr>David’s Demonstrates Contrition </vt:lpstr>
      <vt:lpstr>PowerPoint Presentation</vt:lpstr>
      <vt:lpstr>PowerPoint Presentation</vt:lpstr>
      <vt:lpstr>David’s Teaching on Contrition</vt:lpstr>
      <vt:lpstr>PowerPoint Presentation</vt:lpstr>
      <vt:lpstr>David’s Concern for the “Poor and the Needy”</vt:lpstr>
      <vt:lpstr>PowerPoint Presentation</vt:lpstr>
      <vt:lpstr>“Contrition” in the New Testament</vt:lpstr>
      <vt:lpstr>PowerPoint Presentation</vt:lpstr>
      <vt:lpstr>Contrition is of the Heart</vt:lpstr>
      <vt:lpstr>PowerPoint Presentation</vt:lpstr>
      <vt:lpstr>PowerPoint Presentation</vt:lpstr>
      <vt:lpstr>The Ultimate Example of Contrition</vt:lpstr>
      <vt:lpstr>Back to David</vt:lpstr>
      <vt:lpstr>PowerPoint Presentation</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Whyte</dc:creator>
  <cp:lastModifiedBy>Mike Whyte</cp:lastModifiedBy>
  <cp:revision>23</cp:revision>
  <dcterms:created xsi:type="dcterms:W3CDTF">2023-03-21T12:48:31Z</dcterms:created>
  <dcterms:modified xsi:type="dcterms:W3CDTF">2023-06-10T11:01:36Z</dcterms:modified>
</cp:coreProperties>
</file>