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62" r:id="rId4"/>
    <p:sldId id="263" r:id="rId5"/>
    <p:sldId id="258" r:id="rId6"/>
    <p:sldId id="268" r:id="rId7"/>
    <p:sldId id="259" r:id="rId8"/>
    <p:sldId id="269" r:id="rId9"/>
    <p:sldId id="260" r:id="rId10"/>
    <p:sldId id="270" r:id="rId11"/>
    <p:sldId id="271" r:id="rId12"/>
    <p:sldId id="261" r:id="rId13"/>
    <p:sldId id="265" r:id="rId14"/>
    <p:sldId id="273" r:id="rId15"/>
    <p:sldId id="264" r:id="rId16"/>
    <p:sldId id="272" r:id="rId17"/>
    <p:sldId id="274" r:id="rId18"/>
    <p:sldId id="266" r:id="rId19"/>
    <p:sldId id="275" r:id="rId20"/>
    <p:sldId id="267" r:id="rId21"/>
    <p:sldId id="276" r:id="rId22"/>
    <p:sldId id="277" r:id="rId23"/>
    <p:sldId id="279" r:id="rId24"/>
    <p:sldId id="27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319" autoAdjust="0"/>
  </p:normalViewPr>
  <p:slideViewPr>
    <p:cSldViewPr snapToGrid="0">
      <p:cViewPr varScale="1">
        <p:scale>
          <a:sx n="54" d="100"/>
          <a:sy n="54" d="100"/>
        </p:scale>
        <p:origin x="1116" y="72"/>
      </p:cViewPr>
      <p:guideLst/>
    </p:cSldViewPr>
  </p:slideViewPr>
  <p:notesTextViewPr>
    <p:cViewPr>
      <p:scale>
        <a:sx n="1" d="1"/>
        <a:sy n="1" d="1"/>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399193-3185-4DA1-80BE-30F90E931581}" type="datetimeFigureOut">
              <a:rPr lang="en-CA" smtClean="0"/>
              <a:t>2023-02-10</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04F7D8-87D4-42AC-9877-266C290E8447}" type="slidenum">
              <a:rPr lang="en-CA" smtClean="0"/>
              <a:t>‹#›</a:t>
            </a:fld>
            <a:endParaRPr lang="en-CA"/>
          </a:p>
        </p:txBody>
      </p:sp>
    </p:spTree>
    <p:extLst>
      <p:ext uri="{BB962C8B-B14F-4D97-AF65-F5344CB8AC3E}">
        <p14:creationId xmlns:p14="http://schemas.microsoft.com/office/powerpoint/2010/main" val="3499169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God made the promise of Messianic descent to David while he still had much to learn</a:t>
            </a:r>
          </a:p>
          <a:p>
            <a:pPr marL="171450" indent="-171450">
              <a:buFont typeface="Arial" panose="020B0604020202020204" pitchFamily="34" charset="0"/>
              <a:buChar char="•"/>
            </a:pPr>
            <a:r>
              <a:rPr lang="en-CA" dirty="0"/>
              <a:t>David early in his life grasped the significance of his calling by God</a:t>
            </a:r>
          </a:p>
          <a:p>
            <a:pPr marL="171450" indent="-171450">
              <a:buFont typeface="Arial" panose="020B0604020202020204" pitchFamily="34" charset="0"/>
              <a:buChar char="•"/>
            </a:pPr>
            <a:r>
              <a:rPr lang="en-CA" dirty="0"/>
              <a:t>David looked beyond his physical circumstances and saw the true spiritual nature of the Plan of God</a:t>
            </a:r>
            <a:endParaRPr lang="en-CA" b="1" i="1" u="sng" dirty="0"/>
          </a:p>
          <a:p>
            <a:pPr marL="171450" indent="-171450">
              <a:buFont typeface="Arial" panose="020B0604020202020204" pitchFamily="34" charset="0"/>
              <a:buChar char="•"/>
            </a:pPr>
            <a:r>
              <a:rPr lang="en-CA" dirty="0"/>
              <a:t>David made many mistakes; he committed many sins; but God never rejected him</a:t>
            </a:r>
          </a:p>
          <a:p>
            <a:pPr marL="171450" indent="-171450">
              <a:buFont typeface="Arial" panose="020B0604020202020204" pitchFamily="34" charset="0"/>
              <a:buChar char="•"/>
            </a:pPr>
            <a:r>
              <a:rPr lang="en-CA" dirty="0"/>
              <a:t>God worked carefully with David throughout his life to prepare him for his calling: </a:t>
            </a:r>
            <a:r>
              <a:rPr lang="en-CA" b="1" i="1" u="sng" dirty="0" err="1"/>
              <a:t>ḥesed</a:t>
            </a:r>
            <a:endParaRPr lang="en-CA" dirty="0"/>
          </a:p>
          <a:p>
            <a:pPr marL="171450" indent="-171450">
              <a:buFont typeface="Arial" panose="020B0604020202020204" pitchFamily="34" charset="0"/>
              <a:buChar char="•"/>
            </a:pPr>
            <a:r>
              <a:rPr lang="en-CA" dirty="0"/>
              <a:t>The Bible says more about David than any other person</a:t>
            </a:r>
          </a:p>
          <a:p>
            <a:pPr marL="171450" indent="-171450">
              <a:buFont typeface="Arial" panose="020B0604020202020204" pitchFamily="34" charset="0"/>
              <a:buChar char="•"/>
            </a:pPr>
            <a:r>
              <a:rPr lang="en-CA" dirty="0"/>
              <a:t>We have some 73 Psalms written by David specifically to pass on the teaching he received from God</a:t>
            </a:r>
          </a:p>
          <a:p>
            <a:pPr marL="171450" indent="-171450">
              <a:buFont typeface="Arial" panose="020B0604020202020204" pitchFamily="34" charset="0"/>
              <a:buChar char="•"/>
            </a:pPr>
            <a:r>
              <a:rPr lang="en-CA" dirty="0"/>
              <a:t>Our calling requires us to learn from David </a:t>
            </a:r>
          </a:p>
        </p:txBody>
      </p:sp>
      <p:sp>
        <p:nvSpPr>
          <p:cNvPr id="4" name="Slide Number Placeholder 3"/>
          <p:cNvSpPr>
            <a:spLocks noGrp="1"/>
          </p:cNvSpPr>
          <p:nvPr>
            <p:ph type="sldNum" sz="quarter" idx="5"/>
          </p:nvPr>
        </p:nvSpPr>
        <p:spPr/>
        <p:txBody>
          <a:bodyPr/>
          <a:lstStyle/>
          <a:p>
            <a:fld id="{FE04F7D8-87D4-42AC-9877-266C290E8447}" type="slidenum">
              <a:rPr lang="en-CA" smtClean="0"/>
              <a:t>1</a:t>
            </a:fld>
            <a:endParaRPr lang="en-CA"/>
          </a:p>
        </p:txBody>
      </p:sp>
    </p:spTree>
    <p:extLst>
      <p:ext uri="{BB962C8B-B14F-4D97-AF65-F5344CB8AC3E}">
        <p14:creationId xmlns:p14="http://schemas.microsoft.com/office/powerpoint/2010/main" val="1903657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Matthew is loosely quoting Micah 5:2</a:t>
            </a:r>
          </a:p>
        </p:txBody>
      </p:sp>
      <p:sp>
        <p:nvSpPr>
          <p:cNvPr id="4" name="Slide Number Placeholder 3"/>
          <p:cNvSpPr>
            <a:spLocks noGrp="1"/>
          </p:cNvSpPr>
          <p:nvPr>
            <p:ph type="sldNum" sz="quarter" idx="5"/>
          </p:nvPr>
        </p:nvSpPr>
        <p:spPr/>
        <p:txBody>
          <a:bodyPr/>
          <a:lstStyle/>
          <a:p>
            <a:fld id="{FE04F7D8-87D4-42AC-9877-266C290E8447}" type="slidenum">
              <a:rPr lang="en-CA" smtClean="0"/>
              <a:t>3</a:t>
            </a:fld>
            <a:endParaRPr lang="en-CA"/>
          </a:p>
        </p:txBody>
      </p:sp>
    </p:spTree>
    <p:extLst>
      <p:ext uri="{BB962C8B-B14F-4D97-AF65-F5344CB8AC3E}">
        <p14:creationId xmlns:p14="http://schemas.microsoft.com/office/powerpoint/2010/main" val="1210981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FE04F7D8-87D4-42AC-9877-266C290E8447}" type="slidenum">
              <a:rPr lang="en-CA" smtClean="0"/>
              <a:t>4</a:t>
            </a:fld>
            <a:endParaRPr lang="en-CA"/>
          </a:p>
        </p:txBody>
      </p:sp>
    </p:spTree>
    <p:extLst>
      <p:ext uri="{BB962C8B-B14F-4D97-AF65-F5344CB8AC3E}">
        <p14:creationId xmlns:p14="http://schemas.microsoft.com/office/powerpoint/2010/main" val="279092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the Battle of Elah …</a:t>
            </a:r>
          </a:p>
        </p:txBody>
      </p:sp>
      <p:sp>
        <p:nvSpPr>
          <p:cNvPr id="4" name="Slide Number Placeholder 3"/>
          <p:cNvSpPr>
            <a:spLocks noGrp="1"/>
          </p:cNvSpPr>
          <p:nvPr>
            <p:ph type="sldNum" sz="quarter" idx="5"/>
          </p:nvPr>
        </p:nvSpPr>
        <p:spPr/>
        <p:txBody>
          <a:bodyPr/>
          <a:lstStyle/>
          <a:p>
            <a:fld id="{FE04F7D8-87D4-42AC-9877-266C290E8447}" type="slidenum">
              <a:rPr lang="en-CA" smtClean="0"/>
              <a:t>7</a:t>
            </a:fld>
            <a:endParaRPr lang="en-CA"/>
          </a:p>
        </p:txBody>
      </p:sp>
    </p:spTree>
    <p:extLst>
      <p:ext uri="{BB962C8B-B14F-4D97-AF65-F5344CB8AC3E}">
        <p14:creationId xmlns:p14="http://schemas.microsoft.com/office/powerpoint/2010/main" val="1706163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In 1 Samuel, chapter 16 is a summary of the transition from Saul to David – it is NOT chronological</a:t>
            </a:r>
          </a:p>
          <a:p>
            <a:pPr marL="171450" indent="-171450">
              <a:buFont typeface="Arial" panose="020B0604020202020204" pitchFamily="34" charset="0"/>
              <a:buChar char="•"/>
            </a:pPr>
            <a:r>
              <a:rPr lang="en-CA" dirty="0"/>
              <a:t>Chapter 17 occurs before chapter 16</a:t>
            </a:r>
          </a:p>
        </p:txBody>
      </p:sp>
      <p:sp>
        <p:nvSpPr>
          <p:cNvPr id="4" name="Slide Number Placeholder 3"/>
          <p:cNvSpPr>
            <a:spLocks noGrp="1"/>
          </p:cNvSpPr>
          <p:nvPr>
            <p:ph type="sldNum" sz="quarter" idx="5"/>
          </p:nvPr>
        </p:nvSpPr>
        <p:spPr/>
        <p:txBody>
          <a:bodyPr/>
          <a:lstStyle/>
          <a:p>
            <a:fld id="{FE04F7D8-87D4-42AC-9877-266C290E8447}" type="slidenum">
              <a:rPr lang="en-CA" smtClean="0"/>
              <a:t>9</a:t>
            </a:fld>
            <a:endParaRPr lang="en-CA"/>
          </a:p>
        </p:txBody>
      </p:sp>
    </p:spTree>
    <p:extLst>
      <p:ext uri="{BB962C8B-B14F-4D97-AF65-F5344CB8AC3E}">
        <p14:creationId xmlns:p14="http://schemas.microsoft.com/office/powerpoint/2010/main" val="4142325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E04F7D8-87D4-42AC-9877-266C290E8447}" type="slidenum">
              <a:rPr lang="en-CA" smtClean="0"/>
              <a:t>17</a:t>
            </a:fld>
            <a:endParaRPr lang="en-CA"/>
          </a:p>
        </p:txBody>
      </p:sp>
    </p:spTree>
    <p:extLst>
      <p:ext uri="{BB962C8B-B14F-4D97-AF65-F5344CB8AC3E}">
        <p14:creationId xmlns:p14="http://schemas.microsoft.com/office/powerpoint/2010/main" val="2093588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“sheep shearing” was a time of “feasting” …</a:t>
            </a:r>
          </a:p>
        </p:txBody>
      </p:sp>
      <p:sp>
        <p:nvSpPr>
          <p:cNvPr id="4" name="Slide Number Placeholder 3"/>
          <p:cNvSpPr>
            <a:spLocks noGrp="1"/>
          </p:cNvSpPr>
          <p:nvPr>
            <p:ph type="sldNum" sz="quarter" idx="5"/>
          </p:nvPr>
        </p:nvSpPr>
        <p:spPr/>
        <p:txBody>
          <a:bodyPr/>
          <a:lstStyle/>
          <a:p>
            <a:fld id="{FE04F7D8-87D4-42AC-9877-266C290E8447}" type="slidenum">
              <a:rPr lang="en-CA" smtClean="0"/>
              <a:t>18</a:t>
            </a:fld>
            <a:endParaRPr lang="en-CA"/>
          </a:p>
        </p:txBody>
      </p:sp>
    </p:spTree>
    <p:extLst>
      <p:ext uri="{BB962C8B-B14F-4D97-AF65-F5344CB8AC3E}">
        <p14:creationId xmlns:p14="http://schemas.microsoft.com/office/powerpoint/2010/main" val="761207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 “</a:t>
            </a:r>
            <a:r>
              <a:rPr lang="en-CA" dirty="0" err="1"/>
              <a:t>seah</a:t>
            </a:r>
            <a:r>
              <a:rPr lang="en-CA" dirty="0"/>
              <a:t>” is about 7 liters, about 35 liters</a:t>
            </a:r>
          </a:p>
        </p:txBody>
      </p:sp>
      <p:sp>
        <p:nvSpPr>
          <p:cNvPr id="4" name="Slide Number Placeholder 3"/>
          <p:cNvSpPr>
            <a:spLocks noGrp="1"/>
          </p:cNvSpPr>
          <p:nvPr>
            <p:ph type="sldNum" sz="quarter" idx="5"/>
          </p:nvPr>
        </p:nvSpPr>
        <p:spPr/>
        <p:txBody>
          <a:bodyPr/>
          <a:lstStyle/>
          <a:p>
            <a:fld id="{FE04F7D8-87D4-42AC-9877-266C290E8447}" type="slidenum">
              <a:rPr lang="en-CA" smtClean="0"/>
              <a:t>20</a:t>
            </a:fld>
            <a:endParaRPr lang="en-CA"/>
          </a:p>
        </p:txBody>
      </p:sp>
    </p:spTree>
    <p:extLst>
      <p:ext uri="{BB962C8B-B14F-4D97-AF65-F5344CB8AC3E}">
        <p14:creationId xmlns:p14="http://schemas.microsoft.com/office/powerpoint/2010/main" val="4187695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In spite of this teaching from God, </a:t>
            </a:r>
            <a:r>
              <a:rPr lang="en-CA" b="1" u="sng" dirty="0"/>
              <a:t>David did NOT learn this lesson</a:t>
            </a:r>
            <a:r>
              <a:rPr lang="en-CA" dirty="0"/>
              <a:t>, he made the same mistake on a much larger scale in the Bathsheba/Uriah incident …</a:t>
            </a:r>
          </a:p>
          <a:p>
            <a:pPr marL="171450" indent="-171450">
              <a:buFont typeface="Arial" panose="020B0604020202020204" pitchFamily="34" charset="0"/>
              <a:buChar char="•"/>
            </a:pPr>
            <a:r>
              <a:rPr lang="en-CA" b="1" u="sng" dirty="0"/>
              <a:t>This is a hard lesson to learn </a:t>
            </a:r>
            <a:r>
              <a:rPr lang="en-CA" dirty="0"/>
              <a:t>– we all have tendency to want to it “our own way”</a:t>
            </a:r>
          </a:p>
          <a:p>
            <a:pPr marL="171450" indent="-171450">
              <a:buFont typeface="Arial" panose="020B0604020202020204" pitchFamily="34" charset="0"/>
              <a:buChar char="•"/>
            </a:pPr>
            <a:r>
              <a:rPr lang="en-CA" dirty="0"/>
              <a:t>In the ancient world it was an economic necessity for a woman to be associated with the household of a man …</a:t>
            </a:r>
          </a:p>
        </p:txBody>
      </p:sp>
      <p:sp>
        <p:nvSpPr>
          <p:cNvPr id="4" name="Slide Number Placeholder 3"/>
          <p:cNvSpPr>
            <a:spLocks noGrp="1"/>
          </p:cNvSpPr>
          <p:nvPr>
            <p:ph type="sldNum" sz="quarter" idx="5"/>
          </p:nvPr>
        </p:nvSpPr>
        <p:spPr/>
        <p:txBody>
          <a:bodyPr/>
          <a:lstStyle/>
          <a:p>
            <a:fld id="{FE04F7D8-87D4-42AC-9877-266C290E8447}" type="slidenum">
              <a:rPr lang="en-CA" smtClean="0"/>
              <a:t>21</a:t>
            </a:fld>
            <a:endParaRPr lang="en-CA"/>
          </a:p>
        </p:txBody>
      </p:sp>
    </p:spTree>
    <p:extLst>
      <p:ext uri="{BB962C8B-B14F-4D97-AF65-F5344CB8AC3E}">
        <p14:creationId xmlns:p14="http://schemas.microsoft.com/office/powerpoint/2010/main" val="2020098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4598C-830C-E118-32F8-BD99FD1D38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B1C273D2-7E75-3381-7A6A-B890503CBC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B14C08DF-A67E-9690-012C-FE761F4886BC}"/>
              </a:ext>
            </a:extLst>
          </p:cNvPr>
          <p:cNvSpPr>
            <a:spLocks noGrp="1"/>
          </p:cNvSpPr>
          <p:nvPr>
            <p:ph type="dt" sz="half" idx="10"/>
          </p:nvPr>
        </p:nvSpPr>
        <p:spPr/>
        <p:txBody>
          <a:bodyPr/>
          <a:lstStyle/>
          <a:p>
            <a:fld id="{33FF362E-737D-42B8-BB6E-7E3C4543E3CF}" type="datetimeFigureOut">
              <a:rPr lang="en-CA" smtClean="0"/>
              <a:t>2023-02-10</a:t>
            </a:fld>
            <a:endParaRPr lang="en-CA"/>
          </a:p>
        </p:txBody>
      </p:sp>
      <p:sp>
        <p:nvSpPr>
          <p:cNvPr id="5" name="Footer Placeholder 4">
            <a:extLst>
              <a:ext uri="{FF2B5EF4-FFF2-40B4-BE49-F238E27FC236}">
                <a16:creationId xmlns:a16="http://schemas.microsoft.com/office/drawing/2014/main" id="{3C1E921D-14DB-E3AC-4B2B-A7FE63185AE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9EE1059-5BC3-A0C3-3002-77AC4B39C9EB}"/>
              </a:ext>
            </a:extLst>
          </p:cNvPr>
          <p:cNvSpPr>
            <a:spLocks noGrp="1"/>
          </p:cNvSpPr>
          <p:nvPr>
            <p:ph type="sldNum" sz="quarter" idx="12"/>
          </p:nvPr>
        </p:nvSpPr>
        <p:spPr/>
        <p:txBody>
          <a:bodyPr/>
          <a:lstStyle/>
          <a:p>
            <a:fld id="{8FBF3376-651D-4495-B4E0-C9C261F33F77}" type="slidenum">
              <a:rPr lang="en-CA" smtClean="0"/>
              <a:t>‹#›</a:t>
            </a:fld>
            <a:endParaRPr lang="en-CA"/>
          </a:p>
        </p:txBody>
      </p:sp>
    </p:spTree>
    <p:extLst>
      <p:ext uri="{BB962C8B-B14F-4D97-AF65-F5344CB8AC3E}">
        <p14:creationId xmlns:p14="http://schemas.microsoft.com/office/powerpoint/2010/main" val="2394606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C8726-0003-7E2C-556E-A2648DED8C5D}"/>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18C78677-2C3C-76C2-3D2F-71D3249172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EE6C268-EE8F-DA8A-B76A-F0D6818F2804}"/>
              </a:ext>
            </a:extLst>
          </p:cNvPr>
          <p:cNvSpPr>
            <a:spLocks noGrp="1"/>
          </p:cNvSpPr>
          <p:nvPr>
            <p:ph type="dt" sz="half" idx="10"/>
          </p:nvPr>
        </p:nvSpPr>
        <p:spPr/>
        <p:txBody>
          <a:bodyPr/>
          <a:lstStyle/>
          <a:p>
            <a:fld id="{33FF362E-737D-42B8-BB6E-7E3C4543E3CF}" type="datetimeFigureOut">
              <a:rPr lang="en-CA" smtClean="0"/>
              <a:t>2023-02-10</a:t>
            </a:fld>
            <a:endParaRPr lang="en-CA"/>
          </a:p>
        </p:txBody>
      </p:sp>
      <p:sp>
        <p:nvSpPr>
          <p:cNvPr id="5" name="Footer Placeholder 4">
            <a:extLst>
              <a:ext uri="{FF2B5EF4-FFF2-40B4-BE49-F238E27FC236}">
                <a16:creationId xmlns:a16="http://schemas.microsoft.com/office/drawing/2014/main" id="{B43C7830-2E49-BDDA-9E49-6C2597F7179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FAD93E6-3DC8-9F4E-1504-42D837E19B31}"/>
              </a:ext>
            </a:extLst>
          </p:cNvPr>
          <p:cNvSpPr>
            <a:spLocks noGrp="1"/>
          </p:cNvSpPr>
          <p:nvPr>
            <p:ph type="sldNum" sz="quarter" idx="12"/>
          </p:nvPr>
        </p:nvSpPr>
        <p:spPr/>
        <p:txBody>
          <a:bodyPr/>
          <a:lstStyle/>
          <a:p>
            <a:fld id="{8FBF3376-651D-4495-B4E0-C9C261F33F77}" type="slidenum">
              <a:rPr lang="en-CA" smtClean="0"/>
              <a:t>‹#›</a:t>
            </a:fld>
            <a:endParaRPr lang="en-CA"/>
          </a:p>
        </p:txBody>
      </p:sp>
    </p:spTree>
    <p:extLst>
      <p:ext uri="{BB962C8B-B14F-4D97-AF65-F5344CB8AC3E}">
        <p14:creationId xmlns:p14="http://schemas.microsoft.com/office/powerpoint/2010/main" val="2454701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53E346-3C30-C214-135B-5F23D7F661A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2DCEC51-2E44-166C-A597-D25D310FDA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F51AD78-4582-0B5B-776C-E2F16B205B7D}"/>
              </a:ext>
            </a:extLst>
          </p:cNvPr>
          <p:cNvSpPr>
            <a:spLocks noGrp="1"/>
          </p:cNvSpPr>
          <p:nvPr>
            <p:ph type="dt" sz="half" idx="10"/>
          </p:nvPr>
        </p:nvSpPr>
        <p:spPr/>
        <p:txBody>
          <a:bodyPr/>
          <a:lstStyle/>
          <a:p>
            <a:fld id="{33FF362E-737D-42B8-BB6E-7E3C4543E3CF}" type="datetimeFigureOut">
              <a:rPr lang="en-CA" smtClean="0"/>
              <a:t>2023-02-10</a:t>
            </a:fld>
            <a:endParaRPr lang="en-CA"/>
          </a:p>
        </p:txBody>
      </p:sp>
      <p:sp>
        <p:nvSpPr>
          <p:cNvPr id="5" name="Footer Placeholder 4">
            <a:extLst>
              <a:ext uri="{FF2B5EF4-FFF2-40B4-BE49-F238E27FC236}">
                <a16:creationId xmlns:a16="http://schemas.microsoft.com/office/drawing/2014/main" id="{0A7E2C1C-9315-18D4-583E-D77326810A6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156128E-37EA-7B0D-B686-B592D96B3418}"/>
              </a:ext>
            </a:extLst>
          </p:cNvPr>
          <p:cNvSpPr>
            <a:spLocks noGrp="1"/>
          </p:cNvSpPr>
          <p:nvPr>
            <p:ph type="sldNum" sz="quarter" idx="12"/>
          </p:nvPr>
        </p:nvSpPr>
        <p:spPr/>
        <p:txBody>
          <a:bodyPr/>
          <a:lstStyle/>
          <a:p>
            <a:fld id="{8FBF3376-651D-4495-B4E0-C9C261F33F77}" type="slidenum">
              <a:rPr lang="en-CA" smtClean="0"/>
              <a:t>‹#›</a:t>
            </a:fld>
            <a:endParaRPr lang="en-CA"/>
          </a:p>
        </p:txBody>
      </p:sp>
    </p:spTree>
    <p:extLst>
      <p:ext uri="{BB962C8B-B14F-4D97-AF65-F5344CB8AC3E}">
        <p14:creationId xmlns:p14="http://schemas.microsoft.com/office/powerpoint/2010/main" val="4176020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91BE0-8A74-1B82-88E8-3F4DC53149E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1270F3F-DA8B-1C5B-ABF1-3AF65D5634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3BB0D41-21F6-9C1A-D3E5-D75752A772E2}"/>
              </a:ext>
            </a:extLst>
          </p:cNvPr>
          <p:cNvSpPr>
            <a:spLocks noGrp="1"/>
          </p:cNvSpPr>
          <p:nvPr>
            <p:ph type="dt" sz="half" idx="10"/>
          </p:nvPr>
        </p:nvSpPr>
        <p:spPr/>
        <p:txBody>
          <a:bodyPr/>
          <a:lstStyle/>
          <a:p>
            <a:fld id="{33FF362E-737D-42B8-BB6E-7E3C4543E3CF}" type="datetimeFigureOut">
              <a:rPr lang="en-CA" smtClean="0"/>
              <a:t>2023-02-10</a:t>
            </a:fld>
            <a:endParaRPr lang="en-CA"/>
          </a:p>
        </p:txBody>
      </p:sp>
      <p:sp>
        <p:nvSpPr>
          <p:cNvPr id="5" name="Footer Placeholder 4">
            <a:extLst>
              <a:ext uri="{FF2B5EF4-FFF2-40B4-BE49-F238E27FC236}">
                <a16:creationId xmlns:a16="http://schemas.microsoft.com/office/drawing/2014/main" id="{239A4189-F505-52C3-494F-5CF80098433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477E2F7-7E79-A377-BED3-015BDE6D084C}"/>
              </a:ext>
            </a:extLst>
          </p:cNvPr>
          <p:cNvSpPr>
            <a:spLocks noGrp="1"/>
          </p:cNvSpPr>
          <p:nvPr>
            <p:ph type="sldNum" sz="quarter" idx="12"/>
          </p:nvPr>
        </p:nvSpPr>
        <p:spPr/>
        <p:txBody>
          <a:bodyPr/>
          <a:lstStyle/>
          <a:p>
            <a:fld id="{8FBF3376-651D-4495-B4E0-C9C261F33F77}" type="slidenum">
              <a:rPr lang="en-CA" smtClean="0"/>
              <a:t>‹#›</a:t>
            </a:fld>
            <a:endParaRPr lang="en-CA"/>
          </a:p>
        </p:txBody>
      </p:sp>
    </p:spTree>
    <p:extLst>
      <p:ext uri="{BB962C8B-B14F-4D97-AF65-F5344CB8AC3E}">
        <p14:creationId xmlns:p14="http://schemas.microsoft.com/office/powerpoint/2010/main" val="1903526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EBD20-3AFC-9759-86D6-B76D935252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A8DDD739-7912-9EC7-C65A-8FC173F8FB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62910C-B88D-2F47-8D12-A00F732ACC6A}"/>
              </a:ext>
            </a:extLst>
          </p:cNvPr>
          <p:cNvSpPr>
            <a:spLocks noGrp="1"/>
          </p:cNvSpPr>
          <p:nvPr>
            <p:ph type="dt" sz="half" idx="10"/>
          </p:nvPr>
        </p:nvSpPr>
        <p:spPr/>
        <p:txBody>
          <a:bodyPr/>
          <a:lstStyle/>
          <a:p>
            <a:fld id="{33FF362E-737D-42B8-BB6E-7E3C4543E3CF}" type="datetimeFigureOut">
              <a:rPr lang="en-CA" smtClean="0"/>
              <a:t>2023-02-10</a:t>
            </a:fld>
            <a:endParaRPr lang="en-CA"/>
          </a:p>
        </p:txBody>
      </p:sp>
      <p:sp>
        <p:nvSpPr>
          <p:cNvPr id="5" name="Footer Placeholder 4">
            <a:extLst>
              <a:ext uri="{FF2B5EF4-FFF2-40B4-BE49-F238E27FC236}">
                <a16:creationId xmlns:a16="http://schemas.microsoft.com/office/drawing/2014/main" id="{D710ACD6-6C59-1C46-E848-772B867E4C9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424B5D1-C547-3821-6631-F414A9D9E6D3}"/>
              </a:ext>
            </a:extLst>
          </p:cNvPr>
          <p:cNvSpPr>
            <a:spLocks noGrp="1"/>
          </p:cNvSpPr>
          <p:nvPr>
            <p:ph type="sldNum" sz="quarter" idx="12"/>
          </p:nvPr>
        </p:nvSpPr>
        <p:spPr/>
        <p:txBody>
          <a:bodyPr/>
          <a:lstStyle/>
          <a:p>
            <a:fld id="{8FBF3376-651D-4495-B4E0-C9C261F33F77}" type="slidenum">
              <a:rPr lang="en-CA" smtClean="0"/>
              <a:t>‹#›</a:t>
            </a:fld>
            <a:endParaRPr lang="en-CA"/>
          </a:p>
        </p:txBody>
      </p:sp>
    </p:spTree>
    <p:extLst>
      <p:ext uri="{BB962C8B-B14F-4D97-AF65-F5344CB8AC3E}">
        <p14:creationId xmlns:p14="http://schemas.microsoft.com/office/powerpoint/2010/main" val="4261046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FED7-7F64-04F3-8B21-9DCC7AE29E7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02E31A3-9850-7BB9-B968-95D356CE2B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691D493C-C349-E595-0D58-989408E303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C50F29ED-DFE7-9C7B-384E-F33A676BF6AB}"/>
              </a:ext>
            </a:extLst>
          </p:cNvPr>
          <p:cNvSpPr>
            <a:spLocks noGrp="1"/>
          </p:cNvSpPr>
          <p:nvPr>
            <p:ph type="dt" sz="half" idx="10"/>
          </p:nvPr>
        </p:nvSpPr>
        <p:spPr/>
        <p:txBody>
          <a:bodyPr/>
          <a:lstStyle/>
          <a:p>
            <a:fld id="{33FF362E-737D-42B8-BB6E-7E3C4543E3CF}" type="datetimeFigureOut">
              <a:rPr lang="en-CA" smtClean="0"/>
              <a:t>2023-02-10</a:t>
            </a:fld>
            <a:endParaRPr lang="en-CA"/>
          </a:p>
        </p:txBody>
      </p:sp>
      <p:sp>
        <p:nvSpPr>
          <p:cNvPr id="6" name="Footer Placeholder 5">
            <a:extLst>
              <a:ext uri="{FF2B5EF4-FFF2-40B4-BE49-F238E27FC236}">
                <a16:creationId xmlns:a16="http://schemas.microsoft.com/office/drawing/2014/main" id="{BC98CCEC-A87E-0C5D-31B5-87082FA6FD6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D02981E-610B-CF4D-819B-683005294526}"/>
              </a:ext>
            </a:extLst>
          </p:cNvPr>
          <p:cNvSpPr>
            <a:spLocks noGrp="1"/>
          </p:cNvSpPr>
          <p:nvPr>
            <p:ph type="sldNum" sz="quarter" idx="12"/>
          </p:nvPr>
        </p:nvSpPr>
        <p:spPr/>
        <p:txBody>
          <a:bodyPr/>
          <a:lstStyle/>
          <a:p>
            <a:fld id="{8FBF3376-651D-4495-B4E0-C9C261F33F77}" type="slidenum">
              <a:rPr lang="en-CA" smtClean="0"/>
              <a:t>‹#›</a:t>
            </a:fld>
            <a:endParaRPr lang="en-CA"/>
          </a:p>
        </p:txBody>
      </p:sp>
    </p:spTree>
    <p:extLst>
      <p:ext uri="{BB962C8B-B14F-4D97-AF65-F5344CB8AC3E}">
        <p14:creationId xmlns:p14="http://schemas.microsoft.com/office/powerpoint/2010/main" val="1335652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9E0B2-B7A7-370D-6579-E0E3456A2BF4}"/>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E211E9A0-542D-A7AA-395C-BC7BC11E5B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0332EF-2EB0-27AF-B355-5F41015B23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4F332C56-7AE1-2913-2165-479547462B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637602-7D07-D088-D29D-A66012CFDA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2068209-D538-BF6C-4C0D-2532E1CB81A3}"/>
              </a:ext>
            </a:extLst>
          </p:cNvPr>
          <p:cNvSpPr>
            <a:spLocks noGrp="1"/>
          </p:cNvSpPr>
          <p:nvPr>
            <p:ph type="dt" sz="half" idx="10"/>
          </p:nvPr>
        </p:nvSpPr>
        <p:spPr/>
        <p:txBody>
          <a:bodyPr/>
          <a:lstStyle/>
          <a:p>
            <a:fld id="{33FF362E-737D-42B8-BB6E-7E3C4543E3CF}" type="datetimeFigureOut">
              <a:rPr lang="en-CA" smtClean="0"/>
              <a:t>2023-02-10</a:t>
            </a:fld>
            <a:endParaRPr lang="en-CA"/>
          </a:p>
        </p:txBody>
      </p:sp>
      <p:sp>
        <p:nvSpPr>
          <p:cNvPr id="8" name="Footer Placeholder 7">
            <a:extLst>
              <a:ext uri="{FF2B5EF4-FFF2-40B4-BE49-F238E27FC236}">
                <a16:creationId xmlns:a16="http://schemas.microsoft.com/office/drawing/2014/main" id="{9A9B7DF9-574B-D02E-85C3-9DA23662FDE0}"/>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A2668672-D78F-1615-58A9-3D5FF911C95C}"/>
              </a:ext>
            </a:extLst>
          </p:cNvPr>
          <p:cNvSpPr>
            <a:spLocks noGrp="1"/>
          </p:cNvSpPr>
          <p:nvPr>
            <p:ph type="sldNum" sz="quarter" idx="12"/>
          </p:nvPr>
        </p:nvSpPr>
        <p:spPr/>
        <p:txBody>
          <a:bodyPr/>
          <a:lstStyle/>
          <a:p>
            <a:fld id="{8FBF3376-651D-4495-B4E0-C9C261F33F77}" type="slidenum">
              <a:rPr lang="en-CA" smtClean="0"/>
              <a:t>‹#›</a:t>
            </a:fld>
            <a:endParaRPr lang="en-CA"/>
          </a:p>
        </p:txBody>
      </p:sp>
    </p:spTree>
    <p:extLst>
      <p:ext uri="{BB962C8B-B14F-4D97-AF65-F5344CB8AC3E}">
        <p14:creationId xmlns:p14="http://schemas.microsoft.com/office/powerpoint/2010/main" val="3831994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41326-9E81-00D9-5087-8DBFB8373822}"/>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1A6EECA9-F333-A879-1C81-1DC31F7729CA}"/>
              </a:ext>
            </a:extLst>
          </p:cNvPr>
          <p:cNvSpPr>
            <a:spLocks noGrp="1"/>
          </p:cNvSpPr>
          <p:nvPr>
            <p:ph type="dt" sz="half" idx="10"/>
          </p:nvPr>
        </p:nvSpPr>
        <p:spPr/>
        <p:txBody>
          <a:bodyPr/>
          <a:lstStyle/>
          <a:p>
            <a:fld id="{33FF362E-737D-42B8-BB6E-7E3C4543E3CF}" type="datetimeFigureOut">
              <a:rPr lang="en-CA" smtClean="0"/>
              <a:t>2023-02-10</a:t>
            </a:fld>
            <a:endParaRPr lang="en-CA"/>
          </a:p>
        </p:txBody>
      </p:sp>
      <p:sp>
        <p:nvSpPr>
          <p:cNvPr id="4" name="Footer Placeholder 3">
            <a:extLst>
              <a:ext uri="{FF2B5EF4-FFF2-40B4-BE49-F238E27FC236}">
                <a16:creationId xmlns:a16="http://schemas.microsoft.com/office/drawing/2014/main" id="{FA3EA8C0-71B6-DD51-A3FC-E23A1A8010E6}"/>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F9A8833C-753B-DBEE-7C98-332D4E4B4B3A}"/>
              </a:ext>
            </a:extLst>
          </p:cNvPr>
          <p:cNvSpPr>
            <a:spLocks noGrp="1"/>
          </p:cNvSpPr>
          <p:nvPr>
            <p:ph type="sldNum" sz="quarter" idx="12"/>
          </p:nvPr>
        </p:nvSpPr>
        <p:spPr/>
        <p:txBody>
          <a:bodyPr/>
          <a:lstStyle/>
          <a:p>
            <a:fld id="{8FBF3376-651D-4495-B4E0-C9C261F33F77}" type="slidenum">
              <a:rPr lang="en-CA" smtClean="0"/>
              <a:t>‹#›</a:t>
            </a:fld>
            <a:endParaRPr lang="en-CA"/>
          </a:p>
        </p:txBody>
      </p:sp>
    </p:spTree>
    <p:extLst>
      <p:ext uri="{BB962C8B-B14F-4D97-AF65-F5344CB8AC3E}">
        <p14:creationId xmlns:p14="http://schemas.microsoft.com/office/powerpoint/2010/main" val="2504180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A0C406-27CA-361A-04BD-A7C318FAF456}"/>
              </a:ext>
            </a:extLst>
          </p:cNvPr>
          <p:cNvSpPr>
            <a:spLocks noGrp="1"/>
          </p:cNvSpPr>
          <p:nvPr>
            <p:ph type="dt" sz="half" idx="10"/>
          </p:nvPr>
        </p:nvSpPr>
        <p:spPr/>
        <p:txBody>
          <a:bodyPr/>
          <a:lstStyle/>
          <a:p>
            <a:fld id="{33FF362E-737D-42B8-BB6E-7E3C4543E3CF}" type="datetimeFigureOut">
              <a:rPr lang="en-CA" smtClean="0"/>
              <a:t>2023-02-10</a:t>
            </a:fld>
            <a:endParaRPr lang="en-CA"/>
          </a:p>
        </p:txBody>
      </p:sp>
      <p:sp>
        <p:nvSpPr>
          <p:cNvPr id="3" name="Footer Placeholder 2">
            <a:extLst>
              <a:ext uri="{FF2B5EF4-FFF2-40B4-BE49-F238E27FC236}">
                <a16:creationId xmlns:a16="http://schemas.microsoft.com/office/drawing/2014/main" id="{ADAD24A6-BEF4-969D-A93C-0D65F85CB0F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D54E23F-D780-44B1-0CC4-D49B78A62641}"/>
              </a:ext>
            </a:extLst>
          </p:cNvPr>
          <p:cNvSpPr>
            <a:spLocks noGrp="1"/>
          </p:cNvSpPr>
          <p:nvPr>
            <p:ph type="sldNum" sz="quarter" idx="12"/>
          </p:nvPr>
        </p:nvSpPr>
        <p:spPr/>
        <p:txBody>
          <a:bodyPr/>
          <a:lstStyle/>
          <a:p>
            <a:fld id="{8FBF3376-651D-4495-B4E0-C9C261F33F77}" type="slidenum">
              <a:rPr lang="en-CA" smtClean="0"/>
              <a:t>‹#›</a:t>
            </a:fld>
            <a:endParaRPr lang="en-CA"/>
          </a:p>
        </p:txBody>
      </p:sp>
    </p:spTree>
    <p:extLst>
      <p:ext uri="{BB962C8B-B14F-4D97-AF65-F5344CB8AC3E}">
        <p14:creationId xmlns:p14="http://schemas.microsoft.com/office/powerpoint/2010/main" val="341159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8D61B-85C7-6067-C15D-7FD291D7E2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29680705-7590-478C-E1F6-75933B48A0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BCD0DD56-28D9-EEF2-D5DC-EC05BFA0AE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14E018-2694-506A-842A-8353FB074F19}"/>
              </a:ext>
            </a:extLst>
          </p:cNvPr>
          <p:cNvSpPr>
            <a:spLocks noGrp="1"/>
          </p:cNvSpPr>
          <p:nvPr>
            <p:ph type="dt" sz="half" idx="10"/>
          </p:nvPr>
        </p:nvSpPr>
        <p:spPr/>
        <p:txBody>
          <a:bodyPr/>
          <a:lstStyle/>
          <a:p>
            <a:fld id="{33FF362E-737D-42B8-BB6E-7E3C4543E3CF}" type="datetimeFigureOut">
              <a:rPr lang="en-CA" smtClean="0"/>
              <a:t>2023-02-10</a:t>
            </a:fld>
            <a:endParaRPr lang="en-CA"/>
          </a:p>
        </p:txBody>
      </p:sp>
      <p:sp>
        <p:nvSpPr>
          <p:cNvPr id="6" name="Footer Placeholder 5">
            <a:extLst>
              <a:ext uri="{FF2B5EF4-FFF2-40B4-BE49-F238E27FC236}">
                <a16:creationId xmlns:a16="http://schemas.microsoft.com/office/drawing/2014/main" id="{55DAC614-21CE-97F8-1256-19ED0FBB84A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B49908A-5CD3-B85B-F95C-D4316C56CB25}"/>
              </a:ext>
            </a:extLst>
          </p:cNvPr>
          <p:cNvSpPr>
            <a:spLocks noGrp="1"/>
          </p:cNvSpPr>
          <p:nvPr>
            <p:ph type="sldNum" sz="quarter" idx="12"/>
          </p:nvPr>
        </p:nvSpPr>
        <p:spPr/>
        <p:txBody>
          <a:bodyPr/>
          <a:lstStyle/>
          <a:p>
            <a:fld id="{8FBF3376-651D-4495-B4E0-C9C261F33F77}" type="slidenum">
              <a:rPr lang="en-CA" smtClean="0"/>
              <a:t>‹#›</a:t>
            </a:fld>
            <a:endParaRPr lang="en-CA"/>
          </a:p>
        </p:txBody>
      </p:sp>
    </p:spTree>
    <p:extLst>
      <p:ext uri="{BB962C8B-B14F-4D97-AF65-F5344CB8AC3E}">
        <p14:creationId xmlns:p14="http://schemas.microsoft.com/office/powerpoint/2010/main" val="1024989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E7113-A6B6-3472-E819-261AA6C5AF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1B7430FF-01A8-F39B-64C2-2D88A867DA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43BA511A-6143-CDC8-F14C-A2CCDAAF8C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D202B4-DDFE-9B7C-6B41-61770025BEA4}"/>
              </a:ext>
            </a:extLst>
          </p:cNvPr>
          <p:cNvSpPr>
            <a:spLocks noGrp="1"/>
          </p:cNvSpPr>
          <p:nvPr>
            <p:ph type="dt" sz="half" idx="10"/>
          </p:nvPr>
        </p:nvSpPr>
        <p:spPr/>
        <p:txBody>
          <a:bodyPr/>
          <a:lstStyle/>
          <a:p>
            <a:fld id="{33FF362E-737D-42B8-BB6E-7E3C4543E3CF}" type="datetimeFigureOut">
              <a:rPr lang="en-CA" smtClean="0"/>
              <a:t>2023-02-10</a:t>
            </a:fld>
            <a:endParaRPr lang="en-CA"/>
          </a:p>
        </p:txBody>
      </p:sp>
      <p:sp>
        <p:nvSpPr>
          <p:cNvPr id="6" name="Footer Placeholder 5">
            <a:extLst>
              <a:ext uri="{FF2B5EF4-FFF2-40B4-BE49-F238E27FC236}">
                <a16:creationId xmlns:a16="http://schemas.microsoft.com/office/drawing/2014/main" id="{AEF04E00-411A-EE1E-2BBB-65726CFD4A5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4CE8B1B-BB07-1AD9-8B12-15CB3B55C4CE}"/>
              </a:ext>
            </a:extLst>
          </p:cNvPr>
          <p:cNvSpPr>
            <a:spLocks noGrp="1"/>
          </p:cNvSpPr>
          <p:nvPr>
            <p:ph type="sldNum" sz="quarter" idx="12"/>
          </p:nvPr>
        </p:nvSpPr>
        <p:spPr/>
        <p:txBody>
          <a:bodyPr/>
          <a:lstStyle/>
          <a:p>
            <a:fld id="{8FBF3376-651D-4495-B4E0-C9C261F33F77}" type="slidenum">
              <a:rPr lang="en-CA" smtClean="0"/>
              <a:t>‹#›</a:t>
            </a:fld>
            <a:endParaRPr lang="en-CA"/>
          </a:p>
        </p:txBody>
      </p:sp>
    </p:spTree>
    <p:extLst>
      <p:ext uri="{BB962C8B-B14F-4D97-AF65-F5344CB8AC3E}">
        <p14:creationId xmlns:p14="http://schemas.microsoft.com/office/powerpoint/2010/main" val="2116342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F957D7-DDC8-DF64-ACDB-3CB5550976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C3A1FFD-1CD6-B632-09F9-5591E06239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C30603B-5C19-9DD7-20BB-AC1C8A44F8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FF362E-737D-42B8-BB6E-7E3C4543E3CF}" type="datetimeFigureOut">
              <a:rPr lang="en-CA" smtClean="0"/>
              <a:t>2023-02-10</a:t>
            </a:fld>
            <a:endParaRPr lang="en-CA"/>
          </a:p>
        </p:txBody>
      </p:sp>
      <p:sp>
        <p:nvSpPr>
          <p:cNvPr id="5" name="Footer Placeholder 4">
            <a:extLst>
              <a:ext uri="{FF2B5EF4-FFF2-40B4-BE49-F238E27FC236}">
                <a16:creationId xmlns:a16="http://schemas.microsoft.com/office/drawing/2014/main" id="{09AAEB8D-D296-060F-55AB-8BE4FB802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EA0AA75A-F3EB-5685-124D-0889F96747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BF3376-651D-4495-B4E0-C9C261F33F77}" type="slidenum">
              <a:rPr lang="en-CA" smtClean="0"/>
              <a:t>‹#›</a:t>
            </a:fld>
            <a:endParaRPr lang="en-CA"/>
          </a:p>
        </p:txBody>
      </p:sp>
    </p:spTree>
    <p:extLst>
      <p:ext uri="{BB962C8B-B14F-4D97-AF65-F5344CB8AC3E}">
        <p14:creationId xmlns:p14="http://schemas.microsoft.com/office/powerpoint/2010/main" val="1303057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B6618-89B7-C7AD-B18F-271858971DFF}"/>
              </a:ext>
            </a:extLst>
          </p:cNvPr>
          <p:cNvSpPr>
            <a:spLocks noGrp="1"/>
          </p:cNvSpPr>
          <p:nvPr>
            <p:ph type="ctrTitle"/>
          </p:nvPr>
        </p:nvSpPr>
        <p:spPr>
          <a:xfrm>
            <a:off x="0" y="0"/>
            <a:ext cx="12192000" cy="1146875"/>
          </a:xfrm>
        </p:spPr>
        <p:txBody>
          <a:bodyPr>
            <a:normAutofit/>
          </a:bodyPr>
          <a:lstStyle/>
          <a:p>
            <a:r>
              <a:rPr lang="en-CA" dirty="0">
                <a:latin typeface="Arial Black" panose="020B0A04020102020204" pitchFamily="34" charset="0"/>
              </a:rPr>
              <a:t>David - Learning to be King</a:t>
            </a:r>
          </a:p>
        </p:txBody>
      </p:sp>
      <p:sp>
        <p:nvSpPr>
          <p:cNvPr id="3" name="Subtitle 2">
            <a:extLst>
              <a:ext uri="{FF2B5EF4-FFF2-40B4-BE49-F238E27FC236}">
                <a16:creationId xmlns:a16="http://schemas.microsoft.com/office/drawing/2014/main" id="{C3D1AC93-2796-1CE5-EC6B-A12F8FB7959E}"/>
              </a:ext>
            </a:extLst>
          </p:cNvPr>
          <p:cNvSpPr>
            <a:spLocks noGrp="1"/>
          </p:cNvSpPr>
          <p:nvPr>
            <p:ph type="subTitle" idx="1"/>
          </p:nvPr>
        </p:nvSpPr>
        <p:spPr>
          <a:xfrm>
            <a:off x="-1" y="1146875"/>
            <a:ext cx="12192001" cy="5711125"/>
          </a:xfrm>
        </p:spPr>
        <p:txBody>
          <a:bodyPr>
            <a:normAutofit/>
          </a:bodyPr>
          <a:lstStyle/>
          <a:p>
            <a:pPr>
              <a:spcBef>
                <a:spcPts val="0"/>
              </a:spcBef>
            </a:pPr>
            <a:r>
              <a:rPr lang="en-CA" b="1" i="1" dirty="0">
                <a:solidFill>
                  <a:srgbClr val="FF0000"/>
                </a:solidFill>
                <a:highlight>
                  <a:srgbClr val="FFFF00"/>
                </a:highlight>
              </a:rPr>
              <a:t>When I look at your heavens</a:t>
            </a:r>
            <a:r>
              <a:rPr lang="en-CA" b="1" dirty="0">
                <a:solidFill>
                  <a:srgbClr val="FF0000"/>
                </a:solidFill>
              </a:rPr>
              <a:t>, the work of your fingers,</a:t>
            </a:r>
            <a:br>
              <a:rPr lang="en-CA" b="1" dirty="0">
                <a:solidFill>
                  <a:srgbClr val="FF0000"/>
                </a:solidFill>
              </a:rPr>
            </a:br>
            <a:r>
              <a:rPr lang="en-CA" b="1" dirty="0">
                <a:solidFill>
                  <a:srgbClr val="FF0000"/>
                </a:solidFill>
              </a:rPr>
              <a:t>the moon and the stars, which you have set in place,</a:t>
            </a:r>
            <a:br>
              <a:rPr lang="en-CA" b="1" dirty="0">
                <a:solidFill>
                  <a:srgbClr val="FF0000"/>
                </a:solidFill>
              </a:rPr>
            </a:br>
            <a:r>
              <a:rPr lang="en-CA" b="1" i="1" dirty="0">
                <a:solidFill>
                  <a:srgbClr val="FF0000"/>
                </a:solidFill>
                <a:highlight>
                  <a:srgbClr val="FFFF00"/>
                </a:highlight>
              </a:rPr>
              <a:t>what is man that you are mindful of him</a:t>
            </a:r>
            <a:r>
              <a:rPr lang="en-CA" b="1" dirty="0">
                <a:solidFill>
                  <a:srgbClr val="FF0000"/>
                </a:solidFill>
              </a:rPr>
              <a:t>, and the son of man that you care for him?</a:t>
            </a:r>
          </a:p>
          <a:p>
            <a:pPr algn="r">
              <a:spcBef>
                <a:spcPts val="0"/>
              </a:spcBef>
            </a:pPr>
            <a:r>
              <a:rPr lang="en-CA" sz="2000" dirty="0"/>
              <a:t>Psalm 8:3-4 ESV</a:t>
            </a:r>
          </a:p>
          <a:p>
            <a:pPr>
              <a:spcBef>
                <a:spcPts val="0"/>
              </a:spcBef>
            </a:pPr>
            <a:r>
              <a:rPr lang="en-CA" b="1" dirty="0">
                <a:solidFill>
                  <a:srgbClr val="FF0000"/>
                </a:solidFill>
              </a:rPr>
              <a:t>… when I was being made in secret …  </a:t>
            </a:r>
            <a:r>
              <a:rPr lang="en-CA" b="1" i="1" dirty="0">
                <a:solidFill>
                  <a:srgbClr val="FF0000"/>
                </a:solidFill>
                <a:highlight>
                  <a:srgbClr val="FFFF00"/>
                </a:highlight>
              </a:rPr>
              <a:t>Your eyes saw my unformed substance</a:t>
            </a:r>
            <a:r>
              <a:rPr lang="en-CA" b="1" dirty="0">
                <a:solidFill>
                  <a:srgbClr val="FF0000"/>
                </a:solidFill>
              </a:rPr>
              <a:t>;</a:t>
            </a:r>
            <a:br>
              <a:rPr lang="en-CA" b="1" dirty="0">
                <a:solidFill>
                  <a:srgbClr val="FF0000"/>
                </a:solidFill>
              </a:rPr>
            </a:br>
            <a:r>
              <a:rPr lang="en-CA" b="1" i="1" dirty="0">
                <a:solidFill>
                  <a:srgbClr val="FF0000"/>
                </a:solidFill>
                <a:highlight>
                  <a:srgbClr val="FFFF00"/>
                </a:highlight>
              </a:rPr>
              <a:t>in your book were written</a:t>
            </a:r>
            <a:r>
              <a:rPr lang="en-CA" b="1" dirty="0">
                <a:solidFill>
                  <a:srgbClr val="FF0000"/>
                </a:solidFill>
              </a:rPr>
              <a:t>, every one of them, </a:t>
            </a:r>
            <a:r>
              <a:rPr lang="en-CA" b="1" i="1" dirty="0">
                <a:solidFill>
                  <a:srgbClr val="FF0000"/>
                </a:solidFill>
                <a:highlight>
                  <a:srgbClr val="FFFF00"/>
                </a:highlight>
              </a:rPr>
              <a:t>the days that were formed for me</a:t>
            </a:r>
            <a:r>
              <a:rPr lang="en-CA" b="1" dirty="0">
                <a:solidFill>
                  <a:srgbClr val="FF0000"/>
                </a:solidFill>
              </a:rPr>
              <a:t>,</a:t>
            </a:r>
            <a:br>
              <a:rPr lang="en-CA" b="1" dirty="0">
                <a:solidFill>
                  <a:srgbClr val="FF0000"/>
                </a:solidFill>
              </a:rPr>
            </a:br>
            <a:r>
              <a:rPr lang="en-CA" b="1" dirty="0">
                <a:solidFill>
                  <a:srgbClr val="FF0000"/>
                </a:solidFill>
              </a:rPr>
              <a:t>when as yet there was none of them.</a:t>
            </a:r>
            <a:br>
              <a:rPr lang="en-CA" b="1" dirty="0">
                <a:solidFill>
                  <a:srgbClr val="FF0000"/>
                </a:solidFill>
              </a:rPr>
            </a:br>
            <a:r>
              <a:rPr lang="en-CA" b="1" i="1" dirty="0">
                <a:solidFill>
                  <a:srgbClr val="FF0000"/>
                </a:solidFill>
                <a:highlight>
                  <a:srgbClr val="FFFF00"/>
                </a:highlight>
              </a:rPr>
              <a:t>How precious to me are your thoughts, O God</a:t>
            </a:r>
            <a:r>
              <a:rPr lang="en-CA" b="1" dirty="0">
                <a:solidFill>
                  <a:srgbClr val="FF0000"/>
                </a:solidFill>
              </a:rPr>
              <a:t>!  How vast is the sum of them!</a:t>
            </a:r>
          </a:p>
          <a:p>
            <a:pPr algn="r">
              <a:spcBef>
                <a:spcPts val="0"/>
              </a:spcBef>
            </a:pPr>
            <a:r>
              <a:rPr lang="en-CA" sz="2000" dirty="0"/>
              <a:t>Psalm 139:15-17 ESV</a:t>
            </a:r>
          </a:p>
          <a:p>
            <a:pPr>
              <a:spcBef>
                <a:spcPts val="0"/>
              </a:spcBef>
            </a:pPr>
            <a:r>
              <a:rPr lang="en-CA" b="1" i="1" dirty="0">
                <a:solidFill>
                  <a:srgbClr val="FF0000"/>
                </a:solidFill>
                <a:highlight>
                  <a:srgbClr val="FFFF00"/>
                </a:highlight>
              </a:rPr>
              <a:t>Teach me your way</a:t>
            </a:r>
            <a:r>
              <a:rPr lang="en-CA" b="1" dirty="0">
                <a:solidFill>
                  <a:srgbClr val="FF0000"/>
                </a:solidFill>
              </a:rPr>
              <a:t>, O LORD, that I may </a:t>
            </a:r>
            <a:r>
              <a:rPr lang="en-CA" b="1" i="1" dirty="0">
                <a:solidFill>
                  <a:srgbClr val="FF0000"/>
                </a:solidFill>
                <a:highlight>
                  <a:srgbClr val="FFFF00"/>
                </a:highlight>
              </a:rPr>
              <a:t>walk in your truth</a:t>
            </a:r>
            <a:r>
              <a:rPr lang="en-CA" b="1" dirty="0">
                <a:solidFill>
                  <a:srgbClr val="FF0000"/>
                </a:solidFill>
              </a:rPr>
              <a:t>; unite my heart </a:t>
            </a:r>
            <a:r>
              <a:rPr lang="en-CA" b="1" i="1" dirty="0">
                <a:solidFill>
                  <a:srgbClr val="FF0000"/>
                </a:solidFill>
                <a:highlight>
                  <a:srgbClr val="FFFF00"/>
                </a:highlight>
              </a:rPr>
              <a:t>to fear your name</a:t>
            </a:r>
            <a:r>
              <a:rPr lang="en-CA" b="1" dirty="0">
                <a:solidFill>
                  <a:srgbClr val="FF0000"/>
                </a:solidFill>
              </a:rPr>
              <a:t>.</a:t>
            </a:r>
            <a:br>
              <a:rPr lang="en-CA" b="1" dirty="0">
                <a:solidFill>
                  <a:srgbClr val="FF0000"/>
                </a:solidFill>
              </a:rPr>
            </a:br>
            <a:r>
              <a:rPr lang="en-CA" b="1" dirty="0">
                <a:solidFill>
                  <a:srgbClr val="FF0000"/>
                </a:solidFill>
              </a:rPr>
              <a:t>For I am ready to fall, and my pain is ever before me.</a:t>
            </a:r>
            <a:br>
              <a:rPr lang="en-CA" b="1" dirty="0">
                <a:solidFill>
                  <a:srgbClr val="FF0000"/>
                </a:solidFill>
              </a:rPr>
            </a:br>
            <a:r>
              <a:rPr lang="en-CA" b="1" i="1" dirty="0">
                <a:solidFill>
                  <a:srgbClr val="FF0000"/>
                </a:solidFill>
                <a:highlight>
                  <a:srgbClr val="FFFF00"/>
                </a:highlight>
              </a:rPr>
              <a:t>I confess my iniquity</a:t>
            </a:r>
            <a:r>
              <a:rPr lang="en-CA" b="1" dirty="0">
                <a:solidFill>
                  <a:srgbClr val="FF0000"/>
                </a:solidFill>
              </a:rPr>
              <a:t>; I am sorry for my sin.</a:t>
            </a:r>
          </a:p>
          <a:p>
            <a:pPr>
              <a:spcBef>
                <a:spcPts val="0"/>
              </a:spcBef>
            </a:pPr>
            <a:r>
              <a:rPr lang="en-CA" b="1" dirty="0">
                <a:solidFill>
                  <a:srgbClr val="FF0000"/>
                </a:solidFill>
              </a:rPr>
              <a:t>But </a:t>
            </a:r>
            <a:r>
              <a:rPr lang="en-CA" b="1" i="1" dirty="0">
                <a:solidFill>
                  <a:srgbClr val="FF0000"/>
                </a:solidFill>
                <a:highlight>
                  <a:srgbClr val="FFFF00"/>
                </a:highlight>
              </a:rPr>
              <a:t>I will sing of your strength</a:t>
            </a:r>
            <a:r>
              <a:rPr lang="en-CA" b="1" dirty="0">
                <a:solidFill>
                  <a:srgbClr val="FF0000"/>
                </a:solidFill>
              </a:rPr>
              <a:t>;  </a:t>
            </a:r>
            <a:r>
              <a:rPr lang="en-CA" b="1" i="1" dirty="0">
                <a:solidFill>
                  <a:srgbClr val="FF0000"/>
                </a:solidFill>
                <a:highlight>
                  <a:srgbClr val="FFFF00"/>
                </a:highlight>
              </a:rPr>
              <a:t>I will sing aloud of your [</a:t>
            </a:r>
            <a:r>
              <a:rPr lang="en-CA" b="1" i="1" dirty="0" err="1">
                <a:solidFill>
                  <a:srgbClr val="FF0000"/>
                </a:solidFill>
                <a:highlight>
                  <a:srgbClr val="FFFF00"/>
                </a:highlight>
              </a:rPr>
              <a:t>ḥesed</a:t>
            </a:r>
            <a:r>
              <a:rPr lang="en-CA" b="1" i="1" dirty="0">
                <a:solidFill>
                  <a:srgbClr val="FF0000"/>
                </a:solidFill>
                <a:highlight>
                  <a:srgbClr val="FFFF00"/>
                </a:highlight>
              </a:rPr>
              <a:t>]</a:t>
            </a:r>
            <a:r>
              <a:rPr lang="en-CA" b="1" dirty="0">
                <a:solidFill>
                  <a:srgbClr val="FF0000"/>
                </a:solidFill>
              </a:rPr>
              <a:t> in the morning.</a:t>
            </a:r>
            <a:br>
              <a:rPr lang="en-CA" b="1" dirty="0">
                <a:solidFill>
                  <a:srgbClr val="FF0000"/>
                </a:solidFill>
              </a:rPr>
            </a:br>
            <a:r>
              <a:rPr lang="en-CA" b="1" dirty="0">
                <a:solidFill>
                  <a:srgbClr val="FF0000"/>
                </a:solidFill>
              </a:rPr>
              <a:t>For you have been to me a fortress and a refuge in the day of my distress.</a:t>
            </a:r>
            <a:br>
              <a:rPr lang="en-CA" b="1" dirty="0">
                <a:solidFill>
                  <a:srgbClr val="FF0000"/>
                </a:solidFill>
              </a:rPr>
            </a:br>
            <a:r>
              <a:rPr lang="en-CA" b="1" dirty="0">
                <a:solidFill>
                  <a:srgbClr val="FF0000"/>
                </a:solidFill>
              </a:rPr>
              <a:t>O my Strength, </a:t>
            </a:r>
            <a:r>
              <a:rPr lang="en-CA" b="1" i="1" dirty="0">
                <a:solidFill>
                  <a:srgbClr val="FF0000"/>
                </a:solidFill>
                <a:highlight>
                  <a:srgbClr val="FFFF00"/>
                </a:highlight>
              </a:rPr>
              <a:t>I will sing praises to you</a:t>
            </a:r>
            <a:r>
              <a:rPr lang="en-CA" b="1" dirty="0">
                <a:solidFill>
                  <a:srgbClr val="FF0000"/>
                </a:solidFill>
              </a:rPr>
              <a:t>, for you, O God, are my fortress, </a:t>
            </a:r>
            <a:br>
              <a:rPr lang="en-CA" b="1" dirty="0">
                <a:solidFill>
                  <a:srgbClr val="FF0000"/>
                </a:solidFill>
              </a:rPr>
            </a:br>
            <a:r>
              <a:rPr lang="en-CA" b="1" dirty="0">
                <a:solidFill>
                  <a:srgbClr val="FF0000"/>
                </a:solidFill>
              </a:rPr>
              <a:t>the God who shows me [</a:t>
            </a:r>
            <a:r>
              <a:rPr lang="en-CA" b="1" dirty="0" err="1">
                <a:solidFill>
                  <a:srgbClr val="FF0000"/>
                </a:solidFill>
              </a:rPr>
              <a:t>ḥesed</a:t>
            </a:r>
            <a:r>
              <a:rPr lang="en-CA" b="1" dirty="0">
                <a:solidFill>
                  <a:srgbClr val="FF0000"/>
                </a:solidFill>
              </a:rPr>
              <a:t>].</a:t>
            </a:r>
          </a:p>
          <a:p>
            <a:pPr algn="r">
              <a:spcBef>
                <a:spcPts val="0"/>
              </a:spcBef>
            </a:pPr>
            <a:r>
              <a:rPr lang="en-CA" sz="2000" dirty="0"/>
              <a:t>Psalms 86:11, 38:17-18, 59:16-17 ESV</a:t>
            </a:r>
          </a:p>
        </p:txBody>
      </p:sp>
      <p:sp>
        <p:nvSpPr>
          <p:cNvPr id="5" name="TextBox 4">
            <a:extLst>
              <a:ext uri="{FF2B5EF4-FFF2-40B4-BE49-F238E27FC236}">
                <a16:creationId xmlns:a16="http://schemas.microsoft.com/office/drawing/2014/main" id="{068827C0-E177-E04A-8F90-E8D3CCE93879}"/>
              </a:ext>
            </a:extLst>
          </p:cNvPr>
          <p:cNvSpPr txBox="1"/>
          <p:nvPr/>
        </p:nvSpPr>
        <p:spPr>
          <a:xfrm>
            <a:off x="-1" y="6604084"/>
            <a:ext cx="12192001" cy="253916"/>
          </a:xfrm>
          <a:prstGeom prst="rect">
            <a:avLst/>
          </a:prstGeom>
          <a:noFill/>
        </p:spPr>
        <p:txBody>
          <a:bodyPr wrap="square">
            <a:spAutoFit/>
          </a:bodyPr>
          <a:lstStyle/>
          <a:p>
            <a:r>
              <a:rPr lang="en-CA" sz="1050" dirty="0"/>
              <a:t>©2023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3905133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581188-80F3-A3C1-F5AD-460161516055}"/>
              </a:ext>
            </a:extLst>
          </p:cNvPr>
          <p:cNvSpPr txBox="1"/>
          <p:nvPr/>
        </p:nvSpPr>
        <p:spPr>
          <a:xfrm>
            <a:off x="0" y="366623"/>
            <a:ext cx="12192000" cy="6124754"/>
          </a:xfrm>
          <a:prstGeom prst="rect">
            <a:avLst/>
          </a:prstGeom>
          <a:noFill/>
        </p:spPr>
        <p:txBody>
          <a:bodyPr wrap="square">
            <a:spAutoFit/>
          </a:bodyPr>
          <a:lstStyle/>
          <a:p>
            <a:pPr marL="231775" indent="-231775">
              <a:buFont typeface="Arial" panose="020B0604020202020204" pitchFamily="34" charset="0"/>
              <a:buChar char="•"/>
            </a:pPr>
            <a:r>
              <a:rPr lang="en-CA" sz="2800" dirty="0"/>
              <a:t>After the Battle of Elah, </a:t>
            </a:r>
            <a:r>
              <a:rPr lang="en-CA" sz="2800" b="1" dirty="0">
                <a:highlight>
                  <a:srgbClr val="FFFF00"/>
                </a:highlight>
              </a:rPr>
              <a:t>David goes into “part time” service for Saul</a:t>
            </a:r>
            <a:r>
              <a:rPr lang="en-CA" sz="2800" dirty="0"/>
              <a:t>, but returns to his sheep where Samuel finds him and anoints him king: </a:t>
            </a:r>
          </a:p>
          <a:p>
            <a:pPr lvl="1"/>
            <a:r>
              <a:rPr lang="en-CA" sz="2400" b="1" u="sng" dirty="0"/>
              <a:t>1 Samuel 16:11-13 ESV</a:t>
            </a:r>
          </a:p>
          <a:p>
            <a:pPr lvl="1"/>
            <a:r>
              <a:rPr lang="en-CA" sz="2400" dirty="0"/>
              <a:t>Then Samuel said to Jesse, “Are all your sons here?” And he said, “</a:t>
            </a:r>
            <a:r>
              <a:rPr lang="en-CA" sz="2400" b="1" dirty="0">
                <a:highlight>
                  <a:srgbClr val="FFFF00"/>
                </a:highlight>
              </a:rPr>
              <a:t>There remains yet the youngest, but behold, he is keeping the sheep</a:t>
            </a:r>
            <a:r>
              <a:rPr lang="en-CA" sz="2400" dirty="0"/>
              <a:t>.”  And Samuel said to Jesse, “Send and get him, for we will not sit down till he comes here.”  And he sent and brought him in.  Now he was ruddy and had beautiful eyes and was handsome.  </a:t>
            </a:r>
            <a:r>
              <a:rPr lang="en-CA" sz="2400" b="1" dirty="0">
                <a:highlight>
                  <a:srgbClr val="FFFF00"/>
                </a:highlight>
              </a:rPr>
              <a:t>And the LORD said, “Arise, anoint him, for this is he.”</a:t>
            </a:r>
            <a:r>
              <a:rPr lang="en-CA" sz="2400" dirty="0"/>
              <a:t>  Then Samuel took the horn of oil and anointed him in the midst of his brothers.  And </a:t>
            </a:r>
            <a:r>
              <a:rPr lang="en-CA" sz="2400" b="1" dirty="0">
                <a:highlight>
                  <a:srgbClr val="FFFF00"/>
                </a:highlight>
              </a:rPr>
              <a:t>the Spirit of the LORD rushed upon David from that day forward</a:t>
            </a:r>
            <a:r>
              <a:rPr lang="en-CA" sz="2400" dirty="0"/>
              <a:t>. </a:t>
            </a:r>
          </a:p>
          <a:p>
            <a:pPr marL="231775" indent="-231775">
              <a:buFont typeface="Arial" panose="020B0604020202020204" pitchFamily="34" charset="0"/>
              <a:buChar char="•"/>
            </a:pPr>
            <a:r>
              <a:rPr lang="en-CA" sz="2800" dirty="0"/>
              <a:t>God had seen to David’s careful preparation</a:t>
            </a:r>
          </a:p>
          <a:p>
            <a:pPr marL="231775" indent="-231775">
              <a:buFont typeface="Arial" panose="020B0604020202020204" pitchFamily="34" charset="0"/>
              <a:buChar char="•"/>
            </a:pPr>
            <a:r>
              <a:rPr lang="en-CA" sz="2800" dirty="0"/>
              <a:t>David demonstrated his readiness to serve God</a:t>
            </a:r>
          </a:p>
          <a:p>
            <a:pPr marL="231775" indent="-231775">
              <a:buFont typeface="Arial" panose="020B0604020202020204" pitchFamily="34" charset="0"/>
              <a:buChar char="•"/>
            </a:pPr>
            <a:r>
              <a:rPr lang="en-CA" sz="2800" dirty="0"/>
              <a:t>Therefore, </a:t>
            </a:r>
            <a:r>
              <a:rPr lang="en-CA" sz="2800" b="1" dirty="0">
                <a:highlight>
                  <a:srgbClr val="FFFF00"/>
                </a:highlight>
              </a:rPr>
              <a:t>God made the commitment to David that he would be king</a:t>
            </a:r>
            <a:r>
              <a:rPr lang="en-CA" sz="2800" dirty="0"/>
              <a:t> and provided him with the </a:t>
            </a:r>
            <a:r>
              <a:rPr lang="en-CA" sz="2800" b="1" dirty="0">
                <a:highlight>
                  <a:srgbClr val="FFFF00"/>
                </a:highlight>
              </a:rPr>
              <a:t>“indwelling” of the Holy Spirit</a:t>
            </a:r>
            <a:r>
              <a:rPr lang="en-CA" sz="2800" dirty="0"/>
              <a:t>, provided him with “conversion”, </a:t>
            </a:r>
            <a:r>
              <a:rPr lang="en-CA" sz="2800" b="1" dirty="0">
                <a:highlight>
                  <a:srgbClr val="FFFF00"/>
                </a:highlight>
              </a:rPr>
              <a:t>so that he could live by the Way of God</a:t>
            </a:r>
            <a:r>
              <a:rPr lang="en-CA" sz="2800" dirty="0"/>
              <a:t> and become the king who would be the “type” of the King of kings</a:t>
            </a:r>
          </a:p>
        </p:txBody>
      </p:sp>
    </p:spTree>
    <p:extLst>
      <p:ext uri="{BB962C8B-B14F-4D97-AF65-F5344CB8AC3E}">
        <p14:creationId xmlns:p14="http://schemas.microsoft.com/office/powerpoint/2010/main" val="1603108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9C721D-82F6-EE36-3DF1-C0FE53BC741F}"/>
              </a:ext>
            </a:extLst>
          </p:cNvPr>
          <p:cNvSpPr txBox="1"/>
          <p:nvPr/>
        </p:nvSpPr>
        <p:spPr>
          <a:xfrm>
            <a:off x="0" y="489734"/>
            <a:ext cx="12192000" cy="5878532"/>
          </a:xfrm>
          <a:prstGeom prst="rect">
            <a:avLst/>
          </a:prstGeom>
          <a:noFill/>
        </p:spPr>
        <p:txBody>
          <a:bodyPr wrap="square">
            <a:spAutoFit/>
          </a:bodyPr>
          <a:lstStyle/>
          <a:p>
            <a:pPr marL="342900" indent="-342900">
              <a:buFont typeface="Arial" panose="020B0604020202020204" pitchFamily="34" charset="0"/>
              <a:buChar char="•"/>
            </a:pPr>
            <a:r>
              <a:rPr lang="en-CA" sz="2800" b="1" dirty="0">
                <a:highlight>
                  <a:srgbClr val="FFFF00"/>
                </a:highlight>
              </a:rPr>
              <a:t>God saw in David a person with whom he could work</a:t>
            </a:r>
            <a:r>
              <a:rPr lang="en-CA" sz="2800" dirty="0"/>
              <a:t>:</a:t>
            </a:r>
            <a:endParaRPr lang="en-CA" sz="2400" dirty="0"/>
          </a:p>
          <a:p>
            <a:pPr marL="465138"/>
            <a:r>
              <a:rPr lang="en-CA" sz="2400" b="1" u="sng" dirty="0"/>
              <a:t>1 Samuel 16:7 ESV</a:t>
            </a:r>
          </a:p>
          <a:p>
            <a:pPr marL="465138"/>
            <a:r>
              <a:rPr lang="en-CA" sz="2400" dirty="0"/>
              <a:t>But the LORD said to Samuel, “</a:t>
            </a:r>
            <a:r>
              <a:rPr lang="en-CA" sz="2400" b="1" dirty="0">
                <a:highlight>
                  <a:srgbClr val="FFFF00"/>
                </a:highlight>
              </a:rPr>
              <a:t>Do not look on his appearance or on the height of his stature</a:t>
            </a:r>
            <a:r>
              <a:rPr lang="en-CA" sz="2400" dirty="0"/>
              <a:t>, because I have rejected him.  For </a:t>
            </a:r>
            <a:r>
              <a:rPr lang="en-CA" sz="2400" b="1" dirty="0">
                <a:highlight>
                  <a:srgbClr val="FFFF00"/>
                </a:highlight>
              </a:rPr>
              <a:t>the LORD sees not as man sees</a:t>
            </a:r>
            <a:r>
              <a:rPr lang="en-CA" sz="2400" dirty="0"/>
              <a:t>: man looks on the outward appearance, but </a:t>
            </a:r>
            <a:r>
              <a:rPr lang="en-CA" sz="2400" b="1" dirty="0">
                <a:highlight>
                  <a:srgbClr val="FFFF00"/>
                </a:highlight>
              </a:rPr>
              <a:t>the LORD looks on the heart</a:t>
            </a:r>
            <a:r>
              <a:rPr lang="en-CA" sz="2400" dirty="0"/>
              <a:t>.”</a:t>
            </a:r>
          </a:p>
          <a:p>
            <a:pPr marL="342900" indent="-342900">
              <a:spcBef>
                <a:spcPts val="1200"/>
              </a:spcBef>
              <a:buFont typeface="Arial" panose="020B0604020202020204" pitchFamily="34" charset="0"/>
              <a:buChar char="•"/>
            </a:pPr>
            <a:r>
              <a:rPr lang="en-CA" sz="2800" dirty="0"/>
              <a:t>The rest of David’s life is a record of God’s working with “David’s heart” to make him a person that could inhabit eternity as a member of the God Family</a:t>
            </a:r>
          </a:p>
          <a:p>
            <a:pPr marL="342900" indent="-342900">
              <a:spcBef>
                <a:spcPts val="1200"/>
              </a:spcBef>
              <a:buFont typeface="Arial" panose="020B0604020202020204" pitchFamily="34" charset="0"/>
              <a:buChar char="•"/>
            </a:pPr>
            <a:r>
              <a:rPr lang="en-CA" sz="2800" b="1" dirty="0">
                <a:highlight>
                  <a:srgbClr val="FFFF00"/>
                </a:highlight>
              </a:rPr>
              <a:t>This is the story of every person called by God …</a:t>
            </a:r>
            <a:r>
              <a:rPr lang="en-CA" sz="2800" dirty="0"/>
              <a:t>  </a:t>
            </a:r>
          </a:p>
          <a:p>
            <a:pPr marL="342900" indent="-342900">
              <a:spcBef>
                <a:spcPts val="1200"/>
              </a:spcBef>
              <a:buFont typeface="Arial" panose="020B0604020202020204" pitchFamily="34" charset="0"/>
              <a:buChar char="•"/>
            </a:pPr>
            <a:r>
              <a:rPr lang="en-CA" sz="2800" dirty="0"/>
              <a:t>The episodes are different for each one of us, but </a:t>
            </a:r>
            <a:r>
              <a:rPr lang="en-CA" sz="2800" b="1" dirty="0">
                <a:highlight>
                  <a:srgbClr val="FFFF00"/>
                </a:highlight>
              </a:rPr>
              <a:t>God is careful to ensure that we learn the Way of God</a:t>
            </a:r>
            <a:r>
              <a:rPr lang="en-CA" sz="2800" dirty="0"/>
              <a:t> so that he can grant us the gift of eternal life:</a:t>
            </a:r>
          </a:p>
          <a:p>
            <a:pPr lvl="1"/>
            <a:r>
              <a:rPr lang="en-CA" sz="2400" b="1" u="sng" dirty="0"/>
              <a:t>Philippians 1:6 ESV</a:t>
            </a:r>
            <a:br>
              <a:rPr lang="en-CA" sz="2400" dirty="0"/>
            </a:br>
            <a:r>
              <a:rPr lang="en-CA" sz="2400" dirty="0"/>
              <a:t>And I am sure of this, that </a:t>
            </a:r>
            <a:r>
              <a:rPr lang="en-CA" sz="2400" b="1" dirty="0">
                <a:highlight>
                  <a:srgbClr val="FFFF00"/>
                </a:highlight>
              </a:rPr>
              <a:t>he who began a good work in you will bring it to completion at the day of Jesus Christ</a:t>
            </a:r>
            <a:r>
              <a:rPr lang="en-CA" sz="2400" dirty="0"/>
              <a:t>.</a:t>
            </a:r>
          </a:p>
        </p:txBody>
      </p:sp>
    </p:spTree>
    <p:extLst>
      <p:ext uri="{BB962C8B-B14F-4D97-AF65-F5344CB8AC3E}">
        <p14:creationId xmlns:p14="http://schemas.microsoft.com/office/powerpoint/2010/main" val="646640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C2724-F943-B89B-5530-664D627C79B8}"/>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The Wandering Years </a:t>
            </a:r>
          </a:p>
        </p:txBody>
      </p:sp>
      <p:sp>
        <p:nvSpPr>
          <p:cNvPr id="3" name="Content Placeholder 2">
            <a:extLst>
              <a:ext uri="{FF2B5EF4-FFF2-40B4-BE49-F238E27FC236}">
                <a16:creationId xmlns:a16="http://schemas.microsoft.com/office/drawing/2014/main" id="{D7020B61-A6BF-7BC0-CC6D-338B0E6C1B4F}"/>
              </a:ext>
            </a:extLst>
          </p:cNvPr>
          <p:cNvSpPr>
            <a:spLocks noGrp="1"/>
          </p:cNvSpPr>
          <p:nvPr>
            <p:ph idx="1"/>
          </p:nvPr>
        </p:nvSpPr>
        <p:spPr>
          <a:xfrm>
            <a:off x="0" y="1177871"/>
            <a:ext cx="12192000" cy="5680128"/>
          </a:xfrm>
        </p:spPr>
        <p:txBody>
          <a:bodyPr/>
          <a:lstStyle/>
          <a:p>
            <a:r>
              <a:rPr lang="en-CA" b="1" dirty="0">
                <a:highlight>
                  <a:srgbClr val="FFFF00"/>
                </a:highlight>
              </a:rPr>
              <a:t>David did NOT remain in Saul’s service long</a:t>
            </a:r>
            <a:r>
              <a:rPr lang="en-CA" dirty="0"/>
              <a:t> – Saul was overcome with jealousy, which became paranoic:</a:t>
            </a:r>
          </a:p>
          <a:p>
            <a:pPr marL="457200" lvl="1" indent="0">
              <a:buNone/>
            </a:pPr>
            <a:r>
              <a:rPr lang="en-CA" b="1" u="sng" dirty="0"/>
              <a:t>1 Samuel 18:8-9, 17b, 22:7-8 ESV</a:t>
            </a:r>
          </a:p>
          <a:p>
            <a:pPr marL="457200" lvl="1" indent="0">
              <a:buNone/>
            </a:pPr>
            <a:r>
              <a:rPr lang="en-CA" dirty="0"/>
              <a:t>And Saul was very angry, and this saying displeased him. He said, “</a:t>
            </a:r>
            <a:r>
              <a:rPr lang="en-CA" b="1" dirty="0">
                <a:highlight>
                  <a:srgbClr val="FFFF00"/>
                </a:highlight>
              </a:rPr>
              <a:t>They have ascribed to David ten thousands, and to me they have ascribed thousands</a:t>
            </a:r>
            <a:r>
              <a:rPr lang="en-CA" dirty="0"/>
              <a:t>, and </a:t>
            </a:r>
            <a:r>
              <a:rPr lang="en-CA" b="1" dirty="0">
                <a:highlight>
                  <a:srgbClr val="FFFF00"/>
                </a:highlight>
              </a:rPr>
              <a:t>what more can he have but the kingdom</a:t>
            </a:r>
            <a:r>
              <a:rPr lang="en-CA" dirty="0"/>
              <a:t>?”  And </a:t>
            </a:r>
            <a:r>
              <a:rPr lang="en-CA" b="1" dirty="0">
                <a:highlight>
                  <a:srgbClr val="FFFF00"/>
                </a:highlight>
              </a:rPr>
              <a:t>Saul eyed David from that day on</a:t>
            </a:r>
            <a:r>
              <a:rPr lang="en-CA" dirty="0"/>
              <a:t>.  … For Saul thought, “Let not my hand be against him, but </a:t>
            </a:r>
            <a:r>
              <a:rPr lang="en-CA" b="1" dirty="0">
                <a:highlight>
                  <a:srgbClr val="FFFF00"/>
                </a:highlight>
              </a:rPr>
              <a:t>let the hand of the Philistines be against him</a:t>
            </a:r>
            <a:r>
              <a:rPr lang="en-CA" dirty="0"/>
              <a:t>.”</a:t>
            </a:r>
          </a:p>
          <a:p>
            <a:pPr marL="457200" lvl="1" indent="0">
              <a:buNone/>
            </a:pPr>
            <a:r>
              <a:rPr lang="en-CA" dirty="0"/>
              <a:t> And Saul said to his servants who stood about him, “Hear now, people of Benjamin; will the son of Jesse give every one of you fields and vineyards, will he make you all commanders of thousands and commanders of hundreds,  that </a:t>
            </a:r>
            <a:r>
              <a:rPr lang="en-CA" b="1" dirty="0">
                <a:highlight>
                  <a:srgbClr val="FFFF00"/>
                </a:highlight>
              </a:rPr>
              <a:t>all of you have conspired against me</a:t>
            </a:r>
            <a:r>
              <a:rPr lang="en-CA" dirty="0"/>
              <a:t>?  No one discloses to me when </a:t>
            </a:r>
            <a:r>
              <a:rPr lang="en-CA" b="1" dirty="0">
                <a:highlight>
                  <a:srgbClr val="FFFF00"/>
                </a:highlight>
              </a:rPr>
              <a:t>my son makes a covenant with the son of Jesse</a:t>
            </a:r>
            <a:r>
              <a:rPr lang="en-CA" dirty="0"/>
              <a:t>.  </a:t>
            </a:r>
            <a:r>
              <a:rPr lang="en-CA" b="1" dirty="0">
                <a:highlight>
                  <a:srgbClr val="FFFF00"/>
                </a:highlight>
              </a:rPr>
              <a:t>None of you is sorry for me or discloses to me that my son has stirred up my servant against me</a:t>
            </a:r>
            <a:r>
              <a:rPr lang="en-CA" dirty="0"/>
              <a:t>, to lie in wait, as at this day.”</a:t>
            </a:r>
          </a:p>
          <a:p>
            <a:r>
              <a:rPr lang="en-CA" dirty="0"/>
              <a:t>David is forced to flee from Saul and spends some years moving around in the Judean wilderness, where Saul pursues him relentlessly</a:t>
            </a:r>
          </a:p>
        </p:txBody>
      </p:sp>
    </p:spTree>
    <p:extLst>
      <p:ext uri="{BB962C8B-B14F-4D97-AF65-F5344CB8AC3E}">
        <p14:creationId xmlns:p14="http://schemas.microsoft.com/office/powerpoint/2010/main" val="3331572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D78EF-186F-5928-834A-380C6F168E17}"/>
              </a:ext>
            </a:extLst>
          </p:cNvPr>
          <p:cNvSpPr>
            <a:spLocks noGrp="1"/>
          </p:cNvSpPr>
          <p:nvPr>
            <p:ph type="title"/>
          </p:nvPr>
        </p:nvSpPr>
        <p:spPr>
          <a:xfrm>
            <a:off x="838200" y="-1"/>
            <a:ext cx="10515600" cy="1191987"/>
          </a:xfrm>
        </p:spPr>
        <p:txBody>
          <a:bodyPr/>
          <a:lstStyle/>
          <a:p>
            <a:pPr algn="ctr"/>
            <a:r>
              <a:rPr lang="en-CA" dirty="0">
                <a:latin typeface="Arial Black" panose="020B0A04020102020204" pitchFamily="34" charset="0"/>
              </a:rPr>
              <a:t>David Shows Some Confusion</a:t>
            </a:r>
          </a:p>
        </p:txBody>
      </p:sp>
      <p:sp>
        <p:nvSpPr>
          <p:cNvPr id="3" name="Content Placeholder 2">
            <a:extLst>
              <a:ext uri="{FF2B5EF4-FFF2-40B4-BE49-F238E27FC236}">
                <a16:creationId xmlns:a16="http://schemas.microsoft.com/office/drawing/2014/main" id="{236D8E62-2627-3566-D587-5833748604C1}"/>
              </a:ext>
            </a:extLst>
          </p:cNvPr>
          <p:cNvSpPr>
            <a:spLocks noGrp="1"/>
          </p:cNvSpPr>
          <p:nvPr>
            <p:ph idx="1"/>
          </p:nvPr>
        </p:nvSpPr>
        <p:spPr>
          <a:xfrm>
            <a:off x="0" y="1191986"/>
            <a:ext cx="12192000" cy="5666013"/>
          </a:xfrm>
        </p:spPr>
        <p:txBody>
          <a:bodyPr>
            <a:normAutofit/>
          </a:bodyPr>
          <a:lstStyle/>
          <a:p>
            <a:r>
              <a:rPr lang="en-CA" dirty="0"/>
              <a:t>Soon after fleeing from Saul, </a:t>
            </a:r>
            <a:r>
              <a:rPr lang="en-CA" b="1" dirty="0">
                <a:highlight>
                  <a:srgbClr val="FFFF00"/>
                </a:highlight>
              </a:rPr>
              <a:t>David makes the mistake of attempting to take refuge with Achish</a:t>
            </a:r>
            <a:r>
              <a:rPr lang="en-CA" dirty="0"/>
              <a:t>, the Philistine King of Gath:</a:t>
            </a:r>
          </a:p>
          <a:p>
            <a:pPr marL="457200" lvl="1" indent="0">
              <a:spcBef>
                <a:spcPts val="0"/>
              </a:spcBef>
              <a:buNone/>
            </a:pPr>
            <a:r>
              <a:rPr lang="en-CA" b="1" u="sng" dirty="0"/>
              <a:t>1 Samuel 21:10-13 ESV</a:t>
            </a:r>
          </a:p>
          <a:p>
            <a:pPr marL="457200" lvl="1" indent="0">
              <a:spcBef>
                <a:spcPts val="0"/>
              </a:spcBef>
              <a:buNone/>
            </a:pPr>
            <a:r>
              <a:rPr lang="en-CA" dirty="0"/>
              <a:t>And David rose and fled that day from Saul and went to Achish the king of Gath.  And the servants of Achish said to him, “</a:t>
            </a:r>
            <a:r>
              <a:rPr lang="en-CA" b="1" dirty="0">
                <a:highlight>
                  <a:srgbClr val="FFFF00"/>
                </a:highlight>
              </a:rPr>
              <a:t>Is not this David the king of the land</a:t>
            </a:r>
            <a:r>
              <a:rPr lang="en-CA" dirty="0"/>
              <a:t>?  Did they not sing to one another of him in dances,</a:t>
            </a:r>
          </a:p>
          <a:p>
            <a:pPr marL="914400" lvl="2" indent="0">
              <a:spcBef>
                <a:spcPts val="0"/>
              </a:spcBef>
              <a:buNone/>
            </a:pPr>
            <a:r>
              <a:rPr lang="en-CA" sz="2400" dirty="0"/>
              <a:t>‘Saul has struck down his thousands, and David his ten thousands’?”</a:t>
            </a:r>
          </a:p>
          <a:p>
            <a:pPr marL="457200" lvl="1" indent="0">
              <a:buNone/>
            </a:pPr>
            <a:r>
              <a:rPr lang="en-CA" dirty="0"/>
              <a:t>And </a:t>
            </a:r>
            <a:r>
              <a:rPr lang="en-CA" b="1" dirty="0">
                <a:highlight>
                  <a:srgbClr val="FFFF00"/>
                </a:highlight>
              </a:rPr>
              <a:t>David took these words to heart and was much afraid of Achish the king of Gath</a:t>
            </a:r>
            <a:r>
              <a:rPr lang="en-CA" dirty="0"/>
              <a:t>.  </a:t>
            </a:r>
            <a:br>
              <a:rPr lang="en-CA" dirty="0"/>
            </a:br>
            <a:r>
              <a:rPr lang="en-CA" dirty="0"/>
              <a:t>So he changed his behavior before them and pretended to be insane in their hands and made marks on the doors of the gate and let his spittle run down his beard. </a:t>
            </a:r>
          </a:p>
          <a:p>
            <a:r>
              <a:rPr lang="en-CA" dirty="0"/>
              <a:t>There is no reason given why David went to Achish at this time or what he hoped to accomplish, but it seems to have been an obvious mistake</a:t>
            </a:r>
          </a:p>
          <a:p>
            <a:r>
              <a:rPr lang="en-CA" dirty="0"/>
              <a:t>Again, </a:t>
            </a:r>
            <a:r>
              <a:rPr lang="en-CA" b="1" dirty="0">
                <a:highlight>
                  <a:srgbClr val="FFFF00"/>
                </a:highlight>
              </a:rPr>
              <a:t>God works with us far more than we probably know to recover us from our mistakes</a:t>
            </a:r>
            <a:r>
              <a:rPr lang="en-CA" dirty="0"/>
              <a:t> along the way  </a:t>
            </a:r>
          </a:p>
        </p:txBody>
      </p:sp>
    </p:spTree>
    <p:extLst>
      <p:ext uri="{BB962C8B-B14F-4D97-AF65-F5344CB8AC3E}">
        <p14:creationId xmlns:p14="http://schemas.microsoft.com/office/powerpoint/2010/main" val="389879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C25DBA-7F1C-B391-535D-3AB9AA24CB8A}"/>
              </a:ext>
            </a:extLst>
          </p:cNvPr>
          <p:cNvSpPr txBox="1"/>
          <p:nvPr/>
        </p:nvSpPr>
        <p:spPr>
          <a:xfrm>
            <a:off x="0" y="12680"/>
            <a:ext cx="12191999" cy="6647974"/>
          </a:xfrm>
          <a:prstGeom prst="rect">
            <a:avLst/>
          </a:prstGeom>
          <a:noFill/>
        </p:spPr>
        <p:txBody>
          <a:bodyPr wrap="square">
            <a:spAutoFit/>
          </a:bodyPr>
          <a:lstStyle/>
          <a:p>
            <a:pPr marL="228600" indent="-228600">
              <a:buFont typeface="Arial" panose="020B0604020202020204" pitchFamily="34" charset="0"/>
              <a:buChar char="•"/>
            </a:pPr>
            <a:r>
              <a:rPr lang="en-CA" sz="2800" dirty="0"/>
              <a:t>The superscriptions of Psalms 34 and 56 relate them to this incident:</a:t>
            </a:r>
          </a:p>
          <a:p>
            <a:pPr marL="457200"/>
            <a:r>
              <a:rPr lang="en-CA" sz="2400" b="1" u="sng" dirty="0"/>
              <a:t>Psalm 56:1-3, 12-13 ESV</a:t>
            </a:r>
          </a:p>
          <a:p>
            <a:pPr marL="457200"/>
            <a:r>
              <a:rPr lang="en-CA" sz="2400" b="1" dirty="0">
                <a:highlight>
                  <a:srgbClr val="FFFF00"/>
                </a:highlight>
              </a:rPr>
              <a:t>Be gracious to me, O God, for man tramples on me</a:t>
            </a:r>
            <a:r>
              <a:rPr lang="en-CA" sz="2400" dirty="0"/>
              <a:t>; all day long an attacker oppresses me;</a:t>
            </a:r>
            <a:br>
              <a:rPr lang="en-CA" sz="2400" dirty="0"/>
            </a:br>
            <a:r>
              <a:rPr lang="en-CA" sz="2400" dirty="0"/>
              <a:t>my enemies trample on me all day long, for many attack me proudly. </a:t>
            </a:r>
            <a:br>
              <a:rPr lang="en-CA" sz="2400" dirty="0"/>
            </a:br>
            <a:r>
              <a:rPr lang="en-CA" sz="2400" b="1" dirty="0">
                <a:highlight>
                  <a:srgbClr val="FFFF00"/>
                </a:highlight>
              </a:rPr>
              <a:t>When I am afraid, I put my trust in you</a:t>
            </a:r>
            <a:r>
              <a:rPr lang="en-CA" sz="2400" dirty="0"/>
              <a:t>.</a:t>
            </a:r>
            <a:br>
              <a:rPr lang="en-CA" sz="2400" dirty="0"/>
            </a:br>
            <a:r>
              <a:rPr lang="en-CA" sz="2400" dirty="0"/>
              <a:t>I must perform my vows to you, O God; I will render thank offerings to you.</a:t>
            </a:r>
            <a:br>
              <a:rPr lang="en-CA" sz="2400" dirty="0"/>
            </a:br>
            <a:r>
              <a:rPr lang="en-CA" sz="2400" dirty="0"/>
              <a:t>For you have delivered my [life] from death, yes, my feet from falling,</a:t>
            </a:r>
            <a:br>
              <a:rPr lang="en-CA" sz="2400" dirty="0"/>
            </a:br>
            <a:r>
              <a:rPr lang="en-CA" sz="2400" b="1" dirty="0">
                <a:highlight>
                  <a:srgbClr val="FFFF00"/>
                </a:highlight>
              </a:rPr>
              <a:t>that I may walk before God in the light of life</a:t>
            </a:r>
            <a:r>
              <a:rPr lang="en-CA" sz="2400" dirty="0"/>
              <a:t>.</a:t>
            </a:r>
          </a:p>
          <a:p>
            <a:pPr marL="457200">
              <a:spcBef>
                <a:spcPts val="1200"/>
              </a:spcBef>
            </a:pPr>
            <a:r>
              <a:rPr lang="en-CA" sz="2400" b="1" u="sng" dirty="0"/>
              <a:t>Psalm 34:19-22 ESV</a:t>
            </a:r>
          </a:p>
          <a:p>
            <a:pPr marL="457200"/>
            <a:r>
              <a:rPr lang="en-CA" sz="2400" b="1" dirty="0">
                <a:highlight>
                  <a:srgbClr val="FFFF00"/>
                </a:highlight>
              </a:rPr>
              <a:t>Many are the afflictions of the righteous</a:t>
            </a:r>
            <a:r>
              <a:rPr lang="en-CA" sz="2400" dirty="0"/>
              <a:t>, but </a:t>
            </a:r>
            <a:r>
              <a:rPr lang="en-CA" sz="2400" b="1" dirty="0">
                <a:highlight>
                  <a:srgbClr val="FFFF00"/>
                </a:highlight>
              </a:rPr>
              <a:t>the LORD delivers him out of them all</a:t>
            </a:r>
            <a:r>
              <a:rPr lang="en-CA" sz="2400" dirty="0"/>
              <a:t>.</a:t>
            </a:r>
            <a:br>
              <a:rPr lang="en-CA" sz="2400" dirty="0"/>
            </a:br>
            <a:r>
              <a:rPr lang="en-CA" sz="2400" dirty="0"/>
              <a:t>He keeps all his bones; not one of them is broken.</a:t>
            </a:r>
            <a:br>
              <a:rPr lang="en-CA" sz="2400" dirty="0"/>
            </a:br>
            <a:r>
              <a:rPr lang="en-CA" sz="2400" dirty="0"/>
              <a:t>Affliction will slay the wicked, and those who hate the righteous will be condemned.</a:t>
            </a:r>
            <a:br>
              <a:rPr lang="en-CA" sz="2400" dirty="0"/>
            </a:br>
            <a:r>
              <a:rPr lang="en-CA" sz="2400" b="1" dirty="0">
                <a:highlight>
                  <a:srgbClr val="FFFF00"/>
                </a:highlight>
              </a:rPr>
              <a:t>The LORD redeems the life of his servants</a:t>
            </a:r>
            <a:r>
              <a:rPr lang="en-CA" sz="2400" dirty="0"/>
              <a:t>; </a:t>
            </a:r>
            <a:br>
              <a:rPr lang="en-CA" sz="2400" dirty="0"/>
            </a:br>
            <a:r>
              <a:rPr lang="en-CA" sz="2400" dirty="0"/>
              <a:t>none of those who take refuge in him will be condemned.</a:t>
            </a:r>
          </a:p>
          <a:p>
            <a:pPr marL="228600" indent="-228600">
              <a:spcBef>
                <a:spcPts val="1200"/>
              </a:spcBef>
              <a:buFont typeface="Arial" panose="020B0604020202020204" pitchFamily="34" charset="0"/>
              <a:buChar char="•"/>
            </a:pPr>
            <a:r>
              <a:rPr lang="en-CA" sz="2800" dirty="0"/>
              <a:t>In retrospect, David realized he had gotten into mess, but God had delivered him</a:t>
            </a:r>
          </a:p>
          <a:p>
            <a:pPr marL="228600" indent="-228600">
              <a:spcBef>
                <a:spcPts val="1200"/>
              </a:spcBef>
              <a:buFont typeface="Arial" panose="020B0604020202020204" pitchFamily="34" charset="0"/>
              <a:buChar char="•"/>
            </a:pPr>
            <a:r>
              <a:rPr lang="en-CA" sz="2800" b="1" dirty="0">
                <a:highlight>
                  <a:srgbClr val="FFFF00"/>
                </a:highlight>
              </a:rPr>
              <a:t>Lesson for us: even when we make a mistake, trust in God, look to him in faith</a:t>
            </a:r>
          </a:p>
        </p:txBody>
      </p:sp>
    </p:spTree>
    <p:extLst>
      <p:ext uri="{BB962C8B-B14F-4D97-AF65-F5344CB8AC3E}">
        <p14:creationId xmlns:p14="http://schemas.microsoft.com/office/powerpoint/2010/main" val="2594915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22418-FA2F-E7AF-1688-2FF0DABCCC8A}"/>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David’s Respect for Saul</a:t>
            </a:r>
          </a:p>
        </p:txBody>
      </p:sp>
      <p:sp>
        <p:nvSpPr>
          <p:cNvPr id="3" name="Content Placeholder 2">
            <a:extLst>
              <a:ext uri="{FF2B5EF4-FFF2-40B4-BE49-F238E27FC236}">
                <a16:creationId xmlns:a16="http://schemas.microsoft.com/office/drawing/2014/main" id="{78BFF891-86DB-B5C0-59B3-F591268365AA}"/>
              </a:ext>
            </a:extLst>
          </p:cNvPr>
          <p:cNvSpPr>
            <a:spLocks noGrp="1"/>
          </p:cNvSpPr>
          <p:nvPr>
            <p:ph idx="1"/>
          </p:nvPr>
        </p:nvSpPr>
        <p:spPr>
          <a:xfrm>
            <a:off x="0" y="1143000"/>
            <a:ext cx="12192000" cy="5714999"/>
          </a:xfrm>
        </p:spPr>
        <p:txBody>
          <a:bodyPr/>
          <a:lstStyle/>
          <a:p>
            <a:r>
              <a:rPr lang="en-CA" dirty="0"/>
              <a:t>The most famous incidents of the Wandering Years are the times when </a:t>
            </a:r>
            <a:r>
              <a:rPr lang="en-CA" b="1" dirty="0">
                <a:highlight>
                  <a:srgbClr val="FFFF00"/>
                </a:highlight>
              </a:rPr>
              <a:t>David was in a clear position to kill Saul</a:t>
            </a:r>
            <a:r>
              <a:rPr lang="en-CA" dirty="0"/>
              <a:t>, but due to Saul’s position as the anointed King of Israel, David did not harm him: </a:t>
            </a:r>
            <a:r>
              <a:rPr lang="en-CA" sz="2400" b="1" u="sng" dirty="0"/>
              <a:t>1 Samuel 24:2-6 ESV</a:t>
            </a:r>
            <a:endParaRPr lang="en-CA" b="1" u="sng" dirty="0"/>
          </a:p>
          <a:p>
            <a:pPr marL="457200" lvl="1" indent="0">
              <a:buNone/>
            </a:pPr>
            <a:r>
              <a:rPr lang="en-CA" dirty="0"/>
              <a:t>Then Saul took three thousand chosen men out of all Israel and went to seek David and his men in front of the </a:t>
            </a:r>
            <a:r>
              <a:rPr lang="en-CA" dirty="0" err="1"/>
              <a:t>Wildgoats</a:t>
            </a:r>
            <a:r>
              <a:rPr lang="en-CA" dirty="0"/>
              <a:t>’ Rocks.  And he came to the sheepfolds by the way, where </a:t>
            </a:r>
            <a:r>
              <a:rPr lang="en-CA" b="1" dirty="0">
                <a:highlight>
                  <a:srgbClr val="FFFF00"/>
                </a:highlight>
              </a:rPr>
              <a:t>there was a cave, and Saul went in to relieve himself</a:t>
            </a:r>
            <a:r>
              <a:rPr lang="en-CA" dirty="0"/>
              <a:t>.  </a:t>
            </a:r>
          </a:p>
          <a:p>
            <a:pPr marL="457200" lvl="1" indent="0">
              <a:buNone/>
            </a:pPr>
            <a:r>
              <a:rPr lang="en-CA" dirty="0"/>
              <a:t>Now David and his men were sitting in the innermost parts of the cave.  And </a:t>
            </a:r>
            <a:r>
              <a:rPr lang="en-CA" b="1" dirty="0">
                <a:highlight>
                  <a:srgbClr val="FFFF00"/>
                </a:highlight>
              </a:rPr>
              <a:t>the men of David said to him</a:t>
            </a:r>
            <a:r>
              <a:rPr lang="en-CA" dirty="0"/>
              <a:t>, “Here is the day of which the LORD said to you, ‘Behold, I will give your enemy into your hand, and you shall do to him as it shall seem good to you.’”  Then </a:t>
            </a:r>
            <a:r>
              <a:rPr lang="en-CA" b="1" dirty="0">
                <a:highlight>
                  <a:srgbClr val="FFFF00"/>
                </a:highlight>
              </a:rPr>
              <a:t>David arose and stealthily cut off a corner of Saul’s robe</a:t>
            </a:r>
            <a:r>
              <a:rPr lang="en-CA" dirty="0"/>
              <a:t>.  </a:t>
            </a:r>
          </a:p>
          <a:p>
            <a:pPr marL="457200" lvl="1" indent="0">
              <a:buNone/>
            </a:pPr>
            <a:r>
              <a:rPr lang="en-CA" dirty="0"/>
              <a:t>And afterward David’s heart struck him, because he had cut off a corner of Saul’s robe.  He said to his men, “</a:t>
            </a:r>
            <a:r>
              <a:rPr lang="en-CA" b="1" dirty="0">
                <a:highlight>
                  <a:srgbClr val="FFFF00"/>
                </a:highlight>
              </a:rPr>
              <a:t>The LORD forbid that I should do this thing to my lord, the LORD’s anointed, to put out my hand against him, seeing he is the LORD’s anointed</a:t>
            </a:r>
            <a:r>
              <a:rPr lang="en-CA" dirty="0"/>
              <a:t>.”</a:t>
            </a:r>
          </a:p>
          <a:p>
            <a:r>
              <a:rPr lang="en-CA" dirty="0"/>
              <a:t>David showed great strength in resisting the urgings of his men: he understood clearly his calling from God</a:t>
            </a:r>
          </a:p>
        </p:txBody>
      </p:sp>
    </p:spTree>
    <p:extLst>
      <p:ext uri="{BB962C8B-B14F-4D97-AF65-F5344CB8AC3E}">
        <p14:creationId xmlns:p14="http://schemas.microsoft.com/office/powerpoint/2010/main" val="2943494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EB321CA-78B9-B8BD-E764-F700859C0342}"/>
              </a:ext>
            </a:extLst>
          </p:cNvPr>
          <p:cNvSpPr txBox="1"/>
          <p:nvPr/>
        </p:nvSpPr>
        <p:spPr>
          <a:xfrm>
            <a:off x="0" y="365084"/>
            <a:ext cx="12192000" cy="6127831"/>
          </a:xfrm>
          <a:prstGeom prst="rect">
            <a:avLst/>
          </a:prstGeom>
          <a:noFill/>
        </p:spPr>
        <p:txBody>
          <a:bodyPr wrap="square">
            <a:spAutoFit/>
          </a:bodyPr>
          <a:lstStyle/>
          <a:p>
            <a:pPr marL="228600" indent="-228600">
              <a:lnSpc>
                <a:spcPct val="90000"/>
              </a:lnSpc>
              <a:buFont typeface="Arial" panose="020B0604020202020204" pitchFamily="34" charset="0"/>
              <a:buChar char="•"/>
            </a:pPr>
            <a:r>
              <a:rPr lang="en-CA" sz="2800" dirty="0"/>
              <a:t>David used the incident to try to broker a reconciliation with Saul:</a:t>
            </a:r>
          </a:p>
          <a:p>
            <a:pPr marL="457200">
              <a:lnSpc>
                <a:spcPct val="90000"/>
              </a:lnSpc>
              <a:tabLst>
                <a:tab pos="2514600" algn="l"/>
              </a:tabLst>
            </a:pPr>
            <a:r>
              <a:rPr lang="en-CA" sz="2400" b="1" u="sng" dirty="0"/>
              <a:t>1 Samuel 24:8-11 ESV</a:t>
            </a:r>
          </a:p>
          <a:p>
            <a:pPr marL="457200">
              <a:lnSpc>
                <a:spcPct val="90000"/>
              </a:lnSpc>
              <a:tabLst>
                <a:tab pos="2514600" algn="l"/>
              </a:tabLst>
            </a:pPr>
            <a:r>
              <a:rPr lang="en-CA" sz="2400" dirty="0"/>
              <a:t> Afterward </a:t>
            </a:r>
            <a:r>
              <a:rPr lang="en-CA" sz="2400" b="1" dirty="0">
                <a:highlight>
                  <a:srgbClr val="FFFF00"/>
                </a:highlight>
              </a:rPr>
              <a:t>David also arose and went out of the cave, and called after Saul</a:t>
            </a:r>
            <a:r>
              <a:rPr lang="en-CA" sz="2400" dirty="0"/>
              <a:t>, “My lord the king!”  And when Saul looked behind him, </a:t>
            </a:r>
            <a:r>
              <a:rPr lang="en-CA" sz="2400" b="1" dirty="0">
                <a:highlight>
                  <a:srgbClr val="FFFF00"/>
                </a:highlight>
              </a:rPr>
              <a:t>David bowed with his face to the earth and paid homage</a:t>
            </a:r>
            <a:r>
              <a:rPr lang="en-CA" sz="2400" dirty="0"/>
              <a:t>.  And David said to Saul, “Why do you listen to the words of men who say, ‘Behold, David seeks your harm’?  Behold, this day your eyes have seen how the LORD gave you today into my hand in the cave.  And </a:t>
            </a:r>
            <a:r>
              <a:rPr lang="en-CA" sz="2400" b="1" dirty="0">
                <a:highlight>
                  <a:srgbClr val="FFFF00"/>
                </a:highlight>
              </a:rPr>
              <a:t>some told me to kill you, but I spared you</a:t>
            </a:r>
            <a:r>
              <a:rPr lang="en-CA" sz="2400" dirty="0"/>
              <a:t>.  I said, ‘I will not put out my hand against my lord, for he is the LORD’s anointed.’  </a:t>
            </a:r>
            <a:r>
              <a:rPr lang="en-CA" sz="2400" b="1" dirty="0">
                <a:highlight>
                  <a:srgbClr val="FFFF00"/>
                </a:highlight>
              </a:rPr>
              <a:t>See, </a:t>
            </a:r>
            <a:r>
              <a:rPr lang="en-CA" sz="2400" b="1" u="sng" dirty="0">
                <a:highlight>
                  <a:srgbClr val="FFFF00"/>
                </a:highlight>
              </a:rPr>
              <a:t>my father</a:t>
            </a:r>
            <a:r>
              <a:rPr lang="en-CA" sz="2400" b="1" dirty="0">
                <a:highlight>
                  <a:srgbClr val="FFFF00"/>
                </a:highlight>
              </a:rPr>
              <a:t>, see the corner of your robe in my hand</a:t>
            </a:r>
            <a:r>
              <a:rPr lang="en-CA" sz="2400" dirty="0"/>
              <a:t>.  For by the fact that I cut off the corner of your robe and did not kill you, </a:t>
            </a:r>
            <a:r>
              <a:rPr lang="en-CA" sz="2400" b="1" dirty="0">
                <a:highlight>
                  <a:srgbClr val="FFFF00"/>
                </a:highlight>
              </a:rPr>
              <a:t>you may know and see that there is no wrong or treason in my hands</a:t>
            </a:r>
            <a:r>
              <a:rPr lang="en-CA" sz="2400" dirty="0"/>
              <a:t>.  I have not sinned against you, though you hunt my life to take it.</a:t>
            </a:r>
          </a:p>
          <a:p>
            <a:pPr marL="228600" indent="-228600">
              <a:lnSpc>
                <a:spcPct val="90000"/>
              </a:lnSpc>
              <a:spcBef>
                <a:spcPts val="1200"/>
              </a:spcBef>
              <a:buFont typeface="Arial" panose="020B0604020202020204" pitchFamily="34" charset="0"/>
              <a:buChar char="•"/>
            </a:pPr>
            <a:r>
              <a:rPr lang="en-CA" sz="2800" dirty="0"/>
              <a:t>David’s respect for Saul also included the fact that he was his “</a:t>
            </a:r>
            <a:r>
              <a:rPr lang="en-CA" sz="2800" b="1" dirty="0">
                <a:highlight>
                  <a:srgbClr val="FFFF00"/>
                </a:highlight>
              </a:rPr>
              <a:t>father-in-law</a:t>
            </a:r>
            <a:r>
              <a:rPr lang="en-CA" sz="2800" dirty="0"/>
              <a:t>”</a:t>
            </a:r>
          </a:p>
          <a:p>
            <a:pPr marL="228600" indent="-228600">
              <a:lnSpc>
                <a:spcPct val="90000"/>
              </a:lnSpc>
              <a:spcBef>
                <a:spcPts val="600"/>
              </a:spcBef>
              <a:buFont typeface="Arial" panose="020B0604020202020204" pitchFamily="34" charset="0"/>
              <a:buChar char="•"/>
            </a:pPr>
            <a:r>
              <a:rPr lang="en-CA" sz="2800" dirty="0"/>
              <a:t>David tried to convince Saul that he was no threat to him – </a:t>
            </a:r>
            <a:r>
              <a:rPr lang="en-CA" sz="2800" b="1" dirty="0">
                <a:highlight>
                  <a:srgbClr val="FFFF00"/>
                </a:highlight>
              </a:rPr>
              <a:t>David was a “peacemaker”</a:t>
            </a:r>
            <a:r>
              <a:rPr lang="en-CA" sz="2800" dirty="0"/>
              <a:t>:  </a:t>
            </a:r>
            <a:r>
              <a:rPr lang="en-CA" sz="2400" b="1" u="sng" dirty="0"/>
              <a:t>Matthew 5:9 ESV</a:t>
            </a:r>
          </a:p>
          <a:p>
            <a:pPr lvl="1">
              <a:lnSpc>
                <a:spcPct val="90000"/>
              </a:lnSpc>
              <a:spcBef>
                <a:spcPts val="600"/>
              </a:spcBef>
            </a:pPr>
            <a:r>
              <a:rPr lang="en-CA" sz="2400" b="1" dirty="0">
                <a:highlight>
                  <a:srgbClr val="FFFF00"/>
                </a:highlight>
              </a:rPr>
              <a:t>Blessed are the peacemakers, for they shall be called sons of God</a:t>
            </a:r>
            <a:r>
              <a:rPr lang="en-CA" sz="2400" dirty="0"/>
              <a:t>.</a:t>
            </a:r>
          </a:p>
          <a:p>
            <a:pPr marL="228600" indent="-228600">
              <a:lnSpc>
                <a:spcPct val="90000"/>
              </a:lnSpc>
              <a:spcBef>
                <a:spcPts val="600"/>
              </a:spcBef>
              <a:buFont typeface="Arial" panose="020B0604020202020204" pitchFamily="34" charset="0"/>
              <a:buChar char="•"/>
            </a:pPr>
            <a:r>
              <a:rPr lang="en-CA" sz="2800" dirty="0"/>
              <a:t>A similar incident occurred again in 1 Samuel chapter 26 with the same result</a:t>
            </a:r>
          </a:p>
        </p:txBody>
      </p:sp>
    </p:spTree>
    <p:extLst>
      <p:ext uri="{BB962C8B-B14F-4D97-AF65-F5344CB8AC3E}">
        <p14:creationId xmlns:p14="http://schemas.microsoft.com/office/powerpoint/2010/main" val="3265760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3894FB0-241C-D7DE-9BC5-005DA0A65768}"/>
              </a:ext>
            </a:extLst>
          </p:cNvPr>
          <p:cNvSpPr txBox="1"/>
          <p:nvPr/>
        </p:nvSpPr>
        <p:spPr>
          <a:xfrm>
            <a:off x="0" y="0"/>
            <a:ext cx="12192000" cy="6771084"/>
          </a:xfrm>
          <a:prstGeom prst="rect">
            <a:avLst/>
          </a:prstGeom>
          <a:noFill/>
        </p:spPr>
        <p:txBody>
          <a:bodyPr wrap="square" rtlCol="0">
            <a:spAutoFit/>
          </a:bodyPr>
          <a:lstStyle/>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The superscriptions of Psalms 57 and 142 relate them to this incident:</a:t>
            </a:r>
          </a:p>
          <a:p>
            <a:pPr lvl="1">
              <a:lnSpc>
                <a:spcPct val="90000"/>
              </a:lnSpc>
            </a:pPr>
            <a:r>
              <a:rPr lang="en-CA" sz="2400" b="1" u="sng" dirty="0"/>
              <a:t>Psalm 57:1-3 ESV</a:t>
            </a:r>
          </a:p>
          <a:p>
            <a:pPr lvl="1">
              <a:lnSpc>
                <a:spcPct val="90000"/>
              </a:lnSpc>
            </a:pPr>
            <a:r>
              <a:rPr lang="en-CA" sz="2400" b="1" dirty="0">
                <a:highlight>
                  <a:srgbClr val="FFFF00"/>
                </a:highlight>
              </a:rPr>
              <a:t>Be merciful to me, O God, be merciful to me</a:t>
            </a:r>
            <a:r>
              <a:rPr lang="en-CA" sz="2400" dirty="0"/>
              <a:t>, for in you my [being] takes refuge;</a:t>
            </a:r>
            <a:br>
              <a:rPr lang="en-CA" sz="2400" dirty="0"/>
            </a:br>
            <a:r>
              <a:rPr lang="en-CA" sz="2400" dirty="0"/>
              <a:t>in the shadow of your wings I will take refuge, till the storms of destruction pass by.</a:t>
            </a:r>
            <a:br>
              <a:rPr lang="en-CA" sz="2400" dirty="0"/>
            </a:br>
            <a:r>
              <a:rPr lang="en-CA" sz="2400" dirty="0"/>
              <a:t>I cry out to God Most High, to </a:t>
            </a:r>
            <a:r>
              <a:rPr lang="en-CA" sz="2400" b="1" dirty="0">
                <a:highlight>
                  <a:srgbClr val="FFFF00"/>
                </a:highlight>
              </a:rPr>
              <a:t>God who fulfills his purpose for me</a:t>
            </a:r>
            <a:r>
              <a:rPr lang="en-CA" sz="2400" dirty="0"/>
              <a:t>.</a:t>
            </a:r>
            <a:br>
              <a:rPr lang="en-CA" sz="2400" dirty="0"/>
            </a:br>
            <a:r>
              <a:rPr lang="en-CA" sz="2400" dirty="0"/>
              <a:t>He will send from heaven and save me; </a:t>
            </a:r>
            <a:br>
              <a:rPr lang="en-CA" sz="2400" dirty="0"/>
            </a:br>
            <a:r>
              <a:rPr lang="en-CA" sz="2400" dirty="0"/>
              <a:t>he will put to shame him who tramples on me.</a:t>
            </a:r>
            <a:br>
              <a:rPr lang="en-CA" sz="2400" dirty="0"/>
            </a:br>
            <a:r>
              <a:rPr lang="en-CA" sz="2400" b="1" dirty="0">
                <a:highlight>
                  <a:srgbClr val="FFFF00"/>
                </a:highlight>
              </a:rPr>
              <a:t>God will send out this [</a:t>
            </a:r>
            <a:r>
              <a:rPr lang="en-CA" sz="2400" b="1" dirty="0" err="1">
                <a:highlight>
                  <a:srgbClr val="FFFF00"/>
                </a:highlight>
              </a:rPr>
              <a:t>ḥesed</a:t>
            </a:r>
            <a:r>
              <a:rPr lang="en-CA" sz="2400" b="1" dirty="0">
                <a:highlight>
                  <a:srgbClr val="FFFF00"/>
                </a:highlight>
              </a:rPr>
              <a:t>] and his faithfulness</a:t>
            </a:r>
            <a:r>
              <a:rPr lang="en-CA" sz="2400" dirty="0"/>
              <a:t>!</a:t>
            </a:r>
          </a:p>
          <a:p>
            <a:pPr lvl="1">
              <a:lnSpc>
                <a:spcPct val="90000"/>
              </a:lnSpc>
              <a:spcBef>
                <a:spcPts val="600"/>
              </a:spcBef>
            </a:pPr>
            <a:r>
              <a:rPr lang="en-CA" sz="2400" b="1" u="sng" dirty="0"/>
              <a:t>Psalm 142:1-3, 5-6 ESV</a:t>
            </a:r>
          </a:p>
          <a:p>
            <a:pPr lvl="1">
              <a:lnSpc>
                <a:spcPct val="90000"/>
              </a:lnSpc>
            </a:pPr>
            <a:r>
              <a:rPr lang="en-CA" sz="2400" dirty="0"/>
              <a:t>With my voice I cry out to the LORD; with my voice </a:t>
            </a:r>
            <a:r>
              <a:rPr lang="en-CA" sz="2400" b="1" dirty="0">
                <a:highlight>
                  <a:srgbClr val="FFFF00"/>
                </a:highlight>
              </a:rPr>
              <a:t>I plead for mercy to the LORD</a:t>
            </a:r>
            <a:r>
              <a:rPr lang="en-CA" sz="2400" dirty="0"/>
              <a:t>.</a:t>
            </a:r>
            <a:br>
              <a:rPr lang="en-CA" sz="2400" dirty="0"/>
            </a:br>
            <a:r>
              <a:rPr lang="en-CA" sz="2400" dirty="0"/>
              <a:t>I pour out my complaint before him; </a:t>
            </a:r>
            <a:r>
              <a:rPr lang="en-CA" sz="2400" b="1" dirty="0">
                <a:highlight>
                  <a:srgbClr val="FFFF00"/>
                </a:highlight>
              </a:rPr>
              <a:t>I tell my trouble before him</a:t>
            </a:r>
            <a:r>
              <a:rPr lang="en-CA" sz="2400" dirty="0"/>
              <a:t>.</a:t>
            </a:r>
            <a:br>
              <a:rPr lang="en-CA" sz="2400" dirty="0"/>
            </a:br>
            <a:r>
              <a:rPr lang="en-CA" sz="2400" dirty="0"/>
              <a:t>When my spirit faints within me, </a:t>
            </a:r>
            <a:r>
              <a:rPr lang="en-CA" sz="2400" b="1" dirty="0">
                <a:highlight>
                  <a:srgbClr val="FFFF00"/>
                </a:highlight>
              </a:rPr>
              <a:t>you know my way</a:t>
            </a:r>
            <a:r>
              <a:rPr lang="en-CA" sz="2400" dirty="0"/>
              <a:t>!</a:t>
            </a:r>
            <a:br>
              <a:rPr lang="en-CA" sz="2400" dirty="0"/>
            </a:br>
            <a:r>
              <a:rPr lang="en-CA" sz="2400" b="1" dirty="0">
                <a:highlight>
                  <a:srgbClr val="FFFF00"/>
                </a:highlight>
              </a:rPr>
              <a:t>In the path where I walk</a:t>
            </a:r>
            <a:r>
              <a:rPr lang="en-CA" sz="2400" dirty="0"/>
              <a:t> they have hidden a trap for me.</a:t>
            </a:r>
            <a:br>
              <a:rPr lang="en-CA" sz="2400" dirty="0"/>
            </a:br>
            <a:r>
              <a:rPr lang="en-CA" sz="2400" dirty="0"/>
              <a:t>I cry to you, O LORD; </a:t>
            </a:r>
            <a:br>
              <a:rPr lang="en-CA" sz="2400" dirty="0"/>
            </a:br>
            <a:r>
              <a:rPr lang="en-CA" sz="2400" dirty="0"/>
              <a:t>I say, “</a:t>
            </a:r>
            <a:r>
              <a:rPr lang="en-CA" sz="2400" b="1" dirty="0">
                <a:highlight>
                  <a:srgbClr val="FFFF00"/>
                </a:highlight>
              </a:rPr>
              <a:t>You are my refuge, my portion in the land of the living</a:t>
            </a:r>
            <a:r>
              <a:rPr lang="en-CA" sz="2400" dirty="0"/>
              <a:t>.”</a:t>
            </a:r>
            <a:br>
              <a:rPr lang="en-CA" sz="2400" dirty="0"/>
            </a:br>
            <a:r>
              <a:rPr lang="en-CA" sz="2400" dirty="0"/>
              <a:t>Attend to my cry, for I am brought very low!</a:t>
            </a:r>
            <a:br>
              <a:rPr lang="en-CA" sz="2400" dirty="0"/>
            </a:br>
            <a:r>
              <a:rPr lang="en-CA" sz="2400" b="1" dirty="0">
                <a:highlight>
                  <a:srgbClr val="FFFF00"/>
                </a:highlight>
              </a:rPr>
              <a:t>Deliver me from my persecutors, for they are too strong for me</a:t>
            </a:r>
            <a:r>
              <a:rPr lang="en-CA" sz="2400" dirty="0"/>
              <a:t>!</a:t>
            </a:r>
          </a:p>
          <a:p>
            <a:pPr marL="228600" indent="-228600">
              <a:lnSpc>
                <a:spcPct val="90000"/>
              </a:lnSpc>
              <a:spcBef>
                <a:spcPts val="600"/>
              </a:spcBef>
              <a:buFont typeface="Arial" panose="020B0604020202020204" pitchFamily="34" charset="0"/>
              <a:buChar char="•"/>
            </a:pPr>
            <a:r>
              <a:rPr lang="en-CA" sz="2800" b="1" dirty="0">
                <a:highlight>
                  <a:srgbClr val="FFFF00"/>
                </a:highlight>
              </a:rPr>
              <a:t>David understood that his only hope was to trust in God to work things out according to his plan</a:t>
            </a:r>
            <a:r>
              <a:rPr lang="en-CA" sz="2800" dirty="0"/>
              <a:t>: we are in the same position</a:t>
            </a:r>
          </a:p>
        </p:txBody>
      </p:sp>
    </p:spTree>
    <p:extLst>
      <p:ext uri="{BB962C8B-B14F-4D97-AF65-F5344CB8AC3E}">
        <p14:creationId xmlns:p14="http://schemas.microsoft.com/office/powerpoint/2010/main" val="33503710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F58CE-0D63-7EA6-22D2-9DE8120640D6}"/>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An Object Lesson</a:t>
            </a:r>
          </a:p>
        </p:txBody>
      </p:sp>
      <p:sp>
        <p:nvSpPr>
          <p:cNvPr id="3" name="Content Placeholder 2">
            <a:extLst>
              <a:ext uri="{FF2B5EF4-FFF2-40B4-BE49-F238E27FC236}">
                <a16:creationId xmlns:a16="http://schemas.microsoft.com/office/drawing/2014/main" id="{CDA607D9-49BD-AD40-AF91-2C1CD7C31057}"/>
              </a:ext>
            </a:extLst>
          </p:cNvPr>
          <p:cNvSpPr>
            <a:spLocks noGrp="1"/>
          </p:cNvSpPr>
          <p:nvPr>
            <p:ph idx="1"/>
          </p:nvPr>
        </p:nvSpPr>
        <p:spPr>
          <a:xfrm>
            <a:off x="0" y="1143000"/>
            <a:ext cx="12192000" cy="5714999"/>
          </a:xfrm>
        </p:spPr>
        <p:txBody>
          <a:bodyPr>
            <a:normAutofit lnSpcReduction="10000"/>
          </a:bodyPr>
          <a:lstStyle/>
          <a:p>
            <a:r>
              <a:rPr lang="en-CA" dirty="0"/>
              <a:t>For several years, </a:t>
            </a:r>
            <a:r>
              <a:rPr lang="en-CA" b="1" dirty="0">
                <a:highlight>
                  <a:srgbClr val="FFFF00"/>
                </a:highlight>
              </a:rPr>
              <a:t>David and his “army”</a:t>
            </a:r>
            <a:r>
              <a:rPr lang="en-CA" dirty="0"/>
              <a:t> of 600 men roamed relatively freely in the area south of Hebron: they </a:t>
            </a:r>
            <a:r>
              <a:rPr lang="en-CA" b="1" dirty="0">
                <a:highlight>
                  <a:srgbClr val="FFFF00"/>
                </a:highlight>
              </a:rPr>
              <a:t>became “protectors” of the people in the area</a:t>
            </a:r>
          </a:p>
          <a:p>
            <a:r>
              <a:rPr lang="en-CA" dirty="0"/>
              <a:t>This is demonstrated by the “</a:t>
            </a:r>
            <a:r>
              <a:rPr lang="en-CA" dirty="0" err="1"/>
              <a:t>Nabal</a:t>
            </a:r>
            <a:r>
              <a:rPr lang="en-CA" dirty="0"/>
              <a:t> incident”: </a:t>
            </a:r>
            <a:r>
              <a:rPr lang="en-CA" sz="2400" b="1" u="sng" dirty="0"/>
              <a:t>1 Samuel 25:1b-8 ESV</a:t>
            </a:r>
            <a:endParaRPr lang="en-CA" b="1" u="sng" dirty="0"/>
          </a:p>
          <a:p>
            <a:pPr marL="457200" lvl="1" indent="0">
              <a:spcBef>
                <a:spcPts val="0"/>
              </a:spcBef>
              <a:buNone/>
            </a:pPr>
            <a:r>
              <a:rPr lang="en-CA" dirty="0"/>
              <a:t>Then David rose and went down to the wilderness of </a:t>
            </a:r>
            <a:r>
              <a:rPr lang="en-CA" dirty="0" err="1"/>
              <a:t>Paran</a:t>
            </a:r>
            <a:r>
              <a:rPr lang="en-CA" dirty="0"/>
              <a:t>.  And there was a man in </a:t>
            </a:r>
            <a:r>
              <a:rPr lang="en-CA" dirty="0" err="1"/>
              <a:t>Maon</a:t>
            </a:r>
            <a:r>
              <a:rPr lang="en-CA" dirty="0"/>
              <a:t> whose business was in Carmel.  </a:t>
            </a:r>
            <a:r>
              <a:rPr lang="en-CA" b="1" dirty="0">
                <a:highlight>
                  <a:srgbClr val="FFFF00"/>
                </a:highlight>
              </a:rPr>
              <a:t>The man was very rich</a:t>
            </a:r>
            <a:r>
              <a:rPr lang="en-CA" dirty="0"/>
              <a:t>; he had three thousand sheep and a thousand goats.  He was shearing his sheep in Carmel.  Now </a:t>
            </a:r>
            <a:r>
              <a:rPr lang="en-CA" b="1" dirty="0">
                <a:highlight>
                  <a:srgbClr val="FFFF00"/>
                </a:highlight>
              </a:rPr>
              <a:t>the name of the man was </a:t>
            </a:r>
            <a:r>
              <a:rPr lang="en-CA" b="1" dirty="0" err="1">
                <a:highlight>
                  <a:srgbClr val="FFFF00"/>
                </a:highlight>
              </a:rPr>
              <a:t>Nabal</a:t>
            </a:r>
            <a:r>
              <a:rPr lang="en-CA" dirty="0"/>
              <a:t>, … the man was harsh and badly behaved …  </a:t>
            </a:r>
          </a:p>
          <a:p>
            <a:pPr marL="457200" lvl="1" indent="0">
              <a:spcBef>
                <a:spcPts val="600"/>
              </a:spcBef>
              <a:buNone/>
            </a:pPr>
            <a:r>
              <a:rPr lang="en-CA" b="1" dirty="0">
                <a:highlight>
                  <a:srgbClr val="FFFF00"/>
                </a:highlight>
              </a:rPr>
              <a:t>David heard in the wilderness that </a:t>
            </a:r>
            <a:r>
              <a:rPr lang="en-CA" b="1" dirty="0" err="1">
                <a:highlight>
                  <a:srgbClr val="FFFF00"/>
                </a:highlight>
              </a:rPr>
              <a:t>Nabal</a:t>
            </a:r>
            <a:r>
              <a:rPr lang="en-CA" b="1" dirty="0">
                <a:highlight>
                  <a:srgbClr val="FFFF00"/>
                </a:highlight>
              </a:rPr>
              <a:t> was shearing his sheep</a:t>
            </a:r>
            <a:r>
              <a:rPr lang="en-CA" dirty="0"/>
              <a:t>.  So David sent ten young men.  And David said to the young men, “Go up to Carmel, and go to </a:t>
            </a:r>
            <a:r>
              <a:rPr lang="en-CA" dirty="0" err="1"/>
              <a:t>Nabal</a:t>
            </a:r>
            <a:r>
              <a:rPr lang="en-CA" dirty="0"/>
              <a:t> and greet him in my name.  And thus you shall greet him: ‘</a:t>
            </a:r>
            <a:r>
              <a:rPr lang="en-CA" b="1" u="sng" dirty="0">
                <a:highlight>
                  <a:srgbClr val="FFFF00"/>
                </a:highlight>
              </a:rPr>
              <a:t>Peace be to you</a:t>
            </a:r>
            <a:r>
              <a:rPr lang="en-CA" b="1" dirty="0">
                <a:highlight>
                  <a:srgbClr val="FFFF00"/>
                </a:highlight>
              </a:rPr>
              <a:t>, and peace be to your house, and peace be to all that you have</a:t>
            </a:r>
            <a:r>
              <a:rPr lang="en-CA" dirty="0"/>
              <a:t>.  I hear that you have shearers.  Now </a:t>
            </a:r>
            <a:r>
              <a:rPr lang="en-CA" b="1" dirty="0">
                <a:highlight>
                  <a:srgbClr val="FFFF00"/>
                </a:highlight>
              </a:rPr>
              <a:t>your shepherds have been with us</a:t>
            </a:r>
            <a:r>
              <a:rPr lang="en-CA" dirty="0"/>
              <a:t>, and we did them no harm, and </a:t>
            </a:r>
            <a:r>
              <a:rPr lang="en-CA" b="1" dirty="0">
                <a:highlight>
                  <a:srgbClr val="FFFF00"/>
                </a:highlight>
              </a:rPr>
              <a:t>they missed nothing all the time they were in Carmel</a:t>
            </a:r>
            <a:r>
              <a:rPr lang="en-CA" dirty="0"/>
              <a:t>.  Ask your young men, and they will tell you.  Therefore let my young men find favor in your eyes, for </a:t>
            </a:r>
            <a:r>
              <a:rPr lang="en-CA" b="1" dirty="0">
                <a:highlight>
                  <a:srgbClr val="FFFF00"/>
                </a:highlight>
              </a:rPr>
              <a:t>we come on a feast day</a:t>
            </a:r>
            <a:r>
              <a:rPr lang="en-CA" dirty="0"/>
              <a:t>.  </a:t>
            </a:r>
            <a:r>
              <a:rPr lang="en-CA" b="1" u="sng" dirty="0">
                <a:highlight>
                  <a:srgbClr val="FFFF00"/>
                </a:highlight>
              </a:rPr>
              <a:t>Please</a:t>
            </a:r>
            <a:r>
              <a:rPr lang="en-CA" b="1" dirty="0">
                <a:highlight>
                  <a:srgbClr val="FFFF00"/>
                </a:highlight>
              </a:rPr>
              <a:t> give whatever you have at hand to your servants and </a:t>
            </a:r>
            <a:r>
              <a:rPr lang="en-CA" b="1" u="sng" dirty="0">
                <a:highlight>
                  <a:srgbClr val="FFFF00"/>
                </a:highlight>
              </a:rPr>
              <a:t>to your son David</a:t>
            </a:r>
            <a:r>
              <a:rPr lang="en-CA" dirty="0"/>
              <a:t>.’”</a:t>
            </a:r>
          </a:p>
          <a:p>
            <a:r>
              <a:rPr lang="en-CA" dirty="0"/>
              <a:t>David was very respectful to </a:t>
            </a:r>
            <a:r>
              <a:rPr lang="en-CA" dirty="0" err="1"/>
              <a:t>Nabal</a:t>
            </a:r>
            <a:r>
              <a:rPr lang="en-CA" dirty="0"/>
              <a:t> as a wealthy land owner: “</a:t>
            </a:r>
            <a:r>
              <a:rPr lang="en-CA" b="1" dirty="0">
                <a:highlight>
                  <a:srgbClr val="FFFF00"/>
                </a:highlight>
              </a:rPr>
              <a:t>your son David</a:t>
            </a:r>
            <a:r>
              <a:rPr lang="en-CA" dirty="0"/>
              <a:t>”</a:t>
            </a:r>
          </a:p>
        </p:txBody>
      </p:sp>
    </p:spTree>
    <p:extLst>
      <p:ext uri="{BB962C8B-B14F-4D97-AF65-F5344CB8AC3E}">
        <p14:creationId xmlns:p14="http://schemas.microsoft.com/office/powerpoint/2010/main" val="4223556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3743264-E1F6-49B5-64FE-592C8DAFC55A}"/>
              </a:ext>
            </a:extLst>
          </p:cNvPr>
          <p:cNvSpPr txBox="1"/>
          <p:nvPr/>
        </p:nvSpPr>
        <p:spPr>
          <a:xfrm>
            <a:off x="0" y="751344"/>
            <a:ext cx="12192000" cy="5807744"/>
          </a:xfrm>
          <a:prstGeom prst="rect">
            <a:avLst/>
          </a:prstGeom>
          <a:noFill/>
        </p:spPr>
        <p:txBody>
          <a:bodyPr wrap="square">
            <a:spAutoFit/>
          </a:bodyPr>
          <a:lstStyle/>
          <a:p>
            <a:pPr lvl="1">
              <a:lnSpc>
                <a:spcPct val="90000"/>
              </a:lnSpc>
            </a:pPr>
            <a:r>
              <a:rPr lang="en-CA" sz="2400" b="1" u="sng" dirty="0"/>
              <a:t>1 Samuel 25:9-13a, 21-22 ESV</a:t>
            </a:r>
          </a:p>
          <a:p>
            <a:pPr lvl="1">
              <a:lnSpc>
                <a:spcPct val="90000"/>
              </a:lnSpc>
            </a:pPr>
            <a:r>
              <a:rPr lang="en-CA" sz="2400" dirty="0"/>
              <a:t>When David’s young men came, they said all this to </a:t>
            </a:r>
            <a:r>
              <a:rPr lang="en-CA" sz="2400" dirty="0" err="1"/>
              <a:t>Nabal</a:t>
            </a:r>
            <a:r>
              <a:rPr lang="en-CA" sz="2400" dirty="0"/>
              <a:t> in the name of David, and then they waited.  And </a:t>
            </a:r>
            <a:r>
              <a:rPr lang="en-CA" sz="2400" b="1" dirty="0" err="1">
                <a:highlight>
                  <a:srgbClr val="FFFF00"/>
                </a:highlight>
              </a:rPr>
              <a:t>Nabal</a:t>
            </a:r>
            <a:r>
              <a:rPr lang="en-CA" sz="2400" b="1" dirty="0">
                <a:highlight>
                  <a:srgbClr val="FFFF00"/>
                </a:highlight>
              </a:rPr>
              <a:t> answered David’s servants</a:t>
            </a:r>
            <a:r>
              <a:rPr lang="en-CA" sz="2400" dirty="0"/>
              <a:t>, “</a:t>
            </a:r>
            <a:r>
              <a:rPr lang="en-CA" sz="2400" b="1" dirty="0">
                <a:highlight>
                  <a:srgbClr val="FFFF00"/>
                </a:highlight>
              </a:rPr>
              <a:t>Who is David? Who is the son of Jesse?</a:t>
            </a:r>
            <a:r>
              <a:rPr lang="en-CA" sz="2400" b="1" dirty="0"/>
              <a:t>  </a:t>
            </a:r>
            <a:r>
              <a:rPr lang="en-CA" sz="2400" dirty="0"/>
              <a:t>There are many servants these days who are breaking away from their masters.  Shall I take my bread and my water and my meat that I have killed for my shearers and give it to men who come from I do not know where?”  </a:t>
            </a:r>
          </a:p>
          <a:p>
            <a:pPr lvl="1">
              <a:lnSpc>
                <a:spcPct val="90000"/>
              </a:lnSpc>
              <a:spcBef>
                <a:spcPts val="600"/>
              </a:spcBef>
            </a:pPr>
            <a:r>
              <a:rPr lang="en-CA" sz="2400" dirty="0"/>
              <a:t>So David’s young men turned away and came back and told him all this.  And </a:t>
            </a:r>
            <a:r>
              <a:rPr lang="en-CA" sz="2400" b="1" dirty="0">
                <a:highlight>
                  <a:srgbClr val="FFFF00"/>
                </a:highlight>
              </a:rPr>
              <a:t>David said to his men, “Every man strap on his sword!”</a:t>
            </a:r>
            <a:r>
              <a:rPr lang="en-CA" sz="2400" dirty="0"/>
              <a:t> And every man of them strapped on his sword. David also strapped on his sword.</a:t>
            </a:r>
          </a:p>
          <a:p>
            <a:pPr lvl="1">
              <a:lnSpc>
                <a:spcPct val="90000"/>
              </a:lnSpc>
              <a:spcBef>
                <a:spcPts val="600"/>
              </a:spcBef>
            </a:pPr>
            <a:r>
              <a:rPr lang="en-CA" sz="2400" dirty="0"/>
              <a:t>Now David had said, “</a:t>
            </a:r>
            <a:r>
              <a:rPr lang="en-CA" sz="2400" b="1" dirty="0">
                <a:highlight>
                  <a:srgbClr val="FFFF00"/>
                </a:highlight>
              </a:rPr>
              <a:t>Surely in vain have I guarded all that this fellow has in the wilderness</a:t>
            </a:r>
            <a:r>
              <a:rPr lang="en-CA" sz="2400" dirty="0"/>
              <a:t>, so that nothing was missed of all that belonged to him, and </a:t>
            </a:r>
            <a:r>
              <a:rPr lang="en-CA" sz="2400" b="1" dirty="0">
                <a:highlight>
                  <a:srgbClr val="FFFF00"/>
                </a:highlight>
              </a:rPr>
              <a:t>he has returned me evil for good</a:t>
            </a:r>
            <a:r>
              <a:rPr lang="en-CA" sz="2400" dirty="0"/>
              <a:t>.  God do so to the enemies of David and more also, </a:t>
            </a:r>
            <a:r>
              <a:rPr lang="en-CA" sz="2400" b="1" dirty="0">
                <a:highlight>
                  <a:srgbClr val="FFFF00"/>
                </a:highlight>
              </a:rPr>
              <a:t>if by morning I leave so much as one male of all who belong to him</a:t>
            </a:r>
            <a:r>
              <a:rPr lang="en-CA" sz="2400" dirty="0"/>
              <a:t>.”</a:t>
            </a:r>
          </a:p>
          <a:p>
            <a:pPr marL="228600" indent="-228600">
              <a:lnSpc>
                <a:spcPct val="90000"/>
              </a:lnSpc>
              <a:spcBef>
                <a:spcPts val="600"/>
              </a:spcBef>
              <a:buFont typeface="Arial" panose="020B0604020202020204" pitchFamily="34" charset="0"/>
              <a:buChar char="•"/>
            </a:pPr>
            <a:r>
              <a:rPr lang="en-CA" sz="2800" dirty="0"/>
              <a:t>David is rightly displeased with </a:t>
            </a:r>
            <a:r>
              <a:rPr lang="en-CA" sz="2800" dirty="0" err="1"/>
              <a:t>Nabal</a:t>
            </a:r>
            <a:r>
              <a:rPr lang="en-CA" sz="2800" dirty="0"/>
              <a:t>, but </a:t>
            </a:r>
            <a:r>
              <a:rPr lang="en-CA" sz="2800" b="1" dirty="0">
                <a:highlight>
                  <a:srgbClr val="FFFF00"/>
                </a:highlight>
              </a:rPr>
              <a:t>his intention to wipe him out is a great mistake</a:t>
            </a:r>
            <a:r>
              <a:rPr lang="en-CA" sz="2800" dirty="0"/>
              <a:t>: with God’s help, David has secured the trust of the people by protecting them, now he is going to turn on those very people</a:t>
            </a:r>
          </a:p>
        </p:txBody>
      </p:sp>
    </p:spTree>
    <p:extLst>
      <p:ext uri="{BB962C8B-B14F-4D97-AF65-F5344CB8AC3E}">
        <p14:creationId xmlns:p14="http://schemas.microsoft.com/office/powerpoint/2010/main" val="2257341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772F5-4B05-042A-2E74-0525A041DF86}"/>
              </a:ext>
            </a:extLst>
          </p:cNvPr>
          <p:cNvSpPr>
            <a:spLocks noGrp="1"/>
          </p:cNvSpPr>
          <p:nvPr>
            <p:ph type="title"/>
          </p:nvPr>
        </p:nvSpPr>
        <p:spPr>
          <a:xfrm>
            <a:off x="838200" y="1"/>
            <a:ext cx="10515600" cy="1084880"/>
          </a:xfrm>
        </p:spPr>
        <p:txBody>
          <a:bodyPr/>
          <a:lstStyle/>
          <a:p>
            <a:pPr algn="ctr"/>
            <a:r>
              <a:rPr lang="en-CA" dirty="0">
                <a:latin typeface="Arial Black" panose="020B0A04020102020204" pitchFamily="34" charset="0"/>
              </a:rPr>
              <a:t>David the Shepherd Boy</a:t>
            </a:r>
          </a:p>
        </p:txBody>
      </p:sp>
      <p:sp>
        <p:nvSpPr>
          <p:cNvPr id="3" name="Content Placeholder 2">
            <a:extLst>
              <a:ext uri="{FF2B5EF4-FFF2-40B4-BE49-F238E27FC236}">
                <a16:creationId xmlns:a16="http://schemas.microsoft.com/office/drawing/2014/main" id="{E0E28D04-D4EE-3A25-654F-F1891166A0D9}"/>
              </a:ext>
            </a:extLst>
          </p:cNvPr>
          <p:cNvSpPr>
            <a:spLocks noGrp="1"/>
          </p:cNvSpPr>
          <p:nvPr>
            <p:ph idx="1"/>
          </p:nvPr>
        </p:nvSpPr>
        <p:spPr>
          <a:xfrm>
            <a:off x="0" y="1084881"/>
            <a:ext cx="12192000" cy="5773118"/>
          </a:xfrm>
        </p:spPr>
        <p:txBody>
          <a:bodyPr>
            <a:normAutofit lnSpcReduction="10000"/>
          </a:bodyPr>
          <a:lstStyle/>
          <a:p>
            <a:r>
              <a:rPr lang="en-CA" dirty="0"/>
              <a:t>David spent much of his youth alone with the sheep in the hills around Bethlehem:</a:t>
            </a:r>
          </a:p>
          <a:p>
            <a:pPr marL="457200" lvl="1" indent="0">
              <a:buNone/>
            </a:pPr>
            <a:r>
              <a:rPr lang="en-CA" b="1" u="sng" dirty="0"/>
              <a:t>1 Samuel 17:34-35, 16:11a ESV</a:t>
            </a:r>
          </a:p>
          <a:p>
            <a:pPr marL="457200" lvl="1" indent="0">
              <a:buNone/>
            </a:pPr>
            <a:r>
              <a:rPr lang="en-CA" dirty="0"/>
              <a:t>But </a:t>
            </a:r>
            <a:r>
              <a:rPr lang="en-CA" b="1" dirty="0">
                <a:highlight>
                  <a:srgbClr val="FFFF00"/>
                </a:highlight>
              </a:rPr>
              <a:t>David</a:t>
            </a:r>
            <a:r>
              <a:rPr lang="en-CA" dirty="0"/>
              <a:t> said to Saul, “</a:t>
            </a:r>
            <a:r>
              <a:rPr lang="en-CA" b="1" dirty="0">
                <a:highlight>
                  <a:srgbClr val="FFFF00"/>
                </a:highlight>
              </a:rPr>
              <a:t>Your servant used to keep sheep for his father</a:t>
            </a:r>
            <a:r>
              <a:rPr lang="en-CA" dirty="0"/>
              <a:t>.  And when there came a lion, or a bear, and took a lamb from the flock, I went after him and struck him and delivered it out of his mouth.  And if he arose against me, I caught him by his beard and struck him and killed him.  … Then Samuel said to Jesse, “Are all your sons here?” And he said, “</a:t>
            </a:r>
            <a:r>
              <a:rPr lang="en-CA" b="1" dirty="0">
                <a:highlight>
                  <a:srgbClr val="FFFF00"/>
                </a:highlight>
              </a:rPr>
              <a:t>There remains yet the youngest</a:t>
            </a:r>
            <a:r>
              <a:rPr lang="en-CA" dirty="0"/>
              <a:t>, but behold, </a:t>
            </a:r>
            <a:r>
              <a:rPr lang="en-CA" b="1" dirty="0">
                <a:highlight>
                  <a:srgbClr val="FFFF00"/>
                </a:highlight>
              </a:rPr>
              <a:t>he is keeping the sheep</a:t>
            </a:r>
            <a:r>
              <a:rPr lang="en-CA" dirty="0"/>
              <a:t>. …”</a:t>
            </a:r>
          </a:p>
          <a:p>
            <a:r>
              <a:rPr lang="en-CA" b="1" dirty="0">
                <a:highlight>
                  <a:srgbClr val="FFFF00"/>
                </a:highlight>
              </a:rPr>
              <a:t>David learned a lot in those years </a:t>
            </a:r>
            <a:r>
              <a:rPr lang="en-CA" dirty="0"/>
              <a:t>– the management of sheep taught him to “</a:t>
            </a:r>
            <a:r>
              <a:rPr lang="en-CA" b="1" dirty="0">
                <a:highlight>
                  <a:srgbClr val="FFFF00"/>
                </a:highlight>
              </a:rPr>
              <a:t>prince over my people</a:t>
            </a:r>
            <a:r>
              <a:rPr lang="en-CA" dirty="0"/>
              <a:t>”:</a:t>
            </a:r>
          </a:p>
          <a:p>
            <a:pPr marL="457200" lvl="1" indent="0">
              <a:buNone/>
            </a:pPr>
            <a:r>
              <a:rPr lang="en-CA" b="1" u="sng" dirty="0"/>
              <a:t>2 Samuel 7:8, 24:17 ESV</a:t>
            </a:r>
          </a:p>
          <a:p>
            <a:pPr marL="457200" lvl="1" indent="0">
              <a:buNone/>
            </a:pPr>
            <a:r>
              <a:rPr lang="en-CA" dirty="0"/>
              <a:t>Now, therefore, thus you shall </a:t>
            </a:r>
            <a:r>
              <a:rPr lang="en-CA" b="1" dirty="0">
                <a:highlight>
                  <a:srgbClr val="FFFF00"/>
                </a:highlight>
              </a:rPr>
              <a:t>say to my servant David</a:t>
            </a:r>
            <a:r>
              <a:rPr lang="en-CA" dirty="0"/>
              <a:t>, ‘Thus says the LORD of hosts</a:t>
            </a:r>
            <a:r>
              <a:rPr lang="en-CA" b="1" dirty="0">
                <a:highlight>
                  <a:srgbClr val="FFFF00"/>
                </a:highlight>
              </a:rPr>
              <a:t>, I took you from the pasture, from following the sheep, that you should </a:t>
            </a:r>
            <a:r>
              <a:rPr lang="en-CA" b="1" u="sng" dirty="0">
                <a:highlight>
                  <a:srgbClr val="FFFF00"/>
                </a:highlight>
              </a:rPr>
              <a:t>be prince over my people</a:t>
            </a:r>
            <a:r>
              <a:rPr lang="en-CA" b="1" dirty="0">
                <a:highlight>
                  <a:srgbClr val="FFFF00"/>
                </a:highlight>
              </a:rPr>
              <a:t> Israel</a:t>
            </a:r>
            <a:r>
              <a:rPr lang="en-CA" dirty="0"/>
              <a:t>.  … Then David spoke to the LORD when he saw the angel who was striking the people, and said, “Behold, </a:t>
            </a:r>
            <a:r>
              <a:rPr lang="en-CA" b="1" dirty="0">
                <a:highlight>
                  <a:srgbClr val="FFFF00"/>
                </a:highlight>
              </a:rPr>
              <a:t>I have sinned</a:t>
            </a:r>
            <a:r>
              <a:rPr lang="en-CA" dirty="0"/>
              <a:t>, and I have done wickedly.  </a:t>
            </a:r>
            <a:r>
              <a:rPr lang="en-CA" b="1" dirty="0">
                <a:highlight>
                  <a:srgbClr val="FFFF00"/>
                </a:highlight>
              </a:rPr>
              <a:t>But these sheep, what have they done</a:t>
            </a:r>
            <a:r>
              <a:rPr lang="en-CA" dirty="0"/>
              <a:t>?  Please let your hand be against me and against my father’s house.”</a:t>
            </a:r>
          </a:p>
        </p:txBody>
      </p:sp>
    </p:spTree>
    <p:extLst>
      <p:ext uri="{BB962C8B-B14F-4D97-AF65-F5344CB8AC3E}">
        <p14:creationId xmlns:p14="http://schemas.microsoft.com/office/powerpoint/2010/main" val="1211071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0EF5A-7ACE-0ADF-602B-8B2E580551BA}"/>
              </a:ext>
            </a:extLst>
          </p:cNvPr>
          <p:cNvSpPr>
            <a:spLocks noGrp="1"/>
          </p:cNvSpPr>
          <p:nvPr>
            <p:ph type="title"/>
          </p:nvPr>
        </p:nvSpPr>
        <p:spPr>
          <a:xfrm>
            <a:off x="838200" y="1"/>
            <a:ext cx="10515600" cy="1126670"/>
          </a:xfrm>
        </p:spPr>
        <p:txBody>
          <a:bodyPr/>
          <a:lstStyle/>
          <a:p>
            <a:pPr algn="ctr"/>
            <a:r>
              <a:rPr lang="en-CA" dirty="0">
                <a:latin typeface="Arial Black" panose="020B0A04020102020204" pitchFamily="34" charset="0"/>
              </a:rPr>
              <a:t>Enter Abigail – </a:t>
            </a:r>
            <a:r>
              <a:rPr lang="en-CA" dirty="0" err="1">
                <a:latin typeface="Arial Black" panose="020B0A04020102020204" pitchFamily="34" charset="0"/>
              </a:rPr>
              <a:t>Nabal’s</a:t>
            </a:r>
            <a:r>
              <a:rPr lang="en-CA" dirty="0">
                <a:latin typeface="Arial Black" panose="020B0A04020102020204" pitchFamily="34" charset="0"/>
              </a:rPr>
              <a:t> Wife </a:t>
            </a:r>
          </a:p>
        </p:txBody>
      </p:sp>
      <p:sp>
        <p:nvSpPr>
          <p:cNvPr id="3" name="Content Placeholder 2">
            <a:extLst>
              <a:ext uri="{FF2B5EF4-FFF2-40B4-BE49-F238E27FC236}">
                <a16:creationId xmlns:a16="http://schemas.microsoft.com/office/drawing/2014/main" id="{D398C21A-F61E-9D94-4346-F1883CA18B35}"/>
              </a:ext>
            </a:extLst>
          </p:cNvPr>
          <p:cNvSpPr>
            <a:spLocks noGrp="1"/>
          </p:cNvSpPr>
          <p:nvPr>
            <p:ph idx="1"/>
          </p:nvPr>
        </p:nvSpPr>
        <p:spPr>
          <a:xfrm>
            <a:off x="0" y="1126671"/>
            <a:ext cx="12192000" cy="5731328"/>
          </a:xfrm>
        </p:spPr>
        <p:txBody>
          <a:bodyPr>
            <a:normAutofit lnSpcReduction="10000"/>
          </a:bodyPr>
          <a:lstStyle/>
          <a:p>
            <a:pPr marL="457200" lvl="1" indent="0">
              <a:buNone/>
            </a:pPr>
            <a:r>
              <a:rPr kumimoji="0" lang="en-CA" b="1" i="0" u="sng" strike="noStrike" kern="1200" cap="none" spc="0" normalizeH="0" baseline="0" noProof="0" dirty="0">
                <a:ln>
                  <a:noFill/>
                </a:ln>
                <a:solidFill>
                  <a:prstClr val="black"/>
                </a:solidFill>
                <a:effectLst/>
                <a:uLnTx/>
                <a:uFillTx/>
                <a:latin typeface="Calibri" panose="020F0502020204030204"/>
                <a:ea typeface="+mn-ea"/>
                <a:cs typeface="+mn-cs"/>
              </a:rPr>
              <a:t>1 Samuel 25:3a, 14, 17-18, 23-24 ESV</a:t>
            </a:r>
          </a:p>
          <a:p>
            <a:pPr marL="457200" lvl="1" indent="0">
              <a:buNone/>
            </a:pP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Now </a:t>
            </a:r>
            <a:r>
              <a:rPr kumimoji="0" lang="en-CA" i="0" u="none" strike="noStrike" kern="1200" cap="none" spc="0" normalizeH="0" baseline="0" noProof="0" dirty="0">
                <a:ln>
                  <a:noFill/>
                </a:ln>
                <a:solidFill>
                  <a:prstClr val="black"/>
                </a:solidFill>
                <a:effectLst/>
                <a:uLnTx/>
                <a:uFillTx/>
                <a:latin typeface="Calibri" panose="020F0502020204030204"/>
                <a:ea typeface="+mn-ea"/>
                <a:cs typeface="+mn-cs"/>
              </a:rPr>
              <a:t>the name of the man was </a:t>
            </a:r>
            <a:r>
              <a:rPr kumimoji="0" lang="en-CA" i="0" u="none" strike="noStrike" kern="1200" cap="none" spc="0" normalizeH="0" baseline="0" noProof="0" dirty="0" err="1">
                <a:ln>
                  <a:noFill/>
                </a:ln>
                <a:solidFill>
                  <a:prstClr val="black"/>
                </a:solidFill>
                <a:effectLst/>
                <a:uLnTx/>
                <a:uFillTx/>
                <a:latin typeface="Calibri" panose="020F0502020204030204"/>
                <a:ea typeface="+mn-ea"/>
                <a:cs typeface="+mn-cs"/>
              </a:rPr>
              <a:t>Nabal</a:t>
            </a:r>
            <a:r>
              <a:rPr kumimoji="0" lang="en-CA"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and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name of his wife Abigail</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woman was discerning and beautiful</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one of the young men told Abigail</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b="0" i="0" u="none" strike="noStrike" kern="1200" cap="none" spc="0" normalizeH="0" baseline="0" noProof="0" dirty="0" err="1">
                <a:ln>
                  <a:noFill/>
                </a:ln>
                <a:solidFill>
                  <a:prstClr val="black"/>
                </a:solidFill>
                <a:effectLst/>
                <a:uLnTx/>
                <a:uFillTx/>
                <a:latin typeface="Calibri" panose="020F0502020204030204"/>
                <a:ea typeface="+mn-ea"/>
                <a:cs typeface="+mn-cs"/>
              </a:rPr>
              <a:t>Nabal’s</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wife, “Behold, David sent messengers out of the wilderness to greet our master, and he railed at them.  … Now therefore know this and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consider what you should do</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for harm is determined against our master and against all his house, and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he is such a worthless man that one cannot speak to him</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457200" lvl="1" indent="0">
              <a:buNone/>
            </a:pPr>
            <a:r>
              <a:rPr lang="en-CA" dirty="0"/>
              <a:t>Then </a:t>
            </a:r>
            <a:r>
              <a:rPr lang="en-CA" b="1" dirty="0">
                <a:highlight>
                  <a:srgbClr val="FFFF00"/>
                </a:highlight>
              </a:rPr>
              <a:t>Abigail made haste</a:t>
            </a:r>
            <a:r>
              <a:rPr lang="en-CA" dirty="0"/>
              <a:t> and took two hundred loaves and two skins of wine and five sheep already prepared and five </a:t>
            </a:r>
            <a:r>
              <a:rPr lang="en-CA" dirty="0" err="1"/>
              <a:t>seahs</a:t>
            </a:r>
            <a:r>
              <a:rPr lang="en-CA" dirty="0"/>
              <a:t> of parched grain and a hundred clusters of raisins and two hundred cakes of figs, and laid them on donkeys.  … </a:t>
            </a:r>
            <a:r>
              <a:rPr lang="en-CA" b="1" dirty="0">
                <a:highlight>
                  <a:srgbClr val="FFFF00"/>
                </a:highlight>
              </a:rPr>
              <a:t>When Abigail saw David, she hurried and got down from the donkey and fell before David on her face and bowed to the ground</a:t>
            </a:r>
            <a:r>
              <a:rPr lang="en-CA" dirty="0"/>
              <a:t>.   She fell at his feet and said, “On me alone, my lord, be the guilt. Please let your servant speak in your ears, and </a:t>
            </a:r>
            <a:r>
              <a:rPr lang="en-CA" b="1" dirty="0">
                <a:highlight>
                  <a:srgbClr val="FFFF00"/>
                </a:highlight>
              </a:rPr>
              <a:t>hear the words of your servant</a:t>
            </a:r>
            <a:r>
              <a:rPr lang="en-CA" dirty="0"/>
              <a:t>.  …”</a:t>
            </a:r>
          </a:p>
          <a:p>
            <a:r>
              <a:rPr lang="en-CA" b="1" dirty="0">
                <a:highlight>
                  <a:srgbClr val="FFFF00"/>
                </a:highlight>
              </a:rPr>
              <a:t>David wisely listened to Abigail</a:t>
            </a:r>
            <a:r>
              <a:rPr lang="en-CA" dirty="0"/>
              <a:t> – he spared </a:t>
            </a:r>
            <a:r>
              <a:rPr lang="en-CA" dirty="0" err="1"/>
              <a:t>Nabal</a:t>
            </a:r>
            <a:r>
              <a:rPr lang="en-CA" dirty="0"/>
              <a:t> and his household</a:t>
            </a:r>
          </a:p>
          <a:p>
            <a:r>
              <a:rPr lang="en-CA" dirty="0"/>
              <a:t>As always, </a:t>
            </a:r>
            <a:r>
              <a:rPr lang="en-CA" b="1" dirty="0">
                <a:highlight>
                  <a:srgbClr val="FFFF00"/>
                </a:highlight>
              </a:rPr>
              <a:t>when David recognized he was going wrong, he quickly repented and went the right way</a:t>
            </a:r>
          </a:p>
        </p:txBody>
      </p:sp>
    </p:spTree>
    <p:extLst>
      <p:ext uri="{BB962C8B-B14F-4D97-AF65-F5344CB8AC3E}">
        <p14:creationId xmlns:p14="http://schemas.microsoft.com/office/powerpoint/2010/main" val="1717300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5F3D1D-C5A4-F85F-E6BE-2DC8B80E46B3}"/>
              </a:ext>
            </a:extLst>
          </p:cNvPr>
          <p:cNvSpPr txBox="1"/>
          <p:nvPr/>
        </p:nvSpPr>
        <p:spPr>
          <a:xfrm>
            <a:off x="0" y="0"/>
            <a:ext cx="12192000" cy="6684907"/>
          </a:xfrm>
          <a:prstGeom prst="rect">
            <a:avLst/>
          </a:prstGeom>
          <a:noFill/>
        </p:spPr>
        <p:txBody>
          <a:bodyPr wrap="square">
            <a:spAutoFit/>
          </a:bodyPr>
          <a:lstStyle/>
          <a:p>
            <a:pPr marL="228600" indent="-228600">
              <a:lnSpc>
                <a:spcPct val="90000"/>
              </a:lnSpc>
              <a:buFont typeface="Arial" panose="020B0604020202020204" pitchFamily="34" charset="0"/>
              <a:buChar char="•"/>
            </a:pPr>
            <a:r>
              <a:rPr lang="en-CA" sz="2800" dirty="0"/>
              <a:t>David thanks Abigail and acknowledges that, </a:t>
            </a:r>
            <a:r>
              <a:rPr lang="en-CA" sz="2800" b="1" dirty="0">
                <a:highlight>
                  <a:srgbClr val="FFFF00"/>
                </a:highlight>
              </a:rPr>
              <a:t>through her</a:t>
            </a:r>
            <a:r>
              <a:rPr lang="en-CA" sz="2800" dirty="0"/>
              <a:t>, God had saved him from a grievous sin: </a:t>
            </a:r>
            <a:r>
              <a:rPr lang="en-CA" sz="2400" b="1" u="sng" dirty="0"/>
              <a:t>1 Samuel 25:32-34 ESV</a:t>
            </a:r>
          </a:p>
          <a:p>
            <a:pPr lvl="1">
              <a:lnSpc>
                <a:spcPct val="90000"/>
              </a:lnSpc>
            </a:pPr>
            <a:r>
              <a:rPr lang="en-CA" sz="2400" dirty="0"/>
              <a:t>And </a:t>
            </a:r>
            <a:r>
              <a:rPr lang="en-CA" sz="2400" b="1" dirty="0">
                <a:highlight>
                  <a:srgbClr val="FFFF00"/>
                </a:highlight>
              </a:rPr>
              <a:t>David said to Abigail</a:t>
            </a:r>
            <a:r>
              <a:rPr lang="en-CA" sz="2400" dirty="0"/>
              <a:t>, “Blessed be the LORD, the God of Israel, who sent you this day to meet me!  </a:t>
            </a:r>
            <a:r>
              <a:rPr lang="en-CA" sz="2400" b="1" dirty="0">
                <a:highlight>
                  <a:srgbClr val="FFFF00"/>
                </a:highlight>
              </a:rPr>
              <a:t>Blessed be your discretion, and blessed be you, </a:t>
            </a:r>
            <a:r>
              <a:rPr lang="en-CA" sz="2400" b="1" u="sng" dirty="0">
                <a:highlight>
                  <a:srgbClr val="FFFF00"/>
                </a:highlight>
              </a:rPr>
              <a:t>who have kept me this day from bloodguilt</a:t>
            </a:r>
            <a:r>
              <a:rPr lang="en-CA" sz="2400" b="1" dirty="0">
                <a:highlight>
                  <a:srgbClr val="FFFF00"/>
                </a:highlight>
              </a:rPr>
              <a:t> and from </a:t>
            </a:r>
            <a:r>
              <a:rPr lang="en-CA" sz="2400" b="1" u="sng" dirty="0">
                <a:highlight>
                  <a:srgbClr val="FFFF00"/>
                </a:highlight>
              </a:rPr>
              <a:t>working salvation with my own hand</a:t>
            </a:r>
            <a:r>
              <a:rPr lang="en-CA" sz="2400" dirty="0"/>
              <a:t>!  For as surely as the LORD, the </a:t>
            </a:r>
            <a:r>
              <a:rPr lang="en-CA" sz="2400" b="1" dirty="0">
                <a:highlight>
                  <a:srgbClr val="FFFF00"/>
                </a:highlight>
              </a:rPr>
              <a:t>God of Israel</a:t>
            </a:r>
            <a:r>
              <a:rPr lang="en-CA" sz="2400" dirty="0"/>
              <a:t>, lives, </a:t>
            </a:r>
            <a:r>
              <a:rPr lang="en-CA" sz="2400" b="1" dirty="0">
                <a:highlight>
                  <a:srgbClr val="FFFF00"/>
                </a:highlight>
              </a:rPr>
              <a:t>who has restrained me</a:t>
            </a:r>
            <a:r>
              <a:rPr lang="en-CA" sz="2400" dirty="0"/>
              <a:t> from hurting you, unless you had hurried and come to meet me, truly by morning there had not been left to </a:t>
            </a:r>
            <a:r>
              <a:rPr lang="en-CA" sz="2400" dirty="0" err="1"/>
              <a:t>Nabal</a:t>
            </a:r>
            <a:r>
              <a:rPr lang="en-CA" sz="2400" dirty="0"/>
              <a:t> so much as one male.” </a:t>
            </a:r>
          </a:p>
          <a:p>
            <a:pPr marL="228600" indent="-228600">
              <a:lnSpc>
                <a:spcPct val="90000"/>
              </a:lnSpc>
              <a:buFont typeface="Arial" panose="020B0604020202020204" pitchFamily="34" charset="0"/>
              <a:buChar char="•"/>
            </a:pPr>
            <a:r>
              <a:rPr lang="en-CA" sz="2800" b="1" dirty="0">
                <a:highlight>
                  <a:srgbClr val="FFFF00"/>
                </a:highlight>
              </a:rPr>
              <a:t>Then God saw to it that everything worked out according to his Plan</a:t>
            </a:r>
            <a:r>
              <a:rPr lang="en-CA" sz="2800" dirty="0"/>
              <a:t>:</a:t>
            </a:r>
          </a:p>
          <a:p>
            <a:pPr lvl="1">
              <a:lnSpc>
                <a:spcPct val="90000"/>
              </a:lnSpc>
            </a:pPr>
            <a:r>
              <a:rPr lang="en-CA" sz="2400" b="1" u="sng" dirty="0"/>
              <a:t>1 Samuel 25:38-41 ESV</a:t>
            </a:r>
          </a:p>
          <a:p>
            <a:pPr lvl="1">
              <a:lnSpc>
                <a:spcPct val="90000"/>
              </a:lnSpc>
            </a:pPr>
            <a:r>
              <a:rPr lang="en-CA" sz="2400" dirty="0"/>
              <a:t>And about ten days later </a:t>
            </a:r>
            <a:r>
              <a:rPr lang="en-CA" sz="2400" b="1" dirty="0">
                <a:highlight>
                  <a:srgbClr val="FFFF00"/>
                </a:highlight>
              </a:rPr>
              <a:t>the LORD struck </a:t>
            </a:r>
            <a:r>
              <a:rPr lang="en-CA" sz="2400" b="1" dirty="0" err="1">
                <a:highlight>
                  <a:srgbClr val="FFFF00"/>
                </a:highlight>
              </a:rPr>
              <a:t>Nabal</a:t>
            </a:r>
            <a:r>
              <a:rPr lang="en-CA" sz="2400" b="1" dirty="0">
                <a:highlight>
                  <a:srgbClr val="FFFF00"/>
                </a:highlight>
              </a:rPr>
              <a:t>, and he died</a:t>
            </a:r>
            <a:r>
              <a:rPr lang="en-CA" sz="2400" dirty="0"/>
              <a:t>.  When David heard that </a:t>
            </a:r>
            <a:r>
              <a:rPr lang="en-CA" sz="2400" dirty="0" err="1"/>
              <a:t>Nabal</a:t>
            </a:r>
            <a:r>
              <a:rPr lang="en-CA" sz="2400" dirty="0"/>
              <a:t> was dead, he said, “Blessed be the LORD who has avenged the insult I received at the hand of </a:t>
            </a:r>
            <a:r>
              <a:rPr lang="en-CA" sz="2400" dirty="0" err="1"/>
              <a:t>Nabal</a:t>
            </a:r>
            <a:r>
              <a:rPr lang="en-CA" sz="2400" dirty="0"/>
              <a:t>, and has </a:t>
            </a:r>
            <a:r>
              <a:rPr lang="en-CA" sz="2400" b="1" dirty="0">
                <a:highlight>
                  <a:srgbClr val="FFFF00"/>
                </a:highlight>
              </a:rPr>
              <a:t>kept back his servant from wrongdoing</a:t>
            </a:r>
            <a:r>
              <a:rPr lang="en-CA" sz="2400" dirty="0"/>
              <a:t>.  The LORD has returned the evil of </a:t>
            </a:r>
            <a:r>
              <a:rPr lang="en-CA" sz="2400" dirty="0" err="1"/>
              <a:t>Nabal</a:t>
            </a:r>
            <a:r>
              <a:rPr lang="en-CA" sz="2400" dirty="0"/>
              <a:t> on his own head.” </a:t>
            </a:r>
          </a:p>
          <a:p>
            <a:pPr lvl="1">
              <a:lnSpc>
                <a:spcPct val="90000"/>
              </a:lnSpc>
            </a:pPr>
            <a:r>
              <a:rPr lang="en-CA" sz="2400" b="1" dirty="0">
                <a:highlight>
                  <a:srgbClr val="FFFF00"/>
                </a:highlight>
              </a:rPr>
              <a:t>Then David sent and spoke to Abigail, to take her as his wife</a:t>
            </a:r>
            <a:r>
              <a:rPr lang="en-CA" sz="2400" dirty="0"/>
              <a:t>.  When the servants of David came to Abigail at Carmel, they said to her, “David has sent us to you to take you to him as his wife.”  And </a:t>
            </a:r>
            <a:r>
              <a:rPr lang="en-CA" sz="2400" b="1" dirty="0">
                <a:highlight>
                  <a:srgbClr val="FFFF00"/>
                </a:highlight>
              </a:rPr>
              <a:t>she rose and bowed with her face to the ground and said</a:t>
            </a:r>
            <a:r>
              <a:rPr lang="en-CA" sz="2400" dirty="0"/>
              <a:t>, “Behold, your handmaid is a servant to wash the feet of the servants of my lord.”</a:t>
            </a:r>
          </a:p>
          <a:p>
            <a:pPr marL="342900" indent="-342900">
              <a:lnSpc>
                <a:spcPct val="90000"/>
              </a:lnSpc>
              <a:buFont typeface="Arial" panose="020B0604020202020204" pitchFamily="34" charset="0"/>
              <a:buChar char="•"/>
            </a:pPr>
            <a:r>
              <a:rPr lang="en-CA" sz="2800" b="1" dirty="0">
                <a:highlight>
                  <a:srgbClr val="FFFF00"/>
                </a:highlight>
              </a:rPr>
              <a:t>The Object Lesson</a:t>
            </a:r>
            <a:r>
              <a:rPr lang="en-CA" sz="2800" dirty="0"/>
              <a:t>: trust God to work things out according to his Plan; do NOT attempt “</a:t>
            </a:r>
            <a:r>
              <a:rPr lang="en-CA" sz="2800" b="1" dirty="0">
                <a:highlight>
                  <a:srgbClr val="FFFF00"/>
                </a:highlight>
              </a:rPr>
              <a:t>working salvation with my own hand</a:t>
            </a:r>
            <a:r>
              <a:rPr lang="en-CA" sz="2800" dirty="0"/>
              <a:t>”</a:t>
            </a:r>
          </a:p>
        </p:txBody>
      </p:sp>
    </p:spTree>
    <p:extLst>
      <p:ext uri="{BB962C8B-B14F-4D97-AF65-F5344CB8AC3E}">
        <p14:creationId xmlns:p14="http://schemas.microsoft.com/office/powerpoint/2010/main" val="5862512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8C00803-DCF9-8279-D48F-C3720566395E}"/>
              </a:ext>
            </a:extLst>
          </p:cNvPr>
          <p:cNvSpPr txBox="1"/>
          <p:nvPr/>
        </p:nvSpPr>
        <p:spPr>
          <a:xfrm>
            <a:off x="0" y="280446"/>
            <a:ext cx="12192000" cy="6450997"/>
          </a:xfrm>
          <a:prstGeom prst="rect">
            <a:avLst/>
          </a:prstGeom>
          <a:noFill/>
        </p:spPr>
        <p:txBody>
          <a:bodyPr wrap="square" rtlCol="0">
            <a:spAutoFit/>
          </a:bodyPr>
          <a:lstStyle/>
          <a:p>
            <a:pPr marL="228600" indent="-228600">
              <a:lnSpc>
                <a:spcPct val="90000"/>
              </a:lnSpc>
              <a:buFont typeface="Arial" panose="020B0604020202020204" pitchFamily="34" charset="0"/>
              <a:buChar char="•"/>
            </a:pPr>
            <a:r>
              <a:rPr lang="en-CA" sz="2800" dirty="0"/>
              <a:t>There are </a:t>
            </a:r>
            <a:r>
              <a:rPr lang="en-CA" sz="2800" b="1" dirty="0">
                <a:highlight>
                  <a:srgbClr val="FFFF00"/>
                </a:highlight>
              </a:rPr>
              <a:t>no Psalms which are specifically associated with this incident</a:t>
            </a:r>
            <a:r>
              <a:rPr lang="en-CA" sz="2800" dirty="0"/>
              <a:t>; however, there several places in the Psalms which express </a:t>
            </a:r>
            <a:r>
              <a:rPr lang="en-CA" sz="2800" b="1" dirty="0">
                <a:highlight>
                  <a:srgbClr val="FFFF00"/>
                </a:highlight>
              </a:rPr>
              <a:t>David’s understanding related to this object lesson</a:t>
            </a:r>
            <a:r>
              <a:rPr lang="en-CA" sz="2800" dirty="0"/>
              <a:t>:  </a:t>
            </a:r>
            <a:r>
              <a:rPr lang="en-CA" sz="2400" b="1" u="sng" dirty="0"/>
              <a:t>Psalms 38:19-20, 39:2-3a ESV</a:t>
            </a:r>
          </a:p>
          <a:p>
            <a:pPr lvl="1">
              <a:lnSpc>
                <a:spcPct val="90000"/>
              </a:lnSpc>
            </a:pPr>
            <a:r>
              <a:rPr lang="en-CA" sz="2400" dirty="0"/>
              <a:t>But my foes are vigorous, they are mighty, and many are those who hate me wrongfully.</a:t>
            </a:r>
            <a:br>
              <a:rPr lang="en-CA" sz="2400" dirty="0"/>
            </a:br>
            <a:r>
              <a:rPr lang="en-CA" sz="2400" b="1" dirty="0">
                <a:highlight>
                  <a:srgbClr val="FFFF00"/>
                </a:highlight>
              </a:rPr>
              <a:t>Those who render me evil for good</a:t>
            </a:r>
            <a:r>
              <a:rPr lang="en-CA" sz="2400" dirty="0"/>
              <a:t> accuse me because I follow after good.</a:t>
            </a:r>
          </a:p>
          <a:p>
            <a:pPr lvl="1">
              <a:lnSpc>
                <a:spcPct val="90000"/>
              </a:lnSpc>
            </a:pPr>
            <a:r>
              <a:rPr lang="en-CA" sz="2400" dirty="0"/>
              <a:t> I was mute and silent; I held my peace to no avail, and my distress grew worse.</a:t>
            </a:r>
            <a:br>
              <a:rPr lang="en-CA" sz="2400" dirty="0"/>
            </a:br>
            <a:r>
              <a:rPr lang="en-CA" sz="2400" b="1" dirty="0">
                <a:highlight>
                  <a:srgbClr val="FFFF00"/>
                </a:highlight>
              </a:rPr>
              <a:t>My heart became hot within me</a:t>
            </a:r>
            <a:r>
              <a:rPr lang="en-CA" sz="2400" dirty="0"/>
              <a:t>.  </a:t>
            </a:r>
            <a:r>
              <a:rPr lang="en-CA" sz="2400" b="1" dirty="0">
                <a:highlight>
                  <a:srgbClr val="FFFF00"/>
                </a:highlight>
              </a:rPr>
              <a:t>As I mused, the fire burned</a:t>
            </a:r>
            <a:r>
              <a:rPr lang="en-CA" sz="2400" dirty="0"/>
              <a:t>;</a:t>
            </a:r>
          </a:p>
          <a:p>
            <a:pPr marL="342900" indent="-342900">
              <a:lnSpc>
                <a:spcPct val="90000"/>
              </a:lnSpc>
              <a:spcBef>
                <a:spcPts val="1200"/>
              </a:spcBef>
              <a:buFont typeface="Arial" panose="020B0604020202020204" pitchFamily="34" charset="0"/>
              <a:buChar char="•"/>
            </a:pPr>
            <a:r>
              <a:rPr lang="en-CA" sz="2800" dirty="0"/>
              <a:t>After David was confronted by Abigail, </a:t>
            </a:r>
            <a:r>
              <a:rPr lang="en-CA" sz="2800" b="1" dirty="0">
                <a:highlight>
                  <a:srgbClr val="FFFF00"/>
                </a:highlight>
              </a:rPr>
              <a:t>he was grateful</a:t>
            </a:r>
            <a:r>
              <a:rPr lang="en-CA" sz="2800" dirty="0"/>
              <a:t>; </a:t>
            </a:r>
            <a:r>
              <a:rPr lang="en-CA" sz="2800" b="1" dirty="0">
                <a:highlight>
                  <a:srgbClr val="FFFF00"/>
                </a:highlight>
              </a:rPr>
              <a:t>he was quick to repent</a:t>
            </a:r>
            <a:r>
              <a:rPr lang="en-CA" sz="2800" dirty="0"/>
              <a:t>:</a:t>
            </a:r>
          </a:p>
          <a:p>
            <a:pPr lvl="1">
              <a:lnSpc>
                <a:spcPct val="90000"/>
              </a:lnSpc>
            </a:pPr>
            <a:r>
              <a:rPr lang="en-CA" sz="2400" b="1" u="sng" dirty="0"/>
              <a:t>Psalms 17:3-5, 32:5 ESV</a:t>
            </a:r>
          </a:p>
          <a:p>
            <a:pPr lvl="1">
              <a:lnSpc>
                <a:spcPct val="90000"/>
              </a:lnSpc>
            </a:pPr>
            <a:r>
              <a:rPr lang="en-CA" sz="2400" b="1" dirty="0">
                <a:highlight>
                  <a:srgbClr val="FFFF00"/>
                </a:highlight>
              </a:rPr>
              <a:t>You have tried my heart</a:t>
            </a:r>
            <a:r>
              <a:rPr lang="en-CA" sz="2400" dirty="0"/>
              <a:t>, you have visited me by night,</a:t>
            </a:r>
            <a:br>
              <a:rPr lang="en-CA" sz="2400" dirty="0"/>
            </a:br>
            <a:r>
              <a:rPr lang="en-CA" sz="2400" b="1" dirty="0">
                <a:highlight>
                  <a:srgbClr val="FFFF00"/>
                </a:highlight>
              </a:rPr>
              <a:t>you have tested me</a:t>
            </a:r>
            <a:r>
              <a:rPr lang="en-CA" sz="2400" dirty="0"/>
              <a:t>, and you will find nothing;</a:t>
            </a:r>
            <a:br>
              <a:rPr lang="en-CA" sz="2400" dirty="0"/>
            </a:br>
            <a:r>
              <a:rPr lang="en-CA" sz="2400" dirty="0"/>
              <a:t>I have purposed that my mouth will not transgress.</a:t>
            </a:r>
            <a:br>
              <a:rPr lang="en-CA" sz="2400" dirty="0"/>
            </a:br>
            <a:r>
              <a:rPr lang="en-CA" sz="2400" dirty="0"/>
              <a:t>With regard to the works of man, </a:t>
            </a:r>
            <a:br>
              <a:rPr lang="en-CA" sz="2400" dirty="0"/>
            </a:br>
            <a:r>
              <a:rPr lang="en-CA" sz="2400" b="1" dirty="0">
                <a:highlight>
                  <a:srgbClr val="FFFF00"/>
                </a:highlight>
              </a:rPr>
              <a:t>by the word of your lips I have avoided the ways of the violent</a:t>
            </a:r>
            <a:r>
              <a:rPr lang="en-CA" sz="2400" dirty="0"/>
              <a:t>.</a:t>
            </a:r>
            <a:br>
              <a:rPr lang="en-CA" sz="2400" dirty="0"/>
            </a:br>
            <a:r>
              <a:rPr lang="en-CA" sz="2400" b="1" dirty="0">
                <a:highlight>
                  <a:srgbClr val="FFFF00"/>
                </a:highlight>
              </a:rPr>
              <a:t>My steps have held fast to your paths</a:t>
            </a:r>
            <a:r>
              <a:rPr lang="en-CA" sz="2400" dirty="0"/>
              <a:t>; my feet have not slipped.</a:t>
            </a:r>
          </a:p>
          <a:p>
            <a:pPr lvl="1">
              <a:lnSpc>
                <a:spcPct val="90000"/>
              </a:lnSpc>
            </a:pPr>
            <a:r>
              <a:rPr lang="en-CA" sz="2400" dirty="0"/>
              <a:t>I acknowledged my sin to you, and I did not cover my iniquity;</a:t>
            </a:r>
            <a:br>
              <a:rPr lang="en-CA" sz="2400" dirty="0"/>
            </a:br>
            <a:r>
              <a:rPr lang="en-CA" sz="2400" dirty="0"/>
              <a:t>I said, “</a:t>
            </a:r>
            <a:r>
              <a:rPr lang="en-CA" sz="2400" b="1" dirty="0">
                <a:highlight>
                  <a:srgbClr val="FFFF00"/>
                </a:highlight>
              </a:rPr>
              <a:t>I will confess my transgressions to the LORD</a:t>
            </a:r>
            <a:r>
              <a:rPr lang="en-CA" sz="2400" dirty="0"/>
              <a:t>,”</a:t>
            </a:r>
            <a:br>
              <a:rPr lang="en-CA" sz="2400" dirty="0"/>
            </a:br>
            <a:r>
              <a:rPr lang="en-CA" sz="2400" dirty="0"/>
              <a:t>and </a:t>
            </a:r>
            <a:r>
              <a:rPr lang="en-CA" sz="2400" b="1" dirty="0">
                <a:highlight>
                  <a:srgbClr val="FFFF00"/>
                </a:highlight>
              </a:rPr>
              <a:t>you forgave the iniquity of my sin</a:t>
            </a:r>
            <a:r>
              <a:rPr lang="en-CA" sz="2400" dirty="0"/>
              <a:t>. </a:t>
            </a:r>
          </a:p>
        </p:txBody>
      </p:sp>
    </p:spTree>
    <p:extLst>
      <p:ext uri="{BB962C8B-B14F-4D97-AF65-F5344CB8AC3E}">
        <p14:creationId xmlns:p14="http://schemas.microsoft.com/office/powerpoint/2010/main" val="596813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02F10-4141-2DBA-77D9-AF9738195630}"/>
              </a:ext>
            </a:extLst>
          </p:cNvPr>
          <p:cNvSpPr>
            <a:spLocks noGrp="1"/>
          </p:cNvSpPr>
          <p:nvPr>
            <p:ph type="title"/>
          </p:nvPr>
        </p:nvSpPr>
        <p:spPr>
          <a:xfrm>
            <a:off x="838200" y="1"/>
            <a:ext cx="10515600" cy="1175656"/>
          </a:xfrm>
        </p:spPr>
        <p:txBody>
          <a:bodyPr/>
          <a:lstStyle/>
          <a:p>
            <a:pPr algn="ctr"/>
            <a:r>
              <a:rPr lang="en-CA" dirty="0">
                <a:latin typeface="Arial Black" panose="020B0A04020102020204" pitchFamily="34" charset="0"/>
              </a:rPr>
              <a:t>Learning to be King</a:t>
            </a:r>
          </a:p>
        </p:txBody>
      </p:sp>
      <p:sp>
        <p:nvSpPr>
          <p:cNvPr id="3" name="Content Placeholder 2">
            <a:extLst>
              <a:ext uri="{FF2B5EF4-FFF2-40B4-BE49-F238E27FC236}">
                <a16:creationId xmlns:a16="http://schemas.microsoft.com/office/drawing/2014/main" id="{85FA93F3-44DE-02C4-A4CE-757EDBA2EE28}"/>
              </a:ext>
            </a:extLst>
          </p:cNvPr>
          <p:cNvSpPr>
            <a:spLocks noGrp="1"/>
          </p:cNvSpPr>
          <p:nvPr>
            <p:ph idx="1"/>
          </p:nvPr>
        </p:nvSpPr>
        <p:spPr>
          <a:xfrm>
            <a:off x="0" y="1175658"/>
            <a:ext cx="12192000" cy="5682342"/>
          </a:xfrm>
        </p:spPr>
        <p:txBody>
          <a:bodyPr/>
          <a:lstStyle/>
          <a:p>
            <a:r>
              <a:rPr lang="en-CA" b="1" dirty="0">
                <a:highlight>
                  <a:srgbClr val="FFFF00"/>
                </a:highlight>
              </a:rPr>
              <a:t>God has a great purpose for each and every person that he calls</a:t>
            </a:r>
            <a:r>
              <a:rPr lang="en-CA" dirty="0"/>
              <a:t>:</a:t>
            </a:r>
          </a:p>
          <a:p>
            <a:pPr marL="457200" lvl="1" indent="0">
              <a:buNone/>
            </a:pPr>
            <a:r>
              <a:rPr lang="en-CA" b="1" u="sng" dirty="0"/>
              <a:t>Exodus 19:5b-6a, 1 Peter 2:9a, Revelation 5:9b-10 ESV</a:t>
            </a:r>
          </a:p>
          <a:p>
            <a:pPr marL="457200" lvl="1" indent="0">
              <a:buNone/>
            </a:pPr>
            <a:r>
              <a:rPr lang="en-CA" dirty="0"/>
              <a:t>… you shall be </a:t>
            </a:r>
            <a:r>
              <a:rPr lang="en-CA" b="1" dirty="0">
                <a:highlight>
                  <a:srgbClr val="FFFF00"/>
                </a:highlight>
              </a:rPr>
              <a:t>my treasured possession</a:t>
            </a:r>
            <a:r>
              <a:rPr lang="en-CA" dirty="0"/>
              <a:t> among all peoples, for all the earth is mine; and </a:t>
            </a:r>
            <a:r>
              <a:rPr lang="en-CA" b="1" dirty="0">
                <a:highlight>
                  <a:srgbClr val="FFFF00"/>
                </a:highlight>
              </a:rPr>
              <a:t>you shall be to me a kingdom of priests and a holy nation</a:t>
            </a:r>
            <a:r>
              <a:rPr lang="en-CA" dirty="0"/>
              <a:t>.  … you are a chosen race, </a:t>
            </a:r>
            <a:r>
              <a:rPr lang="en-CA" b="1" dirty="0">
                <a:highlight>
                  <a:srgbClr val="FFFF00"/>
                </a:highlight>
              </a:rPr>
              <a:t>a royal priesthood</a:t>
            </a:r>
            <a:r>
              <a:rPr lang="en-CA" dirty="0"/>
              <a:t>, a holy nation, a people for his own possession … </a:t>
            </a:r>
            <a:r>
              <a:rPr lang="en-CA" b="1" dirty="0">
                <a:highlight>
                  <a:srgbClr val="FFFF00"/>
                </a:highlight>
              </a:rPr>
              <a:t>[the Lamb] ransomed people for God</a:t>
            </a:r>
            <a:r>
              <a:rPr lang="en-CA" dirty="0"/>
              <a:t> from every tribe and language and people and nation, and you have made them a kingdom and priests to our God, and </a:t>
            </a:r>
            <a:r>
              <a:rPr lang="en-CA" b="1" dirty="0">
                <a:highlight>
                  <a:srgbClr val="FFFF00"/>
                </a:highlight>
              </a:rPr>
              <a:t>they shall reign on the earth</a:t>
            </a:r>
            <a:r>
              <a:rPr lang="en-CA" dirty="0"/>
              <a:t>.</a:t>
            </a:r>
          </a:p>
          <a:p>
            <a:r>
              <a:rPr lang="en-CA"/>
              <a:t>To </a:t>
            </a:r>
            <a:r>
              <a:rPr lang="en-CA" dirty="0"/>
              <a:t>be a King, God will provide a “crown”, </a:t>
            </a:r>
            <a:r>
              <a:rPr lang="en-CA" b="1" dirty="0">
                <a:highlight>
                  <a:srgbClr val="FFFF00"/>
                </a:highlight>
              </a:rPr>
              <a:t>the gift of eternal life</a:t>
            </a:r>
            <a:r>
              <a:rPr lang="en-CA" dirty="0"/>
              <a:t>:</a:t>
            </a:r>
          </a:p>
          <a:p>
            <a:pPr marL="457200" lvl="1" indent="0">
              <a:buNone/>
            </a:pPr>
            <a:r>
              <a:rPr lang="en-CA" b="1" u="sng" dirty="0"/>
              <a:t>James 1:12, Revelation 3:11 ESV</a:t>
            </a:r>
          </a:p>
          <a:p>
            <a:pPr marL="457200" lvl="1" indent="0">
              <a:buNone/>
            </a:pPr>
            <a:r>
              <a:rPr lang="en-CA" b="1" dirty="0">
                <a:highlight>
                  <a:srgbClr val="FFFF00"/>
                </a:highlight>
              </a:rPr>
              <a:t>Blessed is the man who remains steadfast</a:t>
            </a:r>
            <a:r>
              <a:rPr lang="en-CA" dirty="0"/>
              <a:t> under trial, for when he has stood the </a:t>
            </a:r>
            <a:r>
              <a:rPr lang="en-CA" b="1" dirty="0">
                <a:highlight>
                  <a:srgbClr val="FFFF00"/>
                </a:highlight>
              </a:rPr>
              <a:t>test he will receive the crown of life</a:t>
            </a:r>
            <a:r>
              <a:rPr lang="en-CA" dirty="0"/>
              <a:t>, which God has promised to those who love him.  … I am coming soon.  </a:t>
            </a:r>
            <a:r>
              <a:rPr lang="en-CA" b="1" dirty="0">
                <a:highlight>
                  <a:srgbClr val="FFFF00"/>
                </a:highlight>
              </a:rPr>
              <a:t>Hold fast what you have, so that no one may seize your crown</a:t>
            </a:r>
            <a:r>
              <a:rPr lang="en-CA" dirty="0"/>
              <a:t>.</a:t>
            </a:r>
          </a:p>
          <a:p>
            <a:r>
              <a:rPr lang="en-CA" dirty="0"/>
              <a:t>We are now “in training”, as David was, “</a:t>
            </a:r>
            <a:r>
              <a:rPr lang="en-CA" b="1" dirty="0">
                <a:highlight>
                  <a:srgbClr val="FFFF00"/>
                </a:highlight>
              </a:rPr>
              <a:t>learning to be King</a:t>
            </a:r>
            <a:r>
              <a:rPr lang="en-CA" dirty="0"/>
              <a:t>” – </a:t>
            </a:r>
            <a:r>
              <a:rPr lang="en-CA" b="1" dirty="0">
                <a:highlight>
                  <a:srgbClr val="FFFF00"/>
                </a:highlight>
              </a:rPr>
              <a:t>David’s experiences and wisdom are recorded to help us in that learning</a:t>
            </a:r>
          </a:p>
        </p:txBody>
      </p:sp>
    </p:spTree>
    <p:extLst>
      <p:ext uri="{BB962C8B-B14F-4D97-AF65-F5344CB8AC3E}">
        <p14:creationId xmlns:p14="http://schemas.microsoft.com/office/powerpoint/2010/main" val="8725251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2CC44-ADF7-4773-6083-A76C79680596}"/>
              </a:ext>
            </a:extLst>
          </p:cNvPr>
          <p:cNvSpPr>
            <a:spLocks noGrp="1"/>
          </p:cNvSpPr>
          <p:nvPr>
            <p:ph type="title"/>
          </p:nvPr>
        </p:nvSpPr>
        <p:spPr>
          <a:xfrm>
            <a:off x="838200" y="1"/>
            <a:ext cx="10515600" cy="1126670"/>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2BB10070-6DC9-CC1C-DD53-03B3A962E692}"/>
              </a:ext>
            </a:extLst>
          </p:cNvPr>
          <p:cNvSpPr>
            <a:spLocks noGrp="1"/>
          </p:cNvSpPr>
          <p:nvPr>
            <p:ph idx="1"/>
          </p:nvPr>
        </p:nvSpPr>
        <p:spPr>
          <a:xfrm>
            <a:off x="0" y="1126671"/>
            <a:ext cx="12192000" cy="5731328"/>
          </a:xfrm>
        </p:spPr>
        <p:txBody>
          <a:bodyPr/>
          <a:lstStyle/>
          <a:p>
            <a:r>
              <a:rPr lang="en-CA" b="1" dirty="0">
                <a:highlight>
                  <a:srgbClr val="FFFF00"/>
                </a:highlight>
              </a:rPr>
              <a:t>God looked into the heart of David</a:t>
            </a:r>
            <a:r>
              <a:rPr lang="en-CA" dirty="0"/>
              <a:t> and saw a person with whom he could work</a:t>
            </a:r>
          </a:p>
          <a:p>
            <a:r>
              <a:rPr lang="en-CA" dirty="0"/>
              <a:t>David had many grievous faults; he committed many sins; but </a:t>
            </a:r>
            <a:r>
              <a:rPr lang="en-CA" b="1" dirty="0">
                <a:highlight>
                  <a:srgbClr val="FFFF00"/>
                </a:highlight>
              </a:rPr>
              <a:t>God worked with him throughout his life</a:t>
            </a:r>
            <a:r>
              <a:rPr lang="en-CA" dirty="0"/>
              <a:t> to see that he learned to make his heart right before God</a:t>
            </a:r>
          </a:p>
          <a:p>
            <a:r>
              <a:rPr lang="en-CA" b="1" dirty="0">
                <a:highlight>
                  <a:srgbClr val="FFFF00"/>
                </a:highlight>
              </a:rPr>
              <a:t>God looks into the heart of each person he calls</a:t>
            </a:r>
            <a:r>
              <a:rPr lang="en-CA" dirty="0"/>
              <a:t>; in each person he calls, he sees someone, like David, with whom he can work</a:t>
            </a:r>
          </a:p>
          <a:p>
            <a:r>
              <a:rPr lang="en-CA" b="1" dirty="0">
                <a:highlight>
                  <a:srgbClr val="FFFF00"/>
                </a:highlight>
              </a:rPr>
              <a:t>God works with each of us through our life experiences to see that we, like David, learn to make our hearts right before God</a:t>
            </a:r>
          </a:p>
          <a:p>
            <a:r>
              <a:rPr lang="en-CA" dirty="0"/>
              <a:t>The Bible has more to say about David than any other person</a:t>
            </a:r>
          </a:p>
          <a:p>
            <a:r>
              <a:rPr lang="en-CA" dirty="0"/>
              <a:t>We have </a:t>
            </a:r>
            <a:r>
              <a:rPr lang="en-CA" b="1" dirty="0">
                <a:highlight>
                  <a:srgbClr val="FFFF00"/>
                </a:highlight>
              </a:rPr>
              <a:t>a rich set of very personal poems from David</a:t>
            </a:r>
            <a:r>
              <a:rPr lang="en-CA" dirty="0"/>
              <a:t> which he wrote specifically to help those called by God</a:t>
            </a:r>
          </a:p>
          <a:p>
            <a:r>
              <a:rPr lang="en-CA" dirty="0"/>
              <a:t>We can learn much from David’s experiences and his writings to help us fulfill God’s purpose for us – “</a:t>
            </a:r>
            <a:r>
              <a:rPr lang="en-CA" b="1" dirty="0">
                <a:highlight>
                  <a:srgbClr val="FFFF00"/>
                </a:highlight>
              </a:rPr>
              <a:t>Learning to be King</a:t>
            </a:r>
            <a:r>
              <a:rPr lang="en-CA" dirty="0"/>
              <a:t>” </a:t>
            </a:r>
          </a:p>
        </p:txBody>
      </p:sp>
    </p:spTree>
    <p:extLst>
      <p:ext uri="{BB962C8B-B14F-4D97-AF65-F5344CB8AC3E}">
        <p14:creationId xmlns:p14="http://schemas.microsoft.com/office/powerpoint/2010/main" val="3754090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30A7B-5654-156D-C03E-DA7D740A5214}"/>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The Good Shepherd</a:t>
            </a:r>
          </a:p>
        </p:txBody>
      </p:sp>
      <p:sp>
        <p:nvSpPr>
          <p:cNvPr id="3" name="Content Placeholder 2">
            <a:extLst>
              <a:ext uri="{FF2B5EF4-FFF2-40B4-BE49-F238E27FC236}">
                <a16:creationId xmlns:a16="http://schemas.microsoft.com/office/drawing/2014/main" id="{FE1F745C-397E-7039-1731-654DB5A393CC}"/>
              </a:ext>
            </a:extLst>
          </p:cNvPr>
          <p:cNvSpPr>
            <a:spLocks noGrp="1"/>
          </p:cNvSpPr>
          <p:nvPr>
            <p:ph idx="1"/>
          </p:nvPr>
        </p:nvSpPr>
        <p:spPr>
          <a:xfrm>
            <a:off x="0" y="1131376"/>
            <a:ext cx="12192000" cy="5726623"/>
          </a:xfrm>
        </p:spPr>
        <p:txBody>
          <a:bodyPr>
            <a:normAutofit lnSpcReduction="10000"/>
          </a:bodyPr>
          <a:lstStyle/>
          <a:p>
            <a:r>
              <a:rPr lang="en-CA" b="1" dirty="0">
                <a:highlight>
                  <a:srgbClr val="FFFF00"/>
                </a:highlight>
              </a:rPr>
              <a:t>David is the “type” of the “Good Shepherd”, Jesus Christ:</a:t>
            </a:r>
          </a:p>
          <a:p>
            <a:pPr marL="457200" lvl="1" indent="0">
              <a:spcBef>
                <a:spcPts val="0"/>
              </a:spcBef>
              <a:buNone/>
            </a:pPr>
            <a:r>
              <a:rPr lang="en-CA" b="1" u="sng" dirty="0"/>
              <a:t>Jeremiah 23:3a, 4a, 5 ESV</a:t>
            </a:r>
          </a:p>
          <a:p>
            <a:pPr marL="457200" lvl="1" indent="0">
              <a:spcBef>
                <a:spcPts val="0"/>
              </a:spcBef>
              <a:buNone/>
            </a:pPr>
            <a:r>
              <a:rPr lang="en-CA" dirty="0"/>
              <a:t>Then </a:t>
            </a:r>
            <a:r>
              <a:rPr lang="en-CA" b="1" dirty="0">
                <a:highlight>
                  <a:srgbClr val="FFFF00"/>
                </a:highlight>
              </a:rPr>
              <a:t>I will gather the remnant of my flock</a:t>
            </a:r>
            <a:r>
              <a:rPr lang="en-CA" dirty="0"/>
              <a:t> … </a:t>
            </a:r>
            <a:r>
              <a:rPr lang="en-CA" b="1" dirty="0">
                <a:highlight>
                  <a:srgbClr val="FFFF00"/>
                </a:highlight>
              </a:rPr>
              <a:t>I will set shepherds over them who will care for them</a:t>
            </a:r>
            <a:r>
              <a:rPr lang="en-CA" dirty="0"/>
              <a:t> … “Behold, the days are coming, declares the LORD, when </a:t>
            </a:r>
            <a:r>
              <a:rPr lang="en-CA" b="1" dirty="0">
                <a:highlight>
                  <a:srgbClr val="FFFF00"/>
                </a:highlight>
              </a:rPr>
              <a:t>I will raise up for David a righteous Branch</a:t>
            </a:r>
            <a:r>
              <a:rPr lang="en-CA" dirty="0"/>
              <a:t>, and </a:t>
            </a:r>
            <a:r>
              <a:rPr lang="en-CA" b="1" dirty="0">
                <a:highlight>
                  <a:srgbClr val="FFFF00"/>
                </a:highlight>
              </a:rPr>
              <a:t>he shall reign as king</a:t>
            </a:r>
            <a:r>
              <a:rPr lang="en-CA" dirty="0"/>
              <a:t> and deal wisely, and shall execute justice and righteousness in the land. </a:t>
            </a:r>
          </a:p>
          <a:p>
            <a:pPr marL="457200" lvl="1" indent="0">
              <a:spcBef>
                <a:spcPts val="0"/>
              </a:spcBef>
              <a:buNone/>
            </a:pPr>
            <a:r>
              <a:rPr lang="en-CA" b="1" u="sng" dirty="0"/>
              <a:t>Ezekiel 34:15-16a ESV</a:t>
            </a:r>
          </a:p>
          <a:p>
            <a:pPr marL="457200" lvl="1" indent="0">
              <a:spcBef>
                <a:spcPts val="0"/>
              </a:spcBef>
              <a:buNone/>
            </a:pPr>
            <a:r>
              <a:rPr lang="en-CA" b="1" dirty="0">
                <a:highlight>
                  <a:srgbClr val="FFFF00"/>
                </a:highlight>
              </a:rPr>
              <a:t>I myself will be the shepherd of my sheep</a:t>
            </a:r>
            <a:r>
              <a:rPr lang="en-CA" dirty="0"/>
              <a:t>, and I myself will make them lie down, declares the Lord GOD.  I will seek the lost, and I will bring back the strayed, and I will bind up the injured, and I will strengthen the weak …</a:t>
            </a:r>
          </a:p>
          <a:p>
            <a:pPr marL="457200" lvl="1" indent="0">
              <a:spcBef>
                <a:spcPts val="0"/>
              </a:spcBef>
              <a:buNone/>
            </a:pPr>
            <a:r>
              <a:rPr lang="en-CA" b="1" u="sng" dirty="0"/>
              <a:t>Matthew 2:6 ESV</a:t>
            </a:r>
          </a:p>
          <a:p>
            <a:pPr marL="457200" lvl="1" indent="0">
              <a:spcBef>
                <a:spcPts val="0"/>
              </a:spcBef>
              <a:buNone/>
            </a:pPr>
            <a:r>
              <a:rPr lang="en-CA" dirty="0"/>
              <a:t>And you, O Bethlehem, in the land of Judah, are by no means least among the rulers of Judah; for </a:t>
            </a:r>
            <a:r>
              <a:rPr lang="en-CA" b="1" dirty="0">
                <a:highlight>
                  <a:srgbClr val="FFFF00"/>
                </a:highlight>
              </a:rPr>
              <a:t>from you shall come a ruler who will shepherd my people Israel</a:t>
            </a:r>
            <a:r>
              <a:rPr lang="en-CA" dirty="0"/>
              <a:t>.</a:t>
            </a:r>
          </a:p>
          <a:p>
            <a:pPr marL="457200" lvl="1" indent="0">
              <a:spcBef>
                <a:spcPts val="0"/>
              </a:spcBef>
              <a:buNone/>
            </a:pPr>
            <a:r>
              <a:rPr lang="en-CA" b="1" u="sng" dirty="0"/>
              <a:t>John 10:14-16 ESV</a:t>
            </a:r>
          </a:p>
          <a:p>
            <a:pPr marL="457200" lvl="1" indent="0">
              <a:spcBef>
                <a:spcPts val="0"/>
              </a:spcBef>
              <a:buNone/>
            </a:pPr>
            <a:r>
              <a:rPr lang="en-CA" b="1" dirty="0">
                <a:highlight>
                  <a:srgbClr val="FFFF00"/>
                </a:highlight>
              </a:rPr>
              <a:t>I am the good shepherd</a:t>
            </a:r>
            <a:r>
              <a:rPr lang="en-CA" dirty="0"/>
              <a:t>.  I know my own and my own know me, just as the Father knows me and I know the Father; and </a:t>
            </a:r>
            <a:r>
              <a:rPr lang="en-CA" b="1" dirty="0">
                <a:highlight>
                  <a:srgbClr val="FFFF00"/>
                </a:highlight>
              </a:rPr>
              <a:t>I lay down my life for the sheep</a:t>
            </a:r>
            <a:r>
              <a:rPr lang="en-CA" dirty="0"/>
              <a:t>.  And I have other sheep that are not of this fold.  I must bring them also, and they will listen to my voice.  So </a:t>
            </a:r>
            <a:r>
              <a:rPr lang="en-CA" b="1" dirty="0">
                <a:highlight>
                  <a:srgbClr val="FFFF00"/>
                </a:highlight>
              </a:rPr>
              <a:t>there will be one flock, one shepherd</a:t>
            </a:r>
            <a:r>
              <a:rPr lang="en-CA" dirty="0"/>
              <a:t>.</a:t>
            </a:r>
          </a:p>
        </p:txBody>
      </p:sp>
    </p:spTree>
    <p:extLst>
      <p:ext uri="{BB962C8B-B14F-4D97-AF65-F5344CB8AC3E}">
        <p14:creationId xmlns:p14="http://schemas.microsoft.com/office/powerpoint/2010/main" val="2396958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BE767-BA91-D98B-EC34-E7073E0966A5}"/>
              </a:ext>
            </a:extLst>
          </p:cNvPr>
          <p:cNvSpPr>
            <a:spLocks noGrp="1"/>
          </p:cNvSpPr>
          <p:nvPr>
            <p:ph type="title"/>
          </p:nvPr>
        </p:nvSpPr>
        <p:spPr>
          <a:xfrm>
            <a:off x="1106838" y="1"/>
            <a:ext cx="10515600" cy="1039906"/>
          </a:xfrm>
        </p:spPr>
        <p:txBody>
          <a:bodyPr/>
          <a:lstStyle/>
          <a:p>
            <a:pPr algn="ctr"/>
            <a:r>
              <a:rPr lang="en-CA" dirty="0">
                <a:latin typeface="Arial Black" panose="020B0A04020102020204" pitchFamily="34" charset="0"/>
              </a:rPr>
              <a:t>David’s Relationship With God</a:t>
            </a:r>
          </a:p>
        </p:txBody>
      </p:sp>
      <p:sp>
        <p:nvSpPr>
          <p:cNvPr id="3" name="Content Placeholder 2">
            <a:extLst>
              <a:ext uri="{FF2B5EF4-FFF2-40B4-BE49-F238E27FC236}">
                <a16:creationId xmlns:a16="http://schemas.microsoft.com/office/drawing/2014/main" id="{6E8C085C-AF78-9771-1823-F1D8061F3EC6}"/>
              </a:ext>
            </a:extLst>
          </p:cNvPr>
          <p:cNvSpPr>
            <a:spLocks noGrp="1"/>
          </p:cNvSpPr>
          <p:nvPr>
            <p:ph idx="1"/>
          </p:nvPr>
        </p:nvSpPr>
        <p:spPr>
          <a:xfrm>
            <a:off x="0" y="860612"/>
            <a:ext cx="12192000" cy="5997388"/>
          </a:xfrm>
        </p:spPr>
        <p:txBody>
          <a:bodyPr>
            <a:normAutofit lnSpcReduction="10000"/>
          </a:bodyPr>
          <a:lstStyle/>
          <a:p>
            <a:r>
              <a:rPr lang="en-CA" dirty="0"/>
              <a:t>On those lonely nights out in the fields, what did David do?</a:t>
            </a:r>
          </a:p>
          <a:p>
            <a:pPr marL="457200" lvl="1" indent="0">
              <a:spcBef>
                <a:spcPts val="0"/>
              </a:spcBef>
              <a:buNone/>
            </a:pPr>
            <a:r>
              <a:rPr lang="en-CA" b="1" u="sng" dirty="0"/>
              <a:t>Psalm 8:1-9 ESV</a:t>
            </a:r>
          </a:p>
          <a:p>
            <a:pPr marL="457200" lvl="1" indent="0">
              <a:spcBef>
                <a:spcPts val="0"/>
              </a:spcBef>
              <a:buNone/>
            </a:pPr>
            <a:r>
              <a:rPr lang="en-CA" dirty="0"/>
              <a:t>O LORD, our Lord,  </a:t>
            </a:r>
            <a:r>
              <a:rPr lang="en-CA" b="1" dirty="0">
                <a:highlight>
                  <a:srgbClr val="FFFF00"/>
                </a:highlight>
              </a:rPr>
              <a:t>how majestic is your name in all the earth</a:t>
            </a:r>
            <a:r>
              <a:rPr lang="en-CA" dirty="0"/>
              <a:t>!</a:t>
            </a:r>
            <a:br>
              <a:rPr lang="en-CA" dirty="0"/>
            </a:br>
            <a:r>
              <a:rPr lang="en-CA" b="1" dirty="0">
                <a:highlight>
                  <a:srgbClr val="FFFF00"/>
                </a:highlight>
              </a:rPr>
              <a:t>You have set your glory above the heavens</a:t>
            </a:r>
            <a:r>
              <a:rPr lang="en-CA" dirty="0"/>
              <a:t>. </a:t>
            </a:r>
            <a:br>
              <a:rPr lang="en-CA" dirty="0"/>
            </a:br>
            <a:r>
              <a:rPr lang="en-CA" dirty="0"/>
              <a:t>Out of the mouth of babies and infants, you have established strength because of your foes,</a:t>
            </a:r>
          </a:p>
          <a:p>
            <a:pPr marL="5432425" lvl="2" indent="53975">
              <a:spcBef>
                <a:spcPts val="0"/>
              </a:spcBef>
              <a:buNone/>
            </a:pPr>
            <a:r>
              <a:rPr lang="en-CA" sz="2400" dirty="0"/>
              <a:t>to still the enemy and the avenger.</a:t>
            </a:r>
          </a:p>
          <a:p>
            <a:pPr marL="457200" lvl="1" indent="0">
              <a:spcBef>
                <a:spcPts val="0"/>
              </a:spcBef>
              <a:buNone/>
            </a:pPr>
            <a:r>
              <a:rPr lang="en-CA" b="1" dirty="0">
                <a:highlight>
                  <a:srgbClr val="FFFF00"/>
                </a:highlight>
              </a:rPr>
              <a:t>When I look at your heavens</a:t>
            </a:r>
            <a:r>
              <a:rPr lang="en-CA" dirty="0"/>
              <a:t>, the work of your fingers, </a:t>
            </a:r>
            <a:br>
              <a:rPr lang="en-CA" dirty="0"/>
            </a:br>
            <a:r>
              <a:rPr lang="en-CA" dirty="0"/>
              <a:t>the moon and the stars, which you have set in place, </a:t>
            </a:r>
            <a:br>
              <a:rPr lang="en-CA" dirty="0"/>
            </a:br>
            <a:r>
              <a:rPr lang="en-CA" b="1" dirty="0">
                <a:highlight>
                  <a:srgbClr val="FFFF00"/>
                </a:highlight>
              </a:rPr>
              <a:t>what is man that you are mindful of him</a:t>
            </a:r>
            <a:r>
              <a:rPr lang="en-CA" dirty="0"/>
              <a:t>, and the son of man that you care for him?</a:t>
            </a:r>
            <a:br>
              <a:rPr lang="en-CA" dirty="0"/>
            </a:br>
            <a:r>
              <a:rPr lang="en-CA" dirty="0"/>
              <a:t>Yet </a:t>
            </a:r>
            <a:r>
              <a:rPr lang="en-CA" b="1" dirty="0">
                <a:highlight>
                  <a:srgbClr val="FFFF00"/>
                </a:highlight>
              </a:rPr>
              <a:t>you have made him a little lower than [´</a:t>
            </a:r>
            <a:r>
              <a:rPr lang="en-CA" b="1" dirty="0" err="1">
                <a:highlight>
                  <a:srgbClr val="FFFF00"/>
                </a:highlight>
              </a:rPr>
              <a:t>elohim</a:t>
            </a:r>
            <a:r>
              <a:rPr lang="en-CA" b="1" dirty="0">
                <a:highlight>
                  <a:srgbClr val="FFFF00"/>
                </a:highlight>
              </a:rPr>
              <a:t>]</a:t>
            </a:r>
            <a:r>
              <a:rPr lang="en-CA" dirty="0"/>
              <a:t> and crowned him with glory and honor.</a:t>
            </a:r>
            <a:br>
              <a:rPr lang="en-CA" dirty="0"/>
            </a:br>
            <a:r>
              <a:rPr lang="en-CA" dirty="0"/>
              <a:t>You have given him dominion over the works of your hands;</a:t>
            </a:r>
            <a:br>
              <a:rPr lang="en-CA" dirty="0"/>
            </a:br>
            <a:r>
              <a:rPr lang="en-CA" dirty="0"/>
              <a:t>you have put all things under his feet, </a:t>
            </a:r>
            <a:br>
              <a:rPr lang="en-CA" dirty="0"/>
            </a:br>
            <a:r>
              <a:rPr lang="en-CA" dirty="0"/>
              <a:t>all sheep and oxen, and also the beasts of the field, the birds of the heavens, </a:t>
            </a:r>
            <a:br>
              <a:rPr lang="en-CA" dirty="0"/>
            </a:br>
            <a:r>
              <a:rPr lang="en-CA" dirty="0"/>
              <a:t>and the fish of the sea, whatever passes along the paths of the seas.  </a:t>
            </a:r>
            <a:br>
              <a:rPr lang="en-CA" dirty="0"/>
            </a:br>
            <a:r>
              <a:rPr lang="en-CA" dirty="0"/>
              <a:t>O LORD, our Lord, </a:t>
            </a:r>
            <a:r>
              <a:rPr lang="en-CA" b="1" dirty="0">
                <a:highlight>
                  <a:srgbClr val="FFFF00"/>
                </a:highlight>
              </a:rPr>
              <a:t>how majestic is your name in all the earth</a:t>
            </a:r>
            <a:r>
              <a:rPr lang="en-CA" dirty="0"/>
              <a:t>!</a:t>
            </a:r>
          </a:p>
          <a:p>
            <a:r>
              <a:rPr lang="en-CA" b="1" dirty="0">
                <a:highlight>
                  <a:srgbClr val="FFFF00"/>
                </a:highlight>
              </a:rPr>
              <a:t>David grew to know YHWH and developed an understanding of the Nature of God, the Way of God, and the Plan of God</a:t>
            </a:r>
            <a:r>
              <a:rPr lang="en-CA" dirty="0"/>
              <a:t> – this is demonstrated throughout the Davidic Psalms</a:t>
            </a:r>
          </a:p>
        </p:txBody>
      </p:sp>
    </p:spTree>
    <p:extLst>
      <p:ext uri="{BB962C8B-B14F-4D97-AF65-F5344CB8AC3E}">
        <p14:creationId xmlns:p14="http://schemas.microsoft.com/office/powerpoint/2010/main" val="2262895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CBF77-CB2B-1B58-6CBE-07F1C136324F}"/>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David’s Education</a:t>
            </a:r>
          </a:p>
        </p:txBody>
      </p:sp>
      <p:sp>
        <p:nvSpPr>
          <p:cNvPr id="3" name="Content Placeholder 2">
            <a:extLst>
              <a:ext uri="{FF2B5EF4-FFF2-40B4-BE49-F238E27FC236}">
                <a16:creationId xmlns:a16="http://schemas.microsoft.com/office/drawing/2014/main" id="{A0F8B2A8-7171-3690-2FEE-D4FE8BB8159C}"/>
              </a:ext>
            </a:extLst>
          </p:cNvPr>
          <p:cNvSpPr>
            <a:spLocks noGrp="1"/>
          </p:cNvSpPr>
          <p:nvPr>
            <p:ph idx="1"/>
          </p:nvPr>
        </p:nvSpPr>
        <p:spPr>
          <a:xfrm>
            <a:off x="0" y="1146875"/>
            <a:ext cx="12192000" cy="5711124"/>
          </a:xfrm>
        </p:spPr>
        <p:txBody>
          <a:bodyPr>
            <a:normAutofit lnSpcReduction="10000"/>
          </a:bodyPr>
          <a:lstStyle/>
          <a:p>
            <a:r>
              <a:rPr lang="en-CA" dirty="0"/>
              <a:t>We have no specific information on how formal education was performed in the time of David, but clearly </a:t>
            </a:r>
            <a:r>
              <a:rPr lang="en-CA" b="1" dirty="0">
                <a:highlight>
                  <a:srgbClr val="FFFF00"/>
                </a:highlight>
              </a:rPr>
              <a:t>David was well educated</a:t>
            </a:r>
            <a:r>
              <a:rPr lang="en-CA" dirty="0"/>
              <a:t>:</a:t>
            </a:r>
          </a:p>
          <a:p>
            <a:pPr lvl="1">
              <a:buFont typeface="Wingdings" panose="05000000000000000000" pitchFamily="2" charset="2"/>
              <a:buChar char="Ø"/>
            </a:pPr>
            <a:r>
              <a:rPr lang="en-CA" sz="2800" b="1" dirty="0">
                <a:highlight>
                  <a:srgbClr val="FFFF00"/>
                </a:highlight>
              </a:rPr>
              <a:t>David could read and write</a:t>
            </a:r>
            <a:r>
              <a:rPr lang="en-CA" sz="2800" dirty="0"/>
              <a:t> – we have some 73 Psalms ascribed to David: there was a long tradition of “poetic” writing in the Ancient Near East, with which David was clearly familiar; Hebrew poetry was a well-established genre (Genesis 49, Exodus 15, Numbers 21, Deuteronomy 32 and 33, Judges 5)</a:t>
            </a:r>
          </a:p>
          <a:p>
            <a:pPr lvl="1">
              <a:buFont typeface="Wingdings" panose="05000000000000000000" pitchFamily="2" charset="2"/>
              <a:buChar char="Ø"/>
            </a:pPr>
            <a:r>
              <a:rPr lang="en-CA" sz="2800" b="1" dirty="0">
                <a:highlight>
                  <a:srgbClr val="FFFF00"/>
                </a:highlight>
              </a:rPr>
              <a:t>David created a new “genre” taking Hebrew poetry to a new level in the Psalms</a:t>
            </a:r>
          </a:p>
          <a:p>
            <a:pPr lvl="1">
              <a:buFont typeface="Wingdings" panose="05000000000000000000" pitchFamily="2" charset="2"/>
              <a:buChar char="Ø"/>
            </a:pPr>
            <a:r>
              <a:rPr lang="en-CA" sz="2800" dirty="0"/>
              <a:t>David was intimately familiar with the Writings of Moses: </a:t>
            </a:r>
            <a:r>
              <a:rPr lang="en-CA" sz="2400" b="1" u="sng" dirty="0"/>
              <a:t>Psalm 103:7 ESV </a:t>
            </a:r>
          </a:p>
          <a:p>
            <a:pPr marL="914400" lvl="2" indent="0">
              <a:spcBef>
                <a:spcPts val="0"/>
              </a:spcBef>
              <a:buNone/>
            </a:pPr>
            <a:r>
              <a:rPr lang="en-CA" sz="2400" b="1" dirty="0">
                <a:highlight>
                  <a:srgbClr val="FFFF00"/>
                </a:highlight>
              </a:rPr>
              <a:t>He made known his ways to Moses, his acts to the people of Israel</a:t>
            </a:r>
            <a:r>
              <a:rPr lang="en-CA" sz="2400" dirty="0"/>
              <a:t>.</a:t>
            </a:r>
          </a:p>
          <a:p>
            <a:pPr lvl="1">
              <a:buFont typeface="Wingdings" panose="05000000000000000000" pitchFamily="2" charset="2"/>
              <a:buChar char="Ø"/>
            </a:pPr>
            <a:r>
              <a:rPr lang="en-CA" sz="2800" dirty="0"/>
              <a:t>David was well versed in the history of Israel: </a:t>
            </a:r>
            <a:r>
              <a:rPr lang="en-CA" sz="2400" b="1" u="sng" dirty="0"/>
              <a:t>Psalm 68:7-8 ESV</a:t>
            </a:r>
          </a:p>
          <a:p>
            <a:pPr marL="914400" lvl="2" indent="0">
              <a:spcBef>
                <a:spcPts val="0"/>
              </a:spcBef>
              <a:buNone/>
            </a:pPr>
            <a:r>
              <a:rPr lang="en-CA" sz="2400" dirty="0"/>
              <a:t>O God, when you went out before your people, </a:t>
            </a:r>
            <a:br>
              <a:rPr lang="en-CA" sz="2400" dirty="0"/>
            </a:br>
            <a:r>
              <a:rPr lang="en-CA" sz="2400" b="1" dirty="0">
                <a:highlight>
                  <a:srgbClr val="FFFF00"/>
                </a:highlight>
              </a:rPr>
              <a:t>when you marched through the wilderness</a:t>
            </a:r>
            <a:r>
              <a:rPr lang="en-CA" sz="2400" dirty="0"/>
              <a:t>,</a:t>
            </a:r>
            <a:br>
              <a:rPr lang="en-CA" sz="2400" dirty="0"/>
            </a:br>
            <a:r>
              <a:rPr lang="en-CA" sz="2400" dirty="0"/>
              <a:t>the earth quaked, the heavens poured down rain,</a:t>
            </a:r>
            <a:br>
              <a:rPr lang="en-CA" sz="2400" dirty="0"/>
            </a:br>
            <a:r>
              <a:rPr lang="en-CA" sz="2400" dirty="0"/>
              <a:t>before God, </a:t>
            </a:r>
            <a:r>
              <a:rPr lang="en-CA" sz="2400" b="1" dirty="0">
                <a:highlight>
                  <a:srgbClr val="FFFF00"/>
                </a:highlight>
              </a:rPr>
              <a:t>the One of Sinai</a:t>
            </a:r>
            <a:r>
              <a:rPr lang="en-CA" sz="2400" dirty="0"/>
              <a:t>, before God, the God of Israel.</a:t>
            </a:r>
          </a:p>
        </p:txBody>
      </p:sp>
    </p:spTree>
    <p:extLst>
      <p:ext uri="{BB962C8B-B14F-4D97-AF65-F5344CB8AC3E}">
        <p14:creationId xmlns:p14="http://schemas.microsoft.com/office/powerpoint/2010/main" val="2332536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013D8-C6DE-8DEC-37DE-15B8E79119FB}"/>
              </a:ext>
            </a:extLst>
          </p:cNvPr>
          <p:cNvSpPr>
            <a:spLocks noGrp="1"/>
          </p:cNvSpPr>
          <p:nvPr>
            <p:ph type="title"/>
          </p:nvPr>
        </p:nvSpPr>
        <p:spPr>
          <a:xfrm>
            <a:off x="838200" y="1"/>
            <a:ext cx="10515600" cy="1193368"/>
          </a:xfrm>
        </p:spPr>
        <p:txBody>
          <a:bodyPr/>
          <a:lstStyle/>
          <a:p>
            <a:pPr algn="ctr"/>
            <a:r>
              <a:rPr lang="en-CA" dirty="0">
                <a:latin typeface="Arial Black" panose="020B0A04020102020204" pitchFamily="34" charset="0"/>
              </a:rPr>
              <a:t>David’s Qualifications</a:t>
            </a:r>
          </a:p>
        </p:txBody>
      </p:sp>
      <p:sp>
        <p:nvSpPr>
          <p:cNvPr id="3" name="Content Placeholder 2">
            <a:extLst>
              <a:ext uri="{FF2B5EF4-FFF2-40B4-BE49-F238E27FC236}">
                <a16:creationId xmlns:a16="http://schemas.microsoft.com/office/drawing/2014/main" id="{F2A83454-D344-D93C-0A33-3D50636D266C}"/>
              </a:ext>
            </a:extLst>
          </p:cNvPr>
          <p:cNvSpPr>
            <a:spLocks noGrp="1"/>
          </p:cNvSpPr>
          <p:nvPr>
            <p:ph idx="1"/>
          </p:nvPr>
        </p:nvSpPr>
        <p:spPr>
          <a:xfrm>
            <a:off x="0" y="1193369"/>
            <a:ext cx="12192000" cy="5664630"/>
          </a:xfrm>
        </p:spPr>
        <p:txBody>
          <a:bodyPr>
            <a:normAutofit lnSpcReduction="10000"/>
          </a:bodyPr>
          <a:lstStyle/>
          <a:p>
            <a:pPr marL="457200" lvl="1" indent="0">
              <a:buNone/>
            </a:pPr>
            <a:r>
              <a:rPr lang="en-CA" b="1" u="sng" dirty="0"/>
              <a:t>1 Samuel 16:14, 17-19, 21 ESV</a:t>
            </a:r>
          </a:p>
          <a:p>
            <a:pPr marL="457200" lvl="1" indent="0">
              <a:buNone/>
            </a:pPr>
            <a:r>
              <a:rPr lang="en-CA" dirty="0"/>
              <a:t>Now the Spirit of the LORD departed from Saul, and a harmful spirit from the LORD tormented him.  … So Saul said to his servants, “</a:t>
            </a:r>
            <a:r>
              <a:rPr lang="en-CA" b="1" dirty="0">
                <a:highlight>
                  <a:srgbClr val="FFFF00"/>
                </a:highlight>
              </a:rPr>
              <a:t>Provide for me a man who can play well and bring him to me</a:t>
            </a:r>
            <a:r>
              <a:rPr lang="en-CA" dirty="0"/>
              <a:t>.”  </a:t>
            </a:r>
          </a:p>
          <a:p>
            <a:pPr marL="457200" lvl="1" indent="0">
              <a:buNone/>
            </a:pPr>
            <a:r>
              <a:rPr lang="en-CA" dirty="0"/>
              <a:t>One of the young men answered, “Behold, </a:t>
            </a:r>
            <a:r>
              <a:rPr lang="en-CA" b="1" dirty="0">
                <a:highlight>
                  <a:srgbClr val="FFFF00"/>
                </a:highlight>
              </a:rPr>
              <a:t>I have seen a son of Jesse the Bethlehemite, who is </a:t>
            </a:r>
            <a:r>
              <a:rPr lang="en-CA" b="1" u="sng" dirty="0">
                <a:highlight>
                  <a:srgbClr val="FFFF00"/>
                </a:highlight>
              </a:rPr>
              <a:t>skillful in playing</a:t>
            </a:r>
            <a:r>
              <a:rPr lang="en-CA" b="1" dirty="0">
                <a:highlight>
                  <a:srgbClr val="FFFF00"/>
                </a:highlight>
              </a:rPr>
              <a:t>, a </a:t>
            </a:r>
            <a:r>
              <a:rPr lang="en-CA" b="1" u="sng" dirty="0">
                <a:highlight>
                  <a:srgbClr val="FFFF00"/>
                </a:highlight>
              </a:rPr>
              <a:t>man of valor</a:t>
            </a:r>
            <a:r>
              <a:rPr lang="en-CA" b="1" dirty="0">
                <a:highlight>
                  <a:srgbClr val="FFFF00"/>
                </a:highlight>
              </a:rPr>
              <a:t>, </a:t>
            </a:r>
            <a:r>
              <a:rPr lang="en-CA" b="1" u="sng" dirty="0">
                <a:highlight>
                  <a:srgbClr val="FFFF00"/>
                </a:highlight>
              </a:rPr>
              <a:t>a man of war</a:t>
            </a:r>
            <a:r>
              <a:rPr lang="en-CA" b="1" dirty="0">
                <a:highlight>
                  <a:srgbClr val="FFFF00"/>
                </a:highlight>
              </a:rPr>
              <a:t>, </a:t>
            </a:r>
            <a:r>
              <a:rPr lang="en-CA" b="1" u="sng" dirty="0">
                <a:highlight>
                  <a:srgbClr val="FFFF00"/>
                </a:highlight>
              </a:rPr>
              <a:t>prudent in speech</a:t>
            </a:r>
            <a:r>
              <a:rPr lang="en-CA" b="1" dirty="0">
                <a:highlight>
                  <a:srgbClr val="FFFF00"/>
                </a:highlight>
              </a:rPr>
              <a:t>, and a man </a:t>
            </a:r>
            <a:r>
              <a:rPr lang="en-CA" b="1" u="sng" dirty="0">
                <a:highlight>
                  <a:srgbClr val="FFFF00"/>
                </a:highlight>
              </a:rPr>
              <a:t>of good presence</a:t>
            </a:r>
            <a:r>
              <a:rPr lang="en-CA" b="1" dirty="0">
                <a:highlight>
                  <a:srgbClr val="FFFF00"/>
                </a:highlight>
              </a:rPr>
              <a:t>, and the LORD is with him.</a:t>
            </a:r>
            <a:r>
              <a:rPr lang="en-CA" dirty="0"/>
              <a:t>”  </a:t>
            </a:r>
          </a:p>
          <a:p>
            <a:pPr marL="457200" lvl="1" indent="0">
              <a:buNone/>
            </a:pPr>
            <a:r>
              <a:rPr lang="en-CA" dirty="0"/>
              <a:t>Therefore Saul sent messengers to Jesse and said, “Send me David your son, who is with the sheep.” … </a:t>
            </a:r>
            <a:r>
              <a:rPr lang="en-CA" b="1" dirty="0">
                <a:highlight>
                  <a:srgbClr val="FFFF00"/>
                </a:highlight>
              </a:rPr>
              <a:t>And David came to Saul and entered his service</a:t>
            </a:r>
            <a:r>
              <a:rPr lang="en-CA" dirty="0"/>
              <a:t>. And Saul loved him greatly …</a:t>
            </a:r>
          </a:p>
          <a:p>
            <a:r>
              <a:rPr lang="en-CA" dirty="0"/>
              <a:t>“skill in playing” was likely a natural ability developed over the years in the fields with the sheep</a:t>
            </a:r>
          </a:p>
          <a:p>
            <a:r>
              <a:rPr lang="en-CA" dirty="0"/>
              <a:t>“man of valor” and “a man of war” had been demonstrated at the Battle of Elah with the killing of Goliath of Gath</a:t>
            </a:r>
          </a:p>
          <a:p>
            <a:r>
              <a:rPr lang="en-CA" b="1" dirty="0">
                <a:highlight>
                  <a:srgbClr val="FFFF00"/>
                </a:highlight>
              </a:rPr>
              <a:t>“prudent in speech” and “of good presence” could only be attained through formal education</a:t>
            </a:r>
          </a:p>
        </p:txBody>
      </p:sp>
    </p:spTree>
    <p:extLst>
      <p:ext uri="{BB962C8B-B14F-4D97-AF65-F5344CB8AC3E}">
        <p14:creationId xmlns:p14="http://schemas.microsoft.com/office/powerpoint/2010/main" val="3894595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F9EF8-2180-53C6-D551-9D85D784ACD7}"/>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David’s Readiness</a:t>
            </a:r>
          </a:p>
        </p:txBody>
      </p:sp>
      <p:sp>
        <p:nvSpPr>
          <p:cNvPr id="3" name="Content Placeholder 2">
            <a:extLst>
              <a:ext uri="{FF2B5EF4-FFF2-40B4-BE49-F238E27FC236}">
                <a16:creationId xmlns:a16="http://schemas.microsoft.com/office/drawing/2014/main" id="{7F196C40-D7F4-3028-9085-E7806FE9A44B}"/>
              </a:ext>
            </a:extLst>
          </p:cNvPr>
          <p:cNvSpPr>
            <a:spLocks noGrp="1"/>
          </p:cNvSpPr>
          <p:nvPr>
            <p:ph idx="1"/>
          </p:nvPr>
        </p:nvSpPr>
        <p:spPr>
          <a:xfrm>
            <a:off x="0" y="1146875"/>
            <a:ext cx="12192000" cy="5711124"/>
          </a:xfrm>
        </p:spPr>
        <p:txBody>
          <a:bodyPr>
            <a:normAutofit lnSpcReduction="10000"/>
          </a:bodyPr>
          <a:lstStyle/>
          <a:p>
            <a:r>
              <a:rPr lang="en-CA" dirty="0"/>
              <a:t>David was well prepared and </a:t>
            </a:r>
            <a:r>
              <a:rPr lang="en-CA" b="1" dirty="0">
                <a:highlight>
                  <a:srgbClr val="FFFF00"/>
                </a:highlight>
              </a:rPr>
              <a:t>when the opportunity came for him to demonstrate his desire to serve YHWH</a:t>
            </a:r>
            <a:r>
              <a:rPr lang="en-CA" dirty="0"/>
              <a:t>, he jumped on it:</a:t>
            </a:r>
          </a:p>
          <a:p>
            <a:pPr marL="457200" lvl="1" indent="0">
              <a:buNone/>
            </a:pPr>
            <a:r>
              <a:rPr lang="en-CA" b="1" u="sng" dirty="0"/>
              <a:t>1 Samuel 17:4, 8-10, 17, 20a, 23, 26 ESV</a:t>
            </a:r>
          </a:p>
          <a:p>
            <a:pPr marL="457200" lvl="1" indent="0">
              <a:buNone/>
            </a:pPr>
            <a:r>
              <a:rPr lang="en-CA" dirty="0"/>
              <a:t>And there came out from the camp of the </a:t>
            </a:r>
            <a:r>
              <a:rPr lang="en-CA" b="1" dirty="0">
                <a:highlight>
                  <a:srgbClr val="FFFF00"/>
                </a:highlight>
              </a:rPr>
              <a:t>Philistines a champion named Goliath of Gath</a:t>
            </a:r>
            <a:r>
              <a:rPr lang="en-CA" dirty="0"/>
              <a:t> … He stood and shouted to the ranks of Israel, “Why have you come out to draw up for battle? Am I not a Philistine, and are you not servants of Saul?  </a:t>
            </a:r>
            <a:r>
              <a:rPr lang="en-CA" b="1" dirty="0">
                <a:highlight>
                  <a:srgbClr val="FFFF00"/>
                </a:highlight>
              </a:rPr>
              <a:t>Choose a man for yourselves, and let him come down to me</a:t>
            </a:r>
            <a:r>
              <a:rPr lang="en-CA" dirty="0"/>
              <a:t>.  If he is able to fight with me and kill me, then we will be your servants.  But if I prevail against him and kill him, then you shall be our servants and serve us.”  And the Philistine said, “</a:t>
            </a:r>
            <a:r>
              <a:rPr lang="en-CA" b="1" dirty="0">
                <a:highlight>
                  <a:srgbClr val="FFFF00"/>
                </a:highlight>
              </a:rPr>
              <a:t>I defy the ranks of Israel this day</a:t>
            </a:r>
            <a:r>
              <a:rPr lang="en-CA" dirty="0"/>
              <a:t>.  Give me a man, that we may fight together.”</a:t>
            </a:r>
          </a:p>
          <a:p>
            <a:pPr marL="457200" lvl="1" indent="0">
              <a:buNone/>
            </a:pPr>
            <a:r>
              <a:rPr lang="en-CA" dirty="0"/>
              <a:t>And Jesse said to David his son, “Take for your brothers an ephah of this parched grain, and these ten loaves … And David rose early in the morning and left the sheep with a keeper and took the provisions … the champion, the Philistine of Gath, Goliath by name, came up out of the ranks of the Philistines and spoke the same words as before.  And </a:t>
            </a:r>
            <a:r>
              <a:rPr lang="en-CA" b="1" dirty="0">
                <a:highlight>
                  <a:srgbClr val="FFFF00"/>
                </a:highlight>
              </a:rPr>
              <a:t>David heard him</a:t>
            </a:r>
            <a:r>
              <a:rPr lang="en-CA" dirty="0"/>
              <a:t>.  … And </a:t>
            </a:r>
            <a:r>
              <a:rPr lang="en-CA" b="1" dirty="0">
                <a:highlight>
                  <a:srgbClr val="FFFF00"/>
                </a:highlight>
              </a:rPr>
              <a:t>David said</a:t>
            </a:r>
            <a:r>
              <a:rPr lang="en-CA" dirty="0"/>
              <a:t> …  “What shall be done for the man who kills this Philistine and takes away the reproach from Israel?  For </a:t>
            </a:r>
            <a:r>
              <a:rPr lang="en-CA" b="1" dirty="0">
                <a:highlight>
                  <a:srgbClr val="FFFF00"/>
                </a:highlight>
              </a:rPr>
              <a:t>who is this uncircumcised Philistine</a:t>
            </a:r>
            <a:r>
              <a:rPr lang="en-CA" dirty="0"/>
              <a:t>, </a:t>
            </a:r>
            <a:r>
              <a:rPr lang="en-CA" b="1" dirty="0">
                <a:highlight>
                  <a:srgbClr val="FFFF00"/>
                </a:highlight>
              </a:rPr>
              <a:t>that he should defy the armies of the living God</a:t>
            </a:r>
            <a:r>
              <a:rPr lang="en-CA" dirty="0"/>
              <a:t>?”</a:t>
            </a:r>
          </a:p>
        </p:txBody>
      </p:sp>
    </p:spTree>
    <p:extLst>
      <p:ext uri="{BB962C8B-B14F-4D97-AF65-F5344CB8AC3E}">
        <p14:creationId xmlns:p14="http://schemas.microsoft.com/office/powerpoint/2010/main" val="3953002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84C7021-674D-CA80-09A6-9B985F3B3B0E}"/>
              </a:ext>
            </a:extLst>
          </p:cNvPr>
          <p:cNvSpPr txBox="1"/>
          <p:nvPr/>
        </p:nvSpPr>
        <p:spPr>
          <a:xfrm>
            <a:off x="0" y="25360"/>
            <a:ext cx="12192000" cy="6832640"/>
          </a:xfrm>
          <a:prstGeom prst="rect">
            <a:avLst/>
          </a:prstGeom>
          <a:noFill/>
        </p:spPr>
        <p:txBody>
          <a:bodyPr wrap="square">
            <a:spAutoFit/>
          </a:bodyPr>
          <a:lstStyle/>
          <a:p>
            <a:pPr marL="465138">
              <a:lnSpc>
                <a:spcPct val="90000"/>
              </a:lnSpc>
            </a:pPr>
            <a:r>
              <a:rPr lang="en-CA" sz="2400" b="1" u="sng" dirty="0"/>
              <a:t>1 Samuel 17:31-37 ESV</a:t>
            </a:r>
          </a:p>
          <a:p>
            <a:pPr marL="465138">
              <a:lnSpc>
                <a:spcPct val="90000"/>
              </a:lnSpc>
            </a:pPr>
            <a:r>
              <a:rPr lang="en-CA" sz="2400" dirty="0"/>
              <a:t>When the words that David spoke were heard, they repeated them before Saul, and he sent for him.  And David said to Saul, “</a:t>
            </a:r>
            <a:r>
              <a:rPr lang="en-CA" sz="2400" b="1" dirty="0">
                <a:highlight>
                  <a:srgbClr val="FFFF00"/>
                </a:highlight>
              </a:rPr>
              <a:t>Let no man’s heart fail because of him.  Your servant will go and fight with this Philistine</a:t>
            </a:r>
            <a:r>
              <a:rPr lang="en-CA" sz="2400" dirty="0"/>
              <a:t>.”  And Saul said to David, “You are not able to go against this Philistine to fight with him, </a:t>
            </a:r>
            <a:r>
              <a:rPr lang="en-CA" sz="2400" b="1" u="sng" dirty="0">
                <a:highlight>
                  <a:srgbClr val="FFFF00"/>
                </a:highlight>
              </a:rPr>
              <a:t>for you are but a youth</a:t>
            </a:r>
            <a:r>
              <a:rPr lang="en-CA" sz="2400" dirty="0"/>
              <a:t>, and he has been a man of war from his youth.”  </a:t>
            </a:r>
          </a:p>
          <a:p>
            <a:pPr marL="465138">
              <a:lnSpc>
                <a:spcPct val="90000"/>
              </a:lnSpc>
              <a:spcBef>
                <a:spcPts val="600"/>
              </a:spcBef>
            </a:pPr>
            <a:r>
              <a:rPr lang="en-CA" sz="2400" dirty="0"/>
              <a:t>But David said to Saul, “Your servant used to keep sheep for his father.  And when there came a lion, or a bear, and took a lamb from the flock, I went after him and struck him and delivered it out of his mouth.  And if he arose against me, I caught him by his beard and struck him and killed him.  </a:t>
            </a:r>
            <a:r>
              <a:rPr lang="en-CA" sz="2400" b="1" dirty="0">
                <a:highlight>
                  <a:srgbClr val="FFFF00"/>
                </a:highlight>
              </a:rPr>
              <a:t>Your servant has struck down both lions and bears</a:t>
            </a:r>
            <a:r>
              <a:rPr lang="en-CA" sz="2400" dirty="0"/>
              <a:t>, and </a:t>
            </a:r>
            <a:r>
              <a:rPr lang="en-CA" sz="2400" b="1" dirty="0">
                <a:highlight>
                  <a:srgbClr val="FFFF00"/>
                </a:highlight>
              </a:rPr>
              <a:t>this uncircumcised Philistine shall be like one of them</a:t>
            </a:r>
            <a:r>
              <a:rPr lang="en-CA" sz="2400" dirty="0"/>
              <a:t>, for he has defied the armies of the living God.”  </a:t>
            </a:r>
          </a:p>
          <a:p>
            <a:pPr marL="465138">
              <a:lnSpc>
                <a:spcPct val="90000"/>
              </a:lnSpc>
              <a:spcBef>
                <a:spcPts val="600"/>
              </a:spcBef>
            </a:pPr>
            <a:r>
              <a:rPr lang="en-CA" sz="2400" dirty="0"/>
              <a:t>And David said, “</a:t>
            </a:r>
            <a:r>
              <a:rPr lang="en-CA" sz="2400" b="1" dirty="0">
                <a:highlight>
                  <a:srgbClr val="FFFF00"/>
                </a:highlight>
              </a:rPr>
              <a:t>The LORD who delivered me from the paw of the lion and from the paw of the bear </a:t>
            </a:r>
            <a:r>
              <a:rPr lang="en-CA" sz="2400" b="1" u="sng" dirty="0">
                <a:highlight>
                  <a:srgbClr val="FFFF00"/>
                </a:highlight>
              </a:rPr>
              <a:t>will deliver me from the hand of this Philistine</a:t>
            </a:r>
            <a:r>
              <a:rPr lang="en-CA" sz="2400" dirty="0"/>
              <a:t>.”  And Saul said to David, “Go, and the LORD be with you!”</a:t>
            </a:r>
          </a:p>
          <a:p>
            <a:pPr marL="342900" indent="-342900">
              <a:spcBef>
                <a:spcPts val="1200"/>
              </a:spcBef>
              <a:buFont typeface="Arial" panose="020B0604020202020204" pitchFamily="34" charset="0"/>
              <a:buChar char="•"/>
            </a:pPr>
            <a:r>
              <a:rPr lang="en-CA" sz="2800" b="1" dirty="0">
                <a:highlight>
                  <a:srgbClr val="FFFF00"/>
                </a:highlight>
              </a:rPr>
              <a:t>David was not constrained by his limitations</a:t>
            </a:r>
            <a:r>
              <a:rPr lang="en-CA" sz="2800" dirty="0"/>
              <a:t>, “you are but a youth”</a:t>
            </a:r>
          </a:p>
          <a:p>
            <a:pPr marL="342900" indent="-342900">
              <a:spcBef>
                <a:spcPts val="1200"/>
              </a:spcBef>
              <a:buFont typeface="Arial" panose="020B0604020202020204" pitchFamily="34" charset="0"/>
              <a:buChar char="•"/>
            </a:pPr>
            <a:r>
              <a:rPr lang="en-CA" sz="2800" b="1" dirty="0">
                <a:highlight>
                  <a:srgbClr val="FFFF00"/>
                </a:highlight>
              </a:rPr>
              <a:t>David acted in faith to accomplish the work God set before him</a:t>
            </a:r>
            <a:r>
              <a:rPr lang="en-CA" sz="2800" dirty="0"/>
              <a:t>, “YHWH will deliver me from the hand of this Philistine”</a:t>
            </a:r>
          </a:p>
        </p:txBody>
      </p:sp>
    </p:spTree>
    <p:extLst>
      <p:ext uri="{BB962C8B-B14F-4D97-AF65-F5344CB8AC3E}">
        <p14:creationId xmlns:p14="http://schemas.microsoft.com/office/powerpoint/2010/main" val="829297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36FBD-1925-23B4-DF32-F4D4615DCBCA}"/>
              </a:ext>
            </a:extLst>
          </p:cNvPr>
          <p:cNvSpPr>
            <a:spLocks noGrp="1"/>
          </p:cNvSpPr>
          <p:nvPr>
            <p:ph type="title"/>
          </p:nvPr>
        </p:nvSpPr>
        <p:spPr>
          <a:xfrm>
            <a:off x="838200" y="1"/>
            <a:ext cx="10515600" cy="1115877"/>
          </a:xfrm>
        </p:spPr>
        <p:txBody>
          <a:bodyPr/>
          <a:lstStyle/>
          <a:p>
            <a:pPr algn="ctr"/>
            <a:r>
              <a:rPr lang="en-CA" dirty="0">
                <a:latin typeface="Arial Black" panose="020B0A04020102020204" pitchFamily="34" charset="0"/>
              </a:rPr>
              <a:t>David in Saul’s Service</a:t>
            </a:r>
          </a:p>
        </p:txBody>
      </p:sp>
      <p:sp>
        <p:nvSpPr>
          <p:cNvPr id="3" name="Content Placeholder 2">
            <a:extLst>
              <a:ext uri="{FF2B5EF4-FFF2-40B4-BE49-F238E27FC236}">
                <a16:creationId xmlns:a16="http://schemas.microsoft.com/office/drawing/2014/main" id="{8ECBF86E-761D-AC81-575D-5C9D117C84C7}"/>
              </a:ext>
            </a:extLst>
          </p:cNvPr>
          <p:cNvSpPr>
            <a:spLocks noGrp="1"/>
          </p:cNvSpPr>
          <p:nvPr>
            <p:ph idx="1"/>
          </p:nvPr>
        </p:nvSpPr>
        <p:spPr>
          <a:xfrm>
            <a:off x="1100380" y="1115878"/>
            <a:ext cx="10089396" cy="5742121"/>
          </a:xfrm>
        </p:spPr>
        <p:txBody>
          <a:bodyPr/>
          <a:lstStyle/>
          <a:p>
            <a:r>
              <a:rPr lang="en-CA" b="1" dirty="0">
                <a:highlight>
                  <a:srgbClr val="FFFF00"/>
                </a:highlight>
              </a:rPr>
              <a:t>Saul clearly does NOT recognize David at the Battle of Elah</a:t>
            </a:r>
            <a:r>
              <a:rPr lang="en-CA" dirty="0"/>
              <a:t>:</a:t>
            </a:r>
          </a:p>
          <a:p>
            <a:pPr marL="457200" lvl="1" indent="0">
              <a:buNone/>
            </a:pPr>
            <a:r>
              <a:rPr lang="en-CA" b="1" u="sng" dirty="0"/>
              <a:t>1 Samuel 17:55-58 ESV</a:t>
            </a:r>
          </a:p>
          <a:p>
            <a:pPr marL="457200" lvl="1" indent="0">
              <a:buNone/>
            </a:pPr>
            <a:r>
              <a:rPr lang="en-CA" dirty="0"/>
              <a:t>As soon as Saul saw David go out against the Philistine, he said to Abner, the commander of the army, “Abner, </a:t>
            </a:r>
            <a:r>
              <a:rPr lang="en-CA" b="1" dirty="0">
                <a:highlight>
                  <a:srgbClr val="FFFF00"/>
                </a:highlight>
              </a:rPr>
              <a:t>whose son is this youth</a:t>
            </a:r>
            <a:r>
              <a:rPr lang="en-CA" dirty="0"/>
              <a:t>?”  And Abner said, “As [you live], O king, I do not know.”  And the king said, “</a:t>
            </a:r>
            <a:r>
              <a:rPr lang="en-CA" b="1" dirty="0">
                <a:highlight>
                  <a:srgbClr val="FFFF00"/>
                </a:highlight>
              </a:rPr>
              <a:t>Inquire whose son the boy is</a:t>
            </a:r>
            <a:r>
              <a:rPr lang="en-CA" dirty="0"/>
              <a:t>.”  And as soon as David returned from the striking down of the Philistine, Abner took him, and brought him before Saul with the head of the Philistine in his hand.  And Saul said to him, “</a:t>
            </a:r>
            <a:r>
              <a:rPr lang="en-CA" b="1" dirty="0">
                <a:highlight>
                  <a:srgbClr val="FFFF00"/>
                </a:highlight>
              </a:rPr>
              <a:t>Whose son are you, young man</a:t>
            </a:r>
            <a:r>
              <a:rPr lang="en-CA" dirty="0"/>
              <a:t>?”  And David answered, “I am the son of your servant Jesse the Bethlehemite.”</a:t>
            </a:r>
          </a:p>
          <a:p>
            <a:r>
              <a:rPr lang="en-CA" dirty="0"/>
              <a:t>Obviously, the Battle of Elah occurred before David was recruited fulltime as a “lyre player” for Saul</a:t>
            </a:r>
          </a:p>
        </p:txBody>
      </p:sp>
    </p:spTree>
    <p:extLst>
      <p:ext uri="{BB962C8B-B14F-4D97-AF65-F5344CB8AC3E}">
        <p14:creationId xmlns:p14="http://schemas.microsoft.com/office/powerpoint/2010/main" val="3967195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1077</TotalTime>
  <Words>6088</Words>
  <Application>Microsoft Office PowerPoint</Application>
  <PresentationFormat>Widescreen</PresentationFormat>
  <Paragraphs>191</Paragraphs>
  <Slides>24</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Arial Black</vt:lpstr>
      <vt:lpstr>Calibri</vt:lpstr>
      <vt:lpstr>Calibri Light</vt:lpstr>
      <vt:lpstr>Wingdings</vt:lpstr>
      <vt:lpstr>Office Theme</vt:lpstr>
      <vt:lpstr>David - Learning to be King</vt:lpstr>
      <vt:lpstr>David the Shepherd Boy</vt:lpstr>
      <vt:lpstr>The Good Shepherd</vt:lpstr>
      <vt:lpstr>David’s Relationship With God</vt:lpstr>
      <vt:lpstr>David’s Education</vt:lpstr>
      <vt:lpstr>David’s Qualifications</vt:lpstr>
      <vt:lpstr>David’s Readiness</vt:lpstr>
      <vt:lpstr>PowerPoint Presentation</vt:lpstr>
      <vt:lpstr>David in Saul’s Service</vt:lpstr>
      <vt:lpstr>PowerPoint Presentation</vt:lpstr>
      <vt:lpstr>PowerPoint Presentation</vt:lpstr>
      <vt:lpstr>The Wandering Years </vt:lpstr>
      <vt:lpstr>David Shows Some Confusion</vt:lpstr>
      <vt:lpstr>PowerPoint Presentation</vt:lpstr>
      <vt:lpstr>David’s Respect for Saul</vt:lpstr>
      <vt:lpstr>PowerPoint Presentation</vt:lpstr>
      <vt:lpstr>PowerPoint Presentation</vt:lpstr>
      <vt:lpstr>An Object Lesson</vt:lpstr>
      <vt:lpstr>PowerPoint Presentation</vt:lpstr>
      <vt:lpstr>Enter Abigail – Nabal’s Wife </vt:lpstr>
      <vt:lpstr>PowerPoint Presentation</vt:lpstr>
      <vt:lpstr>PowerPoint Presentation</vt:lpstr>
      <vt:lpstr>Learning to be King</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David’s Preparation</dc:title>
  <dc:creator>Mike Whyte</dc:creator>
  <cp:lastModifiedBy>Mike Whyte</cp:lastModifiedBy>
  <cp:revision>20</cp:revision>
  <dcterms:created xsi:type="dcterms:W3CDTF">2022-12-27T13:00:53Z</dcterms:created>
  <dcterms:modified xsi:type="dcterms:W3CDTF">2023-02-10T12:49:26Z</dcterms:modified>
</cp:coreProperties>
</file>