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61" r:id="rId4"/>
    <p:sldId id="258" r:id="rId5"/>
    <p:sldId id="259" r:id="rId6"/>
    <p:sldId id="262" r:id="rId7"/>
    <p:sldId id="263" r:id="rId8"/>
    <p:sldId id="260" r:id="rId9"/>
    <p:sldId id="264" r:id="rId10"/>
    <p:sldId id="271" r:id="rId11"/>
    <p:sldId id="272" r:id="rId12"/>
    <p:sldId id="274" r:id="rId13"/>
    <p:sldId id="265" r:id="rId14"/>
    <p:sldId id="266" r:id="rId15"/>
    <p:sldId id="267" r:id="rId16"/>
    <p:sldId id="268"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82907" autoAdjust="0"/>
  </p:normalViewPr>
  <p:slideViewPr>
    <p:cSldViewPr snapToGrid="0">
      <p:cViewPr varScale="1">
        <p:scale>
          <a:sx n="54" d="100"/>
          <a:sy n="54" d="100"/>
        </p:scale>
        <p:origin x="1116" y="78"/>
      </p:cViewPr>
      <p:guideLst/>
    </p:cSldViewPr>
  </p:slideViewPr>
  <p:outlineViewPr>
    <p:cViewPr>
      <p:scale>
        <a:sx n="33" d="100"/>
        <a:sy n="33" d="100"/>
      </p:scale>
      <p:origin x="0" y="-11532"/>
    </p:cViewPr>
  </p:outlineViewPr>
  <p:notesTextViewPr>
    <p:cViewPr>
      <p:scale>
        <a:sx n="1" d="1"/>
        <a:sy n="1" d="1"/>
      </p:scale>
      <p:origin x="0" y="0"/>
    </p:cViewPr>
  </p:notesTextViewPr>
  <p:sorterViewPr>
    <p:cViewPr>
      <p:scale>
        <a:sx n="110" d="100"/>
        <a:sy n="110" d="100"/>
      </p:scale>
      <p:origin x="0" y="-4716"/>
    </p:cViewPr>
  </p:sorterViewPr>
  <p:notesViewPr>
    <p:cSldViewPr snapToGrid="0">
      <p:cViewPr varScale="1">
        <p:scale>
          <a:sx n="51" d="100"/>
          <a:sy n="51" d="100"/>
        </p:scale>
        <p:origin x="270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13157C-97AF-4DA6-7398-8D400D9FB98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a:extLst>
              <a:ext uri="{FF2B5EF4-FFF2-40B4-BE49-F238E27FC236}">
                <a16:creationId xmlns:a16="http://schemas.microsoft.com/office/drawing/2014/main" id="{68620F64-6D53-6727-318F-2E2AC25595B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BF59187-1886-479C-A960-3897DA4449AE}" type="datetimeFigureOut">
              <a:rPr lang="en-CA" smtClean="0"/>
              <a:t>2023-07-14</a:t>
            </a:fld>
            <a:endParaRPr lang="en-CA"/>
          </a:p>
        </p:txBody>
      </p:sp>
      <p:sp>
        <p:nvSpPr>
          <p:cNvPr id="4" name="Footer Placeholder 3">
            <a:extLst>
              <a:ext uri="{FF2B5EF4-FFF2-40B4-BE49-F238E27FC236}">
                <a16:creationId xmlns:a16="http://schemas.microsoft.com/office/drawing/2014/main" id="{558B2A39-4D99-4E2F-F3AB-3E0EB7143B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a:extLst>
              <a:ext uri="{FF2B5EF4-FFF2-40B4-BE49-F238E27FC236}">
                <a16:creationId xmlns:a16="http://schemas.microsoft.com/office/drawing/2014/main" id="{64AC5BA6-4B66-7EE8-4F28-EB0A8F82590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DB606C-427A-4A6E-9346-E18FC81ADB4C}" type="slidenum">
              <a:rPr lang="en-CA" smtClean="0"/>
              <a:t>‹#›</a:t>
            </a:fld>
            <a:endParaRPr lang="en-CA"/>
          </a:p>
        </p:txBody>
      </p:sp>
    </p:spTree>
    <p:extLst>
      <p:ext uri="{BB962C8B-B14F-4D97-AF65-F5344CB8AC3E}">
        <p14:creationId xmlns:p14="http://schemas.microsoft.com/office/powerpoint/2010/main" val="12074239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42E7E3-EEE1-47DB-9861-7C05A190DA25}" type="datetimeFigureOut">
              <a:rPr lang="en-CA" smtClean="0"/>
              <a:t>2023-07-14</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897864-7056-408E-9A79-31FF44DE7E44}" type="slidenum">
              <a:rPr lang="en-CA" smtClean="0"/>
              <a:t>‹#›</a:t>
            </a:fld>
            <a:endParaRPr lang="en-CA"/>
          </a:p>
        </p:txBody>
      </p:sp>
    </p:spTree>
    <p:extLst>
      <p:ext uri="{BB962C8B-B14F-4D97-AF65-F5344CB8AC3E}">
        <p14:creationId xmlns:p14="http://schemas.microsoft.com/office/powerpoint/2010/main" val="4262298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David’s early life – prepared him to be king</a:t>
            </a:r>
          </a:p>
          <a:p>
            <a:pPr marL="171450" indent="-171450">
              <a:buFont typeface="Arial" panose="020B0604020202020204" pitchFamily="34" charset="0"/>
              <a:buChar char="•"/>
            </a:pPr>
            <a:r>
              <a:rPr lang="en-CA" dirty="0"/>
              <a:t>David: a man after God’s own heart: repentance and contrition</a:t>
            </a:r>
          </a:p>
          <a:p>
            <a:pPr marL="171450" indent="-171450">
              <a:buFont typeface="Arial" panose="020B0604020202020204" pitchFamily="34" charset="0"/>
              <a:buChar char="•"/>
            </a:pPr>
            <a:r>
              <a:rPr lang="en-CA" dirty="0"/>
              <a:t>But still much to learn ….</a:t>
            </a:r>
          </a:p>
          <a:p>
            <a:pPr marL="171450" indent="-171450">
              <a:buFont typeface="Arial" panose="020B0604020202020204" pitchFamily="34" charset="0"/>
              <a:buChar char="•"/>
            </a:pPr>
            <a:r>
              <a:rPr lang="en-CA" dirty="0"/>
              <a:t>The author of 2 Samuel introduces the Bathsheba/Uriah incident …</a:t>
            </a:r>
          </a:p>
          <a:p>
            <a:pPr marL="171450" indent="-171450">
              <a:buFont typeface="Arial" panose="020B0604020202020204" pitchFamily="34" charset="0"/>
              <a:buChar char="•"/>
            </a:pPr>
            <a:r>
              <a:rPr lang="en-CA" dirty="0"/>
              <a:t>Psalm 51 is stated to be the aftermath …</a:t>
            </a:r>
          </a:p>
          <a:p>
            <a:pPr marL="171450" indent="-171450">
              <a:buFont typeface="Arial" panose="020B0604020202020204" pitchFamily="34" charset="0"/>
              <a:buChar char="•"/>
            </a:pPr>
            <a:r>
              <a:rPr lang="en-CA" dirty="0"/>
              <a:t>Psalm 19 is what David learned …</a:t>
            </a:r>
          </a:p>
        </p:txBody>
      </p:sp>
      <p:sp>
        <p:nvSpPr>
          <p:cNvPr id="4" name="Slide Number Placeholder 3"/>
          <p:cNvSpPr>
            <a:spLocks noGrp="1"/>
          </p:cNvSpPr>
          <p:nvPr>
            <p:ph type="sldNum" sz="quarter" idx="5"/>
          </p:nvPr>
        </p:nvSpPr>
        <p:spPr/>
        <p:txBody>
          <a:bodyPr/>
          <a:lstStyle/>
          <a:p>
            <a:fld id="{A1897864-7056-408E-9A79-31FF44DE7E44}" type="slidenum">
              <a:rPr lang="en-CA" smtClean="0"/>
              <a:t>1</a:t>
            </a:fld>
            <a:endParaRPr lang="en-CA"/>
          </a:p>
        </p:txBody>
      </p:sp>
    </p:spTree>
    <p:extLst>
      <p:ext uri="{BB962C8B-B14F-4D97-AF65-F5344CB8AC3E}">
        <p14:creationId xmlns:p14="http://schemas.microsoft.com/office/powerpoint/2010/main" val="37932117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books of Kings were written 400 years after David </a:t>
            </a:r>
          </a:p>
          <a:p>
            <a:pPr marL="171450" indent="-171450">
              <a:buFont typeface="Arial" panose="020B0604020202020204" pitchFamily="34" charset="0"/>
              <a:buChar char="•"/>
            </a:pPr>
            <a:r>
              <a:rPr lang="en-CA" dirty="0"/>
              <a:t>We can learn from what is recorded (see James 1:15)</a:t>
            </a:r>
          </a:p>
          <a:p>
            <a:pPr marL="171450" indent="-171450">
              <a:buFont typeface="Arial" panose="020B0604020202020204" pitchFamily="34" charset="0"/>
              <a:buChar char="•"/>
            </a:pPr>
            <a:r>
              <a:rPr lang="en-CA" dirty="0"/>
              <a:t>We cannot learn these things on our own …</a:t>
            </a:r>
          </a:p>
          <a:p>
            <a:pPr marL="171450" indent="-171450">
              <a:buFont typeface="Arial" panose="020B0604020202020204" pitchFamily="34" charset="0"/>
              <a:buChar char="•"/>
            </a:pPr>
            <a:r>
              <a:rPr lang="en-CA" dirty="0"/>
              <a:t>God allows life lessons, but we have to remain contrite to learn from them …</a:t>
            </a:r>
          </a:p>
        </p:txBody>
      </p:sp>
      <p:sp>
        <p:nvSpPr>
          <p:cNvPr id="4" name="Slide Number Placeholder 3"/>
          <p:cNvSpPr>
            <a:spLocks noGrp="1"/>
          </p:cNvSpPr>
          <p:nvPr>
            <p:ph type="sldNum" sz="quarter" idx="5"/>
          </p:nvPr>
        </p:nvSpPr>
        <p:spPr/>
        <p:txBody>
          <a:bodyPr/>
          <a:lstStyle/>
          <a:p>
            <a:fld id="{A1897864-7056-408E-9A79-31FF44DE7E44}" type="slidenum">
              <a:rPr lang="en-CA" smtClean="0"/>
              <a:t>12</a:t>
            </a:fld>
            <a:endParaRPr lang="en-CA"/>
          </a:p>
        </p:txBody>
      </p:sp>
    </p:spTree>
    <p:extLst>
      <p:ext uri="{BB962C8B-B14F-4D97-AF65-F5344CB8AC3E}">
        <p14:creationId xmlns:p14="http://schemas.microsoft.com/office/powerpoint/2010/main" val="36846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Adonijah was David’s oldest surviving son</a:t>
            </a:r>
          </a:p>
          <a:p>
            <a:pPr marL="171450" indent="-171450">
              <a:buFont typeface="Arial" panose="020B0604020202020204" pitchFamily="34" charset="0"/>
              <a:buChar char="•"/>
            </a:pPr>
            <a:r>
              <a:rPr lang="en-CA" dirty="0"/>
              <a:t>David is essentially abdicating here</a:t>
            </a:r>
          </a:p>
          <a:p>
            <a:pPr marL="171450" indent="-171450">
              <a:buFont typeface="Arial" panose="020B0604020202020204" pitchFamily="34" charset="0"/>
              <a:buChar char="•"/>
            </a:pPr>
            <a:r>
              <a:rPr lang="en-CA" dirty="0"/>
              <a:t>He died soon after</a:t>
            </a:r>
          </a:p>
        </p:txBody>
      </p:sp>
      <p:sp>
        <p:nvSpPr>
          <p:cNvPr id="4" name="Slide Number Placeholder 3"/>
          <p:cNvSpPr>
            <a:spLocks noGrp="1"/>
          </p:cNvSpPr>
          <p:nvPr>
            <p:ph type="sldNum" sz="quarter" idx="5"/>
          </p:nvPr>
        </p:nvSpPr>
        <p:spPr/>
        <p:txBody>
          <a:bodyPr/>
          <a:lstStyle/>
          <a:p>
            <a:fld id="{A1897864-7056-408E-9A79-31FF44DE7E44}" type="slidenum">
              <a:rPr lang="en-CA" smtClean="0"/>
              <a:t>13</a:t>
            </a:fld>
            <a:endParaRPr lang="en-CA"/>
          </a:p>
        </p:txBody>
      </p:sp>
    </p:spTree>
    <p:extLst>
      <p:ext uri="{BB962C8B-B14F-4D97-AF65-F5344CB8AC3E}">
        <p14:creationId xmlns:p14="http://schemas.microsoft.com/office/powerpoint/2010/main" val="17716906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When things a re “going well” we have to be especially careful of Satan’s traps …</a:t>
            </a:r>
          </a:p>
        </p:txBody>
      </p:sp>
      <p:sp>
        <p:nvSpPr>
          <p:cNvPr id="4" name="Slide Number Placeholder 3"/>
          <p:cNvSpPr>
            <a:spLocks noGrp="1"/>
          </p:cNvSpPr>
          <p:nvPr>
            <p:ph type="sldNum" sz="quarter" idx="5"/>
          </p:nvPr>
        </p:nvSpPr>
        <p:spPr/>
        <p:txBody>
          <a:bodyPr/>
          <a:lstStyle/>
          <a:p>
            <a:fld id="{A1897864-7056-408E-9A79-31FF44DE7E44}" type="slidenum">
              <a:rPr lang="en-CA" smtClean="0"/>
              <a:t>14</a:t>
            </a:fld>
            <a:endParaRPr lang="en-CA"/>
          </a:p>
        </p:txBody>
      </p:sp>
    </p:spTree>
    <p:extLst>
      <p:ext uri="{BB962C8B-B14F-4D97-AF65-F5344CB8AC3E}">
        <p14:creationId xmlns:p14="http://schemas.microsoft.com/office/powerpoint/2010/main" val="13104840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foot of arrogance” implies following a path of  pride</a:t>
            </a:r>
          </a:p>
          <a:p>
            <a:pPr marL="171450" indent="-171450">
              <a:buFont typeface="Arial" panose="020B0604020202020204" pitchFamily="34" charset="0"/>
              <a:buChar char="•"/>
            </a:pPr>
            <a:r>
              <a:rPr lang="en-CA" dirty="0"/>
              <a:t>“the hand of the wicked” is ultimately Satan the Devil</a:t>
            </a:r>
          </a:p>
        </p:txBody>
      </p:sp>
      <p:sp>
        <p:nvSpPr>
          <p:cNvPr id="4" name="Slide Number Placeholder 3"/>
          <p:cNvSpPr>
            <a:spLocks noGrp="1"/>
          </p:cNvSpPr>
          <p:nvPr>
            <p:ph type="sldNum" sz="quarter" idx="5"/>
          </p:nvPr>
        </p:nvSpPr>
        <p:spPr/>
        <p:txBody>
          <a:bodyPr/>
          <a:lstStyle/>
          <a:p>
            <a:fld id="{A1897864-7056-408E-9A79-31FF44DE7E44}" type="slidenum">
              <a:rPr lang="en-CA" smtClean="0"/>
              <a:t>16</a:t>
            </a:fld>
            <a:endParaRPr lang="en-CA"/>
          </a:p>
        </p:txBody>
      </p:sp>
    </p:spTree>
    <p:extLst>
      <p:ext uri="{BB962C8B-B14F-4D97-AF65-F5344CB8AC3E}">
        <p14:creationId xmlns:p14="http://schemas.microsoft.com/office/powerpoint/2010/main" val="2937342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A1897864-7056-408E-9A79-31FF44DE7E44}" type="slidenum">
              <a:rPr lang="en-CA" smtClean="0"/>
              <a:t>17</a:t>
            </a:fld>
            <a:endParaRPr lang="en-CA"/>
          </a:p>
        </p:txBody>
      </p:sp>
    </p:spTree>
    <p:extLst>
      <p:ext uri="{BB962C8B-B14F-4D97-AF65-F5344CB8AC3E}">
        <p14:creationId xmlns:p14="http://schemas.microsoft.com/office/powerpoint/2010/main" val="3434945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key is to maintain a strong relationship with God …</a:t>
            </a:r>
          </a:p>
          <a:p>
            <a:pPr marL="171450" indent="-171450">
              <a:buFont typeface="Arial" panose="020B0604020202020204" pitchFamily="34" charset="0"/>
              <a:buChar char="•"/>
            </a:pPr>
            <a:r>
              <a:rPr lang="en-CA" dirty="0"/>
              <a:t>This is what David had to learn, as we all must …</a:t>
            </a:r>
          </a:p>
        </p:txBody>
      </p:sp>
      <p:sp>
        <p:nvSpPr>
          <p:cNvPr id="4" name="Slide Number Placeholder 3"/>
          <p:cNvSpPr>
            <a:spLocks noGrp="1"/>
          </p:cNvSpPr>
          <p:nvPr>
            <p:ph type="sldNum" sz="quarter" idx="5"/>
          </p:nvPr>
        </p:nvSpPr>
        <p:spPr/>
        <p:txBody>
          <a:bodyPr/>
          <a:lstStyle/>
          <a:p>
            <a:fld id="{A1897864-7056-408E-9A79-31FF44DE7E44}" type="slidenum">
              <a:rPr lang="en-CA" smtClean="0"/>
              <a:t>3</a:t>
            </a:fld>
            <a:endParaRPr lang="en-CA"/>
          </a:p>
        </p:txBody>
      </p:sp>
    </p:spTree>
    <p:extLst>
      <p:ext uri="{BB962C8B-B14F-4D97-AF65-F5344CB8AC3E}">
        <p14:creationId xmlns:p14="http://schemas.microsoft.com/office/powerpoint/2010/main" val="1777544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A1897864-7056-408E-9A79-31FF44DE7E44}" type="slidenum">
              <a:rPr lang="en-CA" smtClean="0"/>
              <a:t>4</a:t>
            </a:fld>
            <a:endParaRPr lang="en-CA"/>
          </a:p>
        </p:txBody>
      </p:sp>
    </p:spTree>
    <p:extLst>
      <p:ext uri="{BB962C8B-B14F-4D97-AF65-F5344CB8AC3E}">
        <p14:creationId xmlns:p14="http://schemas.microsoft.com/office/powerpoint/2010/main" val="21640860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had been a king for around 15 years …</a:t>
            </a:r>
          </a:p>
          <a:p>
            <a:pPr marL="171450" indent="-171450">
              <a:buFont typeface="Arial" panose="020B0604020202020204" pitchFamily="34" charset="0"/>
              <a:buChar char="•"/>
            </a:pPr>
            <a:r>
              <a:rPr lang="en-CA" dirty="0"/>
              <a:t>He had been given the promise of Messianic Descent …</a:t>
            </a:r>
          </a:p>
          <a:p>
            <a:pPr marL="171450" indent="-171450">
              <a:buFont typeface="Arial" panose="020B0604020202020204" pitchFamily="34" charset="0"/>
              <a:buChar char="•"/>
            </a:pPr>
            <a:r>
              <a:rPr lang="en-CA" dirty="0"/>
              <a:t>David and </a:t>
            </a:r>
            <a:r>
              <a:rPr lang="en-CA" dirty="0" err="1"/>
              <a:t>Nahash</a:t>
            </a:r>
            <a:r>
              <a:rPr lang="en-CA" dirty="0"/>
              <a:t> were in “parity” relationship …</a:t>
            </a:r>
          </a:p>
          <a:p>
            <a:pPr marL="171450" indent="-171450">
              <a:buFont typeface="Arial" panose="020B0604020202020204" pitchFamily="34" charset="0"/>
              <a:buChar char="•"/>
            </a:pPr>
            <a:r>
              <a:rPr lang="en-CA" dirty="0"/>
              <a:t>The influence of Satan: FUD</a:t>
            </a:r>
          </a:p>
          <a:p>
            <a:pPr marL="171450" indent="-171450">
              <a:buFont typeface="Arial" panose="020B0604020202020204" pitchFamily="34" charset="0"/>
              <a:buChar char="•"/>
            </a:pPr>
            <a:r>
              <a:rPr lang="en-CA" dirty="0"/>
              <a:t>This was a personal insult to David</a:t>
            </a:r>
          </a:p>
        </p:txBody>
      </p:sp>
      <p:sp>
        <p:nvSpPr>
          <p:cNvPr id="4" name="Slide Number Placeholder 3"/>
          <p:cNvSpPr>
            <a:spLocks noGrp="1"/>
          </p:cNvSpPr>
          <p:nvPr>
            <p:ph type="sldNum" sz="quarter" idx="5"/>
          </p:nvPr>
        </p:nvSpPr>
        <p:spPr/>
        <p:txBody>
          <a:bodyPr/>
          <a:lstStyle/>
          <a:p>
            <a:fld id="{A1897864-7056-408E-9A79-31FF44DE7E44}" type="slidenum">
              <a:rPr lang="en-CA" smtClean="0"/>
              <a:t>5</a:t>
            </a:fld>
            <a:endParaRPr lang="en-CA"/>
          </a:p>
        </p:txBody>
      </p:sp>
    </p:spTree>
    <p:extLst>
      <p:ext uri="{BB962C8B-B14F-4D97-AF65-F5344CB8AC3E}">
        <p14:creationId xmlns:p14="http://schemas.microsoft.com/office/powerpoint/2010/main" val="2983204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was NOT close to God, and he fell into temptation …</a:t>
            </a:r>
          </a:p>
          <a:p>
            <a:pPr marL="171450" indent="-171450">
              <a:buFont typeface="Arial" panose="020B0604020202020204" pitchFamily="34" charset="0"/>
              <a:buChar char="•"/>
            </a:pPr>
            <a:r>
              <a:rPr lang="en-CA" dirty="0"/>
              <a:t>A classic setup: Satan created a circumstance to trap David and he fell into it …</a:t>
            </a:r>
          </a:p>
        </p:txBody>
      </p:sp>
      <p:sp>
        <p:nvSpPr>
          <p:cNvPr id="4" name="Slide Number Placeholder 3"/>
          <p:cNvSpPr>
            <a:spLocks noGrp="1"/>
          </p:cNvSpPr>
          <p:nvPr>
            <p:ph type="sldNum" sz="quarter" idx="5"/>
          </p:nvPr>
        </p:nvSpPr>
        <p:spPr/>
        <p:txBody>
          <a:bodyPr/>
          <a:lstStyle/>
          <a:p>
            <a:fld id="{A1897864-7056-408E-9A79-31FF44DE7E44}" type="slidenum">
              <a:rPr lang="en-CA" smtClean="0"/>
              <a:t>7</a:t>
            </a:fld>
            <a:endParaRPr lang="en-CA"/>
          </a:p>
        </p:txBody>
      </p:sp>
    </p:spTree>
    <p:extLst>
      <p:ext uri="{BB962C8B-B14F-4D97-AF65-F5344CB8AC3E}">
        <p14:creationId xmlns:p14="http://schemas.microsoft.com/office/powerpoint/2010/main" val="1560873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probably all happened before David was confronted by Nathan …</a:t>
            </a:r>
          </a:p>
        </p:txBody>
      </p:sp>
      <p:sp>
        <p:nvSpPr>
          <p:cNvPr id="4" name="Slide Number Placeholder 3"/>
          <p:cNvSpPr>
            <a:spLocks noGrp="1"/>
          </p:cNvSpPr>
          <p:nvPr>
            <p:ph type="sldNum" sz="quarter" idx="5"/>
          </p:nvPr>
        </p:nvSpPr>
        <p:spPr/>
        <p:txBody>
          <a:bodyPr/>
          <a:lstStyle/>
          <a:p>
            <a:fld id="{A1897864-7056-408E-9A79-31FF44DE7E44}" type="slidenum">
              <a:rPr lang="en-CA" smtClean="0"/>
              <a:t>8</a:t>
            </a:fld>
            <a:endParaRPr lang="en-CA"/>
          </a:p>
        </p:txBody>
      </p:sp>
    </p:spTree>
    <p:extLst>
      <p:ext uri="{BB962C8B-B14F-4D97-AF65-F5344CB8AC3E}">
        <p14:creationId xmlns:p14="http://schemas.microsoft.com/office/powerpoint/2010/main" val="38601839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Chronicler goes on to list nine more sons of David from other wives … </a:t>
            </a:r>
          </a:p>
          <a:p>
            <a:pPr marL="171450" indent="-171450">
              <a:buFont typeface="Arial" panose="020B0604020202020204" pitchFamily="34" charset="0"/>
              <a:buChar char="•"/>
            </a:pPr>
            <a:r>
              <a:rPr lang="en-CA" dirty="0"/>
              <a:t>The traditional explanation of these genealogies is that Luke gives Mary’s physical descent</a:t>
            </a:r>
          </a:p>
          <a:p>
            <a:pPr marL="171450" indent="-171450">
              <a:buFont typeface="Arial" panose="020B0604020202020204" pitchFamily="34" charset="0"/>
              <a:buChar char="•"/>
            </a:pPr>
            <a:r>
              <a:rPr lang="en-CA" dirty="0"/>
              <a:t>This may or may NOT be correct …  </a:t>
            </a:r>
          </a:p>
        </p:txBody>
      </p:sp>
      <p:sp>
        <p:nvSpPr>
          <p:cNvPr id="4" name="Slide Number Placeholder 3"/>
          <p:cNvSpPr>
            <a:spLocks noGrp="1"/>
          </p:cNvSpPr>
          <p:nvPr>
            <p:ph type="sldNum" sz="quarter" idx="5"/>
          </p:nvPr>
        </p:nvSpPr>
        <p:spPr/>
        <p:txBody>
          <a:bodyPr/>
          <a:lstStyle/>
          <a:p>
            <a:fld id="{A1897864-7056-408E-9A79-31FF44DE7E44}" type="slidenum">
              <a:rPr lang="en-CA" smtClean="0"/>
              <a:t>9</a:t>
            </a:fld>
            <a:endParaRPr lang="en-CA"/>
          </a:p>
        </p:txBody>
      </p:sp>
    </p:spTree>
    <p:extLst>
      <p:ext uri="{BB962C8B-B14F-4D97-AF65-F5344CB8AC3E}">
        <p14:creationId xmlns:p14="http://schemas.microsoft.com/office/powerpoint/2010/main" val="1448071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David’s impetuousness got the better of him: he took things into his own hands rather than waiting on God</a:t>
            </a:r>
          </a:p>
        </p:txBody>
      </p:sp>
      <p:sp>
        <p:nvSpPr>
          <p:cNvPr id="4" name="Slide Number Placeholder 3"/>
          <p:cNvSpPr>
            <a:spLocks noGrp="1"/>
          </p:cNvSpPr>
          <p:nvPr>
            <p:ph type="sldNum" sz="quarter" idx="5"/>
          </p:nvPr>
        </p:nvSpPr>
        <p:spPr/>
        <p:txBody>
          <a:bodyPr/>
          <a:lstStyle/>
          <a:p>
            <a:fld id="{A1897864-7056-408E-9A79-31FF44DE7E44}" type="slidenum">
              <a:rPr lang="en-CA" smtClean="0"/>
              <a:t>10</a:t>
            </a:fld>
            <a:endParaRPr lang="en-CA"/>
          </a:p>
        </p:txBody>
      </p:sp>
    </p:spTree>
    <p:extLst>
      <p:ext uri="{BB962C8B-B14F-4D97-AF65-F5344CB8AC3E}">
        <p14:creationId xmlns:p14="http://schemas.microsoft.com/office/powerpoint/2010/main" val="36955872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buFont typeface="Arial" panose="020B0604020202020204" pitchFamily="34" charset="0"/>
              <a:buChar char="•"/>
            </a:pPr>
            <a:r>
              <a:rPr lang="en-CA" dirty="0"/>
              <a:t>The second</a:t>
            </a:r>
            <a:r>
              <a:rPr lang="en-CA" b="0" dirty="0"/>
              <a:t> </a:t>
            </a:r>
            <a:r>
              <a:rPr lang="en-CA" sz="1200" b="0" dirty="0">
                <a:highlight>
                  <a:srgbClr val="FFFF00"/>
                </a:highlight>
              </a:rPr>
              <a:t>´</a:t>
            </a:r>
            <a:r>
              <a:rPr lang="en-CA" sz="1200" b="0" dirty="0" err="1">
                <a:highlight>
                  <a:srgbClr val="FFFF00"/>
                </a:highlight>
              </a:rPr>
              <a:t>ishshah</a:t>
            </a:r>
            <a:r>
              <a:rPr lang="en-CA" sz="1200" b="0" dirty="0">
                <a:highlight>
                  <a:srgbClr val="FFFF00"/>
                </a:highlight>
              </a:rPr>
              <a:t> should be just “woman”,  not wife</a:t>
            </a:r>
          </a:p>
          <a:p>
            <a:pPr marL="171450" lvl="0" indent="-171450">
              <a:buFont typeface="Arial" panose="020B0604020202020204" pitchFamily="34" charset="0"/>
              <a:buChar char="•"/>
            </a:pPr>
            <a:r>
              <a:rPr lang="en-CA" sz="1200" b="0" dirty="0">
                <a:highlight>
                  <a:srgbClr val="FFFF00"/>
                </a:highlight>
              </a:rPr>
              <a:t>The sin was taking Bathsheba while she was the wife of Uriah, after he was dead, there was no sin in taking her as a wife</a:t>
            </a:r>
          </a:p>
          <a:p>
            <a:pPr marL="171450" lvl="0" indent="-171450">
              <a:buFont typeface="Arial" panose="020B0604020202020204" pitchFamily="34" charset="0"/>
              <a:buChar char="•"/>
            </a:pPr>
            <a:r>
              <a:rPr lang="en-CA" b="0" dirty="0"/>
              <a:t>This same lesson could be reiterated for Jacob and Rebecca in their deception of Isaac.</a:t>
            </a:r>
          </a:p>
        </p:txBody>
      </p:sp>
      <p:sp>
        <p:nvSpPr>
          <p:cNvPr id="4" name="Slide Number Placeholder 3"/>
          <p:cNvSpPr>
            <a:spLocks noGrp="1"/>
          </p:cNvSpPr>
          <p:nvPr>
            <p:ph type="sldNum" sz="quarter" idx="5"/>
          </p:nvPr>
        </p:nvSpPr>
        <p:spPr/>
        <p:txBody>
          <a:bodyPr/>
          <a:lstStyle/>
          <a:p>
            <a:fld id="{A1897864-7056-408E-9A79-31FF44DE7E44}" type="slidenum">
              <a:rPr lang="en-CA" smtClean="0"/>
              <a:t>11</a:t>
            </a:fld>
            <a:endParaRPr lang="en-CA"/>
          </a:p>
        </p:txBody>
      </p:sp>
    </p:spTree>
    <p:extLst>
      <p:ext uri="{BB962C8B-B14F-4D97-AF65-F5344CB8AC3E}">
        <p14:creationId xmlns:p14="http://schemas.microsoft.com/office/powerpoint/2010/main" val="382117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27877-C460-0E40-615D-A39744E5B8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D9FFF14-0584-2752-83F4-5F3E9580F1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238F5CC-B06A-1E73-6AE7-9E7BE386B8A9}"/>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5" name="Footer Placeholder 4">
            <a:extLst>
              <a:ext uri="{FF2B5EF4-FFF2-40B4-BE49-F238E27FC236}">
                <a16:creationId xmlns:a16="http://schemas.microsoft.com/office/drawing/2014/main" id="{DA191F91-DFA5-62C9-B5F9-DD8D79603C2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7668993-F44D-50A4-14E1-3A588EB724C8}"/>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1600131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B5F05-F206-A781-E51A-0F7926D0182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9E452DA2-2489-A503-74EC-1C35D6B42F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C99FECF-EAFB-537B-9369-83DC0C5DA17C}"/>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5" name="Footer Placeholder 4">
            <a:extLst>
              <a:ext uri="{FF2B5EF4-FFF2-40B4-BE49-F238E27FC236}">
                <a16:creationId xmlns:a16="http://schemas.microsoft.com/office/drawing/2014/main" id="{FB272E94-42C4-4D9E-114D-DB1D7A7FE4A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494936-B58B-1A81-8520-43D35930DE1C}"/>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39119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50FA2C-0B88-0AFD-8E5E-BA1019ACE06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BD20EF1B-299F-941C-2C11-ED7724E0325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FCE4EBC-1CCD-C2C6-767F-FC4FB3DF5389}"/>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5" name="Footer Placeholder 4">
            <a:extLst>
              <a:ext uri="{FF2B5EF4-FFF2-40B4-BE49-F238E27FC236}">
                <a16:creationId xmlns:a16="http://schemas.microsoft.com/office/drawing/2014/main" id="{64097AC5-CF9D-4B7E-A504-83206A11169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BD70555-5F50-7E2F-F1DC-4CC367BA7934}"/>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1665633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EA2DF-BA2D-8EF7-5376-0CD92EDD619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6D39269-8C38-85F5-ACC5-7D2ECD3EE8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73BAD63-F902-EDE8-5AC1-28A14EC2A696}"/>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5" name="Footer Placeholder 4">
            <a:extLst>
              <a:ext uri="{FF2B5EF4-FFF2-40B4-BE49-F238E27FC236}">
                <a16:creationId xmlns:a16="http://schemas.microsoft.com/office/drawing/2014/main" id="{932C3EF7-C07D-FD08-D7F6-20646D4F0F3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04D7C4C-2ABC-4F4A-057E-F43A9966C4EF}"/>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86029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7ECE2-8E2D-B182-7FEA-8385EEB60C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76326D0B-FE13-59FD-FF85-45E3CD8BD0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E898FE-8F03-B3D3-C646-F556189A1092}"/>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5" name="Footer Placeholder 4">
            <a:extLst>
              <a:ext uri="{FF2B5EF4-FFF2-40B4-BE49-F238E27FC236}">
                <a16:creationId xmlns:a16="http://schemas.microsoft.com/office/drawing/2014/main" id="{B9171BB6-E69A-428A-CE70-D0A64EBF01D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C95A807-BF4A-A82B-08D7-F5D6D00E3531}"/>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3502618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3AA97-B1D9-5A92-BD67-8DBE331505AC}"/>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82BD181-2005-0155-FFA2-880012EB19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389FF3A-B6EA-03BD-FA67-CAB92A7495F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2F0C173-62BB-A12F-E09F-7AA269D1DF31}"/>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6" name="Footer Placeholder 5">
            <a:extLst>
              <a:ext uri="{FF2B5EF4-FFF2-40B4-BE49-F238E27FC236}">
                <a16:creationId xmlns:a16="http://schemas.microsoft.com/office/drawing/2014/main" id="{91E68621-D7D6-E62A-D28D-96427B25DB5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A854312-898C-9EAC-CA1C-0136E1DF9B53}"/>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2582407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FD48E-36CE-C151-B461-54BCD6720C44}"/>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40D76A2-8539-DA2B-618B-AA001E69A1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A3FECD-722A-9939-2E15-7A08EAE31F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F7DE546-7BAB-BA35-2F9E-AD17C2CCC1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CD3C34-8AFA-190D-FD4A-F76AF6C594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BB41553-5437-0D58-9F0A-10327330837A}"/>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8" name="Footer Placeholder 7">
            <a:extLst>
              <a:ext uri="{FF2B5EF4-FFF2-40B4-BE49-F238E27FC236}">
                <a16:creationId xmlns:a16="http://schemas.microsoft.com/office/drawing/2014/main" id="{6D252919-D6D6-E180-D00A-2EC6C0A7B832}"/>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109DA16-C376-C6E9-D124-0416AAA5A73A}"/>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190028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37BDD-7D12-8213-2A43-0252E38662C1}"/>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5A21A269-8E54-C4B7-2C10-CC522A77DDF5}"/>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4" name="Footer Placeholder 3">
            <a:extLst>
              <a:ext uri="{FF2B5EF4-FFF2-40B4-BE49-F238E27FC236}">
                <a16:creationId xmlns:a16="http://schemas.microsoft.com/office/drawing/2014/main" id="{8F54B253-5C30-6CFA-CA24-9EC8A1B0873B}"/>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3871B104-40AA-A6FB-62B0-939C17491D76}"/>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1088527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651AF2-3C8D-05CD-A554-9D42EF06AB51}"/>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3" name="Footer Placeholder 2">
            <a:extLst>
              <a:ext uri="{FF2B5EF4-FFF2-40B4-BE49-F238E27FC236}">
                <a16:creationId xmlns:a16="http://schemas.microsoft.com/office/drawing/2014/main" id="{44496518-BE7F-FE2D-45E8-DC854063D4EF}"/>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1A691D0-9B47-DA95-6156-5CFB5C5C4D19}"/>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100929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18560-F2E6-A269-F217-A4110E15F4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A79B8617-3BEE-9D25-D2A4-3B7B1961EE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C67C536-BE37-B3B4-4FAB-F89270CA86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C36172-B508-ED59-42C9-9A3338B1315C}"/>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6" name="Footer Placeholder 5">
            <a:extLst>
              <a:ext uri="{FF2B5EF4-FFF2-40B4-BE49-F238E27FC236}">
                <a16:creationId xmlns:a16="http://schemas.microsoft.com/office/drawing/2014/main" id="{F2E99BF1-B5A0-64BD-94BC-776A22DC933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B5A999E-8C5C-6DD9-E130-34EFDFD77610}"/>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522025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B71BB-6F31-904C-7316-7741D93FD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70181D41-40D1-3463-622B-7A1E18A463D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0010E9F9-FCBB-94BE-CB02-C86C2F8A1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B90248-588C-BA4A-E40C-3C9727650F0A}"/>
              </a:ext>
            </a:extLst>
          </p:cNvPr>
          <p:cNvSpPr>
            <a:spLocks noGrp="1"/>
          </p:cNvSpPr>
          <p:nvPr>
            <p:ph type="dt" sz="half" idx="10"/>
          </p:nvPr>
        </p:nvSpPr>
        <p:spPr/>
        <p:txBody>
          <a:bodyPr/>
          <a:lstStyle/>
          <a:p>
            <a:fld id="{30DE600B-3E30-4C25-B32C-855BF8FCA043}" type="datetimeFigureOut">
              <a:rPr lang="en-CA" smtClean="0"/>
              <a:t>2023-07-14</a:t>
            </a:fld>
            <a:endParaRPr lang="en-CA"/>
          </a:p>
        </p:txBody>
      </p:sp>
      <p:sp>
        <p:nvSpPr>
          <p:cNvPr id="6" name="Footer Placeholder 5">
            <a:extLst>
              <a:ext uri="{FF2B5EF4-FFF2-40B4-BE49-F238E27FC236}">
                <a16:creationId xmlns:a16="http://schemas.microsoft.com/office/drawing/2014/main" id="{A1159E03-B143-6A31-6428-D197D4BCBC6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3FD5772-B7F0-5803-878A-C46EC909ABB6}"/>
              </a:ext>
            </a:extLst>
          </p:cNvPr>
          <p:cNvSpPr>
            <a:spLocks noGrp="1"/>
          </p:cNvSpPr>
          <p:nvPr>
            <p:ph type="sldNum" sz="quarter" idx="12"/>
          </p:nvPr>
        </p:nvSpPr>
        <p:spPr/>
        <p:txBody>
          <a:bodyPr/>
          <a:lstStyle/>
          <a:p>
            <a:fld id="{955D9B07-B7C9-4CCD-B886-6F5301D7EB6F}" type="slidenum">
              <a:rPr lang="en-CA" smtClean="0"/>
              <a:t>‹#›</a:t>
            </a:fld>
            <a:endParaRPr lang="en-CA"/>
          </a:p>
        </p:txBody>
      </p:sp>
    </p:spTree>
    <p:extLst>
      <p:ext uri="{BB962C8B-B14F-4D97-AF65-F5344CB8AC3E}">
        <p14:creationId xmlns:p14="http://schemas.microsoft.com/office/powerpoint/2010/main" val="1533433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8B0338-7529-C6FE-DBEE-5B4BCBCD24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AD96DEDA-E53E-4D4D-26B6-2C9019F49F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F2F2990-E3C3-2AE3-2478-786444D8B5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E600B-3E30-4C25-B32C-855BF8FCA043}" type="datetimeFigureOut">
              <a:rPr lang="en-CA" smtClean="0"/>
              <a:t>2023-07-14</a:t>
            </a:fld>
            <a:endParaRPr lang="en-CA"/>
          </a:p>
        </p:txBody>
      </p:sp>
      <p:sp>
        <p:nvSpPr>
          <p:cNvPr id="5" name="Footer Placeholder 4">
            <a:extLst>
              <a:ext uri="{FF2B5EF4-FFF2-40B4-BE49-F238E27FC236}">
                <a16:creationId xmlns:a16="http://schemas.microsoft.com/office/drawing/2014/main" id="{087F5765-92F1-6447-8F50-CE22292C72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8D12AF0B-DA4A-0560-2F97-C697D692D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D9B07-B7C9-4CCD-B886-6F5301D7EB6F}" type="slidenum">
              <a:rPr lang="en-CA" smtClean="0"/>
              <a:t>‹#›</a:t>
            </a:fld>
            <a:endParaRPr lang="en-CA"/>
          </a:p>
        </p:txBody>
      </p:sp>
    </p:spTree>
    <p:extLst>
      <p:ext uri="{BB962C8B-B14F-4D97-AF65-F5344CB8AC3E}">
        <p14:creationId xmlns:p14="http://schemas.microsoft.com/office/powerpoint/2010/main" val="415937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430CB-5190-B966-A3A5-7FE48DBDF2BE}"/>
              </a:ext>
            </a:extLst>
          </p:cNvPr>
          <p:cNvSpPr>
            <a:spLocks noGrp="1"/>
          </p:cNvSpPr>
          <p:nvPr>
            <p:ph type="ctrTitle"/>
          </p:nvPr>
        </p:nvSpPr>
        <p:spPr>
          <a:xfrm>
            <a:off x="1524000" y="0"/>
            <a:ext cx="9144000" cy="1069383"/>
          </a:xfrm>
        </p:spPr>
        <p:txBody>
          <a:bodyPr/>
          <a:lstStyle/>
          <a:p>
            <a:r>
              <a:rPr lang="en-CA" dirty="0">
                <a:latin typeface="Arial Black" panose="020B0A04020102020204" pitchFamily="34" charset="0"/>
              </a:rPr>
              <a:t>David – Life Lessons</a:t>
            </a:r>
          </a:p>
        </p:txBody>
      </p:sp>
      <p:sp>
        <p:nvSpPr>
          <p:cNvPr id="3" name="Subtitle 2">
            <a:extLst>
              <a:ext uri="{FF2B5EF4-FFF2-40B4-BE49-F238E27FC236}">
                <a16:creationId xmlns:a16="http://schemas.microsoft.com/office/drawing/2014/main" id="{716D7315-988B-04C4-F2A1-06D62388D694}"/>
              </a:ext>
            </a:extLst>
          </p:cNvPr>
          <p:cNvSpPr>
            <a:spLocks noGrp="1"/>
          </p:cNvSpPr>
          <p:nvPr>
            <p:ph type="subTitle" idx="1"/>
          </p:nvPr>
        </p:nvSpPr>
        <p:spPr>
          <a:xfrm>
            <a:off x="0" y="1069383"/>
            <a:ext cx="12192000" cy="5517397"/>
          </a:xfrm>
        </p:spPr>
        <p:txBody>
          <a:bodyPr>
            <a:normAutofit/>
          </a:bodyPr>
          <a:lstStyle/>
          <a:p>
            <a:r>
              <a:rPr lang="en-CA" sz="2800" b="1" dirty="0">
                <a:solidFill>
                  <a:srgbClr val="FF0000"/>
                </a:solidFill>
              </a:rPr>
              <a:t>In the spring of the year, the time when kings go out to battle, </a:t>
            </a:r>
            <a:br>
              <a:rPr lang="en-CA" sz="2800" b="1" dirty="0">
                <a:solidFill>
                  <a:srgbClr val="FF0000"/>
                </a:solidFill>
              </a:rPr>
            </a:br>
            <a:r>
              <a:rPr lang="en-CA" sz="2800" b="1" dirty="0">
                <a:solidFill>
                  <a:srgbClr val="FF0000"/>
                </a:solidFill>
              </a:rPr>
              <a:t>David sent Joab, and his servants with him, and all Israel.  </a:t>
            </a:r>
            <a:br>
              <a:rPr lang="en-CA" sz="2800" b="1" dirty="0">
                <a:solidFill>
                  <a:srgbClr val="FF0000"/>
                </a:solidFill>
              </a:rPr>
            </a:br>
            <a:r>
              <a:rPr lang="en-CA" sz="2800" b="1" dirty="0">
                <a:solidFill>
                  <a:srgbClr val="FF0000"/>
                </a:solidFill>
              </a:rPr>
              <a:t>And they ravaged the Ammonites and besieged Rabbah. </a:t>
            </a:r>
            <a:br>
              <a:rPr lang="en-CA" sz="2800" b="1" dirty="0">
                <a:solidFill>
                  <a:srgbClr val="FF0000"/>
                </a:solidFill>
              </a:rPr>
            </a:br>
            <a:r>
              <a:rPr lang="en-CA" sz="2800" b="1" dirty="0">
                <a:solidFill>
                  <a:srgbClr val="FF0000"/>
                </a:solidFill>
              </a:rPr>
              <a:t>But </a:t>
            </a:r>
            <a:r>
              <a:rPr lang="en-CA" sz="2800" b="1" i="1" dirty="0">
                <a:solidFill>
                  <a:srgbClr val="FF0000"/>
                </a:solidFill>
                <a:highlight>
                  <a:srgbClr val="FFFF00"/>
                </a:highlight>
              </a:rPr>
              <a:t>David remained at Jerusalem</a:t>
            </a:r>
            <a:r>
              <a:rPr lang="en-CA" sz="2800" b="1" dirty="0">
                <a:solidFill>
                  <a:srgbClr val="FF0000"/>
                </a:solidFill>
              </a:rPr>
              <a:t>.</a:t>
            </a:r>
          </a:p>
          <a:p>
            <a:pPr algn="r">
              <a:lnSpc>
                <a:spcPct val="10000"/>
              </a:lnSpc>
              <a:spcBef>
                <a:spcPts val="0"/>
              </a:spcBef>
            </a:pPr>
            <a:r>
              <a:rPr lang="en-CA" sz="2000" b="1" dirty="0"/>
              <a:t>2 Samuel 11:1 ESV</a:t>
            </a:r>
          </a:p>
          <a:p>
            <a:r>
              <a:rPr lang="en-CA" sz="2800" b="1" i="1" dirty="0">
                <a:solidFill>
                  <a:srgbClr val="FF0000"/>
                </a:solidFill>
                <a:highlight>
                  <a:srgbClr val="FFFF00"/>
                </a:highlight>
              </a:rPr>
              <a:t>Have mercy on me</a:t>
            </a:r>
            <a:r>
              <a:rPr lang="en-CA" sz="2800" b="1" dirty="0">
                <a:solidFill>
                  <a:srgbClr val="FF0000"/>
                </a:solidFill>
              </a:rPr>
              <a:t>, O God, according to your [</a:t>
            </a:r>
            <a:r>
              <a:rPr lang="en-CA" sz="2800" b="1" dirty="0" err="1">
                <a:solidFill>
                  <a:srgbClr val="FF0000"/>
                </a:solidFill>
              </a:rPr>
              <a:t>ḥesed</a:t>
            </a:r>
            <a:r>
              <a:rPr lang="en-CA" sz="2800" b="1" dirty="0">
                <a:solidFill>
                  <a:srgbClr val="FF0000"/>
                </a:solidFill>
              </a:rPr>
              <a:t>]; </a:t>
            </a:r>
            <a:br>
              <a:rPr lang="en-CA" sz="2800" b="1" dirty="0">
                <a:solidFill>
                  <a:srgbClr val="FF0000"/>
                </a:solidFill>
              </a:rPr>
            </a:br>
            <a:r>
              <a:rPr lang="en-CA" sz="2800" b="1" dirty="0">
                <a:solidFill>
                  <a:srgbClr val="FF0000"/>
                </a:solidFill>
              </a:rPr>
              <a:t>according to your abundant mercy blot out my transgressions.</a:t>
            </a:r>
            <a:br>
              <a:rPr lang="en-CA" sz="2800" b="1" dirty="0">
                <a:solidFill>
                  <a:srgbClr val="FF0000"/>
                </a:solidFill>
              </a:rPr>
            </a:br>
            <a:r>
              <a:rPr lang="en-CA" sz="2800" b="1" dirty="0">
                <a:solidFill>
                  <a:srgbClr val="FF0000"/>
                </a:solidFill>
              </a:rPr>
              <a:t>Wash me thoroughly from my iniquity, and cleanse me from my sin!</a:t>
            </a:r>
          </a:p>
          <a:p>
            <a:pPr algn="r">
              <a:lnSpc>
                <a:spcPct val="70000"/>
              </a:lnSpc>
              <a:spcBef>
                <a:spcPts val="0"/>
              </a:spcBef>
            </a:pPr>
            <a:r>
              <a:rPr lang="en-CA" sz="2000" b="1" dirty="0"/>
              <a:t>Psalm 51:1-2 ESV</a:t>
            </a:r>
          </a:p>
          <a:p>
            <a:r>
              <a:rPr lang="en-CA" sz="2800" b="1" i="1" dirty="0">
                <a:solidFill>
                  <a:srgbClr val="FF0000"/>
                </a:solidFill>
                <a:highlight>
                  <a:srgbClr val="FFFF00"/>
                </a:highlight>
              </a:rPr>
              <a:t>Who can discern his errors</a:t>
            </a:r>
            <a:r>
              <a:rPr lang="en-CA" sz="2800" b="1" dirty="0">
                <a:solidFill>
                  <a:srgbClr val="FF0000"/>
                </a:solidFill>
              </a:rPr>
              <a:t>?   </a:t>
            </a:r>
            <a:r>
              <a:rPr lang="en-CA" sz="2800" b="1" i="1" dirty="0">
                <a:solidFill>
                  <a:srgbClr val="FF0000"/>
                </a:solidFill>
                <a:highlight>
                  <a:srgbClr val="FFFF00"/>
                </a:highlight>
              </a:rPr>
              <a:t>Declare me innocent from hidden faults</a:t>
            </a:r>
            <a:r>
              <a:rPr lang="en-CA" sz="2800" b="1" dirty="0">
                <a:solidFill>
                  <a:srgbClr val="FF0000"/>
                </a:solidFill>
              </a:rPr>
              <a:t>.</a:t>
            </a:r>
            <a:br>
              <a:rPr lang="en-CA" sz="2800" b="1" dirty="0">
                <a:solidFill>
                  <a:srgbClr val="FF0000"/>
                </a:solidFill>
              </a:rPr>
            </a:br>
            <a:r>
              <a:rPr lang="en-CA" sz="2800" b="1" dirty="0">
                <a:solidFill>
                  <a:srgbClr val="FF0000"/>
                </a:solidFill>
              </a:rPr>
              <a:t>Keep back your servant also from presumptuous sins;  </a:t>
            </a:r>
            <a:br>
              <a:rPr lang="en-CA" sz="2800" b="1" dirty="0">
                <a:solidFill>
                  <a:srgbClr val="FF0000"/>
                </a:solidFill>
              </a:rPr>
            </a:br>
            <a:r>
              <a:rPr lang="en-CA" sz="2800" b="1" dirty="0">
                <a:solidFill>
                  <a:srgbClr val="FF0000"/>
                </a:solidFill>
              </a:rPr>
              <a:t>let them not have dominion over me!</a:t>
            </a:r>
            <a:br>
              <a:rPr lang="en-CA" sz="2800" b="1" dirty="0">
                <a:solidFill>
                  <a:srgbClr val="FF0000"/>
                </a:solidFill>
              </a:rPr>
            </a:br>
            <a:r>
              <a:rPr lang="en-CA" sz="2800" b="1" dirty="0">
                <a:solidFill>
                  <a:srgbClr val="FF0000"/>
                </a:solidFill>
              </a:rPr>
              <a:t>Then I shall be blameless, and innocent of great transgression.</a:t>
            </a:r>
          </a:p>
          <a:p>
            <a:pPr algn="r">
              <a:lnSpc>
                <a:spcPct val="70000"/>
              </a:lnSpc>
              <a:spcBef>
                <a:spcPts val="0"/>
              </a:spcBef>
            </a:pPr>
            <a:r>
              <a:rPr lang="en-CA" sz="2000" b="1" dirty="0"/>
              <a:t>Psalm 19:12-13 ESV </a:t>
            </a:r>
          </a:p>
        </p:txBody>
      </p:sp>
      <p:sp>
        <p:nvSpPr>
          <p:cNvPr id="5" name="TextBox 4">
            <a:extLst>
              <a:ext uri="{FF2B5EF4-FFF2-40B4-BE49-F238E27FC236}">
                <a16:creationId xmlns:a16="http://schemas.microsoft.com/office/drawing/2014/main" id="{E4CB7B7F-1E4F-251C-C638-A23756100D66}"/>
              </a:ext>
            </a:extLst>
          </p:cNvPr>
          <p:cNvSpPr txBox="1"/>
          <p:nvPr/>
        </p:nvSpPr>
        <p:spPr>
          <a:xfrm>
            <a:off x="-1" y="6586780"/>
            <a:ext cx="12191999" cy="253916"/>
          </a:xfrm>
          <a:prstGeom prst="rect">
            <a:avLst/>
          </a:prstGeom>
          <a:noFill/>
        </p:spPr>
        <p:txBody>
          <a:bodyPr wrap="square">
            <a:spAutoFit/>
          </a:bodyPr>
          <a:lstStyle/>
          <a:p>
            <a:r>
              <a:rPr lang="en-CA" sz="1050" dirty="0"/>
              <a:t>©2023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2151793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D3ED05-0D24-FACA-8C98-99F47E6BC081}"/>
              </a:ext>
            </a:extLst>
          </p:cNvPr>
          <p:cNvSpPr txBox="1"/>
          <p:nvPr/>
        </p:nvSpPr>
        <p:spPr>
          <a:xfrm>
            <a:off x="0" y="0"/>
            <a:ext cx="12192000" cy="6660285"/>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dirty="0"/>
              <a:t>Bathsheba was the </a:t>
            </a:r>
            <a:r>
              <a:rPr lang="en-CA" sz="2800" b="1" dirty="0">
                <a:highlight>
                  <a:srgbClr val="FFFF00"/>
                </a:highlight>
              </a:rPr>
              <a:t>grand-daughter</a:t>
            </a:r>
            <a:r>
              <a:rPr lang="en-CA" sz="2800" dirty="0"/>
              <a:t> of David’s counsellor, Ahithophel:</a:t>
            </a:r>
          </a:p>
          <a:p>
            <a:pPr lvl="1">
              <a:lnSpc>
                <a:spcPct val="90000"/>
              </a:lnSpc>
            </a:pPr>
            <a:r>
              <a:rPr lang="en-CA" sz="2400" b="1" u="sng" dirty="0"/>
              <a:t>2 Samuel 11:3, 23:34b, 15:12a</a:t>
            </a:r>
            <a:r>
              <a:rPr lang="el-GR" sz="2400" b="1" u="sng" dirty="0"/>
              <a:t>β</a:t>
            </a:r>
            <a:r>
              <a:rPr lang="en-CA" sz="2400" b="1" u="sng" dirty="0"/>
              <a:t> ESV</a:t>
            </a:r>
          </a:p>
          <a:p>
            <a:pPr lvl="1">
              <a:lnSpc>
                <a:spcPct val="90000"/>
              </a:lnSpc>
            </a:pPr>
            <a:r>
              <a:rPr lang="en-CA" sz="2400" dirty="0"/>
              <a:t>And David sent and inquired about the woman.  And one said, “Is not this Bathsheba, the </a:t>
            </a:r>
            <a:r>
              <a:rPr lang="en-CA" sz="2400" b="1" dirty="0">
                <a:highlight>
                  <a:srgbClr val="FFFF00"/>
                </a:highlight>
              </a:rPr>
              <a:t>daughter of Eliam</a:t>
            </a:r>
            <a:r>
              <a:rPr lang="en-CA" sz="2400" dirty="0"/>
              <a:t>, the wife of Uriah the Hittite?” … Eliam </a:t>
            </a:r>
            <a:r>
              <a:rPr lang="en-CA" sz="2400" b="1" dirty="0">
                <a:highlight>
                  <a:srgbClr val="FFFF00"/>
                </a:highlight>
              </a:rPr>
              <a:t>the son of Ahithophel</a:t>
            </a:r>
            <a:r>
              <a:rPr lang="en-CA" sz="2400" dirty="0"/>
              <a:t> of </a:t>
            </a:r>
            <a:r>
              <a:rPr lang="en-CA" sz="2400" dirty="0" err="1"/>
              <a:t>Gilo</a:t>
            </a:r>
            <a:r>
              <a:rPr lang="en-CA" sz="2400" dirty="0"/>
              <a:t> … Ahithophel the </a:t>
            </a:r>
            <a:r>
              <a:rPr lang="en-CA" sz="2400" dirty="0" err="1"/>
              <a:t>Gilonite</a:t>
            </a:r>
            <a:r>
              <a:rPr lang="en-CA" sz="2400" dirty="0"/>
              <a:t>, David’s counsellor …</a:t>
            </a:r>
          </a:p>
          <a:p>
            <a:pPr marL="223838" indent="-223838">
              <a:lnSpc>
                <a:spcPct val="90000"/>
              </a:lnSpc>
              <a:spcBef>
                <a:spcPts val="1200"/>
              </a:spcBef>
              <a:buFont typeface="Arial" panose="020B0604020202020204" pitchFamily="34" charset="0"/>
              <a:buChar char="•"/>
            </a:pPr>
            <a:r>
              <a:rPr lang="en-CA" sz="2800" dirty="0"/>
              <a:t>Bathsheba clearly came from </a:t>
            </a:r>
            <a:r>
              <a:rPr lang="en-CA" sz="2800" b="1" dirty="0">
                <a:highlight>
                  <a:srgbClr val="FFFF00"/>
                </a:highlight>
              </a:rPr>
              <a:t>a family of some standing</a:t>
            </a:r>
            <a:r>
              <a:rPr lang="en-CA" sz="2800" dirty="0"/>
              <a:t>, possibly Priestly or Levitical.  Uriah had married into this family – this could explain </a:t>
            </a:r>
            <a:r>
              <a:rPr lang="en-CA" sz="2800" b="1" dirty="0">
                <a:highlight>
                  <a:srgbClr val="FFFF00"/>
                </a:highlight>
              </a:rPr>
              <a:t>Ahithophel’s going over to Absalom</a:t>
            </a:r>
            <a:r>
              <a:rPr lang="en-CA" sz="2800" dirty="0"/>
              <a:t>: </a:t>
            </a:r>
            <a:r>
              <a:rPr lang="en-CA" sz="2400" b="1" u="sng" dirty="0"/>
              <a:t>2 Samuel 17:14 ESV</a:t>
            </a:r>
          </a:p>
          <a:p>
            <a:pPr lvl="1">
              <a:lnSpc>
                <a:spcPct val="90000"/>
              </a:lnSpc>
            </a:pPr>
            <a:r>
              <a:rPr lang="en-CA" sz="2400" dirty="0"/>
              <a:t> And Absalom and all the men of Israel said, “The counsel of </a:t>
            </a:r>
            <a:r>
              <a:rPr lang="en-CA" sz="2400" dirty="0" err="1"/>
              <a:t>Hushai</a:t>
            </a:r>
            <a:r>
              <a:rPr lang="en-CA" sz="2400" dirty="0"/>
              <a:t> the </a:t>
            </a:r>
            <a:r>
              <a:rPr lang="en-CA" sz="2400" dirty="0" err="1"/>
              <a:t>Archite</a:t>
            </a:r>
            <a:r>
              <a:rPr lang="en-CA" sz="2400" dirty="0"/>
              <a:t> is better than the counsel of Ahithophel.” For </a:t>
            </a:r>
            <a:r>
              <a:rPr lang="en-CA" sz="2400" b="1" dirty="0">
                <a:highlight>
                  <a:srgbClr val="FFFF00"/>
                </a:highlight>
              </a:rPr>
              <a:t>the LORD had ordained to defeat the good counsel of Ahithophel</a:t>
            </a:r>
            <a:r>
              <a:rPr lang="en-CA" sz="2400" dirty="0"/>
              <a:t>, so that the LORD might bring harm upon Absalom.</a:t>
            </a:r>
          </a:p>
          <a:p>
            <a:pPr marL="342900" indent="-342900">
              <a:lnSpc>
                <a:spcPct val="90000"/>
              </a:lnSpc>
              <a:spcBef>
                <a:spcPts val="1200"/>
              </a:spcBef>
              <a:buFont typeface="Arial" panose="020B0604020202020204" pitchFamily="34" charset="0"/>
              <a:buChar char="•"/>
            </a:pPr>
            <a:r>
              <a:rPr lang="en-CA" sz="2800" dirty="0"/>
              <a:t>This is </a:t>
            </a:r>
            <a:r>
              <a:rPr lang="en-CA" sz="2800" b="1" dirty="0">
                <a:highlight>
                  <a:srgbClr val="FFFF00"/>
                </a:highlight>
              </a:rPr>
              <a:t>a situation that David had seen before and should have learned from</a:t>
            </a:r>
            <a:r>
              <a:rPr lang="en-CA" sz="2800" dirty="0"/>
              <a:t>:</a:t>
            </a:r>
          </a:p>
          <a:p>
            <a:pPr lvl="1">
              <a:lnSpc>
                <a:spcPct val="90000"/>
              </a:lnSpc>
            </a:pPr>
            <a:r>
              <a:rPr lang="en-CA" sz="2400" b="1" u="sng" dirty="0"/>
              <a:t>1 Samuel 25:36-38 ESV</a:t>
            </a:r>
          </a:p>
          <a:p>
            <a:pPr lvl="1">
              <a:lnSpc>
                <a:spcPct val="90000"/>
              </a:lnSpc>
            </a:pPr>
            <a:r>
              <a:rPr lang="en-CA" sz="2400" dirty="0"/>
              <a:t>And </a:t>
            </a:r>
            <a:r>
              <a:rPr lang="en-CA" sz="2400" b="1" dirty="0">
                <a:highlight>
                  <a:srgbClr val="FFFF00"/>
                </a:highlight>
              </a:rPr>
              <a:t>Abigail came to </a:t>
            </a:r>
            <a:r>
              <a:rPr lang="en-CA" sz="2400" b="1" dirty="0" err="1">
                <a:highlight>
                  <a:srgbClr val="FFFF00"/>
                </a:highlight>
              </a:rPr>
              <a:t>Nabal</a:t>
            </a:r>
            <a:r>
              <a:rPr lang="en-CA" sz="2400" dirty="0"/>
              <a:t>, and behold, he was holding a feast in his house, like the feast of a king.  And </a:t>
            </a:r>
            <a:r>
              <a:rPr lang="en-CA" sz="2400" dirty="0" err="1"/>
              <a:t>Nabal’s</a:t>
            </a:r>
            <a:r>
              <a:rPr lang="en-CA" sz="2400" dirty="0"/>
              <a:t> heart was merry within him, for he was very drunk.  So she told him nothing at all until the morning light.  In the morning, when the wine had gone out of </a:t>
            </a:r>
            <a:r>
              <a:rPr lang="en-CA" sz="2400" dirty="0" err="1"/>
              <a:t>Nabal</a:t>
            </a:r>
            <a:r>
              <a:rPr lang="en-CA" sz="2400" dirty="0"/>
              <a:t>, </a:t>
            </a:r>
            <a:r>
              <a:rPr lang="en-CA" sz="2400" b="1" dirty="0">
                <a:highlight>
                  <a:srgbClr val="FFFF00"/>
                </a:highlight>
              </a:rPr>
              <a:t>his wife told him these things</a:t>
            </a:r>
            <a:r>
              <a:rPr lang="en-CA" sz="2400" dirty="0"/>
              <a:t>, and his heart died within him, and he became as a stone.  </a:t>
            </a:r>
            <a:br>
              <a:rPr lang="en-CA" sz="2400" dirty="0"/>
            </a:br>
            <a:r>
              <a:rPr lang="en-CA" sz="2400" dirty="0"/>
              <a:t>And about ten days later </a:t>
            </a:r>
            <a:r>
              <a:rPr lang="en-CA" sz="2400" b="1" dirty="0">
                <a:highlight>
                  <a:srgbClr val="FFFF00"/>
                </a:highlight>
              </a:rPr>
              <a:t>the LORD struck </a:t>
            </a:r>
            <a:r>
              <a:rPr lang="en-CA" sz="2400" b="1" dirty="0" err="1">
                <a:highlight>
                  <a:srgbClr val="FFFF00"/>
                </a:highlight>
              </a:rPr>
              <a:t>Nabal</a:t>
            </a:r>
            <a:r>
              <a:rPr lang="en-CA" sz="2400" b="1" dirty="0">
                <a:highlight>
                  <a:srgbClr val="FFFF00"/>
                </a:highlight>
              </a:rPr>
              <a:t>, and he died</a:t>
            </a:r>
            <a:r>
              <a:rPr lang="en-CA" sz="2400" dirty="0"/>
              <a:t>.</a:t>
            </a:r>
          </a:p>
        </p:txBody>
      </p:sp>
    </p:spTree>
    <p:extLst>
      <p:ext uri="{BB962C8B-B14F-4D97-AF65-F5344CB8AC3E}">
        <p14:creationId xmlns:p14="http://schemas.microsoft.com/office/powerpoint/2010/main" val="832534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CA7793F-E8B4-B137-6B3C-B633B9C491AA}"/>
              </a:ext>
            </a:extLst>
          </p:cNvPr>
          <p:cNvSpPr txBox="1"/>
          <p:nvPr/>
        </p:nvSpPr>
        <p:spPr>
          <a:xfrm>
            <a:off x="0" y="302818"/>
            <a:ext cx="12192000" cy="5863144"/>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b="1" dirty="0">
                <a:highlight>
                  <a:srgbClr val="FFFF00"/>
                </a:highlight>
              </a:rPr>
              <a:t>God had clearly intended that Abigail should be David’s wife; the same with Bathsheba</a:t>
            </a:r>
            <a:r>
              <a:rPr lang="en-CA" sz="2800" dirty="0"/>
              <a:t>:  </a:t>
            </a:r>
            <a:r>
              <a:rPr lang="en-CA" sz="2400" b="1" u="sng" dirty="0"/>
              <a:t>2 Samuel 12:7-9 ESV</a:t>
            </a:r>
          </a:p>
          <a:p>
            <a:pPr lvl="1">
              <a:lnSpc>
                <a:spcPct val="90000"/>
              </a:lnSpc>
            </a:pPr>
            <a:r>
              <a:rPr lang="en-CA" sz="2400" b="1" dirty="0">
                <a:highlight>
                  <a:srgbClr val="FFFF00"/>
                </a:highlight>
              </a:rPr>
              <a:t>Nathan said to David</a:t>
            </a:r>
            <a:r>
              <a:rPr lang="en-CA" sz="2400" dirty="0"/>
              <a:t>, “You are the man!  Thus says the LORD, the God of Israel, ‘I anointed you king over Israel, and I delivered you out of the hand of Saul.  And </a:t>
            </a:r>
            <a:r>
              <a:rPr lang="en-CA" sz="2400" b="1" dirty="0">
                <a:highlight>
                  <a:srgbClr val="FFFF00"/>
                </a:highlight>
              </a:rPr>
              <a:t>I gave you your master’s house and your master’s wives</a:t>
            </a:r>
            <a:r>
              <a:rPr lang="en-CA" sz="2400" dirty="0"/>
              <a:t> into your arms and gave you the house of Israel and of Judah.  And if this were too little, </a:t>
            </a:r>
            <a:r>
              <a:rPr lang="en-CA" sz="2400" b="1" dirty="0">
                <a:highlight>
                  <a:srgbClr val="FFFF00"/>
                </a:highlight>
              </a:rPr>
              <a:t>I would add to you as much more</a:t>
            </a:r>
            <a:r>
              <a:rPr lang="en-CA" sz="2400" dirty="0"/>
              <a:t>.  </a:t>
            </a:r>
          </a:p>
          <a:p>
            <a:pPr lvl="1">
              <a:lnSpc>
                <a:spcPct val="90000"/>
              </a:lnSpc>
              <a:spcBef>
                <a:spcPts val="600"/>
              </a:spcBef>
            </a:pPr>
            <a:r>
              <a:rPr lang="en-CA" sz="2400" b="1" dirty="0">
                <a:highlight>
                  <a:srgbClr val="FFFF00"/>
                </a:highlight>
              </a:rPr>
              <a:t>Why have you despised the word of the LORD</a:t>
            </a:r>
            <a:r>
              <a:rPr lang="en-CA" sz="2400" dirty="0"/>
              <a:t>, to do what is evil in his sight?  You have struck down Uriah the Hittite with the sword and  </a:t>
            </a:r>
            <a:r>
              <a:rPr lang="en-CA" sz="2400" b="1" dirty="0">
                <a:highlight>
                  <a:srgbClr val="FFFF00"/>
                </a:highlight>
              </a:rPr>
              <a:t>have taken his wife (´</a:t>
            </a:r>
            <a:r>
              <a:rPr lang="en-CA" sz="2400" b="1" dirty="0" err="1">
                <a:highlight>
                  <a:srgbClr val="FFFF00"/>
                </a:highlight>
              </a:rPr>
              <a:t>ishshah</a:t>
            </a:r>
            <a:r>
              <a:rPr lang="en-CA" sz="2400" b="1" dirty="0">
                <a:highlight>
                  <a:srgbClr val="FFFF00"/>
                </a:highlight>
              </a:rPr>
              <a:t>)</a:t>
            </a:r>
            <a:r>
              <a:rPr lang="en-CA" sz="2400" dirty="0"/>
              <a:t> </a:t>
            </a:r>
            <a:r>
              <a:rPr lang="en-CA" sz="2400" b="1" dirty="0">
                <a:highlight>
                  <a:srgbClr val="FFFF00"/>
                </a:highlight>
              </a:rPr>
              <a:t>to be your [´</a:t>
            </a:r>
            <a:r>
              <a:rPr lang="en-CA" sz="2400" b="1" dirty="0" err="1">
                <a:highlight>
                  <a:srgbClr val="FFFF00"/>
                </a:highlight>
              </a:rPr>
              <a:t>ishshah</a:t>
            </a:r>
            <a:r>
              <a:rPr lang="en-CA" sz="2400" b="1" dirty="0">
                <a:highlight>
                  <a:srgbClr val="FFFF00"/>
                </a:highlight>
              </a:rPr>
              <a:t>]</a:t>
            </a:r>
            <a:r>
              <a:rPr lang="en-CA" sz="2400" dirty="0"/>
              <a:t> and </a:t>
            </a:r>
            <a:r>
              <a:rPr lang="en-CA" sz="2400" b="1" dirty="0">
                <a:highlight>
                  <a:srgbClr val="FFFF00"/>
                </a:highlight>
              </a:rPr>
              <a:t>have killed him</a:t>
            </a:r>
            <a:r>
              <a:rPr lang="en-CA" sz="2400" dirty="0"/>
              <a:t> with the sword of the Ammonites. …’”</a:t>
            </a:r>
          </a:p>
          <a:p>
            <a:pPr marL="223838" indent="-223838">
              <a:lnSpc>
                <a:spcPct val="90000"/>
              </a:lnSpc>
              <a:spcBef>
                <a:spcPts val="1200"/>
              </a:spcBef>
              <a:buFont typeface="Arial" panose="020B0604020202020204" pitchFamily="34" charset="0"/>
              <a:buChar char="•"/>
            </a:pPr>
            <a:r>
              <a:rPr lang="en-CA" sz="2800" b="1" dirty="0">
                <a:highlight>
                  <a:srgbClr val="FFFF00"/>
                </a:highlight>
              </a:rPr>
              <a:t>David should have learned to let God work things out</a:t>
            </a:r>
            <a:r>
              <a:rPr lang="en-CA" sz="2800" dirty="0"/>
              <a:t> – he had expressed that understanding: </a:t>
            </a:r>
            <a:r>
              <a:rPr lang="en-CA" sz="2400" b="1" u="sng" dirty="0"/>
              <a:t>1 Samuel 25:32-34 ESV</a:t>
            </a:r>
            <a:endParaRPr lang="en-CA" sz="2800" b="1" u="sng" dirty="0"/>
          </a:p>
          <a:p>
            <a:pPr lvl="1">
              <a:lnSpc>
                <a:spcPct val="90000"/>
              </a:lnSpc>
            </a:pPr>
            <a:r>
              <a:rPr lang="en-CA" sz="2400" dirty="0"/>
              <a:t>And </a:t>
            </a:r>
            <a:r>
              <a:rPr lang="en-CA" sz="2400" b="1" dirty="0">
                <a:highlight>
                  <a:srgbClr val="FFFF00"/>
                </a:highlight>
              </a:rPr>
              <a:t>David said to Abigail</a:t>
            </a:r>
            <a:r>
              <a:rPr lang="en-CA" sz="2400" dirty="0"/>
              <a:t>, “Blessed be the LORD, the God of Israel, who sent you this day to meet me!  Blessed be your discretion, and blessed be you, </a:t>
            </a:r>
            <a:r>
              <a:rPr lang="en-CA" sz="2400" b="1" dirty="0">
                <a:highlight>
                  <a:srgbClr val="FFFF00"/>
                </a:highlight>
              </a:rPr>
              <a:t>who have kept me this day from bloodguilt and from working salvation with my own hand</a:t>
            </a:r>
            <a:r>
              <a:rPr lang="en-CA" sz="2400" dirty="0"/>
              <a:t>!  For as surely as </a:t>
            </a:r>
            <a:r>
              <a:rPr lang="en-CA" sz="2400" b="1" dirty="0">
                <a:highlight>
                  <a:srgbClr val="FFFF00"/>
                </a:highlight>
              </a:rPr>
              <a:t>the LORD</a:t>
            </a:r>
            <a:r>
              <a:rPr lang="en-CA" sz="2400" dirty="0"/>
              <a:t>, the God of Israel, lives, </a:t>
            </a:r>
            <a:r>
              <a:rPr lang="en-CA" sz="2400" b="1" dirty="0">
                <a:highlight>
                  <a:srgbClr val="FFFF00"/>
                </a:highlight>
              </a:rPr>
              <a:t>who has restrained me</a:t>
            </a:r>
            <a:r>
              <a:rPr lang="en-CA" sz="2400" dirty="0"/>
              <a:t> from hurting you, unless you had hurried and come to meet me, truly by morning there had not been left to </a:t>
            </a:r>
            <a:r>
              <a:rPr lang="en-CA" sz="2400" dirty="0" err="1"/>
              <a:t>Nabal</a:t>
            </a:r>
            <a:r>
              <a:rPr lang="en-CA" sz="2400" dirty="0"/>
              <a:t> so much as one male.” </a:t>
            </a:r>
          </a:p>
        </p:txBody>
      </p:sp>
    </p:spTree>
    <p:extLst>
      <p:ext uri="{BB962C8B-B14F-4D97-AF65-F5344CB8AC3E}">
        <p14:creationId xmlns:p14="http://schemas.microsoft.com/office/powerpoint/2010/main" val="635721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3CAAA-6342-DA29-4056-DCB6D1C349F4}"/>
              </a:ext>
            </a:extLst>
          </p:cNvPr>
          <p:cNvSpPr>
            <a:spLocks noGrp="1"/>
          </p:cNvSpPr>
          <p:nvPr>
            <p:ph type="title"/>
          </p:nvPr>
        </p:nvSpPr>
        <p:spPr>
          <a:xfrm>
            <a:off x="838200" y="1"/>
            <a:ext cx="10515600" cy="1147863"/>
          </a:xfrm>
        </p:spPr>
        <p:txBody>
          <a:bodyPr/>
          <a:lstStyle/>
          <a:p>
            <a:pPr algn="ctr"/>
            <a:r>
              <a:rPr lang="en-CA" dirty="0">
                <a:latin typeface="Arial Black" panose="020B0A04020102020204" pitchFamily="34" charset="0"/>
              </a:rPr>
              <a:t>An Object Lesson</a:t>
            </a:r>
          </a:p>
        </p:txBody>
      </p:sp>
      <p:sp>
        <p:nvSpPr>
          <p:cNvPr id="3" name="Content Placeholder 2">
            <a:extLst>
              <a:ext uri="{FF2B5EF4-FFF2-40B4-BE49-F238E27FC236}">
                <a16:creationId xmlns:a16="http://schemas.microsoft.com/office/drawing/2014/main" id="{2525B51F-BB4B-8D11-8793-EBD45A62A1EC}"/>
              </a:ext>
            </a:extLst>
          </p:cNvPr>
          <p:cNvSpPr>
            <a:spLocks noGrp="1"/>
          </p:cNvSpPr>
          <p:nvPr>
            <p:ph idx="1"/>
          </p:nvPr>
        </p:nvSpPr>
        <p:spPr>
          <a:xfrm>
            <a:off x="0" y="1147864"/>
            <a:ext cx="12192000" cy="5710136"/>
          </a:xfrm>
        </p:spPr>
        <p:txBody>
          <a:bodyPr>
            <a:normAutofit/>
          </a:bodyPr>
          <a:lstStyle/>
          <a:p>
            <a:r>
              <a:rPr lang="en-CA" b="1" dirty="0">
                <a:highlight>
                  <a:srgbClr val="FFFF00"/>
                </a:highlight>
              </a:rPr>
              <a:t>God has preserved the Bathsheba/Uriah incident for us as an object lesson</a:t>
            </a:r>
            <a:r>
              <a:rPr lang="en-CA" dirty="0"/>
              <a:t> – it became “proverbial” in Israel: </a:t>
            </a:r>
            <a:r>
              <a:rPr lang="en-CA" sz="2400" b="1" u="sng" dirty="0"/>
              <a:t>1 Kings 15:5 ESV</a:t>
            </a:r>
            <a:endParaRPr lang="en-CA" b="1" u="sng" dirty="0"/>
          </a:p>
          <a:p>
            <a:pPr marL="457200" lvl="1" indent="0">
              <a:spcBef>
                <a:spcPts val="0"/>
              </a:spcBef>
              <a:buNone/>
            </a:pPr>
            <a:r>
              <a:rPr lang="en-CA" dirty="0"/>
              <a:t>… David did what was right in the eyes of the LORD and did not turn aside from anything that he commanded him all the days of his life, </a:t>
            </a:r>
            <a:r>
              <a:rPr lang="en-CA" b="1" dirty="0">
                <a:highlight>
                  <a:srgbClr val="FFFF00"/>
                </a:highlight>
              </a:rPr>
              <a:t>except in the matter of Uriah the Hittite</a:t>
            </a:r>
            <a:r>
              <a:rPr lang="en-CA" dirty="0"/>
              <a:t>. </a:t>
            </a:r>
          </a:p>
          <a:p>
            <a:r>
              <a:rPr lang="en-CA" b="1" dirty="0">
                <a:highlight>
                  <a:srgbClr val="FFFF00"/>
                </a:highlight>
              </a:rPr>
              <a:t>God can work through circumstances</a:t>
            </a:r>
            <a:r>
              <a:rPr lang="en-CA" dirty="0"/>
              <a:t> - God intended Bathsheba in the line of Messianic descent: </a:t>
            </a:r>
            <a:r>
              <a:rPr lang="en-CA" sz="2400" b="1" u="sng" dirty="0"/>
              <a:t>1 Kings 1:11, 15a, 17, 28a, 30 ESV</a:t>
            </a:r>
            <a:endParaRPr lang="en-CA" b="1" u="sng" dirty="0"/>
          </a:p>
          <a:p>
            <a:pPr marL="457200" lvl="1" indent="0">
              <a:spcBef>
                <a:spcPts val="0"/>
              </a:spcBef>
              <a:buNone/>
            </a:pPr>
            <a:r>
              <a:rPr lang="en-CA" dirty="0"/>
              <a:t>Then </a:t>
            </a:r>
            <a:r>
              <a:rPr lang="en-CA" b="1" dirty="0">
                <a:highlight>
                  <a:srgbClr val="FFFF00"/>
                </a:highlight>
              </a:rPr>
              <a:t>Nathan said to Bathsheba </a:t>
            </a:r>
            <a:r>
              <a:rPr lang="en-CA" dirty="0"/>
              <a:t>the mother of Solomon, “Have you not heard that Adonijah … has become king and David our lord does not know it?  … So </a:t>
            </a:r>
            <a:r>
              <a:rPr lang="en-CA" b="1" dirty="0">
                <a:highlight>
                  <a:srgbClr val="FFFF00"/>
                </a:highlight>
              </a:rPr>
              <a:t>Bathsheba</a:t>
            </a:r>
            <a:r>
              <a:rPr lang="en-CA" dirty="0"/>
              <a:t> </a:t>
            </a:r>
            <a:r>
              <a:rPr lang="en-CA" b="1" dirty="0">
                <a:highlight>
                  <a:srgbClr val="FFFF00"/>
                </a:highlight>
              </a:rPr>
              <a:t>went to the king</a:t>
            </a:r>
            <a:r>
              <a:rPr lang="en-CA" dirty="0"/>
              <a:t> in his chamber … </a:t>
            </a:r>
            <a:r>
              <a:rPr lang="en-CA" b="1" dirty="0">
                <a:highlight>
                  <a:srgbClr val="FFFF00"/>
                </a:highlight>
              </a:rPr>
              <a:t>She said to him</a:t>
            </a:r>
            <a:r>
              <a:rPr lang="en-CA" dirty="0"/>
              <a:t>, “My lord, you swore to your servant by the LORD your God, saying, ‘</a:t>
            </a:r>
            <a:r>
              <a:rPr lang="en-CA" b="1" dirty="0">
                <a:highlight>
                  <a:srgbClr val="FFFF00"/>
                </a:highlight>
              </a:rPr>
              <a:t>Solomon your son shall reign after me</a:t>
            </a:r>
            <a:r>
              <a:rPr lang="en-CA" dirty="0"/>
              <a:t>, and he shall sit on my throne.’  …” Then King </a:t>
            </a:r>
            <a:r>
              <a:rPr lang="en-CA" b="1" dirty="0">
                <a:highlight>
                  <a:srgbClr val="FFFF00"/>
                </a:highlight>
              </a:rPr>
              <a:t>David answered</a:t>
            </a:r>
            <a:r>
              <a:rPr lang="en-CA" dirty="0"/>
              <a:t>  “… as I swore to you by the LORD … even </a:t>
            </a:r>
            <a:r>
              <a:rPr lang="en-CA" b="1" dirty="0">
                <a:highlight>
                  <a:srgbClr val="FFFF00"/>
                </a:highlight>
              </a:rPr>
              <a:t>so will I do this day</a:t>
            </a:r>
            <a:r>
              <a:rPr lang="en-CA" dirty="0"/>
              <a:t>.”</a:t>
            </a:r>
          </a:p>
          <a:p>
            <a:r>
              <a:rPr lang="en-CA" dirty="0"/>
              <a:t>David’s handling of it taught him </a:t>
            </a:r>
            <a:r>
              <a:rPr lang="en-CA" b="1" dirty="0">
                <a:highlight>
                  <a:srgbClr val="FFFF00"/>
                </a:highlight>
              </a:rPr>
              <a:t>valuable life lessons</a:t>
            </a:r>
            <a:r>
              <a:rPr lang="en-CA" dirty="0"/>
              <a:t>: </a:t>
            </a:r>
            <a:r>
              <a:rPr lang="en-CA" sz="2400" b="1" u="sng" dirty="0"/>
              <a:t>Psalm 139:1, 5-6 ESV</a:t>
            </a:r>
            <a:endParaRPr lang="en-CA" b="1" u="sng" dirty="0"/>
          </a:p>
          <a:p>
            <a:pPr marL="457200" lvl="1" indent="0">
              <a:spcBef>
                <a:spcPts val="0"/>
              </a:spcBef>
              <a:buNone/>
            </a:pPr>
            <a:r>
              <a:rPr lang="en-CA" dirty="0"/>
              <a:t>O LORD, </a:t>
            </a:r>
            <a:r>
              <a:rPr lang="en-CA" b="1" dirty="0">
                <a:highlight>
                  <a:srgbClr val="FFFF00"/>
                </a:highlight>
              </a:rPr>
              <a:t>you have searched me</a:t>
            </a:r>
            <a:r>
              <a:rPr lang="en-CA" dirty="0"/>
              <a:t> and known me!</a:t>
            </a:r>
            <a:br>
              <a:rPr lang="en-CA" dirty="0"/>
            </a:br>
            <a:r>
              <a:rPr lang="en-CA" b="1" dirty="0">
                <a:highlight>
                  <a:srgbClr val="FFFF00"/>
                </a:highlight>
              </a:rPr>
              <a:t>You hem me in</a:t>
            </a:r>
            <a:r>
              <a:rPr lang="en-CA" dirty="0"/>
              <a:t>, behind and before, and </a:t>
            </a:r>
            <a:r>
              <a:rPr lang="en-CA" b="1" dirty="0">
                <a:highlight>
                  <a:srgbClr val="FFFF00"/>
                </a:highlight>
              </a:rPr>
              <a:t>lay your hand upon me</a:t>
            </a:r>
            <a:r>
              <a:rPr lang="en-CA" dirty="0"/>
              <a:t>.  </a:t>
            </a:r>
            <a:br>
              <a:rPr lang="en-CA" dirty="0"/>
            </a:br>
            <a:r>
              <a:rPr lang="en-CA" b="1" dirty="0">
                <a:highlight>
                  <a:srgbClr val="FFFF00"/>
                </a:highlight>
              </a:rPr>
              <a:t>Such knowledge is too wonderful for me; it is high; I cannot attain it</a:t>
            </a:r>
            <a:r>
              <a:rPr lang="en-CA" dirty="0"/>
              <a:t>.</a:t>
            </a:r>
          </a:p>
        </p:txBody>
      </p:sp>
    </p:spTree>
    <p:extLst>
      <p:ext uri="{BB962C8B-B14F-4D97-AF65-F5344CB8AC3E}">
        <p14:creationId xmlns:p14="http://schemas.microsoft.com/office/powerpoint/2010/main" val="28308421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6F2E-D2E6-5B77-F3DB-7DB63F2C75DA}"/>
              </a:ext>
            </a:extLst>
          </p:cNvPr>
          <p:cNvSpPr>
            <a:spLocks noGrp="1"/>
          </p:cNvSpPr>
          <p:nvPr>
            <p:ph type="title"/>
          </p:nvPr>
        </p:nvSpPr>
        <p:spPr>
          <a:xfrm>
            <a:off x="838200" y="1"/>
            <a:ext cx="10515600" cy="1138988"/>
          </a:xfrm>
        </p:spPr>
        <p:txBody>
          <a:bodyPr/>
          <a:lstStyle/>
          <a:p>
            <a:pPr algn="ctr"/>
            <a:r>
              <a:rPr lang="en-CA" dirty="0">
                <a:latin typeface="Arial Black" panose="020B0A04020102020204" pitchFamily="34" charset="0"/>
              </a:rPr>
              <a:t>The Absalom Rebellion</a:t>
            </a:r>
          </a:p>
        </p:txBody>
      </p:sp>
      <p:sp>
        <p:nvSpPr>
          <p:cNvPr id="3" name="Content Placeholder 2">
            <a:extLst>
              <a:ext uri="{FF2B5EF4-FFF2-40B4-BE49-F238E27FC236}">
                <a16:creationId xmlns:a16="http://schemas.microsoft.com/office/drawing/2014/main" id="{C43611D9-14C7-59B0-2C8B-5137A59C2A02}"/>
              </a:ext>
            </a:extLst>
          </p:cNvPr>
          <p:cNvSpPr>
            <a:spLocks noGrp="1"/>
          </p:cNvSpPr>
          <p:nvPr>
            <p:ph idx="1"/>
          </p:nvPr>
        </p:nvSpPr>
        <p:spPr>
          <a:xfrm>
            <a:off x="-1" y="1138989"/>
            <a:ext cx="12192001" cy="5719010"/>
          </a:xfrm>
        </p:spPr>
        <p:txBody>
          <a:bodyPr>
            <a:normAutofit/>
          </a:bodyPr>
          <a:lstStyle/>
          <a:p>
            <a:r>
              <a:rPr lang="en-CA" dirty="0"/>
              <a:t>Because </a:t>
            </a:r>
            <a:r>
              <a:rPr lang="en-CA" b="1" dirty="0">
                <a:highlight>
                  <a:srgbClr val="FFFF00"/>
                </a:highlight>
              </a:rPr>
              <a:t>David had not learned his life lesson the first time around</a:t>
            </a:r>
            <a:r>
              <a:rPr lang="en-CA" dirty="0"/>
              <a:t>, God made sure he could not fail to understand it the second time: </a:t>
            </a:r>
            <a:r>
              <a:rPr lang="en-CA" sz="2400" b="1" u="sng" dirty="0"/>
              <a:t>2 Samuel 12:10-11a, 13 ESV</a:t>
            </a:r>
          </a:p>
          <a:p>
            <a:pPr marL="457200" lvl="1" indent="0">
              <a:spcBef>
                <a:spcPts val="0"/>
              </a:spcBef>
              <a:buNone/>
            </a:pPr>
            <a:r>
              <a:rPr lang="en-CA" dirty="0"/>
              <a:t>Now therefore </a:t>
            </a:r>
            <a:r>
              <a:rPr lang="en-CA" b="1" dirty="0">
                <a:highlight>
                  <a:srgbClr val="FFFF00"/>
                </a:highlight>
              </a:rPr>
              <a:t>the sword shall never depart from your house</a:t>
            </a:r>
            <a:r>
              <a:rPr lang="en-CA" dirty="0"/>
              <a:t>, because you have despised me and have taken the wife (´</a:t>
            </a:r>
            <a:r>
              <a:rPr lang="en-CA" dirty="0" err="1"/>
              <a:t>ishshah</a:t>
            </a:r>
            <a:r>
              <a:rPr lang="en-CA" dirty="0"/>
              <a:t>) of Uriah the Hittite to be your [´</a:t>
            </a:r>
            <a:r>
              <a:rPr lang="en-CA" dirty="0" err="1"/>
              <a:t>ishshah</a:t>
            </a:r>
            <a:r>
              <a:rPr lang="en-CA" dirty="0"/>
              <a:t>].  Thus says the LORD, ‘Behold, </a:t>
            </a:r>
            <a:r>
              <a:rPr lang="en-CA" b="1" dirty="0">
                <a:highlight>
                  <a:srgbClr val="FFFF00"/>
                </a:highlight>
              </a:rPr>
              <a:t>I will raise up evil against you out of your own house</a:t>
            </a:r>
            <a:r>
              <a:rPr lang="en-CA" dirty="0"/>
              <a:t>.  …’</a:t>
            </a:r>
          </a:p>
          <a:p>
            <a:pPr marL="457200" lvl="1" indent="0">
              <a:buNone/>
            </a:pPr>
            <a:r>
              <a:rPr lang="en-CA" b="1" dirty="0">
                <a:highlight>
                  <a:srgbClr val="FFFF00"/>
                </a:highlight>
              </a:rPr>
              <a:t>David said to Nathan</a:t>
            </a:r>
            <a:r>
              <a:rPr lang="en-CA" dirty="0"/>
              <a:t>, “</a:t>
            </a:r>
            <a:r>
              <a:rPr lang="en-CA" b="1" dirty="0">
                <a:highlight>
                  <a:srgbClr val="FFFF00"/>
                </a:highlight>
              </a:rPr>
              <a:t>I have sinned against the LORD</a:t>
            </a:r>
            <a:r>
              <a:rPr lang="en-CA" dirty="0"/>
              <a:t>.”  And Nathan said to David, “The LORD also has put away your sin; </a:t>
            </a:r>
            <a:r>
              <a:rPr lang="en-CA" b="1" dirty="0">
                <a:highlight>
                  <a:srgbClr val="FFFF00"/>
                </a:highlight>
              </a:rPr>
              <a:t>you shall not die</a:t>
            </a:r>
            <a:r>
              <a:rPr lang="en-CA" dirty="0"/>
              <a:t>.  …”</a:t>
            </a:r>
          </a:p>
          <a:p>
            <a:r>
              <a:rPr lang="en-CA" dirty="0"/>
              <a:t>The rest of David’s life was marked by the result of his sin; even on his deathbed, he had to deal with the problem:  </a:t>
            </a:r>
            <a:r>
              <a:rPr lang="en-CA" sz="2400" b="1" u="sng" dirty="0"/>
              <a:t>1 Kings 1:1a, 5a, 32-34 ESV</a:t>
            </a:r>
          </a:p>
          <a:p>
            <a:pPr marL="457200" lvl="1" indent="0">
              <a:spcBef>
                <a:spcPts val="0"/>
              </a:spcBef>
              <a:buNone/>
            </a:pPr>
            <a:r>
              <a:rPr lang="en-CA" dirty="0"/>
              <a:t>Now King </a:t>
            </a:r>
            <a:r>
              <a:rPr lang="en-CA" b="1" dirty="0">
                <a:highlight>
                  <a:srgbClr val="FFFF00"/>
                </a:highlight>
              </a:rPr>
              <a:t>David was old</a:t>
            </a:r>
            <a:r>
              <a:rPr lang="en-CA" dirty="0"/>
              <a:t> and advanced in years.  … Now </a:t>
            </a:r>
            <a:r>
              <a:rPr lang="en-CA" b="1" dirty="0">
                <a:highlight>
                  <a:srgbClr val="FFFF00"/>
                </a:highlight>
              </a:rPr>
              <a:t>Adonijah</a:t>
            </a:r>
            <a:r>
              <a:rPr lang="en-CA" dirty="0"/>
              <a:t> the son of </a:t>
            </a:r>
            <a:r>
              <a:rPr lang="en-CA" dirty="0" err="1"/>
              <a:t>Haggith</a:t>
            </a:r>
            <a:r>
              <a:rPr lang="en-CA" dirty="0"/>
              <a:t> exalted himself, saying, “</a:t>
            </a:r>
            <a:r>
              <a:rPr lang="en-CA" b="1" dirty="0">
                <a:highlight>
                  <a:srgbClr val="FFFF00"/>
                </a:highlight>
              </a:rPr>
              <a:t>I will be king</a:t>
            </a:r>
            <a:r>
              <a:rPr lang="en-CA" dirty="0"/>
              <a:t>.”  … </a:t>
            </a:r>
            <a:r>
              <a:rPr lang="en-CA" b="1" dirty="0">
                <a:highlight>
                  <a:srgbClr val="FFFF00"/>
                </a:highlight>
              </a:rPr>
              <a:t>King David said</a:t>
            </a:r>
            <a:r>
              <a:rPr lang="en-CA" dirty="0"/>
              <a:t>, “Call to me Zadok the priest, Nathan the prophet, and </a:t>
            </a:r>
            <a:r>
              <a:rPr lang="en-CA" dirty="0" err="1"/>
              <a:t>Benaiah</a:t>
            </a:r>
            <a:r>
              <a:rPr lang="en-CA" dirty="0"/>
              <a:t> the son of Jehoiada.” So they came before the king.  And the king said to them, “Take with you the servants of your lord and </a:t>
            </a:r>
            <a:r>
              <a:rPr lang="en-CA" b="1" dirty="0">
                <a:highlight>
                  <a:srgbClr val="FFFF00"/>
                </a:highlight>
              </a:rPr>
              <a:t>have Solomon my son ride on my own mule</a:t>
            </a:r>
            <a:r>
              <a:rPr lang="en-CA" dirty="0"/>
              <a:t>, and bring him down to Gihon.  And let Zadok the priest and Nathan the prophet there </a:t>
            </a:r>
            <a:r>
              <a:rPr lang="en-CA" b="1" dirty="0">
                <a:highlight>
                  <a:srgbClr val="FFFF00"/>
                </a:highlight>
              </a:rPr>
              <a:t>anoint him king over Israel</a:t>
            </a:r>
            <a:r>
              <a:rPr lang="en-CA" dirty="0"/>
              <a:t>.  Then blow the trumpet and say, ‘</a:t>
            </a:r>
            <a:r>
              <a:rPr lang="en-CA" b="1" dirty="0">
                <a:highlight>
                  <a:srgbClr val="FFFF00"/>
                </a:highlight>
              </a:rPr>
              <a:t>Long live King Solomon</a:t>
            </a:r>
            <a:r>
              <a:rPr lang="en-CA" dirty="0"/>
              <a:t>!’  …”</a:t>
            </a:r>
          </a:p>
          <a:p>
            <a:endParaRPr lang="en-CA" dirty="0"/>
          </a:p>
        </p:txBody>
      </p:sp>
    </p:spTree>
    <p:extLst>
      <p:ext uri="{BB962C8B-B14F-4D97-AF65-F5344CB8AC3E}">
        <p14:creationId xmlns:p14="http://schemas.microsoft.com/office/powerpoint/2010/main" val="29433105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3F4D-2CA7-3359-46F4-F0D71D26404B}"/>
              </a:ext>
            </a:extLst>
          </p:cNvPr>
          <p:cNvSpPr>
            <a:spLocks noGrp="1"/>
          </p:cNvSpPr>
          <p:nvPr>
            <p:ph type="title"/>
          </p:nvPr>
        </p:nvSpPr>
        <p:spPr>
          <a:xfrm>
            <a:off x="838200" y="1"/>
            <a:ext cx="10515600" cy="1122946"/>
          </a:xfrm>
        </p:spPr>
        <p:txBody>
          <a:bodyPr/>
          <a:lstStyle/>
          <a:p>
            <a:pPr algn="ctr"/>
            <a:r>
              <a:rPr lang="en-CA" dirty="0">
                <a:latin typeface="Arial Black" panose="020B0A04020102020204" pitchFamily="34" charset="0"/>
              </a:rPr>
              <a:t>David’s Teaching</a:t>
            </a:r>
          </a:p>
        </p:txBody>
      </p:sp>
      <p:sp>
        <p:nvSpPr>
          <p:cNvPr id="3" name="Content Placeholder 2">
            <a:extLst>
              <a:ext uri="{FF2B5EF4-FFF2-40B4-BE49-F238E27FC236}">
                <a16:creationId xmlns:a16="http://schemas.microsoft.com/office/drawing/2014/main" id="{F78507F0-DEAE-B6CC-6087-8F8D907BEEC2}"/>
              </a:ext>
            </a:extLst>
          </p:cNvPr>
          <p:cNvSpPr>
            <a:spLocks noGrp="1"/>
          </p:cNvSpPr>
          <p:nvPr>
            <p:ph idx="1"/>
          </p:nvPr>
        </p:nvSpPr>
        <p:spPr>
          <a:xfrm>
            <a:off x="0" y="1122947"/>
            <a:ext cx="12192000" cy="5735052"/>
          </a:xfrm>
        </p:spPr>
        <p:txBody>
          <a:bodyPr>
            <a:normAutofit/>
          </a:bodyPr>
          <a:lstStyle/>
          <a:p>
            <a:r>
              <a:rPr lang="en-CA" b="1" dirty="0">
                <a:highlight>
                  <a:srgbClr val="FFFF00"/>
                </a:highlight>
              </a:rPr>
              <a:t>David did learn</a:t>
            </a:r>
            <a:r>
              <a:rPr lang="en-CA" dirty="0"/>
              <a:t>, and he captured his learning, under inspiration of the Holy Spirit, for us in the Psalms</a:t>
            </a:r>
          </a:p>
          <a:p>
            <a:r>
              <a:rPr lang="en-CA" dirty="0"/>
              <a:t>David learned to trust God; victory in battle comes from God:</a:t>
            </a:r>
          </a:p>
          <a:p>
            <a:pPr marL="457200" lvl="1" indent="0">
              <a:spcBef>
                <a:spcPts val="0"/>
              </a:spcBef>
              <a:buNone/>
            </a:pPr>
            <a:r>
              <a:rPr lang="en-CA" b="1" u="sng" dirty="0"/>
              <a:t>Psalm 20:6-8 ESV</a:t>
            </a:r>
          </a:p>
          <a:p>
            <a:pPr marL="457200" lvl="1" indent="0">
              <a:spcBef>
                <a:spcPts val="0"/>
              </a:spcBef>
              <a:buNone/>
            </a:pPr>
            <a:r>
              <a:rPr lang="en-CA" dirty="0"/>
              <a:t>Now I know that </a:t>
            </a:r>
            <a:r>
              <a:rPr lang="en-CA" b="1" dirty="0">
                <a:highlight>
                  <a:srgbClr val="FFFF00"/>
                </a:highlight>
              </a:rPr>
              <a:t>the LORD saves his anointed</a:t>
            </a:r>
            <a:r>
              <a:rPr lang="en-CA" dirty="0"/>
              <a:t>;</a:t>
            </a:r>
            <a:br>
              <a:rPr lang="en-CA" dirty="0"/>
            </a:br>
            <a:r>
              <a:rPr lang="en-CA" dirty="0"/>
              <a:t>he will answer him from his holy heaven with the saving might of his right hand.  </a:t>
            </a:r>
            <a:br>
              <a:rPr lang="en-CA" dirty="0"/>
            </a:br>
            <a:r>
              <a:rPr lang="en-CA" b="1" dirty="0">
                <a:highlight>
                  <a:srgbClr val="FFFF00"/>
                </a:highlight>
              </a:rPr>
              <a:t>Some trust in chariots</a:t>
            </a:r>
            <a:r>
              <a:rPr lang="en-CA" dirty="0"/>
              <a:t> and </a:t>
            </a:r>
            <a:r>
              <a:rPr lang="en-CA" b="1" dirty="0">
                <a:highlight>
                  <a:srgbClr val="FFFF00"/>
                </a:highlight>
              </a:rPr>
              <a:t>some in horses</a:t>
            </a:r>
            <a:r>
              <a:rPr lang="en-CA" dirty="0"/>
              <a:t>,  but </a:t>
            </a:r>
            <a:r>
              <a:rPr lang="en-CA" b="1" dirty="0">
                <a:highlight>
                  <a:srgbClr val="FFFF00"/>
                </a:highlight>
              </a:rPr>
              <a:t>we trust in the name of the LORD our God</a:t>
            </a:r>
            <a:r>
              <a:rPr lang="en-CA" dirty="0"/>
              <a:t>.</a:t>
            </a:r>
            <a:br>
              <a:rPr lang="en-CA" dirty="0"/>
            </a:br>
            <a:r>
              <a:rPr lang="en-CA" dirty="0"/>
              <a:t>They collapse and fall, but we rise and stand upright.</a:t>
            </a:r>
          </a:p>
          <a:p>
            <a:r>
              <a:rPr lang="en-CA" dirty="0"/>
              <a:t>David’s victories over the nations around and even his climactic victory over the Aramean forces, were God’s victories: </a:t>
            </a:r>
            <a:r>
              <a:rPr lang="en-CA" b="1" dirty="0">
                <a:highlight>
                  <a:srgbClr val="FFFF00"/>
                </a:highlight>
              </a:rPr>
              <a:t>there was no place for “human pride”</a:t>
            </a:r>
          </a:p>
          <a:p>
            <a:r>
              <a:rPr lang="en-CA" dirty="0"/>
              <a:t>Our victory over the forces of evil amassed against us by Satan the Devil can only come through God’s deliverance</a:t>
            </a:r>
          </a:p>
          <a:p>
            <a:r>
              <a:rPr lang="en-CA" dirty="0"/>
              <a:t>Satan will attack us at our weakest points: </a:t>
            </a:r>
            <a:r>
              <a:rPr lang="en-CA" b="1" dirty="0">
                <a:highlight>
                  <a:srgbClr val="FFFF00"/>
                </a:highlight>
              </a:rPr>
              <a:t>these are the “hidden” sins for which we need God’s help the most</a:t>
            </a:r>
            <a:r>
              <a:rPr lang="en-CA" dirty="0"/>
              <a:t>  </a:t>
            </a:r>
          </a:p>
          <a:p>
            <a:endParaRPr lang="en-CA" dirty="0"/>
          </a:p>
        </p:txBody>
      </p:sp>
    </p:spTree>
    <p:extLst>
      <p:ext uri="{BB962C8B-B14F-4D97-AF65-F5344CB8AC3E}">
        <p14:creationId xmlns:p14="http://schemas.microsoft.com/office/powerpoint/2010/main" val="3592823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80F7-8868-C3FF-9612-E6CDB66BB3F6}"/>
              </a:ext>
            </a:extLst>
          </p:cNvPr>
          <p:cNvSpPr>
            <a:spLocks noGrp="1"/>
          </p:cNvSpPr>
          <p:nvPr>
            <p:ph type="title"/>
          </p:nvPr>
        </p:nvSpPr>
        <p:spPr>
          <a:xfrm>
            <a:off x="838200" y="1"/>
            <a:ext cx="10515600" cy="1138988"/>
          </a:xfrm>
        </p:spPr>
        <p:txBody>
          <a:bodyPr/>
          <a:lstStyle/>
          <a:p>
            <a:pPr algn="ctr"/>
            <a:r>
              <a:rPr lang="en-CA" dirty="0">
                <a:latin typeface="Arial Black" panose="020B0A04020102020204" pitchFamily="34" charset="0"/>
              </a:rPr>
              <a:t>The Plan of God</a:t>
            </a:r>
          </a:p>
        </p:txBody>
      </p:sp>
      <p:sp>
        <p:nvSpPr>
          <p:cNvPr id="3" name="Content Placeholder 2">
            <a:extLst>
              <a:ext uri="{FF2B5EF4-FFF2-40B4-BE49-F238E27FC236}">
                <a16:creationId xmlns:a16="http://schemas.microsoft.com/office/drawing/2014/main" id="{C7034974-C72F-C9D2-2639-0B8F250E874E}"/>
              </a:ext>
            </a:extLst>
          </p:cNvPr>
          <p:cNvSpPr>
            <a:spLocks noGrp="1"/>
          </p:cNvSpPr>
          <p:nvPr>
            <p:ph idx="1"/>
          </p:nvPr>
        </p:nvSpPr>
        <p:spPr>
          <a:xfrm>
            <a:off x="-1" y="1138989"/>
            <a:ext cx="12192001" cy="5719010"/>
          </a:xfrm>
        </p:spPr>
        <p:txBody>
          <a:bodyPr>
            <a:normAutofit/>
          </a:bodyPr>
          <a:lstStyle/>
          <a:p>
            <a:r>
              <a:rPr lang="en-CA" dirty="0"/>
              <a:t>David clearly had understanding of the Plan of God and of salvation – which is the reason why God puts us through “life lessons”:  </a:t>
            </a:r>
            <a:r>
              <a:rPr lang="en-CA" sz="2400" b="1" u="sng" dirty="0"/>
              <a:t>Psalm 21:1-3 ESV</a:t>
            </a:r>
            <a:endParaRPr lang="en-CA" b="1" u="sng" dirty="0"/>
          </a:p>
          <a:p>
            <a:pPr marL="457200" lvl="1" indent="0">
              <a:spcBef>
                <a:spcPts val="0"/>
              </a:spcBef>
              <a:buNone/>
            </a:pPr>
            <a:r>
              <a:rPr lang="en-CA" dirty="0"/>
              <a:t>O LORD, </a:t>
            </a:r>
            <a:r>
              <a:rPr lang="en-CA" b="1" dirty="0">
                <a:highlight>
                  <a:srgbClr val="FFFF00"/>
                </a:highlight>
              </a:rPr>
              <a:t>in your strength the king rejoices</a:t>
            </a:r>
            <a:r>
              <a:rPr lang="en-CA" dirty="0"/>
              <a:t>, and </a:t>
            </a:r>
            <a:r>
              <a:rPr lang="en-CA" b="1" dirty="0">
                <a:highlight>
                  <a:srgbClr val="FFFF00"/>
                </a:highlight>
              </a:rPr>
              <a:t>in your salvation how greatly he exults</a:t>
            </a:r>
            <a:r>
              <a:rPr lang="en-CA" dirty="0"/>
              <a:t>!  </a:t>
            </a:r>
            <a:br>
              <a:rPr lang="en-CA" dirty="0"/>
            </a:br>
            <a:r>
              <a:rPr lang="en-CA" dirty="0"/>
              <a:t>You have given him </a:t>
            </a:r>
            <a:r>
              <a:rPr lang="en-CA" b="1" dirty="0">
                <a:highlight>
                  <a:srgbClr val="FFFF00"/>
                </a:highlight>
              </a:rPr>
              <a:t>his heart’s desire</a:t>
            </a:r>
            <a:r>
              <a:rPr lang="en-CA" dirty="0"/>
              <a:t> and have not withheld the request of his lips.  </a:t>
            </a:r>
            <a:br>
              <a:rPr lang="en-CA" dirty="0"/>
            </a:br>
            <a:r>
              <a:rPr lang="en-CA" dirty="0"/>
              <a:t>For you meet him with rich blessings; </a:t>
            </a:r>
            <a:r>
              <a:rPr lang="en-CA" b="1" dirty="0">
                <a:highlight>
                  <a:srgbClr val="FFFF00"/>
                </a:highlight>
              </a:rPr>
              <a:t>you set a crown of fine gold upon his head</a:t>
            </a:r>
            <a:r>
              <a:rPr lang="en-CA" dirty="0"/>
              <a:t>.</a:t>
            </a:r>
          </a:p>
          <a:p>
            <a:r>
              <a:rPr lang="en-CA" dirty="0"/>
              <a:t>David literally had “a crown of fine gold”, but as the theme of this Psalm suggests, David is more likely looking to </a:t>
            </a:r>
            <a:r>
              <a:rPr lang="en-CA" b="1" dirty="0">
                <a:highlight>
                  <a:srgbClr val="FFFF00"/>
                </a:highlight>
              </a:rPr>
              <a:t>the metaphoric crown of eternal life</a:t>
            </a:r>
            <a:r>
              <a:rPr lang="en-CA" dirty="0"/>
              <a:t>:</a:t>
            </a:r>
          </a:p>
          <a:p>
            <a:pPr marL="457200" lvl="1" indent="0">
              <a:spcBef>
                <a:spcPts val="0"/>
              </a:spcBef>
              <a:buNone/>
            </a:pPr>
            <a:r>
              <a:rPr lang="en-CA" b="1" u="sng" dirty="0"/>
              <a:t>Psalm 21:4-7 ESV</a:t>
            </a:r>
          </a:p>
          <a:p>
            <a:pPr marL="457200" lvl="1" indent="0">
              <a:spcBef>
                <a:spcPts val="0"/>
              </a:spcBef>
              <a:buNone/>
            </a:pPr>
            <a:r>
              <a:rPr lang="en-CA" b="1" dirty="0">
                <a:highlight>
                  <a:srgbClr val="FFFF00"/>
                </a:highlight>
              </a:rPr>
              <a:t>He asked life of you</a:t>
            </a:r>
            <a:r>
              <a:rPr lang="en-CA" dirty="0"/>
              <a:t>; you gave it to him, </a:t>
            </a:r>
            <a:r>
              <a:rPr lang="en-CA" b="1" dirty="0">
                <a:highlight>
                  <a:srgbClr val="FFFF00"/>
                </a:highlight>
              </a:rPr>
              <a:t>length of days forever and ever</a:t>
            </a:r>
            <a:r>
              <a:rPr lang="en-CA" dirty="0"/>
              <a:t>.  </a:t>
            </a:r>
            <a:br>
              <a:rPr lang="en-CA" dirty="0"/>
            </a:br>
            <a:r>
              <a:rPr lang="en-CA" dirty="0"/>
              <a:t>His glory is great through </a:t>
            </a:r>
            <a:r>
              <a:rPr lang="en-CA" b="1" dirty="0">
                <a:highlight>
                  <a:srgbClr val="FFFF00"/>
                </a:highlight>
              </a:rPr>
              <a:t>your salvation</a:t>
            </a:r>
            <a:r>
              <a:rPr lang="en-CA" dirty="0"/>
              <a:t>; splendor and majesty you bestow on him.  </a:t>
            </a:r>
            <a:br>
              <a:rPr lang="en-CA" dirty="0"/>
            </a:br>
            <a:r>
              <a:rPr lang="en-CA" dirty="0"/>
              <a:t>For you make him </a:t>
            </a:r>
            <a:r>
              <a:rPr lang="en-CA" b="1" dirty="0">
                <a:highlight>
                  <a:srgbClr val="FFFF00"/>
                </a:highlight>
              </a:rPr>
              <a:t>most blessed forever</a:t>
            </a:r>
            <a:r>
              <a:rPr lang="en-CA" dirty="0"/>
              <a:t>; you make him glad with the </a:t>
            </a:r>
            <a:r>
              <a:rPr lang="en-CA" b="1" dirty="0">
                <a:highlight>
                  <a:srgbClr val="FFFF00"/>
                </a:highlight>
              </a:rPr>
              <a:t>joy of your presence</a:t>
            </a:r>
            <a:r>
              <a:rPr lang="en-CA" dirty="0"/>
              <a:t>.  </a:t>
            </a:r>
            <a:br>
              <a:rPr lang="en-CA" dirty="0"/>
            </a:br>
            <a:r>
              <a:rPr lang="en-CA" dirty="0"/>
              <a:t>For the king trusts in the LORD, </a:t>
            </a:r>
            <a:br>
              <a:rPr lang="en-CA" dirty="0"/>
            </a:br>
            <a:r>
              <a:rPr lang="en-CA" dirty="0"/>
              <a:t>and through the [</a:t>
            </a:r>
            <a:r>
              <a:rPr lang="en-CA" dirty="0" err="1"/>
              <a:t>ḥesed</a:t>
            </a:r>
            <a:r>
              <a:rPr lang="en-CA" dirty="0"/>
              <a:t>] of the Most High he shall not be moved.</a:t>
            </a:r>
          </a:p>
          <a:p>
            <a:r>
              <a:rPr lang="en-CA" dirty="0"/>
              <a:t>The Psalm goes on to look to the </a:t>
            </a:r>
            <a:r>
              <a:rPr lang="en-CA" b="1" dirty="0">
                <a:highlight>
                  <a:srgbClr val="FFFF00"/>
                </a:highlight>
              </a:rPr>
              <a:t>Day of YHWH</a:t>
            </a:r>
            <a:r>
              <a:rPr lang="en-CA" dirty="0"/>
              <a:t> and the </a:t>
            </a:r>
            <a:r>
              <a:rPr lang="en-CA" b="1" dirty="0">
                <a:highlight>
                  <a:srgbClr val="FFFF00"/>
                </a:highlight>
              </a:rPr>
              <a:t>defeat of all enemies</a:t>
            </a:r>
            <a:r>
              <a:rPr lang="en-CA" dirty="0"/>
              <a:t> – Satan being the foremost enemy … </a:t>
            </a:r>
          </a:p>
        </p:txBody>
      </p:sp>
    </p:spTree>
    <p:extLst>
      <p:ext uri="{BB962C8B-B14F-4D97-AF65-F5344CB8AC3E}">
        <p14:creationId xmlns:p14="http://schemas.microsoft.com/office/powerpoint/2010/main" val="36449009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58282-A39F-15F7-B0F2-F8872C9C711F}"/>
              </a:ext>
            </a:extLst>
          </p:cNvPr>
          <p:cNvSpPr>
            <a:spLocks noGrp="1"/>
          </p:cNvSpPr>
          <p:nvPr>
            <p:ph type="title"/>
          </p:nvPr>
        </p:nvSpPr>
        <p:spPr>
          <a:xfrm>
            <a:off x="838200" y="1"/>
            <a:ext cx="10515600" cy="1171073"/>
          </a:xfrm>
        </p:spPr>
        <p:txBody>
          <a:bodyPr/>
          <a:lstStyle/>
          <a:p>
            <a:pPr algn="ctr"/>
            <a:r>
              <a:rPr lang="en-CA" dirty="0">
                <a:latin typeface="Arial Black" panose="020B0A04020102020204" pitchFamily="34" charset="0"/>
              </a:rPr>
              <a:t>The Purpose of “Life Lessons”</a:t>
            </a:r>
          </a:p>
        </p:txBody>
      </p:sp>
      <p:sp>
        <p:nvSpPr>
          <p:cNvPr id="3" name="Content Placeholder 2">
            <a:extLst>
              <a:ext uri="{FF2B5EF4-FFF2-40B4-BE49-F238E27FC236}">
                <a16:creationId xmlns:a16="http://schemas.microsoft.com/office/drawing/2014/main" id="{A2B06581-1E4A-B748-CFE1-38D1F4DBD08A}"/>
              </a:ext>
            </a:extLst>
          </p:cNvPr>
          <p:cNvSpPr>
            <a:spLocks noGrp="1"/>
          </p:cNvSpPr>
          <p:nvPr>
            <p:ph idx="1"/>
          </p:nvPr>
        </p:nvSpPr>
        <p:spPr>
          <a:xfrm>
            <a:off x="0" y="1171074"/>
            <a:ext cx="12175958" cy="5686925"/>
          </a:xfrm>
        </p:spPr>
        <p:txBody>
          <a:bodyPr>
            <a:normAutofit/>
          </a:bodyPr>
          <a:lstStyle/>
          <a:p>
            <a:r>
              <a:rPr lang="en-CA" b="1" dirty="0">
                <a:highlight>
                  <a:srgbClr val="FFFF00"/>
                </a:highlight>
              </a:rPr>
              <a:t>God allows us to go through trials so that we can truly see our weaknesses and truly see what we are in relation to God</a:t>
            </a:r>
            <a:r>
              <a:rPr lang="en-CA" dirty="0"/>
              <a:t>:</a:t>
            </a:r>
          </a:p>
          <a:p>
            <a:pPr marL="457200" lvl="1" indent="0">
              <a:spcBef>
                <a:spcPts val="0"/>
              </a:spcBef>
              <a:buNone/>
            </a:pPr>
            <a:r>
              <a:rPr lang="en-CA" b="1" u="sng" dirty="0"/>
              <a:t>Psalms 37:5-7a, 31:23-24, 36:10-11 51:9-10 ESV</a:t>
            </a:r>
          </a:p>
          <a:p>
            <a:pPr marL="457200" lvl="1" indent="0">
              <a:spcBef>
                <a:spcPts val="0"/>
              </a:spcBef>
              <a:buNone/>
            </a:pPr>
            <a:r>
              <a:rPr lang="en-CA" dirty="0"/>
              <a:t>Commit your way to the LORD;  trust in him, and he will act.  </a:t>
            </a:r>
            <a:br>
              <a:rPr lang="en-CA" dirty="0"/>
            </a:br>
            <a:r>
              <a:rPr lang="en-CA" dirty="0"/>
              <a:t>He will bring forth your righteousness as the light, and your [</a:t>
            </a:r>
            <a:r>
              <a:rPr lang="en-CA" dirty="0" err="1"/>
              <a:t>mishᵉpat</a:t>
            </a:r>
            <a:r>
              <a:rPr lang="en-CA" dirty="0"/>
              <a:t>] as the noonday.  </a:t>
            </a:r>
            <a:br>
              <a:rPr lang="en-CA" dirty="0"/>
            </a:br>
            <a:r>
              <a:rPr lang="en-CA" b="1" dirty="0">
                <a:highlight>
                  <a:srgbClr val="FFFF00"/>
                </a:highlight>
              </a:rPr>
              <a:t>Be still before the LORD and wait patiently for him</a:t>
            </a:r>
            <a:r>
              <a:rPr lang="en-CA" dirty="0"/>
              <a:t>;</a:t>
            </a:r>
          </a:p>
          <a:p>
            <a:pPr marL="457200" lvl="1" indent="0">
              <a:spcBef>
                <a:spcPts val="1200"/>
              </a:spcBef>
              <a:buNone/>
            </a:pPr>
            <a:r>
              <a:rPr lang="en-CA" b="1" dirty="0">
                <a:highlight>
                  <a:srgbClr val="FFFF00"/>
                </a:highlight>
              </a:rPr>
              <a:t>Love the LORD</a:t>
            </a:r>
            <a:r>
              <a:rPr lang="en-CA" dirty="0"/>
              <a:t>, all you </a:t>
            </a:r>
            <a:r>
              <a:rPr lang="en-CA" b="1" dirty="0">
                <a:highlight>
                  <a:srgbClr val="FFFF00"/>
                </a:highlight>
              </a:rPr>
              <a:t>his saints</a:t>
            </a:r>
            <a:r>
              <a:rPr lang="en-CA" dirty="0"/>
              <a:t>!</a:t>
            </a:r>
            <a:br>
              <a:rPr lang="en-CA" dirty="0"/>
            </a:br>
            <a:r>
              <a:rPr lang="en-CA" dirty="0"/>
              <a:t>The LORD preserves the faithful but </a:t>
            </a:r>
            <a:r>
              <a:rPr lang="en-CA" b="1" dirty="0">
                <a:highlight>
                  <a:srgbClr val="FFFF00"/>
                </a:highlight>
              </a:rPr>
              <a:t>abundantly repays the one who acts in pride</a:t>
            </a:r>
            <a:r>
              <a:rPr lang="en-CA" dirty="0"/>
              <a:t>.  </a:t>
            </a:r>
            <a:br>
              <a:rPr lang="en-CA" dirty="0"/>
            </a:br>
            <a:r>
              <a:rPr lang="en-CA" dirty="0"/>
              <a:t>Be strong, and let your heart take courage, all </a:t>
            </a:r>
            <a:r>
              <a:rPr lang="en-CA" b="1" dirty="0">
                <a:highlight>
                  <a:srgbClr val="FFFF00"/>
                </a:highlight>
              </a:rPr>
              <a:t>you who wait for the LORD</a:t>
            </a:r>
            <a:r>
              <a:rPr lang="en-CA" dirty="0"/>
              <a:t>!</a:t>
            </a:r>
          </a:p>
          <a:p>
            <a:pPr marL="457200" lvl="1" indent="0">
              <a:spcBef>
                <a:spcPts val="1200"/>
              </a:spcBef>
              <a:buNone/>
            </a:pPr>
            <a:r>
              <a:rPr lang="en-CA" dirty="0"/>
              <a:t>Oh, continue your [</a:t>
            </a:r>
            <a:r>
              <a:rPr lang="en-CA" dirty="0" err="1"/>
              <a:t>ḥesed</a:t>
            </a:r>
            <a:r>
              <a:rPr lang="en-CA" dirty="0"/>
              <a:t>] to </a:t>
            </a:r>
            <a:r>
              <a:rPr lang="en-CA" b="1" dirty="0">
                <a:highlight>
                  <a:srgbClr val="FFFF00"/>
                </a:highlight>
              </a:rPr>
              <a:t>those who know you</a:t>
            </a:r>
            <a:r>
              <a:rPr lang="en-CA" dirty="0"/>
              <a:t>, </a:t>
            </a:r>
            <a:br>
              <a:rPr lang="en-CA" dirty="0"/>
            </a:br>
            <a:r>
              <a:rPr lang="en-CA" dirty="0"/>
              <a:t>and your righteousness to the </a:t>
            </a:r>
            <a:r>
              <a:rPr lang="en-CA" b="1" dirty="0">
                <a:highlight>
                  <a:srgbClr val="FFFF00"/>
                </a:highlight>
              </a:rPr>
              <a:t>upright of heart</a:t>
            </a:r>
            <a:r>
              <a:rPr lang="en-CA" dirty="0"/>
              <a:t>!  </a:t>
            </a:r>
            <a:br>
              <a:rPr lang="en-CA" dirty="0"/>
            </a:br>
            <a:r>
              <a:rPr lang="en-CA" dirty="0"/>
              <a:t>Let not </a:t>
            </a:r>
            <a:r>
              <a:rPr lang="en-CA" b="1" dirty="0">
                <a:highlight>
                  <a:srgbClr val="FFFF00"/>
                </a:highlight>
              </a:rPr>
              <a:t>the foot of arrogance</a:t>
            </a:r>
            <a:r>
              <a:rPr lang="en-CA" dirty="0"/>
              <a:t> come upon me, nor </a:t>
            </a:r>
            <a:r>
              <a:rPr lang="en-CA" b="1" dirty="0">
                <a:highlight>
                  <a:srgbClr val="FFFF00"/>
                </a:highlight>
              </a:rPr>
              <a:t>the hand of the wicked</a:t>
            </a:r>
            <a:r>
              <a:rPr lang="en-CA" dirty="0"/>
              <a:t> drive me away.</a:t>
            </a:r>
          </a:p>
          <a:p>
            <a:pPr marL="457200" lvl="1" indent="0">
              <a:spcBef>
                <a:spcPts val="1200"/>
              </a:spcBef>
              <a:buNone/>
            </a:pPr>
            <a:r>
              <a:rPr lang="en-CA" dirty="0"/>
              <a:t>Hide your face from my sins, and blot out all my iniquities.  </a:t>
            </a:r>
            <a:br>
              <a:rPr lang="en-CA" dirty="0"/>
            </a:br>
            <a:r>
              <a:rPr lang="en-CA" b="1" dirty="0">
                <a:highlight>
                  <a:srgbClr val="FFFF00"/>
                </a:highlight>
              </a:rPr>
              <a:t>Create in me a clean heart</a:t>
            </a:r>
            <a:r>
              <a:rPr lang="en-CA" dirty="0"/>
              <a:t>, O God, and renew a right spirit within me</a:t>
            </a:r>
          </a:p>
        </p:txBody>
      </p:sp>
    </p:spTree>
    <p:extLst>
      <p:ext uri="{BB962C8B-B14F-4D97-AF65-F5344CB8AC3E}">
        <p14:creationId xmlns:p14="http://schemas.microsoft.com/office/powerpoint/2010/main" val="1877483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11A05-A436-1BF4-6616-F8E9048E4B42}"/>
              </a:ext>
            </a:extLst>
          </p:cNvPr>
          <p:cNvSpPr>
            <a:spLocks noGrp="1"/>
          </p:cNvSpPr>
          <p:nvPr>
            <p:ph type="title"/>
          </p:nvPr>
        </p:nvSpPr>
        <p:spPr>
          <a:xfrm>
            <a:off x="838200" y="1"/>
            <a:ext cx="10515600" cy="1171073"/>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D654F6C7-4CA5-9B2A-4F2D-0DF36E5A6603}"/>
              </a:ext>
            </a:extLst>
          </p:cNvPr>
          <p:cNvSpPr>
            <a:spLocks noGrp="1"/>
          </p:cNvSpPr>
          <p:nvPr>
            <p:ph idx="1"/>
          </p:nvPr>
        </p:nvSpPr>
        <p:spPr>
          <a:xfrm>
            <a:off x="0" y="1171074"/>
            <a:ext cx="12192000" cy="5686925"/>
          </a:xfrm>
        </p:spPr>
        <p:txBody>
          <a:bodyPr/>
          <a:lstStyle/>
          <a:p>
            <a:r>
              <a:rPr lang="en-CA" dirty="0"/>
              <a:t>Trials are never pleasant, but they serve a purpose: </a:t>
            </a:r>
            <a:r>
              <a:rPr lang="en-CA" sz="2800" b="1" dirty="0">
                <a:highlight>
                  <a:srgbClr val="FFFF00"/>
                </a:highlight>
              </a:rPr>
              <a:t> “you may be perfect and complete</a:t>
            </a:r>
            <a:r>
              <a:rPr lang="en-CA" b="1" dirty="0">
                <a:highlight>
                  <a:srgbClr val="FFFF00"/>
                </a:highlight>
              </a:rPr>
              <a:t>”</a:t>
            </a:r>
            <a:r>
              <a:rPr lang="en-CA" dirty="0"/>
              <a:t> – even Jesus “learned” from “life lessons”</a:t>
            </a:r>
          </a:p>
          <a:p>
            <a:r>
              <a:rPr lang="en-CA" dirty="0"/>
              <a:t>We have an enormous record of </a:t>
            </a:r>
            <a:r>
              <a:rPr lang="en-CA" b="1" dirty="0">
                <a:highlight>
                  <a:srgbClr val="FFFF00"/>
                </a:highlight>
              </a:rPr>
              <a:t>God’s working with David</a:t>
            </a:r>
            <a:r>
              <a:rPr lang="en-CA" dirty="0"/>
              <a:t> – many of his “life lessons” are laid bare for us: none more so than the Bathsheba/Uriah incident</a:t>
            </a:r>
          </a:p>
          <a:p>
            <a:r>
              <a:rPr lang="en-CA" b="1" dirty="0">
                <a:highlight>
                  <a:srgbClr val="FFFF00"/>
                </a:highlight>
              </a:rPr>
              <a:t>David was at the pinnacle of his career</a:t>
            </a:r>
            <a:r>
              <a:rPr lang="en-CA" dirty="0"/>
              <a:t> after the Ammonite/Aramean war, </a:t>
            </a:r>
            <a:r>
              <a:rPr lang="en-CA" b="1" dirty="0">
                <a:highlight>
                  <a:srgbClr val="FFFF00"/>
                </a:highlight>
              </a:rPr>
              <a:t>which weakened his relationship with God</a:t>
            </a:r>
          </a:p>
          <a:p>
            <a:r>
              <a:rPr lang="en-CA" dirty="0"/>
              <a:t>God worked through the circumstances and used </a:t>
            </a:r>
            <a:r>
              <a:rPr lang="en-CA" b="1" dirty="0">
                <a:highlight>
                  <a:srgbClr val="FFFF00"/>
                </a:highlight>
              </a:rPr>
              <a:t>Bathsheba as an important object lesson for all True Worshippers</a:t>
            </a:r>
            <a:r>
              <a:rPr lang="en-CA" dirty="0"/>
              <a:t> – the line of Messianic Descent</a:t>
            </a:r>
          </a:p>
          <a:p>
            <a:r>
              <a:rPr lang="en-CA" dirty="0"/>
              <a:t>David repented and was forgiven, but he </a:t>
            </a:r>
            <a:r>
              <a:rPr lang="en-CA" b="1" dirty="0">
                <a:highlight>
                  <a:srgbClr val="FFFF00"/>
                </a:highlight>
              </a:rPr>
              <a:t>suffered untold misery for his sins</a:t>
            </a:r>
          </a:p>
          <a:p>
            <a:r>
              <a:rPr lang="en-CA" b="1" dirty="0">
                <a:highlight>
                  <a:srgbClr val="FFFF00"/>
                </a:highlight>
              </a:rPr>
              <a:t>God works with all of us in the same way</a:t>
            </a:r>
            <a:r>
              <a:rPr lang="en-CA" dirty="0"/>
              <a:t>: the “life lessons”, the trials we face are to strengthen us spiritually, to purify our inner most being so that God can </a:t>
            </a:r>
            <a:r>
              <a:rPr lang="en-CA" b="1" dirty="0">
                <a:highlight>
                  <a:srgbClr val="FFFF00"/>
                </a:highlight>
              </a:rPr>
              <a:t>grant us the gift of eternal life</a:t>
            </a:r>
            <a:r>
              <a:rPr lang="en-CA" dirty="0"/>
              <a:t>   </a:t>
            </a:r>
          </a:p>
        </p:txBody>
      </p:sp>
    </p:spTree>
    <p:extLst>
      <p:ext uri="{BB962C8B-B14F-4D97-AF65-F5344CB8AC3E}">
        <p14:creationId xmlns:p14="http://schemas.microsoft.com/office/powerpoint/2010/main" val="47476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C2C82-F075-E831-E1B4-8BFDB364789A}"/>
              </a:ext>
            </a:extLst>
          </p:cNvPr>
          <p:cNvSpPr>
            <a:spLocks noGrp="1"/>
          </p:cNvSpPr>
          <p:nvPr>
            <p:ph type="title"/>
          </p:nvPr>
        </p:nvSpPr>
        <p:spPr>
          <a:xfrm>
            <a:off x="838200" y="1"/>
            <a:ext cx="10515600" cy="1155939"/>
          </a:xfrm>
        </p:spPr>
        <p:txBody>
          <a:bodyPr/>
          <a:lstStyle/>
          <a:p>
            <a:pPr algn="ctr"/>
            <a:r>
              <a:rPr lang="en-CA" dirty="0">
                <a:latin typeface="Arial Black" panose="020B0A04020102020204" pitchFamily="34" charset="0"/>
              </a:rPr>
              <a:t>Why do We Have to Suffer?</a:t>
            </a:r>
          </a:p>
        </p:txBody>
      </p:sp>
      <p:sp>
        <p:nvSpPr>
          <p:cNvPr id="3" name="Content Placeholder 2">
            <a:extLst>
              <a:ext uri="{FF2B5EF4-FFF2-40B4-BE49-F238E27FC236}">
                <a16:creationId xmlns:a16="http://schemas.microsoft.com/office/drawing/2014/main" id="{E0750CB4-1D31-DF44-D5D8-9E495527C64D}"/>
              </a:ext>
            </a:extLst>
          </p:cNvPr>
          <p:cNvSpPr>
            <a:spLocks noGrp="1"/>
          </p:cNvSpPr>
          <p:nvPr>
            <p:ph idx="1"/>
          </p:nvPr>
        </p:nvSpPr>
        <p:spPr>
          <a:xfrm>
            <a:off x="-1" y="1155940"/>
            <a:ext cx="12042475" cy="5702059"/>
          </a:xfrm>
        </p:spPr>
        <p:txBody>
          <a:bodyPr/>
          <a:lstStyle/>
          <a:p>
            <a:r>
              <a:rPr lang="en-CA" dirty="0"/>
              <a:t>Even Jesus “learned” from “life lessons”:</a:t>
            </a:r>
          </a:p>
          <a:p>
            <a:pPr marL="457200" lvl="1" indent="0">
              <a:spcBef>
                <a:spcPts val="0"/>
              </a:spcBef>
              <a:buNone/>
            </a:pPr>
            <a:r>
              <a:rPr lang="en-CA" b="1" u="sng" dirty="0"/>
              <a:t>Hebrews 5:7-8 ESV</a:t>
            </a:r>
          </a:p>
          <a:p>
            <a:pPr marL="457200" lvl="1" indent="0">
              <a:spcBef>
                <a:spcPts val="0"/>
              </a:spcBef>
              <a:buNone/>
            </a:pPr>
            <a:r>
              <a:rPr lang="en-CA" dirty="0"/>
              <a:t>In the days of his flesh, </a:t>
            </a:r>
            <a:r>
              <a:rPr lang="en-CA" b="1" dirty="0">
                <a:highlight>
                  <a:srgbClr val="FFFF00"/>
                </a:highlight>
              </a:rPr>
              <a:t>Jesus offered up prayers</a:t>
            </a:r>
            <a:r>
              <a:rPr lang="en-CA" dirty="0"/>
              <a:t> and supplications, </a:t>
            </a:r>
            <a:r>
              <a:rPr lang="en-CA" b="1" dirty="0">
                <a:highlight>
                  <a:srgbClr val="FFFF00"/>
                </a:highlight>
              </a:rPr>
              <a:t>with loud cries and tears</a:t>
            </a:r>
            <a:r>
              <a:rPr lang="en-CA" dirty="0"/>
              <a:t>, to him who was able to save him from death, and he was heard because of his reverence.  Although he was a son, </a:t>
            </a:r>
            <a:r>
              <a:rPr lang="en-CA" b="1" dirty="0">
                <a:highlight>
                  <a:srgbClr val="FFFF00"/>
                </a:highlight>
              </a:rPr>
              <a:t>he learned obedience through what he suffered</a:t>
            </a:r>
            <a:r>
              <a:rPr lang="en-CA" dirty="0"/>
              <a:t>.</a:t>
            </a:r>
          </a:p>
          <a:p>
            <a:pPr>
              <a:spcBef>
                <a:spcPts val="600"/>
              </a:spcBef>
            </a:pPr>
            <a:r>
              <a:rPr lang="en-CA" dirty="0"/>
              <a:t>Satan attacks us at our weakest point:</a:t>
            </a:r>
          </a:p>
          <a:p>
            <a:pPr marL="457200" lvl="1" indent="0">
              <a:spcBef>
                <a:spcPts val="0"/>
              </a:spcBef>
              <a:buNone/>
            </a:pPr>
            <a:r>
              <a:rPr lang="en-CA" b="1" u="sng" dirty="0"/>
              <a:t>Matthew 4:8-9 ESV</a:t>
            </a:r>
          </a:p>
          <a:p>
            <a:pPr marL="457200" lvl="1" indent="0">
              <a:spcBef>
                <a:spcPts val="0"/>
              </a:spcBef>
              <a:buNone/>
            </a:pPr>
            <a:r>
              <a:rPr lang="en-CA" dirty="0"/>
              <a:t>Again, the devil took [Jesus] to a very high mountain and showed him all the kingdoms of the world and their glory.  And he said to him, “</a:t>
            </a:r>
            <a:r>
              <a:rPr lang="en-CA" b="1" dirty="0">
                <a:highlight>
                  <a:srgbClr val="FFFF00"/>
                </a:highlight>
              </a:rPr>
              <a:t>All these I will give you</a:t>
            </a:r>
            <a:r>
              <a:rPr lang="en-CA" dirty="0"/>
              <a:t>, if you will fall down and worship me.” </a:t>
            </a:r>
          </a:p>
          <a:p>
            <a:pPr>
              <a:spcBef>
                <a:spcPts val="600"/>
              </a:spcBef>
            </a:pPr>
            <a:r>
              <a:rPr lang="en-CA" b="1" dirty="0">
                <a:highlight>
                  <a:srgbClr val="FFFF00"/>
                </a:highlight>
              </a:rPr>
              <a:t>Jesus was well aware of his destiny</a:t>
            </a:r>
            <a:r>
              <a:rPr lang="en-CA" dirty="0"/>
              <a:t> is to be “King of all the World” – </a:t>
            </a:r>
            <a:r>
              <a:rPr lang="en-CA" b="1" dirty="0">
                <a:highlight>
                  <a:srgbClr val="FFFF00"/>
                </a:highlight>
              </a:rPr>
              <a:t>Satan hoped he could appeal to Jesus “human side”</a:t>
            </a:r>
            <a:r>
              <a:rPr lang="en-CA" dirty="0"/>
              <a:t>, saying “You can have it now.  Why wait?”</a:t>
            </a:r>
          </a:p>
          <a:p>
            <a:pPr>
              <a:spcBef>
                <a:spcPts val="600"/>
              </a:spcBef>
            </a:pPr>
            <a:r>
              <a:rPr lang="en-CA" dirty="0"/>
              <a:t>Of course, Jesus did NOT fall for it – but </a:t>
            </a:r>
            <a:r>
              <a:rPr lang="en-CA" b="1" dirty="0">
                <a:highlight>
                  <a:srgbClr val="FFFF00"/>
                </a:highlight>
              </a:rPr>
              <a:t>we are NOT so strong</a:t>
            </a:r>
            <a:r>
              <a:rPr lang="en-CA" dirty="0"/>
              <a:t>; we may not even understand our weaknesses, </a:t>
            </a:r>
            <a:r>
              <a:rPr lang="en-CA" b="1" dirty="0">
                <a:highlight>
                  <a:srgbClr val="FFFF00"/>
                </a:highlight>
              </a:rPr>
              <a:t>as David prayed</a:t>
            </a:r>
            <a:r>
              <a:rPr lang="en-CA" dirty="0"/>
              <a:t>.</a:t>
            </a:r>
          </a:p>
        </p:txBody>
      </p:sp>
    </p:spTree>
    <p:extLst>
      <p:ext uri="{BB962C8B-B14F-4D97-AF65-F5344CB8AC3E}">
        <p14:creationId xmlns:p14="http://schemas.microsoft.com/office/powerpoint/2010/main" val="3895539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C7304F-F3C5-F44C-6CA2-64D3D04B050D}"/>
              </a:ext>
            </a:extLst>
          </p:cNvPr>
          <p:cNvSpPr txBox="1"/>
          <p:nvPr/>
        </p:nvSpPr>
        <p:spPr>
          <a:xfrm>
            <a:off x="0" y="0"/>
            <a:ext cx="12192000" cy="6992684"/>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dirty="0"/>
              <a:t>Our “trials” have a definite purpose:</a:t>
            </a:r>
          </a:p>
          <a:p>
            <a:pPr lvl="1">
              <a:lnSpc>
                <a:spcPct val="80000"/>
              </a:lnSpc>
            </a:pPr>
            <a:r>
              <a:rPr lang="en-CA" sz="2400" b="1" u="sng" dirty="0"/>
              <a:t>James 1:2-4 ESV</a:t>
            </a:r>
          </a:p>
          <a:p>
            <a:pPr lvl="1">
              <a:lnSpc>
                <a:spcPct val="90000"/>
              </a:lnSpc>
            </a:pPr>
            <a:r>
              <a:rPr lang="en-CA" sz="2400" dirty="0"/>
              <a:t>Count it all joy, my brothers, when you meet trials of various kinds,  for you know that </a:t>
            </a:r>
            <a:r>
              <a:rPr lang="en-CA" sz="2400" b="1" dirty="0">
                <a:highlight>
                  <a:srgbClr val="FFFF00"/>
                </a:highlight>
              </a:rPr>
              <a:t>the testing of your faith produces steadfastness</a:t>
            </a:r>
            <a:r>
              <a:rPr lang="en-CA" sz="2400" dirty="0"/>
              <a:t>.  And let steadfastness have its full effect, that </a:t>
            </a:r>
            <a:r>
              <a:rPr lang="en-CA" sz="2400" b="1" dirty="0">
                <a:highlight>
                  <a:srgbClr val="FFFF00"/>
                </a:highlight>
              </a:rPr>
              <a:t>you may be perfect and complete</a:t>
            </a:r>
            <a:r>
              <a:rPr lang="en-CA" sz="2400" dirty="0"/>
              <a:t>, lacking in nothing.</a:t>
            </a:r>
          </a:p>
          <a:p>
            <a:pPr marL="223838" indent="-223838">
              <a:lnSpc>
                <a:spcPct val="90000"/>
              </a:lnSpc>
              <a:spcBef>
                <a:spcPts val="600"/>
              </a:spcBef>
              <a:buFont typeface="Arial" panose="020B0604020202020204" pitchFamily="34" charset="0"/>
              <a:buChar char="•"/>
            </a:pPr>
            <a:r>
              <a:rPr lang="en-CA" sz="2800" b="1" dirty="0">
                <a:highlight>
                  <a:srgbClr val="FFFF00"/>
                </a:highlight>
              </a:rPr>
              <a:t>God does NOT set us up</a:t>
            </a:r>
            <a:r>
              <a:rPr lang="en-CA" sz="2800" dirty="0"/>
              <a:t>, but he will NOT remove all trials, we often must go through them to learn:</a:t>
            </a:r>
          </a:p>
          <a:p>
            <a:pPr lvl="1">
              <a:lnSpc>
                <a:spcPct val="80000"/>
              </a:lnSpc>
            </a:pPr>
            <a:r>
              <a:rPr lang="en-CA" sz="2400" b="1" u="sng" dirty="0"/>
              <a:t>James 1:12-14 ESV</a:t>
            </a:r>
          </a:p>
          <a:p>
            <a:pPr lvl="1">
              <a:lnSpc>
                <a:spcPct val="90000"/>
              </a:lnSpc>
            </a:pPr>
            <a:r>
              <a:rPr lang="en-CA" sz="2400" b="1" dirty="0">
                <a:highlight>
                  <a:srgbClr val="FFFF00"/>
                </a:highlight>
              </a:rPr>
              <a:t>Blessed is the man who remains steadfast under trial</a:t>
            </a:r>
            <a:r>
              <a:rPr lang="en-CA" sz="2400" dirty="0"/>
              <a:t>, for when he has stood the test he will receive the crown of life, which God has promised to those who love him.  </a:t>
            </a:r>
            <a:r>
              <a:rPr lang="en-CA" sz="2400" b="1" dirty="0">
                <a:highlight>
                  <a:srgbClr val="FFFF00"/>
                </a:highlight>
              </a:rPr>
              <a:t>Let no one say when he is tempted</a:t>
            </a:r>
            <a:r>
              <a:rPr lang="en-CA" sz="2400" dirty="0"/>
              <a:t>, “</a:t>
            </a:r>
            <a:r>
              <a:rPr lang="en-CA" sz="2400" b="1" dirty="0">
                <a:highlight>
                  <a:srgbClr val="FFFF00"/>
                </a:highlight>
              </a:rPr>
              <a:t>I am being tempted by God</a:t>
            </a:r>
            <a:r>
              <a:rPr lang="en-CA" sz="2400" dirty="0"/>
              <a:t>,” for God cannot be tempted with evil, and he himself tempts no one.  But </a:t>
            </a:r>
            <a:r>
              <a:rPr lang="en-CA" sz="2400" b="1" dirty="0">
                <a:highlight>
                  <a:srgbClr val="FFFF00"/>
                </a:highlight>
              </a:rPr>
              <a:t>each person is tempted when he is lured and enticed by his own desire</a:t>
            </a:r>
            <a:r>
              <a:rPr lang="en-CA" sz="2400" dirty="0"/>
              <a:t>. </a:t>
            </a:r>
          </a:p>
          <a:p>
            <a:pPr marL="223838" indent="-223838">
              <a:lnSpc>
                <a:spcPct val="90000"/>
              </a:lnSpc>
              <a:spcBef>
                <a:spcPts val="600"/>
              </a:spcBef>
              <a:buFont typeface="Arial" panose="020B0604020202020204" pitchFamily="34" charset="0"/>
              <a:buChar char="•"/>
            </a:pPr>
            <a:r>
              <a:rPr lang="en-CA" sz="2800" dirty="0"/>
              <a:t>Satan is a master at manipulating circumstances to get us into situations which can bring on trials:</a:t>
            </a:r>
          </a:p>
          <a:p>
            <a:pPr lvl="1" algn="just">
              <a:lnSpc>
                <a:spcPct val="80000"/>
              </a:lnSpc>
            </a:pPr>
            <a:r>
              <a:rPr lang="en-CA" sz="2400" b="1" u="sng" dirty="0"/>
              <a:t>1 Peter 5:8b-9a, James 4:7b-8a ESV</a:t>
            </a:r>
          </a:p>
          <a:p>
            <a:pPr lvl="1">
              <a:lnSpc>
                <a:spcPct val="90000"/>
              </a:lnSpc>
            </a:pPr>
            <a:r>
              <a:rPr lang="en-CA" sz="2400" b="1" dirty="0">
                <a:highlight>
                  <a:srgbClr val="FFFF00"/>
                </a:highlight>
              </a:rPr>
              <a:t>Your adversary the devil prowls around like a roaring lion</a:t>
            </a:r>
            <a:r>
              <a:rPr lang="en-CA" sz="2400" dirty="0"/>
              <a:t>, seeking someone to devour.   </a:t>
            </a:r>
            <a:r>
              <a:rPr lang="en-CA" sz="2400" b="1" dirty="0">
                <a:highlight>
                  <a:srgbClr val="FFFF00"/>
                </a:highlight>
              </a:rPr>
              <a:t>Resist him</a:t>
            </a:r>
            <a:r>
              <a:rPr lang="en-CA" sz="2400" dirty="0"/>
              <a:t>, firm in your faith … </a:t>
            </a:r>
            <a:r>
              <a:rPr lang="en-CA" sz="2400" b="1" dirty="0">
                <a:highlight>
                  <a:srgbClr val="FFFF00"/>
                </a:highlight>
              </a:rPr>
              <a:t>Resist the devil</a:t>
            </a:r>
            <a:r>
              <a:rPr lang="en-CA" sz="2400" dirty="0"/>
              <a:t>, and he will flee from you.  </a:t>
            </a:r>
            <a:r>
              <a:rPr lang="en-CA" sz="2400" b="1" dirty="0">
                <a:highlight>
                  <a:srgbClr val="FFFF00"/>
                </a:highlight>
              </a:rPr>
              <a:t>Draw near to God</a:t>
            </a:r>
            <a:r>
              <a:rPr lang="en-CA" sz="2400" dirty="0"/>
              <a:t>, and he will draw near to you. </a:t>
            </a:r>
          </a:p>
        </p:txBody>
      </p:sp>
    </p:spTree>
    <p:extLst>
      <p:ext uri="{BB962C8B-B14F-4D97-AF65-F5344CB8AC3E}">
        <p14:creationId xmlns:p14="http://schemas.microsoft.com/office/powerpoint/2010/main" val="20881540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6D3A1-D2CC-BECD-FE27-872B4E2FC2FC}"/>
              </a:ext>
            </a:extLst>
          </p:cNvPr>
          <p:cNvSpPr>
            <a:spLocks noGrp="1"/>
          </p:cNvSpPr>
          <p:nvPr>
            <p:ph type="title"/>
          </p:nvPr>
        </p:nvSpPr>
        <p:spPr>
          <a:xfrm>
            <a:off x="838200" y="1"/>
            <a:ext cx="10515600" cy="1187115"/>
          </a:xfrm>
        </p:spPr>
        <p:txBody>
          <a:bodyPr/>
          <a:lstStyle/>
          <a:p>
            <a:pPr algn="ctr"/>
            <a:r>
              <a:rPr lang="en-CA" dirty="0">
                <a:latin typeface="Arial Black" panose="020B0A04020102020204" pitchFamily="34" charset="0"/>
              </a:rPr>
              <a:t>Key Events in David’s Life</a:t>
            </a:r>
          </a:p>
        </p:txBody>
      </p:sp>
      <p:sp>
        <p:nvSpPr>
          <p:cNvPr id="3" name="Content Placeholder 2">
            <a:extLst>
              <a:ext uri="{FF2B5EF4-FFF2-40B4-BE49-F238E27FC236}">
                <a16:creationId xmlns:a16="http://schemas.microsoft.com/office/drawing/2014/main" id="{C91C9672-0829-B1EC-4C2A-A03D2DAF21EC}"/>
              </a:ext>
            </a:extLst>
          </p:cNvPr>
          <p:cNvSpPr>
            <a:spLocks noGrp="1"/>
          </p:cNvSpPr>
          <p:nvPr>
            <p:ph idx="1"/>
          </p:nvPr>
        </p:nvSpPr>
        <p:spPr>
          <a:xfrm>
            <a:off x="0" y="1187116"/>
            <a:ext cx="12192000" cy="5670883"/>
          </a:xfrm>
        </p:spPr>
        <p:txBody>
          <a:bodyPr>
            <a:normAutofit/>
          </a:bodyPr>
          <a:lstStyle/>
          <a:p>
            <a:pPr>
              <a:buFont typeface="Wingdings" panose="05000000000000000000" pitchFamily="2" charset="2"/>
              <a:buChar char="Ø"/>
            </a:pPr>
            <a:r>
              <a:rPr lang="en-CA" dirty="0"/>
              <a:t> Learned to seek God as a shepherd in his youth (1 Samuel 16:11, 17:34-35) </a:t>
            </a:r>
          </a:p>
          <a:p>
            <a:pPr>
              <a:buFont typeface="Wingdings" panose="05000000000000000000" pitchFamily="2" charset="2"/>
              <a:buChar char="Ø"/>
            </a:pPr>
            <a:r>
              <a:rPr lang="en-CA" dirty="0"/>
              <a:t>Demonstrated his desire to serve God by killing Goliath (1 Samuel 17:36-37)</a:t>
            </a:r>
          </a:p>
          <a:p>
            <a:pPr>
              <a:buFont typeface="Wingdings" panose="05000000000000000000" pitchFamily="2" charset="2"/>
              <a:buChar char="Ø"/>
            </a:pPr>
            <a:r>
              <a:rPr lang="en-CA" dirty="0"/>
              <a:t>Privately anointed King  and received the Holy Spirit (1 Samuel 16:1, 10-13) </a:t>
            </a:r>
          </a:p>
          <a:p>
            <a:pPr>
              <a:buFont typeface="Wingdings" panose="05000000000000000000" pitchFamily="2" charset="2"/>
              <a:buChar char="Ø"/>
            </a:pPr>
            <a:r>
              <a:rPr lang="en-CA" dirty="0"/>
              <a:t>Learned to be a king in Saul’s service (1 Samuel 17:55-58, 18:2, 16:14-23)</a:t>
            </a:r>
          </a:p>
          <a:p>
            <a:pPr>
              <a:buFont typeface="Wingdings" panose="05000000000000000000" pitchFamily="2" charset="2"/>
              <a:buChar char="Ø"/>
            </a:pPr>
            <a:r>
              <a:rPr lang="en-CA" dirty="0"/>
              <a:t>Learned leadership fleeing from Saul (1 Samuel 22:1-4, 23:15-18)</a:t>
            </a:r>
          </a:p>
          <a:p>
            <a:pPr>
              <a:buFont typeface="Wingdings" panose="05000000000000000000" pitchFamily="2" charset="2"/>
              <a:buChar char="Ø"/>
            </a:pPr>
            <a:r>
              <a:rPr lang="en-CA" dirty="0"/>
              <a:t>Always quick to repent (</a:t>
            </a:r>
            <a:r>
              <a:rPr lang="en-CA" dirty="0" err="1"/>
              <a:t>Nabal</a:t>
            </a:r>
            <a:r>
              <a:rPr lang="en-CA" dirty="0"/>
              <a:t>/Abigail incident) (1 Samuel 25:2-42)</a:t>
            </a:r>
          </a:p>
          <a:p>
            <a:pPr>
              <a:buFont typeface="Wingdings" panose="05000000000000000000" pitchFamily="2" charset="2"/>
              <a:buChar char="Ø"/>
            </a:pPr>
            <a:r>
              <a:rPr lang="en-CA" dirty="0"/>
              <a:t>Made serious mistakes:</a:t>
            </a:r>
          </a:p>
          <a:p>
            <a:pPr lvl="1">
              <a:buFont typeface="Wingdings" panose="05000000000000000000" pitchFamily="2" charset="2"/>
              <a:buChar char="v"/>
            </a:pPr>
            <a:r>
              <a:rPr lang="en-CA" dirty="0"/>
              <a:t>Committing himself and men as mercenaries to Achish (1 Samuel 27:1-4, 29:3-4)</a:t>
            </a:r>
          </a:p>
          <a:p>
            <a:pPr lvl="1">
              <a:buFont typeface="Wingdings" panose="05000000000000000000" pitchFamily="2" charset="2"/>
              <a:buChar char="v"/>
            </a:pPr>
            <a:r>
              <a:rPr lang="en-CA" dirty="0"/>
              <a:t>Moving the Ark on a cart (2 Samuel 6:2-11) </a:t>
            </a:r>
          </a:p>
          <a:p>
            <a:pPr>
              <a:buFont typeface="Wingdings" panose="05000000000000000000" pitchFamily="2" charset="2"/>
              <a:buChar char="Ø"/>
            </a:pPr>
            <a:r>
              <a:rPr lang="en-CA" dirty="0"/>
              <a:t>Learned to be diplomatic (1 Samuel 30:26-30, 2 Samuel 2:1-4)</a:t>
            </a:r>
          </a:p>
          <a:p>
            <a:pPr>
              <a:buFont typeface="Wingdings" panose="05000000000000000000" pitchFamily="2" charset="2"/>
              <a:buChar char="Ø"/>
            </a:pPr>
            <a:r>
              <a:rPr lang="en-CA" dirty="0"/>
              <a:t>Remained faithful to the covenant with Jonathan (2 Samuel 9:1-6, 13)</a:t>
            </a:r>
          </a:p>
          <a:p>
            <a:pPr lvl="1">
              <a:buFont typeface="Wingdings" panose="05000000000000000000" pitchFamily="2" charset="2"/>
              <a:buChar char="Ø"/>
            </a:pPr>
            <a:endParaRPr lang="en-CA" dirty="0"/>
          </a:p>
        </p:txBody>
      </p:sp>
    </p:spTree>
    <p:extLst>
      <p:ext uri="{BB962C8B-B14F-4D97-AF65-F5344CB8AC3E}">
        <p14:creationId xmlns:p14="http://schemas.microsoft.com/office/powerpoint/2010/main" val="3491494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58EA9-07A9-9703-4BF3-6827151E2F76}"/>
              </a:ext>
            </a:extLst>
          </p:cNvPr>
          <p:cNvSpPr>
            <a:spLocks noGrp="1"/>
          </p:cNvSpPr>
          <p:nvPr>
            <p:ph type="title"/>
          </p:nvPr>
        </p:nvSpPr>
        <p:spPr>
          <a:xfrm>
            <a:off x="838200" y="1"/>
            <a:ext cx="10515600" cy="1122946"/>
          </a:xfrm>
        </p:spPr>
        <p:txBody>
          <a:bodyPr/>
          <a:lstStyle/>
          <a:p>
            <a:pPr algn="ctr"/>
            <a:r>
              <a:rPr lang="en-CA" dirty="0">
                <a:latin typeface="Arial Black" panose="020B0A04020102020204" pitchFamily="34" charset="0"/>
              </a:rPr>
              <a:t>The Bathsheba/Uriah Incident</a:t>
            </a:r>
          </a:p>
        </p:txBody>
      </p:sp>
      <p:sp>
        <p:nvSpPr>
          <p:cNvPr id="3" name="Content Placeholder 2">
            <a:extLst>
              <a:ext uri="{FF2B5EF4-FFF2-40B4-BE49-F238E27FC236}">
                <a16:creationId xmlns:a16="http://schemas.microsoft.com/office/drawing/2014/main" id="{9AA629C0-4188-00DC-2D15-FA251D1DBF30}"/>
              </a:ext>
            </a:extLst>
          </p:cNvPr>
          <p:cNvSpPr>
            <a:spLocks noGrp="1"/>
          </p:cNvSpPr>
          <p:nvPr>
            <p:ph idx="1"/>
          </p:nvPr>
        </p:nvSpPr>
        <p:spPr>
          <a:xfrm>
            <a:off x="0" y="1122948"/>
            <a:ext cx="12192000" cy="5735052"/>
          </a:xfrm>
        </p:spPr>
        <p:txBody>
          <a:bodyPr>
            <a:normAutofit lnSpcReduction="10000"/>
          </a:bodyPr>
          <a:lstStyle/>
          <a:p>
            <a:r>
              <a:rPr lang="en-CA" dirty="0"/>
              <a:t>The question is: </a:t>
            </a:r>
            <a:r>
              <a:rPr lang="en-CA" b="1" dirty="0">
                <a:highlight>
                  <a:srgbClr val="FFFF00"/>
                </a:highlight>
              </a:rPr>
              <a:t>how did David fall into this trap</a:t>
            </a:r>
            <a:r>
              <a:rPr lang="en-CA" dirty="0"/>
              <a:t>?</a:t>
            </a:r>
          </a:p>
          <a:p>
            <a:pPr lvl="1">
              <a:buFont typeface="Wingdings" panose="05000000000000000000" pitchFamily="2" charset="2"/>
              <a:buChar char="Ø"/>
            </a:pPr>
            <a:r>
              <a:rPr lang="en-CA" dirty="0"/>
              <a:t>David was in his mid-forties</a:t>
            </a:r>
          </a:p>
          <a:p>
            <a:pPr lvl="1">
              <a:buFont typeface="Wingdings" panose="05000000000000000000" pitchFamily="2" charset="2"/>
              <a:buChar char="Ø"/>
            </a:pPr>
            <a:r>
              <a:rPr lang="en-CA" dirty="0"/>
              <a:t>He had successfully defeated all local enemies</a:t>
            </a:r>
          </a:p>
          <a:p>
            <a:pPr lvl="1">
              <a:buFont typeface="Wingdings" panose="05000000000000000000" pitchFamily="2" charset="2"/>
              <a:buChar char="Ø"/>
            </a:pPr>
            <a:r>
              <a:rPr lang="en-CA" dirty="0"/>
              <a:t>Israel was in a state of peace and prosperity</a:t>
            </a:r>
          </a:p>
          <a:p>
            <a:r>
              <a:rPr lang="en-CA" dirty="0"/>
              <a:t>Then </a:t>
            </a:r>
            <a:r>
              <a:rPr lang="en-CA" b="1" dirty="0">
                <a:highlight>
                  <a:srgbClr val="FFFF00"/>
                </a:highlight>
              </a:rPr>
              <a:t>he was insulted by a supposed ally</a:t>
            </a:r>
            <a:r>
              <a:rPr lang="en-CA" dirty="0"/>
              <a:t>:</a:t>
            </a:r>
          </a:p>
          <a:p>
            <a:pPr marL="457200" lvl="1" indent="0">
              <a:spcBef>
                <a:spcPts val="0"/>
              </a:spcBef>
              <a:buNone/>
            </a:pPr>
            <a:r>
              <a:rPr lang="en-CA" b="1" u="sng" dirty="0"/>
              <a:t>2 Samuel 10:1-5a ESV</a:t>
            </a:r>
          </a:p>
          <a:p>
            <a:pPr marL="457200" lvl="1" indent="0">
              <a:spcBef>
                <a:spcPts val="0"/>
              </a:spcBef>
              <a:buNone/>
            </a:pPr>
            <a:r>
              <a:rPr lang="en-CA" dirty="0"/>
              <a:t>After this </a:t>
            </a:r>
            <a:r>
              <a:rPr lang="en-CA" b="1" dirty="0">
                <a:highlight>
                  <a:srgbClr val="FFFF00"/>
                </a:highlight>
              </a:rPr>
              <a:t>the king of the Ammonites died</a:t>
            </a:r>
            <a:r>
              <a:rPr lang="en-CA" dirty="0"/>
              <a:t>, and </a:t>
            </a:r>
            <a:r>
              <a:rPr lang="en-CA" b="1" dirty="0">
                <a:highlight>
                  <a:srgbClr val="FFFF00"/>
                </a:highlight>
              </a:rPr>
              <a:t>Hanun his son reigned in his place</a:t>
            </a:r>
            <a:r>
              <a:rPr lang="en-CA" dirty="0"/>
              <a:t>.  And </a:t>
            </a:r>
            <a:r>
              <a:rPr lang="en-CA" b="1" dirty="0">
                <a:highlight>
                  <a:srgbClr val="FFFF00"/>
                </a:highlight>
              </a:rPr>
              <a:t>David said</a:t>
            </a:r>
            <a:r>
              <a:rPr lang="en-CA" dirty="0"/>
              <a:t>, “</a:t>
            </a:r>
            <a:r>
              <a:rPr lang="en-CA" b="1" dirty="0">
                <a:highlight>
                  <a:srgbClr val="FFFF00"/>
                </a:highlight>
              </a:rPr>
              <a:t>I will [do </a:t>
            </a:r>
            <a:r>
              <a:rPr lang="en-CA" b="1" dirty="0" err="1">
                <a:highlight>
                  <a:srgbClr val="FFFF00"/>
                </a:highlight>
              </a:rPr>
              <a:t>ḥesed</a:t>
            </a:r>
            <a:r>
              <a:rPr lang="en-CA" b="1" dirty="0">
                <a:highlight>
                  <a:srgbClr val="FFFF00"/>
                </a:highlight>
              </a:rPr>
              <a:t>] with Hanun</a:t>
            </a:r>
            <a:r>
              <a:rPr lang="en-CA" dirty="0"/>
              <a:t> the son of </a:t>
            </a:r>
            <a:r>
              <a:rPr lang="en-CA" dirty="0" err="1"/>
              <a:t>Nahash</a:t>
            </a:r>
            <a:r>
              <a:rPr lang="en-CA" dirty="0"/>
              <a:t>, as his father [did </a:t>
            </a:r>
            <a:r>
              <a:rPr lang="en-CA" dirty="0" err="1"/>
              <a:t>ḥesed</a:t>
            </a:r>
            <a:r>
              <a:rPr lang="en-CA" dirty="0"/>
              <a:t>] with me.”  So David sent by his servants to console him concerning his father.  And David’s servants came into the land of the Ammonites.  </a:t>
            </a:r>
          </a:p>
          <a:p>
            <a:pPr marL="457200" lvl="1" indent="0">
              <a:spcBef>
                <a:spcPts val="600"/>
              </a:spcBef>
              <a:buNone/>
            </a:pPr>
            <a:r>
              <a:rPr lang="en-CA" dirty="0"/>
              <a:t>But </a:t>
            </a:r>
            <a:r>
              <a:rPr lang="en-CA" b="1" dirty="0">
                <a:highlight>
                  <a:srgbClr val="FFFF00"/>
                </a:highlight>
              </a:rPr>
              <a:t>the princes of the Ammonites said to Hanun</a:t>
            </a:r>
            <a:r>
              <a:rPr lang="en-CA" dirty="0"/>
              <a:t> their lord, “Do you think, because David has sent comforters to you, that he is honoring your father?  </a:t>
            </a:r>
            <a:r>
              <a:rPr lang="en-CA" b="1" dirty="0">
                <a:highlight>
                  <a:srgbClr val="FFFF00"/>
                </a:highlight>
              </a:rPr>
              <a:t>Has not David sent his servants to you to search the city</a:t>
            </a:r>
            <a:r>
              <a:rPr lang="en-CA" dirty="0"/>
              <a:t> and to spy it out and to overthrow it?”  </a:t>
            </a:r>
          </a:p>
          <a:p>
            <a:pPr marL="457200" lvl="1" indent="0">
              <a:spcBef>
                <a:spcPts val="600"/>
              </a:spcBef>
              <a:buNone/>
            </a:pPr>
            <a:r>
              <a:rPr lang="en-CA" dirty="0"/>
              <a:t>So Hanun took David’s servants and shaved off half the beard of each and cut off their garments in the middle, at their hips, and sent them away.  </a:t>
            </a:r>
            <a:r>
              <a:rPr lang="en-CA" b="1" dirty="0">
                <a:highlight>
                  <a:srgbClr val="FFFF00"/>
                </a:highlight>
              </a:rPr>
              <a:t>When it was told David</a:t>
            </a:r>
            <a:r>
              <a:rPr lang="en-CA" dirty="0"/>
              <a:t>, he sent to meet them, for </a:t>
            </a:r>
            <a:r>
              <a:rPr lang="en-CA" b="1" dirty="0">
                <a:highlight>
                  <a:srgbClr val="FFFF00"/>
                </a:highlight>
              </a:rPr>
              <a:t>the men were greatly ashamed</a:t>
            </a:r>
            <a:r>
              <a:rPr lang="en-CA" dirty="0"/>
              <a:t>.  …”</a:t>
            </a:r>
          </a:p>
        </p:txBody>
      </p:sp>
    </p:spTree>
    <p:extLst>
      <p:ext uri="{BB962C8B-B14F-4D97-AF65-F5344CB8AC3E}">
        <p14:creationId xmlns:p14="http://schemas.microsoft.com/office/powerpoint/2010/main" val="1721527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5F5CD67-34CF-7E87-F688-8A744194ED02}"/>
              </a:ext>
            </a:extLst>
          </p:cNvPr>
          <p:cNvSpPr txBox="1"/>
          <p:nvPr/>
        </p:nvSpPr>
        <p:spPr>
          <a:xfrm>
            <a:off x="0" y="0"/>
            <a:ext cx="12192000" cy="6660285"/>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dirty="0"/>
              <a:t>The Ammonites precipitated a major war:</a:t>
            </a:r>
          </a:p>
          <a:p>
            <a:pPr lvl="1">
              <a:lnSpc>
                <a:spcPct val="90000"/>
              </a:lnSpc>
            </a:pPr>
            <a:r>
              <a:rPr lang="en-CA" sz="2400" b="1" u="sng" dirty="0"/>
              <a:t>2 Samuel 10:6-7 ESV</a:t>
            </a:r>
          </a:p>
          <a:p>
            <a:pPr lvl="1">
              <a:lnSpc>
                <a:spcPct val="90000"/>
              </a:lnSpc>
            </a:pPr>
            <a:r>
              <a:rPr lang="en-CA" sz="2400" dirty="0"/>
              <a:t>When </a:t>
            </a:r>
            <a:r>
              <a:rPr lang="en-CA" sz="2400" b="1" dirty="0">
                <a:highlight>
                  <a:srgbClr val="FFFF00"/>
                </a:highlight>
              </a:rPr>
              <a:t>the Ammonites saw that they had become a stench to David</a:t>
            </a:r>
            <a:r>
              <a:rPr lang="en-CA" sz="2400" dirty="0"/>
              <a:t>, the Ammonites sent and hired the [Arameans] of Beth-</a:t>
            </a:r>
            <a:r>
              <a:rPr lang="en-CA" sz="2400" dirty="0" err="1"/>
              <a:t>rehob</a:t>
            </a:r>
            <a:r>
              <a:rPr lang="en-CA" sz="2400" dirty="0"/>
              <a:t>, and the [Arameans] of </a:t>
            </a:r>
            <a:r>
              <a:rPr lang="en-CA" sz="2400" dirty="0" err="1"/>
              <a:t>Zobah</a:t>
            </a:r>
            <a:r>
              <a:rPr lang="en-CA" sz="2400" dirty="0"/>
              <a:t>, 20,000 foot soldiers, and the king of </a:t>
            </a:r>
            <a:r>
              <a:rPr lang="en-CA" sz="2400" dirty="0" err="1"/>
              <a:t>Maacah</a:t>
            </a:r>
            <a:r>
              <a:rPr lang="en-CA" sz="2400" dirty="0"/>
              <a:t> with 1,000 men, and the men of Tob, 12,000 men.  And when </a:t>
            </a:r>
            <a:r>
              <a:rPr lang="en-CA" sz="2400" b="1" dirty="0">
                <a:highlight>
                  <a:srgbClr val="FFFF00"/>
                </a:highlight>
              </a:rPr>
              <a:t>David</a:t>
            </a:r>
            <a:r>
              <a:rPr lang="en-CA" sz="2400" dirty="0"/>
              <a:t> heard of it, he </a:t>
            </a:r>
            <a:r>
              <a:rPr lang="en-CA" sz="2400" b="1" dirty="0">
                <a:highlight>
                  <a:srgbClr val="FFFF00"/>
                </a:highlight>
              </a:rPr>
              <a:t>sent Joab and all the host of the mighty men</a:t>
            </a:r>
            <a:r>
              <a:rPr lang="en-CA" sz="2400" dirty="0"/>
              <a:t>. </a:t>
            </a:r>
          </a:p>
          <a:p>
            <a:pPr marL="223838" indent="-223838">
              <a:lnSpc>
                <a:spcPct val="90000"/>
              </a:lnSpc>
              <a:spcBef>
                <a:spcPts val="1200"/>
              </a:spcBef>
              <a:buFont typeface="Arial" panose="020B0604020202020204" pitchFamily="34" charset="0"/>
              <a:buChar char="•"/>
            </a:pPr>
            <a:r>
              <a:rPr lang="en-CA" sz="2800" dirty="0"/>
              <a:t>This Aramean confederacy from immediately north of Israel was defeated in battle by Joab while David remained in Jerusalem;  but, they were not brought into subjection, so they enlisted further help from across the Euphrates </a:t>
            </a:r>
            <a:br>
              <a:rPr lang="en-CA" sz="2800" dirty="0"/>
            </a:br>
            <a:r>
              <a:rPr lang="en-CA" sz="2400" dirty="0"/>
              <a:t>(see 2 Samuel 10:9-16) .</a:t>
            </a:r>
          </a:p>
          <a:p>
            <a:pPr marL="223838" indent="-223838">
              <a:lnSpc>
                <a:spcPct val="90000"/>
              </a:lnSpc>
              <a:spcBef>
                <a:spcPts val="1200"/>
              </a:spcBef>
              <a:buFont typeface="Arial" panose="020B0604020202020204" pitchFamily="34" charset="0"/>
              <a:buChar char="•"/>
            </a:pPr>
            <a:r>
              <a:rPr lang="en-CA" sz="2800" dirty="0"/>
              <a:t> This time </a:t>
            </a:r>
            <a:r>
              <a:rPr lang="en-CA" sz="2800" b="1" dirty="0">
                <a:highlight>
                  <a:srgbClr val="FFFF00"/>
                </a:highlight>
              </a:rPr>
              <a:t>David personally led the army</a:t>
            </a:r>
            <a:r>
              <a:rPr lang="en-CA" sz="2800" dirty="0"/>
              <a:t>:</a:t>
            </a:r>
          </a:p>
          <a:p>
            <a:pPr lvl="1">
              <a:lnSpc>
                <a:spcPct val="90000"/>
              </a:lnSpc>
            </a:pPr>
            <a:r>
              <a:rPr lang="en-CA" sz="2400" b="1" u="sng" dirty="0"/>
              <a:t>2 Samuel 10:17-19a ESV</a:t>
            </a:r>
          </a:p>
          <a:p>
            <a:pPr lvl="1">
              <a:lnSpc>
                <a:spcPct val="90000"/>
              </a:lnSpc>
            </a:pPr>
            <a:r>
              <a:rPr lang="en-CA" sz="2400" dirty="0"/>
              <a:t>And when it was told </a:t>
            </a:r>
            <a:r>
              <a:rPr lang="en-CA" sz="2400" b="1" dirty="0">
                <a:highlight>
                  <a:srgbClr val="FFFF00"/>
                </a:highlight>
              </a:rPr>
              <a:t>David</a:t>
            </a:r>
            <a:r>
              <a:rPr lang="en-CA" sz="2400" dirty="0"/>
              <a:t>, he </a:t>
            </a:r>
            <a:r>
              <a:rPr lang="en-CA" sz="2400" b="1" dirty="0">
                <a:highlight>
                  <a:srgbClr val="FFFF00"/>
                </a:highlight>
              </a:rPr>
              <a:t>gathered all Israel together and crossed the Jordan</a:t>
            </a:r>
            <a:r>
              <a:rPr lang="en-CA" sz="2400" dirty="0"/>
              <a:t> and came to </a:t>
            </a:r>
            <a:r>
              <a:rPr lang="en-CA" sz="2400" dirty="0" err="1"/>
              <a:t>Helam</a:t>
            </a:r>
            <a:r>
              <a:rPr lang="en-CA" sz="2400" dirty="0"/>
              <a:t>.  The [Arameans] arrayed themselves against David and fought with him.  And the [Arameans] </a:t>
            </a:r>
            <a:r>
              <a:rPr lang="en-CA" sz="2400" b="1" dirty="0">
                <a:highlight>
                  <a:srgbClr val="FFFF00"/>
                </a:highlight>
              </a:rPr>
              <a:t>fled before Israel</a:t>
            </a:r>
            <a:r>
              <a:rPr lang="en-CA" sz="2400" dirty="0"/>
              <a:t>, and David killed of the [Arameans] the men of 700 chariots, and 40,000 horsemen, and wounded </a:t>
            </a:r>
            <a:r>
              <a:rPr lang="en-CA" sz="2400" dirty="0" err="1"/>
              <a:t>Shobach</a:t>
            </a:r>
            <a:r>
              <a:rPr lang="en-CA" sz="2400" dirty="0"/>
              <a:t> the commander of their army, so that he died there.  And when all the kings who were servants of </a:t>
            </a:r>
            <a:r>
              <a:rPr lang="en-CA" sz="2400" dirty="0" err="1"/>
              <a:t>Hadadezer</a:t>
            </a:r>
            <a:r>
              <a:rPr lang="en-CA" sz="2400" dirty="0"/>
              <a:t> saw that they had been defeated by Israel, </a:t>
            </a:r>
            <a:r>
              <a:rPr lang="en-CA" sz="2400" b="1" dirty="0">
                <a:highlight>
                  <a:srgbClr val="FFFF00"/>
                </a:highlight>
              </a:rPr>
              <a:t>they made peace with Israel and became subject to them</a:t>
            </a:r>
            <a:r>
              <a:rPr lang="en-CA" sz="2400" dirty="0"/>
              <a:t>.  </a:t>
            </a:r>
          </a:p>
        </p:txBody>
      </p:sp>
    </p:spTree>
    <p:extLst>
      <p:ext uri="{BB962C8B-B14F-4D97-AF65-F5344CB8AC3E}">
        <p14:creationId xmlns:p14="http://schemas.microsoft.com/office/powerpoint/2010/main" val="27700503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ACE804-952E-1277-CD4E-6F70B69EAAA5}"/>
              </a:ext>
            </a:extLst>
          </p:cNvPr>
          <p:cNvSpPr txBox="1"/>
          <p:nvPr/>
        </p:nvSpPr>
        <p:spPr>
          <a:xfrm>
            <a:off x="0" y="0"/>
            <a:ext cx="12192000" cy="6592574"/>
          </a:xfrm>
          <a:prstGeom prst="rect">
            <a:avLst/>
          </a:prstGeom>
          <a:noFill/>
        </p:spPr>
        <p:txBody>
          <a:bodyPr wrap="square">
            <a:spAutoFit/>
          </a:bodyPr>
          <a:lstStyle/>
          <a:p>
            <a:pPr marL="223838" indent="-223838">
              <a:lnSpc>
                <a:spcPct val="90000"/>
              </a:lnSpc>
              <a:buFont typeface="Arial" panose="020B0604020202020204" pitchFamily="34" charset="0"/>
              <a:buChar char="•"/>
            </a:pPr>
            <a:r>
              <a:rPr lang="en-CA" sz="2800" dirty="0"/>
              <a:t>This was </a:t>
            </a:r>
            <a:r>
              <a:rPr lang="en-CA" sz="2800" b="1" dirty="0">
                <a:highlight>
                  <a:srgbClr val="FFFF00"/>
                </a:highlight>
              </a:rPr>
              <a:t>the highest point of David’s career, politically</a:t>
            </a:r>
            <a:r>
              <a:rPr lang="en-CA" sz="2800" dirty="0"/>
              <a:t>: all local enemies were subdued; the Aramean states north of Israel were tributary to David; and, the more powerful nations across  the Euphrates were at peace.</a:t>
            </a:r>
          </a:p>
          <a:p>
            <a:pPr marL="223838" indent="-223838">
              <a:lnSpc>
                <a:spcPct val="90000"/>
              </a:lnSpc>
              <a:spcBef>
                <a:spcPts val="1200"/>
              </a:spcBef>
              <a:buFont typeface="Arial" panose="020B0604020202020204" pitchFamily="34" charset="0"/>
              <a:buChar char="•"/>
            </a:pPr>
            <a:r>
              <a:rPr lang="en-CA" sz="2800" dirty="0"/>
              <a:t>David recounts this later: </a:t>
            </a:r>
            <a:r>
              <a:rPr lang="en-CA" sz="2400" b="1" u="sng" dirty="0"/>
              <a:t>Psalm 18:43-45 ESV</a:t>
            </a:r>
          </a:p>
          <a:p>
            <a:pPr lvl="1">
              <a:lnSpc>
                <a:spcPct val="90000"/>
              </a:lnSpc>
            </a:pPr>
            <a:r>
              <a:rPr lang="en-CA" sz="2400" dirty="0"/>
              <a:t>You delivered me from </a:t>
            </a:r>
            <a:r>
              <a:rPr lang="en-CA" sz="2400" b="1" dirty="0">
                <a:highlight>
                  <a:srgbClr val="FFFF00"/>
                </a:highlight>
              </a:rPr>
              <a:t>strife with the people</a:t>
            </a:r>
            <a:r>
              <a:rPr lang="en-CA" sz="2400" dirty="0"/>
              <a:t>; </a:t>
            </a:r>
            <a:br>
              <a:rPr lang="en-CA" sz="2400" dirty="0"/>
            </a:br>
            <a:r>
              <a:rPr lang="en-CA" sz="2400" dirty="0"/>
              <a:t>you made </a:t>
            </a:r>
            <a:r>
              <a:rPr lang="en-CA" sz="2400" b="1" dirty="0">
                <a:highlight>
                  <a:srgbClr val="FFFF00"/>
                </a:highlight>
              </a:rPr>
              <a:t>me the head of the nations</a:t>
            </a:r>
            <a:r>
              <a:rPr lang="en-CA" sz="2400" dirty="0"/>
              <a:t>; </a:t>
            </a:r>
            <a:br>
              <a:rPr lang="en-CA" sz="2400" dirty="0"/>
            </a:br>
            <a:r>
              <a:rPr lang="en-CA" sz="2400" dirty="0"/>
              <a:t>people whom I had not known served me. </a:t>
            </a:r>
            <a:br>
              <a:rPr lang="en-CA" sz="2400" dirty="0"/>
            </a:br>
            <a:r>
              <a:rPr lang="en-CA" sz="2400" dirty="0"/>
              <a:t>As soon as they heard of me they obeyed me; </a:t>
            </a:r>
            <a:br>
              <a:rPr lang="en-CA" sz="2400" dirty="0"/>
            </a:br>
            <a:r>
              <a:rPr lang="en-CA" sz="2400" b="1" dirty="0">
                <a:highlight>
                  <a:srgbClr val="FFFF00"/>
                </a:highlight>
              </a:rPr>
              <a:t>foreigners came cringing to me</a:t>
            </a:r>
            <a:r>
              <a:rPr lang="en-CA" sz="2400" dirty="0"/>
              <a:t>. </a:t>
            </a:r>
            <a:br>
              <a:rPr lang="en-CA" sz="2400" dirty="0"/>
            </a:br>
            <a:r>
              <a:rPr lang="en-CA" sz="2400" dirty="0"/>
              <a:t>Foreigners lost heart and came trembling out of their fortresses.</a:t>
            </a:r>
          </a:p>
          <a:p>
            <a:pPr marL="223838" indent="-223838">
              <a:lnSpc>
                <a:spcPct val="90000"/>
              </a:lnSpc>
              <a:spcBef>
                <a:spcPts val="1200"/>
              </a:spcBef>
              <a:buFont typeface="Arial" panose="020B0604020202020204" pitchFamily="34" charset="0"/>
              <a:buChar char="•"/>
            </a:pPr>
            <a:r>
              <a:rPr lang="en-CA" sz="2800" dirty="0"/>
              <a:t>It is very likely that David let this success go to his head: he became a little too sure of himself; </a:t>
            </a:r>
            <a:r>
              <a:rPr lang="en-CA" sz="2800" b="1" dirty="0">
                <a:highlight>
                  <a:srgbClr val="FFFF00"/>
                </a:highlight>
              </a:rPr>
              <a:t>he let pride creep into his thinking</a:t>
            </a:r>
            <a:r>
              <a:rPr lang="en-CA" sz="2800" dirty="0"/>
              <a:t>.</a:t>
            </a:r>
          </a:p>
          <a:p>
            <a:pPr marL="223838" indent="-223838">
              <a:lnSpc>
                <a:spcPct val="90000"/>
              </a:lnSpc>
              <a:spcBef>
                <a:spcPts val="1200"/>
              </a:spcBef>
              <a:buFont typeface="Arial" panose="020B0604020202020204" pitchFamily="34" charset="0"/>
              <a:buChar char="•"/>
            </a:pPr>
            <a:r>
              <a:rPr lang="en-CA" sz="2800" dirty="0"/>
              <a:t>But, there were still those annoying Ammonites holed up in Rabbah:</a:t>
            </a:r>
          </a:p>
          <a:p>
            <a:pPr lvl="1">
              <a:lnSpc>
                <a:spcPct val="90000"/>
              </a:lnSpc>
            </a:pPr>
            <a:r>
              <a:rPr lang="en-CA" sz="2400" b="1" u="sng" dirty="0"/>
              <a:t>2 Samuel 11:1 ESV</a:t>
            </a:r>
          </a:p>
          <a:p>
            <a:pPr lvl="1">
              <a:lnSpc>
                <a:spcPct val="90000"/>
              </a:lnSpc>
            </a:pPr>
            <a:r>
              <a:rPr lang="en-CA" sz="2400" dirty="0"/>
              <a:t>In the spring of the year, the time when kings go out to battle, David sent Joab, and his servants with him, and all Israel.  And they ravaged the Ammonites and besieged Rabbah.  But </a:t>
            </a:r>
            <a:r>
              <a:rPr lang="en-CA" sz="2400" b="1" dirty="0">
                <a:highlight>
                  <a:srgbClr val="FFFF00"/>
                </a:highlight>
              </a:rPr>
              <a:t>David remained at Jerusalem</a:t>
            </a:r>
            <a:r>
              <a:rPr lang="en-CA" sz="2400" dirty="0"/>
              <a:t>.</a:t>
            </a:r>
          </a:p>
        </p:txBody>
      </p:sp>
    </p:spTree>
    <p:extLst>
      <p:ext uri="{BB962C8B-B14F-4D97-AF65-F5344CB8AC3E}">
        <p14:creationId xmlns:p14="http://schemas.microsoft.com/office/powerpoint/2010/main" val="3518151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E9573F-50C1-28FE-F507-BF57E17212E0}"/>
              </a:ext>
            </a:extLst>
          </p:cNvPr>
          <p:cNvSpPr>
            <a:spLocks noGrp="1"/>
          </p:cNvSpPr>
          <p:nvPr>
            <p:ph type="title"/>
          </p:nvPr>
        </p:nvSpPr>
        <p:spPr>
          <a:xfrm>
            <a:off x="838200" y="1"/>
            <a:ext cx="10515600" cy="1203157"/>
          </a:xfrm>
        </p:spPr>
        <p:txBody>
          <a:bodyPr/>
          <a:lstStyle/>
          <a:p>
            <a:pPr algn="ctr"/>
            <a:r>
              <a:rPr lang="en-CA" dirty="0">
                <a:latin typeface="Arial Black" panose="020B0A04020102020204" pitchFamily="34" charset="0"/>
              </a:rPr>
              <a:t>Aftermath of the War</a:t>
            </a:r>
          </a:p>
        </p:txBody>
      </p:sp>
      <p:sp>
        <p:nvSpPr>
          <p:cNvPr id="3" name="Content Placeholder 2">
            <a:extLst>
              <a:ext uri="{FF2B5EF4-FFF2-40B4-BE49-F238E27FC236}">
                <a16:creationId xmlns:a16="http://schemas.microsoft.com/office/drawing/2014/main" id="{CB2C709A-DA4A-0230-12C6-61C592E7F2D5}"/>
              </a:ext>
            </a:extLst>
          </p:cNvPr>
          <p:cNvSpPr>
            <a:spLocks noGrp="1"/>
          </p:cNvSpPr>
          <p:nvPr>
            <p:ph idx="1"/>
          </p:nvPr>
        </p:nvSpPr>
        <p:spPr>
          <a:xfrm>
            <a:off x="0" y="1203158"/>
            <a:ext cx="12192000" cy="5654841"/>
          </a:xfrm>
        </p:spPr>
        <p:txBody>
          <a:bodyPr>
            <a:normAutofit lnSpcReduction="10000"/>
          </a:bodyPr>
          <a:lstStyle/>
          <a:p>
            <a:r>
              <a:rPr lang="en-CA" dirty="0"/>
              <a:t>During the war, David makes Bathsheba pregnant and has Uriah killed.</a:t>
            </a:r>
          </a:p>
          <a:p>
            <a:r>
              <a:rPr lang="en-CA" dirty="0"/>
              <a:t>The end of the war is reported: </a:t>
            </a:r>
            <a:r>
              <a:rPr lang="en-CA" sz="2400" b="1" u="sng" dirty="0"/>
              <a:t>2 Samuel 12:26-30a</a:t>
            </a:r>
          </a:p>
          <a:p>
            <a:pPr marL="457200" lvl="1" indent="0">
              <a:spcBef>
                <a:spcPts val="0"/>
              </a:spcBef>
              <a:buNone/>
            </a:pPr>
            <a:r>
              <a:rPr lang="en-CA" dirty="0"/>
              <a:t>Now </a:t>
            </a:r>
            <a:r>
              <a:rPr lang="en-CA" b="1" dirty="0">
                <a:highlight>
                  <a:srgbClr val="FFFF00"/>
                </a:highlight>
              </a:rPr>
              <a:t>Joab fought against Rabbah of the Ammonites and took the royal city</a:t>
            </a:r>
            <a:r>
              <a:rPr lang="en-CA" dirty="0"/>
              <a:t>.  And Joab sent messengers to David and said, “I have fought against Rabbah; moreover, I have taken the city of waters.  Now then gather the rest of the people together and encamp against the city and take it, </a:t>
            </a:r>
            <a:r>
              <a:rPr lang="en-CA" b="1" dirty="0">
                <a:highlight>
                  <a:srgbClr val="FFFF00"/>
                </a:highlight>
              </a:rPr>
              <a:t>lest I take the city and it be called by my name</a:t>
            </a:r>
            <a:r>
              <a:rPr lang="en-CA" dirty="0"/>
              <a:t>.”  </a:t>
            </a:r>
          </a:p>
          <a:p>
            <a:pPr marL="457200" lvl="1" indent="0">
              <a:spcBef>
                <a:spcPts val="600"/>
              </a:spcBef>
              <a:buNone/>
            </a:pPr>
            <a:r>
              <a:rPr lang="en-CA" dirty="0"/>
              <a:t>So </a:t>
            </a:r>
            <a:r>
              <a:rPr lang="en-CA" b="1" dirty="0">
                <a:highlight>
                  <a:srgbClr val="FFFF00"/>
                </a:highlight>
              </a:rPr>
              <a:t>David</a:t>
            </a:r>
            <a:r>
              <a:rPr lang="en-CA" dirty="0"/>
              <a:t> gathered all the people together and </a:t>
            </a:r>
            <a:r>
              <a:rPr lang="en-CA" b="1" dirty="0">
                <a:highlight>
                  <a:srgbClr val="FFFF00"/>
                </a:highlight>
              </a:rPr>
              <a:t>went to Rabbah</a:t>
            </a:r>
            <a:r>
              <a:rPr lang="en-CA" dirty="0"/>
              <a:t> and fought against it and took it.  And </a:t>
            </a:r>
            <a:r>
              <a:rPr lang="en-CA" b="1" dirty="0">
                <a:highlight>
                  <a:srgbClr val="FFFF00"/>
                </a:highlight>
              </a:rPr>
              <a:t>he took the crown of their king from his head</a:t>
            </a:r>
            <a:r>
              <a:rPr lang="en-CA" dirty="0"/>
              <a:t>.  The weight of it was a talent of gold, and in it was a precious stone, and </a:t>
            </a:r>
            <a:r>
              <a:rPr lang="en-CA" b="1" dirty="0">
                <a:highlight>
                  <a:srgbClr val="FFFF00"/>
                </a:highlight>
              </a:rPr>
              <a:t>it was placed on David’s head</a:t>
            </a:r>
            <a:r>
              <a:rPr lang="en-CA" dirty="0"/>
              <a:t>.</a:t>
            </a:r>
          </a:p>
          <a:p>
            <a:r>
              <a:rPr lang="en-CA" b="1" dirty="0">
                <a:highlight>
                  <a:srgbClr val="FFFF00"/>
                </a:highlight>
              </a:rPr>
              <a:t>These actions seems out of character for David</a:t>
            </a:r>
            <a:r>
              <a:rPr lang="en-CA" dirty="0"/>
              <a:t>, he later reflects:</a:t>
            </a:r>
          </a:p>
          <a:p>
            <a:pPr marL="457200" lvl="1" indent="0">
              <a:spcBef>
                <a:spcPts val="0"/>
              </a:spcBef>
              <a:buNone/>
            </a:pPr>
            <a:r>
              <a:rPr lang="en-CA" b="1" u="sng" dirty="0"/>
              <a:t>Psalm 19:9-10a ESV</a:t>
            </a:r>
          </a:p>
          <a:p>
            <a:pPr marL="457200" lvl="1" indent="0">
              <a:spcBef>
                <a:spcPts val="0"/>
              </a:spcBef>
              <a:buNone/>
            </a:pPr>
            <a:r>
              <a:rPr lang="en-CA" dirty="0"/>
              <a:t>… the </a:t>
            </a:r>
            <a:r>
              <a:rPr lang="en-CA" b="1" dirty="0">
                <a:highlight>
                  <a:srgbClr val="FFFF00"/>
                </a:highlight>
              </a:rPr>
              <a:t>fear of the LORD </a:t>
            </a:r>
            <a:r>
              <a:rPr lang="en-CA" dirty="0"/>
              <a:t>is clean, enduring forever; </a:t>
            </a:r>
            <a:br>
              <a:rPr lang="en-CA" dirty="0"/>
            </a:br>
            <a:r>
              <a:rPr lang="en-CA" dirty="0"/>
              <a:t>the [</a:t>
            </a:r>
            <a:r>
              <a:rPr lang="en-CA" dirty="0" err="1"/>
              <a:t>mishᵉpatim</a:t>
            </a:r>
            <a:r>
              <a:rPr lang="en-CA" dirty="0"/>
              <a:t>] of the LORD are true, and righteous altogether.  </a:t>
            </a:r>
            <a:br>
              <a:rPr lang="en-CA" dirty="0"/>
            </a:br>
            <a:r>
              <a:rPr lang="en-CA" b="1" dirty="0">
                <a:highlight>
                  <a:srgbClr val="FFFF00"/>
                </a:highlight>
              </a:rPr>
              <a:t>More to be desired are they than gold, even much fine gold</a:t>
            </a:r>
            <a:r>
              <a:rPr lang="en-CA" dirty="0"/>
              <a:t>;</a:t>
            </a:r>
          </a:p>
          <a:p>
            <a:pPr>
              <a:spcBef>
                <a:spcPts val="1200"/>
              </a:spcBef>
            </a:pPr>
            <a:r>
              <a:rPr lang="en-CA" b="1" dirty="0">
                <a:highlight>
                  <a:srgbClr val="FFFF00"/>
                </a:highlight>
              </a:rPr>
              <a:t>His involvement in the war, only at the end, with a motive of personal glory, and his taking the crown are indications of his mental state</a:t>
            </a:r>
            <a:r>
              <a:rPr lang="en-CA" dirty="0"/>
              <a:t>.</a:t>
            </a:r>
          </a:p>
        </p:txBody>
      </p:sp>
    </p:spTree>
    <p:extLst>
      <p:ext uri="{BB962C8B-B14F-4D97-AF65-F5344CB8AC3E}">
        <p14:creationId xmlns:p14="http://schemas.microsoft.com/office/powerpoint/2010/main" val="5075099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C7E9F-5A31-810A-AFB4-650A37A38ED5}"/>
              </a:ext>
            </a:extLst>
          </p:cNvPr>
          <p:cNvSpPr>
            <a:spLocks noGrp="1"/>
          </p:cNvSpPr>
          <p:nvPr>
            <p:ph type="title"/>
          </p:nvPr>
        </p:nvSpPr>
        <p:spPr>
          <a:xfrm>
            <a:off x="838200" y="1"/>
            <a:ext cx="10515600" cy="1187115"/>
          </a:xfrm>
        </p:spPr>
        <p:txBody>
          <a:bodyPr/>
          <a:lstStyle/>
          <a:p>
            <a:pPr algn="ctr"/>
            <a:r>
              <a:rPr lang="en-CA" dirty="0">
                <a:latin typeface="Arial Black" panose="020B0A04020102020204" pitchFamily="34" charset="0"/>
              </a:rPr>
              <a:t>Who was Bathsheba?</a:t>
            </a:r>
          </a:p>
        </p:txBody>
      </p:sp>
      <p:sp>
        <p:nvSpPr>
          <p:cNvPr id="3" name="Content Placeholder 2">
            <a:extLst>
              <a:ext uri="{FF2B5EF4-FFF2-40B4-BE49-F238E27FC236}">
                <a16:creationId xmlns:a16="http://schemas.microsoft.com/office/drawing/2014/main" id="{90C264A1-1C46-956A-7CE4-5BB76609D729}"/>
              </a:ext>
            </a:extLst>
          </p:cNvPr>
          <p:cNvSpPr>
            <a:spLocks noGrp="1"/>
          </p:cNvSpPr>
          <p:nvPr>
            <p:ph idx="1"/>
          </p:nvPr>
        </p:nvSpPr>
        <p:spPr>
          <a:xfrm>
            <a:off x="0" y="1187116"/>
            <a:ext cx="12192000" cy="5670883"/>
          </a:xfrm>
        </p:spPr>
        <p:txBody>
          <a:bodyPr/>
          <a:lstStyle/>
          <a:p>
            <a:r>
              <a:rPr lang="en-CA" dirty="0"/>
              <a:t>After the death of the illegitimate child, </a:t>
            </a:r>
            <a:r>
              <a:rPr lang="en-CA" b="1" dirty="0">
                <a:highlight>
                  <a:srgbClr val="FFFF00"/>
                </a:highlight>
              </a:rPr>
              <a:t>Bathsheba</a:t>
            </a:r>
            <a:r>
              <a:rPr lang="en-CA" dirty="0"/>
              <a:t> (Bath-</a:t>
            </a:r>
            <a:r>
              <a:rPr lang="en-CA" dirty="0" err="1"/>
              <a:t>shua</a:t>
            </a:r>
            <a:r>
              <a:rPr lang="en-CA" dirty="0"/>
              <a:t>) went on to have four sons of David: </a:t>
            </a:r>
            <a:r>
              <a:rPr lang="en-CA" sz="2400" b="1" u="sng" dirty="0"/>
              <a:t>1 Chronicles 3:1a, 5 ESV</a:t>
            </a:r>
          </a:p>
          <a:p>
            <a:pPr marL="457200" lvl="1" indent="0">
              <a:spcBef>
                <a:spcPts val="0"/>
              </a:spcBef>
              <a:buNone/>
            </a:pPr>
            <a:r>
              <a:rPr lang="en-CA" dirty="0"/>
              <a:t>These are the sons of David … These were born to him in Jerusalem: </a:t>
            </a:r>
            <a:r>
              <a:rPr lang="en-CA" dirty="0" err="1"/>
              <a:t>Shimea</a:t>
            </a:r>
            <a:r>
              <a:rPr lang="en-CA" dirty="0"/>
              <a:t>, </a:t>
            </a:r>
            <a:r>
              <a:rPr lang="en-CA" dirty="0" err="1"/>
              <a:t>Shobab</a:t>
            </a:r>
            <a:r>
              <a:rPr lang="en-CA" dirty="0"/>
              <a:t>, </a:t>
            </a:r>
            <a:r>
              <a:rPr lang="en-CA" b="1" dirty="0">
                <a:highlight>
                  <a:srgbClr val="FFFF00"/>
                </a:highlight>
              </a:rPr>
              <a:t>Nathan</a:t>
            </a:r>
            <a:r>
              <a:rPr lang="en-CA" dirty="0"/>
              <a:t> and </a:t>
            </a:r>
            <a:r>
              <a:rPr lang="en-CA" b="1" dirty="0">
                <a:highlight>
                  <a:srgbClr val="FFFF00"/>
                </a:highlight>
              </a:rPr>
              <a:t>Solomon</a:t>
            </a:r>
            <a:r>
              <a:rPr lang="en-CA" dirty="0"/>
              <a:t>, four by Bath-</a:t>
            </a:r>
            <a:r>
              <a:rPr lang="en-CA" dirty="0" err="1"/>
              <a:t>shua</a:t>
            </a:r>
            <a:r>
              <a:rPr lang="en-CA" dirty="0"/>
              <a:t> …</a:t>
            </a:r>
          </a:p>
          <a:p>
            <a:r>
              <a:rPr lang="en-CA" b="1" dirty="0">
                <a:highlight>
                  <a:srgbClr val="FFFF00"/>
                </a:highlight>
              </a:rPr>
              <a:t>Both genealogies of Christ in the New Testament  thus include Bathsheba</a:t>
            </a:r>
            <a:r>
              <a:rPr lang="en-CA" dirty="0"/>
              <a:t>:</a:t>
            </a:r>
          </a:p>
          <a:p>
            <a:pPr marL="457200" lvl="1" indent="0">
              <a:spcBef>
                <a:spcPts val="0"/>
              </a:spcBef>
              <a:buNone/>
            </a:pPr>
            <a:r>
              <a:rPr lang="en-CA" b="1" u="sng" dirty="0"/>
              <a:t>Matthew 1:6b ESV</a:t>
            </a:r>
          </a:p>
          <a:p>
            <a:pPr marL="457200" lvl="1" indent="0">
              <a:buNone/>
            </a:pPr>
            <a:r>
              <a:rPr lang="en-CA" dirty="0"/>
              <a:t>And David was the father of </a:t>
            </a:r>
            <a:r>
              <a:rPr lang="en-CA" b="1" dirty="0">
                <a:highlight>
                  <a:srgbClr val="FFFF00"/>
                </a:highlight>
              </a:rPr>
              <a:t>Solomon</a:t>
            </a:r>
            <a:r>
              <a:rPr lang="en-CA" dirty="0"/>
              <a:t> by the wife of Uriah …</a:t>
            </a:r>
          </a:p>
          <a:p>
            <a:pPr marL="457200" lvl="1" indent="0">
              <a:spcBef>
                <a:spcPts val="600"/>
              </a:spcBef>
              <a:buNone/>
            </a:pPr>
            <a:r>
              <a:rPr lang="en-CA" b="1" u="sng" dirty="0"/>
              <a:t>Luke 3:23, 31b-32a  ESV</a:t>
            </a:r>
          </a:p>
          <a:p>
            <a:pPr marL="457200" lvl="1" indent="0">
              <a:buNone/>
            </a:pPr>
            <a:r>
              <a:rPr lang="en-CA" dirty="0"/>
              <a:t>Jesus … being the son (as was supposed) of Joseph, the son of Heli …  the son of </a:t>
            </a:r>
            <a:r>
              <a:rPr lang="en-CA" b="1" dirty="0">
                <a:highlight>
                  <a:srgbClr val="FFFF00"/>
                </a:highlight>
              </a:rPr>
              <a:t>Nathan</a:t>
            </a:r>
            <a:r>
              <a:rPr lang="en-CA" dirty="0"/>
              <a:t>, the son of David, the son of Jesse …</a:t>
            </a:r>
          </a:p>
          <a:p>
            <a:r>
              <a:rPr lang="en-CA" dirty="0"/>
              <a:t>Clearly the </a:t>
            </a:r>
            <a:r>
              <a:rPr lang="en-CA" b="1" dirty="0">
                <a:highlight>
                  <a:srgbClr val="FFFF00"/>
                </a:highlight>
              </a:rPr>
              <a:t>lineage through Bathsheba had a purpose to God</a:t>
            </a:r>
            <a:r>
              <a:rPr lang="en-CA" dirty="0"/>
              <a:t>: there is nothing explicit anywhere in the Bible to explain it, but there are clues …</a:t>
            </a:r>
          </a:p>
        </p:txBody>
      </p:sp>
    </p:spTree>
    <p:extLst>
      <p:ext uri="{BB962C8B-B14F-4D97-AF65-F5344CB8AC3E}">
        <p14:creationId xmlns:p14="http://schemas.microsoft.com/office/powerpoint/2010/main" val="38345537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819</TotalTime>
  <Words>4128</Words>
  <Application>Microsoft Office PowerPoint</Application>
  <PresentationFormat>Widescreen</PresentationFormat>
  <Paragraphs>182</Paragraphs>
  <Slides>17</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Arial Black</vt:lpstr>
      <vt:lpstr>Calibri</vt:lpstr>
      <vt:lpstr>Calibri Light</vt:lpstr>
      <vt:lpstr>Wingdings</vt:lpstr>
      <vt:lpstr>Office Theme</vt:lpstr>
      <vt:lpstr>David – Life Lessons</vt:lpstr>
      <vt:lpstr>Why do We Have to Suffer?</vt:lpstr>
      <vt:lpstr>PowerPoint Presentation</vt:lpstr>
      <vt:lpstr>Key Events in David’s Life</vt:lpstr>
      <vt:lpstr>The Bathsheba/Uriah Incident</vt:lpstr>
      <vt:lpstr>PowerPoint Presentation</vt:lpstr>
      <vt:lpstr>PowerPoint Presentation</vt:lpstr>
      <vt:lpstr>Aftermath of the War</vt:lpstr>
      <vt:lpstr>Who was Bathsheba?</vt:lpstr>
      <vt:lpstr>PowerPoint Presentation</vt:lpstr>
      <vt:lpstr>PowerPoint Presentation</vt:lpstr>
      <vt:lpstr>An Object Lesson</vt:lpstr>
      <vt:lpstr>The Absalom Rebellion</vt:lpstr>
      <vt:lpstr>David’s Teaching</vt:lpstr>
      <vt:lpstr>The Plan of God</vt:lpstr>
      <vt:lpstr>The Purpose of “Life Lessons”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David – Life Lessons</dc:title>
  <dc:creator>Mike Whyte</dc:creator>
  <cp:lastModifiedBy>Mike Whyte</cp:lastModifiedBy>
  <cp:revision>18</cp:revision>
  <dcterms:created xsi:type="dcterms:W3CDTF">2023-06-23T09:14:01Z</dcterms:created>
  <dcterms:modified xsi:type="dcterms:W3CDTF">2023-07-14T10:44:44Z</dcterms:modified>
</cp:coreProperties>
</file>