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3" r:id="rId4"/>
    <p:sldId id="259" r:id="rId5"/>
    <p:sldId id="260" r:id="rId6"/>
    <p:sldId id="261" r:id="rId7"/>
    <p:sldId id="264" r:id="rId8"/>
    <p:sldId id="265" r:id="rId9"/>
    <p:sldId id="262" r:id="rId10"/>
    <p:sldId id="266" r:id="rId11"/>
    <p:sldId id="277" r:id="rId12"/>
    <p:sldId id="267" r:id="rId13"/>
    <p:sldId id="268" r:id="rId14"/>
    <p:sldId id="269" r:id="rId15"/>
    <p:sldId id="275" r:id="rId16"/>
    <p:sldId id="270" r:id="rId17"/>
    <p:sldId id="276" r:id="rId18"/>
    <p:sldId id="271" r:id="rId19"/>
    <p:sldId id="272"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03" autoAdjust="0"/>
  </p:normalViewPr>
  <p:slideViewPr>
    <p:cSldViewPr snapToGrid="0">
      <p:cViewPr varScale="1">
        <p:scale>
          <a:sx n="58" d="100"/>
          <a:sy n="58" d="100"/>
        </p:scale>
        <p:origin x="954" y="72"/>
      </p:cViewPr>
      <p:guideLst/>
    </p:cSldViewPr>
  </p:slid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582D9A-459F-43BA-868C-C38081A4CF4A}" type="datetimeFigureOut">
              <a:rPr lang="en-CA" smtClean="0"/>
              <a:t>2023-04-01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534EE-66C2-4BC9-8680-1B5B29C9BB9D}" type="slidenum">
              <a:rPr lang="en-CA" smtClean="0"/>
              <a:t>‹#›</a:t>
            </a:fld>
            <a:endParaRPr lang="en-CA"/>
          </a:p>
        </p:txBody>
      </p:sp>
    </p:spTree>
    <p:extLst>
      <p:ext uri="{BB962C8B-B14F-4D97-AF65-F5344CB8AC3E}">
        <p14:creationId xmlns:p14="http://schemas.microsoft.com/office/powerpoint/2010/main" val="296806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Passover is just a few days away</a:t>
            </a:r>
          </a:p>
          <a:p>
            <a:pPr marL="171450" indent="-171450">
              <a:buFont typeface="Arial" panose="020B0604020202020204" pitchFamily="34" charset="0"/>
              <a:buChar char="•"/>
            </a:pPr>
            <a:r>
              <a:rPr lang="en-CA" dirty="0"/>
              <a:t>One of the main themes of Passover is “repentance”</a:t>
            </a:r>
          </a:p>
          <a:p>
            <a:pPr marL="171450" indent="-171450">
              <a:buFont typeface="Arial" panose="020B0604020202020204" pitchFamily="34" charset="0"/>
              <a:buChar char="•"/>
            </a:pPr>
            <a:r>
              <a:rPr lang="en-CA" dirty="0"/>
              <a:t>“repentance” is one of the main reasons David was considered “a man after God’s own heart”</a:t>
            </a:r>
          </a:p>
          <a:p>
            <a:pPr marL="171450" indent="-171450">
              <a:buFont typeface="Arial" panose="020B0604020202020204" pitchFamily="34" charset="0"/>
              <a:buChar char="•"/>
            </a:pPr>
            <a:r>
              <a:rPr lang="en-CA" dirty="0"/>
              <a:t>David was quick to repent but he learned the depths of repentance through his life lessons</a:t>
            </a:r>
          </a:p>
          <a:p>
            <a:pPr marL="171450" indent="-171450">
              <a:buFont typeface="Arial" panose="020B0604020202020204" pitchFamily="34" charset="0"/>
              <a:buChar char="•"/>
            </a:pPr>
            <a:r>
              <a:rPr lang="en-CA" dirty="0"/>
              <a:t>Acts 13 is Paul speaking in Pisidian Antioch</a:t>
            </a:r>
          </a:p>
          <a:p>
            <a:pPr marL="171450" indent="-171450">
              <a:buFont typeface="Arial" panose="020B0604020202020204" pitchFamily="34" charset="0"/>
              <a:buChar char="•"/>
            </a:pPr>
            <a:r>
              <a:rPr lang="en-CA" dirty="0"/>
              <a:t>Paul alludes to 1 Samuel</a:t>
            </a:r>
          </a:p>
          <a:p>
            <a:pPr marL="171450" indent="-171450">
              <a:buFont typeface="Arial" panose="020B0604020202020204" pitchFamily="34" charset="0"/>
              <a:buChar char="•"/>
            </a:pPr>
            <a:r>
              <a:rPr lang="en-CA" dirty="0"/>
              <a:t>Psalm 51 is the “classic” expression of repentance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04F7D8-87D4-42AC-9877-266C290E844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657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miracle of  Holy Spirit occurred first to demonstrate the will of  God</a:t>
            </a:r>
          </a:p>
          <a:p>
            <a:pPr marL="171450" indent="-171450">
              <a:buFont typeface="Arial" panose="020B0604020202020204" pitchFamily="34" charset="0"/>
              <a:buChar char="•"/>
            </a:pPr>
            <a:r>
              <a:rPr lang="en-CA" dirty="0"/>
              <a:t>The people were already in a state of repentance</a:t>
            </a:r>
          </a:p>
          <a:p>
            <a:pPr marL="171450" indent="-171450">
              <a:buFont typeface="Arial" panose="020B0604020202020204" pitchFamily="34" charset="0"/>
              <a:buChar char="•"/>
            </a:pPr>
            <a:r>
              <a:rPr lang="en-CA" dirty="0"/>
              <a:t>Then they were baptized for forgiveness</a:t>
            </a:r>
          </a:p>
          <a:p>
            <a:pPr marL="171450" indent="-171450">
              <a:buFont typeface="Arial" panose="020B0604020202020204" pitchFamily="34" charset="0"/>
              <a:buChar char="•"/>
            </a:pPr>
            <a:r>
              <a:rPr lang="en-CA" b="1" u="sng" dirty="0"/>
              <a:t>This was a watershed in the growth of the Church</a:t>
            </a:r>
          </a:p>
          <a:p>
            <a:pPr marL="628650" lvl="1" indent="-171450">
              <a:buFont typeface="Arial" panose="020B0604020202020204" pitchFamily="34" charset="0"/>
              <a:buChar char="•"/>
            </a:pPr>
            <a:r>
              <a:rPr lang="en-CA" dirty="0"/>
              <a:t>Only after this event, was clear that Gentiles were to be included, could Paul commence his work</a:t>
            </a:r>
          </a:p>
          <a:p>
            <a:pPr marL="628650" lvl="1" indent="-171450">
              <a:buFont typeface="Arial" panose="020B0604020202020204" pitchFamily="34" charset="0"/>
              <a:buChar char="•"/>
            </a:pPr>
            <a:r>
              <a:rPr lang="en-CA" dirty="0"/>
              <a:t>Without this miracle, the Jerusalem Church may never have accepted Paul’s mission to the Gentiles  </a:t>
            </a:r>
          </a:p>
        </p:txBody>
      </p:sp>
      <p:sp>
        <p:nvSpPr>
          <p:cNvPr id="4" name="Slide Number Placeholder 3"/>
          <p:cNvSpPr>
            <a:spLocks noGrp="1"/>
          </p:cNvSpPr>
          <p:nvPr>
            <p:ph type="sldNum" sz="quarter" idx="5"/>
          </p:nvPr>
        </p:nvSpPr>
        <p:spPr/>
        <p:txBody>
          <a:bodyPr/>
          <a:lstStyle/>
          <a:p>
            <a:fld id="{FFA534EE-66C2-4BC9-8680-1B5B29C9BB9D}" type="slidenum">
              <a:rPr lang="en-CA" smtClean="0"/>
              <a:t>15</a:t>
            </a:fld>
            <a:endParaRPr lang="en-CA"/>
          </a:p>
        </p:txBody>
      </p:sp>
    </p:spTree>
    <p:extLst>
      <p:ext uri="{BB962C8B-B14F-4D97-AF65-F5344CB8AC3E}">
        <p14:creationId xmlns:p14="http://schemas.microsoft.com/office/powerpoint/2010/main" val="736703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we know about these Churches at this time is these messages</a:t>
            </a:r>
          </a:p>
          <a:p>
            <a:pPr marL="171450" indent="-171450">
              <a:buFont typeface="Arial" panose="020B0604020202020204" pitchFamily="34" charset="0"/>
              <a:buChar char="•"/>
            </a:pPr>
            <a:r>
              <a:rPr lang="en-CA" dirty="0"/>
              <a:t>Paul had spent a lot of time in Ephesus, John had recently been there: “falling” from the true teaching is scary</a:t>
            </a:r>
          </a:p>
          <a:p>
            <a:pPr marL="171450" indent="-171450">
              <a:buFont typeface="Arial" panose="020B0604020202020204" pitchFamily="34" charset="0"/>
              <a:buChar char="•"/>
            </a:pPr>
            <a:r>
              <a:rPr lang="en-CA" dirty="0"/>
              <a:t>Pergamum had some problems with false teachers: </a:t>
            </a:r>
          </a:p>
          <a:p>
            <a:pPr marL="628650" lvl="1" indent="-171450">
              <a:buFont typeface="Arial" panose="020B0604020202020204" pitchFamily="34" charset="0"/>
              <a:buChar char="•"/>
            </a:pPr>
            <a:r>
              <a:rPr lang="en-CA" dirty="0" err="1"/>
              <a:t>Irenaeous</a:t>
            </a:r>
            <a:r>
              <a:rPr lang="en-CA" dirty="0"/>
              <a:t> claims the sect originated with </a:t>
            </a:r>
            <a:r>
              <a:rPr lang="en-CA" dirty="0" err="1"/>
              <a:t>Nicolous</a:t>
            </a:r>
            <a:r>
              <a:rPr lang="en-CA" dirty="0"/>
              <a:t> At6:5</a:t>
            </a:r>
          </a:p>
          <a:p>
            <a:pPr marL="171450" indent="-171450">
              <a:buFont typeface="Arial" panose="020B0604020202020204" pitchFamily="34" charset="0"/>
              <a:buChar char="•"/>
            </a:pPr>
            <a:r>
              <a:rPr lang="en-CA" dirty="0"/>
              <a:t>Thyatira had a serious problem with “Jezebel”: “sexual immorality” is likely metaphoric</a:t>
            </a:r>
          </a:p>
          <a:p>
            <a:pPr marL="171450" indent="-171450">
              <a:buFont typeface="Arial" panose="020B0604020202020204" pitchFamily="34" charset="0"/>
              <a:buChar char="•"/>
            </a:pPr>
            <a:r>
              <a:rPr lang="en-CA" dirty="0"/>
              <a:t>Sardis seems to have become lax in following the Way of God</a:t>
            </a:r>
          </a:p>
          <a:p>
            <a:pPr marL="171450" indent="-171450">
              <a:buFont typeface="Arial" panose="020B0604020202020204" pitchFamily="34" charset="0"/>
              <a:buChar char="•"/>
            </a:pPr>
            <a:r>
              <a:rPr lang="en-CA" dirty="0"/>
              <a:t>Laodicea is implored to respond to Jesus urgings and be zealous – live eagerly by the way of God  </a:t>
            </a:r>
          </a:p>
        </p:txBody>
      </p:sp>
      <p:sp>
        <p:nvSpPr>
          <p:cNvPr id="4" name="Slide Number Placeholder 3"/>
          <p:cNvSpPr>
            <a:spLocks noGrp="1"/>
          </p:cNvSpPr>
          <p:nvPr>
            <p:ph type="sldNum" sz="quarter" idx="5"/>
          </p:nvPr>
        </p:nvSpPr>
        <p:spPr/>
        <p:txBody>
          <a:bodyPr/>
          <a:lstStyle/>
          <a:p>
            <a:fld id="{FFA534EE-66C2-4BC9-8680-1B5B29C9BB9D}" type="slidenum">
              <a:rPr lang="en-CA" smtClean="0"/>
              <a:t>19</a:t>
            </a:fld>
            <a:endParaRPr lang="en-CA"/>
          </a:p>
        </p:txBody>
      </p:sp>
    </p:spTree>
    <p:extLst>
      <p:ext uri="{BB962C8B-B14F-4D97-AF65-F5344CB8AC3E}">
        <p14:creationId xmlns:p14="http://schemas.microsoft.com/office/powerpoint/2010/main" val="3829179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likely one of David’s last Psalms, late in life</a:t>
            </a:r>
          </a:p>
        </p:txBody>
      </p:sp>
      <p:sp>
        <p:nvSpPr>
          <p:cNvPr id="4" name="Slide Number Placeholder 3"/>
          <p:cNvSpPr>
            <a:spLocks noGrp="1"/>
          </p:cNvSpPr>
          <p:nvPr>
            <p:ph type="sldNum" sz="quarter" idx="5"/>
          </p:nvPr>
        </p:nvSpPr>
        <p:spPr/>
        <p:txBody>
          <a:bodyPr/>
          <a:lstStyle/>
          <a:p>
            <a:fld id="{FFA534EE-66C2-4BC9-8680-1B5B29C9BB9D}" type="slidenum">
              <a:rPr lang="en-CA" smtClean="0"/>
              <a:t>20</a:t>
            </a:fld>
            <a:endParaRPr lang="en-CA"/>
          </a:p>
        </p:txBody>
      </p:sp>
    </p:spTree>
    <p:extLst>
      <p:ext uri="{BB962C8B-B14F-4D97-AF65-F5344CB8AC3E}">
        <p14:creationId xmlns:p14="http://schemas.microsoft.com/office/powerpoint/2010/main" val="4211781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the implications of the Greek words: </a:t>
            </a:r>
            <a:r>
              <a:rPr lang="el-GR" dirty="0"/>
              <a:t>νοέω – </a:t>
            </a:r>
            <a:r>
              <a:rPr lang="en-CA" dirty="0" err="1"/>
              <a:t>noeō</a:t>
            </a:r>
            <a:r>
              <a:rPr lang="en-CA" dirty="0"/>
              <a:t>, </a:t>
            </a:r>
            <a:r>
              <a:rPr lang="el-GR" dirty="0"/>
              <a:t>νοῦς – </a:t>
            </a:r>
            <a:r>
              <a:rPr lang="en-CA" dirty="0"/>
              <a:t>nous, </a:t>
            </a:r>
            <a:r>
              <a:rPr lang="el-GR" dirty="0"/>
              <a:t>μετανοέω - </a:t>
            </a:r>
            <a:r>
              <a:rPr lang="en-CA" dirty="0" err="1"/>
              <a:t>metanoeō</a:t>
            </a:r>
            <a:r>
              <a:rPr lang="en-CA" dirty="0"/>
              <a:t>, </a:t>
            </a:r>
            <a:r>
              <a:rPr lang="el-GR" dirty="0"/>
              <a:t>μετάνοια - </a:t>
            </a:r>
            <a:r>
              <a:rPr lang="en-CA" dirty="0"/>
              <a:t>metanoia</a:t>
            </a:r>
          </a:p>
        </p:txBody>
      </p:sp>
      <p:sp>
        <p:nvSpPr>
          <p:cNvPr id="4" name="Slide Number Placeholder 3"/>
          <p:cNvSpPr>
            <a:spLocks noGrp="1"/>
          </p:cNvSpPr>
          <p:nvPr>
            <p:ph type="sldNum" sz="quarter" idx="5"/>
          </p:nvPr>
        </p:nvSpPr>
        <p:spPr/>
        <p:txBody>
          <a:bodyPr/>
          <a:lstStyle/>
          <a:p>
            <a:fld id="{FFA534EE-66C2-4BC9-8680-1B5B29C9BB9D}" type="slidenum">
              <a:rPr lang="en-CA" smtClean="0"/>
              <a:t>21</a:t>
            </a:fld>
            <a:endParaRPr lang="en-CA"/>
          </a:p>
        </p:txBody>
      </p:sp>
    </p:spTree>
    <p:extLst>
      <p:ext uri="{BB962C8B-B14F-4D97-AF65-F5344CB8AC3E}">
        <p14:creationId xmlns:p14="http://schemas.microsoft.com/office/powerpoint/2010/main" val="971932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sponsor of an offering would normally be involved physically in the offering:</a:t>
            </a:r>
          </a:p>
          <a:p>
            <a:pPr marL="628650" lvl="1" indent="-171450">
              <a:buFont typeface="Arial" panose="020B0604020202020204" pitchFamily="34" charset="0"/>
              <a:buChar char="•"/>
            </a:pPr>
            <a:r>
              <a:rPr lang="en-CA" dirty="0"/>
              <a:t>The sponsor would participate in killing the animal</a:t>
            </a:r>
          </a:p>
          <a:p>
            <a:pPr marL="628650" lvl="1" indent="-171450">
              <a:buFont typeface="Arial" panose="020B0604020202020204" pitchFamily="34" charset="0"/>
              <a:buChar char="•"/>
            </a:pPr>
            <a:r>
              <a:rPr lang="en-CA" dirty="0"/>
              <a:t>The sponsor would  say a public prayer over the animal</a:t>
            </a:r>
          </a:p>
          <a:p>
            <a:pPr marL="171450" lvl="0" indent="-171450">
              <a:buFont typeface="Arial" panose="020B0604020202020204" pitchFamily="34" charset="0"/>
              <a:buChar char="•"/>
            </a:pPr>
            <a:r>
              <a:rPr lang="en-CA" dirty="0"/>
              <a:t>Saul’ s involvement would certainly have included this much</a:t>
            </a:r>
          </a:p>
          <a:p>
            <a:pPr marL="171450" lvl="0" indent="-171450">
              <a:buFont typeface="Arial" panose="020B0604020202020204" pitchFamily="34" charset="0"/>
              <a:buChar char="•"/>
            </a:pPr>
            <a:r>
              <a:rPr lang="en-CA" dirty="0"/>
              <a:t>There is no mention of a sin offering</a:t>
            </a:r>
          </a:p>
        </p:txBody>
      </p:sp>
      <p:sp>
        <p:nvSpPr>
          <p:cNvPr id="4" name="Slide Number Placeholder 3"/>
          <p:cNvSpPr>
            <a:spLocks noGrp="1"/>
          </p:cNvSpPr>
          <p:nvPr>
            <p:ph type="sldNum" sz="quarter" idx="5"/>
          </p:nvPr>
        </p:nvSpPr>
        <p:spPr/>
        <p:txBody>
          <a:bodyPr/>
          <a:lstStyle/>
          <a:p>
            <a:fld id="{FFA534EE-66C2-4BC9-8680-1B5B29C9BB9D}" type="slidenum">
              <a:rPr lang="en-CA" smtClean="0"/>
              <a:t>2</a:t>
            </a:fld>
            <a:endParaRPr lang="en-CA"/>
          </a:p>
        </p:txBody>
      </p:sp>
    </p:spTree>
    <p:extLst>
      <p:ext uri="{BB962C8B-B14F-4D97-AF65-F5344CB8AC3E}">
        <p14:creationId xmlns:p14="http://schemas.microsoft.com/office/powerpoint/2010/main" val="2702311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Things went well for Saul at first:</a:t>
            </a:r>
          </a:p>
          <a:p>
            <a:pPr marL="628650" lvl="1" indent="-171450">
              <a:buFont typeface="Arial" panose="020B0604020202020204" pitchFamily="34" charset="0"/>
              <a:buChar char="•"/>
            </a:pPr>
            <a:r>
              <a:rPr lang="en-CA" dirty="0"/>
              <a:t>Chapter 11 recounts a successful campaign against Ammon</a:t>
            </a:r>
          </a:p>
          <a:p>
            <a:pPr marL="628650" lvl="1" indent="-171450">
              <a:buFont typeface="Arial" panose="020B0604020202020204" pitchFamily="34" charset="0"/>
              <a:buChar char="•"/>
            </a:pPr>
            <a:r>
              <a:rPr lang="en-CA" dirty="0"/>
              <a:t>Chapter 12 recounts Samuel’s relinquishing of the role of “judge” – not necessary now that there was a king and things were going well</a:t>
            </a:r>
          </a:p>
        </p:txBody>
      </p:sp>
      <p:sp>
        <p:nvSpPr>
          <p:cNvPr id="4" name="Slide Number Placeholder 3"/>
          <p:cNvSpPr>
            <a:spLocks noGrp="1"/>
          </p:cNvSpPr>
          <p:nvPr>
            <p:ph type="sldNum" sz="quarter" idx="5"/>
          </p:nvPr>
        </p:nvSpPr>
        <p:spPr/>
        <p:txBody>
          <a:bodyPr/>
          <a:lstStyle/>
          <a:p>
            <a:fld id="{FFA534EE-66C2-4BC9-8680-1B5B29C9BB9D}" type="slidenum">
              <a:rPr lang="en-CA" smtClean="0"/>
              <a:t>3</a:t>
            </a:fld>
            <a:endParaRPr lang="en-CA"/>
          </a:p>
        </p:txBody>
      </p:sp>
    </p:spTree>
    <p:extLst>
      <p:ext uri="{BB962C8B-B14F-4D97-AF65-F5344CB8AC3E}">
        <p14:creationId xmlns:p14="http://schemas.microsoft.com/office/powerpoint/2010/main" val="1491180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Saul’s whole effort was to justify himself</a:t>
            </a:r>
          </a:p>
          <a:p>
            <a:pPr marL="171450" indent="-171450">
              <a:buFont typeface="Arial" panose="020B0604020202020204" pitchFamily="34" charset="0"/>
              <a:buChar char="•"/>
            </a:pPr>
            <a:r>
              <a:rPr lang="en-CA" dirty="0"/>
              <a:t>We have no information on the purpose of Samuel’s delay or the reason for the required consultation:</a:t>
            </a:r>
          </a:p>
          <a:p>
            <a:pPr marL="628650" lvl="1" indent="-171450">
              <a:buFont typeface="Arial" panose="020B0604020202020204" pitchFamily="34" charset="0"/>
              <a:buChar char="•"/>
            </a:pPr>
            <a:r>
              <a:rPr lang="en-CA" dirty="0"/>
              <a:t>Most likely Samuel was to deliver to Saul instructions from YHWH for the war</a:t>
            </a:r>
          </a:p>
          <a:p>
            <a:pPr marL="171450" lvl="0" indent="-171450">
              <a:buFont typeface="Arial" panose="020B0604020202020204" pitchFamily="34" charset="0"/>
              <a:buChar char="•"/>
            </a:pPr>
            <a:r>
              <a:rPr lang="en-CA" dirty="0"/>
              <a:t>Saul is rejected as the progenitor of the dynastic line </a:t>
            </a:r>
          </a:p>
        </p:txBody>
      </p:sp>
      <p:sp>
        <p:nvSpPr>
          <p:cNvPr id="4" name="Slide Number Placeholder 3"/>
          <p:cNvSpPr>
            <a:spLocks noGrp="1"/>
          </p:cNvSpPr>
          <p:nvPr>
            <p:ph type="sldNum" sz="quarter" idx="5"/>
          </p:nvPr>
        </p:nvSpPr>
        <p:spPr/>
        <p:txBody>
          <a:bodyPr/>
          <a:lstStyle/>
          <a:p>
            <a:fld id="{FFA534EE-66C2-4BC9-8680-1B5B29C9BB9D}" type="slidenum">
              <a:rPr lang="en-CA" smtClean="0"/>
              <a:t>4</a:t>
            </a:fld>
            <a:endParaRPr lang="en-CA"/>
          </a:p>
        </p:txBody>
      </p:sp>
    </p:spTree>
    <p:extLst>
      <p:ext uri="{BB962C8B-B14F-4D97-AF65-F5344CB8AC3E}">
        <p14:creationId xmlns:p14="http://schemas.microsoft.com/office/powerpoint/2010/main" val="675801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first citation is from the Bathsheba/Uriah incident</a:t>
            </a:r>
          </a:p>
          <a:p>
            <a:pPr marL="171450" indent="-171450">
              <a:buFont typeface="Arial" panose="020B0604020202020204" pitchFamily="34" charset="0"/>
              <a:buChar char="•"/>
            </a:pPr>
            <a:r>
              <a:rPr lang="en-CA" dirty="0"/>
              <a:t>The second, is from the census incident </a:t>
            </a:r>
          </a:p>
        </p:txBody>
      </p:sp>
      <p:sp>
        <p:nvSpPr>
          <p:cNvPr id="4" name="Slide Number Placeholder 3"/>
          <p:cNvSpPr>
            <a:spLocks noGrp="1"/>
          </p:cNvSpPr>
          <p:nvPr>
            <p:ph type="sldNum" sz="quarter" idx="5"/>
          </p:nvPr>
        </p:nvSpPr>
        <p:spPr/>
        <p:txBody>
          <a:bodyPr/>
          <a:lstStyle/>
          <a:p>
            <a:fld id="{FFA534EE-66C2-4BC9-8680-1B5B29C9BB9D}" type="slidenum">
              <a:rPr lang="en-CA" smtClean="0"/>
              <a:t>5</a:t>
            </a:fld>
            <a:endParaRPr lang="en-CA"/>
          </a:p>
        </p:txBody>
      </p:sp>
    </p:spTree>
    <p:extLst>
      <p:ext uri="{BB962C8B-B14F-4D97-AF65-F5344CB8AC3E}">
        <p14:creationId xmlns:p14="http://schemas.microsoft.com/office/powerpoint/2010/main" val="183860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Jeremiah uses </a:t>
            </a:r>
            <a:r>
              <a:rPr lang="en-CA" dirty="0" err="1"/>
              <a:t>shuv</a:t>
            </a:r>
            <a:r>
              <a:rPr lang="en-CA" dirty="0"/>
              <a:t> more than any other OT author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He uses it with a broad range of meaning </a:t>
            </a:r>
            <a:r>
              <a:rPr lang="en-CA" b="1" u="sng" dirty="0"/>
              <a:t>frequently as a word play</a:t>
            </a:r>
            <a:endParaRPr lang="en-CA" dirty="0"/>
          </a:p>
          <a:p>
            <a:pPr marL="171450" indent="-171450">
              <a:buFont typeface="Arial" panose="020B0604020202020204" pitchFamily="34" charset="0"/>
              <a:buChar char="•"/>
            </a:pPr>
            <a:r>
              <a:rPr lang="en-CA" dirty="0"/>
              <a:t>“</a:t>
            </a:r>
            <a:r>
              <a:rPr lang="en-CA" i="1" dirty="0" err="1"/>
              <a:t>ḥasid</a:t>
            </a:r>
            <a:r>
              <a:rPr lang="en-CA" dirty="0"/>
              <a:t>”, an adjective, derived from </a:t>
            </a:r>
            <a:r>
              <a:rPr lang="en-CA" i="1" dirty="0" err="1"/>
              <a:t>ḥesed</a:t>
            </a:r>
            <a:r>
              <a:rPr lang="en-CA" dirty="0"/>
              <a:t> – “holy”,  living by </a:t>
            </a:r>
            <a:r>
              <a:rPr lang="en-CA" i="1" dirty="0" err="1"/>
              <a:t>ḥesed</a:t>
            </a:r>
            <a:r>
              <a:rPr lang="en-CA" dirty="0"/>
              <a:t> , “merciful” is incorrect</a:t>
            </a:r>
          </a:p>
          <a:p>
            <a:pPr marL="171450" indent="-171450">
              <a:buFont typeface="Arial" panose="020B0604020202020204" pitchFamily="34" charset="0"/>
              <a:buChar char="•"/>
            </a:pPr>
            <a:r>
              <a:rPr lang="en-CA" dirty="0"/>
              <a:t>Jeremiah was dealing with the nation of Israel, but we can take his calls to repentance personally </a:t>
            </a:r>
          </a:p>
          <a:p>
            <a:pPr marL="171450" indent="-171450">
              <a:buFont typeface="Arial" panose="020B0604020202020204" pitchFamily="34" charset="0"/>
              <a:buChar char="•"/>
            </a:pPr>
            <a:r>
              <a:rPr lang="en-CA" dirty="0"/>
              <a:t>In Jr15, he complains of his lot and questions YHWH’s support</a:t>
            </a:r>
          </a:p>
        </p:txBody>
      </p:sp>
      <p:sp>
        <p:nvSpPr>
          <p:cNvPr id="4" name="Slide Number Placeholder 3"/>
          <p:cNvSpPr>
            <a:spLocks noGrp="1"/>
          </p:cNvSpPr>
          <p:nvPr>
            <p:ph type="sldNum" sz="quarter" idx="5"/>
          </p:nvPr>
        </p:nvSpPr>
        <p:spPr/>
        <p:txBody>
          <a:bodyPr/>
          <a:lstStyle/>
          <a:p>
            <a:fld id="{FFA534EE-66C2-4BC9-8680-1B5B29C9BB9D}" type="slidenum">
              <a:rPr lang="en-CA" smtClean="0"/>
              <a:t>9</a:t>
            </a:fld>
            <a:endParaRPr lang="en-CA"/>
          </a:p>
        </p:txBody>
      </p:sp>
    </p:spTree>
    <p:extLst>
      <p:ext uri="{BB962C8B-B14F-4D97-AF65-F5344CB8AC3E}">
        <p14:creationId xmlns:p14="http://schemas.microsoft.com/office/powerpoint/2010/main" val="1432058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composition of the words is illustrative</a:t>
            </a:r>
          </a:p>
          <a:p>
            <a:pPr marL="171450" indent="-171450">
              <a:buFont typeface="Arial" panose="020B0604020202020204" pitchFamily="34" charset="0"/>
              <a:buChar char="•"/>
            </a:pPr>
            <a:r>
              <a:rPr lang="en-CA" dirty="0"/>
              <a:t>“repentance” is about changing the way one thinks, one’s perspective on life</a:t>
            </a:r>
          </a:p>
          <a:p>
            <a:pPr marL="171450" indent="-171450">
              <a:buFont typeface="Arial" panose="020B0604020202020204" pitchFamily="34" charset="0"/>
              <a:buChar char="•"/>
            </a:pPr>
            <a:r>
              <a:rPr lang="en-CA" dirty="0"/>
              <a:t>NT contains no definition of repentance: the words speak for themselves</a:t>
            </a:r>
          </a:p>
        </p:txBody>
      </p:sp>
      <p:sp>
        <p:nvSpPr>
          <p:cNvPr id="4" name="Slide Number Placeholder 3"/>
          <p:cNvSpPr>
            <a:spLocks noGrp="1"/>
          </p:cNvSpPr>
          <p:nvPr>
            <p:ph type="sldNum" sz="quarter" idx="5"/>
          </p:nvPr>
        </p:nvSpPr>
        <p:spPr/>
        <p:txBody>
          <a:bodyPr/>
          <a:lstStyle/>
          <a:p>
            <a:fld id="{FFA534EE-66C2-4BC9-8680-1B5B29C9BB9D}" type="slidenum">
              <a:rPr lang="en-CA" smtClean="0"/>
              <a:t>10</a:t>
            </a:fld>
            <a:endParaRPr lang="en-CA"/>
          </a:p>
        </p:txBody>
      </p:sp>
    </p:spTree>
    <p:extLst>
      <p:ext uri="{BB962C8B-B14F-4D97-AF65-F5344CB8AC3E}">
        <p14:creationId xmlns:p14="http://schemas.microsoft.com/office/powerpoint/2010/main" val="2709882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Job 25 is Bildad speaking – but it is a good speech!</a:t>
            </a:r>
          </a:p>
          <a:p>
            <a:pPr marL="171450" indent="-171450">
              <a:buFont typeface="Arial" panose="020B0604020202020204" pitchFamily="34" charset="0"/>
              <a:buChar char="•"/>
            </a:pPr>
            <a:r>
              <a:rPr lang="en-CA" dirty="0"/>
              <a:t>The objective of repentance is to take human beings to a frame of mind with which God can work</a:t>
            </a:r>
          </a:p>
          <a:p>
            <a:pPr marL="171450" indent="-171450">
              <a:buFont typeface="Arial" panose="020B0604020202020204" pitchFamily="34" charset="0"/>
              <a:buChar char="•"/>
            </a:pPr>
            <a:r>
              <a:rPr lang="en-CA" dirty="0"/>
              <a:t>In a repentant state, God makes a human being to be someone he wants in his family</a:t>
            </a:r>
          </a:p>
          <a:p>
            <a:pPr marL="171450" indent="-171450">
              <a:buFont typeface="Arial" panose="020B0604020202020204" pitchFamily="34" charset="0"/>
              <a:buChar char="•"/>
            </a:pPr>
            <a:r>
              <a:rPr lang="en-CA" dirty="0"/>
              <a:t>In the resurrection, we will be “</a:t>
            </a:r>
            <a:r>
              <a:rPr lang="en-CA" b="1" u="sng" dirty="0"/>
              <a:t>crowned with glory and honour</a:t>
            </a:r>
            <a:r>
              <a:rPr lang="en-CA" dirty="0"/>
              <a:t>” </a:t>
            </a:r>
          </a:p>
        </p:txBody>
      </p:sp>
      <p:sp>
        <p:nvSpPr>
          <p:cNvPr id="4" name="Slide Number Placeholder 3"/>
          <p:cNvSpPr>
            <a:spLocks noGrp="1"/>
          </p:cNvSpPr>
          <p:nvPr>
            <p:ph type="sldNum" sz="quarter" idx="5"/>
          </p:nvPr>
        </p:nvSpPr>
        <p:spPr/>
        <p:txBody>
          <a:bodyPr/>
          <a:lstStyle/>
          <a:p>
            <a:fld id="{FFA534EE-66C2-4BC9-8680-1B5B29C9BB9D}" type="slidenum">
              <a:rPr lang="en-CA" smtClean="0"/>
              <a:t>11</a:t>
            </a:fld>
            <a:endParaRPr lang="en-CA"/>
          </a:p>
        </p:txBody>
      </p:sp>
    </p:spTree>
    <p:extLst>
      <p:ext uri="{BB962C8B-B14F-4D97-AF65-F5344CB8AC3E}">
        <p14:creationId xmlns:p14="http://schemas.microsoft.com/office/powerpoint/2010/main" val="1366388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So, repentance in the New Testament …</a:t>
            </a:r>
          </a:p>
        </p:txBody>
      </p:sp>
      <p:sp>
        <p:nvSpPr>
          <p:cNvPr id="4" name="Slide Number Placeholder 3"/>
          <p:cNvSpPr>
            <a:spLocks noGrp="1"/>
          </p:cNvSpPr>
          <p:nvPr>
            <p:ph type="sldNum" sz="quarter" idx="5"/>
          </p:nvPr>
        </p:nvSpPr>
        <p:spPr/>
        <p:txBody>
          <a:bodyPr/>
          <a:lstStyle/>
          <a:p>
            <a:fld id="{FFA534EE-66C2-4BC9-8680-1B5B29C9BB9D}" type="slidenum">
              <a:rPr lang="en-CA" smtClean="0"/>
              <a:t>12</a:t>
            </a:fld>
            <a:endParaRPr lang="en-CA"/>
          </a:p>
        </p:txBody>
      </p:sp>
    </p:spTree>
    <p:extLst>
      <p:ext uri="{BB962C8B-B14F-4D97-AF65-F5344CB8AC3E}">
        <p14:creationId xmlns:p14="http://schemas.microsoft.com/office/powerpoint/2010/main" val="3167678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388D-542C-91C2-2F0A-245BEABF6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0970ED2-B340-3689-3C0C-097FE66020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BDE8346-2FE3-E067-1A08-63CB21A70811}"/>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2C2D0FD0-6CBD-7509-0F63-FE8BDA77F4C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5FE7A82-E9A9-52FA-F6EC-90EC642FEE15}"/>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128206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3EA5-E67D-C3CC-95DD-85D1BBA0C1A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EF4DD40-2849-E49E-C886-1AE76F7FB5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5B129C4-B1C3-6010-D837-E51950C6B727}"/>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3B40DE59-67AB-CDBF-7CF0-043E27B6EDA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FD5A0DC-2A9F-E718-3FA9-D703D21D0BD4}"/>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1948809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E9050E-1BE3-0801-08A0-3C3999C37E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ADFE55B-3B91-2B76-37CB-657EBA28B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AD375ED-7EDC-0E01-39CD-CE71B43E406A}"/>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4BF0F64C-139D-2D01-596C-83D2EA2BA8B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22C0F9-1940-A361-D0BE-D8668D064A0F}"/>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328123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B3920-8441-329E-3E54-1070D8B0F6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2835EB7-81B4-0705-159A-6F69005236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00D059-7BF4-8C00-8223-286C83622408}"/>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64529ABD-8D82-33EF-164A-2F4CBA6579F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D9815F-D837-617B-68DE-0199ED1AEC9E}"/>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1230435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8A09E-5F50-B203-B97D-E67E0A4A86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3DBC7B1-D8D8-A1A9-B31B-5EF1BB2FE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13725E-A70A-308E-A032-5C731423A319}"/>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872FAA31-0EFF-E626-9FB5-89A36BAA8EF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0CB9B1-44D2-30D7-BD4A-E265C6839AF3}"/>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70457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8B212-D250-8C21-9385-ABBD061A7A3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EBAD668-FEA3-8192-91C7-7F70704BD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603C463-4630-591D-FB90-3D1FB64578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55F3F9BB-F442-58E3-1EAA-5619FF9C52D3}"/>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6" name="Footer Placeholder 5">
            <a:extLst>
              <a:ext uri="{FF2B5EF4-FFF2-40B4-BE49-F238E27FC236}">
                <a16:creationId xmlns:a16="http://schemas.microsoft.com/office/drawing/2014/main" id="{178D242F-72F4-1BF6-6B13-6742967F163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7F11AC0-2742-FF5A-A64A-6354B3A1EC14}"/>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2778333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16D19-8996-D5D6-09DD-CBFE62BE83A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A5B1008-C4A7-2722-21AE-27B0EF7E30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A8966F-0053-AC47-E9EC-61B74062CD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78C238E-FCCF-B6EC-FE0B-6A9546B67E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A0FE83-1527-767E-92FA-E32A33C38A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7EFE1EE-7544-88FF-386E-4B6369B97182}"/>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8" name="Footer Placeholder 7">
            <a:extLst>
              <a:ext uri="{FF2B5EF4-FFF2-40B4-BE49-F238E27FC236}">
                <a16:creationId xmlns:a16="http://schemas.microsoft.com/office/drawing/2014/main" id="{F93917C3-ACE3-866C-BC35-AF6CDE1150A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5B06EE2-6D4F-E1FB-3D2E-E9FCE0E4B088}"/>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360933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456B-F391-FAF5-73F9-8F041D9B9F4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EEF1E1E-F90E-19E7-A836-39A0486AC9D5}"/>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4" name="Footer Placeholder 3">
            <a:extLst>
              <a:ext uri="{FF2B5EF4-FFF2-40B4-BE49-F238E27FC236}">
                <a16:creationId xmlns:a16="http://schemas.microsoft.com/office/drawing/2014/main" id="{6A93F16A-23D5-2464-4652-94C837FA7D6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9855B9B-7006-7323-AD3A-9918CD0011C5}"/>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84264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A58EB4-4763-1A0D-C0B2-896EE1CDB24F}"/>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3" name="Footer Placeholder 2">
            <a:extLst>
              <a:ext uri="{FF2B5EF4-FFF2-40B4-BE49-F238E27FC236}">
                <a16:creationId xmlns:a16="http://schemas.microsoft.com/office/drawing/2014/main" id="{A1C7A0A6-B576-338C-6E76-2B3EBEA61D5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0B4ED90-6B5B-5363-A3AD-CFDBFCF28A60}"/>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2352828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A64D-A6BA-011B-0BE6-FDD0554DEB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521993A-FF15-2993-4BC5-5812079A9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96A4118-B84F-EB48-26B0-F01DADA56B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B17B48-CED8-ABA9-E38C-6D50CFB4C081}"/>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6" name="Footer Placeholder 5">
            <a:extLst>
              <a:ext uri="{FF2B5EF4-FFF2-40B4-BE49-F238E27FC236}">
                <a16:creationId xmlns:a16="http://schemas.microsoft.com/office/drawing/2014/main" id="{45B978FA-BCBE-7C2D-BBCE-2F11984B113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7C38776-EDE8-D95E-CE40-5FFC9DFB8CCA}"/>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392115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B97C9-AFA5-ACEF-02D7-A5B3BB24DA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F8536C-3F66-061F-D879-9FB213A15F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46765CF-5FF3-58AE-D30F-BB57351B3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743C3-D623-0E90-C308-987F7497FFBA}"/>
              </a:ext>
            </a:extLst>
          </p:cNvPr>
          <p:cNvSpPr>
            <a:spLocks noGrp="1"/>
          </p:cNvSpPr>
          <p:nvPr>
            <p:ph type="dt" sz="half" idx="10"/>
          </p:nvPr>
        </p:nvSpPr>
        <p:spPr/>
        <p:txBody>
          <a:bodyPr/>
          <a:lstStyle/>
          <a:p>
            <a:fld id="{C6516D44-0828-49C3-99E6-98F62A861C6A}" type="datetimeFigureOut">
              <a:rPr lang="en-CA" smtClean="0"/>
              <a:t>2023-04-01</a:t>
            </a:fld>
            <a:endParaRPr lang="en-CA"/>
          </a:p>
        </p:txBody>
      </p:sp>
      <p:sp>
        <p:nvSpPr>
          <p:cNvPr id="6" name="Footer Placeholder 5">
            <a:extLst>
              <a:ext uri="{FF2B5EF4-FFF2-40B4-BE49-F238E27FC236}">
                <a16:creationId xmlns:a16="http://schemas.microsoft.com/office/drawing/2014/main" id="{B0959A63-B470-26BE-42AF-52AEB654E54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2B46D3D-A446-17DA-8EE7-1C86C6C5ED71}"/>
              </a:ext>
            </a:extLst>
          </p:cNvPr>
          <p:cNvSpPr>
            <a:spLocks noGrp="1"/>
          </p:cNvSpPr>
          <p:nvPr>
            <p:ph type="sldNum" sz="quarter" idx="12"/>
          </p:nvPr>
        </p:nvSpPr>
        <p:spPr/>
        <p:txBody>
          <a:bodyPr/>
          <a:lstStyle/>
          <a:p>
            <a:fld id="{6B1CA3AD-9ED3-49C0-9CE9-E4A05E0EF663}" type="slidenum">
              <a:rPr lang="en-CA" smtClean="0"/>
              <a:t>‹#›</a:t>
            </a:fld>
            <a:endParaRPr lang="en-CA"/>
          </a:p>
        </p:txBody>
      </p:sp>
    </p:spTree>
    <p:extLst>
      <p:ext uri="{BB962C8B-B14F-4D97-AF65-F5344CB8AC3E}">
        <p14:creationId xmlns:p14="http://schemas.microsoft.com/office/powerpoint/2010/main" val="273658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6D0E67-94DC-6D88-FE2A-A5EC52D663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A393BE2-CA34-2E7A-DEC3-8562D2A954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6802E1E-4AE0-6F86-9120-A47A65170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16D44-0828-49C3-99E6-98F62A861C6A}" type="datetimeFigureOut">
              <a:rPr lang="en-CA" smtClean="0"/>
              <a:t>2023-04-01</a:t>
            </a:fld>
            <a:endParaRPr lang="en-CA"/>
          </a:p>
        </p:txBody>
      </p:sp>
      <p:sp>
        <p:nvSpPr>
          <p:cNvPr id="5" name="Footer Placeholder 4">
            <a:extLst>
              <a:ext uri="{FF2B5EF4-FFF2-40B4-BE49-F238E27FC236}">
                <a16:creationId xmlns:a16="http://schemas.microsoft.com/office/drawing/2014/main" id="{D541143F-923A-2BB1-0871-42C96AF74B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5CFC229-11CD-CC53-48D3-80ACBF8D4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CA3AD-9ED3-49C0-9CE9-E4A05E0EF663}" type="slidenum">
              <a:rPr lang="en-CA" smtClean="0"/>
              <a:t>‹#›</a:t>
            </a:fld>
            <a:endParaRPr lang="en-CA"/>
          </a:p>
        </p:txBody>
      </p:sp>
    </p:spTree>
    <p:extLst>
      <p:ext uri="{BB962C8B-B14F-4D97-AF65-F5344CB8AC3E}">
        <p14:creationId xmlns:p14="http://schemas.microsoft.com/office/powerpoint/2010/main" val="2869170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B6618-89B7-C7AD-B18F-271858971DFF}"/>
              </a:ext>
            </a:extLst>
          </p:cNvPr>
          <p:cNvSpPr>
            <a:spLocks noGrp="1"/>
          </p:cNvSpPr>
          <p:nvPr>
            <p:ph type="ctrTitle"/>
          </p:nvPr>
        </p:nvSpPr>
        <p:spPr>
          <a:xfrm>
            <a:off x="0" y="0"/>
            <a:ext cx="12192000" cy="1146875"/>
          </a:xfrm>
        </p:spPr>
        <p:txBody>
          <a:bodyPr>
            <a:normAutofit/>
          </a:bodyPr>
          <a:lstStyle/>
          <a:p>
            <a:r>
              <a:rPr lang="en-CA" dirty="0">
                <a:latin typeface="Arial Black" panose="020B0A04020102020204" pitchFamily="34" charset="0"/>
              </a:rPr>
              <a:t>David - Repentance</a:t>
            </a:r>
          </a:p>
        </p:txBody>
      </p:sp>
      <p:sp>
        <p:nvSpPr>
          <p:cNvPr id="3" name="Subtitle 2">
            <a:extLst>
              <a:ext uri="{FF2B5EF4-FFF2-40B4-BE49-F238E27FC236}">
                <a16:creationId xmlns:a16="http://schemas.microsoft.com/office/drawing/2014/main" id="{C3D1AC93-2796-1CE5-EC6B-A12F8FB7959E}"/>
              </a:ext>
            </a:extLst>
          </p:cNvPr>
          <p:cNvSpPr>
            <a:spLocks noGrp="1"/>
          </p:cNvSpPr>
          <p:nvPr>
            <p:ph type="subTitle" idx="1"/>
          </p:nvPr>
        </p:nvSpPr>
        <p:spPr>
          <a:xfrm>
            <a:off x="-1" y="1146875"/>
            <a:ext cx="12192001" cy="5711125"/>
          </a:xfrm>
        </p:spPr>
        <p:txBody>
          <a:bodyPr>
            <a:normAutofit lnSpcReduction="10000"/>
          </a:bodyPr>
          <a:lstStyle/>
          <a:p>
            <a:pPr>
              <a:spcBef>
                <a:spcPts val="0"/>
              </a:spcBef>
            </a:pPr>
            <a:r>
              <a:rPr lang="en-CA" sz="2800" b="1" dirty="0">
                <a:solidFill>
                  <a:srgbClr val="FF0000"/>
                </a:solidFill>
              </a:rPr>
              <a:t>Then they asked for a king, and </a:t>
            </a:r>
            <a:r>
              <a:rPr lang="en-CA" sz="2800" b="1" i="1" dirty="0">
                <a:solidFill>
                  <a:srgbClr val="FF0000"/>
                </a:solidFill>
                <a:highlight>
                  <a:srgbClr val="FFFF00"/>
                </a:highlight>
              </a:rPr>
              <a:t>God gave them Saul</a:t>
            </a:r>
            <a:r>
              <a:rPr lang="en-CA" sz="2800" b="1" dirty="0">
                <a:solidFill>
                  <a:srgbClr val="FF0000"/>
                </a:solidFill>
              </a:rPr>
              <a:t> the son of Kish … And when he had removed him, </a:t>
            </a:r>
            <a:r>
              <a:rPr lang="en-CA" sz="2800" b="1" i="1" dirty="0">
                <a:solidFill>
                  <a:srgbClr val="FF0000"/>
                </a:solidFill>
                <a:highlight>
                  <a:srgbClr val="FFFF00"/>
                </a:highlight>
              </a:rPr>
              <a:t>he raised up David</a:t>
            </a:r>
            <a:r>
              <a:rPr lang="en-CA" sz="2800" b="1" dirty="0">
                <a:solidFill>
                  <a:srgbClr val="FF0000"/>
                </a:solidFill>
              </a:rPr>
              <a:t> to be their king, of whom he testified and said, ‘</a:t>
            </a:r>
            <a:r>
              <a:rPr lang="en-CA" sz="2800" b="1" i="1" dirty="0">
                <a:solidFill>
                  <a:srgbClr val="FF0000"/>
                </a:solidFill>
                <a:highlight>
                  <a:srgbClr val="FFFF00"/>
                </a:highlight>
              </a:rPr>
              <a:t>I have found in David the son of Jesse a man after my heart, </a:t>
            </a:r>
            <a:br>
              <a:rPr lang="en-CA" sz="2800" b="1" i="1" dirty="0">
                <a:solidFill>
                  <a:srgbClr val="FF0000"/>
                </a:solidFill>
                <a:highlight>
                  <a:srgbClr val="FFFF00"/>
                </a:highlight>
              </a:rPr>
            </a:br>
            <a:r>
              <a:rPr lang="en-CA" sz="2800" b="1" i="1" dirty="0">
                <a:solidFill>
                  <a:srgbClr val="FF0000"/>
                </a:solidFill>
                <a:highlight>
                  <a:srgbClr val="FFFF00"/>
                </a:highlight>
              </a:rPr>
              <a:t>who will do all my will</a:t>
            </a:r>
            <a:r>
              <a:rPr lang="en-CA" sz="2800" b="1" dirty="0">
                <a:solidFill>
                  <a:srgbClr val="FF0000"/>
                </a:solidFill>
              </a:rPr>
              <a:t>.’ </a:t>
            </a:r>
          </a:p>
          <a:p>
            <a:pPr algn="r">
              <a:lnSpc>
                <a:spcPct val="30000"/>
              </a:lnSpc>
              <a:spcBef>
                <a:spcPts val="0"/>
              </a:spcBef>
              <a:spcAft>
                <a:spcPts val="1200"/>
              </a:spcAft>
            </a:pPr>
            <a:r>
              <a:rPr lang="en-CA" sz="2000" dirty="0"/>
              <a:t>Acts 13:21-22 ESV</a:t>
            </a:r>
          </a:p>
          <a:p>
            <a:pPr>
              <a:spcBef>
                <a:spcPts val="0"/>
              </a:spcBef>
            </a:pPr>
            <a:r>
              <a:rPr lang="en-CA" sz="2800" b="1" dirty="0">
                <a:solidFill>
                  <a:srgbClr val="FF0000"/>
                </a:solidFill>
              </a:rPr>
              <a:t>And </a:t>
            </a:r>
            <a:r>
              <a:rPr lang="en-CA" sz="2800" b="1" i="1" dirty="0">
                <a:solidFill>
                  <a:srgbClr val="FF0000"/>
                </a:solidFill>
                <a:highlight>
                  <a:srgbClr val="FFFF00"/>
                </a:highlight>
              </a:rPr>
              <a:t>Samuel said to Saul</a:t>
            </a:r>
            <a:r>
              <a:rPr lang="en-CA" sz="2800" b="1" dirty="0">
                <a:solidFill>
                  <a:srgbClr val="FF0000"/>
                </a:solidFill>
              </a:rPr>
              <a:t>, “You have done foolishly. </a:t>
            </a:r>
            <a:r>
              <a:rPr lang="en-CA" sz="2800" b="1" i="1" dirty="0">
                <a:solidFill>
                  <a:srgbClr val="FF0000"/>
                </a:solidFill>
                <a:highlight>
                  <a:srgbClr val="FFFF00"/>
                </a:highlight>
              </a:rPr>
              <a:t>You have not kept the command of the LORD your God</a:t>
            </a:r>
            <a:r>
              <a:rPr lang="en-CA" sz="2800" b="1" dirty="0">
                <a:solidFill>
                  <a:srgbClr val="FF0000"/>
                </a:solidFill>
              </a:rPr>
              <a:t>, with which he commanded you.  … </a:t>
            </a:r>
            <a:r>
              <a:rPr lang="en-CA" sz="2800" b="1" i="1" dirty="0">
                <a:solidFill>
                  <a:srgbClr val="FF0000"/>
                </a:solidFill>
                <a:highlight>
                  <a:srgbClr val="FFFF00"/>
                </a:highlight>
              </a:rPr>
              <a:t>The LORD has sought out a man after his own heart</a:t>
            </a:r>
            <a:r>
              <a:rPr lang="en-CA" sz="2800" b="1" dirty="0">
                <a:solidFill>
                  <a:srgbClr val="FF0000"/>
                </a:solidFill>
              </a:rPr>
              <a:t>, and the LORD has commanded him to be prince over his people …”</a:t>
            </a:r>
          </a:p>
          <a:p>
            <a:pPr algn="r">
              <a:lnSpc>
                <a:spcPct val="30000"/>
              </a:lnSpc>
              <a:spcBef>
                <a:spcPts val="0"/>
              </a:spcBef>
              <a:spcAft>
                <a:spcPts val="1200"/>
              </a:spcAft>
            </a:pPr>
            <a:r>
              <a:rPr lang="en-CA" sz="2000" dirty="0"/>
              <a:t>1 Samuel 13:13-14 ESV</a:t>
            </a:r>
          </a:p>
          <a:p>
            <a:pPr>
              <a:spcBef>
                <a:spcPts val="0"/>
              </a:spcBef>
            </a:pPr>
            <a:r>
              <a:rPr lang="en-CA" sz="2800" b="1" i="1" dirty="0">
                <a:solidFill>
                  <a:srgbClr val="FF0000"/>
                </a:solidFill>
                <a:highlight>
                  <a:srgbClr val="FFFF00"/>
                </a:highlight>
              </a:rPr>
              <a:t>Purge me</a:t>
            </a:r>
            <a:r>
              <a:rPr lang="en-CA" sz="2800" b="1" dirty="0">
                <a:solidFill>
                  <a:srgbClr val="FF0000"/>
                </a:solidFill>
              </a:rPr>
              <a:t> with hyssop, and I shall be clean; </a:t>
            </a:r>
            <a:br>
              <a:rPr lang="en-CA" sz="2800" b="1" dirty="0">
                <a:solidFill>
                  <a:srgbClr val="FF0000"/>
                </a:solidFill>
              </a:rPr>
            </a:br>
            <a:r>
              <a:rPr lang="en-CA" sz="2800" b="1" i="1" dirty="0">
                <a:solidFill>
                  <a:srgbClr val="FF0000"/>
                </a:solidFill>
                <a:highlight>
                  <a:srgbClr val="FFFF00"/>
                </a:highlight>
              </a:rPr>
              <a:t>wash me</a:t>
            </a:r>
            <a:r>
              <a:rPr lang="en-CA" sz="2800" b="1" dirty="0">
                <a:solidFill>
                  <a:srgbClr val="FF0000"/>
                </a:solidFill>
              </a:rPr>
              <a:t>, and I shall be whiter than snow.</a:t>
            </a:r>
          </a:p>
          <a:p>
            <a:pPr>
              <a:spcBef>
                <a:spcPts val="0"/>
              </a:spcBef>
            </a:pPr>
            <a:r>
              <a:rPr lang="en-CA" sz="2800" b="1" dirty="0">
                <a:solidFill>
                  <a:srgbClr val="FF0000"/>
                </a:solidFill>
              </a:rPr>
              <a:t>Hide your face from my sins, and </a:t>
            </a:r>
            <a:r>
              <a:rPr lang="en-CA" sz="2800" b="1" i="1" dirty="0">
                <a:solidFill>
                  <a:srgbClr val="FF0000"/>
                </a:solidFill>
                <a:highlight>
                  <a:srgbClr val="FFFF00"/>
                </a:highlight>
              </a:rPr>
              <a:t>blot out all my iniquities</a:t>
            </a:r>
            <a:r>
              <a:rPr lang="en-CA" sz="2800" b="1" dirty="0">
                <a:solidFill>
                  <a:srgbClr val="FF0000"/>
                </a:solidFill>
              </a:rPr>
              <a:t>.</a:t>
            </a:r>
          </a:p>
          <a:p>
            <a:pPr>
              <a:spcBef>
                <a:spcPts val="0"/>
              </a:spcBef>
            </a:pPr>
            <a:r>
              <a:rPr lang="en-CA" sz="2800" b="1" dirty="0">
                <a:solidFill>
                  <a:srgbClr val="FF0000"/>
                </a:solidFill>
              </a:rPr>
              <a:t>Create in me a </a:t>
            </a:r>
            <a:r>
              <a:rPr lang="en-CA" sz="2800" b="1" i="1" dirty="0">
                <a:solidFill>
                  <a:srgbClr val="FF0000"/>
                </a:solidFill>
                <a:highlight>
                  <a:srgbClr val="FFFF00"/>
                </a:highlight>
              </a:rPr>
              <a:t>clean heart</a:t>
            </a:r>
            <a:r>
              <a:rPr lang="en-CA" sz="2800" b="1" dirty="0">
                <a:solidFill>
                  <a:srgbClr val="FF0000"/>
                </a:solidFill>
              </a:rPr>
              <a:t>, O God, and renew </a:t>
            </a:r>
            <a:r>
              <a:rPr lang="en-CA" sz="2800" b="1" i="1" dirty="0">
                <a:solidFill>
                  <a:srgbClr val="FF0000"/>
                </a:solidFill>
                <a:highlight>
                  <a:srgbClr val="FFFF00"/>
                </a:highlight>
              </a:rPr>
              <a:t>a right spirit</a:t>
            </a:r>
            <a:r>
              <a:rPr lang="en-CA" sz="2800" b="1" dirty="0">
                <a:solidFill>
                  <a:srgbClr val="FF0000"/>
                </a:solidFill>
              </a:rPr>
              <a:t> within me.</a:t>
            </a:r>
          </a:p>
          <a:p>
            <a:pPr>
              <a:spcBef>
                <a:spcPts val="0"/>
              </a:spcBef>
            </a:pPr>
            <a:r>
              <a:rPr lang="en-CA" sz="2800" b="1" dirty="0">
                <a:solidFill>
                  <a:srgbClr val="FF0000"/>
                </a:solidFill>
              </a:rPr>
              <a:t>Cast me not away from your presence, and take not your Holy Spirit from me.</a:t>
            </a:r>
          </a:p>
          <a:p>
            <a:pPr algn="r">
              <a:spcBef>
                <a:spcPts val="0"/>
              </a:spcBef>
            </a:pPr>
            <a:r>
              <a:rPr lang="en-CA" sz="2000" dirty="0"/>
              <a:t>Psalm 51:7, 9-11 ESV</a:t>
            </a:r>
          </a:p>
        </p:txBody>
      </p:sp>
      <p:sp>
        <p:nvSpPr>
          <p:cNvPr id="5" name="TextBox 4">
            <a:extLst>
              <a:ext uri="{FF2B5EF4-FFF2-40B4-BE49-F238E27FC236}">
                <a16:creationId xmlns:a16="http://schemas.microsoft.com/office/drawing/2014/main" id="{068827C0-E177-E04A-8F90-E8D3CCE93879}"/>
              </a:ext>
            </a:extLst>
          </p:cNvPr>
          <p:cNvSpPr txBox="1"/>
          <p:nvPr/>
        </p:nvSpPr>
        <p:spPr>
          <a:xfrm>
            <a:off x="-1" y="6604084"/>
            <a:ext cx="12192001" cy="2539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a:ea typeface="+mn-ea"/>
                <a:cs typeface="+mn-cs"/>
              </a:rPr>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905133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25F69-4A80-32AD-965C-F8E8649EDBFE}"/>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Greek Words for Repentance</a:t>
            </a:r>
          </a:p>
        </p:txBody>
      </p:sp>
      <p:sp>
        <p:nvSpPr>
          <p:cNvPr id="3" name="Content Placeholder 2">
            <a:extLst>
              <a:ext uri="{FF2B5EF4-FFF2-40B4-BE49-F238E27FC236}">
                <a16:creationId xmlns:a16="http://schemas.microsoft.com/office/drawing/2014/main" id="{510C3121-2804-59FB-ED03-1A52935C7E5F}"/>
              </a:ext>
            </a:extLst>
          </p:cNvPr>
          <p:cNvSpPr>
            <a:spLocks noGrp="1"/>
          </p:cNvSpPr>
          <p:nvPr>
            <p:ph idx="1"/>
          </p:nvPr>
        </p:nvSpPr>
        <p:spPr>
          <a:xfrm>
            <a:off x="0" y="1138335"/>
            <a:ext cx="11963400" cy="5719664"/>
          </a:xfrm>
        </p:spPr>
        <p:txBody>
          <a:bodyPr/>
          <a:lstStyle/>
          <a:p>
            <a:r>
              <a:rPr lang="el-GR" b="1" dirty="0">
                <a:highlight>
                  <a:srgbClr val="FFFF00"/>
                </a:highlight>
              </a:rPr>
              <a:t>νοέω </a:t>
            </a:r>
            <a:r>
              <a:rPr lang="en-CA" b="1" dirty="0">
                <a:highlight>
                  <a:srgbClr val="FFFF00"/>
                </a:highlight>
              </a:rPr>
              <a:t>- </a:t>
            </a:r>
            <a:r>
              <a:rPr lang="en-CA" b="1" dirty="0" err="1">
                <a:highlight>
                  <a:srgbClr val="FFFF00"/>
                </a:highlight>
              </a:rPr>
              <a:t>noeō</a:t>
            </a:r>
            <a:r>
              <a:rPr lang="en-CA" dirty="0"/>
              <a:t>, verb, “consider well”, “understand”, “imagine”: </a:t>
            </a:r>
            <a:r>
              <a:rPr lang="en-CA" b="1" dirty="0">
                <a:highlight>
                  <a:srgbClr val="FFFF00"/>
                </a:highlight>
              </a:rPr>
              <a:t>the full range of cognitive awareness</a:t>
            </a:r>
          </a:p>
          <a:p>
            <a:r>
              <a:rPr lang="el-GR" b="1" dirty="0">
                <a:highlight>
                  <a:srgbClr val="FFFF00"/>
                </a:highlight>
              </a:rPr>
              <a:t>νοῦς </a:t>
            </a:r>
            <a:r>
              <a:rPr lang="en-CA" b="1" dirty="0">
                <a:highlight>
                  <a:srgbClr val="FFFF00"/>
                </a:highlight>
              </a:rPr>
              <a:t>- nous</a:t>
            </a:r>
            <a:r>
              <a:rPr lang="en-CA" dirty="0"/>
              <a:t>, masculine noun, 	“mind”, “understanding”, “practical judgement”, “resolve”, “thought”: </a:t>
            </a:r>
            <a:r>
              <a:rPr lang="en-CA" b="1" dirty="0">
                <a:highlight>
                  <a:srgbClr val="FFFF00"/>
                </a:highlight>
              </a:rPr>
              <a:t>the object of volition</a:t>
            </a:r>
          </a:p>
          <a:p>
            <a:r>
              <a:rPr lang="el-GR" b="1" dirty="0">
                <a:highlight>
                  <a:srgbClr val="FFFF00"/>
                </a:highlight>
              </a:rPr>
              <a:t>μετά </a:t>
            </a:r>
            <a:r>
              <a:rPr lang="en-CA" b="1" dirty="0">
                <a:highlight>
                  <a:srgbClr val="FFFF00"/>
                </a:highlight>
              </a:rPr>
              <a:t>- meta</a:t>
            </a:r>
            <a:r>
              <a:rPr lang="en-CA" dirty="0"/>
              <a:t>, preposition, “with”, “among”, “against”, “after”, etc.; </a:t>
            </a:r>
            <a:r>
              <a:rPr lang="en-CA" b="1" dirty="0">
                <a:highlight>
                  <a:srgbClr val="FFFF00"/>
                </a:highlight>
              </a:rPr>
              <a:t>frequently compounded</a:t>
            </a:r>
            <a:r>
              <a:rPr lang="en-CA" dirty="0"/>
              <a:t>, for example, </a:t>
            </a:r>
            <a:r>
              <a:rPr lang="el-GR" b="1" dirty="0">
                <a:highlight>
                  <a:srgbClr val="FFFF00"/>
                </a:highlight>
              </a:rPr>
              <a:t>μεταμορφόομαι </a:t>
            </a:r>
            <a:r>
              <a:rPr lang="en-CA" b="1" dirty="0">
                <a:highlight>
                  <a:srgbClr val="FFFF00"/>
                </a:highlight>
              </a:rPr>
              <a:t>- </a:t>
            </a:r>
            <a:r>
              <a:rPr lang="en-CA" b="1" dirty="0" err="1">
                <a:highlight>
                  <a:srgbClr val="FFFF00"/>
                </a:highlight>
              </a:rPr>
              <a:t>metamorphoomai</a:t>
            </a:r>
            <a:r>
              <a:rPr lang="en-CA" dirty="0"/>
              <a:t>, verb, “transform”, “transfigure”: “</a:t>
            </a:r>
            <a:r>
              <a:rPr lang="en-CA" b="1" dirty="0">
                <a:highlight>
                  <a:srgbClr val="FFFF00"/>
                </a:highlight>
              </a:rPr>
              <a:t>metamorphosis</a:t>
            </a:r>
            <a:r>
              <a:rPr lang="en-CA" dirty="0"/>
              <a:t>” – visible change of form</a:t>
            </a:r>
          </a:p>
          <a:p>
            <a:r>
              <a:rPr lang="el-GR" b="1" dirty="0">
                <a:highlight>
                  <a:srgbClr val="FFFF00"/>
                </a:highlight>
              </a:rPr>
              <a:t>μετανοέω </a:t>
            </a:r>
            <a:r>
              <a:rPr lang="en-CA" b="1" dirty="0">
                <a:highlight>
                  <a:srgbClr val="FFFF00"/>
                </a:highlight>
              </a:rPr>
              <a:t>- </a:t>
            </a:r>
            <a:r>
              <a:rPr lang="en-CA" b="1" dirty="0" err="1">
                <a:highlight>
                  <a:srgbClr val="FFFF00"/>
                </a:highlight>
              </a:rPr>
              <a:t>metanoeō</a:t>
            </a:r>
            <a:r>
              <a:rPr lang="en-CA" dirty="0"/>
              <a:t>, verb, “change one’s mind”, “feel remorse”, “</a:t>
            </a:r>
            <a:r>
              <a:rPr lang="en-CA" b="1" dirty="0">
                <a:highlight>
                  <a:srgbClr val="FFFF00"/>
                </a:highlight>
              </a:rPr>
              <a:t>repent</a:t>
            </a:r>
            <a:r>
              <a:rPr lang="en-CA" dirty="0"/>
              <a:t>”, “be converted”: used 34 times in the New Testament</a:t>
            </a:r>
          </a:p>
          <a:p>
            <a:r>
              <a:rPr lang="el-GR" b="1" dirty="0">
                <a:highlight>
                  <a:srgbClr val="FFFF00"/>
                </a:highlight>
              </a:rPr>
              <a:t>μετάνοια </a:t>
            </a:r>
            <a:r>
              <a:rPr lang="en-CA" b="1" dirty="0">
                <a:highlight>
                  <a:srgbClr val="FFFF00"/>
                </a:highlight>
              </a:rPr>
              <a:t>- metanoia</a:t>
            </a:r>
            <a:r>
              <a:rPr lang="en-CA" dirty="0"/>
              <a:t>, feminine noun, “turning about”, “</a:t>
            </a:r>
            <a:r>
              <a:rPr lang="en-CA" b="1" dirty="0">
                <a:highlight>
                  <a:srgbClr val="FFFF00"/>
                </a:highlight>
              </a:rPr>
              <a:t>repentance</a:t>
            </a:r>
            <a:r>
              <a:rPr lang="en-CA" dirty="0"/>
              <a:t>”, “conversion”: used 22 times in the New Testament</a:t>
            </a:r>
          </a:p>
          <a:p>
            <a:r>
              <a:rPr lang="en-CA" dirty="0"/>
              <a:t>The Septuagint uses </a:t>
            </a:r>
            <a:r>
              <a:rPr lang="en-CA" b="1" i="1" dirty="0" err="1">
                <a:highlight>
                  <a:srgbClr val="FFFF00"/>
                </a:highlight>
              </a:rPr>
              <a:t>metanoeō</a:t>
            </a:r>
            <a:r>
              <a:rPr lang="en-CA" b="1" dirty="0">
                <a:highlight>
                  <a:srgbClr val="FFFF00"/>
                </a:highlight>
              </a:rPr>
              <a:t> and </a:t>
            </a:r>
            <a:r>
              <a:rPr lang="en-CA" b="1" i="1" dirty="0">
                <a:highlight>
                  <a:srgbClr val="FFFF00"/>
                </a:highlight>
              </a:rPr>
              <a:t>metanoia</a:t>
            </a:r>
            <a:r>
              <a:rPr lang="en-CA" dirty="0"/>
              <a:t> for the various expressions of repentance in the Old Testament </a:t>
            </a:r>
          </a:p>
          <a:p>
            <a:endParaRPr lang="en-CA" dirty="0"/>
          </a:p>
        </p:txBody>
      </p:sp>
    </p:spTree>
    <p:extLst>
      <p:ext uri="{BB962C8B-B14F-4D97-AF65-F5344CB8AC3E}">
        <p14:creationId xmlns:p14="http://schemas.microsoft.com/office/powerpoint/2010/main" val="608776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6DBB6-961E-EFC8-9597-923740FA338A}"/>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Gulf Between Man and God </a:t>
            </a:r>
          </a:p>
        </p:txBody>
      </p:sp>
      <p:sp>
        <p:nvSpPr>
          <p:cNvPr id="3" name="Content Placeholder 2">
            <a:extLst>
              <a:ext uri="{FF2B5EF4-FFF2-40B4-BE49-F238E27FC236}">
                <a16:creationId xmlns:a16="http://schemas.microsoft.com/office/drawing/2014/main" id="{66964DBD-3150-A239-7B61-194203E7F874}"/>
              </a:ext>
            </a:extLst>
          </p:cNvPr>
          <p:cNvSpPr>
            <a:spLocks noGrp="1"/>
          </p:cNvSpPr>
          <p:nvPr>
            <p:ph idx="1"/>
          </p:nvPr>
        </p:nvSpPr>
        <p:spPr>
          <a:xfrm>
            <a:off x="0" y="1143000"/>
            <a:ext cx="12192000" cy="5714999"/>
          </a:xfrm>
        </p:spPr>
        <p:txBody>
          <a:bodyPr>
            <a:normAutofit lnSpcReduction="10000"/>
          </a:bodyPr>
          <a:lstStyle/>
          <a:p>
            <a:pPr>
              <a:spcBef>
                <a:spcPts val="0"/>
              </a:spcBef>
            </a:pPr>
            <a:r>
              <a:rPr lang="en-CA" dirty="0"/>
              <a:t>God the Father is the supreme, all powerful, Creator:</a:t>
            </a:r>
          </a:p>
          <a:p>
            <a:pPr marL="457200" lvl="1" indent="0">
              <a:spcBef>
                <a:spcPts val="0"/>
              </a:spcBef>
              <a:buNone/>
            </a:pPr>
            <a:r>
              <a:rPr lang="en-CA" b="1" u="sng" dirty="0"/>
              <a:t>Psalm 19:1-4a ESV</a:t>
            </a:r>
          </a:p>
          <a:p>
            <a:pPr marL="457200" lvl="1" indent="0">
              <a:spcBef>
                <a:spcPts val="0"/>
              </a:spcBef>
              <a:buNone/>
            </a:pPr>
            <a:r>
              <a:rPr lang="en-CA" b="1" dirty="0">
                <a:highlight>
                  <a:srgbClr val="FFFF00"/>
                </a:highlight>
              </a:rPr>
              <a:t>The heavens declare the glory of God</a:t>
            </a:r>
            <a:r>
              <a:rPr lang="en-CA" dirty="0"/>
              <a:t>, and the sky above proclaims his handiwork.</a:t>
            </a:r>
            <a:br>
              <a:rPr lang="en-CA" dirty="0"/>
            </a:br>
            <a:r>
              <a:rPr lang="en-CA" dirty="0"/>
              <a:t>Day to day pours out speech, and night to night reveals knowledge. </a:t>
            </a:r>
            <a:br>
              <a:rPr lang="en-CA" dirty="0"/>
            </a:br>
            <a:r>
              <a:rPr lang="en-CA" dirty="0"/>
              <a:t>There is no speech, nor are there words, whose voice is not heard.</a:t>
            </a:r>
            <a:br>
              <a:rPr lang="en-CA" dirty="0"/>
            </a:br>
            <a:r>
              <a:rPr lang="en-CA" b="1" dirty="0">
                <a:highlight>
                  <a:srgbClr val="FFFF00"/>
                </a:highlight>
              </a:rPr>
              <a:t>Their voice goes out through all the earth</a:t>
            </a:r>
            <a:r>
              <a:rPr lang="en-CA" dirty="0"/>
              <a:t>, and their words to the end of the world.</a:t>
            </a:r>
          </a:p>
          <a:p>
            <a:r>
              <a:rPr lang="en-CA" dirty="0"/>
              <a:t>As human beings we are less than nothing compared to God:</a:t>
            </a:r>
          </a:p>
          <a:p>
            <a:pPr marL="457200" lvl="1" indent="0">
              <a:spcBef>
                <a:spcPts val="0"/>
              </a:spcBef>
              <a:buNone/>
            </a:pPr>
            <a:r>
              <a:rPr lang="en-CA" b="1" u="sng" dirty="0"/>
              <a:t>Job 25:4-6 ESV</a:t>
            </a:r>
          </a:p>
          <a:p>
            <a:pPr marL="457200" lvl="1" indent="0">
              <a:spcBef>
                <a:spcPts val="0"/>
              </a:spcBef>
              <a:buNone/>
            </a:pPr>
            <a:r>
              <a:rPr lang="en-CA" b="1" dirty="0">
                <a:highlight>
                  <a:srgbClr val="FFFF00"/>
                </a:highlight>
              </a:rPr>
              <a:t>How then can man be in the right before God</a:t>
            </a:r>
            <a:r>
              <a:rPr lang="en-CA" dirty="0"/>
              <a:t>? </a:t>
            </a:r>
            <a:br>
              <a:rPr lang="en-CA" dirty="0"/>
            </a:br>
            <a:r>
              <a:rPr lang="en-CA" dirty="0"/>
              <a:t>How can he who is born of woman be pure?</a:t>
            </a:r>
            <a:br>
              <a:rPr lang="en-CA" dirty="0"/>
            </a:br>
            <a:r>
              <a:rPr lang="en-CA" dirty="0"/>
              <a:t>Behold, even the moon is not bright, and the stars are not pure in his eyes;</a:t>
            </a:r>
            <a:br>
              <a:rPr lang="en-CA" dirty="0"/>
            </a:br>
            <a:r>
              <a:rPr lang="en-CA" b="1" dirty="0">
                <a:highlight>
                  <a:srgbClr val="FFFF00"/>
                </a:highlight>
              </a:rPr>
              <a:t>how much less man</a:t>
            </a:r>
            <a:r>
              <a:rPr lang="en-CA" dirty="0"/>
              <a:t>, who is </a:t>
            </a:r>
            <a:r>
              <a:rPr lang="en-CA" b="1" dirty="0">
                <a:highlight>
                  <a:srgbClr val="FFFF00"/>
                </a:highlight>
              </a:rPr>
              <a:t>a maggot</a:t>
            </a:r>
            <a:r>
              <a:rPr lang="en-CA" dirty="0"/>
              <a:t>, and the son of man, who is </a:t>
            </a:r>
            <a:r>
              <a:rPr lang="en-CA" b="1" dirty="0">
                <a:highlight>
                  <a:srgbClr val="FFFF00"/>
                </a:highlight>
              </a:rPr>
              <a:t>a worm</a:t>
            </a:r>
            <a:r>
              <a:rPr lang="en-CA" dirty="0"/>
              <a:t>!</a:t>
            </a:r>
          </a:p>
          <a:p>
            <a:r>
              <a:rPr lang="en-CA" dirty="0"/>
              <a:t>Repentance, </a:t>
            </a:r>
            <a:r>
              <a:rPr lang="en-CA" b="1" dirty="0">
                <a:highlight>
                  <a:srgbClr val="FFFF00"/>
                </a:highlight>
              </a:rPr>
              <a:t>truly seeing oneself in relation to God</a:t>
            </a:r>
            <a:r>
              <a:rPr lang="en-CA" dirty="0"/>
              <a:t>, is the necessary step to start to bridge the gulf: </a:t>
            </a:r>
            <a:r>
              <a:rPr lang="en-CA" sz="2400" b="1" u="sng" dirty="0"/>
              <a:t>Psalm 8:4-5 ESV</a:t>
            </a:r>
            <a:endParaRPr lang="en-CA" sz="2400" b="1" u="sng" dirty="0">
              <a:highlight>
                <a:srgbClr val="FFFF00"/>
              </a:highlight>
            </a:endParaRPr>
          </a:p>
          <a:p>
            <a:pPr marL="457200" lvl="1" indent="0">
              <a:buNone/>
            </a:pPr>
            <a:r>
              <a:rPr lang="en-CA" dirty="0"/>
              <a:t>… </a:t>
            </a:r>
            <a:r>
              <a:rPr lang="en-CA" b="1" dirty="0">
                <a:highlight>
                  <a:srgbClr val="FFFF00"/>
                </a:highlight>
              </a:rPr>
              <a:t>what is man that you are mindful of him</a:t>
            </a:r>
            <a:r>
              <a:rPr lang="en-CA" dirty="0"/>
              <a:t>, and the son of man that you care for him?</a:t>
            </a:r>
            <a:br>
              <a:rPr lang="en-CA" dirty="0"/>
            </a:br>
            <a:r>
              <a:rPr lang="en-CA" dirty="0"/>
              <a:t>Yet you have made him a little lower than [´</a:t>
            </a:r>
            <a:r>
              <a:rPr lang="en-CA" dirty="0" err="1"/>
              <a:t>elohim</a:t>
            </a:r>
            <a:r>
              <a:rPr lang="en-CA" dirty="0"/>
              <a:t>] and </a:t>
            </a:r>
            <a:r>
              <a:rPr lang="en-CA" b="1" dirty="0">
                <a:highlight>
                  <a:srgbClr val="FFFF00"/>
                </a:highlight>
              </a:rPr>
              <a:t>crowned him with glory and honor</a:t>
            </a:r>
            <a:r>
              <a:rPr lang="en-CA" dirty="0"/>
              <a:t>.</a:t>
            </a:r>
          </a:p>
        </p:txBody>
      </p:sp>
    </p:spTree>
    <p:extLst>
      <p:ext uri="{BB962C8B-B14F-4D97-AF65-F5344CB8AC3E}">
        <p14:creationId xmlns:p14="http://schemas.microsoft.com/office/powerpoint/2010/main" val="282503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1029F-BD28-6DCD-C7D9-9EC1063736A6}"/>
              </a:ext>
            </a:extLst>
          </p:cNvPr>
          <p:cNvSpPr>
            <a:spLocks noGrp="1"/>
          </p:cNvSpPr>
          <p:nvPr>
            <p:ph type="title"/>
          </p:nvPr>
        </p:nvSpPr>
        <p:spPr>
          <a:xfrm>
            <a:off x="838200" y="1"/>
            <a:ext cx="10515600" cy="1212979"/>
          </a:xfrm>
        </p:spPr>
        <p:txBody>
          <a:bodyPr/>
          <a:lstStyle/>
          <a:p>
            <a:pPr algn="ctr"/>
            <a:r>
              <a:rPr lang="en-CA" dirty="0">
                <a:latin typeface="Arial Black" panose="020B0A04020102020204" pitchFamily="34" charset="0"/>
              </a:rPr>
              <a:t>John the Baptist on Repentance</a:t>
            </a:r>
          </a:p>
        </p:txBody>
      </p:sp>
      <p:sp>
        <p:nvSpPr>
          <p:cNvPr id="3" name="Content Placeholder 2">
            <a:extLst>
              <a:ext uri="{FF2B5EF4-FFF2-40B4-BE49-F238E27FC236}">
                <a16:creationId xmlns:a16="http://schemas.microsoft.com/office/drawing/2014/main" id="{E402AEC4-E7B8-520F-2122-4BE08B3406D8}"/>
              </a:ext>
            </a:extLst>
          </p:cNvPr>
          <p:cNvSpPr>
            <a:spLocks noGrp="1"/>
          </p:cNvSpPr>
          <p:nvPr>
            <p:ph idx="1"/>
          </p:nvPr>
        </p:nvSpPr>
        <p:spPr>
          <a:xfrm>
            <a:off x="0" y="1212980"/>
            <a:ext cx="12192000" cy="5645019"/>
          </a:xfrm>
        </p:spPr>
        <p:txBody>
          <a:bodyPr/>
          <a:lstStyle/>
          <a:p>
            <a:pPr marL="457200" lvl="1" indent="0">
              <a:buNone/>
            </a:pPr>
            <a:r>
              <a:rPr lang="en-CA" b="1" u="sng" dirty="0"/>
              <a:t>Matthew 3:1-2, 7-8, 11 ESV</a:t>
            </a:r>
          </a:p>
          <a:p>
            <a:pPr marL="457200" lvl="1" indent="0">
              <a:buNone/>
            </a:pPr>
            <a:r>
              <a:rPr lang="en-CA" dirty="0"/>
              <a:t>In those days </a:t>
            </a:r>
            <a:r>
              <a:rPr lang="en-CA" b="1" dirty="0">
                <a:highlight>
                  <a:srgbClr val="FFFF00"/>
                </a:highlight>
              </a:rPr>
              <a:t>John the Baptist</a:t>
            </a:r>
            <a:r>
              <a:rPr lang="en-CA" dirty="0"/>
              <a:t> came preaching in the wilderness of Judea, “</a:t>
            </a:r>
            <a:r>
              <a:rPr lang="en-CA" b="1" dirty="0">
                <a:highlight>
                  <a:srgbClr val="FFFF00"/>
                </a:highlight>
              </a:rPr>
              <a:t>Repent (</a:t>
            </a:r>
            <a:r>
              <a:rPr lang="en-CA" b="1" dirty="0" err="1">
                <a:highlight>
                  <a:srgbClr val="FFFF00"/>
                </a:highlight>
              </a:rPr>
              <a:t>metanoeō</a:t>
            </a:r>
            <a:r>
              <a:rPr lang="en-CA" b="1" dirty="0">
                <a:highlight>
                  <a:srgbClr val="FFFF00"/>
                </a:highlight>
              </a:rPr>
              <a:t>)</a:t>
            </a:r>
            <a:r>
              <a:rPr lang="en-CA" dirty="0"/>
              <a:t>, for the kingdom of heaven is at hand.”  … But when he saw many of the Pharisees and Sadducees coming to his baptism, he said to them, “You brood of vipers!  Who warned you to flee from the wrath to come?  </a:t>
            </a:r>
          </a:p>
          <a:p>
            <a:pPr marL="457200" lvl="1" indent="0">
              <a:buNone/>
            </a:pPr>
            <a:r>
              <a:rPr lang="en-CA" b="1" dirty="0">
                <a:highlight>
                  <a:srgbClr val="FFFF00"/>
                </a:highlight>
              </a:rPr>
              <a:t>Bear fruit in keeping with repentance (metanoia)</a:t>
            </a:r>
            <a:r>
              <a:rPr lang="en-CA" dirty="0"/>
              <a:t>.</a:t>
            </a:r>
          </a:p>
          <a:p>
            <a:pPr marL="457200" lvl="1" indent="0">
              <a:buNone/>
            </a:pPr>
            <a:r>
              <a:rPr lang="en-CA" b="1" dirty="0">
                <a:highlight>
                  <a:srgbClr val="FFFF00"/>
                </a:highlight>
              </a:rPr>
              <a:t>I baptize you with water for repentance (metanoia)</a:t>
            </a:r>
            <a:r>
              <a:rPr lang="en-CA" dirty="0"/>
              <a:t>, but he who is coming after me is mightier than I, whose sandals I am not worthy to carry.  He will baptize you with the Holy Spirit and fire.</a:t>
            </a:r>
          </a:p>
          <a:p>
            <a:r>
              <a:rPr lang="en-CA" dirty="0"/>
              <a:t>John was the last Old Testament Prophet – </a:t>
            </a:r>
            <a:r>
              <a:rPr lang="en-CA" b="1" dirty="0">
                <a:highlight>
                  <a:srgbClr val="FFFF00"/>
                </a:highlight>
              </a:rPr>
              <a:t>he preached and baptized for “repentance”</a:t>
            </a:r>
            <a:r>
              <a:rPr lang="en-CA" dirty="0"/>
              <a:t> because the Holy Spirit was NOT yet generally available</a:t>
            </a:r>
          </a:p>
          <a:p>
            <a:r>
              <a:rPr lang="en-CA" dirty="0"/>
              <a:t>His role was to prepare as many people as God was calling to be ready to be converted once the Holy Spirit became available – </a:t>
            </a:r>
            <a:r>
              <a:rPr lang="en-CA" b="1" dirty="0">
                <a:highlight>
                  <a:srgbClr val="FFFF00"/>
                </a:highlight>
              </a:rPr>
              <a:t>repentance was the basis of this calling</a:t>
            </a:r>
          </a:p>
        </p:txBody>
      </p:sp>
    </p:spTree>
    <p:extLst>
      <p:ext uri="{BB962C8B-B14F-4D97-AF65-F5344CB8AC3E}">
        <p14:creationId xmlns:p14="http://schemas.microsoft.com/office/powerpoint/2010/main" val="3150051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0E69-B806-27FF-9CB7-EDC5C088708F}"/>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Jesus on Repentance</a:t>
            </a:r>
          </a:p>
        </p:txBody>
      </p:sp>
      <p:sp>
        <p:nvSpPr>
          <p:cNvPr id="3" name="Content Placeholder 2">
            <a:extLst>
              <a:ext uri="{FF2B5EF4-FFF2-40B4-BE49-F238E27FC236}">
                <a16:creationId xmlns:a16="http://schemas.microsoft.com/office/drawing/2014/main" id="{5DF8EF56-03E4-0A2D-B64D-E41C566F3CDB}"/>
              </a:ext>
            </a:extLst>
          </p:cNvPr>
          <p:cNvSpPr>
            <a:spLocks noGrp="1"/>
          </p:cNvSpPr>
          <p:nvPr>
            <p:ph idx="1"/>
          </p:nvPr>
        </p:nvSpPr>
        <p:spPr>
          <a:xfrm>
            <a:off x="0" y="1175657"/>
            <a:ext cx="12192000" cy="5682342"/>
          </a:xfrm>
        </p:spPr>
        <p:txBody>
          <a:bodyPr/>
          <a:lstStyle/>
          <a:p>
            <a:r>
              <a:rPr lang="en-CA" dirty="0"/>
              <a:t>Throughout his ministry, Jesus’ call to repentance was the same as John the Baptist: to prepare people for conversion: </a:t>
            </a:r>
            <a:r>
              <a:rPr lang="en-CA" sz="2400" b="1" u="sng" dirty="0"/>
              <a:t>Mark 1:14-15 ESV</a:t>
            </a:r>
            <a:endParaRPr lang="en-CA" b="1" u="sng" dirty="0"/>
          </a:p>
          <a:p>
            <a:pPr marL="457200" lvl="1" indent="0">
              <a:spcBef>
                <a:spcPts val="0"/>
              </a:spcBef>
              <a:buNone/>
            </a:pPr>
            <a:r>
              <a:rPr lang="en-CA" dirty="0"/>
              <a:t>Now </a:t>
            </a:r>
            <a:r>
              <a:rPr lang="en-CA" b="1" dirty="0">
                <a:highlight>
                  <a:srgbClr val="FFFF00"/>
                </a:highlight>
              </a:rPr>
              <a:t>after John was arrested</a:t>
            </a:r>
            <a:r>
              <a:rPr lang="en-CA" dirty="0"/>
              <a:t>, Jesus came into Galilee, proclaiming the gospel of God, and saying, “The time is fulfilled, and </a:t>
            </a:r>
            <a:r>
              <a:rPr lang="en-CA" b="1" dirty="0">
                <a:highlight>
                  <a:srgbClr val="FFFF00"/>
                </a:highlight>
              </a:rPr>
              <a:t>the kingdom of God is at hand</a:t>
            </a:r>
            <a:r>
              <a:rPr lang="en-CA" dirty="0"/>
              <a:t>; </a:t>
            </a:r>
            <a:r>
              <a:rPr lang="en-CA" b="1" dirty="0">
                <a:highlight>
                  <a:srgbClr val="FFFF00"/>
                </a:highlight>
              </a:rPr>
              <a:t>repent (</a:t>
            </a:r>
            <a:r>
              <a:rPr lang="en-CA" b="1" dirty="0" err="1">
                <a:highlight>
                  <a:srgbClr val="FFFF00"/>
                </a:highlight>
              </a:rPr>
              <a:t>metanoeō</a:t>
            </a:r>
            <a:r>
              <a:rPr lang="en-CA" b="1" dirty="0">
                <a:highlight>
                  <a:srgbClr val="FFFF00"/>
                </a:highlight>
              </a:rPr>
              <a:t>) and believe in the gospel</a:t>
            </a:r>
            <a:r>
              <a:rPr lang="en-CA" dirty="0"/>
              <a:t>.”</a:t>
            </a:r>
          </a:p>
          <a:p>
            <a:r>
              <a:rPr lang="en-CA" dirty="0"/>
              <a:t> John’s work was over; Jesus’ work would open the door to the kingdom – </a:t>
            </a:r>
            <a:r>
              <a:rPr lang="en-CA" b="1" dirty="0">
                <a:highlight>
                  <a:srgbClr val="FFFF00"/>
                </a:highlight>
              </a:rPr>
              <a:t>repentance was the prerequisite</a:t>
            </a:r>
            <a:r>
              <a:rPr lang="en-CA" dirty="0"/>
              <a:t>; this was the early message of the “twelve”:</a:t>
            </a:r>
          </a:p>
          <a:p>
            <a:pPr marL="457200" lvl="1" indent="0">
              <a:spcBef>
                <a:spcPts val="0"/>
              </a:spcBef>
              <a:buNone/>
            </a:pPr>
            <a:r>
              <a:rPr lang="en-CA" b="1" u="sng" dirty="0"/>
              <a:t>Mark 6:7a, 12 ESV</a:t>
            </a:r>
          </a:p>
          <a:p>
            <a:pPr marL="457200" lvl="1" indent="0">
              <a:spcBef>
                <a:spcPts val="0"/>
              </a:spcBef>
              <a:buNone/>
            </a:pPr>
            <a:r>
              <a:rPr lang="en-CA" dirty="0"/>
              <a:t>And </a:t>
            </a:r>
            <a:r>
              <a:rPr lang="en-CA" b="1" dirty="0">
                <a:highlight>
                  <a:srgbClr val="FFFF00"/>
                </a:highlight>
              </a:rPr>
              <a:t>he called the twelve</a:t>
            </a:r>
            <a:r>
              <a:rPr lang="en-CA" dirty="0"/>
              <a:t> and began to send them out two by two … So </a:t>
            </a:r>
            <a:r>
              <a:rPr lang="en-CA" b="1" dirty="0">
                <a:highlight>
                  <a:srgbClr val="FFFF00"/>
                </a:highlight>
              </a:rPr>
              <a:t>they went out and proclaimed that people should repent (</a:t>
            </a:r>
            <a:r>
              <a:rPr lang="en-CA" b="1" dirty="0" err="1">
                <a:highlight>
                  <a:srgbClr val="FFFF00"/>
                </a:highlight>
              </a:rPr>
              <a:t>metanoeō</a:t>
            </a:r>
            <a:r>
              <a:rPr lang="en-CA" b="1" dirty="0">
                <a:highlight>
                  <a:srgbClr val="FFFF00"/>
                </a:highlight>
              </a:rPr>
              <a:t>)</a:t>
            </a:r>
            <a:r>
              <a:rPr lang="en-CA" dirty="0"/>
              <a:t>. </a:t>
            </a:r>
          </a:p>
          <a:p>
            <a:r>
              <a:rPr lang="en-CA" dirty="0"/>
              <a:t> After the resurrection, Jesus enjoined the disciples to continue with the message: </a:t>
            </a:r>
            <a:r>
              <a:rPr lang="en-CA" sz="2400" b="1" u="sng" dirty="0"/>
              <a:t>Luke 24:46-48 ESV</a:t>
            </a:r>
            <a:endParaRPr lang="en-CA" b="1" u="sng" dirty="0"/>
          </a:p>
          <a:p>
            <a:pPr marL="457200" lvl="1" indent="0">
              <a:spcBef>
                <a:spcPts val="0"/>
              </a:spcBef>
              <a:buNone/>
            </a:pPr>
            <a:r>
              <a:rPr lang="en-CA" dirty="0"/>
              <a:t>Thus it is written, that the Christ should suffer and </a:t>
            </a:r>
            <a:r>
              <a:rPr lang="en-CA" b="1" dirty="0">
                <a:highlight>
                  <a:srgbClr val="FFFF00"/>
                </a:highlight>
              </a:rPr>
              <a:t>on the third day rise from the dead</a:t>
            </a:r>
            <a:r>
              <a:rPr lang="en-CA" dirty="0"/>
              <a:t>,  and that </a:t>
            </a:r>
            <a:r>
              <a:rPr lang="en-CA" b="1" dirty="0">
                <a:highlight>
                  <a:srgbClr val="FFFF00"/>
                </a:highlight>
              </a:rPr>
              <a:t>repentance (metanoia) for the forgiveness of sins should be proclaimed in his name  to all nations</a:t>
            </a:r>
            <a:r>
              <a:rPr lang="en-CA" dirty="0"/>
              <a:t>, beginning from Jerusalem. You are witnesses of these things. </a:t>
            </a:r>
          </a:p>
        </p:txBody>
      </p:sp>
    </p:spTree>
    <p:extLst>
      <p:ext uri="{BB962C8B-B14F-4D97-AF65-F5344CB8AC3E}">
        <p14:creationId xmlns:p14="http://schemas.microsoft.com/office/powerpoint/2010/main" val="755470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9D638-8F30-7CC7-3E9F-C666BF84C53A}"/>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Repentance in the Early Church </a:t>
            </a:r>
          </a:p>
        </p:txBody>
      </p:sp>
      <p:sp>
        <p:nvSpPr>
          <p:cNvPr id="3" name="Content Placeholder 2">
            <a:extLst>
              <a:ext uri="{FF2B5EF4-FFF2-40B4-BE49-F238E27FC236}">
                <a16:creationId xmlns:a16="http://schemas.microsoft.com/office/drawing/2014/main" id="{CB222220-A6F3-F39A-70EB-034F8B5DA4E8}"/>
              </a:ext>
            </a:extLst>
          </p:cNvPr>
          <p:cNvSpPr>
            <a:spLocks noGrp="1"/>
          </p:cNvSpPr>
          <p:nvPr>
            <p:ph idx="1"/>
          </p:nvPr>
        </p:nvSpPr>
        <p:spPr>
          <a:xfrm>
            <a:off x="0" y="1173621"/>
            <a:ext cx="12042843" cy="5701003"/>
          </a:xfrm>
        </p:spPr>
        <p:txBody>
          <a:bodyPr/>
          <a:lstStyle/>
          <a:p>
            <a:r>
              <a:rPr lang="en-CA" dirty="0"/>
              <a:t>On the First Christian Pentecost, the fruit of the early preaching was realized:</a:t>
            </a:r>
          </a:p>
          <a:p>
            <a:pPr marL="457200" lvl="1" indent="0">
              <a:buNone/>
            </a:pPr>
            <a:r>
              <a:rPr lang="en-CA" b="1" u="sng" dirty="0"/>
              <a:t>Acts 2:38, 41 ESV</a:t>
            </a:r>
          </a:p>
          <a:p>
            <a:pPr marL="457200" lvl="1" indent="0">
              <a:buNone/>
            </a:pPr>
            <a:r>
              <a:rPr lang="en-CA" dirty="0"/>
              <a:t>And Peter said to them, “</a:t>
            </a:r>
            <a:r>
              <a:rPr lang="en-CA" b="1" dirty="0">
                <a:highlight>
                  <a:srgbClr val="FFFF00"/>
                </a:highlight>
              </a:rPr>
              <a:t>Repent (</a:t>
            </a:r>
            <a:r>
              <a:rPr lang="en-CA" b="1" dirty="0" err="1">
                <a:highlight>
                  <a:srgbClr val="FFFF00"/>
                </a:highlight>
              </a:rPr>
              <a:t>metanoeō</a:t>
            </a:r>
            <a:r>
              <a:rPr lang="en-CA" b="1" dirty="0">
                <a:highlight>
                  <a:srgbClr val="FFFF00"/>
                </a:highlight>
              </a:rPr>
              <a:t>)</a:t>
            </a:r>
            <a:r>
              <a:rPr lang="en-CA" dirty="0"/>
              <a:t> and be baptized every one of you in the name of Jesus Christ for the forgiveness of your sins, and </a:t>
            </a:r>
            <a:r>
              <a:rPr lang="en-CA" b="1" dirty="0">
                <a:highlight>
                  <a:srgbClr val="FFFF00"/>
                </a:highlight>
              </a:rPr>
              <a:t>you will receive the gift of the Holy Spirit</a:t>
            </a:r>
            <a:r>
              <a:rPr lang="en-CA" dirty="0"/>
              <a:t>. …” So those who received his word were baptized, and </a:t>
            </a:r>
            <a:r>
              <a:rPr lang="en-CA" b="1" dirty="0">
                <a:highlight>
                  <a:srgbClr val="FFFF00"/>
                </a:highlight>
              </a:rPr>
              <a:t>there were added that day about three thousand [persons]</a:t>
            </a:r>
            <a:r>
              <a:rPr lang="en-CA" dirty="0"/>
              <a:t>.</a:t>
            </a:r>
          </a:p>
          <a:p>
            <a:r>
              <a:rPr lang="en-CA" dirty="0"/>
              <a:t>Soon after this, in the Temple, Peter adjures the assembled people to repent so that they might participate in the Plan of God:</a:t>
            </a:r>
          </a:p>
          <a:p>
            <a:pPr marL="457200" lvl="1" indent="0">
              <a:buNone/>
            </a:pPr>
            <a:r>
              <a:rPr lang="en-CA" b="1" u="sng" dirty="0"/>
              <a:t>Acts 3:19-21 ESV</a:t>
            </a:r>
          </a:p>
          <a:p>
            <a:pPr marL="457200" lvl="1" indent="0">
              <a:buNone/>
            </a:pPr>
            <a:r>
              <a:rPr lang="en-CA" b="1" dirty="0">
                <a:highlight>
                  <a:srgbClr val="FFFF00"/>
                </a:highlight>
              </a:rPr>
              <a:t>Repent (</a:t>
            </a:r>
            <a:r>
              <a:rPr lang="en-CA" b="1" dirty="0" err="1">
                <a:highlight>
                  <a:srgbClr val="FFFF00"/>
                </a:highlight>
              </a:rPr>
              <a:t>metanoeō</a:t>
            </a:r>
            <a:r>
              <a:rPr lang="en-CA" b="1" dirty="0">
                <a:highlight>
                  <a:srgbClr val="FFFF00"/>
                </a:highlight>
              </a:rPr>
              <a:t>)</a:t>
            </a:r>
            <a:r>
              <a:rPr lang="en-CA" dirty="0"/>
              <a:t> therefore, and </a:t>
            </a:r>
            <a:r>
              <a:rPr lang="en-CA" b="1" dirty="0">
                <a:highlight>
                  <a:srgbClr val="FFFF00"/>
                </a:highlight>
              </a:rPr>
              <a:t>turn back</a:t>
            </a:r>
            <a:r>
              <a:rPr lang="en-CA" dirty="0"/>
              <a:t>, that </a:t>
            </a:r>
            <a:r>
              <a:rPr lang="en-CA" b="1" dirty="0">
                <a:highlight>
                  <a:srgbClr val="FFFF00"/>
                </a:highlight>
              </a:rPr>
              <a:t>your sins may be blotted out</a:t>
            </a:r>
            <a:r>
              <a:rPr lang="en-CA" dirty="0"/>
              <a:t>, that times of refreshing may come from the presence of the Lord, and that he may send the Christ appointed for you, Jesus, whom heaven must receive until </a:t>
            </a:r>
            <a:r>
              <a:rPr lang="en-CA" b="1" dirty="0">
                <a:highlight>
                  <a:srgbClr val="FFFF00"/>
                </a:highlight>
              </a:rPr>
              <a:t>the time for restoring all the things</a:t>
            </a:r>
            <a:r>
              <a:rPr lang="en-CA" dirty="0"/>
              <a:t> about which God spoke by the mouth of his holy prophets long ago.</a:t>
            </a:r>
          </a:p>
          <a:p>
            <a:endParaRPr lang="en-CA" dirty="0"/>
          </a:p>
          <a:p>
            <a:endParaRPr lang="en-CA" dirty="0"/>
          </a:p>
        </p:txBody>
      </p:sp>
    </p:spTree>
    <p:extLst>
      <p:ext uri="{BB962C8B-B14F-4D97-AF65-F5344CB8AC3E}">
        <p14:creationId xmlns:p14="http://schemas.microsoft.com/office/powerpoint/2010/main" val="2265309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EA68-22CD-D8EB-4159-6E82D2E3585F}"/>
              </a:ext>
            </a:extLst>
          </p:cNvPr>
          <p:cNvSpPr>
            <a:spLocks noGrp="1"/>
          </p:cNvSpPr>
          <p:nvPr>
            <p:ph type="title"/>
          </p:nvPr>
        </p:nvSpPr>
        <p:spPr>
          <a:xfrm>
            <a:off x="838200" y="1"/>
            <a:ext cx="10515600" cy="1180406"/>
          </a:xfrm>
        </p:spPr>
        <p:txBody>
          <a:bodyPr/>
          <a:lstStyle/>
          <a:p>
            <a:pPr algn="ctr"/>
            <a:r>
              <a:rPr lang="en-CA" dirty="0">
                <a:latin typeface="Arial Black" panose="020B0A04020102020204" pitchFamily="34" charset="0"/>
              </a:rPr>
              <a:t>Repentance Granted to Gentiles </a:t>
            </a:r>
          </a:p>
        </p:txBody>
      </p:sp>
      <p:sp>
        <p:nvSpPr>
          <p:cNvPr id="3" name="Content Placeholder 2">
            <a:extLst>
              <a:ext uri="{FF2B5EF4-FFF2-40B4-BE49-F238E27FC236}">
                <a16:creationId xmlns:a16="http://schemas.microsoft.com/office/drawing/2014/main" id="{3B29F59D-8CF8-09A3-D2BD-233B535EDA2D}"/>
              </a:ext>
            </a:extLst>
          </p:cNvPr>
          <p:cNvSpPr>
            <a:spLocks noGrp="1"/>
          </p:cNvSpPr>
          <p:nvPr>
            <p:ph idx="1"/>
          </p:nvPr>
        </p:nvSpPr>
        <p:spPr>
          <a:xfrm>
            <a:off x="0" y="1180408"/>
            <a:ext cx="12192000" cy="5677592"/>
          </a:xfrm>
        </p:spPr>
        <p:txBody>
          <a:bodyPr/>
          <a:lstStyle/>
          <a:p>
            <a:r>
              <a:rPr lang="en-CA" dirty="0"/>
              <a:t>God led Peter to preach the Gospel to Cornelius and his household:</a:t>
            </a:r>
          </a:p>
          <a:p>
            <a:pPr marL="457200" lvl="1" indent="0">
              <a:buNone/>
            </a:pPr>
            <a:r>
              <a:rPr lang="en-CA" b="1" u="sng" dirty="0"/>
              <a:t>Acts 10:44-48, 11:1-2a, 4, 18 ESV</a:t>
            </a:r>
          </a:p>
          <a:p>
            <a:pPr marL="457200" lvl="1" indent="0">
              <a:buNone/>
            </a:pPr>
            <a:r>
              <a:rPr lang="en-CA" b="1" dirty="0">
                <a:highlight>
                  <a:srgbClr val="FFFF00"/>
                </a:highlight>
              </a:rPr>
              <a:t>While Peter was still saying these things</a:t>
            </a:r>
            <a:r>
              <a:rPr lang="en-CA" dirty="0"/>
              <a:t>, </a:t>
            </a:r>
            <a:r>
              <a:rPr lang="en-CA" b="1" dirty="0">
                <a:highlight>
                  <a:srgbClr val="FFFF00"/>
                </a:highlight>
              </a:rPr>
              <a:t>the Holy Spirit fell on all who heard the word</a:t>
            </a:r>
            <a:r>
              <a:rPr lang="en-CA" dirty="0"/>
              <a:t>.   And the believers from among the circumcised who had come with Peter were amazed, because </a:t>
            </a:r>
            <a:r>
              <a:rPr lang="en-CA" b="1" dirty="0">
                <a:highlight>
                  <a:srgbClr val="FFFF00"/>
                </a:highlight>
              </a:rPr>
              <a:t>the gift of the Holy Spirit was poured out even on the Gentiles</a:t>
            </a:r>
            <a:r>
              <a:rPr lang="en-CA" dirty="0"/>
              <a:t>.  For they were hearing them speaking in tongues and extolling God.  Then Peter declared, “</a:t>
            </a:r>
            <a:r>
              <a:rPr lang="en-CA" b="1" dirty="0">
                <a:highlight>
                  <a:srgbClr val="FFFF00"/>
                </a:highlight>
              </a:rPr>
              <a:t>Can anyone withhold water for baptizing these people</a:t>
            </a:r>
            <a:r>
              <a:rPr lang="en-CA" dirty="0"/>
              <a:t>, who have received the Holy Spirit just as we have?”  And he commanded them to be baptized in the name of Jesus Christ.  Then they asked him to remain for some days.</a:t>
            </a:r>
          </a:p>
          <a:p>
            <a:pPr marL="457200" lvl="1" indent="0">
              <a:buNone/>
            </a:pPr>
            <a:r>
              <a:rPr lang="en-CA" dirty="0"/>
              <a:t>Now </a:t>
            </a:r>
            <a:r>
              <a:rPr lang="en-CA" b="1" dirty="0">
                <a:highlight>
                  <a:srgbClr val="FFFF00"/>
                </a:highlight>
              </a:rPr>
              <a:t>the apostles and the brothers who were throughout Judea heard that the Gentiles also had received the word of God</a:t>
            </a:r>
            <a:r>
              <a:rPr lang="en-CA" dirty="0"/>
              <a:t>.  So when Peter went up to Jerusalem … Peter began and explained it to them in order … When they heard these things they fell silent.  And they glorified God, saying, “</a:t>
            </a:r>
            <a:r>
              <a:rPr lang="en-CA" b="1" dirty="0">
                <a:highlight>
                  <a:srgbClr val="FFFF00"/>
                </a:highlight>
              </a:rPr>
              <a:t>Then to the Gentiles also God has granted repentance (metanoia) that leads to life</a:t>
            </a:r>
            <a:r>
              <a:rPr lang="en-CA" dirty="0"/>
              <a:t>.”</a:t>
            </a:r>
          </a:p>
          <a:p>
            <a:r>
              <a:rPr lang="en-CA" b="1" dirty="0">
                <a:highlight>
                  <a:srgbClr val="FFFF00"/>
                </a:highlight>
              </a:rPr>
              <a:t>The significance of this event cannot be overstated</a:t>
            </a:r>
            <a:r>
              <a:rPr lang="en-CA" dirty="0"/>
              <a:t> …</a:t>
            </a:r>
          </a:p>
        </p:txBody>
      </p:sp>
    </p:spTree>
    <p:extLst>
      <p:ext uri="{BB962C8B-B14F-4D97-AF65-F5344CB8AC3E}">
        <p14:creationId xmlns:p14="http://schemas.microsoft.com/office/powerpoint/2010/main" val="600095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EA836-FD5A-74E9-3779-E6C6D7C76241}"/>
              </a:ext>
            </a:extLst>
          </p:cNvPr>
          <p:cNvSpPr>
            <a:spLocks noGrp="1"/>
          </p:cNvSpPr>
          <p:nvPr>
            <p:ph type="title"/>
          </p:nvPr>
        </p:nvSpPr>
        <p:spPr>
          <a:xfrm>
            <a:off x="838200" y="0"/>
            <a:ext cx="10515600" cy="1119673"/>
          </a:xfrm>
        </p:spPr>
        <p:txBody>
          <a:bodyPr/>
          <a:lstStyle/>
          <a:p>
            <a:pPr algn="ctr"/>
            <a:r>
              <a:rPr lang="en-CA" dirty="0">
                <a:latin typeface="Arial Black" panose="020B0A04020102020204" pitchFamily="34" charset="0"/>
              </a:rPr>
              <a:t>Paul on Repentance</a:t>
            </a:r>
          </a:p>
        </p:txBody>
      </p:sp>
      <p:sp>
        <p:nvSpPr>
          <p:cNvPr id="3" name="Content Placeholder 2">
            <a:extLst>
              <a:ext uri="{FF2B5EF4-FFF2-40B4-BE49-F238E27FC236}">
                <a16:creationId xmlns:a16="http://schemas.microsoft.com/office/drawing/2014/main" id="{A6AD3F50-463D-032D-E89B-39D2F91A8C3B}"/>
              </a:ext>
            </a:extLst>
          </p:cNvPr>
          <p:cNvSpPr>
            <a:spLocks noGrp="1"/>
          </p:cNvSpPr>
          <p:nvPr>
            <p:ph idx="1"/>
          </p:nvPr>
        </p:nvSpPr>
        <p:spPr>
          <a:xfrm>
            <a:off x="609600" y="1119674"/>
            <a:ext cx="11036300" cy="5738326"/>
          </a:xfrm>
        </p:spPr>
        <p:txBody>
          <a:bodyPr/>
          <a:lstStyle/>
          <a:p>
            <a:r>
              <a:rPr lang="en-CA" dirty="0"/>
              <a:t>When addressing a new audience of potential coverts, Paul frequently called for repentance:  </a:t>
            </a:r>
            <a:r>
              <a:rPr lang="en-CA" sz="2400" b="1" u="sng" dirty="0"/>
              <a:t>Acts 17:22, 29b-30, 20:17-21 ESV</a:t>
            </a:r>
          </a:p>
          <a:p>
            <a:pPr marL="457200" lvl="1" indent="0">
              <a:buNone/>
            </a:pPr>
            <a:r>
              <a:rPr lang="en-CA" dirty="0"/>
              <a:t>So </a:t>
            </a:r>
            <a:r>
              <a:rPr lang="en-CA" b="1" dirty="0">
                <a:highlight>
                  <a:srgbClr val="FFFF00"/>
                </a:highlight>
              </a:rPr>
              <a:t>Paul</a:t>
            </a:r>
            <a:r>
              <a:rPr lang="en-CA" dirty="0"/>
              <a:t>, standing in the midst of the Areopagus, </a:t>
            </a:r>
            <a:r>
              <a:rPr lang="en-CA" b="1" dirty="0">
                <a:highlight>
                  <a:srgbClr val="FFFF00"/>
                </a:highlight>
              </a:rPr>
              <a:t>said: “Men of Athens</a:t>
            </a:r>
            <a:r>
              <a:rPr lang="en-CA" dirty="0"/>
              <a:t>, I perceive that in every way you are very religious.   … we ought not to think that the divine being is like gold or silver or stone, an image formed by the art and imagination of man.  </a:t>
            </a:r>
            <a:r>
              <a:rPr lang="en-CA" b="1" dirty="0">
                <a:highlight>
                  <a:srgbClr val="FFFF00"/>
                </a:highlight>
              </a:rPr>
              <a:t>The times of ignorance God overlooked</a:t>
            </a:r>
            <a:r>
              <a:rPr lang="en-CA" dirty="0"/>
              <a:t>, </a:t>
            </a:r>
            <a:r>
              <a:rPr lang="en-CA" b="1" dirty="0">
                <a:highlight>
                  <a:srgbClr val="FFFF00"/>
                </a:highlight>
              </a:rPr>
              <a:t>but now he commands all people everywhere to repent (</a:t>
            </a:r>
            <a:r>
              <a:rPr lang="en-CA" b="1" dirty="0" err="1">
                <a:highlight>
                  <a:srgbClr val="FFFF00"/>
                </a:highlight>
              </a:rPr>
              <a:t>metanoeō</a:t>
            </a:r>
            <a:r>
              <a:rPr lang="en-CA" b="1" dirty="0">
                <a:highlight>
                  <a:srgbClr val="FFFF00"/>
                </a:highlight>
              </a:rPr>
              <a:t>)</a:t>
            </a:r>
            <a:r>
              <a:rPr lang="en-CA" dirty="0"/>
              <a:t>  …</a:t>
            </a:r>
          </a:p>
          <a:p>
            <a:pPr marL="457200" lvl="1" indent="0">
              <a:spcBef>
                <a:spcPts val="1200"/>
              </a:spcBef>
              <a:buNone/>
            </a:pPr>
            <a:r>
              <a:rPr lang="en-CA" dirty="0"/>
              <a:t>Now from Miletus </a:t>
            </a:r>
            <a:r>
              <a:rPr lang="en-CA" b="1" dirty="0">
                <a:highlight>
                  <a:srgbClr val="FFFF00"/>
                </a:highlight>
              </a:rPr>
              <a:t>[Paul] sent to Ephesus </a:t>
            </a:r>
            <a:r>
              <a:rPr lang="en-CA" dirty="0"/>
              <a:t>and </a:t>
            </a:r>
            <a:r>
              <a:rPr lang="en-CA" b="1" dirty="0">
                <a:highlight>
                  <a:srgbClr val="FFFF00"/>
                </a:highlight>
              </a:rPr>
              <a:t>called he elders of the church</a:t>
            </a:r>
            <a:r>
              <a:rPr lang="en-CA" dirty="0"/>
              <a:t> to come to him. And when they came to him, </a:t>
            </a:r>
            <a:r>
              <a:rPr lang="en-CA" b="1" dirty="0">
                <a:highlight>
                  <a:srgbClr val="FFFF00"/>
                </a:highlight>
              </a:rPr>
              <a:t>he said to them</a:t>
            </a:r>
            <a:r>
              <a:rPr lang="en-CA" dirty="0"/>
              <a:t>: “You yourselves know how I lived among you the whole time from the first day that I set foot in Asia, </a:t>
            </a:r>
            <a:r>
              <a:rPr lang="en-CA" b="1" dirty="0">
                <a:highlight>
                  <a:srgbClr val="FFFF00"/>
                </a:highlight>
              </a:rPr>
              <a:t>serving the Lord with all humility</a:t>
            </a:r>
            <a:r>
              <a:rPr lang="en-CA" dirty="0"/>
              <a:t> and with tears and with trials that happened to me through the plots of the Jews; how I did not shrink from declaring to you anything that was profitable, and </a:t>
            </a:r>
            <a:r>
              <a:rPr lang="en-CA" b="1" dirty="0">
                <a:highlight>
                  <a:srgbClr val="FFFF00"/>
                </a:highlight>
              </a:rPr>
              <a:t>teaching you in public and from house to house</a:t>
            </a:r>
            <a:r>
              <a:rPr lang="en-CA" dirty="0"/>
              <a:t>, testifying both to Jews and to Greeks of </a:t>
            </a:r>
            <a:r>
              <a:rPr lang="en-CA" b="1" dirty="0">
                <a:highlight>
                  <a:srgbClr val="FFFF00"/>
                </a:highlight>
              </a:rPr>
              <a:t>repentance (metanoia) toward God</a:t>
            </a:r>
            <a:r>
              <a:rPr lang="en-CA" dirty="0"/>
              <a:t> and of faith in our Lord Jesus Christ.</a:t>
            </a:r>
          </a:p>
        </p:txBody>
      </p:sp>
    </p:spTree>
    <p:extLst>
      <p:ext uri="{BB962C8B-B14F-4D97-AF65-F5344CB8AC3E}">
        <p14:creationId xmlns:p14="http://schemas.microsoft.com/office/powerpoint/2010/main" val="1590906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FD379A-32FD-2BEC-D0FA-B8A1BDDBAAC2}"/>
              </a:ext>
            </a:extLst>
          </p:cNvPr>
          <p:cNvSpPr txBox="1"/>
          <p:nvPr/>
        </p:nvSpPr>
        <p:spPr>
          <a:xfrm>
            <a:off x="0" y="380473"/>
            <a:ext cx="12192000" cy="6327886"/>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b="1" dirty="0">
                <a:highlight>
                  <a:srgbClr val="FFFF00"/>
                </a:highlight>
              </a:rPr>
              <a:t>In the Church at Rome</a:t>
            </a:r>
            <a:r>
              <a:rPr lang="en-CA" sz="2800" dirty="0"/>
              <a:t> there was apparently a problem with “judging” one another: </a:t>
            </a:r>
            <a:r>
              <a:rPr lang="en-CA" sz="2400" b="1" u="sng" dirty="0"/>
              <a:t>Romans 2:1, 4 ESV</a:t>
            </a:r>
            <a:endParaRPr lang="en-CA" sz="2800" b="1" u="sng" dirty="0"/>
          </a:p>
          <a:p>
            <a:pPr lvl="1">
              <a:lnSpc>
                <a:spcPct val="90000"/>
              </a:lnSpc>
            </a:pPr>
            <a:r>
              <a:rPr lang="en-CA" sz="2400" dirty="0"/>
              <a:t>Therefore you have no excuse, O man, </a:t>
            </a:r>
            <a:r>
              <a:rPr lang="en-CA" sz="2400" b="1" dirty="0">
                <a:highlight>
                  <a:srgbClr val="FFFF00"/>
                </a:highlight>
              </a:rPr>
              <a:t>every one of you who judges</a:t>
            </a:r>
            <a:r>
              <a:rPr lang="en-CA" sz="2400" dirty="0"/>
              <a:t>.  For in passing judgment on another you condemn yourself, because you, the judge, </a:t>
            </a:r>
            <a:r>
              <a:rPr lang="en-CA" sz="2400" b="1" dirty="0">
                <a:highlight>
                  <a:srgbClr val="FFFF00"/>
                </a:highlight>
              </a:rPr>
              <a:t>practice the very same things</a:t>
            </a:r>
            <a:r>
              <a:rPr lang="en-CA" sz="2400" dirty="0"/>
              <a:t>.  …  Or do you presume on the riches of his kindness and forbearance and patience, not knowing that </a:t>
            </a:r>
            <a:r>
              <a:rPr lang="en-CA" sz="2400" b="1" dirty="0">
                <a:highlight>
                  <a:srgbClr val="FFFF00"/>
                </a:highlight>
              </a:rPr>
              <a:t>God’s kindness is meant to lead you to repentance (metanoia)</a:t>
            </a:r>
            <a:r>
              <a:rPr lang="en-CA" sz="2400" dirty="0"/>
              <a:t>? </a:t>
            </a:r>
          </a:p>
          <a:p>
            <a:pPr marL="231775" indent="-231775">
              <a:lnSpc>
                <a:spcPct val="90000"/>
              </a:lnSpc>
              <a:spcBef>
                <a:spcPts val="1200"/>
              </a:spcBef>
              <a:buFont typeface="Arial" panose="020B0604020202020204" pitchFamily="34" charset="0"/>
              <a:buChar char="•"/>
            </a:pPr>
            <a:r>
              <a:rPr lang="en-CA" sz="2800" b="1" dirty="0">
                <a:highlight>
                  <a:srgbClr val="FFFF00"/>
                </a:highlight>
              </a:rPr>
              <a:t>In Corinth</a:t>
            </a:r>
            <a:r>
              <a:rPr lang="en-CA" sz="2800" dirty="0"/>
              <a:t>, Paul had to deal with the serious problem of “sexual immorality” – he had been quite hard on the brethren: </a:t>
            </a:r>
            <a:r>
              <a:rPr lang="en-CA" sz="2400" b="1" u="sng" dirty="0"/>
              <a:t>2 Corinthians 7:8-10 ESV</a:t>
            </a:r>
            <a:endParaRPr lang="en-CA" sz="2800" b="1" u="sng" dirty="0"/>
          </a:p>
          <a:p>
            <a:pPr lvl="1">
              <a:lnSpc>
                <a:spcPct val="90000"/>
              </a:lnSpc>
            </a:pPr>
            <a:r>
              <a:rPr lang="en-CA" sz="2400" dirty="0"/>
              <a:t> For even if </a:t>
            </a:r>
            <a:r>
              <a:rPr lang="en-CA" sz="2400" b="1" dirty="0">
                <a:highlight>
                  <a:srgbClr val="FFFF00"/>
                </a:highlight>
              </a:rPr>
              <a:t>I made you grieve with my letter</a:t>
            </a:r>
            <a:r>
              <a:rPr lang="en-CA" sz="2400" dirty="0"/>
              <a:t>, I do not regret it—though I did regret it, for I see that that letter grieved you, though only for a while.  As it is, I rejoice, not because you were grieved, but because </a:t>
            </a:r>
            <a:r>
              <a:rPr lang="en-CA" sz="2400" b="1" dirty="0">
                <a:highlight>
                  <a:srgbClr val="FFFF00"/>
                </a:highlight>
              </a:rPr>
              <a:t>you were grieved into repenting (metanoia)</a:t>
            </a:r>
            <a:r>
              <a:rPr lang="en-CA" sz="2400" dirty="0"/>
              <a:t>.  For you felt a godly grief, so that you suffered no loss through us.  For </a:t>
            </a:r>
            <a:r>
              <a:rPr lang="en-CA" sz="2400" b="1" dirty="0">
                <a:highlight>
                  <a:srgbClr val="FFFF00"/>
                </a:highlight>
              </a:rPr>
              <a:t>godly grief produces a repentance</a:t>
            </a:r>
            <a:r>
              <a:rPr lang="en-CA" sz="2400" dirty="0"/>
              <a:t> </a:t>
            </a:r>
            <a:r>
              <a:rPr lang="en-CA" sz="2400" b="1" dirty="0">
                <a:highlight>
                  <a:srgbClr val="FFFF00"/>
                </a:highlight>
              </a:rPr>
              <a:t> (metanoia)</a:t>
            </a:r>
            <a:r>
              <a:rPr lang="en-CA" sz="2400" dirty="0"/>
              <a:t> that leads to salvation without regret, whereas worldly grief produces death. </a:t>
            </a:r>
          </a:p>
          <a:p>
            <a:pPr marL="231775" indent="-231775">
              <a:lnSpc>
                <a:spcPct val="90000"/>
              </a:lnSpc>
              <a:spcBef>
                <a:spcPts val="1200"/>
              </a:spcBef>
              <a:buFont typeface="Arial" panose="020B0604020202020204" pitchFamily="34" charset="0"/>
              <a:buChar char="•"/>
            </a:pPr>
            <a:r>
              <a:rPr lang="en-CA" sz="2800" b="1" dirty="0">
                <a:highlight>
                  <a:srgbClr val="FFFF00"/>
                </a:highlight>
              </a:rPr>
              <a:t>Paul adjures Timothy</a:t>
            </a:r>
            <a:r>
              <a:rPr lang="en-CA" sz="2800" dirty="0"/>
              <a:t> to serve with a correct attitude: </a:t>
            </a:r>
            <a:r>
              <a:rPr lang="en-CA" sz="2400" b="1" u="sng" dirty="0"/>
              <a:t>2 Timothy 2:24-25 ESV</a:t>
            </a:r>
            <a:endParaRPr lang="en-CA" sz="2800" b="1" u="sng" dirty="0"/>
          </a:p>
          <a:p>
            <a:pPr lvl="1">
              <a:lnSpc>
                <a:spcPct val="90000"/>
              </a:lnSpc>
            </a:pPr>
            <a:r>
              <a:rPr lang="en-CA" sz="2400" dirty="0"/>
              <a:t>And </a:t>
            </a:r>
            <a:r>
              <a:rPr lang="en-CA" sz="2400" b="1" dirty="0">
                <a:highlight>
                  <a:srgbClr val="FFFF00"/>
                </a:highlight>
              </a:rPr>
              <a:t>the Lord’s servant </a:t>
            </a:r>
            <a:r>
              <a:rPr lang="en-CA" sz="2400" dirty="0"/>
              <a:t>must not be quarrelsome but kind to everyone, </a:t>
            </a:r>
            <a:r>
              <a:rPr lang="en-CA" sz="2400" b="1" dirty="0">
                <a:highlight>
                  <a:srgbClr val="FFFF00"/>
                </a:highlight>
              </a:rPr>
              <a:t>able to teach</a:t>
            </a:r>
            <a:r>
              <a:rPr lang="en-CA" sz="2400" dirty="0"/>
              <a:t>, patiently enduring evil,  correcting his opponents with gentleness.  </a:t>
            </a:r>
            <a:r>
              <a:rPr lang="en-CA" sz="2400" b="1" dirty="0">
                <a:highlight>
                  <a:srgbClr val="FFFF00"/>
                </a:highlight>
              </a:rPr>
              <a:t>God may perhaps grant them repentance (metanoia)</a:t>
            </a:r>
            <a:r>
              <a:rPr lang="en-CA" sz="2400" dirty="0"/>
              <a:t> leading to a knowledge of the truth …</a:t>
            </a:r>
          </a:p>
        </p:txBody>
      </p:sp>
    </p:spTree>
    <p:extLst>
      <p:ext uri="{BB962C8B-B14F-4D97-AF65-F5344CB8AC3E}">
        <p14:creationId xmlns:p14="http://schemas.microsoft.com/office/powerpoint/2010/main" val="286345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2F0EB-E18D-AD53-6764-67210539F579}"/>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Other New Testament Authors</a:t>
            </a:r>
          </a:p>
        </p:txBody>
      </p:sp>
      <p:sp>
        <p:nvSpPr>
          <p:cNvPr id="3" name="Content Placeholder 2">
            <a:extLst>
              <a:ext uri="{FF2B5EF4-FFF2-40B4-BE49-F238E27FC236}">
                <a16:creationId xmlns:a16="http://schemas.microsoft.com/office/drawing/2014/main" id="{DD860483-88E3-B9E7-D0C2-F336B1DB53F4}"/>
              </a:ext>
            </a:extLst>
          </p:cNvPr>
          <p:cNvSpPr>
            <a:spLocks noGrp="1"/>
          </p:cNvSpPr>
          <p:nvPr>
            <p:ph idx="1"/>
          </p:nvPr>
        </p:nvSpPr>
        <p:spPr>
          <a:xfrm>
            <a:off x="0" y="1138335"/>
            <a:ext cx="11933695" cy="5719664"/>
          </a:xfrm>
        </p:spPr>
        <p:txBody>
          <a:bodyPr>
            <a:normAutofit/>
          </a:bodyPr>
          <a:lstStyle/>
          <a:p>
            <a:r>
              <a:rPr lang="en-CA" dirty="0"/>
              <a:t>Peter is clear that </a:t>
            </a:r>
            <a:r>
              <a:rPr lang="en-CA" b="1" dirty="0">
                <a:highlight>
                  <a:srgbClr val="FFFF00"/>
                </a:highlight>
              </a:rPr>
              <a:t>repentance is a life-long process</a:t>
            </a:r>
            <a:r>
              <a:rPr lang="en-CA" dirty="0"/>
              <a:t>: </a:t>
            </a:r>
            <a:r>
              <a:rPr lang="en-CA" sz="2400" b="1" u="sng" dirty="0"/>
              <a:t>2 Peter 3:9 ESV</a:t>
            </a:r>
            <a:endParaRPr lang="en-CA" b="1" u="sng" dirty="0"/>
          </a:p>
          <a:p>
            <a:pPr marL="457200" lvl="1" indent="0">
              <a:spcBef>
                <a:spcPts val="0"/>
              </a:spcBef>
              <a:buNone/>
            </a:pPr>
            <a:r>
              <a:rPr lang="en-CA" b="1" dirty="0">
                <a:highlight>
                  <a:srgbClr val="FFFF00"/>
                </a:highlight>
              </a:rPr>
              <a:t>The Lord is not slow to fulfill his promise</a:t>
            </a:r>
            <a:r>
              <a:rPr lang="en-CA" dirty="0"/>
              <a:t> as some count slowness, but is patient toward you, not wishing that any should perish, but that </a:t>
            </a:r>
            <a:r>
              <a:rPr lang="en-CA" b="1" dirty="0">
                <a:highlight>
                  <a:srgbClr val="FFFF00"/>
                </a:highlight>
              </a:rPr>
              <a:t>all should reach repentance (metanoia)</a:t>
            </a:r>
            <a:r>
              <a:rPr lang="en-CA" dirty="0"/>
              <a:t>. </a:t>
            </a:r>
          </a:p>
          <a:p>
            <a:r>
              <a:rPr lang="en-CA" dirty="0"/>
              <a:t>The author of Hebrews is urgent that </a:t>
            </a:r>
            <a:r>
              <a:rPr lang="en-CA" b="1" dirty="0">
                <a:highlight>
                  <a:srgbClr val="FFFF00"/>
                </a:highlight>
              </a:rPr>
              <a:t>repentance is an ongoing process</a:t>
            </a:r>
            <a:r>
              <a:rPr lang="en-CA" dirty="0"/>
              <a:t> and warns of the </a:t>
            </a:r>
            <a:r>
              <a:rPr lang="en-CA" b="1" dirty="0">
                <a:highlight>
                  <a:srgbClr val="FFFF00"/>
                </a:highlight>
              </a:rPr>
              <a:t>danger in falling back</a:t>
            </a:r>
            <a:r>
              <a:rPr lang="en-CA" dirty="0"/>
              <a:t>: </a:t>
            </a:r>
            <a:r>
              <a:rPr lang="en-CA" sz="2400" b="1" u="sng" dirty="0"/>
              <a:t>Hebrews 6:1, 4-6a, 12:15-17 ESV</a:t>
            </a:r>
            <a:endParaRPr lang="en-CA" b="1" u="sng" dirty="0"/>
          </a:p>
          <a:p>
            <a:pPr marL="457200" lvl="1" indent="0">
              <a:spcBef>
                <a:spcPts val="0"/>
              </a:spcBef>
              <a:buNone/>
            </a:pPr>
            <a:r>
              <a:rPr lang="en-CA" dirty="0"/>
              <a:t>Therefore let us </a:t>
            </a:r>
            <a:r>
              <a:rPr lang="en-CA" b="1" dirty="0">
                <a:highlight>
                  <a:srgbClr val="FFFF00"/>
                </a:highlight>
              </a:rPr>
              <a:t>leave the elementary doctrine</a:t>
            </a:r>
            <a:r>
              <a:rPr lang="en-CA" dirty="0"/>
              <a:t> of Christ and </a:t>
            </a:r>
            <a:r>
              <a:rPr lang="en-CA" b="1" dirty="0">
                <a:highlight>
                  <a:srgbClr val="FFFF00"/>
                </a:highlight>
              </a:rPr>
              <a:t>go on to maturity</a:t>
            </a:r>
            <a:r>
              <a:rPr lang="en-CA" dirty="0"/>
              <a:t>, not laying again </a:t>
            </a:r>
            <a:r>
              <a:rPr lang="en-CA" b="1" dirty="0">
                <a:highlight>
                  <a:srgbClr val="FFFF00"/>
                </a:highlight>
              </a:rPr>
              <a:t>a foundation of repentance (metanoia) from dead works</a:t>
            </a:r>
            <a:r>
              <a:rPr lang="en-CA" dirty="0"/>
              <a:t> … For it is impossible, </a:t>
            </a:r>
            <a:r>
              <a:rPr lang="en-CA" b="1" dirty="0">
                <a:highlight>
                  <a:srgbClr val="FFFF00"/>
                </a:highlight>
              </a:rPr>
              <a:t>in the case of those who have</a:t>
            </a:r>
            <a:r>
              <a:rPr lang="en-CA" dirty="0"/>
              <a:t> once been enlightened, who have tasted the heavenly gift, and have shared in the Holy Spirit, and have tasted the goodness of the word of God and the powers of the age to come, and then </a:t>
            </a:r>
            <a:r>
              <a:rPr lang="en-CA" b="1" dirty="0">
                <a:highlight>
                  <a:srgbClr val="FFFF00"/>
                </a:highlight>
              </a:rPr>
              <a:t>have fallen away</a:t>
            </a:r>
            <a:r>
              <a:rPr lang="en-CA" dirty="0"/>
              <a:t>, </a:t>
            </a:r>
            <a:r>
              <a:rPr lang="en-CA" b="1" dirty="0">
                <a:highlight>
                  <a:srgbClr val="FFFF00"/>
                </a:highlight>
              </a:rPr>
              <a:t>to restore them again to repentance (metanoia)</a:t>
            </a:r>
            <a:r>
              <a:rPr lang="en-CA" dirty="0"/>
              <a:t> … </a:t>
            </a:r>
          </a:p>
          <a:p>
            <a:pPr marL="457200" lvl="1" indent="0">
              <a:buNone/>
            </a:pPr>
            <a:r>
              <a:rPr lang="en-CA" b="1" dirty="0">
                <a:highlight>
                  <a:srgbClr val="FFFF00"/>
                </a:highlight>
              </a:rPr>
              <a:t>See to it that no one fails to obtain the grace of God</a:t>
            </a:r>
            <a:r>
              <a:rPr lang="en-CA" dirty="0"/>
              <a:t>; that no “root of bitterness” springs up and causes trouble, and by it many become defiled; that no one is sexually immoral or unholy </a:t>
            </a:r>
            <a:r>
              <a:rPr lang="en-CA" b="1" dirty="0">
                <a:highlight>
                  <a:srgbClr val="FFFF00"/>
                </a:highlight>
              </a:rPr>
              <a:t>like Esau</a:t>
            </a:r>
            <a:r>
              <a:rPr lang="en-CA" dirty="0"/>
              <a:t>, who </a:t>
            </a:r>
            <a:r>
              <a:rPr lang="en-CA" b="1" dirty="0">
                <a:highlight>
                  <a:srgbClr val="FFFF00"/>
                </a:highlight>
              </a:rPr>
              <a:t>sold his birthright for a single meal</a:t>
            </a:r>
            <a:r>
              <a:rPr lang="en-CA" dirty="0"/>
              <a:t>.  For you know that afterward, when he desired to inherit the blessing, he was rejected, for </a:t>
            </a:r>
            <a:r>
              <a:rPr lang="en-CA" b="1" dirty="0">
                <a:highlight>
                  <a:srgbClr val="FFFF00"/>
                </a:highlight>
              </a:rPr>
              <a:t>he found no chance to repent (metanoia)</a:t>
            </a:r>
            <a:r>
              <a:rPr lang="en-CA" dirty="0"/>
              <a:t>, though he sought it with tears.</a:t>
            </a:r>
          </a:p>
        </p:txBody>
      </p:sp>
    </p:spTree>
    <p:extLst>
      <p:ext uri="{BB962C8B-B14F-4D97-AF65-F5344CB8AC3E}">
        <p14:creationId xmlns:p14="http://schemas.microsoft.com/office/powerpoint/2010/main" val="1621913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8B011-B2F1-0FD0-0702-41B29B1B14B4}"/>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The Book of Revelation</a:t>
            </a:r>
          </a:p>
        </p:txBody>
      </p:sp>
      <p:sp>
        <p:nvSpPr>
          <p:cNvPr id="3" name="Content Placeholder 2">
            <a:extLst>
              <a:ext uri="{FF2B5EF4-FFF2-40B4-BE49-F238E27FC236}">
                <a16:creationId xmlns:a16="http://schemas.microsoft.com/office/drawing/2014/main" id="{2D1EB183-AA38-93BC-4B75-09D76A86602F}"/>
              </a:ext>
            </a:extLst>
          </p:cNvPr>
          <p:cNvSpPr>
            <a:spLocks noGrp="1"/>
          </p:cNvSpPr>
          <p:nvPr>
            <p:ph idx="1"/>
          </p:nvPr>
        </p:nvSpPr>
        <p:spPr>
          <a:xfrm>
            <a:off x="0" y="1156996"/>
            <a:ext cx="12192000" cy="5701003"/>
          </a:xfrm>
        </p:spPr>
        <p:txBody>
          <a:bodyPr>
            <a:normAutofit lnSpcReduction="10000"/>
          </a:bodyPr>
          <a:lstStyle/>
          <a:p>
            <a:r>
              <a:rPr lang="en-CA" dirty="0"/>
              <a:t>Repentance is a key theme of </a:t>
            </a:r>
            <a:r>
              <a:rPr lang="en-CA" b="1" dirty="0">
                <a:highlight>
                  <a:srgbClr val="FFFF00"/>
                </a:highlight>
              </a:rPr>
              <a:t>Jesus’ messages to the Churches of Asia</a:t>
            </a:r>
            <a:r>
              <a:rPr lang="en-CA" dirty="0"/>
              <a:t> at the end the first century: </a:t>
            </a:r>
            <a:r>
              <a:rPr lang="en-CA" sz="2400" b="1" u="sng" dirty="0"/>
              <a:t>Revelation 2:1a, 5, 12a, 15-16a, 18a, 20-22, 3:1a, 3a, 14a, 19 ESV</a:t>
            </a:r>
            <a:endParaRPr lang="en-CA" b="1" u="sng" dirty="0"/>
          </a:p>
          <a:p>
            <a:pPr lvl="1">
              <a:buFont typeface="Calibri" panose="020F0502020204030204" pitchFamily="34" charset="0"/>
              <a:buChar char="₋"/>
            </a:pPr>
            <a:r>
              <a:rPr lang="en-CA" dirty="0"/>
              <a:t>To the angel of the church in </a:t>
            </a:r>
            <a:r>
              <a:rPr lang="en-CA" b="1" dirty="0">
                <a:highlight>
                  <a:srgbClr val="FFFF00"/>
                </a:highlight>
              </a:rPr>
              <a:t>Ephesus</a:t>
            </a:r>
            <a:r>
              <a:rPr lang="en-CA" dirty="0"/>
              <a:t> … Remember therefore from where you have fallen; </a:t>
            </a:r>
            <a:r>
              <a:rPr lang="en-CA" b="1" dirty="0">
                <a:highlight>
                  <a:srgbClr val="FFFF00"/>
                </a:highlight>
              </a:rPr>
              <a:t>repent (</a:t>
            </a:r>
            <a:r>
              <a:rPr lang="en-CA" b="1" dirty="0" err="1">
                <a:highlight>
                  <a:srgbClr val="FFFF00"/>
                </a:highlight>
              </a:rPr>
              <a:t>metanoeō</a:t>
            </a:r>
            <a:r>
              <a:rPr lang="en-CA" b="1" dirty="0">
                <a:highlight>
                  <a:srgbClr val="FFFF00"/>
                </a:highlight>
              </a:rPr>
              <a:t>)</a:t>
            </a:r>
            <a:r>
              <a:rPr lang="en-CA" dirty="0"/>
              <a:t> , and </a:t>
            </a:r>
            <a:r>
              <a:rPr lang="en-CA" b="1" dirty="0">
                <a:highlight>
                  <a:srgbClr val="FFFF00"/>
                </a:highlight>
              </a:rPr>
              <a:t>do the works you did at first</a:t>
            </a:r>
            <a:r>
              <a:rPr lang="en-CA" dirty="0"/>
              <a:t>.  If not, </a:t>
            </a:r>
            <a:r>
              <a:rPr lang="en-CA" b="1" dirty="0">
                <a:highlight>
                  <a:srgbClr val="FFFF00"/>
                </a:highlight>
              </a:rPr>
              <a:t>I will</a:t>
            </a:r>
            <a:r>
              <a:rPr lang="en-CA" dirty="0"/>
              <a:t> come to you and </a:t>
            </a:r>
            <a:r>
              <a:rPr lang="en-CA" b="1" dirty="0">
                <a:highlight>
                  <a:srgbClr val="FFFF00"/>
                </a:highlight>
              </a:rPr>
              <a:t>remove your lampstand</a:t>
            </a:r>
            <a:r>
              <a:rPr lang="en-CA" dirty="0"/>
              <a:t> from its place, </a:t>
            </a:r>
            <a:r>
              <a:rPr lang="en-CA" b="1" dirty="0">
                <a:highlight>
                  <a:srgbClr val="FFFF00"/>
                </a:highlight>
              </a:rPr>
              <a:t>unless you repent (</a:t>
            </a:r>
            <a:r>
              <a:rPr lang="en-CA" b="1" dirty="0" err="1">
                <a:highlight>
                  <a:srgbClr val="FFFF00"/>
                </a:highlight>
              </a:rPr>
              <a:t>metanoeō</a:t>
            </a:r>
            <a:r>
              <a:rPr lang="en-CA" b="1" dirty="0">
                <a:highlight>
                  <a:srgbClr val="FFFF00"/>
                </a:highlight>
              </a:rPr>
              <a:t>)</a:t>
            </a:r>
            <a:r>
              <a:rPr lang="en-CA" dirty="0"/>
              <a:t> .</a:t>
            </a:r>
          </a:p>
          <a:p>
            <a:pPr lvl="1">
              <a:buFont typeface="Calibri" panose="020F0502020204030204" pitchFamily="34" charset="0"/>
              <a:buChar char="₋"/>
            </a:pPr>
            <a:r>
              <a:rPr lang="en-CA" dirty="0"/>
              <a:t>And to the angel of the church in </a:t>
            </a:r>
            <a:r>
              <a:rPr lang="en-CA" b="1" dirty="0">
                <a:highlight>
                  <a:srgbClr val="FFFF00"/>
                </a:highlight>
              </a:rPr>
              <a:t>Pergamum</a:t>
            </a:r>
            <a:r>
              <a:rPr lang="en-CA" dirty="0"/>
              <a:t> … So also you have </a:t>
            </a:r>
            <a:r>
              <a:rPr lang="en-CA" b="1" dirty="0">
                <a:highlight>
                  <a:srgbClr val="FFFF00"/>
                </a:highlight>
              </a:rPr>
              <a:t>some who hold the teaching </a:t>
            </a:r>
            <a:r>
              <a:rPr lang="en-CA" dirty="0"/>
              <a:t>of the Nicolaitans.  </a:t>
            </a:r>
            <a:r>
              <a:rPr lang="en-CA" b="1" dirty="0">
                <a:highlight>
                  <a:srgbClr val="FFFF00"/>
                </a:highlight>
              </a:rPr>
              <a:t>Therefore repent (</a:t>
            </a:r>
            <a:r>
              <a:rPr lang="en-CA" b="1" dirty="0" err="1">
                <a:highlight>
                  <a:srgbClr val="FFFF00"/>
                </a:highlight>
              </a:rPr>
              <a:t>metanoeō</a:t>
            </a:r>
            <a:r>
              <a:rPr lang="en-CA" b="1" dirty="0">
                <a:highlight>
                  <a:srgbClr val="FFFF00"/>
                </a:highlight>
              </a:rPr>
              <a:t>)</a:t>
            </a:r>
            <a:r>
              <a:rPr lang="en-CA" dirty="0"/>
              <a:t> . </a:t>
            </a:r>
          </a:p>
          <a:p>
            <a:pPr lvl="1">
              <a:buFont typeface="Calibri" panose="020F0502020204030204" pitchFamily="34" charset="0"/>
              <a:buChar char="₋"/>
            </a:pPr>
            <a:r>
              <a:rPr lang="en-CA" dirty="0"/>
              <a:t>And to the angel of the church in </a:t>
            </a:r>
            <a:r>
              <a:rPr lang="en-CA" b="1" dirty="0">
                <a:highlight>
                  <a:srgbClr val="FFFF00"/>
                </a:highlight>
              </a:rPr>
              <a:t>Thyatira</a:t>
            </a:r>
            <a:r>
              <a:rPr lang="en-CA" dirty="0"/>
              <a:t> …  But I have this against you, that you tolerate that woman </a:t>
            </a:r>
            <a:r>
              <a:rPr lang="en-CA" b="1" dirty="0">
                <a:highlight>
                  <a:srgbClr val="FFFF00"/>
                </a:highlight>
              </a:rPr>
              <a:t>Jezebel</a:t>
            </a:r>
            <a:r>
              <a:rPr lang="en-CA" dirty="0"/>
              <a:t>, who </a:t>
            </a:r>
            <a:r>
              <a:rPr lang="en-CA" b="1" dirty="0">
                <a:highlight>
                  <a:srgbClr val="FFFF00"/>
                </a:highlight>
              </a:rPr>
              <a:t>calls herself a prophetess</a:t>
            </a:r>
            <a:r>
              <a:rPr lang="en-CA" dirty="0"/>
              <a:t> and is teaching and seducing my servants to practice sexual immorality and to eat food sacrificed to idols.  </a:t>
            </a:r>
            <a:r>
              <a:rPr lang="en-CA" b="1" dirty="0">
                <a:highlight>
                  <a:srgbClr val="FFFF00"/>
                </a:highlight>
              </a:rPr>
              <a:t>I gave her time to repent (</a:t>
            </a:r>
            <a:r>
              <a:rPr lang="en-CA" b="1" dirty="0" err="1">
                <a:highlight>
                  <a:srgbClr val="FFFF00"/>
                </a:highlight>
              </a:rPr>
              <a:t>metanoeō</a:t>
            </a:r>
            <a:r>
              <a:rPr lang="en-CA" b="1" dirty="0">
                <a:highlight>
                  <a:srgbClr val="FFFF00"/>
                </a:highlight>
              </a:rPr>
              <a:t>)</a:t>
            </a:r>
            <a:r>
              <a:rPr lang="en-CA" dirty="0"/>
              <a:t> , but </a:t>
            </a:r>
            <a:r>
              <a:rPr lang="en-CA" b="1" dirty="0">
                <a:highlight>
                  <a:srgbClr val="FFFF00"/>
                </a:highlight>
              </a:rPr>
              <a:t>she refuses to repent (</a:t>
            </a:r>
            <a:r>
              <a:rPr lang="en-CA" b="1" dirty="0" err="1">
                <a:highlight>
                  <a:srgbClr val="FFFF00"/>
                </a:highlight>
              </a:rPr>
              <a:t>metanoeō</a:t>
            </a:r>
            <a:r>
              <a:rPr lang="en-CA" b="1" dirty="0">
                <a:highlight>
                  <a:srgbClr val="FFFF00"/>
                </a:highlight>
              </a:rPr>
              <a:t>)</a:t>
            </a:r>
            <a:r>
              <a:rPr lang="en-CA" dirty="0"/>
              <a:t>  of her sexual immorality. Behold, I will throw her onto a sickbed, and those who commit adultery with her I will throw into great tribulation, </a:t>
            </a:r>
            <a:r>
              <a:rPr lang="en-CA" b="1" dirty="0">
                <a:highlight>
                  <a:srgbClr val="FFFF00"/>
                </a:highlight>
              </a:rPr>
              <a:t>unless they repent (</a:t>
            </a:r>
            <a:r>
              <a:rPr lang="en-CA" b="1" dirty="0" err="1">
                <a:highlight>
                  <a:srgbClr val="FFFF00"/>
                </a:highlight>
              </a:rPr>
              <a:t>metanoeō</a:t>
            </a:r>
            <a:r>
              <a:rPr lang="en-CA" b="1" dirty="0">
                <a:highlight>
                  <a:srgbClr val="FFFF00"/>
                </a:highlight>
              </a:rPr>
              <a:t>)</a:t>
            </a:r>
            <a:r>
              <a:rPr lang="en-CA" dirty="0"/>
              <a:t> </a:t>
            </a:r>
            <a:r>
              <a:rPr lang="en-CA" b="1" dirty="0">
                <a:highlight>
                  <a:srgbClr val="FFFF00"/>
                </a:highlight>
              </a:rPr>
              <a:t> </a:t>
            </a:r>
            <a:r>
              <a:rPr lang="en-CA" dirty="0"/>
              <a:t>of her works …</a:t>
            </a:r>
          </a:p>
          <a:p>
            <a:pPr lvl="1">
              <a:buFont typeface="Calibri" panose="020F0502020204030204" pitchFamily="34" charset="0"/>
              <a:buChar char="₋"/>
            </a:pPr>
            <a:r>
              <a:rPr lang="en-CA" dirty="0"/>
              <a:t>And to the angel of the church in </a:t>
            </a:r>
            <a:r>
              <a:rPr lang="en-CA" b="1" dirty="0">
                <a:highlight>
                  <a:srgbClr val="FFFF00"/>
                </a:highlight>
              </a:rPr>
              <a:t>Sardis</a:t>
            </a:r>
            <a:r>
              <a:rPr lang="en-CA" dirty="0"/>
              <a:t> … </a:t>
            </a:r>
            <a:r>
              <a:rPr lang="en-CA" b="1" dirty="0">
                <a:highlight>
                  <a:srgbClr val="FFFF00"/>
                </a:highlight>
              </a:rPr>
              <a:t>Remember</a:t>
            </a:r>
            <a:r>
              <a:rPr lang="en-CA" dirty="0"/>
              <a:t>, then, what you received and heard. </a:t>
            </a:r>
            <a:r>
              <a:rPr lang="en-CA" b="1" dirty="0">
                <a:highlight>
                  <a:srgbClr val="FFFF00"/>
                </a:highlight>
              </a:rPr>
              <a:t>Keep it, and repent (</a:t>
            </a:r>
            <a:r>
              <a:rPr lang="en-CA" b="1" dirty="0" err="1">
                <a:highlight>
                  <a:srgbClr val="FFFF00"/>
                </a:highlight>
              </a:rPr>
              <a:t>metanoeō</a:t>
            </a:r>
            <a:r>
              <a:rPr lang="en-CA" b="1" dirty="0">
                <a:highlight>
                  <a:srgbClr val="FFFF00"/>
                </a:highlight>
              </a:rPr>
              <a:t>)</a:t>
            </a:r>
            <a:r>
              <a:rPr lang="en-CA" dirty="0"/>
              <a:t> .</a:t>
            </a:r>
          </a:p>
          <a:p>
            <a:pPr lvl="1">
              <a:buFont typeface="Calibri" panose="020F0502020204030204" pitchFamily="34" charset="0"/>
              <a:buChar char="₋"/>
            </a:pPr>
            <a:r>
              <a:rPr lang="en-CA" dirty="0"/>
              <a:t>And to the angel of the church in </a:t>
            </a:r>
            <a:r>
              <a:rPr lang="en-CA" b="1" dirty="0">
                <a:highlight>
                  <a:srgbClr val="FFFF00"/>
                </a:highlight>
              </a:rPr>
              <a:t>Laodicea</a:t>
            </a:r>
            <a:r>
              <a:rPr lang="en-CA" dirty="0"/>
              <a:t> … </a:t>
            </a:r>
            <a:r>
              <a:rPr lang="en-CA" b="1" dirty="0">
                <a:highlight>
                  <a:srgbClr val="FFFF00"/>
                </a:highlight>
              </a:rPr>
              <a:t>Those whom I love, I reprove and discipline, so be zealous and repent (</a:t>
            </a:r>
            <a:r>
              <a:rPr lang="en-CA" b="1" dirty="0" err="1">
                <a:highlight>
                  <a:srgbClr val="FFFF00"/>
                </a:highlight>
              </a:rPr>
              <a:t>metanoeō</a:t>
            </a:r>
            <a:r>
              <a:rPr lang="en-CA" b="1" dirty="0">
                <a:highlight>
                  <a:srgbClr val="FFFF00"/>
                </a:highlight>
              </a:rPr>
              <a:t>)</a:t>
            </a:r>
            <a:r>
              <a:rPr lang="en-CA" dirty="0"/>
              <a:t> . </a:t>
            </a:r>
          </a:p>
        </p:txBody>
      </p:sp>
    </p:spTree>
    <p:extLst>
      <p:ext uri="{BB962C8B-B14F-4D97-AF65-F5344CB8AC3E}">
        <p14:creationId xmlns:p14="http://schemas.microsoft.com/office/powerpoint/2010/main" val="794405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3652A-E6AE-7EEA-49D7-96F512A7F8C7}"/>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Failure of Saul</a:t>
            </a:r>
          </a:p>
        </p:txBody>
      </p:sp>
      <p:sp>
        <p:nvSpPr>
          <p:cNvPr id="3" name="Content Placeholder 2">
            <a:extLst>
              <a:ext uri="{FF2B5EF4-FFF2-40B4-BE49-F238E27FC236}">
                <a16:creationId xmlns:a16="http://schemas.microsoft.com/office/drawing/2014/main" id="{81358356-8AE1-1C46-7354-D83F79528740}"/>
              </a:ext>
            </a:extLst>
          </p:cNvPr>
          <p:cNvSpPr>
            <a:spLocks noGrp="1"/>
          </p:cNvSpPr>
          <p:nvPr>
            <p:ph idx="1"/>
          </p:nvPr>
        </p:nvSpPr>
        <p:spPr>
          <a:xfrm>
            <a:off x="0" y="1177871"/>
            <a:ext cx="11834191" cy="5680128"/>
          </a:xfrm>
        </p:spPr>
        <p:txBody>
          <a:bodyPr>
            <a:normAutofit lnSpcReduction="10000"/>
          </a:bodyPr>
          <a:lstStyle/>
          <a:p>
            <a:pPr marL="457200" lvl="1" indent="0">
              <a:buNone/>
            </a:pPr>
            <a:r>
              <a:rPr lang="en-CA" b="1" u="sng" dirty="0"/>
              <a:t>1 Samuel 13:8-12 ESV</a:t>
            </a:r>
          </a:p>
          <a:p>
            <a:pPr marL="457200" lvl="1" indent="0">
              <a:spcBef>
                <a:spcPts val="0"/>
              </a:spcBef>
              <a:buNone/>
            </a:pPr>
            <a:r>
              <a:rPr lang="en-CA" dirty="0"/>
              <a:t>He waited seven days, </a:t>
            </a:r>
            <a:r>
              <a:rPr lang="en-CA" b="1" dirty="0">
                <a:highlight>
                  <a:srgbClr val="FFFF00"/>
                </a:highlight>
              </a:rPr>
              <a:t>the time appointed by Samuel</a:t>
            </a:r>
            <a:r>
              <a:rPr lang="en-CA" dirty="0"/>
              <a:t>.  But Samuel did not come to Gilgal, and the people were scattering from him.  So </a:t>
            </a:r>
            <a:r>
              <a:rPr lang="en-CA" b="1" dirty="0">
                <a:highlight>
                  <a:srgbClr val="FFFF00"/>
                </a:highlight>
              </a:rPr>
              <a:t>Saul said</a:t>
            </a:r>
            <a:r>
              <a:rPr lang="en-CA" dirty="0"/>
              <a:t>, “Bring the burnt offering here to me, and the peace offerings.”  And </a:t>
            </a:r>
            <a:r>
              <a:rPr lang="en-CA" b="1" dirty="0">
                <a:highlight>
                  <a:srgbClr val="FFFF00"/>
                </a:highlight>
              </a:rPr>
              <a:t>he offered the burnt offering</a:t>
            </a:r>
            <a:r>
              <a:rPr lang="en-CA" dirty="0"/>
              <a:t>.  As soon as he had finished offering the burnt offering, behold, Samuel came.  And Saul went out to meet him and greet him.  </a:t>
            </a:r>
          </a:p>
          <a:p>
            <a:pPr marL="457200" lvl="1" indent="0">
              <a:spcBef>
                <a:spcPts val="0"/>
              </a:spcBef>
              <a:buNone/>
            </a:pPr>
            <a:r>
              <a:rPr lang="en-CA" b="1" dirty="0">
                <a:highlight>
                  <a:srgbClr val="FFFF00"/>
                </a:highlight>
              </a:rPr>
              <a:t>Samuel said</a:t>
            </a:r>
            <a:r>
              <a:rPr lang="en-CA" dirty="0"/>
              <a:t>, “</a:t>
            </a:r>
            <a:r>
              <a:rPr lang="en-CA" b="1" dirty="0">
                <a:highlight>
                  <a:srgbClr val="FFFF00"/>
                </a:highlight>
              </a:rPr>
              <a:t>What have you done</a:t>
            </a:r>
            <a:r>
              <a:rPr lang="en-CA" dirty="0"/>
              <a:t>?”  And Saul said, “When I saw that the people were scattering from me, and that you did not come within the days appointed, and that the Philistines had mustered at </a:t>
            </a:r>
            <a:r>
              <a:rPr lang="en-CA" dirty="0" err="1"/>
              <a:t>Michmash</a:t>
            </a:r>
            <a:r>
              <a:rPr lang="en-CA" dirty="0"/>
              <a:t>,  I said, ‘Now the Philistines will come down against me at Gilgal, and I have not sought the favor of the LORD.’  </a:t>
            </a:r>
            <a:r>
              <a:rPr lang="en-CA" b="1" dirty="0">
                <a:highlight>
                  <a:srgbClr val="FFFF00"/>
                </a:highlight>
              </a:rPr>
              <a:t>So I forced myself, and offered the burnt offering</a:t>
            </a:r>
            <a:r>
              <a:rPr lang="en-CA" dirty="0"/>
              <a:t>.” </a:t>
            </a:r>
          </a:p>
          <a:p>
            <a:r>
              <a:rPr lang="en-CA" b="1" dirty="0">
                <a:highlight>
                  <a:srgbClr val="FFFF00"/>
                </a:highlight>
              </a:rPr>
              <a:t>It is NOT clear what actually happened</a:t>
            </a:r>
            <a:r>
              <a:rPr lang="en-CA" dirty="0"/>
              <a:t>: Saul may have performed some impropriety in the offering, but the language is very similar to another offering:</a:t>
            </a:r>
          </a:p>
          <a:p>
            <a:pPr marL="457200" lvl="1" indent="0">
              <a:spcBef>
                <a:spcPts val="0"/>
              </a:spcBef>
              <a:buNone/>
            </a:pPr>
            <a:r>
              <a:rPr lang="en-CA" b="1" u="sng" dirty="0"/>
              <a:t>1  Samuel 11:15 ESV </a:t>
            </a:r>
          </a:p>
          <a:p>
            <a:pPr marL="457200" lvl="1" indent="0">
              <a:spcBef>
                <a:spcPts val="0"/>
              </a:spcBef>
              <a:buNone/>
            </a:pPr>
            <a:r>
              <a:rPr lang="en-CA" dirty="0"/>
              <a:t>So all the people went to Gilgal, and there they made Saul king before the LORD in Gilgal. </a:t>
            </a:r>
            <a:r>
              <a:rPr lang="en-CA" b="1" dirty="0">
                <a:highlight>
                  <a:srgbClr val="FFFF00"/>
                </a:highlight>
              </a:rPr>
              <a:t>There they sacrificed peace offerings before the LORD</a:t>
            </a:r>
            <a:r>
              <a:rPr lang="en-CA" dirty="0"/>
              <a:t>, and there Saul and all the men of Israel rejoiced greatly.</a:t>
            </a:r>
          </a:p>
          <a:p>
            <a:endParaRPr lang="en-CA" dirty="0"/>
          </a:p>
        </p:txBody>
      </p:sp>
    </p:spTree>
    <p:extLst>
      <p:ext uri="{BB962C8B-B14F-4D97-AF65-F5344CB8AC3E}">
        <p14:creationId xmlns:p14="http://schemas.microsoft.com/office/powerpoint/2010/main" val="3541883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253DC-3FE9-23AB-0403-CF13077FA015}"/>
              </a:ext>
            </a:extLst>
          </p:cNvPr>
          <p:cNvSpPr>
            <a:spLocks noGrp="1"/>
          </p:cNvSpPr>
          <p:nvPr>
            <p:ph type="title"/>
          </p:nvPr>
        </p:nvSpPr>
        <p:spPr>
          <a:xfrm>
            <a:off x="838200" y="1"/>
            <a:ext cx="10515600" cy="1162372"/>
          </a:xfrm>
        </p:spPr>
        <p:txBody>
          <a:bodyPr/>
          <a:lstStyle/>
          <a:p>
            <a:pPr algn="ctr"/>
            <a:r>
              <a:rPr lang="en-CA" b="1" dirty="0">
                <a:latin typeface="Arial Black" panose="020B0A04020102020204" pitchFamily="34" charset="0"/>
              </a:rPr>
              <a:t>Back to David</a:t>
            </a:r>
          </a:p>
        </p:txBody>
      </p:sp>
      <p:sp>
        <p:nvSpPr>
          <p:cNvPr id="3" name="Content Placeholder 2">
            <a:extLst>
              <a:ext uri="{FF2B5EF4-FFF2-40B4-BE49-F238E27FC236}">
                <a16:creationId xmlns:a16="http://schemas.microsoft.com/office/drawing/2014/main" id="{716B9196-AC7D-FCD6-7D57-9EF55FF09EED}"/>
              </a:ext>
            </a:extLst>
          </p:cNvPr>
          <p:cNvSpPr>
            <a:spLocks noGrp="1"/>
          </p:cNvSpPr>
          <p:nvPr>
            <p:ph idx="1"/>
          </p:nvPr>
        </p:nvSpPr>
        <p:spPr>
          <a:xfrm>
            <a:off x="617764" y="953147"/>
            <a:ext cx="10956472" cy="5904852"/>
          </a:xfrm>
        </p:spPr>
        <p:txBody>
          <a:bodyPr>
            <a:normAutofit/>
          </a:bodyPr>
          <a:lstStyle/>
          <a:p>
            <a:r>
              <a:rPr lang="en-CA" dirty="0"/>
              <a:t>Psalm 139 seems to be </a:t>
            </a:r>
            <a:r>
              <a:rPr lang="en-CA" b="1" dirty="0">
                <a:highlight>
                  <a:srgbClr val="FFFF00"/>
                </a:highlight>
              </a:rPr>
              <a:t>David’s summary of his relationship with YHWH</a:t>
            </a:r>
            <a:r>
              <a:rPr lang="en-CA" dirty="0"/>
              <a:t>: he has </a:t>
            </a:r>
            <a:r>
              <a:rPr lang="en-CA" b="1" dirty="0">
                <a:highlight>
                  <a:srgbClr val="FFFF00"/>
                </a:highlight>
              </a:rPr>
              <a:t>learned the life lessons</a:t>
            </a:r>
            <a:r>
              <a:rPr lang="en-CA" dirty="0"/>
              <a:t> laid on him; the </a:t>
            </a:r>
            <a:r>
              <a:rPr lang="en-CA" b="1" dirty="0">
                <a:highlight>
                  <a:srgbClr val="FFFF00"/>
                </a:highlight>
              </a:rPr>
              <a:t>repentance</a:t>
            </a:r>
            <a:r>
              <a:rPr lang="en-CA" dirty="0"/>
              <a:t> reflected in Psalm 51 </a:t>
            </a:r>
            <a:r>
              <a:rPr lang="en-CA" b="1" dirty="0">
                <a:highlight>
                  <a:srgbClr val="FFFF00"/>
                </a:highlight>
              </a:rPr>
              <a:t>has shaped him to know God</a:t>
            </a:r>
            <a:r>
              <a:rPr lang="en-CA" dirty="0"/>
              <a:t>; he looks to the promise of God: </a:t>
            </a:r>
          </a:p>
          <a:p>
            <a:pPr marL="457200" lvl="1" indent="0">
              <a:spcBef>
                <a:spcPts val="0"/>
              </a:spcBef>
              <a:buNone/>
            </a:pPr>
            <a:r>
              <a:rPr lang="en-CA" b="1" u="sng" dirty="0"/>
              <a:t>Psalm 139:1-3, 6-7, 17, 23-24 ESV</a:t>
            </a:r>
          </a:p>
          <a:p>
            <a:pPr marL="457200" lvl="1" indent="0">
              <a:spcBef>
                <a:spcPts val="0"/>
              </a:spcBef>
              <a:buNone/>
            </a:pPr>
            <a:r>
              <a:rPr lang="en-CA" dirty="0"/>
              <a:t>O LORD, </a:t>
            </a:r>
            <a:r>
              <a:rPr lang="en-CA" b="1" dirty="0">
                <a:highlight>
                  <a:srgbClr val="FFFF00"/>
                </a:highlight>
              </a:rPr>
              <a:t>you have searched me and known me</a:t>
            </a:r>
            <a:r>
              <a:rPr lang="en-CA" dirty="0"/>
              <a:t>!</a:t>
            </a:r>
            <a:br>
              <a:rPr lang="en-CA" dirty="0"/>
            </a:br>
            <a:r>
              <a:rPr lang="en-CA" dirty="0"/>
              <a:t>You know when I sit down and when I rise up; </a:t>
            </a:r>
            <a:r>
              <a:rPr lang="en-CA" b="1" dirty="0">
                <a:highlight>
                  <a:srgbClr val="FFFF00"/>
                </a:highlight>
              </a:rPr>
              <a:t>you discern my thoughts</a:t>
            </a:r>
            <a:r>
              <a:rPr lang="en-CA" dirty="0"/>
              <a:t> from afar.</a:t>
            </a:r>
            <a:br>
              <a:rPr lang="en-CA" dirty="0"/>
            </a:br>
            <a:r>
              <a:rPr lang="en-CA" dirty="0"/>
              <a:t>You search out my path and my lying down and are </a:t>
            </a:r>
            <a:r>
              <a:rPr lang="en-CA" b="1" dirty="0">
                <a:highlight>
                  <a:srgbClr val="FFFF00"/>
                </a:highlight>
              </a:rPr>
              <a:t>acquainted with all my ways</a:t>
            </a:r>
            <a:r>
              <a:rPr lang="en-CA" dirty="0"/>
              <a:t>.</a:t>
            </a:r>
          </a:p>
          <a:p>
            <a:pPr marL="457200" lvl="1" indent="0">
              <a:spcBef>
                <a:spcPts val="1200"/>
              </a:spcBef>
              <a:buNone/>
            </a:pPr>
            <a:r>
              <a:rPr lang="en-CA" b="1" dirty="0">
                <a:highlight>
                  <a:srgbClr val="FFFF00"/>
                </a:highlight>
              </a:rPr>
              <a:t>Such knowledge is too wonderful for me</a:t>
            </a:r>
            <a:r>
              <a:rPr lang="en-CA" dirty="0"/>
              <a:t>; it is high; I cannot attain it.</a:t>
            </a:r>
          </a:p>
          <a:p>
            <a:pPr marL="457200" lvl="1" indent="0">
              <a:spcBef>
                <a:spcPts val="1200"/>
              </a:spcBef>
              <a:buNone/>
            </a:pPr>
            <a:r>
              <a:rPr lang="en-CA" dirty="0"/>
              <a:t>Where shall I go from your Spirit?  Or where shall I flee from your presence?</a:t>
            </a:r>
            <a:br>
              <a:rPr lang="en-CA" dirty="0"/>
            </a:br>
            <a:r>
              <a:rPr lang="en-CA" b="1" dirty="0">
                <a:highlight>
                  <a:srgbClr val="FFFF00"/>
                </a:highlight>
              </a:rPr>
              <a:t>How precious to me are your thoughts</a:t>
            </a:r>
            <a:r>
              <a:rPr lang="en-CA" dirty="0"/>
              <a:t>, O God!  How vast is the sum of them!</a:t>
            </a:r>
          </a:p>
          <a:p>
            <a:pPr marL="457200" lvl="1" indent="0">
              <a:spcBef>
                <a:spcPts val="1200"/>
              </a:spcBef>
              <a:buNone/>
            </a:pPr>
            <a:r>
              <a:rPr lang="en-CA" b="1" dirty="0">
                <a:highlight>
                  <a:srgbClr val="FFFF00"/>
                </a:highlight>
              </a:rPr>
              <a:t>Search me, O God, and know my heart</a:t>
            </a:r>
            <a:r>
              <a:rPr lang="en-CA" dirty="0"/>
              <a:t>!  Try me and know my thoughts!</a:t>
            </a:r>
            <a:br>
              <a:rPr lang="en-CA" dirty="0"/>
            </a:br>
            <a:r>
              <a:rPr lang="en-CA" dirty="0"/>
              <a:t>And see if there be any grievous way in me, and </a:t>
            </a:r>
            <a:r>
              <a:rPr lang="en-CA" b="1" dirty="0">
                <a:highlight>
                  <a:srgbClr val="FFFF00"/>
                </a:highlight>
              </a:rPr>
              <a:t>lead me in the way everlasting</a:t>
            </a:r>
            <a:r>
              <a:rPr lang="en-CA" dirty="0"/>
              <a:t>!</a:t>
            </a:r>
          </a:p>
          <a:p>
            <a:r>
              <a:rPr lang="en-CA" dirty="0"/>
              <a:t>“</a:t>
            </a:r>
            <a:r>
              <a:rPr lang="en-CA" b="1" dirty="0">
                <a:highlight>
                  <a:srgbClr val="FFFF00"/>
                </a:highlight>
              </a:rPr>
              <a:t>the way everlasting</a:t>
            </a:r>
            <a:r>
              <a:rPr lang="en-CA" dirty="0"/>
              <a:t>” is the Way of God which prepares a person to be a candidate for the gift of eternal life</a:t>
            </a:r>
          </a:p>
        </p:txBody>
      </p:sp>
    </p:spTree>
    <p:extLst>
      <p:ext uri="{BB962C8B-B14F-4D97-AF65-F5344CB8AC3E}">
        <p14:creationId xmlns:p14="http://schemas.microsoft.com/office/powerpoint/2010/main" val="373544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7A814-91DE-76AA-EC84-7CC59CD2FEA4}"/>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E3E65967-E4D7-D98C-F448-81693D38203B}"/>
              </a:ext>
            </a:extLst>
          </p:cNvPr>
          <p:cNvSpPr>
            <a:spLocks noGrp="1"/>
          </p:cNvSpPr>
          <p:nvPr>
            <p:ph idx="1"/>
          </p:nvPr>
        </p:nvSpPr>
        <p:spPr>
          <a:xfrm>
            <a:off x="573436" y="1131376"/>
            <a:ext cx="11034795" cy="5726623"/>
          </a:xfrm>
        </p:spPr>
        <p:txBody>
          <a:bodyPr/>
          <a:lstStyle/>
          <a:p>
            <a:r>
              <a:rPr lang="en-CA" b="1" dirty="0">
                <a:highlight>
                  <a:srgbClr val="FFFF00"/>
                </a:highlight>
              </a:rPr>
              <a:t>Repentance is NOT a “one time” thing</a:t>
            </a:r>
          </a:p>
          <a:p>
            <a:r>
              <a:rPr lang="en-CA" dirty="0"/>
              <a:t>The objective of the Christian life is to grow to become like God</a:t>
            </a:r>
          </a:p>
          <a:p>
            <a:r>
              <a:rPr lang="en-CA" dirty="0"/>
              <a:t>As with David, we need to </a:t>
            </a:r>
            <a:r>
              <a:rPr lang="en-CA" b="1" dirty="0">
                <a:highlight>
                  <a:srgbClr val="FFFF00"/>
                </a:highlight>
              </a:rPr>
              <a:t>deeply understand the vast gulf</a:t>
            </a:r>
            <a:r>
              <a:rPr lang="en-CA" dirty="0"/>
              <a:t> that exists between us as human beings and the Great Creator who inhabits eternity</a:t>
            </a:r>
          </a:p>
          <a:p>
            <a:r>
              <a:rPr lang="en-CA" dirty="0"/>
              <a:t>As we understand our true nature and what God wants us to become, we </a:t>
            </a:r>
            <a:r>
              <a:rPr lang="en-CA"/>
              <a:t>come to understand </a:t>
            </a:r>
            <a:r>
              <a:rPr lang="en-CA" b="1" dirty="0">
                <a:highlight>
                  <a:srgbClr val="FFFF00"/>
                </a:highlight>
              </a:rPr>
              <a:t>what “repentance” is all about</a:t>
            </a:r>
          </a:p>
          <a:p>
            <a:r>
              <a:rPr lang="en-CA" b="1" dirty="0">
                <a:highlight>
                  <a:srgbClr val="FFFF00"/>
                </a:highlight>
              </a:rPr>
              <a:t>We must completely change</a:t>
            </a:r>
            <a:r>
              <a:rPr lang="en-CA" dirty="0"/>
              <a:t> our mind/attitude/perspective to become like God</a:t>
            </a:r>
          </a:p>
          <a:p>
            <a:r>
              <a:rPr lang="en-CA" dirty="0"/>
              <a:t>We must </a:t>
            </a:r>
            <a:r>
              <a:rPr lang="en-CA" b="1" dirty="0">
                <a:highlight>
                  <a:srgbClr val="FFFF00"/>
                </a:highlight>
              </a:rPr>
              <a:t>repent of everything we are</a:t>
            </a:r>
            <a:r>
              <a:rPr lang="en-CA" dirty="0"/>
              <a:t> as sinning human beings so that God can look on us as potential sons and daughters  </a:t>
            </a:r>
          </a:p>
          <a:p>
            <a:r>
              <a:rPr lang="en-CA" b="1" dirty="0">
                <a:highlight>
                  <a:srgbClr val="FFFF00"/>
                </a:highlight>
              </a:rPr>
              <a:t>Then God can consider granting us the gift of eternal life</a:t>
            </a:r>
          </a:p>
        </p:txBody>
      </p:sp>
    </p:spTree>
    <p:extLst>
      <p:ext uri="{BB962C8B-B14F-4D97-AF65-F5344CB8AC3E}">
        <p14:creationId xmlns:p14="http://schemas.microsoft.com/office/powerpoint/2010/main" val="3672475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A452AC-C15B-34F8-7212-485DBC1C3D23}"/>
              </a:ext>
            </a:extLst>
          </p:cNvPr>
          <p:cNvSpPr txBox="1"/>
          <p:nvPr/>
        </p:nvSpPr>
        <p:spPr>
          <a:xfrm>
            <a:off x="0" y="637314"/>
            <a:ext cx="12192000" cy="6109365"/>
          </a:xfrm>
          <a:prstGeom prst="rect">
            <a:avLst/>
          </a:prstGeom>
          <a:noFill/>
        </p:spPr>
        <p:txBody>
          <a:bodyPr wrap="square">
            <a:spAutoFit/>
          </a:bodyPr>
          <a:lstStyle/>
          <a:p>
            <a:pPr marL="223838" indent="-223838">
              <a:buFont typeface="Arial" panose="020B0604020202020204" pitchFamily="34" charset="0"/>
              <a:buChar char="•"/>
            </a:pPr>
            <a:r>
              <a:rPr lang="en-CA" sz="2800" dirty="0"/>
              <a:t>At Saul’s “conversion”, </a:t>
            </a:r>
            <a:r>
              <a:rPr lang="en-CA" sz="2800" b="1" dirty="0">
                <a:highlight>
                  <a:srgbClr val="FFFF00"/>
                </a:highlight>
              </a:rPr>
              <a:t>Samuel had established a protocol</a:t>
            </a:r>
            <a:r>
              <a:rPr lang="en-CA" sz="2800" dirty="0"/>
              <a:t>:</a:t>
            </a:r>
          </a:p>
          <a:p>
            <a:pPr lvl="1"/>
            <a:r>
              <a:rPr lang="en-CA" sz="2400" b="1" u="sng" dirty="0"/>
              <a:t>1 Samuel 10:7-9 ESV</a:t>
            </a:r>
          </a:p>
          <a:p>
            <a:pPr lvl="1"/>
            <a:r>
              <a:rPr lang="en-CA" sz="2400" dirty="0"/>
              <a:t>Now when these signs meet you, do what your hand finds to do, </a:t>
            </a:r>
            <a:r>
              <a:rPr lang="en-CA" sz="2400" b="1" dirty="0">
                <a:highlight>
                  <a:srgbClr val="FFFF00"/>
                </a:highlight>
              </a:rPr>
              <a:t>for God is with you</a:t>
            </a:r>
            <a:r>
              <a:rPr lang="en-CA" sz="2400" dirty="0"/>
              <a:t>.  Then </a:t>
            </a:r>
            <a:r>
              <a:rPr lang="en-CA" sz="2400" b="1" dirty="0">
                <a:highlight>
                  <a:srgbClr val="FFFF00"/>
                </a:highlight>
              </a:rPr>
              <a:t>go down before me to Gilgal</a:t>
            </a:r>
            <a:r>
              <a:rPr lang="en-CA" sz="2400" dirty="0"/>
              <a:t>.  And behold, I am coming down to you to offer burnt offerings and to sacrifice peace offerings.  </a:t>
            </a:r>
            <a:r>
              <a:rPr lang="en-CA" sz="2400" b="1" dirty="0">
                <a:highlight>
                  <a:srgbClr val="FFFF00"/>
                </a:highlight>
              </a:rPr>
              <a:t>Seven days you shall wait</a:t>
            </a:r>
            <a:r>
              <a:rPr lang="en-CA" sz="2400" dirty="0"/>
              <a:t>, until I come to you and show you what you shall do.”  When he turned his back to leave Samuel, </a:t>
            </a:r>
            <a:r>
              <a:rPr lang="en-CA" sz="2400" b="1" dirty="0">
                <a:highlight>
                  <a:srgbClr val="FFFF00"/>
                </a:highlight>
              </a:rPr>
              <a:t>God gave him another heart</a:t>
            </a:r>
            <a:r>
              <a:rPr lang="en-CA" sz="2400" dirty="0"/>
              <a:t>. And all these signs came to pass that day. </a:t>
            </a:r>
          </a:p>
          <a:p>
            <a:pPr marL="223838" indent="-223838">
              <a:spcBef>
                <a:spcPts val="1200"/>
              </a:spcBef>
              <a:buFont typeface="Arial" panose="020B0604020202020204" pitchFamily="34" charset="0"/>
              <a:buChar char="•"/>
            </a:pPr>
            <a:r>
              <a:rPr lang="en-CA" sz="2800" dirty="0"/>
              <a:t>We do NOT have a detailed chronology, but </a:t>
            </a:r>
            <a:r>
              <a:rPr lang="en-CA" sz="2800" b="1" dirty="0">
                <a:highlight>
                  <a:srgbClr val="FFFF00"/>
                </a:highlight>
              </a:rPr>
              <a:t>this may have been as much as several years earlier</a:t>
            </a:r>
            <a:r>
              <a:rPr lang="en-CA" sz="2800" dirty="0"/>
              <a:t> – Samuel had already “anointed” Saul to be King</a:t>
            </a:r>
          </a:p>
          <a:p>
            <a:pPr marL="223838" indent="-223838">
              <a:spcBef>
                <a:spcPts val="1200"/>
              </a:spcBef>
              <a:buFont typeface="Arial" panose="020B0604020202020204" pitchFamily="34" charset="0"/>
              <a:buChar char="•"/>
            </a:pPr>
            <a:r>
              <a:rPr lang="en-CA" sz="2800" dirty="0"/>
              <a:t>Next there was </a:t>
            </a:r>
            <a:r>
              <a:rPr lang="en-CA" sz="2800" b="1" dirty="0">
                <a:highlight>
                  <a:srgbClr val="FFFF00"/>
                </a:highlight>
              </a:rPr>
              <a:t>a public ceremony to proclaim Saul king</a:t>
            </a:r>
            <a:r>
              <a:rPr lang="en-CA" sz="2800" dirty="0"/>
              <a:t>:</a:t>
            </a:r>
            <a:endParaRPr lang="en-CA" sz="2400" dirty="0"/>
          </a:p>
          <a:p>
            <a:pPr lvl="1"/>
            <a:r>
              <a:rPr lang="en-CA" sz="2400" b="1" u="sng" dirty="0"/>
              <a:t>1 Samuel 10:17, 21, 24</a:t>
            </a:r>
          </a:p>
          <a:p>
            <a:pPr lvl="1"/>
            <a:r>
              <a:rPr lang="en-CA" sz="2400" dirty="0"/>
              <a:t>Now Samuel called the people together to the LORD at Mizpah.  … Saul the son of Kish was taken by lot. … And all the people shouted, “</a:t>
            </a:r>
            <a:r>
              <a:rPr lang="en-CA" sz="2400" b="1" dirty="0">
                <a:highlight>
                  <a:srgbClr val="FFFF00"/>
                </a:highlight>
              </a:rPr>
              <a:t>Long live the king</a:t>
            </a:r>
            <a:r>
              <a:rPr lang="en-CA" sz="2400" dirty="0"/>
              <a:t>!”</a:t>
            </a:r>
          </a:p>
          <a:p>
            <a:pPr marL="223838" indent="-223838">
              <a:spcBef>
                <a:spcPts val="600"/>
              </a:spcBef>
              <a:buFont typeface="Arial" panose="020B0604020202020204" pitchFamily="34" charset="0"/>
              <a:buChar char="•"/>
            </a:pPr>
            <a:endParaRPr lang="en-CA" sz="2800" dirty="0"/>
          </a:p>
        </p:txBody>
      </p:sp>
    </p:spTree>
    <p:extLst>
      <p:ext uri="{BB962C8B-B14F-4D97-AF65-F5344CB8AC3E}">
        <p14:creationId xmlns:p14="http://schemas.microsoft.com/office/powerpoint/2010/main" val="3538855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4FB3-5F7C-A9EC-C503-BFC226EBDB91}"/>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Saul’s “Attitude” Problem</a:t>
            </a:r>
          </a:p>
        </p:txBody>
      </p:sp>
      <p:sp>
        <p:nvSpPr>
          <p:cNvPr id="3" name="Content Placeholder 2">
            <a:extLst>
              <a:ext uri="{FF2B5EF4-FFF2-40B4-BE49-F238E27FC236}">
                <a16:creationId xmlns:a16="http://schemas.microsoft.com/office/drawing/2014/main" id="{51D85FFA-0E1C-7940-5A17-7B7F2C1E260C}"/>
              </a:ext>
            </a:extLst>
          </p:cNvPr>
          <p:cNvSpPr>
            <a:spLocks noGrp="1"/>
          </p:cNvSpPr>
          <p:nvPr>
            <p:ph idx="1"/>
          </p:nvPr>
        </p:nvSpPr>
        <p:spPr>
          <a:xfrm>
            <a:off x="0" y="932688"/>
            <a:ext cx="12192000" cy="5925311"/>
          </a:xfrm>
        </p:spPr>
        <p:txBody>
          <a:bodyPr>
            <a:normAutofit lnSpcReduction="10000"/>
          </a:bodyPr>
          <a:lstStyle/>
          <a:p>
            <a:r>
              <a:rPr lang="en-CA" b="1" dirty="0">
                <a:highlight>
                  <a:srgbClr val="FFFF00"/>
                </a:highlight>
              </a:rPr>
              <a:t>A more serious threat arose</a:t>
            </a:r>
            <a:r>
              <a:rPr lang="en-CA" dirty="0"/>
              <a:t>:  </a:t>
            </a:r>
            <a:r>
              <a:rPr lang="en-CA" sz="2400" b="1" u="sng" dirty="0"/>
              <a:t>1 Samuel 13:5a, 6a, 7b ESV</a:t>
            </a:r>
            <a:endParaRPr lang="en-CA" b="1" u="sng" dirty="0"/>
          </a:p>
          <a:p>
            <a:pPr marL="457200" lvl="1" indent="0">
              <a:spcBef>
                <a:spcPts val="0"/>
              </a:spcBef>
              <a:buNone/>
            </a:pPr>
            <a:r>
              <a:rPr lang="en-CA" dirty="0"/>
              <a:t>And </a:t>
            </a:r>
            <a:r>
              <a:rPr lang="en-CA" b="1" dirty="0">
                <a:highlight>
                  <a:srgbClr val="FFFF00"/>
                </a:highlight>
              </a:rPr>
              <a:t>the Philistines mustered</a:t>
            </a:r>
            <a:r>
              <a:rPr lang="en-CA" dirty="0"/>
              <a:t> to fight with Israel, thirty thousand chariots and six thousand horsemen and troops like the sand on the seashore in multitude. … </a:t>
            </a:r>
            <a:r>
              <a:rPr lang="en-CA" b="1" dirty="0">
                <a:highlight>
                  <a:srgbClr val="FFFF00"/>
                </a:highlight>
              </a:rPr>
              <a:t>the men of Israel saw that they were in trouble</a:t>
            </a:r>
            <a:r>
              <a:rPr lang="en-CA" dirty="0"/>
              <a:t> … Saul was still at Gilgal, and all the people followed him trembling. </a:t>
            </a:r>
          </a:p>
          <a:p>
            <a:pPr>
              <a:spcBef>
                <a:spcPts val="1200"/>
              </a:spcBef>
            </a:pPr>
            <a:r>
              <a:rPr lang="en-CA" b="1" dirty="0">
                <a:highlight>
                  <a:srgbClr val="FFFF00"/>
                </a:highlight>
              </a:rPr>
              <a:t>Samuel invoked the protocol</a:t>
            </a:r>
            <a:r>
              <a:rPr lang="en-CA" dirty="0"/>
              <a:t>:  </a:t>
            </a:r>
            <a:r>
              <a:rPr lang="en-CA" sz="2400" b="1" u="sng" dirty="0"/>
              <a:t>1 Samuel 13:8 ESV</a:t>
            </a:r>
            <a:endParaRPr lang="en-CA" b="1" u="sng" dirty="0"/>
          </a:p>
          <a:p>
            <a:pPr marL="457200" lvl="1" indent="0">
              <a:spcBef>
                <a:spcPts val="0"/>
              </a:spcBef>
              <a:buNone/>
            </a:pPr>
            <a:r>
              <a:rPr lang="en-CA" b="1" dirty="0">
                <a:highlight>
                  <a:srgbClr val="FFFF00"/>
                </a:highlight>
              </a:rPr>
              <a:t>He waited seven days</a:t>
            </a:r>
            <a:r>
              <a:rPr lang="en-CA" dirty="0"/>
              <a:t>, </a:t>
            </a:r>
            <a:r>
              <a:rPr lang="en-CA" b="1" dirty="0">
                <a:highlight>
                  <a:srgbClr val="FFFF00"/>
                </a:highlight>
              </a:rPr>
              <a:t>the time appointed by Samuel</a:t>
            </a:r>
            <a:r>
              <a:rPr lang="en-CA" dirty="0"/>
              <a:t>.  But Samuel did not come to Gilgal, and the people were scattering from him. </a:t>
            </a:r>
          </a:p>
          <a:p>
            <a:pPr>
              <a:spcBef>
                <a:spcPts val="1200"/>
              </a:spcBef>
            </a:pPr>
            <a:r>
              <a:rPr lang="en-CA" dirty="0"/>
              <a:t>Saul panicked and </a:t>
            </a:r>
            <a:r>
              <a:rPr lang="en-CA" b="1" dirty="0">
                <a:highlight>
                  <a:srgbClr val="FFFF00"/>
                </a:highlight>
              </a:rPr>
              <a:t>took matters into his own hands</a:t>
            </a:r>
            <a:r>
              <a:rPr lang="en-CA" dirty="0"/>
              <a:t>: </a:t>
            </a:r>
            <a:r>
              <a:rPr lang="en-CA" sz="2400" b="1" u="sng" dirty="0"/>
              <a:t>1 Samuel 13:11-14a ESV</a:t>
            </a:r>
          </a:p>
          <a:p>
            <a:pPr marL="457200" lvl="1" indent="0">
              <a:lnSpc>
                <a:spcPct val="100000"/>
              </a:lnSpc>
              <a:spcBef>
                <a:spcPts val="0"/>
              </a:spcBef>
              <a:buNone/>
            </a:pPr>
            <a:r>
              <a:rPr lang="en-CA" dirty="0"/>
              <a:t> </a:t>
            </a:r>
            <a:r>
              <a:rPr lang="en-CA" b="1" dirty="0">
                <a:highlight>
                  <a:srgbClr val="FFFF00"/>
                </a:highlight>
              </a:rPr>
              <a:t>Samuel said, “What have you done?”</a:t>
            </a:r>
            <a:r>
              <a:rPr lang="en-CA" dirty="0"/>
              <a:t>  And Saul said, “When I saw that the people were scattering from me, and that </a:t>
            </a:r>
            <a:r>
              <a:rPr lang="en-CA" b="1" dirty="0">
                <a:highlight>
                  <a:srgbClr val="FFFF00"/>
                </a:highlight>
              </a:rPr>
              <a:t>you did not come within the days appointed</a:t>
            </a:r>
            <a:r>
              <a:rPr lang="en-CA" dirty="0"/>
              <a:t>, and that the Philistines had mustered at </a:t>
            </a:r>
            <a:r>
              <a:rPr lang="en-CA" dirty="0" err="1"/>
              <a:t>Michmash</a:t>
            </a:r>
            <a:r>
              <a:rPr lang="en-CA" dirty="0"/>
              <a:t>, I said, ‘Now the Philistines will come down against me at Gilgal, and </a:t>
            </a:r>
            <a:r>
              <a:rPr lang="en-CA" b="1" dirty="0">
                <a:highlight>
                  <a:srgbClr val="FFFF00"/>
                </a:highlight>
              </a:rPr>
              <a:t>I have not sought the favor of the LORD</a:t>
            </a:r>
            <a:r>
              <a:rPr lang="en-CA" dirty="0"/>
              <a:t>.’  </a:t>
            </a:r>
            <a:r>
              <a:rPr lang="en-CA" b="1" dirty="0">
                <a:highlight>
                  <a:srgbClr val="FFFF00"/>
                </a:highlight>
              </a:rPr>
              <a:t>So I forced myself</a:t>
            </a:r>
            <a:r>
              <a:rPr lang="en-CA" dirty="0"/>
              <a:t>, and offered the burnt offering.”  </a:t>
            </a:r>
          </a:p>
          <a:p>
            <a:pPr marL="457200" lvl="1" indent="0">
              <a:lnSpc>
                <a:spcPct val="100000"/>
              </a:lnSpc>
              <a:spcBef>
                <a:spcPts val="0"/>
              </a:spcBef>
              <a:buNone/>
            </a:pPr>
            <a:r>
              <a:rPr lang="en-CA" dirty="0"/>
              <a:t>And Samuel said to Saul, “You have done foolishly.  </a:t>
            </a:r>
            <a:r>
              <a:rPr lang="en-CA" b="1" dirty="0">
                <a:highlight>
                  <a:srgbClr val="FFFF00"/>
                </a:highlight>
              </a:rPr>
              <a:t>You have not kept the command of the LORD your God, with which he commanded you</a:t>
            </a:r>
            <a:r>
              <a:rPr lang="en-CA" dirty="0"/>
              <a:t>.  For then the LORD would have established your kingdom over Israel forever. But </a:t>
            </a:r>
            <a:r>
              <a:rPr lang="en-CA" b="1" dirty="0">
                <a:highlight>
                  <a:srgbClr val="FFFF00"/>
                </a:highlight>
              </a:rPr>
              <a:t>now your kingdom shall not continue</a:t>
            </a:r>
            <a:r>
              <a:rPr lang="en-CA" dirty="0"/>
              <a:t>. </a:t>
            </a:r>
          </a:p>
        </p:txBody>
      </p:sp>
    </p:spTree>
    <p:extLst>
      <p:ext uri="{BB962C8B-B14F-4D97-AF65-F5344CB8AC3E}">
        <p14:creationId xmlns:p14="http://schemas.microsoft.com/office/powerpoint/2010/main" val="358504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1371B-7BF4-5E0A-DC86-589EF9FC746C}"/>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Contrast David</a:t>
            </a:r>
          </a:p>
        </p:txBody>
      </p:sp>
      <p:sp>
        <p:nvSpPr>
          <p:cNvPr id="3" name="Content Placeholder 2">
            <a:extLst>
              <a:ext uri="{FF2B5EF4-FFF2-40B4-BE49-F238E27FC236}">
                <a16:creationId xmlns:a16="http://schemas.microsoft.com/office/drawing/2014/main" id="{A323C954-473B-DF1E-293C-D49A97795313}"/>
              </a:ext>
            </a:extLst>
          </p:cNvPr>
          <p:cNvSpPr>
            <a:spLocks noGrp="1"/>
          </p:cNvSpPr>
          <p:nvPr>
            <p:ph idx="1"/>
          </p:nvPr>
        </p:nvSpPr>
        <p:spPr>
          <a:xfrm>
            <a:off x="0" y="1175657"/>
            <a:ext cx="12192000" cy="5682342"/>
          </a:xfrm>
        </p:spPr>
        <p:txBody>
          <a:bodyPr/>
          <a:lstStyle/>
          <a:p>
            <a:pPr marL="457200" lvl="1" indent="0">
              <a:buNone/>
            </a:pPr>
            <a:r>
              <a:rPr lang="en-CA" b="1" u="sng" dirty="0"/>
              <a:t>2 Samuel 12:7, 9a, 13 ESV</a:t>
            </a:r>
          </a:p>
          <a:p>
            <a:pPr marL="457200" lvl="1" indent="0">
              <a:buNone/>
            </a:pPr>
            <a:r>
              <a:rPr lang="en-CA" b="1" dirty="0">
                <a:highlight>
                  <a:srgbClr val="FFFF00"/>
                </a:highlight>
              </a:rPr>
              <a:t>Nathan said to David</a:t>
            </a:r>
            <a:r>
              <a:rPr lang="en-CA" dirty="0"/>
              <a:t>, “</a:t>
            </a:r>
            <a:r>
              <a:rPr lang="en-CA" b="1" dirty="0">
                <a:highlight>
                  <a:srgbClr val="FFFF00"/>
                </a:highlight>
              </a:rPr>
              <a:t>You are the man</a:t>
            </a:r>
            <a:r>
              <a:rPr lang="en-CA" dirty="0"/>
              <a:t>! Thus says the LORD, the God of Israel … Why have you despised the word of the LORD, to do what is evil in his sight? …”  </a:t>
            </a:r>
            <a:r>
              <a:rPr lang="en-CA" b="1" dirty="0">
                <a:highlight>
                  <a:srgbClr val="FFFF00"/>
                </a:highlight>
              </a:rPr>
              <a:t>David said to Nathan</a:t>
            </a:r>
            <a:r>
              <a:rPr lang="en-CA" dirty="0"/>
              <a:t>, “</a:t>
            </a:r>
            <a:r>
              <a:rPr lang="en-CA" b="1" dirty="0">
                <a:highlight>
                  <a:srgbClr val="FFFF00"/>
                </a:highlight>
              </a:rPr>
              <a:t>I have sinned against the LORD</a:t>
            </a:r>
            <a:r>
              <a:rPr lang="en-CA" dirty="0"/>
              <a:t>.”  And Nathan said to David, “The LORD also has put away your sin; you shall not die.</a:t>
            </a:r>
          </a:p>
          <a:p>
            <a:pPr marL="457200" lvl="1" indent="0">
              <a:buNone/>
            </a:pPr>
            <a:r>
              <a:rPr lang="en-CA" b="1" u="sng" dirty="0"/>
              <a:t>2 Samuel 24:10, 17 ESV</a:t>
            </a:r>
          </a:p>
          <a:p>
            <a:pPr marL="457200" lvl="1" indent="0">
              <a:buNone/>
            </a:pPr>
            <a:r>
              <a:rPr lang="en-CA" dirty="0"/>
              <a:t>But </a:t>
            </a:r>
            <a:r>
              <a:rPr lang="en-CA" b="1" dirty="0">
                <a:highlight>
                  <a:srgbClr val="FFFF00"/>
                </a:highlight>
              </a:rPr>
              <a:t>David’s heart struck him after he had numbered the people</a:t>
            </a:r>
            <a:r>
              <a:rPr lang="en-CA" dirty="0"/>
              <a:t>.  And David said to the LORD, “</a:t>
            </a:r>
            <a:r>
              <a:rPr lang="en-CA" b="1" dirty="0">
                <a:highlight>
                  <a:srgbClr val="FFFF00"/>
                </a:highlight>
              </a:rPr>
              <a:t>I have sinned greatly in what I have done</a:t>
            </a:r>
            <a:r>
              <a:rPr lang="en-CA" dirty="0"/>
              <a:t>.  But now, O LORD, please take away the iniquity of your servant, for I have done very foolishly.”</a:t>
            </a:r>
          </a:p>
          <a:p>
            <a:pPr marL="457200" lvl="1" indent="0">
              <a:buNone/>
            </a:pPr>
            <a:r>
              <a:rPr lang="en-CA" dirty="0"/>
              <a:t>Then </a:t>
            </a:r>
            <a:r>
              <a:rPr lang="en-CA" b="1" dirty="0">
                <a:highlight>
                  <a:srgbClr val="FFFF00"/>
                </a:highlight>
              </a:rPr>
              <a:t>David spoke to the LORD</a:t>
            </a:r>
            <a:r>
              <a:rPr lang="en-CA" dirty="0"/>
              <a:t> when he saw the angel who was striking the people, and said, “Behold</a:t>
            </a:r>
            <a:r>
              <a:rPr lang="en-CA" b="1" dirty="0">
                <a:highlight>
                  <a:srgbClr val="FFFF00"/>
                </a:highlight>
              </a:rPr>
              <a:t>, I have sinned</a:t>
            </a:r>
            <a:r>
              <a:rPr lang="en-CA" dirty="0"/>
              <a:t>, and </a:t>
            </a:r>
            <a:r>
              <a:rPr lang="en-CA" b="1" dirty="0">
                <a:highlight>
                  <a:srgbClr val="FFFF00"/>
                </a:highlight>
              </a:rPr>
              <a:t>I have done wickedly</a:t>
            </a:r>
            <a:r>
              <a:rPr lang="en-CA" dirty="0"/>
              <a:t>. But these sheep, what have they done? Please let your hand be against me and against my father’s house.”</a:t>
            </a:r>
          </a:p>
          <a:p>
            <a:r>
              <a:rPr lang="en-CA" dirty="0"/>
              <a:t>When confronted with his own sins, </a:t>
            </a:r>
            <a:r>
              <a:rPr lang="en-CA" b="1" dirty="0">
                <a:highlight>
                  <a:srgbClr val="FFFF00"/>
                </a:highlight>
              </a:rPr>
              <a:t>David repented quickly and deeply</a:t>
            </a:r>
            <a:r>
              <a:rPr lang="en-CA" dirty="0"/>
              <a:t>: this is one of the main reasons that God accounted David “ </a:t>
            </a:r>
            <a:r>
              <a:rPr lang="en-CA" b="1" dirty="0">
                <a:highlight>
                  <a:srgbClr val="FFFF00"/>
                </a:highlight>
              </a:rPr>
              <a:t>a man after his own heart</a:t>
            </a:r>
            <a:r>
              <a:rPr lang="en-CA" dirty="0"/>
              <a:t>”</a:t>
            </a:r>
          </a:p>
          <a:p>
            <a:endParaRPr lang="en-CA" dirty="0"/>
          </a:p>
        </p:txBody>
      </p:sp>
    </p:spTree>
    <p:extLst>
      <p:ext uri="{BB962C8B-B14F-4D97-AF65-F5344CB8AC3E}">
        <p14:creationId xmlns:p14="http://schemas.microsoft.com/office/powerpoint/2010/main" val="315480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47EA8-61A1-5F5E-F25E-9693ECA32785}"/>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What is “Repentance”?</a:t>
            </a:r>
          </a:p>
        </p:txBody>
      </p:sp>
      <p:sp>
        <p:nvSpPr>
          <p:cNvPr id="3" name="Content Placeholder 2">
            <a:extLst>
              <a:ext uri="{FF2B5EF4-FFF2-40B4-BE49-F238E27FC236}">
                <a16:creationId xmlns:a16="http://schemas.microsoft.com/office/drawing/2014/main" id="{734F297A-1B41-4C38-D3BD-C05D1C196AE6}"/>
              </a:ext>
            </a:extLst>
          </p:cNvPr>
          <p:cNvSpPr>
            <a:spLocks noGrp="1"/>
          </p:cNvSpPr>
          <p:nvPr>
            <p:ph idx="1"/>
          </p:nvPr>
        </p:nvSpPr>
        <p:spPr>
          <a:xfrm>
            <a:off x="0" y="1156996"/>
            <a:ext cx="12192000" cy="5701003"/>
          </a:xfrm>
        </p:spPr>
        <p:txBody>
          <a:bodyPr>
            <a:normAutofit lnSpcReduction="10000"/>
          </a:bodyPr>
          <a:lstStyle/>
          <a:p>
            <a:r>
              <a:rPr lang="en-CA" dirty="0"/>
              <a:t>The Hebrew root </a:t>
            </a:r>
            <a:r>
              <a:rPr lang="en-CA" sz="3200" dirty="0">
                <a:cs typeface="+mj-cs"/>
              </a:rPr>
              <a:t> </a:t>
            </a:r>
            <a:r>
              <a:rPr lang="he-IL" sz="3200" dirty="0">
                <a:cs typeface="+mj-cs"/>
              </a:rPr>
              <a:t>שׁוּב</a:t>
            </a:r>
            <a:r>
              <a:rPr lang="en-CA" sz="3200" dirty="0">
                <a:cs typeface="+mj-cs"/>
              </a:rPr>
              <a:t> - </a:t>
            </a:r>
            <a:r>
              <a:rPr lang="en-CA" sz="3200" dirty="0" err="1">
                <a:cs typeface="+mj-cs"/>
              </a:rPr>
              <a:t>shuv</a:t>
            </a:r>
            <a:r>
              <a:rPr lang="en-CA" dirty="0"/>
              <a:t>  means “to turn”, “to return”, “to turn back”, </a:t>
            </a:r>
            <a:br>
              <a:rPr lang="en-CA" dirty="0"/>
            </a:br>
            <a:r>
              <a:rPr lang="en-CA" dirty="0"/>
              <a:t>“to change one’s mind”; hence, it includes “</a:t>
            </a:r>
            <a:r>
              <a:rPr lang="en-CA" b="1" dirty="0">
                <a:highlight>
                  <a:srgbClr val="FFFF00"/>
                </a:highlight>
              </a:rPr>
              <a:t>to repent</a:t>
            </a:r>
            <a:r>
              <a:rPr lang="en-CA" dirty="0"/>
              <a:t>” – </a:t>
            </a:r>
            <a:r>
              <a:rPr lang="en-CA" b="1" dirty="0">
                <a:highlight>
                  <a:srgbClr val="FFFF00"/>
                </a:highlight>
              </a:rPr>
              <a:t>to turn from evil and to turn to good</a:t>
            </a:r>
          </a:p>
          <a:p>
            <a:r>
              <a:rPr lang="en-CA" dirty="0"/>
              <a:t>David uses </a:t>
            </a:r>
            <a:r>
              <a:rPr lang="en-CA" i="1" dirty="0" err="1"/>
              <a:t>shuv</a:t>
            </a:r>
            <a:r>
              <a:rPr lang="en-CA" dirty="0"/>
              <a:t> only once with respect to repentance: </a:t>
            </a:r>
            <a:r>
              <a:rPr lang="en-CA" sz="2400" b="1" u="sng" dirty="0"/>
              <a:t>Psalm 7:12 ESV</a:t>
            </a:r>
          </a:p>
          <a:p>
            <a:pPr marL="457200" lvl="1" indent="0">
              <a:spcBef>
                <a:spcPts val="0"/>
              </a:spcBef>
              <a:buNone/>
            </a:pPr>
            <a:r>
              <a:rPr lang="en-CA" dirty="0"/>
              <a:t> </a:t>
            </a:r>
            <a:r>
              <a:rPr lang="en-CA" b="1" dirty="0">
                <a:highlight>
                  <a:srgbClr val="FFFF00"/>
                </a:highlight>
              </a:rPr>
              <a:t>If a man does not repent (</a:t>
            </a:r>
            <a:r>
              <a:rPr lang="en-CA" b="1" dirty="0" err="1">
                <a:highlight>
                  <a:srgbClr val="FFFF00"/>
                </a:highlight>
              </a:rPr>
              <a:t>shuv</a:t>
            </a:r>
            <a:r>
              <a:rPr lang="en-CA" b="1" dirty="0">
                <a:highlight>
                  <a:srgbClr val="FFFF00"/>
                </a:highlight>
              </a:rPr>
              <a:t>)</a:t>
            </a:r>
            <a:r>
              <a:rPr lang="en-CA" dirty="0"/>
              <a:t>, God will whet his sword; he has bent and readied his bow;</a:t>
            </a:r>
          </a:p>
          <a:p>
            <a:r>
              <a:rPr lang="en-CA" dirty="0"/>
              <a:t>However, </a:t>
            </a:r>
            <a:r>
              <a:rPr lang="en-CA" b="1" dirty="0">
                <a:highlight>
                  <a:srgbClr val="FFFF00"/>
                </a:highlight>
              </a:rPr>
              <a:t>David frequently expressed his acknowledgment of sin and need for forgiveness</a:t>
            </a:r>
            <a:r>
              <a:rPr lang="en-CA" dirty="0"/>
              <a:t>: repentance</a:t>
            </a:r>
          </a:p>
          <a:p>
            <a:pPr marL="457200" lvl="1" indent="0">
              <a:spcBef>
                <a:spcPts val="0"/>
              </a:spcBef>
              <a:buNone/>
            </a:pPr>
            <a:r>
              <a:rPr lang="en-CA" b="1" u="sng" dirty="0"/>
              <a:t>Psalms 31:10, 38:4,17-18, 6:1-2a ESV</a:t>
            </a:r>
          </a:p>
          <a:p>
            <a:pPr marL="457200" lvl="1" indent="0">
              <a:spcBef>
                <a:spcPts val="0"/>
              </a:spcBef>
              <a:buNone/>
            </a:pPr>
            <a:r>
              <a:rPr lang="en-CA" dirty="0"/>
              <a:t>For my life is spent with sorrow, and my years with sighing;</a:t>
            </a:r>
            <a:br>
              <a:rPr lang="en-CA" dirty="0"/>
            </a:br>
            <a:r>
              <a:rPr lang="en-CA" b="1" dirty="0">
                <a:highlight>
                  <a:srgbClr val="FFFF00"/>
                </a:highlight>
              </a:rPr>
              <a:t>my strength fails because of my iniquity</a:t>
            </a:r>
            <a:r>
              <a:rPr lang="en-CA" dirty="0"/>
              <a:t>, and my bones waste away.  </a:t>
            </a:r>
          </a:p>
          <a:p>
            <a:pPr marL="457200" lvl="1" indent="0">
              <a:spcBef>
                <a:spcPts val="1200"/>
              </a:spcBef>
              <a:buNone/>
            </a:pPr>
            <a:r>
              <a:rPr lang="en-CA" dirty="0"/>
              <a:t>For </a:t>
            </a:r>
            <a:r>
              <a:rPr lang="en-CA" b="1" dirty="0">
                <a:highlight>
                  <a:srgbClr val="FFFF00"/>
                </a:highlight>
              </a:rPr>
              <a:t>my iniquities have gone over my head</a:t>
            </a:r>
            <a:r>
              <a:rPr lang="en-CA" dirty="0"/>
              <a:t>; like a heavy burden, they are too heavy for me.</a:t>
            </a:r>
            <a:br>
              <a:rPr lang="en-CA" dirty="0"/>
            </a:br>
            <a:r>
              <a:rPr lang="en-CA" dirty="0"/>
              <a:t>For I am ready to fall, and my pain is ever before me.</a:t>
            </a:r>
            <a:br>
              <a:rPr lang="en-CA" dirty="0"/>
            </a:br>
            <a:r>
              <a:rPr lang="en-CA" b="1" dirty="0">
                <a:highlight>
                  <a:srgbClr val="FFFF00"/>
                </a:highlight>
              </a:rPr>
              <a:t>I confess my iniquity</a:t>
            </a:r>
            <a:r>
              <a:rPr lang="en-CA" dirty="0"/>
              <a:t>; I am sorry for my sin.</a:t>
            </a:r>
          </a:p>
          <a:p>
            <a:pPr marL="457200" lvl="1" indent="0">
              <a:spcBef>
                <a:spcPts val="1200"/>
              </a:spcBef>
              <a:buNone/>
            </a:pPr>
            <a:r>
              <a:rPr lang="en-CA" dirty="0"/>
              <a:t>LORD, rebuke me not in your anger, nor discipline me in your wrath.</a:t>
            </a:r>
            <a:br>
              <a:rPr lang="en-CA" dirty="0"/>
            </a:br>
            <a:r>
              <a:rPr lang="en-CA" b="1" dirty="0">
                <a:highlight>
                  <a:srgbClr val="FFFF00"/>
                </a:highlight>
              </a:rPr>
              <a:t>Be gracious to me, O LORD</a:t>
            </a:r>
            <a:r>
              <a:rPr lang="en-CA" dirty="0"/>
              <a:t>, for I am languishing;</a:t>
            </a:r>
          </a:p>
          <a:p>
            <a:endParaRPr lang="en-CA" dirty="0"/>
          </a:p>
          <a:p>
            <a:endParaRPr lang="en-CA" dirty="0"/>
          </a:p>
        </p:txBody>
      </p:sp>
    </p:spTree>
    <p:extLst>
      <p:ext uri="{BB962C8B-B14F-4D97-AF65-F5344CB8AC3E}">
        <p14:creationId xmlns:p14="http://schemas.microsoft.com/office/powerpoint/2010/main" val="284056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D0C375-EB47-9CBC-97ED-38FDA9C42CDA}"/>
              </a:ext>
            </a:extLst>
          </p:cNvPr>
          <p:cNvSpPr txBox="1"/>
          <p:nvPr/>
        </p:nvSpPr>
        <p:spPr>
          <a:xfrm>
            <a:off x="0" y="105013"/>
            <a:ext cx="12192000" cy="6001643"/>
          </a:xfrm>
          <a:prstGeom prst="rect">
            <a:avLst/>
          </a:prstGeom>
          <a:noFill/>
        </p:spPr>
        <p:txBody>
          <a:bodyPr wrap="square">
            <a:spAutoFit/>
          </a:bodyPr>
          <a:lstStyle/>
          <a:p>
            <a:pPr lvl="1"/>
            <a:r>
              <a:rPr lang="en-CA" sz="2400" b="1" u="sng" dirty="0"/>
              <a:t>Psalms 41:4, 25:7, 32:1-5, 39:7-8a ESV</a:t>
            </a:r>
          </a:p>
          <a:p>
            <a:pPr lvl="1"/>
            <a:r>
              <a:rPr lang="en-CA" sz="2400" dirty="0"/>
              <a:t>As for me, I said, “</a:t>
            </a:r>
            <a:r>
              <a:rPr lang="en-CA" sz="2400" b="1" dirty="0">
                <a:highlight>
                  <a:srgbClr val="FFFF00"/>
                </a:highlight>
              </a:rPr>
              <a:t>O LORD, be gracious to me</a:t>
            </a:r>
            <a:r>
              <a:rPr lang="en-CA" sz="2400" dirty="0"/>
              <a:t>; heal me, for </a:t>
            </a:r>
            <a:r>
              <a:rPr lang="en-CA" sz="2400" b="1" dirty="0">
                <a:highlight>
                  <a:srgbClr val="FFFF00"/>
                </a:highlight>
              </a:rPr>
              <a:t>I have sinned against you</a:t>
            </a:r>
            <a:r>
              <a:rPr lang="en-CA" sz="2400" dirty="0"/>
              <a:t>!” </a:t>
            </a:r>
          </a:p>
          <a:p>
            <a:pPr lvl="1">
              <a:spcBef>
                <a:spcPts val="1200"/>
              </a:spcBef>
            </a:pPr>
            <a:r>
              <a:rPr lang="en-CA" sz="2400" dirty="0"/>
              <a:t>Remember not </a:t>
            </a:r>
            <a:r>
              <a:rPr lang="en-CA" sz="2400" b="1" dirty="0">
                <a:highlight>
                  <a:srgbClr val="FFFF00"/>
                </a:highlight>
              </a:rPr>
              <a:t>the sins of my youth or my transgressions</a:t>
            </a:r>
            <a:r>
              <a:rPr lang="en-CA" sz="2400" dirty="0"/>
              <a:t>;</a:t>
            </a:r>
          </a:p>
          <a:p>
            <a:pPr lvl="1"/>
            <a:r>
              <a:rPr lang="en-CA" sz="2400" b="1" dirty="0">
                <a:highlight>
                  <a:srgbClr val="FFFF00"/>
                </a:highlight>
              </a:rPr>
              <a:t>according to your [</a:t>
            </a:r>
            <a:r>
              <a:rPr lang="en-CA" sz="2400" b="1" dirty="0" err="1">
                <a:highlight>
                  <a:srgbClr val="FFFF00"/>
                </a:highlight>
              </a:rPr>
              <a:t>ḥesed</a:t>
            </a:r>
            <a:r>
              <a:rPr lang="en-CA" sz="2400" b="1" dirty="0">
                <a:highlight>
                  <a:srgbClr val="FFFF00"/>
                </a:highlight>
              </a:rPr>
              <a:t>]</a:t>
            </a:r>
            <a:r>
              <a:rPr lang="en-CA" sz="2400" dirty="0"/>
              <a:t> remember me, </a:t>
            </a:r>
            <a:r>
              <a:rPr lang="en-CA" sz="2400" b="1" dirty="0">
                <a:highlight>
                  <a:srgbClr val="FFFF00"/>
                </a:highlight>
              </a:rPr>
              <a:t>for the sake of your goodness</a:t>
            </a:r>
            <a:r>
              <a:rPr lang="en-CA" sz="2400" dirty="0"/>
              <a:t>, O LORD! </a:t>
            </a:r>
          </a:p>
          <a:p>
            <a:pPr lvl="1">
              <a:spcBef>
                <a:spcPts val="1200"/>
              </a:spcBef>
            </a:pPr>
            <a:r>
              <a:rPr lang="en-CA" sz="2400" dirty="0"/>
              <a:t>Blessed is the one whose </a:t>
            </a:r>
            <a:r>
              <a:rPr lang="en-CA" sz="2400" b="1" dirty="0">
                <a:highlight>
                  <a:srgbClr val="FFFF00"/>
                </a:highlight>
              </a:rPr>
              <a:t>transgression is forgiven</a:t>
            </a:r>
            <a:r>
              <a:rPr lang="en-CA" sz="2400" dirty="0"/>
              <a:t>, whose </a:t>
            </a:r>
            <a:r>
              <a:rPr lang="en-CA" sz="2400" b="1" dirty="0">
                <a:highlight>
                  <a:srgbClr val="FFFF00"/>
                </a:highlight>
              </a:rPr>
              <a:t>sin is covered</a:t>
            </a:r>
            <a:r>
              <a:rPr lang="en-CA" sz="2400" dirty="0"/>
              <a:t>.</a:t>
            </a:r>
          </a:p>
          <a:p>
            <a:pPr lvl="1"/>
            <a:r>
              <a:rPr lang="en-CA" sz="2400" dirty="0"/>
              <a:t>Blessed is the man against whom </a:t>
            </a:r>
            <a:r>
              <a:rPr lang="en-CA" sz="2400" b="1" dirty="0">
                <a:highlight>
                  <a:srgbClr val="FFFF00"/>
                </a:highlight>
              </a:rPr>
              <a:t>the LORD counts no iniquity</a:t>
            </a:r>
            <a:r>
              <a:rPr lang="en-CA" sz="2400" dirty="0"/>
              <a:t>, </a:t>
            </a:r>
            <a:br>
              <a:rPr lang="en-CA" sz="2400" dirty="0"/>
            </a:br>
            <a:r>
              <a:rPr lang="en-CA" sz="2400" dirty="0"/>
              <a:t>and </a:t>
            </a:r>
            <a:r>
              <a:rPr lang="en-CA" sz="2400" b="1" dirty="0">
                <a:highlight>
                  <a:srgbClr val="FFFF00"/>
                </a:highlight>
              </a:rPr>
              <a:t>in whose spirit there is no deceit</a:t>
            </a:r>
            <a:r>
              <a:rPr lang="en-CA" sz="2400" dirty="0"/>
              <a:t>.</a:t>
            </a:r>
          </a:p>
          <a:p>
            <a:pPr lvl="1"/>
            <a:r>
              <a:rPr lang="en-CA" sz="2400" dirty="0"/>
              <a:t>For when I kept silent, my bones wasted away through my groaning all day long.</a:t>
            </a:r>
          </a:p>
          <a:p>
            <a:pPr lvl="1"/>
            <a:r>
              <a:rPr lang="en-CA" sz="2400" dirty="0"/>
              <a:t>For day and night your hand was heavy upon me;</a:t>
            </a:r>
          </a:p>
          <a:p>
            <a:pPr lvl="1"/>
            <a:r>
              <a:rPr lang="en-CA" sz="2400" dirty="0"/>
              <a:t>my strength was dried up as by the heat of summer.</a:t>
            </a:r>
          </a:p>
          <a:p>
            <a:pPr lvl="1"/>
            <a:r>
              <a:rPr lang="en-CA" sz="2400" b="1" dirty="0">
                <a:highlight>
                  <a:srgbClr val="FFFF00"/>
                </a:highlight>
              </a:rPr>
              <a:t>I acknowledged my sin to you</a:t>
            </a:r>
            <a:r>
              <a:rPr lang="en-CA" sz="2400" dirty="0"/>
              <a:t>, and </a:t>
            </a:r>
            <a:r>
              <a:rPr lang="en-CA" sz="2400" b="1" dirty="0">
                <a:highlight>
                  <a:srgbClr val="FFFF00"/>
                </a:highlight>
              </a:rPr>
              <a:t>I did not cover my iniquity</a:t>
            </a:r>
            <a:r>
              <a:rPr lang="en-CA" sz="2400" dirty="0"/>
              <a:t>;</a:t>
            </a:r>
          </a:p>
          <a:p>
            <a:pPr lvl="1"/>
            <a:r>
              <a:rPr lang="en-CA" sz="2400" dirty="0"/>
              <a:t>I said, “I will </a:t>
            </a:r>
            <a:r>
              <a:rPr lang="en-CA" sz="2400" b="1" dirty="0">
                <a:highlight>
                  <a:srgbClr val="FFFF00"/>
                </a:highlight>
              </a:rPr>
              <a:t>confess my transgressions</a:t>
            </a:r>
            <a:r>
              <a:rPr lang="en-CA" sz="2400" dirty="0"/>
              <a:t> to the LORD,” and </a:t>
            </a:r>
            <a:r>
              <a:rPr lang="en-CA" sz="2400" b="1" dirty="0">
                <a:highlight>
                  <a:srgbClr val="FFFF00"/>
                </a:highlight>
              </a:rPr>
              <a:t>you forgave the iniquity of my sin</a:t>
            </a:r>
            <a:r>
              <a:rPr lang="en-CA" sz="2400" dirty="0"/>
              <a:t>.  </a:t>
            </a:r>
          </a:p>
          <a:p>
            <a:pPr lvl="1">
              <a:spcBef>
                <a:spcPts val="1200"/>
              </a:spcBef>
            </a:pPr>
            <a:r>
              <a:rPr lang="en-CA" sz="2400" dirty="0"/>
              <a:t>And now, O Lord, for what do I wait?</a:t>
            </a:r>
          </a:p>
          <a:p>
            <a:pPr lvl="1"/>
            <a:r>
              <a:rPr lang="en-CA" sz="2400" dirty="0"/>
              <a:t>My hope is in you.  </a:t>
            </a:r>
            <a:r>
              <a:rPr lang="en-CA" sz="2400" b="1" dirty="0">
                <a:highlight>
                  <a:srgbClr val="FFFF00"/>
                </a:highlight>
              </a:rPr>
              <a:t>Deliver me from all my transgressions</a:t>
            </a:r>
            <a:r>
              <a:rPr lang="en-CA" sz="2400" dirty="0"/>
              <a:t>. </a:t>
            </a:r>
          </a:p>
          <a:p>
            <a:endParaRPr lang="en-CA" dirty="0"/>
          </a:p>
        </p:txBody>
      </p:sp>
    </p:spTree>
    <p:extLst>
      <p:ext uri="{BB962C8B-B14F-4D97-AF65-F5344CB8AC3E}">
        <p14:creationId xmlns:p14="http://schemas.microsoft.com/office/powerpoint/2010/main" val="84627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2F1F-AAD5-79DA-839F-C483E5640763}"/>
              </a:ext>
            </a:extLst>
          </p:cNvPr>
          <p:cNvSpPr>
            <a:spLocks noGrp="1"/>
          </p:cNvSpPr>
          <p:nvPr>
            <p:ph type="title"/>
          </p:nvPr>
        </p:nvSpPr>
        <p:spPr>
          <a:xfrm>
            <a:off x="838200" y="1"/>
            <a:ext cx="10515600" cy="1194317"/>
          </a:xfrm>
        </p:spPr>
        <p:txBody>
          <a:bodyPr/>
          <a:lstStyle/>
          <a:p>
            <a:pPr algn="ctr"/>
            <a:r>
              <a:rPr lang="en-CA" dirty="0">
                <a:latin typeface="Arial Black" panose="020B0A04020102020204" pitchFamily="34" charset="0"/>
              </a:rPr>
              <a:t>Characteristics of Repentance</a:t>
            </a:r>
          </a:p>
        </p:txBody>
      </p:sp>
      <p:sp>
        <p:nvSpPr>
          <p:cNvPr id="3" name="Content Placeholder 2">
            <a:extLst>
              <a:ext uri="{FF2B5EF4-FFF2-40B4-BE49-F238E27FC236}">
                <a16:creationId xmlns:a16="http://schemas.microsoft.com/office/drawing/2014/main" id="{DDE88BCD-FB0D-D064-C151-2D4E9C3EBBF8}"/>
              </a:ext>
            </a:extLst>
          </p:cNvPr>
          <p:cNvSpPr>
            <a:spLocks noGrp="1"/>
          </p:cNvSpPr>
          <p:nvPr>
            <p:ph idx="1"/>
          </p:nvPr>
        </p:nvSpPr>
        <p:spPr>
          <a:xfrm>
            <a:off x="201168" y="1194318"/>
            <a:ext cx="11990832" cy="5663681"/>
          </a:xfrm>
        </p:spPr>
        <p:txBody>
          <a:bodyPr>
            <a:normAutofit lnSpcReduction="10000"/>
          </a:bodyPr>
          <a:lstStyle/>
          <a:p>
            <a:r>
              <a:rPr lang="en-CA" b="1" dirty="0">
                <a:highlight>
                  <a:srgbClr val="FFFF00"/>
                </a:highlight>
              </a:rPr>
              <a:t>Recognize sin</a:t>
            </a:r>
            <a:r>
              <a:rPr lang="en-CA" dirty="0"/>
              <a:t>, “my iniquities have gone over my head” </a:t>
            </a:r>
            <a:r>
              <a:rPr lang="en-CA" i="1" dirty="0"/>
              <a:t>Psalm 38:4</a:t>
            </a:r>
          </a:p>
          <a:p>
            <a:pPr>
              <a:spcBef>
                <a:spcPts val="1800"/>
              </a:spcBef>
            </a:pPr>
            <a:r>
              <a:rPr lang="en-CA" b="1" dirty="0">
                <a:highlight>
                  <a:srgbClr val="FFFF00"/>
                </a:highlight>
              </a:rPr>
              <a:t>Acknowledge sin to God</a:t>
            </a:r>
            <a:r>
              <a:rPr lang="en-CA" dirty="0"/>
              <a:t>, “I confess my iniquity” </a:t>
            </a:r>
            <a:r>
              <a:rPr lang="en-CA" i="1" dirty="0"/>
              <a:t>Psalm 38:18</a:t>
            </a:r>
          </a:p>
          <a:p>
            <a:pPr>
              <a:spcBef>
                <a:spcPts val="1800"/>
              </a:spcBef>
            </a:pPr>
            <a:r>
              <a:rPr lang="en-CA" b="1" dirty="0">
                <a:highlight>
                  <a:srgbClr val="FFFF00"/>
                </a:highlight>
              </a:rPr>
              <a:t>Appeal to God’s grace</a:t>
            </a:r>
            <a:r>
              <a:rPr lang="en-CA" dirty="0"/>
              <a:t>, “O LORD, be gracious to me” </a:t>
            </a:r>
            <a:r>
              <a:rPr lang="en-CA" i="1" dirty="0"/>
              <a:t>Psalm 41:4</a:t>
            </a:r>
          </a:p>
          <a:p>
            <a:pPr>
              <a:spcBef>
                <a:spcPts val="1800"/>
              </a:spcBef>
            </a:pPr>
            <a:r>
              <a:rPr lang="en-CA" b="1" dirty="0">
                <a:highlight>
                  <a:srgbClr val="FFFF00"/>
                </a:highlight>
              </a:rPr>
              <a:t>Understand the depths of sin</a:t>
            </a:r>
            <a:r>
              <a:rPr lang="en-CA" dirty="0"/>
              <a:t>, “I have sinned against you” </a:t>
            </a:r>
            <a:r>
              <a:rPr lang="en-CA" i="1" dirty="0"/>
              <a:t>Psalm 41:4</a:t>
            </a:r>
          </a:p>
          <a:p>
            <a:pPr>
              <a:spcBef>
                <a:spcPts val="1800"/>
              </a:spcBef>
            </a:pPr>
            <a:r>
              <a:rPr lang="en-CA" b="1" dirty="0">
                <a:highlight>
                  <a:srgbClr val="FFFF00"/>
                </a:highlight>
              </a:rPr>
              <a:t>Understand the Nature of God</a:t>
            </a:r>
            <a:r>
              <a:rPr lang="en-CA" dirty="0"/>
              <a:t>, “according to your </a:t>
            </a:r>
            <a:r>
              <a:rPr lang="en-CA" i="1" dirty="0" err="1"/>
              <a:t>ḥesed</a:t>
            </a:r>
            <a:r>
              <a:rPr lang="en-CA" dirty="0"/>
              <a:t>, your goodness”</a:t>
            </a:r>
          </a:p>
          <a:p>
            <a:pPr marL="0" indent="0" algn="r">
              <a:spcBef>
                <a:spcPts val="0"/>
              </a:spcBef>
              <a:buNone/>
            </a:pPr>
            <a:r>
              <a:rPr lang="en-CA" i="1" dirty="0"/>
              <a:t>Psalm25:7</a:t>
            </a:r>
            <a:r>
              <a:rPr lang="en-CA" dirty="0"/>
              <a:t>	</a:t>
            </a:r>
          </a:p>
          <a:p>
            <a:pPr>
              <a:spcBef>
                <a:spcPts val="600"/>
              </a:spcBef>
            </a:pPr>
            <a:r>
              <a:rPr lang="en-CA" b="1" dirty="0">
                <a:highlight>
                  <a:srgbClr val="FFFF00"/>
                </a:highlight>
              </a:rPr>
              <a:t>Be thankful for forgiveness</a:t>
            </a:r>
            <a:r>
              <a:rPr lang="en-CA" dirty="0"/>
              <a:t>, “transgression is forgiven, sin is covered”</a:t>
            </a:r>
          </a:p>
          <a:p>
            <a:pPr marL="0" indent="0" algn="r">
              <a:spcBef>
                <a:spcPts val="0"/>
              </a:spcBef>
              <a:buNone/>
            </a:pPr>
            <a:r>
              <a:rPr lang="en-CA" i="1" dirty="0"/>
              <a:t>Psalm 32:1</a:t>
            </a:r>
            <a:r>
              <a:rPr lang="en-CA" dirty="0"/>
              <a:t>	</a:t>
            </a:r>
          </a:p>
          <a:p>
            <a:pPr>
              <a:spcBef>
                <a:spcPts val="600"/>
              </a:spcBef>
            </a:pPr>
            <a:r>
              <a:rPr lang="en-CA" b="1" dirty="0">
                <a:highlight>
                  <a:srgbClr val="FFFF00"/>
                </a:highlight>
              </a:rPr>
              <a:t>Do NOT try to hide sin</a:t>
            </a:r>
            <a:r>
              <a:rPr lang="en-CA" dirty="0"/>
              <a:t>, “I did not cover my iniquity” </a:t>
            </a:r>
            <a:r>
              <a:rPr lang="en-CA" i="1" dirty="0"/>
              <a:t>Psalm 32:5</a:t>
            </a:r>
          </a:p>
          <a:p>
            <a:pPr>
              <a:spcBef>
                <a:spcPts val="1800"/>
              </a:spcBef>
            </a:pPr>
            <a:r>
              <a:rPr lang="en-CA" b="1" dirty="0">
                <a:highlight>
                  <a:srgbClr val="FFFF00"/>
                </a:highlight>
              </a:rPr>
              <a:t>Avoid future sin</a:t>
            </a:r>
            <a:r>
              <a:rPr lang="en-CA" dirty="0"/>
              <a:t>, “deliver me from all my transgressions” </a:t>
            </a:r>
            <a:r>
              <a:rPr lang="en-CA" i="1" dirty="0"/>
              <a:t>Psalm 39:8</a:t>
            </a:r>
          </a:p>
          <a:p>
            <a:pPr>
              <a:spcBef>
                <a:spcPts val="1800"/>
              </a:spcBef>
            </a:pPr>
            <a:r>
              <a:rPr lang="en-CA" b="1" dirty="0">
                <a:highlight>
                  <a:srgbClr val="FFFF00"/>
                </a:highlight>
              </a:rPr>
              <a:t>Do NOT resist</a:t>
            </a:r>
            <a:r>
              <a:rPr lang="en-CA" dirty="0"/>
              <a:t>, “If a man does not repent, God will whet his sword” </a:t>
            </a:r>
            <a:r>
              <a:rPr lang="en-CA" i="1" dirty="0"/>
              <a:t>Psalm 7:12</a:t>
            </a:r>
          </a:p>
        </p:txBody>
      </p:sp>
    </p:spTree>
    <p:extLst>
      <p:ext uri="{BB962C8B-B14F-4D97-AF65-F5344CB8AC3E}">
        <p14:creationId xmlns:p14="http://schemas.microsoft.com/office/powerpoint/2010/main" val="88296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50F12-AD2A-E49D-FDC4-299E0DFDF9A4}"/>
              </a:ext>
            </a:extLst>
          </p:cNvPr>
          <p:cNvSpPr>
            <a:spLocks noGrp="1"/>
          </p:cNvSpPr>
          <p:nvPr>
            <p:ph type="title"/>
          </p:nvPr>
        </p:nvSpPr>
        <p:spPr>
          <a:xfrm>
            <a:off x="838200" y="1"/>
            <a:ext cx="10515600" cy="1194317"/>
          </a:xfrm>
        </p:spPr>
        <p:txBody>
          <a:bodyPr/>
          <a:lstStyle/>
          <a:p>
            <a:pPr algn="ctr"/>
            <a:r>
              <a:rPr lang="en-CA" dirty="0">
                <a:latin typeface="Arial Black" panose="020B0A04020102020204" pitchFamily="34" charset="0"/>
              </a:rPr>
              <a:t>Jeremiah’s Use of </a:t>
            </a:r>
            <a:r>
              <a:rPr lang="en-CA" i="1" dirty="0" err="1">
                <a:latin typeface="Arial Black" panose="020B0A04020102020204" pitchFamily="34" charset="0"/>
              </a:rPr>
              <a:t>shuv</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F788F279-9E9B-DCD0-FCAE-41D997DFB53F}"/>
              </a:ext>
            </a:extLst>
          </p:cNvPr>
          <p:cNvSpPr>
            <a:spLocks noGrp="1"/>
          </p:cNvSpPr>
          <p:nvPr>
            <p:ph idx="1"/>
          </p:nvPr>
        </p:nvSpPr>
        <p:spPr>
          <a:xfrm>
            <a:off x="0" y="1194318"/>
            <a:ext cx="12192000" cy="5663681"/>
          </a:xfrm>
        </p:spPr>
        <p:txBody>
          <a:bodyPr>
            <a:normAutofit lnSpcReduction="10000"/>
          </a:bodyPr>
          <a:lstStyle/>
          <a:p>
            <a:pPr marL="457200" lvl="1" indent="0">
              <a:buNone/>
            </a:pPr>
            <a:r>
              <a:rPr lang="en-CA" b="1" u="sng" dirty="0"/>
              <a:t>Jeremiah 3:12b-14a, 22a, 4:1 ESV</a:t>
            </a:r>
          </a:p>
          <a:p>
            <a:pPr marL="457200" lvl="1" indent="0">
              <a:buNone/>
            </a:pPr>
            <a:r>
              <a:rPr lang="en-CA" b="1" dirty="0">
                <a:highlight>
                  <a:srgbClr val="FFFF00"/>
                </a:highlight>
              </a:rPr>
              <a:t>[Repent] (</a:t>
            </a:r>
            <a:r>
              <a:rPr lang="en-CA" b="1" dirty="0" err="1">
                <a:highlight>
                  <a:srgbClr val="FFFF00"/>
                </a:highlight>
              </a:rPr>
              <a:t>shuv</a:t>
            </a:r>
            <a:r>
              <a:rPr lang="en-CA" b="1" dirty="0">
                <a:highlight>
                  <a:srgbClr val="FFFF00"/>
                </a:highlight>
              </a:rPr>
              <a:t>), faithless Israel</a:t>
            </a:r>
            <a:r>
              <a:rPr lang="en-CA" dirty="0"/>
              <a:t>, declares the LORD. </a:t>
            </a:r>
            <a:br>
              <a:rPr lang="en-CA" dirty="0"/>
            </a:br>
            <a:r>
              <a:rPr lang="en-CA" b="1" dirty="0">
                <a:highlight>
                  <a:srgbClr val="FFFF00"/>
                </a:highlight>
              </a:rPr>
              <a:t>I will not look on you in anger</a:t>
            </a:r>
            <a:r>
              <a:rPr lang="en-CA" dirty="0"/>
              <a:t>, for I am [</a:t>
            </a:r>
            <a:r>
              <a:rPr lang="en-CA" dirty="0" err="1"/>
              <a:t>ḥasid</a:t>
            </a:r>
            <a:r>
              <a:rPr lang="en-CA" dirty="0"/>
              <a:t>], declares the LORD; </a:t>
            </a:r>
            <a:br>
              <a:rPr lang="en-CA" dirty="0"/>
            </a:br>
            <a:r>
              <a:rPr lang="en-CA" dirty="0"/>
              <a:t>I will not be angry forever. </a:t>
            </a:r>
            <a:br>
              <a:rPr lang="en-CA" dirty="0"/>
            </a:br>
            <a:r>
              <a:rPr lang="en-CA" dirty="0"/>
              <a:t>Only </a:t>
            </a:r>
            <a:r>
              <a:rPr lang="en-CA" b="1" dirty="0">
                <a:highlight>
                  <a:srgbClr val="FFFF00"/>
                </a:highlight>
              </a:rPr>
              <a:t>acknowledge your guilt</a:t>
            </a:r>
            <a:r>
              <a:rPr lang="en-CA" dirty="0"/>
              <a:t>, that </a:t>
            </a:r>
            <a:r>
              <a:rPr lang="en-CA" b="1" dirty="0">
                <a:highlight>
                  <a:srgbClr val="FFFF00"/>
                </a:highlight>
              </a:rPr>
              <a:t>you rebelled</a:t>
            </a:r>
            <a:r>
              <a:rPr lang="en-CA" dirty="0"/>
              <a:t> against the LORD your God</a:t>
            </a:r>
            <a:br>
              <a:rPr lang="en-CA" dirty="0"/>
            </a:br>
            <a:r>
              <a:rPr lang="en-CA" dirty="0"/>
              <a:t>and scattered your favors among foreigners under every green tree,</a:t>
            </a:r>
            <a:br>
              <a:rPr lang="en-CA" dirty="0"/>
            </a:br>
            <a:r>
              <a:rPr lang="en-CA" dirty="0"/>
              <a:t>and that </a:t>
            </a:r>
            <a:r>
              <a:rPr lang="en-CA" b="1" dirty="0">
                <a:highlight>
                  <a:srgbClr val="FFFF00"/>
                </a:highlight>
              </a:rPr>
              <a:t>you have not obeyed my voice</a:t>
            </a:r>
            <a:r>
              <a:rPr lang="en-CA" dirty="0"/>
              <a:t>, declares the LORD.</a:t>
            </a:r>
            <a:br>
              <a:rPr lang="en-CA" dirty="0"/>
            </a:br>
            <a:r>
              <a:rPr lang="en-CA" b="1" dirty="0">
                <a:highlight>
                  <a:srgbClr val="FFFF00"/>
                </a:highlight>
              </a:rPr>
              <a:t>[Repent] (</a:t>
            </a:r>
            <a:r>
              <a:rPr lang="en-CA" b="1" dirty="0" err="1">
                <a:highlight>
                  <a:srgbClr val="FFFF00"/>
                </a:highlight>
              </a:rPr>
              <a:t>shuv</a:t>
            </a:r>
            <a:r>
              <a:rPr lang="en-CA" b="1" dirty="0">
                <a:highlight>
                  <a:srgbClr val="FFFF00"/>
                </a:highlight>
              </a:rPr>
              <a:t>), O faithless children</a:t>
            </a:r>
            <a:r>
              <a:rPr lang="en-CA" dirty="0"/>
              <a:t>, declares the LORD;</a:t>
            </a:r>
          </a:p>
          <a:p>
            <a:pPr marL="457200" lvl="1" indent="0">
              <a:spcBef>
                <a:spcPts val="1200"/>
              </a:spcBef>
              <a:buNone/>
            </a:pPr>
            <a:r>
              <a:rPr lang="en-CA" b="1" dirty="0">
                <a:highlight>
                  <a:srgbClr val="FFFF00"/>
                </a:highlight>
              </a:rPr>
              <a:t>[Repent] (</a:t>
            </a:r>
            <a:r>
              <a:rPr lang="en-CA" b="1" dirty="0" err="1">
                <a:highlight>
                  <a:srgbClr val="FFFF00"/>
                </a:highlight>
              </a:rPr>
              <a:t>shuv</a:t>
            </a:r>
            <a:r>
              <a:rPr lang="en-CA" b="1" dirty="0">
                <a:highlight>
                  <a:srgbClr val="FFFF00"/>
                </a:highlight>
              </a:rPr>
              <a:t>)</a:t>
            </a:r>
            <a:r>
              <a:rPr lang="en-CA" dirty="0"/>
              <a:t>, O faithless sons; </a:t>
            </a:r>
            <a:r>
              <a:rPr lang="en-CA" b="1" dirty="0">
                <a:highlight>
                  <a:srgbClr val="FFFF00"/>
                </a:highlight>
              </a:rPr>
              <a:t>I will heal your faithlessness</a:t>
            </a:r>
            <a:r>
              <a:rPr lang="en-CA" dirty="0"/>
              <a:t>.</a:t>
            </a:r>
          </a:p>
          <a:p>
            <a:pPr marL="457200" lvl="1" indent="0">
              <a:spcBef>
                <a:spcPts val="1200"/>
              </a:spcBef>
              <a:buNone/>
            </a:pPr>
            <a:r>
              <a:rPr lang="en-CA" b="1" dirty="0">
                <a:highlight>
                  <a:srgbClr val="FFFF00"/>
                </a:highlight>
              </a:rPr>
              <a:t>If you [repent] (</a:t>
            </a:r>
            <a:r>
              <a:rPr lang="en-CA" b="1" dirty="0" err="1">
                <a:highlight>
                  <a:srgbClr val="FFFF00"/>
                </a:highlight>
              </a:rPr>
              <a:t>shuv</a:t>
            </a:r>
            <a:r>
              <a:rPr lang="en-CA" b="1" dirty="0">
                <a:highlight>
                  <a:srgbClr val="FFFF00"/>
                </a:highlight>
              </a:rPr>
              <a:t>)</a:t>
            </a:r>
            <a:r>
              <a:rPr lang="en-CA" dirty="0"/>
              <a:t>, O Israel, declares the LORD, </a:t>
            </a:r>
            <a:r>
              <a:rPr lang="en-CA" b="1" dirty="0">
                <a:highlight>
                  <a:srgbClr val="FFFF00"/>
                </a:highlight>
              </a:rPr>
              <a:t>to me you should return (</a:t>
            </a:r>
            <a:r>
              <a:rPr lang="en-CA" b="1" dirty="0" err="1">
                <a:highlight>
                  <a:srgbClr val="FFFF00"/>
                </a:highlight>
              </a:rPr>
              <a:t>shuv</a:t>
            </a:r>
            <a:r>
              <a:rPr lang="en-CA" b="1" dirty="0">
                <a:highlight>
                  <a:srgbClr val="FFFF00"/>
                </a:highlight>
              </a:rPr>
              <a:t>)</a:t>
            </a:r>
            <a:r>
              <a:rPr lang="en-CA" dirty="0"/>
              <a:t>.  </a:t>
            </a:r>
            <a:br>
              <a:rPr lang="en-CA" dirty="0"/>
            </a:br>
            <a:r>
              <a:rPr lang="en-CA" dirty="0"/>
              <a:t>If you </a:t>
            </a:r>
            <a:r>
              <a:rPr lang="en-CA" b="1" dirty="0">
                <a:highlight>
                  <a:srgbClr val="FFFF00"/>
                </a:highlight>
              </a:rPr>
              <a:t>remove your detestable things</a:t>
            </a:r>
            <a:r>
              <a:rPr lang="en-CA" dirty="0"/>
              <a:t> from my presence, and </a:t>
            </a:r>
            <a:r>
              <a:rPr lang="en-CA" b="1" dirty="0">
                <a:highlight>
                  <a:srgbClr val="FFFF00"/>
                </a:highlight>
              </a:rPr>
              <a:t>do not waver</a:t>
            </a:r>
            <a:r>
              <a:rPr lang="en-CA" dirty="0"/>
              <a:t> …</a:t>
            </a:r>
          </a:p>
          <a:p>
            <a:r>
              <a:rPr lang="en-CA" dirty="0"/>
              <a:t>Even Jeremiah was enjoined by YHWH to repent: </a:t>
            </a:r>
            <a:r>
              <a:rPr lang="en-CA" sz="2400" b="1" u="sng" dirty="0"/>
              <a:t>Jeremiah 15:19 ESV</a:t>
            </a:r>
            <a:endParaRPr lang="en-CA" b="1" u="sng" dirty="0"/>
          </a:p>
          <a:p>
            <a:pPr marL="457200" lvl="1" indent="0">
              <a:spcBef>
                <a:spcPts val="0"/>
              </a:spcBef>
              <a:buNone/>
            </a:pPr>
            <a:r>
              <a:rPr lang="en-CA" dirty="0"/>
              <a:t>Therefore thus says the LORD: </a:t>
            </a:r>
            <a:br>
              <a:rPr lang="en-CA" dirty="0"/>
            </a:br>
            <a:r>
              <a:rPr lang="en-CA" b="1" dirty="0">
                <a:highlight>
                  <a:srgbClr val="FFFF00"/>
                </a:highlight>
              </a:rPr>
              <a:t>If you [repent] (</a:t>
            </a:r>
            <a:r>
              <a:rPr lang="en-CA" b="1" dirty="0" err="1">
                <a:highlight>
                  <a:srgbClr val="FFFF00"/>
                </a:highlight>
              </a:rPr>
              <a:t>shuv</a:t>
            </a:r>
            <a:r>
              <a:rPr lang="en-CA" b="1" dirty="0">
                <a:highlight>
                  <a:srgbClr val="FFFF00"/>
                </a:highlight>
              </a:rPr>
              <a:t>)</a:t>
            </a:r>
            <a:r>
              <a:rPr lang="en-CA" dirty="0"/>
              <a:t>, I will restore you, and you shall stand before me.</a:t>
            </a:r>
            <a:br>
              <a:rPr lang="en-CA" dirty="0"/>
            </a:br>
            <a:r>
              <a:rPr lang="en-CA" dirty="0"/>
              <a:t>If you </a:t>
            </a:r>
            <a:r>
              <a:rPr lang="en-CA" b="1" dirty="0">
                <a:highlight>
                  <a:srgbClr val="FFFF00"/>
                </a:highlight>
              </a:rPr>
              <a:t>utter what is precious</a:t>
            </a:r>
            <a:r>
              <a:rPr lang="en-CA" dirty="0"/>
              <a:t>, and not what is worthless, you shall be as my mouth.</a:t>
            </a:r>
            <a:br>
              <a:rPr lang="en-CA" dirty="0"/>
            </a:br>
            <a:r>
              <a:rPr lang="en-CA" dirty="0"/>
              <a:t>They </a:t>
            </a:r>
            <a:r>
              <a:rPr lang="en-CA" b="1" dirty="0">
                <a:highlight>
                  <a:srgbClr val="FFFF00"/>
                </a:highlight>
              </a:rPr>
              <a:t>shall turn (</a:t>
            </a:r>
            <a:r>
              <a:rPr lang="en-CA" b="1" dirty="0" err="1">
                <a:highlight>
                  <a:srgbClr val="FFFF00"/>
                </a:highlight>
              </a:rPr>
              <a:t>shuv</a:t>
            </a:r>
            <a:r>
              <a:rPr lang="en-CA" b="1" dirty="0">
                <a:highlight>
                  <a:srgbClr val="FFFF00"/>
                </a:highlight>
              </a:rPr>
              <a:t>)</a:t>
            </a:r>
            <a:r>
              <a:rPr lang="en-CA" dirty="0"/>
              <a:t> to you, but you </a:t>
            </a:r>
            <a:r>
              <a:rPr lang="en-CA" b="1" dirty="0">
                <a:highlight>
                  <a:srgbClr val="FFFF00"/>
                </a:highlight>
              </a:rPr>
              <a:t>shall not turn (</a:t>
            </a:r>
            <a:r>
              <a:rPr lang="en-CA" b="1" dirty="0" err="1">
                <a:highlight>
                  <a:srgbClr val="FFFF00"/>
                </a:highlight>
              </a:rPr>
              <a:t>shuv</a:t>
            </a:r>
            <a:r>
              <a:rPr lang="en-CA" b="1" dirty="0">
                <a:highlight>
                  <a:srgbClr val="FFFF00"/>
                </a:highlight>
              </a:rPr>
              <a:t>)</a:t>
            </a:r>
            <a:r>
              <a:rPr lang="en-CA" dirty="0"/>
              <a:t> to them.</a:t>
            </a:r>
          </a:p>
        </p:txBody>
      </p:sp>
    </p:spTree>
    <p:extLst>
      <p:ext uri="{BB962C8B-B14F-4D97-AF65-F5344CB8AC3E}">
        <p14:creationId xmlns:p14="http://schemas.microsoft.com/office/powerpoint/2010/main" val="1231767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1045</TotalTime>
  <Words>5236</Words>
  <Application>Microsoft Office PowerPoint</Application>
  <PresentationFormat>Widescreen</PresentationFormat>
  <Paragraphs>226</Paragraphs>
  <Slides>21</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Arial Black</vt:lpstr>
      <vt:lpstr>Calibri</vt:lpstr>
      <vt:lpstr>Calibri Light</vt:lpstr>
      <vt:lpstr>Office Theme</vt:lpstr>
      <vt:lpstr>David - Repentance</vt:lpstr>
      <vt:lpstr>The Failure of Saul</vt:lpstr>
      <vt:lpstr>PowerPoint Presentation</vt:lpstr>
      <vt:lpstr>Saul’s “Attitude” Problem</vt:lpstr>
      <vt:lpstr>Contrast David</vt:lpstr>
      <vt:lpstr>What is “Repentance”?</vt:lpstr>
      <vt:lpstr>PowerPoint Presentation</vt:lpstr>
      <vt:lpstr>Characteristics of Repentance</vt:lpstr>
      <vt:lpstr>Jeremiah’s Use of shuv</vt:lpstr>
      <vt:lpstr>Greek Words for Repentance</vt:lpstr>
      <vt:lpstr>The Gulf Between Man and God </vt:lpstr>
      <vt:lpstr>John the Baptist on Repentance</vt:lpstr>
      <vt:lpstr>Jesus on Repentance</vt:lpstr>
      <vt:lpstr>Repentance in the Early Church </vt:lpstr>
      <vt:lpstr>Repentance Granted to Gentiles </vt:lpstr>
      <vt:lpstr>Paul on Repentance</vt:lpstr>
      <vt:lpstr>PowerPoint Presentation</vt:lpstr>
      <vt:lpstr>Other New Testament Authors</vt:lpstr>
      <vt:lpstr>The Book of Revelation</vt:lpstr>
      <vt:lpstr>Back to David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 Repentance</dc:title>
  <dc:creator>Mike Whyte</dc:creator>
  <cp:lastModifiedBy>Mike Whyte</cp:lastModifiedBy>
  <cp:revision>18</cp:revision>
  <dcterms:created xsi:type="dcterms:W3CDTF">2023-03-13T09:46:53Z</dcterms:created>
  <dcterms:modified xsi:type="dcterms:W3CDTF">2023-04-01T09:57:17Z</dcterms:modified>
</cp:coreProperties>
</file>