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9" r:id="rId2"/>
    <p:sldId id="257" r:id="rId3"/>
    <p:sldId id="280" r:id="rId4"/>
    <p:sldId id="276" r:id="rId5"/>
    <p:sldId id="258" r:id="rId6"/>
    <p:sldId id="281" r:id="rId7"/>
    <p:sldId id="277" r:id="rId8"/>
    <p:sldId id="283" r:id="rId9"/>
    <p:sldId id="285" r:id="rId10"/>
    <p:sldId id="282" r:id="rId11"/>
    <p:sldId id="284" r:id="rId12"/>
    <p:sldId id="278" r:id="rId13"/>
    <p:sldId id="287" r:id="rId14"/>
    <p:sldId id="288" r:id="rId15"/>
    <p:sldId id="289" r:id="rId16"/>
    <p:sldId id="286" r:id="rId17"/>
    <p:sldId id="290" r:id="rId18"/>
    <p:sldId id="291"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081" autoAdjust="0"/>
  </p:normalViewPr>
  <p:slideViewPr>
    <p:cSldViewPr snapToGrid="0">
      <p:cViewPr varScale="1">
        <p:scale>
          <a:sx n="76" d="100"/>
          <a:sy n="76" d="100"/>
        </p:scale>
        <p:origin x="216" y="72"/>
      </p:cViewPr>
      <p:guideLst/>
    </p:cSldViewPr>
  </p:slideViewPr>
  <p:notesTextViewPr>
    <p:cViewPr>
      <p:scale>
        <a:sx n="133" d="100"/>
        <a:sy n="133" d="100"/>
      </p:scale>
      <p:origin x="0" y="0"/>
    </p:cViewPr>
  </p:notesTextViewPr>
  <p:sorterViewPr>
    <p:cViewPr>
      <p:scale>
        <a:sx n="180" d="100"/>
        <a:sy n="1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9CE269-565A-4363-889F-12FB5AD4F65D}" type="datetimeFigureOut">
              <a:rPr lang="en-CA" smtClean="0"/>
              <a:t>2023-05-31</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BF2C12-203C-44BA-8E7C-3CA1002A5356}" type="slidenum">
              <a:rPr lang="en-CA" smtClean="0"/>
              <a:t>‹#›</a:t>
            </a:fld>
            <a:endParaRPr lang="en-CA"/>
          </a:p>
        </p:txBody>
      </p:sp>
    </p:spTree>
    <p:extLst>
      <p:ext uri="{BB962C8B-B14F-4D97-AF65-F5344CB8AC3E}">
        <p14:creationId xmlns:p14="http://schemas.microsoft.com/office/powerpoint/2010/main" val="1966390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first fourteen chapters of the Book of Ezekiel lay bare the sins of the people of Israel.  </a:t>
            </a:r>
          </a:p>
          <a:p>
            <a:pPr marL="171450" indent="-171450">
              <a:buFont typeface="Arial" panose="020B0604020202020204" pitchFamily="34" charset="0"/>
              <a:buChar char="•"/>
            </a:pPr>
            <a:r>
              <a:rPr lang="en-CA" dirty="0"/>
              <a:t>Ezekiel has dealt specifically with each group of “thought leaders”: priests, prophets, civic leaders, and elders.  </a:t>
            </a:r>
          </a:p>
          <a:p>
            <a:pPr marL="171450" indent="-171450">
              <a:buFont typeface="Arial" panose="020B0604020202020204" pitchFamily="34" charset="0"/>
              <a:buChar char="•"/>
            </a:pPr>
            <a:r>
              <a:rPr lang="en-CA" dirty="0"/>
              <a:t>The objective of his preaching was to convince the exiles that the impending destruction of Jerusalem and the Temple was God’s will, and it would happen.  </a:t>
            </a:r>
          </a:p>
          <a:p>
            <a:pPr marL="171450" indent="-171450">
              <a:buFont typeface="Arial" panose="020B0604020202020204" pitchFamily="34" charset="0"/>
              <a:buChar char="•"/>
            </a:pPr>
            <a:r>
              <a:rPr lang="en-CA" dirty="0"/>
              <a:t>Ezekiel’s mission was to bring to repentance those persons among the exiles whom God was calling to form a remnant of True Worshippers.  </a:t>
            </a:r>
          </a:p>
          <a:p>
            <a:pPr marL="171450" indent="-171450">
              <a:buFont typeface="Arial" panose="020B0604020202020204" pitchFamily="34" charset="0"/>
              <a:buChar char="•"/>
            </a:pPr>
            <a:r>
              <a:rPr lang="en-CA" dirty="0"/>
              <a:t>God now inspires Ezekiel to use a new technique – “wisdom literature”.</a:t>
            </a:r>
          </a:p>
          <a:p>
            <a:pPr marL="171450" indent="-171450">
              <a:buFont typeface="Arial" panose="020B0604020202020204" pitchFamily="34" charset="0"/>
              <a:buChar char="•"/>
            </a:pPr>
            <a:r>
              <a:rPr lang="en-CA" dirty="0"/>
              <a:t>“Jerusalem” represents “Israel”: people anciently and prophetically</a:t>
            </a:r>
          </a:p>
        </p:txBody>
      </p:sp>
      <p:sp>
        <p:nvSpPr>
          <p:cNvPr id="4" name="Slide Number Placeholder 3"/>
          <p:cNvSpPr>
            <a:spLocks noGrp="1"/>
          </p:cNvSpPr>
          <p:nvPr>
            <p:ph type="sldNum" sz="quarter" idx="5"/>
          </p:nvPr>
        </p:nvSpPr>
        <p:spPr/>
        <p:txBody>
          <a:bodyPr/>
          <a:lstStyle/>
          <a:p>
            <a:fld id="{7E722B0F-CFFB-4C7C-BDDD-0300A5BE0281}" type="slidenum">
              <a:rPr lang="en-CA" smtClean="0"/>
              <a:t>1</a:t>
            </a:fld>
            <a:endParaRPr lang="en-CA"/>
          </a:p>
        </p:txBody>
      </p:sp>
    </p:spTree>
    <p:extLst>
      <p:ext uri="{BB962C8B-B14F-4D97-AF65-F5344CB8AC3E}">
        <p14:creationId xmlns:p14="http://schemas.microsoft.com/office/powerpoint/2010/main" val="4133057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 talked about the “Covenant of Performance” recently in my sermon on the “Covenant of Descent”</a:t>
            </a:r>
          </a:p>
          <a:p>
            <a:pPr marL="171450" indent="-171450">
              <a:buFont typeface="Arial" panose="020B0604020202020204" pitchFamily="34" charset="0"/>
              <a:buChar char="•"/>
            </a:pPr>
            <a:r>
              <a:rPr lang="en-CA" dirty="0"/>
              <a:t>“when I atone” explicit reference to the First Advent</a:t>
            </a:r>
          </a:p>
        </p:txBody>
      </p:sp>
      <p:sp>
        <p:nvSpPr>
          <p:cNvPr id="4" name="Slide Number Placeholder 3"/>
          <p:cNvSpPr>
            <a:spLocks noGrp="1"/>
          </p:cNvSpPr>
          <p:nvPr>
            <p:ph type="sldNum" sz="quarter" idx="5"/>
          </p:nvPr>
        </p:nvSpPr>
        <p:spPr/>
        <p:txBody>
          <a:bodyPr/>
          <a:lstStyle/>
          <a:p>
            <a:fld id="{1BBF2C12-203C-44BA-8E7C-3CA1002A5356}" type="slidenum">
              <a:rPr lang="en-CA" smtClean="0"/>
              <a:t>10</a:t>
            </a:fld>
            <a:endParaRPr lang="en-CA"/>
          </a:p>
        </p:txBody>
      </p:sp>
    </p:spTree>
    <p:extLst>
      <p:ext uri="{BB962C8B-B14F-4D97-AF65-F5344CB8AC3E}">
        <p14:creationId xmlns:p14="http://schemas.microsoft.com/office/powerpoint/2010/main" val="1587731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Arial" panose="020B0604020202020204" pitchFamily="34" charset="0"/>
              <a:buChar char="•"/>
            </a:pPr>
            <a:r>
              <a:rPr lang="en-CA" dirty="0"/>
              <a:t>Read Block page 518</a:t>
            </a:r>
          </a:p>
        </p:txBody>
      </p:sp>
      <p:sp>
        <p:nvSpPr>
          <p:cNvPr id="4" name="Slide Number Placeholder 3"/>
          <p:cNvSpPr>
            <a:spLocks noGrp="1"/>
          </p:cNvSpPr>
          <p:nvPr>
            <p:ph type="sldNum" sz="quarter" idx="5"/>
          </p:nvPr>
        </p:nvSpPr>
        <p:spPr/>
        <p:txBody>
          <a:bodyPr/>
          <a:lstStyle/>
          <a:p>
            <a:fld id="{1BBF2C12-203C-44BA-8E7C-3CA1002A5356}" type="slidenum">
              <a:rPr lang="en-CA" smtClean="0"/>
              <a:t>11</a:t>
            </a:fld>
            <a:endParaRPr lang="en-CA"/>
          </a:p>
        </p:txBody>
      </p:sp>
    </p:spTree>
    <p:extLst>
      <p:ext uri="{BB962C8B-B14F-4D97-AF65-F5344CB8AC3E}">
        <p14:creationId xmlns:p14="http://schemas.microsoft.com/office/powerpoint/2010/main" val="21877781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“riddle” – </a:t>
            </a:r>
            <a:r>
              <a:rPr lang="en-CA" i="1" dirty="0"/>
              <a:t>ḥ̣</a:t>
            </a:r>
            <a:r>
              <a:rPr lang="en-CA" i="1" dirty="0" err="1"/>
              <a:t>idah</a:t>
            </a:r>
            <a:r>
              <a:rPr lang="en-CA" dirty="0"/>
              <a:t>; parable – </a:t>
            </a:r>
            <a:r>
              <a:rPr lang="en-CA" i="1" dirty="0" err="1"/>
              <a:t>mashal</a:t>
            </a:r>
            <a:endParaRPr lang="en-CA" i="0" dirty="0"/>
          </a:p>
          <a:p>
            <a:pPr marL="171450" indent="-171450">
              <a:buFont typeface="Arial" panose="020B0604020202020204" pitchFamily="34" charset="0"/>
              <a:buChar char="•"/>
            </a:pPr>
            <a:r>
              <a:rPr lang="en-CA" i="0" dirty="0"/>
              <a:t>We don’t have time to read the history of this: 2Kg24:8-20, 25:1-21, 2Chr21:9-16, Jr21:11-14, 22:1-30</a:t>
            </a:r>
          </a:p>
          <a:p>
            <a:pPr marL="171450" indent="-171450">
              <a:buFont typeface="Arial" panose="020B0604020202020204" pitchFamily="34" charset="0"/>
              <a:buChar char="•"/>
            </a:pPr>
            <a:r>
              <a:rPr lang="en-CA" i="0" dirty="0"/>
              <a:t>Ezekiel is specially told to present this to the people</a:t>
            </a:r>
          </a:p>
        </p:txBody>
      </p:sp>
      <p:sp>
        <p:nvSpPr>
          <p:cNvPr id="4" name="Slide Number Placeholder 3"/>
          <p:cNvSpPr>
            <a:spLocks noGrp="1"/>
          </p:cNvSpPr>
          <p:nvPr>
            <p:ph type="sldNum" sz="quarter" idx="5"/>
          </p:nvPr>
        </p:nvSpPr>
        <p:spPr/>
        <p:txBody>
          <a:bodyPr/>
          <a:lstStyle/>
          <a:p>
            <a:fld id="{1BBF2C12-203C-44BA-8E7C-3CA1002A5356}" type="slidenum">
              <a:rPr lang="en-CA" smtClean="0"/>
              <a:t>12</a:t>
            </a:fld>
            <a:endParaRPr lang="en-CA"/>
          </a:p>
        </p:txBody>
      </p:sp>
    </p:spTree>
    <p:extLst>
      <p:ext uri="{BB962C8B-B14F-4D97-AF65-F5344CB8AC3E}">
        <p14:creationId xmlns:p14="http://schemas.microsoft.com/office/powerpoint/2010/main" val="37470865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During the time of Zedekiah, Jeremiah was still very active in Jerusalem – repentance was still possible</a:t>
            </a:r>
          </a:p>
          <a:p>
            <a:pPr marL="171450" indent="-171450">
              <a:buFont typeface="Arial" panose="020B0604020202020204" pitchFamily="34" charset="0"/>
              <a:buChar char="•"/>
            </a:pPr>
            <a:r>
              <a:rPr lang="en-CA" dirty="0"/>
              <a:t>NOT read verse 16-21</a:t>
            </a:r>
          </a:p>
        </p:txBody>
      </p:sp>
      <p:sp>
        <p:nvSpPr>
          <p:cNvPr id="4" name="Slide Number Placeholder 3"/>
          <p:cNvSpPr>
            <a:spLocks noGrp="1"/>
          </p:cNvSpPr>
          <p:nvPr>
            <p:ph type="sldNum" sz="quarter" idx="5"/>
          </p:nvPr>
        </p:nvSpPr>
        <p:spPr/>
        <p:txBody>
          <a:bodyPr/>
          <a:lstStyle/>
          <a:p>
            <a:fld id="{1BBF2C12-203C-44BA-8E7C-3CA1002A5356}" type="slidenum">
              <a:rPr lang="en-CA" smtClean="0"/>
              <a:t>15</a:t>
            </a:fld>
            <a:endParaRPr lang="en-CA"/>
          </a:p>
        </p:txBody>
      </p:sp>
    </p:spTree>
    <p:extLst>
      <p:ext uri="{BB962C8B-B14F-4D97-AF65-F5344CB8AC3E}">
        <p14:creationId xmlns:p14="http://schemas.microsoft.com/office/powerpoint/2010/main" val="959172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Messianic allusions in this passage are enormous …</a:t>
            </a:r>
          </a:p>
          <a:p>
            <a:pPr marL="171450" indent="-171450">
              <a:buFont typeface="Arial" panose="020B0604020202020204" pitchFamily="34" charset="0"/>
              <a:buChar char="•"/>
            </a:pPr>
            <a:r>
              <a:rPr lang="en-CA" dirty="0"/>
              <a:t>Handout contains an excursus briefly discussing the genealogies …</a:t>
            </a:r>
          </a:p>
        </p:txBody>
      </p:sp>
      <p:sp>
        <p:nvSpPr>
          <p:cNvPr id="4" name="Slide Number Placeholder 3"/>
          <p:cNvSpPr>
            <a:spLocks noGrp="1"/>
          </p:cNvSpPr>
          <p:nvPr>
            <p:ph type="sldNum" sz="quarter" idx="5"/>
          </p:nvPr>
        </p:nvSpPr>
        <p:spPr/>
        <p:txBody>
          <a:bodyPr/>
          <a:lstStyle/>
          <a:p>
            <a:fld id="{1BBF2C12-203C-44BA-8E7C-3CA1002A5356}" type="slidenum">
              <a:rPr lang="en-CA" smtClean="0"/>
              <a:t>17</a:t>
            </a:fld>
            <a:endParaRPr lang="en-CA"/>
          </a:p>
        </p:txBody>
      </p:sp>
    </p:spTree>
    <p:extLst>
      <p:ext uri="{BB962C8B-B14F-4D97-AF65-F5344CB8AC3E}">
        <p14:creationId xmlns:p14="http://schemas.microsoft.com/office/powerpoint/2010/main" val="3014336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1" u="sng" dirty="0"/>
              <a:t>Handout …</a:t>
            </a:r>
          </a:p>
          <a:p>
            <a:pPr marL="171450" indent="-171450">
              <a:buFont typeface="Arial" panose="020B0604020202020204" pitchFamily="34" charset="0"/>
              <a:buChar char="•"/>
            </a:pPr>
            <a:r>
              <a:rPr lang="en-CA" b="0" u="none" dirty="0"/>
              <a:t>The symbol of the “vine” comes up again in chapter 17</a:t>
            </a:r>
          </a:p>
        </p:txBody>
      </p:sp>
      <p:sp>
        <p:nvSpPr>
          <p:cNvPr id="4" name="Slide Number Placeholder 3"/>
          <p:cNvSpPr>
            <a:spLocks noGrp="1"/>
          </p:cNvSpPr>
          <p:nvPr>
            <p:ph type="sldNum" sz="quarter" idx="5"/>
          </p:nvPr>
        </p:nvSpPr>
        <p:spPr/>
        <p:txBody>
          <a:bodyPr/>
          <a:lstStyle/>
          <a:p>
            <a:fld id="{1BBF2C12-203C-44BA-8E7C-3CA1002A5356}" type="slidenum">
              <a:rPr lang="en-CA" smtClean="0"/>
              <a:t>2</a:t>
            </a:fld>
            <a:endParaRPr lang="en-CA"/>
          </a:p>
        </p:txBody>
      </p:sp>
    </p:spTree>
    <p:extLst>
      <p:ext uri="{BB962C8B-B14F-4D97-AF65-F5344CB8AC3E}">
        <p14:creationId xmlns:p14="http://schemas.microsoft.com/office/powerpoint/2010/main" val="2967959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In  the ancient world, material was written down so that it could be read aloud</a:t>
            </a:r>
          </a:p>
        </p:txBody>
      </p:sp>
      <p:sp>
        <p:nvSpPr>
          <p:cNvPr id="4" name="Slide Number Placeholder 3"/>
          <p:cNvSpPr>
            <a:spLocks noGrp="1"/>
          </p:cNvSpPr>
          <p:nvPr>
            <p:ph type="sldNum" sz="quarter" idx="5"/>
          </p:nvPr>
        </p:nvSpPr>
        <p:spPr/>
        <p:txBody>
          <a:bodyPr/>
          <a:lstStyle/>
          <a:p>
            <a:fld id="{1BBF2C12-203C-44BA-8E7C-3CA1002A5356}" type="slidenum">
              <a:rPr lang="en-CA" smtClean="0"/>
              <a:t>3</a:t>
            </a:fld>
            <a:endParaRPr lang="en-CA"/>
          </a:p>
        </p:txBody>
      </p:sp>
    </p:spTree>
    <p:extLst>
      <p:ext uri="{BB962C8B-B14F-4D97-AF65-F5344CB8AC3E}">
        <p14:creationId xmlns:p14="http://schemas.microsoft.com/office/powerpoint/2010/main" val="853764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Two allegories in chapter 16</a:t>
            </a:r>
          </a:p>
        </p:txBody>
      </p:sp>
      <p:sp>
        <p:nvSpPr>
          <p:cNvPr id="4" name="Slide Number Placeholder 3"/>
          <p:cNvSpPr>
            <a:spLocks noGrp="1"/>
          </p:cNvSpPr>
          <p:nvPr>
            <p:ph type="sldNum" sz="quarter" idx="5"/>
          </p:nvPr>
        </p:nvSpPr>
        <p:spPr/>
        <p:txBody>
          <a:bodyPr/>
          <a:lstStyle/>
          <a:p>
            <a:fld id="{1BBF2C12-203C-44BA-8E7C-3CA1002A5356}" type="slidenum">
              <a:rPr lang="en-CA" smtClean="0"/>
              <a:t>4</a:t>
            </a:fld>
            <a:endParaRPr lang="en-CA"/>
          </a:p>
        </p:txBody>
      </p:sp>
    </p:spTree>
    <p:extLst>
      <p:ext uri="{BB962C8B-B14F-4D97-AF65-F5344CB8AC3E}">
        <p14:creationId xmlns:p14="http://schemas.microsoft.com/office/powerpoint/2010/main" val="324436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Not read it all, self explanatory, please read it on your own, just read a few verses …</a:t>
            </a:r>
          </a:p>
          <a:p>
            <a:pPr marL="171450" indent="-171450">
              <a:buFont typeface="Arial" panose="020B0604020202020204" pitchFamily="34" charset="0"/>
              <a:buChar char="•"/>
            </a:pPr>
            <a:r>
              <a:rPr lang="en-CA" dirty="0"/>
              <a:t>Again, the material is given by YHWH directly to Ezekiel with no explicit instruction to pass it on to the people,</a:t>
            </a:r>
          </a:p>
          <a:p>
            <a:pPr marL="171450" indent="-171450">
              <a:buFont typeface="Arial" panose="020B0604020202020204" pitchFamily="34" charset="0"/>
              <a:buChar char="•"/>
            </a:pPr>
            <a:r>
              <a:rPr lang="en-CA" dirty="0"/>
              <a:t>But the obvious intent is to pass it on to the people</a:t>
            </a:r>
          </a:p>
        </p:txBody>
      </p:sp>
      <p:sp>
        <p:nvSpPr>
          <p:cNvPr id="4" name="Slide Number Placeholder 3"/>
          <p:cNvSpPr>
            <a:spLocks noGrp="1"/>
          </p:cNvSpPr>
          <p:nvPr>
            <p:ph type="sldNum" sz="quarter" idx="5"/>
          </p:nvPr>
        </p:nvSpPr>
        <p:spPr/>
        <p:txBody>
          <a:bodyPr/>
          <a:lstStyle/>
          <a:p>
            <a:fld id="{1BBF2C12-203C-44BA-8E7C-3CA1002A5356}" type="slidenum">
              <a:rPr lang="en-CA" smtClean="0"/>
              <a:t>5</a:t>
            </a:fld>
            <a:endParaRPr lang="en-CA"/>
          </a:p>
        </p:txBody>
      </p:sp>
    </p:spTree>
    <p:extLst>
      <p:ext uri="{BB962C8B-B14F-4D97-AF65-F5344CB8AC3E}">
        <p14:creationId xmlns:p14="http://schemas.microsoft.com/office/powerpoint/2010/main" val="3040058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“judgement” is predictive of what actually happened in 586 …</a:t>
            </a:r>
          </a:p>
        </p:txBody>
      </p:sp>
      <p:sp>
        <p:nvSpPr>
          <p:cNvPr id="4" name="Slide Number Placeholder 3"/>
          <p:cNvSpPr>
            <a:spLocks noGrp="1"/>
          </p:cNvSpPr>
          <p:nvPr>
            <p:ph type="sldNum" sz="quarter" idx="5"/>
          </p:nvPr>
        </p:nvSpPr>
        <p:spPr/>
        <p:txBody>
          <a:bodyPr/>
          <a:lstStyle/>
          <a:p>
            <a:fld id="{1BBF2C12-203C-44BA-8E7C-3CA1002A5356}" type="slidenum">
              <a:rPr lang="en-CA" smtClean="0"/>
              <a:t>6</a:t>
            </a:fld>
            <a:endParaRPr lang="en-CA"/>
          </a:p>
        </p:txBody>
      </p:sp>
    </p:spTree>
    <p:extLst>
      <p:ext uri="{BB962C8B-B14F-4D97-AF65-F5344CB8AC3E}">
        <p14:creationId xmlns:p14="http://schemas.microsoft.com/office/powerpoint/2010/main" val="2135107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Note, </a:t>
            </a:r>
            <a:r>
              <a:rPr lang="en-CA" b="1" u="sng" dirty="0"/>
              <a:t>Sodom is south</a:t>
            </a:r>
            <a:r>
              <a:rPr lang="en-CA" dirty="0"/>
              <a:t>, not east, placement NW if Dead Sea is a non-starter</a:t>
            </a:r>
          </a:p>
          <a:p>
            <a:pPr marL="171450" indent="-171450">
              <a:buFont typeface="Arial" panose="020B0604020202020204" pitchFamily="34" charset="0"/>
              <a:buChar char="•"/>
            </a:pPr>
            <a:r>
              <a:rPr lang="en-CA" dirty="0"/>
              <a:t>SW side of Dead Sea fits Gn18: and 19: best, see Gn19:27-28</a:t>
            </a:r>
          </a:p>
        </p:txBody>
      </p:sp>
      <p:sp>
        <p:nvSpPr>
          <p:cNvPr id="4" name="Slide Number Placeholder 3"/>
          <p:cNvSpPr>
            <a:spLocks noGrp="1"/>
          </p:cNvSpPr>
          <p:nvPr>
            <p:ph type="sldNum" sz="quarter" idx="5"/>
          </p:nvPr>
        </p:nvSpPr>
        <p:spPr/>
        <p:txBody>
          <a:bodyPr/>
          <a:lstStyle/>
          <a:p>
            <a:fld id="{1BBF2C12-203C-44BA-8E7C-3CA1002A5356}" type="slidenum">
              <a:rPr lang="en-CA" smtClean="0"/>
              <a:t>7</a:t>
            </a:fld>
            <a:endParaRPr lang="en-CA"/>
          </a:p>
        </p:txBody>
      </p:sp>
    </p:spTree>
    <p:extLst>
      <p:ext uri="{BB962C8B-B14F-4D97-AF65-F5344CB8AC3E}">
        <p14:creationId xmlns:p14="http://schemas.microsoft.com/office/powerpoint/2010/main" val="19861820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1" u="sng" dirty="0"/>
              <a:t>The call to repentance is clearly for the exiles</a:t>
            </a:r>
            <a:r>
              <a:rPr lang="en-CA" b="0" u="none" dirty="0"/>
              <a:t> </a:t>
            </a:r>
            <a:r>
              <a:rPr lang="en-CA" dirty="0"/>
              <a:t>– those God was calling</a:t>
            </a:r>
          </a:p>
          <a:p>
            <a:pPr marL="171450" indent="-171450">
              <a:buFont typeface="Arial" panose="020B0604020202020204" pitchFamily="34" charset="0"/>
              <a:buChar char="•"/>
            </a:pPr>
            <a:r>
              <a:rPr lang="en-CA" dirty="0"/>
              <a:t>“abomination” is from </a:t>
            </a:r>
            <a:r>
              <a:rPr lang="he-IL" dirty="0"/>
              <a:t>תּוֺעֵבָה</a:t>
            </a:r>
            <a:r>
              <a:rPr lang="en-CA" dirty="0"/>
              <a:t>  - </a:t>
            </a:r>
            <a:r>
              <a:rPr lang="en-CA" dirty="0" err="1"/>
              <a:t>to`evah</a:t>
            </a:r>
            <a:r>
              <a:rPr lang="en-CA" dirty="0"/>
              <a:t>, “detestable”, “offensive”, “abomination” (Holladay page 388), often related to “idolatry” and a “spiritually whoring heart”; Ezekiel uses it 41 times, e.g., 5:11, 6:9, 7:20, 8:5-6, etc.</a:t>
            </a:r>
          </a:p>
        </p:txBody>
      </p:sp>
      <p:sp>
        <p:nvSpPr>
          <p:cNvPr id="4" name="Slide Number Placeholder 3"/>
          <p:cNvSpPr>
            <a:spLocks noGrp="1"/>
          </p:cNvSpPr>
          <p:nvPr>
            <p:ph type="sldNum" sz="quarter" idx="5"/>
          </p:nvPr>
        </p:nvSpPr>
        <p:spPr/>
        <p:txBody>
          <a:bodyPr/>
          <a:lstStyle/>
          <a:p>
            <a:fld id="{1BBF2C12-203C-44BA-8E7C-3CA1002A5356}" type="slidenum">
              <a:rPr lang="en-CA" smtClean="0"/>
              <a:t>8</a:t>
            </a:fld>
            <a:endParaRPr lang="en-CA"/>
          </a:p>
        </p:txBody>
      </p:sp>
    </p:spTree>
    <p:extLst>
      <p:ext uri="{BB962C8B-B14F-4D97-AF65-F5344CB8AC3E}">
        <p14:creationId xmlns:p14="http://schemas.microsoft.com/office/powerpoint/2010/main" val="2940134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“byword” in verse 56 is from  </a:t>
            </a:r>
            <a:r>
              <a:rPr lang="he-IL" dirty="0"/>
              <a:t>שְׁמוּעָה</a:t>
            </a:r>
            <a:r>
              <a:rPr lang="en-CA" dirty="0"/>
              <a:t>  - </a:t>
            </a:r>
            <a:r>
              <a:rPr lang="en-CA" dirty="0" err="1"/>
              <a:t>shᵉmu`ah</a:t>
            </a:r>
            <a:r>
              <a:rPr lang="en-CA" dirty="0"/>
              <a:t>, usually translated, “rumor”, “report”, “news”; not </a:t>
            </a:r>
            <a:r>
              <a:rPr lang="en-CA" i="1" dirty="0" err="1"/>
              <a:t>mashal</a:t>
            </a:r>
            <a:r>
              <a:rPr lang="en-CA" dirty="0"/>
              <a:t> </a:t>
            </a:r>
          </a:p>
          <a:p>
            <a:pPr marL="171450" indent="-171450">
              <a:buFont typeface="Arial" panose="020B0604020202020204" pitchFamily="34" charset="0"/>
              <a:buChar char="•"/>
            </a:pPr>
            <a:r>
              <a:rPr lang="en-CA" dirty="0"/>
              <a:t>Verse 57, “Syria” is an anachronism, some manuscripts have “Aram” some “Edom”  </a:t>
            </a:r>
          </a:p>
        </p:txBody>
      </p:sp>
      <p:sp>
        <p:nvSpPr>
          <p:cNvPr id="4" name="Slide Number Placeholder 3"/>
          <p:cNvSpPr>
            <a:spLocks noGrp="1"/>
          </p:cNvSpPr>
          <p:nvPr>
            <p:ph type="sldNum" sz="quarter" idx="5"/>
          </p:nvPr>
        </p:nvSpPr>
        <p:spPr/>
        <p:txBody>
          <a:bodyPr/>
          <a:lstStyle/>
          <a:p>
            <a:fld id="{1BBF2C12-203C-44BA-8E7C-3CA1002A5356}" type="slidenum">
              <a:rPr lang="en-CA" smtClean="0"/>
              <a:t>9</a:t>
            </a:fld>
            <a:endParaRPr lang="en-CA"/>
          </a:p>
        </p:txBody>
      </p:sp>
    </p:spTree>
    <p:extLst>
      <p:ext uri="{BB962C8B-B14F-4D97-AF65-F5344CB8AC3E}">
        <p14:creationId xmlns:p14="http://schemas.microsoft.com/office/powerpoint/2010/main" val="3654790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86AC3-3D0B-CE64-2748-BDB4EE691B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51AF1FE-014C-996C-7FC9-273481EF77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B0479724-D896-0C49-873F-3AA5FE17A9F8}"/>
              </a:ext>
            </a:extLst>
          </p:cNvPr>
          <p:cNvSpPr>
            <a:spLocks noGrp="1"/>
          </p:cNvSpPr>
          <p:nvPr>
            <p:ph type="dt" sz="half" idx="10"/>
          </p:nvPr>
        </p:nvSpPr>
        <p:spPr/>
        <p:txBody>
          <a:bodyPr/>
          <a:lstStyle/>
          <a:p>
            <a:fld id="{8DA5302A-C059-47F8-8E35-8460C99CDD95}" type="datetimeFigureOut">
              <a:rPr lang="en-CA" smtClean="0"/>
              <a:t>2023-05-31</a:t>
            </a:fld>
            <a:endParaRPr lang="en-CA"/>
          </a:p>
        </p:txBody>
      </p:sp>
      <p:sp>
        <p:nvSpPr>
          <p:cNvPr id="5" name="Footer Placeholder 4">
            <a:extLst>
              <a:ext uri="{FF2B5EF4-FFF2-40B4-BE49-F238E27FC236}">
                <a16:creationId xmlns:a16="http://schemas.microsoft.com/office/drawing/2014/main" id="{5D00EDC4-7258-2C36-1DC5-1F3F7D684B6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7033AEA-5035-E2D3-6390-A305F9618B28}"/>
              </a:ext>
            </a:extLst>
          </p:cNvPr>
          <p:cNvSpPr>
            <a:spLocks noGrp="1"/>
          </p:cNvSpPr>
          <p:nvPr>
            <p:ph type="sldNum" sz="quarter" idx="12"/>
          </p:nvPr>
        </p:nvSpPr>
        <p:spPr/>
        <p:txBody>
          <a:bodyPr/>
          <a:lstStyle/>
          <a:p>
            <a:fld id="{4D5B56E7-C3A0-408C-9374-777D587581BF}" type="slidenum">
              <a:rPr lang="en-CA" smtClean="0"/>
              <a:t>‹#›</a:t>
            </a:fld>
            <a:endParaRPr lang="en-CA"/>
          </a:p>
        </p:txBody>
      </p:sp>
    </p:spTree>
    <p:extLst>
      <p:ext uri="{BB962C8B-B14F-4D97-AF65-F5344CB8AC3E}">
        <p14:creationId xmlns:p14="http://schemas.microsoft.com/office/powerpoint/2010/main" val="2292892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E26F7-C027-AFDC-63F7-AE85B0911FD9}"/>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3CBDEB6-306F-905D-F0BB-CE070290E6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2C66EF1-2B26-61C1-D9B4-D842553DF182}"/>
              </a:ext>
            </a:extLst>
          </p:cNvPr>
          <p:cNvSpPr>
            <a:spLocks noGrp="1"/>
          </p:cNvSpPr>
          <p:nvPr>
            <p:ph type="dt" sz="half" idx="10"/>
          </p:nvPr>
        </p:nvSpPr>
        <p:spPr/>
        <p:txBody>
          <a:bodyPr/>
          <a:lstStyle/>
          <a:p>
            <a:fld id="{8DA5302A-C059-47F8-8E35-8460C99CDD95}" type="datetimeFigureOut">
              <a:rPr lang="en-CA" smtClean="0"/>
              <a:t>2023-05-31</a:t>
            </a:fld>
            <a:endParaRPr lang="en-CA"/>
          </a:p>
        </p:txBody>
      </p:sp>
      <p:sp>
        <p:nvSpPr>
          <p:cNvPr id="5" name="Footer Placeholder 4">
            <a:extLst>
              <a:ext uri="{FF2B5EF4-FFF2-40B4-BE49-F238E27FC236}">
                <a16:creationId xmlns:a16="http://schemas.microsoft.com/office/drawing/2014/main" id="{8E706D05-83E7-9B09-5C82-D48875EA03C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5997C11-DD65-6124-9250-4A308F94F9D6}"/>
              </a:ext>
            </a:extLst>
          </p:cNvPr>
          <p:cNvSpPr>
            <a:spLocks noGrp="1"/>
          </p:cNvSpPr>
          <p:nvPr>
            <p:ph type="sldNum" sz="quarter" idx="12"/>
          </p:nvPr>
        </p:nvSpPr>
        <p:spPr/>
        <p:txBody>
          <a:bodyPr/>
          <a:lstStyle/>
          <a:p>
            <a:fld id="{4D5B56E7-C3A0-408C-9374-777D587581BF}" type="slidenum">
              <a:rPr lang="en-CA" smtClean="0"/>
              <a:t>‹#›</a:t>
            </a:fld>
            <a:endParaRPr lang="en-CA"/>
          </a:p>
        </p:txBody>
      </p:sp>
    </p:spTree>
    <p:extLst>
      <p:ext uri="{BB962C8B-B14F-4D97-AF65-F5344CB8AC3E}">
        <p14:creationId xmlns:p14="http://schemas.microsoft.com/office/powerpoint/2010/main" val="2790813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59BCDA-9028-1FB9-3B55-4AE52983549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C059103-A9AB-6E2F-16DB-FAABB986A9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C3FFA13-DC62-BE54-CF13-19DBD7E6678E}"/>
              </a:ext>
            </a:extLst>
          </p:cNvPr>
          <p:cNvSpPr>
            <a:spLocks noGrp="1"/>
          </p:cNvSpPr>
          <p:nvPr>
            <p:ph type="dt" sz="half" idx="10"/>
          </p:nvPr>
        </p:nvSpPr>
        <p:spPr/>
        <p:txBody>
          <a:bodyPr/>
          <a:lstStyle/>
          <a:p>
            <a:fld id="{8DA5302A-C059-47F8-8E35-8460C99CDD95}" type="datetimeFigureOut">
              <a:rPr lang="en-CA" smtClean="0"/>
              <a:t>2023-05-31</a:t>
            </a:fld>
            <a:endParaRPr lang="en-CA"/>
          </a:p>
        </p:txBody>
      </p:sp>
      <p:sp>
        <p:nvSpPr>
          <p:cNvPr id="5" name="Footer Placeholder 4">
            <a:extLst>
              <a:ext uri="{FF2B5EF4-FFF2-40B4-BE49-F238E27FC236}">
                <a16:creationId xmlns:a16="http://schemas.microsoft.com/office/drawing/2014/main" id="{57B85AF7-1ED0-D083-9CF9-FB0438A417C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D580784-5FC5-0821-D722-B9735003D18D}"/>
              </a:ext>
            </a:extLst>
          </p:cNvPr>
          <p:cNvSpPr>
            <a:spLocks noGrp="1"/>
          </p:cNvSpPr>
          <p:nvPr>
            <p:ph type="sldNum" sz="quarter" idx="12"/>
          </p:nvPr>
        </p:nvSpPr>
        <p:spPr/>
        <p:txBody>
          <a:bodyPr/>
          <a:lstStyle/>
          <a:p>
            <a:fld id="{4D5B56E7-C3A0-408C-9374-777D587581BF}" type="slidenum">
              <a:rPr lang="en-CA" smtClean="0"/>
              <a:t>‹#›</a:t>
            </a:fld>
            <a:endParaRPr lang="en-CA"/>
          </a:p>
        </p:txBody>
      </p:sp>
    </p:spTree>
    <p:extLst>
      <p:ext uri="{BB962C8B-B14F-4D97-AF65-F5344CB8AC3E}">
        <p14:creationId xmlns:p14="http://schemas.microsoft.com/office/powerpoint/2010/main" val="4253965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70B60-F178-A4D6-88EF-E90214B60F5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4CF444C-D629-C935-1998-40C28E8BC1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C625D29-EDB8-9385-0208-942164756288}"/>
              </a:ext>
            </a:extLst>
          </p:cNvPr>
          <p:cNvSpPr>
            <a:spLocks noGrp="1"/>
          </p:cNvSpPr>
          <p:nvPr>
            <p:ph type="dt" sz="half" idx="10"/>
          </p:nvPr>
        </p:nvSpPr>
        <p:spPr/>
        <p:txBody>
          <a:bodyPr/>
          <a:lstStyle/>
          <a:p>
            <a:fld id="{8DA5302A-C059-47F8-8E35-8460C99CDD95}" type="datetimeFigureOut">
              <a:rPr lang="en-CA" smtClean="0"/>
              <a:t>2023-05-31</a:t>
            </a:fld>
            <a:endParaRPr lang="en-CA"/>
          </a:p>
        </p:txBody>
      </p:sp>
      <p:sp>
        <p:nvSpPr>
          <p:cNvPr id="5" name="Footer Placeholder 4">
            <a:extLst>
              <a:ext uri="{FF2B5EF4-FFF2-40B4-BE49-F238E27FC236}">
                <a16:creationId xmlns:a16="http://schemas.microsoft.com/office/drawing/2014/main" id="{15E5ABCA-E8A8-8C8E-4641-17E526217E7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363C879-1F07-EC3F-EFE6-88EA48BC6DC4}"/>
              </a:ext>
            </a:extLst>
          </p:cNvPr>
          <p:cNvSpPr>
            <a:spLocks noGrp="1"/>
          </p:cNvSpPr>
          <p:nvPr>
            <p:ph type="sldNum" sz="quarter" idx="12"/>
          </p:nvPr>
        </p:nvSpPr>
        <p:spPr/>
        <p:txBody>
          <a:bodyPr/>
          <a:lstStyle/>
          <a:p>
            <a:fld id="{4D5B56E7-C3A0-408C-9374-777D587581BF}" type="slidenum">
              <a:rPr lang="en-CA" smtClean="0"/>
              <a:t>‹#›</a:t>
            </a:fld>
            <a:endParaRPr lang="en-CA"/>
          </a:p>
        </p:txBody>
      </p:sp>
    </p:spTree>
    <p:extLst>
      <p:ext uri="{BB962C8B-B14F-4D97-AF65-F5344CB8AC3E}">
        <p14:creationId xmlns:p14="http://schemas.microsoft.com/office/powerpoint/2010/main" val="937149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8146C-E3F7-92C5-ADCF-C05D1430FA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C59F2080-5AD3-A293-EEF5-51F203BC83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3E2F43-C9AB-AA5E-FA93-C9923190B02E}"/>
              </a:ext>
            </a:extLst>
          </p:cNvPr>
          <p:cNvSpPr>
            <a:spLocks noGrp="1"/>
          </p:cNvSpPr>
          <p:nvPr>
            <p:ph type="dt" sz="half" idx="10"/>
          </p:nvPr>
        </p:nvSpPr>
        <p:spPr/>
        <p:txBody>
          <a:bodyPr/>
          <a:lstStyle/>
          <a:p>
            <a:fld id="{8DA5302A-C059-47F8-8E35-8460C99CDD95}" type="datetimeFigureOut">
              <a:rPr lang="en-CA" smtClean="0"/>
              <a:t>2023-05-31</a:t>
            </a:fld>
            <a:endParaRPr lang="en-CA"/>
          </a:p>
        </p:txBody>
      </p:sp>
      <p:sp>
        <p:nvSpPr>
          <p:cNvPr id="5" name="Footer Placeholder 4">
            <a:extLst>
              <a:ext uri="{FF2B5EF4-FFF2-40B4-BE49-F238E27FC236}">
                <a16:creationId xmlns:a16="http://schemas.microsoft.com/office/drawing/2014/main" id="{06099CA5-0BFB-0DB2-2CE7-95C9E5340EC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F0DC2DA-F3B0-8F6D-A5E6-679F61011373}"/>
              </a:ext>
            </a:extLst>
          </p:cNvPr>
          <p:cNvSpPr>
            <a:spLocks noGrp="1"/>
          </p:cNvSpPr>
          <p:nvPr>
            <p:ph type="sldNum" sz="quarter" idx="12"/>
          </p:nvPr>
        </p:nvSpPr>
        <p:spPr/>
        <p:txBody>
          <a:bodyPr/>
          <a:lstStyle/>
          <a:p>
            <a:fld id="{4D5B56E7-C3A0-408C-9374-777D587581BF}" type="slidenum">
              <a:rPr lang="en-CA" smtClean="0"/>
              <a:t>‹#›</a:t>
            </a:fld>
            <a:endParaRPr lang="en-CA"/>
          </a:p>
        </p:txBody>
      </p:sp>
    </p:spTree>
    <p:extLst>
      <p:ext uri="{BB962C8B-B14F-4D97-AF65-F5344CB8AC3E}">
        <p14:creationId xmlns:p14="http://schemas.microsoft.com/office/powerpoint/2010/main" val="1089544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6D8A8-3F7B-B853-5A5F-9815DFCA3E9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6EBEDA8-0909-1298-D2ED-1C48EDF93EB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EDA890B1-862D-2044-7221-5B17DA7D9B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8479BE3A-0878-0BB5-51A2-E262362089F3}"/>
              </a:ext>
            </a:extLst>
          </p:cNvPr>
          <p:cNvSpPr>
            <a:spLocks noGrp="1"/>
          </p:cNvSpPr>
          <p:nvPr>
            <p:ph type="dt" sz="half" idx="10"/>
          </p:nvPr>
        </p:nvSpPr>
        <p:spPr/>
        <p:txBody>
          <a:bodyPr/>
          <a:lstStyle/>
          <a:p>
            <a:fld id="{8DA5302A-C059-47F8-8E35-8460C99CDD95}" type="datetimeFigureOut">
              <a:rPr lang="en-CA" smtClean="0"/>
              <a:t>2023-05-31</a:t>
            </a:fld>
            <a:endParaRPr lang="en-CA"/>
          </a:p>
        </p:txBody>
      </p:sp>
      <p:sp>
        <p:nvSpPr>
          <p:cNvPr id="6" name="Footer Placeholder 5">
            <a:extLst>
              <a:ext uri="{FF2B5EF4-FFF2-40B4-BE49-F238E27FC236}">
                <a16:creationId xmlns:a16="http://schemas.microsoft.com/office/drawing/2014/main" id="{846E2185-F12B-9E2A-2EF8-FD771900C08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15051B1-4790-B697-F8DA-0B045EB7378D}"/>
              </a:ext>
            </a:extLst>
          </p:cNvPr>
          <p:cNvSpPr>
            <a:spLocks noGrp="1"/>
          </p:cNvSpPr>
          <p:nvPr>
            <p:ph type="sldNum" sz="quarter" idx="12"/>
          </p:nvPr>
        </p:nvSpPr>
        <p:spPr/>
        <p:txBody>
          <a:bodyPr/>
          <a:lstStyle/>
          <a:p>
            <a:fld id="{4D5B56E7-C3A0-408C-9374-777D587581BF}" type="slidenum">
              <a:rPr lang="en-CA" smtClean="0"/>
              <a:t>‹#›</a:t>
            </a:fld>
            <a:endParaRPr lang="en-CA"/>
          </a:p>
        </p:txBody>
      </p:sp>
    </p:spTree>
    <p:extLst>
      <p:ext uri="{BB962C8B-B14F-4D97-AF65-F5344CB8AC3E}">
        <p14:creationId xmlns:p14="http://schemas.microsoft.com/office/powerpoint/2010/main" val="3880883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242C5-D7D4-37E0-7EA9-C44E510E3982}"/>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D32B945-2CBB-D918-4FB1-9361DA60F5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27EF96-AB12-8EE5-25BF-BC37535E4B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A97EC686-67A9-9DE5-EFD2-CC124022A7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E4BB5C-3604-8A86-5430-45E6A5F8FB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7F0B225-9F16-0902-5494-F7B6960A9195}"/>
              </a:ext>
            </a:extLst>
          </p:cNvPr>
          <p:cNvSpPr>
            <a:spLocks noGrp="1"/>
          </p:cNvSpPr>
          <p:nvPr>
            <p:ph type="dt" sz="half" idx="10"/>
          </p:nvPr>
        </p:nvSpPr>
        <p:spPr/>
        <p:txBody>
          <a:bodyPr/>
          <a:lstStyle/>
          <a:p>
            <a:fld id="{8DA5302A-C059-47F8-8E35-8460C99CDD95}" type="datetimeFigureOut">
              <a:rPr lang="en-CA" smtClean="0"/>
              <a:t>2023-05-31</a:t>
            </a:fld>
            <a:endParaRPr lang="en-CA"/>
          </a:p>
        </p:txBody>
      </p:sp>
      <p:sp>
        <p:nvSpPr>
          <p:cNvPr id="8" name="Footer Placeholder 7">
            <a:extLst>
              <a:ext uri="{FF2B5EF4-FFF2-40B4-BE49-F238E27FC236}">
                <a16:creationId xmlns:a16="http://schemas.microsoft.com/office/drawing/2014/main" id="{9F45B475-9316-8F92-11F0-2FE44CA79CD4}"/>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5D462E83-F5A7-E614-5356-37C946D4882F}"/>
              </a:ext>
            </a:extLst>
          </p:cNvPr>
          <p:cNvSpPr>
            <a:spLocks noGrp="1"/>
          </p:cNvSpPr>
          <p:nvPr>
            <p:ph type="sldNum" sz="quarter" idx="12"/>
          </p:nvPr>
        </p:nvSpPr>
        <p:spPr/>
        <p:txBody>
          <a:bodyPr/>
          <a:lstStyle/>
          <a:p>
            <a:fld id="{4D5B56E7-C3A0-408C-9374-777D587581BF}" type="slidenum">
              <a:rPr lang="en-CA" smtClean="0"/>
              <a:t>‹#›</a:t>
            </a:fld>
            <a:endParaRPr lang="en-CA"/>
          </a:p>
        </p:txBody>
      </p:sp>
    </p:spTree>
    <p:extLst>
      <p:ext uri="{BB962C8B-B14F-4D97-AF65-F5344CB8AC3E}">
        <p14:creationId xmlns:p14="http://schemas.microsoft.com/office/powerpoint/2010/main" val="2124244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C64B1-3797-16AF-EDF2-C3BFC52F3A11}"/>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E594F8A5-B2FB-1261-1ABF-1D8C709E31C1}"/>
              </a:ext>
            </a:extLst>
          </p:cNvPr>
          <p:cNvSpPr>
            <a:spLocks noGrp="1"/>
          </p:cNvSpPr>
          <p:nvPr>
            <p:ph type="dt" sz="half" idx="10"/>
          </p:nvPr>
        </p:nvSpPr>
        <p:spPr/>
        <p:txBody>
          <a:bodyPr/>
          <a:lstStyle/>
          <a:p>
            <a:fld id="{8DA5302A-C059-47F8-8E35-8460C99CDD95}" type="datetimeFigureOut">
              <a:rPr lang="en-CA" smtClean="0"/>
              <a:t>2023-05-31</a:t>
            </a:fld>
            <a:endParaRPr lang="en-CA"/>
          </a:p>
        </p:txBody>
      </p:sp>
      <p:sp>
        <p:nvSpPr>
          <p:cNvPr id="4" name="Footer Placeholder 3">
            <a:extLst>
              <a:ext uri="{FF2B5EF4-FFF2-40B4-BE49-F238E27FC236}">
                <a16:creationId xmlns:a16="http://schemas.microsoft.com/office/drawing/2014/main" id="{BA201DB1-D01E-5BCF-2CF4-B920C07B2038}"/>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5452B7A-EE02-A153-CD4D-2A1BEF5D4C1F}"/>
              </a:ext>
            </a:extLst>
          </p:cNvPr>
          <p:cNvSpPr>
            <a:spLocks noGrp="1"/>
          </p:cNvSpPr>
          <p:nvPr>
            <p:ph type="sldNum" sz="quarter" idx="12"/>
          </p:nvPr>
        </p:nvSpPr>
        <p:spPr/>
        <p:txBody>
          <a:bodyPr/>
          <a:lstStyle/>
          <a:p>
            <a:fld id="{4D5B56E7-C3A0-408C-9374-777D587581BF}" type="slidenum">
              <a:rPr lang="en-CA" smtClean="0"/>
              <a:t>‹#›</a:t>
            </a:fld>
            <a:endParaRPr lang="en-CA"/>
          </a:p>
        </p:txBody>
      </p:sp>
    </p:spTree>
    <p:extLst>
      <p:ext uri="{BB962C8B-B14F-4D97-AF65-F5344CB8AC3E}">
        <p14:creationId xmlns:p14="http://schemas.microsoft.com/office/powerpoint/2010/main" val="430296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276099-117C-E990-1788-20D02DF2A680}"/>
              </a:ext>
            </a:extLst>
          </p:cNvPr>
          <p:cNvSpPr>
            <a:spLocks noGrp="1"/>
          </p:cNvSpPr>
          <p:nvPr>
            <p:ph type="dt" sz="half" idx="10"/>
          </p:nvPr>
        </p:nvSpPr>
        <p:spPr/>
        <p:txBody>
          <a:bodyPr/>
          <a:lstStyle/>
          <a:p>
            <a:fld id="{8DA5302A-C059-47F8-8E35-8460C99CDD95}" type="datetimeFigureOut">
              <a:rPr lang="en-CA" smtClean="0"/>
              <a:t>2023-05-31</a:t>
            </a:fld>
            <a:endParaRPr lang="en-CA"/>
          </a:p>
        </p:txBody>
      </p:sp>
      <p:sp>
        <p:nvSpPr>
          <p:cNvPr id="3" name="Footer Placeholder 2">
            <a:extLst>
              <a:ext uri="{FF2B5EF4-FFF2-40B4-BE49-F238E27FC236}">
                <a16:creationId xmlns:a16="http://schemas.microsoft.com/office/drawing/2014/main" id="{6560C03A-A3D5-644C-C92A-35D7D639748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EDF7F1B1-E6A2-2E72-5A65-CA3B5BD4FF05}"/>
              </a:ext>
            </a:extLst>
          </p:cNvPr>
          <p:cNvSpPr>
            <a:spLocks noGrp="1"/>
          </p:cNvSpPr>
          <p:nvPr>
            <p:ph type="sldNum" sz="quarter" idx="12"/>
          </p:nvPr>
        </p:nvSpPr>
        <p:spPr/>
        <p:txBody>
          <a:bodyPr/>
          <a:lstStyle/>
          <a:p>
            <a:fld id="{4D5B56E7-C3A0-408C-9374-777D587581BF}" type="slidenum">
              <a:rPr lang="en-CA" smtClean="0"/>
              <a:t>‹#›</a:t>
            </a:fld>
            <a:endParaRPr lang="en-CA"/>
          </a:p>
        </p:txBody>
      </p:sp>
    </p:spTree>
    <p:extLst>
      <p:ext uri="{BB962C8B-B14F-4D97-AF65-F5344CB8AC3E}">
        <p14:creationId xmlns:p14="http://schemas.microsoft.com/office/powerpoint/2010/main" val="4255802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09C77-95B2-F0BC-2DCA-15AC31374E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12F137D-DC14-205D-9FC8-B51DBDFA2F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9E87F80-CE13-A186-70FE-E9678D7C68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2E1CAF-224D-3455-6921-F11626816BFC}"/>
              </a:ext>
            </a:extLst>
          </p:cNvPr>
          <p:cNvSpPr>
            <a:spLocks noGrp="1"/>
          </p:cNvSpPr>
          <p:nvPr>
            <p:ph type="dt" sz="half" idx="10"/>
          </p:nvPr>
        </p:nvSpPr>
        <p:spPr/>
        <p:txBody>
          <a:bodyPr/>
          <a:lstStyle/>
          <a:p>
            <a:fld id="{8DA5302A-C059-47F8-8E35-8460C99CDD95}" type="datetimeFigureOut">
              <a:rPr lang="en-CA" smtClean="0"/>
              <a:t>2023-05-31</a:t>
            </a:fld>
            <a:endParaRPr lang="en-CA"/>
          </a:p>
        </p:txBody>
      </p:sp>
      <p:sp>
        <p:nvSpPr>
          <p:cNvPr id="6" name="Footer Placeholder 5">
            <a:extLst>
              <a:ext uri="{FF2B5EF4-FFF2-40B4-BE49-F238E27FC236}">
                <a16:creationId xmlns:a16="http://schemas.microsoft.com/office/drawing/2014/main" id="{DA02D607-89FB-D139-37D0-346431C34DE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4222812-8DC1-B702-F7BA-4C78FE5539F6}"/>
              </a:ext>
            </a:extLst>
          </p:cNvPr>
          <p:cNvSpPr>
            <a:spLocks noGrp="1"/>
          </p:cNvSpPr>
          <p:nvPr>
            <p:ph type="sldNum" sz="quarter" idx="12"/>
          </p:nvPr>
        </p:nvSpPr>
        <p:spPr/>
        <p:txBody>
          <a:bodyPr/>
          <a:lstStyle/>
          <a:p>
            <a:fld id="{4D5B56E7-C3A0-408C-9374-777D587581BF}" type="slidenum">
              <a:rPr lang="en-CA" smtClean="0"/>
              <a:t>‹#›</a:t>
            </a:fld>
            <a:endParaRPr lang="en-CA"/>
          </a:p>
        </p:txBody>
      </p:sp>
    </p:spTree>
    <p:extLst>
      <p:ext uri="{BB962C8B-B14F-4D97-AF65-F5344CB8AC3E}">
        <p14:creationId xmlns:p14="http://schemas.microsoft.com/office/powerpoint/2010/main" val="3805745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F00A0-E4CE-9919-F504-EB4793CBD4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54238C98-74DF-75CF-C0BE-2EA06314E6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60C0086-457D-9B66-7C11-EE3784A17B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6FB197-4A16-7E9B-6E55-65503D9EF220}"/>
              </a:ext>
            </a:extLst>
          </p:cNvPr>
          <p:cNvSpPr>
            <a:spLocks noGrp="1"/>
          </p:cNvSpPr>
          <p:nvPr>
            <p:ph type="dt" sz="half" idx="10"/>
          </p:nvPr>
        </p:nvSpPr>
        <p:spPr/>
        <p:txBody>
          <a:bodyPr/>
          <a:lstStyle/>
          <a:p>
            <a:fld id="{8DA5302A-C059-47F8-8E35-8460C99CDD95}" type="datetimeFigureOut">
              <a:rPr lang="en-CA" smtClean="0"/>
              <a:t>2023-05-31</a:t>
            </a:fld>
            <a:endParaRPr lang="en-CA"/>
          </a:p>
        </p:txBody>
      </p:sp>
      <p:sp>
        <p:nvSpPr>
          <p:cNvPr id="6" name="Footer Placeholder 5">
            <a:extLst>
              <a:ext uri="{FF2B5EF4-FFF2-40B4-BE49-F238E27FC236}">
                <a16:creationId xmlns:a16="http://schemas.microsoft.com/office/drawing/2014/main" id="{2932B56D-63D9-E509-C7F1-6CF9292F985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91207E4-0CE4-B675-710E-162003C5A072}"/>
              </a:ext>
            </a:extLst>
          </p:cNvPr>
          <p:cNvSpPr>
            <a:spLocks noGrp="1"/>
          </p:cNvSpPr>
          <p:nvPr>
            <p:ph type="sldNum" sz="quarter" idx="12"/>
          </p:nvPr>
        </p:nvSpPr>
        <p:spPr/>
        <p:txBody>
          <a:bodyPr/>
          <a:lstStyle/>
          <a:p>
            <a:fld id="{4D5B56E7-C3A0-408C-9374-777D587581BF}" type="slidenum">
              <a:rPr lang="en-CA" smtClean="0"/>
              <a:t>‹#›</a:t>
            </a:fld>
            <a:endParaRPr lang="en-CA"/>
          </a:p>
        </p:txBody>
      </p:sp>
    </p:spTree>
    <p:extLst>
      <p:ext uri="{BB962C8B-B14F-4D97-AF65-F5344CB8AC3E}">
        <p14:creationId xmlns:p14="http://schemas.microsoft.com/office/powerpoint/2010/main" val="177742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EAB821-C0C9-144A-AE15-39B4D8242D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CD78608-9BC0-02D6-4C1F-900C2A1446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6316BE1-6AB0-7287-FD4D-FD1300742A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A5302A-C059-47F8-8E35-8460C99CDD95}" type="datetimeFigureOut">
              <a:rPr lang="en-CA" smtClean="0"/>
              <a:t>2023-05-31</a:t>
            </a:fld>
            <a:endParaRPr lang="en-CA"/>
          </a:p>
        </p:txBody>
      </p:sp>
      <p:sp>
        <p:nvSpPr>
          <p:cNvPr id="5" name="Footer Placeholder 4">
            <a:extLst>
              <a:ext uri="{FF2B5EF4-FFF2-40B4-BE49-F238E27FC236}">
                <a16:creationId xmlns:a16="http://schemas.microsoft.com/office/drawing/2014/main" id="{723C7797-F216-5333-2540-3505F2396B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B9EC57DB-1CEE-1BBC-6992-34369DD622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B56E7-C3A0-408C-9374-777D587581BF}" type="slidenum">
              <a:rPr lang="en-CA" smtClean="0"/>
              <a:t>‹#›</a:t>
            </a:fld>
            <a:endParaRPr lang="en-CA"/>
          </a:p>
        </p:txBody>
      </p:sp>
    </p:spTree>
    <p:extLst>
      <p:ext uri="{BB962C8B-B14F-4D97-AF65-F5344CB8AC3E}">
        <p14:creationId xmlns:p14="http://schemas.microsoft.com/office/powerpoint/2010/main" val="1274486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EF424-F4F0-7370-A3DD-326464F217DF}"/>
              </a:ext>
            </a:extLst>
          </p:cNvPr>
          <p:cNvSpPr>
            <a:spLocks noGrp="1"/>
          </p:cNvSpPr>
          <p:nvPr>
            <p:ph type="ctrTitle"/>
          </p:nvPr>
        </p:nvSpPr>
        <p:spPr>
          <a:xfrm>
            <a:off x="0" y="1"/>
            <a:ext cx="12192000" cy="938783"/>
          </a:xfrm>
        </p:spPr>
        <p:txBody>
          <a:bodyPr>
            <a:noAutofit/>
          </a:bodyPr>
          <a:lstStyle/>
          <a:p>
            <a:r>
              <a:rPr lang="en-CA" sz="4800" dirty="0">
                <a:latin typeface="Arial Black" panose="020B0A04020102020204" pitchFamily="34" charset="0"/>
              </a:rPr>
              <a:t>Ezekiel – Ah!  Jerusalem!</a:t>
            </a:r>
          </a:p>
        </p:txBody>
      </p:sp>
      <p:sp>
        <p:nvSpPr>
          <p:cNvPr id="3" name="Subtitle 2">
            <a:extLst>
              <a:ext uri="{FF2B5EF4-FFF2-40B4-BE49-F238E27FC236}">
                <a16:creationId xmlns:a16="http://schemas.microsoft.com/office/drawing/2014/main" id="{210D125A-A449-3DFC-02B4-F114C45DAAA8}"/>
              </a:ext>
            </a:extLst>
          </p:cNvPr>
          <p:cNvSpPr>
            <a:spLocks noGrp="1"/>
          </p:cNvSpPr>
          <p:nvPr>
            <p:ph type="subTitle" idx="1"/>
          </p:nvPr>
        </p:nvSpPr>
        <p:spPr>
          <a:xfrm>
            <a:off x="0" y="938785"/>
            <a:ext cx="12192000" cy="5681471"/>
          </a:xfrm>
        </p:spPr>
        <p:txBody>
          <a:bodyPr>
            <a:normAutofit fontScale="92500" lnSpcReduction="10000"/>
          </a:bodyPr>
          <a:lstStyle/>
          <a:p>
            <a:pPr>
              <a:spcBef>
                <a:spcPts val="0"/>
              </a:spcBef>
            </a:pPr>
            <a:r>
              <a:rPr lang="en-CA" sz="3000" b="1" dirty="0">
                <a:solidFill>
                  <a:srgbClr val="FF0000"/>
                </a:solidFill>
              </a:rPr>
              <a:t>… so have I </a:t>
            </a:r>
            <a:r>
              <a:rPr lang="en-CA" sz="3000" b="1" i="1" dirty="0">
                <a:solidFill>
                  <a:srgbClr val="FF0000"/>
                </a:solidFill>
                <a:highlight>
                  <a:srgbClr val="FFFF00"/>
                </a:highlight>
              </a:rPr>
              <a:t>given up the inhabitants of Jerusalem</a:t>
            </a:r>
            <a:r>
              <a:rPr lang="en-CA" sz="3000" b="1" dirty="0">
                <a:solidFill>
                  <a:srgbClr val="FF0000"/>
                </a:solidFill>
              </a:rPr>
              <a:t>.  And I will set my face against them.  Though they escape from the fire, </a:t>
            </a:r>
            <a:r>
              <a:rPr lang="en-CA" sz="3000" b="1" i="1" dirty="0">
                <a:solidFill>
                  <a:srgbClr val="FF0000"/>
                </a:solidFill>
                <a:highlight>
                  <a:srgbClr val="FFFF00"/>
                </a:highlight>
              </a:rPr>
              <a:t>the fire shall yet consume them</a:t>
            </a:r>
            <a:r>
              <a:rPr lang="en-CA" sz="3000" b="1" dirty="0">
                <a:solidFill>
                  <a:srgbClr val="FF0000"/>
                </a:solidFill>
              </a:rPr>
              <a:t>, and </a:t>
            </a:r>
            <a:r>
              <a:rPr lang="en-CA" sz="3000" b="1" i="1" dirty="0">
                <a:solidFill>
                  <a:srgbClr val="FF0000"/>
                </a:solidFill>
                <a:highlight>
                  <a:srgbClr val="FFFF00"/>
                </a:highlight>
              </a:rPr>
              <a:t>you will know that I am the LORD</a:t>
            </a:r>
            <a:r>
              <a:rPr lang="en-CA" sz="3000" b="1" dirty="0">
                <a:solidFill>
                  <a:srgbClr val="FF0000"/>
                </a:solidFill>
              </a:rPr>
              <a:t>, when I set my face against them.  And I will make the land desolate, because </a:t>
            </a:r>
            <a:r>
              <a:rPr lang="en-CA" sz="3000" b="1" i="1" dirty="0">
                <a:solidFill>
                  <a:srgbClr val="FF0000"/>
                </a:solidFill>
                <a:highlight>
                  <a:srgbClr val="FFFF00"/>
                </a:highlight>
              </a:rPr>
              <a:t>they have acted faithlessly</a:t>
            </a:r>
            <a:r>
              <a:rPr lang="en-CA" sz="3000" b="1" dirty="0">
                <a:solidFill>
                  <a:srgbClr val="FF0000"/>
                </a:solidFill>
              </a:rPr>
              <a:t>, </a:t>
            </a:r>
            <a:br>
              <a:rPr lang="en-CA" sz="3000" b="1" dirty="0">
                <a:solidFill>
                  <a:srgbClr val="FF0000"/>
                </a:solidFill>
              </a:rPr>
            </a:br>
            <a:r>
              <a:rPr lang="en-CA" sz="3000" b="1" dirty="0">
                <a:solidFill>
                  <a:srgbClr val="FF0000"/>
                </a:solidFill>
              </a:rPr>
              <a:t>declares the Lord GOD. </a:t>
            </a:r>
          </a:p>
          <a:p>
            <a:pPr algn="r">
              <a:lnSpc>
                <a:spcPct val="30000"/>
              </a:lnSpc>
              <a:spcBef>
                <a:spcPts val="0"/>
              </a:spcBef>
            </a:pPr>
            <a:r>
              <a:rPr lang="en-CA" sz="2200" b="1" dirty="0"/>
              <a:t>Ezekiel 15:6b-8 ESV</a:t>
            </a:r>
          </a:p>
          <a:p>
            <a:pPr lvl="1">
              <a:lnSpc>
                <a:spcPct val="90000"/>
              </a:lnSpc>
              <a:spcBef>
                <a:spcPts val="600"/>
              </a:spcBef>
            </a:pPr>
            <a:r>
              <a:rPr lang="en-CA" sz="3000" b="1" i="1" dirty="0">
                <a:solidFill>
                  <a:srgbClr val="FF0000"/>
                </a:solidFill>
                <a:highlight>
                  <a:srgbClr val="FFFF00"/>
                </a:highlight>
              </a:rPr>
              <a:t>Bear your disgrace</a:t>
            </a:r>
            <a:r>
              <a:rPr lang="en-CA" sz="3000" b="1" dirty="0">
                <a:solidFill>
                  <a:srgbClr val="FF0000"/>
                </a:solidFill>
              </a:rPr>
              <a:t>, you also, for you have intervened on behalf of your sisters.  Because of your sins in which you acted more abominably than they, </a:t>
            </a:r>
            <a:r>
              <a:rPr lang="en-CA" sz="3000" b="1" i="1" dirty="0">
                <a:solidFill>
                  <a:srgbClr val="FF0000"/>
                </a:solidFill>
                <a:highlight>
                  <a:srgbClr val="FFFF00"/>
                </a:highlight>
              </a:rPr>
              <a:t>they are more in the right than you</a:t>
            </a:r>
            <a:r>
              <a:rPr lang="en-CA" sz="3000" b="1" dirty="0">
                <a:solidFill>
                  <a:srgbClr val="FF0000"/>
                </a:solidFill>
              </a:rPr>
              <a:t>. So </a:t>
            </a:r>
            <a:r>
              <a:rPr lang="en-CA" sz="3000" b="1" i="1" dirty="0">
                <a:solidFill>
                  <a:srgbClr val="FF0000"/>
                </a:solidFill>
                <a:highlight>
                  <a:srgbClr val="FFFF00"/>
                </a:highlight>
              </a:rPr>
              <a:t>be ashamed</a:t>
            </a:r>
            <a:r>
              <a:rPr lang="en-CA" sz="3000" b="1" dirty="0">
                <a:solidFill>
                  <a:srgbClr val="FF0000"/>
                </a:solidFill>
              </a:rPr>
              <a:t>, you also, and bear your disgrace, for you have made your sisters appear righteous.</a:t>
            </a:r>
          </a:p>
          <a:p>
            <a:pPr algn="r">
              <a:spcBef>
                <a:spcPts val="0"/>
              </a:spcBef>
            </a:pPr>
            <a:r>
              <a:rPr lang="en-CA" sz="2000" b="1" dirty="0"/>
              <a:t>Ezekiel 16:52 ES</a:t>
            </a:r>
            <a:r>
              <a:rPr lang="en-CA" sz="2000" dirty="0"/>
              <a:t>V</a:t>
            </a:r>
          </a:p>
          <a:p>
            <a:pPr marL="0" marR="0" lvl="1" defTabSz="914400" rtl="0" eaLnBrk="1" fontAlgn="auto" latinLnBrk="0" hangingPunct="1">
              <a:lnSpc>
                <a:spcPct val="90000"/>
              </a:lnSpc>
              <a:spcBef>
                <a:spcPts val="600"/>
              </a:spcBef>
              <a:spcAft>
                <a:spcPts val="0"/>
              </a:spcAft>
              <a:buClrTx/>
              <a:buSzTx/>
              <a:buFont typeface="Arial" panose="020B0604020202020204" pitchFamily="34" charset="0"/>
              <a:buNone/>
              <a:tabLst/>
              <a:defRPr/>
            </a:pPr>
            <a:r>
              <a:rPr lang="en-CA" sz="3000" b="1" dirty="0">
                <a:solidFill>
                  <a:srgbClr val="FF0000"/>
                </a:solidFill>
              </a:rPr>
              <a:t>… </a:t>
            </a:r>
            <a:r>
              <a:rPr lang="en-CA" sz="3000" b="1" i="1" dirty="0">
                <a:solidFill>
                  <a:srgbClr val="FF0000"/>
                </a:solidFill>
                <a:highlight>
                  <a:srgbClr val="FFFF00"/>
                </a:highlight>
              </a:rPr>
              <a:t>I will remember my covenant with you in the days of your youth</a:t>
            </a:r>
            <a:r>
              <a:rPr lang="en-CA" sz="3000" b="1" dirty="0">
                <a:solidFill>
                  <a:srgbClr val="FF0000"/>
                </a:solidFill>
              </a:rPr>
              <a:t>, and I will establish for you an everlasting covenant.  Then </a:t>
            </a:r>
            <a:r>
              <a:rPr lang="en-CA" sz="3000" b="1" i="1" dirty="0">
                <a:solidFill>
                  <a:srgbClr val="FF0000"/>
                </a:solidFill>
                <a:highlight>
                  <a:srgbClr val="FFFF00"/>
                </a:highlight>
              </a:rPr>
              <a:t>you will remember your ways and be ashamed</a:t>
            </a:r>
            <a:r>
              <a:rPr lang="en-CA" sz="3000" b="1" i="1" dirty="0">
                <a:solidFill>
                  <a:srgbClr val="FF0000"/>
                </a:solidFill>
              </a:rPr>
              <a:t> </a:t>
            </a:r>
            <a:r>
              <a:rPr lang="en-CA" sz="3000" b="1" dirty="0">
                <a:solidFill>
                  <a:srgbClr val="FF0000"/>
                </a:solidFill>
              </a:rPr>
              <a:t>… </a:t>
            </a:r>
            <a:r>
              <a:rPr lang="en-CA" sz="3000" b="1" i="1" dirty="0">
                <a:solidFill>
                  <a:srgbClr val="FF0000"/>
                </a:solidFill>
                <a:highlight>
                  <a:srgbClr val="FFFF00"/>
                </a:highlight>
              </a:rPr>
              <a:t>I will establish my covenant with you</a:t>
            </a:r>
            <a:r>
              <a:rPr lang="en-CA" sz="3000" b="1" dirty="0">
                <a:solidFill>
                  <a:srgbClr val="FF0000"/>
                </a:solidFill>
              </a:rPr>
              <a:t>, and </a:t>
            </a:r>
            <a:r>
              <a:rPr lang="en-CA" sz="3000" b="1" i="1" dirty="0">
                <a:solidFill>
                  <a:srgbClr val="FF0000"/>
                </a:solidFill>
                <a:highlight>
                  <a:srgbClr val="FFFF00"/>
                </a:highlight>
              </a:rPr>
              <a:t>you shall know that I am the LORD</a:t>
            </a:r>
            <a:r>
              <a:rPr lang="en-CA" sz="3000" b="1" dirty="0">
                <a:solidFill>
                  <a:srgbClr val="FF0000"/>
                </a:solidFill>
              </a:rPr>
              <a:t> … </a:t>
            </a:r>
            <a:r>
              <a:rPr lang="en-CA" sz="3000" b="1" i="1" u="sng" dirty="0">
                <a:solidFill>
                  <a:srgbClr val="FF0000"/>
                </a:solidFill>
                <a:highlight>
                  <a:srgbClr val="FFFF00"/>
                </a:highlight>
              </a:rPr>
              <a:t>when I atone</a:t>
            </a:r>
            <a:r>
              <a:rPr lang="en-CA" sz="3000" b="1" i="1" dirty="0">
                <a:solidFill>
                  <a:srgbClr val="FF0000"/>
                </a:solidFill>
                <a:highlight>
                  <a:srgbClr val="FFFF00"/>
                </a:highlight>
              </a:rPr>
              <a:t> for you for all that you have done</a:t>
            </a:r>
            <a:r>
              <a:rPr lang="en-CA" sz="3000" b="1" dirty="0">
                <a:solidFill>
                  <a:srgbClr val="FF0000"/>
                </a:solidFill>
              </a:rPr>
              <a:t>, </a:t>
            </a:r>
            <a:br>
              <a:rPr lang="en-CA" sz="3000" b="1" dirty="0">
                <a:solidFill>
                  <a:srgbClr val="FF0000"/>
                </a:solidFill>
              </a:rPr>
            </a:br>
            <a:r>
              <a:rPr lang="en-CA" sz="3000" b="1" dirty="0">
                <a:solidFill>
                  <a:srgbClr val="FF0000"/>
                </a:solidFill>
              </a:rPr>
              <a:t>declares the Lord GOD. </a:t>
            </a:r>
          </a:p>
          <a:p>
            <a:pPr marL="0" marR="0" lvl="1" algn="r" defTabSz="914400" rtl="0" eaLnBrk="1" fontAlgn="auto" latinLnBrk="0" hangingPunct="1">
              <a:lnSpc>
                <a:spcPct val="20000"/>
              </a:lnSpc>
              <a:spcBef>
                <a:spcPts val="0"/>
              </a:spcBef>
              <a:spcAft>
                <a:spcPts val="0"/>
              </a:spcAft>
              <a:buClrTx/>
              <a:buSzTx/>
              <a:buFont typeface="Arial" panose="020B0604020202020204" pitchFamily="34" charset="0"/>
              <a:buNone/>
              <a:tabLst/>
              <a:defRPr/>
            </a:pPr>
            <a:r>
              <a:rPr lang="en-CA" b="1" dirty="0"/>
              <a:t>Ezekiel 16:60-61a, 62, 63b ESV </a:t>
            </a:r>
          </a:p>
          <a:p>
            <a:pPr marL="457200" marR="0" lvl="1" indent="0" algn="r"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lang="en-CA" dirty="0"/>
          </a:p>
        </p:txBody>
      </p:sp>
      <p:sp>
        <p:nvSpPr>
          <p:cNvPr id="5" name="TextBox 4">
            <a:extLst>
              <a:ext uri="{FF2B5EF4-FFF2-40B4-BE49-F238E27FC236}">
                <a16:creationId xmlns:a16="http://schemas.microsoft.com/office/drawing/2014/main" id="{407417DE-41AB-D5A3-EF9F-69633AD7FFFF}"/>
              </a:ext>
            </a:extLst>
          </p:cNvPr>
          <p:cNvSpPr txBox="1"/>
          <p:nvPr/>
        </p:nvSpPr>
        <p:spPr>
          <a:xfrm>
            <a:off x="0" y="6620256"/>
            <a:ext cx="12192000" cy="257506"/>
          </a:xfrm>
          <a:prstGeom prst="rect">
            <a:avLst/>
          </a:prstGeom>
          <a:noFill/>
        </p:spPr>
        <p:txBody>
          <a:bodyPr wrap="square">
            <a:spAutoFit/>
          </a:bodyPr>
          <a:lstStyle/>
          <a:p>
            <a:pPr marL="0" marR="0">
              <a:lnSpc>
                <a:spcPct val="107000"/>
              </a:lnSpc>
              <a:spcBef>
                <a:spcPts val="0"/>
              </a:spcBef>
              <a:spcAft>
                <a:spcPts val="0"/>
              </a:spcAft>
            </a:pPr>
            <a:r>
              <a:rPr lang="en-CA" sz="1050" dirty="0">
                <a:effectLst/>
                <a:latin typeface="Calibri" panose="020F0502020204030204" pitchFamily="34" charset="0"/>
                <a:ea typeface="Calibri" panose="020F0502020204030204" pitchFamily="34" charset="0"/>
                <a:cs typeface="Arial" panose="020B0604020202020204" pitchFamily="34" charset="0"/>
              </a:rPr>
              <a:t>©2023 Mike Whyte – this document may be used freely for personal study, preaching, and teaching.  No part of it may be used under any circumstances for commercial purposes or to attain personal gain or advantage</a:t>
            </a:r>
            <a:r>
              <a:rPr lang="en-CA" sz="800" dirty="0">
                <a:effectLst/>
                <a:latin typeface="Calibri" panose="020F0502020204030204" pitchFamily="34" charset="0"/>
                <a:ea typeface="Calibri" panose="020F0502020204030204" pitchFamily="34" charset="0"/>
                <a:cs typeface="Arial" panose="020B0604020202020204" pitchFamily="34" charset="0"/>
              </a:rPr>
              <a:t>.</a:t>
            </a:r>
            <a:endParaRPr lang="en-CA"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32607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A31F2-1D13-2B58-9641-55E7D612F68B}"/>
              </a:ext>
            </a:extLst>
          </p:cNvPr>
          <p:cNvSpPr>
            <a:spLocks noGrp="1"/>
          </p:cNvSpPr>
          <p:nvPr>
            <p:ph type="title"/>
          </p:nvPr>
        </p:nvSpPr>
        <p:spPr>
          <a:xfrm>
            <a:off x="838200" y="1"/>
            <a:ext cx="10515600" cy="1190444"/>
          </a:xfrm>
        </p:spPr>
        <p:txBody>
          <a:bodyPr/>
          <a:lstStyle/>
          <a:p>
            <a:pPr algn="ctr"/>
            <a:r>
              <a:rPr lang="en-CA" dirty="0">
                <a:latin typeface="Arial Black" panose="020B0A04020102020204" pitchFamily="34" charset="0"/>
              </a:rPr>
              <a:t>The New Covenant</a:t>
            </a:r>
          </a:p>
        </p:txBody>
      </p:sp>
      <p:sp>
        <p:nvSpPr>
          <p:cNvPr id="3" name="Content Placeholder 2">
            <a:extLst>
              <a:ext uri="{FF2B5EF4-FFF2-40B4-BE49-F238E27FC236}">
                <a16:creationId xmlns:a16="http://schemas.microsoft.com/office/drawing/2014/main" id="{EF9CA108-0446-20F0-5227-2BFB048D3A24}"/>
              </a:ext>
            </a:extLst>
          </p:cNvPr>
          <p:cNvSpPr>
            <a:spLocks noGrp="1"/>
          </p:cNvSpPr>
          <p:nvPr>
            <p:ph idx="1"/>
          </p:nvPr>
        </p:nvSpPr>
        <p:spPr>
          <a:xfrm>
            <a:off x="0" y="1069675"/>
            <a:ext cx="12192000" cy="5788324"/>
          </a:xfrm>
        </p:spPr>
        <p:txBody>
          <a:bodyPr>
            <a:normAutofit lnSpcReduction="10000"/>
          </a:bodyPr>
          <a:lstStyle/>
          <a:p>
            <a:r>
              <a:rPr lang="en-CA" dirty="0"/>
              <a:t>YHWH again provides Ezekiel another glimpse into the working-out of the Plan of God: </a:t>
            </a:r>
            <a:r>
              <a:rPr lang="en-CA" sz="2400" b="1" u="sng" dirty="0"/>
              <a:t>Ezekiel 16:59-63 ESV</a:t>
            </a:r>
            <a:endParaRPr lang="en-CA" b="1" u="sng" dirty="0"/>
          </a:p>
          <a:p>
            <a:pPr marL="457200" lvl="1" indent="0">
              <a:spcBef>
                <a:spcPts val="0"/>
              </a:spcBef>
              <a:buNone/>
            </a:pPr>
            <a:r>
              <a:rPr lang="en-CA" dirty="0"/>
              <a:t>For thus says the Lord GOD: I will deal with you as you have done, you who have despised the oath in breaking the covenant, yet </a:t>
            </a:r>
            <a:r>
              <a:rPr lang="en-CA" b="1" dirty="0">
                <a:highlight>
                  <a:srgbClr val="FFFF00"/>
                </a:highlight>
              </a:rPr>
              <a:t>I will remember my covenant with you in the days of your youth</a:t>
            </a:r>
            <a:r>
              <a:rPr lang="en-CA" dirty="0"/>
              <a:t>, and </a:t>
            </a:r>
            <a:r>
              <a:rPr lang="en-CA" b="1" dirty="0">
                <a:highlight>
                  <a:srgbClr val="FFFF00"/>
                </a:highlight>
              </a:rPr>
              <a:t>I will establish for you an everlasting covenant</a:t>
            </a:r>
            <a:r>
              <a:rPr lang="en-CA" dirty="0"/>
              <a:t>.  Then </a:t>
            </a:r>
            <a:r>
              <a:rPr lang="en-CA" b="1" dirty="0">
                <a:highlight>
                  <a:srgbClr val="FFFF00"/>
                </a:highlight>
              </a:rPr>
              <a:t>you will remember your ways and be ashamed </a:t>
            </a:r>
            <a:r>
              <a:rPr lang="en-CA" dirty="0"/>
              <a:t>when you take your sisters, both your elder and your younger, and I give them to you as daughters, </a:t>
            </a:r>
            <a:r>
              <a:rPr lang="en-CA" b="1" i="1" u="sng" dirty="0">
                <a:highlight>
                  <a:srgbClr val="FFFF00"/>
                </a:highlight>
              </a:rPr>
              <a:t>but not on account of the covenant with you</a:t>
            </a:r>
            <a:r>
              <a:rPr lang="en-CA" dirty="0"/>
              <a:t>.  </a:t>
            </a:r>
            <a:r>
              <a:rPr lang="en-CA" b="1" dirty="0">
                <a:highlight>
                  <a:srgbClr val="FFFF00"/>
                </a:highlight>
              </a:rPr>
              <a:t>I will establish my covenant with you</a:t>
            </a:r>
            <a:r>
              <a:rPr lang="en-CA" dirty="0"/>
              <a:t>, and </a:t>
            </a:r>
            <a:r>
              <a:rPr lang="en-CA" b="1" dirty="0">
                <a:highlight>
                  <a:srgbClr val="FFFF00"/>
                </a:highlight>
              </a:rPr>
              <a:t>you shall know that I am the LORD</a:t>
            </a:r>
            <a:r>
              <a:rPr lang="en-CA" dirty="0"/>
              <a:t>, that you may remember and be confounded, and never open your mouth again because of your shame, </a:t>
            </a:r>
            <a:r>
              <a:rPr lang="en-CA" b="1" i="1" u="sng" dirty="0">
                <a:highlight>
                  <a:srgbClr val="FFFF00"/>
                </a:highlight>
              </a:rPr>
              <a:t>when I atone</a:t>
            </a:r>
            <a:r>
              <a:rPr lang="en-CA" b="1" dirty="0">
                <a:highlight>
                  <a:srgbClr val="FFFF00"/>
                </a:highlight>
              </a:rPr>
              <a:t> for you for all that you have done</a:t>
            </a:r>
            <a:r>
              <a:rPr lang="en-CA" dirty="0"/>
              <a:t>, declares the Lord GOD.</a:t>
            </a:r>
          </a:p>
          <a:p>
            <a:pPr>
              <a:spcBef>
                <a:spcPts val="1200"/>
              </a:spcBef>
            </a:pPr>
            <a:r>
              <a:rPr lang="en-CA" dirty="0"/>
              <a:t>“</a:t>
            </a:r>
            <a:r>
              <a:rPr lang="en-CA" b="1" dirty="0">
                <a:highlight>
                  <a:srgbClr val="FFFF00"/>
                </a:highlight>
              </a:rPr>
              <a:t>I will remember my covenant</a:t>
            </a:r>
            <a:r>
              <a:rPr lang="en-CA" dirty="0"/>
              <a:t>” – this is a specific allusion to the “</a:t>
            </a:r>
            <a:r>
              <a:rPr lang="en-CA" b="1" dirty="0">
                <a:highlight>
                  <a:srgbClr val="FFFF00"/>
                </a:highlight>
              </a:rPr>
              <a:t>Covenant of Performance</a:t>
            </a:r>
            <a:r>
              <a:rPr lang="en-CA" dirty="0"/>
              <a:t>”: </a:t>
            </a:r>
            <a:r>
              <a:rPr lang="en-CA" sz="2400" b="1" u="sng" dirty="0"/>
              <a:t>Exodus 34:10 ESV</a:t>
            </a:r>
            <a:endParaRPr lang="en-CA" b="1" u="sng" dirty="0"/>
          </a:p>
          <a:p>
            <a:pPr marL="457200" lvl="1" indent="0">
              <a:spcBef>
                <a:spcPts val="0"/>
              </a:spcBef>
              <a:buNone/>
            </a:pPr>
            <a:r>
              <a:rPr lang="en-CA" dirty="0"/>
              <a:t> And he said, “</a:t>
            </a:r>
            <a:r>
              <a:rPr lang="en-CA" b="1" dirty="0">
                <a:highlight>
                  <a:srgbClr val="FFFF00"/>
                </a:highlight>
              </a:rPr>
              <a:t>Behold, I am [cutting] a covenant</a:t>
            </a:r>
            <a:r>
              <a:rPr lang="en-CA" dirty="0"/>
              <a:t>.  Before all your people I will do marvels, such as have not been created in all the earth or in any nation.  And all </a:t>
            </a:r>
            <a:r>
              <a:rPr lang="en-CA" b="1" dirty="0">
                <a:highlight>
                  <a:srgbClr val="FFFF00"/>
                </a:highlight>
              </a:rPr>
              <a:t>the people among whom you are shall see the work of the LORD</a:t>
            </a:r>
            <a:r>
              <a:rPr lang="en-CA" dirty="0"/>
              <a:t>, for </a:t>
            </a:r>
            <a:r>
              <a:rPr lang="en-CA" b="1" dirty="0">
                <a:highlight>
                  <a:srgbClr val="FFFF00"/>
                </a:highlight>
              </a:rPr>
              <a:t>it is an awesome thing that I will do with you</a:t>
            </a:r>
            <a:r>
              <a:rPr lang="en-CA" dirty="0"/>
              <a:t>.  …”</a:t>
            </a:r>
          </a:p>
          <a:p>
            <a:pPr>
              <a:spcBef>
                <a:spcPts val="0"/>
              </a:spcBef>
            </a:pPr>
            <a:r>
              <a:rPr lang="en-CA" b="1" dirty="0">
                <a:highlight>
                  <a:srgbClr val="FFFF00"/>
                </a:highlight>
              </a:rPr>
              <a:t>God promised unequivocally to accomplish his purpose through Israel</a:t>
            </a:r>
          </a:p>
        </p:txBody>
      </p:sp>
    </p:spTree>
    <p:extLst>
      <p:ext uri="{BB962C8B-B14F-4D97-AF65-F5344CB8AC3E}">
        <p14:creationId xmlns:p14="http://schemas.microsoft.com/office/powerpoint/2010/main" val="1554610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8B566E-2CDB-1949-A0D0-66265D9D340B}"/>
              </a:ext>
            </a:extLst>
          </p:cNvPr>
          <p:cNvSpPr txBox="1"/>
          <p:nvPr/>
        </p:nvSpPr>
        <p:spPr>
          <a:xfrm>
            <a:off x="0" y="255823"/>
            <a:ext cx="12192000" cy="6346353"/>
          </a:xfrm>
          <a:prstGeom prst="rect">
            <a:avLst/>
          </a:prstGeom>
          <a:noFill/>
        </p:spPr>
        <p:txBody>
          <a:bodyPr wrap="square">
            <a:spAutoFit/>
          </a:bodyPr>
          <a:lstStyle/>
          <a:p>
            <a:pPr marL="223838" indent="-223838">
              <a:lnSpc>
                <a:spcPct val="90000"/>
              </a:lnSpc>
              <a:buFont typeface="Arial" panose="020B0604020202020204" pitchFamily="34" charset="0"/>
              <a:buChar char="•"/>
            </a:pPr>
            <a:r>
              <a:rPr lang="en-CA" sz="2800" dirty="0"/>
              <a:t>“you will remember your ways and be ashamed” – </a:t>
            </a:r>
            <a:r>
              <a:rPr lang="en-CA" sz="2800" b="1" dirty="0">
                <a:highlight>
                  <a:srgbClr val="FFFF00"/>
                </a:highlight>
              </a:rPr>
              <a:t>those called to the New Israel will repent</a:t>
            </a:r>
          </a:p>
          <a:p>
            <a:pPr marL="223838" indent="-223838">
              <a:lnSpc>
                <a:spcPct val="90000"/>
              </a:lnSpc>
              <a:spcBef>
                <a:spcPts val="1200"/>
              </a:spcBef>
              <a:buFont typeface="Arial" panose="020B0604020202020204" pitchFamily="34" charset="0"/>
              <a:buChar char="•"/>
            </a:pPr>
            <a:r>
              <a:rPr lang="en-CA" sz="2800" dirty="0"/>
              <a:t>Verse 61, “but not on account of the covenant with you” – Block has “</a:t>
            </a:r>
            <a:r>
              <a:rPr lang="en-CA" sz="2800" b="1" dirty="0">
                <a:highlight>
                  <a:srgbClr val="FFFF00"/>
                </a:highlight>
              </a:rPr>
              <a:t>even though they are not your covenant partners</a:t>
            </a:r>
            <a:r>
              <a:rPr lang="en-CA" sz="2800" dirty="0"/>
              <a:t>”; the Hebrew is:</a:t>
            </a:r>
          </a:p>
          <a:p>
            <a:pPr algn="ctr">
              <a:lnSpc>
                <a:spcPct val="90000"/>
              </a:lnSpc>
            </a:pPr>
            <a:r>
              <a:rPr lang="en-CA" sz="2800" dirty="0"/>
              <a:t>                       </a:t>
            </a:r>
            <a:r>
              <a:rPr lang="en-CA" sz="3200" dirty="0">
                <a:cs typeface="+mj-cs"/>
              </a:rPr>
              <a:t> </a:t>
            </a:r>
            <a:r>
              <a:rPr lang="he-IL" sz="3200" dirty="0">
                <a:cs typeface="+mj-cs"/>
              </a:rPr>
              <a:t>מִבְּרִיתֵךְ</a:t>
            </a:r>
            <a:r>
              <a:rPr lang="en-CA" sz="3200" dirty="0">
                <a:cs typeface="+mj-cs"/>
              </a:rPr>
              <a:t> </a:t>
            </a:r>
            <a:r>
              <a:rPr lang="en-CA" sz="2800" dirty="0"/>
              <a:t>     </a:t>
            </a:r>
            <a:r>
              <a:rPr lang="en-CA" sz="3200" dirty="0">
                <a:cs typeface="+mj-cs"/>
              </a:rPr>
              <a:t> </a:t>
            </a:r>
            <a:r>
              <a:rPr lang="he-IL" sz="3200" dirty="0">
                <a:cs typeface="+mj-cs"/>
              </a:rPr>
              <a:t>וְלֹא</a:t>
            </a:r>
            <a:r>
              <a:rPr lang="en-CA" sz="3200" dirty="0">
                <a:cs typeface="+mj-cs"/>
              </a:rPr>
              <a:t> </a:t>
            </a:r>
            <a:r>
              <a:rPr lang="en-CA" sz="2800" dirty="0"/>
              <a:t>  </a:t>
            </a:r>
          </a:p>
          <a:p>
            <a:pPr algn="ctr">
              <a:lnSpc>
                <a:spcPct val="90000"/>
              </a:lnSpc>
            </a:pPr>
            <a:r>
              <a:rPr lang="en-CA" sz="2800" dirty="0"/>
              <a:t>                    </a:t>
            </a:r>
            <a:r>
              <a:rPr lang="en-CA" sz="2800" dirty="0" err="1"/>
              <a:t>mibbᵉrithek</a:t>
            </a:r>
            <a:r>
              <a:rPr lang="en-CA" sz="2800" dirty="0"/>
              <a:t>    </a:t>
            </a:r>
            <a:r>
              <a:rPr lang="en-CA" sz="2800" dirty="0" err="1"/>
              <a:t>wᵉlo</a:t>
            </a:r>
            <a:r>
              <a:rPr lang="en-CA" sz="2800" dirty="0"/>
              <a:t>´</a:t>
            </a:r>
          </a:p>
          <a:p>
            <a:pPr algn="ctr">
              <a:lnSpc>
                <a:spcPct val="90000"/>
              </a:lnSpc>
            </a:pPr>
            <a:r>
              <a:rPr lang="en-CA" sz="2800" dirty="0"/>
              <a:t>         from covenant of you    but not</a:t>
            </a:r>
          </a:p>
          <a:p>
            <a:pPr marL="223838" indent="-223838">
              <a:lnSpc>
                <a:spcPct val="90000"/>
              </a:lnSpc>
              <a:buFont typeface="Arial" panose="020B0604020202020204" pitchFamily="34" charset="0"/>
              <a:buChar char="•"/>
            </a:pPr>
            <a:r>
              <a:rPr lang="en-CA" sz="2800" dirty="0"/>
              <a:t>Sodom was never in the “covenant”; Samaria fell out of the covenant; the New Covenant is with New Israel – </a:t>
            </a:r>
            <a:r>
              <a:rPr lang="en-CA" sz="2800" b="1" dirty="0">
                <a:highlight>
                  <a:srgbClr val="FFFF00"/>
                </a:highlight>
              </a:rPr>
              <a:t>all the rest of the world will be brought into the New covenant through the New Israel</a:t>
            </a:r>
          </a:p>
          <a:p>
            <a:pPr marL="223838" indent="-223838">
              <a:lnSpc>
                <a:spcPct val="90000"/>
              </a:lnSpc>
              <a:spcBef>
                <a:spcPts val="1200"/>
              </a:spcBef>
              <a:buFont typeface="Arial" panose="020B0604020202020204" pitchFamily="34" charset="0"/>
              <a:buChar char="•"/>
            </a:pPr>
            <a:r>
              <a:rPr lang="en-CA" sz="2800" dirty="0"/>
              <a:t>“</a:t>
            </a:r>
            <a:r>
              <a:rPr lang="en-CA" sz="2800" b="1" dirty="0">
                <a:highlight>
                  <a:srgbClr val="FFFF00"/>
                </a:highlight>
              </a:rPr>
              <a:t>I will establish my covenant with you</a:t>
            </a:r>
            <a:r>
              <a:rPr lang="en-CA" sz="2800" dirty="0"/>
              <a:t>” – the New Covenant with the New Israel</a:t>
            </a:r>
          </a:p>
          <a:p>
            <a:pPr marL="223838" indent="-223838">
              <a:lnSpc>
                <a:spcPct val="90000"/>
              </a:lnSpc>
              <a:spcBef>
                <a:spcPts val="1200"/>
              </a:spcBef>
              <a:buFont typeface="Arial" panose="020B0604020202020204" pitchFamily="34" charset="0"/>
              <a:buChar char="•"/>
            </a:pPr>
            <a:r>
              <a:rPr lang="en-CA" sz="2800" dirty="0"/>
              <a:t>“</a:t>
            </a:r>
            <a:r>
              <a:rPr lang="en-CA" sz="2800" b="1" dirty="0">
                <a:highlight>
                  <a:srgbClr val="FFFF00"/>
                </a:highlight>
              </a:rPr>
              <a:t>you shall know that I am the LORD</a:t>
            </a:r>
            <a:r>
              <a:rPr lang="en-CA" sz="2800" dirty="0"/>
              <a:t>” – those called will become converted</a:t>
            </a:r>
          </a:p>
          <a:p>
            <a:pPr marL="223838" indent="-223838">
              <a:lnSpc>
                <a:spcPct val="90000"/>
              </a:lnSpc>
              <a:spcBef>
                <a:spcPts val="1200"/>
              </a:spcBef>
              <a:buFont typeface="Arial" panose="020B0604020202020204" pitchFamily="34" charset="0"/>
              <a:buChar char="•"/>
            </a:pPr>
            <a:r>
              <a:rPr lang="en-CA" sz="2800" dirty="0"/>
              <a:t>“</a:t>
            </a:r>
            <a:r>
              <a:rPr lang="en-CA" sz="2800" b="1" dirty="0">
                <a:highlight>
                  <a:srgbClr val="FFFF00"/>
                </a:highlight>
              </a:rPr>
              <a:t>when I atone for you for all that you have done</a:t>
            </a:r>
            <a:r>
              <a:rPr lang="en-CA" sz="2800" dirty="0"/>
              <a:t>” – a prophecy of </a:t>
            </a:r>
            <a:r>
              <a:rPr lang="en-CA" sz="2800" b="1" dirty="0">
                <a:highlight>
                  <a:srgbClr val="FFFF00"/>
                </a:highlight>
              </a:rPr>
              <a:t>the atoning sacrifice of Jesus Christ</a:t>
            </a:r>
            <a:r>
              <a:rPr lang="en-CA" sz="2800" dirty="0"/>
              <a:t> in the First Advent </a:t>
            </a:r>
          </a:p>
        </p:txBody>
      </p:sp>
    </p:spTree>
    <p:extLst>
      <p:ext uri="{BB962C8B-B14F-4D97-AF65-F5344CB8AC3E}">
        <p14:creationId xmlns:p14="http://schemas.microsoft.com/office/powerpoint/2010/main" val="277102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439D-9EB7-3BA5-5EA5-73EA0FF9C774}"/>
              </a:ext>
            </a:extLst>
          </p:cNvPr>
          <p:cNvSpPr>
            <a:spLocks noGrp="1"/>
          </p:cNvSpPr>
          <p:nvPr>
            <p:ph type="title"/>
          </p:nvPr>
        </p:nvSpPr>
        <p:spPr>
          <a:xfrm>
            <a:off x="838200" y="1"/>
            <a:ext cx="10515600" cy="1173191"/>
          </a:xfrm>
        </p:spPr>
        <p:txBody>
          <a:bodyPr/>
          <a:lstStyle/>
          <a:p>
            <a:pPr algn="ctr"/>
            <a:r>
              <a:rPr lang="en-CA">
                <a:latin typeface="Arial Black" panose="020B0A04020102020204" pitchFamily="34" charset="0"/>
              </a:rPr>
              <a:t>Two Eagles </a:t>
            </a:r>
            <a:r>
              <a:rPr lang="en-CA" dirty="0">
                <a:latin typeface="Arial Black" panose="020B0A04020102020204" pitchFamily="34" charset="0"/>
              </a:rPr>
              <a:t>and a Vine</a:t>
            </a:r>
          </a:p>
        </p:txBody>
      </p:sp>
      <p:sp>
        <p:nvSpPr>
          <p:cNvPr id="3" name="Content Placeholder 2">
            <a:extLst>
              <a:ext uri="{FF2B5EF4-FFF2-40B4-BE49-F238E27FC236}">
                <a16:creationId xmlns:a16="http://schemas.microsoft.com/office/drawing/2014/main" id="{31303907-2064-525C-BC31-4B98CD6E2CB0}"/>
              </a:ext>
            </a:extLst>
          </p:cNvPr>
          <p:cNvSpPr>
            <a:spLocks noGrp="1"/>
          </p:cNvSpPr>
          <p:nvPr>
            <p:ph idx="1"/>
          </p:nvPr>
        </p:nvSpPr>
        <p:spPr>
          <a:xfrm>
            <a:off x="1" y="1173192"/>
            <a:ext cx="12191999" cy="5684808"/>
          </a:xfrm>
        </p:spPr>
        <p:txBody>
          <a:bodyPr/>
          <a:lstStyle/>
          <a:p>
            <a:r>
              <a:rPr lang="en-CA" dirty="0"/>
              <a:t>This is a fairly complicated “parable” – it describes </a:t>
            </a:r>
            <a:r>
              <a:rPr lang="en-CA" b="1" dirty="0">
                <a:highlight>
                  <a:srgbClr val="FFFF00"/>
                </a:highlight>
              </a:rPr>
              <a:t>the fate of</a:t>
            </a:r>
            <a:r>
              <a:rPr lang="en-CA" dirty="0"/>
              <a:t> the final “legitimate” king of Israel, </a:t>
            </a:r>
            <a:r>
              <a:rPr lang="en-CA" b="1" dirty="0">
                <a:highlight>
                  <a:srgbClr val="FFFF00"/>
                </a:highlight>
              </a:rPr>
              <a:t>Jehoiachin</a:t>
            </a:r>
            <a:r>
              <a:rPr lang="en-CA" dirty="0"/>
              <a:t>, and the “caretaker” king set up by Nebuchadnezzar, </a:t>
            </a:r>
            <a:r>
              <a:rPr lang="en-CA" b="1" dirty="0">
                <a:highlight>
                  <a:srgbClr val="FFFF00"/>
                </a:highlight>
              </a:rPr>
              <a:t>Zedekiah</a:t>
            </a:r>
          </a:p>
          <a:p>
            <a:r>
              <a:rPr lang="en-CA" dirty="0"/>
              <a:t>it ends with a</a:t>
            </a:r>
            <a:r>
              <a:rPr lang="en-CA" b="1" dirty="0">
                <a:highlight>
                  <a:srgbClr val="FFFF00"/>
                </a:highlight>
              </a:rPr>
              <a:t> prophecy of the Messiah </a:t>
            </a:r>
            <a:r>
              <a:rPr lang="en-CA" dirty="0"/>
              <a:t>and the spreading of the Kingdom of God from Jerusalem (Ah! Jerusalem!) to all the world</a:t>
            </a:r>
          </a:p>
          <a:p>
            <a:pPr marL="457200" lvl="1" indent="0">
              <a:buNone/>
            </a:pPr>
            <a:r>
              <a:rPr lang="en-CA" b="1" u="sng" dirty="0"/>
              <a:t>Ezekiel 17:1-6 ESV</a:t>
            </a:r>
          </a:p>
          <a:p>
            <a:pPr marL="457200" lvl="1" indent="0">
              <a:buNone/>
            </a:pPr>
            <a:r>
              <a:rPr lang="en-CA" dirty="0"/>
              <a:t>The word of the LORD came to me: “Son of man, </a:t>
            </a:r>
            <a:r>
              <a:rPr lang="en-CA" b="1" dirty="0">
                <a:highlight>
                  <a:srgbClr val="FFFF00"/>
                </a:highlight>
              </a:rPr>
              <a:t>propound a riddle</a:t>
            </a:r>
            <a:r>
              <a:rPr lang="en-CA" dirty="0"/>
              <a:t>, and </a:t>
            </a:r>
            <a:r>
              <a:rPr lang="en-CA" b="1" dirty="0">
                <a:highlight>
                  <a:srgbClr val="FFFF00"/>
                </a:highlight>
              </a:rPr>
              <a:t>speak a parable</a:t>
            </a:r>
            <a:r>
              <a:rPr lang="en-CA" dirty="0"/>
              <a:t> to the house of Israel; say, Thus says the Lord GOD: </a:t>
            </a:r>
            <a:r>
              <a:rPr lang="en-CA" b="1" dirty="0">
                <a:highlight>
                  <a:srgbClr val="FFFF00"/>
                </a:highlight>
              </a:rPr>
              <a:t>A great eagle with great wings</a:t>
            </a:r>
            <a:r>
              <a:rPr lang="en-CA" dirty="0"/>
              <a:t> and long pinions, rich in plumage of many colors, </a:t>
            </a:r>
            <a:r>
              <a:rPr lang="en-CA" b="1" dirty="0">
                <a:highlight>
                  <a:srgbClr val="FFFF00"/>
                </a:highlight>
              </a:rPr>
              <a:t>came to Lebanon</a:t>
            </a:r>
            <a:r>
              <a:rPr lang="en-CA" dirty="0"/>
              <a:t> and took the top of the cedar.  He </a:t>
            </a:r>
            <a:r>
              <a:rPr lang="en-CA" b="1" dirty="0">
                <a:highlight>
                  <a:srgbClr val="FFFF00"/>
                </a:highlight>
              </a:rPr>
              <a:t>broke off the topmost of its young twigs and carried it to a land of trade and set it in a city of merchants</a:t>
            </a:r>
            <a:r>
              <a:rPr lang="en-CA" dirty="0"/>
              <a:t>.  Then </a:t>
            </a:r>
            <a:r>
              <a:rPr lang="en-CA" b="1" dirty="0">
                <a:highlight>
                  <a:srgbClr val="FFFF00"/>
                </a:highlight>
              </a:rPr>
              <a:t>he took of the seed of the land and planted it in fertile soil</a:t>
            </a:r>
            <a:r>
              <a:rPr lang="en-CA" dirty="0"/>
              <a:t>.  He placed it beside abundant waters.  He set it like a willow twig, and it sprouted and became </a:t>
            </a:r>
            <a:r>
              <a:rPr lang="en-CA" b="1" dirty="0">
                <a:highlight>
                  <a:srgbClr val="FFFF00"/>
                </a:highlight>
              </a:rPr>
              <a:t>a low spreading vine</a:t>
            </a:r>
            <a:r>
              <a:rPr lang="en-CA" dirty="0"/>
              <a:t>, and </a:t>
            </a:r>
            <a:r>
              <a:rPr lang="en-CA" b="1" dirty="0">
                <a:highlight>
                  <a:srgbClr val="FFFF00"/>
                </a:highlight>
              </a:rPr>
              <a:t>its branches turned toward him</a:t>
            </a:r>
            <a:r>
              <a:rPr lang="en-CA" dirty="0"/>
              <a:t>, and its roots remained where it stood. So it became a vine and produced branches and put out boughs.</a:t>
            </a:r>
          </a:p>
        </p:txBody>
      </p:sp>
    </p:spTree>
    <p:extLst>
      <p:ext uri="{BB962C8B-B14F-4D97-AF65-F5344CB8AC3E}">
        <p14:creationId xmlns:p14="http://schemas.microsoft.com/office/powerpoint/2010/main" val="86894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D0F10B-0FCA-5A60-C9F7-A279E26F4102}"/>
              </a:ext>
            </a:extLst>
          </p:cNvPr>
          <p:cNvSpPr txBox="1"/>
          <p:nvPr/>
        </p:nvSpPr>
        <p:spPr>
          <a:xfrm>
            <a:off x="569342" y="766732"/>
            <a:ext cx="10955549" cy="5324535"/>
          </a:xfrm>
          <a:prstGeom prst="rect">
            <a:avLst/>
          </a:prstGeom>
          <a:noFill/>
        </p:spPr>
        <p:txBody>
          <a:bodyPr wrap="square">
            <a:spAutoFit/>
          </a:bodyPr>
          <a:lstStyle/>
          <a:p>
            <a:pPr marL="223838" indent="-223838">
              <a:spcBef>
                <a:spcPts val="1200"/>
              </a:spcBef>
              <a:buFont typeface="Arial" panose="020B0604020202020204" pitchFamily="34" charset="0"/>
              <a:buChar char="•"/>
            </a:pPr>
            <a:r>
              <a:rPr lang="en-CA" sz="2800" dirty="0"/>
              <a:t>“</a:t>
            </a:r>
            <a:r>
              <a:rPr lang="en-CA" sz="2800" b="1" dirty="0">
                <a:highlight>
                  <a:srgbClr val="FFFF00"/>
                </a:highlight>
              </a:rPr>
              <a:t>A great eagle with great wings</a:t>
            </a:r>
            <a:r>
              <a:rPr lang="en-CA" sz="2800" dirty="0"/>
              <a:t>” is Nebuchadnezzar</a:t>
            </a:r>
          </a:p>
          <a:p>
            <a:pPr marL="223838" indent="-223838">
              <a:spcBef>
                <a:spcPts val="1200"/>
              </a:spcBef>
              <a:buFont typeface="Arial" panose="020B0604020202020204" pitchFamily="34" charset="0"/>
              <a:buChar char="•"/>
            </a:pPr>
            <a:r>
              <a:rPr lang="en-CA" sz="2800" dirty="0"/>
              <a:t>“</a:t>
            </a:r>
            <a:r>
              <a:rPr lang="en-CA" sz="2800" b="1" dirty="0">
                <a:highlight>
                  <a:srgbClr val="FFFF00"/>
                </a:highlight>
              </a:rPr>
              <a:t>came to Lebanon</a:t>
            </a:r>
            <a:r>
              <a:rPr lang="en-CA" sz="2800" dirty="0"/>
              <a:t>” – Lebanon was famous for verdant cedars, a metaphor for Jerusalem  </a:t>
            </a:r>
          </a:p>
          <a:p>
            <a:pPr marL="223838" indent="-223838">
              <a:spcBef>
                <a:spcPts val="1200"/>
              </a:spcBef>
              <a:buFont typeface="Arial" panose="020B0604020202020204" pitchFamily="34" charset="0"/>
              <a:buChar char="•"/>
            </a:pPr>
            <a:r>
              <a:rPr lang="en-CA" sz="2800" dirty="0"/>
              <a:t>“</a:t>
            </a:r>
            <a:r>
              <a:rPr lang="en-CA" sz="2800" b="1" dirty="0">
                <a:highlight>
                  <a:srgbClr val="FFFF00"/>
                </a:highlight>
              </a:rPr>
              <a:t>the topmost of its young twigs</a:t>
            </a:r>
            <a:r>
              <a:rPr lang="en-CA" sz="2800" dirty="0"/>
              <a:t>” is Jehoiachin </a:t>
            </a:r>
          </a:p>
          <a:p>
            <a:pPr marL="223838" indent="-223838">
              <a:spcBef>
                <a:spcPts val="1200"/>
              </a:spcBef>
              <a:buFont typeface="Arial" panose="020B0604020202020204" pitchFamily="34" charset="0"/>
              <a:buChar char="•"/>
            </a:pPr>
            <a:r>
              <a:rPr lang="en-CA" sz="2800" dirty="0"/>
              <a:t>“</a:t>
            </a:r>
            <a:r>
              <a:rPr lang="en-CA" sz="2800" b="1" dirty="0">
                <a:highlight>
                  <a:srgbClr val="FFFF00"/>
                </a:highlight>
              </a:rPr>
              <a:t>a land of trade, a city of merchants</a:t>
            </a:r>
            <a:r>
              <a:rPr lang="en-CA" sz="2800" dirty="0"/>
              <a:t>” is Babylon</a:t>
            </a:r>
          </a:p>
          <a:p>
            <a:pPr marL="223838" indent="-223838">
              <a:spcBef>
                <a:spcPts val="1200"/>
              </a:spcBef>
              <a:buFont typeface="Arial" panose="020B0604020202020204" pitchFamily="34" charset="0"/>
              <a:buChar char="•"/>
            </a:pPr>
            <a:r>
              <a:rPr lang="en-CA" sz="2800" dirty="0"/>
              <a:t>“</a:t>
            </a:r>
            <a:r>
              <a:rPr lang="en-CA" sz="2800" b="1" dirty="0">
                <a:highlight>
                  <a:srgbClr val="FFFF00"/>
                </a:highlight>
              </a:rPr>
              <a:t>the seed of the land</a:t>
            </a:r>
            <a:r>
              <a:rPr lang="en-CA" sz="2800" dirty="0"/>
              <a:t>” is Zedekiah</a:t>
            </a:r>
          </a:p>
          <a:p>
            <a:pPr marL="223838" indent="-223838">
              <a:spcBef>
                <a:spcPts val="1200"/>
              </a:spcBef>
              <a:buFont typeface="Arial" panose="020B0604020202020204" pitchFamily="34" charset="0"/>
              <a:buChar char="•"/>
            </a:pPr>
            <a:r>
              <a:rPr lang="en-CA" sz="2800" dirty="0"/>
              <a:t>“</a:t>
            </a:r>
            <a:r>
              <a:rPr lang="en-CA" sz="2800" b="1" dirty="0">
                <a:highlight>
                  <a:srgbClr val="FFFF00"/>
                </a:highlight>
              </a:rPr>
              <a:t>a low spreading vine</a:t>
            </a:r>
            <a:r>
              <a:rPr lang="en-CA" sz="2800" dirty="0"/>
              <a:t>” is Jerusalem, Zedekiah and the people</a:t>
            </a:r>
          </a:p>
          <a:p>
            <a:pPr marL="223838" indent="-223838">
              <a:spcBef>
                <a:spcPts val="1200"/>
              </a:spcBef>
              <a:buFont typeface="Arial" panose="020B0604020202020204" pitchFamily="34" charset="0"/>
              <a:buChar char="•"/>
            </a:pPr>
            <a:r>
              <a:rPr lang="en-CA" sz="2800" dirty="0"/>
              <a:t>“</a:t>
            </a:r>
            <a:r>
              <a:rPr lang="en-CA" sz="2800" b="1" dirty="0">
                <a:highlight>
                  <a:srgbClr val="FFFF00"/>
                </a:highlight>
              </a:rPr>
              <a:t>its branches turned toward him</a:t>
            </a:r>
            <a:r>
              <a:rPr lang="en-CA" sz="2800" dirty="0"/>
              <a:t>” Zedekiah entered into a vassal covenant with Nebuchadnezzar</a:t>
            </a:r>
          </a:p>
          <a:p>
            <a:pPr lvl="1"/>
            <a:endParaRPr lang="en-CA" sz="2800" dirty="0"/>
          </a:p>
        </p:txBody>
      </p:sp>
    </p:spTree>
    <p:extLst>
      <p:ext uri="{BB962C8B-B14F-4D97-AF65-F5344CB8AC3E}">
        <p14:creationId xmlns:p14="http://schemas.microsoft.com/office/powerpoint/2010/main" val="222312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E9A4190-1B58-93CE-50A2-A1895E819012}"/>
              </a:ext>
            </a:extLst>
          </p:cNvPr>
          <p:cNvSpPr txBox="1"/>
          <p:nvPr/>
        </p:nvSpPr>
        <p:spPr>
          <a:xfrm>
            <a:off x="0" y="318918"/>
            <a:ext cx="12192000" cy="6220164"/>
          </a:xfrm>
          <a:prstGeom prst="rect">
            <a:avLst/>
          </a:prstGeom>
          <a:noFill/>
        </p:spPr>
        <p:txBody>
          <a:bodyPr wrap="square">
            <a:spAutoFit/>
          </a:bodyPr>
          <a:lstStyle/>
          <a:p>
            <a:pPr lvl="1">
              <a:lnSpc>
                <a:spcPct val="90000"/>
              </a:lnSpc>
            </a:pPr>
            <a:r>
              <a:rPr lang="en-CA" sz="2400" b="1" u="sng" dirty="0"/>
              <a:t>Ezekiel 17:7-8 ESV</a:t>
            </a:r>
          </a:p>
          <a:p>
            <a:pPr lvl="1">
              <a:lnSpc>
                <a:spcPct val="80000"/>
              </a:lnSpc>
            </a:pPr>
            <a:r>
              <a:rPr lang="en-CA" sz="2400" dirty="0"/>
              <a:t>And there was </a:t>
            </a:r>
            <a:r>
              <a:rPr lang="en-CA" sz="2400" b="1" dirty="0">
                <a:highlight>
                  <a:srgbClr val="FFFF00"/>
                </a:highlight>
              </a:rPr>
              <a:t>another great eagle </a:t>
            </a:r>
            <a:r>
              <a:rPr lang="en-CA" sz="2400" dirty="0"/>
              <a:t>with great wings and much plumage, and behold, </a:t>
            </a:r>
            <a:r>
              <a:rPr lang="en-CA" sz="2400" b="1" dirty="0">
                <a:highlight>
                  <a:srgbClr val="FFFF00"/>
                </a:highlight>
              </a:rPr>
              <a:t>this vine bent its roots toward him</a:t>
            </a:r>
            <a:r>
              <a:rPr lang="en-CA" sz="2400" dirty="0"/>
              <a:t> and shot forth its branches toward him from the bed where it was planted, that he might water it.  It had been planted on good soil by abundant waters, that it might produce branches and bear fruit and become a noble vine</a:t>
            </a:r>
          </a:p>
          <a:p>
            <a:pPr marL="223838" indent="-223838">
              <a:lnSpc>
                <a:spcPct val="90000"/>
              </a:lnSpc>
              <a:spcBef>
                <a:spcPts val="600"/>
              </a:spcBef>
              <a:buFont typeface="Arial" panose="020B0604020202020204" pitchFamily="34" charset="0"/>
              <a:buChar char="•"/>
            </a:pPr>
            <a:r>
              <a:rPr lang="en-CA" sz="2800" dirty="0"/>
              <a:t>“</a:t>
            </a:r>
            <a:r>
              <a:rPr lang="en-CA" sz="2800" b="1" dirty="0">
                <a:highlight>
                  <a:srgbClr val="FFFF00"/>
                </a:highlight>
              </a:rPr>
              <a:t>another great eagle</a:t>
            </a:r>
            <a:r>
              <a:rPr lang="en-CA" sz="2800" dirty="0"/>
              <a:t>” is Egypt, Pharoah </a:t>
            </a:r>
            <a:r>
              <a:rPr lang="en-CA" sz="2800" dirty="0" err="1"/>
              <a:t>Psammeticus</a:t>
            </a:r>
            <a:r>
              <a:rPr lang="en-CA" sz="2800" dirty="0"/>
              <a:t> II</a:t>
            </a:r>
          </a:p>
          <a:p>
            <a:pPr marL="223838" indent="-223838">
              <a:lnSpc>
                <a:spcPct val="90000"/>
              </a:lnSpc>
              <a:spcBef>
                <a:spcPts val="600"/>
              </a:spcBef>
              <a:buFont typeface="Arial" panose="020B0604020202020204" pitchFamily="34" charset="0"/>
              <a:buChar char="•"/>
            </a:pPr>
            <a:r>
              <a:rPr lang="en-CA" sz="2800" dirty="0"/>
              <a:t>“</a:t>
            </a:r>
            <a:r>
              <a:rPr lang="en-CA" sz="2800" b="1" dirty="0">
                <a:highlight>
                  <a:srgbClr val="FFFF00"/>
                </a:highlight>
              </a:rPr>
              <a:t>this vine bent its roots toward him</a:t>
            </a:r>
            <a:r>
              <a:rPr lang="en-CA" sz="2800" dirty="0"/>
              <a:t>” there was always an “Egypt Party” in Jerusalem, they got the upper hand and convinced Zedekiah he could rebel against Nebuchadnezzar with Egypt’s help</a:t>
            </a:r>
          </a:p>
          <a:p>
            <a:pPr marL="223838" indent="-223838">
              <a:lnSpc>
                <a:spcPct val="90000"/>
              </a:lnSpc>
              <a:spcBef>
                <a:spcPts val="1200"/>
              </a:spcBef>
              <a:buFont typeface="Arial" panose="020B0604020202020204" pitchFamily="34" charset="0"/>
              <a:buChar char="•"/>
            </a:pPr>
            <a:r>
              <a:rPr lang="en-CA" sz="2800" b="1" dirty="0">
                <a:highlight>
                  <a:srgbClr val="FFFF00"/>
                </a:highlight>
              </a:rPr>
              <a:t>YHWH propounds the “riddle”</a:t>
            </a:r>
            <a:r>
              <a:rPr lang="en-CA" sz="2800" dirty="0"/>
              <a:t>- how can a covenant breaker survive?</a:t>
            </a:r>
          </a:p>
          <a:p>
            <a:pPr lvl="1">
              <a:lnSpc>
                <a:spcPct val="90000"/>
              </a:lnSpc>
            </a:pPr>
            <a:r>
              <a:rPr lang="en-CA" sz="2400" b="1" u="sng" dirty="0"/>
              <a:t>Ezekiel 17:9-10 ESV</a:t>
            </a:r>
          </a:p>
          <a:p>
            <a:pPr lvl="1">
              <a:lnSpc>
                <a:spcPct val="80000"/>
              </a:lnSpc>
            </a:pPr>
            <a:r>
              <a:rPr lang="en-CA" sz="2400" dirty="0"/>
              <a:t>Say, Thus says the Lord GOD: </a:t>
            </a:r>
            <a:r>
              <a:rPr lang="en-CA" sz="2400" b="1" dirty="0">
                <a:highlight>
                  <a:srgbClr val="FFFF00"/>
                </a:highlight>
              </a:rPr>
              <a:t>Will it thrive</a:t>
            </a:r>
            <a:r>
              <a:rPr lang="en-CA" sz="2400" dirty="0"/>
              <a:t>?  </a:t>
            </a:r>
            <a:r>
              <a:rPr lang="en-CA" sz="2400" b="1" dirty="0">
                <a:highlight>
                  <a:srgbClr val="FFFF00"/>
                </a:highlight>
              </a:rPr>
              <a:t>Will he not pull up its roots</a:t>
            </a:r>
            <a:r>
              <a:rPr lang="en-CA" sz="2400" dirty="0"/>
              <a:t> and cut off its fruit, so that it withers, so that all its fresh sprouting leaves wither?  It will not take a strong arm or many people to pull it from its roots.  Behold, it is planted; will it thrive?  </a:t>
            </a:r>
            <a:r>
              <a:rPr lang="en-CA" sz="2400" b="1" dirty="0">
                <a:highlight>
                  <a:srgbClr val="FFFF00"/>
                </a:highlight>
              </a:rPr>
              <a:t>Will it not utterly wither</a:t>
            </a:r>
            <a:r>
              <a:rPr lang="en-CA" sz="2400" dirty="0"/>
              <a:t> when the east wind strikes it—wither away on the bed where it sprouted?</a:t>
            </a:r>
          </a:p>
          <a:p>
            <a:pPr marL="223838" indent="-223838">
              <a:lnSpc>
                <a:spcPct val="90000"/>
              </a:lnSpc>
              <a:spcBef>
                <a:spcPts val="600"/>
              </a:spcBef>
              <a:buFont typeface="Arial" panose="020B0604020202020204" pitchFamily="34" charset="0"/>
              <a:buChar char="•"/>
            </a:pPr>
            <a:r>
              <a:rPr lang="en-CA" sz="2800" dirty="0"/>
              <a:t>The “vine”, Jerusalem, representing Zedekiah, will be uprooted by YHWH, through Nebuchadnezzar, and </a:t>
            </a:r>
            <a:r>
              <a:rPr lang="en-CA" sz="2800" b="1" dirty="0">
                <a:highlight>
                  <a:srgbClr val="FFFF00"/>
                </a:highlight>
              </a:rPr>
              <a:t>utterly wither away </a:t>
            </a:r>
          </a:p>
        </p:txBody>
      </p:sp>
    </p:spTree>
    <p:extLst>
      <p:ext uri="{BB962C8B-B14F-4D97-AF65-F5344CB8AC3E}">
        <p14:creationId xmlns:p14="http://schemas.microsoft.com/office/powerpoint/2010/main" val="1551394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5F1A7D-898B-3FF7-E34C-0ADEAD1704E1}"/>
              </a:ext>
            </a:extLst>
          </p:cNvPr>
          <p:cNvSpPr txBox="1"/>
          <p:nvPr/>
        </p:nvSpPr>
        <p:spPr>
          <a:xfrm>
            <a:off x="0" y="194268"/>
            <a:ext cx="12192000" cy="6469463"/>
          </a:xfrm>
          <a:prstGeom prst="rect">
            <a:avLst/>
          </a:prstGeom>
          <a:noFill/>
        </p:spPr>
        <p:txBody>
          <a:bodyPr wrap="square">
            <a:spAutoFit/>
          </a:bodyPr>
          <a:lstStyle/>
          <a:p>
            <a:pPr marL="223838" indent="-223838">
              <a:lnSpc>
                <a:spcPct val="90000"/>
              </a:lnSpc>
              <a:buFont typeface="Arial" panose="020B0604020202020204" pitchFamily="34" charset="0"/>
              <a:buChar char="•"/>
            </a:pPr>
            <a:r>
              <a:rPr lang="en-CA" sz="2800" b="1" dirty="0">
                <a:highlight>
                  <a:srgbClr val="FFFF00"/>
                </a:highlight>
              </a:rPr>
              <a:t>YHWH now provides the interpretation of the “parable”</a:t>
            </a:r>
            <a:r>
              <a:rPr lang="en-CA" sz="2800" dirty="0"/>
              <a:t>:</a:t>
            </a:r>
          </a:p>
          <a:p>
            <a:pPr lvl="1">
              <a:lnSpc>
                <a:spcPct val="80000"/>
              </a:lnSpc>
            </a:pPr>
            <a:r>
              <a:rPr lang="en-CA" sz="2400" b="1" u="sng" dirty="0"/>
              <a:t>Ezekiel 17:11-15 ESV</a:t>
            </a:r>
          </a:p>
          <a:p>
            <a:pPr lvl="1">
              <a:lnSpc>
                <a:spcPct val="80000"/>
              </a:lnSpc>
            </a:pPr>
            <a:r>
              <a:rPr lang="en-CA" sz="2400" dirty="0"/>
              <a:t>Then the word of the LORD came to me: “Say now to the rebellious house, </a:t>
            </a:r>
            <a:r>
              <a:rPr lang="en-CA" sz="2400" b="1" dirty="0">
                <a:highlight>
                  <a:srgbClr val="FFFF00"/>
                </a:highlight>
              </a:rPr>
              <a:t>Do you not know what these things mean</a:t>
            </a:r>
            <a:r>
              <a:rPr lang="en-CA" sz="2400" dirty="0"/>
              <a:t>?  Tell them, behold, </a:t>
            </a:r>
            <a:r>
              <a:rPr lang="en-CA" sz="2400" b="1" dirty="0">
                <a:highlight>
                  <a:srgbClr val="FFFF00"/>
                </a:highlight>
              </a:rPr>
              <a:t>the king of Babylon came to Jerusalem</a:t>
            </a:r>
            <a:r>
              <a:rPr lang="en-CA" sz="2400" dirty="0"/>
              <a:t>, and took her </a:t>
            </a:r>
            <a:r>
              <a:rPr lang="en-CA" sz="2400" b="1" dirty="0">
                <a:highlight>
                  <a:srgbClr val="FFFF00"/>
                </a:highlight>
              </a:rPr>
              <a:t>king</a:t>
            </a:r>
            <a:r>
              <a:rPr lang="en-CA" sz="2400" dirty="0"/>
              <a:t> and her princes and brought them to him </a:t>
            </a:r>
            <a:r>
              <a:rPr lang="en-CA" sz="2400" b="1" dirty="0">
                <a:highlight>
                  <a:srgbClr val="FFFF00"/>
                </a:highlight>
              </a:rPr>
              <a:t>to Babylon</a:t>
            </a:r>
            <a:r>
              <a:rPr lang="en-CA" sz="2400" dirty="0"/>
              <a:t>.  And he took </a:t>
            </a:r>
            <a:r>
              <a:rPr lang="en-CA" sz="2400" b="1" dirty="0">
                <a:highlight>
                  <a:srgbClr val="FFFF00"/>
                </a:highlight>
              </a:rPr>
              <a:t>one of the royal offspring</a:t>
            </a:r>
            <a:r>
              <a:rPr lang="en-CA" sz="2400" dirty="0"/>
              <a:t> and </a:t>
            </a:r>
            <a:r>
              <a:rPr lang="en-CA" sz="2400" b="1" dirty="0">
                <a:highlight>
                  <a:srgbClr val="FFFF00"/>
                </a:highlight>
              </a:rPr>
              <a:t>made a covenant with him</a:t>
            </a:r>
            <a:r>
              <a:rPr lang="en-CA" sz="2400" dirty="0"/>
              <a:t>, putting him under oath (the chief men of the land he had taken away), </a:t>
            </a:r>
            <a:r>
              <a:rPr lang="en-CA" sz="2400" b="1" dirty="0">
                <a:highlight>
                  <a:srgbClr val="FFFF00"/>
                </a:highlight>
              </a:rPr>
              <a:t>that the kingdom might be humble and not lift itself up</a:t>
            </a:r>
            <a:r>
              <a:rPr lang="en-CA" sz="2400" dirty="0"/>
              <a:t>, and </a:t>
            </a:r>
            <a:r>
              <a:rPr lang="en-CA" sz="2400" b="1" dirty="0">
                <a:highlight>
                  <a:srgbClr val="FFFF00"/>
                </a:highlight>
              </a:rPr>
              <a:t>keep his covenant</a:t>
            </a:r>
            <a:r>
              <a:rPr lang="en-CA" sz="2400" dirty="0"/>
              <a:t> that </a:t>
            </a:r>
            <a:r>
              <a:rPr lang="en-CA" sz="2400" b="1" dirty="0">
                <a:highlight>
                  <a:srgbClr val="FFFF00"/>
                </a:highlight>
              </a:rPr>
              <a:t>it might stand</a:t>
            </a:r>
            <a:r>
              <a:rPr lang="en-CA" sz="2400" dirty="0"/>
              <a:t>.  But </a:t>
            </a:r>
            <a:r>
              <a:rPr lang="en-CA" sz="2400" b="1" dirty="0">
                <a:highlight>
                  <a:srgbClr val="FFFF00"/>
                </a:highlight>
              </a:rPr>
              <a:t>he rebelled against him</a:t>
            </a:r>
            <a:r>
              <a:rPr lang="en-CA" sz="2400" dirty="0"/>
              <a:t> by sending his ambassadors to </a:t>
            </a:r>
            <a:r>
              <a:rPr lang="en-CA" sz="2400" b="1" dirty="0">
                <a:highlight>
                  <a:srgbClr val="FFFF00"/>
                </a:highlight>
              </a:rPr>
              <a:t>Egypt</a:t>
            </a:r>
            <a:r>
              <a:rPr lang="en-CA" sz="2400" dirty="0"/>
              <a:t>, that they might give him horses and a large army.  </a:t>
            </a:r>
            <a:r>
              <a:rPr lang="en-CA" sz="2400" b="1" dirty="0">
                <a:highlight>
                  <a:srgbClr val="FFFF00"/>
                </a:highlight>
              </a:rPr>
              <a:t>Will he thrive</a:t>
            </a:r>
            <a:r>
              <a:rPr lang="en-CA" sz="2400" dirty="0"/>
              <a:t>?  Can one escape who does such things?  </a:t>
            </a:r>
            <a:r>
              <a:rPr lang="en-CA" sz="2400" b="1" dirty="0">
                <a:highlight>
                  <a:srgbClr val="FFFF00"/>
                </a:highlight>
              </a:rPr>
              <a:t>Can he break the covenant and yet escape</a:t>
            </a:r>
            <a:r>
              <a:rPr lang="en-CA" sz="2400" dirty="0"/>
              <a:t>?  …”</a:t>
            </a:r>
          </a:p>
          <a:p>
            <a:pPr marL="342900" indent="-342900">
              <a:lnSpc>
                <a:spcPct val="90000"/>
              </a:lnSpc>
              <a:spcBef>
                <a:spcPts val="1200"/>
              </a:spcBef>
              <a:buFont typeface="Arial" panose="020B0604020202020204" pitchFamily="34" charset="0"/>
              <a:buChar char="•"/>
            </a:pPr>
            <a:r>
              <a:rPr lang="en-CA" sz="2800" dirty="0"/>
              <a:t>“</a:t>
            </a:r>
            <a:r>
              <a:rPr lang="en-CA" sz="2800" b="1" dirty="0">
                <a:highlight>
                  <a:srgbClr val="FFFF00"/>
                </a:highlight>
              </a:rPr>
              <a:t>made a covenant with him</a:t>
            </a:r>
            <a:r>
              <a:rPr lang="en-CA" sz="2800" dirty="0"/>
              <a:t>” – this is the “vassal” covenant; YHWH was likely included as a “witness” to this covenant</a:t>
            </a:r>
          </a:p>
          <a:p>
            <a:pPr marL="342900" indent="-342900">
              <a:lnSpc>
                <a:spcPct val="90000"/>
              </a:lnSpc>
              <a:spcBef>
                <a:spcPts val="1200"/>
              </a:spcBef>
              <a:buFont typeface="Arial" panose="020B0604020202020204" pitchFamily="34" charset="0"/>
              <a:buChar char="•"/>
            </a:pPr>
            <a:r>
              <a:rPr lang="en-CA" sz="2800" dirty="0"/>
              <a:t>“</a:t>
            </a:r>
            <a:r>
              <a:rPr lang="en-CA" sz="2800" b="1" dirty="0">
                <a:highlight>
                  <a:srgbClr val="FFFF00"/>
                </a:highlight>
              </a:rPr>
              <a:t>the kingdom might be humble … it might stand</a:t>
            </a:r>
            <a:r>
              <a:rPr lang="en-CA" sz="2800" dirty="0"/>
              <a:t>” – God gave the last vestiges of Israel in Jerusalem one last chance – they blew it</a:t>
            </a:r>
          </a:p>
          <a:p>
            <a:pPr marL="342900" indent="-342900">
              <a:lnSpc>
                <a:spcPct val="90000"/>
              </a:lnSpc>
              <a:spcBef>
                <a:spcPts val="1200"/>
              </a:spcBef>
              <a:buFont typeface="Arial" panose="020B0604020202020204" pitchFamily="34" charset="0"/>
              <a:buChar char="•"/>
            </a:pPr>
            <a:r>
              <a:rPr lang="en-CA" sz="2800" dirty="0"/>
              <a:t>“</a:t>
            </a:r>
            <a:r>
              <a:rPr lang="en-CA" sz="2800" b="1" dirty="0">
                <a:highlight>
                  <a:srgbClr val="FFFF00"/>
                </a:highlight>
              </a:rPr>
              <a:t>keep his covenant</a:t>
            </a:r>
            <a:r>
              <a:rPr lang="en-CA" sz="2800" dirty="0"/>
              <a:t>” – this is likely an allusion to the “Sinai Covenant”</a:t>
            </a:r>
          </a:p>
          <a:p>
            <a:pPr marL="342900" indent="-342900">
              <a:lnSpc>
                <a:spcPct val="90000"/>
              </a:lnSpc>
              <a:spcBef>
                <a:spcPts val="1200"/>
              </a:spcBef>
              <a:buFont typeface="Arial" panose="020B0604020202020204" pitchFamily="34" charset="0"/>
              <a:buChar char="•"/>
            </a:pPr>
            <a:r>
              <a:rPr lang="en-CA" sz="2800" b="1" dirty="0">
                <a:highlight>
                  <a:srgbClr val="FFFF00"/>
                </a:highlight>
              </a:rPr>
              <a:t>Verses 16-21 detail the fate of Zedekiah</a:t>
            </a:r>
            <a:r>
              <a:rPr lang="en-CA" sz="2800" dirty="0"/>
              <a:t>: it is an elaboration of chapter twelve verses 12-14 which we covered previously</a:t>
            </a:r>
          </a:p>
        </p:txBody>
      </p:sp>
    </p:spTree>
    <p:extLst>
      <p:ext uri="{BB962C8B-B14F-4D97-AF65-F5344CB8AC3E}">
        <p14:creationId xmlns:p14="http://schemas.microsoft.com/office/powerpoint/2010/main" val="9103877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2B0CD-958C-70E2-02FF-56420C743833}"/>
              </a:ext>
            </a:extLst>
          </p:cNvPr>
          <p:cNvSpPr>
            <a:spLocks noGrp="1"/>
          </p:cNvSpPr>
          <p:nvPr>
            <p:ph type="title"/>
          </p:nvPr>
        </p:nvSpPr>
        <p:spPr>
          <a:xfrm>
            <a:off x="838200" y="1"/>
            <a:ext cx="10515600" cy="1155939"/>
          </a:xfrm>
        </p:spPr>
        <p:txBody>
          <a:bodyPr/>
          <a:lstStyle/>
          <a:p>
            <a:pPr algn="ctr"/>
            <a:r>
              <a:rPr lang="en-CA" dirty="0">
                <a:latin typeface="Arial Black" panose="020B0A04020102020204" pitchFamily="34" charset="0"/>
              </a:rPr>
              <a:t>A Messianic Prophecy</a:t>
            </a:r>
          </a:p>
        </p:txBody>
      </p:sp>
      <p:sp>
        <p:nvSpPr>
          <p:cNvPr id="3" name="Content Placeholder 2">
            <a:extLst>
              <a:ext uri="{FF2B5EF4-FFF2-40B4-BE49-F238E27FC236}">
                <a16:creationId xmlns:a16="http://schemas.microsoft.com/office/drawing/2014/main" id="{38B88853-3CF6-45A1-5F2B-80574FD8A2D4}"/>
              </a:ext>
            </a:extLst>
          </p:cNvPr>
          <p:cNvSpPr>
            <a:spLocks noGrp="1"/>
          </p:cNvSpPr>
          <p:nvPr>
            <p:ph idx="1"/>
          </p:nvPr>
        </p:nvSpPr>
        <p:spPr>
          <a:xfrm>
            <a:off x="-1" y="1155940"/>
            <a:ext cx="12192001" cy="5702059"/>
          </a:xfrm>
        </p:spPr>
        <p:txBody>
          <a:bodyPr>
            <a:normAutofit lnSpcReduction="10000"/>
          </a:bodyPr>
          <a:lstStyle/>
          <a:p>
            <a:r>
              <a:rPr lang="en-CA" dirty="0"/>
              <a:t>The parable ends by extending it to the </a:t>
            </a:r>
            <a:r>
              <a:rPr lang="en-CA" b="1" dirty="0">
                <a:highlight>
                  <a:srgbClr val="FFFF00"/>
                </a:highlight>
              </a:rPr>
              <a:t>Messiah</a:t>
            </a:r>
            <a:r>
              <a:rPr lang="en-CA" dirty="0"/>
              <a:t> and the </a:t>
            </a:r>
            <a:r>
              <a:rPr lang="en-CA" b="1" dirty="0">
                <a:highlight>
                  <a:srgbClr val="FFFF00"/>
                </a:highlight>
              </a:rPr>
              <a:t>role of Jerusalem</a:t>
            </a:r>
            <a:r>
              <a:rPr lang="en-CA" dirty="0"/>
              <a:t> </a:t>
            </a:r>
            <a:br>
              <a:rPr lang="en-CA" dirty="0"/>
            </a:br>
            <a:r>
              <a:rPr lang="en-CA" dirty="0"/>
              <a:t>(Ah!  Jerusalem!) as the </a:t>
            </a:r>
            <a:r>
              <a:rPr lang="en-CA" b="1" dirty="0">
                <a:highlight>
                  <a:srgbClr val="FFFF00"/>
                </a:highlight>
              </a:rPr>
              <a:t>center of the Kingdom of God</a:t>
            </a:r>
            <a:r>
              <a:rPr lang="en-CA" dirty="0"/>
              <a:t> in the World Tomorrow</a:t>
            </a:r>
          </a:p>
          <a:p>
            <a:pPr marL="457200" lvl="1" indent="0">
              <a:buNone/>
            </a:pPr>
            <a:r>
              <a:rPr lang="en-CA" b="1" u="sng" dirty="0"/>
              <a:t>Ezekiel 17:22 ESV</a:t>
            </a:r>
          </a:p>
          <a:p>
            <a:pPr marL="457200" lvl="1" indent="0">
              <a:buNone/>
            </a:pPr>
            <a:r>
              <a:rPr lang="en-CA" dirty="0"/>
              <a:t>Thus says the Lord GOD: “</a:t>
            </a:r>
            <a:r>
              <a:rPr lang="en-CA" b="1" dirty="0">
                <a:highlight>
                  <a:srgbClr val="FFFF00"/>
                </a:highlight>
              </a:rPr>
              <a:t>I myself will take a sprig from the lofty top of the cedar</a:t>
            </a:r>
            <a:r>
              <a:rPr lang="en-CA" dirty="0"/>
              <a:t> and will set it out.  I will break off </a:t>
            </a:r>
            <a:r>
              <a:rPr lang="en-CA" b="1" dirty="0">
                <a:highlight>
                  <a:srgbClr val="FFFF00"/>
                </a:highlight>
              </a:rPr>
              <a:t>from the topmost of its young twigs a tender one</a:t>
            </a:r>
            <a:r>
              <a:rPr lang="en-CA" dirty="0"/>
              <a:t>, and I myself will </a:t>
            </a:r>
            <a:r>
              <a:rPr lang="en-CA" b="1" dirty="0">
                <a:highlight>
                  <a:srgbClr val="FFFF00"/>
                </a:highlight>
              </a:rPr>
              <a:t>plant it on a high and lofty mountain</a:t>
            </a:r>
            <a:r>
              <a:rPr lang="en-CA" dirty="0"/>
              <a:t>.  …”</a:t>
            </a:r>
          </a:p>
          <a:p>
            <a:r>
              <a:rPr lang="en-CA" dirty="0"/>
              <a:t>In this verse, the symbolism explodes:</a:t>
            </a:r>
          </a:p>
          <a:p>
            <a:pPr lvl="1">
              <a:buFont typeface="Wingdings" panose="05000000000000000000" pitchFamily="2" charset="2"/>
              <a:buChar char="Ø"/>
            </a:pPr>
            <a:r>
              <a:rPr lang="en-CA" sz="2800" dirty="0"/>
              <a:t> “</a:t>
            </a:r>
            <a:r>
              <a:rPr lang="en-CA" sz="2800" b="1" dirty="0">
                <a:highlight>
                  <a:srgbClr val="FFFF00"/>
                </a:highlight>
              </a:rPr>
              <a:t>sprig from the lofty top of the cedar</a:t>
            </a:r>
            <a:r>
              <a:rPr lang="en-CA" sz="2800" dirty="0"/>
              <a:t>” this is still Jehoiachin, identified in verse four, he is the last representative of the “dynasty of David” through whom the Messiah would come </a:t>
            </a:r>
          </a:p>
          <a:p>
            <a:pPr lvl="1">
              <a:buFont typeface="Wingdings" panose="05000000000000000000" pitchFamily="2" charset="2"/>
              <a:buChar char="Ø"/>
            </a:pPr>
            <a:r>
              <a:rPr lang="en-CA" sz="2800" dirty="0"/>
              <a:t>The “line of descent” from Jehoiachin to Christ is critical in the “promise of Messianic Descent to David”</a:t>
            </a:r>
          </a:p>
          <a:p>
            <a:pPr lvl="1">
              <a:buFont typeface="Wingdings" panose="05000000000000000000" pitchFamily="2" charset="2"/>
              <a:buChar char="Ø"/>
            </a:pPr>
            <a:r>
              <a:rPr lang="en-CA" sz="2800" dirty="0"/>
              <a:t> “</a:t>
            </a:r>
            <a:r>
              <a:rPr lang="en-CA" sz="2800" b="1" dirty="0">
                <a:highlight>
                  <a:srgbClr val="FFFF00"/>
                </a:highlight>
              </a:rPr>
              <a:t>topmost of its young twigs a tender one</a:t>
            </a:r>
            <a:r>
              <a:rPr lang="en-CA" sz="2800" dirty="0"/>
              <a:t>” is the Messiah at the First Advent</a:t>
            </a:r>
          </a:p>
          <a:p>
            <a:pPr lvl="1">
              <a:buFont typeface="Wingdings" panose="05000000000000000000" pitchFamily="2" charset="2"/>
              <a:buChar char="Ø"/>
            </a:pPr>
            <a:r>
              <a:rPr lang="en-CA" sz="2800" dirty="0"/>
              <a:t> “</a:t>
            </a:r>
            <a:r>
              <a:rPr lang="en-CA" sz="2800" b="1" dirty="0">
                <a:highlight>
                  <a:srgbClr val="FFFF00"/>
                </a:highlight>
              </a:rPr>
              <a:t>plant it on a high and lofty mountain</a:t>
            </a:r>
            <a:r>
              <a:rPr lang="en-CA" sz="2800" dirty="0"/>
              <a:t>” is the Messiah returned to Jerusalem at the Second Advent</a:t>
            </a:r>
          </a:p>
        </p:txBody>
      </p:sp>
    </p:spTree>
    <p:extLst>
      <p:ext uri="{BB962C8B-B14F-4D97-AF65-F5344CB8AC3E}">
        <p14:creationId xmlns:p14="http://schemas.microsoft.com/office/powerpoint/2010/main" val="576274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BA29-E1E5-CF5E-E0FF-1B8C37C1C6E0}"/>
              </a:ext>
            </a:extLst>
          </p:cNvPr>
          <p:cNvSpPr>
            <a:spLocks noGrp="1"/>
          </p:cNvSpPr>
          <p:nvPr>
            <p:ph type="title"/>
          </p:nvPr>
        </p:nvSpPr>
        <p:spPr>
          <a:xfrm>
            <a:off x="838200" y="1"/>
            <a:ext cx="10515600" cy="1121433"/>
          </a:xfrm>
        </p:spPr>
        <p:txBody>
          <a:bodyPr/>
          <a:lstStyle/>
          <a:p>
            <a:pPr algn="ctr"/>
            <a:r>
              <a:rPr lang="en-CA" dirty="0">
                <a:latin typeface="Arial Black" panose="020B0A04020102020204" pitchFamily="34" charset="0"/>
              </a:rPr>
              <a:t>The Genealogies of Christ</a:t>
            </a:r>
          </a:p>
        </p:txBody>
      </p:sp>
      <p:sp>
        <p:nvSpPr>
          <p:cNvPr id="3" name="Content Placeholder 2">
            <a:extLst>
              <a:ext uri="{FF2B5EF4-FFF2-40B4-BE49-F238E27FC236}">
                <a16:creationId xmlns:a16="http://schemas.microsoft.com/office/drawing/2014/main" id="{A8A62439-8D22-D711-D01F-4638BB91F9C4}"/>
              </a:ext>
            </a:extLst>
          </p:cNvPr>
          <p:cNvSpPr>
            <a:spLocks noGrp="1"/>
          </p:cNvSpPr>
          <p:nvPr>
            <p:ph idx="1"/>
          </p:nvPr>
        </p:nvSpPr>
        <p:spPr>
          <a:xfrm>
            <a:off x="0" y="862642"/>
            <a:ext cx="12192000" cy="5995357"/>
          </a:xfrm>
        </p:spPr>
        <p:txBody>
          <a:bodyPr>
            <a:normAutofit lnSpcReduction="10000"/>
          </a:bodyPr>
          <a:lstStyle/>
          <a:p>
            <a:r>
              <a:rPr lang="en-CA" dirty="0"/>
              <a:t>There is NOT time to discuss these in detail, but </a:t>
            </a:r>
            <a:r>
              <a:rPr lang="en-CA" b="1" dirty="0">
                <a:highlight>
                  <a:srgbClr val="FFFF00"/>
                </a:highlight>
              </a:rPr>
              <a:t>the one place they converge at the end of the Davidic Dynasty is at Zerubbabel</a:t>
            </a:r>
            <a:r>
              <a:rPr lang="en-CA" dirty="0"/>
              <a:t>: </a:t>
            </a:r>
            <a:r>
              <a:rPr lang="en-CA" sz="2400" b="1" u="sng" dirty="0"/>
              <a:t>Matthew 1:12</a:t>
            </a:r>
            <a:r>
              <a:rPr lang="en-CA" dirty="0"/>
              <a:t>, </a:t>
            </a:r>
            <a:r>
              <a:rPr lang="en-CA" sz="2400" b="1" u="sng" dirty="0"/>
              <a:t>Luke 3:27b</a:t>
            </a:r>
            <a:endParaRPr lang="en-CA" b="1" u="sng" dirty="0"/>
          </a:p>
          <a:p>
            <a:pPr marL="457200" lvl="1" indent="0">
              <a:buNone/>
            </a:pPr>
            <a:r>
              <a:rPr lang="en-CA" dirty="0"/>
              <a:t>And after the deportation to Babylon: </a:t>
            </a:r>
            <a:r>
              <a:rPr lang="en-CA" b="1" dirty="0" err="1">
                <a:highlight>
                  <a:srgbClr val="FFFF00"/>
                </a:highlight>
              </a:rPr>
              <a:t>Jechoniah</a:t>
            </a:r>
            <a:r>
              <a:rPr lang="en-CA" dirty="0"/>
              <a:t> was the father of </a:t>
            </a:r>
            <a:r>
              <a:rPr lang="en-CA" b="1" dirty="0" err="1">
                <a:highlight>
                  <a:srgbClr val="FFFF00"/>
                </a:highlight>
              </a:rPr>
              <a:t>Shealtiel</a:t>
            </a:r>
            <a:r>
              <a:rPr lang="en-CA" dirty="0"/>
              <a:t>, and </a:t>
            </a:r>
            <a:r>
              <a:rPr lang="en-CA" dirty="0" err="1"/>
              <a:t>Shealtiel</a:t>
            </a:r>
            <a:r>
              <a:rPr lang="en-CA" dirty="0"/>
              <a:t> the father of </a:t>
            </a:r>
            <a:r>
              <a:rPr lang="en-CA" b="1" dirty="0">
                <a:highlight>
                  <a:srgbClr val="FFFF00"/>
                </a:highlight>
              </a:rPr>
              <a:t>Zerubbabel</a:t>
            </a:r>
            <a:r>
              <a:rPr lang="en-CA" dirty="0"/>
              <a:t> …</a:t>
            </a:r>
          </a:p>
          <a:p>
            <a:pPr marL="457200" lvl="1" indent="0">
              <a:buNone/>
            </a:pPr>
            <a:r>
              <a:rPr lang="en-CA" dirty="0"/>
              <a:t> … </a:t>
            </a:r>
            <a:r>
              <a:rPr lang="en-CA" b="1" dirty="0">
                <a:highlight>
                  <a:srgbClr val="FFFF00"/>
                </a:highlight>
              </a:rPr>
              <a:t>Zerubbabel</a:t>
            </a:r>
            <a:r>
              <a:rPr lang="en-CA" dirty="0"/>
              <a:t>, the son of </a:t>
            </a:r>
            <a:r>
              <a:rPr lang="en-CA" b="1" dirty="0" err="1">
                <a:highlight>
                  <a:srgbClr val="FFFF00"/>
                </a:highlight>
              </a:rPr>
              <a:t>Shealtiel</a:t>
            </a:r>
            <a:r>
              <a:rPr lang="en-CA" dirty="0"/>
              <a:t>, the son of </a:t>
            </a:r>
            <a:r>
              <a:rPr lang="en-CA" b="1" dirty="0" err="1">
                <a:highlight>
                  <a:srgbClr val="FFFF00"/>
                </a:highlight>
              </a:rPr>
              <a:t>Neri</a:t>
            </a:r>
            <a:r>
              <a:rPr lang="en-CA" b="1" dirty="0">
                <a:highlight>
                  <a:srgbClr val="FFFF00"/>
                </a:highlight>
              </a:rPr>
              <a:t> </a:t>
            </a:r>
            <a:r>
              <a:rPr lang="en-CA" dirty="0"/>
              <a:t>…</a:t>
            </a:r>
          </a:p>
          <a:p>
            <a:r>
              <a:rPr lang="en-CA" dirty="0"/>
              <a:t>“</a:t>
            </a:r>
            <a:r>
              <a:rPr lang="en-CA" b="1" dirty="0" err="1">
                <a:highlight>
                  <a:srgbClr val="FFFF00"/>
                </a:highlight>
              </a:rPr>
              <a:t>Jechoniah</a:t>
            </a:r>
            <a:r>
              <a:rPr lang="en-CA" dirty="0"/>
              <a:t>” is an alternate spelling of “Jehoiachin”</a:t>
            </a:r>
          </a:p>
          <a:p>
            <a:r>
              <a:rPr lang="en-CA" dirty="0"/>
              <a:t>“</a:t>
            </a:r>
            <a:r>
              <a:rPr lang="en-CA" b="1" dirty="0" err="1">
                <a:highlight>
                  <a:srgbClr val="FFFF00"/>
                </a:highlight>
              </a:rPr>
              <a:t>Neri</a:t>
            </a:r>
            <a:r>
              <a:rPr lang="en-CA" dirty="0"/>
              <a:t>” was most likely a personal name, “Jehoiachin” being a throne name</a:t>
            </a:r>
          </a:p>
          <a:p>
            <a:r>
              <a:rPr lang="en-CA" b="1" dirty="0">
                <a:highlight>
                  <a:srgbClr val="FFFF00"/>
                </a:highlight>
              </a:rPr>
              <a:t>Zerubbabel</a:t>
            </a:r>
            <a:r>
              <a:rPr lang="en-CA" dirty="0"/>
              <a:t>, of course, led the largest return after the exile and became </a:t>
            </a:r>
            <a:r>
              <a:rPr lang="en-CA" b="1" dirty="0">
                <a:highlight>
                  <a:srgbClr val="FFFF00"/>
                </a:highlight>
              </a:rPr>
              <a:t>a type of the Messiah</a:t>
            </a:r>
            <a:r>
              <a:rPr lang="en-CA" dirty="0"/>
              <a:t>: </a:t>
            </a:r>
            <a:r>
              <a:rPr lang="en-CA" sz="2400" b="1" u="sng" dirty="0"/>
              <a:t>Zechariah 4:6-10a ESV</a:t>
            </a:r>
            <a:endParaRPr lang="en-CA" b="1" u="sng" dirty="0"/>
          </a:p>
          <a:p>
            <a:pPr marL="457200" lvl="1" indent="0">
              <a:buNone/>
            </a:pPr>
            <a:r>
              <a:rPr lang="en-CA" dirty="0"/>
              <a:t>Then he said to me, “This is the word of the LORD to Zerubbabel: Not by might, nor by power, but by my Spirit, says the LORD of hosts.  Who are you, O great mountain?  Before Zerubbabel you shall become a plain.  And </a:t>
            </a:r>
            <a:r>
              <a:rPr lang="en-CA" b="1" dirty="0">
                <a:highlight>
                  <a:srgbClr val="FFFF00"/>
                </a:highlight>
              </a:rPr>
              <a:t>he shall bring forward the top stone amid shouts of ‘Grace, grace to it</a:t>
            </a:r>
            <a:r>
              <a:rPr lang="en-CA" dirty="0"/>
              <a:t>!’”  Then the word of the LORD came to me, saying, “The hands of Zerubbabel have laid the foundation of this house; </a:t>
            </a:r>
            <a:r>
              <a:rPr lang="en-CA" b="1" dirty="0">
                <a:highlight>
                  <a:srgbClr val="FFFF00"/>
                </a:highlight>
              </a:rPr>
              <a:t>his hands shall also complete it</a:t>
            </a:r>
            <a:r>
              <a:rPr lang="en-CA" dirty="0"/>
              <a:t>.  Then you will know that the LORD of hosts has sent me to you.  For whoever has despised the day of small things shall rejoice, and </a:t>
            </a:r>
            <a:r>
              <a:rPr lang="en-CA" b="1" dirty="0">
                <a:highlight>
                  <a:srgbClr val="FFFF00"/>
                </a:highlight>
              </a:rPr>
              <a:t>shall see the plumb line in the hand of Zerubbabel</a:t>
            </a:r>
            <a:r>
              <a:rPr lang="en-CA" dirty="0"/>
              <a:t>.</a:t>
            </a:r>
          </a:p>
        </p:txBody>
      </p:sp>
    </p:spTree>
    <p:extLst>
      <p:ext uri="{BB962C8B-B14F-4D97-AF65-F5344CB8AC3E}">
        <p14:creationId xmlns:p14="http://schemas.microsoft.com/office/powerpoint/2010/main" val="2840486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388D7-31A6-FDC6-B1CD-0A3897134EDF}"/>
              </a:ext>
            </a:extLst>
          </p:cNvPr>
          <p:cNvSpPr>
            <a:spLocks noGrp="1"/>
          </p:cNvSpPr>
          <p:nvPr>
            <p:ph type="title"/>
          </p:nvPr>
        </p:nvSpPr>
        <p:spPr>
          <a:xfrm>
            <a:off x="838200" y="1"/>
            <a:ext cx="10515600" cy="1155939"/>
          </a:xfrm>
        </p:spPr>
        <p:txBody>
          <a:bodyPr/>
          <a:lstStyle/>
          <a:p>
            <a:pPr algn="ctr"/>
            <a:r>
              <a:rPr lang="en-CA" dirty="0">
                <a:latin typeface="Arial Black" panose="020B0A04020102020204" pitchFamily="34" charset="0"/>
              </a:rPr>
              <a:t>Ah!  Jerusalem!</a:t>
            </a:r>
          </a:p>
        </p:txBody>
      </p:sp>
      <p:sp>
        <p:nvSpPr>
          <p:cNvPr id="3" name="Content Placeholder 2">
            <a:extLst>
              <a:ext uri="{FF2B5EF4-FFF2-40B4-BE49-F238E27FC236}">
                <a16:creationId xmlns:a16="http://schemas.microsoft.com/office/drawing/2014/main" id="{2C895BA8-7940-AEC9-F7C8-A1730A87B46A}"/>
              </a:ext>
            </a:extLst>
          </p:cNvPr>
          <p:cNvSpPr>
            <a:spLocks noGrp="1"/>
          </p:cNvSpPr>
          <p:nvPr>
            <p:ph idx="1"/>
          </p:nvPr>
        </p:nvSpPr>
        <p:spPr>
          <a:xfrm>
            <a:off x="0" y="1155940"/>
            <a:ext cx="12192000" cy="5702059"/>
          </a:xfrm>
        </p:spPr>
        <p:txBody>
          <a:bodyPr/>
          <a:lstStyle/>
          <a:p>
            <a:pPr marL="457200" lvl="1" indent="0">
              <a:buNone/>
            </a:pPr>
            <a:r>
              <a:rPr lang="en-CA" b="1" u="sng" dirty="0"/>
              <a:t>Ezekiel 17:23-24 ESV</a:t>
            </a:r>
          </a:p>
          <a:p>
            <a:pPr marL="457200" lvl="1" indent="0">
              <a:buNone/>
            </a:pPr>
            <a:r>
              <a:rPr lang="en-CA" dirty="0"/>
              <a:t>On the </a:t>
            </a:r>
            <a:r>
              <a:rPr lang="en-CA" b="1" dirty="0">
                <a:highlight>
                  <a:srgbClr val="FFFF00"/>
                </a:highlight>
              </a:rPr>
              <a:t>mountain height of Israel</a:t>
            </a:r>
            <a:r>
              <a:rPr lang="en-CA" dirty="0"/>
              <a:t> will </a:t>
            </a:r>
            <a:r>
              <a:rPr lang="en-CA" b="1" dirty="0">
                <a:highlight>
                  <a:srgbClr val="FFFF00"/>
                </a:highlight>
              </a:rPr>
              <a:t>I plant it</a:t>
            </a:r>
            <a:r>
              <a:rPr lang="en-CA" dirty="0"/>
              <a:t>, that it may bear branches and produce fruit and become a noble cedar.  And </a:t>
            </a:r>
            <a:r>
              <a:rPr lang="en-CA" b="1" dirty="0">
                <a:highlight>
                  <a:srgbClr val="FFFF00"/>
                </a:highlight>
              </a:rPr>
              <a:t>under it will dwell every</a:t>
            </a:r>
            <a:r>
              <a:rPr lang="en-CA" dirty="0"/>
              <a:t> kind of bird; in the shade of its branches birds of every sort will nest.  And </a:t>
            </a:r>
            <a:r>
              <a:rPr lang="en-CA" b="1" dirty="0">
                <a:highlight>
                  <a:srgbClr val="FFFF00"/>
                </a:highlight>
              </a:rPr>
              <a:t>all the trees of the field shall know that I am the LORD</a:t>
            </a:r>
            <a:r>
              <a:rPr lang="en-CA" dirty="0"/>
              <a:t>; I bring low the high tree, and make high the low tree, dry up the green tree, and make the dry tree flourish.  </a:t>
            </a:r>
            <a:r>
              <a:rPr lang="en-CA" b="1" dirty="0">
                <a:highlight>
                  <a:srgbClr val="FFFF00"/>
                </a:highlight>
              </a:rPr>
              <a:t>I am the LORD; I have spoken, and I will do </a:t>
            </a:r>
            <a:r>
              <a:rPr lang="en-CA" b="1">
                <a:highlight>
                  <a:srgbClr val="FFFF00"/>
                </a:highlight>
              </a:rPr>
              <a:t>it</a:t>
            </a:r>
            <a:r>
              <a:rPr lang="en-CA"/>
              <a:t>.</a:t>
            </a:r>
            <a:endParaRPr lang="en-CA" dirty="0"/>
          </a:p>
          <a:p>
            <a:r>
              <a:rPr lang="en-CA" dirty="0"/>
              <a:t>“</a:t>
            </a:r>
            <a:r>
              <a:rPr lang="en-CA" b="1" dirty="0">
                <a:highlight>
                  <a:srgbClr val="FFFF00"/>
                </a:highlight>
              </a:rPr>
              <a:t>the mountain height of Israel</a:t>
            </a:r>
            <a:r>
              <a:rPr lang="en-CA" dirty="0"/>
              <a:t>” is Jerusalem </a:t>
            </a:r>
          </a:p>
          <a:p>
            <a:r>
              <a:rPr lang="en-CA" dirty="0"/>
              <a:t>“</a:t>
            </a:r>
            <a:r>
              <a:rPr lang="en-CA" b="1" dirty="0">
                <a:highlight>
                  <a:srgbClr val="FFFF00"/>
                </a:highlight>
              </a:rPr>
              <a:t>plant it</a:t>
            </a:r>
            <a:r>
              <a:rPr lang="en-CA" dirty="0"/>
              <a:t>” – “the topmost of its young twigs a tender one”, the Messiah, to be </a:t>
            </a:r>
            <a:br>
              <a:rPr lang="en-CA" dirty="0"/>
            </a:br>
            <a:r>
              <a:rPr lang="en-CA" b="1" dirty="0">
                <a:highlight>
                  <a:srgbClr val="FFFF00"/>
                </a:highlight>
              </a:rPr>
              <a:t>King of kings in Jerusalem</a:t>
            </a:r>
          </a:p>
          <a:p>
            <a:r>
              <a:rPr lang="en-CA" dirty="0"/>
              <a:t>The </a:t>
            </a:r>
            <a:r>
              <a:rPr lang="en-CA" b="1" dirty="0">
                <a:highlight>
                  <a:srgbClr val="FFFF00"/>
                </a:highlight>
              </a:rPr>
              <a:t>imagery of animals and trees</a:t>
            </a:r>
            <a:r>
              <a:rPr lang="en-CA" dirty="0"/>
              <a:t> represents all peoples and nations to dwell in peace, prosperity, and freedom under the Kingdom of God in the World Tomorrow!</a:t>
            </a:r>
          </a:p>
          <a:p>
            <a:r>
              <a:rPr lang="en-CA" dirty="0"/>
              <a:t>“</a:t>
            </a:r>
            <a:r>
              <a:rPr lang="en-CA" b="1" dirty="0">
                <a:highlight>
                  <a:srgbClr val="FFFF00"/>
                </a:highlight>
              </a:rPr>
              <a:t>I have spoken, and I will do it</a:t>
            </a:r>
            <a:r>
              <a:rPr lang="en-CA" dirty="0"/>
              <a:t>” – </a:t>
            </a:r>
            <a:r>
              <a:rPr lang="en-CA" b="1" dirty="0">
                <a:highlight>
                  <a:srgbClr val="FFFF00"/>
                </a:highlight>
              </a:rPr>
              <a:t>the Plan of God is clear and certain</a:t>
            </a:r>
            <a:r>
              <a:rPr lang="en-CA" dirty="0"/>
              <a:t>!</a:t>
            </a:r>
          </a:p>
        </p:txBody>
      </p:sp>
    </p:spTree>
    <p:extLst>
      <p:ext uri="{BB962C8B-B14F-4D97-AF65-F5344CB8AC3E}">
        <p14:creationId xmlns:p14="http://schemas.microsoft.com/office/powerpoint/2010/main" val="3132223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5EE69-B9A0-4CF0-8DFE-BD73672B36C8}"/>
              </a:ext>
            </a:extLst>
          </p:cNvPr>
          <p:cNvSpPr>
            <a:spLocks noGrp="1"/>
          </p:cNvSpPr>
          <p:nvPr>
            <p:ph type="title"/>
          </p:nvPr>
        </p:nvSpPr>
        <p:spPr>
          <a:xfrm>
            <a:off x="838200" y="365125"/>
            <a:ext cx="10515600" cy="3973792"/>
          </a:xfrm>
        </p:spPr>
        <p:txBody>
          <a:bodyPr/>
          <a:lstStyle/>
          <a:p>
            <a:r>
              <a:rPr lang="en-CA" dirty="0">
                <a:latin typeface="Arial Black" panose="020B0A04020102020204" pitchFamily="34" charset="0"/>
              </a:rPr>
              <a:t>To be continued …</a:t>
            </a:r>
          </a:p>
        </p:txBody>
      </p:sp>
      <p:sp>
        <p:nvSpPr>
          <p:cNvPr id="3" name="Content Placeholder 2">
            <a:extLst>
              <a:ext uri="{FF2B5EF4-FFF2-40B4-BE49-F238E27FC236}">
                <a16:creationId xmlns:a16="http://schemas.microsoft.com/office/drawing/2014/main" id="{784016E3-BDC8-490A-BFAE-B3176C52F3DB}"/>
              </a:ext>
            </a:extLst>
          </p:cNvPr>
          <p:cNvSpPr>
            <a:spLocks noGrp="1"/>
          </p:cNvSpPr>
          <p:nvPr>
            <p:ph idx="1"/>
          </p:nvPr>
        </p:nvSpPr>
        <p:spPr>
          <a:xfrm>
            <a:off x="838200" y="4338917"/>
            <a:ext cx="10515600" cy="1838045"/>
          </a:xfrm>
        </p:spPr>
        <p:txBody>
          <a:bodyPr/>
          <a:lstStyle/>
          <a:p>
            <a:endParaRPr lang="en-CA" dirty="0"/>
          </a:p>
        </p:txBody>
      </p:sp>
    </p:spTree>
    <p:extLst>
      <p:ext uri="{BB962C8B-B14F-4D97-AF65-F5344CB8AC3E}">
        <p14:creationId xmlns:p14="http://schemas.microsoft.com/office/powerpoint/2010/main" val="2938141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09641-7DE3-41BF-1639-016A05998075}"/>
              </a:ext>
            </a:extLst>
          </p:cNvPr>
          <p:cNvSpPr>
            <a:spLocks noGrp="1"/>
          </p:cNvSpPr>
          <p:nvPr>
            <p:ph type="title"/>
          </p:nvPr>
        </p:nvSpPr>
        <p:spPr>
          <a:xfrm>
            <a:off x="838200" y="1"/>
            <a:ext cx="10515600" cy="1115877"/>
          </a:xfrm>
        </p:spPr>
        <p:txBody>
          <a:bodyPr/>
          <a:lstStyle/>
          <a:p>
            <a:pPr algn="ctr"/>
            <a:r>
              <a:rPr lang="en-CA" dirty="0">
                <a:latin typeface="Arial Black" panose="020B0A04020102020204" pitchFamily="34" charset="0"/>
              </a:rPr>
              <a:t>The Wood of the Vine</a:t>
            </a:r>
          </a:p>
        </p:txBody>
      </p:sp>
      <p:sp>
        <p:nvSpPr>
          <p:cNvPr id="3" name="Content Placeholder 2">
            <a:extLst>
              <a:ext uri="{FF2B5EF4-FFF2-40B4-BE49-F238E27FC236}">
                <a16:creationId xmlns:a16="http://schemas.microsoft.com/office/drawing/2014/main" id="{7AD7DB17-E7E3-148B-1934-E6D660472DAE}"/>
              </a:ext>
            </a:extLst>
          </p:cNvPr>
          <p:cNvSpPr>
            <a:spLocks noGrp="1"/>
          </p:cNvSpPr>
          <p:nvPr>
            <p:ph idx="1"/>
          </p:nvPr>
        </p:nvSpPr>
        <p:spPr>
          <a:xfrm>
            <a:off x="0" y="1115878"/>
            <a:ext cx="12192000" cy="5742121"/>
          </a:xfrm>
        </p:spPr>
        <p:txBody>
          <a:bodyPr>
            <a:normAutofit lnSpcReduction="10000"/>
          </a:bodyPr>
          <a:lstStyle/>
          <a:p>
            <a:r>
              <a:rPr lang="en-CA" b="1" dirty="0">
                <a:highlight>
                  <a:srgbClr val="FFFF00"/>
                </a:highlight>
              </a:rPr>
              <a:t>YHWH presents a riddle to Ezekiel</a:t>
            </a:r>
            <a:r>
              <a:rPr lang="en-CA" dirty="0"/>
              <a:t> – there is no instruction to present it to the exiles, but obviously the message is for them and for posterity:</a:t>
            </a:r>
          </a:p>
          <a:p>
            <a:pPr marL="457200" lvl="1" indent="0">
              <a:buNone/>
            </a:pPr>
            <a:r>
              <a:rPr lang="en-CA" b="1" u="sng" dirty="0"/>
              <a:t>Ezekiel 15:1-5 ESV</a:t>
            </a:r>
          </a:p>
          <a:p>
            <a:pPr marL="457200" lvl="1" indent="0">
              <a:buNone/>
            </a:pPr>
            <a:r>
              <a:rPr lang="en-CA" dirty="0"/>
              <a:t>And the word of the LORD came to me: “Son of man, </a:t>
            </a:r>
            <a:r>
              <a:rPr lang="en-CA" b="1" dirty="0">
                <a:highlight>
                  <a:srgbClr val="FFFF00"/>
                </a:highlight>
              </a:rPr>
              <a:t>how does the wood of the vine surpass any wood</a:t>
            </a:r>
            <a:r>
              <a:rPr lang="en-CA" dirty="0"/>
              <a:t>, the vine branch that is among the trees of the forest?  </a:t>
            </a:r>
            <a:r>
              <a:rPr lang="en-CA" b="1" dirty="0">
                <a:highlight>
                  <a:srgbClr val="FFFF00"/>
                </a:highlight>
              </a:rPr>
              <a:t>Is wood taken from it to make anything</a:t>
            </a:r>
            <a:r>
              <a:rPr lang="en-CA" dirty="0"/>
              <a:t>?  Do people take a peg from it to hang any vessel on it?  Behold, </a:t>
            </a:r>
            <a:r>
              <a:rPr lang="en-CA" b="1" dirty="0">
                <a:highlight>
                  <a:srgbClr val="FFFF00"/>
                </a:highlight>
              </a:rPr>
              <a:t>it is given to the fire for fuel</a:t>
            </a:r>
            <a:r>
              <a:rPr lang="en-CA" dirty="0"/>
              <a:t>.  When the fire has consumed both ends of it, and the middle of it is charred, is it useful for anything?  Behold, </a:t>
            </a:r>
            <a:r>
              <a:rPr lang="en-CA" b="1" dirty="0">
                <a:highlight>
                  <a:srgbClr val="FFFF00"/>
                </a:highlight>
              </a:rPr>
              <a:t>when it was whole, it was used for nothing</a:t>
            </a:r>
            <a:r>
              <a:rPr lang="en-CA" dirty="0"/>
              <a:t>.  How much less, </a:t>
            </a:r>
            <a:r>
              <a:rPr lang="en-CA" b="1" dirty="0">
                <a:highlight>
                  <a:srgbClr val="FFFF00"/>
                </a:highlight>
              </a:rPr>
              <a:t>when the fire has consumed it and it is charred, can it ever be used for anything</a:t>
            </a:r>
            <a:r>
              <a:rPr lang="en-CA" dirty="0"/>
              <a:t>! </a:t>
            </a:r>
          </a:p>
          <a:p>
            <a:r>
              <a:rPr lang="en-CA" dirty="0"/>
              <a:t>“</a:t>
            </a:r>
            <a:r>
              <a:rPr lang="en-CA" b="1" dirty="0">
                <a:highlight>
                  <a:srgbClr val="FFFF00"/>
                </a:highlight>
              </a:rPr>
              <a:t>the vine</a:t>
            </a:r>
            <a:r>
              <a:rPr lang="en-CA" dirty="0"/>
              <a:t>” is Jerusalem; “</a:t>
            </a:r>
            <a:r>
              <a:rPr lang="en-CA" b="1" dirty="0">
                <a:highlight>
                  <a:srgbClr val="FFFF00"/>
                </a:highlight>
              </a:rPr>
              <a:t>the wood</a:t>
            </a:r>
            <a:r>
              <a:rPr lang="en-CA" dirty="0"/>
              <a:t>” is the people of Jerusalem, the last vestiges of Israel in the Land of Israel</a:t>
            </a:r>
          </a:p>
          <a:p>
            <a:r>
              <a:rPr lang="en-CA" dirty="0"/>
              <a:t>Israel, represented by Jerusalem (Ah! Jerusalem!), had proven useless in serving God’s intended purpose for them, “</a:t>
            </a:r>
            <a:r>
              <a:rPr lang="en-CA" b="1" dirty="0">
                <a:highlight>
                  <a:srgbClr val="FFFF00"/>
                </a:highlight>
              </a:rPr>
              <a:t>when it was whole, it was used for nothing</a:t>
            </a:r>
            <a:r>
              <a:rPr lang="en-CA" dirty="0"/>
              <a:t>”</a:t>
            </a:r>
          </a:p>
          <a:p>
            <a:r>
              <a:rPr lang="en-CA" dirty="0"/>
              <a:t>Jerusalem was already devastated by Nebuchadnezzar in 597BC, now </a:t>
            </a:r>
            <a:r>
              <a:rPr lang="en-CA" b="1" dirty="0">
                <a:highlight>
                  <a:srgbClr val="FFFF00"/>
                </a:highlight>
              </a:rPr>
              <a:t>the few remaining inhabitants were like charred vine-wood</a:t>
            </a:r>
            <a:r>
              <a:rPr lang="en-CA" dirty="0"/>
              <a:t>, “can it ever be used for anything”</a:t>
            </a:r>
          </a:p>
          <a:p>
            <a:endParaRPr lang="en-CA" dirty="0"/>
          </a:p>
        </p:txBody>
      </p:sp>
    </p:spTree>
    <p:extLst>
      <p:ext uri="{BB962C8B-B14F-4D97-AF65-F5344CB8AC3E}">
        <p14:creationId xmlns:p14="http://schemas.microsoft.com/office/powerpoint/2010/main" val="3758191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0699CAA-E335-CCF2-0A41-7A325044FF8F}"/>
              </a:ext>
            </a:extLst>
          </p:cNvPr>
          <p:cNvSpPr txBox="1"/>
          <p:nvPr/>
        </p:nvSpPr>
        <p:spPr>
          <a:xfrm>
            <a:off x="0" y="170942"/>
            <a:ext cx="12192000" cy="6217087"/>
          </a:xfrm>
          <a:prstGeom prst="rect">
            <a:avLst/>
          </a:prstGeom>
          <a:noFill/>
        </p:spPr>
        <p:txBody>
          <a:bodyPr wrap="square">
            <a:spAutoFit/>
          </a:bodyPr>
          <a:lstStyle/>
          <a:p>
            <a:pPr lvl="1">
              <a:lnSpc>
                <a:spcPct val="90000"/>
              </a:lnSpc>
            </a:pPr>
            <a:r>
              <a:rPr lang="en-CA" sz="2400" b="1" u="sng" dirty="0"/>
              <a:t>Ezekiel 15:6-8 ESV</a:t>
            </a:r>
          </a:p>
          <a:p>
            <a:pPr lvl="1">
              <a:lnSpc>
                <a:spcPct val="90000"/>
              </a:lnSpc>
            </a:pPr>
            <a:r>
              <a:rPr lang="en-CA" sz="2400" dirty="0"/>
              <a:t>Therefore thus says the Lord GOD: Like the wood of the vine among the trees of the forest, which I have given to the fire for fuel, </a:t>
            </a:r>
            <a:r>
              <a:rPr lang="en-CA" sz="2400" b="1" dirty="0">
                <a:highlight>
                  <a:srgbClr val="FFFF00"/>
                </a:highlight>
              </a:rPr>
              <a:t>so have I given up the inhabitants of Jerusalem</a:t>
            </a:r>
            <a:r>
              <a:rPr lang="en-CA" sz="2400" dirty="0"/>
              <a:t>.  And I will set my face against them.  Though they escape from the fire, </a:t>
            </a:r>
            <a:r>
              <a:rPr lang="en-CA" sz="2400" b="1" dirty="0">
                <a:highlight>
                  <a:srgbClr val="FFFF00"/>
                </a:highlight>
              </a:rPr>
              <a:t>the fire shall yet consume them</a:t>
            </a:r>
            <a:r>
              <a:rPr lang="en-CA" sz="2400" dirty="0"/>
              <a:t>, and </a:t>
            </a:r>
            <a:r>
              <a:rPr lang="en-CA" sz="2400" b="1" dirty="0">
                <a:highlight>
                  <a:srgbClr val="FFFF00"/>
                </a:highlight>
              </a:rPr>
              <a:t>you will know that I am the LORD</a:t>
            </a:r>
            <a:r>
              <a:rPr lang="en-CA" sz="2400" dirty="0"/>
              <a:t>, when I set my face against them.  And I will make the land desolate, because </a:t>
            </a:r>
            <a:r>
              <a:rPr lang="en-CA" sz="2400" b="1" dirty="0">
                <a:highlight>
                  <a:srgbClr val="FFFF00"/>
                </a:highlight>
              </a:rPr>
              <a:t>they have acted faithlessly</a:t>
            </a:r>
            <a:r>
              <a:rPr lang="en-CA" sz="2400" dirty="0"/>
              <a:t>, declares the Lord GOD.</a:t>
            </a:r>
          </a:p>
          <a:p>
            <a:pPr marL="231775" indent="-231775">
              <a:spcBef>
                <a:spcPts val="600"/>
              </a:spcBef>
              <a:buFont typeface="Arial" panose="020B0604020202020204" pitchFamily="34" charset="0"/>
              <a:buChar char="•"/>
            </a:pPr>
            <a:r>
              <a:rPr lang="en-CA" sz="2800" dirty="0"/>
              <a:t>This is the message for the exiles – a reiteration of the ongoing message that Ezekiel had been giving them: </a:t>
            </a:r>
            <a:r>
              <a:rPr lang="en-CA" sz="2800" b="1" dirty="0">
                <a:highlight>
                  <a:srgbClr val="FFFF00"/>
                </a:highlight>
              </a:rPr>
              <a:t>Now, a new method of presenting the message was initiated: “wisdom literature”</a:t>
            </a:r>
          </a:p>
          <a:p>
            <a:pPr marL="231775" indent="-231775">
              <a:spcBef>
                <a:spcPts val="1200"/>
              </a:spcBef>
              <a:buFont typeface="Arial" panose="020B0604020202020204" pitchFamily="34" charset="0"/>
              <a:buChar char="•"/>
            </a:pPr>
            <a:r>
              <a:rPr lang="en-CA" sz="2800" dirty="0"/>
              <a:t>Clearly a parable like this is useless if only Ezekiel heard it</a:t>
            </a:r>
          </a:p>
          <a:p>
            <a:pPr marL="231775" indent="-231775">
              <a:spcBef>
                <a:spcPts val="1200"/>
              </a:spcBef>
              <a:buFont typeface="Arial" panose="020B0604020202020204" pitchFamily="34" charset="0"/>
              <a:buChar char="•"/>
            </a:pPr>
            <a:r>
              <a:rPr lang="en-CA" sz="2800" dirty="0"/>
              <a:t>Ezekiel would have had and copies of it written and distributed among the people to be </a:t>
            </a:r>
            <a:r>
              <a:rPr lang="en-CA" sz="2800" b="1" dirty="0">
                <a:highlight>
                  <a:srgbClr val="FFFF00"/>
                </a:highlight>
              </a:rPr>
              <a:t>read aloud at forums and gatherings</a:t>
            </a:r>
          </a:p>
          <a:p>
            <a:pPr marL="231775" indent="-231775">
              <a:spcBef>
                <a:spcPts val="1200"/>
              </a:spcBef>
              <a:buFont typeface="Arial" panose="020B0604020202020204" pitchFamily="34" charset="0"/>
              <a:buChar char="•"/>
            </a:pPr>
            <a:r>
              <a:rPr lang="en-CA" sz="2800" dirty="0"/>
              <a:t>The reading would be accompanied by explanations and discussions of the meaning</a:t>
            </a:r>
          </a:p>
        </p:txBody>
      </p:sp>
    </p:spTree>
    <p:extLst>
      <p:ext uri="{BB962C8B-B14F-4D97-AF65-F5344CB8AC3E}">
        <p14:creationId xmlns:p14="http://schemas.microsoft.com/office/powerpoint/2010/main" val="689777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4DE58-CFAB-47AF-B404-91A2CBFD9FAF}"/>
              </a:ext>
            </a:extLst>
          </p:cNvPr>
          <p:cNvSpPr>
            <a:spLocks noGrp="1"/>
          </p:cNvSpPr>
          <p:nvPr>
            <p:ph type="title"/>
          </p:nvPr>
        </p:nvSpPr>
        <p:spPr>
          <a:xfrm>
            <a:off x="838200" y="1"/>
            <a:ext cx="10515600" cy="1115877"/>
          </a:xfrm>
        </p:spPr>
        <p:txBody>
          <a:bodyPr/>
          <a:lstStyle/>
          <a:p>
            <a:pPr algn="ctr"/>
            <a:r>
              <a:rPr lang="en-CA" dirty="0">
                <a:latin typeface="Arial Black" panose="020B0A04020102020204" pitchFamily="34" charset="0"/>
              </a:rPr>
              <a:t>Riddle, Parable, Allegory</a:t>
            </a:r>
          </a:p>
        </p:txBody>
      </p:sp>
      <p:sp>
        <p:nvSpPr>
          <p:cNvPr id="3" name="Content Placeholder 2">
            <a:extLst>
              <a:ext uri="{FF2B5EF4-FFF2-40B4-BE49-F238E27FC236}">
                <a16:creationId xmlns:a16="http://schemas.microsoft.com/office/drawing/2014/main" id="{A8A22AA1-2AEA-A4E5-2D66-0F8DB1E85283}"/>
              </a:ext>
            </a:extLst>
          </p:cNvPr>
          <p:cNvSpPr>
            <a:spLocks noGrp="1"/>
          </p:cNvSpPr>
          <p:nvPr>
            <p:ph idx="1"/>
          </p:nvPr>
        </p:nvSpPr>
        <p:spPr>
          <a:xfrm>
            <a:off x="0" y="1115878"/>
            <a:ext cx="12192000" cy="5742121"/>
          </a:xfrm>
        </p:spPr>
        <p:txBody>
          <a:bodyPr/>
          <a:lstStyle/>
          <a:p>
            <a:r>
              <a:rPr lang="en-CA" b="1" dirty="0">
                <a:highlight>
                  <a:srgbClr val="FFFF00"/>
                </a:highlight>
              </a:rPr>
              <a:t>A dictionary definition of “allegory”</a:t>
            </a:r>
            <a:r>
              <a:rPr lang="en-CA" dirty="0"/>
              <a:t>:</a:t>
            </a:r>
          </a:p>
          <a:p>
            <a:pPr marL="457200" lvl="1" indent="0">
              <a:spcBef>
                <a:spcPts val="0"/>
              </a:spcBef>
              <a:buNone/>
            </a:pPr>
            <a:r>
              <a:rPr lang="en-CA" dirty="0"/>
              <a:t>… </a:t>
            </a:r>
            <a:r>
              <a:rPr lang="en-CA" b="1" dirty="0">
                <a:highlight>
                  <a:srgbClr val="FFFF00"/>
                </a:highlight>
              </a:rPr>
              <a:t>a long and complicated story with an underlying moral meaning different from the surface meaning.  An allegory may be considered an extended metaphor.</a:t>
            </a:r>
          </a:p>
          <a:p>
            <a:r>
              <a:rPr lang="en-CA" dirty="0"/>
              <a:t>There are two words in Hebrew which include this range of meaning: </a:t>
            </a:r>
          </a:p>
          <a:p>
            <a:pPr lvl="1">
              <a:buFont typeface="Wingdings" panose="05000000000000000000" pitchFamily="2" charset="2"/>
              <a:buChar char="Ø"/>
            </a:pPr>
            <a:r>
              <a:rPr lang="en-CA" dirty="0"/>
              <a:t>  </a:t>
            </a:r>
            <a:r>
              <a:rPr lang="en-CA" sz="2800" dirty="0">
                <a:cs typeface="+mj-cs"/>
              </a:rPr>
              <a:t> </a:t>
            </a:r>
            <a:r>
              <a:rPr lang="he-IL" sz="2800" dirty="0">
                <a:cs typeface="+mj-cs"/>
              </a:rPr>
              <a:t>חִידָה</a:t>
            </a:r>
            <a:r>
              <a:rPr lang="en-CA" sz="2800" dirty="0">
                <a:cs typeface="+mj-cs"/>
              </a:rPr>
              <a:t> </a:t>
            </a:r>
            <a:r>
              <a:rPr lang="en-CA" dirty="0"/>
              <a:t> - </a:t>
            </a:r>
            <a:r>
              <a:rPr lang="en-CA" dirty="0" err="1"/>
              <a:t>ḥidah</a:t>
            </a:r>
            <a:r>
              <a:rPr lang="en-CA" dirty="0"/>
              <a:t>, a feminine noun, “riddle”, “parable”, “difficult question” </a:t>
            </a:r>
          </a:p>
          <a:p>
            <a:pPr marL="1828800" lvl="4" indent="0">
              <a:buNone/>
            </a:pPr>
            <a:r>
              <a:rPr lang="en-CA" sz="2400" dirty="0"/>
              <a:t>Ezekiel uses </a:t>
            </a:r>
            <a:r>
              <a:rPr lang="en-CA" sz="2400" i="1" dirty="0" err="1"/>
              <a:t>ḥidah</a:t>
            </a:r>
            <a:r>
              <a:rPr lang="en-CA" sz="2400" dirty="0"/>
              <a:t> once: </a:t>
            </a:r>
            <a:r>
              <a:rPr lang="en-CA" sz="2400" b="1" dirty="0">
                <a:highlight>
                  <a:srgbClr val="FFFF00"/>
                </a:highlight>
              </a:rPr>
              <a:t>Ezekiel 17:2</a:t>
            </a:r>
          </a:p>
          <a:p>
            <a:pPr lvl="1">
              <a:buFont typeface="Wingdings" panose="05000000000000000000" pitchFamily="2" charset="2"/>
              <a:buChar char="Ø"/>
            </a:pPr>
            <a:r>
              <a:rPr lang="en-CA" dirty="0"/>
              <a:t>  </a:t>
            </a:r>
            <a:r>
              <a:rPr lang="en-CA" sz="2800" dirty="0">
                <a:cs typeface="+mj-cs"/>
              </a:rPr>
              <a:t> </a:t>
            </a:r>
            <a:r>
              <a:rPr lang="he-IL" sz="2800" dirty="0">
                <a:cs typeface="+mj-cs"/>
              </a:rPr>
              <a:t>מָשָׁל</a:t>
            </a:r>
            <a:r>
              <a:rPr lang="en-CA" sz="2800" dirty="0">
                <a:cs typeface="+mj-cs"/>
              </a:rPr>
              <a:t> </a:t>
            </a:r>
            <a:r>
              <a:rPr lang="en-CA" dirty="0"/>
              <a:t> - </a:t>
            </a:r>
            <a:r>
              <a:rPr lang="en-CA" dirty="0" err="1"/>
              <a:t>mashal</a:t>
            </a:r>
            <a:r>
              <a:rPr lang="en-CA" dirty="0"/>
              <a:t>, a masculine noun, “proverb”, “byword”</a:t>
            </a:r>
          </a:p>
          <a:p>
            <a:pPr marL="1828800" lvl="4" indent="0">
              <a:buNone/>
            </a:pPr>
            <a:r>
              <a:rPr lang="en-CA" sz="2400" dirty="0"/>
              <a:t>Ezekiel uses </a:t>
            </a:r>
            <a:r>
              <a:rPr lang="en-CA" sz="2400" i="1" dirty="0" err="1"/>
              <a:t>mashal</a:t>
            </a:r>
            <a:r>
              <a:rPr lang="en-CA" sz="2400" dirty="0"/>
              <a:t> nine times: </a:t>
            </a:r>
            <a:r>
              <a:rPr lang="en-CA" sz="2200" dirty="0"/>
              <a:t>Ezekiel 12:22,23, 14:8, </a:t>
            </a:r>
            <a:r>
              <a:rPr lang="en-CA" sz="2200" b="1" dirty="0">
                <a:highlight>
                  <a:srgbClr val="FFFF00"/>
                </a:highlight>
              </a:rPr>
              <a:t>16:44</a:t>
            </a:r>
            <a:r>
              <a:rPr lang="en-CA" sz="2200" dirty="0"/>
              <a:t>, </a:t>
            </a:r>
            <a:r>
              <a:rPr lang="en-CA" sz="2200" b="1" dirty="0">
                <a:highlight>
                  <a:srgbClr val="FFFF00"/>
                </a:highlight>
              </a:rPr>
              <a:t>17:2</a:t>
            </a:r>
            <a:r>
              <a:rPr lang="en-CA" sz="2200" dirty="0"/>
              <a:t>, 18:2,3, 20:49, 24:3</a:t>
            </a:r>
          </a:p>
          <a:p>
            <a:r>
              <a:rPr lang="en-CA" dirty="0"/>
              <a:t>The word “allegory” derives from the Greek:</a:t>
            </a:r>
          </a:p>
          <a:p>
            <a:pPr lvl="1">
              <a:buFont typeface="Wingdings" panose="05000000000000000000" pitchFamily="2" charset="2"/>
              <a:buChar char="Ø"/>
            </a:pPr>
            <a:r>
              <a:rPr lang="en-CA" dirty="0"/>
              <a:t> </a:t>
            </a:r>
            <a:r>
              <a:rPr lang="el-GR" dirty="0"/>
              <a:t>ἀλληγορέω </a:t>
            </a:r>
            <a:r>
              <a:rPr lang="en-CA" dirty="0"/>
              <a:t>– </a:t>
            </a:r>
            <a:r>
              <a:rPr lang="en-CA" dirty="0" err="1"/>
              <a:t>allēgoreō</a:t>
            </a:r>
            <a:r>
              <a:rPr lang="en-CA" dirty="0"/>
              <a:t>, a verb, “speak allegorically”, “make an analogy”</a:t>
            </a:r>
          </a:p>
          <a:p>
            <a:pPr marL="1828800" lvl="4" indent="0">
              <a:buNone/>
            </a:pPr>
            <a:r>
              <a:rPr lang="en-CA" sz="2400" dirty="0"/>
              <a:t>It occurs once in the New Testament: Galatians 4:24</a:t>
            </a:r>
          </a:p>
          <a:p>
            <a:r>
              <a:rPr lang="en-CA" b="1" dirty="0">
                <a:highlight>
                  <a:srgbClr val="FFFF00"/>
                </a:highlight>
              </a:rPr>
              <a:t>The material in Ezekiel chapter sixteen, can clearly be classed as “allegory”</a:t>
            </a:r>
          </a:p>
        </p:txBody>
      </p:sp>
    </p:spTree>
    <p:extLst>
      <p:ext uri="{BB962C8B-B14F-4D97-AF65-F5344CB8AC3E}">
        <p14:creationId xmlns:p14="http://schemas.microsoft.com/office/powerpoint/2010/main" val="955571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86546-21D8-8412-941D-3692E2AEDCB1}"/>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Jerusalem – the Unfaithful Wife</a:t>
            </a:r>
          </a:p>
        </p:txBody>
      </p:sp>
      <p:sp>
        <p:nvSpPr>
          <p:cNvPr id="3" name="Content Placeholder 2">
            <a:extLst>
              <a:ext uri="{FF2B5EF4-FFF2-40B4-BE49-F238E27FC236}">
                <a16:creationId xmlns:a16="http://schemas.microsoft.com/office/drawing/2014/main" id="{11720BC8-439E-AA2C-F17E-6CC57059073D}"/>
              </a:ext>
            </a:extLst>
          </p:cNvPr>
          <p:cNvSpPr>
            <a:spLocks noGrp="1"/>
          </p:cNvSpPr>
          <p:nvPr>
            <p:ph idx="1"/>
          </p:nvPr>
        </p:nvSpPr>
        <p:spPr>
          <a:xfrm>
            <a:off x="-1" y="1146875"/>
            <a:ext cx="12192001" cy="5711124"/>
          </a:xfrm>
        </p:spPr>
        <p:txBody>
          <a:bodyPr/>
          <a:lstStyle/>
          <a:p>
            <a:r>
              <a:rPr lang="en-CA" dirty="0"/>
              <a:t>Chapter fifteen, The Wood of the Vine, is best described as a “riddle”</a:t>
            </a:r>
          </a:p>
          <a:p>
            <a:r>
              <a:rPr lang="en-CA" dirty="0"/>
              <a:t>The solution to the riddle is clearly stated: </a:t>
            </a:r>
            <a:r>
              <a:rPr lang="en-CA" sz="2400" b="1" u="sng" dirty="0"/>
              <a:t>Ezekiel 15:6b-8a ESV</a:t>
            </a:r>
            <a:endParaRPr lang="en-CA" b="1" u="sng" dirty="0"/>
          </a:p>
          <a:p>
            <a:pPr marL="457200" lvl="1" indent="0">
              <a:buNone/>
            </a:pPr>
            <a:r>
              <a:rPr kumimoji="0" lang="en-CA" sz="240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so have I given up the inhabitants of Jerusalem</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And I will set my face against them.  Though they escape from the fire,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fire shall yet consume them</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and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 will know that I am the LORD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when I set my face against them.  And I will make the land desolate, because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they have acted faithlessly</a:t>
            </a:r>
            <a:r>
              <a:rPr lang="en-CA" dirty="0">
                <a:solidFill>
                  <a:prstClr val="black"/>
                </a:solidFill>
                <a:latin typeface="Calibri" panose="020F0502020204030204"/>
              </a:rPr>
              <a:t> …</a:t>
            </a:r>
          </a:p>
          <a:p>
            <a:r>
              <a:rPr lang="en-CA" dirty="0">
                <a:solidFill>
                  <a:prstClr val="black"/>
                </a:solidFill>
                <a:latin typeface="Calibri" panose="020F0502020204030204"/>
              </a:rPr>
              <a:t>This riddle serves as an introduction to the two allegories of chapter sixteen:</a:t>
            </a:r>
          </a:p>
          <a:p>
            <a:pPr marL="457200" lvl="1" indent="0">
              <a:buNone/>
            </a:pPr>
            <a:r>
              <a:rPr lang="en-CA" b="1" u="sng" dirty="0"/>
              <a:t>Ezekiel 16:1-3a ESV</a:t>
            </a:r>
          </a:p>
          <a:p>
            <a:pPr marL="457200" lvl="1" indent="0">
              <a:buNone/>
            </a:pPr>
            <a:r>
              <a:rPr lang="en-CA" dirty="0"/>
              <a:t>Again the word of the LORD came to me: “Son of man, </a:t>
            </a:r>
            <a:r>
              <a:rPr lang="en-CA" b="1" dirty="0">
                <a:highlight>
                  <a:srgbClr val="FFFF00"/>
                </a:highlight>
              </a:rPr>
              <a:t>make known to Jerusalem her abominations</a:t>
            </a:r>
            <a:r>
              <a:rPr lang="en-CA" dirty="0"/>
              <a:t>, and say, Thus says the Lord GOD to Jerusalem:</a:t>
            </a:r>
          </a:p>
          <a:p>
            <a:r>
              <a:rPr lang="en-CA" dirty="0"/>
              <a:t>Verses 3b through 34 recount a baby exposed to die by its parents; a benefactor redeems the baby, raises it, and takes it for a wife; the woman becomes exceedingly beautiful and vain; which causes her to turn unfaithful and she becomes the worst kind of whore</a:t>
            </a:r>
          </a:p>
        </p:txBody>
      </p:sp>
    </p:spTree>
    <p:extLst>
      <p:ext uri="{BB962C8B-B14F-4D97-AF65-F5344CB8AC3E}">
        <p14:creationId xmlns:p14="http://schemas.microsoft.com/office/powerpoint/2010/main" val="725239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5E5246-85E5-EF55-99E3-E87A03BBFBE5}"/>
              </a:ext>
            </a:extLst>
          </p:cNvPr>
          <p:cNvSpPr txBox="1"/>
          <p:nvPr/>
        </p:nvSpPr>
        <p:spPr>
          <a:xfrm>
            <a:off x="0" y="348156"/>
            <a:ext cx="12192000" cy="6161687"/>
          </a:xfrm>
          <a:prstGeom prst="rect">
            <a:avLst/>
          </a:prstGeom>
          <a:noFill/>
        </p:spPr>
        <p:txBody>
          <a:bodyPr wrap="square">
            <a:spAutoFit/>
          </a:bodyPr>
          <a:lstStyle/>
          <a:p>
            <a:pPr marL="231775" indent="-231775">
              <a:lnSpc>
                <a:spcPct val="90000"/>
              </a:lnSpc>
              <a:buFont typeface="Arial" panose="020B0604020202020204" pitchFamily="34" charset="0"/>
              <a:buChar char="•"/>
            </a:pPr>
            <a:r>
              <a:rPr lang="en-CA" sz="2800" dirty="0"/>
              <a:t>Note the statement in </a:t>
            </a:r>
            <a:r>
              <a:rPr lang="en-CA" sz="2400" b="1" u="sng" dirty="0"/>
              <a:t>Ezekiel 16:8 ESV</a:t>
            </a:r>
            <a:r>
              <a:rPr lang="en-CA" sz="2800" dirty="0"/>
              <a:t>:</a:t>
            </a:r>
          </a:p>
          <a:p>
            <a:pPr lvl="1">
              <a:lnSpc>
                <a:spcPct val="90000"/>
              </a:lnSpc>
            </a:pPr>
            <a:r>
              <a:rPr lang="en-CA" sz="2400" b="1" dirty="0">
                <a:highlight>
                  <a:srgbClr val="FFFF00"/>
                </a:highlight>
              </a:rPr>
              <a:t>I made </a:t>
            </a:r>
            <a:r>
              <a:rPr lang="en-CA" sz="2400" b="1" u="sng" dirty="0">
                <a:highlight>
                  <a:srgbClr val="FFFF00"/>
                </a:highlight>
              </a:rPr>
              <a:t>my vow</a:t>
            </a:r>
            <a:r>
              <a:rPr lang="en-CA" sz="2400" b="1" dirty="0">
                <a:highlight>
                  <a:srgbClr val="FFFF00"/>
                </a:highlight>
              </a:rPr>
              <a:t> to you and entered into </a:t>
            </a:r>
            <a:r>
              <a:rPr lang="en-CA" sz="2400" b="1" u="sng" dirty="0">
                <a:highlight>
                  <a:srgbClr val="FFFF00"/>
                </a:highlight>
              </a:rPr>
              <a:t>a covenant</a:t>
            </a:r>
            <a:r>
              <a:rPr lang="en-CA" sz="2400" b="1" dirty="0">
                <a:highlight>
                  <a:srgbClr val="FFFF00"/>
                </a:highlight>
              </a:rPr>
              <a:t> with you</a:t>
            </a:r>
            <a:r>
              <a:rPr lang="en-CA" sz="2400" dirty="0"/>
              <a:t>, declares the Lord GOD, and you became mine. </a:t>
            </a:r>
          </a:p>
          <a:p>
            <a:pPr marL="231775" indent="-231775">
              <a:lnSpc>
                <a:spcPct val="90000"/>
              </a:lnSpc>
              <a:buFont typeface="Arial" panose="020B0604020202020204" pitchFamily="34" charset="0"/>
              <a:buChar char="•"/>
            </a:pPr>
            <a:r>
              <a:rPr lang="en-CA" sz="2800" dirty="0"/>
              <a:t>In the context of the allegory, this clearly implies </a:t>
            </a:r>
            <a:r>
              <a:rPr lang="en-CA" sz="2800" b="1" dirty="0">
                <a:highlight>
                  <a:srgbClr val="FFFF00"/>
                </a:highlight>
              </a:rPr>
              <a:t>a “marriage” arrangement</a:t>
            </a:r>
          </a:p>
          <a:p>
            <a:pPr marL="231775" indent="-231775">
              <a:lnSpc>
                <a:spcPct val="90000"/>
              </a:lnSpc>
              <a:buFont typeface="Arial" panose="020B0604020202020204" pitchFamily="34" charset="0"/>
              <a:buChar char="•"/>
            </a:pPr>
            <a:r>
              <a:rPr lang="en-CA" sz="2800" dirty="0"/>
              <a:t>However, the obvious allusion is the “</a:t>
            </a:r>
            <a:r>
              <a:rPr lang="en-CA" sz="2800" b="1" dirty="0">
                <a:highlight>
                  <a:srgbClr val="FFFF00"/>
                </a:highlight>
              </a:rPr>
              <a:t>promise to Abraham</a:t>
            </a:r>
            <a:r>
              <a:rPr lang="en-CA" sz="2800" dirty="0"/>
              <a:t>”, the “vow”, and the “</a:t>
            </a:r>
            <a:r>
              <a:rPr lang="en-CA" sz="2800" b="1" dirty="0">
                <a:highlight>
                  <a:srgbClr val="FFFF00"/>
                </a:highlight>
              </a:rPr>
              <a:t>Sinai Covenant</a:t>
            </a:r>
            <a:r>
              <a:rPr lang="en-CA" sz="2800" dirty="0"/>
              <a:t>” </a:t>
            </a:r>
          </a:p>
          <a:p>
            <a:pPr marL="231775" indent="-231775">
              <a:lnSpc>
                <a:spcPct val="90000"/>
              </a:lnSpc>
              <a:spcBef>
                <a:spcPts val="1200"/>
              </a:spcBef>
              <a:buFont typeface="Arial" panose="020B0604020202020204" pitchFamily="34" charset="0"/>
              <a:buChar char="•"/>
            </a:pPr>
            <a:r>
              <a:rPr lang="en-CA" sz="2800" dirty="0"/>
              <a:t>Note verse 30, “</a:t>
            </a:r>
            <a:r>
              <a:rPr lang="en-CA" sz="2800" b="1" dirty="0">
                <a:highlight>
                  <a:srgbClr val="FFFF00"/>
                </a:highlight>
              </a:rPr>
              <a:t>How sick is your heart</a:t>
            </a:r>
            <a:r>
              <a:rPr lang="en-CA" sz="2800" dirty="0"/>
              <a:t>, declares the Lord GOD”, God goes straight to the core of the problem:  Israel could NOT resist the “pulls of the world” around them – </a:t>
            </a:r>
            <a:r>
              <a:rPr lang="en-CA" sz="2800" b="1" dirty="0">
                <a:highlight>
                  <a:srgbClr val="FFFF00"/>
                </a:highlight>
              </a:rPr>
              <a:t>“spiritual” whoring after sin</a:t>
            </a:r>
          </a:p>
          <a:p>
            <a:pPr marL="231775" indent="-231775">
              <a:lnSpc>
                <a:spcPct val="90000"/>
              </a:lnSpc>
              <a:spcBef>
                <a:spcPts val="1200"/>
              </a:spcBef>
              <a:buFont typeface="Arial" panose="020B0604020202020204" pitchFamily="34" charset="0"/>
              <a:buChar char="•"/>
            </a:pPr>
            <a:r>
              <a:rPr lang="en-CA" sz="2800" dirty="0"/>
              <a:t>YHWH declares </a:t>
            </a:r>
            <a:r>
              <a:rPr lang="en-CA" sz="2800" b="1" dirty="0">
                <a:highlight>
                  <a:srgbClr val="FFFF00"/>
                </a:highlight>
              </a:rPr>
              <a:t>retributive justice</a:t>
            </a:r>
            <a:r>
              <a:rPr lang="en-CA" sz="2800" dirty="0"/>
              <a:t> on “the whore”: </a:t>
            </a:r>
          </a:p>
          <a:p>
            <a:pPr lvl="1">
              <a:lnSpc>
                <a:spcPct val="90000"/>
              </a:lnSpc>
            </a:pPr>
            <a:r>
              <a:rPr lang="en-CA" sz="2400" b="1" u="sng" dirty="0"/>
              <a:t>Ezekiel 16:35, 37a, 38a, 40b, 43b</a:t>
            </a:r>
            <a:r>
              <a:rPr lang="el-GR" sz="2400" b="1" u="sng" dirty="0"/>
              <a:t>α</a:t>
            </a:r>
            <a:r>
              <a:rPr lang="en-CA" sz="2400" b="1" u="sng" dirty="0"/>
              <a:t> ESV</a:t>
            </a:r>
            <a:endParaRPr lang="en-CA" sz="2800" b="1" u="sng" dirty="0"/>
          </a:p>
          <a:p>
            <a:pPr lvl="1">
              <a:lnSpc>
                <a:spcPct val="90000"/>
              </a:lnSpc>
            </a:pPr>
            <a:r>
              <a:rPr lang="en-CA" sz="2400" dirty="0"/>
              <a:t>Therefore, </a:t>
            </a:r>
            <a:r>
              <a:rPr lang="en-CA" sz="2400" b="1" dirty="0">
                <a:highlight>
                  <a:srgbClr val="FFFF00"/>
                </a:highlight>
              </a:rPr>
              <a:t>O prostitute</a:t>
            </a:r>
            <a:r>
              <a:rPr lang="en-CA" sz="2400" dirty="0"/>
              <a:t>, hear the word of the LORD … I will gather all your lovers with whom you took pleasure, all those you loved and all those you hated.  </a:t>
            </a:r>
            <a:r>
              <a:rPr lang="en-CA" sz="2400" b="1" dirty="0">
                <a:highlight>
                  <a:srgbClr val="FFFF00"/>
                </a:highlight>
              </a:rPr>
              <a:t>I will gather them against you </a:t>
            </a:r>
            <a:r>
              <a:rPr lang="en-CA" sz="2400" dirty="0"/>
              <a:t>from every side … And </a:t>
            </a:r>
            <a:r>
              <a:rPr lang="en-CA" sz="2400" b="1" dirty="0">
                <a:highlight>
                  <a:srgbClr val="FFFF00"/>
                </a:highlight>
              </a:rPr>
              <a:t>I will judge you</a:t>
            </a:r>
            <a:r>
              <a:rPr lang="en-CA" sz="2400" dirty="0"/>
              <a:t> as women who commit adultery and shed blood are judged … they shall stone you and </a:t>
            </a:r>
            <a:r>
              <a:rPr lang="en-CA" sz="2400" b="1" dirty="0">
                <a:highlight>
                  <a:srgbClr val="FFFF00"/>
                </a:highlight>
              </a:rPr>
              <a:t>cut you to pieces with their swords</a:t>
            </a:r>
            <a:r>
              <a:rPr lang="en-CA" sz="2400" dirty="0"/>
              <a:t> … </a:t>
            </a:r>
            <a:r>
              <a:rPr lang="en-CA" sz="2400" b="1" dirty="0">
                <a:highlight>
                  <a:srgbClr val="FFFF00"/>
                </a:highlight>
              </a:rPr>
              <a:t>I have returned your deeds upon your head</a:t>
            </a:r>
            <a:r>
              <a:rPr lang="en-CA" sz="2400" dirty="0"/>
              <a:t>, declares the Lord GOD.</a:t>
            </a:r>
          </a:p>
        </p:txBody>
      </p:sp>
    </p:spTree>
    <p:extLst>
      <p:ext uri="{BB962C8B-B14F-4D97-AF65-F5344CB8AC3E}">
        <p14:creationId xmlns:p14="http://schemas.microsoft.com/office/powerpoint/2010/main" val="2948247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73AE-4AF6-EF5B-42B0-CD788C3089A0}"/>
              </a:ext>
            </a:extLst>
          </p:cNvPr>
          <p:cNvSpPr>
            <a:spLocks noGrp="1"/>
          </p:cNvSpPr>
          <p:nvPr>
            <p:ph type="title"/>
          </p:nvPr>
        </p:nvSpPr>
        <p:spPr>
          <a:xfrm>
            <a:off x="0" y="1"/>
            <a:ext cx="12192000" cy="1115877"/>
          </a:xfrm>
        </p:spPr>
        <p:txBody>
          <a:bodyPr>
            <a:normAutofit/>
          </a:bodyPr>
          <a:lstStyle/>
          <a:p>
            <a:pPr algn="ctr"/>
            <a:r>
              <a:rPr lang="en-CA" sz="4000" dirty="0">
                <a:latin typeface="Arial Black" panose="020B0A04020102020204" pitchFamily="34" charset="0"/>
              </a:rPr>
              <a:t>Sisters: Jerusalem, Samaria, and Sodom</a:t>
            </a:r>
          </a:p>
        </p:txBody>
      </p:sp>
      <p:sp>
        <p:nvSpPr>
          <p:cNvPr id="3" name="Content Placeholder 2">
            <a:extLst>
              <a:ext uri="{FF2B5EF4-FFF2-40B4-BE49-F238E27FC236}">
                <a16:creationId xmlns:a16="http://schemas.microsoft.com/office/drawing/2014/main" id="{6C1AED3D-6427-0633-CFD0-5FCFDA3E7FD7}"/>
              </a:ext>
            </a:extLst>
          </p:cNvPr>
          <p:cNvSpPr>
            <a:spLocks noGrp="1"/>
          </p:cNvSpPr>
          <p:nvPr>
            <p:ph idx="1"/>
          </p:nvPr>
        </p:nvSpPr>
        <p:spPr>
          <a:xfrm>
            <a:off x="0" y="1115878"/>
            <a:ext cx="12192000" cy="5742121"/>
          </a:xfrm>
        </p:spPr>
        <p:txBody>
          <a:bodyPr/>
          <a:lstStyle/>
          <a:p>
            <a:r>
              <a:rPr lang="en-CA" dirty="0"/>
              <a:t>This allegory contrasts the sins of Jerusalem with two other condemned sinners:</a:t>
            </a:r>
          </a:p>
          <a:p>
            <a:pPr marL="457200" lvl="1" indent="0">
              <a:spcBef>
                <a:spcPts val="0"/>
              </a:spcBef>
              <a:buNone/>
            </a:pPr>
            <a:r>
              <a:rPr lang="en-CA" b="1" u="sng" dirty="0"/>
              <a:t>Ezekiel 16:44-47 ESV</a:t>
            </a:r>
          </a:p>
          <a:p>
            <a:pPr marL="457200" lvl="1" indent="0">
              <a:spcBef>
                <a:spcPts val="0"/>
              </a:spcBef>
              <a:buNone/>
            </a:pPr>
            <a:r>
              <a:rPr lang="en-CA" dirty="0"/>
              <a:t>Behold, </a:t>
            </a:r>
            <a:r>
              <a:rPr lang="en-CA" b="1" dirty="0">
                <a:highlight>
                  <a:srgbClr val="FFFF00"/>
                </a:highlight>
              </a:rPr>
              <a:t>everyone who uses proverbs will use this proverb about you: ‘Like mother, like daughter.’</a:t>
            </a:r>
            <a:r>
              <a:rPr lang="en-CA" dirty="0"/>
              <a:t>  You are the daughter of your mother, who loathed her husband and her children; and you are the sister of your sisters, who loathed their husbands and their children.  </a:t>
            </a:r>
            <a:r>
              <a:rPr lang="en-CA" b="1" dirty="0">
                <a:highlight>
                  <a:srgbClr val="FFFF00"/>
                </a:highlight>
              </a:rPr>
              <a:t>Your mother was a Hittite and your father an Amorite</a:t>
            </a:r>
            <a:r>
              <a:rPr lang="en-CA" dirty="0"/>
              <a:t>.  And your elder sister is Samaria, who lived with her daughters to the north of you; and your younger sister, who lived to the south of you, is Sodom with her daughters.  Not only did you walk in their ways and do according to their abominations; within a very little time </a:t>
            </a:r>
            <a:r>
              <a:rPr lang="en-CA" b="1" dirty="0">
                <a:highlight>
                  <a:srgbClr val="FFFF00"/>
                </a:highlight>
              </a:rPr>
              <a:t>you were more corrupt than they in all your ways</a:t>
            </a:r>
            <a:r>
              <a:rPr lang="en-CA" dirty="0"/>
              <a:t>.  </a:t>
            </a:r>
          </a:p>
          <a:p>
            <a:pPr>
              <a:spcBef>
                <a:spcPts val="600"/>
              </a:spcBef>
            </a:pPr>
            <a:r>
              <a:rPr lang="en-CA" dirty="0"/>
              <a:t>The allegory is introduced by a “proverb”, a </a:t>
            </a:r>
            <a:r>
              <a:rPr lang="en-CA" i="1" dirty="0" err="1"/>
              <a:t>mashal</a:t>
            </a:r>
            <a:r>
              <a:rPr lang="en-CA" dirty="0"/>
              <a:t>, “like mother like daughter”</a:t>
            </a:r>
          </a:p>
          <a:p>
            <a:pPr>
              <a:spcBef>
                <a:spcPts val="600"/>
              </a:spcBef>
            </a:pPr>
            <a:r>
              <a:rPr lang="en-CA" dirty="0"/>
              <a:t>The </a:t>
            </a:r>
            <a:r>
              <a:rPr lang="en-CA" b="1" dirty="0">
                <a:highlight>
                  <a:srgbClr val="FFFF00"/>
                </a:highlight>
              </a:rPr>
              <a:t>allusion to descent from “Hittites” and “Amorites”</a:t>
            </a:r>
            <a:r>
              <a:rPr lang="en-CA" dirty="0"/>
              <a:t> was introduced in the first allegory, but it is more significant to this one: the original inhabitants of Canaan developed heinous religious practices: instead of purging these practices, </a:t>
            </a:r>
            <a:r>
              <a:rPr lang="en-CA" b="1" dirty="0">
                <a:highlight>
                  <a:srgbClr val="FFFF00"/>
                </a:highlight>
              </a:rPr>
              <a:t>Israel embraced them making “Hittites” and “Amorites” their spiritual heritage</a:t>
            </a:r>
            <a:r>
              <a:rPr lang="en-CA" dirty="0"/>
              <a:t> </a:t>
            </a:r>
          </a:p>
        </p:txBody>
      </p:sp>
    </p:spTree>
    <p:extLst>
      <p:ext uri="{BB962C8B-B14F-4D97-AF65-F5344CB8AC3E}">
        <p14:creationId xmlns:p14="http://schemas.microsoft.com/office/powerpoint/2010/main" val="586418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230639-12D8-0556-56C2-F57B63C60F20}"/>
              </a:ext>
            </a:extLst>
          </p:cNvPr>
          <p:cNvSpPr txBox="1"/>
          <p:nvPr/>
        </p:nvSpPr>
        <p:spPr>
          <a:xfrm>
            <a:off x="0" y="340462"/>
            <a:ext cx="12192000" cy="6549485"/>
          </a:xfrm>
          <a:prstGeom prst="rect">
            <a:avLst/>
          </a:prstGeom>
          <a:noFill/>
        </p:spPr>
        <p:txBody>
          <a:bodyPr wrap="square">
            <a:spAutoFit/>
          </a:bodyPr>
          <a:lstStyle/>
          <a:p>
            <a:pPr marL="223838" indent="-223838">
              <a:buFont typeface="Arial" panose="020B0604020202020204" pitchFamily="34" charset="0"/>
              <a:buChar char="•"/>
            </a:pPr>
            <a:r>
              <a:rPr lang="en-CA" sz="2800" b="1" dirty="0">
                <a:highlight>
                  <a:srgbClr val="FFFF00"/>
                </a:highlight>
              </a:rPr>
              <a:t>Jerusalem’s sins exceed her sisters’ sins – will she learn from it?</a:t>
            </a:r>
          </a:p>
          <a:p>
            <a:pPr lvl="1">
              <a:lnSpc>
                <a:spcPct val="80000"/>
              </a:lnSpc>
            </a:pPr>
            <a:r>
              <a:rPr lang="en-CA" sz="2400" b="1" u="sng" dirty="0"/>
              <a:t>Ezekiel 16:48-52</a:t>
            </a:r>
          </a:p>
          <a:p>
            <a:pPr lvl="1">
              <a:lnSpc>
                <a:spcPct val="80000"/>
              </a:lnSpc>
            </a:pPr>
            <a:r>
              <a:rPr lang="en-CA" sz="2400" dirty="0"/>
              <a:t>As I live, declares the Lord GOD, </a:t>
            </a:r>
            <a:r>
              <a:rPr lang="en-CA" sz="2400" b="1" dirty="0">
                <a:highlight>
                  <a:srgbClr val="FFFF00"/>
                </a:highlight>
              </a:rPr>
              <a:t>your sister Sodom and her daughters have not done as you and your daughters have done</a:t>
            </a:r>
            <a:r>
              <a:rPr lang="en-CA" sz="2400" dirty="0"/>
              <a:t>.  Behold, this was </a:t>
            </a:r>
            <a:r>
              <a:rPr lang="en-CA" sz="2400" b="1" dirty="0">
                <a:highlight>
                  <a:srgbClr val="FFFF00"/>
                </a:highlight>
              </a:rPr>
              <a:t>the guilt of your sister Sodom</a:t>
            </a:r>
            <a:r>
              <a:rPr lang="en-CA" sz="2400" dirty="0"/>
              <a:t>: she and her daughters had </a:t>
            </a:r>
            <a:r>
              <a:rPr lang="en-CA" sz="2400" b="1" dirty="0">
                <a:highlight>
                  <a:srgbClr val="FFFF00"/>
                </a:highlight>
              </a:rPr>
              <a:t>pride</a:t>
            </a:r>
            <a:r>
              <a:rPr lang="en-CA" sz="2400" dirty="0"/>
              <a:t>, </a:t>
            </a:r>
            <a:r>
              <a:rPr lang="en-CA" sz="2400" b="1" dirty="0">
                <a:highlight>
                  <a:srgbClr val="FFFF00"/>
                </a:highlight>
              </a:rPr>
              <a:t>excess</a:t>
            </a:r>
            <a:r>
              <a:rPr lang="en-CA" sz="2400" dirty="0"/>
              <a:t> of food, and </a:t>
            </a:r>
            <a:r>
              <a:rPr lang="en-CA" sz="2400" b="1" dirty="0">
                <a:highlight>
                  <a:srgbClr val="FFFF00"/>
                </a:highlight>
              </a:rPr>
              <a:t>prosperous ease</a:t>
            </a:r>
            <a:r>
              <a:rPr lang="en-CA" sz="2400" dirty="0"/>
              <a:t>, but did </a:t>
            </a:r>
            <a:r>
              <a:rPr lang="en-CA" sz="2400" b="1" dirty="0">
                <a:highlight>
                  <a:srgbClr val="FFFF00"/>
                </a:highlight>
              </a:rPr>
              <a:t>not aid the poor and needy</a:t>
            </a:r>
            <a:r>
              <a:rPr lang="en-CA" sz="2400" dirty="0"/>
              <a:t>.  They were </a:t>
            </a:r>
            <a:r>
              <a:rPr lang="en-CA" sz="2400" b="1" dirty="0">
                <a:highlight>
                  <a:srgbClr val="FFFF00"/>
                </a:highlight>
              </a:rPr>
              <a:t>haughty</a:t>
            </a:r>
            <a:r>
              <a:rPr lang="en-CA" sz="2400" dirty="0"/>
              <a:t> and </a:t>
            </a:r>
            <a:r>
              <a:rPr lang="en-CA" sz="2400" b="1" dirty="0">
                <a:highlight>
                  <a:srgbClr val="FFFF00"/>
                </a:highlight>
              </a:rPr>
              <a:t>did an abomination</a:t>
            </a:r>
            <a:r>
              <a:rPr lang="en-CA" sz="2400" dirty="0"/>
              <a:t> before me. So I removed them, when I saw it.  </a:t>
            </a:r>
          </a:p>
          <a:p>
            <a:pPr lvl="1">
              <a:lnSpc>
                <a:spcPct val="80000"/>
              </a:lnSpc>
              <a:spcBef>
                <a:spcPts val="600"/>
              </a:spcBef>
            </a:pPr>
            <a:r>
              <a:rPr lang="en-CA" sz="2400" b="1" dirty="0">
                <a:highlight>
                  <a:srgbClr val="FFFF00"/>
                </a:highlight>
              </a:rPr>
              <a:t>Samaria has not committed half your sins</a:t>
            </a:r>
            <a:r>
              <a:rPr lang="en-CA" sz="2400" dirty="0"/>
              <a:t>.  You have committed more abominations than they, and </a:t>
            </a:r>
            <a:r>
              <a:rPr lang="en-CA" sz="2400" b="1" dirty="0">
                <a:highlight>
                  <a:srgbClr val="FFFF00"/>
                </a:highlight>
              </a:rPr>
              <a:t>have made your sisters appear righteous</a:t>
            </a:r>
            <a:r>
              <a:rPr lang="en-CA" sz="2400" dirty="0"/>
              <a:t> by all the abominations that you have committed. </a:t>
            </a:r>
          </a:p>
          <a:p>
            <a:pPr lvl="1">
              <a:lnSpc>
                <a:spcPct val="80000"/>
              </a:lnSpc>
              <a:spcBef>
                <a:spcPts val="600"/>
              </a:spcBef>
            </a:pPr>
            <a:r>
              <a:rPr lang="en-CA" sz="2400" b="1" dirty="0">
                <a:highlight>
                  <a:srgbClr val="FFFF00"/>
                </a:highlight>
              </a:rPr>
              <a:t>Bear your disgrace</a:t>
            </a:r>
            <a:r>
              <a:rPr lang="en-CA" sz="2400" dirty="0"/>
              <a:t>, you also, for you have intervened on behalf of your sisters.  Because of your sins in which you acted more abominably than they, </a:t>
            </a:r>
            <a:r>
              <a:rPr lang="en-CA" sz="2400" b="1" dirty="0">
                <a:highlight>
                  <a:srgbClr val="FFFF00"/>
                </a:highlight>
              </a:rPr>
              <a:t>they are more in the right than you</a:t>
            </a:r>
            <a:r>
              <a:rPr lang="en-CA" sz="2400" dirty="0"/>
              <a:t>. So </a:t>
            </a:r>
            <a:r>
              <a:rPr lang="en-CA" sz="2400" b="1" dirty="0">
                <a:highlight>
                  <a:srgbClr val="FFFF00"/>
                </a:highlight>
              </a:rPr>
              <a:t>be ashamed</a:t>
            </a:r>
            <a:r>
              <a:rPr lang="en-CA" sz="2400" dirty="0"/>
              <a:t>, you also, and bear your disgrace, for you have made your sisters appear righteous.</a:t>
            </a:r>
          </a:p>
          <a:p>
            <a:pPr marL="342900" indent="-342900">
              <a:spcBef>
                <a:spcPts val="600"/>
              </a:spcBef>
              <a:buFont typeface="Arial" panose="020B0604020202020204" pitchFamily="34" charset="0"/>
              <a:buChar char="•"/>
            </a:pPr>
            <a:r>
              <a:rPr lang="en-CA" sz="2800" dirty="0"/>
              <a:t>The list of Sodom’s sins is like a description of Western Civilization today!</a:t>
            </a:r>
          </a:p>
          <a:p>
            <a:pPr marL="342900" indent="-342900">
              <a:spcBef>
                <a:spcPts val="600"/>
              </a:spcBef>
              <a:buFont typeface="Arial" panose="020B0604020202020204" pitchFamily="34" charset="0"/>
              <a:buChar char="•"/>
            </a:pPr>
            <a:r>
              <a:rPr lang="en-CA" sz="2800" b="1" dirty="0">
                <a:highlight>
                  <a:srgbClr val="FFFF00"/>
                </a:highlight>
              </a:rPr>
              <a:t>God’s desire is for “Jerusalem”</a:t>
            </a:r>
            <a:r>
              <a:rPr lang="en-CA" sz="2800" dirty="0"/>
              <a:t> to “be ashamed”, “to bear her disgrace”, </a:t>
            </a:r>
            <a:r>
              <a:rPr lang="en-CA" sz="2800" b="1" dirty="0">
                <a:highlight>
                  <a:srgbClr val="FFFF00"/>
                </a:highlight>
              </a:rPr>
              <a:t>to repent</a:t>
            </a:r>
            <a:r>
              <a:rPr lang="en-CA" sz="2800" dirty="0"/>
              <a:t> – now Jerusalem is beginning to represent those God is calling to be True Worshippers </a:t>
            </a:r>
          </a:p>
        </p:txBody>
      </p:sp>
    </p:spTree>
    <p:extLst>
      <p:ext uri="{BB962C8B-B14F-4D97-AF65-F5344CB8AC3E}">
        <p14:creationId xmlns:p14="http://schemas.microsoft.com/office/powerpoint/2010/main" val="2316923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166575-9B50-E72A-4748-0C822B103DC7}"/>
              </a:ext>
            </a:extLst>
          </p:cNvPr>
          <p:cNvSpPr txBox="1"/>
          <p:nvPr/>
        </p:nvSpPr>
        <p:spPr>
          <a:xfrm>
            <a:off x="0" y="363545"/>
            <a:ext cx="12192000" cy="6130909"/>
          </a:xfrm>
          <a:prstGeom prst="rect">
            <a:avLst/>
          </a:prstGeom>
          <a:noFill/>
        </p:spPr>
        <p:txBody>
          <a:bodyPr wrap="square">
            <a:spAutoFit/>
          </a:bodyPr>
          <a:lstStyle/>
          <a:p>
            <a:pPr marL="223838" indent="-223838">
              <a:lnSpc>
                <a:spcPct val="90000"/>
              </a:lnSpc>
              <a:buFont typeface="Arial" panose="020B0604020202020204" pitchFamily="34" charset="0"/>
              <a:buChar char="•"/>
            </a:pPr>
            <a:r>
              <a:rPr lang="en-CA" sz="2800" dirty="0"/>
              <a:t>YHWH now goes to the end result of the Plan of God: </a:t>
            </a:r>
            <a:r>
              <a:rPr lang="en-CA" sz="2800" b="1" dirty="0">
                <a:highlight>
                  <a:srgbClr val="FFFF00"/>
                </a:highlight>
              </a:rPr>
              <a:t>there will be a restoration</a:t>
            </a:r>
            <a:r>
              <a:rPr lang="en-CA" sz="2800" dirty="0"/>
              <a:t> in the World Tomorrow:  </a:t>
            </a:r>
            <a:r>
              <a:rPr lang="en-CA" sz="2400" b="1" u="sng" dirty="0"/>
              <a:t>Ezekiel 16:53-55 ESV</a:t>
            </a:r>
            <a:endParaRPr lang="en-CA" sz="2800" b="1" u="sng" dirty="0"/>
          </a:p>
          <a:p>
            <a:pPr lvl="1">
              <a:lnSpc>
                <a:spcPct val="80000"/>
              </a:lnSpc>
            </a:pPr>
            <a:r>
              <a:rPr lang="en-CA" sz="2400" b="1" dirty="0">
                <a:highlight>
                  <a:srgbClr val="FFFF00"/>
                </a:highlight>
              </a:rPr>
              <a:t>I will restore their fortunes</a:t>
            </a:r>
            <a:r>
              <a:rPr lang="en-CA" sz="2400" dirty="0"/>
              <a:t>, both the fortunes of Sodom and her daughters, and the fortunes of Samaria and her daughters, and </a:t>
            </a:r>
            <a:r>
              <a:rPr lang="en-CA" sz="2400" b="1" dirty="0">
                <a:highlight>
                  <a:srgbClr val="FFFF00"/>
                </a:highlight>
              </a:rPr>
              <a:t>I will restore your own fortunes</a:t>
            </a:r>
            <a:r>
              <a:rPr lang="en-CA" sz="2400" dirty="0"/>
              <a:t> in their midst, </a:t>
            </a:r>
            <a:r>
              <a:rPr lang="en-CA" sz="2400" b="1" dirty="0">
                <a:highlight>
                  <a:srgbClr val="FFFF00"/>
                </a:highlight>
              </a:rPr>
              <a:t>that you may bear your disgrace and be ashamed of all that you have done</a:t>
            </a:r>
            <a:r>
              <a:rPr lang="en-CA" sz="2400" dirty="0"/>
              <a:t>, becoming a consolation to them.  As for your sisters, Sodom and her daughters shall return to their former state, and Samaria and her daughters shall return to their former state, and you and your daughters shall return to your former state.</a:t>
            </a:r>
          </a:p>
          <a:p>
            <a:pPr marL="223838" indent="-223838">
              <a:lnSpc>
                <a:spcPct val="90000"/>
              </a:lnSpc>
              <a:spcBef>
                <a:spcPts val="1200"/>
              </a:spcBef>
              <a:buFont typeface="Arial" panose="020B0604020202020204" pitchFamily="34" charset="0"/>
              <a:buChar char="•"/>
            </a:pPr>
            <a:r>
              <a:rPr lang="en-CA" sz="2800" dirty="0"/>
              <a:t>The </a:t>
            </a:r>
            <a:r>
              <a:rPr lang="en-CA" sz="2800" b="1" dirty="0">
                <a:highlight>
                  <a:srgbClr val="FFFF00"/>
                </a:highlight>
              </a:rPr>
              <a:t>New Israel will be repentant and will be the example nation</a:t>
            </a:r>
            <a:r>
              <a:rPr lang="en-CA" sz="2800" dirty="0"/>
              <a:t> to “her sisters” and to the whole world</a:t>
            </a:r>
          </a:p>
          <a:p>
            <a:pPr marL="223838" indent="-223838">
              <a:lnSpc>
                <a:spcPct val="90000"/>
              </a:lnSpc>
              <a:spcBef>
                <a:spcPts val="1200"/>
              </a:spcBef>
              <a:buFont typeface="Arial" panose="020B0604020202020204" pitchFamily="34" charset="0"/>
              <a:buChar char="•"/>
            </a:pPr>
            <a:r>
              <a:rPr lang="en-CA" sz="2800" dirty="0"/>
              <a:t>YHWH finishes with a summary of the current situation: </a:t>
            </a:r>
            <a:r>
              <a:rPr lang="en-CA" sz="2400" b="1" u="sng" dirty="0"/>
              <a:t>Ezekiel 16:56-58 ESV</a:t>
            </a:r>
            <a:endParaRPr lang="en-CA" sz="2800" b="1" u="sng" dirty="0"/>
          </a:p>
          <a:p>
            <a:pPr lvl="1">
              <a:lnSpc>
                <a:spcPct val="80000"/>
              </a:lnSpc>
            </a:pPr>
            <a:r>
              <a:rPr lang="en-CA" sz="2400" dirty="0"/>
              <a:t>Was not your sister Sodom a byword in your mouth in the day of your pride, before your wickedness was uncovered?  </a:t>
            </a:r>
            <a:r>
              <a:rPr lang="en-CA" sz="2400" b="1" dirty="0">
                <a:highlight>
                  <a:srgbClr val="FFFF00"/>
                </a:highlight>
              </a:rPr>
              <a:t>Now you have become an object of reproach for the daughters of [Aram or Edom] and all those around her, and for the daughters of the Philistines, those all around who despise you</a:t>
            </a:r>
            <a:r>
              <a:rPr lang="en-CA" sz="2400" dirty="0"/>
              <a:t>.  You bear the penalty of your lewdness and your abominations, declares the LORD.</a:t>
            </a:r>
          </a:p>
          <a:p>
            <a:pPr marL="342900" indent="-342900">
              <a:lnSpc>
                <a:spcPct val="90000"/>
              </a:lnSpc>
              <a:spcBef>
                <a:spcPts val="1200"/>
              </a:spcBef>
              <a:buFont typeface="Arial" panose="020B0604020202020204" pitchFamily="34" charset="0"/>
              <a:buChar char="•"/>
            </a:pPr>
            <a:r>
              <a:rPr lang="en-CA" sz="2800" dirty="0"/>
              <a:t>The final destruction of Jerusalem would be proverbial to the nations around</a:t>
            </a:r>
          </a:p>
        </p:txBody>
      </p:sp>
    </p:spTree>
    <p:extLst>
      <p:ext uri="{BB962C8B-B14F-4D97-AF65-F5344CB8AC3E}">
        <p14:creationId xmlns:p14="http://schemas.microsoft.com/office/powerpoint/2010/main" val="3961407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908</TotalTime>
  <Words>4438</Words>
  <Application>Microsoft Office PowerPoint</Application>
  <PresentationFormat>Widescreen</PresentationFormat>
  <Paragraphs>179</Paragraphs>
  <Slides>19</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Black</vt:lpstr>
      <vt:lpstr>Calibri</vt:lpstr>
      <vt:lpstr>Calibri Light</vt:lpstr>
      <vt:lpstr>Wingdings</vt:lpstr>
      <vt:lpstr>Office Theme</vt:lpstr>
      <vt:lpstr>Ezekiel – Ah!  Jerusalem!</vt:lpstr>
      <vt:lpstr>The Wood of the Vine</vt:lpstr>
      <vt:lpstr>PowerPoint Presentation</vt:lpstr>
      <vt:lpstr>Riddle, Parable, Allegory</vt:lpstr>
      <vt:lpstr>Jerusalem – the Unfaithful Wife</vt:lpstr>
      <vt:lpstr>PowerPoint Presentation</vt:lpstr>
      <vt:lpstr>Sisters: Jerusalem, Samaria, and Sodom</vt:lpstr>
      <vt:lpstr>PowerPoint Presentation</vt:lpstr>
      <vt:lpstr>PowerPoint Presentation</vt:lpstr>
      <vt:lpstr>The New Covenant</vt:lpstr>
      <vt:lpstr>PowerPoint Presentation</vt:lpstr>
      <vt:lpstr>Two Eagles and a Vine</vt:lpstr>
      <vt:lpstr>PowerPoint Presentation</vt:lpstr>
      <vt:lpstr>PowerPoint Presentation</vt:lpstr>
      <vt:lpstr>PowerPoint Presentation</vt:lpstr>
      <vt:lpstr>A Messianic Prophecy</vt:lpstr>
      <vt:lpstr>The Genealogies of Christ</vt:lpstr>
      <vt:lpstr>Ah!  Jerusalem!</vt:lpstr>
      <vt:lpstr>To be continued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Ezekiel – Ah! Jerusalem!</dc:title>
  <dc:creator>Mike Whyte</dc:creator>
  <cp:lastModifiedBy>Mike Whyte</cp:lastModifiedBy>
  <cp:revision>18</cp:revision>
  <dcterms:created xsi:type="dcterms:W3CDTF">2023-01-03T14:08:02Z</dcterms:created>
  <dcterms:modified xsi:type="dcterms:W3CDTF">2023-05-31T10:52:38Z</dcterms:modified>
</cp:coreProperties>
</file>