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74" r:id="rId6"/>
    <p:sldId id="260" r:id="rId7"/>
    <p:sldId id="261" r:id="rId8"/>
    <p:sldId id="275" r:id="rId9"/>
    <p:sldId id="262" r:id="rId10"/>
    <p:sldId id="263" r:id="rId11"/>
    <p:sldId id="264" r:id="rId12"/>
    <p:sldId id="265" r:id="rId13"/>
    <p:sldId id="266" r:id="rId14"/>
    <p:sldId id="267" r:id="rId15"/>
    <p:sldId id="268" r:id="rId16"/>
    <p:sldId id="269" r:id="rId17"/>
    <p:sldId id="270"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330" autoAdjust="0"/>
    <p:restoredTop sz="75665" autoAdjust="0"/>
  </p:normalViewPr>
  <p:slideViewPr>
    <p:cSldViewPr snapToGrid="0">
      <p:cViewPr varScale="1">
        <p:scale>
          <a:sx n="71" d="100"/>
          <a:sy n="71" d="100"/>
        </p:scale>
        <p:origin x="192" y="78"/>
      </p:cViewPr>
      <p:guideLst/>
    </p:cSldViewPr>
  </p:slideViewPr>
  <p:notesTextViewPr>
    <p:cViewPr>
      <p:scale>
        <a:sx n="1" d="1"/>
        <a:sy n="1" d="1"/>
      </p:scale>
      <p:origin x="0" y="0"/>
    </p:cViewPr>
  </p:notesTextViewPr>
  <p:sorterViewPr>
    <p:cViewPr>
      <p:scale>
        <a:sx n="110" d="100"/>
        <a:sy n="110" d="100"/>
      </p:scale>
      <p:origin x="0" y="-471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D1386E-6083-4A5B-82E1-1A0D586AC73F}" type="datetimeFigureOut">
              <a:rPr lang="en-CA" smtClean="0"/>
              <a:t>2022-04-13</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FEBD74-E25B-4B1F-A1E0-A331F1158A2B}" type="slidenum">
              <a:rPr lang="en-CA" smtClean="0"/>
              <a:t>‹#›</a:t>
            </a:fld>
            <a:endParaRPr lang="en-CA"/>
          </a:p>
        </p:txBody>
      </p:sp>
    </p:spTree>
    <p:extLst>
      <p:ext uri="{BB962C8B-B14F-4D97-AF65-F5344CB8AC3E}">
        <p14:creationId xmlns:p14="http://schemas.microsoft.com/office/powerpoint/2010/main" val="1165722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time we saw that Ezekiel had been told some of the exiles would listen to him, respond to his preaching and repent</a:t>
            </a:r>
          </a:p>
          <a:p>
            <a:pPr marL="171450" indent="-171450">
              <a:buFont typeface="Arial" panose="020B0604020202020204" pitchFamily="34" charset="0"/>
              <a:buChar char="•"/>
            </a:pPr>
            <a:r>
              <a:rPr lang="en-CA" dirty="0"/>
              <a:t>The overriding belief of the people was that God would NOT allow Jerusalem, in particular the Temple, to be destroyed</a:t>
            </a:r>
          </a:p>
          <a:p>
            <a:pPr marL="171450" indent="-171450">
              <a:buFont typeface="Arial" panose="020B0604020202020204" pitchFamily="34" charset="0"/>
              <a:buChar char="•"/>
            </a:pPr>
            <a:r>
              <a:rPr lang="en-CA" dirty="0"/>
              <a:t>In the most dramatic theophany given to any prophet, YHWH had revealed himself to Ezekiel and informed him what he was required to do ….</a:t>
            </a:r>
          </a:p>
          <a:p>
            <a:pPr marL="171450" indent="-171450">
              <a:buFont typeface="Arial" panose="020B0604020202020204" pitchFamily="34" charset="0"/>
              <a:buChar char="•"/>
            </a:pPr>
            <a:r>
              <a:rPr lang="en-CA" dirty="0"/>
              <a:t>The significance of the theophany must have been understood to some degree by at least some of the exiles …</a:t>
            </a:r>
          </a:p>
          <a:p>
            <a:pPr marL="171450" indent="-171450">
              <a:buFont typeface="Arial" panose="020B0604020202020204" pitchFamily="34" charset="0"/>
              <a:buChar char="•"/>
            </a:pPr>
            <a:r>
              <a:rPr lang="en-CA" dirty="0"/>
              <a:t>Ezekiel was dumbfounded for seven days while he figured things out, and probably communicated some of what had happened</a:t>
            </a:r>
          </a:p>
          <a:p>
            <a:pPr marL="171450" indent="-171450">
              <a:buFont typeface="Arial" panose="020B0604020202020204" pitchFamily="34" charset="0"/>
              <a:buChar char="•"/>
            </a:pPr>
            <a:r>
              <a:rPr lang="en-CA" dirty="0"/>
              <a:t>Now YHWH tells him how he is going to get the people’s attention …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Ezekiel chapters 4-7 are all about telling the exiles in no uncertain terms that Jerusalem was about to be destroyed</a:t>
            </a:r>
          </a:p>
        </p:txBody>
      </p:sp>
      <p:sp>
        <p:nvSpPr>
          <p:cNvPr id="4" name="Slide Number Placeholder 3"/>
          <p:cNvSpPr>
            <a:spLocks noGrp="1"/>
          </p:cNvSpPr>
          <p:nvPr>
            <p:ph type="sldNum" sz="quarter" idx="5"/>
          </p:nvPr>
        </p:nvSpPr>
        <p:spPr/>
        <p:txBody>
          <a:bodyPr/>
          <a:lstStyle/>
          <a:p>
            <a:fld id="{39FEBD74-E25B-4B1F-A1E0-A331F1158A2B}" type="slidenum">
              <a:rPr lang="en-CA" smtClean="0"/>
              <a:t>1</a:t>
            </a:fld>
            <a:endParaRPr lang="en-CA"/>
          </a:p>
        </p:txBody>
      </p:sp>
    </p:spTree>
    <p:extLst>
      <p:ext uri="{BB962C8B-B14F-4D97-AF65-F5344CB8AC3E}">
        <p14:creationId xmlns:p14="http://schemas.microsoft.com/office/powerpoint/2010/main" val="3892316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is told to “bear the iniquity”</a:t>
            </a:r>
          </a:p>
          <a:p>
            <a:pPr marL="171450" indent="-171450">
              <a:buFont typeface="Arial" panose="020B0604020202020204" pitchFamily="34" charset="0"/>
              <a:buChar char="•"/>
            </a:pPr>
            <a:r>
              <a:rPr lang="en-CA" b="1" u="sng" dirty="0"/>
              <a:t>This is a symbolic action, there is no suggestion that the numbers are precise or significant, they are symbolic</a:t>
            </a:r>
          </a:p>
          <a:p>
            <a:pPr marL="171450" indent="-171450">
              <a:buFont typeface="Arial" panose="020B0604020202020204" pitchFamily="34" charset="0"/>
              <a:buChar char="•"/>
            </a:pPr>
            <a:r>
              <a:rPr lang="en-CA" dirty="0"/>
              <a:t>Ezekiel would take his model each day into a conspicuous location, lay on one side and possibly then lay on the other, a then deliver a message related to the two symbolic actions</a:t>
            </a:r>
          </a:p>
        </p:txBody>
      </p:sp>
      <p:sp>
        <p:nvSpPr>
          <p:cNvPr id="4" name="Slide Number Placeholder 3"/>
          <p:cNvSpPr>
            <a:spLocks noGrp="1"/>
          </p:cNvSpPr>
          <p:nvPr>
            <p:ph type="sldNum" sz="quarter" idx="5"/>
          </p:nvPr>
        </p:nvSpPr>
        <p:spPr/>
        <p:txBody>
          <a:bodyPr/>
          <a:lstStyle/>
          <a:p>
            <a:fld id="{39FEBD74-E25B-4B1F-A1E0-A331F1158A2B}" type="slidenum">
              <a:rPr lang="en-CA" smtClean="0"/>
              <a:t>10</a:t>
            </a:fld>
            <a:endParaRPr lang="en-CA"/>
          </a:p>
        </p:txBody>
      </p:sp>
    </p:spTree>
    <p:extLst>
      <p:ext uri="{BB962C8B-B14F-4D97-AF65-F5344CB8AC3E}">
        <p14:creationId xmlns:p14="http://schemas.microsoft.com/office/powerpoint/2010/main" val="2547102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prophecy of what conditions were to be in Jerusalem, but the message is for the exiles …</a:t>
            </a:r>
          </a:p>
          <a:p>
            <a:pPr marL="171450" indent="-171450">
              <a:buFont typeface="Arial" panose="020B0604020202020204" pitchFamily="34" charset="0"/>
              <a:buChar char="•"/>
            </a:pPr>
            <a:r>
              <a:rPr lang="en-CA" dirty="0"/>
              <a:t>The exiles were already living this, although their conditions were not that bad …</a:t>
            </a:r>
          </a:p>
        </p:txBody>
      </p:sp>
      <p:sp>
        <p:nvSpPr>
          <p:cNvPr id="4" name="Slide Number Placeholder 3"/>
          <p:cNvSpPr>
            <a:spLocks noGrp="1"/>
          </p:cNvSpPr>
          <p:nvPr>
            <p:ph type="sldNum" sz="quarter" idx="5"/>
          </p:nvPr>
        </p:nvSpPr>
        <p:spPr/>
        <p:txBody>
          <a:bodyPr/>
          <a:lstStyle/>
          <a:p>
            <a:fld id="{39FEBD74-E25B-4B1F-A1E0-A331F1158A2B}" type="slidenum">
              <a:rPr lang="en-CA" smtClean="0"/>
              <a:t>11</a:t>
            </a:fld>
            <a:endParaRPr lang="en-CA"/>
          </a:p>
        </p:txBody>
      </p:sp>
    </p:spTree>
    <p:extLst>
      <p:ext uri="{BB962C8B-B14F-4D97-AF65-F5344CB8AC3E}">
        <p14:creationId xmlns:p14="http://schemas.microsoft.com/office/powerpoint/2010/main" val="30518814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Shaving the beard was an act of great humiliation (2Sm10:4-5)</a:t>
            </a:r>
          </a:p>
          <a:p>
            <a:pPr marL="171450" indent="-171450">
              <a:buFont typeface="Arial" panose="020B0604020202020204" pitchFamily="34" charset="0"/>
              <a:buChar char="•"/>
            </a:pPr>
            <a:r>
              <a:rPr lang="en-CA" dirty="0"/>
              <a:t>After the 390 days, Ezekiel was to light a fire over his brick </a:t>
            </a:r>
          </a:p>
          <a:p>
            <a:pPr marL="171450" indent="-171450">
              <a:buFont typeface="Arial" panose="020B0604020202020204" pitchFamily="34" charset="0"/>
              <a:buChar char="•"/>
            </a:pPr>
            <a:r>
              <a:rPr lang="en-CA" dirty="0"/>
              <a:t>the hair represented the people in Jerusalem: 1/3 die in the city, 1/3 die around the city; 1/3 are scattered in exile</a:t>
            </a:r>
          </a:p>
          <a:p>
            <a:pPr marL="171450" indent="-171450">
              <a:buFont typeface="Arial" panose="020B0604020202020204" pitchFamily="34" charset="0"/>
              <a:buChar char="•"/>
            </a:pPr>
            <a:r>
              <a:rPr lang="en-CA" dirty="0"/>
              <a:t>The final “fire to Israel” was the destructions in 70AD and 135AD, </a:t>
            </a:r>
            <a:r>
              <a:rPr lang="en-CA" b="1" u="sng" dirty="0"/>
              <a:t>but more generally “the fire” of the gospel</a:t>
            </a:r>
          </a:p>
        </p:txBody>
      </p:sp>
      <p:sp>
        <p:nvSpPr>
          <p:cNvPr id="4" name="Slide Number Placeholder 3"/>
          <p:cNvSpPr>
            <a:spLocks noGrp="1"/>
          </p:cNvSpPr>
          <p:nvPr>
            <p:ph type="sldNum" sz="quarter" idx="5"/>
          </p:nvPr>
        </p:nvSpPr>
        <p:spPr/>
        <p:txBody>
          <a:bodyPr/>
          <a:lstStyle/>
          <a:p>
            <a:fld id="{39FEBD74-E25B-4B1F-A1E0-A331F1158A2B}" type="slidenum">
              <a:rPr lang="en-CA" smtClean="0"/>
              <a:t>13</a:t>
            </a:fld>
            <a:endParaRPr lang="en-CA"/>
          </a:p>
        </p:txBody>
      </p:sp>
    </p:spTree>
    <p:extLst>
      <p:ext uri="{BB962C8B-B14F-4D97-AF65-F5344CB8AC3E}">
        <p14:creationId xmlns:p14="http://schemas.microsoft.com/office/powerpoint/2010/main" val="1824147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cs typeface="+mj-cs"/>
              </a:rPr>
              <a:t>YHWH was faithful to the terms of the Sinai Covenant, “a treasured possession”, … but Israel was not …</a:t>
            </a:r>
          </a:p>
          <a:p>
            <a:pPr marL="171450" indent="-171450">
              <a:buFont typeface="Arial" panose="020B0604020202020204" pitchFamily="34" charset="0"/>
              <a:buChar char="•"/>
            </a:pPr>
            <a:r>
              <a:rPr lang="en-CA" dirty="0">
                <a:cs typeface="+mj-cs"/>
              </a:rPr>
              <a:t> </a:t>
            </a:r>
            <a:r>
              <a:rPr lang="he-IL" dirty="0">
                <a:cs typeface="+mj-cs"/>
              </a:rPr>
              <a:t>מִשְׁפָּט</a:t>
            </a:r>
            <a:r>
              <a:rPr lang="en-CA" dirty="0">
                <a:cs typeface="+mj-cs"/>
              </a:rPr>
              <a:t> </a:t>
            </a:r>
            <a:r>
              <a:rPr lang="en-CA" dirty="0"/>
              <a:t>  - </a:t>
            </a:r>
            <a:r>
              <a:rPr lang="en-CA" dirty="0" err="1"/>
              <a:t>mishᵉpat</a:t>
            </a:r>
            <a:r>
              <a:rPr lang="en-CA" dirty="0"/>
              <a:t>, “justness” as a character attribute of God, “</a:t>
            </a:r>
            <a:r>
              <a:rPr lang="en-CA" i="1" dirty="0" err="1"/>
              <a:t>mishᵉpatim</a:t>
            </a:r>
            <a:r>
              <a:rPr lang="en-CA" dirty="0"/>
              <a:t>” plural, the understanding / wisdom that comes from living by the </a:t>
            </a:r>
            <a:r>
              <a:rPr lang="en-CA" i="1" dirty="0"/>
              <a:t>torah</a:t>
            </a:r>
            <a:r>
              <a:rPr lang="en-CA" dirty="0"/>
              <a:t>  </a:t>
            </a:r>
          </a:p>
          <a:p>
            <a:pPr marL="171450" indent="-171450">
              <a:buFont typeface="Arial" panose="020B0604020202020204" pitchFamily="34" charset="0"/>
              <a:buChar char="•"/>
            </a:pPr>
            <a:r>
              <a:rPr lang="en-CA" dirty="0"/>
              <a:t>There is no corresponding English word, “judgements” and “rules” are not even close</a:t>
            </a:r>
          </a:p>
          <a:p>
            <a:pPr marL="171450" indent="-171450">
              <a:buFont typeface="Arial" panose="020B0604020202020204" pitchFamily="34" charset="0"/>
              <a:buChar char="•"/>
            </a:pPr>
            <a:r>
              <a:rPr lang="en-CA" dirty="0"/>
              <a:t>There is an element of “decision making” or “doing”, “action”</a:t>
            </a:r>
          </a:p>
          <a:p>
            <a:pPr marL="171450" indent="-171450">
              <a:buFont typeface="Arial" panose="020B0604020202020204" pitchFamily="34" charset="0"/>
              <a:buChar char="•"/>
            </a:pPr>
            <a:r>
              <a:rPr lang="en-CA" dirty="0"/>
              <a:t>Many nuances of meaning – very complicated word</a:t>
            </a:r>
          </a:p>
          <a:p>
            <a:pPr marL="171450" indent="-171450">
              <a:buFont typeface="Arial" panose="020B0604020202020204" pitchFamily="34" charset="0"/>
              <a:buChar char="•"/>
            </a:pPr>
            <a:r>
              <a:rPr lang="en-CA" dirty="0"/>
              <a:t>“turbulent” </a:t>
            </a:r>
            <a:r>
              <a:rPr lang="he-IL" dirty="0">
                <a:cs typeface="+mj-cs"/>
              </a:rPr>
              <a:t>הָמֹון</a:t>
            </a:r>
            <a:r>
              <a:rPr lang="en-CA" dirty="0"/>
              <a:t>  - </a:t>
            </a:r>
            <a:r>
              <a:rPr lang="en-CA" dirty="0" err="1"/>
              <a:t>hamon</a:t>
            </a:r>
            <a:r>
              <a:rPr lang="en-CA" dirty="0"/>
              <a:t>, Holladay, page 81 “agitation”, “bustle turmoil”, “din, uproar”; “turbulent” is good – </a:t>
            </a:r>
            <a:r>
              <a:rPr lang="en-CA" b="1" u="sng" dirty="0"/>
              <a:t>Israel was constantly in a state of political polarization, much as Western Civilization is today</a:t>
            </a:r>
          </a:p>
        </p:txBody>
      </p:sp>
      <p:sp>
        <p:nvSpPr>
          <p:cNvPr id="4" name="Slide Number Placeholder 3"/>
          <p:cNvSpPr>
            <a:spLocks noGrp="1"/>
          </p:cNvSpPr>
          <p:nvPr>
            <p:ph type="sldNum" sz="quarter" idx="5"/>
          </p:nvPr>
        </p:nvSpPr>
        <p:spPr/>
        <p:txBody>
          <a:bodyPr/>
          <a:lstStyle/>
          <a:p>
            <a:fld id="{39FEBD74-E25B-4B1F-A1E0-A331F1158A2B}" type="slidenum">
              <a:rPr lang="en-CA" smtClean="0"/>
              <a:t>14</a:t>
            </a:fld>
            <a:endParaRPr lang="en-CA"/>
          </a:p>
        </p:txBody>
      </p:sp>
    </p:spTree>
    <p:extLst>
      <p:ext uri="{BB962C8B-B14F-4D97-AF65-F5344CB8AC3E}">
        <p14:creationId xmlns:p14="http://schemas.microsoft.com/office/powerpoint/2010/main" val="3664493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Defiled my sanctuary – allusion to the “390” years of the Temple</a:t>
            </a:r>
          </a:p>
          <a:p>
            <a:pPr marL="171450" indent="-171450">
              <a:buFont typeface="Arial" panose="020B0604020202020204" pitchFamily="34" charset="0"/>
              <a:buChar char="•"/>
            </a:pPr>
            <a:r>
              <a:rPr lang="en-CA" dirty="0"/>
              <a:t>I will have no pity – the iron griddle</a:t>
            </a:r>
          </a:p>
          <a:p>
            <a:pPr marL="171450" indent="-171450">
              <a:buFont typeface="Arial" panose="020B0604020202020204" pitchFamily="34" charset="0"/>
              <a:buChar char="•"/>
            </a:pPr>
            <a:r>
              <a:rPr lang="en-CA" dirty="0"/>
              <a:t>“third part” allusion to symbolic action, “cutting the hair”</a:t>
            </a:r>
          </a:p>
          <a:p>
            <a:pPr marL="171450" indent="-171450">
              <a:buFont typeface="Arial" panose="020B0604020202020204" pitchFamily="34" charset="0"/>
              <a:buChar char="•"/>
            </a:pPr>
            <a:r>
              <a:rPr lang="en-CA" dirty="0"/>
              <a:t>This is the language of the covenant curses – </a:t>
            </a:r>
            <a:r>
              <a:rPr lang="en-CA" b="1" u="sng" dirty="0"/>
              <a:t>very strong for the exiles</a:t>
            </a:r>
          </a:p>
        </p:txBody>
      </p:sp>
      <p:sp>
        <p:nvSpPr>
          <p:cNvPr id="4" name="Slide Number Placeholder 3"/>
          <p:cNvSpPr>
            <a:spLocks noGrp="1"/>
          </p:cNvSpPr>
          <p:nvPr>
            <p:ph type="sldNum" sz="quarter" idx="5"/>
          </p:nvPr>
        </p:nvSpPr>
        <p:spPr/>
        <p:txBody>
          <a:bodyPr/>
          <a:lstStyle/>
          <a:p>
            <a:fld id="{39FEBD74-E25B-4B1F-A1E0-A331F1158A2B}" type="slidenum">
              <a:rPr lang="en-CA" smtClean="0"/>
              <a:t>15</a:t>
            </a:fld>
            <a:endParaRPr lang="en-CA"/>
          </a:p>
        </p:txBody>
      </p:sp>
    </p:spTree>
    <p:extLst>
      <p:ext uri="{BB962C8B-B14F-4D97-AF65-F5344CB8AC3E}">
        <p14:creationId xmlns:p14="http://schemas.microsoft.com/office/powerpoint/2010/main" val="316999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39FEBD74-E25B-4B1F-A1E0-A331F1158A2B}" type="slidenum">
              <a:rPr lang="en-CA" smtClean="0"/>
              <a:t>16</a:t>
            </a:fld>
            <a:endParaRPr lang="en-CA"/>
          </a:p>
        </p:txBody>
      </p:sp>
    </p:spTree>
    <p:extLst>
      <p:ext uri="{BB962C8B-B14F-4D97-AF65-F5344CB8AC3E}">
        <p14:creationId xmlns:p14="http://schemas.microsoft.com/office/powerpoint/2010/main" val="28707626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9FEBD74-E25B-4B1F-A1E0-A331F1158A2B}" type="slidenum">
              <a:rPr lang="en-CA" smtClean="0"/>
              <a:t>17</a:t>
            </a:fld>
            <a:endParaRPr lang="en-CA"/>
          </a:p>
        </p:txBody>
      </p:sp>
    </p:spTree>
    <p:extLst>
      <p:ext uri="{BB962C8B-B14F-4D97-AF65-F5344CB8AC3E}">
        <p14:creationId xmlns:p14="http://schemas.microsoft.com/office/powerpoint/2010/main" val="41030101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Continue with chapter six next time …</a:t>
            </a:r>
          </a:p>
        </p:txBody>
      </p:sp>
      <p:sp>
        <p:nvSpPr>
          <p:cNvPr id="4" name="Slide Number Placeholder 3"/>
          <p:cNvSpPr>
            <a:spLocks noGrp="1"/>
          </p:cNvSpPr>
          <p:nvPr>
            <p:ph type="sldNum" sz="quarter" idx="5"/>
          </p:nvPr>
        </p:nvSpPr>
        <p:spPr/>
        <p:txBody>
          <a:bodyPr/>
          <a:lstStyle/>
          <a:p>
            <a:fld id="{39FEBD74-E25B-4B1F-A1E0-A331F1158A2B}" type="slidenum">
              <a:rPr lang="en-CA" smtClean="0"/>
              <a:t>18</a:t>
            </a:fld>
            <a:endParaRPr lang="en-CA"/>
          </a:p>
        </p:txBody>
      </p:sp>
    </p:spTree>
    <p:extLst>
      <p:ext uri="{BB962C8B-B14F-4D97-AF65-F5344CB8AC3E}">
        <p14:creationId xmlns:p14="http://schemas.microsoft.com/office/powerpoint/2010/main" val="3600764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err="1"/>
              <a:t>Chebar</a:t>
            </a:r>
            <a:r>
              <a:rPr lang="en-CA" dirty="0"/>
              <a:t> - </a:t>
            </a:r>
            <a:r>
              <a:rPr lang="en-CA" dirty="0" err="1"/>
              <a:t>kᵉvar</a:t>
            </a:r>
            <a:endParaRPr lang="en-CA" dirty="0"/>
          </a:p>
          <a:p>
            <a:pPr marL="171450" indent="-171450">
              <a:buFont typeface="Arial" panose="020B0604020202020204" pitchFamily="34" charset="0"/>
              <a:buChar char="•"/>
            </a:pPr>
            <a:r>
              <a:rPr lang="en-CA" dirty="0"/>
              <a:t>We finished last time at Ex3:15, skip a bit, then come back …</a:t>
            </a:r>
          </a:p>
          <a:p>
            <a:pPr marL="171450" indent="-171450">
              <a:buFont typeface="Arial" panose="020B0604020202020204" pitchFamily="34" charset="0"/>
              <a:buChar char="•"/>
            </a:pPr>
            <a:r>
              <a:rPr lang="en-CA" dirty="0"/>
              <a:t>This is after sitting overwhelmed for seven days </a:t>
            </a:r>
          </a:p>
          <a:p>
            <a:pPr marL="171450" indent="-171450">
              <a:buFont typeface="Arial" panose="020B0604020202020204" pitchFamily="34" charset="0"/>
              <a:buChar char="•"/>
            </a:pPr>
            <a:r>
              <a:rPr lang="en-CA" dirty="0"/>
              <a:t>Ezekiel was required to more or less withdraw from the daily life of the exile community</a:t>
            </a:r>
          </a:p>
          <a:p>
            <a:pPr marL="171450" indent="-171450">
              <a:buFont typeface="Arial" panose="020B0604020202020204" pitchFamily="34" charset="0"/>
              <a:buChar char="•"/>
            </a:pPr>
            <a:r>
              <a:rPr lang="en-CA" dirty="0"/>
              <a:t>His only contact with the community was to communicate YHWH’s messages </a:t>
            </a:r>
          </a:p>
          <a:p>
            <a:pPr marL="171450" indent="-171450">
              <a:buFont typeface="Arial" panose="020B0604020202020204" pitchFamily="34" charset="0"/>
              <a:buChar char="•"/>
            </a:pPr>
            <a:r>
              <a:rPr lang="en-CA" dirty="0"/>
              <a:t>This semi-isolation was to continue until the fall of Jerusalem (about 9 years) …</a:t>
            </a:r>
          </a:p>
        </p:txBody>
      </p:sp>
      <p:sp>
        <p:nvSpPr>
          <p:cNvPr id="4" name="Slide Number Placeholder 3"/>
          <p:cNvSpPr>
            <a:spLocks noGrp="1"/>
          </p:cNvSpPr>
          <p:nvPr>
            <p:ph type="sldNum" sz="quarter" idx="5"/>
          </p:nvPr>
        </p:nvSpPr>
        <p:spPr/>
        <p:txBody>
          <a:bodyPr/>
          <a:lstStyle/>
          <a:p>
            <a:fld id="{39FEBD74-E25B-4B1F-A1E0-A331F1158A2B}" type="slidenum">
              <a:rPr lang="en-CA" smtClean="0"/>
              <a:t>2</a:t>
            </a:fld>
            <a:endParaRPr lang="en-CA"/>
          </a:p>
        </p:txBody>
      </p:sp>
    </p:spTree>
    <p:extLst>
      <p:ext uri="{BB962C8B-B14F-4D97-AF65-F5344CB8AC3E}">
        <p14:creationId xmlns:p14="http://schemas.microsoft.com/office/powerpoint/2010/main" val="297841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[life] is from </a:t>
            </a:r>
            <a:r>
              <a:rPr lang="en-CA" i="1" dirty="0"/>
              <a:t>nephesh</a:t>
            </a:r>
            <a:r>
              <a:rPr lang="en-CA" dirty="0"/>
              <a:t> – most English translations use “soul” …</a:t>
            </a:r>
          </a:p>
          <a:p>
            <a:pPr marL="171450" indent="-171450">
              <a:buFont typeface="Arial" panose="020B0604020202020204" pitchFamily="34" charset="0"/>
              <a:buChar char="•"/>
            </a:pPr>
            <a:r>
              <a:rPr lang="en-CA" dirty="0"/>
              <a:t>This week’s handout: summary of the presentation and a short discussion of </a:t>
            </a:r>
            <a:r>
              <a:rPr lang="en-CA" i="1" dirty="0"/>
              <a:t>nephesh</a:t>
            </a:r>
            <a:r>
              <a:rPr lang="en-CA" dirty="0"/>
              <a:t> and </a:t>
            </a:r>
            <a:r>
              <a:rPr lang="en-CA" i="1" dirty="0" err="1"/>
              <a:t>psuche</a:t>
            </a:r>
            <a:endParaRPr lang="en-CA" i="0" dirty="0"/>
          </a:p>
          <a:p>
            <a:pPr marL="171450" indent="-171450">
              <a:buFont typeface="Arial" panose="020B0604020202020204" pitchFamily="34" charset="0"/>
              <a:buChar char="•"/>
            </a:pPr>
            <a:r>
              <a:rPr lang="en-CA" i="0" dirty="0"/>
              <a:t>I’ll also put out last week’s handout in case anyone did NOT get the outline</a:t>
            </a:r>
          </a:p>
          <a:p>
            <a:pPr marL="171450" indent="-171450">
              <a:buFont typeface="Arial" panose="020B0604020202020204" pitchFamily="34" charset="0"/>
              <a:buChar char="•"/>
            </a:pPr>
            <a:r>
              <a:rPr lang="en-CA" b="1" i="0" u="sng" dirty="0"/>
              <a:t>This revelation is extremely important</a:t>
            </a:r>
            <a:r>
              <a:rPr lang="en-CA" i="0" dirty="0"/>
              <a:t> – it tells Ezekiel in no uncertain terms that his responsibility is serious</a:t>
            </a:r>
          </a:p>
          <a:p>
            <a:pPr marL="171450" indent="-171450">
              <a:buFont typeface="Arial" panose="020B0604020202020204" pitchFamily="34" charset="0"/>
              <a:buChar char="•"/>
            </a:pPr>
            <a:r>
              <a:rPr lang="en-CA" i="0" dirty="0"/>
              <a:t>Presumably this became the basis of his teaching …</a:t>
            </a:r>
          </a:p>
        </p:txBody>
      </p:sp>
      <p:sp>
        <p:nvSpPr>
          <p:cNvPr id="4" name="Slide Number Placeholder 3"/>
          <p:cNvSpPr>
            <a:spLocks noGrp="1"/>
          </p:cNvSpPr>
          <p:nvPr>
            <p:ph type="sldNum" sz="quarter" idx="5"/>
          </p:nvPr>
        </p:nvSpPr>
        <p:spPr/>
        <p:txBody>
          <a:bodyPr/>
          <a:lstStyle/>
          <a:p>
            <a:fld id="{39FEBD74-E25B-4B1F-A1E0-A331F1158A2B}" type="slidenum">
              <a:rPr lang="en-CA" smtClean="0"/>
              <a:t>3</a:t>
            </a:fld>
            <a:endParaRPr lang="en-CA"/>
          </a:p>
        </p:txBody>
      </p:sp>
    </p:spTree>
    <p:extLst>
      <p:ext uri="{BB962C8B-B14F-4D97-AF65-F5344CB8AC3E}">
        <p14:creationId xmlns:p14="http://schemas.microsoft.com/office/powerpoint/2010/main" val="31532929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 could not find the reference for the first incident in Herodotus …</a:t>
            </a:r>
          </a:p>
          <a:p>
            <a:pPr marL="171450" indent="-171450">
              <a:buFont typeface="Arial" panose="020B0604020202020204" pitchFamily="34" charset="0"/>
              <a:buChar char="•"/>
            </a:pP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Alexander </a:t>
            </a:r>
            <a:r>
              <a:rPr kumimoji="0" lang="en-CA" sz="1200" b="0" i="0" u="none" strike="noStrike" kern="1200" cap="none" spc="0" normalizeH="0" baseline="0" noProof="0" dirty="0" err="1">
                <a:ln>
                  <a:noFill/>
                </a:ln>
                <a:solidFill>
                  <a:prstClr val="black"/>
                </a:solidFill>
                <a:effectLst/>
                <a:uLnTx/>
                <a:uFillTx/>
                <a:latin typeface="Calibri" panose="020F0502020204030204"/>
                <a:ea typeface="+mn-ea"/>
                <a:cs typeface="+mn-cs"/>
              </a:rPr>
              <a:t>Jannaeus</a:t>
            </a:r>
            <a:r>
              <a:rPr kumimoji="0" lang="en-CA" sz="1200" b="0" i="0" u="none" strike="noStrike" kern="1200" cap="none" spc="0" normalizeH="0" baseline="0" noProof="0" dirty="0">
                <a:ln>
                  <a:noFill/>
                </a:ln>
                <a:solidFill>
                  <a:prstClr val="black"/>
                </a:solidFill>
                <a:effectLst/>
                <a:uLnTx/>
                <a:uFillTx/>
                <a:latin typeface="Calibri" panose="020F0502020204030204"/>
                <a:ea typeface="+mn-ea"/>
                <a:cs typeface="+mn-cs"/>
              </a:rPr>
              <a:t> was the grandson of Simon ben Mattathias, brother of Judas Maccabeus, third generation Hasmonean king …</a:t>
            </a:r>
            <a:endParaRPr lang="en-CA" dirty="0"/>
          </a:p>
        </p:txBody>
      </p:sp>
      <p:sp>
        <p:nvSpPr>
          <p:cNvPr id="4" name="Slide Number Placeholder 3"/>
          <p:cNvSpPr>
            <a:spLocks noGrp="1"/>
          </p:cNvSpPr>
          <p:nvPr>
            <p:ph type="sldNum" sz="quarter" idx="5"/>
          </p:nvPr>
        </p:nvSpPr>
        <p:spPr/>
        <p:txBody>
          <a:bodyPr/>
          <a:lstStyle/>
          <a:p>
            <a:fld id="{39FEBD74-E25B-4B1F-A1E0-A331F1158A2B}" type="slidenum">
              <a:rPr lang="en-CA" smtClean="0"/>
              <a:t>4</a:t>
            </a:fld>
            <a:endParaRPr lang="en-CA"/>
          </a:p>
        </p:txBody>
      </p:sp>
    </p:spTree>
    <p:extLst>
      <p:ext uri="{BB962C8B-B14F-4D97-AF65-F5344CB8AC3E}">
        <p14:creationId xmlns:p14="http://schemas.microsoft.com/office/powerpoint/2010/main" val="273782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If we fail, the Plan of God fails: which cannot happen </a:t>
            </a:r>
          </a:p>
          <a:p>
            <a:pPr marL="171450" indent="-171450">
              <a:buFont typeface="Arial" panose="020B0604020202020204" pitchFamily="34" charset="0"/>
              <a:buChar char="•"/>
            </a:pPr>
            <a:r>
              <a:rPr lang="en-CA" dirty="0"/>
              <a:t>Our role as “watchman” through eternity is to ensure the evil around us today can never take root again</a:t>
            </a:r>
          </a:p>
        </p:txBody>
      </p:sp>
      <p:sp>
        <p:nvSpPr>
          <p:cNvPr id="4" name="Slide Number Placeholder 3"/>
          <p:cNvSpPr>
            <a:spLocks noGrp="1"/>
          </p:cNvSpPr>
          <p:nvPr>
            <p:ph type="sldNum" sz="quarter" idx="5"/>
          </p:nvPr>
        </p:nvSpPr>
        <p:spPr/>
        <p:txBody>
          <a:bodyPr/>
          <a:lstStyle/>
          <a:p>
            <a:fld id="{39FEBD74-E25B-4B1F-A1E0-A331F1158A2B}" type="slidenum">
              <a:rPr lang="en-CA" smtClean="0"/>
              <a:t>5</a:t>
            </a:fld>
            <a:endParaRPr lang="en-CA"/>
          </a:p>
        </p:txBody>
      </p:sp>
    </p:spTree>
    <p:extLst>
      <p:ext uri="{BB962C8B-B14F-4D97-AF65-F5344CB8AC3E}">
        <p14:creationId xmlns:p14="http://schemas.microsoft.com/office/powerpoint/2010/main" val="1894872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These are the three major discussions, the theme is also addressed briefly in several other places</a:t>
            </a:r>
          </a:p>
          <a:p>
            <a:pPr marL="171450" indent="-171450">
              <a:buFont typeface="Arial" panose="020B0604020202020204" pitchFamily="34" charset="0"/>
              <a:buChar char="•"/>
            </a:pPr>
            <a:r>
              <a:rPr lang="en-CA" dirty="0"/>
              <a:t>We will go over each section as we get to it</a:t>
            </a:r>
          </a:p>
          <a:p>
            <a:pPr marL="171450" indent="-171450">
              <a:buFont typeface="Arial" panose="020B0604020202020204" pitchFamily="34" charset="0"/>
              <a:buChar char="•"/>
            </a:pPr>
            <a:r>
              <a:rPr lang="en-CA" dirty="0"/>
              <a:t>This is just to contrast the three main discussions …</a:t>
            </a:r>
          </a:p>
        </p:txBody>
      </p:sp>
      <p:sp>
        <p:nvSpPr>
          <p:cNvPr id="4" name="Slide Number Placeholder 3"/>
          <p:cNvSpPr>
            <a:spLocks noGrp="1"/>
          </p:cNvSpPr>
          <p:nvPr>
            <p:ph type="sldNum" sz="quarter" idx="5"/>
          </p:nvPr>
        </p:nvSpPr>
        <p:spPr/>
        <p:txBody>
          <a:bodyPr/>
          <a:lstStyle/>
          <a:p>
            <a:fld id="{39FEBD74-E25B-4B1F-A1E0-A331F1158A2B}" type="slidenum">
              <a:rPr lang="en-CA" smtClean="0"/>
              <a:t>6</a:t>
            </a:fld>
            <a:endParaRPr lang="en-CA"/>
          </a:p>
        </p:txBody>
      </p:sp>
    </p:spTree>
    <p:extLst>
      <p:ext uri="{BB962C8B-B14F-4D97-AF65-F5344CB8AC3E}">
        <p14:creationId xmlns:p14="http://schemas.microsoft.com/office/powerpoint/2010/main" val="1913831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There is no indication what, if anything, Ezekiel said in conjunction with the first action</a:t>
            </a:r>
          </a:p>
          <a:p>
            <a:pPr marL="171450" indent="-171450">
              <a:buFont typeface="Arial" panose="020B0604020202020204" pitchFamily="34" charset="0"/>
              <a:buChar char="•"/>
            </a:pPr>
            <a:r>
              <a:rPr lang="en-CA" dirty="0"/>
              <a:t>The largest clay bricks were about a foot square</a:t>
            </a:r>
          </a:p>
          <a:p>
            <a:pPr marL="171450" indent="-171450">
              <a:buFont typeface="Arial" panose="020B0604020202020204" pitchFamily="34" charset="0"/>
              <a:buChar char="•"/>
            </a:pPr>
            <a:r>
              <a:rPr lang="en-CA" dirty="0"/>
              <a:t>The siege works, wall, etc. were probably models place around the brick</a:t>
            </a:r>
          </a:p>
          <a:p>
            <a:pPr marL="171450" indent="-171450">
              <a:buFont typeface="Arial" panose="020B0604020202020204" pitchFamily="34" charset="0"/>
              <a:buChar char="•"/>
            </a:pPr>
            <a:r>
              <a:rPr lang="en-CA" dirty="0"/>
              <a:t>The significance of the “iron griddle” is not stated – perhaps it  was symbolic that YHWH would no longer extend mercy to Jerusalem: the destruction is inevitable </a:t>
            </a:r>
          </a:p>
        </p:txBody>
      </p:sp>
      <p:sp>
        <p:nvSpPr>
          <p:cNvPr id="4" name="Slide Number Placeholder 3"/>
          <p:cNvSpPr>
            <a:spLocks noGrp="1"/>
          </p:cNvSpPr>
          <p:nvPr>
            <p:ph type="sldNum" sz="quarter" idx="5"/>
          </p:nvPr>
        </p:nvSpPr>
        <p:spPr/>
        <p:txBody>
          <a:bodyPr/>
          <a:lstStyle/>
          <a:p>
            <a:fld id="{39FEBD74-E25B-4B1F-A1E0-A331F1158A2B}" type="slidenum">
              <a:rPr lang="en-CA" smtClean="0"/>
              <a:t>7</a:t>
            </a:fld>
            <a:endParaRPr lang="en-CA"/>
          </a:p>
        </p:txBody>
      </p:sp>
    </p:spTree>
    <p:extLst>
      <p:ext uri="{BB962C8B-B14F-4D97-AF65-F5344CB8AC3E}">
        <p14:creationId xmlns:p14="http://schemas.microsoft.com/office/powerpoint/2010/main" val="3087881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Bottom left both siege of Lachish by Sennacherib, leftmost possibly sappers</a:t>
            </a:r>
          </a:p>
        </p:txBody>
      </p:sp>
      <p:sp>
        <p:nvSpPr>
          <p:cNvPr id="4" name="Slide Number Placeholder 3"/>
          <p:cNvSpPr>
            <a:spLocks noGrp="1"/>
          </p:cNvSpPr>
          <p:nvPr>
            <p:ph type="sldNum" sz="quarter" idx="5"/>
          </p:nvPr>
        </p:nvSpPr>
        <p:spPr/>
        <p:txBody>
          <a:bodyPr/>
          <a:lstStyle/>
          <a:p>
            <a:fld id="{39FEBD74-E25B-4B1F-A1E0-A331F1158A2B}" type="slidenum">
              <a:rPr lang="en-CA" smtClean="0"/>
              <a:t>8</a:t>
            </a:fld>
            <a:endParaRPr lang="en-CA"/>
          </a:p>
        </p:txBody>
      </p:sp>
    </p:spTree>
    <p:extLst>
      <p:ext uri="{BB962C8B-B14F-4D97-AF65-F5344CB8AC3E}">
        <p14:creationId xmlns:p14="http://schemas.microsoft.com/office/powerpoint/2010/main" val="3320871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It is not explicitly stated whether or not the 40 days were concurrent with the 390 days (4:9 suggests concurrent)</a:t>
            </a:r>
          </a:p>
          <a:p>
            <a:pPr marL="171450" indent="-171450">
              <a:buFont typeface="Arial" panose="020B0604020202020204" pitchFamily="34" charset="0"/>
              <a:buChar char="•"/>
            </a:pPr>
            <a:r>
              <a:rPr lang="en-CA" b="1" u="sng" dirty="0"/>
              <a:t>Here Ezekiel is told to “prophecy”: the coming destruction was real and imminent</a:t>
            </a:r>
          </a:p>
          <a:p>
            <a:pPr marL="171450" indent="-171450">
              <a:buFont typeface="Arial" panose="020B0604020202020204" pitchFamily="34" charset="0"/>
              <a:buChar char="•"/>
            </a:pPr>
            <a:r>
              <a:rPr lang="en-CA" dirty="0"/>
              <a:t>The “binding” probably just meant Ezekiel was “rigid” during the periods he lay on his side</a:t>
            </a:r>
          </a:p>
          <a:p>
            <a:pPr marL="171450" indent="-171450">
              <a:buFont typeface="Arial" panose="020B0604020202020204" pitchFamily="34" charset="0"/>
              <a:buChar char="•"/>
            </a:pPr>
            <a:r>
              <a:rPr lang="he-IL" dirty="0"/>
              <a:t>עָוֹן</a:t>
            </a:r>
            <a:r>
              <a:rPr lang="en-CA" dirty="0"/>
              <a:t> - `</a:t>
            </a:r>
            <a:r>
              <a:rPr lang="en-CA" dirty="0" err="1"/>
              <a:t>awon</a:t>
            </a:r>
            <a:r>
              <a:rPr lang="en-CA" dirty="0"/>
              <a:t>:  ESV text has “punishment” which implies expiation, Christ’s role, Ezekiel is foreshadowing the exile caused by the “iniquity” (ESV footnote)</a:t>
            </a:r>
          </a:p>
        </p:txBody>
      </p:sp>
      <p:sp>
        <p:nvSpPr>
          <p:cNvPr id="4" name="Slide Number Placeholder 3"/>
          <p:cNvSpPr>
            <a:spLocks noGrp="1"/>
          </p:cNvSpPr>
          <p:nvPr>
            <p:ph type="sldNum" sz="quarter" idx="5"/>
          </p:nvPr>
        </p:nvSpPr>
        <p:spPr/>
        <p:txBody>
          <a:bodyPr/>
          <a:lstStyle/>
          <a:p>
            <a:fld id="{39FEBD74-E25B-4B1F-A1E0-A331F1158A2B}" type="slidenum">
              <a:rPr lang="en-CA" smtClean="0"/>
              <a:t>9</a:t>
            </a:fld>
            <a:endParaRPr lang="en-CA"/>
          </a:p>
        </p:txBody>
      </p:sp>
    </p:spTree>
    <p:extLst>
      <p:ext uri="{BB962C8B-B14F-4D97-AF65-F5344CB8AC3E}">
        <p14:creationId xmlns:p14="http://schemas.microsoft.com/office/powerpoint/2010/main" val="81980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20E78-24AD-44D1-9497-3748D77E3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8A01AC6-F6F3-4C8F-9306-227C0E67D9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FEF5CE0E-28A1-4753-B6CB-EA84E539B80D}"/>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5" name="Footer Placeholder 4">
            <a:extLst>
              <a:ext uri="{FF2B5EF4-FFF2-40B4-BE49-F238E27FC236}">
                <a16:creationId xmlns:a16="http://schemas.microsoft.com/office/drawing/2014/main" id="{2473E5E1-6875-446E-B398-A51F38A6FB1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B339B94-32E5-444D-AA56-C086EB40AADB}"/>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2531563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3A383-E4C1-4F11-A23A-22DCE0F0B2BC}"/>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CC32E4B-1E76-429F-A724-8C1AFF68E29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0E0E53D-458B-4233-AA6C-BE609E31F3C5}"/>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5" name="Footer Placeholder 4">
            <a:extLst>
              <a:ext uri="{FF2B5EF4-FFF2-40B4-BE49-F238E27FC236}">
                <a16:creationId xmlns:a16="http://schemas.microsoft.com/office/drawing/2014/main" id="{F7D7CEE9-4C46-4E1A-B8E7-7B50B9A071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7C3FAD1-ADD6-40A5-8AD7-8AEFDA67AAAE}"/>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3656228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E00C2F8-203B-47FE-811A-013C77FB085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5EA6F07-65B4-4325-99C6-B809C7EAB6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3706B1E-EFD2-4707-A225-061421B79328}"/>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5" name="Footer Placeholder 4">
            <a:extLst>
              <a:ext uri="{FF2B5EF4-FFF2-40B4-BE49-F238E27FC236}">
                <a16:creationId xmlns:a16="http://schemas.microsoft.com/office/drawing/2014/main" id="{4994AF99-FD9A-4993-88ED-E05ABE1798A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81B9E-6EC5-4547-9AE6-86B8B77CACF4}"/>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982437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B01F2-8DB1-4F5E-9FB9-C8B9F9C22058}"/>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D993D81-ACFD-4C7E-AC86-590F97FD95E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194EE39-BDA6-4CF1-A537-E6E68D4F3385}"/>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5" name="Footer Placeholder 4">
            <a:extLst>
              <a:ext uri="{FF2B5EF4-FFF2-40B4-BE49-F238E27FC236}">
                <a16:creationId xmlns:a16="http://schemas.microsoft.com/office/drawing/2014/main" id="{957E576F-272E-4CD5-8DEC-2A276B0BD10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A8039B0-2E89-4683-BF81-5FF4A0D19094}"/>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2110377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1CF94-F2C6-4C47-971B-F531407E55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7AD25BD-0688-482D-ADD0-109B67A867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30253B-11C6-456F-B986-1B4895CD28C6}"/>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5" name="Footer Placeholder 4">
            <a:extLst>
              <a:ext uri="{FF2B5EF4-FFF2-40B4-BE49-F238E27FC236}">
                <a16:creationId xmlns:a16="http://schemas.microsoft.com/office/drawing/2014/main" id="{CA8F1148-37BF-4003-B1A7-82F0A4B7FBD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1DC9060-542C-411C-94B7-20CF0D88967B}"/>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2127837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6FF2F-7C85-498F-88C4-C42D400BBD1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FAE1F8D-2B0D-4A4D-9233-1B365728BE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477B80BB-E451-4D80-B3CE-6CEECF49D4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C2E78B8-05C0-46AD-9B23-45329999032D}"/>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6" name="Footer Placeholder 5">
            <a:extLst>
              <a:ext uri="{FF2B5EF4-FFF2-40B4-BE49-F238E27FC236}">
                <a16:creationId xmlns:a16="http://schemas.microsoft.com/office/drawing/2014/main" id="{CA41D43A-2549-492E-9DF4-84E75A9A41E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FD4A7B1-54E9-4AF2-ABCE-5779403EAE33}"/>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2778822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14BF8-7DAD-4D39-BE5D-597FD9E8D386}"/>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14B7FD15-3D4A-4BD7-858F-2B76AEC07D5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063C94-0E8C-4B5E-A7DB-9F7DB16AC3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D6FEDB0-1644-405B-8B08-CEC32F80DB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7340B8-03E1-471A-922B-FEFEA7C281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983487D-295B-4D89-83F9-AC5F00680811}"/>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8" name="Footer Placeholder 7">
            <a:extLst>
              <a:ext uri="{FF2B5EF4-FFF2-40B4-BE49-F238E27FC236}">
                <a16:creationId xmlns:a16="http://schemas.microsoft.com/office/drawing/2014/main" id="{768AF0B6-184C-40B8-9F39-5B7A2114CCA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D41BFB6C-BDE2-400C-94A2-36CA5DFC30BA}"/>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42209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F843B-3575-4143-8596-C37E12A9056A}"/>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CD9D61-B6D3-4BE1-8C0A-C8C388007B06}"/>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4" name="Footer Placeholder 3">
            <a:extLst>
              <a:ext uri="{FF2B5EF4-FFF2-40B4-BE49-F238E27FC236}">
                <a16:creationId xmlns:a16="http://schemas.microsoft.com/office/drawing/2014/main" id="{23714099-6552-4D3E-8C5D-01931B1F518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70A1927D-EA37-49B8-86B5-8686BE0EB33A}"/>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344856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19B9C91-7CF4-4494-BC72-238437902688}"/>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3" name="Footer Placeholder 2">
            <a:extLst>
              <a:ext uri="{FF2B5EF4-FFF2-40B4-BE49-F238E27FC236}">
                <a16:creationId xmlns:a16="http://schemas.microsoft.com/office/drawing/2014/main" id="{475F5942-DD55-4B37-9FF7-E76298A09AB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11A68DAA-418B-42EF-B415-C447103320A5}"/>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144052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DA5CF-2FCD-4F9C-99E4-7C95A3375C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B804689-C378-48BD-82EA-725545EBE7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8053417-42E6-43BB-B2EF-FDE4161CF9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12AF79-6D44-4C45-8B49-EA8DD8C60CA5}"/>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6" name="Footer Placeholder 5">
            <a:extLst>
              <a:ext uri="{FF2B5EF4-FFF2-40B4-BE49-F238E27FC236}">
                <a16:creationId xmlns:a16="http://schemas.microsoft.com/office/drawing/2014/main" id="{64EF62F5-717E-4117-828A-386A4B69A68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FC1B73A-BAE2-4337-B449-369CFF7F3386}"/>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3838064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8D423-E3CF-47AE-9B9C-4A60ACFF81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44E77E9-9C8A-4BEB-9AE5-2DBB1CD546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7802A6E-4187-499E-B9C5-30327D8BED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20A117-8422-4391-88F6-6912C9E408F3}"/>
              </a:ext>
            </a:extLst>
          </p:cNvPr>
          <p:cNvSpPr>
            <a:spLocks noGrp="1"/>
          </p:cNvSpPr>
          <p:nvPr>
            <p:ph type="dt" sz="half" idx="10"/>
          </p:nvPr>
        </p:nvSpPr>
        <p:spPr/>
        <p:txBody>
          <a:bodyPr/>
          <a:lstStyle/>
          <a:p>
            <a:fld id="{C0342AF3-B474-4329-8E97-9856A68782EB}" type="datetimeFigureOut">
              <a:rPr lang="en-CA" smtClean="0"/>
              <a:t>2022-04-13</a:t>
            </a:fld>
            <a:endParaRPr lang="en-CA"/>
          </a:p>
        </p:txBody>
      </p:sp>
      <p:sp>
        <p:nvSpPr>
          <p:cNvPr id="6" name="Footer Placeholder 5">
            <a:extLst>
              <a:ext uri="{FF2B5EF4-FFF2-40B4-BE49-F238E27FC236}">
                <a16:creationId xmlns:a16="http://schemas.microsoft.com/office/drawing/2014/main" id="{7A0884A4-724A-4F5E-8205-0E4F75B8BAC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7AA20471-F987-44D0-9AA1-9D52F1ED05DF}"/>
              </a:ext>
            </a:extLst>
          </p:cNvPr>
          <p:cNvSpPr>
            <a:spLocks noGrp="1"/>
          </p:cNvSpPr>
          <p:nvPr>
            <p:ph type="sldNum" sz="quarter" idx="12"/>
          </p:nvPr>
        </p:nvSpPr>
        <p:spPr/>
        <p:txBody>
          <a:bodyPr/>
          <a:lstStyle/>
          <a:p>
            <a:fld id="{3ED571D0-DBCB-40EC-ABEB-5235AC3875DD}" type="slidenum">
              <a:rPr lang="en-CA" smtClean="0"/>
              <a:t>‹#›</a:t>
            </a:fld>
            <a:endParaRPr lang="en-CA"/>
          </a:p>
        </p:txBody>
      </p:sp>
    </p:spTree>
    <p:extLst>
      <p:ext uri="{BB962C8B-B14F-4D97-AF65-F5344CB8AC3E}">
        <p14:creationId xmlns:p14="http://schemas.microsoft.com/office/powerpoint/2010/main" val="3417054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CDCD64-94FD-4E0E-AD28-5FDBF3295A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617296C-5016-41D0-8DD2-E50F91D6F0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D84AD6D-CEBB-4DB3-899D-9A5778E48C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342AF3-B474-4329-8E97-9856A68782EB}" type="datetimeFigureOut">
              <a:rPr lang="en-CA" smtClean="0"/>
              <a:t>2022-04-13</a:t>
            </a:fld>
            <a:endParaRPr lang="en-CA"/>
          </a:p>
        </p:txBody>
      </p:sp>
      <p:sp>
        <p:nvSpPr>
          <p:cNvPr id="5" name="Footer Placeholder 4">
            <a:extLst>
              <a:ext uri="{FF2B5EF4-FFF2-40B4-BE49-F238E27FC236}">
                <a16:creationId xmlns:a16="http://schemas.microsoft.com/office/drawing/2014/main" id="{859EC618-2D08-45F6-8744-B096AF4EFF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E11662EB-5BE9-4810-801F-DF3CD31609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D571D0-DBCB-40EC-ABEB-5235AC3875DD}" type="slidenum">
              <a:rPr lang="en-CA" smtClean="0"/>
              <a:t>‹#›</a:t>
            </a:fld>
            <a:endParaRPr lang="en-CA"/>
          </a:p>
        </p:txBody>
      </p:sp>
    </p:spTree>
    <p:extLst>
      <p:ext uri="{BB962C8B-B14F-4D97-AF65-F5344CB8AC3E}">
        <p14:creationId xmlns:p14="http://schemas.microsoft.com/office/powerpoint/2010/main" val="1906362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FC06-78B6-4D68-9C2F-91B870D92A5B}"/>
              </a:ext>
            </a:extLst>
          </p:cNvPr>
          <p:cNvSpPr>
            <a:spLocks noGrp="1"/>
          </p:cNvSpPr>
          <p:nvPr>
            <p:ph type="ctrTitle"/>
          </p:nvPr>
        </p:nvSpPr>
        <p:spPr>
          <a:xfrm>
            <a:off x="0" y="1"/>
            <a:ext cx="12192000" cy="1600200"/>
          </a:xfrm>
        </p:spPr>
        <p:txBody>
          <a:bodyPr/>
          <a:lstStyle/>
          <a:p>
            <a:r>
              <a:rPr lang="en-CA" dirty="0">
                <a:latin typeface="Arial Black" panose="020B0A04020102020204" pitchFamily="34" charset="0"/>
              </a:rPr>
              <a:t>Ezekiel – Getting Attention</a:t>
            </a:r>
          </a:p>
        </p:txBody>
      </p:sp>
      <p:sp>
        <p:nvSpPr>
          <p:cNvPr id="3" name="Subtitle 2">
            <a:extLst>
              <a:ext uri="{FF2B5EF4-FFF2-40B4-BE49-F238E27FC236}">
                <a16:creationId xmlns:a16="http://schemas.microsoft.com/office/drawing/2014/main" id="{6539FF94-5884-4FEA-A4AE-A04A09BCC14D}"/>
              </a:ext>
            </a:extLst>
          </p:cNvPr>
          <p:cNvSpPr>
            <a:spLocks noGrp="1"/>
          </p:cNvSpPr>
          <p:nvPr>
            <p:ph type="subTitle" idx="1"/>
          </p:nvPr>
        </p:nvSpPr>
        <p:spPr>
          <a:xfrm>
            <a:off x="0" y="2169763"/>
            <a:ext cx="12192000" cy="4386312"/>
          </a:xfrm>
        </p:spPr>
        <p:txBody>
          <a:bodyPr/>
          <a:lstStyle/>
          <a:p>
            <a:r>
              <a:rPr lang="en-CA" sz="3200" i="1" dirty="0">
                <a:solidFill>
                  <a:srgbClr val="FF0000"/>
                </a:solidFill>
              </a:rPr>
              <a:t>And the hand of the LORD was upon me there.  And he said to me …</a:t>
            </a:r>
          </a:p>
          <a:p>
            <a:r>
              <a:rPr lang="en-CA" sz="3200" i="1" dirty="0">
                <a:solidFill>
                  <a:srgbClr val="FF0000"/>
                </a:solidFill>
              </a:rPr>
              <a:t>Go, </a:t>
            </a:r>
            <a:r>
              <a:rPr lang="en-CA" sz="3200" b="1" i="1" dirty="0">
                <a:solidFill>
                  <a:srgbClr val="FF0000"/>
                </a:solidFill>
                <a:highlight>
                  <a:srgbClr val="FFFF00"/>
                </a:highlight>
              </a:rPr>
              <a:t>shut yourself within your house</a:t>
            </a:r>
            <a:r>
              <a:rPr lang="en-CA" sz="3200" i="1" dirty="0">
                <a:solidFill>
                  <a:srgbClr val="FF0000"/>
                </a:solidFill>
              </a:rPr>
              <a:t>.  </a:t>
            </a:r>
          </a:p>
          <a:p>
            <a:r>
              <a:rPr lang="en-CA" sz="3200" i="1" dirty="0">
                <a:solidFill>
                  <a:srgbClr val="FF0000"/>
                </a:solidFill>
              </a:rPr>
              <a:t>… so that you cannot go out among the people.</a:t>
            </a:r>
          </a:p>
          <a:p>
            <a:r>
              <a:rPr lang="en-CA" sz="3200" i="1" dirty="0">
                <a:solidFill>
                  <a:srgbClr val="FF0000"/>
                </a:solidFill>
              </a:rPr>
              <a:t>… </a:t>
            </a:r>
            <a:r>
              <a:rPr lang="en-CA" sz="3200" b="1" i="1" dirty="0">
                <a:solidFill>
                  <a:srgbClr val="FF0000"/>
                </a:solidFill>
                <a:highlight>
                  <a:srgbClr val="FFFF00"/>
                </a:highlight>
              </a:rPr>
              <a:t>you shall be mute</a:t>
            </a:r>
            <a:r>
              <a:rPr lang="en-CA" sz="3200" i="1" dirty="0">
                <a:solidFill>
                  <a:srgbClr val="FF0000"/>
                </a:solidFill>
              </a:rPr>
              <a:t> and unable to reprove them …</a:t>
            </a:r>
          </a:p>
          <a:p>
            <a:r>
              <a:rPr lang="en-CA" sz="3200" i="1" dirty="0">
                <a:solidFill>
                  <a:srgbClr val="FF0000"/>
                </a:solidFill>
              </a:rPr>
              <a:t>But when I speak with you, I will open your mouth …</a:t>
            </a:r>
          </a:p>
          <a:p>
            <a:r>
              <a:rPr lang="en-CA" sz="3200" i="1" dirty="0">
                <a:solidFill>
                  <a:srgbClr val="FF0000"/>
                </a:solidFill>
              </a:rPr>
              <a:t>And </a:t>
            </a:r>
            <a:r>
              <a:rPr lang="en-CA" sz="3200" b="1" i="1" dirty="0">
                <a:solidFill>
                  <a:srgbClr val="FF0000"/>
                </a:solidFill>
                <a:highlight>
                  <a:srgbClr val="FFFF00"/>
                </a:highlight>
              </a:rPr>
              <a:t>they shall know that I am the LORD</a:t>
            </a:r>
            <a:r>
              <a:rPr lang="en-CA" sz="3200" i="1" dirty="0">
                <a:solidFill>
                  <a:srgbClr val="FF0000"/>
                </a:solidFill>
              </a:rPr>
              <a:t> …</a:t>
            </a:r>
          </a:p>
          <a:p>
            <a:pPr lvl="1" algn="r"/>
            <a:r>
              <a:rPr lang="en-CA" dirty="0"/>
              <a:t>Ezekiel 3:22, 24-27, 5:13 ESV</a:t>
            </a:r>
          </a:p>
        </p:txBody>
      </p:sp>
      <p:sp>
        <p:nvSpPr>
          <p:cNvPr id="5" name="TextBox 4">
            <a:extLst>
              <a:ext uri="{FF2B5EF4-FFF2-40B4-BE49-F238E27FC236}">
                <a16:creationId xmlns:a16="http://schemas.microsoft.com/office/drawing/2014/main" id="{55BA6223-D7AB-47B2-82EE-971B2585C8AD}"/>
              </a:ext>
            </a:extLst>
          </p:cNvPr>
          <p:cNvSpPr txBox="1"/>
          <p:nvPr/>
        </p:nvSpPr>
        <p:spPr>
          <a:xfrm>
            <a:off x="0" y="6525999"/>
            <a:ext cx="12192000" cy="253916"/>
          </a:xfrm>
          <a:prstGeom prst="rect">
            <a:avLst/>
          </a:prstGeom>
          <a:noFill/>
        </p:spPr>
        <p:txBody>
          <a:bodyPr wrap="square">
            <a:spAutoFit/>
          </a:bodyPr>
          <a:lstStyle/>
          <a:p>
            <a:r>
              <a:rPr lang="en-CA" sz="1050" dirty="0"/>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2217358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34A0-20C9-4E3B-A35F-49C40955814B}"/>
              </a:ext>
            </a:extLst>
          </p:cNvPr>
          <p:cNvSpPr>
            <a:spLocks noGrp="1"/>
          </p:cNvSpPr>
          <p:nvPr>
            <p:ph type="title"/>
          </p:nvPr>
        </p:nvSpPr>
        <p:spPr>
          <a:xfrm>
            <a:off x="838200" y="1"/>
            <a:ext cx="10515600" cy="1147481"/>
          </a:xfrm>
        </p:spPr>
        <p:txBody>
          <a:bodyPr/>
          <a:lstStyle/>
          <a:p>
            <a:pPr algn="ctr"/>
            <a:r>
              <a:rPr lang="en-CA" dirty="0">
                <a:latin typeface="Arial Black" panose="020B0A04020102020204" pitchFamily="34" charset="0"/>
              </a:rPr>
              <a:t>“Iniquity”</a:t>
            </a:r>
          </a:p>
        </p:txBody>
      </p:sp>
      <p:sp>
        <p:nvSpPr>
          <p:cNvPr id="3" name="Content Placeholder 2">
            <a:extLst>
              <a:ext uri="{FF2B5EF4-FFF2-40B4-BE49-F238E27FC236}">
                <a16:creationId xmlns:a16="http://schemas.microsoft.com/office/drawing/2014/main" id="{FE7954C4-0862-49BE-83FE-251F47F9BC18}"/>
              </a:ext>
            </a:extLst>
          </p:cNvPr>
          <p:cNvSpPr>
            <a:spLocks noGrp="1"/>
          </p:cNvSpPr>
          <p:nvPr>
            <p:ph idx="1"/>
          </p:nvPr>
        </p:nvSpPr>
        <p:spPr>
          <a:xfrm>
            <a:off x="0" y="1021977"/>
            <a:ext cx="12192000" cy="5163672"/>
          </a:xfrm>
        </p:spPr>
        <p:txBody>
          <a:bodyPr>
            <a:normAutofit/>
          </a:bodyPr>
          <a:lstStyle/>
          <a:p>
            <a:pPr>
              <a:lnSpc>
                <a:spcPct val="80000"/>
              </a:lnSpc>
              <a:spcBef>
                <a:spcPts val="600"/>
              </a:spcBef>
            </a:pPr>
            <a:r>
              <a:rPr lang="en-CA" dirty="0"/>
              <a:t>The word translated </a:t>
            </a:r>
            <a:r>
              <a:rPr lang="en-CA" b="1" dirty="0">
                <a:highlight>
                  <a:srgbClr val="FFFF00"/>
                </a:highlight>
              </a:rPr>
              <a:t>“iniquity” is</a:t>
            </a:r>
            <a:r>
              <a:rPr lang="en-CA" b="1" dirty="0">
                <a:highlight>
                  <a:srgbClr val="FFFF00"/>
                </a:highlight>
                <a:cs typeface="+mj-cs"/>
              </a:rPr>
              <a:t> </a:t>
            </a:r>
            <a:r>
              <a:rPr lang="he-IL" b="1" dirty="0">
                <a:highlight>
                  <a:srgbClr val="FFFF00"/>
                </a:highlight>
                <a:cs typeface="+mj-cs"/>
              </a:rPr>
              <a:t>עָוֹן</a:t>
            </a:r>
            <a:r>
              <a:rPr lang="en-CA" b="1" dirty="0">
                <a:highlight>
                  <a:srgbClr val="FFFF00"/>
                </a:highlight>
              </a:rPr>
              <a:t> - `</a:t>
            </a:r>
            <a:r>
              <a:rPr lang="en-CA" b="1" dirty="0" err="1">
                <a:highlight>
                  <a:srgbClr val="FFFF00"/>
                </a:highlight>
              </a:rPr>
              <a:t>awon</a:t>
            </a:r>
            <a:r>
              <a:rPr lang="en-CA" dirty="0"/>
              <a:t>, *Holladay defines it as “activity that is crooked or wrong”, “offense”, “sin”, “guilt”, “punishment”, a wide range of meaning – ESV has “punishment” in the text “iniquity” in footnote</a:t>
            </a:r>
          </a:p>
          <a:p>
            <a:pPr>
              <a:lnSpc>
                <a:spcPct val="80000"/>
              </a:lnSpc>
              <a:spcBef>
                <a:spcPts val="600"/>
              </a:spcBef>
            </a:pPr>
            <a:r>
              <a:rPr lang="en-CA" b="1" dirty="0">
                <a:highlight>
                  <a:srgbClr val="FFFF00"/>
                </a:highlight>
              </a:rPr>
              <a:t>“punishment” implies that Ezekiel is “atoning”</a:t>
            </a:r>
            <a:r>
              <a:rPr lang="en-CA" dirty="0"/>
              <a:t> for the iniquity, which is the role of the sacrifice – looking to the Messiah; so, “iniquity” is preferable</a:t>
            </a:r>
          </a:p>
          <a:p>
            <a:pPr>
              <a:lnSpc>
                <a:spcPct val="80000"/>
              </a:lnSpc>
              <a:spcBef>
                <a:spcPts val="600"/>
              </a:spcBef>
            </a:pPr>
            <a:r>
              <a:rPr lang="en-CA" b="1" dirty="0">
                <a:highlight>
                  <a:srgbClr val="FFFF00"/>
                </a:highlight>
              </a:rPr>
              <a:t>The role of the priest is to “bear the iniquity”</a:t>
            </a:r>
            <a:r>
              <a:rPr lang="en-CA" dirty="0"/>
              <a:t> (Exodus 28:38, Numbers 18:1) until it is expiated through sacrifice  </a:t>
            </a:r>
          </a:p>
          <a:p>
            <a:pPr>
              <a:lnSpc>
                <a:spcPct val="80000"/>
              </a:lnSpc>
              <a:spcBef>
                <a:spcPts val="600"/>
              </a:spcBef>
            </a:pPr>
            <a:r>
              <a:rPr lang="en-CA" dirty="0"/>
              <a:t>So the 390 days look to </a:t>
            </a:r>
            <a:r>
              <a:rPr lang="en-CA" b="1" dirty="0">
                <a:highlight>
                  <a:srgbClr val="FFFF00"/>
                </a:highlight>
              </a:rPr>
              <a:t>the period of Israel’s iniquity</a:t>
            </a:r>
            <a:r>
              <a:rPr lang="en-CA" dirty="0"/>
              <a:t>: this is approximately the number of years the first temple stood (586 + 390 = 976) </a:t>
            </a:r>
          </a:p>
          <a:p>
            <a:pPr>
              <a:lnSpc>
                <a:spcPct val="80000"/>
              </a:lnSpc>
              <a:spcBef>
                <a:spcPts val="600"/>
              </a:spcBef>
            </a:pPr>
            <a:r>
              <a:rPr lang="en-CA" dirty="0"/>
              <a:t>When Ezekiel performed this action in 593BC, the date of 586BC for the destruction of the temple had NOT been established </a:t>
            </a:r>
          </a:p>
          <a:p>
            <a:pPr>
              <a:lnSpc>
                <a:spcPct val="80000"/>
              </a:lnSpc>
              <a:spcBef>
                <a:spcPts val="600"/>
              </a:spcBef>
            </a:pPr>
            <a:r>
              <a:rPr lang="en-CA" dirty="0"/>
              <a:t>The first temple was constructed during the period 968BC to 961BC </a:t>
            </a:r>
            <a:br>
              <a:rPr lang="en-CA" dirty="0"/>
            </a:br>
            <a:r>
              <a:rPr lang="en-CA" dirty="0"/>
              <a:t>(1 Kings 6:37-38)</a:t>
            </a:r>
          </a:p>
          <a:p>
            <a:endParaRPr lang="en-CA" dirty="0"/>
          </a:p>
          <a:p>
            <a:endParaRPr lang="en-CA" dirty="0"/>
          </a:p>
          <a:p>
            <a:endParaRPr lang="en-CA" dirty="0"/>
          </a:p>
        </p:txBody>
      </p:sp>
      <p:sp>
        <p:nvSpPr>
          <p:cNvPr id="5" name="TextBox 4">
            <a:extLst>
              <a:ext uri="{FF2B5EF4-FFF2-40B4-BE49-F238E27FC236}">
                <a16:creationId xmlns:a16="http://schemas.microsoft.com/office/drawing/2014/main" id="{B440566F-F6C0-4E80-BCD6-65EDF98E5DE3}"/>
              </a:ext>
            </a:extLst>
          </p:cNvPr>
          <p:cNvSpPr txBox="1"/>
          <p:nvPr/>
        </p:nvSpPr>
        <p:spPr>
          <a:xfrm>
            <a:off x="0" y="6185649"/>
            <a:ext cx="12192000" cy="707886"/>
          </a:xfrm>
          <a:prstGeom prst="rect">
            <a:avLst/>
          </a:prstGeom>
          <a:noFill/>
        </p:spPr>
        <p:txBody>
          <a:bodyPr wrap="square">
            <a:spAutoFit/>
          </a:bodyPr>
          <a:lstStyle/>
          <a:p>
            <a:r>
              <a:rPr lang="en-CA" sz="2000" dirty="0"/>
              <a:t>*Holladay, W.L., A Concise Hebrew and Aramaic Lexicon of the Old Testament, William B. Eerdmans Publishing Company, Grand Rapids, Michigan, 1971, page 268</a:t>
            </a:r>
          </a:p>
        </p:txBody>
      </p:sp>
    </p:spTree>
    <p:extLst>
      <p:ext uri="{BB962C8B-B14F-4D97-AF65-F5344CB8AC3E}">
        <p14:creationId xmlns:p14="http://schemas.microsoft.com/office/powerpoint/2010/main" val="2320828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8CBCB-CE4D-4F41-9970-06CC5540A4EA}"/>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Prepare for Exile</a:t>
            </a:r>
          </a:p>
        </p:txBody>
      </p:sp>
      <p:sp>
        <p:nvSpPr>
          <p:cNvPr id="3" name="Content Placeholder 2">
            <a:extLst>
              <a:ext uri="{FF2B5EF4-FFF2-40B4-BE49-F238E27FC236}">
                <a16:creationId xmlns:a16="http://schemas.microsoft.com/office/drawing/2014/main" id="{F1276D85-818C-4FE3-AD4D-E251E48FC9F3}"/>
              </a:ext>
            </a:extLst>
          </p:cNvPr>
          <p:cNvSpPr>
            <a:spLocks noGrp="1"/>
          </p:cNvSpPr>
          <p:nvPr>
            <p:ph idx="1"/>
          </p:nvPr>
        </p:nvSpPr>
        <p:spPr>
          <a:xfrm>
            <a:off x="0" y="914400"/>
            <a:ext cx="12192000" cy="5943599"/>
          </a:xfrm>
        </p:spPr>
        <p:txBody>
          <a:bodyPr/>
          <a:lstStyle/>
          <a:p>
            <a:pPr marL="0" indent="0">
              <a:buNone/>
            </a:pPr>
            <a:r>
              <a:rPr lang="en-CA" dirty="0"/>
              <a:t>The third symbolic action, “</a:t>
            </a:r>
            <a:r>
              <a:rPr lang="en-CA" b="1" dirty="0">
                <a:highlight>
                  <a:srgbClr val="FFFF00"/>
                </a:highlight>
              </a:rPr>
              <a:t>food supply</a:t>
            </a:r>
            <a:r>
              <a:rPr lang="en-CA" dirty="0"/>
              <a:t>”: </a:t>
            </a:r>
            <a:r>
              <a:rPr lang="en-CA" sz="2400" b="1" u="sng" dirty="0"/>
              <a:t>Ezekiel 4:9-17 ESV</a:t>
            </a:r>
          </a:p>
          <a:p>
            <a:pPr marL="457200" lvl="1" indent="0">
              <a:buNone/>
            </a:pPr>
            <a:r>
              <a:rPr lang="en-CA" dirty="0"/>
              <a:t>“And you, take wheat and barley, beans and lentils, millet and emmer, and put them into a single vessel and make your bread from them.  </a:t>
            </a:r>
            <a:r>
              <a:rPr lang="en-CA" b="1" dirty="0">
                <a:highlight>
                  <a:srgbClr val="FFFF00"/>
                </a:highlight>
              </a:rPr>
              <a:t>During the number of days that you lie on your side, 390 days, you shall eat it</a:t>
            </a:r>
            <a:r>
              <a:rPr lang="en-CA" dirty="0"/>
              <a:t>.  And your food that </a:t>
            </a:r>
            <a:r>
              <a:rPr lang="en-CA" b="1" dirty="0">
                <a:highlight>
                  <a:srgbClr val="FFFF00"/>
                </a:highlight>
              </a:rPr>
              <a:t>you eat shall be by weight</a:t>
            </a:r>
            <a:r>
              <a:rPr lang="en-CA" dirty="0"/>
              <a:t>, twenty shekels a day; from day to day you shall eat it.  And water </a:t>
            </a:r>
            <a:r>
              <a:rPr lang="en-CA" b="1" dirty="0">
                <a:highlight>
                  <a:srgbClr val="FFFF00"/>
                </a:highlight>
              </a:rPr>
              <a:t>you shall drink by measure</a:t>
            </a:r>
            <a:r>
              <a:rPr lang="en-CA" dirty="0"/>
              <a:t>, the sixth part of a </a:t>
            </a:r>
            <a:r>
              <a:rPr lang="en-CA" dirty="0" err="1"/>
              <a:t>hin</a:t>
            </a:r>
            <a:r>
              <a:rPr lang="en-CA" dirty="0"/>
              <a:t>; from day to day you shall drink.  And you shall eat it as a barley cake, baking it in their sight on human dung.”  </a:t>
            </a:r>
          </a:p>
          <a:p>
            <a:pPr marL="457200" lvl="1" indent="0">
              <a:buNone/>
            </a:pPr>
            <a:r>
              <a:rPr lang="en-CA" dirty="0"/>
              <a:t>And the LORD said, “</a:t>
            </a:r>
            <a:r>
              <a:rPr lang="en-CA" b="1" dirty="0">
                <a:highlight>
                  <a:srgbClr val="FFFF00"/>
                </a:highlight>
              </a:rPr>
              <a:t>Thus shall the people of Israel eat their bread unclean, among the nations where I will drive them</a:t>
            </a:r>
            <a:r>
              <a:rPr lang="en-CA" dirty="0"/>
              <a:t>.”  Then I said, “Ah, Lord GOD! Behold, I have never defiled myself.   From my youth up till now I have never eaten what died of itself or was torn by beasts, nor has tainted meat come into my mouth.”  Then he said to me, “See, I assign to you cow’s dung instead of human dung, on which you may prepare your bread.”  </a:t>
            </a:r>
          </a:p>
          <a:p>
            <a:pPr marL="457200" lvl="1" indent="0">
              <a:buNone/>
            </a:pPr>
            <a:r>
              <a:rPr lang="en-CA" dirty="0"/>
              <a:t>Moreover, he said to me, “Son of man, behold, </a:t>
            </a:r>
            <a:r>
              <a:rPr lang="en-CA" b="1" dirty="0">
                <a:highlight>
                  <a:srgbClr val="FFFF00"/>
                </a:highlight>
              </a:rPr>
              <a:t>I will break the supply of bread in Jerusalem</a:t>
            </a:r>
            <a:r>
              <a:rPr lang="en-CA" dirty="0"/>
              <a:t>.  They shall eat bread by weight and with </a:t>
            </a:r>
            <a:r>
              <a:rPr lang="en-CA" b="1" dirty="0">
                <a:highlight>
                  <a:srgbClr val="FFFF00"/>
                </a:highlight>
              </a:rPr>
              <a:t>anxiety</a:t>
            </a:r>
            <a:r>
              <a:rPr lang="en-CA" dirty="0"/>
              <a:t>, and they shall drink water by measure and in dismay.  I will do this that they may lack bread and water, and </a:t>
            </a:r>
            <a:r>
              <a:rPr lang="en-CA" b="1" dirty="0">
                <a:highlight>
                  <a:srgbClr val="FFFF00"/>
                </a:highlight>
              </a:rPr>
              <a:t>look at one another in dismay</a:t>
            </a:r>
            <a:r>
              <a:rPr lang="en-CA" dirty="0"/>
              <a:t>, and </a:t>
            </a:r>
            <a:r>
              <a:rPr lang="en-CA" b="1" dirty="0">
                <a:highlight>
                  <a:srgbClr val="FFFF00"/>
                </a:highlight>
              </a:rPr>
              <a:t>rot away</a:t>
            </a:r>
            <a:r>
              <a:rPr lang="en-CA" dirty="0"/>
              <a:t> because of their [iniquity].</a:t>
            </a:r>
          </a:p>
        </p:txBody>
      </p:sp>
    </p:spTree>
    <p:extLst>
      <p:ext uri="{BB962C8B-B14F-4D97-AF65-F5344CB8AC3E}">
        <p14:creationId xmlns:p14="http://schemas.microsoft.com/office/powerpoint/2010/main" val="2805043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0CB4B-CB87-4EE6-80E7-2369558326A1}"/>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Covenant Curses</a:t>
            </a:r>
            <a:endParaRPr lang="en-CA" dirty="0"/>
          </a:p>
        </p:txBody>
      </p:sp>
      <p:sp>
        <p:nvSpPr>
          <p:cNvPr id="3" name="Content Placeholder 2">
            <a:extLst>
              <a:ext uri="{FF2B5EF4-FFF2-40B4-BE49-F238E27FC236}">
                <a16:creationId xmlns:a16="http://schemas.microsoft.com/office/drawing/2014/main" id="{056F4374-EDE8-429A-876C-69D98D0ED978}"/>
              </a:ext>
            </a:extLst>
          </p:cNvPr>
          <p:cNvSpPr>
            <a:spLocks noGrp="1"/>
          </p:cNvSpPr>
          <p:nvPr>
            <p:ph idx="1"/>
          </p:nvPr>
        </p:nvSpPr>
        <p:spPr>
          <a:xfrm>
            <a:off x="0" y="1183342"/>
            <a:ext cx="12192000" cy="5674658"/>
          </a:xfrm>
        </p:spPr>
        <p:txBody>
          <a:bodyPr/>
          <a:lstStyle/>
          <a:p>
            <a:pPr marL="457200" lvl="1" indent="0">
              <a:buNone/>
            </a:pPr>
            <a:r>
              <a:rPr lang="en-CA" b="1" u="sng" dirty="0"/>
              <a:t>Leviticus 26:26, 33, 38-39 ESV</a:t>
            </a:r>
          </a:p>
          <a:p>
            <a:pPr marL="457200" lvl="1" indent="0">
              <a:spcBef>
                <a:spcPts val="0"/>
              </a:spcBef>
              <a:buNone/>
            </a:pPr>
            <a:r>
              <a:rPr lang="en-CA" dirty="0"/>
              <a:t>… </a:t>
            </a:r>
            <a:r>
              <a:rPr lang="en-CA" b="1" dirty="0">
                <a:highlight>
                  <a:srgbClr val="FFFF00"/>
                </a:highlight>
              </a:rPr>
              <a:t>I break your supply of bread</a:t>
            </a:r>
            <a:r>
              <a:rPr lang="en-CA" dirty="0"/>
              <a:t>, ten women shall bake your bread in a single oven and shall dole out your bread again by weight, and </a:t>
            </a:r>
            <a:r>
              <a:rPr lang="en-CA" b="1" dirty="0">
                <a:highlight>
                  <a:srgbClr val="FFFF00"/>
                </a:highlight>
              </a:rPr>
              <a:t>you shall eat and not be satisfied</a:t>
            </a:r>
            <a:r>
              <a:rPr lang="en-CA" dirty="0"/>
              <a:t>.</a:t>
            </a:r>
          </a:p>
          <a:p>
            <a:pPr marL="457200" lvl="1" indent="0">
              <a:spcBef>
                <a:spcPts val="300"/>
              </a:spcBef>
              <a:buNone/>
            </a:pPr>
            <a:r>
              <a:rPr lang="en-CA" dirty="0"/>
              <a:t>… </a:t>
            </a:r>
            <a:r>
              <a:rPr lang="en-CA" b="1" dirty="0">
                <a:highlight>
                  <a:srgbClr val="FFFF00"/>
                </a:highlight>
              </a:rPr>
              <a:t>I will scatter you among the nations</a:t>
            </a:r>
            <a:r>
              <a:rPr lang="en-CA" dirty="0"/>
              <a:t> … your land shall be a desolation, and your cities shall be a waste.</a:t>
            </a:r>
          </a:p>
          <a:p>
            <a:pPr marL="457200" lvl="1" indent="0">
              <a:spcBef>
                <a:spcPts val="300"/>
              </a:spcBef>
              <a:buNone/>
            </a:pPr>
            <a:r>
              <a:rPr lang="en-CA" dirty="0"/>
              <a:t>… you shall perish among the nations, and the land of your enemies shall eat you up.  And those of </a:t>
            </a:r>
            <a:r>
              <a:rPr lang="en-CA" b="1" dirty="0">
                <a:highlight>
                  <a:srgbClr val="FFFF00"/>
                </a:highlight>
              </a:rPr>
              <a:t>you who are left shall rot away</a:t>
            </a:r>
            <a:r>
              <a:rPr lang="en-CA" dirty="0"/>
              <a:t> in your enemies’ lands because of their iniquity …</a:t>
            </a:r>
          </a:p>
          <a:p>
            <a:pPr marL="457200" lvl="1" indent="0">
              <a:spcBef>
                <a:spcPts val="1200"/>
              </a:spcBef>
              <a:buNone/>
            </a:pPr>
            <a:r>
              <a:rPr lang="en-CA" b="1" u="sng" dirty="0"/>
              <a:t>Deuteronomy 28:17, 48, 52, 65 ESV</a:t>
            </a:r>
          </a:p>
          <a:p>
            <a:pPr marL="457200" lvl="1" indent="0">
              <a:spcBef>
                <a:spcPts val="0"/>
              </a:spcBef>
              <a:buNone/>
            </a:pPr>
            <a:r>
              <a:rPr lang="en-CA" b="1" dirty="0">
                <a:highlight>
                  <a:srgbClr val="FFFF00"/>
                </a:highlight>
              </a:rPr>
              <a:t>Cursed shall be your basket and your kneading bowl</a:t>
            </a:r>
            <a:r>
              <a:rPr lang="en-CA" dirty="0"/>
              <a:t>. </a:t>
            </a:r>
          </a:p>
          <a:p>
            <a:pPr marL="457200" lvl="1" indent="0">
              <a:spcBef>
                <a:spcPts val="300"/>
              </a:spcBef>
              <a:buNone/>
            </a:pPr>
            <a:r>
              <a:rPr lang="en-CA" dirty="0"/>
              <a:t>… </a:t>
            </a:r>
            <a:r>
              <a:rPr lang="en-CA" b="1" dirty="0">
                <a:highlight>
                  <a:srgbClr val="FFFF00"/>
                </a:highlight>
              </a:rPr>
              <a:t>you shall serve your enemies</a:t>
            </a:r>
            <a:r>
              <a:rPr lang="en-CA" dirty="0"/>
              <a:t> whom the LORD will send against you, in hunger and thirst, in nakedness, and lacking everything. </a:t>
            </a:r>
          </a:p>
          <a:p>
            <a:pPr marL="457200" lvl="1" indent="0">
              <a:spcBef>
                <a:spcPts val="300"/>
              </a:spcBef>
              <a:buNone/>
            </a:pPr>
            <a:r>
              <a:rPr lang="en-CA" b="1" dirty="0">
                <a:highlight>
                  <a:srgbClr val="FFFF00"/>
                </a:highlight>
              </a:rPr>
              <a:t>They shall besiege you</a:t>
            </a:r>
            <a:r>
              <a:rPr lang="en-CA" dirty="0"/>
              <a:t> in all your towns, until your high and fortified walls, in which you trusted, come down throughout all your land. </a:t>
            </a:r>
          </a:p>
          <a:p>
            <a:pPr marL="457200" lvl="1" indent="0">
              <a:spcBef>
                <a:spcPts val="300"/>
              </a:spcBef>
              <a:buNone/>
            </a:pPr>
            <a:r>
              <a:rPr lang="en-CA" dirty="0"/>
              <a:t>… among these nations </a:t>
            </a:r>
            <a:r>
              <a:rPr lang="en-CA" b="1" dirty="0">
                <a:highlight>
                  <a:srgbClr val="FFFF00"/>
                </a:highlight>
              </a:rPr>
              <a:t>you shall find no respite</a:t>
            </a:r>
            <a:r>
              <a:rPr lang="en-CA" dirty="0"/>
              <a:t> …</a:t>
            </a:r>
          </a:p>
        </p:txBody>
      </p:sp>
    </p:spTree>
    <p:extLst>
      <p:ext uri="{BB962C8B-B14F-4D97-AF65-F5344CB8AC3E}">
        <p14:creationId xmlns:p14="http://schemas.microsoft.com/office/powerpoint/2010/main" val="28473791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4BAC9-7A12-4081-A282-97EA7EB2DDDB}"/>
              </a:ext>
            </a:extLst>
          </p:cNvPr>
          <p:cNvSpPr>
            <a:spLocks noGrp="1"/>
          </p:cNvSpPr>
          <p:nvPr>
            <p:ph type="title"/>
          </p:nvPr>
        </p:nvSpPr>
        <p:spPr>
          <a:xfrm>
            <a:off x="838200" y="1"/>
            <a:ext cx="10515600" cy="1183340"/>
          </a:xfrm>
        </p:spPr>
        <p:txBody>
          <a:bodyPr/>
          <a:lstStyle/>
          <a:p>
            <a:pPr algn="ctr"/>
            <a:r>
              <a:rPr lang="en-CA" dirty="0">
                <a:latin typeface="Arial Black" panose="020B0A04020102020204" pitchFamily="34" charset="0"/>
              </a:rPr>
              <a:t>The Remnant</a:t>
            </a:r>
          </a:p>
        </p:txBody>
      </p:sp>
      <p:sp>
        <p:nvSpPr>
          <p:cNvPr id="3" name="Content Placeholder 2">
            <a:extLst>
              <a:ext uri="{FF2B5EF4-FFF2-40B4-BE49-F238E27FC236}">
                <a16:creationId xmlns:a16="http://schemas.microsoft.com/office/drawing/2014/main" id="{BE87194A-C379-4A69-9679-13583CE949B6}"/>
              </a:ext>
            </a:extLst>
          </p:cNvPr>
          <p:cNvSpPr>
            <a:spLocks noGrp="1"/>
          </p:cNvSpPr>
          <p:nvPr>
            <p:ph idx="1"/>
          </p:nvPr>
        </p:nvSpPr>
        <p:spPr>
          <a:xfrm>
            <a:off x="0" y="941294"/>
            <a:ext cx="12192000" cy="5916705"/>
          </a:xfrm>
        </p:spPr>
        <p:txBody>
          <a:bodyPr>
            <a:normAutofit lnSpcReduction="10000"/>
          </a:bodyPr>
          <a:lstStyle/>
          <a:p>
            <a:r>
              <a:rPr lang="en-CA" dirty="0"/>
              <a:t>The fourth symbolic action, “</a:t>
            </a:r>
            <a:r>
              <a:rPr lang="en-CA" b="1" dirty="0">
                <a:highlight>
                  <a:srgbClr val="FFFF00"/>
                </a:highlight>
              </a:rPr>
              <a:t>cutting the hair</a:t>
            </a:r>
            <a:r>
              <a:rPr lang="en-CA" dirty="0"/>
              <a:t>”: </a:t>
            </a:r>
            <a:r>
              <a:rPr lang="en-CA" sz="2400" b="1" u="sng" dirty="0"/>
              <a:t>Ezekiel 5:1-4 ESV</a:t>
            </a:r>
          </a:p>
          <a:p>
            <a:pPr marL="457200" lvl="1" indent="0">
              <a:spcBef>
                <a:spcPts val="0"/>
              </a:spcBef>
              <a:buNone/>
            </a:pPr>
            <a:r>
              <a:rPr lang="en-CA" dirty="0"/>
              <a:t>And you, O son of man, take a sharp sword.  </a:t>
            </a:r>
            <a:r>
              <a:rPr lang="en-CA" b="1" dirty="0">
                <a:highlight>
                  <a:srgbClr val="FFFF00"/>
                </a:highlight>
              </a:rPr>
              <a:t>Use it as a barber’s razor and pass it over your head and your beard</a:t>
            </a:r>
            <a:r>
              <a:rPr lang="en-CA" dirty="0"/>
              <a:t>.  Then take balances for weighing and divide the hair.  </a:t>
            </a:r>
            <a:r>
              <a:rPr lang="en-CA" b="1" dirty="0">
                <a:highlight>
                  <a:srgbClr val="FFFF00"/>
                </a:highlight>
              </a:rPr>
              <a:t>A third part you shall burn in the fire in the midst of the city, when the days of the siege are completed</a:t>
            </a:r>
            <a:r>
              <a:rPr lang="en-CA" dirty="0"/>
              <a:t>.  And </a:t>
            </a:r>
            <a:r>
              <a:rPr lang="en-CA" b="1" dirty="0">
                <a:highlight>
                  <a:srgbClr val="FFFF00"/>
                </a:highlight>
              </a:rPr>
              <a:t>a third part</a:t>
            </a:r>
            <a:r>
              <a:rPr lang="en-CA" dirty="0"/>
              <a:t> you shall take and strike with the sword all around the city.  And </a:t>
            </a:r>
            <a:r>
              <a:rPr lang="en-CA" b="1" dirty="0">
                <a:highlight>
                  <a:srgbClr val="FFFF00"/>
                </a:highlight>
              </a:rPr>
              <a:t>a third part</a:t>
            </a:r>
            <a:r>
              <a:rPr lang="en-CA" dirty="0"/>
              <a:t> you shall scatter to the wind, and I will unsheathe the sword after them.  </a:t>
            </a:r>
          </a:p>
          <a:p>
            <a:pPr marL="457200" lvl="1" indent="0">
              <a:spcBef>
                <a:spcPts val="1200"/>
              </a:spcBef>
              <a:buNone/>
            </a:pPr>
            <a:r>
              <a:rPr lang="en-CA" dirty="0"/>
              <a:t>And you shall </a:t>
            </a:r>
            <a:r>
              <a:rPr lang="en-CA" b="1" dirty="0">
                <a:highlight>
                  <a:srgbClr val="FFFF00"/>
                </a:highlight>
              </a:rPr>
              <a:t>take from these a small number and bind them in the skirts of your robe</a:t>
            </a:r>
            <a:r>
              <a:rPr lang="en-CA" dirty="0"/>
              <a:t>.  And of these again you shall </a:t>
            </a:r>
            <a:r>
              <a:rPr lang="en-CA" b="1" dirty="0">
                <a:highlight>
                  <a:srgbClr val="FFFF00"/>
                </a:highlight>
              </a:rPr>
              <a:t>take some and cast them into the midst of the fire</a:t>
            </a:r>
            <a:r>
              <a:rPr lang="en-CA" dirty="0"/>
              <a:t> and burn them in the fire.  From there </a:t>
            </a:r>
            <a:r>
              <a:rPr lang="en-CA" b="1" dirty="0">
                <a:highlight>
                  <a:srgbClr val="FFFF00"/>
                </a:highlight>
              </a:rPr>
              <a:t>a fire will come out into all the house of Israel</a:t>
            </a:r>
            <a:r>
              <a:rPr lang="en-CA" dirty="0"/>
              <a:t>.</a:t>
            </a:r>
          </a:p>
          <a:p>
            <a:r>
              <a:rPr lang="en-CA" dirty="0"/>
              <a:t>Of those in exile, i.e., those with Ezekiel, a small number would form the remnant, and even some of them are burned in the fire</a:t>
            </a:r>
          </a:p>
          <a:p>
            <a:r>
              <a:rPr lang="en-CA" dirty="0"/>
              <a:t>Those that remain will prepare for the Messiah, “a fire to Israel”:</a:t>
            </a:r>
          </a:p>
          <a:p>
            <a:pPr marL="457200" lvl="1" indent="0">
              <a:spcBef>
                <a:spcPts val="0"/>
              </a:spcBef>
              <a:buNone/>
            </a:pPr>
            <a:r>
              <a:rPr lang="en-CA" b="1" u="sng" dirty="0"/>
              <a:t>Matthew 10:34 ESV</a:t>
            </a:r>
          </a:p>
          <a:p>
            <a:pPr marL="457200" lvl="1" indent="0">
              <a:spcBef>
                <a:spcPts val="0"/>
              </a:spcBef>
              <a:buNone/>
            </a:pPr>
            <a:r>
              <a:rPr lang="en-CA" dirty="0"/>
              <a:t>Do not think that I have come to bring peace to the earth. </a:t>
            </a:r>
            <a:r>
              <a:rPr lang="en-CA" b="1" dirty="0">
                <a:highlight>
                  <a:srgbClr val="FFFF00"/>
                </a:highlight>
              </a:rPr>
              <a:t>I have not come to bring peace, but a sword</a:t>
            </a:r>
            <a:r>
              <a:rPr lang="en-CA" dirty="0"/>
              <a:t>.</a:t>
            </a:r>
          </a:p>
          <a:p>
            <a:pPr marL="457200" lvl="1" indent="0">
              <a:spcBef>
                <a:spcPts val="0"/>
              </a:spcBef>
              <a:buNone/>
            </a:pPr>
            <a:r>
              <a:rPr lang="en-CA" b="1" u="sng" dirty="0"/>
              <a:t>Luke 12:49 ESV</a:t>
            </a:r>
          </a:p>
          <a:p>
            <a:pPr marL="457200" lvl="1" indent="0">
              <a:spcBef>
                <a:spcPts val="0"/>
              </a:spcBef>
              <a:buNone/>
            </a:pPr>
            <a:r>
              <a:rPr lang="en-CA" b="1" dirty="0">
                <a:highlight>
                  <a:srgbClr val="FFFF00"/>
                </a:highlight>
              </a:rPr>
              <a:t>I came to cast fire on the earth</a:t>
            </a:r>
            <a:r>
              <a:rPr lang="en-CA" dirty="0"/>
              <a:t>, and would that it were already kindled!</a:t>
            </a:r>
          </a:p>
        </p:txBody>
      </p:sp>
    </p:spTree>
    <p:extLst>
      <p:ext uri="{BB962C8B-B14F-4D97-AF65-F5344CB8AC3E}">
        <p14:creationId xmlns:p14="http://schemas.microsoft.com/office/powerpoint/2010/main" val="9400338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E2790-A91C-4A9B-9817-250D4E874C84}"/>
              </a:ext>
            </a:extLst>
          </p:cNvPr>
          <p:cNvSpPr>
            <a:spLocks noGrp="1"/>
          </p:cNvSpPr>
          <p:nvPr>
            <p:ph type="title"/>
          </p:nvPr>
        </p:nvSpPr>
        <p:spPr>
          <a:xfrm>
            <a:off x="838200" y="1"/>
            <a:ext cx="10515600" cy="1075764"/>
          </a:xfrm>
        </p:spPr>
        <p:txBody>
          <a:bodyPr/>
          <a:lstStyle/>
          <a:p>
            <a:pPr algn="ctr"/>
            <a:r>
              <a:rPr lang="en-CA" dirty="0">
                <a:latin typeface="Arial Black" panose="020B0A04020102020204" pitchFamily="34" charset="0"/>
              </a:rPr>
              <a:t>YHWH’s Case Against Israel</a:t>
            </a:r>
          </a:p>
        </p:txBody>
      </p:sp>
      <p:sp>
        <p:nvSpPr>
          <p:cNvPr id="3" name="Content Placeholder 2">
            <a:extLst>
              <a:ext uri="{FF2B5EF4-FFF2-40B4-BE49-F238E27FC236}">
                <a16:creationId xmlns:a16="http://schemas.microsoft.com/office/drawing/2014/main" id="{7F7B9296-B26F-4B21-A88D-3724A3A67D34}"/>
              </a:ext>
            </a:extLst>
          </p:cNvPr>
          <p:cNvSpPr>
            <a:spLocks noGrp="1"/>
          </p:cNvSpPr>
          <p:nvPr>
            <p:ph idx="1"/>
          </p:nvPr>
        </p:nvSpPr>
        <p:spPr>
          <a:xfrm>
            <a:off x="0" y="1075765"/>
            <a:ext cx="12192000" cy="5782234"/>
          </a:xfrm>
        </p:spPr>
        <p:txBody>
          <a:bodyPr/>
          <a:lstStyle/>
          <a:p>
            <a:r>
              <a:rPr lang="en-CA" dirty="0"/>
              <a:t>This is no doubt </a:t>
            </a:r>
            <a:r>
              <a:rPr lang="en-CA" b="1" dirty="0">
                <a:highlight>
                  <a:srgbClr val="FFFF00"/>
                </a:highlight>
              </a:rPr>
              <a:t>representative of Ezekiel’s preaching</a:t>
            </a:r>
            <a:r>
              <a:rPr lang="en-CA" dirty="0"/>
              <a:t> during the 390 days:</a:t>
            </a:r>
          </a:p>
          <a:p>
            <a:pPr marL="457200" lvl="1" indent="0">
              <a:buNone/>
            </a:pPr>
            <a:r>
              <a:rPr lang="en-CA" b="1" u="sng" dirty="0"/>
              <a:t>Ezekiel 5:5-9 ESV</a:t>
            </a:r>
          </a:p>
          <a:p>
            <a:pPr marL="457200" lvl="1" indent="0">
              <a:buNone/>
            </a:pPr>
            <a:r>
              <a:rPr lang="en-CA" dirty="0"/>
              <a:t>Thus says the Lord GOD: </a:t>
            </a:r>
            <a:r>
              <a:rPr lang="en-CA" b="1" dirty="0">
                <a:highlight>
                  <a:srgbClr val="FFFF00"/>
                </a:highlight>
              </a:rPr>
              <a:t>This is Jerusalem</a:t>
            </a:r>
            <a:r>
              <a:rPr lang="en-CA" dirty="0"/>
              <a:t>.  I have set her in the center of the nations, with countries all around her.  And </a:t>
            </a:r>
            <a:r>
              <a:rPr lang="en-CA" b="1" dirty="0">
                <a:highlight>
                  <a:srgbClr val="FFFF00"/>
                </a:highlight>
              </a:rPr>
              <a:t>she has rebelled against my [</a:t>
            </a:r>
            <a:r>
              <a:rPr lang="en-CA" b="1" dirty="0" err="1">
                <a:highlight>
                  <a:srgbClr val="FFFF00"/>
                </a:highlight>
              </a:rPr>
              <a:t>mishᵉpatim</a:t>
            </a:r>
            <a:r>
              <a:rPr lang="en-CA" b="1" dirty="0">
                <a:highlight>
                  <a:srgbClr val="FFFF00"/>
                </a:highlight>
              </a:rPr>
              <a:t>] by doing wickedness</a:t>
            </a:r>
            <a:r>
              <a:rPr lang="en-CA" dirty="0"/>
              <a:t> more than the nations, and </a:t>
            </a:r>
            <a:r>
              <a:rPr lang="en-CA" b="1" dirty="0">
                <a:highlight>
                  <a:srgbClr val="FFFF00"/>
                </a:highlight>
              </a:rPr>
              <a:t>against my statutes</a:t>
            </a:r>
            <a:r>
              <a:rPr lang="en-CA" dirty="0"/>
              <a:t> more than the countries all around her; for they (</a:t>
            </a:r>
            <a:r>
              <a:rPr lang="en-CA" b="1" u="sng" dirty="0"/>
              <a:t>Israel</a:t>
            </a:r>
            <a:r>
              <a:rPr lang="en-CA" dirty="0"/>
              <a:t>) have rejected my [</a:t>
            </a:r>
            <a:r>
              <a:rPr lang="en-CA" dirty="0" err="1"/>
              <a:t>mishᵉpatim</a:t>
            </a:r>
            <a:r>
              <a:rPr lang="en-CA" dirty="0"/>
              <a:t>] and have not walked in my statutes.  </a:t>
            </a:r>
          </a:p>
          <a:p>
            <a:pPr marL="457200" lvl="1" indent="0">
              <a:buNone/>
            </a:pPr>
            <a:r>
              <a:rPr lang="en-CA" dirty="0"/>
              <a:t>&lt;</a:t>
            </a:r>
            <a:r>
              <a:rPr lang="en-CA" b="1" u="sng" dirty="0"/>
              <a:t>protasis</a:t>
            </a:r>
            <a:r>
              <a:rPr lang="en-CA" dirty="0"/>
              <a:t>&gt; Therefore thus says the Lord GOD: </a:t>
            </a:r>
            <a:r>
              <a:rPr lang="en-CA" b="1" dirty="0">
                <a:highlight>
                  <a:srgbClr val="FFFF00"/>
                </a:highlight>
              </a:rPr>
              <a:t>Because</a:t>
            </a:r>
            <a:r>
              <a:rPr lang="en-CA" dirty="0"/>
              <a:t> you are more </a:t>
            </a:r>
            <a:r>
              <a:rPr lang="en-CA" b="1" u="sng" dirty="0">
                <a:highlight>
                  <a:srgbClr val="FFFF00"/>
                </a:highlight>
              </a:rPr>
              <a:t>turbulent</a:t>
            </a:r>
            <a:r>
              <a:rPr lang="en-CA" dirty="0"/>
              <a:t> than the nations that are all around you, and </a:t>
            </a:r>
            <a:r>
              <a:rPr lang="en-CA" b="1" dirty="0">
                <a:highlight>
                  <a:srgbClr val="FFFF00"/>
                </a:highlight>
              </a:rPr>
              <a:t>have not walked in my statutes or [lived by my </a:t>
            </a:r>
            <a:r>
              <a:rPr lang="en-CA" b="1" dirty="0" err="1">
                <a:highlight>
                  <a:srgbClr val="FFFF00"/>
                </a:highlight>
              </a:rPr>
              <a:t>mishᵉpatim</a:t>
            </a:r>
            <a:r>
              <a:rPr lang="en-CA" b="1" dirty="0">
                <a:highlight>
                  <a:srgbClr val="FFFF00"/>
                </a:highlight>
              </a:rPr>
              <a:t>]</a:t>
            </a:r>
            <a:r>
              <a:rPr lang="en-CA" b="1" dirty="0"/>
              <a:t>, </a:t>
            </a:r>
            <a:r>
              <a:rPr lang="en-CA" dirty="0"/>
              <a:t>and have not even acted according to the [</a:t>
            </a:r>
            <a:r>
              <a:rPr lang="en-CA" dirty="0" err="1"/>
              <a:t>mishᵉpatim</a:t>
            </a:r>
            <a:r>
              <a:rPr lang="en-CA" dirty="0"/>
              <a:t>] of the nations that are all around you, </a:t>
            </a:r>
          </a:p>
          <a:p>
            <a:pPr marL="457200" lvl="1" indent="0">
              <a:buNone/>
            </a:pPr>
            <a:r>
              <a:rPr lang="en-CA" dirty="0"/>
              <a:t>&lt;</a:t>
            </a:r>
            <a:r>
              <a:rPr lang="en-CA" b="1" u="sng" dirty="0"/>
              <a:t>apodosis</a:t>
            </a:r>
            <a:r>
              <a:rPr lang="en-CA" dirty="0"/>
              <a:t>&gt; therefore thus says the Lord GOD: </a:t>
            </a:r>
            <a:r>
              <a:rPr lang="en-CA" b="1" dirty="0">
                <a:highlight>
                  <a:srgbClr val="FFFF00"/>
                </a:highlight>
              </a:rPr>
              <a:t>Behold, I, even I, am against you</a:t>
            </a:r>
            <a:r>
              <a:rPr lang="en-CA" dirty="0"/>
              <a:t>.  And I will [do </a:t>
            </a:r>
            <a:r>
              <a:rPr lang="en-CA" dirty="0" err="1"/>
              <a:t>mishᵉpatim</a:t>
            </a:r>
            <a:r>
              <a:rPr lang="en-CA" dirty="0"/>
              <a:t>] in your midst in the sight of the nations.  And </a:t>
            </a:r>
            <a:r>
              <a:rPr lang="en-CA" b="1" dirty="0">
                <a:highlight>
                  <a:srgbClr val="FFFF00"/>
                </a:highlight>
              </a:rPr>
              <a:t>because of all your abominations I will do with you what I have never yet done, and the like of which I will never do again</a:t>
            </a:r>
            <a:r>
              <a:rPr lang="en-CA" dirty="0"/>
              <a:t>. </a:t>
            </a:r>
          </a:p>
        </p:txBody>
      </p:sp>
    </p:spTree>
    <p:extLst>
      <p:ext uri="{BB962C8B-B14F-4D97-AF65-F5344CB8AC3E}">
        <p14:creationId xmlns:p14="http://schemas.microsoft.com/office/powerpoint/2010/main" val="7330641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4AB20-297C-4A73-B55F-18C236285610}"/>
              </a:ext>
            </a:extLst>
          </p:cNvPr>
          <p:cNvSpPr>
            <a:spLocks noGrp="1"/>
          </p:cNvSpPr>
          <p:nvPr>
            <p:ph type="title"/>
          </p:nvPr>
        </p:nvSpPr>
        <p:spPr>
          <a:xfrm>
            <a:off x="838200" y="1"/>
            <a:ext cx="10515600" cy="1111623"/>
          </a:xfrm>
        </p:spPr>
        <p:txBody>
          <a:bodyPr/>
          <a:lstStyle/>
          <a:p>
            <a:pPr algn="ctr"/>
            <a:r>
              <a:rPr lang="en-CA" dirty="0">
                <a:latin typeface="Arial Black" panose="020B0A04020102020204" pitchFamily="34" charset="0"/>
              </a:rPr>
              <a:t>Reiteration of Covenant Curses</a:t>
            </a:r>
          </a:p>
        </p:txBody>
      </p:sp>
      <p:sp>
        <p:nvSpPr>
          <p:cNvPr id="3" name="Content Placeholder 2">
            <a:extLst>
              <a:ext uri="{FF2B5EF4-FFF2-40B4-BE49-F238E27FC236}">
                <a16:creationId xmlns:a16="http://schemas.microsoft.com/office/drawing/2014/main" id="{CCF4A04A-8089-4DCF-85F3-858B10E939B8}"/>
              </a:ext>
            </a:extLst>
          </p:cNvPr>
          <p:cNvSpPr>
            <a:spLocks noGrp="1"/>
          </p:cNvSpPr>
          <p:nvPr>
            <p:ph idx="1"/>
          </p:nvPr>
        </p:nvSpPr>
        <p:spPr>
          <a:xfrm>
            <a:off x="0" y="836580"/>
            <a:ext cx="12192000" cy="6021420"/>
          </a:xfrm>
        </p:spPr>
        <p:txBody>
          <a:bodyPr>
            <a:normAutofit lnSpcReduction="10000"/>
          </a:bodyPr>
          <a:lstStyle/>
          <a:p>
            <a:r>
              <a:rPr lang="en-CA" dirty="0"/>
              <a:t>See Leviticus 26:14-39 and Deuteronomy 28:15-68: </a:t>
            </a:r>
            <a:r>
              <a:rPr lang="en-CA" sz="2400" b="1" u="sng" dirty="0"/>
              <a:t>Ezekiel 5:10-17 ESV</a:t>
            </a:r>
          </a:p>
          <a:p>
            <a:pPr marL="457200" lvl="1" indent="0">
              <a:spcBef>
                <a:spcPts val="0"/>
              </a:spcBef>
              <a:buNone/>
            </a:pPr>
            <a:r>
              <a:rPr lang="en-CA" dirty="0"/>
              <a:t>Therefore </a:t>
            </a:r>
            <a:r>
              <a:rPr lang="en-CA" b="1" dirty="0">
                <a:highlight>
                  <a:srgbClr val="FFFF00"/>
                </a:highlight>
              </a:rPr>
              <a:t>fathers shall eat their sons</a:t>
            </a:r>
            <a:r>
              <a:rPr lang="en-CA" dirty="0"/>
              <a:t> in your midst, and sons shall eat their fathers.  And I will  [do </a:t>
            </a:r>
            <a:r>
              <a:rPr lang="en-CA" dirty="0" err="1"/>
              <a:t>mishᵉpatim</a:t>
            </a:r>
            <a:r>
              <a:rPr lang="en-CA" dirty="0"/>
              <a:t>] on you, and </a:t>
            </a:r>
            <a:r>
              <a:rPr lang="en-CA" b="1" dirty="0">
                <a:highlight>
                  <a:srgbClr val="FFFF00"/>
                </a:highlight>
              </a:rPr>
              <a:t>any of you who survive I will scatter to all the winds</a:t>
            </a:r>
            <a:r>
              <a:rPr lang="en-CA" dirty="0"/>
              <a:t>.  Therefore, as I live, declares the Lord GOD, surely, because </a:t>
            </a:r>
            <a:r>
              <a:rPr lang="en-CA" b="1" u="sng" dirty="0">
                <a:highlight>
                  <a:srgbClr val="FFFF00"/>
                </a:highlight>
              </a:rPr>
              <a:t>you have defiled my sanctuary</a:t>
            </a:r>
            <a:r>
              <a:rPr lang="en-CA" dirty="0"/>
              <a:t> with all your detestable things and with all your abominations … </a:t>
            </a:r>
            <a:r>
              <a:rPr lang="en-CA" b="1" u="sng" dirty="0">
                <a:highlight>
                  <a:srgbClr val="FFFF00"/>
                </a:highlight>
              </a:rPr>
              <a:t>My eye will not spare, and I will have no pity</a:t>
            </a:r>
            <a:r>
              <a:rPr lang="en-CA" dirty="0"/>
              <a:t>.  A third part of you shall </a:t>
            </a:r>
            <a:r>
              <a:rPr lang="en-CA" b="1" dirty="0">
                <a:highlight>
                  <a:srgbClr val="FFFF00"/>
                </a:highlight>
              </a:rPr>
              <a:t>die of pestilence</a:t>
            </a:r>
            <a:r>
              <a:rPr lang="en-CA" dirty="0"/>
              <a:t> and be </a:t>
            </a:r>
            <a:r>
              <a:rPr lang="en-CA" b="1" dirty="0">
                <a:highlight>
                  <a:srgbClr val="FFFF00"/>
                </a:highlight>
              </a:rPr>
              <a:t>consumed with famine</a:t>
            </a:r>
            <a:r>
              <a:rPr lang="en-CA" dirty="0"/>
              <a:t> in your midst; a third part shall </a:t>
            </a:r>
            <a:r>
              <a:rPr lang="en-CA" b="1" dirty="0">
                <a:highlight>
                  <a:srgbClr val="FFFF00"/>
                </a:highlight>
              </a:rPr>
              <a:t>fall by the sword</a:t>
            </a:r>
            <a:r>
              <a:rPr lang="en-CA" dirty="0"/>
              <a:t> all around you; and a third part I will scatter to all the winds and will </a:t>
            </a:r>
            <a:r>
              <a:rPr lang="en-CA" b="1" dirty="0">
                <a:highlight>
                  <a:srgbClr val="FFFF00"/>
                </a:highlight>
              </a:rPr>
              <a:t>unsheathe the sword after them</a:t>
            </a:r>
            <a:r>
              <a:rPr lang="en-CA" dirty="0"/>
              <a:t>.  Thus shall </a:t>
            </a:r>
            <a:r>
              <a:rPr lang="en-CA" b="1" dirty="0">
                <a:highlight>
                  <a:srgbClr val="FFFF00"/>
                </a:highlight>
              </a:rPr>
              <a:t>my anger spend itself</a:t>
            </a:r>
            <a:r>
              <a:rPr lang="en-CA" dirty="0"/>
              <a:t>, and I </a:t>
            </a:r>
            <a:r>
              <a:rPr lang="en-CA" b="1" dirty="0">
                <a:highlight>
                  <a:srgbClr val="FFFF00"/>
                </a:highlight>
              </a:rPr>
              <a:t>will vent my fury</a:t>
            </a:r>
            <a:r>
              <a:rPr lang="en-CA" dirty="0"/>
              <a:t> upon them and satisfy myself.  And </a:t>
            </a:r>
            <a:r>
              <a:rPr lang="en-CA" b="1" dirty="0">
                <a:highlight>
                  <a:srgbClr val="FFFF00"/>
                </a:highlight>
              </a:rPr>
              <a:t>they shall know that </a:t>
            </a:r>
            <a:r>
              <a:rPr lang="en-CA" b="1" i="1" u="sng" dirty="0">
                <a:highlight>
                  <a:srgbClr val="FFFF00"/>
                </a:highlight>
              </a:rPr>
              <a:t>I am the LORD—that I have spoken</a:t>
            </a:r>
            <a:r>
              <a:rPr lang="en-CA" dirty="0"/>
              <a:t> in my jealousy—when I spend my fury upon them.  </a:t>
            </a:r>
          </a:p>
          <a:p>
            <a:pPr marL="457200" lvl="1" indent="0">
              <a:spcBef>
                <a:spcPts val="1200"/>
              </a:spcBef>
              <a:buNone/>
            </a:pPr>
            <a:r>
              <a:rPr lang="en-CA" dirty="0"/>
              <a:t>Moreover, I will make you </a:t>
            </a:r>
            <a:r>
              <a:rPr lang="en-CA" b="1" dirty="0">
                <a:highlight>
                  <a:srgbClr val="FFFF00"/>
                </a:highlight>
              </a:rPr>
              <a:t>a desolation and an object of reproach</a:t>
            </a:r>
            <a:r>
              <a:rPr lang="en-CA" dirty="0"/>
              <a:t> among the nations all around you and in the sight of all who pass by.  You shall be a reproach and </a:t>
            </a:r>
            <a:r>
              <a:rPr lang="en-CA" b="1" dirty="0">
                <a:highlight>
                  <a:srgbClr val="FFFF00"/>
                </a:highlight>
              </a:rPr>
              <a:t>a taunt</a:t>
            </a:r>
            <a:r>
              <a:rPr lang="en-CA" dirty="0"/>
              <a:t>, </a:t>
            </a:r>
            <a:r>
              <a:rPr lang="en-CA" b="1" dirty="0">
                <a:highlight>
                  <a:srgbClr val="FFFF00"/>
                </a:highlight>
              </a:rPr>
              <a:t>a warning</a:t>
            </a:r>
            <a:r>
              <a:rPr lang="en-CA" dirty="0"/>
              <a:t> and </a:t>
            </a:r>
            <a:r>
              <a:rPr lang="en-CA" b="1" dirty="0">
                <a:highlight>
                  <a:srgbClr val="FFFF00"/>
                </a:highlight>
              </a:rPr>
              <a:t>a horror</a:t>
            </a:r>
            <a:r>
              <a:rPr lang="en-CA" dirty="0"/>
              <a:t>, to the nations all around you, when I [do </a:t>
            </a:r>
            <a:r>
              <a:rPr lang="en-CA" dirty="0" err="1"/>
              <a:t>mishᵉpatim</a:t>
            </a:r>
            <a:r>
              <a:rPr lang="en-CA" dirty="0"/>
              <a:t>] on you in anger and fury, and with furious rebukes—</a:t>
            </a:r>
            <a:r>
              <a:rPr lang="en-CA" b="1" i="1" u="sng" dirty="0">
                <a:highlight>
                  <a:srgbClr val="FFFF00"/>
                </a:highlight>
              </a:rPr>
              <a:t>I am the LORD; I have spoken</a:t>
            </a:r>
            <a:r>
              <a:rPr lang="en-CA" dirty="0"/>
              <a:t>—when I send against you the </a:t>
            </a:r>
            <a:r>
              <a:rPr lang="en-CA" b="1" dirty="0">
                <a:highlight>
                  <a:srgbClr val="FFFF00"/>
                </a:highlight>
              </a:rPr>
              <a:t>deadly arrows of famine</a:t>
            </a:r>
            <a:r>
              <a:rPr lang="en-CA" dirty="0"/>
              <a:t>, </a:t>
            </a:r>
            <a:r>
              <a:rPr lang="en-CA" b="1" dirty="0">
                <a:highlight>
                  <a:srgbClr val="FFFF00"/>
                </a:highlight>
              </a:rPr>
              <a:t>arrows for destruction</a:t>
            </a:r>
            <a:r>
              <a:rPr lang="en-CA" dirty="0"/>
              <a:t>, which I will send to destroy you, and when I bring more and more famine upon you and </a:t>
            </a:r>
            <a:r>
              <a:rPr lang="en-CA" b="1" u="sng" dirty="0">
                <a:highlight>
                  <a:srgbClr val="FFFF00"/>
                </a:highlight>
              </a:rPr>
              <a:t>break your supply of bread</a:t>
            </a:r>
            <a:r>
              <a:rPr lang="en-CA" dirty="0"/>
              <a:t>.  I will send famine and </a:t>
            </a:r>
            <a:r>
              <a:rPr lang="en-CA" b="1" dirty="0">
                <a:highlight>
                  <a:srgbClr val="FFFF00"/>
                </a:highlight>
              </a:rPr>
              <a:t>wild beasts</a:t>
            </a:r>
            <a:r>
              <a:rPr lang="en-CA" dirty="0"/>
              <a:t> against you, and they will </a:t>
            </a:r>
            <a:r>
              <a:rPr lang="en-CA" b="1" dirty="0">
                <a:highlight>
                  <a:srgbClr val="FFFF00"/>
                </a:highlight>
              </a:rPr>
              <a:t>rob you of your children</a:t>
            </a:r>
            <a:r>
              <a:rPr lang="en-CA" dirty="0"/>
              <a:t>.  </a:t>
            </a:r>
            <a:r>
              <a:rPr lang="en-CA" b="1" dirty="0">
                <a:highlight>
                  <a:srgbClr val="FFFF00"/>
                </a:highlight>
              </a:rPr>
              <a:t>Pestilence</a:t>
            </a:r>
            <a:r>
              <a:rPr lang="en-CA" dirty="0"/>
              <a:t> and </a:t>
            </a:r>
            <a:r>
              <a:rPr lang="en-CA" b="1" dirty="0">
                <a:highlight>
                  <a:srgbClr val="FFFF00"/>
                </a:highlight>
              </a:rPr>
              <a:t>blood shall pass through you</a:t>
            </a:r>
            <a:r>
              <a:rPr lang="en-CA" dirty="0"/>
              <a:t>, and I will bring the sword upon you.  </a:t>
            </a:r>
            <a:r>
              <a:rPr lang="en-CA" b="1" i="1" u="sng" dirty="0">
                <a:highlight>
                  <a:srgbClr val="FFFF00"/>
                </a:highlight>
              </a:rPr>
              <a:t>I am the LORD; I have spoken</a:t>
            </a:r>
            <a:r>
              <a:rPr lang="en-CA" dirty="0"/>
              <a:t>.</a:t>
            </a:r>
          </a:p>
        </p:txBody>
      </p:sp>
    </p:spTree>
    <p:extLst>
      <p:ext uri="{BB962C8B-B14F-4D97-AF65-F5344CB8AC3E}">
        <p14:creationId xmlns:p14="http://schemas.microsoft.com/office/powerpoint/2010/main" val="9252256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66115-B2BF-4374-BC6C-B9DC74056045}"/>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Blessings and Curses</a:t>
            </a:r>
          </a:p>
        </p:txBody>
      </p:sp>
      <p:sp>
        <p:nvSpPr>
          <p:cNvPr id="3" name="Content Placeholder 2">
            <a:extLst>
              <a:ext uri="{FF2B5EF4-FFF2-40B4-BE49-F238E27FC236}">
                <a16:creationId xmlns:a16="http://schemas.microsoft.com/office/drawing/2014/main" id="{25679A2E-FAA2-4C1B-AACB-0065F9D41063}"/>
              </a:ext>
            </a:extLst>
          </p:cNvPr>
          <p:cNvSpPr>
            <a:spLocks noGrp="1"/>
          </p:cNvSpPr>
          <p:nvPr>
            <p:ph idx="1"/>
          </p:nvPr>
        </p:nvSpPr>
        <p:spPr>
          <a:xfrm>
            <a:off x="0" y="1129554"/>
            <a:ext cx="12192000" cy="5728446"/>
          </a:xfrm>
        </p:spPr>
        <p:txBody>
          <a:bodyPr>
            <a:normAutofit lnSpcReduction="10000"/>
          </a:bodyPr>
          <a:lstStyle/>
          <a:p>
            <a:r>
              <a:rPr lang="en-CA" dirty="0"/>
              <a:t>There are </a:t>
            </a:r>
            <a:r>
              <a:rPr lang="en-CA" b="1" dirty="0">
                <a:highlight>
                  <a:srgbClr val="FFFF00"/>
                </a:highlight>
              </a:rPr>
              <a:t>two aspects to the Covenant Blessings and the Covenant Curses</a:t>
            </a:r>
            <a:r>
              <a:rPr lang="en-CA" dirty="0"/>
              <a:t>:</a:t>
            </a:r>
          </a:p>
          <a:p>
            <a:pPr marL="457200" lvl="1" indent="0">
              <a:buNone/>
            </a:pPr>
            <a:r>
              <a:rPr lang="en-CA" b="1" u="sng" dirty="0"/>
              <a:t>Leviticus 26:3, 11-12 ESV</a:t>
            </a:r>
          </a:p>
          <a:p>
            <a:pPr marL="457200" lvl="1" indent="0">
              <a:buNone/>
            </a:pPr>
            <a:r>
              <a:rPr lang="en-CA" b="1" dirty="0">
                <a:highlight>
                  <a:srgbClr val="FFFF00"/>
                </a:highlight>
              </a:rPr>
              <a:t>If you walk in my statutes and observe my commandments and do them</a:t>
            </a:r>
            <a:r>
              <a:rPr lang="en-CA" dirty="0"/>
              <a:t>, then I will give you &lt;the blessings&gt;</a:t>
            </a:r>
          </a:p>
          <a:p>
            <a:pPr marL="457200" lvl="1" indent="0">
              <a:buNone/>
            </a:pPr>
            <a:r>
              <a:rPr lang="en-CA" b="1" dirty="0">
                <a:highlight>
                  <a:srgbClr val="FFFF00"/>
                </a:highlight>
              </a:rPr>
              <a:t>I will make my dwelling among you</a:t>
            </a:r>
            <a:r>
              <a:rPr lang="en-CA" dirty="0"/>
              <a:t>, and my [being] shall not abhor you.  And I will walk among you and will be your God, and </a:t>
            </a:r>
            <a:r>
              <a:rPr lang="en-CA" b="1" dirty="0">
                <a:highlight>
                  <a:srgbClr val="FFFF00"/>
                </a:highlight>
              </a:rPr>
              <a:t>you shall be my people</a:t>
            </a:r>
            <a:r>
              <a:rPr lang="en-CA" dirty="0"/>
              <a:t>.</a:t>
            </a:r>
          </a:p>
          <a:p>
            <a:r>
              <a:rPr lang="en-CA" dirty="0"/>
              <a:t>This indicates the </a:t>
            </a:r>
            <a:r>
              <a:rPr lang="en-CA" b="1" dirty="0">
                <a:highlight>
                  <a:srgbClr val="FFFF00"/>
                </a:highlight>
              </a:rPr>
              <a:t>direct and active blessing as a gift from God</a:t>
            </a:r>
            <a:r>
              <a:rPr lang="en-CA" dirty="0"/>
              <a:t>; similarly, there are “direct and active curses”</a:t>
            </a:r>
          </a:p>
          <a:p>
            <a:r>
              <a:rPr lang="en-CA" dirty="0"/>
              <a:t>But there is also </a:t>
            </a:r>
            <a:r>
              <a:rPr lang="en-CA" b="1" dirty="0">
                <a:highlight>
                  <a:srgbClr val="FFFF00"/>
                </a:highlight>
              </a:rPr>
              <a:t>an automatic aspect</a:t>
            </a:r>
            <a:r>
              <a:rPr lang="en-CA" dirty="0"/>
              <a:t>:</a:t>
            </a:r>
          </a:p>
          <a:p>
            <a:pPr marL="457200" lvl="1" indent="0">
              <a:buNone/>
            </a:pPr>
            <a:r>
              <a:rPr lang="en-CA" b="1" u="sng" dirty="0"/>
              <a:t>Deuteronomy 28:2, 15 ESV</a:t>
            </a:r>
          </a:p>
          <a:p>
            <a:pPr marL="457200" lvl="1" indent="0">
              <a:buNone/>
            </a:pPr>
            <a:r>
              <a:rPr lang="en-CA" dirty="0"/>
              <a:t>And </a:t>
            </a:r>
            <a:r>
              <a:rPr lang="en-CA" b="1" dirty="0">
                <a:highlight>
                  <a:srgbClr val="FFFF00"/>
                </a:highlight>
              </a:rPr>
              <a:t>all these blessings shall come upon you and overtake you</a:t>
            </a:r>
            <a:r>
              <a:rPr lang="en-CA" dirty="0"/>
              <a:t>, if you obey the voice of the LORD your God. </a:t>
            </a:r>
          </a:p>
          <a:p>
            <a:pPr marL="457200" lvl="1" indent="0">
              <a:buNone/>
            </a:pPr>
            <a:r>
              <a:rPr lang="en-CA" dirty="0"/>
              <a:t>But if you will not obey the voice of the LORD your God or be careful to do all his commandments and his statutes that I command you today, then </a:t>
            </a:r>
            <a:r>
              <a:rPr lang="en-CA" b="1" dirty="0">
                <a:highlight>
                  <a:srgbClr val="FFFF00"/>
                </a:highlight>
              </a:rPr>
              <a:t>all these curses shall come upon you and overtake you</a:t>
            </a:r>
            <a:r>
              <a:rPr lang="en-CA" dirty="0"/>
              <a:t>.</a:t>
            </a:r>
          </a:p>
          <a:p>
            <a:endParaRPr lang="en-CA" dirty="0"/>
          </a:p>
        </p:txBody>
      </p:sp>
    </p:spTree>
    <p:extLst>
      <p:ext uri="{BB962C8B-B14F-4D97-AF65-F5344CB8AC3E}">
        <p14:creationId xmlns:p14="http://schemas.microsoft.com/office/powerpoint/2010/main" val="1115957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104A6-DC70-4EF2-AD59-F233B9250525}"/>
              </a:ext>
            </a:extLst>
          </p:cNvPr>
          <p:cNvSpPr>
            <a:spLocks noGrp="1"/>
          </p:cNvSpPr>
          <p:nvPr>
            <p:ph type="title"/>
          </p:nvPr>
        </p:nvSpPr>
        <p:spPr>
          <a:xfrm>
            <a:off x="838200" y="1"/>
            <a:ext cx="10515600" cy="1160584"/>
          </a:xfrm>
        </p:spPr>
        <p:txBody>
          <a:bodyPr/>
          <a:lstStyle/>
          <a:p>
            <a:pPr algn="ctr"/>
            <a:r>
              <a:rPr lang="en-CA" dirty="0">
                <a:latin typeface="Arial Black" panose="020B0A04020102020204" pitchFamily="34" charset="0"/>
              </a:rPr>
              <a:t>Where are We Today?</a:t>
            </a:r>
          </a:p>
        </p:txBody>
      </p:sp>
      <p:sp>
        <p:nvSpPr>
          <p:cNvPr id="3" name="Content Placeholder 2">
            <a:extLst>
              <a:ext uri="{FF2B5EF4-FFF2-40B4-BE49-F238E27FC236}">
                <a16:creationId xmlns:a16="http://schemas.microsoft.com/office/drawing/2014/main" id="{B7139ACC-A3B1-42E7-AE82-26B2CACD92CF}"/>
              </a:ext>
            </a:extLst>
          </p:cNvPr>
          <p:cNvSpPr>
            <a:spLocks noGrp="1"/>
          </p:cNvSpPr>
          <p:nvPr>
            <p:ph idx="1"/>
          </p:nvPr>
        </p:nvSpPr>
        <p:spPr>
          <a:xfrm>
            <a:off x="0" y="1160585"/>
            <a:ext cx="12192000" cy="5697414"/>
          </a:xfrm>
        </p:spPr>
        <p:txBody>
          <a:bodyPr>
            <a:normAutofit fontScale="92500" lnSpcReduction="20000"/>
          </a:bodyPr>
          <a:lstStyle/>
          <a:p>
            <a:pPr>
              <a:spcBef>
                <a:spcPts val="600"/>
              </a:spcBef>
            </a:pPr>
            <a:r>
              <a:rPr lang="en-CA" sz="3000" dirty="0"/>
              <a:t>The </a:t>
            </a:r>
            <a:r>
              <a:rPr lang="en-CA" sz="3000" b="1" dirty="0">
                <a:highlight>
                  <a:srgbClr val="FFFF00"/>
                </a:highlight>
              </a:rPr>
              <a:t>roots of Western Civilization</a:t>
            </a:r>
            <a:r>
              <a:rPr lang="en-CA" sz="3000" dirty="0"/>
              <a:t> go back to the Protestant Reformation of the 15th Century</a:t>
            </a:r>
          </a:p>
          <a:p>
            <a:pPr>
              <a:spcBef>
                <a:spcPts val="600"/>
              </a:spcBef>
            </a:pPr>
            <a:r>
              <a:rPr lang="en-CA" sz="3000" b="1" dirty="0">
                <a:highlight>
                  <a:srgbClr val="FFFF00"/>
                </a:highlight>
              </a:rPr>
              <a:t>The reformers earnestly believed</a:t>
            </a:r>
            <a:r>
              <a:rPr lang="en-CA" sz="3000" dirty="0"/>
              <a:t> they were “true Christians” and were carrying out the will of God</a:t>
            </a:r>
          </a:p>
          <a:p>
            <a:pPr>
              <a:spcBef>
                <a:spcPts val="600"/>
              </a:spcBef>
            </a:pPr>
            <a:r>
              <a:rPr lang="en-CA" sz="3000" dirty="0"/>
              <a:t>The moral and ethical values of Western Civilization have been based on the “</a:t>
            </a:r>
            <a:r>
              <a:rPr lang="en-CA" sz="3000" b="1" dirty="0">
                <a:highlight>
                  <a:srgbClr val="FFFF00"/>
                </a:highlight>
              </a:rPr>
              <a:t>Judeo Christian Ethic</a:t>
            </a:r>
            <a:r>
              <a:rPr lang="en-CA" sz="3000" dirty="0"/>
              <a:t>”, specifically </a:t>
            </a:r>
            <a:r>
              <a:rPr lang="en-CA" sz="3000" b="1" dirty="0">
                <a:highlight>
                  <a:srgbClr val="FFFF00"/>
                </a:highlight>
              </a:rPr>
              <a:t>belief in the Ten Commandments</a:t>
            </a:r>
          </a:p>
          <a:p>
            <a:pPr>
              <a:spcBef>
                <a:spcPts val="600"/>
              </a:spcBef>
            </a:pPr>
            <a:r>
              <a:rPr lang="en-CA" sz="3000" dirty="0"/>
              <a:t>Any society that lives by the Ten Commandment will receive the </a:t>
            </a:r>
            <a:r>
              <a:rPr lang="en-CA" sz="3000" b="1" dirty="0">
                <a:highlight>
                  <a:srgbClr val="FFFF00"/>
                </a:highlight>
              </a:rPr>
              <a:t>automatic blessings</a:t>
            </a:r>
          </a:p>
          <a:p>
            <a:pPr>
              <a:spcBef>
                <a:spcPts val="600"/>
              </a:spcBef>
            </a:pPr>
            <a:r>
              <a:rPr lang="en-CA" sz="3000" dirty="0"/>
              <a:t>The more of the Ten Commandments that are violated the more </a:t>
            </a:r>
            <a:r>
              <a:rPr lang="en-CA" sz="3000" b="1" dirty="0">
                <a:highlight>
                  <a:srgbClr val="FFFF00"/>
                </a:highlight>
              </a:rPr>
              <a:t>automatic curses</a:t>
            </a:r>
            <a:r>
              <a:rPr lang="en-CA" sz="3000" dirty="0"/>
              <a:t> will accrue</a:t>
            </a:r>
          </a:p>
          <a:p>
            <a:pPr>
              <a:spcBef>
                <a:spcPts val="600"/>
              </a:spcBef>
            </a:pPr>
            <a:r>
              <a:rPr lang="en-CA" sz="3000" dirty="0"/>
              <a:t>To receive the direct blessings as a gift of God, </a:t>
            </a:r>
            <a:r>
              <a:rPr lang="en-CA" sz="3000" b="1" dirty="0">
                <a:highlight>
                  <a:srgbClr val="FFFF00"/>
                </a:highlight>
              </a:rPr>
              <a:t>worship “in truth”</a:t>
            </a:r>
            <a:r>
              <a:rPr lang="en-CA" sz="3000" dirty="0"/>
              <a:t> is required, especially Sabbath keeping</a:t>
            </a:r>
          </a:p>
          <a:p>
            <a:pPr>
              <a:spcBef>
                <a:spcPts val="600"/>
              </a:spcBef>
            </a:pPr>
            <a:r>
              <a:rPr lang="en-CA" sz="3000" dirty="0"/>
              <a:t>Since WW2, </a:t>
            </a:r>
            <a:r>
              <a:rPr lang="en-CA" sz="3000" b="1" dirty="0">
                <a:highlight>
                  <a:srgbClr val="FFFF00"/>
                </a:highlight>
              </a:rPr>
              <a:t>Western Civilization has move more and more against the Ten Commandments and automatic curses have increased</a:t>
            </a:r>
            <a:r>
              <a:rPr lang="en-CA" sz="3000" dirty="0"/>
              <a:t> </a:t>
            </a:r>
          </a:p>
          <a:p>
            <a:pPr>
              <a:spcBef>
                <a:spcPts val="600"/>
              </a:spcBef>
            </a:pPr>
            <a:r>
              <a:rPr lang="en-CA" sz="3000" dirty="0"/>
              <a:t>Today Western Civilization </a:t>
            </a:r>
            <a:r>
              <a:rPr lang="en-CA" dirty="0"/>
              <a:t>is immoral, unethical, and god-hating – </a:t>
            </a:r>
            <a:r>
              <a:rPr lang="en-CA" b="1" dirty="0">
                <a:highlight>
                  <a:srgbClr val="FFFF00"/>
                </a:highlight>
              </a:rPr>
              <a:t>God’s direct curses are being applied</a:t>
            </a:r>
            <a:r>
              <a:rPr lang="en-CA" b="1" dirty="0"/>
              <a:t> </a:t>
            </a:r>
            <a:r>
              <a:rPr lang="en-CA" dirty="0"/>
              <a:t>as with ancient Israel at the end …</a:t>
            </a:r>
          </a:p>
        </p:txBody>
      </p:sp>
    </p:spTree>
    <p:extLst>
      <p:ext uri="{BB962C8B-B14F-4D97-AF65-F5344CB8AC3E}">
        <p14:creationId xmlns:p14="http://schemas.microsoft.com/office/powerpoint/2010/main" val="133372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5EE69-B9A0-4CF0-8DFE-BD73672B36C8}"/>
              </a:ext>
            </a:extLst>
          </p:cNvPr>
          <p:cNvSpPr>
            <a:spLocks noGrp="1"/>
          </p:cNvSpPr>
          <p:nvPr>
            <p:ph type="title"/>
          </p:nvPr>
        </p:nvSpPr>
        <p:spPr>
          <a:xfrm>
            <a:off x="838200" y="365125"/>
            <a:ext cx="10515600" cy="3973792"/>
          </a:xfrm>
        </p:spPr>
        <p:txBody>
          <a:bodyPr/>
          <a:lstStyle/>
          <a:p>
            <a:r>
              <a:rPr lang="en-CA" dirty="0">
                <a:latin typeface="Arial Black" panose="020B0A04020102020204" pitchFamily="34" charset="0"/>
              </a:rPr>
              <a:t>To be continued …</a:t>
            </a:r>
          </a:p>
        </p:txBody>
      </p:sp>
      <p:sp>
        <p:nvSpPr>
          <p:cNvPr id="3" name="Content Placeholder 2">
            <a:extLst>
              <a:ext uri="{FF2B5EF4-FFF2-40B4-BE49-F238E27FC236}">
                <a16:creationId xmlns:a16="http://schemas.microsoft.com/office/drawing/2014/main" id="{784016E3-BDC8-490A-BFAE-B3176C52F3DB}"/>
              </a:ext>
            </a:extLst>
          </p:cNvPr>
          <p:cNvSpPr>
            <a:spLocks noGrp="1"/>
          </p:cNvSpPr>
          <p:nvPr>
            <p:ph idx="1"/>
          </p:nvPr>
        </p:nvSpPr>
        <p:spPr>
          <a:xfrm>
            <a:off x="838200" y="4338917"/>
            <a:ext cx="10515600" cy="1838045"/>
          </a:xfrm>
        </p:spPr>
        <p:txBody>
          <a:bodyPr/>
          <a:lstStyle/>
          <a:p>
            <a:endParaRPr lang="en-CA" dirty="0"/>
          </a:p>
        </p:txBody>
      </p:sp>
    </p:spTree>
    <p:extLst>
      <p:ext uri="{BB962C8B-B14F-4D97-AF65-F5344CB8AC3E}">
        <p14:creationId xmlns:p14="http://schemas.microsoft.com/office/powerpoint/2010/main" val="293814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BA21B-0CF9-4C4A-B901-95334B740D2D}"/>
              </a:ext>
            </a:extLst>
          </p:cNvPr>
          <p:cNvSpPr>
            <a:spLocks noGrp="1"/>
          </p:cNvSpPr>
          <p:nvPr>
            <p:ph type="title"/>
          </p:nvPr>
        </p:nvSpPr>
        <p:spPr>
          <a:xfrm>
            <a:off x="838200" y="1"/>
            <a:ext cx="10515600" cy="1180406"/>
          </a:xfrm>
        </p:spPr>
        <p:txBody>
          <a:bodyPr/>
          <a:lstStyle/>
          <a:p>
            <a:r>
              <a:rPr lang="en-CA" dirty="0">
                <a:latin typeface="Arial Black" panose="020B0A04020102020204" pitchFamily="34" charset="0"/>
              </a:rPr>
              <a:t>Conditions of Ezekiel’s Service </a:t>
            </a:r>
          </a:p>
        </p:txBody>
      </p:sp>
      <p:sp>
        <p:nvSpPr>
          <p:cNvPr id="3" name="Content Placeholder 2">
            <a:extLst>
              <a:ext uri="{FF2B5EF4-FFF2-40B4-BE49-F238E27FC236}">
                <a16:creationId xmlns:a16="http://schemas.microsoft.com/office/drawing/2014/main" id="{CB7F632F-87B0-46AE-B140-1146A0B86334}"/>
              </a:ext>
            </a:extLst>
          </p:cNvPr>
          <p:cNvSpPr>
            <a:spLocks noGrp="1"/>
          </p:cNvSpPr>
          <p:nvPr>
            <p:ph idx="1"/>
          </p:nvPr>
        </p:nvSpPr>
        <p:spPr>
          <a:xfrm>
            <a:off x="0" y="1180407"/>
            <a:ext cx="12192000" cy="5677592"/>
          </a:xfrm>
        </p:spPr>
        <p:txBody>
          <a:bodyPr>
            <a:normAutofit lnSpcReduction="10000"/>
          </a:bodyPr>
          <a:lstStyle/>
          <a:p>
            <a:pPr marL="457200" lvl="1" indent="0">
              <a:buNone/>
            </a:pPr>
            <a:r>
              <a:rPr lang="en-CA" b="1" u="sng" dirty="0"/>
              <a:t>Ezekiel 3:22-27 ESV</a:t>
            </a:r>
          </a:p>
          <a:p>
            <a:pPr marL="457200" lvl="1" indent="0">
              <a:buNone/>
            </a:pPr>
            <a:r>
              <a:rPr lang="en-CA" b="1" dirty="0">
                <a:highlight>
                  <a:srgbClr val="FFFF00"/>
                </a:highlight>
              </a:rPr>
              <a:t>And the hand of the LORD was upon me there.  And he said to me</a:t>
            </a:r>
            <a:r>
              <a:rPr lang="en-CA" dirty="0"/>
              <a:t>, “Arise, go out into the valley, and there I will speak with you.”  So I arose and went out into the valley, and behold, the glory of the LORD stood there, like the glory that I had seen by the </a:t>
            </a:r>
            <a:r>
              <a:rPr lang="en-CA" dirty="0" err="1"/>
              <a:t>Chebar</a:t>
            </a:r>
            <a:r>
              <a:rPr lang="en-CA" dirty="0"/>
              <a:t> canal, and I fell on my face.  But </a:t>
            </a:r>
            <a:r>
              <a:rPr lang="en-CA" b="1" dirty="0">
                <a:highlight>
                  <a:srgbClr val="FFFF00"/>
                </a:highlight>
              </a:rPr>
              <a:t>the Spirit entered into me and set me on my feet</a:t>
            </a:r>
            <a:r>
              <a:rPr lang="en-CA" dirty="0"/>
              <a:t>, and he spoke with me and said to me, “</a:t>
            </a:r>
            <a:r>
              <a:rPr lang="en-CA" b="1" dirty="0">
                <a:highlight>
                  <a:srgbClr val="FFFF00"/>
                </a:highlight>
              </a:rPr>
              <a:t>Go, shut yourself within your house</a:t>
            </a:r>
            <a:r>
              <a:rPr lang="en-CA" dirty="0"/>
              <a:t>.  And you, O son of man, behold, cords will be placed upon you, and you shall be bound with them, </a:t>
            </a:r>
            <a:r>
              <a:rPr lang="en-CA" b="1" dirty="0">
                <a:highlight>
                  <a:srgbClr val="FFFF00"/>
                </a:highlight>
              </a:rPr>
              <a:t>so that you cannot go out among the people</a:t>
            </a:r>
            <a:r>
              <a:rPr lang="en-CA" dirty="0"/>
              <a:t>.  And I will make your tongue cling to the roof of your mouth, </a:t>
            </a:r>
            <a:r>
              <a:rPr lang="en-CA" b="1" dirty="0">
                <a:highlight>
                  <a:srgbClr val="FFFF00"/>
                </a:highlight>
              </a:rPr>
              <a:t>so that you shall be mute </a:t>
            </a:r>
            <a:r>
              <a:rPr lang="en-CA" dirty="0"/>
              <a:t>and unable to reprove them, for they are a rebellious house.  </a:t>
            </a:r>
            <a:r>
              <a:rPr lang="en-CA" b="1" dirty="0">
                <a:highlight>
                  <a:srgbClr val="FFFF00"/>
                </a:highlight>
              </a:rPr>
              <a:t>But when I speak with you, I will open your mouth</a:t>
            </a:r>
            <a:r>
              <a:rPr lang="en-CA" dirty="0"/>
              <a:t>, and you shall say to them, ‘</a:t>
            </a:r>
            <a:r>
              <a:rPr lang="en-CA" b="1" dirty="0">
                <a:highlight>
                  <a:srgbClr val="FFFF00"/>
                </a:highlight>
              </a:rPr>
              <a:t>Thus says the Lord GOD</a:t>
            </a:r>
            <a:r>
              <a:rPr lang="en-CA" dirty="0"/>
              <a:t>.’  </a:t>
            </a:r>
          </a:p>
          <a:p>
            <a:pPr marL="457200" lvl="1" indent="0">
              <a:spcBef>
                <a:spcPts val="1200"/>
              </a:spcBef>
              <a:buNone/>
            </a:pPr>
            <a:r>
              <a:rPr lang="en-CA" b="1" dirty="0">
                <a:highlight>
                  <a:srgbClr val="FFFF00"/>
                </a:highlight>
              </a:rPr>
              <a:t>He who will hear, let him hear</a:t>
            </a:r>
            <a:r>
              <a:rPr lang="en-CA" dirty="0"/>
              <a:t>; and he who will refuse to hear, let him refuse, for they are a rebellious house.</a:t>
            </a:r>
          </a:p>
          <a:p>
            <a:r>
              <a:rPr lang="en-CA" dirty="0"/>
              <a:t>The </a:t>
            </a:r>
            <a:r>
              <a:rPr lang="en-CA" b="1" dirty="0">
                <a:highlight>
                  <a:srgbClr val="FFFF00"/>
                </a:highlight>
              </a:rPr>
              <a:t>constraints were obviously not “full time”</a:t>
            </a:r>
            <a:r>
              <a:rPr lang="en-CA" dirty="0"/>
              <a:t> – Ezekiel had a wife, most likely he was able to speak with her in private and have a normal private life</a:t>
            </a:r>
          </a:p>
          <a:p>
            <a:r>
              <a:rPr lang="en-CA" dirty="0"/>
              <a:t>The “binding” meant that he was NOT to freely mingle with the people; but </a:t>
            </a:r>
            <a:r>
              <a:rPr lang="en-CA" b="1" dirty="0">
                <a:highlight>
                  <a:srgbClr val="FFFF00"/>
                </a:highlight>
              </a:rPr>
              <a:t>only deliver YHWH’s word</a:t>
            </a:r>
          </a:p>
        </p:txBody>
      </p:sp>
    </p:spTree>
    <p:extLst>
      <p:ext uri="{BB962C8B-B14F-4D97-AF65-F5344CB8AC3E}">
        <p14:creationId xmlns:p14="http://schemas.microsoft.com/office/powerpoint/2010/main" val="3008229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60DC0-13FD-4E95-8BFD-ED3D2F9D435F}"/>
              </a:ext>
            </a:extLst>
          </p:cNvPr>
          <p:cNvSpPr>
            <a:spLocks noGrp="1"/>
          </p:cNvSpPr>
          <p:nvPr>
            <p:ph type="title"/>
          </p:nvPr>
        </p:nvSpPr>
        <p:spPr>
          <a:xfrm>
            <a:off x="932411" y="0"/>
            <a:ext cx="10515600" cy="1180407"/>
          </a:xfrm>
        </p:spPr>
        <p:txBody>
          <a:bodyPr/>
          <a:lstStyle/>
          <a:p>
            <a:pPr algn="ctr"/>
            <a:r>
              <a:rPr lang="en-CA" dirty="0">
                <a:latin typeface="Arial Black" panose="020B0A04020102020204" pitchFamily="34" charset="0"/>
              </a:rPr>
              <a:t>The Role of the Watchman</a:t>
            </a:r>
          </a:p>
        </p:txBody>
      </p:sp>
      <p:sp>
        <p:nvSpPr>
          <p:cNvPr id="3" name="Content Placeholder 2">
            <a:extLst>
              <a:ext uri="{FF2B5EF4-FFF2-40B4-BE49-F238E27FC236}">
                <a16:creationId xmlns:a16="http://schemas.microsoft.com/office/drawing/2014/main" id="{CB715DD9-58F5-4539-B9C9-B3DE64A212E4}"/>
              </a:ext>
            </a:extLst>
          </p:cNvPr>
          <p:cNvSpPr>
            <a:spLocks noGrp="1"/>
          </p:cNvSpPr>
          <p:nvPr>
            <p:ph idx="1"/>
          </p:nvPr>
        </p:nvSpPr>
        <p:spPr>
          <a:xfrm>
            <a:off x="0" y="978568"/>
            <a:ext cx="12192000" cy="5879432"/>
          </a:xfrm>
        </p:spPr>
        <p:txBody>
          <a:bodyPr/>
          <a:lstStyle/>
          <a:p>
            <a:r>
              <a:rPr lang="en-CA" dirty="0"/>
              <a:t>This is the </a:t>
            </a:r>
            <a:r>
              <a:rPr lang="en-CA" b="1" dirty="0">
                <a:highlight>
                  <a:srgbClr val="FFFF00"/>
                </a:highlight>
              </a:rPr>
              <a:t>first “revelation” from YHWH to Ezekiel</a:t>
            </a:r>
            <a:r>
              <a:rPr lang="en-CA" dirty="0"/>
              <a:t>:</a:t>
            </a:r>
          </a:p>
          <a:p>
            <a:pPr marL="457200" lvl="1" indent="0">
              <a:spcBef>
                <a:spcPts val="0"/>
              </a:spcBef>
              <a:buNone/>
            </a:pPr>
            <a:r>
              <a:rPr lang="en-CA" b="1" u="sng" dirty="0"/>
              <a:t>Ezekiel 3:16-21 ESV</a:t>
            </a:r>
          </a:p>
          <a:p>
            <a:pPr marL="457200" lvl="1" indent="0">
              <a:spcBef>
                <a:spcPts val="0"/>
              </a:spcBef>
              <a:buNone/>
            </a:pPr>
            <a:r>
              <a:rPr lang="en-CA" dirty="0"/>
              <a:t>And at the end of seven days, the word of the LORD came to me: “Son of man, </a:t>
            </a:r>
            <a:r>
              <a:rPr lang="en-CA" b="1" dirty="0">
                <a:highlight>
                  <a:srgbClr val="FFFF00"/>
                </a:highlight>
              </a:rPr>
              <a:t>I have made you a watchman for the house of Israel</a:t>
            </a:r>
            <a:r>
              <a:rPr lang="en-CA" dirty="0"/>
              <a:t>.  Whenever you hear a word from my mouth, you shall give them warning from me.  </a:t>
            </a:r>
          </a:p>
          <a:p>
            <a:pPr marL="457200" lvl="1" indent="0">
              <a:buNone/>
            </a:pPr>
            <a:r>
              <a:rPr lang="en-CA" dirty="0"/>
              <a:t>“</a:t>
            </a:r>
            <a:r>
              <a:rPr lang="en-CA" b="1" dirty="0">
                <a:highlight>
                  <a:srgbClr val="FFFF00"/>
                </a:highlight>
              </a:rPr>
              <a:t>If I say to the wicked</a:t>
            </a:r>
            <a:r>
              <a:rPr lang="en-CA" dirty="0"/>
              <a:t>, ‘You shall surely die,’ and </a:t>
            </a:r>
            <a:r>
              <a:rPr lang="en-CA" b="1" dirty="0">
                <a:highlight>
                  <a:srgbClr val="FFFF00"/>
                </a:highlight>
              </a:rPr>
              <a:t>you give him no warning</a:t>
            </a:r>
            <a:r>
              <a:rPr lang="en-CA" dirty="0"/>
              <a:t>, nor speak to warn the wicked from his wicked way, in order to save his life, that wicked person shall die for his iniquity, but </a:t>
            </a:r>
            <a:r>
              <a:rPr lang="en-CA" b="1" dirty="0">
                <a:highlight>
                  <a:srgbClr val="FFFF00"/>
                </a:highlight>
              </a:rPr>
              <a:t>his blood I will require at your hand</a:t>
            </a:r>
            <a:r>
              <a:rPr lang="en-CA" dirty="0"/>
              <a:t>.  </a:t>
            </a:r>
          </a:p>
          <a:p>
            <a:pPr marL="457200" lvl="1" indent="0">
              <a:buNone/>
            </a:pPr>
            <a:r>
              <a:rPr lang="en-CA" dirty="0"/>
              <a:t>“But </a:t>
            </a:r>
            <a:r>
              <a:rPr lang="en-CA" b="1" dirty="0">
                <a:highlight>
                  <a:srgbClr val="FFFF00"/>
                </a:highlight>
              </a:rPr>
              <a:t>if you warn the wicked</a:t>
            </a:r>
            <a:r>
              <a:rPr lang="en-CA" dirty="0"/>
              <a:t>, and he does not turn from his wickedness, or from his wicked way, he shall die for his iniquity, but </a:t>
            </a:r>
            <a:r>
              <a:rPr lang="en-CA" b="1" dirty="0">
                <a:highlight>
                  <a:srgbClr val="FFFF00"/>
                </a:highlight>
              </a:rPr>
              <a:t>you will have delivered your [life]</a:t>
            </a:r>
            <a:r>
              <a:rPr lang="en-CA" dirty="0"/>
              <a:t>.  </a:t>
            </a:r>
          </a:p>
          <a:p>
            <a:pPr marL="457200" lvl="1" indent="0">
              <a:buNone/>
            </a:pPr>
            <a:r>
              <a:rPr lang="en-CA" dirty="0"/>
              <a:t>“Again, </a:t>
            </a:r>
            <a:r>
              <a:rPr lang="en-CA" b="1" dirty="0">
                <a:highlight>
                  <a:srgbClr val="FFFF00"/>
                </a:highlight>
              </a:rPr>
              <a:t>if a righteous person turns from his righteousness</a:t>
            </a:r>
            <a:r>
              <a:rPr lang="en-CA" dirty="0"/>
              <a:t> and commits injustice, and I lay a stumbling block before him, he shall die.  Because </a:t>
            </a:r>
            <a:r>
              <a:rPr lang="en-CA" b="1" dirty="0">
                <a:highlight>
                  <a:srgbClr val="FFFF00"/>
                </a:highlight>
              </a:rPr>
              <a:t>you have not warned him</a:t>
            </a:r>
            <a:r>
              <a:rPr lang="en-CA" dirty="0"/>
              <a:t>, he shall die for his sin, and his righteous deeds that he has done shall not be remembered, but </a:t>
            </a:r>
            <a:r>
              <a:rPr lang="en-CA" b="1" dirty="0">
                <a:highlight>
                  <a:srgbClr val="FFFF00"/>
                </a:highlight>
              </a:rPr>
              <a:t>his blood I will require at your hand</a:t>
            </a:r>
            <a:r>
              <a:rPr lang="en-CA" dirty="0"/>
              <a:t>.  </a:t>
            </a:r>
          </a:p>
          <a:p>
            <a:pPr marL="457200" lvl="1" indent="0">
              <a:buNone/>
            </a:pPr>
            <a:r>
              <a:rPr lang="en-CA" dirty="0"/>
              <a:t>“But </a:t>
            </a:r>
            <a:r>
              <a:rPr lang="en-CA" b="1" dirty="0">
                <a:highlight>
                  <a:srgbClr val="FFFF00"/>
                </a:highlight>
              </a:rPr>
              <a:t>if you warn the righteous person</a:t>
            </a:r>
            <a:r>
              <a:rPr lang="en-CA" dirty="0"/>
              <a:t> not to sin, and he does not sin, he shall surely live, because he took warning, and </a:t>
            </a:r>
            <a:r>
              <a:rPr lang="en-CA" b="1" dirty="0">
                <a:highlight>
                  <a:srgbClr val="FFFF00"/>
                </a:highlight>
              </a:rPr>
              <a:t>you will have delivered your [life]</a:t>
            </a:r>
            <a:r>
              <a:rPr lang="en-CA" dirty="0"/>
              <a:t>.”</a:t>
            </a:r>
          </a:p>
        </p:txBody>
      </p:sp>
    </p:spTree>
    <p:extLst>
      <p:ext uri="{BB962C8B-B14F-4D97-AF65-F5344CB8AC3E}">
        <p14:creationId xmlns:p14="http://schemas.microsoft.com/office/powerpoint/2010/main" val="493006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68BFE-2A0C-43C7-BEF7-E8BA3C2DB38D}"/>
              </a:ext>
            </a:extLst>
          </p:cNvPr>
          <p:cNvSpPr>
            <a:spLocks noGrp="1"/>
          </p:cNvSpPr>
          <p:nvPr>
            <p:ph type="title"/>
          </p:nvPr>
        </p:nvSpPr>
        <p:spPr>
          <a:xfrm>
            <a:off x="838200" y="1"/>
            <a:ext cx="10515600" cy="1180406"/>
          </a:xfrm>
        </p:spPr>
        <p:txBody>
          <a:bodyPr/>
          <a:lstStyle/>
          <a:p>
            <a:pPr algn="ctr"/>
            <a:r>
              <a:rPr lang="en-CA" dirty="0">
                <a:latin typeface="Arial Black" panose="020B0A04020102020204" pitchFamily="34" charset="0"/>
              </a:rPr>
              <a:t>Individual Responsibility</a:t>
            </a:r>
          </a:p>
        </p:txBody>
      </p:sp>
      <p:sp>
        <p:nvSpPr>
          <p:cNvPr id="3" name="Content Placeholder 2">
            <a:extLst>
              <a:ext uri="{FF2B5EF4-FFF2-40B4-BE49-F238E27FC236}">
                <a16:creationId xmlns:a16="http://schemas.microsoft.com/office/drawing/2014/main" id="{7AC3CFE8-02A9-4FDF-BB8A-BDBF6F8D045D}"/>
              </a:ext>
            </a:extLst>
          </p:cNvPr>
          <p:cNvSpPr>
            <a:spLocks noGrp="1"/>
          </p:cNvSpPr>
          <p:nvPr>
            <p:ph idx="1"/>
          </p:nvPr>
        </p:nvSpPr>
        <p:spPr>
          <a:xfrm>
            <a:off x="0" y="1008529"/>
            <a:ext cx="12192000" cy="5849470"/>
          </a:xfrm>
        </p:spPr>
        <p:txBody>
          <a:bodyPr>
            <a:normAutofit lnSpcReduction="10000"/>
          </a:bodyPr>
          <a:lstStyle/>
          <a:p>
            <a:r>
              <a:rPr lang="en-CA" dirty="0"/>
              <a:t>The concept was specified in the second commandment: </a:t>
            </a:r>
            <a:r>
              <a:rPr lang="en-CA" sz="2400" b="1" u="sng" dirty="0"/>
              <a:t>Exodus 20:4-6 ESV</a:t>
            </a:r>
          </a:p>
          <a:p>
            <a:pPr marL="457200" lvl="1" indent="0">
              <a:spcBef>
                <a:spcPts val="0"/>
              </a:spcBef>
              <a:buNone/>
            </a:pPr>
            <a:r>
              <a:rPr lang="en-CA" dirty="0"/>
              <a:t> You shall not make for yourself a carved image, or any likeness of anything that is in heaven above, or that is in the earth beneath, or that is in the water under the earth.  You shall not bow down to them or serve them, for I the LORD your God am a jealous God, </a:t>
            </a:r>
            <a:r>
              <a:rPr lang="en-CA" b="1" dirty="0">
                <a:highlight>
                  <a:srgbClr val="FFFF00"/>
                </a:highlight>
              </a:rPr>
              <a:t>visiting the iniquity of the fathers on the children to the third and the fourth generation of those who hate me</a:t>
            </a:r>
            <a:r>
              <a:rPr lang="en-CA" dirty="0"/>
              <a:t>, but </a:t>
            </a:r>
            <a:r>
              <a:rPr lang="en-CA" b="1" dirty="0">
                <a:highlight>
                  <a:srgbClr val="FFFF00"/>
                </a:highlight>
              </a:rPr>
              <a:t>showing [</a:t>
            </a:r>
            <a:r>
              <a:rPr lang="en-CA" b="1" dirty="0" err="1">
                <a:highlight>
                  <a:srgbClr val="FFFF00"/>
                </a:highlight>
              </a:rPr>
              <a:t>ḥesed</a:t>
            </a:r>
            <a:r>
              <a:rPr lang="en-CA" b="1" dirty="0">
                <a:highlight>
                  <a:srgbClr val="FFFF00"/>
                </a:highlight>
              </a:rPr>
              <a:t>] to thousands of those who love me and keep my commandments</a:t>
            </a:r>
            <a:r>
              <a:rPr lang="en-CA" dirty="0"/>
              <a: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Repentance gets individuals out of the cycle of generational sin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 otherwise, punishment continues from generation to generation</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dirty="0">
                <a:solidFill>
                  <a:prstClr val="black"/>
                </a:solidFill>
                <a:latin typeface="Calibri" panose="020F0502020204030204"/>
              </a:rPr>
              <a:t>Individual responsibility is the foundation of “repentance” – </a:t>
            </a:r>
            <a:r>
              <a:rPr lang="en-CA" b="1" dirty="0">
                <a:solidFill>
                  <a:prstClr val="black"/>
                </a:solidFill>
                <a:highlight>
                  <a:srgbClr val="FFFF00"/>
                </a:highlight>
                <a:latin typeface="Calibri" panose="020F0502020204030204"/>
              </a:rPr>
              <a:t>each person stands alone before God</a:t>
            </a:r>
            <a:endPar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CA" sz="2800" dirty="0">
                <a:effectLst/>
                <a:latin typeface="Calibri" panose="020F0502020204030204" pitchFamily="34" charset="0"/>
                <a:ea typeface="Calibri" panose="020F0502020204030204" pitchFamily="34" charset="0"/>
                <a:cs typeface="Arial" panose="020B0604020202020204" pitchFamily="34" charset="0"/>
              </a:rPr>
              <a:t>In the ancient world, </a:t>
            </a:r>
            <a:r>
              <a:rPr lang="en-CA" sz="2800"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children were frequently killed arbitrarily</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685800" marR="0" lvl="1" indent="-228600" algn="l"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Herodotus: sons of the Greek general sacrificed by his troops at the outset of war</a:t>
            </a:r>
          </a:p>
          <a:p>
            <a:pPr marL="685800" marR="0" lvl="1" indent="-228600" algn="l"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Book 1</a:t>
            </a:r>
            <a:r>
              <a:rPr lang="en-CA" dirty="0">
                <a:solidFill>
                  <a:prstClr val="black"/>
                </a:solidFill>
                <a:latin typeface="Calibri" panose="020F0502020204030204"/>
              </a:rPr>
              <a:t>.86 and 7:114 record arbitrary sacrifice of children by Persians</a:t>
            </a:r>
            <a:endPar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685800" marR="0" lvl="1" indent="-228600" algn="l" defTabSz="914400" rtl="0" eaLnBrk="1" fontAlgn="auto" latinLnBrk="0" hangingPunct="1">
              <a:lnSpc>
                <a:spcPct val="90000"/>
              </a:lnSpc>
              <a:spcBef>
                <a:spcPts val="0"/>
              </a:spcBef>
              <a:spcAft>
                <a:spcPts val="0"/>
              </a:spcAft>
              <a:buClrTx/>
              <a:buSzTx/>
              <a:buFont typeface="Wingdings" panose="05000000000000000000" pitchFamily="2" charset="2"/>
              <a:buChar char="Ø"/>
              <a:tabLst/>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Josephus: (Antiquities 13:14:2) Alexander </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Jannaeus</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crucified 800 Jews and killed their wives and children before their eyes as they were dying</a:t>
            </a:r>
          </a:p>
          <a:p>
            <a:endParaRPr lang="en-CA" dirty="0"/>
          </a:p>
        </p:txBody>
      </p:sp>
    </p:spTree>
    <p:extLst>
      <p:ext uri="{BB962C8B-B14F-4D97-AF65-F5344CB8AC3E}">
        <p14:creationId xmlns:p14="http://schemas.microsoft.com/office/powerpoint/2010/main" val="3238816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4F68B8-7D79-4871-9E32-AA70D9EB1317}"/>
              </a:ext>
            </a:extLst>
          </p:cNvPr>
          <p:cNvSpPr txBox="1"/>
          <p:nvPr/>
        </p:nvSpPr>
        <p:spPr>
          <a:xfrm>
            <a:off x="0" y="0"/>
            <a:ext cx="12192000" cy="6456126"/>
          </a:xfrm>
          <a:prstGeom prst="rect">
            <a:avLst/>
          </a:prstGeom>
          <a:noFill/>
        </p:spPr>
        <p:txBody>
          <a:bodyPr wrap="square">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The role of the watchman is to warn as required by God – </a:t>
            </a:r>
            <a:r>
              <a:rPr kumimoji="0" lang="en-CA" sz="28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if the warning is NOT presented, God holds the watchman responsible</a:t>
            </a:r>
            <a:r>
              <a:rPr kumimoji="0" lang="en-CA" sz="280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914400" lvl="1" indent="-457200">
              <a:lnSpc>
                <a:spcPct val="90000"/>
              </a:lnSpc>
              <a:spcBef>
                <a:spcPts val="600"/>
              </a:spcBef>
              <a:buFont typeface="Wingdings" panose="05000000000000000000" pitchFamily="2" charset="2"/>
              <a:buChar char="Ø"/>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If a “wicked” person dies without warning, he dies in his “wickedness”, and the watchman is held responsible</a:t>
            </a:r>
          </a:p>
          <a:p>
            <a:pPr marL="914400" lvl="1" indent="-457200">
              <a:lnSpc>
                <a:spcPct val="90000"/>
              </a:lnSpc>
              <a:spcBef>
                <a:spcPts val="600"/>
              </a:spcBef>
              <a:buFont typeface="Wingdings" panose="05000000000000000000" pitchFamily="2" charset="2"/>
              <a:buChar char="Ø"/>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If a “wicked” person is warned and refuses to repent, his death is on his own head, but the watchman is absolved</a:t>
            </a:r>
          </a:p>
          <a:p>
            <a:pPr marL="914400" lvl="1" indent="-457200">
              <a:lnSpc>
                <a:spcPct val="90000"/>
              </a:lnSpc>
              <a:spcBef>
                <a:spcPts val="600"/>
              </a:spcBef>
              <a:buFont typeface="Wingdings" panose="05000000000000000000" pitchFamily="2" charset="2"/>
              <a:buChar char="Ø"/>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If the watchman does NOT warn a “righteous” person and the righteous person turns to sin, the watchman is held responsible</a:t>
            </a:r>
          </a:p>
          <a:p>
            <a:pPr marL="914400" lvl="1" indent="-457200">
              <a:lnSpc>
                <a:spcPct val="90000"/>
              </a:lnSpc>
              <a:spcBef>
                <a:spcPts val="600"/>
              </a:spcBef>
              <a:buFont typeface="Wingdings" panose="05000000000000000000" pitchFamily="2" charset="2"/>
              <a:buChar char="Ø"/>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If the watchman warns the “righteous” person and the righteous person heeds the warning, he and the watchman will live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We, the New Testament Church, are similarly assigned the “role of watchman”:  our role is equally serious: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Malachi 4:4-6 ESV</a:t>
            </a:r>
          </a:p>
          <a:p>
            <a:pPr lvl="1">
              <a:lnSpc>
                <a:spcPct val="90000"/>
              </a:lnSpc>
              <a:defRPr/>
            </a:pP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Remember the [torah] of my servant Moses, the statutes and [</a:t>
            </a:r>
            <a:r>
              <a:rPr kumimoji="0" lang="en-CA" sz="2400" b="0" i="0" u="none" strike="noStrike" kern="1200" cap="none" spc="0" normalizeH="0" baseline="0" noProof="0" dirty="0" err="1">
                <a:ln>
                  <a:noFill/>
                </a:ln>
                <a:solidFill>
                  <a:prstClr val="black"/>
                </a:solidFill>
                <a:effectLst/>
                <a:uLnTx/>
                <a:uFillTx/>
                <a:latin typeface="Calibri" panose="020F0502020204030204"/>
                <a:ea typeface="+mn-ea"/>
                <a:cs typeface="+mn-cs"/>
              </a:rPr>
              <a:t>mishᵉpatim</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that I commanded him at Horeb for all Israel.  “Behold, I will send you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Elijah the prophet</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 before the great and awesome day of the LORD comes. </a:t>
            </a:r>
            <a:r>
              <a:rPr lang="en-CA" sz="2400" dirty="0">
                <a:solidFill>
                  <a:prstClr val="black"/>
                </a:solidFill>
                <a:latin typeface="Calibri" panose="020F0502020204030204"/>
              </a:rPr>
              <a:t> </a:t>
            </a:r>
            <a:r>
              <a:rPr kumimoji="0" lang="en-CA" sz="2400" b="0" i="0" u="none" strike="noStrike" kern="1200" cap="none" spc="0" normalizeH="0" baseline="0" noProof="0" dirty="0">
                <a:ln>
                  <a:noFill/>
                </a:ln>
                <a:solidFill>
                  <a:prstClr val="black"/>
                </a:solidFill>
                <a:effectLst/>
                <a:uLnTx/>
                <a:uFillTx/>
                <a:latin typeface="Calibri" panose="020F0502020204030204"/>
                <a:ea typeface="+mn-ea"/>
                <a:cs typeface="+mn-cs"/>
              </a:rPr>
              <a:t>And he will turn the hearts of fathers to their children and the hearts of children to their fathers, </a:t>
            </a:r>
            <a:r>
              <a:rPr kumimoji="0" lang="en-CA" sz="2400" b="1" i="0" u="none" strike="noStrike" kern="1200" cap="none" spc="0" normalizeH="0" baseline="0" noProof="0" dirty="0">
                <a:ln>
                  <a:noFill/>
                </a:ln>
                <a:solidFill>
                  <a:prstClr val="black"/>
                </a:solidFill>
                <a:effectLst/>
                <a:highlight>
                  <a:srgbClr val="FFFF00"/>
                </a:highlight>
                <a:uLnTx/>
                <a:uFillTx/>
                <a:latin typeface="Calibri" panose="020F0502020204030204"/>
                <a:ea typeface="+mn-ea"/>
                <a:cs typeface="+mn-cs"/>
              </a:rPr>
              <a:t>lest I come and strike the [earth] with a decree of utter destruction</a:t>
            </a:r>
            <a:r>
              <a:rPr kumimoji="0" lang="en-CA"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2402888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6EB8C-8233-4FFF-A6B8-A4B992C2F157}"/>
              </a:ext>
            </a:extLst>
          </p:cNvPr>
          <p:cNvSpPr>
            <a:spLocks noGrp="1"/>
          </p:cNvSpPr>
          <p:nvPr>
            <p:ph type="title"/>
          </p:nvPr>
        </p:nvSpPr>
        <p:spPr>
          <a:xfrm>
            <a:off x="838200" y="1"/>
            <a:ext cx="10515600" cy="1180406"/>
          </a:xfrm>
        </p:spPr>
        <p:txBody>
          <a:bodyPr/>
          <a:lstStyle/>
          <a:p>
            <a:pPr algn="ctr"/>
            <a:r>
              <a:rPr lang="en-CA" dirty="0">
                <a:latin typeface="Arial Black" panose="020B0A04020102020204" pitchFamily="34" charset="0"/>
              </a:rPr>
              <a:t>A Very Important Theme</a:t>
            </a:r>
          </a:p>
        </p:txBody>
      </p:sp>
      <p:sp>
        <p:nvSpPr>
          <p:cNvPr id="3" name="Content Placeholder 2">
            <a:extLst>
              <a:ext uri="{FF2B5EF4-FFF2-40B4-BE49-F238E27FC236}">
                <a16:creationId xmlns:a16="http://schemas.microsoft.com/office/drawing/2014/main" id="{ACC9B2D6-F9D6-4A94-9F4F-C7283D13965E}"/>
              </a:ext>
            </a:extLst>
          </p:cNvPr>
          <p:cNvSpPr>
            <a:spLocks noGrp="1"/>
          </p:cNvSpPr>
          <p:nvPr>
            <p:ph idx="1"/>
          </p:nvPr>
        </p:nvSpPr>
        <p:spPr>
          <a:xfrm>
            <a:off x="0" y="1180408"/>
            <a:ext cx="12192000" cy="5677592"/>
          </a:xfrm>
        </p:spPr>
        <p:txBody>
          <a:bodyPr/>
          <a:lstStyle/>
          <a:p>
            <a:r>
              <a:rPr lang="en-CA" b="1" dirty="0">
                <a:highlight>
                  <a:srgbClr val="FFFF00"/>
                </a:highlight>
              </a:rPr>
              <a:t>Ezekiel 3:16-21</a:t>
            </a:r>
          </a:p>
          <a:p>
            <a:pPr lvl="1">
              <a:buFont typeface="Wingdings" panose="05000000000000000000" pitchFamily="2" charset="2"/>
              <a:buChar char="Ø"/>
            </a:pPr>
            <a:r>
              <a:rPr lang="en-CA" dirty="0"/>
              <a:t>At the beginning of Ezekiel’s ministry</a:t>
            </a:r>
          </a:p>
          <a:p>
            <a:pPr lvl="1">
              <a:buFont typeface="Wingdings" panose="05000000000000000000" pitchFamily="2" charset="2"/>
              <a:buChar char="Ø"/>
            </a:pPr>
            <a:r>
              <a:rPr lang="en-CA" dirty="0"/>
              <a:t>A personal message from YHWH to Ezekiel</a:t>
            </a:r>
          </a:p>
          <a:p>
            <a:pPr lvl="1">
              <a:buFont typeface="Wingdings" panose="05000000000000000000" pitchFamily="2" charset="2"/>
              <a:buChar char="Ø"/>
            </a:pPr>
            <a:r>
              <a:rPr lang="en-CA" dirty="0"/>
              <a:t>Role of Watchman is emphasized</a:t>
            </a:r>
          </a:p>
          <a:p>
            <a:r>
              <a:rPr lang="en-CA" b="1" dirty="0">
                <a:highlight>
                  <a:srgbClr val="FFFF00"/>
                </a:highlight>
              </a:rPr>
              <a:t>Ezekiel 18:1-32</a:t>
            </a:r>
          </a:p>
          <a:p>
            <a:pPr lvl="1">
              <a:buFont typeface="Wingdings" panose="05000000000000000000" pitchFamily="2" charset="2"/>
              <a:buChar char="Ø"/>
            </a:pPr>
            <a:r>
              <a:rPr lang="en-CA" dirty="0"/>
              <a:t>In the “wisdom” section – an example of Ezekiel’s actual preaching</a:t>
            </a:r>
          </a:p>
          <a:p>
            <a:pPr lvl="1">
              <a:buFont typeface="Wingdings" panose="05000000000000000000" pitchFamily="2" charset="2"/>
              <a:buChar char="Ø"/>
            </a:pPr>
            <a:r>
              <a:rPr lang="en-CA" dirty="0"/>
              <a:t>Details of prescriptions and proscriptions – what constitutes sin</a:t>
            </a:r>
          </a:p>
          <a:p>
            <a:pPr lvl="1">
              <a:buFont typeface="Wingdings" panose="05000000000000000000" pitchFamily="2" charset="2"/>
              <a:buChar char="Ø"/>
            </a:pPr>
            <a:r>
              <a:rPr lang="en-CA" dirty="0"/>
              <a:t>Emphasizes “individual responsibility” – no mention of “watchman”</a:t>
            </a:r>
          </a:p>
          <a:p>
            <a:r>
              <a:rPr lang="en-CA" b="1" dirty="0">
                <a:highlight>
                  <a:srgbClr val="FFFF00"/>
                </a:highlight>
              </a:rPr>
              <a:t>Ezekiel 33:1-20</a:t>
            </a:r>
          </a:p>
          <a:p>
            <a:pPr lvl="1">
              <a:buFont typeface="Wingdings" panose="05000000000000000000" pitchFamily="2" charset="2"/>
              <a:buChar char="Ø"/>
            </a:pPr>
            <a:r>
              <a:rPr lang="en-CA" dirty="0"/>
              <a:t>Jerusalem has fallen – beginning of people responding</a:t>
            </a:r>
          </a:p>
          <a:p>
            <a:pPr lvl="1">
              <a:buFont typeface="Wingdings" panose="05000000000000000000" pitchFamily="2" charset="2"/>
              <a:buChar char="Ø"/>
            </a:pPr>
            <a:r>
              <a:rPr lang="en-CA" dirty="0"/>
              <a:t>The “people of the land” appoint the “watchman” – a metaphor</a:t>
            </a:r>
          </a:p>
          <a:p>
            <a:pPr lvl="1">
              <a:buFont typeface="Wingdings" panose="05000000000000000000" pitchFamily="2" charset="2"/>
              <a:buChar char="Ø"/>
            </a:pPr>
            <a:r>
              <a:rPr lang="en-CA" dirty="0"/>
              <a:t>YHWH reiterates Ezekiel’s responsibility</a:t>
            </a:r>
          </a:p>
          <a:p>
            <a:pPr lvl="1">
              <a:buFont typeface="Wingdings" panose="05000000000000000000" pitchFamily="2" charset="2"/>
              <a:buChar char="Ø"/>
            </a:pPr>
            <a:r>
              <a:rPr lang="en-CA" dirty="0"/>
              <a:t>“individual responsibility” reiterated with emphasis on “repentance”</a:t>
            </a:r>
          </a:p>
        </p:txBody>
      </p:sp>
    </p:spTree>
    <p:extLst>
      <p:ext uri="{BB962C8B-B14F-4D97-AF65-F5344CB8AC3E}">
        <p14:creationId xmlns:p14="http://schemas.microsoft.com/office/powerpoint/2010/main" val="3225649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0B7BE-2749-4811-9E76-5C00F24DDCF8}"/>
              </a:ext>
            </a:extLst>
          </p:cNvPr>
          <p:cNvSpPr>
            <a:spLocks noGrp="1"/>
          </p:cNvSpPr>
          <p:nvPr>
            <p:ph type="title"/>
          </p:nvPr>
        </p:nvSpPr>
        <p:spPr>
          <a:xfrm>
            <a:off x="0" y="1"/>
            <a:ext cx="12192000" cy="1147481"/>
          </a:xfrm>
        </p:spPr>
        <p:txBody>
          <a:bodyPr>
            <a:normAutofit/>
          </a:bodyPr>
          <a:lstStyle/>
          <a:p>
            <a:r>
              <a:rPr lang="en-CA" sz="4200" dirty="0">
                <a:latin typeface="Arial Black" panose="020B0A04020102020204" pitchFamily="34" charset="0"/>
              </a:rPr>
              <a:t>The Impending Destruction of Jerusalem</a:t>
            </a:r>
          </a:p>
        </p:txBody>
      </p:sp>
      <p:sp>
        <p:nvSpPr>
          <p:cNvPr id="3" name="Content Placeholder 2">
            <a:extLst>
              <a:ext uri="{FF2B5EF4-FFF2-40B4-BE49-F238E27FC236}">
                <a16:creationId xmlns:a16="http://schemas.microsoft.com/office/drawing/2014/main" id="{49678C8B-3823-4092-99A9-BD9B541D9B5B}"/>
              </a:ext>
            </a:extLst>
          </p:cNvPr>
          <p:cNvSpPr>
            <a:spLocks noGrp="1"/>
          </p:cNvSpPr>
          <p:nvPr>
            <p:ph idx="1"/>
          </p:nvPr>
        </p:nvSpPr>
        <p:spPr>
          <a:xfrm>
            <a:off x="0" y="1147482"/>
            <a:ext cx="12192000" cy="5710517"/>
          </a:xfrm>
        </p:spPr>
        <p:txBody>
          <a:bodyPr/>
          <a:lstStyle/>
          <a:p>
            <a:r>
              <a:rPr lang="en-CA" dirty="0"/>
              <a:t>The </a:t>
            </a:r>
            <a:r>
              <a:rPr lang="en-CA" b="1" dirty="0">
                <a:highlight>
                  <a:srgbClr val="FFFF00"/>
                </a:highlight>
              </a:rPr>
              <a:t>notion of the inviolability of Jerusalem</a:t>
            </a:r>
            <a:r>
              <a:rPr lang="en-CA" dirty="0"/>
              <a:t> was the major obstacle that Ezekiel faced in communicating YHWH’s message to the exiles</a:t>
            </a:r>
          </a:p>
          <a:p>
            <a:r>
              <a:rPr lang="en-CA" dirty="0"/>
              <a:t>Ezekiel was required to perform in public </a:t>
            </a:r>
            <a:r>
              <a:rPr lang="en-CA" b="1" dirty="0">
                <a:highlight>
                  <a:srgbClr val="FFFF00"/>
                </a:highlight>
              </a:rPr>
              <a:t>four symbolic actions</a:t>
            </a:r>
            <a:r>
              <a:rPr lang="en-CA" dirty="0"/>
              <a:t> which graphically demonstrated the fate of Jerusalem and the people there</a:t>
            </a:r>
          </a:p>
          <a:p>
            <a:r>
              <a:rPr lang="en-CA" dirty="0"/>
              <a:t>First, a symbolic </a:t>
            </a:r>
            <a:r>
              <a:rPr lang="en-CA" b="1" dirty="0">
                <a:highlight>
                  <a:srgbClr val="FFFF00"/>
                </a:highlight>
              </a:rPr>
              <a:t>representation of the upcoming siege</a:t>
            </a:r>
            <a:r>
              <a:rPr lang="en-CA" dirty="0"/>
              <a:t>: </a:t>
            </a:r>
          </a:p>
          <a:p>
            <a:pPr marL="457200" lvl="1" indent="0">
              <a:buNone/>
            </a:pPr>
            <a:r>
              <a:rPr lang="en-CA" b="1" u="sng" dirty="0"/>
              <a:t>Ezekiel 4:1-3 ESV</a:t>
            </a:r>
          </a:p>
          <a:p>
            <a:pPr marL="457200" lvl="1" indent="0">
              <a:buNone/>
            </a:pPr>
            <a:r>
              <a:rPr lang="en-CA" dirty="0"/>
              <a:t>And you, son of man, </a:t>
            </a:r>
            <a:r>
              <a:rPr lang="en-CA" b="1" dirty="0">
                <a:highlight>
                  <a:srgbClr val="FFFF00"/>
                </a:highlight>
              </a:rPr>
              <a:t>take a brick</a:t>
            </a:r>
            <a:r>
              <a:rPr lang="en-CA" dirty="0"/>
              <a:t> and lay it before you, and </a:t>
            </a:r>
            <a:r>
              <a:rPr lang="en-CA" b="1" dirty="0">
                <a:highlight>
                  <a:srgbClr val="FFFF00"/>
                </a:highlight>
              </a:rPr>
              <a:t>engrave on it a city</a:t>
            </a:r>
            <a:r>
              <a:rPr lang="en-CA" dirty="0"/>
              <a:t>, even Jerusalem.  And put </a:t>
            </a:r>
            <a:r>
              <a:rPr lang="en-CA" b="1" dirty="0">
                <a:highlight>
                  <a:srgbClr val="FFFF00"/>
                </a:highlight>
              </a:rPr>
              <a:t>siegeworks</a:t>
            </a:r>
            <a:r>
              <a:rPr lang="en-CA" dirty="0"/>
              <a:t> against it, and build a </a:t>
            </a:r>
            <a:r>
              <a:rPr lang="en-CA" b="1" dirty="0">
                <a:highlight>
                  <a:srgbClr val="FFFF00"/>
                </a:highlight>
              </a:rPr>
              <a:t>siege wall</a:t>
            </a:r>
            <a:r>
              <a:rPr lang="en-CA" dirty="0"/>
              <a:t> against it, and </a:t>
            </a:r>
            <a:r>
              <a:rPr lang="en-CA" b="1" dirty="0">
                <a:highlight>
                  <a:srgbClr val="FFFF00"/>
                </a:highlight>
              </a:rPr>
              <a:t>cast up a mound</a:t>
            </a:r>
            <a:r>
              <a:rPr lang="en-CA" dirty="0"/>
              <a:t> against it.  </a:t>
            </a:r>
            <a:r>
              <a:rPr lang="en-CA" b="1" dirty="0">
                <a:highlight>
                  <a:srgbClr val="FFFF00"/>
                </a:highlight>
              </a:rPr>
              <a:t>Set camps</a:t>
            </a:r>
            <a:r>
              <a:rPr lang="en-CA" dirty="0"/>
              <a:t> also against it, and plant </a:t>
            </a:r>
            <a:r>
              <a:rPr lang="en-CA" b="1" dirty="0">
                <a:highlight>
                  <a:srgbClr val="FFFF00"/>
                </a:highlight>
              </a:rPr>
              <a:t>battering rams</a:t>
            </a:r>
            <a:r>
              <a:rPr lang="en-CA" dirty="0"/>
              <a:t> against it all around.   </a:t>
            </a:r>
          </a:p>
          <a:p>
            <a:pPr marL="457200" lvl="1" indent="0">
              <a:spcBef>
                <a:spcPts val="1200"/>
              </a:spcBef>
              <a:buNone/>
            </a:pPr>
            <a:r>
              <a:rPr lang="en-CA" dirty="0"/>
              <a:t>And you, take an </a:t>
            </a:r>
            <a:r>
              <a:rPr lang="en-CA" b="1" dirty="0">
                <a:highlight>
                  <a:srgbClr val="FFFF00"/>
                </a:highlight>
              </a:rPr>
              <a:t>iron griddle</a:t>
            </a:r>
            <a:r>
              <a:rPr lang="en-CA" dirty="0"/>
              <a:t>, and place it as an iron wall between you and the city; and set your face toward it, and let it be in </a:t>
            </a:r>
            <a:r>
              <a:rPr lang="en-CA" b="1" dirty="0">
                <a:highlight>
                  <a:srgbClr val="FFFF00"/>
                </a:highlight>
              </a:rPr>
              <a:t>a state of siege</a:t>
            </a:r>
            <a:r>
              <a:rPr lang="en-CA" dirty="0"/>
              <a:t>, and </a:t>
            </a:r>
            <a:r>
              <a:rPr lang="en-CA" b="1" dirty="0">
                <a:highlight>
                  <a:srgbClr val="FFFF00"/>
                </a:highlight>
              </a:rPr>
              <a:t>press the siege</a:t>
            </a:r>
            <a:r>
              <a:rPr lang="en-CA" dirty="0"/>
              <a:t> against it. </a:t>
            </a:r>
          </a:p>
          <a:p>
            <a:pPr marL="457200" lvl="1" indent="0">
              <a:buNone/>
            </a:pPr>
            <a:r>
              <a:rPr lang="en-CA" b="1" dirty="0">
                <a:highlight>
                  <a:srgbClr val="FFFF00"/>
                </a:highlight>
              </a:rPr>
              <a:t>This is a sign for the house of Israel</a:t>
            </a:r>
            <a:r>
              <a:rPr lang="en-CA" dirty="0"/>
              <a:t>.</a:t>
            </a:r>
          </a:p>
          <a:p>
            <a:r>
              <a:rPr lang="en-CA" dirty="0"/>
              <a:t>The exiles had experienced this in 597BC – see 2 Kings 24:10-16</a:t>
            </a:r>
          </a:p>
        </p:txBody>
      </p:sp>
    </p:spTree>
    <p:extLst>
      <p:ext uri="{BB962C8B-B14F-4D97-AF65-F5344CB8AC3E}">
        <p14:creationId xmlns:p14="http://schemas.microsoft.com/office/powerpoint/2010/main" val="4289792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4A19-9B98-4BC9-BFA0-D9CD6B3799F7}"/>
              </a:ext>
            </a:extLst>
          </p:cNvPr>
          <p:cNvSpPr>
            <a:spLocks noGrp="1"/>
          </p:cNvSpPr>
          <p:nvPr>
            <p:ph type="title"/>
          </p:nvPr>
        </p:nvSpPr>
        <p:spPr>
          <a:xfrm>
            <a:off x="3919664" y="5513294"/>
            <a:ext cx="4123764" cy="1344706"/>
          </a:xfrm>
        </p:spPr>
        <p:txBody>
          <a:bodyPr>
            <a:noAutofit/>
          </a:bodyPr>
          <a:lstStyle/>
          <a:p>
            <a:pPr algn="ctr"/>
            <a:r>
              <a:rPr lang="en-CA" sz="4000" dirty="0">
                <a:latin typeface="Arial Black" panose="020B0A04020102020204" pitchFamily="34" charset="0"/>
              </a:rPr>
              <a:t>Ancient Siegeworks </a:t>
            </a:r>
          </a:p>
        </p:txBody>
      </p:sp>
      <p:pic>
        <p:nvPicPr>
          <p:cNvPr id="7" name="Picture 6" descr="A picture containing text, building, outdoor, old&#10;&#10;Description automatically generated">
            <a:extLst>
              <a:ext uri="{FF2B5EF4-FFF2-40B4-BE49-F238E27FC236}">
                <a16:creationId xmlns:a16="http://schemas.microsoft.com/office/drawing/2014/main" id="{06011FE1-6182-4234-965E-F87CBA11AA6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19476" y="-13447"/>
            <a:ext cx="4514850" cy="3000375"/>
          </a:xfrm>
          <a:prstGeom prst="rect">
            <a:avLst/>
          </a:prstGeom>
        </p:spPr>
      </p:pic>
      <p:pic>
        <p:nvPicPr>
          <p:cNvPr id="9" name="Picture 8" descr="A picture containing text, outdoor, old, stone&#10;&#10;Description automatically generated">
            <a:extLst>
              <a:ext uri="{FF2B5EF4-FFF2-40B4-BE49-F238E27FC236}">
                <a16:creationId xmlns:a16="http://schemas.microsoft.com/office/drawing/2014/main" id="{BB82F0E6-4143-43C8-BC3F-60C84F9919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77149" y="-13447"/>
            <a:ext cx="4514850" cy="4371975"/>
          </a:xfrm>
          <a:prstGeom prst="rect">
            <a:avLst/>
          </a:prstGeom>
        </p:spPr>
      </p:pic>
      <p:pic>
        <p:nvPicPr>
          <p:cNvPr id="15" name="Picture 14" descr="A picture containing stone&#10;&#10;Description automatically generated">
            <a:extLst>
              <a:ext uri="{FF2B5EF4-FFF2-40B4-BE49-F238E27FC236}">
                <a16:creationId xmlns:a16="http://schemas.microsoft.com/office/drawing/2014/main" id="{FC34172D-1CEF-469F-A7A8-1861063D1CE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919664" y="2658129"/>
            <a:ext cx="4379805" cy="2901390"/>
          </a:xfrm>
          <a:prstGeom prst="rect">
            <a:avLst/>
          </a:prstGeom>
        </p:spPr>
      </p:pic>
      <p:pic>
        <p:nvPicPr>
          <p:cNvPr id="17" name="Picture 16" descr="A picture containing stone&#10;&#10;Description automatically generated">
            <a:extLst>
              <a:ext uri="{FF2B5EF4-FFF2-40B4-BE49-F238E27FC236}">
                <a16:creationId xmlns:a16="http://schemas.microsoft.com/office/drawing/2014/main" id="{57A7988C-CD4E-4236-A0C0-09E0A301464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68235" y="4108824"/>
            <a:ext cx="4123764" cy="2749176"/>
          </a:xfrm>
          <a:prstGeom prst="rect">
            <a:avLst/>
          </a:prstGeom>
        </p:spPr>
      </p:pic>
      <p:pic>
        <p:nvPicPr>
          <p:cNvPr id="19" name="Picture 18" descr="A picture containing text, stone, building material&#10;&#10;Description automatically generated">
            <a:extLst>
              <a:ext uri="{FF2B5EF4-FFF2-40B4-BE49-F238E27FC236}">
                <a16:creationId xmlns:a16="http://schemas.microsoft.com/office/drawing/2014/main" id="{00720EEA-8FDF-4C77-BD83-2F8CD307AA6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13447"/>
            <a:ext cx="3798102" cy="2139437"/>
          </a:xfrm>
          <a:prstGeom prst="rect">
            <a:avLst/>
          </a:prstGeom>
        </p:spPr>
      </p:pic>
      <p:pic>
        <p:nvPicPr>
          <p:cNvPr id="11" name="Picture 10" descr="A picture containing building material, stone, building, coin&#10;&#10;Description automatically generated">
            <a:extLst>
              <a:ext uri="{FF2B5EF4-FFF2-40B4-BE49-F238E27FC236}">
                <a16:creationId xmlns:a16="http://schemas.microsoft.com/office/drawing/2014/main" id="{CABA39FF-E965-4A30-96A7-AE2B203C248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1761565"/>
            <a:ext cx="3919664" cy="5120527"/>
          </a:xfrm>
          <a:prstGeom prst="rect">
            <a:avLst/>
          </a:prstGeom>
        </p:spPr>
      </p:pic>
    </p:spTree>
    <p:extLst>
      <p:ext uri="{BB962C8B-B14F-4D97-AF65-F5344CB8AC3E}">
        <p14:creationId xmlns:p14="http://schemas.microsoft.com/office/powerpoint/2010/main" val="3170366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03BC4-21D6-478A-AAD8-4F7AB9C702D4}"/>
              </a:ext>
            </a:extLst>
          </p:cNvPr>
          <p:cNvSpPr>
            <a:spLocks noGrp="1"/>
          </p:cNvSpPr>
          <p:nvPr>
            <p:ph type="title"/>
          </p:nvPr>
        </p:nvSpPr>
        <p:spPr>
          <a:xfrm>
            <a:off x="838200" y="1"/>
            <a:ext cx="10515600" cy="1129552"/>
          </a:xfrm>
        </p:spPr>
        <p:txBody>
          <a:bodyPr/>
          <a:lstStyle/>
          <a:p>
            <a:pPr algn="ctr"/>
            <a:r>
              <a:rPr lang="en-CA" dirty="0">
                <a:latin typeface="Arial Black" panose="020B0A04020102020204" pitchFamily="34" charset="0"/>
              </a:rPr>
              <a:t>The Iniquity of Israel</a:t>
            </a:r>
          </a:p>
        </p:txBody>
      </p:sp>
      <p:sp>
        <p:nvSpPr>
          <p:cNvPr id="3" name="Content Placeholder 2">
            <a:extLst>
              <a:ext uri="{FF2B5EF4-FFF2-40B4-BE49-F238E27FC236}">
                <a16:creationId xmlns:a16="http://schemas.microsoft.com/office/drawing/2014/main" id="{4FB4B0E0-C73D-4E58-875D-ABADF04CC5EF}"/>
              </a:ext>
            </a:extLst>
          </p:cNvPr>
          <p:cNvSpPr>
            <a:spLocks noGrp="1"/>
          </p:cNvSpPr>
          <p:nvPr>
            <p:ph idx="1"/>
          </p:nvPr>
        </p:nvSpPr>
        <p:spPr>
          <a:xfrm>
            <a:off x="0" y="1129553"/>
            <a:ext cx="12192000" cy="5728446"/>
          </a:xfrm>
        </p:spPr>
        <p:txBody>
          <a:bodyPr>
            <a:normAutofit lnSpcReduction="10000"/>
          </a:bodyPr>
          <a:lstStyle/>
          <a:p>
            <a:r>
              <a:rPr lang="en-CA" dirty="0"/>
              <a:t>The second symbolic action, “</a:t>
            </a:r>
            <a:r>
              <a:rPr lang="en-CA" b="1" dirty="0">
                <a:highlight>
                  <a:srgbClr val="FFFF00"/>
                </a:highlight>
              </a:rPr>
              <a:t>bearing iniquity</a:t>
            </a:r>
            <a:r>
              <a:rPr lang="en-CA" dirty="0"/>
              <a:t>”: </a:t>
            </a:r>
            <a:r>
              <a:rPr lang="en-CA" sz="2400" b="1" u="sng" dirty="0"/>
              <a:t>Ezekiel 4:4-8 ESV</a:t>
            </a:r>
          </a:p>
          <a:p>
            <a:pPr marL="457200" lvl="1" indent="0">
              <a:buNone/>
            </a:pPr>
            <a:r>
              <a:rPr lang="en-CA" dirty="0"/>
              <a:t>“Then lie on your left side, and </a:t>
            </a:r>
            <a:r>
              <a:rPr lang="en-CA" b="1" dirty="0">
                <a:highlight>
                  <a:srgbClr val="FFFF00"/>
                </a:highlight>
              </a:rPr>
              <a:t>place the [iniquity]</a:t>
            </a:r>
            <a:r>
              <a:rPr lang="en-CA" dirty="0"/>
              <a:t> of the house of Israel upon it.  For the number of the days that you lie on it, you shall </a:t>
            </a:r>
            <a:r>
              <a:rPr lang="en-CA" b="1" dirty="0">
                <a:highlight>
                  <a:srgbClr val="FFFF00"/>
                </a:highlight>
              </a:rPr>
              <a:t>bear their [iniquity]</a:t>
            </a:r>
            <a:r>
              <a:rPr lang="en-CA" dirty="0"/>
              <a:t>.  </a:t>
            </a:r>
            <a:r>
              <a:rPr lang="en-CA" b="1" dirty="0">
                <a:highlight>
                  <a:srgbClr val="FFFF00"/>
                </a:highlight>
              </a:rPr>
              <a:t>For I assign to you a number of days, 390 days, equal to the number of the years of their [iniquity]</a:t>
            </a:r>
            <a:r>
              <a:rPr lang="en-CA" dirty="0"/>
              <a:t>.  So long shall you bear the [iniquity] of the house of Israel.  And when you have completed these, you shall lie down a second time, but on your right side, and </a:t>
            </a:r>
            <a:r>
              <a:rPr lang="en-CA" b="1" dirty="0">
                <a:highlight>
                  <a:srgbClr val="FFFF00"/>
                </a:highlight>
              </a:rPr>
              <a:t>bear the [iniquity]</a:t>
            </a:r>
            <a:r>
              <a:rPr lang="en-CA" dirty="0"/>
              <a:t> of the house of Judah.  </a:t>
            </a:r>
            <a:r>
              <a:rPr lang="en-CA" b="1" dirty="0">
                <a:highlight>
                  <a:srgbClr val="FFFF00"/>
                </a:highlight>
              </a:rPr>
              <a:t>Forty days</a:t>
            </a:r>
            <a:r>
              <a:rPr lang="en-CA" dirty="0"/>
              <a:t> I assign you, a day for each year.  </a:t>
            </a:r>
          </a:p>
          <a:p>
            <a:pPr marL="457200" lvl="1" indent="0">
              <a:buNone/>
            </a:pPr>
            <a:r>
              <a:rPr lang="en-CA" dirty="0"/>
              <a:t>And you shall set your face toward </a:t>
            </a:r>
            <a:r>
              <a:rPr lang="en-CA" b="1" dirty="0">
                <a:highlight>
                  <a:srgbClr val="FFFF00"/>
                </a:highlight>
              </a:rPr>
              <a:t>the siege of Jerusalem</a:t>
            </a:r>
            <a:r>
              <a:rPr lang="en-CA" dirty="0"/>
              <a:t>, with your arm bared, and you shall </a:t>
            </a:r>
            <a:r>
              <a:rPr lang="en-CA" b="1" dirty="0">
                <a:highlight>
                  <a:srgbClr val="FFFF00"/>
                </a:highlight>
              </a:rPr>
              <a:t>prophesy against the city</a:t>
            </a:r>
            <a:r>
              <a:rPr lang="en-CA" dirty="0"/>
              <a:t>.  And behold, I will place cords upon you, so that you cannot turn from one side to the other, till you have </a:t>
            </a:r>
            <a:r>
              <a:rPr lang="en-CA" b="1" dirty="0">
                <a:highlight>
                  <a:srgbClr val="FFFF00"/>
                </a:highlight>
              </a:rPr>
              <a:t>completed the days of your siege</a:t>
            </a:r>
            <a:r>
              <a:rPr lang="en-CA" dirty="0"/>
              <a:t>.</a:t>
            </a:r>
          </a:p>
          <a:p>
            <a:r>
              <a:rPr lang="en-CA" b="1" dirty="0">
                <a:highlight>
                  <a:srgbClr val="FFFF00"/>
                </a:highlight>
              </a:rPr>
              <a:t>The numbers “390” and “40” are enigmatic</a:t>
            </a:r>
            <a:r>
              <a:rPr lang="en-CA" dirty="0"/>
              <a:t> – there is no explicit indication of their meaning: “40” became a general metaphor for sin based on the “40” days the spies were in Canaan; “390” has no obvious association</a:t>
            </a:r>
          </a:p>
          <a:p>
            <a:r>
              <a:rPr lang="en-CA" dirty="0"/>
              <a:t>The sum, 430, is the number of years between the call of Abraham and the exodus (Exodus 12:40-41 LXX, Galatians 3:17, Josephus Antiquities 2:15:2), but </a:t>
            </a:r>
            <a:r>
              <a:rPr lang="en-CA" b="1" dirty="0">
                <a:highlight>
                  <a:srgbClr val="FFFF00"/>
                </a:highlight>
              </a:rPr>
              <a:t>there is no suggestion in Ezekiel to combine the numbers</a:t>
            </a:r>
          </a:p>
        </p:txBody>
      </p:sp>
    </p:spTree>
    <p:extLst>
      <p:ext uri="{BB962C8B-B14F-4D97-AF65-F5344CB8AC3E}">
        <p14:creationId xmlns:p14="http://schemas.microsoft.com/office/powerpoint/2010/main" val="4108418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4569</Words>
  <Application>Microsoft Office PowerPoint</Application>
  <PresentationFormat>Widescreen</PresentationFormat>
  <Paragraphs>204</Paragraphs>
  <Slides>18</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Calibri</vt:lpstr>
      <vt:lpstr>Calibri Light</vt:lpstr>
      <vt:lpstr>Wingdings</vt:lpstr>
      <vt:lpstr>Office Theme</vt:lpstr>
      <vt:lpstr>Ezekiel – Getting Attention</vt:lpstr>
      <vt:lpstr>Conditions of Ezekiel’s Service </vt:lpstr>
      <vt:lpstr>The Role of the Watchman</vt:lpstr>
      <vt:lpstr>Individual Responsibility</vt:lpstr>
      <vt:lpstr>PowerPoint Presentation</vt:lpstr>
      <vt:lpstr>A Very Important Theme</vt:lpstr>
      <vt:lpstr>The Impending Destruction of Jerusalem</vt:lpstr>
      <vt:lpstr>Ancient Siegeworks </vt:lpstr>
      <vt:lpstr>The Iniquity of Israel</vt:lpstr>
      <vt:lpstr>“Iniquity”</vt:lpstr>
      <vt:lpstr>Prepare for Exile</vt:lpstr>
      <vt:lpstr>Covenant Curses</vt:lpstr>
      <vt:lpstr>The Remnant</vt:lpstr>
      <vt:lpstr>YHWH’s Case Against Israel</vt:lpstr>
      <vt:lpstr>Reiteration of Covenant Curses</vt:lpstr>
      <vt:lpstr>Blessings and Curses</vt:lpstr>
      <vt:lpstr>Where are We Today?</vt:lpstr>
      <vt:lpstr>To be continued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Ezekiel – Getting Attention</dc:title>
  <dc:creator>Mike Whyte</dc:creator>
  <cp:lastModifiedBy>Mike Whyte</cp:lastModifiedBy>
  <cp:revision>35</cp:revision>
  <dcterms:created xsi:type="dcterms:W3CDTF">2022-03-12T12:06:19Z</dcterms:created>
  <dcterms:modified xsi:type="dcterms:W3CDTF">2022-04-14T00:52:47Z</dcterms:modified>
</cp:coreProperties>
</file>