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3"/>
  </p:notesMasterIdLst>
  <p:sldIdLst>
    <p:sldId id="279" r:id="rId2"/>
    <p:sldId id="276" r:id="rId3"/>
    <p:sldId id="280" r:id="rId4"/>
    <p:sldId id="286" r:id="rId5"/>
    <p:sldId id="281" r:id="rId6"/>
    <p:sldId id="282" r:id="rId7"/>
    <p:sldId id="283" r:id="rId8"/>
    <p:sldId id="285" r:id="rId9"/>
    <p:sldId id="293" r:id="rId10"/>
    <p:sldId id="294" r:id="rId11"/>
    <p:sldId id="284" r:id="rId12"/>
    <p:sldId id="290" r:id="rId13"/>
    <p:sldId id="289" r:id="rId14"/>
    <p:sldId id="288" r:id="rId15"/>
    <p:sldId id="295" r:id="rId16"/>
    <p:sldId id="296" r:id="rId17"/>
    <p:sldId id="298" r:id="rId18"/>
    <p:sldId id="299" r:id="rId19"/>
    <p:sldId id="297" r:id="rId20"/>
    <p:sldId id="300" r:id="rId21"/>
    <p:sldId id="275" r:id="rId2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347" autoAdjust="0"/>
    <p:restoredTop sz="83650" autoAdjust="0"/>
  </p:normalViewPr>
  <p:slideViewPr>
    <p:cSldViewPr snapToGrid="0">
      <p:cViewPr varScale="1">
        <p:scale>
          <a:sx n="55" d="100"/>
          <a:sy n="55" d="100"/>
        </p:scale>
        <p:origin x="1080" y="72"/>
      </p:cViewPr>
      <p:guideLst/>
    </p:cSldViewPr>
  </p:slideViewPr>
  <p:notesTextViewPr>
    <p:cViewPr>
      <p:scale>
        <a:sx n="1" d="1"/>
        <a:sy n="1" d="1"/>
      </p:scale>
      <p:origin x="0" y="0"/>
    </p:cViewPr>
  </p:notesTextViewPr>
  <p:sorterViewPr>
    <p:cViewPr>
      <p:scale>
        <a:sx n="110" d="100"/>
        <a:sy n="110" d="100"/>
      </p:scale>
      <p:origin x="0" y="-3006"/>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CA"/>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9D2A74E-2407-4B68-B33D-DBF418364D5D}" type="datetimeFigureOut">
              <a:rPr lang="en-CA" smtClean="0"/>
              <a:t>2023-12-20</a:t>
            </a:fld>
            <a:endParaRPr lang="en-CA"/>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CA"/>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CA"/>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E8CC7B9-35C9-4277-A5A7-8B841B1FD78D}" type="slidenum">
              <a:rPr lang="en-CA" smtClean="0"/>
              <a:t>‹#›</a:t>
            </a:fld>
            <a:endParaRPr lang="en-CA"/>
          </a:p>
        </p:txBody>
      </p:sp>
    </p:spTree>
    <p:extLst>
      <p:ext uri="{BB962C8B-B14F-4D97-AF65-F5344CB8AC3E}">
        <p14:creationId xmlns:p14="http://schemas.microsoft.com/office/powerpoint/2010/main" val="209337455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This is one of the most profound chapters in the Bible</a:t>
            </a:r>
          </a:p>
          <a:p>
            <a:pPr marL="171450" indent="-171450">
              <a:buFont typeface="Arial" panose="020B0604020202020204" pitchFamily="34" charset="0"/>
              <a:buChar char="•"/>
            </a:pPr>
            <a:r>
              <a:rPr lang="en-CA" dirty="0"/>
              <a:t>It elaborates much from the Writings of Moses</a:t>
            </a:r>
          </a:p>
          <a:p>
            <a:pPr marL="171450" indent="-171450">
              <a:buFont typeface="Arial" panose="020B0604020202020204" pitchFamily="34" charset="0"/>
              <a:buChar char="•"/>
            </a:pPr>
            <a:r>
              <a:rPr lang="en-CA" dirty="0"/>
              <a:t>It foreshadows much of the New Testament</a:t>
            </a:r>
          </a:p>
          <a:p>
            <a:pPr marL="171450" indent="-171450">
              <a:buFont typeface="Arial" panose="020B0604020202020204" pitchFamily="34" charset="0"/>
              <a:buChar char="•"/>
            </a:pPr>
            <a:r>
              <a:rPr lang="en-CA" dirty="0"/>
              <a:t>The people embraced a “worldly concept” – transgenerational accountability</a:t>
            </a:r>
          </a:p>
          <a:p>
            <a:pPr marL="171450" indent="-171450">
              <a:buFont typeface="Arial" panose="020B0604020202020204" pitchFamily="34" charset="0"/>
              <a:buChar char="•"/>
            </a:pPr>
            <a:r>
              <a:rPr lang="en-CA" dirty="0"/>
              <a:t>The Way of God is diametrically opposed: individual responsibility</a:t>
            </a:r>
          </a:p>
          <a:p>
            <a:pPr marL="171450" indent="-171450">
              <a:buFont typeface="Arial" panose="020B0604020202020204" pitchFamily="34" charset="0"/>
              <a:buChar char="•"/>
            </a:pPr>
            <a:r>
              <a:rPr lang="en-CA" dirty="0"/>
              <a:t>Repentance and conversion are what God desires </a:t>
            </a:r>
          </a:p>
          <a:p>
            <a:pPr marL="171450" indent="-171450">
              <a:buFont typeface="Arial" panose="020B0604020202020204" pitchFamily="34" charset="0"/>
              <a:buChar char="•"/>
            </a:pPr>
            <a:endParaRPr lang="en-CA"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E722B0F-CFFB-4C7C-BDDD-0300A5BE0281}" type="slidenum">
              <a:rPr kumimoji="0" lang="en-CA"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en-CA"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13305747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5"/>
          </p:nvPr>
        </p:nvSpPr>
        <p:spPr/>
        <p:txBody>
          <a:bodyPr/>
          <a:lstStyle/>
          <a:p>
            <a:fld id="{1E8CC7B9-35C9-4277-A5A7-8B841B1FD78D}" type="slidenum">
              <a:rPr lang="en-CA" smtClean="0"/>
              <a:t>11</a:t>
            </a:fld>
            <a:endParaRPr lang="en-CA"/>
          </a:p>
        </p:txBody>
      </p:sp>
    </p:spTree>
    <p:extLst>
      <p:ext uri="{BB962C8B-B14F-4D97-AF65-F5344CB8AC3E}">
        <p14:creationId xmlns:p14="http://schemas.microsoft.com/office/powerpoint/2010/main" val="137808067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“disputation dialogue” – a literary device</a:t>
            </a:r>
          </a:p>
        </p:txBody>
      </p:sp>
      <p:sp>
        <p:nvSpPr>
          <p:cNvPr id="4" name="Slide Number Placeholder 3"/>
          <p:cNvSpPr>
            <a:spLocks noGrp="1"/>
          </p:cNvSpPr>
          <p:nvPr>
            <p:ph type="sldNum" sz="quarter" idx="5"/>
          </p:nvPr>
        </p:nvSpPr>
        <p:spPr/>
        <p:txBody>
          <a:bodyPr/>
          <a:lstStyle/>
          <a:p>
            <a:fld id="{1E8CC7B9-35C9-4277-A5A7-8B841B1FD78D}" type="slidenum">
              <a:rPr lang="en-CA" smtClean="0"/>
              <a:t>2</a:t>
            </a:fld>
            <a:endParaRPr lang="en-CA"/>
          </a:p>
        </p:txBody>
      </p:sp>
    </p:spTree>
    <p:extLst>
      <p:ext uri="{BB962C8B-B14F-4D97-AF65-F5344CB8AC3E}">
        <p14:creationId xmlns:p14="http://schemas.microsoft.com/office/powerpoint/2010/main" val="18654449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“Transgenerational Accountability” is Block’s term pages 588-589, no Wikipedia article</a:t>
            </a:r>
          </a:p>
          <a:p>
            <a:pPr marL="171450" indent="-171450">
              <a:buFont typeface="Arial" panose="020B0604020202020204" pitchFamily="34" charset="0"/>
              <a:buChar char="•"/>
            </a:pPr>
            <a:r>
              <a:rPr lang="en-CA" dirty="0"/>
              <a:t>Lam5:7 </a:t>
            </a:r>
            <a:r>
              <a:rPr lang="en-CA" sz="1400" dirty="0">
                <a:cs typeface="+mj-cs"/>
              </a:rPr>
              <a:t> </a:t>
            </a:r>
            <a:r>
              <a:rPr lang="he-IL" sz="1400" dirty="0">
                <a:cs typeface="+mj-cs"/>
              </a:rPr>
              <a:t>סבל</a:t>
            </a:r>
            <a:r>
              <a:rPr lang="en-CA" sz="1400" dirty="0">
                <a:cs typeface="+mj-cs"/>
              </a:rPr>
              <a:t> </a:t>
            </a:r>
            <a:r>
              <a:rPr lang="en-CA" dirty="0"/>
              <a:t> - sabal; carry, bear, support</a:t>
            </a:r>
          </a:p>
        </p:txBody>
      </p:sp>
      <p:sp>
        <p:nvSpPr>
          <p:cNvPr id="4" name="Slide Number Placeholder 3"/>
          <p:cNvSpPr>
            <a:spLocks noGrp="1"/>
          </p:cNvSpPr>
          <p:nvPr>
            <p:ph type="sldNum" sz="quarter" idx="5"/>
          </p:nvPr>
        </p:nvSpPr>
        <p:spPr/>
        <p:txBody>
          <a:bodyPr/>
          <a:lstStyle/>
          <a:p>
            <a:fld id="{1E8CC7B9-35C9-4277-A5A7-8B841B1FD78D}" type="slidenum">
              <a:rPr lang="en-CA" smtClean="0"/>
              <a:t>3</a:t>
            </a:fld>
            <a:endParaRPr lang="en-CA"/>
          </a:p>
        </p:txBody>
      </p:sp>
    </p:spTree>
    <p:extLst>
      <p:ext uri="{BB962C8B-B14F-4D97-AF65-F5344CB8AC3E}">
        <p14:creationId xmlns:p14="http://schemas.microsoft.com/office/powerpoint/2010/main" val="283419605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The disciples were clearly familiar with the concept …</a:t>
            </a:r>
          </a:p>
        </p:txBody>
      </p:sp>
      <p:sp>
        <p:nvSpPr>
          <p:cNvPr id="4" name="Slide Number Placeholder 3"/>
          <p:cNvSpPr>
            <a:spLocks noGrp="1"/>
          </p:cNvSpPr>
          <p:nvPr>
            <p:ph type="sldNum" sz="quarter" idx="5"/>
          </p:nvPr>
        </p:nvSpPr>
        <p:spPr/>
        <p:txBody>
          <a:bodyPr/>
          <a:lstStyle/>
          <a:p>
            <a:fld id="{1E8CC7B9-35C9-4277-A5A7-8B841B1FD78D}" type="slidenum">
              <a:rPr lang="en-CA" smtClean="0"/>
              <a:t>4</a:t>
            </a:fld>
            <a:endParaRPr lang="en-CA"/>
          </a:p>
        </p:txBody>
      </p:sp>
    </p:spTree>
    <p:extLst>
      <p:ext uri="{BB962C8B-B14F-4D97-AF65-F5344CB8AC3E}">
        <p14:creationId xmlns:p14="http://schemas.microsoft.com/office/powerpoint/2010/main" val="362642171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The words have broad range of meaning so precise translation is difficult …</a:t>
            </a:r>
          </a:p>
        </p:txBody>
      </p:sp>
      <p:sp>
        <p:nvSpPr>
          <p:cNvPr id="4" name="Slide Number Placeholder 3"/>
          <p:cNvSpPr>
            <a:spLocks noGrp="1"/>
          </p:cNvSpPr>
          <p:nvPr>
            <p:ph type="sldNum" sz="quarter" idx="5"/>
          </p:nvPr>
        </p:nvSpPr>
        <p:spPr/>
        <p:txBody>
          <a:bodyPr/>
          <a:lstStyle/>
          <a:p>
            <a:fld id="{1E8CC7B9-35C9-4277-A5A7-8B841B1FD78D}" type="slidenum">
              <a:rPr lang="en-CA" smtClean="0"/>
              <a:t>5</a:t>
            </a:fld>
            <a:endParaRPr lang="en-CA"/>
          </a:p>
        </p:txBody>
      </p:sp>
    </p:spTree>
    <p:extLst>
      <p:ext uri="{BB962C8B-B14F-4D97-AF65-F5344CB8AC3E}">
        <p14:creationId xmlns:p14="http://schemas.microsoft.com/office/powerpoint/2010/main" val="4528668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The vast majority of human beings are neither “righteous” nor “wicked’ </a:t>
            </a:r>
          </a:p>
          <a:p>
            <a:pPr marL="171450" indent="-171450">
              <a:buFont typeface="Arial" panose="020B0604020202020204" pitchFamily="34" charset="0"/>
              <a:buChar char="•"/>
            </a:pPr>
            <a:r>
              <a:rPr lang="en-CA" dirty="0"/>
              <a:t>The “righteous” must be called by God</a:t>
            </a:r>
          </a:p>
          <a:p>
            <a:pPr marL="171450" indent="-171450">
              <a:buFont typeface="Arial" panose="020B0604020202020204" pitchFamily="34" charset="0"/>
              <a:buChar char="•"/>
            </a:pPr>
            <a:r>
              <a:rPr lang="en-CA" dirty="0"/>
              <a:t>The “wicked” deliberately choose a life of sin in defiance of God</a:t>
            </a:r>
          </a:p>
          <a:p>
            <a:pPr marL="171450" indent="-171450">
              <a:buFont typeface="Arial" panose="020B0604020202020204" pitchFamily="34" charset="0"/>
              <a:buChar char="•"/>
            </a:pPr>
            <a:r>
              <a:rPr lang="en-CA" dirty="0"/>
              <a:t>Ex33:13 “trust in righteousness”, attitude of Pharisees</a:t>
            </a:r>
          </a:p>
          <a:p>
            <a:pPr marL="171450" indent="-171450">
              <a:buFont typeface="Arial" panose="020B0604020202020204" pitchFamily="34" charset="0"/>
              <a:buChar char="•"/>
            </a:pPr>
            <a:endParaRPr lang="en-CA" dirty="0"/>
          </a:p>
        </p:txBody>
      </p:sp>
      <p:sp>
        <p:nvSpPr>
          <p:cNvPr id="4" name="Slide Number Placeholder 3"/>
          <p:cNvSpPr>
            <a:spLocks noGrp="1"/>
          </p:cNvSpPr>
          <p:nvPr>
            <p:ph type="sldNum" sz="quarter" idx="5"/>
          </p:nvPr>
        </p:nvSpPr>
        <p:spPr/>
        <p:txBody>
          <a:bodyPr/>
          <a:lstStyle/>
          <a:p>
            <a:fld id="{1E8CC7B9-35C9-4277-A5A7-8B841B1FD78D}" type="slidenum">
              <a:rPr lang="en-CA" smtClean="0"/>
              <a:t>7</a:t>
            </a:fld>
            <a:endParaRPr lang="en-CA"/>
          </a:p>
        </p:txBody>
      </p:sp>
    </p:spTree>
    <p:extLst>
      <p:ext uri="{BB962C8B-B14F-4D97-AF65-F5344CB8AC3E}">
        <p14:creationId xmlns:p14="http://schemas.microsoft.com/office/powerpoint/2010/main" val="414949992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This “example”, a parable, qualifies this as “wisdom” literature</a:t>
            </a:r>
          </a:p>
        </p:txBody>
      </p:sp>
      <p:sp>
        <p:nvSpPr>
          <p:cNvPr id="4" name="Slide Number Placeholder 3"/>
          <p:cNvSpPr>
            <a:spLocks noGrp="1"/>
          </p:cNvSpPr>
          <p:nvPr>
            <p:ph type="sldNum" sz="quarter" idx="5"/>
          </p:nvPr>
        </p:nvSpPr>
        <p:spPr/>
        <p:txBody>
          <a:bodyPr/>
          <a:lstStyle/>
          <a:p>
            <a:fld id="{1E8CC7B9-35C9-4277-A5A7-8B841B1FD78D}" type="slidenum">
              <a:rPr lang="en-CA" smtClean="0"/>
              <a:t>8</a:t>
            </a:fld>
            <a:endParaRPr lang="en-CA"/>
          </a:p>
        </p:txBody>
      </p:sp>
    </p:spTree>
    <p:extLst>
      <p:ext uri="{BB962C8B-B14F-4D97-AF65-F5344CB8AC3E}">
        <p14:creationId xmlns:p14="http://schemas.microsoft.com/office/powerpoint/2010/main" val="236556306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endParaRPr lang="en-CA" dirty="0"/>
          </a:p>
        </p:txBody>
      </p:sp>
      <p:sp>
        <p:nvSpPr>
          <p:cNvPr id="4" name="Slide Number Placeholder 3"/>
          <p:cNvSpPr>
            <a:spLocks noGrp="1"/>
          </p:cNvSpPr>
          <p:nvPr>
            <p:ph type="sldNum" sz="quarter" idx="5"/>
          </p:nvPr>
        </p:nvSpPr>
        <p:spPr/>
        <p:txBody>
          <a:bodyPr/>
          <a:lstStyle/>
          <a:p>
            <a:fld id="{1E8CC7B9-35C9-4277-A5A7-8B841B1FD78D}" type="slidenum">
              <a:rPr lang="en-CA" smtClean="0"/>
              <a:t>9</a:t>
            </a:fld>
            <a:endParaRPr lang="en-CA"/>
          </a:p>
        </p:txBody>
      </p:sp>
    </p:spTree>
    <p:extLst>
      <p:ext uri="{BB962C8B-B14F-4D97-AF65-F5344CB8AC3E}">
        <p14:creationId xmlns:p14="http://schemas.microsoft.com/office/powerpoint/2010/main" val="142906630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Chapter 20 focuses on “</a:t>
            </a:r>
            <a:r>
              <a:rPr lang="en-CA" i="1" dirty="0"/>
              <a:t>mishᵉpatim</a:t>
            </a:r>
            <a:r>
              <a:rPr lang="en-CA" dirty="0"/>
              <a:t>” – discuss next time</a:t>
            </a:r>
          </a:p>
        </p:txBody>
      </p:sp>
      <p:sp>
        <p:nvSpPr>
          <p:cNvPr id="4" name="Slide Number Placeholder 3"/>
          <p:cNvSpPr>
            <a:spLocks noGrp="1"/>
          </p:cNvSpPr>
          <p:nvPr>
            <p:ph type="sldNum" sz="quarter" idx="5"/>
          </p:nvPr>
        </p:nvSpPr>
        <p:spPr/>
        <p:txBody>
          <a:bodyPr/>
          <a:lstStyle/>
          <a:p>
            <a:fld id="{1E8CC7B9-35C9-4277-A5A7-8B841B1FD78D}" type="slidenum">
              <a:rPr lang="en-CA" smtClean="0"/>
              <a:t>10</a:t>
            </a:fld>
            <a:endParaRPr lang="en-CA"/>
          </a:p>
        </p:txBody>
      </p:sp>
    </p:spTree>
    <p:extLst>
      <p:ext uri="{BB962C8B-B14F-4D97-AF65-F5344CB8AC3E}">
        <p14:creationId xmlns:p14="http://schemas.microsoft.com/office/powerpoint/2010/main" val="42599766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C83FD5-F46F-F164-8D41-9052923489A6}"/>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CA"/>
          </a:p>
        </p:txBody>
      </p:sp>
      <p:sp>
        <p:nvSpPr>
          <p:cNvPr id="3" name="Subtitle 2">
            <a:extLst>
              <a:ext uri="{FF2B5EF4-FFF2-40B4-BE49-F238E27FC236}">
                <a16:creationId xmlns:a16="http://schemas.microsoft.com/office/drawing/2014/main" id="{0556843B-18BA-73C4-CA81-D3899614A48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CA"/>
          </a:p>
        </p:txBody>
      </p:sp>
      <p:sp>
        <p:nvSpPr>
          <p:cNvPr id="4" name="Date Placeholder 3">
            <a:extLst>
              <a:ext uri="{FF2B5EF4-FFF2-40B4-BE49-F238E27FC236}">
                <a16:creationId xmlns:a16="http://schemas.microsoft.com/office/drawing/2014/main" id="{D6B28E1A-E091-56C7-C39B-975371D78F28}"/>
              </a:ext>
            </a:extLst>
          </p:cNvPr>
          <p:cNvSpPr>
            <a:spLocks noGrp="1"/>
          </p:cNvSpPr>
          <p:nvPr>
            <p:ph type="dt" sz="half" idx="10"/>
          </p:nvPr>
        </p:nvSpPr>
        <p:spPr/>
        <p:txBody>
          <a:bodyPr/>
          <a:lstStyle/>
          <a:p>
            <a:fld id="{9B8CB72E-70FA-4D63-ADBB-0E58576FF1FD}" type="datetimeFigureOut">
              <a:rPr lang="en-CA" smtClean="0"/>
              <a:t>2023-12-20</a:t>
            </a:fld>
            <a:endParaRPr lang="en-CA"/>
          </a:p>
        </p:txBody>
      </p:sp>
      <p:sp>
        <p:nvSpPr>
          <p:cNvPr id="5" name="Footer Placeholder 4">
            <a:extLst>
              <a:ext uri="{FF2B5EF4-FFF2-40B4-BE49-F238E27FC236}">
                <a16:creationId xmlns:a16="http://schemas.microsoft.com/office/drawing/2014/main" id="{6E5FEBBC-6E0E-8147-1A0C-599A231E3398}"/>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1B6DE647-2E25-EBD7-7D3E-DE8ECD12FD27}"/>
              </a:ext>
            </a:extLst>
          </p:cNvPr>
          <p:cNvSpPr>
            <a:spLocks noGrp="1"/>
          </p:cNvSpPr>
          <p:nvPr>
            <p:ph type="sldNum" sz="quarter" idx="12"/>
          </p:nvPr>
        </p:nvSpPr>
        <p:spPr/>
        <p:txBody>
          <a:bodyPr/>
          <a:lstStyle/>
          <a:p>
            <a:fld id="{B98567F1-8685-49F8-918A-D22F2A46414C}" type="slidenum">
              <a:rPr lang="en-CA" smtClean="0"/>
              <a:t>‹#›</a:t>
            </a:fld>
            <a:endParaRPr lang="en-CA"/>
          </a:p>
        </p:txBody>
      </p:sp>
    </p:spTree>
    <p:extLst>
      <p:ext uri="{BB962C8B-B14F-4D97-AF65-F5344CB8AC3E}">
        <p14:creationId xmlns:p14="http://schemas.microsoft.com/office/powerpoint/2010/main" val="12709325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0C09BD-5C86-28F9-AC6F-48CF610FBAAE}"/>
              </a:ext>
            </a:extLst>
          </p:cNvPr>
          <p:cNvSpPr>
            <a:spLocks noGrp="1"/>
          </p:cNvSpPr>
          <p:nvPr>
            <p:ph type="title"/>
          </p:nvPr>
        </p:nvSpPr>
        <p:spPr/>
        <p:txBody>
          <a:bodyPr/>
          <a:lstStyle/>
          <a:p>
            <a:r>
              <a:rPr lang="en-US"/>
              <a:t>Click to edit Master title style</a:t>
            </a:r>
            <a:endParaRPr lang="en-CA"/>
          </a:p>
        </p:txBody>
      </p:sp>
      <p:sp>
        <p:nvSpPr>
          <p:cNvPr id="3" name="Vertical Text Placeholder 2">
            <a:extLst>
              <a:ext uri="{FF2B5EF4-FFF2-40B4-BE49-F238E27FC236}">
                <a16:creationId xmlns:a16="http://schemas.microsoft.com/office/drawing/2014/main" id="{3E224FB6-8D71-B9BA-8E0C-DDD99EE6B094}"/>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609F146F-0D7B-DBBF-15BA-34DF83DBAE03}"/>
              </a:ext>
            </a:extLst>
          </p:cNvPr>
          <p:cNvSpPr>
            <a:spLocks noGrp="1"/>
          </p:cNvSpPr>
          <p:nvPr>
            <p:ph type="dt" sz="half" idx="10"/>
          </p:nvPr>
        </p:nvSpPr>
        <p:spPr/>
        <p:txBody>
          <a:bodyPr/>
          <a:lstStyle/>
          <a:p>
            <a:fld id="{9B8CB72E-70FA-4D63-ADBB-0E58576FF1FD}" type="datetimeFigureOut">
              <a:rPr lang="en-CA" smtClean="0"/>
              <a:t>2023-12-20</a:t>
            </a:fld>
            <a:endParaRPr lang="en-CA"/>
          </a:p>
        </p:txBody>
      </p:sp>
      <p:sp>
        <p:nvSpPr>
          <p:cNvPr id="5" name="Footer Placeholder 4">
            <a:extLst>
              <a:ext uri="{FF2B5EF4-FFF2-40B4-BE49-F238E27FC236}">
                <a16:creationId xmlns:a16="http://schemas.microsoft.com/office/drawing/2014/main" id="{F11E0FE1-4AB0-2E1E-E6B2-40B46B36266A}"/>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DD9F16C3-0309-8878-8CAE-58F3094C2490}"/>
              </a:ext>
            </a:extLst>
          </p:cNvPr>
          <p:cNvSpPr>
            <a:spLocks noGrp="1"/>
          </p:cNvSpPr>
          <p:nvPr>
            <p:ph type="sldNum" sz="quarter" idx="12"/>
          </p:nvPr>
        </p:nvSpPr>
        <p:spPr/>
        <p:txBody>
          <a:bodyPr/>
          <a:lstStyle/>
          <a:p>
            <a:fld id="{B98567F1-8685-49F8-918A-D22F2A46414C}" type="slidenum">
              <a:rPr lang="en-CA" smtClean="0"/>
              <a:t>‹#›</a:t>
            </a:fld>
            <a:endParaRPr lang="en-CA"/>
          </a:p>
        </p:txBody>
      </p:sp>
    </p:spTree>
    <p:extLst>
      <p:ext uri="{BB962C8B-B14F-4D97-AF65-F5344CB8AC3E}">
        <p14:creationId xmlns:p14="http://schemas.microsoft.com/office/powerpoint/2010/main" val="11001038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75FA88D-B973-C880-2E1F-F7AB3ED84D02}"/>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CA"/>
          </a:p>
        </p:txBody>
      </p:sp>
      <p:sp>
        <p:nvSpPr>
          <p:cNvPr id="3" name="Vertical Text Placeholder 2">
            <a:extLst>
              <a:ext uri="{FF2B5EF4-FFF2-40B4-BE49-F238E27FC236}">
                <a16:creationId xmlns:a16="http://schemas.microsoft.com/office/drawing/2014/main" id="{7DE53288-F6F8-B358-975D-1E573D1ECC4F}"/>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BF93201F-B2AE-BDED-93A5-9C81FE7254A0}"/>
              </a:ext>
            </a:extLst>
          </p:cNvPr>
          <p:cNvSpPr>
            <a:spLocks noGrp="1"/>
          </p:cNvSpPr>
          <p:nvPr>
            <p:ph type="dt" sz="half" idx="10"/>
          </p:nvPr>
        </p:nvSpPr>
        <p:spPr/>
        <p:txBody>
          <a:bodyPr/>
          <a:lstStyle/>
          <a:p>
            <a:fld id="{9B8CB72E-70FA-4D63-ADBB-0E58576FF1FD}" type="datetimeFigureOut">
              <a:rPr lang="en-CA" smtClean="0"/>
              <a:t>2023-12-20</a:t>
            </a:fld>
            <a:endParaRPr lang="en-CA"/>
          </a:p>
        </p:txBody>
      </p:sp>
      <p:sp>
        <p:nvSpPr>
          <p:cNvPr id="5" name="Footer Placeholder 4">
            <a:extLst>
              <a:ext uri="{FF2B5EF4-FFF2-40B4-BE49-F238E27FC236}">
                <a16:creationId xmlns:a16="http://schemas.microsoft.com/office/drawing/2014/main" id="{4342EA5E-4543-51A1-A68E-F41A3496DCD5}"/>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4FD0AAC1-157E-E0B2-6EB5-EFAF5B81A8FD}"/>
              </a:ext>
            </a:extLst>
          </p:cNvPr>
          <p:cNvSpPr>
            <a:spLocks noGrp="1"/>
          </p:cNvSpPr>
          <p:nvPr>
            <p:ph type="sldNum" sz="quarter" idx="12"/>
          </p:nvPr>
        </p:nvSpPr>
        <p:spPr/>
        <p:txBody>
          <a:bodyPr/>
          <a:lstStyle/>
          <a:p>
            <a:fld id="{B98567F1-8685-49F8-918A-D22F2A46414C}" type="slidenum">
              <a:rPr lang="en-CA" smtClean="0"/>
              <a:t>‹#›</a:t>
            </a:fld>
            <a:endParaRPr lang="en-CA"/>
          </a:p>
        </p:txBody>
      </p:sp>
    </p:spTree>
    <p:extLst>
      <p:ext uri="{BB962C8B-B14F-4D97-AF65-F5344CB8AC3E}">
        <p14:creationId xmlns:p14="http://schemas.microsoft.com/office/powerpoint/2010/main" val="22164233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3F3B20-C0E5-0216-CA3A-960F6AC56A80}"/>
              </a:ext>
            </a:extLst>
          </p:cNvPr>
          <p:cNvSpPr>
            <a:spLocks noGrp="1"/>
          </p:cNvSpPr>
          <p:nvPr>
            <p:ph type="title"/>
          </p:nvPr>
        </p:nvSpPr>
        <p:spPr/>
        <p:txBody>
          <a:bodyPr/>
          <a:lstStyle/>
          <a:p>
            <a:r>
              <a:rPr lang="en-US"/>
              <a:t>Click to edit Master title style</a:t>
            </a:r>
            <a:endParaRPr lang="en-CA"/>
          </a:p>
        </p:txBody>
      </p:sp>
      <p:sp>
        <p:nvSpPr>
          <p:cNvPr id="3" name="Content Placeholder 2">
            <a:extLst>
              <a:ext uri="{FF2B5EF4-FFF2-40B4-BE49-F238E27FC236}">
                <a16:creationId xmlns:a16="http://schemas.microsoft.com/office/drawing/2014/main" id="{D246B7B5-A0E1-CA84-09FB-0ADAB56CB138}"/>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B73603A6-E703-670B-23F9-22529F7B5812}"/>
              </a:ext>
            </a:extLst>
          </p:cNvPr>
          <p:cNvSpPr>
            <a:spLocks noGrp="1"/>
          </p:cNvSpPr>
          <p:nvPr>
            <p:ph type="dt" sz="half" idx="10"/>
          </p:nvPr>
        </p:nvSpPr>
        <p:spPr/>
        <p:txBody>
          <a:bodyPr/>
          <a:lstStyle/>
          <a:p>
            <a:fld id="{9B8CB72E-70FA-4D63-ADBB-0E58576FF1FD}" type="datetimeFigureOut">
              <a:rPr lang="en-CA" smtClean="0"/>
              <a:t>2023-12-20</a:t>
            </a:fld>
            <a:endParaRPr lang="en-CA"/>
          </a:p>
        </p:txBody>
      </p:sp>
      <p:sp>
        <p:nvSpPr>
          <p:cNvPr id="5" name="Footer Placeholder 4">
            <a:extLst>
              <a:ext uri="{FF2B5EF4-FFF2-40B4-BE49-F238E27FC236}">
                <a16:creationId xmlns:a16="http://schemas.microsoft.com/office/drawing/2014/main" id="{0873096A-8CF9-2223-85E3-324FDD493508}"/>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E61788C2-7AF7-0190-96E3-CC0FFB16BBEA}"/>
              </a:ext>
            </a:extLst>
          </p:cNvPr>
          <p:cNvSpPr>
            <a:spLocks noGrp="1"/>
          </p:cNvSpPr>
          <p:nvPr>
            <p:ph type="sldNum" sz="quarter" idx="12"/>
          </p:nvPr>
        </p:nvSpPr>
        <p:spPr/>
        <p:txBody>
          <a:bodyPr/>
          <a:lstStyle/>
          <a:p>
            <a:fld id="{B98567F1-8685-49F8-918A-D22F2A46414C}" type="slidenum">
              <a:rPr lang="en-CA" smtClean="0"/>
              <a:t>‹#›</a:t>
            </a:fld>
            <a:endParaRPr lang="en-CA"/>
          </a:p>
        </p:txBody>
      </p:sp>
    </p:spTree>
    <p:extLst>
      <p:ext uri="{BB962C8B-B14F-4D97-AF65-F5344CB8AC3E}">
        <p14:creationId xmlns:p14="http://schemas.microsoft.com/office/powerpoint/2010/main" val="1448611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A8F797-89D2-0DBC-638A-F448AD30E35C}"/>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CA"/>
          </a:p>
        </p:txBody>
      </p:sp>
      <p:sp>
        <p:nvSpPr>
          <p:cNvPr id="3" name="Text Placeholder 2">
            <a:extLst>
              <a:ext uri="{FF2B5EF4-FFF2-40B4-BE49-F238E27FC236}">
                <a16:creationId xmlns:a16="http://schemas.microsoft.com/office/drawing/2014/main" id="{CC157776-E9A0-23A4-D7BD-F493D6E05AB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D3132004-AB36-0A08-4D51-ED4F6FFEF02B}"/>
              </a:ext>
            </a:extLst>
          </p:cNvPr>
          <p:cNvSpPr>
            <a:spLocks noGrp="1"/>
          </p:cNvSpPr>
          <p:nvPr>
            <p:ph type="dt" sz="half" idx="10"/>
          </p:nvPr>
        </p:nvSpPr>
        <p:spPr/>
        <p:txBody>
          <a:bodyPr/>
          <a:lstStyle/>
          <a:p>
            <a:fld id="{9B8CB72E-70FA-4D63-ADBB-0E58576FF1FD}" type="datetimeFigureOut">
              <a:rPr lang="en-CA" smtClean="0"/>
              <a:t>2023-12-20</a:t>
            </a:fld>
            <a:endParaRPr lang="en-CA"/>
          </a:p>
        </p:txBody>
      </p:sp>
      <p:sp>
        <p:nvSpPr>
          <p:cNvPr id="5" name="Footer Placeholder 4">
            <a:extLst>
              <a:ext uri="{FF2B5EF4-FFF2-40B4-BE49-F238E27FC236}">
                <a16:creationId xmlns:a16="http://schemas.microsoft.com/office/drawing/2014/main" id="{A3780C1F-4403-E531-D09C-6AE3FC0AFA25}"/>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E3CAB50C-49B7-DEB1-0429-295700F64B8E}"/>
              </a:ext>
            </a:extLst>
          </p:cNvPr>
          <p:cNvSpPr>
            <a:spLocks noGrp="1"/>
          </p:cNvSpPr>
          <p:nvPr>
            <p:ph type="sldNum" sz="quarter" idx="12"/>
          </p:nvPr>
        </p:nvSpPr>
        <p:spPr/>
        <p:txBody>
          <a:bodyPr/>
          <a:lstStyle/>
          <a:p>
            <a:fld id="{B98567F1-8685-49F8-918A-D22F2A46414C}" type="slidenum">
              <a:rPr lang="en-CA" smtClean="0"/>
              <a:t>‹#›</a:t>
            </a:fld>
            <a:endParaRPr lang="en-CA"/>
          </a:p>
        </p:txBody>
      </p:sp>
    </p:spTree>
    <p:extLst>
      <p:ext uri="{BB962C8B-B14F-4D97-AF65-F5344CB8AC3E}">
        <p14:creationId xmlns:p14="http://schemas.microsoft.com/office/powerpoint/2010/main" val="39242722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CA9B6A-4CAA-7B3D-EE5A-AE0948CD38D8}"/>
              </a:ext>
            </a:extLst>
          </p:cNvPr>
          <p:cNvSpPr>
            <a:spLocks noGrp="1"/>
          </p:cNvSpPr>
          <p:nvPr>
            <p:ph type="title"/>
          </p:nvPr>
        </p:nvSpPr>
        <p:spPr/>
        <p:txBody>
          <a:bodyPr/>
          <a:lstStyle/>
          <a:p>
            <a:r>
              <a:rPr lang="en-US"/>
              <a:t>Click to edit Master title style</a:t>
            </a:r>
            <a:endParaRPr lang="en-CA"/>
          </a:p>
        </p:txBody>
      </p:sp>
      <p:sp>
        <p:nvSpPr>
          <p:cNvPr id="3" name="Content Placeholder 2">
            <a:extLst>
              <a:ext uri="{FF2B5EF4-FFF2-40B4-BE49-F238E27FC236}">
                <a16:creationId xmlns:a16="http://schemas.microsoft.com/office/drawing/2014/main" id="{498516A1-2BCE-35F6-4810-DC738FF98D2A}"/>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Content Placeholder 3">
            <a:extLst>
              <a:ext uri="{FF2B5EF4-FFF2-40B4-BE49-F238E27FC236}">
                <a16:creationId xmlns:a16="http://schemas.microsoft.com/office/drawing/2014/main" id="{45E83ACB-18E0-9482-6F27-AD38E4A2D724}"/>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Date Placeholder 4">
            <a:extLst>
              <a:ext uri="{FF2B5EF4-FFF2-40B4-BE49-F238E27FC236}">
                <a16:creationId xmlns:a16="http://schemas.microsoft.com/office/drawing/2014/main" id="{4F4D2B8A-A21B-39E2-163F-7C70A5C298F6}"/>
              </a:ext>
            </a:extLst>
          </p:cNvPr>
          <p:cNvSpPr>
            <a:spLocks noGrp="1"/>
          </p:cNvSpPr>
          <p:nvPr>
            <p:ph type="dt" sz="half" idx="10"/>
          </p:nvPr>
        </p:nvSpPr>
        <p:spPr/>
        <p:txBody>
          <a:bodyPr/>
          <a:lstStyle/>
          <a:p>
            <a:fld id="{9B8CB72E-70FA-4D63-ADBB-0E58576FF1FD}" type="datetimeFigureOut">
              <a:rPr lang="en-CA" smtClean="0"/>
              <a:t>2023-12-20</a:t>
            </a:fld>
            <a:endParaRPr lang="en-CA"/>
          </a:p>
        </p:txBody>
      </p:sp>
      <p:sp>
        <p:nvSpPr>
          <p:cNvPr id="6" name="Footer Placeholder 5">
            <a:extLst>
              <a:ext uri="{FF2B5EF4-FFF2-40B4-BE49-F238E27FC236}">
                <a16:creationId xmlns:a16="http://schemas.microsoft.com/office/drawing/2014/main" id="{350D41F0-9DDC-DF1B-DE90-D387D69E1C83}"/>
              </a:ext>
            </a:extLst>
          </p:cNvPr>
          <p:cNvSpPr>
            <a:spLocks noGrp="1"/>
          </p:cNvSpPr>
          <p:nvPr>
            <p:ph type="ftr" sz="quarter" idx="11"/>
          </p:nvPr>
        </p:nvSpPr>
        <p:spPr/>
        <p:txBody>
          <a:bodyPr/>
          <a:lstStyle/>
          <a:p>
            <a:endParaRPr lang="en-CA"/>
          </a:p>
        </p:txBody>
      </p:sp>
      <p:sp>
        <p:nvSpPr>
          <p:cNvPr id="7" name="Slide Number Placeholder 6">
            <a:extLst>
              <a:ext uri="{FF2B5EF4-FFF2-40B4-BE49-F238E27FC236}">
                <a16:creationId xmlns:a16="http://schemas.microsoft.com/office/drawing/2014/main" id="{4F7A5F5B-CDFB-E1CF-AADE-4F91907B6FF7}"/>
              </a:ext>
            </a:extLst>
          </p:cNvPr>
          <p:cNvSpPr>
            <a:spLocks noGrp="1"/>
          </p:cNvSpPr>
          <p:nvPr>
            <p:ph type="sldNum" sz="quarter" idx="12"/>
          </p:nvPr>
        </p:nvSpPr>
        <p:spPr/>
        <p:txBody>
          <a:bodyPr/>
          <a:lstStyle/>
          <a:p>
            <a:fld id="{B98567F1-8685-49F8-918A-D22F2A46414C}" type="slidenum">
              <a:rPr lang="en-CA" smtClean="0"/>
              <a:t>‹#›</a:t>
            </a:fld>
            <a:endParaRPr lang="en-CA"/>
          </a:p>
        </p:txBody>
      </p:sp>
    </p:spTree>
    <p:extLst>
      <p:ext uri="{BB962C8B-B14F-4D97-AF65-F5344CB8AC3E}">
        <p14:creationId xmlns:p14="http://schemas.microsoft.com/office/powerpoint/2010/main" val="42898027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2FCAD0-97E2-625C-D42B-83BC3858D005}"/>
              </a:ext>
            </a:extLst>
          </p:cNvPr>
          <p:cNvSpPr>
            <a:spLocks noGrp="1"/>
          </p:cNvSpPr>
          <p:nvPr>
            <p:ph type="title"/>
          </p:nvPr>
        </p:nvSpPr>
        <p:spPr>
          <a:xfrm>
            <a:off x="839788" y="365125"/>
            <a:ext cx="10515600" cy="1325563"/>
          </a:xfrm>
        </p:spPr>
        <p:txBody>
          <a:bodyPr/>
          <a:lstStyle/>
          <a:p>
            <a:r>
              <a:rPr lang="en-US"/>
              <a:t>Click to edit Master title style</a:t>
            </a:r>
            <a:endParaRPr lang="en-CA"/>
          </a:p>
        </p:txBody>
      </p:sp>
      <p:sp>
        <p:nvSpPr>
          <p:cNvPr id="3" name="Text Placeholder 2">
            <a:extLst>
              <a:ext uri="{FF2B5EF4-FFF2-40B4-BE49-F238E27FC236}">
                <a16:creationId xmlns:a16="http://schemas.microsoft.com/office/drawing/2014/main" id="{635C5983-7333-3D3E-FEA5-26C0E48525C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38345CF7-93AC-B4CB-4E8D-85F9FE4F2F31}"/>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Text Placeholder 4">
            <a:extLst>
              <a:ext uri="{FF2B5EF4-FFF2-40B4-BE49-F238E27FC236}">
                <a16:creationId xmlns:a16="http://schemas.microsoft.com/office/drawing/2014/main" id="{F1E2766B-CA8A-E4B9-F0DA-B8F5438D29F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8442C3E-C53B-3D0F-26BA-3F70BA0414ED}"/>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7" name="Date Placeholder 6">
            <a:extLst>
              <a:ext uri="{FF2B5EF4-FFF2-40B4-BE49-F238E27FC236}">
                <a16:creationId xmlns:a16="http://schemas.microsoft.com/office/drawing/2014/main" id="{E0EA1AF2-5B1F-1E82-60D9-9A1A71F84EE0}"/>
              </a:ext>
            </a:extLst>
          </p:cNvPr>
          <p:cNvSpPr>
            <a:spLocks noGrp="1"/>
          </p:cNvSpPr>
          <p:nvPr>
            <p:ph type="dt" sz="half" idx="10"/>
          </p:nvPr>
        </p:nvSpPr>
        <p:spPr/>
        <p:txBody>
          <a:bodyPr/>
          <a:lstStyle/>
          <a:p>
            <a:fld id="{9B8CB72E-70FA-4D63-ADBB-0E58576FF1FD}" type="datetimeFigureOut">
              <a:rPr lang="en-CA" smtClean="0"/>
              <a:t>2023-12-20</a:t>
            </a:fld>
            <a:endParaRPr lang="en-CA"/>
          </a:p>
        </p:txBody>
      </p:sp>
      <p:sp>
        <p:nvSpPr>
          <p:cNvPr id="8" name="Footer Placeholder 7">
            <a:extLst>
              <a:ext uri="{FF2B5EF4-FFF2-40B4-BE49-F238E27FC236}">
                <a16:creationId xmlns:a16="http://schemas.microsoft.com/office/drawing/2014/main" id="{ADBB8CCB-07D7-C998-B331-3B7C70C1AA7C}"/>
              </a:ext>
            </a:extLst>
          </p:cNvPr>
          <p:cNvSpPr>
            <a:spLocks noGrp="1"/>
          </p:cNvSpPr>
          <p:nvPr>
            <p:ph type="ftr" sz="quarter" idx="11"/>
          </p:nvPr>
        </p:nvSpPr>
        <p:spPr/>
        <p:txBody>
          <a:bodyPr/>
          <a:lstStyle/>
          <a:p>
            <a:endParaRPr lang="en-CA"/>
          </a:p>
        </p:txBody>
      </p:sp>
      <p:sp>
        <p:nvSpPr>
          <p:cNvPr id="9" name="Slide Number Placeholder 8">
            <a:extLst>
              <a:ext uri="{FF2B5EF4-FFF2-40B4-BE49-F238E27FC236}">
                <a16:creationId xmlns:a16="http://schemas.microsoft.com/office/drawing/2014/main" id="{ABE78380-7594-30C6-92E2-879FB6EE7128}"/>
              </a:ext>
            </a:extLst>
          </p:cNvPr>
          <p:cNvSpPr>
            <a:spLocks noGrp="1"/>
          </p:cNvSpPr>
          <p:nvPr>
            <p:ph type="sldNum" sz="quarter" idx="12"/>
          </p:nvPr>
        </p:nvSpPr>
        <p:spPr/>
        <p:txBody>
          <a:bodyPr/>
          <a:lstStyle/>
          <a:p>
            <a:fld id="{B98567F1-8685-49F8-918A-D22F2A46414C}" type="slidenum">
              <a:rPr lang="en-CA" smtClean="0"/>
              <a:t>‹#›</a:t>
            </a:fld>
            <a:endParaRPr lang="en-CA"/>
          </a:p>
        </p:txBody>
      </p:sp>
    </p:spTree>
    <p:extLst>
      <p:ext uri="{BB962C8B-B14F-4D97-AF65-F5344CB8AC3E}">
        <p14:creationId xmlns:p14="http://schemas.microsoft.com/office/powerpoint/2010/main" val="20259849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97D99B-4F2E-BD25-0B47-740CB8E31D7F}"/>
              </a:ext>
            </a:extLst>
          </p:cNvPr>
          <p:cNvSpPr>
            <a:spLocks noGrp="1"/>
          </p:cNvSpPr>
          <p:nvPr>
            <p:ph type="title"/>
          </p:nvPr>
        </p:nvSpPr>
        <p:spPr/>
        <p:txBody>
          <a:bodyPr/>
          <a:lstStyle/>
          <a:p>
            <a:r>
              <a:rPr lang="en-US"/>
              <a:t>Click to edit Master title style</a:t>
            </a:r>
            <a:endParaRPr lang="en-CA"/>
          </a:p>
        </p:txBody>
      </p:sp>
      <p:sp>
        <p:nvSpPr>
          <p:cNvPr id="3" name="Date Placeholder 2">
            <a:extLst>
              <a:ext uri="{FF2B5EF4-FFF2-40B4-BE49-F238E27FC236}">
                <a16:creationId xmlns:a16="http://schemas.microsoft.com/office/drawing/2014/main" id="{05FCAB3D-2827-75AE-15E4-0D4E62A37B75}"/>
              </a:ext>
            </a:extLst>
          </p:cNvPr>
          <p:cNvSpPr>
            <a:spLocks noGrp="1"/>
          </p:cNvSpPr>
          <p:nvPr>
            <p:ph type="dt" sz="half" idx="10"/>
          </p:nvPr>
        </p:nvSpPr>
        <p:spPr/>
        <p:txBody>
          <a:bodyPr/>
          <a:lstStyle/>
          <a:p>
            <a:fld id="{9B8CB72E-70FA-4D63-ADBB-0E58576FF1FD}" type="datetimeFigureOut">
              <a:rPr lang="en-CA" smtClean="0"/>
              <a:t>2023-12-20</a:t>
            </a:fld>
            <a:endParaRPr lang="en-CA"/>
          </a:p>
        </p:txBody>
      </p:sp>
      <p:sp>
        <p:nvSpPr>
          <p:cNvPr id="4" name="Footer Placeholder 3">
            <a:extLst>
              <a:ext uri="{FF2B5EF4-FFF2-40B4-BE49-F238E27FC236}">
                <a16:creationId xmlns:a16="http://schemas.microsoft.com/office/drawing/2014/main" id="{2047BCE3-CE3E-74E5-ADFE-32FE3B0096F0}"/>
              </a:ext>
            </a:extLst>
          </p:cNvPr>
          <p:cNvSpPr>
            <a:spLocks noGrp="1"/>
          </p:cNvSpPr>
          <p:nvPr>
            <p:ph type="ftr" sz="quarter" idx="11"/>
          </p:nvPr>
        </p:nvSpPr>
        <p:spPr/>
        <p:txBody>
          <a:bodyPr/>
          <a:lstStyle/>
          <a:p>
            <a:endParaRPr lang="en-CA"/>
          </a:p>
        </p:txBody>
      </p:sp>
      <p:sp>
        <p:nvSpPr>
          <p:cNvPr id="5" name="Slide Number Placeholder 4">
            <a:extLst>
              <a:ext uri="{FF2B5EF4-FFF2-40B4-BE49-F238E27FC236}">
                <a16:creationId xmlns:a16="http://schemas.microsoft.com/office/drawing/2014/main" id="{A4CA1C17-95BA-CB01-2711-BDBF4F5B99DD}"/>
              </a:ext>
            </a:extLst>
          </p:cNvPr>
          <p:cNvSpPr>
            <a:spLocks noGrp="1"/>
          </p:cNvSpPr>
          <p:nvPr>
            <p:ph type="sldNum" sz="quarter" idx="12"/>
          </p:nvPr>
        </p:nvSpPr>
        <p:spPr/>
        <p:txBody>
          <a:bodyPr/>
          <a:lstStyle/>
          <a:p>
            <a:fld id="{B98567F1-8685-49F8-918A-D22F2A46414C}" type="slidenum">
              <a:rPr lang="en-CA" smtClean="0"/>
              <a:t>‹#›</a:t>
            </a:fld>
            <a:endParaRPr lang="en-CA"/>
          </a:p>
        </p:txBody>
      </p:sp>
    </p:spTree>
    <p:extLst>
      <p:ext uri="{BB962C8B-B14F-4D97-AF65-F5344CB8AC3E}">
        <p14:creationId xmlns:p14="http://schemas.microsoft.com/office/powerpoint/2010/main" val="5093665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9C2E475-F121-618E-9246-8BA7FF5B2054}"/>
              </a:ext>
            </a:extLst>
          </p:cNvPr>
          <p:cNvSpPr>
            <a:spLocks noGrp="1"/>
          </p:cNvSpPr>
          <p:nvPr>
            <p:ph type="dt" sz="half" idx="10"/>
          </p:nvPr>
        </p:nvSpPr>
        <p:spPr/>
        <p:txBody>
          <a:bodyPr/>
          <a:lstStyle/>
          <a:p>
            <a:fld id="{9B8CB72E-70FA-4D63-ADBB-0E58576FF1FD}" type="datetimeFigureOut">
              <a:rPr lang="en-CA" smtClean="0"/>
              <a:t>2023-12-20</a:t>
            </a:fld>
            <a:endParaRPr lang="en-CA"/>
          </a:p>
        </p:txBody>
      </p:sp>
      <p:sp>
        <p:nvSpPr>
          <p:cNvPr id="3" name="Footer Placeholder 2">
            <a:extLst>
              <a:ext uri="{FF2B5EF4-FFF2-40B4-BE49-F238E27FC236}">
                <a16:creationId xmlns:a16="http://schemas.microsoft.com/office/drawing/2014/main" id="{0EEC70E3-95CE-AE07-78C7-8867031635A0}"/>
              </a:ext>
            </a:extLst>
          </p:cNvPr>
          <p:cNvSpPr>
            <a:spLocks noGrp="1"/>
          </p:cNvSpPr>
          <p:nvPr>
            <p:ph type="ftr" sz="quarter" idx="11"/>
          </p:nvPr>
        </p:nvSpPr>
        <p:spPr/>
        <p:txBody>
          <a:bodyPr/>
          <a:lstStyle/>
          <a:p>
            <a:endParaRPr lang="en-CA"/>
          </a:p>
        </p:txBody>
      </p:sp>
      <p:sp>
        <p:nvSpPr>
          <p:cNvPr id="4" name="Slide Number Placeholder 3">
            <a:extLst>
              <a:ext uri="{FF2B5EF4-FFF2-40B4-BE49-F238E27FC236}">
                <a16:creationId xmlns:a16="http://schemas.microsoft.com/office/drawing/2014/main" id="{1249AF72-0C19-1E3D-50A1-86B4449B13E5}"/>
              </a:ext>
            </a:extLst>
          </p:cNvPr>
          <p:cNvSpPr>
            <a:spLocks noGrp="1"/>
          </p:cNvSpPr>
          <p:nvPr>
            <p:ph type="sldNum" sz="quarter" idx="12"/>
          </p:nvPr>
        </p:nvSpPr>
        <p:spPr/>
        <p:txBody>
          <a:bodyPr/>
          <a:lstStyle/>
          <a:p>
            <a:fld id="{B98567F1-8685-49F8-918A-D22F2A46414C}" type="slidenum">
              <a:rPr lang="en-CA" smtClean="0"/>
              <a:t>‹#›</a:t>
            </a:fld>
            <a:endParaRPr lang="en-CA"/>
          </a:p>
        </p:txBody>
      </p:sp>
    </p:spTree>
    <p:extLst>
      <p:ext uri="{BB962C8B-B14F-4D97-AF65-F5344CB8AC3E}">
        <p14:creationId xmlns:p14="http://schemas.microsoft.com/office/powerpoint/2010/main" val="33477347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424E18-2351-83A8-3EE1-DB79D15DE6C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CA"/>
          </a:p>
        </p:txBody>
      </p:sp>
      <p:sp>
        <p:nvSpPr>
          <p:cNvPr id="3" name="Content Placeholder 2">
            <a:extLst>
              <a:ext uri="{FF2B5EF4-FFF2-40B4-BE49-F238E27FC236}">
                <a16:creationId xmlns:a16="http://schemas.microsoft.com/office/drawing/2014/main" id="{A699A3BC-3ABA-8F50-705E-8E73EDCEDE2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Text Placeholder 3">
            <a:extLst>
              <a:ext uri="{FF2B5EF4-FFF2-40B4-BE49-F238E27FC236}">
                <a16:creationId xmlns:a16="http://schemas.microsoft.com/office/drawing/2014/main" id="{86B853FC-3853-2B6A-1E61-663D1341B5C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EB25538-8E75-5CDC-DA09-1169A2C8F230}"/>
              </a:ext>
            </a:extLst>
          </p:cNvPr>
          <p:cNvSpPr>
            <a:spLocks noGrp="1"/>
          </p:cNvSpPr>
          <p:nvPr>
            <p:ph type="dt" sz="half" idx="10"/>
          </p:nvPr>
        </p:nvSpPr>
        <p:spPr/>
        <p:txBody>
          <a:bodyPr/>
          <a:lstStyle/>
          <a:p>
            <a:fld id="{9B8CB72E-70FA-4D63-ADBB-0E58576FF1FD}" type="datetimeFigureOut">
              <a:rPr lang="en-CA" smtClean="0"/>
              <a:t>2023-12-20</a:t>
            </a:fld>
            <a:endParaRPr lang="en-CA"/>
          </a:p>
        </p:txBody>
      </p:sp>
      <p:sp>
        <p:nvSpPr>
          <p:cNvPr id="6" name="Footer Placeholder 5">
            <a:extLst>
              <a:ext uri="{FF2B5EF4-FFF2-40B4-BE49-F238E27FC236}">
                <a16:creationId xmlns:a16="http://schemas.microsoft.com/office/drawing/2014/main" id="{2FA3C944-7128-5902-B93F-39B1520B375F}"/>
              </a:ext>
            </a:extLst>
          </p:cNvPr>
          <p:cNvSpPr>
            <a:spLocks noGrp="1"/>
          </p:cNvSpPr>
          <p:nvPr>
            <p:ph type="ftr" sz="quarter" idx="11"/>
          </p:nvPr>
        </p:nvSpPr>
        <p:spPr/>
        <p:txBody>
          <a:bodyPr/>
          <a:lstStyle/>
          <a:p>
            <a:endParaRPr lang="en-CA"/>
          </a:p>
        </p:txBody>
      </p:sp>
      <p:sp>
        <p:nvSpPr>
          <p:cNvPr id="7" name="Slide Number Placeholder 6">
            <a:extLst>
              <a:ext uri="{FF2B5EF4-FFF2-40B4-BE49-F238E27FC236}">
                <a16:creationId xmlns:a16="http://schemas.microsoft.com/office/drawing/2014/main" id="{0B4A1E94-4F19-B078-BAEA-C7E0C440804A}"/>
              </a:ext>
            </a:extLst>
          </p:cNvPr>
          <p:cNvSpPr>
            <a:spLocks noGrp="1"/>
          </p:cNvSpPr>
          <p:nvPr>
            <p:ph type="sldNum" sz="quarter" idx="12"/>
          </p:nvPr>
        </p:nvSpPr>
        <p:spPr/>
        <p:txBody>
          <a:bodyPr/>
          <a:lstStyle/>
          <a:p>
            <a:fld id="{B98567F1-8685-49F8-918A-D22F2A46414C}" type="slidenum">
              <a:rPr lang="en-CA" smtClean="0"/>
              <a:t>‹#›</a:t>
            </a:fld>
            <a:endParaRPr lang="en-CA"/>
          </a:p>
        </p:txBody>
      </p:sp>
    </p:spTree>
    <p:extLst>
      <p:ext uri="{BB962C8B-B14F-4D97-AF65-F5344CB8AC3E}">
        <p14:creationId xmlns:p14="http://schemas.microsoft.com/office/powerpoint/2010/main" val="26945098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50BA64-DB4F-4477-EA34-AD8CB4657B3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CA"/>
          </a:p>
        </p:txBody>
      </p:sp>
      <p:sp>
        <p:nvSpPr>
          <p:cNvPr id="3" name="Picture Placeholder 2">
            <a:extLst>
              <a:ext uri="{FF2B5EF4-FFF2-40B4-BE49-F238E27FC236}">
                <a16:creationId xmlns:a16="http://schemas.microsoft.com/office/drawing/2014/main" id="{266F9DD7-E9E8-C12F-1DAE-4D2327D0F27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CA"/>
          </a:p>
        </p:txBody>
      </p:sp>
      <p:sp>
        <p:nvSpPr>
          <p:cNvPr id="4" name="Text Placeholder 3">
            <a:extLst>
              <a:ext uri="{FF2B5EF4-FFF2-40B4-BE49-F238E27FC236}">
                <a16:creationId xmlns:a16="http://schemas.microsoft.com/office/drawing/2014/main" id="{0CAA89E9-A0E0-2736-736E-8699488E2CE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BFD5B12-117E-A88D-09D9-C942381A9CBF}"/>
              </a:ext>
            </a:extLst>
          </p:cNvPr>
          <p:cNvSpPr>
            <a:spLocks noGrp="1"/>
          </p:cNvSpPr>
          <p:nvPr>
            <p:ph type="dt" sz="half" idx="10"/>
          </p:nvPr>
        </p:nvSpPr>
        <p:spPr/>
        <p:txBody>
          <a:bodyPr/>
          <a:lstStyle/>
          <a:p>
            <a:fld id="{9B8CB72E-70FA-4D63-ADBB-0E58576FF1FD}" type="datetimeFigureOut">
              <a:rPr lang="en-CA" smtClean="0"/>
              <a:t>2023-12-20</a:t>
            </a:fld>
            <a:endParaRPr lang="en-CA"/>
          </a:p>
        </p:txBody>
      </p:sp>
      <p:sp>
        <p:nvSpPr>
          <p:cNvPr id="6" name="Footer Placeholder 5">
            <a:extLst>
              <a:ext uri="{FF2B5EF4-FFF2-40B4-BE49-F238E27FC236}">
                <a16:creationId xmlns:a16="http://schemas.microsoft.com/office/drawing/2014/main" id="{180859D9-4E08-BE84-5891-F1DC5004A01C}"/>
              </a:ext>
            </a:extLst>
          </p:cNvPr>
          <p:cNvSpPr>
            <a:spLocks noGrp="1"/>
          </p:cNvSpPr>
          <p:nvPr>
            <p:ph type="ftr" sz="quarter" idx="11"/>
          </p:nvPr>
        </p:nvSpPr>
        <p:spPr/>
        <p:txBody>
          <a:bodyPr/>
          <a:lstStyle/>
          <a:p>
            <a:endParaRPr lang="en-CA"/>
          </a:p>
        </p:txBody>
      </p:sp>
      <p:sp>
        <p:nvSpPr>
          <p:cNvPr id="7" name="Slide Number Placeholder 6">
            <a:extLst>
              <a:ext uri="{FF2B5EF4-FFF2-40B4-BE49-F238E27FC236}">
                <a16:creationId xmlns:a16="http://schemas.microsoft.com/office/drawing/2014/main" id="{8A276AA0-4EB5-5A3F-6C52-1C8D640501B4}"/>
              </a:ext>
            </a:extLst>
          </p:cNvPr>
          <p:cNvSpPr>
            <a:spLocks noGrp="1"/>
          </p:cNvSpPr>
          <p:nvPr>
            <p:ph type="sldNum" sz="quarter" idx="12"/>
          </p:nvPr>
        </p:nvSpPr>
        <p:spPr/>
        <p:txBody>
          <a:bodyPr/>
          <a:lstStyle/>
          <a:p>
            <a:fld id="{B98567F1-8685-49F8-918A-D22F2A46414C}" type="slidenum">
              <a:rPr lang="en-CA" smtClean="0"/>
              <a:t>‹#›</a:t>
            </a:fld>
            <a:endParaRPr lang="en-CA"/>
          </a:p>
        </p:txBody>
      </p:sp>
    </p:spTree>
    <p:extLst>
      <p:ext uri="{BB962C8B-B14F-4D97-AF65-F5344CB8AC3E}">
        <p14:creationId xmlns:p14="http://schemas.microsoft.com/office/powerpoint/2010/main" val="14734835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0EEB2E6-E061-8B7F-CFC4-B25092C102D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CA"/>
          </a:p>
        </p:txBody>
      </p:sp>
      <p:sp>
        <p:nvSpPr>
          <p:cNvPr id="3" name="Text Placeholder 2">
            <a:extLst>
              <a:ext uri="{FF2B5EF4-FFF2-40B4-BE49-F238E27FC236}">
                <a16:creationId xmlns:a16="http://schemas.microsoft.com/office/drawing/2014/main" id="{053B66D7-409B-9D0D-E4E5-74A35624F57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B94ABDA1-B7B5-F675-B2C9-25AD39C9E8B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B8CB72E-70FA-4D63-ADBB-0E58576FF1FD}" type="datetimeFigureOut">
              <a:rPr lang="en-CA" smtClean="0"/>
              <a:t>2023-12-20</a:t>
            </a:fld>
            <a:endParaRPr lang="en-CA"/>
          </a:p>
        </p:txBody>
      </p:sp>
      <p:sp>
        <p:nvSpPr>
          <p:cNvPr id="5" name="Footer Placeholder 4">
            <a:extLst>
              <a:ext uri="{FF2B5EF4-FFF2-40B4-BE49-F238E27FC236}">
                <a16:creationId xmlns:a16="http://schemas.microsoft.com/office/drawing/2014/main" id="{B61DE766-992D-4FA6-8DCE-B0E3EFF2255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CA"/>
          </a:p>
        </p:txBody>
      </p:sp>
      <p:sp>
        <p:nvSpPr>
          <p:cNvPr id="6" name="Slide Number Placeholder 5">
            <a:extLst>
              <a:ext uri="{FF2B5EF4-FFF2-40B4-BE49-F238E27FC236}">
                <a16:creationId xmlns:a16="http://schemas.microsoft.com/office/drawing/2014/main" id="{8C9D6EA1-8FB9-D1CA-BBCB-8E6D47ADA53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98567F1-8685-49F8-918A-D22F2A46414C}" type="slidenum">
              <a:rPr lang="en-CA" smtClean="0"/>
              <a:t>‹#›</a:t>
            </a:fld>
            <a:endParaRPr lang="en-CA"/>
          </a:p>
        </p:txBody>
      </p:sp>
    </p:spTree>
    <p:extLst>
      <p:ext uri="{BB962C8B-B14F-4D97-AF65-F5344CB8AC3E}">
        <p14:creationId xmlns:p14="http://schemas.microsoft.com/office/powerpoint/2010/main" val="12358651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image" Target="../media/image3.emf"/></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AEF424-F4F0-7370-A3DD-326464F217DF}"/>
              </a:ext>
            </a:extLst>
          </p:cNvPr>
          <p:cNvSpPr>
            <a:spLocks noGrp="1"/>
          </p:cNvSpPr>
          <p:nvPr>
            <p:ph type="ctrTitle"/>
          </p:nvPr>
        </p:nvSpPr>
        <p:spPr>
          <a:xfrm>
            <a:off x="0" y="1"/>
            <a:ext cx="12192000" cy="938783"/>
          </a:xfrm>
        </p:spPr>
        <p:txBody>
          <a:bodyPr>
            <a:noAutofit/>
          </a:bodyPr>
          <a:lstStyle/>
          <a:p>
            <a:r>
              <a:rPr lang="en-CA" sz="4800" dirty="0">
                <a:latin typeface="Arial Black" panose="020B0A04020102020204" pitchFamily="34" charset="0"/>
              </a:rPr>
              <a:t>Ezekiel – Individual Responsibility</a:t>
            </a:r>
          </a:p>
        </p:txBody>
      </p:sp>
      <p:sp>
        <p:nvSpPr>
          <p:cNvPr id="3" name="Subtitle 2">
            <a:extLst>
              <a:ext uri="{FF2B5EF4-FFF2-40B4-BE49-F238E27FC236}">
                <a16:creationId xmlns:a16="http://schemas.microsoft.com/office/drawing/2014/main" id="{210D125A-A449-3DFC-02B4-F114C45DAAA8}"/>
              </a:ext>
            </a:extLst>
          </p:cNvPr>
          <p:cNvSpPr>
            <a:spLocks noGrp="1"/>
          </p:cNvSpPr>
          <p:nvPr>
            <p:ph type="subTitle" idx="1"/>
          </p:nvPr>
        </p:nvSpPr>
        <p:spPr>
          <a:xfrm>
            <a:off x="0" y="938785"/>
            <a:ext cx="12039600" cy="5681471"/>
          </a:xfrm>
        </p:spPr>
        <p:txBody>
          <a:bodyPr>
            <a:normAutofit fontScale="92500" lnSpcReduction="10000"/>
          </a:bodyPr>
          <a:lstStyle/>
          <a:p>
            <a:pPr>
              <a:spcBef>
                <a:spcPts val="0"/>
              </a:spcBef>
            </a:pPr>
            <a:r>
              <a:rPr lang="en-CA" sz="3000" b="1" dirty="0">
                <a:solidFill>
                  <a:srgbClr val="FF0000"/>
                </a:solidFill>
              </a:rPr>
              <a:t>Yet you say, ‘</a:t>
            </a:r>
            <a:r>
              <a:rPr lang="en-CA" sz="3000" b="1" i="1" dirty="0">
                <a:solidFill>
                  <a:srgbClr val="FF0000"/>
                </a:solidFill>
                <a:highlight>
                  <a:srgbClr val="FFFF00"/>
                </a:highlight>
              </a:rPr>
              <a:t>Why should not the son suffer for the iniquity of the father</a:t>
            </a:r>
            <a:r>
              <a:rPr lang="en-CA" sz="3000" b="1" dirty="0">
                <a:solidFill>
                  <a:srgbClr val="FF0000"/>
                </a:solidFill>
              </a:rPr>
              <a:t>?’ </a:t>
            </a:r>
          </a:p>
          <a:p>
            <a:pPr>
              <a:spcBef>
                <a:spcPts val="0"/>
              </a:spcBef>
            </a:pPr>
            <a:r>
              <a:rPr lang="en-CA" sz="3000" b="1" dirty="0">
                <a:solidFill>
                  <a:srgbClr val="FF0000"/>
                </a:solidFill>
              </a:rPr>
              <a:t>Yet you say, ‘</a:t>
            </a:r>
            <a:r>
              <a:rPr lang="en-CA" sz="3000" b="1" i="1" dirty="0">
                <a:solidFill>
                  <a:srgbClr val="FF0000"/>
                </a:solidFill>
                <a:highlight>
                  <a:srgbClr val="FFFF00"/>
                </a:highlight>
              </a:rPr>
              <a:t>The way of the Lord is not just</a:t>
            </a:r>
            <a:r>
              <a:rPr lang="en-CA" sz="3000" b="1" dirty="0">
                <a:solidFill>
                  <a:srgbClr val="FF0000"/>
                </a:solidFill>
              </a:rPr>
              <a:t>.’</a:t>
            </a:r>
            <a:r>
              <a:rPr lang="en-CA" sz="3000" b="1" dirty="0"/>
              <a:t> </a:t>
            </a:r>
          </a:p>
          <a:p>
            <a:pPr algn="r">
              <a:spcBef>
                <a:spcPts val="0"/>
              </a:spcBef>
            </a:pPr>
            <a:r>
              <a:rPr lang="en-CA" sz="2000" b="1" dirty="0"/>
              <a:t>Ezekiel 18:19a, 25a ESV</a:t>
            </a:r>
          </a:p>
          <a:p>
            <a:pPr marL="457200" lvl="1" indent="0">
              <a:spcBef>
                <a:spcPts val="1200"/>
              </a:spcBef>
              <a:buNone/>
            </a:pPr>
            <a:r>
              <a:rPr lang="en-CA" sz="3000" b="1" i="1" dirty="0">
                <a:solidFill>
                  <a:srgbClr val="FF0000"/>
                </a:solidFill>
                <a:highlight>
                  <a:srgbClr val="FFFF00"/>
                </a:highlight>
              </a:rPr>
              <a:t>When the son has done what is just and right</a:t>
            </a:r>
            <a:r>
              <a:rPr lang="en-CA" sz="3000" b="1" dirty="0">
                <a:solidFill>
                  <a:srgbClr val="FF0000"/>
                </a:solidFill>
              </a:rPr>
              <a:t>, and has been careful to observe all my statutes, </a:t>
            </a:r>
            <a:r>
              <a:rPr lang="en-CA" sz="3000" b="1" i="1" dirty="0">
                <a:solidFill>
                  <a:srgbClr val="FF0000"/>
                </a:solidFill>
                <a:highlight>
                  <a:srgbClr val="FFFF00"/>
                </a:highlight>
              </a:rPr>
              <a:t>he shall surely live</a:t>
            </a:r>
            <a:r>
              <a:rPr lang="en-CA" sz="3000" b="1" dirty="0">
                <a:solidFill>
                  <a:srgbClr val="FF0000"/>
                </a:solidFill>
              </a:rPr>
              <a:t>.  The [person] who sins shall die.  The son shall not suffer for the iniquity of the father, nor the father suffer for the iniquity of the son.  </a:t>
            </a:r>
            <a:r>
              <a:rPr lang="en-CA" sz="3000" b="1" i="1" dirty="0">
                <a:solidFill>
                  <a:srgbClr val="FF0000"/>
                </a:solidFill>
                <a:highlight>
                  <a:srgbClr val="FFFF00"/>
                </a:highlight>
              </a:rPr>
              <a:t>The righteousness of the righteous shall be upon himself</a:t>
            </a:r>
            <a:r>
              <a:rPr lang="en-CA" sz="3000" b="1" dirty="0">
                <a:solidFill>
                  <a:srgbClr val="FF0000"/>
                </a:solidFill>
              </a:rPr>
              <a:t>, and </a:t>
            </a:r>
            <a:r>
              <a:rPr lang="en-CA" sz="3000" b="1" i="1" dirty="0">
                <a:solidFill>
                  <a:srgbClr val="FF0000"/>
                </a:solidFill>
                <a:highlight>
                  <a:srgbClr val="FFFF00"/>
                </a:highlight>
              </a:rPr>
              <a:t>the wickedness of the wicked shall be upon himself</a:t>
            </a:r>
            <a:r>
              <a:rPr lang="en-CA" sz="3000" b="1" dirty="0">
                <a:solidFill>
                  <a:srgbClr val="FF0000"/>
                </a:solidFill>
              </a:rPr>
              <a:t>.</a:t>
            </a:r>
          </a:p>
          <a:p>
            <a:pPr algn="r">
              <a:spcBef>
                <a:spcPts val="0"/>
              </a:spcBef>
            </a:pPr>
            <a:r>
              <a:rPr lang="en-CA" sz="2000" b="1" dirty="0"/>
              <a:t>Ezekiel 18:19b-20 ESV</a:t>
            </a:r>
          </a:p>
          <a:p>
            <a:pPr marL="457200" lvl="1" indent="0">
              <a:spcBef>
                <a:spcPts val="1200"/>
              </a:spcBef>
              <a:buNone/>
            </a:pPr>
            <a:r>
              <a:rPr lang="en-CA" sz="3000" b="1" i="1" dirty="0">
                <a:solidFill>
                  <a:srgbClr val="FF0000"/>
                </a:solidFill>
                <a:highlight>
                  <a:srgbClr val="FFFF00"/>
                </a:highlight>
              </a:rPr>
              <a:t>Repent and turn from all your transgressions</a:t>
            </a:r>
            <a:r>
              <a:rPr lang="en-CA" sz="3000" b="1" dirty="0">
                <a:solidFill>
                  <a:srgbClr val="FF0000"/>
                </a:solidFill>
              </a:rPr>
              <a:t>, lest iniquity be your ruin.  </a:t>
            </a:r>
            <a:br>
              <a:rPr lang="en-CA" sz="3000" b="1" dirty="0">
                <a:solidFill>
                  <a:srgbClr val="FF0000"/>
                </a:solidFill>
              </a:rPr>
            </a:br>
            <a:r>
              <a:rPr lang="en-CA" sz="3000" b="1" dirty="0">
                <a:solidFill>
                  <a:srgbClr val="FF0000"/>
                </a:solidFill>
              </a:rPr>
              <a:t>Cast away from you all the transgressions that you have committed, </a:t>
            </a:r>
            <a:br>
              <a:rPr lang="en-CA" sz="3000" b="1" dirty="0">
                <a:solidFill>
                  <a:srgbClr val="FF0000"/>
                </a:solidFill>
              </a:rPr>
            </a:br>
            <a:r>
              <a:rPr lang="en-CA" sz="3000" b="1" dirty="0">
                <a:solidFill>
                  <a:srgbClr val="FF0000"/>
                </a:solidFill>
              </a:rPr>
              <a:t>and </a:t>
            </a:r>
            <a:r>
              <a:rPr lang="en-CA" sz="3000" b="1" i="1" dirty="0">
                <a:solidFill>
                  <a:srgbClr val="FF0000"/>
                </a:solidFill>
                <a:highlight>
                  <a:srgbClr val="FFFF00"/>
                </a:highlight>
              </a:rPr>
              <a:t>make yourselves a new heart and a new spirit</a:t>
            </a:r>
            <a:r>
              <a:rPr lang="en-CA" sz="3000" b="1" dirty="0">
                <a:solidFill>
                  <a:srgbClr val="FF0000"/>
                </a:solidFill>
              </a:rPr>
              <a:t>!  …  </a:t>
            </a:r>
            <a:br>
              <a:rPr lang="en-CA" sz="3000" b="1" dirty="0">
                <a:solidFill>
                  <a:srgbClr val="FF0000"/>
                </a:solidFill>
              </a:rPr>
            </a:br>
            <a:r>
              <a:rPr lang="en-CA" sz="3000" b="1" dirty="0">
                <a:solidFill>
                  <a:srgbClr val="FF0000"/>
                </a:solidFill>
              </a:rPr>
              <a:t>For </a:t>
            </a:r>
            <a:r>
              <a:rPr lang="en-CA" sz="3000" b="1" i="1" dirty="0">
                <a:solidFill>
                  <a:srgbClr val="FF0000"/>
                </a:solidFill>
                <a:highlight>
                  <a:srgbClr val="FFFF00"/>
                </a:highlight>
              </a:rPr>
              <a:t>I have no pleasure in the death of anyone</a:t>
            </a:r>
            <a:r>
              <a:rPr lang="en-CA" sz="3000" b="1" dirty="0">
                <a:solidFill>
                  <a:srgbClr val="FF0000"/>
                </a:solidFill>
              </a:rPr>
              <a:t>, declares the Lord GOD; </a:t>
            </a:r>
            <a:br>
              <a:rPr lang="en-CA" sz="3000" b="1" dirty="0">
                <a:solidFill>
                  <a:srgbClr val="FF0000"/>
                </a:solidFill>
              </a:rPr>
            </a:br>
            <a:r>
              <a:rPr lang="en-CA" sz="3000" b="1" i="1" dirty="0">
                <a:solidFill>
                  <a:srgbClr val="FF0000"/>
                </a:solidFill>
                <a:highlight>
                  <a:srgbClr val="FFFF00"/>
                </a:highlight>
              </a:rPr>
              <a:t>so turn, and live</a:t>
            </a:r>
            <a:r>
              <a:rPr lang="en-CA" sz="3000" b="1" dirty="0">
                <a:solidFill>
                  <a:srgbClr val="FF0000"/>
                </a:solidFill>
              </a:rPr>
              <a:t>.</a:t>
            </a:r>
          </a:p>
          <a:p>
            <a:pPr marL="0" marR="0" lvl="1" algn="r" defTabSz="914400" rtl="0" eaLnBrk="1" fontAlgn="auto" latinLnBrk="0" hangingPunct="1">
              <a:lnSpc>
                <a:spcPct val="90000"/>
              </a:lnSpc>
              <a:spcBef>
                <a:spcPts val="0"/>
              </a:spcBef>
              <a:spcAft>
                <a:spcPts val="0"/>
              </a:spcAft>
              <a:buClrTx/>
              <a:buSzTx/>
              <a:buFont typeface="Arial" panose="020B0604020202020204" pitchFamily="34" charset="0"/>
              <a:buNone/>
              <a:tabLst/>
              <a:defRPr/>
            </a:pPr>
            <a:r>
              <a:rPr lang="en-CA" b="1" dirty="0"/>
              <a:t>Ezekiel 18:30b-32 ESV </a:t>
            </a:r>
          </a:p>
          <a:p>
            <a:pPr marL="457200" marR="0" lvl="1" indent="0" algn="r" defTabSz="914400" rtl="0" eaLnBrk="1" fontAlgn="auto" latinLnBrk="0" hangingPunct="1">
              <a:lnSpc>
                <a:spcPct val="90000"/>
              </a:lnSpc>
              <a:spcBef>
                <a:spcPts val="500"/>
              </a:spcBef>
              <a:spcAft>
                <a:spcPts val="0"/>
              </a:spcAft>
              <a:buClrTx/>
              <a:buSzTx/>
              <a:buFont typeface="Arial" panose="020B0604020202020204" pitchFamily="34" charset="0"/>
              <a:buNone/>
              <a:tabLst/>
              <a:defRPr/>
            </a:pPr>
            <a:endParaRPr lang="en-CA" dirty="0"/>
          </a:p>
        </p:txBody>
      </p:sp>
      <p:sp>
        <p:nvSpPr>
          <p:cNvPr id="5" name="TextBox 4">
            <a:extLst>
              <a:ext uri="{FF2B5EF4-FFF2-40B4-BE49-F238E27FC236}">
                <a16:creationId xmlns:a16="http://schemas.microsoft.com/office/drawing/2014/main" id="{407417DE-41AB-D5A3-EF9F-69633AD7FFFF}"/>
              </a:ext>
            </a:extLst>
          </p:cNvPr>
          <p:cNvSpPr txBox="1"/>
          <p:nvPr/>
        </p:nvSpPr>
        <p:spPr>
          <a:xfrm>
            <a:off x="0" y="6620256"/>
            <a:ext cx="12192000" cy="257506"/>
          </a:xfrm>
          <a:prstGeom prst="rect">
            <a:avLst/>
          </a:prstGeom>
          <a:noFill/>
        </p:spPr>
        <p:txBody>
          <a:bodyPr wrap="square">
            <a:spAutoFit/>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kumimoji="0" lang="en-CA" sz="105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Arial" panose="020B0604020202020204" pitchFamily="34" charset="0"/>
              </a:rPr>
              <a:t>©2023 Mike Whyte – this document may be used freely for personal study, preaching, and teaching.  No part of it may be used under any circumstances for commercial purposes or to attain personal gain or advantage</a:t>
            </a:r>
            <a:r>
              <a:rPr kumimoji="0" lang="en-CA" sz="8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Arial" panose="020B0604020202020204" pitchFamily="34" charset="0"/>
              </a:rPr>
              <a:t>.</a:t>
            </a:r>
            <a:endParaRPr kumimoji="0" lang="en-CA" sz="11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5326079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8BA7C6E2-208A-7010-AAC0-22740A094326}"/>
              </a:ext>
            </a:extLst>
          </p:cNvPr>
          <p:cNvSpPr txBox="1"/>
          <p:nvPr/>
        </p:nvSpPr>
        <p:spPr>
          <a:xfrm>
            <a:off x="0" y="400040"/>
            <a:ext cx="12192000" cy="6124754"/>
          </a:xfrm>
          <a:prstGeom prst="rect">
            <a:avLst/>
          </a:prstGeom>
          <a:noFill/>
        </p:spPr>
        <p:txBody>
          <a:bodyPr wrap="square">
            <a:spAutoFit/>
          </a:bodyPr>
          <a:lstStyle/>
          <a:p>
            <a:pPr marL="236538" indent="-236538">
              <a:buFont typeface="Arial" panose="020B0604020202020204" pitchFamily="34" charset="0"/>
              <a:buChar char="•"/>
            </a:pPr>
            <a:r>
              <a:rPr lang="en-CA" sz="2800" b="1" dirty="0">
                <a:highlight>
                  <a:srgbClr val="FFFF00"/>
                </a:highlight>
              </a:rPr>
              <a:t>Third Generation</a:t>
            </a:r>
            <a:r>
              <a:rPr lang="en-CA" sz="2800" dirty="0"/>
              <a:t>: </a:t>
            </a:r>
            <a:r>
              <a:rPr lang="en-CA" sz="2400" b="1" u="sng" dirty="0"/>
              <a:t>Ezekiel 18:14-18 ESV</a:t>
            </a:r>
            <a:endParaRPr lang="en-CA" sz="2800" b="1" u="sng" dirty="0"/>
          </a:p>
          <a:p>
            <a:pPr lvl="1"/>
            <a:r>
              <a:rPr lang="en-CA" sz="2400" b="1" dirty="0">
                <a:highlight>
                  <a:srgbClr val="FFFF00"/>
                </a:highlight>
              </a:rPr>
              <a:t>Now suppose this man fathers a son who sees all the sins that his father has done; he sees, and does not do likewise</a:t>
            </a:r>
            <a:r>
              <a:rPr lang="en-CA" sz="2400" dirty="0"/>
              <a:t>: he does not eat upon the mountains or lift up his eyes to the idols of the house of Israel, does not defile his neighbor’s wife, does not oppress anyone, exacts no pledge, commits no robbery, but gives his bread to the hungry and covers the naked with a garment, withholds his hand from iniquity, takes no interest or profit, [</a:t>
            </a:r>
            <a:r>
              <a:rPr lang="en-CA" sz="2400" b="1" dirty="0">
                <a:highlight>
                  <a:srgbClr val="FFFF00"/>
                </a:highlight>
              </a:rPr>
              <a:t>lives by my </a:t>
            </a:r>
            <a:r>
              <a:rPr lang="en-CA" sz="2400" b="1" dirty="0" err="1">
                <a:highlight>
                  <a:srgbClr val="FFFF00"/>
                </a:highlight>
              </a:rPr>
              <a:t>mishᵉpatim</a:t>
            </a:r>
            <a:r>
              <a:rPr lang="en-CA" sz="2400" dirty="0"/>
              <a:t>], and walks in my statutes; </a:t>
            </a:r>
            <a:r>
              <a:rPr lang="en-CA" sz="2400" b="1" dirty="0">
                <a:highlight>
                  <a:srgbClr val="FFFF00"/>
                </a:highlight>
              </a:rPr>
              <a:t>he shall not die for his father’s iniquity</a:t>
            </a:r>
            <a:r>
              <a:rPr lang="en-CA" sz="2400" dirty="0"/>
              <a:t>; </a:t>
            </a:r>
            <a:r>
              <a:rPr lang="en-CA" sz="2400" b="1" dirty="0">
                <a:highlight>
                  <a:srgbClr val="FFFF00"/>
                </a:highlight>
              </a:rPr>
              <a:t>he shall surely live</a:t>
            </a:r>
            <a:r>
              <a:rPr lang="en-CA" sz="2400" dirty="0"/>
              <a:t>.  </a:t>
            </a:r>
            <a:r>
              <a:rPr lang="en-CA" sz="2400" b="1" dirty="0">
                <a:highlight>
                  <a:srgbClr val="FFFF00"/>
                </a:highlight>
              </a:rPr>
              <a:t>As for his father</a:t>
            </a:r>
            <a:r>
              <a:rPr lang="en-CA" sz="2400" dirty="0"/>
              <a:t>, because he practiced extortion, robbed his brother, and did what is not good among his people, </a:t>
            </a:r>
            <a:r>
              <a:rPr lang="en-CA" sz="2400" b="1" dirty="0">
                <a:highlight>
                  <a:srgbClr val="FFFF00"/>
                </a:highlight>
              </a:rPr>
              <a:t>behold, he shall die for his iniquity</a:t>
            </a:r>
            <a:r>
              <a:rPr lang="en-CA" sz="2400" dirty="0"/>
              <a:t>.</a:t>
            </a:r>
          </a:p>
          <a:p>
            <a:pPr marL="342900" indent="-342900">
              <a:buFont typeface="Arial" panose="020B0604020202020204" pitchFamily="34" charset="0"/>
              <a:buChar char="•"/>
            </a:pPr>
            <a:r>
              <a:rPr lang="en-CA" sz="2800" dirty="0"/>
              <a:t>“</a:t>
            </a:r>
            <a:r>
              <a:rPr lang="en-CA" sz="2800" b="1" dirty="0">
                <a:highlight>
                  <a:srgbClr val="FFFF00"/>
                </a:highlight>
              </a:rPr>
              <a:t>lives by my </a:t>
            </a:r>
            <a:r>
              <a:rPr lang="en-CA" sz="2800" b="1" dirty="0" err="1">
                <a:highlight>
                  <a:srgbClr val="FFFF00"/>
                </a:highlight>
              </a:rPr>
              <a:t>mishᵉpatim</a:t>
            </a:r>
            <a:r>
              <a:rPr lang="en-CA" sz="2800" dirty="0"/>
              <a:t>” is from  </a:t>
            </a:r>
            <a:r>
              <a:rPr lang="en-CA" sz="3200" dirty="0">
                <a:cs typeface="+mj-cs"/>
              </a:rPr>
              <a:t> </a:t>
            </a:r>
            <a:r>
              <a:rPr lang="he-IL" sz="3200" dirty="0">
                <a:cs typeface="+mj-cs"/>
              </a:rPr>
              <a:t>עָשָׂה</a:t>
            </a:r>
            <a:r>
              <a:rPr lang="en-CA" sz="3200" dirty="0">
                <a:cs typeface="+mj-cs"/>
              </a:rPr>
              <a:t>  </a:t>
            </a:r>
            <a:r>
              <a:rPr lang="he-IL" sz="3200" dirty="0">
                <a:cs typeface="+mj-cs"/>
              </a:rPr>
              <a:t>מִשְׁפָּטַי</a:t>
            </a:r>
            <a:r>
              <a:rPr lang="en-CA" sz="3200" dirty="0">
                <a:cs typeface="+mj-cs"/>
              </a:rPr>
              <a:t> </a:t>
            </a:r>
            <a:r>
              <a:rPr lang="en-CA" sz="2800" dirty="0"/>
              <a:t>  - </a:t>
            </a:r>
            <a:r>
              <a:rPr lang="en-CA" sz="2800" dirty="0" err="1"/>
              <a:t>mishᵉpatay</a:t>
            </a:r>
            <a:r>
              <a:rPr lang="en-CA" sz="2800" dirty="0"/>
              <a:t> `</a:t>
            </a:r>
            <a:r>
              <a:rPr lang="en-CA" sz="2800" dirty="0" err="1"/>
              <a:t>asah</a:t>
            </a:r>
            <a:r>
              <a:rPr lang="en-CA" sz="2800" dirty="0"/>
              <a:t>, literally “</a:t>
            </a:r>
            <a:r>
              <a:rPr lang="en-CA" sz="2800" i="1" dirty="0"/>
              <a:t>mishᵉpatim</a:t>
            </a:r>
            <a:r>
              <a:rPr lang="en-CA" sz="2800" dirty="0"/>
              <a:t> of me he does” – a very common idiomatic expression meaning to “</a:t>
            </a:r>
            <a:r>
              <a:rPr lang="en-CA" sz="2800" b="1" dirty="0">
                <a:highlight>
                  <a:srgbClr val="FFFF00"/>
                </a:highlight>
              </a:rPr>
              <a:t>live by the Way of God</a:t>
            </a:r>
            <a:r>
              <a:rPr lang="en-CA" sz="2800" dirty="0"/>
              <a:t>” </a:t>
            </a:r>
            <a:r>
              <a:rPr lang="en-CA" sz="2800" b="1" dirty="0">
                <a:highlight>
                  <a:srgbClr val="FFFF00"/>
                </a:highlight>
              </a:rPr>
              <a:t>with the implication of attaining spiritual maturity</a:t>
            </a:r>
          </a:p>
          <a:p>
            <a:pPr marL="342900" indent="-342900">
              <a:buFont typeface="Arial" panose="020B0604020202020204" pitchFamily="34" charset="0"/>
              <a:buChar char="•"/>
            </a:pPr>
            <a:r>
              <a:rPr lang="en-CA" sz="2800" dirty="0"/>
              <a:t>Translations such as “obeys my rules” or “executes my judgement” are not even close to the true meaning</a:t>
            </a:r>
          </a:p>
          <a:p>
            <a:pPr marL="342900" indent="-342900">
              <a:buFont typeface="Arial" panose="020B0604020202020204" pitchFamily="34" charset="0"/>
              <a:buChar char="•"/>
            </a:pPr>
            <a:r>
              <a:rPr lang="en-CA" sz="2800" dirty="0"/>
              <a:t>We have no words in English to directly translate “</a:t>
            </a:r>
            <a:r>
              <a:rPr lang="en-CA" sz="2800" i="1" dirty="0" err="1"/>
              <a:t>mishᵉpat</a:t>
            </a:r>
            <a:r>
              <a:rPr lang="en-CA" sz="2800" i="1" dirty="0"/>
              <a:t>”</a:t>
            </a:r>
            <a:r>
              <a:rPr lang="en-CA" sz="2800" dirty="0"/>
              <a:t> and </a:t>
            </a:r>
            <a:r>
              <a:rPr lang="en-CA" sz="2800" i="1" dirty="0"/>
              <a:t>“</a:t>
            </a:r>
            <a:r>
              <a:rPr lang="en-CA" sz="2800" i="1" dirty="0" err="1"/>
              <a:t>mishᵉpatim</a:t>
            </a:r>
            <a:r>
              <a:rPr lang="en-CA" sz="2800" i="1" dirty="0"/>
              <a:t>”</a:t>
            </a:r>
            <a:endParaRPr lang="en-CA" sz="2800" dirty="0"/>
          </a:p>
        </p:txBody>
      </p:sp>
    </p:spTree>
    <p:extLst>
      <p:ext uri="{BB962C8B-B14F-4D97-AF65-F5344CB8AC3E}">
        <p14:creationId xmlns:p14="http://schemas.microsoft.com/office/powerpoint/2010/main" val="397218139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421548-1C37-F5C5-A901-25B558FBA75B}"/>
              </a:ext>
            </a:extLst>
          </p:cNvPr>
          <p:cNvSpPr>
            <a:spLocks noGrp="1"/>
          </p:cNvSpPr>
          <p:nvPr>
            <p:ph type="title"/>
          </p:nvPr>
        </p:nvSpPr>
        <p:spPr>
          <a:xfrm>
            <a:off x="0" y="-152400"/>
            <a:ext cx="5418667" cy="1117600"/>
          </a:xfrm>
        </p:spPr>
        <p:txBody>
          <a:bodyPr/>
          <a:lstStyle/>
          <a:p>
            <a:r>
              <a:rPr lang="en-CA" u="sng" dirty="0">
                <a:latin typeface="Arial Black" panose="020B0A04020102020204" pitchFamily="34" charset="0"/>
              </a:rPr>
              <a:t>Ezekiel’s Lists</a:t>
            </a:r>
          </a:p>
        </p:txBody>
      </p:sp>
      <p:sp>
        <p:nvSpPr>
          <p:cNvPr id="13" name="TextBox 12">
            <a:extLst>
              <a:ext uri="{FF2B5EF4-FFF2-40B4-BE49-F238E27FC236}">
                <a16:creationId xmlns:a16="http://schemas.microsoft.com/office/drawing/2014/main" id="{3EF4707D-BD69-4CF3-CCAA-912966CB7EAE}"/>
              </a:ext>
            </a:extLst>
          </p:cNvPr>
          <p:cNvSpPr txBox="1"/>
          <p:nvPr/>
        </p:nvSpPr>
        <p:spPr>
          <a:xfrm>
            <a:off x="0" y="1155370"/>
            <a:ext cx="2743200" cy="769441"/>
          </a:xfrm>
          <a:prstGeom prst="rect">
            <a:avLst/>
          </a:prstGeom>
          <a:noFill/>
        </p:spPr>
        <p:txBody>
          <a:bodyPr wrap="square">
            <a:spAutoFit/>
          </a:bodyPr>
          <a:lstStyle/>
          <a:p>
            <a:r>
              <a:rPr lang="en-CA" sz="4400" dirty="0">
                <a:solidFill>
                  <a:prstClr val="black"/>
                </a:solidFill>
                <a:latin typeface="Arial Black" panose="020B0A04020102020204" pitchFamily="34" charset="0"/>
                <a:ea typeface="+mj-ea"/>
                <a:cs typeface="+mj-cs"/>
              </a:rPr>
              <a:t>Virtues</a:t>
            </a:r>
            <a:r>
              <a:rPr kumimoji="0" lang="en-CA" sz="4400" b="0" i="0" u="none" strike="noStrike" kern="1200" cap="none" spc="0" normalizeH="0" baseline="0" noProof="0" dirty="0">
                <a:ln>
                  <a:noFill/>
                </a:ln>
                <a:solidFill>
                  <a:prstClr val="black"/>
                </a:solidFill>
                <a:effectLst/>
                <a:uLnTx/>
                <a:uFillTx/>
                <a:latin typeface="Arial Black" panose="020B0A04020102020204" pitchFamily="34" charset="0"/>
                <a:ea typeface="+mj-ea"/>
                <a:cs typeface="+mj-cs"/>
              </a:rPr>
              <a:t>:</a:t>
            </a:r>
            <a:endParaRPr lang="en-CA" dirty="0"/>
          </a:p>
        </p:txBody>
      </p:sp>
      <p:sp>
        <p:nvSpPr>
          <p:cNvPr id="15" name="TextBox 14">
            <a:extLst>
              <a:ext uri="{FF2B5EF4-FFF2-40B4-BE49-F238E27FC236}">
                <a16:creationId xmlns:a16="http://schemas.microsoft.com/office/drawing/2014/main" id="{56AC20CC-DCDD-750B-9209-924C6E0783E4}"/>
              </a:ext>
            </a:extLst>
          </p:cNvPr>
          <p:cNvSpPr txBox="1"/>
          <p:nvPr/>
        </p:nvSpPr>
        <p:spPr>
          <a:xfrm>
            <a:off x="4174068" y="669712"/>
            <a:ext cx="1862666" cy="769441"/>
          </a:xfrm>
          <a:prstGeom prst="rect">
            <a:avLst/>
          </a:prstGeom>
          <a:noFill/>
        </p:spPr>
        <p:txBody>
          <a:bodyPr wrap="square">
            <a:spAutoFit/>
          </a:bodyPr>
          <a:lstStyle/>
          <a:p>
            <a:r>
              <a:rPr kumimoji="0" lang="en-CA" sz="4400" b="0" i="0" u="none" strike="noStrike" kern="1200" cap="none" spc="0" normalizeH="0" baseline="0" noProof="0" dirty="0">
                <a:ln>
                  <a:noFill/>
                </a:ln>
                <a:solidFill>
                  <a:prstClr val="black"/>
                </a:solidFill>
                <a:effectLst/>
                <a:uLnTx/>
                <a:uFillTx/>
                <a:latin typeface="Arial Black" panose="020B0A04020102020204" pitchFamily="34" charset="0"/>
                <a:ea typeface="+mj-ea"/>
                <a:cs typeface="+mj-cs"/>
              </a:rPr>
              <a:t>Sins:</a:t>
            </a:r>
            <a:endParaRPr lang="en-CA" dirty="0"/>
          </a:p>
        </p:txBody>
      </p:sp>
      <p:pic>
        <p:nvPicPr>
          <p:cNvPr id="4" name="Picture 3">
            <a:extLst>
              <a:ext uri="{FF2B5EF4-FFF2-40B4-BE49-F238E27FC236}">
                <a16:creationId xmlns:a16="http://schemas.microsoft.com/office/drawing/2014/main" id="{87607192-C6AB-2C91-8A3B-951A3D1A67FC}"/>
              </a:ext>
            </a:extLst>
          </p:cNvPr>
          <p:cNvPicPr>
            <a:picLocks noChangeAspect="1"/>
          </p:cNvPicPr>
          <p:nvPr/>
        </p:nvPicPr>
        <p:blipFill>
          <a:blip r:embed="rId3"/>
          <a:stretch>
            <a:fillRect/>
          </a:stretch>
        </p:blipFill>
        <p:spPr>
          <a:xfrm>
            <a:off x="6027956" y="441157"/>
            <a:ext cx="5418667" cy="6416843"/>
          </a:xfrm>
          <a:prstGeom prst="rect">
            <a:avLst/>
          </a:prstGeom>
        </p:spPr>
      </p:pic>
      <p:pic>
        <p:nvPicPr>
          <p:cNvPr id="8" name="Picture 7">
            <a:extLst>
              <a:ext uri="{FF2B5EF4-FFF2-40B4-BE49-F238E27FC236}">
                <a16:creationId xmlns:a16="http://schemas.microsoft.com/office/drawing/2014/main" id="{38FCE2B5-AF19-740F-FB73-3AE91CF08E5A}"/>
              </a:ext>
            </a:extLst>
          </p:cNvPr>
          <p:cNvPicPr>
            <a:picLocks noChangeAspect="1"/>
          </p:cNvPicPr>
          <p:nvPr/>
        </p:nvPicPr>
        <p:blipFill>
          <a:blip r:embed="rId4"/>
          <a:stretch>
            <a:fillRect/>
          </a:stretch>
        </p:blipFill>
        <p:spPr>
          <a:xfrm>
            <a:off x="0" y="1853802"/>
            <a:ext cx="5883724" cy="5004198"/>
          </a:xfrm>
          <a:prstGeom prst="rect">
            <a:avLst/>
          </a:prstGeom>
        </p:spPr>
      </p:pic>
    </p:spTree>
    <p:extLst>
      <p:ext uri="{BB962C8B-B14F-4D97-AF65-F5344CB8AC3E}">
        <p14:creationId xmlns:p14="http://schemas.microsoft.com/office/powerpoint/2010/main" val="206418729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FFD770-0B43-A9BD-3868-43FA93700C33}"/>
              </a:ext>
            </a:extLst>
          </p:cNvPr>
          <p:cNvSpPr>
            <a:spLocks noGrp="1"/>
          </p:cNvSpPr>
          <p:nvPr>
            <p:ph type="title"/>
          </p:nvPr>
        </p:nvSpPr>
        <p:spPr>
          <a:xfrm>
            <a:off x="0" y="1"/>
            <a:ext cx="12192000" cy="1100666"/>
          </a:xfrm>
        </p:spPr>
        <p:txBody>
          <a:bodyPr>
            <a:normAutofit/>
          </a:bodyPr>
          <a:lstStyle/>
          <a:p>
            <a:pPr algn="ctr"/>
            <a:r>
              <a:rPr lang="en-CA" sz="3600" dirty="0">
                <a:latin typeface="Arial Black" panose="020B0A04020102020204" pitchFamily="34" charset="0"/>
              </a:rPr>
              <a:t>Righteousness, Wickedness, and Repentance</a:t>
            </a:r>
          </a:p>
        </p:txBody>
      </p:sp>
      <p:sp>
        <p:nvSpPr>
          <p:cNvPr id="3" name="Content Placeholder 2">
            <a:extLst>
              <a:ext uri="{FF2B5EF4-FFF2-40B4-BE49-F238E27FC236}">
                <a16:creationId xmlns:a16="http://schemas.microsoft.com/office/drawing/2014/main" id="{2D10BAE0-EF1D-F1E3-5A7F-5D5B3761F1B2}"/>
              </a:ext>
            </a:extLst>
          </p:cNvPr>
          <p:cNvSpPr>
            <a:spLocks noGrp="1"/>
          </p:cNvSpPr>
          <p:nvPr>
            <p:ph idx="1"/>
          </p:nvPr>
        </p:nvSpPr>
        <p:spPr>
          <a:xfrm>
            <a:off x="0" y="965200"/>
            <a:ext cx="12192000" cy="5892799"/>
          </a:xfrm>
        </p:spPr>
        <p:txBody>
          <a:bodyPr>
            <a:normAutofit lnSpcReduction="10000"/>
          </a:bodyPr>
          <a:lstStyle/>
          <a:p>
            <a:r>
              <a:rPr lang="en-CA" b="1" dirty="0">
                <a:highlight>
                  <a:srgbClr val="FFFF00"/>
                </a:highlight>
              </a:rPr>
              <a:t>The fallacy of the proverb</a:t>
            </a:r>
            <a:r>
              <a:rPr lang="en-CA" dirty="0"/>
              <a:t>: </a:t>
            </a:r>
            <a:r>
              <a:rPr lang="en-CA" sz="2400" b="1" u="sng" dirty="0"/>
              <a:t>Ezekiel 18:19-20 ESV</a:t>
            </a:r>
            <a:endParaRPr lang="en-CA" b="1" u="sng" dirty="0"/>
          </a:p>
          <a:p>
            <a:pPr marL="457200" lvl="1" indent="0">
              <a:spcBef>
                <a:spcPts val="0"/>
              </a:spcBef>
              <a:buNone/>
            </a:pPr>
            <a:r>
              <a:rPr lang="en-CA" dirty="0"/>
              <a:t>Yet you say, ‘</a:t>
            </a:r>
            <a:r>
              <a:rPr lang="en-CA" b="1" dirty="0">
                <a:highlight>
                  <a:srgbClr val="FFFF00"/>
                </a:highlight>
              </a:rPr>
              <a:t>Why should not the son suffer for the iniquity of the father</a:t>
            </a:r>
            <a:r>
              <a:rPr lang="en-CA" dirty="0"/>
              <a:t>?’  </a:t>
            </a:r>
          </a:p>
          <a:p>
            <a:pPr marL="457200" lvl="1" indent="0">
              <a:buNone/>
            </a:pPr>
            <a:r>
              <a:rPr lang="en-CA" dirty="0"/>
              <a:t>When the son has done what is just and right, and has been careful to observe all my statutes, he shall surely live.  The [person] who sins shall die.  The son shall not suffer for the iniquity of the father, nor the father suffer for the iniquity of the son.  </a:t>
            </a:r>
            <a:r>
              <a:rPr lang="en-CA" b="1" dirty="0">
                <a:highlight>
                  <a:srgbClr val="FFFF00"/>
                </a:highlight>
              </a:rPr>
              <a:t>The righteousness of the righteous shall be upon himself</a:t>
            </a:r>
            <a:r>
              <a:rPr lang="en-CA" dirty="0"/>
              <a:t>, and </a:t>
            </a:r>
            <a:r>
              <a:rPr lang="en-CA" b="1" dirty="0">
                <a:highlight>
                  <a:srgbClr val="FFFF00"/>
                </a:highlight>
              </a:rPr>
              <a:t>the wickedness of the wicked shall be upon himself</a:t>
            </a:r>
            <a:r>
              <a:rPr lang="en-CA" dirty="0"/>
              <a:t>.</a:t>
            </a:r>
          </a:p>
          <a:p>
            <a:r>
              <a:rPr lang="en-CA" b="1" dirty="0">
                <a:highlight>
                  <a:srgbClr val="FFFF00"/>
                </a:highlight>
              </a:rPr>
              <a:t>Repentance of the “wicked”</a:t>
            </a:r>
            <a:r>
              <a:rPr lang="en-CA" dirty="0"/>
              <a:t>: </a:t>
            </a:r>
            <a:r>
              <a:rPr lang="en-CA" sz="2400" b="1" u="sng" dirty="0"/>
              <a:t>Ezekiel 18:21-23 ESV</a:t>
            </a:r>
            <a:endParaRPr lang="en-CA" b="1" u="sng" dirty="0"/>
          </a:p>
          <a:p>
            <a:pPr marL="457200" lvl="1" indent="0">
              <a:spcBef>
                <a:spcPts val="0"/>
              </a:spcBef>
              <a:buNone/>
            </a:pPr>
            <a:r>
              <a:rPr lang="en-CA" dirty="0"/>
              <a:t>But </a:t>
            </a:r>
            <a:r>
              <a:rPr lang="en-CA" b="1" dirty="0">
                <a:highlight>
                  <a:srgbClr val="FFFF00"/>
                </a:highlight>
              </a:rPr>
              <a:t>if a wicked person turns away from all his sins</a:t>
            </a:r>
            <a:r>
              <a:rPr lang="en-CA" dirty="0"/>
              <a:t> that he has committed and keeps all my statutes and does what is just and right, </a:t>
            </a:r>
            <a:r>
              <a:rPr lang="en-CA" b="1" dirty="0">
                <a:highlight>
                  <a:srgbClr val="FFFF00"/>
                </a:highlight>
              </a:rPr>
              <a:t>he shall surely live</a:t>
            </a:r>
            <a:r>
              <a:rPr lang="en-CA" dirty="0"/>
              <a:t>; he shall not die.  None of the transgressions that he has committed shall be remembered against him; for the righteousness that he has done he shall live.  </a:t>
            </a:r>
            <a:r>
              <a:rPr lang="en-CA" b="1" dirty="0">
                <a:highlight>
                  <a:srgbClr val="FFFF00"/>
                </a:highlight>
              </a:rPr>
              <a:t>Have I any pleasure in the death of the wicked</a:t>
            </a:r>
            <a:r>
              <a:rPr lang="en-CA" dirty="0"/>
              <a:t>, declares the Lord GOD, and not </a:t>
            </a:r>
            <a:r>
              <a:rPr lang="en-CA" b="1" dirty="0">
                <a:highlight>
                  <a:srgbClr val="FFFF00"/>
                </a:highlight>
              </a:rPr>
              <a:t>rather that he should turn from his way and live</a:t>
            </a:r>
            <a:r>
              <a:rPr lang="en-CA" dirty="0"/>
              <a:t>?  </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CA" b="1" dirty="0">
                <a:highlight>
                  <a:srgbClr val="FFFF00"/>
                </a:highlight>
              </a:rPr>
              <a:t>Reversion of the “righteous”</a:t>
            </a:r>
            <a:r>
              <a:rPr lang="en-CA" dirty="0"/>
              <a:t>: </a:t>
            </a:r>
            <a:r>
              <a:rPr kumimoji="0" lang="en-CA" sz="2400" b="1" i="0" u="sng" strike="noStrike" kern="1200" cap="none" spc="0" normalizeH="0" baseline="0" noProof="0" dirty="0">
                <a:ln>
                  <a:noFill/>
                </a:ln>
                <a:solidFill>
                  <a:prstClr val="black"/>
                </a:solidFill>
                <a:effectLst/>
                <a:uLnTx/>
                <a:uFillTx/>
                <a:latin typeface="Calibri" panose="020F0502020204030204"/>
                <a:ea typeface="+mn-ea"/>
                <a:cs typeface="+mn-cs"/>
              </a:rPr>
              <a:t>Ezekiel 18:24 ESV</a:t>
            </a:r>
            <a:endParaRPr kumimoji="0" lang="en-CA" sz="2800" b="1" i="0" u="sng" strike="noStrike" kern="1200" cap="none" spc="0" normalizeH="0" baseline="0" noProof="0" dirty="0">
              <a:ln>
                <a:noFill/>
              </a:ln>
              <a:solidFill>
                <a:prstClr val="black"/>
              </a:solidFill>
              <a:effectLst/>
              <a:uLnTx/>
              <a:uFillTx/>
              <a:latin typeface="Calibri" panose="020F0502020204030204"/>
              <a:ea typeface="+mn-ea"/>
              <a:cs typeface="+mn-cs"/>
            </a:endParaRPr>
          </a:p>
          <a:p>
            <a:pPr marL="457200" lvl="1" indent="0">
              <a:spcBef>
                <a:spcPts val="0"/>
              </a:spcBef>
              <a:buNone/>
            </a:pPr>
            <a:r>
              <a:rPr lang="en-CA" dirty="0"/>
              <a:t>But </a:t>
            </a:r>
            <a:r>
              <a:rPr lang="en-CA" b="1" dirty="0">
                <a:highlight>
                  <a:srgbClr val="FFFF00"/>
                </a:highlight>
              </a:rPr>
              <a:t>when a righteous person turns away</a:t>
            </a:r>
            <a:r>
              <a:rPr lang="en-CA" dirty="0"/>
              <a:t> from his righteousness and does injustice and does the same abominations that the wicked person does, shall he live?  </a:t>
            </a:r>
            <a:r>
              <a:rPr lang="en-CA" b="1" dirty="0">
                <a:highlight>
                  <a:srgbClr val="FFFF00"/>
                </a:highlight>
              </a:rPr>
              <a:t>None of the righteous deeds that he has done shall be remembered</a:t>
            </a:r>
            <a:r>
              <a:rPr lang="en-CA" dirty="0"/>
              <a:t>; for the treachery of which he is guilty and the sin he has committed, for them he shall die.</a:t>
            </a:r>
          </a:p>
        </p:txBody>
      </p:sp>
    </p:spTree>
    <p:extLst>
      <p:ext uri="{BB962C8B-B14F-4D97-AF65-F5344CB8AC3E}">
        <p14:creationId xmlns:p14="http://schemas.microsoft.com/office/powerpoint/2010/main" val="428290002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FEF03E-5071-A4D8-6EDE-F2D1C6A44D79}"/>
              </a:ext>
            </a:extLst>
          </p:cNvPr>
          <p:cNvSpPr>
            <a:spLocks noGrp="1"/>
          </p:cNvSpPr>
          <p:nvPr>
            <p:ph type="title"/>
          </p:nvPr>
        </p:nvSpPr>
        <p:spPr>
          <a:xfrm>
            <a:off x="838200" y="1"/>
            <a:ext cx="10515600" cy="1168399"/>
          </a:xfrm>
        </p:spPr>
        <p:txBody>
          <a:bodyPr/>
          <a:lstStyle/>
          <a:p>
            <a:pPr algn="ctr"/>
            <a:r>
              <a:rPr lang="en-CA" dirty="0">
                <a:latin typeface="Arial Black" panose="020B0A04020102020204" pitchFamily="34" charset="0"/>
              </a:rPr>
              <a:t>Back to the Dialogue</a:t>
            </a:r>
          </a:p>
        </p:txBody>
      </p:sp>
      <p:sp>
        <p:nvSpPr>
          <p:cNvPr id="3" name="Content Placeholder 2">
            <a:extLst>
              <a:ext uri="{FF2B5EF4-FFF2-40B4-BE49-F238E27FC236}">
                <a16:creationId xmlns:a16="http://schemas.microsoft.com/office/drawing/2014/main" id="{BD649AD8-ED6B-A9CD-303A-A9533F072BC5}"/>
              </a:ext>
            </a:extLst>
          </p:cNvPr>
          <p:cNvSpPr>
            <a:spLocks noGrp="1"/>
          </p:cNvSpPr>
          <p:nvPr>
            <p:ph idx="1"/>
          </p:nvPr>
        </p:nvSpPr>
        <p:spPr>
          <a:xfrm>
            <a:off x="0" y="965200"/>
            <a:ext cx="12192000" cy="5892799"/>
          </a:xfrm>
        </p:spPr>
        <p:txBody>
          <a:bodyPr/>
          <a:lstStyle/>
          <a:p>
            <a:r>
              <a:rPr lang="en-CA" dirty="0"/>
              <a:t>The “people” add another element to the disputation:</a:t>
            </a:r>
          </a:p>
          <a:p>
            <a:pPr marL="457200" lvl="1" indent="0">
              <a:spcBef>
                <a:spcPts val="0"/>
              </a:spcBef>
              <a:buNone/>
            </a:pPr>
            <a:r>
              <a:rPr lang="en-CA" b="1" u="sng" dirty="0"/>
              <a:t>Ezekiel 18:25 ESV</a:t>
            </a:r>
          </a:p>
          <a:p>
            <a:pPr marL="457200" lvl="1" indent="0">
              <a:spcBef>
                <a:spcPts val="0"/>
              </a:spcBef>
              <a:buNone/>
            </a:pPr>
            <a:r>
              <a:rPr lang="en-CA" b="1" dirty="0">
                <a:highlight>
                  <a:srgbClr val="FFFF00"/>
                </a:highlight>
              </a:rPr>
              <a:t>Yet you say, ‘The way of the Lord is not just.’ </a:t>
            </a:r>
          </a:p>
          <a:p>
            <a:pPr marL="457200" lvl="1" indent="0">
              <a:spcBef>
                <a:spcPts val="0"/>
              </a:spcBef>
              <a:buNone/>
            </a:pPr>
            <a:r>
              <a:rPr lang="en-CA" dirty="0"/>
              <a:t>Hear now, O house of Israel: Is my way not just? </a:t>
            </a:r>
            <a:r>
              <a:rPr lang="en-CA" b="1" dirty="0">
                <a:highlight>
                  <a:srgbClr val="FFFF00"/>
                </a:highlight>
              </a:rPr>
              <a:t>Is it not your ways that are not just</a:t>
            </a:r>
            <a:r>
              <a:rPr lang="en-CA" dirty="0"/>
              <a:t>?</a:t>
            </a:r>
          </a:p>
          <a:p>
            <a:r>
              <a:rPr lang="en-CA" b="1" dirty="0">
                <a:highlight>
                  <a:srgbClr val="FFFF00"/>
                </a:highlight>
              </a:rPr>
              <a:t>YHWH explains why his way is just</a:t>
            </a:r>
            <a:r>
              <a:rPr lang="en-CA" dirty="0"/>
              <a:t> and the way of the people is not:</a:t>
            </a:r>
          </a:p>
          <a:p>
            <a:pPr marL="457200" lvl="1" indent="0">
              <a:spcBef>
                <a:spcPts val="0"/>
              </a:spcBef>
              <a:buNone/>
            </a:pPr>
            <a:r>
              <a:rPr lang="en-CA" b="1" u="sng" dirty="0"/>
              <a:t>Ezekiel 18:26-29 ESV</a:t>
            </a:r>
          </a:p>
          <a:p>
            <a:pPr marL="457200" lvl="1" indent="0">
              <a:spcBef>
                <a:spcPts val="0"/>
              </a:spcBef>
              <a:buNone/>
            </a:pPr>
            <a:r>
              <a:rPr lang="en-CA" b="1" dirty="0">
                <a:highlight>
                  <a:srgbClr val="FFFF00"/>
                </a:highlight>
              </a:rPr>
              <a:t>When a righteous person turns away</a:t>
            </a:r>
            <a:r>
              <a:rPr lang="en-CA" dirty="0"/>
              <a:t> from his righteousness and does injustice, </a:t>
            </a:r>
            <a:r>
              <a:rPr lang="en-CA" b="1" dirty="0">
                <a:highlight>
                  <a:srgbClr val="FFFF00"/>
                </a:highlight>
              </a:rPr>
              <a:t>he shall die</a:t>
            </a:r>
            <a:r>
              <a:rPr lang="en-CA" dirty="0"/>
              <a:t> for it; for the injustice that he has done he shall die.  Again, when a wicked person turns away from the wickedness he has committed and does what is just and right, he shall save his life.  </a:t>
            </a:r>
            <a:r>
              <a:rPr lang="en-CA" b="1" dirty="0">
                <a:highlight>
                  <a:srgbClr val="FFFF00"/>
                </a:highlight>
              </a:rPr>
              <a:t>Because he considered and turned away from all the transgressions</a:t>
            </a:r>
            <a:r>
              <a:rPr lang="en-CA" dirty="0"/>
              <a:t> that he had committed, </a:t>
            </a:r>
            <a:r>
              <a:rPr lang="en-CA" b="1" dirty="0">
                <a:highlight>
                  <a:srgbClr val="FFFF00"/>
                </a:highlight>
              </a:rPr>
              <a:t>he shall surely live</a:t>
            </a:r>
            <a:r>
              <a:rPr lang="en-CA" dirty="0"/>
              <a:t>; he shall not die. </a:t>
            </a:r>
          </a:p>
          <a:p>
            <a:pPr marL="457200" lvl="1" indent="0">
              <a:buNone/>
            </a:pPr>
            <a:r>
              <a:rPr lang="en-CA" dirty="0"/>
              <a:t>Yet the house of Israel says, ‘The way of the Lord is not just.’ </a:t>
            </a:r>
            <a:br>
              <a:rPr lang="en-CA" dirty="0"/>
            </a:br>
            <a:r>
              <a:rPr lang="en-CA" b="1" dirty="0">
                <a:highlight>
                  <a:srgbClr val="FFFF00"/>
                </a:highlight>
              </a:rPr>
              <a:t>O house of Israel, are my ways not just</a:t>
            </a:r>
            <a:r>
              <a:rPr lang="en-CA" dirty="0"/>
              <a:t>? Is it not your ways that are not just?</a:t>
            </a:r>
          </a:p>
          <a:p>
            <a:pPr>
              <a:spcBef>
                <a:spcPts val="1200"/>
              </a:spcBef>
            </a:pPr>
            <a:r>
              <a:rPr lang="en-CA" b="1" dirty="0">
                <a:highlight>
                  <a:srgbClr val="FFFF00"/>
                </a:highlight>
              </a:rPr>
              <a:t>God is concerned with “the way” each person is going</a:t>
            </a:r>
            <a:r>
              <a:rPr lang="en-CA" dirty="0"/>
              <a:t>: living by the “Way of God” allows God to grant life; living by one’s own way, can only lead to death</a:t>
            </a:r>
          </a:p>
        </p:txBody>
      </p:sp>
    </p:spTree>
    <p:extLst>
      <p:ext uri="{BB962C8B-B14F-4D97-AF65-F5344CB8AC3E}">
        <p14:creationId xmlns:p14="http://schemas.microsoft.com/office/powerpoint/2010/main" val="315743684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986095-B3EF-671C-323A-6DDF6B090B81}"/>
              </a:ext>
            </a:extLst>
          </p:cNvPr>
          <p:cNvSpPr>
            <a:spLocks noGrp="1"/>
          </p:cNvSpPr>
          <p:nvPr>
            <p:ph type="title"/>
          </p:nvPr>
        </p:nvSpPr>
        <p:spPr>
          <a:xfrm>
            <a:off x="838200" y="1"/>
            <a:ext cx="10515600" cy="1134532"/>
          </a:xfrm>
        </p:spPr>
        <p:txBody>
          <a:bodyPr/>
          <a:lstStyle/>
          <a:p>
            <a:pPr algn="ctr"/>
            <a:r>
              <a:rPr lang="en-CA" dirty="0">
                <a:latin typeface="Arial Black" panose="020B0A04020102020204" pitchFamily="34" charset="0"/>
              </a:rPr>
              <a:t>The Last Word from God</a:t>
            </a:r>
          </a:p>
        </p:txBody>
      </p:sp>
      <p:sp>
        <p:nvSpPr>
          <p:cNvPr id="3" name="Content Placeholder 2">
            <a:extLst>
              <a:ext uri="{FF2B5EF4-FFF2-40B4-BE49-F238E27FC236}">
                <a16:creationId xmlns:a16="http://schemas.microsoft.com/office/drawing/2014/main" id="{533236FF-2EEB-AB4B-0FA7-E4853C4AC6F4}"/>
              </a:ext>
            </a:extLst>
          </p:cNvPr>
          <p:cNvSpPr>
            <a:spLocks noGrp="1"/>
          </p:cNvSpPr>
          <p:nvPr>
            <p:ph idx="1"/>
          </p:nvPr>
        </p:nvSpPr>
        <p:spPr>
          <a:xfrm>
            <a:off x="-1" y="1134533"/>
            <a:ext cx="12192001" cy="5723466"/>
          </a:xfrm>
        </p:spPr>
        <p:txBody>
          <a:bodyPr/>
          <a:lstStyle/>
          <a:p>
            <a:pPr marL="457200" lvl="1" indent="0">
              <a:buNone/>
            </a:pPr>
            <a:r>
              <a:rPr lang="en-CA" b="1" u="sng" dirty="0"/>
              <a:t>Ezekiel 18:30-32 ESV</a:t>
            </a:r>
          </a:p>
          <a:p>
            <a:pPr marL="457200" lvl="1" indent="0">
              <a:buNone/>
            </a:pPr>
            <a:r>
              <a:rPr lang="en-CA" dirty="0"/>
              <a:t>Therefore </a:t>
            </a:r>
            <a:r>
              <a:rPr lang="en-CA" b="1" dirty="0">
                <a:highlight>
                  <a:srgbClr val="FFFF00"/>
                </a:highlight>
              </a:rPr>
              <a:t>I will judge you</a:t>
            </a:r>
            <a:r>
              <a:rPr lang="en-CA" dirty="0"/>
              <a:t>, O house of Israel, </a:t>
            </a:r>
            <a:r>
              <a:rPr lang="en-CA" b="1" dirty="0">
                <a:highlight>
                  <a:srgbClr val="FFFF00"/>
                </a:highlight>
              </a:rPr>
              <a:t>every one according to his ways</a:t>
            </a:r>
            <a:r>
              <a:rPr lang="en-CA" dirty="0"/>
              <a:t>, declares the Lord GOD.  </a:t>
            </a:r>
            <a:r>
              <a:rPr lang="en-CA" b="1" dirty="0">
                <a:highlight>
                  <a:srgbClr val="FFFF00"/>
                </a:highlight>
              </a:rPr>
              <a:t>Repent and turn from all your transgressions</a:t>
            </a:r>
            <a:r>
              <a:rPr lang="en-CA" dirty="0"/>
              <a:t>, lest iniquity be your ruin.  Cast away from you all the transgressions that you have committed, and </a:t>
            </a:r>
            <a:r>
              <a:rPr lang="en-CA" b="1" dirty="0">
                <a:highlight>
                  <a:srgbClr val="FFFF00"/>
                </a:highlight>
              </a:rPr>
              <a:t>make yourselves a new heart and a new spirit</a:t>
            </a:r>
            <a:r>
              <a:rPr lang="en-CA" dirty="0"/>
              <a:t>!  Why will you die, O house of Israel?  For </a:t>
            </a:r>
            <a:r>
              <a:rPr lang="en-CA" b="1" dirty="0">
                <a:highlight>
                  <a:srgbClr val="FFFF00"/>
                </a:highlight>
              </a:rPr>
              <a:t>I have no pleasure in the death of anyone</a:t>
            </a:r>
            <a:r>
              <a:rPr lang="en-CA" dirty="0"/>
              <a:t>, declares the Lord GOD; </a:t>
            </a:r>
            <a:r>
              <a:rPr lang="en-CA" b="1" dirty="0">
                <a:highlight>
                  <a:srgbClr val="FFFF00"/>
                </a:highlight>
              </a:rPr>
              <a:t>so turn, and live</a:t>
            </a:r>
            <a:r>
              <a:rPr lang="en-CA" dirty="0"/>
              <a:t>.</a:t>
            </a:r>
          </a:p>
          <a:p>
            <a:r>
              <a:rPr lang="en-CA" dirty="0"/>
              <a:t>God’s last word on the subject, as recorded by Ezekiel and as taught by him to the exiles, is to “</a:t>
            </a:r>
            <a:r>
              <a:rPr lang="en-CA" b="1" dirty="0">
                <a:highlight>
                  <a:srgbClr val="FFFF00"/>
                </a:highlight>
              </a:rPr>
              <a:t>repent</a:t>
            </a:r>
            <a:r>
              <a:rPr lang="en-CA" dirty="0"/>
              <a:t>” – this is a restatement of the commission given to Ezekiel: to bring to repentance those among the exiles who are being called by God</a:t>
            </a:r>
          </a:p>
          <a:p>
            <a:r>
              <a:rPr lang="en-CA" dirty="0"/>
              <a:t>Ezekiel ends his “Wisdom Section” with </a:t>
            </a:r>
            <a:r>
              <a:rPr lang="en-CA" b="1" dirty="0">
                <a:highlight>
                  <a:srgbClr val="FFFF00"/>
                </a:highlight>
              </a:rPr>
              <a:t>an object lesson in individual responsibility</a:t>
            </a:r>
          </a:p>
          <a:p>
            <a:r>
              <a:rPr lang="en-CA" dirty="0"/>
              <a:t>Chapter nineteen is a “</a:t>
            </a:r>
            <a:r>
              <a:rPr lang="en-CA" b="1" dirty="0">
                <a:highlight>
                  <a:srgbClr val="FFFF00"/>
                </a:highlight>
              </a:rPr>
              <a:t>lamentation</a:t>
            </a:r>
            <a:r>
              <a:rPr lang="en-CA" dirty="0"/>
              <a:t>”, a parable, on the fate of the last kings of Israel all of whom were evil and rightly suffered for it</a:t>
            </a:r>
          </a:p>
        </p:txBody>
      </p:sp>
    </p:spTree>
    <p:extLst>
      <p:ext uri="{BB962C8B-B14F-4D97-AF65-F5344CB8AC3E}">
        <p14:creationId xmlns:p14="http://schemas.microsoft.com/office/powerpoint/2010/main" val="411421333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72045F-B1CD-B0DE-1979-9713379E7936}"/>
              </a:ext>
            </a:extLst>
          </p:cNvPr>
          <p:cNvSpPr>
            <a:spLocks noGrp="1"/>
          </p:cNvSpPr>
          <p:nvPr>
            <p:ph type="title"/>
          </p:nvPr>
        </p:nvSpPr>
        <p:spPr>
          <a:xfrm>
            <a:off x="0" y="1"/>
            <a:ext cx="12192000" cy="1142999"/>
          </a:xfrm>
        </p:spPr>
        <p:txBody>
          <a:bodyPr/>
          <a:lstStyle/>
          <a:p>
            <a:pPr algn="ctr"/>
            <a:r>
              <a:rPr lang="en-CA" dirty="0">
                <a:latin typeface="Arial Black" panose="020B0A04020102020204" pitchFamily="34" charset="0"/>
              </a:rPr>
              <a:t>Lamentation for the Princes of Israel</a:t>
            </a:r>
          </a:p>
        </p:txBody>
      </p:sp>
      <p:sp>
        <p:nvSpPr>
          <p:cNvPr id="3" name="Content Placeholder 2">
            <a:extLst>
              <a:ext uri="{FF2B5EF4-FFF2-40B4-BE49-F238E27FC236}">
                <a16:creationId xmlns:a16="http://schemas.microsoft.com/office/drawing/2014/main" id="{9497F1EA-773B-E85C-27C0-82F6AB0FB940}"/>
              </a:ext>
            </a:extLst>
          </p:cNvPr>
          <p:cNvSpPr>
            <a:spLocks noGrp="1"/>
          </p:cNvSpPr>
          <p:nvPr>
            <p:ph idx="1"/>
          </p:nvPr>
        </p:nvSpPr>
        <p:spPr>
          <a:xfrm>
            <a:off x="0" y="1143000"/>
            <a:ext cx="12192000" cy="5714999"/>
          </a:xfrm>
        </p:spPr>
        <p:txBody>
          <a:bodyPr>
            <a:normAutofit/>
          </a:bodyPr>
          <a:lstStyle/>
          <a:p>
            <a:r>
              <a:rPr lang="en-CA" b="1" dirty="0">
                <a:highlight>
                  <a:srgbClr val="FFFF00"/>
                </a:highlight>
              </a:rPr>
              <a:t>Josiah</a:t>
            </a:r>
            <a:r>
              <a:rPr lang="en-CA" dirty="0"/>
              <a:t> was a “righteous” king: he represents the </a:t>
            </a:r>
            <a:r>
              <a:rPr lang="en-CA" b="1" dirty="0">
                <a:highlight>
                  <a:srgbClr val="FFFF00"/>
                </a:highlight>
              </a:rPr>
              <a:t>first generation</a:t>
            </a:r>
            <a:r>
              <a:rPr lang="en-CA" dirty="0"/>
              <a:t> in chapter eighteen</a:t>
            </a:r>
          </a:p>
          <a:p>
            <a:pPr>
              <a:spcBef>
                <a:spcPts val="600"/>
              </a:spcBef>
            </a:pPr>
            <a:r>
              <a:rPr lang="en-CA" dirty="0"/>
              <a:t>Josiah had three sons, </a:t>
            </a:r>
            <a:r>
              <a:rPr lang="en-CA" b="1" dirty="0" err="1">
                <a:highlight>
                  <a:srgbClr val="FFFF00"/>
                </a:highlight>
              </a:rPr>
              <a:t>Jehoahaz</a:t>
            </a:r>
            <a:r>
              <a:rPr lang="en-CA" dirty="0"/>
              <a:t>, </a:t>
            </a:r>
            <a:r>
              <a:rPr lang="en-CA" b="1" dirty="0">
                <a:highlight>
                  <a:srgbClr val="FFFF00"/>
                </a:highlight>
              </a:rPr>
              <a:t>Jehoiakim</a:t>
            </a:r>
            <a:r>
              <a:rPr lang="en-CA" dirty="0"/>
              <a:t>, and </a:t>
            </a:r>
            <a:r>
              <a:rPr lang="en-CA" b="1" dirty="0">
                <a:highlight>
                  <a:srgbClr val="FFFF00"/>
                </a:highlight>
              </a:rPr>
              <a:t>Zedekiah</a:t>
            </a:r>
            <a:r>
              <a:rPr lang="en-CA" dirty="0"/>
              <a:t>, all of whom became king and none of whom was righteous: the </a:t>
            </a:r>
            <a:r>
              <a:rPr lang="en-CA" b="1" dirty="0">
                <a:highlight>
                  <a:srgbClr val="FFFF00"/>
                </a:highlight>
              </a:rPr>
              <a:t>second generation</a:t>
            </a:r>
            <a:r>
              <a:rPr lang="en-CA" dirty="0"/>
              <a:t> of chapter eighteen</a:t>
            </a:r>
          </a:p>
          <a:p>
            <a:pPr>
              <a:spcBef>
                <a:spcPts val="600"/>
              </a:spcBef>
            </a:pPr>
            <a:r>
              <a:rPr lang="en-CA" dirty="0"/>
              <a:t>The parable draws heavily on the </a:t>
            </a:r>
            <a:r>
              <a:rPr lang="en-CA" b="1" dirty="0">
                <a:highlight>
                  <a:srgbClr val="FFFF00"/>
                </a:highlight>
              </a:rPr>
              <a:t>imagery from Jacob’s blessing</a:t>
            </a:r>
            <a:r>
              <a:rPr lang="en-CA" dirty="0"/>
              <a:t>:</a:t>
            </a:r>
          </a:p>
          <a:p>
            <a:pPr marL="457200" lvl="1" indent="0">
              <a:spcBef>
                <a:spcPts val="0"/>
              </a:spcBef>
              <a:buNone/>
            </a:pPr>
            <a:r>
              <a:rPr lang="en-CA" b="1" u="sng" dirty="0"/>
              <a:t>Genesis 49:9-11 ESV</a:t>
            </a:r>
          </a:p>
          <a:p>
            <a:pPr marL="457200" lvl="1" indent="0">
              <a:spcBef>
                <a:spcPts val="0"/>
              </a:spcBef>
              <a:buNone/>
            </a:pPr>
            <a:r>
              <a:rPr lang="en-CA" b="1" dirty="0">
                <a:highlight>
                  <a:srgbClr val="FFFF00"/>
                </a:highlight>
              </a:rPr>
              <a:t>Judah is a lion’s cub</a:t>
            </a:r>
            <a:r>
              <a:rPr lang="en-CA" dirty="0"/>
              <a:t>; from the prey, my son, you have gone up.</a:t>
            </a:r>
            <a:br>
              <a:rPr lang="en-CA" dirty="0"/>
            </a:br>
            <a:r>
              <a:rPr lang="en-CA" dirty="0"/>
              <a:t>He stooped down; </a:t>
            </a:r>
            <a:r>
              <a:rPr lang="en-CA" b="1" dirty="0">
                <a:highlight>
                  <a:srgbClr val="FFFF00"/>
                </a:highlight>
              </a:rPr>
              <a:t>he crouched as a lion and as a lioness</a:t>
            </a:r>
            <a:r>
              <a:rPr lang="en-CA" dirty="0"/>
              <a:t>; who dares rouse him?</a:t>
            </a:r>
            <a:br>
              <a:rPr lang="en-CA" dirty="0"/>
            </a:br>
            <a:r>
              <a:rPr lang="en-CA" b="1" dirty="0">
                <a:highlight>
                  <a:srgbClr val="FFFF00"/>
                </a:highlight>
              </a:rPr>
              <a:t>The scepter shall not depart from Judah</a:t>
            </a:r>
            <a:r>
              <a:rPr lang="en-CA" dirty="0"/>
              <a:t>, nor the ruler’s staff from between his feet,</a:t>
            </a:r>
            <a:br>
              <a:rPr lang="en-CA" dirty="0"/>
            </a:br>
            <a:r>
              <a:rPr lang="en-CA" dirty="0"/>
              <a:t>until Shiloh comes; and to him shall be the obedience of the peoples.</a:t>
            </a:r>
            <a:br>
              <a:rPr lang="en-CA" dirty="0"/>
            </a:br>
            <a:r>
              <a:rPr lang="en-CA" dirty="0"/>
              <a:t>Binding his foal to </a:t>
            </a:r>
            <a:r>
              <a:rPr lang="en-CA" b="1" dirty="0">
                <a:highlight>
                  <a:srgbClr val="FFFF00"/>
                </a:highlight>
              </a:rPr>
              <a:t>the vine</a:t>
            </a:r>
            <a:r>
              <a:rPr lang="en-CA" dirty="0"/>
              <a:t> and his donkey’s colt to </a:t>
            </a:r>
            <a:r>
              <a:rPr lang="en-CA" b="1" dirty="0">
                <a:highlight>
                  <a:srgbClr val="FFFF00"/>
                </a:highlight>
              </a:rPr>
              <a:t>the choice vine</a:t>
            </a:r>
            <a:r>
              <a:rPr lang="en-CA" dirty="0"/>
              <a:t>,</a:t>
            </a:r>
            <a:br>
              <a:rPr lang="en-CA" dirty="0"/>
            </a:br>
            <a:r>
              <a:rPr lang="en-CA" dirty="0"/>
              <a:t>he has washed his garments in wine and his vesture in the blood of grapes.</a:t>
            </a:r>
          </a:p>
          <a:p>
            <a:pPr>
              <a:spcBef>
                <a:spcPts val="600"/>
              </a:spcBef>
            </a:pPr>
            <a:r>
              <a:rPr lang="en-CA" dirty="0"/>
              <a:t>Note also the “</a:t>
            </a:r>
            <a:r>
              <a:rPr lang="en-CA" b="1" dirty="0">
                <a:highlight>
                  <a:srgbClr val="FFFF00"/>
                </a:highlight>
              </a:rPr>
              <a:t>Wisdom Section</a:t>
            </a:r>
            <a:r>
              <a:rPr lang="en-CA" dirty="0"/>
              <a:t>” started in chapter fifteen with the parable of “</a:t>
            </a:r>
            <a:r>
              <a:rPr lang="en-CA" b="1" dirty="0">
                <a:highlight>
                  <a:srgbClr val="FFFF00"/>
                </a:highlight>
              </a:rPr>
              <a:t>The Useless Vine</a:t>
            </a:r>
            <a:r>
              <a:rPr lang="en-CA" dirty="0"/>
              <a:t>” </a:t>
            </a:r>
          </a:p>
        </p:txBody>
      </p:sp>
    </p:spTree>
    <p:extLst>
      <p:ext uri="{BB962C8B-B14F-4D97-AF65-F5344CB8AC3E}">
        <p14:creationId xmlns:p14="http://schemas.microsoft.com/office/powerpoint/2010/main" val="75618751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1ED37F-FDB6-D510-BE45-623D8B655B7A}"/>
              </a:ext>
            </a:extLst>
          </p:cNvPr>
          <p:cNvSpPr>
            <a:spLocks noGrp="1"/>
          </p:cNvSpPr>
          <p:nvPr>
            <p:ph type="title"/>
          </p:nvPr>
        </p:nvSpPr>
        <p:spPr>
          <a:xfrm>
            <a:off x="0" y="1"/>
            <a:ext cx="12192000" cy="1142999"/>
          </a:xfrm>
        </p:spPr>
        <p:txBody>
          <a:bodyPr/>
          <a:lstStyle/>
          <a:p>
            <a:pPr algn="ctr"/>
            <a:r>
              <a:rPr lang="en-CA" dirty="0" err="1">
                <a:latin typeface="Arial Black" panose="020B0A04020102020204" pitchFamily="34" charset="0"/>
              </a:rPr>
              <a:t>Jehoahaz</a:t>
            </a:r>
            <a:r>
              <a:rPr lang="en-CA" dirty="0">
                <a:latin typeface="Arial Black" panose="020B0A04020102020204" pitchFamily="34" charset="0"/>
              </a:rPr>
              <a:t>, Jehoiakim, and Jehoiachin</a:t>
            </a:r>
          </a:p>
        </p:txBody>
      </p:sp>
      <p:sp>
        <p:nvSpPr>
          <p:cNvPr id="3" name="Content Placeholder 2">
            <a:extLst>
              <a:ext uri="{FF2B5EF4-FFF2-40B4-BE49-F238E27FC236}">
                <a16:creationId xmlns:a16="http://schemas.microsoft.com/office/drawing/2014/main" id="{9A800EFC-29F6-B218-5DEA-8DA9865DB749}"/>
              </a:ext>
            </a:extLst>
          </p:cNvPr>
          <p:cNvSpPr>
            <a:spLocks noGrp="1"/>
          </p:cNvSpPr>
          <p:nvPr>
            <p:ph idx="1"/>
          </p:nvPr>
        </p:nvSpPr>
        <p:spPr>
          <a:xfrm>
            <a:off x="0" y="1143000"/>
            <a:ext cx="12192000" cy="5714999"/>
          </a:xfrm>
        </p:spPr>
        <p:txBody>
          <a:bodyPr>
            <a:normAutofit/>
          </a:bodyPr>
          <a:lstStyle/>
          <a:p>
            <a:r>
              <a:rPr lang="en-CA" dirty="0"/>
              <a:t>Ezekiel considered these to be the last three legitimate kings:</a:t>
            </a:r>
          </a:p>
          <a:p>
            <a:pPr marL="457200" lvl="1" indent="0">
              <a:buNone/>
            </a:pPr>
            <a:r>
              <a:rPr lang="en-CA" b="1" u="sng" dirty="0"/>
              <a:t>Ezekiel 19:1-4 ESV</a:t>
            </a:r>
          </a:p>
          <a:p>
            <a:pPr marL="457200" lvl="1" indent="0">
              <a:buNone/>
            </a:pPr>
            <a:r>
              <a:rPr lang="en-CA" dirty="0"/>
              <a:t>And you, take up a lamentation for the princes of Israel, and say: </a:t>
            </a:r>
            <a:br>
              <a:rPr lang="en-CA" dirty="0"/>
            </a:br>
            <a:r>
              <a:rPr lang="en-CA" dirty="0"/>
              <a:t>What was </a:t>
            </a:r>
            <a:r>
              <a:rPr lang="en-CA" b="1" dirty="0">
                <a:highlight>
                  <a:srgbClr val="FFFF00"/>
                </a:highlight>
              </a:rPr>
              <a:t>your mother</a:t>
            </a:r>
            <a:r>
              <a:rPr lang="en-CA" dirty="0"/>
              <a:t>?  </a:t>
            </a:r>
            <a:r>
              <a:rPr lang="en-CA" b="1" dirty="0">
                <a:highlight>
                  <a:srgbClr val="FFFF00"/>
                </a:highlight>
              </a:rPr>
              <a:t>A lioness</a:t>
            </a:r>
            <a:r>
              <a:rPr lang="en-CA" dirty="0"/>
              <a:t>! </a:t>
            </a:r>
            <a:br>
              <a:rPr lang="en-CA" dirty="0"/>
            </a:br>
            <a:r>
              <a:rPr lang="en-CA" dirty="0"/>
              <a:t>Among lions she crouched; in the midst of young lions she reared her cubs.</a:t>
            </a:r>
            <a:br>
              <a:rPr lang="en-CA" dirty="0"/>
            </a:br>
            <a:r>
              <a:rPr lang="en-CA" dirty="0"/>
              <a:t>And she brought up </a:t>
            </a:r>
            <a:r>
              <a:rPr lang="en-CA" b="1" dirty="0">
                <a:highlight>
                  <a:srgbClr val="FFFF00"/>
                </a:highlight>
              </a:rPr>
              <a:t>one of her cubs</a:t>
            </a:r>
            <a:r>
              <a:rPr lang="en-CA" dirty="0"/>
              <a:t>; he became a young lion, </a:t>
            </a:r>
            <a:br>
              <a:rPr lang="en-CA" dirty="0"/>
            </a:br>
            <a:r>
              <a:rPr lang="en-CA" dirty="0"/>
              <a:t>and he learned to catch prey; he devoured men.</a:t>
            </a:r>
            <a:br>
              <a:rPr lang="en-CA" dirty="0"/>
            </a:br>
            <a:r>
              <a:rPr lang="en-CA" dirty="0"/>
              <a:t>The nations heard about him; he was caught in their pit, </a:t>
            </a:r>
            <a:br>
              <a:rPr lang="en-CA" dirty="0"/>
            </a:br>
            <a:r>
              <a:rPr lang="en-CA" dirty="0"/>
              <a:t>and </a:t>
            </a:r>
            <a:r>
              <a:rPr lang="en-CA" b="1" dirty="0">
                <a:highlight>
                  <a:srgbClr val="FFFF00"/>
                </a:highlight>
              </a:rPr>
              <a:t>they brought him with hooks to the land of Egypt</a:t>
            </a:r>
            <a:r>
              <a:rPr lang="en-CA" dirty="0"/>
              <a:t>.</a:t>
            </a:r>
          </a:p>
          <a:p>
            <a:r>
              <a:rPr lang="en-CA" dirty="0"/>
              <a:t>The “</a:t>
            </a:r>
            <a:r>
              <a:rPr lang="en-CA" b="1" dirty="0">
                <a:highlight>
                  <a:srgbClr val="FFFF00"/>
                </a:highlight>
              </a:rPr>
              <a:t>mother</a:t>
            </a:r>
            <a:r>
              <a:rPr lang="en-CA" dirty="0"/>
              <a:t>”, a lioness, is the nation, “Judah”, as in Genesis 49:9</a:t>
            </a:r>
          </a:p>
          <a:p>
            <a:r>
              <a:rPr lang="en-CA" dirty="0"/>
              <a:t>When Josiah died, </a:t>
            </a:r>
            <a:r>
              <a:rPr lang="en-CA" dirty="0" err="1"/>
              <a:t>Jehoahaz</a:t>
            </a:r>
            <a:r>
              <a:rPr lang="en-CA" dirty="0"/>
              <a:t>, “</a:t>
            </a:r>
            <a:r>
              <a:rPr lang="en-CA" b="1" dirty="0">
                <a:highlight>
                  <a:srgbClr val="FFFF00"/>
                </a:highlight>
              </a:rPr>
              <a:t>one of her cubs</a:t>
            </a:r>
            <a:r>
              <a:rPr lang="en-CA" dirty="0"/>
              <a:t>”, was legitimately made king, </a:t>
            </a:r>
            <a:br>
              <a:rPr lang="en-CA" dirty="0"/>
            </a:br>
            <a:r>
              <a:rPr lang="en-CA" dirty="0"/>
              <a:t>see 2 Kings 23:30b</a:t>
            </a:r>
          </a:p>
          <a:p>
            <a:r>
              <a:rPr lang="en-CA" dirty="0"/>
              <a:t>After the Battle of Haran, Pharoah </a:t>
            </a:r>
            <a:r>
              <a:rPr lang="en-CA" dirty="0" err="1"/>
              <a:t>Neco</a:t>
            </a:r>
            <a:r>
              <a:rPr lang="en-CA" dirty="0"/>
              <a:t> took </a:t>
            </a:r>
            <a:r>
              <a:rPr lang="en-CA" dirty="0" err="1"/>
              <a:t>Jehoahaz</a:t>
            </a:r>
            <a:r>
              <a:rPr lang="en-CA" dirty="0"/>
              <a:t> to Egypt, “</a:t>
            </a:r>
            <a:r>
              <a:rPr lang="en-CA" b="1" dirty="0">
                <a:highlight>
                  <a:srgbClr val="FFFF00"/>
                </a:highlight>
              </a:rPr>
              <a:t>brought him with hooks to the land of Egypt</a:t>
            </a:r>
            <a:r>
              <a:rPr lang="en-CA" dirty="0"/>
              <a:t>”, where he died, see 2 Kings 23:33, 34b</a:t>
            </a:r>
          </a:p>
        </p:txBody>
      </p:sp>
    </p:spTree>
    <p:extLst>
      <p:ext uri="{BB962C8B-B14F-4D97-AF65-F5344CB8AC3E}">
        <p14:creationId xmlns:p14="http://schemas.microsoft.com/office/powerpoint/2010/main" val="85181984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F9665290-BC60-C6FD-2FBD-33A984789376}"/>
              </a:ext>
            </a:extLst>
          </p:cNvPr>
          <p:cNvSpPr txBox="1"/>
          <p:nvPr/>
        </p:nvSpPr>
        <p:spPr>
          <a:xfrm>
            <a:off x="439615" y="479331"/>
            <a:ext cx="10955216" cy="5603072"/>
          </a:xfrm>
          <a:prstGeom prst="rect">
            <a:avLst/>
          </a:prstGeom>
          <a:noFill/>
        </p:spPr>
        <p:txBody>
          <a:bodyPr wrap="square">
            <a:spAutoFit/>
          </a:bodyPr>
          <a:lstStyle/>
          <a:p>
            <a:pPr marL="457200" marR="0" lvl="1" indent="0" algn="l" defTabSz="914400" rtl="0" eaLnBrk="1" fontAlgn="auto" latinLnBrk="0" hangingPunct="1">
              <a:lnSpc>
                <a:spcPct val="90000"/>
              </a:lnSpc>
              <a:spcBef>
                <a:spcPts val="500"/>
              </a:spcBef>
              <a:spcAft>
                <a:spcPts val="0"/>
              </a:spcAft>
              <a:buClrTx/>
              <a:buSzTx/>
              <a:buFont typeface="Arial" panose="020B0604020202020204" pitchFamily="34" charset="0"/>
              <a:buNone/>
              <a:tabLst/>
              <a:defRPr/>
            </a:pPr>
            <a:r>
              <a:rPr kumimoji="0" lang="en-CA" sz="2400" b="1" i="0" u="sng" strike="noStrike" kern="1200" cap="none" spc="0" normalizeH="0" baseline="0" noProof="0" dirty="0">
                <a:ln>
                  <a:noFill/>
                </a:ln>
                <a:solidFill>
                  <a:prstClr val="black"/>
                </a:solidFill>
                <a:effectLst/>
                <a:uLnTx/>
                <a:uFillTx/>
                <a:latin typeface="Calibri" panose="020F0502020204030204"/>
                <a:ea typeface="+mn-ea"/>
                <a:cs typeface="+mn-cs"/>
              </a:rPr>
              <a:t>Ezekiel 19:5-8 ESV</a:t>
            </a:r>
          </a:p>
          <a:p>
            <a:pPr marL="457200" marR="0" lvl="1" indent="0" algn="l" defTabSz="914400" rtl="0" eaLnBrk="1" fontAlgn="auto" latinLnBrk="0" hangingPunct="1">
              <a:lnSpc>
                <a:spcPct val="90000"/>
              </a:lnSpc>
              <a:spcBef>
                <a:spcPts val="500"/>
              </a:spcBef>
              <a:spcAft>
                <a:spcPts val="0"/>
              </a:spcAft>
              <a:buClrTx/>
              <a:buSzTx/>
              <a:buFont typeface="Arial" panose="020B0604020202020204" pitchFamily="34" charset="0"/>
              <a:buNone/>
              <a:tabLst/>
              <a:defRPr/>
            </a:pPr>
            <a:r>
              <a:rPr kumimoji="0" lang="en-CA" sz="2400" b="0" i="0" u="none" strike="noStrike" kern="1200" cap="none" spc="0" normalizeH="0" baseline="0" noProof="0" dirty="0">
                <a:ln>
                  <a:noFill/>
                </a:ln>
                <a:solidFill>
                  <a:prstClr val="black"/>
                </a:solidFill>
                <a:effectLst/>
                <a:uLnTx/>
                <a:uFillTx/>
                <a:latin typeface="Calibri" panose="020F0502020204030204"/>
                <a:ea typeface="+mn-ea"/>
                <a:cs typeface="+mn-cs"/>
              </a:rPr>
              <a:t>When she saw that she waited in vain, that her hope was lost, </a:t>
            </a:r>
            <a:br>
              <a:rPr kumimoji="0" lang="en-CA" sz="2400" b="0" i="0" u="none" strike="noStrike" kern="1200" cap="none" spc="0" normalizeH="0" baseline="0" noProof="0" dirty="0">
                <a:ln>
                  <a:noFill/>
                </a:ln>
                <a:solidFill>
                  <a:prstClr val="black"/>
                </a:solidFill>
                <a:effectLst/>
                <a:uLnTx/>
                <a:uFillTx/>
                <a:latin typeface="Calibri" panose="020F0502020204030204"/>
                <a:ea typeface="+mn-ea"/>
                <a:cs typeface="+mn-cs"/>
              </a:rPr>
            </a:br>
            <a:r>
              <a:rPr kumimoji="0" lang="en-CA" sz="2400" b="0" i="0" u="none" strike="noStrike" kern="1200" cap="none" spc="0" normalizeH="0" baseline="0" noProof="0" dirty="0">
                <a:ln>
                  <a:noFill/>
                </a:ln>
                <a:solidFill>
                  <a:prstClr val="black"/>
                </a:solidFill>
                <a:effectLst/>
                <a:uLnTx/>
                <a:uFillTx/>
                <a:latin typeface="Calibri" panose="020F0502020204030204"/>
                <a:ea typeface="+mn-ea"/>
                <a:cs typeface="+mn-cs"/>
              </a:rPr>
              <a:t>she took </a:t>
            </a:r>
            <a:r>
              <a:rPr kumimoji="0" lang="en-CA" sz="2400" b="1" i="0" u="none" strike="noStrike" kern="1200" cap="none" spc="0" normalizeH="0" baseline="0" noProof="0" dirty="0">
                <a:ln>
                  <a:noFill/>
                </a:ln>
                <a:solidFill>
                  <a:prstClr val="black"/>
                </a:solidFill>
                <a:effectLst/>
                <a:highlight>
                  <a:srgbClr val="FFFF00"/>
                </a:highlight>
                <a:uLnTx/>
                <a:uFillTx/>
                <a:latin typeface="Calibri" panose="020F0502020204030204"/>
                <a:ea typeface="+mn-ea"/>
                <a:cs typeface="+mn-cs"/>
              </a:rPr>
              <a:t>another of her cubs </a:t>
            </a:r>
            <a:r>
              <a:rPr kumimoji="0" lang="en-CA" sz="2400" b="0" i="0" u="none" strike="noStrike" kern="1200" cap="none" spc="0" normalizeH="0" baseline="0" noProof="0" dirty="0">
                <a:ln>
                  <a:noFill/>
                </a:ln>
                <a:solidFill>
                  <a:prstClr val="black"/>
                </a:solidFill>
                <a:effectLst/>
                <a:uLnTx/>
                <a:uFillTx/>
                <a:latin typeface="Calibri" panose="020F0502020204030204"/>
                <a:ea typeface="+mn-ea"/>
                <a:cs typeface="+mn-cs"/>
              </a:rPr>
              <a:t>and made him a young lion.</a:t>
            </a:r>
            <a:br>
              <a:rPr kumimoji="0" lang="en-CA" sz="2400" b="0" i="0" u="none" strike="noStrike" kern="1200" cap="none" spc="0" normalizeH="0" baseline="0" noProof="0" dirty="0">
                <a:ln>
                  <a:noFill/>
                </a:ln>
                <a:solidFill>
                  <a:prstClr val="black"/>
                </a:solidFill>
                <a:effectLst/>
                <a:uLnTx/>
                <a:uFillTx/>
                <a:latin typeface="Calibri" panose="020F0502020204030204"/>
                <a:ea typeface="+mn-ea"/>
                <a:cs typeface="+mn-cs"/>
              </a:rPr>
            </a:br>
            <a:r>
              <a:rPr kumimoji="0" lang="en-CA" sz="2400" b="0" i="0" u="none" strike="noStrike" kern="1200" cap="none" spc="0" normalizeH="0" baseline="0" noProof="0" dirty="0">
                <a:ln>
                  <a:noFill/>
                </a:ln>
                <a:solidFill>
                  <a:prstClr val="black"/>
                </a:solidFill>
                <a:effectLst/>
                <a:uLnTx/>
                <a:uFillTx/>
                <a:latin typeface="Calibri" panose="020F0502020204030204"/>
                <a:ea typeface="+mn-ea"/>
                <a:cs typeface="+mn-cs"/>
              </a:rPr>
              <a:t>He prowled among the lions; he became a young lion,</a:t>
            </a:r>
            <a:br>
              <a:rPr kumimoji="0" lang="en-CA" sz="2400" b="0" i="0" u="none" strike="noStrike" kern="1200" cap="none" spc="0" normalizeH="0" baseline="0" noProof="0" dirty="0">
                <a:ln>
                  <a:noFill/>
                </a:ln>
                <a:solidFill>
                  <a:prstClr val="black"/>
                </a:solidFill>
                <a:effectLst/>
                <a:uLnTx/>
                <a:uFillTx/>
                <a:latin typeface="Calibri" panose="020F0502020204030204"/>
                <a:ea typeface="+mn-ea"/>
                <a:cs typeface="+mn-cs"/>
              </a:rPr>
            </a:br>
            <a:r>
              <a:rPr kumimoji="0" lang="en-CA" sz="2400" b="0" i="0" u="none" strike="noStrike" kern="1200" cap="none" spc="0" normalizeH="0" baseline="0" noProof="0" dirty="0">
                <a:ln>
                  <a:noFill/>
                </a:ln>
                <a:solidFill>
                  <a:prstClr val="black"/>
                </a:solidFill>
                <a:effectLst/>
                <a:uLnTx/>
                <a:uFillTx/>
                <a:latin typeface="Calibri" panose="020F0502020204030204"/>
                <a:ea typeface="+mn-ea"/>
                <a:cs typeface="+mn-cs"/>
              </a:rPr>
              <a:t>and he learned to catch prey; he devoured men, and seized their widows.</a:t>
            </a:r>
            <a:br>
              <a:rPr kumimoji="0" lang="en-CA" sz="2400" b="0" i="0" u="none" strike="noStrike" kern="1200" cap="none" spc="0" normalizeH="0" baseline="0" noProof="0" dirty="0">
                <a:ln>
                  <a:noFill/>
                </a:ln>
                <a:solidFill>
                  <a:prstClr val="black"/>
                </a:solidFill>
                <a:effectLst/>
                <a:uLnTx/>
                <a:uFillTx/>
                <a:latin typeface="Calibri" panose="020F0502020204030204"/>
                <a:ea typeface="+mn-ea"/>
                <a:cs typeface="+mn-cs"/>
              </a:rPr>
            </a:br>
            <a:r>
              <a:rPr kumimoji="0" lang="en-CA" sz="2400" b="0" i="0" u="none" strike="noStrike" kern="1200" cap="none" spc="0" normalizeH="0" baseline="0" noProof="0" dirty="0">
                <a:ln>
                  <a:noFill/>
                </a:ln>
                <a:solidFill>
                  <a:prstClr val="black"/>
                </a:solidFill>
                <a:effectLst/>
                <a:uLnTx/>
                <a:uFillTx/>
                <a:latin typeface="Calibri" panose="020F0502020204030204"/>
                <a:ea typeface="+mn-ea"/>
                <a:cs typeface="+mn-cs"/>
              </a:rPr>
              <a:t>He laid waste their cities, </a:t>
            </a:r>
            <a:br>
              <a:rPr kumimoji="0" lang="en-CA" sz="2400" b="0" i="0" u="none" strike="noStrike" kern="1200" cap="none" spc="0" normalizeH="0" baseline="0" noProof="0" dirty="0">
                <a:ln>
                  <a:noFill/>
                </a:ln>
                <a:solidFill>
                  <a:prstClr val="black"/>
                </a:solidFill>
                <a:effectLst/>
                <a:uLnTx/>
                <a:uFillTx/>
                <a:latin typeface="Calibri" panose="020F0502020204030204"/>
                <a:ea typeface="+mn-ea"/>
                <a:cs typeface="+mn-cs"/>
              </a:rPr>
            </a:br>
            <a:r>
              <a:rPr kumimoji="0" lang="en-CA" sz="2400" b="0" i="0" u="none" strike="noStrike" kern="1200" cap="none" spc="0" normalizeH="0" baseline="0" noProof="0" dirty="0">
                <a:ln>
                  <a:noFill/>
                </a:ln>
                <a:solidFill>
                  <a:prstClr val="black"/>
                </a:solidFill>
                <a:effectLst/>
                <a:uLnTx/>
                <a:uFillTx/>
                <a:latin typeface="Calibri" panose="020F0502020204030204"/>
                <a:ea typeface="+mn-ea"/>
                <a:cs typeface="+mn-cs"/>
              </a:rPr>
              <a:t>and the land was appalled and all who were in it at the sound of his roaring.</a:t>
            </a:r>
            <a:br>
              <a:rPr kumimoji="0" lang="en-CA" sz="2400" b="0" i="0" u="none" strike="noStrike" kern="1200" cap="none" spc="0" normalizeH="0" baseline="0" noProof="0" dirty="0">
                <a:ln>
                  <a:noFill/>
                </a:ln>
                <a:solidFill>
                  <a:prstClr val="black"/>
                </a:solidFill>
                <a:effectLst/>
                <a:uLnTx/>
                <a:uFillTx/>
                <a:latin typeface="Calibri" panose="020F0502020204030204"/>
                <a:ea typeface="+mn-ea"/>
                <a:cs typeface="+mn-cs"/>
              </a:rPr>
            </a:br>
            <a:r>
              <a:rPr kumimoji="0" lang="en-CA" sz="2400" b="0" i="0" u="none" strike="noStrike" kern="1200" cap="none" spc="0" normalizeH="0" baseline="0" noProof="0" dirty="0">
                <a:ln>
                  <a:noFill/>
                </a:ln>
                <a:solidFill>
                  <a:prstClr val="black"/>
                </a:solidFill>
                <a:effectLst/>
                <a:uLnTx/>
                <a:uFillTx/>
                <a:latin typeface="Calibri" panose="020F0502020204030204"/>
                <a:ea typeface="+mn-ea"/>
                <a:cs typeface="+mn-cs"/>
              </a:rPr>
              <a:t>Then </a:t>
            </a:r>
            <a:r>
              <a:rPr kumimoji="0" lang="en-CA" sz="2400" b="1" i="0" u="none" strike="noStrike" kern="1200" cap="none" spc="0" normalizeH="0" baseline="0" noProof="0" dirty="0">
                <a:ln>
                  <a:noFill/>
                </a:ln>
                <a:solidFill>
                  <a:prstClr val="black"/>
                </a:solidFill>
                <a:effectLst/>
                <a:highlight>
                  <a:srgbClr val="FFFF00"/>
                </a:highlight>
                <a:uLnTx/>
                <a:uFillTx/>
                <a:latin typeface="Calibri" panose="020F0502020204030204"/>
                <a:ea typeface="+mn-ea"/>
                <a:cs typeface="+mn-cs"/>
              </a:rPr>
              <a:t>the nations set against him</a:t>
            </a:r>
            <a:r>
              <a:rPr kumimoji="0" lang="en-CA" sz="2400" b="0" i="0" u="none" strike="noStrike" kern="1200" cap="none" spc="0" normalizeH="0" baseline="0" noProof="0" dirty="0">
                <a:ln>
                  <a:noFill/>
                </a:ln>
                <a:solidFill>
                  <a:prstClr val="black"/>
                </a:solidFill>
                <a:effectLst/>
                <a:uLnTx/>
                <a:uFillTx/>
                <a:latin typeface="Calibri" panose="020F0502020204030204"/>
                <a:ea typeface="+mn-ea"/>
                <a:cs typeface="+mn-cs"/>
              </a:rPr>
              <a:t> from provinces on every side; </a:t>
            </a:r>
            <a:br>
              <a:rPr kumimoji="0" lang="en-CA" sz="2400" b="0" i="0" u="none" strike="noStrike" kern="1200" cap="none" spc="0" normalizeH="0" baseline="0" noProof="0" dirty="0">
                <a:ln>
                  <a:noFill/>
                </a:ln>
                <a:solidFill>
                  <a:prstClr val="black"/>
                </a:solidFill>
                <a:effectLst/>
                <a:uLnTx/>
                <a:uFillTx/>
                <a:latin typeface="Calibri" panose="020F0502020204030204"/>
                <a:ea typeface="+mn-ea"/>
                <a:cs typeface="+mn-cs"/>
              </a:rPr>
            </a:br>
            <a:r>
              <a:rPr kumimoji="0" lang="en-CA" sz="2400" b="0" i="0" u="none" strike="noStrike" kern="1200" cap="none" spc="0" normalizeH="0" baseline="0" noProof="0" dirty="0">
                <a:ln>
                  <a:noFill/>
                </a:ln>
                <a:solidFill>
                  <a:prstClr val="black"/>
                </a:solidFill>
                <a:effectLst/>
                <a:uLnTx/>
                <a:uFillTx/>
                <a:latin typeface="Calibri" panose="020F0502020204030204"/>
                <a:ea typeface="+mn-ea"/>
                <a:cs typeface="+mn-cs"/>
              </a:rPr>
              <a:t>they spread their net over him; </a:t>
            </a:r>
            <a:r>
              <a:rPr kumimoji="0" lang="en-CA" sz="2400" b="1" i="0" u="none" strike="noStrike" kern="1200" cap="none" spc="0" normalizeH="0" baseline="0" noProof="0" dirty="0">
                <a:ln>
                  <a:noFill/>
                </a:ln>
                <a:solidFill>
                  <a:prstClr val="black"/>
                </a:solidFill>
                <a:effectLst/>
                <a:highlight>
                  <a:srgbClr val="FFFF00"/>
                </a:highlight>
                <a:uLnTx/>
                <a:uFillTx/>
                <a:latin typeface="Calibri" panose="020F0502020204030204"/>
                <a:ea typeface="+mn-ea"/>
                <a:cs typeface="+mn-cs"/>
              </a:rPr>
              <a:t>he was taken in their pit</a:t>
            </a:r>
            <a:r>
              <a:rPr kumimoji="0" lang="en-CA" sz="2400" b="0" i="0" u="none" strike="noStrike" kern="1200" cap="none" spc="0" normalizeH="0" baseline="0" noProof="0" dirty="0">
                <a:ln>
                  <a:noFill/>
                </a:ln>
                <a:solidFill>
                  <a:prstClr val="black"/>
                </a:solidFill>
                <a:effectLst/>
                <a:uLnTx/>
                <a:uFillTx/>
                <a:latin typeface="Calibri" panose="020F0502020204030204"/>
                <a:ea typeface="+mn-ea"/>
                <a:cs typeface="+mn-cs"/>
              </a:rPr>
              <a:t>.</a:t>
            </a:r>
          </a:p>
          <a:p>
            <a:pPr marL="342900" indent="-342900">
              <a:lnSpc>
                <a:spcPct val="90000"/>
              </a:lnSpc>
              <a:spcBef>
                <a:spcPts val="500"/>
              </a:spcBef>
              <a:buFont typeface="Arial" panose="020B0604020202020204" pitchFamily="34" charset="0"/>
              <a:buChar char="•"/>
              <a:defRPr/>
            </a:pPr>
            <a:r>
              <a:rPr kumimoji="0" lang="en-CA" sz="2800" b="0" i="0" u="none" strike="noStrike" kern="1200" cap="none" spc="0" normalizeH="0" baseline="0" noProof="0" dirty="0">
                <a:ln>
                  <a:noFill/>
                </a:ln>
                <a:solidFill>
                  <a:prstClr val="black"/>
                </a:solidFill>
                <a:effectLst/>
                <a:uLnTx/>
                <a:uFillTx/>
                <a:latin typeface="Calibri" panose="020F0502020204030204"/>
                <a:ea typeface="+mn-ea"/>
                <a:cs typeface="+mn-cs"/>
              </a:rPr>
              <a:t>Pharoah </a:t>
            </a:r>
            <a:r>
              <a:rPr kumimoji="0" lang="en-CA" sz="2800" b="0" i="0" u="none" strike="noStrike" kern="1200" cap="none" spc="0" normalizeH="0" baseline="0" noProof="0" dirty="0" err="1">
                <a:ln>
                  <a:noFill/>
                </a:ln>
                <a:solidFill>
                  <a:prstClr val="black"/>
                </a:solidFill>
                <a:effectLst/>
                <a:uLnTx/>
                <a:uFillTx/>
                <a:latin typeface="Calibri" panose="020F0502020204030204"/>
                <a:ea typeface="+mn-ea"/>
                <a:cs typeface="+mn-cs"/>
              </a:rPr>
              <a:t>Neco</a:t>
            </a:r>
            <a:r>
              <a:rPr kumimoji="0" lang="en-CA" sz="2800" b="0" i="0" u="none" strike="noStrike" kern="1200" cap="none" spc="0" normalizeH="0" baseline="0" noProof="0" dirty="0">
                <a:ln>
                  <a:noFill/>
                </a:ln>
                <a:solidFill>
                  <a:prstClr val="black"/>
                </a:solidFill>
                <a:effectLst/>
                <a:uLnTx/>
                <a:uFillTx/>
                <a:latin typeface="Calibri" panose="020F0502020204030204"/>
                <a:ea typeface="+mn-ea"/>
                <a:cs typeface="+mn-cs"/>
              </a:rPr>
              <a:t> </a:t>
            </a:r>
            <a:r>
              <a:rPr kumimoji="0" lang="en-CA" sz="2800" b="0" i="0" u="none" strike="noStrike" kern="1200" cap="none" spc="0" normalizeH="0" baseline="0" noProof="0" dirty="0" err="1">
                <a:ln>
                  <a:noFill/>
                </a:ln>
                <a:solidFill>
                  <a:prstClr val="black"/>
                </a:solidFill>
                <a:effectLst/>
                <a:uLnTx/>
                <a:uFillTx/>
                <a:latin typeface="Calibri" panose="020F0502020204030204"/>
                <a:ea typeface="+mn-ea"/>
                <a:cs typeface="+mn-cs"/>
              </a:rPr>
              <a:t>pu</a:t>
            </a:r>
            <a:r>
              <a:rPr lang="en-CA" sz="2800" dirty="0">
                <a:solidFill>
                  <a:prstClr val="black"/>
                </a:solidFill>
                <a:latin typeface="Calibri" panose="020F0502020204030204"/>
              </a:rPr>
              <a:t>t </a:t>
            </a:r>
            <a:r>
              <a:rPr lang="en-CA" sz="2800" b="1" dirty="0">
                <a:solidFill>
                  <a:prstClr val="black"/>
                </a:solidFill>
                <a:highlight>
                  <a:srgbClr val="FFFF00"/>
                </a:highlight>
                <a:latin typeface="Calibri" panose="020F0502020204030204"/>
              </a:rPr>
              <a:t>Jehoiakim</a:t>
            </a:r>
            <a:r>
              <a:rPr lang="en-CA" sz="2800" dirty="0">
                <a:solidFill>
                  <a:prstClr val="black"/>
                </a:solidFill>
                <a:latin typeface="Calibri" panose="020F0502020204030204"/>
              </a:rPr>
              <a:t>, “</a:t>
            </a:r>
            <a:r>
              <a:rPr lang="en-CA" sz="2800" b="1" dirty="0">
                <a:solidFill>
                  <a:prstClr val="black"/>
                </a:solidFill>
                <a:highlight>
                  <a:srgbClr val="FFFF00"/>
                </a:highlight>
                <a:latin typeface="Calibri" panose="020F0502020204030204"/>
              </a:rPr>
              <a:t>another of her cubs</a:t>
            </a:r>
            <a:r>
              <a:rPr lang="en-CA" sz="2800" dirty="0">
                <a:solidFill>
                  <a:prstClr val="black"/>
                </a:solidFill>
                <a:latin typeface="Calibri" panose="020F0502020204030204"/>
              </a:rPr>
              <a:t>” on the throne as vassal, see 2 Kings 23:34a, 35, 37, 2 Chronicles 36:8a</a:t>
            </a:r>
          </a:p>
          <a:p>
            <a:pPr marL="342900" indent="-342900">
              <a:lnSpc>
                <a:spcPct val="90000"/>
              </a:lnSpc>
              <a:spcBef>
                <a:spcPts val="500"/>
              </a:spcBef>
              <a:buFont typeface="Arial" panose="020B0604020202020204" pitchFamily="34" charset="0"/>
              <a:buChar char="•"/>
              <a:defRPr/>
            </a:pPr>
            <a:r>
              <a:rPr kumimoji="0" lang="en-CA" sz="2800" b="0" i="0" u="none" strike="noStrike" kern="1200" cap="none" spc="0" normalizeH="0" baseline="0" noProof="0" dirty="0">
                <a:ln>
                  <a:noFill/>
                </a:ln>
                <a:solidFill>
                  <a:prstClr val="black"/>
                </a:solidFill>
                <a:effectLst/>
                <a:uLnTx/>
                <a:uFillTx/>
                <a:latin typeface="Calibri" panose="020F0502020204030204"/>
                <a:ea typeface="+mn-ea"/>
                <a:cs typeface="+mn-cs"/>
              </a:rPr>
              <a:t>After the Battle of Carchemish, Nebuchadnezzar</a:t>
            </a:r>
            <a:r>
              <a:rPr lang="en-CA" sz="2800" dirty="0">
                <a:solidFill>
                  <a:prstClr val="black"/>
                </a:solidFill>
                <a:latin typeface="Calibri" panose="020F0502020204030204"/>
              </a:rPr>
              <a:t> made Jehoiakim a vassal but he rebelled, so Nebuchadnezzar sent proxies against him, “</a:t>
            </a:r>
            <a:r>
              <a:rPr kumimoji="0" lang="en-CA" sz="2800" b="1" i="0" u="none" strike="noStrike" kern="1200" cap="none" spc="0" normalizeH="0" baseline="0" noProof="0" dirty="0">
                <a:ln>
                  <a:noFill/>
                </a:ln>
                <a:solidFill>
                  <a:prstClr val="black"/>
                </a:solidFill>
                <a:effectLst/>
                <a:highlight>
                  <a:srgbClr val="FFFF00"/>
                </a:highlight>
                <a:uLnTx/>
                <a:uFillTx/>
                <a:latin typeface="Calibri" panose="020F0502020204030204"/>
                <a:ea typeface="+mn-ea"/>
                <a:cs typeface="+mn-cs"/>
              </a:rPr>
              <a:t>the nations set against him</a:t>
            </a:r>
            <a:r>
              <a:rPr lang="en-CA" sz="2800" dirty="0">
                <a:solidFill>
                  <a:prstClr val="black"/>
                </a:solidFill>
                <a:latin typeface="Calibri" panose="020F0502020204030204"/>
              </a:rPr>
              <a:t>”, and he was killed, likely assassinated, “</a:t>
            </a:r>
            <a:r>
              <a:rPr kumimoji="0" lang="en-CA" sz="2800" b="1" i="0" u="none" strike="noStrike" kern="1200" cap="none" spc="0" normalizeH="0" baseline="0" noProof="0" dirty="0">
                <a:ln>
                  <a:noFill/>
                </a:ln>
                <a:solidFill>
                  <a:prstClr val="black"/>
                </a:solidFill>
                <a:effectLst/>
                <a:highlight>
                  <a:srgbClr val="FFFF00"/>
                </a:highlight>
                <a:uLnTx/>
                <a:uFillTx/>
                <a:latin typeface="Calibri" panose="020F0502020204030204"/>
                <a:ea typeface="+mn-ea"/>
                <a:cs typeface="+mn-cs"/>
              </a:rPr>
              <a:t>he was taken in their pit</a:t>
            </a:r>
            <a:r>
              <a:rPr kumimoji="0" lang="en-CA" sz="2800" i="0" u="none" strike="noStrike" kern="1200" cap="none" spc="0" normalizeH="0" baseline="0" noProof="0" dirty="0">
                <a:ln>
                  <a:noFill/>
                </a:ln>
                <a:solidFill>
                  <a:prstClr val="black"/>
                </a:solidFill>
                <a:effectLst/>
                <a:uLnTx/>
                <a:uFillTx/>
                <a:latin typeface="Calibri" panose="020F0502020204030204"/>
                <a:ea typeface="+mn-ea"/>
                <a:cs typeface="+mn-cs"/>
              </a:rPr>
              <a:t>”,  see 2 Kings 24:1-4</a:t>
            </a:r>
          </a:p>
        </p:txBody>
      </p:sp>
    </p:spTree>
    <p:extLst>
      <p:ext uri="{BB962C8B-B14F-4D97-AF65-F5344CB8AC3E}">
        <p14:creationId xmlns:p14="http://schemas.microsoft.com/office/powerpoint/2010/main" val="176402489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4C734337-4118-A7B5-E447-BB0D771AE1A9}"/>
              </a:ext>
            </a:extLst>
          </p:cNvPr>
          <p:cNvSpPr txBox="1"/>
          <p:nvPr/>
        </p:nvSpPr>
        <p:spPr>
          <a:xfrm>
            <a:off x="844061" y="1531928"/>
            <a:ext cx="10058400" cy="3958520"/>
          </a:xfrm>
          <a:prstGeom prst="rect">
            <a:avLst/>
          </a:prstGeom>
          <a:noFill/>
        </p:spPr>
        <p:txBody>
          <a:bodyPr wrap="square">
            <a:spAutoFit/>
          </a:bodyPr>
          <a:lstStyle/>
          <a:p>
            <a:pPr marL="457200" marR="0" lvl="1" indent="0" algn="l" defTabSz="914400" rtl="0" eaLnBrk="1" fontAlgn="auto" latinLnBrk="0" hangingPunct="1">
              <a:lnSpc>
                <a:spcPct val="90000"/>
              </a:lnSpc>
              <a:spcBef>
                <a:spcPts val="500"/>
              </a:spcBef>
              <a:spcAft>
                <a:spcPts val="0"/>
              </a:spcAft>
              <a:buClrTx/>
              <a:buSzTx/>
              <a:buFont typeface="Arial" panose="020B0604020202020204" pitchFamily="34" charset="0"/>
              <a:buNone/>
              <a:tabLst/>
              <a:defRPr/>
            </a:pPr>
            <a:r>
              <a:rPr kumimoji="0" lang="en-CA" sz="2400" b="1" i="0" u="sng" strike="noStrike" kern="1200" cap="none" spc="0" normalizeH="0" baseline="0" noProof="0" dirty="0">
                <a:ln>
                  <a:noFill/>
                </a:ln>
                <a:solidFill>
                  <a:prstClr val="black"/>
                </a:solidFill>
                <a:effectLst/>
                <a:uLnTx/>
                <a:uFillTx/>
                <a:latin typeface="Calibri" panose="020F0502020204030204"/>
                <a:ea typeface="+mn-ea"/>
                <a:cs typeface="+mn-cs"/>
              </a:rPr>
              <a:t>Ezekiel 19:9 ESV</a:t>
            </a:r>
          </a:p>
          <a:p>
            <a:pPr marL="457200" marR="0" lvl="1" indent="0" algn="l" defTabSz="914400" rtl="0" eaLnBrk="1" fontAlgn="auto" latinLnBrk="0" hangingPunct="1">
              <a:lnSpc>
                <a:spcPct val="90000"/>
              </a:lnSpc>
              <a:spcBef>
                <a:spcPts val="500"/>
              </a:spcBef>
              <a:spcAft>
                <a:spcPts val="0"/>
              </a:spcAft>
              <a:buClrTx/>
              <a:buSzTx/>
              <a:buFont typeface="Arial" panose="020B0604020202020204" pitchFamily="34" charset="0"/>
              <a:buNone/>
              <a:tabLst/>
              <a:defRPr/>
            </a:pPr>
            <a:r>
              <a:rPr kumimoji="0" lang="en-CA" sz="2400" b="0" i="0" u="none" strike="noStrike" kern="1200" cap="none" spc="0" normalizeH="0" baseline="0" noProof="0" dirty="0">
                <a:ln>
                  <a:noFill/>
                </a:ln>
                <a:solidFill>
                  <a:prstClr val="black"/>
                </a:solidFill>
                <a:effectLst/>
                <a:uLnTx/>
                <a:uFillTx/>
                <a:latin typeface="Calibri" panose="020F0502020204030204"/>
                <a:ea typeface="+mn-ea"/>
                <a:cs typeface="+mn-cs"/>
              </a:rPr>
              <a:t>With hooks they put him in a cage </a:t>
            </a:r>
          </a:p>
          <a:p>
            <a:pPr marL="457200" marR="0" lvl="1" indent="0" algn="l" defTabSz="914400" rtl="0" eaLnBrk="1" fontAlgn="auto" latinLnBrk="0" hangingPunct="1">
              <a:lnSpc>
                <a:spcPct val="90000"/>
              </a:lnSpc>
              <a:spcBef>
                <a:spcPts val="500"/>
              </a:spcBef>
              <a:spcAft>
                <a:spcPts val="0"/>
              </a:spcAft>
              <a:buClrTx/>
              <a:buSzTx/>
              <a:buFont typeface="Arial" panose="020B0604020202020204" pitchFamily="34" charset="0"/>
              <a:buNone/>
              <a:tabLst/>
              <a:defRPr/>
            </a:pPr>
            <a:r>
              <a:rPr kumimoji="0" lang="en-CA" sz="2400" b="0" i="0" u="none" strike="noStrike" kern="1200" cap="none" spc="0" normalizeH="0" baseline="0" noProof="0" dirty="0">
                <a:ln>
                  <a:noFill/>
                </a:ln>
                <a:solidFill>
                  <a:prstClr val="black"/>
                </a:solidFill>
                <a:effectLst/>
                <a:uLnTx/>
                <a:uFillTx/>
                <a:latin typeface="Calibri" panose="020F0502020204030204"/>
                <a:ea typeface="+mn-ea"/>
                <a:cs typeface="+mn-cs"/>
              </a:rPr>
              <a:t>and </a:t>
            </a:r>
            <a:r>
              <a:rPr kumimoji="0" lang="en-CA" sz="2400" b="1" i="0" u="none" strike="noStrike" kern="1200" cap="none" spc="0" normalizeH="0" baseline="0" noProof="0" dirty="0">
                <a:ln>
                  <a:noFill/>
                </a:ln>
                <a:solidFill>
                  <a:prstClr val="black"/>
                </a:solidFill>
                <a:effectLst/>
                <a:highlight>
                  <a:srgbClr val="FFFF00"/>
                </a:highlight>
                <a:uLnTx/>
                <a:uFillTx/>
                <a:latin typeface="Calibri" panose="020F0502020204030204"/>
                <a:ea typeface="+mn-ea"/>
                <a:cs typeface="+mn-cs"/>
              </a:rPr>
              <a:t>brought him to the king of Babylon</a:t>
            </a:r>
            <a:r>
              <a:rPr kumimoji="0" lang="en-CA" sz="2400" b="0" i="0" u="none" strike="noStrike" kern="1200" cap="none" spc="0" normalizeH="0" baseline="0" noProof="0" dirty="0">
                <a:ln>
                  <a:noFill/>
                </a:ln>
                <a:solidFill>
                  <a:prstClr val="black"/>
                </a:solidFill>
                <a:effectLst/>
                <a:uLnTx/>
                <a:uFillTx/>
                <a:latin typeface="Calibri" panose="020F0502020204030204"/>
                <a:ea typeface="+mn-ea"/>
                <a:cs typeface="+mn-cs"/>
              </a:rPr>
              <a:t>;</a:t>
            </a:r>
            <a:br>
              <a:rPr kumimoji="0" lang="en-CA" sz="2400" b="0" i="0" u="none" strike="noStrike" kern="1200" cap="none" spc="0" normalizeH="0" baseline="0" noProof="0" dirty="0">
                <a:ln>
                  <a:noFill/>
                </a:ln>
                <a:solidFill>
                  <a:prstClr val="black"/>
                </a:solidFill>
                <a:effectLst/>
                <a:uLnTx/>
                <a:uFillTx/>
                <a:latin typeface="Calibri" panose="020F0502020204030204"/>
                <a:ea typeface="+mn-ea"/>
                <a:cs typeface="+mn-cs"/>
              </a:rPr>
            </a:br>
            <a:r>
              <a:rPr kumimoji="0" lang="en-CA" sz="2400" b="0" i="0" u="none" strike="noStrike" kern="1200" cap="none" spc="0" normalizeH="0" baseline="0" noProof="0" dirty="0">
                <a:ln>
                  <a:noFill/>
                </a:ln>
                <a:solidFill>
                  <a:prstClr val="black"/>
                </a:solidFill>
                <a:effectLst/>
                <a:uLnTx/>
                <a:uFillTx/>
                <a:latin typeface="Calibri" panose="020F0502020204030204"/>
                <a:ea typeface="+mn-ea"/>
                <a:cs typeface="+mn-cs"/>
              </a:rPr>
              <a:t>they brought him into custody, </a:t>
            </a:r>
            <a:br>
              <a:rPr kumimoji="0" lang="en-CA" sz="2400" b="0" i="0" u="none" strike="noStrike" kern="1200" cap="none" spc="0" normalizeH="0" baseline="0" noProof="0" dirty="0">
                <a:ln>
                  <a:noFill/>
                </a:ln>
                <a:solidFill>
                  <a:prstClr val="black"/>
                </a:solidFill>
                <a:effectLst/>
                <a:uLnTx/>
                <a:uFillTx/>
                <a:latin typeface="Calibri" panose="020F0502020204030204"/>
                <a:ea typeface="+mn-ea"/>
                <a:cs typeface="+mn-cs"/>
              </a:rPr>
            </a:br>
            <a:r>
              <a:rPr kumimoji="0" lang="en-CA" sz="2400" b="1" i="0" u="none" strike="noStrike" kern="1200" cap="none" spc="0" normalizeH="0" baseline="0" noProof="0" dirty="0">
                <a:ln>
                  <a:noFill/>
                </a:ln>
                <a:solidFill>
                  <a:prstClr val="black"/>
                </a:solidFill>
                <a:effectLst/>
                <a:highlight>
                  <a:srgbClr val="FFFF00"/>
                </a:highlight>
                <a:uLnTx/>
                <a:uFillTx/>
                <a:latin typeface="Calibri" panose="020F0502020204030204"/>
                <a:ea typeface="+mn-ea"/>
                <a:cs typeface="+mn-cs"/>
              </a:rPr>
              <a:t>that his voice should no more be heard on the mountains of Israel</a:t>
            </a:r>
            <a:r>
              <a:rPr kumimoji="0" lang="en-CA" sz="2400" b="0" i="0" u="none" strike="noStrike" kern="1200" cap="none" spc="0" normalizeH="0" baseline="0" noProof="0" dirty="0">
                <a:ln>
                  <a:noFill/>
                </a:ln>
                <a:solidFill>
                  <a:prstClr val="black"/>
                </a:solidFill>
                <a:effectLst/>
                <a:uLnTx/>
                <a:uFillTx/>
                <a:latin typeface="Calibri" panose="020F0502020204030204"/>
                <a:ea typeface="+mn-ea"/>
                <a:cs typeface="+mn-cs"/>
              </a:rPr>
              <a:t>.</a:t>
            </a:r>
          </a:p>
          <a:p>
            <a:pPr marL="342900" indent="-342900">
              <a:lnSpc>
                <a:spcPct val="90000"/>
              </a:lnSpc>
              <a:spcBef>
                <a:spcPts val="500"/>
              </a:spcBef>
              <a:buFont typeface="Arial" panose="020B0604020202020204" pitchFamily="34" charset="0"/>
              <a:buChar char="•"/>
              <a:defRPr/>
            </a:pPr>
            <a:r>
              <a:rPr lang="en-CA" sz="2800" b="0" dirty="0">
                <a:solidFill>
                  <a:prstClr val="black"/>
                </a:solidFill>
                <a:latin typeface="Calibri" panose="020F0502020204030204"/>
              </a:rPr>
              <a:t>Jehoiachin is the son of Jehoiakim, NOT of Josiah </a:t>
            </a:r>
            <a:endParaRPr kumimoji="0" lang="en-CA" sz="28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342900" indent="-342900">
              <a:lnSpc>
                <a:spcPct val="90000"/>
              </a:lnSpc>
              <a:spcBef>
                <a:spcPts val="500"/>
              </a:spcBef>
              <a:buFont typeface="Arial" panose="020B0604020202020204" pitchFamily="34" charset="0"/>
              <a:buChar char="•"/>
              <a:defRPr/>
            </a:pPr>
            <a:r>
              <a:rPr lang="en-CA" sz="2800" dirty="0">
                <a:solidFill>
                  <a:prstClr val="black"/>
                </a:solidFill>
                <a:latin typeface="Calibri" panose="020F0502020204030204"/>
              </a:rPr>
              <a:t>The transition to Jehoiachin is abrupt, his fate was to be taken to Babylon, “</a:t>
            </a:r>
            <a:r>
              <a:rPr kumimoji="0" lang="en-CA" sz="2800" b="1" i="0" u="none" strike="noStrike" kern="1200" cap="none" spc="0" normalizeH="0" baseline="0" noProof="0" dirty="0">
                <a:ln>
                  <a:noFill/>
                </a:ln>
                <a:solidFill>
                  <a:prstClr val="black"/>
                </a:solidFill>
                <a:effectLst/>
                <a:highlight>
                  <a:srgbClr val="FFFF00"/>
                </a:highlight>
                <a:uLnTx/>
                <a:uFillTx/>
                <a:latin typeface="Calibri" panose="020F0502020204030204"/>
                <a:ea typeface="+mn-ea"/>
                <a:cs typeface="+mn-cs"/>
              </a:rPr>
              <a:t>brought him to the king of Babylon</a:t>
            </a:r>
            <a:r>
              <a:rPr kumimoji="0" lang="en-CA" sz="2800" i="0" u="none" strike="noStrike" kern="1200" cap="none" spc="0" normalizeH="0" baseline="0" noProof="0" dirty="0">
                <a:ln>
                  <a:noFill/>
                </a:ln>
                <a:solidFill>
                  <a:prstClr val="black"/>
                </a:solidFill>
                <a:effectLst/>
                <a:uLnTx/>
                <a:uFillTx/>
                <a:latin typeface="Calibri" panose="020F0502020204030204"/>
                <a:ea typeface="+mn-ea"/>
                <a:cs typeface="+mn-cs"/>
              </a:rPr>
              <a:t>”, but not die there, </a:t>
            </a:r>
            <a:br>
              <a:rPr kumimoji="0" lang="en-CA" sz="2800" i="0" u="none" strike="noStrike" kern="1200" cap="none" spc="0" normalizeH="0" baseline="0" noProof="0" dirty="0">
                <a:ln>
                  <a:noFill/>
                </a:ln>
                <a:solidFill>
                  <a:prstClr val="black"/>
                </a:solidFill>
                <a:effectLst/>
                <a:uLnTx/>
                <a:uFillTx/>
                <a:latin typeface="Calibri" panose="020F0502020204030204"/>
                <a:ea typeface="+mn-ea"/>
                <a:cs typeface="+mn-cs"/>
              </a:rPr>
            </a:br>
            <a:r>
              <a:rPr kumimoji="0" lang="en-CA" sz="2800" i="0" u="none" strike="noStrike" kern="1200" cap="none" spc="0" normalizeH="0" baseline="0" noProof="0" dirty="0">
                <a:ln>
                  <a:noFill/>
                </a:ln>
                <a:solidFill>
                  <a:prstClr val="black"/>
                </a:solidFill>
                <a:effectLst/>
                <a:uLnTx/>
                <a:uFillTx/>
                <a:latin typeface="Calibri" panose="020F0502020204030204"/>
                <a:ea typeface="+mn-ea"/>
                <a:cs typeface="+mn-cs"/>
              </a:rPr>
              <a:t>see 2 Kings 24:6, 11-12, 25:27-30</a:t>
            </a:r>
          </a:p>
          <a:p>
            <a:pPr marL="457200" marR="0" lvl="1" indent="0" algn="l" defTabSz="914400" rtl="0" eaLnBrk="1" fontAlgn="auto" latinLnBrk="0" hangingPunct="1">
              <a:lnSpc>
                <a:spcPct val="90000"/>
              </a:lnSpc>
              <a:spcBef>
                <a:spcPts val="500"/>
              </a:spcBef>
              <a:spcAft>
                <a:spcPts val="0"/>
              </a:spcAft>
              <a:buClrTx/>
              <a:buSzTx/>
              <a:buFont typeface="Arial" panose="020B0604020202020204" pitchFamily="34" charset="0"/>
              <a:buNone/>
              <a:tabLst/>
              <a:defRPr/>
            </a:pPr>
            <a:endParaRPr kumimoji="0" lang="en-CA" sz="24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13200200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96E8A9-1B95-20E2-DC27-007108D53171}"/>
              </a:ext>
            </a:extLst>
          </p:cNvPr>
          <p:cNvSpPr>
            <a:spLocks noGrp="1"/>
          </p:cNvSpPr>
          <p:nvPr>
            <p:ph type="title"/>
          </p:nvPr>
        </p:nvSpPr>
        <p:spPr>
          <a:xfrm>
            <a:off x="0" y="18255"/>
            <a:ext cx="12192000" cy="1335760"/>
          </a:xfrm>
        </p:spPr>
        <p:txBody>
          <a:bodyPr/>
          <a:lstStyle/>
          <a:p>
            <a:pPr algn="ctr"/>
            <a:r>
              <a:rPr lang="en-CA" dirty="0">
                <a:latin typeface="Arial Black" panose="020B0A04020102020204" pitchFamily="34" charset="0"/>
              </a:rPr>
              <a:t>The Metaphor Changes to a “Vine”</a:t>
            </a:r>
          </a:p>
        </p:txBody>
      </p:sp>
      <p:sp>
        <p:nvSpPr>
          <p:cNvPr id="3" name="Content Placeholder 2">
            <a:extLst>
              <a:ext uri="{FF2B5EF4-FFF2-40B4-BE49-F238E27FC236}">
                <a16:creationId xmlns:a16="http://schemas.microsoft.com/office/drawing/2014/main" id="{2A812AD5-A274-2FB8-F1D5-75B67867840E}"/>
              </a:ext>
            </a:extLst>
          </p:cNvPr>
          <p:cNvSpPr>
            <a:spLocks noGrp="1"/>
          </p:cNvSpPr>
          <p:nvPr>
            <p:ph idx="1"/>
          </p:nvPr>
        </p:nvSpPr>
        <p:spPr>
          <a:xfrm>
            <a:off x="1040422" y="1354015"/>
            <a:ext cx="10111155" cy="5028530"/>
          </a:xfrm>
        </p:spPr>
        <p:txBody>
          <a:bodyPr>
            <a:normAutofit/>
          </a:bodyPr>
          <a:lstStyle/>
          <a:p>
            <a:r>
              <a:rPr lang="en-CA" dirty="0"/>
              <a:t>The metaphor of a “lion” does not fit the imagery used to describe the final decline of the “mother”, so the image of a “vine” is used: </a:t>
            </a:r>
          </a:p>
          <a:p>
            <a:pPr marL="457200" lvl="1" indent="0">
              <a:buNone/>
            </a:pPr>
            <a:r>
              <a:rPr lang="en-CA" b="1" u="sng" dirty="0"/>
              <a:t>Ezekiel 19:10-11 ESV</a:t>
            </a:r>
          </a:p>
          <a:p>
            <a:pPr marL="457200" lvl="1" indent="0">
              <a:buNone/>
            </a:pPr>
            <a:r>
              <a:rPr lang="en-CA" b="1" dirty="0">
                <a:highlight>
                  <a:srgbClr val="FFFF00"/>
                </a:highlight>
              </a:rPr>
              <a:t>Your mother was like a vine</a:t>
            </a:r>
            <a:r>
              <a:rPr lang="en-CA" dirty="0"/>
              <a:t> in a vineyard planted by the water,</a:t>
            </a:r>
            <a:br>
              <a:rPr lang="en-CA" dirty="0"/>
            </a:br>
            <a:r>
              <a:rPr lang="en-CA" dirty="0"/>
              <a:t>fruitful and full of branches by reason of abundant water. </a:t>
            </a:r>
            <a:br>
              <a:rPr lang="en-CA" dirty="0"/>
            </a:br>
            <a:r>
              <a:rPr lang="en-CA" dirty="0"/>
              <a:t>Its </a:t>
            </a:r>
            <a:r>
              <a:rPr lang="en-CA" b="1" dirty="0">
                <a:highlight>
                  <a:srgbClr val="FFFF00"/>
                </a:highlight>
              </a:rPr>
              <a:t>strong stems became rulers’ scepters</a:t>
            </a:r>
            <a:r>
              <a:rPr lang="en-CA" dirty="0"/>
              <a:t>; </a:t>
            </a:r>
            <a:br>
              <a:rPr lang="en-CA" dirty="0"/>
            </a:br>
            <a:r>
              <a:rPr lang="en-CA" dirty="0"/>
              <a:t>it towered aloft among the thick boughs; </a:t>
            </a:r>
            <a:br>
              <a:rPr lang="en-CA" dirty="0"/>
            </a:br>
            <a:r>
              <a:rPr lang="en-CA" dirty="0"/>
              <a:t>it was seen in its height with the mass of its branches.</a:t>
            </a:r>
          </a:p>
          <a:p>
            <a:r>
              <a:rPr lang="en-CA" dirty="0"/>
              <a:t>The “</a:t>
            </a:r>
            <a:r>
              <a:rPr lang="en-CA" b="1" dirty="0">
                <a:highlight>
                  <a:srgbClr val="FFFF00"/>
                </a:highlight>
              </a:rPr>
              <a:t>mother</a:t>
            </a:r>
            <a:r>
              <a:rPr lang="en-CA" dirty="0"/>
              <a:t>” is still the nation, but now “</a:t>
            </a:r>
            <a:r>
              <a:rPr lang="en-CA" b="1" dirty="0">
                <a:highlight>
                  <a:srgbClr val="FFFF00"/>
                </a:highlight>
              </a:rPr>
              <a:t>she is LIKE a vine</a:t>
            </a:r>
            <a:r>
              <a:rPr lang="en-CA" dirty="0"/>
              <a:t>”, and like a “vine” deprived of “water”, i.e., nourishment from God, the vine withers away</a:t>
            </a:r>
          </a:p>
          <a:p>
            <a:r>
              <a:rPr lang="en-CA" dirty="0"/>
              <a:t>The “</a:t>
            </a:r>
            <a:r>
              <a:rPr lang="en-CA" b="1" dirty="0">
                <a:highlight>
                  <a:srgbClr val="FFFF00"/>
                </a:highlight>
              </a:rPr>
              <a:t>strong stems</a:t>
            </a:r>
            <a:r>
              <a:rPr lang="en-CA" dirty="0"/>
              <a:t>” are the three previous kings </a:t>
            </a:r>
          </a:p>
        </p:txBody>
      </p:sp>
    </p:spTree>
    <p:extLst>
      <p:ext uri="{BB962C8B-B14F-4D97-AF65-F5344CB8AC3E}">
        <p14:creationId xmlns:p14="http://schemas.microsoft.com/office/powerpoint/2010/main" val="15761157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824A85-6DF9-3989-3214-B5516F82E671}"/>
              </a:ext>
            </a:extLst>
          </p:cNvPr>
          <p:cNvSpPr>
            <a:spLocks noGrp="1"/>
          </p:cNvSpPr>
          <p:nvPr>
            <p:ph type="title"/>
          </p:nvPr>
        </p:nvSpPr>
        <p:spPr>
          <a:xfrm>
            <a:off x="838200" y="1"/>
            <a:ext cx="10515600" cy="1100379"/>
          </a:xfrm>
        </p:spPr>
        <p:txBody>
          <a:bodyPr/>
          <a:lstStyle/>
          <a:p>
            <a:pPr algn="ctr"/>
            <a:r>
              <a:rPr lang="en-CA" dirty="0">
                <a:latin typeface="Arial Black" panose="020B0A04020102020204" pitchFamily="34" charset="0"/>
              </a:rPr>
              <a:t>A Fallacious Proverb</a:t>
            </a:r>
          </a:p>
        </p:txBody>
      </p:sp>
      <p:sp>
        <p:nvSpPr>
          <p:cNvPr id="3" name="Content Placeholder 2">
            <a:extLst>
              <a:ext uri="{FF2B5EF4-FFF2-40B4-BE49-F238E27FC236}">
                <a16:creationId xmlns:a16="http://schemas.microsoft.com/office/drawing/2014/main" id="{02686C36-3A5D-0603-44D6-C8F796FCB0D4}"/>
              </a:ext>
            </a:extLst>
          </p:cNvPr>
          <p:cNvSpPr>
            <a:spLocks noGrp="1"/>
          </p:cNvSpPr>
          <p:nvPr>
            <p:ph idx="1"/>
          </p:nvPr>
        </p:nvSpPr>
        <p:spPr>
          <a:xfrm>
            <a:off x="-1" y="1100380"/>
            <a:ext cx="12192001" cy="5757619"/>
          </a:xfrm>
        </p:spPr>
        <p:txBody>
          <a:bodyPr>
            <a:normAutofit fontScale="92500" lnSpcReduction="10000"/>
          </a:bodyPr>
          <a:lstStyle/>
          <a:p>
            <a:r>
              <a:rPr lang="en-CA" sz="3000" dirty="0"/>
              <a:t>Chapter eighteen of the Book of Ezekiel is set up as a “</a:t>
            </a:r>
            <a:r>
              <a:rPr lang="en-CA" sz="3000" b="1" dirty="0">
                <a:highlight>
                  <a:srgbClr val="FFFF00"/>
                </a:highlight>
              </a:rPr>
              <a:t>disputation dialogue</a:t>
            </a:r>
            <a:r>
              <a:rPr lang="en-CA" sz="3000" dirty="0"/>
              <a:t>” between YHWH and the people:</a:t>
            </a:r>
          </a:p>
          <a:p>
            <a:pPr marL="457200" lvl="1" indent="0">
              <a:spcBef>
                <a:spcPts val="0"/>
              </a:spcBef>
              <a:buNone/>
            </a:pPr>
            <a:r>
              <a:rPr lang="en-CA" sz="2600" b="1" u="sng" dirty="0"/>
              <a:t>Ezekiel 18:1-4 ESV</a:t>
            </a:r>
          </a:p>
          <a:p>
            <a:pPr marL="457200" lvl="1" indent="0">
              <a:spcBef>
                <a:spcPts val="0"/>
              </a:spcBef>
              <a:buNone/>
            </a:pPr>
            <a:r>
              <a:rPr lang="en-CA" sz="2600" dirty="0"/>
              <a:t>The word of the LORD came to me: “What do you mean by repeating this proverb </a:t>
            </a:r>
            <a:r>
              <a:rPr lang="en-CA" sz="2600" b="1" dirty="0">
                <a:highlight>
                  <a:srgbClr val="FFFF00"/>
                </a:highlight>
              </a:rPr>
              <a:t>concerning the land of Israel</a:t>
            </a:r>
            <a:r>
              <a:rPr lang="en-CA" sz="2600" dirty="0"/>
              <a:t>, </a:t>
            </a:r>
          </a:p>
          <a:p>
            <a:pPr marL="914400" lvl="2" indent="0">
              <a:spcBef>
                <a:spcPts val="0"/>
              </a:spcBef>
              <a:buNone/>
            </a:pPr>
            <a:r>
              <a:rPr lang="en-CA" sz="2600" dirty="0"/>
              <a:t>‘</a:t>
            </a:r>
            <a:r>
              <a:rPr lang="en-CA" sz="2600" b="1" dirty="0">
                <a:highlight>
                  <a:srgbClr val="FFFF00"/>
                </a:highlight>
              </a:rPr>
              <a:t>The fathers have eaten sour grapes, </a:t>
            </a:r>
            <a:r>
              <a:rPr lang="en-CA" sz="2600" dirty="0"/>
              <a:t>and </a:t>
            </a:r>
            <a:r>
              <a:rPr lang="en-CA" sz="2600" b="1" dirty="0">
                <a:highlight>
                  <a:srgbClr val="FFFF00"/>
                </a:highlight>
              </a:rPr>
              <a:t>the children’s teeth are set on edge</a:t>
            </a:r>
            <a:r>
              <a:rPr lang="en-CA" sz="2600" dirty="0"/>
              <a:t>’?</a:t>
            </a:r>
          </a:p>
          <a:p>
            <a:pPr marL="457200" lvl="1" indent="0">
              <a:spcBef>
                <a:spcPts val="0"/>
              </a:spcBef>
              <a:buNone/>
            </a:pPr>
            <a:r>
              <a:rPr lang="en-CA" sz="2600" dirty="0"/>
              <a:t>As I live, declares the Lord GOD, this proverb shall no more be used by you in Israel.   Behold, all [lives] are mine; the [life] of the father as well as the [life] of the son is mine: the [person] who sins shall die.  …”</a:t>
            </a:r>
          </a:p>
          <a:p>
            <a:r>
              <a:rPr lang="en-CA" sz="3000" b="1" dirty="0">
                <a:highlight>
                  <a:srgbClr val="FFFF00"/>
                </a:highlight>
              </a:rPr>
              <a:t>The proverb was circulating both with the exiles and back in Jerusalem</a:t>
            </a:r>
            <a:r>
              <a:rPr lang="en-CA" sz="3000" dirty="0"/>
              <a:t>:</a:t>
            </a:r>
          </a:p>
          <a:p>
            <a:pPr marL="457200" lvl="1" indent="0">
              <a:spcBef>
                <a:spcPts val="0"/>
              </a:spcBef>
              <a:buNone/>
            </a:pPr>
            <a:r>
              <a:rPr lang="en-CA" sz="2600" b="1" u="sng" dirty="0"/>
              <a:t>Jeremiah 31:29-30 ESV</a:t>
            </a:r>
          </a:p>
          <a:p>
            <a:pPr marL="457200" lvl="1" indent="0">
              <a:spcBef>
                <a:spcPts val="0"/>
              </a:spcBef>
              <a:buNone/>
            </a:pPr>
            <a:r>
              <a:rPr lang="en-CA" sz="2600" dirty="0"/>
              <a:t>In those days they shall no longer say:</a:t>
            </a:r>
          </a:p>
          <a:p>
            <a:pPr marL="914400" lvl="2" indent="0">
              <a:spcBef>
                <a:spcPts val="0"/>
              </a:spcBef>
              <a:buNone/>
            </a:pPr>
            <a:r>
              <a:rPr lang="en-CA" sz="2600" dirty="0"/>
              <a:t>‘The fathers have eaten sour grapes, and the children’s teeth are set on edge.’</a:t>
            </a:r>
          </a:p>
          <a:p>
            <a:pPr marL="457200" lvl="1" indent="0">
              <a:spcBef>
                <a:spcPts val="0"/>
              </a:spcBef>
              <a:buNone/>
            </a:pPr>
            <a:r>
              <a:rPr lang="en-CA" sz="2600" dirty="0"/>
              <a:t>But everyone shall die for his own iniquity.  Each man who eats sour grapes, his teeth shall be set on edge.</a:t>
            </a:r>
          </a:p>
          <a:p>
            <a:pPr>
              <a:spcBef>
                <a:spcPts val="1200"/>
              </a:spcBef>
            </a:pPr>
            <a:r>
              <a:rPr lang="en-CA" sz="3000" dirty="0"/>
              <a:t>The intent of the “proverb” is that the current generation was not responsible – it was </a:t>
            </a:r>
            <a:r>
              <a:rPr lang="en-CA" sz="3000" b="1" dirty="0">
                <a:highlight>
                  <a:srgbClr val="FFFF00"/>
                </a:highlight>
              </a:rPr>
              <a:t>the sin of previous generations that brought on the calamity</a:t>
            </a:r>
          </a:p>
        </p:txBody>
      </p:sp>
    </p:spTree>
    <p:extLst>
      <p:ext uri="{BB962C8B-B14F-4D97-AF65-F5344CB8AC3E}">
        <p14:creationId xmlns:p14="http://schemas.microsoft.com/office/powerpoint/2010/main" val="145376055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745BF5C7-4446-1F1E-9234-1D2E506DB697}"/>
              </a:ext>
            </a:extLst>
          </p:cNvPr>
          <p:cNvSpPr txBox="1"/>
          <p:nvPr/>
        </p:nvSpPr>
        <p:spPr>
          <a:xfrm>
            <a:off x="1002323" y="601653"/>
            <a:ext cx="9777046" cy="4811574"/>
          </a:xfrm>
          <a:prstGeom prst="rect">
            <a:avLst/>
          </a:prstGeom>
          <a:noFill/>
        </p:spPr>
        <p:txBody>
          <a:bodyPr wrap="square">
            <a:spAutoFit/>
          </a:bodyPr>
          <a:lstStyle/>
          <a:p>
            <a:pPr marL="457200" marR="0" lvl="1" indent="0" defTabSz="914400" rtl="0" eaLnBrk="1" fontAlgn="auto" latinLnBrk="0" hangingPunct="1">
              <a:lnSpc>
                <a:spcPct val="90000"/>
              </a:lnSpc>
              <a:spcBef>
                <a:spcPts val="500"/>
              </a:spcBef>
              <a:spcAft>
                <a:spcPts val="0"/>
              </a:spcAft>
              <a:buClrTx/>
              <a:buSzTx/>
              <a:buFont typeface="Arial" panose="020B0604020202020204" pitchFamily="34" charset="0"/>
              <a:buNone/>
              <a:tabLst/>
              <a:defRPr/>
            </a:pPr>
            <a:r>
              <a:rPr kumimoji="0" lang="en-CA" sz="2400" b="1" i="0" u="sng" strike="noStrike" kern="1200" cap="none" spc="0" normalizeH="0" baseline="0" noProof="0" dirty="0">
                <a:ln>
                  <a:noFill/>
                </a:ln>
                <a:solidFill>
                  <a:prstClr val="black"/>
                </a:solidFill>
                <a:effectLst/>
                <a:uLnTx/>
                <a:uFillTx/>
                <a:latin typeface="Calibri" panose="020F0502020204030204"/>
                <a:ea typeface="+mn-ea"/>
                <a:cs typeface="+mn-cs"/>
              </a:rPr>
              <a:t>Ezekiel 19:12-13 ESV</a:t>
            </a:r>
          </a:p>
          <a:p>
            <a:pPr marL="457200" marR="0" lvl="1" indent="0" algn="l" defTabSz="914400" rtl="0" eaLnBrk="1" fontAlgn="auto" latinLnBrk="0" hangingPunct="1">
              <a:lnSpc>
                <a:spcPct val="90000"/>
              </a:lnSpc>
              <a:spcBef>
                <a:spcPts val="500"/>
              </a:spcBef>
              <a:spcAft>
                <a:spcPts val="0"/>
              </a:spcAft>
              <a:buClrTx/>
              <a:buSzTx/>
              <a:buFont typeface="Arial" panose="020B0604020202020204" pitchFamily="34" charset="0"/>
              <a:buNone/>
              <a:tabLst/>
              <a:defRPr/>
            </a:pPr>
            <a:r>
              <a:rPr kumimoji="0" lang="en-CA" sz="2400" b="0" i="0" u="none" strike="noStrike" kern="1200" cap="none" spc="0" normalizeH="0" baseline="0" noProof="0" dirty="0">
                <a:ln>
                  <a:noFill/>
                </a:ln>
                <a:solidFill>
                  <a:prstClr val="black"/>
                </a:solidFill>
                <a:effectLst/>
                <a:uLnTx/>
                <a:uFillTx/>
                <a:latin typeface="Calibri" panose="020F0502020204030204"/>
                <a:ea typeface="+mn-ea"/>
                <a:cs typeface="+mn-cs"/>
              </a:rPr>
              <a:t>But </a:t>
            </a:r>
            <a:r>
              <a:rPr kumimoji="0" lang="en-CA" sz="2400" b="1" i="0" u="none" strike="noStrike" kern="1200" cap="none" spc="0" normalizeH="0" baseline="0" noProof="0" dirty="0">
                <a:ln>
                  <a:noFill/>
                </a:ln>
                <a:solidFill>
                  <a:prstClr val="black"/>
                </a:solidFill>
                <a:effectLst/>
                <a:highlight>
                  <a:srgbClr val="FFFF00"/>
                </a:highlight>
                <a:uLnTx/>
                <a:uFillTx/>
                <a:latin typeface="Calibri" panose="020F0502020204030204"/>
                <a:ea typeface="+mn-ea"/>
                <a:cs typeface="+mn-cs"/>
              </a:rPr>
              <a:t>the vine was plucked up in fury</a:t>
            </a:r>
            <a:r>
              <a:rPr kumimoji="0" lang="en-CA" sz="2400" b="0" i="0" u="none" strike="noStrike" kern="1200" cap="none" spc="0" normalizeH="0" baseline="0" noProof="0" dirty="0">
                <a:ln>
                  <a:noFill/>
                </a:ln>
                <a:solidFill>
                  <a:prstClr val="black"/>
                </a:solidFill>
                <a:effectLst/>
                <a:uLnTx/>
                <a:uFillTx/>
                <a:latin typeface="Calibri" panose="020F0502020204030204"/>
                <a:ea typeface="+mn-ea"/>
                <a:cs typeface="+mn-cs"/>
              </a:rPr>
              <a:t>, cast down to the ground;</a:t>
            </a:r>
            <a:br>
              <a:rPr kumimoji="0" lang="en-CA" sz="2400" b="0" i="0" u="none" strike="noStrike" kern="1200" cap="none" spc="0" normalizeH="0" baseline="0" noProof="0" dirty="0">
                <a:ln>
                  <a:noFill/>
                </a:ln>
                <a:solidFill>
                  <a:prstClr val="black"/>
                </a:solidFill>
                <a:effectLst/>
                <a:uLnTx/>
                <a:uFillTx/>
                <a:latin typeface="Calibri" panose="020F0502020204030204"/>
                <a:ea typeface="+mn-ea"/>
                <a:cs typeface="+mn-cs"/>
              </a:rPr>
            </a:br>
            <a:r>
              <a:rPr kumimoji="0" lang="en-CA" sz="2400" b="0" i="0" u="none" strike="noStrike" kern="1200" cap="none" spc="0" normalizeH="0" baseline="0" noProof="0" dirty="0">
                <a:ln>
                  <a:noFill/>
                </a:ln>
                <a:solidFill>
                  <a:prstClr val="black"/>
                </a:solidFill>
                <a:effectLst/>
                <a:uLnTx/>
                <a:uFillTx/>
                <a:latin typeface="Calibri" panose="020F0502020204030204"/>
                <a:ea typeface="+mn-ea"/>
                <a:cs typeface="+mn-cs"/>
              </a:rPr>
              <a:t>the </a:t>
            </a:r>
            <a:r>
              <a:rPr kumimoji="0" lang="en-CA" sz="2400" b="1" i="0" u="none" strike="noStrike" kern="1200" cap="none" spc="0" normalizeH="0" baseline="0" noProof="0" dirty="0">
                <a:ln>
                  <a:noFill/>
                </a:ln>
                <a:solidFill>
                  <a:prstClr val="black"/>
                </a:solidFill>
                <a:effectLst/>
                <a:highlight>
                  <a:srgbClr val="FFFF00"/>
                </a:highlight>
                <a:uLnTx/>
                <a:uFillTx/>
                <a:latin typeface="Calibri" panose="020F0502020204030204"/>
                <a:ea typeface="+mn-ea"/>
                <a:cs typeface="+mn-cs"/>
              </a:rPr>
              <a:t>east wind </a:t>
            </a:r>
            <a:r>
              <a:rPr kumimoji="0" lang="en-CA" sz="2400" b="0" i="0" u="none" strike="noStrike" kern="1200" cap="none" spc="0" normalizeH="0" baseline="0" noProof="0" dirty="0">
                <a:ln>
                  <a:noFill/>
                </a:ln>
                <a:solidFill>
                  <a:prstClr val="black"/>
                </a:solidFill>
                <a:effectLst/>
                <a:uLnTx/>
                <a:uFillTx/>
                <a:latin typeface="Calibri" panose="020F0502020204030204"/>
                <a:ea typeface="+mn-ea"/>
                <a:cs typeface="+mn-cs"/>
              </a:rPr>
              <a:t>dried up its fruit; they were stripped off and withered.</a:t>
            </a:r>
            <a:br>
              <a:rPr kumimoji="0" lang="en-CA" sz="2400" b="0" i="0" u="none" strike="noStrike" kern="1200" cap="none" spc="0" normalizeH="0" baseline="0" noProof="0" dirty="0">
                <a:ln>
                  <a:noFill/>
                </a:ln>
                <a:solidFill>
                  <a:prstClr val="black"/>
                </a:solidFill>
                <a:effectLst/>
                <a:uLnTx/>
                <a:uFillTx/>
                <a:latin typeface="Calibri" panose="020F0502020204030204"/>
                <a:ea typeface="+mn-ea"/>
                <a:cs typeface="+mn-cs"/>
              </a:rPr>
            </a:br>
            <a:r>
              <a:rPr kumimoji="0" lang="en-CA" sz="2400" b="0" i="0" u="none" strike="noStrike" kern="1200" cap="none" spc="0" normalizeH="0" baseline="0" noProof="0" dirty="0">
                <a:ln>
                  <a:noFill/>
                </a:ln>
                <a:solidFill>
                  <a:prstClr val="black"/>
                </a:solidFill>
                <a:effectLst/>
                <a:uLnTx/>
                <a:uFillTx/>
                <a:latin typeface="Calibri" panose="020F0502020204030204"/>
                <a:ea typeface="+mn-ea"/>
                <a:cs typeface="+mn-cs"/>
              </a:rPr>
              <a:t>As for its strong stem, fire consumed it. </a:t>
            </a:r>
            <a:br>
              <a:rPr kumimoji="0" lang="en-CA" sz="2400" b="0" i="0" u="none" strike="noStrike" kern="1200" cap="none" spc="0" normalizeH="0" baseline="0" noProof="0" dirty="0">
                <a:ln>
                  <a:noFill/>
                </a:ln>
                <a:solidFill>
                  <a:prstClr val="black"/>
                </a:solidFill>
                <a:effectLst/>
                <a:uLnTx/>
                <a:uFillTx/>
                <a:latin typeface="Calibri" panose="020F0502020204030204"/>
                <a:ea typeface="+mn-ea"/>
                <a:cs typeface="+mn-cs"/>
              </a:rPr>
            </a:br>
            <a:r>
              <a:rPr kumimoji="0" lang="en-CA" sz="2400" b="1" i="0" u="none" strike="noStrike" kern="1200" cap="none" spc="0" normalizeH="0" baseline="0" noProof="0" dirty="0">
                <a:ln>
                  <a:noFill/>
                </a:ln>
                <a:solidFill>
                  <a:prstClr val="black"/>
                </a:solidFill>
                <a:effectLst/>
                <a:highlight>
                  <a:srgbClr val="FFFF00"/>
                </a:highlight>
                <a:uLnTx/>
                <a:uFillTx/>
                <a:latin typeface="Calibri" panose="020F0502020204030204"/>
                <a:ea typeface="+mn-ea"/>
                <a:cs typeface="+mn-cs"/>
              </a:rPr>
              <a:t>Now it is planted in the wilderness</a:t>
            </a:r>
            <a:r>
              <a:rPr kumimoji="0" lang="en-CA" sz="2400" b="0" i="0" u="none" strike="noStrike" kern="1200" cap="none" spc="0" normalizeH="0" baseline="0" noProof="0" dirty="0">
                <a:ln>
                  <a:noFill/>
                </a:ln>
                <a:solidFill>
                  <a:prstClr val="black"/>
                </a:solidFill>
                <a:effectLst/>
                <a:uLnTx/>
                <a:uFillTx/>
                <a:latin typeface="Calibri" panose="020F0502020204030204"/>
                <a:ea typeface="+mn-ea"/>
                <a:cs typeface="+mn-cs"/>
              </a:rPr>
              <a:t>, in a dry and thirsty land.</a:t>
            </a:r>
          </a:p>
          <a:p>
            <a:pPr marL="342900" indent="-342900">
              <a:lnSpc>
                <a:spcPct val="90000"/>
              </a:lnSpc>
              <a:spcBef>
                <a:spcPts val="1200"/>
              </a:spcBef>
              <a:buFont typeface="Arial" panose="020B0604020202020204" pitchFamily="34" charset="0"/>
              <a:buChar char="•"/>
              <a:defRPr/>
            </a:pPr>
            <a:r>
              <a:rPr lang="en-CA" sz="2800" b="1" dirty="0">
                <a:solidFill>
                  <a:prstClr val="black"/>
                </a:solidFill>
                <a:highlight>
                  <a:srgbClr val="FFFF00"/>
                </a:highlight>
                <a:latin typeface="Calibri" panose="020F0502020204030204"/>
              </a:rPr>
              <a:t>Jehoiachin and the exiles were now “planted in the wilderness” of Babylon</a:t>
            </a:r>
          </a:p>
          <a:p>
            <a:pPr marL="342900" indent="-342900">
              <a:lnSpc>
                <a:spcPct val="90000"/>
              </a:lnSpc>
              <a:spcBef>
                <a:spcPts val="1200"/>
              </a:spcBef>
              <a:buFont typeface="Arial" panose="020B0604020202020204" pitchFamily="34" charset="0"/>
              <a:buChar char="•"/>
              <a:defRPr/>
            </a:pPr>
            <a:r>
              <a:rPr kumimoji="0" lang="en-CA" sz="2800" b="1" i="0" u="none" strike="noStrike" kern="1200" cap="none" spc="0" normalizeH="0" baseline="0" noProof="0" dirty="0">
                <a:ln>
                  <a:noFill/>
                </a:ln>
                <a:solidFill>
                  <a:prstClr val="black"/>
                </a:solidFill>
                <a:effectLst/>
                <a:highlight>
                  <a:srgbClr val="FFFF00"/>
                </a:highlight>
                <a:uLnTx/>
                <a:uFillTx/>
                <a:latin typeface="Calibri" panose="020F0502020204030204"/>
                <a:ea typeface="+mn-ea"/>
                <a:cs typeface="+mn-cs"/>
              </a:rPr>
              <a:t>Zedekiah was not a fit or legitimate king</a:t>
            </a:r>
            <a:r>
              <a:rPr kumimoji="0" lang="en-CA" sz="2800" b="0" i="0" u="none" strike="noStrike" kern="1200" cap="none" spc="0" normalizeH="0" baseline="0" noProof="0" dirty="0">
                <a:ln>
                  <a:noFill/>
                </a:ln>
                <a:solidFill>
                  <a:prstClr val="black"/>
                </a:solidFill>
                <a:effectLst/>
                <a:uLnTx/>
                <a:uFillTx/>
                <a:latin typeface="Calibri" panose="020F0502020204030204"/>
                <a:ea typeface="+mn-ea"/>
                <a:cs typeface="+mn-cs"/>
              </a:rPr>
              <a:t>:</a:t>
            </a:r>
          </a:p>
          <a:p>
            <a:pPr lvl="1">
              <a:lnSpc>
                <a:spcPct val="90000"/>
              </a:lnSpc>
              <a:spcBef>
                <a:spcPts val="500"/>
              </a:spcBef>
              <a:defRPr/>
            </a:pPr>
            <a:r>
              <a:rPr kumimoji="0" lang="en-CA" sz="2400" b="1" i="0" u="sng" strike="noStrike" kern="1200" cap="none" spc="0" normalizeH="0" baseline="0" noProof="0" dirty="0">
                <a:ln>
                  <a:noFill/>
                </a:ln>
                <a:solidFill>
                  <a:prstClr val="black"/>
                </a:solidFill>
                <a:effectLst/>
                <a:uLnTx/>
                <a:uFillTx/>
                <a:latin typeface="Calibri" panose="020F0502020204030204"/>
                <a:ea typeface="+mn-ea"/>
                <a:cs typeface="+mn-cs"/>
              </a:rPr>
              <a:t>Ezekiel 19:14 ESV</a:t>
            </a:r>
          </a:p>
          <a:p>
            <a:pPr lvl="1">
              <a:lnSpc>
                <a:spcPct val="90000"/>
              </a:lnSpc>
              <a:spcBef>
                <a:spcPts val="500"/>
              </a:spcBef>
              <a:defRPr/>
            </a:pPr>
            <a:r>
              <a:rPr kumimoji="0" lang="en-CA" sz="2400" b="0" i="0" u="none" strike="noStrike" kern="1200" cap="none" spc="0" normalizeH="0" baseline="0" noProof="0" dirty="0">
                <a:ln>
                  <a:noFill/>
                </a:ln>
                <a:solidFill>
                  <a:prstClr val="black"/>
                </a:solidFill>
                <a:effectLst/>
                <a:uLnTx/>
                <a:uFillTx/>
                <a:latin typeface="Calibri" panose="020F0502020204030204"/>
                <a:ea typeface="+mn-ea"/>
                <a:cs typeface="+mn-cs"/>
              </a:rPr>
              <a:t>And fire has gone out from the stem of its shoots, has consumed its fruit,</a:t>
            </a:r>
            <a:br>
              <a:rPr kumimoji="0" lang="en-CA" sz="2400" b="0" i="0" u="none" strike="noStrike" kern="1200" cap="none" spc="0" normalizeH="0" baseline="0" noProof="0" dirty="0">
                <a:ln>
                  <a:noFill/>
                </a:ln>
                <a:solidFill>
                  <a:prstClr val="black"/>
                </a:solidFill>
                <a:effectLst/>
                <a:uLnTx/>
                <a:uFillTx/>
                <a:latin typeface="Calibri" panose="020F0502020204030204"/>
                <a:ea typeface="+mn-ea"/>
                <a:cs typeface="+mn-cs"/>
              </a:rPr>
            </a:br>
            <a:r>
              <a:rPr kumimoji="0" lang="en-CA" sz="2400" b="0" i="0" u="none" strike="noStrike" kern="1200" cap="none" spc="0" normalizeH="0" baseline="0" noProof="0" dirty="0">
                <a:ln>
                  <a:noFill/>
                </a:ln>
                <a:solidFill>
                  <a:prstClr val="black"/>
                </a:solidFill>
                <a:effectLst/>
                <a:uLnTx/>
                <a:uFillTx/>
                <a:latin typeface="Calibri" panose="020F0502020204030204"/>
                <a:ea typeface="+mn-ea"/>
                <a:cs typeface="+mn-cs"/>
              </a:rPr>
              <a:t>so that </a:t>
            </a:r>
            <a:r>
              <a:rPr kumimoji="0" lang="en-CA" sz="2400" b="1" i="0" u="none" strike="noStrike" kern="1200" cap="none" spc="0" normalizeH="0" baseline="0" noProof="0" dirty="0">
                <a:ln>
                  <a:noFill/>
                </a:ln>
                <a:solidFill>
                  <a:prstClr val="black"/>
                </a:solidFill>
                <a:effectLst/>
                <a:highlight>
                  <a:srgbClr val="FFFF00"/>
                </a:highlight>
                <a:uLnTx/>
                <a:uFillTx/>
                <a:latin typeface="Calibri" panose="020F0502020204030204"/>
                <a:ea typeface="+mn-ea"/>
                <a:cs typeface="+mn-cs"/>
              </a:rPr>
              <a:t>there remains in it no strong stem</a:t>
            </a:r>
            <a:r>
              <a:rPr kumimoji="0" lang="en-CA" sz="2400" b="0" i="0" u="none" strike="noStrike" kern="1200" cap="none" spc="0" normalizeH="0" baseline="0" noProof="0" dirty="0">
                <a:ln>
                  <a:noFill/>
                </a:ln>
                <a:solidFill>
                  <a:prstClr val="black"/>
                </a:solidFill>
                <a:effectLst/>
                <a:uLnTx/>
                <a:uFillTx/>
                <a:latin typeface="Calibri" panose="020F0502020204030204"/>
                <a:ea typeface="+mn-ea"/>
                <a:cs typeface="+mn-cs"/>
              </a:rPr>
              <a:t>, </a:t>
            </a:r>
            <a:r>
              <a:rPr kumimoji="0" lang="en-CA" sz="2400" b="1" i="0" u="none" strike="noStrike" kern="1200" cap="none" spc="0" normalizeH="0" baseline="0" noProof="0" dirty="0">
                <a:ln>
                  <a:noFill/>
                </a:ln>
                <a:solidFill>
                  <a:prstClr val="black"/>
                </a:solidFill>
                <a:effectLst/>
                <a:highlight>
                  <a:srgbClr val="FFFF00"/>
                </a:highlight>
                <a:uLnTx/>
                <a:uFillTx/>
                <a:latin typeface="Calibri" panose="020F0502020204030204"/>
                <a:ea typeface="+mn-ea"/>
                <a:cs typeface="+mn-cs"/>
              </a:rPr>
              <a:t>no scepter for ruling</a:t>
            </a:r>
            <a:r>
              <a:rPr kumimoji="0" lang="en-CA" sz="2400" b="0" i="0" u="none" strike="noStrike" kern="1200" cap="none" spc="0" normalizeH="0" baseline="0" noProof="0" dirty="0">
                <a:ln>
                  <a:noFill/>
                </a:ln>
                <a:solidFill>
                  <a:prstClr val="black"/>
                </a:solidFill>
                <a:effectLst/>
                <a:uLnTx/>
                <a:uFillTx/>
                <a:latin typeface="Calibri" panose="020F0502020204030204"/>
                <a:ea typeface="+mn-ea"/>
                <a:cs typeface="+mn-cs"/>
              </a:rPr>
              <a:t>.</a:t>
            </a:r>
          </a:p>
          <a:p>
            <a:pPr lvl="1">
              <a:lnSpc>
                <a:spcPct val="90000"/>
              </a:lnSpc>
              <a:spcBef>
                <a:spcPts val="500"/>
              </a:spcBef>
              <a:defRPr/>
            </a:pPr>
            <a:r>
              <a:rPr kumimoji="0" lang="en-CA" sz="2400" b="0" i="0" u="none" strike="noStrike" kern="1200" cap="none" spc="0" normalizeH="0" baseline="0" noProof="0" dirty="0">
                <a:ln>
                  <a:noFill/>
                </a:ln>
                <a:solidFill>
                  <a:prstClr val="black"/>
                </a:solidFill>
                <a:effectLst/>
                <a:uLnTx/>
                <a:uFillTx/>
                <a:latin typeface="Calibri" panose="020F0502020204030204"/>
                <a:ea typeface="+mn-ea"/>
                <a:cs typeface="+mn-cs"/>
              </a:rPr>
              <a:t>This is a lamentation and has become a lamentation.</a:t>
            </a:r>
          </a:p>
        </p:txBody>
      </p:sp>
    </p:spTree>
    <p:extLst>
      <p:ext uri="{BB962C8B-B14F-4D97-AF65-F5344CB8AC3E}">
        <p14:creationId xmlns:p14="http://schemas.microsoft.com/office/powerpoint/2010/main" val="354902716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25EE69-B9A0-4CF0-8DFE-BD73672B36C8}"/>
              </a:ext>
            </a:extLst>
          </p:cNvPr>
          <p:cNvSpPr>
            <a:spLocks noGrp="1"/>
          </p:cNvSpPr>
          <p:nvPr>
            <p:ph type="title"/>
          </p:nvPr>
        </p:nvSpPr>
        <p:spPr>
          <a:xfrm>
            <a:off x="838200" y="365125"/>
            <a:ext cx="10515600" cy="3973792"/>
          </a:xfrm>
        </p:spPr>
        <p:txBody>
          <a:bodyPr/>
          <a:lstStyle/>
          <a:p>
            <a:r>
              <a:rPr lang="en-CA" dirty="0">
                <a:latin typeface="Arial Black" panose="020B0A04020102020204" pitchFamily="34" charset="0"/>
              </a:rPr>
              <a:t>To be continued …</a:t>
            </a:r>
          </a:p>
        </p:txBody>
      </p:sp>
      <p:sp>
        <p:nvSpPr>
          <p:cNvPr id="3" name="Content Placeholder 2">
            <a:extLst>
              <a:ext uri="{FF2B5EF4-FFF2-40B4-BE49-F238E27FC236}">
                <a16:creationId xmlns:a16="http://schemas.microsoft.com/office/drawing/2014/main" id="{784016E3-BDC8-490A-BFAE-B3176C52F3DB}"/>
              </a:ext>
            </a:extLst>
          </p:cNvPr>
          <p:cNvSpPr>
            <a:spLocks noGrp="1"/>
          </p:cNvSpPr>
          <p:nvPr>
            <p:ph idx="1"/>
          </p:nvPr>
        </p:nvSpPr>
        <p:spPr>
          <a:xfrm>
            <a:off x="838200" y="4338917"/>
            <a:ext cx="10515600" cy="1838045"/>
          </a:xfrm>
        </p:spPr>
        <p:txBody>
          <a:bodyPr/>
          <a:lstStyle/>
          <a:p>
            <a:endParaRPr lang="en-CA" dirty="0"/>
          </a:p>
        </p:txBody>
      </p:sp>
    </p:spTree>
    <p:extLst>
      <p:ext uri="{BB962C8B-B14F-4D97-AF65-F5344CB8AC3E}">
        <p14:creationId xmlns:p14="http://schemas.microsoft.com/office/powerpoint/2010/main" val="29381419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6F25EF-895F-B22A-7120-8B8A6326EB22}"/>
              </a:ext>
            </a:extLst>
          </p:cNvPr>
          <p:cNvSpPr>
            <a:spLocks noGrp="1"/>
          </p:cNvSpPr>
          <p:nvPr>
            <p:ph type="title"/>
          </p:nvPr>
        </p:nvSpPr>
        <p:spPr>
          <a:xfrm>
            <a:off x="838200" y="1"/>
            <a:ext cx="10515600" cy="1131375"/>
          </a:xfrm>
        </p:spPr>
        <p:txBody>
          <a:bodyPr/>
          <a:lstStyle/>
          <a:p>
            <a:pPr algn="ctr"/>
            <a:r>
              <a:rPr lang="en-CA" dirty="0">
                <a:latin typeface="Arial Black" panose="020B0A04020102020204" pitchFamily="34" charset="0"/>
              </a:rPr>
              <a:t>Transgenerational Accountability</a:t>
            </a:r>
          </a:p>
        </p:txBody>
      </p:sp>
      <p:sp>
        <p:nvSpPr>
          <p:cNvPr id="3" name="Content Placeholder 2">
            <a:extLst>
              <a:ext uri="{FF2B5EF4-FFF2-40B4-BE49-F238E27FC236}">
                <a16:creationId xmlns:a16="http://schemas.microsoft.com/office/drawing/2014/main" id="{EDE4542A-BFFD-E465-81A6-74B7D753A32B}"/>
              </a:ext>
            </a:extLst>
          </p:cNvPr>
          <p:cNvSpPr>
            <a:spLocks noGrp="1"/>
          </p:cNvSpPr>
          <p:nvPr>
            <p:ph idx="1"/>
          </p:nvPr>
        </p:nvSpPr>
        <p:spPr>
          <a:xfrm>
            <a:off x="0" y="1131376"/>
            <a:ext cx="12192000" cy="5726623"/>
          </a:xfrm>
        </p:spPr>
        <p:txBody>
          <a:bodyPr>
            <a:normAutofit fontScale="92500" lnSpcReduction="10000"/>
          </a:bodyPr>
          <a:lstStyle/>
          <a:p>
            <a:r>
              <a:rPr lang="en-CA" dirty="0"/>
              <a:t>This concept was a widespread belief in the ancient world: for example, the Hittite king </a:t>
            </a:r>
            <a:r>
              <a:rPr lang="en-CA" dirty="0" err="1"/>
              <a:t>Mursulis</a:t>
            </a:r>
            <a:r>
              <a:rPr lang="en-CA" dirty="0"/>
              <a:t> II, ANET page 395</a:t>
            </a:r>
          </a:p>
          <a:p>
            <a:r>
              <a:rPr lang="en-CA" dirty="0"/>
              <a:t>Some take Jeremiah to express it: </a:t>
            </a:r>
            <a:r>
              <a:rPr lang="en-CA" sz="2400" b="1" u="sng" dirty="0"/>
              <a:t>Lamentations 5:7 ESV</a:t>
            </a:r>
            <a:endParaRPr lang="en-CA" b="1" u="sng" dirty="0"/>
          </a:p>
          <a:p>
            <a:pPr marL="457200" lvl="1" indent="0">
              <a:spcBef>
                <a:spcPts val="0"/>
              </a:spcBef>
              <a:buNone/>
            </a:pPr>
            <a:r>
              <a:rPr lang="en-CA" b="1" dirty="0">
                <a:highlight>
                  <a:srgbClr val="FFFF00"/>
                </a:highlight>
              </a:rPr>
              <a:t>Our fathers sinned</a:t>
            </a:r>
            <a:r>
              <a:rPr lang="en-CA" dirty="0"/>
              <a:t>, and are no more; and </a:t>
            </a:r>
            <a:r>
              <a:rPr lang="en-CA" b="1" dirty="0">
                <a:highlight>
                  <a:srgbClr val="FFFF00"/>
                </a:highlight>
              </a:rPr>
              <a:t>we bear their iniquities</a:t>
            </a:r>
            <a:r>
              <a:rPr lang="en-CA" dirty="0"/>
              <a:t>.</a:t>
            </a:r>
          </a:p>
          <a:p>
            <a:r>
              <a:rPr lang="en-CA" dirty="0"/>
              <a:t>Some take the second commandment to teach it: </a:t>
            </a:r>
            <a:r>
              <a:rPr lang="en-CA" sz="2400" b="1" u="sng" dirty="0"/>
              <a:t>Exodus 20:4-5 ESV</a:t>
            </a:r>
            <a:endParaRPr lang="en-CA" b="1" u="sng" dirty="0"/>
          </a:p>
          <a:p>
            <a:pPr marL="457200" lvl="1" indent="0">
              <a:spcBef>
                <a:spcPts val="0"/>
              </a:spcBef>
              <a:buNone/>
            </a:pPr>
            <a:r>
              <a:rPr lang="en-CA" dirty="0"/>
              <a:t>You shall not make for yourself a carved image, or any likeness of anything that is in heaven above, </a:t>
            </a:r>
            <a:br>
              <a:rPr lang="en-CA" dirty="0"/>
            </a:br>
            <a:r>
              <a:rPr lang="en-CA" dirty="0"/>
              <a:t>or that is in the earth beneath, or that is in the water under the earth.  You shall not bow down to them or serve them, for I the LORD your God am a jealous God</a:t>
            </a:r>
            <a:r>
              <a:rPr lang="en-CA" b="1" dirty="0">
                <a:highlight>
                  <a:srgbClr val="FFFF00"/>
                </a:highlight>
              </a:rPr>
              <a:t>, </a:t>
            </a:r>
            <a:r>
              <a:rPr lang="en-CA" b="1" i="1" u="sng" dirty="0">
                <a:highlight>
                  <a:srgbClr val="FFFF00"/>
                </a:highlight>
              </a:rPr>
              <a:t>visiting</a:t>
            </a:r>
            <a:r>
              <a:rPr lang="en-CA" b="1" dirty="0">
                <a:highlight>
                  <a:srgbClr val="FFFF00"/>
                </a:highlight>
              </a:rPr>
              <a:t> the iniquity of the fathers </a:t>
            </a:r>
            <a:br>
              <a:rPr lang="en-CA" b="1" dirty="0">
                <a:highlight>
                  <a:srgbClr val="FFFF00"/>
                </a:highlight>
              </a:rPr>
            </a:br>
            <a:r>
              <a:rPr lang="en-CA" b="1" dirty="0">
                <a:highlight>
                  <a:srgbClr val="FFFF00"/>
                </a:highlight>
              </a:rPr>
              <a:t>on the children to the third and the fourth generation of those who hate me</a:t>
            </a:r>
            <a:r>
              <a:rPr lang="en-CA" dirty="0"/>
              <a:t>, but showing [</a:t>
            </a:r>
            <a:r>
              <a:rPr lang="en-CA" dirty="0" err="1"/>
              <a:t>ḥesed</a:t>
            </a:r>
            <a:r>
              <a:rPr lang="en-CA" dirty="0"/>
              <a:t>] to thousands of those who love me and keep my commandments.</a:t>
            </a:r>
          </a:p>
          <a:p>
            <a:r>
              <a:rPr lang="en-CA" dirty="0"/>
              <a:t>“visiting” is from </a:t>
            </a:r>
            <a:r>
              <a:rPr lang="en-CA" sz="3200" dirty="0">
                <a:cs typeface="+mj-cs"/>
              </a:rPr>
              <a:t> </a:t>
            </a:r>
            <a:r>
              <a:rPr lang="he-IL" sz="3200" dirty="0">
                <a:cs typeface="+mj-cs"/>
              </a:rPr>
              <a:t>פָקַד</a:t>
            </a:r>
            <a:r>
              <a:rPr lang="en-CA" sz="3200" dirty="0">
                <a:cs typeface="+mj-cs"/>
              </a:rPr>
              <a:t> </a:t>
            </a:r>
            <a:r>
              <a:rPr lang="en-CA" sz="3000" dirty="0">
                <a:cs typeface="+mj-cs"/>
              </a:rPr>
              <a:t>- </a:t>
            </a:r>
            <a:r>
              <a:rPr lang="en-CA" sz="3000" dirty="0" err="1">
                <a:cs typeface="+mj-cs"/>
              </a:rPr>
              <a:t>paqad</a:t>
            </a:r>
            <a:r>
              <a:rPr lang="en-CA" sz="3000" dirty="0">
                <a:cs typeface="+mj-cs"/>
              </a:rPr>
              <a:t>, a frequently used verb with a range of meaning including “visiting” in the sense of “</a:t>
            </a:r>
            <a:r>
              <a:rPr lang="en-CA" sz="3000" b="1" dirty="0">
                <a:highlight>
                  <a:srgbClr val="FFFF00"/>
                </a:highlight>
                <a:cs typeface="+mj-cs"/>
              </a:rPr>
              <a:t>observing</a:t>
            </a:r>
            <a:r>
              <a:rPr lang="en-CA" sz="3000" dirty="0">
                <a:cs typeface="+mj-cs"/>
              </a:rPr>
              <a:t>” or “</a:t>
            </a:r>
            <a:r>
              <a:rPr lang="en-CA" sz="3000" b="1" dirty="0">
                <a:highlight>
                  <a:srgbClr val="FFFF00"/>
                </a:highlight>
                <a:cs typeface="+mj-cs"/>
              </a:rPr>
              <a:t>taking notice</a:t>
            </a:r>
            <a:r>
              <a:rPr lang="en-CA" sz="3000" dirty="0">
                <a:cs typeface="+mj-cs"/>
              </a:rPr>
              <a:t>”; </a:t>
            </a:r>
            <a:br>
              <a:rPr lang="en-CA" sz="3000" dirty="0">
                <a:cs typeface="+mj-cs"/>
              </a:rPr>
            </a:br>
            <a:r>
              <a:rPr lang="en-CA" sz="3000" dirty="0">
                <a:cs typeface="+mj-cs"/>
              </a:rPr>
              <a:t>but </a:t>
            </a:r>
            <a:r>
              <a:rPr lang="en-CA" sz="3000" b="1" dirty="0">
                <a:highlight>
                  <a:srgbClr val="FFFF00"/>
                </a:highlight>
                <a:cs typeface="+mj-cs"/>
              </a:rPr>
              <a:t>NOT “causing”</a:t>
            </a:r>
            <a:r>
              <a:rPr lang="en-CA" sz="3000" dirty="0"/>
              <a:t>  </a:t>
            </a:r>
          </a:p>
          <a:p>
            <a:r>
              <a:rPr lang="en-CA" dirty="0"/>
              <a:t>The second commandment says that </a:t>
            </a:r>
            <a:r>
              <a:rPr lang="en-CA" b="1" dirty="0">
                <a:highlight>
                  <a:srgbClr val="FFFF00"/>
                </a:highlight>
              </a:rPr>
              <a:t>the results of sin can be observed for generations</a:t>
            </a:r>
            <a:r>
              <a:rPr lang="en-CA" dirty="0"/>
              <a:t>, but </a:t>
            </a:r>
            <a:r>
              <a:rPr lang="en-CA" b="1" dirty="0">
                <a:highlight>
                  <a:srgbClr val="FFFF00"/>
                </a:highlight>
              </a:rPr>
              <a:t>God’s focus is repentance</a:t>
            </a:r>
            <a:r>
              <a:rPr lang="en-CA" dirty="0"/>
              <a:t>: those who learn “to love” God and “keep the commandments” can break the cycle – this is really the sense in Lamentations also</a:t>
            </a:r>
          </a:p>
        </p:txBody>
      </p:sp>
    </p:spTree>
    <p:extLst>
      <p:ext uri="{BB962C8B-B14F-4D97-AF65-F5344CB8AC3E}">
        <p14:creationId xmlns:p14="http://schemas.microsoft.com/office/powerpoint/2010/main" val="33564620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15A1EFA5-00D3-B4C5-2AD7-B39CB287F9FB}"/>
              </a:ext>
            </a:extLst>
          </p:cNvPr>
          <p:cNvSpPr txBox="1"/>
          <p:nvPr/>
        </p:nvSpPr>
        <p:spPr>
          <a:xfrm>
            <a:off x="0" y="271582"/>
            <a:ext cx="12192000" cy="6604885"/>
          </a:xfrm>
          <a:prstGeom prst="rect">
            <a:avLst/>
          </a:prstGeom>
          <a:noFill/>
        </p:spPr>
        <p:txBody>
          <a:bodyPr wrap="square">
            <a:spAutoFit/>
          </a:bodyPr>
          <a:lstStyle/>
          <a:p>
            <a:pPr marL="231775" indent="-231775">
              <a:lnSpc>
                <a:spcPct val="90000"/>
              </a:lnSpc>
              <a:buFont typeface="Arial" panose="020B0604020202020204" pitchFamily="34" charset="0"/>
              <a:buChar char="•"/>
            </a:pPr>
            <a:r>
              <a:rPr lang="en-CA" sz="2800" dirty="0"/>
              <a:t>YHWH’s response to the “proverb” is clear: </a:t>
            </a:r>
            <a:r>
              <a:rPr lang="en-CA" sz="2400" b="1" u="sng" dirty="0"/>
              <a:t>Ezekiel 18:3-4, Jeremiah 31:30 ESV</a:t>
            </a:r>
            <a:endParaRPr lang="en-CA" sz="2800" b="1" u="sng" dirty="0"/>
          </a:p>
          <a:p>
            <a:pPr lvl="1">
              <a:lnSpc>
                <a:spcPct val="90000"/>
              </a:lnSpc>
            </a:pPr>
            <a:r>
              <a:rPr lang="en-CA" sz="2400" b="1" dirty="0">
                <a:highlight>
                  <a:srgbClr val="FFFF00"/>
                </a:highlight>
              </a:rPr>
              <a:t>As I live, declares the Lord GOD</a:t>
            </a:r>
            <a:r>
              <a:rPr lang="en-CA" sz="2400" dirty="0"/>
              <a:t>, this proverb shall no more be used by you in Israel.   Behold, all [lives] are mine; the [life] of the father as well as the [life] of the son is mine: </a:t>
            </a:r>
          </a:p>
          <a:p>
            <a:pPr lvl="1">
              <a:lnSpc>
                <a:spcPct val="90000"/>
              </a:lnSpc>
            </a:pPr>
            <a:r>
              <a:rPr lang="en-CA" sz="2400" b="1" dirty="0">
                <a:highlight>
                  <a:srgbClr val="FFFF00"/>
                </a:highlight>
              </a:rPr>
              <a:t>the [person] who sins shall die</a:t>
            </a:r>
            <a:r>
              <a:rPr lang="en-CA" sz="2400" dirty="0"/>
              <a:t>.  …”</a:t>
            </a:r>
          </a:p>
          <a:p>
            <a:pPr lvl="1">
              <a:lnSpc>
                <a:spcPct val="90000"/>
              </a:lnSpc>
            </a:pPr>
            <a:r>
              <a:rPr lang="en-CA" sz="2400" dirty="0"/>
              <a:t>But </a:t>
            </a:r>
            <a:r>
              <a:rPr lang="en-CA" sz="2400" b="1" dirty="0">
                <a:highlight>
                  <a:srgbClr val="FFFF00"/>
                </a:highlight>
              </a:rPr>
              <a:t>everyone shall die for his own iniquity</a:t>
            </a:r>
            <a:r>
              <a:rPr lang="en-CA" sz="2400" dirty="0"/>
              <a:t>.  Each man who eats sour grapes, his teeth shall be set on edge.</a:t>
            </a:r>
          </a:p>
          <a:p>
            <a:pPr marL="342900" indent="-342900">
              <a:lnSpc>
                <a:spcPct val="90000"/>
              </a:lnSpc>
              <a:buFont typeface="Arial" panose="020B0604020202020204" pitchFamily="34" charset="0"/>
              <a:buChar char="•"/>
            </a:pPr>
            <a:r>
              <a:rPr lang="en-CA" sz="2800" b="1" dirty="0">
                <a:highlight>
                  <a:srgbClr val="FFFF00"/>
                </a:highlight>
              </a:rPr>
              <a:t>Retributive Justice will be applied to each person who chooses the “way of sin”</a:t>
            </a:r>
            <a:r>
              <a:rPr lang="en-CA" sz="2800" dirty="0"/>
              <a:t> – the definition of “wickedness”</a:t>
            </a:r>
          </a:p>
          <a:p>
            <a:pPr marL="342900" indent="-342900">
              <a:lnSpc>
                <a:spcPct val="90000"/>
              </a:lnSpc>
              <a:spcBef>
                <a:spcPts val="1200"/>
              </a:spcBef>
              <a:buFont typeface="Arial" panose="020B0604020202020204" pitchFamily="34" charset="0"/>
              <a:buChar char="•"/>
            </a:pPr>
            <a:r>
              <a:rPr lang="en-CA" sz="2800" b="1" dirty="0">
                <a:highlight>
                  <a:srgbClr val="FFFF00"/>
                </a:highlight>
              </a:rPr>
              <a:t>Moses made clear</a:t>
            </a:r>
            <a:r>
              <a:rPr lang="en-CA" sz="2800" dirty="0"/>
              <a:t> God’s teaching on individual responsibility:</a:t>
            </a:r>
          </a:p>
          <a:p>
            <a:pPr lvl="1">
              <a:lnSpc>
                <a:spcPct val="90000"/>
              </a:lnSpc>
            </a:pPr>
            <a:r>
              <a:rPr lang="en-CA" sz="2400" b="1" u="sng" dirty="0"/>
              <a:t>Deuteronomy 24:16 ESV</a:t>
            </a:r>
          </a:p>
          <a:p>
            <a:pPr lvl="1">
              <a:lnSpc>
                <a:spcPct val="90000"/>
              </a:lnSpc>
            </a:pPr>
            <a:r>
              <a:rPr lang="en-CA" sz="2400" b="1" dirty="0">
                <a:highlight>
                  <a:srgbClr val="FFFF00"/>
                </a:highlight>
              </a:rPr>
              <a:t>Fathers shall not be put to death because of their children</a:t>
            </a:r>
            <a:r>
              <a:rPr lang="en-CA" sz="2400" dirty="0"/>
              <a:t>, </a:t>
            </a:r>
            <a:r>
              <a:rPr lang="en-CA" sz="2400" b="1" dirty="0">
                <a:highlight>
                  <a:srgbClr val="FFFF00"/>
                </a:highlight>
              </a:rPr>
              <a:t>nor shall children be put to death because of their fathers</a:t>
            </a:r>
            <a:r>
              <a:rPr lang="en-CA" sz="2400" dirty="0"/>
              <a:t>.  </a:t>
            </a:r>
            <a:r>
              <a:rPr lang="en-CA" sz="2400" b="1" dirty="0">
                <a:highlight>
                  <a:srgbClr val="FFFF00"/>
                </a:highlight>
              </a:rPr>
              <a:t>Each one shall be put to death for his own sin</a:t>
            </a:r>
            <a:r>
              <a:rPr lang="en-CA" sz="2400" dirty="0"/>
              <a:t>.</a:t>
            </a:r>
          </a:p>
          <a:p>
            <a:pPr marL="342900" indent="-342900">
              <a:lnSpc>
                <a:spcPct val="90000"/>
              </a:lnSpc>
              <a:spcBef>
                <a:spcPts val="1200"/>
              </a:spcBef>
              <a:buFont typeface="Arial" panose="020B0604020202020204" pitchFamily="34" charset="0"/>
              <a:buChar char="•"/>
            </a:pPr>
            <a:r>
              <a:rPr lang="en-CA" sz="2800" b="1" dirty="0">
                <a:highlight>
                  <a:srgbClr val="FFFF00"/>
                </a:highlight>
              </a:rPr>
              <a:t>Jesus is clear</a:t>
            </a:r>
            <a:r>
              <a:rPr lang="en-CA" sz="2800" dirty="0"/>
              <a:t> that there is no “transgenerational accountability” for sin:</a:t>
            </a:r>
          </a:p>
          <a:p>
            <a:pPr lvl="1">
              <a:lnSpc>
                <a:spcPct val="90000"/>
              </a:lnSpc>
            </a:pPr>
            <a:r>
              <a:rPr lang="en-CA" sz="2400" b="1" u="sng" dirty="0"/>
              <a:t>John 9:1-3 ESV</a:t>
            </a:r>
          </a:p>
          <a:p>
            <a:pPr lvl="1">
              <a:lnSpc>
                <a:spcPct val="90000"/>
              </a:lnSpc>
            </a:pPr>
            <a:r>
              <a:rPr lang="en-CA" sz="2400" dirty="0"/>
              <a:t>As he passed by, he saw a man blind from birth.  And his disciples asked him, “Rabbi, </a:t>
            </a:r>
            <a:r>
              <a:rPr lang="en-CA" sz="2400" b="1" dirty="0">
                <a:highlight>
                  <a:srgbClr val="FFFF00"/>
                </a:highlight>
              </a:rPr>
              <a:t>who sinned</a:t>
            </a:r>
            <a:r>
              <a:rPr lang="en-CA" sz="2400" dirty="0"/>
              <a:t>, this man or </a:t>
            </a:r>
            <a:r>
              <a:rPr lang="en-CA" sz="2400" b="1" dirty="0">
                <a:highlight>
                  <a:srgbClr val="FFFF00"/>
                </a:highlight>
              </a:rPr>
              <a:t>his parents</a:t>
            </a:r>
            <a:r>
              <a:rPr lang="en-CA" sz="2400" dirty="0"/>
              <a:t>, that he was born blind?”  Jesus answered, “</a:t>
            </a:r>
            <a:r>
              <a:rPr lang="en-CA" sz="2400" b="1" dirty="0">
                <a:highlight>
                  <a:srgbClr val="FFFF00"/>
                </a:highlight>
              </a:rPr>
              <a:t>It was not that this man sinned</a:t>
            </a:r>
            <a:r>
              <a:rPr lang="en-CA" sz="2400" dirty="0"/>
              <a:t>, </a:t>
            </a:r>
            <a:r>
              <a:rPr lang="en-CA" sz="2400" b="1" dirty="0">
                <a:highlight>
                  <a:srgbClr val="FFFF00"/>
                </a:highlight>
              </a:rPr>
              <a:t>or his parents</a:t>
            </a:r>
            <a:r>
              <a:rPr lang="en-CA" sz="2400" dirty="0"/>
              <a:t>, but that the works of God might be displayed in him.  …”</a:t>
            </a:r>
          </a:p>
          <a:p>
            <a:endParaRPr lang="en-CA" dirty="0"/>
          </a:p>
        </p:txBody>
      </p:sp>
    </p:spTree>
    <p:extLst>
      <p:ext uri="{BB962C8B-B14F-4D97-AF65-F5344CB8AC3E}">
        <p14:creationId xmlns:p14="http://schemas.microsoft.com/office/powerpoint/2010/main" val="13297425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2DA93D-DA47-8075-CE1C-71C397268671}"/>
              </a:ext>
            </a:extLst>
          </p:cNvPr>
          <p:cNvSpPr>
            <a:spLocks noGrp="1"/>
          </p:cNvSpPr>
          <p:nvPr>
            <p:ph type="title"/>
          </p:nvPr>
        </p:nvSpPr>
        <p:spPr>
          <a:xfrm>
            <a:off x="838200" y="1"/>
            <a:ext cx="10515600" cy="1117599"/>
          </a:xfrm>
        </p:spPr>
        <p:txBody>
          <a:bodyPr/>
          <a:lstStyle/>
          <a:p>
            <a:pPr algn="ctr"/>
            <a:r>
              <a:rPr lang="en-CA" dirty="0">
                <a:latin typeface="Arial Black" panose="020B0A04020102020204" pitchFamily="34" charset="0"/>
              </a:rPr>
              <a:t>Some Terminology</a:t>
            </a:r>
          </a:p>
        </p:txBody>
      </p:sp>
      <p:sp>
        <p:nvSpPr>
          <p:cNvPr id="3" name="Content Placeholder 2">
            <a:extLst>
              <a:ext uri="{FF2B5EF4-FFF2-40B4-BE49-F238E27FC236}">
                <a16:creationId xmlns:a16="http://schemas.microsoft.com/office/drawing/2014/main" id="{267D1CA8-14A8-0B19-8E0F-18544F5BECD2}"/>
              </a:ext>
            </a:extLst>
          </p:cNvPr>
          <p:cNvSpPr>
            <a:spLocks noGrp="1"/>
          </p:cNvSpPr>
          <p:nvPr>
            <p:ph idx="1"/>
          </p:nvPr>
        </p:nvSpPr>
        <p:spPr>
          <a:xfrm>
            <a:off x="0" y="1117600"/>
            <a:ext cx="12192000" cy="5740399"/>
          </a:xfrm>
        </p:spPr>
        <p:txBody>
          <a:bodyPr>
            <a:normAutofit lnSpcReduction="10000"/>
          </a:bodyPr>
          <a:lstStyle/>
          <a:p>
            <a:r>
              <a:rPr lang="en-CA" sz="3200" dirty="0">
                <a:cs typeface="+mj-cs"/>
              </a:rPr>
              <a:t> </a:t>
            </a:r>
            <a:r>
              <a:rPr lang="he-IL" sz="3200" dirty="0">
                <a:cs typeface="+mj-cs"/>
              </a:rPr>
              <a:t>צָדֵק</a:t>
            </a:r>
            <a:r>
              <a:rPr lang="en-CA" sz="3200" dirty="0">
                <a:cs typeface="+mj-cs"/>
              </a:rPr>
              <a:t> </a:t>
            </a:r>
            <a:r>
              <a:rPr lang="en-CA" dirty="0"/>
              <a:t> - </a:t>
            </a:r>
            <a:r>
              <a:rPr lang="en-CA" dirty="0" err="1"/>
              <a:t>tzadeq</a:t>
            </a:r>
            <a:r>
              <a:rPr lang="en-CA" dirty="0"/>
              <a:t>, verb, “to be right”, “to be just”, “to be righteous”</a:t>
            </a:r>
          </a:p>
          <a:p>
            <a:pPr>
              <a:spcBef>
                <a:spcPts val="600"/>
              </a:spcBef>
            </a:pPr>
            <a:r>
              <a:rPr lang="en-CA" sz="3200" dirty="0">
                <a:cs typeface="+mj-cs"/>
              </a:rPr>
              <a:t> </a:t>
            </a:r>
            <a:r>
              <a:rPr lang="he-IL" sz="3200" dirty="0">
                <a:cs typeface="+mj-cs"/>
              </a:rPr>
              <a:t>צֶדֶק</a:t>
            </a:r>
            <a:r>
              <a:rPr lang="en-CA" sz="3200" dirty="0">
                <a:cs typeface="+mj-cs"/>
              </a:rPr>
              <a:t> </a:t>
            </a:r>
            <a:r>
              <a:rPr lang="en-CA" dirty="0"/>
              <a:t>  - </a:t>
            </a:r>
            <a:r>
              <a:rPr lang="en-CA" dirty="0" err="1"/>
              <a:t>tzedeq</a:t>
            </a:r>
            <a:r>
              <a:rPr lang="en-CA" dirty="0"/>
              <a:t>, masculine noun, “that which right or normal”, “just”, “righteous”</a:t>
            </a:r>
          </a:p>
          <a:p>
            <a:pPr>
              <a:spcBef>
                <a:spcPts val="600"/>
              </a:spcBef>
            </a:pPr>
            <a:r>
              <a:rPr lang="en-CA" sz="3200" dirty="0">
                <a:cs typeface="+mj-cs"/>
              </a:rPr>
              <a:t> </a:t>
            </a:r>
            <a:r>
              <a:rPr lang="he-IL" sz="3200" dirty="0">
                <a:cs typeface="+mj-cs"/>
              </a:rPr>
              <a:t>צְדָקָה</a:t>
            </a:r>
            <a:r>
              <a:rPr lang="en-CA" sz="3200" dirty="0">
                <a:cs typeface="+mj-cs"/>
              </a:rPr>
              <a:t> </a:t>
            </a:r>
            <a:r>
              <a:rPr lang="en-CA" dirty="0"/>
              <a:t> - </a:t>
            </a:r>
            <a:r>
              <a:rPr lang="en-CA" dirty="0" err="1"/>
              <a:t>tzᵉdaqah</a:t>
            </a:r>
            <a:r>
              <a:rPr lang="en-CA" dirty="0"/>
              <a:t>, feminine noun, same range of meaning as </a:t>
            </a:r>
            <a:r>
              <a:rPr lang="en-CA" i="1" dirty="0" err="1"/>
              <a:t>tzedeq</a:t>
            </a:r>
            <a:r>
              <a:rPr lang="en-CA" dirty="0"/>
              <a:t> </a:t>
            </a:r>
          </a:p>
          <a:p>
            <a:pPr>
              <a:spcBef>
                <a:spcPts val="600"/>
              </a:spcBef>
            </a:pPr>
            <a:r>
              <a:rPr lang="en-CA" sz="3200" dirty="0">
                <a:cs typeface="+mj-cs"/>
              </a:rPr>
              <a:t> </a:t>
            </a:r>
            <a:r>
              <a:rPr lang="he-IL" sz="3200" dirty="0">
                <a:cs typeface="+mj-cs"/>
              </a:rPr>
              <a:t>צַדִּיק</a:t>
            </a:r>
            <a:r>
              <a:rPr lang="en-CA" sz="3200" dirty="0">
                <a:cs typeface="+mj-cs"/>
              </a:rPr>
              <a:t> </a:t>
            </a:r>
            <a:r>
              <a:rPr lang="en-CA" dirty="0"/>
              <a:t>  - </a:t>
            </a:r>
            <a:r>
              <a:rPr lang="en-CA" dirty="0" err="1"/>
              <a:t>tzadiq</a:t>
            </a:r>
            <a:r>
              <a:rPr lang="en-CA" dirty="0"/>
              <a:t>, adjective, “right”, “just”, “righteous”</a:t>
            </a:r>
          </a:p>
          <a:p>
            <a:r>
              <a:rPr lang="en-CA" dirty="0"/>
              <a:t>“Righteousness” and “holiness” are very closely related concepts – </a:t>
            </a:r>
            <a:r>
              <a:rPr lang="en-CA" b="1" dirty="0">
                <a:highlight>
                  <a:srgbClr val="FFFF00"/>
                </a:highlight>
              </a:rPr>
              <a:t>only God is truly righteous and holy</a:t>
            </a:r>
            <a:r>
              <a:rPr lang="en-CA" dirty="0"/>
              <a:t>: </a:t>
            </a:r>
            <a:r>
              <a:rPr lang="en-CA" sz="2400" b="1" u="sng" dirty="0"/>
              <a:t>John 17:1, 11, 25 ESV</a:t>
            </a:r>
            <a:endParaRPr lang="en-CA" b="1" u="sng" dirty="0"/>
          </a:p>
          <a:p>
            <a:pPr marL="457200" lvl="1" indent="0">
              <a:buNone/>
            </a:pPr>
            <a:r>
              <a:rPr lang="en-CA" dirty="0"/>
              <a:t>When </a:t>
            </a:r>
            <a:r>
              <a:rPr lang="en-CA" b="1" dirty="0">
                <a:highlight>
                  <a:srgbClr val="FFFF00"/>
                </a:highlight>
              </a:rPr>
              <a:t>Jesus</a:t>
            </a:r>
            <a:r>
              <a:rPr lang="en-CA" dirty="0"/>
              <a:t> had spoken these words, </a:t>
            </a:r>
            <a:r>
              <a:rPr lang="en-CA" b="1" dirty="0">
                <a:highlight>
                  <a:srgbClr val="FFFF00"/>
                </a:highlight>
              </a:rPr>
              <a:t>he lifted up his eyes to heaven, and said</a:t>
            </a:r>
            <a:r>
              <a:rPr lang="en-CA" dirty="0"/>
              <a:t>, “Father … I am coming to you.  </a:t>
            </a:r>
            <a:r>
              <a:rPr lang="en-CA" b="1" dirty="0">
                <a:highlight>
                  <a:srgbClr val="FFFF00"/>
                </a:highlight>
              </a:rPr>
              <a:t>Holy Father </a:t>
            </a:r>
            <a:r>
              <a:rPr lang="en-CA" dirty="0"/>
              <a:t>… O </a:t>
            </a:r>
            <a:r>
              <a:rPr lang="en-CA" b="1" dirty="0">
                <a:highlight>
                  <a:srgbClr val="FFFF00"/>
                </a:highlight>
              </a:rPr>
              <a:t>righteous Father</a:t>
            </a:r>
            <a:r>
              <a:rPr lang="en-CA" dirty="0"/>
              <a:t>, even though the world does not know you, I know you …</a:t>
            </a:r>
          </a:p>
          <a:p>
            <a:r>
              <a:rPr lang="en-CA" b="1" dirty="0">
                <a:highlight>
                  <a:srgbClr val="FFFF00"/>
                </a:highlight>
              </a:rPr>
              <a:t>As human beings we cannot be “truly” “righteous” or “holy”</a:t>
            </a:r>
            <a:r>
              <a:rPr lang="en-CA" dirty="0"/>
              <a:t> – we can only attain those attributes as resurrected members of the God family</a:t>
            </a:r>
          </a:p>
          <a:p>
            <a:r>
              <a:rPr lang="en-CA" dirty="0"/>
              <a:t>But </a:t>
            </a:r>
            <a:r>
              <a:rPr lang="en-CA" b="1" dirty="0">
                <a:highlight>
                  <a:srgbClr val="FFFF00"/>
                </a:highlight>
              </a:rPr>
              <a:t>the words also apply in degrees</a:t>
            </a:r>
            <a:r>
              <a:rPr lang="en-CA" dirty="0"/>
              <a:t>, i.e., we can strive to be as God is, to attain his nature, to be “holy” and “righteous” – chapter eighteen uses the words in this way</a:t>
            </a:r>
          </a:p>
        </p:txBody>
      </p:sp>
    </p:spTree>
    <p:extLst>
      <p:ext uri="{BB962C8B-B14F-4D97-AF65-F5344CB8AC3E}">
        <p14:creationId xmlns:p14="http://schemas.microsoft.com/office/powerpoint/2010/main" val="20463281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1B9C08-FB72-A80F-06F4-6E615EE00A5F}"/>
              </a:ext>
            </a:extLst>
          </p:cNvPr>
          <p:cNvSpPr>
            <a:spLocks noGrp="1"/>
          </p:cNvSpPr>
          <p:nvPr>
            <p:ph type="title"/>
          </p:nvPr>
        </p:nvSpPr>
        <p:spPr>
          <a:xfrm>
            <a:off x="838200" y="0"/>
            <a:ext cx="10515600" cy="1199622"/>
          </a:xfrm>
        </p:spPr>
        <p:txBody>
          <a:bodyPr/>
          <a:lstStyle/>
          <a:p>
            <a:pPr algn="ctr"/>
            <a:r>
              <a:rPr lang="en-CA" dirty="0">
                <a:latin typeface="Arial Black" panose="020B0A04020102020204" pitchFamily="34" charset="0"/>
              </a:rPr>
              <a:t>Repentance and Sacrifice</a:t>
            </a:r>
          </a:p>
        </p:txBody>
      </p:sp>
      <p:sp>
        <p:nvSpPr>
          <p:cNvPr id="3" name="Content Placeholder 2">
            <a:extLst>
              <a:ext uri="{FF2B5EF4-FFF2-40B4-BE49-F238E27FC236}">
                <a16:creationId xmlns:a16="http://schemas.microsoft.com/office/drawing/2014/main" id="{6A65D169-56BE-36C0-F6CA-F26EB7CF003E}"/>
              </a:ext>
            </a:extLst>
          </p:cNvPr>
          <p:cNvSpPr>
            <a:spLocks noGrp="1"/>
          </p:cNvSpPr>
          <p:nvPr>
            <p:ph idx="1"/>
          </p:nvPr>
        </p:nvSpPr>
        <p:spPr>
          <a:xfrm>
            <a:off x="0" y="1199622"/>
            <a:ext cx="12192000" cy="5658377"/>
          </a:xfrm>
        </p:spPr>
        <p:txBody>
          <a:bodyPr/>
          <a:lstStyle/>
          <a:p>
            <a:r>
              <a:rPr lang="en-CA" dirty="0"/>
              <a:t>In order for a human being to come into God’s presence, </a:t>
            </a:r>
            <a:r>
              <a:rPr lang="en-CA" b="1" dirty="0">
                <a:highlight>
                  <a:srgbClr val="FFFF00"/>
                </a:highlight>
              </a:rPr>
              <a:t>God must account the person to be in a state of “holiness”</a:t>
            </a:r>
            <a:r>
              <a:rPr lang="en-CA" dirty="0"/>
              <a:t>, a state of being “righteous”</a:t>
            </a:r>
          </a:p>
          <a:p>
            <a:r>
              <a:rPr lang="en-CA" dirty="0"/>
              <a:t>That is the role of “sacrifice” and “repentance”:</a:t>
            </a:r>
          </a:p>
          <a:p>
            <a:pPr lvl="1">
              <a:buFont typeface="Wingdings" panose="05000000000000000000" pitchFamily="2" charset="2"/>
              <a:buChar char="Ø"/>
            </a:pPr>
            <a:r>
              <a:rPr lang="en-CA" sz="2800" dirty="0"/>
              <a:t>Old Covenant: </a:t>
            </a:r>
            <a:r>
              <a:rPr lang="en-CA" sz="2800" b="1" dirty="0">
                <a:highlight>
                  <a:srgbClr val="FFFF00"/>
                </a:highlight>
              </a:rPr>
              <a:t>animal sacrifice</a:t>
            </a:r>
          </a:p>
          <a:p>
            <a:pPr lvl="1">
              <a:buFont typeface="Wingdings" panose="05000000000000000000" pitchFamily="2" charset="2"/>
              <a:buChar char="Ø"/>
            </a:pPr>
            <a:r>
              <a:rPr lang="en-CA" sz="2800" dirty="0"/>
              <a:t>New Covenant: </a:t>
            </a:r>
            <a:r>
              <a:rPr lang="en-CA" sz="2800" b="1" dirty="0">
                <a:highlight>
                  <a:srgbClr val="FFFF00"/>
                </a:highlight>
              </a:rPr>
              <a:t>propitiating sacrifice of Jesus Christ</a:t>
            </a:r>
          </a:p>
          <a:p>
            <a:pPr lvl="1">
              <a:buFont typeface="Wingdings" panose="05000000000000000000" pitchFamily="2" charset="2"/>
              <a:buChar char="Ø"/>
            </a:pPr>
            <a:r>
              <a:rPr lang="en-CA" sz="2800" dirty="0"/>
              <a:t>Plus </a:t>
            </a:r>
            <a:r>
              <a:rPr lang="en-CA" sz="2800" b="1" dirty="0">
                <a:highlight>
                  <a:srgbClr val="FFFF00"/>
                </a:highlight>
              </a:rPr>
              <a:t>daily repentance</a:t>
            </a:r>
          </a:p>
          <a:p>
            <a:r>
              <a:rPr lang="en-CA" dirty="0"/>
              <a:t>To be in a “state of righteousness” , i.e., accounted righteous by God through faith, a person must be under God’s grace and living by the Way of God</a:t>
            </a:r>
          </a:p>
          <a:p>
            <a:r>
              <a:rPr lang="en-CA" b="1" dirty="0">
                <a:highlight>
                  <a:srgbClr val="FFFF00"/>
                </a:highlight>
              </a:rPr>
              <a:t>Persons who God considers to be in a “state of wickedness”</a:t>
            </a:r>
            <a:r>
              <a:rPr lang="en-CA" dirty="0"/>
              <a:t> have deliberately chosen to live according to the </a:t>
            </a:r>
            <a:r>
              <a:rPr lang="en-CA" b="1" dirty="0">
                <a:highlight>
                  <a:srgbClr val="FFFF00"/>
                </a:highlight>
              </a:rPr>
              <a:t>“way of sin”</a:t>
            </a:r>
            <a:r>
              <a:rPr lang="en-CA" dirty="0"/>
              <a:t>:</a:t>
            </a:r>
          </a:p>
          <a:p>
            <a:pPr lvl="1">
              <a:buFont typeface="Wingdings" panose="05000000000000000000" pitchFamily="2" charset="2"/>
              <a:buChar char="Ø"/>
            </a:pPr>
            <a:r>
              <a:rPr lang="en-CA" sz="2800" dirty="0"/>
              <a:t>Explicit “idolatry”</a:t>
            </a:r>
          </a:p>
          <a:p>
            <a:pPr lvl="1">
              <a:buFont typeface="Wingdings" panose="05000000000000000000" pitchFamily="2" charset="2"/>
              <a:buChar char="Ø"/>
            </a:pPr>
            <a:r>
              <a:rPr lang="en-CA" sz="2800" dirty="0"/>
              <a:t>In reality, any way which sets one’s own ideas ahead of the teaching of God </a:t>
            </a:r>
          </a:p>
        </p:txBody>
      </p:sp>
    </p:spTree>
    <p:extLst>
      <p:ext uri="{BB962C8B-B14F-4D97-AF65-F5344CB8AC3E}">
        <p14:creationId xmlns:p14="http://schemas.microsoft.com/office/powerpoint/2010/main" val="12575838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72D7B6-5748-9020-1472-67A680518B79}"/>
              </a:ext>
            </a:extLst>
          </p:cNvPr>
          <p:cNvSpPr>
            <a:spLocks noGrp="1"/>
          </p:cNvSpPr>
          <p:nvPr>
            <p:ph type="title"/>
          </p:nvPr>
        </p:nvSpPr>
        <p:spPr>
          <a:xfrm>
            <a:off x="406400" y="2456655"/>
            <a:ext cx="4876800" cy="1590412"/>
          </a:xfrm>
        </p:spPr>
        <p:txBody>
          <a:bodyPr>
            <a:noAutofit/>
          </a:bodyPr>
          <a:lstStyle/>
          <a:p>
            <a:r>
              <a:rPr lang="en-CA" sz="6000" dirty="0">
                <a:latin typeface="Arial Black" panose="020B0A04020102020204" pitchFamily="34" charset="0"/>
              </a:rPr>
              <a:t>Righteous vs Wicked</a:t>
            </a:r>
          </a:p>
        </p:txBody>
      </p:sp>
      <p:pic>
        <p:nvPicPr>
          <p:cNvPr id="5" name="Content Placeholder 4">
            <a:extLst>
              <a:ext uri="{FF2B5EF4-FFF2-40B4-BE49-F238E27FC236}">
                <a16:creationId xmlns:a16="http://schemas.microsoft.com/office/drawing/2014/main" id="{4A8B8FA5-E28C-32FF-835B-392F8E2C6A50}"/>
              </a:ext>
            </a:extLst>
          </p:cNvPr>
          <p:cNvPicPr>
            <a:picLocks noGrp="1" noChangeAspect="1"/>
          </p:cNvPicPr>
          <p:nvPr>
            <p:ph idx="1"/>
          </p:nvPr>
        </p:nvPicPr>
        <p:blipFill>
          <a:blip r:embed="rId3"/>
          <a:stretch>
            <a:fillRect/>
          </a:stretch>
        </p:blipFill>
        <p:spPr>
          <a:xfrm>
            <a:off x="5087225" y="17463"/>
            <a:ext cx="5235412" cy="6823075"/>
          </a:xfrm>
        </p:spPr>
      </p:pic>
    </p:spTree>
    <p:extLst>
      <p:ext uri="{BB962C8B-B14F-4D97-AF65-F5344CB8AC3E}">
        <p14:creationId xmlns:p14="http://schemas.microsoft.com/office/powerpoint/2010/main" val="42417745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B27B8-4E7A-1688-52C0-41AB988446A2}"/>
              </a:ext>
            </a:extLst>
          </p:cNvPr>
          <p:cNvSpPr>
            <a:spLocks noGrp="1"/>
          </p:cNvSpPr>
          <p:nvPr>
            <p:ph type="title"/>
          </p:nvPr>
        </p:nvSpPr>
        <p:spPr>
          <a:xfrm>
            <a:off x="838200" y="1"/>
            <a:ext cx="10515600" cy="1168399"/>
          </a:xfrm>
        </p:spPr>
        <p:txBody>
          <a:bodyPr/>
          <a:lstStyle/>
          <a:p>
            <a:pPr algn="ctr"/>
            <a:r>
              <a:rPr lang="en-CA" dirty="0">
                <a:latin typeface="Arial Black" panose="020B0A04020102020204" pitchFamily="34" charset="0"/>
              </a:rPr>
              <a:t>Generational Progression</a:t>
            </a:r>
          </a:p>
        </p:txBody>
      </p:sp>
      <p:sp>
        <p:nvSpPr>
          <p:cNvPr id="3" name="Content Placeholder 2">
            <a:extLst>
              <a:ext uri="{FF2B5EF4-FFF2-40B4-BE49-F238E27FC236}">
                <a16:creationId xmlns:a16="http://schemas.microsoft.com/office/drawing/2014/main" id="{FC4F1055-38BA-BFBD-7625-DF39E46CD7CC}"/>
              </a:ext>
            </a:extLst>
          </p:cNvPr>
          <p:cNvSpPr>
            <a:spLocks noGrp="1"/>
          </p:cNvSpPr>
          <p:nvPr>
            <p:ph idx="1"/>
          </p:nvPr>
        </p:nvSpPr>
        <p:spPr>
          <a:xfrm>
            <a:off x="0" y="1168400"/>
            <a:ext cx="12192000" cy="5689599"/>
          </a:xfrm>
        </p:spPr>
        <p:txBody>
          <a:bodyPr/>
          <a:lstStyle/>
          <a:p>
            <a:r>
              <a:rPr lang="en-CA" dirty="0"/>
              <a:t>God carefully lays out an elaborate “example”, a parable, to demonstrate individual responsibility from one generation to the next: </a:t>
            </a:r>
            <a:r>
              <a:rPr lang="en-CA" sz="2400" b="1" u="sng" dirty="0"/>
              <a:t>Ezekiel 18:5, 10, 14 ESV</a:t>
            </a:r>
            <a:endParaRPr lang="en-CA" b="1" u="sng" dirty="0"/>
          </a:p>
          <a:p>
            <a:pPr marL="457200" lvl="1" indent="0">
              <a:buNone/>
            </a:pPr>
            <a:r>
              <a:rPr lang="en-CA" b="1" dirty="0">
                <a:highlight>
                  <a:srgbClr val="FFFF00"/>
                </a:highlight>
              </a:rPr>
              <a:t>First generation:</a:t>
            </a:r>
          </a:p>
          <a:p>
            <a:pPr marL="457200" lvl="1" indent="0">
              <a:spcBef>
                <a:spcPts val="0"/>
              </a:spcBef>
              <a:buNone/>
            </a:pPr>
            <a:r>
              <a:rPr lang="en-CA" dirty="0"/>
              <a:t>If a man is righteous and does what is just and right …</a:t>
            </a:r>
          </a:p>
          <a:p>
            <a:pPr marL="457200" lvl="1" indent="0">
              <a:buNone/>
            </a:pPr>
            <a:r>
              <a:rPr lang="en-CA" b="1" dirty="0">
                <a:highlight>
                  <a:srgbClr val="FFFF00"/>
                </a:highlight>
              </a:rPr>
              <a:t>Second generation:</a:t>
            </a:r>
          </a:p>
          <a:p>
            <a:pPr marL="457200" lvl="1" indent="0">
              <a:spcBef>
                <a:spcPts val="0"/>
              </a:spcBef>
              <a:buNone/>
            </a:pPr>
            <a:r>
              <a:rPr lang="en-CA" dirty="0"/>
              <a:t>If he fathers a son who is violent, a shedder of blood, who does any of these things (though he himself did none of these things) …</a:t>
            </a:r>
          </a:p>
          <a:p>
            <a:pPr marL="457200" lvl="1" indent="0">
              <a:buNone/>
            </a:pPr>
            <a:r>
              <a:rPr lang="en-CA" b="1" dirty="0">
                <a:highlight>
                  <a:srgbClr val="FFFF00"/>
                </a:highlight>
              </a:rPr>
              <a:t>Third generation:</a:t>
            </a:r>
          </a:p>
          <a:p>
            <a:pPr marL="457200" lvl="1" indent="0">
              <a:spcBef>
                <a:spcPts val="0"/>
              </a:spcBef>
              <a:buNone/>
            </a:pPr>
            <a:r>
              <a:rPr lang="en-CA" dirty="0"/>
              <a:t>Now suppose this man fathers a son who sees all the sins that his father has done; he sees, and does not do likewise …</a:t>
            </a:r>
          </a:p>
          <a:p>
            <a:pPr>
              <a:spcBef>
                <a:spcPts val="1200"/>
              </a:spcBef>
            </a:pPr>
            <a:r>
              <a:rPr lang="en-CA" dirty="0"/>
              <a:t>The people generally accepted the validity of “transgenerational accountability” for sin: </a:t>
            </a:r>
            <a:r>
              <a:rPr lang="en-CA" sz="2400" b="1" u="sng" dirty="0"/>
              <a:t>Ezekiel 18:19a ESV</a:t>
            </a:r>
            <a:endParaRPr lang="en-CA" b="1" u="sng" dirty="0"/>
          </a:p>
          <a:p>
            <a:pPr marL="457200" lvl="1" indent="0">
              <a:spcBef>
                <a:spcPts val="0"/>
              </a:spcBef>
              <a:buNone/>
            </a:pPr>
            <a:r>
              <a:rPr lang="en-CA" dirty="0"/>
              <a:t>Yet you say, ‘</a:t>
            </a:r>
            <a:r>
              <a:rPr lang="en-CA" b="1" dirty="0">
                <a:highlight>
                  <a:srgbClr val="FFFF00"/>
                </a:highlight>
              </a:rPr>
              <a:t>Why should not the son suffer for the iniquity of the father</a:t>
            </a:r>
            <a:r>
              <a:rPr lang="en-CA" dirty="0"/>
              <a:t>?’</a:t>
            </a:r>
          </a:p>
          <a:p>
            <a:pPr>
              <a:spcBef>
                <a:spcPts val="0"/>
              </a:spcBef>
            </a:pPr>
            <a:endParaRPr lang="en-CA" dirty="0"/>
          </a:p>
        </p:txBody>
      </p:sp>
    </p:spTree>
    <p:extLst>
      <p:ext uri="{BB962C8B-B14F-4D97-AF65-F5344CB8AC3E}">
        <p14:creationId xmlns:p14="http://schemas.microsoft.com/office/powerpoint/2010/main" val="9662286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2F4B7635-2F96-2A67-6E2B-4EB160F96E72}"/>
              </a:ext>
            </a:extLst>
          </p:cNvPr>
          <p:cNvSpPr txBox="1"/>
          <p:nvPr/>
        </p:nvSpPr>
        <p:spPr>
          <a:xfrm>
            <a:off x="0" y="148102"/>
            <a:ext cx="12192000" cy="6561796"/>
          </a:xfrm>
          <a:prstGeom prst="rect">
            <a:avLst/>
          </a:prstGeom>
          <a:noFill/>
        </p:spPr>
        <p:txBody>
          <a:bodyPr wrap="square">
            <a:spAutoFit/>
          </a:bodyPr>
          <a:lstStyle/>
          <a:p>
            <a:pPr marL="236538" indent="-236538">
              <a:lnSpc>
                <a:spcPct val="90000"/>
              </a:lnSpc>
              <a:buFont typeface="Arial" panose="020B0604020202020204" pitchFamily="34" charset="0"/>
              <a:buChar char="•"/>
            </a:pPr>
            <a:r>
              <a:rPr lang="en-CA" sz="2800" b="1" dirty="0">
                <a:highlight>
                  <a:srgbClr val="FFFF00"/>
                </a:highlight>
              </a:rPr>
              <a:t>First Generation</a:t>
            </a:r>
            <a:r>
              <a:rPr lang="en-CA" sz="2800" dirty="0"/>
              <a:t>:</a:t>
            </a:r>
            <a:r>
              <a:rPr lang="en-CA" sz="2400" dirty="0"/>
              <a:t> </a:t>
            </a:r>
            <a:r>
              <a:rPr lang="en-CA" sz="2400" b="1" u="sng" dirty="0"/>
              <a:t>Ezekiel 18:5-9 ESV</a:t>
            </a:r>
          </a:p>
          <a:p>
            <a:pPr lvl="1">
              <a:lnSpc>
                <a:spcPct val="90000"/>
              </a:lnSpc>
            </a:pPr>
            <a:r>
              <a:rPr lang="en-CA" sz="2400" b="1" dirty="0">
                <a:highlight>
                  <a:srgbClr val="FFFF00"/>
                </a:highlight>
              </a:rPr>
              <a:t>If a man is righteous and does what is just and right</a:t>
            </a:r>
            <a:r>
              <a:rPr lang="en-CA" sz="2400" dirty="0"/>
              <a:t>—if he does not eat upon the mountains or lift up his eyes to the idols of the house of Israel, does not defile his neighbor’s wife or approach a woman in her time of menstrual impurity, does not oppress anyone, but restores to the debtor his pledge, commits no robbery, gives his bread to the hungry and covers the naked with a garment, does not lend at interest or take any profit, withholds his hand from injustice, executes true justice between man and man,  walks in my statutes, and keeps my [</a:t>
            </a:r>
            <a:r>
              <a:rPr lang="en-CA" sz="2400" dirty="0" err="1"/>
              <a:t>mishᵉpatim</a:t>
            </a:r>
            <a:r>
              <a:rPr lang="en-CA" sz="2400" dirty="0"/>
              <a:t>] by acting faithfully—</a:t>
            </a:r>
            <a:r>
              <a:rPr lang="en-CA" sz="2400" b="1" dirty="0">
                <a:highlight>
                  <a:srgbClr val="FFFF00"/>
                </a:highlight>
              </a:rPr>
              <a:t>he is righteous</a:t>
            </a:r>
            <a:r>
              <a:rPr lang="en-CA" sz="2400" dirty="0"/>
              <a:t>; </a:t>
            </a:r>
            <a:r>
              <a:rPr lang="en-CA" sz="2400" b="1" dirty="0">
                <a:highlight>
                  <a:srgbClr val="FFFF00"/>
                </a:highlight>
              </a:rPr>
              <a:t>he shall surely live</a:t>
            </a:r>
            <a:r>
              <a:rPr lang="en-CA" sz="2400" dirty="0"/>
              <a:t>, declares the Lord GOD.</a:t>
            </a:r>
          </a:p>
          <a:p>
            <a:pPr marL="236538" indent="-236538">
              <a:lnSpc>
                <a:spcPct val="90000"/>
              </a:lnSpc>
              <a:spcBef>
                <a:spcPts val="600"/>
              </a:spcBef>
              <a:buFont typeface="Arial" panose="020B0604020202020204" pitchFamily="34" charset="0"/>
              <a:buChar char="•"/>
            </a:pPr>
            <a:r>
              <a:rPr lang="en-CA" sz="2800" b="1" dirty="0">
                <a:highlight>
                  <a:srgbClr val="FFFF00"/>
                </a:highlight>
              </a:rPr>
              <a:t>Second Generation</a:t>
            </a:r>
            <a:r>
              <a:rPr lang="en-CA" sz="2800" dirty="0"/>
              <a:t>: </a:t>
            </a:r>
            <a:r>
              <a:rPr lang="en-CA" sz="2400" b="1" u="sng" dirty="0"/>
              <a:t>Ezekiel 18:10-13 ESV</a:t>
            </a:r>
            <a:endParaRPr lang="en-CA" sz="2800" b="1" u="sng" dirty="0"/>
          </a:p>
          <a:p>
            <a:pPr lvl="1">
              <a:lnSpc>
                <a:spcPct val="90000"/>
              </a:lnSpc>
            </a:pPr>
            <a:r>
              <a:rPr lang="en-CA" sz="2400" b="1" dirty="0">
                <a:highlight>
                  <a:srgbClr val="FFFF00"/>
                </a:highlight>
              </a:rPr>
              <a:t>If he fathers a son </a:t>
            </a:r>
            <a:r>
              <a:rPr lang="en-CA" sz="2400" dirty="0"/>
              <a:t>who is violent, a shedder of blood, who does any of these things (</a:t>
            </a:r>
            <a:r>
              <a:rPr lang="en-CA" sz="2400" b="1" dirty="0">
                <a:highlight>
                  <a:srgbClr val="FFFF00"/>
                </a:highlight>
              </a:rPr>
              <a:t>though he himself did none of these things</a:t>
            </a:r>
            <a:r>
              <a:rPr lang="en-CA" sz="2400" dirty="0"/>
              <a:t>), who even eats upon the mountains, defiles his neighbor’s wife, oppresses the poor and needy, commits robbery, does not restore the pledge, lifts up his eyes to the idols, </a:t>
            </a:r>
            <a:r>
              <a:rPr lang="en-CA" sz="2400" b="1" dirty="0">
                <a:highlight>
                  <a:srgbClr val="FFFF00"/>
                </a:highlight>
              </a:rPr>
              <a:t>commits abomination</a:t>
            </a:r>
            <a:r>
              <a:rPr lang="en-CA" sz="2400" dirty="0"/>
              <a:t>, lends at interest, and takes profit; </a:t>
            </a:r>
            <a:r>
              <a:rPr lang="en-CA" sz="2400" b="1" dirty="0">
                <a:highlight>
                  <a:srgbClr val="FFFF00"/>
                </a:highlight>
              </a:rPr>
              <a:t>shall he then live</a:t>
            </a:r>
            <a:r>
              <a:rPr lang="en-CA" sz="2400" dirty="0"/>
              <a:t>? </a:t>
            </a:r>
            <a:r>
              <a:rPr lang="en-CA" sz="2400" b="1" dirty="0">
                <a:highlight>
                  <a:srgbClr val="FFFF00"/>
                </a:highlight>
              </a:rPr>
              <a:t>He shall not live</a:t>
            </a:r>
            <a:r>
              <a:rPr lang="en-CA" sz="2400" dirty="0"/>
              <a:t>. He has done all these abominations; </a:t>
            </a:r>
            <a:r>
              <a:rPr lang="en-CA" sz="2400" b="1" dirty="0">
                <a:highlight>
                  <a:srgbClr val="FFFF00"/>
                </a:highlight>
              </a:rPr>
              <a:t>he shall surely die</a:t>
            </a:r>
            <a:r>
              <a:rPr lang="en-CA" sz="2400" dirty="0"/>
              <a:t>; </a:t>
            </a:r>
            <a:r>
              <a:rPr lang="en-CA" sz="2400" b="1" dirty="0">
                <a:highlight>
                  <a:srgbClr val="FFFF00"/>
                </a:highlight>
              </a:rPr>
              <a:t>his blood shall be upon himself</a:t>
            </a:r>
            <a:r>
              <a:rPr lang="en-CA" sz="2400" dirty="0"/>
              <a:t>.</a:t>
            </a:r>
          </a:p>
          <a:p>
            <a:pPr marL="342900" indent="-342900">
              <a:lnSpc>
                <a:spcPct val="90000"/>
              </a:lnSpc>
              <a:spcBef>
                <a:spcPts val="600"/>
              </a:spcBef>
              <a:buFont typeface="Arial" panose="020B0604020202020204" pitchFamily="34" charset="0"/>
              <a:buChar char="•"/>
            </a:pPr>
            <a:r>
              <a:rPr lang="en-CA" sz="2800" dirty="0"/>
              <a:t>“</a:t>
            </a:r>
            <a:r>
              <a:rPr lang="en-CA" sz="2800" b="1" dirty="0">
                <a:highlight>
                  <a:srgbClr val="FFFF00"/>
                </a:highlight>
              </a:rPr>
              <a:t>abomination</a:t>
            </a:r>
            <a:r>
              <a:rPr lang="en-CA" sz="2800" dirty="0"/>
              <a:t>” is from </a:t>
            </a:r>
            <a:r>
              <a:rPr lang="en-CA" sz="3200" dirty="0">
                <a:cs typeface="+mj-cs"/>
              </a:rPr>
              <a:t> </a:t>
            </a:r>
            <a:r>
              <a:rPr lang="he-IL" sz="3200" dirty="0">
                <a:cs typeface="+mj-cs"/>
              </a:rPr>
              <a:t>תּוֺעֵבָה</a:t>
            </a:r>
            <a:r>
              <a:rPr lang="en-CA" sz="3200" dirty="0">
                <a:cs typeface="+mj-cs"/>
              </a:rPr>
              <a:t> </a:t>
            </a:r>
            <a:r>
              <a:rPr lang="en-CA" sz="2800" dirty="0"/>
              <a:t> - </a:t>
            </a:r>
            <a:r>
              <a:rPr lang="en-CA" sz="2800" dirty="0" err="1"/>
              <a:t>to`evah</a:t>
            </a:r>
            <a:r>
              <a:rPr lang="en-CA" sz="2800" dirty="0"/>
              <a:t>, Ezekiel uses it 41 times usually in association with “idolatry”: the implication is </a:t>
            </a:r>
            <a:r>
              <a:rPr lang="en-CA" sz="2800" b="1" dirty="0">
                <a:highlight>
                  <a:srgbClr val="FFFF00"/>
                </a:highlight>
              </a:rPr>
              <a:t>the disgusting acts associate with idolatry</a:t>
            </a:r>
            <a:r>
              <a:rPr lang="en-CA" sz="2800" dirty="0"/>
              <a:t>, such as “child sacrifice”, “abortion”</a:t>
            </a:r>
          </a:p>
        </p:txBody>
      </p:sp>
    </p:spTree>
    <p:extLst>
      <p:ext uri="{BB962C8B-B14F-4D97-AF65-F5344CB8AC3E}">
        <p14:creationId xmlns:p14="http://schemas.microsoft.com/office/powerpoint/2010/main" val="91980413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1187</TotalTime>
  <Words>3881</Words>
  <Application>Microsoft Office PowerPoint</Application>
  <PresentationFormat>Widescreen</PresentationFormat>
  <Paragraphs>171</Paragraphs>
  <Slides>21</Slides>
  <Notes>10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21</vt:i4>
      </vt:variant>
    </vt:vector>
  </HeadingPairs>
  <TitlesOfParts>
    <vt:vector size="27" baseType="lpstr">
      <vt:lpstr>Arial</vt:lpstr>
      <vt:lpstr>Arial Black</vt:lpstr>
      <vt:lpstr>Calibri</vt:lpstr>
      <vt:lpstr>Calibri Light</vt:lpstr>
      <vt:lpstr>Wingdings</vt:lpstr>
      <vt:lpstr>Office Theme</vt:lpstr>
      <vt:lpstr>Ezekiel – Individual Responsibility</vt:lpstr>
      <vt:lpstr>A Fallacious Proverb</vt:lpstr>
      <vt:lpstr>Transgenerational Accountability</vt:lpstr>
      <vt:lpstr>PowerPoint Presentation</vt:lpstr>
      <vt:lpstr>Some Terminology</vt:lpstr>
      <vt:lpstr>Repentance and Sacrifice</vt:lpstr>
      <vt:lpstr>Righteous vs Wicked</vt:lpstr>
      <vt:lpstr>Generational Progression</vt:lpstr>
      <vt:lpstr>PowerPoint Presentation</vt:lpstr>
      <vt:lpstr>PowerPoint Presentation</vt:lpstr>
      <vt:lpstr>Ezekiel’s Lists</vt:lpstr>
      <vt:lpstr>Righteousness, Wickedness, and Repentance</vt:lpstr>
      <vt:lpstr>Back to the Dialogue</vt:lpstr>
      <vt:lpstr>The Last Word from God</vt:lpstr>
      <vt:lpstr>Lamentation for the Princes of Israel</vt:lpstr>
      <vt:lpstr>Jehoahaz, Jehoiakim, and Jehoiachin</vt:lpstr>
      <vt:lpstr>PowerPoint Presentation</vt:lpstr>
      <vt:lpstr>PowerPoint Presentation</vt:lpstr>
      <vt:lpstr>The Metaphor Changes to a “Vine”</vt:lpstr>
      <vt:lpstr>PowerPoint Presentation</vt:lpstr>
      <vt:lpstr>To be continued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Ezekiel – Individual Responsibility</dc:title>
  <dc:creator>Mike Whyte</dc:creator>
  <cp:lastModifiedBy>Mike Whyte</cp:lastModifiedBy>
  <cp:revision>21</cp:revision>
  <dcterms:created xsi:type="dcterms:W3CDTF">2023-01-07T13:43:41Z</dcterms:created>
  <dcterms:modified xsi:type="dcterms:W3CDTF">2023-12-21T03:28:09Z</dcterms:modified>
</cp:coreProperties>
</file>