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2" r:id="rId5"/>
    <p:sldId id="259" r:id="rId6"/>
    <p:sldId id="260" r:id="rId7"/>
    <p:sldId id="271" r:id="rId8"/>
    <p:sldId id="272" r:id="rId9"/>
    <p:sldId id="261" r:id="rId10"/>
    <p:sldId id="263" r:id="rId11"/>
    <p:sldId id="264" r:id="rId12"/>
    <p:sldId id="265" r:id="rId13"/>
    <p:sldId id="266" r:id="rId14"/>
    <p:sldId id="267" r:id="rId15"/>
    <p:sldId id="268"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61" autoAdjust="0"/>
  </p:normalViewPr>
  <p:slideViewPr>
    <p:cSldViewPr snapToGrid="0">
      <p:cViewPr varScale="1">
        <p:scale>
          <a:sx n="56" d="100"/>
          <a:sy n="56" d="100"/>
        </p:scale>
        <p:origin x="1032" y="72"/>
      </p:cViewPr>
      <p:guideLst/>
    </p:cSldViewPr>
  </p:slideViewPr>
  <p:notesTextViewPr>
    <p:cViewPr>
      <p:scale>
        <a:sx n="1" d="1"/>
        <a:sy n="1" d="1"/>
      </p:scale>
      <p:origin x="0" y="0"/>
    </p:cViewPr>
  </p:notesTextViewPr>
  <p:sorterViewPr>
    <p:cViewPr>
      <p:scale>
        <a:sx n="110" d="100"/>
        <a:sy n="110" d="100"/>
      </p:scale>
      <p:origin x="0" y="-30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A78E86-5565-483B-8C45-959273837B0F}" type="datetimeFigureOut">
              <a:rPr lang="en-CA" smtClean="0"/>
              <a:t>2022-05-31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0342E-A0A8-4EC3-AC32-A8395300F62D}" type="slidenum">
              <a:rPr lang="en-CA" smtClean="0"/>
              <a:t>‹#›</a:t>
            </a:fld>
            <a:endParaRPr lang="en-CA"/>
          </a:p>
        </p:txBody>
      </p:sp>
    </p:spTree>
    <p:extLst>
      <p:ext uri="{BB962C8B-B14F-4D97-AF65-F5344CB8AC3E}">
        <p14:creationId xmlns:p14="http://schemas.microsoft.com/office/powerpoint/2010/main" val="92987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time (chapters 4 and 5) we saw Ezekiel beginning to interact with the exiles</a:t>
            </a:r>
          </a:p>
          <a:p>
            <a:pPr marL="171450" indent="-171450">
              <a:buFont typeface="Arial" panose="020B0604020202020204" pitchFamily="34" charset="0"/>
              <a:buChar char="•"/>
            </a:pPr>
            <a:r>
              <a:rPr lang="en-CA" dirty="0"/>
              <a:t>He commenced four symbolic actions to get the attention of the people</a:t>
            </a:r>
          </a:p>
          <a:p>
            <a:pPr marL="171450" indent="-171450">
              <a:buFont typeface="Arial" panose="020B0604020202020204" pitchFamily="34" charset="0"/>
              <a:buChar char="•"/>
            </a:pPr>
            <a:r>
              <a:rPr lang="en-CA" dirty="0"/>
              <a:t>The objective of the actions was to demonstrate in no uncertain terms that God was about to destroy Jerusalem</a:t>
            </a:r>
          </a:p>
          <a:p>
            <a:pPr marL="171450" indent="-171450">
              <a:buFont typeface="Arial" panose="020B0604020202020204" pitchFamily="34" charset="0"/>
              <a:buChar char="•"/>
            </a:pPr>
            <a:r>
              <a:rPr lang="en-CA" dirty="0"/>
              <a:t>Ezekiel’s early preaching made it clear that the apostacy of Israel was the cause of the destruction, as required by the covenant</a:t>
            </a:r>
          </a:p>
          <a:p>
            <a:pPr marL="171450" indent="-171450">
              <a:buFont typeface="Arial" panose="020B0604020202020204" pitchFamily="34" charset="0"/>
              <a:buChar char="•"/>
            </a:pPr>
            <a:r>
              <a:rPr lang="en-CA" dirty="0"/>
              <a:t>In chapters 6 and 7 Ezekiel records messages from YHWH which he presented to the people which hammer home YHWH’s punishment</a:t>
            </a:r>
          </a:p>
          <a:p>
            <a:pPr marL="171450" indent="-171450">
              <a:buFont typeface="Arial" panose="020B0604020202020204" pitchFamily="34" charset="0"/>
              <a:buChar char="•"/>
            </a:pPr>
            <a:r>
              <a:rPr lang="en-CA" dirty="0"/>
              <a:t>The punishment of Israel was a type of the ultimate punishment God will administer to “the wicked” at the end-time</a:t>
            </a:r>
          </a:p>
        </p:txBody>
      </p:sp>
      <p:sp>
        <p:nvSpPr>
          <p:cNvPr id="4" name="Slide Number Placeholder 3"/>
          <p:cNvSpPr>
            <a:spLocks noGrp="1"/>
          </p:cNvSpPr>
          <p:nvPr>
            <p:ph type="sldNum" sz="quarter" idx="5"/>
          </p:nvPr>
        </p:nvSpPr>
        <p:spPr/>
        <p:txBody>
          <a:bodyPr/>
          <a:lstStyle/>
          <a:p>
            <a:fld id="{9960342E-A0A8-4EC3-AC32-A8395300F62D}" type="slidenum">
              <a:rPr lang="en-CA" smtClean="0"/>
              <a:t>1</a:t>
            </a:fld>
            <a:endParaRPr lang="en-CA"/>
          </a:p>
        </p:txBody>
      </p:sp>
    </p:spTree>
    <p:extLst>
      <p:ext uri="{BB962C8B-B14F-4D97-AF65-F5344CB8AC3E}">
        <p14:creationId xmlns:p14="http://schemas.microsoft.com/office/powerpoint/2010/main" val="2718979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See the handout for a summary of the Day of YHWH </a:t>
            </a:r>
          </a:p>
          <a:p>
            <a:pPr marL="171450" indent="-171450">
              <a:buFont typeface="Arial" panose="020B0604020202020204" pitchFamily="34" charset="0"/>
              <a:buChar char="•"/>
            </a:pPr>
            <a:r>
              <a:rPr lang="en-CA" dirty="0"/>
              <a:t>The language looks to duality – punishment of Israel, but also all humanity</a:t>
            </a:r>
          </a:p>
          <a:p>
            <a:pPr marL="171450" indent="-171450">
              <a:buFont typeface="Arial" panose="020B0604020202020204" pitchFamily="34" charset="0"/>
              <a:buChar char="•"/>
            </a:pPr>
            <a:r>
              <a:rPr lang="en-CA" dirty="0"/>
              <a:t>Ezekiel begins to “look down the prophetic time tunnel”</a:t>
            </a:r>
          </a:p>
        </p:txBody>
      </p:sp>
      <p:sp>
        <p:nvSpPr>
          <p:cNvPr id="4" name="Slide Number Placeholder 3"/>
          <p:cNvSpPr>
            <a:spLocks noGrp="1"/>
          </p:cNvSpPr>
          <p:nvPr>
            <p:ph type="sldNum" sz="quarter" idx="5"/>
          </p:nvPr>
        </p:nvSpPr>
        <p:spPr/>
        <p:txBody>
          <a:bodyPr/>
          <a:lstStyle/>
          <a:p>
            <a:fld id="{9960342E-A0A8-4EC3-AC32-A8395300F62D}" type="slidenum">
              <a:rPr lang="en-CA" smtClean="0"/>
              <a:t>10</a:t>
            </a:fld>
            <a:endParaRPr lang="en-CA"/>
          </a:p>
        </p:txBody>
      </p:sp>
    </p:spTree>
    <p:extLst>
      <p:ext uri="{BB962C8B-B14F-4D97-AF65-F5344CB8AC3E}">
        <p14:creationId xmlns:p14="http://schemas.microsoft.com/office/powerpoint/2010/main" val="1003420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“an end” the end of Israel; “the end” for human society at the end-time</a:t>
            </a:r>
          </a:p>
          <a:p>
            <a:pPr marL="171450" indent="-171450">
              <a:buFont typeface="Arial" panose="020B0604020202020204" pitchFamily="34" charset="0"/>
              <a:buChar char="•"/>
            </a:pPr>
            <a:r>
              <a:rPr lang="en-CA" dirty="0"/>
              <a:t>“shouting on the mountains” worship at high places</a:t>
            </a:r>
          </a:p>
          <a:p>
            <a:pPr marL="171450" indent="-171450">
              <a:buFont typeface="Arial" panose="020B0604020202020204" pitchFamily="34" charset="0"/>
              <a:buChar char="•"/>
            </a:pPr>
            <a:r>
              <a:rPr lang="en-CA" dirty="0"/>
              <a:t>“judge you according to your ways” – retributive justice</a:t>
            </a:r>
          </a:p>
          <a:p>
            <a:pPr marL="171450" indent="-171450">
              <a:buFont typeface="Arial" panose="020B0604020202020204" pitchFamily="34" charset="0"/>
              <a:buChar char="•"/>
            </a:pPr>
            <a:r>
              <a:rPr lang="en-CA" dirty="0"/>
              <a:t>Ezekiel’s contemporaries would only think of their own sins – we see the sins of end-time humanity</a:t>
            </a:r>
          </a:p>
        </p:txBody>
      </p:sp>
      <p:sp>
        <p:nvSpPr>
          <p:cNvPr id="4" name="Slide Number Placeholder 3"/>
          <p:cNvSpPr>
            <a:spLocks noGrp="1"/>
          </p:cNvSpPr>
          <p:nvPr>
            <p:ph type="sldNum" sz="quarter" idx="5"/>
          </p:nvPr>
        </p:nvSpPr>
        <p:spPr/>
        <p:txBody>
          <a:bodyPr/>
          <a:lstStyle/>
          <a:p>
            <a:fld id="{9960342E-A0A8-4EC3-AC32-A8395300F62D}" type="slidenum">
              <a:rPr lang="en-CA" smtClean="0"/>
              <a:t>11</a:t>
            </a:fld>
            <a:endParaRPr lang="en-CA"/>
          </a:p>
        </p:txBody>
      </p:sp>
    </p:spTree>
    <p:extLst>
      <p:ext uri="{BB962C8B-B14F-4D97-AF65-F5344CB8AC3E}">
        <p14:creationId xmlns:p14="http://schemas.microsoft.com/office/powerpoint/2010/main" val="2167215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When God makes the decision, the decision is made</a:t>
            </a:r>
          </a:p>
          <a:p>
            <a:pPr marL="171450" indent="-171450">
              <a:buFont typeface="Arial" panose="020B0604020202020204" pitchFamily="34" charset="0"/>
              <a:buChar char="•"/>
            </a:pPr>
            <a:r>
              <a:rPr lang="en-CA" b="1" u="sng" dirty="0"/>
              <a:t>Note that Ezekiel identifies a “vision” as the medium of revelation</a:t>
            </a:r>
          </a:p>
          <a:p>
            <a:pPr marL="171450" indent="-171450">
              <a:buFont typeface="Arial" panose="020B0604020202020204" pitchFamily="34" charset="0"/>
              <a:buChar char="•"/>
            </a:pPr>
            <a:r>
              <a:rPr lang="en-CA" dirty="0"/>
              <a:t>Nm17:1-11 Aaron’s rod budding</a:t>
            </a:r>
          </a:p>
        </p:txBody>
      </p:sp>
      <p:sp>
        <p:nvSpPr>
          <p:cNvPr id="4" name="Slide Number Placeholder 3"/>
          <p:cNvSpPr>
            <a:spLocks noGrp="1"/>
          </p:cNvSpPr>
          <p:nvPr>
            <p:ph type="sldNum" sz="quarter" idx="5"/>
          </p:nvPr>
        </p:nvSpPr>
        <p:spPr/>
        <p:txBody>
          <a:bodyPr/>
          <a:lstStyle/>
          <a:p>
            <a:fld id="{9960342E-A0A8-4EC3-AC32-A8395300F62D}" type="slidenum">
              <a:rPr lang="en-CA" smtClean="0"/>
              <a:t>12</a:t>
            </a:fld>
            <a:endParaRPr lang="en-CA"/>
          </a:p>
        </p:txBody>
      </p:sp>
    </p:spTree>
    <p:extLst>
      <p:ext uri="{BB962C8B-B14F-4D97-AF65-F5344CB8AC3E}">
        <p14:creationId xmlns:p14="http://schemas.microsoft.com/office/powerpoint/2010/main" val="1523507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The “duality” of this screams …</a:t>
            </a:r>
          </a:p>
          <a:p>
            <a:pPr marL="171450" indent="-171450">
              <a:buFont typeface="Arial" panose="020B0604020202020204" pitchFamily="34" charset="0"/>
              <a:buChar char="•"/>
            </a:pPr>
            <a:r>
              <a:rPr lang="en-CA" dirty="0"/>
              <a:t>The way this is presented suggests it is also a vision report …</a:t>
            </a:r>
          </a:p>
          <a:p>
            <a:pPr marL="171450" indent="-171450">
              <a:buFont typeface="Arial" panose="020B0604020202020204" pitchFamily="34" charset="0"/>
              <a:buChar char="•"/>
            </a:pPr>
            <a:r>
              <a:rPr lang="en-CA" dirty="0"/>
              <a:t>You can’t read words like this, from God through a prophet, without seeing the mind of God behind the words</a:t>
            </a:r>
          </a:p>
          <a:p>
            <a:pPr marL="171450" indent="-171450">
              <a:buFont typeface="Arial" panose="020B0604020202020204" pitchFamily="34" charset="0"/>
              <a:buChar char="•"/>
            </a:pPr>
            <a:r>
              <a:rPr lang="en-CA" dirty="0"/>
              <a:t>The situation in ancient Israel was intolerable due to rampant horrendous sin, perpetrated by the “thought leaders”, kings, priests, “prophets”</a:t>
            </a:r>
          </a:p>
          <a:p>
            <a:pPr marL="171450" indent="-171450">
              <a:buFont typeface="Arial" panose="020B0604020202020204" pitchFamily="34" charset="0"/>
              <a:buChar char="•"/>
            </a:pPr>
            <a:r>
              <a:rPr lang="en-CA" dirty="0"/>
              <a:t>The situation in the world today, particularly in Western Civilization, is the same, perpetrated by the “thought leaders”, “leftist elites” and “human ghouls” in high placed motivated by Satan and his demons</a:t>
            </a:r>
          </a:p>
          <a:p>
            <a:pPr marL="171450" indent="-171450">
              <a:buFont typeface="Arial" panose="020B0604020202020204" pitchFamily="34" charset="0"/>
              <a:buChar char="•"/>
            </a:pPr>
            <a:r>
              <a:rPr lang="en-CA" dirty="0"/>
              <a:t>The abhorrence of God is the same: the time has come, retributive justice is due</a:t>
            </a:r>
          </a:p>
          <a:p>
            <a:pPr marL="171450" indent="-171450">
              <a:buFont typeface="Arial" panose="020B0604020202020204" pitchFamily="34" charset="0"/>
              <a:buChar char="•"/>
            </a:pPr>
            <a:r>
              <a:rPr lang="en-CA" dirty="0"/>
              <a:t>“none goes to battle” look at the Ukraine – for all the blustering, no one is actually helping, bullies count on this …</a:t>
            </a:r>
          </a:p>
          <a:p>
            <a:pPr marL="171450" indent="-171450">
              <a:buFont typeface="Arial" panose="020B0604020202020204" pitchFamily="34" charset="0"/>
              <a:buChar char="•"/>
            </a:pPr>
            <a:r>
              <a:rPr lang="en-CA" dirty="0"/>
              <a:t>Ordinary people see the problems in society, but are paralyzed to do anything …</a:t>
            </a:r>
          </a:p>
          <a:p>
            <a:pPr marL="171450" indent="-171450">
              <a:buFont typeface="Arial" panose="020B0604020202020204" pitchFamily="34" charset="0"/>
              <a:buChar char="•"/>
            </a:pPr>
            <a:r>
              <a:rPr lang="en-CA" dirty="0"/>
              <a:t>“abominable images and their detestable things” what did Ezekiel see?  For his own time, obviously idols, but how far reaching was the vision?  As John in Revelation apparently records images of modern warfare, does Ezekiel see some of the abominations being created today, such as “cybernetic bodies” ?</a:t>
            </a:r>
          </a:p>
          <a:p>
            <a:pPr marL="171450" indent="-171450">
              <a:buFont typeface="Arial" panose="020B0604020202020204" pitchFamily="34" charset="0"/>
              <a:buChar char="•"/>
            </a:pPr>
            <a:r>
              <a:rPr lang="en-CA" dirty="0"/>
              <a:t>“they shall profane my treasured place” allusion to the impending desecration and destruction of the Temple</a:t>
            </a:r>
          </a:p>
        </p:txBody>
      </p:sp>
      <p:sp>
        <p:nvSpPr>
          <p:cNvPr id="4" name="Slide Number Placeholder 3"/>
          <p:cNvSpPr>
            <a:spLocks noGrp="1"/>
          </p:cNvSpPr>
          <p:nvPr>
            <p:ph type="sldNum" sz="quarter" idx="5"/>
          </p:nvPr>
        </p:nvSpPr>
        <p:spPr/>
        <p:txBody>
          <a:bodyPr/>
          <a:lstStyle/>
          <a:p>
            <a:fld id="{9960342E-A0A8-4EC3-AC32-A8395300F62D}" type="slidenum">
              <a:rPr lang="en-CA" smtClean="0"/>
              <a:t>13</a:t>
            </a:fld>
            <a:endParaRPr lang="en-CA"/>
          </a:p>
        </p:txBody>
      </p:sp>
    </p:spTree>
    <p:extLst>
      <p:ext uri="{BB962C8B-B14F-4D97-AF65-F5344CB8AC3E}">
        <p14:creationId xmlns:p14="http://schemas.microsoft.com/office/powerpoint/2010/main" val="3267149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“hands of the people of the land are paralyzed” many ordinary people see the corruption in society, but what can be done?</a:t>
            </a:r>
          </a:p>
          <a:p>
            <a:pPr marL="171450" indent="-171450">
              <a:buFont typeface="Arial" panose="020B0604020202020204" pitchFamily="34" charset="0"/>
              <a:buChar char="•"/>
            </a:pPr>
            <a:r>
              <a:rPr lang="en-CA" dirty="0"/>
              <a:t>“</a:t>
            </a:r>
            <a:r>
              <a:rPr lang="en-CA" i="1" dirty="0" err="1"/>
              <a:t>mishᵉpatim</a:t>
            </a:r>
            <a:r>
              <a:rPr lang="en-CA" dirty="0"/>
              <a:t>” is used sarcastically here</a:t>
            </a:r>
          </a:p>
          <a:p>
            <a:pPr marL="171450" indent="-171450">
              <a:buFont typeface="Arial" panose="020B0604020202020204" pitchFamily="34" charset="0"/>
              <a:buChar char="•"/>
            </a:pPr>
            <a:r>
              <a:rPr lang="en-CA" dirty="0"/>
              <a:t>Traitorous leaders of Western Civilization have already sold out to China</a:t>
            </a:r>
          </a:p>
          <a:p>
            <a:pPr marL="171450" indent="-171450">
              <a:buFont typeface="Arial" panose="020B0604020202020204" pitchFamily="34" charset="0"/>
              <a:buChar char="•"/>
            </a:pPr>
            <a:r>
              <a:rPr lang="en-CA" dirty="0"/>
              <a:t>US nuclear capability may have already been compromised – for sure the will to use it is gone …</a:t>
            </a:r>
          </a:p>
        </p:txBody>
      </p:sp>
      <p:sp>
        <p:nvSpPr>
          <p:cNvPr id="4" name="Slide Number Placeholder 3"/>
          <p:cNvSpPr>
            <a:spLocks noGrp="1"/>
          </p:cNvSpPr>
          <p:nvPr>
            <p:ph type="sldNum" sz="quarter" idx="5"/>
          </p:nvPr>
        </p:nvSpPr>
        <p:spPr/>
        <p:txBody>
          <a:bodyPr/>
          <a:lstStyle/>
          <a:p>
            <a:fld id="{9960342E-A0A8-4EC3-AC32-A8395300F62D}" type="slidenum">
              <a:rPr lang="en-CA" smtClean="0"/>
              <a:t>14</a:t>
            </a:fld>
            <a:endParaRPr lang="en-CA"/>
          </a:p>
        </p:txBody>
      </p:sp>
    </p:spTree>
    <p:extLst>
      <p:ext uri="{BB962C8B-B14F-4D97-AF65-F5344CB8AC3E}">
        <p14:creationId xmlns:p14="http://schemas.microsoft.com/office/powerpoint/2010/main" val="3938022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very good definition: it very much accords with God’s principles as outlined on previous screen</a:t>
            </a:r>
          </a:p>
        </p:txBody>
      </p:sp>
      <p:sp>
        <p:nvSpPr>
          <p:cNvPr id="4" name="Slide Number Placeholder 3"/>
          <p:cNvSpPr>
            <a:spLocks noGrp="1"/>
          </p:cNvSpPr>
          <p:nvPr>
            <p:ph type="sldNum" sz="quarter" idx="5"/>
          </p:nvPr>
        </p:nvSpPr>
        <p:spPr/>
        <p:txBody>
          <a:bodyPr/>
          <a:lstStyle/>
          <a:p>
            <a:fld id="{9960342E-A0A8-4EC3-AC32-A8395300F62D}" type="slidenum">
              <a:rPr lang="en-CA" smtClean="0"/>
              <a:t>2</a:t>
            </a:fld>
            <a:endParaRPr lang="en-CA"/>
          </a:p>
        </p:txBody>
      </p:sp>
    </p:spTree>
    <p:extLst>
      <p:ext uri="{BB962C8B-B14F-4D97-AF65-F5344CB8AC3E}">
        <p14:creationId xmlns:p14="http://schemas.microsoft.com/office/powerpoint/2010/main" val="2856357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sites of idolatrous worship were scattered all over the land</a:t>
            </a:r>
          </a:p>
          <a:p>
            <a:pPr marL="171450" indent="-171450">
              <a:buFont typeface="Arial" panose="020B0604020202020204" pitchFamily="34" charset="0"/>
              <a:buChar char="•"/>
            </a:pPr>
            <a:r>
              <a:rPr lang="en-CA" b="1" u="sng" dirty="0"/>
              <a:t>“idolatry” today is more subtle, but it remains the root of all sin</a:t>
            </a:r>
          </a:p>
          <a:p>
            <a:pPr marL="171450" indent="-171450">
              <a:buFont typeface="Arial" panose="020B0604020202020204" pitchFamily="34" charset="0"/>
              <a:buChar char="•"/>
            </a:pPr>
            <a:r>
              <a:rPr lang="en-CA" dirty="0"/>
              <a:t>It is possible to speculate all kinds of “symbolism” into “mountains”, “hills”, and “high places” – Ezekiel is talking about the physical reality of Israel at that time</a:t>
            </a:r>
          </a:p>
          <a:p>
            <a:pPr marL="171450" indent="-171450">
              <a:buFont typeface="Arial" panose="020B0604020202020204" pitchFamily="34" charset="0"/>
              <a:buChar char="•"/>
            </a:pPr>
            <a:r>
              <a:rPr lang="en-CA" b="1" u="sng" dirty="0"/>
              <a:t>PUT handout into chat … </a:t>
            </a:r>
          </a:p>
        </p:txBody>
      </p:sp>
      <p:sp>
        <p:nvSpPr>
          <p:cNvPr id="4" name="Slide Number Placeholder 3"/>
          <p:cNvSpPr>
            <a:spLocks noGrp="1"/>
          </p:cNvSpPr>
          <p:nvPr>
            <p:ph type="sldNum" sz="quarter" idx="5"/>
          </p:nvPr>
        </p:nvSpPr>
        <p:spPr/>
        <p:txBody>
          <a:bodyPr/>
          <a:lstStyle/>
          <a:p>
            <a:fld id="{9960342E-A0A8-4EC3-AC32-A8395300F62D}" type="slidenum">
              <a:rPr lang="en-CA" smtClean="0"/>
              <a:t>3</a:t>
            </a:fld>
            <a:endParaRPr lang="en-CA"/>
          </a:p>
        </p:txBody>
      </p:sp>
    </p:spTree>
    <p:extLst>
      <p:ext uri="{BB962C8B-B14F-4D97-AF65-F5344CB8AC3E}">
        <p14:creationId xmlns:p14="http://schemas.microsoft.com/office/powerpoint/2010/main" val="3409141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 </a:t>
            </a:r>
            <a:r>
              <a:rPr lang="en-CA" dirty="0">
                <a:cs typeface="+mj-cs"/>
              </a:rPr>
              <a:t> </a:t>
            </a:r>
            <a:r>
              <a:rPr lang="he-IL" dirty="0">
                <a:cs typeface="+mj-cs"/>
              </a:rPr>
              <a:t>השומרון</a:t>
            </a:r>
            <a:r>
              <a:rPr lang="en-CA" dirty="0">
                <a:cs typeface="+mj-cs"/>
              </a:rPr>
              <a:t> </a:t>
            </a:r>
            <a:r>
              <a:rPr lang="en-CA" dirty="0"/>
              <a:t> </a:t>
            </a:r>
            <a:r>
              <a:rPr lang="en-CA" dirty="0">
                <a:cs typeface="+mj-cs"/>
              </a:rPr>
              <a:t> </a:t>
            </a:r>
            <a:r>
              <a:rPr lang="he-IL" dirty="0">
                <a:cs typeface="+mj-cs"/>
              </a:rPr>
              <a:t>הָרֵ֣י</a:t>
            </a:r>
            <a:r>
              <a:rPr lang="en-CA" dirty="0">
                <a:cs typeface="+mj-cs"/>
              </a:rPr>
              <a:t> </a:t>
            </a:r>
            <a:r>
              <a:rPr lang="en-CA" dirty="0"/>
              <a:t>  - “mountains of Samaria”</a:t>
            </a:r>
          </a:p>
        </p:txBody>
      </p:sp>
      <p:sp>
        <p:nvSpPr>
          <p:cNvPr id="4" name="Slide Number Placeholder 3"/>
          <p:cNvSpPr>
            <a:spLocks noGrp="1"/>
          </p:cNvSpPr>
          <p:nvPr>
            <p:ph type="sldNum" sz="quarter" idx="5"/>
          </p:nvPr>
        </p:nvSpPr>
        <p:spPr/>
        <p:txBody>
          <a:bodyPr/>
          <a:lstStyle/>
          <a:p>
            <a:fld id="{9960342E-A0A8-4EC3-AC32-A8395300F62D}" type="slidenum">
              <a:rPr lang="en-CA" smtClean="0"/>
              <a:t>4</a:t>
            </a:fld>
            <a:endParaRPr lang="en-CA"/>
          </a:p>
        </p:txBody>
      </p:sp>
    </p:spTree>
    <p:extLst>
      <p:ext uri="{BB962C8B-B14F-4D97-AF65-F5344CB8AC3E}">
        <p14:creationId xmlns:p14="http://schemas.microsoft.com/office/powerpoint/2010/main" val="988469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By the time of Ezekiel pagan worship on the High Places and also corrupted worship of YHWH on the High Places was an ingrained part of life</a:t>
            </a:r>
          </a:p>
          <a:p>
            <a:pPr marL="171450" indent="-171450">
              <a:buFont typeface="Arial" panose="020B0604020202020204" pitchFamily="34" charset="0"/>
              <a:buChar char="•"/>
            </a:pPr>
            <a:r>
              <a:rPr lang="en-CA" dirty="0"/>
              <a:t>All the prophets denounced the worship at the High Places</a:t>
            </a:r>
          </a:p>
          <a:p>
            <a:pPr marL="171450" indent="-171450">
              <a:buFont typeface="Arial" panose="020B0604020202020204" pitchFamily="34" charset="0"/>
              <a:buChar char="•"/>
            </a:pPr>
            <a:r>
              <a:rPr lang="en-CA" dirty="0"/>
              <a:t>The authors of Kings and Chronicles constantly inveigh against the High Places</a:t>
            </a:r>
          </a:p>
        </p:txBody>
      </p:sp>
      <p:sp>
        <p:nvSpPr>
          <p:cNvPr id="4" name="Slide Number Placeholder 3"/>
          <p:cNvSpPr>
            <a:spLocks noGrp="1"/>
          </p:cNvSpPr>
          <p:nvPr>
            <p:ph type="sldNum" sz="quarter" idx="5"/>
          </p:nvPr>
        </p:nvSpPr>
        <p:spPr/>
        <p:txBody>
          <a:bodyPr/>
          <a:lstStyle/>
          <a:p>
            <a:fld id="{9960342E-A0A8-4EC3-AC32-A8395300F62D}" type="slidenum">
              <a:rPr lang="en-CA" smtClean="0"/>
              <a:t>5</a:t>
            </a:fld>
            <a:endParaRPr lang="en-CA"/>
          </a:p>
        </p:txBody>
      </p:sp>
    </p:spTree>
    <p:extLst>
      <p:ext uri="{BB962C8B-B14F-4D97-AF65-F5344CB8AC3E}">
        <p14:creationId xmlns:p14="http://schemas.microsoft.com/office/powerpoint/2010/main" val="3223525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0" dirty="0">
                <a:highlight>
                  <a:srgbClr val="FFFF00"/>
                </a:highlight>
              </a:rPr>
              <a:t>“loathsome in their own sight” suggests repentance, after which “they shall know that I am YHWH”</a:t>
            </a:r>
          </a:p>
          <a:p>
            <a:pPr marL="171450" indent="-171450">
              <a:buFont typeface="Arial" panose="020B0604020202020204" pitchFamily="34" charset="0"/>
              <a:buChar char="•"/>
            </a:pPr>
            <a:endParaRPr lang="en-CA" b="0" dirty="0"/>
          </a:p>
        </p:txBody>
      </p:sp>
      <p:sp>
        <p:nvSpPr>
          <p:cNvPr id="4" name="Slide Number Placeholder 3"/>
          <p:cNvSpPr>
            <a:spLocks noGrp="1"/>
          </p:cNvSpPr>
          <p:nvPr>
            <p:ph type="sldNum" sz="quarter" idx="5"/>
          </p:nvPr>
        </p:nvSpPr>
        <p:spPr/>
        <p:txBody>
          <a:bodyPr/>
          <a:lstStyle/>
          <a:p>
            <a:fld id="{9960342E-A0A8-4EC3-AC32-A8395300F62D}" type="slidenum">
              <a:rPr lang="en-CA" smtClean="0"/>
              <a:t>6</a:t>
            </a:fld>
            <a:endParaRPr lang="en-CA"/>
          </a:p>
        </p:txBody>
      </p:sp>
    </p:spTree>
    <p:extLst>
      <p:ext uri="{BB962C8B-B14F-4D97-AF65-F5344CB8AC3E}">
        <p14:creationId xmlns:p14="http://schemas.microsoft.com/office/powerpoint/2010/main" val="3059262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“Sinai Covenant” – it made Israel a vassal nation under YHWH as suzerain</a:t>
            </a:r>
          </a:p>
          <a:p>
            <a:pPr marL="171450" indent="-171450">
              <a:buFont typeface="Arial" panose="020B0604020202020204" pitchFamily="34" charset="0"/>
              <a:buChar char="•"/>
            </a:pPr>
            <a:r>
              <a:rPr lang="en-CA" dirty="0"/>
              <a:t>Very brief historical prologue</a:t>
            </a:r>
          </a:p>
          <a:p>
            <a:pPr marL="171450" indent="-171450">
              <a:buFont typeface="Arial" panose="020B0604020202020204" pitchFamily="34" charset="0"/>
              <a:buChar char="•"/>
            </a:pPr>
            <a:r>
              <a:rPr lang="en-CA" dirty="0"/>
              <a:t>Agreement by ”the elders” and “all the people” </a:t>
            </a:r>
          </a:p>
          <a:p>
            <a:pPr marL="171450" indent="-171450">
              <a:buFont typeface="Arial" panose="020B0604020202020204" pitchFamily="34" charset="0"/>
              <a:buChar char="•"/>
            </a:pPr>
            <a:r>
              <a:rPr lang="en-CA" dirty="0"/>
              <a:t>The process may have taken several days: Moses communicated to the “elders”, they went back to “all the people”, after discussion, the agreement of “all the people” was communicated to Moses</a:t>
            </a:r>
          </a:p>
        </p:txBody>
      </p:sp>
      <p:sp>
        <p:nvSpPr>
          <p:cNvPr id="4" name="Slide Number Placeholder 3"/>
          <p:cNvSpPr>
            <a:spLocks noGrp="1"/>
          </p:cNvSpPr>
          <p:nvPr>
            <p:ph type="sldNum" sz="quarter" idx="5"/>
          </p:nvPr>
        </p:nvSpPr>
        <p:spPr/>
        <p:txBody>
          <a:bodyPr/>
          <a:lstStyle/>
          <a:p>
            <a:fld id="{9960342E-A0A8-4EC3-AC32-A8395300F62D}" type="slidenum">
              <a:rPr lang="en-CA" smtClean="0"/>
              <a:t>7</a:t>
            </a:fld>
            <a:endParaRPr lang="en-CA"/>
          </a:p>
        </p:txBody>
      </p:sp>
    </p:spTree>
    <p:extLst>
      <p:ext uri="{BB962C8B-B14F-4D97-AF65-F5344CB8AC3E}">
        <p14:creationId xmlns:p14="http://schemas.microsoft.com/office/powerpoint/2010/main" val="2301334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 listen” is violation of the first stipulation</a:t>
            </a:r>
          </a:p>
          <a:p>
            <a:pPr marL="171450" indent="-171450">
              <a:buFont typeface="Arial" panose="020B0604020202020204" pitchFamily="34" charset="0"/>
              <a:buChar char="•"/>
            </a:pPr>
            <a:r>
              <a:rPr lang="en-CA" dirty="0"/>
              <a:t>“</a:t>
            </a:r>
            <a:r>
              <a:rPr lang="en-CA" i="1" dirty="0" err="1"/>
              <a:t>mishᵉpatim</a:t>
            </a:r>
            <a:r>
              <a:rPr lang="en-CA" dirty="0"/>
              <a:t>” is the understanding of God’s mind that derives from living by the </a:t>
            </a:r>
            <a:r>
              <a:rPr lang="en-CA" i="1" dirty="0"/>
              <a:t>torah</a:t>
            </a:r>
          </a:p>
        </p:txBody>
      </p:sp>
      <p:sp>
        <p:nvSpPr>
          <p:cNvPr id="4" name="Slide Number Placeholder 3"/>
          <p:cNvSpPr>
            <a:spLocks noGrp="1"/>
          </p:cNvSpPr>
          <p:nvPr>
            <p:ph type="sldNum" sz="quarter" idx="5"/>
          </p:nvPr>
        </p:nvSpPr>
        <p:spPr/>
        <p:txBody>
          <a:bodyPr/>
          <a:lstStyle/>
          <a:p>
            <a:fld id="{9960342E-A0A8-4EC3-AC32-A8395300F62D}" type="slidenum">
              <a:rPr lang="en-CA" smtClean="0"/>
              <a:t>8</a:t>
            </a:fld>
            <a:endParaRPr lang="en-CA"/>
          </a:p>
        </p:txBody>
      </p:sp>
    </p:spTree>
    <p:extLst>
      <p:ext uri="{BB962C8B-B14F-4D97-AF65-F5344CB8AC3E}">
        <p14:creationId xmlns:p14="http://schemas.microsoft.com/office/powerpoint/2010/main" val="1726087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looked specifically at Lv26 and Ez4:9-17 last time</a:t>
            </a:r>
          </a:p>
          <a:p>
            <a:pPr marL="171450" indent="-171450">
              <a:buFont typeface="Arial" panose="020B0604020202020204" pitchFamily="34" charset="0"/>
              <a:buChar char="•"/>
            </a:pPr>
            <a:r>
              <a:rPr lang="en-CA" dirty="0"/>
              <a:t>These are also direct allusions to covenant curses</a:t>
            </a:r>
          </a:p>
          <a:p>
            <a:pPr marL="171450" indent="-171450">
              <a:buFont typeface="Arial" panose="020B0604020202020204" pitchFamily="34" charset="0"/>
              <a:buChar char="•"/>
            </a:pPr>
            <a:r>
              <a:rPr lang="en-CA" dirty="0"/>
              <a:t>“mountaintops”, “green trees”, etc., direct allusion to “high places”, </a:t>
            </a:r>
            <a:r>
              <a:rPr lang="en-CA" i="1" dirty="0"/>
              <a:t>bamah</a:t>
            </a:r>
            <a:r>
              <a:rPr lang="en-CA" dirty="0"/>
              <a:t>  </a:t>
            </a:r>
          </a:p>
          <a:p>
            <a:pPr marL="171450" indent="-171450">
              <a:buFont typeface="Arial" panose="020B0604020202020204" pitchFamily="34" charset="0"/>
              <a:buChar char="•"/>
            </a:pPr>
            <a:r>
              <a:rPr lang="en-CA" dirty="0"/>
              <a:t>This is a depiction of utter ruin and destruction, which did occur in 586BC, but the arrogance of the “leftist elites”, the thought leader of Western Civilization today, is far more blatant in their idolatrous attitudes – these people literally worship themselves and their perverted ideas: the ruin and utter destruction of their political, technological, economic, and physical accomplishments will in the end look similar</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9960342E-A0A8-4EC3-AC32-A8395300F62D}" type="slidenum">
              <a:rPr lang="en-CA" smtClean="0"/>
              <a:t>9</a:t>
            </a:fld>
            <a:endParaRPr lang="en-CA"/>
          </a:p>
        </p:txBody>
      </p:sp>
    </p:spTree>
    <p:extLst>
      <p:ext uri="{BB962C8B-B14F-4D97-AF65-F5344CB8AC3E}">
        <p14:creationId xmlns:p14="http://schemas.microsoft.com/office/powerpoint/2010/main" val="3514890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723D2-2755-4F54-9D9D-2ADC37832F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11CA2AA-FB2D-4A7A-821C-1C5E09010A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3C76445-56D4-44E3-AEA7-5D16D9C8355B}"/>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5" name="Footer Placeholder 4">
            <a:extLst>
              <a:ext uri="{FF2B5EF4-FFF2-40B4-BE49-F238E27FC236}">
                <a16:creationId xmlns:a16="http://schemas.microsoft.com/office/drawing/2014/main" id="{5578A074-A098-4843-96BE-FCF46298B4A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D1926DB-B764-4BDC-81D7-5889C890FDD7}"/>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171242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2D32C-B768-464D-8328-8B53C62C2E2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BEB8BD-9311-40EC-9E1C-C73A377C2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8FE1AB6-7A94-4B1A-AC5B-5B2BB3DB4094}"/>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5" name="Footer Placeholder 4">
            <a:extLst>
              <a:ext uri="{FF2B5EF4-FFF2-40B4-BE49-F238E27FC236}">
                <a16:creationId xmlns:a16="http://schemas.microsoft.com/office/drawing/2014/main" id="{15A2E880-F4BB-4FFF-8123-89364498E62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1FC179-E2D3-44B6-B160-9400002673F3}"/>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3815344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274457-81B1-4D36-80D4-4B24046149F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B7959A0-B5E9-42A4-BECE-4E62FA068D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C3BFEA9-4FBB-4AF3-A9F9-BD145A136B9E}"/>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5" name="Footer Placeholder 4">
            <a:extLst>
              <a:ext uri="{FF2B5EF4-FFF2-40B4-BE49-F238E27FC236}">
                <a16:creationId xmlns:a16="http://schemas.microsoft.com/office/drawing/2014/main" id="{4F3584E8-CAF8-4B67-8FA0-2A4E711F53B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E7F36B1-DBBE-4CE1-9132-9E38FF74394A}"/>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1686137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ECD75-7A27-4CCD-9A0F-5FCA08AE177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A8EF253-E7E7-4CED-937C-9C28672978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75E2E8A-DAF0-4CBF-87A5-3D09DA1C057B}"/>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5" name="Footer Placeholder 4">
            <a:extLst>
              <a:ext uri="{FF2B5EF4-FFF2-40B4-BE49-F238E27FC236}">
                <a16:creationId xmlns:a16="http://schemas.microsoft.com/office/drawing/2014/main" id="{44208973-AFBD-424B-88BB-2A3FD9D4915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949914-3FEA-4FC8-A8D9-769CC028316E}"/>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240434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30B07-943F-47B2-B92B-DD58F56BF8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8E39711-1143-4F68-936E-676CCA727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C1F5A8-0D0A-4714-9FCF-4ACE0003C8EA}"/>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5" name="Footer Placeholder 4">
            <a:extLst>
              <a:ext uri="{FF2B5EF4-FFF2-40B4-BE49-F238E27FC236}">
                <a16:creationId xmlns:a16="http://schemas.microsoft.com/office/drawing/2014/main" id="{339D9648-48F1-4A34-B31D-473B97C956F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9A58EAD-5FAF-45C4-B933-42E26FFCABE3}"/>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1393771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D9444-9ABB-4B8F-BF7A-530244CBC2E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AD5F60C-5B00-442C-884A-CB30389A0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4D75527-BE89-4F0F-B62F-A9F631F159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6B5855A-9EA6-4159-B4AA-D8ECAF2D6AC9}"/>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6" name="Footer Placeholder 5">
            <a:extLst>
              <a:ext uri="{FF2B5EF4-FFF2-40B4-BE49-F238E27FC236}">
                <a16:creationId xmlns:a16="http://schemas.microsoft.com/office/drawing/2014/main" id="{BB10AEAE-34F0-4254-A0AC-00D4D032B5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FF301F5-7A83-4209-9FC6-811EB15F8FA8}"/>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1356340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65E2-2947-449E-8996-BE6C306EF79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D7E2D2B-DAB8-4AEF-A551-DD12ED6F1C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DFB72F-08FD-4F81-BBD4-8001FC50F7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3658010-E554-4CD2-8D9D-BB8FBDBB5B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AEA96D-BE61-45C1-8276-DCEF76C2B6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7BDD227-0581-460B-A27D-C6729C55A98A}"/>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8" name="Footer Placeholder 7">
            <a:extLst>
              <a:ext uri="{FF2B5EF4-FFF2-40B4-BE49-F238E27FC236}">
                <a16:creationId xmlns:a16="http://schemas.microsoft.com/office/drawing/2014/main" id="{FC92A7C4-B057-49CE-B463-F923CA9E4E3B}"/>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E9146A1-C127-43EF-A491-5BEA3D8DD16C}"/>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10898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9F2AE-3799-4748-8717-8B5BA3E3B94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B6E14A2-1C0C-4EC1-A49D-7A815F453FA5}"/>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4" name="Footer Placeholder 3">
            <a:extLst>
              <a:ext uri="{FF2B5EF4-FFF2-40B4-BE49-F238E27FC236}">
                <a16:creationId xmlns:a16="http://schemas.microsoft.com/office/drawing/2014/main" id="{018D9345-850D-4A47-BE4F-E3375B643E4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BE0CD11-69C1-4F7C-B3D7-5662AF611157}"/>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251473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7B4D6A-2854-41FF-8F3F-163E7FE13D45}"/>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3" name="Footer Placeholder 2">
            <a:extLst>
              <a:ext uri="{FF2B5EF4-FFF2-40B4-BE49-F238E27FC236}">
                <a16:creationId xmlns:a16="http://schemas.microsoft.com/office/drawing/2014/main" id="{13464ED3-03E8-419E-8FA4-6FFB9B6799F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9E5F0FD-FDAD-42E4-B5CD-2AFD5CEF1C45}"/>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3251300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EF8BE-925E-4C01-9974-976FE28DF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DE3D688-2531-4C33-B0FC-DA8654B4AF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7E00134-0A30-495A-982B-93C76865E1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09912-6DA9-43AF-A56E-EC1A851B8F68}"/>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6" name="Footer Placeholder 5">
            <a:extLst>
              <a:ext uri="{FF2B5EF4-FFF2-40B4-BE49-F238E27FC236}">
                <a16:creationId xmlns:a16="http://schemas.microsoft.com/office/drawing/2014/main" id="{F2EE480E-5BBF-44A8-A30C-79DC1CBB881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2641B1-78A9-4573-B79F-D8ACF88D8E61}"/>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226274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F2245-F908-4D41-8DC6-3037000880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455143B-9737-4D4F-B9E2-72C15F26E1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E59AE8F-4F81-4C3E-BF9E-AF2AA7BA4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91670B-5D2D-48E9-A914-90900BB27258}"/>
              </a:ext>
            </a:extLst>
          </p:cNvPr>
          <p:cNvSpPr>
            <a:spLocks noGrp="1"/>
          </p:cNvSpPr>
          <p:nvPr>
            <p:ph type="dt" sz="half" idx="10"/>
          </p:nvPr>
        </p:nvSpPr>
        <p:spPr/>
        <p:txBody>
          <a:bodyPr/>
          <a:lstStyle/>
          <a:p>
            <a:fld id="{1197A342-D9B4-488B-97C8-3CC468E3458D}" type="datetimeFigureOut">
              <a:rPr lang="en-CA" smtClean="0"/>
              <a:t>2022-05-31</a:t>
            </a:fld>
            <a:endParaRPr lang="en-CA"/>
          </a:p>
        </p:txBody>
      </p:sp>
      <p:sp>
        <p:nvSpPr>
          <p:cNvPr id="6" name="Footer Placeholder 5">
            <a:extLst>
              <a:ext uri="{FF2B5EF4-FFF2-40B4-BE49-F238E27FC236}">
                <a16:creationId xmlns:a16="http://schemas.microsoft.com/office/drawing/2014/main" id="{6770C4C1-720E-4D0A-87C5-8295C510589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7B6F237-EA61-4A41-8A94-81BF20522F16}"/>
              </a:ext>
            </a:extLst>
          </p:cNvPr>
          <p:cNvSpPr>
            <a:spLocks noGrp="1"/>
          </p:cNvSpPr>
          <p:nvPr>
            <p:ph type="sldNum" sz="quarter" idx="12"/>
          </p:nvPr>
        </p:nvSpPr>
        <p:spPr/>
        <p:txBody>
          <a:bodyPr/>
          <a:lstStyle/>
          <a:p>
            <a:fld id="{18EE8FB8-965E-4AC4-BC9E-091B2F2737B5}" type="slidenum">
              <a:rPr lang="en-CA" smtClean="0"/>
              <a:t>‹#›</a:t>
            </a:fld>
            <a:endParaRPr lang="en-CA"/>
          </a:p>
        </p:txBody>
      </p:sp>
    </p:spTree>
    <p:extLst>
      <p:ext uri="{BB962C8B-B14F-4D97-AF65-F5344CB8AC3E}">
        <p14:creationId xmlns:p14="http://schemas.microsoft.com/office/powerpoint/2010/main" val="223427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5FA88B-F32D-4878-B584-AC5AF77CDF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40DC0E6-53BC-4B23-A67E-AFE742D80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8F6C27C-CC3D-4A85-86E0-8DF089019B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7A342-D9B4-488B-97C8-3CC468E3458D}" type="datetimeFigureOut">
              <a:rPr lang="en-CA" smtClean="0"/>
              <a:t>2022-05-31</a:t>
            </a:fld>
            <a:endParaRPr lang="en-CA"/>
          </a:p>
        </p:txBody>
      </p:sp>
      <p:sp>
        <p:nvSpPr>
          <p:cNvPr id="5" name="Footer Placeholder 4">
            <a:extLst>
              <a:ext uri="{FF2B5EF4-FFF2-40B4-BE49-F238E27FC236}">
                <a16:creationId xmlns:a16="http://schemas.microsoft.com/office/drawing/2014/main" id="{B7236027-5E7A-4803-9153-416B3258AF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980DDED-C7E0-4D72-8FF2-C9349935C8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E8FB8-965E-4AC4-BC9E-091B2F2737B5}" type="slidenum">
              <a:rPr lang="en-CA" smtClean="0"/>
              <a:t>‹#›</a:t>
            </a:fld>
            <a:endParaRPr lang="en-CA"/>
          </a:p>
        </p:txBody>
      </p:sp>
    </p:spTree>
    <p:extLst>
      <p:ext uri="{BB962C8B-B14F-4D97-AF65-F5344CB8AC3E}">
        <p14:creationId xmlns:p14="http://schemas.microsoft.com/office/powerpoint/2010/main" val="1397779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F92EF-9CA7-4E73-9FA6-416D97DBEB8C}"/>
              </a:ext>
            </a:extLst>
          </p:cNvPr>
          <p:cNvSpPr>
            <a:spLocks noGrp="1"/>
          </p:cNvSpPr>
          <p:nvPr>
            <p:ph type="ctrTitle"/>
          </p:nvPr>
        </p:nvSpPr>
        <p:spPr>
          <a:xfrm>
            <a:off x="0" y="1"/>
            <a:ext cx="12192000" cy="1365503"/>
          </a:xfrm>
        </p:spPr>
        <p:txBody>
          <a:bodyPr/>
          <a:lstStyle/>
          <a:p>
            <a:r>
              <a:rPr lang="en-CA" dirty="0">
                <a:latin typeface="Arial Black" panose="020B0A04020102020204" pitchFamily="34" charset="0"/>
              </a:rPr>
              <a:t>Ezekiel – Retributive Justice</a:t>
            </a:r>
          </a:p>
        </p:txBody>
      </p:sp>
      <p:sp>
        <p:nvSpPr>
          <p:cNvPr id="3" name="Subtitle 2">
            <a:extLst>
              <a:ext uri="{FF2B5EF4-FFF2-40B4-BE49-F238E27FC236}">
                <a16:creationId xmlns:a16="http://schemas.microsoft.com/office/drawing/2014/main" id="{0807A974-50C7-48C1-BBA2-8F0AF053C7EE}"/>
              </a:ext>
            </a:extLst>
          </p:cNvPr>
          <p:cNvSpPr>
            <a:spLocks noGrp="1"/>
          </p:cNvSpPr>
          <p:nvPr>
            <p:ph type="subTitle" idx="1"/>
          </p:nvPr>
        </p:nvSpPr>
        <p:spPr>
          <a:xfrm>
            <a:off x="0" y="1572769"/>
            <a:ext cx="12192000" cy="5285230"/>
          </a:xfrm>
        </p:spPr>
        <p:txBody>
          <a:bodyPr>
            <a:normAutofit/>
          </a:bodyPr>
          <a:lstStyle/>
          <a:p>
            <a:pPr>
              <a:spcBef>
                <a:spcPts val="0"/>
              </a:spcBef>
            </a:pPr>
            <a:r>
              <a:rPr lang="en-CA" sz="2800" i="1" dirty="0">
                <a:solidFill>
                  <a:srgbClr val="FF0000"/>
                </a:solidFill>
              </a:rPr>
              <a:t>For </a:t>
            </a:r>
            <a:r>
              <a:rPr lang="en-CA" sz="2800" b="1" i="1" dirty="0">
                <a:solidFill>
                  <a:srgbClr val="FF0000"/>
                </a:solidFill>
                <a:highlight>
                  <a:srgbClr val="FFFF00"/>
                </a:highlight>
              </a:rPr>
              <a:t>the wrath of God is revealed from heaven against all ungodliness and unrighteousness</a:t>
            </a:r>
            <a:r>
              <a:rPr lang="en-CA" sz="2800" i="1" dirty="0">
                <a:solidFill>
                  <a:srgbClr val="FF0000"/>
                </a:solidFill>
              </a:rPr>
              <a:t> of men … the judgment of God rightly falls on those who practice such things.  Do you suppose, O man … that you will escape the judgment of God?</a:t>
            </a:r>
          </a:p>
          <a:p>
            <a:pPr algn="r">
              <a:spcBef>
                <a:spcPts val="0"/>
              </a:spcBef>
            </a:pPr>
            <a:r>
              <a:rPr lang="en-CA" sz="2000" dirty="0"/>
              <a:t>Romans 1:18, 2:2-3 ESV</a:t>
            </a:r>
          </a:p>
          <a:p>
            <a:pPr>
              <a:spcBef>
                <a:spcPts val="0"/>
              </a:spcBef>
            </a:pPr>
            <a:r>
              <a:rPr lang="en-CA" sz="2800" i="1" dirty="0">
                <a:solidFill>
                  <a:srgbClr val="FF0000"/>
                </a:solidFill>
              </a:rPr>
              <a:t>For </a:t>
            </a:r>
            <a:r>
              <a:rPr lang="en-CA" sz="2800" b="1" i="1" dirty="0">
                <a:solidFill>
                  <a:srgbClr val="FF0000"/>
                </a:solidFill>
                <a:highlight>
                  <a:srgbClr val="FFFF00"/>
                </a:highlight>
              </a:rPr>
              <a:t>the day of the LORD is near</a:t>
            </a:r>
            <a:r>
              <a:rPr lang="en-CA" sz="2800" i="1" dirty="0">
                <a:solidFill>
                  <a:srgbClr val="FF0000"/>
                </a:solidFill>
              </a:rPr>
              <a:t> upon all the nations.</a:t>
            </a:r>
            <a:br>
              <a:rPr lang="en-CA" sz="2800" i="1" dirty="0">
                <a:solidFill>
                  <a:srgbClr val="FF0000"/>
                </a:solidFill>
              </a:rPr>
            </a:br>
            <a:r>
              <a:rPr lang="en-CA" sz="2800" b="1" i="1" dirty="0">
                <a:solidFill>
                  <a:srgbClr val="FF0000"/>
                </a:solidFill>
                <a:highlight>
                  <a:srgbClr val="FFFF00"/>
                </a:highlight>
              </a:rPr>
              <a:t>As you have done, it shall be done to you; </a:t>
            </a:r>
            <a:br>
              <a:rPr lang="en-CA" sz="2800" b="1" i="1" dirty="0">
                <a:solidFill>
                  <a:srgbClr val="FF0000"/>
                </a:solidFill>
                <a:highlight>
                  <a:srgbClr val="FFFF00"/>
                </a:highlight>
              </a:rPr>
            </a:br>
            <a:r>
              <a:rPr lang="en-CA" sz="2800" b="1" i="1" dirty="0">
                <a:solidFill>
                  <a:srgbClr val="FF0000"/>
                </a:solidFill>
                <a:highlight>
                  <a:srgbClr val="FFFF00"/>
                </a:highlight>
              </a:rPr>
              <a:t>your deeds shall return on your own head</a:t>
            </a:r>
            <a:r>
              <a:rPr lang="en-CA" sz="2800" i="1" dirty="0">
                <a:solidFill>
                  <a:srgbClr val="FF0000"/>
                </a:solidFill>
              </a:rPr>
              <a:t>.</a:t>
            </a:r>
          </a:p>
          <a:p>
            <a:pPr algn="r">
              <a:spcBef>
                <a:spcPts val="0"/>
              </a:spcBef>
            </a:pPr>
            <a:r>
              <a:rPr lang="en-CA" sz="2000" dirty="0"/>
              <a:t>Obadiah 15 ESV</a:t>
            </a:r>
          </a:p>
          <a:p>
            <a:pPr>
              <a:lnSpc>
                <a:spcPct val="80000"/>
              </a:lnSpc>
              <a:spcBef>
                <a:spcPts val="0"/>
              </a:spcBef>
            </a:pPr>
            <a:r>
              <a:rPr lang="en-CA" sz="2800" b="1" i="1" dirty="0">
                <a:solidFill>
                  <a:srgbClr val="FF0000"/>
                </a:solidFill>
                <a:highlight>
                  <a:srgbClr val="FFFF00"/>
                </a:highlight>
              </a:rPr>
              <a:t>Your hand will find out all your enemies</a:t>
            </a:r>
            <a:r>
              <a:rPr lang="en-CA" sz="2800" i="1" dirty="0">
                <a:solidFill>
                  <a:srgbClr val="FF0000"/>
                </a:solidFill>
              </a:rPr>
              <a:t>; </a:t>
            </a:r>
            <a:br>
              <a:rPr lang="en-CA" sz="2800" i="1" dirty="0">
                <a:solidFill>
                  <a:srgbClr val="FF0000"/>
                </a:solidFill>
              </a:rPr>
            </a:br>
            <a:r>
              <a:rPr lang="en-CA" sz="2800" i="1" dirty="0">
                <a:solidFill>
                  <a:srgbClr val="FF0000"/>
                </a:solidFill>
              </a:rPr>
              <a:t>your right hand will find out those who hate you.</a:t>
            </a:r>
            <a:br>
              <a:rPr lang="en-CA" sz="2800" i="1" dirty="0">
                <a:solidFill>
                  <a:srgbClr val="FF0000"/>
                </a:solidFill>
              </a:rPr>
            </a:br>
            <a:r>
              <a:rPr lang="en-CA" sz="2800" i="1" dirty="0">
                <a:solidFill>
                  <a:srgbClr val="FF0000"/>
                </a:solidFill>
              </a:rPr>
              <a:t>You will make them as a blazing oven </a:t>
            </a:r>
            <a:r>
              <a:rPr lang="en-CA" sz="2800" b="1" i="1" dirty="0">
                <a:solidFill>
                  <a:srgbClr val="FF0000"/>
                </a:solidFill>
                <a:highlight>
                  <a:srgbClr val="FFFF00"/>
                </a:highlight>
              </a:rPr>
              <a:t>when you appear</a:t>
            </a:r>
            <a:r>
              <a:rPr lang="en-CA" sz="2800" i="1" dirty="0">
                <a:solidFill>
                  <a:srgbClr val="FF0000"/>
                </a:solidFill>
              </a:rPr>
              <a:t>.</a:t>
            </a:r>
            <a:br>
              <a:rPr lang="en-CA" sz="2800" i="1" dirty="0">
                <a:solidFill>
                  <a:srgbClr val="FF0000"/>
                </a:solidFill>
              </a:rPr>
            </a:br>
            <a:r>
              <a:rPr lang="en-CA" sz="2800" b="1" i="1" dirty="0">
                <a:solidFill>
                  <a:srgbClr val="FF0000"/>
                </a:solidFill>
                <a:highlight>
                  <a:srgbClr val="FFFF00"/>
                </a:highlight>
              </a:rPr>
              <a:t>The LORD will swallow them up in his wrath</a:t>
            </a:r>
            <a:r>
              <a:rPr lang="en-CA" sz="2800" i="1" dirty="0">
                <a:solidFill>
                  <a:srgbClr val="FF0000"/>
                </a:solidFill>
              </a:rPr>
              <a:t>, and fire will consume them.</a:t>
            </a:r>
            <a:br>
              <a:rPr lang="en-CA" sz="2800" i="1" dirty="0">
                <a:solidFill>
                  <a:srgbClr val="FF0000"/>
                </a:solidFill>
              </a:rPr>
            </a:br>
            <a:r>
              <a:rPr lang="en-CA" sz="2800" i="1" dirty="0">
                <a:solidFill>
                  <a:srgbClr val="FF0000"/>
                </a:solidFill>
              </a:rPr>
              <a:t>Though they plan evil against you, though they devise mischief, </a:t>
            </a:r>
            <a:br>
              <a:rPr lang="en-CA" sz="2800" i="1" dirty="0">
                <a:solidFill>
                  <a:srgbClr val="FF0000"/>
                </a:solidFill>
              </a:rPr>
            </a:br>
            <a:r>
              <a:rPr lang="en-CA" sz="2800" b="1" i="1" dirty="0">
                <a:solidFill>
                  <a:srgbClr val="FF0000"/>
                </a:solidFill>
                <a:highlight>
                  <a:srgbClr val="FFFF00"/>
                </a:highlight>
              </a:rPr>
              <a:t>they will not succeed</a:t>
            </a:r>
            <a:r>
              <a:rPr lang="en-CA" sz="2800" i="1" dirty="0">
                <a:solidFill>
                  <a:srgbClr val="FF0000"/>
                </a:solidFill>
              </a:rPr>
              <a:t>. </a:t>
            </a:r>
          </a:p>
          <a:p>
            <a:pPr algn="r">
              <a:lnSpc>
                <a:spcPct val="80000"/>
              </a:lnSpc>
              <a:spcBef>
                <a:spcPts val="0"/>
              </a:spcBef>
            </a:pPr>
            <a:r>
              <a:rPr lang="en-CA" sz="2000" dirty="0"/>
              <a:t>Psalm 21:8-9, 11 ESV</a:t>
            </a:r>
          </a:p>
        </p:txBody>
      </p:sp>
      <p:sp>
        <p:nvSpPr>
          <p:cNvPr id="5" name="TextBox 4">
            <a:extLst>
              <a:ext uri="{FF2B5EF4-FFF2-40B4-BE49-F238E27FC236}">
                <a16:creationId xmlns:a16="http://schemas.microsoft.com/office/drawing/2014/main" id="{1C668DDE-5E1A-48E6-9A6B-C477D871FC09}"/>
              </a:ext>
            </a:extLst>
          </p:cNvPr>
          <p:cNvSpPr txBox="1"/>
          <p:nvPr/>
        </p:nvSpPr>
        <p:spPr>
          <a:xfrm>
            <a:off x="0" y="6648773"/>
            <a:ext cx="12192000" cy="253916"/>
          </a:xfrm>
          <a:prstGeom prst="rect">
            <a:avLst/>
          </a:prstGeom>
          <a:noFill/>
        </p:spPr>
        <p:txBody>
          <a:bodyPr wrap="square">
            <a:spAutoFit/>
          </a:bodyPr>
          <a:lstStyle/>
          <a:p>
            <a:r>
              <a:rPr lang="en-CA" sz="1050" dirty="0"/>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2994831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46B40-3DE3-465C-A1CD-9D7535B4B8C3}"/>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A Day of YHWH</a:t>
            </a:r>
          </a:p>
        </p:txBody>
      </p:sp>
      <p:sp>
        <p:nvSpPr>
          <p:cNvPr id="3" name="Content Placeholder 2">
            <a:extLst>
              <a:ext uri="{FF2B5EF4-FFF2-40B4-BE49-F238E27FC236}">
                <a16:creationId xmlns:a16="http://schemas.microsoft.com/office/drawing/2014/main" id="{3985520D-D744-48BA-A0FB-25601C23CA17}"/>
              </a:ext>
            </a:extLst>
          </p:cNvPr>
          <p:cNvSpPr>
            <a:spLocks noGrp="1"/>
          </p:cNvSpPr>
          <p:nvPr>
            <p:ph idx="1"/>
          </p:nvPr>
        </p:nvSpPr>
        <p:spPr>
          <a:xfrm>
            <a:off x="0" y="1129553"/>
            <a:ext cx="12192000" cy="5728446"/>
          </a:xfrm>
        </p:spPr>
        <p:txBody>
          <a:bodyPr>
            <a:normAutofit lnSpcReduction="10000"/>
          </a:bodyPr>
          <a:lstStyle/>
          <a:p>
            <a:pPr marL="457200" lvl="1" indent="0">
              <a:buNone/>
            </a:pPr>
            <a:r>
              <a:rPr lang="en-CA" b="1" u="sng" dirty="0"/>
              <a:t>Ezekiel 7:1-4 ESV</a:t>
            </a:r>
          </a:p>
          <a:p>
            <a:pPr marL="457200" lvl="1" indent="0">
              <a:buNone/>
            </a:pPr>
            <a:r>
              <a:rPr lang="en-CA" dirty="0"/>
              <a:t>The word of the LORD came to me: “And you, O son of man, thus says the Lord GOD to the </a:t>
            </a:r>
            <a:r>
              <a:rPr lang="en-CA" b="1" dirty="0">
                <a:highlight>
                  <a:srgbClr val="FFFF00"/>
                </a:highlight>
              </a:rPr>
              <a:t>land of Israel</a:t>
            </a:r>
            <a:r>
              <a:rPr lang="en-CA" dirty="0"/>
              <a:t>: </a:t>
            </a:r>
            <a:r>
              <a:rPr lang="en-CA" b="1" dirty="0">
                <a:highlight>
                  <a:srgbClr val="FFFF00"/>
                </a:highlight>
              </a:rPr>
              <a:t>An end</a:t>
            </a:r>
            <a:r>
              <a:rPr lang="en-CA" dirty="0"/>
              <a:t>!  </a:t>
            </a:r>
            <a:r>
              <a:rPr lang="en-CA" b="1" dirty="0">
                <a:highlight>
                  <a:srgbClr val="FFFF00"/>
                </a:highlight>
              </a:rPr>
              <a:t>The end</a:t>
            </a:r>
            <a:r>
              <a:rPr lang="en-CA" dirty="0"/>
              <a:t> has come upon the four corners of </a:t>
            </a:r>
            <a:r>
              <a:rPr lang="en-CA" b="1" dirty="0">
                <a:highlight>
                  <a:srgbClr val="FFFF00"/>
                </a:highlight>
              </a:rPr>
              <a:t>the land</a:t>
            </a:r>
            <a:r>
              <a:rPr lang="en-CA" dirty="0"/>
              <a:t>.  Now </a:t>
            </a:r>
            <a:r>
              <a:rPr lang="en-CA" b="1" dirty="0">
                <a:highlight>
                  <a:srgbClr val="FFFF00"/>
                </a:highlight>
              </a:rPr>
              <a:t>the end</a:t>
            </a:r>
            <a:r>
              <a:rPr lang="en-CA" dirty="0"/>
              <a:t> is upon you, and I will send my anger upon you; I will judge you according to your ways, and I will punish you for all your abominations.  And </a:t>
            </a:r>
            <a:r>
              <a:rPr lang="en-CA" b="1" dirty="0">
                <a:highlight>
                  <a:srgbClr val="FFFF00"/>
                </a:highlight>
              </a:rPr>
              <a:t>my eye will not spare you, nor will I have pity</a:t>
            </a:r>
            <a:r>
              <a:rPr lang="en-CA" dirty="0"/>
              <a:t>, but I will punish you for your ways, while your abominations are in your midst. Then </a:t>
            </a:r>
            <a:r>
              <a:rPr lang="en-CA" b="1" dirty="0">
                <a:highlight>
                  <a:srgbClr val="FFFF00"/>
                </a:highlight>
              </a:rPr>
              <a:t>you will know that I am the LORD</a:t>
            </a:r>
            <a:r>
              <a:rPr lang="en-CA" dirty="0"/>
              <a:t>.</a:t>
            </a:r>
          </a:p>
          <a:p>
            <a:r>
              <a:rPr lang="en-CA" b="1" dirty="0">
                <a:highlight>
                  <a:srgbClr val="FFFF00"/>
                </a:highlight>
              </a:rPr>
              <a:t>When the time is right, God acts</a:t>
            </a:r>
            <a:r>
              <a:rPr lang="en-CA" dirty="0"/>
              <a:t>: he had been patient with Israel for a thousand years; he has been patient with humanity for another twenty-five hundred years</a:t>
            </a:r>
          </a:p>
          <a:p>
            <a:r>
              <a:rPr lang="en-CA" dirty="0"/>
              <a:t>“</a:t>
            </a:r>
            <a:r>
              <a:rPr lang="en-CA" b="1" dirty="0">
                <a:highlight>
                  <a:srgbClr val="FFFF00"/>
                </a:highlight>
              </a:rPr>
              <a:t>land of Israel</a:t>
            </a:r>
            <a:r>
              <a:rPr lang="en-CA" dirty="0"/>
              <a:t>” is</a:t>
            </a:r>
            <a:r>
              <a:rPr lang="en-CA" dirty="0">
                <a:cs typeface="+mj-cs"/>
              </a:rPr>
              <a:t> </a:t>
            </a:r>
            <a:r>
              <a:rPr lang="he-IL" dirty="0">
                <a:cs typeface="+mj-cs"/>
              </a:rPr>
              <a:t>אַדְמַ֥ת יִשְׂרָאֵ֖ל</a:t>
            </a:r>
            <a:r>
              <a:rPr lang="en-CA" dirty="0"/>
              <a:t> - ´</a:t>
            </a:r>
            <a:r>
              <a:rPr lang="en-CA" dirty="0" err="1"/>
              <a:t>adᵉmath</a:t>
            </a:r>
            <a:r>
              <a:rPr lang="en-CA" dirty="0"/>
              <a:t> </a:t>
            </a:r>
            <a:r>
              <a:rPr lang="en-CA" dirty="0" err="1"/>
              <a:t>yisᵉra´el</a:t>
            </a:r>
            <a:endParaRPr lang="en-CA" dirty="0"/>
          </a:p>
          <a:p>
            <a:r>
              <a:rPr lang="en-CA" dirty="0"/>
              <a:t>“</a:t>
            </a:r>
            <a:r>
              <a:rPr lang="en-CA" b="1" dirty="0">
                <a:highlight>
                  <a:srgbClr val="FFFF00"/>
                </a:highlight>
              </a:rPr>
              <a:t>the land</a:t>
            </a:r>
            <a:r>
              <a:rPr lang="en-CA" dirty="0"/>
              <a:t>” is</a:t>
            </a:r>
            <a:r>
              <a:rPr lang="en-CA" dirty="0">
                <a:cs typeface="+mj-cs"/>
              </a:rPr>
              <a:t> </a:t>
            </a:r>
            <a:r>
              <a:rPr lang="he-IL" dirty="0">
                <a:cs typeface="+mj-cs"/>
              </a:rPr>
              <a:t>הָאָֽרֶץ</a:t>
            </a:r>
            <a:r>
              <a:rPr lang="en-CA" dirty="0"/>
              <a:t> - </a:t>
            </a:r>
            <a:r>
              <a:rPr lang="en-CA" dirty="0" err="1"/>
              <a:t>ha´aretz</a:t>
            </a:r>
            <a:r>
              <a:rPr lang="en-CA" dirty="0"/>
              <a:t>, and could also be translated “</a:t>
            </a:r>
            <a:r>
              <a:rPr lang="en-CA" b="1" dirty="0">
                <a:highlight>
                  <a:srgbClr val="FFFF00"/>
                </a:highlight>
              </a:rPr>
              <a:t>the earth</a:t>
            </a:r>
            <a:r>
              <a:rPr lang="en-CA" dirty="0"/>
              <a:t>”  </a:t>
            </a:r>
          </a:p>
          <a:p>
            <a:r>
              <a:rPr lang="en-CA" dirty="0"/>
              <a:t>The objective of “a” or “the” Day of YHWH is “</a:t>
            </a:r>
            <a:r>
              <a:rPr lang="en-CA" b="1" dirty="0">
                <a:highlight>
                  <a:srgbClr val="FFFF00"/>
                </a:highlight>
              </a:rPr>
              <a:t>Then you will know that I am YHWH</a:t>
            </a:r>
            <a:r>
              <a:rPr lang="en-CA" dirty="0"/>
              <a:t>”</a:t>
            </a:r>
          </a:p>
          <a:p>
            <a:r>
              <a:rPr lang="en-CA" dirty="0"/>
              <a:t>The ultimate Day of YHWH, “</a:t>
            </a:r>
            <a:r>
              <a:rPr lang="en-CA" b="1" dirty="0">
                <a:highlight>
                  <a:srgbClr val="FFFF00"/>
                </a:highlight>
              </a:rPr>
              <a:t>the end</a:t>
            </a:r>
            <a:r>
              <a:rPr lang="en-CA" dirty="0"/>
              <a:t>”,  will be God’s final application of </a:t>
            </a:r>
            <a:r>
              <a:rPr lang="en-CA" b="1" dirty="0">
                <a:highlight>
                  <a:srgbClr val="FFFF00"/>
                </a:highlight>
              </a:rPr>
              <a:t>retributive justice</a:t>
            </a:r>
            <a:r>
              <a:rPr lang="en-CA" dirty="0"/>
              <a:t> on humanity</a:t>
            </a:r>
          </a:p>
        </p:txBody>
      </p:sp>
    </p:spTree>
    <p:extLst>
      <p:ext uri="{BB962C8B-B14F-4D97-AF65-F5344CB8AC3E}">
        <p14:creationId xmlns:p14="http://schemas.microsoft.com/office/powerpoint/2010/main" val="4281387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FC4C-F953-4E57-A9A0-FFE6F131A367}"/>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The Time is Right</a:t>
            </a:r>
          </a:p>
        </p:txBody>
      </p:sp>
      <p:sp>
        <p:nvSpPr>
          <p:cNvPr id="3" name="Content Placeholder 2">
            <a:extLst>
              <a:ext uri="{FF2B5EF4-FFF2-40B4-BE49-F238E27FC236}">
                <a16:creationId xmlns:a16="http://schemas.microsoft.com/office/drawing/2014/main" id="{5B553CE5-4F6C-4938-ACDB-5307A3B03A7A}"/>
              </a:ext>
            </a:extLst>
          </p:cNvPr>
          <p:cNvSpPr>
            <a:spLocks noGrp="1"/>
          </p:cNvSpPr>
          <p:nvPr>
            <p:ph idx="1"/>
          </p:nvPr>
        </p:nvSpPr>
        <p:spPr>
          <a:xfrm>
            <a:off x="0" y="1183342"/>
            <a:ext cx="12192000" cy="5674658"/>
          </a:xfrm>
        </p:spPr>
        <p:txBody>
          <a:bodyPr>
            <a:normAutofit lnSpcReduction="10000"/>
          </a:bodyPr>
          <a:lstStyle/>
          <a:p>
            <a:pPr marL="457200" lvl="1" indent="0">
              <a:buNone/>
            </a:pPr>
            <a:r>
              <a:rPr lang="en-CA" b="1" u="sng" dirty="0"/>
              <a:t>Ezekiel 7:5-9 ESV</a:t>
            </a:r>
          </a:p>
          <a:p>
            <a:pPr marL="457200" lvl="1" indent="0">
              <a:buNone/>
            </a:pPr>
            <a:r>
              <a:rPr lang="en-CA" dirty="0"/>
              <a:t>Thus says the Lord GOD: </a:t>
            </a:r>
            <a:r>
              <a:rPr lang="en-CA" b="1" dirty="0">
                <a:highlight>
                  <a:srgbClr val="FFFF00"/>
                </a:highlight>
              </a:rPr>
              <a:t>Disaster after disaster</a:t>
            </a:r>
            <a:r>
              <a:rPr lang="en-CA" dirty="0"/>
              <a:t>!  Behold, it comes.  </a:t>
            </a:r>
            <a:r>
              <a:rPr lang="en-CA" b="1" dirty="0">
                <a:highlight>
                  <a:srgbClr val="FFFF00"/>
                </a:highlight>
              </a:rPr>
              <a:t>An end has come</a:t>
            </a:r>
            <a:r>
              <a:rPr lang="en-CA" dirty="0"/>
              <a:t>; </a:t>
            </a:r>
            <a:r>
              <a:rPr lang="en-CA" b="1" dirty="0">
                <a:highlight>
                  <a:srgbClr val="FFFF00"/>
                </a:highlight>
              </a:rPr>
              <a:t>the end has come</a:t>
            </a:r>
            <a:r>
              <a:rPr lang="en-CA" dirty="0"/>
              <a:t>; it has awakened against you.  </a:t>
            </a:r>
            <a:r>
              <a:rPr lang="en-CA" b="1" dirty="0">
                <a:highlight>
                  <a:srgbClr val="FFFF00"/>
                </a:highlight>
              </a:rPr>
              <a:t>Behold, it comes</a:t>
            </a:r>
            <a:r>
              <a:rPr lang="en-CA" dirty="0"/>
              <a:t>.  Your doom has come to you, O inhabitant of [</a:t>
            </a:r>
            <a:r>
              <a:rPr lang="en-CA" dirty="0" err="1"/>
              <a:t>ha´aretz</a:t>
            </a:r>
            <a:r>
              <a:rPr lang="en-CA" dirty="0"/>
              <a:t>].  </a:t>
            </a:r>
            <a:r>
              <a:rPr lang="en-CA" b="1" u="sng" dirty="0">
                <a:highlight>
                  <a:srgbClr val="FFFF00"/>
                </a:highlight>
              </a:rPr>
              <a:t>The time has come</a:t>
            </a:r>
            <a:r>
              <a:rPr lang="en-CA" dirty="0"/>
              <a:t>; the day is near, a day of tumult, and not of </a:t>
            </a:r>
            <a:r>
              <a:rPr lang="en-CA" b="1" dirty="0">
                <a:highlight>
                  <a:srgbClr val="FFFF00"/>
                </a:highlight>
              </a:rPr>
              <a:t>joyful shouting on the mountains</a:t>
            </a:r>
            <a:r>
              <a:rPr lang="en-CA" dirty="0"/>
              <a:t>.  Now </a:t>
            </a:r>
            <a:r>
              <a:rPr lang="en-CA" b="1" dirty="0">
                <a:highlight>
                  <a:srgbClr val="FFFF00"/>
                </a:highlight>
              </a:rPr>
              <a:t>I will soon pour out my wrath upon you</a:t>
            </a:r>
            <a:r>
              <a:rPr lang="en-CA" dirty="0"/>
              <a:t>, and spend my anger against you, and </a:t>
            </a:r>
            <a:r>
              <a:rPr lang="en-CA" b="1" dirty="0">
                <a:highlight>
                  <a:srgbClr val="FFFF00"/>
                </a:highlight>
              </a:rPr>
              <a:t>judge you according to your ways</a:t>
            </a:r>
            <a:r>
              <a:rPr lang="en-CA" dirty="0"/>
              <a:t>, and I will punish you for all your abominations.  And </a:t>
            </a:r>
            <a:r>
              <a:rPr lang="en-CA" b="1" dirty="0">
                <a:highlight>
                  <a:srgbClr val="FFFF00"/>
                </a:highlight>
              </a:rPr>
              <a:t>my eye will not spare, nor will I have pity</a:t>
            </a:r>
            <a:r>
              <a:rPr lang="en-CA" dirty="0"/>
              <a:t>.  I will punish you according to your ways, while your abominations are in your midst. </a:t>
            </a:r>
            <a:r>
              <a:rPr lang="en-CA" b="1" u="sng" dirty="0">
                <a:highlight>
                  <a:srgbClr val="FFFF00"/>
                </a:highlight>
              </a:rPr>
              <a:t>Then you will know that I am the LORD</a:t>
            </a:r>
            <a:r>
              <a:rPr lang="en-CA" dirty="0"/>
              <a:t>, who strikes.</a:t>
            </a:r>
          </a:p>
          <a:p>
            <a:r>
              <a:rPr lang="en-CA" dirty="0"/>
              <a:t>Reading this we need to </a:t>
            </a:r>
            <a:r>
              <a:rPr lang="en-CA" b="1" dirty="0">
                <a:highlight>
                  <a:srgbClr val="FFFF00"/>
                </a:highlight>
              </a:rPr>
              <a:t>look behind the words and see the mind of God</a:t>
            </a:r>
            <a:r>
              <a:rPr lang="en-CA" dirty="0"/>
              <a:t>, the Creator, who loves every human being and wants each one to have the opportunity to be part of his family </a:t>
            </a:r>
          </a:p>
          <a:p>
            <a:r>
              <a:rPr lang="en-CA" b="1" dirty="0">
                <a:highlight>
                  <a:srgbClr val="FFFF00"/>
                </a:highlight>
              </a:rPr>
              <a:t>God’s dealings with Israel have been recorded to teach us</a:t>
            </a:r>
            <a:r>
              <a:rPr lang="en-CA" dirty="0"/>
              <a:t>; Israel was punished for apostacy; humanity today is so steeped in sin that </a:t>
            </a:r>
            <a:r>
              <a:rPr lang="en-CA" b="1" dirty="0">
                <a:highlight>
                  <a:srgbClr val="FFFF00"/>
                </a:highlight>
              </a:rPr>
              <a:t>God’s application of retributive justice is the only way to begin to start again</a:t>
            </a:r>
          </a:p>
          <a:p>
            <a:pPr marL="457200" lvl="1" indent="0">
              <a:buNone/>
            </a:pPr>
            <a:endParaRPr lang="en-CA" dirty="0"/>
          </a:p>
        </p:txBody>
      </p:sp>
    </p:spTree>
    <p:extLst>
      <p:ext uri="{BB962C8B-B14F-4D97-AF65-F5344CB8AC3E}">
        <p14:creationId xmlns:p14="http://schemas.microsoft.com/office/powerpoint/2010/main" val="2389874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AD53C-5CA0-4190-AF76-125DAB9214E7}"/>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The Destruction is Inevitable</a:t>
            </a:r>
          </a:p>
        </p:txBody>
      </p:sp>
      <p:sp>
        <p:nvSpPr>
          <p:cNvPr id="3" name="Content Placeholder 2">
            <a:extLst>
              <a:ext uri="{FF2B5EF4-FFF2-40B4-BE49-F238E27FC236}">
                <a16:creationId xmlns:a16="http://schemas.microsoft.com/office/drawing/2014/main" id="{CF8A610A-3310-422B-81B5-8224EE96C13B}"/>
              </a:ext>
            </a:extLst>
          </p:cNvPr>
          <p:cNvSpPr>
            <a:spLocks noGrp="1"/>
          </p:cNvSpPr>
          <p:nvPr>
            <p:ph idx="1"/>
          </p:nvPr>
        </p:nvSpPr>
        <p:spPr>
          <a:xfrm>
            <a:off x="0" y="1129553"/>
            <a:ext cx="12192000" cy="5728446"/>
          </a:xfrm>
        </p:spPr>
        <p:txBody>
          <a:bodyPr>
            <a:normAutofit lnSpcReduction="10000"/>
          </a:bodyPr>
          <a:lstStyle/>
          <a:p>
            <a:pPr marL="457200" lvl="1" indent="0">
              <a:buNone/>
            </a:pPr>
            <a:r>
              <a:rPr lang="en-CA" b="1" u="sng" dirty="0"/>
              <a:t>Ezekiel 7:10-13 ESV</a:t>
            </a:r>
          </a:p>
          <a:p>
            <a:pPr marL="457200" lvl="1" indent="0">
              <a:buNone/>
            </a:pPr>
            <a:r>
              <a:rPr lang="en-CA" b="1" dirty="0">
                <a:highlight>
                  <a:srgbClr val="FFFF00"/>
                </a:highlight>
              </a:rPr>
              <a:t>Behold</a:t>
            </a:r>
            <a:r>
              <a:rPr lang="en-CA" dirty="0"/>
              <a:t>, the day!  </a:t>
            </a:r>
            <a:r>
              <a:rPr lang="en-CA" b="1" dirty="0">
                <a:highlight>
                  <a:srgbClr val="FFFF00"/>
                </a:highlight>
              </a:rPr>
              <a:t>Behold</a:t>
            </a:r>
            <a:r>
              <a:rPr lang="en-CA" dirty="0"/>
              <a:t>, it comes!  Your doom has come; </a:t>
            </a:r>
            <a:r>
              <a:rPr lang="en-CA" b="1" dirty="0">
                <a:highlight>
                  <a:srgbClr val="FFFF00"/>
                </a:highlight>
              </a:rPr>
              <a:t>the rod has blossomed</a:t>
            </a:r>
            <a:r>
              <a:rPr lang="en-CA" dirty="0"/>
              <a:t>; </a:t>
            </a:r>
            <a:r>
              <a:rPr lang="en-CA" b="1" dirty="0">
                <a:highlight>
                  <a:srgbClr val="FFFF00"/>
                </a:highlight>
              </a:rPr>
              <a:t>pride</a:t>
            </a:r>
            <a:r>
              <a:rPr lang="en-CA" dirty="0"/>
              <a:t> has budded.  </a:t>
            </a:r>
            <a:r>
              <a:rPr lang="en-CA" b="1" dirty="0">
                <a:highlight>
                  <a:srgbClr val="FFFF00"/>
                </a:highlight>
              </a:rPr>
              <a:t>Violence</a:t>
            </a:r>
            <a:r>
              <a:rPr lang="en-CA" dirty="0"/>
              <a:t> has grown up into a rod of </a:t>
            </a:r>
            <a:r>
              <a:rPr lang="en-CA" b="1" dirty="0">
                <a:highlight>
                  <a:srgbClr val="FFFF00"/>
                </a:highlight>
              </a:rPr>
              <a:t>wickedness</a:t>
            </a:r>
            <a:r>
              <a:rPr lang="en-CA" dirty="0"/>
              <a:t>.  None of them shall remain, nor their abundance, nor their wealth; neither shall there be </a:t>
            </a:r>
            <a:r>
              <a:rPr lang="en-CA" dirty="0" err="1"/>
              <a:t>preeminence</a:t>
            </a:r>
            <a:r>
              <a:rPr lang="en-CA" dirty="0"/>
              <a:t> among them.  </a:t>
            </a:r>
            <a:r>
              <a:rPr lang="en-CA" b="1" dirty="0">
                <a:highlight>
                  <a:srgbClr val="FFFF00"/>
                </a:highlight>
              </a:rPr>
              <a:t>The time has come</a:t>
            </a:r>
            <a:r>
              <a:rPr lang="en-CA" dirty="0"/>
              <a:t>; </a:t>
            </a:r>
            <a:r>
              <a:rPr lang="en-CA" b="1" dirty="0">
                <a:highlight>
                  <a:srgbClr val="FFFF00"/>
                </a:highlight>
              </a:rPr>
              <a:t>the day has arrived</a:t>
            </a:r>
            <a:r>
              <a:rPr lang="en-CA" dirty="0"/>
              <a:t>.  Let not the </a:t>
            </a:r>
            <a:r>
              <a:rPr lang="en-CA" b="1" dirty="0">
                <a:highlight>
                  <a:srgbClr val="FFFF00"/>
                </a:highlight>
              </a:rPr>
              <a:t>buyer</a:t>
            </a:r>
            <a:r>
              <a:rPr lang="en-CA" dirty="0"/>
              <a:t> rejoice, nor the </a:t>
            </a:r>
            <a:r>
              <a:rPr lang="en-CA" b="1" dirty="0">
                <a:highlight>
                  <a:srgbClr val="FFFF00"/>
                </a:highlight>
              </a:rPr>
              <a:t>seller</a:t>
            </a:r>
            <a:r>
              <a:rPr lang="en-CA" dirty="0"/>
              <a:t> mourn, for wrath is upon all their multitude.  For the seller shall not return to what he has sold, while they live.  For </a:t>
            </a:r>
            <a:r>
              <a:rPr lang="en-CA" b="1" dirty="0">
                <a:highlight>
                  <a:srgbClr val="FFFF00"/>
                </a:highlight>
              </a:rPr>
              <a:t>the </a:t>
            </a:r>
            <a:r>
              <a:rPr lang="en-CA" b="1" i="1" u="sng" dirty="0">
                <a:highlight>
                  <a:srgbClr val="FFFF00"/>
                </a:highlight>
              </a:rPr>
              <a:t>vision</a:t>
            </a:r>
            <a:r>
              <a:rPr lang="en-CA" b="1" dirty="0">
                <a:highlight>
                  <a:srgbClr val="FFFF00"/>
                </a:highlight>
              </a:rPr>
              <a:t> concerns all their multitude; it shall not turn back; and because of his iniquity, none can maintain his life</a:t>
            </a:r>
            <a:r>
              <a:rPr lang="en-CA" dirty="0"/>
              <a:t>.</a:t>
            </a:r>
          </a:p>
          <a:p>
            <a:r>
              <a:rPr lang="en-CA" dirty="0"/>
              <a:t>“</a:t>
            </a:r>
            <a:r>
              <a:rPr lang="en-CA" b="1" dirty="0">
                <a:highlight>
                  <a:srgbClr val="FFFF00"/>
                </a:highlight>
              </a:rPr>
              <a:t>behold</a:t>
            </a:r>
            <a:r>
              <a:rPr lang="en-CA" dirty="0"/>
              <a:t>”</a:t>
            </a:r>
            <a:r>
              <a:rPr lang="en-CA" dirty="0">
                <a:cs typeface="+mj-cs"/>
              </a:rPr>
              <a:t> </a:t>
            </a:r>
            <a:r>
              <a:rPr lang="he-IL" dirty="0">
                <a:cs typeface="+mj-cs"/>
              </a:rPr>
              <a:t>הִנֵּה</a:t>
            </a:r>
            <a:r>
              <a:rPr lang="en-CA" dirty="0">
                <a:cs typeface="+mj-cs"/>
              </a:rPr>
              <a:t> </a:t>
            </a:r>
            <a:r>
              <a:rPr lang="en-CA" dirty="0"/>
              <a:t> - </a:t>
            </a:r>
            <a:r>
              <a:rPr lang="en-CA" dirty="0" err="1"/>
              <a:t>hinneh</a:t>
            </a:r>
            <a:r>
              <a:rPr lang="en-CA" dirty="0"/>
              <a:t>, “take notice”, “pay attention”, “</a:t>
            </a:r>
            <a:r>
              <a:rPr lang="en-CA" b="1" dirty="0">
                <a:highlight>
                  <a:srgbClr val="FFFF00"/>
                </a:highlight>
              </a:rPr>
              <a:t>this is real</a:t>
            </a:r>
            <a:r>
              <a:rPr lang="en-CA" dirty="0"/>
              <a:t>”</a:t>
            </a:r>
          </a:p>
          <a:p>
            <a:r>
              <a:rPr lang="en-CA" dirty="0"/>
              <a:t>“</a:t>
            </a:r>
            <a:r>
              <a:rPr lang="en-CA" b="1" dirty="0">
                <a:highlight>
                  <a:srgbClr val="FFFF00"/>
                </a:highlight>
              </a:rPr>
              <a:t>the rod has blossomed</a:t>
            </a:r>
            <a:r>
              <a:rPr lang="en-CA" dirty="0"/>
              <a:t>” an allusion to Numbers 17:1-11, </a:t>
            </a:r>
            <a:r>
              <a:rPr lang="en-CA" b="1" dirty="0">
                <a:highlight>
                  <a:srgbClr val="FFFF00"/>
                </a:highlight>
              </a:rPr>
              <a:t>a metaphor</a:t>
            </a:r>
            <a:r>
              <a:rPr lang="en-CA" dirty="0"/>
              <a:t>, “when its over, its over”, once something is done it cannot be un-done</a:t>
            </a:r>
          </a:p>
          <a:p>
            <a:r>
              <a:rPr lang="en-CA" b="1" dirty="0">
                <a:highlight>
                  <a:srgbClr val="FFFF00"/>
                </a:highlight>
              </a:rPr>
              <a:t>Ezekiel extends the metaphor</a:t>
            </a:r>
            <a:r>
              <a:rPr lang="en-CA" dirty="0"/>
              <a:t>: pride leads to sin, sin manifests violence, violence is a sign of wickedness – </a:t>
            </a:r>
            <a:r>
              <a:rPr lang="en-CA" b="1" dirty="0">
                <a:highlight>
                  <a:srgbClr val="FFFF00"/>
                </a:highlight>
              </a:rPr>
              <a:t>a progression very obvious today</a:t>
            </a:r>
          </a:p>
          <a:p>
            <a:r>
              <a:rPr lang="en-CA" b="1" dirty="0">
                <a:highlight>
                  <a:srgbClr val="FFFF00"/>
                </a:highlight>
              </a:rPr>
              <a:t>“buyer and seller</a:t>
            </a:r>
            <a:r>
              <a:rPr lang="en-CA" dirty="0"/>
              <a:t>” – normal functioning of society will cease (supply chain disruptions)</a:t>
            </a:r>
          </a:p>
        </p:txBody>
      </p:sp>
    </p:spTree>
    <p:extLst>
      <p:ext uri="{BB962C8B-B14F-4D97-AF65-F5344CB8AC3E}">
        <p14:creationId xmlns:p14="http://schemas.microsoft.com/office/powerpoint/2010/main" val="2987640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43531-831A-4B20-8794-85B8A5AC062D}"/>
              </a:ext>
            </a:extLst>
          </p:cNvPr>
          <p:cNvSpPr>
            <a:spLocks noGrp="1"/>
          </p:cNvSpPr>
          <p:nvPr>
            <p:ph type="title"/>
          </p:nvPr>
        </p:nvSpPr>
        <p:spPr>
          <a:xfrm>
            <a:off x="0" y="1"/>
            <a:ext cx="12192000" cy="1093693"/>
          </a:xfrm>
        </p:spPr>
        <p:txBody>
          <a:bodyPr/>
          <a:lstStyle/>
          <a:p>
            <a:pPr algn="ctr"/>
            <a:r>
              <a:rPr lang="en-CA" dirty="0">
                <a:latin typeface="Arial Black" panose="020B0A04020102020204" pitchFamily="34" charset="0"/>
              </a:rPr>
              <a:t>Total Collapse of the Social Order</a:t>
            </a:r>
          </a:p>
        </p:txBody>
      </p:sp>
      <p:sp>
        <p:nvSpPr>
          <p:cNvPr id="3" name="Content Placeholder 2">
            <a:extLst>
              <a:ext uri="{FF2B5EF4-FFF2-40B4-BE49-F238E27FC236}">
                <a16:creationId xmlns:a16="http://schemas.microsoft.com/office/drawing/2014/main" id="{E4C3C40A-2B07-4261-A690-C5A2A77B9073}"/>
              </a:ext>
            </a:extLst>
          </p:cNvPr>
          <p:cNvSpPr>
            <a:spLocks noGrp="1"/>
          </p:cNvSpPr>
          <p:nvPr>
            <p:ph idx="1"/>
          </p:nvPr>
        </p:nvSpPr>
        <p:spPr>
          <a:xfrm>
            <a:off x="0" y="1093694"/>
            <a:ext cx="12192000" cy="5764305"/>
          </a:xfrm>
        </p:spPr>
        <p:txBody>
          <a:bodyPr>
            <a:normAutofit lnSpcReduction="10000"/>
          </a:bodyPr>
          <a:lstStyle/>
          <a:p>
            <a:pPr marL="457200" lvl="1" indent="0">
              <a:buNone/>
            </a:pPr>
            <a:r>
              <a:rPr lang="en-CA" b="1" u="sng" dirty="0"/>
              <a:t>Ezekiel 7:14-22 ESV</a:t>
            </a:r>
          </a:p>
          <a:p>
            <a:pPr marL="457200" lvl="1" indent="0">
              <a:buNone/>
            </a:pPr>
            <a:r>
              <a:rPr lang="en-CA" dirty="0"/>
              <a:t>They have blown the trumpet and made everything ready, but </a:t>
            </a:r>
            <a:r>
              <a:rPr lang="en-CA" b="1" dirty="0">
                <a:highlight>
                  <a:srgbClr val="FFFF00"/>
                </a:highlight>
              </a:rPr>
              <a:t>none goes to battle</a:t>
            </a:r>
            <a:r>
              <a:rPr lang="en-CA" dirty="0"/>
              <a:t>, </a:t>
            </a:r>
            <a:r>
              <a:rPr lang="en-CA" b="1" dirty="0">
                <a:highlight>
                  <a:srgbClr val="FFFF00"/>
                </a:highlight>
              </a:rPr>
              <a:t>for my wrath</a:t>
            </a:r>
            <a:r>
              <a:rPr lang="en-CA" dirty="0"/>
              <a:t> is upon all their multitude.  The </a:t>
            </a:r>
            <a:r>
              <a:rPr lang="en-CA" b="1" dirty="0">
                <a:highlight>
                  <a:srgbClr val="FFFF00"/>
                </a:highlight>
              </a:rPr>
              <a:t>sword</a:t>
            </a:r>
            <a:r>
              <a:rPr lang="en-CA" dirty="0"/>
              <a:t> is without; </a:t>
            </a:r>
            <a:r>
              <a:rPr lang="en-CA" b="1" dirty="0">
                <a:highlight>
                  <a:srgbClr val="FFFF00"/>
                </a:highlight>
              </a:rPr>
              <a:t>pestilence</a:t>
            </a:r>
            <a:r>
              <a:rPr lang="en-CA" dirty="0"/>
              <a:t> and </a:t>
            </a:r>
            <a:r>
              <a:rPr lang="en-CA" b="1" dirty="0">
                <a:highlight>
                  <a:srgbClr val="FFFF00"/>
                </a:highlight>
              </a:rPr>
              <a:t>famine</a:t>
            </a:r>
            <a:r>
              <a:rPr lang="en-CA" dirty="0"/>
              <a:t> are within. He who is in the field dies by the sword, and him who is in the city famine and pestilence devour.</a:t>
            </a:r>
          </a:p>
          <a:p>
            <a:pPr marL="457200" lvl="1" indent="0">
              <a:buNone/>
            </a:pPr>
            <a:r>
              <a:rPr lang="en-CA" dirty="0"/>
              <a:t>And </a:t>
            </a:r>
            <a:r>
              <a:rPr lang="en-CA" b="1" dirty="0">
                <a:highlight>
                  <a:srgbClr val="FFFF00"/>
                </a:highlight>
              </a:rPr>
              <a:t>if any survivors escape</a:t>
            </a:r>
            <a:r>
              <a:rPr lang="en-CA" dirty="0"/>
              <a:t>, </a:t>
            </a:r>
            <a:r>
              <a:rPr lang="en-CA" b="1" dirty="0">
                <a:highlight>
                  <a:srgbClr val="FFFF00"/>
                </a:highlight>
              </a:rPr>
              <a:t>they will be on the mountains</a:t>
            </a:r>
            <a:r>
              <a:rPr lang="en-CA" dirty="0"/>
              <a:t>, like doves of the valleys, all of them moaning, each one over his iniquity.  All hands are feeble, and all knees turn to water. They put on sackcloth, and horror covers them.  Shame is on all faces, and baldness on all their heads.  </a:t>
            </a:r>
          </a:p>
          <a:p>
            <a:pPr marL="457200" lvl="1" indent="0">
              <a:buNone/>
            </a:pPr>
            <a:r>
              <a:rPr lang="en-CA" b="1" dirty="0">
                <a:highlight>
                  <a:srgbClr val="FFFF00"/>
                </a:highlight>
              </a:rPr>
              <a:t>They cast their silver into the streets</a:t>
            </a:r>
            <a:r>
              <a:rPr lang="en-CA" dirty="0"/>
              <a:t>, and their gold is like an unclean thing. Their silver and gold are not able to deliver them </a:t>
            </a:r>
            <a:r>
              <a:rPr lang="en-CA" b="1" dirty="0">
                <a:highlight>
                  <a:srgbClr val="FFFF00"/>
                </a:highlight>
              </a:rPr>
              <a:t>in </a:t>
            </a:r>
            <a:r>
              <a:rPr lang="en-CA" b="1" u="sng" dirty="0">
                <a:highlight>
                  <a:srgbClr val="FFFF00"/>
                </a:highlight>
              </a:rPr>
              <a:t>the day of the wrath of the LORD</a:t>
            </a:r>
            <a:r>
              <a:rPr lang="en-CA" dirty="0"/>
              <a:t>.  They cannot satisfy their hunger or fill their stomachs with it.  For </a:t>
            </a:r>
            <a:r>
              <a:rPr lang="en-CA" b="1" dirty="0">
                <a:highlight>
                  <a:srgbClr val="FFFF00"/>
                </a:highlight>
              </a:rPr>
              <a:t>it was the stumbling block of their iniquity</a:t>
            </a:r>
            <a:r>
              <a:rPr lang="en-CA" dirty="0"/>
              <a:t>.  His </a:t>
            </a:r>
            <a:r>
              <a:rPr lang="en-CA" b="1" dirty="0">
                <a:highlight>
                  <a:srgbClr val="FFFF00"/>
                </a:highlight>
              </a:rPr>
              <a:t>beautiful ornament they used for pride</a:t>
            </a:r>
            <a:r>
              <a:rPr lang="en-CA" dirty="0"/>
              <a:t>, and they made their </a:t>
            </a:r>
            <a:r>
              <a:rPr lang="en-CA" b="1" dirty="0">
                <a:highlight>
                  <a:srgbClr val="FFFF00"/>
                </a:highlight>
              </a:rPr>
              <a:t>abominable images and their detestable things</a:t>
            </a:r>
            <a:r>
              <a:rPr lang="en-CA" dirty="0"/>
              <a:t> of it.  </a:t>
            </a:r>
          </a:p>
          <a:p>
            <a:pPr marL="457200" lvl="1" indent="0">
              <a:buNone/>
            </a:pPr>
            <a:r>
              <a:rPr lang="en-CA" dirty="0"/>
              <a:t>Therefore I make it an unclean thing to them.  And I will give it into the hands of foreigners for prey, and to the wicked of the earth for spoil, and they shall profane it.  I will turn my face from them, and </a:t>
            </a:r>
            <a:r>
              <a:rPr lang="en-CA" b="1" dirty="0">
                <a:highlight>
                  <a:srgbClr val="FFFF00"/>
                </a:highlight>
              </a:rPr>
              <a:t>they shall profane my treasured place</a:t>
            </a:r>
            <a:r>
              <a:rPr lang="en-CA" dirty="0"/>
              <a:t>.  Robbers shall enter and profane it.</a:t>
            </a:r>
          </a:p>
        </p:txBody>
      </p:sp>
    </p:spTree>
    <p:extLst>
      <p:ext uri="{BB962C8B-B14F-4D97-AF65-F5344CB8AC3E}">
        <p14:creationId xmlns:p14="http://schemas.microsoft.com/office/powerpoint/2010/main" val="1677290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AAE90-226F-40A4-9EDB-00ACBE55C4F7}"/>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Retribution for the Corruption</a:t>
            </a:r>
          </a:p>
        </p:txBody>
      </p:sp>
      <p:sp>
        <p:nvSpPr>
          <p:cNvPr id="3" name="Content Placeholder 2">
            <a:extLst>
              <a:ext uri="{FF2B5EF4-FFF2-40B4-BE49-F238E27FC236}">
                <a16:creationId xmlns:a16="http://schemas.microsoft.com/office/drawing/2014/main" id="{A89F4894-F144-4850-9B25-6E7306F74DE3}"/>
              </a:ext>
            </a:extLst>
          </p:cNvPr>
          <p:cNvSpPr>
            <a:spLocks noGrp="1"/>
          </p:cNvSpPr>
          <p:nvPr>
            <p:ph idx="1"/>
          </p:nvPr>
        </p:nvSpPr>
        <p:spPr>
          <a:xfrm>
            <a:off x="0" y="1147482"/>
            <a:ext cx="12192000" cy="5710517"/>
          </a:xfrm>
        </p:spPr>
        <p:txBody>
          <a:bodyPr>
            <a:normAutofit lnSpcReduction="10000"/>
          </a:bodyPr>
          <a:lstStyle/>
          <a:p>
            <a:pPr marL="457200" lvl="1" indent="0">
              <a:buNone/>
            </a:pPr>
            <a:r>
              <a:rPr lang="en-CA" b="1" u="sng" dirty="0"/>
              <a:t>Ezekiel 7:23-27 ESV</a:t>
            </a:r>
          </a:p>
          <a:p>
            <a:pPr marL="457200" lvl="1" indent="0">
              <a:buNone/>
            </a:pPr>
            <a:r>
              <a:rPr lang="en-CA" b="1" dirty="0">
                <a:highlight>
                  <a:srgbClr val="FFFF00"/>
                </a:highlight>
              </a:rPr>
              <a:t>Forge a chain</a:t>
            </a:r>
            <a:r>
              <a:rPr lang="en-CA" dirty="0"/>
              <a:t>!  For </a:t>
            </a:r>
            <a:r>
              <a:rPr lang="en-CA" b="1" dirty="0">
                <a:highlight>
                  <a:srgbClr val="FFFF00"/>
                </a:highlight>
              </a:rPr>
              <a:t>[</a:t>
            </a:r>
            <a:r>
              <a:rPr lang="en-CA" b="1" dirty="0" err="1">
                <a:highlight>
                  <a:srgbClr val="FFFF00"/>
                </a:highlight>
              </a:rPr>
              <a:t>ha´aretz</a:t>
            </a:r>
            <a:r>
              <a:rPr lang="en-CA" b="1" dirty="0">
                <a:highlight>
                  <a:srgbClr val="FFFF00"/>
                </a:highlight>
              </a:rPr>
              <a:t>] is full of bloody crimes</a:t>
            </a:r>
            <a:r>
              <a:rPr lang="en-CA" dirty="0"/>
              <a:t> and the city is full of violence.  I will bring </a:t>
            </a:r>
            <a:r>
              <a:rPr lang="en-CA" b="1" dirty="0">
                <a:highlight>
                  <a:srgbClr val="FFFF00"/>
                </a:highlight>
              </a:rPr>
              <a:t>the worst of the nations</a:t>
            </a:r>
            <a:r>
              <a:rPr lang="en-CA" dirty="0"/>
              <a:t> to take possession of their houses.  I will put an end to </a:t>
            </a:r>
            <a:r>
              <a:rPr lang="en-CA" b="1" dirty="0">
                <a:highlight>
                  <a:srgbClr val="FFFF00"/>
                </a:highlight>
              </a:rPr>
              <a:t>the pride of the strong</a:t>
            </a:r>
            <a:r>
              <a:rPr lang="en-CA" dirty="0"/>
              <a:t>, and their </a:t>
            </a:r>
            <a:r>
              <a:rPr lang="en-CA" b="1" dirty="0">
                <a:highlight>
                  <a:srgbClr val="FFFF00"/>
                </a:highlight>
              </a:rPr>
              <a:t>holy places</a:t>
            </a:r>
            <a:r>
              <a:rPr lang="en-CA" dirty="0"/>
              <a:t> shall be profaned.  When anguish comes, they will seek peace, but there shall be none.  </a:t>
            </a:r>
            <a:r>
              <a:rPr lang="en-CA" b="1" dirty="0">
                <a:highlight>
                  <a:srgbClr val="FFFF00"/>
                </a:highlight>
              </a:rPr>
              <a:t>Disaster comes upon disaster</a:t>
            </a:r>
            <a:r>
              <a:rPr lang="en-CA" dirty="0"/>
              <a:t>; rumor follows rumor.  </a:t>
            </a:r>
          </a:p>
          <a:p>
            <a:pPr marL="457200" lvl="1" indent="0">
              <a:buNone/>
            </a:pPr>
            <a:r>
              <a:rPr lang="en-CA" dirty="0"/>
              <a:t>They seek a vision from the prophet, while the [torah] perishes from the priest and counsel from the elders.  The king mourns, the prince is wrapped in despair, and </a:t>
            </a:r>
            <a:r>
              <a:rPr lang="en-CA" b="1" dirty="0">
                <a:highlight>
                  <a:srgbClr val="FFFF00"/>
                </a:highlight>
              </a:rPr>
              <a:t>the hands of the people of the land are paralyzed</a:t>
            </a:r>
            <a:r>
              <a:rPr lang="en-CA" dirty="0"/>
              <a:t> by terror.  </a:t>
            </a:r>
          </a:p>
          <a:p>
            <a:pPr marL="457200" lvl="1" indent="0">
              <a:buNone/>
            </a:pPr>
            <a:r>
              <a:rPr lang="en-CA" b="1" dirty="0">
                <a:highlight>
                  <a:srgbClr val="FFFF00"/>
                </a:highlight>
              </a:rPr>
              <a:t>According to their way I will do to them</a:t>
            </a:r>
            <a:r>
              <a:rPr lang="en-CA" dirty="0"/>
              <a:t>, and according to their [</a:t>
            </a:r>
            <a:r>
              <a:rPr lang="en-CA" dirty="0" err="1"/>
              <a:t>mishᵉpatim</a:t>
            </a:r>
            <a:r>
              <a:rPr lang="en-CA" dirty="0"/>
              <a:t>] I will judge them, and </a:t>
            </a:r>
            <a:r>
              <a:rPr lang="en-CA" b="1" dirty="0">
                <a:highlight>
                  <a:srgbClr val="FFFF00"/>
                </a:highlight>
              </a:rPr>
              <a:t>they shall know that I am the LORD.</a:t>
            </a:r>
            <a:endParaRPr lang="en-CA" dirty="0"/>
          </a:p>
          <a:p>
            <a:r>
              <a:rPr lang="en-CA" dirty="0"/>
              <a:t>“</a:t>
            </a:r>
            <a:r>
              <a:rPr lang="en-CA" b="1" dirty="0">
                <a:highlight>
                  <a:srgbClr val="FFFF00"/>
                </a:highlight>
              </a:rPr>
              <a:t>the chain</a:t>
            </a:r>
            <a:r>
              <a:rPr lang="en-CA" dirty="0"/>
              <a:t>” – a metaphor for a sequence of events which are inevitably connected, and inexorably occur</a:t>
            </a:r>
          </a:p>
          <a:p>
            <a:r>
              <a:rPr lang="en-CA" dirty="0"/>
              <a:t>At that time, the “worst of the nations” was the Babylonians, about to eradicate the last vestiges of the Nation of Israel</a:t>
            </a:r>
          </a:p>
          <a:p>
            <a:r>
              <a:rPr lang="en-CA" dirty="0"/>
              <a:t>Who is the “</a:t>
            </a:r>
            <a:r>
              <a:rPr lang="en-CA" b="1" dirty="0">
                <a:highlight>
                  <a:srgbClr val="FFFF00"/>
                </a:highlight>
              </a:rPr>
              <a:t>worst of the nations</a:t>
            </a:r>
            <a:r>
              <a:rPr lang="en-CA" dirty="0"/>
              <a:t>” today?  Many suggest China …</a:t>
            </a:r>
          </a:p>
        </p:txBody>
      </p:sp>
    </p:spTree>
    <p:extLst>
      <p:ext uri="{BB962C8B-B14F-4D97-AF65-F5344CB8AC3E}">
        <p14:creationId xmlns:p14="http://schemas.microsoft.com/office/powerpoint/2010/main" val="4086425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5F7A0-9277-4E26-9D7D-12532F799665}"/>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Ezekiel’s Revelation</a:t>
            </a:r>
          </a:p>
        </p:txBody>
      </p:sp>
      <p:sp>
        <p:nvSpPr>
          <p:cNvPr id="3" name="Content Placeholder 2">
            <a:extLst>
              <a:ext uri="{FF2B5EF4-FFF2-40B4-BE49-F238E27FC236}">
                <a16:creationId xmlns:a16="http://schemas.microsoft.com/office/drawing/2014/main" id="{3F7CABBB-18FD-404B-9DEB-7FCF321D3D57}"/>
              </a:ext>
            </a:extLst>
          </p:cNvPr>
          <p:cNvSpPr>
            <a:spLocks noGrp="1"/>
          </p:cNvSpPr>
          <p:nvPr>
            <p:ph idx="1"/>
          </p:nvPr>
        </p:nvSpPr>
        <p:spPr>
          <a:xfrm>
            <a:off x="0" y="1143000"/>
            <a:ext cx="12192000" cy="5714999"/>
          </a:xfrm>
        </p:spPr>
        <p:txBody>
          <a:bodyPr/>
          <a:lstStyle/>
          <a:p>
            <a:r>
              <a:rPr lang="en-CA" dirty="0"/>
              <a:t>In </a:t>
            </a:r>
            <a:r>
              <a:rPr lang="en-CA" b="1" dirty="0">
                <a:highlight>
                  <a:srgbClr val="FFFF00"/>
                </a:highlight>
              </a:rPr>
              <a:t>chapter six</a:t>
            </a:r>
            <a:r>
              <a:rPr lang="en-CA" dirty="0"/>
              <a:t>, Ezekiel recorded revelations from God which related to his contemporaries but began to look forward to future times</a:t>
            </a:r>
          </a:p>
          <a:p>
            <a:r>
              <a:rPr lang="en-CA" dirty="0"/>
              <a:t>In </a:t>
            </a:r>
            <a:r>
              <a:rPr lang="en-CA" b="1" dirty="0">
                <a:highlight>
                  <a:srgbClr val="FFFF00"/>
                </a:highlight>
              </a:rPr>
              <a:t>chapter seven</a:t>
            </a:r>
            <a:r>
              <a:rPr lang="en-CA" dirty="0"/>
              <a:t>, the revelations look to the end-time: they are classic examples of “</a:t>
            </a:r>
            <a:r>
              <a:rPr lang="en-CA" b="1" dirty="0">
                <a:highlight>
                  <a:srgbClr val="FFFF00"/>
                </a:highlight>
              </a:rPr>
              <a:t>duality</a:t>
            </a:r>
            <a:r>
              <a:rPr lang="en-CA" dirty="0"/>
              <a:t>”</a:t>
            </a:r>
          </a:p>
          <a:p>
            <a:r>
              <a:rPr lang="en-CA" dirty="0"/>
              <a:t>Ezekiel sees events related to his own time to which his contemporaries could relate, but </a:t>
            </a:r>
            <a:r>
              <a:rPr lang="en-CA" b="1" dirty="0">
                <a:highlight>
                  <a:srgbClr val="FFFF00"/>
                </a:highlight>
              </a:rPr>
              <a:t>he also sees thing that do NOT relate to his time</a:t>
            </a:r>
            <a:r>
              <a:rPr lang="en-CA" dirty="0"/>
              <a:t>, but in fact relate to the end-time</a:t>
            </a:r>
          </a:p>
          <a:p>
            <a:r>
              <a:rPr lang="en-CA" b="1" dirty="0">
                <a:highlight>
                  <a:srgbClr val="FFFF00"/>
                </a:highlight>
              </a:rPr>
              <a:t>Some of the revelations simply reveal the mind of God</a:t>
            </a:r>
            <a:r>
              <a:rPr lang="en-CA" dirty="0"/>
              <a:t> – God’s attitude toward sin in any society at any time</a:t>
            </a:r>
          </a:p>
          <a:p>
            <a:r>
              <a:rPr lang="en-CA" b="1" dirty="0">
                <a:highlight>
                  <a:srgbClr val="FFFF00"/>
                </a:highlight>
              </a:rPr>
              <a:t>Retributive Justice</a:t>
            </a:r>
            <a:r>
              <a:rPr lang="en-CA" dirty="0"/>
              <a:t> is God’s universal reaction to sin – those who refuse to repent and culture a lifestyle of sin, are considered “the wicked”, “enemies”, by God: </a:t>
            </a:r>
            <a:r>
              <a:rPr lang="en-CA" b="1" dirty="0">
                <a:highlight>
                  <a:srgbClr val="FFFF00"/>
                </a:highlight>
              </a:rPr>
              <a:t>they will be destroyed</a:t>
            </a:r>
            <a:r>
              <a:rPr lang="en-CA" dirty="0"/>
              <a:t>  </a:t>
            </a:r>
          </a:p>
        </p:txBody>
      </p:sp>
    </p:spTree>
    <p:extLst>
      <p:ext uri="{BB962C8B-B14F-4D97-AF65-F5344CB8AC3E}">
        <p14:creationId xmlns:p14="http://schemas.microsoft.com/office/powerpoint/2010/main" val="982192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9ADA6-8ED4-4FFC-9979-EAFBCC2EAF32}"/>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What is “Retributive Justice”?</a:t>
            </a:r>
          </a:p>
        </p:txBody>
      </p:sp>
      <p:sp>
        <p:nvSpPr>
          <p:cNvPr id="3" name="Content Placeholder 2">
            <a:extLst>
              <a:ext uri="{FF2B5EF4-FFF2-40B4-BE49-F238E27FC236}">
                <a16:creationId xmlns:a16="http://schemas.microsoft.com/office/drawing/2014/main" id="{B91DD213-6B5C-416A-814D-D18EA0D8180D}"/>
              </a:ext>
            </a:extLst>
          </p:cNvPr>
          <p:cNvSpPr>
            <a:spLocks noGrp="1"/>
          </p:cNvSpPr>
          <p:nvPr>
            <p:ph idx="1"/>
          </p:nvPr>
        </p:nvSpPr>
        <p:spPr>
          <a:xfrm>
            <a:off x="0" y="1147482"/>
            <a:ext cx="12192000" cy="5710517"/>
          </a:xfrm>
        </p:spPr>
        <p:txBody>
          <a:bodyPr/>
          <a:lstStyle/>
          <a:p>
            <a:pPr marL="0" indent="0" algn="l">
              <a:buNone/>
            </a:pPr>
            <a:r>
              <a:rPr lang="en-CA" b="0" i="0" dirty="0">
                <a:solidFill>
                  <a:srgbClr val="000000"/>
                </a:solidFill>
                <a:effectLst/>
                <a:latin typeface="Source Sans Pro" panose="020B0503030403020204" pitchFamily="34" charset="0"/>
              </a:rPr>
              <a:t>Retributive Justice</a:t>
            </a:r>
          </a:p>
          <a:p>
            <a:pPr marL="0" indent="0" algn="l">
              <a:buNone/>
            </a:pPr>
            <a:r>
              <a:rPr lang="en-CA" b="0" i="1" dirty="0">
                <a:solidFill>
                  <a:srgbClr val="1A1A1A"/>
                </a:solidFill>
                <a:effectLst/>
                <a:latin typeface="Times New Roman" panose="02020603050405020304" pitchFamily="18" charset="0"/>
              </a:rPr>
              <a:t>First published Wed Jun 18, 2014; substantive revision Fri Jul 31, 2020</a:t>
            </a:r>
            <a:endParaRPr lang="en-CA" b="0" i="0" dirty="0">
              <a:solidFill>
                <a:srgbClr val="1A1A1A"/>
              </a:solidFill>
              <a:effectLst/>
              <a:latin typeface="Times New Roman" panose="02020603050405020304" pitchFamily="18" charset="0"/>
            </a:endParaRPr>
          </a:p>
          <a:p>
            <a:pPr marL="0" indent="0" algn="l">
              <a:buNone/>
            </a:pPr>
            <a:r>
              <a:rPr lang="en-CA" b="0" i="0" dirty="0">
                <a:solidFill>
                  <a:srgbClr val="1A1A1A"/>
                </a:solidFill>
                <a:effectLst/>
                <a:latin typeface="Times New Roman" panose="02020603050405020304" pitchFamily="18" charset="0"/>
              </a:rPr>
              <a:t>The concept of retributive justice has been used in a variety of ways, but it is best understood as that form of justice committed to the following three principles:</a:t>
            </a:r>
          </a:p>
          <a:p>
            <a:pPr algn="l">
              <a:buFont typeface="+mj-lt"/>
              <a:buAutoNum type="arabicPeriod"/>
            </a:pPr>
            <a:r>
              <a:rPr lang="en-CA" b="0" i="0" dirty="0">
                <a:solidFill>
                  <a:srgbClr val="1A1A1A"/>
                </a:solidFill>
                <a:effectLst/>
                <a:latin typeface="Times New Roman" panose="02020603050405020304" pitchFamily="18" charset="0"/>
              </a:rPr>
              <a:t>that those who commit certain kinds of wrongful acts, paradigmatically serious crimes, morally deserve to suffer a proportionate punishment;</a:t>
            </a:r>
          </a:p>
          <a:p>
            <a:pPr algn="l">
              <a:buFont typeface="+mj-lt"/>
              <a:buAutoNum type="arabicPeriod"/>
            </a:pPr>
            <a:r>
              <a:rPr lang="en-CA" b="0" i="0" dirty="0">
                <a:solidFill>
                  <a:srgbClr val="1A1A1A"/>
                </a:solidFill>
                <a:effectLst/>
                <a:latin typeface="Times New Roman" panose="02020603050405020304" pitchFamily="18" charset="0"/>
              </a:rPr>
              <a:t>that it is intrinsically morally good—good without reference to any other goods that might arise—if some legitimate punisher gives them the punishment they deserve; and</a:t>
            </a:r>
          </a:p>
          <a:p>
            <a:pPr algn="l">
              <a:buFont typeface="+mj-lt"/>
              <a:buAutoNum type="arabicPeriod"/>
            </a:pPr>
            <a:r>
              <a:rPr lang="en-CA" b="0" i="0" dirty="0">
                <a:solidFill>
                  <a:srgbClr val="1A1A1A"/>
                </a:solidFill>
                <a:effectLst/>
                <a:latin typeface="Times New Roman" panose="02020603050405020304" pitchFamily="18" charset="0"/>
              </a:rPr>
              <a:t>that it is morally impermissible intentionally to punish the innocent or to inflict disproportionately large punishments on wrongdoers.</a:t>
            </a:r>
          </a:p>
          <a:p>
            <a:pPr marL="0" indent="0" algn="l">
              <a:buNone/>
            </a:pPr>
            <a:r>
              <a:rPr lang="en-CA" dirty="0">
                <a:solidFill>
                  <a:srgbClr val="1A1A1A"/>
                </a:solidFill>
                <a:latin typeface="Times New Roman" panose="02020603050405020304" pitchFamily="18" charset="0"/>
              </a:rPr>
              <a:t>From: </a:t>
            </a:r>
            <a:r>
              <a:rPr lang="en-CA" b="1" dirty="0">
                <a:solidFill>
                  <a:srgbClr val="1A1A1A"/>
                </a:solidFill>
                <a:highlight>
                  <a:srgbClr val="FFFF00"/>
                </a:highlight>
                <a:latin typeface="Times New Roman" panose="02020603050405020304" pitchFamily="18" charset="0"/>
              </a:rPr>
              <a:t>Stanford Encyclopedia of Philosophy</a:t>
            </a:r>
            <a:r>
              <a:rPr lang="en-CA" dirty="0">
                <a:solidFill>
                  <a:srgbClr val="1A1A1A"/>
                </a:solidFill>
                <a:latin typeface="Times New Roman" panose="02020603050405020304" pitchFamily="18" charset="0"/>
              </a:rPr>
              <a:t>, https://plato.stanford.edu</a:t>
            </a:r>
            <a:endParaRPr lang="en-CA" b="0" i="0" dirty="0">
              <a:solidFill>
                <a:srgbClr val="1A1A1A"/>
              </a:solidFill>
              <a:effectLst/>
              <a:latin typeface="Times New Roman" panose="02020603050405020304" pitchFamily="18" charset="0"/>
            </a:endParaRPr>
          </a:p>
          <a:p>
            <a:endParaRPr lang="en-CA" dirty="0"/>
          </a:p>
        </p:txBody>
      </p:sp>
    </p:spTree>
    <p:extLst>
      <p:ext uri="{BB962C8B-B14F-4D97-AF65-F5344CB8AC3E}">
        <p14:creationId xmlns:p14="http://schemas.microsoft.com/office/powerpoint/2010/main" val="4129357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2B6EE-4AAE-4A40-9968-7AA0F9F0C836}"/>
              </a:ext>
            </a:extLst>
          </p:cNvPr>
          <p:cNvSpPr>
            <a:spLocks noGrp="1"/>
          </p:cNvSpPr>
          <p:nvPr>
            <p:ph type="title"/>
          </p:nvPr>
        </p:nvSpPr>
        <p:spPr>
          <a:xfrm>
            <a:off x="838200" y="1"/>
            <a:ext cx="10515600" cy="1111623"/>
          </a:xfrm>
        </p:spPr>
        <p:txBody>
          <a:bodyPr/>
          <a:lstStyle/>
          <a:p>
            <a:pPr algn="ctr"/>
            <a:r>
              <a:rPr lang="en-CA" dirty="0">
                <a:latin typeface="Arial Black" panose="020B0A04020102020204" pitchFamily="34" charset="0"/>
              </a:rPr>
              <a:t>Idolatry – the Root of All Sin</a:t>
            </a:r>
          </a:p>
        </p:txBody>
      </p:sp>
      <p:sp>
        <p:nvSpPr>
          <p:cNvPr id="3" name="Content Placeholder 2">
            <a:extLst>
              <a:ext uri="{FF2B5EF4-FFF2-40B4-BE49-F238E27FC236}">
                <a16:creationId xmlns:a16="http://schemas.microsoft.com/office/drawing/2014/main" id="{BC33DF00-4888-4730-B488-946310E6EF2D}"/>
              </a:ext>
            </a:extLst>
          </p:cNvPr>
          <p:cNvSpPr>
            <a:spLocks noGrp="1"/>
          </p:cNvSpPr>
          <p:nvPr>
            <p:ph idx="1"/>
          </p:nvPr>
        </p:nvSpPr>
        <p:spPr>
          <a:xfrm>
            <a:off x="0" y="1111624"/>
            <a:ext cx="12192000" cy="5746375"/>
          </a:xfrm>
        </p:spPr>
        <p:txBody>
          <a:bodyPr/>
          <a:lstStyle/>
          <a:p>
            <a:pPr marL="457200" lvl="1" indent="0">
              <a:buNone/>
            </a:pPr>
            <a:r>
              <a:rPr lang="en-CA" b="1" u="sng" dirty="0"/>
              <a:t>Ezekiel 6:1-7 ESV</a:t>
            </a:r>
          </a:p>
          <a:p>
            <a:pPr marL="457200" lvl="1" indent="0">
              <a:buNone/>
            </a:pPr>
            <a:r>
              <a:rPr lang="en-CA" dirty="0"/>
              <a:t>The word of the LORD came to me: “Son of man, set your face toward the </a:t>
            </a:r>
            <a:r>
              <a:rPr lang="en-CA" b="1" dirty="0">
                <a:highlight>
                  <a:srgbClr val="FFFF00"/>
                </a:highlight>
              </a:rPr>
              <a:t>mountains of Israel</a:t>
            </a:r>
            <a:r>
              <a:rPr lang="en-CA" dirty="0"/>
              <a:t>, and prophesy against them, and say, You mountains of Israel, hear the word of the Lord GOD!  Thus says the Lord GOD to the mountains and the hills, to the ravines and the valleys: Behold, I, even I, will bring a sword upon you, and </a:t>
            </a:r>
            <a:r>
              <a:rPr lang="en-CA" b="1" dirty="0">
                <a:highlight>
                  <a:srgbClr val="FFFF00"/>
                </a:highlight>
              </a:rPr>
              <a:t>I will destroy your high places</a:t>
            </a:r>
            <a:r>
              <a:rPr lang="en-CA" dirty="0"/>
              <a:t>.</a:t>
            </a:r>
          </a:p>
          <a:p>
            <a:pPr marL="457200" lvl="1" indent="0">
              <a:buNone/>
            </a:pPr>
            <a:r>
              <a:rPr lang="en-CA" dirty="0"/>
              <a:t>Your altars shall become desolate, and your incense altars shall be broken, and </a:t>
            </a:r>
            <a:r>
              <a:rPr lang="en-CA" b="1" dirty="0">
                <a:highlight>
                  <a:srgbClr val="FFFF00"/>
                </a:highlight>
              </a:rPr>
              <a:t>I will cast down your slain before your idols</a:t>
            </a:r>
            <a:r>
              <a:rPr lang="en-CA" dirty="0"/>
              <a:t>.  And I will lay the dead bodies of the people of Israel before their idols, and I will scatter your bones around your altars.  </a:t>
            </a:r>
          </a:p>
          <a:p>
            <a:pPr marL="457200" lvl="1" indent="0">
              <a:buNone/>
            </a:pPr>
            <a:r>
              <a:rPr lang="en-CA" dirty="0"/>
              <a:t>Wherever you dwell,  the cities shall be waste and </a:t>
            </a:r>
            <a:r>
              <a:rPr lang="en-CA" b="1" dirty="0">
                <a:highlight>
                  <a:srgbClr val="FFFF00"/>
                </a:highlight>
              </a:rPr>
              <a:t>the high places ruined</a:t>
            </a:r>
            <a:r>
              <a:rPr lang="en-CA" dirty="0"/>
              <a:t>, so that your altars will be waste and ruined, </a:t>
            </a:r>
            <a:r>
              <a:rPr lang="en-CA" b="1" dirty="0">
                <a:highlight>
                  <a:srgbClr val="FFFF00"/>
                </a:highlight>
              </a:rPr>
              <a:t>your idols broken and destroyed</a:t>
            </a:r>
            <a:r>
              <a:rPr lang="en-CA" dirty="0"/>
              <a:t>, your incense altars cut down, and your works wiped out.   </a:t>
            </a:r>
          </a:p>
          <a:p>
            <a:pPr marL="457200" lvl="1" indent="0">
              <a:buNone/>
            </a:pPr>
            <a:r>
              <a:rPr lang="en-CA" dirty="0"/>
              <a:t>And the slain shall fall in your midst, and </a:t>
            </a:r>
            <a:r>
              <a:rPr lang="en-CA" b="1" dirty="0">
                <a:highlight>
                  <a:srgbClr val="FFFF00"/>
                </a:highlight>
              </a:rPr>
              <a:t>you shall know that I am the LORD</a:t>
            </a:r>
            <a:r>
              <a:rPr lang="en-CA" dirty="0"/>
              <a:t>.</a:t>
            </a:r>
          </a:p>
          <a:p>
            <a:r>
              <a:rPr lang="en-CA" dirty="0"/>
              <a:t>It was an established feature of Canaanite religion to set up places of idolatrous worship on the tops of mountains or hills:  </a:t>
            </a:r>
            <a:r>
              <a:rPr lang="he-IL" dirty="0">
                <a:cs typeface="+mj-cs"/>
              </a:rPr>
              <a:t>בָּמָה</a:t>
            </a:r>
            <a:r>
              <a:rPr lang="en-CA" dirty="0"/>
              <a:t> – bamah, “high place” </a:t>
            </a:r>
          </a:p>
        </p:txBody>
      </p:sp>
    </p:spTree>
    <p:extLst>
      <p:ext uri="{BB962C8B-B14F-4D97-AF65-F5344CB8AC3E}">
        <p14:creationId xmlns:p14="http://schemas.microsoft.com/office/powerpoint/2010/main" val="63370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p&#10;&#10;Description automatically generated">
            <a:extLst>
              <a:ext uri="{FF2B5EF4-FFF2-40B4-BE49-F238E27FC236}">
                <a16:creationId xmlns:a16="http://schemas.microsoft.com/office/drawing/2014/main" id="{3D4CBBF1-573A-43A8-95C9-B27D960008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347580"/>
            <a:ext cx="4823012" cy="3510420"/>
          </a:xfrm>
          <a:prstGeom prst="rect">
            <a:avLst/>
          </a:prstGeom>
        </p:spPr>
      </p:pic>
      <p:pic>
        <p:nvPicPr>
          <p:cNvPr id="5" name="Picture 4" descr="Map&#10;&#10;Description automatically generated">
            <a:extLst>
              <a:ext uri="{FF2B5EF4-FFF2-40B4-BE49-F238E27FC236}">
                <a16:creationId xmlns:a16="http://schemas.microsoft.com/office/drawing/2014/main" id="{2F72DBC8-F072-41DA-9D72-49F15F4ABBD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835" y="3010287"/>
            <a:ext cx="5038165" cy="3847713"/>
          </a:xfrm>
          <a:prstGeom prst="rect">
            <a:avLst/>
          </a:prstGeom>
        </p:spPr>
      </p:pic>
      <p:pic>
        <p:nvPicPr>
          <p:cNvPr id="9" name="Picture 8" descr="Map&#10;&#10;Description automatically generated">
            <a:extLst>
              <a:ext uri="{FF2B5EF4-FFF2-40B4-BE49-F238E27FC236}">
                <a16:creationId xmlns:a16="http://schemas.microsoft.com/office/drawing/2014/main" id="{FA57A2C0-3FEC-420C-AF61-93553AFA3F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96000" y="0"/>
            <a:ext cx="4823012" cy="3703748"/>
          </a:xfrm>
          <a:prstGeom prst="rect">
            <a:avLst/>
          </a:prstGeom>
        </p:spPr>
      </p:pic>
      <p:sp>
        <p:nvSpPr>
          <p:cNvPr id="11" name="TextBox 10">
            <a:extLst>
              <a:ext uri="{FF2B5EF4-FFF2-40B4-BE49-F238E27FC236}">
                <a16:creationId xmlns:a16="http://schemas.microsoft.com/office/drawing/2014/main" id="{2F3E2CF2-9075-4558-8F20-9D3151E66A17}"/>
              </a:ext>
            </a:extLst>
          </p:cNvPr>
          <p:cNvSpPr txBox="1"/>
          <p:nvPr/>
        </p:nvSpPr>
        <p:spPr>
          <a:xfrm>
            <a:off x="1057835" y="782499"/>
            <a:ext cx="5038165" cy="1754326"/>
          </a:xfrm>
          <a:prstGeom prst="rect">
            <a:avLst/>
          </a:prstGeom>
          <a:noFill/>
        </p:spPr>
        <p:txBody>
          <a:bodyPr wrap="square">
            <a:spAutoFit/>
          </a:bodyPr>
          <a:lstStyle/>
          <a:p>
            <a:r>
              <a:rPr lang="en-CA" sz="5400" dirty="0">
                <a:latin typeface="Arial Black" panose="020B0A04020102020204" pitchFamily="34" charset="0"/>
              </a:rPr>
              <a:t>Mountains and Hills</a:t>
            </a:r>
          </a:p>
        </p:txBody>
      </p:sp>
    </p:spTree>
    <p:extLst>
      <p:ext uri="{BB962C8B-B14F-4D97-AF65-F5344CB8AC3E}">
        <p14:creationId xmlns:p14="http://schemas.microsoft.com/office/powerpoint/2010/main" val="309919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C8123-67E4-49D5-8ECE-01BE5499F047}"/>
              </a:ext>
            </a:extLst>
          </p:cNvPr>
          <p:cNvSpPr>
            <a:spLocks noGrp="1"/>
          </p:cNvSpPr>
          <p:nvPr>
            <p:ph type="title"/>
          </p:nvPr>
        </p:nvSpPr>
        <p:spPr>
          <a:xfrm>
            <a:off x="838200" y="1"/>
            <a:ext cx="10515600" cy="1165411"/>
          </a:xfrm>
        </p:spPr>
        <p:txBody>
          <a:bodyPr/>
          <a:lstStyle/>
          <a:p>
            <a:pPr algn="ctr"/>
            <a:r>
              <a:rPr lang="en-CA" i="1" dirty="0">
                <a:latin typeface="Arial Black" panose="020B0A04020102020204" pitchFamily="34" charset="0"/>
              </a:rPr>
              <a:t>bamah</a:t>
            </a:r>
            <a:r>
              <a:rPr lang="en-CA" dirty="0">
                <a:latin typeface="Arial Black" panose="020B0A04020102020204" pitchFamily="34" charset="0"/>
              </a:rPr>
              <a:t> – High Place </a:t>
            </a:r>
          </a:p>
        </p:txBody>
      </p:sp>
      <p:sp>
        <p:nvSpPr>
          <p:cNvPr id="3" name="Content Placeholder 2">
            <a:extLst>
              <a:ext uri="{FF2B5EF4-FFF2-40B4-BE49-F238E27FC236}">
                <a16:creationId xmlns:a16="http://schemas.microsoft.com/office/drawing/2014/main" id="{2CC0CCB5-A481-471D-A4A0-3B1E96E09045}"/>
              </a:ext>
            </a:extLst>
          </p:cNvPr>
          <p:cNvSpPr>
            <a:spLocks noGrp="1"/>
          </p:cNvSpPr>
          <p:nvPr>
            <p:ph idx="1"/>
          </p:nvPr>
        </p:nvSpPr>
        <p:spPr>
          <a:xfrm>
            <a:off x="0" y="1165412"/>
            <a:ext cx="12192000" cy="5692587"/>
          </a:xfrm>
        </p:spPr>
        <p:txBody>
          <a:bodyPr>
            <a:normAutofit lnSpcReduction="10000"/>
          </a:bodyPr>
          <a:lstStyle/>
          <a:p>
            <a:pPr>
              <a:spcBef>
                <a:spcPts val="0"/>
              </a:spcBef>
            </a:pPr>
            <a:r>
              <a:rPr lang="en-CA" dirty="0"/>
              <a:t>Israel was specifically told to </a:t>
            </a:r>
            <a:r>
              <a:rPr lang="en-CA" b="1" dirty="0">
                <a:highlight>
                  <a:srgbClr val="FFFF00"/>
                </a:highlight>
              </a:rPr>
              <a:t>destroy the Canaanite High Places</a:t>
            </a:r>
            <a:r>
              <a:rPr lang="en-CA" dirty="0"/>
              <a:t>:</a:t>
            </a:r>
          </a:p>
          <a:p>
            <a:pPr marL="457200" lvl="1" indent="0">
              <a:spcBef>
                <a:spcPts val="0"/>
              </a:spcBef>
              <a:buNone/>
            </a:pPr>
            <a:r>
              <a:rPr lang="en-CA" b="1" u="sng" dirty="0"/>
              <a:t>Numbers 33:51-52 ESV</a:t>
            </a:r>
          </a:p>
          <a:p>
            <a:pPr marL="457200" lvl="1" indent="0">
              <a:spcBef>
                <a:spcPts val="0"/>
              </a:spcBef>
              <a:buNone/>
            </a:pPr>
            <a:r>
              <a:rPr lang="en-CA" b="1" dirty="0">
                <a:highlight>
                  <a:srgbClr val="FFFF00"/>
                </a:highlight>
              </a:rPr>
              <a:t>When you pass over the Jordan into the land of Canaan</a:t>
            </a:r>
            <a:r>
              <a:rPr lang="en-CA" dirty="0"/>
              <a:t>, then you shall drive out all the inhabitants of the land from before you and destroy all their figured stones and destroy all their metal images and </a:t>
            </a:r>
            <a:r>
              <a:rPr lang="en-CA" b="1" dirty="0">
                <a:highlight>
                  <a:srgbClr val="FFFF00"/>
                </a:highlight>
              </a:rPr>
              <a:t>demolish all their high places</a:t>
            </a:r>
            <a:r>
              <a:rPr lang="en-CA" dirty="0"/>
              <a:t>.</a:t>
            </a:r>
          </a:p>
          <a:p>
            <a:r>
              <a:rPr lang="en-CA" dirty="0"/>
              <a:t>Solomon led Israel into idolatry:</a:t>
            </a:r>
          </a:p>
          <a:p>
            <a:pPr marL="457200" lvl="1" indent="0">
              <a:spcBef>
                <a:spcPts val="0"/>
              </a:spcBef>
              <a:buNone/>
            </a:pPr>
            <a:r>
              <a:rPr lang="en-CA" b="1" u="sng" dirty="0"/>
              <a:t>1 Kings 11:7-8 ESV</a:t>
            </a:r>
          </a:p>
          <a:p>
            <a:pPr marL="457200" lvl="1" indent="0">
              <a:spcBef>
                <a:spcPts val="0"/>
              </a:spcBef>
              <a:buNone/>
            </a:pPr>
            <a:r>
              <a:rPr lang="en-CA" dirty="0"/>
              <a:t>Then </a:t>
            </a:r>
            <a:r>
              <a:rPr lang="en-CA" b="1" dirty="0">
                <a:highlight>
                  <a:srgbClr val="FFFF00"/>
                </a:highlight>
              </a:rPr>
              <a:t>Solomon built a high place</a:t>
            </a:r>
            <a:r>
              <a:rPr lang="en-CA" dirty="0"/>
              <a:t> for </a:t>
            </a:r>
            <a:r>
              <a:rPr lang="en-CA" dirty="0" err="1"/>
              <a:t>Chemosh</a:t>
            </a:r>
            <a:r>
              <a:rPr lang="en-CA" dirty="0"/>
              <a:t> the abomination of Moab, and for Molech the abomination of the Ammonites, </a:t>
            </a:r>
            <a:r>
              <a:rPr lang="en-CA" b="1" dirty="0">
                <a:highlight>
                  <a:srgbClr val="FFFF00"/>
                </a:highlight>
              </a:rPr>
              <a:t>on the mountain east of Jerusalem</a:t>
            </a:r>
            <a:r>
              <a:rPr lang="en-CA" dirty="0"/>
              <a:t>.  And so he did for all his foreign wives, who </a:t>
            </a:r>
            <a:r>
              <a:rPr lang="en-CA" b="1" dirty="0">
                <a:highlight>
                  <a:srgbClr val="FFFF00"/>
                </a:highlight>
              </a:rPr>
              <a:t>made offerings and sacrificed to their gods</a:t>
            </a:r>
            <a:r>
              <a:rPr lang="en-CA" dirty="0"/>
              <a:t>.</a:t>
            </a:r>
          </a:p>
          <a:p>
            <a:r>
              <a:rPr lang="en-CA" dirty="0"/>
              <a:t>Jeroboam and Rehoboam followed suit:</a:t>
            </a:r>
          </a:p>
          <a:p>
            <a:pPr marL="457200" lvl="1" indent="0">
              <a:spcBef>
                <a:spcPts val="0"/>
              </a:spcBef>
              <a:buNone/>
            </a:pPr>
            <a:r>
              <a:rPr lang="en-CA" b="1" u="sng" dirty="0"/>
              <a:t>1 Kings 12:31, 14:21-23 ESV  </a:t>
            </a:r>
          </a:p>
          <a:p>
            <a:pPr marL="457200" lvl="1" indent="0">
              <a:spcBef>
                <a:spcPts val="0"/>
              </a:spcBef>
              <a:buNone/>
            </a:pPr>
            <a:r>
              <a:rPr lang="en-CA" dirty="0"/>
              <a:t>[Jeroboam] also </a:t>
            </a:r>
            <a:r>
              <a:rPr lang="en-CA" b="1" dirty="0">
                <a:highlight>
                  <a:srgbClr val="FFFF00"/>
                </a:highlight>
              </a:rPr>
              <a:t>made temples on high places</a:t>
            </a:r>
            <a:r>
              <a:rPr lang="en-CA" dirty="0"/>
              <a:t> …</a:t>
            </a:r>
          </a:p>
          <a:p>
            <a:pPr marL="457200" lvl="1" indent="0">
              <a:spcBef>
                <a:spcPts val="0"/>
              </a:spcBef>
              <a:buNone/>
            </a:pPr>
            <a:r>
              <a:rPr lang="en-CA" b="1" dirty="0">
                <a:highlight>
                  <a:srgbClr val="FFFF00"/>
                </a:highlight>
              </a:rPr>
              <a:t>Rehoboam … And Judah</a:t>
            </a:r>
            <a:r>
              <a:rPr lang="en-CA" dirty="0"/>
              <a:t> did what was evil in the sight of the LORD, and they provoked him to jealousy with their sins that they committed, more than all that their fathers had done.  For they also </a:t>
            </a:r>
            <a:r>
              <a:rPr lang="en-CA" b="1" dirty="0">
                <a:highlight>
                  <a:srgbClr val="FFFF00"/>
                </a:highlight>
              </a:rPr>
              <a:t>built for themselves high places and pillars and </a:t>
            </a:r>
            <a:r>
              <a:rPr lang="en-CA" b="1" dirty="0" err="1">
                <a:highlight>
                  <a:srgbClr val="FFFF00"/>
                </a:highlight>
              </a:rPr>
              <a:t>Asherim</a:t>
            </a:r>
            <a:r>
              <a:rPr lang="en-CA" b="1" dirty="0">
                <a:highlight>
                  <a:srgbClr val="FFFF00"/>
                </a:highlight>
              </a:rPr>
              <a:t> on every high hill and under every green tree</a:t>
            </a:r>
            <a:r>
              <a:rPr lang="en-CA" dirty="0"/>
              <a:t> …</a:t>
            </a:r>
          </a:p>
        </p:txBody>
      </p:sp>
    </p:spTree>
    <p:extLst>
      <p:ext uri="{BB962C8B-B14F-4D97-AF65-F5344CB8AC3E}">
        <p14:creationId xmlns:p14="http://schemas.microsoft.com/office/powerpoint/2010/main" val="112135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E5CD-0EB6-488D-BF58-017C7F2C0B35}"/>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A Few Will Repent</a:t>
            </a:r>
          </a:p>
        </p:txBody>
      </p:sp>
      <p:sp>
        <p:nvSpPr>
          <p:cNvPr id="3" name="Content Placeholder 2">
            <a:extLst>
              <a:ext uri="{FF2B5EF4-FFF2-40B4-BE49-F238E27FC236}">
                <a16:creationId xmlns:a16="http://schemas.microsoft.com/office/drawing/2014/main" id="{19727C2D-229D-48B8-B914-EDCF05C94CF2}"/>
              </a:ext>
            </a:extLst>
          </p:cNvPr>
          <p:cNvSpPr>
            <a:spLocks noGrp="1"/>
          </p:cNvSpPr>
          <p:nvPr>
            <p:ph idx="1"/>
          </p:nvPr>
        </p:nvSpPr>
        <p:spPr>
          <a:xfrm>
            <a:off x="0" y="1147482"/>
            <a:ext cx="12192000" cy="5710517"/>
          </a:xfrm>
        </p:spPr>
        <p:txBody>
          <a:bodyPr>
            <a:normAutofit/>
          </a:bodyPr>
          <a:lstStyle/>
          <a:p>
            <a:r>
              <a:rPr lang="en-CA" dirty="0"/>
              <a:t>This is Ezekiel’s </a:t>
            </a:r>
            <a:r>
              <a:rPr lang="en-CA" b="1" dirty="0">
                <a:highlight>
                  <a:srgbClr val="FFFF00"/>
                </a:highlight>
              </a:rPr>
              <a:t>first message of repentance</a:t>
            </a:r>
            <a:r>
              <a:rPr lang="en-CA" dirty="0"/>
              <a:t> to the exiles, it alludes to the symbolic action of “cutting the hair”:</a:t>
            </a:r>
          </a:p>
          <a:p>
            <a:pPr marL="457200" lvl="1" indent="0">
              <a:spcBef>
                <a:spcPts val="0"/>
              </a:spcBef>
              <a:buNone/>
            </a:pPr>
            <a:r>
              <a:rPr lang="en-CA" b="1" u="sng" dirty="0"/>
              <a:t>Ezekiel 6:8-10 ESV</a:t>
            </a:r>
          </a:p>
          <a:p>
            <a:pPr marL="457200" lvl="1" indent="0">
              <a:spcBef>
                <a:spcPts val="0"/>
              </a:spcBef>
              <a:buNone/>
            </a:pPr>
            <a:r>
              <a:rPr lang="en-CA" b="1" dirty="0">
                <a:highlight>
                  <a:srgbClr val="FFFF00"/>
                </a:highlight>
              </a:rPr>
              <a:t>Yet I will leave some of you alive</a:t>
            </a:r>
            <a:r>
              <a:rPr lang="en-CA" dirty="0"/>
              <a:t>.  When you have among the nations some who escape the sword, and when you are scattered through the countries, then those of you who escape </a:t>
            </a:r>
            <a:r>
              <a:rPr lang="en-CA" b="1" dirty="0">
                <a:highlight>
                  <a:srgbClr val="FFFF00"/>
                </a:highlight>
              </a:rPr>
              <a:t>will remember me among</a:t>
            </a:r>
            <a:r>
              <a:rPr lang="en-CA" dirty="0"/>
              <a:t> the nations where they are carried captive, how I have been broken over their whoring heart that has departed from me and over their eyes that go whoring after their idols.  And </a:t>
            </a:r>
            <a:r>
              <a:rPr lang="en-CA" b="1" dirty="0">
                <a:highlight>
                  <a:srgbClr val="FFFF00"/>
                </a:highlight>
              </a:rPr>
              <a:t>they will be loathsome in their own sight for the evils that they have committed,</a:t>
            </a:r>
            <a:r>
              <a:rPr lang="en-CA" dirty="0"/>
              <a:t> for all their abominations.  And </a:t>
            </a:r>
            <a:r>
              <a:rPr lang="en-CA" b="1" dirty="0">
                <a:highlight>
                  <a:srgbClr val="FFFF00"/>
                </a:highlight>
              </a:rPr>
              <a:t>they shall know that I am the LORD.  I have not said in vain that I would do this evil to them</a:t>
            </a:r>
            <a:r>
              <a:rPr lang="en-CA" dirty="0"/>
              <a:t>.”</a:t>
            </a:r>
          </a:p>
          <a:p>
            <a:pPr>
              <a:spcBef>
                <a:spcPts val="600"/>
              </a:spcBef>
            </a:pPr>
            <a:r>
              <a:rPr lang="en-CA" dirty="0"/>
              <a:t>This is a direct allusion to the promise of forgiveness after the covenant curses:</a:t>
            </a:r>
          </a:p>
          <a:p>
            <a:pPr marL="457200" lvl="1" indent="0">
              <a:spcBef>
                <a:spcPts val="0"/>
              </a:spcBef>
              <a:buNone/>
            </a:pPr>
            <a:r>
              <a:rPr lang="en-CA" b="1" u="sng" dirty="0"/>
              <a:t>Leviticus 26:40-44 ESV</a:t>
            </a:r>
          </a:p>
          <a:p>
            <a:pPr marL="457200" lvl="1" indent="0">
              <a:spcBef>
                <a:spcPts val="0"/>
              </a:spcBef>
              <a:buNone/>
            </a:pPr>
            <a:r>
              <a:rPr lang="en-CA" dirty="0"/>
              <a:t>But </a:t>
            </a:r>
            <a:r>
              <a:rPr lang="en-CA" b="1" dirty="0">
                <a:highlight>
                  <a:srgbClr val="FFFF00"/>
                </a:highlight>
              </a:rPr>
              <a:t>if they confess their iniquity</a:t>
            </a:r>
            <a:r>
              <a:rPr lang="en-CA" dirty="0"/>
              <a:t> and … if then </a:t>
            </a:r>
            <a:r>
              <a:rPr lang="en-CA" b="1" dirty="0">
                <a:highlight>
                  <a:srgbClr val="FFFF00"/>
                </a:highlight>
              </a:rPr>
              <a:t>their uncircumcised heart is humbled</a:t>
            </a:r>
            <a:r>
              <a:rPr lang="en-CA" dirty="0"/>
              <a:t> and </a:t>
            </a:r>
            <a:r>
              <a:rPr lang="en-CA" b="1" dirty="0">
                <a:highlight>
                  <a:srgbClr val="FFFF00"/>
                </a:highlight>
              </a:rPr>
              <a:t>they make amends for their iniquity</a:t>
            </a:r>
            <a:r>
              <a:rPr lang="en-CA" dirty="0"/>
              <a:t>, then </a:t>
            </a:r>
            <a:r>
              <a:rPr lang="en-CA" b="1" dirty="0">
                <a:highlight>
                  <a:srgbClr val="FFFF00"/>
                </a:highlight>
              </a:rPr>
              <a:t>I will remember my covenant</a:t>
            </a:r>
            <a:r>
              <a:rPr lang="en-CA" dirty="0"/>
              <a:t> … I will not spurn them, neither will I abhor them so as to destroy them utterly and break my covenant with them, </a:t>
            </a:r>
            <a:r>
              <a:rPr lang="en-CA" b="1" dirty="0">
                <a:highlight>
                  <a:srgbClr val="FFFF00"/>
                </a:highlight>
              </a:rPr>
              <a:t>for I am the LORD their God</a:t>
            </a:r>
            <a:r>
              <a:rPr lang="en-CA" dirty="0"/>
              <a:t>.  </a:t>
            </a:r>
          </a:p>
        </p:txBody>
      </p:sp>
    </p:spTree>
    <p:extLst>
      <p:ext uri="{BB962C8B-B14F-4D97-AF65-F5344CB8AC3E}">
        <p14:creationId xmlns:p14="http://schemas.microsoft.com/office/powerpoint/2010/main" val="3325357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23AFD-F1CA-47A3-91E4-B076A775A88E}"/>
              </a:ext>
            </a:extLst>
          </p:cNvPr>
          <p:cNvSpPr>
            <a:spLocks noGrp="1"/>
          </p:cNvSpPr>
          <p:nvPr>
            <p:ph type="title"/>
          </p:nvPr>
        </p:nvSpPr>
        <p:spPr>
          <a:xfrm>
            <a:off x="838200" y="1"/>
            <a:ext cx="10515600" cy="1111623"/>
          </a:xfrm>
        </p:spPr>
        <p:txBody>
          <a:bodyPr/>
          <a:lstStyle/>
          <a:p>
            <a:pPr algn="ctr"/>
            <a:r>
              <a:rPr lang="en-CA" dirty="0">
                <a:latin typeface="Arial Black" panose="020B0A04020102020204" pitchFamily="34" charset="0"/>
              </a:rPr>
              <a:t>The Sinai Covenant</a:t>
            </a:r>
          </a:p>
        </p:txBody>
      </p:sp>
      <p:sp>
        <p:nvSpPr>
          <p:cNvPr id="3" name="Content Placeholder 2">
            <a:extLst>
              <a:ext uri="{FF2B5EF4-FFF2-40B4-BE49-F238E27FC236}">
                <a16:creationId xmlns:a16="http://schemas.microsoft.com/office/drawing/2014/main" id="{944556C1-C771-4736-9732-C8F85E6A1660}"/>
              </a:ext>
            </a:extLst>
          </p:cNvPr>
          <p:cNvSpPr>
            <a:spLocks noGrp="1"/>
          </p:cNvSpPr>
          <p:nvPr>
            <p:ph idx="1"/>
          </p:nvPr>
        </p:nvSpPr>
        <p:spPr>
          <a:xfrm>
            <a:off x="0" y="1111624"/>
            <a:ext cx="12192000" cy="5746375"/>
          </a:xfrm>
        </p:spPr>
        <p:txBody>
          <a:bodyPr/>
          <a:lstStyle/>
          <a:p>
            <a:pPr marL="457200" lvl="1" indent="0">
              <a:buNone/>
            </a:pPr>
            <a:r>
              <a:rPr lang="en-CA" b="1" u="sng" dirty="0"/>
              <a:t>Exodus 19:3-8 ESV</a:t>
            </a:r>
          </a:p>
          <a:p>
            <a:pPr marL="457200" lvl="1" indent="0">
              <a:buNone/>
            </a:pPr>
            <a:r>
              <a:rPr lang="en-CA" dirty="0"/>
              <a:t>The LORD called to him out of the mountain, saying, “Thus you shall say to the house of Jacob, and tell the people of Israel: ‘</a:t>
            </a:r>
            <a:r>
              <a:rPr lang="en-CA" b="1" dirty="0">
                <a:highlight>
                  <a:srgbClr val="FFFF00"/>
                </a:highlight>
              </a:rPr>
              <a:t>You yourselves have seen what I did to the Egyptians</a:t>
            </a:r>
            <a:r>
              <a:rPr lang="en-CA" dirty="0"/>
              <a:t>, and how I bore you on eagles’ wings and brought you to myself.  Now therefore, if you will indeed </a:t>
            </a:r>
            <a:r>
              <a:rPr lang="en-CA" b="1" dirty="0">
                <a:highlight>
                  <a:srgbClr val="FFFF00"/>
                </a:highlight>
              </a:rPr>
              <a:t>obey my voice</a:t>
            </a:r>
            <a:r>
              <a:rPr lang="en-CA" dirty="0"/>
              <a:t> and </a:t>
            </a:r>
            <a:r>
              <a:rPr lang="en-CA" b="1" dirty="0">
                <a:highlight>
                  <a:srgbClr val="FFFF00"/>
                </a:highlight>
              </a:rPr>
              <a:t>keep my covenant</a:t>
            </a:r>
            <a:r>
              <a:rPr lang="en-CA" dirty="0"/>
              <a:t>, you shall be my treasured possession among all peoples, for all the earth is mine;  and you shall </a:t>
            </a:r>
            <a:r>
              <a:rPr lang="en-CA" b="1" dirty="0">
                <a:highlight>
                  <a:srgbClr val="FFFF00"/>
                </a:highlight>
              </a:rPr>
              <a:t>be to me a kingdom of priests and a holy nation</a:t>
            </a:r>
            <a:r>
              <a:rPr lang="en-CA" dirty="0"/>
              <a:t>.’  These are the words that you shall speak to the people of Israel.”  So Moses came and called </a:t>
            </a:r>
            <a:r>
              <a:rPr lang="en-CA" b="1" dirty="0">
                <a:highlight>
                  <a:srgbClr val="FFFF00"/>
                </a:highlight>
              </a:rPr>
              <a:t>the elders of the people</a:t>
            </a:r>
            <a:r>
              <a:rPr lang="en-CA" dirty="0"/>
              <a:t> and set before them all these words that the LORD had commanded him.  </a:t>
            </a:r>
            <a:r>
              <a:rPr lang="en-CA" b="1" dirty="0">
                <a:highlight>
                  <a:srgbClr val="FFFF00"/>
                </a:highlight>
              </a:rPr>
              <a:t>All the people</a:t>
            </a:r>
            <a:r>
              <a:rPr lang="en-CA" dirty="0"/>
              <a:t> answered together and said, “</a:t>
            </a:r>
            <a:r>
              <a:rPr lang="en-CA" b="1" dirty="0">
                <a:highlight>
                  <a:srgbClr val="FFFF00"/>
                </a:highlight>
              </a:rPr>
              <a:t>All that the LORD has spoken we will do</a:t>
            </a:r>
            <a:r>
              <a:rPr lang="en-CA" dirty="0"/>
              <a:t>.”</a:t>
            </a:r>
          </a:p>
          <a:p>
            <a:r>
              <a:rPr lang="en-CA" b="1" dirty="0">
                <a:highlight>
                  <a:srgbClr val="FFFF00"/>
                </a:highlight>
              </a:rPr>
              <a:t>Three stipulations</a:t>
            </a:r>
            <a:r>
              <a:rPr lang="en-CA" dirty="0"/>
              <a:t>: </a:t>
            </a:r>
          </a:p>
          <a:p>
            <a:pPr lvl="1">
              <a:buFont typeface="Wingdings" panose="05000000000000000000" pitchFamily="2" charset="2"/>
              <a:buChar char="Ø"/>
            </a:pPr>
            <a:r>
              <a:rPr lang="en-CA" b="1" dirty="0">
                <a:highlight>
                  <a:srgbClr val="FFFF00"/>
                </a:highlight>
              </a:rPr>
              <a:t>obey my voice</a:t>
            </a:r>
            <a:r>
              <a:rPr lang="en-CA" dirty="0"/>
              <a:t> – all “torah” explains what it means “to obey”, idolatry is the principle violation</a:t>
            </a:r>
          </a:p>
          <a:p>
            <a:pPr lvl="1">
              <a:buFont typeface="Wingdings" panose="05000000000000000000" pitchFamily="2" charset="2"/>
              <a:buChar char="Ø"/>
            </a:pPr>
            <a:r>
              <a:rPr lang="en-CA" b="1" dirty="0">
                <a:highlight>
                  <a:srgbClr val="FFFF00"/>
                </a:highlight>
              </a:rPr>
              <a:t>keep my covenant</a:t>
            </a:r>
            <a:r>
              <a:rPr lang="en-CA" dirty="0"/>
              <a:t> – live in perpetuity by this agreement </a:t>
            </a:r>
          </a:p>
          <a:p>
            <a:pPr lvl="1">
              <a:buFont typeface="Wingdings" panose="05000000000000000000" pitchFamily="2" charset="2"/>
              <a:buChar char="Ø"/>
            </a:pPr>
            <a:r>
              <a:rPr lang="en-CA" dirty="0"/>
              <a:t>be to me a kingdom of priests and a holy nation – the objective of the covenant</a:t>
            </a:r>
          </a:p>
          <a:p>
            <a:endParaRPr lang="en-CA" dirty="0"/>
          </a:p>
        </p:txBody>
      </p:sp>
    </p:spTree>
    <p:extLst>
      <p:ext uri="{BB962C8B-B14F-4D97-AF65-F5344CB8AC3E}">
        <p14:creationId xmlns:p14="http://schemas.microsoft.com/office/powerpoint/2010/main" val="3922839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211C1-C73D-4CEC-B2E9-4F8616A50E87}"/>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Leviticus Chapter Twenty-six</a:t>
            </a:r>
          </a:p>
        </p:txBody>
      </p:sp>
      <p:sp>
        <p:nvSpPr>
          <p:cNvPr id="3" name="Content Placeholder 2">
            <a:extLst>
              <a:ext uri="{FF2B5EF4-FFF2-40B4-BE49-F238E27FC236}">
                <a16:creationId xmlns:a16="http://schemas.microsoft.com/office/drawing/2014/main" id="{9D19B751-974F-4DA4-A6F2-3F5AF2F8124E}"/>
              </a:ext>
            </a:extLst>
          </p:cNvPr>
          <p:cNvSpPr>
            <a:spLocks noGrp="1"/>
          </p:cNvSpPr>
          <p:nvPr>
            <p:ph idx="1"/>
          </p:nvPr>
        </p:nvSpPr>
        <p:spPr>
          <a:xfrm>
            <a:off x="0" y="1147482"/>
            <a:ext cx="12192000" cy="5710517"/>
          </a:xfrm>
        </p:spPr>
        <p:txBody>
          <a:bodyPr/>
          <a:lstStyle/>
          <a:p>
            <a:r>
              <a:rPr lang="en-CA" dirty="0"/>
              <a:t>This chapter </a:t>
            </a:r>
            <a:r>
              <a:rPr lang="en-CA" b="1" dirty="0">
                <a:highlight>
                  <a:srgbClr val="FFFF00"/>
                </a:highlight>
              </a:rPr>
              <a:t>completes the original covenant documentation</a:t>
            </a:r>
            <a:r>
              <a:rPr lang="en-CA" dirty="0"/>
              <a:t> by specifying in detail the covenant blessings and curses</a:t>
            </a:r>
          </a:p>
          <a:p>
            <a:r>
              <a:rPr lang="en-CA" dirty="0"/>
              <a:t>The blessings accrue for compliance with the terms of the covenant</a:t>
            </a:r>
          </a:p>
          <a:p>
            <a:r>
              <a:rPr lang="en-CA" dirty="0"/>
              <a:t>The curses accrue if the covenant is broken – violation of the stipulations:</a:t>
            </a:r>
          </a:p>
          <a:p>
            <a:pPr marL="457200" lvl="1" indent="0">
              <a:buNone/>
            </a:pPr>
            <a:r>
              <a:rPr lang="en-CA" b="1" u="sng" dirty="0"/>
              <a:t>Leviticus 26:14-16 ESV</a:t>
            </a:r>
          </a:p>
          <a:p>
            <a:pPr marL="457200" lvl="1" indent="0">
              <a:buNone/>
            </a:pPr>
            <a:r>
              <a:rPr lang="en-CA" dirty="0"/>
              <a:t>But </a:t>
            </a:r>
            <a:r>
              <a:rPr lang="en-CA" b="1" dirty="0">
                <a:highlight>
                  <a:srgbClr val="FFFF00"/>
                </a:highlight>
              </a:rPr>
              <a:t>if you will not listen to me</a:t>
            </a:r>
            <a:r>
              <a:rPr lang="en-CA" dirty="0"/>
              <a:t> and will not do all these commandments, if you spurn my statutes, and if your [mind] abhors my [</a:t>
            </a:r>
            <a:r>
              <a:rPr lang="en-CA" dirty="0" err="1"/>
              <a:t>mishᵉpatim</a:t>
            </a:r>
            <a:r>
              <a:rPr lang="en-CA" dirty="0"/>
              <a:t>], so that you will not do all my commandments, </a:t>
            </a:r>
            <a:r>
              <a:rPr lang="en-CA" b="1" dirty="0">
                <a:highlight>
                  <a:srgbClr val="FFFF00"/>
                </a:highlight>
              </a:rPr>
              <a:t>but break my covenant</a:t>
            </a:r>
            <a:r>
              <a:rPr lang="en-CA" dirty="0"/>
              <a:t>, then I will do this to you: …</a:t>
            </a:r>
          </a:p>
          <a:p>
            <a:r>
              <a:rPr lang="en-CA" dirty="0"/>
              <a:t>By the covenant agreement which made Israel a nation, </a:t>
            </a:r>
            <a:r>
              <a:rPr lang="en-CA" b="1" dirty="0">
                <a:highlight>
                  <a:srgbClr val="FFFF00"/>
                </a:highlight>
              </a:rPr>
              <a:t>YHWH was required to apply the covenant curses</a:t>
            </a:r>
            <a:r>
              <a:rPr lang="en-CA" dirty="0"/>
              <a:t> when Israel broke the covenant</a:t>
            </a:r>
          </a:p>
          <a:p>
            <a:r>
              <a:rPr lang="en-CA" b="1" dirty="0">
                <a:highlight>
                  <a:srgbClr val="FFFF00"/>
                </a:highlight>
              </a:rPr>
              <a:t>YHWH was patient</a:t>
            </a:r>
            <a:r>
              <a:rPr lang="en-CA" dirty="0"/>
              <a:t> with covenant breaking for about a thousand years as he tried to teach Israel to live by his </a:t>
            </a:r>
            <a:r>
              <a:rPr lang="en-CA" i="1" dirty="0"/>
              <a:t>torah</a:t>
            </a:r>
            <a:r>
              <a:rPr lang="en-CA" dirty="0"/>
              <a:t>: </a:t>
            </a:r>
            <a:r>
              <a:rPr lang="en-CA" b="1" dirty="0">
                <a:highlight>
                  <a:srgbClr val="FFFF00"/>
                </a:highlight>
              </a:rPr>
              <a:t>by the time of Ezekiel it was over</a:t>
            </a:r>
          </a:p>
        </p:txBody>
      </p:sp>
    </p:spTree>
    <p:extLst>
      <p:ext uri="{BB962C8B-B14F-4D97-AF65-F5344CB8AC3E}">
        <p14:creationId xmlns:p14="http://schemas.microsoft.com/office/powerpoint/2010/main" val="255540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56420-98B5-4558-9BBB-D12E45BAC719}"/>
              </a:ext>
            </a:extLst>
          </p:cNvPr>
          <p:cNvSpPr>
            <a:spLocks noGrp="1"/>
          </p:cNvSpPr>
          <p:nvPr>
            <p:ph type="title"/>
          </p:nvPr>
        </p:nvSpPr>
        <p:spPr>
          <a:xfrm>
            <a:off x="0" y="0"/>
            <a:ext cx="12192000" cy="1183341"/>
          </a:xfrm>
        </p:spPr>
        <p:txBody>
          <a:bodyPr/>
          <a:lstStyle/>
          <a:p>
            <a:pPr algn="ctr"/>
            <a:r>
              <a:rPr lang="en-CA" dirty="0">
                <a:latin typeface="Arial Black" panose="020B0A04020102020204" pitchFamily="34" charset="0"/>
              </a:rPr>
              <a:t>Reiteration of the Covenant Curses</a:t>
            </a:r>
          </a:p>
        </p:txBody>
      </p:sp>
      <p:sp>
        <p:nvSpPr>
          <p:cNvPr id="3" name="Content Placeholder 2">
            <a:extLst>
              <a:ext uri="{FF2B5EF4-FFF2-40B4-BE49-F238E27FC236}">
                <a16:creationId xmlns:a16="http://schemas.microsoft.com/office/drawing/2014/main" id="{399291ED-213D-495F-A365-8A07671DC08E}"/>
              </a:ext>
            </a:extLst>
          </p:cNvPr>
          <p:cNvSpPr>
            <a:spLocks noGrp="1"/>
          </p:cNvSpPr>
          <p:nvPr>
            <p:ph idx="1"/>
          </p:nvPr>
        </p:nvSpPr>
        <p:spPr>
          <a:xfrm>
            <a:off x="0" y="1183342"/>
            <a:ext cx="12192000" cy="5674658"/>
          </a:xfrm>
        </p:spPr>
        <p:txBody>
          <a:bodyPr>
            <a:normAutofit/>
          </a:bodyPr>
          <a:lstStyle/>
          <a:p>
            <a:pPr marL="457200" lvl="1" indent="0">
              <a:buNone/>
            </a:pPr>
            <a:r>
              <a:rPr lang="en-CA" u="sng" dirty="0"/>
              <a:t>Ezekiel 6:11-14 ESV</a:t>
            </a:r>
          </a:p>
          <a:p>
            <a:pPr marL="457200" lvl="1" indent="0">
              <a:buNone/>
            </a:pPr>
            <a:r>
              <a:rPr lang="en-CA" dirty="0"/>
              <a:t>Thus says the Lord GOD: “Clap your hands and stamp your foot and say, Alas, </a:t>
            </a:r>
            <a:r>
              <a:rPr lang="en-CA" b="1" dirty="0">
                <a:highlight>
                  <a:srgbClr val="FFFF00"/>
                </a:highlight>
              </a:rPr>
              <a:t>because of all the evil abominations of the house of Israel</a:t>
            </a:r>
            <a:r>
              <a:rPr lang="en-CA" dirty="0"/>
              <a:t>, for they shall </a:t>
            </a:r>
            <a:r>
              <a:rPr lang="en-CA" b="1" dirty="0">
                <a:highlight>
                  <a:srgbClr val="FFFF00"/>
                </a:highlight>
              </a:rPr>
              <a:t>fall by the sword</a:t>
            </a:r>
            <a:r>
              <a:rPr lang="en-CA" dirty="0"/>
              <a:t>, </a:t>
            </a:r>
            <a:r>
              <a:rPr lang="en-CA" b="1" dirty="0">
                <a:highlight>
                  <a:srgbClr val="FFFF00"/>
                </a:highlight>
              </a:rPr>
              <a:t>by famine</a:t>
            </a:r>
            <a:r>
              <a:rPr lang="en-CA" dirty="0"/>
              <a:t>, and </a:t>
            </a:r>
            <a:r>
              <a:rPr lang="en-CA" b="1" dirty="0">
                <a:highlight>
                  <a:srgbClr val="FFFF00"/>
                </a:highlight>
              </a:rPr>
              <a:t>by pestilence</a:t>
            </a:r>
            <a:r>
              <a:rPr lang="en-CA" dirty="0"/>
              <a:t>.  He who is </a:t>
            </a:r>
            <a:r>
              <a:rPr lang="en-CA" b="1" dirty="0">
                <a:highlight>
                  <a:srgbClr val="FFFF00"/>
                </a:highlight>
              </a:rPr>
              <a:t>far off shall die</a:t>
            </a:r>
            <a:r>
              <a:rPr lang="en-CA" dirty="0"/>
              <a:t> of pestilence, and he who is </a:t>
            </a:r>
            <a:r>
              <a:rPr lang="en-CA" b="1" dirty="0">
                <a:highlight>
                  <a:srgbClr val="FFFF00"/>
                </a:highlight>
              </a:rPr>
              <a:t>near shall fall</a:t>
            </a:r>
            <a:r>
              <a:rPr lang="en-CA" dirty="0"/>
              <a:t> by the sword, and he who is </a:t>
            </a:r>
            <a:r>
              <a:rPr lang="en-CA" b="1" dirty="0">
                <a:highlight>
                  <a:srgbClr val="FFFF00"/>
                </a:highlight>
              </a:rPr>
              <a:t>left and is preserved shall die</a:t>
            </a:r>
            <a:r>
              <a:rPr lang="en-CA" dirty="0"/>
              <a:t> of famine.  Thus I will spend my fury upon them.  And </a:t>
            </a:r>
            <a:r>
              <a:rPr lang="en-CA" b="1" u="sng" dirty="0">
                <a:highlight>
                  <a:srgbClr val="FFFF00"/>
                </a:highlight>
              </a:rPr>
              <a:t>you shall know that I am the LORD</a:t>
            </a:r>
            <a:r>
              <a:rPr lang="en-CA" dirty="0"/>
              <a:t>, when their </a:t>
            </a:r>
            <a:r>
              <a:rPr lang="en-CA" b="1" dirty="0">
                <a:highlight>
                  <a:srgbClr val="FFFF00"/>
                </a:highlight>
              </a:rPr>
              <a:t>slain lie among their idols</a:t>
            </a:r>
            <a:r>
              <a:rPr lang="en-CA" dirty="0"/>
              <a:t> around their altars, </a:t>
            </a:r>
            <a:r>
              <a:rPr lang="en-CA" b="1" dirty="0">
                <a:highlight>
                  <a:srgbClr val="FFFF00"/>
                </a:highlight>
              </a:rPr>
              <a:t>on every high hill</a:t>
            </a:r>
            <a:r>
              <a:rPr lang="en-CA" dirty="0"/>
              <a:t>, </a:t>
            </a:r>
            <a:r>
              <a:rPr lang="en-CA" b="1" dirty="0">
                <a:highlight>
                  <a:srgbClr val="FFFF00"/>
                </a:highlight>
              </a:rPr>
              <a:t>on all the mountaintops</a:t>
            </a:r>
            <a:r>
              <a:rPr lang="en-CA" dirty="0"/>
              <a:t>, </a:t>
            </a:r>
            <a:r>
              <a:rPr lang="en-CA" b="1" dirty="0">
                <a:highlight>
                  <a:srgbClr val="FFFF00"/>
                </a:highlight>
              </a:rPr>
              <a:t>under every green tree</a:t>
            </a:r>
            <a:r>
              <a:rPr lang="en-CA" dirty="0"/>
              <a:t>, and under every leafy oak, wherever they offered pleasing aroma to all their idols.  And I will </a:t>
            </a:r>
            <a:r>
              <a:rPr lang="en-CA" b="1" dirty="0">
                <a:highlight>
                  <a:srgbClr val="FFFF00"/>
                </a:highlight>
              </a:rPr>
              <a:t>stretch out my hand against</a:t>
            </a:r>
            <a:r>
              <a:rPr lang="en-CA" dirty="0"/>
              <a:t> them and </a:t>
            </a:r>
            <a:r>
              <a:rPr lang="en-CA" b="1" dirty="0">
                <a:highlight>
                  <a:srgbClr val="FFFF00"/>
                </a:highlight>
              </a:rPr>
              <a:t>make the land desolate and waste</a:t>
            </a:r>
            <a:r>
              <a:rPr lang="en-CA" dirty="0"/>
              <a:t>, in all their dwelling places, from the wilderness to </a:t>
            </a:r>
            <a:r>
              <a:rPr lang="en-CA" dirty="0" err="1"/>
              <a:t>Riblah</a:t>
            </a:r>
            <a:r>
              <a:rPr lang="en-CA" dirty="0"/>
              <a:t>.  </a:t>
            </a:r>
            <a:r>
              <a:rPr lang="en-CA" b="1" u="sng" dirty="0">
                <a:highlight>
                  <a:srgbClr val="FFFF00"/>
                </a:highlight>
              </a:rPr>
              <a:t>Then they will know that I am the LORD</a:t>
            </a:r>
            <a:r>
              <a:rPr lang="en-CA" dirty="0"/>
              <a:t>.</a:t>
            </a:r>
          </a:p>
          <a:p>
            <a:r>
              <a:rPr lang="en-CA" dirty="0"/>
              <a:t>This is a depiction of </a:t>
            </a:r>
            <a:r>
              <a:rPr lang="en-CA" b="1" dirty="0">
                <a:highlight>
                  <a:srgbClr val="FFFF00"/>
                </a:highlight>
              </a:rPr>
              <a:t>utter ruin and destruction</a:t>
            </a:r>
            <a:r>
              <a:rPr lang="en-CA" dirty="0"/>
              <a:t>, which did occur in 586BC: it demonstrates how God feels toward sin</a:t>
            </a:r>
          </a:p>
          <a:p>
            <a:r>
              <a:rPr lang="en-CA" dirty="0"/>
              <a:t>The utter destruction will be repeated on the whole world when </a:t>
            </a:r>
            <a:r>
              <a:rPr lang="en-CA" b="1" dirty="0">
                <a:highlight>
                  <a:srgbClr val="FFFF00"/>
                </a:highlight>
              </a:rPr>
              <a:t>The Day of YHWH</a:t>
            </a:r>
            <a:r>
              <a:rPr lang="en-CA" dirty="0"/>
              <a:t> occurs: this is what Ezekiel goes to next in chapter seven … </a:t>
            </a:r>
          </a:p>
        </p:txBody>
      </p:sp>
    </p:spTree>
    <p:extLst>
      <p:ext uri="{BB962C8B-B14F-4D97-AF65-F5344CB8AC3E}">
        <p14:creationId xmlns:p14="http://schemas.microsoft.com/office/powerpoint/2010/main" val="1276579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TotalTime>
  <Words>3915</Words>
  <Application>Microsoft Office PowerPoint</Application>
  <PresentationFormat>Widescreen</PresentationFormat>
  <Paragraphs>167</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Calibri</vt:lpstr>
      <vt:lpstr>Calibri Light</vt:lpstr>
      <vt:lpstr>Source Sans Pro</vt:lpstr>
      <vt:lpstr>Times New Roman</vt:lpstr>
      <vt:lpstr>Wingdings</vt:lpstr>
      <vt:lpstr>Office Theme</vt:lpstr>
      <vt:lpstr>Ezekiel – Retributive Justice</vt:lpstr>
      <vt:lpstr>What is “Retributive Justice”?</vt:lpstr>
      <vt:lpstr>Idolatry – the Root of All Sin</vt:lpstr>
      <vt:lpstr>PowerPoint Presentation</vt:lpstr>
      <vt:lpstr>bamah – High Place </vt:lpstr>
      <vt:lpstr>A Few Will Repent</vt:lpstr>
      <vt:lpstr>The Sinai Covenant</vt:lpstr>
      <vt:lpstr>Leviticus Chapter Twenty-six</vt:lpstr>
      <vt:lpstr>Reiteration of the Covenant Curses</vt:lpstr>
      <vt:lpstr>A Day of YHWH</vt:lpstr>
      <vt:lpstr>The Time is Right</vt:lpstr>
      <vt:lpstr>The Destruction is Inevitable</vt:lpstr>
      <vt:lpstr>Total Collapse of the Social Order</vt:lpstr>
      <vt:lpstr>Retribution for the Corruption</vt:lpstr>
      <vt:lpstr>Ezekiel’s Revelation</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Retributive Justice</dc:title>
  <dc:creator>Mike Whyte</dc:creator>
  <cp:lastModifiedBy>Mike Whyte</cp:lastModifiedBy>
  <cp:revision>15</cp:revision>
  <dcterms:created xsi:type="dcterms:W3CDTF">2022-03-15T11:37:46Z</dcterms:created>
  <dcterms:modified xsi:type="dcterms:W3CDTF">2022-05-31T11:34:48Z</dcterms:modified>
</cp:coreProperties>
</file>