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61" r:id="rId5"/>
    <p:sldId id="262" r:id="rId6"/>
    <p:sldId id="259" r:id="rId7"/>
    <p:sldId id="260" r:id="rId8"/>
    <p:sldId id="268" r:id="rId9"/>
    <p:sldId id="263" r:id="rId10"/>
    <p:sldId id="269" r:id="rId11"/>
    <p:sldId id="270" r:id="rId12"/>
    <p:sldId id="264" r:id="rId13"/>
    <p:sldId id="265" r:id="rId14"/>
    <p:sldId id="266" r:id="rId15"/>
    <p:sldId id="267" r:id="rId16"/>
    <p:sldId id="274" r:id="rId17"/>
    <p:sldId id="271"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69" autoAdjust="0"/>
  </p:normalViewPr>
  <p:slideViewPr>
    <p:cSldViewPr snapToGrid="0">
      <p:cViewPr varScale="1">
        <p:scale>
          <a:sx n="53" d="100"/>
          <a:sy n="53" d="100"/>
        </p:scale>
        <p:origin x="1152" y="78"/>
      </p:cViewPr>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505D58-9FB4-4B08-A798-35649DB7B4AC}" type="datetimeFigureOut">
              <a:rPr lang="en-CA" smtClean="0"/>
              <a:t>2023-02-08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22B0F-CFFB-4C7C-BDDD-0300A5BE0281}" type="slidenum">
              <a:rPr lang="en-CA" smtClean="0"/>
              <a:t>‹#›</a:t>
            </a:fld>
            <a:endParaRPr lang="en-CA"/>
          </a:p>
        </p:txBody>
      </p:sp>
    </p:spTree>
    <p:extLst>
      <p:ext uri="{BB962C8B-B14F-4D97-AF65-F5344CB8AC3E}">
        <p14:creationId xmlns:p14="http://schemas.microsoft.com/office/powerpoint/2010/main" val="89926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Temple Vision is past – among the exiles, it has been explained and discussed, </a:t>
            </a:r>
          </a:p>
          <a:p>
            <a:pPr marL="171450" indent="-171450">
              <a:buFont typeface="Arial" panose="020B0604020202020204" pitchFamily="34" charset="0"/>
              <a:buChar char="•"/>
            </a:pPr>
            <a:r>
              <a:rPr lang="en-CA" dirty="0"/>
              <a:t>now Ezekiel moves on to a current situation among the exiles … </a:t>
            </a:r>
          </a:p>
          <a:p>
            <a:pPr marL="171450" indent="-171450">
              <a:buFont typeface="Arial" panose="020B0604020202020204" pitchFamily="34" charset="0"/>
              <a:buChar char="•"/>
            </a:pPr>
            <a:r>
              <a:rPr lang="en-CA" dirty="0"/>
              <a:t>Three specific groups of people among the exiles were attempting to mislead the exiles</a:t>
            </a:r>
          </a:p>
          <a:p>
            <a:pPr marL="171450" indent="-171450">
              <a:buFont typeface="Arial" panose="020B0604020202020204" pitchFamily="34" charset="0"/>
              <a:buChar char="•"/>
            </a:pPr>
            <a:r>
              <a:rPr lang="en-CA" dirty="0"/>
              <a:t>The prophets and the elders were the natural “thought leaders” based on pre-exile status and position</a:t>
            </a:r>
          </a:p>
          <a:p>
            <a:pPr marL="171450" indent="-171450">
              <a:buFont typeface="Arial" panose="020B0604020202020204" pitchFamily="34" charset="0"/>
              <a:buChar char="•"/>
            </a:pPr>
            <a:r>
              <a:rPr lang="en-CA" dirty="0"/>
              <a:t>“the daughters of your people” seem to be an innovation derived from Babylonian practices</a:t>
            </a:r>
          </a:p>
          <a:p>
            <a:pPr marL="171450" indent="-171450">
              <a:buFont typeface="Arial" panose="020B0604020202020204" pitchFamily="34" charset="0"/>
              <a:buChar char="•"/>
            </a:pPr>
            <a:r>
              <a:rPr lang="en-CA" dirty="0"/>
              <a:t>They were utilized by the other groups to control the people</a:t>
            </a:r>
          </a:p>
          <a:p>
            <a:pPr marL="171450" indent="-171450">
              <a:buFont typeface="Arial" panose="020B0604020202020204" pitchFamily="34" charset="0"/>
              <a:buChar char="•"/>
            </a:pPr>
            <a:r>
              <a:rPr lang="en-CA" dirty="0"/>
              <a:t>YHWH condemns them all</a:t>
            </a:r>
          </a:p>
        </p:txBody>
      </p:sp>
      <p:sp>
        <p:nvSpPr>
          <p:cNvPr id="4" name="Slide Number Placeholder 3"/>
          <p:cNvSpPr>
            <a:spLocks noGrp="1"/>
          </p:cNvSpPr>
          <p:nvPr>
            <p:ph type="sldNum" sz="quarter" idx="5"/>
          </p:nvPr>
        </p:nvSpPr>
        <p:spPr/>
        <p:txBody>
          <a:bodyPr/>
          <a:lstStyle/>
          <a:p>
            <a:fld id="{7E722B0F-CFFB-4C7C-BDDD-0300A5BE0281}" type="slidenum">
              <a:rPr lang="en-CA" smtClean="0"/>
              <a:t>1</a:t>
            </a:fld>
            <a:endParaRPr lang="en-CA"/>
          </a:p>
        </p:txBody>
      </p:sp>
    </p:spTree>
    <p:extLst>
      <p:ext uri="{BB962C8B-B14F-4D97-AF65-F5344CB8AC3E}">
        <p14:creationId xmlns:p14="http://schemas.microsoft.com/office/powerpoint/2010/main" val="4133057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2.  Repentance is require – “Repent and turn away from your idols”</a:t>
            </a:r>
          </a:p>
          <a:p>
            <a:pPr marL="171450" indent="-171450">
              <a:buFont typeface="Arial" panose="020B0604020202020204" pitchFamily="34" charset="0"/>
              <a:buChar char="•"/>
            </a:pPr>
            <a:r>
              <a:rPr lang="en-CA" dirty="0"/>
              <a:t>3.  Lack of repentance results in destruction – “I will set my face against that man”</a:t>
            </a:r>
          </a:p>
        </p:txBody>
      </p:sp>
      <p:sp>
        <p:nvSpPr>
          <p:cNvPr id="4" name="Slide Number Placeholder 3"/>
          <p:cNvSpPr>
            <a:spLocks noGrp="1"/>
          </p:cNvSpPr>
          <p:nvPr>
            <p:ph type="sldNum" sz="quarter" idx="5"/>
          </p:nvPr>
        </p:nvSpPr>
        <p:spPr/>
        <p:txBody>
          <a:bodyPr/>
          <a:lstStyle/>
          <a:p>
            <a:fld id="{7E722B0F-CFFB-4C7C-BDDD-0300A5BE0281}" type="slidenum">
              <a:rPr lang="en-CA" smtClean="0"/>
              <a:t>10</a:t>
            </a:fld>
            <a:endParaRPr lang="en-CA"/>
          </a:p>
        </p:txBody>
      </p:sp>
    </p:spTree>
    <p:extLst>
      <p:ext uri="{BB962C8B-B14F-4D97-AF65-F5344CB8AC3E}">
        <p14:creationId xmlns:p14="http://schemas.microsoft.com/office/powerpoint/2010/main" val="1799235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takes responsibility fro the sin of the prophet …</a:t>
            </a:r>
          </a:p>
        </p:txBody>
      </p:sp>
      <p:sp>
        <p:nvSpPr>
          <p:cNvPr id="4" name="Slide Number Placeholder 3"/>
          <p:cNvSpPr>
            <a:spLocks noGrp="1"/>
          </p:cNvSpPr>
          <p:nvPr>
            <p:ph type="sldNum" sz="quarter" idx="5"/>
          </p:nvPr>
        </p:nvSpPr>
        <p:spPr/>
        <p:txBody>
          <a:bodyPr/>
          <a:lstStyle/>
          <a:p>
            <a:fld id="{7E722B0F-CFFB-4C7C-BDDD-0300A5BE0281}" type="slidenum">
              <a:rPr lang="en-CA" smtClean="0"/>
              <a:t>11</a:t>
            </a:fld>
            <a:endParaRPr lang="en-CA"/>
          </a:p>
        </p:txBody>
      </p:sp>
    </p:spTree>
    <p:extLst>
      <p:ext uri="{BB962C8B-B14F-4D97-AF65-F5344CB8AC3E}">
        <p14:creationId xmlns:p14="http://schemas.microsoft.com/office/powerpoint/2010/main" val="523938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must know the Bible, which reveals the mind of God, because it is our responsibility to help others but we cannot get drawn into sin …</a:t>
            </a:r>
          </a:p>
          <a:p>
            <a:pPr marL="171450" indent="-171450">
              <a:buFont typeface="Arial" panose="020B0604020202020204" pitchFamily="34" charset="0"/>
              <a:buChar char="•"/>
            </a:pPr>
            <a:r>
              <a:rPr lang="en-CA" dirty="0"/>
              <a:t>We must be able to recognize sin so that we can teach the people in the World Tomorrow …</a:t>
            </a:r>
          </a:p>
        </p:txBody>
      </p:sp>
      <p:sp>
        <p:nvSpPr>
          <p:cNvPr id="4" name="Slide Number Placeholder 3"/>
          <p:cNvSpPr>
            <a:spLocks noGrp="1"/>
          </p:cNvSpPr>
          <p:nvPr>
            <p:ph type="sldNum" sz="quarter" idx="5"/>
          </p:nvPr>
        </p:nvSpPr>
        <p:spPr/>
        <p:txBody>
          <a:bodyPr/>
          <a:lstStyle/>
          <a:p>
            <a:fld id="{7E722B0F-CFFB-4C7C-BDDD-0300A5BE0281}" type="slidenum">
              <a:rPr lang="en-CA" smtClean="0"/>
              <a:t>12</a:t>
            </a:fld>
            <a:endParaRPr lang="en-CA"/>
          </a:p>
        </p:txBody>
      </p:sp>
    </p:spTree>
    <p:extLst>
      <p:ext uri="{BB962C8B-B14F-4D97-AF65-F5344CB8AC3E}">
        <p14:creationId xmlns:p14="http://schemas.microsoft.com/office/powerpoint/2010/main" val="1732370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are excerpts from letters Jeremiah sent to the exiles …</a:t>
            </a:r>
          </a:p>
          <a:p>
            <a:pPr marL="171450" indent="-171450">
              <a:buFont typeface="Arial" panose="020B0604020202020204" pitchFamily="34" charset="0"/>
              <a:buChar char="•"/>
            </a:pPr>
            <a:r>
              <a:rPr lang="en-CA" dirty="0"/>
              <a:t>The location of “</a:t>
            </a:r>
            <a:r>
              <a:rPr lang="en-CA" dirty="0" err="1"/>
              <a:t>Nehelam</a:t>
            </a:r>
            <a:r>
              <a:rPr lang="en-CA" dirty="0"/>
              <a:t>” is unknown …</a:t>
            </a:r>
          </a:p>
          <a:p>
            <a:pPr marL="171450" indent="-171450">
              <a:buFont typeface="Arial" panose="020B0604020202020204" pitchFamily="34" charset="0"/>
              <a:buChar char="•"/>
            </a:pPr>
            <a:r>
              <a:rPr lang="en-CA" dirty="0"/>
              <a:t>we need to be very careful to distinguish the “official lies” being promulgated today … </a:t>
            </a:r>
          </a:p>
          <a:p>
            <a:pPr marL="171450" indent="-171450">
              <a:buFont typeface="Arial" panose="020B0604020202020204" pitchFamily="34" charset="0"/>
              <a:buChar char="•"/>
            </a:pPr>
            <a:r>
              <a:rPr lang="en-CA" dirty="0"/>
              <a:t>We cannot get caught up in them and we must be prepared to replace them with “truth”</a:t>
            </a:r>
          </a:p>
        </p:txBody>
      </p:sp>
      <p:sp>
        <p:nvSpPr>
          <p:cNvPr id="4" name="Slide Number Placeholder 3"/>
          <p:cNvSpPr>
            <a:spLocks noGrp="1"/>
          </p:cNvSpPr>
          <p:nvPr>
            <p:ph type="sldNum" sz="quarter" idx="5"/>
          </p:nvPr>
        </p:nvSpPr>
        <p:spPr/>
        <p:txBody>
          <a:bodyPr/>
          <a:lstStyle/>
          <a:p>
            <a:fld id="{7E722B0F-CFFB-4C7C-BDDD-0300A5BE0281}" type="slidenum">
              <a:rPr lang="en-CA" smtClean="0"/>
              <a:t>13</a:t>
            </a:fld>
            <a:endParaRPr lang="en-CA"/>
          </a:p>
        </p:txBody>
      </p:sp>
    </p:spTree>
    <p:extLst>
      <p:ext uri="{BB962C8B-B14F-4D97-AF65-F5344CB8AC3E}">
        <p14:creationId xmlns:p14="http://schemas.microsoft.com/office/powerpoint/2010/main" val="26483269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Lv26:26a When I break your supply of bread</a:t>
            </a:r>
          </a:p>
          <a:p>
            <a:pPr marL="171450" indent="-171450">
              <a:buFont typeface="Arial" panose="020B0604020202020204" pitchFamily="34" charset="0"/>
              <a:buChar char="•"/>
            </a:pPr>
            <a:r>
              <a:rPr lang="en-CA" dirty="0"/>
              <a:t>Dt28:48  </a:t>
            </a:r>
            <a:r>
              <a:rPr lang="he-IL" dirty="0"/>
              <a:t>רָעָב</a:t>
            </a:r>
            <a:r>
              <a:rPr lang="en-CA" dirty="0"/>
              <a:t>   - </a:t>
            </a:r>
            <a:r>
              <a:rPr lang="en-CA" dirty="0" err="1"/>
              <a:t>ra`av</a:t>
            </a:r>
            <a:r>
              <a:rPr lang="en-CA" dirty="0"/>
              <a:t> hunger, “famine” Ez14:13</a:t>
            </a:r>
          </a:p>
          <a:p>
            <a:pPr marL="171450" indent="-171450">
              <a:buFont typeface="Arial" panose="020B0604020202020204" pitchFamily="34" charset="0"/>
              <a:buChar char="•"/>
            </a:pPr>
            <a:r>
              <a:rPr lang="en-CA" dirty="0"/>
              <a:t>Each person stands alone before God …</a:t>
            </a:r>
          </a:p>
        </p:txBody>
      </p:sp>
      <p:sp>
        <p:nvSpPr>
          <p:cNvPr id="4" name="Slide Number Placeholder 3"/>
          <p:cNvSpPr>
            <a:spLocks noGrp="1"/>
          </p:cNvSpPr>
          <p:nvPr>
            <p:ph type="sldNum" sz="quarter" idx="5"/>
          </p:nvPr>
        </p:nvSpPr>
        <p:spPr/>
        <p:txBody>
          <a:bodyPr/>
          <a:lstStyle/>
          <a:p>
            <a:fld id="{7E722B0F-CFFB-4C7C-BDDD-0300A5BE0281}" type="slidenum">
              <a:rPr lang="en-CA" smtClean="0"/>
              <a:t>15</a:t>
            </a:fld>
            <a:endParaRPr lang="en-CA"/>
          </a:p>
        </p:txBody>
      </p:sp>
    </p:spTree>
    <p:extLst>
      <p:ext uri="{BB962C8B-B14F-4D97-AF65-F5344CB8AC3E}">
        <p14:creationId xmlns:p14="http://schemas.microsoft.com/office/powerpoint/2010/main" val="2574383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Lv26:22a wild beasts</a:t>
            </a:r>
          </a:p>
          <a:p>
            <a:pPr marL="171450" indent="-171450">
              <a:buFont typeface="Arial" panose="020B0604020202020204" pitchFamily="34" charset="0"/>
              <a:buChar char="•"/>
            </a:pPr>
            <a:r>
              <a:rPr lang="en-CA" dirty="0"/>
              <a:t>Lv26:25a a sword</a:t>
            </a:r>
          </a:p>
          <a:p>
            <a:pPr marL="171450" indent="-171450">
              <a:buFont typeface="Arial" panose="020B0604020202020204" pitchFamily="34" charset="0"/>
              <a:buChar char="•"/>
            </a:pPr>
            <a:r>
              <a:rPr lang="en-CA" dirty="0"/>
              <a:t>Lv26:25b a pestilence</a:t>
            </a:r>
          </a:p>
          <a:p>
            <a:pPr marL="171450" indent="-171450">
              <a:buFont typeface="Arial" panose="020B0604020202020204" pitchFamily="34" charset="0"/>
              <a:buChar char="•"/>
            </a:pPr>
            <a:r>
              <a:rPr lang="en-CA" dirty="0"/>
              <a:t>Metaphor of cauldron Ez11:2-12</a:t>
            </a:r>
          </a:p>
        </p:txBody>
      </p:sp>
      <p:sp>
        <p:nvSpPr>
          <p:cNvPr id="4" name="Slide Number Placeholder 3"/>
          <p:cNvSpPr>
            <a:spLocks noGrp="1"/>
          </p:cNvSpPr>
          <p:nvPr>
            <p:ph type="sldNum" sz="quarter" idx="5"/>
          </p:nvPr>
        </p:nvSpPr>
        <p:spPr/>
        <p:txBody>
          <a:bodyPr/>
          <a:lstStyle/>
          <a:p>
            <a:fld id="{7E722B0F-CFFB-4C7C-BDDD-0300A5BE0281}" type="slidenum">
              <a:rPr lang="en-CA" smtClean="0"/>
              <a:t>16</a:t>
            </a:fld>
            <a:endParaRPr lang="en-CA"/>
          </a:p>
        </p:txBody>
      </p:sp>
    </p:spTree>
    <p:extLst>
      <p:ext uri="{BB962C8B-B14F-4D97-AF65-F5344CB8AC3E}">
        <p14:creationId xmlns:p14="http://schemas.microsoft.com/office/powerpoint/2010/main" val="2101464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Plan of God is inexorable – once things are set in motion, they will run their course …</a:t>
            </a:r>
          </a:p>
        </p:txBody>
      </p:sp>
      <p:sp>
        <p:nvSpPr>
          <p:cNvPr id="4" name="Slide Number Placeholder 3"/>
          <p:cNvSpPr>
            <a:spLocks noGrp="1"/>
          </p:cNvSpPr>
          <p:nvPr>
            <p:ph type="sldNum" sz="quarter" idx="5"/>
          </p:nvPr>
        </p:nvSpPr>
        <p:spPr/>
        <p:txBody>
          <a:bodyPr/>
          <a:lstStyle/>
          <a:p>
            <a:fld id="{7E722B0F-CFFB-4C7C-BDDD-0300A5BE0281}" type="slidenum">
              <a:rPr lang="en-CA" smtClean="0"/>
              <a:t>17</a:t>
            </a:fld>
            <a:endParaRPr lang="en-CA"/>
          </a:p>
        </p:txBody>
      </p:sp>
    </p:spTree>
    <p:extLst>
      <p:ext uri="{BB962C8B-B14F-4D97-AF65-F5344CB8AC3E}">
        <p14:creationId xmlns:p14="http://schemas.microsoft.com/office/powerpoint/2010/main" val="326778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“lying divinations” much like what we hear from “thought leaders” today …</a:t>
            </a:r>
          </a:p>
          <a:p>
            <a:pPr marL="171450" indent="-171450">
              <a:buFont typeface="Arial" panose="020B0604020202020204" pitchFamily="34" charset="0"/>
              <a:buChar char="•"/>
            </a:pPr>
            <a:r>
              <a:rPr lang="en-CA" dirty="0"/>
              <a:t>“jackals among ruins” – jackals are scavengers, taking whatever is available after the misfortune of others</a:t>
            </a:r>
          </a:p>
          <a:p>
            <a:pPr marL="171450" indent="-171450">
              <a:buFont typeface="Arial" panose="020B0604020202020204" pitchFamily="34" charset="0"/>
              <a:buChar char="•"/>
            </a:pPr>
            <a:r>
              <a:rPr lang="en-CA" dirty="0"/>
              <a:t>The “prophets of Israel” became like that: their only interest was “to serve and protect themselves” and secure resources to perpetuate their worthless existence</a:t>
            </a:r>
          </a:p>
          <a:p>
            <a:pPr marL="171450" indent="-171450">
              <a:buFont typeface="Arial" panose="020B0604020202020204" pitchFamily="34" charset="0"/>
              <a:buChar char="•"/>
            </a:pPr>
            <a:r>
              <a:rPr lang="en-CA" dirty="0"/>
              <a:t>They remind me of the police today …</a:t>
            </a:r>
          </a:p>
          <a:p>
            <a:pPr marL="171450" indent="-171450">
              <a:buFont typeface="Arial" panose="020B0604020202020204" pitchFamily="34" charset="0"/>
              <a:buChar char="•"/>
            </a:pPr>
            <a:r>
              <a:rPr lang="en-CA" dirty="0"/>
              <a:t>The “prophets” who came into exile were of this ilk …  </a:t>
            </a:r>
          </a:p>
        </p:txBody>
      </p:sp>
      <p:sp>
        <p:nvSpPr>
          <p:cNvPr id="4" name="Slide Number Placeholder 3"/>
          <p:cNvSpPr>
            <a:spLocks noGrp="1"/>
          </p:cNvSpPr>
          <p:nvPr>
            <p:ph type="sldNum" sz="quarter" idx="5"/>
          </p:nvPr>
        </p:nvSpPr>
        <p:spPr/>
        <p:txBody>
          <a:bodyPr/>
          <a:lstStyle/>
          <a:p>
            <a:fld id="{7E722B0F-CFFB-4C7C-BDDD-0300A5BE0281}" type="slidenum">
              <a:rPr lang="en-CA" smtClean="0"/>
              <a:t>2</a:t>
            </a:fld>
            <a:endParaRPr lang="en-CA"/>
          </a:p>
        </p:txBody>
      </p:sp>
    </p:spTree>
    <p:extLst>
      <p:ext uri="{BB962C8B-B14F-4D97-AF65-F5344CB8AC3E}">
        <p14:creationId xmlns:p14="http://schemas.microsoft.com/office/powerpoint/2010/main" val="3764385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“prophetic institution” had lofty origins …</a:t>
            </a:r>
          </a:p>
          <a:p>
            <a:pPr marL="171450" indent="-171450">
              <a:buFont typeface="Arial" panose="020B0604020202020204" pitchFamily="34" charset="0"/>
              <a:buChar char="•"/>
            </a:pPr>
            <a:r>
              <a:rPr lang="en-CA" dirty="0"/>
              <a:t>This is a very brief thumbnail sketch …</a:t>
            </a:r>
          </a:p>
          <a:p>
            <a:pPr marL="171450" indent="-171450">
              <a:buFont typeface="Arial" panose="020B0604020202020204" pitchFamily="34" charset="0"/>
              <a:buChar char="•"/>
            </a:pPr>
            <a:r>
              <a:rPr lang="en-CA" dirty="0"/>
              <a:t>Peter speaking in Acts 3 …</a:t>
            </a:r>
          </a:p>
          <a:p>
            <a:pPr marL="171450" indent="-171450">
              <a:buFont typeface="Arial" panose="020B0604020202020204" pitchFamily="34" charset="0"/>
              <a:buChar char="•"/>
            </a:pPr>
            <a:r>
              <a:rPr lang="en-CA" dirty="0" err="1"/>
              <a:t>Gibeath</a:t>
            </a:r>
            <a:r>
              <a:rPr lang="en-CA" dirty="0"/>
              <a:t>-Elohim means “hill of God”</a:t>
            </a:r>
          </a:p>
        </p:txBody>
      </p:sp>
      <p:sp>
        <p:nvSpPr>
          <p:cNvPr id="4" name="Slide Number Placeholder 3"/>
          <p:cNvSpPr>
            <a:spLocks noGrp="1"/>
          </p:cNvSpPr>
          <p:nvPr>
            <p:ph type="sldNum" sz="quarter" idx="5"/>
          </p:nvPr>
        </p:nvSpPr>
        <p:spPr/>
        <p:txBody>
          <a:bodyPr/>
          <a:lstStyle/>
          <a:p>
            <a:fld id="{7E722B0F-CFFB-4C7C-BDDD-0300A5BE0281}" type="slidenum">
              <a:rPr lang="en-CA" smtClean="0"/>
              <a:t>3</a:t>
            </a:fld>
            <a:endParaRPr lang="en-CA"/>
          </a:p>
        </p:txBody>
      </p:sp>
    </p:spTree>
    <p:extLst>
      <p:ext uri="{BB962C8B-B14F-4D97-AF65-F5344CB8AC3E}">
        <p14:creationId xmlns:p14="http://schemas.microsoft.com/office/powerpoint/2010/main" val="3615491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may be the same Obadiah who wrote the book we have …</a:t>
            </a:r>
          </a:p>
          <a:p>
            <a:pPr marL="171450" indent="-171450">
              <a:buFont typeface="Arial" panose="020B0604020202020204" pitchFamily="34" charset="0"/>
              <a:buChar char="•"/>
            </a:pPr>
            <a:r>
              <a:rPr lang="en-CA" b="1" u="sng" dirty="0"/>
              <a:t>All these scriptures a listed in the handout</a:t>
            </a:r>
          </a:p>
        </p:txBody>
      </p:sp>
      <p:sp>
        <p:nvSpPr>
          <p:cNvPr id="4" name="Slide Number Placeholder 3"/>
          <p:cNvSpPr>
            <a:spLocks noGrp="1"/>
          </p:cNvSpPr>
          <p:nvPr>
            <p:ph type="sldNum" sz="quarter" idx="5"/>
          </p:nvPr>
        </p:nvSpPr>
        <p:spPr/>
        <p:txBody>
          <a:bodyPr/>
          <a:lstStyle/>
          <a:p>
            <a:fld id="{7E722B0F-CFFB-4C7C-BDDD-0300A5BE0281}" type="slidenum">
              <a:rPr lang="en-CA" smtClean="0"/>
              <a:t>4</a:t>
            </a:fld>
            <a:endParaRPr lang="en-CA"/>
          </a:p>
        </p:txBody>
      </p:sp>
    </p:spTree>
    <p:extLst>
      <p:ext uri="{BB962C8B-B14F-4D97-AF65-F5344CB8AC3E}">
        <p14:creationId xmlns:p14="http://schemas.microsoft.com/office/powerpoint/2010/main" val="2270721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Amos was from South Israel</a:t>
            </a:r>
          </a:p>
          <a:p>
            <a:pPr marL="171450" indent="-171450">
              <a:buFont typeface="Arial" panose="020B0604020202020204" pitchFamily="34" charset="0"/>
              <a:buChar char="•"/>
            </a:pPr>
            <a:r>
              <a:rPr lang="en-CA" dirty="0"/>
              <a:t>Tekoa was a small village southeast of Bethlehem</a:t>
            </a:r>
          </a:p>
          <a:p>
            <a:pPr marL="171450" indent="-171450">
              <a:buFont typeface="Arial" panose="020B0604020202020204" pitchFamily="34" charset="0"/>
              <a:buChar char="•"/>
            </a:pPr>
            <a:r>
              <a:rPr lang="en-CA" dirty="0"/>
              <a:t>“I was no prophet, nor a prophet’s son” – NOT a member of a “prophetic school”</a:t>
            </a:r>
          </a:p>
        </p:txBody>
      </p:sp>
      <p:sp>
        <p:nvSpPr>
          <p:cNvPr id="4" name="Slide Number Placeholder 3"/>
          <p:cNvSpPr>
            <a:spLocks noGrp="1"/>
          </p:cNvSpPr>
          <p:nvPr>
            <p:ph type="sldNum" sz="quarter" idx="5"/>
          </p:nvPr>
        </p:nvSpPr>
        <p:spPr/>
        <p:txBody>
          <a:bodyPr/>
          <a:lstStyle/>
          <a:p>
            <a:fld id="{7E722B0F-CFFB-4C7C-BDDD-0300A5BE0281}" type="slidenum">
              <a:rPr lang="en-CA" smtClean="0"/>
              <a:t>5</a:t>
            </a:fld>
            <a:endParaRPr lang="en-CA"/>
          </a:p>
        </p:txBody>
      </p:sp>
    </p:spTree>
    <p:extLst>
      <p:ext uri="{BB962C8B-B14F-4D97-AF65-F5344CB8AC3E}">
        <p14:creationId xmlns:p14="http://schemas.microsoft.com/office/powerpoint/2010/main" val="668222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“wall” is the lies of the “wicked thought leaders”</a:t>
            </a:r>
          </a:p>
          <a:p>
            <a:pPr marL="171450" indent="-171450">
              <a:buFont typeface="Arial" panose="020B0604020202020204" pitchFamily="34" charset="0"/>
              <a:buChar char="•"/>
            </a:pPr>
            <a:r>
              <a:rPr lang="en-CA" dirty="0"/>
              <a:t>The “whitewash” is the propaganda used to support the lies </a:t>
            </a:r>
          </a:p>
          <a:p>
            <a:pPr marL="171450" indent="-171450">
              <a:buFont typeface="Arial" panose="020B0604020202020204" pitchFamily="34" charset="0"/>
              <a:buChar char="•"/>
            </a:pPr>
            <a:r>
              <a:rPr lang="en-CA" dirty="0"/>
              <a:t>We have observed this process in full force today!</a:t>
            </a:r>
          </a:p>
          <a:p>
            <a:pPr marL="171450" indent="-171450">
              <a:buFont typeface="Arial" panose="020B0604020202020204" pitchFamily="34" charset="0"/>
              <a:buChar char="•"/>
            </a:pPr>
            <a:r>
              <a:rPr lang="en-CA" dirty="0"/>
              <a:t>“nor shall they enter the land of Israel” – when the return occurred, none of the false prophets would participate, presumably they would be dead </a:t>
            </a:r>
          </a:p>
          <a:p>
            <a:pPr marL="171450" indent="-171450">
              <a:buFont typeface="Arial" panose="020B0604020202020204" pitchFamily="34" charset="0"/>
              <a:buChar char="•"/>
            </a:pPr>
            <a:r>
              <a:rPr lang="en-CA" dirty="0"/>
              <a:t>“they have misled my people” – the “thought leaders” of Western Civilization are systematically destroying all values upon which Western Civilization was based</a:t>
            </a:r>
          </a:p>
          <a:p>
            <a:pPr marL="171450" indent="-171450">
              <a:buFont typeface="Arial" panose="020B0604020202020204" pitchFamily="34" charset="0"/>
              <a:buChar char="•"/>
            </a:pPr>
            <a:r>
              <a:rPr lang="en-CA" dirty="0"/>
              <a:t>“There will be a deluge … “ – this is very poetic speech </a:t>
            </a:r>
          </a:p>
          <a:p>
            <a:pPr marL="171450" indent="-171450">
              <a:buFont typeface="Arial" panose="020B0604020202020204" pitchFamily="34" charset="0"/>
              <a:buChar char="•"/>
            </a:pPr>
            <a:r>
              <a:rPr lang="en-CA" dirty="0"/>
              <a:t>The “big lies”, all the fabricated data, and skewed statistics will be destroyed by God</a:t>
            </a:r>
          </a:p>
          <a:p>
            <a:pPr marL="171450" indent="-171450">
              <a:buFont typeface="Arial" panose="020B0604020202020204" pitchFamily="34" charset="0"/>
              <a:buChar char="•"/>
            </a:pPr>
            <a:r>
              <a:rPr lang="en-CA" dirty="0"/>
              <a:t>In the Day of YHWH, all “the wicked”, the destroyers of the earth, will receive retributive justice</a:t>
            </a:r>
          </a:p>
        </p:txBody>
      </p:sp>
      <p:sp>
        <p:nvSpPr>
          <p:cNvPr id="4" name="Slide Number Placeholder 3"/>
          <p:cNvSpPr>
            <a:spLocks noGrp="1"/>
          </p:cNvSpPr>
          <p:nvPr>
            <p:ph type="sldNum" sz="quarter" idx="5"/>
          </p:nvPr>
        </p:nvSpPr>
        <p:spPr/>
        <p:txBody>
          <a:bodyPr/>
          <a:lstStyle/>
          <a:p>
            <a:fld id="{7E722B0F-CFFB-4C7C-BDDD-0300A5BE0281}" type="slidenum">
              <a:rPr lang="en-CA" smtClean="0"/>
              <a:t>6</a:t>
            </a:fld>
            <a:endParaRPr lang="en-CA"/>
          </a:p>
        </p:txBody>
      </p:sp>
    </p:spTree>
    <p:extLst>
      <p:ext uri="{BB962C8B-B14F-4D97-AF65-F5344CB8AC3E}">
        <p14:creationId xmlns:p14="http://schemas.microsoft.com/office/powerpoint/2010/main" val="1785632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Read Block, page 414, mention references on Babylonian magic</a:t>
            </a:r>
          </a:p>
          <a:p>
            <a:pPr marL="171450" indent="-171450">
              <a:buFont typeface="Arial" panose="020B0604020202020204" pitchFamily="34" charset="0"/>
              <a:buChar char="•"/>
            </a:pPr>
            <a:r>
              <a:rPr lang="en-CA" dirty="0"/>
              <a:t>Read </a:t>
            </a:r>
            <a:r>
              <a:rPr lang="en-CA" dirty="0" err="1"/>
              <a:t>Saggs</a:t>
            </a:r>
            <a:r>
              <a:rPr lang="en-CA" dirty="0"/>
              <a:t> …</a:t>
            </a:r>
          </a:p>
          <a:p>
            <a:pPr marL="171450" indent="-171450">
              <a:buFont typeface="Arial" panose="020B0604020202020204" pitchFamily="34" charset="0"/>
              <a:buChar char="•"/>
            </a:pPr>
            <a:r>
              <a:rPr lang="en-CA" dirty="0"/>
              <a:t>The “witches” are vigorous in their efforts to “trap” people: “hunt for lives”</a:t>
            </a:r>
          </a:p>
          <a:p>
            <a:pPr marL="171450" indent="-171450">
              <a:buFont typeface="Arial" panose="020B0604020202020204" pitchFamily="34" charset="0"/>
              <a:buChar char="•"/>
            </a:pPr>
            <a:r>
              <a:rPr lang="en-CA" dirty="0"/>
              <a:t>They in some way have life and death control over people, likely through the “wicked thought leaders”</a:t>
            </a:r>
          </a:p>
          <a:p>
            <a:pPr marL="171450" indent="-171450">
              <a:buFont typeface="Arial" panose="020B0604020202020204" pitchFamily="34" charset="0"/>
              <a:buChar char="•"/>
            </a:pPr>
            <a:r>
              <a:rPr lang="en-CA" dirty="0"/>
              <a:t>Their actions are a profanation of YHWH himself (Dt18:9-14)</a:t>
            </a:r>
          </a:p>
          <a:p>
            <a:pPr marL="171450" indent="-171450">
              <a:buFont typeface="Arial" panose="020B0604020202020204" pitchFamily="34" charset="0"/>
              <a:buChar char="•"/>
            </a:pPr>
            <a:r>
              <a:rPr lang="en-CA" dirty="0"/>
              <a:t>Their “prophesizing” comprises lies because they speak out of their own heart to advance their own agenda  </a:t>
            </a:r>
          </a:p>
        </p:txBody>
      </p:sp>
      <p:sp>
        <p:nvSpPr>
          <p:cNvPr id="4" name="Slide Number Placeholder 3"/>
          <p:cNvSpPr>
            <a:spLocks noGrp="1"/>
          </p:cNvSpPr>
          <p:nvPr>
            <p:ph type="sldNum" sz="quarter" idx="5"/>
          </p:nvPr>
        </p:nvSpPr>
        <p:spPr/>
        <p:txBody>
          <a:bodyPr/>
          <a:lstStyle/>
          <a:p>
            <a:fld id="{7E722B0F-CFFB-4C7C-BDDD-0300A5BE0281}" type="slidenum">
              <a:rPr lang="en-CA" smtClean="0"/>
              <a:t>7</a:t>
            </a:fld>
            <a:endParaRPr lang="en-CA"/>
          </a:p>
        </p:txBody>
      </p:sp>
    </p:spTree>
    <p:extLst>
      <p:ext uri="{BB962C8B-B14F-4D97-AF65-F5344CB8AC3E}">
        <p14:creationId xmlns:p14="http://schemas.microsoft.com/office/powerpoint/2010/main" val="3045921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“my people” is an allusion to those with whom God is working, the one being called … </a:t>
            </a:r>
          </a:p>
        </p:txBody>
      </p:sp>
      <p:sp>
        <p:nvSpPr>
          <p:cNvPr id="4" name="Slide Number Placeholder 3"/>
          <p:cNvSpPr>
            <a:spLocks noGrp="1"/>
          </p:cNvSpPr>
          <p:nvPr>
            <p:ph type="sldNum" sz="quarter" idx="5"/>
          </p:nvPr>
        </p:nvSpPr>
        <p:spPr/>
        <p:txBody>
          <a:bodyPr/>
          <a:lstStyle/>
          <a:p>
            <a:fld id="{7E722B0F-CFFB-4C7C-BDDD-0300A5BE0281}" type="slidenum">
              <a:rPr lang="en-CA" smtClean="0"/>
              <a:t>8</a:t>
            </a:fld>
            <a:endParaRPr lang="en-CA"/>
          </a:p>
        </p:txBody>
      </p:sp>
    </p:spTree>
    <p:extLst>
      <p:ext uri="{BB962C8B-B14F-4D97-AF65-F5344CB8AC3E}">
        <p14:creationId xmlns:p14="http://schemas.microsoft.com/office/powerpoint/2010/main" val="3547134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new topic, but it ties closely to the previous topic …</a:t>
            </a:r>
          </a:p>
          <a:p>
            <a:pPr marL="171450" indent="-171450">
              <a:buFont typeface="Arial" panose="020B0604020202020204" pitchFamily="34" charset="0"/>
              <a:buChar char="•"/>
            </a:pPr>
            <a:r>
              <a:rPr lang="en-CA" dirty="0"/>
              <a:t>The attitude of these people is the attitude of the “unpardonable sin”</a:t>
            </a:r>
          </a:p>
          <a:p>
            <a:pPr marL="171450" indent="-171450">
              <a:buFont typeface="Arial" panose="020B0604020202020204" pitchFamily="34" charset="0"/>
              <a:buChar char="•"/>
            </a:pPr>
            <a:r>
              <a:rPr lang="en-CA" dirty="0"/>
              <a:t>“Should I indeed let myself be consulted by them” – this is a philosophical dilemma that YHWH proposes to Ezekiel</a:t>
            </a:r>
          </a:p>
          <a:p>
            <a:pPr marL="171450" indent="-171450">
              <a:buFont typeface="Arial" panose="020B0604020202020204" pitchFamily="34" charset="0"/>
              <a:buChar char="•"/>
            </a:pPr>
            <a:r>
              <a:rPr lang="en-CA" dirty="0"/>
              <a:t>YHWH resolves the dilemma in three points …</a:t>
            </a:r>
          </a:p>
          <a:p>
            <a:pPr marL="171450" indent="-171450">
              <a:buFont typeface="Arial" panose="020B0604020202020204" pitchFamily="34" charset="0"/>
              <a:buChar char="•"/>
            </a:pPr>
            <a:r>
              <a:rPr lang="en-CA" dirty="0"/>
              <a:t>1. YHWH himself will answer the inquirer – “I the LORD will answer him” </a:t>
            </a:r>
          </a:p>
        </p:txBody>
      </p:sp>
      <p:sp>
        <p:nvSpPr>
          <p:cNvPr id="4" name="Slide Number Placeholder 3"/>
          <p:cNvSpPr>
            <a:spLocks noGrp="1"/>
          </p:cNvSpPr>
          <p:nvPr>
            <p:ph type="sldNum" sz="quarter" idx="5"/>
          </p:nvPr>
        </p:nvSpPr>
        <p:spPr/>
        <p:txBody>
          <a:bodyPr/>
          <a:lstStyle/>
          <a:p>
            <a:fld id="{7E722B0F-CFFB-4C7C-BDDD-0300A5BE0281}" type="slidenum">
              <a:rPr lang="en-CA" smtClean="0"/>
              <a:t>9</a:t>
            </a:fld>
            <a:endParaRPr lang="en-CA"/>
          </a:p>
        </p:txBody>
      </p:sp>
    </p:spTree>
    <p:extLst>
      <p:ext uri="{BB962C8B-B14F-4D97-AF65-F5344CB8AC3E}">
        <p14:creationId xmlns:p14="http://schemas.microsoft.com/office/powerpoint/2010/main" val="1742490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51EC9-15C3-4DFF-D502-D2DAA4522C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6E66742-81C6-0715-C656-1F3C536016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A46D74C-EF58-4023-FA37-101270130302}"/>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5" name="Footer Placeholder 4">
            <a:extLst>
              <a:ext uri="{FF2B5EF4-FFF2-40B4-BE49-F238E27FC236}">
                <a16:creationId xmlns:a16="http://schemas.microsoft.com/office/drawing/2014/main" id="{5A5DB055-E149-3DC8-288E-09539449EC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5C043AB-323A-1666-168D-1F60880D10A3}"/>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3660438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5240D-F4B0-3964-9CC9-5842351DCBD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9CB3314-4AD6-AA00-CB99-DECFCF10CB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F89BC77-E9EF-8A9B-E8B3-CA936484AAB2}"/>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5" name="Footer Placeholder 4">
            <a:extLst>
              <a:ext uri="{FF2B5EF4-FFF2-40B4-BE49-F238E27FC236}">
                <a16:creationId xmlns:a16="http://schemas.microsoft.com/office/drawing/2014/main" id="{7FD2CA4A-ADDB-6677-BB7D-91C4BDD893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A0272A8-FCE8-0298-0B43-A61D307EF6B1}"/>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194675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C56739-0002-9EEA-FB08-36061B066C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3A28AAD-BC24-D88B-6EA0-9CD00A83D6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FBC38A0-C3C3-28C0-BFDA-4B51AB8B5AF9}"/>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5" name="Footer Placeholder 4">
            <a:extLst>
              <a:ext uri="{FF2B5EF4-FFF2-40B4-BE49-F238E27FC236}">
                <a16:creationId xmlns:a16="http://schemas.microsoft.com/office/drawing/2014/main" id="{08963173-0F87-E9E1-81B8-7F9F0B1A69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1E72EE-3BC2-7515-94FE-49E7D7092B56}"/>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10253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09DE5-0603-97A0-84DA-2B5C915A392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B238444-AD2D-D7DC-2CB1-55A8533431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2CA3685-2E44-629C-95FE-3A72CAB480A1}"/>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5" name="Footer Placeholder 4">
            <a:extLst>
              <a:ext uri="{FF2B5EF4-FFF2-40B4-BE49-F238E27FC236}">
                <a16:creationId xmlns:a16="http://schemas.microsoft.com/office/drawing/2014/main" id="{0831436B-6D29-64F0-47C1-91563D191D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8F37F43-F2D7-3919-EE55-729857F3F455}"/>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56279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9E33-5909-0799-9747-E62E307044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224A09E-9D03-242F-44AE-7835F7B700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1D8459-0AE7-AD0B-7EBD-EBE6923DD984}"/>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5" name="Footer Placeholder 4">
            <a:extLst>
              <a:ext uri="{FF2B5EF4-FFF2-40B4-BE49-F238E27FC236}">
                <a16:creationId xmlns:a16="http://schemas.microsoft.com/office/drawing/2014/main" id="{F4CA003A-24AC-9E55-F9CA-340B888F4C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AAF3B92-4C21-660F-D909-2BABAF4C39DA}"/>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2115951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85F5A-C672-74A4-7332-AD68EB65EFF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F50A153-2E16-D5C7-3EC9-71C90BF0D9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806B405-DD7F-74E2-90C3-DB5283624F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6F6BD08-CD93-423B-746E-AF1735594A86}"/>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6" name="Footer Placeholder 5">
            <a:extLst>
              <a:ext uri="{FF2B5EF4-FFF2-40B4-BE49-F238E27FC236}">
                <a16:creationId xmlns:a16="http://schemas.microsoft.com/office/drawing/2014/main" id="{4B641744-F7B3-30CE-606E-E5E738619F8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37E1AB2-C1F1-4316-D58B-1F8BFA41065E}"/>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3687821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225FC-D520-759C-BB30-07975434B01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36C1F69-D7F8-37D1-B26A-379CD8586A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4C35FC-F0F2-744D-CCCB-1DB50DE338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926B0B5-4100-9414-8CA0-1D1BF5BF00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55B5F3-2469-8417-54FC-C915F07F29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926DC2AE-6632-C3F5-A467-E3AADB29D0C7}"/>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8" name="Footer Placeholder 7">
            <a:extLst>
              <a:ext uri="{FF2B5EF4-FFF2-40B4-BE49-F238E27FC236}">
                <a16:creationId xmlns:a16="http://schemas.microsoft.com/office/drawing/2014/main" id="{50B17988-04F1-249F-2E5E-77C0B7F898D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0396489-664B-E685-91B6-D2252E2ED1B2}"/>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1443286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396B7-5DF2-5119-5734-2C40EA85E00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FF2DC7A-46F3-1209-5F96-0163A5615713}"/>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4" name="Footer Placeholder 3">
            <a:extLst>
              <a:ext uri="{FF2B5EF4-FFF2-40B4-BE49-F238E27FC236}">
                <a16:creationId xmlns:a16="http://schemas.microsoft.com/office/drawing/2014/main" id="{6CADFFFE-3CB5-9EC8-A350-6F20FF17B92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A4CE10B-9860-3D92-D673-C6F6D4B17382}"/>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122373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E9C1CF-063C-C42A-3F7D-92CCD14804C9}"/>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3" name="Footer Placeholder 2">
            <a:extLst>
              <a:ext uri="{FF2B5EF4-FFF2-40B4-BE49-F238E27FC236}">
                <a16:creationId xmlns:a16="http://schemas.microsoft.com/office/drawing/2014/main" id="{422F180E-FC06-7AE2-C4E5-F2CFF1C3B67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B47EC73-2CD3-5882-860A-35538FA42EF1}"/>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383680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2B553-2AC3-A05F-D3CB-E73A15FCD9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2C038CB-A56C-342F-FC31-6F38A3DE10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A202A68-5540-CBAF-12D7-625B3C4F4F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FB626A-EF2E-DC98-5596-C25E159357AF}"/>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6" name="Footer Placeholder 5">
            <a:extLst>
              <a:ext uri="{FF2B5EF4-FFF2-40B4-BE49-F238E27FC236}">
                <a16:creationId xmlns:a16="http://schemas.microsoft.com/office/drawing/2014/main" id="{C0E59C43-0E6E-8369-B1E2-3083205552F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2CAAE2-3EC6-F8C2-4E3C-CF3238063DF2}"/>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891253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E7043-E38F-467C-A407-7B3CFEB9BE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C5CDAAC-5422-847F-3EF1-7CB3D36CA3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353B8DC-F727-5DC0-DD9A-147038FCB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47D015-9EEA-9D9F-64E6-3664C2F7088F}"/>
              </a:ext>
            </a:extLst>
          </p:cNvPr>
          <p:cNvSpPr>
            <a:spLocks noGrp="1"/>
          </p:cNvSpPr>
          <p:nvPr>
            <p:ph type="dt" sz="half" idx="10"/>
          </p:nvPr>
        </p:nvSpPr>
        <p:spPr/>
        <p:txBody>
          <a:bodyPr/>
          <a:lstStyle/>
          <a:p>
            <a:fld id="{F908B097-822A-4A29-876B-498166EA99DB}" type="datetimeFigureOut">
              <a:rPr lang="en-CA" smtClean="0"/>
              <a:t>2023-02-08</a:t>
            </a:fld>
            <a:endParaRPr lang="en-CA"/>
          </a:p>
        </p:txBody>
      </p:sp>
      <p:sp>
        <p:nvSpPr>
          <p:cNvPr id="6" name="Footer Placeholder 5">
            <a:extLst>
              <a:ext uri="{FF2B5EF4-FFF2-40B4-BE49-F238E27FC236}">
                <a16:creationId xmlns:a16="http://schemas.microsoft.com/office/drawing/2014/main" id="{2041F3B2-9A87-7073-4716-DFAD4C21AC2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DD770EF-6F99-FB04-4455-3227F04DC921}"/>
              </a:ext>
            </a:extLst>
          </p:cNvPr>
          <p:cNvSpPr>
            <a:spLocks noGrp="1"/>
          </p:cNvSpPr>
          <p:nvPr>
            <p:ph type="sldNum" sz="quarter" idx="12"/>
          </p:nvPr>
        </p:nvSpPr>
        <p:spPr/>
        <p:txBody>
          <a:bodyPr/>
          <a:lstStyle/>
          <a:p>
            <a:fld id="{5D091E02-84CA-44A5-A7A0-BB6D1DE8B70E}" type="slidenum">
              <a:rPr lang="en-CA" smtClean="0"/>
              <a:t>‹#›</a:t>
            </a:fld>
            <a:endParaRPr lang="en-CA"/>
          </a:p>
        </p:txBody>
      </p:sp>
    </p:spTree>
    <p:extLst>
      <p:ext uri="{BB962C8B-B14F-4D97-AF65-F5344CB8AC3E}">
        <p14:creationId xmlns:p14="http://schemas.microsoft.com/office/powerpoint/2010/main" val="139942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D27134-9D64-C736-98BB-5255F0BEFA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DCAA1F0-B260-C44E-7FEC-7B818AE9E6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DF92C8F-B22E-70E1-6928-E77703BE1E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8B097-822A-4A29-876B-498166EA99DB}" type="datetimeFigureOut">
              <a:rPr lang="en-CA" smtClean="0"/>
              <a:t>2023-02-08</a:t>
            </a:fld>
            <a:endParaRPr lang="en-CA"/>
          </a:p>
        </p:txBody>
      </p:sp>
      <p:sp>
        <p:nvSpPr>
          <p:cNvPr id="5" name="Footer Placeholder 4">
            <a:extLst>
              <a:ext uri="{FF2B5EF4-FFF2-40B4-BE49-F238E27FC236}">
                <a16:creationId xmlns:a16="http://schemas.microsoft.com/office/drawing/2014/main" id="{F32558E9-1288-92F7-55E0-3D420F22E9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A011E19-B8CF-2FB0-AA20-DF0E45F093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91E02-84CA-44A5-A7A0-BB6D1DE8B70E}" type="slidenum">
              <a:rPr lang="en-CA" smtClean="0"/>
              <a:t>‹#›</a:t>
            </a:fld>
            <a:endParaRPr lang="en-CA"/>
          </a:p>
        </p:txBody>
      </p:sp>
    </p:spTree>
    <p:extLst>
      <p:ext uri="{BB962C8B-B14F-4D97-AF65-F5344CB8AC3E}">
        <p14:creationId xmlns:p14="http://schemas.microsoft.com/office/powerpoint/2010/main" val="2811250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F424-F4F0-7370-A3DD-326464F217DF}"/>
              </a:ext>
            </a:extLst>
          </p:cNvPr>
          <p:cNvSpPr>
            <a:spLocks noGrp="1"/>
          </p:cNvSpPr>
          <p:nvPr>
            <p:ph type="ctrTitle"/>
          </p:nvPr>
        </p:nvSpPr>
        <p:spPr>
          <a:xfrm>
            <a:off x="0" y="1"/>
            <a:ext cx="12192000" cy="938783"/>
          </a:xfrm>
        </p:spPr>
        <p:txBody>
          <a:bodyPr>
            <a:noAutofit/>
          </a:bodyPr>
          <a:lstStyle/>
          <a:p>
            <a:r>
              <a:rPr lang="en-CA" sz="4800" dirty="0">
                <a:latin typeface="Arial Black" panose="020B0A04020102020204" pitchFamily="34" charset="0"/>
              </a:rPr>
              <a:t>Ezekiel – Wicked Thought Leaders</a:t>
            </a:r>
          </a:p>
        </p:txBody>
      </p:sp>
      <p:sp>
        <p:nvSpPr>
          <p:cNvPr id="3" name="Subtitle 2">
            <a:extLst>
              <a:ext uri="{FF2B5EF4-FFF2-40B4-BE49-F238E27FC236}">
                <a16:creationId xmlns:a16="http://schemas.microsoft.com/office/drawing/2014/main" id="{210D125A-A449-3DFC-02B4-F114C45DAAA8}"/>
              </a:ext>
            </a:extLst>
          </p:cNvPr>
          <p:cNvSpPr>
            <a:spLocks noGrp="1"/>
          </p:cNvSpPr>
          <p:nvPr>
            <p:ph type="subTitle" idx="1"/>
          </p:nvPr>
        </p:nvSpPr>
        <p:spPr>
          <a:xfrm>
            <a:off x="0" y="938785"/>
            <a:ext cx="12192000" cy="5681471"/>
          </a:xfrm>
        </p:spPr>
        <p:txBody>
          <a:bodyPr/>
          <a:lstStyle/>
          <a:p>
            <a:pPr>
              <a:spcBef>
                <a:spcPts val="0"/>
              </a:spcBef>
            </a:pPr>
            <a:r>
              <a:rPr lang="en-CA" sz="2800" b="1" dirty="0">
                <a:solidFill>
                  <a:srgbClr val="FF0000"/>
                </a:solidFill>
              </a:rPr>
              <a:t>The word of the LORD came to me: “</a:t>
            </a:r>
            <a:r>
              <a:rPr lang="en-CA" sz="2800" b="1" i="1" dirty="0">
                <a:solidFill>
                  <a:srgbClr val="FF0000"/>
                </a:solidFill>
                <a:highlight>
                  <a:srgbClr val="FFFF00"/>
                </a:highlight>
              </a:rPr>
              <a:t>Son of man, prophesy against the </a:t>
            </a:r>
            <a:r>
              <a:rPr lang="en-CA" sz="2800" b="1" i="1" u="sng" dirty="0">
                <a:solidFill>
                  <a:srgbClr val="FF0000"/>
                </a:solidFill>
                <a:highlight>
                  <a:srgbClr val="FFFF00"/>
                </a:highlight>
                <a:uFill>
                  <a:solidFill>
                    <a:schemeClr val="tx1"/>
                  </a:solidFill>
                </a:uFill>
              </a:rPr>
              <a:t>prophets of Israe</a:t>
            </a:r>
            <a:r>
              <a:rPr lang="en-CA" sz="2800" b="1" i="1" dirty="0">
                <a:solidFill>
                  <a:srgbClr val="FF0000"/>
                </a:solidFill>
                <a:highlight>
                  <a:srgbClr val="FFFF00"/>
                </a:highlight>
                <a:uFill>
                  <a:solidFill>
                    <a:schemeClr val="tx1"/>
                  </a:solidFill>
                </a:uFill>
              </a:rPr>
              <a:t>l</a:t>
            </a:r>
            <a:r>
              <a:rPr lang="en-CA" sz="2800" b="1" dirty="0">
                <a:solidFill>
                  <a:srgbClr val="FF0000"/>
                </a:solidFill>
              </a:rPr>
              <a:t>, who are prophesying, and say to those </a:t>
            </a:r>
            <a:r>
              <a:rPr lang="en-CA" sz="2800" b="1" i="1" dirty="0">
                <a:solidFill>
                  <a:srgbClr val="FF0000"/>
                </a:solidFill>
                <a:highlight>
                  <a:srgbClr val="FFFF00"/>
                </a:highlight>
              </a:rPr>
              <a:t>who prophesy from their own hearts</a:t>
            </a:r>
            <a:r>
              <a:rPr lang="en-CA" sz="2800" b="1" dirty="0">
                <a:solidFill>
                  <a:srgbClr val="FF0000"/>
                </a:solidFill>
              </a:rPr>
              <a:t>: ‘Hear the word of the LORD!’  Thus says the Lord GOD, </a:t>
            </a:r>
            <a:r>
              <a:rPr lang="en-CA" sz="2800" b="1" i="1" dirty="0">
                <a:solidFill>
                  <a:srgbClr val="FF0000"/>
                </a:solidFill>
                <a:highlight>
                  <a:srgbClr val="FFFF00"/>
                </a:highlight>
              </a:rPr>
              <a:t>Woe to the foolish prophets</a:t>
            </a:r>
            <a:r>
              <a:rPr lang="en-CA" sz="2800" b="1" dirty="0">
                <a:solidFill>
                  <a:srgbClr val="FF0000"/>
                </a:solidFill>
              </a:rPr>
              <a:t> who follow their own spirit, and have seen nothing!  </a:t>
            </a:r>
          </a:p>
          <a:p>
            <a:pPr algn="r">
              <a:spcBef>
                <a:spcPts val="0"/>
              </a:spcBef>
            </a:pPr>
            <a:r>
              <a:rPr lang="en-CA" sz="2000" b="1" dirty="0"/>
              <a:t>Ezekiel 13:1-3 ESV</a:t>
            </a:r>
          </a:p>
          <a:p>
            <a:pPr>
              <a:spcBef>
                <a:spcPts val="1200"/>
              </a:spcBef>
            </a:pP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And you, son of man, </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set your face against the </a:t>
            </a:r>
            <a:r>
              <a:rPr kumimoji="0" lang="en-CA" sz="2800" b="1" i="1" u="sng" strike="noStrike" kern="1200" cap="none" spc="0" normalizeH="0" noProof="0" dirty="0">
                <a:ln>
                  <a:noFill/>
                </a:ln>
                <a:solidFill>
                  <a:srgbClr val="FF0000"/>
                </a:solidFill>
                <a:effectLst/>
                <a:highlight>
                  <a:srgbClr val="FFFF00"/>
                </a:highlight>
                <a:uLnTx/>
                <a:uFill>
                  <a:solidFill>
                    <a:schemeClr val="tx1"/>
                  </a:solidFill>
                </a:uFill>
                <a:latin typeface="Calibri" panose="020F0502020204030204"/>
                <a:ea typeface="+mn-ea"/>
                <a:cs typeface="+mn-cs"/>
              </a:rPr>
              <a:t>daughters of your people</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 who prophesy out of their own hearts</a:t>
            </a: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  Prophesy against them and say, Thus says the Lord GOD: Woe to the women </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who sew magic bands upon all wrists</a:t>
            </a: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 and </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make veils for the heads of persons of every stature</a:t>
            </a: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in the hunt for [lives]</a:t>
            </a: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a:t>
            </a:r>
          </a:p>
          <a:p>
            <a:pPr algn="r">
              <a:spcBef>
                <a:spcPts val="0"/>
              </a:spcBef>
            </a:pPr>
            <a:r>
              <a:rPr lang="en-CA" sz="2000" b="1" dirty="0"/>
              <a:t>Ezekiel 13:17-18a ES</a:t>
            </a:r>
            <a:r>
              <a:rPr lang="en-CA" sz="2000" dirty="0"/>
              <a:t>V</a:t>
            </a:r>
          </a:p>
          <a:p>
            <a:pPr marL="0" marR="0" lvl="1" defTabSz="914400" rtl="0" eaLnBrk="1" fontAlgn="auto" latinLnBrk="0" hangingPunct="1">
              <a:lnSpc>
                <a:spcPct val="90000"/>
              </a:lnSpc>
              <a:spcBef>
                <a:spcPts val="1200"/>
              </a:spcBef>
              <a:spcAft>
                <a:spcPts val="0"/>
              </a:spcAft>
              <a:buClrTx/>
              <a:buSzTx/>
              <a:buFont typeface="Arial" panose="020B0604020202020204" pitchFamily="34" charset="0"/>
              <a:buNone/>
              <a:tabLst/>
              <a:defRPr/>
            </a:pP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Then </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certain of the </a:t>
            </a:r>
            <a:r>
              <a:rPr kumimoji="0" lang="en-CA" sz="2800" b="1" i="1" u="sng" strike="noStrike" kern="1200" cap="none" spc="0" normalizeH="0" noProof="0" dirty="0">
                <a:ln>
                  <a:noFill/>
                </a:ln>
                <a:solidFill>
                  <a:srgbClr val="FF0000"/>
                </a:solidFill>
                <a:effectLst/>
                <a:highlight>
                  <a:srgbClr val="FFFF00"/>
                </a:highlight>
                <a:uLnTx/>
                <a:uFill>
                  <a:solidFill>
                    <a:schemeClr val="tx1"/>
                  </a:solidFill>
                </a:uFill>
                <a:latin typeface="Calibri" panose="020F0502020204030204"/>
                <a:ea typeface="+mn-ea"/>
                <a:cs typeface="+mn-cs"/>
              </a:rPr>
              <a:t>elders of Israel</a:t>
            </a: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 came to me and sat before me.  And the word of the LORD came to me: “Son of man, these men have </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taken their idols into their hearts</a:t>
            </a: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 and </a:t>
            </a:r>
            <a:r>
              <a:rPr kumimoji="0" lang="en-CA" sz="2800" b="1" i="1"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set the stumbling block of their iniquity before their faces</a:t>
            </a:r>
            <a:r>
              <a:rPr kumimoji="0" lang="en-CA" sz="2800" b="1" i="0" u="none" strike="noStrike" kern="1200" cap="none" spc="0" normalizeH="0" baseline="0" noProof="0" dirty="0">
                <a:ln>
                  <a:noFill/>
                </a:ln>
                <a:solidFill>
                  <a:srgbClr val="FF0000"/>
                </a:solidFill>
                <a:effectLst/>
                <a:uLnTx/>
                <a:uFillTx/>
                <a:latin typeface="Calibri" panose="020F0502020204030204"/>
                <a:ea typeface="+mn-ea"/>
                <a:cs typeface="+mn-cs"/>
              </a:rPr>
              <a:t>.</a:t>
            </a:r>
          </a:p>
          <a:p>
            <a:pPr marL="457200" marR="0" lvl="1" indent="0" algn="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lang="en-CA" b="1" dirty="0"/>
              <a:t>Ezekiel 14:1-3a ESV </a:t>
            </a:r>
          </a:p>
          <a:p>
            <a:pPr marL="457200" marR="0" lvl="1" indent="0" algn="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en-CA" dirty="0"/>
          </a:p>
        </p:txBody>
      </p:sp>
      <p:sp>
        <p:nvSpPr>
          <p:cNvPr id="5" name="TextBox 4">
            <a:extLst>
              <a:ext uri="{FF2B5EF4-FFF2-40B4-BE49-F238E27FC236}">
                <a16:creationId xmlns:a16="http://schemas.microsoft.com/office/drawing/2014/main" id="{407417DE-41AB-D5A3-EF9F-69633AD7FFFF}"/>
              </a:ext>
            </a:extLst>
          </p:cNvPr>
          <p:cNvSpPr txBox="1"/>
          <p:nvPr/>
        </p:nvSpPr>
        <p:spPr>
          <a:xfrm>
            <a:off x="0" y="6620256"/>
            <a:ext cx="12192000" cy="257506"/>
          </a:xfrm>
          <a:prstGeom prst="rect">
            <a:avLst/>
          </a:prstGeom>
          <a:noFill/>
        </p:spPr>
        <p:txBody>
          <a:bodyPr wrap="square">
            <a:spAutoFit/>
          </a:bodyPr>
          <a:lstStyle/>
          <a:p>
            <a:pPr marL="0" marR="0">
              <a:lnSpc>
                <a:spcPct val="107000"/>
              </a:lnSpc>
              <a:spcBef>
                <a:spcPts val="0"/>
              </a:spcBef>
              <a:spcAft>
                <a:spcPts val="0"/>
              </a:spcAft>
            </a:pPr>
            <a:r>
              <a:rPr lang="en-CA" sz="1050" dirty="0">
                <a:effectLst/>
                <a:latin typeface="Calibri" panose="020F0502020204030204" pitchFamily="34" charset="0"/>
                <a:ea typeface="Calibri" panose="020F0502020204030204" pitchFamily="34" charset="0"/>
                <a:cs typeface="Arial" panose="020B0604020202020204" pitchFamily="34" charset="0"/>
              </a:rPr>
              <a:t>©2023 Mike Whyte – this document may be used freely for personal study, preaching, and teaching.  No part of it may be used under any circumstances for commercial purposes or to attain personal gain or advantage</a:t>
            </a:r>
            <a:r>
              <a:rPr lang="en-CA" sz="800" dirty="0">
                <a:effectLst/>
                <a:latin typeface="Calibri" panose="020F0502020204030204" pitchFamily="34" charset="0"/>
                <a:ea typeface="Calibri" panose="020F0502020204030204" pitchFamily="34" charset="0"/>
                <a:cs typeface="Arial" panose="020B0604020202020204" pitchFamily="34" charset="0"/>
              </a:rPr>
              <a:t>.</a:t>
            </a:r>
            <a:endParaRPr lang="en-CA"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260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CEECE7-F50A-A3A3-F64C-9BA4AA977354}"/>
              </a:ext>
            </a:extLst>
          </p:cNvPr>
          <p:cNvSpPr txBox="1"/>
          <p:nvPr/>
        </p:nvSpPr>
        <p:spPr>
          <a:xfrm>
            <a:off x="0" y="420484"/>
            <a:ext cx="12192000" cy="6093976"/>
          </a:xfrm>
          <a:prstGeom prst="rect">
            <a:avLst/>
          </a:prstGeom>
          <a:noFill/>
        </p:spPr>
        <p:txBody>
          <a:bodyPr wrap="square">
            <a:spAutoFit/>
          </a:bodyPr>
          <a:lstStyle/>
          <a:p>
            <a:pPr marL="233363" indent="-233363">
              <a:buFont typeface="Arial" panose="020B0604020202020204" pitchFamily="34" charset="0"/>
              <a:buChar char="•"/>
            </a:pPr>
            <a:r>
              <a:rPr lang="en-CA" sz="2800" b="1" dirty="0">
                <a:highlight>
                  <a:srgbClr val="FFFF00"/>
                </a:highlight>
              </a:rPr>
              <a:t>A call to repentance</a:t>
            </a:r>
            <a:r>
              <a:rPr lang="en-CA" sz="2800" dirty="0"/>
              <a:t>:</a:t>
            </a:r>
          </a:p>
          <a:p>
            <a:pPr lvl="1"/>
            <a:r>
              <a:rPr lang="en-CA" sz="2400" b="1" u="sng" dirty="0"/>
              <a:t>Ezekiel 14:6 ESV</a:t>
            </a:r>
          </a:p>
          <a:p>
            <a:pPr lvl="1"/>
            <a:r>
              <a:rPr lang="en-CA" sz="2400" dirty="0"/>
              <a:t>Therefore say to the house of Israel, Thus says the Lord GOD: </a:t>
            </a:r>
            <a:r>
              <a:rPr lang="en-CA" sz="2400" b="1" u="sng" dirty="0">
                <a:highlight>
                  <a:srgbClr val="FFFF00"/>
                </a:highlight>
              </a:rPr>
              <a:t>Repent and turn away from your idols</a:t>
            </a:r>
            <a:r>
              <a:rPr lang="en-CA" sz="2400" dirty="0"/>
              <a:t>, and </a:t>
            </a:r>
            <a:r>
              <a:rPr lang="en-CA" sz="2400" b="1" dirty="0">
                <a:highlight>
                  <a:srgbClr val="FFFF00"/>
                </a:highlight>
              </a:rPr>
              <a:t>turn away your faces from all your abominations</a:t>
            </a:r>
            <a:r>
              <a:rPr lang="en-CA" sz="2400" dirty="0"/>
              <a:t>. </a:t>
            </a:r>
          </a:p>
          <a:p>
            <a:pPr marL="233363" indent="-233363">
              <a:spcBef>
                <a:spcPts val="600"/>
              </a:spcBef>
              <a:buFont typeface="Arial" panose="020B0604020202020204" pitchFamily="34" charset="0"/>
              <a:buChar char="•"/>
            </a:pPr>
            <a:r>
              <a:rPr lang="en-CA" sz="2800" b="1" dirty="0">
                <a:highlight>
                  <a:srgbClr val="FFFF00"/>
                </a:highlight>
              </a:rPr>
              <a:t>Fate of the unrepentant</a:t>
            </a:r>
            <a:r>
              <a:rPr lang="en-CA" sz="2800" dirty="0"/>
              <a:t>:</a:t>
            </a:r>
          </a:p>
          <a:p>
            <a:pPr lvl="1"/>
            <a:r>
              <a:rPr lang="en-CA" sz="2400" b="1" u="sng" dirty="0"/>
              <a:t>Ezekiel 14:7-8 ESV</a:t>
            </a:r>
          </a:p>
          <a:p>
            <a:pPr lvl="1"/>
            <a:r>
              <a:rPr lang="en-CA" sz="2400" dirty="0"/>
              <a:t>For any one of the house of Israel, or of the strangers who sojourn in Israel, who separates himself from me, taking his idols into his heart and putting the stumbling block of his iniquity before his face, </a:t>
            </a:r>
            <a:r>
              <a:rPr lang="en-CA" sz="2400" b="1" dirty="0">
                <a:highlight>
                  <a:srgbClr val="FFFF00"/>
                </a:highlight>
              </a:rPr>
              <a:t>and yet comes to a prophet to consult me through him</a:t>
            </a:r>
            <a:r>
              <a:rPr lang="en-CA" sz="2400" dirty="0"/>
              <a:t>, I the LORD will answer him myself.  And </a:t>
            </a:r>
            <a:r>
              <a:rPr lang="en-CA" sz="2400" b="1" u="sng" dirty="0">
                <a:highlight>
                  <a:srgbClr val="FFFF00"/>
                </a:highlight>
              </a:rPr>
              <a:t>I will set my face against that man</a:t>
            </a:r>
            <a:r>
              <a:rPr lang="en-CA" sz="2400" dirty="0"/>
              <a:t>; I will make him a sign and a byword and </a:t>
            </a:r>
            <a:r>
              <a:rPr lang="en-CA" sz="2400" b="1" dirty="0">
                <a:highlight>
                  <a:srgbClr val="FFFF00"/>
                </a:highlight>
              </a:rPr>
              <a:t>cut him off from the midst of my people</a:t>
            </a:r>
            <a:r>
              <a:rPr lang="en-CA" sz="2400" dirty="0"/>
              <a:t>, and you shall know that I am the LORD.</a:t>
            </a:r>
          </a:p>
          <a:p>
            <a:pPr marL="233363" indent="-233363">
              <a:spcBef>
                <a:spcPts val="600"/>
              </a:spcBef>
              <a:buFont typeface="Arial" panose="020B0604020202020204" pitchFamily="34" charset="0"/>
              <a:buChar char="•"/>
            </a:pPr>
            <a:r>
              <a:rPr lang="en-CA" sz="2800" dirty="0"/>
              <a:t>Setting the heart on “sin” and “</a:t>
            </a:r>
            <a:r>
              <a:rPr lang="en-CA" sz="2800" b="1" dirty="0">
                <a:highlight>
                  <a:srgbClr val="FFFF00"/>
                </a:highlight>
              </a:rPr>
              <a:t>yet comes to a prophet to consult me through him</a:t>
            </a:r>
            <a:r>
              <a:rPr lang="en-CA" sz="2800" dirty="0"/>
              <a:t>” indicates “</a:t>
            </a:r>
            <a:r>
              <a:rPr lang="en-CA" sz="2800" b="1" dirty="0">
                <a:highlight>
                  <a:srgbClr val="FFFF00"/>
                </a:highlight>
              </a:rPr>
              <a:t>hypocrisy</a:t>
            </a:r>
            <a:r>
              <a:rPr lang="en-CA" sz="2800" dirty="0"/>
              <a:t>”, which God will NOT tolerate, “</a:t>
            </a:r>
            <a:r>
              <a:rPr lang="en-CA" sz="2800" b="1" dirty="0">
                <a:highlight>
                  <a:srgbClr val="FFFF00"/>
                </a:highlight>
              </a:rPr>
              <a:t>cut him off from the midst of my people</a:t>
            </a:r>
            <a:r>
              <a:rPr lang="en-CA" sz="2800" dirty="0"/>
              <a:t>”</a:t>
            </a:r>
          </a:p>
        </p:txBody>
      </p:sp>
    </p:spTree>
    <p:extLst>
      <p:ext uri="{BB962C8B-B14F-4D97-AF65-F5344CB8AC3E}">
        <p14:creationId xmlns:p14="http://schemas.microsoft.com/office/powerpoint/2010/main" val="1922406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D9EFB0-0F27-7E2F-9E2A-7830CC1EDC84}"/>
              </a:ext>
            </a:extLst>
          </p:cNvPr>
          <p:cNvSpPr txBox="1"/>
          <p:nvPr/>
        </p:nvSpPr>
        <p:spPr>
          <a:xfrm>
            <a:off x="0" y="181957"/>
            <a:ext cx="12192000" cy="6494085"/>
          </a:xfrm>
          <a:prstGeom prst="rect">
            <a:avLst/>
          </a:prstGeom>
          <a:noFill/>
        </p:spPr>
        <p:txBody>
          <a:bodyPr wrap="square">
            <a:spAutoFit/>
          </a:bodyPr>
          <a:lstStyle/>
          <a:p>
            <a:pPr marL="233363" indent="-233363">
              <a:lnSpc>
                <a:spcPct val="90000"/>
              </a:lnSpc>
              <a:buFont typeface="Arial" panose="020B0604020202020204" pitchFamily="34" charset="0"/>
              <a:buChar char="•"/>
            </a:pPr>
            <a:r>
              <a:rPr lang="en-CA" sz="2800" dirty="0"/>
              <a:t>The fate of “a prophet” who is drawn into the sin of the inquirer:</a:t>
            </a:r>
          </a:p>
          <a:p>
            <a:pPr lvl="1">
              <a:lnSpc>
                <a:spcPct val="90000"/>
              </a:lnSpc>
            </a:pPr>
            <a:r>
              <a:rPr lang="en-CA" sz="2400" b="1" u="sng" dirty="0"/>
              <a:t>Ezekiel 14:9-10 ESV</a:t>
            </a:r>
          </a:p>
          <a:p>
            <a:pPr lvl="1">
              <a:lnSpc>
                <a:spcPct val="90000"/>
              </a:lnSpc>
            </a:pPr>
            <a:r>
              <a:rPr lang="en-CA" sz="2400" dirty="0"/>
              <a:t>And </a:t>
            </a:r>
            <a:r>
              <a:rPr lang="en-CA" sz="2400" b="1" dirty="0">
                <a:highlight>
                  <a:srgbClr val="FFFF00"/>
                </a:highlight>
              </a:rPr>
              <a:t>if the prophet is deceived</a:t>
            </a:r>
            <a:r>
              <a:rPr lang="en-CA" sz="2400" dirty="0"/>
              <a:t> and speaks a word, </a:t>
            </a:r>
            <a:r>
              <a:rPr lang="en-CA" sz="2400" b="1" dirty="0">
                <a:highlight>
                  <a:srgbClr val="FFFF00"/>
                </a:highlight>
              </a:rPr>
              <a:t>I, the LORD, have deceived that prophet</a:t>
            </a:r>
            <a:r>
              <a:rPr lang="en-CA" sz="2400" dirty="0"/>
              <a:t>, and </a:t>
            </a:r>
            <a:r>
              <a:rPr lang="en-CA" sz="2400" b="1" dirty="0">
                <a:highlight>
                  <a:srgbClr val="FFFF00"/>
                </a:highlight>
              </a:rPr>
              <a:t>I will stretch out my hand against him and will destroy him</a:t>
            </a:r>
            <a:r>
              <a:rPr lang="en-CA" sz="2400" dirty="0"/>
              <a:t> from the midst of my people Israel.  And they shall bear their punishment—the punishment of the prophet and the punishment of the inquirer shall be alike— …</a:t>
            </a:r>
          </a:p>
          <a:p>
            <a:pPr marL="233363" indent="-233363">
              <a:lnSpc>
                <a:spcPct val="90000"/>
              </a:lnSpc>
              <a:spcBef>
                <a:spcPts val="600"/>
              </a:spcBef>
              <a:buFont typeface="Arial" panose="020B0604020202020204" pitchFamily="34" charset="0"/>
              <a:buChar char="•"/>
            </a:pPr>
            <a:r>
              <a:rPr lang="en-CA" sz="2800" dirty="0"/>
              <a:t>The “prophet” who gets drawn into the way of the sinner is rejected by God and suffers the fate of the sinner</a:t>
            </a:r>
          </a:p>
          <a:p>
            <a:pPr marL="233363" indent="-233363">
              <a:lnSpc>
                <a:spcPct val="90000"/>
              </a:lnSpc>
              <a:spcBef>
                <a:spcPts val="600"/>
              </a:spcBef>
              <a:buFont typeface="Arial" panose="020B0604020202020204" pitchFamily="34" charset="0"/>
              <a:buChar char="•"/>
            </a:pPr>
            <a:r>
              <a:rPr lang="en-CA" sz="2800" b="1" dirty="0">
                <a:highlight>
                  <a:srgbClr val="FFFF00"/>
                </a:highlight>
              </a:rPr>
              <a:t>YHWH’s objective</a:t>
            </a:r>
            <a:r>
              <a:rPr lang="en-CA" sz="2800" dirty="0"/>
              <a:t>, his purpose in giving these revelations to Ezekiel: </a:t>
            </a:r>
          </a:p>
          <a:p>
            <a:pPr lvl="1">
              <a:lnSpc>
                <a:spcPct val="90000"/>
              </a:lnSpc>
            </a:pPr>
            <a:r>
              <a:rPr lang="en-CA" sz="2400" b="1" u="sng" dirty="0"/>
              <a:t>Ezekiel 14:11 ESV</a:t>
            </a:r>
            <a:endParaRPr lang="en-CA" sz="2400" dirty="0"/>
          </a:p>
          <a:p>
            <a:pPr lvl="1">
              <a:lnSpc>
                <a:spcPct val="90000"/>
              </a:lnSpc>
            </a:pPr>
            <a:r>
              <a:rPr lang="en-CA" sz="2400" dirty="0"/>
              <a:t>… that </a:t>
            </a:r>
            <a:r>
              <a:rPr lang="en-CA" sz="2400" b="1" u="sng" dirty="0">
                <a:highlight>
                  <a:srgbClr val="FFFF00"/>
                </a:highlight>
              </a:rPr>
              <a:t>the house of Israel</a:t>
            </a:r>
            <a:r>
              <a:rPr lang="en-CA" sz="2400" b="1" dirty="0">
                <a:highlight>
                  <a:srgbClr val="FFFF00"/>
                </a:highlight>
              </a:rPr>
              <a:t> may no more go astray from me</a:t>
            </a:r>
            <a:r>
              <a:rPr lang="en-CA" sz="2400" dirty="0"/>
              <a:t>, nor defile themselves anymore with all their transgressions, but </a:t>
            </a:r>
            <a:r>
              <a:rPr lang="en-CA" sz="2400" b="1" dirty="0">
                <a:highlight>
                  <a:srgbClr val="FFFF00"/>
                </a:highlight>
              </a:rPr>
              <a:t>that they may be my people and I may be their God</a:t>
            </a:r>
            <a:r>
              <a:rPr lang="en-CA" sz="2400" dirty="0"/>
              <a:t>, declares the Lord GOD.</a:t>
            </a:r>
          </a:p>
          <a:p>
            <a:pPr marL="233363" indent="-233363">
              <a:lnSpc>
                <a:spcPct val="90000"/>
              </a:lnSpc>
              <a:spcBef>
                <a:spcPts val="600"/>
              </a:spcBef>
              <a:buFont typeface="Arial" panose="020B0604020202020204" pitchFamily="34" charset="0"/>
              <a:buChar char="•"/>
            </a:pPr>
            <a:r>
              <a:rPr lang="en-CA" sz="2800" b="1" dirty="0">
                <a:highlight>
                  <a:srgbClr val="FFFF00"/>
                </a:highlight>
              </a:rPr>
              <a:t>The last remnant of the “House of Israel” </a:t>
            </a:r>
            <a:r>
              <a:rPr lang="en-CA" sz="2800" dirty="0"/>
              <a:t>was the exile community around Ezekiel</a:t>
            </a:r>
          </a:p>
          <a:p>
            <a:pPr marL="233363" indent="-233363">
              <a:lnSpc>
                <a:spcPct val="90000"/>
              </a:lnSpc>
              <a:spcBef>
                <a:spcPts val="600"/>
              </a:spcBef>
              <a:buFont typeface="Arial" panose="020B0604020202020204" pitchFamily="34" charset="0"/>
              <a:buChar char="•"/>
            </a:pPr>
            <a:r>
              <a:rPr lang="en-CA" sz="2800" b="1" dirty="0">
                <a:highlight>
                  <a:srgbClr val="FFFF00"/>
                </a:highlight>
              </a:rPr>
              <a:t>The work of Ezekiel was to establish a remnant of True Worshippers</a:t>
            </a:r>
            <a:r>
              <a:rPr lang="en-CA" sz="2800" dirty="0"/>
              <a:t> among them: </a:t>
            </a:r>
            <a:r>
              <a:rPr lang="en-CA" sz="2800" b="1" dirty="0">
                <a:highlight>
                  <a:srgbClr val="FFFF00"/>
                </a:highlight>
              </a:rPr>
              <a:t>Ezekiel had to bring these people to repentance</a:t>
            </a:r>
          </a:p>
        </p:txBody>
      </p:sp>
    </p:spTree>
    <p:extLst>
      <p:ext uri="{BB962C8B-B14F-4D97-AF65-F5344CB8AC3E}">
        <p14:creationId xmlns:p14="http://schemas.microsoft.com/office/powerpoint/2010/main" val="400023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BBEA0-E3A0-5DB6-0ABD-7D24C067CC36}"/>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Deception by YHWH</a:t>
            </a:r>
          </a:p>
        </p:txBody>
      </p:sp>
      <p:sp>
        <p:nvSpPr>
          <p:cNvPr id="3" name="Content Placeholder 2">
            <a:extLst>
              <a:ext uri="{FF2B5EF4-FFF2-40B4-BE49-F238E27FC236}">
                <a16:creationId xmlns:a16="http://schemas.microsoft.com/office/drawing/2014/main" id="{9FC9C9E4-BBC9-0D14-AE24-3FA4FCADD5A3}"/>
              </a:ext>
            </a:extLst>
          </p:cNvPr>
          <p:cNvSpPr>
            <a:spLocks noGrp="1"/>
          </p:cNvSpPr>
          <p:nvPr>
            <p:ph idx="1"/>
          </p:nvPr>
        </p:nvSpPr>
        <p:spPr>
          <a:xfrm>
            <a:off x="0" y="986118"/>
            <a:ext cx="12192000" cy="5871881"/>
          </a:xfrm>
        </p:spPr>
        <p:txBody>
          <a:bodyPr>
            <a:normAutofit lnSpcReduction="10000"/>
          </a:bodyPr>
          <a:lstStyle/>
          <a:p>
            <a:pPr marL="457200" lvl="1" indent="0">
              <a:lnSpc>
                <a:spcPct val="90000"/>
              </a:lnSpc>
              <a:buNone/>
            </a:pPr>
            <a:r>
              <a:rPr lang="en-CA" sz="2400" b="1" u="sng" dirty="0"/>
              <a:t>Ezekiel 14:3b, 4b, 9a, 10b ESV</a:t>
            </a:r>
          </a:p>
          <a:p>
            <a:pPr marL="457200" lvl="1" indent="0">
              <a:lnSpc>
                <a:spcPct val="90000"/>
              </a:lnSpc>
              <a:buNone/>
            </a:pPr>
            <a:r>
              <a:rPr lang="en-CA" b="1" dirty="0">
                <a:highlight>
                  <a:srgbClr val="FFFF00"/>
                </a:highlight>
              </a:rPr>
              <a:t>Should I indeed let myself be consulted by them</a:t>
            </a:r>
            <a:r>
              <a:rPr lang="en-CA" dirty="0"/>
              <a:t>? … </a:t>
            </a:r>
            <a:r>
              <a:rPr lang="en-CA" b="1" dirty="0">
                <a:highlight>
                  <a:srgbClr val="FFFF00"/>
                </a:highlight>
              </a:rPr>
              <a:t>yet comes to the prophet</a:t>
            </a:r>
            <a:r>
              <a:rPr lang="en-CA" dirty="0"/>
              <a:t>, </a:t>
            </a:r>
            <a:r>
              <a:rPr lang="en-CA" b="1" dirty="0">
                <a:highlight>
                  <a:srgbClr val="FFFF00"/>
                </a:highlight>
              </a:rPr>
              <a:t>I the LORD will answer him</a:t>
            </a:r>
            <a:r>
              <a:rPr lang="en-CA" dirty="0"/>
              <a:t> … </a:t>
            </a:r>
            <a:r>
              <a:rPr lang="en-CA" sz="2400" dirty="0"/>
              <a:t>And </a:t>
            </a:r>
            <a:r>
              <a:rPr lang="en-CA" sz="2400" b="1" dirty="0">
                <a:highlight>
                  <a:srgbClr val="FFFF00"/>
                </a:highlight>
              </a:rPr>
              <a:t>if the prophet is deceived</a:t>
            </a:r>
            <a:r>
              <a:rPr lang="en-CA" sz="2400" dirty="0"/>
              <a:t> and speaks a word, </a:t>
            </a:r>
            <a:r>
              <a:rPr lang="en-CA" sz="2400" b="1" dirty="0">
                <a:highlight>
                  <a:srgbClr val="FFFF00"/>
                </a:highlight>
              </a:rPr>
              <a:t>I, the LORD, have deceived that prophet</a:t>
            </a:r>
            <a:r>
              <a:rPr lang="en-CA" sz="2400" dirty="0"/>
              <a:t> … </a:t>
            </a:r>
            <a:r>
              <a:rPr lang="en-CA" sz="2400" b="1" dirty="0">
                <a:highlight>
                  <a:srgbClr val="FFFF00"/>
                </a:highlight>
              </a:rPr>
              <a:t>the punishment of the prophet and the punishment of the inquirer shall be alike</a:t>
            </a:r>
            <a:r>
              <a:rPr lang="en-CA" sz="2400" dirty="0"/>
              <a:t> …</a:t>
            </a:r>
            <a:endParaRPr lang="en-CA" dirty="0"/>
          </a:p>
          <a:p>
            <a:r>
              <a:rPr lang="en-CA" dirty="0"/>
              <a:t>What exactly does God mean by “</a:t>
            </a:r>
            <a:r>
              <a:rPr lang="en-CA" b="1" dirty="0">
                <a:highlight>
                  <a:srgbClr val="FFFF00"/>
                </a:highlight>
              </a:rPr>
              <a:t>I have deceived that prophet</a:t>
            </a:r>
            <a:r>
              <a:rPr lang="en-CA" dirty="0"/>
              <a:t>”?</a:t>
            </a:r>
          </a:p>
          <a:p>
            <a:r>
              <a:rPr lang="en-CA" dirty="0"/>
              <a:t>Even a true “prophet” such as Ezekiel who is drawn into the way of sinners, will suffer the fate of the sinners – God turns that prophet over to the deception</a:t>
            </a:r>
          </a:p>
          <a:p>
            <a:r>
              <a:rPr lang="en-CA" dirty="0"/>
              <a:t>The “inquirers” have come to the “prophet” in hypocrisy; YHWH answers their inquiry with condemnation; if the “prophet” does NOT see through the “hypocrisy”, he is given over to the deception and suffers the fate</a:t>
            </a:r>
          </a:p>
          <a:p>
            <a:r>
              <a:rPr lang="en-CA" b="1" dirty="0">
                <a:highlight>
                  <a:srgbClr val="FFFF00"/>
                </a:highlight>
              </a:rPr>
              <a:t>This is very much a warning to Christians, to us, to </a:t>
            </a:r>
            <a:r>
              <a:rPr lang="en-CA" b="1" u="sng" dirty="0">
                <a:highlight>
                  <a:srgbClr val="FFFF00"/>
                </a:highlight>
              </a:rPr>
              <a:t>stand strong in faith</a:t>
            </a:r>
            <a:r>
              <a:rPr lang="en-CA" dirty="0"/>
              <a:t>:</a:t>
            </a:r>
          </a:p>
          <a:p>
            <a:pPr marL="457200" lvl="1" indent="0">
              <a:spcBef>
                <a:spcPts val="0"/>
              </a:spcBef>
              <a:buNone/>
            </a:pPr>
            <a:r>
              <a:rPr lang="en-CA" b="1" u="sng" dirty="0"/>
              <a:t>Romans 5:2a, 15:1a, 1 Corinthians 16:13 ESV</a:t>
            </a:r>
          </a:p>
          <a:p>
            <a:pPr marL="457200" lvl="1" indent="0">
              <a:spcBef>
                <a:spcPts val="0"/>
              </a:spcBef>
              <a:buNone/>
            </a:pPr>
            <a:r>
              <a:rPr lang="en-CA" dirty="0"/>
              <a:t>Through him we have also obtained access </a:t>
            </a:r>
            <a:r>
              <a:rPr lang="en-CA" b="1" dirty="0">
                <a:highlight>
                  <a:srgbClr val="FFFF00"/>
                </a:highlight>
              </a:rPr>
              <a:t>by faith into this grace in which we stand</a:t>
            </a:r>
            <a:r>
              <a:rPr lang="en-CA" dirty="0"/>
              <a:t> … We who are </a:t>
            </a:r>
            <a:r>
              <a:rPr lang="en-CA" b="1" dirty="0">
                <a:highlight>
                  <a:srgbClr val="FFFF00"/>
                </a:highlight>
              </a:rPr>
              <a:t>strong have an obligation to bear with the failings of the weak</a:t>
            </a:r>
            <a:r>
              <a:rPr lang="en-CA" dirty="0"/>
              <a:t> … Be watchful, </a:t>
            </a:r>
            <a:r>
              <a:rPr lang="en-CA" b="1" dirty="0">
                <a:highlight>
                  <a:srgbClr val="FFFF00"/>
                </a:highlight>
              </a:rPr>
              <a:t>stand firm in the faith</a:t>
            </a:r>
            <a:r>
              <a:rPr lang="en-CA" dirty="0"/>
              <a:t>, act like men, </a:t>
            </a:r>
            <a:r>
              <a:rPr lang="en-CA" b="1" dirty="0">
                <a:highlight>
                  <a:srgbClr val="FFFF00"/>
                </a:highlight>
              </a:rPr>
              <a:t>be strong</a:t>
            </a:r>
            <a:r>
              <a:rPr lang="en-CA" dirty="0"/>
              <a:t>.</a:t>
            </a:r>
          </a:p>
          <a:p>
            <a:endParaRPr lang="en-CA" dirty="0"/>
          </a:p>
          <a:p>
            <a:endParaRPr lang="en-CA" dirty="0"/>
          </a:p>
        </p:txBody>
      </p:sp>
    </p:spTree>
    <p:extLst>
      <p:ext uri="{BB962C8B-B14F-4D97-AF65-F5344CB8AC3E}">
        <p14:creationId xmlns:p14="http://schemas.microsoft.com/office/powerpoint/2010/main" val="1814506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1F430-FE24-D065-79E5-15F0C99CF730}"/>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Organized Opposition</a:t>
            </a:r>
          </a:p>
        </p:txBody>
      </p:sp>
      <p:sp>
        <p:nvSpPr>
          <p:cNvPr id="3" name="Content Placeholder 2">
            <a:extLst>
              <a:ext uri="{FF2B5EF4-FFF2-40B4-BE49-F238E27FC236}">
                <a16:creationId xmlns:a16="http://schemas.microsoft.com/office/drawing/2014/main" id="{FE58B7C9-9B5F-4618-71D4-E84899E5485C}"/>
              </a:ext>
            </a:extLst>
          </p:cNvPr>
          <p:cNvSpPr>
            <a:spLocks noGrp="1"/>
          </p:cNvSpPr>
          <p:nvPr>
            <p:ph idx="1"/>
          </p:nvPr>
        </p:nvSpPr>
        <p:spPr>
          <a:xfrm>
            <a:off x="0" y="1147482"/>
            <a:ext cx="12192000" cy="5710517"/>
          </a:xfrm>
        </p:spPr>
        <p:txBody>
          <a:bodyPr>
            <a:normAutofit lnSpcReduction="10000"/>
          </a:bodyPr>
          <a:lstStyle/>
          <a:p>
            <a:r>
              <a:rPr lang="en-CA" dirty="0"/>
              <a:t>The “false prophets”, the “witches”, and the “idolatrous elders” clearly represent </a:t>
            </a:r>
            <a:r>
              <a:rPr lang="en-CA" b="1" dirty="0">
                <a:highlight>
                  <a:srgbClr val="FFFF00"/>
                </a:highlight>
              </a:rPr>
              <a:t>an organized challenge to Ezekiel and the mission God gave him</a:t>
            </a:r>
          </a:p>
          <a:p>
            <a:r>
              <a:rPr lang="en-CA" b="1" dirty="0">
                <a:highlight>
                  <a:srgbClr val="FFFF00"/>
                </a:highlight>
              </a:rPr>
              <a:t>Jeremiah even got involved in the battle</a:t>
            </a:r>
            <a:r>
              <a:rPr lang="en-CA" dirty="0"/>
              <a:t>:</a:t>
            </a:r>
          </a:p>
          <a:p>
            <a:pPr marL="457200" lvl="1" indent="0">
              <a:spcBef>
                <a:spcPts val="0"/>
              </a:spcBef>
              <a:buNone/>
            </a:pPr>
            <a:r>
              <a:rPr lang="en-CA" b="1" u="sng" dirty="0"/>
              <a:t>Jeremiah 29:20-21, 24-25a, 30-32  ESV</a:t>
            </a:r>
          </a:p>
          <a:p>
            <a:pPr marL="457200" lvl="1" indent="0">
              <a:buNone/>
            </a:pPr>
            <a:r>
              <a:rPr lang="en-CA" dirty="0"/>
              <a:t>Hear the word of the LORD, </a:t>
            </a:r>
            <a:r>
              <a:rPr lang="en-CA" b="1" dirty="0">
                <a:highlight>
                  <a:srgbClr val="FFFF00"/>
                </a:highlight>
              </a:rPr>
              <a:t>all you exiles</a:t>
            </a:r>
            <a:r>
              <a:rPr lang="en-CA" dirty="0"/>
              <a:t> whom I sent away from Jerusalem to Babylon:  “Thus says the LORD of hosts, the God of Israel, concerning </a:t>
            </a:r>
            <a:r>
              <a:rPr lang="en-CA" b="1" dirty="0">
                <a:highlight>
                  <a:srgbClr val="FFFF00"/>
                </a:highlight>
              </a:rPr>
              <a:t>Ahab</a:t>
            </a:r>
            <a:r>
              <a:rPr lang="en-CA" dirty="0"/>
              <a:t> the son of </a:t>
            </a:r>
            <a:r>
              <a:rPr lang="en-CA" dirty="0" err="1"/>
              <a:t>Kolaiah</a:t>
            </a:r>
            <a:r>
              <a:rPr lang="en-CA" dirty="0"/>
              <a:t> and </a:t>
            </a:r>
            <a:r>
              <a:rPr lang="en-CA" b="1" dirty="0">
                <a:highlight>
                  <a:srgbClr val="FFFF00"/>
                </a:highlight>
              </a:rPr>
              <a:t>Zedekiah</a:t>
            </a:r>
            <a:r>
              <a:rPr lang="en-CA" dirty="0"/>
              <a:t> the son of </a:t>
            </a:r>
            <a:r>
              <a:rPr lang="en-CA" dirty="0" err="1"/>
              <a:t>Maaseiah</a:t>
            </a:r>
            <a:r>
              <a:rPr lang="en-CA" dirty="0"/>
              <a:t>, </a:t>
            </a:r>
            <a:r>
              <a:rPr lang="en-CA" b="1" dirty="0">
                <a:highlight>
                  <a:srgbClr val="FFFF00"/>
                </a:highlight>
              </a:rPr>
              <a:t>who are prophesying a lie to you in my name</a:t>
            </a:r>
            <a:r>
              <a:rPr lang="en-CA" dirty="0"/>
              <a:t>: Behold, I will deliver them into the hand of Nebuchadnezzar king of Babylon, and he shall strike them down before your eyes. …” </a:t>
            </a:r>
          </a:p>
          <a:p>
            <a:pPr marL="457200" lvl="1" indent="0">
              <a:buNone/>
            </a:pPr>
            <a:r>
              <a:rPr lang="en-CA" dirty="0"/>
              <a:t>To </a:t>
            </a:r>
            <a:r>
              <a:rPr lang="en-CA" b="1" dirty="0">
                <a:highlight>
                  <a:srgbClr val="FFFF00"/>
                </a:highlight>
              </a:rPr>
              <a:t>Shemaiah</a:t>
            </a:r>
            <a:r>
              <a:rPr lang="en-CA" dirty="0"/>
              <a:t> of </a:t>
            </a:r>
            <a:r>
              <a:rPr lang="en-CA" dirty="0" err="1"/>
              <a:t>Nehelam</a:t>
            </a:r>
            <a:r>
              <a:rPr lang="en-CA" dirty="0"/>
              <a:t> you shall say: “Thus says the LORD of hosts, the God of Israel: </a:t>
            </a:r>
            <a:r>
              <a:rPr lang="en-CA" b="1" dirty="0">
                <a:highlight>
                  <a:srgbClr val="FFFF00"/>
                </a:highlight>
              </a:rPr>
              <a:t>You have sent letters in your name to all the people who are in Jerusalem</a:t>
            </a:r>
            <a:r>
              <a:rPr lang="en-CA" dirty="0"/>
              <a:t> …” Then the word of the LORD came to Jeremiah: “</a:t>
            </a:r>
            <a:r>
              <a:rPr lang="en-CA" b="1" dirty="0">
                <a:highlight>
                  <a:srgbClr val="FFFF00"/>
                </a:highlight>
              </a:rPr>
              <a:t>Send to all the exiles</a:t>
            </a:r>
            <a:r>
              <a:rPr lang="en-CA" dirty="0"/>
              <a:t>, saying, ‘Thus says the LORD concerning Shemaiah of </a:t>
            </a:r>
            <a:r>
              <a:rPr lang="en-CA" dirty="0" err="1"/>
              <a:t>Nehelam</a:t>
            </a:r>
            <a:r>
              <a:rPr lang="en-CA" dirty="0"/>
              <a:t>: Because </a:t>
            </a:r>
            <a:r>
              <a:rPr lang="en-CA" b="1" dirty="0">
                <a:highlight>
                  <a:srgbClr val="FFFF00"/>
                </a:highlight>
              </a:rPr>
              <a:t>Shemaiah had prophesied to you when I did not send him</a:t>
            </a:r>
            <a:r>
              <a:rPr lang="en-CA" dirty="0"/>
              <a:t>, and </a:t>
            </a:r>
            <a:r>
              <a:rPr lang="en-CA" b="1" dirty="0">
                <a:highlight>
                  <a:srgbClr val="FFFF00"/>
                </a:highlight>
              </a:rPr>
              <a:t>has made you trust in a lie</a:t>
            </a:r>
            <a:r>
              <a:rPr lang="en-CA" dirty="0"/>
              <a:t>, therefore thus says the LORD: Behold, I will punish Shemaiah of </a:t>
            </a:r>
            <a:r>
              <a:rPr lang="en-CA" dirty="0" err="1"/>
              <a:t>Nehelam</a:t>
            </a:r>
            <a:r>
              <a:rPr lang="en-CA" dirty="0"/>
              <a:t> and his descendants.  He shall not have anyone living among this people, and he shall not see the good that I will do to my people, declares the LORD, for </a:t>
            </a:r>
            <a:r>
              <a:rPr lang="en-CA" b="1" dirty="0">
                <a:highlight>
                  <a:srgbClr val="FFFF00"/>
                </a:highlight>
              </a:rPr>
              <a:t>he has spoken rebellion against the LORD</a:t>
            </a:r>
            <a:r>
              <a:rPr lang="en-CA" dirty="0"/>
              <a:t>.’”</a:t>
            </a:r>
          </a:p>
        </p:txBody>
      </p:sp>
    </p:spTree>
    <p:extLst>
      <p:ext uri="{BB962C8B-B14F-4D97-AF65-F5344CB8AC3E}">
        <p14:creationId xmlns:p14="http://schemas.microsoft.com/office/powerpoint/2010/main" val="3188770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98A9-B964-2922-5680-EFCF01AFD2EB}"/>
              </a:ext>
            </a:extLst>
          </p:cNvPr>
          <p:cNvSpPr>
            <a:spLocks noGrp="1"/>
          </p:cNvSpPr>
          <p:nvPr>
            <p:ph type="title"/>
          </p:nvPr>
        </p:nvSpPr>
        <p:spPr>
          <a:xfrm>
            <a:off x="0" y="1"/>
            <a:ext cx="12192000" cy="1201270"/>
          </a:xfrm>
        </p:spPr>
        <p:txBody>
          <a:bodyPr/>
          <a:lstStyle/>
          <a:p>
            <a:pPr algn="ctr"/>
            <a:r>
              <a:rPr lang="en-CA" dirty="0">
                <a:latin typeface="Arial Black" panose="020B0A04020102020204" pitchFamily="34" charset="0"/>
              </a:rPr>
              <a:t>The Structure of the Book of Ezekiel</a:t>
            </a:r>
          </a:p>
        </p:txBody>
      </p:sp>
      <p:sp>
        <p:nvSpPr>
          <p:cNvPr id="3" name="Content Placeholder 2">
            <a:extLst>
              <a:ext uri="{FF2B5EF4-FFF2-40B4-BE49-F238E27FC236}">
                <a16:creationId xmlns:a16="http://schemas.microsoft.com/office/drawing/2014/main" id="{4CDA3BCD-F62F-383F-9DE1-04BCE5956D55}"/>
              </a:ext>
            </a:extLst>
          </p:cNvPr>
          <p:cNvSpPr>
            <a:spLocks noGrp="1"/>
          </p:cNvSpPr>
          <p:nvPr>
            <p:ph idx="1"/>
          </p:nvPr>
        </p:nvSpPr>
        <p:spPr>
          <a:xfrm>
            <a:off x="0" y="1201271"/>
            <a:ext cx="12192000" cy="5656728"/>
          </a:xfrm>
        </p:spPr>
        <p:txBody>
          <a:bodyPr/>
          <a:lstStyle/>
          <a:p>
            <a:r>
              <a:rPr lang="en-CA" dirty="0"/>
              <a:t>These episodes are very much cases-in-point demonstrating how carefully Ezekiel put his book together …</a:t>
            </a:r>
          </a:p>
          <a:p>
            <a:r>
              <a:rPr lang="en-CA" dirty="0"/>
              <a:t>The Book was assembled sometime after 571, the last date it contains, by which time Ezekiel’s work was probably more or less accomplished – </a:t>
            </a:r>
            <a:r>
              <a:rPr lang="en-CA" b="1" dirty="0">
                <a:highlight>
                  <a:srgbClr val="FFFF00"/>
                </a:highlight>
              </a:rPr>
              <a:t>the opposition was defeated and God had accomplished his mission through Ezekiel</a:t>
            </a:r>
          </a:p>
          <a:p>
            <a:r>
              <a:rPr lang="en-CA" b="1" dirty="0">
                <a:highlight>
                  <a:srgbClr val="FFFF00"/>
                </a:highlight>
              </a:rPr>
              <a:t>The episodes we are reviewing are presented as if they were being reported as they were happening</a:t>
            </a:r>
            <a:r>
              <a:rPr lang="en-CA" dirty="0"/>
              <a:t> – clearly records had been kept of the various speeches, symbolic actions, and interactions</a:t>
            </a:r>
          </a:p>
          <a:p>
            <a:r>
              <a:rPr lang="en-CA" dirty="0"/>
              <a:t> Ezekiel combined the material very skillfully to show his readers, us, how it all unfolded …</a:t>
            </a:r>
          </a:p>
          <a:p>
            <a:r>
              <a:rPr lang="en-CA" dirty="0"/>
              <a:t>This leads into the next episode …</a:t>
            </a:r>
          </a:p>
        </p:txBody>
      </p:sp>
    </p:spTree>
    <p:extLst>
      <p:ext uri="{BB962C8B-B14F-4D97-AF65-F5344CB8AC3E}">
        <p14:creationId xmlns:p14="http://schemas.microsoft.com/office/powerpoint/2010/main" val="3250647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3CEF2-0B97-1E21-3B83-F83D55EA9001}"/>
              </a:ext>
            </a:extLst>
          </p:cNvPr>
          <p:cNvSpPr>
            <a:spLocks noGrp="1"/>
          </p:cNvSpPr>
          <p:nvPr>
            <p:ph type="title"/>
          </p:nvPr>
        </p:nvSpPr>
        <p:spPr>
          <a:xfrm>
            <a:off x="0" y="1"/>
            <a:ext cx="12192000" cy="1165411"/>
          </a:xfrm>
        </p:spPr>
        <p:txBody>
          <a:bodyPr>
            <a:normAutofit/>
          </a:bodyPr>
          <a:lstStyle/>
          <a:p>
            <a:pPr algn="ctr"/>
            <a:r>
              <a:rPr lang="en-CA" sz="3600" dirty="0">
                <a:latin typeface="Arial Black" panose="020B0A04020102020204" pitchFamily="34" charset="0"/>
              </a:rPr>
              <a:t>Individual Responsibility and Covenant Curses</a:t>
            </a:r>
          </a:p>
        </p:txBody>
      </p:sp>
      <p:sp>
        <p:nvSpPr>
          <p:cNvPr id="3" name="Content Placeholder 2">
            <a:extLst>
              <a:ext uri="{FF2B5EF4-FFF2-40B4-BE49-F238E27FC236}">
                <a16:creationId xmlns:a16="http://schemas.microsoft.com/office/drawing/2014/main" id="{536BE1D1-47A2-B73A-9C4A-B8E8452710A5}"/>
              </a:ext>
            </a:extLst>
          </p:cNvPr>
          <p:cNvSpPr>
            <a:spLocks noGrp="1"/>
          </p:cNvSpPr>
          <p:nvPr>
            <p:ph idx="1"/>
          </p:nvPr>
        </p:nvSpPr>
        <p:spPr>
          <a:xfrm>
            <a:off x="-1" y="1039906"/>
            <a:ext cx="12191999" cy="5818093"/>
          </a:xfrm>
        </p:spPr>
        <p:txBody>
          <a:bodyPr>
            <a:normAutofit lnSpcReduction="10000"/>
          </a:bodyPr>
          <a:lstStyle/>
          <a:p>
            <a:r>
              <a:rPr lang="en-CA" dirty="0"/>
              <a:t>The last half of chapter fourteen serves as a </a:t>
            </a:r>
            <a:r>
              <a:rPr lang="en-CA" b="1" dirty="0">
                <a:highlight>
                  <a:srgbClr val="FFFF00"/>
                </a:highlight>
              </a:rPr>
              <a:t>transition into the “wisdom” section of the Book of Ezekiel</a:t>
            </a:r>
            <a:r>
              <a:rPr lang="en-CA" dirty="0"/>
              <a:t>, chapters fifteen through nineteen</a:t>
            </a:r>
          </a:p>
          <a:p>
            <a:r>
              <a:rPr lang="en-CA" dirty="0"/>
              <a:t>YHWH reverts to a “hypothetical” situation, </a:t>
            </a:r>
            <a:r>
              <a:rPr lang="en-CA" b="1" dirty="0">
                <a:highlight>
                  <a:srgbClr val="FFFF00"/>
                </a:highlight>
              </a:rPr>
              <a:t>almost a parable</a:t>
            </a:r>
            <a:r>
              <a:rPr lang="en-CA" dirty="0"/>
              <a:t>, which obviously represents the actual situation of Jerusalem:</a:t>
            </a:r>
          </a:p>
          <a:p>
            <a:pPr marL="457200" lvl="1" indent="0">
              <a:buNone/>
            </a:pPr>
            <a:r>
              <a:rPr lang="en-CA" b="1" u="sng" dirty="0"/>
              <a:t>Ezekiel 14:12-14 ESV</a:t>
            </a:r>
          </a:p>
          <a:p>
            <a:pPr marL="457200" lvl="1" indent="0">
              <a:buNone/>
            </a:pPr>
            <a:r>
              <a:rPr lang="en-CA" dirty="0"/>
              <a:t>And the word of the LORD came to me: “Son of man, when </a:t>
            </a:r>
            <a:r>
              <a:rPr lang="en-CA" b="1" dirty="0">
                <a:highlight>
                  <a:srgbClr val="FFFF00"/>
                </a:highlight>
              </a:rPr>
              <a:t>a land</a:t>
            </a:r>
            <a:r>
              <a:rPr lang="en-CA" dirty="0"/>
              <a:t> sins against me by acting faithlessly, and I stretch out my hand against it and </a:t>
            </a:r>
            <a:r>
              <a:rPr lang="en-CA" b="1" dirty="0">
                <a:highlight>
                  <a:srgbClr val="FFFF00"/>
                </a:highlight>
              </a:rPr>
              <a:t>break its supply of bread</a:t>
            </a:r>
            <a:r>
              <a:rPr lang="en-CA" dirty="0"/>
              <a:t> and </a:t>
            </a:r>
            <a:r>
              <a:rPr lang="en-CA" b="1" dirty="0">
                <a:highlight>
                  <a:srgbClr val="FFFF00"/>
                </a:highlight>
              </a:rPr>
              <a:t>send famine upon it</a:t>
            </a:r>
            <a:r>
              <a:rPr lang="en-CA" dirty="0"/>
              <a:t>, and cut off from it man and beast, </a:t>
            </a:r>
            <a:r>
              <a:rPr lang="en-CA" b="1" dirty="0">
                <a:highlight>
                  <a:srgbClr val="FFFF00"/>
                </a:highlight>
              </a:rPr>
              <a:t>even if these three men, Noah, Daniel, and Job</a:t>
            </a:r>
            <a:r>
              <a:rPr lang="en-CA" dirty="0"/>
              <a:t>, were in it, </a:t>
            </a:r>
            <a:r>
              <a:rPr lang="en-CA" b="1" dirty="0">
                <a:highlight>
                  <a:srgbClr val="FFFF00"/>
                </a:highlight>
              </a:rPr>
              <a:t>they would deliver but their own lives</a:t>
            </a:r>
            <a:r>
              <a:rPr lang="en-CA" dirty="0"/>
              <a:t> by their righteousness, declares the Lord GOD.</a:t>
            </a:r>
          </a:p>
          <a:p>
            <a:r>
              <a:rPr lang="en-CA" dirty="0"/>
              <a:t>“</a:t>
            </a:r>
            <a:r>
              <a:rPr lang="en-CA" b="1" dirty="0">
                <a:highlight>
                  <a:srgbClr val="FFFF00"/>
                </a:highlight>
              </a:rPr>
              <a:t>a land</a:t>
            </a:r>
            <a:r>
              <a:rPr lang="en-CA" dirty="0"/>
              <a:t>”, the land of Israel, represented by Jerusalem, has attained the full measure of sin and God has determined its judgement </a:t>
            </a:r>
          </a:p>
          <a:p>
            <a:r>
              <a:rPr lang="en-CA" dirty="0"/>
              <a:t>“</a:t>
            </a:r>
            <a:r>
              <a:rPr lang="en-CA" b="1" dirty="0">
                <a:highlight>
                  <a:srgbClr val="FFFF00"/>
                </a:highlight>
              </a:rPr>
              <a:t>what if</a:t>
            </a:r>
            <a:r>
              <a:rPr lang="en-CA" dirty="0"/>
              <a:t>” three men renowned for “wisdom” and “righteousness” were in the land, could they redeem any of those under judgement?  </a:t>
            </a:r>
          </a:p>
          <a:p>
            <a:r>
              <a:rPr lang="en-CA" dirty="0"/>
              <a:t>The answer is, no, </a:t>
            </a:r>
            <a:r>
              <a:rPr lang="en-CA" b="1" dirty="0">
                <a:highlight>
                  <a:srgbClr val="FFFF00"/>
                </a:highlight>
              </a:rPr>
              <a:t>God would only spare their lives</a:t>
            </a:r>
          </a:p>
        </p:txBody>
      </p:sp>
    </p:spTree>
    <p:extLst>
      <p:ext uri="{BB962C8B-B14F-4D97-AF65-F5344CB8AC3E}">
        <p14:creationId xmlns:p14="http://schemas.microsoft.com/office/powerpoint/2010/main" val="1203759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C2700D-BDC7-7178-97A6-BE7913BAAC31}"/>
              </a:ext>
            </a:extLst>
          </p:cNvPr>
          <p:cNvSpPr txBox="1"/>
          <p:nvPr/>
        </p:nvSpPr>
        <p:spPr>
          <a:xfrm>
            <a:off x="0" y="226585"/>
            <a:ext cx="12192000" cy="6404830"/>
          </a:xfrm>
          <a:prstGeom prst="rect">
            <a:avLst/>
          </a:prstGeom>
          <a:noFill/>
        </p:spPr>
        <p:txBody>
          <a:bodyPr wrap="square">
            <a:spAutoFit/>
          </a:bodyPr>
          <a:lstStyle/>
          <a:p>
            <a:pPr marL="233363" indent="-233363">
              <a:lnSpc>
                <a:spcPct val="90000"/>
              </a:lnSpc>
              <a:buFont typeface="Arial" panose="020B0604020202020204" pitchFamily="34" charset="0"/>
              <a:buChar char="•"/>
            </a:pPr>
            <a:r>
              <a:rPr lang="en-CA" sz="2800" b="1" dirty="0">
                <a:highlight>
                  <a:srgbClr val="FFFF00"/>
                </a:highlight>
              </a:rPr>
              <a:t>The question is repeated three times with varying covenant curses</a:t>
            </a:r>
            <a:r>
              <a:rPr lang="en-CA" sz="2800" dirty="0"/>
              <a:t>:</a:t>
            </a:r>
          </a:p>
          <a:p>
            <a:pPr lvl="1">
              <a:lnSpc>
                <a:spcPct val="90000"/>
              </a:lnSpc>
            </a:pPr>
            <a:r>
              <a:rPr lang="en-CA" sz="2400" b="1" u="sng" dirty="0"/>
              <a:t>Ezekiel 14:15-20 ESV</a:t>
            </a:r>
          </a:p>
          <a:p>
            <a:pPr lvl="1">
              <a:lnSpc>
                <a:spcPct val="90000"/>
              </a:lnSpc>
            </a:pPr>
            <a:r>
              <a:rPr lang="en-CA" sz="2400" dirty="0"/>
              <a:t>“If I cause </a:t>
            </a:r>
            <a:r>
              <a:rPr lang="en-CA" sz="2400" b="1" dirty="0">
                <a:highlight>
                  <a:srgbClr val="FFFF00"/>
                </a:highlight>
              </a:rPr>
              <a:t>wild beasts to pass through the land</a:t>
            </a:r>
            <a:r>
              <a:rPr lang="en-CA" sz="2400" dirty="0"/>
              <a:t>, and they ravage it, and it be made desolate, so that no one may pass through because of the beasts, even if these three men were in it, as I live, declares the Lord GOD, they would deliver neither sons nor daughters.  </a:t>
            </a:r>
            <a:r>
              <a:rPr lang="en-CA" sz="2400" b="1" dirty="0">
                <a:highlight>
                  <a:srgbClr val="FFFF00"/>
                </a:highlight>
              </a:rPr>
              <a:t>They alone would be delivered</a:t>
            </a:r>
            <a:r>
              <a:rPr lang="en-CA" sz="2400" dirty="0"/>
              <a:t>, but the land would be desolate.</a:t>
            </a:r>
          </a:p>
          <a:p>
            <a:pPr lvl="1">
              <a:lnSpc>
                <a:spcPct val="90000"/>
              </a:lnSpc>
              <a:spcBef>
                <a:spcPts val="600"/>
              </a:spcBef>
            </a:pPr>
            <a:r>
              <a:rPr lang="en-CA" sz="2400" dirty="0"/>
              <a:t>“Or if I bring </a:t>
            </a:r>
            <a:r>
              <a:rPr lang="en-CA" sz="2400" b="1" dirty="0">
                <a:highlight>
                  <a:srgbClr val="FFFF00"/>
                </a:highlight>
              </a:rPr>
              <a:t>a sword upon that land</a:t>
            </a:r>
            <a:r>
              <a:rPr lang="en-CA" sz="2400" dirty="0"/>
              <a:t> and say, Let a sword pass through the land, and I cut off from it man and beast, though these three men were in it, as I live, declares the Lord GOD, they would deliver neither sons nor daughters, but </a:t>
            </a:r>
            <a:r>
              <a:rPr lang="en-CA" sz="2400" b="1" dirty="0">
                <a:highlight>
                  <a:srgbClr val="FFFF00"/>
                </a:highlight>
              </a:rPr>
              <a:t>they alone would be delivered</a:t>
            </a:r>
            <a:r>
              <a:rPr lang="en-CA" sz="2400" dirty="0"/>
              <a:t>.</a:t>
            </a:r>
          </a:p>
          <a:p>
            <a:pPr lvl="1">
              <a:lnSpc>
                <a:spcPct val="90000"/>
              </a:lnSpc>
              <a:spcBef>
                <a:spcPts val="600"/>
              </a:spcBef>
            </a:pPr>
            <a:r>
              <a:rPr lang="en-CA" sz="2400" dirty="0"/>
              <a:t>“Or if I send </a:t>
            </a:r>
            <a:r>
              <a:rPr lang="en-CA" sz="2400" b="1" dirty="0">
                <a:highlight>
                  <a:srgbClr val="FFFF00"/>
                </a:highlight>
              </a:rPr>
              <a:t>a pestilence into that land</a:t>
            </a:r>
            <a:r>
              <a:rPr lang="en-CA" sz="2400" dirty="0"/>
              <a:t> and pour out my wrath upon it with blood, to cut off from it man and beast, even if </a:t>
            </a:r>
            <a:r>
              <a:rPr lang="en-CA" sz="2400" b="1" dirty="0">
                <a:highlight>
                  <a:srgbClr val="FFFF00"/>
                </a:highlight>
              </a:rPr>
              <a:t>Noah, Daniel, and Job</a:t>
            </a:r>
            <a:r>
              <a:rPr lang="en-CA" sz="2400" dirty="0"/>
              <a:t> were in it, as I live, declares the Lord GOD, they would deliver neither son nor daughter.  </a:t>
            </a:r>
            <a:r>
              <a:rPr lang="en-CA" sz="2400" b="1" dirty="0">
                <a:highlight>
                  <a:srgbClr val="FFFF00"/>
                </a:highlight>
              </a:rPr>
              <a:t>They would deliver but their own lives</a:t>
            </a:r>
            <a:r>
              <a:rPr lang="en-CA" sz="2400" dirty="0"/>
              <a:t> by their righteousness.”</a:t>
            </a:r>
          </a:p>
          <a:p>
            <a:pPr marL="233363" indent="-233363">
              <a:lnSpc>
                <a:spcPct val="90000"/>
              </a:lnSpc>
              <a:spcBef>
                <a:spcPts val="600"/>
              </a:spcBef>
              <a:buFont typeface="Arial" panose="020B0604020202020204" pitchFamily="34" charset="0"/>
              <a:buChar char="•"/>
            </a:pPr>
            <a:r>
              <a:rPr lang="en-CA" sz="2800" b="1" dirty="0">
                <a:highlight>
                  <a:srgbClr val="FFFF00"/>
                </a:highlight>
              </a:rPr>
              <a:t>The result is always the same</a:t>
            </a:r>
            <a:r>
              <a:rPr lang="en-CA" sz="2800" b="1" dirty="0"/>
              <a:t> </a:t>
            </a:r>
            <a:r>
              <a:rPr lang="en-CA" sz="2800" dirty="0"/>
              <a:t>…</a:t>
            </a:r>
          </a:p>
          <a:p>
            <a:pPr marL="233363" indent="-233363">
              <a:lnSpc>
                <a:spcPct val="90000"/>
              </a:lnSpc>
              <a:spcBef>
                <a:spcPts val="600"/>
              </a:spcBef>
              <a:buFont typeface="Arial" panose="020B0604020202020204" pitchFamily="34" charset="0"/>
              <a:buChar char="•"/>
            </a:pPr>
            <a:r>
              <a:rPr lang="en-CA" sz="2800" dirty="0"/>
              <a:t>The exiles under the lies from Jerusalem about “inviolability”, as we saw in the </a:t>
            </a:r>
            <a:r>
              <a:rPr lang="en-CA" sz="2800" b="1" dirty="0">
                <a:highlight>
                  <a:srgbClr val="FFFF00"/>
                </a:highlight>
              </a:rPr>
              <a:t>metaphor of the cauldron</a:t>
            </a:r>
            <a:r>
              <a:rPr lang="en-CA" sz="2800" dirty="0"/>
              <a:t>, believed they would soon return to Jerusalem</a:t>
            </a:r>
          </a:p>
          <a:p>
            <a:pPr marL="233363" indent="-233363">
              <a:lnSpc>
                <a:spcPct val="90000"/>
              </a:lnSpc>
              <a:spcBef>
                <a:spcPts val="600"/>
              </a:spcBef>
              <a:buFont typeface="Arial" panose="020B0604020202020204" pitchFamily="34" charset="0"/>
              <a:buChar char="•"/>
            </a:pPr>
            <a:r>
              <a:rPr lang="en-CA" sz="2800" b="1" dirty="0">
                <a:highlight>
                  <a:srgbClr val="FFFF00"/>
                </a:highlight>
              </a:rPr>
              <a:t>God says, “No”, the judgement has been made </a:t>
            </a:r>
            <a:endParaRPr lang="en-CA" sz="2400" b="1" dirty="0">
              <a:highlight>
                <a:srgbClr val="FFFF00"/>
              </a:highlight>
            </a:endParaRPr>
          </a:p>
        </p:txBody>
      </p:sp>
    </p:spTree>
    <p:extLst>
      <p:ext uri="{BB962C8B-B14F-4D97-AF65-F5344CB8AC3E}">
        <p14:creationId xmlns:p14="http://schemas.microsoft.com/office/powerpoint/2010/main" val="1112510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7450D-48A3-9D03-7C07-7D6B0F3DC49B}"/>
              </a:ext>
            </a:extLst>
          </p:cNvPr>
          <p:cNvSpPr>
            <a:spLocks noGrp="1"/>
          </p:cNvSpPr>
          <p:nvPr>
            <p:ph type="title"/>
          </p:nvPr>
        </p:nvSpPr>
        <p:spPr>
          <a:xfrm>
            <a:off x="838200" y="1"/>
            <a:ext cx="10515600" cy="1129552"/>
          </a:xfrm>
        </p:spPr>
        <p:txBody>
          <a:bodyPr/>
          <a:lstStyle/>
          <a:p>
            <a:r>
              <a:rPr lang="en-CA" dirty="0">
                <a:latin typeface="Arial Black" panose="020B0A04020102020204" pitchFamily="34" charset="0"/>
              </a:rPr>
              <a:t>God Has Made His Judgement</a:t>
            </a:r>
          </a:p>
        </p:txBody>
      </p:sp>
      <p:sp>
        <p:nvSpPr>
          <p:cNvPr id="3" name="Content Placeholder 2">
            <a:extLst>
              <a:ext uri="{FF2B5EF4-FFF2-40B4-BE49-F238E27FC236}">
                <a16:creationId xmlns:a16="http://schemas.microsoft.com/office/drawing/2014/main" id="{084D3B3A-AE2A-9C4E-0F3B-F5860326868A}"/>
              </a:ext>
            </a:extLst>
          </p:cNvPr>
          <p:cNvSpPr>
            <a:spLocks noGrp="1"/>
          </p:cNvSpPr>
          <p:nvPr>
            <p:ph idx="1"/>
          </p:nvPr>
        </p:nvSpPr>
        <p:spPr>
          <a:xfrm>
            <a:off x="0" y="1129553"/>
            <a:ext cx="12192000" cy="5728446"/>
          </a:xfrm>
        </p:spPr>
        <p:txBody>
          <a:bodyPr>
            <a:normAutofit lnSpcReduction="10000"/>
          </a:bodyPr>
          <a:lstStyle/>
          <a:p>
            <a:r>
              <a:rPr lang="en-CA" b="1" dirty="0">
                <a:highlight>
                  <a:srgbClr val="FFFF00"/>
                </a:highlight>
              </a:rPr>
              <a:t>This is the message for the exiles</a:t>
            </a:r>
            <a:r>
              <a:rPr lang="en-CA" dirty="0"/>
              <a:t>, there would be no early return to Jerusalem, the destruction and desolation were determined:</a:t>
            </a:r>
          </a:p>
          <a:p>
            <a:pPr marL="457200" lvl="1" indent="0">
              <a:buNone/>
            </a:pPr>
            <a:r>
              <a:rPr lang="en-CA" b="1" u="sng" dirty="0"/>
              <a:t>Ezekiel 14:21-23 ESV</a:t>
            </a:r>
          </a:p>
          <a:p>
            <a:pPr marL="457200" lvl="1" indent="0">
              <a:buNone/>
            </a:pPr>
            <a:r>
              <a:rPr lang="en-CA" dirty="0"/>
              <a:t>“For thus says the Lord GOD: How much more </a:t>
            </a:r>
            <a:r>
              <a:rPr lang="en-CA" b="1" dirty="0">
                <a:highlight>
                  <a:srgbClr val="FFFF00"/>
                </a:highlight>
              </a:rPr>
              <a:t>when I send upon Jerusalem my four disastrous acts of judgment</a:t>
            </a:r>
            <a:r>
              <a:rPr lang="en-CA" dirty="0"/>
              <a:t>, sword, famine, wild beasts, and pestilence, to cut off from it man and beast!  </a:t>
            </a:r>
          </a:p>
          <a:p>
            <a:pPr marL="457200" lvl="1" indent="0">
              <a:buNone/>
            </a:pPr>
            <a:r>
              <a:rPr lang="en-CA" dirty="0"/>
              <a:t>But behold, </a:t>
            </a:r>
            <a:r>
              <a:rPr lang="en-CA" b="1" dirty="0">
                <a:highlight>
                  <a:srgbClr val="FFFF00"/>
                </a:highlight>
              </a:rPr>
              <a:t>some survivors will be left in it</a:t>
            </a:r>
            <a:r>
              <a:rPr lang="en-CA" dirty="0"/>
              <a:t>, sons and daughters </a:t>
            </a:r>
            <a:r>
              <a:rPr lang="en-CA" b="1" dirty="0">
                <a:highlight>
                  <a:srgbClr val="FFFF00"/>
                </a:highlight>
              </a:rPr>
              <a:t>who will be brought out</a:t>
            </a:r>
            <a:r>
              <a:rPr lang="en-CA" dirty="0"/>
              <a:t>; behold, </a:t>
            </a:r>
            <a:r>
              <a:rPr lang="en-CA" b="1" dirty="0">
                <a:highlight>
                  <a:srgbClr val="FFFF00"/>
                </a:highlight>
              </a:rPr>
              <a:t>when they come out to you</a:t>
            </a:r>
            <a:r>
              <a:rPr lang="en-CA" dirty="0"/>
              <a:t>, and you see their ways and their deeds, you will be consoled for the disaster that I have brought upon Jerusalem, for all that I have brought upon it.  They will console you, when you see their ways and their deeds, </a:t>
            </a:r>
            <a:r>
              <a:rPr lang="en-CA" b="1" dirty="0">
                <a:highlight>
                  <a:srgbClr val="FFFF00"/>
                </a:highlight>
              </a:rPr>
              <a:t>and you shall know that I have </a:t>
            </a:r>
            <a:r>
              <a:rPr lang="en-CA" b="1" u="sng" dirty="0">
                <a:highlight>
                  <a:srgbClr val="FFFF00"/>
                </a:highlight>
              </a:rPr>
              <a:t>not done without cause</a:t>
            </a:r>
            <a:r>
              <a:rPr lang="en-CA" b="1" dirty="0">
                <a:highlight>
                  <a:srgbClr val="FFFF00"/>
                </a:highlight>
              </a:rPr>
              <a:t> all that I have done in it</a:t>
            </a:r>
            <a:r>
              <a:rPr lang="en-CA" dirty="0"/>
              <a:t>, declares the Lord GOD.”</a:t>
            </a:r>
          </a:p>
          <a:p>
            <a:r>
              <a:rPr lang="en-CA" b="1" dirty="0">
                <a:highlight>
                  <a:srgbClr val="FFFF00"/>
                </a:highlight>
              </a:rPr>
              <a:t>There will be a few eyewitnesses of the destruction to confirm that it has occurred</a:t>
            </a:r>
            <a:r>
              <a:rPr lang="en-CA" dirty="0"/>
              <a:t> – that will be an “a ha” moment for many of the exiles</a:t>
            </a:r>
          </a:p>
          <a:p>
            <a:r>
              <a:rPr lang="en-CA" dirty="0"/>
              <a:t>When Ezekiel’s prophecies have occurred, some will listen to the message – similarly, we can hope more people will soon start to listen to the warning we have been giving …</a:t>
            </a:r>
          </a:p>
        </p:txBody>
      </p:sp>
    </p:spTree>
    <p:extLst>
      <p:ext uri="{BB962C8B-B14F-4D97-AF65-F5344CB8AC3E}">
        <p14:creationId xmlns:p14="http://schemas.microsoft.com/office/powerpoint/2010/main" val="403562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C8414-760D-FD4D-5AE6-69411ECCE07E}"/>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False Prophets</a:t>
            </a:r>
          </a:p>
        </p:txBody>
      </p:sp>
      <p:sp>
        <p:nvSpPr>
          <p:cNvPr id="3" name="Content Placeholder 2">
            <a:extLst>
              <a:ext uri="{FF2B5EF4-FFF2-40B4-BE49-F238E27FC236}">
                <a16:creationId xmlns:a16="http://schemas.microsoft.com/office/drawing/2014/main" id="{9517F17C-2F70-283A-DA3E-648108EB3ECB}"/>
              </a:ext>
            </a:extLst>
          </p:cNvPr>
          <p:cNvSpPr>
            <a:spLocks noGrp="1"/>
          </p:cNvSpPr>
          <p:nvPr>
            <p:ph idx="1"/>
          </p:nvPr>
        </p:nvSpPr>
        <p:spPr>
          <a:xfrm>
            <a:off x="0" y="1177871"/>
            <a:ext cx="12192000" cy="5680128"/>
          </a:xfrm>
        </p:spPr>
        <p:txBody>
          <a:bodyPr/>
          <a:lstStyle/>
          <a:p>
            <a:r>
              <a:rPr lang="en-CA" dirty="0"/>
              <a:t>Ezekiel dealt with Priests, Levites, and civic leaders (“elders”) of Jerusalem in the temple vision; </a:t>
            </a:r>
            <a:r>
              <a:rPr lang="en-CA" b="1" dirty="0">
                <a:highlight>
                  <a:srgbClr val="FFFF00"/>
                </a:highlight>
              </a:rPr>
              <a:t>now he deals with “false prophets” and “elders” who are with him in exile</a:t>
            </a:r>
            <a:r>
              <a:rPr lang="en-CA" dirty="0"/>
              <a:t>:</a:t>
            </a:r>
          </a:p>
          <a:p>
            <a:pPr marL="457200" lvl="1" indent="0">
              <a:buNone/>
            </a:pPr>
            <a:r>
              <a:rPr lang="en-CA" b="1" u="sng" dirty="0"/>
              <a:t>Ezekiel 13:1-7 ESV</a:t>
            </a:r>
          </a:p>
          <a:p>
            <a:pPr marL="457200" lvl="1" indent="0">
              <a:buNone/>
            </a:pPr>
            <a:r>
              <a:rPr lang="en-CA" dirty="0"/>
              <a:t>The word of the LORD came to me: “</a:t>
            </a:r>
            <a:r>
              <a:rPr lang="en-CA" b="1" dirty="0">
                <a:highlight>
                  <a:srgbClr val="FFFF00"/>
                </a:highlight>
              </a:rPr>
              <a:t>Son of man, prophesy against the prophets of Israel, who are prophesying</a:t>
            </a:r>
            <a:r>
              <a:rPr lang="en-CA" dirty="0"/>
              <a:t>, and say to those </a:t>
            </a:r>
            <a:r>
              <a:rPr lang="en-CA" b="1" dirty="0">
                <a:highlight>
                  <a:srgbClr val="FFFF00"/>
                </a:highlight>
              </a:rPr>
              <a:t>who prophesy from their own hearts</a:t>
            </a:r>
            <a:r>
              <a:rPr lang="en-CA" dirty="0"/>
              <a:t>: ‘Hear the word of the LORD!’  Thus says the Lord GOD, </a:t>
            </a:r>
            <a:r>
              <a:rPr lang="en-CA" b="1" dirty="0">
                <a:highlight>
                  <a:srgbClr val="FFFF00"/>
                </a:highlight>
              </a:rPr>
              <a:t>Woe to the foolish prophets</a:t>
            </a:r>
            <a:r>
              <a:rPr lang="en-CA" dirty="0"/>
              <a:t> who follow their own spirit, and have seen nothing!  </a:t>
            </a:r>
          </a:p>
          <a:p>
            <a:pPr marL="457200" lvl="1" indent="0">
              <a:buNone/>
            </a:pPr>
            <a:r>
              <a:rPr lang="en-CA" dirty="0"/>
              <a:t>“</a:t>
            </a:r>
            <a:r>
              <a:rPr lang="en-CA" b="1" dirty="0">
                <a:highlight>
                  <a:srgbClr val="FFFF00"/>
                </a:highlight>
              </a:rPr>
              <a:t>Your prophets have been like jackals among ruins</a:t>
            </a:r>
            <a:r>
              <a:rPr lang="en-CA" dirty="0"/>
              <a:t>, O Israel.   You have not gone up into the breaches, or built up a wall for the house of Israel, that it might stand in battle in the day of the LORD.  </a:t>
            </a:r>
            <a:r>
              <a:rPr lang="en-CA" b="1" dirty="0">
                <a:highlight>
                  <a:srgbClr val="FFFF00"/>
                </a:highlight>
              </a:rPr>
              <a:t>They have seen false visions and lying divinations</a:t>
            </a:r>
            <a:r>
              <a:rPr lang="en-CA" dirty="0"/>
              <a:t>.  They say, ‘Declares the LORD,’ when the LORD has not sent them, and yet they expect him to fulfill their word.  </a:t>
            </a:r>
          </a:p>
          <a:p>
            <a:pPr marL="457200" lvl="1" indent="0">
              <a:buNone/>
            </a:pPr>
            <a:r>
              <a:rPr lang="en-CA" dirty="0"/>
              <a:t>“Have you not seen a false vision and uttered a lying divination, whenever you have said, ‘Declares the LORD,’ </a:t>
            </a:r>
            <a:r>
              <a:rPr lang="en-CA" b="1" dirty="0">
                <a:highlight>
                  <a:srgbClr val="FFFF00"/>
                </a:highlight>
              </a:rPr>
              <a:t>although I have not spoken</a:t>
            </a:r>
            <a:r>
              <a:rPr lang="en-CA" dirty="0"/>
              <a:t>?”</a:t>
            </a:r>
          </a:p>
        </p:txBody>
      </p:sp>
    </p:spTree>
    <p:extLst>
      <p:ext uri="{BB962C8B-B14F-4D97-AF65-F5344CB8AC3E}">
        <p14:creationId xmlns:p14="http://schemas.microsoft.com/office/powerpoint/2010/main" val="199354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74C7D-392B-0E6F-2337-266DF120ECBA}"/>
              </a:ext>
            </a:extLst>
          </p:cNvPr>
          <p:cNvSpPr>
            <a:spLocks noGrp="1"/>
          </p:cNvSpPr>
          <p:nvPr>
            <p:ph type="title"/>
          </p:nvPr>
        </p:nvSpPr>
        <p:spPr>
          <a:xfrm>
            <a:off x="0" y="1"/>
            <a:ext cx="12192000" cy="1177870"/>
          </a:xfrm>
        </p:spPr>
        <p:txBody>
          <a:bodyPr/>
          <a:lstStyle/>
          <a:p>
            <a:pPr algn="ctr"/>
            <a:r>
              <a:rPr lang="en-CA" dirty="0">
                <a:latin typeface="Arial Black" panose="020B0A04020102020204" pitchFamily="34" charset="0"/>
              </a:rPr>
              <a:t>The Prophetic Institution in Israel</a:t>
            </a:r>
          </a:p>
        </p:txBody>
      </p:sp>
      <p:sp>
        <p:nvSpPr>
          <p:cNvPr id="3" name="Content Placeholder 2">
            <a:extLst>
              <a:ext uri="{FF2B5EF4-FFF2-40B4-BE49-F238E27FC236}">
                <a16:creationId xmlns:a16="http://schemas.microsoft.com/office/drawing/2014/main" id="{EA0A75F9-C462-4F99-B748-D50A9A42B69B}"/>
              </a:ext>
            </a:extLst>
          </p:cNvPr>
          <p:cNvSpPr>
            <a:spLocks noGrp="1"/>
          </p:cNvSpPr>
          <p:nvPr>
            <p:ph idx="1"/>
          </p:nvPr>
        </p:nvSpPr>
        <p:spPr>
          <a:xfrm>
            <a:off x="-1" y="1177871"/>
            <a:ext cx="12191999" cy="5680128"/>
          </a:xfrm>
        </p:spPr>
        <p:txBody>
          <a:bodyPr/>
          <a:lstStyle/>
          <a:p>
            <a:pPr>
              <a:spcBef>
                <a:spcPts val="0"/>
              </a:spcBef>
            </a:pPr>
            <a:r>
              <a:rPr lang="en-CA" b="1" dirty="0">
                <a:highlight>
                  <a:srgbClr val="FFFF00"/>
                </a:highlight>
              </a:rPr>
              <a:t>Samuel originated the “schools of the prophets”</a:t>
            </a:r>
            <a:r>
              <a:rPr lang="en-CA" dirty="0"/>
              <a:t>:</a:t>
            </a:r>
          </a:p>
          <a:p>
            <a:pPr marL="457200" lvl="1" indent="0">
              <a:spcBef>
                <a:spcPts val="0"/>
              </a:spcBef>
              <a:buNone/>
            </a:pPr>
            <a:r>
              <a:rPr lang="en-CA" b="1" u="sng" dirty="0"/>
              <a:t>1 Samuel 3:20, Acts 3:24 ESV</a:t>
            </a:r>
          </a:p>
          <a:p>
            <a:pPr marL="457200" lvl="1" indent="0">
              <a:spcBef>
                <a:spcPts val="0"/>
              </a:spcBef>
              <a:buNone/>
            </a:pPr>
            <a:r>
              <a:rPr lang="en-CA" dirty="0"/>
              <a:t>And all Israel from Dan to Beersheba knew that </a:t>
            </a:r>
            <a:r>
              <a:rPr lang="en-CA" b="1" dirty="0">
                <a:highlight>
                  <a:srgbClr val="FFFF00"/>
                </a:highlight>
              </a:rPr>
              <a:t>Samuel was established as a prophet of the LORD</a:t>
            </a:r>
            <a:r>
              <a:rPr lang="en-CA" dirty="0"/>
              <a:t>.  … all the prophets who have spoken, </a:t>
            </a:r>
            <a:r>
              <a:rPr lang="en-CA" b="1" dirty="0">
                <a:highlight>
                  <a:srgbClr val="FFFF00"/>
                </a:highlight>
              </a:rPr>
              <a:t>from Samuel and those who came after him</a:t>
            </a:r>
            <a:r>
              <a:rPr lang="en-CA" dirty="0"/>
              <a:t> …</a:t>
            </a:r>
          </a:p>
          <a:p>
            <a:pPr>
              <a:spcBef>
                <a:spcPts val="600"/>
              </a:spcBef>
            </a:pPr>
            <a:r>
              <a:rPr lang="en-CA" dirty="0"/>
              <a:t>Samuel established groups of “prophets” at various locations</a:t>
            </a:r>
          </a:p>
          <a:p>
            <a:pPr marL="457200" lvl="1" indent="0">
              <a:spcBef>
                <a:spcPts val="0"/>
              </a:spcBef>
              <a:buNone/>
            </a:pPr>
            <a:r>
              <a:rPr lang="en-CA" b="1" u="sng" dirty="0"/>
              <a:t>1 Samuel 9:6, 19a, 22a, 10:5a ESV</a:t>
            </a:r>
          </a:p>
          <a:p>
            <a:pPr marL="457200" lvl="1" indent="0">
              <a:spcBef>
                <a:spcPts val="0"/>
              </a:spcBef>
              <a:buNone/>
            </a:pPr>
            <a:r>
              <a:rPr lang="en-CA" dirty="0"/>
              <a:t>Behold, there is a man of God in this city … Samuel answered Saul, “I am the seer.  </a:t>
            </a:r>
            <a:r>
              <a:rPr lang="en-CA" b="1" dirty="0">
                <a:highlight>
                  <a:srgbClr val="FFFF00"/>
                </a:highlight>
              </a:rPr>
              <a:t>Go up before me to the high place</a:t>
            </a:r>
            <a:r>
              <a:rPr lang="en-CA" dirty="0"/>
              <a:t>, for today you shall eat with me … Then Samuel took Saul and his young man and </a:t>
            </a:r>
            <a:r>
              <a:rPr lang="en-CA" b="1" dirty="0">
                <a:highlight>
                  <a:srgbClr val="FFFF00"/>
                </a:highlight>
              </a:rPr>
              <a:t>brought them into the hall </a:t>
            </a:r>
            <a:r>
              <a:rPr lang="en-CA" dirty="0"/>
              <a:t>… </a:t>
            </a:r>
          </a:p>
          <a:p>
            <a:pPr marL="457200" lvl="1" indent="0">
              <a:spcBef>
                <a:spcPts val="300"/>
              </a:spcBef>
              <a:buNone/>
            </a:pPr>
            <a:r>
              <a:rPr lang="en-CA" dirty="0"/>
              <a:t>After that you shall come to </a:t>
            </a:r>
            <a:r>
              <a:rPr lang="en-CA" dirty="0" err="1"/>
              <a:t>Gibeath</a:t>
            </a:r>
            <a:r>
              <a:rPr lang="en-CA" dirty="0"/>
              <a:t>-Elohim … And there, as soon as you come to the city, </a:t>
            </a:r>
            <a:r>
              <a:rPr lang="en-CA" b="1" dirty="0">
                <a:highlight>
                  <a:srgbClr val="FFFF00"/>
                </a:highlight>
              </a:rPr>
              <a:t>you will meet a group of prophets coming down from the high place</a:t>
            </a:r>
            <a:r>
              <a:rPr lang="en-CA" dirty="0"/>
              <a:t> …</a:t>
            </a:r>
          </a:p>
          <a:p>
            <a:pPr>
              <a:spcBef>
                <a:spcPts val="600"/>
              </a:spcBef>
            </a:pPr>
            <a:r>
              <a:rPr lang="en-CA" dirty="0"/>
              <a:t>The “prophets”, Nathan and Gad, likely came to David from one of Samuel’s schools: </a:t>
            </a:r>
            <a:r>
              <a:rPr lang="en-CA" sz="2400" b="1" u="sng" dirty="0"/>
              <a:t>1 Samuel 22:5,</a:t>
            </a:r>
            <a:r>
              <a:rPr lang="en-CA" sz="2000" b="1" u="sng" dirty="0"/>
              <a:t> </a:t>
            </a:r>
            <a:r>
              <a:rPr lang="en-CA" sz="2400" b="1" u="sng" dirty="0"/>
              <a:t>2 Samuel 7:3 ESV</a:t>
            </a:r>
            <a:endParaRPr lang="en-CA" b="1" u="sng" dirty="0"/>
          </a:p>
          <a:p>
            <a:pPr marL="457200" lvl="1" indent="0">
              <a:buNone/>
            </a:pPr>
            <a:r>
              <a:rPr lang="en-CA" dirty="0"/>
              <a:t>Then </a:t>
            </a:r>
            <a:r>
              <a:rPr lang="en-CA" b="1" dirty="0">
                <a:highlight>
                  <a:srgbClr val="FFFF00"/>
                </a:highlight>
              </a:rPr>
              <a:t>the prophet Gad said to David</a:t>
            </a:r>
            <a:r>
              <a:rPr lang="en-CA" dirty="0"/>
              <a:t>, “Do not remain in the stronghold … “</a:t>
            </a:r>
          </a:p>
          <a:p>
            <a:pPr marL="457200" lvl="1" indent="0">
              <a:buNone/>
            </a:pPr>
            <a:r>
              <a:rPr lang="en-CA" dirty="0"/>
              <a:t>And </a:t>
            </a:r>
            <a:r>
              <a:rPr lang="en-CA" b="1" dirty="0">
                <a:highlight>
                  <a:srgbClr val="FFFF00"/>
                </a:highlight>
              </a:rPr>
              <a:t>Nathan said to the king</a:t>
            </a:r>
            <a:r>
              <a:rPr lang="en-CA" dirty="0"/>
              <a:t>, “Go, do all that is in your heart … “</a:t>
            </a:r>
          </a:p>
        </p:txBody>
      </p:sp>
    </p:spTree>
    <p:extLst>
      <p:ext uri="{BB962C8B-B14F-4D97-AF65-F5344CB8AC3E}">
        <p14:creationId xmlns:p14="http://schemas.microsoft.com/office/powerpoint/2010/main" val="3244381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1C31AB-8C7C-1304-FF3E-6E2425C39B71}"/>
              </a:ext>
            </a:extLst>
          </p:cNvPr>
          <p:cNvSpPr txBox="1"/>
          <p:nvPr/>
        </p:nvSpPr>
        <p:spPr>
          <a:xfrm>
            <a:off x="0" y="243513"/>
            <a:ext cx="12192000" cy="6417141"/>
          </a:xfrm>
          <a:prstGeom prst="rect">
            <a:avLst/>
          </a:prstGeom>
          <a:noFill/>
        </p:spPr>
        <p:txBody>
          <a:bodyPr wrap="square">
            <a:spAutoFit/>
          </a:bodyPr>
          <a:lstStyle/>
          <a:p>
            <a:pPr marL="231775" indent="-231775">
              <a:buFont typeface="Arial" panose="020B0604020202020204" pitchFamily="34" charset="0"/>
              <a:buChar char="•"/>
            </a:pPr>
            <a:r>
              <a:rPr lang="en-CA" sz="2800" dirty="0"/>
              <a:t>In the time of Elijah, the prophetic institution was threatened by Jezebel:</a:t>
            </a:r>
            <a:endParaRPr lang="en-CA" sz="2400" dirty="0"/>
          </a:p>
          <a:p>
            <a:pPr lvl="1"/>
            <a:r>
              <a:rPr lang="en-CA" sz="2400" b="1" u="sng" dirty="0"/>
              <a:t>1 Kings 18:19, 7, 3b-4 ESV</a:t>
            </a:r>
          </a:p>
          <a:p>
            <a:pPr lvl="1"/>
            <a:r>
              <a:rPr lang="en-CA" sz="2400" dirty="0"/>
              <a:t>Now therefore send and gather all Israel to me at Mount Carmel, and </a:t>
            </a:r>
            <a:r>
              <a:rPr lang="en-CA" sz="2400" b="1" dirty="0">
                <a:highlight>
                  <a:srgbClr val="FFFF00"/>
                </a:highlight>
              </a:rPr>
              <a:t>the 450 prophets of Baal and the 400 prophets of Asherah, who eat at Jezebel’s table</a:t>
            </a:r>
            <a:r>
              <a:rPr lang="en-CA" sz="2400" dirty="0"/>
              <a:t>.</a:t>
            </a:r>
          </a:p>
          <a:p>
            <a:pPr lvl="1">
              <a:spcBef>
                <a:spcPts val="600"/>
              </a:spcBef>
            </a:pPr>
            <a:r>
              <a:rPr lang="en-CA" sz="2400" dirty="0"/>
              <a:t>And as </a:t>
            </a:r>
            <a:r>
              <a:rPr lang="en-CA" sz="2400" b="1" dirty="0">
                <a:highlight>
                  <a:srgbClr val="FFFF00"/>
                </a:highlight>
              </a:rPr>
              <a:t>Obadiah</a:t>
            </a:r>
            <a:r>
              <a:rPr lang="en-CA" sz="2400" dirty="0"/>
              <a:t> was on the way, behold, Elijah met him.  And Obadiah recognized him and fell on his face and said, “</a:t>
            </a:r>
            <a:r>
              <a:rPr lang="en-CA" sz="2400" b="1" dirty="0">
                <a:highlight>
                  <a:srgbClr val="FFFF00"/>
                </a:highlight>
              </a:rPr>
              <a:t>Is it you, my lord Elijah</a:t>
            </a:r>
            <a:r>
              <a:rPr lang="en-CA" sz="2400" dirty="0"/>
              <a:t>?”  …  (Now Obadiah feared the LORD greatly,  and when </a:t>
            </a:r>
            <a:r>
              <a:rPr lang="en-CA" sz="2400" b="1" dirty="0">
                <a:highlight>
                  <a:srgbClr val="FFFF00"/>
                </a:highlight>
              </a:rPr>
              <a:t>Jezebel cut off the prophets of the LORD</a:t>
            </a:r>
            <a:r>
              <a:rPr lang="en-CA" sz="2400" dirty="0"/>
              <a:t>, Obadiah took </a:t>
            </a:r>
            <a:r>
              <a:rPr lang="en-CA" sz="2400" b="1" dirty="0">
                <a:highlight>
                  <a:srgbClr val="FFFF00"/>
                </a:highlight>
              </a:rPr>
              <a:t>a hundred prophets</a:t>
            </a:r>
            <a:r>
              <a:rPr lang="en-CA" sz="2400" dirty="0"/>
              <a:t> and hid them by fifties in a cave and fed them with bread and water.) </a:t>
            </a:r>
          </a:p>
          <a:p>
            <a:pPr marL="231775" indent="-231775">
              <a:spcBef>
                <a:spcPts val="600"/>
              </a:spcBef>
              <a:buFont typeface="Arial" panose="020B0604020202020204" pitchFamily="34" charset="0"/>
              <a:buChar char="•"/>
            </a:pPr>
            <a:r>
              <a:rPr lang="en-CA" sz="2800" dirty="0"/>
              <a:t>After the defeat of Jezebel, </a:t>
            </a:r>
            <a:r>
              <a:rPr lang="en-CA" sz="2800" b="1" dirty="0">
                <a:highlight>
                  <a:srgbClr val="FFFF00"/>
                </a:highlight>
              </a:rPr>
              <a:t>the “schools of the prophets” flourished under Elisha</a:t>
            </a:r>
            <a:r>
              <a:rPr lang="en-CA" sz="2800" dirty="0"/>
              <a:t>: </a:t>
            </a:r>
            <a:r>
              <a:rPr lang="en-CA" sz="2400" b="1" u="sng" dirty="0"/>
              <a:t>2 Kings 2:15a, 4:38a, 42-43a ESV</a:t>
            </a:r>
            <a:endParaRPr lang="en-CA" sz="2800" b="1" u="sng" dirty="0"/>
          </a:p>
          <a:p>
            <a:pPr lvl="1">
              <a:spcBef>
                <a:spcPts val="600"/>
              </a:spcBef>
            </a:pPr>
            <a:r>
              <a:rPr lang="en-CA" sz="2400" dirty="0"/>
              <a:t>Now when </a:t>
            </a:r>
            <a:r>
              <a:rPr lang="en-CA" sz="2400" b="1" dirty="0">
                <a:highlight>
                  <a:srgbClr val="FFFF00"/>
                </a:highlight>
              </a:rPr>
              <a:t>the sons of the prophets who were at Jericho</a:t>
            </a:r>
            <a:r>
              <a:rPr lang="en-CA" sz="2400" dirty="0"/>
              <a:t> saw him opposite them, they said, “The spirit of Elijah rests on Elisha.”  … And </a:t>
            </a:r>
            <a:r>
              <a:rPr lang="en-CA" sz="2400" b="1" dirty="0">
                <a:highlight>
                  <a:srgbClr val="FFFF00"/>
                </a:highlight>
              </a:rPr>
              <a:t>Elisha came again to Gilgal</a:t>
            </a:r>
            <a:r>
              <a:rPr lang="en-CA" sz="2400" dirty="0"/>
              <a:t> … as </a:t>
            </a:r>
            <a:r>
              <a:rPr lang="en-CA" sz="2400" b="1" dirty="0">
                <a:highlight>
                  <a:srgbClr val="FFFF00"/>
                </a:highlight>
              </a:rPr>
              <a:t>the sons of the prophets were sitting before him</a:t>
            </a:r>
            <a:r>
              <a:rPr lang="en-CA" sz="2400" dirty="0"/>
              <a:t> …  A man came from Baal-</a:t>
            </a:r>
            <a:r>
              <a:rPr lang="en-CA" sz="2400" dirty="0" err="1"/>
              <a:t>shalishah</a:t>
            </a:r>
            <a:r>
              <a:rPr lang="en-CA" sz="2400" dirty="0"/>
              <a:t>, bringing the man of God bread of the firstfruits, twenty loaves of barley and fresh ears of grain in his sack. And Elisha said, “</a:t>
            </a:r>
            <a:r>
              <a:rPr lang="en-CA" sz="2400" b="1" dirty="0">
                <a:highlight>
                  <a:srgbClr val="FFFF00"/>
                </a:highlight>
              </a:rPr>
              <a:t>Give to the men, that they may eat</a:t>
            </a:r>
            <a:r>
              <a:rPr lang="en-CA" sz="2400" dirty="0"/>
              <a:t>.”  But his servant said, “</a:t>
            </a:r>
            <a:r>
              <a:rPr lang="en-CA" sz="2400" b="1" dirty="0">
                <a:highlight>
                  <a:srgbClr val="FFFF00"/>
                </a:highlight>
              </a:rPr>
              <a:t>How can I set this before a hundred men</a:t>
            </a:r>
            <a:r>
              <a:rPr lang="en-CA" sz="2400" dirty="0"/>
              <a:t>?”</a:t>
            </a:r>
          </a:p>
        </p:txBody>
      </p:sp>
    </p:spTree>
    <p:extLst>
      <p:ext uri="{BB962C8B-B14F-4D97-AF65-F5344CB8AC3E}">
        <p14:creationId xmlns:p14="http://schemas.microsoft.com/office/powerpoint/2010/main" val="2597674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19F803-39B1-E7BF-2CEF-80B62C997D2A}"/>
              </a:ext>
            </a:extLst>
          </p:cNvPr>
          <p:cNvSpPr txBox="1"/>
          <p:nvPr/>
        </p:nvSpPr>
        <p:spPr>
          <a:xfrm>
            <a:off x="0" y="0"/>
            <a:ext cx="12192000" cy="6826484"/>
          </a:xfrm>
          <a:prstGeom prst="rect">
            <a:avLst/>
          </a:prstGeom>
          <a:noFill/>
        </p:spPr>
        <p:txBody>
          <a:bodyPr wrap="square">
            <a:spAutoFit/>
          </a:bodyPr>
          <a:lstStyle/>
          <a:p>
            <a:pPr marL="279400" indent="-279400">
              <a:lnSpc>
                <a:spcPct val="90000"/>
              </a:lnSpc>
              <a:buFont typeface="Arial" panose="020B0604020202020204" pitchFamily="34" charset="0"/>
              <a:buChar char="•"/>
            </a:pPr>
            <a:r>
              <a:rPr lang="en-CA" sz="2800" b="1" dirty="0">
                <a:highlight>
                  <a:srgbClr val="FFFF00"/>
                </a:highlight>
              </a:rPr>
              <a:t>Elisha died about 790BC</a:t>
            </a:r>
            <a:r>
              <a:rPr lang="en-CA" sz="2800" dirty="0"/>
              <a:t>, about the beginning of the “golden age” under Jeroboam II and Uzziah/Azariah</a:t>
            </a:r>
          </a:p>
          <a:p>
            <a:pPr marL="279400" indent="-279400">
              <a:lnSpc>
                <a:spcPct val="90000"/>
              </a:lnSpc>
              <a:buFont typeface="Arial" panose="020B0604020202020204" pitchFamily="34" charset="0"/>
              <a:buChar char="•"/>
            </a:pPr>
            <a:r>
              <a:rPr lang="en-CA" sz="2800" dirty="0"/>
              <a:t>During the “golden age” </a:t>
            </a:r>
            <a:r>
              <a:rPr lang="en-CA" sz="2800" b="1" dirty="0">
                <a:highlight>
                  <a:srgbClr val="FFFF00"/>
                </a:highlight>
              </a:rPr>
              <a:t>the prophetic institution apparently degenerated,</a:t>
            </a:r>
            <a:r>
              <a:rPr lang="en-CA" sz="2800" dirty="0"/>
              <a:t> and </a:t>
            </a:r>
            <a:r>
              <a:rPr lang="en-CA" sz="2800" b="1" dirty="0">
                <a:highlight>
                  <a:srgbClr val="FFFF00"/>
                </a:highlight>
              </a:rPr>
              <a:t>YHWH began to deal individually with called prophets in contradistinction to members of the “schools of the prophets”</a:t>
            </a:r>
            <a:endParaRPr lang="en-CA" sz="2800" dirty="0"/>
          </a:p>
          <a:p>
            <a:pPr marL="279400" indent="-279400">
              <a:lnSpc>
                <a:spcPct val="90000"/>
              </a:lnSpc>
              <a:spcBef>
                <a:spcPts val="1200"/>
              </a:spcBef>
              <a:buFont typeface="Arial" panose="020B0604020202020204" pitchFamily="34" charset="0"/>
              <a:buChar char="•"/>
            </a:pPr>
            <a:r>
              <a:rPr lang="en-CA" sz="2800" b="1" dirty="0">
                <a:highlight>
                  <a:srgbClr val="FFFF00"/>
                </a:highlight>
              </a:rPr>
              <a:t>Amos</a:t>
            </a:r>
            <a:r>
              <a:rPr lang="en-CA" sz="2800" dirty="0"/>
              <a:t> was </a:t>
            </a:r>
            <a:r>
              <a:rPr lang="en-CA" sz="2800" b="1" dirty="0">
                <a:highlight>
                  <a:srgbClr val="FFFF00"/>
                </a:highlight>
              </a:rPr>
              <a:t>one of the earliest individual prophets</a:t>
            </a:r>
            <a:r>
              <a:rPr lang="en-CA" sz="2800" dirty="0"/>
              <a:t>: he came on the scene about generation after the death of Elisha:  </a:t>
            </a:r>
            <a:r>
              <a:rPr lang="en-CA" sz="2400" b="1" u="sng" dirty="0"/>
              <a:t>Amos 7:10-15 ESV</a:t>
            </a:r>
          </a:p>
          <a:p>
            <a:pPr lvl="1">
              <a:lnSpc>
                <a:spcPct val="90000"/>
              </a:lnSpc>
            </a:pPr>
            <a:r>
              <a:rPr lang="en-CA" sz="2400" dirty="0"/>
              <a:t>Then Amaziah the priest of Bethel sent to Jeroboam king of Israel, saying, “</a:t>
            </a:r>
            <a:r>
              <a:rPr lang="en-CA" sz="2400" b="1" dirty="0">
                <a:highlight>
                  <a:srgbClr val="FFFF00"/>
                </a:highlight>
              </a:rPr>
              <a:t>Amos has conspired against you</a:t>
            </a:r>
            <a:r>
              <a:rPr lang="en-CA" sz="2400" dirty="0"/>
              <a:t> in the midst of the house of Israel.  The land is not able to bear all his words.  For thus Amos has said,</a:t>
            </a:r>
          </a:p>
          <a:p>
            <a:pPr lvl="2">
              <a:lnSpc>
                <a:spcPct val="90000"/>
              </a:lnSpc>
            </a:pPr>
            <a:r>
              <a:rPr lang="en-CA" sz="2400" dirty="0"/>
              <a:t>“</a:t>
            </a:r>
            <a:r>
              <a:rPr lang="en-CA" sz="2400" b="1" dirty="0">
                <a:highlight>
                  <a:srgbClr val="FFFF00"/>
                </a:highlight>
              </a:rPr>
              <a:t>Jeroboam shall die by the sword</a:t>
            </a:r>
            <a:r>
              <a:rPr lang="en-CA" sz="2400" dirty="0"/>
              <a:t>, and Israel must go into exile away from his land.”</a:t>
            </a:r>
          </a:p>
          <a:p>
            <a:pPr lvl="1">
              <a:lnSpc>
                <a:spcPct val="90000"/>
              </a:lnSpc>
            </a:pPr>
            <a:r>
              <a:rPr lang="en-CA" sz="2400" dirty="0"/>
              <a:t>And Amaziah said to Amos, “O seer, go, flee away to the land of Judah, and eat bread there, and prophesy there, but never again prophesy at Bethel, for it is the king’s sanctuary, and it is a temple of the kingdom.”</a:t>
            </a:r>
          </a:p>
          <a:p>
            <a:pPr lvl="1">
              <a:lnSpc>
                <a:spcPct val="90000"/>
              </a:lnSpc>
            </a:pPr>
            <a:r>
              <a:rPr lang="en-CA" sz="2400" dirty="0"/>
              <a:t>Then </a:t>
            </a:r>
            <a:r>
              <a:rPr lang="en-CA" sz="2400" b="1" dirty="0">
                <a:highlight>
                  <a:srgbClr val="FFFF00"/>
                </a:highlight>
              </a:rPr>
              <a:t>Amos answered and said to Amaziah</a:t>
            </a:r>
            <a:r>
              <a:rPr lang="en-CA" sz="2400" dirty="0"/>
              <a:t>, “</a:t>
            </a:r>
            <a:r>
              <a:rPr lang="en-CA" sz="2400" b="1" dirty="0">
                <a:highlight>
                  <a:srgbClr val="FFFF00"/>
                </a:highlight>
              </a:rPr>
              <a:t>I was no prophet, nor a prophet’s son</a:t>
            </a:r>
            <a:r>
              <a:rPr lang="en-CA" sz="2400" dirty="0"/>
              <a:t>, but I was a herdsman and a dresser of sycamore figs.  But the LORD took me from following the flock, and </a:t>
            </a:r>
            <a:r>
              <a:rPr lang="en-CA" sz="2400" b="1" dirty="0">
                <a:highlight>
                  <a:srgbClr val="FFFF00"/>
                </a:highlight>
              </a:rPr>
              <a:t>the LORD said to me, ‘Go, prophesy to my people Israel.’</a:t>
            </a:r>
          </a:p>
          <a:p>
            <a:pPr marL="342900" indent="-342900">
              <a:lnSpc>
                <a:spcPct val="90000"/>
              </a:lnSpc>
              <a:spcBef>
                <a:spcPts val="1200"/>
              </a:spcBef>
              <a:buFont typeface="Arial" panose="020B0604020202020204" pitchFamily="34" charset="0"/>
              <a:buChar char="•"/>
            </a:pPr>
            <a:r>
              <a:rPr lang="en-CA" sz="2800" b="1" dirty="0">
                <a:highlight>
                  <a:srgbClr val="FFFF00"/>
                </a:highlight>
              </a:rPr>
              <a:t>After this “institutional prophets” were generally considered “false prophets” </a:t>
            </a:r>
          </a:p>
        </p:txBody>
      </p:sp>
    </p:spTree>
    <p:extLst>
      <p:ext uri="{BB962C8B-B14F-4D97-AF65-F5344CB8AC3E}">
        <p14:creationId xmlns:p14="http://schemas.microsoft.com/office/powerpoint/2010/main" val="401728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CDEE5-1F3E-0AB9-A02D-894215773C47}"/>
              </a:ext>
            </a:extLst>
          </p:cNvPr>
          <p:cNvSpPr>
            <a:spLocks noGrp="1"/>
          </p:cNvSpPr>
          <p:nvPr>
            <p:ph type="title"/>
          </p:nvPr>
        </p:nvSpPr>
        <p:spPr>
          <a:xfrm>
            <a:off x="838200" y="1"/>
            <a:ext cx="10515600" cy="852406"/>
          </a:xfrm>
        </p:spPr>
        <p:txBody>
          <a:bodyPr/>
          <a:lstStyle/>
          <a:p>
            <a:pPr algn="ctr"/>
            <a:r>
              <a:rPr lang="en-CA" dirty="0">
                <a:latin typeface="Arial Black" panose="020B0A04020102020204" pitchFamily="34" charset="0"/>
              </a:rPr>
              <a:t>God’s Condemnation</a:t>
            </a:r>
          </a:p>
        </p:txBody>
      </p:sp>
      <p:sp>
        <p:nvSpPr>
          <p:cNvPr id="3" name="Content Placeholder 2">
            <a:extLst>
              <a:ext uri="{FF2B5EF4-FFF2-40B4-BE49-F238E27FC236}">
                <a16:creationId xmlns:a16="http://schemas.microsoft.com/office/drawing/2014/main" id="{09BD9751-B875-2DF3-C8B0-341C6E56D17F}"/>
              </a:ext>
            </a:extLst>
          </p:cNvPr>
          <p:cNvSpPr>
            <a:spLocks noGrp="1"/>
          </p:cNvSpPr>
          <p:nvPr>
            <p:ph idx="1"/>
          </p:nvPr>
        </p:nvSpPr>
        <p:spPr>
          <a:xfrm>
            <a:off x="0" y="697424"/>
            <a:ext cx="12192000" cy="6160576"/>
          </a:xfrm>
        </p:spPr>
        <p:txBody>
          <a:bodyPr>
            <a:normAutofit fontScale="92500" lnSpcReduction="10000"/>
          </a:bodyPr>
          <a:lstStyle/>
          <a:p>
            <a:pPr marL="457200" lvl="1" indent="0">
              <a:buNone/>
            </a:pPr>
            <a:r>
              <a:rPr lang="en-CA" b="1" u="sng" dirty="0"/>
              <a:t>Ezekiel 13:8-9 ESV</a:t>
            </a:r>
          </a:p>
          <a:p>
            <a:pPr marL="457200" lvl="1" indent="0">
              <a:spcBef>
                <a:spcPts val="0"/>
              </a:spcBef>
              <a:buNone/>
            </a:pPr>
            <a:r>
              <a:rPr lang="en-CA" dirty="0"/>
              <a:t>Therefore thus says the Lord GOD: “Because you have uttered falsehood and seen lying visions, therefore behold, </a:t>
            </a:r>
            <a:r>
              <a:rPr lang="en-CA" b="1" dirty="0">
                <a:highlight>
                  <a:srgbClr val="FFFF00"/>
                </a:highlight>
              </a:rPr>
              <a:t>I am against you, declares the Lord GOD</a:t>
            </a:r>
            <a:r>
              <a:rPr lang="en-CA" dirty="0"/>
              <a:t>.  My hand will be against the prophets who see false visions and who give lying divinations.  </a:t>
            </a:r>
            <a:r>
              <a:rPr lang="en-CA" b="1" dirty="0">
                <a:highlight>
                  <a:srgbClr val="FFFF00"/>
                </a:highlight>
              </a:rPr>
              <a:t>They shall not be in the council of my people</a:t>
            </a:r>
            <a:r>
              <a:rPr lang="en-CA" dirty="0"/>
              <a:t>, </a:t>
            </a:r>
            <a:r>
              <a:rPr lang="en-CA" b="1" dirty="0">
                <a:highlight>
                  <a:srgbClr val="FFFF00"/>
                </a:highlight>
              </a:rPr>
              <a:t>nor be enrolled in the register of the house of Israel</a:t>
            </a:r>
            <a:r>
              <a:rPr lang="en-CA" dirty="0"/>
              <a:t>, </a:t>
            </a:r>
            <a:r>
              <a:rPr lang="en-CA" b="1" dirty="0">
                <a:highlight>
                  <a:srgbClr val="FFFF00"/>
                </a:highlight>
              </a:rPr>
              <a:t>nor shall they enter the land of Israel</a:t>
            </a:r>
            <a:r>
              <a:rPr lang="en-CA" dirty="0"/>
              <a:t>.  And you shall know that I am the Lord GOD.</a:t>
            </a:r>
          </a:p>
          <a:p>
            <a:r>
              <a:rPr lang="en-CA" b="1" dirty="0">
                <a:highlight>
                  <a:srgbClr val="FFFF00"/>
                </a:highlight>
              </a:rPr>
              <a:t>The metaphor of the “whitewashed wall</a:t>
            </a:r>
            <a:r>
              <a:rPr lang="en-CA" dirty="0"/>
              <a:t>”: </a:t>
            </a:r>
            <a:r>
              <a:rPr lang="en-CA" sz="2400" b="1" u="sng" dirty="0"/>
              <a:t>Ezekiel 13:10-16 ESV</a:t>
            </a:r>
            <a:endParaRPr lang="en-CA" b="1" u="sng" dirty="0"/>
          </a:p>
          <a:p>
            <a:pPr marL="457200" lvl="1" indent="0">
              <a:spcBef>
                <a:spcPts val="0"/>
              </a:spcBef>
              <a:buNone/>
            </a:pPr>
            <a:r>
              <a:rPr lang="en-CA" dirty="0"/>
              <a:t>Precisely because </a:t>
            </a:r>
            <a:r>
              <a:rPr lang="en-CA" b="1" dirty="0">
                <a:highlight>
                  <a:srgbClr val="FFFF00"/>
                </a:highlight>
              </a:rPr>
              <a:t>they have misled my people</a:t>
            </a:r>
            <a:r>
              <a:rPr lang="en-CA" dirty="0"/>
              <a:t>, saying, ‘Peace,’ when there is no peace, and because, </a:t>
            </a:r>
            <a:r>
              <a:rPr lang="en-CA" b="1" dirty="0">
                <a:highlight>
                  <a:srgbClr val="FFFF00"/>
                </a:highlight>
              </a:rPr>
              <a:t>when the people build a wall, these prophets smear it with whitewash</a:t>
            </a:r>
            <a:r>
              <a:rPr lang="en-CA" dirty="0"/>
              <a:t>, say to those who smear it with whitewash that it shall fall!  There will be a deluge of rain, and you, O great hailstones, will fall, and a stormy wind break out.  And when the wall falls, will it not be said to you, ‘Where is the coating with which you smeared it?’  </a:t>
            </a:r>
          </a:p>
          <a:p>
            <a:pPr marL="457200" lvl="1" indent="0">
              <a:spcBef>
                <a:spcPts val="300"/>
              </a:spcBef>
              <a:buNone/>
            </a:pPr>
            <a:r>
              <a:rPr lang="en-CA" dirty="0"/>
              <a:t>Therefore thus says the Lord GOD: I will make a stormy wind break out in my wrath, and there shall be a deluge of rain in my anger, and great hailstones in wrath to make a full end.  And </a:t>
            </a:r>
            <a:r>
              <a:rPr lang="en-CA" b="1" dirty="0">
                <a:highlight>
                  <a:srgbClr val="FFFF00"/>
                </a:highlight>
              </a:rPr>
              <a:t>I will break down the wall that you have smeared with whitewash</a:t>
            </a:r>
            <a:r>
              <a:rPr lang="en-CA" dirty="0"/>
              <a:t>, and bring it down to the ground, so that </a:t>
            </a:r>
            <a:r>
              <a:rPr lang="en-CA" b="1" dirty="0">
                <a:highlight>
                  <a:srgbClr val="FFFF00"/>
                </a:highlight>
              </a:rPr>
              <a:t>its foundation will be laid bare</a:t>
            </a:r>
            <a:r>
              <a:rPr lang="en-CA" dirty="0"/>
              <a:t>.  When it falls, you shall perish in the midst of it, and you shall know that I am the LORD.  </a:t>
            </a:r>
          </a:p>
          <a:p>
            <a:pPr marL="457200" lvl="1" indent="0">
              <a:spcBef>
                <a:spcPts val="300"/>
              </a:spcBef>
              <a:buNone/>
            </a:pPr>
            <a:r>
              <a:rPr lang="en-CA" b="1" dirty="0">
                <a:highlight>
                  <a:srgbClr val="FFFF00"/>
                </a:highlight>
              </a:rPr>
              <a:t>Thus will I spend my wrath upon the wall and upon those who have smeared it with whitewash</a:t>
            </a:r>
            <a:r>
              <a:rPr lang="en-CA" dirty="0"/>
              <a:t>, and I will say to you, “The wall is no more, nor those who smeared it, the prophets of Israel who prophesied concerning Jerusalem and saw visions of peace for her, when there was no peace,” declares the Lord GOD.</a:t>
            </a:r>
          </a:p>
        </p:txBody>
      </p:sp>
    </p:spTree>
    <p:extLst>
      <p:ext uri="{BB962C8B-B14F-4D97-AF65-F5344CB8AC3E}">
        <p14:creationId xmlns:p14="http://schemas.microsoft.com/office/powerpoint/2010/main" val="1952839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450E8-5FFD-8842-48EE-CA1B70195822}"/>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Blatant Witchcraft</a:t>
            </a:r>
          </a:p>
        </p:txBody>
      </p:sp>
      <p:sp>
        <p:nvSpPr>
          <p:cNvPr id="3" name="Content Placeholder 2">
            <a:extLst>
              <a:ext uri="{FF2B5EF4-FFF2-40B4-BE49-F238E27FC236}">
                <a16:creationId xmlns:a16="http://schemas.microsoft.com/office/drawing/2014/main" id="{7ACA682D-3E01-4873-8147-BAC3A5254B0A}"/>
              </a:ext>
            </a:extLst>
          </p:cNvPr>
          <p:cNvSpPr>
            <a:spLocks noGrp="1"/>
          </p:cNvSpPr>
          <p:nvPr>
            <p:ph idx="1"/>
          </p:nvPr>
        </p:nvSpPr>
        <p:spPr>
          <a:xfrm>
            <a:off x="0" y="1147482"/>
            <a:ext cx="12192000" cy="5710517"/>
          </a:xfrm>
        </p:spPr>
        <p:txBody>
          <a:bodyPr>
            <a:normAutofit lnSpcReduction="10000"/>
          </a:bodyPr>
          <a:lstStyle/>
          <a:p>
            <a:r>
              <a:rPr lang="en-CA" b="1" dirty="0">
                <a:highlight>
                  <a:srgbClr val="FFFF00"/>
                </a:highlight>
              </a:rPr>
              <a:t>The second half of chapter 13 is unique in the Bible</a:t>
            </a:r>
            <a:r>
              <a:rPr lang="en-CA" dirty="0"/>
              <a:t>: it deals with women who were actively engaged in “witchcraft” – likely they are acting in consort with the “wicked thought leaders”, providing some of the “whitewash” to support the lies: </a:t>
            </a:r>
            <a:r>
              <a:rPr lang="en-CA" sz="2400" b="1" u="sng" dirty="0"/>
              <a:t>Ezekiel 13:17-19 ESV</a:t>
            </a:r>
            <a:endParaRPr lang="en-CA" b="1" u="sng" dirty="0"/>
          </a:p>
          <a:p>
            <a:pPr marL="457200" lvl="1" indent="0">
              <a:spcBef>
                <a:spcPts val="0"/>
              </a:spcBef>
              <a:buNone/>
            </a:pPr>
            <a:r>
              <a:rPr lang="en-CA" dirty="0"/>
              <a:t>And you, son of man, </a:t>
            </a:r>
            <a:r>
              <a:rPr lang="en-CA" b="1" dirty="0">
                <a:highlight>
                  <a:srgbClr val="FFFF00"/>
                </a:highlight>
              </a:rPr>
              <a:t>set your face against the daughters of your people, who prophesy out of their own hearts</a:t>
            </a:r>
            <a:r>
              <a:rPr lang="en-CA" dirty="0"/>
              <a:t>.  Prophesy against them and say, Thus says the Lord GOD: Woe to the women who </a:t>
            </a:r>
            <a:r>
              <a:rPr lang="en-CA" b="1" dirty="0">
                <a:highlight>
                  <a:srgbClr val="FFFF00"/>
                </a:highlight>
              </a:rPr>
              <a:t>sew magic bands upon all wrists</a:t>
            </a:r>
            <a:r>
              <a:rPr lang="en-CA" dirty="0"/>
              <a:t>, and </a:t>
            </a:r>
            <a:r>
              <a:rPr lang="en-CA" b="1" dirty="0">
                <a:highlight>
                  <a:srgbClr val="FFFF00"/>
                </a:highlight>
              </a:rPr>
              <a:t>make veils for the heads of persons of every stature</a:t>
            </a:r>
            <a:r>
              <a:rPr lang="en-CA" dirty="0"/>
              <a:t>, in the hunt for [lives]!  Will you hunt down [lives] belonging to </a:t>
            </a:r>
            <a:r>
              <a:rPr lang="en-CA" b="1" dirty="0">
                <a:highlight>
                  <a:srgbClr val="FFFF00"/>
                </a:highlight>
              </a:rPr>
              <a:t>my people</a:t>
            </a:r>
            <a:r>
              <a:rPr lang="en-CA" dirty="0"/>
              <a:t> and keep your own [selves] alive?  </a:t>
            </a:r>
            <a:r>
              <a:rPr lang="en-CA" b="1" dirty="0">
                <a:highlight>
                  <a:srgbClr val="FFFF00"/>
                </a:highlight>
              </a:rPr>
              <a:t>You have profaned me</a:t>
            </a:r>
            <a:r>
              <a:rPr lang="en-CA" dirty="0"/>
              <a:t> among my people for handfuls of barley and for pieces of bread, </a:t>
            </a:r>
            <a:r>
              <a:rPr lang="en-CA" b="1" dirty="0">
                <a:highlight>
                  <a:srgbClr val="FFFF00"/>
                </a:highlight>
              </a:rPr>
              <a:t>putting to death [persons] who should not die</a:t>
            </a:r>
            <a:r>
              <a:rPr lang="en-CA" dirty="0"/>
              <a:t> and keeping alive [persons] who should not live, </a:t>
            </a:r>
            <a:r>
              <a:rPr lang="en-CA" b="1" dirty="0">
                <a:highlight>
                  <a:srgbClr val="FFFF00"/>
                </a:highlight>
              </a:rPr>
              <a:t>by your lying to my people, who listen to lies</a:t>
            </a:r>
            <a:r>
              <a:rPr lang="en-CA" dirty="0"/>
              <a:t>.</a:t>
            </a:r>
          </a:p>
          <a:p>
            <a:r>
              <a:rPr lang="en-CA" dirty="0"/>
              <a:t>“magic bands”: from</a:t>
            </a:r>
            <a:r>
              <a:rPr lang="en-CA" sz="3200" dirty="0">
                <a:cs typeface="+mj-cs"/>
              </a:rPr>
              <a:t> </a:t>
            </a:r>
            <a:r>
              <a:rPr lang="he-IL" sz="3200" dirty="0">
                <a:cs typeface="+mj-cs"/>
              </a:rPr>
              <a:t>כֶּסֶת</a:t>
            </a:r>
            <a:r>
              <a:rPr lang="en-CA" sz="3200" dirty="0">
                <a:cs typeface="+mj-cs"/>
              </a:rPr>
              <a:t> </a:t>
            </a:r>
            <a:r>
              <a:rPr lang="en-CA" dirty="0"/>
              <a:t> - </a:t>
            </a:r>
            <a:r>
              <a:rPr lang="en-CA" dirty="0" err="1"/>
              <a:t>keseth</a:t>
            </a:r>
            <a:r>
              <a:rPr lang="en-CA" dirty="0"/>
              <a:t>, occurs only in this passage  </a:t>
            </a:r>
          </a:p>
          <a:p>
            <a:r>
              <a:rPr lang="en-CA" dirty="0"/>
              <a:t>“veils”: from </a:t>
            </a:r>
            <a:r>
              <a:rPr lang="en-CA" sz="3200" dirty="0">
                <a:cs typeface="+mj-cs"/>
              </a:rPr>
              <a:t> </a:t>
            </a:r>
            <a:r>
              <a:rPr lang="he-IL" sz="3200" dirty="0">
                <a:cs typeface="+mj-cs"/>
              </a:rPr>
              <a:t>מִסְפָּחָה</a:t>
            </a:r>
            <a:r>
              <a:rPr lang="en-CA" sz="3200" dirty="0">
                <a:cs typeface="+mj-cs"/>
              </a:rPr>
              <a:t> </a:t>
            </a:r>
            <a:r>
              <a:rPr lang="en-CA" dirty="0"/>
              <a:t>  - </a:t>
            </a:r>
            <a:r>
              <a:rPr lang="en-CA" dirty="0" err="1"/>
              <a:t>misᵉpaḥah</a:t>
            </a:r>
            <a:r>
              <a:rPr lang="en-CA" dirty="0"/>
              <a:t>, occurs only in this passage </a:t>
            </a:r>
          </a:p>
          <a:p>
            <a:r>
              <a:rPr lang="en-CA" b="1" dirty="0">
                <a:highlight>
                  <a:srgbClr val="FFFF00"/>
                </a:highlight>
              </a:rPr>
              <a:t>It is impossible to determine the exact nature or function of the “magic bands” and “veils” </a:t>
            </a:r>
            <a:r>
              <a:rPr lang="en-CA" dirty="0"/>
              <a:t>…</a:t>
            </a:r>
          </a:p>
        </p:txBody>
      </p:sp>
    </p:spTree>
    <p:extLst>
      <p:ext uri="{BB962C8B-B14F-4D97-AF65-F5344CB8AC3E}">
        <p14:creationId xmlns:p14="http://schemas.microsoft.com/office/powerpoint/2010/main" val="2607909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32CD00-7CBF-D90E-9355-8E56B9E10E43}"/>
              </a:ext>
            </a:extLst>
          </p:cNvPr>
          <p:cNvSpPr txBox="1"/>
          <p:nvPr/>
        </p:nvSpPr>
        <p:spPr>
          <a:xfrm>
            <a:off x="0" y="117693"/>
            <a:ext cx="12192000" cy="6740307"/>
          </a:xfrm>
          <a:prstGeom prst="rect">
            <a:avLst/>
          </a:prstGeom>
          <a:noFill/>
        </p:spPr>
        <p:txBody>
          <a:bodyPr wrap="square">
            <a:spAutoFit/>
          </a:bodyPr>
          <a:lstStyle/>
          <a:p>
            <a:pPr marL="233363" indent="-233363">
              <a:buFont typeface="Arial" panose="020B0604020202020204" pitchFamily="34" charset="0"/>
              <a:buChar char="•"/>
            </a:pPr>
            <a:r>
              <a:rPr lang="en-CA" sz="2800" b="1" dirty="0">
                <a:highlight>
                  <a:srgbClr val="FFFF00"/>
                </a:highlight>
              </a:rPr>
              <a:t>YHWH pronounces judgement on the “witches”</a:t>
            </a:r>
            <a:r>
              <a:rPr lang="en-CA" sz="2800" dirty="0"/>
              <a:t>:</a:t>
            </a:r>
          </a:p>
          <a:p>
            <a:pPr lvl="1"/>
            <a:r>
              <a:rPr lang="en-CA" sz="2400" b="1" u="sng" dirty="0"/>
              <a:t>Ezekiel 13:20-23 ESV</a:t>
            </a:r>
          </a:p>
          <a:p>
            <a:pPr lvl="1"/>
            <a:r>
              <a:rPr lang="en-CA" sz="2400" dirty="0"/>
              <a:t>“Therefore thus says the Lord GOD: Behold, I am against your magic bands with which you hunt the [lives] like birds, and I will tear them from your arms, and I will let the [lives] whom you hunt go free, the [lives] like birds.  Your veils also I will tear off and deliver </a:t>
            </a:r>
            <a:r>
              <a:rPr lang="en-CA" sz="2400" b="1" u="sng" dirty="0">
                <a:highlight>
                  <a:srgbClr val="FFFF00"/>
                </a:highlight>
              </a:rPr>
              <a:t>my people</a:t>
            </a:r>
            <a:r>
              <a:rPr lang="en-CA" sz="2400" dirty="0"/>
              <a:t> out of your hand, and they shall be no more in your hand as prey, and </a:t>
            </a:r>
            <a:r>
              <a:rPr lang="en-CA" sz="2400" b="1" dirty="0">
                <a:highlight>
                  <a:srgbClr val="FFFF00"/>
                </a:highlight>
              </a:rPr>
              <a:t>you shall know that I am the LORD</a:t>
            </a:r>
            <a:r>
              <a:rPr lang="en-CA" sz="2400" dirty="0"/>
              <a:t>.  Because </a:t>
            </a:r>
            <a:r>
              <a:rPr lang="en-CA" sz="2400" b="1" dirty="0">
                <a:highlight>
                  <a:srgbClr val="FFFF00"/>
                </a:highlight>
              </a:rPr>
              <a:t>you have disheartened the righteous</a:t>
            </a:r>
            <a:r>
              <a:rPr lang="en-CA" sz="2400" dirty="0"/>
              <a:t> falsely, although I have not grieved him, and you have encouraged the wicked, </a:t>
            </a:r>
            <a:r>
              <a:rPr lang="en-CA" sz="2400" b="1" dirty="0">
                <a:highlight>
                  <a:srgbClr val="FFFF00"/>
                </a:highlight>
              </a:rPr>
              <a:t>that he should not turn from his evil way to save his life</a:t>
            </a:r>
            <a:r>
              <a:rPr lang="en-CA" sz="2400" dirty="0"/>
              <a:t>, therefore you shall no more see false visions nor practice divination.  </a:t>
            </a:r>
          </a:p>
          <a:p>
            <a:pPr lvl="1">
              <a:spcBef>
                <a:spcPts val="600"/>
              </a:spcBef>
            </a:pPr>
            <a:r>
              <a:rPr lang="en-CA" sz="2400" b="1" dirty="0">
                <a:highlight>
                  <a:srgbClr val="FFFF00"/>
                </a:highlight>
              </a:rPr>
              <a:t>I will deliver </a:t>
            </a:r>
            <a:r>
              <a:rPr lang="en-CA" sz="2400" b="1" u="sng" dirty="0">
                <a:highlight>
                  <a:srgbClr val="FFFF00"/>
                </a:highlight>
              </a:rPr>
              <a:t>my people</a:t>
            </a:r>
            <a:r>
              <a:rPr lang="en-CA" sz="2400" b="1" dirty="0">
                <a:highlight>
                  <a:srgbClr val="FFFF00"/>
                </a:highlight>
              </a:rPr>
              <a:t> out of your hand</a:t>
            </a:r>
            <a:r>
              <a:rPr lang="en-CA" sz="2400" dirty="0"/>
              <a:t>.  And </a:t>
            </a:r>
            <a:r>
              <a:rPr lang="en-CA" sz="2400" b="1" dirty="0">
                <a:highlight>
                  <a:srgbClr val="FFFF00"/>
                </a:highlight>
              </a:rPr>
              <a:t>you shall know that I am the LORD</a:t>
            </a:r>
            <a:r>
              <a:rPr lang="en-CA" sz="2400" dirty="0"/>
              <a:t>.”</a:t>
            </a:r>
          </a:p>
          <a:p>
            <a:pPr marL="233363" indent="-233363">
              <a:spcBef>
                <a:spcPts val="600"/>
              </a:spcBef>
              <a:buFont typeface="Arial" panose="020B0604020202020204" pitchFamily="34" charset="0"/>
              <a:buChar char="•"/>
            </a:pPr>
            <a:r>
              <a:rPr lang="en-CA" sz="2800" dirty="0"/>
              <a:t>“</a:t>
            </a:r>
            <a:r>
              <a:rPr lang="en-CA" sz="2800" b="1" dirty="0">
                <a:highlight>
                  <a:srgbClr val="FFFF00"/>
                </a:highlight>
              </a:rPr>
              <a:t>my people</a:t>
            </a:r>
            <a:r>
              <a:rPr lang="en-CA" sz="2800" dirty="0"/>
              <a:t>”: YHWH is concerned for the </a:t>
            </a:r>
            <a:r>
              <a:rPr lang="en-CA" sz="2800" b="1" dirty="0">
                <a:highlight>
                  <a:srgbClr val="FFFF00"/>
                </a:highlight>
              </a:rPr>
              <a:t>people who are being called to form the remnant</a:t>
            </a:r>
            <a:r>
              <a:rPr lang="en-CA" sz="2800" dirty="0"/>
              <a:t>, “</a:t>
            </a:r>
            <a:r>
              <a:rPr lang="en-CA" sz="2800" b="1" dirty="0">
                <a:highlight>
                  <a:srgbClr val="FFFF00"/>
                </a:highlight>
              </a:rPr>
              <a:t>the righteous</a:t>
            </a:r>
            <a:r>
              <a:rPr lang="en-CA" sz="2800" dirty="0"/>
              <a:t>”</a:t>
            </a:r>
          </a:p>
          <a:p>
            <a:pPr marL="233363" indent="-233363">
              <a:spcBef>
                <a:spcPts val="600"/>
              </a:spcBef>
              <a:buFont typeface="Arial" panose="020B0604020202020204" pitchFamily="34" charset="0"/>
              <a:buChar char="•"/>
            </a:pPr>
            <a:r>
              <a:rPr lang="en-CA" sz="2800" dirty="0"/>
              <a:t>The “witches” are encouraging “the wicked” in their sin which prevents them from coming to repentance</a:t>
            </a:r>
          </a:p>
          <a:p>
            <a:pPr marL="233363" indent="-233363">
              <a:spcBef>
                <a:spcPts val="600"/>
              </a:spcBef>
              <a:buFont typeface="Arial" panose="020B0604020202020204" pitchFamily="34" charset="0"/>
              <a:buChar char="•"/>
            </a:pPr>
            <a:r>
              <a:rPr lang="en-CA" sz="2800" dirty="0"/>
              <a:t>The “witches” will receive retributive justice and then will “</a:t>
            </a:r>
            <a:r>
              <a:rPr lang="en-CA" sz="2800" b="1" dirty="0">
                <a:highlight>
                  <a:srgbClr val="FFFF00"/>
                </a:highlight>
              </a:rPr>
              <a:t>know that I am YHWH</a:t>
            </a:r>
            <a:r>
              <a:rPr lang="en-CA" sz="2800" dirty="0"/>
              <a:t>”</a:t>
            </a:r>
          </a:p>
        </p:txBody>
      </p:sp>
    </p:spTree>
    <p:extLst>
      <p:ext uri="{BB962C8B-B14F-4D97-AF65-F5344CB8AC3E}">
        <p14:creationId xmlns:p14="http://schemas.microsoft.com/office/powerpoint/2010/main" val="1628283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0B3CB-A540-1ACE-4DFF-AAB435CB7265}"/>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“Elders” Among the Exiles</a:t>
            </a:r>
          </a:p>
        </p:txBody>
      </p:sp>
      <p:sp>
        <p:nvSpPr>
          <p:cNvPr id="3" name="Content Placeholder 2">
            <a:extLst>
              <a:ext uri="{FF2B5EF4-FFF2-40B4-BE49-F238E27FC236}">
                <a16:creationId xmlns:a16="http://schemas.microsoft.com/office/drawing/2014/main" id="{22CFE04F-2A3B-2A2F-1FE3-AFA8EB47AA28}"/>
              </a:ext>
            </a:extLst>
          </p:cNvPr>
          <p:cNvSpPr>
            <a:spLocks noGrp="1"/>
          </p:cNvSpPr>
          <p:nvPr>
            <p:ph idx="1"/>
          </p:nvPr>
        </p:nvSpPr>
        <p:spPr>
          <a:xfrm>
            <a:off x="0" y="1147482"/>
            <a:ext cx="12192000" cy="5710517"/>
          </a:xfrm>
        </p:spPr>
        <p:txBody>
          <a:bodyPr>
            <a:normAutofit lnSpcReduction="10000"/>
          </a:bodyPr>
          <a:lstStyle/>
          <a:p>
            <a:pPr marL="457200" lvl="1" indent="0">
              <a:buNone/>
            </a:pPr>
            <a:r>
              <a:rPr lang="en-CA" b="1" u="sng" dirty="0"/>
              <a:t>Ezekiel 14:1-5 ESV</a:t>
            </a:r>
            <a:r>
              <a:rPr lang="en-CA" dirty="0"/>
              <a:t> </a:t>
            </a:r>
          </a:p>
          <a:p>
            <a:pPr marL="457200" lvl="1" indent="0">
              <a:buNone/>
            </a:pPr>
            <a:r>
              <a:rPr lang="en-CA" dirty="0"/>
              <a:t>Then </a:t>
            </a:r>
            <a:r>
              <a:rPr lang="en-CA" b="1" dirty="0">
                <a:highlight>
                  <a:srgbClr val="FFFF00"/>
                </a:highlight>
              </a:rPr>
              <a:t>certain of the elders of Israel</a:t>
            </a:r>
            <a:r>
              <a:rPr lang="en-CA" dirty="0"/>
              <a:t> came to me and sat before me.  And the word of the LORD came to me: “Son of man, these men have </a:t>
            </a:r>
            <a:r>
              <a:rPr lang="en-CA" b="1" dirty="0">
                <a:highlight>
                  <a:srgbClr val="FFFF00"/>
                </a:highlight>
              </a:rPr>
              <a:t>taken their idols into their hearts</a:t>
            </a:r>
            <a:r>
              <a:rPr lang="en-CA" dirty="0"/>
              <a:t>, and </a:t>
            </a:r>
            <a:r>
              <a:rPr lang="en-CA" b="1" dirty="0">
                <a:highlight>
                  <a:srgbClr val="FFFF00"/>
                </a:highlight>
              </a:rPr>
              <a:t>set the stumbling block of their iniquity before their faces</a:t>
            </a:r>
            <a:r>
              <a:rPr lang="en-CA" dirty="0"/>
              <a:t>.  </a:t>
            </a:r>
            <a:r>
              <a:rPr lang="en-CA" b="1" u="sng" dirty="0">
                <a:highlight>
                  <a:srgbClr val="FFFF00"/>
                </a:highlight>
              </a:rPr>
              <a:t>Should I indeed let myself be consulted by them</a:t>
            </a:r>
            <a:r>
              <a:rPr lang="en-CA" dirty="0"/>
              <a:t>?  </a:t>
            </a:r>
          </a:p>
          <a:p>
            <a:pPr marL="457200" lvl="1" indent="0">
              <a:buNone/>
            </a:pPr>
            <a:r>
              <a:rPr lang="en-CA" dirty="0"/>
              <a:t>Therefore speak to them and say to them, Thus says the Lord GOD: Any one of the house of Israel who takes his idols into his heart and sets the stumbling block of his iniquity before his face, and </a:t>
            </a:r>
            <a:r>
              <a:rPr lang="en-CA" b="1" dirty="0">
                <a:highlight>
                  <a:srgbClr val="FFFF00"/>
                </a:highlight>
              </a:rPr>
              <a:t>yet comes to the prophet</a:t>
            </a:r>
            <a:r>
              <a:rPr lang="en-CA" dirty="0"/>
              <a:t>, </a:t>
            </a:r>
            <a:r>
              <a:rPr lang="en-CA" b="1" u="sng" dirty="0">
                <a:highlight>
                  <a:srgbClr val="FFFF00"/>
                </a:highlight>
              </a:rPr>
              <a:t>I the LORD will answer him</a:t>
            </a:r>
            <a:r>
              <a:rPr lang="en-CA" dirty="0"/>
              <a:t> as he comes with the multitude of his idols, </a:t>
            </a:r>
            <a:r>
              <a:rPr lang="en-CA" b="1" dirty="0">
                <a:highlight>
                  <a:srgbClr val="FFFF00"/>
                </a:highlight>
              </a:rPr>
              <a:t>that I may lay hold of the hearts of the house of Israel</a:t>
            </a:r>
            <a:r>
              <a:rPr lang="en-CA" dirty="0"/>
              <a:t>, who are all estranged from me through their idols.</a:t>
            </a:r>
          </a:p>
          <a:p>
            <a:r>
              <a:rPr lang="en-CA" dirty="0"/>
              <a:t>“</a:t>
            </a:r>
            <a:r>
              <a:rPr lang="en-CA" b="1" dirty="0">
                <a:highlight>
                  <a:srgbClr val="FFFF00"/>
                </a:highlight>
              </a:rPr>
              <a:t>taken their idols into their hearts</a:t>
            </a:r>
            <a:r>
              <a:rPr lang="en-CA" dirty="0"/>
              <a:t>” – this implies cuddling up to sin, holding it real close because the person really likes it</a:t>
            </a:r>
          </a:p>
          <a:p>
            <a:r>
              <a:rPr lang="en-CA" dirty="0"/>
              <a:t>“</a:t>
            </a:r>
            <a:r>
              <a:rPr lang="en-CA" b="1" dirty="0">
                <a:highlight>
                  <a:srgbClr val="FFFF00"/>
                </a:highlight>
              </a:rPr>
              <a:t>set the stumbling block of their iniquity before their faces</a:t>
            </a:r>
            <a:r>
              <a:rPr lang="en-CA" dirty="0"/>
              <a:t>” – this implies setting the direction of life, the way the person is going, by sin</a:t>
            </a:r>
          </a:p>
          <a:p>
            <a:r>
              <a:rPr lang="en-CA" dirty="0"/>
              <a:t>YHWH’s objective: “</a:t>
            </a:r>
            <a:r>
              <a:rPr lang="en-CA" b="1" dirty="0">
                <a:highlight>
                  <a:srgbClr val="FFFF00"/>
                </a:highlight>
              </a:rPr>
              <a:t>lay hold of the hearts of the house of Israel</a:t>
            </a:r>
            <a:r>
              <a:rPr lang="en-CA" dirty="0"/>
              <a:t>”, which requires repentance – the “elders” were NOT repentant</a:t>
            </a:r>
          </a:p>
        </p:txBody>
      </p:sp>
    </p:spTree>
    <p:extLst>
      <p:ext uri="{BB962C8B-B14F-4D97-AF65-F5344CB8AC3E}">
        <p14:creationId xmlns:p14="http://schemas.microsoft.com/office/powerpoint/2010/main" val="2297841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1015</TotalTime>
  <Words>4856</Words>
  <Application>Microsoft Office PowerPoint</Application>
  <PresentationFormat>Widescreen</PresentationFormat>
  <Paragraphs>201</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Black</vt:lpstr>
      <vt:lpstr>Calibri</vt:lpstr>
      <vt:lpstr>Calibri Light</vt:lpstr>
      <vt:lpstr>Office Theme</vt:lpstr>
      <vt:lpstr>Ezekiel – Wicked Thought Leaders</vt:lpstr>
      <vt:lpstr>False Prophets</vt:lpstr>
      <vt:lpstr>The Prophetic Institution in Israel</vt:lpstr>
      <vt:lpstr>PowerPoint Presentation</vt:lpstr>
      <vt:lpstr>PowerPoint Presentation</vt:lpstr>
      <vt:lpstr>God’s Condemnation</vt:lpstr>
      <vt:lpstr>Blatant Witchcraft</vt:lpstr>
      <vt:lpstr>PowerPoint Presentation</vt:lpstr>
      <vt:lpstr>“Elders” Among the Exiles</vt:lpstr>
      <vt:lpstr>PowerPoint Presentation</vt:lpstr>
      <vt:lpstr>PowerPoint Presentation</vt:lpstr>
      <vt:lpstr>Deception by YHWH</vt:lpstr>
      <vt:lpstr>Organized Opposition</vt:lpstr>
      <vt:lpstr>The Structure of the Book of Ezekiel</vt:lpstr>
      <vt:lpstr>Individual Responsibility and Covenant Curses</vt:lpstr>
      <vt:lpstr>PowerPoint Presentation</vt:lpstr>
      <vt:lpstr>God Has Made His Judgement</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Wicked Thought Leaders</dc:title>
  <dc:creator>Mike Whyte</dc:creator>
  <cp:lastModifiedBy>Mike Whyte</cp:lastModifiedBy>
  <cp:revision>14</cp:revision>
  <dcterms:created xsi:type="dcterms:W3CDTF">2022-12-31T12:15:37Z</dcterms:created>
  <dcterms:modified xsi:type="dcterms:W3CDTF">2023-02-08T11:21:19Z</dcterms:modified>
</cp:coreProperties>
</file>