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7" r:id="rId4"/>
    <p:sldId id="275" r:id="rId5"/>
    <p:sldId id="259" r:id="rId6"/>
    <p:sldId id="261" r:id="rId7"/>
    <p:sldId id="262" r:id="rId8"/>
    <p:sldId id="263" r:id="rId9"/>
    <p:sldId id="276" r:id="rId10"/>
    <p:sldId id="260" r:id="rId11"/>
    <p:sldId id="278" r:id="rId12"/>
    <p:sldId id="264" r:id="rId13"/>
    <p:sldId id="265" r:id="rId14"/>
    <p:sldId id="277" r:id="rId15"/>
    <p:sldId id="266" r:id="rId16"/>
    <p:sldId id="267" r:id="rId17"/>
    <p:sldId id="271" r:id="rId18"/>
    <p:sldId id="268" r:id="rId19"/>
    <p:sldId id="270" r:id="rId20"/>
    <p:sldId id="269" r:id="rId21"/>
    <p:sldId id="273" r:id="rId22"/>
    <p:sldId id="274"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9004" autoAdjust="0"/>
  </p:normalViewPr>
  <p:slideViewPr>
    <p:cSldViewPr snapToGrid="0">
      <p:cViewPr varScale="1">
        <p:scale>
          <a:sx n="75" d="100"/>
          <a:sy n="75" d="100"/>
        </p:scale>
        <p:origin x="240" y="60"/>
      </p:cViewPr>
      <p:guideLst/>
    </p:cSldViewPr>
  </p:slid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1DDA0-4632-4C1A-839A-3C66DADABB38}" type="datetimeFigureOut">
              <a:rPr lang="en-CA" smtClean="0"/>
              <a:t>2022-11-02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A1186-1E25-45AE-973B-87DA17A542F6}" type="slidenum">
              <a:rPr lang="en-CA" smtClean="0"/>
              <a:t>‹#›</a:t>
            </a:fld>
            <a:endParaRPr lang="en-CA"/>
          </a:p>
        </p:txBody>
      </p:sp>
    </p:spTree>
    <p:extLst>
      <p:ext uri="{BB962C8B-B14F-4D97-AF65-F5344CB8AC3E}">
        <p14:creationId xmlns:p14="http://schemas.microsoft.com/office/powerpoint/2010/main" val="27700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Briefly review first seven chapters …</a:t>
            </a:r>
          </a:p>
          <a:p>
            <a:pPr marL="171450" indent="-171450">
              <a:buFont typeface="Arial" panose="020B0604020202020204" pitchFamily="34" charset="0"/>
              <a:buChar char="•"/>
            </a:pPr>
            <a:r>
              <a:rPr lang="en-CA" dirty="0"/>
              <a:t>“abominations”: Hebrew </a:t>
            </a:r>
            <a:r>
              <a:rPr lang="he-IL" sz="1800" dirty="0">
                <a:effectLst/>
                <a:latin typeface="Times New Roman" panose="02020603050405020304" pitchFamily="18" charset="0"/>
                <a:ea typeface="Calibri" panose="020F0502020204030204" pitchFamily="34" charset="0"/>
              </a:rPr>
              <a:t>תּוֺעֵבָה</a:t>
            </a:r>
            <a:r>
              <a:rPr lang="he-IL" sz="1800" dirty="0">
                <a:effectLst/>
                <a:ea typeface="Calibri" panose="020F0502020204030204" pitchFamily="34" charset="0"/>
                <a:cs typeface="Calibri" panose="020F0502020204030204" pitchFamily="34" charset="0"/>
              </a:rPr>
              <a:t> </a:t>
            </a:r>
            <a:r>
              <a:rPr lang="en-CA" dirty="0"/>
              <a:t> – </a:t>
            </a:r>
            <a:r>
              <a:rPr lang="en-CA" dirty="0" err="1"/>
              <a:t>to`evah</a:t>
            </a:r>
            <a:r>
              <a:rPr lang="en-CA" dirty="0"/>
              <a:t> , willful sin, choosing a lifestyle of sin, idolatry and all that stems from it, “the unpardonable sin”</a:t>
            </a:r>
          </a:p>
          <a:p>
            <a:pPr marL="171450" indent="-171450">
              <a:buFont typeface="Arial" panose="020B0604020202020204" pitchFamily="34" charset="0"/>
              <a:buChar char="•"/>
            </a:pPr>
            <a:r>
              <a:rPr lang="en-CA" dirty="0"/>
              <a:t>The exit of the presence of YHWH from the Temple is the most important element of the vision.</a:t>
            </a:r>
          </a:p>
        </p:txBody>
      </p:sp>
      <p:sp>
        <p:nvSpPr>
          <p:cNvPr id="4" name="Slide Number Placeholder 3"/>
          <p:cNvSpPr>
            <a:spLocks noGrp="1"/>
          </p:cNvSpPr>
          <p:nvPr>
            <p:ph type="sldNum" sz="quarter" idx="5"/>
          </p:nvPr>
        </p:nvSpPr>
        <p:spPr/>
        <p:txBody>
          <a:bodyPr/>
          <a:lstStyle/>
          <a:p>
            <a:fld id="{B9CA1186-1E25-45AE-973B-87DA17A542F6}" type="slidenum">
              <a:rPr lang="en-CA" smtClean="0"/>
              <a:t>1</a:t>
            </a:fld>
            <a:endParaRPr lang="en-CA"/>
          </a:p>
        </p:txBody>
      </p:sp>
    </p:spTree>
    <p:extLst>
      <p:ext uri="{BB962C8B-B14F-4D97-AF65-F5344CB8AC3E}">
        <p14:creationId xmlns:p14="http://schemas.microsoft.com/office/powerpoint/2010/main" val="137199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“women weeping for Tammuz” - Moving farther north, Ezekiel sees women weeping for Tammuz (from the Sumerian name, </a:t>
            </a:r>
            <a:r>
              <a:rPr lang="en-CA" dirty="0" err="1"/>
              <a:t>Dumuzi</a:t>
            </a:r>
            <a:r>
              <a:rPr lang="en-CA" dirty="0"/>
              <a:t>). This ancient Mesopotamian cult celebrated the shepherd-king and god of vegetation, whose association with sacred marriage seems clear, while claims about his status as a dying and rising god remain controversial. (The term “sacred marriage” describes ancient practices of ritual prostitution intended to ensure agricultural fertility.) Mourning rites among women in his cult are well attested outside of the Bible.  (ESV comment)</a:t>
            </a:r>
          </a:p>
          <a:p>
            <a:pPr marL="171450" indent="-171450">
              <a:buFont typeface="Arial" panose="020B0604020202020204" pitchFamily="34" charset="0"/>
              <a:buChar char="•"/>
            </a:pPr>
            <a:r>
              <a:rPr lang="en-CA" dirty="0"/>
              <a:t>The “twenty-five” had to be “priests” to be in the “inner court” near the alter </a:t>
            </a:r>
          </a:p>
          <a:p>
            <a:pPr marL="171450" indent="-171450">
              <a:buFont typeface="Arial" panose="020B0604020202020204" pitchFamily="34" charset="0"/>
              <a:buChar char="•"/>
            </a:pPr>
            <a:r>
              <a:rPr lang="en-CA" dirty="0"/>
              <a:t>“they put the branch to their nose” – the Trudeau salute</a:t>
            </a:r>
          </a:p>
        </p:txBody>
      </p:sp>
      <p:sp>
        <p:nvSpPr>
          <p:cNvPr id="4" name="Slide Number Placeholder 3"/>
          <p:cNvSpPr>
            <a:spLocks noGrp="1"/>
          </p:cNvSpPr>
          <p:nvPr>
            <p:ph type="sldNum" sz="quarter" idx="5"/>
          </p:nvPr>
        </p:nvSpPr>
        <p:spPr/>
        <p:txBody>
          <a:bodyPr/>
          <a:lstStyle/>
          <a:p>
            <a:fld id="{B9CA1186-1E25-45AE-973B-87DA17A542F6}" type="slidenum">
              <a:rPr lang="en-CA" smtClean="0"/>
              <a:t>12</a:t>
            </a:fld>
            <a:endParaRPr lang="en-CA"/>
          </a:p>
        </p:txBody>
      </p:sp>
    </p:spTree>
    <p:extLst>
      <p:ext uri="{BB962C8B-B14F-4D97-AF65-F5344CB8AC3E}">
        <p14:creationId xmlns:p14="http://schemas.microsoft.com/office/powerpoint/2010/main" val="62535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executioners” – angelic beings, still a vision, but reveals  what God is planning (see Jr22:7)</a:t>
            </a:r>
          </a:p>
          <a:p>
            <a:pPr marL="171450" indent="-171450">
              <a:buFont typeface="Arial" panose="020B0604020202020204" pitchFamily="34" charset="0"/>
              <a:buChar char="•"/>
            </a:pPr>
            <a:r>
              <a:rPr lang="en-CA" dirty="0"/>
              <a:t>Parenthetical: the </a:t>
            </a:r>
            <a:r>
              <a:rPr lang="en-CA" i="1" dirty="0" err="1"/>
              <a:t>kavod</a:t>
            </a:r>
            <a:r>
              <a:rPr lang="en-CA" dirty="0"/>
              <a:t> moves from the “cherub”, (on the Ark of the Covenant), to the “threshold of the house”, the Temple: main theme of the vision</a:t>
            </a:r>
          </a:p>
          <a:p>
            <a:pPr marL="171450" indent="-171450">
              <a:buFont typeface="Arial" panose="020B0604020202020204" pitchFamily="34" charset="0"/>
              <a:buChar char="•"/>
            </a:pPr>
            <a:r>
              <a:rPr lang="en-CA" dirty="0"/>
              <a:t>Only those “marked” are to be spared</a:t>
            </a:r>
          </a:p>
          <a:p>
            <a:pPr marL="171450" indent="-171450">
              <a:buFont typeface="Arial" panose="020B0604020202020204" pitchFamily="34" charset="0"/>
              <a:buChar char="•"/>
            </a:pPr>
            <a:r>
              <a:rPr lang="en-CA" dirty="0"/>
              <a:t>The listed identify “non-combatants” and “the helpless” (people who might be spared) indicating the extent of corruption</a:t>
            </a:r>
          </a:p>
          <a:p>
            <a:pPr marL="171450" indent="-171450">
              <a:buFont typeface="Arial" panose="020B0604020202020204" pitchFamily="34" charset="0"/>
              <a:buChar char="•"/>
            </a:pPr>
            <a:r>
              <a:rPr lang="en-CA" dirty="0"/>
              <a:t>“begin at my sanctuary” - the Priests and Levites had been given the responsibility to teach the people the Way of God, they were most culpable, they would die first</a:t>
            </a:r>
          </a:p>
          <a:p>
            <a:pPr marL="171450" indent="-171450">
              <a:buFont typeface="Arial" panose="020B0604020202020204" pitchFamily="34" charset="0"/>
              <a:buChar char="•"/>
            </a:pPr>
            <a:r>
              <a:rPr lang="en-CA" dirty="0"/>
              <a:t>“Defile the house” – prophecy of the destruction to be performed by the Babylonians </a:t>
            </a:r>
          </a:p>
        </p:txBody>
      </p:sp>
      <p:sp>
        <p:nvSpPr>
          <p:cNvPr id="4" name="Slide Number Placeholder 3"/>
          <p:cNvSpPr>
            <a:spLocks noGrp="1"/>
          </p:cNvSpPr>
          <p:nvPr>
            <p:ph type="sldNum" sz="quarter" idx="5"/>
          </p:nvPr>
        </p:nvSpPr>
        <p:spPr/>
        <p:txBody>
          <a:bodyPr/>
          <a:lstStyle/>
          <a:p>
            <a:fld id="{B9CA1186-1E25-45AE-973B-87DA17A542F6}" type="slidenum">
              <a:rPr lang="en-CA" smtClean="0"/>
              <a:t>13</a:t>
            </a:fld>
            <a:endParaRPr lang="en-CA"/>
          </a:p>
        </p:txBody>
      </p:sp>
    </p:spTree>
    <p:extLst>
      <p:ext uri="{BB962C8B-B14F-4D97-AF65-F5344CB8AC3E}">
        <p14:creationId xmlns:p14="http://schemas.microsoft.com/office/powerpoint/2010/main" val="23413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9CA1186-1E25-45AE-973B-87DA17A542F6}" type="slidenum">
              <a:rPr lang="en-CA" smtClean="0"/>
              <a:t>15</a:t>
            </a:fld>
            <a:endParaRPr lang="en-CA"/>
          </a:p>
        </p:txBody>
      </p:sp>
    </p:spTree>
    <p:extLst>
      <p:ext uri="{BB962C8B-B14F-4D97-AF65-F5344CB8AC3E}">
        <p14:creationId xmlns:p14="http://schemas.microsoft.com/office/powerpoint/2010/main" val="256097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 has been much speculation over the “mark”: anything beyond the facts is speculation</a:t>
            </a:r>
          </a:p>
        </p:txBody>
      </p:sp>
      <p:sp>
        <p:nvSpPr>
          <p:cNvPr id="4" name="Slide Number Placeholder 3"/>
          <p:cNvSpPr>
            <a:spLocks noGrp="1"/>
          </p:cNvSpPr>
          <p:nvPr>
            <p:ph type="sldNum" sz="quarter" idx="5"/>
          </p:nvPr>
        </p:nvSpPr>
        <p:spPr/>
        <p:txBody>
          <a:bodyPr/>
          <a:lstStyle/>
          <a:p>
            <a:fld id="{B9CA1186-1E25-45AE-973B-87DA17A542F6}" type="slidenum">
              <a:rPr lang="en-CA" smtClean="0"/>
              <a:t>16</a:t>
            </a:fld>
            <a:endParaRPr lang="en-CA"/>
          </a:p>
        </p:txBody>
      </p:sp>
    </p:spTree>
    <p:extLst>
      <p:ext uri="{BB962C8B-B14F-4D97-AF65-F5344CB8AC3E}">
        <p14:creationId xmlns:p14="http://schemas.microsoft.com/office/powerpoint/2010/main" val="156297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point is that when the time comes, God will  protect those he chooses to protect</a:t>
            </a:r>
          </a:p>
        </p:txBody>
      </p:sp>
      <p:sp>
        <p:nvSpPr>
          <p:cNvPr id="4" name="Slide Number Placeholder 3"/>
          <p:cNvSpPr>
            <a:spLocks noGrp="1"/>
          </p:cNvSpPr>
          <p:nvPr>
            <p:ph type="sldNum" sz="quarter" idx="5"/>
          </p:nvPr>
        </p:nvSpPr>
        <p:spPr/>
        <p:txBody>
          <a:bodyPr/>
          <a:lstStyle/>
          <a:p>
            <a:fld id="{B9CA1186-1E25-45AE-973B-87DA17A542F6}" type="slidenum">
              <a:rPr lang="en-CA" smtClean="0"/>
              <a:t>17</a:t>
            </a:fld>
            <a:endParaRPr lang="en-CA"/>
          </a:p>
        </p:txBody>
      </p:sp>
    </p:spTree>
    <p:extLst>
      <p:ext uri="{BB962C8B-B14F-4D97-AF65-F5344CB8AC3E}">
        <p14:creationId xmlns:p14="http://schemas.microsoft.com/office/powerpoint/2010/main" val="371496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CA1186-1E25-45AE-973B-87DA17A542F6}" type="slidenum">
              <a:rPr lang="en-CA" smtClean="0"/>
              <a:t>18</a:t>
            </a:fld>
            <a:endParaRPr lang="en-CA"/>
          </a:p>
        </p:txBody>
      </p:sp>
    </p:spTree>
    <p:extLst>
      <p:ext uri="{BB962C8B-B14F-4D97-AF65-F5344CB8AC3E}">
        <p14:creationId xmlns:p14="http://schemas.microsoft.com/office/powerpoint/2010/main" val="71581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 am skipping details of the “portable throne” – we can return to it later …</a:t>
            </a:r>
          </a:p>
        </p:txBody>
      </p:sp>
      <p:sp>
        <p:nvSpPr>
          <p:cNvPr id="4" name="Slide Number Placeholder 3"/>
          <p:cNvSpPr>
            <a:spLocks noGrp="1"/>
          </p:cNvSpPr>
          <p:nvPr>
            <p:ph type="sldNum" sz="quarter" idx="5"/>
          </p:nvPr>
        </p:nvSpPr>
        <p:spPr/>
        <p:txBody>
          <a:bodyPr/>
          <a:lstStyle/>
          <a:p>
            <a:fld id="{B9CA1186-1E25-45AE-973B-87DA17A542F6}" type="slidenum">
              <a:rPr lang="en-CA" smtClean="0"/>
              <a:t>19</a:t>
            </a:fld>
            <a:endParaRPr lang="en-CA"/>
          </a:p>
        </p:txBody>
      </p:sp>
    </p:spTree>
    <p:extLst>
      <p:ext uri="{BB962C8B-B14F-4D97-AF65-F5344CB8AC3E}">
        <p14:creationId xmlns:p14="http://schemas.microsoft.com/office/powerpoint/2010/main" val="1716410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panose="020F0502020204030204" pitchFamily="34" charset="0"/>
                <a:ea typeface="Calibri" panose="020F0502020204030204" pitchFamily="34" charset="0"/>
                <a:cs typeface="Arial" panose="020B0604020202020204" pitchFamily="34" charset="0"/>
              </a:rPr>
              <a:t>This is the “spiritual” reality – soon to be played out in “physical” reality.</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9CA1186-1E25-45AE-973B-87DA17A542F6}" type="slidenum">
              <a:rPr lang="en-CA" smtClean="0"/>
              <a:t>21</a:t>
            </a:fld>
            <a:endParaRPr lang="en-CA"/>
          </a:p>
        </p:txBody>
      </p:sp>
    </p:spTree>
    <p:extLst>
      <p:ext uri="{BB962C8B-B14F-4D97-AF65-F5344CB8AC3E}">
        <p14:creationId xmlns:p14="http://schemas.microsoft.com/office/powerpoint/2010/main" val="321812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A1186-1E25-45AE-973B-87DA17A542F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28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Ezekiel is being shown what is happening in the “spirit” world</a:t>
            </a:r>
          </a:p>
          <a:p>
            <a:pPr marL="171450" indent="-171450">
              <a:buFont typeface="Arial" panose="020B0604020202020204" pitchFamily="34" charset="0"/>
              <a:buChar char="•"/>
            </a:pPr>
            <a:r>
              <a:rPr lang="en-CA" dirty="0"/>
              <a:t>In the “physical” world, Jeremiah was labouring with the death throes of the nation </a:t>
            </a:r>
          </a:p>
        </p:txBody>
      </p:sp>
      <p:sp>
        <p:nvSpPr>
          <p:cNvPr id="4" name="Slide Number Placeholder 3"/>
          <p:cNvSpPr>
            <a:spLocks noGrp="1"/>
          </p:cNvSpPr>
          <p:nvPr>
            <p:ph type="sldNum" sz="quarter" idx="5"/>
          </p:nvPr>
        </p:nvSpPr>
        <p:spPr/>
        <p:txBody>
          <a:bodyPr/>
          <a:lstStyle/>
          <a:p>
            <a:fld id="{B9CA1186-1E25-45AE-973B-87DA17A542F6}" type="slidenum">
              <a:rPr lang="en-CA" smtClean="0"/>
              <a:t>2</a:t>
            </a:fld>
            <a:endParaRPr lang="en-CA"/>
          </a:p>
        </p:txBody>
      </p:sp>
    </p:spTree>
    <p:extLst>
      <p:ext uri="{BB962C8B-B14F-4D97-AF65-F5344CB8AC3E}">
        <p14:creationId xmlns:p14="http://schemas.microsoft.com/office/powerpoint/2010/main" val="14572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CA1186-1E25-45AE-973B-87DA17A542F6}" type="slidenum">
              <a:rPr lang="en-CA" smtClean="0"/>
              <a:t>3</a:t>
            </a:fld>
            <a:endParaRPr lang="en-CA"/>
          </a:p>
        </p:txBody>
      </p:sp>
    </p:spTree>
    <p:extLst>
      <p:ext uri="{BB962C8B-B14F-4D97-AF65-F5344CB8AC3E}">
        <p14:creationId xmlns:p14="http://schemas.microsoft.com/office/powerpoint/2010/main" val="335165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diagram is in the handout</a:t>
            </a:r>
          </a:p>
          <a:p>
            <a:pPr marL="171450" indent="-171450">
              <a:buFont typeface="Arial" panose="020B0604020202020204" pitchFamily="34" charset="0"/>
              <a:buChar char="•"/>
            </a:pPr>
            <a:r>
              <a:rPr lang="en-CA" b="1" u="sng" dirty="0"/>
              <a:t>Put handout to chat</a:t>
            </a:r>
          </a:p>
        </p:txBody>
      </p:sp>
      <p:sp>
        <p:nvSpPr>
          <p:cNvPr id="4" name="Slide Number Placeholder 3"/>
          <p:cNvSpPr>
            <a:spLocks noGrp="1"/>
          </p:cNvSpPr>
          <p:nvPr>
            <p:ph type="sldNum" sz="quarter" idx="5"/>
          </p:nvPr>
        </p:nvSpPr>
        <p:spPr/>
        <p:txBody>
          <a:bodyPr/>
          <a:lstStyle/>
          <a:p>
            <a:fld id="{B9CA1186-1E25-45AE-973B-87DA17A542F6}" type="slidenum">
              <a:rPr lang="en-CA" smtClean="0"/>
              <a:t>4</a:t>
            </a:fld>
            <a:endParaRPr lang="en-CA"/>
          </a:p>
        </p:txBody>
      </p:sp>
    </p:spTree>
    <p:extLst>
      <p:ext uri="{BB962C8B-B14F-4D97-AF65-F5344CB8AC3E}">
        <p14:creationId xmlns:p14="http://schemas.microsoft.com/office/powerpoint/2010/main" val="135595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CA1186-1E25-45AE-973B-87DA17A542F6}" type="slidenum">
              <a:rPr lang="en-CA" smtClean="0"/>
              <a:t>5</a:t>
            </a:fld>
            <a:endParaRPr lang="en-CA"/>
          </a:p>
        </p:txBody>
      </p:sp>
    </p:spTree>
    <p:extLst>
      <p:ext uri="{BB962C8B-B14F-4D97-AF65-F5344CB8AC3E}">
        <p14:creationId xmlns:p14="http://schemas.microsoft.com/office/powerpoint/2010/main" val="106351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Eating scroll Ez3:1-3</a:t>
            </a:r>
          </a:p>
        </p:txBody>
      </p:sp>
      <p:sp>
        <p:nvSpPr>
          <p:cNvPr id="4" name="Slide Number Placeholder 3"/>
          <p:cNvSpPr>
            <a:spLocks noGrp="1"/>
          </p:cNvSpPr>
          <p:nvPr>
            <p:ph type="sldNum" sz="quarter" idx="5"/>
          </p:nvPr>
        </p:nvSpPr>
        <p:spPr/>
        <p:txBody>
          <a:bodyPr/>
          <a:lstStyle/>
          <a:p>
            <a:fld id="{B9CA1186-1E25-45AE-973B-87DA17A542F6}" type="slidenum">
              <a:rPr lang="en-CA" smtClean="0"/>
              <a:t>6</a:t>
            </a:fld>
            <a:endParaRPr lang="en-CA"/>
          </a:p>
        </p:txBody>
      </p:sp>
    </p:spTree>
    <p:extLst>
      <p:ext uri="{BB962C8B-B14F-4D97-AF65-F5344CB8AC3E}">
        <p14:creationId xmlns:p14="http://schemas.microsoft.com/office/powerpoint/2010/main" val="379927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At the dedication of the “second” Temple, Ezra 6:16-18, no mention of </a:t>
            </a:r>
            <a:r>
              <a:rPr lang="en-CA" i="1" dirty="0" err="1"/>
              <a:t>kavod</a:t>
            </a:r>
            <a:r>
              <a:rPr lang="en-CA" dirty="0"/>
              <a:t> </a:t>
            </a:r>
          </a:p>
        </p:txBody>
      </p:sp>
      <p:sp>
        <p:nvSpPr>
          <p:cNvPr id="4" name="Slide Number Placeholder 3"/>
          <p:cNvSpPr>
            <a:spLocks noGrp="1"/>
          </p:cNvSpPr>
          <p:nvPr>
            <p:ph type="sldNum" sz="quarter" idx="5"/>
          </p:nvPr>
        </p:nvSpPr>
        <p:spPr/>
        <p:txBody>
          <a:bodyPr/>
          <a:lstStyle/>
          <a:p>
            <a:fld id="{B9CA1186-1E25-45AE-973B-87DA17A542F6}" type="slidenum">
              <a:rPr lang="en-CA" smtClean="0"/>
              <a:t>7</a:t>
            </a:fld>
            <a:endParaRPr lang="en-CA"/>
          </a:p>
        </p:txBody>
      </p:sp>
    </p:spTree>
    <p:extLst>
      <p:ext uri="{BB962C8B-B14F-4D97-AF65-F5344CB8AC3E}">
        <p14:creationId xmlns:p14="http://schemas.microsoft.com/office/powerpoint/2010/main" val="144277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purpose of the vision is YHWH’s exit from the nation</a:t>
            </a:r>
          </a:p>
          <a:p>
            <a:pPr marL="171450" indent="-171450">
              <a:buFont typeface="Arial" panose="020B0604020202020204" pitchFamily="34" charset="0"/>
              <a:buChar char="•"/>
            </a:pPr>
            <a:r>
              <a:rPr lang="en-CA" dirty="0"/>
              <a:t>The corruption of the people, the abominations, is the reason</a:t>
            </a:r>
          </a:p>
          <a:p>
            <a:pPr marL="171450" indent="-171450">
              <a:buFont typeface="Arial" panose="020B0604020202020204" pitchFamily="34" charset="0"/>
              <a:buChar char="•"/>
            </a:pPr>
            <a:r>
              <a:rPr lang="en-CA" dirty="0"/>
              <a:t>When the time is right, God always acts</a:t>
            </a:r>
          </a:p>
        </p:txBody>
      </p:sp>
      <p:sp>
        <p:nvSpPr>
          <p:cNvPr id="4" name="Slide Number Placeholder 3"/>
          <p:cNvSpPr>
            <a:spLocks noGrp="1"/>
          </p:cNvSpPr>
          <p:nvPr>
            <p:ph type="sldNum" sz="quarter" idx="5"/>
          </p:nvPr>
        </p:nvSpPr>
        <p:spPr/>
        <p:txBody>
          <a:bodyPr/>
          <a:lstStyle/>
          <a:p>
            <a:fld id="{B9CA1186-1E25-45AE-973B-87DA17A542F6}" type="slidenum">
              <a:rPr lang="en-CA" smtClean="0"/>
              <a:t>8</a:t>
            </a:fld>
            <a:endParaRPr lang="en-CA"/>
          </a:p>
        </p:txBody>
      </p:sp>
    </p:spTree>
    <p:extLst>
      <p:ext uri="{BB962C8B-B14F-4D97-AF65-F5344CB8AC3E}">
        <p14:creationId xmlns:p14="http://schemas.microsoft.com/office/powerpoint/2010/main" val="237580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“dig in the wall” – this is a vision, so you can do things like that </a:t>
            </a:r>
          </a:p>
          <a:p>
            <a:pPr marL="171450" indent="-171450">
              <a:buFont typeface="Arial" panose="020B0604020202020204" pitchFamily="34" charset="0"/>
              <a:buChar char="•"/>
            </a:pPr>
            <a:r>
              <a:rPr lang="en-CA" dirty="0"/>
              <a:t>“elders”: aristocracy, appointed officials, civic leaders</a:t>
            </a:r>
          </a:p>
          <a:p>
            <a:pPr marL="171450" indent="-171450">
              <a:buFont typeface="Arial" panose="020B0604020202020204" pitchFamily="34" charset="0"/>
              <a:buChar char="•"/>
            </a:pPr>
            <a:r>
              <a:rPr lang="en-CA" dirty="0"/>
              <a:t>“</a:t>
            </a:r>
            <a:r>
              <a:rPr lang="en-CA" b="0" dirty="0">
                <a:highlight>
                  <a:srgbClr val="FFFF00"/>
                </a:highlight>
              </a:rPr>
              <a:t>form of creeping things and loathsome beasts” – Egyptian deities</a:t>
            </a:r>
          </a:p>
          <a:p>
            <a:pPr marL="171450" indent="-171450">
              <a:buFont typeface="Arial" panose="020B0604020202020204" pitchFamily="34" charset="0"/>
              <a:buChar char="•"/>
            </a:pPr>
            <a:r>
              <a:rPr lang="en-CA" b="0" dirty="0">
                <a:highlight>
                  <a:srgbClr val="FFFF00"/>
                </a:highlight>
              </a:rPr>
              <a:t>“</a:t>
            </a:r>
            <a:r>
              <a:rPr lang="en-CA" b="0" dirty="0" err="1">
                <a:highlight>
                  <a:srgbClr val="FFFF00"/>
                </a:highlight>
              </a:rPr>
              <a:t>Jaazaniah</a:t>
            </a:r>
            <a:r>
              <a:rPr lang="en-CA" b="0" dirty="0">
                <a:highlight>
                  <a:srgbClr val="FFFF00"/>
                </a:highlight>
              </a:rPr>
              <a:t>”: The presence of </a:t>
            </a:r>
            <a:r>
              <a:rPr lang="en-CA" b="0" dirty="0" err="1">
                <a:highlight>
                  <a:srgbClr val="FFFF00"/>
                </a:highlight>
              </a:rPr>
              <a:t>Jaazaniah</a:t>
            </a:r>
            <a:r>
              <a:rPr lang="en-CA" b="0" dirty="0">
                <a:highlight>
                  <a:srgbClr val="FFFF00"/>
                </a:highlight>
              </a:rPr>
              <a:t> the son of </a:t>
            </a:r>
            <a:r>
              <a:rPr lang="en-CA" b="0" dirty="0" err="1">
                <a:highlight>
                  <a:srgbClr val="FFFF00"/>
                </a:highlight>
              </a:rPr>
              <a:t>Shaphan</a:t>
            </a:r>
            <a:r>
              <a:rPr lang="en-CA" b="0" dirty="0">
                <a:highlight>
                  <a:srgbClr val="FFFF00"/>
                </a:highlight>
              </a:rPr>
              <a:t> among the 70 elders may have been a shock. He was probably a member of the clan of </a:t>
            </a:r>
            <a:r>
              <a:rPr lang="en-CA" b="0" dirty="0" err="1">
                <a:highlight>
                  <a:srgbClr val="FFFF00"/>
                </a:highlight>
              </a:rPr>
              <a:t>Shaphan</a:t>
            </a:r>
            <a:r>
              <a:rPr lang="en-CA" b="0" dirty="0">
                <a:highlight>
                  <a:srgbClr val="FFFF00"/>
                </a:highlight>
              </a:rPr>
              <a:t> (2 Kings 22:8–10) which had proved so loyal to the cause of Yahweh in Jeremiah’s ministry (e.g., Jer. 26:24). This identification is not certain, but would explain why </a:t>
            </a:r>
            <a:r>
              <a:rPr lang="en-CA" b="0" dirty="0" err="1">
                <a:highlight>
                  <a:srgbClr val="FFFF00"/>
                </a:highlight>
              </a:rPr>
              <a:t>Jaazaniah</a:t>
            </a:r>
            <a:r>
              <a:rPr lang="en-CA" b="0" dirty="0">
                <a:highlight>
                  <a:srgbClr val="FFFF00"/>
                </a:highlight>
              </a:rPr>
              <a:t> is singled out for mention here.  (ESV comment)</a:t>
            </a:r>
          </a:p>
          <a:p>
            <a:pPr marL="171450" indent="-171450">
              <a:buFont typeface="Arial" panose="020B0604020202020204" pitchFamily="34" charset="0"/>
              <a:buChar char="•"/>
            </a:pPr>
            <a:r>
              <a:rPr lang="en-CA" b="0" dirty="0"/>
              <a:t>“doing in the dark” the corruptions of today’s “thought leaders” are starting to come out into the open …</a:t>
            </a:r>
          </a:p>
        </p:txBody>
      </p:sp>
      <p:sp>
        <p:nvSpPr>
          <p:cNvPr id="4" name="Slide Number Placeholder 3"/>
          <p:cNvSpPr>
            <a:spLocks noGrp="1"/>
          </p:cNvSpPr>
          <p:nvPr>
            <p:ph type="sldNum" sz="quarter" idx="5"/>
          </p:nvPr>
        </p:nvSpPr>
        <p:spPr/>
        <p:txBody>
          <a:bodyPr/>
          <a:lstStyle/>
          <a:p>
            <a:fld id="{B9CA1186-1E25-45AE-973B-87DA17A542F6}" type="slidenum">
              <a:rPr lang="en-CA" smtClean="0"/>
              <a:t>10</a:t>
            </a:fld>
            <a:endParaRPr lang="en-CA"/>
          </a:p>
        </p:txBody>
      </p:sp>
    </p:spTree>
    <p:extLst>
      <p:ext uri="{BB962C8B-B14F-4D97-AF65-F5344CB8AC3E}">
        <p14:creationId xmlns:p14="http://schemas.microsoft.com/office/powerpoint/2010/main" val="222914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19D9-8502-A87C-3278-1B1314626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F620ED3-6676-ABCA-7D05-78989012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365EE5E-F68A-FF00-8698-BC950C3755AD}"/>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5" name="Footer Placeholder 4">
            <a:extLst>
              <a:ext uri="{FF2B5EF4-FFF2-40B4-BE49-F238E27FC236}">
                <a16:creationId xmlns:a16="http://schemas.microsoft.com/office/drawing/2014/main" id="{0AE39162-0259-CE3D-57A7-8809FDFC47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DD91B1-EC5C-8376-A154-AF204EA014D3}"/>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78060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D8AA-F73E-CAE2-1C8D-201D89ACE85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03B753A-E24F-DC29-D7A7-639AED6A0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6FFD85-BCE4-FC5F-689A-48F8EC9CC2E0}"/>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5" name="Footer Placeholder 4">
            <a:extLst>
              <a:ext uri="{FF2B5EF4-FFF2-40B4-BE49-F238E27FC236}">
                <a16:creationId xmlns:a16="http://schemas.microsoft.com/office/drawing/2014/main" id="{A064A6EE-2C46-BD9F-3768-D8B5A1550B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F0EB53-E863-CF02-9F86-26CE96D2D169}"/>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334879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D464A-4679-E363-ABB6-5994299F1B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C81E39-3145-FCE9-56EA-01100F2052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5793A2B-E434-E96C-E832-52B2DA8BFD11}"/>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5" name="Footer Placeholder 4">
            <a:extLst>
              <a:ext uri="{FF2B5EF4-FFF2-40B4-BE49-F238E27FC236}">
                <a16:creationId xmlns:a16="http://schemas.microsoft.com/office/drawing/2014/main" id="{984E3532-E558-0B63-E401-A4FA97EE1B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470F40-1796-6E45-0FB8-A1927DC50FDE}"/>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307427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0A13-C457-669A-2832-4F90BE4B57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5D25BCB-6BC1-A602-8981-949944FB67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DB4EE5-1092-6E05-5485-5D3EA8BADA99}"/>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5" name="Footer Placeholder 4">
            <a:extLst>
              <a:ext uri="{FF2B5EF4-FFF2-40B4-BE49-F238E27FC236}">
                <a16:creationId xmlns:a16="http://schemas.microsoft.com/office/drawing/2014/main" id="{46F55949-B211-9AF0-0D97-C9EF05BAA3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4B3045-5C77-1347-47C3-E3A9A274ABEA}"/>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287897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95D8-68BA-B0E4-3886-A7B525B169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FFCBAD0-FD06-8A80-BD0B-AD4A8DCA95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40929F-2E35-6903-9F10-455D9149BACF}"/>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5" name="Footer Placeholder 4">
            <a:extLst>
              <a:ext uri="{FF2B5EF4-FFF2-40B4-BE49-F238E27FC236}">
                <a16:creationId xmlns:a16="http://schemas.microsoft.com/office/drawing/2014/main" id="{DA3DC487-6604-4A35-9086-0BD9A0AC35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871C7C-17F3-6BBB-5E7D-4B8EC0E49696}"/>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154359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4E75-A703-5907-F220-C8772A166A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EC0CB9-FD9F-C610-DCCD-789C2FBB8E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EB4F0EC-79DA-F4DD-01E7-FDDDAB2ED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D853542-1833-010D-FEB4-6294C084B3EF}"/>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6" name="Footer Placeholder 5">
            <a:extLst>
              <a:ext uri="{FF2B5EF4-FFF2-40B4-BE49-F238E27FC236}">
                <a16:creationId xmlns:a16="http://schemas.microsoft.com/office/drawing/2014/main" id="{6B5BB12D-2DC1-ACCF-7BC1-FE6E4F425C9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E0F2925-4FC6-525D-38DE-4C6068ED9A64}"/>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317986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6B42-CB61-27E6-2538-40A3A7531E7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A695AF-ECBC-EF45-3865-68C52A672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9B293-16B9-2499-AD25-B53E6F280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38390A0-DDFE-536B-F283-61975974C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F6CC1-BB37-2D18-1337-4AEE8B07A4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2146D19-7EE9-3F06-51E5-1F03D6CF1B98}"/>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8" name="Footer Placeholder 7">
            <a:extLst>
              <a:ext uri="{FF2B5EF4-FFF2-40B4-BE49-F238E27FC236}">
                <a16:creationId xmlns:a16="http://schemas.microsoft.com/office/drawing/2014/main" id="{D8AEBFCD-7D7C-8C1D-754A-D67ACBD8494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F040F9F-297B-8BC5-A0A2-F10D420610B6}"/>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202219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7CE3-E06D-C16A-CDBF-7648C440B22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B09BAD-ED73-5DA0-FABB-CF5E39DDA1BC}"/>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4" name="Footer Placeholder 3">
            <a:extLst>
              <a:ext uri="{FF2B5EF4-FFF2-40B4-BE49-F238E27FC236}">
                <a16:creationId xmlns:a16="http://schemas.microsoft.com/office/drawing/2014/main" id="{1E5E3872-62DF-BDF7-EE21-16F2584C37A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BD7492F-5C38-D5AF-5556-21E968F3A490}"/>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389102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62A2E-55A6-864A-7579-77F3DE3B1886}"/>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3" name="Footer Placeholder 2">
            <a:extLst>
              <a:ext uri="{FF2B5EF4-FFF2-40B4-BE49-F238E27FC236}">
                <a16:creationId xmlns:a16="http://schemas.microsoft.com/office/drawing/2014/main" id="{9A25CA4E-6EE0-3D9C-7215-B1016D27369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3726C71-9C9F-373F-B65B-87C118332C37}"/>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160323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8874-403A-6B1E-00F9-EEE6D6824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11EE775-9CDB-0A78-3FDE-1F495D107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8309971-8ECB-9629-D8E1-687679C1B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73424-5987-2EC8-F970-08C90FD473AF}"/>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6" name="Footer Placeholder 5">
            <a:extLst>
              <a:ext uri="{FF2B5EF4-FFF2-40B4-BE49-F238E27FC236}">
                <a16:creationId xmlns:a16="http://schemas.microsoft.com/office/drawing/2014/main" id="{58555BE8-75A7-E0CB-DF12-50CCB411CD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31388E-C10C-0191-9CC6-0DA20F21E893}"/>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21413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AADB-1868-C7E5-2048-1D7C1B9EF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25FC480-E917-67C0-8A2E-3CE0CA1DC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3A10B8B-4934-5B5F-0B22-B875574A9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F83D8-6716-4481-8F2D-7ED89E0B8AF8}"/>
              </a:ext>
            </a:extLst>
          </p:cNvPr>
          <p:cNvSpPr>
            <a:spLocks noGrp="1"/>
          </p:cNvSpPr>
          <p:nvPr>
            <p:ph type="dt" sz="half" idx="10"/>
          </p:nvPr>
        </p:nvSpPr>
        <p:spPr/>
        <p:txBody>
          <a:bodyPr/>
          <a:lstStyle/>
          <a:p>
            <a:fld id="{420DF039-2588-4CEC-AF94-72E4577C560C}" type="datetimeFigureOut">
              <a:rPr lang="en-CA" smtClean="0"/>
              <a:t>2022-11-02</a:t>
            </a:fld>
            <a:endParaRPr lang="en-CA"/>
          </a:p>
        </p:txBody>
      </p:sp>
      <p:sp>
        <p:nvSpPr>
          <p:cNvPr id="6" name="Footer Placeholder 5">
            <a:extLst>
              <a:ext uri="{FF2B5EF4-FFF2-40B4-BE49-F238E27FC236}">
                <a16:creationId xmlns:a16="http://schemas.microsoft.com/office/drawing/2014/main" id="{F4162348-A781-2610-AD87-66658D9D2C5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AB1E54-4B37-E8A4-0C97-47C9247FA688}"/>
              </a:ext>
            </a:extLst>
          </p:cNvPr>
          <p:cNvSpPr>
            <a:spLocks noGrp="1"/>
          </p:cNvSpPr>
          <p:nvPr>
            <p:ph type="sldNum" sz="quarter" idx="12"/>
          </p:nvPr>
        </p:nvSpPr>
        <p:spPr/>
        <p:txBody>
          <a:bodyPr/>
          <a:lstStyle/>
          <a:p>
            <a:fld id="{FF6B68E3-64BC-4CC7-BA8C-5962E07D687C}" type="slidenum">
              <a:rPr lang="en-CA" smtClean="0"/>
              <a:t>‹#›</a:t>
            </a:fld>
            <a:endParaRPr lang="en-CA"/>
          </a:p>
        </p:txBody>
      </p:sp>
    </p:spTree>
    <p:extLst>
      <p:ext uri="{BB962C8B-B14F-4D97-AF65-F5344CB8AC3E}">
        <p14:creationId xmlns:p14="http://schemas.microsoft.com/office/powerpoint/2010/main" val="185429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74F22-F528-AAA9-AFB5-83A4F21D8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443E528-7C8B-4E74-99B7-A68BD19BE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9C1734-8266-5DEA-DA71-85E9EDC2A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DF039-2588-4CEC-AF94-72E4577C560C}" type="datetimeFigureOut">
              <a:rPr lang="en-CA" smtClean="0"/>
              <a:t>2022-11-02</a:t>
            </a:fld>
            <a:endParaRPr lang="en-CA"/>
          </a:p>
        </p:txBody>
      </p:sp>
      <p:sp>
        <p:nvSpPr>
          <p:cNvPr id="5" name="Footer Placeholder 4">
            <a:extLst>
              <a:ext uri="{FF2B5EF4-FFF2-40B4-BE49-F238E27FC236}">
                <a16:creationId xmlns:a16="http://schemas.microsoft.com/office/drawing/2014/main" id="{A3E4C0CE-B00F-72ED-1E8D-FCC57605F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663FD85-454F-6CEF-2762-5257D744F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B68E3-64BC-4CC7-BA8C-5962E07D687C}" type="slidenum">
              <a:rPr lang="en-CA" smtClean="0"/>
              <a:t>‹#›</a:t>
            </a:fld>
            <a:endParaRPr lang="en-CA"/>
          </a:p>
        </p:txBody>
      </p:sp>
    </p:spTree>
    <p:extLst>
      <p:ext uri="{BB962C8B-B14F-4D97-AF65-F5344CB8AC3E}">
        <p14:creationId xmlns:p14="http://schemas.microsoft.com/office/powerpoint/2010/main" val="347330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EA6E-587B-A518-8A6E-715BDB1BF1D0}"/>
              </a:ext>
            </a:extLst>
          </p:cNvPr>
          <p:cNvSpPr>
            <a:spLocks noGrp="1"/>
          </p:cNvSpPr>
          <p:nvPr>
            <p:ph type="ctrTitle"/>
          </p:nvPr>
        </p:nvSpPr>
        <p:spPr>
          <a:xfrm>
            <a:off x="0" y="1"/>
            <a:ext cx="12192000" cy="1655762"/>
          </a:xfrm>
        </p:spPr>
        <p:txBody>
          <a:bodyPr>
            <a:normAutofit/>
          </a:bodyPr>
          <a:lstStyle/>
          <a:p>
            <a:r>
              <a:rPr lang="en-CA" sz="5400" dirty="0">
                <a:latin typeface="Arial Black" panose="020B0A04020102020204" pitchFamily="34" charset="0"/>
              </a:rPr>
              <a:t>Ezekiel - the Corrupted Temple </a:t>
            </a:r>
          </a:p>
        </p:txBody>
      </p:sp>
      <p:sp>
        <p:nvSpPr>
          <p:cNvPr id="3" name="Subtitle 2">
            <a:extLst>
              <a:ext uri="{FF2B5EF4-FFF2-40B4-BE49-F238E27FC236}">
                <a16:creationId xmlns:a16="http://schemas.microsoft.com/office/drawing/2014/main" id="{DB2A75A2-9367-A45D-3A99-1FBCEF357D3A}"/>
              </a:ext>
            </a:extLst>
          </p:cNvPr>
          <p:cNvSpPr>
            <a:spLocks noGrp="1"/>
          </p:cNvSpPr>
          <p:nvPr>
            <p:ph type="subTitle" idx="1"/>
          </p:nvPr>
        </p:nvSpPr>
        <p:spPr>
          <a:xfrm>
            <a:off x="377952" y="1901951"/>
            <a:ext cx="11472672" cy="4718305"/>
          </a:xfrm>
        </p:spPr>
        <p:txBody>
          <a:bodyPr/>
          <a:lstStyle/>
          <a:p>
            <a:r>
              <a:rPr lang="en-CA" i="1" dirty="0">
                <a:solidFill>
                  <a:srgbClr val="FF0000"/>
                </a:solidFill>
              </a:rPr>
              <a:t>And he said to me, “Son of man, do you see what they are doing, the great </a:t>
            </a:r>
            <a:r>
              <a:rPr lang="en-CA" b="1" i="1" dirty="0">
                <a:solidFill>
                  <a:srgbClr val="FF0000"/>
                </a:solidFill>
                <a:highlight>
                  <a:srgbClr val="FFFF00"/>
                </a:highlight>
              </a:rPr>
              <a:t>abominations</a:t>
            </a:r>
            <a:r>
              <a:rPr lang="en-CA" i="1" dirty="0">
                <a:solidFill>
                  <a:srgbClr val="FF0000"/>
                </a:solidFill>
                <a:highlight>
                  <a:srgbClr val="FFFF00"/>
                </a:highlight>
              </a:rPr>
              <a:t> </a:t>
            </a:r>
            <a:r>
              <a:rPr lang="en-CA" i="1" dirty="0">
                <a:solidFill>
                  <a:srgbClr val="FF0000"/>
                </a:solidFill>
              </a:rPr>
              <a:t>that the house of Israel are committing here, </a:t>
            </a:r>
            <a:r>
              <a:rPr lang="en-CA" b="1" i="1" dirty="0">
                <a:solidFill>
                  <a:srgbClr val="FF0000"/>
                </a:solidFill>
                <a:highlight>
                  <a:srgbClr val="FFFF00"/>
                </a:highlight>
              </a:rPr>
              <a:t>to drive me far from my sanctuary</a:t>
            </a:r>
            <a:r>
              <a:rPr lang="en-CA" i="1" dirty="0">
                <a:solidFill>
                  <a:srgbClr val="FF0000"/>
                </a:solidFill>
              </a:rPr>
              <a:t>?  </a:t>
            </a:r>
            <a:br>
              <a:rPr lang="en-CA" i="1" dirty="0">
                <a:solidFill>
                  <a:srgbClr val="FF0000"/>
                </a:solidFill>
              </a:rPr>
            </a:br>
            <a:r>
              <a:rPr lang="en-CA" i="1" dirty="0">
                <a:solidFill>
                  <a:srgbClr val="FF0000"/>
                </a:solidFill>
              </a:rPr>
              <a:t>But you will see still greater </a:t>
            </a:r>
            <a:r>
              <a:rPr lang="en-CA" b="1" i="1" dirty="0">
                <a:solidFill>
                  <a:srgbClr val="FF0000"/>
                </a:solidFill>
                <a:highlight>
                  <a:srgbClr val="FFFF00"/>
                </a:highlight>
              </a:rPr>
              <a:t>abominations</a:t>
            </a:r>
            <a:r>
              <a:rPr lang="en-CA" i="1" dirty="0">
                <a:solidFill>
                  <a:srgbClr val="FF0000"/>
                </a:solidFill>
              </a:rPr>
              <a:t>.”</a:t>
            </a:r>
          </a:p>
          <a:p>
            <a:r>
              <a:rPr lang="en-CA" i="1" dirty="0">
                <a:solidFill>
                  <a:srgbClr val="FF0000"/>
                </a:solidFill>
              </a:rPr>
              <a:t>“Have you seen this, O son of man?  Is it too light a thing for the house of Judah to commit the </a:t>
            </a:r>
            <a:r>
              <a:rPr lang="en-CA" b="1" i="1" dirty="0">
                <a:solidFill>
                  <a:srgbClr val="FF0000"/>
                </a:solidFill>
                <a:highlight>
                  <a:srgbClr val="FFFF00"/>
                </a:highlight>
              </a:rPr>
              <a:t>abominations</a:t>
            </a:r>
            <a:r>
              <a:rPr lang="en-CA" i="1" dirty="0">
                <a:solidFill>
                  <a:srgbClr val="FF0000"/>
                </a:solidFill>
              </a:rPr>
              <a:t> that they commit here, that they should </a:t>
            </a:r>
            <a:r>
              <a:rPr lang="en-CA" b="1" i="1" dirty="0">
                <a:solidFill>
                  <a:srgbClr val="FF0000"/>
                </a:solidFill>
                <a:highlight>
                  <a:srgbClr val="FFFF00"/>
                </a:highlight>
              </a:rPr>
              <a:t>fill the land with violence</a:t>
            </a:r>
            <a:r>
              <a:rPr lang="en-CA" i="1" dirty="0">
                <a:solidFill>
                  <a:srgbClr val="FF0000"/>
                </a:solidFill>
              </a:rPr>
              <a:t> and </a:t>
            </a:r>
            <a:r>
              <a:rPr lang="en-CA" b="1" i="1" dirty="0">
                <a:solidFill>
                  <a:srgbClr val="FF0000"/>
                </a:solidFill>
                <a:highlight>
                  <a:srgbClr val="FFFF00"/>
                </a:highlight>
              </a:rPr>
              <a:t>provoke me still further to anger</a:t>
            </a:r>
            <a:r>
              <a:rPr lang="en-CA" i="1" dirty="0">
                <a:solidFill>
                  <a:srgbClr val="FF0000"/>
                </a:solidFill>
              </a:rPr>
              <a:t>? </a:t>
            </a:r>
          </a:p>
          <a:p>
            <a:r>
              <a:rPr lang="en-CA" i="1" dirty="0">
                <a:solidFill>
                  <a:srgbClr val="FF0000"/>
                </a:solidFill>
              </a:rPr>
              <a:t>Then </a:t>
            </a:r>
            <a:r>
              <a:rPr lang="en-CA" b="1" i="1" dirty="0">
                <a:solidFill>
                  <a:srgbClr val="FF0000"/>
                </a:solidFill>
                <a:highlight>
                  <a:srgbClr val="FFFF00"/>
                </a:highlight>
              </a:rPr>
              <a:t>the glory of the LORD went out from the threshold of the house</a:t>
            </a:r>
            <a:r>
              <a:rPr lang="en-CA" i="1" dirty="0">
                <a:solidFill>
                  <a:srgbClr val="FF0000"/>
                </a:solidFill>
              </a:rPr>
              <a:t>, and stood over the cherubim.  And the cherubim lifted up their wings and mounted up from the earth before my eyes as they went out, with the wheels beside them.  And they stood at the entrance of </a:t>
            </a:r>
            <a:r>
              <a:rPr lang="en-CA" b="1" i="1" dirty="0">
                <a:solidFill>
                  <a:srgbClr val="FF0000"/>
                </a:solidFill>
                <a:highlight>
                  <a:srgbClr val="FFFF00"/>
                </a:highlight>
              </a:rPr>
              <a:t>the east gate of the house of the LORD</a:t>
            </a:r>
            <a:r>
              <a:rPr lang="en-CA" i="1" dirty="0">
                <a:solidFill>
                  <a:srgbClr val="FF0000"/>
                </a:solidFill>
              </a:rPr>
              <a:t>, and </a:t>
            </a:r>
            <a:r>
              <a:rPr lang="en-CA" b="1" i="1" dirty="0">
                <a:solidFill>
                  <a:srgbClr val="FF0000"/>
                </a:solidFill>
                <a:highlight>
                  <a:srgbClr val="FFFF00"/>
                </a:highlight>
              </a:rPr>
              <a:t>the glory of the God of Israel was over them</a:t>
            </a:r>
            <a:r>
              <a:rPr lang="en-CA" i="1" dirty="0">
                <a:solidFill>
                  <a:srgbClr val="FF0000"/>
                </a:solidFill>
              </a:rPr>
              <a:t>.</a:t>
            </a:r>
          </a:p>
          <a:p>
            <a:pPr algn="r"/>
            <a:r>
              <a:rPr lang="en-CA" sz="1800" dirty="0"/>
              <a:t>Ezekiel 8:6, 17, 10:18-19 ESV</a:t>
            </a:r>
          </a:p>
        </p:txBody>
      </p:sp>
      <p:sp>
        <p:nvSpPr>
          <p:cNvPr id="5" name="TextBox 4">
            <a:extLst>
              <a:ext uri="{FF2B5EF4-FFF2-40B4-BE49-F238E27FC236}">
                <a16:creationId xmlns:a16="http://schemas.microsoft.com/office/drawing/2014/main" id="{9F54D43E-1ABF-EA13-B0F5-0D0F2428638E}"/>
              </a:ext>
            </a:extLst>
          </p:cNvPr>
          <p:cNvSpPr txBox="1"/>
          <p:nvPr/>
        </p:nvSpPr>
        <p:spPr>
          <a:xfrm>
            <a:off x="0" y="6620256"/>
            <a:ext cx="12192000" cy="253916"/>
          </a:xfrm>
          <a:prstGeom prst="rect">
            <a:avLst/>
          </a:prstGeom>
          <a:noFill/>
        </p:spPr>
        <p:txBody>
          <a:bodyPr wrap="square">
            <a:spAutoFit/>
          </a:bodyPr>
          <a:lstStyle/>
          <a:p>
            <a:r>
              <a:rPr lang="en-CA" sz="1050" dirty="0"/>
              <a:t>©2022 Mike Whyte – this document may be used freely for personal study, preaching, and teaching.  No part of it may be used under any circumstances for commercial purposes or to attain personal gain or advantage.</a:t>
            </a:r>
          </a:p>
        </p:txBody>
      </p:sp>
    </p:spTree>
    <p:extLst>
      <p:ext uri="{BB962C8B-B14F-4D97-AF65-F5344CB8AC3E}">
        <p14:creationId xmlns:p14="http://schemas.microsoft.com/office/powerpoint/2010/main" val="429197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062D-5BB0-3CBF-50B8-9B467EC993B7}"/>
              </a:ext>
            </a:extLst>
          </p:cNvPr>
          <p:cNvSpPr>
            <a:spLocks noGrp="1"/>
          </p:cNvSpPr>
          <p:nvPr>
            <p:ph type="title"/>
          </p:nvPr>
        </p:nvSpPr>
        <p:spPr>
          <a:xfrm>
            <a:off x="838200" y="1"/>
            <a:ext cx="10515600" cy="1146874"/>
          </a:xfrm>
        </p:spPr>
        <p:txBody>
          <a:bodyPr/>
          <a:lstStyle/>
          <a:p>
            <a:pPr algn="ctr"/>
            <a:r>
              <a:rPr lang="en-CA" dirty="0">
                <a:latin typeface="Arial Black" panose="020B0A04020102020204" pitchFamily="34" charset="0"/>
              </a:rPr>
              <a:t>Corruption of the Elders of Israel</a:t>
            </a:r>
          </a:p>
        </p:txBody>
      </p:sp>
      <p:sp>
        <p:nvSpPr>
          <p:cNvPr id="3" name="Content Placeholder 2">
            <a:extLst>
              <a:ext uri="{FF2B5EF4-FFF2-40B4-BE49-F238E27FC236}">
                <a16:creationId xmlns:a16="http://schemas.microsoft.com/office/drawing/2014/main" id="{6BAA0717-98ED-8395-3F80-DF85D293B2DD}"/>
              </a:ext>
            </a:extLst>
          </p:cNvPr>
          <p:cNvSpPr>
            <a:spLocks noGrp="1"/>
          </p:cNvSpPr>
          <p:nvPr>
            <p:ph idx="1"/>
          </p:nvPr>
        </p:nvSpPr>
        <p:spPr>
          <a:xfrm>
            <a:off x="0" y="1146876"/>
            <a:ext cx="12192000" cy="5711124"/>
          </a:xfrm>
        </p:spPr>
        <p:txBody>
          <a:bodyPr>
            <a:normAutofit lnSpcReduction="10000"/>
          </a:bodyPr>
          <a:lstStyle/>
          <a:p>
            <a:pPr marL="457200" lvl="1" indent="0">
              <a:buNone/>
            </a:pPr>
            <a:r>
              <a:rPr lang="en-CA" b="1" u="sng" dirty="0"/>
              <a:t>Ezekiel 8:7-13 ESV</a:t>
            </a:r>
          </a:p>
          <a:p>
            <a:pPr marL="457200" lvl="1" indent="0">
              <a:spcBef>
                <a:spcPts val="0"/>
              </a:spcBef>
              <a:buNone/>
            </a:pPr>
            <a:r>
              <a:rPr lang="en-CA" dirty="0"/>
              <a:t>And he brought me to </a:t>
            </a:r>
            <a:r>
              <a:rPr lang="en-CA" b="1" dirty="0">
                <a:highlight>
                  <a:srgbClr val="FFFF00"/>
                </a:highlight>
              </a:rPr>
              <a:t>the entrance of the court</a:t>
            </a:r>
            <a:r>
              <a:rPr lang="en-CA" dirty="0"/>
              <a:t>, and when I looked, behold, there was a </a:t>
            </a:r>
            <a:r>
              <a:rPr lang="en-CA" b="1" dirty="0">
                <a:highlight>
                  <a:srgbClr val="FFFF00"/>
                </a:highlight>
              </a:rPr>
              <a:t>hole in the wall</a:t>
            </a:r>
            <a:r>
              <a:rPr lang="en-CA" dirty="0"/>
              <a:t>.  Then he said to me, “Son of man, </a:t>
            </a:r>
            <a:r>
              <a:rPr lang="en-CA" b="1" dirty="0">
                <a:highlight>
                  <a:srgbClr val="FFFF00"/>
                </a:highlight>
              </a:rPr>
              <a:t>dig in the wall</a:t>
            </a:r>
            <a:r>
              <a:rPr lang="en-CA" dirty="0"/>
              <a:t>.”  So I dug in the wall, and behold, there was an entrance.  And he said to me, “Go in, and </a:t>
            </a:r>
            <a:r>
              <a:rPr lang="en-CA" b="1" dirty="0">
                <a:highlight>
                  <a:srgbClr val="FFFF00"/>
                </a:highlight>
              </a:rPr>
              <a:t>see the vile abominations</a:t>
            </a:r>
            <a:r>
              <a:rPr lang="en-CA" dirty="0"/>
              <a:t> that they are committing here.”  So I went in and saw.  And there, engraved on the wall all around, was every </a:t>
            </a:r>
            <a:r>
              <a:rPr lang="en-CA" b="1" dirty="0">
                <a:highlight>
                  <a:srgbClr val="FFFF00"/>
                </a:highlight>
              </a:rPr>
              <a:t>form of creeping things and loathsome beasts</a:t>
            </a:r>
            <a:r>
              <a:rPr lang="en-CA" dirty="0"/>
              <a:t>, and all the idols of the house of Israel.  </a:t>
            </a:r>
          </a:p>
          <a:p>
            <a:pPr marL="457200" lvl="1" indent="0">
              <a:spcBef>
                <a:spcPts val="0"/>
              </a:spcBef>
              <a:buNone/>
            </a:pPr>
            <a:r>
              <a:rPr lang="en-CA" dirty="0"/>
              <a:t>And before them stood </a:t>
            </a:r>
            <a:r>
              <a:rPr lang="en-CA" b="1" dirty="0">
                <a:highlight>
                  <a:srgbClr val="FFFF00"/>
                </a:highlight>
              </a:rPr>
              <a:t>seventy men of the elders of the house of Israel</a:t>
            </a:r>
            <a:r>
              <a:rPr lang="en-CA" dirty="0"/>
              <a:t>, with </a:t>
            </a:r>
            <a:r>
              <a:rPr lang="en-CA" b="1" dirty="0" err="1">
                <a:highlight>
                  <a:srgbClr val="FFFF00"/>
                </a:highlight>
              </a:rPr>
              <a:t>Jaazaniah</a:t>
            </a:r>
            <a:r>
              <a:rPr lang="en-CA" b="1" dirty="0">
                <a:highlight>
                  <a:srgbClr val="FFFF00"/>
                </a:highlight>
              </a:rPr>
              <a:t> the son of </a:t>
            </a:r>
            <a:r>
              <a:rPr lang="en-CA" b="1" dirty="0" err="1">
                <a:highlight>
                  <a:srgbClr val="FFFF00"/>
                </a:highlight>
              </a:rPr>
              <a:t>Shaphan</a:t>
            </a:r>
            <a:r>
              <a:rPr lang="en-CA" dirty="0"/>
              <a:t> standing among them.  </a:t>
            </a:r>
            <a:r>
              <a:rPr lang="en-CA" b="1" dirty="0">
                <a:highlight>
                  <a:srgbClr val="FFFF00"/>
                </a:highlight>
              </a:rPr>
              <a:t>Each had his censer</a:t>
            </a:r>
            <a:r>
              <a:rPr lang="en-CA" dirty="0"/>
              <a:t> in his hand, and the smoke of the cloud of incense went up.  Then he said to me, “Son of man, </a:t>
            </a:r>
            <a:r>
              <a:rPr lang="en-CA" b="1" dirty="0">
                <a:highlight>
                  <a:srgbClr val="FFFF00"/>
                </a:highlight>
              </a:rPr>
              <a:t>have you seen what the elders of the house of Israel are doing in the dark</a:t>
            </a:r>
            <a:r>
              <a:rPr lang="en-CA" dirty="0"/>
              <a:t>, each in his room of pictures?  For </a:t>
            </a:r>
            <a:r>
              <a:rPr lang="en-CA" b="1" dirty="0">
                <a:highlight>
                  <a:srgbClr val="FFFF00"/>
                </a:highlight>
              </a:rPr>
              <a:t>they say</a:t>
            </a:r>
            <a:r>
              <a:rPr lang="en-CA" dirty="0"/>
              <a:t>, ‘</a:t>
            </a:r>
            <a:r>
              <a:rPr lang="en-CA" b="1" dirty="0">
                <a:highlight>
                  <a:srgbClr val="FFFF00"/>
                </a:highlight>
              </a:rPr>
              <a:t>The LORD does not see us</a:t>
            </a:r>
            <a:r>
              <a:rPr lang="en-CA" dirty="0"/>
              <a:t>, the LORD has forsaken the land.’”  He said also to me, “You will see still greater abominations that they commit.”</a:t>
            </a:r>
          </a:p>
          <a:p>
            <a:pPr marL="0" indent="0">
              <a:buNone/>
            </a:pPr>
            <a:r>
              <a:rPr lang="en-CA" dirty="0"/>
              <a:t>The </a:t>
            </a:r>
            <a:r>
              <a:rPr lang="en-CA" b="1" dirty="0">
                <a:highlight>
                  <a:srgbClr val="FFFF00"/>
                </a:highlight>
              </a:rPr>
              <a:t>worship with “censers” recalls Korah’s rebellion</a:t>
            </a:r>
            <a:r>
              <a:rPr lang="en-CA" dirty="0"/>
              <a:t>: </a:t>
            </a:r>
          </a:p>
          <a:p>
            <a:pPr marL="457200" lvl="1" indent="0">
              <a:spcBef>
                <a:spcPts val="0"/>
              </a:spcBef>
              <a:buNone/>
            </a:pPr>
            <a:r>
              <a:rPr lang="en-CA" b="1" u="sng" dirty="0"/>
              <a:t>Numbers 16:16a, 17a, 21</a:t>
            </a:r>
            <a:r>
              <a:rPr lang="en-CA" dirty="0"/>
              <a:t> </a:t>
            </a:r>
          </a:p>
          <a:p>
            <a:pPr marL="457200" lvl="1" indent="0">
              <a:spcBef>
                <a:spcPts val="0"/>
              </a:spcBef>
              <a:buNone/>
            </a:pPr>
            <a:r>
              <a:rPr lang="en-CA" dirty="0"/>
              <a:t>And Moses said to Korah, “… </a:t>
            </a:r>
            <a:r>
              <a:rPr lang="en-CA" b="1" dirty="0">
                <a:highlight>
                  <a:srgbClr val="FFFF00"/>
                </a:highlight>
              </a:rPr>
              <a:t>let every one of you take his censer </a:t>
            </a:r>
            <a:r>
              <a:rPr lang="en-CA" dirty="0"/>
              <a:t>and put incense on it, and every one of you bring before the LORD his censer …”  And </a:t>
            </a:r>
            <a:r>
              <a:rPr lang="en-CA" b="1" dirty="0">
                <a:highlight>
                  <a:srgbClr val="FFFF00"/>
                </a:highlight>
              </a:rPr>
              <a:t>the LORD spoke</a:t>
            </a:r>
            <a:r>
              <a:rPr lang="en-CA" dirty="0"/>
              <a:t> … “Separate yourselves from among this congregation, that </a:t>
            </a:r>
            <a:r>
              <a:rPr lang="en-CA" b="1" dirty="0">
                <a:highlight>
                  <a:srgbClr val="FFFF00"/>
                </a:highlight>
              </a:rPr>
              <a:t>I may consume them in a moment</a:t>
            </a:r>
            <a:r>
              <a:rPr lang="en-CA" dirty="0"/>
              <a:t>.”</a:t>
            </a:r>
          </a:p>
          <a:p>
            <a:pPr marL="457200" lvl="1" indent="0">
              <a:buNone/>
            </a:pPr>
            <a:endParaRPr lang="en-CA" dirty="0"/>
          </a:p>
          <a:p>
            <a:pPr marL="457200" lvl="1" indent="0">
              <a:buNone/>
            </a:pPr>
            <a:endParaRPr lang="en-CA" dirty="0"/>
          </a:p>
        </p:txBody>
      </p:sp>
    </p:spTree>
    <p:extLst>
      <p:ext uri="{BB962C8B-B14F-4D97-AF65-F5344CB8AC3E}">
        <p14:creationId xmlns:p14="http://schemas.microsoft.com/office/powerpoint/2010/main" val="260956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065C-60C0-62E0-90AB-793F5551431C}"/>
              </a:ext>
            </a:extLst>
          </p:cNvPr>
          <p:cNvSpPr>
            <a:spLocks noGrp="1"/>
          </p:cNvSpPr>
          <p:nvPr>
            <p:ph type="title"/>
          </p:nvPr>
        </p:nvSpPr>
        <p:spPr>
          <a:xfrm>
            <a:off x="0" y="0"/>
            <a:ext cx="2646947" cy="2165684"/>
          </a:xfrm>
        </p:spPr>
        <p:txBody>
          <a:bodyPr>
            <a:normAutofit/>
          </a:bodyPr>
          <a:lstStyle/>
          <a:p>
            <a:pPr algn="ctr"/>
            <a:r>
              <a:rPr lang="en-CA" dirty="0">
                <a:latin typeface="Arial Black" panose="020B0A04020102020204" pitchFamily="34" charset="0"/>
              </a:rPr>
              <a:t>The Temple Vision</a:t>
            </a:r>
          </a:p>
        </p:txBody>
      </p:sp>
      <p:pic>
        <p:nvPicPr>
          <p:cNvPr id="5" name="Picture 4">
            <a:extLst>
              <a:ext uri="{FF2B5EF4-FFF2-40B4-BE49-F238E27FC236}">
                <a16:creationId xmlns:a16="http://schemas.microsoft.com/office/drawing/2014/main" id="{0D3DD839-3959-D4B4-FA53-2919BA930C76}"/>
              </a:ext>
            </a:extLst>
          </p:cNvPr>
          <p:cNvPicPr>
            <a:picLocks noChangeAspect="1"/>
          </p:cNvPicPr>
          <p:nvPr/>
        </p:nvPicPr>
        <p:blipFill>
          <a:blip r:embed="rId2"/>
          <a:stretch>
            <a:fillRect/>
          </a:stretch>
        </p:blipFill>
        <p:spPr>
          <a:xfrm>
            <a:off x="2479722" y="25400"/>
            <a:ext cx="9416955" cy="6858000"/>
          </a:xfrm>
          <a:prstGeom prst="rect">
            <a:avLst/>
          </a:prstGeom>
        </p:spPr>
      </p:pic>
    </p:spTree>
    <p:extLst>
      <p:ext uri="{BB962C8B-B14F-4D97-AF65-F5344CB8AC3E}">
        <p14:creationId xmlns:p14="http://schemas.microsoft.com/office/powerpoint/2010/main" val="400600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D8A7-4CFE-4933-5343-DA24079E8E07}"/>
              </a:ext>
            </a:extLst>
          </p:cNvPr>
          <p:cNvSpPr>
            <a:spLocks noGrp="1"/>
          </p:cNvSpPr>
          <p:nvPr>
            <p:ph type="title"/>
          </p:nvPr>
        </p:nvSpPr>
        <p:spPr>
          <a:xfrm>
            <a:off x="0" y="1"/>
            <a:ext cx="12192000" cy="1142999"/>
          </a:xfrm>
        </p:spPr>
        <p:txBody>
          <a:bodyPr/>
          <a:lstStyle/>
          <a:p>
            <a:pPr algn="ctr"/>
            <a:r>
              <a:rPr lang="en-CA" dirty="0">
                <a:latin typeface="Arial Black" panose="020B0A04020102020204" pitchFamily="34" charset="0"/>
              </a:rPr>
              <a:t>Corruption of the People and Priests</a:t>
            </a:r>
          </a:p>
        </p:txBody>
      </p:sp>
      <p:sp>
        <p:nvSpPr>
          <p:cNvPr id="3" name="Content Placeholder 2">
            <a:extLst>
              <a:ext uri="{FF2B5EF4-FFF2-40B4-BE49-F238E27FC236}">
                <a16:creationId xmlns:a16="http://schemas.microsoft.com/office/drawing/2014/main" id="{C3D4741F-BBAC-61F6-5D2F-98BF8FE31AA4}"/>
              </a:ext>
            </a:extLst>
          </p:cNvPr>
          <p:cNvSpPr>
            <a:spLocks noGrp="1"/>
          </p:cNvSpPr>
          <p:nvPr>
            <p:ph idx="1"/>
          </p:nvPr>
        </p:nvSpPr>
        <p:spPr>
          <a:xfrm>
            <a:off x="0" y="1143000"/>
            <a:ext cx="12192000" cy="5714999"/>
          </a:xfrm>
        </p:spPr>
        <p:txBody>
          <a:bodyPr>
            <a:normAutofit/>
          </a:bodyPr>
          <a:lstStyle/>
          <a:p>
            <a:pPr marL="457200" lvl="1" indent="0">
              <a:buNone/>
            </a:pPr>
            <a:r>
              <a:rPr lang="en-CA" b="1" u="sng" dirty="0"/>
              <a:t>Ezekiel 8:14-18 ESV</a:t>
            </a:r>
          </a:p>
          <a:p>
            <a:pPr marL="457200" lvl="1" indent="0">
              <a:buNone/>
            </a:pPr>
            <a:r>
              <a:rPr lang="en-CA" dirty="0"/>
              <a:t>Then he brought me to </a:t>
            </a:r>
            <a:r>
              <a:rPr lang="en-CA" b="1" dirty="0">
                <a:highlight>
                  <a:srgbClr val="FFFF00"/>
                </a:highlight>
              </a:rPr>
              <a:t>the entrance of the north gate</a:t>
            </a:r>
            <a:r>
              <a:rPr lang="en-CA" dirty="0"/>
              <a:t> of the house of the LORD, and behold, there sat </a:t>
            </a:r>
            <a:r>
              <a:rPr lang="en-CA" b="1" dirty="0">
                <a:highlight>
                  <a:srgbClr val="FFFF00"/>
                </a:highlight>
              </a:rPr>
              <a:t>women weeping for Tammuz</a:t>
            </a:r>
            <a:r>
              <a:rPr lang="en-CA" dirty="0"/>
              <a:t>.  Then he said to me, “Have you seen this, O son of man? You will see still greater abominations than these.”</a:t>
            </a:r>
          </a:p>
          <a:p>
            <a:pPr marL="457200" lvl="1" indent="0">
              <a:buNone/>
            </a:pPr>
            <a:r>
              <a:rPr lang="en-CA" dirty="0"/>
              <a:t>And he brought me into </a:t>
            </a:r>
            <a:r>
              <a:rPr lang="en-CA" b="1" dirty="0">
                <a:highlight>
                  <a:srgbClr val="FFFF00"/>
                </a:highlight>
              </a:rPr>
              <a:t>the inner court of the house of the LORD</a:t>
            </a:r>
            <a:r>
              <a:rPr lang="en-CA" dirty="0"/>
              <a:t>.  And behold, at the entrance of the temple of the LORD, </a:t>
            </a:r>
            <a:r>
              <a:rPr lang="en-CA" b="1" dirty="0">
                <a:highlight>
                  <a:srgbClr val="FFFF00"/>
                </a:highlight>
              </a:rPr>
              <a:t>between the porch and the altar</a:t>
            </a:r>
            <a:r>
              <a:rPr lang="en-CA" dirty="0"/>
              <a:t>, were about </a:t>
            </a:r>
            <a:r>
              <a:rPr lang="en-CA" b="1" dirty="0">
                <a:highlight>
                  <a:srgbClr val="FFFF00"/>
                </a:highlight>
              </a:rPr>
              <a:t>twenty-five men</a:t>
            </a:r>
            <a:r>
              <a:rPr lang="en-CA" dirty="0"/>
              <a:t>, with their backs to the temple of the LORD, and their faces toward the east, </a:t>
            </a:r>
            <a:r>
              <a:rPr lang="en-CA" b="1" u="sng" dirty="0">
                <a:highlight>
                  <a:srgbClr val="FFFF00"/>
                </a:highlight>
              </a:rPr>
              <a:t>worshiping the sun</a:t>
            </a:r>
            <a:r>
              <a:rPr lang="en-CA" dirty="0">
                <a:highlight>
                  <a:srgbClr val="FFFF00"/>
                </a:highlight>
              </a:rPr>
              <a:t> </a:t>
            </a:r>
            <a:r>
              <a:rPr lang="en-CA" dirty="0"/>
              <a:t>toward the east.  Then he said to me, “Have you seen this, O son of man? Is it too light a thing for the house of Judah to commit the abominations that they commit here, that </a:t>
            </a:r>
            <a:r>
              <a:rPr lang="en-CA" b="1" dirty="0">
                <a:highlight>
                  <a:srgbClr val="FFFF00"/>
                </a:highlight>
              </a:rPr>
              <a:t>they should fill the land with violence</a:t>
            </a:r>
            <a:r>
              <a:rPr lang="en-CA" dirty="0"/>
              <a:t> and provoke me still further to anger? Behold, </a:t>
            </a:r>
            <a:r>
              <a:rPr lang="en-CA" b="1" dirty="0">
                <a:highlight>
                  <a:srgbClr val="FFFF00"/>
                </a:highlight>
              </a:rPr>
              <a:t>they put the branch to their nose</a:t>
            </a:r>
            <a:r>
              <a:rPr lang="en-CA" dirty="0"/>
              <a:t>.  Therefore </a:t>
            </a:r>
            <a:r>
              <a:rPr lang="en-CA" b="1" dirty="0">
                <a:highlight>
                  <a:srgbClr val="FFFF00"/>
                </a:highlight>
              </a:rPr>
              <a:t>I will act in wrath</a:t>
            </a:r>
            <a:r>
              <a:rPr lang="en-CA" dirty="0"/>
              <a:t>.  </a:t>
            </a:r>
            <a:r>
              <a:rPr lang="en-CA" b="1" dirty="0">
                <a:highlight>
                  <a:srgbClr val="FFFF00"/>
                </a:highlight>
              </a:rPr>
              <a:t>My eye will not spare</a:t>
            </a:r>
            <a:r>
              <a:rPr lang="en-CA" dirty="0"/>
              <a:t>, </a:t>
            </a:r>
            <a:r>
              <a:rPr lang="en-CA" b="1" dirty="0">
                <a:highlight>
                  <a:srgbClr val="FFFF00"/>
                </a:highlight>
              </a:rPr>
              <a:t>nor will I have pity</a:t>
            </a:r>
            <a:r>
              <a:rPr lang="en-CA" dirty="0"/>
              <a:t>.  And though they cry in my ears with a loud voice, </a:t>
            </a:r>
            <a:r>
              <a:rPr lang="en-CA" b="1" dirty="0">
                <a:highlight>
                  <a:srgbClr val="FFFF00"/>
                </a:highlight>
              </a:rPr>
              <a:t>I will not hear them</a:t>
            </a:r>
            <a:r>
              <a:rPr lang="en-CA" dirty="0"/>
              <a:t>.”</a:t>
            </a:r>
          </a:p>
          <a:p>
            <a:r>
              <a:rPr lang="en-CA" dirty="0"/>
              <a:t>Ezekiel deals with corruption of “prophets” in chapter 13</a:t>
            </a:r>
          </a:p>
        </p:txBody>
      </p:sp>
    </p:spTree>
    <p:extLst>
      <p:ext uri="{BB962C8B-B14F-4D97-AF65-F5344CB8AC3E}">
        <p14:creationId xmlns:p14="http://schemas.microsoft.com/office/powerpoint/2010/main" val="389248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C334-EE76-9877-F7DF-29FE65106658}"/>
              </a:ext>
            </a:extLst>
          </p:cNvPr>
          <p:cNvSpPr>
            <a:spLocks noGrp="1"/>
          </p:cNvSpPr>
          <p:nvPr>
            <p:ph type="title"/>
          </p:nvPr>
        </p:nvSpPr>
        <p:spPr>
          <a:xfrm>
            <a:off x="838200" y="1"/>
            <a:ext cx="10515600" cy="1123949"/>
          </a:xfrm>
        </p:spPr>
        <p:txBody>
          <a:bodyPr/>
          <a:lstStyle/>
          <a:p>
            <a:pPr algn="ctr"/>
            <a:r>
              <a:rPr lang="en-CA" dirty="0">
                <a:latin typeface="Arial Black" panose="020B0A04020102020204" pitchFamily="34" charset="0"/>
              </a:rPr>
              <a:t>I Will Act in Wrath</a:t>
            </a:r>
          </a:p>
        </p:txBody>
      </p:sp>
      <p:sp>
        <p:nvSpPr>
          <p:cNvPr id="3" name="Content Placeholder 2">
            <a:extLst>
              <a:ext uri="{FF2B5EF4-FFF2-40B4-BE49-F238E27FC236}">
                <a16:creationId xmlns:a16="http://schemas.microsoft.com/office/drawing/2014/main" id="{D896B9B8-35EF-BA43-D061-C55CCC447311}"/>
              </a:ext>
            </a:extLst>
          </p:cNvPr>
          <p:cNvSpPr>
            <a:spLocks noGrp="1"/>
          </p:cNvSpPr>
          <p:nvPr>
            <p:ph idx="1"/>
          </p:nvPr>
        </p:nvSpPr>
        <p:spPr>
          <a:xfrm>
            <a:off x="0" y="1123950"/>
            <a:ext cx="12192000" cy="5734049"/>
          </a:xfrm>
        </p:spPr>
        <p:txBody>
          <a:bodyPr>
            <a:normAutofit lnSpcReduction="10000"/>
          </a:bodyPr>
          <a:lstStyle/>
          <a:p>
            <a:pPr marL="457200" lvl="1" indent="0">
              <a:buNone/>
            </a:pPr>
            <a:r>
              <a:rPr lang="en-CA" b="1" u="sng" dirty="0"/>
              <a:t>Ezekiel 9:1-7 ESV</a:t>
            </a:r>
          </a:p>
          <a:p>
            <a:pPr marL="457200" lvl="1" indent="0">
              <a:buNone/>
            </a:pPr>
            <a:r>
              <a:rPr lang="en-CA" dirty="0"/>
              <a:t>Then [YHWH] cried in my ears with a loud voice, saying, “</a:t>
            </a:r>
            <a:r>
              <a:rPr lang="en-CA" b="1" dirty="0">
                <a:highlight>
                  <a:srgbClr val="FFFF00"/>
                </a:highlight>
              </a:rPr>
              <a:t>Bring near the executioners of the city, each with his destroying weapon in his hand.</a:t>
            </a:r>
            <a:r>
              <a:rPr lang="en-CA" dirty="0"/>
              <a:t>”  And behold, </a:t>
            </a:r>
            <a:r>
              <a:rPr lang="en-CA" b="1" dirty="0">
                <a:highlight>
                  <a:srgbClr val="FFFF00"/>
                </a:highlight>
              </a:rPr>
              <a:t>six men</a:t>
            </a:r>
            <a:r>
              <a:rPr lang="en-CA" dirty="0"/>
              <a:t> came from the direction of the upper gate, which faces north, each with his </a:t>
            </a:r>
            <a:r>
              <a:rPr lang="en-CA" b="1" dirty="0">
                <a:highlight>
                  <a:srgbClr val="FFFF00"/>
                </a:highlight>
              </a:rPr>
              <a:t>weapon for slaughter</a:t>
            </a:r>
            <a:r>
              <a:rPr lang="en-CA" dirty="0"/>
              <a:t> in his hand, and with them was </a:t>
            </a:r>
            <a:r>
              <a:rPr lang="en-CA" b="1" dirty="0">
                <a:highlight>
                  <a:srgbClr val="FFFF00"/>
                </a:highlight>
              </a:rPr>
              <a:t>a man clothed in linen</a:t>
            </a:r>
            <a:r>
              <a:rPr lang="en-CA" dirty="0"/>
              <a:t>, </a:t>
            </a:r>
            <a:r>
              <a:rPr lang="en-CA" b="1" dirty="0">
                <a:highlight>
                  <a:srgbClr val="FFFF00"/>
                </a:highlight>
              </a:rPr>
              <a:t>with a writing case at his waist</a:t>
            </a:r>
            <a:r>
              <a:rPr lang="en-CA" dirty="0"/>
              <a:t>. And they went in and stood beside the bronze altar.</a:t>
            </a:r>
          </a:p>
          <a:p>
            <a:pPr marL="457200" lvl="1" indent="0">
              <a:buNone/>
            </a:pPr>
            <a:r>
              <a:rPr lang="en-CA" dirty="0"/>
              <a:t>(Now </a:t>
            </a:r>
            <a:r>
              <a:rPr lang="en-CA" b="1" dirty="0">
                <a:highlight>
                  <a:srgbClr val="FFFF00"/>
                </a:highlight>
              </a:rPr>
              <a:t>the [</a:t>
            </a:r>
            <a:r>
              <a:rPr lang="en-CA" b="1" dirty="0" err="1">
                <a:highlight>
                  <a:srgbClr val="FFFF00"/>
                </a:highlight>
              </a:rPr>
              <a:t>kavod</a:t>
            </a:r>
            <a:r>
              <a:rPr lang="en-CA" b="1" dirty="0">
                <a:highlight>
                  <a:srgbClr val="FFFF00"/>
                </a:highlight>
              </a:rPr>
              <a:t>] of the God of Israel had gone up from the cherub on which it rested to the threshold of the house</a:t>
            </a:r>
            <a:r>
              <a:rPr lang="en-CA" dirty="0"/>
              <a:t>.)</a:t>
            </a:r>
          </a:p>
          <a:p>
            <a:pPr marL="457200" lvl="1" indent="0">
              <a:buNone/>
            </a:pPr>
            <a:r>
              <a:rPr lang="en-CA" dirty="0"/>
              <a:t>And he called to the man clothed in linen, who had the writing case at his waist.  And the LORD said to him, “Pass through the city, through Jerusalem, and </a:t>
            </a:r>
            <a:r>
              <a:rPr lang="en-CA" b="1" dirty="0">
                <a:highlight>
                  <a:srgbClr val="FFFF00"/>
                </a:highlight>
              </a:rPr>
              <a:t>put a mark on the foreheads of the men who sigh and groan over all the abominations</a:t>
            </a:r>
            <a:r>
              <a:rPr lang="en-CA" dirty="0"/>
              <a:t> that are committed in it.”  </a:t>
            </a:r>
          </a:p>
          <a:p>
            <a:pPr marL="457200" lvl="1" indent="0">
              <a:buNone/>
            </a:pPr>
            <a:r>
              <a:rPr lang="en-CA" dirty="0"/>
              <a:t>And to the others he said in my hearing, “Pass through the city after him, and strike.  </a:t>
            </a:r>
            <a:r>
              <a:rPr lang="en-CA" b="1" dirty="0">
                <a:highlight>
                  <a:srgbClr val="FFFF00"/>
                </a:highlight>
              </a:rPr>
              <a:t>Your eye shall not spare, and you shall show no pity</a:t>
            </a:r>
            <a:r>
              <a:rPr lang="en-CA" dirty="0"/>
              <a:t>.  Kill old men outright, young men and maidens, little children and women, but </a:t>
            </a:r>
            <a:r>
              <a:rPr lang="en-CA" b="1" dirty="0">
                <a:highlight>
                  <a:srgbClr val="FFFF00"/>
                </a:highlight>
              </a:rPr>
              <a:t>touch no one on whom is the mark</a:t>
            </a:r>
            <a:r>
              <a:rPr lang="en-CA" dirty="0"/>
              <a:t>. And </a:t>
            </a:r>
            <a:r>
              <a:rPr lang="en-CA" b="1" dirty="0">
                <a:highlight>
                  <a:srgbClr val="FFFF00"/>
                </a:highlight>
              </a:rPr>
              <a:t>begin at my sanctuary</a:t>
            </a:r>
            <a:r>
              <a:rPr lang="en-CA" dirty="0"/>
              <a:t>.”  So they began with the elders who were before the house.  Then he said to them, “</a:t>
            </a:r>
            <a:r>
              <a:rPr lang="en-CA" b="1" dirty="0">
                <a:highlight>
                  <a:srgbClr val="FFFF00"/>
                </a:highlight>
              </a:rPr>
              <a:t>Defile the house</a:t>
            </a:r>
            <a:r>
              <a:rPr lang="en-CA" dirty="0"/>
              <a:t>, and fill the courts with the slain.  Go out.”  </a:t>
            </a:r>
            <a:r>
              <a:rPr lang="en-CA" b="1" dirty="0">
                <a:highlight>
                  <a:srgbClr val="FFFF00"/>
                </a:highlight>
              </a:rPr>
              <a:t>So they went out and struck in the city</a:t>
            </a:r>
            <a:r>
              <a:rPr lang="en-CA" dirty="0"/>
              <a:t>. </a:t>
            </a:r>
          </a:p>
        </p:txBody>
      </p:sp>
    </p:spTree>
    <p:extLst>
      <p:ext uri="{BB962C8B-B14F-4D97-AF65-F5344CB8AC3E}">
        <p14:creationId xmlns:p14="http://schemas.microsoft.com/office/powerpoint/2010/main" val="94249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065C-60C0-62E0-90AB-793F5551431C}"/>
              </a:ext>
            </a:extLst>
          </p:cNvPr>
          <p:cNvSpPr>
            <a:spLocks noGrp="1"/>
          </p:cNvSpPr>
          <p:nvPr>
            <p:ph type="title"/>
          </p:nvPr>
        </p:nvSpPr>
        <p:spPr>
          <a:xfrm>
            <a:off x="0" y="0"/>
            <a:ext cx="2646947" cy="2165684"/>
          </a:xfrm>
        </p:spPr>
        <p:txBody>
          <a:bodyPr>
            <a:normAutofit/>
          </a:bodyPr>
          <a:lstStyle/>
          <a:p>
            <a:pPr algn="ctr"/>
            <a:r>
              <a:rPr lang="en-CA" dirty="0">
                <a:latin typeface="Arial Black" panose="020B0A04020102020204" pitchFamily="34" charset="0"/>
              </a:rPr>
              <a:t>The Temple Vision</a:t>
            </a:r>
          </a:p>
        </p:txBody>
      </p:sp>
      <p:pic>
        <p:nvPicPr>
          <p:cNvPr id="5" name="Picture 4">
            <a:extLst>
              <a:ext uri="{FF2B5EF4-FFF2-40B4-BE49-F238E27FC236}">
                <a16:creationId xmlns:a16="http://schemas.microsoft.com/office/drawing/2014/main" id="{9D4CC4A1-3883-EE84-57AA-D77D06A73F34}"/>
              </a:ext>
            </a:extLst>
          </p:cNvPr>
          <p:cNvPicPr>
            <a:picLocks noChangeAspect="1"/>
          </p:cNvPicPr>
          <p:nvPr/>
        </p:nvPicPr>
        <p:blipFill>
          <a:blip r:embed="rId2"/>
          <a:stretch>
            <a:fillRect/>
          </a:stretch>
        </p:blipFill>
        <p:spPr>
          <a:xfrm>
            <a:off x="2517822" y="0"/>
            <a:ext cx="9416955" cy="6858000"/>
          </a:xfrm>
          <a:prstGeom prst="rect">
            <a:avLst/>
          </a:prstGeom>
        </p:spPr>
      </p:pic>
    </p:spTree>
    <p:extLst>
      <p:ext uri="{BB962C8B-B14F-4D97-AF65-F5344CB8AC3E}">
        <p14:creationId xmlns:p14="http://schemas.microsoft.com/office/powerpoint/2010/main" val="130987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6231-0A29-C4A2-00E0-1FE01FB21281}"/>
              </a:ext>
            </a:extLst>
          </p:cNvPr>
          <p:cNvSpPr>
            <a:spLocks noGrp="1"/>
          </p:cNvSpPr>
          <p:nvPr>
            <p:ph type="title"/>
          </p:nvPr>
        </p:nvSpPr>
        <p:spPr>
          <a:xfrm>
            <a:off x="838200" y="1"/>
            <a:ext cx="10515600" cy="1100666"/>
          </a:xfrm>
        </p:spPr>
        <p:txBody>
          <a:bodyPr/>
          <a:lstStyle/>
          <a:p>
            <a:pPr algn="ctr"/>
            <a:r>
              <a:rPr lang="en-CA" dirty="0">
                <a:latin typeface="Arial Black" panose="020B0A04020102020204" pitchFamily="34" charset="0"/>
              </a:rPr>
              <a:t>The Man with the Writing Case</a:t>
            </a:r>
          </a:p>
        </p:txBody>
      </p:sp>
      <p:sp>
        <p:nvSpPr>
          <p:cNvPr id="3" name="Content Placeholder 2">
            <a:extLst>
              <a:ext uri="{FF2B5EF4-FFF2-40B4-BE49-F238E27FC236}">
                <a16:creationId xmlns:a16="http://schemas.microsoft.com/office/drawing/2014/main" id="{64AE8F82-7889-4DDB-37FA-6360A8C9F35F}"/>
              </a:ext>
            </a:extLst>
          </p:cNvPr>
          <p:cNvSpPr>
            <a:spLocks noGrp="1"/>
          </p:cNvSpPr>
          <p:nvPr>
            <p:ph idx="1"/>
          </p:nvPr>
        </p:nvSpPr>
        <p:spPr>
          <a:xfrm>
            <a:off x="0" y="1100667"/>
            <a:ext cx="12192000" cy="5757332"/>
          </a:xfrm>
        </p:spPr>
        <p:txBody>
          <a:bodyPr/>
          <a:lstStyle/>
          <a:p>
            <a:r>
              <a:rPr lang="en-CA" dirty="0"/>
              <a:t>This is a vision: “the man with the writing case” is </a:t>
            </a:r>
            <a:r>
              <a:rPr lang="en-CA" b="1" dirty="0">
                <a:highlight>
                  <a:srgbClr val="FFFF00"/>
                </a:highlight>
              </a:rPr>
              <a:t>an angelic being</a:t>
            </a:r>
          </a:p>
          <a:p>
            <a:r>
              <a:rPr lang="en-CA" dirty="0"/>
              <a:t>He is clothed in “linen”, so he is a “priestly” figure: </a:t>
            </a:r>
            <a:r>
              <a:rPr lang="en-CA" sz="2400" b="1" u="sng" dirty="0"/>
              <a:t>Exodus 39:27-29 ESV</a:t>
            </a:r>
            <a:endParaRPr lang="en-CA" b="1" u="sng" dirty="0"/>
          </a:p>
          <a:p>
            <a:pPr marL="457200" lvl="1" indent="0">
              <a:buNone/>
            </a:pPr>
            <a:r>
              <a:rPr lang="en-CA" dirty="0"/>
              <a:t>They also made the </a:t>
            </a:r>
            <a:r>
              <a:rPr lang="en-CA" b="1" dirty="0">
                <a:highlight>
                  <a:srgbClr val="FFFF00"/>
                </a:highlight>
              </a:rPr>
              <a:t>coats, woven of fine linen</a:t>
            </a:r>
            <a:r>
              <a:rPr lang="en-CA" dirty="0"/>
              <a:t>, for Aaron and his sons, and </a:t>
            </a:r>
            <a:r>
              <a:rPr lang="en-CA" b="1" dirty="0">
                <a:highlight>
                  <a:srgbClr val="FFFF00"/>
                </a:highlight>
              </a:rPr>
              <a:t>the turban of fine linen</a:t>
            </a:r>
            <a:r>
              <a:rPr lang="en-CA" dirty="0"/>
              <a:t>, and the </a:t>
            </a:r>
            <a:r>
              <a:rPr lang="en-CA" b="1" dirty="0">
                <a:highlight>
                  <a:srgbClr val="FFFF00"/>
                </a:highlight>
              </a:rPr>
              <a:t>caps of fine linen</a:t>
            </a:r>
            <a:r>
              <a:rPr lang="en-CA" dirty="0"/>
              <a:t>, and the </a:t>
            </a:r>
            <a:r>
              <a:rPr lang="en-CA" b="1" dirty="0">
                <a:highlight>
                  <a:srgbClr val="FFFF00"/>
                </a:highlight>
              </a:rPr>
              <a:t>linen undergarments of fine twined linen</a:t>
            </a:r>
            <a:r>
              <a:rPr lang="en-CA" dirty="0"/>
              <a:t>, and the </a:t>
            </a:r>
            <a:r>
              <a:rPr lang="en-CA" b="1" dirty="0">
                <a:highlight>
                  <a:srgbClr val="FFFF00"/>
                </a:highlight>
              </a:rPr>
              <a:t>sash of fine twined linen</a:t>
            </a:r>
            <a:r>
              <a:rPr lang="en-CA" dirty="0"/>
              <a:t> and of blue and purple and scarlet yarns, embroidered with needlework, as the LORD had commanded Moses.</a:t>
            </a:r>
          </a:p>
          <a:p>
            <a:r>
              <a:rPr lang="en-CA" dirty="0"/>
              <a:t>An ancient “</a:t>
            </a:r>
            <a:r>
              <a:rPr lang="en-CA" b="1" dirty="0">
                <a:highlight>
                  <a:srgbClr val="FFFF00"/>
                </a:highlight>
              </a:rPr>
              <a:t>writing case</a:t>
            </a:r>
            <a:r>
              <a:rPr lang="en-CA" dirty="0"/>
              <a:t>” was worn around the waist and typically contained a “tablet” to write upon, one or more “pens”, and a supply of both “black ink” and “red ink”</a:t>
            </a:r>
          </a:p>
          <a:p>
            <a:r>
              <a:rPr lang="en-CA" dirty="0"/>
              <a:t>His task is to “</a:t>
            </a:r>
            <a:r>
              <a:rPr lang="en-CA" b="1" dirty="0">
                <a:highlight>
                  <a:srgbClr val="FFFF00"/>
                </a:highlight>
              </a:rPr>
              <a:t>put a mark on the foreheads of the men who sigh and groan over all the abominations</a:t>
            </a:r>
            <a:r>
              <a:rPr lang="en-CA" dirty="0"/>
              <a:t>” of Jerusalem: these are people who understand the depths of the depravity and are deeply grieved by it</a:t>
            </a:r>
          </a:p>
          <a:p>
            <a:pPr marL="0" indent="0">
              <a:buNone/>
            </a:pPr>
            <a:endParaRPr lang="en-CA" dirty="0"/>
          </a:p>
        </p:txBody>
      </p:sp>
    </p:spTree>
    <p:extLst>
      <p:ext uri="{BB962C8B-B14F-4D97-AF65-F5344CB8AC3E}">
        <p14:creationId xmlns:p14="http://schemas.microsoft.com/office/powerpoint/2010/main" val="423380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CCDC-F93D-8BF3-EB03-607C41239482}"/>
              </a:ext>
            </a:extLst>
          </p:cNvPr>
          <p:cNvSpPr>
            <a:spLocks noGrp="1"/>
          </p:cNvSpPr>
          <p:nvPr>
            <p:ph type="title"/>
          </p:nvPr>
        </p:nvSpPr>
        <p:spPr>
          <a:xfrm>
            <a:off x="838200" y="1"/>
            <a:ext cx="10515600" cy="1134532"/>
          </a:xfrm>
        </p:spPr>
        <p:txBody>
          <a:bodyPr/>
          <a:lstStyle/>
          <a:p>
            <a:pPr algn="ctr"/>
            <a:r>
              <a:rPr lang="en-CA" dirty="0">
                <a:latin typeface="Arial Black" panose="020B0A04020102020204" pitchFamily="34" charset="0"/>
              </a:rPr>
              <a:t>What is the “Mark”?</a:t>
            </a:r>
          </a:p>
        </p:txBody>
      </p:sp>
      <p:sp>
        <p:nvSpPr>
          <p:cNvPr id="3" name="Content Placeholder 2">
            <a:extLst>
              <a:ext uri="{FF2B5EF4-FFF2-40B4-BE49-F238E27FC236}">
                <a16:creationId xmlns:a16="http://schemas.microsoft.com/office/drawing/2014/main" id="{00E90B12-53B1-4FDB-3F68-64DC4BEF0033}"/>
              </a:ext>
            </a:extLst>
          </p:cNvPr>
          <p:cNvSpPr>
            <a:spLocks noGrp="1"/>
          </p:cNvSpPr>
          <p:nvPr>
            <p:ph idx="1"/>
          </p:nvPr>
        </p:nvSpPr>
        <p:spPr>
          <a:xfrm>
            <a:off x="0" y="1134533"/>
            <a:ext cx="12192000" cy="5723466"/>
          </a:xfrm>
        </p:spPr>
        <p:txBody>
          <a:bodyPr>
            <a:normAutofit lnSpcReduction="10000"/>
          </a:bodyPr>
          <a:lstStyle/>
          <a:p>
            <a:r>
              <a:rPr lang="en-CA" dirty="0"/>
              <a:t>The Hebrew is:</a:t>
            </a:r>
          </a:p>
          <a:p>
            <a:pPr marL="0" indent="0" algn="ctr">
              <a:spcBef>
                <a:spcPts val="0"/>
              </a:spcBef>
              <a:buNone/>
            </a:pPr>
            <a:r>
              <a:rPr lang="en-CA" sz="3200" dirty="0">
                <a:cs typeface="+mj-cs"/>
              </a:rPr>
              <a:t>           </a:t>
            </a:r>
            <a:r>
              <a:rPr lang="he-IL" sz="3200" dirty="0">
                <a:cs typeface="+mj-cs"/>
              </a:rPr>
              <a:t>מִצְחו</a:t>
            </a:r>
            <a:r>
              <a:rPr lang="he-IL" sz="3200" dirty="0">
                <a:latin typeface="Calibri" panose="020F0502020204030204" pitchFamily="34" charset="0"/>
                <a:cs typeface="Calibri" panose="020F0502020204030204" pitchFamily="34" charset="0"/>
              </a:rPr>
              <a:t>ֺ</a:t>
            </a:r>
            <a:r>
              <a:rPr lang="he-IL" sz="3200" dirty="0">
                <a:cs typeface="+mj-cs"/>
              </a:rPr>
              <a:t>ת</a:t>
            </a:r>
            <a:r>
              <a:rPr lang="en-CA" sz="3200" dirty="0">
                <a:cs typeface="+mj-cs"/>
              </a:rPr>
              <a:t>   </a:t>
            </a:r>
            <a:r>
              <a:rPr lang="he-IL" sz="3200" dirty="0">
                <a:cs typeface="+mj-cs"/>
              </a:rPr>
              <a:t>עַל־</a:t>
            </a:r>
            <a:r>
              <a:rPr lang="en-CA" sz="3200" dirty="0">
                <a:cs typeface="+mj-cs"/>
              </a:rPr>
              <a:t>     </a:t>
            </a:r>
            <a:r>
              <a:rPr lang="he-IL" sz="3200" dirty="0">
                <a:cs typeface="+mj-cs"/>
              </a:rPr>
              <a:t>תָּו</a:t>
            </a:r>
            <a:r>
              <a:rPr lang="en-CA" sz="3200" dirty="0">
                <a:cs typeface="+mj-cs"/>
              </a:rPr>
              <a:t>         </a:t>
            </a:r>
            <a:r>
              <a:rPr lang="he-IL" sz="3200" dirty="0">
                <a:cs typeface="+mj-cs"/>
              </a:rPr>
              <a:t>וְהִתְוִיתָ</a:t>
            </a:r>
            <a:r>
              <a:rPr lang="en-CA" sz="3200" dirty="0">
                <a:cs typeface="+mj-cs"/>
              </a:rPr>
              <a:t>  </a:t>
            </a:r>
          </a:p>
          <a:p>
            <a:pPr marL="0" indent="0" algn="ctr">
              <a:spcBef>
                <a:spcPts val="0"/>
              </a:spcBef>
              <a:buNone/>
            </a:pPr>
            <a:r>
              <a:rPr lang="en-CA" dirty="0">
                <a:cs typeface="+mj-cs"/>
              </a:rPr>
              <a:t>               </a:t>
            </a:r>
            <a:r>
              <a:rPr lang="en-CA" dirty="0" err="1">
                <a:cs typeface="+mj-cs"/>
              </a:rPr>
              <a:t>mitzᵉh</a:t>
            </a:r>
            <a:r>
              <a:rPr lang="en-CA" dirty="0" err="1">
                <a:latin typeface="Calibri" panose="020F0502020204030204" pitchFamily="34" charset="0"/>
                <a:cs typeface="Calibri" panose="020F0502020204030204" pitchFamily="34" charset="0"/>
              </a:rPr>
              <a:t>̣oth</a:t>
            </a:r>
            <a:r>
              <a:rPr lang="en-CA" dirty="0">
                <a:latin typeface="Calibri" panose="020F0502020204030204" pitchFamily="34" charset="0"/>
                <a:cs typeface="Calibri" panose="020F0502020204030204" pitchFamily="34" charset="0"/>
              </a:rPr>
              <a:t>  </a:t>
            </a:r>
            <a:r>
              <a:rPr lang="en-CA" dirty="0">
                <a:cs typeface="+mj-cs"/>
              </a:rPr>
              <a:t> </a:t>
            </a:r>
            <a:r>
              <a:rPr lang="en-CA" dirty="0">
                <a:latin typeface="Calibri" panose="020F0502020204030204" pitchFamily="34" charset="0"/>
                <a:cs typeface="Calibri" panose="020F0502020204030204" pitchFamily="34" charset="0"/>
              </a:rPr>
              <a:t>`al</a:t>
            </a:r>
            <a:r>
              <a:rPr lang="en-CA" dirty="0">
                <a:cs typeface="+mj-cs"/>
              </a:rPr>
              <a:t>    taw    </a:t>
            </a:r>
            <a:r>
              <a:rPr lang="en-CA" dirty="0" err="1">
                <a:cs typeface="+mj-cs"/>
              </a:rPr>
              <a:t>wᵉhithᵉwitha</a:t>
            </a:r>
            <a:endParaRPr lang="en-CA" dirty="0">
              <a:cs typeface="+mj-cs"/>
            </a:endParaRPr>
          </a:p>
          <a:p>
            <a:pPr marL="0" indent="0" algn="ctr">
              <a:spcBef>
                <a:spcPts val="0"/>
              </a:spcBef>
              <a:buNone/>
            </a:pPr>
            <a:r>
              <a:rPr lang="en-CA" dirty="0">
                <a:cs typeface="+mj-cs"/>
              </a:rPr>
              <a:t>                                 foreheads of  on     X    and you are to put a mark      </a:t>
            </a:r>
          </a:p>
          <a:p>
            <a:pPr>
              <a:spcBef>
                <a:spcPts val="500"/>
              </a:spcBef>
            </a:pPr>
            <a:r>
              <a:rPr lang="en-CA" dirty="0">
                <a:cs typeface="+mj-cs"/>
              </a:rPr>
              <a:t>The verb is very rare; “taw” is the last consonant of the Hebrew alphabet: in Ezekiel’s time it was written like a modern X – Ezekiel does not record that he saw what the mark looked like on anyone (not part of the vision)</a:t>
            </a:r>
          </a:p>
          <a:p>
            <a:pPr>
              <a:spcBef>
                <a:spcPts val="500"/>
              </a:spcBef>
            </a:pPr>
            <a:r>
              <a:rPr lang="en-CA" dirty="0">
                <a:cs typeface="+mj-cs"/>
              </a:rPr>
              <a:t> Cain was “marked” for identity: </a:t>
            </a:r>
            <a:r>
              <a:rPr lang="en-CA" sz="2400" b="1" u="sng" dirty="0">
                <a:cs typeface="+mj-cs"/>
              </a:rPr>
              <a:t>Genesis 4:15b ESV</a:t>
            </a:r>
            <a:endParaRPr lang="en-CA" b="1" u="sng" dirty="0">
              <a:cs typeface="+mj-cs"/>
            </a:endParaRPr>
          </a:p>
          <a:p>
            <a:pPr marL="457200" lvl="1" indent="0">
              <a:buNone/>
            </a:pPr>
            <a:r>
              <a:rPr lang="en-CA" dirty="0">
                <a:cs typeface="+mj-cs"/>
              </a:rPr>
              <a:t>And </a:t>
            </a:r>
            <a:r>
              <a:rPr lang="en-CA" b="1" dirty="0">
                <a:highlight>
                  <a:srgbClr val="FFFF00"/>
                </a:highlight>
                <a:cs typeface="+mj-cs"/>
              </a:rPr>
              <a:t>the LORD put a mark on Cain</a:t>
            </a:r>
            <a:r>
              <a:rPr lang="en-CA" dirty="0">
                <a:cs typeface="+mj-cs"/>
              </a:rPr>
              <a:t>, lest any who found him should attack him. </a:t>
            </a:r>
          </a:p>
          <a:p>
            <a:pPr>
              <a:spcBef>
                <a:spcPts val="500"/>
              </a:spcBef>
            </a:pPr>
            <a:r>
              <a:rPr lang="en-CA" dirty="0">
                <a:cs typeface="+mj-cs"/>
              </a:rPr>
              <a:t> The Hebrew word is </a:t>
            </a:r>
            <a:r>
              <a:rPr lang="en-CA" sz="3200" dirty="0">
                <a:cs typeface="+mj-cs"/>
              </a:rPr>
              <a:t> </a:t>
            </a:r>
            <a:r>
              <a:rPr lang="he-IL" sz="3200" dirty="0">
                <a:cs typeface="+mj-cs"/>
              </a:rPr>
              <a:t>או</a:t>
            </a:r>
            <a:r>
              <a:rPr lang="he-IL" sz="3200" dirty="0">
                <a:latin typeface="Calibri" panose="020F0502020204030204" pitchFamily="34" charset="0"/>
                <a:cs typeface="Calibri" panose="020F0502020204030204" pitchFamily="34" charset="0"/>
              </a:rPr>
              <a:t>ֺ</a:t>
            </a:r>
            <a:r>
              <a:rPr lang="he-IL" sz="3200" dirty="0">
                <a:cs typeface="+mj-cs"/>
              </a:rPr>
              <a:t>ת</a:t>
            </a:r>
            <a:r>
              <a:rPr lang="en-CA" sz="3200" dirty="0">
                <a:cs typeface="+mj-cs"/>
              </a:rPr>
              <a:t> </a:t>
            </a:r>
            <a:r>
              <a:rPr lang="en-CA" dirty="0">
                <a:cs typeface="+mj-cs"/>
              </a:rPr>
              <a:t> - ´</a:t>
            </a:r>
            <a:r>
              <a:rPr lang="en-CA" dirty="0" err="1">
                <a:cs typeface="+mj-cs"/>
              </a:rPr>
              <a:t>oth</a:t>
            </a:r>
            <a:r>
              <a:rPr lang="en-CA" dirty="0">
                <a:cs typeface="+mj-cs"/>
              </a:rPr>
              <a:t>, a more common word for “sign”: it is used for the </a:t>
            </a:r>
            <a:r>
              <a:rPr lang="en-CA" b="1" dirty="0">
                <a:highlight>
                  <a:srgbClr val="FFFF00"/>
                </a:highlight>
                <a:cs typeface="+mj-cs"/>
              </a:rPr>
              <a:t>redemption of firstborn</a:t>
            </a:r>
            <a:r>
              <a:rPr lang="en-CA" dirty="0">
                <a:cs typeface="+mj-cs"/>
              </a:rPr>
              <a:t> and for </a:t>
            </a:r>
            <a:r>
              <a:rPr lang="en-CA" b="1" dirty="0">
                <a:highlight>
                  <a:srgbClr val="FFFF00"/>
                </a:highlight>
                <a:cs typeface="+mj-cs"/>
              </a:rPr>
              <a:t>the Sabbath</a:t>
            </a:r>
            <a:r>
              <a:rPr lang="en-CA" dirty="0">
                <a:cs typeface="+mj-cs"/>
              </a:rPr>
              <a:t>: </a:t>
            </a:r>
            <a:r>
              <a:rPr lang="en-CA" sz="2400" b="1" u="sng" dirty="0">
                <a:cs typeface="+mj-cs"/>
              </a:rPr>
              <a:t>Exodus 13:15b</a:t>
            </a:r>
            <a:r>
              <a:rPr lang="el-GR" sz="2400" b="1" u="sng" dirty="0">
                <a:cs typeface="Calibri" panose="020F0502020204030204" pitchFamily="34" charset="0"/>
              </a:rPr>
              <a:t>β</a:t>
            </a:r>
            <a:r>
              <a:rPr lang="en-CA" sz="2400" b="1" u="sng" dirty="0">
                <a:cs typeface="Calibri" panose="020F0502020204030204" pitchFamily="34" charset="0"/>
              </a:rPr>
              <a:t>-16, 31:13 ESV</a:t>
            </a:r>
            <a:r>
              <a:rPr lang="en-CA" dirty="0">
                <a:cs typeface="+mj-cs"/>
              </a:rPr>
              <a:t> </a:t>
            </a:r>
          </a:p>
          <a:p>
            <a:pPr marL="457200" lvl="1" indent="0">
              <a:spcBef>
                <a:spcPts val="0"/>
              </a:spcBef>
              <a:buNone/>
            </a:pPr>
            <a:r>
              <a:rPr lang="en-CA" dirty="0">
                <a:cs typeface="+mj-cs"/>
              </a:rPr>
              <a:t>… all the firstborn of my sons I redeem.  It shall be as a </a:t>
            </a:r>
            <a:r>
              <a:rPr lang="en-CA" b="1" dirty="0">
                <a:highlight>
                  <a:srgbClr val="FFFF00"/>
                </a:highlight>
                <a:cs typeface="+mj-cs"/>
              </a:rPr>
              <a:t>[´</a:t>
            </a:r>
            <a:r>
              <a:rPr lang="en-CA" b="1" dirty="0" err="1">
                <a:highlight>
                  <a:srgbClr val="FFFF00"/>
                </a:highlight>
                <a:cs typeface="+mj-cs"/>
              </a:rPr>
              <a:t>oth</a:t>
            </a:r>
            <a:r>
              <a:rPr lang="en-CA" b="1" dirty="0">
                <a:highlight>
                  <a:srgbClr val="FFFF00"/>
                </a:highlight>
                <a:cs typeface="+mj-cs"/>
              </a:rPr>
              <a:t>]</a:t>
            </a:r>
            <a:r>
              <a:rPr lang="en-CA" dirty="0">
                <a:cs typeface="+mj-cs"/>
              </a:rPr>
              <a:t> on your hand or frontlets between your eyes, for by a strong hand the LORD brought us out of Egypt.</a:t>
            </a:r>
          </a:p>
          <a:p>
            <a:pPr marL="457200" lvl="1" indent="0">
              <a:spcBef>
                <a:spcPts val="0"/>
              </a:spcBef>
              <a:buNone/>
            </a:pPr>
            <a:r>
              <a:rPr lang="en-CA" dirty="0">
                <a:cs typeface="+mj-cs"/>
              </a:rPr>
              <a:t>Above all you shall keep my Sabbaths, for this is a </a:t>
            </a:r>
            <a:r>
              <a:rPr lang="en-CA" b="1" dirty="0">
                <a:highlight>
                  <a:srgbClr val="FFFF00"/>
                </a:highlight>
                <a:cs typeface="+mj-cs"/>
              </a:rPr>
              <a:t>[´</a:t>
            </a:r>
            <a:r>
              <a:rPr lang="en-CA" b="1" dirty="0" err="1">
                <a:highlight>
                  <a:srgbClr val="FFFF00"/>
                </a:highlight>
                <a:cs typeface="+mj-cs"/>
              </a:rPr>
              <a:t>oth</a:t>
            </a:r>
            <a:r>
              <a:rPr lang="en-CA" b="1" dirty="0">
                <a:highlight>
                  <a:srgbClr val="FFFF00"/>
                </a:highlight>
                <a:cs typeface="+mj-cs"/>
              </a:rPr>
              <a:t>]</a:t>
            </a:r>
            <a:r>
              <a:rPr lang="en-CA" dirty="0">
                <a:cs typeface="+mj-cs"/>
              </a:rPr>
              <a:t> between me and you throughout your generations …</a:t>
            </a:r>
          </a:p>
        </p:txBody>
      </p:sp>
    </p:spTree>
    <p:extLst>
      <p:ext uri="{BB962C8B-B14F-4D97-AF65-F5344CB8AC3E}">
        <p14:creationId xmlns:p14="http://schemas.microsoft.com/office/powerpoint/2010/main" val="1345744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EE3225-5A7F-6F7A-92C6-7DC861A3F8A6}"/>
              </a:ext>
            </a:extLst>
          </p:cNvPr>
          <p:cNvSpPr txBox="1"/>
          <p:nvPr/>
        </p:nvSpPr>
        <p:spPr>
          <a:xfrm>
            <a:off x="0" y="0"/>
            <a:ext cx="12192000" cy="6711068"/>
          </a:xfrm>
          <a:prstGeom prst="rect">
            <a:avLst/>
          </a:prstGeom>
          <a:noFill/>
        </p:spPr>
        <p:txBody>
          <a:bodyPr wrap="square" rtlCol="0">
            <a:spAutoFit/>
          </a:bodyPr>
          <a:lstStyle/>
          <a:p>
            <a:pPr marL="236538" indent="-236538">
              <a:lnSpc>
                <a:spcPct val="90000"/>
              </a:lnSpc>
              <a:buFont typeface="Arial" panose="020B0604020202020204" pitchFamily="34" charset="0"/>
              <a:buChar char="•"/>
            </a:pPr>
            <a:r>
              <a:rPr lang="en-CA" sz="2800" dirty="0"/>
              <a:t>In the </a:t>
            </a:r>
            <a:r>
              <a:rPr lang="en-CA" sz="2800" b="1" dirty="0">
                <a:highlight>
                  <a:srgbClr val="FFFF00"/>
                </a:highlight>
              </a:rPr>
              <a:t>New Testament</a:t>
            </a:r>
            <a:r>
              <a:rPr lang="en-CA" sz="2800" dirty="0"/>
              <a:t>, the verb </a:t>
            </a:r>
            <a:r>
              <a:rPr lang="el-GR" sz="2800" dirty="0"/>
              <a:t>σφραγίζω </a:t>
            </a:r>
            <a:r>
              <a:rPr lang="en-CA" sz="2800" dirty="0"/>
              <a:t>- </a:t>
            </a:r>
            <a:r>
              <a:rPr lang="en-CA" sz="2800" dirty="0" err="1"/>
              <a:t>sphragizō</a:t>
            </a:r>
            <a:r>
              <a:rPr lang="en-CA" sz="2800" dirty="0"/>
              <a:t> is used for “sealing” or “marking”; the related feminine noun </a:t>
            </a:r>
            <a:r>
              <a:rPr lang="el-GR" sz="2800" dirty="0"/>
              <a:t>σφραγίς </a:t>
            </a:r>
            <a:r>
              <a:rPr lang="en-CA" sz="2800" dirty="0"/>
              <a:t>- </a:t>
            </a:r>
            <a:r>
              <a:rPr lang="en-CA" sz="2800" dirty="0" err="1"/>
              <a:t>sphragis</a:t>
            </a:r>
            <a:r>
              <a:rPr lang="en-CA" sz="2800" dirty="0"/>
              <a:t> is used for a “mark” or a “sign”: </a:t>
            </a:r>
            <a:r>
              <a:rPr lang="en-CA" sz="2400" b="1" u="sng" dirty="0"/>
              <a:t>Revelation 7:2-3 ESV</a:t>
            </a:r>
            <a:endParaRPr lang="en-CA" sz="2800" b="1" u="sng" dirty="0"/>
          </a:p>
          <a:p>
            <a:pPr lvl="1">
              <a:lnSpc>
                <a:spcPct val="90000"/>
              </a:lnSpc>
            </a:pPr>
            <a:r>
              <a:rPr lang="en-CA" sz="2400" dirty="0"/>
              <a:t>Then I saw another angel ascending from the rising of the sun, </a:t>
            </a:r>
            <a:r>
              <a:rPr lang="en-CA" sz="2400" b="1" dirty="0">
                <a:highlight>
                  <a:srgbClr val="FFFF00"/>
                </a:highlight>
              </a:rPr>
              <a:t>with the [</a:t>
            </a:r>
            <a:r>
              <a:rPr lang="en-CA" sz="2400" b="1" dirty="0" err="1">
                <a:highlight>
                  <a:srgbClr val="FFFF00"/>
                </a:highlight>
              </a:rPr>
              <a:t>sphragis</a:t>
            </a:r>
            <a:r>
              <a:rPr lang="en-CA" sz="2400" b="1" dirty="0">
                <a:highlight>
                  <a:srgbClr val="FFFF00"/>
                </a:highlight>
              </a:rPr>
              <a:t>] of the living God</a:t>
            </a:r>
            <a:r>
              <a:rPr lang="en-CA" sz="2400" dirty="0"/>
              <a:t>, and he called with a loud voice to the four angels who had been given power to harm earth and sea,  saying, “Do not harm the earth or the sea or the trees, </a:t>
            </a:r>
            <a:r>
              <a:rPr lang="en-CA" sz="2400" b="1" dirty="0">
                <a:highlight>
                  <a:srgbClr val="FFFF00"/>
                </a:highlight>
              </a:rPr>
              <a:t>until we have [</a:t>
            </a:r>
            <a:r>
              <a:rPr lang="en-CA" sz="2400" b="1" dirty="0" err="1">
                <a:highlight>
                  <a:srgbClr val="FFFF00"/>
                </a:highlight>
              </a:rPr>
              <a:t>sphragizō</a:t>
            </a:r>
            <a:r>
              <a:rPr lang="en-CA" sz="2400" b="1" dirty="0">
                <a:highlight>
                  <a:srgbClr val="FFFF00"/>
                </a:highlight>
              </a:rPr>
              <a:t>] the servants of our God on their foreheads</a:t>
            </a:r>
            <a:r>
              <a:rPr lang="en-CA" sz="2400" dirty="0"/>
              <a:t>.”</a:t>
            </a:r>
          </a:p>
          <a:p>
            <a:pPr marL="236538" indent="-236538">
              <a:lnSpc>
                <a:spcPct val="90000"/>
              </a:lnSpc>
              <a:spcBef>
                <a:spcPts val="500"/>
              </a:spcBef>
              <a:buFont typeface="Arial" panose="020B0604020202020204" pitchFamily="34" charset="0"/>
              <a:buChar char="•"/>
            </a:pPr>
            <a:r>
              <a:rPr lang="en-CA" sz="2800" dirty="0"/>
              <a:t>Christians bear a “seal” from God: </a:t>
            </a:r>
            <a:r>
              <a:rPr lang="en-CA" sz="2400" b="1" u="sng" dirty="0"/>
              <a:t>2 Timothy 2:15a, 19a ESV</a:t>
            </a:r>
          </a:p>
          <a:p>
            <a:pPr lvl="1">
              <a:lnSpc>
                <a:spcPct val="90000"/>
              </a:lnSpc>
            </a:pPr>
            <a:r>
              <a:rPr lang="en-CA" sz="2400" dirty="0"/>
              <a:t>Do your best to present yourself to God as one approved … God’s firm foundation stands, </a:t>
            </a:r>
            <a:r>
              <a:rPr lang="en-CA" sz="2400" b="1" dirty="0">
                <a:highlight>
                  <a:srgbClr val="FFFF00"/>
                </a:highlight>
              </a:rPr>
              <a:t>bearing this [</a:t>
            </a:r>
            <a:r>
              <a:rPr lang="en-CA" sz="2400" b="1" dirty="0" err="1">
                <a:highlight>
                  <a:srgbClr val="FFFF00"/>
                </a:highlight>
              </a:rPr>
              <a:t>sphragis</a:t>
            </a:r>
            <a:r>
              <a:rPr lang="en-CA" sz="2400" b="1" dirty="0">
                <a:highlight>
                  <a:srgbClr val="FFFF00"/>
                </a:highlight>
              </a:rPr>
              <a:t>]</a:t>
            </a:r>
            <a:r>
              <a:rPr lang="en-CA" sz="2400" dirty="0"/>
              <a:t>: “</a:t>
            </a:r>
            <a:r>
              <a:rPr lang="en-CA" sz="2400" b="1" dirty="0">
                <a:highlight>
                  <a:srgbClr val="FFFF00"/>
                </a:highlight>
              </a:rPr>
              <a:t>The Lord knows those who are his</a:t>
            </a:r>
            <a:r>
              <a:rPr lang="en-CA" sz="2400" dirty="0"/>
              <a:t> …”</a:t>
            </a:r>
          </a:p>
          <a:p>
            <a:pPr marL="236538" indent="-236538">
              <a:lnSpc>
                <a:spcPct val="90000"/>
              </a:lnSpc>
              <a:spcBef>
                <a:spcPts val="500"/>
              </a:spcBef>
              <a:buFont typeface="Arial" panose="020B0604020202020204" pitchFamily="34" charset="0"/>
              <a:buChar char="•"/>
            </a:pPr>
            <a:r>
              <a:rPr lang="en-CA" sz="2800" b="1" dirty="0">
                <a:highlight>
                  <a:srgbClr val="FFFF00"/>
                </a:highlight>
              </a:rPr>
              <a:t>The “seal” is the Holy Spirt</a:t>
            </a:r>
            <a:r>
              <a:rPr lang="en-CA" sz="2800" dirty="0"/>
              <a:t>: </a:t>
            </a:r>
            <a:r>
              <a:rPr lang="en-CA" sz="2400" b="1" u="sng" dirty="0"/>
              <a:t>2 Corinthians 1:21-22, Ephesians 1:13-14a ESV</a:t>
            </a:r>
            <a:endParaRPr lang="en-CA" sz="2800" b="1" u="sng" dirty="0"/>
          </a:p>
          <a:p>
            <a:pPr lvl="1">
              <a:lnSpc>
                <a:spcPct val="90000"/>
              </a:lnSpc>
            </a:pPr>
            <a:r>
              <a:rPr lang="en-CA" sz="2400" dirty="0"/>
              <a:t>And it is God who establishes us with you in Christ, and has anointed us, and </a:t>
            </a:r>
            <a:r>
              <a:rPr lang="en-CA" sz="2400" b="1" dirty="0">
                <a:highlight>
                  <a:srgbClr val="FFFF00"/>
                </a:highlight>
              </a:rPr>
              <a:t>who also [</a:t>
            </a:r>
            <a:r>
              <a:rPr lang="en-CA" sz="2400" b="1" dirty="0" err="1">
                <a:highlight>
                  <a:srgbClr val="FFFF00"/>
                </a:highlight>
              </a:rPr>
              <a:t>sphragizō</a:t>
            </a:r>
            <a:r>
              <a:rPr lang="en-CA" sz="2400" b="1" dirty="0">
                <a:highlight>
                  <a:srgbClr val="FFFF00"/>
                </a:highlight>
              </a:rPr>
              <a:t>] us</a:t>
            </a:r>
            <a:r>
              <a:rPr lang="en-CA" sz="2400" dirty="0"/>
              <a:t> and </a:t>
            </a:r>
            <a:r>
              <a:rPr lang="en-CA" sz="2400" b="1" dirty="0">
                <a:highlight>
                  <a:srgbClr val="FFFF00"/>
                </a:highlight>
              </a:rPr>
              <a:t>given us his Spirit</a:t>
            </a:r>
            <a:r>
              <a:rPr lang="en-CA" sz="2400" dirty="0"/>
              <a:t> in our hearts as a guarantee.</a:t>
            </a:r>
          </a:p>
          <a:p>
            <a:pPr lvl="1">
              <a:lnSpc>
                <a:spcPct val="90000"/>
              </a:lnSpc>
            </a:pPr>
            <a:r>
              <a:rPr lang="en-CA" sz="2400" dirty="0"/>
              <a:t>In him you also, when you heard the word of truth, the gospel of your salvation, and believed in him, </a:t>
            </a:r>
            <a:r>
              <a:rPr lang="en-CA" sz="2400" b="1" dirty="0">
                <a:highlight>
                  <a:srgbClr val="FFFF00"/>
                </a:highlight>
              </a:rPr>
              <a:t>[</a:t>
            </a:r>
            <a:r>
              <a:rPr lang="en-CA" sz="2400" b="1" dirty="0" err="1">
                <a:highlight>
                  <a:srgbClr val="FFFF00"/>
                </a:highlight>
              </a:rPr>
              <a:t>sphragizō</a:t>
            </a:r>
            <a:r>
              <a:rPr lang="en-CA" sz="2400" b="1" dirty="0">
                <a:highlight>
                  <a:srgbClr val="FFFF00"/>
                </a:highlight>
              </a:rPr>
              <a:t>]</a:t>
            </a:r>
            <a:r>
              <a:rPr lang="en-CA" sz="2400" dirty="0"/>
              <a:t> </a:t>
            </a:r>
            <a:r>
              <a:rPr lang="en-CA" sz="2400" b="1" dirty="0">
                <a:highlight>
                  <a:srgbClr val="FFFF00"/>
                </a:highlight>
              </a:rPr>
              <a:t>with the promised Holy Spirit</a:t>
            </a:r>
            <a:r>
              <a:rPr lang="en-CA" sz="2400" dirty="0"/>
              <a:t>, [which] is the guarantee of our inheritance</a:t>
            </a:r>
          </a:p>
          <a:p>
            <a:pPr marL="236538" indent="-236538">
              <a:lnSpc>
                <a:spcPct val="90000"/>
              </a:lnSpc>
              <a:spcBef>
                <a:spcPts val="500"/>
              </a:spcBef>
              <a:buFont typeface="Arial" panose="020B0604020202020204" pitchFamily="34" charset="0"/>
              <a:buChar char="•"/>
            </a:pPr>
            <a:r>
              <a:rPr lang="en-CA" sz="2800" dirty="0"/>
              <a:t>Clearly the “marking” by the “man with the writing case” </a:t>
            </a:r>
            <a:r>
              <a:rPr lang="en-CA" sz="2800" b="1" dirty="0">
                <a:highlight>
                  <a:srgbClr val="FFFF00"/>
                </a:highlight>
              </a:rPr>
              <a:t>was to identify either</a:t>
            </a:r>
            <a:r>
              <a:rPr lang="en-CA" sz="2800" dirty="0"/>
              <a:t> “true worshippers” or </a:t>
            </a:r>
            <a:r>
              <a:rPr lang="en-CA" sz="2800" b="1" dirty="0">
                <a:highlight>
                  <a:srgbClr val="FFFF00"/>
                </a:highlight>
              </a:rPr>
              <a:t>those who were being called</a:t>
            </a:r>
            <a:r>
              <a:rPr lang="en-CA" sz="2800" dirty="0"/>
              <a:t> to be “true worshippers” – but </a:t>
            </a:r>
            <a:r>
              <a:rPr lang="en-CA" sz="2800" b="1" dirty="0">
                <a:highlight>
                  <a:srgbClr val="FFFF00"/>
                </a:highlight>
              </a:rPr>
              <a:t>the vision does NOT extend to actually showing anyone as “marked” </a:t>
            </a:r>
          </a:p>
        </p:txBody>
      </p:sp>
    </p:spTree>
    <p:extLst>
      <p:ext uri="{BB962C8B-B14F-4D97-AF65-F5344CB8AC3E}">
        <p14:creationId xmlns:p14="http://schemas.microsoft.com/office/powerpoint/2010/main" val="166448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0744-7797-B4D4-352D-42A84A669F6D}"/>
              </a:ext>
            </a:extLst>
          </p:cNvPr>
          <p:cNvSpPr>
            <a:spLocks noGrp="1"/>
          </p:cNvSpPr>
          <p:nvPr>
            <p:ph type="title"/>
          </p:nvPr>
        </p:nvSpPr>
        <p:spPr>
          <a:xfrm>
            <a:off x="838200" y="1"/>
            <a:ext cx="10515600" cy="1134532"/>
          </a:xfrm>
        </p:spPr>
        <p:txBody>
          <a:bodyPr/>
          <a:lstStyle/>
          <a:p>
            <a:pPr algn="ctr"/>
            <a:r>
              <a:rPr lang="en-CA" dirty="0">
                <a:latin typeface="Arial Black" panose="020B0A04020102020204" pitchFamily="34" charset="0"/>
              </a:rPr>
              <a:t>Ezekiel’s Despair</a:t>
            </a:r>
          </a:p>
        </p:txBody>
      </p:sp>
      <p:sp>
        <p:nvSpPr>
          <p:cNvPr id="3" name="Content Placeholder 2">
            <a:extLst>
              <a:ext uri="{FF2B5EF4-FFF2-40B4-BE49-F238E27FC236}">
                <a16:creationId xmlns:a16="http://schemas.microsoft.com/office/drawing/2014/main" id="{47A86AE0-E407-3300-C160-27057A2CC009}"/>
              </a:ext>
            </a:extLst>
          </p:cNvPr>
          <p:cNvSpPr>
            <a:spLocks noGrp="1"/>
          </p:cNvSpPr>
          <p:nvPr>
            <p:ph idx="1"/>
          </p:nvPr>
        </p:nvSpPr>
        <p:spPr>
          <a:xfrm>
            <a:off x="-1" y="1134533"/>
            <a:ext cx="12192001" cy="5723466"/>
          </a:xfrm>
        </p:spPr>
        <p:txBody>
          <a:bodyPr/>
          <a:lstStyle/>
          <a:p>
            <a:r>
              <a:rPr lang="en-CA" dirty="0"/>
              <a:t>This is one of the brief snippets in which we get a glimpse of Ezekiel’s personality:</a:t>
            </a:r>
          </a:p>
          <a:p>
            <a:pPr marL="457200" lvl="1" indent="0">
              <a:buNone/>
            </a:pPr>
            <a:r>
              <a:rPr lang="en-CA" b="1" u="sng" dirty="0"/>
              <a:t>Ezekiel 9:8 ESV</a:t>
            </a:r>
          </a:p>
          <a:p>
            <a:pPr marL="457200" lvl="1" indent="0">
              <a:buNone/>
            </a:pPr>
            <a:r>
              <a:rPr lang="en-CA" dirty="0"/>
              <a:t>And while they were striking, and I was left alone, I fell upon my face, and cried, “Ah, Lord GOD!  </a:t>
            </a:r>
            <a:r>
              <a:rPr lang="en-CA" b="1" dirty="0">
                <a:highlight>
                  <a:srgbClr val="FFFF00"/>
                </a:highlight>
              </a:rPr>
              <a:t>Will you destroy all the remnant of Israel</a:t>
            </a:r>
            <a:r>
              <a:rPr lang="en-CA" dirty="0"/>
              <a:t> in the outpouring of your wrath on Jerusalem?”</a:t>
            </a:r>
          </a:p>
          <a:p>
            <a:r>
              <a:rPr lang="en-CA" dirty="0"/>
              <a:t>YHWH answers in the affirmative: </a:t>
            </a:r>
            <a:r>
              <a:rPr lang="en-CA" sz="2400" b="1" u="sng" dirty="0"/>
              <a:t>Ezekiel 9:9-10 ESV</a:t>
            </a:r>
            <a:endParaRPr lang="en-CA" b="1" u="sng" dirty="0"/>
          </a:p>
          <a:p>
            <a:pPr marL="457200" lvl="1" indent="0">
              <a:buNone/>
            </a:pPr>
            <a:r>
              <a:rPr lang="en-CA" dirty="0"/>
              <a:t>Then he said to me, “The [iniquity] of the house of Israel and Judah is exceedingly great.  The </a:t>
            </a:r>
            <a:r>
              <a:rPr lang="en-CA" b="1" dirty="0">
                <a:highlight>
                  <a:srgbClr val="FFFF00"/>
                </a:highlight>
              </a:rPr>
              <a:t>land is full of blood</a:t>
            </a:r>
            <a:r>
              <a:rPr lang="en-CA" dirty="0"/>
              <a:t>, and the </a:t>
            </a:r>
            <a:r>
              <a:rPr lang="en-CA" b="1" dirty="0">
                <a:highlight>
                  <a:srgbClr val="FFFF00"/>
                </a:highlight>
              </a:rPr>
              <a:t>city full of injustice</a:t>
            </a:r>
            <a:r>
              <a:rPr lang="en-CA" dirty="0"/>
              <a:t>. For they say, ‘</a:t>
            </a:r>
            <a:r>
              <a:rPr lang="en-CA" b="1" dirty="0">
                <a:highlight>
                  <a:srgbClr val="FFFF00"/>
                </a:highlight>
              </a:rPr>
              <a:t>The LORD has forsaken the land</a:t>
            </a:r>
            <a:r>
              <a:rPr lang="en-CA" dirty="0"/>
              <a:t>, and </a:t>
            </a:r>
            <a:r>
              <a:rPr lang="en-CA" b="1" dirty="0">
                <a:highlight>
                  <a:srgbClr val="FFFF00"/>
                </a:highlight>
              </a:rPr>
              <a:t>the LORD does not see</a:t>
            </a:r>
            <a:r>
              <a:rPr lang="en-CA" dirty="0"/>
              <a:t>.’  As for me, my eye will not spare, nor will I have pity; I will bring their deeds upon their heads.”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dirty="0"/>
              <a:t>The “man with the writing case” reports back, but does NOT indicate whether or NOT he was able to “mark” anyone:  </a:t>
            </a:r>
            <a:r>
              <a:rPr kumimoji="0" lang="en-CA" sz="2400" b="1" i="0" u="sng" strike="noStrike" kern="1200" cap="none" spc="0" normalizeH="0" baseline="0" noProof="0" dirty="0">
                <a:ln>
                  <a:noFill/>
                </a:ln>
                <a:solidFill>
                  <a:prstClr val="black"/>
                </a:solidFill>
                <a:effectLst/>
                <a:uLnTx/>
                <a:uFillTx/>
                <a:latin typeface="Calibri" panose="020F0502020204030204"/>
                <a:ea typeface="+mn-ea"/>
                <a:cs typeface="+mn-cs"/>
              </a:rPr>
              <a:t>Ezekiel 9:11 ESV</a:t>
            </a:r>
            <a:endPar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r>
              <a:rPr lang="en-CA" dirty="0"/>
              <a:t>And behold, the man clothed in linen, with the writing case at his waist, brought back word, saying, “</a:t>
            </a:r>
            <a:r>
              <a:rPr lang="en-CA" b="1" dirty="0">
                <a:highlight>
                  <a:srgbClr val="FFFF00"/>
                </a:highlight>
              </a:rPr>
              <a:t>I have done as you commanded me</a:t>
            </a:r>
            <a:r>
              <a:rPr lang="en-CA" dirty="0"/>
              <a:t>.”</a:t>
            </a:r>
          </a:p>
        </p:txBody>
      </p:sp>
    </p:spTree>
    <p:extLst>
      <p:ext uri="{BB962C8B-B14F-4D97-AF65-F5344CB8AC3E}">
        <p14:creationId xmlns:p14="http://schemas.microsoft.com/office/powerpoint/2010/main" val="205358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1871-79BA-98B6-C348-8E74ABF58146}"/>
              </a:ext>
            </a:extLst>
          </p:cNvPr>
          <p:cNvSpPr>
            <a:spLocks noGrp="1"/>
          </p:cNvSpPr>
          <p:nvPr>
            <p:ph type="title"/>
          </p:nvPr>
        </p:nvSpPr>
        <p:spPr>
          <a:xfrm>
            <a:off x="838200" y="1"/>
            <a:ext cx="10515600" cy="1171073"/>
          </a:xfrm>
        </p:spPr>
        <p:txBody>
          <a:bodyPr/>
          <a:lstStyle/>
          <a:p>
            <a:pPr algn="ctr"/>
            <a:r>
              <a:rPr lang="en-CA" dirty="0">
                <a:latin typeface="Arial Black" panose="020B0A04020102020204" pitchFamily="34" charset="0"/>
              </a:rPr>
              <a:t>Destruction by Fire</a:t>
            </a:r>
          </a:p>
        </p:txBody>
      </p:sp>
      <p:sp>
        <p:nvSpPr>
          <p:cNvPr id="3" name="Content Placeholder 2">
            <a:extLst>
              <a:ext uri="{FF2B5EF4-FFF2-40B4-BE49-F238E27FC236}">
                <a16:creationId xmlns:a16="http://schemas.microsoft.com/office/drawing/2014/main" id="{74938C40-D84E-05DB-78B4-97FD133E4971}"/>
              </a:ext>
            </a:extLst>
          </p:cNvPr>
          <p:cNvSpPr>
            <a:spLocks noGrp="1"/>
          </p:cNvSpPr>
          <p:nvPr>
            <p:ph idx="1"/>
          </p:nvPr>
        </p:nvSpPr>
        <p:spPr>
          <a:xfrm>
            <a:off x="417095" y="1171074"/>
            <a:ext cx="11454064" cy="5686925"/>
          </a:xfrm>
        </p:spPr>
        <p:txBody>
          <a:bodyPr/>
          <a:lstStyle/>
          <a:p>
            <a:r>
              <a:rPr lang="en-CA" dirty="0"/>
              <a:t>YHWH commands the “man clothed in linen” to burn the city: </a:t>
            </a:r>
          </a:p>
          <a:p>
            <a:pPr marL="457200" lvl="1" indent="0">
              <a:buNone/>
            </a:pPr>
            <a:r>
              <a:rPr lang="en-CA" b="1" u="sng" dirty="0"/>
              <a:t>Ezekiel 10:1-2 ESV</a:t>
            </a:r>
            <a:endParaRPr lang="en-CA" sz="2800" b="1" u="sng" dirty="0"/>
          </a:p>
          <a:p>
            <a:pPr marL="457200" lvl="1" indent="0">
              <a:spcBef>
                <a:spcPts val="0"/>
              </a:spcBef>
              <a:buNone/>
            </a:pPr>
            <a:r>
              <a:rPr lang="en-CA" dirty="0"/>
              <a:t>Then I looked, and behold, on the expanse that was over the heads of the cherubim there appeared above them something like a sapphire, in appearance like a throne.  And he said to the man clothed in linen, “Go in among the whirling wheels underneath the cherubim.  </a:t>
            </a:r>
            <a:r>
              <a:rPr lang="en-CA" b="1" dirty="0">
                <a:highlight>
                  <a:srgbClr val="FFFF00"/>
                </a:highlight>
              </a:rPr>
              <a:t>Fill your hands with burning coals from between the cherubim, and scatter them over the city</a:t>
            </a:r>
            <a:r>
              <a:rPr lang="en-CA"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dirty="0"/>
              <a:t>The “man clothed in linen” complies: </a:t>
            </a:r>
          </a:p>
          <a:p>
            <a:pPr marL="457200" lvl="1" indent="0">
              <a:buNone/>
              <a:defRPr/>
            </a:pPr>
            <a:r>
              <a:rPr kumimoji="0" lang="en-CA" b="1" i="0" u="sng" strike="noStrike" kern="1200" cap="none" spc="0" normalizeH="0" baseline="0" noProof="0" dirty="0">
                <a:ln>
                  <a:noFill/>
                </a:ln>
                <a:solidFill>
                  <a:prstClr val="black"/>
                </a:solidFill>
                <a:effectLst/>
                <a:uLnTx/>
                <a:uFillTx/>
                <a:latin typeface="Calibri" panose="020F0502020204030204"/>
                <a:ea typeface="+mn-ea"/>
                <a:cs typeface="+mn-cs"/>
              </a:rPr>
              <a:t>Ezekiel 10:6-7 ESV</a:t>
            </a:r>
          </a:p>
          <a:p>
            <a:pPr marL="457200" lvl="1" indent="0">
              <a:spcBef>
                <a:spcPts val="0"/>
              </a:spcBef>
              <a:buNone/>
              <a:defRPr/>
            </a:pPr>
            <a:r>
              <a:rPr kumimoji="0" lang="en-CA" i="0" strike="noStrike" kern="1200" cap="none" spc="0" normalizeH="0" baseline="0" noProof="0" dirty="0">
                <a:ln>
                  <a:noFill/>
                </a:ln>
                <a:solidFill>
                  <a:prstClr val="black"/>
                </a:solidFill>
                <a:effectLst/>
                <a:uLnTx/>
                <a:uFillTx/>
                <a:latin typeface="Calibri" panose="020F0502020204030204"/>
                <a:ea typeface="+mn-ea"/>
                <a:cs typeface="+mn-cs"/>
              </a:rPr>
              <a:t>And when he commanded the man clothed in linen, “</a:t>
            </a:r>
            <a:r>
              <a:rPr kumimoji="0" lang="en-CA" b="1" i="0"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Take fire from between the whirling wheels</a:t>
            </a:r>
            <a:r>
              <a:rPr kumimoji="0" lang="en-CA" i="0" strike="noStrike" kern="1200" cap="none" spc="0" normalizeH="0" baseline="0" noProof="0" dirty="0">
                <a:ln>
                  <a:noFill/>
                </a:ln>
                <a:solidFill>
                  <a:prstClr val="black"/>
                </a:solidFill>
                <a:effectLst/>
                <a:uLnTx/>
                <a:uFillTx/>
                <a:latin typeface="Calibri" panose="020F0502020204030204"/>
                <a:ea typeface="+mn-ea"/>
                <a:cs typeface="+mn-cs"/>
              </a:rPr>
              <a:t>, from between the cherubim,” he went in and stood beside a wheel.  And </a:t>
            </a:r>
            <a:r>
              <a:rPr kumimoji="0" lang="en-CA" b="1" i="0"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 cherub </a:t>
            </a:r>
            <a:r>
              <a:rPr kumimoji="0" lang="en-CA" i="0" strike="noStrike" kern="1200" cap="none" spc="0" normalizeH="0" baseline="0" noProof="0" dirty="0">
                <a:ln>
                  <a:noFill/>
                </a:ln>
                <a:solidFill>
                  <a:prstClr val="black"/>
                </a:solidFill>
                <a:effectLst/>
                <a:uLnTx/>
                <a:uFillTx/>
                <a:latin typeface="Calibri" panose="020F0502020204030204"/>
                <a:ea typeface="+mn-ea"/>
                <a:cs typeface="+mn-cs"/>
              </a:rPr>
              <a:t>stretched out his hand from between the cherubim to the fire that was between the cherubim, and </a:t>
            </a:r>
            <a:r>
              <a:rPr kumimoji="0" lang="en-CA" b="1" i="0"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took some of it and put it into the hands of the man clothed in linen</a:t>
            </a:r>
            <a:r>
              <a:rPr kumimoji="0" lang="en-CA"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b="1" i="0"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who took it and went out</a:t>
            </a:r>
            <a:r>
              <a:rPr kumimoji="0" lang="en-CA" i="0" strike="noStrike" kern="1200" cap="none" spc="0" normalizeH="0" baseline="0" noProof="0" dirty="0">
                <a:ln>
                  <a:noFill/>
                </a:ln>
                <a:solidFill>
                  <a:prstClr val="black"/>
                </a:solidFill>
                <a:effectLst/>
                <a:uLnTx/>
                <a:uFillTx/>
                <a:latin typeface="Calibri" panose="020F0502020204030204"/>
                <a:ea typeface="+mn-ea"/>
                <a:cs typeface="+mn-cs"/>
              </a:rPr>
              <a:t>.</a:t>
            </a:r>
            <a:endParaRPr lang="en-CA" dirty="0"/>
          </a:p>
          <a:p>
            <a:endParaRPr lang="en-CA" dirty="0"/>
          </a:p>
        </p:txBody>
      </p:sp>
    </p:spTree>
    <p:extLst>
      <p:ext uri="{BB962C8B-B14F-4D97-AF65-F5344CB8AC3E}">
        <p14:creationId xmlns:p14="http://schemas.microsoft.com/office/powerpoint/2010/main" val="192305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2147-D87C-FCC2-5834-09FEB48ACC41}"/>
              </a:ext>
            </a:extLst>
          </p:cNvPr>
          <p:cNvSpPr>
            <a:spLocks noGrp="1"/>
          </p:cNvSpPr>
          <p:nvPr>
            <p:ph type="title"/>
          </p:nvPr>
        </p:nvSpPr>
        <p:spPr/>
        <p:txBody>
          <a:bodyPr/>
          <a:lstStyle/>
          <a:p>
            <a:r>
              <a:rPr lang="en-CA" dirty="0">
                <a:latin typeface="Arial Black" panose="020B0A04020102020204" pitchFamily="34" charset="0"/>
              </a:rPr>
              <a:t>Corruption at the Highest Levels</a:t>
            </a:r>
          </a:p>
        </p:txBody>
      </p:sp>
      <p:sp>
        <p:nvSpPr>
          <p:cNvPr id="3" name="Content Placeholder 2">
            <a:extLst>
              <a:ext uri="{FF2B5EF4-FFF2-40B4-BE49-F238E27FC236}">
                <a16:creationId xmlns:a16="http://schemas.microsoft.com/office/drawing/2014/main" id="{A62D373E-1305-BBBF-2718-681B585A3020}"/>
              </a:ext>
            </a:extLst>
          </p:cNvPr>
          <p:cNvSpPr>
            <a:spLocks noGrp="1"/>
          </p:cNvSpPr>
          <p:nvPr>
            <p:ph idx="1"/>
          </p:nvPr>
        </p:nvSpPr>
        <p:spPr/>
        <p:txBody>
          <a:bodyPr/>
          <a:lstStyle/>
          <a:p>
            <a:r>
              <a:rPr lang="en-CA" dirty="0"/>
              <a:t>Ezekiel is taken in </a:t>
            </a:r>
            <a:r>
              <a:rPr lang="en-CA" b="1" dirty="0">
                <a:highlight>
                  <a:srgbClr val="FFFF00"/>
                </a:highlight>
              </a:rPr>
              <a:t>vision</a:t>
            </a:r>
            <a:r>
              <a:rPr lang="en-CA" dirty="0"/>
              <a:t> from Babylonia to Jerusalem</a:t>
            </a:r>
          </a:p>
          <a:p>
            <a:r>
              <a:rPr lang="en-CA" dirty="0"/>
              <a:t>God shows him a series of </a:t>
            </a:r>
            <a:r>
              <a:rPr lang="en-CA" b="1" dirty="0">
                <a:highlight>
                  <a:srgbClr val="FFFF00"/>
                </a:highlight>
              </a:rPr>
              <a:t>abominations, idolatry, in the Temple</a:t>
            </a:r>
          </a:p>
          <a:p>
            <a:r>
              <a:rPr lang="en-CA" dirty="0"/>
              <a:t>The purpose is to identify </a:t>
            </a:r>
            <a:r>
              <a:rPr lang="en-CA" b="1" dirty="0">
                <a:highlight>
                  <a:srgbClr val="FFFF00"/>
                </a:highlight>
              </a:rPr>
              <a:t>the source of the nation’s problems</a:t>
            </a:r>
            <a:r>
              <a:rPr lang="en-CA" dirty="0"/>
              <a:t>: corruption of “thought leaders”</a:t>
            </a:r>
          </a:p>
          <a:p>
            <a:r>
              <a:rPr lang="en-CA" dirty="0"/>
              <a:t>In Israel “thought leaders” were the </a:t>
            </a:r>
            <a:r>
              <a:rPr lang="en-CA" b="1" dirty="0">
                <a:highlight>
                  <a:srgbClr val="FFFF00"/>
                </a:highlight>
              </a:rPr>
              <a:t>priests, prophets, and elders</a:t>
            </a:r>
          </a:p>
          <a:p>
            <a:r>
              <a:rPr lang="en-CA" dirty="0"/>
              <a:t>The problem is the same today: “thought leaders” are </a:t>
            </a:r>
            <a:r>
              <a:rPr lang="en-CA" b="1" dirty="0">
                <a:highlight>
                  <a:srgbClr val="FFFF00"/>
                </a:highlight>
              </a:rPr>
              <a:t>educators, entertainers, politicians, the super-rich</a:t>
            </a:r>
          </a:p>
          <a:p>
            <a:r>
              <a:rPr lang="en-CA" dirty="0"/>
              <a:t>Satan, then and now, utterly corrupted the “thought leaders” bringing corruption to the people </a:t>
            </a:r>
          </a:p>
        </p:txBody>
      </p:sp>
    </p:spTree>
    <p:extLst>
      <p:ext uri="{BB962C8B-B14F-4D97-AF65-F5344CB8AC3E}">
        <p14:creationId xmlns:p14="http://schemas.microsoft.com/office/powerpoint/2010/main" val="2426203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065C-60C0-62E0-90AB-793F5551431C}"/>
              </a:ext>
            </a:extLst>
          </p:cNvPr>
          <p:cNvSpPr>
            <a:spLocks noGrp="1"/>
          </p:cNvSpPr>
          <p:nvPr>
            <p:ph type="title"/>
          </p:nvPr>
        </p:nvSpPr>
        <p:spPr>
          <a:xfrm>
            <a:off x="0" y="0"/>
            <a:ext cx="2646947" cy="2165684"/>
          </a:xfrm>
        </p:spPr>
        <p:txBody>
          <a:bodyPr>
            <a:normAutofit/>
          </a:bodyPr>
          <a:lstStyle/>
          <a:p>
            <a:pPr algn="ctr"/>
            <a:r>
              <a:rPr lang="en-CA" dirty="0">
                <a:latin typeface="Arial Black" panose="020B0A04020102020204" pitchFamily="34" charset="0"/>
              </a:rPr>
              <a:t>The Temple Vision</a:t>
            </a:r>
          </a:p>
        </p:txBody>
      </p:sp>
      <p:pic>
        <p:nvPicPr>
          <p:cNvPr id="5" name="Picture 4">
            <a:extLst>
              <a:ext uri="{FF2B5EF4-FFF2-40B4-BE49-F238E27FC236}">
                <a16:creationId xmlns:a16="http://schemas.microsoft.com/office/drawing/2014/main" id="{6D8B20C3-C1A8-CDC7-CC99-D211C9DD8B02}"/>
              </a:ext>
            </a:extLst>
          </p:cNvPr>
          <p:cNvPicPr>
            <a:picLocks noChangeAspect="1"/>
          </p:cNvPicPr>
          <p:nvPr/>
        </p:nvPicPr>
        <p:blipFill>
          <a:blip r:embed="rId2"/>
          <a:stretch>
            <a:fillRect/>
          </a:stretch>
        </p:blipFill>
        <p:spPr>
          <a:xfrm>
            <a:off x="2646947" y="0"/>
            <a:ext cx="9416955" cy="6858000"/>
          </a:xfrm>
          <a:prstGeom prst="rect">
            <a:avLst/>
          </a:prstGeom>
        </p:spPr>
      </p:pic>
    </p:spTree>
    <p:extLst>
      <p:ext uri="{BB962C8B-B14F-4D97-AF65-F5344CB8AC3E}">
        <p14:creationId xmlns:p14="http://schemas.microsoft.com/office/powerpoint/2010/main" val="265887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5A49-A75B-D811-1E42-9D702E932A65}"/>
              </a:ext>
            </a:extLst>
          </p:cNvPr>
          <p:cNvSpPr>
            <a:spLocks noGrp="1"/>
          </p:cNvSpPr>
          <p:nvPr>
            <p:ph type="title"/>
          </p:nvPr>
        </p:nvSpPr>
        <p:spPr>
          <a:xfrm>
            <a:off x="838200" y="1"/>
            <a:ext cx="10515600" cy="1122946"/>
          </a:xfrm>
        </p:spPr>
        <p:txBody>
          <a:bodyPr/>
          <a:lstStyle/>
          <a:p>
            <a:pPr algn="ctr"/>
            <a:r>
              <a:rPr lang="en-CA" dirty="0">
                <a:latin typeface="Arial Black" panose="020B0A04020102020204" pitchFamily="34" charset="0"/>
              </a:rPr>
              <a:t>The Departure of the </a:t>
            </a:r>
            <a:r>
              <a:rPr lang="en-CA" i="1" dirty="0" err="1">
                <a:latin typeface="Arial Black" panose="020B0A04020102020204" pitchFamily="34" charset="0"/>
              </a:rPr>
              <a:t>kavod</a:t>
            </a:r>
            <a:endParaRPr lang="en-CA" i="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D14D255-17D3-48F0-30A1-3CDBB2B12A27}"/>
              </a:ext>
            </a:extLst>
          </p:cNvPr>
          <p:cNvSpPr>
            <a:spLocks noGrp="1"/>
          </p:cNvSpPr>
          <p:nvPr>
            <p:ph idx="1"/>
          </p:nvPr>
        </p:nvSpPr>
        <p:spPr>
          <a:xfrm>
            <a:off x="0" y="1122947"/>
            <a:ext cx="12192000" cy="5735052"/>
          </a:xfrm>
        </p:spPr>
        <p:txBody>
          <a:bodyPr>
            <a:normAutofit lnSpcReduction="10000"/>
          </a:bodyPr>
          <a:lstStyle/>
          <a:p>
            <a:r>
              <a:rPr lang="en-CA" dirty="0"/>
              <a:t>The Presence of God is </a:t>
            </a:r>
            <a:r>
              <a:rPr lang="en-CA" b="1" dirty="0">
                <a:highlight>
                  <a:srgbClr val="FFFF00"/>
                </a:highlight>
              </a:rPr>
              <a:t>gone from the Temple</a:t>
            </a:r>
            <a:r>
              <a:rPr lang="en-CA" dirty="0"/>
              <a:t>: </a:t>
            </a:r>
            <a:r>
              <a:rPr lang="en-CA" sz="2400" b="1" u="sng" dirty="0"/>
              <a:t>Ezekiel 10:3-4, 18-19 ESV</a:t>
            </a:r>
            <a:endParaRPr lang="en-CA" sz="2400" dirty="0"/>
          </a:p>
          <a:p>
            <a:pPr marL="457200" lvl="1" indent="0">
              <a:buNone/>
            </a:pPr>
            <a:r>
              <a:rPr lang="en-CA" dirty="0"/>
              <a:t> Now the cherubim were standing on the south side of the house, when the man went in, and a cloud filled the inner court.  And </a:t>
            </a:r>
            <a:r>
              <a:rPr lang="en-CA" b="1" dirty="0">
                <a:highlight>
                  <a:srgbClr val="FFFF00"/>
                </a:highlight>
              </a:rPr>
              <a:t>the [</a:t>
            </a:r>
            <a:r>
              <a:rPr lang="en-CA" b="1" dirty="0" err="1">
                <a:highlight>
                  <a:srgbClr val="FFFF00"/>
                </a:highlight>
              </a:rPr>
              <a:t>kavod</a:t>
            </a:r>
            <a:r>
              <a:rPr lang="en-CA" b="1" dirty="0">
                <a:highlight>
                  <a:srgbClr val="FFFF00"/>
                </a:highlight>
              </a:rPr>
              <a:t>] of the LORD went up from the cherub to the threshold of the house</a:t>
            </a:r>
            <a:r>
              <a:rPr lang="en-CA" dirty="0"/>
              <a:t>, and the house was filled with the cloud, and </a:t>
            </a:r>
            <a:r>
              <a:rPr lang="en-CA" b="1" dirty="0">
                <a:highlight>
                  <a:srgbClr val="FFFF00"/>
                </a:highlight>
              </a:rPr>
              <a:t>the court was filled with the brightness of the [</a:t>
            </a:r>
            <a:r>
              <a:rPr lang="en-CA" b="1" dirty="0" err="1">
                <a:highlight>
                  <a:srgbClr val="FFFF00"/>
                </a:highlight>
              </a:rPr>
              <a:t>kavod</a:t>
            </a:r>
            <a:r>
              <a:rPr lang="en-CA" b="1" dirty="0">
                <a:highlight>
                  <a:srgbClr val="FFFF00"/>
                </a:highlight>
              </a:rPr>
              <a:t>] of the LORD</a:t>
            </a:r>
            <a:r>
              <a:rPr lang="en-CA" dirty="0"/>
              <a:t>.</a:t>
            </a:r>
          </a:p>
          <a:p>
            <a:pPr marL="457200" lvl="1" indent="0">
              <a:buNone/>
            </a:pPr>
            <a:r>
              <a:rPr lang="en-CA" dirty="0"/>
              <a:t>Then </a:t>
            </a:r>
            <a:r>
              <a:rPr lang="en-CA" b="1" dirty="0">
                <a:highlight>
                  <a:srgbClr val="FFFF00"/>
                </a:highlight>
              </a:rPr>
              <a:t>the [</a:t>
            </a:r>
            <a:r>
              <a:rPr lang="en-CA" b="1" dirty="0" err="1">
                <a:highlight>
                  <a:srgbClr val="FFFF00"/>
                </a:highlight>
              </a:rPr>
              <a:t>kavod</a:t>
            </a:r>
            <a:r>
              <a:rPr lang="en-CA" b="1" dirty="0">
                <a:highlight>
                  <a:srgbClr val="FFFF00"/>
                </a:highlight>
              </a:rPr>
              <a:t>] of the LORD went out from the threshold of the house, and stood over the cherubim</a:t>
            </a:r>
            <a:r>
              <a:rPr lang="en-CA" dirty="0"/>
              <a:t>.  And the cherubim lifted up their wings and mounted up from the earth before my eyes as they went out, with the wheels beside them.  And </a:t>
            </a:r>
            <a:r>
              <a:rPr lang="en-CA" b="1" dirty="0">
                <a:highlight>
                  <a:srgbClr val="FFFF00"/>
                </a:highlight>
              </a:rPr>
              <a:t>they stood at the entrance of the east gate of the house of the LORD, and the [</a:t>
            </a:r>
            <a:r>
              <a:rPr lang="en-CA" b="1" dirty="0" err="1">
                <a:highlight>
                  <a:srgbClr val="FFFF00"/>
                </a:highlight>
              </a:rPr>
              <a:t>kavod</a:t>
            </a:r>
            <a:r>
              <a:rPr lang="en-CA" b="1" dirty="0">
                <a:highlight>
                  <a:srgbClr val="FFFF00"/>
                </a:highlight>
              </a:rPr>
              <a:t>] of the God of Israel was over them</a:t>
            </a:r>
            <a:r>
              <a:rPr lang="en-CA" dirty="0"/>
              <a:t>.</a:t>
            </a:r>
          </a:p>
          <a:p>
            <a:r>
              <a:rPr lang="en-CA" dirty="0"/>
              <a:t>The Presence of God is </a:t>
            </a:r>
            <a:r>
              <a:rPr lang="en-CA" b="1" dirty="0">
                <a:highlight>
                  <a:srgbClr val="FFFF00"/>
                </a:highlight>
              </a:rPr>
              <a:t>gone from Jerusalem</a:t>
            </a:r>
            <a:r>
              <a:rPr lang="en-CA" dirty="0"/>
              <a:t>: </a:t>
            </a:r>
            <a:r>
              <a:rPr lang="en-CA" sz="2400" b="1" u="sng" dirty="0"/>
              <a:t>Ezekiel 11:1, 22-23 ESV</a:t>
            </a:r>
            <a:endParaRPr lang="en-CA" b="1" u="sng" dirty="0"/>
          </a:p>
          <a:p>
            <a:pPr marL="457200" lvl="1" indent="0">
              <a:buNone/>
            </a:pPr>
            <a:r>
              <a:rPr lang="en-CA" dirty="0"/>
              <a:t>The Spirit lifted me up and brought me to the east gate of the house of the LORD …</a:t>
            </a:r>
          </a:p>
          <a:p>
            <a:pPr marL="457200" lvl="1" indent="0">
              <a:buNone/>
            </a:pPr>
            <a:r>
              <a:rPr lang="en-CA" dirty="0"/>
              <a:t>Then the cherubim lifted up their wings, with the wheels beside them, and </a:t>
            </a:r>
            <a:r>
              <a:rPr lang="en-CA" b="1" dirty="0">
                <a:highlight>
                  <a:srgbClr val="FFFF00"/>
                </a:highlight>
              </a:rPr>
              <a:t>the [</a:t>
            </a:r>
            <a:r>
              <a:rPr lang="en-CA" b="1" dirty="0" err="1">
                <a:highlight>
                  <a:srgbClr val="FFFF00"/>
                </a:highlight>
              </a:rPr>
              <a:t>kavod</a:t>
            </a:r>
            <a:r>
              <a:rPr lang="en-CA" b="1" dirty="0">
                <a:highlight>
                  <a:srgbClr val="FFFF00"/>
                </a:highlight>
              </a:rPr>
              <a:t>] of the God of Israel was over them</a:t>
            </a:r>
            <a:r>
              <a:rPr lang="en-CA" dirty="0"/>
              <a:t>.  And </a:t>
            </a:r>
            <a:r>
              <a:rPr lang="en-CA" b="1" dirty="0">
                <a:highlight>
                  <a:srgbClr val="FFFF00"/>
                </a:highlight>
              </a:rPr>
              <a:t>the [</a:t>
            </a:r>
            <a:r>
              <a:rPr lang="en-CA" b="1" dirty="0" err="1">
                <a:highlight>
                  <a:srgbClr val="FFFF00"/>
                </a:highlight>
              </a:rPr>
              <a:t>kavod</a:t>
            </a:r>
            <a:r>
              <a:rPr lang="en-CA" b="1" dirty="0">
                <a:highlight>
                  <a:srgbClr val="FFFF00"/>
                </a:highlight>
              </a:rPr>
              <a:t>] of the LORD went up from the midst of the city and stood on the mountain that is on the east side of the city</a:t>
            </a:r>
            <a:r>
              <a:rPr lang="en-CA" dirty="0"/>
              <a:t>.</a:t>
            </a:r>
          </a:p>
          <a:p>
            <a:r>
              <a:rPr lang="en-CA" b="1" dirty="0">
                <a:highlight>
                  <a:srgbClr val="FFFF00"/>
                </a:highlight>
              </a:rPr>
              <a:t>God is through with the Temple, with Jerusalem, and with Israel</a:t>
            </a:r>
          </a:p>
          <a:p>
            <a:endParaRPr lang="en-CA" dirty="0"/>
          </a:p>
        </p:txBody>
      </p:sp>
    </p:spTree>
    <p:extLst>
      <p:ext uri="{BB962C8B-B14F-4D97-AF65-F5344CB8AC3E}">
        <p14:creationId xmlns:p14="http://schemas.microsoft.com/office/powerpoint/2010/main" val="60472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EE69-B9A0-4CF0-8DFE-BD73672B36C8}"/>
              </a:ext>
            </a:extLst>
          </p:cNvPr>
          <p:cNvSpPr>
            <a:spLocks noGrp="1"/>
          </p:cNvSpPr>
          <p:nvPr>
            <p:ph type="title"/>
          </p:nvPr>
        </p:nvSpPr>
        <p:spPr>
          <a:xfrm>
            <a:off x="838200" y="365125"/>
            <a:ext cx="10515600" cy="3973792"/>
          </a:xfrm>
        </p:spPr>
        <p:txBody>
          <a:bodyPr/>
          <a:lstStyle/>
          <a:p>
            <a:r>
              <a:rPr lang="en-CA" dirty="0">
                <a:latin typeface="Arial Black" panose="020B0A04020102020204" pitchFamily="34" charset="0"/>
              </a:rPr>
              <a:t>To be continued …</a:t>
            </a:r>
          </a:p>
        </p:txBody>
      </p:sp>
      <p:sp>
        <p:nvSpPr>
          <p:cNvPr id="3" name="Content Placeholder 2">
            <a:extLst>
              <a:ext uri="{FF2B5EF4-FFF2-40B4-BE49-F238E27FC236}">
                <a16:creationId xmlns:a16="http://schemas.microsoft.com/office/drawing/2014/main" id="{784016E3-BDC8-490A-BFAE-B3176C52F3DB}"/>
              </a:ext>
            </a:extLst>
          </p:cNvPr>
          <p:cNvSpPr>
            <a:spLocks noGrp="1"/>
          </p:cNvSpPr>
          <p:nvPr>
            <p:ph idx="1"/>
          </p:nvPr>
        </p:nvSpPr>
        <p:spPr>
          <a:xfrm>
            <a:off x="838200" y="4338917"/>
            <a:ext cx="10515600" cy="1838045"/>
          </a:xfrm>
        </p:spPr>
        <p:txBody>
          <a:bodyPr/>
          <a:lstStyle/>
          <a:p>
            <a:endParaRPr lang="en-CA" dirty="0"/>
          </a:p>
        </p:txBody>
      </p:sp>
    </p:spTree>
    <p:extLst>
      <p:ext uri="{BB962C8B-B14F-4D97-AF65-F5344CB8AC3E}">
        <p14:creationId xmlns:p14="http://schemas.microsoft.com/office/powerpoint/2010/main" val="293814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48EB-21E4-E4CF-EF05-1E8A89C6973F}"/>
              </a:ext>
            </a:extLst>
          </p:cNvPr>
          <p:cNvSpPr>
            <a:spLocks noGrp="1"/>
          </p:cNvSpPr>
          <p:nvPr>
            <p:ph type="title"/>
          </p:nvPr>
        </p:nvSpPr>
        <p:spPr>
          <a:xfrm>
            <a:off x="890016" y="380048"/>
            <a:ext cx="3377184" cy="1690688"/>
          </a:xfrm>
        </p:spPr>
        <p:txBody>
          <a:bodyPr/>
          <a:lstStyle/>
          <a:p>
            <a:r>
              <a:rPr lang="en-CA" dirty="0">
                <a:latin typeface="Arial Black" panose="020B0A04020102020204" pitchFamily="34" charset="0"/>
              </a:rPr>
              <a:t>Solomon’s Temple</a:t>
            </a:r>
          </a:p>
        </p:txBody>
      </p:sp>
      <p:pic>
        <p:nvPicPr>
          <p:cNvPr id="6" name="Picture 5">
            <a:extLst>
              <a:ext uri="{FF2B5EF4-FFF2-40B4-BE49-F238E27FC236}">
                <a16:creationId xmlns:a16="http://schemas.microsoft.com/office/drawing/2014/main" id="{88249057-5FE9-7DB7-DC85-631D91C9E73B}"/>
              </a:ext>
            </a:extLst>
          </p:cNvPr>
          <p:cNvPicPr>
            <a:picLocks noChangeAspect="1"/>
          </p:cNvPicPr>
          <p:nvPr/>
        </p:nvPicPr>
        <p:blipFill>
          <a:blip r:embed="rId3"/>
          <a:stretch>
            <a:fillRect/>
          </a:stretch>
        </p:blipFill>
        <p:spPr>
          <a:xfrm>
            <a:off x="0" y="2242536"/>
            <a:ext cx="5515713" cy="4153533"/>
          </a:xfrm>
          <a:prstGeom prst="rect">
            <a:avLst/>
          </a:prstGeom>
        </p:spPr>
      </p:pic>
      <p:pic>
        <p:nvPicPr>
          <p:cNvPr id="7" name="Picture 6">
            <a:extLst>
              <a:ext uri="{FF2B5EF4-FFF2-40B4-BE49-F238E27FC236}">
                <a16:creationId xmlns:a16="http://schemas.microsoft.com/office/drawing/2014/main" id="{136D21F4-AD6D-7258-13BE-D7399768A413}"/>
              </a:ext>
            </a:extLst>
          </p:cNvPr>
          <p:cNvPicPr>
            <a:picLocks noChangeAspect="1"/>
          </p:cNvPicPr>
          <p:nvPr/>
        </p:nvPicPr>
        <p:blipFill>
          <a:blip r:embed="rId4"/>
          <a:stretch>
            <a:fillRect/>
          </a:stretch>
        </p:blipFill>
        <p:spPr>
          <a:xfrm>
            <a:off x="5515712" y="458658"/>
            <a:ext cx="6590943" cy="5937411"/>
          </a:xfrm>
          <a:prstGeom prst="rect">
            <a:avLst/>
          </a:prstGeom>
        </p:spPr>
      </p:pic>
    </p:spTree>
    <p:extLst>
      <p:ext uri="{BB962C8B-B14F-4D97-AF65-F5344CB8AC3E}">
        <p14:creationId xmlns:p14="http://schemas.microsoft.com/office/powerpoint/2010/main" val="201246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48EB-21E4-E4CF-EF05-1E8A89C6973F}"/>
              </a:ext>
            </a:extLst>
          </p:cNvPr>
          <p:cNvSpPr>
            <a:spLocks noGrp="1"/>
          </p:cNvSpPr>
          <p:nvPr>
            <p:ph type="title"/>
          </p:nvPr>
        </p:nvSpPr>
        <p:spPr>
          <a:xfrm>
            <a:off x="890016" y="380048"/>
            <a:ext cx="3377184" cy="1690688"/>
          </a:xfrm>
        </p:spPr>
        <p:txBody>
          <a:bodyPr/>
          <a:lstStyle/>
          <a:p>
            <a:r>
              <a:rPr lang="en-CA" dirty="0">
                <a:latin typeface="Arial Black" panose="020B0A04020102020204" pitchFamily="34" charset="0"/>
              </a:rPr>
              <a:t>Solomon’s Temple</a:t>
            </a:r>
          </a:p>
        </p:txBody>
      </p:sp>
      <p:pic>
        <p:nvPicPr>
          <p:cNvPr id="6" name="Picture 5">
            <a:extLst>
              <a:ext uri="{FF2B5EF4-FFF2-40B4-BE49-F238E27FC236}">
                <a16:creationId xmlns:a16="http://schemas.microsoft.com/office/drawing/2014/main" id="{88249057-5FE9-7DB7-DC85-631D91C9E73B}"/>
              </a:ext>
            </a:extLst>
          </p:cNvPr>
          <p:cNvPicPr>
            <a:picLocks noChangeAspect="1"/>
          </p:cNvPicPr>
          <p:nvPr/>
        </p:nvPicPr>
        <p:blipFill>
          <a:blip r:embed="rId3"/>
          <a:stretch>
            <a:fillRect/>
          </a:stretch>
        </p:blipFill>
        <p:spPr>
          <a:xfrm>
            <a:off x="0" y="2242536"/>
            <a:ext cx="5515713" cy="4153533"/>
          </a:xfrm>
          <a:prstGeom prst="rect">
            <a:avLst/>
          </a:prstGeom>
        </p:spPr>
      </p:pic>
      <p:pic>
        <p:nvPicPr>
          <p:cNvPr id="7" name="Picture 6">
            <a:extLst>
              <a:ext uri="{FF2B5EF4-FFF2-40B4-BE49-F238E27FC236}">
                <a16:creationId xmlns:a16="http://schemas.microsoft.com/office/drawing/2014/main" id="{136D21F4-AD6D-7258-13BE-D7399768A413}"/>
              </a:ext>
            </a:extLst>
          </p:cNvPr>
          <p:cNvPicPr>
            <a:picLocks noChangeAspect="1"/>
          </p:cNvPicPr>
          <p:nvPr/>
        </p:nvPicPr>
        <p:blipFill>
          <a:blip r:embed="rId4"/>
          <a:stretch>
            <a:fillRect/>
          </a:stretch>
        </p:blipFill>
        <p:spPr>
          <a:xfrm>
            <a:off x="5515712" y="458658"/>
            <a:ext cx="6590943" cy="5937411"/>
          </a:xfrm>
          <a:prstGeom prst="rect">
            <a:avLst/>
          </a:prstGeom>
        </p:spPr>
      </p:pic>
    </p:spTree>
    <p:extLst>
      <p:ext uri="{BB962C8B-B14F-4D97-AF65-F5344CB8AC3E}">
        <p14:creationId xmlns:p14="http://schemas.microsoft.com/office/powerpoint/2010/main" val="346719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065C-60C0-62E0-90AB-793F5551431C}"/>
              </a:ext>
            </a:extLst>
          </p:cNvPr>
          <p:cNvSpPr>
            <a:spLocks noGrp="1"/>
          </p:cNvSpPr>
          <p:nvPr>
            <p:ph type="title"/>
          </p:nvPr>
        </p:nvSpPr>
        <p:spPr>
          <a:xfrm>
            <a:off x="0" y="0"/>
            <a:ext cx="2646947" cy="2165684"/>
          </a:xfrm>
        </p:spPr>
        <p:txBody>
          <a:bodyPr>
            <a:normAutofit/>
          </a:bodyPr>
          <a:lstStyle/>
          <a:p>
            <a:pPr algn="ctr"/>
            <a:r>
              <a:rPr lang="en-CA" dirty="0">
                <a:latin typeface="Arial Black" panose="020B0A04020102020204" pitchFamily="34" charset="0"/>
              </a:rPr>
              <a:t>The Temple Vision</a:t>
            </a:r>
          </a:p>
        </p:txBody>
      </p:sp>
      <p:pic>
        <p:nvPicPr>
          <p:cNvPr id="5" name="Picture 4">
            <a:extLst>
              <a:ext uri="{FF2B5EF4-FFF2-40B4-BE49-F238E27FC236}">
                <a16:creationId xmlns:a16="http://schemas.microsoft.com/office/drawing/2014/main" id="{1D3F2ACF-9BE2-BD98-3C46-84604B144CED}"/>
              </a:ext>
            </a:extLst>
          </p:cNvPr>
          <p:cNvPicPr>
            <a:picLocks noChangeAspect="1"/>
          </p:cNvPicPr>
          <p:nvPr/>
        </p:nvPicPr>
        <p:blipFill>
          <a:blip r:embed="rId3"/>
          <a:stretch>
            <a:fillRect/>
          </a:stretch>
        </p:blipFill>
        <p:spPr>
          <a:xfrm>
            <a:off x="2530522" y="-12700"/>
            <a:ext cx="9416955" cy="6858000"/>
          </a:xfrm>
          <a:prstGeom prst="rect">
            <a:avLst/>
          </a:prstGeom>
        </p:spPr>
      </p:pic>
    </p:spTree>
    <p:extLst>
      <p:ext uri="{BB962C8B-B14F-4D97-AF65-F5344CB8AC3E}">
        <p14:creationId xmlns:p14="http://schemas.microsoft.com/office/powerpoint/2010/main" val="246480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EA3F-D2E1-3621-91E7-987B1FF33346}"/>
              </a:ext>
            </a:extLst>
          </p:cNvPr>
          <p:cNvSpPr>
            <a:spLocks noGrp="1"/>
          </p:cNvSpPr>
          <p:nvPr>
            <p:ph type="title"/>
          </p:nvPr>
        </p:nvSpPr>
        <p:spPr>
          <a:xfrm>
            <a:off x="838200" y="1"/>
            <a:ext cx="10515600" cy="1177870"/>
          </a:xfrm>
        </p:spPr>
        <p:txBody>
          <a:bodyPr/>
          <a:lstStyle/>
          <a:p>
            <a:pPr algn="ctr"/>
            <a:r>
              <a:rPr kumimoji="0" lang="en-CA" sz="44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Approaching the Temple</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8AF98EF-27EB-82CF-5F1F-984D421E34F1}"/>
              </a:ext>
            </a:extLst>
          </p:cNvPr>
          <p:cNvSpPr>
            <a:spLocks noGrp="1"/>
          </p:cNvSpPr>
          <p:nvPr>
            <p:ph idx="1"/>
          </p:nvPr>
        </p:nvSpPr>
        <p:spPr>
          <a:xfrm>
            <a:off x="0" y="1177872"/>
            <a:ext cx="12073180" cy="5680128"/>
          </a:xfrm>
        </p:spPr>
        <p:txBody>
          <a:bodyPr>
            <a:normAutofit/>
          </a:bodyPr>
          <a:lstStyle/>
          <a:p>
            <a:pPr marL="457200" lvl="1" indent="0">
              <a:buNone/>
            </a:pPr>
            <a:r>
              <a:rPr lang="en-CA" b="1" u="sng" dirty="0"/>
              <a:t>Ezekiel 8:1-4 ESV</a:t>
            </a:r>
          </a:p>
          <a:p>
            <a:pPr marL="457200" lvl="1" indent="0">
              <a:buNone/>
            </a:pPr>
            <a:r>
              <a:rPr lang="en-CA" dirty="0"/>
              <a:t>In the </a:t>
            </a:r>
            <a:r>
              <a:rPr lang="en-CA" b="1" dirty="0">
                <a:highlight>
                  <a:srgbClr val="FFFF00"/>
                </a:highlight>
              </a:rPr>
              <a:t>sixth year, in the sixth month, on the fifth day of the month</a:t>
            </a:r>
            <a:r>
              <a:rPr lang="en-CA" dirty="0"/>
              <a:t>, as I sat in my house, with </a:t>
            </a:r>
            <a:r>
              <a:rPr lang="en-CA" b="1" dirty="0">
                <a:highlight>
                  <a:srgbClr val="FFFF00"/>
                </a:highlight>
              </a:rPr>
              <a:t>the elders of Judah sitting before me</a:t>
            </a:r>
            <a:r>
              <a:rPr lang="en-CA" dirty="0"/>
              <a:t>, the hand of the Lord GOD fell upon me there.  Then I looked, and behold, </a:t>
            </a:r>
            <a:r>
              <a:rPr lang="en-CA" b="1" dirty="0">
                <a:highlight>
                  <a:srgbClr val="FFFF00"/>
                </a:highlight>
              </a:rPr>
              <a:t>a form that had the appearance of a man</a:t>
            </a:r>
            <a:r>
              <a:rPr lang="en-CA" dirty="0"/>
              <a:t>.  Below what appeared to be his waist was </a:t>
            </a:r>
            <a:r>
              <a:rPr lang="en-CA" b="1" dirty="0">
                <a:highlight>
                  <a:srgbClr val="FFFF00"/>
                </a:highlight>
              </a:rPr>
              <a:t>fire</a:t>
            </a:r>
            <a:r>
              <a:rPr lang="en-CA" dirty="0"/>
              <a:t>, and above his waist was something like the appearance of brightness, like </a:t>
            </a:r>
            <a:r>
              <a:rPr lang="en-CA" b="1" dirty="0">
                <a:highlight>
                  <a:srgbClr val="FFFF00"/>
                </a:highlight>
              </a:rPr>
              <a:t>gleaming metal</a:t>
            </a:r>
            <a:r>
              <a:rPr lang="en-CA" dirty="0"/>
              <a:t>.  He put out the form of a hand and took me by a lock of my head, and </a:t>
            </a:r>
            <a:r>
              <a:rPr lang="en-CA" b="1" dirty="0">
                <a:highlight>
                  <a:srgbClr val="FFFF00"/>
                </a:highlight>
              </a:rPr>
              <a:t>the Spirit lifted me up between earth and heaven and brought me in visions of God to Jerusalem,</a:t>
            </a:r>
            <a:r>
              <a:rPr lang="en-CA" dirty="0"/>
              <a:t> to the entrance of the gateway of the inner court that faces north, where was the seat of the </a:t>
            </a:r>
            <a:r>
              <a:rPr lang="en-CA" b="1" dirty="0">
                <a:highlight>
                  <a:srgbClr val="FFFF00"/>
                </a:highlight>
              </a:rPr>
              <a:t>image of jealousy</a:t>
            </a:r>
            <a:r>
              <a:rPr lang="en-CA" dirty="0"/>
              <a:t>, which provokes to jealousy.  And behold, </a:t>
            </a:r>
            <a:r>
              <a:rPr lang="en-CA" b="1" dirty="0">
                <a:highlight>
                  <a:srgbClr val="FFFF00"/>
                </a:highlight>
              </a:rPr>
              <a:t>the glory of the God of Israel was there</a:t>
            </a:r>
            <a:r>
              <a:rPr lang="en-CA" dirty="0"/>
              <a:t>, like the vision that I saw in the valley.</a:t>
            </a:r>
          </a:p>
          <a:p>
            <a:r>
              <a:rPr lang="en-CA" dirty="0"/>
              <a:t>The month is Elul, late summer 592BC, about 13 months (390 days) has passed, the time of the symbolic actions – Ezekiel was becoming recognized</a:t>
            </a:r>
          </a:p>
          <a:p>
            <a:r>
              <a:rPr lang="en-CA" dirty="0"/>
              <a:t>Ezekiel is taken in Spirit, in a vision, to Jerusalem</a:t>
            </a:r>
          </a:p>
          <a:p>
            <a:r>
              <a:rPr lang="en-CA" dirty="0"/>
              <a:t>“fire”, “gleaming metal” – same as chapter one: </a:t>
            </a:r>
            <a:r>
              <a:rPr lang="en-CA" b="1" dirty="0">
                <a:highlight>
                  <a:srgbClr val="FFFF00"/>
                </a:highlight>
              </a:rPr>
              <a:t>this is YHWH</a:t>
            </a:r>
          </a:p>
          <a:p>
            <a:pPr marL="457200" lvl="1" indent="0">
              <a:buNone/>
            </a:pPr>
            <a:endParaRPr lang="en-CA" dirty="0"/>
          </a:p>
        </p:txBody>
      </p:sp>
    </p:spTree>
    <p:extLst>
      <p:ext uri="{BB962C8B-B14F-4D97-AF65-F5344CB8AC3E}">
        <p14:creationId xmlns:p14="http://schemas.microsoft.com/office/powerpoint/2010/main" val="16810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E772-AA25-5307-64F0-76D8038E5747}"/>
              </a:ext>
            </a:extLst>
          </p:cNvPr>
          <p:cNvSpPr>
            <a:spLocks noGrp="1"/>
          </p:cNvSpPr>
          <p:nvPr>
            <p:ph type="title"/>
          </p:nvPr>
        </p:nvSpPr>
        <p:spPr>
          <a:xfrm>
            <a:off x="838200" y="1"/>
            <a:ext cx="10515600" cy="1115877"/>
          </a:xfrm>
        </p:spPr>
        <p:txBody>
          <a:bodyPr/>
          <a:lstStyle/>
          <a:p>
            <a:pPr algn="ctr"/>
            <a:r>
              <a:rPr lang="en-CA" dirty="0">
                <a:latin typeface="Arial Black" panose="020B0A04020102020204" pitchFamily="34" charset="0"/>
              </a:rPr>
              <a:t>Vision Reality</a:t>
            </a:r>
          </a:p>
        </p:txBody>
      </p:sp>
      <p:sp>
        <p:nvSpPr>
          <p:cNvPr id="3" name="Content Placeholder 2">
            <a:extLst>
              <a:ext uri="{FF2B5EF4-FFF2-40B4-BE49-F238E27FC236}">
                <a16:creationId xmlns:a16="http://schemas.microsoft.com/office/drawing/2014/main" id="{8348BF7B-4CAC-A513-833A-2B55E5ED94DF}"/>
              </a:ext>
            </a:extLst>
          </p:cNvPr>
          <p:cNvSpPr>
            <a:spLocks noGrp="1"/>
          </p:cNvSpPr>
          <p:nvPr>
            <p:ph idx="1"/>
          </p:nvPr>
        </p:nvSpPr>
        <p:spPr>
          <a:xfrm>
            <a:off x="0" y="1115878"/>
            <a:ext cx="12192000" cy="5742121"/>
          </a:xfrm>
        </p:spPr>
        <p:txBody>
          <a:bodyPr/>
          <a:lstStyle/>
          <a:p>
            <a:r>
              <a:rPr lang="en-CA" dirty="0"/>
              <a:t>Paul describes it like this: </a:t>
            </a:r>
            <a:r>
              <a:rPr lang="en-CA" sz="2400" b="1" u="sng" dirty="0"/>
              <a:t>2 Corinthians 12:1b-3 ESV</a:t>
            </a:r>
          </a:p>
          <a:p>
            <a:pPr marL="457200" lvl="1" indent="0">
              <a:buNone/>
            </a:pPr>
            <a:r>
              <a:rPr lang="en-CA" dirty="0"/>
              <a:t>… I will go on to </a:t>
            </a:r>
            <a:r>
              <a:rPr lang="en-CA" b="1" dirty="0">
                <a:highlight>
                  <a:srgbClr val="FFFF00"/>
                </a:highlight>
              </a:rPr>
              <a:t>visions</a:t>
            </a:r>
            <a:r>
              <a:rPr lang="en-CA" dirty="0"/>
              <a:t> and revelations of the Lord.  I know a man in Christ who fourteen years ago was caught up to </a:t>
            </a:r>
            <a:r>
              <a:rPr lang="en-CA" b="1" dirty="0">
                <a:highlight>
                  <a:srgbClr val="FFFF00"/>
                </a:highlight>
              </a:rPr>
              <a:t>the third heaven</a:t>
            </a:r>
            <a:r>
              <a:rPr lang="en-CA" dirty="0"/>
              <a:t>—</a:t>
            </a:r>
            <a:r>
              <a:rPr lang="en-CA" b="1" dirty="0">
                <a:highlight>
                  <a:srgbClr val="FFFF00"/>
                </a:highlight>
              </a:rPr>
              <a:t>whether in the body or out of the body I do not know</a:t>
            </a:r>
            <a:r>
              <a:rPr lang="en-CA" dirty="0"/>
              <a:t>, God knows.  And I know that this man was caught </a:t>
            </a:r>
            <a:r>
              <a:rPr lang="en-CA" b="1" dirty="0">
                <a:highlight>
                  <a:srgbClr val="FFFF00"/>
                </a:highlight>
              </a:rPr>
              <a:t>up into paradise</a:t>
            </a:r>
            <a:r>
              <a:rPr lang="en-CA" dirty="0"/>
              <a:t>—</a:t>
            </a:r>
            <a:r>
              <a:rPr lang="en-CA" b="1" dirty="0">
                <a:highlight>
                  <a:srgbClr val="FFFF00"/>
                </a:highlight>
              </a:rPr>
              <a:t>whether in the body or out of the body I do not know</a:t>
            </a:r>
            <a:r>
              <a:rPr lang="en-CA" dirty="0"/>
              <a:t>, God knows …</a:t>
            </a:r>
          </a:p>
          <a:p>
            <a:r>
              <a:rPr lang="en-CA" dirty="0"/>
              <a:t>Isaiah had a similar experience: </a:t>
            </a:r>
            <a:r>
              <a:rPr lang="en-CA" sz="2400" b="1" u="sng" dirty="0"/>
              <a:t>Isaiah 6:1b-2a, 4-7 ESV</a:t>
            </a:r>
          </a:p>
          <a:p>
            <a:pPr marL="457200" lvl="1" indent="0">
              <a:buNone/>
            </a:pPr>
            <a:r>
              <a:rPr lang="en-CA" b="1" dirty="0">
                <a:highlight>
                  <a:srgbClr val="FFFF00"/>
                </a:highlight>
              </a:rPr>
              <a:t>I saw the Lord sitting upon a throne</a:t>
            </a:r>
            <a:r>
              <a:rPr lang="en-CA" dirty="0"/>
              <a:t>, high and lifted up; and </a:t>
            </a:r>
            <a:r>
              <a:rPr lang="en-CA" b="1" dirty="0">
                <a:highlight>
                  <a:srgbClr val="FFFF00"/>
                </a:highlight>
              </a:rPr>
              <a:t>the train of his robe filled the temple</a:t>
            </a:r>
            <a:r>
              <a:rPr lang="en-CA" dirty="0"/>
              <a:t>.  Above him stood the seraphim.  … And the foundations of the thresholds shook at the voice of him who called, and the house was filled with smoke.  And I said: “Woe is me! For I am lost; for </a:t>
            </a:r>
            <a:r>
              <a:rPr lang="en-CA" b="1" dirty="0">
                <a:highlight>
                  <a:srgbClr val="FFFF00"/>
                </a:highlight>
              </a:rPr>
              <a:t>I am a man of unclean lips</a:t>
            </a:r>
            <a:r>
              <a:rPr lang="en-CA" dirty="0"/>
              <a:t>, and I dwell in the midst of a people of unclean lips; for </a:t>
            </a:r>
            <a:r>
              <a:rPr lang="en-CA" b="1" dirty="0">
                <a:highlight>
                  <a:srgbClr val="FFFF00"/>
                </a:highlight>
              </a:rPr>
              <a:t>my eyes have seen the King, the LORD of hosts</a:t>
            </a:r>
            <a:r>
              <a:rPr lang="en-CA" dirty="0"/>
              <a:t>!”   Then one of the seraphim flew to me, having in his hand </a:t>
            </a:r>
            <a:r>
              <a:rPr lang="en-CA" b="1" dirty="0">
                <a:highlight>
                  <a:srgbClr val="FFFF00"/>
                </a:highlight>
              </a:rPr>
              <a:t>a burning coal that he had taken with tongs from the altar</a:t>
            </a:r>
            <a:r>
              <a:rPr lang="en-CA" dirty="0"/>
              <a:t>.  And </a:t>
            </a:r>
            <a:r>
              <a:rPr lang="en-CA" b="1" dirty="0">
                <a:highlight>
                  <a:srgbClr val="FFFF00"/>
                </a:highlight>
              </a:rPr>
              <a:t>he touched my mouth</a:t>
            </a:r>
            <a:r>
              <a:rPr lang="en-CA" dirty="0"/>
              <a:t> and said: “Behold, this has touched your lips; your guilt is taken away, and your sin atoned for.”</a:t>
            </a:r>
          </a:p>
          <a:p>
            <a:r>
              <a:rPr lang="en-CA" b="1" dirty="0">
                <a:highlight>
                  <a:srgbClr val="FFFF00"/>
                </a:highlight>
              </a:rPr>
              <a:t>Ezekiel had already experienced this with “eating the scroll” in chapter three</a:t>
            </a:r>
          </a:p>
        </p:txBody>
      </p:sp>
    </p:spTree>
    <p:extLst>
      <p:ext uri="{BB962C8B-B14F-4D97-AF65-F5344CB8AC3E}">
        <p14:creationId xmlns:p14="http://schemas.microsoft.com/office/powerpoint/2010/main" val="316732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7C45-B4A3-1449-86BB-FB5160E414AB}"/>
              </a:ext>
            </a:extLst>
          </p:cNvPr>
          <p:cNvSpPr>
            <a:spLocks noGrp="1"/>
          </p:cNvSpPr>
          <p:nvPr>
            <p:ph type="title"/>
          </p:nvPr>
        </p:nvSpPr>
        <p:spPr>
          <a:xfrm>
            <a:off x="838200" y="1"/>
            <a:ext cx="10515600" cy="1162372"/>
          </a:xfrm>
        </p:spPr>
        <p:txBody>
          <a:bodyPr/>
          <a:lstStyle/>
          <a:p>
            <a:pPr algn="ctr"/>
            <a:r>
              <a:rPr lang="en-CA" dirty="0">
                <a:latin typeface="Arial Black" panose="020B0A04020102020204" pitchFamily="34" charset="0"/>
              </a:rPr>
              <a:t>The Glory of the God of Israel</a:t>
            </a:r>
          </a:p>
        </p:txBody>
      </p:sp>
      <p:sp>
        <p:nvSpPr>
          <p:cNvPr id="3" name="Content Placeholder 2">
            <a:extLst>
              <a:ext uri="{FF2B5EF4-FFF2-40B4-BE49-F238E27FC236}">
                <a16:creationId xmlns:a16="http://schemas.microsoft.com/office/drawing/2014/main" id="{36E7CC47-F20E-2394-5971-66D803A9C86E}"/>
              </a:ext>
            </a:extLst>
          </p:cNvPr>
          <p:cNvSpPr>
            <a:spLocks noGrp="1"/>
          </p:cNvSpPr>
          <p:nvPr>
            <p:ph idx="1"/>
          </p:nvPr>
        </p:nvSpPr>
        <p:spPr>
          <a:xfrm>
            <a:off x="0" y="1162374"/>
            <a:ext cx="12192000" cy="5695626"/>
          </a:xfrm>
        </p:spPr>
        <p:txBody>
          <a:bodyPr/>
          <a:lstStyle/>
          <a:p>
            <a:r>
              <a:rPr lang="en-CA" dirty="0"/>
              <a:t>The word for “glory” is </a:t>
            </a:r>
            <a:r>
              <a:rPr lang="en-CA" sz="3200" dirty="0">
                <a:cs typeface="+mj-cs"/>
              </a:rPr>
              <a:t> </a:t>
            </a:r>
            <a:r>
              <a:rPr lang="he-IL" sz="3200" dirty="0">
                <a:cs typeface="+mj-cs"/>
              </a:rPr>
              <a:t>כָּבו</a:t>
            </a:r>
            <a:r>
              <a:rPr lang="he-IL" sz="3200" dirty="0">
                <a:latin typeface="Calibri" panose="020F0502020204030204" pitchFamily="34" charset="0"/>
                <a:cs typeface="Calibri" panose="020F0502020204030204" pitchFamily="34" charset="0"/>
              </a:rPr>
              <a:t>ֺ</a:t>
            </a:r>
            <a:r>
              <a:rPr lang="he-IL" sz="3200" dirty="0">
                <a:cs typeface="+mj-cs"/>
              </a:rPr>
              <a:t>ד</a:t>
            </a:r>
            <a:r>
              <a:rPr lang="en-CA" sz="3200" dirty="0">
                <a:cs typeface="+mj-cs"/>
              </a:rPr>
              <a:t> – </a:t>
            </a:r>
            <a:r>
              <a:rPr lang="en-CA" sz="3200" dirty="0" err="1">
                <a:cs typeface="+mj-cs"/>
              </a:rPr>
              <a:t>kavod</a:t>
            </a:r>
            <a:r>
              <a:rPr lang="en-CA" sz="3200" dirty="0">
                <a:cs typeface="+mj-cs"/>
              </a:rPr>
              <a:t>, it indicates the presence of God:</a:t>
            </a:r>
          </a:p>
          <a:p>
            <a:pPr marL="457200" lvl="1" indent="0">
              <a:spcBef>
                <a:spcPts val="0"/>
              </a:spcBef>
              <a:buNone/>
            </a:pPr>
            <a:r>
              <a:rPr lang="en-CA" b="1" u="sng" dirty="0"/>
              <a:t>Exodus 40:34-35 ESV</a:t>
            </a:r>
          </a:p>
          <a:p>
            <a:pPr marL="457200" lvl="1" indent="0">
              <a:spcBef>
                <a:spcPts val="0"/>
              </a:spcBef>
              <a:buNone/>
            </a:pPr>
            <a:r>
              <a:rPr lang="en-CA" dirty="0"/>
              <a:t>Then the cloud covered the tent of meeting, and </a:t>
            </a:r>
            <a:r>
              <a:rPr lang="en-CA" b="1" dirty="0">
                <a:highlight>
                  <a:srgbClr val="FFFF00"/>
                </a:highlight>
              </a:rPr>
              <a:t>the [</a:t>
            </a:r>
            <a:r>
              <a:rPr lang="en-CA" b="1" dirty="0" err="1">
                <a:highlight>
                  <a:srgbClr val="FFFF00"/>
                </a:highlight>
              </a:rPr>
              <a:t>kavod</a:t>
            </a:r>
            <a:r>
              <a:rPr lang="en-CA" b="1" dirty="0">
                <a:highlight>
                  <a:srgbClr val="FFFF00"/>
                </a:highlight>
              </a:rPr>
              <a:t>] of the LORD filled the tabernacle</a:t>
            </a:r>
            <a:r>
              <a:rPr lang="en-CA" dirty="0"/>
              <a:t>.  And </a:t>
            </a:r>
            <a:r>
              <a:rPr lang="en-CA" b="1" dirty="0">
                <a:highlight>
                  <a:srgbClr val="FFFF00"/>
                </a:highlight>
              </a:rPr>
              <a:t>Moses was not able to enter the tent of meeting</a:t>
            </a:r>
            <a:r>
              <a:rPr lang="en-CA" dirty="0"/>
              <a:t> because the cloud settled on it, and the [</a:t>
            </a:r>
            <a:r>
              <a:rPr lang="en-CA" dirty="0" err="1"/>
              <a:t>kavod</a:t>
            </a:r>
            <a:r>
              <a:rPr lang="en-CA" dirty="0"/>
              <a:t>] of the LORD filled the tabernacle.</a:t>
            </a:r>
          </a:p>
          <a:p>
            <a:pPr marL="457200" lvl="1" indent="0">
              <a:spcBef>
                <a:spcPts val="0"/>
              </a:spcBef>
              <a:buNone/>
            </a:pPr>
            <a:r>
              <a:rPr lang="en-CA" b="1" u="sng" dirty="0"/>
              <a:t>1 Kings 8:6, 10-11 ESV</a:t>
            </a:r>
          </a:p>
          <a:p>
            <a:pPr marL="457200" lvl="1" indent="0">
              <a:spcBef>
                <a:spcPts val="0"/>
              </a:spcBef>
              <a:buNone/>
            </a:pPr>
            <a:r>
              <a:rPr lang="en-CA" dirty="0"/>
              <a:t>Then the priests brought the ark of the covenant of the LORD to its place in the inner sanctuary of the house, in </a:t>
            </a:r>
            <a:r>
              <a:rPr lang="en-CA" b="1" dirty="0">
                <a:highlight>
                  <a:srgbClr val="FFFF00"/>
                </a:highlight>
              </a:rPr>
              <a:t>the Most Holy Place</a:t>
            </a:r>
            <a:r>
              <a:rPr lang="en-CA" dirty="0"/>
              <a:t> … And when the priests came out of the Holy Place, </a:t>
            </a:r>
            <a:r>
              <a:rPr lang="en-CA" b="1" dirty="0">
                <a:highlight>
                  <a:srgbClr val="FFFF00"/>
                </a:highlight>
              </a:rPr>
              <a:t>a cloud filled the house of the LORD</a:t>
            </a:r>
            <a:r>
              <a:rPr lang="en-CA" dirty="0"/>
              <a:t>, so that </a:t>
            </a:r>
            <a:r>
              <a:rPr lang="en-CA" b="1" dirty="0">
                <a:highlight>
                  <a:srgbClr val="FFFF00"/>
                </a:highlight>
              </a:rPr>
              <a:t>the priests could not stand to minister because of the cloud</a:t>
            </a:r>
            <a:r>
              <a:rPr lang="en-CA" dirty="0"/>
              <a:t>, for </a:t>
            </a:r>
            <a:r>
              <a:rPr lang="en-CA" b="1" dirty="0">
                <a:highlight>
                  <a:srgbClr val="FFFF00"/>
                </a:highlight>
              </a:rPr>
              <a:t>the [</a:t>
            </a:r>
            <a:r>
              <a:rPr lang="en-CA" b="1" dirty="0" err="1">
                <a:highlight>
                  <a:srgbClr val="FFFF00"/>
                </a:highlight>
              </a:rPr>
              <a:t>kavod</a:t>
            </a:r>
            <a:r>
              <a:rPr lang="en-CA" b="1" dirty="0">
                <a:highlight>
                  <a:srgbClr val="FFFF00"/>
                </a:highlight>
              </a:rPr>
              <a:t>] of the LORD filled the house of the LORD</a:t>
            </a:r>
            <a:r>
              <a:rPr lang="en-CA" dirty="0"/>
              <a:t>.</a:t>
            </a:r>
          </a:p>
          <a:p>
            <a:r>
              <a:rPr lang="en-CA" dirty="0"/>
              <a:t>The </a:t>
            </a:r>
            <a:r>
              <a:rPr lang="en-CA" i="1" dirty="0" err="1"/>
              <a:t>kavod</a:t>
            </a:r>
            <a:r>
              <a:rPr lang="en-CA" dirty="0"/>
              <a:t> was not in the second temple until Jesus came to it:</a:t>
            </a:r>
          </a:p>
          <a:p>
            <a:pPr marL="457200" lvl="1" indent="0">
              <a:spcBef>
                <a:spcPts val="0"/>
              </a:spcBef>
              <a:buNone/>
            </a:pPr>
            <a:r>
              <a:rPr lang="en-CA" b="1" u="sng" dirty="0"/>
              <a:t>Haggai 2:3, 7b, Malachi 3:1b ESV</a:t>
            </a:r>
          </a:p>
          <a:p>
            <a:pPr marL="457200" lvl="1" indent="0">
              <a:buNone/>
            </a:pPr>
            <a:r>
              <a:rPr lang="en-CA" dirty="0"/>
              <a:t>Who is left among you </a:t>
            </a:r>
            <a:r>
              <a:rPr lang="en-CA" b="1" dirty="0">
                <a:highlight>
                  <a:srgbClr val="FFFF00"/>
                </a:highlight>
              </a:rPr>
              <a:t>who saw this house in its former [</a:t>
            </a:r>
            <a:r>
              <a:rPr lang="en-CA" b="1" dirty="0" err="1">
                <a:highlight>
                  <a:srgbClr val="FFFF00"/>
                </a:highlight>
              </a:rPr>
              <a:t>kavod</a:t>
            </a:r>
            <a:r>
              <a:rPr lang="en-CA" b="1" dirty="0">
                <a:highlight>
                  <a:srgbClr val="FFFF00"/>
                </a:highlight>
              </a:rPr>
              <a:t>]</a:t>
            </a:r>
            <a:r>
              <a:rPr lang="en-CA" dirty="0"/>
              <a:t>?  How do you see it now?  Is it not as nothing in your eyes? … </a:t>
            </a:r>
            <a:r>
              <a:rPr lang="en-CA" b="1" dirty="0">
                <a:highlight>
                  <a:srgbClr val="FFFF00"/>
                </a:highlight>
              </a:rPr>
              <a:t>I will fill this house with [</a:t>
            </a:r>
            <a:r>
              <a:rPr lang="en-CA" b="1" dirty="0" err="1">
                <a:highlight>
                  <a:srgbClr val="FFFF00"/>
                </a:highlight>
              </a:rPr>
              <a:t>kavod</a:t>
            </a:r>
            <a:r>
              <a:rPr lang="en-CA" b="1" dirty="0">
                <a:highlight>
                  <a:srgbClr val="FFFF00"/>
                </a:highlight>
              </a:rPr>
              <a:t>]</a:t>
            </a:r>
            <a:r>
              <a:rPr lang="en-CA" dirty="0"/>
              <a:t>, says the LORD of hosts.  … </a:t>
            </a:r>
            <a:r>
              <a:rPr lang="en-CA" b="1" dirty="0">
                <a:highlight>
                  <a:srgbClr val="FFFF00"/>
                </a:highlight>
              </a:rPr>
              <a:t>the Lord whom you seek will suddenly come to his temple</a:t>
            </a:r>
            <a:r>
              <a:rPr lang="en-CA" dirty="0"/>
              <a:t> …</a:t>
            </a:r>
          </a:p>
        </p:txBody>
      </p:sp>
    </p:spTree>
    <p:extLst>
      <p:ext uri="{BB962C8B-B14F-4D97-AF65-F5344CB8AC3E}">
        <p14:creationId xmlns:p14="http://schemas.microsoft.com/office/powerpoint/2010/main" val="228727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CEBC-DBE8-2E02-3B58-BEDBA3CFF2E8}"/>
              </a:ext>
            </a:extLst>
          </p:cNvPr>
          <p:cNvSpPr>
            <a:spLocks noGrp="1"/>
          </p:cNvSpPr>
          <p:nvPr>
            <p:ph type="title"/>
          </p:nvPr>
        </p:nvSpPr>
        <p:spPr>
          <a:xfrm>
            <a:off x="838200" y="1"/>
            <a:ext cx="10515600" cy="1162372"/>
          </a:xfrm>
        </p:spPr>
        <p:txBody>
          <a:bodyPr/>
          <a:lstStyle/>
          <a:p>
            <a:pPr algn="ctr"/>
            <a:r>
              <a:rPr lang="en-CA" dirty="0">
                <a:latin typeface="Arial Black" panose="020B0A04020102020204" pitchFamily="34" charset="0"/>
              </a:rPr>
              <a:t>Ezekiel Had Seen the </a:t>
            </a:r>
            <a:r>
              <a:rPr lang="en-CA" i="1" dirty="0" err="1">
                <a:latin typeface="Arial Black" panose="020B0A04020102020204" pitchFamily="34" charset="0"/>
              </a:rPr>
              <a:t>kavod</a:t>
            </a:r>
            <a:endParaRPr lang="en-CA" i="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C79D752-3E04-524C-09DE-5C430706676A}"/>
              </a:ext>
            </a:extLst>
          </p:cNvPr>
          <p:cNvSpPr>
            <a:spLocks noGrp="1"/>
          </p:cNvSpPr>
          <p:nvPr>
            <p:ph idx="1"/>
          </p:nvPr>
        </p:nvSpPr>
        <p:spPr>
          <a:xfrm>
            <a:off x="0" y="1162373"/>
            <a:ext cx="12192000" cy="5695626"/>
          </a:xfrm>
        </p:spPr>
        <p:txBody>
          <a:bodyPr/>
          <a:lstStyle/>
          <a:p>
            <a:pPr marL="457200" lvl="1" indent="0">
              <a:buNone/>
            </a:pPr>
            <a:r>
              <a:rPr lang="en-CA" b="1" u="sng" dirty="0"/>
              <a:t>Ezekiel 1:26-27, 28b</a:t>
            </a:r>
            <a:r>
              <a:rPr lang="el-GR" b="1" u="sng" dirty="0">
                <a:latin typeface="Calibri" panose="020F0502020204030204" pitchFamily="34" charset="0"/>
                <a:cs typeface="Calibri" panose="020F0502020204030204" pitchFamily="34" charset="0"/>
              </a:rPr>
              <a:t>α</a:t>
            </a:r>
            <a:r>
              <a:rPr lang="en-CA" b="1" u="sng" dirty="0">
                <a:latin typeface="Calibri" panose="020F0502020204030204" pitchFamily="34" charset="0"/>
                <a:cs typeface="Calibri" panose="020F0502020204030204" pitchFamily="34" charset="0"/>
              </a:rPr>
              <a:t> ESV</a:t>
            </a:r>
            <a:endParaRPr lang="en-CA" b="1" u="sng" dirty="0"/>
          </a:p>
          <a:p>
            <a:pPr marL="457200" lvl="1" indent="0">
              <a:buNone/>
            </a:pPr>
            <a:r>
              <a:rPr lang="en-CA" dirty="0"/>
              <a:t>And above the expanse over their heads there was the likeness of a throne, in appearance like sapphire; and seated above the likeness of a throne was </a:t>
            </a:r>
            <a:r>
              <a:rPr lang="en-CA" b="1" dirty="0">
                <a:highlight>
                  <a:srgbClr val="FFFF00"/>
                </a:highlight>
              </a:rPr>
              <a:t>a likeness with a human appearance</a:t>
            </a:r>
            <a:r>
              <a:rPr lang="en-CA" dirty="0"/>
              <a:t>.  And upward from what had the appearance of his waist I saw as it were </a:t>
            </a:r>
            <a:r>
              <a:rPr lang="en-CA" b="1" dirty="0">
                <a:highlight>
                  <a:srgbClr val="FFFF00"/>
                </a:highlight>
              </a:rPr>
              <a:t>gleaming metal</a:t>
            </a:r>
            <a:r>
              <a:rPr lang="en-CA" dirty="0"/>
              <a:t>, like </a:t>
            </a:r>
            <a:r>
              <a:rPr lang="en-CA" b="1" dirty="0">
                <a:highlight>
                  <a:srgbClr val="FFFF00"/>
                </a:highlight>
              </a:rPr>
              <a:t>the appearance of fire</a:t>
            </a:r>
            <a:r>
              <a:rPr lang="en-CA" dirty="0"/>
              <a:t> enclosed all around. And downward from what had the appearance of his waist I saw as it were the appearance of fire, and there was brightness around him.  … </a:t>
            </a:r>
            <a:r>
              <a:rPr lang="en-CA" b="1" dirty="0">
                <a:highlight>
                  <a:srgbClr val="FFFF00"/>
                </a:highlight>
              </a:rPr>
              <a:t>Such was the appearance of the likeness of the [</a:t>
            </a:r>
            <a:r>
              <a:rPr lang="en-CA" b="1" dirty="0" err="1">
                <a:highlight>
                  <a:srgbClr val="FFFF00"/>
                </a:highlight>
              </a:rPr>
              <a:t>kavod</a:t>
            </a:r>
            <a:r>
              <a:rPr lang="en-CA" b="1" dirty="0">
                <a:highlight>
                  <a:srgbClr val="FFFF00"/>
                </a:highlight>
              </a:rPr>
              <a:t>] of the LORD</a:t>
            </a:r>
            <a:r>
              <a:rPr lang="en-CA" dirty="0"/>
              <a:t>. </a:t>
            </a:r>
          </a:p>
          <a:p>
            <a:r>
              <a:rPr lang="en-CA" dirty="0"/>
              <a:t>But now the Temple was violated by corruption:</a:t>
            </a:r>
          </a:p>
          <a:p>
            <a:pPr marL="457200" lvl="1" indent="0">
              <a:buNone/>
            </a:pPr>
            <a:r>
              <a:rPr lang="en-CA" b="1" u="sng" dirty="0"/>
              <a:t>Ezekiel 8:5-6 ESV</a:t>
            </a:r>
          </a:p>
          <a:p>
            <a:pPr marL="457200" lvl="1" indent="0">
              <a:buNone/>
            </a:pPr>
            <a:r>
              <a:rPr lang="en-CA" dirty="0"/>
              <a:t>Then he said to me, “Son of man, lift up your eyes now toward the north.”  So I lifted up my eyes toward the north, and behold, north of the altar gate, in the entrance, was this </a:t>
            </a:r>
            <a:r>
              <a:rPr lang="en-CA" b="1" dirty="0">
                <a:highlight>
                  <a:srgbClr val="FFFF00"/>
                </a:highlight>
              </a:rPr>
              <a:t>image of jealousy</a:t>
            </a:r>
            <a:r>
              <a:rPr lang="en-CA" dirty="0"/>
              <a:t>.  And he said to me, “Son of man, </a:t>
            </a:r>
            <a:r>
              <a:rPr lang="en-CA" b="1" dirty="0">
                <a:highlight>
                  <a:srgbClr val="FFFF00"/>
                </a:highlight>
              </a:rPr>
              <a:t>do you see what they are doing</a:t>
            </a:r>
            <a:r>
              <a:rPr lang="en-CA" dirty="0"/>
              <a:t>, </a:t>
            </a:r>
            <a:r>
              <a:rPr lang="en-CA" b="1" dirty="0">
                <a:highlight>
                  <a:srgbClr val="FFFF00"/>
                </a:highlight>
              </a:rPr>
              <a:t>the great abominations that the house of Israel are committing here</a:t>
            </a:r>
            <a:r>
              <a:rPr lang="en-CA" dirty="0"/>
              <a:t>, </a:t>
            </a:r>
            <a:r>
              <a:rPr lang="en-CA" b="1" dirty="0">
                <a:highlight>
                  <a:srgbClr val="FFFF00"/>
                </a:highlight>
              </a:rPr>
              <a:t>to drive me far from my sanctuary</a:t>
            </a:r>
            <a:r>
              <a:rPr lang="en-CA" dirty="0"/>
              <a:t>?  But you will see still greater abominations.</a:t>
            </a:r>
          </a:p>
        </p:txBody>
      </p:sp>
    </p:spTree>
    <p:extLst>
      <p:ext uri="{BB962C8B-B14F-4D97-AF65-F5344CB8AC3E}">
        <p14:creationId xmlns:p14="http://schemas.microsoft.com/office/powerpoint/2010/main" val="242006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065C-60C0-62E0-90AB-793F5551431C}"/>
              </a:ext>
            </a:extLst>
          </p:cNvPr>
          <p:cNvSpPr>
            <a:spLocks noGrp="1"/>
          </p:cNvSpPr>
          <p:nvPr>
            <p:ph type="title"/>
          </p:nvPr>
        </p:nvSpPr>
        <p:spPr>
          <a:xfrm>
            <a:off x="0" y="0"/>
            <a:ext cx="2646947" cy="2165684"/>
          </a:xfrm>
        </p:spPr>
        <p:txBody>
          <a:bodyPr>
            <a:normAutofit/>
          </a:bodyPr>
          <a:lstStyle/>
          <a:p>
            <a:pPr algn="ctr"/>
            <a:r>
              <a:rPr lang="en-CA" dirty="0">
                <a:latin typeface="Arial Black" panose="020B0A04020102020204" pitchFamily="34" charset="0"/>
              </a:rPr>
              <a:t>The Temple Vision</a:t>
            </a:r>
          </a:p>
        </p:txBody>
      </p:sp>
      <p:pic>
        <p:nvPicPr>
          <p:cNvPr id="5" name="Picture 4">
            <a:extLst>
              <a:ext uri="{FF2B5EF4-FFF2-40B4-BE49-F238E27FC236}">
                <a16:creationId xmlns:a16="http://schemas.microsoft.com/office/drawing/2014/main" id="{D8598A05-FB06-5374-E980-9FC34BBD755D}"/>
              </a:ext>
            </a:extLst>
          </p:cNvPr>
          <p:cNvPicPr>
            <a:picLocks noChangeAspect="1"/>
          </p:cNvPicPr>
          <p:nvPr/>
        </p:nvPicPr>
        <p:blipFill>
          <a:blip r:embed="rId2"/>
          <a:stretch>
            <a:fillRect/>
          </a:stretch>
        </p:blipFill>
        <p:spPr>
          <a:xfrm>
            <a:off x="2517822" y="25400"/>
            <a:ext cx="9416955" cy="6858000"/>
          </a:xfrm>
          <a:prstGeom prst="rect">
            <a:avLst/>
          </a:prstGeom>
        </p:spPr>
      </p:pic>
    </p:spTree>
    <p:extLst>
      <p:ext uri="{BB962C8B-B14F-4D97-AF65-F5344CB8AC3E}">
        <p14:creationId xmlns:p14="http://schemas.microsoft.com/office/powerpoint/2010/main" val="1796942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4215</Words>
  <Application>Microsoft Office PowerPoint</Application>
  <PresentationFormat>Widescreen</PresentationFormat>
  <Paragraphs>162</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Times New Roman</vt:lpstr>
      <vt:lpstr>Office Theme</vt:lpstr>
      <vt:lpstr>Ezekiel - the Corrupted Temple </vt:lpstr>
      <vt:lpstr>Corruption at the Highest Levels</vt:lpstr>
      <vt:lpstr>Solomon’s Temple</vt:lpstr>
      <vt:lpstr>The Temple Vision</vt:lpstr>
      <vt:lpstr>Approaching the Temple</vt:lpstr>
      <vt:lpstr>Vision Reality</vt:lpstr>
      <vt:lpstr>The Glory of the God of Israel</vt:lpstr>
      <vt:lpstr>Ezekiel Had Seen the kavod</vt:lpstr>
      <vt:lpstr>The Temple Vision</vt:lpstr>
      <vt:lpstr>Corruption of the Elders of Israel</vt:lpstr>
      <vt:lpstr>The Temple Vision</vt:lpstr>
      <vt:lpstr>Corruption of the People and Priests</vt:lpstr>
      <vt:lpstr>I Will Act in Wrath</vt:lpstr>
      <vt:lpstr>The Temple Vision</vt:lpstr>
      <vt:lpstr>The Man with the Writing Case</vt:lpstr>
      <vt:lpstr>What is the “Mark”?</vt:lpstr>
      <vt:lpstr>PowerPoint Presentation</vt:lpstr>
      <vt:lpstr>Ezekiel’s Despair</vt:lpstr>
      <vt:lpstr>Destruction by Fire</vt:lpstr>
      <vt:lpstr>The Temple Vision</vt:lpstr>
      <vt:lpstr>The Departure of the kavod</vt:lpstr>
      <vt:lpstr>To be continued …</vt:lpstr>
      <vt:lpstr>Solomon’s Temple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 - the Corrupted Temple </dc:title>
  <dc:creator>Mike Whyte</dc:creator>
  <cp:lastModifiedBy>Mike Whyte</cp:lastModifiedBy>
  <cp:revision>21</cp:revision>
  <dcterms:created xsi:type="dcterms:W3CDTF">2022-05-27T10:28:03Z</dcterms:created>
  <dcterms:modified xsi:type="dcterms:W3CDTF">2022-11-02T11:51:31Z</dcterms:modified>
</cp:coreProperties>
</file>