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9" r:id="rId4"/>
    <p:sldId id="274" r:id="rId5"/>
    <p:sldId id="258" r:id="rId6"/>
    <p:sldId id="275" r:id="rId7"/>
    <p:sldId id="259" r:id="rId8"/>
    <p:sldId id="260" r:id="rId9"/>
    <p:sldId id="276" r:id="rId10"/>
    <p:sldId id="278" r:id="rId11"/>
    <p:sldId id="277" r:id="rId12"/>
    <p:sldId id="280" r:id="rId13"/>
    <p:sldId id="283" r:id="rId14"/>
    <p:sldId id="281" r:id="rId15"/>
    <p:sldId id="279" r:id="rId16"/>
    <p:sldId id="28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004" autoAdjust="0"/>
  </p:normalViewPr>
  <p:slideViewPr>
    <p:cSldViewPr snapToGrid="0">
      <p:cViewPr varScale="1">
        <p:scale>
          <a:sx n="47" d="100"/>
          <a:sy n="47" d="100"/>
        </p:scale>
        <p:origin x="1356" y="60"/>
      </p:cViewPr>
      <p:guideLst/>
    </p:cSldViewPr>
  </p:slideViewPr>
  <p:notesTextViewPr>
    <p:cViewPr>
      <p:scale>
        <a:sx n="3" d="2"/>
        <a:sy n="3" d="2"/>
      </p:scale>
      <p:origin x="0" y="0"/>
    </p:cViewPr>
  </p:notesTextViewPr>
  <p:sorterViewPr>
    <p:cViewPr varScale="1">
      <p:scale>
        <a:sx n="1" d="1"/>
        <a:sy n="1" d="1"/>
      </p:scale>
      <p:origin x="0" y="-40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C3084-0A29-4442-8CB5-1ABAB25C3C92}" type="datetimeFigureOut">
              <a:rPr lang="en-CA" smtClean="0"/>
              <a:t>2023-01-03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94A21-9D02-4464-9C23-858D7B9AB262}" type="slidenum">
              <a:rPr lang="en-CA" smtClean="0"/>
              <a:t>‹#›</a:t>
            </a:fld>
            <a:endParaRPr lang="en-CA"/>
          </a:p>
        </p:txBody>
      </p:sp>
    </p:spTree>
    <p:extLst>
      <p:ext uri="{BB962C8B-B14F-4D97-AF65-F5344CB8AC3E}">
        <p14:creationId xmlns:p14="http://schemas.microsoft.com/office/powerpoint/2010/main" val="406480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we went through most of the Temple Vision – ending at 11:23</a:t>
            </a:r>
          </a:p>
          <a:p>
            <a:pPr marL="171450" indent="-171450">
              <a:buFont typeface="Arial" panose="020B0604020202020204" pitchFamily="34" charset="0"/>
              <a:buChar char="•"/>
            </a:pPr>
            <a:r>
              <a:rPr lang="en-CA" dirty="0"/>
              <a:t>We saw the Glory of YHWH, the </a:t>
            </a:r>
            <a:r>
              <a:rPr lang="en-CA" i="1" dirty="0" err="1"/>
              <a:t>kavod</a:t>
            </a:r>
            <a:r>
              <a:rPr lang="en-CA" dirty="0"/>
              <a:t>, leave the temple due to the corruption</a:t>
            </a:r>
          </a:p>
          <a:p>
            <a:pPr marL="171450" indent="-171450">
              <a:buFont typeface="Arial" panose="020B0604020202020204" pitchFamily="34" charset="0"/>
              <a:buChar char="•"/>
            </a:pPr>
            <a:r>
              <a:rPr lang="en-CA" b="1" u="sng" dirty="0"/>
              <a:t>Without the </a:t>
            </a:r>
            <a:r>
              <a:rPr lang="en-CA" b="1" i="1" u="sng" dirty="0" err="1"/>
              <a:t>kavod</a:t>
            </a:r>
            <a:r>
              <a:rPr lang="en-CA" b="1" u="sng" dirty="0"/>
              <a:t>, the Temple stands desolate </a:t>
            </a:r>
          </a:p>
          <a:p>
            <a:pPr marL="171450" indent="-171450">
              <a:buFont typeface="Arial" panose="020B0604020202020204" pitchFamily="34" charset="0"/>
              <a:buChar char="•"/>
            </a:pPr>
            <a:r>
              <a:rPr lang="en-CA" dirty="0"/>
              <a:t>To Ezekiel and to his contemporaries, this presented a </a:t>
            </a:r>
            <a:r>
              <a:rPr lang="en-CA" i="1" dirty="0"/>
              <a:t>perceptual mismatch</a:t>
            </a:r>
            <a:r>
              <a:rPr lang="en-CA" dirty="0"/>
              <a:t> beyond anything they could imagine – YHWH could NOT abandon his temple, his city, his nation</a:t>
            </a:r>
          </a:p>
          <a:p>
            <a:pPr marL="171450" indent="-171450">
              <a:buFont typeface="Arial" panose="020B0604020202020204" pitchFamily="34" charset="0"/>
              <a:buChar char="•"/>
            </a:pPr>
            <a:r>
              <a:rPr lang="en-CA" dirty="0"/>
              <a:t>That was the point of the Temple Vision – the impossible was happening</a:t>
            </a:r>
          </a:p>
          <a:p>
            <a:pPr marL="171450" indent="-171450">
              <a:buFont typeface="Arial" panose="020B0604020202020204" pitchFamily="34" charset="0"/>
              <a:buChar char="•"/>
            </a:pPr>
            <a:r>
              <a:rPr lang="en-CA" b="1" u="sng" dirty="0"/>
              <a:t>Ezekiel has seen it, now he must communicate it to the exiles</a:t>
            </a:r>
          </a:p>
        </p:txBody>
      </p:sp>
      <p:sp>
        <p:nvSpPr>
          <p:cNvPr id="4" name="Slide Number Placeholder 3"/>
          <p:cNvSpPr>
            <a:spLocks noGrp="1"/>
          </p:cNvSpPr>
          <p:nvPr>
            <p:ph type="sldNum" sz="quarter" idx="5"/>
          </p:nvPr>
        </p:nvSpPr>
        <p:spPr/>
        <p:txBody>
          <a:bodyPr/>
          <a:lstStyle/>
          <a:p>
            <a:fld id="{55394A21-9D02-4464-9C23-858D7B9AB262}" type="slidenum">
              <a:rPr lang="en-CA" smtClean="0"/>
              <a:t>1</a:t>
            </a:fld>
            <a:endParaRPr lang="en-CA"/>
          </a:p>
        </p:txBody>
      </p:sp>
    </p:spTree>
    <p:extLst>
      <p:ext uri="{BB962C8B-B14F-4D97-AF65-F5344CB8AC3E}">
        <p14:creationId xmlns:p14="http://schemas.microsoft.com/office/powerpoint/2010/main" val="1909022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scattering of Israel occurred from 732-585 – about 150 years</a:t>
            </a:r>
          </a:p>
          <a:p>
            <a:pPr marL="171450" indent="-171450">
              <a:buFont typeface="Arial" panose="020B0604020202020204" pitchFamily="34" charset="0"/>
              <a:buChar char="•"/>
            </a:pPr>
            <a:r>
              <a:rPr lang="en-CA" dirty="0"/>
              <a:t>The last vestiges in Jerusalem were about to meet their fate …</a:t>
            </a:r>
          </a:p>
          <a:p>
            <a:pPr marL="171450" indent="-171450">
              <a:buFont typeface="Arial" panose="020B0604020202020204" pitchFamily="34" charset="0"/>
              <a:buChar char="•"/>
            </a:pPr>
            <a:r>
              <a:rPr lang="en-CA" dirty="0"/>
              <a:t>Ezekiel was trying to reach the people who were being called by God to the remnant …</a:t>
            </a:r>
          </a:p>
        </p:txBody>
      </p:sp>
      <p:sp>
        <p:nvSpPr>
          <p:cNvPr id="4" name="Slide Number Placeholder 3"/>
          <p:cNvSpPr>
            <a:spLocks noGrp="1"/>
          </p:cNvSpPr>
          <p:nvPr>
            <p:ph type="sldNum" sz="quarter" idx="5"/>
          </p:nvPr>
        </p:nvSpPr>
        <p:spPr/>
        <p:txBody>
          <a:bodyPr/>
          <a:lstStyle/>
          <a:p>
            <a:fld id="{55394A21-9D02-4464-9C23-858D7B9AB262}" type="slidenum">
              <a:rPr lang="en-CA" smtClean="0"/>
              <a:t>11</a:t>
            </a:fld>
            <a:endParaRPr lang="en-CA"/>
          </a:p>
        </p:txBody>
      </p:sp>
    </p:spTree>
    <p:extLst>
      <p:ext uri="{BB962C8B-B14F-4D97-AF65-F5344CB8AC3E}">
        <p14:creationId xmlns:p14="http://schemas.microsoft.com/office/powerpoint/2010/main" val="587654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object of this prophecy is to teach the exiles, but it is very detailed about what is to happen in Jerusalem</a:t>
            </a:r>
          </a:p>
          <a:p>
            <a:pPr marL="171450" indent="-171450">
              <a:buFont typeface="Arial" panose="020B0604020202020204" pitchFamily="34" charset="0"/>
              <a:buChar char="•"/>
            </a:pPr>
            <a:r>
              <a:rPr lang="en-CA" dirty="0"/>
              <a:t>“the prince” is Zedekiah, the “last king”, appointed by Nebuchadnezzar</a:t>
            </a:r>
          </a:p>
          <a:p>
            <a:pPr marL="171450" indent="-171450">
              <a:buFont typeface="Arial" panose="020B0604020202020204" pitchFamily="34" charset="0"/>
              <a:buChar char="•"/>
            </a:pPr>
            <a:r>
              <a:rPr lang="en-CA" dirty="0"/>
              <a:t>Jehoiachin was the last “true” king, appointed by the “people of the land”</a:t>
            </a:r>
          </a:p>
          <a:p>
            <a:pPr marL="171450" indent="-171450">
              <a:buFont typeface="Arial" panose="020B0604020202020204" pitchFamily="34" charset="0"/>
              <a:buChar char="•"/>
            </a:pPr>
            <a:r>
              <a:rPr lang="en-CA" dirty="0"/>
              <a:t>“the few who escape” were mostly to be taken from Ezekiel’s compatriots</a:t>
            </a:r>
          </a:p>
        </p:txBody>
      </p:sp>
      <p:sp>
        <p:nvSpPr>
          <p:cNvPr id="4" name="Slide Number Placeholder 3"/>
          <p:cNvSpPr>
            <a:spLocks noGrp="1"/>
          </p:cNvSpPr>
          <p:nvPr>
            <p:ph type="sldNum" sz="quarter" idx="5"/>
          </p:nvPr>
        </p:nvSpPr>
        <p:spPr/>
        <p:txBody>
          <a:bodyPr/>
          <a:lstStyle/>
          <a:p>
            <a:fld id="{55394A21-9D02-4464-9C23-858D7B9AB262}" type="slidenum">
              <a:rPr lang="en-CA" smtClean="0"/>
              <a:t>12</a:t>
            </a:fld>
            <a:endParaRPr lang="en-CA"/>
          </a:p>
        </p:txBody>
      </p:sp>
    </p:spTree>
    <p:extLst>
      <p:ext uri="{BB962C8B-B14F-4D97-AF65-F5344CB8AC3E}">
        <p14:creationId xmlns:p14="http://schemas.microsoft.com/office/powerpoint/2010/main" val="309562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Zedekiah arrived, blinded, in Babylon, the news would have spread rapidly among the exiles …</a:t>
            </a:r>
          </a:p>
        </p:txBody>
      </p:sp>
      <p:sp>
        <p:nvSpPr>
          <p:cNvPr id="4" name="Slide Number Placeholder 3"/>
          <p:cNvSpPr>
            <a:spLocks noGrp="1"/>
          </p:cNvSpPr>
          <p:nvPr>
            <p:ph type="sldNum" sz="quarter" idx="5"/>
          </p:nvPr>
        </p:nvSpPr>
        <p:spPr/>
        <p:txBody>
          <a:bodyPr/>
          <a:lstStyle/>
          <a:p>
            <a:fld id="{55394A21-9D02-4464-9C23-858D7B9AB262}" type="slidenum">
              <a:rPr lang="en-CA" smtClean="0"/>
              <a:t>13</a:t>
            </a:fld>
            <a:endParaRPr lang="en-CA"/>
          </a:p>
        </p:txBody>
      </p:sp>
    </p:spTree>
    <p:extLst>
      <p:ext uri="{BB962C8B-B14F-4D97-AF65-F5344CB8AC3E}">
        <p14:creationId xmlns:p14="http://schemas.microsoft.com/office/powerpoint/2010/main" val="3063543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They retained the same government structure in exile: “the people of the land”</a:t>
            </a:r>
          </a:p>
        </p:txBody>
      </p:sp>
      <p:sp>
        <p:nvSpPr>
          <p:cNvPr id="4" name="Slide Number Placeholder 3"/>
          <p:cNvSpPr>
            <a:spLocks noGrp="1"/>
          </p:cNvSpPr>
          <p:nvPr>
            <p:ph type="sldNum" sz="quarter" idx="5"/>
          </p:nvPr>
        </p:nvSpPr>
        <p:spPr/>
        <p:txBody>
          <a:bodyPr/>
          <a:lstStyle/>
          <a:p>
            <a:fld id="{55394A21-9D02-4464-9C23-858D7B9AB262}" type="slidenum">
              <a:rPr lang="en-CA" smtClean="0"/>
              <a:t>14</a:t>
            </a:fld>
            <a:endParaRPr lang="en-CA"/>
          </a:p>
        </p:txBody>
      </p:sp>
    </p:spTree>
    <p:extLst>
      <p:ext uri="{BB962C8B-B14F-4D97-AF65-F5344CB8AC3E}">
        <p14:creationId xmlns:p14="http://schemas.microsoft.com/office/powerpoint/2010/main" val="4008607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fallacious proverb is alive and well today …</a:t>
            </a:r>
          </a:p>
          <a:p>
            <a:pPr marL="171450" indent="-171450">
              <a:buFont typeface="Arial" panose="020B0604020202020204" pitchFamily="34" charset="0"/>
              <a:buChar char="•"/>
            </a:pPr>
            <a:r>
              <a:rPr lang="en-CA" dirty="0"/>
              <a:t>The lies and propaganda distributed by the a mainstream media …</a:t>
            </a:r>
          </a:p>
          <a:p>
            <a:pPr marL="171450" indent="-171450">
              <a:buFont typeface="Arial" panose="020B0604020202020204" pitchFamily="34" charset="0"/>
              <a:buChar char="•"/>
            </a:pPr>
            <a:r>
              <a:rPr lang="en-CA" dirty="0"/>
              <a:t>The captives had been there for about five years … we must be patient … </a:t>
            </a:r>
          </a:p>
        </p:txBody>
      </p:sp>
      <p:sp>
        <p:nvSpPr>
          <p:cNvPr id="4" name="Slide Number Placeholder 3"/>
          <p:cNvSpPr>
            <a:spLocks noGrp="1"/>
          </p:cNvSpPr>
          <p:nvPr>
            <p:ph type="sldNum" sz="quarter" idx="5"/>
          </p:nvPr>
        </p:nvSpPr>
        <p:spPr/>
        <p:txBody>
          <a:bodyPr/>
          <a:lstStyle/>
          <a:p>
            <a:fld id="{55394A21-9D02-4464-9C23-858D7B9AB262}" type="slidenum">
              <a:rPr lang="en-CA" smtClean="0"/>
              <a:t>15</a:t>
            </a:fld>
            <a:endParaRPr lang="en-CA"/>
          </a:p>
        </p:txBody>
      </p:sp>
    </p:spTree>
    <p:extLst>
      <p:ext uri="{BB962C8B-B14F-4D97-AF65-F5344CB8AC3E}">
        <p14:creationId xmlns:p14="http://schemas.microsoft.com/office/powerpoint/2010/main" val="3417905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all pray for God to make the decision again: “</a:t>
            </a:r>
            <a:r>
              <a:rPr lang="en-CA" b="1" u="sng" dirty="0">
                <a:highlight>
                  <a:srgbClr val="FFFF00"/>
                </a:highlight>
              </a:rPr>
              <a:t>None of my words will be delayed any longer</a:t>
            </a:r>
            <a:r>
              <a:rPr lang="en-CA" b="1" dirty="0">
                <a:highlight>
                  <a:srgbClr val="FFFF00"/>
                </a:highlight>
              </a:rPr>
              <a:t>”</a:t>
            </a:r>
          </a:p>
          <a:p>
            <a:pPr marL="171450" indent="-171450">
              <a:buFont typeface="Arial" panose="020B0604020202020204" pitchFamily="34" charset="0"/>
              <a:buChar char="•"/>
            </a:pPr>
            <a:r>
              <a:rPr lang="en-CA" b="0" dirty="0">
                <a:highlight>
                  <a:srgbClr val="FFFF00"/>
                </a:highlight>
              </a:rPr>
              <a:t>Then we will sing …</a:t>
            </a:r>
            <a:endParaRPr lang="en-CA" b="0" dirty="0"/>
          </a:p>
        </p:txBody>
      </p:sp>
      <p:sp>
        <p:nvSpPr>
          <p:cNvPr id="4" name="Slide Number Placeholder 3"/>
          <p:cNvSpPr>
            <a:spLocks noGrp="1"/>
          </p:cNvSpPr>
          <p:nvPr>
            <p:ph type="sldNum" sz="quarter" idx="5"/>
          </p:nvPr>
        </p:nvSpPr>
        <p:spPr/>
        <p:txBody>
          <a:bodyPr/>
          <a:lstStyle/>
          <a:p>
            <a:fld id="{55394A21-9D02-4464-9C23-858D7B9AB262}" type="slidenum">
              <a:rPr lang="en-CA" smtClean="0"/>
              <a:t>16</a:t>
            </a:fld>
            <a:endParaRPr lang="en-CA"/>
          </a:p>
        </p:txBody>
      </p:sp>
    </p:spTree>
    <p:extLst>
      <p:ext uri="{BB962C8B-B14F-4D97-AF65-F5344CB8AC3E}">
        <p14:creationId xmlns:p14="http://schemas.microsoft.com/office/powerpoint/2010/main" val="1397429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Before Ezekiel goes back to the exiles, there was further revelation from YHWH</a:t>
            </a:r>
          </a:p>
          <a:p>
            <a:pPr marL="171450" indent="-171450">
              <a:buFont typeface="Arial" panose="020B0604020202020204" pitchFamily="34" charset="0"/>
              <a:buChar char="•"/>
            </a:pPr>
            <a:r>
              <a:rPr lang="en-CA" dirty="0"/>
              <a:t>“princes of the people”, </a:t>
            </a:r>
            <a:r>
              <a:rPr lang="he-IL" sz="1800" dirty="0">
                <a:effectLst/>
                <a:latin typeface="Times New Roman" panose="02020603050405020304" pitchFamily="18" charset="0"/>
                <a:ea typeface="Calibri" panose="020F0502020204030204" pitchFamily="34" charset="0"/>
              </a:rPr>
              <a:t>הָעָם</a:t>
            </a:r>
            <a:r>
              <a:rPr lang="en-CA" sz="1800" dirty="0">
                <a:effectLst/>
                <a:latin typeface="Times New Roman" panose="02020603050405020304" pitchFamily="18" charset="0"/>
                <a:ea typeface="Calibri" panose="020F0502020204030204" pitchFamily="34" charset="0"/>
              </a:rPr>
              <a:t>  </a:t>
            </a:r>
            <a:r>
              <a:rPr lang="he-IL" sz="1800" dirty="0">
                <a:effectLst/>
                <a:latin typeface="Times New Roman" panose="02020603050405020304" pitchFamily="18" charset="0"/>
                <a:ea typeface="Calibri" panose="020F0502020204030204" pitchFamily="34" charset="0"/>
              </a:rPr>
              <a:t>שָׂרֵי </a:t>
            </a:r>
            <a:r>
              <a:rPr lang="en-CA" sz="1800" dirty="0">
                <a:effectLst/>
                <a:latin typeface="Calibri" panose="020F0502020204030204" pitchFamily="34" charset="0"/>
                <a:ea typeface="Calibri" panose="020F0502020204030204" pitchFamily="34" charset="0"/>
                <a:cs typeface="Arial" panose="020B0604020202020204" pitchFamily="34" charset="0"/>
              </a:rPr>
              <a:t> - </a:t>
            </a:r>
            <a:r>
              <a:rPr lang="en-CA" i="1" dirty="0" err="1"/>
              <a:t>sare</a:t>
            </a:r>
            <a:r>
              <a:rPr lang="en-CA" i="1" dirty="0"/>
              <a:t> </a:t>
            </a:r>
            <a:r>
              <a:rPr lang="en-CA" i="1" dirty="0" err="1"/>
              <a:t>ha`am</a:t>
            </a:r>
            <a:r>
              <a:rPr lang="en-CA" dirty="0"/>
              <a:t>, are not necessarily “royalty”, but the civic leaders, “thought leaders”</a:t>
            </a:r>
          </a:p>
        </p:txBody>
      </p:sp>
      <p:sp>
        <p:nvSpPr>
          <p:cNvPr id="4" name="Slide Number Placeholder 3"/>
          <p:cNvSpPr>
            <a:spLocks noGrp="1"/>
          </p:cNvSpPr>
          <p:nvPr>
            <p:ph type="sldNum" sz="quarter" idx="5"/>
          </p:nvPr>
        </p:nvSpPr>
        <p:spPr/>
        <p:txBody>
          <a:bodyPr/>
          <a:lstStyle/>
          <a:p>
            <a:fld id="{55394A21-9D02-4464-9C23-858D7B9AB262}" type="slidenum">
              <a:rPr lang="en-CA" smtClean="0"/>
              <a:t>2</a:t>
            </a:fld>
            <a:endParaRPr lang="en-CA"/>
          </a:p>
        </p:txBody>
      </p:sp>
    </p:spTree>
    <p:extLst>
      <p:ext uri="{BB962C8B-B14F-4D97-AF65-F5344CB8AC3E}">
        <p14:creationId xmlns:p14="http://schemas.microsoft.com/office/powerpoint/2010/main" val="2778742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counsel is “wicked” because it is contrary to God’s word through Jeremiah</a:t>
            </a:r>
          </a:p>
          <a:p>
            <a:pPr marL="171450" indent="-171450">
              <a:buFont typeface="Arial" panose="020B0604020202020204" pitchFamily="34" charset="0"/>
              <a:buChar char="•"/>
            </a:pPr>
            <a:r>
              <a:rPr lang="en-CA" dirty="0"/>
              <a:t>And, YHWH has made it clear that Jerusalem will be destroyed</a:t>
            </a:r>
          </a:p>
        </p:txBody>
      </p:sp>
      <p:sp>
        <p:nvSpPr>
          <p:cNvPr id="4" name="Slide Number Placeholder 3"/>
          <p:cNvSpPr>
            <a:spLocks noGrp="1"/>
          </p:cNvSpPr>
          <p:nvPr>
            <p:ph type="sldNum" sz="quarter" idx="5"/>
          </p:nvPr>
        </p:nvSpPr>
        <p:spPr/>
        <p:txBody>
          <a:bodyPr/>
          <a:lstStyle/>
          <a:p>
            <a:fld id="{55394A21-9D02-4464-9C23-858D7B9AB262}" type="slidenum">
              <a:rPr lang="en-CA" smtClean="0"/>
              <a:t>4</a:t>
            </a:fld>
            <a:endParaRPr lang="en-CA"/>
          </a:p>
        </p:txBody>
      </p:sp>
    </p:spTree>
    <p:extLst>
      <p:ext uri="{BB962C8B-B14F-4D97-AF65-F5344CB8AC3E}">
        <p14:creationId xmlns:p14="http://schemas.microsoft.com/office/powerpoint/2010/main" val="1397055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understands the depths of wickedness in the human mind influenced by Satan</a:t>
            </a:r>
          </a:p>
          <a:p>
            <a:pPr marL="171450" indent="-171450">
              <a:buFont typeface="Arial" panose="020B0604020202020204" pitchFamily="34" charset="0"/>
              <a:buChar char="•"/>
            </a:pPr>
            <a:r>
              <a:rPr lang="en-CA" dirty="0"/>
              <a:t>Ezekiel could have communicated this prophecy back to Jerusalem by letter, as Jeremiah did</a:t>
            </a:r>
          </a:p>
          <a:p>
            <a:pPr marL="171450" indent="-171450">
              <a:buFont typeface="Arial" panose="020B0604020202020204" pitchFamily="34" charset="0"/>
              <a:buChar char="•"/>
            </a:pPr>
            <a:r>
              <a:rPr lang="en-CA" dirty="0"/>
              <a:t>“lived by” verb is </a:t>
            </a:r>
            <a:r>
              <a:rPr lang="he-IL" dirty="0"/>
              <a:t>עשׂה</a:t>
            </a:r>
            <a:r>
              <a:rPr lang="en-CA" dirty="0"/>
              <a:t>  -`</a:t>
            </a:r>
            <a:r>
              <a:rPr lang="en-CA" dirty="0" err="1"/>
              <a:t>asah</a:t>
            </a:r>
            <a:r>
              <a:rPr lang="en-CA" dirty="0"/>
              <a:t>, “to do”, a broad range of meaning</a:t>
            </a:r>
          </a:p>
          <a:p>
            <a:pPr marL="171450" indent="-171450">
              <a:buFont typeface="Arial" panose="020B0604020202020204" pitchFamily="34" charset="0"/>
              <a:buChar char="•"/>
            </a:pPr>
            <a:r>
              <a:rPr lang="en-CA" dirty="0"/>
              <a:t>in context of God’s teaching, “to live by” </a:t>
            </a:r>
          </a:p>
          <a:p>
            <a:pPr marL="171450" indent="-171450">
              <a:buFont typeface="Arial" panose="020B0604020202020204" pitchFamily="34" charset="0"/>
              <a:buChar char="•"/>
            </a:pPr>
            <a:r>
              <a:rPr lang="en-CA" dirty="0"/>
              <a:t>“lived by </a:t>
            </a:r>
            <a:r>
              <a:rPr lang="en-CA" i="1" dirty="0" err="1"/>
              <a:t>mishᵉpatim</a:t>
            </a:r>
            <a:r>
              <a:rPr lang="en-CA" dirty="0"/>
              <a:t> of nations” is sarcastic</a:t>
            </a:r>
          </a:p>
        </p:txBody>
      </p:sp>
      <p:sp>
        <p:nvSpPr>
          <p:cNvPr id="4" name="Slide Number Placeholder 3"/>
          <p:cNvSpPr>
            <a:spLocks noGrp="1"/>
          </p:cNvSpPr>
          <p:nvPr>
            <p:ph type="sldNum" sz="quarter" idx="5"/>
          </p:nvPr>
        </p:nvSpPr>
        <p:spPr/>
        <p:txBody>
          <a:bodyPr/>
          <a:lstStyle/>
          <a:p>
            <a:fld id="{55394A21-9D02-4464-9C23-858D7B9AB262}" type="slidenum">
              <a:rPr lang="en-CA" smtClean="0"/>
              <a:t>5</a:t>
            </a:fld>
            <a:endParaRPr lang="en-CA"/>
          </a:p>
        </p:txBody>
      </p:sp>
    </p:spTree>
    <p:extLst>
      <p:ext uri="{BB962C8B-B14F-4D97-AF65-F5344CB8AC3E}">
        <p14:creationId xmlns:p14="http://schemas.microsoft.com/office/powerpoint/2010/main" val="2672780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Pre-flood conditions extant in Israel at the end as they are in Western Civilization today</a:t>
            </a:r>
          </a:p>
          <a:p>
            <a:pPr marL="171450" indent="-171450">
              <a:buFont typeface="Arial" panose="020B0604020202020204" pitchFamily="34" charset="0"/>
              <a:buChar char="•"/>
            </a:pPr>
            <a:r>
              <a:rPr lang="en-CA" dirty="0"/>
              <a:t>“</a:t>
            </a:r>
            <a:r>
              <a:rPr lang="en-CA" b="1" u="sng" dirty="0"/>
              <a:t>the people of the land</a:t>
            </a:r>
            <a:r>
              <a:rPr lang="en-CA" dirty="0"/>
              <a:t>” was a formal council</a:t>
            </a:r>
          </a:p>
        </p:txBody>
      </p:sp>
      <p:sp>
        <p:nvSpPr>
          <p:cNvPr id="4" name="Slide Number Placeholder 3"/>
          <p:cNvSpPr>
            <a:spLocks noGrp="1"/>
          </p:cNvSpPr>
          <p:nvPr>
            <p:ph type="sldNum" sz="quarter" idx="5"/>
          </p:nvPr>
        </p:nvSpPr>
        <p:spPr/>
        <p:txBody>
          <a:bodyPr/>
          <a:lstStyle/>
          <a:p>
            <a:fld id="{55394A21-9D02-4464-9C23-858D7B9AB262}" type="slidenum">
              <a:rPr lang="en-CA" smtClean="0"/>
              <a:t>6</a:t>
            </a:fld>
            <a:endParaRPr lang="en-CA"/>
          </a:p>
        </p:txBody>
      </p:sp>
    </p:spTree>
    <p:extLst>
      <p:ext uri="{BB962C8B-B14F-4D97-AF65-F5344CB8AC3E}">
        <p14:creationId xmlns:p14="http://schemas.microsoft.com/office/powerpoint/2010/main" val="1774810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Why “</a:t>
            </a:r>
            <a:r>
              <a:rPr lang="en-CA" dirty="0" err="1"/>
              <a:t>Pelatiah</a:t>
            </a:r>
            <a:r>
              <a:rPr lang="en-CA" dirty="0"/>
              <a:t>”?  Perhaps Ezekiel personally knew him …</a:t>
            </a:r>
          </a:p>
          <a:p>
            <a:pPr marL="171450" indent="-171450">
              <a:buFont typeface="Arial" panose="020B0604020202020204" pitchFamily="34" charset="0"/>
              <a:buChar char="•"/>
            </a:pPr>
            <a:r>
              <a:rPr lang="en-CA" dirty="0"/>
              <a:t>Ezekiel is still in a “visionary” state, but this is </a:t>
            </a:r>
            <a:r>
              <a:rPr lang="en-CA" b="1" u="sng" dirty="0"/>
              <a:t>an “audible” word from YHWH </a:t>
            </a:r>
          </a:p>
          <a:p>
            <a:pPr marL="171450" indent="-171450">
              <a:buFont typeface="Arial" panose="020B0604020202020204" pitchFamily="34" charset="0"/>
              <a:buChar char="•"/>
            </a:pPr>
            <a:r>
              <a:rPr lang="en-CA" dirty="0"/>
              <a:t>“</a:t>
            </a:r>
            <a:r>
              <a:rPr lang="en-CA" b="1" u="sng" dirty="0"/>
              <a:t>The whole house of Israel</a:t>
            </a:r>
            <a:r>
              <a:rPr lang="en-CA" dirty="0"/>
              <a:t>” implies all surviving Israelites that have been scattered over the many deportations – </a:t>
            </a:r>
          </a:p>
          <a:p>
            <a:pPr marL="171450" indent="-171450">
              <a:buFont typeface="Arial" panose="020B0604020202020204" pitchFamily="34" charset="0"/>
              <a:buChar char="•"/>
            </a:pPr>
            <a:r>
              <a:rPr lang="en-CA" dirty="0"/>
              <a:t>Represented by the last vestiges in Jerusalem: in Ezekiel’s mind Jerusalem is still the center of the nation </a:t>
            </a:r>
          </a:p>
        </p:txBody>
      </p:sp>
      <p:sp>
        <p:nvSpPr>
          <p:cNvPr id="4" name="Slide Number Placeholder 3"/>
          <p:cNvSpPr>
            <a:spLocks noGrp="1"/>
          </p:cNvSpPr>
          <p:nvPr>
            <p:ph type="sldNum" sz="quarter" idx="5"/>
          </p:nvPr>
        </p:nvSpPr>
        <p:spPr/>
        <p:txBody>
          <a:bodyPr/>
          <a:lstStyle/>
          <a:p>
            <a:fld id="{55394A21-9D02-4464-9C23-858D7B9AB262}" type="slidenum">
              <a:rPr lang="en-CA" smtClean="0"/>
              <a:t>7</a:t>
            </a:fld>
            <a:endParaRPr lang="en-CA"/>
          </a:p>
        </p:txBody>
      </p:sp>
    </p:spTree>
    <p:extLst>
      <p:ext uri="{BB962C8B-B14F-4D97-AF65-F5344CB8AC3E}">
        <p14:creationId xmlns:p14="http://schemas.microsoft.com/office/powerpoint/2010/main" val="558346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YHWH reveals more details to Ezekiel later</a:t>
            </a:r>
          </a:p>
          <a:p>
            <a:pPr marL="171450" indent="-171450">
              <a:buFont typeface="Arial" panose="020B0604020202020204" pitchFamily="34" charset="0"/>
              <a:buChar char="•"/>
            </a:pPr>
            <a:r>
              <a:rPr lang="en-CA" dirty="0"/>
              <a:t>This is similar to YHWH’s revelation to Jeremiah – God reveals information when a person is in a state that it can be understood</a:t>
            </a:r>
          </a:p>
        </p:txBody>
      </p:sp>
      <p:sp>
        <p:nvSpPr>
          <p:cNvPr id="4" name="Slide Number Placeholder 3"/>
          <p:cNvSpPr>
            <a:spLocks noGrp="1"/>
          </p:cNvSpPr>
          <p:nvPr>
            <p:ph type="sldNum" sz="quarter" idx="5"/>
          </p:nvPr>
        </p:nvSpPr>
        <p:spPr/>
        <p:txBody>
          <a:bodyPr/>
          <a:lstStyle/>
          <a:p>
            <a:fld id="{55394A21-9D02-4464-9C23-858D7B9AB262}" type="slidenum">
              <a:rPr lang="en-CA" smtClean="0"/>
              <a:t>8</a:t>
            </a:fld>
            <a:endParaRPr lang="en-CA"/>
          </a:p>
        </p:txBody>
      </p:sp>
    </p:spTree>
    <p:extLst>
      <p:ext uri="{BB962C8B-B14F-4D97-AF65-F5344CB8AC3E}">
        <p14:creationId xmlns:p14="http://schemas.microsoft.com/office/powerpoint/2010/main" val="3436323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can only speculate “how” Ezekiel went about telling the exiles …</a:t>
            </a:r>
          </a:p>
          <a:p>
            <a:pPr marL="171450" indent="-171450">
              <a:buFont typeface="Arial" panose="020B0604020202020204" pitchFamily="34" charset="0"/>
              <a:buChar char="•"/>
            </a:pPr>
            <a:r>
              <a:rPr lang="en-CA" dirty="0"/>
              <a:t>It may have occurred over several days …</a:t>
            </a:r>
          </a:p>
          <a:p>
            <a:pPr marL="171450" indent="-171450">
              <a:buFont typeface="Arial" panose="020B0604020202020204" pitchFamily="34" charset="0"/>
              <a:buChar char="•"/>
            </a:pPr>
            <a:r>
              <a:rPr lang="en-CA" dirty="0"/>
              <a:t>The Book of Ezekiel contains no information on how the material was recorded and how the book was assembled (Isaiah mentions his disciples, Jeremiah had Baruch)</a:t>
            </a:r>
          </a:p>
          <a:p>
            <a:pPr marL="171450" indent="-171450">
              <a:buFont typeface="Arial" panose="020B0604020202020204" pitchFamily="34" charset="0"/>
              <a:buChar char="•"/>
            </a:pPr>
            <a:r>
              <a:rPr lang="en-CA" dirty="0"/>
              <a:t>When the temple vision started there was a gathering in or near Ezekiel’s house, at the end he returns to these people and relates the experience (possibly a new gathering)</a:t>
            </a:r>
          </a:p>
          <a:p>
            <a:pPr marL="171450" indent="-171450">
              <a:buFont typeface="Arial" panose="020B0604020202020204" pitchFamily="34" charset="0"/>
              <a:buChar char="•"/>
            </a:pPr>
            <a:r>
              <a:rPr lang="en-CA" dirty="0"/>
              <a:t>Most likely, as he presented the description his words were written down …</a:t>
            </a:r>
          </a:p>
        </p:txBody>
      </p:sp>
      <p:sp>
        <p:nvSpPr>
          <p:cNvPr id="4" name="Slide Number Placeholder 3"/>
          <p:cNvSpPr>
            <a:spLocks noGrp="1"/>
          </p:cNvSpPr>
          <p:nvPr>
            <p:ph type="sldNum" sz="quarter" idx="5"/>
          </p:nvPr>
        </p:nvSpPr>
        <p:spPr/>
        <p:txBody>
          <a:bodyPr/>
          <a:lstStyle/>
          <a:p>
            <a:fld id="{55394A21-9D02-4464-9C23-858D7B9AB262}" type="slidenum">
              <a:rPr lang="en-CA" smtClean="0"/>
              <a:t>9</a:t>
            </a:fld>
            <a:endParaRPr lang="en-CA"/>
          </a:p>
        </p:txBody>
      </p:sp>
    </p:spTree>
    <p:extLst>
      <p:ext uri="{BB962C8B-B14F-4D97-AF65-F5344CB8AC3E}">
        <p14:creationId xmlns:p14="http://schemas.microsoft.com/office/powerpoint/2010/main" val="3075045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“rebellious house” – the exiles</a:t>
            </a:r>
          </a:p>
          <a:p>
            <a:pPr marL="171450" indent="-171450">
              <a:buFont typeface="Arial" panose="020B0604020202020204" pitchFamily="34" charset="0"/>
              <a:buChar char="•"/>
            </a:pPr>
            <a:r>
              <a:rPr lang="en-CA" dirty="0"/>
              <a:t>“eyes to see”, “ears to hear”, phrases repeated often by Jesus, (see Mt11:15, Mk4:9,23, Lk 8:8,14:35) very much apply to people around us today: </a:t>
            </a:r>
            <a:r>
              <a:rPr lang="en-CA" b="1" u="sng" dirty="0"/>
              <a:t>the implication is they should understand</a:t>
            </a:r>
          </a:p>
          <a:p>
            <a:pPr marL="171450" indent="-171450">
              <a:buFont typeface="Arial" panose="020B0604020202020204" pitchFamily="34" charset="0"/>
              <a:buChar char="•"/>
            </a:pPr>
            <a:r>
              <a:rPr lang="en-CA" dirty="0"/>
              <a:t>“digging through a wall” must have been quite a sight</a:t>
            </a:r>
          </a:p>
          <a:p>
            <a:pPr marL="171450" indent="-171450">
              <a:buFont typeface="Arial" panose="020B0604020202020204" pitchFamily="34" charset="0"/>
              <a:buChar char="•"/>
            </a:pPr>
            <a:r>
              <a:rPr lang="en-CA" dirty="0"/>
              <a:t>“the house of Israel” was the exiles – those in Jerusalem were about to be destroyed</a:t>
            </a:r>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55394A21-9D02-4464-9C23-858D7B9AB262}" type="slidenum">
              <a:rPr lang="en-CA" smtClean="0"/>
              <a:t>10</a:t>
            </a:fld>
            <a:endParaRPr lang="en-CA"/>
          </a:p>
        </p:txBody>
      </p:sp>
    </p:spTree>
    <p:extLst>
      <p:ext uri="{BB962C8B-B14F-4D97-AF65-F5344CB8AC3E}">
        <p14:creationId xmlns:p14="http://schemas.microsoft.com/office/powerpoint/2010/main" val="3246444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F14F-5309-4063-6CD1-5B2BF313D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0DAD670-A21E-6DD9-5D8E-259E9656A9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DF31309-4C9F-E934-F064-41DF2E2E460A}"/>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72FE1D41-9BD2-A3E8-A37D-26D0D83E7C2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1425AB-D881-65FE-A7CD-59C2EC8C7AE7}"/>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410742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D9F18-F9C3-8829-7984-2D3AEE389F5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7AF6AF9-54BB-56EE-089A-2032648EC1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1F103D3-E94E-8FF7-449E-38AECEB08120}"/>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6CA960B1-216D-34B2-5BC1-74C7CE4F0C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16482DF-2C33-56F9-B007-447AAF249C71}"/>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143735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A3ACC2-0466-D4DC-9CEE-2F66AE4E61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7598C95-55BD-89DA-1805-6B14910B4A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BDE862C-3277-1CC5-01D3-3C5C77B52B67}"/>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9A3061CC-D8A4-2AD5-B40A-3F84880E57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42CC117-22AB-AFD0-221C-0F34C22FF1FB}"/>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209487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48715-4CFE-1CA2-6F3E-9DE852898E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FB9FAFB-5034-D595-3848-5F253C6D3C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7455435-7D56-87AD-55F2-F3AB2E24F20B}"/>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81DFF29E-E17E-D37A-40CD-DC9F08016F3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6DE5AFC-4FF0-13D2-AD2D-3AC5A57CB695}"/>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2867441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BBBE-D1F2-A72E-45B9-D02DB7E48A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27D32F6-2978-81CC-5822-E2DF50F4C9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C32485-8DFC-A64E-1027-0EAED9FB6771}"/>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38EEC4E0-57AA-9FE9-7A00-1CE7CF5A121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8DDE3A0-536D-2F24-176C-3F0E2E9F1803}"/>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307718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9E99-F061-E0A4-B196-98D0E448F66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F37FCDF-BCEF-B7E8-1A3E-557796B97B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3A9150D-F63C-BA27-B960-5CCADCC2D5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96546D5-2AC4-56A9-8039-D5D1F72943D2}"/>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6" name="Footer Placeholder 5">
            <a:extLst>
              <a:ext uri="{FF2B5EF4-FFF2-40B4-BE49-F238E27FC236}">
                <a16:creationId xmlns:a16="http://schemas.microsoft.com/office/drawing/2014/main" id="{C273AB1A-9BF8-D1D1-6E98-9FC36EB751C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683CD05-F52C-18C1-1432-7241928112F1}"/>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402399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8047-488C-2707-EA92-A3D09E1F839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897CDA8-1080-4C69-F41B-26CCF71773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A6EA49-78C8-E81B-CBE3-440FE74FC3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5DE9234-2C15-ABE2-1AF2-76536D1CE5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4ACA62-F582-B0D3-8020-7AC4825AE4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3EF360C-FFA1-304C-590D-02FEA1C462AE}"/>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8" name="Footer Placeholder 7">
            <a:extLst>
              <a:ext uri="{FF2B5EF4-FFF2-40B4-BE49-F238E27FC236}">
                <a16:creationId xmlns:a16="http://schemas.microsoft.com/office/drawing/2014/main" id="{DF22300B-92F4-6E0E-2B07-1A47CD54EF8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687E993-5140-5198-1E4F-7CD989624D22}"/>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168948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75D10-C97E-2E42-BE50-7D89F842BEE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000E877-A9AB-EF1A-9B76-A730E4538337}"/>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4" name="Footer Placeholder 3">
            <a:extLst>
              <a:ext uri="{FF2B5EF4-FFF2-40B4-BE49-F238E27FC236}">
                <a16:creationId xmlns:a16="http://schemas.microsoft.com/office/drawing/2014/main" id="{7B5BA853-68A0-C43D-111F-42A85897E58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567AA18-FA99-3664-81B9-58F2C8FFF870}"/>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23238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C83066-2108-D289-10C1-360C9DFE3FC1}"/>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3" name="Footer Placeholder 2">
            <a:extLst>
              <a:ext uri="{FF2B5EF4-FFF2-40B4-BE49-F238E27FC236}">
                <a16:creationId xmlns:a16="http://schemas.microsoft.com/office/drawing/2014/main" id="{41BA65B3-7169-008D-2891-2B0087585AC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72D6A41-2BDD-272D-B63A-C804E3C8D8C5}"/>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2596324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DF031-E42F-CC46-3DE2-F7E583AB6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6CE8056-4758-EA88-A235-1B4000B4B5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AF1742C-58B7-CDEB-6775-3EBE58C8B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65CDF9-A76F-36BA-944F-EA5945224334}"/>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6" name="Footer Placeholder 5">
            <a:extLst>
              <a:ext uri="{FF2B5EF4-FFF2-40B4-BE49-F238E27FC236}">
                <a16:creationId xmlns:a16="http://schemas.microsoft.com/office/drawing/2014/main" id="{497467B6-6A6E-E56F-1319-5E4E4DBD870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947928D-4962-6523-07CA-F3FE6C04F9BC}"/>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1584317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63D00-5532-E854-E7F9-E657E5AB73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118B6D4-43F5-1879-820F-EFB5ACA879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A73D679-EA26-8C0B-987C-FC0B41D20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07B4F9-381F-62EA-8A86-92CC3E1F61FD}"/>
              </a:ext>
            </a:extLst>
          </p:cNvPr>
          <p:cNvSpPr>
            <a:spLocks noGrp="1"/>
          </p:cNvSpPr>
          <p:nvPr>
            <p:ph type="dt" sz="half" idx="10"/>
          </p:nvPr>
        </p:nvSpPr>
        <p:spPr/>
        <p:txBody>
          <a:bodyPr/>
          <a:lstStyle/>
          <a:p>
            <a:fld id="{0687D590-D06E-4DAE-A121-BAC63343861F}" type="datetimeFigureOut">
              <a:rPr lang="en-CA" smtClean="0"/>
              <a:t>2023-01-03</a:t>
            </a:fld>
            <a:endParaRPr lang="en-CA"/>
          </a:p>
        </p:txBody>
      </p:sp>
      <p:sp>
        <p:nvSpPr>
          <p:cNvPr id="6" name="Footer Placeholder 5">
            <a:extLst>
              <a:ext uri="{FF2B5EF4-FFF2-40B4-BE49-F238E27FC236}">
                <a16:creationId xmlns:a16="http://schemas.microsoft.com/office/drawing/2014/main" id="{F5774CB3-2C1F-4A20-8F25-C1A4EEF8CDC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478D72B-E6B6-B5D6-B4AA-82FCF9992DB6}"/>
              </a:ext>
            </a:extLst>
          </p:cNvPr>
          <p:cNvSpPr>
            <a:spLocks noGrp="1"/>
          </p:cNvSpPr>
          <p:nvPr>
            <p:ph type="sldNum" sz="quarter" idx="12"/>
          </p:nvPr>
        </p:nvSpPr>
        <p:spPr/>
        <p:txBody>
          <a:bodyPr/>
          <a:lstStyle/>
          <a:p>
            <a:fld id="{94B83A08-46ED-499A-AA3D-19D6A7D97618}" type="slidenum">
              <a:rPr lang="en-CA" smtClean="0"/>
              <a:t>‹#›</a:t>
            </a:fld>
            <a:endParaRPr lang="en-CA"/>
          </a:p>
        </p:txBody>
      </p:sp>
    </p:spTree>
    <p:extLst>
      <p:ext uri="{BB962C8B-B14F-4D97-AF65-F5344CB8AC3E}">
        <p14:creationId xmlns:p14="http://schemas.microsoft.com/office/powerpoint/2010/main" val="1428448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36356B-14E2-F4E3-629B-FF9B8109FC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7CFA51B-47DE-DA1E-7199-7547784D97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8A9B8F0-8625-7A01-9818-79C0A0709B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7D590-D06E-4DAE-A121-BAC63343861F}" type="datetimeFigureOut">
              <a:rPr lang="en-CA" smtClean="0"/>
              <a:t>2023-01-03</a:t>
            </a:fld>
            <a:endParaRPr lang="en-CA"/>
          </a:p>
        </p:txBody>
      </p:sp>
      <p:sp>
        <p:nvSpPr>
          <p:cNvPr id="5" name="Footer Placeholder 4">
            <a:extLst>
              <a:ext uri="{FF2B5EF4-FFF2-40B4-BE49-F238E27FC236}">
                <a16:creationId xmlns:a16="http://schemas.microsoft.com/office/drawing/2014/main" id="{5B756C83-6B1D-897F-68FA-3B078C964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287E568-1F28-2FF1-744E-011F989641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83A08-46ED-499A-AA3D-19D6A7D97618}" type="slidenum">
              <a:rPr lang="en-CA" smtClean="0"/>
              <a:t>‹#›</a:t>
            </a:fld>
            <a:endParaRPr lang="en-CA"/>
          </a:p>
        </p:txBody>
      </p:sp>
    </p:spTree>
    <p:extLst>
      <p:ext uri="{BB962C8B-B14F-4D97-AF65-F5344CB8AC3E}">
        <p14:creationId xmlns:p14="http://schemas.microsoft.com/office/powerpoint/2010/main" val="611497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EEF08-207B-7DF3-A97E-A6C98FB13312}"/>
              </a:ext>
            </a:extLst>
          </p:cNvPr>
          <p:cNvSpPr>
            <a:spLocks noGrp="1"/>
          </p:cNvSpPr>
          <p:nvPr>
            <p:ph type="ctrTitle"/>
          </p:nvPr>
        </p:nvSpPr>
        <p:spPr>
          <a:xfrm>
            <a:off x="0" y="1"/>
            <a:ext cx="12192000" cy="1317356"/>
          </a:xfrm>
        </p:spPr>
        <p:txBody>
          <a:bodyPr>
            <a:normAutofit/>
          </a:bodyPr>
          <a:lstStyle/>
          <a:p>
            <a:r>
              <a:rPr lang="en-CA" sz="5400" dirty="0">
                <a:latin typeface="Arial Black" panose="020B0A04020102020204" pitchFamily="34" charset="0"/>
              </a:rPr>
              <a:t>Ezekiel – The Desolate Temple</a:t>
            </a:r>
          </a:p>
        </p:txBody>
      </p:sp>
      <p:sp>
        <p:nvSpPr>
          <p:cNvPr id="3" name="Subtitle 2">
            <a:extLst>
              <a:ext uri="{FF2B5EF4-FFF2-40B4-BE49-F238E27FC236}">
                <a16:creationId xmlns:a16="http://schemas.microsoft.com/office/drawing/2014/main" id="{2ADCB8B1-31C2-A4ED-6C14-6E054E322717}"/>
              </a:ext>
            </a:extLst>
          </p:cNvPr>
          <p:cNvSpPr>
            <a:spLocks noGrp="1"/>
          </p:cNvSpPr>
          <p:nvPr>
            <p:ph type="subTitle" idx="1"/>
          </p:nvPr>
        </p:nvSpPr>
        <p:spPr>
          <a:xfrm>
            <a:off x="-1" y="1698171"/>
            <a:ext cx="12191999" cy="5159829"/>
          </a:xfrm>
        </p:spPr>
        <p:txBody>
          <a:bodyPr>
            <a:normAutofit lnSpcReduction="10000"/>
          </a:bodyPr>
          <a:lstStyle/>
          <a:p>
            <a:r>
              <a:rPr lang="en-CA" sz="2800" i="1" dirty="0">
                <a:solidFill>
                  <a:srgbClr val="FF0000"/>
                </a:solidFill>
              </a:rPr>
              <a:t>Then </a:t>
            </a:r>
            <a:r>
              <a:rPr lang="en-CA" sz="2800" b="1" i="1" dirty="0">
                <a:solidFill>
                  <a:srgbClr val="FF0000"/>
                </a:solidFill>
                <a:highlight>
                  <a:srgbClr val="FFFF00"/>
                </a:highlight>
              </a:rPr>
              <a:t>the glory of the LORD went out from the threshold of the house</a:t>
            </a:r>
            <a:r>
              <a:rPr lang="en-CA" sz="2800" i="1" dirty="0">
                <a:solidFill>
                  <a:srgbClr val="FF0000"/>
                </a:solidFill>
              </a:rPr>
              <a:t> … they stood at the entrance of the east gate of the house of the LORD, and the glory of the God of Israel was over them.  … And the </a:t>
            </a:r>
            <a:r>
              <a:rPr lang="en-CA" sz="2800" b="1" i="1" dirty="0">
                <a:solidFill>
                  <a:srgbClr val="FF0000"/>
                </a:solidFill>
                <a:highlight>
                  <a:srgbClr val="FFFF00"/>
                </a:highlight>
              </a:rPr>
              <a:t>glory of the LORD went up from the midst of the city</a:t>
            </a:r>
            <a:r>
              <a:rPr lang="en-CA" sz="2800" i="1" dirty="0">
                <a:solidFill>
                  <a:srgbClr val="FF0000"/>
                </a:solidFill>
              </a:rPr>
              <a:t> and stood on the mountain that is on the east side of the city.</a:t>
            </a:r>
          </a:p>
          <a:p>
            <a:pPr algn="r">
              <a:spcBef>
                <a:spcPts val="0"/>
              </a:spcBef>
            </a:pPr>
            <a:r>
              <a:rPr lang="en-CA" sz="2000" dirty="0"/>
              <a:t>Ezekiel 10:18a, 19b, 11:23 ESV</a:t>
            </a:r>
          </a:p>
          <a:p>
            <a:r>
              <a:rPr lang="en-CA" sz="2800" dirty="0"/>
              <a:t> </a:t>
            </a:r>
            <a:r>
              <a:rPr lang="en-CA" sz="2800" i="1" dirty="0">
                <a:solidFill>
                  <a:srgbClr val="FF0000"/>
                </a:solidFill>
              </a:rPr>
              <a:t>… </a:t>
            </a:r>
            <a:r>
              <a:rPr lang="en-CA" sz="2800" b="1" i="1" dirty="0">
                <a:solidFill>
                  <a:srgbClr val="FF0000"/>
                </a:solidFill>
                <a:highlight>
                  <a:srgbClr val="FFFF00"/>
                </a:highlight>
              </a:rPr>
              <a:t>concerning the inhabitants of Jerusalem</a:t>
            </a:r>
            <a:r>
              <a:rPr lang="en-CA" sz="2800" i="1" dirty="0">
                <a:solidFill>
                  <a:srgbClr val="FF0000"/>
                </a:solidFill>
              </a:rPr>
              <a:t> in the land of Israel … her land will be stripped of all it contains, on account of the violence of all those who dwell in it.  And the </a:t>
            </a:r>
            <a:r>
              <a:rPr lang="en-CA" sz="2800" b="1" i="1" dirty="0">
                <a:solidFill>
                  <a:srgbClr val="FF0000"/>
                </a:solidFill>
                <a:highlight>
                  <a:srgbClr val="FFFF00"/>
                </a:highlight>
              </a:rPr>
              <a:t>inhabited cities shall be laid waste</a:t>
            </a:r>
            <a:r>
              <a:rPr lang="en-CA" sz="2800" i="1" dirty="0">
                <a:solidFill>
                  <a:srgbClr val="FF0000"/>
                </a:solidFill>
              </a:rPr>
              <a:t>, </a:t>
            </a:r>
            <a:br>
              <a:rPr lang="en-CA" sz="2800" i="1" dirty="0">
                <a:solidFill>
                  <a:srgbClr val="FF0000"/>
                </a:solidFill>
              </a:rPr>
            </a:br>
            <a:r>
              <a:rPr lang="en-CA" sz="2800" i="1" dirty="0">
                <a:solidFill>
                  <a:srgbClr val="FF0000"/>
                </a:solidFill>
              </a:rPr>
              <a:t>and </a:t>
            </a:r>
            <a:r>
              <a:rPr lang="en-CA" sz="2800" b="1" i="1" dirty="0">
                <a:solidFill>
                  <a:srgbClr val="FF0000"/>
                </a:solidFill>
                <a:highlight>
                  <a:srgbClr val="FFFF00"/>
                </a:highlight>
              </a:rPr>
              <a:t>the land shall become a desolation</a:t>
            </a:r>
            <a:r>
              <a:rPr lang="en-CA" sz="2800" i="1" dirty="0">
                <a:solidFill>
                  <a:srgbClr val="FF0000"/>
                </a:solidFill>
              </a:rPr>
              <a:t> …</a:t>
            </a:r>
          </a:p>
          <a:p>
            <a:pPr algn="r">
              <a:spcBef>
                <a:spcPts val="0"/>
              </a:spcBef>
            </a:pPr>
            <a:r>
              <a:rPr lang="en-CA" sz="2000" dirty="0"/>
              <a:t>Ezekiel 12:19-20 ESV</a:t>
            </a:r>
          </a:p>
          <a:p>
            <a:r>
              <a:rPr lang="en-CA" sz="2800" i="1" dirty="0">
                <a:solidFill>
                  <a:srgbClr val="FF0000"/>
                </a:solidFill>
              </a:rPr>
              <a:t>… my eye will not spare, nor will I have pity; I will bring their deeds upon their heads. … </a:t>
            </a:r>
            <a:r>
              <a:rPr lang="en-CA" sz="2800" b="1" i="1" dirty="0">
                <a:solidFill>
                  <a:srgbClr val="FF0000"/>
                </a:solidFill>
                <a:highlight>
                  <a:srgbClr val="FFFF00"/>
                </a:highlight>
              </a:rPr>
              <a:t>The days are near</a:t>
            </a:r>
            <a:r>
              <a:rPr lang="en-CA" sz="2800" i="1" dirty="0">
                <a:solidFill>
                  <a:srgbClr val="FF0000"/>
                </a:solidFill>
              </a:rPr>
              <a:t>, and </a:t>
            </a:r>
            <a:r>
              <a:rPr lang="en-CA" sz="2800" b="1" i="1" dirty="0">
                <a:solidFill>
                  <a:srgbClr val="FF0000"/>
                </a:solidFill>
                <a:highlight>
                  <a:srgbClr val="FFFF00"/>
                </a:highlight>
              </a:rPr>
              <a:t>the fulfillment of every vision</a:t>
            </a:r>
            <a:r>
              <a:rPr lang="en-CA" sz="2800" i="1" dirty="0">
                <a:solidFill>
                  <a:srgbClr val="FF0000"/>
                </a:solidFill>
              </a:rPr>
              <a:t>.  … </a:t>
            </a:r>
            <a:r>
              <a:rPr lang="en-CA" sz="2800" b="1" i="1" dirty="0">
                <a:solidFill>
                  <a:srgbClr val="FF0000"/>
                </a:solidFill>
                <a:highlight>
                  <a:srgbClr val="FFFF00"/>
                </a:highlight>
              </a:rPr>
              <a:t>I will speak the word that I will speak, and it will be performed</a:t>
            </a:r>
            <a:r>
              <a:rPr lang="en-CA" sz="2800" i="1" dirty="0">
                <a:solidFill>
                  <a:srgbClr val="FF0000"/>
                </a:solidFill>
              </a:rPr>
              <a:t>.  It will no longer be delayed </a:t>
            </a:r>
            <a:r>
              <a:rPr lang="en-CA" sz="2800" dirty="0">
                <a:solidFill>
                  <a:srgbClr val="FF0000"/>
                </a:solidFill>
              </a:rPr>
              <a:t>…</a:t>
            </a:r>
          </a:p>
          <a:p>
            <a:pPr algn="r">
              <a:spcBef>
                <a:spcPts val="0"/>
              </a:spcBef>
            </a:pPr>
            <a:r>
              <a:rPr lang="en-CA" sz="2000" dirty="0"/>
              <a:t>Ezekiel 9:10, 12:23b, 25a</a:t>
            </a:r>
          </a:p>
        </p:txBody>
      </p:sp>
      <p:sp>
        <p:nvSpPr>
          <p:cNvPr id="5" name="TextBox 4">
            <a:extLst>
              <a:ext uri="{FF2B5EF4-FFF2-40B4-BE49-F238E27FC236}">
                <a16:creationId xmlns:a16="http://schemas.microsoft.com/office/drawing/2014/main" id="{F3B84017-A10F-2729-38C0-D751B81EFE72}"/>
              </a:ext>
            </a:extLst>
          </p:cNvPr>
          <p:cNvSpPr txBox="1"/>
          <p:nvPr/>
        </p:nvSpPr>
        <p:spPr>
          <a:xfrm>
            <a:off x="0" y="6604083"/>
            <a:ext cx="12191998" cy="253916"/>
          </a:xfrm>
          <a:prstGeom prst="rect">
            <a:avLst/>
          </a:prstGeom>
          <a:noFill/>
        </p:spPr>
        <p:txBody>
          <a:bodyPr wrap="square">
            <a:spAutoFit/>
          </a:bodyPr>
          <a:lstStyle/>
          <a:p>
            <a:r>
              <a:rPr lang="en-CA" sz="1050" dirty="0"/>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126427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14192-FD10-091B-4374-814D280F21F6}"/>
              </a:ext>
            </a:extLst>
          </p:cNvPr>
          <p:cNvSpPr>
            <a:spLocks noGrp="1"/>
          </p:cNvSpPr>
          <p:nvPr>
            <p:ph type="title"/>
          </p:nvPr>
        </p:nvSpPr>
        <p:spPr>
          <a:xfrm>
            <a:off x="838200" y="1"/>
            <a:ext cx="10515600" cy="1159328"/>
          </a:xfrm>
        </p:spPr>
        <p:txBody>
          <a:bodyPr/>
          <a:lstStyle/>
          <a:p>
            <a:pPr algn="ctr"/>
            <a:r>
              <a:rPr lang="en-CA" dirty="0">
                <a:latin typeface="Arial Black" panose="020B0A04020102020204" pitchFamily="34" charset="0"/>
              </a:rPr>
              <a:t>A Sign for the House of Israel</a:t>
            </a:r>
          </a:p>
        </p:txBody>
      </p:sp>
      <p:sp>
        <p:nvSpPr>
          <p:cNvPr id="3" name="Content Placeholder 2">
            <a:extLst>
              <a:ext uri="{FF2B5EF4-FFF2-40B4-BE49-F238E27FC236}">
                <a16:creationId xmlns:a16="http://schemas.microsoft.com/office/drawing/2014/main" id="{DCC1CF5C-D038-8FD2-E0B3-359FDD16C892}"/>
              </a:ext>
            </a:extLst>
          </p:cNvPr>
          <p:cNvSpPr>
            <a:spLocks noGrp="1"/>
          </p:cNvSpPr>
          <p:nvPr>
            <p:ph idx="1"/>
          </p:nvPr>
        </p:nvSpPr>
        <p:spPr>
          <a:xfrm>
            <a:off x="0" y="1159330"/>
            <a:ext cx="12192000" cy="5698670"/>
          </a:xfrm>
        </p:spPr>
        <p:txBody>
          <a:bodyPr>
            <a:normAutofit lnSpcReduction="10000"/>
          </a:bodyPr>
          <a:lstStyle/>
          <a:p>
            <a:r>
              <a:rPr lang="en-CA" dirty="0"/>
              <a:t>We are NOT told, but presumably there is some lapse in time between the end of the Temple Vision and </a:t>
            </a:r>
            <a:r>
              <a:rPr lang="en-CA" b="1" dirty="0">
                <a:highlight>
                  <a:srgbClr val="FFFF00"/>
                </a:highlight>
              </a:rPr>
              <a:t>Ezekiel’s next symbolic action</a:t>
            </a:r>
            <a:r>
              <a:rPr lang="en-CA" dirty="0"/>
              <a:t>.  During that time Ezekiel would have discussed the Temple Vision, but still the majority did NOT get it:</a:t>
            </a:r>
          </a:p>
          <a:p>
            <a:pPr marL="457200" lvl="1" indent="0">
              <a:spcBef>
                <a:spcPts val="0"/>
              </a:spcBef>
              <a:buNone/>
            </a:pPr>
            <a:r>
              <a:rPr lang="en-CA" b="1" u="sng" dirty="0"/>
              <a:t>Ezekiel 12:1-7 ESV</a:t>
            </a:r>
          </a:p>
          <a:p>
            <a:pPr marL="457200" lvl="1" indent="0">
              <a:spcBef>
                <a:spcPts val="0"/>
              </a:spcBef>
              <a:buNone/>
            </a:pPr>
            <a:r>
              <a:rPr lang="en-CA" dirty="0"/>
              <a:t>The word of the LORD came to me: “Son of man, </a:t>
            </a:r>
            <a:r>
              <a:rPr lang="en-CA" b="1" dirty="0">
                <a:highlight>
                  <a:srgbClr val="FFFF00"/>
                </a:highlight>
              </a:rPr>
              <a:t>you dwell in the midst of a rebellious house</a:t>
            </a:r>
            <a:r>
              <a:rPr lang="en-CA" dirty="0"/>
              <a:t>, who have </a:t>
            </a:r>
            <a:r>
              <a:rPr lang="en-CA" b="1" dirty="0">
                <a:highlight>
                  <a:srgbClr val="FFFF00"/>
                </a:highlight>
              </a:rPr>
              <a:t>eyes to see</a:t>
            </a:r>
            <a:r>
              <a:rPr lang="en-CA" dirty="0"/>
              <a:t>, but see not, who have </a:t>
            </a:r>
            <a:r>
              <a:rPr lang="en-CA" b="1" dirty="0">
                <a:highlight>
                  <a:srgbClr val="FFFF00"/>
                </a:highlight>
              </a:rPr>
              <a:t>ears to hear</a:t>
            </a:r>
            <a:r>
              <a:rPr lang="en-CA" dirty="0"/>
              <a:t>, but hear not, for they are a rebellious house.  </a:t>
            </a:r>
          </a:p>
          <a:p>
            <a:pPr marL="457200" lvl="1" indent="0">
              <a:buNone/>
            </a:pPr>
            <a:r>
              <a:rPr lang="en-CA" dirty="0"/>
              <a:t>“As for you, son of man, </a:t>
            </a:r>
            <a:r>
              <a:rPr lang="en-CA" b="1" dirty="0">
                <a:highlight>
                  <a:srgbClr val="FFFF00"/>
                </a:highlight>
              </a:rPr>
              <a:t>prepare for yourself an exile’s baggage</a:t>
            </a:r>
            <a:r>
              <a:rPr lang="en-CA" dirty="0"/>
              <a:t>, and </a:t>
            </a:r>
            <a:r>
              <a:rPr lang="en-CA" b="1" dirty="0">
                <a:highlight>
                  <a:srgbClr val="FFFF00"/>
                </a:highlight>
              </a:rPr>
              <a:t>go into exile</a:t>
            </a:r>
            <a:r>
              <a:rPr lang="en-CA" dirty="0"/>
              <a:t> by day in their sight.  You shall </a:t>
            </a:r>
            <a:r>
              <a:rPr lang="en-CA" b="1" dirty="0">
                <a:highlight>
                  <a:srgbClr val="FFFF00"/>
                </a:highlight>
              </a:rPr>
              <a:t>go like an exile</a:t>
            </a:r>
            <a:r>
              <a:rPr lang="en-CA" dirty="0"/>
              <a:t> from your place to another place in their sight.  </a:t>
            </a:r>
            <a:r>
              <a:rPr lang="en-CA" b="1" u="sng" dirty="0">
                <a:highlight>
                  <a:srgbClr val="FFFF00"/>
                </a:highlight>
              </a:rPr>
              <a:t>Perhaps they will understand</a:t>
            </a:r>
            <a:r>
              <a:rPr lang="en-CA" dirty="0"/>
              <a:t>, though they are a rebellious house.  You shall bring out your baggage by day in their sight, as </a:t>
            </a:r>
            <a:r>
              <a:rPr lang="en-CA" b="1" dirty="0">
                <a:highlight>
                  <a:srgbClr val="FFFF00"/>
                </a:highlight>
              </a:rPr>
              <a:t>baggage for exile</a:t>
            </a:r>
            <a:r>
              <a:rPr lang="en-CA" dirty="0"/>
              <a:t>, and you shall </a:t>
            </a:r>
            <a:r>
              <a:rPr lang="en-CA" b="1" dirty="0">
                <a:highlight>
                  <a:srgbClr val="FFFF00"/>
                </a:highlight>
              </a:rPr>
              <a:t>go out yourself at evening in their sight</a:t>
            </a:r>
            <a:r>
              <a:rPr lang="en-CA" dirty="0"/>
              <a:t>, as those do who must </a:t>
            </a:r>
            <a:r>
              <a:rPr lang="en-CA" b="1" dirty="0">
                <a:highlight>
                  <a:srgbClr val="FFFF00"/>
                </a:highlight>
              </a:rPr>
              <a:t>go into exile</a:t>
            </a:r>
            <a:r>
              <a:rPr lang="en-CA" dirty="0"/>
              <a:t>.  In their sight </a:t>
            </a:r>
            <a:r>
              <a:rPr lang="en-CA" b="1" dirty="0">
                <a:highlight>
                  <a:srgbClr val="FFFF00"/>
                </a:highlight>
              </a:rPr>
              <a:t>dig through the wall</a:t>
            </a:r>
            <a:r>
              <a:rPr lang="en-CA" dirty="0"/>
              <a:t>, and bring your baggage out through it.  In their sight you shall lift the baggage upon your shoulder and carry it out at dusk. You shall cover your face that you may not see the land, for </a:t>
            </a:r>
            <a:r>
              <a:rPr lang="en-CA" b="1" dirty="0">
                <a:highlight>
                  <a:srgbClr val="FFFF00"/>
                </a:highlight>
              </a:rPr>
              <a:t>I have made you a sign for the house of Israel</a:t>
            </a:r>
            <a:r>
              <a:rPr lang="en-CA" dirty="0"/>
              <a:t>.”  </a:t>
            </a:r>
          </a:p>
          <a:p>
            <a:pPr marL="457200" lvl="1" indent="0">
              <a:buNone/>
            </a:pPr>
            <a:r>
              <a:rPr lang="en-CA" dirty="0"/>
              <a:t>And </a:t>
            </a:r>
            <a:r>
              <a:rPr lang="en-CA" b="1" dirty="0">
                <a:highlight>
                  <a:srgbClr val="FFFF00"/>
                </a:highlight>
              </a:rPr>
              <a:t>I did as I was commanded</a:t>
            </a:r>
            <a:r>
              <a:rPr lang="en-CA" dirty="0"/>
              <a:t>.  I brought out my baggage by day, as baggage </a:t>
            </a:r>
            <a:r>
              <a:rPr lang="en-CA" b="1" dirty="0">
                <a:highlight>
                  <a:srgbClr val="FFFF00"/>
                </a:highlight>
              </a:rPr>
              <a:t>for exile</a:t>
            </a:r>
            <a:r>
              <a:rPr lang="en-CA" dirty="0"/>
              <a:t>, and in the evening </a:t>
            </a:r>
            <a:r>
              <a:rPr lang="en-CA" b="1" dirty="0">
                <a:highlight>
                  <a:srgbClr val="FFFF00"/>
                </a:highlight>
              </a:rPr>
              <a:t>I dug through the wall with my own hands</a:t>
            </a:r>
            <a:r>
              <a:rPr lang="en-CA" dirty="0"/>
              <a:t>.  I brought out my baggage at dusk, carrying it on my shoulder in their sight.</a:t>
            </a:r>
          </a:p>
          <a:p>
            <a:endParaRPr lang="en-CA" dirty="0"/>
          </a:p>
          <a:p>
            <a:endParaRPr lang="en-CA" dirty="0"/>
          </a:p>
          <a:p>
            <a:endParaRPr lang="en-CA" dirty="0"/>
          </a:p>
        </p:txBody>
      </p:sp>
    </p:spTree>
    <p:extLst>
      <p:ext uri="{BB962C8B-B14F-4D97-AF65-F5344CB8AC3E}">
        <p14:creationId xmlns:p14="http://schemas.microsoft.com/office/powerpoint/2010/main" val="29883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8A6C-5E10-B9DE-D8A5-3D901CCC7231}"/>
              </a:ext>
            </a:extLst>
          </p:cNvPr>
          <p:cNvSpPr>
            <a:spLocks noGrp="1"/>
          </p:cNvSpPr>
          <p:nvPr>
            <p:ph type="title"/>
          </p:nvPr>
        </p:nvSpPr>
        <p:spPr>
          <a:xfrm>
            <a:off x="838200" y="1"/>
            <a:ext cx="10515600" cy="1110342"/>
          </a:xfrm>
        </p:spPr>
        <p:txBody>
          <a:bodyPr/>
          <a:lstStyle/>
          <a:p>
            <a:pPr algn="ctr"/>
            <a:r>
              <a:rPr lang="en-CA" dirty="0">
                <a:latin typeface="Arial Black" panose="020B0A04020102020204" pitchFamily="34" charset="0"/>
              </a:rPr>
              <a:t>Perhaps They Will Understand</a:t>
            </a:r>
          </a:p>
        </p:txBody>
      </p:sp>
      <p:sp>
        <p:nvSpPr>
          <p:cNvPr id="3" name="Content Placeholder 2">
            <a:extLst>
              <a:ext uri="{FF2B5EF4-FFF2-40B4-BE49-F238E27FC236}">
                <a16:creationId xmlns:a16="http://schemas.microsoft.com/office/drawing/2014/main" id="{A05C5076-3352-08DC-ABF8-A4F451679614}"/>
              </a:ext>
            </a:extLst>
          </p:cNvPr>
          <p:cNvSpPr>
            <a:spLocks noGrp="1"/>
          </p:cNvSpPr>
          <p:nvPr>
            <p:ph idx="1"/>
          </p:nvPr>
        </p:nvSpPr>
        <p:spPr>
          <a:xfrm>
            <a:off x="0" y="1110343"/>
            <a:ext cx="12192000" cy="5747656"/>
          </a:xfrm>
        </p:spPr>
        <p:txBody>
          <a:bodyPr/>
          <a:lstStyle/>
          <a:p>
            <a:r>
              <a:rPr lang="en-CA" dirty="0"/>
              <a:t>The final requirement of the Covenant Curses is that the people of Israel were to be scattered throughout the world among all nations:</a:t>
            </a:r>
          </a:p>
          <a:p>
            <a:pPr marL="457200" lvl="1" indent="0">
              <a:spcBef>
                <a:spcPts val="0"/>
              </a:spcBef>
              <a:buNone/>
            </a:pPr>
            <a:r>
              <a:rPr lang="en-CA" b="1" u="sng" dirty="0"/>
              <a:t>Deuteronomy 28:64-65 ESV</a:t>
            </a:r>
          </a:p>
          <a:p>
            <a:pPr marL="457200" lvl="1" indent="0">
              <a:spcBef>
                <a:spcPts val="0"/>
              </a:spcBef>
              <a:buNone/>
            </a:pPr>
            <a:r>
              <a:rPr lang="en-CA" dirty="0"/>
              <a:t>And the LORD will </a:t>
            </a:r>
            <a:r>
              <a:rPr lang="en-CA" b="1" dirty="0">
                <a:highlight>
                  <a:srgbClr val="FFFF00"/>
                </a:highlight>
              </a:rPr>
              <a:t>scatter you among all peoples</a:t>
            </a:r>
            <a:r>
              <a:rPr lang="en-CA" dirty="0"/>
              <a:t>, from </a:t>
            </a:r>
            <a:r>
              <a:rPr lang="en-CA" b="1" dirty="0">
                <a:highlight>
                  <a:srgbClr val="FFFF00"/>
                </a:highlight>
              </a:rPr>
              <a:t>one end of the earth to the other</a:t>
            </a:r>
            <a:r>
              <a:rPr lang="en-CA" dirty="0"/>
              <a:t>, and there you shall serve other gods of wood and stone, which neither you nor your fathers have known.  And </a:t>
            </a:r>
            <a:r>
              <a:rPr lang="en-CA" b="1" dirty="0">
                <a:highlight>
                  <a:srgbClr val="FFFF00"/>
                </a:highlight>
              </a:rPr>
              <a:t>among these nations you shall find no respite</a:t>
            </a:r>
            <a:r>
              <a:rPr lang="en-CA" dirty="0"/>
              <a:t>, and there shall be </a:t>
            </a:r>
            <a:r>
              <a:rPr lang="en-CA" b="1" dirty="0">
                <a:highlight>
                  <a:srgbClr val="FFFF00"/>
                </a:highlight>
              </a:rPr>
              <a:t>no resting place</a:t>
            </a:r>
            <a:r>
              <a:rPr lang="en-CA" dirty="0"/>
              <a:t> for the sole of your foot, but the LORD will give you there a trembling heart and failing eyes and a languishing [life].</a:t>
            </a:r>
          </a:p>
          <a:p>
            <a:r>
              <a:rPr lang="en-CA" dirty="0"/>
              <a:t>Ezekiel’s symbolic action of going into exile was to bring home this message</a:t>
            </a:r>
          </a:p>
          <a:p>
            <a:r>
              <a:rPr lang="en-CA" dirty="0"/>
              <a:t>There were many things the exiles needed to understand:</a:t>
            </a:r>
          </a:p>
          <a:p>
            <a:pPr lvl="1">
              <a:buFont typeface="Wingdings" panose="05000000000000000000" pitchFamily="2" charset="2"/>
              <a:buChar char="Ø"/>
            </a:pPr>
            <a:r>
              <a:rPr lang="en-CA" dirty="0"/>
              <a:t>God’s judgement was inexorable, the punishment would occur</a:t>
            </a:r>
          </a:p>
          <a:p>
            <a:pPr lvl="1">
              <a:buFont typeface="Wingdings" panose="05000000000000000000" pitchFamily="2" charset="2"/>
              <a:buChar char="Ø"/>
            </a:pPr>
            <a:r>
              <a:rPr lang="en-CA" dirty="0"/>
              <a:t>There would be a remnant, but calling by God and repentance were required</a:t>
            </a:r>
          </a:p>
          <a:p>
            <a:pPr lvl="1">
              <a:buFont typeface="Wingdings" panose="05000000000000000000" pitchFamily="2" charset="2"/>
              <a:buChar char="Ø"/>
            </a:pPr>
            <a:r>
              <a:rPr lang="en-CA" dirty="0"/>
              <a:t>The majority, even among Ezekiel’s community, would NOT get it</a:t>
            </a:r>
          </a:p>
          <a:p>
            <a:endParaRPr lang="en-CA" dirty="0"/>
          </a:p>
        </p:txBody>
      </p:sp>
    </p:spTree>
    <p:extLst>
      <p:ext uri="{BB962C8B-B14F-4D97-AF65-F5344CB8AC3E}">
        <p14:creationId xmlns:p14="http://schemas.microsoft.com/office/powerpoint/2010/main" val="3707967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AE927-1AAD-B303-DBDD-3E05C11A9F80}"/>
              </a:ext>
            </a:extLst>
          </p:cNvPr>
          <p:cNvSpPr>
            <a:spLocks noGrp="1"/>
          </p:cNvSpPr>
          <p:nvPr>
            <p:ph type="title"/>
          </p:nvPr>
        </p:nvSpPr>
        <p:spPr>
          <a:xfrm>
            <a:off x="838200" y="1"/>
            <a:ext cx="10515600" cy="1159328"/>
          </a:xfrm>
        </p:spPr>
        <p:txBody>
          <a:bodyPr/>
          <a:lstStyle/>
          <a:p>
            <a:pPr algn="ctr"/>
            <a:r>
              <a:rPr lang="en-CA" dirty="0">
                <a:latin typeface="Arial Black" panose="020B0A04020102020204" pitchFamily="34" charset="0"/>
              </a:rPr>
              <a:t>An Object Lesson in Captivity</a:t>
            </a:r>
          </a:p>
        </p:txBody>
      </p:sp>
      <p:sp>
        <p:nvSpPr>
          <p:cNvPr id="3" name="Content Placeholder 2">
            <a:extLst>
              <a:ext uri="{FF2B5EF4-FFF2-40B4-BE49-F238E27FC236}">
                <a16:creationId xmlns:a16="http://schemas.microsoft.com/office/drawing/2014/main" id="{83C441A3-8BB4-BA45-6FB7-35ECD41B1530}"/>
              </a:ext>
            </a:extLst>
          </p:cNvPr>
          <p:cNvSpPr>
            <a:spLocks noGrp="1"/>
          </p:cNvSpPr>
          <p:nvPr>
            <p:ph idx="1"/>
          </p:nvPr>
        </p:nvSpPr>
        <p:spPr>
          <a:xfrm>
            <a:off x="0" y="1159330"/>
            <a:ext cx="12192000" cy="5698670"/>
          </a:xfrm>
        </p:spPr>
        <p:txBody>
          <a:bodyPr>
            <a:normAutofit lnSpcReduction="10000"/>
          </a:bodyPr>
          <a:lstStyle/>
          <a:p>
            <a:r>
              <a:rPr lang="en-CA" dirty="0"/>
              <a:t>Ezekiel is given a very detailed predictive prophecy to drive home the reality of the exile:</a:t>
            </a:r>
            <a:r>
              <a:rPr lang="en-CA" sz="2400" dirty="0"/>
              <a:t> </a:t>
            </a:r>
            <a:r>
              <a:rPr lang="en-CA" sz="2400" b="1" u="sng" dirty="0"/>
              <a:t>Ezekiel 12:8-16 ESV</a:t>
            </a:r>
            <a:endParaRPr lang="en-CA" b="1" u="sng" dirty="0"/>
          </a:p>
          <a:p>
            <a:pPr marL="457200" lvl="1" indent="0">
              <a:spcBef>
                <a:spcPts val="0"/>
              </a:spcBef>
              <a:buNone/>
            </a:pPr>
            <a:r>
              <a:rPr lang="en-CA" dirty="0"/>
              <a:t>In the morning </a:t>
            </a:r>
            <a:r>
              <a:rPr lang="en-CA" b="1" dirty="0">
                <a:highlight>
                  <a:srgbClr val="FFFF00"/>
                </a:highlight>
              </a:rPr>
              <a:t>the word of the LORD came to me</a:t>
            </a:r>
            <a:r>
              <a:rPr lang="en-CA" dirty="0"/>
              <a:t>: “Son of man, has not the house of Israel, the rebellious house, said to you, ‘What are you doing?’  Say to them, ‘Thus says the Lord GOD: </a:t>
            </a:r>
            <a:r>
              <a:rPr lang="en-CA" b="1" dirty="0">
                <a:highlight>
                  <a:srgbClr val="FFFF00"/>
                </a:highlight>
              </a:rPr>
              <a:t>This oracle concerns the prince in Jerusalem and all the house of Israel who are in it</a:t>
            </a:r>
            <a:r>
              <a:rPr lang="en-CA" dirty="0"/>
              <a:t>.’   Say, ‘</a:t>
            </a:r>
            <a:r>
              <a:rPr lang="en-CA" b="1" dirty="0">
                <a:highlight>
                  <a:srgbClr val="FFFF00"/>
                </a:highlight>
              </a:rPr>
              <a:t>I am a sign for you</a:t>
            </a:r>
            <a:r>
              <a:rPr lang="en-CA" dirty="0"/>
              <a:t>: </a:t>
            </a:r>
            <a:r>
              <a:rPr lang="en-CA" b="1" dirty="0">
                <a:highlight>
                  <a:srgbClr val="FFFF00"/>
                </a:highlight>
              </a:rPr>
              <a:t>as I have done, so shall it be done to them</a:t>
            </a:r>
            <a:r>
              <a:rPr lang="en-CA" dirty="0"/>
              <a:t>.  </a:t>
            </a:r>
            <a:r>
              <a:rPr lang="en-CA" b="1" dirty="0">
                <a:highlight>
                  <a:srgbClr val="FFFF00"/>
                </a:highlight>
              </a:rPr>
              <a:t>They shall go into exile, into captivity</a:t>
            </a:r>
            <a:r>
              <a:rPr lang="en-CA" dirty="0"/>
              <a:t>.’  </a:t>
            </a:r>
          </a:p>
          <a:p>
            <a:pPr marL="457200" lvl="1" indent="0">
              <a:buNone/>
            </a:pPr>
            <a:r>
              <a:rPr lang="en-CA" dirty="0"/>
              <a:t>And </a:t>
            </a:r>
            <a:r>
              <a:rPr lang="en-CA" b="1" dirty="0">
                <a:highlight>
                  <a:srgbClr val="FFFF00"/>
                </a:highlight>
              </a:rPr>
              <a:t>the prince who is among them</a:t>
            </a:r>
            <a:r>
              <a:rPr lang="en-CA" dirty="0"/>
              <a:t> shall lift his baggage upon his shoulder at dusk, and shall go out.  They shall dig through the wall to bring him out through it.  He shall cover his face, that he may not see the land with his eyes.  And I will spread my net over him, and he shall be taken in my snare.  And </a:t>
            </a:r>
            <a:r>
              <a:rPr lang="en-CA" b="1" dirty="0">
                <a:highlight>
                  <a:srgbClr val="FFFF00"/>
                </a:highlight>
              </a:rPr>
              <a:t>I will bring him to Babylon, the land of the Chaldeans, yet he shall not see it</a:t>
            </a:r>
            <a:r>
              <a:rPr lang="en-CA" dirty="0"/>
              <a:t>, and he shall die there.  And I will scatter toward every wind all who are around him, his helpers and all his troops, and I will unsheathe the sword after them.  </a:t>
            </a:r>
          </a:p>
          <a:p>
            <a:pPr marL="457200" lvl="1" indent="0">
              <a:buNone/>
            </a:pPr>
            <a:r>
              <a:rPr lang="en-CA" dirty="0"/>
              <a:t>And </a:t>
            </a:r>
            <a:r>
              <a:rPr lang="en-CA" b="1" dirty="0">
                <a:highlight>
                  <a:srgbClr val="FFFF00"/>
                </a:highlight>
              </a:rPr>
              <a:t>they shall know that I am the LORD</a:t>
            </a:r>
            <a:r>
              <a:rPr lang="en-CA" dirty="0"/>
              <a:t>, when I disperse them among the nations and scatter them among the countries.  But </a:t>
            </a:r>
            <a:r>
              <a:rPr lang="en-CA" b="1" dirty="0">
                <a:highlight>
                  <a:srgbClr val="FFFF00"/>
                </a:highlight>
              </a:rPr>
              <a:t>I will let a few of them escape</a:t>
            </a:r>
            <a:r>
              <a:rPr lang="en-CA" dirty="0"/>
              <a:t> from the sword, from famine and pestilence, that they may declare all their abominations among the nations where they go, and may </a:t>
            </a:r>
            <a:r>
              <a:rPr lang="en-CA" b="1" dirty="0">
                <a:highlight>
                  <a:srgbClr val="FFFF00"/>
                </a:highlight>
              </a:rPr>
              <a:t>know that I am the LORD</a:t>
            </a:r>
            <a:r>
              <a:rPr lang="en-CA" dirty="0"/>
              <a:t>.”</a:t>
            </a:r>
          </a:p>
        </p:txBody>
      </p:sp>
    </p:spTree>
    <p:extLst>
      <p:ext uri="{BB962C8B-B14F-4D97-AF65-F5344CB8AC3E}">
        <p14:creationId xmlns:p14="http://schemas.microsoft.com/office/powerpoint/2010/main" val="3129114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A2672D-EA48-21E8-443D-165BE7A22985}"/>
              </a:ext>
            </a:extLst>
          </p:cNvPr>
          <p:cNvSpPr txBox="1"/>
          <p:nvPr/>
        </p:nvSpPr>
        <p:spPr>
          <a:xfrm>
            <a:off x="604156" y="865414"/>
            <a:ext cx="11038115" cy="5278368"/>
          </a:xfrm>
          <a:prstGeom prst="rect">
            <a:avLst/>
          </a:prstGeom>
          <a:noFill/>
        </p:spPr>
        <p:txBody>
          <a:bodyPr wrap="square">
            <a:spAutoFit/>
          </a:bodyPr>
          <a:lstStyle/>
          <a:p>
            <a:pPr marL="228600" indent="-228600">
              <a:buFont typeface="Arial" panose="020B0604020202020204" pitchFamily="34" charset="0"/>
              <a:buChar char="•"/>
            </a:pPr>
            <a:r>
              <a:rPr lang="en-CA" sz="2800" dirty="0"/>
              <a:t>Ezekiel’s prophecy was soon fulfilled in detail: </a:t>
            </a:r>
            <a:r>
              <a:rPr lang="en-CA" sz="2400" b="1" u="sng" dirty="0"/>
              <a:t>2 Kings 25:4-7 ESV </a:t>
            </a:r>
          </a:p>
          <a:p>
            <a:pPr lvl="1"/>
            <a:r>
              <a:rPr lang="en-CA" sz="2400" dirty="0"/>
              <a:t>… all the men of war </a:t>
            </a:r>
            <a:r>
              <a:rPr lang="en-CA" sz="2400" b="1" dirty="0">
                <a:highlight>
                  <a:srgbClr val="FFFF00"/>
                </a:highlight>
              </a:rPr>
              <a:t>fled by night by the way of the gate between the two walls</a:t>
            </a:r>
            <a:r>
              <a:rPr lang="en-CA" sz="2400" dirty="0"/>
              <a:t>, by the king’s garden, and the Chaldeans were around the city.  And they went in the direction of the Arabah.  But the army of the Chaldeans pursued the king and overtook him in the plains of Jericho, and </a:t>
            </a:r>
            <a:r>
              <a:rPr lang="en-CA" sz="2400" b="1" dirty="0">
                <a:highlight>
                  <a:srgbClr val="FFFF00"/>
                </a:highlight>
              </a:rPr>
              <a:t>all his army was scattered from him</a:t>
            </a:r>
            <a:r>
              <a:rPr lang="en-CA" sz="2400" dirty="0"/>
              <a:t>.  Then </a:t>
            </a:r>
            <a:r>
              <a:rPr lang="en-CA" sz="2400" b="1" dirty="0">
                <a:highlight>
                  <a:srgbClr val="FFFF00"/>
                </a:highlight>
              </a:rPr>
              <a:t>they captured the king and brought him up to the king of Babylon at </a:t>
            </a:r>
            <a:r>
              <a:rPr lang="en-CA" sz="2400" b="1" dirty="0" err="1">
                <a:highlight>
                  <a:srgbClr val="FFFF00"/>
                </a:highlight>
              </a:rPr>
              <a:t>Riblah</a:t>
            </a:r>
            <a:r>
              <a:rPr lang="en-CA" sz="2400" dirty="0"/>
              <a:t>, and they passed sentence on him.  They slaughtered the sons of Zedekiah before his eyes, and </a:t>
            </a:r>
            <a:r>
              <a:rPr lang="en-CA" sz="2400" b="1" dirty="0">
                <a:highlight>
                  <a:srgbClr val="FFFF00"/>
                </a:highlight>
              </a:rPr>
              <a:t>put out the eyes of Zedekiah and bound him in chains and took him to Babylon</a:t>
            </a:r>
            <a:r>
              <a:rPr lang="en-CA" sz="2400" dirty="0"/>
              <a:t>.</a:t>
            </a:r>
          </a:p>
          <a:p>
            <a:pPr marL="228600" indent="-228600">
              <a:spcBef>
                <a:spcPts val="600"/>
              </a:spcBef>
              <a:buFont typeface="Arial" panose="020B0604020202020204" pitchFamily="34" charset="0"/>
              <a:buChar char="•"/>
            </a:pPr>
            <a:r>
              <a:rPr lang="en-CA" sz="2800" b="1" dirty="0">
                <a:highlight>
                  <a:srgbClr val="FFFF00"/>
                </a:highlight>
              </a:rPr>
              <a:t>The exile community around Ezekiel was the primary place were God allowed a “few of them to escape” </a:t>
            </a:r>
            <a:r>
              <a:rPr lang="en-CA" sz="2800" dirty="0"/>
              <a:t>when they saw the final destruction of Jerusalem and the detailed fulfillment of all the prophecies some did respond</a:t>
            </a:r>
          </a:p>
        </p:txBody>
      </p:sp>
    </p:spTree>
    <p:extLst>
      <p:ext uri="{BB962C8B-B14F-4D97-AF65-F5344CB8AC3E}">
        <p14:creationId xmlns:p14="http://schemas.microsoft.com/office/powerpoint/2010/main" val="94152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6AC3-21C4-78F2-9360-EB1FC5B317CE}"/>
              </a:ext>
            </a:extLst>
          </p:cNvPr>
          <p:cNvSpPr>
            <a:spLocks noGrp="1"/>
          </p:cNvSpPr>
          <p:nvPr>
            <p:ph type="title"/>
          </p:nvPr>
        </p:nvSpPr>
        <p:spPr>
          <a:xfrm>
            <a:off x="0" y="1"/>
            <a:ext cx="12192000" cy="1110342"/>
          </a:xfrm>
        </p:spPr>
        <p:txBody>
          <a:bodyPr/>
          <a:lstStyle/>
          <a:p>
            <a:pPr algn="ctr"/>
            <a:r>
              <a:rPr lang="en-CA" dirty="0">
                <a:latin typeface="Arial Black" panose="020B0A04020102020204" pitchFamily="34" charset="0"/>
              </a:rPr>
              <a:t>Another Object Lesson: Punishment</a:t>
            </a:r>
          </a:p>
        </p:txBody>
      </p:sp>
      <p:sp>
        <p:nvSpPr>
          <p:cNvPr id="3" name="Content Placeholder 2">
            <a:extLst>
              <a:ext uri="{FF2B5EF4-FFF2-40B4-BE49-F238E27FC236}">
                <a16:creationId xmlns:a16="http://schemas.microsoft.com/office/drawing/2014/main" id="{54983DD6-99C7-F649-2D0C-F28DE5168DE2}"/>
              </a:ext>
            </a:extLst>
          </p:cNvPr>
          <p:cNvSpPr>
            <a:spLocks noGrp="1"/>
          </p:cNvSpPr>
          <p:nvPr>
            <p:ph idx="1"/>
          </p:nvPr>
        </p:nvSpPr>
        <p:spPr>
          <a:xfrm>
            <a:off x="0" y="1110343"/>
            <a:ext cx="12066814" cy="5747656"/>
          </a:xfrm>
        </p:spPr>
        <p:txBody>
          <a:bodyPr/>
          <a:lstStyle/>
          <a:p>
            <a:pPr marL="457200" lvl="1" indent="0">
              <a:buNone/>
            </a:pPr>
            <a:r>
              <a:rPr lang="en-CA" b="1" u="sng" dirty="0"/>
              <a:t>Ezekiel 12:17-20 ESV</a:t>
            </a:r>
          </a:p>
          <a:p>
            <a:pPr marL="457200" lvl="1" indent="0">
              <a:buNone/>
            </a:pPr>
            <a:r>
              <a:rPr lang="en-CA" dirty="0"/>
              <a:t>And </a:t>
            </a:r>
            <a:r>
              <a:rPr lang="en-CA" b="1" dirty="0">
                <a:highlight>
                  <a:srgbClr val="FFFF00"/>
                </a:highlight>
              </a:rPr>
              <a:t>the word of the LORD came to me</a:t>
            </a:r>
            <a:r>
              <a:rPr lang="en-CA" dirty="0"/>
              <a:t>: “Son of man, </a:t>
            </a:r>
            <a:r>
              <a:rPr lang="en-CA" b="1" dirty="0">
                <a:highlight>
                  <a:srgbClr val="FFFF00"/>
                </a:highlight>
              </a:rPr>
              <a:t>eat your bread with quaking, and drink water with trembling and with anxiety</a:t>
            </a:r>
            <a:r>
              <a:rPr lang="en-CA" dirty="0"/>
              <a:t>.  And say </a:t>
            </a:r>
            <a:r>
              <a:rPr lang="en-CA" b="1" u="sng" dirty="0">
                <a:highlight>
                  <a:srgbClr val="FFFF00"/>
                </a:highlight>
              </a:rPr>
              <a:t>to the people of the land</a:t>
            </a:r>
            <a:r>
              <a:rPr lang="en-CA" dirty="0"/>
              <a:t>, Thus says the Lord GOD concerning </a:t>
            </a:r>
            <a:r>
              <a:rPr lang="en-CA" b="1" dirty="0">
                <a:highlight>
                  <a:srgbClr val="FFFF00"/>
                </a:highlight>
              </a:rPr>
              <a:t>the inhabitants of Jerusalem in the land of Israel</a:t>
            </a:r>
            <a:r>
              <a:rPr lang="en-CA" dirty="0"/>
              <a:t>: They </a:t>
            </a:r>
            <a:r>
              <a:rPr lang="en-CA" b="1" dirty="0">
                <a:highlight>
                  <a:srgbClr val="FFFF00"/>
                </a:highlight>
              </a:rPr>
              <a:t>shall eat their bread with anxiety, and drink water in dismay</a:t>
            </a:r>
            <a:r>
              <a:rPr lang="en-CA" dirty="0"/>
              <a:t>.  In this way her land will be stripped of all it contains, </a:t>
            </a:r>
            <a:r>
              <a:rPr lang="en-CA" b="1" dirty="0">
                <a:highlight>
                  <a:srgbClr val="FFFF00"/>
                </a:highlight>
              </a:rPr>
              <a:t>on account of the violence of all those who dwell in it</a:t>
            </a:r>
            <a:r>
              <a:rPr lang="en-CA" dirty="0"/>
              <a:t>.  And the inhabited </a:t>
            </a:r>
            <a:r>
              <a:rPr lang="en-CA" b="1" dirty="0">
                <a:highlight>
                  <a:srgbClr val="FFFF00"/>
                </a:highlight>
              </a:rPr>
              <a:t>cities shall be laid waste</a:t>
            </a:r>
            <a:r>
              <a:rPr lang="en-CA" dirty="0"/>
              <a:t>, and the </a:t>
            </a:r>
            <a:r>
              <a:rPr lang="en-CA" b="1" dirty="0">
                <a:highlight>
                  <a:srgbClr val="FFFF00"/>
                </a:highlight>
              </a:rPr>
              <a:t>land shall become a desolation</a:t>
            </a:r>
            <a:r>
              <a:rPr lang="en-CA" dirty="0"/>
              <a:t>; and </a:t>
            </a:r>
            <a:r>
              <a:rPr lang="en-CA" b="1" u="sng" dirty="0">
                <a:highlight>
                  <a:srgbClr val="FFFF00"/>
                </a:highlight>
              </a:rPr>
              <a:t>you shall know that I am the LORD</a:t>
            </a:r>
            <a:r>
              <a:rPr lang="en-CA" dirty="0"/>
              <a:t>.”</a:t>
            </a:r>
          </a:p>
          <a:p>
            <a:r>
              <a:rPr lang="en-CA" dirty="0"/>
              <a:t>Ezekiel is addressing the “</a:t>
            </a:r>
            <a:r>
              <a:rPr lang="en-CA" b="1" dirty="0">
                <a:highlight>
                  <a:srgbClr val="FFFF00"/>
                </a:highlight>
              </a:rPr>
              <a:t>people of the land</a:t>
            </a:r>
            <a:r>
              <a:rPr lang="en-CA" dirty="0"/>
              <a:t>”, the exiles around him, with the objective that they “</a:t>
            </a:r>
            <a:r>
              <a:rPr lang="en-CA" b="1" dirty="0">
                <a:highlight>
                  <a:srgbClr val="FFFF00"/>
                </a:highlight>
              </a:rPr>
              <a:t>shall know that I am YHWH</a:t>
            </a:r>
            <a:r>
              <a:rPr lang="en-CA" dirty="0"/>
              <a:t>”</a:t>
            </a:r>
          </a:p>
          <a:p>
            <a:r>
              <a:rPr lang="en-CA" dirty="0"/>
              <a:t>The punishment of Jerusalem is inexorable due to “</a:t>
            </a:r>
            <a:r>
              <a:rPr lang="en-CA" b="1" dirty="0">
                <a:highlight>
                  <a:srgbClr val="FFFF00"/>
                </a:highlight>
              </a:rPr>
              <a:t>violence of those who well in it</a:t>
            </a:r>
            <a:r>
              <a:rPr lang="en-CA" dirty="0"/>
              <a:t>” – the land will be “</a:t>
            </a:r>
            <a:r>
              <a:rPr lang="en-CA" b="1" dirty="0">
                <a:highlight>
                  <a:srgbClr val="FFFF00"/>
                </a:highlight>
              </a:rPr>
              <a:t>a desolation</a:t>
            </a:r>
            <a:r>
              <a:rPr lang="en-CA" dirty="0"/>
              <a:t>” and “</a:t>
            </a:r>
            <a:r>
              <a:rPr lang="en-CA" b="1" dirty="0">
                <a:highlight>
                  <a:srgbClr val="FFFF00"/>
                </a:highlight>
              </a:rPr>
              <a:t>cities shall be laid waste</a:t>
            </a:r>
            <a:r>
              <a:rPr lang="en-CA" dirty="0"/>
              <a:t>”</a:t>
            </a:r>
          </a:p>
          <a:p>
            <a:r>
              <a:rPr lang="en-CA" dirty="0"/>
              <a:t>When </a:t>
            </a:r>
            <a:r>
              <a:rPr lang="en-CA" b="1" dirty="0">
                <a:highlight>
                  <a:srgbClr val="FFFF00"/>
                </a:highlight>
              </a:rPr>
              <a:t>God makes the decision to act</a:t>
            </a:r>
            <a:r>
              <a:rPr lang="en-CA" dirty="0"/>
              <a:t>, there is no going back, no reprieve</a:t>
            </a:r>
          </a:p>
          <a:p>
            <a:endParaRPr lang="en-CA" dirty="0"/>
          </a:p>
          <a:p>
            <a:endParaRPr lang="en-CA" dirty="0"/>
          </a:p>
        </p:txBody>
      </p:sp>
    </p:spTree>
    <p:extLst>
      <p:ext uri="{BB962C8B-B14F-4D97-AF65-F5344CB8AC3E}">
        <p14:creationId xmlns:p14="http://schemas.microsoft.com/office/powerpoint/2010/main" val="3995465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5673-B1FA-B215-12F0-8823B68EE2AC}"/>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A Fallacious Proverb</a:t>
            </a:r>
          </a:p>
        </p:txBody>
      </p:sp>
      <p:sp>
        <p:nvSpPr>
          <p:cNvPr id="3" name="Content Placeholder 2">
            <a:extLst>
              <a:ext uri="{FF2B5EF4-FFF2-40B4-BE49-F238E27FC236}">
                <a16:creationId xmlns:a16="http://schemas.microsoft.com/office/drawing/2014/main" id="{F568C1C1-AC98-0B48-2EAA-F96F24EE259A}"/>
              </a:ext>
            </a:extLst>
          </p:cNvPr>
          <p:cNvSpPr>
            <a:spLocks noGrp="1"/>
          </p:cNvSpPr>
          <p:nvPr>
            <p:ph idx="1"/>
          </p:nvPr>
        </p:nvSpPr>
        <p:spPr>
          <a:xfrm>
            <a:off x="0" y="1175658"/>
            <a:ext cx="12192000" cy="5682342"/>
          </a:xfrm>
        </p:spPr>
        <p:txBody>
          <a:bodyPr>
            <a:normAutofit/>
          </a:bodyPr>
          <a:lstStyle/>
          <a:p>
            <a:pPr marL="457200" lvl="1" indent="0">
              <a:buNone/>
            </a:pPr>
            <a:r>
              <a:rPr lang="en-CA" b="1" u="sng" dirty="0"/>
              <a:t>Ezekiel 12:21-25 ESV</a:t>
            </a:r>
          </a:p>
          <a:p>
            <a:pPr marL="457200" lvl="1" indent="0">
              <a:spcBef>
                <a:spcPts val="0"/>
              </a:spcBef>
              <a:buNone/>
            </a:pPr>
            <a:r>
              <a:rPr lang="en-CA" dirty="0"/>
              <a:t>And the word of the LORD came to me: “Son of man, </a:t>
            </a:r>
            <a:r>
              <a:rPr lang="en-CA" b="1" dirty="0">
                <a:highlight>
                  <a:srgbClr val="FFFF00"/>
                </a:highlight>
              </a:rPr>
              <a:t>what is this proverb</a:t>
            </a:r>
            <a:r>
              <a:rPr lang="en-CA" dirty="0"/>
              <a:t> that you have </a:t>
            </a:r>
            <a:r>
              <a:rPr lang="en-CA" b="1" dirty="0">
                <a:highlight>
                  <a:srgbClr val="FFFF00"/>
                </a:highlight>
              </a:rPr>
              <a:t>about the land of Israel</a:t>
            </a:r>
            <a:r>
              <a:rPr lang="en-CA" dirty="0"/>
              <a:t>, saying, ‘</a:t>
            </a:r>
            <a:r>
              <a:rPr lang="en-CA" b="1" dirty="0">
                <a:highlight>
                  <a:srgbClr val="FFFF00"/>
                </a:highlight>
              </a:rPr>
              <a:t>The days grow long, and every vision comes to nothing</a:t>
            </a:r>
            <a:r>
              <a:rPr lang="en-CA" dirty="0"/>
              <a:t>’?   Tell them therefore, ‘</a:t>
            </a:r>
            <a:r>
              <a:rPr lang="en-CA" b="1" dirty="0">
                <a:highlight>
                  <a:srgbClr val="FFFF00"/>
                </a:highlight>
              </a:rPr>
              <a:t>Thus says the Lord GOD</a:t>
            </a:r>
            <a:r>
              <a:rPr lang="en-CA" dirty="0"/>
              <a:t>: I will put an end to this proverb, and they shall no more use it as a proverb in Israel.’  But say to them,  </a:t>
            </a:r>
            <a:r>
              <a:rPr lang="en-CA" b="1" dirty="0">
                <a:highlight>
                  <a:srgbClr val="FFFF00"/>
                </a:highlight>
              </a:rPr>
              <a:t>The days are near</a:t>
            </a:r>
            <a:r>
              <a:rPr lang="en-CA" dirty="0"/>
              <a:t>, and </a:t>
            </a:r>
            <a:r>
              <a:rPr lang="en-CA" b="1" dirty="0">
                <a:highlight>
                  <a:srgbClr val="FFFF00"/>
                </a:highlight>
              </a:rPr>
              <a:t>the fulfillment of every vision</a:t>
            </a:r>
            <a:r>
              <a:rPr lang="en-CA" dirty="0"/>
              <a:t>.  For </a:t>
            </a:r>
            <a:r>
              <a:rPr lang="en-CA" b="1" dirty="0">
                <a:highlight>
                  <a:srgbClr val="FFFF00"/>
                </a:highlight>
              </a:rPr>
              <a:t>there shall be no more any false vision or flattering divination</a:t>
            </a:r>
            <a:r>
              <a:rPr lang="en-CA" dirty="0"/>
              <a:t> within the house of Israel.  For I am the LORD; </a:t>
            </a:r>
            <a:r>
              <a:rPr lang="en-CA" b="1" dirty="0">
                <a:highlight>
                  <a:srgbClr val="FFFF00"/>
                </a:highlight>
              </a:rPr>
              <a:t>I will speak the word that I will speak</a:t>
            </a:r>
            <a:r>
              <a:rPr lang="en-CA" dirty="0"/>
              <a:t>, and </a:t>
            </a:r>
            <a:r>
              <a:rPr lang="en-CA" b="1" dirty="0">
                <a:highlight>
                  <a:srgbClr val="FFFF00"/>
                </a:highlight>
              </a:rPr>
              <a:t>it will be performed</a:t>
            </a:r>
            <a:r>
              <a:rPr lang="en-CA" dirty="0"/>
              <a:t>.  It will no longer be delayed, but in your days, O rebellious house, I will speak the word and perform it, declares the Lord GOD.”</a:t>
            </a:r>
          </a:p>
          <a:p>
            <a:r>
              <a:rPr lang="en-CA" b="1" dirty="0">
                <a:highlight>
                  <a:srgbClr val="FFFF00"/>
                </a:highlight>
              </a:rPr>
              <a:t>When God decides to act</a:t>
            </a:r>
            <a:r>
              <a:rPr lang="en-CA" dirty="0"/>
              <a:t>, his word will be fulfilled: </a:t>
            </a:r>
            <a:r>
              <a:rPr lang="en-CA" sz="2400" b="1" u="sng" dirty="0"/>
              <a:t>2 Peter 3:3-4,9a,10a,11b-12a ESV</a:t>
            </a:r>
            <a:endParaRPr lang="en-CA" b="1" u="sng" dirty="0"/>
          </a:p>
          <a:p>
            <a:pPr marL="457200" lvl="1" indent="0">
              <a:spcBef>
                <a:spcPts val="0"/>
              </a:spcBef>
              <a:buNone/>
            </a:pPr>
            <a:r>
              <a:rPr lang="en-CA" dirty="0"/>
              <a:t>… knowing this first of all, that </a:t>
            </a:r>
            <a:r>
              <a:rPr lang="en-CA" b="1" dirty="0">
                <a:highlight>
                  <a:srgbClr val="FFFF00"/>
                </a:highlight>
              </a:rPr>
              <a:t>scoffers will come in the last days </a:t>
            </a:r>
            <a:r>
              <a:rPr lang="en-CA" dirty="0"/>
              <a:t>with scoffing, following their own sinful desires.  They will say, “</a:t>
            </a:r>
            <a:r>
              <a:rPr lang="en-CA" b="1" dirty="0">
                <a:highlight>
                  <a:srgbClr val="FFFF00"/>
                </a:highlight>
              </a:rPr>
              <a:t>Where is the promise of his coming</a:t>
            </a:r>
            <a:r>
              <a:rPr lang="en-CA" dirty="0"/>
              <a:t>?  For ever since the fathers fell asleep, </a:t>
            </a:r>
            <a:r>
              <a:rPr lang="en-CA" b="1" dirty="0">
                <a:highlight>
                  <a:srgbClr val="FFFF00"/>
                </a:highlight>
              </a:rPr>
              <a:t>all things are continuing as they were</a:t>
            </a:r>
            <a:r>
              <a:rPr lang="en-CA" dirty="0"/>
              <a:t> from the beginning of creation.”  … </a:t>
            </a:r>
            <a:r>
              <a:rPr lang="en-CA" b="1" dirty="0">
                <a:highlight>
                  <a:srgbClr val="FFFF00"/>
                </a:highlight>
              </a:rPr>
              <a:t>The Lord is not slow to fulfill his promise</a:t>
            </a:r>
            <a:r>
              <a:rPr lang="en-CA" dirty="0"/>
              <a:t> … the day of the Lord will come like a thief … </a:t>
            </a:r>
            <a:r>
              <a:rPr lang="en-CA" b="1" dirty="0">
                <a:highlight>
                  <a:srgbClr val="FFFF00"/>
                </a:highlight>
              </a:rPr>
              <a:t>what sort of people ought you to be in lives of holiness and godliness</a:t>
            </a:r>
            <a:r>
              <a:rPr lang="en-CA" dirty="0"/>
              <a:t>, waiting for and hastening the coming of the day of God …</a:t>
            </a:r>
          </a:p>
        </p:txBody>
      </p:sp>
    </p:spTree>
    <p:extLst>
      <p:ext uri="{BB962C8B-B14F-4D97-AF65-F5344CB8AC3E}">
        <p14:creationId xmlns:p14="http://schemas.microsoft.com/office/powerpoint/2010/main" val="1495169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DF3C2-DC31-EB40-9902-236F19DE7DA1}"/>
              </a:ext>
            </a:extLst>
          </p:cNvPr>
          <p:cNvSpPr>
            <a:spLocks noGrp="1"/>
          </p:cNvSpPr>
          <p:nvPr>
            <p:ph type="title"/>
          </p:nvPr>
        </p:nvSpPr>
        <p:spPr>
          <a:xfrm>
            <a:off x="838200" y="1"/>
            <a:ext cx="10515600" cy="1110342"/>
          </a:xfrm>
        </p:spPr>
        <p:txBody>
          <a:bodyPr/>
          <a:lstStyle/>
          <a:p>
            <a:pPr algn="ctr"/>
            <a:r>
              <a:rPr lang="en-CA" dirty="0">
                <a:latin typeface="Arial Black" panose="020B0A04020102020204" pitchFamily="34" charset="0"/>
              </a:rPr>
              <a:t>God Has the Last Word </a:t>
            </a:r>
          </a:p>
        </p:txBody>
      </p:sp>
      <p:sp>
        <p:nvSpPr>
          <p:cNvPr id="3" name="Content Placeholder 2">
            <a:extLst>
              <a:ext uri="{FF2B5EF4-FFF2-40B4-BE49-F238E27FC236}">
                <a16:creationId xmlns:a16="http://schemas.microsoft.com/office/drawing/2014/main" id="{E2C37E72-7707-B789-1899-BB5B706AD1FC}"/>
              </a:ext>
            </a:extLst>
          </p:cNvPr>
          <p:cNvSpPr>
            <a:spLocks noGrp="1"/>
          </p:cNvSpPr>
          <p:nvPr>
            <p:ph idx="1"/>
          </p:nvPr>
        </p:nvSpPr>
        <p:spPr>
          <a:xfrm>
            <a:off x="0" y="1110343"/>
            <a:ext cx="12192000" cy="5747656"/>
          </a:xfrm>
        </p:spPr>
        <p:txBody>
          <a:bodyPr>
            <a:normAutofit/>
          </a:bodyPr>
          <a:lstStyle/>
          <a:p>
            <a:pPr marL="457200" lvl="1" indent="0">
              <a:buNone/>
            </a:pPr>
            <a:r>
              <a:rPr lang="en-CA" b="1" u="sng" dirty="0"/>
              <a:t>Ezekiel 12:26-28 ESV </a:t>
            </a:r>
          </a:p>
          <a:p>
            <a:pPr marL="457200" lvl="1" indent="0">
              <a:spcBef>
                <a:spcPts val="0"/>
              </a:spcBef>
              <a:buNone/>
            </a:pPr>
            <a:r>
              <a:rPr lang="en-CA" dirty="0"/>
              <a:t>And </a:t>
            </a:r>
            <a:r>
              <a:rPr lang="en-CA" b="1" dirty="0">
                <a:highlight>
                  <a:srgbClr val="FFFF00"/>
                </a:highlight>
              </a:rPr>
              <a:t>the word of the LORD came to me</a:t>
            </a:r>
            <a:r>
              <a:rPr lang="en-CA" dirty="0"/>
              <a:t>: “Son of man, behold, they of the house of Israel say, ‘The vision that he sees is for many days from now, and he prophesies of times far off.’   Therefore say to them, Thus says the Lord GOD: </a:t>
            </a:r>
            <a:r>
              <a:rPr lang="en-CA" b="1" dirty="0">
                <a:highlight>
                  <a:srgbClr val="FFFF00"/>
                </a:highlight>
              </a:rPr>
              <a:t>None of my words will be delayed any longer</a:t>
            </a:r>
            <a:r>
              <a:rPr lang="en-CA" dirty="0"/>
              <a:t>, but </a:t>
            </a:r>
            <a:r>
              <a:rPr lang="en-CA" b="1" dirty="0">
                <a:highlight>
                  <a:srgbClr val="FFFF00"/>
                </a:highlight>
              </a:rPr>
              <a:t>the word that I speak will be performed</a:t>
            </a:r>
            <a:r>
              <a:rPr lang="en-CA" dirty="0"/>
              <a:t>, declares the Lord GOD.”</a:t>
            </a:r>
          </a:p>
          <a:p>
            <a:pPr marL="457200" lvl="1" indent="0">
              <a:spcBef>
                <a:spcPts val="1200"/>
              </a:spcBef>
              <a:buNone/>
            </a:pPr>
            <a:r>
              <a:rPr lang="en-CA" b="1" u="sng" dirty="0"/>
              <a:t>Revelation 19:1-2a</a:t>
            </a:r>
            <a:r>
              <a:rPr lang="el-GR" b="1" u="sng" dirty="0">
                <a:latin typeface="Calibri" panose="020F0502020204030204" pitchFamily="34" charset="0"/>
                <a:cs typeface="Calibri" panose="020F0502020204030204" pitchFamily="34" charset="0"/>
              </a:rPr>
              <a:t>α</a:t>
            </a:r>
            <a:r>
              <a:rPr lang="en-CA" b="1" u="sng" dirty="0">
                <a:latin typeface="Calibri" panose="020F0502020204030204" pitchFamily="34" charset="0"/>
                <a:cs typeface="Calibri" panose="020F0502020204030204" pitchFamily="34" charset="0"/>
              </a:rPr>
              <a:t>, 5, 6b-8a, 9</a:t>
            </a:r>
            <a:endParaRPr lang="en-CA" b="1" u="sng" dirty="0"/>
          </a:p>
          <a:p>
            <a:pPr marL="457200" lvl="1" indent="0">
              <a:spcBef>
                <a:spcPts val="0"/>
              </a:spcBef>
              <a:buNone/>
            </a:pPr>
            <a:r>
              <a:rPr lang="en-CA" dirty="0"/>
              <a:t>After this I heard what seemed to be the loud voice of a great multitude …</a:t>
            </a:r>
          </a:p>
          <a:p>
            <a:pPr marL="914400" lvl="2" indent="0">
              <a:spcBef>
                <a:spcPts val="0"/>
              </a:spcBef>
              <a:buNone/>
            </a:pPr>
            <a:r>
              <a:rPr lang="en-CA" dirty="0"/>
              <a:t>Hallelujah!  </a:t>
            </a:r>
            <a:r>
              <a:rPr lang="en-CA" b="1" dirty="0">
                <a:highlight>
                  <a:srgbClr val="FFFF00"/>
                </a:highlight>
              </a:rPr>
              <a:t>Salvation and glory and power belong to our God</a:t>
            </a:r>
            <a:r>
              <a:rPr lang="en-CA" dirty="0"/>
              <a:t>,</a:t>
            </a:r>
            <a:br>
              <a:rPr lang="en-CA" dirty="0"/>
            </a:br>
            <a:r>
              <a:rPr lang="en-CA" dirty="0"/>
              <a:t>for </a:t>
            </a:r>
            <a:r>
              <a:rPr lang="en-CA" b="1" dirty="0">
                <a:highlight>
                  <a:srgbClr val="FFFF00"/>
                </a:highlight>
              </a:rPr>
              <a:t>his judgments are true and just</a:t>
            </a:r>
            <a:r>
              <a:rPr lang="en-CA" dirty="0"/>
              <a:t>;</a:t>
            </a:r>
            <a:br>
              <a:rPr lang="en-CA" dirty="0"/>
            </a:br>
            <a:r>
              <a:rPr lang="en-CA" dirty="0"/>
              <a:t>Praise our God, </a:t>
            </a:r>
            <a:r>
              <a:rPr lang="en-CA" b="1" dirty="0">
                <a:highlight>
                  <a:srgbClr val="FFFF00"/>
                </a:highlight>
              </a:rPr>
              <a:t>all you his servants</a:t>
            </a:r>
            <a:r>
              <a:rPr lang="en-CA" dirty="0"/>
              <a:t>, you who fear him, small and great.</a:t>
            </a:r>
            <a:br>
              <a:rPr lang="en-CA" dirty="0"/>
            </a:br>
            <a:r>
              <a:rPr lang="en-CA" dirty="0"/>
              <a:t>Hallelujah!  For </a:t>
            </a:r>
            <a:r>
              <a:rPr lang="en-CA" b="1" dirty="0">
                <a:highlight>
                  <a:srgbClr val="FFFF00"/>
                </a:highlight>
              </a:rPr>
              <a:t>the Lord our God the Almighty reigns</a:t>
            </a:r>
            <a:r>
              <a:rPr lang="en-CA" dirty="0"/>
              <a:t>.</a:t>
            </a:r>
            <a:br>
              <a:rPr lang="en-CA" dirty="0"/>
            </a:br>
            <a:r>
              <a:rPr lang="en-CA" dirty="0"/>
              <a:t>Let us rejoice and exult and give him the glory,</a:t>
            </a:r>
            <a:br>
              <a:rPr lang="en-CA" dirty="0"/>
            </a:br>
            <a:r>
              <a:rPr lang="en-CA" dirty="0"/>
              <a:t>for </a:t>
            </a:r>
            <a:r>
              <a:rPr lang="en-CA" b="1" dirty="0">
                <a:highlight>
                  <a:srgbClr val="FFFF00"/>
                </a:highlight>
              </a:rPr>
              <a:t>the marriage of the Lamb has come</a:t>
            </a:r>
            <a:r>
              <a:rPr lang="en-CA" dirty="0"/>
              <a:t>, and his Bride has made herself ready;</a:t>
            </a:r>
            <a:br>
              <a:rPr lang="en-CA" dirty="0"/>
            </a:br>
            <a:r>
              <a:rPr lang="en-CA" dirty="0"/>
              <a:t>it was granted her to clothe herself with fine linen, bright and pure…</a:t>
            </a:r>
          </a:p>
          <a:p>
            <a:pPr marL="457200" lvl="1" indent="0">
              <a:spcBef>
                <a:spcPts val="600"/>
              </a:spcBef>
              <a:buNone/>
            </a:pPr>
            <a:r>
              <a:rPr lang="en-CA" dirty="0"/>
              <a:t>And the angel said to me, “Write this: </a:t>
            </a:r>
            <a:r>
              <a:rPr lang="en-CA" b="1" dirty="0">
                <a:highlight>
                  <a:srgbClr val="FFFF00"/>
                </a:highlight>
              </a:rPr>
              <a:t>Blessed are those who are invited to the marriage supper of the Lamb</a:t>
            </a:r>
            <a:r>
              <a:rPr lang="en-CA" dirty="0"/>
              <a:t>.”  And he said to me, “</a:t>
            </a:r>
            <a:r>
              <a:rPr lang="en-CA" b="1" dirty="0">
                <a:highlight>
                  <a:srgbClr val="FFFF00"/>
                </a:highlight>
              </a:rPr>
              <a:t>These are the true words of God</a:t>
            </a:r>
            <a:r>
              <a:rPr lang="en-CA" dirty="0"/>
              <a:t>.”</a:t>
            </a:r>
          </a:p>
        </p:txBody>
      </p:sp>
    </p:spTree>
    <p:extLst>
      <p:ext uri="{BB962C8B-B14F-4D97-AF65-F5344CB8AC3E}">
        <p14:creationId xmlns:p14="http://schemas.microsoft.com/office/powerpoint/2010/main" val="4042270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DEA14-11C2-6110-EA6B-D7374AF1FA77}"/>
              </a:ext>
            </a:extLst>
          </p:cNvPr>
          <p:cNvSpPr>
            <a:spLocks noGrp="1"/>
          </p:cNvSpPr>
          <p:nvPr>
            <p:ph type="title"/>
          </p:nvPr>
        </p:nvSpPr>
        <p:spPr>
          <a:xfrm>
            <a:off x="0" y="1"/>
            <a:ext cx="12192000" cy="1131375"/>
          </a:xfrm>
        </p:spPr>
        <p:txBody>
          <a:bodyPr/>
          <a:lstStyle/>
          <a:p>
            <a:pPr algn="ctr"/>
            <a:r>
              <a:rPr lang="en-CA" dirty="0">
                <a:latin typeface="Arial Black" panose="020B0A04020102020204" pitchFamily="34" charset="0"/>
              </a:rPr>
              <a:t>Prophecy Against Wicked Counselors</a:t>
            </a:r>
          </a:p>
        </p:txBody>
      </p:sp>
      <p:sp>
        <p:nvSpPr>
          <p:cNvPr id="3" name="Content Placeholder 2">
            <a:extLst>
              <a:ext uri="{FF2B5EF4-FFF2-40B4-BE49-F238E27FC236}">
                <a16:creationId xmlns:a16="http://schemas.microsoft.com/office/drawing/2014/main" id="{2D7F366C-F07D-C46D-4D40-E28E8B04492C}"/>
              </a:ext>
            </a:extLst>
          </p:cNvPr>
          <p:cNvSpPr>
            <a:spLocks noGrp="1"/>
          </p:cNvSpPr>
          <p:nvPr>
            <p:ph idx="1"/>
          </p:nvPr>
        </p:nvSpPr>
        <p:spPr>
          <a:xfrm>
            <a:off x="0" y="1131376"/>
            <a:ext cx="12192000" cy="5726623"/>
          </a:xfrm>
        </p:spPr>
        <p:txBody>
          <a:bodyPr>
            <a:normAutofit lnSpcReduction="10000"/>
          </a:bodyPr>
          <a:lstStyle/>
          <a:p>
            <a:r>
              <a:rPr lang="en-CA" dirty="0"/>
              <a:t>The last “scene” of the First Temple Vision: </a:t>
            </a:r>
            <a:r>
              <a:rPr lang="en-CA" sz="2400" b="1" u="sng" dirty="0"/>
              <a:t>Ezekiel 11:1-4 ESV</a:t>
            </a:r>
            <a:endParaRPr lang="en-CA" b="1" u="sng" dirty="0"/>
          </a:p>
          <a:p>
            <a:pPr marL="457200" lvl="1" indent="0">
              <a:buNone/>
            </a:pPr>
            <a:r>
              <a:rPr lang="en-CA" dirty="0"/>
              <a:t>The Spirit lifted me up and brought me to </a:t>
            </a:r>
            <a:r>
              <a:rPr lang="en-CA" b="1" dirty="0">
                <a:highlight>
                  <a:srgbClr val="FFFF00"/>
                </a:highlight>
              </a:rPr>
              <a:t>the east gate of the house of the LORD</a:t>
            </a:r>
            <a:r>
              <a:rPr lang="en-CA" dirty="0"/>
              <a:t>, which faces east.  And behold, at the entrance of the gateway there were twenty-five men.  And I saw among them </a:t>
            </a:r>
            <a:r>
              <a:rPr lang="en-CA" dirty="0" err="1"/>
              <a:t>Jaazaniah</a:t>
            </a:r>
            <a:r>
              <a:rPr lang="en-CA" dirty="0"/>
              <a:t> the son of </a:t>
            </a:r>
            <a:r>
              <a:rPr lang="en-CA" dirty="0" err="1"/>
              <a:t>Azzur</a:t>
            </a:r>
            <a:r>
              <a:rPr lang="en-CA" dirty="0"/>
              <a:t>, and </a:t>
            </a:r>
            <a:r>
              <a:rPr lang="en-CA" dirty="0" err="1"/>
              <a:t>Pelatiah</a:t>
            </a:r>
            <a:r>
              <a:rPr lang="en-CA" dirty="0"/>
              <a:t> the son of </a:t>
            </a:r>
            <a:r>
              <a:rPr lang="en-CA" dirty="0" err="1"/>
              <a:t>Benaiah</a:t>
            </a:r>
            <a:r>
              <a:rPr lang="en-CA" dirty="0"/>
              <a:t>, </a:t>
            </a:r>
            <a:r>
              <a:rPr lang="en-CA" b="1" dirty="0">
                <a:highlight>
                  <a:srgbClr val="FFFF00"/>
                </a:highlight>
              </a:rPr>
              <a:t>princes of the people</a:t>
            </a:r>
            <a:r>
              <a:rPr lang="en-CA" dirty="0"/>
              <a:t>.  And he said to me, “Son of man, </a:t>
            </a:r>
            <a:r>
              <a:rPr lang="en-CA" b="1" dirty="0">
                <a:highlight>
                  <a:srgbClr val="FFFF00"/>
                </a:highlight>
              </a:rPr>
              <a:t>these are the men who devise iniquity and who give wicked counsel in this city</a:t>
            </a:r>
            <a:r>
              <a:rPr lang="en-CA" dirty="0"/>
              <a:t>;  who say, ‘</a:t>
            </a:r>
            <a:r>
              <a:rPr lang="en-CA" b="1" dirty="0">
                <a:highlight>
                  <a:srgbClr val="FFFF00"/>
                </a:highlight>
              </a:rPr>
              <a:t>The time is not near to build houses</a:t>
            </a:r>
            <a:r>
              <a:rPr lang="en-CA" dirty="0"/>
              <a:t>.  </a:t>
            </a:r>
            <a:r>
              <a:rPr lang="en-CA" b="1" dirty="0">
                <a:highlight>
                  <a:srgbClr val="FFFF00"/>
                </a:highlight>
              </a:rPr>
              <a:t>This city is the cauldron</a:t>
            </a:r>
            <a:r>
              <a:rPr lang="en-CA" dirty="0"/>
              <a:t>, and we are the meat.’  </a:t>
            </a:r>
            <a:r>
              <a:rPr lang="en-CA" b="1" dirty="0">
                <a:highlight>
                  <a:srgbClr val="FFFF00"/>
                </a:highlight>
              </a:rPr>
              <a:t>Therefore prophesy against them; prophesy, O son of man</a:t>
            </a:r>
            <a:r>
              <a:rPr lang="en-CA" dirty="0"/>
              <a:t>.”</a:t>
            </a:r>
          </a:p>
          <a:p>
            <a:r>
              <a:rPr lang="en-CA" dirty="0"/>
              <a:t>Ezekiel is “in vision” at the “east gate”, the location from which the “</a:t>
            </a:r>
            <a:r>
              <a:rPr lang="en-CA" i="1" dirty="0" err="1"/>
              <a:t>kavod</a:t>
            </a:r>
            <a:r>
              <a:rPr lang="en-CA" dirty="0"/>
              <a:t>” had departed with YHWH on the “portable throne”</a:t>
            </a:r>
          </a:p>
          <a:p>
            <a:r>
              <a:rPr lang="en-CA" dirty="0"/>
              <a:t>The tenor of this “scene” is different: all that has gone before was clearly for the benefit of the “exiles” – this “</a:t>
            </a:r>
            <a:r>
              <a:rPr lang="en-CA" b="1" dirty="0">
                <a:highlight>
                  <a:srgbClr val="FFFF00"/>
                </a:highlight>
              </a:rPr>
              <a:t>prophesy</a:t>
            </a:r>
            <a:r>
              <a:rPr lang="en-CA" dirty="0"/>
              <a:t>” seems to directed at “</a:t>
            </a:r>
            <a:r>
              <a:rPr lang="en-CA" b="1" dirty="0">
                <a:highlight>
                  <a:srgbClr val="FFFF00"/>
                </a:highlight>
              </a:rPr>
              <a:t>princes of the people</a:t>
            </a:r>
            <a:r>
              <a:rPr lang="en-CA" dirty="0"/>
              <a:t>” actually in Jerusalem</a:t>
            </a:r>
          </a:p>
          <a:p>
            <a:r>
              <a:rPr lang="en-CA" dirty="0"/>
              <a:t>The established “</a:t>
            </a:r>
            <a:r>
              <a:rPr lang="en-CA" b="1" dirty="0">
                <a:highlight>
                  <a:srgbClr val="FFFF00"/>
                </a:highlight>
              </a:rPr>
              <a:t>princes of the people</a:t>
            </a:r>
            <a:r>
              <a:rPr lang="en-CA" dirty="0"/>
              <a:t>” had been removed in 597BC; those  now in control in Jerusalem were “newbies” who filled the void</a:t>
            </a:r>
          </a:p>
          <a:p>
            <a:endParaRPr lang="en-CA" dirty="0"/>
          </a:p>
        </p:txBody>
      </p:sp>
    </p:spTree>
    <p:extLst>
      <p:ext uri="{BB962C8B-B14F-4D97-AF65-F5344CB8AC3E}">
        <p14:creationId xmlns:p14="http://schemas.microsoft.com/office/powerpoint/2010/main" val="4196000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C065C-60C0-62E0-90AB-793F5551431C}"/>
              </a:ext>
            </a:extLst>
          </p:cNvPr>
          <p:cNvSpPr>
            <a:spLocks noGrp="1"/>
          </p:cNvSpPr>
          <p:nvPr>
            <p:ph type="title"/>
          </p:nvPr>
        </p:nvSpPr>
        <p:spPr>
          <a:xfrm>
            <a:off x="0" y="0"/>
            <a:ext cx="2646947" cy="2165684"/>
          </a:xfrm>
        </p:spPr>
        <p:txBody>
          <a:bodyPr>
            <a:normAutofit/>
          </a:bodyPr>
          <a:lstStyle/>
          <a:p>
            <a:pPr algn="ctr"/>
            <a:r>
              <a:rPr lang="en-CA" dirty="0">
                <a:latin typeface="Arial Black" panose="020B0A04020102020204" pitchFamily="34" charset="0"/>
              </a:rPr>
              <a:t>The Temple Vision</a:t>
            </a:r>
          </a:p>
        </p:txBody>
      </p:sp>
      <p:pic>
        <p:nvPicPr>
          <p:cNvPr id="5" name="Picture 4">
            <a:extLst>
              <a:ext uri="{FF2B5EF4-FFF2-40B4-BE49-F238E27FC236}">
                <a16:creationId xmlns:a16="http://schemas.microsoft.com/office/drawing/2014/main" id="{6D8B20C3-C1A8-CDC7-CC99-D211C9DD8B02}"/>
              </a:ext>
            </a:extLst>
          </p:cNvPr>
          <p:cNvPicPr>
            <a:picLocks noChangeAspect="1"/>
          </p:cNvPicPr>
          <p:nvPr/>
        </p:nvPicPr>
        <p:blipFill>
          <a:blip r:embed="rId2"/>
          <a:stretch>
            <a:fillRect/>
          </a:stretch>
        </p:blipFill>
        <p:spPr>
          <a:xfrm>
            <a:off x="2646947" y="0"/>
            <a:ext cx="9416955" cy="6858000"/>
          </a:xfrm>
          <a:prstGeom prst="rect">
            <a:avLst/>
          </a:prstGeom>
        </p:spPr>
      </p:pic>
    </p:spTree>
    <p:extLst>
      <p:ext uri="{BB962C8B-B14F-4D97-AF65-F5344CB8AC3E}">
        <p14:creationId xmlns:p14="http://schemas.microsoft.com/office/powerpoint/2010/main" val="2658877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C28AE1-22F4-4D1D-05FD-C25316FEE069}"/>
              </a:ext>
            </a:extLst>
          </p:cNvPr>
          <p:cNvSpPr txBox="1"/>
          <p:nvPr/>
        </p:nvSpPr>
        <p:spPr>
          <a:xfrm>
            <a:off x="635431" y="728422"/>
            <a:ext cx="10926306" cy="5016758"/>
          </a:xfrm>
          <a:prstGeom prst="rect">
            <a:avLst/>
          </a:prstGeom>
          <a:noFill/>
        </p:spPr>
        <p:txBody>
          <a:bodyPr wrap="square" rtlCol="0">
            <a:spAutoFit/>
          </a:bodyPr>
          <a:lstStyle/>
          <a:p>
            <a:pPr marL="231775" indent="-231775">
              <a:buFont typeface="Arial" panose="020B0604020202020204" pitchFamily="34" charset="0"/>
              <a:buChar char="•"/>
            </a:pPr>
            <a:r>
              <a:rPr lang="en-CA" sz="2800" dirty="0"/>
              <a:t>Ezekiel recognizes at least two of the twenty-five men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Jaazaniah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Pelatiah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lang="en-CA" sz="2800" dirty="0"/>
              <a:t> but we know nothing else about them</a:t>
            </a:r>
          </a:p>
          <a:p>
            <a:pPr marL="231775" indent="-231775">
              <a:buFont typeface="Arial" panose="020B0604020202020204" pitchFamily="34" charset="0"/>
              <a:buChar char="•"/>
            </a:pPr>
            <a:r>
              <a:rPr lang="en-CA" sz="2800" dirty="0"/>
              <a:t>“</a:t>
            </a:r>
            <a:r>
              <a:rPr lang="en-CA" sz="2800" b="1" dirty="0">
                <a:highlight>
                  <a:srgbClr val="FFFF00"/>
                </a:highlight>
              </a:rPr>
              <a:t>The time is not near to build houses</a:t>
            </a:r>
            <a:r>
              <a:rPr lang="en-CA" sz="2800" dirty="0"/>
              <a:t>”, an example of “</a:t>
            </a:r>
            <a:r>
              <a:rPr lang="en-CA" sz="2800" b="1" dirty="0">
                <a:highlight>
                  <a:srgbClr val="FFFF00"/>
                </a:highlight>
              </a:rPr>
              <a:t>wicked counsel</a:t>
            </a:r>
            <a:r>
              <a:rPr lang="en-CA" sz="2800" dirty="0"/>
              <a:t>”, seems to be an allusion to Jeremiah’s direction to the exiles: </a:t>
            </a:r>
          </a:p>
          <a:p>
            <a:pPr lvl="1"/>
            <a:r>
              <a:rPr lang="en-CA" sz="2400" b="1" u="sng" dirty="0"/>
              <a:t>Jeremiah 29:4-5 ESV</a:t>
            </a:r>
            <a:endParaRPr lang="en-CA" sz="2800" b="1" u="sng" dirty="0"/>
          </a:p>
          <a:p>
            <a:pPr lvl="1"/>
            <a:r>
              <a:rPr lang="en-CA" sz="2400" b="1" dirty="0">
                <a:highlight>
                  <a:srgbClr val="FFFF00"/>
                </a:highlight>
              </a:rPr>
              <a:t>Thus says the LORD of hosts</a:t>
            </a:r>
            <a:r>
              <a:rPr lang="en-CA" sz="2400" dirty="0"/>
              <a:t>, the God of Israel, </a:t>
            </a:r>
            <a:r>
              <a:rPr lang="en-CA" sz="2400" b="1" dirty="0">
                <a:highlight>
                  <a:srgbClr val="FFFF00"/>
                </a:highlight>
              </a:rPr>
              <a:t>to all the exiles</a:t>
            </a:r>
            <a:r>
              <a:rPr lang="en-CA" sz="2400" dirty="0"/>
              <a:t> whom I have sent into exile from Jerusalem to Babylon:  </a:t>
            </a:r>
            <a:r>
              <a:rPr lang="en-CA" sz="2400" b="1" dirty="0">
                <a:highlight>
                  <a:srgbClr val="FFFF00"/>
                </a:highlight>
              </a:rPr>
              <a:t>Build houses</a:t>
            </a:r>
            <a:r>
              <a:rPr lang="en-CA" sz="2400" dirty="0"/>
              <a:t> and live in them; plant gardens and eat their produce. </a:t>
            </a:r>
          </a:p>
          <a:p>
            <a:pPr marL="231775" indent="-231775">
              <a:buFont typeface="Arial" panose="020B0604020202020204" pitchFamily="34" charset="0"/>
              <a:buChar char="•"/>
            </a:pPr>
            <a:r>
              <a:rPr lang="en-CA" sz="2800" dirty="0"/>
              <a:t>“</a:t>
            </a:r>
            <a:r>
              <a:rPr lang="en-CA" sz="2800" b="1" dirty="0">
                <a:highlight>
                  <a:srgbClr val="FFFF00"/>
                </a:highlight>
              </a:rPr>
              <a:t>This city is the cauldron</a:t>
            </a:r>
            <a:r>
              <a:rPr lang="en-CA" sz="2800" dirty="0"/>
              <a:t>” – the “wicked counselors” are using the “cauldron” as </a:t>
            </a:r>
            <a:r>
              <a:rPr lang="en-CA" sz="2800" b="1" dirty="0">
                <a:highlight>
                  <a:srgbClr val="FFFF00"/>
                </a:highlight>
              </a:rPr>
              <a:t>a metaphor of “protection”</a:t>
            </a:r>
            <a:r>
              <a:rPr lang="en-CA" sz="2800" dirty="0"/>
              <a:t>, reverting to the notion of “inviolability of Jerusalem”</a:t>
            </a:r>
          </a:p>
          <a:p>
            <a:pPr marL="231775" indent="-231775">
              <a:buFont typeface="Arial" panose="020B0604020202020204" pitchFamily="34" charset="0"/>
              <a:buChar char="•"/>
            </a:pPr>
            <a:endParaRPr lang="en-CA" sz="2800" dirty="0"/>
          </a:p>
        </p:txBody>
      </p:sp>
    </p:spTree>
    <p:extLst>
      <p:ext uri="{BB962C8B-B14F-4D97-AF65-F5344CB8AC3E}">
        <p14:creationId xmlns:p14="http://schemas.microsoft.com/office/powerpoint/2010/main" val="2078466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B606-F0E2-8E0F-6A26-4E89027E6B03}"/>
              </a:ext>
            </a:extLst>
          </p:cNvPr>
          <p:cNvSpPr>
            <a:spLocks noGrp="1"/>
          </p:cNvSpPr>
          <p:nvPr>
            <p:ph type="title"/>
          </p:nvPr>
        </p:nvSpPr>
        <p:spPr>
          <a:xfrm>
            <a:off x="0" y="1"/>
            <a:ext cx="12192000" cy="1177870"/>
          </a:xfrm>
        </p:spPr>
        <p:txBody>
          <a:bodyPr>
            <a:normAutofit/>
          </a:bodyPr>
          <a:lstStyle/>
          <a:p>
            <a:pPr algn="ctr"/>
            <a:r>
              <a:rPr lang="en-CA" sz="4000" dirty="0">
                <a:latin typeface="Arial Black" panose="020B0A04020102020204" pitchFamily="34" charset="0"/>
              </a:rPr>
              <a:t>Judgement Upon the Wicked Counselors</a:t>
            </a:r>
          </a:p>
        </p:txBody>
      </p:sp>
      <p:sp>
        <p:nvSpPr>
          <p:cNvPr id="3" name="Content Placeholder 2">
            <a:extLst>
              <a:ext uri="{FF2B5EF4-FFF2-40B4-BE49-F238E27FC236}">
                <a16:creationId xmlns:a16="http://schemas.microsoft.com/office/drawing/2014/main" id="{E4061883-C434-77E0-2377-CDC41B21CE8A}"/>
              </a:ext>
            </a:extLst>
          </p:cNvPr>
          <p:cNvSpPr>
            <a:spLocks noGrp="1"/>
          </p:cNvSpPr>
          <p:nvPr>
            <p:ph idx="1"/>
          </p:nvPr>
        </p:nvSpPr>
        <p:spPr>
          <a:xfrm>
            <a:off x="0" y="1038386"/>
            <a:ext cx="12192000" cy="5819613"/>
          </a:xfrm>
        </p:spPr>
        <p:txBody>
          <a:bodyPr>
            <a:normAutofit/>
          </a:bodyPr>
          <a:lstStyle/>
          <a:p>
            <a:pPr marL="457200" lvl="1" indent="0">
              <a:buNone/>
            </a:pPr>
            <a:r>
              <a:rPr lang="en-CA" b="1" u="sng" dirty="0"/>
              <a:t>Ezekiel 11:5-12 ESV</a:t>
            </a:r>
          </a:p>
          <a:p>
            <a:pPr marL="457200" lvl="1" indent="0">
              <a:spcBef>
                <a:spcPts val="0"/>
              </a:spcBef>
              <a:buNone/>
            </a:pPr>
            <a:r>
              <a:rPr lang="en-CA" dirty="0"/>
              <a:t>And </a:t>
            </a:r>
            <a:r>
              <a:rPr lang="en-CA" b="1" dirty="0">
                <a:highlight>
                  <a:srgbClr val="FFFF00"/>
                </a:highlight>
              </a:rPr>
              <a:t>the Spirit of the LORD fell upon me</a:t>
            </a:r>
            <a:r>
              <a:rPr lang="en-CA" dirty="0"/>
              <a:t>, and he said to me, “Say, Thus says the LORD: So you think, </a:t>
            </a:r>
            <a:r>
              <a:rPr lang="en-CA" b="1" u="sng" dirty="0">
                <a:highlight>
                  <a:srgbClr val="FFFF00"/>
                </a:highlight>
              </a:rPr>
              <a:t>O house of Israel</a:t>
            </a:r>
            <a:r>
              <a:rPr lang="en-CA" dirty="0"/>
              <a:t>.  For </a:t>
            </a:r>
            <a:r>
              <a:rPr lang="en-CA" b="1" dirty="0">
                <a:highlight>
                  <a:srgbClr val="FFFF00"/>
                </a:highlight>
              </a:rPr>
              <a:t>I know the things that come into your mind</a:t>
            </a:r>
            <a:r>
              <a:rPr lang="en-CA" dirty="0"/>
              <a:t>.  </a:t>
            </a:r>
            <a:r>
              <a:rPr lang="en-CA" b="1" dirty="0">
                <a:highlight>
                  <a:srgbClr val="FFFF00"/>
                </a:highlight>
              </a:rPr>
              <a:t>You have multiplied your slain in this city</a:t>
            </a:r>
            <a:r>
              <a:rPr lang="en-CA" dirty="0"/>
              <a:t> and have filled its streets with the slain.  </a:t>
            </a:r>
          </a:p>
          <a:p>
            <a:pPr marL="457200" lvl="1" indent="0">
              <a:buNone/>
            </a:pPr>
            <a:r>
              <a:rPr lang="en-CA" dirty="0"/>
              <a:t>“Therefore thus says the Lord GOD: </a:t>
            </a:r>
            <a:r>
              <a:rPr lang="en-CA" b="1" dirty="0">
                <a:highlight>
                  <a:srgbClr val="FFFF00"/>
                </a:highlight>
              </a:rPr>
              <a:t>Your slain whom you have laid in the midst of it, they are the meat, and this city is the cauldron</a:t>
            </a:r>
            <a:r>
              <a:rPr lang="en-CA" dirty="0"/>
              <a:t>, but you shall be brought out of the midst of it.  You have feared the sword, and </a:t>
            </a:r>
            <a:r>
              <a:rPr lang="en-CA" b="1" dirty="0">
                <a:highlight>
                  <a:srgbClr val="FFFF00"/>
                </a:highlight>
              </a:rPr>
              <a:t>I will bring the sword upon you</a:t>
            </a:r>
            <a:r>
              <a:rPr lang="en-CA" dirty="0"/>
              <a:t>, declares the Lord GOD.  And </a:t>
            </a:r>
            <a:r>
              <a:rPr lang="en-CA" b="1" dirty="0">
                <a:highlight>
                  <a:srgbClr val="FFFF00"/>
                </a:highlight>
              </a:rPr>
              <a:t>I will bring you out of the midst of it</a:t>
            </a:r>
            <a:r>
              <a:rPr lang="en-CA" dirty="0"/>
              <a:t>, and </a:t>
            </a:r>
            <a:r>
              <a:rPr lang="en-CA" b="1" dirty="0">
                <a:highlight>
                  <a:srgbClr val="FFFF00"/>
                </a:highlight>
              </a:rPr>
              <a:t>give you into the hands of foreigners</a:t>
            </a:r>
            <a:r>
              <a:rPr lang="en-CA" dirty="0"/>
              <a:t>, and execute judgments upon you.  You shall fall by the sword.  </a:t>
            </a:r>
            <a:r>
              <a:rPr lang="en-CA" b="1" dirty="0">
                <a:highlight>
                  <a:srgbClr val="FFFF00"/>
                </a:highlight>
              </a:rPr>
              <a:t>I will judge you</a:t>
            </a:r>
            <a:r>
              <a:rPr lang="en-CA" dirty="0"/>
              <a:t> at the border of Israel, and you shall know that I am the LORD. </a:t>
            </a:r>
          </a:p>
          <a:p>
            <a:pPr marL="457200" lvl="1" indent="0">
              <a:buNone/>
            </a:pPr>
            <a:r>
              <a:rPr lang="en-CA" dirty="0"/>
              <a:t>“</a:t>
            </a:r>
            <a:r>
              <a:rPr lang="en-CA" b="1" dirty="0">
                <a:highlight>
                  <a:srgbClr val="FFFF00"/>
                </a:highlight>
              </a:rPr>
              <a:t>This city shall not be your cauldron</a:t>
            </a:r>
            <a:r>
              <a:rPr lang="en-CA" dirty="0"/>
              <a:t>, nor shall you be the meat in the midst of it.  </a:t>
            </a:r>
            <a:r>
              <a:rPr lang="en-CA" b="1" dirty="0">
                <a:highlight>
                  <a:srgbClr val="FFFF00"/>
                </a:highlight>
              </a:rPr>
              <a:t>I will judge you</a:t>
            </a:r>
            <a:r>
              <a:rPr lang="en-CA" dirty="0"/>
              <a:t> at the border of Israel, and you shall know that I am the LORD.  For you have not walked in my statutes, nor [lived by my </a:t>
            </a:r>
            <a:r>
              <a:rPr lang="en-CA" dirty="0" err="1"/>
              <a:t>mishᵉpatim</a:t>
            </a:r>
            <a:r>
              <a:rPr lang="en-CA" dirty="0"/>
              <a:t>], but have [lived by the </a:t>
            </a:r>
            <a:r>
              <a:rPr lang="en-CA" dirty="0" err="1"/>
              <a:t>mishᵉpatim</a:t>
            </a:r>
            <a:r>
              <a:rPr lang="en-CA" dirty="0"/>
              <a:t>], of the nations that are around you.”</a:t>
            </a:r>
          </a:p>
          <a:p>
            <a:r>
              <a:rPr lang="en-CA" dirty="0"/>
              <a:t>“</a:t>
            </a:r>
            <a:r>
              <a:rPr lang="en-CA" b="1" dirty="0">
                <a:highlight>
                  <a:srgbClr val="FFFF00"/>
                </a:highlight>
              </a:rPr>
              <a:t>the Spirit of the LORD fell upon me</a:t>
            </a:r>
            <a:r>
              <a:rPr lang="en-CA" dirty="0"/>
              <a:t>” – this phrase is unique within the Temple Vison: it </a:t>
            </a:r>
            <a:r>
              <a:rPr lang="en-CA" b="1" dirty="0">
                <a:highlight>
                  <a:srgbClr val="FFFF00"/>
                </a:highlight>
              </a:rPr>
              <a:t>implies something special</a:t>
            </a:r>
            <a:r>
              <a:rPr lang="en-CA" dirty="0"/>
              <a:t>, i.e., the prophecy is for those in Jerusalem</a:t>
            </a:r>
          </a:p>
          <a:p>
            <a:endParaRPr lang="en-CA" dirty="0"/>
          </a:p>
        </p:txBody>
      </p:sp>
    </p:spTree>
    <p:extLst>
      <p:ext uri="{BB962C8B-B14F-4D97-AF65-F5344CB8AC3E}">
        <p14:creationId xmlns:p14="http://schemas.microsoft.com/office/powerpoint/2010/main" val="167404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19D797-74D0-288A-6369-918EF80B7E55}"/>
              </a:ext>
            </a:extLst>
          </p:cNvPr>
          <p:cNvSpPr txBox="1"/>
          <p:nvPr/>
        </p:nvSpPr>
        <p:spPr>
          <a:xfrm>
            <a:off x="0" y="0"/>
            <a:ext cx="12192000" cy="6710940"/>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a:t>
            </a:r>
            <a:r>
              <a:rPr lang="en-CA" sz="2800" b="1" dirty="0">
                <a:highlight>
                  <a:srgbClr val="FFFF00"/>
                </a:highlight>
              </a:rPr>
              <a:t>O house of Israel</a:t>
            </a:r>
            <a:r>
              <a:rPr lang="en-CA" sz="2800" dirty="0"/>
              <a:t>” – Ezekiel  generalizes to the aggregate sins of the nation now epitomized by the “wicked counselors”: </a:t>
            </a:r>
            <a:r>
              <a:rPr lang="en-CA" sz="2800" b="1" dirty="0">
                <a:highlight>
                  <a:srgbClr val="FFFF00"/>
                </a:highlight>
              </a:rPr>
              <a:t>innermost “thoughts” have become evil resulting in unjust killings</a:t>
            </a:r>
            <a:r>
              <a:rPr lang="en-CA" sz="2800" dirty="0"/>
              <a:t>: </a:t>
            </a:r>
            <a:r>
              <a:rPr lang="en-CA" sz="2400" b="1" u="sng" dirty="0"/>
              <a:t>Genesis 6:5, 11b, 12b ESV</a:t>
            </a:r>
            <a:endParaRPr lang="en-CA" sz="2800" b="1" u="sng" dirty="0"/>
          </a:p>
          <a:p>
            <a:pPr lvl="1">
              <a:lnSpc>
                <a:spcPct val="90000"/>
              </a:lnSpc>
            </a:pPr>
            <a:r>
              <a:rPr lang="en-CA" sz="2400" dirty="0"/>
              <a:t>… the wickedness of man was great … every intention of the thoughts of his heart was only evil continually … the earth was filled with violence … all flesh had corrupted their way … </a:t>
            </a:r>
          </a:p>
          <a:p>
            <a:pPr marL="231775" indent="-231775">
              <a:lnSpc>
                <a:spcPct val="90000"/>
              </a:lnSpc>
              <a:spcBef>
                <a:spcPts val="500"/>
              </a:spcBef>
              <a:buFont typeface="Arial" panose="020B0604020202020204" pitchFamily="34" charset="0"/>
              <a:buChar char="•"/>
            </a:pPr>
            <a:r>
              <a:rPr lang="en-CA" sz="2800" dirty="0"/>
              <a:t>“</a:t>
            </a:r>
            <a:r>
              <a:rPr lang="en-CA" sz="2800" b="1" dirty="0">
                <a:highlight>
                  <a:srgbClr val="FFFF00"/>
                </a:highlight>
              </a:rPr>
              <a:t>they are the meat, and this city is the cauldron</a:t>
            </a:r>
            <a:r>
              <a:rPr lang="en-CA" sz="2800" dirty="0"/>
              <a:t>” – </a:t>
            </a:r>
            <a:r>
              <a:rPr lang="en-CA" sz="2800" b="1" dirty="0">
                <a:highlight>
                  <a:srgbClr val="FFFF00"/>
                </a:highlight>
              </a:rPr>
              <a:t>God reverses the metaphor</a:t>
            </a:r>
            <a:r>
              <a:rPr lang="en-CA" sz="2800" dirty="0"/>
              <a:t>: the cauldron will consume the dead, it will NOT provide protection</a:t>
            </a:r>
          </a:p>
          <a:p>
            <a:pPr marL="231775" indent="-231775">
              <a:lnSpc>
                <a:spcPct val="90000"/>
              </a:lnSpc>
              <a:spcBef>
                <a:spcPts val="500"/>
              </a:spcBef>
              <a:buFont typeface="Arial" panose="020B0604020202020204" pitchFamily="34" charset="0"/>
              <a:buChar char="•"/>
            </a:pPr>
            <a:r>
              <a:rPr lang="en-CA" sz="2800" dirty="0"/>
              <a:t>The wicked counselors will receive God’s judgement: “</a:t>
            </a:r>
            <a:r>
              <a:rPr lang="en-CA" sz="2800" b="1" dirty="0">
                <a:highlight>
                  <a:srgbClr val="FFFF00"/>
                </a:highlight>
              </a:rPr>
              <a:t>I will bring you out of the midst of it</a:t>
            </a:r>
            <a:r>
              <a:rPr lang="en-CA" sz="2800" dirty="0"/>
              <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judge you</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a:t>
            </a:r>
            <a:r>
              <a:rPr lang="en-CA" sz="2800" dirty="0"/>
              <a:t> </a:t>
            </a:r>
            <a:r>
              <a:rPr lang="en-CA" sz="2400" b="1" u="sng" dirty="0"/>
              <a:t>2 Kings 25:18-21a ESV</a:t>
            </a:r>
            <a:endParaRPr lang="en-CA" sz="2800" b="1" u="sng" dirty="0"/>
          </a:p>
          <a:p>
            <a:pPr lvl="1">
              <a:lnSpc>
                <a:spcPct val="80000"/>
              </a:lnSpc>
            </a:pPr>
            <a:r>
              <a:rPr lang="en-CA" sz="2400" dirty="0"/>
              <a:t>And the captain of the guard took </a:t>
            </a:r>
            <a:r>
              <a:rPr lang="en-CA" sz="2400" dirty="0" err="1"/>
              <a:t>Seraiah</a:t>
            </a:r>
            <a:r>
              <a:rPr lang="en-CA" sz="2400" dirty="0"/>
              <a:t> </a:t>
            </a:r>
            <a:r>
              <a:rPr lang="en-CA" sz="2400" b="1" dirty="0">
                <a:highlight>
                  <a:srgbClr val="FFFF00"/>
                </a:highlight>
              </a:rPr>
              <a:t>the chief priest</a:t>
            </a:r>
            <a:r>
              <a:rPr lang="en-CA" sz="2400" dirty="0"/>
              <a:t> and Zephaniah </a:t>
            </a:r>
            <a:r>
              <a:rPr lang="en-CA" sz="2400" b="1" dirty="0">
                <a:highlight>
                  <a:srgbClr val="FFFF00"/>
                </a:highlight>
              </a:rPr>
              <a:t>the second priest</a:t>
            </a:r>
            <a:r>
              <a:rPr lang="en-CA" sz="2400" dirty="0"/>
              <a:t> and the </a:t>
            </a:r>
            <a:r>
              <a:rPr lang="en-CA" sz="2400" b="1" dirty="0">
                <a:highlight>
                  <a:srgbClr val="FFFF00"/>
                </a:highlight>
              </a:rPr>
              <a:t>three keepers of the threshold</a:t>
            </a:r>
            <a:r>
              <a:rPr lang="en-CA" sz="2400" dirty="0"/>
              <a:t>; and from the city he took </a:t>
            </a:r>
            <a:r>
              <a:rPr lang="en-CA" sz="2400" b="1" dirty="0">
                <a:highlight>
                  <a:srgbClr val="FFFF00"/>
                </a:highlight>
              </a:rPr>
              <a:t>an officer</a:t>
            </a:r>
            <a:r>
              <a:rPr lang="en-CA" sz="2400" dirty="0"/>
              <a:t> who had been in command of the men of war, and </a:t>
            </a:r>
            <a:r>
              <a:rPr lang="en-CA" sz="2400" b="1" dirty="0">
                <a:highlight>
                  <a:srgbClr val="FFFF00"/>
                </a:highlight>
              </a:rPr>
              <a:t>five men of the king’s council</a:t>
            </a:r>
            <a:r>
              <a:rPr lang="en-CA" sz="2400" dirty="0"/>
              <a:t> who were found in the city; and </a:t>
            </a:r>
            <a:r>
              <a:rPr lang="en-CA" sz="2400" b="1" dirty="0">
                <a:highlight>
                  <a:srgbClr val="FFFF00"/>
                </a:highlight>
              </a:rPr>
              <a:t>the secretary of the commander</a:t>
            </a:r>
            <a:r>
              <a:rPr lang="en-CA" sz="2400" dirty="0"/>
              <a:t> of the army, who mustered the people of the land; and </a:t>
            </a:r>
            <a:r>
              <a:rPr lang="en-CA" sz="2400" b="1" dirty="0">
                <a:highlight>
                  <a:srgbClr val="FFFF00"/>
                </a:highlight>
              </a:rPr>
              <a:t>sixty men of the people of the land</a:t>
            </a:r>
            <a:r>
              <a:rPr lang="en-CA" sz="2400" dirty="0"/>
              <a:t>, who were found in the city.  And </a:t>
            </a:r>
            <a:r>
              <a:rPr lang="en-CA" sz="2400" dirty="0" err="1"/>
              <a:t>Nebuzaradan</a:t>
            </a:r>
            <a:r>
              <a:rPr lang="en-CA" sz="2400" dirty="0"/>
              <a:t> the captain of the guard took them and brought them to the king of Babylon at </a:t>
            </a:r>
            <a:r>
              <a:rPr lang="en-CA" sz="2400" dirty="0" err="1"/>
              <a:t>Riblah</a:t>
            </a:r>
            <a:r>
              <a:rPr lang="en-CA" sz="2400" dirty="0"/>
              <a:t>.  And </a:t>
            </a:r>
            <a:r>
              <a:rPr lang="en-CA" sz="2400" b="1" dirty="0">
                <a:highlight>
                  <a:srgbClr val="FFFF00"/>
                </a:highlight>
              </a:rPr>
              <a:t>the king of Babylon struck them down and put them to death</a:t>
            </a:r>
            <a:r>
              <a:rPr lang="en-CA" sz="2400" dirty="0"/>
              <a:t> …</a:t>
            </a:r>
          </a:p>
          <a:p>
            <a:pPr marL="231775" indent="-231775">
              <a:lnSpc>
                <a:spcPct val="80000"/>
              </a:lnSpc>
              <a:spcBef>
                <a:spcPts val="500"/>
              </a:spcBef>
              <a:buFont typeface="Arial" panose="020B0604020202020204" pitchFamily="34" charset="0"/>
              <a:buChar char="•"/>
            </a:pPr>
            <a:r>
              <a:rPr lang="en-CA" sz="2800" dirty="0"/>
              <a:t>Israel, epitomized by the “wicked counselors”, has </a:t>
            </a:r>
            <a:r>
              <a:rPr lang="en-CA" sz="2800" b="1" dirty="0">
                <a:highlight>
                  <a:srgbClr val="FFFF00"/>
                </a:highlight>
              </a:rPr>
              <a:t>repeatedly refused to live by the Way of God</a:t>
            </a:r>
            <a:r>
              <a:rPr lang="en-CA" sz="2800" dirty="0"/>
              <a:t>, now they, along with the last vestiges of the nation, will be destroyed</a:t>
            </a:r>
          </a:p>
        </p:txBody>
      </p:sp>
    </p:spTree>
    <p:extLst>
      <p:ext uri="{BB962C8B-B14F-4D97-AF65-F5344CB8AC3E}">
        <p14:creationId xmlns:p14="http://schemas.microsoft.com/office/powerpoint/2010/main" val="1416645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9336C-B3B4-1B6F-8376-185CC6710724}"/>
              </a:ext>
            </a:extLst>
          </p:cNvPr>
          <p:cNvSpPr>
            <a:spLocks noGrp="1"/>
          </p:cNvSpPr>
          <p:nvPr>
            <p:ph type="title"/>
          </p:nvPr>
        </p:nvSpPr>
        <p:spPr>
          <a:xfrm>
            <a:off x="838200" y="-1"/>
            <a:ext cx="10515600" cy="1241239"/>
          </a:xfrm>
        </p:spPr>
        <p:txBody>
          <a:bodyPr/>
          <a:lstStyle/>
          <a:p>
            <a:r>
              <a:rPr lang="en-CA" dirty="0">
                <a:latin typeface="Arial Black" panose="020B0A04020102020204" pitchFamily="34" charset="0"/>
              </a:rPr>
              <a:t>Ezekiel Pleads for Understanding</a:t>
            </a:r>
          </a:p>
        </p:txBody>
      </p:sp>
      <p:sp>
        <p:nvSpPr>
          <p:cNvPr id="3" name="Content Placeholder 2">
            <a:extLst>
              <a:ext uri="{FF2B5EF4-FFF2-40B4-BE49-F238E27FC236}">
                <a16:creationId xmlns:a16="http://schemas.microsoft.com/office/drawing/2014/main" id="{275D8A87-9E72-26C8-AA9B-A9F4DBE2B110}"/>
              </a:ext>
            </a:extLst>
          </p:cNvPr>
          <p:cNvSpPr>
            <a:spLocks noGrp="1"/>
          </p:cNvSpPr>
          <p:nvPr>
            <p:ph idx="1"/>
          </p:nvPr>
        </p:nvSpPr>
        <p:spPr>
          <a:xfrm>
            <a:off x="0" y="1241238"/>
            <a:ext cx="12192000" cy="5616761"/>
          </a:xfrm>
        </p:spPr>
        <p:txBody>
          <a:bodyPr>
            <a:normAutofit lnSpcReduction="10000"/>
          </a:bodyPr>
          <a:lstStyle/>
          <a:p>
            <a:pPr marL="457200" lvl="1" indent="0">
              <a:buNone/>
            </a:pPr>
            <a:r>
              <a:rPr lang="en-CA" b="1" u="sng" dirty="0"/>
              <a:t>Ezekiel 11:13-15 ESV</a:t>
            </a:r>
          </a:p>
          <a:p>
            <a:pPr marL="457200" lvl="1" indent="0">
              <a:buNone/>
            </a:pPr>
            <a:r>
              <a:rPr lang="en-CA" dirty="0"/>
              <a:t>And it came to pass, while I was prophesying, that </a:t>
            </a:r>
            <a:r>
              <a:rPr lang="en-CA" b="1" dirty="0" err="1">
                <a:highlight>
                  <a:srgbClr val="FFFF00"/>
                </a:highlight>
              </a:rPr>
              <a:t>Pelatiah</a:t>
            </a:r>
            <a:r>
              <a:rPr lang="en-CA" b="1" dirty="0">
                <a:highlight>
                  <a:srgbClr val="FFFF00"/>
                </a:highlight>
              </a:rPr>
              <a:t> the son of </a:t>
            </a:r>
            <a:r>
              <a:rPr lang="en-CA" b="1" dirty="0" err="1">
                <a:highlight>
                  <a:srgbClr val="FFFF00"/>
                </a:highlight>
              </a:rPr>
              <a:t>Benaiah</a:t>
            </a:r>
            <a:r>
              <a:rPr lang="en-CA" b="1" dirty="0">
                <a:highlight>
                  <a:srgbClr val="FFFF00"/>
                </a:highlight>
              </a:rPr>
              <a:t> died</a:t>
            </a:r>
            <a:r>
              <a:rPr lang="en-CA" dirty="0"/>
              <a:t>.  Then I fell down on my face and cried out with a loud voice and said, “Ah, Lord GOD!  </a:t>
            </a:r>
            <a:r>
              <a:rPr lang="en-CA" b="1" dirty="0">
                <a:highlight>
                  <a:srgbClr val="FFFF00"/>
                </a:highlight>
              </a:rPr>
              <a:t>Will you make a full end of the </a:t>
            </a:r>
            <a:r>
              <a:rPr lang="en-CA" b="1" u="sng" dirty="0">
                <a:highlight>
                  <a:srgbClr val="FFFF00"/>
                </a:highlight>
              </a:rPr>
              <a:t>remnant of Israel</a:t>
            </a:r>
            <a:r>
              <a:rPr lang="en-CA" dirty="0"/>
              <a:t>?”</a:t>
            </a:r>
          </a:p>
          <a:p>
            <a:pPr marL="457200" lvl="1" indent="0">
              <a:buNone/>
            </a:pPr>
            <a:r>
              <a:rPr lang="en-CA" dirty="0"/>
              <a:t>And the </a:t>
            </a:r>
            <a:r>
              <a:rPr lang="en-CA" b="1" dirty="0">
                <a:highlight>
                  <a:srgbClr val="FFFF00"/>
                </a:highlight>
              </a:rPr>
              <a:t>word of the LORD came to me</a:t>
            </a:r>
            <a:r>
              <a:rPr lang="en-CA" dirty="0"/>
              <a:t>: “Son of man, your brothers, even your brothers, your kinsmen, </a:t>
            </a:r>
            <a:r>
              <a:rPr lang="en-CA" b="1" dirty="0">
                <a:highlight>
                  <a:srgbClr val="FFFF00"/>
                </a:highlight>
              </a:rPr>
              <a:t>the </a:t>
            </a:r>
            <a:r>
              <a:rPr lang="en-CA" b="1" u="sng" dirty="0">
                <a:highlight>
                  <a:srgbClr val="FFFF00"/>
                </a:highlight>
              </a:rPr>
              <a:t>whole house of Israel</a:t>
            </a:r>
            <a:r>
              <a:rPr lang="en-CA" dirty="0"/>
              <a:t>, all of them</a:t>
            </a:r>
            <a:r>
              <a:rPr lang="en-CA" b="1" dirty="0"/>
              <a:t>, </a:t>
            </a:r>
            <a:r>
              <a:rPr lang="en-CA" b="1" dirty="0">
                <a:highlight>
                  <a:srgbClr val="FFFF00"/>
                </a:highlight>
              </a:rPr>
              <a:t>are those of whom the inhabitants of Jerusalem have said</a:t>
            </a:r>
            <a:r>
              <a:rPr lang="en-CA" dirty="0"/>
              <a:t>, ‘</a:t>
            </a:r>
            <a:r>
              <a:rPr lang="en-CA" b="1" dirty="0">
                <a:highlight>
                  <a:srgbClr val="FFFF00"/>
                </a:highlight>
              </a:rPr>
              <a:t>Go far from the LORD</a:t>
            </a:r>
            <a:r>
              <a:rPr lang="en-CA" dirty="0"/>
              <a:t>; </a:t>
            </a:r>
            <a:r>
              <a:rPr lang="en-CA" b="1" dirty="0">
                <a:highlight>
                  <a:srgbClr val="FFFF00"/>
                </a:highlight>
              </a:rPr>
              <a:t>to us this land is given for a possession</a:t>
            </a:r>
            <a:r>
              <a:rPr lang="en-CA" dirty="0"/>
              <a:t>.’ </a:t>
            </a:r>
          </a:p>
          <a:p>
            <a:r>
              <a:rPr lang="en-CA" dirty="0"/>
              <a:t>Ezekiel takes the sudden death of one of the counselors as </a:t>
            </a:r>
            <a:r>
              <a:rPr lang="en-CA" b="1" dirty="0">
                <a:highlight>
                  <a:srgbClr val="FFFF00"/>
                </a:highlight>
              </a:rPr>
              <a:t>a sign that YHWH will destroy all vestiges of the nation</a:t>
            </a:r>
            <a:r>
              <a:rPr lang="en-CA" dirty="0"/>
              <a:t> – Ezekiel asked the same question in chapter nine verse eight, to which YHWH responded in the affirmative</a:t>
            </a:r>
          </a:p>
          <a:p>
            <a:r>
              <a:rPr lang="en-CA" dirty="0"/>
              <a:t>Now, </a:t>
            </a:r>
            <a:r>
              <a:rPr lang="en-CA" b="1" dirty="0">
                <a:highlight>
                  <a:srgbClr val="FFFF00"/>
                </a:highlight>
              </a:rPr>
              <a:t>YHWH responds with new information</a:t>
            </a:r>
            <a:r>
              <a:rPr lang="en-CA" dirty="0"/>
              <a:t>: “</a:t>
            </a:r>
            <a:r>
              <a:rPr lang="en-CA" b="1" dirty="0">
                <a:highlight>
                  <a:srgbClr val="FFFF00"/>
                </a:highlight>
              </a:rPr>
              <a:t>the whole house of Israel</a:t>
            </a:r>
            <a:r>
              <a:rPr lang="en-CA" dirty="0"/>
              <a:t>” that has been scattered  among the nations is </a:t>
            </a:r>
            <a:r>
              <a:rPr lang="en-CA" b="1" dirty="0">
                <a:highlight>
                  <a:srgbClr val="FFFF00"/>
                </a:highlight>
              </a:rPr>
              <a:t>an object of scorn</a:t>
            </a:r>
            <a:r>
              <a:rPr lang="en-CA" dirty="0"/>
              <a:t> (“</a:t>
            </a:r>
            <a:r>
              <a:rPr lang="en-CA" b="1" dirty="0">
                <a:highlight>
                  <a:srgbClr val="FFFF00"/>
                </a:highlight>
              </a:rPr>
              <a:t>go far from YHWH</a:t>
            </a:r>
            <a:r>
              <a:rPr lang="en-CA" dirty="0"/>
              <a:t>”) by </a:t>
            </a:r>
            <a:r>
              <a:rPr lang="en-CA" b="1" dirty="0">
                <a:highlight>
                  <a:srgbClr val="FFFF00"/>
                </a:highlight>
              </a:rPr>
              <a:t>the few remaining in Jerusalem</a:t>
            </a:r>
            <a:r>
              <a:rPr lang="en-CA" dirty="0"/>
              <a:t>, who wrongly feel that they are the “</a:t>
            </a:r>
            <a:r>
              <a:rPr lang="en-CA" b="1" dirty="0">
                <a:highlight>
                  <a:srgbClr val="FFFF00"/>
                </a:highlight>
              </a:rPr>
              <a:t>chosen ones</a:t>
            </a:r>
            <a:r>
              <a:rPr lang="en-CA" dirty="0"/>
              <a:t>” to whom the “</a:t>
            </a:r>
            <a:r>
              <a:rPr lang="en-CA" b="1" dirty="0">
                <a:highlight>
                  <a:srgbClr val="FFFF00"/>
                </a:highlight>
              </a:rPr>
              <a:t>land is given for a possession</a:t>
            </a:r>
            <a:r>
              <a:rPr lang="en-CA" dirty="0"/>
              <a:t>” and hence through whom YHWH will continue to work – the few in Jerusalem will be destroyed</a:t>
            </a:r>
          </a:p>
          <a:p>
            <a:endParaRPr lang="en-CA" dirty="0"/>
          </a:p>
          <a:p>
            <a:endParaRPr lang="en-CA" dirty="0"/>
          </a:p>
        </p:txBody>
      </p:sp>
    </p:spTree>
    <p:extLst>
      <p:ext uri="{BB962C8B-B14F-4D97-AF65-F5344CB8AC3E}">
        <p14:creationId xmlns:p14="http://schemas.microsoft.com/office/powerpoint/2010/main" val="285175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38FF-14E9-BBA2-6183-3050BF546433}"/>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Second Exodus and New Israel</a:t>
            </a:r>
          </a:p>
        </p:txBody>
      </p:sp>
      <p:sp>
        <p:nvSpPr>
          <p:cNvPr id="3" name="Content Placeholder 2">
            <a:extLst>
              <a:ext uri="{FF2B5EF4-FFF2-40B4-BE49-F238E27FC236}">
                <a16:creationId xmlns:a16="http://schemas.microsoft.com/office/drawing/2014/main" id="{76E70179-52A8-0B10-E5C0-5CFDF4ECE976}"/>
              </a:ext>
            </a:extLst>
          </p:cNvPr>
          <p:cNvSpPr>
            <a:spLocks noGrp="1"/>
          </p:cNvSpPr>
          <p:nvPr>
            <p:ph idx="1"/>
          </p:nvPr>
        </p:nvSpPr>
        <p:spPr>
          <a:xfrm>
            <a:off x="0" y="996043"/>
            <a:ext cx="12192000" cy="5861956"/>
          </a:xfrm>
        </p:spPr>
        <p:txBody>
          <a:bodyPr>
            <a:normAutofit lnSpcReduction="10000"/>
          </a:bodyPr>
          <a:lstStyle/>
          <a:p>
            <a:r>
              <a:rPr lang="en-CA" dirty="0"/>
              <a:t>YHWH begins to reveal to Ezekiel the endgame, how it all works out:</a:t>
            </a:r>
          </a:p>
          <a:p>
            <a:pPr marL="457200" lvl="1" indent="0">
              <a:spcBef>
                <a:spcPts val="0"/>
              </a:spcBef>
              <a:buNone/>
            </a:pPr>
            <a:r>
              <a:rPr lang="en-CA" b="1" u="sng" dirty="0"/>
              <a:t>Ezekiel 11:16-20 ESV</a:t>
            </a:r>
          </a:p>
          <a:p>
            <a:pPr marL="457200" lvl="1" indent="0">
              <a:buNone/>
            </a:pPr>
            <a:r>
              <a:rPr lang="en-CA" dirty="0"/>
              <a:t>Therefore say, ‘</a:t>
            </a:r>
            <a:r>
              <a:rPr lang="en-CA" b="1" dirty="0">
                <a:highlight>
                  <a:srgbClr val="FFFF00"/>
                </a:highlight>
              </a:rPr>
              <a:t>Thus says the Lord GOD</a:t>
            </a:r>
            <a:r>
              <a:rPr lang="en-CA" dirty="0"/>
              <a:t>: Though I removed them far off among the nations, and though I scattered them among the countries, yet I have been a sanctuary to them for a while in the countries where they have gone.’  Therefore say, ‘</a:t>
            </a:r>
            <a:r>
              <a:rPr lang="en-CA" b="1" dirty="0">
                <a:highlight>
                  <a:srgbClr val="FFFF00"/>
                </a:highlight>
              </a:rPr>
              <a:t>Thus says the Lord GOD</a:t>
            </a:r>
            <a:r>
              <a:rPr lang="en-CA" dirty="0"/>
              <a:t>: I will </a:t>
            </a:r>
            <a:r>
              <a:rPr lang="en-CA" b="1" dirty="0">
                <a:highlight>
                  <a:srgbClr val="FFFF00"/>
                </a:highlight>
              </a:rPr>
              <a:t>gather you from the peoples</a:t>
            </a:r>
            <a:r>
              <a:rPr lang="en-CA" dirty="0"/>
              <a:t> and </a:t>
            </a:r>
            <a:r>
              <a:rPr lang="en-CA" b="1" dirty="0">
                <a:highlight>
                  <a:srgbClr val="FFFF00"/>
                </a:highlight>
              </a:rPr>
              <a:t>assemble you out of the countries</a:t>
            </a:r>
            <a:r>
              <a:rPr lang="en-CA" dirty="0"/>
              <a:t> where you have been scattered, and </a:t>
            </a:r>
            <a:r>
              <a:rPr lang="en-CA" b="1" dirty="0">
                <a:highlight>
                  <a:srgbClr val="FFFF00"/>
                </a:highlight>
              </a:rPr>
              <a:t>I will give you the land of Israel</a:t>
            </a:r>
            <a:r>
              <a:rPr lang="en-CA" dirty="0"/>
              <a:t>.’  And when they come there, they will remove from it all its detestable things and all its abominations.  And </a:t>
            </a:r>
            <a:r>
              <a:rPr lang="en-CA" b="1" dirty="0">
                <a:highlight>
                  <a:srgbClr val="FFFF00"/>
                </a:highlight>
              </a:rPr>
              <a:t>I will give them one heart</a:t>
            </a:r>
            <a:r>
              <a:rPr lang="en-CA" dirty="0"/>
              <a:t>, and </a:t>
            </a:r>
            <a:r>
              <a:rPr lang="en-CA" b="1" dirty="0">
                <a:highlight>
                  <a:srgbClr val="FFFF00"/>
                </a:highlight>
              </a:rPr>
              <a:t>a new spirit I will put within them</a:t>
            </a:r>
            <a:r>
              <a:rPr lang="en-CA" dirty="0"/>
              <a:t>.  I will remove the heart of stone from their flesh and </a:t>
            </a:r>
            <a:r>
              <a:rPr lang="en-CA" b="1" dirty="0">
                <a:highlight>
                  <a:srgbClr val="FFFF00"/>
                </a:highlight>
              </a:rPr>
              <a:t>give them a heart of flesh</a:t>
            </a:r>
            <a:r>
              <a:rPr lang="en-CA" dirty="0"/>
              <a:t>, that they may </a:t>
            </a:r>
            <a:r>
              <a:rPr lang="en-CA" b="1" dirty="0">
                <a:highlight>
                  <a:srgbClr val="FFFF00"/>
                </a:highlight>
              </a:rPr>
              <a:t>walk in my statutes</a:t>
            </a:r>
            <a:r>
              <a:rPr lang="en-CA" dirty="0"/>
              <a:t> and </a:t>
            </a:r>
            <a:r>
              <a:rPr lang="en-CA" b="1" dirty="0">
                <a:highlight>
                  <a:srgbClr val="FFFF00"/>
                </a:highlight>
              </a:rPr>
              <a:t>keep my [</a:t>
            </a:r>
            <a:r>
              <a:rPr lang="en-CA" b="1" dirty="0" err="1">
                <a:highlight>
                  <a:srgbClr val="FFFF00"/>
                </a:highlight>
              </a:rPr>
              <a:t>mishᵉpatim</a:t>
            </a:r>
            <a:r>
              <a:rPr lang="en-CA" b="1" dirty="0">
                <a:highlight>
                  <a:srgbClr val="FFFF00"/>
                </a:highlight>
              </a:rPr>
              <a:t>]</a:t>
            </a:r>
            <a:r>
              <a:rPr lang="en-CA" dirty="0"/>
              <a:t> and [live by] them.  And </a:t>
            </a:r>
            <a:r>
              <a:rPr lang="en-CA" b="1" dirty="0">
                <a:highlight>
                  <a:srgbClr val="FFFF00"/>
                </a:highlight>
              </a:rPr>
              <a:t>they shall be my people</a:t>
            </a:r>
            <a:r>
              <a:rPr lang="en-CA" dirty="0"/>
              <a:t>, and </a:t>
            </a:r>
            <a:r>
              <a:rPr lang="en-CA" b="1" dirty="0">
                <a:highlight>
                  <a:srgbClr val="FFFF00"/>
                </a:highlight>
              </a:rPr>
              <a:t>I will be their God</a:t>
            </a:r>
            <a:r>
              <a:rPr lang="en-CA" dirty="0"/>
              <a:t>. </a:t>
            </a:r>
          </a:p>
          <a:p>
            <a:r>
              <a:rPr lang="en-CA" b="1" dirty="0">
                <a:highlight>
                  <a:srgbClr val="FFFF00"/>
                </a:highlight>
              </a:rPr>
              <a:t>Second Exodus</a:t>
            </a:r>
            <a:r>
              <a:rPr lang="en-CA" dirty="0"/>
              <a:t>: “gather”, “assemble”, “land of Israel” – standard terminology</a:t>
            </a:r>
          </a:p>
          <a:p>
            <a:r>
              <a:rPr lang="en-CA" b="1" dirty="0">
                <a:highlight>
                  <a:srgbClr val="FFFF00"/>
                </a:highlight>
              </a:rPr>
              <a:t>New Israel</a:t>
            </a:r>
            <a:r>
              <a:rPr lang="en-CA" dirty="0"/>
              <a:t>: “one heart”, “new spirit”, “heart of flesh” – standard terminology</a:t>
            </a:r>
          </a:p>
          <a:p>
            <a:r>
              <a:rPr lang="en-CA" b="1" dirty="0">
                <a:highlight>
                  <a:srgbClr val="FFFF00"/>
                </a:highlight>
              </a:rPr>
              <a:t>Conversion</a:t>
            </a:r>
            <a:r>
              <a:rPr lang="en-CA" dirty="0"/>
              <a:t>: “walk in my statutes”, “keep my </a:t>
            </a:r>
            <a:r>
              <a:rPr lang="en-CA" i="1" dirty="0" err="1"/>
              <a:t>mishᵉpatim</a:t>
            </a:r>
            <a:r>
              <a:rPr lang="en-CA" dirty="0"/>
              <a:t>”, “they shall be my people”, “I will be their God” – standard terminology</a:t>
            </a:r>
          </a:p>
          <a:p>
            <a:r>
              <a:rPr lang="en-CA" b="1" dirty="0">
                <a:highlight>
                  <a:srgbClr val="FFFF00"/>
                </a:highlight>
              </a:rPr>
              <a:t>Jeremiah</a:t>
            </a:r>
            <a:r>
              <a:rPr lang="en-CA" dirty="0"/>
              <a:t> was receiving this same revelation about this same time</a:t>
            </a:r>
          </a:p>
        </p:txBody>
      </p:sp>
    </p:spTree>
    <p:extLst>
      <p:ext uri="{BB962C8B-B14F-4D97-AF65-F5344CB8AC3E}">
        <p14:creationId xmlns:p14="http://schemas.microsoft.com/office/powerpoint/2010/main" val="1544086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B78AC-C731-3C5A-409B-6BC18E781EE2}"/>
              </a:ext>
            </a:extLst>
          </p:cNvPr>
          <p:cNvSpPr>
            <a:spLocks noGrp="1"/>
          </p:cNvSpPr>
          <p:nvPr>
            <p:ph type="title"/>
          </p:nvPr>
        </p:nvSpPr>
        <p:spPr>
          <a:xfrm>
            <a:off x="838200" y="0"/>
            <a:ext cx="10515600" cy="1200832"/>
          </a:xfrm>
        </p:spPr>
        <p:txBody>
          <a:bodyPr/>
          <a:lstStyle/>
          <a:p>
            <a:pPr algn="ctr"/>
            <a:r>
              <a:rPr lang="en-CA" dirty="0">
                <a:latin typeface="Arial Black" panose="020B0A04020102020204" pitchFamily="34" charset="0"/>
              </a:rPr>
              <a:t>The End of the Temple Vision</a:t>
            </a:r>
          </a:p>
        </p:txBody>
      </p:sp>
      <p:sp>
        <p:nvSpPr>
          <p:cNvPr id="3" name="Content Placeholder 2">
            <a:extLst>
              <a:ext uri="{FF2B5EF4-FFF2-40B4-BE49-F238E27FC236}">
                <a16:creationId xmlns:a16="http://schemas.microsoft.com/office/drawing/2014/main" id="{544724AA-CA8C-0C4A-06D6-670DB053321B}"/>
              </a:ext>
            </a:extLst>
          </p:cNvPr>
          <p:cNvSpPr>
            <a:spLocks noGrp="1"/>
          </p:cNvSpPr>
          <p:nvPr>
            <p:ph idx="1"/>
          </p:nvPr>
        </p:nvSpPr>
        <p:spPr>
          <a:xfrm>
            <a:off x="620486" y="1200832"/>
            <a:ext cx="10923814" cy="5657167"/>
          </a:xfrm>
        </p:spPr>
        <p:txBody>
          <a:bodyPr>
            <a:normAutofit lnSpcReduction="10000"/>
          </a:bodyPr>
          <a:lstStyle/>
          <a:p>
            <a:r>
              <a:rPr lang="en-CA" b="1" dirty="0">
                <a:highlight>
                  <a:srgbClr val="FFFF00"/>
                </a:highlight>
              </a:rPr>
              <a:t>YHWH’s final word</a:t>
            </a:r>
            <a:r>
              <a:rPr lang="en-CA" dirty="0"/>
              <a:t> to the last vestiges of the Nation of Israel in Jerusalem – they will receive “</a:t>
            </a:r>
            <a:r>
              <a:rPr lang="en-CA" b="1" dirty="0">
                <a:highlight>
                  <a:srgbClr val="FFFF00"/>
                </a:highlight>
              </a:rPr>
              <a:t>retributive justice</a:t>
            </a:r>
            <a:r>
              <a:rPr lang="en-CA" dirty="0"/>
              <a:t>”:</a:t>
            </a:r>
          </a:p>
          <a:p>
            <a:pPr marL="457200" lvl="1" indent="0">
              <a:buNone/>
            </a:pPr>
            <a:r>
              <a:rPr lang="en-CA" b="1" u="sng" dirty="0"/>
              <a:t>Ezekiel 11:21 ESV</a:t>
            </a:r>
          </a:p>
          <a:p>
            <a:pPr marL="457200" lvl="1" indent="0">
              <a:buNone/>
            </a:pPr>
            <a:r>
              <a:rPr lang="en-CA" dirty="0"/>
              <a:t>But as for </a:t>
            </a:r>
            <a:r>
              <a:rPr lang="en-CA" b="1" dirty="0">
                <a:highlight>
                  <a:srgbClr val="FFFF00"/>
                </a:highlight>
              </a:rPr>
              <a:t>those whose heart goes after their detestable things and their abominations</a:t>
            </a:r>
            <a:r>
              <a:rPr lang="en-CA" dirty="0"/>
              <a:t>, </a:t>
            </a:r>
            <a:r>
              <a:rPr lang="en-CA" b="1" dirty="0">
                <a:highlight>
                  <a:srgbClr val="FFFF00"/>
                </a:highlight>
              </a:rPr>
              <a:t>I will bring their deeds upon their own heads</a:t>
            </a:r>
            <a:r>
              <a:rPr lang="en-CA" dirty="0"/>
              <a:t>, </a:t>
            </a:r>
            <a:br>
              <a:rPr lang="en-CA" dirty="0"/>
            </a:br>
            <a:r>
              <a:rPr lang="en-CA" dirty="0"/>
              <a:t>declares the Lord GOD.</a:t>
            </a:r>
          </a:p>
          <a:p>
            <a:r>
              <a:rPr lang="en-CA" dirty="0"/>
              <a:t> </a:t>
            </a:r>
            <a:r>
              <a:rPr lang="en-CA" b="1" dirty="0">
                <a:highlight>
                  <a:srgbClr val="FFFF00"/>
                </a:highlight>
              </a:rPr>
              <a:t>The vision ends …</a:t>
            </a:r>
          </a:p>
          <a:p>
            <a:pPr marL="457200" lvl="1" indent="0">
              <a:buNone/>
            </a:pPr>
            <a:r>
              <a:rPr lang="en-CA" b="1" u="sng" dirty="0"/>
              <a:t>Ezekiel 11:24-25</a:t>
            </a:r>
          </a:p>
          <a:p>
            <a:pPr marL="457200" lvl="1" indent="0">
              <a:buNone/>
            </a:pPr>
            <a:r>
              <a:rPr lang="en-CA" dirty="0"/>
              <a:t>And the Spirit lifted me up and brought me in the vision by the Spirit of God </a:t>
            </a:r>
            <a:r>
              <a:rPr lang="en-CA" b="1" dirty="0">
                <a:highlight>
                  <a:srgbClr val="FFFF00"/>
                </a:highlight>
              </a:rPr>
              <a:t>into Chaldea</a:t>
            </a:r>
            <a:r>
              <a:rPr lang="en-CA" dirty="0"/>
              <a:t>, to the exiles.  Then </a:t>
            </a:r>
            <a:r>
              <a:rPr lang="en-CA" b="1" dirty="0">
                <a:highlight>
                  <a:srgbClr val="FFFF00"/>
                </a:highlight>
              </a:rPr>
              <a:t>the vision that I had seen went up from me</a:t>
            </a:r>
            <a:r>
              <a:rPr lang="en-CA" dirty="0"/>
              <a:t>.</a:t>
            </a:r>
          </a:p>
          <a:p>
            <a:pPr marL="457200" lvl="1" indent="0">
              <a:spcBef>
                <a:spcPts val="1200"/>
              </a:spcBef>
              <a:buNone/>
            </a:pPr>
            <a:r>
              <a:rPr lang="en-CA" dirty="0"/>
              <a:t>And </a:t>
            </a:r>
            <a:r>
              <a:rPr lang="en-CA" b="1" dirty="0">
                <a:highlight>
                  <a:srgbClr val="FFFF00"/>
                </a:highlight>
              </a:rPr>
              <a:t>I told the exiles all the things that the LORD had shown me</a:t>
            </a:r>
            <a:r>
              <a:rPr lang="en-CA" dirty="0"/>
              <a:t>.</a:t>
            </a:r>
          </a:p>
          <a:p>
            <a:r>
              <a:rPr lang="en-CA" b="1" dirty="0">
                <a:highlight>
                  <a:srgbClr val="FFFF00"/>
                </a:highlight>
              </a:rPr>
              <a:t>Ezekiel had a lot to tell</a:t>
            </a:r>
            <a:r>
              <a:rPr lang="en-CA" dirty="0"/>
              <a:t> …</a:t>
            </a:r>
          </a:p>
          <a:p>
            <a:r>
              <a:rPr lang="en-CA" dirty="0"/>
              <a:t>God was finished with the Nation of Israel, finished with the city of Jerusalem, and finished with the Temple – </a:t>
            </a:r>
            <a:r>
              <a:rPr lang="en-CA" b="1" dirty="0">
                <a:highlight>
                  <a:srgbClr val="FFFF00"/>
                </a:highlight>
              </a:rPr>
              <a:t>all are desolate</a:t>
            </a:r>
          </a:p>
        </p:txBody>
      </p:sp>
    </p:spTree>
    <p:extLst>
      <p:ext uri="{BB962C8B-B14F-4D97-AF65-F5344CB8AC3E}">
        <p14:creationId xmlns:p14="http://schemas.microsoft.com/office/powerpoint/2010/main" val="1127914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927</TotalTime>
  <Words>4381</Words>
  <Application>Microsoft Office PowerPoint</Application>
  <PresentationFormat>Widescreen</PresentationFormat>
  <Paragraphs>160</Paragraphs>
  <Slides>17</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Calibri Light</vt:lpstr>
      <vt:lpstr>Times New Roman</vt:lpstr>
      <vt:lpstr>Wingdings</vt:lpstr>
      <vt:lpstr>Office Theme</vt:lpstr>
      <vt:lpstr>Ezekiel – The Desolate Temple</vt:lpstr>
      <vt:lpstr>Prophecy Against Wicked Counselors</vt:lpstr>
      <vt:lpstr>The Temple Vision</vt:lpstr>
      <vt:lpstr>PowerPoint Presentation</vt:lpstr>
      <vt:lpstr>Judgement Upon the Wicked Counselors</vt:lpstr>
      <vt:lpstr>PowerPoint Presentation</vt:lpstr>
      <vt:lpstr>Ezekiel Pleads for Understanding</vt:lpstr>
      <vt:lpstr>Second Exodus and New Israel</vt:lpstr>
      <vt:lpstr>The End of the Temple Vision</vt:lpstr>
      <vt:lpstr>A Sign for the House of Israel</vt:lpstr>
      <vt:lpstr>Perhaps They Will Understand</vt:lpstr>
      <vt:lpstr>An Object Lesson in Captivity</vt:lpstr>
      <vt:lpstr>PowerPoint Presentation</vt:lpstr>
      <vt:lpstr>Another Object Lesson: Punishment</vt:lpstr>
      <vt:lpstr>A Fallacious Proverb</vt:lpstr>
      <vt:lpstr>God Has the Last Word </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The Desolate Temple</dc:title>
  <dc:creator>Mike Whyte</dc:creator>
  <cp:lastModifiedBy>Mike Whyte</cp:lastModifiedBy>
  <cp:revision>19</cp:revision>
  <dcterms:created xsi:type="dcterms:W3CDTF">2022-06-06T09:32:59Z</dcterms:created>
  <dcterms:modified xsi:type="dcterms:W3CDTF">2023-01-03T10:58:55Z</dcterms:modified>
</cp:coreProperties>
</file>