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7" r:id="rId3"/>
    <p:sldId id="257" r:id="rId4"/>
    <p:sldId id="258" r:id="rId5"/>
    <p:sldId id="259" r:id="rId6"/>
    <p:sldId id="263" r:id="rId7"/>
    <p:sldId id="261" r:id="rId8"/>
    <p:sldId id="260" r:id="rId9"/>
    <p:sldId id="264" r:id="rId10"/>
    <p:sldId id="275" r:id="rId11"/>
    <p:sldId id="265" r:id="rId12"/>
    <p:sldId id="266" r:id="rId13"/>
    <p:sldId id="267" r:id="rId14"/>
    <p:sldId id="268" r:id="rId15"/>
    <p:sldId id="269" r:id="rId16"/>
    <p:sldId id="276" r:id="rId17"/>
    <p:sldId id="270" r:id="rId18"/>
    <p:sldId id="271" r:id="rId19"/>
    <p:sldId id="278"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78327" autoAdjust="0"/>
  </p:normalViewPr>
  <p:slideViewPr>
    <p:cSldViewPr snapToGrid="0">
      <p:cViewPr varScale="1">
        <p:scale>
          <a:sx n="74" d="100"/>
          <a:sy n="74" d="100"/>
        </p:scale>
        <p:origin x="252" y="72"/>
      </p:cViewPr>
      <p:guideLst/>
    </p:cSldViewPr>
  </p:slideViewPr>
  <p:notesTextViewPr>
    <p:cViewPr>
      <p:scale>
        <a:sx n="3" d="2"/>
        <a:sy n="3" d="2"/>
      </p:scale>
      <p:origin x="0" y="-426"/>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AFD663-C65E-4DD2-B11B-73ECB0F235C0}" type="datetimeFigureOut">
              <a:rPr lang="en-CA" smtClean="0"/>
              <a:t>2022-03-22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C15CE0-67E2-40F5-9577-BB04046A0143}" type="slidenum">
              <a:rPr lang="en-CA" smtClean="0"/>
              <a:t>‹#›</a:t>
            </a:fld>
            <a:endParaRPr lang="en-CA"/>
          </a:p>
        </p:txBody>
      </p:sp>
    </p:spTree>
    <p:extLst>
      <p:ext uri="{BB962C8B-B14F-4D97-AF65-F5344CB8AC3E}">
        <p14:creationId xmlns:p14="http://schemas.microsoft.com/office/powerpoint/2010/main" val="3784634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is the only Old Testament prophet who was told that he would meet with success among his contemporaries</a:t>
            </a:r>
          </a:p>
          <a:p>
            <a:pPr marL="171450" indent="-171450">
              <a:buFont typeface="Arial" panose="020B0604020202020204" pitchFamily="34" charset="0"/>
              <a:buChar char="•"/>
            </a:pPr>
            <a:r>
              <a:rPr lang="en-CA" dirty="0"/>
              <a:t>Some among the exiles would “hear” </a:t>
            </a:r>
          </a:p>
          <a:p>
            <a:pPr marL="171450" indent="-171450">
              <a:buFont typeface="Arial" panose="020B0604020202020204" pitchFamily="34" charset="0"/>
              <a:buChar char="•"/>
            </a:pPr>
            <a:r>
              <a:rPr lang="en-CA" dirty="0"/>
              <a:t>They would respond to his preaching for repentance</a:t>
            </a:r>
          </a:p>
          <a:p>
            <a:pPr marL="171450" indent="-171450">
              <a:buFont typeface="Arial" panose="020B0604020202020204" pitchFamily="34" charset="0"/>
              <a:buChar char="•"/>
            </a:pPr>
            <a:r>
              <a:rPr lang="en-CA" dirty="0"/>
              <a:t>They would respond to the call of YHWH</a:t>
            </a:r>
          </a:p>
          <a:p>
            <a:pPr marL="171450" indent="-171450">
              <a:buFont typeface="Arial" panose="020B0604020202020204" pitchFamily="34" charset="0"/>
              <a:buChar char="•"/>
            </a:pPr>
            <a:r>
              <a:rPr lang="en-CA" dirty="0"/>
              <a:t>These people would form the nucleus of the remnant to return to Jerusalem to prepare for the First Advent </a:t>
            </a:r>
          </a:p>
          <a:p>
            <a:pPr marL="171450" indent="-171450">
              <a:buFont typeface="Arial" panose="020B0604020202020204" pitchFamily="34" charset="0"/>
              <a:buChar char="•"/>
            </a:pPr>
            <a:r>
              <a:rPr lang="en-CA" dirty="0"/>
              <a:t>The remnant community had to exist for the Messiah to come</a:t>
            </a:r>
          </a:p>
        </p:txBody>
      </p:sp>
      <p:sp>
        <p:nvSpPr>
          <p:cNvPr id="4" name="Slide Number Placeholder 3"/>
          <p:cNvSpPr>
            <a:spLocks noGrp="1"/>
          </p:cNvSpPr>
          <p:nvPr>
            <p:ph type="sldNum" sz="quarter" idx="5"/>
          </p:nvPr>
        </p:nvSpPr>
        <p:spPr/>
        <p:txBody>
          <a:bodyPr/>
          <a:lstStyle/>
          <a:p>
            <a:fld id="{7DC15CE0-67E2-40F5-9577-BB04046A0143}" type="slidenum">
              <a:rPr lang="en-CA" smtClean="0"/>
              <a:t>1</a:t>
            </a:fld>
            <a:endParaRPr lang="en-CA"/>
          </a:p>
        </p:txBody>
      </p:sp>
    </p:spTree>
    <p:extLst>
      <p:ext uri="{BB962C8B-B14F-4D97-AF65-F5344CB8AC3E}">
        <p14:creationId xmlns:p14="http://schemas.microsoft.com/office/powerpoint/2010/main" val="1962682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  </a:t>
            </a:r>
            <a:r>
              <a:rPr lang="he-IL" dirty="0"/>
              <a:t>כ</a:t>
            </a:r>
            <a:r>
              <a:rPr lang="he-IL" sz="1400" dirty="0">
                <a:cs typeface="+mj-cs"/>
              </a:rPr>
              <a:t>ְּבָר</a:t>
            </a:r>
            <a:r>
              <a:rPr lang="en-CA" sz="1400" dirty="0">
                <a:cs typeface="+mj-cs"/>
              </a:rPr>
              <a:t> </a:t>
            </a:r>
            <a:r>
              <a:rPr lang="en-CA" dirty="0"/>
              <a:t> - </a:t>
            </a:r>
            <a:r>
              <a:rPr lang="en-CA" dirty="0" err="1"/>
              <a:t>kᵉvar</a:t>
            </a:r>
            <a:r>
              <a:rPr lang="en-CA" dirty="0"/>
              <a:t>, “</a:t>
            </a:r>
            <a:r>
              <a:rPr lang="en-CA" dirty="0" err="1"/>
              <a:t>Chebar</a:t>
            </a:r>
            <a:r>
              <a:rPr lang="en-CA" dirty="0"/>
              <a:t>”</a:t>
            </a:r>
          </a:p>
          <a:p>
            <a:pPr marL="171450" indent="-171450">
              <a:buFont typeface="Arial" panose="020B0604020202020204" pitchFamily="34" charset="0"/>
              <a:buChar char="•"/>
            </a:pPr>
            <a:r>
              <a:rPr lang="en-CA" dirty="0"/>
              <a:t>Nippur was an ancient city</a:t>
            </a:r>
          </a:p>
          <a:p>
            <a:pPr marL="171450" indent="-171450">
              <a:buFont typeface="Arial" panose="020B0604020202020204" pitchFamily="34" charset="0"/>
              <a:buChar char="•"/>
            </a:pPr>
            <a:r>
              <a:rPr lang="en-CA" dirty="0"/>
              <a:t>The inhabitants favoured Assyria over Babylon</a:t>
            </a:r>
          </a:p>
          <a:p>
            <a:pPr marL="171450" indent="-171450">
              <a:buFont typeface="Arial" panose="020B0604020202020204" pitchFamily="34" charset="0"/>
              <a:buChar char="•"/>
            </a:pPr>
            <a:r>
              <a:rPr lang="en-CA" dirty="0" err="1"/>
              <a:t>Nabopolassar</a:t>
            </a:r>
            <a:r>
              <a:rPr lang="en-CA" dirty="0"/>
              <a:t> destroyed the city and Nebuchadnezzar repopulated it with deportees (see Block page 84)</a:t>
            </a:r>
          </a:p>
        </p:txBody>
      </p:sp>
      <p:sp>
        <p:nvSpPr>
          <p:cNvPr id="4" name="Slide Number Placeholder 3"/>
          <p:cNvSpPr>
            <a:spLocks noGrp="1"/>
          </p:cNvSpPr>
          <p:nvPr>
            <p:ph type="sldNum" sz="quarter" idx="5"/>
          </p:nvPr>
        </p:nvSpPr>
        <p:spPr/>
        <p:txBody>
          <a:bodyPr/>
          <a:lstStyle/>
          <a:p>
            <a:fld id="{7DC15CE0-67E2-40F5-9577-BB04046A0143}" type="slidenum">
              <a:rPr lang="en-CA" smtClean="0"/>
              <a:t>14</a:t>
            </a:fld>
            <a:endParaRPr lang="en-CA"/>
          </a:p>
        </p:txBody>
      </p:sp>
    </p:spTree>
    <p:extLst>
      <p:ext uri="{BB962C8B-B14F-4D97-AF65-F5344CB8AC3E}">
        <p14:creationId xmlns:p14="http://schemas.microsoft.com/office/powerpoint/2010/main" val="4074542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Skip over the “vision of the portable throne” 1:4-28 – what exactly did Ezekiel see?</a:t>
            </a:r>
          </a:p>
          <a:p>
            <a:pPr marL="171450" indent="-171450">
              <a:buFont typeface="Arial" panose="020B0604020202020204" pitchFamily="34" charset="0"/>
              <a:buChar char="•"/>
            </a:pPr>
            <a:r>
              <a:rPr lang="en-CA" dirty="0"/>
              <a:t> – will come back to it later it there is interest ….</a:t>
            </a:r>
          </a:p>
          <a:p>
            <a:pPr marL="171450" indent="-171450">
              <a:buFont typeface="Arial" panose="020B0604020202020204" pitchFamily="34" charset="0"/>
              <a:buChar char="•"/>
            </a:pPr>
            <a:r>
              <a:rPr lang="en-CA" dirty="0"/>
              <a:t>The attitude of “rebellion” against the way of God is certainly applicable to modern western civilization, to all human beings …</a:t>
            </a:r>
          </a:p>
          <a:p>
            <a:pPr marL="171450" indent="-171450">
              <a:buFont typeface="Arial" panose="020B0604020202020204" pitchFamily="34" charset="0"/>
              <a:buChar char="•"/>
            </a:pPr>
            <a:r>
              <a:rPr lang="en-CA" dirty="0"/>
              <a:t>Was this the first time Ezekiel received the Holy Spirit?</a:t>
            </a:r>
          </a:p>
        </p:txBody>
      </p:sp>
      <p:sp>
        <p:nvSpPr>
          <p:cNvPr id="4" name="Slide Number Placeholder 3"/>
          <p:cNvSpPr>
            <a:spLocks noGrp="1"/>
          </p:cNvSpPr>
          <p:nvPr>
            <p:ph type="sldNum" sz="quarter" idx="5"/>
          </p:nvPr>
        </p:nvSpPr>
        <p:spPr/>
        <p:txBody>
          <a:bodyPr/>
          <a:lstStyle/>
          <a:p>
            <a:fld id="{7DC15CE0-67E2-40F5-9577-BB04046A0143}" type="slidenum">
              <a:rPr lang="en-CA" smtClean="0"/>
              <a:t>15</a:t>
            </a:fld>
            <a:endParaRPr lang="en-CA"/>
          </a:p>
        </p:txBody>
      </p:sp>
    </p:spTree>
    <p:extLst>
      <p:ext uri="{BB962C8B-B14F-4D97-AF65-F5344CB8AC3E}">
        <p14:creationId xmlns:p14="http://schemas.microsoft.com/office/powerpoint/2010/main" val="1720727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may have had an inclination to timidity …</a:t>
            </a:r>
          </a:p>
          <a:p>
            <a:pPr marL="171450" indent="-171450">
              <a:buFont typeface="Arial" panose="020B0604020202020204" pitchFamily="34" charset="0"/>
              <a:buChar char="•"/>
            </a:pPr>
            <a:r>
              <a:rPr lang="en-CA" dirty="0"/>
              <a:t>What exactly did God mean by “speak my words”? </a:t>
            </a:r>
          </a:p>
          <a:p>
            <a:pPr marL="171450" indent="-171450">
              <a:buFont typeface="Arial" panose="020B0604020202020204" pitchFamily="34" charset="0"/>
              <a:buChar char="•"/>
            </a:pPr>
            <a:r>
              <a:rPr lang="en-CA" dirty="0"/>
              <a:t>We could wish for more understanding on how the prophets received revelation …</a:t>
            </a:r>
          </a:p>
        </p:txBody>
      </p:sp>
      <p:sp>
        <p:nvSpPr>
          <p:cNvPr id="4" name="Slide Number Placeholder 3"/>
          <p:cNvSpPr>
            <a:spLocks noGrp="1"/>
          </p:cNvSpPr>
          <p:nvPr>
            <p:ph type="sldNum" sz="quarter" idx="5"/>
          </p:nvPr>
        </p:nvSpPr>
        <p:spPr/>
        <p:txBody>
          <a:bodyPr/>
          <a:lstStyle/>
          <a:p>
            <a:fld id="{7DC15CE0-67E2-40F5-9577-BB04046A0143}" type="slidenum">
              <a:rPr lang="en-CA" smtClean="0"/>
              <a:t>16</a:t>
            </a:fld>
            <a:endParaRPr lang="en-CA"/>
          </a:p>
        </p:txBody>
      </p:sp>
    </p:spTree>
    <p:extLst>
      <p:ext uri="{BB962C8B-B14F-4D97-AF65-F5344CB8AC3E}">
        <p14:creationId xmlns:p14="http://schemas.microsoft.com/office/powerpoint/2010/main" val="9488222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explains “speak my words” …</a:t>
            </a:r>
          </a:p>
          <a:p>
            <a:pPr marL="171450" indent="-171450">
              <a:buFont typeface="Arial" panose="020B0604020202020204" pitchFamily="34" charset="0"/>
              <a:buChar char="•"/>
            </a:pPr>
            <a:r>
              <a:rPr lang="en-CA" dirty="0"/>
              <a:t>We need to “eat the scroll” – inculcate God’s message …</a:t>
            </a:r>
          </a:p>
        </p:txBody>
      </p:sp>
      <p:sp>
        <p:nvSpPr>
          <p:cNvPr id="4" name="Slide Number Placeholder 3"/>
          <p:cNvSpPr>
            <a:spLocks noGrp="1"/>
          </p:cNvSpPr>
          <p:nvPr>
            <p:ph type="sldNum" sz="quarter" idx="5"/>
          </p:nvPr>
        </p:nvSpPr>
        <p:spPr/>
        <p:txBody>
          <a:bodyPr/>
          <a:lstStyle/>
          <a:p>
            <a:fld id="{7DC15CE0-67E2-40F5-9577-BB04046A0143}" type="slidenum">
              <a:rPr lang="en-CA" smtClean="0"/>
              <a:t>17</a:t>
            </a:fld>
            <a:endParaRPr lang="en-CA"/>
          </a:p>
        </p:txBody>
      </p:sp>
    </p:spTree>
    <p:extLst>
      <p:ext uri="{BB962C8B-B14F-4D97-AF65-F5344CB8AC3E}">
        <p14:creationId xmlns:p14="http://schemas.microsoft.com/office/powerpoint/2010/main" val="3944861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had no message for the Babylonians, the Medes, the Assyrians, or other nations – they might have responded …</a:t>
            </a:r>
          </a:p>
        </p:txBody>
      </p:sp>
      <p:sp>
        <p:nvSpPr>
          <p:cNvPr id="4" name="Slide Number Placeholder 3"/>
          <p:cNvSpPr>
            <a:spLocks noGrp="1"/>
          </p:cNvSpPr>
          <p:nvPr>
            <p:ph type="sldNum" sz="quarter" idx="5"/>
          </p:nvPr>
        </p:nvSpPr>
        <p:spPr/>
        <p:txBody>
          <a:bodyPr/>
          <a:lstStyle/>
          <a:p>
            <a:fld id="{7DC15CE0-67E2-40F5-9577-BB04046A0143}" type="slidenum">
              <a:rPr lang="en-CA" smtClean="0"/>
              <a:t>18</a:t>
            </a:fld>
            <a:endParaRPr lang="en-CA"/>
          </a:p>
        </p:txBody>
      </p:sp>
    </p:spTree>
    <p:extLst>
      <p:ext uri="{BB962C8B-B14F-4D97-AF65-F5344CB8AC3E}">
        <p14:creationId xmlns:p14="http://schemas.microsoft.com/office/powerpoint/2010/main" val="2139780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don’t need to quibble about our limitations – God knows and will provide …</a:t>
            </a:r>
          </a:p>
        </p:txBody>
      </p:sp>
      <p:sp>
        <p:nvSpPr>
          <p:cNvPr id="4" name="Slide Number Placeholder 3"/>
          <p:cNvSpPr>
            <a:spLocks noGrp="1"/>
          </p:cNvSpPr>
          <p:nvPr>
            <p:ph type="sldNum" sz="quarter" idx="5"/>
          </p:nvPr>
        </p:nvSpPr>
        <p:spPr/>
        <p:txBody>
          <a:bodyPr/>
          <a:lstStyle/>
          <a:p>
            <a:fld id="{7DC15CE0-67E2-40F5-9577-BB04046A0143}" type="slidenum">
              <a:rPr lang="en-CA" smtClean="0"/>
              <a:t>19</a:t>
            </a:fld>
            <a:endParaRPr lang="en-CA"/>
          </a:p>
        </p:txBody>
      </p:sp>
    </p:spTree>
    <p:extLst>
      <p:ext uri="{BB962C8B-B14F-4D97-AF65-F5344CB8AC3E}">
        <p14:creationId xmlns:p14="http://schemas.microsoft.com/office/powerpoint/2010/main" val="28161832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“place of God” is eternity …</a:t>
            </a:r>
          </a:p>
          <a:p>
            <a:pPr marL="171450" indent="-171450">
              <a:buFont typeface="Arial" panose="020B0604020202020204" pitchFamily="34" charset="0"/>
              <a:buChar char="•"/>
            </a:pPr>
            <a:r>
              <a:rPr lang="en-CA" dirty="0"/>
              <a:t>The revelation may have taken minutes, hours, or days … </a:t>
            </a:r>
          </a:p>
          <a:p>
            <a:pPr marL="171450" indent="-171450">
              <a:buFont typeface="Arial" panose="020B0604020202020204" pitchFamily="34" charset="0"/>
              <a:buChar char="•"/>
            </a:pPr>
            <a:r>
              <a:rPr lang="en-CA" dirty="0"/>
              <a:t>Tel-</a:t>
            </a:r>
            <a:r>
              <a:rPr lang="en-CA" dirty="0" err="1"/>
              <a:t>abib</a:t>
            </a:r>
            <a:r>
              <a:rPr lang="en-CA" dirty="0"/>
              <a:t> is somewhere in the area of Nippur …</a:t>
            </a:r>
          </a:p>
          <a:p>
            <a:pPr marL="171450" indent="-171450">
              <a:buFont typeface="Arial" panose="020B0604020202020204" pitchFamily="34" charset="0"/>
              <a:buChar char="•"/>
            </a:pPr>
            <a:r>
              <a:rPr lang="en-CA" dirty="0"/>
              <a:t>  </a:t>
            </a:r>
            <a:r>
              <a:rPr lang="he-IL" dirty="0"/>
              <a:t>אָבִיב</a:t>
            </a:r>
            <a:r>
              <a:rPr lang="en-CA" dirty="0"/>
              <a:t> ´</a:t>
            </a:r>
            <a:r>
              <a:rPr lang="en-CA" dirty="0" err="1"/>
              <a:t>aviv</a:t>
            </a:r>
            <a:r>
              <a:rPr lang="en-CA" dirty="0"/>
              <a:t> means “ear of grain” Ex9:31</a:t>
            </a:r>
            <a:r>
              <a:rPr lang="en-CA"/>
              <a:t>, Lv2:14</a:t>
            </a:r>
            <a:endParaRPr lang="en-CA" dirty="0"/>
          </a:p>
          <a:p>
            <a:pPr marL="171450" indent="-171450">
              <a:buFont typeface="Arial" panose="020B0604020202020204" pitchFamily="34" charset="0"/>
              <a:buChar char="•"/>
            </a:pPr>
            <a:r>
              <a:rPr lang="en-CA" dirty="0"/>
              <a:t>This was a “life changing” experience …</a:t>
            </a:r>
          </a:p>
          <a:p>
            <a:pPr marL="171450" indent="-171450">
              <a:buFont typeface="Arial" panose="020B0604020202020204" pitchFamily="34" charset="0"/>
              <a:buChar char="•"/>
            </a:pPr>
            <a:r>
              <a:rPr lang="en-CA" dirty="0"/>
              <a:t>During the “seven days” Ezekiel figured things out …</a:t>
            </a:r>
          </a:p>
        </p:txBody>
      </p:sp>
      <p:sp>
        <p:nvSpPr>
          <p:cNvPr id="4" name="Slide Number Placeholder 3"/>
          <p:cNvSpPr>
            <a:spLocks noGrp="1"/>
          </p:cNvSpPr>
          <p:nvPr>
            <p:ph type="sldNum" sz="quarter" idx="5"/>
          </p:nvPr>
        </p:nvSpPr>
        <p:spPr/>
        <p:txBody>
          <a:bodyPr/>
          <a:lstStyle/>
          <a:p>
            <a:fld id="{7DC15CE0-67E2-40F5-9577-BB04046A0143}" type="slidenum">
              <a:rPr lang="en-CA" smtClean="0"/>
              <a:t>20</a:t>
            </a:fld>
            <a:endParaRPr lang="en-CA"/>
          </a:p>
        </p:txBody>
      </p:sp>
    </p:spTree>
    <p:extLst>
      <p:ext uri="{BB962C8B-B14F-4D97-AF65-F5344CB8AC3E}">
        <p14:creationId xmlns:p14="http://schemas.microsoft.com/office/powerpoint/2010/main" val="3351414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objectives are interwoven through the entire ongoing study of the Book of Ezekiel</a:t>
            </a:r>
          </a:p>
          <a:p>
            <a:pPr marL="171450" indent="-171450">
              <a:buFont typeface="Arial" panose="020B0604020202020204" pitchFamily="34" charset="0"/>
              <a:buChar char="•"/>
            </a:pPr>
            <a:r>
              <a:rPr lang="en-CA" dirty="0"/>
              <a:t>These objectives are the theme of the study</a:t>
            </a:r>
          </a:p>
        </p:txBody>
      </p:sp>
      <p:sp>
        <p:nvSpPr>
          <p:cNvPr id="4" name="Slide Number Placeholder 3"/>
          <p:cNvSpPr>
            <a:spLocks noGrp="1"/>
          </p:cNvSpPr>
          <p:nvPr>
            <p:ph type="sldNum" sz="quarter" idx="5"/>
          </p:nvPr>
        </p:nvSpPr>
        <p:spPr/>
        <p:txBody>
          <a:bodyPr/>
          <a:lstStyle/>
          <a:p>
            <a:fld id="{7DC15CE0-67E2-40F5-9577-BB04046A0143}" type="slidenum">
              <a:rPr lang="en-CA" smtClean="0"/>
              <a:t>2</a:t>
            </a:fld>
            <a:endParaRPr lang="en-CA"/>
          </a:p>
        </p:txBody>
      </p:sp>
    </p:spTree>
    <p:extLst>
      <p:ext uri="{BB962C8B-B14F-4D97-AF65-F5344CB8AC3E}">
        <p14:creationId xmlns:p14="http://schemas.microsoft.com/office/powerpoint/2010/main" val="105797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Jeremiah fought this his whole career …</a:t>
            </a:r>
          </a:p>
          <a:p>
            <a:pPr marL="171450" indent="-171450">
              <a:buFont typeface="Arial" panose="020B0604020202020204" pitchFamily="34" charset="0"/>
              <a:buChar char="•"/>
            </a:pPr>
            <a:r>
              <a:rPr lang="en-CA" dirty="0"/>
              <a:t>Jeremiah spoke this about 512BC – 15 years before Ezekiel went into captivity</a:t>
            </a:r>
          </a:p>
          <a:p>
            <a:pPr marL="171450" indent="-171450">
              <a:buFont typeface="Arial" panose="020B0604020202020204" pitchFamily="34" charset="0"/>
              <a:buChar char="•"/>
            </a:pPr>
            <a:r>
              <a:rPr lang="en-CA" dirty="0"/>
              <a:t>Ezekiel was probably about eleven years old at the time</a:t>
            </a:r>
          </a:p>
        </p:txBody>
      </p:sp>
      <p:sp>
        <p:nvSpPr>
          <p:cNvPr id="4" name="Slide Number Placeholder 3"/>
          <p:cNvSpPr>
            <a:spLocks noGrp="1"/>
          </p:cNvSpPr>
          <p:nvPr>
            <p:ph type="sldNum" sz="quarter" idx="5"/>
          </p:nvPr>
        </p:nvSpPr>
        <p:spPr/>
        <p:txBody>
          <a:bodyPr/>
          <a:lstStyle/>
          <a:p>
            <a:fld id="{7DC15CE0-67E2-40F5-9577-BB04046A0143}" type="slidenum">
              <a:rPr lang="en-CA" smtClean="0"/>
              <a:t>3</a:t>
            </a:fld>
            <a:endParaRPr lang="en-CA"/>
          </a:p>
        </p:txBody>
      </p:sp>
    </p:spTree>
    <p:extLst>
      <p:ext uri="{BB962C8B-B14F-4D97-AF65-F5344CB8AC3E}">
        <p14:creationId xmlns:p14="http://schemas.microsoft.com/office/powerpoint/2010/main" val="1019138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was the mindset of the people who remained in Jerusalem and who were with Ezekiel in exile </a:t>
            </a:r>
          </a:p>
          <a:p>
            <a:pPr marL="171450" indent="-171450">
              <a:buFont typeface="Arial" panose="020B0604020202020204" pitchFamily="34" charset="0"/>
              <a:buChar char="•"/>
            </a:pPr>
            <a:r>
              <a:rPr lang="en-CA" dirty="0"/>
              <a:t>This was the biggest hurdle he faced in getting them to listen to his message …</a:t>
            </a:r>
          </a:p>
          <a:p>
            <a:pPr marL="171450" indent="-171450">
              <a:buFont typeface="Arial" panose="020B0604020202020204" pitchFamily="34" charset="0"/>
              <a:buChar char="•"/>
            </a:pPr>
            <a:r>
              <a:rPr lang="en-CA" b="1" u="sng" dirty="0"/>
              <a:t>Their conviction was based on assumptions </a:t>
            </a:r>
            <a:r>
              <a:rPr lang="en-CA" dirty="0"/>
              <a:t>about what YHWH said</a:t>
            </a:r>
          </a:p>
          <a:p>
            <a:pPr marL="171450" indent="-171450">
              <a:buFont typeface="Arial" panose="020B0604020202020204" pitchFamily="34" charset="0"/>
              <a:buChar char="•"/>
            </a:pPr>
            <a:r>
              <a:rPr lang="en-CA" dirty="0"/>
              <a:t>All the promises were in fact conditional on obedience for the nation of Israel</a:t>
            </a:r>
          </a:p>
          <a:p>
            <a:pPr marL="171450" indent="-171450">
              <a:buFont typeface="Arial" panose="020B0604020202020204" pitchFamily="34" charset="0"/>
              <a:buChar char="•"/>
            </a:pPr>
            <a:r>
              <a:rPr lang="en-CA" dirty="0"/>
              <a:t>The actual working out of the Plan of God has taken a very different direction</a:t>
            </a:r>
          </a:p>
        </p:txBody>
      </p:sp>
      <p:sp>
        <p:nvSpPr>
          <p:cNvPr id="4" name="Slide Number Placeholder 3"/>
          <p:cNvSpPr>
            <a:spLocks noGrp="1"/>
          </p:cNvSpPr>
          <p:nvPr>
            <p:ph type="sldNum" sz="quarter" idx="5"/>
          </p:nvPr>
        </p:nvSpPr>
        <p:spPr/>
        <p:txBody>
          <a:bodyPr/>
          <a:lstStyle/>
          <a:p>
            <a:fld id="{7DC15CE0-67E2-40F5-9577-BB04046A0143}" type="slidenum">
              <a:rPr lang="en-CA" smtClean="0"/>
              <a:t>4</a:t>
            </a:fld>
            <a:endParaRPr lang="en-CA"/>
          </a:p>
        </p:txBody>
      </p:sp>
    </p:spTree>
    <p:extLst>
      <p:ext uri="{BB962C8B-B14F-4D97-AF65-F5344CB8AC3E}">
        <p14:creationId xmlns:p14="http://schemas.microsoft.com/office/powerpoint/2010/main" val="130680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1" u="sng" dirty="0"/>
              <a:t>Put the handout into chat …</a:t>
            </a:r>
          </a:p>
          <a:p>
            <a:pPr marL="171450" indent="-171450">
              <a:buFont typeface="Arial" panose="020B0604020202020204" pitchFamily="34" charset="0"/>
              <a:buChar char="•"/>
            </a:pPr>
            <a:r>
              <a:rPr lang="en-CA" dirty="0"/>
              <a:t>Most of the book is written in first person …</a:t>
            </a:r>
          </a:p>
          <a:p>
            <a:pPr marL="171450" indent="-171450">
              <a:buFont typeface="Arial" panose="020B0604020202020204" pitchFamily="34" charset="0"/>
              <a:buChar char="•"/>
            </a:pPr>
            <a:r>
              <a:rPr lang="en-CA" dirty="0"/>
              <a:t>Most pericopes begin with “the word of YHWH came to me”</a:t>
            </a:r>
          </a:p>
        </p:txBody>
      </p:sp>
      <p:sp>
        <p:nvSpPr>
          <p:cNvPr id="4" name="Slide Number Placeholder 3"/>
          <p:cNvSpPr>
            <a:spLocks noGrp="1"/>
          </p:cNvSpPr>
          <p:nvPr>
            <p:ph type="sldNum" sz="quarter" idx="5"/>
          </p:nvPr>
        </p:nvSpPr>
        <p:spPr/>
        <p:txBody>
          <a:bodyPr/>
          <a:lstStyle/>
          <a:p>
            <a:fld id="{7DC15CE0-67E2-40F5-9577-BB04046A0143}" type="slidenum">
              <a:rPr lang="en-CA" smtClean="0"/>
              <a:t>5</a:t>
            </a:fld>
            <a:endParaRPr lang="en-CA"/>
          </a:p>
        </p:txBody>
      </p:sp>
    </p:spTree>
    <p:extLst>
      <p:ext uri="{BB962C8B-B14F-4D97-AF65-F5344CB8AC3E}">
        <p14:creationId xmlns:p14="http://schemas.microsoft.com/office/powerpoint/2010/main" val="3492984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Timeline very useful to keep your bearings as you study the book …</a:t>
            </a:r>
          </a:p>
          <a:p>
            <a:pPr marL="171450" indent="-171450">
              <a:buFont typeface="Arial" panose="020B0604020202020204" pitchFamily="34" charset="0"/>
              <a:buChar char="•"/>
            </a:pPr>
            <a:r>
              <a:rPr lang="en-CA" dirty="0" err="1"/>
              <a:t>Theile</a:t>
            </a:r>
            <a:r>
              <a:rPr lang="en-CA" dirty="0"/>
              <a:t> has been used for chronology …</a:t>
            </a:r>
          </a:p>
        </p:txBody>
      </p:sp>
      <p:sp>
        <p:nvSpPr>
          <p:cNvPr id="4" name="Slide Number Placeholder 3"/>
          <p:cNvSpPr>
            <a:spLocks noGrp="1"/>
          </p:cNvSpPr>
          <p:nvPr>
            <p:ph type="sldNum" sz="quarter" idx="5"/>
          </p:nvPr>
        </p:nvSpPr>
        <p:spPr/>
        <p:txBody>
          <a:bodyPr/>
          <a:lstStyle/>
          <a:p>
            <a:fld id="{7DC15CE0-67E2-40F5-9577-BB04046A0143}" type="slidenum">
              <a:rPr lang="en-CA" smtClean="0"/>
              <a:t>6</a:t>
            </a:fld>
            <a:endParaRPr lang="en-CA"/>
          </a:p>
        </p:txBody>
      </p:sp>
    </p:spTree>
    <p:extLst>
      <p:ext uri="{BB962C8B-B14F-4D97-AF65-F5344CB8AC3E}">
        <p14:creationId xmlns:p14="http://schemas.microsoft.com/office/powerpoint/2010/main" val="3343777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had to convince the exile that YHWH was serious – Jerusalem would be destroyed</a:t>
            </a:r>
          </a:p>
          <a:p>
            <a:pPr marL="171450" indent="-171450">
              <a:buFont typeface="Arial" panose="020B0604020202020204" pitchFamily="34" charset="0"/>
              <a:buChar char="•"/>
            </a:pPr>
            <a:r>
              <a:rPr lang="en-CA" dirty="0"/>
              <a:t>The notion of “inviolability” was just a figment of their imagination based on assumptions</a:t>
            </a:r>
          </a:p>
          <a:p>
            <a:pPr marL="171450" indent="-171450">
              <a:buFont typeface="Arial" panose="020B0604020202020204" pitchFamily="34" charset="0"/>
              <a:buChar char="•"/>
            </a:pPr>
            <a:r>
              <a:rPr lang="en-CA" dirty="0"/>
              <a:t>The promises of God were always conditional on obedience</a:t>
            </a:r>
          </a:p>
          <a:p>
            <a:pPr marL="171450" indent="-171450">
              <a:buFont typeface="Arial" panose="020B0604020202020204" pitchFamily="34" charset="0"/>
              <a:buChar char="•"/>
            </a:pPr>
            <a:r>
              <a:rPr lang="en-CA" dirty="0"/>
              <a:t>When Israel refused to obey, God always went in another direction</a:t>
            </a:r>
          </a:p>
        </p:txBody>
      </p:sp>
      <p:sp>
        <p:nvSpPr>
          <p:cNvPr id="4" name="Slide Number Placeholder 3"/>
          <p:cNvSpPr>
            <a:spLocks noGrp="1"/>
          </p:cNvSpPr>
          <p:nvPr>
            <p:ph type="sldNum" sz="quarter" idx="5"/>
          </p:nvPr>
        </p:nvSpPr>
        <p:spPr/>
        <p:txBody>
          <a:bodyPr/>
          <a:lstStyle/>
          <a:p>
            <a:fld id="{7DC15CE0-67E2-40F5-9577-BB04046A0143}" type="slidenum">
              <a:rPr lang="en-CA" smtClean="0"/>
              <a:t>8</a:t>
            </a:fld>
            <a:endParaRPr lang="en-CA"/>
          </a:p>
        </p:txBody>
      </p:sp>
    </p:spTree>
    <p:extLst>
      <p:ext uri="{BB962C8B-B14F-4D97-AF65-F5344CB8AC3E}">
        <p14:creationId xmlns:p14="http://schemas.microsoft.com/office/powerpoint/2010/main" val="4277053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Obviously a lot happened that is NOT recorded</a:t>
            </a:r>
          </a:p>
          <a:p>
            <a:pPr marL="171450" indent="-171450">
              <a:buFont typeface="Arial" panose="020B0604020202020204" pitchFamily="34" charset="0"/>
              <a:buChar char="•"/>
            </a:pPr>
            <a:r>
              <a:rPr lang="en-CA" dirty="0"/>
              <a:t>Ezekiel would have spent many hours and days going over his teaching with those who were responding</a:t>
            </a:r>
          </a:p>
          <a:p>
            <a:pPr marL="171450" indent="-171450">
              <a:buFont typeface="Arial" panose="020B0604020202020204" pitchFamily="34" charset="0"/>
              <a:buChar char="•"/>
            </a:pPr>
            <a:r>
              <a:rPr lang="en-CA" dirty="0"/>
              <a:t>In the end, the true remnant was prepared</a:t>
            </a:r>
          </a:p>
        </p:txBody>
      </p:sp>
      <p:sp>
        <p:nvSpPr>
          <p:cNvPr id="4" name="Slide Number Placeholder 3"/>
          <p:cNvSpPr>
            <a:spLocks noGrp="1"/>
          </p:cNvSpPr>
          <p:nvPr>
            <p:ph type="sldNum" sz="quarter" idx="5"/>
          </p:nvPr>
        </p:nvSpPr>
        <p:spPr/>
        <p:txBody>
          <a:bodyPr/>
          <a:lstStyle/>
          <a:p>
            <a:fld id="{7DC15CE0-67E2-40F5-9577-BB04046A0143}" type="slidenum">
              <a:rPr lang="en-CA" smtClean="0"/>
              <a:t>10</a:t>
            </a:fld>
            <a:endParaRPr lang="en-CA"/>
          </a:p>
        </p:txBody>
      </p:sp>
    </p:spTree>
    <p:extLst>
      <p:ext uri="{BB962C8B-B14F-4D97-AF65-F5344CB8AC3E}">
        <p14:creationId xmlns:p14="http://schemas.microsoft.com/office/powerpoint/2010/main" val="4845424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Other interpretations of the 30</a:t>
            </a:r>
            <a:r>
              <a:rPr lang="en-CA" baseline="30000" dirty="0"/>
              <a:t>th</a:t>
            </a:r>
            <a:r>
              <a:rPr lang="en-CA" dirty="0"/>
              <a:t> year have been suggested, but there is nothing conclusive</a:t>
            </a:r>
          </a:p>
          <a:p>
            <a:pPr marL="171450" indent="-171450">
              <a:buFont typeface="Arial" panose="020B0604020202020204" pitchFamily="34" charset="0"/>
              <a:buChar char="•"/>
            </a:pPr>
            <a:r>
              <a:rPr lang="en-CA" dirty="0"/>
              <a:t>This superscription is written in first person, as is most of the book – we learn more about him as we proceed</a:t>
            </a:r>
          </a:p>
          <a:p>
            <a:pPr marL="171450" indent="-171450">
              <a:buFont typeface="Arial" panose="020B0604020202020204" pitchFamily="34" charset="0"/>
              <a:buChar char="•"/>
            </a:pPr>
            <a:r>
              <a:rPr lang="en-CA" dirty="0"/>
              <a:t>NICOT very good commentaries</a:t>
            </a:r>
          </a:p>
        </p:txBody>
      </p:sp>
      <p:sp>
        <p:nvSpPr>
          <p:cNvPr id="4" name="Slide Number Placeholder 3"/>
          <p:cNvSpPr>
            <a:spLocks noGrp="1"/>
          </p:cNvSpPr>
          <p:nvPr>
            <p:ph type="sldNum" sz="quarter" idx="5"/>
          </p:nvPr>
        </p:nvSpPr>
        <p:spPr/>
        <p:txBody>
          <a:bodyPr/>
          <a:lstStyle/>
          <a:p>
            <a:fld id="{7DC15CE0-67E2-40F5-9577-BB04046A0143}" type="slidenum">
              <a:rPr lang="en-CA" smtClean="0"/>
              <a:t>13</a:t>
            </a:fld>
            <a:endParaRPr lang="en-CA"/>
          </a:p>
        </p:txBody>
      </p:sp>
    </p:spTree>
    <p:extLst>
      <p:ext uri="{BB962C8B-B14F-4D97-AF65-F5344CB8AC3E}">
        <p14:creationId xmlns:p14="http://schemas.microsoft.com/office/powerpoint/2010/main" val="2107867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C252-F420-42F9-B1A8-4288E56B2E8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04E5AE3-20FF-46B5-8B24-7D46AA3BEC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ACEA8B9-DFF7-44E3-ABB9-7AEB1D2FA031}"/>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C53F48F6-7070-4B74-ACFE-697B5F86E7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528D98A-0212-415B-8255-DF2B2EC6DA9A}"/>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2803905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01A87-8137-49BB-9812-498F964516A8}"/>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7D3648A-EC18-4337-B01D-0ED6E82E42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196061D-ABD6-49F3-B1FC-3F15CAF8DFCF}"/>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84E382F7-E700-4564-A912-25FD4BAB66B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AC20E37-28E9-4015-A643-DB61210B10A1}"/>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2633235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57E059-DC07-4C3D-93A4-11EDBA1141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8804D58-389F-4EB0-80F3-704812733F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8D50A3A-B706-4B1E-B971-69A0F921A71A}"/>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208228CD-4B58-4AA9-BF66-88D87DD2970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73880B1-B2F3-4717-9B1C-F0BAD42144BD}"/>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2911391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8AD0B-03D5-4F8D-9381-9031FA43FC6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F7A5B4-0B09-4984-BC0A-D39D89440A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6607B5B-1EE2-4FC0-815A-A03315CA5D81}"/>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87C64C45-2317-4512-9358-F45B4BA0B32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05C8838-9B65-40DF-B278-D33FAE584E30}"/>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258889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4BAA-AE71-4288-AFA5-63AC541C0F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0BE31FC0-39F5-48CC-8169-88AA4968CE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BB1290-4D87-42BE-8413-22B202656FEF}"/>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3771572E-3BCF-4217-B174-CF043BF9012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6F0DC52-79AE-498C-8862-412A0C60594E}"/>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125130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89E9-966C-4D3D-AA07-D512CAAC6F4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5AAD144-E619-4440-8FB4-9E9E2A0942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179B9AE-C2EB-40C1-B5B9-1DBDFB90F1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F45C111-D00C-4E0D-A7D6-10D7C6B8D44C}"/>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6" name="Footer Placeholder 5">
            <a:extLst>
              <a:ext uri="{FF2B5EF4-FFF2-40B4-BE49-F238E27FC236}">
                <a16:creationId xmlns:a16="http://schemas.microsoft.com/office/drawing/2014/main" id="{D073CDC3-416D-412B-A411-0E59871F2D7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207031D-8F8F-4BD4-80D3-2E7640449BCB}"/>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32819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FCC02-086D-40F2-90BF-2F4FA53B3D40}"/>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E8F5970-52DB-4CE6-98A9-7F0B8A164A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C72FB2E-F049-4CB2-93F4-CFBDC11A06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EC0AE0E-0A97-4DBB-B539-077EEB8959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55F2FE-74BB-4F27-8E9F-9A7ED47CFD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CDEFC4F-B8F0-409B-B54A-6B0008DC7980}"/>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8" name="Footer Placeholder 7">
            <a:extLst>
              <a:ext uri="{FF2B5EF4-FFF2-40B4-BE49-F238E27FC236}">
                <a16:creationId xmlns:a16="http://schemas.microsoft.com/office/drawing/2014/main" id="{CF71EBC5-E2ED-43D3-8E7D-6B294175C8DF}"/>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AE83D39-A330-484B-95B5-34C75BFCA153}"/>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146631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729C7-8673-4D97-ADF4-4CE0508E26C2}"/>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0F78AF8-B029-4D73-BDA5-D321B38AE696}"/>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4" name="Footer Placeholder 3">
            <a:extLst>
              <a:ext uri="{FF2B5EF4-FFF2-40B4-BE49-F238E27FC236}">
                <a16:creationId xmlns:a16="http://schemas.microsoft.com/office/drawing/2014/main" id="{9B85703C-B9D6-4917-957F-82BA85F029DC}"/>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3AA847E-7470-4844-8C75-83CC138EE9F1}"/>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1551333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DBB9C4-0D2E-4938-AF09-B01417E41B8B}"/>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3" name="Footer Placeholder 2">
            <a:extLst>
              <a:ext uri="{FF2B5EF4-FFF2-40B4-BE49-F238E27FC236}">
                <a16:creationId xmlns:a16="http://schemas.microsoft.com/office/drawing/2014/main" id="{0BA3BDD0-7FB6-49B6-A663-FD8F0A4450D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5A4D5B6-4B59-4DDE-B61A-824E4291209C}"/>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55574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05C5A-EC54-42E8-B552-7AF317ED88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850A3D6E-2A13-4EE1-8644-2F3B16C2D4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AF13954D-31E9-4E02-8AC4-00383B5F41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4AEC7E-F625-43AC-9C0B-83D71072E1A4}"/>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6" name="Footer Placeholder 5">
            <a:extLst>
              <a:ext uri="{FF2B5EF4-FFF2-40B4-BE49-F238E27FC236}">
                <a16:creationId xmlns:a16="http://schemas.microsoft.com/office/drawing/2014/main" id="{E538BF09-FC85-4179-9D7C-A020A4F910D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F8FA209-1B46-4185-AC50-ACD1D4F2D045}"/>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77874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59C1F-56C6-4D79-9FD1-1AFAABE4C4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74835A9-235F-4A1C-BBB5-9EC67C184D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383DD2C-F0C6-4324-BCBB-E4493F06B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00EA58-10C5-4798-9519-86BF6A94FFAF}"/>
              </a:ext>
            </a:extLst>
          </p:cNvPr>
          <p:cNvSpPr>
            <a:spLocks noGrp="1"/>
          </p:cNvSpPr>
          <p:nvPr>
            <p:ph type="dt" sz="half" idx="10"/>
          </p:nvPr>
        </p:nvSpPr>
        <p:spPr/>
        <p:txBody>
          <a:bodyPr/>
          <a:lstStyle/>
          <a:p>
            <a:fld id="{84A09295-1440-49DF-80B3-D6D3BF2A7F15}" type="datetimeFigureOut">
              <a:rPr lang="en-CA" smtClean="0"/>
              <a:t>2022-03-22</a:t>
            </a:fld>
            <a:endParaRPr lang="en-CA"/>
          </a:p>
        </p:txBody>
      </p:sp>
      <p:sp>
        <p:nvSpPr>
          <p:cNvPr id="6" name="Footer Placeholder 5">
            <a:extLst>
              <a:ext uri="{FF2B5EF4-FFF2-40B4-BE49-F238E27FC236}">
                <a16:creationId xmlns:a16="http://schemas.microsoft.com/office/drawing/2014/main" id="{EAE5F2B2-AE31-4237-8966-F2128B48CC8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5502C31-392B-4B89-BF3B-9230166ED63A}"/>
              </a:ext>
            </a:extLst>
          </p:cNvPr>
          <p:cNvSpPr>
            <a:spLocks noGrp="1"/>
          </p:cNvSpPr>
          <p:nvPr>
            <p:ph type="sldNum" sz="quarter" idx="12"/>
          </p:nvPr>
        </p:nvSpPr>
        <p:spPr/>
        <p:txBody>
          <a:bodyPr/>
          <a:lstStyle/>
          <a:p>
            <a:fld id="{3DDDC946-82C4-4442-9616-6723DBEF45EA}" type="slidenum">
              <a:rPr lang="en-CA" smtClean="0"/>
              <a:t>‹#›</a:t>
            </a:fld>
            <a:endParaRPr lang="en-CA"/>
          </a:p>
        </p:txBody>
      </p:sp>
    </p:spTree>
    <p:extLst>
      <p:ext uri="{BB962C8B-B14F-4D97-AF65-F5344CB8AC3E}">
        <p14:creationId xmlns:p14="http://schemas.microsoft.com/office/powerpoint/2010/main" val="3181050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946D3F-B2B5-4484-92B8-544A8C0538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52F168F-748A-48BD-A123-4966D9A139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790AFCE-358C-4962-BD93-0DABCEAC80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A09295-1440-49DF-80B3-D6D3BF2A7F15}" type="datetimeFigureOut">
              <a:rPr lang="en-CA" smtClean="0"/>
              <a:t>2022-03-22</a:t>
            </a:fld>
            <a:endParaRPr lang="en-CA"/>
          </a:p>
        </p:txBody>
      </p:sp>
      <p:sp>
        <p:nvSpPr>
          <p:cNvPr id="5" name="Footer Placeholder 4">
            <a:extLst>
              <a:ext uri="{FF2B5EF4-FFF2-40B4-BE49-F238E27FC236}">
                <a16:creationId xmlns:a16="http://schemas.microsoft.com/office/drawing/2014/main" id="{7A8D9D1F-F9E2-41C0-92D5-A714947683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F9458A5-9CA8-42E6-9EB0-6B35A3C3E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DDC946-82C4-4442-9616-6723DBEF45EA}" type="slidenum">
              <a:rPr lang="en-CA" smtClean="0"/>
              <a:t>‹#›</a:t>
            </a:fld>
            <a:endParaRPr lang="en-CA"/>
          </a:p>
        </p:txBody>
      </p:sp>
    </p:spTree>
    <p:extLst>
      <p:ext uri="{BB962C8B-B14F-4D97-AF65-F5344CB8AC3E}">
        <p14:creationId xmlns:p14="http://schemas.microsoft.com/office/powerpoint/2010/main" val="89608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DAE5E-0FA0-44A6-9CF6-34FD93B48BBD}"/>
              </a:ext>
            </a:extLst>
          </p:cNvPr>
          <p:cNvSpPr>
            <a:spLocks noGrp="1"/>
          </p:cNvSpPr>
          <p:nvPr>
            <p:ph type="ctrTitle"/>
          </p:nvPr>
        </p:nvSpPr>
        <p:spPr>
          <a:xfrm>
            <a:off x="1524000" y="0"/>
            <a:ext cx="9144000" cy="2047741"/>
          </a:xfrm>
        </p:spPr>
        <p:txBody>
          <a:bodyPr/>
          <a:lstStyle/>
          <a:p>
            <a:pPr>
              <a:spcAft>
                <a:spcPts val="2400"/>
              </a:spcAft>
            </a:pPr>
            <a:r>
              <a:rPr lang="en-CA" sz="8000" dirty="0">
                <a:latin typeface="Arial Black" panose="020B0A04020102020204" pitchFamily="34" charset="0"/>
              </a:rPr>
              <a:t>Ezekiel</a:t>
            </a:r>
            <a:br>
              <a:rPr lang="en-CA" dirty="0">
                <a:latin typeface="Arial Black" panose="020B0A04020102020204" pitchFamily="34" charset="0"/>
              </a:rPr>
            </a:br>
            <a:r>
              <a:rPr lang="en-CA" i="1" dirty="0">
                <a:latin typeface="Arial Black" panose="020B0A04020102020204" pitchFamily="34" charset="0"/>
              </a:rPr>
              <a:t>The Prophet of Hope</a:t>
            </a:r>
          </a:p>
        </p:txBody>
      </p:sp>
      <p:sp>
        <p:nvSpPr>
          <p:cNvPr id="3" name="Subtitle 2">
            <a:extLst>
              <a:ext uri="{FF2B5EF4-FFF2-40B4-BE49-F238E27FC236}">
                <a16:creationId xmlns:a16="http://schemas.microsoft.com/office/drawing/2014/main" id="{B75AF447-0533-428A-9C1B-70F0671B99BA}"/>
              </a:ext>
            </a:extLst>
          </p:cNvPr>
          <p:cNvSpPr>
            <a:spLocks noGrp="1"/>
          </p:cNvSpPr>
          <p:nvPr>
            <p:ph type="subTitle" idx="1"/>
          </p:nvPr>
        </p:nvSpPr>
        <p:spPr>
          <a:xfrm>
            <a:off x="0" y="2047742"/>
            <a:ext cx="12192000" cy="4610636"/>
          </a:xfrm>
        </p:spPr>
        <p:txBody>
          <a:bodyPr/>
          <a:lstStyle/>
          <a:p>
            <a:r>
              <a:rPr lang="en-CA" sz="2800" i="1" dirty="0">
                <a:solidFill>
                  <a:srgbClr val="FF0000"/>
                </a:solidFill>
              </a:rPr>
              <a:t>“Son of man, I send you to the people of Israel … and you shall say to them, ‘Thus says the Lord GOD.’  And </a:t>
            </a:r>
            <a:r>
              <a:rPr lang="en-CA" sz="3200" b="1" i="1" dirty="0">
                <a:solidFill>
                  <a:srgbClr val="FF0000"/>
                </a:solidFill>
                <a:highlight>
                  <a:srgbClr val="FFFF00"/>
                </a:highlight>
              </a:rPr>
              <a:t>whether they hear or refuse to hear</a:t>
            </a:r>
            <a:r>
              <a:rPr lang="en-CA" sz="2800" i="1" dirty="0">
                <a:solidFill>
                  <a:srgbClr val="FF0000"/>
                </a:solidFill>
              </a:rPr>
              <a:t> … they will know that a prophet has been among them. … And you shall speak my words to them, </a:t>
            </a:r>
            <a:r>
              <a:rPr lang="en-CA" sz="3200" b="1" i="1" dirty="0">
                <a:solidFill>
                  <a:srgbClr val="FF0000"/>
                </a:solidFill>
                <a:highlight>
                  <a:srgbClr val="FFFF00"/>
                </a:highlight>
              </a:rPr>
              <a:t>whether they hear or refuse to hear</a:t>
            </a:r>
            <a:r>
              <a:rPr lang="en-CA" sz="2800" i="1" dirty="0">
                <a:solidFill>
                  <a:srgbClr val="FF0000"/>
                </a:solidFill>
              </a:rPr>
              <a:t>, for they are a rebellious house.”</a:t>
            </a:r>
          </a:p>
          <a:p>
            <a:r>
              <a:rPr lang="en-CA" sz="2800" i="1" dirty="0">
                <a:solidFill>
                  <a:srgbClr val="FF0000"/>
                </a:solidFill>
              </a:rPr>
              <a:t>“Son of man, all my words that I shall speak to you receive in your heart, and hear with your ears.  And go to the exiles, to your people, and speak to them and say to them, ‘Thus says the Lord GOD,’ </a:t>
            </a:r>
            <a:r>
              <a:rPr lang="en-CA" sz="3200" b="1" i="1" dirty="0">
                <a:solidFill>
                  <a:srgbClr val="FF0000"/>
                </a:solidFill>
                <a:highlight>
                  <a:srgbClr val="FFFF00"/>
                </a:highlight>
              </a:rPr>
              <a:t>whether they hear or refuse to hear</a:t>
            </a:r>
            <a:r>
              <a:rPr lang="en-CA" sz="2800" i="1" dirty="0">
                <a:solidFill>
                  <a:srgbClr val="FF0000"/>
                </a:solidFill>
              </a:rPr>
              <a:t>.”</a:t>
            </a:r>
          </a:p>
          <a:p>
            <a:r>
              <a:rPr lang="en-CA" sz="2800" i="1" dirty="0">
                <a:solidFill>
                  <a:srgbClr val="FF0000"/>
                </a:solidFill>
              </a:rPr>
              <a:t>Thus says the Lord GOD  “</a:t>
            </a:r>
            <a:r>
              <a:rPr lang="en-CA" sz="3200" b="1" i="1" dirty="0">
                <a:solidFill>
                  <a:srgbClr val="FF0000"/>
                </a:solidFill>
                <a:highlight>
                  <a:srgbClr val="FFFF00"/>
                </a:highlight>
              </a:rPr>
              <a:t>He who will hear, let him hear; and he who will refuse to hear, let him refuse</a:t>
            </a:r>
            <a:r>
              <a:rPr lang="en-CA" sz="2800" i="1" dirty="0">
                <a:solidFill>
                  <a:srgbClr val="FF0000"/>
                </a:solidFill>
              </a:rPr>
              <a:t>, for they are a rebellious house.”</a:t>
            </a:r>
          </a:p>
          <a:p>
            <a:pPr algn="r"/>
            <a:r>
              <a:rPr lang="en-CA" dirty="0"/>
              <a:t>Ezekiel 2:3-4,7, 3:10-11,27 ESV</a:t>
            </a:r>
          </a:p>
        </p:txBody>
      </p:sp>
      <p:sp>
        <p:nvSpPr>
          <p:cNvPr id="5" name="TextBox 4">
            <a:extLst>
              <a:ext uri="{FF2B5EF4-FFF2-40B4-BE49-F238E27FC236}">
                <a16:creationId xmlns:a16="http://schemas.microsoft.com/office/drawing/2014/main" id="{129FC53D-A437-4984-ABFE-A3FF1161A9BD}"/>
              </a:ext>
            </a:extLst>
          </p:cNvPr>
          <p:cNvSpPr txBox="1"/>
          <p:nvPr/>
        </p:nvSpPr>
        <p:spPr>
          <a:xfrm>
            <a:off x="0" y="6604084"/>
            <a:ext cx="12192000"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113841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A5D7CD-E963-4890-B53E-F4C22ED9EBC6}"/>
              </a:ext>
            </a:extLst>
          </p:cNvPr>
          <p:cNvSpPr txBox="1"/>
          <p:nvPr/>
        </p:nvSpPr>
        <p:spPr>
          <a:xfrm>
            <a:off x="0" y="0"/>
            <a:ext cx="12192000" cy="6684907"/>
          </a:xfrm>
          <a:prstGeom prst="rect">
            <a:avLst/>
          </a:prstGeom>
          <a:noFill/>
        </p:spPr>
        <p:txBody>
          <a:bodyPr wrap="square">
            <a:spAutoFit/>
          </a:bodyPr>
          <a:lstStyle/>
          <a:p>
            <a:pPr>
              <a:lnSpc>
                <a:spcPct val="90000"/>
              </a:lnSpc>
            </a:pPr>
            <a:r>
              <a:rPr lang="en-CA" sz="2800" dirty="0"/>
              <a:t>33:1-20 </a:t>
            </a:r>
            <a:r>
              <a:rPr lang="en-CA" sz="2800" b="1" dirty="0">
                <a:highlight>
                  <a:srgbClr val="FFFF00"/>
                </a:highlight>
              </a:rPr>
              <a:t>The Role of the Watchman</a:t>
            </a:r>
            <a:r>
              <a:rPr lang="en-CA" sz="2800" dirty="0"/>
              <a:t>: the distinction between the “wicked” and the “righteous”</a:t>
            </a:r>
          </a:p>
          <a:p>
            <a:pPr>
              <a:lnSpc>
                <a:spcPct val="90000"/>
              </a:lnSpc>
            </a:pPr>
            <a:r>
              <a:rPr lang="en-CA" sz="2800" dirty="0"/>
              <a:t>33:21-22 The messenger arrives: “</a:t>
            </a:r>
            <a:r>
              <a:rPr lang="en-CA" sz="2800" b="1" dirty="0">
                <a:highlight>
                  <a:srgbClr val="FFFF00"/>
                </a:highlight>
              </a:rPr>
              <a:t>the city has been struck down</a:t>
            </a:r>
            <a:r>
              <a:rPr lang="en-CA" sz="2800" dirty="0"/>
              <a:t>”</a:t>
            </a:r>
          </a:p>
          <a:p>
            <a:pPr>
              <a:lnSpc>
                <a:spcPct val="90000"/>
              </a:lnSpc>
            </a:pPr>
            <a:r>
              <a:rPr lang="en-CA" sz="2800" dirty="0"/>
              <a:t>33:23-29 Fate of those remaining in the land: “I will make the land a desolation”</a:t>
            </a:r>
          </a:p>
          <a:p>
            <a:pPr>
              <a:lnSpc>
                <a:spcPct val="90000"/>
              </a:lnSpc>
            </a:pPr>
            <a:r>
              <a:rPr lang="en-CA" sz="2800" dirty="0"/>
              <a:t>33:30-33 Ezekiel’s word to the people: “they hear what you say, but they will not do it”</a:t>
            </a:r>
          </a:p>
          <a:p>
            <a:pPr>
              <a:lnSpc>
                <a:spcPct val="90000"/>
              </a:lnSpc>
            </a:pPr>
            <a:r>
              <a:rPr lang="en-CA" sz="2800" dirty="0"/>
              <a:t>34:1-10 </a:t>
            </a:r>
            <a:r>
              <a:rPr lang="en-CA" sz="2800" b="1" dirty="0">
                <a:highlight>
                  <a:srgbClr val="FFFF00"/>
                </a:highlight>
              </a:rPr>
              <a:t>The shepherds of Israel</a:t>
            </a:r>
            <a:r>
              <a:rPr lang="en-CA" sz="2800" dirty="0"/>
              <a:t>: “should not the shepherds feed the sheep?”</a:t>
            </a:r>
          </a:p>
          <a:p>
            <a:pPr>
              <a:lnSpc>
                <a:spcPct val="90000"/>
              </a:lnSpc>
            </a:pPr>
            <a:r>
              <a:rPr lang="en-CA" sz="2800" dirty="0"/>
              <a:t>34:11-24 </a:t>
            </a:r>
            <a:r>
              <a:rPr lang="en-CA" sz="2800" b="1" dirty="0">
                <a:highlight>
                  <a:srgbClr val="FFFF00"/>
                </a:highlight>
              </a:rPr>
              <a:t>The Good Shepherd</a:t>
            </a:r>
            <a:r>
              <a:rPr lang="en-CA" sz="2800" dirty="0"/>
              <a:t>: “I myself will be the shepherd of my sheep”; see also Jr23:1-4, Jh10:1-18</a:t>
            </a:r>
          </a:p>
          <a:p>
            <a:pPr>
              <a:lnSpc>
                <a:spcPct val="90000"/>
              </a:lnSpc>
            </a:pPr>
            <a:r>
              <a:rPr lang="en-CA" sz="2800" dirty="0"/>
              <a:t>34:25-31 </a:t>
            </a:r>
            <a:r>
              <a:rPr lang="en-CA" sz="2800" b="1" dirty="0">
                <a:highlight>
                  <a:srgbClr val="FFFF00"/>
                </a:highlight>
              </a:rPr>
              <a:t>The New Covenant</a:t>
            </a:r>
            <a:r>
              <a:rPr lang="en-CA" sz="2800" dirty="0"/>
              <a:t>: “I will make with them a covenant of peace”</a:t>
            </a:r>
          </a:p>
          <a:p>
            <a:pPr>
              <a:lnSpc>
                <a:spcPct val="90000"/>
              </a:lnSpc>
            </a:pPr>
            <a:r>
              <a:rPr lang="en-CA" sz="2800" dirty="0"/>
              <a:t>35:1-15 The final destruction of Edom: “because you cherished perpetual enmity”</a:t>
            </a:r>
          </a:p>
          <a:p>
            <a:pPr>
              <a:lnSpc>
                <a:spcPct val="90000"/>
              </a:lnSpc>
            </a:pPr>
            <a:r>
              <a:rPr lang="en-CA" sz="2800" dirty="0"/>
              <a:t>36:1-15 </a:t>
            </a:r>
            <a:r>
              <a:rPr lang="en-CA" sz="2800" b="1" dirty="0">
                <a:highlight>
                  <a:srgbClr val="FFFF00"/>
                </a:highlight>
              </a:rPr>
              <a:t>New Israel</a:t>
            </a:r>
            <a:r>
              <a:rPr lang="en-CA" sz="2800" dirty="0"/>
              <a:t>: “… yield your fruit to my people Israel, for they will soon be home”</a:t>
            </a:r>
          </a:p>
          <a:p>
            <a:pPr>
              <a:lnSpc>
                <a:spcPct val="90000"/>
              </a:lnSpc>
            </a:pPr>
            <a:r>
              <a:rPr lang="en-CA" sz="2800" dirty="0"/>
              <a:t>36:16-23 The example nation: “when through you I vindicate my holiness before their eyes”</a:t>
            </a:r>
          </a:p>
          <a:p>
            <a:pPr>
              <a:lnSpc>
                <a:spcPct val="90000"/>
              </a:lnSpc>
            </a:pPr>
            <a:r>
              <a:rPr lang="en-CA" sz="2800" dirty="0"/>
              <a:t>36:24-32 </a:t>
            </a:r>
            <a:r>
              <a:rPr lang="en-CA" sz="2800" b="1" dirty="0">
                <a:highlight>
                  <a:srgbClr val="FFFF00"/>
                </a:highlight>
              </a:rPr>
              <a:t>The New Covenant</a:t>
            </a:r>
            <a:r>
              <a:rPr lang="en-CA" sz="2800" dirty="0"/>
              <a:t>: “I will put my spirit within you”</a:t>
            </a:r>
          </a:p>
          <a:p>
            <a:pPr>
              <a:lnSpc>
                <a:spcPct val="90000"/>
              </a:lnSpc>
            </a:pPr>
            <a:r>
              <a:rPr lang="en-CA" sz="2800" dirty="0"/>
              <a:t>36:33-37 </a:t>
            </a:r>
            <a:r>
              <a:rPr lang="en-CA" sz="2800" b="1" dirty="0">
                <a:highlight>
                  <a:srgbClr val="FFFF00"/>
                </a:highlight>
              </a:rPr>
              <a:t>The World Tomorrow</a:t>
            </a:r>
            <a:r>
              <a:rPr lang="en-CA" sz="2800" dirty="0"/>
              <a:t>: “the nations … shall know that I am YHWH”</a:t>
            </a:r>
          </a:p>
        </p:txBody>
      </p:sp>
    </p:spTree>
    <p:extLst>
      <p:ext uri="{BB962C8B-B14F-4D97-AF65-F5344CB8AC3E}">
        <p14:creationId xmlns:p14="http://schemas.microsoft.com/office/powerpoint/2010/main" val="1845855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BD2BC-8E77-47AC-87C3-98F6CCD0659C}"/>
              </a:ext>
            </a:extLst>
          </p:cNvPr>
          <p:cNvSpPr>
            <a:spLocks noGrp="1"/>
          </p:cNvSpPr>
          <p:nvPr>
            <p:ph type="title"/>
          </p:nvPr>
        </p:nvSpPr>
        <p:spPr>
          <a:xfrm>
            <a:off x="838200" y="1"/>
            <a:ext cx="10515600" cy="1219199"/>
          </a:xfrm>
        </p:spPr>
        <p:txBody>
          <a:bodyPr/>
          <a:lstStyle/>
          <a:p>
            <a:pPr algn="ctr"/>
            <a:r>
              <a:rPr lang="en-CA" dirty="0">
                <a:latin typeface="Arial Black" panose="020B0A04020102020204" pitchFamily="34" charset="0"/>
              </a:rPr>
              <a:t>Eschatology</a:t>
            </a:r>
          </a:p>
        </p:txBody>
      </p:sp>
      <p:sp>
        <p:nvSpPr>
          <p:cNvPr id="3" name="Content Placeholder 2">
            <a:extLst>
              <a:ext uri="{FF2B5EF4-FFF2-40B4-BE49-F238E27FC236}">
                <a16:creationId xmlns:a16="http://schemas.microsoft.com/office/drawing/2014/main" id="{55C8921E-CCF4-4F84-B753-E9F8C8603BA0}"/>
              </a:ext>
            </a:extLst>
          </p:cNvPr>
          <p:cNvSpPr>
            <a:spLocks noGrp="1"/>
          </p:cNvSpPr>
          <p:nvPr>
            <p:ph idx="1"/>
          </p:nvPr>
        </p:nvSpPr>
        <p:spPr>
          <a:xfrm>
            <a:off x="0" y="1219200"/>
            <a:ext cx="12192000" cy="5638799"/>
          </a:xfrm>
        </p:spPr>
        <p:txBody>
          <a:bodyPr>
            <a:normAutofit lnSpcReduction="10000"/>
          </a:bodyPr>
          <a:lstStyle/>
          <a:p>
            <a:pPr marL="0" indent="0">
              <a:spcBef>
                <a:spcPts val="0"/>
              </a:spcBef>
              <a:spcAft>
                <a:spcPts val="600"/>
              </a:spcAft>
              <a:buNone/>
            </a:pPr>
            <a:r>
              <a:rPr lang="en-CA" dirty="0"/>
              <a:t>God gave Ezekiel </a:t>
            </a:r>
            <a:r>
              <a:rPr lang="en-CA" b="1" dirty="0">
                <a:highlight>
                  <a:srgbClr val="FFFF00"/>
                </a:highlight>
              </a:rPr>
              <a:t>a glimpse of “last things”</a:t>
            </a:r>
            <a:r>
              <a:rPr lang="en-CA" dirty="0"/>
              <a:t> – many of which we have yet much to learn about: </a:t>
            </a:r>
          </a:p>
          <a:p>
            <a:pPr marL="0" indent="0">
              <a:spcBef>
                <a:spcPts val="0"/>
              </a:spcBef>
              <a:buNone/>
            </a:pPr>
            <a:r>
              <a:rPr lang="en-CA" dirty="0"/>
              <a:t>37:1-14 </a:t>
            </a:r>
            <a:r>
              <a:rPr lang="en-CA" b="1" dirty="0">
                <a:highlight>
                  <a:srgbClr val="FFFF00"/>
                </a:highlight>
              </a:rPr>
              <a:t>The Valley of Dry Bones</a:t>
            </a:r>
            <a:r>
              <a:rPr lang="en-CA" dirty="0"/>
              <a:t>: “I will … raise you from your graves, O my people”</a:t>
            </a:r>
          </a:p>
          <a:p>
            <a:pPr marL="0" indent="0">
              <a:spcBef>
                <a:spcPts val="0"/>
              </a:spcBef>
              <a:buNone/>
            </a:pPr>
            <a:r>
              <a:rPr lang="en-CA" dirty="0"/>
              <a:t>37:15-28 Symbolic action: “the two sticks” – “the nations will know that I am YHWH”</a:t>
            </a:r>
          </a:p>
          <a:p>
            <a:pPr marL="0" indent="0">
              <a:spcBef>
                <a:spcPts val="0"/>
              </a:spcBef>
              <a:buNone/>
            </a:pPr>
            <a:r>
              <a:rPr lang="en-CA" dirty="0"/>
              <a:t>38:1-13 Mustering </a:t>
            </a:r>
            <a:r>
              <a:rPr lang="en-CA" b="1" dirty="0">
                <a:highlight>
                  <a:srgbClr val="FFFF00"/>
                </a:highlight>
              </a:rPr>
              <a:t>Gog and his horde</a:t>
            </a:r>
            <a:r>
              <a:rPr lang="en-CA" dirty="0"/>
              <a:t>: “you will devise an evil scheme”; see Rv20:7-9</a:t>
            </a:r>
          </a:p>
          <a:p>
            <a:pPr marL="0" indent="0">
              <a:spcBef>
                <a:spcPts val="0"/>
              </a:spcBef>
              <a:buNone/>
            </a:pPr>
            <a:r>
              <a:rPr lang="en-CA" dirty="0"/>
              <a:t>38:14-23 The attack on ‘my people Israel’: “I will … make myself known in the eyes of many nations”</a:t>
            </a:r>
          </a:p>
          <a:p>
            <a:pPr marL="0" indent="0">
              <a:spcBef>
                <a:spcPts val="0"/>
              </a:spcBef>
              <a:buNone/>
            </a:pPr>
            <a:r>
              <a:rPr lang="en-CA" dirty="0"/>
              <a:t>39:1-8 Death of Gog and his horde: “I will not let my name be profaned any more”</a:t>
            </a:r>
          </a:p>
          <a:p>
            <a:pPr marL="0" indent="0">
              <a:spcBef>
                <a:spcPts val="0"/>
              </a:spcBef>
              <a:buNone/>
            </a:pPr>
            <a:r>
              <a:rPr lang="en-CA" dirty="0"/>
              <a:t>39:9-20 Aftermath of the battle: “… birds … and beasts … assemble … to the sacrificial feast”</a:t>
            </a:r>
          </a:p>
          <a:p>
            <a:pPr marL="0" indent="0">
              <a:spcBef>
                <a:spcPts val="0"/>
              </a:spcBef>
              <a:buNone/>
            </a:pPr>
            <a:r>
              <a:rPr lang="en-CA" dirty="0"/>
              <a:t>39:21-29 </a:t>
            </a:r>
            <a:r>
              <a:rPr lang="en-CA" b="1" dirty="0">
                <a:highlight>
                  <a:srgbClr val="FFFF00"/>
                </a:highlight>
              </a:rPr>
              <a:t>The example nation</a:t>
            </a:r>
            <a:r>
              <a:rPr lang="en-CA" dirty="0"/>
              <a:t>: “the nations shall know … when I pour my spirit on the house of Israel”</a:t>
            </a:r>
          </a:p>
          <a:p>
            <a:pPr marL="0" indent="0">
              <a:buNone/>
            </a:pPr>
            <a:endParaRPr lang="en-CA" dirty="0"/>
          </a:p>
        </p:txBody>
      </p:sp>
    </p:spTree>
    <p:extLst>
      <p:ext uri="{BB962C8B-B14F-4D97-AF65-F5344CB8AC3E}">
        <p14:creationId xmlns:p14="http://schemas.microsoft.com/office/powerpoint/2010/main" val="4282403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25398-A9A2-491C-BD84-51D0A2368E01}"/>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The Second Temple Vision</a:t>
            </a:r>
          </a:p>
        </p:txBody>
      </p:sp>
      <p:sp>
        <p:nvSpPr>
          <p:cNvPr id="3" name="Content Placeholder 2">
            <a:extLst>
              <a:ext uri="{FF2B5EF4-FFF2-40B4-BE49-F238E27FC236}">
                <a16:creationId xmlns:a16="http://schemas.microsoft.com/office/drawing/2014/main" id="{315A8F9A-89C5-40A3-8158-BEA47AD5C79A}"/>
              </a:ext>
            </a:extLst>
          </p:cNvPr>
          <p:cNvSpPr>
            <a:spLocks noGrp="1"/>
          </p:cNvSpPr>
          <p:nvPr>
            <p:ph idx="1"/>
          </p:nvPr>
        </p:nvSpPr>
        <p:spPr>
          <a:xfrm>
            <a:off x="-1" y="1111624"/>
            <a:ext cx="12048565" cy="5746375"/>
          </a:xfrm>
        </p:spPr>
        <p:txBody>
          <a:bodyPr/>
          <a:lstStyle/>
          <a:p>
            <a:r>
              <a:rPr lang="en-CA" dirty="0"/>
              <a:t>Some commentators feel this whole vision is to be taken figuratively for the reconstruction of the New Israel</a:t>
            </a:r>
          </a:p>
          <a:p>
            <a:r>
              <a:rPr lang="en-CA" dirty="0"/>
              <a:t>While clearly much in the description is idealized, </a:t>
            </a:r>
            <a:r>
              <a:rPr lang="en-CA" b="1" dirty="0">
                <a:highlight>
                  <a:srgbClr val="FFFF00"/>
                </a:highlight>
              </a:rPr>
              <a:t>the general concepts seem quite concrete</a:t>
            </a:r>
            <a:r>
              <a:rPr lang="en-CA" dirty="0"/>
              <a:t>:</a:t>
            </a:r>
          </a:p>
          <a:p>
            <a:pPr lvl="1">
              <a:buFont typeface="Wingdings" panose="05000000000000000000" pitchFamily="2" charset="2"/>
              <a:buChar char="Ø"/>
            </a:pPr>
            <a:r>
              <a:rPr lang="en-CA" dirty="0"/>
              <a:t> A temple will exist 40:1-49, 41:1-26, 42:1-20</a:t>
            </a:r>
          </a:p>
          <a:p>
            <a:pPr lvl="1">
              <a:buFont typeface="Wingdings" panose="05000000000000000000" pitchFamily="2" charset="2"/>
              <a:buChar char="Ø"/>
            </a:pPr>
            <a:r>
              <a:rPr lang="en-CA" dirty="0"/>
              <a:t> The Glory of YHWH will again reside in the Temple 43:1-12</a:t>
            </a:r>
          </a:p>
          <a:p>
            <a:pPr lvl="1">
              <a:buFont typeface="Wingdings" panose="05000000000000000000" pitchFamily="2" charset="2"/>
              <a:buChar char="Ø"/>
            </a:pPr>
            <a:r>
              <a:rPr lang="en-CA" dirty="0"/>
              <a:t>There will be a functioning temple service 43:13-27, 44:1-31</a:t>
            </a:r>
          </a:p>
          <a:p>
            <a:pPr lvl="1">
              <a:buFont typeface="Wingdings" panose="05000000000000000000" pitchFamily="2" charset="2"/>
              <a:buChar char="Ø"/>
            </a:pPr>
            <a:r>
              <a:rPr lang="en-CA" dirty="0"/>
              <a:t>There will be a reallocation of the Land of Israel 45:1-8, 47:13-23, 48:1-29</a:t>
            </a:r>
          </a:p>
          <a:p>
            <a:pPr lvl="1">
              <a:buFont typeface="Wingdings" panose="05000000000000000000" pitchFamily="2" charset="2"/>
              <a:buChar char="Ø"/>
            </a:pPr>
            <a:r>
              <a:rPr lang="en-CA" dirty="0"/>
              <a:t> Feasts will be celebrated 45:9-25, 46:1-24</a:t>
            </a:r>
          </a:p>
          <a:p>
            <a:pPr lvl="1">
              <a:buFont typeface="Wingdings" panose="05000000000000000000" pitchFamily="2" charset="2"/>
              <a:buChar char="Ø"/>
            </a:pPr>
            <a:r>
              <a:rPr lang="en-CA" dirty="0"/>
              <a:t>The River of  Life will flow from the Temple 47:1-12</a:t>
            </a:r>
          </a:p>
          <a:p>
            <a:r>
              <a:rPr lang="en-CA" b="1" dirty="0">
                <a:highlight>
                  <a:srgbClr val="FFFF00"/>
                </a:highlight>
              </a:rPr>
              <a:t>How it all plays out in detail, we will only know when we get there</a:t>
            </a:r>
            <a:r>
              <a:rPr lang="en-CA" dirty="0"/>
              <a:t> …</a:t>
            </a:r>
          </a:p>
          <a:p>
            <a:pPr marL="0" indent="0">
              <a:buNone/>
            </a:pPr>
            <a:endParaRPr lang="en-CA" dirty="0"/>
          </a:p>
        </p:txBody>
      </p:sp>
    </p:spTree>
    <p:extLst>
      <p:ext uri="{BB962C8B-B14F-4D97-AF65-F5344CB8AC3E}">
        <p14:creationId xmlns:p14="http://schemas.microsoft.com/office/powerpoint/2010/main" val="1969685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DCD1C-CB71-4B8A-AE35-9612E69AE86F}"/>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Who Was Ezekiel?</a:t>
            </a:r>
          </a:p>
        </p:txBody>
      </p:sp>
      <p:sp>
        <p:nvSpPr>
          <p:cNvPr id="3" name="Content Placeholder 2">
            <a:extLst>
              <a:ext uri="{FF2B5EF4-FFF2-40B4-BE49-F238E27FC236}">
                <a16:creationId xmlns:a16="http://schemas.microsoft.com/office/drawing/2014/main" id="{018B6A67-B8FD-4F59-9304-71888AEF63C3}"/>
              </a:ext>
            </a:extLst>
          </p:cNvPr>
          <p:cNvSpPr>
            <a:spLocks noGrp="1"/>
          </p:cNvSpPr>
          <p:nvPr>
            <p:ph idx="1"/>
          </p:nvPr>
        </p:nvSpPr>
        <p:spPr>
          <a:xfrm>
            <a:off x="0" y="1147482"/>
            <a:ext cx="12192000" cy="5710517"/>
          </a:xfrm>
        </p:spPr>
        <p:txBody>
          <a:bodyPr/>
          <a:lstStyle/>
          <a:p>
            <a:pPr marL="457200" lvl="1" indent="0">
              <a:buNone/>
            </a:pPr>
            <a:r>
              <a:rPr lang="en-CA" b="1" u="sng" dirty="0"/>
              <a:t>Ezekiel 1:1-3 ESV</a:t>
            </a:r>
          </a:p>
          <a:p>
            <a:pPr marL="457200" lvl="1" indent="0">
              <a:buNone/>
            </a:pPr>
            <a:r>
              <a:rPr lang="en-CA" dirty="0"/>
              <a:t>In the </a:t>
            </a:r>
            <a:r>
              <a:rPr lang="en-CA" b="1" dirty="0">
                <a:highlight>
                  <a:srgbClr val="FFFF00"/>
                </a:highlight>
              </a:rPr>
              <a:t>thirtieth year, in the fourth month, on the fifth day of the month</a:t>
            </a:r>
            <a:r>
              <a:rPr lang="en-CA" dirty="0"/>
              <a:t>, as I was </a:t>
            </a:r>
            <a:r>
              <a:rPr lang="en-CA" b="1" dirty="0">
                <a:highlight>
                  <a:srgbClr val="FFFF00"/>
                </a:highlight>
              </a:rPr>
              <a:t>among the exiles by the </a:t>
            </a:r>
            <a:r>
              <a:rPr lang="en-CA" b="1" dirty="0" err="1">
                <a:highlight>
                  <a:srgbClr val="FFFF00"/>
                </a:highlight>
              </a:rPr>
              <a:t>Chebar</a:t>
            </a:r>
            <a:r>
              <a:rPr lang="en-CA" b="1" dirty="0">
                <a:highlight>
                  <a:srgbClr val="FFFF00"/>
                </a:highlight>
              </a:rPr>
              <a:t> canal</a:t>
            </a:r>
            <a:r>
              <a:rPr lang="en-CA" dirty="0"/>
              <a:t>, the heavens were opened, and I saw visions of God.  On the fifth day of the month (it was the </a:t>
            </a:r>
            <a:r>
              <a:rPr lang="en-CA" b="1" dirty="0">
                <a:highlight>
                  <a:srgbClr val="FFFF00"/>
                </a:highlight>
              </a:rPr>
              <a:t>fifth year of the exile of King Jehoiachin</a:t>
            </a:r>
            <a:r>
              <a:rPr lang="en-CA" dirty="0"/>
              <a:t>), the word of the LORD came to </a:t>
            </a:r>
            <a:r>
              <a:rPr lang="en-CA" b="1" dirty="0">
                <a:highlight>
                  <a:srgbClr val="FFFF00"/>
                </a:highlight>
              </a:rPr>
              <a:t>Ezekiel the priest</a:t>
            </a:r>
            <a:r>
              <a:rPr lang="en-CA" dirty="0"/>
              <a:t>, the </a:t>
            </a:r>
            <a:r>
              <a:rPr lang="en-CA" b="1" dirty="0">
                <a:highlight>
                  <a:srgbClr val="FFFF00"/>
                </a:highlight>
              </a:rPr>
              <a:t>son of </a:t>
            </a:r>
            <a:r>
              <a:rPr lang="en-CA" b="1" dirty="0" err="1">
                <a:highlight>
                  <a:srgbClr val="FFFF00"/>
                </a:highlight>
              </a:rPr>
              <a:t>Buzi</a:t>
            </a:r>
            <a:r>
              <a:rPr lang="en-CA" dirty="0"/>
              <a:t>, in the land of the Chaldeans by the </a:t>
            </a:r>
            <a:r>
              <a:rPr lang="en-CA" dirty="0" err="1"/>
              <a:t>Chebar</a:t>
            </a:r>
            <a:r>
              <a:rPr lang="en-CA" dirty="0"/>
              <a:t> canal, and the hand of the LORD was upon him there.</a:t>
            </a:r>
          </a:p>
          <a:p>
            <a:r>
              <a:rPr lang="en-CA" dirty="0"/>
              <a:t>Nothing is known of Ezekiel’s early life – he is presumably 30 years old in 593BC</a:t>
            </a:r>
          </a:p>
          <a:p>
            <a:r>
              <a:rPr lang="en-CA" dirty="0"/>
              <a:t>He grew up as a priest and presumably was being prepared for active service when he was taken to exile in 597BC at about age 25</a:t>
            </a:r>
          </a:p>
          <a:p>
            <a:r>
              <a:rPr lang="en-CA" dirty="0"/>
              <a:t>Daniel Block suggests:</a:t>
            </a:r>
          </a:p>
          <a:p>
            <a:pPr marL="457200" lvl="1" indent="0">
              <a:buNone/>
            </a:pPr>
            <a:r>
              <a:rPr lang="en-CA" dirty="0"/>
              <a:t>He was probably one of the few in line for priestly ministry who took the calling seriously.</a:t>
            </a:r>
          </a:p>
          <a:p>
            <a:pPr marL="457200" lvl="1" indent="0">
              <a:buNone/>
            </a:pPr>
            <a:r>
              <a:rPr lang="en-CA" dirty="0"/>
              <a:t>(</a:t>
            </a:r>
            <a:r>
              <a:rPr lang="en-CA" sz="1800" dirty="0">
                <a:effectLst/>
                <a:latin typeface="Calibri" panose="020F0502020204030204" pitchFamily="34" charset="0"/>
                <a:ea typeface="Calibri" panose="020F0502020204030204" pitchFamily="34" charset="0"/>
                <a:cs typeface="Calibri" panose="020F0502020204030204" pitchFamily="34" charset="0"/>
              </a:rPr>
              <a:t>Block, D.I., </a:t>
            </a:r>
            <a:r>
              <a:rPr lang="en-CA" sz="1800" i="1" u="sng" dirty="0">
                <a:effectLst/>
                <a:latin typeface="Calibri" panose="020F0502020204030204" pitchFamily="34" charset="0"/>
                <a:ea typeface="Calibri" panose="020F0502020204030204" pitchFamily="34" charset="0"/>
                <a:cs typeface="Calibri" panose="020F0502020204030204" pitchFamily="34" charset="0"/>
              </a:rPr>
              <a:t>The Book of Ezekiel Chapters 1-24</a:t>
            </a:r>
            <a:r>
              <a:rPr lang="en-CA" sz="1800" dirty="0">
                <a:effectLst/>
                <a:latin typeface="Calibri" panose="020F0502020204030204" pitchFamily="34" charset="0"/>
                <a:ea typeface="Calibri" panose="020F0502020204030204" pitchFamily="34" charset="0"/>
                <a:cs typeface="Calibri" panose="020F0502020204030204" pitchFamily="34" charset="0"/>
              </a:rPr>
              <a:t>, New International Commentary on the Old Testament, (</a:t>
            </a:r>
            <a:r>
              <a:rPr lang="en-CA" sz="1800" b="1" dirty="0">
                <a:effectLst/>
                <a:latin typeface="Calibri" panose="020F0502020204030204" pitchFamily="34" charset="0"/>
                <a:ea typeface="Calibri" panose="020F0502020204030204" pitchFamily="34" charset="0"/>
                <a:cs typeface="Calibri" panose="020F0502020204030204" pitchFamily="34" charset="0"/>
              </a:rPr>
              <a:t>NICOT</a:t>
            </a:r>
            <a:r>
              <a:rPr lang="en-CA" sz="1800" dirty="0">
                <a:effectLst/>
                <a:latin typeface="Calibri" panose="020F0502020204030204" pitchFamily="34" charset="0"/>
                <a:ea typeface="Calibri" panose="020F0502020204030204" pitchFamily="34" charset="0"/>
                <a:cs typeface="Calibri" panose="020F0502020204030204" pitchFamily="34" charset="0"/>
              </a:rPr>
              <a:t>), </a:t>
            </a:r>
            <a:br>
              <a:rPr lang="en-CA" sz="1800" dirty="0">
                <a:effectLst/>
                <a:latin typeface="Calibri" panose="020F0502020204030204" pitchFamily="34" charset="0"/>
                <a:ea typeface="Calibri" panose="020F0502020204030204" pitchFamily="34" charset="0"/>
                <a:cs typeface="Calibri" panose="020F0502020204030204" pitchFamily="34" charset="0"/>
              </a:rPr>
            </a:br>
            <a:r>
              <a:rPr lang="en-CA" sz="1800" dirty="0">
                <a:effectLst/>
                <a:latin typeface="Calibri" panose="020F0502020204030204" pitchFamily="34" charset="0"/>
                <a:ea typeface="Calibri" panose="020F0502020204030204" pitchFamily="34" charset="0"/>
                <a:cs typeface="Calibri" panose="020F0502020204030204" pitchFamily="34" charset="0"/>
              </a:rPr>
              <a:t>William B. Eerdmans, Grand Rapids, Michigan, 1997, page 9)</a:t>
            </a:r>
            <a:endParaRPr lang="en-CA" sz="1800" dirty="0">
              <a:effectLst/>
              <a:latin typeface="Calibri" panose="020F0502020204030204" pitchFamily="34" charset="0"/>
              <a:ea typeface="Calibri" panose="020F0502020204030204" pitchFamily="34" charset="0"/>
              <a:cs typeface="Arial" panose="020B0604020202020204" pitchFamily="34" charset="0"/>
            </a:endParaRPr>
          </a:p>
          <a:p>
            <a:pPr marL="457200" lvl="1" indent="0">
              <a:buNone/>
            </a:pPr>
            <a:endParaRPr lang="en-CA" dirty="0"/>
          </a:p>
        </p:txBody>
      </p:sp>
    </p:spTree>
    <p:extLst>
      <p:ext uri="{BB962C8B-B14F-4D97-AF65-F5344CB8AC3E}">
        <p14:creationId xmlns:p14="http://schemas.microsoft.com/office/powerpoint/2010/main" val="36090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09644-6F79-4B57-BE88-27E9018BF2DA}"/>
              </a:ext>
            </a:extLst>
          </p:cNvPr>
          <p:cNvSpPr>
            <a:spLocks noGrp="1"/>
          </p:cNvSpPr>
          <p:nvPr>
            <p:ph type="title"/>
          </p:nvPr>
        </p:nvSpPr>
        <p:spPr>
          <a:xfrm>
            <a:off x="838200" y="0"/>
            <a:ext cx="10515600" cy="1165412"/>
          </a:xfrm>
        </p:spPr>
        <p:txBody>
          <a:bodyPr/>
          <a:lstStyle/>
          <a:p>
            <a:pPr algn="ctr"/>
            <a:r>
              <a:rPr lang="en-CA" dirty="0">
                <a:latin typeface="Arial Black" panose="020B0A04020102020204" pitchFamily="34" charset="0"/>
              </a:rPr>
              <a:t>The </a:t>
            </a:r>
            <a:r>
              <a:rPr lang="en-CA" dirty="0" err="1">
                <a:latin typeface="Arial Black" panose="020B0A04020102020204" pitchFamily="34" charset="0"/>
              </a:rPr>
              <a:t>Chebar</a:t>
            </a:r>
            <a:r>
              <a:rPr lang="en-CA" dirty="0">
                <a:latin typeface="Arial Black" panose="020B0A04020102020204" pitchFamily="34" charset="0"/>
              </a:rPr>
              <a:t> Canal</a:t>
            </a:r>
          </a:p>
        </p:txBody>
      </p:sp>
      <p:sp>
        <p:nvSpPr>
          <p:cNvPr id="3" name="Content Placeholder 2">
            <a:extLst>
              <a:ext uri="{FF2B5EF4-FFF2-40B4-BE49-F238E27FC236}">
                <a16:creationId xmlns:a16="http://schemas.microsoft.com/office/drawing/2014/main" id="{3F6429A6-D88C-4034-8F34-055DC5DF3077}"/>
              </a:ext>
            </a:extLst>
          </p:cNvPr>
          <p:cNvSpPr>
            <a:spLocks noGrp="1"/>
          </p:cNvSpPr>
          <p:nvPr>
            <p:ph idx="1"/>
          </p:nvPr>
        </p:nvSpPr>
        <p:spPr>
          <a:xfrm>
            <a:off x="-1" y="1165410"/>
            <a:ext cx="4037971" cy="5692589"/>
          </a:xfrm>
        </p:spPr>
        <p:txBody>
          <a:bodyPr>
            <a:normAutofit lnSpcReduction="10000"/>
          </a:bodyPr>
          <a:lstStyle/>
          <a:p>
            <a:r>
              <a:rPr lang="en-CA" dirty="0"/>
              <a:t>Israelites were scattered all over the east due to the many deportations that had previously occurred</a:t>
            </a:r>
          </a:p>
          <a:p>
            <a:r>
              <a:rPr lang="en-CA" dirty="0"/>
              <a:t>Ezekiel only makes reference to his immediate group taken by Nebuchadnezzar in 597BC</a:t>
            </a:r>
          </a:p>
          <a:p>
            <a:r>
              <a:rPr lang="en-CA" dirty="0"/>
              <a:t>Ezekiel would certainly have been aware of Daniel who was taken in 605BC</a:t>
            </a:r>
          </a:p>
        </p:txBody>
      </p:sp>
      <p:pic>
        <p:nvPicPr>
          <p:cNvPr id="4" name="Picture 3">
            <a:extLst>
              <a:ext uri="{FF2B5EF4-FFF2-40B4-BE49-F238E27FC236}">
                <a16:creationId xmlns:a16="http://schemas.microsoft.com/office/drawing/2014/main" id="{78F5DCBB-295D-4E89-A4CC-62B7EC5DF266}"/>
              </a:ext>
            </a:extLst>
          </p:cNvPr>
          <p:cNvPicPr>
            <a:picLocks noChangeAspect="1"/>
          </p:cNvPicPr>
          <p:nvPr/>
        </p:nvPicPr>
        <p:blipFill>
          <a:blip r:embed="rId3"/>
          <a:stretch>
            <a:fillRect/>
          </a:stretch>
        </p:blipFill>
        <p:spPr>
          <a:xfrm>
            <a:off x="4037970" y="1165411"/>
            <a:ext cx="8001630" cy="5692588"/>
          </a:xfrm>
          <a:prstGeom prst="rect">
            <a:avLst/>
          </a:prstGeom>
        </p:spPr>
      </p:pic>
    </p:spTree>
    <p:extLst>
      <p:ext uri="{BB962C8B-B14F-4D97-AF65-F5344CB8AC3E}">
        <p14:creationId xmlns:p14="http://schemas.microsoft.com/office/powerpoint/2010/main" val="350215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9E51B-702C-484C-B807-4C69845E7656}"/>
              </a:ext>
            </a:extLst>
          </p:cNvPr>
          <p:cNvSpPr>
            <a:spLocks noGrp="1"/>
          </p:cNvSpPr>
          <p:nvPr>
            <p:ph type="title"/>
          </p:nvPr>
        </p:nvSpPr>
        <p:spPr>
          <a:xfrm>
            <a:off x="838200" y="1"/>
            <a:ext cx="10515600" cy="1219199"/>
          </a:xfrm>
        </p:spPr>
        <p:txBody>
          <a:bodyPr/>
          <a:lstStyle/>
          <a:p>
            <a:pPr algn="ctr"/>
            <a:r>
              <a:rPr lang="en-CA" dirty="0">
                <a:latin typeface="Arial Black" panose="020B0A04020102020204" pitchFamily="34" charset="0"/>
              </a:rPr>
              <a:t>The Commissioning of Ezekiel</a:t>
            </a:r>
          </a:p>
        </p:txBody>
      </p:sp>
      <p:sp>
        <p:nvSpPr>
          <p:cNvPr id="3" name="Content Placeholder 2">
            <a:extLst>
              <a:ext uri="{FF2B5EF4-FFF2-40B4-BE49-F238E27FC236}">
                <a16:creationId xmlns:a16="http://schemas.microsoft.com/office/drawing/2014/main" id="{9BF442C6-7539-412C-898C-EA1B1BD76114}"/>
              </a:ext>
            </a:extLst>
          </p:cNvPr>
          <p:cNvSpPr>
            <a:spLocks noGrp="1"/>
          </p:cNvSpPr>
          <p:nvPr>
            <p:ph idx="1"/>
          </p:nvPr>
        </p:nvSpPr>
        <p:spPr>
          <a:xfrm>
            <a:off x="0" y="1219200"/>
            <a:ext cx="12192000" cy="5638799"/>
          </a:xfrm>
        </p:spPr>
        <p:txBody>
          <a:bodyPr>
            <a:normAutofit lnSpcReduction="10000"/>
          </a:bodyPr>
          <a:lstStyle/>
          <a:p>
            <a:pPr marL="457200" lvl="1" indent="0">
              <a:buNone/>
            </a:pPr>
            <a:r>
              <a:rPr lang="en-CA" b="1" u="sng" dirty="0"/>
              <a:t>Ezekiel 2:1-7 ESV</a:t>
            </a:r>
          </a:p>
          <a:p>
            <a:pPr marL="457200" lvl="1" indent="0">
              <a:buNone/>
            </a:pPr>
            <a:r>
              <a:rPr lang="en-CA" dirty="0"/>
              <a:t>And he said to me, “Son of man, stand on your feet, and I will speak with you.”  And as he spoke to me, the </a:t>
            </a:r>
            <a:r>
              <a:rPr lang="en-CA" b="1" dirty="0">
                <a:highlight>
                  <a:srgbClr val="FFFF00"/>
                </a:highlight>
              </a:rPr>
              <a:t>Spirit entered into me and set me on my feet</a:t>
            </a:r>
            <a:r>
              <a:rPr lang="en-CA" dirty="0"/>
              <a:t>, and I heard him speaking to me.  And he said to me, “Son of man, </a:t>
            </a:r>
            <a:r>
              <a:rPr lang="en-CA" b="1" dirty="0">
                <a:highlight>
                  <a:srgbClr val="FFFF00"/>
                </a:highlight>
              </a:rPr>
              <a:t>I send you to the people of Israel</a:t>
            </a:r>
            <a:r>
              <a:rPr lang="en-CA" dirty="0"/>
              <a:t>, to nations of rebels, </a:t>
            </a:r>
            <a:r>
              <a:rPr lang="en-CA" b="1" dirty="0">
                <a:highlight>
                  <a:srgbClr val="FFFF00"/>
                </a:highlight>
              </a:rPr>
              <a:t>who have rebelled against me</a:t>
            </a:r>
            <a:r>
              <a:rPr lang="en-CA" dirty="0"/>
              <a:t>.  They and </a:t>
            </a:r>
            <a:r>
              <a:rPr lang="en-CA" b="1" dirty="0">
                <a:highlight>
                  <a:srgbClr val="FFFF00"/>
                </a:highlight>
              </a:rPr>
              <a:t>their fathers</a:t>
            </a:r>
            <a:r>
              <a:rPr lang="en-CA" dirty="0"/>
              <a:t> have transgressed against me to this very day.  </a:t>
            </a:r>
            <a:r>
              <a:rPr lang="en-CA" b="1" dirty="0">
                <a:highlight>
                  <a:srgbClr val="FFFF00"/>
                </a:highlight>
              </a:rPr>
              <a:t>The descendants</a:t>
            </a:r>
            <a:r>
              <a:rPr lang="en-CA" dirty="0"/>
              <a:t> also are </a:t>
            </a:r>
            <a:r>
              <a:rPr lang="en-CA" b="1" dirty="0">
                <a:highlight>
                  <a:srgbClr val="FFFF00"/>
                </a:highlight>
              </a:rPr>
              <a:t>impudent and stubborn</a:t>
            </a:r>
            <a:r>
              <a:rPr lang="en-CA" dirty="0"/>
              <a:t>: I send you to them, and you shall say to them, ‘</a:t>
            </a:r>
            <a:r>
              <a:rPr lang="en-CA" b="1" dirty="0">
                <a:highlight>
                  <a:srgbClr val="FFFF00"/>
                </a:highlight>
              </a:rPr>
              <a:t>Thus says the Lord GOD</a:t>
            </a:r>
            <a:r>
              <a:rPr lang="en-CA" dirty="0"/>
              <a:t>.’  And whether they hear or refuse to hear (for they are a rebellious house) </a:t>
            </a:r>
            <a:r>
              <a:rPr lang="en-CA" b="1" dirty="0">
                <a:highlight>
                  <a:srgbClr val="FFFF00"/>
                </a:highlight>
              </a:rPr>
              <a:t>they will know that a prophet has been among them</a:t>
            </a:r>
            <a:r>
              <a:rPr lang="en-CA" dirty="0"/>
              <a:t>.  And you, son of man, </a:t>
            </a:r>
            <a:r>
              <a:rPr lang="en-CA" b="1" dirty="0">
                <a:highlight>
                  <a:srgbClr val="FFFF00"/>
                </a:highlight>
              </a:rPr>
              <a:t>be not afraid of them</a:t>
            </a:r>
            <a:r>
              <a:rPr lang="en-CA" dirty="0"/>
              <a:t>, nor be afraid of their words, though briers and thorns are with you and you sit on scorpions.  Be not afraid of their words, nor be dismayed at their looks, for they are a rebellious house.  And </a:t>
            </a:r>
            <a:r>
              <a:rPr lang="en-CA" b="1" dirty="0">
                <a:highlight>
                  <a:srgbClr val="FFFF00"/>
                </a:highlight>
              </a:rPr>
              <a:t>you shall speak my words to them</a:t>
            </a:r>
            <a:r>
              <a:rPr lang="en-CA" dirty="0"/>
              <a:t>, whether they hear or refuse to hear, for they are a rebellious house.</a:t>
            </a:r>
          </a:p>
          <a:p>
            <a:r>
              <a:rPr lang="en-CA" dirty="0"/>
              <a:t>Ezekiel was empowered by the Holy Spirit: “</a:t>
            </a:r>
            <a:r>
              <a:rPr lang="en-CA" b="1" dirty="0">
                <a:highlight>
                  <a:srgbClr val="FFFF00"/>
                </a:highlight>
              </a:rPr>
              <a:t>Spirit entered into me and set me on my feet”</a:t>
            </a:r>
            <a:endParaRPr lang="en-CA" dirty="0"/>
          </a:p>
          <a:p>
            <a:r>
              <a:rPr lang="en-CA" dirty="0"/>
              <a:t>The whole history of Israel had been of rebellion against YHWH – the exiles were also “</a:t>
            </a:r>
            <a:r>
              <a:rPr lang="en-CA" b="1" dirty="0">
                <a:highlight>
                  <a:srgbClr val="FFFF00"/>
                </a:highlight>
              </a:rPr>
              <a:t>impudent and stubborn</a:t>
            </a:r>
            <a:r>
              <a:rPr lang="en-CA" dirty="0"/>
              <a:t>”</a:t>
            </a:r>
          </a:p>
        </p:txBody>
      </p:sp>
    </p:spTree>
    <p:extLst>
      <p:ext uri="{BB962C8B-B14F-4D97-AF65-F5344CB8AC3E}">
        <p14:creationId xmlns:p14="http://schemas.microsoft.com/office/powerpoint/2010/main" val="2205946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89986C2-1DEA-4BC9-BCBD-5F3EF04D234B}"/>
              </a:ext>
            </a:extLst>
          </p:cNvPr>
          <p:cNvSpPr txBox="1"/>
          <p:nvPr/>
        </p:nvSpPr>
        <p:spPr>
          <a:xfrm>
            <a:off x="1" y="914400"/>
            <a:ext cx="12192000" cy="4832092"/>
          </a:xfrm>
          <a:prstGeom prst="rect">
            <a:avLst/>
          </a:prstGeom>
          <a:noFill/>
        </p:spPr>
        <p:txBody>
          <a:bodyPr wrap="square" rtlCol="0">
            <a:spAutoFit/>
          </a:bodyPr>
          <a:lstStyle/>
          <a:p>
            <a:pPr marL="457200" indent="-457200">
              <a:buFont typeface="Arial" panose="020B0604020202020204" pitchFamily="34" charset="0"/>
              <a:buChar char="•"/>
            </a:pPr>
            <a:r>
              <a:rPr lang="en-CA" sz="2800" dirty="0"/>
              <a:t>Ezekiel was told to “</a:t>
            </a:r>
            <a:r>
              <a:rPr lang="en-CA" sz="2800" b="1" dirty="0">
                <a:highlight>
                  <a:srgbClr val="FFFF00"/>
                </a:highlight>
              </a:rPr>
              <a:t>speak my words to them” </a:t>
            </a:r>
            <a:r>
              <a:rPr lang="en-CA" sz="2800" dirty="0"/>
              <a:t> saying “</a:t>
            </a:r>
            <a:r>
              <a:rPr lang="en-CA" sz="2800" b="1" dirty="0">
                <a:highlight>
                  <a:srgbClr val="FFFF00"/>
                </a:highlight>
              </a:rPr>
              <a:t>Thus says the Lord GOD</a:t>
            </a:r>
            <a:r>
              <a:rPr lang="en-CA" sz="2800" dirty="0"/>
              <a:t>” – some would hear and respond, some would not</a:t>
            </a:r>
          </a:p>
          <a:p>
            <a:pPr marL="457200" indent="-457200">
              <a:buFont typeface="Arial" panose="020B0604020202020204" pitchFamily="34" charset="0"/>
              <a:buChar char="•"/>
            </a:pPr>
            <a:r>
              <a:rPr lang="en-CA" sz="2800" dirty="0"/>
              <a:t>In any case, Ezekiel was to continue, to stand up to them, “</a:t>
            </a:r>
            <a:r>
              <a:rPr lang="en-CA" sz="2800" b="1" dirty="0">
                <a:highlight>
                  <a:srgbClr val="FFFF00"/>
                </a:highlight>
              </a:rPr>
              <a:t>Be not afraid of their words, nor be dismayed at their looks</a:t>
            </a:r>
            <a:r>
              <a:rPr lang="en-CA" sz="2800" dirty="0"/>
              <a:t>”</a:t>
            </a:r>
          </a:p>
          <a:p>
            <a:pPr marL="457200" indent="-457200">
              <a:buFont typeface="Arial" panose="020B0604020202020204" pitchFamily="34" charset="0"/>
              <a:buChar char="•"/>
            </a:pPr>
            <a:r>
              <a:rPr lang="en-CA" sz="2800" dirty="0"/>
              <a:t>At the end of the day, whether they did hear or whether they reused to hear, they would all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know that a prophet has been among them</a:t>
            </a:r>
            <a:r>
              <a:rPr lang="en-CA" sz="2800" dirty="0"/>
              <a:t>” </a:t>
            </a:r>
          </a:p>
          <a:p>
            <a:pPr marL="457200" indent="-457200">
              <a:buFont typeface="Arial" panose="020B0604020202020204" pitchFamily="34" charset="0"/>
              <a:buChar char="•"/>
            </a:pPr>
            <a:r>
              <a:rPr lang="en-CA" sz="2800" b="1" dirty="0">
                <a:highlight>
                  <a:srgbClr val="FFFF00"/>
                </a:highlight>
              </a:rPr>
              <a:t>The ones among the exiles who heard the word</a:t>
            </a:r>
            <a:r>
              <a:rPr lang="en-CA" sz="2800" dirty="0"/>
              <a:t>, and responded to the calling of God, and repented, would go on to form the true remnant</a:t>
            </a:r>
          </a:p>
          <a:p>
            <a:pPr marL="457200" indent="-457200">
              <a:buFont typeface="Arial" panose="020B0604020202020204" pitchFamily="34" charset="0"/>
              <a:buChar char="•"/>
            </a:pPr>
            <a:r>
              <a:rPr lang="en-CA" sz="2800" b="1" dirty="0">
                <a:highlight>
                  <a:srgbClr val="FFFF00"/>
                </a:highlight>
              </a:rPr>
              <a:t>The ones among the exiles who refused to hear</a:t>
            </a:r>
            <a:r>
              <a:rPr lang="en-CA" sz="2800" dirty="0"/>
              <a:t> would know that they had been exposed to a prophet of God – they had had a witness and their blood is on their own hands</a:t>
            </a:r>
          </a:p>
        </p:txBody>
      </p:sp>
    </p:spTree>
    <p:extLst>
      <p:ext uri="{BB962C8B-B14F-4D97-AF65-F5344CB8AC3E}">
        <p14:creationId xmlns:p14="http://schemas.microsoft.com/office/powerpoint/2010/main" val="2130070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CADDA-13B0-48EA-8FB1-FC712F16301B}"/>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Eating the Scroll</a:t>
            </a:r>
          </a:p>
        </p:txBody>
      </p:sp>
      <p:sp>
        <p:nvSpPr>
          <p:cNvPr id="3" name="Content Placeholder 2">
            <a:extLst>
              <a:ext uri="{FF2B5EF4-FFF2-40B4-BE49-F238E27FC236}">
                <a16:creationId xmlns:a16="http://schemas.microsoft.com/office/drawing/2014/main" id="{31CECD3D-837D-4A0D-92AD-CA504608C610}"/>
              </a:ext>
            </a:extLst>
          </p:cNvPr>
          <p:cNvSpPr>
            <a:spLocks noGrp="1"/>
          </p:cNvSpPr>
          <p:nvPr>
            <p:ph idx="1"/>
          </p:nvPr>
        </p:nvSpPr>
        <p:spPr>
          <a:xfrm>
            <a:off x="0" y="1183341"/>
            <a:ext cx="12192000" cy="5674658"/>
          </a:xfrm>
        </p:spPr>
        <p:txBody>
          <a:bodyPr>
            <a:normAutofit lnSpcReduction="10000"/>
          </a:bodyPr>
          <a:lstStyle/>
          <a:p>
            <a:pPr marL="457200" lvl="1" indent="0">
              <a:buNone/>
            </a:pPr>
            <a:r>
              <a:rPr lang="en-CA" b="1" u="sng" dirty="0"/>
              <a:t>Ezekiel 2:8-10, 3:1-3 ESV</a:t>
            </a:r>
          </a:p>
          <a:p>
            <a:pPr marL="457200" lvl="1" indent="0">
              <a:buNone/>
            </a:pPr>
            <a:r>
              <a:rPr lang="en-CA" dirty="0"/>
              <a:t>“But you, son of man, </a:t>
            </a:r>
            <a:r>
              <a:rPr lang="en-CA" b="1" dirty="0">
                <a:highlight>
                  <a:srgbClr val="FFFF00"/>
                </a:highlight>
              </a:rPr>
              <a:t>hear what I say to you</a:t>
            </a:r>
            <a:r>
              <a:rPr lang="en-CA" dirty="0"/>
              <a:t>.  </a:t>
            </a:r>
            <a:r>
              <a:rPr lang="en-CA" b="1" dirty="0">
                <a:highlight>
                  <a:srgbClr val="FFFF00"/>
                </a:highlight>
              </a:rPr>
              <a:t>Be not rebellious</a:t>
            </a:r>
            <a:r>
              <a:rPr lang="en-CA" dirty="0"/>
              <a:t> like that rebellious house; open your mouth and eat what I give you.”  And when I looked, behold, a hand was stretched out to me, and behold, </a:t>
            </a:r>
            <a:r>
              <a:rPr lang="en-CA" b="1" dirty="0">
                <a:highlight>
                  <a:srgbClr val="FFFF00"/>
                </a:highlight>
              </a:rPr>
              <a:t>a scroll of a book</a:t>
            </a:r>
            <a:r>
              <a:rPr lang="en-CA" dirty="0"/>
              <a:t> was in it.  And he spread it before me.  And it had </a:t>
            </a:r>
            <a:r>
              <a:rPr lang="en-CA" b="1" dirty="0">
                <a:highlight>
                  <a:srgbClr val="FFFF00"/>
                </a:highlight>
              </a:rPr>
              <a:t>writing on the front and on the back</a:t>
            </a:r>
            <a:r>
              <a:rPr lang="en-CA" dirty="0"/>
              <a:t>, and there were written on it </a:t>
            </a:r>
            <a:r>
              <a:rPr lang="en-CA" b="1" dirty="0">
                <a:highlight>
                  <a:srgbClr val="FFFF00"/>
                </a:highlight>
              </a:rPr>
              <a:t>words of lamentation and mourning and woe</a:t>
            </a:r>
            <a:r>
              <a:rPr lang="en-CA" dirty="0"/>
              <a:t>.  And he said to me, “Son of man, eat whatever you find here.  </a:t>
            </a:r>
            <a:r>
              <a:rPr lang="en-CA" b="1" dirty="0">
                <a:highlight>
                  <a:srgbClr val="FFFF00"/>
                </a:highlight>
              </a:rPr>
              <a:t>Eat this scroll, and go, speak to the house of Israel</a:t>
            </a:r>
            <a:r>
              <a:rPr lang="en-CA" dirty="0"/>
              <a:t>.”  So I opened my mouth, and he gave me this scroll to eat.  And he said to me, “Son of man, </a:t>
            </a:r>
            <a:r>
              <a:rPr lang="en-CA" b="1" dirty="0">
                <a:highlight>
                  <a:srgbClr val="FFFF00"/>
                </a:highlight>
              </a:rPr>
              <a:t>feed your belly</a:t>
            </a:r>
            <a:r>
              <a:rPr lang="en-CA" dirty="0"/>
              <a:t> with this scroll that I give you and fill your stomach with it.”  Then I ate it, and it was in my mouth as sweet as honey.</a:t>
            </a:r>
          </a:p>
          <a:p>
            <a:r>
              <a:rPr lang="en-CA" dirty="0"/>
              <a:t>The Book of Ezekiel does NOT record that Ezekiel quibbled with God over his limitations as Moses (Ex4:10-17), Isaiah (Is6:5), and Jeremiah (Jr1:6) had done; however, God may have detected some weakness: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Be not rebellious</a:t>
            </a:r>
            <a:r>
              <a:rPr lang="en-CA" dirty="0"/>
              <a:t>”</a:t>
            </a:r>
          </a:p>
          <a:p>
            <a:r>
              <a:rPr lang="en-CA" dirty="0"/>
              <a:t>“Eating the Scroll” with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words of lamentation and mourning and woe</a:t>
            </a:r>
            <a:r>
              <a:rPr lang="en-CA" dirty="0"/>
              <a:t>” is clearly a metaphor for inculcating the message of God; “</a:t>
            </a:r>
            <a:r>
              <a:rPr lang="en-CA" b="1" dirty="0">
                <a:highlight>
                  <a:srgbClr val="FFFF00"/>
                </a:highlight>
              </a:rPr>
              <a:t>feed your belly</a:t>
            </a:r>
            <a:r>
              <a:rPr lang="en-CA" dirty="0"/>
              <a:t> ” so that the prophet can forcefully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speak to the house of Israel</a:t>
            </a:r>
            <a:r>
              <a:rPr lang="en-CA" dirty="0"/>
              <a:t>”</a:t>
            </a:r>
          </a:p>
          <a:p>
            <a:pPr marL="0" indent="0">
              <a:buNone/>
            </a:pPr>
            <a:endParaRPr lang="en-CA" dirty="0"/>
          </a:p>
        </p:txBody>
      </p:sp>
    </p:spTree>
    <p:extLst>
      <p:ext uri="{BB962C8B-B14F-4D97-AF65-F5344CB8AC3E}">
        <p14:creationId xmlns:p14="http://schemas.microsoft.com/office/powerpoint/2010/main" val="268787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88857-BFC4-46F0-89F4-5D391C87164A}"/>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Details of the Task</a:t>
            </a:r>
          </a:p>
        </p:txBody>
      </p:sp>
      <p:sp>
        <p:nvSpPr>
          <p:cNvPr id="3" name="Content Placeholder 2">
            <a:extLst>
              <a:ext uri="{FF2B5EF4-FFF2-40B4-BE49-F238E27FC236}">
                <a16:creationId xmlns:a16="http://schemas.microsoft.com/office/drawing/2014/main" id="{93B2CEC1-6FF7-45AA-BD45-697E8B271D38}"/>
              </a:ext>
            </a:extLst>
          </p:cNvPr>
          <p:cNvSpPr>
            <a:spLocks noGrp="1"/>
          </p:cNvSpPr>
          <p:nvPr>
            <p:ph idx="1"/>
          </p:nvPr>
        </p:nvSpPr>
        <p:spPr>
          <a:xfrm>
            <a:off x="0" y="1183341"/>
            <a:ext cx="12192000" cy="5674658"/>
          </a:xfrm>
        </p:spPr>
        <p:txBody>
          <a:bodyPr>
            <a:normAutofit/>
          </a:bodyPr>
          <a:lstStyle/>
          <a:p>
            <a:pPr marL="457200" lvl="1" indent="0">
              <a:buNone/>
            </a:pPr>
            <a:r>
              <a:rPr lang="en-CA" b="1" u="sng" dirty="0"/>
              <a:t>Ezekiel 3:4-11 ESV</a:t>
            </a:r>
          </a:p>
          <a:p>
            <a:pPr marL="457200" lvl="1" indent="0">
              <a:buNone/>
            </a:pPr>
            <a:r>
              <a:rPr lang="en-CA" dirty="0"/>
              <a:t>And he said to me, “Son of man, go to the house of Israel and speak with my words to them.   For you are not sent to a </a:t>
            </a:r>
            <a:r>
              <a:rPr lang="en-CA" b="1" dirty="0">
                <a:highlight>
                  <a:srgbClr val="FFFF00"/>
                </a:highlight>
              </a:rPr>
              <a:t>people of foreign speech and a hard language</a:t>
            </a:r>
            <a:r>
              <a:rPr lang="en-CA" dirty="0"/>
              <a:t>, but to the house of Israel—not to many peoples of foreign speech and a hard language, whose words you cannot understand.  Surely, </a:t>
            </a:r>
            <a:r>
              <a:rPr lang="en-CA" b="1" dirty="0">
                <a:highlight>
                  <a:srgbClr val="FFFF00"/>
                </a:highlight>
              </a:rPr>
              <a:t>if I sent you to such, they would listen to you</a:t>
            </a:r>
            <a:r>
              <a:rPr lang="en-CA" dirty="0"/>
              <a:t>.  But </a:t>
            </a:r>
            <a:r>
              <a:rPr lang="en-CA" b="1" dirty="0">
                <a:highlight>
                  <a:srgbClr val="FFFF00"/>
                </a:highlight>
              </a:rPr>
              <a:t>the house of Israel will not be willing to listen to you</a:t>
            </a:r>
            <a:r>
              <a:rPr lang="en-CA" dirty="0"/>
              <a:t>, for they are not willing to listen to me: because all the house of Israel have a </a:t>
            </a:r>
            <a:r>
              <a:rPr lang="en-CA" b="1" dirty="0">
                <a:highlight>
                  <a:srgbClr val="FFFF00"/>
                </a:highlight>
              </a:rPr>
              <a:t>hard forehead and a stubborn heart</a:t>
            </a:r>
            <a:r>
              <a:rPr lang="en-CA" dirty="0"/>
              <a:t>.  Behold, I have made your face as hard as their faces, and your forehead as hard as their foreheads.  </a:t>
            </a:r>
            <a:r>
              <a:rPr lang="en-CA" b="1" dirty="0">
                <a:highlight>
                  <a:srgbClr val="FFFF00"/>
                </a:highlight>
              </a:rPr>
              <a:t>Like emery harder than flint have I made your forehead</a:t>
            </a:r>
            <a:r>
              <a:rPr lang="en-CA" dirty="0"/>
              <a:t>.  Fear them not, nor be dismayed at their looks, for they are a rebellious house.”  Moreover, he said to me, “Son of man, all my words that I shall speak to you receive in your heart, and hear with your ears.  And </a:t>
            </a:r>
            <a:r>
              <a:rPr lang="en-CA" b="1" dirty="0">
                <a:highlight>
                  <a:srgbClr val="FFFF00"/>
                </a:highlight>
              </a:rPr>
              <a:t>go to the exiles, to your people, and speak to them and say to them, ‘Thus says the Lord GOD,’ whether they hear or refuse to hear.”</a:t>
            </a:r>
          </a:p>
          <a:p>
            <a:r>
              <a:rPr lang="en-CA" dirty="0"/>
              <a:t>God alludes to the success of Jonah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people of foreign speech … would listen to you</a:t>
            </a:r>
            <a:r>
              <a:rPr lang="en-CA" dirty="0"/>
              <a:t>”, but the average Israelite was “</a:t>
            </a:r>
            <a:r>
              <a:rPr lang="en-CA" b="1" dirty="0">
                <a:highlight>
                  <a:srgbClr val="FFFF00"/>
                </a:highlight>
              </a:rPr>
              <a:t>stubborn</a:t>
            </a:r>
            <a:r>
              <a:rPr lang="en-CA" dirty="0"/>
              <a:t>”, and would not respond</a:t>
            </a:r>
          </a:p>
        </p:txBody>
      </p:sp>
    </p:spTree>
    <p:extLst>
      <p:ext uri="{BB962C8B-B14F-4D97-AF65-F5344CB8AC3E}">
        <p14:creationId xmlns:p14="http://schemas.microsoft.com/office/powerpoint/2010/main" val="655629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3772D2-3D1B-4109-AE90-9C7692930687}"/>
              </a:ext>
            </a:extLst>
          </p:cNvPr>
          <p:cNvSpPr txBox="1"/>
          <p:nvPr/>
        </p:nvSpPr>
        <p:spPr>
          <a:xfrm>
            <a:off x="616039" y="1051602"/>
            <a:ext cx="10959921" cy="3108543"/>
          </a:xfrm>
          <a:prstGeom prst="rect">
            <a:avLst/>
          </a:prstGeom>
          <a:noFill/>
        </p:spPr>
        <p:txBody>
          <a:bodyPr wrap="square">
            <a:spAutoFit/>
          </a:bodyPr>
          <a:lstStyle/>
          <a:p>
            <a:pPr marL="285750" indent="-285750">
              <a:buFont typeface="Arial" panose="020B0604020202020204" pitchFamily="34" charset="0"/>
              <a:buChar char="•"/>
            </a:pPr>
            <a:r>
              <a:rPr lang="en-CA" sz="2800" dirty="0"/>
              <a:t>Again, God may have detected a weakness in Ezekiel because he assures him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Like emery harder than flint have I made your forehead</a:t>
            </a:r>
            <a:r>
              <a:rPr lang="en-CA" sz="2800" dirty="0"/>
              <a:t>”</a:t>
            </a:r>
          </a:p>
          <a:p>
            <a:pPr marL="285750" indent="-285750">
              <a:buFont typeface="Arial" panose="020B0604020202020204" pitchFamily="34" charset="0"/>
              <a:buChar char="•"/>
            </a:pPr>
            <a:r>
              <a:rPr lang="en-CA" sz="2800" dirty="0"/>
              <a:t>The </a:t>
            </a:r>
            <a:r>
              <a:rPr lang="en-CA" sz="2800" b="1" dirty="0">
                <a:highlight>
                  <a:srgbClr val="FFFF00"/>
                </a:highlight>
              </a:rPr>
              <a:t>majority of the exiles would NOT respond</a:t>
            </a:r>
            <a:r>
              <a:rPr lang="en-CA" sz="2800" dirty="0"/>
              <a:t> – Ezekiel had to be hard as rock to stand up to them</a:t>
            </a:r>
          </a:p>
          <a:p>
            <a:pPr marL="285750" indent="-285750">
              <a:buFont typeface="Arial" panose="020B0604020202020204" pitchFamily="34" charset="0"/>
              <a:buChar char="•"/>
            </a:pPr>
            <a:r>
              <a:rPr lang="en-CA" sz="2800" dirty="0"/>
              <a:t>“all my words that I shall speak to you receive in your heart, and hear with your ears” is the </a:t>
            </a:r>
            <a:r>
              <a:rPr lang="en-CA" sz="2800" b="1" dirty="0">
                <a:highlight>
                  <a:srgbClr val="FFFF00"/>
                </a:highlight>
              </a:rPr>
              <a:t>explanation of the metaphor of eating the scroll</a:t>
            </a:r>
            <a:r>
              <a:rPr lang="en-CA" sz="2800" dirty="0"/>
              <a:t> </a:t>
            </a:r>
          </a:p>
          <a:p>
            <a:pPr marL="285750" indent="-285750">
              <a:buFont typeface="Arial" panose="020B0604020202020204" pitchFamily="34" charset="0"/>
              <a:buChar char="•"/>
            </a:pPr>
            <a:endParaRPr lang="en-CA" sz="2800" dirty="0"/>
          </a:p>
        </p:txBody>
      </p:sp>
    </p:spTree>
    <p:extLst>
      <p:ext uri="{BB962C8B-B14F-4D97-AF65-F5344CB8AC3E}">
        <p14:creationId xmlns:p14="http://schemas.microsoft.com/office/powerpoint/2010/main" val="1099006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FE71F-CDB1-475A-BE3E-6D4EB25AE0A2}"/>
              </a:ext>
            </a:extLst>
          </p:cNvPr>
          <p:cNvSpPr>
            <a:spLocks noGrp="1"/>
          </p:cNvSpPr>
          <p:nvPr>
            <p:ph type="title"/>
          </p:nvPr>
        </p:nvSpPr>
        <p:spPr>
          <a:xfrm>
            <a:off x="838200" y="1"/>
            <a:ext cx="10515600" cy="1147863"/>
          </a:xfrm>
        </p:spPr>
        <p:txBody>
          <a:bodyPr/>
          <a:lstStyle/>
          <a:p>
            <a:pPr algn="ctr"/>
            <a:r>
              <a:rPr lang="en-CA" dirty="0">
                <a:latin typeface="Arial Black" panose="020B0A04020102020204" pitchFamily="34" charset="0"/>
              </a:rPr>
              <a:t>Objectives of this Study</a:t>
            </a:r>
          </a:p>
        </p:txBody>
      </p:sp>
      <p:sp>
        <p:nvSpPr>
          <p:cNvPr id="3" name="Content Placeholder 2">
            <a:extLst>
              <a:ext uri="{FF2B5EF4-FFF2-40B4-BE49-F238E27FC236}">
                <a16:creationId xmlns:a16="http://schemas.microsoft.com/office/drawing/2014/main" id="{347A2580-0F5D-4A67-99DD-C3214C78FEDE}"/>
              </a:ext>
            </a:extLst>
          </p:cNvPr>
          <p:cNvSpPr>
            <a:spLocks noGrp="1"/>
          </p:cNvSpPr>
          <p:nvPr>
            <p:ph idx="1"/>
          </p:nvPr>
        </p:nvSpPr>
        <p:spPr>
          <a:xfrm>
            <a:off x="661481" y="1147864"/>
            <a:ext cx="9980580" cy="5710135"/>
          </a:xfrm>
        </p:spPr>
        <p:txBody>
          <a:bodyPr/>
          <a:lstStyle/>
          <a:p>
            <a:r>
              <a:rPr lang="en-CA" b="1" dirty="0">
                <a:highlight>
                  <a:srgbClr val="FFFF00"/>
                </a:highlight>
              </a:rPr>
              <a:t>Who was Ezekiel</a:t>
            </a:r>
            <a:r>
              <a:rPr lang="en-CA" dirty="0"/>
              <a:t>?</a:t>
            </a:r>
          </a:p>
          <a:p>
            <a:pPr lvl="1">
              <a:buFont typeface="Wingdings" panose="05000000000000000000" pitchFamily="2" charset="2"/>
              <a:buChar char="Ø"/>
            </a:pPr>
            <a:r>
              <a:rPr lang="en-CA" dirty="0"/>
              <a:t>Get to know the man as much as possible – we will meet him one day …</a:t>
            </a:r>
          </a:p>
          <a:p>
            <a:r>
              <a:rPr lang="en-CA" b="1" dirty="0">
                <a:highlight>
                  <a:srgbClr val="FFFF00"/>
                </a:highlight>
              </a:rPr>
              <a:t>What was his message to his contemporaries</a:t>
            </a:r>
            <a:r>
              <a:rPr lang="en-CA" dirty="0"/>
              <a:t>?</a:t>
            </a:r>
          </a:p>
          <a:p>
            <a:pPr lvl="1">
              <a:buFont typeface="Wingdings" panose="05000000000000000000" pitchFamily="2" charset="2"/>
              <a:buChar char="Ø"/>
            </a:pPr>
            <a:r>
              <a:rPr lang="en-CA" dirty="0"/>
              <a:t>Why did God send Ezekiel to the exiles in Babylon?</a:t>
            </a:r>
          </a:p>
          <a:p>
            <a:pPr lvl="1">
              <a:buFont typeface="Wingdings" panose="05000000000000000000" pitchFamily="2" charset="2"/>
              <a:buChar char="Ø"/>
            </a:pPr>
            <a:r>
              <a:rPr lang="en-CA" dirty="0"/>
              <a:t>How does the work of Ezekiel fit into the Plan of God?</a:t>
            </a:r>
          </a:p>
          <a:p>
            <a:r>
              <a:rPr lang="en-CA" b="1" dirty="0">
                <a:highlight>
                  <a:srgbClr val="FFFF00"/>
                </a:highlight>
              </a:rPr>
              <a:t>What is the message from God through Ezekiel for us</a:t>
            </a:r>
            <a:r>
              <a:rPr lang="en-CA" dirty="0"/>
              <a:t>?</a:t>
            </a:r>
          </a:p>
          <a:p>
            <a:pPr lvl="1">
              <a:buFont typeface="Wingdings" panose="05000000000000000000" pitchFamily="2" charset="2"/>
              <a:buChar char="Ø"/>
            </a:pPr>
            <a:r>
              <a:rPr lang="en-CA" dirty="0"/>
              <a:t>What are the spiritual implications of God’s message through Ezekiel?</a:t>
            </a:r>
          </a:p>
          <a:p>
            <a:pPr lvl="1">
              <a:buFont typeface="Wingdings" panose="05000000000000000000" pitchFamily="2" charset="2"/>
              <a:buChar char="Ø"/>
            </a:pPr>
            <a:r>
              <a:rPr lang="en-CA" dirty="0"/>
              <a:t>What can we learn from Ezekiel about the Plan of God yet to unfold?</a:t>
            </a:r>
          </a:p>
          <a:p>
            <a:pPr lvl="1">
              <a:buFont typeface="Wingdings" panose="05000000000000000000" pitchFamily="2" charset="2"/>
              <a:buChar char="Ø"/>
            </a:pPr>
            <a:r>
              <a:rPr lang="en-CA" dirty="0"/>
              <a:t>Are there specific prophecies given to Ezekiel that are yet to be fulfilled?</a:t>
            </a:r>
          </a:p>
          <a:p>
            <a:r>
              <a:rPr lang="en-CA" dirty="0"/>
              <a:t>We will investigate technical details only as necessary to accomplish the objectives</a:t>
            </a:r>
          </a:p>
        </p:txBody>
      </p:sp>
    </p:spTree>
    <p:extLst>
      <p:ext uri="{BB962C8B-B14F-4D97-AF65-F5344CB8AC3E}">
        <p14:creationId xmlns:p14="http://schemas.microsoft.com/office/powerpoint/2010/main" val="2461889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80731-4F04-4B2B-AA8B-D0EECE09E7E3}"/>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Attaining Understanding</a:t>
            </a:r>
          </a:p>
        </p:txBody>
      </p:sp>
      <p:sp>
        <p:nvSpPr>
          <p:cNvPr id="3" name="Content Placeholder 2">
            <a:extLst>
              <a:ext uri="{FF2B5EF4-FFF2-40B4-BE49-F238E27FC236}">
                <a16:creationId xmlns:a16="http://schemas.microsoft.com/office/drawing/2014/main" id="{896E3796-F143-422C-A9FE-641556246CFC}"/>
              </a:ext>
            </a:extLst>
          </p:cNvPr>
          <p:cNvSpPr>
            <a:spLocks noGrp="1"/>
          </p:cNvSpPr>
          <p:nvPr>
            <p:ph idx="1"/>
          </p:nvPr>
        </p:nvSpPr>
        <p:spPr>
          <a:xfrm>
            <a:off x="0" y="1129554"/>
            <a:ext cx="11868150" cy="5728446"/>
          </a:xfrm>
        </p:spPr>
        <p:txBody>
          <a:bodyPr>
            <a:normAutofit lnSpcReduction="10000"/>
          </a:bodyPr>
          <a:lstStyle/>
          <a:p>
            <a:pPr marL="457200" lvl="1" indent="0">
              <a:buNone/>
            </a:pPr>
            <a:r>
              <a:rPr lang="en-CA" b="1" u="sng" dirty="0"/>
              <a:t>Ezekiel 3:12-15 ESV</a:t>
            </a:r>
          </a:p>
          <a:p>
            <a:pPr marL="457200" lvl="1" indent="0">
              <a:buNone/>
            </a:pPr>
            <a:r>
              <a:rPr lang="en-CA" dirty="0"/>
              <a:t>Then </a:t>
            </a:r>
            <a:r>
              <a:rPr lang="en-CA" b="1" dirty="0">
                <a:highlight>
                  <a:srgbClr val="FFFF00"/>
                </a:highlight>
              </a:rPr>
              <a:t>the Spirit lifted me up</a:t>
            </a:r>
            <a:r>
              <a:rPr lang="en-CA" dirty="0"/>
              <a:t>, and I heard behind me </a:t>
            </a:r>
            <a:r>
              <a:rPr lang="en-CA" b="1" dirty="0">
                <a:highlight>
                  <a:srgbClr val="FFFF00"/>
                </a:highlight>
              </a:rPr>
              <a:t>the voice of a great earthquake</a:t>
            </a:r>
            <a:r>
              <a:rPr lang="en-CA" dirty="0"/>
              <a:t>: “</a:t>
            </a:r>
            <a:r>
              <a:rPr lang="en-CA" b="1" dirty="0">
                <a:highlight>
                  <a:srgbClr val="FFFF00"/>
                </a:highlight>
              </a:rPr>
              <a:t>Blessed be the glory of the LORD from its place</a:t>
            </a:r>
            <a:r>
              <a:rPr lang="en-CA" dirty="0"/>
              <a:t>!”  It was the sound of the wings of the living creatures as they touched one another, and the sound of the wheels beside them, and the sound of a great earthquake.  </a:t>
            </a:r>
            <a:r>
              <a:rPr lang="en-CA" b="1" dirty="0">
                <a:highlight>
                  <a:srgbClr val="FFFF00"/>
                </a:highlight>
              </a:rPr>
              <a:t>The Spirit lifted me up and took me away</a:t>
            </a:r>
            <a:r>
              <a:rPr lang="en-CA" dirty="0"/>
              <a:t>, and </a:t>
            </a:r>
            <a:r>
              <a:rPr lang="en-CA" b="1" dirty="0">
                <a:highlight>
                  <a:srgbClr val="FFFF00"/>
                </a:highlight>
              </a:rPr>
              <a:t>I went in bitterness in the heat of my spirit</a:t>
            </a:r>
            <a:r>
              <a:rPr lang="en-CA" dirty="0"/>
              <a:t>, the </a:t>
            </a:r>
            <a:r>
              <a:rPr lang="en-CA" b="1" dirty="0">
                <a:highlight>
                  <a:srgbClr val="FFFF00"/>
                </a:highlight>
              </a:rPr>
              <a:t>hand of the LORD being strong upon me</a:t>
            </a:r>
            <a:r>
              <a:rPr lang="en-CA" dirty="0"/>
              <a:t>.  And I came to the exiles at Tel-</a:t>
            </a:r>
            <a:r>
              <a:rPr lang="en-CA" dirty="0" err="1"/>
              <a:t>abib</a:t>
            </a:r>
            <a:r>
              <a:rPr lang="en-CA" dirty="0"/>
              <a:t>, who were dwelling by the </a:t>
            </a:r>
            <a:r>
              <a:rPr lang="en-CA" dirty="0" err="1"/>
              <a:t>Chebar</a:t>
            </a:r>
            <a:r>
              <a:rPr lang="en-CA" dirty="0"/>
              <a:t> canal, and I sat where they were dwelling.  And </a:t>
            </a:r>
            <a:r>
              <a:rPr lang="en-CA" b="1" dirty="0">
                <a:highlight>
                  <a:srgbClr val="FFFF00"/>
                </a:highlight>
              </a:rPr>
              <a:t>I sat there overwhelmed among them seven days</a:t>
            </a:r>
            <a:r>
              <a:rPr lang="en-CA" dirty="0"/>
              <a:t>.</a:t>
            </a:r>
          </a:p>
          <a:p>
            <a:r>
              <a:rPr lang="en-CA" dirty="0"/>
              <a:t>Understandably, </a:t>
            </a:r>
            <a:r>
              <a:rPr lang="en-CA" b="1" dirty="0">
                <a:highlight>
                  <a:srgbClr val="FFFF00"/>
                </a:highlight>
              </a:rPr>
              <a:t>Ezekiel is overwhelmed by the things he has seen and heard</a:t>
            </a:r>
            <a:r>
              <a:rPr lang="en-CA" dirty="0"/>
              <a:t>: the theophany, the uplifting by the Holy Spirit, the commissioning by YHWH, the eating of the scroll, the warning of the hardness of the people, the challenge of reaching them, and now a voice as loud as an earthquake!</a:t>
            </a:r>
          </a:p>
          <a:p>
            <a:r>
              <a:rPr lang="en-CA" dirty="0"/>
              <a:t>No wonder Ezekiel required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hand of the LORD being strong upon me</a:t>
            </a:r>
            <a:r>
              <a:rPr lang="en-CA" dirty="0"/>
              <a:t>” to deal with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bitterness in the heat of my spirit</a:t>
            </a:r>
            <a:r>
              <a:rPr lang="en-CA" dirty="0"/>
              <a:t>” as 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sat there overwhelmed among them seven days</a:t>
            </a:r>
            <a:r>
              <a:rPr lang="en-CA" dirty="0"/>
              <a:t>”</a:t>
            </a:r>
          </a:p>
        </p:txBody>
      </p:sp>
    </p:spTree>
    <p:extLst>
      <p:ext uri="{BB962C8B-B14F-4D97-AF65-F5344CB8AC3E}">
        <p14:creationId xmlns:p14="http://schemas.microsoft.com/office/powerpoint/2010/main" val="1458209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68B86-1E44-498D-A556-C37E712D500E}"/>
              </a:ext>
            </a:extLst>
          </p:cNvPr>
          <p:cNvSpPr>
            <a:spLocks noGrp="1"/>
          </p:cNvSpPr>
          <p:nvPr>
            <p:ph type="title"/>
          </p:nvPr>
        </p:nvSpPr>
        <p:spPr>
          <a:xfrm>
            <a:off x="838200" y="1"/>
            <a:ext cx="10515600" cy="1147481"/>
          </a:xfrm>
        </p:spPr>
        <p:txBody>
          <a:bodyPr/>
          <a:lstStyle/>
          <a:p>
            <a:r>
              <a:rPr lang="en-CA" dirty="0">
                <a:latin typeface="Arial Black" panose="020B0A04020102020204" pitchFamily="34" charset="0"/>
              </a:rPr>
              <a:t>The Book of the Prophet Ezekiel</a:t>
            </a:r>
          </a:p>
        </p:txBody>
      </p:sp>
      <p:sp>
        <p:nvSpPr>
          <p:cNvPr id="3" name="Content Placeholder 2">
            <a:extLst>
              <a:ext uri="{FF2B5EF4-FFF2-40B4-BE49-F238E27FC236}">
                <a16:creationId xmlns:a16="http://schemas.microsoft.com/office/drawing/2014/main" id="{C7561EBF-A9DF-451C-9C9E-7913DFA68EED}"/>
              </a:ext>
            </a:extLst>
          </p:cNvPr>
          <p:cNvSpPr>
            <a:spLocks noGrp="1"/>
          </p:cNvSpPr>
          <p:nvPr>
            <p:ph idx="1"/>
          </p:nvPr>
        </p:nvSpPr>
        <p:spPr>
          <a:xfrm>
            <a:off x="0" y="1147482"/>
            <a:ext cx="12192000" cy="5710517"/>
          </a:xfrm>
        </p:spPr>
        <p:txBody>
          <a:bodyPr>
            <a:normAutofit/>
          </a:bodyPr>
          <a:lstStyle/>
          <a:p>
            <a:r>
              <a:rPr lang="en-CA" dirty="0"/>
              <a:t>God has seen fit to preserve this book for our benefit – it contains: </a:t>
            </a:r>
          </a:p>
          <a:p>
            <a:pPr lvl="1">
              <a:buFont typeface="Wingdings" panose="05000000000000000000" pitchFamily="2" charset="2"/>
              <a:buChar char="Ø"/>
            </a:pPr>
            <a:r>
              <a:rPr lang="en-CA" dirty="0"/>
              <a:t> the record of </a:t>
            </a:r>
            <a:r>
              <a:rPr lang="en-CA" b="1" dirty="0">
                <a:highlight>
                  <a:srgbClr val="FFFF00"/>
                </a:highlight>
              </a:rPr>
              <a:t>God’s revelations</a:t>
            </a:r>
            <a:r>
              <a:rPr lang="en-CA" dirty="0"/>
              <a:t> to Ezekiel</a:t>
            </a:r>
          </a:p>
          <a:p>
            <a:pPr lvl="1">
              <a:buFont typeface="Wingdings" panose="05000000000000000000" pitchFamily="2" charset="2"/>
              <a:buChar char="Ø"/>
            </a:pPr>
            <a:r>
              <a:rPr lang="en-CA" dirty="0"/>
              <a:t> the </a:t>
            </a:r>
            <a:r>
              <a:rPr lang="en-CA" b="1" dirty="0">
                <a:highlight>
                  <a:srgbClr val="FFFF00"/>
                </a:highlight>
              </a:rPr>
              <a:t>teaching of Ezekiel</a:t>
            </a:r>
            <a:r>
              <a:rPr lang="en-CA" dirty="0"/>
              <a:t> to his contemporaries</a:t>
            </a:r>
          </a:p>
          <a:p>
            <a:pPr lvl="1">
              <a:buFont typeface="Wingdings" panose="05000000000000000000" pitchFamily="2" charset="2"/>
              <a:buChar char="Ø"/>
            </a:pPr>
            <a:r>
              <a:rPr lang="en-CA" dirty="0"/>
              <a:t> a record of </a:t>
            </a:r>
            <a:r>
              <a:rPr lang="en-CA" b="1" dirty="0">
                <a:highlight>
                  <a:srgbClr val="FFFF00"/>
                </a:highlight>
              </a:rPr>
              <a:t>Ezekiel’s interactions</a:t>
            </a:r>
            <a:r>
              <a:rPr lang="en-CA" dirty="0"/>
              <a:t> with his contemporaries</a:t>
            </a:r>
          </a:p>
          <a:p>
            <a:r>
              <a:rPr lang="en-CA" dirty="0"/>
              <a:t> Ezekiel’s contemporaries believed that is was </a:t>
            </a:r>
            <a:r>
              <a:rPr lang="en-CA" b="1" dirty="0">
                <a:highlight>
                  <a:srgbClr val="FFFF00"/>
                </a:highlight>
              </a:rPr>
              <a:t>impossible</a:t>
            </a:r>
            <a:r>
              <a:rPr lang="en-CA" dirty="0"/>
              <a:t> for YHWH to allow Jerusalem and the temple to be destroyed:</a:t>
            </a:r>
          </a:p>
          <a:p>
            <a:pPr marL="457200" lvl="1" indent="0">
              <a:buNone/>
            </a:pPr>
            <a:r>
              <a:rPr lang="en-CA" b="1" u="sng" dirty="0"/>
              <a:t>Jeremiah 7:4,12-14 ESV</a:t>
            </a:r>
          </a:p>
          <a:p>
            <a:pPr marL="457200" lvl="1" indent="0">
              <a:buNone/>
            </a:pPr>
            <a:r>
              <a:rPr lang="en-CA" dirty="0"/>
              <a:t>Do not trust in these deceptive words: ‘This </a:t>
            </a:r>
            <a:r>
              <a:rPr lang="en-CA" b="1" dirty="0">
                <a:highlight>
                  <a:srgbClr val="FFFF00"/>
                </a:highlight>
              </a:rPr>
              <a:t>is the temple of the LORD</a:t>
            </a:r>
            <a:r>
              <a:rPr lang="en-CA" dirty="0"/>
              <a:t>, </a:t>
            </a:r>
            <a:r>
              <a:rPr lang="en-CA" b="1" dirty="0">
                <a:highlight>
                  <a:srgbClr val="FFFF00"/>
                </a:highlight>
              </a:rPr>
              <a:t>the temple of the LORD</a:t>
            </a:r>
            <a:r>
              <a:rPr lang="en-CA" dirty="0"/>
              <a:t>, </a:t>
            </a:r>
            <a:r>
              <a:rPr lang="en-CA" b="1" dirty="0">
                <a:highlight>
                  <a:srgbClr val="FFFF00"/>
                </a:highlight>
              </a:rPr>
              <a:t>the temple of the LORD</a:t>
            </a:r>
            <a:r>
              <a:rPr lang="en-CA" dirty="0"/>
              <a:t>.’ … Go now to my place that was in Shiloh, where I made my name dwell at first, and see what I did to it because of the evil of my people Israel.  And now, because you have done all these things … </a:t>
            </a:r>
            <a:r>
              <a:rPr lang="en-CA" b="1" dirty="0">
                <a:highlight>
                  <a:srgbClr val="FFFF00"/>
                </a:highlight>
              </a:rPr>
              <a:t>I will do to the house that is called by my name</a:t>
            </a:r>
            <a:r>
              <a:rPr lang="en-CA" dirty="0"/>
              <a:t>, and </a:t>
            </a:r>
            <a:r>
              <a:rPr lang="en-CA" b="1" dirty="0">
                <a:highlight>
                  <a:srgbClr val="FFFF00"/>
                </a:highlight>
              </a:rPr>
              <a:t>in which you trust</a:t>
            </a:r>
            <a:r>
              <a:rPr lang="en-CA" dirty="0"/>
              <a:t>, and </a:t>
            </a:r>
            <a:r>
              <a:rPr lang="en-CA" b="1" dirty="0">
                <a:highlight>
                  <a:srgbClr val="FFFF00"/>
                </a:highlight>
              </a:rPr>
              <a:t>to the place</a:t>
            </a:r>
            <a:r>
              <a:rPr lang="en-CA" dirty="0"/>
              <a:t> that I gave to you and to your fathers, as I did to Shiloh. </a:t>
            </a:r>
          </a:p>
        </p:txBody>
      </p:sp>
    </p:spTree>
    <p:extLst>
      <p:ext uri="{BB962C8B-B14F-4D97-AF65-F5344CB8AC3E}">
        <p14:creationId xmlns:p14="http://schemas.microsoft.com/office/powerpoint/2010/main" val="856005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64653-AA26-42AF-8F48-9ABEE4302C0E}"/>
              </a:ext>
            </a:extLst>
          </p:cNvPr>
          <p:cNvSpPr>
            <a:spLocks noGrp="1"/>
          </p:cNvSpPr>
          <p:nvPr>
            <p:ph type="title"/>
          </p:nvPr>
        </p:nvSpPr>
        <p:spPr>
          <a:xfrm>
            <a:off x="838200" y="1"/>
            <a:ext cx="10515600" cy="1129552"/>
          </a:xfrm>
        </p:spPr>
        <p:txBody>
          <a:bodyPr/>
          <a:lstStyle/>
          <a:p>
            <a:r>
              <a:rPr lang="en-CA" dirty="0">
                <a:latin typeface="Arial Black" panose="020B0A04020102020204" pitchFamily="34" charset="0"/>
              </a:rPr>
              <a:t>The Inviolability of Jerusalem</a:t>
            </a:r>
          </a:p>
        </p:txBody>
      </p:sp>
      <p:sp>
        <p:nvSpPr>
          <p:cNvPr id="3" name="Content Placeholder 2">
            <a:extLst>
              <a:ext uri="{FF2B5EF4-FFF2-40B4-BE49-F238E27FC236}">
                <a16:creationId xmlns:a16="http://schemas.microsoft.com/office/drawing/2014/main" id="{6EF7F135-CEE8-4CEC-AEE1-4CA6A6EBAF18}"/>
              </a:ext>
            </a:extLst>
          </p:cNvPr>
          <p:cNvSpPr>
            <a:spLocks noGrp="1"/>
          </p:cNvSpPr>
          <p:nvPr>
            <p:ph idx="1"/>
          </p:nvPr>
        </p:nvSpPr>
        <p:spPr>
          <a:xfrm>
            <a:off x="0" y="1129554"/>
            <a:ext cx="12192000" cy="5728446"/>
          </a:xfrm>
        </p:spPr>
        <p:txBody>
          <a:bodyPr>
            <a:normAutofit lnSpcReduction="10000"/>
          </a:bodyPr>
          <a:lstStyle/>
          <a:p>
            <a:r>
              <a:rPr lang="en-CA" dirty="0"/>
              <a:t>The </a:t>
            </a:r>
            <a:r>
              <a:rPr lang="en-CA" b="1" dirty="0">
                <a:highlight>
                  <a:srgbClr val="FFFF00"/>
                </a:highlight>
              </a:rPr>
              <a:t>promises to Abraham</a:t>
            </a:r>
            <a:r>
              <a:rPr lang="en-CA" dirty="0"/>
              <a:t>:</a:t>
            </a:r>
          </a:p>
          <a:p>
            <a:pPr marL="457200" lvl="1" indent="0">
              <a:spcBef>
                <a:spcPts val="0"/>
              </a:spcBef>
              <a:buNone/>
            </a:pPr>
            <a:r>
              <a:rPr lang="en-CA" b="1" u="sng" dirty="0"/>
              <a:t>Genesis 17:8 ESV</a:t>
            </a:r>
          </a:p>
          <a:p>
            <a:pPr marL="457200" lvl="1" indent="0">
              <a:spcBef>
                <a:spcPts val="0"/>
              </a:spcBef>
              <a:buNone/>
            </a:pPr>
            <a:r>
              <a:rPr lang="en-CA" dirty="0"/>
              <a:t>I will give to you and to your offspring after you the land of your </a:t>
            </a:r>
            <a:r>
              <a:rPr lang="en-CA" dirty="0" err="1"/>
              <a:t>sojournings</a:t>
            </a:r>
            <a:r>
              <a:rPr lang="en-CA" dirty="0"/>
              <a:t>, all the land of Canaan, </a:t>
            </a:r>
            <a:r>
              <a:rPr lang="en-CA" b="1" dirty="0">
                <a:highlight>
                  <a:srgbClr val="FFFF00"/>
                </a:highlight>
              </a:rPr>
              <a:t>for an everlasting possession</a:t>
            </a:r>
            <a:r>
              <a:rPr lang="en-CA" dirty="0"/>
              <a:t> …</a:t>
            </a:r>
          </a:p>
          <a:p>
            <a:pPr>
              <a:spcBef>
                <a:spcPts val="600"/>
              </a:spcBef>
            </a:pPr>
            <a:r>
              <a:rPr lang="en-CA" dirty="0"/>
              <a:t>YHWH claimed </a:t>
            </a:r>
            <a:r>
              <a:rPr lang="en-CA" b="1" dirty="0">
                <a:highlight>
                  <a:srgbClr val="FFFF00"/>
                </a:highlight>
              </a:rPr>
              <a:t>ownership of the land</a:t>
            </a:r>
            <a:r>
              <a:rPr lang="en-CA" dirty="0"/>
              <a:t>:</a:t>
            </a:r>
          </a:p>
          <a:p>
            <a:pPr marL="457200" lvl="1" indent="0">
              <a:spcBef>
                <a:spcPts val="0"/>
              </a:spcBef>
              <a:buNone/>
            </a:pPr>
            <a:r>
              <a:rPr lang="en-CA" b="1" u="sng" dirty="0"/>
              <a:t>Leviticus 25:23 ESV</a:t>
            </a:r>
          </a:p>
          <a:p>
            <a:pPr marL="457200" lvl="1" indent="0">
              <a:spcBef>
                <a:spcPts val="0"/>
              </a:spcBef>
              <a:buNone/>
            </a:pPr>
            <a:r>
              <a:rPr lang="en-CA" dirty="0"/>
              <a:t>The land shall not be sold in perpetuity, </a:t>
            </a:r>
            <a:r>
              <a:rPr lang="en-CA" b="1" dirty="0">
                <a:highlight>
                  <a:srgbClr val="FFFF00"/>
                </a:highlight>
              </a:rPr>
              <a:t>for the land is mine</a:t>
            </a:r>
            <a:r>
              <a:rPr lang="en-CA" dirty="0"/>
              <a:t>.  For you are strangers and sojourners with me.</a:t>
            </a:r>
          </a:p>
          <a:p>
            <a:pPr>
              <a:spcBef>
                <a:spcPts val="600"/>
              </a:spcBef>
            </a:pPr>
            <a:r>
              <a:rPr lang="en-CA" dirty="0"/>
              <a:t>The </a:t>
            </a:r>
            <a:r>
              <a:rPr lang="en-CA" b="1" dirty="0">
                <a:highlight>
                  <a:srgbClr val="FFFF00"/>
                </a:highlight>
              </a:rPr>
              <a:t>promises to David</a:t>
            </a:r>
            <a:r>
              <a:rPr lang="en-CA" dirty="0"/>
              <a:t>:</a:t>
            </a:r>
          </a:p>
          <a:p>
            <a:pPr marL="457200" lvl="1" indent="0">
              <a:spcBef>
                <a:spcPts val="0"/>
              </a:spcBef>
              <a:buNone/>
            </a:pPr>
            <a:r>
              <a:rPr lang="en-CA" b="1" u="sng" dirty="0"/>
              <a:t>2 Samuel 7:16 ESV</a:t>
            </a:r>
          </a:p>
          <a:p>
            <a:pPr marL="457200" lvl="1" indent="0">
              <a:spcBef>
                <a:spcPts val="0"/>
              </a:spcBef>
              <a:buNone/>
            </a:pPr>
            <a:r>
              <a:rPr lang="en-CA" dirty="0"/>
              <a:t>And your </a:t>
            </a:r>
            <a:r>
              <a:rPr lang="en-CA" b="1" dirty="0">
                <a:highlight>
                  <a:srgbClr val="FFFF00"/>
                </a:highlight>
              </a:rPr>
              <a:t>house and your kingdom</a:t>
            </a:r>
            <a:r>
              <a:rPr lang="en-CA" dirty="0"/>
              <a:t> shall be made sure </a:t>
            </a:r>
            <a:r>
              <a:rPr lang="en-CA" b="1" dirty="0">
                <a:highlight>
                  <a:srgbClr val="FFFF00"/>
                </a:highlight>
              </a:rPr>
              <a:t>forever</a:t>
            </a:r>
            <a:r>
              <a:rPr lang="en-CA" dirty="0"/>
              <a:t> before me.  Your throne shall be established </a:t>
            </a:r>
            <a:r>
              <a:rPr lang="en-CA" b="1" dirty="0">
                <a:highlight>
                  <a:srgbClr val="FFFF00"/>
                </a:highlight>
              </a:rPr>
              <a:t>forever</a:t>
            </a:r>
            <a:r>
              <a:rPr lang="en-CA" dirty="0"/>
              <a:t>.</a:t>
            </a:r>
          </a:p>
          <a:p>
            <a:pPr>
              <a:spcBef>
                <a:spcPts val="600"/>
              </a:spcBef>
            </a:pPr>
            <a:r>
              <a:rPr lang="en-CA" dirty="0"/>
              <a:t>The </a:t>
            </a:r>
            <a:r>
              <a:rPr lang="en-CA" b="1" dirty="0">
                <a:highlight>
                  <a:srgbClr val="FFFF00"/>
                </a:highlight>
              </a:rPr>
              <a:t>residence of YHWH</a:t>
            </a:r>
            <a:r>
              <a:rPr lang="en-CA" dirty="0"/>
              <a:t> in the Temple:</a:t>
            </a:r>
          </a:p>
          <a:p>
            <a:pPr marL="457200" lvl="1" indent="0">
              <a:spcBef>
                <a:spcPts val="0"/>
              </a:spcBef>
              <a:buNone/>
            </a:pPr>
            <a:r>
              <a:rPr lang="en-CA" b="1" u="sng" dirty="0"/>
              <a:t>1 Kings 8:10-11 ESV</a:t>
            </a:r>
          </a:p>
          <a:p>
            <a:pPr marL="457200" lvl="1" indent="0">
              <a:spcBef>
                <a:spcPts val="0"/>
              </a:spcBef>
              <a:buNone/>
            </a:pPr>
            <a:r>
              <a:rPr lang="en-CA" dirty="0"/>
              <a:t>And when the priests came out of the Holy Place, a cloud filled the house of the LORD, so that the priests could not stand to minister because of the cloud, </a:t>
            </a:r>
            <a:r>
              <a:rPr lang="en-CA" b="1" dirty="0">
                <a:highlight>
                  <a:srgbClr val="FFFF00"/>
                </a:highlight>
              </a:rPr>
              <a:t>for the glory of the LORD filled the house of the LORD</a:t>
            </a:r>
            <a:r>
              <a:rPr lang="en-CA" dirty="0"/>
              <a:t>.</a:t>
            </a:r>
          </a:p>
        </p:txBody>
      </p:sp>
    </p:spTree>
    <p:extLst>
      <p:ext uri="{BB962C8B-B14F-4D97-AF65-F5344CB8AC3E}">
        <p14:creationId xmlns:p14="http://schemas.microsoft.com/office/powerpoint/2010/main" val="1047222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61D1-9CCB-4F54-A4B5-E3CF9DA9BF34}"/>
              </a:ext>
            </a:extLst>
          </p:cNvPr>
          <p:cNvSpPr>
            <a:spLocks noGrp="1"/>
          </p:cNvSpPr>
          <p:nvPr>
            <p:ph type="title"/>
          </p:nvPr>
        </p:nvSpPr>
        <p:spPr>
          <a:xfrm>
            <a:off x="0" y="1"/>
            <a:ext cx="12192000" cy="1183340"/>
          </a:xfrm>
        </p:spPr>
        <p:txBody>
          <a:bodyPr/>
          <a:lstStyle/>
          <a:p>
            <a:pPr algn="ctr"/>
            <a:r>
              <a:rPr lang="en-CA" dirty="0">
                <a:latin typeface="Arial Black" panose="020B0A04020102020204" pitchFamily="34" charset="0"/>
              </a:rPr>
              <a:t>The Structure of the Book of Ezekiel</a:t>
            </a:r>
          </a:p>
        </p:txBody>
      </p:sp>
      <p:sp>
        <p:nvSpPr>
          <p:cNvPr id="3" name="Content Placeholder 2">
            <a:extLst>
              <a:ext uri="{FF2B5EF4-FFF2-40B4-BE49-F238E27FC236}">
                <a16:creationId xmlns:a16="http://schemas.microsoft.com/office/drawing/2014/main" id="{B8919D21-35BF-435E-8A70-D4C9683DEBFF}"/>
              </a:ext>
            </a:extLst>
          </p:cNvPr>
          <p:cNvSpPr>
            <a:spLocks noGrp="1"/>
          </p:cNvSpPr>
          <p:nvPr>
            <p:ph idx="1"/>
          </p:nvPr>
        </p:nvSpPr>
        <p:spPr>
          <a:xfrm>
            <a:off x="0" y="1183341"/>
            <a:ext cx="12192000" cy="5674658"/>
          </a:xfrm>
        </p:spPr>
        <p:txBody>
          <a:bodyPr/>
          <a:lstStyle/>
          <a:p>
            <a:r>
              <a:rPr lang="en-CA" dirty="0"/>
              <a:t>Ezekiel carefully provides </a:t>
            </a:r>
            <a:r>
              <a:rPr lang="en-CA" b="1" dirty="0">
                <a:highlight>
                  <a:srgbClr val="FFFF00"/>
                </a:highlight>
              </a:rPr>
              <a:t>explicit dates</a:t>
            </a:r>
            <a:r>
              <a:rPr lang="en-CA" dirty="0"/>
              <a:t> for many of the events recorded in the book – more than a dozen stretching over 23 years from </a:t>
            </a:r>
            <a:r>
              <a:rPr lang="en-CA" b="1" dirty="0">
                <a:highlight>
                  <a:srgbClr val="FFFF00"/>
                </a:highlight>
              </a:rPr>
              <a:t>593BC to 571BC </a:t>
            </a:r>
          </a:p>
          <a:p>
            <a:r>
              <a:rPr lang="en-CA" dirty="0"/>
              <a:t>Over these years, Ezekiel presumably recorded material and assembled the book sometime after 571BC – there is no mention of an assistant, like Baruch (Jr36:4); or, of disciples, as Isaiah had (Is7:16)</a:t>
            </a:r>
          </a:p>
          <a:p>
            <a:r>
              <a:rPr lang="en-CA" dirty="0"/>
              <a:t>The book divides into </a:t>
            </a:r>
            <a:r>
              <a:rPr lang="en-CA" b="1" dirty="0">
                <a:highlight>
                  <a:srgbClr val="FFFF00"/>
                </a:highlight>
              </a:rPr>
              <a:t>three major sections</a:t>
            </a:r>
            <a:r>
              <a:rPr lang="en-CA" dirty="0"/>
              <a:t>:</a:t>
            </a:r>
          </a:p>
          <a:p>
            <a:pPr marL="914400" lvl="1" indent="-457200">
              <a:buFont typeface="+mj-lt"/>
              <a:buAutoNum type="arabicPeriod"/>
            </a:pPr>
            <a:r>
              <a:rPr lang="en-CA" dirty="0"/>
              <a:t>The Call / Commissioning of Ezekiel</a:t>
            </a:r>
          </a:p>
          <a:p>
            <a:pPr marL="914400" lvl="1" indent="-457200">
              <a:buFont typeface="+mj-lt"/>
              <a:buAutoNum type="arabicPeriod"/>
            </a:pPr>
            <a:r>
              <a:rPr lang="en-CA" dirty="0"/>
              <a:t>Prophecies and events prior to the fall of Jerusalem</a:t>
            </a:r>
          </a:p>
          <a:p>
            <a:pPr marL="914400" lvl="1" indent="-457200">
              <a:buFont typeface="+mj-lt"/>
              <a:buAutoNum type="arabicPeriod"/>
            </a:pPr>
            <a:r>
              <a:rPr lang="en-CA" dirty="0"/>
              <a:t>Prophecies and events after the fall of Jerusalem</a:t>
            </a:r>
          </a:p>
          <a:p>
            <a:r>
              <a:rPr lang="en-CA" dirty="0"/>
              <a:t>The handout contains:</a:t>
            </a:r>
          </a:p>
          <a:p>
            <a:pPr lvl="1">
              <a:buFont typeface="Wingdings" panose="05000000000000000000" pitchFamily="2" charset="2"/>
              <a:buChar char="Ø"/>
            </a:pPr>
            <a:r>
              <a:rPr lang="en-CA" dirty="0"/>
              <a:t> A summary if this presentation</a:t>
            </a:r>
          </a:p>
          <a:p>
            <a:pPr lvl="1">
              <a:buFont typeface="Wingdings" panose="05000000000000000000" pitchFamily="2" charset="2"/>
              <a:buChar char="Ø"/>
            </a:pPr>
            <a:r>
              <a:rPr lang="en-CA" dirty="0"/>
              <a:t> A timeline of “The Life and Times of Ezekiel”</a:t>
            </a:r>
          </a:p>
          <a:p>
            <a:pPr lvl="1">
              <a:buFont typeface="Wingdings" panose="05000000000000000000" pitchFamily="2" charset="2"/>
              <a:buChar char="Ø"/>
            </a:pPr>
            <a:r>
              <a:rPr lang="en-CA" dirty="0"/>
              <a:t>An outline of the Book of Ezekiel</a:t>
            </a:r>
          </a:p>
        </p:txBody>
      </p:sp>
    </p:spTree>
    <p:extLst>
      <p:ext uri="{BB962C8B-B14F-4D97-AF65-F5344CB8AC3E}">
        <p14:creationId xmlns:p14="http://schemas.microsoft.com/office/powerpoint/2010/main" val="2424855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CAED610-3F09-49A0-B7E8-D2C41DF20D3D}"/>
              </a:ext>
            </a:extLst>
          </p:cNvPr>
          <p:cNvPicPr>
            <a:picLocks noChangeAspect="1"/>
          </p:cNvPicPr>
          <p:nvPr/>
        </p:nvPicPr>
        <p:blipFill>
          <a:blip r:embed="rId3"/>
          <a:stretch>
            <a:fillRect/>
          </a:stretch>
        </p:blipFill>
        <p:spPr>
          <a:xfrm>
            <a:off x="1640541" y="0"/>
            <a:ext cx="8910918" cy="6858000"/>
          </a:xfrm>
          <a:prstGeom prst="rect">
            <a:avLst/>
          </a:prstGeom>
        </p:spPr>
      </p:pic>
    </p:spTree>
    <p:extLst>
      <p:ext uri="{BB962C8B-B14F-4D97-AF65-F5344CB8AC3E}">
        <p14:creationId xmlns:p14="http://schemas.microsoft.com/office/powerpoint/2010/main" val="95769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68FF0-5481-416A-A2E9-EBA19B5435F7}"/>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Outline of the Book of Ezekiel</a:t>
            </a:r>
          </a:p>
        </p:txBody>
      </p:sp>
      <p:sp>
        <p:nvSpPr>
          <p:cNvPr id="3" name="Content Placeholder 2">
            <a:extLst>
              <a:ext uri="{FF2B5EF4-FFF2-40B4-BE49-F238E27FC236}">
                <a16:creationId xmlns:a16="http://schemas.microsoft.com/office/drawing/2014/main" id="{10FDB450-611F-4888-BF02-935B15B55D29}"/>
              </a:ext>
            </a:extLst>
          </p:cNvPr>
          <p:cNvSpPr>
            <a:spLocks noGrp="1"/>
          </p:cNvSpPr>
          <p:nvPr>
            <p:ph idx="1"/>
          </p:nvPr>
        </p:nvSpPr>
        <p:spPr>
          <a:xfrm>
            <a:off x="0" y="1111624"/>
            <a:ext cx="12192000" cy="5746375"/>
          </a:xfrm>
        </p:spPr>
        <p:txBody>
          <a:bodyPr>
            <a:normAutofit fontScale="77500" lnSpcReduction="20000"/>
          </a:bodyPr>
          <a:lstStyle/>
          <a:p>
            <a:pPr marL="0" indent="0">
              <a:buNone/>
            </a:pPr>
            <a:r>
              <a:rPr lang="en-CA" b="1" u="sng" dirty="0"/>
              <a:t>1. The Call / Commissioning of Ezekiel</a:t>
            </a:r>
          </a:p>
          <a:p>
            <a:pPr marL="0" indent="0">
              <a:buNone/>
            </a:pPr>
            <a:r>
              <a:rPr lang="en-CA" dirty="0"/>
              <a:t>1:1-3 Superscription: identification of Ezekiel and his situation</a:t>
            </a:r>
          </a:p>
          <a:p>
            <a:pPr marL="0" indent="0">
              <a:buNone/>
            </a:pPr>
            <a:r>
              <a:rPr lang="en-CA" dirty="0"/>
              <a:t>1:4-29 Theophany: vision of the portable throne</a:t>
            </a:r>
          </a:p>
          <a:p>
            <a:pPr marL="0" indent="0">
              <a:buNone/>
            </a:pPr>
            <a:r>
              <a:rPr lang="en-CA" dirty="0"/>
              <a:t>2:1-7 Commissioning: “the spirit entered into me”</a:t>
            </a:r>
          </a:p>
          <a:p>
            <a:pPr marL="0" indent="0">
              <a:buNone/>
            </a:pPr>
            <a:r>
              <a:rPr lang="en-CA" dirty="0"/>
              <a:t>1.	Identify those who are willing to hear and those who are not 2:5,7</a:t>
            </a:r>
          </a:p>
          <a:p>
            <a:pPr marL="0" indent="0">
              <a:buNone/>
            </a:pPr>
            <a:r>
              <a:rPr lang="en-CA" dirty="0"/>
              <a:t>2.	Do not be afraid or dismayed 2:6</a:t>
            </a:r>
          </a:p>
          <a:p>
            <a:pPr marL="0" indent="0">
              <a:buNone/>
            </a:pPr>
            <a:r>
              <a:rPr lang="en-CA" dirty="0"/>
              <a:t>3.	Speak God’s words so that all will know a prophet has been among them 2:4,7</a:t>
            </a:r>
          </a:p>
          <a:p>
            <a:pPr marL="0" indent="0">
              <a:buNone/>
            </a:pPr>
            <a:r>
              <a:rPr lang="en-CA" dirty="0"/>
              <a:t>2:8-3:3 Eating the Scroll: inculcating the word of God</a:t>
            </a:r>
          </a:p>
          <a:p>
            <a:pPr marL="0" indent="0">
              <a:buNone/>
            </a:pPr>
            <a:r>
              <a:rPr lang="en-CA" dirty="0"/>
              <a:t>3:4-11 Details of the task: “Like emery harder than flint I have made your forehead”</a:t>
            </a:r>
          </a:p>
          <a:p>
            <a:pPr marL="0" indent="0">
              <a:buNone/>
            </a:pPr>
            <a:r>
              <a:rPr lang="en-CA" dirty="0"/>
              <a:t>1.	The exiles can understand Ezekiel, but generally will not listen 3:4-7a</a:t>
            </a:r>
          </a:p>
          <a:p>
            <a:pPr marL="0" indent="0">
              <a:buNone/>
            </a:pPr>
            <a:r>
              <a:rPr lang="en-CA" dirty="0"/>
              <a:t>2.	The exiles are stubborn and hardened 3:7b-8</a:t>
            </a:r>
          </a:p>
          <a:p>
            <a:pPr marL="0" indent="0">
              <a:buNone/>
            </a:pPr>
            <a:r>
              <a:rPr lang="en-CA" dirty="0"/>
              <a:t>3.	God has made Ezekiel equal to the task 3:9-11</a:t>
            </a:r>
          </a:p>
          <a:p>
            <a:pPr marL="0" indent="0">
              <a:buNone/>
            </a:pPr>
            <a:r>
              <a:rPr lang="en-CA" dirty="0"/>
              <a:t>3:12-15 Attaining Understanding: “I sat there overwhelmed … seven days”</a:t>
            </a:r>
          </a:p>
          <a:p>
            <a:pPr marL="0" indent="0">
              <a:buNone/>
            </a:pPr>
            <a:r>
              <a:rPr lang="en-CA" dirty="0"/>
              <a:t>3:16-21 The Role of the Watchman: the distinction between the “wicked” and the “righteous”</a:t>
            </a:r>
          </a:p>
          <a:p>
            <a:pPr marL="0" indent="0">
              <a:buNone/>
            </a:pPr>
            <a:r>
              <a:rPr lang="en-CA" dirty="0"/>
              <a:t>3:22-27 Conditions of Ezekiel’s service: “you cannot go out among the people …you shall be mute”</a:t>
            </a:r>
          </a:p>
        </p:txBody>
      </p:sp>
    </p:spTree>
    <p:extLst>
      <p:ext uri="{BB962C8B-B14F-4D97-AF65-F5344CB8AC3E}">
        <p14:creationId xmlns:p14="http://schemas.microsoft.com/office/powerpoint/2010/main" val="931399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9B586-90F3-46D9-A19C-6241B764BA48}"/>
              </a:ext>
            </a:extLst>
          </p:cNvPr>
          <p:cNvSpPr>
            <a:spLocks noGrp="1"/>
          </p:cNvSpPr>
          <p:nvPr>
            <p:ph type="title"/>
          </p:nvPr>
        </p:nvSpPr>
        <p:spPr>
          <a:xfrm>
            <a:off x="838200" y="1"/>
            <a:ext cx="10515600" cy="1201270"/>
          </a:xfrm>
        </p:spPr>
        <p:txBody>
          <a:bodyPr/>
          <a:lstStyle/>
          <a:p>
            <a:pPr algn="ctr"/>
            <a:r>
              <a:rPr lang="en-CA" dirty="0">
                <a:latin typeface="Arial Black" panose="020B0A04020102020204" pitchFamily="34" charset="0"/>
              </a:rPr>
              <a:t>Prior to the Fall of Jerusalem</a:t>
            </a:r>
          </a:p>
        </p:txBody>
      </p:sp>
      <p:sp>
        <p:nvSpPr>
          <p:cNvPr id="3" name="Content Placeholder 2">
            <a:extLst>
              <a:ext uri="{FF2B5EF4-FFF2-40B4-BE49-F238E27FC236}">
                <a16:creationId xmlns:a16="http://schemas.microsoft.com/office/drawing/2014/main" id="{A2A1A300-E765-4B32-81D3-0A12B634FBF7}"/>
              </a:ext>
            </a:extLst>
          </p:cNvPr>
          <p:cNvSpPr>
            <a:spLocks noGrp="1"/>
          </p:cNvSpPr>
          <p:nvPr>
            <p:ph idx="1"/>
          </p:nvPr>
        </p:nvSpPr>
        <p:spPr>
          <a:xfrm>
            <a:off x="0" y="1201271"/>
            <a:ext cx="12192000" cy="5656728"/>
          </a:xfrm>
        </p:spPr>
        <p:txBody>
          <a:bodyPr>
            <a:normAutofit/>
          </a:bodyPr>
          <a:lstStyle/>
          <a:p>
            <a:pPr marL="0" indent="0">
              <a:buNone/>
            </a:pPr>
            <a:r>
              <a:rPr lang="en-CA" b="1" u="sng" dirty="0"/>
              <a:t>2. The Impending Destruction of Jerusalem</a:t>
            </a:r>
          </a:p>
          <a:p>
            <a:pPr marL="457200" lvl="1" indent="0">
              <a:buNone/>
            </a:pPr>
            <a:r>
              <a:rPr lang="en-CA" dirty="0"/>
              <a:t>Chapters 4 through 7 – </a:t>
            </a:r>
            <a:r>
              <a:rPr lang="en-CA" b="1" dirty="0">
                <a:highlight>
                  <a:srgbClr val="FFFF00"/>
                </a:highlight>
              </a:rPr>
              <a:t>Jerusalem will be destroyed</a:t>
            </a:r>
          </a:p>
          <a:p>
            <a:pPr marL="0" indent="0">
              <a:buNone/>
            </a:pPr>
            <a:r>
              <a:rPr lang="en-CA" b="1" u="sng" dirty="0"/>
              <a:t>3. The First Temple Vision</a:t>
            </a:r>
          </a:p>
          <a:p>
            <a:pPr marL="457200" lvl="1" indent="0">
              <a:buNone/>
            </a:pPr>
            <a:r>
              <a:rPr lang="en-CA" dirty="0"/>
              <a:t>Chapters 8 through 11 – the depths of corruption; </a:t>
            </a:r>
            <a:r>
              <a:rPr lang="en-CA" b="1" dirty="0">
                <a:highlight>
                  <a:srgbClr val="FFFF00"/>
                </a:highlight>
              </a:rPr>
              <a:t>YHWH has abandoned the Temple</a:t>
            </a:r>
          </a:p>
          <a:p>
            <a:pPr marL="0" indent="0">
              <a:buNone/>
            </a:pPr>
            <a:r>
              <a:rPr lang="en-CA" b="1" u="sng" dirty="0"/>
              <a:t>4. Captivity Required Due to Corruption</a:t>
            </a:r>
          </a:p>
          <a:p>
            <a:pPr marL="457200" lvl="1" indent="0">
              <a:buNone/>
            </a:pPr>
            <a:r>
              <a:rPr lang="en-CA" dirty="0"/>
              <a:t>Chapters 12 through 14 – further elaboration of the </a:t>
            </a:r>
            <a:r>
              <a:rPr lang="en-CA" b="1" dirty="0">
                <a:highlight>
                  <a:srgbClr val="FFFF00"/>
                </a:highlight>
              </a:rPr>
              <a:t>corruption</a:t>
            </a:r>
          </a:p>
          <a:p>
            <a:pPr marL="0" indent="0">
              <a:buNone/>
            </a:pPr>
            <a:r>
              <a:rPr lang="en-CA" b="1" u="sng" dirty="0"/>
              <a:t>5. Two Parables, Two Allegories, Two Prophecies, A Proverb, and A Lamentation</a:t>
            </a:r>
          </a:p>
          <a:p>
            <a:pPr marL="457200" lvl="1" indent="0">
              <a:buNone/>
            </a:pPr>
            <a:r>
              <a:rPr lang="en-CA" dirty="0"/>
              <a:t>Chapters 15 through 19 – Ezekiel’s “</a:t>
            </a:r>
            <a:r>
              <a:rPr lang="en-CA" b="1" dirty="0">
                <a:highlight>
                  <a:srgbClr val="FFFF00"/>
                </a:highlight>
              </a:rPr>
              <a:t>wisdom literature</a:t>
            </a:r>
            <a:r>
              <a:rPr lang="en-CA" dirty="0"/>
              <a:t>”</a:t>
            </a:r>
          </a:p>
          <a:p>
            <a:pPr marL="0" indent="0">
              <a:buNone/>
            </a:pPr>
            <a:r>
              <a:rPr lang="en-CA" b="1" u="sng" dirty="0"/>
              <a:t>6. The Final Condemnation of Israel</a:t>
            </a:r>
          </a:p>
          <a:p>
            <a:pPr marL="457200" lvl="1" indent="0">
              <a:buNone/>
            </a:pPr>
            <a:r>
              <a:rPr lang="en-CA" dirty="0"/>
              <a:t>Chapters 20 through 24 – </a:t>
            </a:r>
            <a:r>
              <a:rPr lang="en-CA" b="1" dirty="0">
                <a:highlight>
                  <a:srgbClr val="FFFF00"/>
                </a:highlight>
              </a:rPr>
              <a:t>final litany of sins</a:t>
            </a:r>
            <a:r>
              <a:rPr lang="en-CA" dirty="0"/>
              <a:t>; punishment; advance of Nebuchadnezzar</a:t>
            </a:r>
          </a:p>
          <a:p>
            <a:pPr marL="0" indent="0">
              <a:buNone/>
            </a:pPr>
            <a:r>
              <a:rPr lang="en-CA" b="1" u="sng" dirty="0"/>
              <a:t>7. Prophecies Concerning the Nations</a:t>
            </a:r>
          </a:p>
          <a:p>
            <a:pPr marL="457200" lvl="1" indent="0">
              <a:buNone/>
            </a:pPr>
            <a:r>
              <a:rPr lang="en-CA" dirty="0"/>
              <a:t>Chapters 25 through 30 – </a:t>
            </a:r>
            <a:r>
              <a:rPr lang="en-CA" b="1" dirty="0">
                <a:highlight>
                  <a:srgbClr val="FFFF00"/>
                </a:highlight>
              </a:rPr>
              <a:t>YHWH is in control of all nations</a:t>
            </a:r>
          </a:p>
        </p:txBody>
      </p:sp>
    </p:spTree>
    <p:extLst>
      <p:ext uri="{BB962C8B-B14F-4D97-AF65-F5344CB8AC3E}">
        <p14:creationId xmlns:p14="http://schemas.microsoft.com/office/powerpoint/2010/main" val="710372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3A0B5-26E9-4AF7-900C-DA00CB21DD85}"/>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After the Fall of Jerusalem</a:t>
            </a:r>
          </a:p>
        </p:txBody>
      </p:sp>
      <p:sp>
        <p:nvSpPr>
          <p:cNvPr id="3" name="Content Placeholder 2">
            <a:extLst>
              <a:ext uri="{FF2B5EF4-FFF2-40B4-BE49-F238E27FC236}">
                <a16:creationId xmlns:a16="http://schemas.microsoft.com/office/drawing/2014/main" id="{D0330E2B-C5C6-4162-8F51-B2FA8B6FE6C2}"/>
              </a:ext>
            </a:extLst>
          </p:cNvPr>
          <p:cNvSpPr>
            <a:spLocks noGrp="1"/>
          </p:cNvSpPr>
          <p:nvPr>
            <p:ph idx="1"/>
          </p:nvPr>
        </p:nvSpPr>
        <p:spPr>
          <a:xfrm>
            <a:off x="0" y="1183341"/>
            <a:ext cx="12192000" cy="5674658"/>
          </a:xfrm>
        </p:spPr>
        <p:txBody>
          <a:bodyPr/>
          <a:lstStyle/>
          <a:p>
            <a:r>
              <a:rPr lang="en-CA" dirty="0"/>
              <a:t>In God’s eyes the exiles are the only remaining legitimate remnant of Israel:</a:t>
            </a:r>
          </a:p>
          <a:p>
            <a:pPr marL="457200" lvl="1" indent="0">
              <a:buNone/>
            </a:pPr>
            <a:r>
              <a:rPr lang="en-CA" b="1" u="sng" dirty="0"/>
              <a:t>Jeremiah 24:4-7 ESV</a:t>
            </a:r>
          </a:p>
          <a:p>
            <a:pPr marL="457200" lvl="1" indent="0">
              <a:buNone/>
            </a:pPr>
            <a:r>
              <a:rPr lang="en-CA" dirty="0"/>
              <a:t>Then the word of the LORD came to me:  “Thus says the LORD, the God of Israel: Like these good figs, </a:t>
            </a:r>
            <a:r>
              <a:rPr lang="en-CA" b="1" dirty="0">
                <a:highlight>
                  <a:srgbClr val="FFFF00"/>
                </a:highlight>
              </a:rPr>
              <a:t>so I will regard as good the exiles from Judah</a:t>
            </a:r>
            <a:r>
              <a:rPr lang="en-CA" dirty="0"/>
              <a:t>, whom I have sent away from this place to the land of the Chaldeans.  I will set my eyes on them for good, and I will bring them back to this land.  I will build them up, and not tear them down; I will plant them, and not pluck them up.  </a:t>
            </a:r>
            <a:r>
              <a:rPr lang="en-CA" b="1" dirty="0">
                <a:highlight>
                  <a:srgbClr val="FFFF00"/>
                </a:highlight>
              </a:rPr>
              <a:t>I will give them a heart to know that I am the LORD</a:t>
            </a:r>
            <a:r>
              <a:rPr lang="en-CA" dirty="0"/>
              <a:t>, and they shall be my people and I will be their God, for </a:t>
            </a:r>
            <a:r>
              <a:rPr lang="en-CA" b="1" dirty="0">
                <a:highlight>
                  <a:srgbClr val="FFFF00"/>
                </a:highlight>
              </a:rPr>
              <a:t>they shall return to me with their whole heart</a:t>
            </a:r>
            <a:r>
              <a:rPr lang="en-CA" dirty="0"/>
              <a:t>.</a:t>
            </a:r>
          </a:p>
          <a:p>
            <a:r>
              <a:rPr lang="en-CA" dirty="0"/>
              <a:t>The persons, among the returnees, who were </a:t>
            </a:r>
            <a:r>
              <a:rPr lang="en-CA" b="1" dirty="0">
                <a:highlight>
                  <a:srgbClr val="FFFF00"/>
                </a:highlight>
              </a:rPr>
              <a:t>called by God and repented</a:t>
            </a:r>
            <a:r>
              <a:rPr lang="en-CA" dirty="0"/>
              <a:t> at the preaching of Ezekiel, fulfilled this prophecy of Jeremiah</a:t>
            </a:r>
          </a:p>
          <a:p>
            <a:r>
              <a:rPr lang="en-CA" dirty="0"/>
              <a:t>After the destruction of Jerusalem, </a:t>
            </a:r>
            <a:r>
              <a:rPr lang="en-CA" b="1" dirty="0">
                <a:highlight>
                  <a:srgbClr val="FFFF00"/>
                </a:highlight>
              </a:rPr>
              <a:t>all of the exiles would have had an </a:t>
            </a:r>
            <a:r>
              <a:rPr lang="en-CA" b="1" i="1" dirty="0">
                <a:highlight>
                  <a:srgbClr val="FFFF00"/>
                </a:highlight>
              </a:rPr>
              <a:t>“ah ha” </a:t>
            </a:r>
            <a:r>
              <a:rPr lang="en-CA" b="1" dirty="0">
                <a:highlight>
                  <a:srgbClr val="FFFF00"/>
                </a:highlight>
              </a:rPr>
              <a:t>moment</a:t>
            </a:r>
            <a:r>
              <a:rPr lang="en-CA" dirty="0"/>
              <a:t> – it was real, the prophecies had occurred, Jerusalem was gone, Israel was gone, only a remnant remained: </a:t>
            </a:r>
            <a:r>
              <a:rPr lang="en-CA" b="1" dirty="0">
                <a:highlight>
                  <a:srgbClr val="FFFF00"/>
                </a:highlight>
              </a:rPr>
              <a:t>the Plan of God was unfolding</a:t>
            </a:r>
          </a:p>
          <a:p>
            <a:pPr marL="457200" lvl="1" indent="0">
              <a:buNone/>
            </a:pPr>
            <a:endParaRPr lang="en-CA" dirty="0"/>
          </a:p>
        </p:txBody>
      </p:sp>
    </p:spTree>
    <p:extLst>
      <p:ext uri="{BB962C8B-B14F-4D97-AF65-F5344CB8AC3E}">
        <p14:creationId xmlns:p14="http://schemas.microsoft.com/office/powerpoint/2010/main" val="1750487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TotalTime>
  <Words>4071</Words>
  <Application>Microsoft Office PowerPoint</Application>
  <PresentationFormat>Widescreen</PresentationFormat>
  <Paragraphs>223</Paragraphs>
  <Slides>21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Calibri Light</vt:lpstr>
      <vt:lpstr>Wingdings</vt:lpstr>
      <vt:lpstr>Office Theme</vt:lpstr>
      <vt:lpstr>Ezekiel The Prophet of Hope</vt:lpstr>
      <vt:lpstr>Objectives of this Study</vt:lpstr>
      <vt:lpstr>The Book of the Prophet Ezekiel</vt:lpstr>
      <vt:lpstr>The Inviolability of Jerusalem</vt:lpstr>
      <vt:lpstr>The Structure of the Book of Ezekiel</vt:lpstr>
      <vt:lpstr>PowerPoint Presentation</vt:lpstr>
      <vt:lpstr>Outline of the Book of Ezekiel</vt:lpstr>
      <vt:lpstr>Prior to the Fall of Jerusalem</vt:lpstr>
      <vt:lpstr>After the Fall of Jerusalem</vt:lpstr>
      <vt:lpstr>PowerPoint Presentation</vt:lpstr>
      <vt:lpstr>Eschatology</vt:lpstr>
      <vt:lpstr>The Second Temple Vision</vt:lpstr>
      <vt:lpstr>Who Was Ezekiel?</vt:lpstr>
      <vt:lpstr>The Chebar Canal</vt:lpstr>
      <vt:lpstr>The Commissioning of Ezekiel</vt:lpstr>
      <vt:lpstr>PowerPoint Presentation</vt:lpstr>
      <vt:lpstr>Eating the Scroll</vt:lpstr>
      <vt:lpstr>Details of the Task</vt:lpstr>
      <vt:lpstr>PowerPoint Presentation</vt:lpstr>
      <vt:lpstr>Attaining Understanding</vt:lpstr>
      <vt:lpstr>To be continued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The Prophet of Hope</dc:title>
  <dc:creator>Mike Whyte</dc:creator>
  <cp:lastModifiedBy>Mike Whyte</cp:lastModifiedBy>
  <cp:revision>19</cp:revision>
  <dcterms:created xsi:type="dcterms:W3CDTF">2022-02-01T11:07:09Z</dcterms:created>
  <dcterms:modified xsi:type="dcterms:W3CDTF">2022-03-22T11:41:50Z</dcterms:modified>
</cp:coreProperties>
</file>